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4T05:19:51.810"/>
    </inkml:context>
    <inkml:brush xml:id="br0">
      <inkml:brushProperty name="width" value="0.035" units="cm"/>
      <inkml:brushProperty name="height" value="0.21" units="cm"/>
      <inkml:brushProperty name="color" value="#66CC00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4T05:19:52.327"/>
    </inkml:context>
    <inkml:brush xml:id="br0">
      <inkml:brushProperty name="width" value="0.035" units="cm"/>
      <inkml:brushProperty name="height" value="0.21" units="cm"/>
      <inkml:brushProperty name="color" value="#66CC00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4T05:19:53.683"/>
    </inkml:context>
    <inkml:brush xml:id="br0">
      <inkml:brushProperty name="width" value="0.035" units="cm"/>
      <inkml:brushProperty name="height" value="0.21" units="cm"/>
      <inkml:brushProperty name="color" value="#66CC00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4T05:19:54.328"/>
    </inkml:context>
    <inkml:brush xml:id="br0">
      <inkml:brushProperty name="width" value="0.035" units="cm"/>
      <inkml:brushProperty name="height" value="0.21" units="cm"/>
      <inkml:brushProperty name="color" value="#66CC00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4T05:19:57.394"/>
    </inkml:context>
    <inkml:brush xml:id="br0">
      <inkml:brushProperty name="width" value="0.035" units="cm"/>
      <inkml:brushProperty name="height" value="0.21" units="cm"/>
      <inkml:brushProperty name="color" value="#66CC00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4T05:42:3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4T05:42:3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82CF-EC46-45F5-9C15-B55BE385CD8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87CB3-12A2-4D3C-8CA0-9B13BC423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82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87CB3-12A2-4D3C-8CA0-9B13BC4239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972F-78B8-6110-B1E8-5F5B4C0A0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D6EE0-E8B9-F6C1-DF71-2DDC83E04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FE190-946B-1E35-0EAC-19EA8D84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B4D4-9201-4025-A07E-5F872F8BD17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D1C8-6273-3D34-7F9A-C37C107F6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9A01B-0709-12AC-7B20-BBCDB0A2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185B-EB51-47E8-A320-D9E8FFF6D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9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32D9D-8507-273A-097A-B1A32B6B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FA000-CC09-8D6E-12A5-618449A8B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31218-D574-A40E-0453-A259312B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B4D4-9201-4025-A07E-5F872F8BD17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4AF2D-218E-4F6C-3029-E8F176F5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84579-8686-0A5C-DCBC-0A163814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185B-EB51-47E8-A320-D9E8FFF6D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1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083514-9FEF-A798-6E62-D9B89BA30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3088C-9D09-A4C0-FA9D-EFEFF52DC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F2204-1E0D-26B2-5DB3-6316D4EE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B4D4-9201-4025-A07E-5F872F8BD17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0FF8B-49C4-063E-0820-C73AF90A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E9A91-BF6F-4D82-91BA-58F1DBB8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185B-EB51-47E8-A320-D9E8FFF6D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3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69E8-C692-977F-95F6-92E88B24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7381-BD87-4532-F8F6-F592D13AC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FCD11-CA6E-2783-F087-ECFEADCB9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B4D4-9201-4025-A07E-5F872F8BD17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86460-DEFC-E952-DFCE-7B3D86DC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785CB-CB6C-BDA2-4972-EE719971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185B-EB51-47E8-A320-D9E8FFF6D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7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12EB-1E21-BDB7-EDD6-A37AD451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2ED1F-9D65-B044-C3C7-0C852928C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2F268-99CC-C26A-434F-93A9F843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B4D4-9201-4025-A07E-5F872F8BD17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91935-6DE4-9190-ADB0-4B496FD8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544AF-270D-60A7-B7D7-005D18C0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185B-EB51-47E8-A320-D9E8FFF6D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3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EFECC-9D47-A5AE-54C9-550AB319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3899-3BB6-606E-2768-8C1B33EA6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01730-A386-2C47-E1D6-FCA4FBA02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60C85-C6D9-8609-8198-EB930F36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B4D4-9201-4025-A07E-5F872F8BD17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CA2BD-1FFE-99E6-4297-37816ABF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2ABEC-0C4A-72B6-8C0A-EB168D5D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185B-EB51-47E8-A320-D9E8FFF6D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3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32F4-5B38-782E-5B42-CC6890B3C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8CAAD-DFF8-4F29-4EB5-EF4DA2C60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72DF7-580D-CA5E-0884-3C49FBF14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1E3DA8-46A4-BCAB-D2DC-1E62022C2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A06F2-F317-20B2-E87E-B935D69C1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E9401-D64E-7168-0D2C-CE327474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B4D4-9201-4025-A07E-5F872F8BD17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0D330-3984-4D48-49CE-6E20D19A0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751C9A-70BA-33D2-1A03-ACDBE256F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185B-EB51-47E8-A320-D9E8FFF6D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1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BABE-3F25-D8A0-3145-D1375740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75E08-21F5-964B-C683-13DA5840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B4D4-9201-4025-A07E-5F872F8BD17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010B2-61EE-C918-9B2C-462D5AC45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7F2ED-6EB0-986A-0C0D-ADBF1C64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185B-EB51-47E8-A320-D9E8FFF6D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94B01-B84E-6CDE-0152-9359889B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B4D4-9201-4025-A07E-5F872F8BD17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C20E2-A467-56C9-8AA7-CC9E24092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BD3A9-AC01-ADDC-1CBD-4D621A94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185B-EB51-47E8-A320-D9E8FFF6D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EAD26-7F5A-CB26-495F-350A5DD0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FE0D9-2369-22D8-0AA7-336E0FCCE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797F9-FA55-5C80-ABCF-8431D73D2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BF173-B83E-BCD9-A3A7-B8DF84AC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B4D4-9201-4025-A07E-5F872F8BD17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9C616-AFB9-60B5-6BD2-CEC7A3BD7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D9FA8-90D6-51CE-08C8-9C0C89CF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185B-EB51-47E8-A320-D9E8FFF6D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4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E884-4117-F8EB-3AEB-413806BD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A26E5-6B4B-0FF7-A4E8-99B8D7EF4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3F8A4-1C46-158F-4F6C-AEFDF3B78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0C049-99BC-BF8F-D169-3D6B7F0C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B4D4-9201-4025-A07E-5F872F8BD17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CF9B6-94B7-E907-32A3-FF5417FA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73E8D-A9FE-F25C-719B-25EE42770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185B-EB51-47E8-A320-D9E8FFF6D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8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398B8F-8443-6D17-E210-007D64A0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09C97-A299-1F4B-EEB7-0261E48B6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FE65E-A504-A3F5-9D64-9DE080FDD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B4D4-9201-4025-A07E-5F872F8BD17C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85515-5013-C361-EE35-F2276B998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5C7FA-2714-37A2-B990-CFC9B7ACC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F185B-EB51-47E8-A320-D9E8FFF6D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1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Gathigia218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.png"/><Relationship Id="rId7" Type="http://schemas.openxmlformats.org/officeDocument/2006/relationships/customXml" Target="../ink/ink4.xml"/><Relationship Id="rId12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customXml" Target="../ink/ink3.xml"/><Relationship Id="rId10" Type="http://schemas.openxmlformats.org/officeDocument/2006/relationships/image" Target="../media/image5.png"/><Relationship Id="rId4" Type="http://schemas.openxmlformats.org/officeDocument/2006/relationships/customXml" Target="../ink/ink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12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0.jpe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517813/free-illustration-vector-coming-soon-opening-soon-announcement" TargetMode="External"/><Relationship Id="rId2" Type="http://schemas.openxmlformats.org/officeDocument/2006/relationships/image" Target="../media/image24.1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braryheather.com/category/reference/" TargetMode="Externa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124B-6FC0-C140-3461-275C98803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185" y="1978148"/>
            <a:ext cx="11699629" cy="247357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400" b="1" u="sng" dirty="0"/>
              <a:t>WEBINAR: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Circular Economy, Circular Work?</a:t>
            </a:r>
            <a:br>
              <a:rPr lang="en-US" sz="4400" dirty="0"/>
            </a:br>
            <a:br>
              <a:rPr lang="en-US" sz="4400" dirty="0"/>
            </a:br>
            <a:r>
              <a:rPr lang="en-US" sz="3100" u="sng" dirty="0"/>
              <a:t>Presentation Title:</a:t>
            </a:r>
            <a:br>
              <a:rPr lang="en-US" sz="3100" dirty="0"/>
            </a:br>
            <a:r>
              <a:rPr lang="en-US" sz="3600" b="1" dirty="0"/>
              <a:t>So what does a Circular Economy Mean for the future of Work 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54093-FF86-47CB-2272-C792BFB76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877" y="4879852"/>
            <a:ext cx="10281138" cy="1673347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/>
              <a:t>Presented To:   </a:t>
            </a:r>
            <a:r>
              <a:rPr lang="en-US" dirty="0" err="1"/>
              <a:t>Wageindicator</a:t>
            </a:r>
            <a:r>
              <a:rPr lang="en-US" dirty="0"/>
              <a:t> and #Democratizingwork</a:t>
            </a:r>
          </a:p>
          <a:p>
            <a:pPr algn="l"/>
            <a:r>
              <a:rPr lang="en-US" b="1" dirty="0"/>
              <a:t>Presented By</a:t>
            </a:r>
            <a:r>
              <a:rPr lang="en-US" dirty="0"/>
              <a:t>:  Wairimu Mwangi  - Co-founder – </a:t>
            </a:r>
            <a:r>
              <a:rPr lang="en-US" dirty="0" err="1"/>
              <a:t>Loopworks</a:t>
            </a:r>
            <a:r>
              <a:rPr lang="en-US" dirty="0"/>
              <a:t> Ventures </a:t>
            </a:r>
          </a:p>
          <a:p>
            <a:pPr algn="l"/>
            <a:r>
              <a:rPr lang="en-US" b="1" dirty="0"/>
              <a:t>Email:                 </a:t>
            </a:r>
            <a:r>
              <a:rPr lang="en-US" dirty="0">
                <a:hlinkClick r:id="rId2"/>
              </a:rPr>
              <a:t>Gathigia218@gmail.com</a:t>
            </a:r>
            <a:r>
              <a:rPr lang="en-US" dirty="0"/>
              <a:t> </a:t>
            </a:r>
          </a:p>
          <a:p>
            <a:pPr algn="l"/>
            <a:r>
              <a:rPr lang="en-US" b="1" dirty="0"/>
              <a:t>Date:                  </a:t>
            </a:r>
            <a:r>
              <a:rPr lang="en-US" dirty="0"/>
              <a:t>07/06/24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04E6A-097B-4E74-3EE6-C9FE2D797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0" y="127489"/>
            <a:ext cx="7455877" cy="1548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617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AED3B-9DAE-3581-4F86-9C585E37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91BCC-9721-3806-6C87-7A2C87CCE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0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74DC-5EC3-8000-778D-E0196C7D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Table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0648F-38BC-8A1E-E329-3E6BEA60A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Kenya’s Current economic situation </a:t>
            </a:r>
          </a:p>
          <a:p>
            <a:pPr marL="514350" indent="-514350">
              <a:buAutoNum type="arabicPeriod"/>
            </a:pPr>
            <a:r>
              <a:rPr lang="en-US" dirty="0"/>
              <a:t>Linear Economy Model - Example of a banana value chain </a:t>
            </a:r>
          </a:p>
          <a:p>
            <a:pPr marL="514350" indent="-514350">
              <a:buAutoNum type="arabicPeriod"/>
            </a:pPr>
            <a:r>
              <a:rPr lang="en-US" dirty="0"/>
              <a:t>Why the Circular Economy?</a:t>
            </a:r>
          </a:p>
          <a:p>
            <a:pPr marL="514350" indent="-514350">
              <a:buAutoNum type="arabicPeriod"/>
            </a:pPr>
            <a:r>
              <a:rPr lang="en-US" dirty="0"/>
              <a:t>Circular Economy Model – Unlocking work Opportunities (Example of a banana value chain) </a:t>
            </a:r>
          </a:p>
          <a:p>
            <a:pPr marL="514350" indent="-514350">
              <a:buAutoNum type="arabicPeriod"/>
            </a:pPr>
            <a:r>
              <a:rPr lang="en-US" dirty="0"/>
              <a:t>Limitations and Recommendations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7F5A4-E50A-BBCB-621B-2234BEF1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Kenya’s Current Economic Status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0162D-9B2A-0C92-35BD-CEECA8671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08" y="1825625"/>
            <a:ext cx="11922984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Kenya’s Economic Status</a:t>
            </a:r>
            <a:r>
              <a:rPr lang="en-US" sz="2400" u="sng" dirty="0"/>
              <a:t>:   </a:t>
            </a:r>
          </a:p>
          <a:p>
            <a:pPr marL="0" indent="0">
              <a:buNone/>
            </a:pPr>
            <a:r>
              <a:rPr lang="en-US" sz="2400" dirty="0"/>
              <a:t>GDP rate and distribution by main sectors and employment distribution rates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sz="18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5C31B0-9B68-1A7F-1F45-60C1D4C4338D}"/>
              </a:ext>
            </a:extLst>
          </p:cNvPr>
          <p:cNvGrpSpPr/>
          <p:nvPr/>
        </p:nvGrpSpPr>
        <p:grpSpPr>
          <a:xfrm>
            <a:off x="2696022" y="3270480"/>
            <a:ext cx="360" cy="360"/>
            <a:chOff x="2696022" y="3270480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8E72049-30E5-5805-E1C6-E63448722D5C}"/>
                    </a:ext>
                  </a:extLst>
                </p14:cNvPr>
                <p14:cNvContentPartPr/>
                <p14:nvPr/>
              </p14:nvContentPartPr>
              <p14:xfrm>
                <a:off x="2696022" y="3270480"/>
                <a:ext cx="360" cy="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8E72049-30E5-5805-E1C6-E63448722D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89902" y="3232680"/>
                  <a:ext cx="12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BBCB4ED-B3BF-6DB6-8835-ED3F37AFA20E}"/>
                    </a:ext>
                  </a:extLst>
                </p14:cNvPr>
                <p14:cNvContentPartPr/>
                <p14:nvPr/>
              </p14:nvContentPartPr>
              <p14:xfrm>
                <a:off x="2696022" y="3270480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BBCB4ED-B3BF-6DB6-8835-ED3F37AFA20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89902" y="3232680"/>
                  <a:ext cx="1260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F0A4B4F-7E80-1403-373E-B5A1E52FFCB5}"/>
              </a:ext>
            </a:extLst>
          </p:cNvPr>
          <p:cNvGrpSpPr/>
          <p:nvPr/>
        </p:nvGrpSpPr>
        <p:grpSpPr>
          <a:xfrm>
            <a:off x="2954142" y="3727680"/>
            <a:ext cx="360" cy="360"/>
            <a:chOff x="2954142" y="3727680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A8E6F30-5F5E-0D86-A283-99A578F1686D}"/>
                    </a:ext>
                  </a:extLst>
                </p14:cNvPr>
                <p14:cNvContentPartPr/>
                <p14:nvPr/>
              </p14:nvContentPartPr>
              <p14:xfrm>
                <a:off x="2954142" y="3727680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A8E6F30-5F5E-0D86-A283-99A578F1686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48022" y="3690240"/>
                  <a:ext cx="12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B217857-DA5E-7454-189A-18465A1C044D}"/>
                    </a:ext>
                  </a:extLst>
                </p14:cNvPr>
                <p14:cNvContentPartPr/>
                <p14:nvPr/>
              </p14:nvContentPartPr>
              <p14:xfrm>
                <a:off x="2954142" y="3727680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B217857-DA5E-7454-189A-18465A1C044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48022" y="3690240"/>
                  <a:ext cx="1260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D39A29-1547-67C5-A4D2-3D012253204B}"/>
                  </a:ext>
                </a:extLst>
              </p14:cNvPr>
              <p14:cNvContentPartPr/>
              <p14:nvPr/>
            </p14:nvContentPartPr>
            <p14:xfrm>
              <a:off x="1793142" y="4266960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D39A29-1547-67C5-A4D2-3D01225320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87022" y="4229160"/>
                <a:ext cx="12600" cy="756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92CC0C9-A04B-FE73-DFDA-BD4DFB14FB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0250" y="3429000"/>
            <a:ext cx="3419952" cy="22672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FBB5FC-4688-4BCB-116A-5C02DF9527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5645" y="3452531"/>
            <a:ext cx="2433213" cy="22437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62495F-A37F-B0A7-E37A-C539618D4B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508" y="3303293"/>
            <a:ext cx="4020111" cy="30674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5CE855-8866-1A05-198E-2D8F53385422}"/>
              </a:ext>
            </a:extLst>
          </p:cNvPr>
          <p:cNvSpPr txBox="1"/>
          <p:nvPr/>
        </p:nvSpPr>
        <p:spPr>
          <a:xfrm>
            <a:off x="8206154" y="63119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Source: Economic Survey of Kenya;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D1F22-C29D-88E4-9FAA-54E7AC17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Linear Economy model: </a:t>
            </a:r>
            <a:br>
              <a:rPr lang="en-US" sz="4000" b="1" dirty="0"/>
            </a:br>
            <a:r>
              <a:rPr lang="en-US" sz="3600" b="1" dirty="0"/>
              <a:t>A Banana value chain scenario </a:t>
            </a:r>
          </a:p>
        </p:txBody>
      </p:sp>
      <p:pic>
        <p:nvPicPr>
          <p:cNvPr id="22" name="Picture 21" descr="feature-8-pic">
            <a:extLst>
              <a:ext uri="{FF2B5EF4-FFF2-40B4-BE49-F238E27FC236}">
                <a16:creationId xmlns:a16="http://schemas.microsoft.com/office/drawing/2014/main" id="{6BD8CC2D-2E61-AB27-644A-37F2C5031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3" y="2417523"/>
            <a:ext cx="1955873" cy="177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Picture of a truck transporting banana in Uganda.">
            <a:extLst>
              <a:ext uri="{FF2B5EF4-FFF2-40B4-BE49-F238E27FC236}">
                <a16:creationId xmlns:a16="http://schemas.microsoft.com/office/drawing/2014/main" id="{DEAD0A73-18FE-C8E8-0BD2-AE2C394F4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552" y="2415893"/>
            <a:ext cx="2115796" cy="176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46FEFB39-B7FD-39A2-1880-0A05C801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65" y="2403160"/>
            <a:ext cx="1949352" cy="177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F8506C8-F8B5-7A00-EE13-73CEDA0FD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7214" y="2415891"/>
            <a:ext cx="1952645" cy="183471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847BD9-D092-3177-7ED5-5290C0222404}"/>
              </a:ext>
            </a:extLst>
          </p:cNvPr>
          <p:cNvSpPr txBox="1"/>
          <p:nvPr/>
        </p:nvSpPr>
        <p:spPr>
          <a:xfrm>
            <a:off x="612458" y="4379373"/>
            <a:ext cx="151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sz="1600" dirty="0"/>
              <a:t>ARMERS 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46D4E-3B42-1EA2-5C1C-1AABC99F2EB6}"/>
              </a:ext>
            </a:extLst>
          </p:cNvPr>
          <p:cNvSpPr txBox="1"/>
          <p:nvPr/>
        </p:nvSpPr>
        <p:spPr>
          <a:xfrm>
            <a:off x="0" y="1823484"/>
            <a:ext cx="2511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EXTRACT BANANAS</a:t>
            </a:r>
          </a:p>
          <a:p>
            <a:r>
              <a:rPr lang="en-US" sz="1200" b="1" dirty="0"/>
              <a:t>Waste –</a:t>
            </a:r>
            <a:r>
              <a:rPr lang="en-US" sz="1200" b="1" dirty="0" err="1"/>
              <a:t>pseudostem</a:t>
            </a:r>
            <a:r>
              <a:rPr lang="en-US" sz="1200" b="1" dirty="0"/>
              <a:t>,  rhizome, bud </a:t>
            </a:r>
            <a:r>
              <a:rPr lang="en-US" sz="1200" b="1" dirty="0" err="1"/>
              <a:t>etc</a:t>
            </a:r>
            <a:r>
              <a:rPr lang="en-US" sz="12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86A5D-EE85-301C-745D-F5B193420C98}"/>
              </a:ext>
            </a:extLst>
          </p:cNvPr>
          <p:cNvSpPr txBox="1"/>
          <p:nvPr/>
        </p:nvSpPr>
        <p:spPr>
          <a:xfrm>
            <a:off x="679938" y="5050613"/>
            <a:ext cx="1760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INPUT PROVIDERS (CHEMICAL FERTILIZER PROVIDERS)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90F09-40E3-BFAE-65F4-B7A3AD94AC6A}"/>
              </a:ext>
            </a:extLst>
          </p:cNvPr>
          <p:cNvSpPr txBox="1"/>
          <p:nvPr/>
        </p:nvSpPr>
        <p:spPr>
          <a:xfrm>
            <a:off x="1" y="4250603"/>
            <a:ext cx="481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B8C43-7596-6DB1-6A91-7FEE910B8D4C}"/>
              </a:ext>
            </a:extLst>
          </p:cNvPr>
          <p:cNvSpPr txBox="1"/>
          <p:nvPr/>
        </p:nvSpPr>
        <p:spPr>
          <a:xfrm>
            <a:off x="2587951" y="4258783"/>
            <a:ext cx="194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TRANSPORTERS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71908-5119-555A-581A-5B6CE6F0A88F}"/>
              </a:ext>
            </a:extLst>
          </p:cNvPr>
          <p:cNvSpPr txBox="1"/>
          <p:nvPr/>
        </p:nvSpPr>
        <p:spPr>
          <a:xfrm>
            <a:off x="4751215" y="4329223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RETAIL/SUPERMARKETS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FB2A5-B4AE-80B7-3F4F-8D34F9A2A21C}"/>
              </a:ext>
            </a:extLst>
          </p:cNvPr>
          <p:cNvSpPr txBox="1"/>
          <p:nvPr/>
        </p:nvSpPr>
        <p:spPr>
          <a:xfrm>
            <a:off x="2851782" y="1782905"/>
            <a:ext cx="3648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MAKE/ VALUE ADDITION</a:t>
            </a:r>
          </a:p>
          <a:p>
            <a:pPr algn="ctr"/>
            <a:r>
              <a:rPr lang="en-US" sz="1200" b="1" dirty="0"/>
              <a:t>Waste –discarded fruits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92B07-FFCF-F32A-5048-E24C44B0C75A}"/>
              </a:ext>
            </a:extLst>
          </p:cNvPr>
          <p:cNvSpPr txBox="1"/>
          <p:nvPr/>
        </p:nvSpPr>
        <p:spPr>
          <a:xfrm>
            <a:off x="7069730" y="1824859"/>
            <a:ext cx="1946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USE</a:t>
            </a:r>
          </a:p>
          <a:p>
            <a:pPr algn="ctr"/>
            <a:r>
              <a:rPr lang="en-US" sz="1200" b="1" dirty="0"/>
              <a:t>Waste - peels , spoilt fruits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01034-6F22-1BCD-D76D-231CF613A5BB}"/>
              </a:ext>
            </a:extLst>
          </p:cNvPr>
          <p:cNvSpPr txBox="1"/>
          <p:nvPr/>
        </p:nvSpPr>
        <p:spPr>
          <a:xfrm>
            <a:off x="4911165" y="5206428"/>
            <a:ext cx="146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LARGELY CONTROLLED BY BROKERS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3C7412-6984-3D7E-08A0-A647EAB88E18}"/>
              </a:ext>
            </a:extLst>
          </p:cNvPr>
          <p:cNvCxnSpPr>
            <a:cxnSpLocks/>
          </p:cNvCxnSpPr>
          <p:nvPr/>
        </p:nvCxnSpPr>
        <p:spPr>
          <a:xfrm>
            <a:off x="3371446" y="4628115"/>
            <a:ext cx="0" cy="346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2C3AD5-D31C-19BB-E1EE-1895CE10CDE3}"/>
              </a:ext>
            </a:extLst>
          </p:cNvPr>
          <p:cNvCxnSpPr>
            <a:cxnSpLocks/>
          </p:cNvCxnSpPr>
          <p:nvPr/>
        </p:nvCxnSpPr>
        <p:spPr>
          <a:xfrm>
            <a:off x="5512387" y="4725306"/>
            <a:ext cx="0" cy="293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2F441CB-B49F-6187-321A-8C3D7BA46E5A}"/>
              </a:ext>
            </a:extLst>
          </p:cNvPr>
          <p:cNvSpPr/>
          <p:nvPr/>
        </p:nvSpPr>
        <p:spPr>
          <a:xfrm>
            <a:off x="2095025" y="3021968"/>
            <a:ext cx="34583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B730DAE-1D28-12F7-4625-E92DFF0F47D9}"/>
              </a:ext>
            </a:extLst>
          </p:cNvPr>
          <p:cNvSpPr/>
          <p:nvPr/>
        </p:nvSpPr>
        <p:spPr>
          <a:xfrm>
            <a:off x="4607023" y="2966603"/>
            <a:ext cx="344243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A090D70-4EB6-34D3-BBC9-D882434BE3D7}"/>
              </a:ext>
            </a:extLst>
          </p:cNvPr>
          <p:cNvSpPr/>
          <p:nvPr/>
        </p:nvSpPr>
        <p:spPr>
          <a:xfrm>
            <a:off x="6899822" y="2992066"/>
            <a:ext cx="339817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52264F1-C6FB-AE26-9D8D-5A790EE050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436" y="2415892"/>
            <a:ext cx="2027221" cy="176548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8E818CE-BA3F-1387-1F33-41C3C879CE55}"/>
              </a:ext>
            </a:extLst>
          </p:cNvPr>
          <p:cNvSpPr txBox="1"/>
          <p:nvPr/>
        </p:nvSpPr>
        <p:spPr>
          <a:xfrm>
            <a:off x="9399785" y="1749204"/>
            <a:ext cx="2314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DISCARD </a:t>
            </a:r>
          </a:p>
          <a:p>
            <a:r>
              <a:rPr lang="en-US" sz="1200" b="1" dirty="0"/>
              <a:t>Waste from each stage of the chain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7C7A93-A5F3-CF70-DB58-5F4B1791E00D}"/>
              </a:ext>
            </a:extLst>
          </p:cNvPr>
          <p:cNvSpPr txBox="1"/>
          <p:nvPr/>
        </p:nvSpPr>
        <p:spPr>
          <a:xfrm>
            <a:off x="9317343" y="4225602"/>
            <a:ext cx="260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INFORMAL WASTE PICKERS </a:t>
            </a:r>
          </a:p>
        </p:txBody>
      </p:sp>
      <p:sp>
        <p:nvSpPr>
          <p:cNvPr id="32" name="Arrow: Striped Right 31">
            <a:extLst>
              <a:ext uri="{FF2B5EF4-FFF2-40B4-BE49-F238E27FC236}">
                <a16:creationId xmlns:a16="http://schemas.microsoft.com/office/drawing/2014/main" id="{D92A9A38-2730-0BC4-69BB-1BDDB7017A01}"/>
              </a:ext>
            </a:extLst>
          </p:cNvPr>
          <p:cNvSpPr/>
          <p:nvPr/>
        </p:nvSpPr>
        <p:spPr>
          <a:xfrm>
            <a:off x="9186739" y="3076227"/>
            <a:ext cx="339817" cy="352195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CC36CA9-C8FB-9199-74FE-F547DCE3F5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3978" y="4956442"/>
            <a:ext cx="1986478" cy="10455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EFF2D7B-F7D9-C185-FA9E-A004AA76D61F}"/>
              </a:ext>
            </a:extLst>
          </p:cNvPr>
          <p:cNvSpPr txBox="1"/>
          <p:nvPr/>
        </p:nvSpPr>
        <p:spPr>
          <a:xfrm>
            <a:off x="2620545" y="6122551"/>
            <a:ext cx="1986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Minimal Value addition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742877-E201-E69C-7B6A-971CF5A0E70E}"/>
              </a:ext>
            </a:extLst>
          </p:cNvPr>
          <p:cNvSpPr txBox="1"/>
          <p:nvPr/>
        </p:nvSpPr>
        <p:spPr>
          <a:xfrm>
            <a:off x="7083834" y="4702255"/>
            <a:ext cx="5122267" cy="2031325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Work Implications:</a:t>
            </a:r>
          </a:p>
          <a:p>
            <a:pPr marL="342900" indent="-342900">
              <a:buAutoNum type="arabicPeriod"/>
            </a:pPr>
            <a:r>
              <a:rPr lang="en-US" dirty="0"/>
              <a:t>Less jobs along the value chain vs potential jobs </a:t>
            </a:r>
          </a:p>
          <a:p>
            <a:pPr marL="342900" indent="-342900">
              <a:buAutoNum type="arabicPeriod"/>
            </a:pPr>
            <a:r>
              <a:rPr lang="en-US" dirty="0"/>
              <a:t>Low quality of pay /low revenues </a:t>
            </a:r>
          </a:p>
          <a:p>
            <a:pPr marL="342900" indent="-342900">
              <a:buAutoNum type="arabicPeriod"/>
            </a:pPr>
            <a:r>
              <a:rPr lang="en-US" dirty="0"/>
              <a:t>Lots of waste generated/unoptimized resources </a:t>
            </a:r>
          </a:p>
          <a:p>
            <a:pPr marL="342900" indent="-342900">
              <a:buAutoNum type="arabicPeriod"/>
            </a:pPr>
            <a:r>
              <a:rPr lang="en-US" dirty="0"/>
              <a:t>Unsustainable extraction compromising on future work </a:t>
            </a:r>
          </a:p>
          <a:p>
            <a:pPr marL="342900" indent="-342900">
              <a:buAutoNum type="arabicPeriod"/>
            </a:pPr>
            <a:r>
              <a:rPr lang="en-US" dirty="0"/>
              <a:t>Fewer products generated. </a:t>
            </a:r>
          </a:p>
        </p:txBody>
      </p:sp>
    </p:spTree>
    <p:extLst>
      <p:ext uri="{BB962C8B-B14F-4D97-AF65-F5344CB8AC3E}">
        <p14:creationId xmlns:p14="http://schemas.microsoft.com/office/powerpoint/2010/main" val="296961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7FB7F-D40A-EBC3-CA7B-7C266FA0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9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Why Circular Economy?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DADB-0CFF-0929-AF69-1A171CEF0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7" y="1825624"/>
            <a:ext cx="11060723" cy="4879975"/>
          </a:xfrm>
        </p:spPr>
        <p:txBody>
          <a:bodyPr/>
          <a:lstStyle/>
          <a:p>
            <a:pPr marL="0" indent="0">
              <a:buNone/>
            </a:pPr>
            <a:r>
              <a:rPr lang="en-US" b="0" i="0" u="sng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The circular economy is based on 3 principles, driven by design</a:t>
            </a: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:</a:t>
            </a:r>
          </a:p>
          <a:p>
            <a:pPr marL="514350" indent="-514350">
              <a:buAutoNum type="arabicPeriod"/>
            </a:pP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Eliminate waste and pollution</a:t>
            </a: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.  </a:t>
            </a:r>
            <a:r>
              <a:rPr lang="en-US" sz="2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(healthy  environment and economy, optimized resource opportunities)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Regenerate nature.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Circulate products and materials (at their highest value) </a:t>
            </a:r>
          </a:p>
          <a:p>
            <a:pPr marL="514350" indent="-514350">
              <a:buAutoNum type="arabicPeriod"/>
            </a:pPr>
            <a:endParaRPr lang="en-US" dirty="0">
              <a:solidFill>
                <a:srgbClr val="1F1F1F"/>
              </a:solidFill>
              <a:highlight>
                <a:srgbClr val="FFFFFF"/>
              </a:highlight>
              <a:latin typeface="Google Sans"/>
            </a:endParaRPr>
          </a:p>
          <a:p>
            <a:pPr marL="0" indent="0">
              <a:buNone/>
            </a:pPr>
            <a:endParaRPr lang="en-US" b="0" i="0" dirty="0">
              <a:solidFill>
                <a:srgbClr val="1F1F1F"/>
              </a:solidFill>
              <a:effectLst/>
              <a:highlight>
                <a:srgbClr val="FFFFFF"/>
              </a:highlight>
              <a:latin typeface="Google San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CEA50FF-0017-04C3-E9FC-363E0AF511CE}"/>
                  </a:ext>
                </a:extLst>
              </p14:cNvPr>
              <p14:cNvContentPartPr/>
              <p14:nvPr/>
            </p14:nvContentPartPr>
            <p14:xfrm>
              <a:off x="8956062" y="2543640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CEA50FF-0017-04C3-E9FC-363E0AF511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47062" y="25350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44EC48A-5FCE-3AB4-F232-E051BF31BF31}"/>
                  </a:ext>
                </a:extLst>
              </p14:cNvPr>
              <p14:cNvContentPartPr/>
              <p14:nvPr/>
            </p14:nvContentPartPr>
            <p14:xfrm>
              <a:off x="5873022" y="4618680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44EC48A-5FCE-3AB4-F232-E051BF31BF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4382" y="461004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373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D1F22-C29D-88E4-9FAA-54E7AC17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49" y="365125"/>
            <a:ext cx="1158158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Circular Economy model- Unlocking Work Opportunities </a:t>
            </a:r>
            <a:br>
              <a:rPr lang="en-US" b="1" dirty="0"/>
            </a:br>
            <a:r>
              <a:rPr lang="en-US" b="1" dirty="0"/>
              <a:t> A Banana value chain scenario </a:t>
            </a:r>
          </a:p>
        </p:txBody>
      </p:sp>
      <p:pic>
        <p:nvPicPr>
          <p:cNvPr id="22" name="Picture 21" descr="feature-8-pic">
            <a:extLst>
              <a:ext uri="{FF2B5EF4-FFF2-40B4-BE49-F238E27FC236}">
                <a16:creationId xmlns:a16="http://schemas.microsoft.com/office/drawing/2014/main" id="{6BD8CC2D-2E61-AB27-644A-37F2C5031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9" y="2929168"/>
            <a:ext cx="1963421" cy="1472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Picture of a truck transporting banana in Uganda.">
            <a:extLst>
              <a:ext uri="{FF2B5EF4-FFF2-40B4-BE49-F238E27FC236}">
                <a16:creationId xmlns:a16="http://schemas.microsoft.com/office/drawing/2014/main" id="{DEAD0A73-18FE-C8E8-0BD2-AE2C394F4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10" y="2929168"/>
            <a:ext cx="1963260" cy="1472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46FEFB39-B7FD-39A2-1880-0A05C801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95" y="2929167"/>
            <a:ext cx="1949060" cy="1472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9E9921E-CFEE-A211-2DF6-CF15E456F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671" y="1892255"/>
            <a:ext cx="1222851" cy="17731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377D13-2B09-6BB9-C41A-E6C49DBA26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3" y="4988809"/>
            <a:ext cx="1529752" cy="130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D473B2-F7ED-AB98-E38F-0D3B260F8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04" y="3982034"/>
            <a:ext cx="1293415" cy="116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BF12CA-2EB3-078A-6DBD-63C6F1BACC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8238" y="1914870"/>
            <a:ext cx="1062185" cy="1781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CB7A69-103C-B2F2-7231-93C72D0CC7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6234" y="3985969"/>
            <a:ext cx="1222851" cy="1184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5FFDF9-7A4E-FEFC-23B2-CB0B8BE974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4568" y="1901684"/>
            <a:ext cx="1438755" cy="16775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F86D41-72F4-2914-1802-4218F79CB8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9150" y="4988809"/>
            <a:ext cx="1701232" cy="13025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9E37A7-958B-BDC6-14C8-DE26D8B760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40155" y="2995849"/>
            <a:ext cx="1548214" cy="11667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B0A329-8465-1BB3-8763-B700140119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25243" y="4631740"/>
            <a:ext cx="1277887" cy="1472445"/>
          </a:xfrm>
          <a:prstGeom prst="rect">
            <a:avLst/>
          </a:prstGeom>
        </p:spPr>
      </p:pic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6B598D2D-F093-9622-2DC0-F6E062FE4615}"/>
              </a:ext>
            </a:extLst>
          </p:cNvPr>
          <p:cNvSpPr/>
          <p:nvPr/>
        </p:nvSpPr>
        <p:spPr>
          <a:xfrm>
            <a:off x="2135547" y="3501337"/>
            <a:ext cx="342891" cy="194956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DE6F254-27DA-96EC-B5E6-AB85E1E2C8A9}"/>
              </a:ext>
            </a:extLst>
          </p:cNvPr>
          <p:cNvSpPr/>
          <p:nvPr/>
        </p:nvSpPr>
        <p:spPr>
          <a:xfrm>
            <a:off x="4484042" y="3501338"/>
            <a:ext cx="334854" cy="194956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DBA741B-C90E-1155-9997-BFA7F1166AB8}"/>
              </a:ext>
            </a:extLst>
          </p:cNvPr>
          <p:cNvSpPr/>
          <p:nvPr/>
        </p:nvSpPr>
        <p:spPr>
          <a:xfrm>
            <a:off x="10902462" y="4162572"/>
            <a:ext cx="304800" cy="35081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043BA416-6C37-D132-F637-96E66D130C9C}"/>
              </a:ext>
            </a:extLst>
          </p:cNvPr>
          <p:cNvSpPr/>
          <p:nvPr/>
        </p:nvSpPr>
        <p:spPr>
          <a:xfrm flipH="1">
            <a:off x="597873" y="4401612"/>
            <a:ext cx="143457" cy="5133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3210039-08F6-41EF-F451-B54EDCE1C201}"/>
              </a:ext>
            </a:extLst>
          </p:cNvPr>
          <p:cNvSpPr/>
          <p:nvPr/>
        </p:nvSpPr>
        <p:spPr>
          <a:xfrm rot="19495271">
            <a:off x="1999877" y="4435183"/>
            <a:ext cx="148468" cy="5230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Striped Right 23">
            <a:extLst>
              <a:ext uri="{FF2B5EF4-FFF2-40B4-BE49-F238E27FC236}">
                <a16:creationId xmlns:a16="http://schemas.microsoft.com/office/drawing/2014/main" id="{41D6E206-1978-CE57-07BD-8CCA06DFC7D1}"/>
              </a:ext>
            </a:extLst>
          </p:cNvPr>
          <p:cNvSpPr/>
          <p:nvPr/>
        </p:nvSpPr>
        <p:spPr>
          <a:xfrm>
            <a:off x="6767955" y="3696293"/>
            <a:ext cx="3288498" cy="168659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Striped Right 24">
            <a:extLst>
              <a:ext uri="{FF2B5EF4-FFF2-40B4-BE49-F238E27FC236}">
                <a16:creationId xmlns:a16="http://schemas.microsoft.com/office/drawing/2014/main" id="{683085AF-8C4D-2B0C-91AC-FE6848965EA1}"/>
              </a:ext>
            </a:extLst>
          </p:cNvPr>
          <p:cNvSpPr/>
          <p:nvPr/>
        </p:nvSpPr>
        <p:spPr>
          <a:xfrm>
            <a:off x="6767956" y="3078633"/>
            <a:ext cx="241234" cy="168659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Striped Right 25">
            <a:extLst>
              <a:ext uri="{FF2B5EF4-FFF2-40B4-BE49-F238E27FC236}">
                <a16:creationId xmlns:a16="http://schemas.microsoft.com/office/drawing/2014/main" id="{246CAED6-521C-2C3B-0BF7-F6D255954872}"/>
              </a:ext>
            </a:extLst>
          </p:cNvPr>
          <p:cNvSpPr/>
          <p:nvPr/>
        </p:nvSpPr>
        <p:spPr>
          <a:xfrm>
            <a:off x="6767955" y="4162572"/>
            <a:ext cx="241234" cy="151381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88F047-736B-9A0F-06D2-8C50C7864908}"/>
              </a:ext>
            </a:extLst>
          </p:cNvPr>
          <p:cNvSpPr txBox="1"/>
          <p:nvPr/>
        </p:nvSpPr>
        <p:spPr>
          <a:xfrm>
            <a:off x="121550" y="2344615"/>
            <a:ext cx="235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  <a:r>
              <a:rPr lang="en-US" i="1" dirty="0"/>
              <a:t>Regenerative Nature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0B384F-738A-BC22-EA2D-1D9951B184C1}"/>
              </a:ext>
            </a:extLst>
          </p:cNvPr>
          <p:cNvSpPr txBox="1"/>
          <p:nvPr/>
        </p:nvSpPr>
        <p:spPr>
          <a:xfrm>
            <a:off x="8408238" y="6291377"/>
            <a:ext cx="328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i="1" dirty="0"/>
              <a:t>. Eliminate Waste and Pollution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F4612F-AB09-E36A-4B81-0F885534C609}"/>
              </a:ext>
            </a:extLst>
          </p:cNvPr>
          <p:cNvSpPr txBox="1"/>
          <p:nvPr/>
        </p:nvSpPr>
        <p:spPr>
          <a:xfrm>
            <a:off x="5685692" y="5170277"/>
            <a:ext cx="4063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en-US" i="1" dirty="0"/>
              <a:t>Circulate Products &amp; Materials at their highest value (multiplicity of Value 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710A7C-1D09-7337-3A51-217C87110522}"/>
              </a:ext>
            </a:extLst>
          </p:cNvPr>
          <p:cNvCxnSpPr>
            <a:cxnSpLocks/>
          </p:cNvCxnSpPr>
          <p:nvPr/>
        </p:nvCxnSpPr>
        <p:spPr>
          <a:xfrm>
            <a:off x="232876" y="6660709"/>
            <a:ext cx="11795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0EB0C80-18C9-2CC3-33ED-AD3D355FD06E}"/>
              </a:ext>
            </a:extLst>
          </p:cNvPr>
          <p:cNvCxnSpPr/>
          <p:nvPr/>
        </p:nvCxnSpPr>
        <p:spPr>
          <a:xfrm flipV="1">
            <a:off x="232876" y="4401612"/>
            <a:ext cx="0" cy="2259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3274D7D-4076-A926-5244-D9F6D830500F}"/>
              </a:ext>
            </a:extLst>
          </p:cNvPr>
          <p:cNvCxnSpPr>
            <a:cxnSpLocks/>
          </p:cNvCxnSpPr>
          <p:nvPr/>
        </p:nvCxnSpPr>
        <p:spPr>
          <a:xfrm>
            <a:off x="11703130" y="5170277"/>
            <a:ext cx="3247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E96F61A-E057-562C-355E-AFCECD296D4D}"/>
              </a:ext>
            </a:extLst>
          </p:cNvPr>
          <p:cNvCxnSpPr>
            <a:cxnSpLocks/>
          </p:cNvCxnSpPr>
          <p:nvPr/>
        </p:nvCxnSpPr>
        <p:spPr>
          <a:xfrm>
            <a:off x="12027877" y="5170277"/>
            <a:ext cx="0" cy="1490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2E6B4C2-F969-372B-B862-153AE8603428}"/>
              </a:ext>
            </a:extLst>
          </p:cNvPr>
          <p:cNvSpPr txBox="1"/>
          <p:nvPr/>
        </p:nvSpPr>
        <p:spPr>
          <a:xfrm>
            <a:off x="4106671" y="6554150"/>
            <a:ext cx="3059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Soil amendment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E29CAF7-20ED-19AE-1705-319510594D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8308" y="4988808"/>
            <a:ext cx="168360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3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4DD8-09B1-FB9C-6B54-E1E35E7A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Implications of a Circular Economy  on Work:</a:t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5E225-4AAC-5928-B021-E5CD64739B2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6862" y="2118701"/>
            <a:ext cx="10966938" cy="3707682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Conversion of waste into various resources</a:t>
            </a:r>
          </a:p>
          <a:p>
            <a:pPr marL="342900" indent="-342900">
              <a:buAutoNum type="arabicPeriod"/>
            </a:pPr>
            <a:r>
              <a:rPr lang="en-US" dirty="0"/>
              <a:t>Optimized resources and material resulting into new product range and new industries</a:t>
            </a:r>
          </a:p>
          <a:p>
            <a:pPr marL="342900" indent="-342900">
              <a:buAutoNum type="arabicPeriod"/>
            </a:pPr>
            <a:r>
              <a:rPr lang="en-US" dirty="0"/>
              <a:t>Unlocked value that translates into job opportunities (creation of new industries, expansion of existing industries  and new careers)</a:t>
            </a:r>
          </a:p>
          <a:p>
            <a:pPr marL="342900" indent="-342900">
              <a:buAutoNum type="arabicPeriod"/>
            </a:pPr>
            <a:r>
              <a:rPr lang="en-US" dirty="0"/>
              <a:t>High quality  and Sustainable jobs </a:t>
            </a:r>
          </a:p>
          <a:p>
            <a:pPr marL="342900" indent="-342900">
              <a:buAutoNum type="arabicPeriod"/>
            </a:pPr>
            <a:r>
              <a:rPr lang="en-US" dirty="0"/>
              <a:t>Regenerative ecosystem that is sustainable and supports the economic system. </a:t>
            </a:r>
          </a:p>
        </p:txBody>
      </p:sp>
    </p:spTree>
    <p:extLst>
      <p:ext uri="{BB962C8B-B14F-4D97-AF65-F5344CB8AC3E}">
        <p14:creationId xmlns:p14="http://schemas.microsoft.com/office/powerpoint/2010/main" val="156771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5247D-ECA3-EA7D-22AA-5BB9087F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Limitations &amp; Recommendations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128AB-8367-B945-6AEF-E3AFDB656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Transition to a Circular Economy model requires a System wide approach that connects the </a:t>
            </a:r>
            <a:r>
              <a:rPr lang="en-US" u="sng" dirty="0"/>
              <a:t>4 main actors of the economy</a:t>
            </a:r>
            <a:r>
              <a:rPr lang="en-US" dirty="0"/>
              <a:t> to co-create solutions: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Government/ </a:t>
            </a:r>
            <a:r>
              <a:rPr lang="en-US" b="1" u="sng" dirty="0"/>
              <a:t>Policy considerations </a:t>
            </a:r>
            <a:r>
              <a:rPr lang="en-US" dirty="0"/>
              <a:t>– Value enablers (Creation of incentives driven approach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u="sng" dirty="0"/>
              <a:t>R &amp;D </a:t>
            </a:r>
            <a:r>
              <a:rPr lang="en-US" dirty="0"/>
              <a:t>- Knowledge products generators and deployment 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u="sng" dirty="0"/>
              <a:t>Industrialists/Enterprises/Innovators </a:t>
            </a:r>
            <a:r>
              <a:rPr lang="en-US" dirty="0"/>
              <a:t>– drivers of value (products, systems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b="1" u="sng" dirty="0"/>
              <a:t>Consumers</a:t>
            </a:r>
            <a:r>
              <a:rPr lang="en-US" dirty="0"/>
              <a:t> – </a:t>
            </a:r>
            <a:r>
              <a:rPr lang="en-US" dirty="0" err="1"/>
              <a:t>offtakers</a:t>
            </a:r>
            <a:r>
              <a:rPr lang="en-US" dirty="0"/>
              <a:t> of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9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DB1B-E935-45EC-FCE1-386DA5FFB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40B2C1-6896-6609-8E46-D24D577FE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23285" y="2032739"/>
            <a:ext cx="3657600" cy="195775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8FC1D-8E40-60BE-0A5E-3E292E39D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85900" y="1717373"/>
            <a:ext cx="46101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44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</TotalTime>
  <Words>455</Words>
  <Application>Microsoft Office PowerPoint</Application>
  <PresentationFormat>Widescreen</PresentationFormat>
  <Paragraphs>62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Google Sans</vt:lpstr>
      <vt:lpstr>Office Theme</vt:lpstr>
      <vt:lpstr> WEBINAR:  Circular Economy, Circular Work?  Presentation Title: So what does a Circular Economy Mean for the future of Work ?</vt:lpstr>
      <vt:lpstr>Table of Content</vt:lpstr>
      <vt:lpstr>Kenya’s Current Economic Status </vt:lpstr>
      <vt:lpstr>Linear Economy model:  A Banana value chain scenario </vt:lpstr>
      <vt:lpstr>Why Circular Economy? </vt:lpstr>
      <vt:lpstr>Circular Economy model- Unlocking Work Opportunities   A Banana value chain scenario </vt:lpstr>
      <vt:lpstr>Implications of a Circular Economy  on Work: </vt:lpstr>
      <vt:lpstr>Limitations &amp; Recommendations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Wairimu Mwangi</dc:creator>
  <cp:lastModifiedBy>Wairimu Mwangi</cp:lastModifiedBy>
  <cp:revision>59</cp:revision>
  <dcterms:created xsi:type="dcterms:W3CDTF">2024-06-03T18:39:04Z</dcterms:created>
  <dcterms:modified xsi:type="dcterms:W3CDTF">2024-06-06T08:39:27Z</dcterms:modified>
</cp:coreProperties>
</file>