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/>
    <p:restoredTop sz="94643"/>
  </p:normalViewPr>
  <p:slideViewPr>
    <p:cSldViewPr snapToGrid="0" snapToObjects="1">
      <p:cViewPr>
        <p:scale>
          <a:sx n="76" d="100"/>
          <a:sy n="76" d="100"/>
        </p:scale>
        <p:origin x="-1194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2.png"/><Relationship Id="rId4" Type="http://schemas.openxmlformats.org/officeDocument/2006/relationships/image" Target="../media/image1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2.png"/><Relationship Id="rId4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2.png"/><Relationship Id="rId4" Type="http://schemas.openxmlformats.org/officeDocument/2006/relationships/image" Target="../media/image1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2.png"/><Relationship Id="rId4" Type="http://schemas.openxmlformats.org/officeDocument/2006/relationships/image" Target="../media/image1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2.png"/><Relationship Id="rId4" Type="http://schemas.openxmlformats.org/officeDocument/2006/relationships/image" Target="../media/image1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2.png"/><Relationship Id="rId4" Type="http://schemas.openxmlformats.org/officeDocument/2006/relationships/image" Target="../media/image1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0034" y="1634091"/>
            <a:ext cx="7640209" cy="2516211"/>
          </a:xfrm>
        </p:spPr>
        <p:txBody>
          <a:bodyPr/>
          <a:lstStyle/>
          <a:p>
            <a:r>
              <a:rPr lang="en-US" b="1" dirty="0" err="1"/>
              <a:t>WageIndicator</a:t>
            </a:r>
            <a:r>
              <a:rPr lang="en-US" b="1" dirty="0"/>
              <a:t> Labour Law Database: A Comparative Tool for Understanding Labour Laws in 80 Countries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Iftikhar</a:t>
            </a:r>
            <a:r>
              <a:rPr lang="en-US" dirty="0"/>
              <a:t> Ahmad</a:t>
            </a:r>
          </a:p>
        </p:txBody>
      </p:sp>
      <p:pic>
        <p:nvPicPr>
          <p:cNvPr id="4" name="slide 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37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1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4/13 Employment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Written Employment Particulars</a:t>
            </a:r>
            <a:r>
              <a:rPr lang="en-US" dirty="0"/>
              <a:t> </a:t>
            </a:r>
          </a:p>
          <a:p>
            <a:r>
              <a:rPr lang="en-GB" dirty="0"/>
              <a:t>Fixed Term Contracts</a:t>
            </a:r>
            <a:r>
              <a:rPr lang="en-US" dirty="0"/>
              <a:t> </a:t>
            </a:r>
          </a:p>
          <a:p>
            <a:r>
              <a:rPr lang="en-GB" dirty="0"/>
              <a:t>Probation Period</a:t>
            </a:r>
            <a:r>
              <a:rPr lang="en-US" dirty="0"/>
              <a:t> </a:t>
            </a:r>
          </a:p>
          <a:p>
            <a:r>
              <a:rPr lang="en-GB" dirty="0"/>
              <a:t>Contract Termination Notice Requirement</a:t>
            </a:r>
            <a:r>
              <a:rPr lang="en-US" dirty="0"/>
              <a:t> </a:t>
            </a:r>
          </a:p>
          <a:p>
            <a:r>
              <a:rPr lang="en-GB" dirty="0"/>
              <a:t>Severance Pay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slide 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9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5/13 Family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Paternity Leave</a:t>
            </a:r>
            <a:r>
              <a:rPr lang="en-US" dirty="0"/>
              <a:t> </a:t>
            </a:r>
          </a:p>
          <a:p>
            <a:r>
              <a:rPr lang="en-US" dirty="0"/>
              <a:t>Parental leave</a:t>
            </a:r>
          </a:p>
          <a:p>
            <a:r>
              <a:rPr lang="en-GB" dirty="0"/>
              <a:t> Flexible Work Option for Parents / Work-Life Balance</a:t>
            </a:r>
            <a:r>
              <a:rPr lang="en-US" dirty="0"/>
              <a:t> </a:t>
            </a:r>
          </a:p>
        </p:txBody>
      </p:sp>
      <p:pic>
        <p:nvPicPr>
          <p:cNvPr id="4" name="slide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57483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8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6/13 Maternity &amp;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Free Medical Care</a:t>
            </a:r>
            <a:r>
              <a:rPr lang="en-US" dirty="0"/>
              <a:t> </a:t>
            </a:r>
          </a:p>
          <a:p>
            <a:r>
              <a:rPr lang="en-GB" dirty="0"/>
              <a:t>No Harmful Work</a:t>
            </a:r>
            <a:r>
              <a:rPr lang="en-US" dirty="0"/>
              <a:t> </a:t>
            </a:r>
          </a:p>
          <a:p>
            <a:r>
              <a:rPr lang="en-GB" dirty="0"/>
              <a:t>Maternity Leave</a:t>
            </a:r>
            <a:r>
              <a:rPr lang="en-US" dirty="0"/>
              <a:t> </a:t>
            </a:r>
          </a:p>
          <a:p>
            <a:r>
              <a:rPr lang="en-GB" dirty="0"/>
              <a:t>Income</a:t>
            </a:r>
            <a:r>
              <a:rPr lang="en-US" dirty="0"/>
              <a:t> during leave</a:t>
            </a:r>
          </a:p>
          <a:p>
            <a:r>
              <a:rPr lang="en-GB" dirty="0"/>
              <a:t>Protection from Dismissals</a:t>
            </a:r>
            <a:r>
              <a:rPr lang="en-US" dirty="0"/>
              <a:t> </a:t>
            </a:r>
          </a:p>
          <a:p>
            <a:r>
              <a:rPr lang="en-GB" dirty="0"/>
              <a:t>Right to Return to Same Position</a:t>
            </a:r>
            <a:r>
              <a:rPr lang="en-US" dirty="0"/>
              <a:t> </a:t>
            </a:r>
          </a:p>
          <a:p>
            <a:r>
              <a:rPr lang="en-US" dirty="0"/>
              <a:t>Nursing Breaks</a:t>
            </a:r>
          </a:p>
        </p:txBody>
      </p:sp>
      <p:pic>
        <p:nvPicPr>
          <p:cNvPr id="4" name="slide 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219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7/13 Health &amp; Safety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Safe Working Environment </a:t>
            </a:r>
          </a:p>
          <a:p>
            <a:r>
              <a:rPr lang="en-US" dirty="0"/>
              <a:t>Protective Equipment</a:t>
            </a:r>
          </a:p>
          <a:p>
            <a:r>
              <a:rPr lang="en-US" dirty="0"/>
              <a:t>Training</a:t>
            </a:r>
          </a:p>
          <a:p>
            <a:r>
              <a:rPr lang="en-US" dirty="0"/>
              <a:t>Labour Inspection System </a:t>
            </a:r>
          </a:p>
        </p:txBody>
      </p:sp>
      <p:pic>
        <p:nvPicPr>
          <p:cNvPr id="4" name="slide 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60151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2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8/13 Sickness and Employment Injury Benefits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Sickness benefits</a:t>
            </a:r>
          </a:p>
          <a:p>
            <a:r>
              <a:rPr lang="en-US" dirty="0"/>
              <a:t>Free medical care</a:t>
            </a:r>
          </a:p>
          <a:p>
            <a:r>
              <a:rPr lang="en-US" dirty="0"/>
              <a:t>Employment security </a:t>
            </a:r>
          </a:p>
          <a:p>
            <a:r>
              <a:rPr lang="en-US" dirty="0"/>
              <a:t>Work injury benefits </a:t>
            </a:r>
          </a:p>
        </p:txBody>
      </p:sp>
      <p:pic>
        <p:nvPicPr>
          <p:cNvPr id="4" name="slide 1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361" y="538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9/13 Social Security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Old-age pension/benefits</a:t>
            </a:r>
            <a:r>
              <a:rPr lang="en-US" dirty="0"/>
              <a:t> </a:t>
            </a:r>
          </a:p>
          <a:p>
            <a:r>
              <a:rPr lang="en-US" b="1" dirty="0"/>
              <a:t>Invalidity benefit</a:t>
            </a:r>
            <a:r>
              <a:rPr lang="en-US" dirty="0"/>
              <a:t> </a:t>
            </a:r>
          </a:p>
          <a:p>
            <a:r>
              <a:rPr lang="en-US" b="1" dirty="0"/>
              <a:t>Survivors' benefits</a:t>
            </a:r>
            <a:r>
              <a:rPr lang="en-US" dirty="0"/>
              <a:t> </a:t>
            </a:r>
          </a:p>
          <a:p>
            <a:r>
              <a:rPr lang="en-US" b="1" dirty="0"/>
              <a:t>Unemployment benefit</a:t>
            </a:r>
            <a:r>
              <a:rPr lang="en-US" dirty="0"/>
              <a:t> </a:t>
            </a:r>
          </a:p>
        </p:txBody>
      </p:sp>
      <p:pic>
        <p:nvPicPr>
          <p:cNvPr id="4" name="slide 1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3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10/13 Equal Treatment at work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Equal pay for work of equal value</a:t>
            </a:r>
          </a:p>
          <a:p>
            <a:r>
              <a:rPr lang="en-US" b="1" dirty="0"/>
              <a:t>Sexual Harassment Legislation</a:t>
            </a:r>
            <a:r>
              <a:rPr lang="en-US" dirty="0"/>
              <a:t> </a:t>
            </a:r>
          </a:p>
          <a:p>
            <a:r>
              <a:rPr lang="en-US" b="1" dirty="0"/>
              <a:t>Equal treatment in employment</a:t>
            </a:r>
            <a:r>
              <a:rPr lang="en-US" dirty="0"/>
              <a:t> </a:t>
            </a:r>
          </a:p>
          <a:p>
            <a:r>
              <a:rPr lang="en-US" b="1" dirty="0"/>
              <a:t>Equal Choice of Profession </a:t>
            </a:r>
            <a:endParaRPr lang="en-US" dirty="0"/>
          </a:p>
        </p:txBody>
      </p:sp>
      <p:pic>
        <p:nvPicPr>
          <p:cNvPr id="4" name="slide 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6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11/13 Child Labour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age for employment </a:t>
            </a:r>
          </a:p>
          <a:p>
            <a:r>
              <a:rPr lang="en-US" dirty="0"/>
              <a:t>Minimum age for hazardous work </a:t>
            </a:r>
          </a:p>
        </p:txBody>
      </p:sp>
      <p:pic>
        <p:nvPicPr>
          <p:cNvPr id="4" name="slide 1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917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8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12/13 Forced Labour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Forced labour  prohibition</a:t>
            </a:r>
          </a:p>
          <a:p>
            <a:r>
              <a:rPr lang="en-US" dirty="0"/>
              <a:t>Contract termination </a:t>
            </a:r>
          </a:p>
          <a:p>
            <a:r>
              <a:rPr lang="en-US" dirty="0"/>
              <a:t>Right to avoid overtime </a:t>
            </a:r>
          </a:p>
        </p:txBody>
      </p:sp>
      <p:pic>
        <p:nvPicPr>
          <p:cNvPr id="4" name="slide 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459" y="5906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8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13/13    Social Dialogue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Freedom of association </a:t>
            </a:r>
          </a:p>
          <a:p>
            <a:r>
              <a:rPr lang="en-US" dirty="0"/>
              <a:t>Right to organize and bargain collectively </a:t>
            </a:r>
          </a:p>
          <a:p>
            <a:r>
              <a:rPr lang="en-US" dirty="0"/>
              <a:t>Right to strike </a:t>
            </a:r>
          </a:p>
        </p:txBody>
      </p:sp>
      <p:pic>
        <p:nvPicPr>
          <p:cNvPr id="4" name="slide 1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4" name="Content Placeholder 3" descr="First Map. first slide.tiff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3" b="10453"/>
          <a:stretch>
            <a:fillRect/>
          </a:stretch>
        </p:blipFill>
        <p:spPr>
          <a:xfrm>
            <a:off x="914400" y="1655132"/>
            <a:ext cx="7716661" cy="4595324"/>
          </a:xfrm>
        </p:spPr>
      </p:pic>
      <p:pic>
        <p:nvPicPr>
          <p:cNvPr id="3" name="slide 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7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Maps: Minimum Wage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88544" y="10375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09933"/>
            <a:ext cx="7313613" cy="3306471"/>
          </a:xfrm>
        </p:spPr>
      </p:pic>
      <p:pic>
        <p:nvPicPr>
          <p:cNvPr id="3" name="slide 2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5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Overtime Compensation</a:t>
            </a:r>
          </a:p>
        </p:txBody>
      </p:sp>
      <p:pic>
        <p:nvPicPr>
          <p:cNvPr id="4" name="Content Placeholder 3" descr="overtime rates.tiff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r="553"/>
          <a:stretch/>
        </p:blipFill>
        <p:spPr>
          <a:xfrm>
            <a:off x="484284" y="1735138"/>
            <a:ext cx="8173844" cy="4056062"/>
          </a:xfrm>
        </p:spPr>
      </p:pic>
      <p:pic>
        <p:nvPicPr>
          <p:cNvPr id="3" name="slide 2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4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hours of work</a:t>
            </a:r>
          </a:p>
        </p:txBody>
      </p:sp>
      <p:pic>
        <p:nvPicPr>
          <p:cNvPr id="4" name="Content Placeholder 3" descr="overtime hours.tiff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275" r="6645" b="-275"/>
          <a:stretch/>
        </p:blipFill>
        <p:spPr>
          <a:xfrm>
            <a:off x="624468" y="1735138"/>
            <a:ext cx="7817005" cy="4056062"/>
          </a:xfrm>
        </p:spPr>
      </p:pic>
      <p:pic>
        <p:nvPicPr>
          <p:cNvPr id="3" name="slide 2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0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Maternity Leave</a:t>
            </a:r>
          </a:p>
        </p:txBody>
      </p:sp>
      <p:pic>
        <p:nvPicPr>
          <p:cNvPr id="4" name="Content Placeholder 3" descr="maternity leave ILO.tiff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935" r="2618" b="-1"/>
          <a:stretch/>
        </p:blipFill>
        <p:spPr>
          <a:xfrm>
            <a:off x="914400" y="1773044"/>
            <a:ext cx="7872761" cy="4018156"/>
          </a:xfrm>
        </p:spPr>
      </p:pic>
      <p:pic>
        <p:nvPicPr>
          <p:cNvPr id="3" name="slide 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1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Maternity Leave Payment</a:t>
            </a:r>
          </a:p>
        </p:txBody>
      </p:sp>
      <p:pic>
        <p:nvPicPr>
          <p:cNvPr id="4" name="Content Placeholder 3" descr="payment.tiff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t="935" r="3471" b="-1"/>
          <a:stretch/>
        </p:blipFill>
        <p:spPr>
          <a:xfrm>
            <a:off x="914400" y="1773044"/>
            <a:ext cx="7839307" cy="4018156"/>
          </a:xfrm>
        </p:spPr>
      </p:pic>
      <p:pic>
        <p:nvPicPr>
          <p:cNvPr id="3" name="slide 2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4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CBA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CBA database</a:t>
            </a:r>
          </a:p>
          <a:p>
            <a:r>
              <a:rPr lang="en-US" dirty="0"/>
              <a:t>Comparing numbers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lide 2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5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Increasing countries in database</a:t>
            </a:r>
          </a:p>
          <a:p>
            <a:r>
              <a:rPr lang="en-US" dirty="0"/>
              <a:t>Adding more information</a:t>
            </a:r>
          </a:p>
          <a:p>
            <a:endParaRPr lang="en-US" dirty="0"/>
          </a:p>
        </p:txBody>
      </p:sp>
      <p:pic>
        <p:nvPicPr>
          <p:cNvPr id="4" name="slide 2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27189"/>
            <a:ext cx="7313613" cy="405606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65375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Labour Law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 Labour Law Pages (Country websites)</a:t>
            </a:r>
          </a:p>
          <a:p>
            <a:r>
              <a:rPr lang="en-US" dirty="0"/>
              <a:t>Decent Work Checks </a:t>
            </a:r>
          </a:p>
          <a:p>
            <a:r>
              <a:rPr lang="en-US" dirty="0"/>
              <a:t>Labour Law Maps</a:t>
            </a:r>
          </a:p>
        </p:txBody>
      </p:sp>
      <p:pic>
        <p:nvPicPr>
          <p:cNvPr id="4" name="slide 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639" y="58773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9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Decent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ILO Idea (1999)</a:t>
            </a:r>
          </a:p>
          <a:p>
            <a:r>
              <a:rPr lang="en-US" dirty="0"/>
              <a:t>Four Strategic Objectives</a:t>
            </a:r>
          </a:p>
          <a:p>
            <a:r>
              <a:rPr lang="en-US" dirty="0"/>
              <a:t>MDGs and SDGs</a:t>
            </a:r>
          </a:p>
        </p:txBody>
      </p:sp>
      <p:pic>
        <p:nvPicPr>
          <p:cNvPr id="4" name="Slide 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975" y="59107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Decent Work Check &amp; Labour Law Pages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Measuring Quality of Work</a:t>
            </a:r>
          </a:p>
          <a:p>
            <a:r>
              <a:rPr lang="en-US" dirty="0"/>
              <a:t>Tool by </a:t>
            </a:r>
            <a:r>
              <a:rPr lang="en-US" dirty="0" err="1"/>
              <a:t>WageIndicator</a:t>
            </a:r>
            <a:r>
              <a:rPr lang="en-US" dirty="0"/>
              <a:t>: Decent Work Check (DWC)</a:t>
            </a:r>
          </a:p>
          <a:p>
            <a:pPr lvl="1"/>
            <a:r>
              <a:rPr lang="en-US" dirty="0"/>
              <a:t>Check Part</a:t>
            </a:r>
          </a:p>
          <a:p>
            <a:pPr lvl="1"/>
            <a:r>
              <a:rPr lang="en-US" dirty="0"/>
              <a:t>National Regulations Part</a:t>
            </a:r>
          </a:p>
          <a:p>
            <a:pPr lvl="1"/>
            <a:r>
              <a:rPr lang="en-US" dirty="0"/>
              <a:t>International Regulations Part</a:t>
            </a:r>
          </a:p>
          <a:p>
            <a:r>
              <a:rPr lang="en-US" dirty="0"/>
              <a:t>Labour Law Pages</a:t>
            </a:r>
          </a:p>
          <a:p>
            <a:pPr lvl="1"/>
            <a:r>
              <a:rPr lang="en-US" dirty="0"/>
              <a:t>Based on National Regulations Part</a:t>
            </a:r>
          </a:p>
          <a:p>
            <a:pPr lvl="1"/>
            <a:r>
              <a:rPr lang="en-US" dirty="0"/>
              <a:t>Reference to the legal text (acting as mini-guide on labour law)</a:t>
            </a:r>
          </a:p>
          <a:p>
            <a:r>
              <a:rPr lang="en-US" dirty="0"/>
              <a:t>Uses of DWCs and labour law pages</a:t>
            </a:r>
          </a:p>
          <a:p>
            <a:pPr lvl="1"/>
            <a:endParaRPr lang="en-US" dirty="0"/>
          </a:p>
        </p:txBody>
      </p:sp>
      <p:pic>
        <p:nvPicPr>
          <p:cNvPr id="4" name="slide 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976" y="59219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9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focus on de jure provisions?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Issues with de jure provisions</a:t>
            </a:r>
          </a:p>
          <a:p>
            <a:r>
              <a:rPr lang="en-US" dirty="0"/>
              <a:t>Why laws are still needed even when they are not fully enforced?</a:t>
            </a:r>
          </a:p>
        </p:txBody>
      </p:sp>
      <p:pic>
        <p:nvPicPr>
          <p:cNvPr id="4" name="Slide 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639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3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1/13        Work &amp; Wages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Minimum Wage</a:t>
            </a:r>
          </a:p>
          <a:p>
            <a:r>
              <a:rPr lang="en-US" dirty="0"/>
              <a:t>Regular &amp; Timely Payment of Wages</a:t>
            </a:r>
          </a:p>
        </p:txBody>
      </p:sp>
      <p:pic>
        <p:nvPicPr>
          <p:cNvPr id="5" name="slide 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210" y="57483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7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2/13           Compensation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Overtime Compensation </a:t>
            </a:r>
          </a:p>
          <a:p>
            <a:r>
              <a:rPr lang="en-US" dirty="0"/>
              <a:t>Compensation for night work, weekend work and holiday work </a:t>
            </a:r>
          </a:p>
        </p:txBody>
      </p:sp>
      <p:pic>
        <p:nvPicPr>
          <p:cNvPr id="4" name="Slide 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790" y="56319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3/13 Annual Leave &amp; Holidays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Paid annual leave </a:t>
            </a:r>
          </a:p>
          <a:p>
            <a:r>
              <a:rPr lang="en-US" dirty="0"/>
              <a:t>Public Holidays </a:t>
            </a:r>
          </a:p>
          <a:p>
            <a:r>
              <a:rPr lang="en-US" dirty="0"/>
              <a:t>Weekly rest days</a:t>
            </a:r>
          </a:p>
        </p:txBody>
      </p:sp>
      <p:pic>
        <p:nvPicPr>
          <p:cNvPr id="4" name="slide 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941" y="57483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6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380</TotalTime>
  <Words>364</Words>
  <Application>Microsoft Office PowerPoint</Application>
  <PresentationFormat>On-screen Show (4:3)</PresentationFormat>
  <Paragraphs>97</Paragraphs>
  <Slides>27</Slides>
  <Notes>0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Inkwell</vt:lpstr>
      <vt:lpstr>WageIndicator Labour Law Database: A Comparative Tool for Understanding Labour Laws in 80 Countries </vt:lpstr>
      <vt:lpstr>Introduction</vt:lpstr>
      <vt:lpstr>Labour Law Database</vt:lpstr>
      <vt:lpstr>Decent Work</vt:lpstr>
      <vt:lpstr>Decent Work Check &amp; Labour Law Pages</vt:lpstr>
      <vt:lpstr>Why focus on de jure provisions?</vt:lpstr>
      <vt:lpstr>1/13        Work &amp; Wages</vt:lpstr>
      <vt:lpstr>2/13           Compensation</vt:lpstr>
      <vt:lpstr>3/13 Annual Leave &amp; Holidays</vt:lpstr>
      <vt:lpstr>4/13 Employment Security</vt:lpstr>
      <vt:lpstr>5/13 Family Responsibilities</vt:lpstr>
      <vt:lpstr>6/13 Maternity &amp; Work</vt:lpstr>
      <vt:lpstr>7/13 Health &amp; Safety </vt:lpstr>
      <vt:lpstr>8/13 Sickness and Employment Injury Benefits </vt:lpstr>
      <vt:lpstr>9/13 Social Security </vt:lpstr>
      <vt:lpstr>10/13 Equal Treatment at work </vt:lpstr>
      <vt:lpstr>11/13 Child Labour</vt:lpstr>
      <vt:lpstr>12/13 Forced Labour</vt:lpstr>
      <vt:lpstr>13/13    Social Dialogue </vt:lpstr>
      <vt:lpstr>Maps: Minimum Wage</vt:lpstr>
      <vt:lpstr>Overtime Compensation</vt:lpstr>
      <vt:lpstr>Maximum hours of work</vt:lpstr>
      <vt:lpstr>Maternity Leave</vt:lpstr>
      <vt:lpstr>Maternity Leave Payment</vt:lpstr>
      <vt:lpstr>Comparison with CBA Database</vt:lpstr>
      <vt:lpstr>Future Plans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Yushi Munni Hani</dc:creator>
  <cp:lastModifiedBy>Fiona's huis</cp:lastModifiedBy>
  <cp:revision>35</cp:revision>
  <dcterms:created xsi:type="dcterms:W3CDTF">2016-02-28T16:43:18Z</dcterms:created>
  <dcterms:modified xsi:type="dcterms:W3CDTF">2016-04-13T22:44:59Z</dcterms:modified>
</cp:coreProperties>
</file>