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3" r:id="rId8"/>
    <p:sldId id="264" r:id="rId9"/>
    <p:sldId id="265" r:id="rId10"/>
    <p:sldId id="266" r:id="rId11"/>
  </p:sldIdLst>
  <p:sldSz cx="12192000" cy="6858000"/>
  <p:notesSz cx="6858000" cy="9144000"/>
  <p:defaultTextStyle>
    <a:defPPr>
      <a:defRPr lang="en-N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5" d="100"/>
          <a:sy n="75" d="100"/>
        </p:scale>
        <p:origin x="62" y="21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23BA59-BC15-4DE6-984B-2F8E8AC7A17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NA"/>
          </a:p>
        </p:txBody>
      </p:sp>
      <p:sp>
        <p:nvSpPr>
          <p:cNvPr id="3" name="Subtitle 2">
            <a:extLst>
              <a:ext uri="{FF2B5EF4-FFF2-40B4-BE49-F238E27FC236}">
                <a16:creationId xmlns:a16="http://schemas.microsoft.com/office/drawing/2014/main" id="{9EDBD401-2AE9-4A4E-9A74-A066EEA9A35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NA"/>
          </a:p>
        </p:txBody>
      </p:sp>
      <p:sp>
        <p:nvSpPr>
          <p:cNvPr id="4" name="Date Placeholder 3">
            <a:extLst>
              <a:ext uri="{FF2B5EF4-FFF2-40B4-BE49-F238E27FC236}">
                <a16:creationId xmlns:a16="http://schemas.microsoft.com/office/drawing/2014/main" id="{8C64E109-44CE-44E2-9926-803C5B16451A}"/>
              </a:ext>
            </a:extLst>
          </p:cNvPr>
          <p:cNvSpPr>
            <a:spLocks noGrp="1"/>
          </p:cNvSpPr>
          <p:nvPr>
            <p:ph type="dt" sz="half" idx="10"/>
          </p:nvPr>
        </p:nvSpPr>
        <p:spPr/>
        <p:txBody>
          <a:bodyPr/>
          <a:lstStyle/>
          <a:p>
            <a:fld id="{3459A2F6-5F2F-4C13-88DB-DE6382AF0A53}" type="datetimeFigureOut">
              <a:rPr lang="en-NA" smtClean="0"/>
              <a:t>10/09/2023</a:t>
            </a:fld>
            <a:endParaRPr lang="en-NA"/>
          </a:p>
        </p:txBody>
      </p:sp>
      <p:sp>
        <p:nvSpPr>
          <p:cNvPr id="5" name="Footer Placeholder 4">
            <a:extLst>
              <a:ext uri="{FF2B5EF4-FFF2-40B4-BE49-F238E27FC236}">
                <a16:creationId xmlns:a16="http://schemas.microsoft.com/office/drawing/2014/main" id="{4F57BAA6-A0CA-45E9-820B-F28EEBB7866C}"/>
              </a:ext>
            </a:extLst>
          </p:cNvPr>
          <p:cNvSpPr>
            <a:spLocks noGrp="1"/>
          </p:cNvSpPr>
          <p:nvPr>
            <p:ph type="ftr" sz="quarter" idx="11"/>
          </p:nvPr>
        </p:nvSpPr>
        <p:spPr/>
        <p:txBody>
          <a:bodyPr/>
          <a:lstStyle/>
          <a:p>
            <a:endParaRPr lang="en-NA"/>
          </a:p>
        </p:txBody>
      </p:sp>
      <p:sp>
        <p:nvSpPr>
          <p:cNvPr id="6" name="Slide Number Placeholder 5">
            <a:extLst>
              <a:ext uri="{FF2B5EF4-FFF2-40B4-BE49-F238E27FC236}">
                <a16:creationId xmlns:a16="http://schemas.microsoft.com/office/drawing/2014/main" id="{E408CE74-7B26-468B-B33C-E795EDAF5F66}"/>
              </a:ext>
            </a:extLst>
          </p:cNvPr>
          <p:cNvSpPr>
            <a:spLocks noGrp="1"/>
          </p:cNvSpPr>
          <p:nvPr>
            <p:ph type="sldNum" sz="quarter" idx="12"/>
          </p:nvPr>
        </p:nvSpPr>
        <p:spPr/>
        <p:txBody>
          <a:bodyPr/>
          <a:lstStyle/>
          <a:p>
            <a:fld id="{22FF6134-57D4-4D7E-9CEB-6E9807F11C6B}" type="slidenum">
              <a:rPr lang="en-NA" smtClean="0"/>
              <a:t>‹nr.›</a:t>
            </a:fld>
            <a:endParaRPr lang="en-NA"/>
          </a:p>
        </p:txBody>
      </p:sp>
    </p:spTree>
    <p:extLst>
      <p:ext uri="{BB962C8B-B14F-4D97-AF65-F5344CB8AC3E}">
        <p14:creationId xmlns:p14="http://schemas.microsoft.com/office/powerpoint/2010/main" val="2664570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0CE69D-8F18-4E69-A734-A03180552584}"/>
              </a:ext>
            </a:extLst>
          </p:cNvPr>
          <p:cNvSpPr>
            <a:spLocks noGrp="1"/>
          </p:cNvSpPr>
          <p:nvPr>
            <p:ph type="title"/>
          </p:nvPr>
        </p:nvSpPr>
        <p:spPr/>
        <p:txBody>
          <a:bodyPr/>
          <a:lstStyle/>
          <a:p>
            <a:r>
              <a:rPr lang="en-US"/>
              <a:t>Click to edit Master title style</a:t>
            </a:r>
            <a:endParaRPr lang="en-NA"/>
          </a:p>
        </p:txBody>
      </p:sp>
      <p:sp>
        <p:nvSpPr>
          <p:cNvPr id="3" name="Vertical Text Placeholder 2">
            <a:extLst>
              <a:ext uri="{FF2B5EF4-FFF2-40B4-BE49-F238E27FC236}">
                <a16:creationId xmlns:a16="http://schemas.microsoft.com/office/drawing/2014/main" id="{ACB38CF7-0B47-444C-A2F2-9D59BE47D9DA}"/>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NA"/>
          </a:p>
        </p:txBody>
      </p:sp>
      <p:sp>
        <p:nvSpPr>
          <p:cNvPr id="4" name="Date Placeholder 3">
            <a:extLst>
              <a:ext uri="{FF2B5EF4-FFF2-40B4-BE49-F238E27FC236}">
                <a16:creationId xmlns:a16="http://schemas.microsoft.com/office/drawing/2014/main" id="{21C2A3DB-9C57-4CC9-B543-5DB9B79EAAC2}"/>
              </a:ext>
            </a:extLst>
          </p:cNvPr>
          <p:cNvSpPr>
            <a:spLocks noGrp="1"/>
          </p:cNvSpPr>
          <p:nvPr>
            <p:ph type="dt" sz="half" idx="10"/>
          </p:nvPr>
        </p:nvSpPr>
        <p:spPr/>
        <p:txBody>
          <a:bodyPr/>
          <a:lstStyle/>
          <a:p>
            <a:fld id="{3459A2F6-5F2F-4C13-88DB-DE6382AF0A53}" type="datetimeFigureOut">
              <a:rPr lang="en-NA" smtClean="0"/>
              <a:t>10/09/2023</a:t>
            </a:fld>
            <a:endParaRPr lang="en-NA"/>
          </a:p>
        </p:txBody>
      </p:sp>
      <p:sp>
        <p:nvSpPr>
          <p:cNvPr id="5" name="Footer Placeholder 4">
            <a:extLst>
              <a:ext uri="{FF2B5EF4-FFF2-40B4-BE49-F238E27FC236}">
                <a16:creationId xmlns:a16="http://schemas.microsoft.com/office/drawing/2014/main" id="{C9A4874F-531D-41A3-B3C3-1ED0525DFAB9}"/>
              </a:ext>
            </a:extLst>
          </p:cNvPr>
          <p:cNvSpPr>
            <a:spLocks noGrp="1"/>
          </p:cNvSpPr>
          <p:nvPr>
            <p:ph type="ftr" sz="quarter" idx="11"/>
          </p:nvPr>
        </p:nvSpPr>
        <p:spPr/>
        <p:txBody>
          <a:bodyPr/>
          <a:lstStyle/>
          <a:p>
            <a:endParaRPr lang="en-NA"/>
          </a:p>
        </p:txBody>
      </p:sp>
      <p:sp>
        <p:nvSpPr>
          <p:cNvPr id="6" name="Slide Number Placeholder 5">
            <a:extLst>
              <a:ext uri="{FF2B5EF4-FFF2-40B4-BE49-F238E27FC236}">
                <a16:creationId xmlns:a16="http://schemas.microsoft.com/office/drawing/2014/main" id="{854807C8-279D-42BD-83AA-38E18FE2DA28}"/>
              </a:ext>
            </a:extLst>
          </p:cNvPr>
          <p:cNvSpPr>
            <a:spLocks noGrp="1"/>
          </p:cNvSpPr>
          <p:nvPr>
            <p:ph type="sldNum" sz="quarter" idx="12"/>
          </p:nvPr>
        </p:nvSpPr>
        <p:spPr/>
        <p:txBody>
          <a:bodyPr/>
          <a:lstStyle/>
          <a:p>
            <a:fld id="{22FF6134-57D4-4D7E-9CEB-6E9807F11C6B}" type="slidenum">
              <a:rPr lang="en-NA" smtClean="0"/>
              <a:t>‹nr.›</a:t>
            </a:fld>
            <a:endParaRPr lang="en-NA"/>
          </a:p>
        </p:txBody>
      </p:sp>
    </p:spTree>
    <p:extLst>
      <p:ext uri="{BB962C8B-B14F-4D97-AF65-F5344CB8AC3E}">
        <p14:creationId xmlns:p14="http://schemas.microsoft.com/office/powerpoint/2010/main" val="31265738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7804FB6-F2BC-425E-8F84-1B37F6A873B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NA"/>
          </a:p>
        </p:txBody>
      </p:sp>
      <p:sp>
        <p:nvSpPr>
          <p:cNvPr id="3" name="Vertical Text Placeholder 2">
            <a:extLst>
              <a:ext uri="{FF2B5EF4-FFF2-40B4-BE49-F238E27FC236}">
                <a16:creationId xmlns:a16="http://schemas.microsoft.com/office/drawing/2014/main" id="{B515CA39-154A-413A-B2CB-F8F99C3D62AA}"/>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NA"/>
          </a:p>
        </p:txBody>
      </p:sp>
      <p:sp>
        <p:nvSpPr>
          <p:cNvPr id="4" name="Date Placeholder 3">
            <a:extLst>
              <a:ext uri="{FF2B5EF4-FFF2-40B4-BE49-F238E27FC236}">
                <a16:creationId xmlns:a16="http://schemas.microsoft.com/office/drawing/2014/main" id="{AE607754-24A6-4199-80D8-52B600EAC3BB}"/>
              </a:ext>
            </a:extLst>
          </p:cNvPr>
          <p:cNvSpPr>
            <a:spLocks noGrp="1"/>
          </p:cNvSpPr>
          <p:nvPr>
            <p:ph type="dt" sz="half" idx="10"/>
          </p:nvPr>
        </p:nvSpPr>
        <p:spPr/>
        <p:txBody>
          <a:bodyPr/>
          <a:lstStyle/>
          <a:p>
            <a:fld id="{3459A2F6-5F2F-4C13-88DB-DE6382AF0A53}" type="datetimeFigureOut">
              <a:rPr lang="en-NA" smtClean="0"/>
              <a:t>10/09/2023</a:t>
            </a:fld>
            <a:endParaRPr lang="en-NA"/>
          </a:p>
        </p:txBody>
      </p:sp>
      <p:sp>
        <p:nvSpPr>
          <p:cNvPr id="5" name="Footer Placeholder 4">
            <a:extLst>
              <a:ext uri="{FF2B5EF4-FFF2-40B4-BE49-F238E27FC236}">
                <a16:creationId xmlns:a16="http://schemas.microsoft.com/office/drawing/2014/main" id="{3B6EFD2A-8EC0-4A26-A69B-CA3173550924}"/>
              </a:ext>
            </a:extLst>
          </p:cNvPr>
          <p:cNvSpPr>
            <a:spLocks noGrp="1"/>
          </p:cNvSpPr>
          <p:nvPr>
            <p:ph type="ftr" sz="quarter" idx="11"/>
          </p:nvPr>
        </p:nvSpPr>
        <p:spPr/>
        <p:txBody>
          <a:bodyPr/>
          <a:lstStyle/>
          <a:p>
            <a:endParaRPr lang="en-NA"/>
          </a:p>
        </p:txBody>
      </p:sp>
      <p:sp>
        <p:nvSpPr>
          <p:cNvPr id="6" name="Slide Number Placeholder 5">
            <a:extLst>
              <a:ext uri="{FF2B5EF4-FFF2-40B4-BE49-F238E27FC236}">
                <a16:creationId xmlns:a16="http://schemas.microsoft.com/office/drawing/2014/main" id="{4E104B11-0E7F-4496-8E6A-3FD6917C2693}"/>
              </a:ext>
            </a:extLst>
          </p:cNvPr>
          <p:cNvSpPr>
            <a:spLocks noGrp="1"/>
          </p:cNvSpPr>
          <p:nvPr>
            <p:ph type="sldNum" sz="quarter" idx="12"/>
          </p:nvPr>
        </p:nvSpPr>
        <p:spPr/>
        <p:txBody>
          <a:bodyPr/>
          <a:lstStyle/>
          <a:p>
            <a:fld id="{22FF6134-57D4-4D7E-9CEB-6E9807F11C6B}" type="slidenum">
              <a:rPr lang="en-NA" smtClean="0"/>
              <a:t>‹nr.›</a:t>
            </a:fld>
            <a:endParaRPr lang="en-NA"/>
          </a:p>
        </p:txBody>
      </p:sp>
    </p:spTree>
    <p:extLst>
      <p:ext uri="{BB962C8B-B14F-4D97-AF65-F5344CB8AC3E}">
        <p14:creationId xmlns:p14="http://schemas.microsoft.com/office/powerpoint/2010/main" val="19886778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1C6949-E7A6-4917-8829-78BA8981BDF9}"/>
              </a:ext>
            </a:extLst>
          </p:cNvPr>
          <p:cNvSpPr>
            <a:spLocks noGrp="1"/>
          </p:cNvSpPr>
          <p:nvPr>
            <p:ph type="title"/>
          </p:nvPr>
        </p:nvSpPr>
        <p:spPr/>
        <p:txBody>
          <a:bodyPr/>
          <a:lstStyle/>
          <a:p>
            <a:r>
              <a:rPr lang="en-US"/>
              <a:t>Click to edit Master title style</a:t>
            </a:r>
            <a:endParaRPr lang="en-NA"/>
          </a:p>
        </p:txBody>
      </p:sp>
      <p:sp>
        <p:nvSpPr>
          <p:cNvPr id="3" name="Content Placeholder 2">
            <a:extLst>
              <a:ext uri="{FF2B5EF4-FFF2-40B4-BE49-F238E27FC236}">
                <a16:creationId xmlns:a16="http://schemas.microsoft.com/office/drawing/2014/main" id="{A63AFB9F-B99C-401B-9E58-3A3E2A32D846}"/>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NA"/>
          </a:p>
        </p:txBody>
      </p:sp>
      <p:sp>
        <p:nvSpPr>
          <p:cNvPr id="4" name="Date Placeholder 3">
            <a:extLst>
              <a:ext uri="{FF2B5EF4-FFF2-40B4-BE49-F238E27FC236}">
                <a16:creationId xmlns:a16="http://schemas.microsoft.com/office/drawing/2014/main" id="{CE0FB5CC-4497-4173-9931-A2A28739DCD1}"/>
              </a:ext>
            </a:extLst>
          </p:cNvPr>
          <p:cNvSpPr>
            <a:spLocks noGrp="1"/>
          </p:cNvSpPr>
          <p:nvPr>
            <p:ph type="dt" sz="half" idx="10"/>
          </p:nvPr>
        </p:nvSpPr>
        <p:spPr/>
        <p:txBody>
          <a:bodyPr/>
          <a:lstStyle/>
          <a:p>
            <a:fld id="{3459A2F6-5F2F-4C13-88DB-DE6382AF0A53}" type="datetimeFigureOut">
              <a:rPr lang="en-NA" smtClean="0"/>
              <a:t>10/09/2023</a:t>
            </a:fld>
            <a:endParaRPr lang="en-NA"/>
          </a:p>
        </p:txBody>
      </p:sp>
      <p:sp>
        <p:nvSpPr>
          <p:cNvPr id="5" name="Footer Placeholder 4">
            <a:extLst>
              <a:ext uri="{FF2B5EF4-FFF2-40B4-BE49-F238E27FC236}">
                <a16:creationId xmlns:a16="http://schemas.microsoft.com/office/drawing/2014/main" id="{9ED506A6-A436-45CF-A636-DB2EAF871FEC}"/>
              </a:ext>
            </a:extLst>
          </p:cNvPr>
          <p:cNvSpPr>
            <a:spLocks noGrp="1"/>
          </p:cNvSpPr>
          <p:nvPr>
            <p:ph type="ftr" sz="quarter" idx="11"/>
          </p:nvPr>
        </p:nvSpPr>
        <p:spPr/>
        <p:txBody>
          <a:bodyPr/>
          <a:lstStyle/>
          <a:p>
            <a:endParaRPr lang="en-NA"/>
          </a:p>
        </p:txBody>
      </p:sp>
      <p:sp>
        <p:nvSpPr>
          <p:cNvPr id="6" name="Slide Number Placeholder 5">
            <a:extLst>
              <a:ext uri="{FF2B5EF4-FFF2-40B4-BE49-F238E27FC236}">
                <a16:creationId xmlns:a16="http://schemas.microsoft.com/office/drawing/2014/main" id="{13335D82-B925-4F40-A649-EFC1840ADCE5}"/>
              </a:ext>
            </a:extLst>
          </p:cNvPr>
          <p:cNvSpPr>
            <a:spLocks noGrp="1"/>
          </p:cNvSpPr>
          <p:nvPr>
            <p:ph type="sldNum" sz="quarter" idx="12"/>
          </p:nvPr>
        </p:nvSpPr>
        <p:spPr/>
        <p:txBody>
          <a:bodyPr/>
          <a:lstStyle/>
          <a:p>
            <a:fld id="{22FF6134-57D4-4D7E-9CEB-6E9807F11C6B}" type="slidenum">
              <a:rPr lang="en-NA" smtClean="0"/>
              <a:t>‹nr.›</a:t>
            </a:fld>
            <a:endParaRPr lang="en-NA"/>
          </a:p>
        </p:txBody>
      </p:sp>
    </p:spTree>
    <p:extLst>
      <p:ext uri="{BB962C8B-B14F-4D97-AF65-F5344CB8AC3E}">
        <p14:creationId xmlns:p14="http://schemas.microsoft.com/office/powerpoint/2010/main" val="16393423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04F56B-D677-491C-BD5B-31E82C33C7C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NA"/>
          </a:p>
        </p:txBody>
      </p:sp>
      <p:sp>
        <p:nvSpPr>
          <p:cNvPr id="3" name="Text Placeholder 2">
            <a:extLst>
              <a:ext uri="{FF2B5EF4-FFF2-40B4-BE49-F238E27FC236}">
                <a16:creationId xmlns:a16="http://schemas.microsoft.com/office/drawing/2014/main" id="{BE40821A-D6A5-4CC3-98DE-AACF10988C3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CAA86B42-7FDE-43D5-85D7-748035A8E54D}"/>
              </a:ext>
            </a:extLst>
          </p:cNvPr>
          <p:cNvSpPr>
            <a:spLocks noGrp="1"/>
          </p:cNvSpPr>
          <p:nvPr>
            <p:ph type="dt" sz="half" idx="10"/>
          </p:nvPr>
        </p:nvSpPr>
        <p:spPr/>
        <p:txBody>
          <a:bodyPr/>
          <a:lstStyle/>
          <a:p>
            <a:fld id="{3459A2F6-5F2F-4C13-88DB-DE6382AF0A53}" type="datetimeFigureOut">
              <a:rPr lang="en-NA" smtClean="0"/>
              <a:t>10/09/2023</a:t>
            </a:fld>
            <a:endParaRPr lang="en-NA"/>
          </a:p>
        </p:txBody>
      </p:sp>
      <p:sp>
        <p:nvSpPr>
          <p:cNvPr id="5" name="Footer Placeholder 4">
            <a:extLst>
              <a:ext uri="{FF2B5EF4-FFF2-40B4-BE49-F238E27FC236}">
                <a16:creationId xmlns:a16="http://schemas.microsoft.com/office/drawing/2014/main" id="{CDA797AE-FF0B-46E7-9463-AB1E1A1AF860}"/>
              </a:ext>
            </a:extLst>
          </p:cNvPr>
          <p:cNvSpPr>
            <a:spLocks noGrp="1"/>
          </p:cNvSpPr>
          <p:nvPr>
            <p:ph type="ftr" sz="quarter" idx="11"/>
          </p:nvPr>
        </p:nvSpPr>
        <p:spPr/>
        <p:txBody>
          <a:bodyPr/>
          <a:lstStyle/>
          <a:p>
            <a:endParaRPr lang="en-NA"/>
          </a:p>
        </p:txBody>
      </p:sp>
      <p:sp>
        <p:nvSpPr>
          <p:cNvPr id="6" name="Slide Number Placeholder 5">
            <a:extLst>
              <a:ext uri="{FF2B5EF4-FFF2-40B4-BE49-F238E27FC236}">
                <a16:creationId xmlns:a16="http://schemas.microsoft.com/office/drawing/2014/main" id="{DF1765DC-0A47-4AF3-A0D8-4CBD5A42049C}"/>
              </a:ext>
            </a:extLst>
          </p:cNvPr>
          <p:cNvSpPr>
            <a:spLocks noGrp="1"/>
          </p:cNvSpPr>
          <p:nvPr>
            <p:ph type="sldNum" sz="quarter" idx="12"/>
          </p:nvPr>
        </p:nvSpPr>
        <p:spPr/>
        <p:txBody>
          <a:bodyPr/>
          <a:lstStyle/>
          <a:p>
            <a:fld id="{22FF6134-57D4-4D7E-9CEB-6E9807F11C6B}" type="slidenum">
              <a:rPr lang="en-NA" smtClean="0"/>
              <a:t>‹nr.›</a:t>
            </a:fld>
            <a:endParaRPr lang="en-NA"/>
          </a:p>
        </p:txBody>
      </p:sp>
    </p:spTree>
    <p:extLst>
      <p:ext uri="{BB962C8B-B14F-4D97-AF65-F5344CB8AC3E}">
        <p14:creationId xmlns:p14="http://schemas.microsoft.com/office/powerpoint/2010/main" val="18576625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1CA1BA-31F5-4851-A8EB-587293522C82}"/>
              </a:ext>
            </a:extLst>
          </p:cNvPr>
          <p:cNvSpPr>
            <a:spLocks noGrp="1"/>
          </p:cNvSpPr>
          <p:nvPr>
            <p:ph type="title"/>
          </p:nvPr>
        </p:nvSpPr>
        <p:spPr/>
        <p:txBody>
          <a:bodyPr/>
          <a:lstStyle/>
          <a:p>
            <a:r>
              <a:rPr lang="en-US"/>
              <a:t>Click to edit Master title style</a:t>
            </a:r>
            <a:endParaRPr lang="en-NA"/>
          </a:p>
        </p:txBody>
      </p:sp>
      <p:sp>
        <p:nvSpPr>
          <p:cNvPr id="3" name="Content Placeholder 2">
            <a:extLst>
              <a:ext uri="{FF2B5EF4-FFF2-40B4-BE49-F238E27FC236}">
                <a16:creationId xmlns:a16="http://schemas.microsoft.com/office/drawing/2014/main" id="{29DB3CC9-ECDE-4CDB-A264-6E4F6325C368}"/>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NA"/>
          </a:p>
        </p:txBody>
      </p:sp>
      <p:sp>
        <p:nvSpPr>
          <p:cNvPr id="4" name="Content Placeholder 3">
            <a:extLst>
              <a:ext uri="{FF2B5EF4-FFF2-40B4-BE49-F238E27FC236}">
                <a16:creationId xmlns:a16="http://schemas.microsoft.com/office/drawing/2014/main" id="{5A5B365F-833E-4537-A941-5D882C6E855C}"/>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NA"/>
          </a:p>
        </p:txBody>
      </p:sp>
      <p:sp>
        <p:nvSpPr>
          <p:cNvPr id="5" name="Date Placeholder 4">
            <a:extLst>
              <a:ext uri="{FF2B5EF4-FFF2-40B4-BE49-F238E27FC236}">
                <a16:creationId xmlns:a16="http://schemas.microsoft.com/office/drawing/2014/main" id="{4A57C207-1EF0-43D3-BD06-43C431A6646A}"/>
              </a:ext>
            </a:extLst>
          </p:cNvPr>
          <p:cNvSpPr>
            <a:spLocks noGrp="1"/>
          </p:cNvSpPr>
          <p:nvPr>
            <p:ph type="dt" sz="half" idx="10"/>
          </p:nvPr>
        </p:nvSpPr>
        <p:spPr/>
        <p:txBody>
          <a:bodyPr/>
          <a:lstStyle/>
          <a:p>
            <a:fld id="{3459A2F6-5F2F-4C13-88DB-DE6382AF0A53}" type="datetimeFigureOut">
              <a:rPr lang="en-NA" smtClean="0"/>
              <a:t>10/09/2023</a:t>
            </a:fld>
            <a:endParaRPr lang="en-NA"/>
          </a:p>
        </p:txBody>
      </p:sp>
      <p:sp>
        <p:nvSpPr>
          <p:cNvPr id="6" name="Footer Placeholder 5">
            <a:extLst>
              <a:ext uri="{FF2B5EF4-FFF2-40B4-BE49-F238E27FC236}">
                <a16:creationId xmlns:a16="http://schemas.microsoft.com/office/drawing/2014/main" id="{87440453-8FFB-4FC7-987E-6E86BD23310D}"/>
              </a:ext>
            </a:extLst>
          </p:cNvPr>
          <p:cNvSpPr>
            <a:spLocks noGrp="1"/>
          </p:cNvSpPr>
          <p:nvPr>
            <p:ph type="ftr" sz="quarter" idx="11"/>
          </p:nvPr>
        </p:nvSpPr>
        <p:spPr/>
        <p:txBody>
          <a:bodyPr/>
          <a:lstStyle/>
          <a:p>
            <a:endParaRPr lang="en-NA"/>
          </a:p>
        </p:txBody>
      </p:sp>
      <p:sp>
        <p:nvSpPr>
          <p:cNvPr id="7" name="Slide Number Placeholder 6">
            <a:extLst>
              <a:ext uri="{FF2B5EF4-FFF2-40B4-BE49-F238E27FC236}">
                <a16:creationId xmlns:a16="http://schemas.microsoft.com/office/drawing/2014/main" id="{6400CE19-49A6-44CD-93F9-28C62EFAE204}"/>
              </a:ext>
            </a:extLst>
          </p:cNvPr>
          <p:cNvSpPr>
            <a:spLocks noGrp="1"/>
          </p:cNvSpPr>
          <p:nvPr>
            <p:ph type="sldNum" sz="quarter" idx="12"/>
          </p:nvPr>
        </p:nvSpPr>
        <p:spPr/>
        <p:txBody>
          <a:bodyPr/>
          <a:lstStyle/>
          <a:p>
            <a:fld id="{22FF6134-57D4-4D7E-9CEB-6E9807F11C6B}" type="slidenum">
              <a:rPr lang="en-NA" smtClean="0"/>
              <a:t>‹nr.›</a:t>
            </a:fld>
            <a:endParaRPr lang="en-NA"/>
          </a:p>
        </p:txBody>
      </p:sp>
    </p:spTree>
    <p:extLst>
      <p:ext uri="{BB962C8B-B14F-4D97-AF65-F5344CB8AC3E}">
        <p14:creationId xmlns:p14="http://schemas.microsoft.com/office/powerpoint/2010/main" val="33428350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F81924-4607-49D9-9E8D-847346856799}"/>
              </a:ext>
            </a:extLst>
          </p:cNvPr>
          <p:cNvSpPr>
            <a:spLocks noGrp="1"/>
          </p:cNvSpPr>
          <p:nvPr>
            <p:ph type="title"/>
          </p:nvPr>
        </p:nvSpPr>
        <p:spPr>
          <a:xfrm>
            <a:off x="839788" y="365125"/>
            <a:ext cx="10515600" cy="1325563"/>
          </a:xfrm>
        </p:spPr>
        <p:txBody>
          <a:bodyPr/>
          <a:lstStyle/>
          <a:p>
            <a:r>
              <a:rPr lang="en-US"/>
              <a:t>Click to edit Master title style</a:t>
            </a:r>
            <a:endParaRPr lang="en-NA"/>
          </a:p>
        </p:txBody>
      </p:sp>
      <p:sp>
        <p:nvSpPr>
          <p:cNvPr id="3" name="Text Placeholder 2">
            <a:extLst>
              <a:ext uri="{FF2B5EF4-FFF2-40B4-BE49-F238E27FC236}">
                <a16:creationId xmlns:a16="http://schemas.microsoft.com/office/drawing/2014/main" id="{BD028220-D441-49E4-96A6-442D6AAE227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BFB37D64-6206-4FEC-92A6-89E35519651D}"/>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NA"/>
          </a:p>
        </p:txBody>
      </p:sp>
      <p:sp>
        <p:nvSpPr>
          <p:cNvPr id="5" name="Text Placeholder 4">
            <a:extLst>
              <a:ext uri="{FF2B5EF4-FFF2-40B4-BE49-F238E27FC236}">
                <a16:creationId xmlns:a16="http://schemas.microsoft.com/office/drawing/2014/main" id="{56DC8E95-2E73-42E1-8432-5B4DA7E952A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ACFE8899-91BC-4BDF-8AA4-867A8B122A75}"/>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NA"/>
          </a:p>
        </p:txBody>
      </p:sp>
      <p:sp>
        <p:nvSpPr>
          <p:cNvPr id="7" name="Date Placeholder 6">
            <a:extLst>
              <a:ext uri="{FF2B5EF4-FFF2-40B4-BE49-F238E27FC236}">
                <a16:creationId xmlns:a16="http://schemas.microsoft.com/office/drawing/2014/main" id="{56802048-A488-4710-A9B4-E9DB8C0E8870}"/>
              </a:ext>
            </a:extLst>
          </p:cNvPr>
          <p:cNvSpPr>
            <a:spLocks noGrp="1"/>
          </p:cNvSpPr>
          <p:nvPr>
            <p:ph type="dt" sz="half" idx="10"/>
          </p:nvPr>
        </p:nvSpPr>
        <p:spPr/>
        <p:txBody>
          <a:bodyPr/>
          <a:lstStyle/>
          <a:p>
            <a:fld id="{3459A2F6-5F2F-4C13-88DB-DE6382AF0A53}" type="datetimeFigureOut">
              <a:rPr lang="en-NA" smtClean="0"/>
              <a:t>10/09/2023</a:t>
            </a:fld>
            <a:endParaRPr lang="en-NA"/>
          </a:p>
        </p:txBody>
      </p:sp>
      <p:sp>
        <p:nvSpPr>
          <p:cNvPr id="8" name="Footer Placeholder 7">
            <a:extLst>
              <a:ext uri="{FF2B5EF4-FFF2-40B4-BE49-F238E27FC236}">
                <a16:creationId xmlns:a16="http://schemas.microsoft.com/office/drawing/2014/main" id="{228ADFF6-EBD0-4932-9111-21CDC989DE51}"/>
              </a:ext>
            </a:extLst>
          </p:cNvPr>
          <p:cNvSpPr>
            <a:spLocks noGrp="1"/>
          </p:cNvSpPr>
          <p:nvPr>
            <p:ph type="ftr" sz="quarter" idx="11"/>
          </p:nvPr>
        </p:nvSpPr>
        <p:spPr/>
        <p:txBody>
          <a:bodyPr/>
          <a:lstStyle/>
          <a:p>
            <a:endParaRPr lang="en-NA"/>
          </a:p>
        </p:txBody>
      </p:sp>
      <p:sp>
        <p:nvSpPr>
          <p:cNvPr id="9" name="Slide Number Placeholder 8">
            <a:extLst>
              <a:ext uri="{FF2B5EF4-FFF2-40B4-BE49-F238E27FC236}">
                <a16:creationId xmlns:a16="http://schemas.microsoft.com/office/drawing/2014/main" id="{B04FEAF5-C6E3-4C0A-8992-894401DB6813}"/>
              </a:ext>
            </a:extLst>
          </p:cNvPr>
          <p:cNvSpPr>
            <a:spLocks noGrp="1"/>
          </p:cNvSpPr>
          <p:nvPr>
            <p:ph type="sldNum" sz="quarter" idx="12"/>
          </p:nvPr>
        </p:nvSpPr>
        <p:spPr/>
        <p:txBody>
          <a:bodyPr/>
          <a:lstStyle/>
          <a:p>
            <a:fld id="{22FF6134-57D4-4D7E-9CEB-6E9807F11C6B}" type="slidenum">
              <a:rPr lang="en-NA" smtClean="0"/>
              <a:t>‹nr.›</a:t>
            </a:fld>
            <a:endParaRPr lang="en-NA"/>
          </a:p>
        </p:txBody>
      </p:sp>
    </p:spTree>
    <p:extLst>
      <p:ext uri="{BB962C8B-B14F-4D97-AF65-F5344CB8AC3E}">
        <p14:creationId xmlns:p14="http://schemas.microsoft.com/office/powerpoint/2010/main" val="21917400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BC4450-00FE-47D7-9466-FF05EE4AE4D1}"/>
              </a:ext>
            </a:extLst>
          </p:cNvPr>
          <p:cNvSpPr>
            <a:spLocks noGrp="1"/>
          </p:cNvSpPr>
          <p:nvPr>
            <p:ph type="title"/>
          </p:nvPr>
        </p:nvSpPr>
        <p:spPr/>
        <p:txBody>
          <a:bodyPr/>
          <a:lstStyle/>
          <a:p>
            <a:r>
              <a:rPr lang="en-US"/>
              <a:t>Click to edit Master title style</a:t>
            </a:r>
            <a:endParaRPr lang="en-NA"/>
          </a:p>
        </p:txBody>
      </p:sp>
      <p:sp>
        <p:nvSpPr>
          <p:cNvPr id="3" name="Date Placeholder 2">
            <a:extLst>
              <a:ext uri="{FF2B5EF4-FFF2-40B4-BE49-F238E27FC236}">
                <a16:creationId xmlns:a16="http://schemas.microsoft.com/office/drawing/2014/main" id="{7A71F576-C0A4-4EAF-B048-9F8063213D4B}"/>
              </a:ext>
            </a:extLst>
          </p:cNvPr>
          <p:cNvSpPr>
            <a:spLocks noGrp="1"/>
          </p:cNvSpPr>
          <p:nvPr>
            <p:ph type="dt" sz="half" idx="10"/>
          </p:nvPr>
        </p:nvSpPr>
        <p:spPr/>
        <p:txBody>
          <a:bodyPr/>
          <a:lstStyle/>
          <a:p>
            <a:fld id="{3459A2F6-5F2F-4C13-88DB-DE6382AF0A53}" type="datetimeFigureOut">
              <a:rPr lang="en-NA" smtClean="0"/>
              <a:t>10/09/2023</a:t>
            </a:fld>
            <a:endParaRPr lang="en-NA"/>
          </a:p>
        </p:txBody>
      </p:sp>
      <p:sp>
        <p:nvSpPr>
          <p:cNvPr id="4" name="Footer Placeholder 3">
            <a:extLst>
              <a:ext uri="{FF2B5EF4-FFF2-40B4-BE49-F238E27FC236}">
                <a16:creationId xmlns:a16="http://schemas.microsoft.com/office/drawing/2014/main" id="{822DE6C1-57DC-4BF4-AE16-B9B8454B913F}"/>
              </a:ext>
            </a:extLst>
          </p:cNvPr>
          <p:cNvSpPr>
            <a:spLocks noGrp="1"/>
          </p:cNvSpPr>
          <p:nvPr>
            <p:ph type="ftr" sz="quarter" idx="11"/>
          </p:nvPr>
        </p:nvSpPr>
        <p:spPr/>
        <p:txBody>
          <a:bodyPr/>
          <a:lstStyle/>
          <a:p>
            <a:endParaRPr lang="en-NA"/>
          </a:p>
        </p:txBody>
      </p:sp>
      <p:sp>
        <p:nvSpPr>
          <p:cNvPr id="5" name="Slide Number Placeholder 4">
            <a:extLst>
              <a:ext uri="{FF2B5EF4-FFF2-40B4-BE49-F238E27FC236}">
                <a16:creationId xmlns:a16="http://schemas.microsoft.com/office/drawing/2014/main" id="{7E1F7A94-DE90-43A3-9D10-6474E5C72B1E}"/>
              </a:ext>
            </a:extLst>
          </p:cNvPr>
          <p:cNvSpPr>
            <a:spLocks noGrp="1"/>
          </p:cNvSpPr>
          <p:nvPr>
            <p:ph type="sldNum" sz="quarter" idx="12"/>
          </p:nvPr>
        </p:nvSpPr>
        <p:spPr/>
        <p:txBody>
          <a:bodyPr/>
          <a:lstStyle/>
          <a:p>
            <a:fld id="{22FF6134-57D4-4D7E-9CEB-6E9807F11C6B}" type="slidenum">
              <a:rPr lang="en-NA" smtClean="0"/>
              <a:t>‹nr.›</a:t>
            </a:fld>
            <a:endParaRPr lang="en-NA"/>
          </a:p>
        </p:txBody>
      </p:sp>
    </p:spTree>
    <p:extLst>
      <p:ext uri="{BB962C8B-B14F-4D97-AF65-F5344CB8AC3E}">
        <p14:creationId xmlns:p14="http://schemas.microsoft.com/office/powerpoint/2010/main" val="5644650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8027A86-BA23-4060-A017-0729DF56C246}"/>
              </a:ext>
            </a:extLst>
          </p:cNvPr>
          <p:cNvSpPr>
            <a:spLocks noGrp="1"/>
          </p:cNvSpPr>
          <p:nvPr>
            <p:ph type="dt" sz="half" idx="10"/>
          </p:nvPr>
        </p:nvSpPr>
        <p:spPr/>
        <p:txBody>
          <a:bodyPr/>
          <a:lstStyle/>
          <a:p>
            <a:fld id="{3459A2F6-5F2F-4C13-88DB-DE6382AF0A53}" type="datetimeFigureOut">
              <a:rPr lang="en-NA" smtClean="0"/>
              <a:t>10/09/2023</a:t>
            </a:fld>
            <a:endParaRPr lang="en-NA"/>
          </a:p>
        </p:txBody>
      </p:sp>
      <p:sp>
        <p:nvSpPr>
          <p:cNvPr id="3" name="Footer Placeholder 2">
            <a:extLst>
              <a:ext uri="{FF2B5EF4-FFF2-40B4-BE49-F238E27FC236}">
                <a16:creationId xmlns:a16="http://schemas.microsoft.com/office/drawing/2014/main" id="{146E1325-C3D1-4E96-9686-2DF9F29F6A8D}"/>
              </a:ext>
            </a:extLst>
          </p:cNvPr>
          <p:cNvSpPr>
            <a:spLocks noGrp="1"/>
          </p:cNvSpPr>
          <p:nvPr>
            <p:ph type="ftr" sz="quarter" idx="11"/>
          </p:nvPr>
        </p:nvSpPr>
        <p:spPr/>
        <p:txBody>
          <a:bodyPr/>
          <a:lstStyle/>
          <a:p>
            <a:endParaRPr lang="en-NA"/>
          </a:p>
        </p:txBody>
      </p:sp>
      <p:sp>
        <p:nvSpPr>
          <p:cNvPr id="4" name="Slide Number Placeholder 3">
            <a:extLst>
              <a:ext uri="{FF2B5EF4-FFF2-40B4-BE49-F238E27FC236}">
                <a16:creationId xmlns:a16="http://schemas.microsoft.com/office/drawing/2014/main" id="{FDFD5EC7-3BD0-4617-A1BA-D5AF59C1446F}"/>
              </a:ext>
            </a:extLst>
          </p:cNvPr>
          <p:cNvSpPr>
            <a:spLocks noGrp="1"/>
          </p:cNvSpPr>
          <p:nvPr>
            <p:ph type="sldNum" sz="quarter" idx="12"/>
          </p:nvPr>
        </p:nvSpPr>
        <p:spPr/>
        <p:txBody>
          <a:bodyPr/>
          <a:lstStyle/>
          <a:p>
            <a:fld id="{22FF6134-57D4-4D7E-9CEB-6E9807F11C6B}" type="slidenum">
              <a:rPr lang="en-NA" smtClean="0"/>
              <a:t>‹nr.›</a:t>
            </a:fld>
            <a:endParaRPr lang="en-NA"/>
          </a:p>
        </p:txBody>
      </p:sp>
    </p:spTree>
    <p:extLst>
      <p:ext uri="{BB962C8B-B14F-4D97-AF65-F5344CB8AC3E}">
        <p14:creationId xmlns:p14="http://schemas.microsoft.com/office/powerpoint/2010/main" val="32358821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F891B1-AAE1-418D-A1D3-63A185FC578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NA"/>
          </a:p>
        </p:txBody>
      </p:sp>
      <p:sp>
        <p:nvSpPr>
          <p:cNvPr id="3" name="Content Placeholder 2">
            <a:extLst>
              <a:ext uri="{FF2B5EF4-FFF2-40B4-BE49-F238E27FC236}">
                <a16:creationId xmlns:a16="http://schemas.microsoft.com/office/drawing/2014/main" id="{24E7968F-9F83-458B-93FD-3C267886FD1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NA"/>
          </a:p>
        </p:txBody>
      </p:sp>
      <p:sp>
        <p:nvSpPr>
          <p:cNvPr id="4" name="Text Placeholder 3">
            <a:extLst>
              <a:ext uri="{FF2B5EF4-FFF2-40B4-BE49-F238E27FC236}">
                <a16:creationId xmlns:a16="http://schemas.microsoft.com/office/drawing/2014/main" id="{9060B31A-E7AA-40FF-90C7-C03B17123F7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B4ED4333-C6AC-4FEA-853A-C868A7E15925}"/>
              </a:ext>
            </a:extLst>
          </p:cNvPr>
          <p:cNvSpPr>
            <a:spLocks noGrp="1"/>
          </p:cNvSpPr>
          <p:nvPr>
            <p:ph type="dt" sz="half" idx="10"/>
          </p:nvPr>
        </p:nvSpPr>
        <p:spPr/>
        <p:txBody>
          <a:bodyPr/>
          <a:lstStyle/>
          <a:p>
            <a:fld id="{3459A2F6-5F2F-4C13-88DB-DE6382AF0A53}" type="datetimeFigureOut">
              <a:rPr lang="en-NA" smtClean="0"/>
              <a:t>10/09/2023</a:t>
            </a:fld>
            <a:endParaRPr lang="en-NA"/>
          </a:p>
        </p:txBody>
      </p:sp>
      <p:sp>
        <p:nvSpPr>
          <p:cNvPr id="6" name="Footer Placeholder 5">
            <a:extLst>
              <a:ext uri="{FF2B5EF4-FFF2-40B4-BE49-F238E27FC236}">
                <a16:creationId xmlns:a16="http://schemas.microsoft.com/office/drawing/2014/main" id="{111766BD-97E3-45B1-8D6E-4D1783830046}"/>
              </a:ext>
            </a:extLst>
          </p:cNvPr>
          <p:cNvSpPr>
            <a:spLocks noGrp="1"/>
          </p:cNvSpPr>
          <p:nvPr>
            <p:ph type="ftr" sz="quarter" idx="11"/>
          </p:nvPr>
        </p:nvSpPr>
        <p:spPr/>
        <p:txBody>
          <a:bodyPr/>
          <a:lstStyle/>
          <a:p>
            <a:endParaRPr lang="en-NA"/>
          </a:p>
        </p:txBody>
      </p:sp>
      <p:sp>
        <p:nvSpPr>
          <p:cNvPr id="7" name="Slide Number Placeholder 6">
            <a:extLst>
              <a:ext uri="{FF2B5EF4-FFF2-40B4-BE49-F238E27FC236}">
                <a16:creationId xmlns:a16="http://schemas.microsoft.com/office/drawing/2014/main" id="{430C9E9C-D155-4BB0-8A61-9BC6506F58C3}"/>
              </a:ext>
            </a:extLst>
          </p:cNvPr>
          <p:cNvSpPr>
            <a:spLocks noGrp="1"/>
          </p:cNvSpPr>
          <p:nvPr>
            <p:ph type="sldNum" sz="quarter" idx="12"/>
          </p:nvPr>
        </p:nvSpPr>
        <p:spPr/>
        <p:txBody>
          <a:bodyPr/>
          <a:lstStyle/>
          <a:p>
            <a:fld id="{22FF6134-57D4-4D7E-9CEB-6E9807F11C6B}" type="slidenum">
              <a:rPr lang="en-NA" smtClean="0"/>
              <a:t>‹nr.›</a:t>
            </a:fld>
            <a:endParaRPr lang="en-NA"/>
          </a:p>
        </p:txBody>
      </p:sp>
    </p:spTree>
    <p:extLst>
      <p:ext uri="{BB962C8B-B14F-4D97-AF65-F5344CB8AC3E}">
        <p14:creationId xmlns:p14="http://schemas.microsoft.com/office/powerpoint/2010/main" val="12069814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159B10-E524-4BA6-A64A-27D9AD68D02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NA"/>
          </a:p>
        </p:txBody>
      </p:sp>
      <p:sp>
        <p:nvSpPr>
          <p:cNvPr id="3" name="Picture Placeholder 2">
            <a:extLst>
              <a:ext uri="{FF2B5EF4-FFF2-40B4-BE49-F238E27FC236}">
                <a16:creationId xmlns:a16="http://schemas.microsoft.com/office/drawing/2014/main" id="{F398E4E5-8642-496F-99B7-78564038196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NA"/>
          </a:p>
        </p:txBody>
      </p:sp>
      <p:sp>
        <p:nvSpPr>
          <p:cNvPr id="4" name="Text Placeholder 3">
            <a:extLst>
              <a:ext uri="{FF2B5EF4-FFF2-40B4-BE49-F238E27FC236}">
                <a16:creationId xmlns:a16="http://schemas.microsoft.com/office/drawing/2014/main" id="{26205A9A-5CC2-4B2F-AC71-37149AD4D39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835A867-5D2E-4E46-BDB6-4B96E9CF54FC}"/>
              </a:ext>
            </a:extLst>
          </p:cNvPr>
          <p:cNvSpPr>
            <a:spLocks noGrp="1"/>
          </p:cNvSpPr>
          <p:nvPr>
            <p:ph type="dt" sz="half" idx="10"/>
          </p:nvPr>
        </p:nvSpPr>
        <p:spPr/>
        <p:txBody>
          <a:bodyPr/>
          <a:lstStyle/>
          <a:p>
            <a:fld id="{3459A2F6-5F2F-4C13-88DB-DE6382AF0A53}" type="datetimeFigureOut">
              <a:rPr lang="en-NA" smtClean="0"/>
              <a:t>10/09/2023</a:t>
            </a:fld>
            <a:endParaRPr lang="en-NA"/>
          </a:p>
        </p:txBody>
      </p:sp>
      <p:sp>
        <p:nvSpPr>
          <p:cNvPr id="6" name="Footer Placeholder 5">
            <a:extLst>
              <a:ext uri="{FF2B5EF4-FFF2-40B4-BE49-F238E27FC236}">
                <a16:creationId xmlns:a16="http://schemas.microsoft.com/office/drawing/2014/main" id="{EB076BC1-97EB-4B35-8E60-AECB3C80A57A}"/>
              </a:ext>
            </a:extLst>
          </p:cNvPr>
          <p:cNvSpPr>
            <a:spLocks noGrp="1"/>
          </p:cNvSpPr>
          <p:nvPr>
            <p:ph type="ftr" sz="quarter" idx="11"/>
          </p:nvPr>
        </p:nvSpPr>
        <p:spPr/>
        <p:txBody>
          <a:bodyPr/>
          <a:lstStyle/>
          <a:p>
            <a:endParaRPr lang="en-NA"/>
          </a:p>
        </p:txBody>
      </p:sp>
      <p:sp>
        <p:nvSpPr>
          <p:cNvPr id="7" name="Slide Number Placeholder 6">
            <a:extLst>
              <a:ext uri="{FF2B5EF4-FFF2-40B4-BE49-F238E27FC236}">
                <a16:creationId xmlns:a16="http://schemas.microsoft.com/office/drawing/2014/main" id="{9BD7393B-AAB6-46C1-9BA7-A251A031D6EA}"/>
              </a:ext>
            </a:extLst>
          </p:cNvPr>
          <p:cNvSpPr>
            <a:spLocks noGrp="1"/>
          </p:cNvSpPr>
          <p:nvPr>
            <p:ph type="sldNum" sz="quarter" idx="12"/>
          </p:nvPr>
        </p:nvSpPr>
        <p:spPr/>
        <p:txBody>
          <a:bodyPr/>
          <a:lstStyle/>
          <a:p>
            <a:fld id="{22FF6134-57D4-4D7E-9CEB-6E9807F11C6B}" type="slidenum">
              <a:rPr lang="en-NA" smtClean="0"/>
              <a:t>‹nr.›</a:t>
            </a:fld>
            <a:endParaRPr lang="en-NA"/>
          </a:p>
        </p:txBody>
      </p:sp>
    </p:spTree>
    <p:extLst>
      <p:ext uri="{BB962C8B-B14F-4D97-AF65-F5344CB8AC3E}">
        <p14:creationId xmlns:p14="http://schemas.microsoft.com/office/powerpoint/2010/main" val="21315268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3F2A05E-FC45-496A-BD4F-D5736AD5F06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NA"/>
          </a:p>
        </p:txBody>
      </p:sp>
      <p:sp>
        <p:nvSpPr>
          <p:cNvPr id="3" name="Text Placeholder 2">
            <a:extLst>
              <a:ext uri="{FF2B5EF4-FFF2-40B4-BE49-F238E27FC236}">
                <a16:creationId xmlns:a16="http://schemas.microsoft.com/office/drawing/2014/main" id="{C5C284DC-AE01-44B5-B5AC-E58969826E9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NA"/>
          </a:p>
        </p:txBody>
      </p:sp>
      <p:sp>
        <p:nvSpPr>
          <p:cNvPr id="4" name="Date Placeholder 3">
            <a:extLst>
              <a:ext uri="{FF2B5EF4-FFF2-40B4-BE49-F238E27FC236}">
                <a16:creationId xmlns:a16="http://schemas.microsoft.com/office/drawing/2014/main" id="{0A9BF2C3-757A-49C9-A583-7BB46BABF8E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459A2F6-5F2F-4C13-88DB-DE6382AF0A53}" type="datetimeFigureOut">
              <a:rPr lang="en-NA" smtClean="0"/>
              <a:t>10/09/2023</a:t>
            </a:fld>
            <a:endParaRPr lang="en-NA"/>
          </a:p>
        </p:txBody>
      </p:sp>
      <p:sp>
        <p:nvSpPr>
          <p:cNvPr id="5" name="Footer Placeholder 4">
            <a:extLst>
              <a:ext uri="{FF2B5EF4-FFF2-40B4-BE49-F238E27FC236}">
                <a16:creationId xmlns:a16="http://schemas.microsoft.com/office/drawing/2014/main" id="{35B6D821-2E05-471E-A10E-13D2F151BCA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NA"/>
          </a:p>
        </p:txBody>
      </p:sp>
      <p:sp>
        <p:nvSpPr>
          <p:cNvPr id="6" name="Slide Number Placeholder 5">
            <a:extLst>
              <a:ext uri="{FF2B5EF4-FFF2-40B4-BE49-F238E27FC236}">
                <a16:creationId xmlns:a16="http://schemas.microsoft.com/office/drawing/2014/main" id="{077C9DCF-112D-4568-A326-68770D4E5C0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2FF6134-57D4-4D7E-9CEB-6E9807F11C6B}" type="slidenum">
              <a:rPr lang="en-NA" smtClean="0"/>
              <a:t>‹nr.›</a:t>
            </a:fld>
            <a:endParaRPr lang="en-NA"/>
          </a:p>
        </p:txBody>
      </p:sp>
    </p:spTree>
    <p:extLst>
      <p:ext uri="{BB962C8B-B14F-4D97-AF65-F5344CB8AC3E}">
        <p14:creationId xmlns:p14="http://schemas.microsoft.com/office/powerpoint/2010/main" val="14634868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N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hyperlink" Target="https://wageindicator.org/about/projects/mywage-org-ethiopia-for-living-wages-in-the-flowers-and-garment-sector"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041D55-2F6B-407E-A130-C5BB53EE1666}"/>
              </a:ext>
            </a:extLst>
          </p:cNvPr>
          <p:cNvSpPr>
            <a:spLocks noGrp="1"/>
          </p:cNvSpPr>
          <p:nvPr>
            <p:ph type="ctrTitle"/>
          </p:nvPr>
        </p:nvSpPr>
        <p:spPr>
          <a:xfrm>
            <a:off x="1524000" y="800098"/>
            <a:ext cx="9144000" cy="2189163"/>
          </a:xfrm>
        </p:spPr>
        <p:txBody>
          <a:bodyPr>
            <a:normAutofit fontScale="90000"/>
          </a:bodyPr>
          <a:lstStyle/>
          <a:p>
            <a:r>
              <a:rPr lang="en-US" sz="4000" dirty="0"/>
              <a:t>Wage-setting in Collective Bargaining in Africa: Analyses using WageIndicator data</a:t>
            </a:r>
            <a:br>
              <a:rPr lang="en-US" sz="4000" dirty="0"/>
            </a:br>
            <a:br>
              <a:rPr lang="en-US" sz="4000" dirty="0"/>
            </a:br>
            <a:r>
              <a:rPr lang="en-US" sz="4000" dirty="0"/>
              <a:t>Ernest Ngeh Tingum</a:t>
            </a:r>
            <a:endParaRPr lang="en-NA" sz="4000" dirty="0"/>
          </a:p>
        </p:txBody>
      </p:sp>
      <p:sp>
        <p:nvSpPr>
          <p:cNvPr id="3" name="Subtitle 2">
            <a:extLst>
              <a:ext uri="{FF2B5EF4-FFF2-40B4-BE49-F238E27FC236}">
                <a16:creationId xmlns:a16="http://schemas.microsoft.com/office/drawing/2014/main" id="{28710F0B-3950-477C-B8CE-4502C4C839E8}"/>
              </a:ext>
            </a:extLst>
          </p:cNvPr>
          <p:cNvSpPr>
            <a:spLocks noGrp="1"/>
          </p:cNvSpPr>
          <p:nvPr>
            <p:ph type="subTitle" idx="1"/>
          </p:nvPr>
        </p:nvSpPr>
        <p:spPr>
          <a:xfrm>
            <a:off x="1524000" y="3476621"/>
            <a:ext cx="9144000" cy="3241419"/>
          </a:xfrm>
        </p:spPr>
        <p:txBody>
          <a:bodyPr>
            <a:normAutofit fontScale="92500" lnSpcReduction="20000"/>
          </a:bodyPr>
          <a:lstStyle/>
          <a:p>
            <a:r>
              <a:rPr lang="en-US" b="1" dirty="0">
                <a:solidFill>
                  <a:srgbClr val="FF0000"/>
                </a:solidFill>
              </a:rPr>
              <a:t>Paper prepared for presentation at the</a:t>
            </a:r>
            <a:endParaRPr lang="en-NA" dirty="0">
              <a:solidFill>
                <a:srgbClr val="FF0000"/>
              </a:solidFill>
            </a:endParaRPr>
          </a:p>
          <a:p>
            <a:r>
              <a:rPr lang="en-US" b="1" dirty="0">
                <a:solidFill>
                  <a:srgbClr val="FF0000"/>
                </a:solidFill>
              </a:rPr>
              <a:t>“8th Conference of the Regulating for Decent Work Network</a:t>
            </a:r>
            <a:r>
              <a:rPr lang="en-US" b="1" i="1" dirty="0">
                <a:solidFill>
                  <a:srgbClr val="FF0000"/>
                </a:solidFill>
              </a:rPr>
              <a:t>”</a:t>
            </a:r>
            <a:endParaRPr lang="en-NA" dirty="0">
              <a:solidFill>
                <a:srgbClr val="FF0000"/>
              </a:solidFill>
            </a:endParaRPr>
          </a:p>
          <a:p>
            <a:r>
              <a:rPr lang="en-US" b="1" dirty="0">
                <a:solidFill>
                  <a:srgbClr val="FF0000"/>
                </a:solidFill>
              </a:rPr>
              <a:t>on Ensuring decent work in times of uncertainty</a:t>
            </a:r>
            <a:endParaRPr lang="en-NA" dirty="0">
              <a:solidFill>
                <a:srgbClr val="FF0000"/>
              </a:solidFill>
            </a:endParaRPr>
          </a:p>
          <a:p>
            <a:r>
              <a:rPr lang="en-US" b="1" dirty="0">
                <a:solidFill>
                  <a:srgbClr val="FF0000"/>
                </a:solidFill>
              </a:rPr>
              <a:t>at the International Labour Office Geneva, Switzerland </a:t>
            </a:r>
            <a:endParaRPr lang="en-NA" dirty="0">
              <a:solidFill>
                <a:srgbClr val="FF0000"/>
              </a:solidFill>
            </a:endParaRPr>
          </a:p>
          <a:p>
            <a:r>
              <a:rPr lang="en-US" b="1" dirty="0">
                <a:solidFill>
                  <a:srgbClr val="FF0000"/>
                </a:solidFill>
              </a:rPr>
              <a:t>10-12 July 2023</a:t>
            </a:r>
          </a:p>
          <a:p>
            <a:pPr algn="l"/>
            <a:endParaRPr lang="nl-NL" sz="1800" b="0" i="0" u="none" strike="noStrike" baseline="0" dirty="0">
              <a:solidFill>
                <a:srgbClr val="000000"/>
              </a:solidFill>
              <a:latin typeface="Calibri" panose="020F0502020204030204" pitchFamily="34" charset="0"/>
            </a:endParaRPr>
          </a:p>
          <a:p>
            <a:r>
              <a:rPr lang="en-US" sz="1800" b="0" i="0" u="none" strike="noStrike" baseline="0" dirty="0">
                <a:solidFill>
                  <a:srgbClr val="000000"/>
                </a:solidFill>
                <a:latin typeface="Calibri" panose="020F0502020204030204" pitchFamily="34" charset="0"/>
              </a:rPr>
              <a:t> The author acknowledge(s) gratefully the European Commission for funding the COLBAR and BARCOVID under its Social Dialogue Program (VS/2019/0077, VS/2021/0190); </a:t>
            </a:r>
            <a:r>
              <a:rPr lang="en-US" sz="1800" b="0" i="0" u="none" strike="noStrike" baseline="0" dirty="0" err="1">
                <a:solidFill>
                  <a:srgbClr val="000000"/>
                </a:solidFill>
                <a:latin typeface="Calibri" panose="020F0502020204030204" pitchFamily="34" charset="0"/>
              </a:rPr>
              <a:t>Mondiaal</a:t>
            </a:r>
            <a:r>
              <a:rPr lang="en-US" sz="1800" b="0" i="0" u="none" strike="noStrike" baseline="0" dirty="0">
                <a:solidFill>
                  <a:srgbClr val="000000"/>
                </a:solidFill>
                <a:latin typeface="Calibri" panose="020F0502020204030204" pitchFamily="34" charset="0"/>
              </a:rPr>
              <a:t> FNV for funding several projects in Africa, see </a:t>
            </a:r>
            <a:r>
              <a:rPr lang="en-US" sz="1800" b="0" i="0" u="none" strike="noStrike" baseline="0" dirty="0">
                <a:solidFill>
                  <a:srgbClr val="000000"/>
                </a:solidFill>
                <a:latin typeface="Calibri" panose="020F0502020204030204" pitchFamily="34" charset="0"/>
                <a:hlinkClick r:id="rId2"/>
              </a:rPr>
              <a:t>https://wageindicator.org/about/projects/mywage-org-ethiopia-for-living-wages-in-the-flowers-and-garment-sector</a:t>
            </a:r>
            <a:r>
              <a:rPr lang="en-US" sz="1800" b="0" i="0" u="none" strike="noStrike" baseline="0" dirty="0">
                <a:solidFill>
                  <a:srgbClr val="000000"/>
                </a:solidFill>
                <a:latin typeface="Calibri" panose="020F0502020204030204" pitchFamily="34" charset="0"/>
              </a:rPr>
              <a:t>. This paper solely reflects the opinion of the author(s) and does not necessarily reflect the official opinion of the funder. </a:t>
            </a:r>
            <a:endParaRPr lang="en-NA" dirty="0">
              <a:solidFill>
                <a:srgbClr val="FF0000"/>
              </a:solidFill>
            </a:endParaRPr>
          </a:p>
          <a:p>
            <a:endParaRPr lang="en-NA" dirty="0"/>
          </a:p>
        </p:txBody>
      </p:sp>
      <p:sp>
        <p:nvSpPr>
          <p:cNvPr id="4" name="Subtitle 2">
            <a:extLst>
              <a:ext uri="{FF2B5EF4-FFF2-40B4-BE49-F238E27FC236}">
                <a16:creationId xmlns:a16="http://schemas.microsoft.com/office/drawing/2014/main" id="{13A26D30-2DE5-4EAC-949F-15B115E9B547}"/>
              </a:ext>
            </a:extLst>
          </p:cNvPr>
          <p:cNvSpPr txBox="1">
            <a:spLocks/>
          </p:cNvSpPr>
          <p:nvPr/>
        </p:nvSpPr>
        <p:spPr>
          <a:xfrm>
            <a:off x="1524000" y="3868739"/>
            <a:ext cx="9144000" cy="1655762"/>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NA" dirty="0"/>
          </a:p>
        </p:txBody>
      </p:sp>
      <p:pic>
        <p:nvPicPr>
          <p:cNvPr id="5" name="Afbeelding 4">
            <a:extLst>
              <a:ext uri="{FF2B5EF4-FFF2-40B4-BE49-F238E27FC236}">
                <a16:creationId xmlns:a16="http://schemas.microsoft.com/office/drawing/2014/main" id="{A09EA9A1-3F2E-AFCC-F264-3A7B8B47A144}"/>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1556" y="5850507"/>
            <a:ext cx="523875" cy="344805"/>
          </a:xfrm>
          <a:prstGeom prst="rect">
            <a:avLst/>
          </a:prstGeom>
          <a:noFill/>
          <a:ln>
            <a:noFill/>
          </a:ln>
        </p:spPr>
      </p:pic>
    </p:spTree>
    <p:extLst>
      <p:ext uri="{BB962C8B-B14F-4D97-AF65-F5344CB8AC3E}">
        <p14:creationId xmlns:p14="http://schemas.microsoft.com/office/powerpoint/2010/main" val="26979038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AE5C95-4348-4D0E-947C-95AA4FFCB3A0}"/>
              </a:ext>
            </a:extLst>
          </p:cNvPr>
          <p:cNvSpPr>
            <a:spLocks noGrp="1"/>
          </p:cNvSpPr>
          <p:nvPr>
            <p:ph type="title"/>
          </p:nvPr>
        </p:nvSpPr>
        <p:spPr>
          <a:xfrm>
            <a:off x="838200" y="222249"/>
            <a:ext cx="10515600" cy="603251"/>
          </a:xfrm>
        </p:spPr>
        <p:txBody>
          <a:bodyPr>
            <a:normAutofit fontScale="90000"/>
          </a:bodyPr>
          <a:lstStyle/>
          <a:p>
            <a:r>
              <a:rPr lang="en-GB" dirty="0"/>
              <a:t>Conclusion</a:t>
            </a:r>
            <a:endParaRPr lang="en-NA" dirty="0"/>
          </a:p>
        </p:txBody>
      </p:sp>
      <p:sp>
        <p:nvSpPr>
          <p:cNvPr id="3" name="Content Placeholder 2">
            <a:extLst>
              <a:ext uri="{FF2B5EF4-FFF2-40B4-BE49-F238E27FC236}">
                <a16:creationId xmlns:a16="http://schemas.microsoft.com/office/drawing/2014/main" id="{F962EF65-EE0A-435D-8597-7A55E06535E5}"/>
              </a:ext>
            </a:extLst>
          </p:cNvPr>
          <p:cNvSpPr>
            <a:spLocks noGrp="1"/>
          </p:cNvSpPr>
          <p:nvPr>
            <p:ph idx="1"/>
          </p:nvPr>
        </p:nvSpPr>
        <p:spPr>
          <a:xfrm>
            <a:off x="444500" y="825500"/>
            <a:ext cx="11747500" cy="5810251"/>
          </a:xfrm>
        </p:spPr>
        <p:txBody>
          <a:bodyPr>
            <a:normAutofit/>
          </a:bodyPr>
          <a:lstStyle/>
          <a:p>
            <a:r>
              <a:rPr lang="en-GB" sz="2400" dirty="0"/>
              <a:t>Using data for 424 agreements across 20 African countries, the study attempted to explore the content of agreements in relation to wage settings and also show the extent of additional financial benefits included in agreements</a:t>
            </a:r>
          </a:p>
          <a:p>
            <a:r>
              <a:rPr lang="en-GB" sz="2400" dirty="0"/>
              <a:t>agreements in the manufacturing, financial and insurance, mining and construction sectors, English countries, and private sector are more likely to include provisions related to wages</a:t>
            </a:r>
          </a:p>
          <a:p>
            <a:r>
              <a:rPr lang="en-GB" sz="2400" dirty="0"/>
              <a:t>education and public administration and defence sectors are mostly set by the state unless the financial and manufacturing sectors where most wages are set in individual contracts</a:t>
            </a:r>
          </a:p>
          <a:p>
            <a:r>
              <a:rPr lang="en-GB" sz="2400" dirty="0"/>
              <a:t>that most agreements included clauses on maternity pay and yearly bonus. </a:t>
            </a:r>
          </a:p>
          <a:p>
            <a:r>
              <a:rPr lang="en-GB" sz="2400" dirty="0"/>
              <a:t>Only Guinea and Sierra Leone guarantee a majority of these premiums and allowances</a:t>
            </a:r>
          </a:p>
          <a:p>
            <a:r>
              <a:rPr lang="en-GB" sz="2400" dirty="0"/>
              <a:t>Ghana, Kenya, Senegal, Uganda, Tanzania and Zambia (mostly English-speaking countries) are the only countries where all the premiums and allowances are sometimes awarded</a:t>
            </a:r>
          </a:p>
          <a:p>
            <a:r>
              <a:rPr lang="en-GB" sz="2400" dirty="0">
                <a:solidFill>
                  <a:srgbClr val="FF0000"/>
                </a:solidFill>
              </a:rPr>
              <a:t>Recommendation for future research</a:t>
            </a:r>
            <a:r>
              <a:rPr lang="en-GB" sz="2400" dirty="0"/>
              <a:t>: </a:t>
            </a:r>
            <a:r>
              <a:rPr lang="en-GB" dirty="0"/>
              <a:t>analyse the agreements that have fixed both wage scales and low/minimum wages as well as show how wage in collective bargaining agreements are compared to decent wages</a:t>
            </a:r>
            <a:endParaRPr lang="en-NA" sz="2400" dirty="0"/>
          </a:p>
        </p:txBody>
      </p:sp>
    </p:spTree>
    <p:extLst>
      <p:ext uri="{BB962C8B-B14F-4D97-AF65-F5344CB8AC3E}">
        <p14:creationId xmlns:p14="http://schemas.microsoft.com/office/powerpoint/2010/main" val="9706931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8867C6-C794-4AAF-90BF-1F1BDF740DB6}"/>
              </a:ext>
            </a:extLst>
          </p:cNvPr>
          <p:cNvSpPr>
            <a:spLocks noGrp="1"/>
          </p:cNvSpPr>
          <p:nvPr>
            <p:ph type="title"/>
          </p:nvPr>
        </p:nvSpPr>
        <p:spPr>
          <a:xfrm>
            <a:off x="838200" y="365125"/>
            <a:ext cx="10515600" cy="1082675"/>
          </a:xfrm>
        </p:spPr>
        <p:txBody>
          <a:bodyPr/>
          <a:lstStyle/>
          <a:p>
            <a:r>
              <a:rPr lang="en-GB" dirty="0"/>
              <a:t>Introduction</a:t>
            </a:r>
            <a:endParaRPr lang="en-NA" dirty="0"/>
          </a:p>
        </p:txBody>
      </p:sp>
      <p:sp>
        <p:nvSpPr>
          <p:cNvPr id="3" name="Content Placeholder 2">
            <a:extLst>
              <a:ext uri="{FF2B5EF4-FFF2-40B4-BE49-F238E27FC236}">
                <a16:creationId xmlns:a16="http://schemas.microsoft.com/office/drawing/2014/main" id="{CB2CFB2E-44A5-4A65-A5AA-CE9C02B4CDFC}"/>
              </a:ext>
            </a:extLst>
          </p:cNvPr>
          <p:cNvSpPr>
            <a:spLocks noGrp="1"/>
          </p:cNvSpPr>
          <p:nvPr>
            <p:ph idx="1"/>
          </p:nvPr>
        </p:nvSpPr>
        <p:spPr>
          <a:xfrm>
            <a:off x="838200" y="1231900"/>
            <a:ext cx="10515600" cy="4945063"/>
          </a:xfrm>
        </p:spPr>
        <p:txBody>
          <a:bodyPr/>
          <a:lstStyle/>
          <a:p>
            <a:r>
              <a:rPr lang="en-GB" dirty="0"/>
              <a:t>Collective bargaining is the process of negotiation between employers and employees, usually through their representatives, to determine the terms and conditions of employment</a:t>
            </a:r>
          </a:p>
          <a:p>
            <a:r>
              <a:rPr lang="en-GB" dirty="0"/>
              <a:t>The purpose of these negotiations is to establish working conditions and employment terms (Hayter and </a:t>
            </a:r>
            <a:r>
              <a:rPr lang="en-GB" dirty="0" err="1"/>
              <a:t>Stoevska</a:t>
            </a:r>
            <a:r>
              <a:rPr lang="en-GB" dirty="0"/>
              <a:t>, 2010)</a:t>
            </a:r>
          </a:p>
          <a:p>
            <a:r>
              <a:rPr lang="en-GB" dirty="0"/>
              <a:t>Wage-setting in collective bargaining are important components of labour market institutions that have a significant impact on labour market outcomes</a:t>
            </a:r>
          </a:p>
          <a:p>
            <a:r>
              <a:rPr lang="en-GB" dirty="0"/>
              <a:t>decentralised level in which individual firms and workers determine wages, centralised system where employers negotiate wages with trade unions (</a:t>
            </a:r>
            <a:r>
              <a:rPr lang="en-GB" dirty="0" err="1"/>
              <a:t>Bhuller</a:t>
            </a:r>
            <a:r>
              <a:rPr lang="en-GB" dirty="0"/>
              <a:t> et al., 2022). </a:t>
            </a:r>
            <a:endParaRPr lang="en-NA" dirty="0"/>
          </a:p>
        </p:txBody>
      </p:sp>
    </p:spTree>
    <p:extLst>
      <p:ext uri="{BB962C8B-B14F-4D97-AF65-F5344CB8AC3E}">
        <p14:creationId xmlns:p14="http://schemas.microsoft.com/office/powerpoint/2010/main" val="21654224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F4AA4F2-79C4-4287-8947-0D403CD53B81}"/>
              </a:ext>
            </a:extLst>
          </p:cNvPr>
          <p:cNvSpPr>
            <a:spLocks noGrp="1"/>
          </p:cNvSpPr>
          <p:nvPr>
            <p:ph idx="1"/>
          </p:nvPr>
        </p:nvSpPr>
        <p:spPr>
          <a:xfrm>
            <a:off x="838200" y="393700"/>
            <a:ext cx="11137900" cy="5783263"/>
          </a:xfrm>
        </p:spPr>
        <p:txBody>
          <a:bodyPr/>
          <a:lstStyle/>
          <a:p>
            <a:r>
              <a:rPr lang="en-GB" dirty="0"/>
              <a:t>In Africa, wage-setting and collective bargaining systems have been established to address issues of inequality and social justice.</a:t>
            </a:r>
          </a:p>
          <a:p>
            <a:r>
              <a:rPr lang="en-GB" dirty="0"/>
              <a:t>While some countries have centralized wage-setting systems, others have decentralized systems that allow for more negotiation at the local level.</a:t>
            </a:r>
          </a:p>
          <a:p>
            <a:r>
              <a:rPr lang="en-GB" dirty="0"/>
              <a:t>However, there is a lack of empirical research on the effectiveness of these systems in Africa which relates to lack of data on CBAs</a:t>
            </a:r>
          </a:p>
          <a:p>
            <a:r>
              <a:rPr lang="en-GB" dirty="0"/>
              <a:t>Very little is known about what exactly is agreed in these collective bargaining agreements (</a:t>
            </a:r>
            <a:r>
              <a:rPr lang="en-GB" dirty="0" err="1"/>
              <a:t>Besamusca</a:t>
            </a:r>
            <a:r>
              <a:rPr lang="en-GB" dirty="0"/>
              <a:t> and </a:t>
            </a:r>
            <a:r>
              <a:rPr lang="en-GB" dirty="0" err="1"/>
              <a:t>Tijdens</a:t>
            </a:r>
            <a:r>
              <a:rPr lang="en-GB" dirty="0"/>
              <a:t>, 2015, 87).</a:t>
            </a:r>
          </a:p>
          <a:p>
            <a:r>
              <a:rPr lang="en-GB" dirty="0"/>
              <a:t>Two databases with collective bargaining agreement text covering Africa are available in this respect: the WageIndicator database, and the AGREED </a:t>
            </a:r>
          </a:p>
          <a:p>
            <a:r>
              <a:rPr lang="en-GB" dirty="0"/>
              <a:t>This paper using the WI database to comprehensively understand of the content agreements with respect pay-settings and related clauses</a:t>
            </a:r>
            <a:endParaRPr lang="en-NA" dirty="0"/>
          </a:p>
        </p:txBody>
      </p:sp>
    </p:spTree>
    <p:extLst>
      <p:ext uri="{BB962C8B-B14F-4D97-AF65-F5344CB8AC3E}">
        <p14:creationId xmlns:p14="http://schemas.microsoft.com/office/powerpoint/2010/main" val="20758235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C29F9DE-0ADF-4EC4-BC9B-127BFC86EC00}"/>
              </a:ext>
            </a:extLst>
          </p:cNvPr>
          <p:cNvSpPr>
            <a:spLocks noGrp="1"/>
          </p:cNvSpPr>
          <p:nvPr>
            <p:ph idx="1"/>
          </p:nvPr>
        </p:nvSpPr>
        <p:spPr>
          <a:xfrm>
            <a:off x="787400" y="266700"/>
            <a:ext cx="11150600" cy="6477000"/>
          </a:xfrm>
        </p:spPr>
        <p:txBody>
          <a:bodyPr>
            <a:normAutofit/>
          </a:bodyPr>
          <a:lstStyle/>
          <a:p>
            <a:r>
              <a:rPr lang="en-GB" dirty="0"/>
              <a:t>The following issues are specifically addressed in this paper:</a:t>
            </a:r>
          </a:p>
          <a:p>
            <a:pPr marL="514350" indent="-514350">
              <a:buAutoNum type="arabicParenBoth"/>
            </a:pPr>
            <a:r>
              <a:rPr lang="en-GB" dirty="0"/>
              <a:t>apart from wages, how many additional financial benefits are agreed within the agreements in African countries? </a:t>
            </a:r>
          </a:p>
          <a:p>
            <a:pPr marL="514350" indent="-514350">
              <a:buAutoNum type="arabicParenBoth"/>
            </a:pPr>
            <a:r>
              <a:rPr lang="en-GB" dirty="0"/>
              <a:t>how important are the sectors of industry in wage settings? </a:t>
            </a:r>
          </a:p>
          <a:p>
            <a:pPr marL="514350" indent="-514350">
              <a:buAutoNum type="arabicParenBoth"/>
            </a:pPr>
            <a:r>
              <a:rPr lang="en-GB" dirty="0"/>
              <a:t>how important are sectors of industry in wage level determination? </a:t>
            </a:r>
          </a:p>
          <a:p>
            <a:pPr marL="514350" indent="-514350">
              <a:buAutoNum type="arabicParenBoth"/>
            </a:pPr>
            <a:endParaRPr lang="en-GB" dirty="0"/>
          </a:p>
          <a:p>
            <a:pPr marL="0" indent="0">
              <a:buNone/>
            </a:pPr>
            <a:r>
              <a:rPr lang="en-GB" dirty="0"/>
              <a:t>Methodology</a:t>
            </a:r>
          </a:p>
          <a:p>
            <a:r>
              <a:rPr lang="en-GB" dirty="0"/>
              <a:t>First, apply descriptive statistics to analyse additional financial benefits. </a:t>
            </a:r>
          </a:p>
          <a:p>
            <a:r>
              <a:rPr lang="en-GB" dirty="0"/>
              <a:t>Second, the logistic model applied to the trigger question “Does the agreement have clauses on wages [YES/NO]?”. </a:t>
            </a:r>
          </a:p>
          <a:p>
            <a:r>
              <a:rPr lang="en-GB" dirty="0"/>
              <a:t>Third, the multinomial logit model is applicable to the question, “Where are the wages determined [INDIVIDUAL LEVEL/COMPANY LEVEL /SECTORIAL LEVEL/ ELSEWHERE]?”. </a:t>
            </a:r>
          </a:p>
          <a:p>
            <a:pPr marL="0" indent="0">
              <a:buNone/>
            </a:pPr>
            <a:endParaRPr lang="en-NA" dirty="0"/>
          </a:p>
        </p:txBody>
      </p:sp>
    </p:spTree>
    <p:extLst>
      <p:ext uri="{BB962C8B-B14F-4D97-AF65-F5344CB8AC3E}">
        <p14:creationId xmlns:p14="http://schemas.microsoft.com/office/powerpoint/2010/main" val="25787624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757E8D-51AD-45E9-A937-BA53A7A8ED92}"/>
              </a:ext>
            </a:extLst>
          </p:cNvPr>
          <p:cNvSpPr>
            <a:spLocks noGrp="1"/>
          </p:cNvSpPr>
          <p:nvPr>
            <p:ph type="title"/>
          </p:nvPr>
        </p:nvSpPr>
        <p:spPr>
          <a:xfrm>
            <a:off x="838200" y="365126"/>
            <a:ext cx="10515600" cy="315912"/>
          </a:xfrm>
        </p:spPr>
        <p:txBody>
          <a:bodyPr>
            <a:noAutofit/>
          </a:bodyPr>
          <a:lstStyle/>
          <a:p>
            <a:r>
              <a:rPr lang="en-GB" sz="2400" b="1" dirty="0"/>
              <a:t>	Collective Bargaining agreements per country</a:t>
            </a:r>
            <a:endParaRPr lang="en-NA" sz="2400" dirty="0"/>
          </a:p>
        </p:txBody>
      </p:sp>
      <p:graphicFrame>
        <p:nvGraphicFramePr>
          <p:cNvPr id="4" name="Content Placeholder 3">
            <a:extLst>
              <a:ext uri="{FF2B5EF4-FFF2-40B4-BE49-F238E27FC236}">
                <a16:creationId xmlns:a16="http://schemas.microsoft.com/office/drawing/2014/main" id="{CE98DB08-C491-4CD4-B2A2-26A7310289F8}"/>
              </a:ext>
            </a:extLst>
          </p:cNvPr>
          <p:cNvGraphicFramePr>
            <a:graphicFrameLocks noGrp="1"/>
          </p:cNvGraphicFramePr>
          <p:nvPr>
            <p:ph idx="1"/>
            <p:extLst>
              <p:ext uri="{D42A27DB-BD31-4B8C-83A1-F6EECF244321}">
                <p14:modId xmlns:p14="http://schemas.microsoft.com/office/powerpoint/2010/main" val="3060863009"/>
              </p:ext>
            </p:extLst>
          </p:nvPr>
        </p:nvGraphicFramePr>
        <p:xfrm>
          <a:off x="1054101" y="774700"/>
          <a:ext cx="9982201" cy="5956308"/>
        </p:xfrm>
        <a:graphic>
          <a:graphicData uri="http://schemas.openxmlformats.org/drawingml/2006/table">
            <a:tbl>
              <a:tblPr firstRow="1" firstCol="1" bandRow="1">
                <a:tableStyleId>{5C22544A-7EE6-4342-B048-85BDC9FD1C3A}</a:tableStyleId>
              </a:tblPr>
              <a:tblGrid>
                <a:gridCol w="1751262">
                  <a:extLst>
                    <a:ext uri="{9D8B030D-6E8A-4147-A177-3AD203B41FA5}">
                      <a16:colId xmlns:a16="http://schemas.microsoft.com/office/drawing/2014/main" val="617505119"/>
                    </a:ext>
                  </a:extLst>
                </a:gridCol>
                <a:gridCol w="1210168">
                  <a:extLst>
                    <a:ext uri="{9D8B030D-6E8A-4147-A177-3AD203B41FA5}">
                      <a16:colId xmlns:a16="http://schemas.microsoft.com/office/drawing/2014/main" val="4006776338"/>
                    </a:ext>
                  </a:extLst>
                </a:gridCol>
                <a:gridCol w="1813006">
                  <a:extLst>
                    <a:ext uri="{9D8B030D-6E8A-4147-A177-3AD203B41FA5}">
                      <a16:colId xmlns:a16="http://schemas.microsoft.com/office/drawing/2014/main" val="4149366008"/>
                    </a:ext>
                  </a:extLst>
                </a:gridCol>
                <a:gridCol w="2068961">
                  <a:extLst>
                    <a:ext uri="{9D8B030D-6E8A-4147-A177-3AD203B41FA5}">
                      <a16:colId xmlns:a16="http://schemas.microsoft.com/office/drawing/2014/main" val="3160546049"/>
                    </a:ext>
                  </a:extLst>
                </a:gridCol>
                <a:gridCol w="1522253">
                  <a:extLst>
                    <a:ext uri="{9D8B030D-6E8A-4147-A177-3AD203B41FA5}">
                      <a16:colId xmlns:a16="http://schemas.microsoft.com/office/drawing/2014/main" val="718321299"/>
                    </a:ext>
                  </a:extLst>
                </a:gridCol>
                <a:gridCol w="1616551">
                  <a:extLst>
                    <a:ext uri="{9D8B030D-6E8A-4147-A177-3AD203B41FA5}">
                      <a16:colId xmlns:a16="http://schemas.microsoft.com/office/drawing/2014/main" val="1094917343"/>
                    </a:ext>
                  </a:extLst>
                </a:gridCol>
              </a:tblGrid>
              <a:tr h="943636">
                <a:tc>
                  <a:txBody>
                    <a:bodyPr/>
                    <a:lstStyle/>
                    <a:p>
                      <a:pPr>
                        <a:lnSpc>
                          <a:spcPct val="107000"/>
                        </a:lnSpc>
                        <a:spcAft>
                          <a:spcPts val="0"/>
                        </a:spcAft>
                      </a:pPr>
                      <a:r>
                        <a:rPr lang="nl-NL" sz="1400" dirty="0">
                          <a:effectLst/>
                        </a:rPr>
                        <a:t>Country</a:t>
                      </a:r>
                      <a:endParaRPr lang="en-N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nl-NL" sz="1400" dirty="0">
                          <a:effectLst/>
                        </a:rPr>
                        <a:t>Number</a:t>
                      </a:r>
                      <a:endParaRPr lang="en-N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400" dirty="0">
                          <a:effectLst/>
                        </a:rPr>
                        <a:t>Number of agreements Ratified</a:t>
                      </a:r>
                      <a:endParaRPr lang="en-N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400">
                          <a:effectLst/>
                        </a:rPr>
                        <a:t>Number of agreements signed in the Private Sector</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nl-NL" sz="1400">
                          <a:effectLst/>
                        </a:rPr>
                        <a:t>Single Enterprise bargaining agreements</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0"/>
                        </a:spcAft>
                      </a:pPr>
                      <a:r>
                        <a:rPr lang="nl-NL" sz="1400">
                          <a:effectLst/>
                        </a:rPr>
                        <a:t>Language</a:t>
                      </a:r>
                      <a:r>
                        <a:rPr lang="en-GB" sz="1400">
                          <a:effectLst/>
                        </a:rPr>
                        <a:t> of the agreement</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653289343"/>
                  </a:ext>
                </a:extLst>
              </a:tr>
              <a:tr h="237814">
                <a:tc>
                  <a:txBody>
                    <a:bodyPr/>
                    <a:lstStyle/>
                    <a:p>
                      <a:pPr>
                        <a:lnSpc>
                          <a:spcPct val="107000"/>
                        </a:lnSpc>
                        <a:spcAft>
                          <a:spcPts val="0"/>
                        </a:spcAft>
                      </a:pPr>
                      <a:r>
                        <a:rPr lang="nl-NL" sz="1400">
                          <a:effectLst/>
                        </a:rPr>
                        <a:t>Burundi</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nl-NL" sz="1400" dirty="0">
                          <a:effectLst/>
                        </a:rPr>
                        <a:t>19</a:t>
                      </a:r>
                      <a:endParaRPr lang="en-N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nl-NL" sz="1400" dirty="0">
                          <a:effectLst/>
                        </a:rPr>
                        <a:t>17</a:t>
                      </a:r>
                      <a:endParaRPr lang="en-N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nl-NL" sz="1400">
                          <a:effectLst/>
                        </a:rPr>
                        <a:t>2</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nl-NL" sz="1400">
                          <a:effectLst/>
                        </a:rPr>
                        <a:t>18</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0"/>
                        </a:spcAft>
                      </a:pPr>
                      <a:r>
                        <a:rPr lang="nl-NL" sz="1400">
                          <a:effectLst/>
                        </a:rPr>
                        <a:t>French</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12402874"/>
                  </a:ext>
                </a:extLst>
              </a:tr>
              <a:tr h="237814">
                <a:tc>
                  <a:txBody>
                    <a:bodyPr/>
                    <a:lstStyle/>
                    <a:p>
                      <a:pPr>
                        <a:lnSpc>
                          <a:spcPct val="107000"/>
                        </a:lnSpc>
                        <a:spcAft>
                          <a:spcPts val="0"/>
                        </a:spcAft>
                      </a:pPr>
                      <a:r>
                        <a:rPr lang="nl-NL" sz="1400">
                          <a:effectLst/>
                        </a:rPr>
                        <a:t>Benin</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nl-NL" sz="1400">
                          <a:effectLst/>
                        </a:rPr>
                        <a:t>23</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nl-NL" sz="1400" dirty="0">
                          <a:effectLst/>
                        </a:rPr>
                        <a:t>19</a:t>
                      </a:r>
                      <a:endParaRPr lang="en-N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nl-NL" sz="1400">
                          <a:effectLst/>
                        </a:rPr>
                        <a:t>10</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nl-NL" sz="1400">
                          <a:effectLst/>
                        </a:rPr>
                        <a:t>18</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0"/>
                        </a:spcAft>
                      </a:pPr>
                      <a:r>
                        <a:rPr lang="nl-NL" sz="1400">
                          <a:effectLst/>
                        </a:rPr>
                        <a:t>French</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1623401"/>
                  </a:ext>
                </a:extLst>
              </a:tr>
              <a:tr h="237814">
                <a:tc>
                  <a:txBody>
                    <a:bodyPr/>
                    <a:lstStyle/>
                    <a:p>
                      <a:pPr>
                        <a:lnSpc>
                          <a:spcPct val="107000"/>
                        </a:lnSpc>
                        <a:spcAft>
                          <a:spcPts val="0"/>
                        </a:spcAft>
                      </a:pPr>
                      <a:r>
                        <a:rPr lang="nl-NL" sz="1400">
                          <a:effectLst/>
                        </a:rPr>
                        <a:t>Ethiopia</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nl-NL" sz="1400">
                          <a:effectLst/>
                        </a:rPr>
                        <a:t>66</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nl-NL" sz="1400" dirty="0">
                          <a:effectLst/>
                        </a:rPr>
                        <a:t>53</a:t>
                      </a:r>
                      <a:endParaRPr lang="en-N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nl-NL" sz="1400">
                          <a:effectLst/>
                        </a:rPr>
                        <a:t>66</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nl-NL" sz="1400">
                          <a:effectLst/>
                        </a:rPr>
                        <a:t>66</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0"/>
                        </a:spcAft>
                      </a:pPr>
                      <a:r>
                        <a:rPr lang="nl-NL" sz="1400">
                          <a:effectLst/>
                        </a:rPr>
                        <a:t>English</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649321785"/>
                  </a:ext>
                </a:extLst>
              </a:tr>
              <a:tr h="237814">
                <a:tc>
                  <a:txBody>
                    <a:bodyPr/>
                    <a:lstStyle/>
                    <a:p>
                      <a:pPr>
                        <a:lnSpc>
                          <a:spcPct val="107000"/>
                        </a:lnSpc>
                        <a:spcAft>
                          <a:spcPts val="0"/>
                        </a:spcAft>
                      </a:pPr>
                      <a:r>
                        <a:rPr lang="nl-NL" sz="1400">
                          <a:effectLst/>
                        </a:rPr>
                        <a:t>Ghana</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nl-NL" sz="1400">
                          <a:effectLst/>
                        </a:rPr>
                        <a:t>38</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nl-NL" sz="1400" dirty="0">
                          <a:effectLst/>
                        </a:rPr>
                        <a:t>25</a:t>
                      </a:r>
                      <a:endParaRPr lang="en-N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nl-NL" sz="1400" dirty="0">
                          <a:effectLst/>
                        </a:rPr>
                        <a:t>33</a:t>
                      </a:r>
                      <a:endParaRPr lang="en-N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nl-NL" sz="1400">
                          <a:effectLst/>
                        </a:rPr>
                        <a:t>38</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0"/>
                        </a:spcAft>
                      </a:pPr>
                      <a:r>
                        <a:rPr lang="nl-NL" sz="1400">
                          <a:effectLst/>
                        </a:rPr>
                        <a:t>English</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969336660"/>
                  </a:ext>
                </a:extLst>
              </a:tr>
              <a:tr h="237814">
                <a:tc>
                  <a:txBody>
                    <a:bodyPr/>
                    <a:lstStyle/>
                    <a:p>
                      <a:pPr>
                        <a:lnSpc>
                          <a:spcPct val="107000"/>
                        </a:lnSpc>
                        <a:spcAft>
                          <a:spcPts val="0"/>
                        </a:spcAft>
                      </a:pPr>
                      <a:r>
                        <a:rPr lang="nl-NL" sz="1400">
                          <a:effectLst/>
                        </a:rPr>
                        <a:t>Guinea</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nl-NL" sz="1400">
                          <a:effectLst/>
                        </a:rPr>
                        <a:t>1</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nl-NL" sz="1400">
                          <a:effectLst/>
                        </a:rPr>
                        <a:t>1</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nl-NL" sz="1400" dirty="0">
                          <a:effectLst/>
                        </a:rPr>
                        <a:t>1</a:t>
                      </a:r>
                      <a:endParaRPr lang="en-N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nl-NL" sz="1400">
                          <a:effectLst/>
                        </a:rPr>
                        <a:t>0</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0"/>
                        </a:spcAft>
                      </a:pPr>
                      <a:r>
                        <a:rPr lang="nl-NL" sz="1400">
                          <a:effectLst/>
                        </a:rPr>
                        <a:t>French</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798739542"/>
                  </a:ext>
                </a:extLst>
              </a:tr>
              <a:tr h="237814">
                <a:tc>
                  <a:txBody>
                    <a:bodyPr/>
                    <a:lstStyle/>
                    <a:p>
                      <a:pPr>
                        <a:lnSpc>
                          <a:spcPct val="107000"/>
                        </a:lnSpc>
                        <a:spcAft>
                          <a:spcPts val="0"/>
                        </a:spcAft>
                      </a:pPr>
                      <a:r>
                        <a:rPr lang="nl-NL" sz="1400">
                          <a:effectLst/>
                        </a:rPr>
                        <a:t>Kenya</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nl-NL" sz="1400">
                          <a:effectLst/>
                        </a:rPr>
                        <a:t>90</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nl-NL" sz="1400">
                          <a:effectLst/>
                        </a:rPr>
                        <a:t>7</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nl-NL" sz="1400" dirty="0">
                          <a:effectLst/>
                        </a:rPr>
                        <a:t>89</a:t>
                      </a:r>
                      <a:endParaRPr lang="en-N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nl-NL" sz="1400">
                          <a:effectLst/>
                        </a:rPr>
                        <a:t>78</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0"/>
                        </a:spcAft>
                      </a:pPr>
                      <a:r>
                        <a:rPr lang="nl-NL" sz="1400">
                          <a:effectLst/>
                        </a:rPr>
                        <a:t>English</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553988959"/>
                  </a:ext>
                </a:extLst>
              </a:tr>
              <a:tr h="237814">
                <a:tc>
                  <a:txBody>
                    <a:bodyPr/>
                    <a:lstStyle/>
                    <a:p>
                      <a:pPr>
                        <a:lnSpc>
                          <a:spcPct val="107000"/>
                        </a:lnSpc>
                        <a:spcAft>
                          <a:spcPts val="0"/>
                        </a:spcAft>
                      </a:pPr>
                      <a:r>
                        <a:rPr lang="nl-NL" sz="1400">
                          <a:effectLst/>
                        </a:rPr>
                        <a:t>Lesotho</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nl-NL" sz="1400">
                          <a:effectLst/>
                        </a:rPr>
                        <a:t>5</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nl-NL" sz="1400">
                          <a:effectLst/>
                        </a:rPr>
                        <a:t>1</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nl-NL" sz="1400" dirty="0">
                          <a:effectLst/>
                        </a:rPr>
                        <a:t>5</a:t>
                      </a:r>
                      <a:endParaRPr lang="en-N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nl-NL" sz="1400">
                          <a:effectLst/>
                        </a:rPr>
                        <a:t>4</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0"/>
                        </a:spcAft>
                      </a:pPr>
                      <a:r>
                        <a:rPr lang="nl-NL" sz="1400">
                          <a:effectLst/>
                        </a:rPr>
                        <a:t>English</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175131962"/>
                  </a:ext>
                </a:extLst>
              </a:tr>
              <a:tr h="237814">
                <a:tc>
                  <a:txBody>
                    <a:bodyPr/>
                    <a:lstStyle/>
                    <a:p>
                      <a:pPr>
                        <a:lnSpc>
                          <a:spcPct val="107000"/>
                        </a:lnSpc>
                        <a:spcAft>
                          <a:spcPts val="0"/>
                        </a:spcAft>
                      </a:pPr>
                      <a:r>
                        <a:rPr lang="nl-NL" sz="1400">
                          <a:effectLst/>
                        </a:rPr>
                        <a:t>Madagascar</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nl-NL" sz="1400">
                          <a:effectLst/>
                        </a:rPr>
                        <a:t>13</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nl-NL" sz="1400">
                          <a:effectLst/>
                        </a:rPr>
                        <a:t>6</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nl-NL" sz="1400" dirty="0">
                          <a:effectLst/>
                        </a:rPr>
                        <a:t>12</a:t>
                      </a:r>
                      <a:endParaRPr lang="en-N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nl-NL" sz="1400">
                          <a:effectLst/>
                        </a:rPr>
                        <a:t>9</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0"/>
                        </a:spcAft>
                      </a:pPr>
                      <a:r>
                        <a:rPr lang="nl-NL" sz="1400">
                          <a:effectLst/>
                        </a:rPr>
                        <a:t>French</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632587218"/>
                  </a:ext>
                </a:extLst>
              </a:tr>
              <a:tr h="237814">
                <a:tc>
                  <a:txBody>
                    <a:bodyPr/>
                    <a:lstStyle/>
                    <a:p>
                      <a:pPr>
                        <a:lnSpc>
                          <a:spcPct val="107000"/>
                        </a:lnSpc>
                        <a:spcAft>
                          <a:spcPts val="0"/>
                        </a:spcAft>
                      </a:pPr>
                      <a:r>
                        <a:rPr lang="nl-NL" sz="1400">
                          <a:effectLst/>
                        </a:rPr>
                        <a:t>Malawi</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nl-NL" sz="1400">
                          <a:effectLst/>
                        </a:rPr>
                        <a:t>3</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nl-NL" sz="1400">
                          <a:effectLst/>
                        </a:rPr>
                        <a:t>1</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nl-NL" sz="1400" dirty="0">
                          <a:effectLst/>
                        </a:rPr>
                        <a:t>3</a:t>
                      </a:r>
                      <a:endParaRPr lang="en-N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nl-NL" sz="1400" dirty="0">
                          <a:effectLst/>
                        </a:rPr>
                        <a:t>2</a:t>
                      </a:r>
                      <a:endParaRPr lang="en-N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0"/>
                        </a:spcAft>
                      </a:pPr>
                      <a:r>
                        <a:rPr lang="nl-NL" sz="1400">
                          <a:effectLst/>
                        </a:rPr>
                        <a:t>English</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74030958"/>
                  </a:ext>
                </a:extLst>
              </a:tr>
              <a:tr h="237814">
                <a:tc>
                  <a:txBody>
                    <a:bodyPr/>
                    <a:lstStyle/>
                    <a:p>
                      <a:pPr>
                        <a:lnSpc>
                          <a:spcPct val="107000"/>
                        </a:lnSpc>
                        <a:spcAft>
                          <a:spcPts val="0"/>
                        </a:spcAft>
                      </a:pPr>
                      <a:r>
                        <a:rPr lang="nl-NL" sz="1400">
                          <a:effectLst/>
                        </a:rPr>
                        <a:t>Mozambique</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nl-NL" sz="1400">
                          <a:effectLst/>
                        </a:rPr>
                        <a:t>11</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nl-NL" sz="1400">
                          <a:effectLst/>
                        </a:rPr>
                        <a:t>7</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nl-NL" sz="1400">
                          <a:effectLst/>
                        </a:rPr>
                        <a:t>10</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nl-NL" sz="1400" dirty="0">
                          <a:effectLst/>
                        </a:rPr>
                        <a:t>11</a:t>
                      </a:r>
                      <a:endParaRPr lang="en-N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0"/>
                        </a:spcAft>
                      </a:pPr>
                      <a:r>
                        <a:rPr lang="nl-NL" sz="1400">
                          <a:effectLst/>
                        </a:rPr>
                        <a:t>Portuguese</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091293453"/>
                  </a:ext>
                </a:extLst>
              </a:tr>
              <a:tr h="237814">
                <a:tc>
                  <a:txBody>
                    <a:bodyPr/>
                    <a:lstStyle/>
                    <a:p>
                      <a:pPr>
                        <a:lnSpc>
                          <a:spcPct val="107000"/>
                        </a:lnSpc>
                        <a:spcAft>
                          <a:spcPts val="0"/>
                        </a:spcAft>
                      </a:pPr>
                      <a:r>
                        <a:rPr lang="nl-NL" sz="1400">
                          <a:effectLst/>
                        </a:rPr>
                        <a:t>Niger</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nl-NL" sz="1400">
                          <a:effectLst/>
                        </a:rPr>
                        <a:t>7</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nl-NL" sz="1400">
                          <a:effectLst/>
                        </a:rPr>
                        <a:t>4</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nl-NL" sz="1400">
                          <a:effectLst/>
                        </a:rPr>
                        <a:t>3</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nl-NL" sz="1400" dirty="0">
                          <a:effectLst/>
                        </a:rPr>
                        <a:t>4</a:t>
                      </a:r>
                      <a:endParaRPr lang="en-N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0"/>
                        </a:spcAft>
                      </a:pPr>
                      <a:r>
                        <a:rPr lang="nl-NL" sz="1400">
                          <a:effectLst/>
                        </a:rPr>
                        <a:t>French</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566310338"/>
                  </a:ext>
                </a:extLst>
              </a:tr>
              <a:tr h="237814">
                <a:tc>
                  <a:txBody>
                    <a:bodyPr/>
                    <a:lstStyle/>
                    <a:p>
                      <a:pPr>
                        <a:lnSpc>
                          <a:spcPct val="107000"/>
                        </a:lnSpc>
                        <a:spcAft>
                          <a:spcPts val="0"/>
                        </a:spcAft>
                      </a:pPr>
                      <a:r>
                        <a:rPr lang="nl-NL" sz="1400">
                          <a:effectLst/>
                        </a:rPr>
                        <a:t>Rwanda</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nl-NL" sz="1400">
                          <a:effectLst/>
                        </a:rPr>
                        <a:t>4</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nl-NL" sz="1400">
                          <a:effectLst/>
                        </a:rPr>
                        <a:t>3</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nl-NL" sz="1400">
                          <a:effectLst/>
                        </a:rPr>
                        <a:t>3</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nl-NL" sz="1400" dirty="0">
                          <a:effectLst/>
                        </a:rPr>
                        <a:t>4</a:t>
                      </a:r>
                      <a:endParaRPr lang="en-N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0"/>
                        </a:spcAft>
                      </a:pPr>
                      <a:r>
                        <a:rPr lang="nl-NL" sz="1400">
                          <a:effectLst/>
                        </a:rPr>
                        <a:t>English</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623644559"/>
                  </a:ext>
                </a:extLst>
              </a:tr>
              <a:tr h="237814">
                <a:tc>
                  <a:txBody>
                    <a:bodyPr/>
                    <a:lstStyle/>
                    <a:p>
                      <a:pPr>
                        <a:lnSpc>
                          <a:spcPct val="107000"/>
                        </a:lnSpc>
                        <a:spcAft>
                          <a:spcPts val="0"/>
                        </a:spcAft>
                      </a:pPr>
                      <a:r>
                        <a:rPr lang="nl-NL" sz="1400">
                          <a:effectLst/>
                        </a:rPr>
                        <a:t>Senegal</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nl-NL" sz="1400">
                          <a:effectLst/>
                        </a:rPr>
                        <a:t>28</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nl-NL" sz="1400">
                          <a:effectLst/>
                        </a:rPr>
                        <a:t>22</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nl-NL" sz="1400">
                          <a:effectLst/>
                        </a:rPr>
                        <a:t>23</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nl-NL" sz="1400" dirty="0">
                          <a:effectLst/>
                        </a:rPr>
                        <a:t>3</a:t>
                      </a:r>
                      <a:endParaRPr lang="en-N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0"/>
                        </a:spcAft>
                      </a:pPr>
                      <a:r>
                        <a:rPr lang="nl-NL" sz="1400">
                          <a:effectLst/>
                        </a:rPr>
                        <a:t>French</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766369135"/>
                  </a:ext>
                </a:extLst>
              </a:tr>
              <a:tr h="237814">
                <a:tc>
                  <a:txBody>
                    <a:bodyPr/>
                    <a:lstStyle/>
                    <a:p>
                      <a:pPr>
                        <a:lnSpc>
                          <a:spcPct val="107000"/>
                        </a:lnSpc>
                        <a:spcAft>
                          <a:spcPts val="0"/>
                        </a:spcAft>
                      </a:pPr>
                      <a:r>
                        <a:rPr lang="nl-NL" sz="1400">
                          <a:effectLst/>
                        </a:rPr>
                        <a:t>Sierra Leone</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nl-NL" sz="1400">
                          <a:effectLst/>
                        </a:rPr>
                        <a:t>2</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nl-NL" sz="1400">
                          <a:effectLst/>
                        </a:rPr>
                        <a:t>2</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nl-NL" sz="1400">
                          <a:effectLst/>
                        </a:rPr>
                        <a:t>1</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nl-NL" sz="1400" dirty="0">
                          <a:effectLst/>
                        </a:rPr>
                        <a:t>0</a:t>
                      </a:r>
                      <a:endParaRPr lang="en-N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0"/>
                        </a:spcAft>
                      </a:pPr>
                      <a:r>
                        <a:rPr lang="nl-NL" sz="1400">
                          <a:effectLst/>
                        </a:rPr>
                        <a:t>English</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318980478"/>
                  </a:ext>
                </a:extLst>
              </a:tr>
              <a:tr h="237814">
                <a:tc>
                  <a:txBody>
                    <a:bodyPr/>
                    <a:lstStyle/>
                    <a:p>
                      <a:pPr>
                        <a:lnSpc>
                          <a:spcPct val="107000"/>
                        </a:lnSpc>
                        <a:spcAft>
                          <a:spcPts val="0"/>
                        </a:spcAft>
                      </a:pPr>
                      <a:r>
                        <a:rPr lang="nl-NL" sz="1400">
                          <a:effectLst/>
                        </a:rPr>
                        <a:t>South Africa</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nl-NL" sz="1400">
                          <a:effectLst/>
                        </a:rPr>
                        <a:t>3</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nl-NL" sz="1400">
                          <a:effectLst/>
                        </a:rPr>
                        <a:t>1</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nl-NL" sz="1400">
                          <a:effectLst/>
                        </a:rPr>
                        <a:t>3</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nl-NL" sz="1400">
                          <a:effectLst/>
                        </a:rPr>
                        <a:t>2</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0"/>
                        </a:spcAft>
                      </a:pPr>
                      <a:r>
                        <a:rPr lang="nl-NL" sz="1400" dirty="0">
                          <a:effectLst/>
                        </a:rPr>
                        <a:t>English</a:t>
                      </a:r>
                      <a:endParaRPr lang="en-N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414359515"/>
                  </a:ext>
                </a:extLst>
              </a:tr>
              <a:tr h="237814">
                <a:tc>
                  <a:txBody>
                    <a:bodyPr/>
                    <a:lstStyle/>
                    <a:p>
                      <a:pPr>
                        <a:lnSpc>
                          <a:spcPct val="107000"/>
                        </a:lnSpc>
                        <a:spcAft>
                          <a:spcPts val="0"/>
                        </a:spcAft>
                      </a:pPr>
                      <a:r>
                        <a:rPr lang="nl-NL" sz="1400">
                          <a:effectLst/>
                        </a:rPr>
                        <a:t>Zimbabwe</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nl-NL" sz="1400">
                          <a:effectLst/>
                        </a:rPr>
                        <a:t>10</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nl-NL" sz="1400">
                          <a:effectLst/>
                        </a:rPr>
                        <a:t>4</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nl-NL" sz="1400">
                          <a:effectLst/>
                        </a:rPr>
                        <a:t>10</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nl-NL" sz="1400" dirty="0">
                          <a:effectLst/>
                        </a:rPr>
                        <a:t>0</a:t>
                      </a:r>
                      <a:endParaRPr lang="en-N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0"/>
                        </a:spcAft>
                      </a:pPr>
                      <a:r>
                        <a:rPr lang="nl-NL" sz="1400" dirty="0">
                          <a:effectLst/>
                        </a:rPr>
                        <a:t>English</a:t>
                      </a:r>
                      <a:endParaRPr lang="en-N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533453078"/>
                  </a:ext>
                </a:extLst>
              </a:tr>
              <a:tr h="237814">
                <a:tc>
                  <a:txBody>
                    <a:bodyPr/>
                    <a:lstStyle/>
                    <a:p>
                      <a:pPr>
                        <a:lnSpc>
                          <a:spcPct val="107000"/>
                        </a:lnSpc>
                        <a:spcAft>
                          <a:spcPts val="0"/>
                        </a:spcAft>
                      </a:pPr>
                      <a:r>
                        <a:rPr lang="nl-NL" sz="1400">
                          <a:effectLst/>
                        </a:rPr>
                        <a:t>Tog</a:t>
                      </a:r>
                      <a:r>
                        <a:rPr lang="en-GB" sz="1400">
                          <a:effectLst/>
                        </a:rPr>
                        <a:t>o</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nl-NL" sz="1400">
                          <a:effectLst/>
                        </a:rPr>
                        <a:t>16</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nl-NL" sz="1400">
                          <a:effectLst/>
                        </a:rPr>
                        <a:t>5</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nl-NL" sz="1400">
                          <a:effectLst/>
                        </a:rPr>
                        <a:t>13</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nl-NL" sz="1400">
                          <a:effectLst/>
                        </a:rPr>
                        <a:t>1</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0"/>
                        </a:spcAft>
                      </a:pPr>
                      <a:r>
                        <a:rPr lang="nl-NL" sz="1400" dirty="0">
                          <a:effectLst/>
                        </a:rPr>
                        <a:t>French</a:t>
                      </a:r>
                      <a:endParaRPr lang="en-N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542100991"/>
                  </a:ext>
                </a:extLst>
              </a:tr>
              <a:tr h="237814">
                <a:tc>
                  <a:txBody>
                    <a:bodyPr/>
                    <a:lstStyle/>
                    <a:p>
                      <a:pPr>
                        <a:lnSpc>
                          <a:spcPct val="107000"/>
                        </a:lnSpc>
                        <a:spcAft>
                          <a:spcPts val="0"/>
                        </a:spcAft>
                      </a:pPr>
                      <a:r>
                        <a:rPr lang="nl-NL" sz="1400">
                          <a:effectLst/>
                        </a:rPr>
                        <a:t>Uganda</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nl-NL" sz="1400">
                          <a:effectLst/>
                        </a:rPr>
                        <a:t>29</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nl-NL" sz="1400">
                          <a:effectLst/>
                        </a:rPr>
                        <a:t>12</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nl-NL" sz="1400">
                          <a:effectLst/>
                        </a:rPr>
                        <a:t>25</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nl-NL" sz="1400">
                          <a:effectLst/>
                        </a:rPr>
                        <a:t>19</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0"/>
                        </a:spcAft>
                      </a:pPr>
                      <a:r>
                        <a:rPr lang="nl-NL" sz="1400" dirty="0">
                          <a:effectLst/>
                        </a:rPr>
                        <a:t>English</a:t>
                      </a:r>
                      <a:endParaRPr lang="en-N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794337530"/>
                  </a:ext>
                </a:extLst>
              </a:tr>
              <a:tr h="237814">
                <a:tc>
                  <a:txBody>
                    <a:bodyPr/>
                    <a:lstStyle/>
                    <a:p>
                      <a:pPr>
                        <a:lnSpc>
                          <a:spcPct val="107000"/>
                        </a:lnSpc>
                        <a:spcAft>
                          <a:spcPts val="0"/>
                        </a:spcAft>
                      </a:pPr>
                      <a:r>
                        <a:rPr lang="nl-NL" sz="1400">
                          <a:effectLst/>
                        </a:rPr>
                        <a:t>Tanzania</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nl-NL" sz="1400">
                          <a:effectLst/>
                        </a:rPr>
                        <a:t>34</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nl-NL" sz="1400">
                          <a:effectLst/>
                        </a:rPr>
                        <a:t>22</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nl-NL" sz="1400">
                          <a:effectLst/>
                        </a:rPr>
                        <a:t>33</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nl-NL" sz="1400">
                          <a:effectLst/>
                        </a:rPr>
                        <a:t>32</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0"/>
                        </a:spcAft>
                      </a:pPr>
                      <a:r>
                        <a:rPr lang="nl-NL" sz="1400" dirty="0">
                          <a:effectLst/>
                        </a:rPr>
                        <a:t>English</a:t>
                      </a:r>
                      <a:endParaRPr lang="en-N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931761779"/>
                  </a:ext>
                </a:extLst>
              </a:tr>
              <a:tr h="247103">
                <a:tc>
                  <a:txBody>
                    <a:bodyPr/>
                    <a:lstStyle/>
                    <a:p>
                      <a:pPr>
                        <a:lnSpc>
                          <a:spcPct val="107000"/>
                        </a:lnSpc>
                        <a:spcAft>
                          <a:spcPts val="0"/>
                        </a:spcAft>
                      </a:pPr>
                      <a:r>
                        <a:rPr lang="nl-NL" sz="1400">
                          <a:effectLst/>
                        </a:rPr>
                        <a:t>Zambia</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nl-NL" sz="1400">
                          <a:effectLst/>
                        </a:rPr>
                        <a:t>22</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nl-NL" sz="1400">
                          <a:effectLst/>
                        </a:rPr>
                        <a:t>18</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nl-NL" sz="1400">
                          <a:effectLst/>
                        </a:rPr>
                        <a:t>10</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nl-NL" sz="1400">
                          <a:effectLst/>
                        </a:rPr>
                        <a:t>22</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0"/>
                        </a:spcAft>
                      </a:pPr>
                      <a:r>
                        <a:rPr lang="nl-NL" sz="1400" dirty="0">
                          <a:effectLst/>
                        </a:rPr>
                        <a:t>English</a:t>
                      </a:r>
                      <a:endParaRPr lang="en-N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169069938"/>
                  </a:ext>
                </a:extLst>
              </a:tr>
              <a:tr h="247103">
                <a:tc>
                  <a:txBody>
                    <a:bodyPr/>
                    <a:lstStyle/>
                    <a:p>
                      <a:pPr>
                        <a:lnSpc>
                          <a:spcPct val="107000"/>
                        </a:lnSpc>
                        <a:spcAft>
                          <a:spcPts val="0"/>
                        </a:spcAft>
                      </a:pPr>
                      <a:r>
                        <a:rPr lang="nl-NL" sz="1400">
                          <a:effectLst/>
                        </a:rPr>
                        <a:t>Total </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nl-NL" sz="1400">
                          <a:effectLst/>
                        </a:rPr>
                        <a:t>424</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0"/>
                        </a:spcAft>
                      </a:pPr>
                      <a:r>
                        <a:rPr lang="nl-NL" sz="1400">
                          <a:effectLst/>
                        </a:rPr>
                        <a:t>230 (54.2%)</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nl-NL" sz="1400">
                          <a:effectLst/>
                        </a:rPr>
                        <a:t>355 (83.7%)</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nl-NL" sz="1400">
                          <a:effectLst/>
                        </a:rPr>
                        <a:t>331 (78.1%)</a:t>
                      </a:r>
                      <a:endParaRPr lang="en-N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nl-NL" sz="1400" dirty="0">
                          <a:effectLst/>
                        </a:rPr>
                        <a:t> </a:t>
                      </a:r>
                      <a:endParaRPr lang="en-N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967740469"/>
                  </a:ext>
                </a:extLst>
              </a:tr>
            </a:tbl>
          </a:graphicData>
        </a:graphic>
      </p:graphicFrame>
    </p:spTree>
    <p:extLst>
      <p:ext uri="{BB962C8B-B14F-4D97-AF65-F5344CB8AC3E}">
        <p14:creationId xmlns:p14="http://schemas.microsoft.com/office/powerpoint/2010/main" val="33262112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50DC5F-4694-44BF-AD7C-6445913E9093}"/>
              </a:ext>
            </a:extLst>
          </p:cNvPr>
          <p:cNvSpPr>
            <a:spLocks noGrp="1"/>
          </p:cNvSpPr>
          <p:nvPr>
            <p:ph type="title"/>
          </p:nvPr>
        </p:nvSpPr>
        <p:spPr>
          <a:xfrm>
            <a:off x="63499" y="111125"/>
            <a:ext cx="12192000" cy="511175"/>
          </a:xfrm>
        </p:spPr>
        <p:txBody>
          <a:bodyPr>
            <a:noAutofit/>
          </a:bodyPr>
          <a:lstStyle/>
          <a:p>
            <a:r>
              <a:rPr lang="en-US" sz="2200" b="1" dirty="0"/>
              <a:t>Share of collective agreements that include additional financial benefits clauses per country (in percentages)</a:t>
            </a:r>
            <a:endParaRPr lang="en-NA" sz="2200" dirty="0"/>
          </a:p>
        </p:txBody>
      </p:sp>
      <p:graphicFrame>
        <p:nvGraphicFramePr>
          <p:cNvPr id="4" name="Content Placeholder 3">
            <a:extLst>
              <a:ext uri="{FF2B5EF4-FFF2-40B4-BE49-F238E27FC236}">
                <a16:creationId xmlns:a16="http://schemas.microsoft.com/office/drawing/2014/main" id="{6757D97A-854C-4ACB-8E2E-46D1605BDB50}"/>
              </a:ext>
            </a:extLst>
          </p:cNvPr>
          <p:cNvGraphicFramePr>
            <a:graphicFrameLocks noGrp="1"/>
          </p:cNvGraphicFramePr>
          <p:nvPr>
            <p:ph idx="1"/>
            <p:extLst>
              <p:ext uri="{D42A27DB-BD31-4B8C-83A1-F6EECF244321}">
                <p14:modId xmlns:p14="http://schemas.microsoft.com/office/powerpoint/2010/main" val="649662533"/>
              </p:ext>
            </p:extLst>
          </p:nvPr>
        </p:nvGraphicFramePr>
        <p:xfrm>
          <a:off x="317500" y="495306"/>
          <a:ext cx="11683999" cy="6362688"/>
        </p:xfrm>
        <a:graphic>
          <a:graphicData uri="http://schemas.openxmlformats.org/drawingml/2006/table">
            <a:tbl>
              <a:tblPr firstRow="1" firstCol="1" bandRow="1">
                <a:tableStyleId>{5C22544A-7EE6-4342-B048-85BDC9FD1C3A}</a:tableStyleId>
              </a:tblPr>
              <a:tblGrid>
                <a:gridCol w="1019583">
                  <a:extLst>
                    <a:ext uri="{9D8B030D-6E8A-4147-A177-3AD203B41FA5}">
                      <a16:colId xmlns:a16="http://schemas.microsoft.com/office/drawing/2014/main" val="1626308679"/>
                    </a:ext>
                  </a:extLst>
                </a:gridCol>
                <a:gridCol w="413641">
                  <a:extLst>
                    <a:ext uri="{9D8B030D-6E8A-4147-A177-3AD203B41FA5}">
                      <a16:colId xmlns:a16="http://schemas.microsoft.com/office/drawing/2014/main" val="1536113588"/>
                    </a:ext>
                  </a:extLst>
                </a:gridCol>
                <a:gridCol w="805305">
                  <a:extLst>
                    <a:ext uri="{9D8B030D-6E8A-4147-A177-3AD203B41FA5}">
                      <a16:colId xmlns:a16="http://schemas.microsoft.com/office/drawing/2014/main" val="951286266"/>
                    </a:ext>
                  </a:extLst>
                </a:gridCol>
                <a:gridCol w="805305">
                  <a:extLst>
                    <a:ext uri="{9D8B030D-6E8A-4147-A177-3AD203B41FA5}">
                      <a16:colId xmlns:a16="http://schemas.microsoft.com/office/drawing/2014/main" val="3000191129"/>
                    </a:ext>
                  </a:extLst>
                </a:gridCol>
                <a:gridCol w="831992">
                  <a:extLst>
                    <a:ext uri="{9D8B030D-6E8A-4147-A177-3AD203B41FA5}">
                      <a16:colId xmlns:a16="http://schemas.microsoft.com/office/drawing/2014/main" val="1362889921"/>
                    </a:ext>
                  </a:extLst>
                </a:gridCol>
                <a:gridCol w="796672">
                  <a:extLst>
                    <a:ext uri="{9D8B030D-6E8A-4147-A177-3AD203B41FA5}">
                      <a16:colId xmlns:a16="http://schemas.microsoft.com/office/drawing/2014/main" val="716713053"/>
                    </a:ext>
                  </a:extLst>
                </a:gridCol>
                <a:gridCol w="609866">
                  <a:extLst>
                    <a:ext uri="{9D8B030D-6E8A-4147-A177-3AD203B41FA5}">
                      <a16:colId xmlns:a16="http://schemas.microsoft.com/office/drawing/2014/main" val="1291919202"/>
                    </a:ext>
                  </a:extLst>
                </a:gridCol>
                <a:gridCol w="761352">
                  <a:extLst>
                    <a:ext uri="{9D8B030D-6E8A-4147-A177-3AD203B41FA5}">
                      <a16:colId xmlns:a16="http://schemas.microsoft.com/office/drawing/2014/main" val="3385664694"/>
                    </a:ext>
                  </a:extLst>
                </a:gridCol>
                <a:gridCol w="761352">
                  <a:extLst>
                    <a:ext uri="{9D8B030D-6E8A-4147-A177-3AD203B41FA5}">
                      <a16:colId xmlns:a16="http://schemas.microsoft.com/office/drawing/2014/main" val="3400086662"/>
                    </a:ext>
                  </a:extLst>
                </a:gridCol>
                <a:gridCol w="733880">
                  <a:extLst>
                    <a:ext uri="{9D8B030D-6E8A-4147-A177-3AD203B41FA5}">
                      <a16:colId xmlns:a16="http://schemas.microsoft.com/office/drawing/2014/main" val="467358010"/>
                    </a:ext>
                  </a:extLst>
                </a:gridCol>
                <a:gridCol w="779405">
                  <a:extLst>
                    <a:ext uri="{9D8B030D-6E8A-4147-A177-3AD203B41FA5}">
                      <a16:colId xmlns:a16="http://schemas.microsoft.com/office/drawing/2014/main" val="3310885887"/>
                    </a:ext>
                  </a:extLst>
                </a:gridCol>
                <a:gridCol w="868098">
                  <a:extLst>
                    <a:ext uri="{9D8B030D-6E8A-4147-A177-3AD203B41FA5}">
                      <a16:colId xmlns:a16="http://schemas.microsoft.com/office/drawing/2014/main" val="2229993331"/>
                    </a:ext>
                  </a:extLst>
                </a:gridCol>
                <a:gridCol w="761352">
                  <a:extLst>
                    <a:ext uri="{9D8B030D-6E8A-4147-A177-3AD203B41FA5}">
                      <a16:colId xmlns:a16="http://schemas.microsoft.com/office/drawing/2014/main" val="453267456"/>
                    </a:ext>
                  </a:extLst>
                </a:gridCol>
                <a:gridCol w="868098">
                  <a:extLst>
                    <a:ext uri="{9D8B030D-6E8A-4147-A177-3AD203B41FA5}">
                      <a16:colId xmlns:a16="http://schemas.microsoft.com/office/drawing/2014/main" val="2811500579"/>
                    </a:ext>
                  </a:extLst>
                </a:gridCol>
                <a:gridCol w="868098">
                  <a:extLst>
                    <a:ext uri="{9D8B030D-6E8A-4147-A177-3AD203B41FA5}">
                      <a16:colId xmlns:a16="http://schemas.microsoft.com/office/drawing/2014/main" val="1109440959"/>
                    </a:ext>
                  </a:extLst>
                </a:gridCol>
              </a:tblGrid>
              <a:tr h="1124232">
                <a:tc>
                  <a:txBody>
                    <a:bodyPr/>
                    <a:lstStyle/>
                    <a:p>
                      <a:pPr>
                        <a:lnSpc>
                          <a:spcPct val="107000"/>
                        </a:lnSpc>
                        <a:spcAft>
                          <a:spcPts val="0"/>
                        </a:spcAft>
                      </a:pPr>
                      <a:r>
                        <a:rPr lang="nl-NL" sz="1200" dirty="0">
                          <a:effectLst/>
                        </a:rPr>
                        <a:t>Country</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nl-NL" sz="1200">
                          <a:effectLst/>
                        </a:rPr>
                        <a:t>No</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nl-NL" sz="1200" dirty="0">
                          <a:effectLst/>
                        </a:rPr>
                        <a:t>Maternity Pay</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nl-NL" sz="1200" dirty="0">
                          <a:effectLst/>
                        </a:rPr>
                        <a:t>Disability pay</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nl-NL" sz="1200">
                          <a:effectLst/>
                        </a:rPr>
                        <a:t>Severance Pay</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nl-NL" sz="1200">
                          <a:effectLst/>
                        </a:rPr>
                        <a:t>Health Insurance</a:t>
                      </a:r>
                      <a:r>
                        <a:rPr lang="en-GB" sz="1200">
                          <a:effectLst/>
                        </a:rPr>
                        <a:t> pay</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nl-NL" sz="1200">
                          <a:effectLst/>
                        </a:rPr>
                        <a:t>Yearly Bonus</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nl-NL" sz="1200" dirty="0">
                          <a:effectLst/>
                        </a:rPr>
                        <a:t>Evening</a:t>
                      </a:r>
                      <a:r>
                        <a:rPr lang="en-GB" sz="1200" dirty="0">
                          <a:effectLst/>
                        </a:rPr>
                        <a:t>g</a:t>
                      </a:r>
                      <a:r>
                        <a:rPr lang="nl-NL" sz="1200" dirty="0">
                          <a:effectLst/>
                        </a:rPr>
                        <a:t> Premium</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nl-NL" sz="1200">
                          <a:effectLst/>
                        </a:rPr>
                        <a:t>Standby</a:t>
                      </a:r>
                      <a:r>
                        <a:rPr lang="en-GB" sz="1200">
                          <a:effectLst/>
                        </a:rPr>
                        <a:t> or on-call</a:t>
                      </a:r>
                      <a:r>
                        <a:rPr lang="nl-NL" sz="1200">
                          <a:effectLst/>
                        </a:rPr>
                        <a:t> Premium</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nl-NL" sz="1200">
                          <a:effectLst/>
                        </a:rPr>
                        <a:t>Extra Leave </a:t>
                      </a:r>
                      <a:r>
                        <a:rPr lang="en-GB" sz="1200">
                          <a:effectLst/>
                        </a:rPr>
                        <a:t>premium</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nl-NL" sz="1200">
                          <a:effectLst/>
                        </a:rPr>
                        <a:t>Overtime </a:t>
                      </a:r>
                      <a:r>
                        <a:rPr lang="en-GB" sz="1200">
                          <a:effectLst/>
                        </a:rPr>
                        <a:t>premium</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nl-NL" sz="1200">
                          <a:effectLst/>
                        </a:rPr>
                        <a:t>Hardship </a:t>
                      </a:r>
                      <a:r>
                        <a:rPr lang="en-GB" sz="1200">
                          <a:effectLst/>
                        </a:rPr>
                        <a:t>premium</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nl-NL" sz="1200">
                          <a:effectLst/>
                        </a:rPr>
                        <a:t>Sunday Premium</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nl-NL" sz="1200">
                          <a:effectLst/>
                        </a:rPr>
                        <a:t>Transport Allowance</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nl-NL" sz="1200">
                          <a:effectLst/>
                        </a:rPr>
                        <a:t>Seniority Allowance</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777330105"/>
                  </a:ext>
                </a:extLst>
              </a:tr>
              <a:tr h="259724">
                <a:tc>
                  <a:txBody>
                    <a:bodyPr/>
                    <a:lstStyle/>
                    <a:p>
                      <a:pPr>
                        <a:lnSpc>
                          <a:spcPct val="107000"/>
                        </a:lnSpc>
                        <a:spcAft>
                          <a:spcPts val="0"/>
                        </a:spcAft>
                      </a:pPr>
                      <a:r>
                        <a:rPr lang="nl-NL" sz="1200">
                          <a:effectLst/>
                        </a:rPr>
                        <a:t>Burundi</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19</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15.79</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dirty="0">
                          <a:effectLst/>
                        </a:rPr>
                        <a:t>80</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dirty="0">
                          <a:effectLst/>
                        </a:rPr>
                        <a:t>15.79</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25</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35.71</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14.29</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7.14</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35.71</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21.43</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28.57</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994961815"/>
                  </a:ext>
                </a:extLst>
              </a:tr>
              <a:tr h="250005">
                <a:tc>
                  <a:txBody>
                    <a:bodyPr/>
                    <a:lstStyle/>
                    <a:p>
                      <a:pPr>
                        <a:lnSpc>
                          <a:spcPct val="107000"/>
                        </a:lnSpc>
                        <a:spcAft>
                          <a:spcPts val="0"/>
                        </a:spcAft>
                      </a:pPr>
                      <a:r>
                        <a:rPr lang="nl-NL" sz="1200">
                          <a:effectLst/>
                        </a:rPr>
                        <a:t>Benin</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23</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39.13</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88.89</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dirty="0">
                          <a:effectLst/>
                        </a:rPr>
                        <a:t>73.91</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dirty="0">
                          <a:effectLst/>
                        </a:rPr>
                        <a:t>60.87</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31.82</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52.38</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47.62</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86.36</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40.91</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45.45</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63.64</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22.73</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746285592"/>
                  </a:ext>
                </a:extLst>
              </a:tr>
              <a:tr h="250005">
                <a:tc>
                  <a:txBody>
                    <a:bodyPr/>
                    <a:lstStyle/>
                    <a:p>
                      <a:pPr>
                        <a:lnSpc>
                          <a:spcPct val="107000"/>
                        </a:lnSpc>
                        <a:spcAft>
                          <a:spcPts val="0"/>
                        </a:spcAft>
                      </a:pPr>
                      <a:r>
                        <a:rPr lang="nl-NL" sz="1200">
                          <a:effectLst/>
                        </a:rPr>
                        <a:t>Ethiopia</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66</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90.91</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44.44</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51.52</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31.91</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dirty="0">
                          <a:effectLst/>
                        </a:rPr>
                        <a:t>27.78</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5.41</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2.7</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54.29</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2.78</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16.22</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29.73</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326062913"/>
                  </a:ext>
                </a:extLst>
              </a:tr>
              <a:tr h="250005">
                <a:tc>
                  <a:txBody>
                    <a:bodyPr/>
                    <a:lstStyle/>
                    <a:p>
                      <a:pPr>
                        <a:lnSpc>
                          <a:spcPct val="107000"/>
                        </a:lnSpc>
                        <a:spcAft>
                          <a:spcPts val="0"/>
                        </a:spcAft>
                      </a:pPr>
                      <a:r>
                        <a:rPr lang="nl-NL" sz="1200">
                          <a:effectLst/>
                        </a:rPr>
                        <a:t>Ghana</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38</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84.21</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77.14</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94.74</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84.21</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dirty="0">
                          <a:effectLst/>
                        </a:rPr>
                        <a:t>81.08</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dirty="0">
                          <a:effectLst/>
                        </a:rPr>
                        <a:t>62.16</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43.24</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8.11</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83.78</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11.11</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66.67</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45.95</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64.86</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972954926"/>
                  </a:ext>
                </a:extLst>
              </a:tr>
              <a:tr h="250005">
                <a:tc>
                  <a:txBody>
                    <a:bodyPr/>
                    <a:lstStyle/>
                    <a:p>
                      <a:pPr>
                        <a:lnSpc>
                          <a:spcPct val="107000"/>
                        </a:lnSpc>
                        <a:spcAft>
                          <a:spcPts val="0"/>
                        </a:spcAft>
                      </a:pPr>
                      <a:r>
                        <a:rPr lang="nl-NL" sz="1200">
                          <a:effectLst/>
                        </a:rPr>
                        <a:t>Guinea</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1</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100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100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100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100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dirty="0">
                          <a:effectLst/>
                        </a:rPr>
                        <a:t>100</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dirty="0">
                          <a:effectLst/>
                        </a:rPr>
                        <a:t>0</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100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100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100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100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751097011"/>
                  </a:ext>
                </a:extLst>
              </a:tr>
              <a:tr h="250005">
                <a:tc>
                  <a:txBody>
                    <a:bodyPr/>
                    <a:lstStyle/>
                    <a:p>
                      <a:pPr>
                        <a:lnSpc>
                          <a:spcPct val="107000"/>
                        </a:lnSpc>
                        <a:spcAft>
                          <a:spcPts val="0"/>
                        </a:spcAft>
                      </a:pPr>
                      <a:r>
                        <a:rPr lang="nl-NL" sz="1200">
                          <a:effectLst/>
                        </a:rPr>
                        <a:t>Kenya</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90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84.44</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59.55</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95.56</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27.27</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23.86</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35.23</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1.16</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dirty="0">
                          <a:effectLst/>
                        </a:rPr>
                        <a:t>86.05</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100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2.35</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74.12</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29.76</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11.63</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106316015"/>
                  </a:ext>
                </a:extLst>
              </a:tr>
              <a:tr h="250005">
                <a:tc>
                  <a:txBody>
                    <a:bodyPr/>
                    <a:lstStyle/>
                    <a:p>
                      <a:pPr>
                        <a:lnSpc>
                          <a:spcPct val="107000"/>
                        </a:lnSpc>
                        <a:spcAft>
                          <a:spcPts val="0"/>
                        </a:spcAft>
                      </a:pPr>
                      <a:r>
                        <a:rPr lang="nl-NL" sz="1200">
                          <a:effectLst/>
                        </a:rPr>
                        <a:t>Lesotho</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5</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     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dirty="0">
                          <a:effectLst/>
                        </a:rPr>
                        <a:t>0</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507142036"/>
                  </a:ext>
                </a:extLst>
              </a:tr>
              <a:tr h="250005">
                <a:tc>
                  <a:txBody>
                    <a:bodyPr/>
                    <a:lstStyle/>
                    <a:p>
                      <a:pPr>
                        <a:lnSpc>
                          <a:spcPct val="107000"/>
                        </a:lnSpc>
                        <a:spcAft>
                          <a:spcPts val="0"/>
                        </a:spcAft>
                      </a:pPr>
                      <a:r>
                        <a:rPr lang="nl-NL" sz="1200">
                          <a:effectLst/>
                        </a:rPr>
                        <a:t>Madagascar</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13</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76.92</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69.23</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46.15</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38.46</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46.15</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53.85</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38.46</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dirty="0">
                          <a:effectLst/>
                        </a:rPr>
                        <a:t>76.92</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7.69</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53.85</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30.77</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53.85</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692582223"/>
                  </a:ext>
                </a:extLst>
              </a:tr>
              <a:tr h="250005">
                <a:tc>
                  <a:txBody>
                    <a:bodyPr/>
                    <a:lstStyle/>
                    <a:p>
                      <a:pPr>
                        <a:lnSpc>
                          <a:spcPct val="107000"/>
                        </a:lnSpc>
                        <a:spcAft>
                          <a:spcPts val="0"/>
                        </a:spcAft>
                      </a:pPr>
                      <a:r>
                        <a:rPr lang="nl-NL" sz="1200">
                          <a:effectLst/>
                        </a:rPr>
                        <a:t>Malawi</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3</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dirty="0">
                          <a:effectLst/>
                        </a:rPr>
                        <a:t>100</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dirty="0">
                          <a:effectLst/>
                        </a:rPr>
                        <a:t>0</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dirty="0">
                          <a:effectLst/>
                        </a:rPr>
                        <a:t>0</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100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4128405194"/>
                  </a:ext>
                </a:extLst>
              </a:tr>
              <a:tr h="218918">
                <a:tc>
                  <a:txBody>
                    <a:bodyPr/>
                    <a:lstStyle/>
                    <a:p>
                      <a:pPr>
                        <a:lnSpc>
                          <a:spcPct val="107000"/>
                        </a:lnSpc>
                        <a:spcAft>
                          <a:spcPts val="0"/>
                        </a:spcAft>
                      </a:pPr>
                      <a:r>
                        <a:rPr lang="nl-NL" sz="1200">
                          <a:effectLst/>
                        </a:rPr>
                        <a:t>Mozambique</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11</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80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100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36.36</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70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50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30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63.64</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dirty="0">
                          <a:effectLst/>
                        </a:rPr>
                        <a:t>9.09</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10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63.64</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18.18</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379550488"/>
                  </a:ext>
                </a:extLst>
              </a:tr>
              <a:tr h="250005">
                <a:tc>
                  <a:txBody>
                    <a:bodyPr/>
                    <a:lstStyle/>
                    <a:p>
                      <a:pPr>
                        <a:lnSpc>
                          <a:spcPct val="107000"/>
                        </a:lnSpc>
                        <a:spcAft>
                          <a:spcPts val="0"/>
                        </a:spcAft>
                      </a:pPr>
                      <a:r>
                        <a:rPr lang="nl-NL" sz="1200">
                          <a:effectLst/>
                        </a:rPr>
                        <a:t>Niger</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7</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57.14</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71.43</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71.43</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42.86</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42.86</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14.29</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14.29</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71.43</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dirty="0">
                          <a:effectLst/>
                        </a:rPr>
                        <a:t>14.29</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dirty="0">
                          <a:effectLst/>
                        </a:rPr>
                        <a:t>28.57</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71.43</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85.71</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082783459"/>
                  </a:ext>
                </a:extLst>
              </a:tr>
              <a:tr h="250005">
                <a:tc>
                  <a:txBody>
                    <a:bodyPr/>
                    <a:lstStyle/>
                    <a:p>
                      <a:pPr>
                        <a:lnSpc>
                          <a:spcPct val="107000"/>
                        </a:lnSpc>
                        <a:spcAft>
                          <a:spcPts val="0"/>
                        </a:spcAft>
                      </a:pPr>
                      <a:r>
                        <a:rPr lang="nl-NL" sz="1200">
                          <a:effectLst/>
                        </a:rPr>
                        <a:t>Rwanda</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4</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75</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100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25</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33.33</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50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50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50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dirty="0">
                          <a:effectLst/>
                        </a:rPr>
                        <a:t>0</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25</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025921419"/>
                  </a:ext>
                </a:extLst>
              </a:tr>
              <a:tr h="250005">
                <a:tc>
                  <a:txBody>
                    <a:bodyPr/>
                    <a:lstStyle/>
                    <a:p>
                      <a:pPr>
                        <a:lnSpc>
                          <a:spcPct val="107000"/>
                        </a:lnSpc>
                        <a:spcAft>
                          <a:spcPts val="0"/>
                        </a:spcAft>
                      </a:pPr>
                      <a:r>
                        <a:rPr lang="nl-NL" sz="1200">
                          <a:effectLst/>
                        </a:rPr>
                        <a:t>Senegal</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28</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21.43</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80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96.43</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12.5</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17.86</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64.29</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3.57</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50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82.14</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14.81</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dirty="0">
                          <a:effectLst/>
                        </a:rPr>
                        <a:t>48.15</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dirty="0">
                          <a:effectLst/>
                        </a:rPr>
                        <a:t>21.43</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77.78</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24561687"/>
                  </a:ext>
                </a:extLst>
              </a:tr>
              <a:tr h="250005">
                <a:tc>
                  <a:txBody>
                    <a:bodyPr/>
                    <a:lstStyle/>
                    <a:p>
                      <a:pPr>
                        <a:lnSpc>
                          <a:spcPct val="107000"/>
                        </a:lnSpc>
                        <a:spcAft>
                          <a:spcPts val="0"/>
                        </a:spcAft>
                      </a:pPr>
                      <a:r>
                        <a:rPr lang="nl-NL" sz="1200">
                          <a:effectLst/>
                        </a:rPr>
                        <a:t>Sierra Leone</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2</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100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50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100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100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100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100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100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100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100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100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dirty="0">
                          <a:effectLst/>
                        </a:rPr>
                        <a:t>50</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50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729646961"/>
                  </a:ext>
                </a:extLst>
              </a:tr>
              <a:tr h="250005">
                <a:tc>
                  <a:txBody>
                    <a:bodyPr/>
                    <a:lstStyle/>
                    <a:p>
                      <a:pPr>
                        <a:lnSpc>
                          <a:spcPct val="107000"/>
                        </a:lnSpc>
                        <a:spcAft>
                          <a:spcPts val="0"/>
                        </a:spcAft>
                      </a:pPr>
                      <a:r>
                        <a:rPr lang="nl-NL" sz="1200">
                          <a:effectLst/>
                        </a:rPr>
                        <a:t>South Africa</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3</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100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50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100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66.67</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33.33</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66.67</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33.33</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dirty="0">
                          <a:effectLst/>
                        </a:rPr>
                        <a:t>33.33</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33.33</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79034996"/>
                  </a:ext>
                </a:extLst>
              </a:tr>
              <a:tr h="250005">
                <a:tc>
                  <a:txBody>
                    <a:bodyPr/>
                    <a:lstStyle/>
                    <a:p>
                      <a:pPr>
                        <a:lnSpc>
                          <a:spcPct val="107000"/>
                        </a:lnSpc>
                        <a:spcAft>
                          <a:spcPts val="0"/>
                        </a:spcAft>
                      </a:pPr>
                      <a:r>
                        <a:rPr lang="nl-NL" sz="1200">
                          <a:effectLst/>
                        </a:rPr>
                        <a:t>Zimbabwe</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10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100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80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80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77.78</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75</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40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10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90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40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60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20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302265713"/>
                  </a:ext>
                </a:extLst>
              </a:tr>
              <a:tr h="250005">
                <a:tc>
                  <a:txBody>
                    <a:bodyPr/>
                    <a:lstStyle/>
                    <a:p>
                      <a:pPr>
                        <a:lnSpc>
                          <a:spcPct val="107000"/>
                        </a:lnSpc>
                        <a:spcAft>
                          <a:spcPts val="0"/>
                        </a:spcAft>
                      </a:pPr>
                      <a:r>
                        <a:rPr lang="nl-NL" sz="1200">
                          <a:effectLst/>
                        </a:rPr>
                        <a:t>Tog</a:t>
                      </a:r>
                      <a:r>
                        <a:rPr lang="en-GB" sz="1200">
                          <a:effectLst/>
                        </a:rPr>
                        <a:t>o</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16</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50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100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87.5</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64.29</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53.33</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60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13.33</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86.67</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13.33</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60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dirty="0">
                          <a:effectLst/>
                        </a:rPr>
                        <a:t>73.33</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80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79199409"/>
                  </a:ext>
                </a:extLst>
              </a:tr>
              <a:tr h="250005">
                <a:tc>
                  <a:txBody>
                    <a:bodyPr/>
                    <a:lstStyle/>
                    <a:p>
                      <a:pPr>
                        <a:lnSpc>
                          <a:spcPct val="107000"/>
                        </a:lnSpc>
                        <a:spcAft>
                          <a:spcPts val="0"/>
                        </a:spcAft>
                      </a:pPr>
                      <a:r>
                        <a:rPr lang="nl-NL" sz="1200">
                          <a:effectLst/>
                        </a:rPr>
                        <a:t>Uganda</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29</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37.93</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78.57</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44.83</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50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25.93</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17.86</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7.14</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26.92</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39.29</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3.57</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21.43</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25.93</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dirty="0">
                          <a:effectLst/>
                        </a:rPr>
                        <a:t>25</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283601863"/>
                  </a:ext>
                </a:extLst>
              </a:tr>
              <a:tr h="250005">
                <a:tc>
                  <a:txBody>
                    <a:bodyPr/>
                    <a:lstStyle/>
                    <a:p>
                      <a:pPr>
                        <a:lnSpc>
                          <a:spcPct val="107000"/>
                        </a:lnSpc>
                        <a:spcAft>
                          <a:spcPts val="0"/>
                        </a:spcAft>
                      </a:pPr>
                      <a:r>
                        <a:rPr lang="nl-NL" sz="1200">
                          <a:effectLst/>
                        </a:rPr>
                        <a:t>Tanzania</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34</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44.12</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66.67</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67.65</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57.58</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38.71</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35.48</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9.68</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70.97</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70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3.23</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41.94</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58.06</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dirty="0">
                          <a:effectLst/>
                        </a:rPr>
                        <a:t>51.61</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4257837999"/>
                  </a:ext>
                </a:extLst>
              </a:tr>
              <a:tr h="250005">
                <a:tc>
                  <a:txBody>
                    <a:bodyPr/>
                    <a:lstStyle/>
                    <a:p>
                      <a:pPr>
                        <a:lnSpc>
                          <a:spcPct val="107000"/>
                        </a:lnSpc>
                        <a:spcAft>
                          <a:spcPts val="0"/>
                        </a:spcAft>
                      </a:pPr>
                      <a:r>
                        <a:rPr lang="nl-NL" sz="1200">
                          <a:effectLst/>
                        </a:rPr>
                        <a:t>Zambia</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22</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63.64</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42.86</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54.55</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43.75</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50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20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5</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55</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75</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20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70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40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dirty="0">
                          <a:effectLst/>
                        </a:rPr>
                        <a:t>40</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4221414045"/>
                  </a:ext>
                </a:extLst>
              </a:tr>
              <a:tr h="259724">
                <a:tc>
                  <a:txBody>
                    <a:bodyPr/>
                    <a:lstStyle/>
                    <a:p>
                      <a:pPr>
                        <a:lnSpc>
                          <a:spcPct val="107000"/>
                        </a:lnSpc>
                        <a:spcAft>
                          <a:spcPts val="0"/>
                        </a:spcAft>
                      </a:pPr>
                      <a:r>
                        <a:rPr lang="nl-NL" sz="1200" dirty="0">
                          <a:effectLst/>
                        </a:rPr>
                        <a:t>Total </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424</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62.74</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dirty="0">
                          <a:effectLst/>
                        </a:rPr>
                        <a:t>66.57</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67.92</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44.35</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39.51</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36.76</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7.59</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43.29</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76.36</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9.29</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47.81</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a:effectLst/>
                        </a:rPr>
                        <a:t>39.78</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r">
                        <a:lnSpc>
                          <a:spcPct val="107000"/>
                        </a:lnSpc>
                        <a:spcAft>
                          <a:spcPts val="0"/>
                        </a:spcAft>
                      </a:pPr>
                      <a:r>
                        <a:rPr lang="nl-NL" sz="1200" dirty="0">
                          <a:effectLst/>
                        </a:rPr>
                        <a:t>34.42</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54410902"/>
                  </a:ext>
                </a:extLst>
              </a:tr>
            </a:tbl>
          </a:graphicData>
        </a:graphic>
      </p:graphicFrame>
    </p:spTree>
    <p:extLst>
      <p:ext uri="{BB962C8B-B14F-4D97-AF65-F5344CB8AC3E}">
        <p14:creationId xmlns:p14="http://schemas.microsoft.com/office/powerpoint/2010/main" val="8183706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BFCA5B-F3B9-4D7C-94E5-D8ABDA79D19B}"/>
              </a:ext>
            </a:extLst>
          </p:cNvPr>
          <p:cNvSpPr>
            <a:spLocks noGrp="1"/>
          </p:cNvSpPr>
          <p:nvPr>
            <p:ph type="title"/>
          </p:nvPr>
        </p:nvSpPr>
        <p:spPr>
          <a:xfrm>
            <a:off x="1651000" y="101600"/>
            <a:ext cx="9702800" cy="482600"/>
          </a:xfrm>
        </p:spPr>
        <p:txBody>
          <a:bodyPr>
            <a:normAutofit/>
          </a:bodyPr>
          <a:lstStyle/>
          <a:p>
            <a:r>
              <a:rPr lang="nl-NL" sz="2400" b="1" dirty="0"/>
              <a:t>Descriptive statistics of variables</a:t>
            </a:r>
            <a:endParaRPr lang="en-NA" sz="2400" dirty="0"/>
          </a:p>
        </p:txBody>
      </p:sp>
      <p:graphicFrame>
        <p:nvGraphicFramePr>
          <p:cNvPr id="5" name="Content Placeholder 4">
            <a:extLst>
              <a:ext uri="{FF2B5EF4-FFF2-40B4-BE49-F238E27FC236}">
                <a16:creationId xmlns:a16="http://schemas.microsoft.com/office/drawing/2014/main" id="{9FA353C6-AFFB-4731-AAF8-0122FE517FA0}"/>
              </a:ext>
            </a:extLst>
          </p:cNvPr>
          <p:cNvGraphicFramePr>
            <a:graphicFrameLocks noGrp="1"/>
          </p:cNvGraphicFramePr>
          <p:nvPr>
            <p:ph idx="1"/>
            <p:extLst>
              <p:ext uri="{D42A27DB-BD31-4B8C-83A1-F6EECF244321}">
                <p14:modId xmlns:p14="http://schemas.microsoft.com/office/powerpoint/2010/main" val="367002242"/>
              </p:ext>
            </p:extLst>
          </p:nvPr>
        </p:nvGraphicFramePr>
        <p:xfrm>
          <a:off x="838200" y="482601"/>
          <a:ext cx="10515600" cy="6390405"/>
        </p:xfrm>
        <a:graphic>
          <a:graphicData uri="http://schemas.openxmlformats.org/drawingml/2006/table">
            <a:tbl>
              <a:tblPr firstRow="1" firstCol="1" bandRow="1">
                <a:tableStyleId>{5C22544A-7EE6-4342-B048-85BDC9FD1C3A}</a:tableStyleId>
              </a:tblPr>
              <a:tblGrid>
                <a:gridCol w="6535026">
                  <a:extLst>
                    <a:ext uri="{9D8B030D-6E8A-4147-A177-3AD203B41FA5}">
                      <a16:colId xmlns:a16="http://schemas.microsoft.com/office/drawing/2014/main" val="2182349030"/>
                    </a:ext>
                  </a:extLst>
                </a:gridCol>
                <a:gridCol w="801527">
                  <a:extLst>
                    <a:ext uri="{9D8B030D-6E8A-4147-A177-3AD203B41FA5}">
                      <a16:colId xmlns:a16="http://schemas.microsoft.com/office/drawing/2014/main" val="4024906198"/>
                    </a:ext>
                  </a:extLst>
                </a:gridCol>
                <a:gridCol w="534354">
                  <a:extLst>
                    <a:ext uri="{9D8B030D-6E8A-4147-A177-3AD203B41FA5}">
                      <a16:colId xmlns:a16="http://schemas.microsoft.com/office/drawing/2014/main" val="2006364928"/>
                    </a:ext>
                  </a:extLst>
                </a:gridCol>
                <a:gridCol w="752510">
                  <a:extLst>
                    <a:ext uri="{9D8B030D-6E8A-4147-A177-3AD203B41FA5}">
                      <a16:colId xmlns:a16="http://schemas.microsoft.com/office/drawing/2014/main" val="1432596905"/>
                    </a:ext>
                  </a:extLst>
                </a:gridCol>
                <a:gridCol w="651411">
                  <a:extLst>
                    <a:ext uri="{9D8B030D-6E8A-4147-A177-3AD203B41FA5}">
                      <a16:colId xmlns:a16="http://schemas.microsoft.com/office/drawing/2014/main" val="4219993954"/>
                    </a:ext>
                  </a:extLst>
                </a:gridCol>
                <a:gridCol w="973596">
                  <a:extLst>
                    <a:ext uri="{9D8B030D-6E8A-4147-A177-3AD203B41FA5}">
                      <a16:colId xmlns:a16="http://schemas.microsoft.com/office/drawing/2014/main" val="2819192905"/>
                    </a:ext>
                  </a:extLst>
                </a:gridCol>
                <a:gridCol w="267176">
                  <a:extLst>
                    <a:ext uri="{9D8B030D-6E8A-4147-A177-3AD203B41FA5}">
                      <a16:colId xmlns:a16="http://schemas.microsoft.com/office/drawing/2014/main" val="2029381291"/>
                    </a:ext>
                  </a:extLst>
                </a:gridCol>
              </a:tblGrid>
              <a:tr h="408647">
                <a:tc>
                  <a:txBody>
                    <a:bodyPr/>
                    <a:lstStyle/>
                    <a:p>
                      <a:pPr>
                        <a:lnSpc>
                          <a:spcPct val="107000"/>
                        </a:lnSpc>
                        <a:spcAft>
                          <a:spcPts val="0"/>
                        </a:spcAft>
                      </a:pPr>
                      <a:r>
                        <a:rPr lang="nl-NL" sz="1200" dirty="0">
                          <a:effectLst/>
                        </a:rPr>
                        <a:t> </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7900" marR="27900" marT="0" marB="0" anchor="ctr"/>
                </a:tc>
                <a:tc>
                  <a:txBody>
                    <a:bodyPr/>
                    <a:lstStyle/>
                    <a:p>
                      <a:r>
                        <a:rPr lang="nl-NL" sz="1200" dirty="0">
                          <a:effectLst/>
                        </a:rPr>
                        <a:t>Frequency</a:t>
                      </a:r>
                      <a:endParaRPr lang="en-NA" sz="1200" dirty="0"/>
                    </a:p>
                  </a:txBody>
                  <a:tcPr marL="27900" marR="27900" marT="0" marB="0" anchor="ctr"/>
                </a:tc>
                <a:tc>
                  <a:txBody>
                    <a:bodyPr/>
                    <a:lstStyle/>
                    <a:p>
                      <a:pPr>
                        <a:lnSpc>
                          <a:spcPct val="107000"/>
                        </a:lnSpc>
                        <a:spcAft>
                          <a:spcPts val="0"/>
                        </a:spcAft>
                      </a:pPr>
                      <a:r>
                        <a:rPr lang="nl-NL" sz="1200">
                          <a:effectLst/>
                        </a:rPr>
                        <a:t>Mean</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27900" marR="27900" marT="0" marB="0" anchor="ctr"/>
                </a:tc>
                <a:tc>
                  <a:txBody>
                    <a:bodyPr/>
                    <a:lstStyle/>
                    <a:p>
                      <a:pPr>
                        <a:lnSpc>
                          <a:spcPct val="107000"/>
                        </a:lnSpc>
                        <a:spcAft>
                          <a:spcPts val="0"/>
                        </a:spcAft>
                      </a:pPr>
                      <a:r>
                        <a:rPr lang="nl-NL" sz="1200">
                          <a:effectLst/>
                        </a:rPr>
                        <a:t>S.D.</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27900" marR="27900" marT="0" marB="0" anchor="ctr"/>
                </a:tc>
                <a:tc>
                  <a:txBody>
                    <a:bodyPr/>
                    <a:lstStyle/>
                    <a:p>
                      <a:pPr>
                        <a:lnSpc>
                          <a:spcPct val="107000"/>
                        </a:lnSpc>
                        <a:spcAft>
                          <a:spcPts val="0"/>
                        </a:spcAft>
                      </a:pPr>
                      <a:r>
                        <a:rPr lang="en-GB" sz="1200" dirty="0">
                          <a:effectLst/>
                        </a:rPr>
                        <a:t>   Min</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7900" marR="27900" marT="0" marB="0" anchor="ctr"/>
                </a:tc>
                <a:tc>
                  <a:txBody>
                    <a:bodyPr/>
                    <a:lstStyle/>
                    <a:p>
                      <a:pPr>
                        <a:lnSpc>
                          <a:spcPct val="107000"/>
                        </a:lnSpc>
                        <a:spcAft>
                          <a:spcPts val="0"/>
                        </a:spcAft>
                      </a:pPr>
                      <a:r>
                        <a:rPr lang="nl-NL" sz="1200" dirty="0">
                          <a:effectLst/>
                        </a:rPr>
                        <a:t>Max</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7900" marR="27900" marT="0" marB="0" anchor="ctr"/>
                </a:tc>
                <a:tc>
                  <a:txBody>
                    <a:bodyPr/>
                    <a:lstStyle/>
                    <a:p>
                      <a:pPr>
                        <a:lnSpc>
                          <a:spcPct val="107000"/>
                        </a:lnSpc>
                        <a:spcAft>
                          <a:spcPts val="800"/>
                        </a:spcAft>
                      </a:pPr>
                      <a:r>
                        <a:rPr lang="en-NA" sz="400">
                          <a:effectLst/>
                        </a:rPr>
                        <a:t> </a:t>
                      </a:r>
                      <a:endParaRPr lang="en-NA" sz="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511329871"/>
                  </a:ext>
                </a:extLst>
              </a:tr>
              <a:tr h="183317">
                <a:tc gridSpan="7">
                  <a:txBody>
                    <a:bodyPr/>
                    <a:lstStyle/>
                    <a:p>
                      <a:pPr>
                        <a:lnSpc>
                          <a:spcPct val="107000"/>
                        </a:lnSpc>
                        <a:spcAft>
                          <a:spcPts val="0"/>
                        </a:spcAft>
                      </a:pPr>
                      <a:r>
                        <a:rPr lang="nl-NL" sz="1200" dirty="0">
                          <a:effectLst/>
                        </a:rPr>
                        <a:t>Dependent Variables</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7900" marR="27900" marT="0" marB="0" anchor="ctr"/>
                </a:tc>
                <a:tc hMerge="1">
                  <a:txBody>
                    <a:bodyPr/>
                    <a:lstStyle/>
                    <a:p>
                      <a:endParaRPr lang="en-NA"/>
                    </a:p>
                  </a:txBody>
                  <a:tcPr/>
                </a:tc>
                <a:tc hMerge="1">
                  <a:txBody>
                    <a:bodyPr/>
                    <a:lstStyle/>
                    <a:p>
                      <a:endParaRPr lang="en-NA"/>
                    </a:p>
                  </a:txBody>
                  <a:tcPr/>
                </a:tc>
                <a:tc hMerge="1">
                  <a:txBody>
                    <a:bodyPr/>
                    <a:lstStyle/>
                    <a:p>
                      <a:endParaRPr lang="en-NA"/>
                    </a:p>
                  </a:txBody>
                  <a:tcPr/>
                </a:tc>
                <a:tc hMerge="1">
                  <a:txBody>
                    <a:bodyPr/>
                    <a:lstStyle/>
                    <a:p>
                      <a:endParaRPr lang="en-NA"/>
                    </a:p>
                  </a:txBody>
                  <a:tcPr/>
                </a:tc>
                <a:tc hMerge="1">
                  <a:txBody>
                    <a:bodyPr/>
                    <a:lstStyle/>
                    <a:p>
                      <a:endParaRPr lang="en-NA"/>
                    </a:p>
                  </a:txBody>
                  <a:tcPr/>
                </a:tc>
                <a:tc hMerge="1">
                  <a:txBody>
                    <a:bodyPr/>
                    <a:lstStyle/>
                    <a:p>
                      <a:endParaRPr lang="en-NA"/>
                    </a:p>
                  </a:txBody>
                  <a:tcPr/>
                </a:tc>
                <a:extLst>
                  <a:ext uri="{0D108BD9-81ED-4DB2-BD59-A6C34878D82A}">
                    <a16:rowId xmlns:a16="http://schemas.microsoft.com/office/drawing/2014/main" val="3197557805"/>
                  </a:ext>
                </a:extLst>
              </a:tr>
              <a:tr h="183317">
                <a:tc gridSpan="7">
                  <a:txBody>
                    <a:bodyPr/>
                    <a:lstStyle/>
                    <a:p>
                      <a:pPr>
                        <a:lnSpc>
                          <a:spcPct val="107000"/>
                        </a:lnSpc>
                        <a:spcAft>
                          <a:spcPts val="0"/>
                        </a:spcAft>
                      </a:pPr>
                      <a:r>
                        <a:rPr lang="nl-NL" sz="1200" dirty="0">
                          <a:effectLst/>
                        </a:rPr>
                        <a:t>Wage trigger</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7900" marR="27900" marT="0" marB="0" anchor="ctr"/>
                </a:tc>
                <a:tc hMerge="1">
                  <a:txBody>
                    <a:bodyPr/>
                    <a:lstStyle/>
                    <a:p>
                      <a:endParaRPr lang="en-NA"/>
                    </a:p>
                  </a:txBody>
                  <a:tcPr/>
                </a:tc>
                <a:tc hMerge="1">
                  <a:txBody>
                    <a:bodyPr/>
                    <a:lstStyle/>
                    <a:p>
                      <a:endParaRPr lang="en-NA"/>
                    </a:p>
                  </a:txBody>
                  <a:tcPr/>
                </a:tc>
                <a:tc hMerge="1">
                  <a:txBody>
                    <a:bodyPr/>
                    <a:lstStyle/>
                    <a:p>
                      <a:endParaRPr lang="en-NA"/>
                    </a:p>
                  </a:txBody>
                  <a:tcPr/>
                </a:tc>
                <a:tc hMerge="1">
                  <a:txBody>
                    <a:bodyPr/>
                    <a:lstStyle/>
                    <a:p>
                      <a:endParaRPr lang="en-NA"/>
                    </a:p>
                  </a:txBody>
                  <a:tcPr/>
                </a:tc>
                <a:tc hMerge="1">
                  <a:txBody>
                    <a:bodyPr/>
                    <a:lstStyle/>
                    <a:p>
                      <a:endParaRPr lang="en-NA"/>
                    </a:p>
                  </a:txBody>
                  <a:tcPr/>
                </a:tc>
                <a:tc hMerge="1">
                  <a:txBody>
                    <a:bodyPr/>
                    <a:lstStyle/>
                    <a:p>
                      <a:endParaRPr lang="en-NA"/>
                    </a:p>
                  </a:txBody>
                  <a:tcPr/>
                </a:tc>
                <a:extLst>
                  <a:ext uri="{0D108BD9-81ED-4DB2-BD59-A6C34878D82A}">
                    <a16:rowId xmlns:a16="http://schemas.microsoft.com/office/drawing/2014/main" val="2568376397"/>
                  </a:ext>
                </a:extLst>
              </a:tr>
              <a:tr h="270385">
                <a:tc>
                  <a:txBody>
                    <a:bodyPr/>
                    <a:lstStyle/>
                    <a:p>
                      <a:pPr marL="628650" lvl="1" indent="-171450">
                        <a:lnSpc>
                          <a:spcPct val="107000"/>
                        </a:lnSpc>
                        <a:spcAft>
                          <a:spcPts val="0"/>
                        </a:spcAft>
                        <a:buFont typeface="Wingdings" panose="05000000000000000000" pitchFamily="2" charset="2"/>
                        <a:buChar char="Ø"/>
                      </a:pPr>
                      <a:r>
                        <a:rPr lang="nl-NL" sz="1200" dirty="0">
                          <a:effectLst/>
                        </a:rPr>
                        <a:t>   Yes</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7900" marR="27900" marT="0" marB="0" anchor="ctr"/>
                </a:tc>
                <a:tc>
                  <a:txBody>
                    <a:bodyPr/>
                    <a:lstStyle/>
                    <a:p>
                      <a:pPr algn="r">
                        <a:lnSpc>
                          <a:spcPct val="107000"/>
                        </a:lnSpc>
                        <a:spcAft>
                          <a:spcPts val="0"/>
                        </a:spcAft>
                      </a:pPr>
                      <a:r>
                        <a:rPr lang="nl-NL" sz="1200" dirty="0">
                          <a:effectLst/>
                        </a:rPr>
                        <a:t>374</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7900" marR="27900" marT="0" marB="0" anchor="ctr"/>
                </a:tc>
                <a:tc>
                  <a:txBody>
                    <a:bodyPr/>
                    <a:lstStyle/>
                    <a:p>
                      <a:r>
                        <a:rPr lang="nl-NL" sz="1200">
                          <a:effectLst/>
                        </a:rPr>
                        <a:t>0.882</a:t>
                      </a:r>
                      <a:endParaRPr lang="en-NA" sz="1200"/>
                    </a:p>
                  </a:txBody>
                  <a:tcPr marL="27900" marR="27900" marT="0" marB="0" anchor="ctr"/>
                </a:tc>
                <a:tc>
                  <a:txBody>
                    <a:bodyPr/>
                    <a:lstStyle/>
                    <a:p>
                      <a:r>
                        <a:rPr lang="nl-NL" sz="1200">
                          <a:effectLst/>
                        </a:rPr>
                        <a:t>0.323</a:t>
                      </a:r>
                      <a:endParaRPr lang="en-NA" sz="1200"/>
                    </a:p>
                  </a:txBody>
                  <a:tcPr marL="27900" marR="27900" marT="0" marB="0" anchor="ctr"/>
                </a:tc>
                <a:tc>
                  <a:txBody>
                    <a:bodyPr/>
                    <a:lstStyle/>
                    <a:p>
                      <a:r>
                        <a:rPr lang="nl-NL" sz="1200">
                          <a:effectLst/>
                        </a:rPr>
                        <a:t>0</a:t>
                      </a:r>
                      <a:endParaRPr lang="en-NA" sz="1200"/>
                    </a:p>
                  </a:txBody>
                  <a:tcPr marL="27900" marR="27900" marT="0" marB="0" anchor="ctr"/>
                </a:tc>
                <a:tc gridSpan="2">
                  <a:txBody>
                    <a:bodyPr/>
                    <a:lstStyle/>
                    <a:p>
                      <a:r>
                        <a:rPr lang="nl-NL" sz="1200">
                          <a:effectLst/>
                        </a:rPr>
                        <a:t>1</a:t>
                      </a:r>
                      <a:endParaRPr lang="en-NA" sz="1200"/>
                    </a:p>
                  </a:txBody>
                  <a:tcPr marL="27900" marR="27900" marT="0" marB="0" anchor="ctr"/>
                </a:tc>
                <a:tc hMerge="1">
                  <a:txBody>
                    <a:bodyPr/>
                    <a:lstStyle/>
                    <a:p>
                      <a:endParaRPr lang="en-NA"/>
                    </a:p>
                  </a:txBody>
                  <a:tcPr/>
                </a:tc>
                <a:extLst>
                  <a:ext uri="{0D108BD9-81ED-4DB2-BD59-A6C34878D82A}">
                    <a16:rowId xmlns:a16="http://schemas.microsoft.com/office/drawing/2014/main" val="1117898347"/>
                  </a:ext>
                </a:extLst>
              </a:tr>
              <a:tr h="270385">
                <a:tc>
                  <a:txBody>
                    <a:bodyPr/>
                    <a:lstStyle/>
                    <a:p>
                      <a:pPr marL="628650" lvl="1" indent="-171450">
                        <a:lnSpc>
                          <a:spcPct val="107000"/>
                        </a:lnSpc>
                        <a:spcAft>
                          <a:spcPts val="0"/>
                        </a:spcAft>
                        <a:buFont typeface="Wingdings" panose="05000000000000000000" pitchFamily="2" charset="2"/>
                        <a:buChar char="Ø"/>
                      </a:pPr>
                      <a:r>
                        <a:rPr lang="nl-NL" sz="1200" dirty="0">
                          <a:effectLst/>
                        </a:rPr>
                        <a:t>  No</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7900" marR="27900" marT="0" marB="0" anchor="ctr"/>
                </a:tc>
                <a:tc>
                  <a:txBody>
                    <a:bodyPr/>
                    <a:lstStyle/>
                    <a:p>
                      <a:pPr algn="r">
                        <a:lnSpc>
                          <a:spcPct val="107000"/>
                        </a:lnSpc>
                        <a:spcAft>
                          <a:spcPts val="0"/>
                        </a:spcAft>
                      </a:pPr>
                      <a:r>
                        <a:rPr lang="nl-NL" sz="1200" dirty="0">
                          <a:effectLst/>
                        </a:rPr>
                        <a:t>50</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7900" marR="27900" marT="0" marB="0" anchor="ctr"/>
                </a:tc>
                <a:tc>
                  <a:txBody>
                    <a:bodyPr/>
                    <a:lstStyle/>
                    <a:p>
                      <a:r>
                        <a:rPr lang="nl-NL" sz="1200" dirty="0">
                          <a:effectLst/>
                        </a:rPr>
                        <a:t>0.118</a:t>
                      </a:r>
                      <a:endParaRPr lang="en-NA" sz="1200" dirty="0"/>
                    </a:p>
                  </a:txBody>
                  <a:tcPr marL="27900" marR="27900" marT="0" marB="0" anchor="ctr"/>
                </a:tc>
                <a:tc>
                  <a:txBody>
                    <a:bodyPr/>
                    <a:lstStyle/>
                    <a:p>
                      <a:r>
                        <a:rPr lang="nl-NL" sz="1200" dirty="0">
                          <a:effectLst/>
                        </a:rPr>
                        <a:t>0.323</a:t>
                      </a:r>
                      <a:endParaRPr lang="en-NA" sz="1200" dirty="0"/>
                    </a:p>
                  </a:txBody>
                  <a:tcPr marL="27900" marR="27900" marT="0" marB="0" anchor="ctr"/>
                </a:tc>
                <a:tc>
                  <a:txBody>
                    <a:bodyPr/>
                    <a:lstStyle/>
                    <a:p>
                      <a:r>
                        <a:rPr lang="nl-NL" sz="1200" dirty="0">
                          <a:effectLst/>
                        </a:rPr>
                        <a:t>0</a:t>
                      </a:r>
                      <a:endParaRPr lang="en-NA" sz="1200" dirty="0"/>
                    </a:p>
                  </a:txBody>
                  <a:tcPr marL="27900" marR="27900" marT="0" marB="0" anchor="ctr"/>
                </a:tc>
                <a:tc gridSpan="2">
                  <a:txBody>
                    <a:bodyPr/>
                    <a:lstStyle/>
                    <a:p>
                      <a:r>
                        <a:rPr lang="nl-NL" sz="1200" dirty="0">
                          <a:effectLst/>
                        </a:rPr>
                        <a:t>1</a:t>
                      </a:r>
                      <a:endParaRPr lang="en-NA" sz="1200" dirty="0"/>
                    </a:p>
                  </a:txBody>
                  <a:tcPr marL="27900" marR="27900" marT="0" marB="0" anchor="ctr"/>
                </a:tc>
                <a:tc hMerge="1">
                  <a:txBody>
                    <a:bodyPr/>
                    <a:lstStyle/>
                    <a:p>
                      <a:endParaRPr lang="en-NA"/>
                    </a:p>
                  </a:txBody>
                  <a:tcPr/>
                </a:tc>
                <a:extLst>
                  <a:ext uri="{0D108BD9-81ED-4DB2-BD59-A6C34878D82A}">
                    <a16:rowId xmlns:a16="http://schemas.microsoft.com/office/drawing/2014/main" val="115573452"/>
                  </a:ext>
                </a:extLst>
              </a:tr>
              <a:tr h="183317">
                <a:tc gridSpan="7">
                  <a:txBody>
                    <a:bodyPr/>
                    <a:lstStyle/>
                    <a:p>
                      <a:pPr>
                        <a:lnSpc>
                          <a:spcPct val="107000"/>
                        </a:lnSpc>
                        <a:spcAft>
                          <a:spcPts val="0"/>
                        </a:spcAft>
                      </a:pPr>
                      <a:r>
                        <a:rPr lang="nl-NL" sz="1200" dirty="0">
                          <a:effectLst/>
                        </a:rPr>
                        <a:t>Level of wage determination</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7900" marR="27900" marT="0" marB="0" anchor="ctr"/>
                </a:tc>
                <a:tc hMerge="1">
                  <a:txBody>
                    <a:bodyPr/>
                    <a:lstStyle/>
                    <a:p>
                      <a:endParaRPr lang="en-NA"/>
                    </a:p>
                  </a:txBody>
                  <a:tcPr/>
                </a:tc>
                <a:tc hMerge="1">
                  <a:txBody>
                    <a:bodyPr/>
                    <a:lstStyle/>
                    <a:p>
                      <a:endParaRPr lang="en-NA"/>
                    </a:p>
                  </a:txBody>
                  <a:tcPr/>
                </a:tc>
                <a:tc hMerge="1">
                  <a:txBody>
                    <a:bodyPr/>
                    <a:lstStyle/>
                    <a:p>
                      <a:endParaRPr lang="en-NA"/>
                    </a:p>
                  </a:txBody>
                  <a:tcPr/>
                </a:tc>
                <a:tc hMerge="1">
                  <a:txBody>
                    <a:bodyPr/>
                    <a:lstStyle/>
                    <a:p>
                      <a:endParaRPr lang="en-NA"/>
                    </a:p>
                  </a:txBody>
                  <a:tcPr/>
                </a:tc>
                <a:tc hMerge="1">
                  <a:txBody>
                    <a:bodyPr/>
                    <a:lstStyle/>
                    <a:p>
                      <a:endParaRPr lang="en-NA"/>
                    </a:p>
                  </a:txBody>
                  <a:tcPr/>
                </a:tc>
                <a:tc hMerge="1">
                  <a:txBody>
                    <a:bodyPr/>
                    <a:lstStyle/>
                    <a:p>
                      <a:endParaRPr lang="en-NA"/>
                    </a:p>
                  </a:txBody>
                  <a:tcPr/>
                </a:tc>
                <a:extLst>
                  <a:ext uri="{0D108BD9-81ED-4DB2-BD59-A6C34878D82A}">
                    <a16:rowId xmlns:a16="http://schemas.microsoft.com/office/drawing/2014/main" val="2863633517"/>
                  </a:ext>
                </a:extLst>
              </a:tr>
              <a:tr h="270385">
                <a:tc>
                  <a:txBody>
                    <a:bodyPr/>
                    <a:lstStyle/>
                    <a:p>
                      <a:pPr marL="628650" lvl="1" indent="-171450">
                        <a:lnSpc>
                          <a:spcPct val="107000"/>
                        </a:lnSpc>
                        <a:spcAft>
                          <a:spcPts val="0"/>
                        </a:spcAft>
                        <a:buFont typeface="Wingdings" panose="05000000000000000000" pitchFamily="2" charset="2"/>
                        <a:buChar char="Ø"/>
                      </a:pPr>
                      <a:r>
                        <a:rPr lang="nl-NL" sz="1200" dirty="0">
                          <a:effectLst/>
                        </a:rPr>
                        <a:t> Individual level</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7900" marR="27900" marT="0" marB="0" anchor="ctr"/>
                </a:tc>
                <a:tc>
                  <a:txBody>
                    <a:bodyPr/>
                    <a:lstStyle/>
                    <a:p>
                      <a:pPr algn="r">
                        <a:lnSpc>
                          <a:spcPct val="107000"/>
                        </a:lnSpc>
                        <a:spcAft>
                          <a:spcPts val="0"/>
                        </a:spcAft>
                      </a:pPr>
                      <a:r>
                        <a:rPr lang="en-GB" sz="1200" dirty="0">
                          <a:effectLst/>
                        </a:rPr>
                        <a:t>190</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7900" marR="27900" marT="0" marB="0" anchor="ctr"/>
                </a:tc>
                <a:tc>
                  <a:txBody>
                    <a:bodyPr/>
                    <a:lstStyle/>
                    <a:p>
                      <a:r>
                        <a:rPr lang="nl-NL" sz="1200">
                          <a:effectLst/>
                        </a:rPr>
                        <a:t>0.636</a:t>
                      </a:r>
                      <a:endParaRPr lang="en-NA" sz="1200"/>
                    </a:p>
                  </a:txBody>
                  <a:tcPr marL="27900" marR="27900" marT="0" marB="0" anchor="ctr"/>
                </a:tc>
                <a:tc>
                  <a:txBody>
                    <a:bodyPr/>
                    <a:lstStyle/>
                    <a:p>
                      <a:r>
                        <a:rPr lang="nl-NL" sz="1200">
                          <a:effectLst/>
                        </a:rPr>
                        <a:t>0.482</a:t>
                      </a:r>
                      <a:endParaRPr lang="en-NA" sz="1200"/>
                    </a:p>
                  </a:txBody>
                  <a:tcPr marL="27900" marR="27900" marT="0" marB="0" anchor="ctr"/>
                </a:tc>
                <a:tc>
                  <a:txBody>
                    <a:bodyPr/>
                    <a:lstStyle/>
                    <a:p>
                      <a:r>
                        <a:rPr lang="nl-NL" sz="1200">
                          <a:effectLst/>
                        </a:rPr>
                        <a:t>0</a:t>
                      </a:r>
                      <a:endParaRPr lang="en-NA" sz="1200"/>
                    </a:p>
                  </a:txBody>
                  <a:tcPr marL="27900" marR="27900" marT="0" marB="0" anchor="ctr"/>
                </a:tc>
                <a:tc gridSpan="2">
                  <a:txBody>
                    <a:bodyPr/>
                    <a:lstStyle/>
                    <a:p>
                      <a:r>
                        <a:rPr lang="nl-NL" sz="1200">
                          <a:effectLst/>
                        </a:rPr>
                        <a:t>1</a:t>
                      </a:r>
                      <a:endParaRPr lang="en-NA" sz="1200"/>
                    </a:p>
                  </a:txBody>
                  <a:tcPr marL="27900" marR="27900" marT="0" marB="0" anchor="ctr"/>
                </a:tc>
                <a:tc hMerge="1">
                  <a:txBody>
                    <a:bodyPr/>
                    <a:lstStyle/>
                    <a:p>
                      <a:endParaRPr lang="en-NA"/>
                    </a:p>
                  </a:txBody>
                  <a:tcPr/>
                </a:tc>
                <a:extLst>
                  <a:ext uri="{0D108BD9-81ED-4DB2-BD59-A6C34878D82A}">
                    <a16:rowId xmlns:a16="http://schemas.microsoft.com/office/drawing/2014/main" val="1584643787"/>
                  </a:ext>
                </a:extLst>
              </a:tr>
              <a:tr h="270385">
                <a:tc>
                  <a:txBody>
                    <a:bodyPr/>
                    <a:lstStyle/>
                    <a:p>
                      <a:pPr marL="628650" lvl="1" indent="-171450">
                        <a:lnSpc>
                          <a:spcPct val="107000"/>
                        </a:lnSpc>
                        <a:spcAft>
                          <a:spcPts val="0"/>
                        </a:spcAft>
                        <a:buFont typeface="Wingdings" panose="05000000000000000000" pitchFamily="2" charset="2"/>
                        <a:buChar char="Ø"/>
                      </a:pPr>
                      <a:r>
                        <a:rPr lang="nl-NL" sz="1200" dirty="0">
                          <a:effectLst/>
                        </a:rPr>
                        <a:t> Company level</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7900" marR="27900" marT="0" marB="0" anchor="ctr"/>
                </a:tc>
                <a:tc>
                  <a:txBody>
                    <a:bodyPr/>
                    <a:lstStyle/>
                    <a:p>
                      <a:pPr algn="r">
                        <a:lnSpc>
                          <a:spcPct val="107000"/>
                        </a:lnSpc>
                        <a:spcAft>
                          <a:spcPts val="0"/>
                        </a:spcAft>
                      </a:pPr>
                      <a:r>
                        <a:rPr lang="en-GB" sz="1200" dirty="0">
                          <a:effectLst/>
                        </a:rPr>
                        <a:t>31</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7900" marR="27900" marT="0" marB="0" anchor="ctr"/>
                </a:tc>
                <a:tc>
                  <a:txBody>
                    <a:bodyPr/>
                    <a:lstStyle/>
                    <a:p>
                      <a:r>
                        <a:rPr lang="nl-NL" sz="1200">
                          <a:effectLst/>
                        </a:rPr>
                        <a:t>0.104</a:t>
                      </a:r>
                      <a:endParaRPr lang="en-NA" sz="1200"/>
                    </a:p>
                  </a:txBody>
                  <a:tcPr marL="27900" marR="27900" marT="0" marB="0" anchor="ctr"/>
                </a:tc>
                <a:tc>
                  <a:txBody>
                    <a:bodyPr/>
                    <a:lstStyle/>
                    <a:p>
                      <a:r>
                        <a:rPr lang="nl-NL" sz="1200">
                          <a:effectLst/>
                        </a:rPr>
                        <a:t>0.305</a:t>
                      </a:r>
                      <a:endParaRPr lang="en-NA" sz="1200"/>
                    </a:p>
                  </a:txBody>
                  <a:tcPr marL="27900" marR="27900" marT="0" marB="0" anchor="ctr"/>
                </a:tc>
                <a:tc>
                  <a:txBody>
                    <a:bodyPr/>
                    <a:lstStyle/>
                    <a:p>
                      <a:r>
                        <a:rPr lang="nl-NL" sz="1200">
                          <a:effectLst/>
                        </a:rPr>
                        <a:t>0</a:t>
                      </a:r>
                      <a:endParaRPr lang="en-NA" sz="1200"/>
                    </a:p>
                  </a:txBody>
                  <a:tcPr marL="27900" marR="27900" marT="0" marB="0" anchor="ctr"/>
                </a:tc>
                <a:tc gridSpan="2">
                  <a:txBody>
                    <a:bodyPr/>
                    <a:lstStyle/>
                    <a:p>
                      <a:r>
                        <a:rPr lang="nl-NL" sz="1200">
                          <a:effectLst/>
                        </a:rPr>
                        <a:t>1</a:t>
                      </a:r>
                      <a:endParaRPr lang="en-NA" sz="1200"/>
                    </a:p>
                  </a:txBody>
                  <a:tcPr marL="27900" marR="27900" marT="0" marB="0" anchor="ctr"/>
                </a:tc>
                <a:tc hMerge="1">
                  <a:txBody>
                    <a:bodyPr/>
                    <a:lstStyle/>
                    <a:p>
                      <a:endParaRPr lang="en-NA"/>
                    </a:p>
                  </a:txBody>
                  <a:tcPr/>
                </a:tc>
                <a:extLst>
                  <a:ext uri="{0D108BD9-81ED-4DB2-BD59-A6C34878D82A}">
                    <a16:rowId xmlns:a16="http://schemas.microsoft.com/office/drawing/2014/main" val="416865565"/>
                  </a:ext>
                </a:extLst>
              </a:tr>
              <a:tr h="270385">
                <a:tc>
                  <a:txBody>
                    <a:bodyPr/>
                    <a:lstStyle/>
                    <a:p>
                      <a:pPr marL="628650" lvl="1" indent="-171450">
                        <a:lnSpc>
                          <a:spcPct val="107000"/>
                        </a:lnSpc>
                        <a:spcAft>
                          <a:spcPts val="0"/>
                        </a:spcAft>
                        <a:buFont typeface="Wingdings" panose="05000000000000000000" pitchFamily="2" charset="2"/>
                        <a:buChar char="Ø"/>
                      </a:pPr>
                      <a:r>
                        <a:rPr lang="nl-NL" sz="1200" dirty="0">
                          <a:effectLst/>
                        </a:rPr>
                        <a:t> Sectoral level</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7900" marR="27900" marT="0" marB="0" anchor="ctr"/>
                </a:tc>
                <a:tc>
                  <a:txBody>
                    <a:bodyPr/>
                    <a:lstStyle/>
                    <a:p>
                      <a:pPr algn="r">
                        <a:lnSpc>
                          <a:spcPct val="107000"/>
                        </a:lnSpc>
                        <a:spcAft>
                          <a:spcPts val="0"/>
                        </a:spcAft>
                      </a:pPr>
                      <a:r>
                        <a:rPr lang="en-NA" sz="1200" dirty="0">
                          <a:effectLst/>
                        </a:rPr>
                        <a:t>32</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7900" marR="27900" marT="0" marB="0" anchor="ctr"/>
                </a:tc>
                <a:tc>
                  <a:txBody>
                    <a:bodyPr/>
                    <a:lstStyle/>
                    <a:p>
                      <a:r>
                        <a:rPr lang="en-NA" sz="1200">
                          <a:effectLst/>
                        </a:rPr>
                        <a:t>0.107</a:t>
                      </a:r>
                      <a:endParaRPr lang="en-NA" sz="1200"/>
                    </a:p>
                  </a:txBody>
                  <a:tcPr marL="27900" marR="27900" marT="0" marB="0" anchor="ctr"/>
                </a:tc>
                <a:tc>
                  <a:txBody>
                    <a:bodyPr/>
                    <a:lstStyle/>
                    <a:p>
                      <a:r>
                        <a:rPr lang="en-NA" sz="1200">
                          <a:effectLst/>
                        </a:rPr>
                        <a:t>0.309</a:t>
                      </a:r>
                      <a:endParaRPr lang="en-NA" sz="1200"/>
                    </a:p>
                  </a:txBody>
                  <a:tcPr marL="27900" marR="27900" marT="0" marB="0" anchor="ctr"/>
                </a:tc>
                <a:tc>
                  <a:txBody>
                    <a:bodyPr/>
                    <a:lstStyle/>
                    <a:p>
                      <a:r>
                        <a:rPr lang="en-NA" sz="1200">
                          <a:effectLst/>
                        </a:rPr>
                        <a:t>0</a:t>
                      </a:r>
                      <a:endParaRPr lang="en-NA" sz="1200"/>
                    </a:p>
                  </a:txBody>
                  <a:tcPr marL="27900" marR="27900" marT="0" marB="0" anchor="ctr"/>
                </a:tc>
                <a:tc gridSpan="2">
                  <a:txBody>
                    <a:bodyPr/>
                    <a:lstStyle/>
                    <a:p>
                      <a:r>
                        <a:rPr lang="en-NA" sz="1200">
                          <a:effectLst/>
                        </a:rPr>
                        <a:t>1</a:t>
                      </a:r>
                      <a:endParaRPr lang="en-NA" sz="1200"/>
                    </a:p>
                  </a:txBody>
                  <a:tcPr marL="27900" marR="27900" marT="0" marB="0" anchor="ctr"/>
                </a:tc>
                <a:tc hMerge="1">
                  <a:txBody>
                    <a:bodyPr/>
                    <a:lstStyle/>
                    <a:p>
                      <a:endParaRPr lang="en-NA"/>
                    </a:p>
                  </a:txBody>
                  <a:tcPr/>
                </a:tc>
                <a:extLst>
                  <a:ext uri="{0D108BD9-81ED-4DB2-BD59-A6C34878D82A}">
                    <a16:rowId xmlns:a16="http://schemas.microsoft.com/office/drawing/2014/main" val="3701196462"/>
                  </a:ext>
                </a:extLst>
              </a:tr>
              <a:tr h="270385">
                <a:tc>
                  <a:txBody>
                    <a:bodyPr/>
                    <a:lstStyle/>
                    <a:p>
                      <a:pPr marL="628650" lvl="1" indent="-171450">
                        <a:lnSpc>
                          <a:spcPct val="107000"/>
                        </a:lnSpc>
                        <a:spcAft>
                          <a:spcPts val="0"/>
                        </a:spcAft>
                        <a:buFont typeface="Wingdings" panose="05000000000000000000" pitchFamily="2" charset="2"/>
                        <a:buChar char="Ø"/>
                      </a:pPr>
                      <a:r>
                        <a:rPr lang="nl-NL" sz="1200" dirty="0">
                          <a:effectLst/>
                        </a:rPr>
                        <a:t> Elsewhere ( state, regional…)</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7900" marR="27900" marT="0" marB="0" anchor="ctr"/>
                </a:tc>
                <a:tc>
                  <a:txBody>
                    <a:bodyPr/>
                    <a:lstStyle/>
                    <a:p>
                      <a:pPr algn="r">
                        <a:lnSpc>
                          <a:spcPct val="107000"/>
                        </a:lnSpc>
                        <a:spcAft>
                          <a:spcPts val="0"/>
                        </a:spcAft>
                      </a:pPr>
                      <a:r>
                        <a:rPr lang="en-GB" sz="1200" dirty="0">
                          <a:effectLst/>
                        </a:rPr>
                        <a:t>78</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7900" marR="27900" marT="0" marB="0" anchor="ctr"/>
                </a:tc>
                <a:tc>
                  <a:txBody>
                    <a:bodyPr/>
                    <a:lstStyle/>
                    <a:p>
                      <a:r>
                        <a:rPr lang="nl-NL" sz="1200" dirty="0">
                          <a:effectLst/>
                        </a:rPr>
                        <a:t>0.154</a:t>
                      </a:r>
                      <a:endParaRPr lang="en-NA" sz="1200" dirty="0"/>
                    </a:p>
                  </a:txBody>
                  <a:tcPr marL="27900" marR="27900" marT="0" marB="0" anchor="ctr"/>
                </a:tc>
                <a:tc>
                  <a:txBody>
                    <a:bodyPr/>
                    <a:lstStyle/>
                    <a:p>
                      <a:r>
                        <a:rPr lang="nl-NL" sz="1200" dirty="0">
                          <a:effectLst/>
                        </a:rPr>
                        <a:t>0.361</a:t>
                      </a:r>
                      <a:endParaRPr lang="en-NA" sz="1200" dirty="0"/>
                    </a:p>
                  </a:txBody>
                  <a:tcPr marL="27900" marR="27900" marT="0" marB="0" anchor="ctr"/>
                </a:tc>
                <a:tc>
                  <a:txBody>
                    <a:bodyPr/>
                    <a:lstStyle/>
                    <a:p>
                      <a:r>
                        <a:rPr lang="nl-NL" sz="1200" dirty="0">
                          <a:effectLst/>
                        </a:rPr>
                        <a:t>0</a:t>
                      </a:r>
                      <a:endParaRPr lang="en-NA" sz="1200" dirty="0"/>
                    </a:p>
                  </a:txBody>
                  <a:tcPr marL="27900" marR="27900" marT="0" marB="0" anchor="ctr"/>
                </a:tc>
                <a:tc gridSpan="2">
                  <a:txBody>
                    <a:bodyPr/>
                    <a:lstStyle/>
                    <a:p>
                      <a:r>
                        <a:rPr lang="nl-NL" sz="1200" dirty="0">
                          <a:effectLst/>
                        </a:rPr>
                        <a:t>1</a:t>
                      </a:r>
                      <a:endParaRPr lang="en-NA" sz="1200" dirty="0"/>
                    </a:p>
                  </a:txBody>
                  <a:tcPr marL="27900" marR="27900" marT="0" marB="0" anchor="ctr"/>
                </a:tc>
                <a:tc hMerge="1">
                  <a:txBody>
                    <a:bodyPr/>
                    <a:lstStyle/>
                    <a:p>
                      <a:endParaRPr lang="en-NA"/>
                    </a:p>
                  </a:txBody>
                  <a:tcPr/>
                </a:tc>
                <a:extLst>
                  <a:ext uri="{0D108BD9-81ED-4DB2-BD59-A6C34878D82A}">
                    <a16:rowId xmlns:a16="http://schemas.microsoft.com/office/drawing/2014/main" val="2051023127"/>
                  </a:ext>
                </a:extLst>
              </a:tr>
              <a:tr h="183317">
                <a:tc gridSpan="7">
                  <a:txBody>
                    <a:bodyPr/>
                    <a:lstStyle/>
                    <a:p>
                      <a:pPr>
                        <a:lnSpc>
                          <a:spcPct val="107000"/>
                        </a:lnSpc>
                        <a:spcAft>
                          <a:spcPts val="0"/>
                        </a:spcAft>
                      </a:pPr>
                      <a:r>
                        <a:rPr lang="nl-NL" sz="1200" dirty="0">
                          <a:effectLst/>
                        </a:rPr>
                        <a:t>Independent Variables</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7900" marR="27900" marT="0" marB="0" anchor="ctr"/>
                </a:tc>
                <a:tc hMerge="1">
                  <a:txBody>
                    <a:bodyPr/>
                    <a:lstStyle/>
                    <a:p>
                      <a:endParaRPr lang="en-NA"/>
                    </a:p>
                  </a:txBody>
                  <a:tcPr/>
                </a:tc>
                <a:tc hMerge="1">
                  <a:txBody>
                    <a:bodyPr/>
                    <a:lstStyle/>
                    <a:p>
                      <a:endParaRPr lang="en-NA"/>
                    </a:p>
                  </a:txBody>
                  <a:tcPr/>
                </a:tc>
                <a:tc hMerge="1">
                  <a:txBody>
                    <a:bodyPr/>
                    <a:lstStyle/>
                    <a:p>
                      <a:endParaRPr lang="en-NA"/>
                    </a:p>
                  </a:txBody>
                  <a:tcPr/>
                </a:tc>
                <a:tc hMerge="1">
                  <a:txBody>
                    <a:bodyPr/>
                    <a:lstStyle/>
                    <a:p>
                      <a:endParaRPr lang="en-NA"/>
                    </a:p>
                  </a:txBody>
                  <a:tcPr/>
                </a:tc>
                <a:tc hMerge="1">
                  <a:txBody>
                    <a:bodyPr/>
                    <a:lstStyle/>
                    <a:p>
                      <a:endParaRPr lang="en-NA"/>
                    </a:p>
                  </a:txBody>
                  <a:tcPr/>
                </a:tc>
                <a:tc hMerge="1">
                  <a:txBody>
                    <a:bodyPr/>
                    <a:lstStyle/>
                    <a:p>
                      <a:endParaRPr lang="en-NA"/>
                    </a:p>
                  </a:txBody>
                  <a:tcPr/>
                </a:tc>
                <a:extLst>
                  <a:ext uri="{0D108BD9-81ED-4DB2-BD59-A6C34878D82A}">
                    <a16:rowId xmlns:a16="http://schemas.microsoft.com/office/drawing/2014/main" val="3734165550"/>
                  </a:ext>
                </a:extLst>
              </a:tr>
              <a:tr h="270385">
                <a:tc>
                  <a:txBody>
                    <a:bodyPr/>
                    <a:lstStyle/>
                    <a:p>
                      <a:pPr>
                        <a:lnSpc>
                          <a:spcPct val="107000"/>
                        </a:lnSpc>
                        <a:spcAft>
                          <a:spcPts val="0"/>
                        </a:spcAft>
                      </a:pPr>
                      <a:r>
                        <a:rPr lang="nl-NL" sz="1200" dirty="0">
                          <a:effectLst/>
                        </a:rPr>
                        <a:t>Ratified collective Bargaining</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7900" marR="27900" marT="0" marB="0" anchor="ctr"/>
                </a:tc>
                <a:tc>
                  <a:txBody>
                    <a:bodyPr/>
                    <a:lstStyle/>
                    <a:p>
                      <a:pPr algn="r">
                        <a:lnSpc>
                          <a:spcPct val="107000"/>
                        </a:lnSpc>
                        <a:spcAft>
                          <a:spcPts val="0"/>
                        </a:spcAft>
                      </a:pPr>
                      <a:r>
                        <a:rPr lang="nl-NL" sz="1200" dirty="0">
                          <a:effectLst/>
                        </a:rPr>
                        <a:t>230</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7900" marR="27900" marT="0" marB="0" anchor="ctr"/>
                </a:tc>
                <a:tc>
                  <a:txBody>
                    <a:bodyPr/>
                    <a:lstStyle/>
                    <a:p>
                      <a:r>
                        <a:rPr lang="nl-NL" sz="1200">
                          <a:effectLst/>
                        </a:rPr>
                        <a:t>0.542</a:t>
                      </a:r>
                      <a:endParaRPr lang="en-NA" sz="1200"/>
                    </a:p>
                  </a:txBody>
                  <a:tcPr marL="27900" marR="27900" marT="0" marB="0" anchor="ctr"/>
                </a:tc>
                <a:tc>
                  <a:txBody>
                    <a:bodyPr/>
                    <a:lstStyle/>
                    <a:p>
                      <a:r>
                        <a:rPr lang="nl-NL" sz="1200">
                          <a:effectLst/>
                        </a:rPr>
                        <a:t>0.499</a:t>
                      </a:r>
                      <a:endParaRPr lang="en-NA" sz="1200"/>
                    </a:p>
                  </a:txBody>
                  <a:tcPr marL="27900" marR="27900" marT="0" marB="0" anchor="ctr"/>
                </a:tc>
                <a:tc>
                  <a:txBody>
                    <a:bodyPr/>
                    <a:lstStyle/>
                    <a:p>
                      <a:r>
                        <a:rPr lang="nl-NL" sz="1200">
                          <a:effectLst/>
                        </a:rPr>
                        <a:t>0</a:t>
                      </a:r>
                      <a:endParaRPr lang="en-NA" sz="1200"/>
                    </a:p>
                  </a:txBody>
                  <a:tcPr marL="27900" marR="27900" marT="0" marB="0" anchor="ctr"/>
                </a:tc>
                <a:tc gridSpan="2">
                  <a:txBody>
                    <a:bodyPr/>
                    <a:lstStyle/>
                    <a:p>
                      <a:r>
                        <a:rPr lang="nl-NL" sz="1200">
                          <a:effectLst/>
                        </a:rPr>
                        <a:t>1</a:t>
                      </a:r>
                      <a:endParaRPr lang="en-NA" sz="1200"/>
                    </a:p>
                  </a:txBody>
                  <a:tcPr marL="27900" marR="27900" marT="0" marB="0" anchor="ctr"/>
                </a:tc>
                <a:tc hMerge="1">
                  <a:txBody>
                    <a:bodyPr/>
                    <a:lstStyle/>
                    <a:p>
                      <a:endParaRPr lang="en-NA"/>
                    </a:p>
                  </a:txBody>
                  <a:tcPr/>
                </a:tc>
                <a:extLst>
                  <a:ext uri="{0D108BD9-81ED-4DB2-BD59-A6C34878D82A}">
                    <a16:rowId xmlns:a16="http://schemas.microsoft.com/office/drawing/2014/main" val="3543009074"/>
                  </a:ext>
                </a:extLst>
              </a:tr>
              <a:tr h="270385">
                <a:tc>
                  <a:txBody>
                    <a:bodyPr/>
                    <a:lstStyle/>
                    <a:p>
                      <a:pPr>
                        <a:lnSpc>
                          <a:spcPct val="107000"/>
                        </a:lnSpc>
                        <a:spcAft>
                          <a:spcPts val="0"/>
                        </a:spcAft>
                      </a:pPr>
                      <a:r>
                        <a:rPr lang="nl-NL" sz="1200" dirty="0">
                          <a:effectLst/>
                        </a:rPr>
                        <a:t>Private sector Bargaining</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7900" marR="27900" marT="0" marB="0" anchor="ctr"/>
                </a:tc>
                <a:tc>
                  <a:txBody>
                    <a:bodyPr/>
                    <a:lstStyle/>
                    <a:p>
                      <a:pPr algn="r">
                        <a:lnSpc>
                          <a:spcPct val="107000"/>
                        </a:lnSpc>
                        <a:spcAft>
                          <a:spcPts val="0"/>
                        </a:spcAft>
                      </a:pPr>
                      <a:r>
                        <a:rPr lang="nl-NL" sz="1200" dirty="0">
                          <a:effectLst/>
                        </a:rPr>
                        <a:t>355</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7900" marR="27900" marT="0" marB="0" anchor="ctr"/>
                </a:tc>
                <a:tc>
                  <a:txBody>
                    <a:bodyPr/>
                    <a:lstStyle/>
                    <a:p>
                      <a:r>
                        <a:rPr lang="nl-NL" sz="1200">
                          <a:effectLst/>
                        </a:rPr>
                        <a:t>0.837</a:t>
                      </a:r>
                      <a:endParaRPr lang="en-NA" sz="1200"/>
                    </a:p>
                  </a:txBody>
                  <a:tcPr marL="27900" marR="27900" marT="0" marB="0" anchor="ctr"/>
                </a:tc>
                <a:tc>
                  <a:txBody>
                    <a:bodyPr/>
                    <a:lstStyle/>
                    <a:p>
                      <a:r>
                        <a:rPr lang="nl-NL" sz="1200">
                          <a:effectLst/>
                        </a:rPr>
                        <a:t>0.369</a:t>
                      </a:r>
                      <a:endParaRPr lang="en-NA" sz="1200"/>
                    </a:p>
                  </a:txBody>
                  <a:tcPr marL="27900" marR="27900" marT="0" marB="0" anchor="ctr"/>
                </a:tc>
                <a:tc>
                  <a:txBody>
                    <a:bodyPr/>
                    <a:lstStyle/>
                    <a:p>
                      <a:r>
                        <a:rPr lang="nl-NL" sz="1200">
                          <a:effectLst/>
                        </a:rPr>
                        <a:t>0</a:t>
                      </a:r>
                      <a:endParaRPr lang="en-NA" sz="1200"/>
                    </a:p>
                  </a:txBody>
                  <a:tcPr marL="27900" marR="27900" marT="0" marB="0" anchor="ctr"/>
                </a:tc>
                <a:tc gridSpan="2">
                  <a:txBody>
                    <a:bodyPr/>
                    <a:lstStyle/>
                    <a:p>
                      <a:r>
                        <a:rPr lang="nl-NL" sz="1200">
                          <a:effectLst/>
                        </a:rPr>
                        <a:t>1</a:t>
                      </a:r>
                      <a:endParaRPr lang="en-NA" sz="1200"/>
                    </a:p>
                  </a:txBody>
                  <a:tcPr marL="27900" marR="27900" marT="0" marB="0" anchor="ctr"/>
                </a:tc>
                <a:tc hMerge="1">
                  <a:txBody>
                    <a:bodyPr/>
                    <a:lstStyle/>
                    <a:p>
                      <a:endParaRPr lang="en-NA"/>
                    </a:p>
                  </a:txBody>
                  <a:tcPr/>
                </a:tc>
                <a:extLst>
                  <a:ext uri="{0D108BD9-81ED-4DB2-BD59-A6C34878D82A}">
                    <a16:rowId xmlns:a16="http://schemas.microsoft.com/office/drawing/2014/main" val="2286692973"/>
                  </a:ext>
                </a:extLst>
              </a:tr>
              <a:tr h="270385">
                <a:tc>
                  <a:txBody>
                    <a:bodyPr/>
                    <a:lstStyle/>
                    <a:p>
                      <a:pPr>
                        <a:lnSpc>
                          <a:spcPct val="107000"/>
                        </a:lnSpc>
                        <a:spcAft>
                          <a:spcPts val="0"/>
                        </a:spcAft>
                      </a:pPr>
                      <a:r>
                        <a:rPr lang="nl-NL" sz="1200" dirty="0">
                          <a:effectLst/>
                        </a:rPr>
                        <a:t>Single Employer Bargaining</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7900" marR="27900" marT="0" marB="0" anchor="ctr"/>
                </a:tc>
                <a:tc>
                  <a:txBody>
                    <a:bodyPr/>
                    <a:lstStyle/>
                    <a:p>
                      <a:pPr algn="r">
                        <a:lnSpc>
                          <a:spcPct val="107000"/>
                        </a:lnSpc>
                        <a:spcAft>
                          <a:spcPts val="0"/>
                        </a:spcAft>
                      </a:pPr>
                      <a:r>
                        <a:rPr lang="nl-NL" sz="1200" dirty="0">
                          <a:effectLst/>
                        </a:rPr>
                        <a:t>331</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7900" marR="27900" marT="0" marB="0" anchor="ctr"/>
                </a:tc>
                <a:tc>
                  <a:txBody>
                    <a:bodyPr/>
                    <a:lstStyle/>
                    <a:p>
                      <a:r>
                        <a:rPr lang="nl-NL" sz="1200">
                          <a:effectLst/>
                        </a:rPr>
                        <a:t>0.789</a:t>
                      </a:r>
                      <a:endParaRPr lang="en-NA" sz="1200"/>
                    </a:p>
                  </a:txBody>
                  <a:tcPr marL="27900" marR="27900" marT="0" marB="0" anchor="ctr"/>
                </a:tc>
                <a:tc>
                  <a:txBody>
                    <a:bodyPr/>
                    <a:lstStyle/>
                    <a:p>
                      <a:r>
                        <a:rPr lang="nl-NL" sz="1200">
                          <a:effectLst/>
                        </a:rPr>
                        <a:t>0.408</a:t>
                      </a:r>
                      <a:endParaRPr lang="en-NA" sz="1200"/>
                    </a:p>
                  </a:txBody>
                  <a:tcPr marL="27900" marR="27900" marT="0" marB="0" anchor="ctr"/>
                </a:tc>
                <a:tc>
                  <a:txBody>
                    <a:bodyPr/>
                    <a:lstStyle/>
                    <a:p>
                      <a:r>
                        <a:rPr lang="nl-NL" sz="1200">
                          <a:effectLst/>
                        </a:rPr>
                        <a:t>0</a:t>
                      </a:r>
                      <a:endParaRPr lang="en-NA" sz="1200"/>
                    </a:p>
                  </a:txBody>
                  <a:tcPr marL="27900" marR="27900" marT="0" marB="0" anchor="ctr"/>
                </a:tc>
                <a:tc gridSpan="2">
                  <a:txBody>
                    <a:bodyPr/>
                    <a:lstStyle/>
                    <a:p>
                      <a:r>
                        <a:rPr lang="nl-NL" sz="1200">
                          <a:effectLst/>
                        </a:rPr>
                        <a:t>1</a:t>
                      </a:r>
                      <a:endParaRPr lang="en-NA" sz="1200"/>
                    </a:p>
                  </a:txBody>
                  <a:tcPr marL="27900" marR="27900" marT="0" marB="0" anchor="ctr"/>
                </a:tc>
                <a:tc hMerge="1">
                  <a:txBody>
                    <a:bodyPr/>
                    <a:lstStyle/>
                    <a:p>
                      <a:endParaRPr lang="en-NA"/>
                    </a:p>
                  </a:txBody>
                  <a:tcPr/>
                </a:tc>
                <a:extLst>
                  <a:ext uri="{0D108BD9-81ED-4DB2-BD59-A6C34878D82A}">
                    <a16:rowId xmlns:a16="http://schemas.microsoft.com/office/drawing/2014/main" val="1305591531"/>
                  </a:ext>
                </a:extLst>
              </a:tr>
              <a:tr h="270385">
                <a:tc>
                  <a:txBody>
                    <a:bodyPr/>
                    <a:lstStyle/>
                    <a:p>
                      <a:pPr>
                        <a:lnSpc>
                          <a:spcPct val="107000"/>
                        </a:lnSpc>
                        <a:spcAft>
                          <a:spcPts val="0"/>
                        </a:spcAft>
                      </a:pPr>
                      <a:r>
                        <a:rPr lang="nl-NL" sz="1200" dirty="0">
                          <a:effectLst/>
                        </a:rPr>
                        <a:t>English collective Bargaining</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7900" marR="27900" marT="0" marB="0" anchor="ctr"/>
                </a:tc>
                <a:tc>
                  <a:txBody>
                    <a:bodyPr/>
                    <a:lstStyle/>
                    <a:p>
                      <a:pPr algn="r">
                        <a:lnSpc>
                          <a:spcPct val="107000"/>
                        </a:lnSpc>
                        <a:spcAft>
                          <a:spcPts val="0"/>
                        </a:spcAft>
                      </a:pPr>
                      <a:r>
                        <a:rPr lang="nl-NL" sz="1200" dirty="0">
                          <a:effectLst/>
                        </a:rPr>
                        <a:t>306</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7900" marR="27900" marT="0" marB="0" anchor="ctr"/>
                </a:tc>
                <a:tc>
                  <a:txBody>
                    <a:bodyPr/>
                    <a:lstStyle/>
                    <a:p>
                      <a:r>
                        <a:rPr lang="nl-NL" sz="1200">
                          <a:effectLst/>
                        </a:rPr>
                        <a:t>0.722</a:t>
                      </a:r>
                      <a:endParaRPr lang="en-NA" sz="1200"/>
                    </a:p>
                  </a:txBody>
                  <a:tcPr marL="27900" marR="27900" marT="0" marB="0" anchor="ctr"/>
                </a:tc>
                <a:tc>
                  <a:txBody>
                    <a:bodyPr/>
                    <a:lstStyle/>
                    <a:p>
                      <a:r>
                        <a:rPr lang="nl-NL" sz="1200">
                          <a:effectLst/>
                        </a:rPr>
                        <a:t>0.449</a:t>
                      </a:r>
                      <a:endParaRPr lang="en-NA" sz="1200"/>
                    </a:p>
                  </a:txBody>
                  <a:tcPr marL="27900" marR="27900" marT="0" marB="0" anchor="ctr"/>
                </a:tc>
                <a:tc>
                  <a:txBody>
                    <a:bodyPr/>
                    <a:lstStyle/>
                    <a:p>
                      <a:r>
                        <a:rPr lang="nl-NL" sz="1200">
                          <a:effectLst/>
                        </a:rPr>
                        <a:t>0</a:t>
                      </a:r>
                      <a:endParaRPr lang="en-NA" sz="1200"/>
                    </a:p>
                  </a:txBody>
                  <a:tcPr marL="27900" marR="27900" marT="0" marB="0" anchor="ctr"/>
                </a:tc>
                <a:tc gridSpan="2">
                  <a:txBody>
                    <a:bodyPr/>
                    <a:lstStyle/>
                    <a:p>
                      <a:r>
                        <a:rPr lang="nl-NL" sz="1200">
                          <a:effectLst/>
                        </a:rPr>
                        <a:t>1</a:t>
                      </a:r>
                      <a:endParaRPr lang="en-NA" sz="1200"/>
                    </a:p>
                  </a:txBody>
                  <a:tcPr marL="27900" marR="27900" marT="0" marB="0" anchor="ctr"/>
                </a:tc>
                <a:tc hMerge="1">
                  <a:txBody>
                    <a:bodyPr/>
                    <a:lstStyle/>
                    <a:p>
                      <a:endParaRPr lang="en-NA"/>
                    </a:p>
                  </a:txBody>
                  <a:tcPr/>
                </a:tc>
                <a:extLst>
                  <a:ext uri="{0D108BD9-81ED-4DB2-BD59-A6C34878D82A}">
                    <a16:rowId xmlns:a16="http://schemas.microsoft.com/office/drawing/2014/main" val="190605143"/>
                  </a:ext>
                </a:extLst>
              </a:tr>
              <a:tr h="270385">
                <a:tc>
                  <a:txBody>
                    <a:bodyPr/>
                    <a:lstStyle/>
                    <a:p>
                      <a:pPr>
                        <a:lnSpc>
                          <a:spcPct val="107000"/>
                        </a:lnSpc>
                        <a:spcAft>
                          <a:spcPts val="0"/>
                        </a:spcAft>
                      </a:pPr>
                      <a:r>
                        <a:rPr lang="nl-NL" sz="1200">
                          <a:effectLst/>
                        </a:rPr>
                        <a:t>Manufacturing Sector</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27900" marR="27900" marT="0" marB="0" anchor="ctr"/>
                </a:tc>
                <a:tc>
                  <a:txBody>
                    <a:bodyPr/>
                    <a:lstStyle/>
                    <a:p>
                      <a:pPr algn="r">
                        <a:lnSpc>
                          <a:spcPct val="107000"/>
                        </a:lnSpc>
                        <a:spcAft>
                          <a:spcPts val="0"/>
                        </a:spcAft>
                      </a:pPr>
                      <a:r>
                        <a:rPr lang="nl-NL" sz="1200" dirty="0">
                          <a:effectLst/>
                        </a:rPr>
                        <a:t>134</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7900" marR="27900" marT="0" marB="0" anchor="ctr"/>
                </a:tc>
                <a:tc>
                  <a:txBody>
                    <a:bodyPr/>
                    <a:lstStyle/>
                    <a:p>
                      <a:r>
                        <a:rPr lang="nl-NL" sz="1200">
                          <a:effectLst/>
                        </a:rPr>
                        <a:t>0.321</a:t>
                      </a:r>
                      <a:endParaRPr lang="en-NA" sz="1200"/>
                    </a:p>
                  </a:txBody>
                  <a:tcPr marL="27900" marR="27900" marT="0" marB="0" anchor="ctr"/>
                </a:tc>
                <a:tc>
                  <a:txBody>
                    <a:bodyPr/>
                    <a:lstStyle/>
                    <a:p>
                      <a:r>
                        <a:rPr lang="nl-NL" sz="1200">
                          <a:effectLst/>
                        </a:rPr>
                        <a:t>0.467</a:t>
                      </a:r>
                      <a:endParaRPr lang="en-NA" sz="1200"/>
                    </a:p>
                  </a:txBody>
                  <a:tcPr marL="27900" marR="27900" marT="0" marB="0" anchor="ctr"/>
                </a:tc>
                <a:tc>
                  <a:txBody>
                    <a:bodyPr/>
                    <a:lstStyle/>
                    <a:p>
                      <a:r>
                        <a:rPr lang="nl-NL" sz="1200">
                          <a:effectLst/>
                        </a:rPr>
                        <a:t>0</a:t>
                      </a:r>
                      <a:endParaRPr lang="en-NA" sz="1200"/>
                    </a:p>
                  </a:txBody>
                  <a:tcPr marL="27900" marR="27900" marT="0" marB="0" anchor="ctr"/>
                </a:tc>
                <a:tc gridSpan="2">
                  <a:txBody>
                    <a:bodyPr/>
                    <a:lstStyle/>
                    <a:p>
                      <a:r>
                        <a:rPr lang="nl-NL" sz="1200">
                          <a:effectLst/>
                        </a:rPr>
                        <a:t>1</a:t>
                      </a:r>
                      <a:endParaRPr lang="en-NA" sz="1200"/>
                    </a:p>
                  </a:txBody>
                  <a:tcPr marL="27900" marR="27900" marT="0" marB="0" anchor="ctr"/>
                </a:tc>
                <a:tc hMerge="1">
                  <a:txBody>
                    <a:bodyPr/>
                    <a:lstStyle/>
                    <a:p>
                      <a:endParaRPr lang="en-NA"/>
                    </a:p>
                  </a:txBody>
                  <a:tcPr/>
                </a:tc>
                <a:extLst>
                  <a:ext uri="{0D108BD9-81ED-4DB2-BD59-A6C34878D82A}">
                    <a16:rowId xmlns:a16="http://schemas.microsoft.com/office/drawing/2014/main" val="2634760948"/>
                  </a:ext>
                </a:extLst>
              </a:tr>
              <a:tr h="270385">
                <a:tc>
                  <a:txBody>
                    <a:bodyPr/>
                    <a:lstStyle/>
                    <a:p>
                      <a:pPr>
                        <a:lnSpc>
                          <a:spcPct val="107000"/>
                        </a:lnSpc>
                        <a:spcAft>
                          <a:spcPts val="0"/>
                        </a:spcAft>
                      </a:pPr>
                      <a:r>
                        <a:rPr lang="nl-NL" sz="1200">
                          <a:effectLst/>
                        </a:rPr>
                        <a:t>Agriculture and forestry sector</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27900" marR="27900" marT="0" marB="0" anchor="ctr"/>
                </a:tc>
                <a:tc>
                  <a:txBody>
                    <a:bodyPr/>
                    <a:lstStyle/>
                    <a:p>
                      <a:pPr algn="r">
                        <a:lnSpc>
                          <a:spcPct val="107000"/>
                        </a:lnSpc>
                        <a:spcAft>
                          <a:spcPts val="0"/>
                        </a:spcAft>
                      </a:pPr>
                      <a:r>
                        <a:rPr lang="nl-NL" sz="1200" dirty="0">
                          <a:effectLst/>
                        </a:rPr>
                        <a:t>62</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7900" marR="27900" marT="0" marB="0" anchor="ctr"/>
                </a:tc>
                <a:tc>
                  <a:txBody>
                    <a:bodyPr/>
                    <a:lstStyle/>
                    <a:p>
                      <a:r>
                        <a:rPr lang="nl-NL" sz="1200">
                          <a:effectLst/>
                        </a:rPr>
                        <a:t>0.148</a:t>
                      </a:r>
                      <a:endParaRPr lang="en-NA" sz="1200"/>
                    </a:p>
                  </a:txBody>
                  <a:tcPr marL="27900" marR="27900" marT="0" marB="0" anchor="ctr"/>
                </a:tc>
                <a:tc>
                  <a:txBody>
                    <a:bodyPr/>
                    <a:lstStyle/>
                    <a:p>
                      <a:r>
                        <a:rPr lang="nl-NL" sz="1200">
                          <a:effectLst/>
                        </a:rPr>
                        <a:t>0.356</a:t>
                      </a:r>
                      <a:endParaRPr lang="en-NA" sz="1200"/>
                    </a:p>
                  </a:txBody>
                  <a:tcPr marL="27900" marR="27900" marT="0" marB="0" anchor="ctr"/>
                </a:tc>
                <a:tc>
                  <a:txBody>
                    <a:bodyPr/>
                    <a:lstStyle/>
                    <a:p>
                      <a:r>
                        <a:rPr lang="nl-NL" sz="1200">
                          <a:effectLst/>
                        </a:rPr>
                        <a:t>0</a:t>
                      </a:r>
                      <a:endParaRPr lang="en-NA" sz="1200"/>
                    </a:p>
                  </a:txBody>
                  <a:tcPr marL="27900" marR="27900" marT="0" marB="0" anchor="ctr"/>
                </a:tc>
                <a:tc gridSpan="2">
                  <a:txBody>
                    <a:bodyPr/>
                    <a:lstStyle/>
                    <a:p>
                      <a:r>
                        <a:rPr lang="nl-NL" sz="1200">
                          <a:effectLst/>
                        </a:rPr>
                        <a:t>1</a:t>
                      </a:r>
                      <a:endParaRPr lang="en-NA" sz="1200"/>
                    </a:p>
                  </a:txBody>
                  <a:tcPr marL="27900" marR="27900" marT="0" marB="0" anchor="ctr"/>
                </a:tc>
                <a:tc hMerge="1">
                  <a:txBody>
                    <a:bodyPr/>
                    <a:lstStyle/>
                    <a:p>
                      <a:endParaRPr lang="en-NA"/>
                    </a:p>
                  </a:txBody>
                  <a:tcPr/>
                </a:tc>
                <a:extLst>
                  <a:ext uri="{0D108BD9-81ED-4DB2-BD59-A6C34878D82A}">
                    <a16:rowId xmlns:a16="http://schemas.microsoft.com/office/drawing/2014/main" val="2962797236"/>
                  </a:ext>
                </a:extLst>
              </a:tr>
              <a:tr h="270385">
                <a:tc>
                  <a:txBody>
                    <a:bodyPr/>
                    <a:lstStyle/>
                    <a:p>
                      <a:pPr>
                        <a:lnSpc>
                          <a:spcPct val="107000"/>
                        </a:lnSpc>
                        <a:spcAft>
                          <a:spcPts val="0"/>
                        </a:spcAft>
                      </a:pPr>
                      <a:r>
                        <a:rPr lang="nl-NL" sz="1200">
                          <a:effectLst/>
                        </a:rPr>
                        <a:t>Construction sector</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27900" marR="27900" marT="0" marB="0" anchor="ctr"/>
                </a:tc>
                <a:tc>
                  <a:txBody>
                    <a:bodyPr/>
                    <a:lstStyle/>
                    <a:p>
                      <a:pPr algn="r">
                        <a:lnSpc>
                          <a:spcPct val="107000"/>
                        </a:lnSpc>
                        <a:spcAft>
                          <a:spcPts val="0"/>
                        </a:spcAft>
                      </a:pPr>
                      <a:r>
                        <a:rPr lang="nl-NL" sz="1200" dirty="0">
                          <a:effectLst/>
                        </a:rPr>
                        <a:t>26</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7900" marR="27900" marT="0" marB="0" anchor="ctr"/>
                </a:tc>
                <a:tc>
                  <a:txBody>
                    <a:bodyPr/>
                    <a:lstStyle/>
                    <a:p>
                      <a:r>
                        <a:rPr lang="nl-NL" sz="1200" dirty="0">
                          <a:effectLst/>
                        </a:rPr>
                        <a:t>0.062</a:t>
                      </a:r>
                      <a:endParaRPr lang="en-NA" sz="1200" dirty="0"/>
                    </a:p>
                  </a:txBody>
                  <a:tcPr marL="27900" marR="27900" marT="0" marB="0" anchor="ctr"/>
                </a:tc>
                <a:tc>
                  <a:txBody>
                    <a:bodyPr/>
                    <a:lstStyle/>
                    <a:p>
                      <a:r>
                        <a:rPr lang="nl-NL" sz="1200">
                          <a:effectLst/>
                        </a:rPr>
                        <a:t>0.242</a:t>
                      </a:r>
                      <a:endParaRPr lang="en-NA" sz="1200"/>
                    </a:p>
                  </a:txBody>
                  <a:tcPr marL="27900" marR="27900" marT="0" marB="0" anchor="ctr"/>
                </a:tc>
                <a:tc>
                  <a:txBody>
                    <a:bodyPr/>
                    <a:lstStyle/>
                    <a:p>
                      <a:r>
                        <a:rPr lang="nl-NL" sz="1200">
                          <a:effectLst/>
                        </a:rPr>
                        <a:t>0</a:t>
                      </a:r>
                      <a:endParaRPr lang="en-NA" sz="1200"/>
                    </a:p>
                  </a:txBody>
                  <a:tcPr marL="27900" marR="27900" marT="0" marB="0" anchor="ctr"/>
                </a:tc>
                <a:tc gridSpan="2">
                  <a:txBody>
                    <a:bodyPr/>
                    <a:lstStyle/>
                    <a:p>
                      <a:r>
                        <a:rPr lang="nl-NL" sz="1200">
                          <a:effectLst/>
                        </a:rPr>
                        <a:t>1</a:t>
                      </a:r>
                      <a:endParaRPr lang="en-NA" sz="1200"/>
                    </a:p>
                  </a:txBody>
                  <a:tcPr marL="27900" marR="27900" marT="0" marB="0" anchor="ctr"/>
                </a:tc>
                <a:tc hMerge="1">
                  <a:txBody>
                    <a:bodyPr/>
                    <a:lstStyle/>
                    <a:p>
                      <a:endParaRPr lang="en-NA"/>
                    </a:p>
                  </a:txBody>
                  <a:tcPr/>
                </a:tc>
                <a:extLst>
                  <a:ext uri="{0D108BD9-81ED-4DB2-BD59-A6C34878D82A}">
                    <a16:rowId xmlns:a16="http://schemas.microsoft.com/office/drawing/2014/main" val="2968959099"/>
                  </a:ext>
                </a:extLst>
              </a:tr>
              <a:tr h="270385">
                <a:tc>
                  <a:txBody>
                    <a:bodyPr/>
                    <a:lstStyle/>
                    <a:p>
                      <a:pPr>
                        <a:lnSpc>
                          <a:spcPct val="107000"/>
                        </a:lnSpc>
                        <a:spcAft>
                          <a:spcPts val="0"/>
                        </a:spcAft>
                      </a:pPr>
                      <a:r>
                        <a:rPr lang="nl-NL" sz="1200">
                          <a:effectLst/>
                        </a:rPr>
                        <a:t>Transportation and Storage</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27900" marR="27900" marT="0" marB="0" anchor="ctr"/>
                </a:tc>
                <a:tc>
                  <a:txBody>
                    <a:bodyPr/>
                    <a:lstStyle/>
                    <a:p>
                      <a:pPr algn="r">
                        <a:lnSpc>
                          <a:spcPct val="107000"/>
                        </a:lnSpc>
                        <a:spcAft>
                          <a:spcPts val="0"/>
                        </a:spcAft>
                      </a:pPr>
                      <a:r>
                        <a:rPr lang="nl-NL" sz="1200" dirty="0">
                          <a:effectLst/>
                        </a:rPr>
                        <a:t>38</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7900" marR="27900" marT="0" marB="0" anchor="ctr"/>
                </a:tc>
                <a:tc>
                  <a:txBody>
                    <a:bodyPr/>
                    <a:lstStyle/>
                    <a:p>
                      <a:r>
                        <a:rPr lang="nl-NL" sz="1200" dirty="0">
                          <a:effectLst/>
                        </a:rPr>
                        <a:t>0.091</a:t>
                      </a:r>
                      <a:endParaRPr lang="en-NA" sz="1200" dirty="0"/>
                    </a:p>
                  </a:txBody>
                  <a:tcPr marL="27900" marR="27900" marT="0" marB="0" anchor="ctr"/>
                </a:tc>
                <a:tc>
                  <a:txBody>
                    <a:bodyPr/>
                    <a:lstStyle/>
                    <a:p>
                      <a:r>
                        <a:rPr lang="nl-NL" sz="1200">
                          <a:effectLst/>
                        </a:rPr>
                        <a:t>0.288</a:t>
                      </a:r>
                      <a:endParaRPr lang="en-NA" sz="1200"/>
                    </a:p>
                  </a:txBody>
                  <a:tcPr marL="27900" marR="27900" marT="0" marB="0" anchor="ctr"/>
                </a:tc>
                <a:tc>
                  <a:txBody>
                    <a:bodyPr/>
                    <a:lstStyle/>
                    <a:p>
                      <a:r>
                        <a:rPr lang="nl-NL" sz="1200">
                          <a:effectLst/>
                        </a:rPr>
                        <a:t>0</a:t>
                      </a:r>
                      <a:endParaRPr lang="en-NA" sz="1200"/>
                    </a:p>
                  </a:txBody>
                  <a:tcPr marL="27900" marR="27900" marT="0" marB="0" anchor="ctr"/>
                </a:tc>
                <a:tc gridSpan="2">
                  <a:txBody>
                    <a:bodyPr/>
                    <a:lstStyle/>
                    <a:p>
                      <a:r>
                        <a:rPr lang="nl-NL" sz="1200">
                          <a:effectLst/>
                        </a:rPr>
                        <a:t>1</a:t>
                      </a:r>
                      <a:endParaRPr lang="en-NA" sz="1200"/>
                    </a:p>
                  </a:txBody>
                  <a:tcPr marL="27900" marR="27900" marT="0" marB="0" anchor="ctr"/>
                </a:tc>
                <a:tc hMerge="1">
                  <a:txBody>
                    <a:bodyPr/>
                    <a:lstStyle/>
                    <a:p>
                      <a:endParaRPr lang="en-NA"/>
                    </a:p>
                  </a:txBody>
                  <a:tcPr/>
                </a:tc>
                <a:extLst>
                  <a:ext uri="{0D108BD9-81ED-4DB2-BD59-A6C34878D82A}">
                    <a16:rowId xmlns:a16="http://schemas.microsoft.com/office/drawing/2014/main" val="3952116217"/>
                  </a:ext>
                </a:extLst>
              </a:tr>
              <a:tr h="270385">
                <a:tc>
                  <a:txBody>
                    <a:bodyPr/>
                    <a:lstStyle/>
                    <a:p>
                      <a:pPr>
                        <a:lnSpc>
                          <a:spcPct val="107000"/>
                        </a:lnSpc>
                        <a:spcAft>
                          <a:spcPts val="0"/>
                        </a:spcAft>
                      </a:pPr>
                      <a:r>
                        <a:rPr lang="nl-NL" sz="1200">
                          <a:effectLst/>
                        </a:rPr>
                        <a:t>Accommodation and food service</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27900" marR="27900" marT="0" marB="0" anchor="ctr"/>
                </a:tc>
                <a:tc>
                  <a:txBody>
                    <a:bodyPr/>
                    <a:lstStyle/>
                    <a:p>
                      <a:pPr algn="r">
                        <a:lnSpc>
                          <a:spcPct val="107000"/>
                        </a:lnSpc>
                        <a:spcAft>
                          <a:spcPts val="0"/>
                        </a:spcAft>
                      </a:pPr>
                      <a:r>
                        <a:rPr lang="nl-NL" sz="1200" dirty="0">
                          <a:effectLst/>
                        </a:rPr>
                        <a:t>29</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7900" marR="27900" marT="0" marB="0" anchor="ctr"/>
                </a:tc>
                <a:tc>
                  <a:txBody>
                    <a:bodyPr/>
                    <a:lstStyle/>
                    <a:p>
                      <a:r>
                        <a:rPr lang="nl-NL" sz="1200" dirty="0">
                          <a:effectLst/>
                        </a:rPr>
                        <a:t>0.069</a:t>
                      </a:r>
                      <a:endParaRPr lang="en-NA" sz="1200" dirty="0"/>
                    </a:p>
                  </a:txBody>
                  <a:tcPr marL="27900" marR="27900" marT="0" marB="0" anchor="ctr"/>
                </a:tc>
                <a:tc>
                  <a:txBody>
                    <a:bodyPr/>
                    <a:lstStyle/>
                    <a:p>
                      <a:r>
                        <a:rPr lang="nl-NL" sz="1200" dirty="0">
                          <a:effectLst/>
                        </a:rPr>
                        <a:t>0.254</a:t>
                      </a:r>
                      <a:endParaRPr lang="en-NA" sz="1200" dirty="0"/>
                    </a:p>
                  </a:txBody>
                  <a:tcPr marL="27900" marR="27900" marT="0" marB="0" anchor="ctr"/>
                </a:tc>
                <a:tc>
                  <a:txBody>
                    <a:bodyPr/>
                    <a:lstStyle/>
                    <a:p>
                      <a:r>
                        <a:rPr lang="nl-NL" sz="1200">
                          <a:effectLst/>
                        </a:rPr>
                        <a:t>0</a:t>
                      </a:r>
                      <a:endParaRPr lang="en-NA" sz="1200"/>
                    </a:p>
                  </a:txBody>
                  <a:tcPr marL="27900" marR="27900" marT="0" marB="0" anchor="ctr"/>
                </a:tc>
                <a:tc gridSpan="2">
                  <a:txBody>
                    <a:bodyPr/>
                    <a:lstStyle/>
                    <a:p>
                      <a:r>
                        <a:rPr lang="nl-NL" sz="1200">
                          <a:effectLst/>
                        </a:rPr>
                        <a:t>1</a:t>
                      </a:r>
                      <a:endParaRPr lang="en-NA" sz="1200"/>
                    </a:p>
                  </a:txBody>
                  <a:tcPr marL="27900" marR="27900" marT="0" marB="0" anchor="ctr"/>
                </a:tc>
                <a:tc hMerge="1">
                  <a:txBody>
                    <a:bodyPr/>
                    <a:lstStyle/>
                    <a:p>
                      <a:endParaRPr lang="en-NA"/>
                    </a:p>
                  </a:txBody>
                  <a:tcPr/>
                </a:tc>
                <a:extLst>
                  <a:ext uri="{0D108BD9-81ED-4DB2-BD59-A6C34878D82A}">
                    <a16:rowId xmlns:a16="http://schemas.microsoft.com/office/drawing/2014/main" val="1950977636"/>
                  </a:ext>
                </a:extLst>
              </a:tr>
              <a:tr h="270385">
                <a:tc>
                  <a:txBody>
                    <a:bodyPr/>
                    <a:lstStyle/>
                    <a:p>
                      <a:pPr>
                        <a:lnSpc>
                          <a:spcPct val="107000"/>
                        </a:lnSpc>
                        <a:spcAft>
                          <a:spcPts val="0"/>
                        </a:spcAft>
                      </a:pPr>
                      <a:r>
                        <a:rPr lang="nl-NL" sz="1200">
                          <a:effectLst/>
                        </a:rPr>
                        <a:t>Financial and Insurance </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27900" marR="27900" marT="0" marB="0" anchor="ctr"/>
                </a:tc>
                <a:tc>
                  <a:txBody>
                    <a:bodyPr/>
                    <a:lstStyle/>
                    <a:p>
                      <a:pPr algn="r">
                        <a:lnSpc>
                          <a:spcPct val="107000"/>
                        </a:lnSpc>
                        <a:spcAft>
                          <a:spcPts val="0"/>
                        </a:spcAft>
                      </a:pPr>
                      <a:r>
                        <a:rPr lang="nl-NL" sz="1200" dirty="0">
                          <a:effectLst/>
                        </a:rPr>
                        <a:t>37</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7900" marR="27900" marT="0" marB="0" anchor="ctr"/>
                </a:tc>
                <a:tc>
                  <a:txBody>
                    <a:bodyPr/>
                    <a:lstStyle/>
                    <a:p>
                      <a:r>
                        <a:rPr lang="nl-NL" sz="1200">
                          <a:effectLst/>
                        </a:rPr>
                        <a:t>0.089</a:t>
                      </a:r>
                      <a:endParaRPr lang="en-NA" sz="1200"/>
                    </a:p>
                  </a:txBody>
                  <a:tcPr marL="27900" marR="27900" marT="0" marB="0" anchor="ctr"/>
                </a:tc>
                <a:tc>
                  <a:txBody>
                    <a:bodyPr/>
                    <a:lstStyle/>
                    <a:p>
                      <a:r>
                        <a:rPr lang="nl-NL" sz="1200" dirty="0">
                          <a:effectLst/>
                        </a:rPr>
                        <a:t>0.284</a:t>
                      </a:r>
                      <a:endParaRPr lang="en-NA" sz="1200" dirty="0"/>
                    </a:p>
                  </a:txBody>
                  <a:tcPr marL="27900" marR="27900" marT="0" marB="0" anchor="ctr"/>
                </a:tc>
                <a:tc>
                  <a:txBody>
                    <a:bodyPr/>
                    <a:lstStyle/>
                    <a:p>
                      <a:r>
                        <a:rPr lang="nl-NL" sz="1200">
                          <a:effectLst/>
                        </a:rPr>
                        <a:t>0</a:t>
                      </a:r>
                      <a:endParaRPr lang="en-NA" sz="1200"/>
                    </a:p>
                  </a:txBody>
                  <a:tcPr marL="27900" marR="27900" marT="0" marB="0" anchor="ctr"/>
                </a:tc>
                <a:tc gridSpan="2">
                  <a:txBody>
                    <a:bodyPr/>
                    <a:lstStyle/>
                    <a:p>
                      <a:r>
                        <a:rPr lang="nl-NL" sz="1200">
                          <a:effectLst/>
                        </a:rPr>
                        <a:t>1</a:t>
                      </a:r>
                      <a:endParaRPr lang="en-NA" sz="1200"/>
                    </a:p>
                  </a:txBody>
                  <a:tcPr marL="27900" marR="27900" marT="0" marB="0" anchor="ctr"/>
                </a:tc>
                <a:tc hMerge="1">
                  <a:txBody>
                    <a:bodyPr/>
                    <a:lstStyle/>
                    <a:p>
                      <a:endParaRPr lang="en-NA"/>
                    </a:p>
                  </a:txBody>
                  <a:tcPr/>
                </a:tc>
                <a:extLst>
                  <a:ext uri="{0D108BD9-81ED-4DB2-BD59-A6C34878D82A}">
                    <a16:rowId xmlns:a16="http://schemas.microsoft.com/office/drawing/2014/main" val="4098952516"/>
                  </a:ext>
                </a:extLst>
              </a:tr>
              <a:tr h="270385">
                <a:tc>
                  <a:txBody>
                    <a:bodyPr/>
                    <a:lstStyle/>
                    <a:p>
                      <a:pPr>
                        <a:lnSpc>
                          <a:spcPct val="107000"/>
                        </a:lnSpc>
                        <a:spcAft>
                          <a:spcPts val="0"/>
                        </a:spcAft>
                      </a:pPr>
                      <a:r>
                        <a:rPr lang="nl-NL" sz="1200">
                          <a:effectLst/>
                        </a:rPr>
                        <a:t>Public Administration and defence</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27900" marR="27900" marT="0" marB="0" anchor="ctr"/>
                </a:tc>
                <a:tc>
                  <a:txBody>
                    <a:bodyPr/>
                    <a:lstStyle/>
                    <a:p>
                      <a:pPr algn="r">
                        <a:lnSpc>
                          <a:spcPct val="107000"/>
                        </a:lnSpc>
                        <a:spcAft>
                          <a:spcPts val="0"/>
                        </a:spcAft>
                      </a:pPr>
                      <a:r>
                        <a:rPr lang="en-GB" sz="1200">
                          <a:effectLst/>
                        </a:rPr>
                        <a:t>20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27900" marR="27900" marT="0" marB="0" anchor="ctr"/>
                </a:tc>
                <a:tc>
                  <a:txBody>
                    <a:bodyPr/>
                    <a:lstStyle/>
                    <a:p>
                      <a:r>
                        <a:rPr lang="nl-NL" sz="1200">
                          <a:effectLst/>
                        </a:rPr>
                        <a:t>0.046</a:t>
                      </a:r>
                      <a:endParaRPr lang="en-NA" sz="1200"/>
                    </a:p>
                  </a:txBody>
                  <a:tcPr marL="27900" marR="27900" marT="0" marB="0" anchor="ctr"/>
                </a:tc>
                <a:tc>
                  <a:txBody>
                    <a:bodyPr/>
                    <a:lstStyle/>
                    <a:p>
                      <a:r>
                        <a:rPr lang="nl-NL" sz="1200" dirty="0">
                          <a:effectLst/>
                        </a:rPr>
                        <a:t>0.209</a:t>
                      </a:r>
                      <a:endParaRPr lang="en-NA" sz="1200" dirty="0"/>
                    </a:p>
                  </a:txBody>
                  <a:tcPr marL="27900" marR="27900" marT="0" marB="0" anchor="ctr"/>
                </a:tc>
                <a:tc>
                  <a:txBody>
                    <a:bodyPr/>
                    <a:lstStyle/>
                    <a:p>
                      <a:r>
                        <a:rPr lang="nl-NL" sz="1200">
                          <a:effectLst/>
                        </a:rPr>
                        <a:t>0</a:t>
                      </a:r>
                      <a:endParaRPr lang="en-NA" sz="1200"/>
                    </a:p>
                  </a:txBody>
                  <a:tcPr marL="27900" marR="27900" marT="0" marB="0" anchor="ctr"/>
                </a:tc>
                <a:tc gridSpan="2">
                  <a:txBody>
                    <a:bodyPr/>
                    <a:lstStyle/>
                    <a:p>
                      <a:r>
                        <a:rPr lang="nl-NL" sz="1200">
                          <a:effectLst/>
                        </a:rPr>
                        <a:t>1</a:t>
                      </a:r>
                      <a:endParaRPr lang="en-NA" sz="1200"/>
                    </a:p>
                  </a:txBody>
                  <a:tcPr marL="27900" marR="27900" marT="0" marB="0" anchor="ctr"/>
                </a:tc>
                <a:tc hMerge="1">
                  <a:txBody>
                    <a:bodyPr/>
                    <a:lstStyle/>
                    <a:p>
                      <a:endParaRPr lang="en-NA"/>
                    </a:p>
                  </a:txBody>
                  <a:tcPr/>
                </a:tc>
                <a:extLst>
                  <a:ext uri="{0D108BD9-81ED-4DB2-BD59-A6C34878D82A}">
                    <a16:rowId xmlns:a16="http://schemas.microsoft.com/office/drawing/2014/main" val="2617398600"/>
                  </a:ext>
                </a:extLst>
              </a:tr>
              <a:tr h="366544">
                <a:tc>
                  <a:txBody>
                    <a:bodyPr/>
                    <a:lstStyle/>
                    <a:p>
                      <a:pPr>
                        <a:lnSpc>
                          <a:spcPct val="107000"/>
                        </a:lnSpc>
                        <a:spcAft>
                          <a:spcPts val="0"/>
                        </a:spcAft>
                      </a:pPr>
                      <a:r>
                        <a:rPr lang="nl-NL" sz="1200">
                          <a:effectLst/>
                        </a:rPr>
                        <a:t>Education sector</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27900" marR="27900" marT="0" marB="0" anchor="ctr"/>
                </a:tc>
                <a:tc>
                  <a:txBody>
                    <a:bodyPr/>
                    <a:lstStyle/>
                    <a:p>
                      <a:pPr algn="r">
                        <a:lnSpc>
                          <a:spcPct val="107000"/>
                        </a:lnSpc>
                        <a:spcAft>
                          <a:spcPts val="0"/>
                        </a:spcAft>
                      </a:pPr>
                      <a:r>
                        <a:rPr lang="nl-NL" sz="1200">
                          <a:effectLst/>
                        </a:rPr>
                        <a:t>22</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27900" marR="27900" marT="0" marB="0" anchor="ctr"/>
                </a:tc>
                <a:tc>
                  <a:txBody>
                    <a:bodyPr/>
                    <a:lstStyle/>
                    <a:p>
                      <a:r>
                        <a:rPr lang="nl-NL" sz="1200">
                          <a:effectLst/>
                        </a:rPr>
                        <a:t>0.053</a:t>
                      </a:r>
                      <a:endParaRPr lang="en-NA" sz="1200"/>
                    </a:p>
                  </a:txBody>
                  <a:tcPr marL="27900" marR="27900" marT="0" marB="0" anchor="ctr"/>
                </a:tc>
                <a:tc>
                  <a:txBody>
                    <a:bodyPr/>
                    <a:lstStyle/>
                    <a:p>
                      <a:r>
                        <a:rPr lang="nl-NL" sz="1200" dirty="0">
                          <a:effectLst/>
                        </a:rPr>
                        <a:t>0.223</a:t>
                      </a:r>
                      <a:endParaRPr lang="en-NA" sz="1200" dirty="0"/>
                    </a:p>
                  </a:txBody>
                  <a:tcPr marL="27900" marR="27900" marT="0" marB="0" anchor="ctr"/>
                </a:tc>
                <a:tc>
                  <a:txBody>
                    <a:bodyPr/>
                    <a:lstStyle/>
                    <a:p>
                      <a:r>
                        <a:rPr lang="nl-NL" sz="1200">
                          <a:effectLst/>
                        </a:rPr>
                        <a:t>0</a:t>
                      </a:r>
                      <a:endParaRPr lang="en-NA" sz="1200"/>
                    </a:p>
                  </a:txBody>
                  <a:tcPr marL="27900" marR="27900" marT="0" marB="0" anchor="ctr"/>
                </a:tc>
                <a:tc gridSpan="2">
                  <a:txBody>
                    <a:bodyPr/>
                    <a:lstStyle/>
                    <a:p>
                      <a:r>
                        <a:rPr lang="nl-NL" sz="1200" dirty="0">
                          <a:effectLst/>
                        </a:rPr>
                        <a:t>1</a:t>
                      </a:r>
                      <a:endParaRPr lang="en-NA" sz="1200" dirty="0"/>
                    </a:p>
                  </a:txBody>
                  <a:tcPr marL="27900" marR="27900" marT="0" marB="0" anchor="ctr"/>
                </a:tc>
                <a:tc hMerge="1">
                  <a:txBody>
                    <a:bodyPr/>
                    <a:lstStyle/>
                    <a:p>
                      <a:endParaRPr lang="en-NA"/>
                    </a:p>
                  </a:txBody>
                  <a:tcPr/>
                </a:tc>
                <a:extLst>
                  <a:ext uri="{0D108BD9-81ED-4DB2-BD59-A6C34878D82A}">
                    <a16:rowId xmlns:a16="http://schemas.microsoft.com/office/drawing/2014/main" val="1641291764"/>
                  </a:ext>
                </a:extLst>
              </a:tr>
              <a:tr h="270385">
                <a:tc>
                  <a:txBody>
                    <a:bodyPr/>
                    <a:lstStyle/>
                    <a:p>
                      <a:pPr>
                        <a:lnSpc>
                          <a:spcPct val="107000"/>
                        </a:lnSpc>
                        <a:spcAft>
                          <a:spcPts val="0"/>
                        </a:spcAft>
                      </a:pPr>
                      <a:r>
                        <a:rPr lang="nl-NL" sz="1200" dirty="0">
                          <a:effectLst/>
                        </a:rPr>
                        <a:t>Social work and other services </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7900" marR="27900" marT="0" marB="0" anchor="ctr"/>
                </a:tc>
                <a:tc>
                  <a:txBody>
                    <a:bodyPr/>
                    <a:lstStyle/>
                    <a:p>
                      <a:pPr algn="r">
                        <a:lnSpc>
                          <a:spcPct val="107000"/>
                        </a:lnSpc>
                        <a:spcAft>
                          <a:spcPts val="0"/>
                        </a:spcAft>
                      </a:pPr>
                      <a:r>
                        <a:rPr lang="nl-NL" sz="1200" dirty="0">
                          <a:effectLst/>
                        </a:rPr>
                        <a:t>27</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7900" marR="27900" marT="0" marB="0" anchor="ctr"/>
                </a:tc>
                <a:tc>
                  <a:txBody>
                    <a:bodyPr/>
                    <a:lstStyle/>
                    <a:p>
                      <a:r>
                        <a:rPr lang="nl-NL" sz="1200" dirty="0">
                          <a:effectLst/>
                        </a:rPr>
                        <a:t>0.065</a:t>
                      </a:r>
                      <a:endParaRPr lang="en-NA" sz="1200" dirty="0"/>
                    </a:p>
                  </a:txBody>
                  <a:tcPr marL="27900" marR="27900" marT="0" marB="0" anchor="ctr"/>
                </a:tc>
                <a:tc>
                  <a:txBody>
                    <a:bodyPr/>
                    <a:lstStyle/>
                    <a:p>
                      <a:r>
                        <a:rPr lang="nl-NL" sz="1200" dirty="0">
                          <a:effectLst/>
                        </a:rPr>
                        <a:t>0.246</a:t>
                      </a:r>
                      <a:endParaRPr lang="en-NA" sz="1200" dirty="0"/>
                    </a:p>
                  </a:txBody>
                  <a:tcPr marL="27900" marR="27900" marT="0" marB="0" anchor="ctr"/>
                </a:tc>
                <a:tc>
                  <a:txBody>
                    <a:bodyPr/>
                    <a:lstStyle/>
                    <a:p>
                      <a:r>
                        <a:rPr lang="nl-NL" sz="1200" dirty="0">
                          <a:effectLst/>
                        </a:rPr>
                        <a:t>0</a:t>
                      </a:r>
                      <a:endParaRPr lang="en-NA" sz="1200" dirty="0"/>
                    </a:p>
                  </a:txBody>
                  <a:tcPr marL="27900" marR="27900" marT="0" marB="0" anchor="ctr"/>
                </a:tc>
                <a:tc gridSpan="2">
                  <a:txBody>
                    <a:bodyPr/>
                    <a:lstStyle/>
                    <a:p>
                      <a:r>
                        <a:rPr lang="nl-NL" sz="1200" dirty="0">
                          <a:effectLst/>
                        </a:rPr>
                        <a:t>1</a:t>
                      </a:r>
                      <a:endParaRPr lang="en-NA" sz="1200" dirty="0"/>
                    </a:p>
                  </a:txBody>
                  <a:tcPr marL="27900" marR="27900" marT="0" marB="0" anchor="ctr"/>
                </a:tc>
                <a:tc hMerge="1">
                  <a:txBody>
                    <a:bodyPr/>
                    <a:lstStyle/>
                    <a:p>
                      <a:endParaRPr lang="en-NA"/>
                    </a:p>
                  </a:txBody>
                  <a:tcPr/>
                </a:tc>
                <a:extLst>
                  <a:ext uri="{0D108BD9-81ED-4DB2-BD59-A6C34878D82A}">
                    <a16:rowId xmlns:a16="http://schemas.microsoft.com/office/drawing/2014/main" val="49106078"/>
                  </a:ext>
                </a:extLst>
              </a:tr>
            </a:tbl>
          </a:graphicData>
        </a:graphic>
      </p:graphicFrame>
    </p:spTree>
    <p:extLst>
      <p:ext uri="{BB962C8B-B14F-4D97-AF65-F5344CB8AC3E}">
        <p14:creationId xmlns:p14="http://schemas.microsoft.com/office/powerpoint/2010/main" val="19698738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A17758-D840-4B26-BCA7-C7A9B5BB71D1}"/>
              </a:ext>
            </a:extLst>
          </p:cNvPr>
          <p:cNvSpPr>
            <a:spLocks noGrp="1"/>
          </p:cNvSpPr>
          <p:nvPr>
            <p:ph type="title"/>
          </p:nvPr>
        </p:nvSpPr>
        <p:spPr>
          <a:xfrm>
            <a:off x="977900" y="495300"/>
            <a:ext cx="10515600" cy="241300"/>
          </a:xfrm>
        </p:spPr>
        <p:txBody>
          <a:bodyPr>
            <a:normAutofit fontScale="90000"/>
          </a:bodyPr>
          <a:lstStyle/>
          <a:p>
            <a:pPr algn="ctr"/>
            <a:r>
              <a:rPr lang="en-GB" sz="2700" b="1" dirty="0"/>
              <a:t>Sectoral impact and wage setting in collective agreements: Probability of inclusion of </a:t>
            </a:r>
            <a:r>
              <a:rPr lang="en-NA" sz="2700" b="1" dirty="0"/>
              <a:t>wage </a:t>
            </a:r>
            <a:r>
              <a:rPr lang="en-GB" sz="2700" b="1" dirty="0"/>
              <a:t>clauses</a:t>
            </a:r>
            <a:r>
              <a:rPr lang="en-NA" sz="2700" b="1" dirty="0"/>
              <a:t> in </a:t>
            </a:r>
            <a:r>
              <a:rPr lang="en-GB" sz="2700" b="1" dirty="0"/>
              <a:t>agreements</a:t>
            </a:r>
            <a:br>
              <a:rPr lang="en-NA" sz="2700" dirty="0"/>
            </a:br>
            <a:endParaRPr lang="en-NA" sz="2700" dirty="0"/>
          </a:p>
        </p:txBody>
      </p:sp>
      <p:graphicFrame>
        <p:nvGraphicFramePr>
          <p:cNvPr id="4" name="Content Placeholder 3">
            <a:extLst>
              <a:ext uri="{FF2B5EF4-FFF2-40B4-BE49-F238E27FC236}">
                <a16:creationId xmlns:a16="http://schemas.microsoft.com/office/drawing/2014/main" id="{B406961F-A8C6-44A1-8B87-FC8FAF142840}"/>
              </a:ext>
            </a:extLst>
          </p:cNvPr>
          <p:cNvGraphicFramePr>
            <a:graphicFrameLocks noGrp="1"/>
          </p:cNvGraphicFramePr>
          <p:nvPr>
            <p:ph idx="1"/>
            <p:extLst>
              <p:ext uri="{D42A27DB-BD31-4B8C-83A1-F6EECF244321}">
                <p14:modId xmlns:p14="http://schemas.microsoft.com/office/powerpoint/2010/main" val="2586895205"/>
              </p:ext>
            </p:extLst>
          </p:nvPr>
        </p:nvGraphicFramePr>
        <p:xfrm>
          <a:off x="736600" y="736601"/>
          <a:ext cx="10896599" cy="6239835"/>
        </p:xfrm>
        <a:graphic>
          <a:graphicData uri="http://schemas.openxmlformats.org/drawingml/2006/table">
            <a:tbl>
              <a:tblPr firstRow="1" firstCol="1" bandRow="1">
                <a:tableStyleId>{5C22544A-7EE6-4342-B048-85BDC9FD1C3A}</a:tableStyleId>
              </a:tblPr>
              <a:tblGrid>
                <a:gridCol w="2358495">
                  <a:extLst>
                    <a:ext uri="{9D8B030D-6E8A-4147-A177-3AD203B41FA5}">
                      <a16:colId xmlns:a16="http://schemas.microsoft.com/office/drawing/2014/main" val="3193745576"/>
                    </a:ext>
                  </a:extLst>
                </a:gridCol>
                <a:gridCol w="1083599">
                  <a:extLst>
                    <a:ext uri="{9D8B030D-6E8A-4147-A177-3AD203B41FA5}">
                      <a16:colId xmlns:a16="http://schemas.microsoft.com/office/drawing/2014/main" val="3394728956"/>
                    </a:ext>
                  </a:extLst>
                </a:gridCol>
                <a:gridCol w="1244002">
                  <a:extLst>
                    <a:ext uri="{9D8B030D-6E8A-4147-A177-3AD203B41FA5}">
                      <a16:colId xmlns:a16="http://schemas.microsoft.com/office/drawing/2014/main" val="1281454882"/>
                    </a:ext>
                  </a:extLst>
                </a:gridCol>
                <a:gridCol w="316051">
                  <a:extLst>
                    <a:ext uri="{9D8B030D-6E8A-4147-A177-3AD203B41FA5}">
                      <a16:colId xmlns:a16="http://schemas.microsoft.com/office/drawing/2014/main" val="4150779845"/>
                    </a:ext>
                  </a:extLst>
                </a:gridCol>
                <a:gridCol w="1470939">
                  <a:extLst>
                    <a:ext uri="{9D8B030D-6E8A-4147-A177-3AD203B41FA5}">
                      <a16:colId xmlns:a16="http://schemas.microsoft.com/office/drawing/2014/main" val="3203279711"/>
                    </a:ext>
                  </a:extLst>
                </a:gridCol>
                <a:gridCol w="1083599">
                  <a:extLst>
                    <a:ext uri="{9D8B030D-6E8A-4147-A177-3AD203B41FA5}">
                      <a16:colId xmlns:a16="http://schemas.microsoft.com/office/drawing/2014/main" val="6441736"/>
                    </a:ext>
                  </a:extLst>
                </a:gridCol>
                <a:gridCol w="337437">
                  <a:extLst>
                    <a:ext uri="{9D8B030D-6E8A-4147-A177-3AD203B41FA5}">
                      <a16:colId xmlns:a16="http://schemas.microsoft.com/office/drawing/2014/main" val="2450183760"/>
                    </a:ext>
                  </a:extLst>
                </a:gridCol>
                <a:gridCol w="1516091">
                  <a:extLst>
                    <a:ext uri="{9D8B030D-6E8A-4147-A177-3AD203B41FA5}">
                      <a16:colId xmlns:a16="http://schemas.microsoft.com/office/drawing/2014/main" val="1126544456"/>
                    </a:ext>
                  </a:extLst>
                </a:gridCol>
                <a:gridCol w="1486386">
                  <a:extLst>
                    <a:ext uri="{9D8B030D-6E8A-4147-A177-3AD203B41FA5}">
                      <a16:colId xmlns:a16="http://schemas.microsoft.com/office/drawing/2014/main" val="2061706694"/>
                    </a:ext>
                  </a:extLst>
                </a:gridCol>
              </a:tblGrid>
              <a:tr h="162189">
                <a:tc rowSpan="2">
                  <a:txBody>
                    <a:bodyPr/>
                    <a:lstStyle/>
                    <a:p>
                      <a:pPr>
                        <a:lnSpc>
                          <a:spcPct val="107000"/>
                        </a:lnSpc>
                        <a:spcAft>
                          <a:spcPts val="0"/>
                        </a:spcAft>
                      </a:pPr>
                      <a:r>
                        <a:rPr lang="en-NA" sz="1200" dirty="0">
                          <a:effectLst/>
                        </a:rPr>
                        <a:t>Variables</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en-GB" sz="900">
                          <a:effectLst/>
                        </a:rPr>
                        <a:t>(1)</a:t>
                      </a:r>
                      <a:endParaRPr lang="en-NA" sz="10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en-GB" sz="900">
                          <a:effectLst/>
                        </a:rPr>
                        <a:t>(2)</a:t>
                      </a:r>
                      <a:endParaRPr lang="en-NA" sz="10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pPr>
                      <a:endParaRPr lang="en-NA" sz="1000">
                        <a:effectLst/>
                        <a:latin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en-GB" sz="900">
                          <a:solidFill>
                            <a:srgbClr val="7030A0"/>
                          </a:solidFill>
                          <a:effectLst/>
                        </a:rPr>
                        <a:t>(3)</a:t>
                      </a:r>
                      <a:endParaRPr lang="en-NA" sz="1000">
                        <a:solidFill>
                          <a:srgbClr val="7030A0"/>
                        </a:solidFill>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en-GB" sz="900">
                          <a:effectLst/>
                        </a:rPr>
                        <a:t>(4)</a:t>
                      </a:r>
                      <a:endParaRPr lang="en-NA" sz="10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pPr>
                      <a:endParaRPr lang="en-NA" sz="1000">
                        <a:effectLst/>
                        <a:latin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en-GB" sz="900">
                          <a:effectLst/>
                        </a:rPr>
                        <a:t>(5)</a:t>
                      </a:r>
                      <a:endParaRPr lang="en-NA" sz="10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en-GB" sz="900">
                          <a:effectLst/>
                        </a:rPr>
                        <a:t>(6)</a:t>
                      </a:r>
                      <a:endParaRPr lang="en-NA" sz="10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extLst>
                  <a:ext uri="{0D108BD9-81ED-4DB2-BD59-A6C34878D82A}">
                    <a16:rowId xmlns:a16="http://schemas.microsoft.com/office/drawing/2014/main" val="243242556"/>
                  </a:ext>
                </a:extLst>
              </a:tr>
              <a:tr h="190832">
                <a:tc vMerge="1">
                  <a:txBody>
                    <a:bodyPr/>
                    <a:lstStyle/>
                    <a:p>
                      <a:endParaRPr lang="en-NA"/>
                    </a:p>
                  </a:txBody>
                  <a:tcPr/>
                </a:tc>
                <a:tc gridSpan="2">
                  <a:txBody>
                    <a:bodyPr/>
                    <a:lstStyle/>
                    <a:p>
                      <a:pPr algn="ctr">
                        <a:lnSpc>
                          <a:spcPct val="107000"/>
                        </a:lnSpc>
                        <a:spcAft>
                          <a:spcPts val="0"/>
                        </a:spcAft>
                      </a:pPr>
                      <a:r>
                        <a:rPr lang="en-NA" sz="1200">
                          <a:effectLst/>
                        </a:rPr>
                        <a:t>Coefficients</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hMerge="1">
                  <a:txBody>
                    <a:bodyPr/>
                    <a:lstStyle/>
                    <a:p>
                      <a:endParaRPr lang="en-NA"/>
                    </a:p>
                  </a:txBody>
                  <a:tcPr/>
                </a:tc>
                <a:tc>
                  <a:txBody>
                    <a:bodyPr/>
                    <a:lstStyle/>
                    <a:p>
                      <a:pPr>
                        <a:lnSpc>
                          <a:spcPct val="107000"/>
                        </a:lnSpc>
                        <a:spcAft>
                          <a:spcPts val="0"/>
                        </a:spcAft>
                      </a:pPr>
                      <a:r>
                        <a:rPr lang="en-NA" sz="1200">
                          <a:effectLst/>
                        </a:rPr>
                        <a:t> </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gridSpan="2">
                  <a:txBody>
                    <a:bodyPr/>
                    <a:lstStyle/>
                    <a:p>
                      <a:pPr algn="ctr">
                        <a:lnSpc>
                          <a:spcPct val="107000"/>
                        </a:lnSpc>
                        <a:spcAft>
                          <a:spcPts val="0"/>
                        </a:spcAft>
                      </a:pPr>
                      <a:r>
                        <a:rPr lang="en-NA" sz="1200" dirty="0">
                          <a:solidFill>
                            <a:srgbClr val="FF0000"/>
                          </a:solidFill>
                          <a:effectLst/>
                        </a:rPr>
                        <a:t>Marginal effects</a:t>
                      </a:r>
                      <a:endParaRPr lang="en-NA" sz="12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hMerge="1">
                  <a:txBody>
                    <a:bodyPr/>
                    <a:lstStyle/>
                    <a:p>
                      <a:endParaRPr lang="en-NA"/>
                    </a:p>
                  </a:txBody>
                  <a:tcPr/>
                </a:tc>
                <a:tc>
                  <a:txBody>
                    <a:bodyPr/>
                    <a:lstStyle/>
                    <a:p>
                      <a:pPr>
                        <a:lnSpc>
                          <a:spcPct val="107000"/>
                        </a:lnSpc>
                        <a:spcAft>
                          <a:spcPts val="0"/>
                        </a:spcAft>
                      </a:pPr>
                      <a:r>
                        <a:rPr lang="en-NA" sz="1200">
                          <a:effectLst/>
                        </a:rPr>
                        <a:t> </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gridSpan="2">
                  <a:txBody>
                    <a:bodyPr/>
                    <a:lstStyle/>
                    <a:p>
                      <a:pPr algn="ctr">
                        <a:lnSpc>
                          <a:spcPct val="107000"/>
                        </a:lnSpc>
                        <a:spcAft>
                          <a:spcPts val="0"/>
                        </a:spcAft>
                      </a:pPr>
                      <a:r>
                        <a:rPr lang="en-NA" sz="1200">
                          <a:effectLst/>
                        </a:rPr>
                        <a:t>Marginal effects (at mean)</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hMerge="1">
                  <a:txBody>
                    <a:bodyPr/>
                    <a:lstStyle/>
                    <a:p>
                      <a:endParaRPr lang="en-NA"/>
                    </a:p>
                  </a:txBody>
                  <a:tcPr/>
                </a:tc>
                <a:extLst>
                  <a:ext uri="{0D108BD9-81ED-4DB2-BD59-A6C34878D82A}">
                    <a16:rowId xmlns:a16="http://schemas.microsoft.com/office/drawing/2014/main" val="989379077"/>
                  </a:ext>
                </a:extLst>
              </a:tr>
              <a:tr h="190832">
                <a:tc>
                  <a:txBody>
                    <a:bodyPr/>
                    <a:lstStyle/>
                    <a:p>
                      <a:pPr>
                        <a:lnSpc>
                          <a:spcPct val="107000"/>
                        </a:lnSpc>
                        <a:spcAft>
                          <a:spcPts val="0"/>
                        </a:spcAft>
                      </a:pPr>
                      <a:r>
                        <a:rPr lang="en-NA" sz="1200" dirty="0">
                          <a:effectLst/>
                        </a:rPr>
                        <a:t>CBA Ratified</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en-NA" sz="1200" dirty="0">
                          <a:effectLst/>
                        </a:rPr>
                        <a:t>0.997***</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en-NA" sz="1200" dirty="0">
                          <a:effectLst/>
                        </a:rPr>
                        <a:t>0.987***</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en-NA" sz="1200">
                          <a:effectLst/>
                        </a:rPr>
                        <a:t> </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en-NA" sz="1200">
                          <a:solidFill>
                            <a:srgbClr val="7030A0"/>
                          </a:solidFill>
                          <a:effectLst/>
                        </a:rPr>
                        <a:t>0.0886***</a:t>
                      </a:r>
                      <a:endParaRPr lang="en-NA" sz="1200">
                        <a:solidFill>
                          <a:srgbClr val="7030A0"/>
                        </a:solidFill>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en-NA" sz="1200">
                          <a:effectLst/>
                        </a:rPr>
                        <a:t>0.0891***</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en-NA" sz="1200">
                          <a:effectLst/>
                        </a:rPr>
                        <a:t> </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en-NA" sz="1200">
                          <a:effectLst/>
                        </a:rPr>
                        <a:t>0.0669***</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en-NA" sz="1200">
                          <a:effectLst/>
                        </a:rPr>
                        <a:t>0.0676***</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extLst>
                  <a:ext uri="{0D108BD9-81ED-4DB2-BD59-A6C34878D82A}">
                    <a16:rowId xmlns:a16="http://schemas.microsoft.com/office/drawing/2014/main" val="2253722823"/>
                  </a:ext>
                </a:extLst>
              </a:tr>
              <a:tr h="178447">
                <a:tc>
                  <a:txBody>
                    <a:bodyPr/>
                    <a:lstStyle/>
                    <a:p>
                      <a:pPr>
                        <a:lnSpc>
                          <a:spcPct val="107000"/>
                        </a:lnSpc>
                      </a:pPr>
                      <a:endParaRPr lang="en-NA" sz="1200" dirty="0">
                        <a:effectLst/>
                        <a:latin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nl-NL" sz="1200">
                          <a:effectLst/>
                        </a:rPr>
                        <a:t>(</a:t>
                      </a:r>
                      <a:r>
                        <a:rPr lang="en-NA" sz="1200">
                          <a:effectLst/>
                        </a:rPr>
                        <a:t>0.38</a:t>
                      </a:r>
                      <a:r>
                        <a:rPr lang="nl-NL" sz="1200">
                          <a:effectLst/>
                        </a:rPr>
                        <a:t>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nl-NL" sz="1200">
                          <a:effectLst/>
                        </a:rPr>
                        <a:t>(</a:t>
                      </a:r>
                      <a:r>
                        <a:rPr lang="en-NA" sz="1200">
                          <a:effectLst/>
                        </a:rPr>
                        <a:t>0.379</a:t>
                      </a:r>
                      <a:r>
                        <a:rPr lang="nl-NL" sz="1200">
                          <a:effectLst/>
                        </a:rPr>
                        <a:t>)</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pPr>
                      <a:endParaRPr lang="en-NA" sz="1200">
                        <a:effectLst/>
                        <a:latin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nl-NL" sz="1200" dirty="0">
                          <a:solidFill>
                            <a:srgbClr val="7030A0"/>
                          </a:solidFill>
                          <a:effectLst/>
                        </a:rPr>
                        <a:t>(</a:t>
                      </a:r>
                      <a:r>
                        <a:rPr lang="en-NA" sz="1200" dirty="0">
                          <a:solidFill>
                            <a:srgbClr val="7030A0"/>
                          </a:solidFill>
                          <a:effectLst/>
                        </a:rPr>
                        <a:t>0.0336</a:t>
                      </a:r>
                      <a:r>
                        <a:rPr lang="nl-NL" sz="1200" dirty="0">
                          <a:solidFill>
                            <a:srgbClr val="7030A0"/>
                          </a:solidFill>
                          <a:effectLst/>
                        </a:rPr>
                        <a:t>)</a:t>
                      </a:r>
                      <a:endParaRPr lang="en-NA" sz="1200"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nl-NL" sz="1200">
                          <a:effectLst/>
                        </a:rPr>
                        <a:t>(</a:t>
                      </a:r>
                      <a:r>
                        <a:rPr lang="en-NA" sz="1200">
                          <a:effectLst/>
                        </a:rPr>
                        <a:t>0.034</a:t>
                      </a:r>
                      <a:r>
                        <a:rPr lang="nl-NL" sz="1200">
                          <a:effectLst/>
                        </a:rPr>
                        <a:t>)</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pPr>
                      <a:endParaRPr lang="en-NA" sz="1200">
                        <a:effectLst/>
                        <a:latin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nl-NL" sz="1200">
                          <a:effectLst/>
                        </a:rPr>
                        <a:t>(</a:t>
                      </a:r>
                      <a:r>
                        <a:rPr lang="en-NA" sz="1200">
                          <a:effectLst/>
                        </a:rPr>
                        <a:t>0.0254</a:t>
                      </a:r>
                      <a:r>
                        <a:rPr lang="nl-NL" sz="1200">
                          <a:effectLst/>
                        </a:rPr>
                        <a:t>)</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nl-NL" sz="1200">
                          <a:effectLst/>
                        </a:rPr>
                        <a:t>(</a:t>
                      </a:r>
                      <a:r>
                        <a:rPr lang="en-NA" sz="1200">
                          <a:effectLst/>
                        </a:rPr>
                        <a:t>0.0256</a:t>
                      </a:r>
                      <a:r>
                        <a:rPr lang="nl-NL" sz="1200">
                          <a:effectLst/>
                        </a:rPr>
                        <a:t>)</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extLst>
                  <a:ext uri="{0D108BD9-81ED-4DB2-BD59-A6C34878D82A}">
                    <a16:rowId xmlns:a16="http://schemas.microsoft.com/office/drawing/2014/main" val="460637580"/>
                  </a:ext>
                </a:extLst>
              </a:tr>
              <a:tr h="288406">
                <a:tc>
                  <a:txBody>
                    <a:bodyPr/>
                    <a:lstStyle/>
                    <a:p>
                      <a:pPr>
                        <a:lnSpc>
                          <a:spcPct val="107000"/>
                        </a:lnSpc>
                        <a:spcAft>
                          <a:spcPts val="0"/>
                        </a:spcAft>
                      </a:pPr>
                      <a:r>
                        <a:rPr lang="en-NA" sz="1200" dirty="0">
                          <a:effectLst/>
                        </a:rPr>
                        <a:t>Single Employer</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en-NA" sz="1200" dirty="0">
                          <a:effectLst/>
                        </a:rPr>
                        <a:t>-1.182*</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en-NA" sz="1200">
                          <a:effectLst/>
                        </a:rPr>
                        <a:t>-1.115*</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pPr>
                      <a:endParaRPr lang="en-NA" sz="1200">
                        <a:effectLst/>
                        <a:latin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en-NA" sz="1200">
                          <a:solidFill>
                            <a:srgbClr val="7030A0"/>
                          </a:solidFill>
                          <a:effectLst/>
                        </a:rPr>
                        <a:t>-0.1051*</a:t>
                      </a:r>
                      <a:endParaRPr lang="en-NA" sz="1200">
                        <a:solidFill>
                          <a:srgbClr val="7030A0"/>
                        </a:solidFill>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en-NA" sz="1200">
                          <a:effectLst/>
                        </a:rPr>
                        <a:t>-0.1006*</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pPr>
                      <a:endParaRPr lang="en-NA" sz="1200">
                        <a:effectLst/>
                        <a:latin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en-NA" sz="1200">
                          <a:effectLst/>
                        </a:rPr>
                        <a:t>-0.0794*</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en-NA" sz="1200">
                          <a:effectLst/>
                        </a:rPr>
                        <a:t>-0.0763*</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extLst>
                  <a:ext uri="{0D108BD9-81ED-4DB2-BD59-A6C34878D82A}">
                    <a16:rowId xmlns:a16="http://schemas.microsoft.com/office/drawing/2014/main" val="1297647770"/>
                  </a:ext>
                </a:extLst>
              </a:tr>
              <a:tr h="190832">
                <a:tc>
                  <a:txBody>
                    <a:bodyPr/>
                    <a:lstStyle/>
                    <a:p>
                      <a:pPr>
                        <a:lnSpc>
                          <a:spcPct val="107000"/>
                        </a:lnSpc>
                      </a:pPr>
                      <a:endParaRPr lang="en-NA" sz="1200">
                        <a:effectLst/>
                        <a:latin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en-NA" sz="1200" dirty="0">
                          <a:effectLst/>
                        </a:rPr>
                        <a:t>(0.643</a:t>
                      </a:r>
                      <a:r>
                        <a:rPr lang="nl-NL" sz="1200" dirty="0">
                          <a:effectLst/>
                        </a:rPr>
                        <a:t>)</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nl-NL" sz="1200" dirty="0">
                          <a:effectLst/>
                        </a:rPr>
                        <a:t>(</a:t>
                      </a:r>
                      <a:r>
                        <a:rPr lang="en-NA" sz="1200" dirty="0">
                          <a:effectLst/>
                        </a:rPr>
                        <a:t>0.649</a:t>
                      </a:r>
                      <a:r>
                        <a:rPr lang="nl-NL" sz="1200" dirty="0">
                          <a:effectLst/>
                        </a:rPr>
                        <a:t>)</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pPr>
                      <a:endParaRPr lang="en-NA" sz="1200">
                        <a:effectLst/>
                        <a:latin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nl-NL" sz="1200" dirty="0">
                          <a:solidFill>
                            <a:srgbClr val="7030A0"/>
                          </a:solidFill>
                          <a:effectLst/>
                        </a:rPr>
                        <a:t>(</a:t>
                      </a:r>
                      <a:r>
                        <a:rPr lang="en-NA" sz="1200" dirty="0">
                          <a:solidFill>
                            <a:srgbClr val="7030A0"/>
                          </a:solidFill>
                          <a:effectLst/>
                        </a:rPr>
                        <a:t>0.0573</a:t>
                      </a:r>
                      <a:r>
                        <a:rPr lang="nl-NL" sz="1200" dirty="0">
                          <a:solidFill>
                            <a:srgbClr val="7030A0"/>
                          </a:solidFill>
                          <a:effectLst/>
                        </a:rPr>
                        <a:t>)</a:t>
                      </a:r>
                      <a:endParaRPr lang="en-NA" sz="1200"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nl-NL" sz="1200">
                          <a:effectLst/>
                        </a:rPr>
                        <a:t>(</a:t>
                      </a:r>
                      <a:r>
                        <a:rPr lang="en-NA" sz="1200">
                          <a:effectLst/>
                        </a:rPr>
                        <a:t>0.0586</a:t>
                      </a:r>
                      <a:r>
                        <a:rPr lang="nl-NL" sz="1200">
                          <a:effectLst/>
                        </a:rPr>
                        <a:t>)</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pPr>
                      <a:endParaRPr lang="en-NA" sz="1200">
                        <a:effectLst/>
                        <a:latin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nl-NL" sz="1200">
                          <a:effectLst/>
                        </a:rPr>
                        <a:t>(</a:t>
                      </a:r>
                      <a:r>
                        <a:rPr lang="en-NA" sz="1200">
                          <a:effectLst/>
                        </a:rPr>
                        <a:t>0.041</a:t>
                      </a:r>
                      <a:r>
                        <a:rPr lang="nl-NL" sz="1200">
                          <a:effectLst/>
                        </a:rPr>
                        <a:t>)</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nl-NL" sz="1200">
                          <a:effectLst/>
                        </a:rPr>
                        <a:t>(</a:t>
                      </a:r>
                      <a:r>
                        <a:rPr lang="en-NA" sz="1200">
                          <a:effectLst/>
                        </a:rPr>
                        <a:t>0.0418</a:t>
                      </a:r>
                      <a:r>
                        <a:rPr lang="nl-NL" sz="1200">
                          <a:effectLst/>
                        </a:rPr>
                        <a:t>)</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extLst>
                  <a:ext uri="{0D108BD9-81ED-4DB2-BD59-A6C34878D82A}">
                    <a16:rowId xmlns:a16="http://schemas.microsoft.com/office/drawing/2014/main" val="3725549387"/>
                  </a:ext>
                </a:extLst>
              </a:tr>
              <a:tr h="190832">
                <a:tc>
                  <a:txBody>
                    <a:bodyPr/>
                    <a:lstStyle/>
                    <a:p>
                      <a:pPr>
                        <a:lnSpc>
                          <a:spcPct val="107000"/>
                        </a:lnSpc>
                        <a:spcAft>
                          <a:spcPts val="0"/>
                        </a:spcAft>
                      </a:pPr>
                      <a:r>
                        <a:rPr lang="en-NA" sz="1200">
                          <a:effectLst/>
                        </a:rPr>
                        <a:t>English countries</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en-NA" sz="1200">
                          <a:effectLst/>
                        </a:rPr>
                        <a:t>1.704***</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en-NA" sz="1200" dirty="0">
                          <a:effectLst/>
                        </a:rPr>
                        <a:t>1.880***</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pPr>
                      <a:endParaRPr lang="en-NA" sz="1200">
                        <a:effectLst/>
                        <a:latin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en-NA" sz="1200">
                          <a:solidFill>
                            <a:srgbClr val="7030A0"/>
                          </a:solidFill>
                          <a:effectLst/>
                        </a:rPr>
                        <a:t>0.1516***</a:t>
                      </a:r>
                      <a:endParaRPr lang="en-NA" sz="1200">
                        <a:solidFill>
                          <a:srgbClr val="7030A0"/>
                        </a:solidFill>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en-NA" sz="1200" dirty="0">
                          <a:effectLst/>
                        </a:rPr>
                        <a:t>0.1696***</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pPr>
                      <a:endParaRPr lang="en-NA" sz="1200">
                        <a:effectLst/>
                        <a:latin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en-NA" sz="1200">
                          <a:effectLst/>
                        </a:rPr>
                        <a:t>0.1145***</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en-NA" sz="1200">
                          <a:effectLst/>
                        </a:rPr>
                        <a:t>0.1286***</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extLst>
                  <a:ext uri="{0D108BD9-81ED-4DB2-BD59-A6C34878D82A}">
                    <a16:rowId xmlns:a16="http://schemas.microsoft.com/office/drawing/2014/main" val="3164166468"/>
                  </a:ext>
                </a:extLst>
              </a:tr>
              <a:tr h="178447">
                <a:tc>
                  <a:txBody>
                    <a:bodyPr/>
                    <a:lstStyle/>
                    <a:p>
                      <a:pPr>
                        <a:lnSpc>
                          <a:spcPct val="107000"/>
                        </a:lnSpc>
                      </a:pPr>
                      <a:endParaRPr lang="en-NA" sz="1200">
                        <a:effectLst/>
                        <a:latin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nl-NL" sz="1200">
                          <a:effectLst/>
                        </a:rPr>
                        <a:t>(</a:t>
                      </a:r>
                      <a:r>
                        <a:rPr lang="en-NA" sz="1200">
                          <a:effectLst/>
                        </a:rPr>
                        <a:t>0.599</a:t>
                      </a:r>
                      <a:r>
                        <a:rPr lang="nl-NL" sz="1200">
                          <a:effectLst/>
                        </a:rPr>
                        <a:t>)</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nl-NL" sz="1200" dirty="0">
                          <a:effectLst/>
                        </a:rPr>
                        <a:t>(</a:t>
                      </a:r>
                      <a:r>
                        <a:rPr lang="en-NA" sz="1200" dirty="0">
                          <a:effectLst/>
                        </a:rPr>
                        <a:t>0.591</a:t>
                      </a:r>
                      <a:r>
                        <a:rPr lang="nl-NL" sz="1200" dirty="0">
                          <a:effectLst/>
                        </a:rPr>
                        <a:t>)</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pPr>
                      <a:endParaRPr lang="en-NA" sz="1200">
                        <a:effectLst/>
                        <a:latin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nl-NL" sz="1200">
                          <a:solidFill>
                            <a:srgbClr val="7030A0"/>
                          </a:solidFill>
                          <a:effectLst/>
                        </a:rPr>
                        <a:t>(</a:t>
                      </a:r>
                      <a:r>
                        <a:rPr lang="en-NA" sz="1200">
                          <a:solidFill>
                            <a:srgbClr val="7030A0"/>
                          </a:solidFill>
                          <a:effectLst/>
                        </a:rPr>
                        <a:t>0.0529</a:t>
                      </a:r>
                      <a:r>
                        <a:rPr lang="nl-NL" sz="1200">
                          <a:solidFill>
                            <a:srgbClr val="7030A0"/>
                          </a:solidFill>
                          <a:effectLst/>
                        </a:rPr>
                        <a:t>)</a:t>
                      </a:r>
                      <a:endParaRPr lang="en-NA" sz="1200">
                        <a:solidFill>
                          <a:srgbClr val="7030A0"/>
                        </a:solidFill>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nl-NL" sz="1200">
                          <a:effectLst/>
                        </a:rPr>
                        <a:t>(</a:t>
                      </a:r>
                      <a:r>
                        <a:rPr lang="en-NA" sz="1200">
                          <a:effectLst/>
                        </a:rPr>
                        <a:t>0.053</a:t>
                      </a:r>
                      <a:r>
                        <a:rPr lang="nl-NL" sz="1200">
                          <a:effectLst/>
                        </a:rPr>
                        <a:t>)</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pPr>
                      <a:endParaRPr lang="en-NA" sz="1200">
                        <a:effectLst/>
                        <a:latin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nl-NL" sz="1200" dirty="0">
                          <a:effectLst/>
                        </a:rPr>
                        <a:t>(</a:t>
                      </a:r>
                      <a:r>
                        <a:rPr lang="en-NA" sz="1200" dirty="0">
                          <a:effectLst/>
                        </a:rPr>
                        <a:t>0.0371</a:t>
                      </a:r>
                      <a:r>
                        <a:rPr lang="nl-NL" sz="1200" dirty="0">
                          <a:effectLst/>
                        </a:rPr>
                        <a:t>)</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nl-NL" sz="1200">
                          <a:effectLst/>
                        </a:rPr>
                        <a:t>(</a:t>
                      </a:r>
                      <a:r>
                        <a:rPr lang="en-NA" sz="1200">
                          <a:effectLst/>
                        </a:rPr>
                        <a:t>0.0368</a:t>
                      </a:r>
                      <a:r>
                        <a:rPr lang="nl-NL" sz="1200">
                          <a:effectLst/>
                        </a:rPr>
                        <a:t>)</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extLst>
                  <a:ext uri="{0D108BD9-81ED-4DB2-BD59-A6C34878D82A}">
                    <a16:rowId xmlns:a16="http://schemas.microsoft.com/office/drawing/2014/main" val="2825651263"/>
                  </a:ext>
                </a:extLst>
              </a:tr>
              <a:tr h="178447">
                <a:tc>
                  <a:txBody>
                    <a:bodyPr/>
                    <a:lstStyle/>
                    <a:p>
                      <a:pPr>
                        <a:lnSpc>
                          <a:spcPct val="107000"/>
                        </a:lnSpc>
                        <a:spcAft>
                          <a:spcPts val="0"/>
                        </a:spcAft>
                      </a:pPr>
                      <a:r>
                        <a:rPr lang="en-NA" sz="1200">
                          <a:effectLst/>
                        </a:rPr>
                        <a:t>Private sector</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en-NA" sz="1200">
                          <a:effectLst/>
                        </a:rPr>
                        <a:t>1.291*</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pPr>
                      <a:endParaRPr lang="en-NA" sz="1200" dirty="0">
                        <a:effectLst/>
                        <a:latin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pPr>
                      <a:endParaRPr lang="en-NA" sz="1200">
                        <a:effectLst/>
                        <a:latin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en-NA" sz="1200">
                          <a:solidFill>
                            <a:srgbClr val="7030A0"/>
                          </a:solidFill>
                          <a:effectLst/>
                        </a:rPr>
                        <a:t>0.1148*</a:t>
                      </a:r>
                      <a:endParaRPr lang="en-NA" sz="1200">
                        <a:solidFill>
                          <a:srgbClr val="7030A0"/>
                        </a:solidFill>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pPr>
                      <a:endParaRPr lang="en-NA" sz="1200">
                        <a:effectLst/>
                        <a:latin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pPr>
                      <a:endParaRPr lang="en-NA" sz="1200">
                        <a:effectLst/>
                        <a:latin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en-NA" sz="1200" dirty="0">
                          <a:effectLst/>
                        </a:rPr>
                        <a:t>0.0867*</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pPr>
                      <a:endParaRPr lang="en-NA" sz="1200">
                        <a:effectLst/>
                        <a:latin typeface="Calibri" panose="020F0502020204030204" pitchFamily="34" charset="0"/>
                        <a:cs typeface="Times New Roman" panose="02020603050405020304" pitchFamily="18" charset="0"/>
                      </a:endParaRPr>
                    </a:p>
                  </a:txBody>
                  <a:tcPr marL="63476" marR="63476" marT="0" marB="0" anchor="b"/>
                </a:tc>
                <a:extLst>
                  <a:ext uri="{0D108BD9-81ED-4DB2-BD59-A6C34878D82A}">
                    <a16:rowId xmlns:a16="http://schemas.microsoft.com/office/drawing/2014/main" val="373114714"/>
                  </a:ext>
                </a:extLst>
              </a:tr>
              <a:tr h="178447">
                <a:tc>
                  <a:txBody>
                    <a:bodyPr/>
                    <a:lstStyle/>
                    <a:p>
                      <a:pPr>
                        <a:lnSpc>
                          <a:spcPct val="107000"/>
                        </a:lnSpc>
                      </a:pPr>
                      <a:endParaRPr lang="en-NA" sz="1200">
                        <a:effectLst/>
                        <a:latin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nl-NL" sz="1200">
                          <a:effectLst/>
                        </a:rPr>
                        <a:t>(</a:t>
                      </a:r>
                      <a:r>
                        <a:rPr lang="en-NA" sz="1200">
                          <a:effectLst/>
                        </a:rPr>
                        <a:t>0.746</a:t>
                      </a:r>
                      <a:r>
                        <a:rPr lang="nl-NL" sz="1200">
                          <a:effectLst/>
                        </a:rPr>
                        <a:t>)</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pPr>
                      <a:endParaRPr lang="en-NA" sz="1200">
                        <a:effectLst/>
                        <a:latin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pPr>
                      <a:endParaRPr lang="en-NA" sz="1200" dirty="0">
                        <a:effectLst/>
                        <a:latin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nl-NL" sz="1200">
                          <a:solidFill>
                            <a:srgbClr val="7030A0"/>
                          </a:solidFill>
                          <a:effectLst/>
                        </a:rPr>
                        <a:t>(</a:t>
                      </a:r>
                      <a:r>
                        <a:rPr lang="en-NA" sz="1200">
                          <a:solidFill>
                            <a:srgbClr val="7030A0"/>
                          </a:solidFill>
                          <a:effectLst/>
                        </a:rPr>
                        <a:t>0.0661</a:t>
                      </a:r>
                      <a:r>
                        <a:rPr lang="nl-NL" sz="1200">
                          <a:solidFill>
                            <a:srgbClr val="7030A0"/>
                          </a:solidFill>
                          <a:effectLst/>
                        </a:rPr>
                        <a:t>)</a:t>
                      </a:r>
                      <a:endParaRPr lang="en-NA" sz="1200">
                        <a:solidFill>
                          <a:srgbClr val="7030A0"/>
                        </a:solidFill>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pPr>
                      <a:endParaRPr lang="en-NA" sz="1200">
                        <a:effectLst/>
                        <a:latin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pPr>
                      <a:endParaRPr lang="en-NA" sz="1200">
                        <a:effectLst/>
                        <a:latin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nl-NL" sz="1200" dirty="0">
                          <a:effectLst/>
                        </a:rPr>
                        <a:t>(</a:t>
                      </a:r>
                      <a:r>
                        <a:rPr lang="en-NA" sz="1200" dirty="0">
                          <a:effectLst/>
                        </a:rPr>
                        <a:t>0.0501</a:t>
                      </a:r>
                      <a:r>
                        <a:rPr lang="nl-NL" sz="1200" dirty="0">
                          <a:effectLst/>
                        </a:rPr>
                        <a:t>)</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pPr>
                      <a:endParaRPr lang="en-NA" sz="1200">
                        <a:effectLst/>
                        <a:latin typeface="Calibri" panose="020F0502020204030204" pitchFamily="34" charset="0"/>
                        <a:cs typeface="Times New Roman" panose="02020603050405020304" pitchFamily="18" charset="0"/>
                      </a:endParaRPr>
                    </a:p>
                  </a:txBody>
                  <a:tcPr marL="63476" marR="63476" marT="0" marB="0" anchor="b"/>
                </a:tc>
                <a:extLst>
                  <a:ext uri="{0D108BD9-81ED-4DB2-BD59-A6C34878D82A}">
                    <a16:rowId xmlns:a16="http://schemas.microsoft.com/office/drawing/2014/main" val="3391670156"/>
                  </a:ext>
                </a:extLst>
              </a:tr>
              <a:tr h="190832">
                <a:tc>
                  <a:txBody>
                    <a:bodyPr/>
                    <a:lstStyle/>
                    <a:p>
                      <a:pPr>
                        <a:lnSpc>
                          <a:spcPct val="107000"/>
                        </a:lnSpc>
                        <a:spcAft>
                          <a:spcPts val="0"/>
                        </a:spcAft>
                      </a:pPr>
                      <a:r>
                        <a:rPr lang="en-NA" sz="1200">
                          <a:effectLst/>
                        </a:rPr>
                        <a:t>Manufacturing</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en-NA" sz="1200">
                          <a:effectLst/>
                        </a:rPr>
                        <a:t>0.507</a:t>
                      </a:r>
                      <a:r>
                        <a:rPr lang="en-GB" sz="1200">
                          <a:effectLst/>
                        </a:rPr>
                        <a:t>***</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en-NA" sz="1200">
                          <a:effectLst/>
                        </a:rPr>
                        <a:t>0.583</a:t>
                      </a:r>
                      <a:r>
                        <a:rPr lang="en-GB" sz="1200">
                          <a:effectLst/>
                        </a:rPr>
                        <a:t>**</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pPr>
                      <a:endParaRPr lang="en-NA" sz="1200">
                        <a:effectLst/>
                        <a:latin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en-NA" sz="1200" dirty="0">
                          <a:solidFill>
                            <a:srgbClr val="7030A0"/>
                          </a:solidFill>
                          <a:effectLst/>
                        </a:rPr>
                        <a:t>0.0451</a:t>
                      </a:r>
                      <a:r>
                        <a:rPr lang="en-GB" sz="1200" dirty="0">
                          <a:solidFill>
                            <a:srgbClr val="7030A0"/>
                          </a:solidFill>
                          <a:effectLst/>
                        </a:rPr>
                        <a:t>***</a:t>
                      </a:r>
                      <a:endParaRPr lang="en-NA" sz="1200"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en-NA" sz="1200">
                          <a:effectLst/>
                        </a:rPr>
                        <a:t>0.0526</a:t>
                      </a:r>
                      <a:r>
                        <a:rPr lang="en-GB" sz="1200">
                          <a:effectLst/>
                        </a:rPr>
                        <a:t>**</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pPr>
                      <a:endParaRPr lang="en-NA" sz="1200">
                        <a:effectLst/>
                        <a:latin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en-NA" sz="1200" dirty="0">
                          <a:effectLst/>
                        </a:rPr>
                        <a:t>0.0341</a:t>
                      </a:r>
                      <a:r>
                        <a:rPr lang="en-GB" sz="1200" dirty="0">
                          <a:effectLst/>
                        </a:rPr>
                        <a:t>***</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en-NA" sz="1200" dirty="0">
                          <a:effectLst/>
                        </a:rPr>
                        <a:t>0.0399</a:t>
                      </a:r>
                      <a:r>
                        <a:rPr lang="en-GB" sz="1200" dirty="0">
                          <a:effectLst/>
                        </a:rPr>
                        <a:t>**</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extLst>
                  <a:ext uri="{0D108BD9-81ED-4DB2-BD59-A6C34878D82A}">
                    <a16:rowId xmlns:a16="http://schemas.microsoft.com/office/drawing/2014/main" val="3642705928"/>
                  </a:ext>
                </a:extLst>
              </a:tr>
              <a:tr h="190832">
                <a:tc>
                  <a:txBody>
                    <a:bodyPr/>
                    <a:lstStyle/>
                    <a:p>
                      <a:pPr>
                        <a:lnSpc>
                          <a:spcPct val="107000"/>
                        </a:lnSpc>
                      </a:pPr>
                      <a:endParaRPr lang="en-NA" sz="1200">
                        <a:effectLst/>
                        <a:latin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nl-NL" sz="1200">
                          <a:effectLst/>
                        </a:rPr>
                        <a:t>(</a:t>
                      </a:r>
                      <a:r>
                        <a:rPr lang="en-NA" sz="1200">
                          <a:effectLst/>
                        </a:rPr>
                        <a:t>1.086</a:t>
                      </a:r>
                      <a:r>
                        <a:rPr lang="nl-NL" sz="1200">
                          <a:effectLst/>
                        </a:rPr>
                        <a:t>)</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nl-NL" sz="1200">
                          <a:effectLst/>
                        </a:rPr>
                        <a:t>(</a:t>
                      </a:r>
                      <a:r>
                        <a:rPr lang="en-NA" sz="1200">
                          <a:effectLst/>
                        </a:rPr>
                        <a:t>1.086</a:t>
                      </a:r>
                      <a:r>
                        <a:rPr lang="nl-NL" sz="1200">
                          <a:effectLst/>
                        </a:rPr>
                        <a:t>)</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pPr>
                      <a:endParaRPr lang="en-NA" sz="1200">
                        <a:effectLst/>
                        <a:latin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nl-NL" sz="1200">
                          <a:solidFill>
                            <a:srgbClr val="7030A0"/>
                          </a:solidFill>
                          <a:effectLst/>
                        </a:rPr>
                        <a:t>(</a:t>
                      </a:r>
                      <a:r>
                        <a:rPr lang="en-NA" sz="1200">
                          <a:solidFill>
                            <a:srgbClr val="7030A0"/>
                          </a:solidFill>
                          <a:effectLst/>
                        </a:rPr>
                        <a:t>0.0967</a:t>
                      </a:r>
                      <a:r>
                        <a:rPr lang="nl-NL" sz="1200">
                          <a:solidFill>
                            <a:srgbClr val="7030A0"/>
                          </a:solidFill>
                          <a:effectLst/>
                        </a:rPr>
                        <a:t>)</a:t>
                      </a:r>
                      <a:endParaRPr lang="en-NA" sz="1200">
                        <a:solidFill>
                          <a:srgbClr val="7030A0"/>
                        </a:solidFill>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nl-NL" sz="1200">
                          <a:effectLst/>
                        </a:rPr>
                        <a:t>(</a:t>
                      </a:r>
                      <a:r>
                        <a:rPr lang="en-NA" sz="1200">
                          <a:effectLst/>
                        </a:rPr>
                        <a:t>0.0981</a:t>
                      </a:r>
                      <a:r>
                        <a:rPr lang="nl-NL" sz="1200">
                          <a:effectLst/>
                        </a:rPr>
                        <a:t>)</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pPr>
                      <a:endParaRPr lang="en-NA" sz="1200">
                        <a:effectLst/>
                        <a:latin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nl-NL" sz="1200">
                          <a:effectLst/>
                        </a:rPr>
                        <a:t>(</a:t>
                      </a:r>
                      <a:r>
                        <a:rPr lang="en-NA" sz="1200">
                          <a:effectLst/>
                        </a:rPr>
                        <a:t>0.0727</a:t>
                      </a:r>
                      <a:r>
                        <a:rPr lang="nl-NL" sz="1200">
                          <a:effectLst/>
                        </a:rPr>
                        <a:t>)</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nl-NL" sz="1200" dirty="0">
                          <a:effectLst/>
                        </a:rPr>
                        <a:t>(</a:t>
                      </a:r>
                      <a:r>
                        <a:rPr lang="en-NA" sz="1200" dirty="0">
                          <a:effectLst/>
                        </a:rPr>
                        <a:t>0.0741</a:t>
                      </a:r>
                      <a:r>
                        <a:rPr lang="nl-NL" sz="1200" dirty="0">
                          <a:effectLst/>
                        </a:rPr>
                        <a:t>)</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extLst>
                  <a:ext uri="{0D108BD9-81ED-4DB2-BD59-A6C34878D82A}">
                    <a16:rowId xmlns:a16="http://schemas.microsoft.com/office/drawing/2014/main" val="3132593569"/>
                  </a:ext>
                </a:extLst>
              </a:tr>
              <a:tr h="288406">
                <a:tc>
                  <a:txBody>
                    <a:bodyPr/>
                    <a:lstStyle/>
                    <a:p>
                      <a:pPr>
                        <a:lnSpc>
                          <a:spcPct val="107000"/>
                        </a:lnSpc>
                        <a:spcAft>
                          <a:spcPts val="0"/>
                        </a:spcAft>
                      </a:pPr>
                      <a:r>
                        <a:rPr lang="en-NA" sz="1200">
                          <a:effectLst/>
                        </a:rPr>
                        <a:t>Agriculture</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en-NA" sz="1200">
                          <a:effectLst/>
                        </a:rPr>
                        <a:t>-1.426</a:t>
                      </a:r>
                      <a:r>
                        <a:rPr lang="en-GB" sz="1200">
                          <a:effectLst/>
                        </a:rPr>
                        <a:t>*</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en-NA" sz="1200">
                          <a:effectLst/>
                        </a:rPr>
                        <a:t>-1.489</a:t>
                      </a:r>
                      <a:r>
                        <a:rPr lang="en-GB" sz="1200">
                          <a:effectLst/>
                        </a:rPr>
                        <a:t>*</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pPr>
                      <a:endParaRPr lang="en-NA" sz="1200">
                        <a:effectLst/>
                        <a:latin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en-NA" sz="1200" dirty="0">
                          <a:solidFill>
                            <a:srgbClr val="7030A0"/>
                          </a:solidFill>
                          <a:effectLst/>
                        </a:rPr>
                        <a:t>-0.1268</a:t>
                      </a:r>
                      <a:r>
                        <a:rPr lang="en-GB" sz="1200" dirty="0">
                          <a:solidFill>
                            <a:srgbClr val="7030A0"/>
                          </a:solidFill>
                          <a:effectLst/>
                        </a:rPr>
                        <a:t>*</a:t>
                      </a:r>
                      <a:endParaRPr lang="en-NA" sz="1200"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en-NA" sz="1200">
                          <a:effectLst/>
                        </a:rPr>
                        <a:t>-0.1344</a:t>
                      </a:r>
                      <a:r>
                        <a:rPr lang="en-GB" sz="1200">
                          <a:effectLst/>
                        </a:rPr>
                        <a:t>*</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pPr>
                      <a:endParaRPr lang="en-NA" sz="1200">
                        <a:effectLst/>
                        <a:latin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en-NA" sz="1200">
                          <a:effectLst/>
                        </a:rPr>
                        <a:t>-0.0957</a:t>
                      </a:r>
                      <a:r>
                        <a:rPr lang="en-GB" sz="1200">
                          <a:effectLst/>
                        </a:rPr>
                        <a:t>*</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en-NA" sz="1200">
                          <a:effectLst/>
                        </a:rPr>
                        <a:t>-0.1019</a:t>
                      </a:r>
                      <a:r>
                        <a:rPr lang="en-GB" sz="1200">
                          <a:effectLst/>
                        </a:rPr>
                        <a:t>*</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extLst>
                  <a:ext uri="{0D108BD9-81ED-4DB2-BD59-A6C34878D82A}">
                    <a16:rowId xmlns:a16="http://schemas.microsoft.com/office/drawing/2014/main" val="4001518030"/>
                  </a:ext>
                </a:extLst>
              </a:tr>
              <a:tr h="190832">
                <a:tc>
                  <a:txBody>
                    <a:bodyPr/>
                    <a:lstStyle/>
                    <a:p>
                      <a:pPr>
                        <a:lnSpc>
                          <a:spcPct val="107000"/>
                        </a:lnSpc>
                      </a:pPr>
                      <a:endParaRPr lang="en-NA" sz="1200">
                        <a:effectLst/>
                        <a:latin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nl-NL" sz="1200">
                          <a:effectLst/>
                        </a:rPr>
                        <a:t>(</a:t>
                      </a:r>
                      <a:r>
                        <a:rPr lang="en-NA" sz="1200">
                          <a:effectLst/>
                        </a:rPr>
                        <a:t>1.091</a:t>
                      </a:r>
                      <a:r>
                        <a:rPr lang="nl-NL" sz="1200">
                          <a:effectLst/>
                        </a:rPr>
                        <a:t>)</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nl-NL" sz="1200">
                          <a:effectLst/>
                        </a:rPr>
                        <a:t>(</a:t>
                      </a:r>
                      <a:r>
                        <a:rPr lang="en-NA" sz="1200">
                          <a:effectLst/>
                        </a:rPr>
                        <a:t>1.089</a:t>
                      </a:r>
                      <a:r>
                        <a:rPr lang="nl-NL" sz="1200">
                          <a:effectLst/>
                        </a:rPr>
                        <a:t>)</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pPr>
                      <a:endParaRPr lang="en-NA" sz="1200">
                        <a:effectLst/>
                        <a:latin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nl-NL" sz="1200" dirty="0">
                          <a:solidFill>
                            <a:srgbClr val="7030A0"/>
                          </a:solidFill>
                          <a:effectLst/>
                        </a:rPr>
                        <a:t>(</a:t>
                      </a:r>
                      <a:r>
                        <a:rPr lang="en-NA" sz="1200" dirty="0">
                          <a:solidFill>
                            <a:srgbClr val="7030A0"/>
                          </a:solidFill>
                          <a:effectLst/>
                        </a:rPr>
                        <a:t>0.097</a:t>
                      </a:r>
                      <a:r>
                        <a:rPr lang="nl-NL" sz="1200" dirty="0">
                          <a:solidFill>
                            <a:srgbClr val="7030A0"/>
                          </a:solidFill>
                          <a:effectLst/>
                        </a:rPr>
                        <a:t>)</a:t>
                      </a:r>
                      <a:endParaRPr lang="en-NA" sz="1200"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nl-NL" sz="1200">
                          <a:effectLst/>
                        </a:rPr>
                        <a:t>(</a:t>
                      </a:r>
                      <a:r>
                        <a:rPr lang="en-NA" sz="1200">
                          <a:effectLst/>
                        </a:rPr>
                        <a:t>0.0982</a:t>
                      </a:r>
                      <a:r>
                        <a:rPr lang="nl-NL" sz="1200">
                          <a:effectLst/>
                        </a:rPr>
                        <a:t>)</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pPr>
                      <a:endParaRPr lang="en-NA" sz="1200">
                        <a:effectLst/>
                        <a:latin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nl-NL" sz="1200">
                          <a:effectLst/>
                        </a:rPr>
                        <a:t>(</a:t>
                      </a:r>
                      <a:r>
                        <a:rPr lang="en-NA" sz="1200">
                          <a:effectLst/>
                        </a:rPr>
                        <a:t>0.073</a:t>
                      </a:r>
                      <a:r>
                        <a:rPr lang="nl-NL" sz="1200">
                          <a:effectLst/>
                        </a:rPr>
                        <a:t>)</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nl-NL" sz="1200" dirty="0">
                          <a:effectLst/>
                        </a:rPr>
                        <a:t>(</a:t>
                      </a:r>
                      <a:r>
                        <a:rPr lang="en-NA" sz="1200" dirty="0">
                          <a:effectLst/>
                        </a:rPr>
                        <a:t>0.0742</a:t>
                      </a:r>
                      <a:r>
                        <a:rPr lang="nl-NL" sz="1200" dirty="0">
                          <a:effectLst/>
                        </a:rPr>
                        <a:t>)</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extLst>
                  <a:ext uri="{0D108BD9-81ED-4DB2-BD59-A6C34878D82A}">
                    <a16:rowId xmlns:a16="http://schemas.microsoft.com/office/drawing/2014/main" val="1224829651"/>
                  </a:ext>
                </a:extLst>
              </a:tr>
              <a:tr h="190832">
                <a:tc>
                  <a:txBody>
                    <a:bodyPr/>
                    <a:lstStyle/>
                    <a:p>
                      <a:pPr>
                        <a:lnSpc>
                          <a:spcPct val="107000"/>
                        </a:lnSpc>
                        <a:spcAft>
                          <a:spcPts val="0"/>
                        </a:spcAft>
                      </a:pPr>
                      <a:r>
                        <a:rPr lang="en-NA" sz="1200">
                          <a:effectLst/>
                        </a:rPr>
                        <a:t>Construction</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en-NA" sz="1200">
                          <a:effectLst/>
                        </a:rPr>
                        <a:t>2.259**</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en-NA" sz="1200">
                          <a:effectLst/>
                        </a:rPr>
                        <a:t>2.201*</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pPr>
                      <a:endParaRPr lang="en-NA" sz="1200">
                        <a:effectLst/>
                        <a:latin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en-NA" sz="1200">
                          <a:solidFill>
                            <a:srgbClr val="7030A0"/>
                          </a:solidFill>
                          <a:effectLst/>
                        </a:rPr>
                        <a:t>0.2009**</a:t>
                      </a:r>
                      <a:endParaRPr lang="en-NA" sz="1200">
                        <a:solidFill>
                          <a:srgbClr val="7030A0"/>
                        </a:solidFill>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en-NA" sz="1200" dirty="0">
                          <a:effectLst/>
                        </a:rPr>
                        <a:t>0.1986*</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pPr>
                      <a:endParaRPr lang="en-NA" sz="1200">
                        <a:effectLst/>
                        <a:latin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en-NA" sz="1200">
                          <a:effectLst/>
                        </a:rPr>
                        <a:t>0.1517**</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en-NA" sz="1200" dirty="0">
                          <a:effectLst/>
                        </a:rPr>
                        <a:t>0.1506*</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extLst>
                  <a:ext uri="{0D108BD9-81ED-4DB2-BD59-A6C34878D82A}">
                    <a16:rowId xmlns:a16="http://schemas.microsoft.com/office/drawing/2014/main" val="3903605113"/>
                  </a:ext>
                </a:extLst>
              </a:tr>
              <a:tr h="190832">
                <a:tc>
                  <a:txBody>
                    <a:bodyPr/>
                    <a:lstStyle/>
                    <a:p>
                      <a:pPr>
                        <a:lnSpc>
                          <a:spcPct val="107000"/>
                        </a:lnSpc>
                      </a:pPr>
                      <a:endParaRPr lang="en-NA" sz="1200">
                        <a:effectLst/>
                        <a:latin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nl-NL" sz="1200">
                          <a:effectLst/>
                        </a:rPr>
                        <a:t>(</a:t>
                      </a:r>
                      <a:r>
                        <a:rPr lang="en-NA" sz="1200">
                          <a:effectLst/>
                        </a:rPr>
                        <a:t>1.145</a:t>
                      </a:r>
                      <a:r>
                        <a:rPr lang="nl-NL" sz="1200">
                          <a:effectLst/>
                        </a:rPr>
                        <a:t>)</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nl-NL" sz="1200">
                          <a:effectLst/>
                        </a:rPr>
                        <a:t>(</a:t>
                      </a:r>
                      <a:r>
                        <a:rPr lang="en-NA" sz="1200">
                          <a:effectLst/>
                        </a:rPr>
                        <a:t>1.141</a:t>
                      </a:r>
                      <a:r>
                        <a:rPr lang="nl-NL" sz="1200">
                          <a:effectLst/>
                        </a:rPr>
                        <a:t>)</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pPr>
                      <a:endParaRPr lang="en-NA" sz="1200">
                        <a:effectLst/>
                        <a:latin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nl-NL" sz="1200">
                          <a:solidFill>
                            <a:srgbClr val="7030A0"/>
                          </a:solidFill>
                          <a:effectLst/>
                        </a:rPr>
                        <a:t>(</a:t>
                      </a:r>
                      <a:r>
                        <a:rPr lang="en-NA" sz="1200">
                          <a:solidFill>
                            <a:srgbClr val="7030A0"/>
                          </a:solidFill>
                          <a:effectLst/>
                        </a:rPr>
                        <a:t>0.1013</a:t>
                      </a:r>
                      <a:r>
                        <a:rPr lang="nl-NL" sz="1200">
                          <a:solidFill>
                            <a:srgbClr val="7030A0"/>
                          </a:solidFill>
                          <a:effectLst/>
                        </a:rPr>
                        <a:t>)</a:t>
                      </a:r>
                      <a:endParaRPr lang="en-NA" sz="1200">
                        <a:solidFill>
                          <a:srgbClr val="7030A0"/>
                        </a:solidFill>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nl-NL" sz="1200">
                          <a:effectLst/>
                        </a:rPr>
                        <a:t>(</a:t>
                      </a:r>
                      <a:r>
                        <a:rPr lang="en-NA" sz="1200">
                          <a:effectLst/>
                        </a:rPr>
                        <a:t>0.1024</a:t>
                      </a:r>
                      <a:r>
                        <a:rPr lang="nl-NL" sz="1200">
                          <a:effectLst/>
                        </a:rPr>
                        <a:t>)</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pPr>
                      <a:endParaRPr lang="en-NA" sz="1200">
                        <a:effectLst/>
                        <a:latin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nl-NL" sz="1200">
                          <a:effectLst/>
                        </a:rPr>
                        <a:t>(</a:t>
                      </a:r>
                      <a:r>
                        <a:rPr lang="en-NA" sz="1200">
                          <a:effectLst/>
                        </a:rPr>
                        <a:t>0.0771</a:t>
                      </a:r>
                      <a:r>
                        <a:rPr lang="nl-NL" sz="1200">
                          <a:effectLst/>
                        </a:rPr>
                        <a:t>)</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nl-NL" sz="1200" dirty="0">
                          <a:effectLst/>
                        </a:rPr>
                        <a:t>(</a:t>
                      </a:r>
                      <a:r>
                        <a:rPr lang="en-NA" sz="1200" dirty="0">
                          <a:effectLst/>
                        </a:rPr>
                        <a:t>0.0781</a:t>
                      </a:r>
                      <a:r>
                        <a:rPr lang="nl-NL" sz="1200" dirty="0">
                          <a:effectLst/>
                        </a:rPr>
                        <a:t>)</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extLst>
                  <a:ext uri="{0D108BD9-81ED-4DB2-BD59-A6C34878D82A}">
                    <a16:rowId xmlns:a16="http://schemas.microsoft.com/office/drawing/2014/main" val="3511549079"/>
                  </a:ext>
                </a:extLst>
              </a:tr>
              <a:tr h="178447">
                <a:tc>
                  <a:txBody>
                    <a:bodyPr/>
                    <a:lstStyle/>
                    <a:p>
                      <a:pPr>
                        <a:lnSpc>
                          <a:spcPct val="107000"/>
                        </a:lnSpc>
                        <a:spcAft>
                          <a:spcPts val="0"/>
                        </a:spcAft>
                      </a:pPr>
                      <a:r>
                        <a:rPr lang="en-NA" sz="1200">
                          <a:effectLst/>
                        </a:rPr>
                        <a:t>Transportation</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en-NA" sz="1200">
                          <a:effectLst/>
                        </a:rPr>
                        <a:t>-0.918</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en-NA" sz="1200">
                          <a:effectLst/>
                        </a:rPr>
                        <a:t>-0.952</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pPr>
                      <a:endParaRPr lang="en-NA" sz="1200">
                        <a:effectLst/>
                        <a:latin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en-NA" sz="1200">
                          <a:solidFill>
                            <a:srgbClr val="7030A0"/>
                          </a:solidFill>
                          <a:effectLst/>
                        </a:rPr>
                        <a:t>-0.0817</a:t>
                      </a:r>
                      <a:endParaRPr lang="en-NA" sz="1200">
                        <a:solidFill>
                          <a:srgbClr val="7030A0"/>
                        </a:solidFill>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en-NA" sz="1200">
                          <a:effectLst/>
                        </a:rPr>
                        <a:t>-0.0859</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pPr>
                      <a:endParaRPr lang="en-NA" sz="1200" dirty="0">
                        <a:effectLst/>
                        <a:latin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en-NA" sz="1200">
                          <a:effectLst/>
                        </a:rPr>
                        <a:t>-0.0617</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en-NA" sz="1200">
                          <a:effectLst/>
                        </a:rPr>
                        <a:t>-0.0652</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extLst>
                  <a:ext uri="{0D108BD9-81ED-4DB2-BD59-A6C34878D82A}">
                    <a16:rowId xmlns:a16="http://schemas.microsoft.com/office/drawing/2014/main" val="2123021302"/>
                  </a:ext>
                </a:extLst>
              </a:tr>
              <a:tr h="190832">
                <a:tc>
                  <a:txBody>
                    <a:bodyPr/>
                    <a:lstStyle/>
                    <a:p>
                      <a:pPr>
                        <a:lnSpc>
                          <a:spcPct val="107000"/>
                        </a:lnSpc>
                      </a:pPr>
                      <a:endParaRPr lang="en-NA" sz="1200">
                        <a:effectLst/>
                        <a:latin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nl-NL" sz="1200">
                          <a:effectLst/>
                        </a:rPr>
                        <a:t>(</a:t>
                      </a:r>
                      <a:r>
                        <a:rPr lang="en-NA" sz="1200">
                          <a:effectLst/>
                        </a:rPr>
                        <a:t>1.173</a:t>
                      </a:r>
                      <a:r>
                        <a:rPr lang="nl-NL" sz="1200">
                          <a:effectLst/>
                        </a:rPr>
                        <a:t>)</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nl-NL" sz="1200">
                          <a:effectLst/>
                        </a:rPr>
                        <a:t>(</a:t>
                      </a:r>
                      <a:r>
                        <a:rPr lang="en-NA" sz="1200">
                          <a:effectLst/>
                        </a:rPr>
                        <a:t>1.172</a:t>
                      </a:r>
                      <a:r>
                        <a:rPr lang="nl-NL" sz="1200">
                          <a:effectLst/>
                        </a:rPr>
                        <a:t>)</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pPr>
                      <a:endParaRPr lang="en-NA" sz="1200">
                        <a:effectLst/>
                        <a:latin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nl-NL" sz="1200">
                          <a:solidFill>
                            <a:srgbClr val="7030A0"/>
                          </a:solidFill>
                          <a:effectLst/>
                        </a:rPr>
                        <a:t>(</a:t>
                      </a:r>
                      <a:r>
                        <a:rPr lang="en-NA" sz="1200">
                          <a:solidFill>
                            <a:srgbClr val="7030A0"/>
                          </a:solidFill>
                          <a:effectLst/>
                        </a:rPr>
                        <a:t>0.1044</a:t>
                      </a:r>
                      <a:r>
                        <a:rPr lang="nl-NL" sz="1200">
                          <a:solidFill>
                            <a:srgbClr val="7030A0"/>
                          </a:solidFill>
                          <a:effectLst/>
                        </a:rPr>
                        <a:t>)</a:t>
                      </a:r>
                      <a:endParaRPr lang="en-NA" sz="1200">
                        <a:solidFill>
                          <a:srgbClr val="7030A0"/>
                        </a:solidFill>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nl-NL" sz="1200">
                          <a:effectLst/>
                        </a:rPr>
                        <a:t>(</a:t>
                      </a:r>
                      <a:r>
                        <a:rPr lang="en-NA" sz="1200">
                          <a:effectLst/>
                        </a:rPr>
                        <a:t>0.1058</a:t>
                      </a:r>
                      <a:r>
                        <a:rPr lang="nl-NL" sz="1200">
                          <a:effectLst/>
                        </a:rPr>
                        <a:t>)</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pPr>
                      <a:endParaRPr lang="en-NA" sz="1200">
                        <a:effectLst/>
                        <a:latin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nl-NL" sz="1200">
                          <a:effectLst/>
                        </a:rPr>
                        <a:t>(</a:t>
                      </a:r>
                      <a:r>
                        <a:rPr lang="en-NA" sz="1200">
                          <a:effectLst/>
                        </a:rPr>
                        <a:t>0.0785</a:t>
                      </a:r>
                      <a:r>
                        <a:rPr lang="nl-NL" sz="1200">
                          <a:effectLst/>
                        </a:rPr>
                        <a:t>)</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nl-NL" sz="1200" dirty="0">
                          <a:effectLst/>
                        </a:rPr>
                        <a:t>(</a:t>
                      </a:r>
                      <a:r>
                        <a:rPr lang="en-NA" sz="1200" dirty="0">
                          <a:effectLst/>
                        </a:rPr>
                        <a:t>0.0799</a:t>
                      </a:r>
                      <a:r>
                        <a:rPr lang="nl-NL" sz="1200" dirty="0">
                          <a:effectLst/>
                        </a:rPr>
                        <a:t>)</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extLst>
                  <a:ext uri="{0D108BD9-81ED-4DB2-BD59-A6C34878D82A}">
                    <a16:rowId xmlns:a16="http://schemas.microsoft.com/office/drawing/2014/main" val="337384514"/>
                  </a:ext>
                </a:extLst>
              </a:tr>
              <a:tr h="178447">
                <a:tc>
                  <a:txBody>
                    <a:bodyPr/>
                    <a:lstStyle/>
                    <a:p>
                      <a:pPr>
                        <a:lnSpc>
                          <a:spcPct val="107000"/>
                        </a:lnSpc>
                        <a:spcAft>
                          <a:spcPts val="0"/>
                        </a:spcAft>
                      </a:pPr>
                      <a:r>
                        <a:rPr lang="en-NA" sz="1200">
                          <a:effectLst/>
                        </a:rPr>
                        <a:t>Accommodation</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en-NA" sz="1200">
                          <a:effectLst/>
                        </a:rPr>
                        <a:t>-0.56</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en-NA" sz="1200">
                          <a:effectLst/>
                        </a:rPr>
                        <a:t>-0.636</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pPr>
                      <a:endParaRPr lang="en-NA" sz="1200">
                        <a:effectLst/>
                        <a:latin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en-NA" sz="1200">
                          <a:solidFill>
                            <a:srgbClr val="7030A0"/>
                          </a:solidFill>
                          <a:effectLst/>
                        </a:rPr>
                        <a:t>-0.0498</a:t>
                      </a:r>
                      <a:endParaRPr lang="en-NA" sz="1200">
                        <a:solidFill>
                          <a:srgbClr val="7030A0"/>
                        </a:solidFill>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en-NA" sz="1200">
                          <a:effectLst/>
                        </a:rPr>
                        <a:t>-0.0574</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pPr>
                      <a:endParaRPr lang="en-NA" sz="1200">
                        <a:effectLst/>
                        <a:latin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en-NA" sz="1200">
                          <a:effectLst/>
                        </a:rPr>
                        <a:t>-0.0376</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en-NA" sz="1200" dirty="0">
                          <a:effectLst/>
                        </a:rPr>
                        <a:t>-0.0436</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extLst>
                  <a:ext uri="{0D108BD9-81ED-4DB2-BD59-A6C34878D82A}">
                    <a16:rowId xmlns:a16="http://schemas.microsoft.com/office/drawing/2014/main" val="663743993"/>
                  </a:ext>
                </a:extLst>
              </a:tr>
              <a:tr h="190832">
                <a:tc>
                  <a:txBody>
                    <a:bodyPr/>
                    <a:lstStyle/>
                    <a:p>
                      <a:pPr>
                        <a:lnSpc>
                          <a:spcPct val="107000"/>
                        </a:lnSpc>
                      </a:pPr>
                      <a:endParaRPr lang="en-NA" sz="1200">
                        <a:effectLst/>
                        <a:latin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nl-NL" sz="1200">
                          <a:effectLst/>
                        </a:rPr>
                        <a:t>(</a:t>
                      </a:r>
                      <a:r>
                        <a:rPr lang="en-NA" sz="1200">
                          <a:effectLst/>
                        </a:rPr>
                        <a:t>1.207</a:t>
                      </a:r>
                      <a:r>
                        <a:rPr lang="nl-NL" sz="1200">
                          <a:effectLst/>
                        </a:rPr>
                        <a:t>)</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nl-NL" sz="1200">
                          <a:effectLst/>
                        </a:rPr>
                        <a:t>(</a:t>
                      </a:r>
                      <a:r>
                        <a:rPr lang="en-NA" sz="1200">
                          <a:effectLst/>
                        </a:rPr>
                        <a:t>1.206</a:t>
                      </a:r>
                      <a:r>
                        <a:rPr lang="nl-NL" sz="1200">
                          <a:effectLst/>
                        </a:rPr>
                        <a:t>)</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pPr>
                      <a:endParaRPr lang="en-NA" sz="1200">
                        <a:effectLst/>
                        <a:latin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nl-NL" sz="1200">
                          <a:solidFill>
                            <a:srgbClr val="7030A0"/>
                          </a:solidFill>
                          <a:effectLst/>
                        </a:rPr>
                        <a:t>(</a:t>
                      </a:r>
                      <a:r>
                        <a:rPr lang="en-NA" sz="1200">
                          <a:solidFill>
                            <a:srgbClr val="7030A0"/>
                          </a:solidFill>
                          <a:effectLst/>
                        </a:rPr>
                        <a:t>0.1075</a:t>
                      </a:r>
                      <a:r>
                        <a:rPr lang="nl-NL" sz="1200">
                          <a:solidFill>
                            <a:srgbClr val="7030A0"/>
                          </a:solidFill>
                          <a:effectLst/>
                        </a:rPr>
                        <a:t>)</a:t>
                      </a:r>
                      <a:endParaRPr lang="en-NA" sz="1200">
                        <a:solidFill>
                          <a:srgbClr val="7030A0"/>
                        </a:solidFill>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nl-NL" sz="1200">
                          <a:effectLst/>
                        </a:rPr>
                        <a:t>(</a:t>
                      </a:r>
                      <a:r>
                        <a:rPr lang="en-NA" sz="1200">
                          <a:effectLst/>
                        </a:rPr>
                        <a:t>0.1089</a:t>
                      </a:r>
                      <a:r>
                        <a:rPr lang="nl-NL" sz="1200">
                          <a:effectLst/>
                        </a:rPr>
                        <a:t>)</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pPr>
                      <a:endParaRPr lang="en-NA" sz="1200">
                        <a:effectLst/>
                        <a:latin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nl-NL" sz="1200" dirty="0">
                          <a:effectLst/>
                        </a:rPr>
                        <a:t>(</a:t>
                      </a:r>
                      <a:r>
                        <a:rPr lang="en-NA" sz="1200" dirty="0">
                          <a:effectLst/>
                        </a:rPr>
                        <a:t>0.0808</a:t>
                      </a:r>
                      <a:r>
                        <a:rPr lang="nl-NL" sz="1200" dirty="0">
                          <a:effectLst/>
                        </a:rPr>
                        <a:t>)</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nl-NL" sz="1200" dirty="0">
                          <a:effectLst/>
                        </a:rPr>
                        <a:t>(</a:t>
                      </a:r>
                      <a:r>
                        <a:rPr lang="en-NA" sz="1200" dirty="0">
                          <a:effectLst/>
                        </a:rPr>
                        <a:t>0.0822</a:t>
                      </a:r>
                      <a:r>
                        <a:rPr lang="nl-NL" sz="1200" dirty="0">
                          <a:effectLst/>
                        </a:rPr>
                        <a:t>)</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extLst>
                  <a:ext uri="{0D108BD9-81ED-4DB2-BD59-A6C34878D82A}">
                    <a16:rowId xmlns:a16="http://schemas.microsoft.com/office/drawing/2014/main" val="2971606840"/>
                  </a:ext>
                </a:extLst>
              </a:tr>
              <a:tr h="190832">
                <a:tc>
                  <a:txBody>
                    <a:bodyPr/>
                    <a:lstStyle/>
                    <a:p>
                      <a:pPr>
                        <a:lnSpc>
                          <a:spcPct val="107000"/>
                        </a:lnSpc>
                        <a:spcAft>
                          <a:spcPts val="0"/>
                        </a:spcAft>
                      </a:pPr>
                      <a:r>
                        <a:rPr lang="en-NA" sz="1200">
                          <a:effectLst/>
                        </a:rPr>
                        <a:t>Financial</a:t>
                      </a:r>
                      <a:r>
                        <a:rPr lang="nl-NL" sz="1200">
                          <a:effectLst/>
                        </a:rPr>
                        <a:t> sector</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en-NA" sz="1200">
                          <a:effectLst/>
                        </a:rPr>
                        <a:t>0.263</a:t>
                      </a:r>
                      <a:r>
                        <a:rPr lang="en-GB" sz="1200">
                          <a:effectLst/>
                        </a:rPr>
                        <a:t>***</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en-NA" sz="1200">
                          <a:effectLst/>
                        </a:rPr>
                        <a:t>0.025</a:t>
                      </a:r>
                      <a:r>
                        <a:rPr lang="en-GB" sz="1200">
                          <a:effectLst/>
                        </a:rPr>
                        <a:t>***</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pPr>
                      <a:endParaRPr lang="en-NA" sz="1200">
                        <a:effectLst/>
                        <a:latin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en-NA" sz="1200">
                          <a:solidFill>
                            <a:srgbClr val="7030A0"/>
                          </a:solidFill>
                          <a:effectLst/>
                        </a:rPr>
                        <a:t>0.0234</a:t>
                      </a:r>
                      <a:r>
                        <a:rPr lang="en-GB" sz="1200">
                          <a:solidFill>
                            <a:srgbClr val="7030A0"/>
                          </a:solidFill>
                          <a:effectLst/>
                        </a:rPr>
                        <a:t>***</a:t>
                      </a:r>
                      <a:endParaRPr lang="en-NA" sz="1200">
                        <a:solidFill>
                          <a:srgbClr val="7030A0"/>
                        </a:solidFill>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en-NA" sz="1200">
                          <a:effectLst/>
                        </a:rPr>
                        <a:t>0.0022</a:t>
                      </a:r>
                      <a:r>
                        <a:rPr lang="en-GB" sz="1200">
                          <a:effectLst/>
                        </a:rPr>
                        <a:t>***</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pPr>
                      <a:endParaRPr lang="en-NA" sz="1200">
                        <a:effectLst/>
                        <a:latin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en-NA" sz="1200">
                          <a:effectLst/>
                        </a:rPr>
                        <a:t>0.0176</a:t>
                      </a:r>
                      <a:r>
                        <a:rPr lang="en-GB" sz="1200">
                          <a:effectLst/>
                        </a:rPr>
                        <a:t>***</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en-NA" sz="1200" dirty="0">
                          <a:effectLst/>
                        </a:rPr>
                        <a:t>0.0017</a:t>
                      </a:r>
                      <a:r>
                        <a:rPr lang="en-GB" sz="1200" dirty="0">
                          <a:effectLst/>
                        </a:rPr>
                        <a:t>***</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extLst>
                  <a:ext uri="{0D108BD9-81ED-4DB2-BD59-A6C34878D82A}">
                    <a16:rowId xmlns:a16="http://schemas.microsoft.com/office/drawing/2014/main" val="1696080135"/>
                  </a:ext>
                </a:extLst>
              </a:tr>
              <a:tr h="190832">
                <a:tc>
                  <a:txBody>
                    <a:bodyPr/>
                    <a:lstStyle/>
                    <a:p>
                      <a:pPr>
                        <a:lnSpc>
                          <a:spcPct val="107000"/>
                        </a:lnSpc>
                      </a:pPr>
                      <a:endParaRPr lang="en-NA" sz="1200">
                        <a:effectLst/>
                        <a:latin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nl-NL" sz="1200">
                          <a:effectLst/>
                        </a:rPr>
                        <a:t>(</a:t>
                      </a:r>
                      <a:r>
                        <a:rPr lang="en-NA" sz="1200">
                          <a:effectLst/>
                        </a:rPr>
                        <a:t>1.282</a:t>
                      </a:r>
                      <a:r>
                        <a:rPr lang="nl-NL" sz="1200">
                          <a:effectLst/>
                        </a:rPr>
                        <a:t>)</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nl-NL" sz="1200">
                          <a:effectLst/>
                        </a:rPr>
                        <a:t>(</a:t>
                      </a:r>
                      <a:r>
                        <a:rPr lang="en-NA" sz="1200">
                          <a:effectLst/>
                        </a:rPr>
                        <a:t>1.273</a:t>
                      </a:r>
                      <a:r>
                        <a:rPr lang="nl-NL" sz="1200">
                          <a:effectLst/>
                        </a:rPr>
                        <a:t>)</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pPr>
                      <a:endParaRPr lang="en-NA" sz="1200">
                        <a:effectLst/>
                        <a:latin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nl-NL" sz="1200">
                          <a:solidFill>
                            <a:srgbClr val="7030A0"/>
                          </a:solidFill>
                          <a:effectLst/>
                        </a:rPr>
                        <a:t>(</a:t>
                      </a:r>
                      <a:r>
                        <a:rPr lang="en-NA" sz="1200">
                          <a:solidFill>
                            <a:srgbClr val="7030A0"/>
                          </a:solidFill>
                          <a:effectLst/>
                        </a:rPr>
                        <a:t>0.114</a:t>
                      </a:r>
                      <a:r>
                        <a:rPr lang="nl-NL" sz="1200">
                          <a:solidFill>
                            <a:srgbClr val="7030A0"/>
                          </a:solidFill>
                          <a:effectLst/>
                        </a:rPr>
                        <a:t>)</a:t>
                      </a:r>
                      <a:endParaRPr lang="en-NA" sz="1200">
                        <a:solidFill>
                          <a:srgbClr val="7030A0"/>
                        </a:solidFill>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nl-NL" sz="1200">
                          <a:effectLst/>
                        </a:rPr>
                        <a:t>(</a:t>
                      </a:r>
                      <a:r>
                        <a:rPr lang="en-NA" sz="1200">
                          <a:effectLst/>
                        </a:rPr>
                        <a:t>0.1149</a:t>
                      </a:r>
                      <a:r>
                        <a:rPr lang="nl-NL" sz="1200">
                          <a:effectLst/>
                        </a:rPr>
                        <a:t>)</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pPr>
                      <a:endParaRPr lang="en-NA" sz="1200">
                        <a:effectLst/>
                        <a:latin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nl-NL" sz="1200">
                          <a:effectLst/>
                        </a:rPr>
                        <a:t>(</a:t>
                      </a:r>
                      <a:r>
                        <a:rPr lang="en-NA" sz="1200">
                          <a:effectLst/>
                        </a:rPr>
                        <a:t>0.0861</a:t>
                      </a:r>
                      <a:r>
                        <a:rPr lang="nl-NL" sz="1200">
                          <a:effectLst/>
                        </a:rPr>
                        <a:t>)</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nl-NL" sz="1200" dirty="0">
                          <a:effectLst/>
                        </a:rPr>
                        <a:t>(</a:t>
                      </a:r>
                      <a:r>
                        <a:rPr lang="en-NA" sz="1200" dirty="0">
                          <a:effectLst/>
                        </a:rPr>
                        <a:t>0.0871</a:t>
                      </a:r>
                      <a:r>
                        <a:rPr lang="nl-NL" sz="1200" dirty="0">
                          <a:effectLst/>
                        </a:rPr>
                        <a:t>)</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extLst>
                  <a:ext uri="{0D108BD9-81ED-4DB2-BD59-A6C34878D82A}">
                    <a16:rowId xmlns:a16="http://schemas.microsoft.com/office/drawing/2014/main" val="2833881893"/>
                  </a:ext>
                </a:extLst>
              </a:tr>
              <a:tr h="288406">
                <a:tc>
                  <a:txBody>
                    <a:bodyPr/>
                    <a:lstStyle/>
                    <a:p>
                      <a:pPr>
                        <a:lnSpc>
                          <a:spcPct val="107000"/>
                        </a:lnSpc>
                        <a:spcAft>
                          <a:spcPts val="0"/>
                        </a:spcAft>
                      </a:pPr>
                      <a:r>
                        <a:rPr lang="en-NA" sz="1200">
                          <a:effectLst/>
                        </a:rPr>
                        <a:t>Public Admin</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en-GB" sz="1200">
                          <a:effectLst/>
                        </a:rPr>
                        <a:t>-</a:t>
                      </a:r>
                      <a:r>
                        <a:rPr lang="en-NA" sz="1200">
                          <a:effectLst/>
                        </a:rPr>
                        <a:t>3.474**</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en-GB" sz="1200">
                          <a:effectLst/>
                        </a:rPr>
                        <a:t>-</a:t>
                      </a:r>
                      <a:r>
                        <a:rPr lang="en-NA" sz="1200">
                          <a:effectLst/>
                        </a:rPr>
                        <a:t>2.459*</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pPr>
                      <a:endParaRPr lang="en-NA" sz="1200">
                        <a:effectLst/>
                        <a:latin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en-GB" sz="1200">
                          <a:solidFill>
                            <a:srgbClr val="7030A0"/>
                          </a:solidFill>
                          <a:effectLst/>
                        </a:rPr>
                        <a:t>-</a:t>
                      </a:r>
                      <a:r>
                        <a:rPr lang="en-NA" sz="1200">
                          <a:solidFill>
                            <a:srgbClr val="7030A0"/>
                          </a:solidFill>
                          <a:effectLst/>
                        </a:rPr>
                        <a:t>0.3090**</a:t>
                      </a:r>
                      <a:endParaRPr lang="en-NA" sz="1200">
                        <a:solidFill>
                          <a:srgbClr val="7030A0"/>
                        </a:solidFill>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en-GB" sz="1200">
                          <a:effectLst/>
                        </a:rPr>
                        <a:t>-</a:t>
                      </a:r>
                      <a:r>
                        <a:rPr lang="en-NA" sz="1200">
                          <a:effectLst/>
                        </a:rPr>
                        <a:t>0.2219*</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pPr>
                      <a:endParaRPr lang="en-NA" sz="1200">
                        <a:effectLst/>
                        <a:latin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en-GB" sz="1200">
                          <a:effectLst/>
                        </a:rPr>
                        <a:t>-</a:t>
                      </a:r>
                      <a:r>
                        <a:rPr lang="en-NA" sz="1200">
                          <a:effectLst/>
                        </a:rPr>
                        <a:t>0.2333**</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en-GB" sz="1200" dirty="0">
                          <a:effectLst/>
                        </a:rPr>
                        <a:t>-</a:t>
                      </a:r>
                      <a:r>
                        <a:rPr lang="en-NA" sz="1200" dirty="0">
                          <a:effectLst/>
                        </a:rPr>
                        <a:t>0.1683**</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extLst>
                  <a:ext uri="{0D108BD9-81ED-4DB2-BD59-A6C34878D82A}">
                    <a16:rowId xmlns:a16="http://schemas.microsoft.com/office/drawing/2014/main" val="1927753307"/>
                  </a:ext>
                </a:extLst>
              </a:tr>
              <a:tr h="190832">
                <a:tc>
                  <a:txBody>
                    <a:bodyPr/>
                    <a:lstStyle/>
                    <a:p>
                      <a:pPr>
                        <a:lnSpc>
                          <a:spcPct val="107000"/>
                        </a:lnSpc>
                      </a:pPr>
                      <a:endParaRPr lang="en-NA" sz="1200">
                        <a:effectLst/>
                        <a:latin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nl-NL" sz="1200">
                          <a:effectLst/>
                        </a:rPr>
                        <a:t>(</a:t>
                      </a:r>
                      <a:r>
                        <a:rPr lang="en-NA" sz="1200">
                          <a:effectLst/>
                        </a:rPr>
                        <a:t>1.398</a:t>
                      </a:r>
                      <a:r>
                        <a:rPr lang="nl-NL" sz="1200">
                          <a:effectLst/>
                        </a:rPr>
                        <a:t>)</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nl-NL" sz="1200">
                          <a:effectLst/>
                        </a:rPr>
                        <a:t>(</a:t>
                      </a:r>
                      <a:r>
                        <a:rPr lang="en-NA" sz="1200">
                          <a:effectLst/>
                        </a:rPr>
                        <a:t>1.267</a:t>
                      </a:r>
                      <a:r>
                        <a:rPr lang="nl-NL" sz="1200">
                          <a:effectLst/>
                        </a:rPr>
                        <a:t>)</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pPr>
                      <a:endParaRPr lang="en-NA" sz="1200">
                        <a:effectLst/>
                        <a:latin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nl-NL" sz="1200">
                          <a:solidFill>
                            <a:srgbClr val="7030A0"/>
                          </a:solidFill>
                          <a:effectLst/>
                        </a:rPr>
                        <a:t>(</a:t>
                      </a:r>
                      <a:r>
                        <a:rPr lang="en-NA" sz="1200">
                          <a:solidFill>
                            <a:srgbClr val="7030A0"/>
                          </a:solidFill>
                          <a:effectLst/>
                        </a:rPr>
                        <a:t>0.124</a:t>
                      </a:r>
                      <a:r>
                        <a:rPr lang="nl-NL" sz="1200">
                          <a:solidFill>
                            <a:srgbClr val="7030A0"/>
                          </a:solidFill>
                          <a:effectLst/>
                        </a:rPr>
                        <a:t>)</a:t>
                      </a:r>
                      <a:endParaRPr lang="en-NA" sz="1200">
                        <a:solidFill>
                          <a:srgbClr val="7030A0"/>
                        </a:solidFill>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nl-NL" sz="1200">
                          <a:effectLst/>
                        </a:rPr>
                        <a:t>(</a:t>
                      </a:r>
                      <a:r>
                        <a:rPr lang="en-NA" sz="1200">
                          <a:effectLst/>
                        </a:rPr>
                        <a:t>0.1142</a:t>
                      </a:r>
                      <a:r>
                        <a:rPr lang="nl-NL" sz="1200">
                          <a:effectLst/>
                        </a:rPr>
                        <a:t>)</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pPr>
                      <a:endParaRPr lang="en-NA" sz="1200">
                        <a:effectLst/>
                        <a:latin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nl-NL" sz="1200">
                          <a:effectLst/>
                        </a:rPr>
                        <a:t>(</a:t>
                      </a:r>
                      <a:r>
                        <a:rPr lang="en-NA" sz="1200">
                          <a:effectLst/>
                        </a:rPr>
                        <a:t>0.0908</a:t>
                      </a:r>
                      <a:r>
                        <a:rPr lang="nl-NL" sz="1200">
                          <a:effectLst/>
                        </a:rPr>
                        <a:t>)</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nl-NL" sz="1200" dirty="0">
                          <a:effectLst/>
                        </a:rPr>
                        <a:t>(</a:t>
                      </a:r>
                      <a:r>
                        <a:rPr lang="en-NA" sz="1200" dirty="0">
                          <a:effectLst/>
                        </a:rPr>
                        <a:t>0.0842</a:t>
                      </a:r>
                      <a:r>
                        <a:rPr lang="nl-NL" sz="1200" dirty="0">
                          <a:effectLst/>
                        </a:rPr>
                        <a:t>)</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extLst>
                  <a:ext uri="{0D108BD9-81ED-4DB2-BD59-A6C34878D82A}">
                    <a16:rowId xmlns:a16="http://schemas.microsoft.com/office/drawing/2014/main" val="2717999057"/>
                  </a:ext>
                </a:extLst>
              </a:tr>
              <a:tr h="288406">
                <a:tc>
                  <a:txBody>
                    <a:bodyPr/>
                    <a:lstStyle/>
                    <a:p>
                      <a:pPr>
                        <a:lnSpc>
                          <a:spcPct val="107000"/>
                        </a:lnSpc>
                        <a:spcAft>
                          <a:spcPts val="0"/>
                        </a:spcAft>
                      </a:pPr>
                      <a:r>
                        <a:rPr lang="en-NA" sz="1200">
                          <a:effectLst/>
                        </a:rPr>
                        <a:t>Education</a:t>
                      </a:r>
                      <a:r>
                        <a:rPr lang="nl-NL" sz="1200">
                          <a:effectLst/>
                        </a:rPr>
                        <a:t> sector</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en-NA" sz="1200">
                          <a:effectLst/>
                        </a:rPr>
                        <a:t>-2.749**</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en-NA" sz="1200">
                          <a:effectLst/>
                        </a:rPr>
                        <a:t>-2.239*</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pPr>
                      <a:endParaRPr lang="en-NA" sz="1200">
                        <a:effectLst/>
                        <a:latin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en-NA" sz="1200">
                          <a:solidFill>
                            <a:srgbClr val="7030A0"/>
                          </a:solidFill>
                          <a:effectLst/>
                        </a:rPr>
                        <a:t>-0.2445**</a:t>
                      </a:r>
                      <a:endParaRPr lang="en-NA" sz="1200">
                        <a:solidFill>
                          <a:srgbClr val="7030A0"/>
                        </a:solidFill>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en-NA" sz="1200">
                          <a:effectLst/>
                        </a:rPr>
                        <a:t>-0.2020*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pPr>
                      <a:endParaRPr lang="en-NA" sz="1200">
                        <a:effectLst/>
                        <a:latin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en-NA" sz="1200">
                          <a:effectLst/>
                        </a:rPr>
                        <a:t>-0.1846**</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en-NA" sz="1200" dirty="0">
                          <a:effectLst/>
                        </a:rPr>
                        <a:t>-0.1532*</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extLst>
                  <a:ext uri="{0D108BD9-81ED-4DB2-BD59-A6C34878D82A}">
                    <a16:rowId xmlns:a16="http://schemas.microsoft.com/office/drawing/2014/main" val="2474302578"/>
                  </a:ext>
                </a:extLst>
              </a:tr>
              <a:tr h="190832">
                <a:tc>
                  <a:txBody>
                    <a:bodyPr/>
                    <a:lstStyle/>
                    <a:p>
                      <a:pPr>
                        <a:lnSpc>
                          <a:spcPct val="107000"/>
                        </a:lnSpc>
                      </a:pPr>
                      <a:endParaRPr lang="en-NA" sz="1200">
                        <a:effectLst/>
                        <a:latin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nl-NL" sz="1200">
                          <a:effectLst/>
                        </a:rPr>
                        <a:t>(</a:t>
                      </a:r>
                      <a:r>
                        <a:rPr lang="en-NA" sz="1200">
                          <a:effectLst/>
                        </a:rPr>
                        <a:t>1.258</a:t>
                      </a:r>
                      <a:r>
                        <a:rPr lang="nl-NL" sz="1200">
                          <a:effectLst/>
                        </a:rPr>
                        <a:t>)</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nl-NL" sz="1200">
                          <a:effectLst/>
                        </a:rPr>
                        <a:t>(</a:t>
                      </a:r>
                      <a:r>
                        <a:rPr lang="en-NA" sz="1200">
                          <a:effectLst/>
                        </a:rPr>
                        <a:t>1.213</a:t>
                      </a:r>
                      <a:r>
                        <a:rPr lang="nl-NL" sz="1200">
                          <a:effectLst/>
                        </a:rPr>
                        <a:t>)</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pPr>
                      <a:endParaRPr lang="en-NA" sz="1200">
                        <a:effectLst/>
                        <a:latin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nl-NL" sz="1200">
                          <a:solidFill>
                            <a:srgbClr val="7030A0"/>
                          </a:solidFill>
                          <a:effectLst/>
                        </a:rPr>
                        <a:t>(</a:t>
                      </a:r>
                      <a:r>
                        <a:rPr lang="en-NA" sz="1200">
                          <a:solidFill>
                            <a:srgbClr val="7030A0"/>
                          </a:solidFill>
                          <a:effectLst/>
                        </a:rPr>
                        <a:t>0.1112</a:t>
                      </a:r>
                      <a:r>
                        <a:rPr lang="nl-NL" sz="1200">
                          <a:solidFill>
                            <a:srgbClr val="7030A0"/>
                          </a:solidFill>
                          <a:effectLst/>
                        </a:rPr>
                        <a:t>)</a:t>
                      </a:r>
                      <a:endParaRPr lang="en-NA" sz="1200">
                        <a:solidFill>
                          <a:srgbClr val="7030A0"/>
                        </a:solidFill>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nl-NL" sz="1200">
                          <a:effectLst/>
                        </a:rPr>
                        <a:t>(</a:t>
                      </a:r>
                      <a:r>
                        <a:rPr lang="en-NA" sz="1200">
                          <a:effectLst/>
                        </a:rPr>
                        <a:t>0.1093</a:t>
                      </a:r>
                      <a:r>
                        <a:rPr lang="nl-NL" sz="1200">
                          <a:effectLst/>
                        </a:rPr>
                        <a:t>)</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pPr>
                      <a:endParaRPr lang="en-NA" sz="1200">
                        <a:effectLst/>
                        <a:latin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nl-NL" sz="1200">
                          <a:effectLst/>
                        </a:rPr>
                        <a:t>(</a:t>
                      </a:r>
                      <a:r>
                        <a:rPr lang="en-NA" sz="1200">
                          <a:effectLst/>
                        </a:rPr>
                        <a:t>0.0836</a:t>
                      </a:r>
                      <a:r>
                        <a:rPr lang="nl-NL" sz="1200">
                          <a:effectLst/>
                        </a:rPr>
                        <a:t>)</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nl-NL" sz="1200" dirty="0">
                          <a:effectLst/>
                        </a:rPr>
                        <a:t>(</a:t>
                      </a:r>
                      <a:r>
                        <a:rPr lang="en-NA" sz="1200" dirty="0">
                          <a:effectLst/>
                        </a:rPr>
                        <a:t>0.0816</a:t>
                      </a:r>
                      <a:r>
                        <a:rPr lang="nl-NL" sz="1200" dirty="0">
                          <a:effectLst/>
                        </a:rPr>
                        <a:t>)</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extLst>
                  <a:ext uri="{0D108BD9-81ED-4DB2-BD59-A6C34878D82A}">
                    <a16:rowId xmlns:a16="http://schemas.microsoft.com/office/drawing/2014/main" val="2807491678"/>
                  </a:ext>
                </a:extLst>
              </a:tr>
              <a:tr h="178447">
                <a:tc>
                  <a:txBody>
                    <a:bodyPr/>
                    <a:lstStyle/>
                    <a:p>
                      <a:pPr>
                        <a:lnSpc>
                          <a:spcPct val="107000"/>
                        </a:lnSpc>
                        <a:spcAft>
                          <a:spcPts val="0"/>
                        </a:spcAft>
                      </a:pPr>
                      <a:r>
                        <a:rPr lang="en-NA" sz="1200">
                          <a:effectLst/>
                        </a:rPr>
                        <a:t>Social work</a:t>
                      </a:r>
                      <a:r>
                        <a:rPr lang="en-GB" sz="1200">
                          <a:effectLst/>
                        </a:rPr>
                        <a:t>s</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en-NA" sz="1200">
                          <a:effectLst/>
                        </a:rPr>
                        <a:t>-1.112</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en-NA" sz="1200">
                          <a:effectLst/>
                        </a:rPr>
                        <a:t>-0.972</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pPr>
                      <a:endParaRPr lang="en-NA" sz="1200">
                        <a:effectLst/>
                        <a:latin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en-NA" sz="1200">
                          <a:solidFill>
                            <a:srgbClr val="7030A0"/>
                          </a:solidFill>
                          <a:effectLst/>
                        </a:rPr>
                        <a:t>-0.0989</a:t>
                      </a:r>
                      <a:endParaRPr lang="en-NA" sz="1200">
                        <a:solidFill>
                          <a:srgbClr val="7030A0"/>
                        </a:solidFill>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en-NA" sz="1200">
                          <a:effectLst/>
                        </a:rPr>
                        <a:t>-0.0877</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pPr>
                      <a:endParaRPr lang="en-NA" sz="1200">
                        <a:effectLst/>
                        <a:latin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en-NA" sz="1200">
                          <a:effectLst/>
                        </a:rPr>
                        <a:t>-0.0747</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en-NA" sz="1200" dirty="0">
                          <a:effectLst/>
                        </a:rPr>
                        <a:t>-0.0665</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extLst>
                  <a:ext uri="{0D108BD9-81ED-4DB2-BD59-A6C34878D82A}">
                    <a16:rowId xmlns:a16="http://schemas.microsoft.com/office/drawing/2014/main" val="3533895393"/>
                  </a:ext>
                </a:extLst>
              </a:tr>
              <a:tr h="178447">
                <a:tc>
                  <a:txBody>
                    <a:bodyPr/>
                    <a:lstStyle/>
                    <a:p>
                      <a:pPr>
                        <a:lnSpc>
                          <a:spcPct val="107000"/>
                        </a:lnSpc>
                      </a:pPr>
                      <a:endParaRPr lang="en-NA" sz="1200">
                        <a:effectLst/>
                        <a:latin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nl-NL" sz="1200">
                          <a:effectLst/>
                        </a:rPr>
                        <a:t>(</a:t>
                      </a:r>
                      <a:r>
                        <a:rPr lang="en-NA" sz="1200">
                          <a:effectLst/>
                        </a:rPr>
                        <a:t>1.29</a:t>
                      </a:r>
                      <a:r>
                        <a:rPr lang="nl-NL" sz="1200">
                          <a:effectLst/>
                        </a:rPr>
                        <a:t>)</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nl-NL" sz="1200">
                          <a:effectLst/>
                        </a:rPr>
                        <a:t>(</a:t>
                      </a:r>
                      <a:r>
                        <a:rPr lang="en-NA" sz="1200">
                          <a:effectLst/>
                        </a:rPr>
                        <a:t>1.285</a:t>
                      </a:r>
                      <a:r>
                        <a:rPr lang="nl-NL" sz="1200">
                          <a:effectLst/>
                        </a:rPr>
                        <a:t>)</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pPr>
                      <a:endParaRPr lang="en-NA" sz="1200">
                        <a:effectLst/>
                        <a:latin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nl-NL" sz="1200">
                          <a:solidFill>
                            <a:srgbClr val="7030A0"/>
                          </a:solidFill>
                          <a:effectLst/>
                        </a:rPr>
                        <a:t>(</a:t>
                      </a:r>
                      <a:r>
                        <a:rPr lang="en-NA" sz="1200">
                          <a:solidFill>
                            <a:srgbClr val="7030A0"/>
                          </a:solidFill>
                          <a:effectLst/>
                        </a:rPr>
                        <a:t>0.1148</a:t>
                      </a:r>
                      <a:r>
                        <a:rPr lang="nl-NL" sz="1200">
                          <a:solidFill>
                            <a:srgbClr val="7030A0"/>
                          </a:solidFill>
                          <a:effectLst/>
                        </a:rPr>
                        <a:t>)</a:t>
                      </a:r>
                      <a:endParaRPr lang="en-NA" sz="1200">
                        <a:solidFill>
                          <a:srgbClr val="7030A0"/>
                        </a:solidFill>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nl-NL" sz="1200">
                          <a:effectLst/>
                        </a:rPr>
                        <a:t>(</a:t>
                      </a:r>
                      <a:r>
                        <a:rPr lang="en-NA" sz="1200">
                          <a:effectLst/>
                        </a:rPr>
                        <a:t>0.116</a:t>
                      </a:r>
                      <a:r>
                        <a:rPr lang="nl-NL" sz="1200">
                          <a:effectLst/>
                        </a:rPr>
                        <a:t>)</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pPr>
                      <a:endParaRPr lang="en-NA" sz="1200">
                        <a:effectLst/>
                        <a:latin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nl-NL" sz="1200">
                          <a:effectLst/>
                        </a:rPr>
                        <a:t>(</a:t>
                      </a:r>
                      <a:r>
                        <a:rPr lang="en-NA" sz="1200">
                          <a:effectLst/>
                        </a:rPr>
                        <a:t>0.0865</a:t>
                      </a:r>
                      <a:r>
                        <a:rPr lang="nl-NL" sz="1200">
                          <a:effectLst/>
                        </a:rPr>
                        <a:t>)</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nl-NL" sz="1200" dirty="0">
                          <a:effectLst/>
                        </a:rPr>
                        <a:t>(</a:t>
                      </a:r>
                      <a:r>
                        <a:rPr lang="en-NA" sz="1200" dirty="0">
                          <a:effectLst/>
                        </a:rPr>
                        <a:t>0.0876</a:t>
                      </a:r>
                      <a:r>
                        <a:rPr lang="nl-NL" sz="1200" dirty="0">
                          <a:effectLst/>
                        </a:rPr>
                        <a:t>)</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extLst>
                  <a:ext uri="{0D108BD9-81ED-4DB2-BD59-A6C34878D82A}">
                    <a16:rowId xmlns:a16="http://schemas.microsoft.com/office/drawing/2014/main" val="1330949290"/>
                  </a:ext>
                </a:extLst>
              </a:tr>
              <a:tr h="190832">
                <a:tc>
                  <a:txBody>
                    <a:bodyPr/>
                    <a:lstStyle/>
                    <a:p>
                      <a:pPr>
                        <a:lnSpc>
                          <a:spcPct val="107000"/>
                        </a:lnSpc>
                        <a:spcAft>
                          <a:spcPts val="0"/>
                        </a:spcAft>
                      </a:pPr>
                      <a:r>
                        <a:rPr lang="en-NA" sz="1200">
                          <a:effectLst/>
                        </a:rPr>
                        <a:t>Constant</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en-NA" sz="1200">
                          <a:effectLst/>
                        </a:rPr>
                        <a:t>7.403***</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en-NA" sz="1200">
                          <a:effectLst/>
                        </a:rPr>
                        <a:t>6.289***</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pPr>
                      <a:endParaRPr lang="en-NA" sz="1200">
                        <a:effectLst/>
                        <a:latin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pPr>
                      <a:endParaRPr lang="en-NA" sz="1200">
                        <a:solidFill>
                          <a:srgbClr val="7030A0"/>
                        </a:solidFill>
                        <a:effectLst/>
                        <a:latin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pPr>
                      <a:endParaRPr lang="en-NA" sz="1200">
                        <a:effectLst/>
                        <a:latin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pPr>
                      <a:endParaRPr lang="en-NA" sz="1200">
                        <a:effectLst/>
                        <a:latin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pPr>
                      <a:endParaRPr lang="en-NA" sz="1200">
                        <a:effectLst/>
                        <a:latin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pPr>
                      <a:endParaRPr lang="en-NA" sz="1200" dirty="0">
                        <a:effectLst/>
                        <a:latin typeface="Calibri" panose="020F0502020204030204" pitchFamily="34" charset="0"/>
                        <a:cs typeface="Times New Roman" panose="02020603050405020304" pitchFamily="18" charset="0"/>
                      </a:endParaRPr>
                    </a:p>
                  </a:txBody>
                  <a:tcPr marL="63476" marR="63476" marT="0" marB="0" anchor="b"/>
                </a:tc>
                <a:extLst>
                  <a:ext uri="{0D108BD9-81ED-4DB2-BD59-A6C34878D82A}">
                    <a16:rowId xmlns:a16="http://schemas.microsoft.com/office/drawing/2014/main" val="876869640"/>
                  </a:ext>
                </a:extLst>
              </a:tr>
              <a:tr h="178447">
                <a:tc>
                  <a:txBody>
                    <a:bodyPr/>
                    <a:lstStyle/>
                    <a:p>
                      <a:pPr>
                        <a:lnSpc>
                          <a:spcPct val="107000"/>
                        </a:lnSpc>
                      </a:pPr>
                      <a:endParaRPr lang="en-NA" sz="1200">
                        <a:effectLst/>
                        <a:latin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nl-NL" sz="1200">
                          <a:effectLst/>
                        </a:rPr>
                        <a:t>(</a:t>
                      </a:r>
                      <a:r>
                        <a:rPr lang="en-NA" sz="1200">
                          <a:effectLst/>
                        </a:rPr>
                        <a:t>1.474</a:t>
                      </a:r>
                      <a:r>
                        <a:rPr lang="nl-NL" sz="1200">
                          <a:effectLst/>
                        </a:rPr>
                        <a:t>)</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nl-NL" sz="1200">
                          <a:effectLst/>
                        </a:rPr>
                        <a:t>(</a:t>
                      </a:r>
                      <a:r>
                        <a:rPr lang="en-NA" sz="1200">
                          <a:effectLst/>
                        </a:rPr>
                        <a:t>1.311</a:t>
                      </a:r>
                      <a:r>
                        <a:rPr lang="nl-NL" sz="1200">
                          <a:effectLst/>
                        </a:rPr>
                        <a:t>)</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pPr>
                      <a:endParaRPr lang="en-NA" sz="1200">
                        <a:effectLst/>
                        <a:latin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pPr>
                      <a:endParaRPr lang="en-NA" sz="1200">
                        <a:solidFill>
                          <a:srgbClr val="7030A0"/>
                        </a:solidFill>
                        <a:effectLst/>
                        <a:latin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pPr>
                      <a:endParaRPr lang="en-NA" sz="1200">
                        <a:effectLst/>
                        <a:latin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pPr>
                      <a:endParaRPr lang="en-NA" sz="1200">
                        <a:effectLst/>
                        <a:latin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pPr>
                      <a:endParaRPr lang="en-NA" sz="1200">
                        <a:effectLst/>
                        <a:latin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pPr>
                      <a:endParaRPr lang="en-NA" sz="1200" dirty="0">
                        <a:effectLst/>
                        <a:latin typeface="Calibri" panose="020F0502020204030204" pitchFamily="34" charset="0"/>
                        <a:cs typeface="Times New Roman" panose="02020603050405020304" pitchFamily="18" charset="0"/>
                      </a:endParaRPr>
                    </a:p>
                  </a:txBody>
                  <a:tcPr marL="63476" marR="63476" marT="0" marB="0" anchor="b"/>
                </a:tc>
                <a:extLst>
                  <a:ext uri="{0D108BD9-81ED-4DB2-BD59-A6C34878D82A}">
                    <a16:rowId xmlns:a16="http://schemas.microsoft.com/office/drawing/2014/main" val="1310322568"/>
                  </a:ext>
                </a:extLst>
              </a:tr>
              <a:tr h="178447">
                <a:tc>
                  <a:txBody>
                    <a:bodyPr/>
                    <a:lstStyle/>
                    <a:p>
                      <a:pPr>
                        <a:lnSpc>
                          <a:spcPct val="107000"/>
                        </a:lnSpc>
                        <a:spcAft>
                          <a:spcPts val="0"/>
                        </a:spcAft>
                      </a:pPr>
                      <a:r>
                        <a:rPr lang="en-NA" sz="1200">
                          <a:effectLst/>
                        </a:rPr>
                        <a:t>Observations</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en-NA" sz="1200" dirty="0">
                          <a:effectLst/>
                        </a:rPr>
                        <a:t>418</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en-NA" sz="1200" dirty="0">
                          <a:effectLst/>
                        </a:rPr>
                        <a:t>418</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en-NA" sz="1200">
                          <a:effectLst/>
                        </a:rPr>
                        <a:t> </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en-NA" sz="1200" dirty="0">
                          <a:solidFill>
                            <a:srgbClr val="7030A0"/>
                          </a:solidFill>
                          <a:effectLst/>
                        </a:rPr>
                        <a:t>418</a:t>
                      </a:r>
                      <a:endParaRPr lang="en-NA" sz="1200"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en-NA" sz="1200">
                          <a:effectLst/>
                        </a:rPr>
                        <a:t>418</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en-NA" sz="1200">
                          <a:effectLst/>
                        </a:rPr>
                        <a:t> </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en-NA" sz="1200">
                          <a:effectLst/>
                        </a:rPr>
                        <a:t>418</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tc>
                  <a:txBody>
                    <a:bodyPr/>
                    <a:lstStyle/>
                    <a:p>
                      <a:pPr>
                        <a:lnSpc>
                          <a:spcPct val="107000"/>
                        </a:lnSpc>
                        <a:spcAft>
                          <a:spcPts val="0"/>
                        </a:spcAft>
                      </a:pPr>
                      <a:r>
                        <a:rPr lang="en-NA" sz="1200" dirty="0">
                          <a:effectLst/>
                        </a:rPr>
                        <a:t>418</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3476" marR="63476" marT="0" marB="0" anchor="b"/>
                </a:tc>
                <a:extLst>
                  <a:ext uri="{0D108BD9-81ED-4DB2-BD59-A6C34878D82A}">
                    <a16:rowId xmlns:a16="http://schemas.microsoft.com/office/drawing/2014/main" val="1537508051"/>
                  </a:ext>
                </a:extLst>
              </a:tr>
            </a:tbl>
          </a:graphicData>
        </a:graphic>
      </p:graphicFrame>
    </p:spTree>
    <p:extLst>
      <p:ext uri="{BB962C8B-B14F-4D97-AF65-F5344CB8AC3E}">
        <p14:creationId xmlns:p14="http://schemas.microsoft.com/office/powerpoint/2010/main" val="9309336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FB645D-CE7A-4377-9776-827ECF1EF8C3}"/>
              </a:ext>
            </a:extLst>
          </p:cNvPr>
          <p:cNvSpPr>
            <a:spLocks noGrp="1"/>
          </p:cNvSpPr>
          <p:nvPr>
            <p:ph type="title"/>
          </p:nvPr>
        </p:nvSpPr>
        <p:spPr>
          <a:xfrm>
            <a:off x="838200" y="266701"/>
            <a:ext cx="10515600" cy="469900"/>
          </a:xfrm>
        </p:spPr>
        <p:txBody>
          <a:bodyPr>
            <a:normAutofit fontScale="90000"/>
          </a:bodyPr>
          <a:lstStyle/>
          <a:p>
            <a:r>
              <a:rPr lang="en-GB" sz="2700" b="1" dirty="0"/>
              <a:t>Sectors of Industry and wage level determination (Multinomial levels)</a:t>
            </a:r>
            <a:br>
              <a:rPr lang="en-NA" dirty="0"/>
            </a:br>
            <a:endParaRPr lang="en-NA" dirty="0"/>
          </a:p>
        </p:txBody>
      </p:sp>
      <p:graphicFrame>
        <p:nvGraphicFramePr>
          <p:cNvPr id="5" name="Content Placeholder 4">
            <a:extLst>
              <a:ext uri="{FF2B5EF4-FFF2-40B4-BE49-F238E27FC236}">
                <a16:creationId xmlns:a16="http://schemas.microsoft.com/office/drawing/2014/main" id="{D299D74E-68A1-46AA-AF6B-44482D55CC21}"/>
              </a:ext>
            </a:extLst>
          </p:cNvPr>
          <p:cNvGraphicFramePr>
            <a:graphicFrameLocks noGrp="1"/>
          </p:cNvGraphicFramePr>
          <p:nvPr>
            <p:ph idx="1"/>
            <p:extLst>
              <p:ext uri="{D42A27DB-BD31-4B8C-83A1-F6EECF244321}">
                <p14:modId xmlns:p14="http://schemas.microsoft.com/office/powerpoint/2010/main" val="1844629277"/>
              </p:ext>
            </p:extLst>
          </p:nvPr>
        </p:nvGraphicFramePr>
        <p:xfrm>
          <a:off x="412749" y="396662"/>
          <a:ext cx="11144252" cy="6461338"/>
        </p:xfrm>
        <a:graphic>
          <a:graphicData uri="http://schemas.openxmlformats.org/drawingml/2006/table">
            <a:tbl>
              <a:tblPr>
                <a:tableStyleId>{5C22544A-7EE6-4342-B048-85BDC9FD1C3A}</a:tableStyleId>
              </a:tblPr>
              <a:tblGrid>
                <a:gridCol w="2501854">
                  <a:extLst>
                    <a:ext uri="{9D8B030D-6E8A-4147-A177-3AD203B41FA5}">
                      <a16:colId xmlns:a16="http://schemas.microsoft.com/office/drawing/2014/main" val="1011749770"/>
                    </a:ext>
                  </a:extLst>
                </a:gridCol>
                <a:gridCol w="731547">
                  <a:extLst>
                    <a:ext uri="{9D8B030D-6E8A-4147-A177-3AD203B41FA5}">
                      <a16:colId xmlns:a16="http://schemas.microsoft.com/office/drawing/2014/main" val="2421262616"/>
                    </a:ext>
                  </a:extLst>
                </a:gridCol>
                <a:gridCol w="454008">
                  <a:extLst>
                    <a:ext uri="{9D8B030D-6E8A-4147-A177-3AD203B41FA5}">
                      <a16:colId xmlns:a16="http://schemas.microsoft.com/office/drawing/2014/main" val="3691944748"/>
                    </a:ext>
                  </a:extLst>
                </a:gridCol>
                <a:gridCol w="731547">
                  <a:extLst>
                    <a:ext uri="{9D8B030D-6E8A-4147-A177-3AD203B41FA5}">
                      <a16:colId xmlns:a16="http://schemas.microsoft.com/office/drawing/2014/main" val="1649766623"/>
                    </a:ext>
                  </a:extLst>
                </a:gridCol>
                <a:gridCol w="843043">
                  <a:extLst>
                    <a:ext uri="{9D8B030D-6E8A-4147-A177-3AD203B41FA5}">
                      <a16:colId xmlns:a16="http://schemas.microsoft.com/office/drawing/2014/main" val="2786024099"/>
                    </a:ext>
                  </a:extLst>
                </a:gridCol>
                <a:gridCol w="796518">
                  <a:extLst>
                    <a:ext uri="{9D8B030D-6E8A-4147-A177-3AD203B41FA5}">
                      <a16:colId xmlns:a16="http://schemas.microsoft.com/office/drawing/2014/main" val="2167389365"/>
                    </a:ext>
                  </a:extLst>
                </a:gridCol>
                <a:gridCol w="843043">
                  <a:extLst>
                    <a:ext uri="{9D8B030D-6E8A-4147-A177-3AD203B41FA5}">
                      <a16:colId xmlns:a16="http://schemas.microsoft.com/office/drawing/2014/main" val="3249003881"/>
                    </a:ext>
                  </a:extLst>
                </a:gridCol>
                <a:gridCol w="238199">
                  <a:extLst>
                    <a:ext uri="{9D8B030D-6E8A-4147-A177-3AD203B41FA5}">
                      <a16:colId xmlns:a16="http://schemas.microsoft.com/office/drawing/2014/main" val="1763525135"/>
                    </a:ext>
                  </a:extLst>
                </a:gridCol>
                <a:gridCol w="796518">
                  <a:extLst>
                    <a:ext uri="{9D8B030D-6E8A-4147-A177-3AD203B41FA5}">
                      <a16:colId xmlns:a16="http://schemas.microsoft.com/office/drawing/2014/main" val="559449494"/>
                    </a:ext>
                  </a:extLst>
                </a:gridCol>
                <a:gridCol w="731547">
                  <a:extLst>
                    <a:ext uri="{9D8B030D-6E8A-4147-A177-3AD203B41FA5}">
                      <a16:colId xmlns:a16="http://schemas.microsoft.com/office/drawing/2014/main" val="2487517605"/>
                    </a:ext>
                  </a:extLst>
                </a:gridCol>
                <a:gridCol w="731547">
                  <a:extLst>
                    <a:ext uri="{9D8B030D-6E8A-4147-A177-3AD203B41FA5}">
                      <a16:colId xmlns:a16="http://schemas.microsoft.com/office/drawing/2014/main" val="4251950589"/>
                    </a:ext>
                  </a:extLst>
                </a:gridCol>
                <a:gridCol w="795717">
                  <a:extLst>
                    <a:ext uri="{9D8B030D-6E8A-4147-A177-3AD203B41FA5}">
                      <a16:colId xmlns:a16="http://schemas.microsoft.com/office/drawing/2014/main" val="803402017"/>
                    </a:ext>
                  </a:extLst>
                </a:gridCol>
                <a:gridCol w="795717">
                  <a:extLst>
                    <a:ext uri="{9D8B030D-6E8A-4147-A177-3AD203B41FA5}">
                      <a16:colId xmlns:a16="http://schemas.microsoft.com/office/drawing/2014/main" val="1157504234"/>
                    </a:ext>
                  </a:extLst>
                </a:gridCol>
                <a:gridCol w="153447">
                  <a:extLst>
                    <a:ext uri="{9D8B030D-6E8A-4147-A177-3AD203B41FA5}">
                      <a16:colId xmlns:a16="http://schemas.microsoft.com/office/drawing/2014/main" val="878428798"/>
                    </a:ext>
                  </a:extLst>
                </a:gridCol>
              </a:tblGrid>
              <a:tr h="109157">
                <a:tc rowSpan="3">
                  <a:txBody>
                    <a:bodyPr/>
                    <a:lstStyle/>
                    <a:p>
                      <a:pPr>
                        <a:lnSpc>
                          <a:spcPct val="107000"/>
                        </a:lnSpc>
                        <a:spcAft>
                          <a:spcPts val="0"/>
                        </a:spcAft>
                      </a:pPr>
                      <a:r>
                        <a:rPr lang="nl-NL" sz="1200" dirty="0">
                          <a:solidFill>
                            <a:srgbClr val="0070C0"/>
                          </a:solidFill>
                          <a:effectLst/>
                        </a:rPr>
                        <a:t> </a:t>
                      </a:r>
                      <a:endParaRPr lang="en-NA" sz="1200" dirty="0">
                        <a:solidFill>
                          <a:srgbClr val="0070C0"/>
                        </a:solidFill>
                        <a:effectLst/>
                      </a:endParaRPr>
                    </a:p>
                    <a:p>
                      <a:pPr>
                        <a:lnSpc>
                          <a:spcPct val="107000"/>
                        </a:lnSpc>
                        <a:spcAft>
                          <a:spcPts val="0"/>
                        </a:spcAft>
                      </a:pPr>
                      <a:r>
                        <a:rPr lang="nl-NL" sz="1200" dirty="0">
                          <a:solidFill>
                            <a:srgbClr val="0070C0"/>
                          </a:solidFill>
                          <a:effectLst/>
                        </a:rPr>
                        <a:t> </a:t>
                      </a:r>
                      <a:endParaRPr lang="en-NA" sz="1200" dirty="0">
                        <a:solidFill>
                          <a:srgbClr val="0070C0"/>
                        </a:solidFill>
                        <a:effectLst/>
                      </a:endParaRPr>
                    </a:p>
                    <a:p>
                      <a:pPr>
                        <a:lnSpc>
                          <a:spcPct val="107000"/>
                        </a:lnSpc>
                        <a:spcAft>
                          <a:spcPts val="0"/>
                        </a:spcAft>
                      </a:pPr>
                      <a:r>
                        <a:rPr lang="en-GB" sz="1200" dirty="0">
                          <a:solidFill>
                            <a:srgbClr val="0070C0"/>
                          </a:solidFill>
                          <a:effectLst/>
                        </a:rPr>
                        <a:t>Variables</a:t>
                      </a:r>
                      <a:endParaRPr lang="en-NA" sz="12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gn="ctr">
                        <a:lnSpc>
                          <a:spcPct val="107000"/>
                        </a:lnSpc>
                        <a:spcAft>
                          <a:spcPts val="0"/>
                        </a:spcAft>
                      </a:pPr>
                      <a:r>
                        <a:rPr lang="nl-NL" sz="700">
                          <a:effectLst/>
                        </a:rPr>
                        <a:t> </a:t>
                      </a:r>
                      <a:endParaRPr lang="en-NA" sz="7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gridSpan="2">
                  <a:txBody>
                    <a:bodyPr/>
                    <a:lstStyle/>
                    <a:p>
                      <a:pPr algn="ctr">
                        <a:lnSpc>
                          <a:spcPct val="107000"/>
                        </a:lnSpc>
                        <a:spcAft>
                          <a:spcPts val="0"/>
                        </a:spcAft>
                      </a:pPr>
                      <a:r>
                        <a:rPr lang="en-GB" sz="700">
                          <a:effectLst/>
                        </a:rPr>
                        <a:t>Model 1</a:t>
                      </a:r>
                      <a:endParaRPr lang="en-NA" sz="7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hMerge="1">
                  <a:txBody>
                    <a:bodyPr/>
                    <a:lstStyle/>
                    <a:p>
                      <a:endParaRPr lang="en-NA"/>
                    </a:p>
                  </a:txBody>
                  <a:tcPr/>
                </a:tc>
                <a:tc>
                  <a:txBody>
                    <a:bodyPr/>
                    <a:lstStyle/>
                    <a:p>
                      <a:pPr algn="ctr">
                        <a:lnSpc>
                          <a:spcPct val="107000"/>
                        </a:lnSpc>
                        <a:spcAft>
                          <a:spcPts val="0"/>
                        </a:spcAft>
                      </a:pPr>
                      <a:r>
                        <a:rPr lang="nl-NL" sz="700">
                          <a:effectLst/>
                        </a:rPr>
                        <a:t> </a:t>
                      </a:r>
                      <a:endParaRPr lang="en-NA" sz="7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gridSpan="2">
                  <a:txBody>
                    <a:bodyPr/>
                    <a:lstStyle/>
                    <a:p>
                      <a:pPr algn="ctr">
                        <a:lnSpc>
                          <a:spcPct val="107000"/>
                        </a:lnSpc>
                        <a:spcAft>
                          <a:spcPts val="0"/>
                        </a:spcAft>
                      </a:pPr>
                      <a:r>
                        <a:rPr lang="nl-NL" sz="700">
                          <a:effectLst/>
                        </a:rPr>
                        <a:t> </a:t>
                      </a:r>
                      <a:endParaRPr lang="en-NA" sz="7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hMerge="1">
                  <a:txBody>
                    <a:bodyPr/>
                    <a:lstStyle/>
                    <a:p>
                      <a:endParaRPr lang="en-NA"/>
                    </a:p>
                  </a:txBody>
                  <a:tcPr/>
                </a:tc>
                <a:tc rowSpan="2">
                  <a:txBody>
                    <a:bodyPr/>
                    <a:lstStyle/>
                    <a:p>
                      <a:pPr algn="ctr">
                        <a:lnSpc>
                          <a:spcPct val="107000"/>
                        </a:lnSpc>
                        <a:spcAft>
                          <a:spcPts val="0"/>
                        </a:spcAft>
                      </a:pPr>
                      <a:r>
                        <a:rPr lang="nl-NL" sz="1200">
                          <a:solidFill>
                            <a:srgbClr val="FF0000"/>
                          </a:solidFill>
                          <a:effectLst/>
                        </a:rPr>
                        <a:t> </a:t>
                      </a:r>
                      <a:endParaRPr lang="en-NA" sz="120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gridSpan="5">
                  <a:txBody>
                    <a:bodyPr/>
                    <a:lstStyle/>
                    <a:p>
                      <a:pPr algn="ctr">
                        <a:lnSpc>
                          <a:spcPct val="107000"/>
                        </a:lnSpc>
                        <a:spcAft>
                          <a:spcPts val="0"/>
                        </a:spcAft>
                      </a:pPr>
                      <a:r>
                        <a:rPr lang="en-GB" sz="700">
                          <a:effectLst/>
                        </a:rPr>
                        <a:t>Model 2</a:t>
                      </a:r>
                      <a:endParaRPr lang="en-NA" sz="7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hMerge="1">
                  <a:txBody>
                    <a:bodyPr/>
                    <a:lstStyle/>
                    <a:p>
                      <a:endParaRPr lang="en-NA"/>
                    </a:p>
                  </a:txBody>
                  <a:tcPr/>
                </a:tc>
                <a:tc hMerge="1">
                  <a:txBody>
                    <a:bodyPr/>
                    <a:lstStyle/>
                    <a:p>
                      <a:endParaRPr lang="en-NA"/>
                    </a:p>
                  </a:txBody>
                  <a:tcPr/>
                </a:tc>
                <a:tc hMerge="1">
                  <a:txBody>
                    <a:bodyPr/>
                    <a:lstStyle/>
                    <a:p>
                      <a:endParaRPr lang="en-NA"/>
                    </a:p>
                  </a:txBody>
                  <a:tcPr/>
                </a:tc>
                <a:tc hMerge="1">
                  <a:txBody>
                    <a:bodyPr/>
                    <a:lstStyle/>
                    <a:p>
                      <a:endParaRPr lang="en-NA"/>
                    </a:p>
                  </a:txBody>
                  <a:tcPr/>
                </a:tc>
                <a:tc>
                  <a:txBody>
                    <a:bodyPr/>
                    <a:lstStyle/>
                    <a:p>
                      <a:pPr>
                        <a:lnSpc>
                          <a:spcPct val="107000"/>
                        </a:lnSpc>
                        <a:spcAft>
                          <a:spcPts val="800"/>
                        </a:spcAft>
                      </a:pPr>
                      <a:r>
                        <a:rPr lang="en-NA" sz="700">
                          <a:effectLst/>
                        </a:rPr>
                        <a:t> </a:t>
                      </a:r>
                      <a:endParaRPr lang="en-NA" sz="7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677402170"/>
                  </a:ext>
                </a:extLst>
              </a:tr>
              <a:tr h="187071">
                <a:tc vMerge="1">
                  <a:txBody>
                    <a:bodyPr/>
                    <a:lstStyle/>
                    <a:p>
                      <a:endParaRPr lang="en-NA"/>
                    </a:p>
                  </a:txBody>
                  <a:tcPr/>
                </a:tc>
                <a:tc>
                  <a:txBody>
                    <a:bodyPr/>
                    <a:lstStyle/>
                    <a:p>
                      <a:pPr algn="ctr">
                        <a:lnSpc>
                          <a:spcPct val="107000"/>
                        </a:lnSpc>
                        <a:spcAft>
                          <a:spcPts val="0"/>
                        </a:spcAft>
                      </a:pPr>
                      <a:r>
                        <a:rPr lang="nl-NL" sz="1200" dirty="0">
                          <a:solidFill>
                            <a:srgbClr val="FF0000"/>
                          </a:solidFill>
                          <a:effectLst/>
                        </a:rPr>
                        <a:t>(1)</a:t>
                      </a:r>
                      <a:endParaRPr lang="en-NA" sz="12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gridSpan="2">
                  <a:txBody>
                    <a:bodyPr/>
                    <a:lstStyle/>
                    <a:p>
                      <a:pPr algn="ctr">
                        <a:lnSpc>
                          <a:spcPct val="107000"/>
                        </a:lnSpc>
                        <a:spcAft>
                          <a:spcPts val="0"/>
                        </a:spcAft>
                      </a:pPr>
                      <a:r>
                        <a:rPr lang="nl-NL" sz="1200" dirty="0">
                          <a:solidFill>
                            <a:srgbClr val="FF0000"/>
                          </a:solidFill>
                          <a:effectLst/>
                        </a:rPr>
                        <a:t>(2)</a:t>
                      </a:r>
                      <a:endParaRPr lang="en-NA" sz="12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hMerge="1">
                  <a:txBody>
                    <a:bodyPr/>
                    <a:lstStyle/>
                    <a:p>
                      <a:endParaRPr lang="en-NA"/>
                    </a:p>
                  </a:txBody>
                  <a:tcPr/>
                </a:tc>
                <a:tc>
                  <a:txBody>
                    <a:bodyPr/>
                    <a:lstStyle/>
                    <a:p>
                      <a:pPr algn="ctr">
                        <a:lnSpc>
                          <a:spcPct val="107000"/>
                        </a:lnSpc>
                        <a:spcAft>
                          <a:spcPts val="0"/>
                        </a:spcAft>
                      </a:pPr>
                      <a:r>
                        <a:rPr lang="nl-NL" sz="1200" dirty="0">
                          <a:solidFill>
                            <a:srgbClr val="FF0000"/>
                          </a:solidFill>
                          <a:effectLst/>
                        </a:rPr>
                        <a:t>(3)</a:t>
                      </a:r>
                      <a:endParaRPr lang="en-NA" sz="12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gridSpan="2">
                  <a:txBody>
                    <a:bodyPr/>
                    <a:lstStyle/>
                    <a:p>
                      <a:pPr algn="ctr">
                        <a:lnSpc>
                          <a:spcPct val="107000"/>
                        </a:lnSpc>
                        <a:spcAft>
                          <a:spcPts val="0"/>
                        </a:spcAft>
                      </a:pPr>
                      <a:r>
                        <a:rPr lang="nl-NL" sz="1200" dirty="0">
                          <a:solidFill>
                            <a:srgbClr val="FF0000"/>
                          </a:solidFill>
                          <a:effectLst/>
                        </a:rPr>
                        <a:t>(4)</a:t>
                      </a:r>
                      <a:endParaRPr lang="en-NA" sz="12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hMerge="1">
                  <a:txBody>
                    <a:bodyPr/>
                    <a:lstStyle/>
                    <a:p>
                      <a:endParaRPr lang="en-NA"/>
                    </a:p>
                  </a:txBody>
                  <a:tcPr/>
                </a:tc>
                <a:tc vMerge="1">
                  <a:txBody>
                    <a:bodyPr/>
                    <a:lstStyle/>
                    <a:p>
                      <a:endParaRPr lang="en-NA"/>
                    </a:p>
                  </a:txBody>
                  <a:tcPr/>
                </a:tc>
                <a:tc>
                  <a:txBody>
                    <a:bodyPr/>
                    <a:lstStyle/>
                    <a:p>
                      <a:pPr>
                        <a:lnSpc>
                          <a:spcPct val="107000"/>
                        </a:lnSpc>
                        <a:spcAft>
                          <a:spcPts val="0"/>
                        </a:spcAft>
                      </a:pPr>
                      <a:r>
                        <a:rPr lang="nl-NL" sz="1200" dirty="0">
                          <a:solidFill>
                            <a:srgbClr val="FF0000"/>
                          </a:solidFill>
                          <a:effectLst/>
                        </a:rPr>
                        <a:t>    (5)</a:t>
                      </a:r>
                      <a:endParaRPr lang="en-NA" sz="12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gridSpan="2">
                  <a:txBody>
                    <a:bodyPr/>
                    <a:lstStyle/>
                    <a:p>
                      <a:pPr>
                        <a:lnSpc>
                          <a:spcPct val="107000"/>
                        </a:lnSpc>
                        <a:spcAft>
                          <a:spcPts val="0"/>
                        </a:spcAft>
                      </a:pPr>
                      <a:r>
                        <a:rPr lang="nl-NL" sz="1200" dirty="0">
                          <a:solidFill>
                            <a:srgbClr val="FF0000"/>
                          </a:solidFill>
                          <a:effectLst/>
                        </a:rPr>
                        <a:t>    (6)</a:t>
                      </a:r>
                      <a:endParaRPr lang="en-NA" sz="12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hMerge="1">
                  <a:txBody>
                    <a:bodyPr/>
                    <a:lstStyle/>
                    <a:p>
                      <a:endParaRPr lang="en-NA"/>
                    </a:p>
                  </a:txBody>
                  <a:tcPr/>
                </a:tc>
                <a:tc>
                  <a:txBody>
                    <a:bodyPr/>
                    <a:lstStyle/>
                    <a:p>
                      <a:pPr>
                        <a:lnSpc>
                          <a:spcPct val="107000"/>
                        </a:lnSpc>
                        <a:spcAft>
                          <a:spcPts val="0"/>
                        </a:spcAft>
                      </a:pPr>
                      <a:r>
                        <a:rPr lang="nl-NL" sz="1200" dirty="0">
                          <a:solidFill>
                            <a:srgbClr val="FF0000"/>
                          </a:solidFill>
                          <a:effectLst/>
                        </a:rPr>
                        <a:t>    (7)</a:t>
                      </a:r>
                      <a:endParaRPr lang="en-NA" sz="12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0"/>
                        </a:spcAft>
                      </a:pPr>
                      <a:r>
                        <a:rPr lang="nl-NL" sz="1200" dirty="0">
                          <a:solidFill>
                            <a:srgbClr val="FF0000"/>
                          </a:solidFill>
                          <a:effectLst/>
                        </a:rPr>
                        <a:t>   (8)</a:t>
                      </a:r>
                      <a:endParaRPr lang="en-NA" sz="12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800"/>
                        </a:spcAft>
                      </a:pPr>
                      <a:r>
                        <a:rPr lang="en-NA" sz="900">
                          <a:effectLst/>
                        </a:rPr>
                        <a:t> </a:t>
                      </a:r>
                      <a:endParaRPr lang="en-NA" sz="9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2748963889"/>
                  </a:ext>
                </a:extLst>
              </a:tr>
              <a:tr h="282257">
                <a:tc vMerge="1">
                  <a:txBody>
                    <a:bodyPr/>
                    <a:lstStyle/>
                    <a:p>
                      <a:endParaRPr lang="en-NA"/>
                    </a:p>
                  </a:txBody>
                  <a:tcPr/>
                </a:tc>
                <a:tc gridSpan="2">
                  <a:txBody>
                    <a:bodyPr/>
                    <a:lstStyle/>
                    <a:p>
                      <a:pPr>
                        <a:lnSpc>
                          <a:spcPct val="107000"/>
                        </a:lnSpc>
                        <a:spcAft>
                          <a:spcPts val="0"/>
                        </a:spcAft>
                      </a:pPr>
                      <a:r>
                        <a:rPr lang="en-GB" sz="1200" dirty="0">
                          <a:effectLst/>
                        </a:rPr>
                        <a:t>Individual</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hMerge="1">
                  <a:txBody>
                    <a:bodyPr/>
                    <a:lstStyle/>
                    <a:p>
                      <a:endParaRPr lang="en-NA"/>
                    </a:p>
                  </a:txBody>
                  <a:tcPr/>
                </a:tc>
                <a:tc>
                  <a:txBody>
                    <a:bodyPr/>
                    <a:lstStyle/>
                    <a:p>
                      <a:pPr>
                        <a:lnSpc>
                          <a:spcPct val="107000"/>
                        </a:lnSpc>
                        <a:spcAft>
                          <a:spcPts val="0"/>
                        </a:spcAft>
                      </a:pPr>
                      <a:r>
                        <a:rPr lang="en-GB" sz="1200">
                          <a:effectLst/>
                        </a:rPr>
                        <a:t>Company</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gridSpan="2">
                  <a:txBody>
                    <a:bodyPr/>
                    <a:lstStyle/>
                    <a:p>
                      <a:pPr>
                        <a:lnSpc>
                          <a:spcPct val="107000"/>
                        </a:lnSpc>
                        <a:spcAft>
                          <a:spcPts val="0"/>
                        </a:spcAft>
                      </a:pPr>
                      <a:r>
                        <a:rPr lang="en-GB" sz="1200">
                          <a:effectLst/>
                        </a:rPr>
                        <a:t>Sectoral</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hMerge="1">
                  <a:txBody>
                    <a:bodyPr/>
                    <a:lstStyle/>
                    <a:p>
                      <a:endParaRPr lang="en-NA"/>
                    </a:p>
                  </a:txBody>
                  <a:tcPr/>
                </a:tc>
                <a:tc>
                  <a:txBody>
                    <a:bodyPr/>
                    <a:lstStyle/>
                    <a:p>
                      <a:pPr>
                        <a:lnSpc>
                          <a:spcPct val="107000"/>
                        </a:lnSpc>
                        <a:spcAft>
                          <a:spcPts val="0"/>
                        </a:spcAft>
                      </a:pPr>
                      <a:r>
                        <a:rPr lang="en-GB" sz="1200">
                          <a:effectLst/>
                        </a:rPr>
                        <a:t>Elsewhere</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0"/>
                        </a:spcAft>
                      </a:pPr>
                      <a:r>
                        <a:rPr lang="nl-NL" sz="1200">
                          <a:effectLst/>
                        </a:rPr>
                        <a:t> </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gridSpan="2">
                  <a:txBody>
                    <a:bodyPr/>
                    <a:lstStyle/>
                    <a:p>
                      <a:pPr>
                        <a:lnSpc>
                          <a:spcPct val="107000"/>
                        </a:lnSpc>
                        <a:spcAft>
                          <a:spcPts val="0"/>
                        </a:spcAft>
                      </a:pPr>
                      <a:r>
                        <a:rPr lang="en-GB" sz="1200">
                          <a:effectLst/>
                        </a:rPr>
                        <a:t>Individual</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hMerge="1">
                  <a:txBody>
                    <a:bodyPr/>
                    <a:lstStyle/>
                    <a:p>
                      <a:endParaRPr lang="en-NA"/>
                    </a:p>
                  </a:txBody>
                  <a:tcPr/>
                </a:tc>
                <a:tc>
                  <a:txBody>
                    <a:bodyPr/>
                    <a:lstStyle/>
                    <a:p>
                      <a:pPr>
                        <a:lnSpc>
                          <a:spcPct val="107000"/>
                        </a:lnSpc>
                        <a:spcAft>
                          <a:spcPts val="0"/>
                        </a:spcAft>
                      </a:pPr>
                      <a:r>
                        <a:rPr lang="en-GB" sz="1200">
                          <a:effectLst/>
                        </a:rPr>
                        <a:t>Company</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0"/>
                        </a:spcAft>
                      </a:pPr>
                      <a:r>
                        <a:rPr lang="en-GB" sz="1200">
                          <a:effectLst/>
                        </a:rPr>
                        <a:t>Sectoral</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gridSpan="2">
                  <a:txBody>
                    <a:bodyPr/>
                    <a:lstStyle/>
                    <a:p>
                      <a:pPr>
                        <a:lnSpc>
                          <a:spcPct val="107000"/>
                        </a:lnSpc>
                        <a:spcAft>
                          <a:spcPts val="0"/>
                        </a:spcAft>
                      </a:pPr>
                      <a:r>
                        <a:rPr lang="en-GB" sz="1200">
                          <a:effectLst/>
                        </a:rPr>
                        <a:t>Elsewhere</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hMerge="1">
                  <a:txBody>
                    <a:bodyPr/>
                    <a:lstStyle/>
                    <a:p>
                      <a:endParaRPr lang="en-NA"/>
                    </a:p>
                  </a:txBody>
                  <a:tcPr/>
                </a:tc>
                <a:extLst>
                  <a:ext uri="{0D108BD9-81ED-4DB2-BD59-A6C34878D82A}">
                    <a16:rowId xmlns:a16="http://schemas.microsoft.com/office/drawing/2014/main" val="928581602"/>
                  </a:ext>
                </a:extLst>
              </a:tr>
              <a:tr h="256399">
                <a:tc>
                  <a:txBody>
                    <a:bodyPr/>
                    <a:lstStyle/>
                    <a:p>
                      <a:pPr>
                        <a:lnSpc>
                          <a:spcPct val="107000"/>
                        </a:lnSpc>
                        <a:spcAft>
                          <a:spcPts val="0"/>
                        </a:spcAft>
                      </a:pPr>
                      <a:r>
                        <a:rPr lang="nl-NL" sz="1200" dirty="0">
                          <a:solidFill>
                            <a:srgbClr val="0070C0"/>
                          </a:solidFill>
                          <a:effectLst/>
                        </a:rPr>
                        <a:t>CBA Ratified</a:t>
                      </a:r>
                      <a:endParaRPr lang="en-NA" sz="12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gridSpan="2">
                  <a:txBody>
                    <a:bodyPr/>
                    <a:lstStyle/>
                    <a:p>
                      <a:pPr>
                        <a:lnSpc>
                          <a:spcPct val="107000"/>
                        </a:lnSpc>
                        <a:spcAft>
                          <a:spcPts val="0"/>
                        </a:spcAft>
                      </a:pPr>
                      <a:r>
                        <a:rPr lang="nl-NL" sz="1200" dirty="0">
                          <a:effectLst/>
                        </a:rPr>
                        <a:t>0.066</a:t>
                      </a:r>
                      <a:r>
                        <a:rPr lang="en-GB" sz="1200" dirty="0">
                          <a:effectLst/>
                        </a:rPr>
                        <a:t>***</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hMerge="1">
                  <a:txBody>
                    <a:bodyPr/>
                    <a:lstStyle/>
                    <a:p>
                      <a:endParaRPr lang="en-NA"/>
                    </a:p>
                  </a:txBody>
                  <a:tcPr/>
                </a:tc>
                <a:tc>
                  <a:txBody>
                    <a:bodyPr/>
                    <a:lstStyle/>
                    <a:p>
                      <a:pPr>
                        <a:lnSpc>
                          <a:spcPct val="107000"/>
                        </a:lnSpc>
                        <a:spcAft>
                          <a:spcPts val="0"/>
                        </a:spcAft>
                      </a:pPr>
                      <a:r>
                        <a:rPr lang="nl-NL" sz="1200" dirty="0">
                          <a:effectLst/>
                        </a:rPr>
                        <a:t>-0.034</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gridSpan="2">
                  <a:txBody>
                    <a:bodyPr/>
                    <a:lstStyle/>
                    <a:p>
                      <a:pPr>
                        <a:lnSpc>
                          <a:spcPct val="107000"/>
                        </a:lnSpc>
                        <a:spcAft>
                          <a:spcPts val="0"/>
                        </a:spcAft>
                      </a:pPr>
                      <a:r>
                        <a:rPr lang="nl-NL" sz="1200">
                          <a:effectLst/>
                        </a:rPr>
                        <a:t>-0.015</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hMerge="1">
                  <a:txBody>
                    <a:bodyPr/>
                    <a:lstStyle/>
                    <a:p>
                      <a:endParaRPr lang="en-NA"/>
                    </a:p>
                  </a:txBody>
                  <a:tcPr/>
                </a:tc>
                <a:tc>
                  <a:txBody>
                    <a:bodyPr/>
                    <a:lstStyle/>
                    <a:p>
                      <a:pPr>
                        <a:lnSpc>
                          <a:spcPct val="107000"/>
                        </a:lnSpc>
                        <a:spcAft>
                          <a:spcPts val="0"/>
                        </a:spcAft>
                      </a:pPr>
                      <a:r>
                        <a:rPr lang="nl-NL" sz="1200">
                          <a:effectLst/>
                        </a:rPr>
                        <a:t>-0.017</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0"/>
                        </a:spcAft>
                      </a:pPr>
                      <a:r>
                        <a:rPr lang="nl-NL" sz="1200">
                          <a:effectLst/>
                        </a:rPr>
                        <a:t> </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0"/>
                        </a:spcAft>
                      </a:pPr>
                      <a:r>
                        <a:rPr lang="nl-NL" sz="1200">
                          <a:effectLst/>
                        </a:rPr>
                        <a:t>0.066</a:t>
                      </a:r>
                      <a:r>
                        <a:rPr lang="en-GB" sz="1200">
                          <a:effectLst/>
                        </a:rPr>
                        <a:t>***</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gridSpan="2">
                  <a:txBody>
                    <a:bodyPr/>
                    <a:lstStyle/>
                    <a:p>
                      <a:pPr>
                        <a:lnSpc>
                          <a:spcPct val="107000"/>
                        </a:lnSpc>
                        <a:spcAft>
                          <a:spcPts val="0"/>
                        </a:spcAft>
                      </a:pPr>
                      <a:r>
                        <a:rPr lang="nl-NL" sz="1200">
                          <a:effectLst/>
                        </a:rPr>
                        <a:t>-0.032</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hMerge="1">
                  <a:txBody>
                    <a:bodyPr/>
                    <a:lstStyle/>
                    <a:p>
                      <a:endParaRPr lang="en-NA"/>
                    </a:p>
                  </a:txBody>
                  <a:tcPr/>
                </a:tc>
                <a:tc>
                  <a:txBody>
                    <a:bodyPr/>
                    <a:lstStyle/>
                    <a:p>
                      <a:pPr>
                        <a:lnSpc>
                          <a:spcPct val="107000"/>
                        </a:lnSpc>
                        <a:spcAft>
                          <a:spcPts val="0"/>
                        </a:spcAft>
                      </a:pPr>
                      <a:r>
                        <a:rPr lang="nl-NL" sz="1200">
                          <a:effectLst/>
                        </a:rPr>
                        <a:t>-0.013</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0"/>
                        </a:spcAft>
                      </a:pPr>
                      <a:r>
                        <a:rPr lang="nl-NL" sz="1200">
                          <a:effectLst/>
                        </a:rPr>
                        <a:t>-0.015</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800"/>
                        </a:spcAft>
                      </a:pPr>
                      <a:r>
                        <a:rPr lang="en-NA" sz="900">
                          <a:effectLst/>
                        </a:rPr>
                        <a:t> </a:t>
                      </a:r>
                      <a:endParaRPr lang="en-NA" sz="9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798734695"/>
                  </a:ext>
                </a:extLst>
              </a:tr>
              <a:tr h="187071">
                <a:tc>
                  <a:txBody>
                    <a:bodyPr/>
                    <a:lstStyle/>
                    <a:p>
                      <a:pPr>
                        <a:lnSpc>
                          <a:spcPct val="107000"/>
                        </a:lnSpc>
                        <a:spcAft>
                          <a:spcPts val="0"/>
                        </a:spcAft>
                      </a:pPr>
                      <a:r>
                        <a:rPr lang="nl-NL" sz="1200" dirty="0">
                          <a:solidFill>
                            <a:srgbClr val="0070C0"/>
                          </a:solidFill>
                          <a:effectLst/>
                        </a:rPr>
                        <a:t> </a:t>
                      </a:r>
                      <a:endParaRPr lang="en-NA" sz="12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gridSpan="2">
                  <a:txBody>
                    <a:bodyPr/>
                    <a:lstStyle/>
                    <a:p>
                      <a:pPr>
                        <a:lnSpc>
                          <a:spcPct val="107000"/>
                        </a:lnSpc>
                        <a:spcAft>
                          <a:spcPts val="0"/>
                        </a:spcAft>
                      </a:pPr>
                      <a:r>
                        <a:rPr lang="nl-NL" sz="1200" dirty="0">
                          <a:effectLst/>
                        </a:rPr>
                        <a:t>(3.166)</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hMerge="1">
                  <a:txBody>
                    <a:bodyPr/>
                    <a:lstStyle/>
                    <a:p>
                      <a:endParaRPr lang="en-NA"/>
                    </a:p>
                  </a:txBody>
                  <a:tcPr/>
                </a:tc>
                <a:tc>
                  <a:txBody>
                    <a:bodyPr/>
                    <a:lstStyle/>
                    <a:p>
                      <a:pPr>
                        <a:lnSpc>
                          <a:spcPct val="107000"/>
                        </a:lnSpc>
                        <a:spcAft>
                          <a:spcPts val="0"/>
                        </a:spcAft>
                      </a:pPr>
                      <a:r>
                        <a:rPr lang="nl-NL" sz="1200" dirty="0">
                          <a:effectLst/>
                        </a:rPr>
                        <a:t>(2.179)</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gridSpan="2">
                  <a:txBody>
                    <a:bodyPr/>
                    <a:lstStyle/>
                    <a:p>
                      <a:pPr>
                        <a:lnSpc>
                          <a:spcPct val="107000"/>
                        </a:lnSpc>
                        <a:spcAft>
                          <a:spcPts val="0"/>
                        </a:spcAft>
                      </a:pPr>
                      <a:r>
                        <a:rPr lang="nl-NL" sz="1200" dirty="0">
                          <a:effectLst/>
                        </a:rPr>
                        <a:t>(1.325)</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hMerge="1">
                  <a:txBody>
                    <a:bodyPr/>
                    <a:lstStyle/>
                    <a:p>
                      <a:endParaRPr lang="en-NA"/>
                    </a:p>
                  </a:txBody>
                  <a:tcPr/>
                </a:tc>
                <a:tc>
                  <a:txBody>
                    <a:bodyPr/>
                    <a:lstStyle/>
                    <a:p>
                      <a:pPr>
                        <a:lnSpc>
                          <a:spcPct val="107000"/>
                        </a:lnSpc>
                        <a:spcAft>
                          <a:spcPts val="0"/>
                        </a:spcAft>
                      </a:pPr>
                      <a:r>
                        <a:rPr lang="nl-NL" sz="1200">
                          <a:effectLst/>
                        </a:rPr>
                        <a:t>(2.450)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0"/>
                        </a:spcAft>
                      </a:pPr>
                      <a:r>
                        <a:rPr lang="nl-NL" sz="1200">
                          <a:effectLst/>
                        </a:rPr>
                        <a:t> </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0"/>
                        </a:spcAft>
                      </a:pPr>
                      <a:r>
                        <a:rPr lang="nl-NL" sz="1200">
                          <a:effectLst/>
                        </a:rPr>
                        <a:t>(3.166)</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gridSpan="2">
                  <a:txBody>
                    <a:bodyPr/>
                    <a:lstStyle/>
                    <a:p>
                      <a:pPr>
                        <a:lnSpc>
                          <a:spcPct val="107000"/>
                        </a:lnSpc>
                        <a:spcAft>
                          <a:spcPts val="0"/>
                        </a:spcAft>
                      </a:pPr>
                      <a:r>
                        <a:rPr lang="nl-NL" sz="1200">
                          <a:effectLst/>
                        </a:rPr>
                        <a:t>(5.954)</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hMerge="1">
                  <a:txBody>
                    <a:bodyPr/>
                    <a:lstStyle/>
                    <a:p>
                      <a:endParaRPr lang="en-NA"/>
                    </a:p>
                  </a:txBody>
                  <a:tcPr/>
                </a:tc>
                <a:tc>
                  <a:txBody>
                    <a:bodyPr/>
                    <a:lstStyle/>
                    <a:p>
                      <a:pPr>
                        <a:lnSpc>
                          <a:spcPct val="107000"/>
                        </a:lnSpc>
                        <a:spcAft>
                          <a:spcPts val="0"/>
                        </a:spcAft>
                      </a:pPr>
                      <a:r>
                        <a:rPr lang="nl-NL" sz="1200">
                          <a:effectLst/>
                        </a:rPr>
                        <a:t>(3.537)</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0"/>
                        </a:spcAft>
                      </a:pPr>
                      <a:r>
                        <a:rPr lang="nl-NL" sz="1200">
                          <a:effectLst/>
                        </a:rPr>
                        <a:t>(6.216)</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800"/>
                        </a:spcAft>
                      </a:pPr>
                      <a:r>
                        <a:rPr lang="en-NA" sz="900" dirty="0">
                          <a:effectLst/>
                        </a:rPr>
                        <a:t> </a:t>
                      </a:r>
                      <a:endParaRPr lang="en-NA" sz="9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757408152"/>
                  </a:ext>
                </a:extLst>
              </a:tr>
              <a:tr h="256399">
                <a:tc>
                  <a:txBody>
                    <a:bodyPr/>
                    <a:lstStyle/>
                    <a:p>
                      <a:pPr>
                        <a:lnSpc>
                          <a:spcPct val="107000"/>
                        </a:lnSpc>
                        <a:spcAft>
                          <a:spcPts val="0"/>
                        </a:spcAft>
                      </a:pPr>
                      <a:r>
                        <a:rPr lang="nl-NL" sz="1200">
                          <a:solidFill>
                            <a:srgbClr val="0070C0"/>
                          </a:solidFill>
                          <a:effectLst/>
                        </a:rPr>
                        <a:t>Single Employer</a:t>
                      </a:r>
                      <a:endParaRPr lang="en-NA" sz="120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gridSpan="2">
                  <a:txBody>
                    <a:bodyPr/>
                    <a:lstStyle/>
                    <a:p>
                      <a:pPr>
                        <a:lnSpc>
                          <a:spcPct val="107000"/>
                        </a:lnSpc>
                        <a:spcAft>
                          <a:spcPts val="0"/>
                        </a:spcAft>
                      </a:pPr>
                      <a:r>
                        <a:rPr lang="nl-NL" sz="1200" dirty="0">
                          <a:effectLst/>
                        </a:rPr>
                        <a:t>-0.019</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hMerge="1">
                  <a:txBody>
                    <a:bodyPr/>
                    <a:lstStyle/>
                    <a:p>
                      <a:endParaRPr lang="en-NA"/>
                    </a:p>
                  </a:txBody>
                  <a:tcPr/>
                </a:tc>
                <a:tc>
                  <a:txBody>
                    <a:bodyPr/>
                    <a:lstStyle/>
                    <a:p>
                      <a:pPr>
                        <a:lnSpc>
                          <a:spcPct val="107000"/>
                        </a:lnSpc>
                        <a:spcAft>
                          <a:spcPts val="0"/>
                        </a:spcAft>
                      </a:pPr>
                      <a:r>
                        <a:rPr lang="nl-NL" sz="1200">
                          <a:effectLst/>
                        </a:rPr>
                        <a:t>0.056</a:t>
                      </a:r>
                      <a:r>
                        <a:rPr lang="en-GB" sz="1200">
                          <a:effectLst/>
                        </a:rPr>
                        <a:t>***</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gridSpan="2">
                  <a:txBody>
                    <a:bodyPr/>
                    <a:lstStyle/>
                    <a:p>
                      <a:pPr>
                        <a:lnSpc>
                          <a:spcPct val="107000"/>
                        </a:lnSpc>
                        <a:spcAft>
                          <a:spcPts val="0"/>
                        </a:spcAft>
                      </a:pPr>
                      <a:r>
                        <a:rPr lang="nl-NL" sz="1200" dirty="0">
                          <a:effectLst/>
                        </a:rPr>
                        <a:t>-0.045</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hMerge="1">
                  <a:txBody>
                    <a:bodyPr/>
                    <a:lstStyle/>
                    <a:p>
                      <a:endParaRPr lang="en-NA"/>
                    </a:p>
                  </a:txBody>
                  <a:tcPr/>
                </a:tc>
                <a:tc>
                  <a:txBody>
                    <a:bodyPr/>
                    <a:lstStyle/>
                    <a:p>
                      <a:pPr>
                        <a:lnSpc>
                          <a:spcPct val="107000"/>
                        </a:lnSpc>
                        <a:spcAft>
                          <a:spcPts val="0"/>
                        </a:spcAft>
                      </a:pPr>
                      <a:r>
                        <a:rPr lang="nl-NL" sz="1200" dirty="0">
                          <a:effectLst/>
                        </a:rPr>
                        <a:t>0.009</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0"/>
                        </a:spcAft>
                      </a:pPr>
                      <a:r>
                        <a:rPr lang="nl-NL" sz="1200">
                          <a:effectLst/>
                        </a:rPr>
                        <a:t> </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0"/>
                        </a:spcAft>
                      </a:pPr>
                      <a:r>
                        <a:rPr lang="nl-NL" sz="1200">
                          <a:effectLst/>
                        </a:rPr>
                        <a:t>-0.019</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gridSpan="2">
                  <a:txBody>
                    <a:bodyPr/>
                    <a:lstStyle/>
                    <a:p>
                      <a:pPr>
                        <a:lnSpc>
                          <a:spcPct val="107000"/>
                        </a:lnSpc>
                        <a:spcAft>
                          <a:spcPts val="0"/>
                        </a:spcAft>
                      </a:pPr>
                      <a:r>
                        <a:rPr lang="nl-NL" sz="1200">
                          <a:effectLst/>
                        </a:rPr>
                        <a:t>0.050</a:t>
                      </a:r>
                      <a:r>
                        <a:rPr lang="en-GB" sz="1200">
                          <a:effectLst/>
                        </a:rPr>
                        <a:t>***</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hMerge="1">
                  <a:txBody>
                    <a:bodyPr/>
                    <a:lstStyle/>
                    <a:p>
                      <a:endParaRPr lang="en-NA"/>
                    </a:p>
                  </a:txBody>
                  <a:tcPr/>
                </a:tc>
                <a:tc>
                  <a:txBody>
                    <a:bodyPr/>
                    <a:lstStyle/>
                    <a:p>
                      <a:pPr>
                        <a:lnSpc>
                          <a:spcPct val="107000"/>
                        </a:lnSpc>
                        <a:spcAft>
                          <a:spcPts val="0"/>
                        </a:spcAft>
                      </a:pPr>
                      <a:r>
                        <a:rPr lang="nl-NL" sz="1200">
                          <a:effectLst/>
                        </a:rPr>
                        <a:t>-0.041</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0"/>
                        </a:spcAft>
                      </a:pPr>
                      <a:r>
                        <a:rPr lang="nl-NL" sz="1200">
                          <a:effectLst/>
                        </a:rPr>
                        <a:t>0.006</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800"/>
                        </a:spcAft>
                      </a:pPr>
                      <a:r>
                        <a:rPr lang="en-NA" sz="900">
                          <a:effectLst/>
                        </a:rPr>
                        <a:t> </a:t>
                      </a:r>
                      <a:endParaRPr lang="en-NA" sz="9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274708121"/>
                  </a:ext>
                </a:extLst>
              </a:tr>
              <a:tr h="187071">
                <a:tc>
                  <a:txBody>
                    <a:bodyPr/>
                    <a:lstStyle/>
                    <a:p>
                      <a:pPr>
                        <a:lnSpc>
                          <a:spcPct val="107000"/>
                        </a:lnSpc>
                        <a:spcAft>
                          <a:spcPts val="0"/>
                        </a:spcAft>
                      </a:pPr>
                      <a:r>
                        <a:rPr lang="nl-NL" sz="1200">
                          <a:solidFill>
                            <a:srgbClr val="0070C0"/>
                          </a:solidFill>
                          <a:effectLst/>
                        </a:rPr>
                        <a:t> </a:t>
                      </a:r>
                      <a:endParaRPr lang="en-NA" sz="120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gridSpan="2">
                  <a:txBody>
                    <a:bodyPr/>
                    <a:lstStyle/>
                    <a:p>
                      <a:pPr>
                        <a:lnSpc>
                          <a:spcPct val="107000"/>
                        </a:lnSpc>
                        <a:spcAft>
                          <a:spcPts val="0"/>
                        </a:spcAft>
                      </a:pPr>
                      <a:r>
                        <a:rPr lang="nl-NL" sz="1200">
                          <a:effectLst/>
                        </a:rPr>
                        <a:t>(5.361)</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hMerge="1">
                  <a:txBody>
                    <a:bodyPr/>
                    <a:lstStyle/>
                    <a:p>
                      <a:endParaRPr lang="en-NA"/>
                    </a:p>
                  </a:txBody>
                  <a:tcPr/>
                </a:tc>
                <a:tc>
                  <a:txBody>
                    <a:bodyPr/>
                    <a:lstStyle/>
                    <a:p>
                      <a:pPr>
                        <a:lnSpc>
                          <a:spcPct val="107000"/>
                        </a:lnSpc>
                        <a:spcAft>
                          <a:spcPts val="0"/>
                        </a:spcAft>
                      </a:pPr>
                      <a:r>
                        <a:rPr lang="nl-NL" sz="1200" dirty="0">
                          <a:effectLst/>
                        </a:rPr>
                        <a:t>(3.555)</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gridSpan="2">
                  <a:txBody>
                    <a:bodyPr/>
                    <a:lstStyle/>
                    <a:p>
                      <a:pPr>
                        <a:lnSpc>
                          <a:spcPct val="107000"/>
                        </a:lnSpc>
                        <a:spcAft>
                          <a:spcPts val="0"/>
                        </a:spcAft>
                      </a:pPr>
                      <a:r>
                        <a:rPr lang="nl-NL" sz="1200" dirty="0">
                          <a:effectLst/>
                        </a:rPr>
                        <a:t>(4.002)</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hMerge="1">
                  <a:txBody>
                    <a:bodyPr/>
                    <a:lstStyle/>
                    <a:p>
                      <a:endParaRPr lang="en-NA"/>
                    </a:p>
                  </a:txBody>
                  <a:tcPr/>
                </a:tc>
                <a:tc>
                  <a:txBody>
                    <a:bodyPr/>
                    <a:lstStyle/>
                    <a:p>
                      <a:pPr>
                        <a:lnSpc>
                          <a:spcPct val="107000"/>
                        </a:lnSpc>
                        <a:spcAft>
                          <a:spcPts val="0"/>
                        </a:spcAft>
                      </a:pPr>
                      <a:r>
                        <a:rPr lang="nl-NL" sz="1200" dirty="0">
                          <a:effectLst/>
                        </a:rPr>
                        <a:t>(1.199)</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0"/>
                        </a:spcAft>
                      </a:pPr>
                      <a:r>
                        <a:rPr lang="nl-NL" sz="1200">
                          <a:effectLst/>
                        </a:rPr>
                        <a:t> </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0"/>
                        </a:spcAft>
                      </a:pPr>
                      <a:r>
                        <a:rPr lang="nl-NL" sz="1200" dirty="0">
                          <a:effectLst/>
                        </a:rPr>
                        <a:t>(5.361)</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gridSpan="2">
                  <a:txBody>
                    <a:bodyPr/>
                    <a:lstStyle/>
                    <a:p>
                      <a:pPr>
                        <a:lnSpc>
                          <a:spcPct val="107000"/>
                        </a:lnSpc>
                        <a:spcAft>
                          <a:spcPts val="0"/>
                        </a:spcAft>
                      </a:pPr>
                      <a:r>
                        <a:rPr lang="nl-NL" sz="1200">
                          <a:effectLst/>
                        </a:rPr>
                        <a:t>(9.214)</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hMerge="1">
                  <a:txBody>
                    <a:bodyPr/>
                    <a:lstStyle/>
                    <a:p>
                      <a:endParaRPr lang="en-NA"/>
                    </a:p>
                  </a:txBody>
                  <a:tcPr/>
                </a:tc>
                <a:tc>
                  <a:txBody>
                    <a:bodyPr/>
                    <a:lstStyle/>
                    <a:p>
                      <a:pPr>
                        <a:lnSpc>
                          <a:spcPct val="107000"/>
                        </a:lnSpc>
                        <a:spcAft>
                          <a:spcPts val="0"/>
                        </a:spcAft>
                      </a:pPr>
                      <a:r>
                        <a:rPr lang="nl-NL" sz="1200">
                          <a:effectLst/>
                        </a:rPr>
                        <a:t>(11.190)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0"/>
                        </a:spcAft>
                      </a:pPr>
                      <a:r>
                        <a:rPr lang="nl-NL" sz="1200">
                          <a:effectLst/>
                        </a:rPr>
                        <a:t>(2.551)</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800"/>
                        </a:spcAft>
                      </a:pPr>
                      <a:r>
                        <a:rPr lang="en-NA" sz="900">
                          <a:effectLst/>
                        </a:rPr>
                        <a:t> </a:t>
                      </a:r>
                      <a:endParaRPr lang="en-NA" sz="9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693827495"/>
                  </a:ext>
                </a:extLst>
              </a:tr>
              <a:tr h="256399">
                <a:tc>
                  <a:txBody>
                    <a:bodyPr/>
                    <a:lstStyle/>
                    <a:p>
                      <a:pPr>
                        <a:lnSpc>
                          <a:spcPct val="107000"/>
                        </a:lnSpc>
                        <a:spcAft>
                          <a:spcPts val="0"/>
                        </a:spcAft>
                      </a:pPr>
                      <a:r>
                        <a:rPr lang="nl-NL" sz="1200">
                          <a:solidFill>
                            <a:srgbClr val="0070C0"/>
                          </a:solidFill>
                          <a:effectLst/>
                        </a:rPr>
                        <a:t>English countries</a:t>
                      </a:r>
                      <a:endParaRPr lang="en-NA" sz="120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gridSpan="2">
                  <a:txBody>
                    <a:bodyPr/>
                    <a:lstStyle/>
                    <a:p>
                      <a:pPr>
                        <a:lnSpc>
                          <a:spcPct val="107000"/>
                        </a:lnSpc>
                        <a:spcAft>
                          <a:spcPts val="0"/>
                        </a:spcAft>
                      </a:pPr>
                      <a:r>
                        <a:rPr lang="nl-NL" sz="1200">
                          <a:effectLst/>
                        </a:rPr>
                        <a:t>0.172</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hMerge="1">
                  <a:txBody>
                    <a:bodyPr/>
                    <a:lstStyle/>
                    <a:p>
                      <a:endParaRPr lang="en-NA"/>
                    </a:p>
                  </a:txBody>
                  <a:tcPr/>
                </a:tc>
                <a:tc>
                  <a:txBody>
                    <a:bodyPr/>
                    <a:lstStyle/>
                    <a:p>
                      <a:pPr>
                        <a:lnSpc>
                          <a:spcPct val="107000"/>
                        </a:lnSpc>
                        <a:spcAft>
                          <a:spcPts val="0"/>
                        </a:spcAft>
                      </a:pPr>
                      <a:r>
                        <a:rPr lang="nl-NL" sz="1200" dirty="0">
                          <a:effectLst/>
                        </a:rPr>
                        <a:t>-0.134</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gridSpan="2">
                  <a:txBody>
                    <a:bodyPr/>
                    <a:lstStyle/>
                    <a:p>
                      <a:pPr>
                        <a:lnSpc>
                          <a:spcPct val="107000"/>
                        </a:lnSpc>
                        <a:spcAft>
                          <a:spcPts val="0"/>
                        </a:spcAft>
                      </a:pPr>
                      <a:r>
                        <a:rPr lang="nl-NL" sz="1200" dirty="0">
                          <a:effectLst/>
                        </a:rPr>
                        <a:t>-0.058</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hMerge="1">
                  <a:txBody>
                    <a:bodyPr/>
                    <a:lstStyle/>
                    <a:p>
                      <a:endParaRPr lang="en-NA"/>
                    </a:p>
                  </a:txBody>
                  <a:tcPr/>
                </a:tc>
                <a:tc>
                  <a:txBody>
                    <a:bodyPr/>
                    <a:lstStyle/>
                    <a:p>
                      <a:pPr>
                        <a:lnSpc>
                          <a:spcPct val="107000"/>
                        </a:lnSpc>
                        <a:spcAft>
                          <a:spcPts val="0"/>
                        </a:spcAft>
                      </a:pPr>
                      <a:r>
                        <a:rPr lang="nl-NL" sz="1200" dirty="0">
                          <a:effectLst/>
                        </a:rPr>
                        <a:t>0.020</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0"/>
                        </a:spcAft>
                      </a:pPr>
                      <a:r>
                        <a:rPr lang="nl-NL" sz="1200" dirty="0">
                          <a:effectLst/>
                        </a:rPr>
                        <a:t> </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0"/>
                        </a:spcAft>
                      </a:pPr>
                      <a:r>
                        <a:rPr lang="nl-NL" sz="1200" dirty="0">
                          <a:effectLst/>
                        </a:rPr>
                        <a:t>0.172</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gridSpan="2">
                  <a:txBody>
                    <a:bodyPr/>
                    <a:lstStyle/>
                    <a:p>
                      <a:pPr>
                        <a:lnSpc>
                          <a:spcPct val="107000"/>
                        </a:lnSpc>
                        <a:spcAft>
                          <a:spcPts val="0"/>
                        </a:spcAft>
                      </a:pPr>
                      <a:r>
                        <a:rPr lang="nl-NL" sz="1200" dirty="0">
                          <a:effectLst/>
                        </a:rPr>
                        <a:t>-0.124</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hMerge="1">
                  <a:txBody>
                    <a:bodyPr/>
                    <a:lstStyle/>
                    <a:p>
                      <a:endParaRPr lang="en-NA"/>
                    </a:p>
                  </a:txBody>
                  <a:tcPr/>
                </a:tc>
                <a:tc>
                  <a:txBody>
                    <a:bodyPr/>
                    <a:lstStyle/>
                    <a:p>
                      <a:pPr>
                        <a:lnSpc>
                          <a:spcPct val="107000"/>
                        </a:lnSpc>
                        <a:spcAft>
                          <a:spcPts val="0"/>
                        </a:spcAft>
                      </a:pPr>
                      <a:r>
                        <a:rPr lang="nl-NL" sz="1200">
                          <a:effectLst/>
                        </a:rPr>
                        <a:t>-0.051</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0"/>
                        </a:spcAft>
                      </a:pPr>
                      <a:r>
                        <a:rPr lang="nl-NL" sz="1200">
                          <a:effectLst/>
                        </a:rPr>
                        <a:t>0.019</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800"/>
                        </a:spcAft>
                      </a:pPr>
                      <a:r>
                        <a:rPr lang="en-NA" sz="900">
                          <a:effectLst/>
                        </a:rPr>
                        <a:t> </a:t>
                      </a:r>
                      <a:endParaRPr lang="en-NA" sz="9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903080400"/>
                  </a:ext>
                </a:extLst>
              </a:tr>
              <a:tr h="187071">
                <a:tc>
                  <a:txBody>
                    <a:bodyPr/>
                    <a:lstStyle/>
                    <a:p>
                      <a:pPr>
                        <a:lnSpc>
                          <a:spcPct val="107000"/>
                        </a:lnSpc>
                        <a:spcAft>
                          <a:spcPts val="0"/>
                        </a:spcAft>
                      </a:pPr>
                      <a:r>
                        <a:rPr lang="nl-NL" sz="1200">
                          <a:solidFill>
                            <a:srgbClr val="0070C0"/>
                          </a:solidFill>
                          <a:effectLst/>
                        </a:rPr>
                        <a:t> </a:t>
                      </a:r>
                      <a:endParaRPr lang="en-NA" sz="120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gridSpan="2">
                  <a:txBody>
                    <a:bodyPr/>
                    <a:lstStyle/>
                    <a:p>
                      <a:pPr>
                        <a:lnSpc>
                          <a:spcPct val="107000"/>
                        </a:lnSpc>
                        <a:spcAft>
                          <a:spcPts val="0"/>
                        </a:spcAft>
                      </a:pPr>
                      <a:r>
                        <a:rPr lang="nl-NL" sz="1200">
                          <a:effectLst/>
                        </a:rPr>
                        <a:t>(9.803)</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hMerge="1">
                  <a:txBody>
                    <a:bodyPr/>
                    <a:lstStyle/>
                    <a:p>
                      <a:endParaRPr lang="en-NA"/>
                    </a:p>
                  </a:txBody>
                  <a:tcPr/>
                </a:tc>
                <a:tc>
                  <a:txBody>
                    <a:bodyPr/>
                    <a:lstStyle/>
                    <a:p>
                      <a:pPr>
                        <a:lnSpc>
                          <a:spcPct val="107000"/>
                        </a:lnSpc>
                        <a:spcAft>
                          <a:spcPts val="0"/>
                        </a:spcAft>
                      </a:pPr>
                      <a:r>
                        <a:rPr lang="nl-NL" sz="1200">
                          <a:effectLst/>
                        </a:rPr>
                        <a:t>(8.564)</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gridSpan="2">
                  <a:txBody>
                    <a:bodyPr/>
                    <a:lstStyle/>
                    <a:p>
                      <a:pPr>
                        <a:lnSpc>
                          <a:spcPct val="107000"/>
                        </a:lnSpc>
                        <a:spcAft>
                          <a:spcPts val="0"/>
                        </a:spcAft>
                      </a:pPr>
                      <a:r>
                        <a:rPr lang="nl-NL" sz="1200" dirty="0">
                          <a:effectLst/>
                        </a:rPr>
                        <a:t>(5.206)</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hMerge="1">
                  <a:txBody>
                    <a:bodyPr/>
                    <a:lstStyle/>
                    <a:p>
                      <a:endParaRPr lang="en-NA"/>
                    </a:p>
                  </a:txBody>
                  <a:tcPr/>
                </a:tc>
                <a:tc>
                  <a:txBody>
                    <a:bodyPr/>
                    <a:lstStyle/>
                    <a:p>
                      <a:pPr>
                        <a:lnSpc>
                          <a:spcPct val="107000"/>
                        </a:lnSpc>
                        <a:spcAft>
                          <a:spcPts val="0"/>
                        </a:spcAft>
                      </a:pPr>
                      <a:r>
                        <a:rPr lang="nl-NL" sz="1200">
                          <a:effectLst/>
                        </a:rPr>
                        <a:t>(2.759)</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0"/>
                        </a:spcAft>
                      </a:pPr>
                      <a:r>
                        <a:rPr lang="nl-NL" sz="1200">
                          <a:effectLst/>
                        </a:rPr>
                        <a:t> </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0"/>
                        </a:spcAft>
                      </a:pPr>
                      <a:r>
                        <a:rPr lang="nl-NL" sz="1200" dirty="0">
                          <a:effectLst/>
                        </a:rPr>
                        <a:t>(9.803)</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gridSpan="2">
                  <a:txBody>
                    <a:bodyPr/>
                    <a:lstStyle/>
                    <a:p>
                      <a:pPr>
                        <a:lnSpc>
                          <a:spcPct val="107000"/>
                        </a:lnSpc>
                        <a:spcAft>
                          <a:spcPts val="0"/>
                        </a:spcAft>
                      </a:pPr>
                      <a:r>
                        <a:rPr lang="nl-NL" sz="1200" dirty="0">
                          <a:effectLst/>
                        </a:rPr>
                        <a:t>(23.014)</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hMerge="1">
                  <a:txBody>
                    <a:bodyPr/>
                    <a:lstStyle/>
                    <a:p>
                      <a:endParaRPr lang="en-NA"/>
                    </a:p>
                  </a:txBody>
                  <a:tcPr/>
                </a:tc>
                <a:tc>
                  <a:txBody>
                    <a:bodyPr/>
                    <a:lstStyle/>
                    <a:p>
                      <a:pPr>
                        <a:lnSpc>
                          <a:spcPct val="107000"/>
                        </a:lnSpc>
                        <a:spcAft>
                          <a:spcPts val="0"/>
                        </a:spcAft>
                      </a:pPr>
                      <a:r>
                        <a:rPr lang="nl-NL" sz="1200">
                          <a:effectLst/>
                        </a:rPr>
                        <a:t>(13.791)</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0"/>
                        </a:spcAft>
                      </a:pPr>
                      <a:r>
                        <a:rPr lang="nl-NL" sz="1200">
                          <a:effectLst/>
                        </a:rPr>
                        <a:t>(7.871)</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800"/>
                        </a:spcAft>
                      </a:pPr>
                      <a:r>
                        <a:rPr lang="en-NA" sz="900">
                          <a:effectLst/>
                        </a:rPr>
                        <a:t> </a:t>
                      </a:r>
                      <a:endParaRPr lang="en-NA" sz="9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119157377"/>
                  </a:ext>
                </a:extLst>
              </a:tr>
              <a:tr h="256399">
                <a:tc>
                  <a:txBody>
                    <a:bodyPr/>
                    <a:lstStyle/>
                    <a:p>
                      <a:pPr>
                        <a:lnSpc>
                          <a:spcPct val="107000"/>
                        </a:lnSpc>
                        <a:spcAft>
                          <a:spcPts val="0"/>
                        </a:spcAft>
                      </a:pPr>
                      <a:r>
                        <a:rPr lang="nl-NL" sz="1200">
                          <a:solidFill>
                            <a:srgbClr val="0070C0"/>
                          </a:solidFill>
                          <a:effectLst/>
                        </a:rPr>
                        <a:t>Private sector</a:t>
                      </a:r>
                      <a:endParaRPr lang="en-NA" sz="120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gridSpan="2">
                  <a:txBody>
                    <a:bodyPr/>
                    <a:lstStyle/>
                    <a:p>
                      <a:pPr>
                        <a:lnSpc>
                          <a:spcPct val="107000"/>
                        </a:lnSpc>
                        <a:spcAft>
                          <a:spcPts val="0"/>
                        </a:spcAft>
                      </a:pPr>
                      <a:r>
                        <a:rPr lang="nl-NL" sz="1200">
                          <a:effectLst/>
                        </a:rPr>
                        <a:t>0.055</a:t>
                      </a:r>
                      <a:r>
                        <a:rPr lang="en-GB" sz="1200">
                          <a:effectLst/>
                        </a:rPr>
                        <a:t>***</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hMerge="1">
                  <a:txBody>
                    <a:bodyPr/>
                    <a:lstStyle/>
                    <a:p>
                      <a:endParaRPr lang="en-NA"/>
                    </a:p>
                  </a:txBody>
                  <a:tcPr/>
                </a:tc>
                <a:tc>
                  <a:txBody>
                    <a:bodyPr/>
                    <a:lstStyle/>
                    <a:p>
                      <a:pPr>
                        <a:lnSpc>
                          <a:spcPct val="107000"/>
                        </a:lnSpc>
                        <a:spcAft>
                          <a:spcPts val="0"/>
                        </a:spcAft>
                      </a:pPr>
                      <a:r>
                        <a:rPr lang="nl-NL" sz="1200">
                          <a:effectLst/>
                        </a:rPr>
                        <a:t>0.015</a:t>
                      </a:r>
                      <a:r>
                        <a:rPr lang="en-GB" sz="1200">
                          <a:effectLst/>
                        </a:rPr>
                        <a:t>***</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gridSpan="2">
                  <a:txBody>
                    <a:bodyPr/>
                    <a:lstStyle/>
                    <a:p>
                      <a:pPr>
                        <a:lnSpc>
                          <a:spcPct val="107000"/>
                        </a:lnSpc>
                        <a:spcAft>
                          <a:spcPts val="0"/>
                        </a:spcAft>
                      </a:pPr>
                      <a:r>
                        <a:rPr lang="nl-NL" sz="1200" dirty="0">
                          <a:effectLst/>
                        </a:rPr>
                        <a:t>0.008</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hMerge="1">
                  <a:txBody>
                    <a:bodyPr/>
                    <a:lstStyle/>
                    <a:p>
                      <a:endParaRPr lang="en-NA"/>
                    </a:p>
                  </a:txBody>
                  <a:tcPr/>
                </a:tc>
                <a:tc>
                  <a:txBody>
                    <a:bodyPr/>
                    <a:lstStyle/>
                    <a:p>
                      <a:pPr>
                        <a:lnSpc>
                          <a:spcPct val="107000"/>
                        </a:lnSpc>
                        <a:spcAft>
                          <a:spcPts val="0"/>
                        </a:spcAft>
                      </a:pPr>
                      <a:r>
                        <a:rPr lang="nl-NL" sz="1200">
                          <a:effectLst/>
                        </a:rPr>
                        <a:t>0.031</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0"/>
                        </a:spcAft>
                      </a:pPr>
                      <a:r>
                        <a:rPr lang="nl-NL" sz="1200">
                          <a:effectLst/>
                        </a:rPr>
                        <a:t> </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0"/>
                        </a:spcAft>
                      </a:pPr>
                      <a:r>
                        <a:rPr lang="nl-NL" sz="1200" dirty="0">
                          <a:effectLst/>
                        </a:rPr>
                        <a:t> </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gridSpan="2">
                  <a:txBody>
                    <a:bodyPr/>
                    <a:lstStyle/>
                    <a:p>
                      <a:pPr>
                        <a:lnSpc>
                          <a:spcPct val="107000"/>
                        </a:lnSpc>
                        <a:spcAft>
                          <a:spcPts val="0"/>
                        </a:spcAft>
                      </a:pPr>
                      <a:r>
                        <a:rPr lang="nl-NL" sz="1200" dirty="0">
                          <a:effectLst/>
                        </a:rPr>
                        <a:t> </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hMerge="1">
                  <a:txBody>
                    <a:bodyPr/>
                    <a:lstStyle/>
                    <a:p>
                      <a:endParaRPr lang="en-NA"/>
                    </a:p>
                  </a:txBody>
                  <a:tcPr/>
                </a:tc>
                <a:tc>
                  <a:txBody>
                    <a:bodyPr/>
                    <a:lstStyle/>
                    <a:p>
                      <a:pPr>
                        <a:lnSpc>
                          <a:spcPct val="107000"/>
                        </a:lnSpc>
                        <a:spcAft>
                          <a:spcPts val="0"/>
                        </a:spcAft>
                      </a:pPr>
                      <a:r>
                        <a:rPr lang="nl-NL" sz="1200">
                          <a:effectLst/>
                        </a:rPr>
                        <a:t> </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0"/>
                        </a:spcAft>
                      </a:pPr>
                      <a:r>
                        <a:rPr lang="nl-NL" sz="1200">
                          <a:effectLst/>
                        </a:rPr>
                        <a:t> </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800"/>
                        </a:spcAft>
                      </a:pPr>
                      <a:r>
                        <a:rPr lang="en-NA" sz="900">
                          <a:effectLst/>
                        </a:rPr>
                        <a:t> </a:t>
                      </a:r>
                      <a:endParaRPr lang="en-NA" sz="9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2248663341"/>
                  </a:ext>
                </a:extLst>
              </a:tr>
              <a:tr h="187071">
                <a:tc>
                  <a:txBody>
                    <a:bodyPr/>
                    <a:lstStyle/>
                    <a:p>
                      <a:pPr>
                        <a:lnSpc>
                          <a:spcPct val="107000"/>
                        </a:lnSpc>
                        <a:spcAft>
                          <a:spcPts val="0"/>
                        </a:spcAft>
                      </a:pPr>
                      <a:r>
                        <a:rPr lang="nl-NL" sz="1200">
                          <a:solidFill>
                            <a:srgbClr val="0070C0"/>
                          </a:solidFill>
                          <a:effectLst/>
                        </a:rPr>
                        <a:t> </a:t>
                      </a:r>
                      <a:endParaRPr lang="en-NA" sz="120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gridSpan="2">
                  <a:txBody>
                    <a:bodyPr/>
                    <a:lstStyle/>
                    <a:p>
                      <a:pPr>
                        <a:lnSpc>
                          <a:spcPct val="107000"/>
                        </a:lnSpc>
                        <a:spcAft>
                          <a:spcPts val="0"/>
                        </a:spcAft>
                      </a:pPr>
                      <a:r>
                        <a:rPr lang="nl-NL" sz="1200">
                          <a:effectLst/>
                        </a:rPr>
                        <a:t>(4.119)</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hMerge="1">
                  <a:txBody>
                    <a:bodyPr/>
                    <a:lstStyle/>
                    <a:p>
                      <a:endParaRPr lang="en-NA"/>
                    </a:p>
                  </a:txBody>
                  <a:tcPr/>
                </a:tc>
                <a:tc>
                  <a:txBody>
                    <a:bodyPr/>
                    <a:lstStyle/>
                    <a:p>
                      <a:pPr>
                        <a:lnSpc>
                          <a:spcPct val="107000"/>
                        </a:lnSpc>
                        <a:spcAft>
                          <a:spcPts val="0"/>
                        </a:spcAft>
                      </a:pPr>
                      <a:r>
                        <a:rPr lang="nl-NL" sz="1200">
                          <a:effectLst/>
                        </a:rPr>
                        <a:t>(1.010)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gridSpan="2">
                  <a:txBody>
                    <a:bodyPr/>
                    <a:lstStyle/>
                    <a:p>
                      <a:pPr>
                        <a:lnSpc>
                          <a:spcPct val="107000"/>
                        </a:lnSpc>
                        <a:spcAft>
                          <a:spcPts val="0"/>
                        </a:spcAft>
                      </a:pPr>
                      <a:r>
                        <a:rPr lang="nl-NL" sz="1200" dirty="0">
                          <a:effectLst/>
                        </a:rPr>
                        <a:t>(0.754)</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hMerge="1">
                  <a:txBody>
                    <a:bodyPr/>
                    <a:lstStyle/>
                    <a:p>
                      <a:endParaRPr lang="en-NA"/>
                    </a:p>
                  </a:txBody>
                  <a:tcPr/>
                </a:tc>
                <a:tc>
                  <a:txBody>
                    <a:bodyPr/>
                    <a:lstStyle/>
                    <a:p>
                      <a:pPr>
                        <a:lnSpc>
                          <a:spcPct val="107000"/>
                        </a:lnSpc>
                        <a:spcAft>
                          <a:spcPts val="0"/>
                        </a:spcAft>
                      </a:pPr>
                      <a:r>
                        <a:rPr lang="nl-NL" sz="1200">
                          <a:effectLst/>
                        </a:rPr>
                        <a:t>(4.323)</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0"/>
                        </a:spcAft>
                      </a:pPr>
                      <a:r>
                        <a:rPr lang="nl-NL" sz="1200">
                          <a:effectLst/>
                        </a:rPr>
                        <a:t> </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0"/>
                        </a:spcAft>
                      </a:pPr>
                      <a:r>
                        <a:rPr lang="nl-NL" sz="1200">
                          <a:effectLst/>
                        </a:rPr>
                        <a:t> </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gridSpan="2">
                  <a:txBody>
                    <a:bodyPr/>
                    <a:lstStyle/>
                    <a:p>
                      <a:pPr>
                        <a:lnSpc>
                          <a:spcPct val="107000"/>
                        </a:lnSpc>
                        <a:spcAft>
                          <a:spcPts val="0"/>
                        </a:spcAft>
                      </a:pPr>
                      <a:r>
                        <a:rPr lang="nl-NL" sz="1200" dirty="0">
                          <a:effectLst/>
                        </a:rPr>
                        <a:t> </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hMerge="1">
                  <a:txBody>
                    <a:bodyPr/>
                    <a:lstStyle/>
                    <a:p>
                      <a:endParaRPr lang="en-NA"/>
                    </a:p>
                  </a:txBody>
                  <a:tcPr/>
                </a:tc>
                <a:tc>
                  <a:txBody>
                    <a:bodyPr/>
                    <a:lstStyle/>
                    <a:p>
                      <a:pPr>
                        <a:lnSpc>
                          <a:spcPct val="107000"/>
                        </a:lnSpc>
                        <a:spcAft>
                          <a:spcPts val="0"/>
                        </a:spcAft>
                      </a:pPr>
                      <a:r>
                        <a:rPr lang="nl-NL" sz="1200" dirty="0">
                          <a:effectLst/>
                        </a:rPr>
                        <a:t> </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0"/>
                        </a:spcAft>
                      </a:pPr>
                      <a:r>
                        <a:rPr lang="nl-NL" sz="1200">
                          <a:effectLst/>
                        </a:rPr>
                        <a:t> </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800"/>
                        </a:spcAft>
                      </a:pPr>
                      <a:r>
                        <a:rPr lang="en-NA" sz="900">
                          <a:effectLst/>
                        </a:rPr>
                        <a:t> </a:t>
                      </a:r>
                      <a:endParaRPr lang="en-NA" sz="9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995102363"/>
                  </a:ext>
                </a:extLst>
              </a:tr>
              <a:tr h="187071">
                <a:tc>
                  <a:txBody>
                    <a:bodyPr/>
                    <a:lstStyle/>
                    <a:p>
                      <a:pPr>
                        <a:lnSpc>
                          <a:spcPct val="107000"/>
                        </a:lnSpc>
                        <a:spcAft>
                          <a:spcPts val="0"/>
                        </a:spcAft>
                      </a:pPr>
                      <a:r>
                        <a:rPr lang="nl-NL" sz="1200">
                          <a:solidFill>
                            <a:srgbClr val="0070C0"/>
                          </a:solidFill>
                          <a:effectLst/>
                        </a:rPr>
                        <a:t>Manufacturing</a:t>
                      </a:r>
                      <a:endParaRPr lang="en-NA" sz="120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gridSpan="2">
                  <a:txBody>
                    <a:bodyPr/>
                    <a:lstStyle/>
                    <a:p>
                      <a:pPr>
                        <a:lnSpc>
                          <a:spcPct val="107000"/>
                        </a:lnSpc>
                        <a:spcAft>
                          <a:spcPts val="0"/>
                        </a:spcAft>
                      </a:pPr>
                      <a:r>
                        <a:rPr lang="nl-NL" sz="1200">
                          <a:effectLst/>
                        </a:rPr>
                        <a:t>0.031</a:t>
                      </a:r>
                      <a:r>
                        <a:rPr lang="en-GB" sz="1200">
                          <a:effectLst/>
                        </a:rPr>
                        <a:t>**</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hMerge="1">
                  <a:txBody>
                    <a:bodyPr/>
                    <a:lstStyle/>
                    <a:p>
                      <a:endParaRPr lang="en-NA"/>
                    </a:p>
                  </a:txBody>
                  <a:tcPr/>
                </a:tc>
                <a:tc>
                  <a:txBody>
                    <a:bodyPr/>
                    <a:lstStyle/>
                    <a:p>
                      <a:pPr>
                        <a:lnSpc>
                          <a:spcPct val="107000"/>
                        </a:lnSpc>
                        <a:spcAft>
                          <a:spcPts val="0"/>
                        </a:spcAft>
                      </a:pPr>
                      <a:r>
                        <a:rPr lang="nl-NL" sz="1200">
                          <a:effectLst/>
                        </a:rPr>
                        <a:t>0.005</a:t>
                      </a:r>
                      <a:r>
                        <a:rPr lang="en-GB" sz="1200">
                          <a:effectLst/>
                        </a:rPr>
                        <a:t>**</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gridSpan="2">
                  <a:txBody>
                    <a:bodyPr/>
                    <a:lstStyle/>
                    <a:p>
                      <a:pPr>
                        <a:lnSpc>
                          <a:spcPct val="107000"/>
                        </a:lnSpc>
                        <a:spcAft>
                          <a:spcPts val="0"/>
                        </a:spcAft>
                      </a:pPr>
                      <a:r>
                        <a:rPr lang="nl-NL" sz="1200">
                          <a:effectLst/>
                        </a:rPr>
                        <a:t>0.020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hMerge="1">
                  <a:txBody>
                    <a:bodyPr/>
                    <a:lstStyle/>
                    <a:p>
                      <a:endParaRPr lang="en-NA"/>
                    </a:p>
                  </a:txBody>
                  <a:tcPr/>
                </a:tc>
                <a:tc>
                  <a:txBody>
                    <a:bodyPr/>
                    <a:lstStyle/>
                    <a:p>
                      <a:pPr>
                        <a:lnSpc>
                          <a:spcPct val="107000"/>
                        </a:lnSpc>
                        <a:spcAft>
                          <a:spcPts val="0"/>
                        </a:spcAft>
                      </a:pPr>
                      <a:r>
                        <a:rPr lang="nl-NL" sz="1200" dirty="0">
                          <a:effectLst/>
                        </a:rPr>
                        <a:t>0.016</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0"/>
                        </a:spcAft>
                      </a:pPr>
                      <a:r>
                        <a:rPr lang="nl-NL" sz="1200">
                          <a:effectLst/>
                        </a:rPr>
                        <a:t> </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0"/>
                        </a:spcAft>
                      </a:pPr>
                      <a:r>
                        <a:rPr lang="nl-NL" sz="1200">
                          <a:effectLst/>
                        </a:rPr>
                        <a:t>0.031</a:t>
                      </a:r>
                      <a:r>
                        <a:rPr lang="en-GB" sz="1200">
                          <a:effectLst/>
                        </a:rPr>
                        <a:t>**</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gridSpan="2">
                  <a:txBody>
                    <a:bodyPr/>
                    <a:lstStyle/>
                    <a:p>
                      <a:pPr>
                        <a:lnSpc>
                          <a:spcPct val="107000"/>
                        </a:lnSpc>
                        <a:spcAft>
                          <a:spcPts val="0"/>
                        </a:spcAft>
                      </a:pPr>
                      <a:r>
                        <a:rPr lang="nl-NL" sz="1200" dirty="0">
                          <a:effectLst/>
                        </a:rPr>
                        <a:t>0.004</a:t>
                      </a:r>
                      <a:r>
                        <a:rPr lang="en-GB" sz="1200" dirty="0">
                          <a:effectLst/>
                        </a:rPr>
                        <a:t>**</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hMerge="1">
                  <a:txBody>
                    <a:bodyPr/>
                    <a:lstStyle/>
                    <a:p>
                      <a:endParaRPr lang="en-NA"/>
                    </a:p>
                  </a:txBody>
                  <a:tcPr/>
                </a:tc>
                <a:tc>
                  <a:txBody>
                    <a:bodyPr/>
                    <a:lstStyle/>
                    <a:p>
                      <a:pPr>
                        <a:lnSpc>
                          <a:spcPct val="107000"/>
                        </a:lnSpc>
                        <a:spcAft>
                          <a:spcPts val="0"/>
                        </a:spcAft>
                      </a:pPr>
                      <a:r>
                        <a:rPr lang="nl-NL" sz="1200" dirty="0">
                          <a:effectLst/>
                        </a:rPr>
                        <a:t>0.018</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0"/>
                        </a:spcAft>
                      </a:pPr>
                      <a:r>
                        <a:rPr lang="nl-NL" sz="1200">
                          <a:effectLst/>
                        </a:rPr>
                        <a:t>0.013</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800"/>
                        </a:spcAft>
                      </a:pPr>
                      <a:r>
                        <a:rPr lang="en-NA" sz="900">
                          <a:effectLst/>
                        </a:rPr>
                        <a:t> </a:t>
                      </a:r>
                      <a:endParaRPr lang="en-NA" sz="9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480116247"/>
                  </a:ext>
                </a:extLst>
              </a:tr>
              <a:tr h="187071">
                <a:tc>
                  <a:txBody>
                    <a:bodyPr/>
                    <a:lstStyle/>
                    <a:p>
                      <a:pPr>
                        <a:lnSpc>
                          <a:spcPct val="107000"/>
                        </a:lnSpc>
                        <a:spcAft>
                          <a:spcPts val="0"/>
                        </a:spcAft>
                      </a:pPr>
                      <a:r>
                        <a:rPr lang="nl-NL" sz="1200">
                          <a:solidFill>
                            <a:srgbClr val="0070C0"/>
                          </a:solidFill>
                          <a:effectLst/>
                        </a:rPr>
                        <a:t> </a:t>
                      </a:r>
                      <a:endParaRPr lang="en-NA" sz="120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gridSpan="2">
                  <a:txBody>
                    <a:bodyPr/>
                    <a:lstStyle/>
                    <a:p>
                      <a:pPr>
                        <a:lnSpc>
                          <a:spcPct val="107000"/>
                        </a:lnSpc>
                        <a:spcAft>
                          <a:spcPts val="0"/>
                        </a:spcAft>
                      </a:pPr>
                      <a:r>
                        <a:rPr lang="nl-NL" sz="1200">
                          <a:effectLst/>
                        </a:rPr>
                        <a:t>(2.641)</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hMerge="1">
                  <a:txBody>
                    <a:bodyPr/>
                    <a:lstStyle/>
                    <a:p>
                      <a:endParaRPr lang="en-NA"/>
                    </a:p>
                  </a:txBody>
                  <a:tcPr/>
                </a:tc>
                <a:tc>
                  <a:txBody>
                    <a:bodyPr/>
                    <a:lstStyle/>
                    <a:p>
                      <a:pPr>
                        <a:lnSpc>
                          <a:spcPct val="107000"/>
                        </a:lnSpc>
                        <a:spcAft>
                          <a:spcPts val="0"/>
                        </a:spcAft>
                      </a:pPr>
                      <a:r>
                        <a:rPr lang="nl-NL" sz="1200">
                          <a:effectLst/>
                        </a:rPr>
                        <a:t>(0.314)</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gridSpan="2">
                  <a:txBody>
                    <a:bodyPr/>
                    <a:lstStyle/>
                    <a:p>
                      <a:pPr>
                        <a:lnSpc>
                          <a:spcPct val="107000"/>
                        </a:lnSpc>
                        <a:spcAft>
                          <a:spcPts val="0"/>
                        </a:spcAft>
                      </a:pPr>
                      <a:r>
                        <a:rPr lang="nl-NL" sz="1200">
                          <a:effectLst/>
                        </a:rPr>
                        <a:t>(1.814)</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hMerge="1">
                  <a:txBody>
                    <a:bodyPr/>
                    <a:lstStyle/>
                    <a:p>
                      <a:endParaRPr lang="en-NA"/>
                    </a:p>
                  </a:txBody>
                  <a:tcPr/>
                </a:tc>
                <a:tc>
                  <a:txBody>
                    <a:bodyPr/>
                    <a:lstStyle/>
                    <a:p>
                      <a:pPr>
                        <a:lnSpc>
                          <a:spcPct val="107000"/>
                        </a:lnSpc>
                        <a:spcAft>
                          <a:spcPts val="0"/>
                        </a:spcAft>
                      </a:pPr>
                      <a:r>
                        <a:rPr lang="nl-NL" sz="1200" dirty="0">
                          <a:effectLst/>
                        </a:rPr>
                        <a:t>(2.175)</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0"/>
                        </a:spcAft>
                      </a:pPr>
                      <a:r>
                        <a:rPr lang="nl-NL" sz="1200" dirty="0">
                          <a:effectLst/>
                        </a:rPr>
                        <a:t> </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0"/>
                        </a:spcAft>
                      </a:pPr>
                      <a:r>
                        <a:rPr lang="nl-NL" sz="1200">
                          <a:effectLst/>
                        </a:rPr>
                        <a:t>(2.641)</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gridSpan="2">
                  <a:txBody>
                    <a:bodyPr/>
                    <a:lstStyle/>
                    <a:p>
                      <a:pPr>
                        <a:lnSpc>
                          <a:spcPct val="107000"/>
                        </a:lnSpc>
                        <a:spcAft>
                          <a:spcPts val="0"/>
                        </a:spcAft>
                      </a:pPr>
                      <a:r>
                        <a:rPr lang="nl-NL" sz="1200" dirty="0">
                          <a:effectLst/>
                        </a:rPr>
                        <a:t>(0.802)</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hMerge="1">
                  <a:txBody>
                    <a:bodyPr/>
                    <a:lstStyle/>
                    <a:p>
                      <a:endParaRPr lang="en-NA"/>
                    </a:p>
                  </a:txBody>
                  <a:tcPr/>
                </a:tc>
                <a:tc>
                  <a:txBody>
                    <a:bodyPr/>
                    <a:lstStyle/>
                    <a:p>
                      <a:pPr>
                        <a:lnSpc>
                          <a:spcPct val="107000"/>
                        </a:lnSpc>
                        <a:spcAft>
                          <a:spcPts val="0"/>
                        </a:spcAft>
                      </a:pPr>
                      <a:r>
                        <a:rPr lang="nl-NL" sz="1200">
                          <a:effectLst/>
                        </a:rPr>
                        <a:t>(4.921)</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0"/>
                        </a:spcAft>
                      </a:pPr>
                      <a:r>
                        <a:rPr lang="nl-NL" sz="1200" dirty="0">
                          <a:effectLst/>
                        </a:rPr>
                        <a:t>(5.645)</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800"/>
                        </a:spcAft>
                      </a:pPr>
                      <a:r>
                        <a:rPr lang="en-NA" sz="900">
                          <a:effectLst/>
                        </a:rPr>
                        <a:t> </a:t>
                      </a:r>
                      <a:endParaRPr lang="en-NA" sz="9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479154971"/>
                  </a:ext>
                </a:extLst>
              </a:tr>
              <a:tr h="256399">
                <a:tc>
                  <a:txBody>
                    <a:bodyPr/>
                    <a:lstStyle/>
                    <a:p>
                      <a:pPr>
                        <a:lnSpc>
                          <a:spcPct val="107000"/>
                        </a:lnSpc>
                        <a:spcAft>
                          <a:spcPts val="0"/>
                        </a:spcAft>
                      </a:pPr>
                      <a:r>
                        <a:rPr lang="nl-NL" sz="1200">
                          <a:solidFill>
                            <a:srgbClr val="0070C0"/>
                          </a:solidFill>
                          <a:effectLst/>
                        </a:rPr>
                        <a:t>Agriculture</a:t>
                      </a:r>
                      <a:r>
                        <a:rPr lang="en-GB" sz="1200">
                          <a:solidFill>
                            <a:srgbClr val="0070C0"/>
                          </a:solidFill>
                          <a:effectLst/>
                        </a:rPr>
                        <a:t> and forestry</a:t>
                      </a:r>
                      <a:endParaRPr lang="en-NA" sz="120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gridSpan="2">
                  <a:txBody>
                    <a:bodyPr/>
                    <a:lstStyle/>
                    <a:p>
                      <a:pPr>
                        <a:lnSpc>
                          <a:spcPct val="107000"/>
                        </a:lnSpc>
                        <a:spcAft>
                          <a:spcPts val="0"/>
                        </a:spcAft>
                      </a:pPr>
                      <a:r>
                        <a:rPr lang="nl-NL" sz="1200">
                          <a:effectLst/>
                        </a:rPr>
                        <a:t>-0.003</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hMerge="1">
                  <a:txBody>
                    <a:bodyPr/>
                    <a:lstStyle/>
                    <a:p>
                      <a:endParaRPr lang="en-NA"/>
                    </a:p>
                  </a:txBody>
                  <a:tcPr/>
                </a:tc>
                <a:tc>
                  <a:txBody>
                    <a:bodyPr/>
                    <a:lstStyle/>
                    <a:p>
                      <a:pPr>
                        <a:lnSpc>
                          <a:spcPct val="107000"/>
                        </a:lnSpc>
                        <a:spcAft>
                          <a:spcPts val="0"/>
                        </a:spcAft>
                      </a:pPr>
                      <a:r>
                        <a:rPr lang="nl-NL" sz="1200">
                          <a:effectLst/>
                        </a:rPr>
                        <a:t>-0.028</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gridSpan="2">
                  <a:txBody>
                    <a:bodyPr/>
                    <a:lstStyle/>
                    <a:p>
                      <a:pPr>
                        <a:lnSpc>
                          <a:spcPct val="107000"/>
                        </a:lnSpc>
                        <a:spcAft>
                          <a:spcPts val="0"/>
                        </a:spcAft>
                      </a:pPr>
                      <a:r>
                        <a:rPr lang="nl-NL" sz="1200">
                          <a:effectLst/>
                        </a:rPr>
                        <a:t>0.013</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hMerge="1">
                  <a:txBody>
                    <a:bodyPr/>
                    <a:lstStyle/>
                    <a:p>
                      <a:endParaRPr lang="en-NA"/>
                    </a:p>
                  </a:txBody>
                  <a:tcPr/>
                </a:tc>
                <a:tc>
                  <a:txBody>
                    <a:bodyPr/>
                    <a:lstStyle/>
                    <a:p>
                      <a:pPr>
                        <a:lnSpc>
                          <a:spcPct val="107000"/>
                        </a:lnSpc>
                        <a:spcAft>
                          <a:spcPts val="0"/>
                        </a:spcAft>
                      </a:pPr>
                      <a:r>
                        <a:rPr lang="nl-NL" sz="1200">
                          <a:effectLst/>
                        </a:rPr>
                        <a:t>0.019</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0"/>
                        </a:spcAft>
                      </a:pPr>
                      <a:r>
                        <a:rPr lang="nl-NL" sz="1200">
                          <a:effectLst/>
                        </a:rPr>
                        <a:t> </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0"/>
                        </a:spcAft>
                      </a:pPr>
                      <a:r>
                        <a:rPr lang="nl-NL" sz="1200" dirty="0">
                          <a:effectLst/>
                        </a:rPr>
                        <a:t>-0.003</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gridSpan="2">
                  <a:txBody>
                    <a:bodyPr/>
                    <a:lstStyle/>
                    <a:p>
                      <a:pPr>
                        <a:lnSpc>
                          <a:spcPct val="107000"/>
                        </a:lnSpc>
                        <a:spcAft>
                          <a:spcPts val="0"/>
                        </a:spcAft>
                      </a:pPr>
                      <a:r>
                        <a:rPr lang="nl-NL" sz="1200" dirty="0">
                          <a:effectLst/>
                        </a:rPr>
                        <a:t>-0.030</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hMerge="1">
                  <a:txBody>
                    <a:bodyPr/>
                    <a:lstStyle/>
                    <a:p>
                      <a:endParaRPr lang="en-NA"/>
                    </a:p>
                  </a:txBody>
                  <a:tcPr/>
                </a:tc>
                <a:tc>
                  <a:txBody>
                    <a:bodyPr/>
                    <a:lstStyle/>
                    <a:p>
                      <a:pPr>
                        <a:lnSpc>
                          <a:spcPct val="107000"/>
                        </a:lnSpc>
                        <a:spcAft>
                          <a:spcPts val="0"/>
                        </a:spcAft>
                      </a:pPr>
                      <a:r>
                        <a:rPr lang="nl-NL" sz="1200" dirty="0">
                          <a:effectLst/>
                        </a:rPr>
                        <a:t>0.011</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0"/>
                        </a:spcAft>
                      </a:pPr>
                      <a:r>
                        <a:rPr lang="nl-NL" sz="1200" dirty="0">
                          <a:effectLst/>
                        </a:rPr>
                        <a:t>0.016</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800"/>
                        </a:spcAft>
                      </a:pPr>
                      <a:r>
                        <a:rPr lang="en-NA" sz="900">
                          <a:effectLst/>
                        </a:rPr>
                        <a:t> </a:t>
                      </a:r>
                      <a:endParaRPr lang="en-NA" sz="9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816168356"/>
                  </a:ext>
                </a:extLst>
              </a:tr>
              <a:tr h="187071">
                <a:tc>
                  <a:txBody>
                    <a:bodyPr/>
                    <a:lstStyle/>
                    <a:p>
                      <a:pPr>
                        <a:lnSpc>
                          <a:spcPct val="107000"/>
                        </a:lnSpc>
                        <a:spcAft>
                          <a:spcPts val="0"/>
                        </a:spcAft>
                      </a:pPr>
                      <a:r>
                        <a:rPr lang="nl-NL" sz="1200">
                          <a:solidFill>
                            <a:srgbClr val="0070C0"/>
                          </a:solidFill>
                          <a:effectLst/>
                        </a:rPr>
                        <a:t> </a:t>
                      </a:r>
                      <a:endParaRPr lang="en-NA" sz="120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gridSpan="2">
                  <a:txBody>
                    <a:bodyPr/>
                    <a:lstStyle/>
                    <a:p>
                      <a:pPr>
                        <a:lnSpc>
                          <a:spcPct val="107000"/>
                        </a:lnSpc>
                        <a:spcAft>
                          <a:spcPts val="0"/>
                        </a:spcAft>
                      </a:pPr>
                      <a:r>
                        <a:rPr lang="nl-NL" sz="1200">
                          <a:effectLst/>
                        </a:rPr>
                        <a:t>(3.322)</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hMerge="1">
                  <a:txBody>
                    <a:bodyPr/>
                    <a:lstStyle/>
                    <a:p>
                      <a:endParaRPr lang="en-NA"/>
                    </a:p>
                  </a:txBody>
                  <a:tcPr/>
                </a:tc>
                <a:tc>
                  <a:txBody>
                    <a:bodyPr/>
                    <a:lstStyle/>
                    <a:p>
                      <a:pPr>
                        <a:lnSpc>
                          <a:spcPct val="107000"/>
                        </a:lnSpc>
                        <a:spcAft>
                          <a:spcPts val="0"/>
                        </a:spcAft>
                      </a:pPr>
                      <a:r>
                        <a:rPr lang="nl-NL" sz="1200">
                          <a:effectLst/>
                        </a:rPr>
                        <a:t>(1.819)</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gridSpan="2">
                  <a:txBody>
                    <a:bodyPr/>
                    <a:lstStyle/>
                    <a:p>
                      <a:pPr>
                        <a:lnSpc>
                          <a:spcPct val="107000"/>
                        </a:lnSpc>
                        <a:spcAft>
                          <a:spcPts val="0"/>
                        </a:spcAft>
                      </a:pPr>
                      <a:r>
                        <a:rPr lang="nl-NL" sz="1200">
                          <a:effectLst/>
                        </a:rPr>
                        <a:t>(1.140)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hMerge="1">
                  <a:txBody>
                    <a:bodyPr/>
                    <a:lstStyle/>
                    <a:p>
                      <a:endParaRPr lang="en-NA"/>
                    </a:p>
                  </a:txBody>
                  <a:tcPr/>
                </a:tc>
                <a:tc>
                  <a:txBody>
                    <a:bodyPr/>
                    <a:lstStyle/>
                    <a:p>
                      <a:pPr>
                        <a:lnSpc>
                          <a:spcPct val="107000"/>
                        </a:lnSpc>
                        <a:spcAft>
                          <a:spcPts val="0"/>
                        </a:spcAft>
                      </a:pPr>
                      <a:r>
                        <a:rPr lang="nl-NL" sz="1200">
                          <a:effectLst/>
                        </a:rPr>
                        <a:t>(2.688)</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0"/>
                        </a:spcAft>
                      </a:pPr>
                      <a:r>
                        <a:rPr lang="nl-NL" sz="1200">
                          <a:effectLst/>
                        </a:rPr>
                        <a:t> </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0"/>
                        </a:spcAft>
                      </a:pPr>
                      <a:r>
                        <a:rPr lang="nl-NL" sz="1200" dirty="0">
                          <a:effectLst/>
                        </a:rPr>
                        <a:t>(3.322)</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gridSpan="2">
                  <a:txBody>
                    <a:bodyPr/>
                    <a:lstStyle/>
                    <a:p>
                      <a:pPr>
                        <a:lnSpc>
                          <a:spcPct val="107000"/>
                        </a:lnSpc>
                        <a:spcAft>
                          <a:spcPts val="0"/>
                        </a:spcAft>
                      </a:pPr>
                      <a:r>
                        <a:rPr lang="nl-NL" sz="1200">
                          <a:effectLst/>
                        </a:rPr>
                        <a:t>(5.529)</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hMerge="1">
                  <a:txBody>
                    <a:bodyPr/>
                    <a:lstStyle/>
                    <a:p>
                      <a:endParaRPr lang="en-NA"/>
                    </a:p>
                  </a:txBody>
                  <a:tcPr/>
                </a:tc>
                <a:tc>
                  <a:txBody>
                    <a:bodyPr/>
                    <a:lstStyle/>
                    <a:p>
                      <a:pPr>
                        <a:lnSpc>
                          <a:spcPct val="107000"/>
                        </a:lnSpc>
                        <a:spcAft>
                          <a:spcPts val="0"/>
                        </a:spcAft>
                      </a:pPr>
                      <a:r>
                        <a:rPr lang="nl-NL" sz="1200" dirty="0">
                          <a:effectLst/>
                        </a:rPr>
                        <a:t>(2.848)</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0"/>
                        </a:spcAft>
                      </a:pPr>
                      <a:r>
                        <a:rPr lang="nl-NL" sz="1200">
                          <a:effectLst/>
                        </a:rPr>
                        <a:t>(6.803)</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800"/>
                        </a:spcAft>
                      </a:pPr>
                      <a:r>
                        <a:rPr lang="en-NA" sz="900" dirty="0">
                          <a:effectLst/>
                        </a:rPr>
                        <a:t> </a:t>
                      </a:r>
                      <a:endParaRPr lang="en-NA" sz="9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2864357940"/>
                  </a:ext>
                </a:extLst>
              </a:tr>
              <a:tr h="256399">
                <a:tc>
                  <a:txBody>
                    <a:bodyPr/>
                    <a:lstStyle/>
                    <a:p>
                      <a:pPr>
                        <a:lnSpc>
                          <a:spcPct val="107000"/>
                        </a:lnSpc>
                        <a:spcAft>
                          <a:spcPts val="0"/>
                        </a:spcAft>
                      </a:pPr>
                      <a:r>
                        <a:rPr lang="nl-NL" sz="1200">
                          <a:solidFill>
                            <a:srgbClr val="0070C0"/>
                          </a:solidFill>
                          <a:effectLst/>
                        </a:rPr>
                        <a:t>Construction</a:t>
                      </a:r>
                      <a:r>
                        <a:rPr lang="en-GB" sz="1200">
                          <a:solidFill>
                            <a:srgbClr val="0070C0"/>
                          </a:solidFill>
                          <a:effectLst/>
                        </a:rPr>
                        <a:t> and mining</a:t>
                      </a:r>
                      <a:endParaRPr lang="en-NA" sz="120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gridSpan="2">
                  <a:txBody>
                    <a:bodyPr/>
                    <a:lstStyle/>
                    <a:p>
                      <a:pPr>
                        <a:lnSpc>
                          <a:spcPct val="107000"/>
                        </a:lnSpc>
                        <a:spcAft>
                          <a:spcPts val="0"/>
                        </a:spcAft>
                      </a:pPr>
                      <a:r>
                        <a:rPr lang="nl-NL" sz="1200">
                          <a:effectLst/>
                        </a:rPr>
                        <a:t>0.302</a:t>
                      </a:r>
                      <a:r>
                        <a:rPr lang="en-GB" sz="1200">
                          <a:effectLst/>
                        </a:rPr>
                        <a:t>*</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hMerge="1">
                  <a:txBody>
                    <a:bodyPr/>
                    <a:lstStyle/>
                    <a:p>
                      <a:endParaRPr lang="en-NA"/>
                    </a:p>
                  </a:txBody>
                  <a:tcPr/>
                </a:tc>
                <a:tc>
                  <a:txBody>
                    <a:bodyPr/>
                    <a:lstStyle/>
                    <a:p>
                      <a:pPr>
                        <a:lnSpc>
                          <a:spcPct val="107000"/>
                        </a:lnSpc>
                        <a:spcAft>
                          <a:spcPts val="0"/>
                        </a:spcAft>
                      </a:pPr>
                      <a:r>
                        <a:rPr lang="nl-NL" sz="1200">
                          <a:effectLst/>
                        </a:rPr>
                        <a:t>0.002</a:t>
                      </a:r>
                      <a:r>
                        <a:rPr lang="en-GB" sz="1200">
                          <a:effectLst/>
                        </a:rPr>
                        <a:t>*</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gridSpan="2">
                  <a:txBody>
                    <a:bodyPr/>
                    <a:lstStyle/>
                    <a:p>
                      <a:pPr>
                        <a:lnSpc>
                          <a:spcPct val="107000"/>
                        </a:lnSpc>
                        <a:spcAft>
                          <a:spcPts val="0"/>
                        </a:spcAft>
                      </a:pPr>
                      <a:r>
                        <a:rPr lang="nl-NL" sz="1200">
                          <a:effectLst/>
                        </a:rPr>
                        <a:t>-0.323</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hMerge="1">
                  <a:txBody>
                    <a:bodyPr/>
                    <a:lstStyle/>
                    <a:p>
                      <a:endParaRPr lang="en-NA"/>
                    </a:p>
                  </a:txBody>
                  <a:tcPr/>
                </a:tc>
                <a:tc>
                  <a:txBody>
                    <a:bodyPr/>
                    <a:lstStyle/>
                    <a:p>
                      <a:pPr>
                        <a:lnSpc>
                          <a:spcPct val="107000"/>
                        </a:lnSpc>
                        <a:spcAft>
                          <a:spcPts val="0"/>
                        </a:spcAft>
                      </a:pPr>
                      <a:r>
                        <a:rPr lang="nl-NL" sz="1200">
                          <a:effectLst/>
                        </a:rPr>
                        <a:t>0.019</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0"/>
                        </a:spcAft>
                      </a:pPr>
                      <a:r>
                        <a:rPr lang="nl-NL" sz="1200">
                          <a:effectLst/>
                        </a:rPr>
                        <a:t> </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0"/>
                        </a:spcAft>
                      </a:pPr>
                      <a:r>
                        <a:rPr lang="nl-NL" sz="1200" dirty="0">
                          <a:effectLst/>
                        </a:rPr>
                        <a:t>0.302</a:t>
                      </a:r>
                      <a:r>
                        <a:rPr lang="en-GB" sz="1200" dirty="0">
                          <a:effectLst/>
                        </a:rPr>
                        <a:t>*</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gridSpan="2">
                  <a:txBody>
                    <a:bodyPr/>
                    <a:lstStyle/>
                    <a:p>
                      <a:pPr>
                        <a:lnSpc>
                          <a:spcPct val="107000"/>
                        </a:lnSpc>
                        <a:spcAft>
                          <a:spcPts val="0"/>
                        </a:spcAft>
                      </a:pPr>
                      <a:r>
                        <a:rPr lang="nl-NL" sz="1200">
                          <a:effectLst/>
                        </a:rPr>
                        <a:t>0.002</a:t>
                      </a:r>
                      <a:r>
                        <a:rPr lang="en-GB" sz="1200">
                          <a:effectLst/>
                        </a:rPr>
                        <a:t>*</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hMerge="1">
                  <a:txBody>
                    <a:bodyPr/>
                    <a:lstStyle/>
                    <a:p>
                      <a:endParaRPr lang="en-NA"/>
                    </a:p>
                  </a:txBody>
                  <a:tcPr/>
                </a:tc>
                <a:tc>
                  <a:txBody>
                    <a:bodyPr/>
                    <a:lstStyle/>
                    <a:p>
                      <a:pPr>
                        <a:lnSpc>
                          <a:spcPct val="107000"/>
                        </a:lnSpc>
                        <a:spcAft>
                          <a:spcPts val="0"/>
                        </a:spcAft>
                      </a:pPr>
                      <a:r>
                        <a:rPr lang="nl-NL" sz="1200" dirty="0">
                          <a:effectLst/>
                        </a:rPr>
                        <a:t>-0.330</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0"/>
                        </a:spcAft>
                      </a:pPr>
                      <a:r>
                        <a:rPr lang="nl-NL" sz="1200">
                          <a:effectLst/>
                        </a:rPr>
                        <a:t>0.013</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800"/>
                        </a:spcAft>
                      </a:pPr>
                      <a:r>
                        <a:rPr lang="en-NA" sz="900" dirty="0">
                          <a:effectLst/>
                        </a:rPr>
                        <a:t> </a:t>
                      </a:r>
                      <a:endParaRPr lang="en-NA" sz="9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539119525"/>
                  </a:ext>
                </a:extLst>
              </a:tr>
              <a:tr h="187071">
                <a:tc>
                  <a:txBody>
                    <a:bodyPr/>
                    <a:lstStyle/>
                    <a:p>
                      <a:pPr>
                        <a:lnSpc>
                          <a:spcPct val="107000"/>
                        </a:lnSpc>
                        <a:spcAft>
                          <a:spcPts val="0"/>
                        </a:spcAft>
                      </a:pPr>
                      <a:r>
                        <a:rPr lang="nl-NL" sz="1200">
                          <a:solidFill>
                            <a:srgbClr val="0070C0"/>
                          </a:solidFill>
                          <a:effectLst/>
                        </a:rPr>
                        <a:t> </a:t>
                      </a:r>
                      <a:endParaRPr lang="en-NA" sz="120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gridSpan="2">
                  <a:txBody>
                    <a:bodyPr/>
                    <a:lstStyle/>
                    <a:p>
                      <a:pPr>
                        <a:lnSpc>
                          <a:spcPct val="107000"/>
                        </a:lnSpc>
                        <a:spcAft>
                          <a:spcPts val="0"/>
                        </a:spcAft>
                      </a:pPr>
                      <a:r>
                        <a:rPr lang="nl-NL" sz="1200">
                          <a:effectLst/>
                        </a:rPr>
                        <a:t>(10.337)</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hMerge="1">
                  <a:txBody>
                    <a:bodyPr/>
                    <a:lstStyle/>
                    <a:p>
                      <a:endParaRPr lang="en-NA"/>
                    </a:p>
                  </a:txBody>
                  <a:tcPr/>
                </a:tc>
                <a:tc>
                  <a:txBody>
                    <a:bodyPr/>
                    <a:lstStyle/>
                    <a:p>
                      <a:pPr>
                        <a:lnSpc>
                          <a:spcPct val="107000"/>
                        </a:lnSpc>
                        <a:spcAft>
                          <a:spcPts val="0"/>
                        </a:spcAft>
                      </a:pPr>
                      <a:r>
                        <a:rPr lang="nl-NL" sz="1200">
                          <a:effectLst/>
                        </a:rPr>
                        <a:t>(0.463)</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gridSpan="2">
                  <a:txBody>
                    <a:bodyPr/>
                    <a:lstStyle/>
                    <a:p>
                      <a:pPr>
                        <a:lnSpc>
                          <a:spcPct val="107000"/>
                        </a:lnSpc>
                        <a:spcAft>
                          <a:spcPts val="0"/>
                        </a:spcAft>
                      </a:pPr>
                      <a:r>
                        <a:rPr lang="nl-NL" sz="1200">
                          <a:effectLst/>
                        </a:rPr>
                        <a:t>(10.444)</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hMerge="1">
                  <a:txBody>
                    <a:bodyPr/>
                    <a:lstStyle/>
                    <a:p>
                      <a:endParaRPr lang="en-NA"/>
                    </a:p>
                  </a:txBody>
                  <a:tcPr/>
                </a:tc>
                <a:tc>
                  <a:txBody>
                    <a:bodyPr/>
                    <a:lstStyle/>
                    <a:p>
                      <a:pPr>
                        <a:lnSpc>
                          <a:spcPct val="107000"/>
                        </a:lnSpc>
                        <a:spcAft>
                          <a:spcPts val="0"/>
                        </a:spcAft>
                      </a:pPr>
                      <a:r>
                        <a:rPr lang="nl-NL" sz="1200">
                          <a:effectLst/>
                        </a:rPr>
                        <a:t>(2.692)</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0"/>
                        </a:spcAft>
                      </a:pPr>
                      <a:r>
                        <a:rPr lang="nl-NL" sz="1200">
                          <a:effectLst/>
                        </a:rPr>
                        <a:t> </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0"/>
                        </a:spcAft>
                      </a:pPr>
                      <a:r>
                        <a:rPr lang="nl-NL" sz="1200">
                          <a:effectLst/>
                        </a:rPr>
                        <a:t>(10.337)</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gridSpan="2">
                  <a:txBody>
                    <a:bodyPr/>
                    <a:lstStyle/>
                    <a:p>
                      <a:pPr>
                        <a:lnSpc>
                          <a:spcPct val="107000"/>
                        </a:lnSpc>
                        <a:spcAft>
                          <a:spcPts val="0"/>
                        </a:spcAft>
                      </a:pPr>
                      <a:r>
                        <a:rPr lang="nl-NL" sz="1200" dirty="0">
                          <a:effectLst/>
                        </a:rPr>
                        <a:t>(0.681)</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hMerge="1">
                  <a:txBody>
                    <a:bodyPr/>
                    <a:lstStyle/>
                    <a:p>
                      <a:endParaRPr lang="en-NA"/>
                    </a:p>
                  </a:txBody>
                  <a:tcPr/>
                </a:tc>
                <a:tc>
                  <a:txBody>
                    <a:bodyPr/>
                    <a:lstStyle/>
                    <a:p>
                      <a:pPr>
                        <a:lnSpc>
                          <a:spcPct val="107000"/>
                        </a:lnSpc>
                        <a:spcAft>
                          <a:spcPts val="0"/>
                        </a:spcAft>
                      </a:pPr>
                      <a:r>
                        <a:rPr lang="nl-NL" sz="1200" dirty="0">
                          <a:effectLst/>
                        </a:rPr>
                        <a:t>(16.304)</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0"/>
                        </a:spcAft>
                      </a:pPr>
                      <a:r>
                        <a:rPr lang="nl-NL" sz="1200">
                          <a:effectLst/>
                        </a:rPr>
                        <a:t>(5.383)</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800"/>
                        </a:spcAft>
                      </a:pPr>
                      <a:r>
                        <a:rPr lang="en-NA" sz="900" dirty="0">
                          <a:effectLst/>
                        </a:rPr>
                        <a:t> </a:t>
                      </a:r>
                      <a:endParaRPr lang="en-NA" sz="9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787926258"/>
                  </a:ext>
                </a:extLst>
              </a:tr>
              <a:tr h="256399">
                <a:tc>
                  <a:txBody>
                    <a:bodyPr/>
                    <a:lstStyle/>
                    <a:p>
                      <a:pPr>
                        <a:lnSpc>
                          <a:spcPct val="107000"/>
                        </a:lnSpc>
                        <a:spcAft>
                          <a:spcPts val="0"/>
                        </a:spcAft>
                      </a:pPr>
                      <a:r>
                        <a:rPr lang="nl-NL" sz="1200">
                          <a:solidFill>
                            <a:srgbClr val="0070C0"/>
                          </a:solidFill>
                          <a:effectLst/>
                        </a:rPr>
                        <a:t>Transportation</a:t>
                      </a:r>
                      <a:endParaRPr lang="en-NA" sz="120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gridSpan="2">
                  <a:txBody>
                    <a:bodyPr/>
                    <a:lstStyle/>
                    <a:p>
                      <a:pPr>
                        <a:lnSpc>
                          <a:spcPct val="107000"/>
                        </a:lnSpc>
                        <a:spcAft>
                          <a:spcPts val="0"/>
                        </a:spcAft>
                      </a:pPr>
                      <a:r>
                        <a:rPr lang="nl-NL" sz="1200">
                          <a:effectLst/>
                        </a:rPr>
                        <a:t>0.156</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hMerge="1">
                  <a:txBody>
                    <a:bodyPr/>
                    <a:lstStyle/>
                    <a:p>
                      <a:endParaRPr lang="en-NA"/>
                    </a:p>
                  </a:txBody>
                  <a:tcPr/>
                </a:tc>
                <a:tc>
                  <a:txBody>
                    <a:bodyPr/>
                    <a:lstStyle/>
                    <a:p>
                      <a:pPr>
                        <a:lnSpc>
                          <a:spcPct val="107000"/>
                        </a:lnSpc>
                        <a:spcAft>
                          <a:spcPts val="0"/>
                        </a:spcAft>
                      </a:pPr>
                      <a:r>
                        <a:rPr lang="nl-NL" sz="1200">
                          <a:effectLst/>
                        </a:rPr>
                        <a:t>0.046</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gridSpan="2">
                  <a:txBody>
                    <a:bodyPr/>
                    <a:lstStyle/>
                    <a:p>
                      <a:pPr>
                        <a:lnSpc>
                          <a:spcPct val="107000"/>
                        </a:lnSpc>
                        <a:spcAft>
                          <a:spcPts val="0"/>
                        </a:spcAft>
                      </a:pPr>
                      <a:r>
                        <a:rPr lang="nl-NL" sz="1200">
                          <a:effectLst/>
                        </a:rPr>
                        <a:t>0.016</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hMerge="1">
                  <a:txBody>
                    <a:bodyPr/>
                    <a:lstStyle/>
                    <a:p>
                      <a:endParaRPr lang="en-NA"/>
                    </a:p>
                  </a:txBody>
                  <a:tcPr/>
                </a:tc>
                <a:tc>
                  <a:txBody>
                    <a:bodyPr/>
                    <a:lstStyle/>
                    <a:p>
                      <a:pPr>
                        <a:lnSpc>
                          <a:spcPct val="107000"/>
                        </a:lnSpc>
                        <a:spcAft>
                          <a:spcPts val="0"/>
                        </a:spcAft>
                      </a:pPr>
                      <a:r>
                        <a:rPr lang="nl-NL" sz="1200">
                          <a:effectLst/>
                        </a:rPr>
                        <a:t>-0.217</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0"/>
                        </a:spcAft>
                      </a:pPr>
                      <a:r>
                        <a:rPr lang="nl-NL" sz="1200">
                          <a:effectLst/>
                        </a:rPr>
                        <a:t> </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0"/>
                        </a:spcAft>
                      </a:pPr>
                      <a:r>
                        <a:rPr lang="nl-NL" sz="1200">
                          <a:effectLst/>
                        </a:rPr>
                        <a:t>0.156</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gridSpan="2">
                  <a:txBody>
                    <a:bodyPr/>
                    <a:lstStyle/>
                    <a:p>
                      <a:pPr>
                        <a:lnSpc>
                          <a:spcPct val="107000"/>
                        </a:lnSpc>
                        <a:spcAft>
                          <a:spcPts val="0"/>
                        </a:spcAft>
                      </a:pPr>
                      <a:r>
                        <a:rPr lang="nl-NL" sz="1200" dirty="0">
                          <a:effectLst/>
                        </a:rPr>
                        <a:t>0.041</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hMerge="1">
                  <a:txBody>
                    <a:bodyPr/>
                    <a:lstStyle/>
                    <a:p>
                      <a:endParaRPr lang="en-NA"/>
                    </a:p>
                  </a:txBody>
                  <a:tcPr/>
                </a:tc>
                <a:tc>
                  <a:txBody>
                    <a:bodyPr/>
                    <a:lstStyle/>
                    <a:p>
                      <a:pPr>
                        <a:lnSpc>
                          <a:spcPct val="107000"/>
                        </a:lnSpc>
                        <a:spcAft>
                          <a:spcPts val="0"/>
                        </a:spcAft>
                      </a:pPr>
                      <a:r>
                        <a:rPr lang="nl-NL" sz="1200" dirty="0">
                          <a:effectLst/>
                        </a:rPr>
                        <a:t>0.013</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0"/>
                        </a:spcAft>
                      </a:pPr>
                      <a:r>
                        <a:rPr lang="nl-NL" sz="1200">
                          <a:effectLst/>
                        </a:rPr>
                        <a:t>-0.206</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800"/>
                        </a:spcAft>
                      </a:pPr>
                      <a:r>
                        <a:rPr lang="en-NA" sz="900" dirty="0">
                          <a:effectLst/>
                        </a:rPr>
                        <a:t> </a:t>
                      </a:r>
                      <a:endParaRPr lang="en-NA" sz="9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2521115925"/>
                  </a:ext>
                </a:extLst>
              </a:tr>
              <a:tr h="187071">
                <a:tc>
                  <a:txBody>
                    <a:bodyPr/>
                    <a:lstStyle/>
                    <a:p>
                      <a:pPr>
                        <a:lnSpc>
                          <a:spcPct val="107000"/>
                        </a:lnSpc>
                        <a:spcAft>
                          <a:spcPts val="0"/>
                        </a:spcAft>
                      </a:pPr>
                      <a:r>
                        <a:rPr lang="nl-NL" sz="1200">
                          <a:solidFill>
                            <a:srgbClr val="0070C0"/>
                          </a:solidFill>
                          <a:effectLst/>
                        </a:rPr>
                        <a:t> </a:t>
                      </a:r>
                      <a:endParaRPr lang="en-NA" sz="120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gridSpan="2">
                  <a:txBody>
                    <a:bodyPr/>
                    <a:lstStyle/>
                    <a:p>
                      <a:pPr>
                        <a:lnSpc>
                          <a:spcPct val="107000"/>
                        </a:lnSpc>
                        <a:spcAft>
                          <a:spcPts val="0"/>
                        </a:spcAft>
                      </a:pPr>
                      <a:r>
                        <a:rPr lang="nl-NL" sz="1200">
                          <a:effectLst/>
                        </a:rPr>
                        <a:t>(1.633)</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hMerge="1">
                  <a:txBody>
                    <a:bodyPr/>
                    <a:lstStyle/>
                    <a:p>
                      <a:endParaRPr lang="en-NA"/>
                    </a:p>
                  </a:txBody>
                  <a:tcPr/>
                </a:tc>
                <a:tc>
                  <a:txBody>
                    <a:bodyPr/>
                    <a:lstStyle/>
                    <a:p>
                      <a:pPr>
                        <a:lnSpc>
                          <a:spcPct val="107000"/>
                        </a:lnSpc>
                        <a:spcAft>
                          <a:spcPts val="0"/>
                        </a:spcAft>
                      </a:pPr>
                      <a:r>
                        <a:rPr lang="nl-NL" sz="1200">
                          <a:effectLst/>
                        </a:rPr>
                        <a:t>(2.998)</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gridSpan="2">
                  <a:txBody>
                    <a:bodyPr/>
                    <a:lstStyle/>
                    <a:p>
                      <a:pPr>
                        <a:lnSpc>
                          <a:spcPct val="107000"/>
                        </a:lnSpc>
                        <a:spcAft>
                          <a:spcPts val="0"/>
                        </a:spcAft>
                      </a:pPr>
                      <a:r>
                        <a:rPr lang="nl-NL" sz="1200">
                          <a:effectLst/>
                        </a:rPr>
                        <a:t>(1.459)</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hMerge="1">
                  <a:txBody>
                    <a:bodyPr/>
                    <a:lstStyle/>
                    <a:p>
                      <a:endParaRPr lang="en-NA"/>
                    </a:p>
                  </a:txBody>
                  <a:tcPr/>
                </a:tc>
                <a:tc>
                  <a:txBody>
                    <a:bodyPr/>
                    <a:lstStyle/>
                    <a:p>
                      <a:pPr>
                        <a:lnSpc>
                          <a:spcPct val="107000"/>
                        </a:lnSpc>
                        <a:spcAft>
                          <a:spcPts val="0"/>
                        </a:spcAft>
                      </a:pPr>
                      <a:r>
                        <a:rPr lang="nl-NL" sz="1200">
                          <a:effectLst/>
                        </a:rPr>
                        <a:t>(1.235)</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0"/>
                        </a:spcAft>
                      </a:pPr>
                      <a:r>
                        <a:rPr lang="nl-NL" sz="1200">
                          <a:effectLst/>
                        </a:rPr>
                        <a:t> </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0"/>
                        </a:spcAft>
                      </a:pPr>
                      <a:r>
                        <a:rPr lang="nl-NL" sz="1200">
                          <a:effectLst/>
                        </a:rPr>
                        <a:t>(1.633)</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gridSpan="2">
                  <a:txBody>
                    <a:bodyPr/>
                    <a:lstStyle/>
                    <a:p>
                      <a:pPr>
                        <a:lnSpc>
                          <a:spcPct val="107000"/>
                        </a:lnSpc>
                        <a:spcAft>
                          <a:spcPts val="0"/>
                        </a:spcAft>
                      </a:pPr>
                      <a:r>
                        <a:rPr lang="nl-NL" sz="1200">
                          <a:effectLst/>
                        </a:rPr>
                        <a:t>(7.893)</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hMerge="1">
                  <a:txBody>
                    <a:bodyPr/>
                    <a:lstStyle/>
                    <a:p>
                      <a:endParaRPr lang="en-NA"/>
                    </a:p>
                  </a:txBody>
                  <a:tcPr/>
                </a:tc>
                <a:tc>
                  <a:txBody>
                    <a:bodyPr/>
                    <a:lstStyle/>
                    <a:p>
                      <a:pPr>
                        <a:lnSpc>
                          <a:spcPct val="107000"/>
                        </a:lnSpc>
                        <a:spcAft>
                          <a:spcPts val="0"/>
                        </a:spcAft>
                      </a:pPr>
                      <a:r>
                        <a:rPr lang="nl-NL" sz="1200">
                          <a:effectLst/>
                        </a:rPr>
                        <a:t>(3.710)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0"/>
                        </a:spcAft>
                      </a:pPr>
                      <a:r>
                        <a:rPr lang="nl-NL" sz="1200">
                          <a:effectLst/>
                        </a:rPr>
                        <a:t>(4.546)</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800"/>
                        </a:spcAft>
                      </a:pPr>
                      <a:r>
                        <a:rPr lang="en-NA" sz="900" dirty="0">
                          <a:effectLst/>
                        </a:rPr>
                        <a:t> </a:t>
                      </a:r>
                      <a:endParaRPr lang="en-NA" sz="9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742770837"/>
                  </a:ext>
                </a:extLst>
              </a:tr>
              <a:tr h="256399">
                <a:tc>
                  <a:txBody>
                    <a:bodyPr/>
                    <a:lstStyle/>
                    <a:p>
                      <a:pPr>
                        <a:lnSpc>
                          <a:spcPct val="107000"/>
                        </a:lnSpc>
                        <a:spcAft>
                          <a:spcPts val="0"/>
                        </a:spcAft>
                      </a:pPr>
                      <a:r>
                        <a:rPr lang="nl-NL" sz="1200">
                          <a:solidFill>
                            <a:srgbClr val="0070C0"/>
                          </a:solidFill>
                          <a:effectLst/>
                        </a:rPr>
                        <a:t>Accommodation</a:t>
                      </a:r>
                      <a:endParaRPr lang="en-NA" sz="120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gridSpan="2">
                  <a:txBody>
                    <a:bodyPr/>
                    <a:lstStyle/>
                    <a:p>
                      <a:pPr>
                        <a:lnSpc>
                          <a:spcPct val="107000"/>
                        </a:lnSpc>
                        <a:spcAft>
                          <a:spcPts val="0"/>
                        </a:spcAft>
                      </a:pPr>
                      <a:r>
                        <a:rPr lang="nl-NL" sz="1200">
                          <a:effectLst/>
                        </a:rPr>
                        <a:t>0.028</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hMerge="1">
                  <a:txBody>
                    <a:bodyPr/>
                    <a:lstStyle/>
                    <a:p>
                      <a:endParaRPr lang="en-NA"/>
                    </a:p>
                  </a:txBody>
                  <a:tcPr/>
                </a:tc>
                <a:tc>
                  <a:txBody>
                    <a:bodyPr/>
                    <a:lstStyle/>
                    <a:p>
                      <a:pPr>
                        <a:lnSpc>
                          <a:spcPct val="107000"/>
                        </a:lnSpc>
                        <a:spcAft>
                          <a:spcPts val="0"/>
                        </a:spcAft>
                      </a:pPr>
                      <a:r>
                        <a:rPr lang="nl-NL" sz="1200">
                          <a:effectLst/>
                        </a:rPr>
                        <a:t>-0.037</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gridSpan="2">
                  <a:txBody>
                    <a:bodyPr/>
                    <a:lstStyle/>
                    <a:p>
                      <a:pPr>
                        <a:lnSpc>
                          <a:spcPct val="107000"/>
                        </a:lnSpc>
                        <a:spcAft>
                          <a:spcPts val="0"/>
                        </a:spcAft>
                      </a:pPr>
                      <a:r>
                        <a:rPr lang="nl-NL" sz="1200">
                          <a:effectLst/>
                        </a:rPr>
                        <a:t>0.013</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hMerge="1">
                  <a:txBody>
                    <a:bodyPr/>
                    <a:lstStyle/>
                    <a:p>
                      <a:endParaRPr lang="en-NA"/>
                    </a:p>
                  </a:txBody>
                  <a:tcPr/>
                </a:tc>
                <a:tc>
                  <a:txBody>
                    <a:bodyPr/>
                    <a:lstStyle/>
                    <a:p>
                      <a:pPr>
                        <a:lnSpc>
                          <a:spcPct val="107000"/>
                        </a:lnSpc>
                        <a:spcAft>
                          <a:spcPts val="0"/>
                        </a:spcAft>
                      </a:pPr>
                      <a:r>
                        <a:rPr lang="nl-NL" sz="1200">
                          <a:effectLst/>
                        </a:rPr>
                        <a:t>-0.004</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0"/>
                        </a:spcAft>
                      </a:pPr>
                      <a:r>
                        <a:rPr lang="nl-NL" sz="1200">
                          <a:effectLst/>
                        </a:rPr>
                        <a:t> </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0"/>
                        </a:spcAft>
                      </a:pPr>
                      <a:r>
                        <a:rPr lang="nl-NL" sz="1200">
                          <a:effectLst/>
                        </a:rPr>
                        <a:t>0.028</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gridSpan="2">
                  <a:txBody>
                    <a:bodyPr/>
                    <a:lstStyle/>
                    <a:p>
                      <a:pPr>
                        <a:lnSpc>
                          <a:spcPct val="107000"/>
                        </a:lnSpc>
                        <a:spcAft>
                          <a:spcPts val="0"/>
                        </a:spcAft>
                      </a:pPr>
                      <a:r>
                        <a:rPr lang="nl-NL" sz="1200" dirty="0">
                          <a:effectLst/>
                        </a:rPr>
                        <a:t>-0.034</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hMerge="1">
                  <a:txBody>
                    <a:bodyPr/>
                    <a:lstStyle/>
                    <a:p>
                      <a:endParaRPr lang="en-NA"/>
                    </a:p>
                  </a:txBody>
                  <a:tcPr/>
                </a:tc>
                <a:tc>
                  <a:txBody>
                    <a:bodyPr/>
                    <a:lstStyle/>
                    <a:p>
                      <a:pPr>
                        <a:lnSpc>
                          <a:spcPct val="107000"/>
                        </a:lnSpc>
                        <a:spcAft>
                          <a:spcPts val="0"/>
                        </a:spcAft>
                      </a:pPr>
                      <a:r>
                        <a:rPr lang="nl-NL" sz="1200">
                          <a:effectLst/>
                        </a:rPr>
                        <a:t>0.012</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0"/>
                        </a:spcAft>
                      </a:pPr>
                      <a:r>
                        <a:rPr lang="nl-NL" sz="1200" dirty="0">
                          <a:effectLst/>
                        </a:rPr>
                        <a:t>-0.003</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800"/>
                        </a:spcAft>
                      </a:pPr>
                      <a:r>
                        <a:rPr lang="en-NA" sz="900" dirty="0">
                          <a:effectLst/>
                        </a:rPr>
                        <a:t> </a:t>
                      </a:r>
                      <a:endParaRPr lang="en-NA" sz="9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22041495"/>
                  </a:ext>
                </a:extLst>
              </a:tr>
              <a:tr h="187071">
                <a:tc>
                  <a:txBody>
                    <a:bodyPr/>
                    <a:lstStyle/>
                    <a:p>
                      <a:pPr>
                        <a:lnSpc>
                          <a:spcPct val="107000"/>
                        </a:lnSpc>
                        <a:spcAft>
                          <a:spcPts val="0"/>
                        </a:spcAft>
                      </a:pPr>
                      <a:r>
                        <a:rPr lang="nl-NL" sz="1200">
                          <a:solidFill>
                            <a:srgbClr val="0070C0"/>
                          </a:solidFill>
                          <a:effectLst/>
                        </a:rPr>
                        <a:t> </a:t>
                      </a:r>
                      <a:endParaRPr lang="en-NA" sz="120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gridSpan="2">
                  <a:txBody>
                    <a:bodyPr/>
                    <a:lstStyle/>
                    <a:p>
                      <a:pPr>
                        <a:lnSpc>
                          <a:spcPct val="107000"/>
                        </a:lnSpc>
                        <a:spcAft>
                          <a:spcPts val="0"/>
                        </a:spcAft>
                      </a:pPr>
                      <a:r>
                        <a:rPr lang="nl-NL" sz="1200">
                          <a:effectLst/>
                        </a:rPr>
                        <a:t>(2.624)</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hMerge="1">
                  <a:txBody>
                    <a:bodyPr/>
                    <a:lstStyle/>
                    <a:p>
                      <a:endParaRPr lang="en-NA"/>
                    </a:p>
                  </a:txBody>
                  <a:tcPr/>
                </a:tc>
                <a:tc>
                  <a:txBody>
                    <a:bodyPr/>
                    <a:lstStyle/>
                    <a:p>
                      <a:pPr>
                        <a:lnSpc>
                          <a:spcPct val="107000"/>
                        </a:lnSpc>
                        <a:spcAft>
                          <a:spcPts val="0"/>
                        </a:spcAft>
                      </a:pPr>
                      <a:r>
                        <a:rPr lang="nl-NL" sz="1200">
                          <a:effectLst/>
                        </a:rPr>
                        <a:t>(2.374)</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gridSpan="2">
                  <a:txBody>
                    <a:bodyPr/>
                    <a:lstStyle/>
                    <a:p>
                      <a:pPr>
                        <a:lnSpc>
                          <a:spcPct val="107000"/>
                        </a:lnSpc>
                        <a:spcAft>
                          <a:spcPts val="0"/>
                        </a:spcAft>
                      </a:pPr>
                      <a:r>
                        <a:rPr lang="nl-NL" sz="1200">
                          <a:effectLst/>
                        </a:rPr>
                        <a:t>(1.164)</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hMerge="1">
                  <a:txBody>
                    <a:bodyPr/>
                    <a:lstStyle/>
                    <a:p>
                      <a:endParaRPr lang="en-NA"/>
                    </a:p>
                  </a:txBody>
                  <a:tcPr/>
                </a:tc>
                <a:tc>
                  <a:txBody>
                    <a:bodyPr/>
                    <a:lstStyle/>
                    <a:p>
                      <a:pPr>
                        <a:lnSpc>
                          <a:spcPct val="107000"/>
                        </a:lnSpc>
                        <a:spcAft>
                          <a:spcPts val="0"/>
                        </a:spcAft>
                      </a:pPr>
                      <a:r>
                        <a:rPr lang="nl-NL" sz="1200">
                          <a:effectLst/>
                        </a:rPr>
                        <a:t>(0.512)</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0"/>
                        </a:spcAft>
                      </a:pPr>
                      <a:r>
                        <a:rPr lang="nl-NL" sz="1200">
                          <a:effectLst/>
                        </a:rPr>
                        <a:t> </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0"/>
                        </a:spcAft>
                      </a:pPr>
                      <a:r>
                        <a:rPr lang="nl-NL" sz="1200">
                          <a:effectLst/>
                        </a:rPr>
                        <a:t>(2.624)</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gridSpan="2">
                  <a:txBody>
                    <a:bodyPr/>
                    <a:lstStyle/>
                    <a:p>
                      <a:pPr>
                        <a:lnSpc>
                          <a:spcPct val="107000"/>
                        </a:lnSpc>
                        <a:spcAft>
                          <a:spcPts val="0"/>
                        </a:spcAft>
                      </a:pPr>
                      <a:r>
                        <a:rPr lang="nl-NL" sz="1200" dirty="0">
                          <a:effectLst/>
                        </a:rPr>
                        <a:t>(6.350)</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hMerge="1">
                  <a:txBody>
                    <a:bodyPr/>
                    <a:lstStyle/>
                    <a:p>
                      <a:endParaRPr lang="en-NA"/>
                    </a:p>
                  </a:txBody>
                  <a:tcPr/>
                </a:tc>
                <a:tc>
                  <a:txBody>
                    <a:bodyPr/>
                    <a:lstStyle/>
                    <a:p>
                      <a:pPr>
                        <a:lnSpc>
                          <a:spcPct val="107000"/>
                        </a:lnSpc>
                        <a:spcAft>
                          <a:spcPts val="0"/>
                        </a:spcAft>
                      </a:pPr>
                      <a:r>
                        <a:rPr lang="nl-NL" sz="1200">
                          <a:effectLst/>
                        </a:rPr>
                        <a:t>(3.208)</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0"/>
                        </a:spcAft>
                      </a:pPr>
                      <a:r>
                        <a:rPr lang="nl-NL" sz="1200" dirty="0">
                          <a:effectLst/>
                        </a:rPr>
                        <a:t>(1.097)</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800"/>
                        </a:spcAft>
                      </a:pPr>
                      <a:r>
                        <a:rPr lang="en-NA" sz="900" dirty="0">
                          <a:effectLst/>
                        </a:rPr>
                        <a:t> </a:t>
                      </a:r>
                      <a:endParaRPr lang="en-NA" sz="9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962738051"/>
                  </a:ext>
                </a:extLst>
              </a:tr>
              <a:tr h="256399">
                <a:tc>
                  <a:txBody>
                    <a:bodyPr/>
                    <a:lstStyle/>
                    <a:p>
                      <a:pPr>
                        <a:lnSpc>
                          <a:spcPct val="107000"/>
                        </a:lnSpc>
                        <a:spcAft>
                          <a:spcPts val="0"/>
                        </a:spcAft>
                      </a:pPr>
                      <a:r>
                        <a:rPr lang="nl-NL" sz="1200">
                          <a:solidFill>
                            <a:srgbClr val="0070C0"/>
                          </a:solidFill>
                          <a:effectLst/>
                        </a:rPr>
                        <a:t>Financial</a:t>
                      </a:r>
                      <a:r>
                        <a:rPr lang="en-GB" sz="1200">
                          <a:solidFill>
                            <a:srgbClr val="0070C0"/>
                          </a:solidFill>
                          <a:effectLst/>
                        </a:rPr>
                        <a:t> and insurance</a:t>
                      </a:r>
                      <a:endParaRPr lang="en-NA" sz="120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gridSpan="2">
                  <a:txBody>
                    <a:bodyPr/>
                    <a:lstStyle/>
                    <a:p>
                      <a:pPr>
                        <a:lnSpc>
                          <a:spcPct val="107000"/>
                        </a:lnSpc>
                        <a:spcAft>
                          <a:spcPts val="0"/>
                        </a:spcAft>
                      </a:pPr>
                      <a:r>
                        <a:rPr lang="nl-NL" sz="1200">
                          <a:effectLst/>
                        </a:rPr>
                        <a:t>0.016</a:t>
                      </a:r>
                      <a:r>
                        <a:rPr lang="en-GB" sz="1200">
                          <a:effectLst/>
                        </a:rPr>
                        <a:t>***</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hMerge="1">
                  <a:txBody>
                    <a:bodyPr/>
                    <a:lstStyle/>
                    <a:p>
                      <a:endParaRPr lang="en-NA"/>
                    </a:p>
                  </a:txBody>
                  <a:tcPr/>
                </a:tc>
                <a:tc>
                  <a:txBody>
                    <a:bodyPr/>
                    <a:lstStyle/>
                    <a:p>
                      <a:pPr>
                        <a:lnSpc>
                          <a:spcPct val="107000"/>
                        </a:lnSpc>
                        <a:spcAft>
                          <a:spcPts val="0"/>
                        </a:spcAft>
                      </a:pPr>
                      <a:r>
                        <a:rPr lang="nl-NL" sz="1200">
                          <a:effectLst/>
                        </a:rPr>
                        <a:t>0.006</a:t>
                      </a:r>
                      <a:r>
                        <a:rPr lang="en-GB" sz="1200">
                          <a:effectLst/>
                        </a:rPr>
                        <a:t>*</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gridSpan="2">
                  <a:txBody>
                    <a:bodyPr/>
                    <a:lstStyle/>
                    <a:p>
                      <a:pPr>
                        <a:lnSpc>
                          <a:spcPct val="107000"/>
                        </a:lnSpc>
                        <a:spcAft>
                          <a:spcPts val="0"/>
                        </a:spcAft>
                      </a:pPr>
                      <a:r>
                        <a:rPr lang="nl-NL" sz="1200">
                          <a:effectLst/>
                        </a:rPr>
                        <a:t>0.028</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hMerge="1">
                  <a:txBody>
                    <a:bodyPr/>
                    <a:lstStyle/>
                    <a:p>
                      <a:endParaRPr lang="en-NA"/>
                    </a:p>
                  </a:txBody>
                  <a:tcPr/>
                </a:tc>
                <a:tc>
                  <a:txBody>
                    <a:bodyPr/>
                    <a:lstStyle/>
                    <a:p>
                      <a:pPr>
                        <a:lnSpc>
                          <a:spcPct val="107000"/>
                        </a:lnSpc>
                        <a:spcAft>
                          <a:spcPts val="0"/>
                        </a:spcAft>
                      </a:pPr>
                      <a:r>
                        <a:rPr lang="nl-NL" sz="1200">
                          <a:effectLst/>
                        </a:rPr>
                        <a:t>-0.006</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0"/>
                        </a:spcAft>
                      </a:pPr>
                      <a:r>
                        <a:rPr lang="nl-NL" sz="1200">
                          <a:effectLst/>
                        </a:rPr>
                        <a:t> </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0"/>
                        </a:spcAft>
                      </a:pPr>
                      <a:r>
                        <a:rPr lang="nl-NL" sz="1200">
                          <a:effectLst/>
                        </a:rPr>
                        <a:t>0.016</a:t>
                      </a:r>
                      <a:r>
                        <a:rPr lang="en-GB" sz="1200">
                          <a:effectLst/>
                        </a:rPr>
                        <a:t>**</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gridSpan="2">
                  <a:txBody>
                    <a:bodyPr/>
                    <a:lstStyle/>
                    <a:p>
                      <a:pPr>
                        <a:lnSpc>
                          <a:spcPct val="107000"/>
                        </a:lnSpc>
                        <a:spcAft>
                          <a:spcPts val="0"/>
                        </a:spcAft>
                      </a:pPr>
                      <a:r>
                        <a:rPr lang="nl-NL" sz="1200">
                          <a:effectLst/>
                        </a:rPr>
                        <a:t>0.011</a:t>
                      </a:r>
                      <a:r>
                        <a:rPr lang="en-GB" sz="1200">
                          <a:effectLst/>
                        </a:rPr>
                        <a:t>**</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hMerge="1">
                  <a:txBody>
                    <a:bodyPr/>
                    <a:lstStyle/>
                    <a:p>
                      <a:endParaRPr lang="en-NA"/>
                    </a:p>
                  </a:txBody>
                  <a:tcPr/>
                </a:tc>
                <a:tc>
                  <a:txBody>
                    <a:bodyPr/>
                    <a:lstStyle/>
                    <a:p>
                      <a:pPr>
                        <a:lnSpc>
                          <a:spcPct val="107000"/>
                        </a:lnSpc>
                        <a:spcAft>
                          <a:spcPts val="0"/>
                        </a:spcAft>
                      </a:pPr>
                      <a:r>
                        <a:rPr lang="nl-NL" sz="1200">
                          <a:effectLst/>
                        </a:rPr>
                        <a:t>0.024</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0"/>
                        </a:spcAft>
                      </a:pPr>
                      <a:r>
                        <a:rPr lang="nl-NL" sz="1200" dirty="0">
                          <a:effectLst/>
                        </a:rPr>
                        <a:t>-0.008</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800"/>
                        </a:spcAft>
                      </a:pPr>
                      <a:r>
                        <a:rPr lang="en-NA" sz="900" dirty="0">
                          <a:effectLst/>
                        </a:rPr>
                        <a:t> </a:t>
                      </a:r>
                      <a:endParaRPr lang="en-NA" sz="9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139789725"/>
                  </a:ext>
                </a:extLst>
              </a:tr>
              <a:tr h="187071">
                <a:tc>
                  <a:txBody>
                    <a:bodyPr/>
                    <a:lstStyle/>
                    <a:p>
                      <a:pPr>
                        <a:lnSpc>
                          <a:spcPct val="107000"/>
                        </a:lnSpc>
                        <a:spcAft>
                          <a:spcPts val="0"/>
                        </a:spcAft>
                      </a:pPr>
                      <a:r>
                        <a:rPr lang="nl-NL" sz="1200">
                          <a:solidFill>
                            <a:srgbClr val="0070C0"/>
                          </a:solidFill>
                          <a:effectLst/>
                        </a:rPr>
                        <a:t> </a:t>
                      </a:r>
                      <a:endParaRPr lang="en-NA" sz="120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gridSpan="2">
                  <a:txBody>
                    <a:bodyPr/>
                    <a:lstStyle/>
                    <a:p>
                      <a:pPr>
                        <a:lnSpc>
                          <a:spcPct val="107000"/>
                        </a:lnSpc>
                        <a:spcAft>
                          <a:spcPts val="0"/>
                        </a:spcAft>
                      </a:pPr>
                      <a:r>
                        <a:rPr lang="nl-NL" sz="1200">
                          <a:effectLst/>
                        </a:rPr>
                        <a:t>(2.546)</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hMerge="1">
                  <a:txBody>
                    <a:bodyPr/>
                    <a:lstStyle/>
                    <a:p>
                      <a:endParaRPr lang="en-NA"/>
                    </a:p>
                  </a:txBody>
                  <a:tcPr/>
                </a:tc>
                <a:tc>
                  <a:txBody>
                    <a:bodyPr/>
                    <a:lstStyle/>
                    <a:p>
                      <a:pPr>
                        <a:lnSpc>
                          <a:spcPct val="107000"/>
                        </a:lnSpc>
                        <a:spcAft>
                          <a:spcPts val="0"/>
                        </a:spcAft>
                      </a:pPr>
                      <a:r>
                        <a:rPr lang="nl-NL" sz="1200">
                          <a:effectLst/>
                        </a:rPr>
                        <a:t>(0.410)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gridSpan="2">
                  <a:txBody>
                    <a:bodyPr/>
                    <a:lstStyle/>
                    <a:p>
                      <a:pPr>
                        <a:lnSpc>
                          <a:spcPct val="107000"/>
                        </a:lnSpc>
                        <a:spcAft>
                          <a:spcPts val="0"/>
                        </a:spcAft>
                      </a:pPr>
                      <a:r>
                        <a:rPr lang="nl-NL" sz="1200">
                          <a:effectLst/>
                        </a:rPr>
                        <a:t>(2.493)</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hMerge="1">
                  <a:txBody>
                    <a:bodyPr/>
                    <a:lstStyle/>
                    <a:p>
                      <a:endParaRPr lang="en-NA"/>
                    </a:p>
                  </a:txBody>
                  <a:tcPr/>
                </a:tc>
                <a:tc>
                  <a:txBody>
                    <a:bodyPr/>
                    <a:lstStyle/>
                    <a:p>
                      <a:pPr>
                        <a:lnSpc>
                          <a:spcPct val="107000"/>
                        </a:lnSpc>
                        <a:spcAft>
                          <a:spcPts val="0"/>
                        </a:spcAft>
                      </a:pPr>
                      <a:r>
                        <a:rPr lang="nl-NL" sz="1200">
                          <a:effectLst/>
                        </a:rPr>
                        <a:t>(0.826)</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0"/>
                        </a:spcAft>
                      </a:pPr>
                      <a:r>
                        <a:rPr lang="nl-NL" sz="1200">
                          <a:effectLst/>
                        </a:rPr>
                        <a:t> </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0"/>
                        </a:spcAft>
                      </a:pPr>
                      <a:r>
                        <a:rPr lang="nl-NL" sz="1200">
                          <a:effectLst/>
                        </a:rPr>
                        <a:t>(2.546)</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gridSpan="2">
                  <a:txBody>
                    <a:bodyPr/>
                    <a:lstStyle/>
                    <a:p>
                      <a:pPr>
                        <a:lnSpc>
                          <a:spcPct val="107000"/>
                        </a:lnSpc>
                        <a:spcAft>
                          <a:spcPts val="0"/>
                        </a:spcAft>
                      </a:pPr>
                      <a:r>
                        <a:rPr lang="nl-NL" sz="1200" dirty="0">
                          <a:effectLst/>
                        </a:rPr>
                        <a:t>(2.036)</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hMerge="1">
                  <a:txBody>
                    <a:bodyPr/>
                    <a:lstStyle/>
                    <a:p>
                      <a:endParaRPr lang="en-NA"/>
                    </a:p>
                  </a:txBody>
                  <a:tcPr/>
                </a:tc>
                <a:tc>
                  <a:txBody>
                    <a:bodyPr/>
                    <a:lstStyle/>
                    <a:p>
                      <a:pPr>
                        <a:lnSpc>
                          <a:spcPct val="107000"/>
                        </a:lnSpc>
                        <a:spcAft>
                          <a:spcPts val="0"/>
                        </a:spcAft>
                      </a:pPr>
                      <a:r>
                        <a:rPr lang="nl-NL" sz="1200">
                          <a:effectLst/>
                        </a:rPr>
                        <a:t>(6.397)</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0"/>
                        </a:spcAft>
                      </a:pPr>
                      <a:r>
                        <a:rPr lang="nl-NL" sz="1200" dirty="0">
                          <a:effectLst/>
                        </a:rPr>
                        <a:t>(3.547)</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800"/>
                        </a:spcAft>
                      </a:pPr>
                      <a:r>
                        <a:rPr lang="en-NA" sz="900" dirty="0">
                          <a:effectLst/>
                        </a:rPr>
                        <a:t> </a:t>
                      </a:r>
                      <a:endParaRPr lang="en-NA" sz="9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2773311505"/>
                  </a:ext>
                </a:extLst>
              </a:tr>
              <a:tr h="256399">
                <a:tc>
                  <a:txBody>
                    <a:bodyPr/>
                    <a:lstStyle/>
                    <a:p>
                      <a:pPr>
                        <a:lnSpc>
                          <a:spcPct val="107000"/>
                        </a:lnSpc>
                        <a:spcAft>
                          <a:spcPts val="0"/>
                        </a:spcAft>
                      </a:pPr>
                      <a:r>
                        <a:rPr lang="nl-NL" sz="1200">
                          <a:solidFill>
                            <a:srgbClr val="0070C0"/>
                          </a:solidFill>
                          <a:effectLst/>
                        </a:rPr>
                        <a:t>P</a:t>
                      </a:r>
                      <a:r>
                        <a:rPr lang="en-GB" sz="1200">
                          <a:solidFill>
                            <a:srgbClr val="0070C0"/>
                          </a:solidFill>
                          <a:effectLst/>
                        </a:rPr>
                        <a:t>ublic </a:t>
                      </a:r>
                      <a:r>
                        <a:rPr lang="nl-NL" sz="1200">
                          <a:solidFill>
                            <a:srgbClr val="0070C0"/>
                          </a:solidFill>
                          <a:effectLst/>
                        </a:rPr>
                        <a:t>Admin</a:t>
                      </a:r>
                      <a:r>
                        <a:rPr lang="en-GB" sz="1200">
                          <a:solidFill>
                            <a:srgbClr val="0070C0"/>
                          </a:solidFill>
                          <a:effectLst/>
                        </a:rPr>
                        <a:t> and defence</a:t>
                      </a:r>
                      <a:endParaRPr lang="en-NA" sz="120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gridSpan="2">
                  <a:txBody>
                    <a:bodyPr/>
                    <a:lstStyle/>
                    <a:p>
                      <a:pPr>
                        <a:lnSpc>
                          <a:spcPct val="107000"/>
                        </a:lnSpc>
                        <a:spcAft>
                          <a:spcPts val="0"/>
                        </a:spcAft>
                      </a:pPr>
                      <a:r>
                        <a:rPr lang="nl-NL" sz="1200">
                          <a:effectLst/>
                        </a:rPr>
                        <a:t>0.823</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hMerge="1">
                  <a:txBody>
                    <a:bodyPr/>
                    <a:lstStyle/>
                    <a:p>
                      <a:endParaRPr lang="en-NA"/>
                    </a:p>
                  </a:txBody>
                  <a:tcPr/>
                </a:tc>
                <a:tc>
                  <a:txBody>
                    <a:bodyPr/>
                    <a:lstStyle/>
                    <a:p>
                      <a:pPr>
                        <a:lnSpc>
                          <a:spcPct val="107000"/>
                        </a:lnSpc>
                        <a:spcAft>
                          <a:spcPts val="0"/>
                        </a:spcAft>
                      </a:pPr>
                      <a:r>
                        <a:rPr lang="nl-NL" sz="1200">
                          <a:effectLst/>
                        </a:rPr>
                        <a:t>-0.663</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gridSpan="2">
                  <a:txBody>
                    <a:bodyPr/>
                    <a:lstStyle/>
                    <a:p>
                      <a:pPr>
                        <a:lnSpc>
                          <a:spcPct val="107000"/>
                        </a:lnSpc>
                        <a:spcAft>
                          <a:spcPts val="0"/>
                        </a:spcAft>
                      </a:pPr>
                      <a:r>
                        <a:rPr lang="nl-NL" sz="1200">
                          <a:effectLst/>
                        </a:rPr>
                        <a:t>0.016</a:t>
                      </a:r>
                      <a:r>
                        <a:rPr lang="en-GB" sz="1200">
                          <a:effectLst/>
                        </a:rPr>
                        <a:t>*</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hMerge="1">
                  <a:txBody>
                    <a:bodyPr/>
                    <a:lstStyle/>
                    <a:p>
                      <a:endParaRPr lang="en-NA"/>
                    </a:p>
                  </a:txBody>
                  <a:tcPr/>
                </a:tc>
                <a:tc>
                  <a:txBody>
                    <a:bodyPr/>
                    <a:lstStyle/>
                    <a:p>
                      <a:pPr>
                        <a:lnSpc>
                          <a:spcPct val="107000"/>
                        </a:lnSpc>
                        <a:spcAft>
                          <a:spcPts val="0"/>
                        </a:spcAft>
                      </a:pPr>
                      <a:r>
                        <a:rPr lang="nl-NL" sz="1200">
                          <a:effectLst/>
                        </a:rPr>
                        <a:t>-0.176</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0"/>
                        </a:spcAft>
                      </a:pPr>
                      <a:r>
                        <a:rPr lang="nl-NL" sz="1200">
                          <a:effectLst/>
                        </a:rPr>
                        <a:t> </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0"/>
                        </a:spcAft>
                      </a:pPr>
                      <a:r>
                        <a:rPr lang="nl-NL" sz="1200">
                          <a:effectLst/>
                        </a:rPr>
                        <a:t>0.823</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gridSpan="2">
                  <a:txBody>
                    <a:bodyPr/>
                    <a:lstStyle/>
                    <a:p>
                      <a:pPr>
                        <a:lnSpc>
                          <a:spcPct val="107000"/>
                        </a:lnSpc>
                        <a:spcAft>
                          <a:spcPts val="0"/>
                        </a:spcAft>
                      </a:pPr>
                      <a:r>
                        <a:rPr lang="nl-NL" sz="1200" dirty="0">
                          <a:effectLst/>
                        </a:rPr>
                        <a:t>-0.714</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hMerge="1">
                  <a:txBody>
                    <a:bodyPr/>
                    <a:lstStyle/>
                    <a:p>
                      <a:endParaRPr lang="en-NA"/>
                    </a:p>
                  </a:txBody>
                  <a:tcPr/>
                </a:tc>
                <a:tc>
                  <a:txBody>
                    <a:bodyPr/>
                    <a:lstStyle/>
                    <a:p>
                      <a:pPr>
                        <a:lnSpc>
                          <a:spcPct val="107000"/>
                        </a:lnSpc>
                        <a:spcAft>
                          <a:spcPts val="0"/>
                        </a:spcAft>
                      </a:pPr>
                      <a:r>
                        <a:rPr lang="nl-NL" sz="1200">
                          <a:effectLst/>
                        </a:rPr>
                        <a:t>0.008</a:t>
                      </a:r>
                      <a:r>
                        <a:rPr lang="en-GB" sz="1200">
                          <a:effectLst/>
                        </a:rPr>
                        <a:t>*</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0"/>
                        </a:spcAft>
                      </a:pPr>
                      <a:r>
                        <a:rPr lang="nl-NL" sz="1200" dirty="0">
                          <a:effectLst/>
                        </a:rPr>
                        <a:t>-0.184</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800"/>
                        </a:spcAft>
                      </a:pPr>
                      <a:r>
                        <a:rPr lang="en-NA" sz="900" dirty="0">
                          <a:effectLst/>
                        </a:rPr>
                        <a:t> </a:t>
                      </a:r>
                      <a:endParaRPr lang="en-NA" sz="9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643172201"/>
                  </a:ext>
                </a:extLst>
              </a:tr>
              <a:tr h="187071">
                <a:tc>
                  <a:txBody>
                    <a:bodyPr/>
                    <a:lstStyle/>
                    <a:p>
                      <a:pPr>
                        <a:lnSpc>
                          <a:spcPct val="107000"/>
                        </a:lnSpc>
                        <a:spcAft>
                          <a:spcPts val="0"/>
                        </a:spcAft>
                      </a:pPr>
                      <a:r>
                        <a:rPr lang="nl-NL" sz="1200">
                          <a:solidFill>
                            <a:srgbClr val="0070C0"/>
                          </a:solidFill>
                          <a:effectLst/>
                        </a:rPr>
                        <a:t> </a:t>
                      </a:r>
                      <a:endParaRPr lang="en-NA" sz="120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gridSpan="2">
                  <a:txBody>
                    <a:bodyPr/>
                    <a:lstStyle/>
                    <a:p>
                      <a:pPr>
                        <a:lnSpc>
                          <a:spcPct val="107000"/>
                        </a:lnSpc>
                        <a:spcAft>
                          <a:spcPts val="0"/>
                        </a:spcAft>
                      </a:pPr>
                      <a:r>
                        <a:rPr lang="nl-NL" sz="1200">
                          <a:effectLst/>
                        </a:rPr>
                        <a:t>(4.415)</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hMerge="1">
                  <a:txBody>
                    <a:bodyPr/>
                    <a:lstStyle/>
                    <a:p>
                      <a:endParaRPr lang="en-NA"/>
                    </a:p>
                  </a:txBody>
                  <a:tcPr/>
                </a:tc>
                <a:tc>
                  <a:txBody>
                    <a:bodyPr/>
                    <a:lstStyle/>
                    <a:p>
                      <a:pPr>
                        <a:lnSpc>
                          <a:spcPct val="107000"/>
                        </a:lnSpc>
                        <a:spcAft>
                          <a:spcPts val="0"/>
                        </a:spcAft>
                      </a:pPr>
                      <a:r>
                        <a:rPr lang="nl-NL" sz="1200">
                          <a:effectLst/>
                        </a:rPr>
                        <a:t>(3.758)</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gridSpan="2">
                  <a:txBody>
                    <a:bodyPr/>
                    <a:lstStyle/>
                    <a:p>
                      <a:pPr>
                        <a:lnSpc>
                          <a:spcPct val="107000"/>
                        </a:lnSpc>
                        <a:spcAft>
                          <a:spcPts val="0"/>
                        </a:spcAft>
                      </a:pPr>
                      <a:r>
                        <a:rPr lang="nl-NL" sz="1200">
                          <a:effectLst/>
                        </a:rPr>
                        <a:t>(1.786)</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hMerge="1">
                  <a:txBody>
                    <a:bodyPr/>
                    <a:lstStyle/>
                    <a:p>
                      <a:endParaRPr lang="en-NA"/>
                    </a:p>
                  </a:txBody>
                  <a:tcPr/>
                </a:tc>
                <a:tc>
                  <a:txBody>
                    <a:bodyPr/>
                    <a:lstStyle/>
                    <a:p>
                      <a:pPr>
                        <a:lnSpc>
                          <a:spcPct val="107000"/>
                        </a:lnSpc>
                        <a:spcAft>
                          <a:spcPts val="0"/>
                        </a:spcAft>
                      </a:pPr>
                      <a:r>
                        <a:rPr lang="nl-NL" sz="1200">
                          <a:effectLst/>
                        </a:rPr>
                        <a:t>(2.739)</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0"/>
                        </a:spcAft>
                      </a:pPr>
                      <a:r>
                        <a:rPr lang="nl-NL" sz="1200">
                          <a:effectLst/>
                        </a:rPr>
                        <a:t> </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0"/>
                        </a:spcAft>
                      </a:pPr>
                      <a:r>
                        <a:rPr lang="nl-NL" sz="1200">
                          <a:effectLst/>
                        </a:rPr>
                        <a:t>(4.415)</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gridSpan="2">
                  <a:txBody>
                    <a:bodyPr/>
                    <a:lstStyle/>
                    <a:p>
                      <a:pPr>
                        <a:lnSpc>
                          <a:spcPct val="107000"/>
                        </a:lnSpc>
                        <a:spcAft>
                          <a:spcPts val="0"/>
                        </a:spcAft>
                      </a:pPr>
                      <a:r>
                        <a:rPr lang="nl-NL" sz="1200" dirty="0">
                          <a:effectLst/>
                        </a:rPr>
                        <a:t>(1.434)</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hMerge="1">
                  <a:txBody>
                    <a:bodyPr/>
                    <a:lstStyle/>
                    <a:p>
                      <a:endParaRPr lang="en-NA"/>
                    </a:p>
                  </a:txBody>
                  <a:tcPr/>
                </a:tc>
                <a:tc>
                  <a:txBody>
                    <a:bodyPr/>
                    <a:lstStyle/>
                    <a:p>
                      <a:pPr>
                        <a:lnSpc>
                          <a:spcPct val="107000"/>
                        </a:lnSpc>
                        <a:spcAft>
                          <a:spcPts val="0"/>
                        </a:spcAft>
                      </a:pPr>
                      <a:r>
                        <a:rPr lang="nl-NL" sz="1200">
                          <a:effectLst/>
                        </a:rPr>
                        <a:t>(3.213)</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0"/>
                        </a:spcAft>
                      </a:pPr>
                      <a:r>
                        <a:rPr lang="nl-NL" sz="1200" dirty="0">
                          <a:effectLst/>
                        </a:rPr>
                        <a:t>(7.393)</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800"/>
                        </a:spcAft>
                      </a:pPr>
                      <a:r>
                        <a:rPr lang="en-NA" sz="900" dirty="0">
                          <a:effectLst/>
                        </a:rPr>
                        <a:t> </a:t>
                      </a:r>
                      <a:endParaRPr lang="en-NA" sz="9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799862770"/>
                  </a:ext>
                </a:extLst>
              </a:tr>
              <a:tr h="256399">
                <a:tc>
                  <a:txBody>
                    <a:bodyPr/>
                    <a:lstStyle/>
                    <a:p>
                      <a:pPr>
                        <a:lnSpc>
                          <a:spcPct val="107000"/>
                        </a:lnSpc>
                        <a:spcAft>
                          <a:spcPts val="0"/>
                        </a:spcAft>
                      </a:pPr>
                      <a:r>
                        <a:rPr lang="nl-NL" sz="1200">
                          <a:solidFill>
                            <a:srgbClr val="0070C0"/>
                          </a:solidFill>
                          <a:effectLst/>
                        </a:rPr>
                        <a:t>Education</a:t>
                      </a:r>
                      <a:endParaRPr lang="en-NA" sz="120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gridSpan="2">
                  <a:txBody>
                    <a:bodyPr/>
                    <a:lstStyle/>
                    <a:p>
                      <a:pPr>
                        <a:lnSpc>
                          <a:spcPct val="107000"/>
                        </a:lnSpc>
                        <a:spcAft>
                          <a:spcPts val="0"/>
                        </a:spcAft>
                      </a:pPr>
                      <a:r>
                        <a:rPr lang="nl-NL" sz="1200">
                          <a:effectLst/>
                        </a:rPr>
                        <a:t>-0.019</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hMerge="1">
                  <a:txBody>
                    <a:bodyPr/>
                    <a:lstStyle/>
                    <a:p>
                      <a:endParaRPr lang="en-NA"/>
                    </a:p>
                  </a:txBody>
                  <a:tcPr/>
                </a:tc>
                <a:tc>
                  <a:txBody>
                    <a:bodyPr/>
                    <a:lstStyle/>
                    <a:p>
                      <a:pPr>
                        <a:lnSpc>
                          <a:spcPct val="107000"/>
                        </a:lnSpc>
                        <a:spcAft>
                          <a:spcPts val="0"/>
                        </a:spcAft>
                      </a:pPr>
                      <a:r>
                        <a:rPr lang="nl-NL" sz="1200">
                          <a:effectLst/>
                        </a:rPr>
                        <a:t>-0.048</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gridSpan="2">
                  <a:txBody>
                    <a:bodyPr/>
                    <a:lstStyle/>
                    <a:p>
                      <a:pPr>
                        <a:lnSpc>
                          <a:spcPct val="107000"/>
                        </a:lnSpc>
                        <a:spcAft>
                          <a:spcPts val="0"/>
                        </a:spcAft>
                      </a:pPr>
                      <a:r>
                        <a:rPr lang="nl-NL" sz="1200">
                          <a:effectLst/>
                        </a:rPr>
                        <a:t>0.039</a:t>
                      </a:r>
                      <a:r>
                        <a:rPr lang="en-GB" sz="1200">
                          <a:effectLst/>
                        </a:rPr>
                        <a:t>**</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hMerge="1">
                  <a:txBody>
                    <a:bodyPr/>
                    <a:lstStyle/>
                    <a:p>
                      <a:endParaRPr lang="en-NA"/>
                    </a:p>
                  </a:txBody>
                  <a:tcPr/>
                </a:tc>
                <a:tc>
                  <a:txBody>
                    <a:bodyPr/>
                    <a:lstStyle/>
                    <a:p>
                      <a:pPr>
                        <a:lnSpc>
                          <a:spcPct val="107000"/>
                        </a:lnSpc>
                        <a:spcAft>
                          <a:spcPts val="0"/>
                        </a:spcAft>
                      </a:pPr>
                      <a:r>
                        <a:rPr lang="nl-NL" sz="1200">
                          <a:effectLst/>
                        </a:rPr>
                        <a:t>0.028</a:t>
                      </a:r>
                      <a:r>
                        <a:rPr lang="en-GB" sz="1200">
                          <a:effectLst/>
                        </a:rPr>
                        <a:t>*</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0"/>
                        </a:spcAft>
                      </a:pPr>
                      <a:r>
                        <a:rPr lang="nl-NL" sz="1200">
                          <a:effectLst/>
                        </a:rPr>
                        <a:t> </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0"/>
                        </a:spcAft>
                      </a:pPr>
                      <a:r>
                        <a:rPr lang="nl-NL" sz="1200">
                          <a:effectLst/>
                        </a:rPr>
                        <a:t>-0.019</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gridSpan="2">
                  <a:txBody>
                    <a:bodyPr/>
                    <a:lstStyle/>
                    <a:p>
                      <a:pPr>
                        <a:lnSpc>
                          <a:spcPct val="107000"/>
                        </a:lnSpc>
                        <a:spcAft>
                          <a:spcPts val="0"/>
                        </a:spcAft>
                      </a:pPr>
                      <a:r>
                        <a:rPr lang="nl-NL" sz="1200">
                          <a:effectLst/>
                        </a:rPr>
                        <a:t>-0.054</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hMerge="1">
                  <a:txBody>
                    <a:bodyPr/>
                    <a:lstStyle/>
                    <a:p>
                      <a:endParaRPr lang="en-NA"/>
                    </a:p>
                  </a:txBody>
                  <a:tcPr/>
                </a:tc>
                <a:tc>
                  <a:txBody>
                    <a:bodyPr/>
                    <a:lstStyle/>
                    <a:p>
                      <a:pPr>
                        <a:lnSpc>
                          <a:spcPct val="107000"/>
                        </a:lnSpc>
                        <a:spcAft>
                          <a:spcPts val="0"/>
                        </a:spcAft>
                      </a:pPr>
                      <a:r>
                        <a:rPr lang="nl-NL" sz="1200" dirty="0">
                          <a:effectLst/>
                        </a:rPr>
                        <a:t>0.031</a:t>
                      </a:r>
                      <a:r>
                        <a:rPr lang="en-GB" sz="1200" dirty="0">
                          <a:effectLst/>
                        </a:rPr>
                        <a:t>**</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0"/>
                        </a:spcAft>
                      </a:pPr>
                      <a:r>
                        <a:rPr lang="nl-NL" sz="1200" dirty="0">
                          <a:effectLst/>
                        </a:rPr>
                        <a:t>0.010</a:t>
                      </a:r>
                      <a:r>
                        <a:rPr lang="en-GB" sz="1200" dirty="0">
                          <a:effectLst/>
                        </a:rPr>
                        <a:t>*</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800"/>
                        </a:spcAft>
                      </a:pPr>
                      <a:r>
                        <a:rPr lang="en-NA" sz="900" dirty="0">
                          <a:effectLst/>
                        </a:rPr>
                        <a:t> </a:t>
                      </a:r>
                      <a:endParaRPr lang="en-NA" sz="9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2674617675"/>
                  </a:ext>
                </a:extLst>
              </a:tr>
              <a:tr h="187071">
                <a:tc>
                  <a:txBody>
                    <a:bodyPr/>
                    <a:lstStyle/>
                    <a:p>
                      <a:pPr>
                        <a:lnSpc>
                          <a:spcPct val="107000"/>
                        </a:lnSpc>
                        <a:spcAft>
                          <a:spcPts val="0"/>
                        </a:spcAft>
                      </a:pPr>
                      <a:r>
                        <a:rPr lang="nl-NL" sz="1200">
                          <a:solidFill>
                            <a:srgbClr val="0070C0"/>
                          </a:solidFill>
                          <a:effectLst/>
                        </a:rPr>
                        <a:t> </a:t>
                      </a:r>
                      <a:endParaRPr lang="en-NA" sz="120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gridSpan="2">
                  <a:txBody>
                    <a:bodyPr/>
                    <a:lstStyle/>
                    <a:p>
                      <a:pPr>
                        <a:lnSpc>
                          <a:spcPct val="107000"/>
                        </a:lnSpc>
                        <a:spcAft>
                          <a:spcPts val="0"/>
                        </a:spcAft>
                      </a:pPr>
                      <a:r>
                        <a:rPr lang="nl-NL" sz="1200">
                          <a:effectLst/>
                        </a:rPr>
                        <a:t>(5.829)</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hMerge="1">
                  <a:txBody>
                    <a:bodyPr/>
                    <a:lstStyle/>
                    <a:p>
                      <a:endParaRPr lang="en-NA"/>
                    </a:p>
                  </a:txBody>
                  <a:tcPr/>
                </a:tc>
                <a:tc>
                  <a:txBody>
                    <a:bodyPr/>
                    <a:lstStyle/>
                    <a:p>
                      <a:pPr>
                        <a:lnSpc>
                          <a:spcPct val="107000"/>
                        </a:lnSpc>
                        <a:spcAft>
                          <a:spcPts val="0"/>
                        </a:spcAft>
                      </a:pPr>
                      <a:r>
                        <a:rPr lang="nl-NL" sz="1200">
                          <a:effectLst/>
                        </a:rPr>
                        <a:t>(3.047)</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gridSpan="2">
                  <a:txBody>
                    <a:bodyPr/>
                    <a:lstStyle/>
                    <a:p>
                      <a:pPr>
                        <a:lnSpc>
                          <a:spcPct val="107000"/>
                        </a:lnSpc>
                        <a:spcAft>
                          <a:spcPts val="0"/>
                        </a:spcAft>
                      </a:pPr>
                      <a:r>
                        <a:rPr lang="nl-NL" sz="1200">
                          <a:effectLst/>
                        </a:rPr>
                        <a:t>(3.500)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hMerge="1">
                  <a:txBody>
                    <a:bodyPr/>
                    <a:lstStyle/>
                    <a:p>
                      <a:endParaRPr lang="en-NA"/>
                    </a:p>
                  </a:txBody>
                  <a:tcPr/>
                </a:tc>
                <a:tc>
                  <a:txBody>
                    <a:bodyPr/>
                    <a:lstStyle/>
                    <a:p>
                      <a:pPr>
                        <a:lnSpc>
                          <a:spcPct val="107000"/>
                        </a:lnSpc>
                        <a:spcAft>
                          <a:spcPts val="0"/>
                        </a:spcAft>
                      </a:pPr>
                      <a:r>
                        <a:rPr lang="nl-NL" sz="1200">
                          <a:effectLst/>
                        </a:rPr>
                        <a:t>(3.864)</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0"/>
                        </a:spcAft>
                      </a:pPr>
                      <a:r>
                        <a:rPr lang="nl-NL" sz="1200">
                          <a:effectLst/>
                        </a:rPr>
                        <a:t> </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0"/>
                        </a:spcAft>
                      </a:pPr>
                      <a:r>
                        <a:rPr lang="nl-NL" sz="1200">
                          <a:effectLst/>
                        </a:rPr>
                        <a:t>(5.829)</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gridSpan="2">
                  <a:txBody>
                    <a:bodyPr/>
                    <a:lstStyle/>
                    <a:p>
                      <a:pPr>
                        <a:lnSpc>
                          <a:spcPct val="107000"/>
                        </a:lnSpc>
                        <a:spcAft>
                          <a:spcPts val="0"/>
                        </a:spcAft>
                      </a:pPr>
                      <a:r>
                        <a:rPr lang="nl-NL" sz="1200">
                          <a:effectLst/>
                        </a:rPr>
                        <a:t>(10.079)</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hMerge="1">
                  <a:txBody>
                    <a:bodyPr/>
                    <a:lstStyle/>
                    <a:p>
                      <a:endParaRPr lang="en-NA"/>
                    </a:p>
                  </a:txBody>
                  <a:tcPr/>
                </a:tc>
                <a:tc>
                  <a:txBody>
                    <a:bodyPr/>
                    <a:lstStyle/>
                    <a:p>
                      <a:pPr>
                        <a:lnSpc>
                          <a:spcPct val="107000"/>
                        </a:lnSpc>
                        <a:spcAft>
                          <a:spcPts val="0"/>
                        </a:spcAft>
                      </a:pPr>
                      <a:r>
                        <a:rPr lang="nl-NL" sz="1200" dirty="0">
                          <a:effectLst/>
                        </a:rPr>
                        <a:t>(8.349)</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0"/>
                        </a:spcAft>
                      </a:pPr>
                      <a:r>
                        <a:rPr lang="nl-NL" sz="1200" dirty="0">
                          <a:effectLst/>
                        </a:rPr>
                        <a:t>(4.121)</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800"/>
                        </a:spcAft>
                      </a:pPr>
                      <a:r>
                        <a:rPr lang="en-NA" sz="900" dirty="0">
                          <a:effectLst/>
                        </a:rPr>
                        <a:t> </a:t>
                      </a:r>
                      <a:endParaRPr lang="en-NA" sz="9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2010543077"/>
                  </a:ext>
                </a:extLst>
              </a:tr>
              <a:tr h="256399">
                <a:tc>
                  <a:txBody>
                    <a:bodyPr/>
                    <a:lstStyle/>
                    <a:p>
                      <a:pPr>
                        <a:lnSpc>
                          <a:spcPct val="107000"/>
                        </a:lnSpc>
                        <a:spcAft>
                          <a:spcPts val="0"/>
                        </a:spcAft>
                      </a:pPr>
                      <a:r>
                        <a:rPr lang="nl-NL" sz="1200">
                          <a:solidFill>
                            <a:srgbClr val="0070C0"/>
                          </a:solidFill>
                          <a:effectLst/>
                        </a:rPr>
                        <a:t>Social work</a:t>
                      </a:r>
                      <a:r>
                        <a:rPr lang="en-GB" sz="1200">
                          <a:solidFill>
                            <a:srgbClr val="0070C0"/>
                          </a:solidFill>
                          <a:effectLst/>
                        </a:rPr>
                        <a:t> and services</a:t>
                      </a:r>
                      <a:endParaRPr lang="en-NA" sz="120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gridSpan="2">
                  <a:txBody>
                    <a:bodyPr/>
                    <a:lstStyle/>
                    <a:p>
                      <a:pPr>
                        <a:lnSpc>
                          <a:spcPct val="107000"/>
                        </a:lnSpc>
                        <a:spcAft>
                          <a:spcPts val="0"/>
                        </a:spcAft>
                      </a:pPr>
                      <a:r>
                        <a:rPr lang="nl-NL" sz="1200">
                          <a:effectLst/>
                        </a:rPr>
                        <a:t>-0.031</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hMerge="1">
                  <a:txBody>
                    <a:bodyPr/>
                    <a:lstStyle/>
                    <a:p>
                      <a:endParaRPr lang="en-NA"/>
                    </a:p>
                  </a:txBody>
                  <a:tcPr/>
                </a:tc>
                <a:tc>
                  <a:txBody>
                    <a:bodyPr/>
                    <a:lstStyle/>
                    <a:p>
                      <a:pPr>
                        <a:lnSpc>
                          <a:spcPct val="107000"/>
                        </a:lnSpc>
                        <a:spcAft>
                          <a:spcPts val="0"/>
                        </a:spcAft>
                      </a:pPr>
                      <a:r>
                        <a:rPr lang="nl-NL" sz="1200">
                          <a:effectLst/>
                        </a:rPr>
                        <a:t>-0.007</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gridSpan="2">
                  <a:txBody>
                    <a:bodyPr/>
                    <a:lstStyle/>
                    <a:p>
                      <a:pPr>
                        <a:lnSpc>
                          <a:spcPct val="107000"/>
                        </a:lnSpc>
                        <a:spcAft>
                          <a:spcPts val="0"/>
                        </a:spcAft>
                      </a:pPr>
                      <a:r>
                        <a:rPr lang="nl-NL" sz="1200">
                          <a:effectLst/>
                        </a:rPr>
                        <a:t>0.017</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hMerge="1">
                  <a:txBody>
                    <a:bodyPr/>
                    <a:lstStyle/>
                    <a:p>
                      <a:endParaRPr lang="en-NA"/>
                    </a:p>
                  </a:txBody>
                  <a:tcPr/>
                </a:tc>
                <a:tc>
                  <a:txBody>
                    <a:bodyPr/>
                    <a:lstStyle/>
                    <a:p>
                      <a:pPr>
                        <a:lnSpc>
                          <a:spcPct val="107000"/>
                        </a:lnSpc>
                        <a:spcAft>
                          <a:spcPts val="0"/>
                        </a:spcAft>
                      </a:pPr>
                      <a:r>
                        <a:rPr lang="nl-NL" sz="1200">
                          <a:effectLst/>
                        </a:rPr>
                        <a:t>0.022</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0"/>
                        </a:spcAft>
                      </a:pPr>
                      <a:r>
                        <a:rPr lang="nl-NL" sz="1200">
                          <a:effectLst/>
                        </a:rPr>
                        <a:t> </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0"/>
                        </a:spcAft>
                      </a:pPr>
                      <a:r>
                        <a:rPr lang="nl-NL" sz="1200">
                          <a:effectLst/>
                        </a:rPr>
                        <a:t>-0.031</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gridSpan="2">
                  <a:txBody>
                    <a:bodyPr/>
                    <a:lstStyle/>
                    <a:p>
                      <a:pPr>
                        <a:lnSpc>
                          <a:spcPct val="107000"/>
                        </a:lnSpc>
                        <a:spcAft>
                          <a:spcPts val="0"/>
                        </a:spcAft>
                      </a:pPr>
                      <a:r>
                        <a:rPr lang="nl-NL" sz="1200">
                          <a:effectLst/>
                        </a:rPr>
                        <a:t>-0.013</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hMerge="1">
                  <a:txBody>
                    <a:bodyPr/>
                    <a:lstStyle/>
                    <a:p>
                      <a:endParaRPr lang="en-NA"/>
                    </a:p>
                  </a:txBody>
                  <a:tcPr/>
                </a:tc>
                <a:tc>
                  <a:txBody>
                    <a:bodyPr/>
                    <a:lstStyle/>
                    <a:p>
                      <a:pPr>
                        <a:lnSpc>
                          <a:spcPct val="107000"/>
                        </a:lnSpc>
                        <a:spcAft>
                          <a:spcPts val="0"/>
                        </a:spcAft>
                      </a:pPr>
                      <a:r>
                        <a:rPr lang="nl-NL" sz="1200" dirty="0">
                          <a:effectLst/>
                        </a:rPr>
                        <a:t>0.013</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0"/>
                        </a:spcAft>
                      </a:pPr>
                      <a:r>
                        <a:rPr lang="nl-NL" sz="1200" dirty="0">
                          <a:effectLst/>
                        </a:rPr>
                        <a:t>0.014</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800"/>
                        </a:spcAft>
                      </a:pPr>
                      <a:r>
                        <a:rPr lang="en-NA" sz="900" dirty="0">
                          <a:effectLst/>
                        </a:rPr>
                        <a:t> </a:t>
                      </a:r>
                      <a:endParaRPr lang="en-NA" sz="9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2829613817"/>
                  </a:ext>
                </a:extLst>
              </a:tr>
              <a:tr h="187071">
                <a:tc>
                  <a:txBody>
                    <a:bodyPr/>
                    <a:lstStyle/>
                    <a:p>
                      <a:pPr>
                        <a:lnSpc>
                          <a:spcPct val="107000"/>
                        </a:lnSpc>
                        <a:spcAft>
                          <a:spcPts val="0"/>
                        </a:spcAft>
                      </a:pPr>
                      <a:r>
                        <a:rPr lang="nl-NL" sz="1200">
                          <a:solidFill>
                            <a:srgbClr val="0070C0"/>
                          </a:solidFill>
                          <a:effectLst/>
                        </a:rPr>
                        <a:t> </a:t>
                      </a:r>
                      <a:endParaRPr lang="en-NA" sz="120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gridSpan="2">
                  <a:txBody>
                    <a:bodyPr/>
                    <a:lstStyle/>
                    <a:p>
                      <a:pPr>
                        <a:lnSpc>
                          <a:spcPct val="107000"/>
                        </a:lnSpc>
                        <a:spcAft>
                          <a:spcPts val="0"/>
                        </a:spcAft>
                      </a:pPr>
                      <a:r>
                        <a:rPr lang="nl-NL" sz="1200">
                          <a:effectLst/>
                        </a:rPr>
                        <a:t>(3.199)</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hMerge="1">
                  <a:txBody>
                    <a:bodyPr/>
                    <a:lstStyle/>
                    <a:p>
                      <a:endParaRPr lang="en-NA"/>
                    </a:p>
                  </a:txBody>
                  <a:tcPr/>
                </a:tc>
                <a:tc>
                  <a:txBody>
                    <a:bodyPr/>
                    <a:lstStyle/>
                    <a:p>
                      <a:pPr>
                        <a:lnSpc>
                          <a:spcPct val="107000"/>
                        </a:lnSpc>
                        <a:spcAft>
                          <a:spcPts val="0"/>
                        </a:spcAft>
                      </a:pPr>
                      <a:r>
                        <a:rPr lang="nl-NL" sz="1200">
                          <a:effectLst/>
                        </a:rPr>
                        <a:t>(0.470)</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gridSpan="2">
                  <a:txBody>
                    <a:bodyPr/>
                    <a:lstStyle/>
                    <a:p>
                      <a:pPr>
                        <a:lnSpc>
                          <a:spcPct val="107000"/>
                        </a:lnSpc>
                        <a:spcAft>
                          <a:spcPts val="0"/>
                        </a:spcAft>
                      </a:pPr>
                      <a:r>
                        <a:rPr lang="nl-NL" sz="1200">
                          <a:effectLst/>
                        </a:rPr>
                        <a:t>(1.486)</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hMerge="1">
                  <a:txBody>
                    <a:bodyPr/>
                    <a:lstStyle/>
                    <a:p>
                      <a:endParaRPr lang="en-NA"/>
                    </a:p>
                  </a:txBody>
                  <a:tcPr/>
                </a:tc>
                <a:tc>
                  <a:txBody>
                    <a:bodyPr/>
                    <a:lstStyle/>
                    <a:p>
                      <a:pPr>
                        <a:lnSpc>
                          <a:spcPct val="107000"/>
                        </a:lnSpc>
                        <a:spcAft>
                          <a:spcPts val="0"/>
                        </a:spcAft>
                      </a:pPr>
                      <a:r>
                        <a:rPr lang="nl-NL" sz="1200">
                          <a:effectLst/>
                        </a:rPr>
                        <a:t>(3.063)</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0"/>
                        </a:spcAft>
                      </a:pPr>
                      <a:r>
                        <a:rPr lang="nl-NL" sz="1200">
                          <a:effectLst/>
                        </a:rPr>
                        <a:t> </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0"/>
                        </a:spcAft>
                      </a:pPr>
                      <a:r>
                        <a:rPr lang="nl-NL" sz="1200">
                          <a:effectLst/>
                        </a:rPr>
                        <a:t>(3.199)</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gridSpan="2">
                  <a:txBody>
                    <a:bodyPr/>
                    <a:lstStyle/>
                    <a:p>
                      <a:pPr>
                        <a:lnSpc>
                          <a:spcPct val="107000"/>
                        </a:lnSpc>
                        <a:spcAft>
                          <a:spcPts val="0"/>
                        </a:spcAft>
                      </a:pPr>
                      <a:r>
                        <a:rPr lang="nl-NL" sz="1200">
                          <a:effectLst/>
                        </a:rPr>
                        <a:t>(2.496)</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hMerge="1">
                  <a:txBody>
                    <a:bodyPr/>
                    <a:lstStyle/>
                    <a:p>
                      <a:endParaRPr lang="en-NA"/>
                    </a:p>
                  </a:txBody>
                  <a:tcPr/>
                </a:tc>
                <a:tc>
                  <a:txBody>
                    <a:bodyPr/>
                    <a:lstStyle/>
                    <a:p>
                      <a:pPr>
                        <a:lnSpc>
                          <a:spcPct val="107000"/>
                        </a:lnSpc>
                        <a:spcAft>
                          <a:spcPts val="0"/>
                        </a:spcAft>
                      </a:pPr>
                      <a:r>
                        <a:rPr lang="nl-NL" sz="1200" dirty="0">
                          <a:effectLst/>
                        </a:rPr>
                        <a:t>(3.384)</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0"/>
                        </a:spcAft>
                      </a:pPr>
                      <a:r>
                        <a:rPr lang="nl-NL" sz="1200" dirty="0">
                          <a:effectLst/>
                        </a:rPr>
                        <a:t>(6.150)</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800"/>
                        </a:spcAft>
                      </a:pPr>
                      <a:r>
                        <a:rPr lang="en-NA" sz="900" dirty="0">
                          <a:effectLst/>
                        </a:rPr>
                        <a:t> </a:t>
                      </a:r>
                      <a:endParaRPr lang="en-NA" sz="9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200705979"/>
                  </a:ext>
                </a:extLst>
              </a:tr>
              <a:tr h="187071">
                <a:tc>
                  <a:txBody>
                    <a:bodyPr/>
                    <a:lstStyle/>
                    <a:p>
                      <a:pPr>
                        <a:lnSpc>
                          <a:spcPct val="107000"/>
                        </a:lnSpc>
                        <a:spcAft>
                          <a:spcPts val="0"/>
                        </a:spcAft>
                      </a:pPr>
                      <a:r>
                        <a:rPr lang="nl-NL" sz="1200" dirty="0">
                          <a:solidFill>
                            <a:srgbClr val="0070C0"/>
                          </a:solidFill>
                          <a:effectLst/>
                        </a:rPr>
                        <a:t>Observations</a:t>
                      </a:r>
                      <a:endParaRPr lang="en-NA" sz="12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gridSpan="2">
                  <a:txBody>
                    <a:bodyPr/>
                    <a:lstStyle/>
                    <a:p>
                      <a:pPr>
                        <a:lnSpc>
                          <a:spcPct val="107000"/>
                        </a:lnSpc>
                        <a:spcAft>
                          <a:spcPts val="0"/>
                        </a:spcAft>
                      </a:pPr>
                      <a:r>
                        <a:rPr lang="nl-NL" sz="1200">
                          <a:effectLst/>
                        </a:rPr>
                        <a:t>295</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hMerge="1">
                  <a:txBody>
                    <a:bodyPr/>
                    <a:lstStyle/>
                    <a:p>
                      <a:endParaRPr lang="en-NA"/>
                    </a:p>
                  </a:txBody>
                  <a:tcPr/>
                </a:tc>
                <a:tc>
                  <a:txBody>
                    <a:bodyPr/>
                    <a:lstStyle/>
                    <a:p>
                      <a:pPr>
                        <a:lnSpc>
                          <a:spcPct val="107000"/>
                        </a:lnSpc>
                        <a:spcAft>
                          <a:spcPts val="0"/>
                        </a:spcAft>
                      </a:pPr>
                      <a:r>
                        <a:rPr lang="nl-NL" sz="1200">
                          <a:effectLst/>
                        </a:rPr>
                        <a:t>295</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gridSpan="2">
                  <a:txBody>
                    <a:bodyPr/>
                    <a:lstStyle/>
                    <a:p>
                      <a:pPr>
                        <a:lnSpc>
                          <a:spcPct val="107000"/>
                        </a:lnSpc>
                        <a:spcAft>
                          <a:spcPts val="0"/>
                        </a:spcAft>
                      </a:pPr>
                      <a:r>
                        <a:rPr lang="nl-NL" sz="1200">
                          <a:effectLst/>
                        </a:rPr>
                        <a:t>295</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hMerge="1">
                  <a:txBody>
                    <a:bodyPr/>
                    <a:lstStyle/>
                    <a:p>
                      <a:endParaRPr lang="en-NA"/>
                    </a:p>
                  </a:txBody>
                  <a:tcPr/>
                </a:tc>
                <a:tc>
                  <a:txBody>
                    <a:bodyPr/>
                    <a:lstStyle/>
                    <a:p>
                      <a:pPr>
                        <a:lnSpc>
                          <a:spcPct val="107000"/>
                        </a:lnSpc>
                        <a:spcAft>
                          <a:spcPts val="0"/>
                        </a:spcAft>
                      </a:pPr>
                      <a:r>
                        <a:rPr lang="nl-NL" sz="1200">
                          <a:effectLst/>
                        </a:rPr>
                        <a:t>295</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0"/>
                        </a:spcAft>
                      </a:pPr>
                      <a:r>
                        <a:rPr lang="nl-NL" sz="1200">
                          <a:effectLst/>
                        </a:rPr>
                        <a:t> </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0"/>
                        </a:spcAft>
                      </a:pPr>
                      <a:r>
                        <a:rPr lang="nl-NL" sz="1200">
                          <a:effectLst/>
                        </a:rPr>
                        <a:t>295</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gridSpan="2">
                  <a:txBody>
                    <a:bodyPr/>
                    <a:lstStyle/>
                    <a:p>
                      <a:pPr>
                        <a:lnSpc>
                          <a:spcPct val="107000"/>
                        </a:lnSpc>
                        <a:spcAft>
                          <a:spcPts val="0"/>
                        </a:spcAft>
                      </a:pPr>
                      <a:r>
                        <a:rPr lang="nl-NL" sz="1200">
                          <a:effectLst/>
                        </a:rPr>
                        <a:t>295</a:t>
                      </a:r>
                      <a:endParaRPr lang="en-NA" sz="120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hMerge="1">
                  <a:txBody>
                    <a:bodyPr/>
                    <a:lstStyle/>
                    <a:p>
                      <a:endParaRPr lang="en-NA"/>
                    </a:p>
                  </a:txBody>
                  <a:tcPr/>
                </a:tc>
                <a:tc>
                  <a:txBody>
                    <a:bodyPr/>
                    <a:lstStyle/>
                    <a:p>
                      <a:pPr>
                        <a:lnSpc>
                          <a:spcPct val="107000"/>
                        </a:lnSpc>
                        <a:spcAft>
                          <a:spcPts val="0"/>
                        </a:spcAft>
                      </a:pPr>
                      <a:r>
                        <a:rPr lang="nl-NL" sz="1200" dirty="0">
                          <a:effectLst/>
                        </a:rPr>
                        <a:t>295</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0"/>
                        </a:spcAft>
                      </a:pPr>
                      <a:r>
                        <a:rPr lang="nl-NL" sz="1200" dirty="0">
                          <a:effectLst/>
                        </a:rPr>
                        <a:t>295</a:t>
                      </a:r>
                      <a:endParaRPr lang="en-N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1337" marR="31337" marT="0" marB="0"/>
                </a:tc>
                <a:tc>
                  <a:txBody>
                    <a:bodyPr/>
                    <a:lstStyle/>
                    <a:p>
                      <a:pPr>
                        <a:lnSpc>
                          <a:spcPct val="107000"/>
                        </a:lnSpc>
                        <a:spcAft>
                          <a:spcPts val="800"/>
                        </a:spcAft>
                      </a:pPr>
                      <a:r>
                        <a:rPr lang="en-NA" sz="900" dirty="0">
                          <a:effectLst/>
                        </a:rPr>
                        <a:t> </a:t>
                      </a:r>
                      <a:endParaRPr lang="en-NA" sz="9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2005821736"/>
                  </a:ext>
                </a:extLst>
              </a:tr>
            </a:tbl>
          </a:graphicData>
        </a:graphic>
      </p:graphicFrame>
    </p:spTree>
    <p:extLst>
      <p:ext uri="{BB962C8B-B14F-4D97-AF65-F5344CB8AC3E}">
        <p14:creationId xmlns:p14="http://schemas.microsoft.com/office/powerpoint/2010/main" val="28147271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88</TotalTime>
  <Words>2496</Words>
  <Application>Microsoft Office PowerPoint</Application>
  <PresentationFormat>Breedbeeld</PresentationFormat>
  <Paragraphs>1144</Paragraphs>
  <Slides>10</Slides>
  <Notes>0</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10</vt:i4>
      </vt:variant>
    </vt:vector>
  </HeadingPairs>
  <TitlesOfParts>
    <vt:vector size="15" baseType="lpstr">
      <vt:lpstr>Arial</vt:lpstr>
      <vt:lpstr>Calibri</vt:lpstr>
      <vt:lpstr>Calibri Light</vt:lpstr>
      <vt:lpstr>Wingdings</vt:lpstr>
      <vt:lpstr>Office Theme</vt:lpstr>
      <vt:lpstr>Wage-setting in Collective Bargaining in Africa: Analyses using WageIndicator data  Ernest Ngeh Tingum</vt:lpstr>
      <vt:lpstr>Introduction</vt:lpstr>
      <vt:lpstr>PowerPoint-presentatie</vt:lpstr>
      <vt:lpstr>PowerPoint-presentatie</vt:lpstr>
      <vt:lpstr> Collective Bargaining agreements per country</vt:lpstr>
      <vt:lpstr>Share of collective agreements that include additional financial benefits clauses per country (in percentages)</vt:lpstr>
      <vt:lpstr>Descriptive statistics of variables</vt:lpstr>
      <vt:lpstr>Sectoral impact and wage setting in collective agreements: Probability of inclusion of wage clauses in agreements </vt:lpstr>
      <vt:lpstr>Sectors of Industry and wage level determination (Multinomial levels) </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Wage-setting in Collective Bargaining in Africa: Analyses using WageIndicator data  Ernest Ngeh Tingum</dc:title>
  <dc:creator>Tingum, Ernest</dc:creator>
  <cp:lastModifiedBy>Fiona Dragstra</cp:lastModifiedBy>
  <cp:revision>12</cp:revision>
  <dcterms:created xsi:type="dcterms:W3CDTF">2023-06-03T11:00:30Z</dcterms:created>
  <dcterms:modified xsi:type="dcterms:W3CDTF">2023-10-09T08:22:53Z</dcterms:modified>
</cp:coreProperties>
</file>