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8" r:id="rId1"/>
  </p:sldMasterIdLst>
  <p:sldIdLst>
    <p:sldId id="262" r:id="rId2"/>
    <p:sldId id="266" r:id="rId3"/>
    <p:sldId id="256" r:id="rId4"/>
    <p:sldId id="257" r:id="rId5"/>
    <p:sldId id="264" r:id="rId6"/>
    <p:sldId id="258" r:id="rId7"/>
    <p:sldId id="265" r:id="rId8"/>
    <p:sldId id="259" r:id="rId9"/>
    <p:sldId id="260" r:id="rId10"/>
    <p:sldId id="261" r:id="rId11"/>
    <p:sldId id="263" r:id="rId12"/>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67" autoAdjust="0"/>
  </p:normalViewPr>
  <p:slideViewPr>
    <p:cSldViewPr>
      <p:cViewPr varScale="1">
        <p:scale>
          <a:sx n="80" d="100"/>
          <a:sy n="80" d="100"/>
        </p:scale>
        <p:origin x="170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pic>
        <p:nvPicPr>
          <p:cNvPr id="8" name="Picture 7" descr="Droplets-S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1313259" y="1300786"/>
            <a:ext cx="6517482" cy="2509213"/>
          </a:xfrm>
        </p:spPr>
        <p:txBody>
          <a:bodyPr anchor="b">
            <a:normAutofit/>
          </a:bodyPr>
          <a:lstStyle>
            <a:lvl1pPr algn="ctr">
              <a:defRPr sz="4800"/>
            </a:lvl1pPr>
          </a:lstStyle>
          <a:p>
            <a:r>
              <a:rPr lang="pl-PL"/>
              <a:t>Kliknij, aby edytować styl</a:t>
            </a:r>
            <a:endParaRPr lang="en-US" dirty="0"/>
          </a:p>
        </p:txBody>
      </p:sp>
      <p:sp>
        <p:nvSpPr>
          <p:cNvPr id="3" name="Subtitle 2"/>
          <p:cNvSpPr>
            <a:spLocks noGrp="1"/>
          </p:cNvSpPr>
          <p:nvPr>
            <p:ph type="subTitle" idx="1"/>
          </p:nvPr>
        </p:nvSpPr>
        <p:spPr>
          <a:xfrm>
            <a:off x="1313259" y="3886201"/>
            <a:ext cx="6517482"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p>
            <a:fld id="{1BDF4201-C38C-4FF3-9F49-D8F105BFDAF1}" type="datetimeFigureOut">
              <a:rPr lang="pl-PL" smtClean="0"/>
              <a:t>24.02.2018</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374E68C3-77EE-4C62-9929-6EF8054CCC38}" type="slidenum">
              <a:rPr lang="pl-PL" smtClean="0"/>
              <a:t>‹nr.›</a:t>
            </a:fld>
            <a:endParaRPr lang="pl-PL"/>
          </a:p>
        </p:txBody>
      </p:sp>
    </p:spTree>
    <p:extLst>
      <p:ext uri="{BB962C8B-B14F-4D97-AF65-F5344CB8AC3E}">
        <p14:creationId xmlns:p14="http://schemas.microsoft.com/office/powerpoint/2010/main" val="3944531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braz panoramiczny z podpisem">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46" y="4289374"/>
            <a:ext cx="7773324" cy="811610"/>
          </a:xfrm>
        </p:spPr>
        <p:txBody>
          <a:bodyPr anchor="b"/>
          <a:lstStyle>
            <a:lvl1pPr>
              <a:defRPr sz="3200"/>
            </a:lvl1pPr>
          </a:lstStyle>
          <a:p>
            <a:r>
              <a:rPr lang="pl-PL"/>
              <a:t>Kliknij, aby edytować styl</a:t>
            </a:r>
            <a:endParaRPr lang="en-US" dirty="0"/>
          </a:p>
        </p:txBody>
      </p:sp>
      <p:sp>
        <p:nvSpPr>
          <p:cNvPr id="3" name="Picture Placeholder 2"/>
          <p:cNvSpPr>
            <a:spLocks noGrp="1" noChangeAspect="1"/>
          </p:cNvSpPr>
          <p:nvPr>
            <p:ph type="pic" idx="1"/>
          </p:nvPr>
        </p:nvSpPr>
        <p:spPr>
          <a:xfrm>
            <a:off x="888558" y="698261"/>
            <a:ext cx="7366899"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685331" y="5108728"/>
            <a:ext cx="7773339"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1BDF4201-C38C-4FF3-9F49-D8F105BFDAF1}" type="datetimeFigureOut">
              <a:rPr lang="pl-PL" smtClean="0"/>
              <a:t>24.02.2018</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374E68C3-77EE-4C62-9929-6EF8054CCC38}" type="slidenum">
              <a:rPr lang="pl-PL" smtClean="0"/>
              <a:t>‹nr.›</a:t>
            </a:fld>
            <a:endParaRPr lang="pl-PL"/>
          </a:p>
        </p:txBody>
      </p:sp>
    </p:spTree>
    <p:extLst>
      <p:ext uri="{BB962C8B-B14F-4D97-AF65-F5344CB8AC3E}">
        <p14:creationId xmlns:p14="http://schemas.microsoft.com/office/powerpoint/2010/main" val="15168488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609600"/>
            <a:ext cx="7773339" cy="3427245"/>
          </a:xfrm>
        </p:spPr>
        <p:txBody>
          <a:bodyPr anchor="ctr"/>
          <a:lstStyle>
            <a:lvl1pPr algn="ctr">
              <a:defRPr sz="3200"/>
            </a:lvl1pPr>
          </a:lstStyle>
          <a:p>
            <a:r>
              <a:rPr lang="pl-PL"/>
              <a:t>Kliknij, aby edytować styl</a:t>
            </a:r>
            <a:endParaRPr lang="en-US" dirty="0"/>
          </a:p>
        </p:txBody>
      </p:sp>
      <p:sp>
        <p:nvSpPr>
          <p:cNvPr id="4" name="Text Placeholder 3"/>
          <p:cNvSpPr>
            <a:spLocks noGrp="1"/>
          </p:cNvSpPr>
          <p:nvPr>
            <p:ph type="body" sz="half" idx="2"/>
          </p:nvPr>
        </p:nvSpPr>
        <p:spPr>
          <a:xfrm>
            <a:off x="685331" y="4204821"/>
            <a:ext cx="7773339"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1BDF4201-C38C-4FF3-9F49-D8F105BFDAF1}" type="datetimeFigureOut">
              <a:rPr lang="pl-PL" smtClean="0"/>
              <a:t>24.02.2018</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374E68C3-77EE-4C62-9929-6EF8054CCC38}" type="slidenum">
              <a:rPr lang="pl-PL" smtClean="0"/>
              <a:t>‹nr.›</a:t>
            </a:fld>
            <a:endParaRPr lang="pl-PL"/>
          </a:p>
        </p:txBody>
      </p:sp>
    </p:spTree>
    <p:extLst>
      <p:ext uri="{BB962C8B-B14F-4D97-AF65-F5344CB8AC3E}">
        <p14:creationId xmlns:p14="http://schemas.microsoft.com/office/powerpoint/2010/main" val="32093976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pic>
        <p:nvPicPr>
          <p:cNvPr id="13" name="Picture 12"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1084659" y="872588"/>
            <a:ext cx="6977064" cy="2729915"/>
          </a:xfrm>
        </p:spPr>
        <p:txBody>
          <a:bodyPr anchor="ctr"/>
          <a:lstStyle>
            <a:lvl1pPr>
              <a:defRPr sz="3200"/>
            </a:lvl1pPr>
          </a:lstStyle>
          <a:p>
            <a:r>
              <a:rPr lang="pl-PL"/>
              <a:t>Kliknij, aby edytować styl</a:t>
            </a:r>
            <a:endParaRPr lang="en-US" dirty="0"/>
          </a:p>
        </p:txBody>
      </p:sp>
      <p:sp>
        <p:nvSpPr>
          <p:cNvPr id="12" name="Text Placeholder 3"/>
          <p:cNvSpPr>
            <a:spLocks noGrp="1"/>
          </p:cNvSpPr>
          <p:nvPr>
            <p:ph type="body" sz="half" idx="13"/>
          </p:nvPr>
        </p:nvSpPr>
        <p:spPr>
          <a:xfrm>
            <a:off x="1290484" y="3610032"/>
            <a:ext cx="6564224"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4" name="Text Placeholder 3"/>
          <p:cNvSpPr>
            <a:spLocks noGrp="1"/>
          </p:cNvSpPr>
          <p:nvPr>
            <p:ph type="body" sz="half" idx="2"/>
          </p:nvPr>
        </p:nvSpPr>
        <p:spPr>
          <a:xfrm>
            <a:off x="685331" y="4372797"/>
            <a:ext cx="7773339"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1BDF4201-C38C-4FF3-9F49-D8F105BFDAF1}" type="datetimeFigureOut">
              <a:rPr lang="pl-PL" smtClean="0"/>
              <a:t>24.02.2018</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374E68C3-77EE-4C62-9929-6EF8054CCC38}" type="slidenum">
              <a:rPr lang="pl-PL" smtClean="0"/>
              <a:t>‹nr.›</a:t>
            </a:fld>
            <a:endParaRPr lang="pl-PL"/>
          </a:p>
        </p:txBody>
      </p:sp>
      <p:sp>
        <p:nvSpPr>
          <p:cNvPr id="11" name="TextBox 10"/>
          <p:cNvSpPr txBox="1"/>
          <p:nvPr/>
        </p:nvSpPr>
        <p:spPr>
          <a:xfrm>
            <a:off x="737626" y="887859"/>
            <a:ext cx="546888"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7850130" y="3120015"/>
            <a:ext cx="553641"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6927182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2138722"/>
            <a:ext cx="7773339" cy="2511835"/>
          </a:xfrm>
        </p:spPr>
        <p:txBody>
          <a:bodyPr anchor="b"/>
          <a:lstStyle>
            <a:lvl1pPr algn="ctr">
              <a:defRPr sz="3200"/>
            </a:lvl1pPr>
          </a:lstStyle>
          <a:p>
            <a:r>
              <a:rPr lang="pl-PL"/>
              <a:t>Kliknij, aby edytować styl</a:t>
            </a:r>
            <a:endParaRPr lang="en-US" dirty="0"/>
          </a:p>
        </p:txBody>
      </p:sp>
      <p:sp>
        <p:nvSpPr>
          <p:cNvPr id="4" name="Text Placeholder 3"/>
          <p:cNvSpPr>
            <a:spLocks noGrp="1"/>
          </p:cNvSpPr>
          <p:nvPr>
            <p:ph type="body" sz="half" idx="2"/>
          </p:nvPr>
        </p:nvSpPr>
        <p:spPr>
          <a:xfrm>
            <a:off x="685331" y="4662335"/>
            <a:ext cx="777333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1BDF4201-C38C-4FF3-9F49-D8F105BFDAF1}" type="datetimeFigureOut">
              <a:rPr lang="pl-PL" smtClean="0"/>
              <a:t>24.02.2018</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374E68C3-77EE-4C62-9929-6EF8054CCC38}" type="slidenum">
              <a:rPr lang="pl-PL" smtClean="0"/>
              <a:t>‹nr.›</a:t>
            </a:fld>
            <a:endParaRPr lang="pl-PL"/>
          </a:p>
        </p:txBody>
      </p:sp>
    </p:spTree>
    <p:extLst>
      <p:ext uri="{BB962C8B-B14F-4D97-AF65-F5344CB8AC3E}">
        <p14:creationId xmlns:p14="http://schemas.microsoft.com/office/powerpoint/2010/main" val="36527086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umna">
    <p:spTree>
      <p:nvGrpSpPr>
        <p:cNvPr id="1" name=""/>
        <p:cNvGrpSpPr/>
        <p:nvPr/>
      </p:nvGrpSpPr>
      <p:grpSpPr>
        <a:xfrm>
          <a:off x="0" y="0"/>
          <a:ext cx="0" cy="0"/>
          <a:chOff x="0" y="0"/>
          <a:chExt cx="0" cy="0"/>
        </a:xfrm>
      </p:grpSpPr>
      <p:pic>
        <p:nvPicPr>
          <p:cNvPr id="14" name="Picture 13"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5" name="Title 1"/>
          <p:cNvSpPr>
            <a:spLocks noGrp="1"/>
          </p:cNvSpPr>
          <p:nvPr>
            <p:ph type="title"/>
          </p:nvPr>
        </p:nvSpPr>
        <p:spPr>
          <a:xfrm>
            <a:off x="685331" y="609600"/>
            <a:ext cx="7773339" cy="1605094"/>
          </a:xfrm>
        </p:spPr>
        <p:txBody>
          <a:bodyPr/>
          <a:lstStyle/>
          <a:p>
            <a:r>
              <a:rPr lang="pl-PL"/>
              <a:t>Kliknij, aby edytować styl</a:t>
            </a:r>
            <a:endParaRPr lang="en-US" dirty="0"/>
          </a:p>
        </p:txBody>
      </p:sp>
      <p:sp>
        <p:nvSpPr>
          <p:cNvPr id="7" name="Text Placeholder 2"/>
          <p:cNvSpPr>
            <a:spLocks noGrp="1"/>
          </p:cNvSpPr>
          <p:nvPr>
            <p:ph type="body" idx="1"/>
          </p:nvPr>
        </p:nvSpPr>
        <p:spPr>
          <a:xfrm>
            <a:off x="685331" y="2367093"/>
            <a:ext cx="2474232" cy="576262"/>
          </a:xfrm>
        </p:spPr>
        <p:txBody>
          <a:bodyPr anchor="b">
            <a:noAutofit/>
          </a:bodyPr>
          <a:lstStyle>
            <a:lvl1pPr marL="0" indent="0" algn="ctr">
              <a:lnSpc>
                <a:spcPct val="7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8" name="Text Placeholder 3"/>
          <p:cNvSpPr>
            <a:spLocks noGrp="1"/>
          </p:cNvSpPr>
          <p:nvPr>
            <p:ph type="body" sz="half" idx="15"/>
          </p:nvPr>
        </p:nvSpPr>
        <p:spPr>
          <a:xfrm>
            <a:off x="685331" y="2943356"/>
            <a:ext cx="2474232"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9" name="Text Placeholder 4"/>
          <p:cNvSpPr>
            <a:spLocks noGrp="1"/>
          </p:cNvSpPr>
          <p:nvPr>
            <p:ph type="body" sz="quarter" idx="3"/>
          </p:nvPr>
        </p:nvSpPr>
        <p:spPr>
          <a:xfrm>
            <a:off x="3339292" y="2367093"/>
            <a:ext cx="2468641" cy="576262"/>
          </a:xfrm>
        </p:spPr>
        <p:txBody>
          <a:bodyPr anchor="b">
            <a:noAutofit/>
          </a:bodyPr>
          <a:lstStyle>
            <a:lvl1pPr marL="0" indent="0" algn="ctr">
              <a:lnSpc>
                <a:spcPct val="7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10" name="Text Placeholder 3"/>
          <p:cNvSpPr>
            <a:spLocks noGrp="1"/>
          </p:cNvSpPr>
          <p:nvPr>
            <p:ph type="body" sz="half" idx="16"/>
          </p:nvPr>
        </p:nvSpPr>
        <p:spPr>
          <a:xfrm>
            <a:off x="3331012" y="2943356"/>
            <a:ext cx="2477513"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11" name="Text Placeholder 4"/>
          <p:cNvSpPr>
            <a:spLocks noGrp="1"/>
          </p:cNvSpPr>
          <p:nvPr>
            <p:ph type="body" sz="quarter" idx="13"/>
          </p:nvPr>
        </p:nvSpPr>
        <p:spPr>
          <a:xfrm>
            <a:off x="5979974" y="2367093"/>
            <a:ext cx="2478696" cy="576262"/>
          </a:xfrm>
        </p:spPr>
        <p:txBody>
          <a:bodyPr anchor="b">
            <a:noAutofit/>
          </a:bodyPr>
          <a:lstStyle>
            <a:lvl1pPr marL="0" indent="0" algn="ctr">
              <a:lnSpc>
                <a:spcPct val="7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12" name="Text Placeholder 3"/>
          <p:cNvSpPr>
            <a:spLocks noGrp="1"/>
          </p:cNvSpPr>
          <p:nvPr>
            <p:ph type="body" sz="half" idx="17"/>
          </p:nvPr>
        </p:nvSpPr>
        <p:spPr>
          <a:xfrm>
            <a:off x="5979974" y="2943356"/>
            <a:ext cx="247869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3" name="Date Placeholder 2"/>
          <p:cNvSpPr>
            <a:spLocks noGrp="1"/>
          </p:cNvSpPr>
          <p:nvPr>
            <p:ph type="dt" sz="half" idx="10"/>
          </p:nvPr>
        </p:nvSpPr>
        <p:spPr/>
        <p:txBody>
          <a:bodyPr/>
          <a:lstStyle/>
          <a:p>
            <a:fld id="{1BDF4201-C38C-4FF3-9F49-D8F105BFDAF1}" type="datetimeFigureOut">
              <a:rPr lang="pl-PL" smtClean="0"/>
              <a:t>24.02.2018</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374E68C3-77EE-4C62-9929-6EF8054CCC38}" type="slidenum">
              <a:rPr lang="pl-PL" smtClean="0"/>
              <a:t>‹nr.›</a:t>
            </a:fld>
            <a:endParaRPr lang="pl-PL"/>
          </a:p>
        </p:txBody>
      </p:sp>
    </p:spTree>
    <p:extLst>
      <p:ext uri="{BB962C8B-B14F-4D97-AF65-F5344CB8AC3E}">
        <p14:creationId xmlns:p14="http://schemas.microsoft.com/office/powerpoint/2010/main" val="32267502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olumna obrazu">
    <p:spTree>
      <p:nvGrpSpPr>
        <p:cNvPr id="1" name=""/>
        <p:cNvGrpSpPr/>
        <p:nvPr/>
      </p:nvGrpSpPr>
      <p:grpSpPr>
        <a:xfrm>
          <a:off x="0" y="0"/>
          <a:ext cx="0" cy="0"/>
          <a:chOff x="0" y="0"/>
          <a:chExt cx="0" cy="0"/>
        </a:xfrm>
      </p:grpSpPr>
      <p:pic>
        <p:nvPicPr>
          <p:cNvPr id="17" name="Picture 16"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0" name="Title 1"/>
          <p:cNvSpPr>
            <a:spLocks noGrp="1"/>
          </p:cNvSpPr>
          <p:nvPr>
            <p:ph type="title"/>
          </p:nvPr>
        </p:nvSpPr>
        <p:spPr>
          <a:xfrm>
            <a:off x="685331" y="610772"/>
            <a:ext cx="7773339" cy="1603922"/>
          </a:xfrm>
        </p:spPr>
        <p:txBody>
          <a:bodyPr/>
          <a:lstStyle/>
          <a:p>
            <a:r>
              <a:rPr lang="pl-PL"/>
              <a:t>Kliknij, aby edytować styl</a:t>
            </a:r>
            <a:endParaRPr lang="en-US" dirty="0"/>
          </a:p>
        </p:txBody>
      </p:sp>
      <p:sp>
        <p:nvSpPr>
          <p:cNvPr id="19" name="Text Placeholder 2"/>
          <p:cNvSpPr>
            <a:spLocks noGrp="1"/>
          </p:cNvSpPr>
          <p:nvPr>
            <p:ph type="body" idx="1"/>
          </p:nvPr>
        </p:nvSpPr>
        <p:spPr>
          <a:xfrm>
            <a:off x="685331" y="4204820"/>
            <a:ext cx="2472307" cy="576262"/>
          </a:xfrm>
        </p:spPr>
        <p:txBody>
          <a:bodyPr anchor="b">
            <a:noAutofit/>
          </a:bodyPr>
          <a:lstStyle>
            <a:lvl1pPr marL="0" indent="0" algn="ctr">
              <a:lnSpc>
                <a:spcPct val="7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20" name="Picture Placeholder 2"/>
          <p:cNvSpPr>
            <a:spLocks noGrp="1" noChangeAspect="1"/>
          </p:cNvSpPr>
          <p:nvPr>
            <p:ph type="pic" idx="15"/>
          </p:nvPr>
        </p:nvSpPr>
        <p:spPr>
          <a:xfrm>
            <a:off x="685331" y="2367093"/>
            <a:ext cx="2472307"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21" name="Text Placeholder 3"/>
          <p:cNvSpPr>
            <a:spLocks noGrp="1"/>
          </p:cNvSpPr>
          <p:nvPr>
            <p:ph type="body" sz="half" idx="18"/>
          </p:nvPr>
        </p:nvSpPr>
        <p:spPr>
          <a:xfrm>
            <a:off x="685331" y="4781082"/>
            <a:ext cx="2472307"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22" name="Text Placeholder 4"/>
          <p:cNvSpPr>
            <a:spLocks noGrp="1"/>
          </p:cNvSpPr>
          <p:nvPr>
            <p:ph type="body" sz="quarter" idx="3"/>
          </p:nvPr>
        </p:nvSpPr>
        <p:spPr>
          <a:xfrm>
            <a:off x="3332069" y="4204820"/>
            <a:ext cx="2476371" cy="576262"/>
          </a:xfrm>
        </p:spPr>
        <p:txBody>
          <a:bodyPr anchor="b">
            <a:noAutofit/>
          </a:bodyPr>
          <a:lstStyle>
            <a:lvl1pPr marL="0" indent="0" algn="ctr">
              <a:lnSpc>
                <a:spcPct val="7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23" name="Picture Placeholder 2"/>
          <p:cNvSpPr>
            <a:spLocks noGrp="1" noChangeAspect="1"/>
          </p:cNvSpPr>
          <p:nvPr>
            <p:ph type="pic" idx="21"/>
          </p:nvPr>
        </p:nvSpPr>
        <p:spPr>
          <a:xfrm>
            <a:off x="3331011" y="2367093"/>
            <a:ext cx="2477514"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24" name="Text Placeholder 3"/>
          <p:cNvSpPr>
            <a:spLocks noGrp="1"/>
          </p:cNvSpPr>
          <p:nvPr>
            <p:ph type="body" sz="half" idx="19"/>
          </p:nvPr>
        </p:nvSpPr>
        <p:spPr>
          <a:xfrm>
            <a:off x="3331011" y="4781081"/>
            <a:ext cx="2477514"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25" name="Text Placeholder 4"/>
          <p:cNvSpPr>
            <a:spLocks noGrp="1"/>
          </p:cNvSpPr>
          <p:nvPr>
            <p:ph type="body" sz="quarter" idx="13"/>
          </p:nvPr>
        </p:nvSpPr>
        <p:spPr>
          <a:xfrm>
            <a:off x="5979974" y="4204820"/>
            <a:ext cx="2475511" cy="576262"/>
          </a:xfrm>
        </p:spPr>
        <p:txBody>
          <a:bodyPr anchor="b">
            <a:noAutofit/>
          </a:bodyPr>
          <a:lstStyle>
            <a:lvl1pPr marL="0" indent="0" algn="ctr">
              <a:lnSpc>
                <a:spcPct val="7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26" name="Picture Placeholder 2"/>
          <p:cNvSpPr>
            <a:spLocks noGrp="1" noChangeAspect="1"/>
          </p:cNvSpPr>
          <p:nvPr>
            <p:ph type="pic" idx="22"/>
          </p:nvPr>
        </p:nvSpPr>
        <p:spPr>
          <a:xfrm>
            <a:off x="5979974" y="2367093"/>
            <a:ext cx="2478696"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27" name="Text Placeholder 3"/>
          <p:cNvSpPr>
            <a:spLocks noGrp="1"/>
          </p:cNvSpPr>
          <p:nvPr>
            <p:ph type="body" sz="half" idx="20"/>
          </p:nvPr>
        </p:nvSpPr>
        <p:spPr>
          <a:xfrm>
            <a:off x="5979880" y="4781079"/>
            <a:ext cx="2478790"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3" name="Date Placeholder 2"/>
          <p:cNvSpPr>
            <a:spLocks noGrp="1"/>
          </p:cNvSpPr>
          <p:nvPr>
            <p:ph type="dt" sz="half" idx="10"/>
          </p:nvPr>
        </p:nvSpPr>
        <p:spPr/>
        <p:txBody>
          <a:bodyPr/>
          <a:lstStyle/>
          <a:p>
            <a:fld id="{1BDF4201-C38C-4FF3-9F49-D8F105BFDAF1}" type="datetimeFigureOut">
              <a:rPr lang="pl-PL" smtClean="0"/>
              <a:t>24.02.2018</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374E68C3-77EE-4C62-9929-6EF8054CCC38}" type="slidenum">
              <a:rPr lang="pl-PL" smtClean="0"/>
              <a:t>‹nr.›</a:t>
            </a:fld>
            <a:endParaRPr lang="pl-PL"/>
          </a:p>
        </p:txBody>
      </p:sp>
    </p:spTree>
    <p:extLst>
      <p:ext uri="{BB962C8B-B14F-4D97-AF65-F5344CB8AC3E}">
        <p14:creationId xmlns:p14="http://schemas.microsoft.com/office/powerpoint/2010/main" val="7831594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pl-PL"/>
              <a:t>Kliknij, aby edytować styl</a:t>
            </a:r>
            <a:endParaRPr lang="en-US" dirty="0"/>
          </a:p>
        </p:txBody>
      </p:sp>
      <p:sp>
        <p:nvSpPr>
          <p:cNvPr id="11" name="Vertical Text Placeholder 2"/>
          <p:cNvSpPr>
            <a:spLocks noGrp="1"/>
          </p:cNvSpPr>
          <p:nvPr>
            <p:ph type="body" orient="vert" sz="quarter" idx="13"/>
          </p:nvPr>
        </p:nvSpPr>
        <p:spPr>
          <a:xfrm>
            <a:off x="685331" y="2367094"/>
            <a:ext cx="7773339" cy="3424107"/>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1BDF4201-C38C-4FF3-9F49-D8F105BFDAF1}" type="datetimeFigureOut">
              <a:rPr lang="pl-PL" smtClean="0"/>
              <a:t>24.02.2018</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374E68C3-77EE-4C62-9929-6EF8054CCC38}" type="slidenum">
              <a:rPr lang="pl-PL" smtClean="0"/>
              <a:t>‹nr.›</a:t>
            </a:fld>
            <a:endParaRPr lang="pl-PL"/>
          </a:p>
        </p:txBody>
      </p:sp>
    </p:spTree>
    <p:extLst>
      <p:ext uri="{BB962C8B-B14F-4D97-AF65-F5344CB8AC3E}">
        <p14:creationId xmlns:p14="http://schemas.microsoft.com/office/powerpoint/2010/main" val="31279688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pic>
        <p:nvPicPr>
          <p:cNvPr id="10" name="Picture 9"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Vertical Title 1"/>
          <p:cNvSpPr>
            <a:spLocks noGrp="1"/>
          </p:cNvSpPr>
          <p:nvPr>
            <p:ph type="title" orient="vert"/>
          </p:nvPr>
        </p:nvSpPr>
        <p:spPr>
          <a:xfrm>
            <a:off x="6543675" y="609602"/>
            <a:ext cx="1914995" cy="5181599"/>
          </a:xfrm>
        </p:spPr>
        <p:txBody>
          <a:bodyPr vert="eaVert"/>
          <a:lstStyle>
            <a:lvl1pPr algn="l">
              <a:defRPr/>
            </a:lvl1pPr>
          </a:lstStyle>
          <a:p>
            <a:r>
              <a:rPr lang="pl-PL"/>
              <a:t>Kliknij, aby edytować styl</a:t>
            </a:r>
            <a:endParaRPr lang="en-US" dirty="0"/>
          </a:p>
        </p:txBody>
      </p:sp>
      <p:sp>
        <p:nvSpPr>
          <p:cNvPr id="8" name="Vertical Text Placeholder 2"/>
          <p:cNvSpPr>
            <a:spLocks noGrp="1"/>
          </p:cNvSpPr>
          <p:nvPr>
            <p:ph type="body" orient="vert" sz="quarter" idx="13"/>
          </p:nvPr>
        </p:nvSpPr>
        <p:spPr>
          <a:xfrm>
            <a:off x="685331" y="609602"/>
            <a:ext cx="5744043" cy="5181599"/>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1BDF4201-C38C-4FF3-9F49-D8F105BFDAF1}" type="datetimeFigureOut">
              <a:rPr lang="pl-PL" smtClean="0"/>
              <a:t>24.02.2018</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374E68C3-77EE-4C62-9929-6EF8054CCC38}" type="slidenum">
              <a:rPr lang="pl-PL" smtClean="0"/>
              <a:t>‹nr.›</a:t>
            </a:fld>
            <a:endParaRPr lang="pl-PL"/>
          </a:p>
        </p:txBody>
      </p:sp>
    </p:spTree>
    <p:extLst>
      <p:ext uri="{BB962C8B-B14F-4D97-AF65-F5344CB8AC3E}">
        <p14:creationId xmlns:p14="http://schemas.microsoft.com/office/powerpoint/2010/main" val="9720035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pic>
        <p:nvPicPr>
          <p:cNvPr id="7" name="Picture 6"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pl-PL"/>
              <a:t>Kliknij, aby edytować styl</a:t>
            </a:r>
            <a:endParaRPr lang="en-US" dirty="0"/>
          </a:p>
        </p:txBody>
      </p:sp>
      <p:sp>
        <p:nvSpPr>
          <p:cNvPr id="12" name="Content Placeholder 2"/>
          <p:cNvSpPr>
            <a:spLocks noGrp="1"/>
          </p:cNvSpPr>
          <p:nvPr>
            <p:ph sz="quarter" idx="13"/>
          </p:nvPr>
        </p:nvSpPr>
        <p:spPr>
          <a:xfrm>
            <a:off x="685330" y="2367093"/>
            <a:ext cx="7772870" cy="3424107"/>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1BDF4201-C38C-4FF3-9F49-D8F105BFDAF1}" type="datetimeFigureOut">
              <a:rPr lang="pl-PL" smtClean="0"/>
              <a:t>24.02.2018</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374E68C3-77EE-4C62-9929-6EF8054CCC38}" type="slidenum">
              <a:rPr lang="pl-PL" smtClean="0"/>
              <a:t>‹nr.›</a:t>
            </a:fld>
            <a:endParaRPr lang="pl-PL"/>
          </a:p>
        </p:txBody>
      </p:sp>
    </p:spTree>
    <p:extLst>
      <p:ext uri="{BB962C8B-B14F-4D97-AF65-F5344CB8AC3E}">
        <p14:creationId xmlns:p14="http://schemas.microsoft.com/office/powerpoint/2010/main" val="23150726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pic>
        <p:nvPicPr>
          <p:cNvPr id="8" name="Picture 7"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828564"/>
            <a:ext cx="7763814" cy="2736819"/>
          </a:xfrm>
        </p:spPr>
        <p:txBody>
          <a:bodyPr anchor="b">
            <a:normAutofit/>
          </a:bodyPr>
          <a:lstStyle>
            <a:lvl1pPr>
              <a:defRPr sz="4000"/>
            </a:lvl1pPr>
          </a:lstStyle>
          <a:p>
            <a:r>
              <a:rPr lang="pl-PL"/>
              <a:t>Kliknij, aby edytować styl</a:t>
            </a:r>
            <a:endParaRPr lang="en-US" dirty="0"/>
          </a:p>
        </p:txBody>
      </p:sp>
      <p:sp>
        <p:nvSpPr>
          <p:cNvPr id="3" name="Text Placeholder 2"/>
          <p:cNvSpPr>
            <a:spLocks noGrp="1"/>
          </p:cNvSpPr>
          <p:nvPr>
            <p:ph type="body" idx="1"/>
          </p:nvPr>
        </p:nvSpPr>
        <p:spPr>
          <a:xfrm>
            <a:off x="685331" y="3657458"/>
            <a:ext cx="7763814"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1BDF4201-C38C-4FF3-9F49-D8F105BFDAF1}" type="datetimeFigureOut">
              <a:rPr lang="pl-PL" smtClean="0"/>
              <a:t>24.02.2018</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374E68C3-77EE-4C62-9929-6EF8054CCC38}" type="slidenum">
              <a:rPr lang="pl-PL" smtClean="0"/>
              <a:t>‹nr.›</a:t>
            </a:fld>
            <a:endParaRPr lang="pl-PL"/>
          </a:p>
        </p:txBody>
      </p:sp>
    </p:spTree>
    <p:extLst>
      <p:ext uri="{BB962C8B-B14F-4D97-AF65-F5344CB8AC3E}">
        <p14:creationId xmlns:p14="http://schemas.microsoft.com/office/powerpoint/2010/main" val="9635368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4" name="Title 1"/>
          <p:cNvSpPr>
            <a:spLocks noGrp="1"/>
          </p:cNvSpPr>
          <p:nvPr>
            <p:ph type="title"/>
          </p:nvPr>
        </p:nvSpPr>
        <p:spPr>
          <a:xfrm>
            <a:off x="685332" y="618518"/>
            <a:ext cx="7773338" cy="1596177"/>
          </a:xfrm>
        </p:spPr>
        <p:txBody>
          <a:bodyPr/>
          <a:lstStyle/>
          <a:p>
            <a:r>
              <a:rPr lang="pl-PL"/>
              <a:t>Kliknij, aby edytować styl</a:t>
            </a:r>
            <a:endParaRPr lang="en-US" dirty="0"/>
          </a:p>
        </p:txBody>
      </p:sp>
      <p:sp>
        <p:nvSpPr>
          <p:cNvPr id="12" name="Content Placeholder 2"/>
          <p:cNvSpPr>
            <a:spLocks noGrp="1"/>
          </p:cNvSpPr>
          <p:nvPr>
            <p:ph sz="quarter" idx="13"/>
          </p:nvPr>
        </p:nvSpPr>
        <p:spPr>
          <a:xfrm>
            <a:off x="685330" y="2367093"/>
            <a:ext cx="3829520" cy="3424107"/>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13" name="Content Placeholder 3"/>
          <p:cNvSpPr>
            <a:spLocks noGrp="1"/>
          </p:cNvSpPr>
          <p:nvPr>
            <p:ph sz="quarter" idx="14"/>
          </p:nvPr>
        </p:nvSpPr>
        <p:spPr>
          <a:xfrm>
            <a:off x="4629150" y="2367093"/>
            <a:ext cx="3829050" cy="3424107"/>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1BDF4201-C38C-4FF3-9F49-D8F105BFDAF1}" type="datetimeFigureOut">
              <a:rPr lang="pl-PL" smtClean="0"/>
              <a:t>24.02.2018</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374E68C3-77EE-4C62-9929-6EF8054CCC38}" type="slidenum">
              <a:rPr lang="pl-PL" smtClean="0"/>
              <a:t>‹nr.›</a:t>
            </a:fld>
            <a:endParaRPr lang="pl-PL"/>
          </a:p>
        </p:txBody>
      </p:sp>
    </p:spTree>
    <p:extLst>
      <p:ext uri="{BB962C8B-B14F-4D97-AF65-F5344CB8AC3E}">
        <p14:creationId xmlns:p14="http://schemas.microsoft.com/office/powerpoint/2010/main" val="3628996966"/>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pic>
        <p:nvPicPr>
          <p:cNvPr id="11" name="Picture 10"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4" name="Title 1"/>
          <p:cNvSpPr>
            <a:spLocks noGrp="1"/>
          </p:cNvSpPr>
          <p:nvPr>
            <p:ph type="title"/>
          </p:nvPr>
        </p:nvSpPr>
        <p:spPr>
          <a:xfrm>
            <a:off x="685332" y="618518"/>
            <a:ext cx="7773338" cy="1596177"/>
          </a:xfrm>
        </p:spPr>
        <p:txBody>
          <a:bodyPr/>
          <a:lstStyle/>
          <a:p>
            <a:r>
              <a:rPr lang="pl-PL"/>
              <a:t>Kliknij, aby edytować styl</a:t>
            </a:r>
            <a:endParaRPr lang="en-US" dirty="0"/>
          </a:p>
        </p:txBody>
      </p:sp>
      <p:sp>
        <p:nvSpPr>
          <p:cNvPr id="3" name="Text Placeholder 2"/>
          <p:cNvSpPr>
            <a:spLocks noGrp="1"/>
          </p:cNvSpPr>
          <p:nvPr>
            <p:ph type="body" idx="1"/>
          </p:nvPr>
        </p:nvSpPr>
        <p:spPr>
          <a:xfrm>
            <a:off x="859746" y="2371018"/>
            <a:ext cx="3655106" cy="679994"/>
          </a:xfrm>
        </p:spPr>
        <p:txBody>
          <a:bodyPr anchor="b">
            <a:noAutofit/>
          </a:bodyPr>
          <a:lstStyle>
            <a:lvl1pPr marL="0" indent="0">
              <a:lnSpc>
                <a:spcPct val="7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12" name="Content Placeholder 3"/>
          <p:cNvSpPr>
            <a:spLocks noGrp="1"/>
          </p:cNvSpPr>
          <p:nvPr>
            <p:ph sz="quarter" idx="13"/>
          </p:nvPr>
        </p:nvSpPr>
        <p:spPr>
          <a:xfrm>
            <a:off x="685331" y="3051013"/>
            <a:ext cx="3829520" cy="2740187"/>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4797317" y="2371018"/>
            <a:ext cx="3661353" cy="679994"/>
          </a:xfrm>
        </p:spPr>
        <p:txBody>
          <a:bodyPr anchor="b">
            <a:noAutofit/>
          </a:bodyPr>
          <a:lstStyle>
            <a:lvl1pPr marL="0" indent="0">
              <a:lnSpc>
                <a:spcPct val="7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13" name="Content Placeholder 5"/>
          <p:cNvSpPr>
            <a:spLocks noGrp="1"/>
          </p:cNvSpPr>
          <p:nvPr>
            <p:ph sz="quarter" idx="14"/>
          </p:nvPr>
        </p:nvSpPr>
        <p:spPr>
          <a:xfrm>
            <a:off x="4629150" y="3051013"/>
            <a:ext cx="3829051" cy="2740187"/>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1BDF4201-C38C-4FF3-9F49-D8F105BFDAF1}" type="datetimeFigureOut">
              <a:rPr lang="pl-PL" smtClean="0"/>
              <a:t>24.02.2018</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374E68C3-77EE-4C62-9929-6EF8054CCC38}" type="slidenum">
              <a:rPr lang="pl-PL" smtClean="0"/>
              <a:t>‹nr.›</a:t>
            </a:fld>
            <a:endParaRPr lang="pl-PL"/>
          </a:p>
        </p:txBody>
      </p:sp>
    </p:spTree>
    <p:extLst>
      <p:ext uri="{BB962C8B-B14F-4D97-AF65-F5344CB8AC3E}">
        <p14:creationId xmlns:p14="http://schemas.microsoft.com/office/powerpoint/2010/main" val="3610842528"/>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pic>
        <p:nvPicPr>
          <p:cNvPr id="7" name="Picture 6"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1BDF4201-C38C-4FF3-9F49-D8F105BFDAF1}" type="datetimeFigureOut">
              <a:rPr lang="pl-PL" smtClean="0"/>
              <a:t>24.02.2018</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374E68C3-77EE-4C62-9929-6EF8054CCC38}" type="slidenum">
              <a:rPr lang="pl-PL" smtClean="0"/>
              <a:t>‹nr.›</a:t>
            </a:fld>
            <a:endParaRPr lang="pl-PL"/>
          </a:p>
        </p:txBody>
      </p:sp>
    </p:spTree>
    <p:extLst>
      <p:ext uri="{BB962C8B-B14F-4D97-AF65-F5344CB8AC3E}">
        <p14:creationId xmlns:p14="http://schemas.microsoft.com/office/powerpoint/2010/main" val="30755038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pic>
        <p:nvPicPr>
          <p:cNvPr id="6" name="Picture 5"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Date Placeholder 1"/>
          <p:cNvSpPr>
            <a:spLocks noGrp="1"/>
          </p:cNvSpPr>
          <p:nvPr>
            <p:ph type="dt" sz="half" idx="10"/>
          </p:nvPr>
        </p:nvSpPr>
        <p:spPr/>
        <p:txBody>
          <a:bodyPr/>
          <a:lstStyle/>
          <a:p>
            <a:fld id="{1BDF4201-C38C-4FF3-9F49-D8F105BFDAF1}" type="datetimeFigureOut">
              <a:rPr lang="pl-PL" smtClean="0"/>
              <a:t>24.02.2018</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374E68C3-77EE-4C62-9929-6EF8054CCC38}" type="slidenum">
              <a:rPr lang="pl-PL" smtClean="0"/>
              <a:t>‹nr.›</a:t>
            </a:fld>
            <a:endParaRPr lang="pl-PL"/>
          </a:p>
        </p:txBody>
      </p:sp>
    </p:spTree>
    <p:extLst>
      <p:ext uri="{BB962C8B-B14F-4D97-AF65-F5344CB8AC3E}">
        <p14:creationId xmlns:p14="http://schemas.microsoft.com/office/powerpoint/2010/main" val="1638131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609600"/>
            <a:ext cx="2951766" cy="2023252"/>
          </a:xfrm>
        </p:spPr>
        <p:txBody>
          <a:bodyPr anchor="b"/>
          <a:lstStyle>
            <a:lvl1pPr algn="ctr">
              <a:defRPr sz="3200"/>
            </a:lvl1pPr>
          </a:lstStyle>
          <a:p>
            <a:r>
              <a:rPr lang="pl-PL"/>
              <a:t>Kliknij, aby edytować styl</a:t>
            </a:r>
            <a:endParaRPr lang="en-US" dirty="0"/>
          </a:p>
        </p:txBody>
      </p:sp>
      <p:sp>
        <p:nvSpPr>
          <p:cNvPr id="10" name="Content Placeholder 2"/>
          <p:cNvSpPr>
            <a:spLocks noGrp="1"/>
          </p:cNvSpPr>
          <p:nvPr>
            <p:ph sz="quarter" idx="13"/>
          </p:nvPr>
        </p:nvSpPr>
        <p:spPr>
          <a:xfrm>
            <a:off x="3808547" y="609601"/>
            <a:ext cx="4650122" cy="5181599"/>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685331" y="2632852"/>
            <a:ext cx="2951767"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1BDF4201-C38C-4FF3-9F49-D8F105BFDAF1}" type="datetimeFigureOut">
              <a:rPr lang="pl-PL" smtClean="0"/>
              <a:t>24.02.2018</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374E68C3-77EE-4C62-9929-6EF8054CCC38}" type="slidenum">
              <a:rPr lang="pl-PL" smtClean="0"/>
              <a:t>‹nr.›</a:t>
            </a:fld>
            <a:endParaRPr lang="pl-PL"/>
          </a:p>
        </p:txBody>
      </p:sp>
    </p:spTree>
    <p:extLst>
      <p:ext uri="{BB962C8B-B14F-4D97-AF65-F5344CB8AC3E}">
        <p14:creationId xmlns:p14="http://schemas.microsoft.com/office/powerpoint/2010/main" val="2833011037"/>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2" y="609600"/>
            <a:ext cx="4129618" cy="2023254"/>
          </a:xfrm>
        </p:spPr>
        <p:txBody>
          <a:bodyPr anchor="b"/>
          <a:lstStyle>
            <a:lvl1pPr algn="ctr">
              <a:defRPr sz="3200"/>
            </a:lvl1pPr>
          </a:lstStyle>
          <a:p>
            <a:r>
              <a:rPr lang="pl-PL"/>
              <a:t>Kliknij, aby edytować styl</a:t>
            </a:r>
            <a:endParaRPr lang="en-US" dirty="0"/>
          </a:p>
        </p:txBody>
      </p:sp>
      <p:sp>
        <p:nvSpPr>
          <p:cNvPr id="3" name="Picture Placeholder 2"/>
          <p:cNvSpPr>
            <a:spLocks noGrp="1" noChangeAspect="1"/>
          </p:cNvSpPr>
          <p:nvPr>
            <p:ph type="pic" idx="1"/>
          </p:nvPr>
        </p:nvSpPr>
        <p:spPr>
          <a:xfrm>
            <a:off x="5004270" y="609601"/>
            <a:ext cx="3005851"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685346" y="2632853"/>
            <a:ext cx="4129604"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1BDF4201-C38C-4FF3-9F49-D8F105BFDAF1}" type="datetimeFigureOut">
              <a:rPr lang="pl-PL" smtClean="0"/>
              <a:t>24.02.2018</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374E68C3-77EE-4C62-9929-6EF8054CCC38}" type="slidenum">
              <a:rPr lang="pl-PL" smtClean="0"/>
              <a:t>‹nr.›</a:t>
            </a:fld>
            <a:endParaRPr lang="pl-PL"/>
          </a:p>
        </p:txBody>
      </p:sp>
    </p:spTree>
    <p:extLst>
      <p:ext uri="{BB962C8B-B14F-4D97-AF65-F5344CB8AC3E}">
        <p14:creationId xmlns:p14="http://schemas.microsoft.com/office/powerpoint/2010/main" val="19492822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685332" y="618518"/>
            <a:ext cx="7773338" cy="1596177"/>
          </a:xfrm>
          <a:prstGeom prst="rect">
            <a:avLst/>
          </a:prstGeom>
        </p:spPr>
        <p:txBody>
          <a:bodyPr vert="horz" lIns="91440" tIns="45720" rIns="91440" bIns="45720" rtlCol="0" anchor="ctr">
            <a:normAutofit/>
          </a:bodyPr>
          <a:lstStyle/>
          <a:p>
            <a:r>
              <a:rPr lang="pl-PL"/>
              <a:t>Kliknij, aby edytować styl</a:t>
            </a:r>
            <a:endParaRPr lang="en-US" dirty="0"/>
          </a:p>
        </p:txBody>
      </p:sp>
      <p:sp>
        <p:nvSpPr>
          <p:cNvPr id="3" name="Text Placeholder 2"/>
          <p:cNvSpPr>
            <a:spLocks noGrp="1"/>
          </p:cNvSpPr>
          <p:nvPr>
            <p:ph type="body" idx="1"/>
          </p:nvPr>
        </p:nvSpPr>
        <p:spPr>
          <a:xfrm>
            <a:off x="685331" y="2367094"/>
            <a:ext cx="7773339" cy="3424107"/>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5759053" y="5883276"/>
            <a:ext cx="2057400" cy="365125"/>
          </a:xfrm>
          <a:prstGeom prst="rect">
            <a:avLst/>
          </a:prstGeom>
        </p:spPr>
        <p:txBody>
          <a:bodyPr vert="horz" lIns="91440" tIns="45720" rIns="91440" bIns="45720" rtlCol="0" anchor="ctr"/>
          <a:lstStyle>
            <a:lvl1pPr algn="r">
              <a:defRPr sz="1000">
                <a:solidFill>
                  <a:schemeClr val="tx1"/>
                </a:solidFill>
              </a:defRPr>
            </a:lvl1pPr>
          </a:lstStyle>
          <a:p>
            <a:fld id="{1BDF4201-C38C-4FF3-9F49-D8F105BFDAF1}" type="datetimeFigureOut">
              <a:rPr lang="pl-PL" smtClean="0"/>
              <a:t>24.02.2018</a:t>
            </a:fld>
            <a:endParaRPr lang="pl-PL"/>
          </a:p>
        </p:txBody>
      </p:sp>
      <p:sp>
        <p:nvSpPr>
          <p:cNvPr id="5" name="Footer Placeholder 4"/>
          <p:cNvSpPr>
            <a:spLocks noGrp="1"/>
          </p:cNvSpPr>
          <p:nvPr>
            <p:ph type="ftr" sz="quarter" idx="3"/>
          </p:nvPr>
        </p:nvSpPr>
        <p:spPr>
          <a:xfrm>
            <a:off x="685331" y="5883276"/>
            <a:ext cx="5004665" cy="365125"/>
          </a:xfrm>
          <a:prstGeom prst="rect">
            <a:avLst/>
          </a:prstGeom>
        </p:spPr>
        <p:txBody>
          <a:bodyPr vert="horz" lIns="91440" tIns="45720" rIns="91440" bIns="45720" rtlCol="0" anchor="ctr"/>
          <a:lstStyle>
            <a:lvl1pPr algn="l">
              <a:defRPr sz="1000">
                <a:solidFill>
                  <a:schemeClr val="tx1"/>
                </a:solidFill>
              </a:defRPr>
            </a:lvl1pPr>
          </a:lstStyle>
          <a:p>
            <a:endParaRPr lang="pl-PL"/>
          </a:p>
        </p:txBody>
      </p:sp>
      <p:sp>
        <p:nvSpPr>
          <p:cNvPr id="6" name="Slide Number Placeholder 5"/>
          <p:cNvSpPr>
            <a:spLocks noGrp="1"/>
          </p:cNvSpPr>
          <p:nvPr>
            <p:ph type="sldNum" sz="quarter" idx="4"/>
          </p:nvPr>
        </p:nvSpPr>
        <p:spPr>
          <a:xfrm>
            <a:off x="7885509" y="5883276"/>
            <a:ext cx="573161" cy="365125"/>
          </a:xfrm>
          <a:prstGeom prst="rect">
            <a:avLst/>
          </a:prstGeom>
        </p:spPr>
        <p:txBody>
          <a:bodyPr vert="horz" lIns="91440" tIns="45720" rIns="91440" bIns="45720" rtlCol="0" anchor="ctr"/>
          <a:lstStyle>
            <a:lvl1pPr algn="r">
              <a:defRPr sz="1000">
                <a:solidFill>
                  <a:schemeClr val="tx1"/>
                </a:solidFill>
              </a:defRPr>
            </a:lvl1pPr>
          </a:lstStyle>
          <a:p>
            <a:fld id="{374E68C3-77EE-4C62-9929-6EF8054CCC38}" type="slidenum">
              <a:rPr lang="pl-PL" smtClean="0"/>
              <a:t>‹nr.›</a:t>
            </a:fld>
            <a:endParaRPr lang="pl-PL"/>
          </a:p>
        </p:txBody>
      </p:sp>
    </p:spTree>
    <p:extLst>
      <p:ext uri="{BB962C8B-B14F-4D97-AF65-F5344CB8AC3E}">
        <p14:creationId xmlns:p14="http://schemas.microsoft.com/office/powerpoint/2010/main" val="611955999"/>
      </p:ext>
    </p:extLst>
  </p:cSld>
  <p:clrMap bg1="lt1" tx1="dk1" bg2="lt2" tx2="dk2" accent1="accent1" accent2="accent2" accent3="accent3" accent4="accent4" accent5="accent5" accent6="accent6" hlink="hlink" folHlink="folHlink"/>
  <p:sldLayoutIdLst>
    <p:sldLayoutId id="2147483919" r:id="rId1"/>
    <p:sldLayoutId id="2147483920" r:id="rId2"/>
    <p:sldLayoutId id="2147483921" r:id="rId3"/>
    <p:sldLayoutId id="2147483922" r:id="rId4"/>
    <p:sldLayoutId id="2147483923" r:id="rId5"/>
    <p:sldLayoutId id="2147483924" r:id="rId6"/>
    <p:sldLayoutId id="2147483925" r:id="rId7"/>
    <p:sldLayoutId id="2147483926" r:id="rId8"/>
    <p:sldLayoutId id="2147483927" r:id="rId9"/>
    <p:sldLayoutId id="2147483928" r:id="rId10"/>
    <p:sldLayoutId id="2147483929" r:id="rId11"/>
    <p:sldLayoutId id="2147483930" r:id="rId12"/>
    <p:sldLayoutId id="2147483931" r:id="rId13"/>
    <p:sldLayoutId id="2147483932" r:id="rId14"/>
    <p:sldLayoutId id="2147483933" r:id="rId15"/>
    <p:sldLayoutId id="2147483934" r:id="rId16"/>
    <p:sldLayoutId id="2147483935"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ytuł 7"/>
          <p:cNvSpPr>
            <a:spLocks noGrp="1"/>
          </p:cNvSpPr>
          <p:nvPr>
            <p:ph type="ctrTitle"/>
          </p:nvPr>
        </p:nvSpPr>
        <p:spPr>
          <a:xfrm>
            <a:off x="927849" y="4328855"/>
            <a:ext cx="7772400" cy="612314"/>
          </a:xfrm>
        </p:spPr>
        <p:txBody>
          <a:bodyPr>
            <a:normAutofit/>
          </a:bodyPr>
          <a:lstStyle/>
          <a:p>
            <a:r>
              <a:rPr lang="pl-PL" sz="3200" dirty="0" err="1"/>
              <a:t>Hubeert</a:t>
            </a:r>
            <a:r>
              <a:rPr lang="pl-PL" sz="3200" dirty="0"/>
              <a:t> Krogulec</a:t>
            </a:r>
          </a:p>
        </p:txBody>
      </p:sp>
      <p:sp>
        <p:nvSpPr>
          <p:cNvPr id="3" name="Podtytuł 2"/>
          <p:cNvSpPr>
            <a:spLocks noGrp="1"/>
          </p:cNvSpPr>
          <p:nvPr>
            <p:ph type="subTitle" idx="1"/>
          </p:nvPr>
        </p:nvSpPr>
        <p:spPr>
          <a:xfrm>
            <a:off x="1371600" y="692696"/>
            <a:ext cx="6400800" cy="4946104"/>
          </a:xfrm>
        </p:spPr>
        <p:txBody>
          <a:bodyPr>
            <a:noAutofit/>
          </a:bodyPr>
          <a:lstStyle/>
          <a:p>
            <a:r>
              <a:rPr lang="pl-PL" sz="3600" b="1" dirty="0">
                <a:solidFill>
                  <a:srgbClr val="FF0000"/>
                </a:solidFill>
              </a:rPr>
              <a:t>NSZZ „</a:t>
            </a:r>
            <a:r>
              <a:rPr lang="pl-PL" sz="3600" b="1" dirty="0" err="1">
                <a:solidFill>
                  <a:srgbClr val="FF0000"/>
                </a:solidFill>
              </a:rPr>
              <a:t>Solidarity</a:t>
            </a:r>
            <a:r>
              <a:rPr lang="pl-PL" sz="3600" b="1" dirty="0">
                <a:solidFill>
                  <a:srgbClr val="FF0000"/>
                </a:solidFill>
              </a:rPr>
              <a:t>” Union</a:t>
            </a:r>
          </a:p>
          <a:p>
            <a:r>
              <a:rPr lang="pl-PL" sz="3600" b="1" dirty="0">
                <a:solidFill>
                  <a:srgbClr val="FF0000"/>
                </a:solidFill>
              </a:rPr>
              <a:t>National </a:t>
            </a:r>
            <a:r>
              <a:rPr lang="pl-PL" sz="3600" b="1" dirty="0" err="1">
                <a:solidFill>
                  <a:srgbClr val="FF0000"/>
                </a:solidFill>
              </a:rPr>
              <a:t>Section</a:t>
            </a:r>
            <a:r>
              <a:rPr lang="pl-PL" sz="3600" b="1" dirty="0">
                <a:solidFill>
                  <a:srgbClr val="FF0000"/>
                </a:solidFill>
              </a:rPr>
              <a:t> of Commerce </a:t>
            </a:r>
            <a:r>
              <a:rPr lang="pl-PL" sz="3600" b="1" dirty="0" err="1">
                <a:solidFill>
                  <a:srgbClr val="FF0000"/>
                </a:solidFill>
              </a:rPr>
              <a:t>Employees</a:t>
            </a:r>
            <a:r>
              <a:rPr lang="pl-PL" sz="3600" b="1" dirty="0">
                <a:solidFill>
                  <a:srgbClr val="FF0000"/>
                </a:solidFill>
              </a:rPr>
              <a:t> </a:t>
            </a:r>
          </a:p>
          <a:p>
            <a:r>
              <a:rPr lang="pl-PL" sz="3600" b="1" dirty="0">
                <a:solidFill>
                  <a:srgbClr val="FF0000"/>
                </a:solidFill>
              </a:rPr>
              <a:t>Poland</a:t>
            </a:r>
          </a:p>
        </p:txBody>
      </p:sp>
      <p:pic>
        <p:nvPicPr>
          <p:cNvPr id="4" name="Picture 5"/>
          <p:cNvPicPr>
            <a:picLocks noChangeAspect="1" noChangeArrowheads="1"/>
          </p:cNvPicPr>
          <p:nvPr/>
        </p:nvPicPr>
        <p:blipFill>
          <a:blip r:embed="rId2" cstate="print"/>
          <a:srcRect/>
          <a:stretch>
            <a:fillRect/>
          </a:stretch>
        </p:blipFill>
        <p:spPr bwMode="auto">
          <a:xfrm>
            <a:off x="666416" y="6358880"/>
            <a:ext cx="914400" cy="216024"/>
          </a:xfrm>
          <a:prstGeom prst="rect">
            <a:avLst/>
          </a:prstGeom>
          <a:noFill/>
          <a:ln w="9525">
            <a:noFill/>
            <a:round/>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5332" y="188641"/>
            <a:ext cx="7773338" cy="1296144"/>
          </a:xfrm>
        </p:spPr>
        <p:txBody>
          <a:bodyPr>
            <a:normAutofit/>
          </a:bodyPr>
          <a:lstStyle/>
          <a:p>
            <a:r>
              <a:rPr lang="pl-PL" dirty="0" err="1"/>
              <a:t>What</a:t>
            </a:r>
            <a:r>
              <a:rPr lang="pl-PL" dirty="0"/>
              <a:t> </a:t>
            </a:r>
            <a:r>
              <a:rPr lang="pl-PL" dirty="0" err="1"/>
              <a:t>should</a:t>
            </a:r>
            <a:r>
              <a:rPr lang="pl-PL" dirty="0"/>
              <a:t> be </a:t>
            </a:r>
            <a:r>
              <a:rPr lang="pl-PL" dirty="0" err="1"/>
              <a:t>done</a:t>
            </a:r>
            <a:r>
              <a:rPr lang="pl-PL" dirty="0"/>
              <a:t> to </a:t>
            </a:r>
            <a:r>
              <a:rPr lang="pl-PL" dirty="0" err="1"/>
              <a:t>change</a:t>
            </a:r>
            <a:r>
              <a:rPr lang="pl-PL" dirty="0"/>
              <a:t> </a:t>
            </a:r>
            <a:r>
              <a:rPr lang="pl-PL" dirty="0" err="1"/>
              <a:t>the</a:t>
            </a:r>
            <a:r>
              <a:rPr lang="pl-PL" dirty="0"/>
              <a:t> </a:t>
            </a:r>
            <a:r>
              <a:rPr lang="pl-PL" dirty="0" err="1"/>
              <a:t>bad</a:t>
            </a:r>
            <a:r>
              <a:rPr lang="pl-PL" dirty="0"/>
              <a:t> </a:t>
            </a:r>
            <a:r>
              <a:rPr lang="pl-PL" dirty="0" err="1"/>
              <a:t>situation</a:t>
            </a:r>
            <a:r>
              <a:rPr lang="pl-PL" dirty="0"/>
              <a:t>:</a:t>
            </a:r>
          </a:p>
        </p:txBody>
      </p:sp>
      <p:sp>
        <p:nvSpPr>
          <p:cNvPr id="3" name="Symbol zastępczy zawartości 2"/>
          <p:cNvSpPr>
            <a:spLocks noGrp="1"/>
          </p:cNvSpPr>
          <p:nvPr>
            <p:ph sz="quarter" idx="13"/>
          </p:nvPr>
        </p:nvSpPr>
        <p:spPr>
          <a:xfrm>
            <a:off x="685330" y="1628800"/>
            <a:ext cx="7772870" cy="4652493"/>
          </a:xfrm>
        </p:spPr>
        <p:txBody>
          <a:bodyPr>
            <a:normAutofit fontScale="92500" lnSpcReduction="20000"/>
          </a:bodyPr>
          <a:lstStyle/>
          <a:p>
            <a:r>
              <a:rPr lang="en-US" b="1" dirty="0"/>
              <a:t>The law should be changed to encourage collective bargaining through tax </a:t>
            </a:r>
            <a:r>
              <a:rPr lang="pl-PL" b="1" dirty="0"/>
              <a:t>relief and reductions of </a:t>
            </a:r>
            <a:r>
              <a:rPr lang="pl-PL" b="1" dirty="0" err="1"/>
              <a:t>operating</a:t>
            </a:r>
            <a:r>
              <a:rPr lang="pl-PL" b="1" dirty="0"/>
              <a:t> </a:t>
            </a:r>
            <a:r>
              <a:rPr lang="pl-PL" b="1" dirty="0" err="1"/>
              <a:t>costs</a:t>
            </a:r>
            <a:endParaRPr lang="pl-PL" b="1" dirty="0"/>
          </a:p>
          <a:p>
            <a:r>
              <a:rPr lang="en-US" b="1" dirty="0"/>
              <a:t>Lobbying among politicians</a:t>
            </a:r>
            <a:r>
              <a:rPr lang="pl-PL" b="1" dirty="0"/>
              <a:t> </a:t>
            </a:r>
            <a:r>
              <a:rPr lang="pl-PL" b="1" dirty="0" err="1"/>
              <a:t>is</a:t>
            </a:r>
            <a:r>
              <a:rPr lang="pl-PL" b="1" dirty="0"/>
              <a:t> </a:t>
            </a:r>
            <a:r>
              <a:rPr lang="pl-PL" b="1" dirty="0" err="1"/>
              <a:t>needed</a:t>
            </a:r>
            <a:r>
              <a:rPr lang="en-US" b="1" dirty="0"/>
              <a:t> to create a climate conducive to the culture of negotiations</a:t>
            </a:r>
          </a:p>
          <a:p>
            <a:r>
              <a:rPr lang="en-US" b="1" dirty="0" err="1"/>
              <a:t>Continu</a:t>
            </a:r>
            <a:r>
              <a:rPr lang="pl-PL" b="1" dirty="0" err="1"/>
              <a:t>ation</a:t>
            </a:r>
            <a:r>
              <a:rPr lang="pl-PL" b="1" dirty="0"/>
              <a:t> of </a:t>
            </a:r>
            <a:r>
              <a:rPr lang="en-US" b="1" dirty="0"/>
              <a:t>media and social campaigns to convince customers and public opinion </a:t>
            </a:r>
            <a:r>
              <a:rPr lang="pl-PL" b="1" dirty="0"/>
              <a:t>to </a:t>
            </a:r>
            <a:r>
              <a:rPr lang="en-US" b="1" dirty="0"/>
              <a:t>our postulates</a:t>
            </a:r>
          </a:p>
          <a:p>
            <a:r>
              <a:rPr lang="en-US" b="1" dirty="0" err="1"/>
              <a:t>Negotiat</a:t>
            </a:r>
            <a:r>
              <a:rPr lang="pl-PL" b="1" dirty="0" err="1"/>
              <a:t>ing</a:t>
            </a:r>
            <a:r>
              <a:rPr lang="en-US" b="1" dirty="0"/>
              <a:t> framework</a:t>
            </a:r>
            <a:r>
              <a:rPr lang="pl-PL" b="1" dirty="0"/>
              <a:t> agreements</a:t>
            </a:r>
            <a:r>
              <a:rPr lang="en-US" b="1" dirty="0"/>
              <a:t> for the whole Europe and global </a:t>
            </a:r>
            <a:r>
              <a:rPr lang="pl-PL" b="1" dirty="0"/>
              <a:t>agreements </a:t>
            </a:r>
            <a:r>
              <a:rPr lang="en-US" b="1" dirty="0"/>
              <a:t>– a</a:t>
            </a:r>
            <a:r>
              <a:rPr lang="pl-PL" b="1" dirty="0"/>
              <a:t> </a:t>
            </a:r>
            <a:r>
              <a:rPr lang="en-US" b="1" dirty="0"/>
              <a:t>role in negotiations for UNI Europa and UNI Global</a:t>
            </a:r>
            <a:endParaRPr lang="pl-PL" b="1" dirty="0"/>
          </a:p>
          <a:p>
            <a:r>
              <a:rPr lang="pl-PL" b="1" dirty="0" err="1"/>
              <a:t>Negotiating</a:t>
            </a:r>
            <a:r>
              <a:rPr lang="pl-PL" b="1" dirty="0"/>
              <a:t> </a:t>
            </a:r>
            <a:r>
              <a:rPr lang="pl-PL" b="1" dirty="0" err="1"/>
              <a:t>transnational</a:t>
            </a:r>
            <a:r>
              <a:rPr lang="pl-PL" b="1" dirty="0"/>
              <a:t> </a:t>
            </a:r>
            <a:r>
              <a:rPr lang="pl-PL" b="1" dirty="0" err="1"/>
              <a:t>collective</a:t>
            </a:r>
            <a:r>
              <a:rPr lang="pl-PL" b="1" dirty="0"/>
              <a:t> </a:t>
            </a:r>
            <a:r>
              <a:rPr lang="pl-PL" b="1" dirty="0" err="1"/>
              <a:t>agreements</a:t>
            </a:r>
            <a:endParaRPr lang="en-US" b="1" dirty="0"/>
          </a:p>
          <a:p>
            <a:r>
              <a:rPr lang="en-US" b="1" dirty="0" err="1"/>
              <a:t>Increas</a:t>
            </a:r>
            <a:r>
              <a:rPr lang="pl-PL" b="1" dirty="0" err="1"/>
              <a:t>ing</a:t>
            </a:r>
            <a:r>
              <a:rPr lang="en-US" b="1" dirty="0"/>
              <a:t> unionization will</a:t>
            </a:r>
            <a:r>
              <a:rPr lang="pl-PL" b="1" dirty="0"/>
              <a:t> </a:t>
            </a:r>
            <a:r>
              <a:rPr lang="en-US" b="1" dirty="0"/>
              <a:t>strengthen</a:t>
            </a:r>
            <a:r>
              <a:rPr lang="pl-PL" b="1" dirty="0"/>
              <a:t> </a:t>
            </a:r>
            <a:r>
              <a:rPr lang="en-US" b="1" dirty="0"/>
              <a:t>our negotiating power.</a:t>
            </a:r>
            <a:endParaRPr lang="pl-PL" b="1" dirty="0"/>
          </a:p>
        </p:txBody>
      </p:sp>
      <p:pic>
        <p:nvPicPr>
          <p:cNvPr id="4" name="Picture 5"/>
          <p:cNvPicPr>
            <a:picLocks noChangeAspect="1" noChangeArrowheads="1"/>
          </p:cNvPicPr>
          <p:nvPr/>
        </p:nvPicPr>
        <p:blipFill>
          <a:blip r:embed="rId2" cstate="print"/>
          <a:srcRect/>
          <a:stretch>
            <a:fillRect/>
          </a:stretch>
        </p:blipFill>
        <p:spPr bwMode="auto">
          <a:xfrm>
            <a:off x="395536" y="6259301"/>
            <a:ext cx="914400" cy="332013"/>
          </a:xfrm>
          <a:prstGeom prst="rect">
            <a:avLst/>
          </a:prstGeom>
          <a:noFill/>
          <a:ln w="9525">
            <a:noFill/>
            <a:round/>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idx="4294967295"/>
          </p:nvPr>
        </p:nvSpPr>
        <p:spPr>
          <a:xfrm>
            <a:off x="0" y="1300163"/>
            <a:ext cx="6518275" cy="2509837"/>
          </a:xfrm>
        </p:spPr>
        <p:txBody>
          <a:bodyPr/>
          <a:lstStyle/>
          <a:p>
            <a:r>
              <a:rPr lang="pl-PL" dirty="0" err="1"/>
              <a:t>Thank</a:t>
            </a:r>
            <a:r>
              <a:rPr lang="pl-PL" dirty="0"/>
              <a:t> </a:t>
            </a:r>
            <a:r>
              <a:rPr lang="pl-PL" dirty="0" err="1"/>
              <a:t>you</a:t>
            </a:r>
            <a:r>
              <a:rPr lang="pl-PL" dirty="0"/>
              <a:t> for </a:t>
            </a:r>
            <a:r>
              <a:rPr lang="pl-PL" dirty="0" err="1"/>
              <a:t>your</a:t>
            </a:r>
            <a:r>
              <a:rPr lang="pl-PL" dirty="0"/>
              <a:t> </a:t>
            </a:r>
            <a:r>
              <a:rPr lang="pl-PL" dirty="0" err="1"/>
              <a:t>attention</a:t>
            </a:r>
            <a:endParaRPr lang="pl-PL" dirty="0"/>
          </a:p>
        </p:txBody>
      </p:sp>
      <p:pic>
        <p:nvPicPr>
          <p:cNvPr id="4" name="Picture 5"/>
          <p:cNvPicPr>
            <a:picLocks noChangeAspect="1" noChangeArrowheads="1"/>
          </p:cNvPicPr>
          <p:nvPr/>
        </p:nvPicPr>
        <p:blipFill>
          <a:blip r:embed="rId2" cstate="print"/>
          <a:srcRect/>
          <a:stretch>
            <a:fillRect/>
          </a:stretch>
        </p:blipFill>
        <p:spPr bwMode="auto">
          <a:xfrm>
            <a:off x="3923928" y="4941168"/>
            <a:ext cx="914400" cy="216024"/>
          </a:xfrm>
          <a:prstGeom prst="rect">
            <a:avLst/>
          </a:prstGeom>
          <a:noFill/>
          <a:ln w="9525">
            <a:noFill/>
            <a:round/>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5332" y="188640"/>
            <a:ext cx="7773338" cy="1944216"/>
          </a:xfrm>
        </p:spPr>
        <p:txBody>
          <a:bodyPr>
            <a:normAutofit fontScale="90000"/>
          </a:bodyPr>
          <a:lstStyle/>
          <a:p>
            <a:r>
              <a:rPr lang="pl-PL" dirty="0" err="1"/>
              <a:t>Legal</a:t>
            </a:r>
            <a:r>
              <a:rPr lang="pl-PL" dirty="0"/>
              <a:t> </a:t>
            </a:r>
            <a:r>
              <a:rPr lang="pl-PL" dirty="0" err="1"/>
              <a:t>regulation</a:t>
            </a:r>
            <a:br>
              <a:rPr lang="pl-PL" dirty="0"/>
            </a:br>
            <a:r>
              <a:rPr lang="pl-PL" dirty="0" err="1"/>
              <a:t>Labour</a:t>
            </a:r>
            <a:r>
              <a:rPr lang="pl-PL" dirty="0"/>
              <a:t> </a:t>
            </a:r>
            <a:r>
              <a:rPr lang="pl-PL" dirty="0" err="1"/>
              <a:t>code</a:t>
            </a:r>
            <a:r>
              <a:rPr lang="pl-PL" dirty="0"/>
              <a:t> – </a:t>
            </a:r>
            <a:r>
              <a:rPr lang="en-US" dirty="0"/>
              <a:t>SECTION Eleven</a:t>
            </a:r>
            <a:r>
              <a:rPr lang="pl-PL" dirty="0"/>
              <a:t>:</a:t>
            </a:r>
            <a:br>
              <a:rPr lang="en-US" dirty="0"/>
            </a:br>
            <a:r>
              <a:rPr lang="en-US" dirty="0"/>
              <a:t>Collective agreements</a:t>
            </a:r>
            <a:br>
              <a:rPr lang="en-US" dirty="0"/>
            </a:br>
            <a:endParaRPr lang="pl-PL" dirty="0"/>
          </a:p>
        </p:txBody>
      </p:sp>
      <p:sp>
        <p:nvSpPr>
          <p:cNvPr id="3" name="Symbol zastępczy zawartości 2"/>
          <p:cNvSpPr>
            <a:spLocks noGrp="1"/>
          </p:cNvSpPr>
          <p:nvPr>
            <p:ph sz="quarter" idx="13"/>
          </p:nvPr>
        </p:nvSpPr>
        <p:spPr>
          <a:xfrm>
            <a:off x="685330" y="2132856"/>
            <a:ext cx="7772870" cy="4176464"/>
          </a:xfrm>
        </p:spPr>
        <p:txBody>
          <a:bodyPr>
            <a:normAutofit lnSpcReduction="10000"/>
          </a:bodyPr>
          <a:lstStyle/>
          <a:p>
            <a:r>
              <a:rPr lang="pl-PL" b="1" dirty="0"/>
              <a:t>m</a:t>
            </a:r>
            <a:r>
              <a:rPr lang="en-US" b="1" dirty="0" err="1"/>
              <a:t>ulti</a:t>
            </a:r>
            <a:r>
              <a:rPr lang="en-US" b="1" dirty="0"/>
              <a:t>-establishment</a:t>
            </a:r>
            <a:r>
              <a:rPr lang="pl-PL" b="1" dirty="0"/>
              <a:t> </a:t>
            </a:r>
            <a:r>
              <a:rPr lang="en-US" b="1" dirty="0"/>
              <a:t>collective labor agreement</a:t>
            </a:r>
            <a:r>
              <a:rPr lang="pl-PL" b="1" dirty="0"/>
              <a:t> (</a:t>
            </a:r>
            <a:r>
              <a:rPr lang="pl-PL" b="1" dirty="0" err="1"/>
              <a:t>sectorial</a:t>
            </a:r>
            <a:r>
              <a:rPr lang="pl-PL" b="1" dirty="0"/>
              <a:t> </a:t>
            </a:r>
            <a:r>
              <a:rPr lang="pl-PL" b="1" dirty="0" err="1"/>
              <a:t>agreement</a:t>
            </a:r>
            <a:r>
              <a:rPr lang="pl-PL" b="1" dirty="0"/>
              <a:t>) </a:t>
            </a:r>
            <a:r>
              <a:rPr lang="pl-PL" b="1" dirty="0" err="1"/>
              <a:t>is</a:t>
            </a:r>
            <a:r>
              <a:rPr lang="pl-PL" b="1" dirty="0"/>
              <a:t> </a:t>
            </a:r>
            <a:r>
              <a:rPr lang="pl-PL" b="1" dirty="0" err="1"/>
              <a:t>concluded</a:t>
            </a:r>
            <a:r>
              <a:rPr lang="pl-PL" b="1" dirty="0"/>
              <a:t> by:</a:t>
            </a:r>
            <a:endParaRPr lang="en-US" b="1" dirty="0"/>
          </a:p>
          <a:p>
            <a:pPr marL="0" indent="0">
              <a:buNone/>
            </a:pPr>
            <a:r>
              <a:rPr lang="en-US" b="1" dirty="0"/>
              <a:t>1) on the part of employees</a:t>
            </a:r>
            <a:r>
              <a:rPr lang="pl-PL" b="1" dirty="0"/>
              <a:t> - </a:t>
            </a:r>
            <a:r>
              <a:rPr lang="en-US" b="1" dirty="0"/>
              <a:t>the statutory </a:t>
            </a:r>
            <a:r>
              <a:rPr lang="pl-PL" b="1" dirty="0"/>
              <a:t>authority of </a:t>
            </a:r>
            <a:r>
              <a:rPr lang="en-US" b="1" dirty="0"/>
              <a:t>trade union organization;</a:t>
            </a:r>
          </a:p>
          <a:p>
            <a:pPr marL="0" indent="0">
              <a:buNone/>
            </a:pPr>
            <a:r>
              <a:rPr lang="en-US" b="1" dirty="0"/>
              <a:t>2) on the part of employers</a:t>
            </a:r>
            <a:r>
              <a:rPr lang="pl-PL" b="1" dirty="0"/>
              <a:t> -</a:t>
            </a:r>
            <a:r>
              <a:rPr lang="en-US" b="1" dirty="0"/>
              <a:t> the statutory authority of the employers' organization</a:t>
            </a:r>
            <a:r>
              <a:rPr lang="pl-PL" b="1" dirty="0"/>
              <a:t> </a:t>
            </a:r>
            <a:r>
              <a:rPr lang="en-US" b="1" dirty="0"/>
              <a:t>- on behalf of the employers associated in this organization.</a:t>
            </a:r>
          </a:p>
          <a:p>
            <a:pPr marL="0" indent="0">
              <a:buNone/>
            </a:pPr>
            <a:endParaRPr lang="en-US" b="1" dirty="0"/>
          </a:p>
          <a:p>
            <a:r>
              <a:rPr lang="en-US" b="1" dirty="0"/>
              <a:t>The company collective agreement </a:t>
            </a:r>
            <a:r>
              <a:rPr lang="pl-PL" b="1" dirty="0" err="1"/>
              <a:t>is</a:t>
            </a:r>
            <a:r>
              <a:rPr lang="pl-PL" b="1" dirty="0"/>
              <a:t> </a:t>
            </a:r>
            <a:r>
              <a:rPr lang="pl-PL" b="1" dirty="0" err="1"/>
              <a:t>conluded</a:t>
            </a:r>
            <a:r>
              <a:rPr lang="pl-PL" b="1" dirty="0"/>
              <a:t> by </a:t>
            </a:r>
            <a:r>
              <a:rPr lang="en-US" b="1" dirty="0"/>
              <a:t>the employer and the company's trade union organization</a:t>
            </a:r>
            <a:endParaRPr lang="pl-PL" b="1" dirty="0"/>
          </a:p>
        </p:txBody>
      </p:sp>
    </p:spTree>
    <p:extLst>
      <p:ext uri="{BB962C8B-B14F-4D97-AF65-F5344CB8AC3E}">
        <p14:creationId xmlns:p14="http://schemas.microsoft.com/office/powerpoint/2010/main" val="3250674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116632"/>
            <a:ext cx="7772400" cy="1800200"/>
          </a:xfrm>
        </p:spPr>
        <p:txBody>
          <a:bodyPr anchor="t">
            <a:noAutofit/>
          </a:bodyPr>
          <a:lstStyle/>
          <a:p>
            <a:pPr algn="l">
              <a:lnSpc>
                <a:spcPct val="150000"/>
              </a:lnSpc>
              <a:spcBef>
                <a:spcPts val="0"/>
              </a:spcBef>
            </a:pPr>
            <a:r>
              <a:rPr lang="pl-PL" sz="1400" dirty="0">
                <a:latin typeface="Arial Black" pitchFamily="34" charset="0"/>
                <a:cs typeface="Aharoni" pitchFamily="2" charset="-79"/>
              </a:rPr>
              <a:t>TU „</a:t>
            </a:r>
            <a:r>
              <a:rPr lang="pl-PL" sz="1400" dirty="0" err="1">
                <a:latin typeface="Arial Black" pitchFamily="34" charset="0"/>
                <a:cs typeface="Aharoni" pitchFamily="2" charset="-79"/>
              </a:rPr>
              <a:t>Solidarity</a:t>
            </a:r>
            <a:r>
              <a:rPr lang="pl-PL" sz="1400" dirty="0">
                <a:latin typeface="Arial Black" pitchFamily="34" charset="0"/>
                <a:cs typeface="Aharoni" pitchFamily="2" charset="-79"/>
              </a:rPr>
              <a:t>”, Jeronimo </a:t>
            </a:r>
            <a:r>
              <a:rPr lang="pl-PL" sz="1400" dirty="0" err="1">
                <a:latin typeface="Arial Black" pitchFamily="34" charset="0"/>
                <a:cs typeface="Aharoni" pitchFamily="2" charset="-79"/>
              </a:rPr>
              <a:t>Martins</a:t>
            </a:r>
            <a:r>
              <a:rPr lang="pl-PL" sz="1400" dirty="0">
                <a:latin typeface="Arial Black" pitchFamily="34" charset="0"/>
                <a:cs typeface="Aharoni" pitchFamily="2" charset="-79"/>
              </a:rPr>
              <a:t> Poland JSC:  </a:t>
            </a:r>
            <a:br>
              <a:rPr lang="pl-PL" sz="1400" dirty="0">
                <a:latin typeface="Arial Black" pitchFamily="34" charset="0"/>
                <a:cs typeface="Aharoni" pitchFamily="2" charset="-79"/>
              </a:rPr>
            </a:br>
            <a:r>
              <a:rPr lang="pl-PL" sz="1400" dirty="0">
                <a:latin typeface="Arial Black" pitchFamily="34" charset="0"/>
                <a:cs typeface="Aharoni" pitchFamily="2" charset="-79"/>
              </a:rPr>
              <a:t>- 2012: </a:t>
            </a:r>
            <a:r>
              <a:rPr lang="pl-PL" sz="1400" dirty="0" err="1">
                <a:latin typeface="Arial Black" pitchFamily="34" charset="0"/>
                <a:cs typeface="Aharoni" pitchFamily="2" charset="-79"/>
              </a:rPr>
              <a:t>proposal</a:t>
            </a:r>
            <a:r>
              <a:rPr lang="pl-PL" sz="1400" dirty="0">
                <a:latin typeface="Arial Black" pitchFamily="34" charset="0"/>
                <a:cs typeface="Aharoni" pitchFamily="2" charset="-79"/>
              </a:rPr>
              <a:t> to </a:t>
            </a:r>
            <a:r>
              <a:rPr lang="pl-PL" sz="1400" dirty="0" err="1">
                <a:latin typeface="Arial Black" pitchFamily="34" charset="0"/>
                <a:cs typeface="Aharoni" pitchFamily="2" charset="-79"/>
              </a:rPr>
              <a:t>negotiate</a:t>
            </a:r>
            <a:r>
              <a:rPr lang="pl-PL" sz="1400" dirty="0">
                <a:latin typeface="Arial Black" pitchFamily="34" charset="0"/>
                <a:cs typeface="Aharoni" pitchFamily="2" charset="-79"/>
              </a:rPr>
              <a:t> the </a:t>
            </a:r>
            <a:r>
              <a:rPr lang="pl-PL" sz="1400" dirty="0" err="1">
                <a:latin typeface="Arial Black" pitchFamily="34" charset="0"/>
                <a:cs typeface="Aharoni" pitchFamily="2" charset="-79"/>
              </a:rPr>
              <a:t>collective</a:t>
            </a:r>
            <a:r>
              <a:rPr lang="pl-PL" sz="1400" dirty="0">
                <a:latin typeface="Arial Black" pitchFamily="34" charset="0"/>
                <a:cs typeface="Aharoni" pitchFamily="2" charset="-79"/>
              </a:rPr>
              <a:t> </a:t>
            </a:r>
            <a:r>
              <a:rPr lang="pl-PL" sz="1400" dirty="0" err="1">
                <a:latin typeface="Arial Black" pitchFamily="34" charset="0"/>
                <a:cs typeface="Aharoni" pitchFamily="2" charset="-79"/>
              </a:rPr>
              <a:t>agreement</a:t>
            </a:r>
            <a:br>
              <a:rPr lang="pl-PL" sz="1400" dirty="0">
                <a:latin typeface="Arial Black" pitchFamily="34" charset="0"/>
                <a:cs typeface="Aharoni" pitchFamily="2" charset="-79"/>
              </a:rPr>
            </a:br>
            <a:r>
              <a:rPr lang="pl-PL" sz="1400" dirty="0">
                <a:latin typeface="Arial Black" pitchFamily="34" charset="0"/>
                <a:cs typeface="Aharoni" pitchFamily="2" charset="-79"/>
              </a:rPr>
              <a:t>- no </a:t>
            </a:r>
            <a:r>
              <a:rPr lang="pl-PL" sz="1400" dirty="0" err="1">
                <a:latin typeface="Arial Black" pitchFamily="34" charset="0"/>
                <a:cs typeface="Aharoni" pitchFamily="2" charset="-79"/>
              </a:rPr>
              <a:t>positive</a:t>
            </a:r>
            <a:r>
              <a:rPr lang="pl-PL" sz="1400" dirty="0">
                <a:latin typeface="Arial Black" pitchFamily="34" charset="0"/>
                <a:cs typeface="Aharoni" pitchFamily="2" charset="-79"/>
              </a:rPr>
              <a:t> </a:t>
            </a:r>
            <a:r>
              <a:rPr lang="pl-PL" sz="1400" dirty="0" err="1">
                <a:latin typeface="Arial Black" pitchFamily="34" charset="0"/>
                <a:cs typeface="Aharoni" pitchFamily="2" charset="-79"/>
              </a:rPr>
              <a:t>answer</a:t>
            </a:r>
            <a:r>
              <a:rPr lang="pl-PL" sz="1400" dirty="0">
                <a:latin typeface="Arial Black" pitchFamily="34" charset="0"/>
                <a:cs typeface="Aharoni" pitchFamily="2" charset="-79"/>
              </a:rPr>
              <a:t> from the </a:t>
            </a:r>
            <a:r>
              <a:rPr lang="pl-PL" sz="1400" dirty="0" err="1">
                <a:latin typeface="Arial Black" pitchFamily="34" charset="0"/>
                <a:cs typeface="Aharoni" pitchFamily="2" charset="-79"/>
              </a:rPr>
              <a:t>employer</a:t>
            </a:r>
            <a:br>
              <a:rPr lang="pl-PL" sz="1400" dirty="0">
                <a:latin typeface="Arial Black" pitchFamily="34" charset="0"/>
                <a:cs typeface="Aharoni" pitchFamily="2" charset="-79"/>
              </a:rPr>
            </a:br>
            <a:r>
              <a:rPr lang="pl-PL" sz="1400" dirty="0">
                <a:latin typeface="Arial Black" pitchFamily="34" charset="0"/>
                <a:cs typeface="Aharoni" pitchFamily="2" charset="-79"/>
              </a:rPr>
              <a:t>- The </a:t>
            </a:r>
            <a:r>
              <a:rPr lang="pl-PL" sz="1400" dirty="0" err="1">
                <a:latin typeface="Arial Black" pitchFamily="34" charset="0"/>
                <a:cs typeface="Aharoni" pitchFamily="2" charset="-79"/>
              </a:rPr>
              <a:t>issue</a:t>
            </a:r>
            <a:r>
              <a:rPr lang="pl-PL" sz="1400" dirty="0">
                <a:latin typeface="Arial Black" pitchFamily="34" charset="0"/>
                <a:cs typeface="Aharoni" pitchFamily="2" charset="-79"/>
              </a:rPr>
              <a:t> </a:t>
            </a:r>
            <a:r>
              <a:rPr lang="pl-PL" sz="1400" dirty="0" err="1">
                <a:latin typeface="Arial Black" pitchFamily="34" charset="0"/>
                <a:cs typeface="Aharoni" pitchFamily="2" charset="-79"/>
              </a:rPr>
              <a:t>needs</a:t>
            </a:r>
            <a:r>
              <a:rPr lang="pl-PL" sz="1400" dirty="0">
                <a:latin typeface="Arial Black" pitchFamily="34" charset="0"/>
                <a:cs typeface="Aharoni" pitchFamily="2" charset="-79"/>
              </a:rPr>
              <a:t> to be </a:t>
            </a:r>
            <a:r>
              <a:rPr lang="pl-PL" sz="1400" dirty="0" err="1">
                <a:latin typeface="Arial Black" pitchFamily="34" charset="0"/>
                <a:cs typeface="Aharoni" pitchFamily="2" charset="-79"/>
              </a:rPr>
              <a:t>regulated</a:t>
            </a:r>
            <a:r>
              <a:rPr lang="pl-PL" sz="1400" dirty="0">
                <a:latin typeface="Arial Black" pitchFamily="34" charset="0"/>
                <a:cs typeface="Aharoni" pitchFamily="2" charset="-79"/>
              </a:rPr>
              <a:t> by law – </a:t>
            </a:r>
            <a:r>
              <a:rPr lang="pl-PL" sz="1400" dirty="0" err="1">
                <a:latin typeface="Arial Black" pitchFamily="34" charset="0"/>
                <a:cs typeface="Aharoni" pitchFamily="2" charset="-79"/>
              </a:rPr>
              <a:t>otherwise</a:t>
            </a:r>
            <a:r>
              <a:rPr lang="pl-PL" sz="1400" dirty="0">
                <a:latin typeface="Arial Black" pitchFamily="34" charset="0"/>
                <a:cs typeface="Aharoni" pitchFamily="2" charset="-79"/>
              </a:rPr>
              <a:t> the   </a:t>
            </a:r>
            <a:br>
              <a:rPr lang="pl-PL" sz="1400" dirty="0">
                <a:latin typeface="Arial Black" pitchFamily="34" charset="0"/>
                <a:cs typeface="Aharoni" pitchFamily="2" charset="-79"/>
              </a:rPr>
            </a:br>
            <a:r>
              <a:rPr lang="pl-PL" sz="1400" dirty="0">
                <a:latin typeface="Arial Black" pitchFamily="34" charset="0"/>
                <a:cs typeface="Aharoni" pitchFamily="2" charset="-79"/>
              </a:rPr>
              <a:t>  </a:t>
            </a:r>
            <a:r>
              <a:rPr lang="pl-PL" sz="1400" dirty="0" err="1">
                <a:latin typeface="Arial Black" pitchFamily="34" charset="0"/>
                <a:cs typeface="Aharoni" pitchFamily="2" charset="-79"/>
              </a:rPr>
              <a:t>employers</a:t>
            </a:r>
            <a:r>
              <a:rPr lang="pl-PL" sz="1400" dirty="0">
                <a:latin typeface="Arial Black" pitchFamily="34" charset="0"/>
                <a:cs typeface="Aharoni" pitchFamily="2" charset="-79"/>
              </a:rPr>
              <a:t> </a:t>
            </a:r>
            <a:r>
              <a:rPr lang="pl-PL" sz="1400" dirty="0" err="1">
                <a:latin typeface="Arial Black" pitchFamily="34" charset="0"/>
                <a:cs typeface="Aharoni" pitchFamily="2" charset="-79"/>
              </a:rPr>
              <a:t>won’t</a:t>
            </a:r>
            <a:r>
              <a:rPr lang="pl-PL" sz="1400" dirty="0">
                <a:latin typeface="Arial Black" pitchFamily="34" charset="0"/>
                <a:cs typeface="Aharoni" pitchFamily="2" charset="-79"/>
              </a:rPr>
              <a:t> </a:t>
            </a:r>
            <a:r>
              <a:rPr lang="pl-PL" sz="1400" dirty="0" err="1">
                <a:latin typeface="Arial Black" pitchFamily="34" charset="0"/>
                <a:cs typeface="Aharoni" pitchFamily="2" charset="-79"/>
              </a:rPr>
              <a:t>sign</a:t>
            </a:r>
            <a:r>
              <a:rPr lang="pl-PL" sz="1400" dirty="0">
                <a:latin typeface="Arial Black" pitchFamily="34" charset="0"/>
                <a:cs typeface="Aharoni" pitchFamily="2" charset="-79"/>
              </a:rPr>
              <a:t> the </a:t>
            </a:r>
            <a:r>
              <a:rPr lang="pl-PL" sz="1400" dirty="0" err="1">
                <a:latin typeface="Arial Black" pitchFamily="34" charset="0"/>
                <a:cs typeface="Aharoni" pitchFamily="2" charset="-79"/>
              </a:rPr>
              <a:t>agreement</a:t>
            </a:r>
            <a:br>
              <a:rPr lang="pl-PL" sz="1400" dirty="0">
                <a:latin typeface="Arial Black" pitchFamily="34" charset="0"/>
                <a:cs typeface="Aharoni" pitchFamily="2" charset="-79"/>
              </a:rPr>
            </a:br>
            <a:br>
              <a:rPr lang="pl-PL" sz="1400" dirty="0">
                <a:latin typeface="Arial Black" pitchFamily="34" charset="0"/>
                <a:cs typeface="Aharoni" pitchFamily="2" charset="-79"/>
              </a:rPr>
            </a:br>
            <a:endParaRPr lang="pl-PL" sz="1400" dirty="0">
              <a:latin typeface="Arial Black" pitchFamily="34" charset="0"/>
              <a:cs typeface="Aharoni" pitchFamily="2" charset="-79"/>
            </a:endParaRPr>
          </a:p>
        </p:txBody>
      </p:sp>
      <p:sp>
        <p:nvSpPr>
          <p:cNvPr id="3" name="Podtytuł 2"/>
          <p:cNvSpPr>
            <a:spLocks noGrp="1"/>
          </p:cNvSpPr>
          <p:nvPr>
            <p:ph type="subTitle" idx="1"/>
          </p:nvPr>
        </p:nvSpPr>
        <p:spPr>
          <a:xfrm>
            <a:off x="685800" y="2276872"/>
            <a:ext cx="7848872" cy="4082008"/>
          </a:xfrm>
        </p:spPr>
        <p:txBody>
          <a:bodyPr>
            <a:noAutofit/>
          </a:bodyPr>
          <a:lstStyle/>
          <a:p>
            <a:r>
              <a:rPr lang="pl-PL" sz="1400" dirty="0">
                <a:solidFill>
                  <a:srgbClr val="002060"/>
                </a:solidFill>
                <a:latin typeface="Arial Black" pitchFamily="34" charset="0"/>
              </a:rPr>
              <a:t>TU „</a:t>
            </a:r>
            <a:r>
              <a:rPr lang="pl-PL" sz="1400" dirty="0" err="1">
                <a:solidFill>
                  <a:srgbClr val="002060"/>
                </a:solidFill>
                <a:latin typeface="Arial Black" pitchFamily="34" charset="0"/>
              </a:rPr>
              <a:t>Solidarity</a:t>
            </a:r>
            <a:r>
              <a:rPr lang="pl-PL" sz="1400" dirty="0">
                <a:solidFill>
                  <a:srgbClr val="002060"/>
                </a:solidFill>
                <a:latin typeface="Arial Black" pitchFamily="34" charset="0"/>
              </a:rPr>
              <a:t>”, JYSK Poland Ltd.: </a:t>
            </a:r>
          </a:p>
          <a:p>
            <a:pPr marL="285750" indent="-285750">
              <a:buFont typeface="Arial" panose="020B0604020202020204" pitchFamily="34" charset="0"/>
              <a:buChar char="•"/>
            </a:pPr>
            <a:r>
              <a:rPr lang="pl-PL" sz="1400" dirty="0">
                <a:solidFill>
                  <a:srgbClr val="002060"/>
                </a:solidFill>
                <a:latin typeface="Arial Black" pitchFamily="34" charset="0"/>
              </a:rPr>
              <a:t>IN 2015 and 2016 the </a:t>
            </a:r>
            <a:r>
              <a:rPr lang="pl-PL" sz="1400" dirty="0" err="1">
                <a:solidFill>
                  <a:srgbClr val="002060"/>
                </a:solidFill>
                <a:latin typeface="Arial Black" pitchFamily="34" charset="0"/>
              </a:rPr>
              <a:t>discussion</a:t>
            </a:r>
            <a:r>
              <a:rPr lang="pl-PL" sz="1400" dirty="0">
                <a:solidFill>
                  <a:srgbClr val="002060"/>
                </a:solidFill>
                <a:latin typeface="Arial Black" pitchFamily="34" charset="0"/>
              </a:rPr>
              <a:t> </a:t>
            </a:r>
            <a:r>
              <a:rPr lang="pl-PL" sz="1400" dirty="0" err="1">
                <a:solidFill>
                  <a:srgbClr val="002060"/>
                </a:solidFill>
                <a:latin typeface="Arial Black" pitchFamily="34" charset="0"/>
              </a:rPr>
              <a:t>initiated</a:t>
            </a:r>
            <a:r>
              <a:rPr lang="pl-PL" sz="1400" dirty="0">
                <a:solidFill>
                  <a:srgbClr val="002060"/>
                </a:solidFill>
                <a:latin typeface="Arial Black" pitchFamily="34" charset="0"/>
              </a:rPr>
              <a:t> on the </a:t>
            </a:r>
            <a:r>
              <a:rPr lang="pl-PL" sz="1400" dirty="0" err="1">
                <a:solidFill>
                  <a:srgbClr val="002060"/>
                </a:solidFill>
                <a:latin typeface="Arial Black" pitchFamily="34" charset="0"/>
              </a:rPr>
              <a:t>collective</a:t>
            </a:r>
            <a:r>
              <a:rPr lang="pl-PL" sz="1400" dirty="0">
                <a:solidFill>
                  <a:srgbClr val="002060"/>
                </a:solidFill>
                <a:latin typeface="Arial Black" pitchFamily="34" charset="0"/>
              </a:rPr>
              <a:t> </a:t>
            </a:r>
            <a:r>
              <a:rPr lang="pl-PL" sz="1400" dirty="0" err="1">
                <a:solidFill>
                  <a:srgbClr val="002060"/>
                </a:solidFill>
                <a:latin typeface="Arial Black" pitchFamily="34" charset="0"/>
              </a:rPr>
              <a:t>agreement</a:t>
            </a:r>
            <a:r>
              <a:rPr lang="pl-PL" sz="1400" dirty="0">
                <a:solidFill>
                  <a:srgbClr val="002060"/>
                </a:solidFill>
                <a:latin typeface="Arial Black" pitchFamily="34" charset="0"/>
              </a:rPr>
              <a:t> </a:t>
            </a:r>
          </a:p>
          <a:p>
            <a:pPr marL="285750" indent="-285750">
              <a:buFont typeface="Arial" panose="020B0604020202020204" pitchFamily="34" charset="0"/>
              <a:buChar char="•"/>
            </a:pPr>
            <a:r>
              <a:rPr lang="pl-PL" sz="1400" dirty="0" err="1">
                <a:solidFill>
                  <a:srgbClr val="002060"/>
                </a:solidFill>
                <a:latin typeface="Arial Black" pitchFamily="34" charset="0"/>
              </a:rPr>
              <a:t>After</a:t>
            </a:r>
            <a:r>
              <a:rPr lang="pl-PL" sz="1400" dirty="0">
                <a:solidFill>
                  <a:srgbClr val="002060"/>
                </a:solidFill>
                <a:latin typeface="Arial Black" pitchFamily="34" charset="0"/>
              </a:rPr>
              <a:t> </a:t>
            </a:r>
            <a:r>
              <a:rPr lang="pl-PL" sz="1400" dirty="0" err="1">
                <a:solidFill>
                  <a:srgbClr val="002060"/>
                </a:solidFill>
                <a:latin typeface="Arial Black" pitchFamily="34" charset="0"/>
              </a:rPr>
              <a:t>several</a:t>
            </a:r>
            <a:r>
              <a:rPr lang="pl-PL" sz="1400" dirty="0">
                <a:solidFill>
                  <a:srgbClr val="002060"/>
                </a:solidFill>
                <a:latin typeface="Arial Black" pitchFamily="34" charset="0"/>
              </a:rPr>
              <a:t> </a:t>
            </a:r>
            <a:r>
              <a:rPr lang="pl-PL" sz="1400" dirty="0" err="1">
                <a:solidFill>
                  <a:srgbClr val="002060"/>
                </a:solidFill>
                <a:latin typeface="Arial Black" pitchFamily="34" charset="0"/>
              </a:rPr>
              <a:t>meetings</a:t>
            </a:r>
            <a:r>
              <a:rPr lang="pl-PL" sz="1400" dirty="0">
                <a:solidFill>
                  <a:srgbClr val="002060"/>
                </a:solidFill>
                <a:latin typeface="Arial Black" pitchFamily="34" charset="0"/>
              </a:rPr>
              <a:t> the </a:t>
            </a:r>
            <a:r>
              <a:rPr lang="pl-PL" sz="1400" dirty="0" err="1">
                <a:solidFill>
                  <a:srgbClr val="002060"/>
                </a:solidFill>
                <a:latin typeface="Arial Black" pitchFamily="34" charset="0"/>
              </a:rPr>
              <a:t>Conclusion</a:t>
            </a:r>
            <a:r>
              <a:rPr lang="pl-PL" sz="1400" dirty="0">
                <a:solidFill>
                  <a:srgbClr val="002060"/>
                </a:solidFill>
                <a:latin typeface="Arial Black" pitchFamily="34" charset="0"/>
              </a:rPr>
              <a:t>: the </a:t>
            </a:r>
            <a:r>
              <a:rPr lang="pl-PL" sz="1400" dirty="0" err="1">
                <a:solidFill>
                  <a:srgbClr val="002060"/>
                </a:solidFill>
                <a:latin typeface="Arial Black" pitchFamily="34" charset="0"/>
              </a:rPr>
              <a:t>employer</a:t>
            </a:r>
            <a:r>
              <a:rPr lang="pl-PL" sz="1400" dirty="0">
                <a:solidFill>
                  <a:srgbClr val="002060"/>
                </a:solidFill>
                <a:latin typeface="Arial Black" pitchFamily="34" charset="0"/>
              </a:rPr>
              <a:t> will </a:t>
            </a:r>
            <a:r>
              <a:rPr lang="pl-PL" sz="1400" dirty="0" err="1">
                <a:solidFill>
                  <a:srgbClr val="002060"/>
                </a:solidFill>
                <a:latin typeface="Arial Black" pitchFamily="34" charset="0"/>
              </a:rPr>
              <a:t>give</a:t>
            </a:r>
            <a:r>
              <a:rPr lang="pl-PL" sz="1400" dirty="0">
                <a:solidFill>
                  <a:srgbClr val="002060"/>
                </a:solidFill>
                <a:latin typeface="Arial Black" pitchFamily="34" charset="0"/>
              </a:rPr>
              <a:t> </a:t>
            </a:r>
            <a:r>
              <a:rPr lang="en-US" sz="1400" dirty="0">
                <a:solidFill>
                  <a:srgbClr val="002060"/>
                </a:solidFill>
                <a:latin typeface="Arial Black" pitchFamily="34" charset="0"/>
              </a:rPr>
              <a:t>nothing more than </a:t>
            </a:r>
            <a:r>
              <a:rPr lang="pl-PL" sz="1400" dirty="0" err="1">
                <a:solidFill>
                  <a:srgbClr val="002060"/>
                </a:solidFill>
                <a:latin typeface="Arial Black" pitchFamily="34" charset="0"/>
              </a:rPr>
              <a:t>what</a:t>
            </a:r>
            <a:r>
              <a:rPr lang="pl-PL" sz="1400" dirty="0">
                <a:solidFill>
                  <a:srgbClr val="002060"/>
                </a:solidFill>
                <a:latin typeface="Arial Black" pitchFamily="34" charset="0"/>
              </a:rPr>
              <a:t> </a:t>
            </a:r>
            <a:r>
              <a:rPr lang="en-US" sz="1400" dirty="0">
                <a:solidFill>
                  <a:srgbClr val="002060"/>
                </a:solidFill>
                <a:latin typeface="Arial Black" pitchFamily="34" charset="0"/>
              </a:rPr>
              <a:t>results from the</a:t>
            </a:r>
            <a:r>
              <a:rPr lang="pl-PL" sz="1400" dirty="0">
                <a:solidFill>
                  <a:srgbClr val="002060"/>
                </a:solidFill>
                <a:latin typeface="Arial Black" pitchFamily="34" charset="0"/>
              </a:rPr>
              <a:t> </a:t>
            </a:r>
            <a:r>
              <a:rPr lang="pl-PL" sz="1400" dirty="0" err="1">
                <a:solidFill>
                  <a:srgbClr val="002060"/>
                </a:solidFill>
                <a:latin typeface="Arial Black" pitchFamily="34" charset="0"/>
              </a:rPr>
              <a:t>binding</a:t>
            </a:r>
            <a:r>
              <a:rPr lang="pl-PL" sz="1400" dirty="0">
                <a:solidFill>
                  <a:srgbClr val="002060"/>
                </a:solidFill>
                <a:latin typeface="Arial Black" pitchFamily="34" charset="0"/>
              </a:rPr>
              <a:t> </a:t>
            </a:r>
            <a:r>
              <a:rPr lang="en-US" sz="1400" dirty="0">
                <a:solidFill>
                  <a:srgbClr val="002060"/>
                </a:solidFill>
                <a:latin typeface="Arial Black" pitchFamily="34" charset="0"/>
              </a:rPr>
              <a:t>legal regulations</a:t>
            </a:r>
            <a:endParaRPr lang="pl-PL" sz="1400" dirty="0">
              <a:solidFill>
                <a:srgbClr val="002060"/>
              </a:solidFill>
              <a:latin typeface="Arial Black" pitchFamily="34" charset="0"/>
            </a:endParaRPr>
          </a:p>
          <a:p>
            <a:pPr marL="285750" indent="-285750">
              <a:buFont typeface="Arial" panose="020B0604020202020204" pitchFamily="34" charset="0"/>
              <a:buChar char="•"/>
            </a:pPr>
            <a:r>
              <a:rPr lang="pl-PL" sz="1400" dirty="0">
                <a:solidFill>
                  <a:srgbClr val="002060"/>
                </a:solidFill>
                <a:latin typeface="Arial Black" pitchFamily="34" charset="0"/>
              </a:rPr>
              <a:t>There </a:t>
            </a:r>
            <a:r>
              <a:rPr lang="pl-PL" sz="1400" dirty="0" err="1">
                <a:solidFill>
                  <a:srgbClr val="002060"/>
                </a:solidFill>
                <a:latin typeface="Arial Black" pitchFamily="34" charset="0"/>
              </a:rPr>
              <a:t>is</a:t>
            </a:r>
            <a:r>
              <a:rPr lang="pl-PL" sz="1400" dirty="0">
                <a:solidFill>
                  <a:srgbClr val="002060"/>
                </a:solidFill>
                <a:latin typeface="Arial Black" pitchFamily="34" charset="0"/>
              </a:rPr>
              <a:t> </a:t>
            </a:r>
            <a:r>
              <a:rPr lang="pl-PL" sz="1400" dirty="0" err="1">
                <a:solidFill>
                  <a:srgbClr val="002060"/>
                </a:solidFill>
                <a:latin typeface="Arial Black" pitchFamily="34" charset="0"/>
              </a:rPr>
              <a:t>another</a:t>
            </a:r>
            <a:r>
              <a:rPr lang="pl-PL" sz="1400" dirty="0">
                <a:solidFill>
                  <a:srgbClr val="002060"/>
                </a:solidFill>
                <a:latin typeface="Arial Black" pitchFamily="34" charset="0"/>
              </a:rPr>
              <a:t> Union in </a:t>
            </a:r>
            <a:r>
              <a:rPr lang="pl-PL" sz="1400" dirty="0" err="1">
                <a:solidFill>
                  <a:srgbClr val="002060"/>
                </a:solidFill>
                <a:latin typeface="Arial Black" pitchFamily="34" charset="0"/>
              </a:rPr>
              <a:t>Jysk</a:t>
            </a:r>
            <a:r>
              <a:rPr lang="pl-PL" sz="1400" dirty="0">
                <a:solidFill>
                  <a:srgbClr val="002060"/>
                </a:solidFill>
                <a:latin typeface="Arial Black" pitchFamily="34" charset="0"/>
              </a:rPr>
              <a:t> Poland </a:t>
            </a:r>
            <a:r>
              <a:rPr lang="pl-PL" sz="1400" dirty="0" err="1">
                <a:solidFill>
                  <a:srgbClr val="002060"/>
                </a:solidFill>
                <a:latin typeface="Arial Black" pitchFamily="34" charset="0"/>
              </a:rPr>
              <a:t>who</a:t>
            </a:r>
            <a:r>
              <a:rPr lang="pl-PL" sz="1400" dirty="0">
                <a:solidFill>
                  <a:srgbClr val="002060"/>
                </a:solidFill>
                <a:latin typeface="Arial Black" pitchFamily="34" charset="0"/>
              </a:rPr>
              <a:t> </a:t>
            </a:r>
            <a:r>
              <a:rPr lang="pl-PL" sz="1400" dirty="0" err="1">
                <a:solidFill>
                  <a:srgbClr val="002060"/>
                </a:solidFill>
                <a:latin typeface="Arial Black" pitchFamily="34" charset="0"/>
              </a:rPr>
              <a:t>cooperates</a:t>
            </a:r>
            <a:r>
              <a:rPr lang="pl-PL" sz="1400" dirty="0">
                <a:solidFill>
                  <a:srgbClr val="002060"/>
                </a:solidFill>
                <a:latin typeface="Arial Black" pitchFamily="34" charset="0"/>
              </a:rPr>
              <a:t> with the </a:t>
            </a:r>
            <a:r>
              <a:rPr lang="pl-PL" sz="1400" dirty="0" err="1">
                <a:solidFill>
                  <a:srgbClr val="002060"/>
                </a:solidFill>
                <a:latin typeface="Arial Black" pitchFamily="34" charset="0"/>
              </a:rPr>
              <a:t>employer</a:t>
            </a:r>
            <a:endParaRPr lang="pl-PL" sz="1400" dirty="0">
              <a:solidFill>
                <a:srgbClr val="002060"/>
              </a:solidFill>
              <a:latin typeface="Arial Black" pitchFamily="34" charset="0"/>
            </a:endParaRPr>
          </a:p>
          <a:p>
            <a:pPr marL="285750" indent="-285750">
              <a:buFont typeface="Arial" panose="020B0604020202020204" pitchFamily="34" charset="0"/>
              <a:buChar char="•"/>
            </a:pPr>
            <a:r>
              <a:rPr lang="pl-PL" sz="1400" dirty="0">
                <a:solidFill>
                  <a:srgbClr val="002060"/>
                </a:solidFill>
                <a:latin typeface="Arial Black" pitchFamily="34" charset="0"/>
              </a:rPr>
              <a:t> </a:t>
            </a:r>
            <a:r>
              <a:rPr lang="pl-PL" sz="1400" dirty="0" err="1">
                <a:solidFill>
                  <a:srgbClr val="002060"/>
                </a:solidFill>
                <a:latin typeface="Arial Black" pitchFamily="34" charset="0"/>
              </a:rPr>
              <a:t>Jysk</a:t>
            </a:r>
            <a:r>
              <a:rPr lang="pl-PL" sz="1400" dirty="0">
                <a:solidFill>
                  <a:srgbClr val="002060"/>
                </a:solidFill>
                <a:latin typeface="Arial Black" pitchFamily="34" charset="0"/>
              </a:rPr>
              <a:t> </a:t>
            </a:r>
            <a:r>
              <a:rPr lang="pl-PL" sz="1400" dirty="0" err="1">
                <a:solidFill>
                  <a:srgbClr val="002060"/>
                </a:solidFill>
                <a:latin typeface="Arial Black" pitchFamily="34" charset="0"/>
              </a:rPr>
              <a:t>is</a:t>
            </a:r>
            <a:r>
              <a:rPr lang="pl-PL" sz="1400" dirty="0">
                <a:solidFill>
                  <a:srgbClr val="002060"/>
                </a:solidFill>
                <a:latin typeface="Arial Black" pitchFamily="34" charset="0"/>
              </a:rPr>
              <a:t> </a:t>
            </a:r>
            <a:r>
              <a:rPr lang="pl-PL" sz="1400" dirty="0" err="1">
                <a:solidFill>
                  <a:srgbClr val="002060"/>
                </a:solidFill>
                <a:latin typeface="Arial Black" pitchFamily="34" charset="0"/>
              </a:rPr>
              <a:t>privileged</a:t>
            </a:r>
            <a:r>
              <a:rPr lang="pl-PL" sz="1400" dirty="0">
                <a:solidFill>
                  <a:srgbClr val="002060"/>
                </a:solidFill>
                <a:latin typeface="Arial Black" pitchFamily="34" charset="0"/>
              </a:rPr>
              <a:t>: </a:t>
            </a:r>
            <a:r>
              <a:rPr lang="en-US" sz="1400" dirty="0">
                <a:solidFill>
                  <a:srgbClr val="002060"/>
                </a:solidFill>
                <a:latin typeface="Arial Black" pitchFamily="34" charset="0"/>
              </a:rPr>
              <a:t>temporary tax exemption, </a:t>
            </a:r>
            <a:r>
              <a:rPr lang="pl-PL" sz="1400" dirty="0">
                <a:solidFill>
                  <a:srgbClr val="002060"/>
                </a:solidFill>
                <a:latin typeface="Arial Black" pitchFamily="34" charset="0"/>
              </a:rPr>
              <a:t>p</a:t>
            </a:r>
            <a:r>
              <a:rPr lang="en-US" sz="1400" dirty="0">
                <a:solidFill>
                  <a:srgbClr val="002060"/>
                </a:solidFill>
                <a:latin typeface="Arial Black" pitchFamily="34" charset="0"/>
              </a:rPr>
              <a:t>referential terms</a:t>
            </a:r>
            <a:r>
              <a:rPr lang="pl-PL" sz="1400" dirty="0">
                <a:solidFill>
                  <a:srgbClr val="002060"/>
                </a:solidFill>
                <a:latin typeface="Arial Black" pitchFamily="34" charset="0"/>
              </a:rPr>
              <a:t> in the </a:t>
            </a:r>
            <a:r>
              <a:rPr lang="pl-PL" sz="1400" dirty="0" err="1">
                <a:solidFill>
                  <a:srgbClr val="002060"/>
                </a:solidFill>
                <a:latin typeface="Arial Black" pitchFamily="34" charset="0"/>
              </a:rPr>
              <a:t>economic</a:t>
            </a:r>
            <a:r>
              <a:rPr lang="pl-PL" sz="1400" dirty="0">
                <a:solidFill>
                  <a:srgbClr val="002060"/>
                </a:solidFill>
                <a:latin typeface="Arial Black" pitchFamily="34" charset="0"/>
              </a:rPr>
              <a:t> </a:t>
            </a:r>
            <a:r>
              <a:rPr lang="pl-PL" sz="1400" dirty="0" err="1">
                <a:solidFill>
                  <a:srgbClr val="002060"/>
                </a:solidFill>
                <a:latin typeface="Arial Black" pitchFamily="34" charset="0"/>
              </a:rPr>
              <a:t>zones</a:t>
            </a:r>
            <a:r>
              <a:rPr lang="pl-PL" sz="1400" dirty="0">
                <a:solidFill>
                  <a:srgbClr val="002060"/>
                </a:solidFill>
                <a:latin typeface="Arial Black" pitchFamily="34" charset="0"/>
              </a:rPr>
              <a:t> </a:t>
            </a:r>
            <a:r>
              <a:rPr lang="en-US" sz="1400" dirty="0">
                <a:solidFill>
                  <a:srgbClr val="002060"/>
                </a:solidFill>
                <a:latin typeface="Arial Black" pitchFamily="34" charset="0"/>
              </a:rPr>
              <a:t>or EU subsidies</a:t>
            </a:r>
            <a:endParaRPr lang="pl-PL" sz="1400" dirty="0">
              <a:solidFill>
                <a:srgbClr val="002060"/>
              </a:solidFill>
              <a:latin typeface="Arial Black" pitchFamily="34" charset="0"/>
            </a:endParaRPr>
          </a:p>
          <a:p>
            <a:pPr marL="285750" indent="-285750">
              <a:buFont typeface="Arial" panose="020B0604020202020204" pitchFamily="34" charset="0"/>
              <a:buChar char="•"/>
            </a:pPr>
            <a:r>
              <a:rPr lang="en-US" sz="1400" dirty="0">
                <a:solidFill>
                  <a:srgbClr val="002060"/>
                </a:solidFill>
                <a:latin typeface="Arial Black" pitchFamily="34" charset="0"/>
              </a:rPr>
              <a:t>employees from </a:t>
            </a:r>
            <a:r>
              <a:rPr lang="pl-PL" sz="1400" dirty="0" err="1">
                <a:solidFill>
                  <a:srgbClr val="002060"/>
                </a:solidFill>
                <a:latin typeface="Arial Black" pitchFamily="34" charset="0"/>
              </a:rPr>
              <a:t>other</a:t>
            </a:r>
            <a:r>
              <a:rPr lang="pl-PL" sz="1400" dirty="0">
                <a:solidFill>
                  <a:srgbClr val="002060"/>
                </a:solidFill>
                <a:latin typeface="Arial Black" pitchFamily="34" charset="0"/>
              </a:rPr>
              <a:t> </a:t>
            </a:r>
            <a:r>
              <a:rPr lang="pl-PL" sz="1400" dirty="0" err="1">
                <a:solidFill>
                  <a:srgbClr val="002060"/>
                </a:solidFill>
                <a:latin typeface="Arial Black" pitchFamily="34" charset="0"/>
              </a:rPr>
              <a:t>countries</a:t>
            </a:r>
            <a:r>
              <a:rPr lang="pl-PL" sz="1400" dirty="0">
                <a:solidFill>
                  <a:srgbClr val="002060"/>
                </a:solidFill>
                <a:latin typeface="Arial Black" pitchFamily="34" charset="0"/>
              </a:rPr>
              <a:t> </a:t>
            </a:r>
            <a:r>
              <a:rPr lang="pl-PL" sz="1400" dirty="0" err="1">
                <a:solidFill>
                  <a:srgbClr val="002060"/>
                </a:solidFill>
                <a:latin typeface="Arial Black" pitchFamily="34" charset="0"/>
              </a:rPr>
              <a:t>receive</a:t>
            </a:r>
            <a:r>
              <a:rPr lang="pl-PL" sz="1400" dirty="0">
                <a:solidFill>
                  <a:srgbClr val="002060"/>
                </a:solidFill>
                <a:latin typeface="Arial Black" pitchFamily="34" charset="0"/>
              </a:rPr>
              <a:t> </a:t>
            </a:r>
            <a:r>
              <a:rPr lang="pl-PL" sz="1400" dirty="0" err="1">
                <a:solidFill>
                  <a:srgbClr val="002060"/>
                </a:solidFill>
                <a:latin typeface="Arial Black" pitchFamily="34" charset="0"/>
              </a:rPr>
              <a:t>higher</a:t>
            </a:r>
            <a:r>
              <a:rPr lang="pl-PL" sz="1400" dirty="0">
                <a:solidFill>
                  <a:srgbClr val="002060"/>
                </a:solidFill>
                <a:latin typeface="Arial Black" pitchFamily="34" charset="0"/>
              </a:rPr>
              <a:t> </a:t>
            </a:r>
            <a:r>
              <a:rPr lang="pl-PL" sz="1400" dirty="0" err="1">
                <a:solidFill>
                  <a:srgbClr val="002060"/>
                </a:solidFill>
                <a:latin typeface="Arial Black" pitchFamily="34" charset="0"/>
              </a:rPr>
              <a:t>pay</a:t>
            </a:r>
            <a:r>
              <a:rPr lang="pl-PL" sz="1400" dirty="0">
                <a:solidFill>
                  <a:srgbClr val="002060"/>
                </a:solidFill>
                <a:latin typeface="Arial Black" pitchFamily="34" charset="0"/>
              </a:rPr>
              <a:t> </a:t>
            </a:r>
            <a:r>
              <a:rPr lang="pl-PL" sz="1400" dirty="0" err="1">
                <a:solidFill>
                  <a:srgbClr val="002060"/>
                </a:solidFill>
                <a:latin typeface="Arial Black" pitchFamily="34" charset="0"/>
              </a:rPr>
              <a:t>rises</a:t>
            </a:r>
            <a:r>
              <a:rPr lang="pl-PL" sz="1400" dirty="0">
                <a:solidFill>
                  <a:srgbClr val="002060"/>
                </a:solidFill>
                <a:latin typeface="Arial Black" pitchFamily="34" charset="0"/>
              </a:rPr>
              <a:t> </a:t>
            </a:r>
            <a:r>
              <a:rPr lang="pl-PL" sz="1400" dirty="0" err="1">
                <a:solidFill>
                  <a:srgbClr val="002060"/>
                </a:solidFill>
                <a:latin typeface="Arial Black" pitchFamily="34" charset="0"/>
              </a:rPr>
              <a:t>compared</a:t>
            </a:r>
            <a:r>
              <a:rPr lang="pl-PL" sz="1400" dirty="0">
                <a:solidFill>
                  <a:srgbClr val="002060"/>
                </a:solidFill>
                <a:latin typeface="Arial Black" pitchFamily="34" charset="0"/>
              </a:rPr>
              <a:t> to </a:t>
            </a:r>
            <a:r>
              <a:rPr lang="pl-PL" sz="1400" dirty="0" err="1">
                <a:solidFill>
                  <a:srgbClr val="002060"/>
                </a:solidFill>
                <a:latin typeface="Arial Black" pitchFamily="34" charset="0"/>
              </a:rPr>
              <a:t>polish</a:t>
            </a:r>
            <a:r>
              <a:rPr lang="pl-PL" sz="1400" dirty="0">
                <a:solidFill>
                  <a:srgbClr val="002060"/>
                </a:solidFill>
                <a:latin typeface="Arial Black" pitchFamily="34" charset="0"/>
              </a:rPr>
              <a:t> </a:t>
            </a:r>
            <a:r>
              <a:rPr lang="pl-PL" sz="1400" dirty="0" err="1">
                <a:solidFill>
                  <a:srgbClr val="002060"/>
                </a:solidFill>
                <a:latin typeface="Arial Black" pitchFamily="34" charset="0"/>
              </a:rPr>
              <a:t>employees</a:t>
            </a:r>
            <a:r>
              <a:rPr lang="en-US" sz="1400" dirty="0">
                <a:solidFill>
                  <a:srgbClr val="002060"/>
                </a:solidFill>
                <a:latin typeface="Arial Black" pitchFamily="34" charset="0"/>
              </a:rPr>
              <a:t> despite </a:t>
            </a:r>
            <a:r>
              <a:rPr lang="pl-PL" sz="1400" dirty="0" err="1">
                <a:solidFill>
                  <a:srgbClr val="002060"/>
                </a:solidFill>
                <a:latin typeface="Arial Black" pitchFamily="34" charset="0"/>
              </a:rPr>
              <a:t>lower</a:t>
            </a:r>
            <a:r>
              <a:rPr lang="pl-PL" sz="1400" dirty="0">
                <a:solidFill>
                  <a:srgbClr val="002060"/>
                </a:solidFill>
                <a:latin typeface="Arial Black" pitchFamily="34" charset="0"/>
              </a:rPr>
              <a:t> </a:t>
            </a:r>
            <a:r>
              <a:rPr lang="pl-PL" sz="1400" dirty="0" err="1">
                <a:solidFill>
                  <a:srgbClr val="002060"/>
                </a:solidFill>
                <a:latin typeface="Arial Black" pitchFamily="34" charset="0"/>
              </a:rPr>
              <a:t>income</a:t>
            </a:r>
            <a:r>
              <a:rPr lang="pl-PL" sz="1400" dirty="0">
                <a:solidFill>
                  <a:srgbClr val="002060"/>
                </a:solidFill>
                <a:latin typeface="Arial Black" pitchFamily="34" charset="0"/>
              </a:rPr>
              <a:t> </a:t>
            </a:r>
            <a:r>
              <a:rPr lang="pl-PL" sz="1400" dirty="0" err="1">
                <a:solidFill>
                  <a:srgbClr val="002060"/>
                </a:solidFill>
                <a:latin typeface="Arial Black" pitchFamily="34" charset="0"/>
              </a:rPr>
              <a:t>earned</a:t>
            </a:r>
            <a:r>
              <a:rPr lang="pl-PL" sz="1400" dirty="0">
                <a:solidFill>
                  <a:srgbClr val="002060"/>
                </a:solidFill>
                <a:latin typeface="Arial Black" pitchFamily="34" charset="0"/>
              </a:rPr>
              <a:t> by the company</a:t>
            </a:r>
            <a:br>
              <a:rPr lang="pl-PL" sz="1400" dirty="0">
                <a:solidFill>
                  <a:srgbClr val="002060"/>
                </a:solidFill>
                <a:latin typeface="Arial Black" pitchFamily="34" charset="0"/>
              </a:rPr>
            </a:br>
            <a:endParaRPr lang="pl-PL" sz="1400" dirty="0">
              <a:solidFill>
                <a:srgbClr val="002060"/>
              </a:solidFill>
              <a:latin typeface="Arial Black" pitchFamily="34" charset="0"/>
            </a:endParaRPr>
          </a:p>
        </p:txBody>
      </p:sp>
      <p:pic>
        <p:nvPicPr>
          <p:cNvPr id="4" name="Picture 5"/>
          <p:cNvPicPr>
            <a:picLocks noChangeAspect="1" noChangeArrowheads="1"/>
          </p:cNvPicPr>
          <p:nvPr/>
        </p:nvPicPr>
        <p:blipFill>
          <a:blip r:embed="rId2" cstate="print"/>
          <a:srcRect/>
          <a:stretch>
            <a:fillRect/>
          </a:stretch>
        </p:blipFill>
        <p:spPr bwMode="auto">
          <a:xfrm>
            <a:off x="666416" y="6358880"/>
            <a:ext cx="914400" cy="216024"/>
          </a:xfrm>
          <a:prstGeom prst="rect">
            <a:avLst/>
          </a:prstGeom>
          <a:noFill/>
          <a:ln w="9525">
            <a:noFill/>
            <a:round/>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11560" y="188640"/>
            <a:ext cx="8229600" cy="1440160"/>
          </a:xfrm>
        </p:spPr>
        <p:txBody>
          <a:bodyPr>
            <a:noAutofit/>
          </a:bodyPr>
          <a:lstStyle/>
          <a:p>
            <a:r>
              <a:rPr lang="pl-PL" sz="1800" dirty="0">
                <a:solidFill>
                  <a:srgbClr val="00B050"/>
                </a:solidFill>
                <a:latin typeface="Arial Black" pitchFamily="34" charset="0"/>
              </a:rPr>
              <a:t>TU „</a:t>
            </a:r>
            <a:r>
              <a:rPr lang="pl-PL" sz="1800" dirty="0" err="1">
                <a:solidFill>
                  <a:srgbClr val="00B050"/>
                </a:solidFill>
                <a:latin typeface="Arial Black" pitchFamily="34" charset="0"/>
              </a:rPr>
              <a:t>Solidarity</a:t>
            </a:r>
            <a:r>
              <a:rPr lang="pl-PL" sz="1800" dirty="0">
                <a:solidFill>
                  <a:srgbClr val="00B050"/>
                </a:solidFill>
                <a:latin typeface="Arial Black" pitchFamily="34" charset="0"/>
              </a:rPr>
              <a:t>”, H&amp;M Poland:</a:t>
            </a:r>
            <a:endParaRPr lang="pl-PL" sz="1800" dirty="0">
              <a:solidFill>
                <a:srgbClr val="00B050"/>
              </a:solidFill>
            </a:endParaRPr>
          </a:p>
        </p:txBody>
      </p:sp>
      <p:sp>
        <p:nvSpPr>
          <p:cNvPr id="3" name="Symbol zastępczy zawartości 2"/>
          <p:cNvSpPr>
            <a:spLocks noGrp="1"/>
          </p:cNvSpPr>
          <p:nvPr>
            <p:ph sz="quarter" idx="13"/>
          </p:nvPr>
        </p:nvSpPr>
        <p:spPr>
          <a:xfrm>
            <a:off x="0" y="1628800"/>
            <a:ext cx="9144000" cy="4101897"/>
          </a:xfrm>
        </p:spPr>
        <p:txBody>
          <a:bodyPr>
            <a:noAutofit/>
          </a:bodyPr>
          <a:lstStyle/>
          <a:p>
            <a:pPr>
              <a:buNone/>
            </a:pPr>
            <a:r>
              <a:rPr lang="pl-PL" sz="1600" dirty="0">
                <a:solidFill>
                  <a:srgbClr val="00B050"/>
                </a:solidFill>
                <a:latin typeface="Arial Black" pitchFamily="34" charset="0"/>
              </a:rPr>
              <a:t> t</a:t>
            </a:r>
            <a:r>
              <a:rPr lang="en-US" sz="1600" dirty="0">
                <a:solidFill>
                  <a:srgbClr val="00B050"/>
                </a:solidFill>
                <a:latin typeface="Arial Black" pitchFamily="34" charset="0"/>
              </a:rPr>
              <a:t>he Collective Agreement </a:t>
            </a:r>
            <a:r>
              <a:rPr lang="pl-PL" sz="1600" dirty="0" err="1">
                <a:solidFill>
                  <a:srgbClr val="00B050"/>
                </a:solidFill>
                <a:latin typeface="Arial Black" pitchFamily="34" charset="0"/>
              </a:rPr>
              <a:t>topic</a:t>
            </a:r>
            <a:r>
              <a:rPr lang="pl-PL" sz="1600" dirty="0">
                <a:solidFill>
                  <a:srgbClr val="00B050"/>
                </a:solidFill>
                <a:latin typeface="Arial Black" pitchFamily="34" charset="0"/>
              </a:rPr>
              <a:t> </a:t>
            </a:r>
            <a:r>
              <a:rPr lang="en-US" sz="1600" dirty="0">
                <a:solidFill>
                  <a:srgbClr val="00B050"/>
                </a:solidFill>
                <a:latin typeface="Arial Black" pitchFamily="34" charset="0"/>
              </a:rPr>
              <a:t>is a very difficult and complex </a:t>
            </a:r>
            <a:r>
              <a:rPr lang="pl-PL" sz="1600" dirty="0">
                <a:solidFill>
                  <a:srgbClr val="00B050"/>
                </a:solidFill>
                <a:latin typeface="Arial Black" pitchFamily="34" charset="0"/>
              </a:rPr>
              <a:t>one</a:t>
            </a:r>
            <a:r>
              <a:rPr lang="en-US" sz="1600" dirty="0">
                <a:solidFill>
                  <a:srgbClr val="00B050"/>
                </a:solidFill>
                <a:latin typeface="Arial Black" pitchFamily="34" charset="0"/>
              </a:rPr>
              <a:t>. </a:t>
            </a:r>
            <a:endParaRPr lang="pl-PL" sz="1600" dirty="0">
              <a:solidFill>
                <a:srgbClr val="00B050"/>
              </a:solidFill>
              <a:latin typeface="Arial Black" pitchFamily="34" charset="0"/>
            </a:endParaRPr>
          </a:p>
          <a:p>
            <a:pPr>
              <a:buNone/>
            </a:pPr>
            <a:r>
              <a:rPr lang="pl-PL" sz="1600" dirty="0">
                <a:solidFill>
                  <a:srgbClr val="00B050"/>
                </a:solidFill>
                <a:latin typeface="Arial Black" pitchFamily="34" charset="0"/>
              </a:rPr>
              <a:t>Th</a:t>
            </a:r>
            <a:r>
              <a:rPr lang="en-US" sz="1600" dirty="0">
                <a:solidFill>
                  <a:srgbClr val="00B050"/>
                </a:solidFill>
                <a:latin typeface="Arial Black" pitchFamily="34" charset="0"/>
              </a:rPr>
              <a:t>e decision to conclude </a:t>
            </a:r>
            <a:r>
              <a:rPr lang="pl-PL" sz="1600" dirty="0">
                <a:solidFill>
                  <a:srgbClr val="00B050"/>
                </a:solidFill>
                <a:latin typeface="Arial Black" pitchFamily="34" charset="0"/>
              </a:rPr>
              <a:t>the </a:t>
            </a:r>
            <a:r>
              <a:rPr lang="pl-PL" sz="1600" dirty="0" err="1">
                <a:solidFill>
                  <a:srgbClr val="00B050"/>
                </a:solidFill>
                <a:latin typeface="Arial Black" pitchFamily="34" charset="0"/>
              </a:rPr>
              <a:t>collective</a:t>
            </a:r>
            <a:r>
              <a:rPr lang="pl-PL" sz="1600" dirty="0">
                <a:solidFill>
                  <a:srgbClr val="00B050"/>
                </a:solidFill>
                <a:latin typeface="Arial Black" pitchFamily="34" charset="0"/>
              </a:rPr>
              <a:t> </a:t>
            </a:r>
            <a:r>
              <a:rPr lang="en-US" sz="1600" dirty="0">
                <a:solidFill>
                  <a:srgbClr val="00B050"/>
                </a:solidFill>
                <a:latin typeface="Arial Black" pitchFamily="34" charset="0"/>
              </a:rPr>
              <a:t>agreement is not within the competence of the </a:t>
            </a:r>
            <a:r>
              <a:rPr lang="pl-PL" sz="1600" dirty="0" err="1">
                <a:solidFill>
                  <a:srgbClr val="00B050"/>
                </a:solidFill>
                <a:latin typeface="Arial Black" pitchFamily="34" charset="0"/>
              </a:rPr>
              <a:t>Polish</a:t>
            </a:r>
            <a:r>
              <a:rPr lang="en-US" sz="1600" dirty="0">
                <a:solidFill>
                  <a:srgbClr val="00B050"/>
                </a:solidFill>
                <a:latin typeface="Arial Black" pitchFamily="34" charset="0"/>
              </a:rPr>
              <a:t> management. </a:t>
            </a:r>
            <a:endParaRPr lang="pl-PL" sz="1600" dirty="0">
              <a:solidFill>
                <a:srgbClr val="00B050"/>
              </a:solidFill>
              <a:latin typeface="Arial Black" pitchFamily="34" charset="0"/>
            </a:endParaRPr>
          </a:p>
          <a:p>
            <a:pPr>
              <a:buNone/>
            </a:pPr>
            <a:r>
              <a:rPr lang="en-US" sz="1600" dirty="0">
                <a:solidFill>
                  <a:srgbClr val="00B050"/>
                </a:solidFill>
                <a:latin typeface="Arial Black" pitchFamily="34" charset="0"/>
              </a:rPr>
              <a:t>We do not have the strength to </a:t>
            </a:r>
            <a:r>
              <a:rPr lang="pl-PL" sz="1600" dirty="0" err="1">
                <a:solidFill>
                  <a:srgbClr val="00B050"/>
                </a:solidFill>
                <a:latin typeface="Arial Black" pitchFamily="34" charset="0"/>
              </a:rPr>
              <a:t>make</a:t>
            </a:r>
            <a:r>
              <a:rPr lang="pl-PL" sz="1600" dirty="0">
                <a:solidFill>
                  <a:srgbClr val="00B050"/>
                </a:solidFill>
                <a:latin typeface="Arial Black" pitchFamily="34" charset="0"/>
              </a:rPr>
              <a:t> </a:t>
            </a:r>
            <a:r>
              <a:rPr lang="en-US" sz="1600" dirty="0">
                <a:solidFill>
                  <a:srgbClr val="00B050"/>
                </a:solidFill>
                <a:latin typeface="Arial Black" pitchFamily="34" charset="0"/>
              </a:rPr>
              <a:t>the Swedish </a:t>
            </a:r>
            <a:r>
              <a:rPr lang="pl-PL" sz="1600" dirty="0">
                <a:solidFill>
                  <a:srgbClr val="00B050"/>
                </a:solidFill>
                <a:latin typeface="Arial Black" pitchFamily="34" charset="0"/>
              </a:rPr>
              <a:t>Board n</a:t>
            </a:r>
            <a:r>
              <a:rPr lang="en-US" sz="1600" dirty="0" err="1">
                <a:solidFill>
                  <a:srgbClr val="00B050"/>
                </a:solidFill>
                <a:latin typeface="Arial Black" pitchFamily="34" charset="0"/>
              </a:rPr>
              <a:t>egotiate</a:t>
            </a:r>
            <a:r>
              <a:rPr lang="en-US" sz="1600" dirty="0">
                <a:solidFill>
                  <a:srgbClr val="00B050"/>
                </a:solidFill>
                <a:latin typeface="Arial Black" pitchFamily="34" charset="0"/>
              </a:rPr>
              <a:t> on this topic. </a:t>
            </a:r>
            <a:endParaRPr lang="pl-PL" sz="1600" dirty="0">
              <a:solidFill>
                <a:srgbClr val="00B050"/>
              </a:solidFill>
              <a:latin typeface="Arial Black" pitchFamily="34" charset="0"/>
            </a:endParaRPr>
          </a:p>
          <a:p>
            <a:pPr>
              <a:buNone/>
            </a:pPr>
            <a:r>
              <a:rPr lang="en-US" sz="1600" dirty="0">
                <a:solidFill>
                  <a:srgbClr val="00B050"/>
                </a:solidFill>
                <a:latin typeface="Arial Black" pitchFamily="34" charset="0"/>
              </a:rPr>
              <a:t>We do not have legal </a:t>
            </a:r>
            <a:r>
              <a:rPr lang="pl-PL" sz="1600" dirty="0" err="1">
                <a:solidFill>
                  <a:srgbClr val="00B050"/>
                </a:solidFill>
                <a:latin typeface="Arial Black" pitchFamily="34" charset="0"/>
              </a:rPr>
              <a:t>instruments</a:t>
            </a:r>
            <a:r>
              <a:rPr lang="pl-PL" sz="1600" dirty="0">
                <a:solidFill>
                  <a:srgbClr val="00B050"/>
                </a:solidFill>
                <a:latin typeface="Arial Black" pitchFamily="34" charset="0"/>
              </a:rPr>
              <a:t> </a:t>
            </a:r>
            <a:r>
              <a:rPr lang="en-US" sz="1600" dirty="0">
                <a:solidFill>
                  <a:srgbClr val="00B050"/>
                </a:solidFill>
                <a:latin typeface="Arial Black" pitchFamily="34" charset="0"/>
              </a:rPr>
              <a:t>that would help us.</a:t>
            </a:r>
            <a:r>
              <a:rPr lang="pl-PL" sz="1600" dirty="0">
                <a:solidFill>
                  <a:srgbClr val="00B050"/>
                </a:solidFill>
                <a:latin typeface="Arial Black" pitchFamily="34" charset="0"/>
              </a:rPr>
              <a:t> </a:t>
            </a:r>
          </a:p>
          <a:p>
            <a:pPr>
              <a:buNone/>
            </a:pPr>
            <a:r>
              <a:rPr lang="pl-PL" sz="1600" dirty="0" err="1">
                <a:solidFill>
                  <a:srgbClr val="00B050"/>
                </a:solidFill>
                <a:latin typeface="Arial Black" pitchFamily="34" charset="0"/>
              </a:rPr>
              <a:t>it</a:t>
            </a:r>
            <a:r>
              <a:rPr lang="pl-PL" sz="1600" dirty="0">
                <a:solidFill>
                  <a:srgbClr val="00B050"/>
                </a:solidFill>
                <a:latin typeface="Arial Black" pitchFamily="34" charset="0"/>
              </a:rPr>
              <a:t> </a:t>
            </a:r>
            <a:r>
              <a:rPr lang="pl-PL" sz="1600" dirty="0" err="1">
                <a:solidFill>
                  <a:srgbClr val="00B050"/>
                </a:solidFill>
                <a:latin typeface="Arial Black" pitchFamily="34" charset="0"/>
              </a:rPr>
              <a:t>would</a:t>
            </a:r>
            <a:r>
              <a:rPr lang="pl-PL" sz="1600" dirty="0">
                <a:solidFill>
                  <a:srgbClr val="00B050"/>
                </a:solidFill>
                <a:latin typeface="Arial Black" pitchFamily="34" charset="0"/>
              </a:rPr>
              <a:t> be </a:t>
            </a:r>
            <a:r>
              <a:rPr lang="pl-PL" sz="1600" dirty="0" err="1">
                <a:solidFill>
                  <a:srgbClr val="00B050"/>
                </a:solidFill>
                <a:latin typeface="Arial Black" pitchFamily="34" charset="0"/>
              </a:rPr>
              <a:t>helpful</a:t>
            </a:r>
            <a:r>
              <a:rPr lang="pl-PL" sz="1600" dirty="0">
                <a:solidFill>
                  <a:srgbClr val="00B050"/>
                </a:solidFill>
                <a:latin typeface="Arial Black" pitchFamily="34" charset="0"/>
              </a:rPr>
              <a:t> </a:t>
            </a:r>
            <a:r>
              <a:rPr lang="pl-PL" sz="1600" dirty="0" err="1">
                <a:solidFill>
                  <a:srgbClr val="00B050"/>
                </a:solidFill>
                <a:latin typeface="Arial Black" pitchFamily="34" charset="0"/>
              </a:rPr>
              <a:t>if</a:t>
            </a:r>
            <a:r>
              <a:rPr lang="pl-PL" sz="1600" dirty="0">
                <a:solidFill>
                  <a:srgbClr val="00B050"/>
                </a:solidFill>
                <a:latin typeface="Arial Black" pitchFamily="34" charset="0"/>
              </a:rPr>
              <a:t> the </a:t>
            </a:r>
            <a:r>
              <a:rPr lang="pl-PL" sz="1600" dirty="0" err="1">
                <a:solidFill>
                  <a:srgbClr val="00B050"/>
                </a:solidFill>
                <a:latin typeface="Arial Black" pitchFamily="34" charset="0"/>
              </a:rPr>
              <a:t>talks</a:t>
            </a:r>
            <a:r>
              <a:rPr lang="pl-PL" sz="1600" dirty="0">
                <a:solidFill>
                  <a:srgbClr val="00B050"/>
                </a:solidFill>
                <a:latin typeface="Arial Black" pitchFamily="34" charset="0"/>
              </a:rPr>
              <a:t>, </a:t>
            </a:r>
            <a:r>
              <a:rPr lang="pl-PL" sz="1600" dirty="0" err="1">
                <a:solidFill>
                  <a:srgbClr val="00B050"/>
                </a:solidFill>
                <a:latin typeface="Arial Black" pitchFamily="34" charset="0"/>
              </a:rPr>
              <a:t>which</a:t>
            </a:r>
            <a:r>
              <a:rPr lang="pl-PL" sz="1600" dirty="0">
                <a:solidFill>
                  <a:srgbClr val="00B050"/>
                </a:solidFill>
                <a:latin typeface="Arial Black" pitchFamily="34" charset="0"/>
              </a:rPr>
              <a:t> </a:t>
            </a:r>
            <a:r>
              <a:rPr lang="en-US" sz="1600" dirty="0" err="1">
                <a:solidFill>
                  <a:srgbClr val="00B050"/>
                </a:solidFill>
                <a:latin typeface="Arial Black" pitchFamily="34" charset="0"/>
              </a:rPr>
              <a:t>Uni</a:t>
            </a:r>
            <a:r>
              <a:rPr lang="en-US" sz="1600" dirty="0">
                <a:solidFill>
                  <a:srgbClr val="00B050"/>
                </a:solidFill>
                <a:latin typeface="Arial Black" pitchFamily="34" charset="0"/>
              </a:rPr>
              <a:t> Global</a:t>
            </a:r>
            <a:r>
              <a:rPr lang="pl-PL" sz="1600" dirty="0">
                <a:solidFill>
                  <a:srgbClr val="00B050"/>
                </a:solidFill>
                <a:latin typeface="Arial Black" pitchFamily="34" charset="0"/>
              </a:rPr>
              <a:t> with </a:t>
            </a:r>
            <a:r>
              <a:rPr lang="en-US" sz="1600" dirty="0">
                <a:solidFill>
                  <a:srgbClr val="00B050"/>
                </a:solidFill>
                <a:latin typeface="Arial Black" pitchFamily="34" charset="0"/>
              </a:rPr>
              <a:t>Matias Bolton </a:t>
            </a:r>
            <a:r>
              <a:rPr lang="pl-PL" sz="1600" dirty="0" err="1">
                <a:solidFill>
                  <a:srgbClr val="00B050"/>
                </a:solidFill>
                <a:latin typeface="Arial Black" pitchFamily="34" charset="0"/>
              </a:rPr>
              <a:t>is</a:t>
            </a:r>
            <a:r>
              <a:rPr lang="pl-PL" sz="1600" dirty="0">
                <a:solidFill>
                  <a:srgbClr val="00B050"/>
                </a:solidFill>
                <a:latin typeface="Arial Black" pitchFamily="34" charset="0"/>
              </a:rPr>
              <a:t> </a:t>
            </a:r>
            <a:r>
              <a:rPr lang="en-US" sz="1600" dirty="0">
                <a:solidFill>
                  <a:srgbClr val="00B050"/>
                </a:solidFill>
                <a:latin typeface="Arial Black" pitchFamily="34" charset="0"/>
              </a:rPr>
              <a:t>holding with H&amp;M</a:t>
            </a:r>
            <a:r>
              <a:rPr lang="pl-PL" sz="1600" dirty="0">
                <a:solidFill>
                  <a:srgbClr val="00B050"/>
                </a:solidFill>
                <a:latin typeface="Arial Black" pitchFamily="34" charset="0"/>
              </a:rPr>
              <a:t> on</a:t>
            </a:r>
            <a:r>
              <a:rPr lang="en-US" sz="1600" dirty="0">
                <a:solidFill>
                  <a:srgbClr val="00B050"/>
                </a:solidFill>
                <a:latin typeface="Arial Black" pitchFamily="34" charset="0"/>
              </a:rPr>
              <a:t> extending the</a:t>
            </a:r>
            <a:r>
              <a:rPr lang="pl-PL" sz="1600" dirty="0">
                <a:solidFill>
                  <a:srgbClr val="00B050"/>
                </a:solidFill>
                <a:latin typeface="Arial Black" pitchFamily="34" charset="0"/>
              </a:rPr>
              <a:t> </a:t>
            </a:r>
            <a:r>
              <a:rPr lang="en-US" sz="1600" dirty="0">
                <a:solidFill>
                  <a:srgbClr val="00B050"/>
                </a:solidFill>
                <a:latin typeface="Arial Black" pitchFamily="34" charset="0"/>
              </a:rPr>
              <a:t>Agreement for the entire H&amp;M Group</a:t>
            </a:r>
            <a:r>
              <a:rPr lang="pl-PL" sz="1600" dirty="0">
                <a:solidFill>
                  <a:srgbClr val="00B050"/>
                </a:solidFill>
                <a:latin typeface="Arial Black" pitchFamily="34" charset="0"/>
              </a:rPr>
              <a:t>, </a:t>
            </a:r>
            <a:r>
              <a:rPr lang="pl-PL" sz="1600" dirty="0" err="1">
                <a:solidFill>
                  <a:srgbClr val="00B050"/>
                </a:solidFill>
                <a:latin typeface="Arial Black" pitchFamily="34" charset="0"/>
              </a:rPr>
              <a:t>are</a:t>
            </a:r>
            <a:r>
              <a:rPr lang="pl-PL" sz="1600" dirty="0">
                <a:solidFill>
                  <a:srgbClr val="00B050"/>
                </a:solidFill>
                <a:latin typeface="Arial Black" pitchFamily="34" charset="0"/>
              </a:rPr>
              <a:t> </a:t>
            </a:r>
            <a:r>
              <a:rPr lang="pl-PL" sz="1600" dirty="0" err="1">
                <a:solidFill>
                  <a:srgbClr val="00B050"/>
                </a:solidFill>
                <a:latin typeface="Arial Black" pitchFamily="34" charset="0"/>
              </a:rPr>
              <a:t>fruitful</a:t>
            </a:r>
            <a:br>
              <a:rPr lang="pl-PL" sz="1600" dirty="0">
                <a:solidFill>
                  <a:srgbClr val="00B050"/>
                </a:solidFill>
                <a:latin typeface="Arial Black" pitchFamily="34" charset="0"/>
              </a:rPr>
            </a:br>
            <a:endParaRPr lang="pl-PL" sz="1600" dirty="0">
              <a:latin typeface="Arial Black"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p:cNvSpPr>
            <a:spLocks noGrp="1"/>
          </p:cNvSpPr>
          <p:nvPr>
            <p:ph type="title"/>
          </p:nvPr>
        </p:nvSpPr>
        <p:spPr>
          <a:xfrm>
            <a:off x="684862" y="963"/>
            <a:ext cx="7773338" cy="907758"/>
          </a:xfrm>
        </p:spPr>
        <p:txBody>
          <a:bodyPr>
            <a:normAutofit/>
          </a:bodyPr>
          <a:lstStyle/>
          <a:p>
            <a:r>
              <a:rPr lang="pl-PL" sz="2400" dirty="0">
                <a:latin typeface="Arial Black" pitchFamily="34" charset="0"/>
              </a:rPr>
              <a:t>Tu „</a:t>
            </a:r>
            <a:r>
              <a:rPr lang="pl-PL" sz="2400" dirty="0" err="1">
                <a:latin typeface="Arial Black" pitchFamily="34" charset="0"/>
              </a:rPr>
              <a:t>Solidarity</a:t>
            </a:r>
            <a:r>
              <a:rPr lang="pl-PL" sz="2400" dirty="0">
                <a:latin typeface="Arial Black" pitchFamily="34" charset="0"/>
              </a:rPr>
              <a:t>”, Makro Poland:</a:t>
            </a:r>
            <a:endParaRPr lang="pl-PL" sz="2400" dirty="0"/>
          </a:p>
        </p:txBody>
      </p:sp>
      <p:sp>
        <p:nvSpPr>
          <p:cNvPr id="5" name="Symbol zastępczy zawartości 4"/>
          <p:cNvSpPr>
            <a:spLocks noGrp="1"/>
          </p:cNvSpPr>
          <p:nvPr>
            <p:ph sz="quarter" idx="13"/>
          </p:nvPr>
        </p:nvSpPr>
        <p:spPr>
          <a:xfrm>
            <a:off x="695420" y="764704"/>
            <a:ext cx="7772870" cy="5832648"/>
          </a:xfrm>
        </p:spPr>
        <p:txBody>
          <a:bodyPr>
            <a:noAutofit/>
          </a:bodyPr>
          <a:lstStyle/>
          <a:p>
            <a:pPr>
              <a:buNone/>
            </a:pPr>
            <a:r>
              <a:rPr lang="en-US" sz="1200" dirty="0">
                <a:latin typeface="Arial Black" pitchFamily="34" charset="0"/>
              </a:rPr>
              <a:t>• </a:t>
            </a:r>
            <a:r>
              <a:rPr lang="en-US" sz="1500" dirty="0">
                <a:latin typeface="Arial Black" pitchFamily="34" charset="0"/>
              </a:rPr>
              <a:t>Employer</a:t>
            </a:r>
            <a:r>
              <a:rPr lang="pl-PL" sz="1500" dirty="0">
                <a:latin typeface="Arial Black" pitchFamily="34" charset="0"/>
              </a:rPr>
              <a:t> </a:t>
            </a:r>
            <a:r>
              <a:rPr lang="pl-PL" sz="1500" dirty="0" err="1">
                <a:latin typeface="Arial Black" pitchFamily="34" charset="0"/>
              </a:rPr>
              <a:t>is</a:t>
            </a:r>
            <a:r>
              <a:rPr lang="pl-PL" sz="1500" dirty="0">
                <a:latin typeface="Arial Black" pitchFamily="34" charset="0"/>
              </a:rPr>
              <a:t> </a:t>
            </a:r>
            <a:r>
              <a:rPr lang="en-US" sz="1500" dirty="0" err="1">
                <a:latin typeface="Arial Black" pitchFamily="34" charset="0"/>
              </a:rPr>
              <a:t>reluctan</a:t>
            </a:r>
            <a:r>
              <a:rPr lang="pl-PL" sz="1500" dirty="0">
                <a:latin typeface="Arial Black" pitchFamily="34" charset="0"/>
              </a:rPr>
              <a:t>t </a:t>
            </a:r>
            <a:r>
              <a:rPr lang="en-US" sz="1500" dirty="0">
                <a:latin typeface="Arial Black" pitchFamily="34" charset="0"/>
              </a:rPr>
              <a:t>to solutions that cause an increase in financial outlays</a:t>
            </a:r>
          </a:p>
          <a:p>
            <a:pPr>
              <a:buNone/>
            </a:pPr>
            <a:r>
              <a:rPr lang="en-US" sz="1500" dirty="0">
                <a:latin typeface="Arial Black" pitchFamily="34" charset="0"/>
              </a:rPr>
              <a:t>• The employer perceive </a:t>
            </a:r>
            <a:r>
              <a:rPr lang="pl-PL" sz="1500" dirty="0" err="1">
                <a:latin typeface="Arial Black" pitchFamily="34" charset="0"/>
              </a:rPr>
              <a:t>our</a:t>
            </a:r>
            <a:r>
              <a:rPr lang="pl-PL" sz="1500" dirty="0">
                <a:latin typeface="Arial Black" pitchFamily="34" charset="0"/>
              </a:rPr>
              <a:t> </a:t>
            </a:r>
            <a:r>
              <a:rPr lang="en-US" sz="1500" dirty="0">
                <a:latin typeface="Arial Black" pitchFamily="34" charset="0"/>
              </a:rPr>
              <a:t>union </a:t>
            </a:r>
            <a:r>
              <a:rPr lang="pl-PL" sz="1500" dirty="0">
                <a:latin typeface="Arial Black" pitchFamily="34" charset="0"/>
              </a:rPr>
              <a:t>(</a:t>
            </a:r>
            <a:r>
              <a:rPr lang="pl-PL" sz="1500" dirty="0" err="1">
                <a:latin typeface="Arial Black" pitchFamily="34" charset="0"/>
              </a:rPr>
              <a:t>who</a:t>
            </a:r>
            <a:r>
              <a:rPr lang="pl-PL" sz="1500" dirty="0">
                <a:latin typeface="Arial Black" pitchFamily="34" charset="0"/>
              </a:rPr>
              <a:t> </a:t>
            </a:r>
            <a:r>
              <a:rPr lang="en-US" sz="1500" dirty="0">
                <a:latin typeface="Arial Black" pitchFamily="34" charset="0"/>
              </a:rPr>
              <a:t>initiate</a:t>
            </a:r>
            <a:r>
              <a:rPr lang="pl-PL" sz="1500" dirty="0">
                <a:latin typeface="Arial Black" pitchFamily="34" charset="0"/>
              </a:rPr>
              <a:t>d</a:t>
            </a:r>
            <a:r>
              <a:rPr lang="en-US" sz="1500" dirty="0">
                <a:latin typeface="Arial Black" pitchFamily="34" charset="0"/>
              </a:rPr>
              <a:t> negotiations on a collective agreement</a:t>
            </a:r>
            <a:r>
              <a:rPr lang="pl-PL" sz="1500" dirty="0">
                <a:latin typeface="Arial Black" pitchFamily="34" charset="0"/>
              </a:rPr>
              <a:t>)</a:t>
            </a:r>
            <a:r>
              <a:rPr lang="en-US" sz="1500" dirty="0">
                <a:latin typeface="Arial Black" pitchFamily="34" charset="0"/>
              </a:rPr>
              <a:t> as a representative of Union members</a:t>
            </a:r>
            <a:r>
              <a:rPr lang="pl-PL" sz="1500" dirty="0">
                <a:latin typeface="Arial Black" pitchFamily="34" charset="0"/>
              </a:rPr>
              <a:t> </a:t>
            </a:r>
            <a:r>
              <a:rPr lang="pl-PL" sz="1500" dirty="0" err="1">
                <a:latin typeface="Arial Black" pitchFamily="34" charset="0"/>
              </a:rPr>
              <a:t>only</a:t>
            </a:r>
            <a:r>
              <a:rPr lang="en-US" sz="1500" dirty="0">
                <a:latin typeface="Arial Black" pitchFamily="34" charset="0"/>
              </a:rPr>
              <a:t>, not </a:t>
            </a:r>
            <a:r>
              <a:rPr lang="pl-PL" sz="1500" dirty="0" err="1">
                <a:latin typeface="Arial Black" pitchFamily="34" charset="0"/>
              </a:rPr>
              <a:t>all</a:t>
            </a:r>
            <a:r>
              <a:rPr lang="pl-PL" sz="1500" dirty="0">
                <a:latin typeface="Arial Black" pitchFamily="34" charset="0"/>
              </a:rPr>
              <a:t> the </a:t>
            </a:r>
            <a:r>
              <a:rPr lang="pl-PL" sz="1500" dirty="0" err="1">
                <a:latin typeface="Arial Black" pitchFamily="34" charset="0"/>
              </a:rPr>
              <a:t>employees</a:t>
            </a:r>
            <a:endParaRPr lang="pl-PL" sz="1500" dirty="0">
              <a:latin typeface="Arial Black" pitchFamily="34" charset="0"/>
            </a:endParaRPr>
          </a:p>
          <a:p>
            <a:pPr>
              <a:buNone/>
            </a:pPr>
            <a:r>
              <a:rPr lang="en-US" sz="1500" dirty="0">
                <a:latin typeface="Arial Black" pitchFamily="34" charset="0"/>
              </a:rPr>
              <a:t>• </a:t>
            </a:r>
            <a:r>
              <a:rPr lang="pl-PL" sz="1500" dirty="0">
                <a:latin typeface="Arial Black" pitchFamily="34" charset="0"/>
              </a:rPr>
              <a:t>Makro management </a:t>
            </a:r>
            <a:r>
              <a:rPr lang="pl-PL" sz="1500" dirty="0" err="1">
                <a:latin typeface="Arial Black" pitchFamily="34" charset="0"/>
              </a:rPr>
              <a:t>see</a:t>
            </a:r>
            <a:r>
              <a:rPr lang="pl-PL" sz="1500" dirty="0">
                <a:latin typeface="Arial Black" pitchFamily="34" charset="0"/>
              </a:rPr>
              <a:t> </a:t>
            </a:r>
            <a:r>
              <a:rPr lang="en-US" sz="1500" dirty="0">
                <a:latin typeface="Arial Black" pitchFamily="34" charset="0"/>
              </a:rPr>
              <a:t>collective agreement</a:t>
            </a:r>
            <a:r>
              <a:rPr lang="pl-PL" sz="1500" dirty="0">
                <a:latin typeface="Arial Black" pitchFamily="34" charset="0"/>
              </a:rPr>
              <a:t>s</a:t>
            </a:r>
            <a:r>
              <a:rPr lang="en-US" sz="1500" dirty="0">
                <a:latin typeface="Arial Black" pitchFamily="34" charset="0"/>
              </a:rPr>
              <a:t> </a:t>
            </a:r>
            <a:r>
              <a:rPr lang="pl-PL" sz="1500" dirty="0">
                <a:latin typeface="Arial Black" pitchFamily="34" charset="0"/>
              </a:rPr>
              <a:t>as </a:t>
            </a:r>
            <a:r>
              <a:rPr lang="en-US" sz="1500" dirty="0">
                <a:latin typeface="Arial Black" pitchFamily="34" charset="0"/>
              </a:rPr>
              <a:t>something bad </a:t>
            </a:r>
            <a:r>
              <a:rPr lang="pl-PL" sz="1500" dirty="0" err="1">
                <a:latin typeface="Arial Black" pitchFamily="34" charset="0"/>
              </a:rPr>
              <a:t>which</a:t>
            </a:r>
            <a:r>
              <a:rPr lang="pl-PL" sz="1500" dirty="0">
                <a:latin typeface="Arial Black" pitchFamily="34" charset="0"/>
              </a:rPr>
              <a:t> </a:t>
            </a:r>
            <a:r>
              <a:rPr lang="en-US" sz="1500" dirty="0">
                <a:latin typeface="Arial Black" pitchFamily="34" charset="0"/>
              </a:rPr>
              <a:t>can </a:t>
            </a:r>
            <a:r>
              <a:rPr lang="pl-PL" sz="1500" dirty="0">
                <a:latin typeface="Arial Black" pitchFamily="34" charset="0"/>
              </a:rPr>
              <a:t>b</a:t>
            </a:r>
            <a:r>
              <a:rPr lang="en-US" sz="1500" dirty="0">
                <a:latin typeface="Arial Black" pitchFamily="34" charset="0"/>
              </a:rPr>
              <a:t>ring negative consequences for the development of the company</a:t>
            </a:r>
          </a:p>
          <a:p>
            <a:pPr>
              <a:buNone/>
            </a:pPr>
            <a:r>
              <a:rPr lang="en-US" sz="1500" dirty="0">
                <a:latin typeface="Arial Black" pitchFamily="34" charset="0"/>
              </a:rPr>
              <a:t>• </a:t>
            </a:r>
            <a:r>
              <a:rPr lang="pl-PL" sz="1500" dirty="0">
                <a:latin typeface="Arial Black" pitchFamily="34" charset="0"/>
              </a:rPr>
              <a:t>The </a:t>
            </a:r>
            <a:r>
              <a:rPr lang="en-US" sz="1500" dirty="0" err="1">
                <a:latin typeface="Arial Black" pitchFamily="34" charset="0"/>
              </a:rPr>
              <a:t>Employe</a:t>
            </a:r>
            <a:r>
              <a:rPr lang="pl-PL" sz="1500" dirty="0">
                <a:latin typeface="Arial Black" pitchFamily="34" charset="0"/>
              </a:rPr>
              <a:t>r</a:t>
            </a:r>
            <a:r>
              <a:rPr lang="en-US" sz="1500" dirty="0">
                <a:latin typeface="Arial Black" pitchFamily="34" charset="0"/>
              </a:rPr>
              <a:t> </a:t>
            </a:r>
            <a:r>
              <a:rPr lang="pl-PL" sz="1500" dirty="0" err="1">
                <a:latin typeface="Arial Black" pitchFamily="34" charset="0"/>
              </a:rPr>
              <a:t>treat</a:t>
            </a:r>
            <a:r>
              <a:rPr lang="pl-PL" sz="1500" dirty="0">
                <a:latin typeface="Arial Black" pitchFamily="34" charset="0"/>
              </a:rPr>
              <a:t> </a:t>
            </a:r>
            <a:r>
              <a:rPr lang="pl-PL" sz="1500" dirty="0" err="1">
                <a:latin typeface="Arial Black" pitchFamily="34" charset="0"/>
              </a:rPr>
              <a:t>employees</a:t>
            </a:r>
            <a:r>
              <a:rPr lang="pl-PL" sz="1500" dirty="0">
                <a:latin typeface="Arial Black" pitchFamily="34" charset="0"/>
              </a:rPr>
              <a:t> as </a:t>
            </a:r>
            <a:r>
              <a:rPr lang="en-US" sz="1500" dirty="0">
                <a:latin typeface="Arial Black" pitchFamily="34" charset="0"/>
              </a:rPr>
              <a:t>an expense and </a:t>
            </a:r>
            <a:r>
              <a:rPr lang="pl-PL" sz="1500" dirty="0">
                <a:latin typeface="Arial Black" pitchFamily="34" charset="0"/>
              </a:rPr>
              <a:t>do </a:t>
            </a:r>
            <a:r>
              <a:rPr lang="en-US" sz="1500" dirty="0">
                <a:latin typeface="Arial Black" pitchFamily="34" charset="0"/>
              </a:rPr>
              <a:t>not invest in</a:t>
            </a:r>
            <a:r>
              <a:rPr lang="pl-PL" sz="1500" dirty="0">
                <a:latin typeface="Arial Black" pitchFamily="34" charset="0"/>
              </a:rPr>
              <a:t> </a:t>
            </a:r>
            <a:r>
              <a:rPr lang="pl-PL" sz="1500" dirty="0" err="1">
                <a:latin typeface="Arial Black" pitchFamily="34" charset="0"/>
              </a:rPr>
              <a:t>people</a:t>
            </a:r>
            <a:endParaRPr lang="en-US" sz="1500" dirty="0">
              <a:latin typeface="Arial Black" pitchFamily="34" charset="0"/>
            </a:endParaRPr>
          </a:p>
          <a:p>
            <a:pPr>
              <a:buNone/>
            </a:pPr>
            <a:r>
              <a:rPr lang="en-US" sz="1500" dirty="0">
                <a:latin typeface="Arial Black" pitchFamily="34" charset="0"/>
              </a:rPr>
              <a:t>• </a:t>
            </a:r>
            <a:r>
              <a:rPr lang="pl-PL" sz="1500" dirty="0">
                <a:latin typeface="Arial Black" pitchFamily="34" charset="0"/>
              </a:rPr>
              <a:t>T</a:t>
            </a:r>
            <a:r>
              <a:rPr lang="en-US" sz="1500" dirty="0">
                <a:latin typeface="Arial Black" pitchFamily="34" charset="0"/>
              </a:rPr>
              <a:t>he employer do not see the benefits of such a deal</a:t>
            </a:r>
          </a:p>
          <a:p>
            <a:pPr>
              <a:buNone/>
            </a:pPr>
            <a:r>
              <a:rPr lang="en-US" sz="1500" dirty="0">
                <a:latin typeface="Arial Black" pitchFamily="34" charset="0"/>
              </a:rPr>
              <a:t>• Employer</a:t>
            </a:r>
            <a:r>
              <a:rPr lang="pl-PL" sz="1500" dirty="0">
                <a:latin typeface="Arial Black" pitchFamily="34" charset="0"/>
              </a:rPr>
              <a:t>’s </a:t>
            </a:r>
            <a:r>
              <a:rPr lang="pl-PL" sz="1500" dirty="0" err="1">
                <a:latin typeface="Arial Black" pitchFamily="34" charset="0"/>
              </a:rPr>
              <a:t>conviction</a:t>
            </a:r>
            <a:r>
              <a:rPr lang="pl-PL" sz="1500" dirty="0">
                <a:latin typeface="Arial Black" pitchFamily="34" charset="0"/>
              </a:rPr>
              <a:t> </a:t>
            </a:r>
            <a:r>
              <a:rPr lang="pl-PL" sz="1500" dirty="0" err="1">
                <a:latin typeface="Arial Black" pitchFamily="34" charset="0"/>
              </a:rPr>
              <a:t>is</a:t>
            </a:r>
            <a:r>
              <a:rPr lang="pl-PL" sz="1500" dirty="0">
                <a:latin typeface="Arial Black" pitchFamily="34" charset="0"/>
              </a:rPr>
              <a:t> </a:t>
            </a:r>
            <a:r>
              <a:rPr lang="en-US" sz="1500" dirty="0">
                <a:latin typeface="Arial Black" pitchFamily="34" charset="0"/>
              </a:rPr>
              <a:t>that only three elements increase the attractiveness of work: pay rises, bonus system and compliance with legal requirements regarding working environments</a:t>
            </a:r>
          </a:p>
          <a:p>
            <a:pPr>
              <a:buNone/>
            </a:pPr>
            <a:r>
              <a:rPr lang="en-US" sz="1500" dirty="0">
                <a:latin typeface="Arial Black" pitchFamily="34" charset="0"/>
              </a:rPr>
              <a:t>In the near future, </a:t>
            </a:r>
            <a:r>
              <a:rPr lang="pl-PL" sz="1500" dirty="0" err="1">
                <a:latin typeface="Arial Black" pitchFamily="34" charset="0"/>
              </a:rPr>
              <a:t>because</a:t>
            </a:r>
            <a:r>
              <a:rPr lang="pl-PL" sz="1500" dirty="0">
                <a:latin typeface="Arial Black" pitchFamily="34" charset="0"/>
              </a:rPr>
              <a:t> of </a:t>
            </a:r>
            <a:r>
              <a:rPr lang="pl-PL" sz="1500" dirty="0" err="1">
                <a:latin typeface="Arial Black" pitchFamily="34" charset="0"/>
              </a:rPr>
              <a:t>lack</a:t>
            </a:r>
            <a:r>
              <a:rPr lang="pl-PL" sz="1500" dirty="0">
                <a:latin typeface="Arial Black" pitchFamily="34" charset="0"/>
              </a:rPr>
              <a:t> of </a:t>
            </a:r>
            <a:r>
              <a:rPr lang="pl-PL" sz="1500" dirty="0" err="1">
                <a:latin typeface="Arial Black" pitchFamily="34" charset="0"/>
              </a:rPr>
              <a:t>will</a:t>
            </a:r>
            <a:r>
              <a:rPr lang="pl-PL" sz="1500" dirty="0">
                <a:latin typeface="Arial Black" pitchFamily="34" charset="0"/>
              </a:rPr>
              <a:t> </a:t>
            </a:r>
            <a:r>
              <a:rPr lang="pl-PL" sz="1500" dirty="0" err="1">
                <a:latin typeface="Arial Black" pitchFamily="34" charset="0"/>
              </a:rPr>
              <a:t>at</a:t>
            </a:r>
            <a:r>
              <a:rPr lang="pl-PL" sz="1500" dirty="0">
                <a:latin typeface="Arial Black" pitchFamily="34" charset="0"/>
              </a:rPr>
              <a:t> </a:t>
            </a:r>
            <a:r>
              <a:rPr lang="pl-PL" sz="1500" dirty="0" err="1">
                <a:latin typeface="Arial Black" pitchFamily="34" charset="0"/>
              </a:rPr>
              <a:t>employer’s</a:t>
            </a:r>
            <a:r>
              <a:rPr lang="pl-PL" sz="1500" dirty="0">
                <a:latin typeface="Arial Black" pitchFamily="34" charset="0"/>
              </a:rPr>
              <a:t> </a:t>
            </a:r>
            <a:r>
              <a:rPr lang="pl-PL" sz="1500" dirty="0" err="1">
                <a:latin typeface="Arial Black" pitchFamily="34" charset="0"/>
              </a:rPr>
              <a:t>side</a:t>
            </a:r>
            <a:r>
              <a:rPr lang="pl-PL" sz="1500" dirty="0">
                <a:latin typeface="Arial Black" pitchFamily="34" charset="0"/>
              </a:rPr>
              <a:t> </a:t>
            </a:r>
            <a:r>
              <a:rPr lang="en-US" sz="1500" dirty="0">
                <a:latin typeface="Arial Black" pitchFamily="34" charset="0"/>
              </a:rPr>
              <a:t>we</a:t>
            </a:r>
            <a:r>
              <a:rPr lang="pl-PL" sz="1500" dirty="0">
                <a:latin typeface="Arial Black" pitchFamily="34" charset="0"/>
              </a:rPr>
              <a:t> </a:t>
            </a:r>
            <a:r>
              <a:rPr lang="en-US" sz="1500" dirty="0">
                <a:latin typeface="Arial Black" pitchFamily="34" charset="0"/>
              </a:rPr>
              <a:t>see </a:t>
            </a:r>
            <a:r>
              <a:rPr lang="pl-PL" sz="1500" dirty="0">
                <a:latin typeface="Arial Black" pitchFamily="34" charset="0"/>
              </a:rPr>
              <a:t>no Chance to </a:t>
            </a:r>
            <a:r>
              <a:rPr lang="pl-PL" sz="1500" dirty="0" err="1">
                <a:latin typeface="Arial Black" pitchFamily="34" charset="0"/>
              </a:rPr>
              <a:t>sign</a:t>
            </a:r>
            <a:r>
              <a:rPr lang="pl-PL" sz="1500" dirty="0">
                <a:latin typeface="Arial Black" pitchFamily="34" charset="0"/>
              </a:rPr>
              <a:t> the</a:t>
            </a:r>
            <a:r>
              <a:rPr lang="en-US" sz="1500" dirty="0">
                <a:latin typeface="Arial Black" pitchFamily="34" charset="0"/>
              </a:rPr>
              <a:t> collective agreement</a:t>
            </a:r>
            <a:endParaRPr lang="pl-PL" sz="1500" dirty="0">
              <a:latin typeface="Arial Black" pitchFamily="34" charset="0"/>
            </a:endParaRPr>
          </a:p>
          <a:p>
            <a:endParaRPr lang="pl-PL" sz="1200" dirty="0"/>
          </a:p>
        </p:txBody>
      </p:sp>
    </p:spTree>
    <p:extLst>
      <p:ext uri="{BB962C8B-B14F-4D97-AF65-F5344CB8AC3E}">
        <p14:creationId xmlns:p14="http://schemas.microsoft.com/office/powerpoint/2010/main" val="9007620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p:cNvSpPr>
            <a:spLocks noGrp="1"/>
          </p:cNvSpPr>
          <p:nvPr>
            <p:ph type="title"/>
          </p:nvPr>
        </p:nvSpPr>
        <p:spPr>
          <a:xfrm>
            <a:off x="179512" y="274638"/>
            <a:ext cx="8784976" cy="2866330"/>
          </a:xfrm>
        </p:spPr>
        <p:txBody>
          <a:bodyPr>
            <a:noAutofit/>
          </a:bodyPr>
          <a:lstStyle/>
          <a:p>
            <a:r>
              <a:rPr lang="pl-PL" sz="1800" dirty="0" err="1">
                <a:latin typeface="Arial Black" pitchFamily="34" charset="0"/>
              </a:rPr>
              <a:t>Why</a:t>
            </a:r>
            <a:r>
              <a:rPr lang="pl-PL" sz="1800" dirty="0">
                <a:latin typeface="Arial Black" pitchFamily="34" charset="0"/>
              </a:rPr>
              <a:t> </a:t>
            </a:r>
            <a:r>
              <a:rPr lang="pl-PL" sz="1800" dirty="0" err="1">
                <a:latin typeface="Arial Black" pitchFamily="34" charset="0"/>
              </a:rPr>
              <a:t>can’t</a:t>
            </a:r>
            <a:r>
              <a:rPr lang="pl-PL" sz="1800" dirty="0">
                <a:latin typeface="Arial Black" pitchFamily="34" charset="0"/>
              </a:rPr>
              <a:t> we </a:t>
            </a:r>
            <a:r>
              <a:rPr lang="pl-PL" sz="1800" dirty="0" err="1">
                <a:latin typeface="Arial Black" pitchFamily="34" charset="0"/>
              </a:rPr>
              <a:t>negotiate</a:t>
            </a:r>
            <a:r>
              <a:rPr lang="pl-PL" sz="1800" dirty="0">
                <a:latin typeface="Arial Black" pitchFamily="34" charset="0"/>
              </a:rPr>
              <a:t> the </a:t>
            </a:r>
            <a:r>
              <a:rPr lang="pl-PL" sz="1800" dirty="0" err="1">
                <a:latin typeface="Arial Black" pitchFamily="34" charset="0"/>
              </a:rPr>
              <a:t>collective</a:t>
            </a:r>
            <a:r>
              <a:rPr lang="pl-PL" sz="1800" dirty="0">
                <a:latin typeface="Arial Black" pitchFamily="34" charset="0"/>
              </a:rPr>
              <a:t> </a:t>
            </a:r>
            <a:r>
              <a:rPr lang="pl-PL" sz="1800" dirty="0" err="1">
                <a:latin typeface="Arial Black" pitchFamily="34" charset="0"/>
              </a:rPr>
              <a:t>agreement</a:t>
            </a:r>
            <a:r>
              <a:rPr lang="pl-PL" sz="1800" dirty="0">
                <a:latin typeface="Arial Black" pitchFamily="34" charset="0"/>
              </a:rPr>
              <a:t> for the </a:t>
            </a:r>
            <a:r>
              <a:rPr lang="pl-PL" sz="1800" dirty="0" err="1">
                <a:latin typeface="Arial Black" pitchFamily="34" charset="0"/>
              </a:rPr>
              <a:t>sector</a:t>
            </a:r>
            <a:r>
              <a:rPr lang="pl-PL" sz="1800" dirty="0">
                <a:latin typeface="Arial Black" pitchFamily="34" charset="0"/>
              </a:rPr>
              <a:t>?</a:t>
            </a:r>
            <a:br>
              <a:rPr lang="pl-PL" sz="1400" dirty="0">
                <a:latin typeface="Arial Black" pitchFamily="34" charset="0"/>
              </a:rPr>
            </a:br>
            <a:br>
              <a:rPr lang="pl-PL" sz="1400" dirty="0">
                <a:latin typeface="Arial Black" pitchFamily="34" charset="0"/>
              </a:rPr>
            </a:br>
            <a:r>
              <a:rPr lang="en-US" sz="1400" dirty="0">
                <a:latin typeface="Arial Black" pitchFamily="34" charset="0"/>
              </a:rPr>
              <a:t>Lack of employers</a:t>
            </a:r>
            <a:r>
              <a:rPr lang="pl-PL" sz="1400" dirty="0">
                <a:latin typeface="Arial Black" pitchFamily="34" charset="0"/>
              </a:rPr>
              <a:t>’</a:t>
            </a:r>
            <a:r>
              <a:rPr lang="en-US" sz="1400" dirty="0">
                <a:latin typeface="Arial Black" pitchFamily="34" charset="0"/>
              </a:rPr>
              <a:t> organization that would negotiate </a:t>
            </a:r>
            <a:r>
              <a:rPr lang="pl-PL" sz="1400" dirty="0" err="1">
                <a:latin typeface="Arial Black" pitchFamily="34" charset="0"/>
              </a:rPr>
              <a:t>such</a:t>
            </a:r>
            <a:r>
              <a:rPr lang="pl-PL" sz="1400" dirty="0">
                <a:latin typeface="Arial Black" pitchFamily="34" charset="0"/>
              </a:rPr>
              <a:t> </a:t>
            </a:r>
            <a:r>
              <a:rPr lang="en-US" sz="1400" dirty="0">
                <a:latin typeface="Arial Black" pitchFamily="34" charset="0"/>
              </a:rPr>
              <a:t>a</a:t>
            </a:r>
            <a:r>
              <a:rPr lang="pl-PL" sz="1400" dirty="0">
                <a:latin typeface="Arial Black" pitchFamily="34" charset="0"/>
              </a:rPr>
              <a:t>n</a:t>
            </a:r>
            <a:r>
              <a:rPr lang="en-US" sz="1400" dirty="0">
                <a:latin typeface="Arial Black" pitchFamily="34" charset="0"/>
              </a:rPr>
              <a:t> agreement.</a:t>
            </a:r>
            <a:br>
              <a:rPr lang="pl-PL" sz="1400" dirty="0">
                <a:latin typeface="Arial Black" pitchFamily="34" charset="0"/>
              </a:rPr>
            </a:br>
            <a:br>
              <a:rPr lang="en-US" sz="1400" dirty="0">
                <a:latin typeface="Arial Black" pitchFamily="34" charset="0"/>
              </a:rPr>
            </a:br>
            <a:r>
              <a:rPr lang="pl-PL" sz="1400" dirty="0" err="1">
                <a:latin typeface="Arial Black" pitchFamily="34" charset="0"/>
              </a:rPr>
              <a:t>Multinationals</a:t>
            </a:r>
            <a:r>
              <a:rPr lang="pl-PL" sz="1400" dirty="0">
                <a:latin typeface="Arial Black" pitchFamily="34" charset="0"/>
              </a:rPr>
              <a:t> </a:t>
            </a:r>
            <a:r>
              <a:rPr lang="en-US" sz="1400" dirty="0">
                <a:latin typeface="Arial Black" pitchFamily="34" charset="0"/>
              </a:rPr>
              <a:t>have created a union of employers, but they have refused to authorize</a:t>
            </a:r>
            <a:r>
              <a:rPr lang="pl-PL" sz="1400" dirty="0">
                <a:latin typeface="Arial Black" pitchFamily="34" charset="0"/>
              </a:rPr>
              <a:t> </a:t>
            </a:r>
            <a:r>
              <a:rPr lang="pl-PL" sz="1400" dirty="0" err="1">
                <a:latin typeface="Arial Black" pitchFamily="34" charset="0"/>
              </a:rPr>
              <a:t>it</a:t>
            </a:r>
            <a:r>
              <a:rPr lang="en-US" sz="1400" dirty="0">
                <a:latin typeface="Arial Black" pitchFamily="34" charset="0"/>
              </a:rPr>
              <a:t> </a:t>
            </a:r>
            <a:r>
              <a:rPr lang="pl-PL" sz="1400" dirty="0">
                <a:latin typeface="Arial Black" pitchFamily="34" charset="0"/>
              </a:rPr>
              <a:t>for </a:t>
            </a:r>
            <a:r>
              <a:rPr lang="en-US" sz="1400" dirty="0">
                <a:latin typeface="Arial Black" pitchFamily="34" charset="0"/>
              </a:rPr>
              <a:t>the negotiation of the agreement at the national level.</a:t>
            </a:r>
            <a:br>
              <a:rPr lang="pl-PL" sz="1400" dirty="0">
                <a:latin typeface="Arial Black" pitchFamily="34" charset="0"/>
              </a:rPr>
            </a:br>
            <a:br>
              <a:rPr lang="en-US" sz="1400" dirty="0">
                <a:latin typeface="Arial Black" pitchFamily="34" charset="0"/>
              </a:rPr>
            </a:br>
            <a:r>
              <a:rPr lang="pl-PL" sz="1400" dirty="0" err="1">
                <a:latin typeface="Arial Black" pitchFamily="34" charset="0"/>
              </a:rPr>
              <a:t>Negotiations</a:t>
            </a:r>
            <a:r>
              <a:rPr lang="pl-PL" sz="1400" dirty="0">
                <a:latin typeface="Arial Black" pitchFamily="34" charset="0"/>
              </a:rPr>
              <a:t> </a:t>
            </a:r>
            <a:r>
              <a:rPr lang="pl-PL" sz="1400" dirty="0" err="1">
                <a:latin typeface="Arial Black" pitchFamily="34" charset="0"/>
              </a:rPr>
              <a:t>were</a:t>
            </a:r>
            <a:r>
              <a:rPr lang="pl-PL" sz="1400" dirty="0">
                <a:latin typeface="Arial Black" pitchFamily="34" charset="0"/>
              </a:rPr>
              <a:t> </a:t>
            </a:r>
            <a:r>
              <a:rPr lang="pl-PL" sz="1400" dirty="0" err="1">
                <a:latin typeface="Arial Black" pitchFamily="34" charset="0"/>
              </a:rPr>
              <a:t>left</a:t>
            </a:r>
            <a:r>
              <a:rPr lang="pl-PL" sz="1400" dirty="0">
                <a:latin typeface="Arial Black" pitchFamily="34" charset="0"/>
              </a:rPr>
              <a:t> </a:t>
            </a:r>
            <a:r>
              <a:rPr lang="en-US" sz="1400" dirty="0">
                <a:latin typeface="Arial Black" pitchFamily="34" charset="0"/>
              </a:rPr>
              <a:t>only for individual </a:t>
            </a:r>
            <a:r>
              <a:rPr lang="pl-PL" sz="1400" dirty="0">
                <a:latin typeface="Arial Black" pitchFamily="34" charset="0"/>
              </a:rPr>
              <a:t>companies</a:t>
            </a:r>
            <a:r>
              <a:rPr lang="en-US" sz="1400" dirty="0">
                <a:latin typeface="Arial Black" pitchFamily="34" charset="0"/>
              </a:rPr>
              <a:t>.</a:t>
            </a:r>
            <a:br>
              <a:rPr lang="en-US" sz="1400" dirty="0">
                <a:latin typeface="Arial Black" pitchFamily="34" charset="0"/>
              </a:rPr>
            </a:br>
            <a:br>
              <a:rPr lang="pl-PL" sz="1400" dirty="0">
                <a:latin typeface="Arial Black" pitchFamily="34" charset="0"/>
              </a:rPr>
            </a:br>
            <a:r>
              <a:rPr lang="en-US" sz="1400" dirty="0">
                <a:latin typeface="Arial Black" pitchFamily="34" charset="0"/>
              </a:rPr>
              <a:t>The Polish </a:t>
            </a:r>
            <a:r>
              <a:rPr lang="pl-PL" sz="1400" dirty="0">
                <a:latin typeface="Arial Black" pitchFamily="34" charset="0"/>
              </a:rPr>
              <a:t>Commerce </a:t>
            </a:r>
            <a:r>
              <a:rPr lang="en-US" sz="1400" dirty="0">
                <a:latin typeface="Arial Black" pitchFamily="34" charset="0"/>
              </a:rPr>
              <a:t>and Distribution Organization (</a:t>
            </a:r>
            <a:r>
              <a:rPr lang="en-US" sz="1400" dirty="0" err="1">
                <a:latin typeface="Arial Black" pitchFamily="34" charset="0"/>
              </a:rPr>
              <a:t>POHiD</a:t>
            </a:r>
            <a:r>
              <a:rPr lang="en-US" sz="1400" dirty="0">
                <a:latin typeface="Arial Black" pitchFamily="34" charset="0"/>
              </a:rPr>
              <a:t>), which has the status of an employer organization, is de facto </a:t>
            </a:r>
            <a:r>
              <a:rPr lang="pl-PL" sz="1400" dirty="0">
                <a:latin typeface="Arial Black" pitchFamily="34" charset="0"/>
              </a:rPr>
              <a:t>a </a:t>
            </a:r>
            <a:r>
              <a:rPr lang="en-US" sz="1400" dirty="0">
                <a:latin typeface="Arial Black" pitchFamily="34" charset="0"/>
              </a:rPr>
              <a:t>lobbying organization. </a:t>
            </a:r>
            <a:endParaRPr lang="pl-PL" sz="1400" dirty="0">
              <a:latin typeface="Arial Black" pitchFamily="34" charset="0"/>
            </a:endParaRPr>
          </a:p>
        </p:txBody>
      </p:sp>
      <p:sp>
        <p:nvSpPr>
          <p:cNvPr id="5" name="Symbol zastępczy zawartości 4"/>
          <p:cNvSpPr>
            <a:spLocks noGrp="1"/>
          </p:cNvSpPr>
          <p:nvPr>
            <p:ph sz="quarter" idx="13"/>
          </p:nvPr>
        </p:nvSpPr>
        <p:spPr>
          <a:xfrm>
            <a:off x="457200" y="3429000"/>
            <a:ext cx="8229600" cy="3145904"/>
          </a:xfrm>
        </p:spPr>
        <p:txBody>
          <a:bodyPr>
            <a:normAutofit fontScale="62500" lnSpcReduction="20000"/>
          </a:bodyPr>
          <a:lstStyle/>
          <a:p>
            <a:pPr>
              <a:buNone/>
            </a:pPr>
            <a:r>
              <a:rPr lang="en-US" dirty="0" err="1">
                <a:latin typeface="Aharoni" pitchFamily="2" charset="-79"/>
                <a:cs typeface="Aharoni" pitchFamily="2" charset="-79"/>
              </a:rPr>
              <a:t>POHiD</a:t>
            </a:r>
            <a:r>
              <a:rPr lang="en-US" dirty="0">
                <a:latin typeface="Aharoni" pitchFamily="2" charset="-79"/>
                <a:cs typeface="Aharoni" pitchFamily="2" charset="-79"/>
              </a:rPr>
              <a:t> members are the largest retail chains that have invested 50 billion Euro in Poland and created 200,000 jobs.</a:t>
            </a:r>
          </a:p>
          <a:p>
            <a:pPr>
              <a:buNone/>
            </a:pPr>
            <a:r>
              <a:rPr lang="en-US" dirty="0">
                <a:latin typeface="Aharoni" pitchFamily="2" charset="-79"/>
                <a:cs typeface="Aharoni" pitchFamily="2" charset="-79"/>
              </a:rPr>
              <a:t>The ultimate goal of the organization is to represent the interests of its members towards public authorities and other organizations of the economic environment. </a:t>
            </a:r>
            <a:r>
              <a:rPr lang="en-US" dirty="0" err="1">
                <a:latin typeface="Aharoni" pitchFamily="2" charset="-79"/>
                <a:cs typeface="Aharoni" pitchFamily="2" charset="-79"/>
              </a:rPr>
              <a:t>POHiD</a:t>
            </a:r>
            <a:r>
              <a:rPr lang="en-US" dirty="0">
                <a:latin typeface="Aharoni" pitchFamily="2" charset="-79"/>
                <a:cs typeface="Aharoni" pitchFamily="2" charset="-79"/>
              </a:rPr>
              <a:t> works to protect free competition and free access to the market of all economic entities in Poland.</a:t>
            </a:r>
          </a:p>
          <a:p>
            <a:pPr>
              <a:buNone/>
            </a:pPr>
            <a:r>
              <a:rPr lang="en-US" dirty="0" err="1">
                <a:latin typeface="Aharoni" pitchFamily="2" charset="-79"/>
                <a:cs typeface="Aharoni" pitchFamily="2" charset="-79"/>
              </a:rPr>
              <a:t>POHiD</a:t>
            </a:r>
            <a:r>
              <a:rPr lang="en-US" dirty="0">
                <a:latin typeface="Aharoni" pitchFamily="2" charset="-79"/>
                <a:cs typeface="Aharoni" pitchFamily="2" charset="-79"/>
              </a:rPr>
              <a:t> is the engine of actions to improve the conditions for the development of </a:t>
            </a:r>
            <a:r>
              <a:rPr lang="pl-PL" dirty="0">
                <a:latin typeface="Aharoni" pitchFamily="2" charset="-79"/>
                <a:cs typeface="Aharoni" pitchFamily="2" charset="-79"/>
              </a:rPr>
              <a:t>commerce </a:t>
            </a:r>
            <a:r>
              <a:rPr lang="en-US" dirty="0">
                <a:latin typeface="Aharoni" pitchFamily="2" charset="-79"/>
                <a:cs typeface="Aharoni" pitchFamily="2" charset="-79"/>
              </a:rPr>
              <a:t>in Poland.</a:t>
            </a:r>
          </a:p>
          <a:p>
            <a:pPr>
              <a:buNone/>
            </a:pPr>
            <a:r>
              <a:rPr lang="en-US" dirty="0" err="1">
                <a:latin typeface="Aharoni" pitchFamily="2" charset="-79"/>
                <a:cs typeface="Aharoni" pitchFamily="2" charset="-79"/>
              </a:rPr>
              <a:t>POHiD</a:t>
            </a:r>
            <a:r>
              <a:rPr lang="en-US" dirty="0">
                <a:latin typeface="Aharoni" pitchFamily="2" charset="-79"/>
                <a:cs typeface="Aharoni" pitchFamily="2" charset="-79"/>
              </a:rPr>
              <a:t> is a member of the Confederation of </a:t>
            </a:r>
            <a:r>
              <a:rPr lang="en-US" dirty="0" err="1">
                <a:latin typeface="Aharoni" pitchFamily="2" charset="-79"/>
                <a:cs typeface="Aharoni" pitchFamily="2" charset="-79"/>
              </a:rPr>
              <a:t>Lewiatan</a:t>
            </a:r>
            <a:r>
              <a:rPr lang="en-US" dirty="0">
                <a:latin typeface="Aharoni" pitchFamily="2" charset="-79"/>
                <a:cs typeface="Aharoni" pitchFamily="2" charset="-79"/>
              </a:rPr>
              <a:t> and the European </a:t>
            </a:r>
            <a:r>
              <a:rPr lang="pl-PL" dirty="0" err="1">
                <a:latin typeface="Aharoni" pitchFamily="2" charset="-79"/>
                <a:cs typeface="Aharoni" pitchFamily="2" charset="-79"/>
              </a:rPr>
              <a:t>sectoral</a:t>
            </a:r>
            <a:r>
              <a:rPr lang="pl-PL" dirty="0">
                <a:latin typeface="Aharoni" pitchFamily="2" charset="-79"/>
                <a:cs typeface="Aharoni" pitchFamily="2" charset="-79"/>
              </a:rPr>
              <a:t> </a:t>
            </a:r>
            <a:r>
              <a:rPr lang="en-US" dirty="0">
                <a:latin typeface="Aharoni" pitchFamily="2" charset="-79"/>
                <a:cs typeface="Aharoni" pitchFamily="2" charset="-79"/>
              </a:rPr>
              <a:t>organization </a:t>
            </a:r>
            <a:r>
              <a:rPr lang="en-US" dirty="0" err="1">
                <a:latin typeface="Aharoni" pitchFamily="2" charset="-79"/>
                <a:cs typeface="Aharoni" pitchFamily="2" charset="-79"/>
              </a:rPr>
              <a:t>EuroCommerce</a:t>
            </a:r>
            <a:r>
              <a:rPr lang="en-US" dirty="0">
                <a:latin typeface="Aharoni" pitchFamily="2" charset="-79"/>
                <a:cs typeface="Aharoni" pitchFamily="2" charset="-79"/>
              </a:rPr>
              <a:t>. The President of </a:t>
            </a:r>
            <a:r>
              <a:rPr lang="en-US" dirty="0" err="1">
                <a:latin typeface="Aharoni" pitchFamily="2" charset="-79"/>
                <a:cs typeface="Aharoni" pitchFamily="2" charset="-79"/>
              </a:rPr>
              <a:t>POHiD</a:t>
            </a:r>
            <a:r>
              <a:rPr lang="en-US" dirty="0">
                <a:latin typeface="Aharoni" pitchFamily="2" charset="-79"/>
                <a:cs typeface="Aharoni" pitchFamily="2" charset="-79"/>
              </a:rPr>
              <a:t> </a:t>
            </a:r>
            <a:r>
              <a:rPr lang="en-US" dirty="0" err="1">
                <a:latin typeface="Aharoni" pitchFamily="2" charset="-79"/>
                <a:cs typeface="Aharoni" pitchFamily="2" charset="-79"/>
              </a:rPr>
              <a:t>Renata</a:t>
            </a:r>
            <a:r>
              <a:rPr lang="en-US" dirty="0">
                <a:latin typeface="Aharoni" pitchFamily="2" charset="-79"/>
                <a:cs typeface="Aharoni" pitchFamily="2" charset="-79"/>
              </a:rPr>
              <a:t> </a:t>
            </a:r>
            <a:r>
              <a:rPr lang="en-US" dirty="0" err="1">
                <a:latin typeface="Aharoni" pitchFamily="2" charset="-79"/>
                <a:cs typeface="Aharoni" pitchFamily="2" charset="-79"/>
              </a:rPr>
              <a:t>Juszkiewicz</a:t>
            </a:r>
            <a:r>
              <a:rPr lang="en-US" dirty="0">
                <a:latin typeface="Aharoni" pitchFamily="2" charset="-79"/>
                <a:cs typeface="Aharoni" pitchFamily="2" charset="-79"/>
              </a:rPr>
              <a:t> is the Vice-President of both organizations.</a:t>
            </a:r>
            <a:endParaRPr lang="pl-PL" dirty="0">
              <a:latin typeface="Aharoni" pitchFamily="2" charset="-79"/>
              <a:cs typeface="Aharoni" pitchFamily="2" charset="-79"/>
            </a:endParaRPr>
          </a:p>
          <a:p>
            <a:pPr>
              <a:buNone/>
            </a:pPr>
            <a:r>
              <a:rPr lang="pl-PL" dirty="0">
                <a:latin typeface="Aharoni" pitchFamily="2" charset="-79"/>
                <a:cs typeface="Aharoni" pitchFamily="2" charset="-79"/>
              </a:rPr>
              <a:t>(</a:t>
            </a:r>
            <a:r>
              <a:rPr lang="pl-PL" dirty="0" err="1">
                <a:latin typeface="Aharoni" pitchFamily="2" charset="-79"/>
                <a:cs typeface="Aharoni" pitchFamily="2" charset="-79"/>
              </a:rPr>
              <a:t>source</a:t>
            </a:r>
            <a:r>
              <a:rPr lang="pl-PL" dirty="0">
                <a:latin typeface="Aharoni" pitchFamily="2" charset="-79"/>
                <a:cs typeface="Aharoni" pitchFamily="2" charset="-79"/>
              </a:rPr>
              <a:t>: http://pohid.pl/o-nas/misja-i-cele-organizacji/</a:t>
            </a:r>
          </a:p>
        </p:txBody>
      </p:sp>
      <p:pic>
        <p:nvPicPr>
          <p:cNvPr id="6" name="Picture 5"/>
          <p:cNvPicPr>
            <a:picLocks noChangeAspect="1" noChangeArrowheads="1"/>
          </p:cNvPicPr>
          <p:nvPr/>
        </p:nvPicPr>
        <p:blipFill>
          <a:blip r:embed="rId2" cstate="print"/>
          <a:srcRect/>
          <a:stretch>
            <a:fillRect/>
          </a:stretch>
        </p:blipFill>
        <p:spPr bwMode="auto">
          <a:xfrm>
            <a:off x="666416" y="6358880"/>
            <a:ext cx="914400" cy="216024"/>
          </a:xfrm>
          <a:prstGeom prst="rect">
            <a:avLst/>
          </a:prstGeom>
          <a:noFill/>
          <a:ln w="9525">
            <a:noFill/>
            <a:round/>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5332" y="404665"/>
            <a:ext cx="7773338" cy="648072"/>
          </a:xfrm>
        </p:spPr>
        <p:txBody>
          <a:bodyPr>
            <a:normAutofit/>
          </a:bodyPr>
          <a:lstStyle/>
          <a:p>
            <a:r>
              <a:rPr lang="pl-PL" sz="1600" dirty="0">
                <a:latin typeface="Arial Black" pitchFamily="34" charset="0"/>
              </a:rPr>
              <a:t>Another </a:t>
            </a:r>
            <a:r>
              <a:rPr lang="pl-PL" sz="1600" dirty="0" err="1">
                <a:latin typeface="Arial Black" pitchFamily="34" charset="0"/>
              </a:rPr>
              <a:t>employer’s</a:t>
            </a:r>
            <a:r>
              <a:rPr lang="pl-PL" sz="1600" dirty="0">
                <a:latin typeface="Arial Black" pitchFamily="34" charset="0"/>
              </a:rPr>
              <a:t> </a:t>
            </a:r>
            <a:r>
              <a:rPr lang="pl-PL" sz="1600" dirty="0" err="1">
                <a:latin typeface="Arial Black" pitchFamily="34" charset="0"/>
              </a:rPr>
              <a:t>organisation</a:t>
            </a:r>
            <a:r>
              <a:rPr lang="pl-PL" sz="1600" dirty="0">
                <a:latin typeface="Arial Black" pitchFamily="34" charset="0"/>
              </a:rPr>
              <a:t> </a:t>
            </a:r>
            <a:r>
              <a:rPr lang="pl-PL" sz="1600" dirty="0" err="1">
                <a:latin typeface="Arial Black" pitchFamily="34" charset="0"/>
              </a:rPr>
              <a:t>is</a:t>
            </a:r>
            <a:r>
              <a:rPr lang="pl-PL" sz="1600" dirty="0">
                <a:latin typeface="Arial Black" pitchFamily="34" charset="0"/>
              </a:rPr>
              <a:t> t</a:t>
            </a:r>
            <a:r>
              <a:rPr lang="en-US" sz="1600" dirty="0">
                <a:latin typeface="Arial Black" pitchFamily="34" charset="0"/>
              </a:rPr>
              <a:t>he Polish Chamber of </a:t>
            </a:r>
            <a:r>
              <a:rPr lang="en-US" sz="1600" dirty="0" err="1">
                <a:latin typeface="Arial Black" pitchFamily="34" charset="0"/>
              </a:rPr>
              <a:t>Commerc</a:t>
            </a:r>
            <a:r>
              <a:rPr lang="pl-PL" sz="1600" dirty="0">
                <a:latin typeface="Arial Black" pitchFamily="34" charset="0"/>
              </a:rPr>
              <a:t>e</a:t>
            </a:r>
            <a:endParaRPr lang="pl-PL" sz="1600" dirty="0"/>
          </a:p>
        </p:txBody>
      </p:sp>
      <p:sp>
        <p:nvSpPr>
          <p:cNvPr id="3" name="Symbol zastępczy zawartości 2"/>
          <p:cNvSpPr>
            <a:spLocks noGrp="1"/>
          </p:cNvSpPr>
          <p:nvPr>
            <p:ph sz="quarter" idx="13"/>
          </p:nvPr>
        </p:nvSpPr>
        <p:spPr>
          <a:xfrm>
            <a:off x="685330" y="1196752"/>
            <a:ext cx="7772870" cy="5256583"/>
          </a:xfrm>
        </p:spPr>
        <p:txBody>
          <a:bodyPr>
            <a:noAutofit/>
          </a:bodyPr>
          <a:lstStyle/>
          <a:p>
            <a:r>
              <a:rPr lang="en-US" sz="1700" b="1" dirty="0"/>
              <a:t>The Polish Chamber of Commerce is an industry chamber of commerce in retail. We currently unite about 30,000 shops, food and drugstore wholesalers as well as companies from the FMCG environment</a:t>
            </a:r>
            <a:r>
              <a:rPr lang="pl-PL" sz="1700" b="1" dirty="0"/>
              <a:t> and</a:t>
            </a:r>
            <a:r>
              <a:rPr lang="en-US" sz="1700" b="1" dirty="0"/>
              <a:t> service companies.</a:t>
            </a:r>
          </a:p>
          <a:p>
            <a:r>
              <a:rPr lang="en-US" sz="1700" b="1" dirty="0"/>
              <a:t>We have been operating on the market since 1997 and we have become the widest representation of retail and services in Poland.</a:t>
            </a:r>
          </a:p>
          <a:p>
            <a:r>
              <a:rPr lang="en-US" sz="1700" b="1" dirty="0"/>
              <a:t>We are currently one of the key social partners in the law-making process. We are constantly involved in consultations on draft laws, consensus conferences, and meetings of parliamentary committees.</a:t>
            </a:r>
          </a:p>
          <a:p>
            <a:r>
              <a:rPr lang="en-US" sz="1700" b="1" dirty="0"/>
              <a:t>We have a lobbying license for the Ministry of the Interior, we can join the legislative processes and have often submitted our bills.</a:t>
            </a:r>
            <a:endParaRPr lang="pl-PL" sz="1700" b="1" dirty="0"/>
          </a:p>
          <a:p>
            <a:pPr marL="0" indent="0">
              <a:buNone/>
            </a:pPr>
            <a:r>
              <a:rPr lang="pl-PL" sz="1600" dirty="0"/>
              <a:t>Source: http://www.pih.org.pl/index.php/o-nas/polska-izba-handlu</a:t>
            </a:r>
          </a:p>
        </p:txBody>
      </p:sp>
    </p:spTree>
    <p:extLst>
      <p:ext uri="{BB962C8B-B14F-4D97-AF65-F5344CB8AC3E}">
        <p14:creationId xmlns:p14="http://schemas.microsoft.com/office/powerpoint/2010/main" val="15497625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490066"/>
          </a:xfrm>
        </p:spPr>
        <p:txBody>
          <a:bodyPr>
            <a:normAutofit fontScale="90000"/>
          </a:bodyPr>
          <a:lstStyle/>
          <a:p>
            <a:r>
              <a:rPr lang="pl-PL" b="1" dirty="0" err="1"/>
              <a:t>Present</a:t>
            </a:r>
            <a:r>
              <a:rPr lang="pl-PL" b="1" dirty="0"/>
              <a:t> state of play</a:t>
            </a:r>
          </a:p>
        </p:txBody>
      </p:sp>
      <p:sp>
        <p:nvSpPr>
          <p:cNvPr id="3" name="Symbol zastępczy zawartości 2"/>
          <p:cNvSpPr>
            <a:spLocks noGrp="1"/>
          </p:cNvSpPr>
          <p:nvPr>
            <p:ph sz="quarter" idx="13"/>
          </p:nvPr>
        </p:nvSpPr>
        <p:spPr>
          <a:xfrm>
            <a:off x="457200" y="764704"/>
            <a:ext cx="8229600" cy="6093296"/>
          </a:xfrm>
        </p:spPr>
        <p:txBody>
          <a:bodyPr>
            <a:noAutofit/>
          </a:bodyPr>
          <a:lstStyle/>
          <a:p>
            <a:r>
              <a:rPr lang="pl-PL" sz="1500" b="1" dirty="0">
                <a:latin typeface="Bodoni MT" pitchFamily="18" charset="0"/>
                <a:cs typeface="Times New Roman" pitchFamily="18" charset="0"/>
              </a:rPr>
              <a:t>There </a:t>
            </a:r>
            <a:r>
              <a:rPr lang="pl-PL" sz="1500" b="1" dirty="0" err="1">
                <a:latin typeface="Bodoni MT" pitchFamily="18" charset="0"/>
                <a:cs typeface="Times New Roman" pitchFamily="18" charset="0"/>
              </a:rPr>
              <a:t>is</a:t>
            </a:r>
            <a:r>
              <a:rPr lang="pl-PL" sz="1500" b="1" dirty="0">
                <a:latin typeface="Bodoni MT" pitchFamily="18" charset="0"/>
                <a:cs typeface="Times New Roman" pitchFamily="18" charset="0"/>
              </a:rPr>
              <a:t> no </a:t>
            </a:r>
            <a:r>
              <a:rPr lang="pl-PL" sz="1500" b="1" dirty="0" err="1">
                <a:latin typeface="Bodoni MT" pitchFamily="18" charset="0"/>
                <a:cs typeface="Times New Roman" pitchFamily="18" charset="0"/>
              </a:rPr>
              <a:t>sectorial</a:t>
            </a:r>
            <a:r>
              <a:rPr lang="pl-PL" sz="1500" b="1" dirty="0">
                <a:latin typeface="Bodoni MT" pitchFamily="18" charset="0"/>
                <a:cs typeface="Times New Roman" pitchFamily="18" charset="0"/>
              </a:rPr>
              <a:t> </a:t>
            </a:r>
            <a:r>
              <a:rPr lang="pl-PL" sz="1500" b="1" dirty="0" err="1">
                <a:latin typeface="Bodoni MT" pitchFamily="18" charset="0"/>
                <a:cs typeface="Times New Roman" pitchFamily="18" charset="0"/>
              </a:rPr>
              <a:t>collective</a:t>
            </a:r>
            <a:r>
              <a:rPr lang="pl-PL" sz="1500" b="1" dirty="0">
                <a:latin typeface="Bodoni MT" pitchFamily="18" charset="0"/>
                <a:cs typeface="Times New Roman" pitchFamily="18" charset="0"/>
              </a:rPr>
              <a:t> </a:t>
            </a:r>
            <a:r>
              <a:rPr lang="pl-PL" sz="1500" b="1" dirty="0" err="1">
                <a:latin typeface="Bodoni MT" pitchFamily="18" charset="0"/>
                <a:cs typeface="Times New Roman" pitchFamily="18" charset="0"/>
              </a:rPr>
              <a:t>agreement</a:t>
            </a:r>
            <a:r>
              <a:rPr lang="pl-PL" sz="1500" b="1" dirty="0">
                <a:latin typeface="Bodoni MT" pitchFamily="18" charset="0"/>
                <a:cs typeface="Times New Roman" pitchFamily="18" charset="0"/>
              </a:rPr>
              <a:t> in </a:t>
            </a:r>
            <a:r>
              <a:rPr lang="pl-PL" sz="1500" b="1" dirty="0" err="1">
                <a:latin typeface="Bodoni MT" pitchFamily="18" charset="0"/>
                <a:cs typeface="Times New Roman" pitchFamily="18" charset="0"/>
              </a:rPr>
              <a:t>commerce</a:t>
            </a:r>
            <a:r>
              <a:rPr lang="pl-PL" sz="1500" b="1" dirty="0">
                <a:latin typeface="Bodoni MT" pitchFamily="18" charset="0"/>
                <a:cs typeface="Times New Roman" pitchFamily="18" charset="0"/>
              </a:rPr>
              <a:t> in </a:t>
            </a:r>
            <a:r>
              <a:rPr lang="pl-PL" sz="1500" b="1" dirty="0" err="1">
                <a:latin typeface="Bodoni MT" pitchFamily="18" charset="0"/>
                <a:cs typeface="Times New Roman" pitchFamily="18" charset="0"/>
              </a:rPr>
              <a:t>poland</a:t>
            </a:r>
            <a:endParaRPr lang="en-US" sz="1500" b="1" dirty="0">
              <a:latin typeface="Bodoni MT" pitchFamily="18" charset="0"/>
              <a:cs typeface="Times New Roman" pitchFamily="18" charset="0"/>
            </a:endParaRPr>
          </a:p>
          <a:p>
            <a:r>
              <a:rPr lang="en-US" sz="1500" b="1" dirty="0">
                <a:latin typeface="Bodoni MT" pitchFamily="18" charset="0"/>
                <a:cs typeface="Times New Roman" pitchFamily="18" charset="0"/>
              </a:rPr>
              <a:t>There is no collective agreement </a:t>
            </a:r>
            <a:r>
              <a:rPr lang="pl-PL" sz="1500" b="1" dirty="0" err="1">
                <a:latin typeface="Bodoni MT" pitchFamily="18" charset="0"/>
                <a:cs typeface="Times New Roman" pitchFamily="18" charset="0"/>
              </a:rPr>
              <a:t>in</a:t>
            </a:r>
            <a:r>
              <a:rPr lang="pl-PL" sz="1500" b="1" dirty="0">
                <a:latin typeface="Bodoni MT" pitchFamily="18" charset="0"/>
                <a:cs typeface="Times New Roman" pitchFamily="18" charset="0"/>
              </a:rPr>
              <a:t> </a:t>
            </a:r>
            <a:r>
              <a:rPr lang="en-US" sz="1500" b="1" dirty="0">
                <a:latin typeface="Bodoni MT" pitchFamily="18" charset="0"/>
                <a:cs typeface="Times New Roman" pitchFamily="18" charset="0"/>
              </a:rPr>
              <a:t>any </a:t>
            </a:r>
            <a:r>
              <a:rPr lang="pl-PL" sz="1500" b="1" dirty="0" err="1">
                <a:latin typeface="Bodoni MT" pitchFamily="18" charset="0"/>
                <a:cs typeface="Times New Roman" pitchFamily="18" charset="0"/>
              </a:rPr>
              <a:t>multinational</a:t>
            </a:r>
            <a:r>
              <a:rPr lang="pl-PL" sz="1500" b="1" dirty="0">
                <a:latin typeface="Bodoni MT" pitchFamily="18" charset="0"/>
                <a:cs typeface="Times New Roman" pitchFamily="18" charset="0"/>
              </a:rPr>
              <a:t> </a:t>
            </a:r>
            <a:r>
              <a:rPr lang="pl-PL" sz="1500" b="1" dirty="0" err="1">
                <a:latin typeface="Bodoni MT" pitchFamily="18" charset="0"/>
                <a:cs typeface="Times New Roman" pitchFamily="18" charset="0"/>
              </a:rPr>
              <a:t>in</a:t>
            </a:r>
            <a:r>
              <a:rPr lang="pl-PL" sz="1500" b="1" dirty="0">
                <a:latin typeface="Bodoni MT" pitchFamily="18" charset="0"/>
                <a:cs typeface="Times New Roman" pitchFamily="18" charset="0"/>
              </a:rPr>
              <a:t> Poland</a:t>
            </a:r>
            <a:r>
              <a:rPr lang="en-US" sz="1500" b="1" dirty="0">
                <a:latin typeface="Bodoni MT" pitchFamily="18" charset="0"/>
                <a:cs typeface="Times New Roman" pitchFamily="18" charset="0"/>
              </a:rPr>
              <a:t>, we have pr</a:t>
            </a:r>
            <a:r>
              <a:rPr lang="pl-PL" sz="1500" b="1" dirty="0" err="1">
                <a:latin typeface="Bodoni MT" pitchFamily="18" charset="0"/>
                <a:cs typeface="Times New Roman" pitchFamily="18" charset="0"/>
              </a:rPr>
              <a:t>oposed</a:t>
            </a:r>
            <a:r>
              <a:rPr lang="pl-PL" sz="1500" b="1" dirty="0">
                <a:latin typeface="Bodoni MT" pitchFamily="18" charset="0"/>
                <a:cs typeface="Times New Roman" pitchFamily="18" charset="0"/>
              </a:rPr>
              <a:t> </a:t>
            </a:r>
            <a:r>
              <a:rPr lang="en-US" sz="1500" b="1" dirty="0">
                <a:latin typeface="Bodoni MT" pitchFamily="18" charset="0"/>
                <a:cs typeface="Times New Roman" pitchFamily="18" charset="0"/>
              </a:rPr>
              <a:t>a ready-made draft agreement </a:t>
            </a:r>
            <a:r>
              <a:rPr lang="pl-PL" sz="1500" b="1" dirty="0">
                <a:latin typeface="Bodoni MT" pitchFamily="18" charset="0"/>
                <a:cs typeface="Times New Roman" pitchFamily="18" charset="0"/>
              </a:rPr>
              <a:t>to</a:t>
            </a:r>
            <a:r>
              <a:rPr lang="en-US" sz="1500" b="1" dirty="0">
                <a:latin typeface="Bodoni MT" pitchFamily="18" charset="0"/>
                <a:cs typeface="Times New Roman" pitchFamily="18" charset="0"/>
              </a:rPr>
              <a:t> </a:t>
            </a:r>
            <a:r>
              <a:rPr lang="pl-PL" sz="1500" b="1" dirty="0">
                <a:latin typeface="Bodoni MT" pitchFamily="18" charset="0"/>
                <a:cs typeface="Times New Roman" pitchFamily="18" charset="0"/>
              </a:rPr>
              <a:t>the </a:t>
            </a:r>
            <a:r>
              <a:rPr lang="pl-PL" sz="1500" b="1" dirty="0" err="1">
                <a:latin typeface="Bodoni MT" pitchFamily="18" charset="0"/>
                <a:cs typeface="Times New Roman" pitchFamily="18" charset="0"/>
              </a:rPr>
              <a:t>board</a:t>
            </a:r>
            <a:r>
              <a:rPr lang="pl-PL" sz="1500" b="1" dirty="0">
                <a:latin typeface="Bodoni MT" pitchFamily="18" charset="0"/>
                <a:cs typeface="Times New Roman" pitchFamily="18" charset="0"/>
              </a:rPr>
              <a:t> of </a:t>
            </a:r>
            <a:r>
              <a:rPr lang="en-US" sz="1500" b="1" dirty="0">
                <a:latin typeface="Bodoni MT" pitchFamily="18" charset="0"/>
                <a:cs typeface="Times New Roman" pitchFamily="18" charset="0"/>
              </a:rPr>
              <a:t>Real</a:t>
            </a:r>
            <a:r>
              <a:rPr lang="pl-PL" sz="1500" b="1" dirty="0">
                <a:latin typeface="Bodoni MT" pitchFamily="18" charset="0"/>
                <a:cs typeface="Times New Roman" pitchFamily="18" charset="0"/>
              </a:rPr>
              <a:t> Poland </a:t>
            </a:r>
            <a:r>
              <a:rPr lang="en-US" sz="1500" b="1" dirty="0">
                <a:latin typeface="Bodoni MT" pitchFamily="18" charset="0"/>
                <a:cs typeface="Times New Roman" pitchFamily="18" charset="0"/>
              </a:rPr>
              <a:t>but the employer did not </a:t>
            </a:r>
            <a:r>
              <a:rPr lang="pl-PL" sz="1500" b="1" dirty="0" err="1">
                <a:latin typeface="Bodoni MT" pitchFamily="18" charset="0"/>
                <a:cs typeface="Times New Roman" pitchFamily="18" charset="0"/>
              </a:rPr>
              <a:t>take</a:t>
            </a:r>
            <a:r>
              <a:rPr lang="pl-PL" sz="1500" b="1" dirty="0">
                <a:latin typeface="Bodoni MT" pitchFamily="18" charset="0"/>
                <a:cs typeface="Times New Roman" pitchFamily="18" charset="0"/>
              </a:rPr>
              <a:t> </a:t>
            </a:r>
            <a:r>
              <a:rPr lang="en-US" sz="1500" b="1" dirty="0" err="1">
                <a:latin typeface="Bodoni MT" pitchFamily="18" charset="0"/>
                <a:cs typeface="Times New Roman" pitchFamily="18" charset="0"/>
              </a:rPr>
              <a:t>negotiat</a:t>
            </a:r>
            <a:r>
              <a:rPr lang="pl-PL" sz="1500" b="1" dirty="0" err="1">
                <a:latin typeface="Bodoni MT" pitchFamily="18" charset="0"/>
                <a:cs typeface="Times New Roman" pitchFamily="18" charset="0"/>
              </a:rPr>
              <a:t>ions</a:t>
            </a:r>
            <a:endParaRPr lang="pl-PL" sz="1500" b="1" dirty="0">
              <a:latin typeface="Bodoni MT" pitchFamily="18" charset="0"/>
              <a:cs typeface="Times New Roman" pitchFamily="18" charset="0"/>
            </a:endParaRPr>
          </a:p>
          <a:p>
            <a:r>
              <a:rPr lang="pl-PL" sz="1500" b="1" dirty="0">
                <a:latin typeface="Bodoni MT" pitchFamily="18" charset="0"/>
                <a:cs typeface="Times New Roman" pitchFamily="18" charset="0"/>
              </a:rPr>
              <a:t>There </a:t>
            </a:r>
            <a:r>
              <a:rPr lang="pl-PL" sz="1500" b="1" dirty="0" err="1">
                <a:latin typeface="Bodoni MT" pitchFamily="18" charset="0"/>
                <a:cs typeface="Times New Roman" pitchFamily="18" charset="0"/>
              </a:rPr>
              <a:t>are</a:t>
            </a:r>
            <a:r>
              <a:rPr lang="pl-PL" sz="1500" b="1" dirty="0">
                <a:latin typeface="Bodoni MT" pitchFamily="18" charset="0"/>
                <a:cs typeface="Times New Roman" pitchFamily="18" charset="0"/>
              </a:rPr>
              <a:t> </a:t>
            </a:r>
            <a:r>
              <a:rPr lang="pl-PL" sz="1500" b="1" dirty="0" err="1">
                <a:latin typeface="Bodoni MT" pitchFamily="18" charset="0"/>
                <a:cs typeface="Times New Roman" pitchFamily="18" charset="0"/>
              </a:rPr>
              <a:t>collective</a:t>
            </a:r>
            <a:r>
              <a:rPr lang="pl-PL" sz="1500" b="1" dirty="0">
                <a:latin typeface="Bodoni MT" pitchFamily="18" charset="0"/>
                <a:cs typeface="Times New Roman" pitchFamily="18" charset="0"/>
              </a:rPr>
              <a:t> </a:t>
            </a:r>
            <a:r>
              <a:rPr lang="pl-PL" sz="1500" b="1" dirty="0" err="1">
                <a:latin typeface="Bodoni MT" pitchFamily="18" charset="0"/>
                <a:cs typeface="Times New Roman" pitchFamily="18" charset="0"/>
              </a:rPr>
              <a:t>agreements</a:t>
            </a:r>
            <a:r>
              <a:rPr lang="pl-PL" sz="1500" b="1" dirty="0">
                <a:latin typeface="Bodoni MT" pitchFamily="18" charset="0"/>
                <a:cs typeface="Times New Roman" pitchFamily="18" charset="0"/>
              </a:rPr>
              <a:t> in </a:t>
            </a:r>
            <a:r>
              <a:rPr lang="pl-PL" sz="1500" b="1" dirty="0" err="1">
                <a:latin typeface="Bodoni MT" pitchFamily="18" charset="0"/>
                <a:cs typeface="Times New Roman" pitchFamily="18" charset="0"/>
              </a:rPr>
              <a:t>cooperatives</a:t>
            </a:r>
            <a:endParaRPr lang="en-US" sz="1500" b="1" dirty="0">
              <a:latin typeface="Bodoni MT" pitchFamily="18" charset="0"/>
              <a:cs typeface="Times New Roman" pitchFamily="18" charset="0"/>
            </a:endParaRPr>
          </a:p>
          <a:p>
            <a:r>
              <a:rPr lang="en-US" sz="1500" b="1" dirty="0">
                <a:latin typeface="Bodoni MT" pitchFamily="18" charset="0"/>
                <a:cs typeface="Times New Roman" pitchFamily="18" charset="0"/>
              </a:rPr>
              <a:t>Carrefour – </a:t>
            </a:r>
            <a:r>
              <a:rPr lang="pl-PL" sz="1500" b="1" dirty="0">
                <a:latin typeface="Bodoni MT" pitchFamily="18" charset="0"/>
                <a:cs typeface="Times New Roman" pitchFamily="18" charset="0"/>
              </a:rPr>
              <a:t>we </a:t>
            </a:r>
            <a:r>
              <a:rPr lang="pl-PL" sz="1500" b="1" dirty="0" err="1">
                <a:latin typeface="Bodoni MT" pitchFamily="18" charset="0"/>
                <a:cs typeface="Times New Roman" pitchFamily="18" charset="0"/>
              </a:rPr>
              <a:t>were</a:t>
            </a:r>
            <a:r>
              <a:rPr lang="pl-PL" sz="1500" b="1" dirty="0">
                <a:latin typeface="Bodoni MT" pitchFamily="18" charset="0"/>
                <a:cs typeface="Times New Roman" pitchFamily="18" charset="0"/>
              </a:rPr>
              <a:t> </a:t>
            </a:r>
            <a:r>
              <a:rPr lang="en-US" sz="1500" b="1" dirty="0">
                <a:latin typeface="Bodoni MT" pitchFamily="18" charset="0"/>
                <a:cs typeface="Times New Roman" pitchFamily="18" charset="0"/>
              </a:rPr>
              <a:t>negotiating an agreement that could take the form and name of a collective agreement, but the employer withdrew</a:t>
            </a:r>
            <a:r>
              <a:rPr lang="pl-PL" sz="1500" b="1" dirty="0">
                <a:latin typeface="Bodoni MT" pitchFamily="18" charset="0"/>
                <a:cs typeface="Times New Roman" pitchFamily="18" charset="0"/>
              </a:rPr>
              <a:t> </a:t>
            </a:r>
            <a:r>
              <a:rPr lang="en-US" sz="1500" b="1" dirty="0">
                <a:latin typeface="Bodoni MT" pitchFamily="18" charset="0"/>
                <a:cs typeface="Times New Roman" pitchFamily="18" charset="0"/>
              </a:rPr>
              <a:t>from negotiations after previous encouraging steps</a:t>
            </a:r>
          </a:p>
          <a:p>
            <a:r>
              <a:rPr lang="pl-PL" sz="1500" b="1" dirty="0">
                <a:latin typeface="Bodoni MT" pitchFamily="18" charset="0"/>
                <a:cs typeface="Times New Roman" pitchFamily="18" charset="0"/>
              </a:rPr>
              <a:t>N</a:t>
            </a:r>
            <a:r>
              <a:rPr lang="en-US" sz="1500" b="1" dirty="0">
                <a:latin typeface="Bodoni MT" pitchFamily="18" charset="0"/>
                <a:cs typeface="Times New Roman" pitchFamily="18" charset="0"/>
              </a:rPr>
              <a:t>o </a:t>
            </a:r>
            <a:r>
              <a:rPr lang="pl-PL" sz="1500" b="1" dirty="0" err="1">
                <a:latin typeface="Bodoni MT" pitchFamily="18" charset="0"/>
                <a:cs typeface="Times New Roman" pitchFamily="18" charset="0"/>
              </a:rPr>
              <a:t>multinational</a:t>
            </a:r>
            <a:r>
              <a:rPr lang="pl-PL" sz="1500" b="1" dirty="0">
                <a:latin typeface="Bodoni MT" pitchFamily="18" charset="0"/>
                <a:cs typeface="Times New Roman" pitchFamily="18" charset="0"/>
              </a:rPr>
              <a:t> </a:t>
            </a:r>
            <a:r>
              <a:rPr lang="en-US" sz="1500" b="1" dirty="0">
                <a:latin typeface="Bodoni MT" pitchFamily="18" charset="0"/>
                <a:cs typeface="Times New Roman" pitchFamily="18" charset="0"/>
              </a:rPr>
              <a:t>will sign the </a:t>
            </a:r>
            <a:r>
              <a:rPr lang="pl-PL" sz="1500" b="1" dirty="0" err="1">
                <a:latin typeface="Bodoni MT" pitchFamily="18" charset="0"/>
                <a:cs typeface="Times New Roman" pitchFamily="18" charset="0"/>
              </a:rPr>
              <a:t>c.a</a:t>
            </a:r>
            <a:r>
              <a:rPr lang="pl-PL" sz="1500" b="1" dirty="0">
                <a:latin typeface="Bodoni MT" pitchFamily="18" charset="0"/>
                <a:cs typeface="Times New Roman" pitchFamily="18" charset="0"/>
              </a:rPr>
              <a:t>. by </a:t>
            </a:r>
            <a:r>
              <a:rPr lang="en-US" sz="1500" b="1" dirty="0">
                <a:latin typeface="Bodoni MT" pitchFamily="18" charset="0"/>
                <a:cs typeface="Times New Roman" pitchFamily="18" charset="0"/>
              </a:rPr>
              <a:t>itself</a:t>
            </a:r>
            <a:r>
              <a:rPr lang="pl-PL" sz="1500" b="1" dirty="0">
                <a:latin typeface="Bodoni MT" pitchFamily="18" charset="0"/>
                <a:cs typeface="Times New Roman" pitchFamily="18" charset="0"/>
              </a:rPr>
              <a:t>. They </a:t>
            </a:r>
            <a:r>
              <a:rPr lang="en-US" sz="1500" b="1" dirty="0">
                <a:latin typeface="Bodoni MT" pitchFamily="18" charset="0"/>
                <a:cs typeface="Times New Roman" pitchFamily="18" charset="0"/>
              </a:rPr>
              <a:t>will give nothing more than the law provides. They are afraid that they</a:t>
            </a:r>
            <a:r>
              <a:rPr lang="pl-PL" sz="1500" b="1" dirty="0">
                <a:latin typeface="Bodoni MT" pitchFamily="18" charset="0"/>
                <a:cs typeface="Times New Roman" pitchFamily="18" charset="0"/>
              </a:rPr>
              <a:t> w</a:t>
            </a:r>
            <a:r>
              <a:rPr lang="en-US" sz="1500" b="1" dirty="0">
                <a:latin typeface="Bodoni MT" pitchFamily="18" charset="0"/>
                <a:cs typeface="Times New Roman" pitchFamily="18" charset="0"/>
              </a:rPr>
              <a:t>ill incur excessive costs, which will become a burden.</a:t>
            </a:r>
          </a:p>
          <a:p>
            <a:r>
              <a:rPr lang="pl-PL" sz="1500" b="1" dirty="0" err="1">
                <a:latin typeface="Bodoni MT" pitchFamily="18" charset="0"/>
                <a:cs typeface="Times New Roman" pitchFamily="18" charset="0"/>
              </a:rPr>
              <a:t>Our</a:t>
            </a:r>
            <a:r>
              <a:rPr lang="pl-PL" sz="1500" b="1" dirty="0">
                <a:latin typeface="Bodoni MT" pitchFamily="18" charset="0"/>
                <a:cs typeface="Times New Roman" pitchFamily="18" charset="0"/>
              </a:rPr>
              <a:t> </a:t>
            </a:r>
            <a:r>
              <a:rPr lang="pl-PL" sz="1500" b="1" dirty="0" err="1">
                <a:latin typeface="Bodoni MT" pitchFamily="18" charset="0"/>
                <a:cs typeface="Times New Roman" pitchFamily="18" charset="0"/>
              </a:rPr>
              <a:t>view</a:t>
            </a:r>
            <a:r>
              <a:rPr lang="pl-PL" sz="1500" b="1" dirty="0">
                <a:latin typeface="Bodoni MT" pitchFamily="18" charset="0"/>
                <a:cs typeface="Times New Roman" pitchFamily="18" charset="0"/>
              </a:rPr>
              <a:t>: A</a:t>
            </a:r>
            <a:r>
              <a:rPr lang="en-US" sz="1500" b="1" dirty="0">
                <a:latin typeface="Bodoni MT" pitchFamily="18" charset="0"/>
                <a:cs typeface="Times New Roman" pitchFamily="18" charset="0"/>
              </a:rPr>
              <a:t> conspiracy of silence between the </a:t>
            </a:r>
            <a:r>
              <a:rPr lang="pl-PL" sz="1500" b="1" dirty="0">
                <a:latin typeface="Bodoni MT" pitchFamily="18" charset="0"/>
                <a:cs typeface="Times New Roman" pitchFamily="18" charset="0"/>
              </a:rPr>
              <a:t>companies</a:t>
            </a:r>
            <a:r>
              <a:rPr lang="en-US" sz="1500" b="1" dirty="0">
                <a:latin typeface="Bodoni MT" pitchFamily="18" charset="0"/>
                <a:cs typeface="Times New Roman" pitchFamily="18" charset="0"/>
              </a:rPr>
              <a:t> – a quiet agreement between the </a:t>
            </a:r>
            <a:r>
              <a:rPr lang="pl-PL" sz="1500" b="1" dirty="0" err="1">
                <a:latin typeface="Bodoni MT" pitchFamily="18" charset="0"/>
                <a:cs typeface="Times New Roman" pitchFamily="18" charset="0"/>
              </a:rPr>
              <a:t>multinationals</a:t>
            </a:r>
            <a:r>
              <a:rPr lang="pl-PL" sz="1500" b="1" dirty="0">
                <a:latin typeface="Bodoni MT" pitchFamily="18" charset="0"/>
                <a:cs typeface="Times New Roman" pitchFamily="18" charset="0"/>
              </a:rPr>
              <a:t> n</a:t>
            </a:r>
            <a:r>
              <a:rPr lang="en-US" sz="1500" b="1" dirty="0" err="1">
                <a:latin typeface="Bodoni MT" pitchFamily="18" charset="0"/>
                <a:cs typeface="Times New Roman" pitchFamily="18" charset="0"/>
              </a:rPr>
              <a:t>ot</a:t>
            </a:r>
            <a:r>
              <a:rPr lang="en-US" sz="1500" b="1" dirty="0">
                <a:latin typeface="Bodoni MT" pitchFamily="18" charset="0"/>
                <a:cs typeface="Times New Roman" pitchFamily="18" charset="0"/>
              </a:rPr>
              <a:t> to </a:t>
            </a:r>
            <a:r>
              <a:rPr lang="pl-PL" sz="1500" b="1" dirty="0" err="1">
                <a:latin typeface="Bodoni MT" pitchFamily="18" charset="0"/>
                <a:cs typeface="Times New Roman" pitchFamily="18" charset="0"/>
              </a:rPr>
              <a:t>con</a:t>
            </a:r>
            <a:r>
              <a:rPr lang="en-US" sz="1500" b="1" dirty="0" err="1">
                <a:latin typeface="Bodoni MT" pitchFamily="18" charset="0"/>
                <a:cs typeface="Times New Roman" pitchFamily="18" charset="0"/>
              </a:rPr>
              <a:t>clude</a:t>
            </a:r>
            <a:r>
              <a:rPr lang="en-US" sz="1500" b="1" dirty="0">
                <a:latin typeface="Bodoni MT" pitchFamily="18" charset="0"/>
                <a:cs typeface="Times New Roman" pitchFamily="18" charset="0"/>
              </a:rPr>
              <a:t> collective agreements.</a:t>
            </a:r>
          </a:p>
          <a:p>
            <a:r>
              <a:rPr lang="en-US" sz="1500" b="1" dirty="0">
                <a:latin typeface="Bodoni MT" pitchFamily="18" charset="0"/>
                <a:cs typeface="Times New Roman" pitchFamily="18" charset="0"/>
              </a:rPr>
              <a:t>Low unionization, </a:t>
            </a:r>
            <a:r>
              <a:rPr lang="pl-PL" sz="1500" b="1" dirty="0" err="1">
                <a:latin typeface="Bodoni MT" pitchFamily="18" charset="0"/>
                <a:cs typeface="Times New Roman" pitchFamily="18" charset="0"/>
              </a:rPr>
              <a:t>at</a:t>
            </a:r>
            <a:r>
              <a:rPr lang="pl-PL" sz="1500" b="1" dirty="0">
                <a:latin typeface="Bodoni MT" pitchFamily="18" charset="0"/>
                <a:cs typeface="Times New Roman" pitchFamily="18" charset="0"/>
              </a:rPr>
              <a:t> the </a:t>
            </a:r>
            <a:r>
              <a:rPr lang="pl-PL" sz="1500" b="1" dirty="0" err="1">
                <a:latin typeface="Bodoni MT" pitchFamily="18" charset="0"/>
                <a:cs typeface="Times New Roman" pitchFamily="18" charset="0"/>
              </a:rPr>
              <a:t>level</a:t>
            </a:r>
            <a:r>
              <a:rPr lang="pl-PL" sz="1500" b="1" dirty="0">
                <a:latin typeface="Bodoni MT" pitchFamily="18" charset="0"/>
                <a:cs typeface="Times New Roman" pitchFamily="18" charset="0"/>
              </a:rPr>
              <a:t> of </a:t>
            </a:r>
            <a:r>
              <a:rPr lang="pl-PL" sz="1500" b="1" dirty="0" err="1">
                <a:latin typeface="Bodoni MT" pitchFamily="18" charset="0"/>
                <a:cs typeface="Times New Roman" pitchFamily="18" charset="0"/>
              </a:rPr>
              <a:t>around</a:t>
            </a:r>
            <a:r>
              <a:rPr lang="pl-PL" sz="1500" b="1" dirty="0">
                <a:latin typeface="Bodoni MT" pitchFamily="18" charset="0"/>
                <a:cs typeface="Times New Roman" pitchFamily="18" charset="0"/>
              </a:rPr>
              <a:t> 10%, no </a:t>
            </a:r>
            <a:r>
              <a:rPr lang="pl-PL" sz="1500" b="1" dirty="0" err="1">
                <a:latin typeface="Bodoni MT" pitchFamily="18" charset="0"/>
                <a:cs typeface="Times New Roman" pitchFamily="18" charset="0"/>
              </a:rPr>
              <a:t>effective</a:t>
            </a:r>
            <a:r>
              <a:rPr lang="pl-PL" sz="1500" b="1" dirty="0">
                <a:latin typeface="Bodoni MT" pitchFamily="18" charset="0"/>
                <a:cs typeface="Times New Roman" pitchFamily="18" charset="0"/>
              </a:rPr>
              <a:t> </a:t>
            </a:r>
            <a:r>
              <a:rPr lang="pl-PL" sz="1500" b="1" dirty="0" err="1">
                <a:latin typeface="Bodoni MT" pitchFamily="18" charset="0"/>
                <a:cs typeface="Times New Roman" pitchFamily="18" charset="0"/>
              </a:rPr>
              <a:t>pressure</a:t>
            </a:r>
            <a:r>
              <a:rPr lang="pl-PL" sz="1500" b="1" dirty="0">
                <a:latin typeface="Bodoni MT" pitchFamily="18" charset="0"/>
                <a:cs typeface="Times New Roman" pitchFamily="18" charset="0"/>
              </a:rPr>
              <a:t> on </a:t>
            </a:r>
            <a:r>
              <a:rPr lang="pl-PL" sz="1500" b="1" dirty="0" err="1">
                <a:latin typeface="Bodoni MT" pitchFamily="18" charset="0"/>
                <a:cs typeface="Times New Roman" pitchFamily="18" charset="0"/>
              </a:rPr>
              <a:t>employers</a:t>
            </a:r>
            <a:r>
              <a:rPr lang="pl-PL" sz="1500" b="1" dirty="0">
                <a:latin typeface="Bodoni MT" pitchFamily="18" charset="0"/>
                <a:cs typeface="Times New Roman" pitchFamily="18" charset="0"/>
              </a:rPr>
              <a:t> from </a:t>
            </a:r>
            <a:r>
              <a:rPr lang="pl-PL" sz="1500" b="1" dirty="0" err="1">
                <a:latin typeface="Bodoni MT" pitchFamily="18" charset="0"/>
                <a:cs typeface="Times New Roman" pitchFamily="18" charset="0"/>
              </a:rPr>
              <a:t>unions</a:t>
            </a:r>
            <a:endParaRPr lang="pl-PL" sz="1500" b="1" dirty="0">
              <a:latin typeface="Bodoni MT" pitchFamily="18" charset="0"/>
              <a:cs typeface="Times New Roman" pitchFamily="18" charset="0"/>
            </a:endParaRPr>
          </a:p>
          <a:p>
            <a:r>
              <a:rPr lang="en-US" sz="1500" b="1" dirty="0">
                <a:latin typeface="Bodoni MT" pitchFamily="18" charset="0"/>
                <a:cs typeface="Times New Roman" pitchFamily="18" charset="0"/>
              </a:rPr>
              <a:t>previously high unemployment. Now unemployment </a:t>
            </a:r>
            <a:r>
              <a:rPr lang="pl-PL" sz="1500" b="1" dirty="0" err="1">
                <a:latin typeface="Bodoni MT" pitchFamily="18" charset="0"/>
                <a:cs typeface="Times New Roman" pitchFamily="18" charset="0"/>
              </a:rPr>
              <a:t>figures</a:t>
            </a:r>
            <a:r>
              <a:rPr lang="pl-PL" sz="1500" b="1" dirty="0">
                <a:latin typeface="Bodoni MT" pitchFamily="18" charset="0"/>
                <a:cs typeface="Times New Roman" pitchFamily="18" charset="0"/>
              </a:rPr>
              <a:t> </a:t>
            </a:r>
            <a:r>
              <a:rPr lang="en-US" sz="1500" b="1" dirty="0">
                <a:latin typeface="Bodoni MT" pitchFamily="18" charset="0"/>
                <a:cs typeface="Times New Roman" pitchFamily="18" charset="0"/>
              </a:rPr>
              <a:t>ha</a:t>
            </a:r>
            <a:r>
              <a:rPr lang="pl-PL" sz="1500" b="1" dirty="0" err="1">
                <a:latin typeface="Bodoni MT" pitchFamily="18" charset="0"/>
                <a:cs typeface="Times New Roman" pitchFamily="18" charset="0"/>
              </a:rPr>
              <a:t>ve</a:t>
            </a:r>
            <a:r>
              <a:rPr lang="pl-PL" sz="1500" b="1" dirty="0">
                <a:latin typeface="Bodoni MT" pitchFamily="18" charset="0"/>
                <a:cs typeface="Times New Roman" pitchFamily="18" charset="0"/>
              </a:rPr>
              <a:t> </a:t>
            </a:r>
            <a:r>
              <a:rPr lang="en-US" sz="1500" b="1" dirty="0">
                <a:latin typeface="Bodoni MT" pitchFamily="18" charset="0"/>
                <a:cs typeface="Times New Roman" pitchFamily="18" charset="0"/>
              </a:rPr>
              <a:t>dropped, but </a:t>
            </a:r>
            <a:r>
              <a:rPr lang="pl-PL" sz="1500" b="1" dirty="0" err="1">
                <a:latin typeface="Bodoni MT" pitchFamily="18" charset="0"/>
                <a:cs typeface="Times New Roman" pitchFamily="18" charset="0"/>
              </a:rPr>
              <a:t>more</a:t>
            </a:r>
            <a:r>
              <a:rPr lang="pl-PL" sz="1500" b="1" dirty="0">
                <a:latin typeface="Bodoni MT" pitchFamily="18" charset="0"/>
                <a:cs typeface="Times New Roman" pitchFamily="18" charset="0"/>
              </a:rPr>
              <a:t> </a:t>
            </a:r>
            <a:r>
              <a:rPr lang="pl-PL" sz="1500" b="1" dirty="0" err="1">
                <a:latin typeface="Bodoni MT" pitchFamily="18" charset="0"/>
                <a:cs typeface="Times New Roman" pitchFamily="18" charset="0"/>
              </a:rPr>
              <a:t>than</a:t>
            </a:r>
            <a:r>
              <a:rPr lang="pl-PL" sz="1500" b="1" dirty="0">
                <a:latin typeface="Bodoni MT" pitchFamily="18" charset="0"/>
                <a:cs typeface="Times New Roman" pitchFamily="18" charset="0"/>
              </a:rPr>
              <a:t> </a:t>
            </a:r>
            <a:r>
              <a:rPr lang="en-US" sz="1500" b="1" dirty="0">
                <a:latin typeface="Bodoni MT" pitchFamily="18" charset="0"/>
                <a:cs typeface="Times New Roman" pitchFamily="18" charset="0"/>
              </a:rPr>
              <a:t>a million </a:t>
            </a:r>
            <a:r>
              <a:rPr lang="pl-PL" sz="1500" b="1" dirty="0">
                <a:latin typeface="Bodoni MT" pitchFamily="18" charset="0"/>
                <a:cs typeface="Times New Roman" pitchFamily="18" charset="0"/>
              </a:rPr>
              <a:t>of </a:t>
            </a:r>
            <a:r>
              <a:rPr lang="en-US" sz="1500" b="1" dirty="0">
                <a:latin typeface="Bodoni MT" pitchFamily="18" charset="0"/>
                <a:cs typeface="Times New Roman" pitchFamily="18" charset="0"/>
              </a:rPr>
              <a:t>Ukrainians have arrived and employers</a:t>
            </a:r>
            <a:r>
              <a:rPr lang="pl-PL" sz="1500" b="1" dirty="0">
                <a:latin typeface="Bodoni MT" pitchFamily="18" charset="0"/>
                <a:cs typeface="Times New Roman" pitchFamily="18" charset="0"/>
              </a:rPr>
              <a:t>,</a:t>
            </a:r>
            <a:r>
              <a:rPr lang="en-US" sz="1500" b="1" dirty="0">
                <a:latin typeface="Bodoni MT" pitchFamily="18" charset="0"/>
                <a:cs typeface="Times New Roman" pitchFamily="18" charset="0"/>
              </a:rPr>
              <a:t> instead of giving</a:t>
            </a:r>
            <a:r>
              <a:rPr lang="pl-PL" sz="1500" b="1" dirty="0">
                <a:latin typeface="Bodoni MT" pitchFamily="18" charset="0"/>
                <a:cs typeface="Times New Roman" pitchFamily="18" charset="0"/>
              </a:rPr>
              <a:t> a </a:t>
            </a:r>
            <a:r>
              <a:rPr lang="pl-PL" sz="1500" b="1" dirty="0" err="1">
                <a:latin typeface="Bodoni MT" pitchFamily="18" charset="0"/>
                <a:cs typeface="Times New Roman" pitchFamily="18" charset="0"/>
              </a:rPr>
              <a:t>payrise</a:t>
            </a:r>
            <a:r>
              <a:rPr lang="en-US" sz="1500" b="1" dirty="0">
                <a:latin typeface="Bodoni MT" pitchFamily="18" charset="0"/>
                <a:cs typeface="Times New Roman" pitchFamily="18" charset="0"/>
              </a:rPr>
              <a:t>, employ </a:t>
            </a:r>
            <a:r>
              <a:rPr lang="pl-PL" sz="1500" b="1" dirty="0">
                <a:latin typeface="Bodoni MT" pitchFamily="18" charset="0"/>
                <a:cs typeface="Times New Roman" pitchFamily="18" charset="0"/>
              </a:rPr>
              <a:t>migrant </a:t>
            </a:r>
            <a:r>
              <a:rPr lang="pl-PL" sz="1500" b="1" dirty="0" err="1">
                <a:latin typeface="Bodoni MT" pitchFamily="18" charset="0"/>
                <a:cs typeface="Times New Roman" pitchFamily="18" charset="0"/>
              </a:rPr>
              <a:t>workers</a:t>
            </a:r>
            <a:r>
              <a:rPr lang="en-US" sz="1500" b="1" dirty="0">
                <a:latin typeface="Bodoni MT" pitchFamily="18" charset="0"/>
                <a:cs typeface="Times New Roman" pitchFamily="18" charset="0"/>
              </a:rPr>
              <a:t>.</a:t>
            </a:r>
            <a:endParaRPr lang="pl-PL" sz="1500" b="1" dirty="0">
              <a:latin typeface="Bodoni MT" pitchFamily="18" charset="0"/>
              <a:cs typeface="Times New Roman" pitchFamily="18" charset="0"/>
            </a:endParaRPr>
          </a:p>
        </p:txBody>
      </p:sp>
      <p:pic>
        <p:nvPicPr>
          <p:cNvPr id="4" name="Picture 5"/>
          <p:cNvPicPr>
            <a:picLocks noChangeAspect="1" noChangeArrowheads="1"/>
          </p:cNvPicPr>
          <p:nvPr/>
        </p:nvPicPr>
        <p:blipFill>
          <a:blip r:embed="rId2" cstate="print"/>
          <a:srcRect/>
          <a:stretch>
            <a:fillRect/>
          </a:stretch>
        </p:blipFill>
        <p:spPr bwMode="auto">
          <a:xfrm>
            <a:off x="457200" y="6342187"/>
            <a:ext cx="914400" cy="216024"/>
          </a:xfrm>
          <a:prstGeom prst="rect">
            <a:avLst/>
          </a:prstGeom>
          <a:noFill/>
          <a:ln w="9525">
            <a:noFill/>
            <a:round/>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5332" y="404665"/>
            <a:ext cx="7773338" cy="864096"/>
          </a:xfrm>
        </p:spPr>
        <p:txBody>
          <a:bodyPr>
            <a:normAutofit/>
          </a:bodyPr>
          <a:lstStyle/>
          <a:p>
            <a:r>
              <a:rPr lang="en-US" dirty="0"/>
              <a:t>What we've already done:</a:t>
            </a:r>
            <a:endParaRPr lang="pl-PL" dirty="0"/>
          </a:p>
        </p:txBody>
      </p:sp>
      <p:sp>
        <p:nvSpPr>
          <p:cNvPr id="3" name="Symbol zastępczy zawartości 2"/>
          <p:cNvSpPr>
            <a:spLocks noGrp="1"/>
          </p:cNvSpPr>
          <p:nvPr>
            <p:ph sz="quarter" idx="13"/>
          </p:nvPr>
        </p:nvSpPr>
        <p:spPr>
          <a:xfrm>
            <a:off x="685330" y="1844825"/>
            <a:ext cx="7772870" cy="4392488"/>
          </a:xfrm>
        </p:spPr>
        <p:txBody>
          <a:bodyPr>
            <a:normAutofit fontScale="92500" lnSpcReduction="20000"/>
          </a:bodyPr>
          <a:lstStyle/>
          <a:p>
            <a:r>
              <a:rPr lang="pl-PL" b="1" dirty="0"/>
              <a:t>We </a:t>
            </a:r>
            <a:r>
              <a:rPr lang="pl-PL" b="1" dirty="0" err="1"/>
              <a:t>held</a:t>
            </a:r>
            <a:r>
              <a:rPr lang="pl-PL" b="1" dirty="0"/>
              <a:t> </a:t>
            </a:r>
            <a:r>
              <a:rPr lang="en-US" b="1" dirty="0"/>
              <a:t>meetings with representatives of </a:t>
            </a:r>
            <a:r>
              <a:rPr lang="en-US" b="1" dirty="0" err="1"/>
              <a:t>POHiD</a:t>
            </a:r>
            <a:r>
              <a:rPr lang="pl-PL" b="1" dirty="0"/>
              <a:t> </a:t>
            </a:r>
            <a:r>
              <a:rPr lang="pl-PL" b="1" dirty="0" err="1"/>
              <a:t>calling</a:t>
            </a:r>
            <a:r>
              <a:rPr lang="pl-PL" b="1" dirty="0"/>
              <a:t> to </a:t>
            </a:r>
            <a:r>
              <a:rPr lang="pl-PL" b="1" dirty="0" err="1"/>
              <a:t>negotiations</a:t>
            </a:r>
            <a:endParaRPr lang="en-US" b="1" dirty="0"/>
          </a:p>
          <a:p>
            <a:r>
              <a:rPr lang="pl-PL" b="1" dirty="0"/>
              <a:t>We organised </a:t>
            </a:r>
            <a:r>
              <a:rPr lang="en-US" b="1" dirty="0"/>
              <a:t>social and media campaigns: </a:t>
            </a:r>
            <a:r>
              <a:rPr lang="en-US" b="1" dirty="0" err="1"/>
              <a:t>PANda</a:t>
            </a:r>
            <a:r>
              <a:rPr lang="en-US" b="1" dirty="0"/>
              <a:t>, </a:t>
            </a:r>
            <a:r>
              <a:rPr lang="en-US" b="1" dirty="0" err="1"/>
              <a:t>Hiper</a:t>
            </a:r>
            <a:r>
              <a:rPr lang="pl-PL" b="1" dirty="0" err="1"/>
              <a:t>exploitation</a:t>
            </a:r>
            <a:r>
              <a:rPr lang="en-US" b="1" dirty="0"/>
              <a:t>, Behind the counter also a </a:t>
            </a:r>
            <a:r>
              <a:rPr lang="pl-PL" b="1" dirty="0"/>
              <a:t>person</a:t>
            </a:r>
            <a:r>
              <a:rPr lang="en-US" b="1" dirty="0"/>
              <a:t>, Smiling cashier</a:t>
            </a:r>
            <a:r>
              <a:rPr lang="pl-PL" b="1" dirty="0"/>
              <a:t>, </a:t>
            </a:r>
            <a:r>
              <a:rPr lang="pl-PL" b="1" dirty="0" err="1"/>
              <a:t>which</a:t>
            </a:r>
            <a:r>
              <a:rPr lang="pl-PL" b="1" dirty="0"/>
              <a:t> </a:t>
            </a:r>
            <a:r>
              <a:rPr lang="pl-PL" b="1" dirty="0" err="1"/>
              <a:t>aim</a:t>
            </a:r>
            <a:r>
              <a:rPr lang="pl-PL" b="1" dirty="0"/>
              <a:t> was </a:t>
            </a:r>
            <a:r>
              <a:rPr lang="pl-PL" b="1" dirty="0" err="1"/>
              <a:t>signing</a:t>
            </a:r>
            <a:r>
              <a:rPr lang="pl-PL" b="1" dirty="0"/>
              <a:t> the </a:t>
            </a:r>
            <a:r>
              <a:rPr lang="pl-PL" b="1" dirty="0" err="1"/>
              <a:t>sectorial</a:t>
            </a:r>
            <a:r>
              <a:rPr lang="pl-PL" b="1" dirty="0"/>
              <a:t> C.A.</a:t>
            </a:r>
          </a:p>
          <a:p>
            <a:r>
              <a:rPr lang="pl-PL" b="1" dirty="0"/>
              <a:t>W</a:t>
            </a:r>
            <a:r>
              <a:rPr lang="en-US" b="1" dirty="0"/>
              <a:t>e have engaged UNI Europa to solve the </a:t>
            </a:r>
            <a:r>
              <a:rPr lang="pl-PL" b="1" dirty="0"/>
              <a:t>problem </a:t>
            </a:r>
            <a:r>
              <a:rPr lang="en-US" b="1" dirty="0"/>
              <a:t>– </a:t>
            </a:r>
            <a:r>
              <a:rPr lang="pl-PL" b="1" dirty="0"/>
              <a:t>organised a </a:t>
            </a:r>
            <a:r>
              <a:rPr lang="en-US" b="1" dirty="0"/>
              <a:t>meeting with representatives of employers with the participation of UNI</a:t>
            </a:r>
          </a:p>
          <a:p>
            <a:r>
              <a:rPr lang="pl-PL" b="1" dirty="0"/>
              <a:t>We Tried to </a:t>
            </a:r>
            <a:r>
              <a:rPr lang="pl-PL" b="1" dirty="0" err="1"/>
              <a:t>Strenghten</a:t>
            </a:r>
            <a:r>
              <a:rPr lang="pl-PL" b="1" dirty="0"/>
              <a:t> </a:t>
            </a:r>
            <a:r>
              <a:rPr lang="pl-PL" b="1" dirty="0" err="1"/>
              <a:t>our</a:t>
            </a:r>
            <a:r>
              <a:rPr lang="pl-PL" b="1" dirty="0"/>
              <a:t> </a:t>
            </a:r>
            <a:r>
              <a:rPr lang="pl-PL" b="1" dirty="0" err="1"/>
              <a:t>union</a:t>
            </a:r>
            <a:r>
              <a:rPr lang="pl-PL" b="1" dirty="0"/>
              <a:t> by </a:t>
            </a:r>
            <a:r>
              <a:rPr lang="pl-PL" b="1" dirty="0" err="1"/>
              <a:t>organising</a:t>
            </a:r>
            <a:r>
              <a:rPr lang="pl-PL" b="1" dirty="0"/>
              <a:t> </a:t>
            </a:r>
            <a:r>
              <a:rPr lang="pl-PL" b="1" dirty="0" err="1"/>
              <a:t>new</a:t>
            </a:r>
            <a:r>
              <a:rPr lang="pl-PL" b="1" dirty="0"/>
              <a:t> </a:t>
            </a:r>
            <a:r>
              <a:rPr lang="pl-PL" b="1" dirty="0" err="1"/>
              <a:t>members</a:t>
            </a:r>
            <a:r>
              <a:rPr lang="pl-PL" b="1" dirty="0"/>
              <a:t> to </a:t>
            </a:r>
            <a:r>
              <a:rPr lang="pl-PL" b="1" dirty="0" err="1"/>
              <a:t>make</a:t>
            </a:r>
            <a:r>
              <a:rPr lang="pl-PL" b="1" dirty="0"/>
              <a:t> </a:t>
            </a:r>
            <a:r>
              <a:rPr lang="pl-PL" b="1" dirty="0" err="1"/>
              <a:t>our</a:t>
            </a:r>
            <a:r>
              <a:rPr lang="pl-PL" b="1" dirty="0"/>
              <a:t> </a:t>
            </a:r>
            <a:r>
              <a:rPr lang="pl-PL" b="1" dirty="0" err="1"/>
              <a:t>efforts</a:t>
            </a:r>
            <a:r>
              <a:rPr lang="pl-PL" b="1" dirty="0"/>
              <a:t> in </a:t>
            </a:r>
            <a:r>
              <a:rPr lang="pl-PL" b="1" dirty="0" err="1"/>
              <a:t>bargainig</a:t>
            </a:r>
            <a:r>
              <a:rPr lang="pl-PL" b="1" dirty="0"/>
              <a:t> </a:t>
            </a:r>
            <a:r>
              <a:rPr lang="pl-PL" b="1" dirty="0" err="1"/>
              <a:t>more</a:t>
            </a:r>
            <a:r>
              <a:rPr lang="pl-PL" b="1" dirty="0"/>
              <a:t> </a:t>
            </a:r>
            <a:r>
              <a:rPr lang="pl-PL" b="1" dirty="0" err="1"/>
              <a:t>effective</a:t>
            </a:r>
            <a:endParaRPr lang="pl-PL" b="1" dirty="0"/>
          </a:p>
          <a:p>
            <a:r>
              <a:rPr lang="en-US" b="1" dirty="0"/>
              <a:t>The goal of our </a:t>
            </a:r>
            <a:r>
              <a:rPr lang="pl-PL" b="1" dirty="0"/>
              <a:t>TU</a:t>
            </a:r>
            <a:r>
              <a:rPr lang="en-US" b="1" dirty="0"/>
              <a:t>: conclusion of </a:t>
            </a:r>
            <a:r>
              <a:rPr lang="pl-PL" b="1" dirty="0" err="1"/>
              <a:t>sectorial</a:t>
            </a:r>
            <a:r>
              <a:rPr lang="pl-PL" b="1" dirty="0"/>
              <a:t> </a:t>
            </a:r>
            <a:r>
              <a:rPr lang="en-US" b="1" dirty="0"/>
              <a:t>collective agreement</a:t>
            </a:r>
            <a:endParaRPr lang="pl-PL" b="1" dirty="0"/>
          </a:p>
        </p:txBody>
      </p:sp>
      <p:pic>
        <p:nvPicPr>
          <p:cNvPr id="4" name="Picture 5"/>
          <p:cNvPicPr>
            <a:picLocks noChangeAspect="1" noChangeArrowheads="1"/>
          </p:cNvPicPr>
          <p:nvPr/>
        </p:nvPicPr>
        <p:blipFill>
          <a:blip r:embed="rId2" cstate="print"/>
          <a:srcRect/>
          <a:stretch>
            <a:fillRect/>
          </a:stretch>
        </p:blipFill>
        <p:spPr bwMode="auto">
          <a:xfrm>
            <a:off x="251520" y="6308725"/>
            <a:ext cx="914400" cy="324631"/>
          </a:xfrm>
          <a:prstGeom prst="rect">
            <a:avLst/>
          </a:prstGeom>
          <a:noFill/>
          <a:ln w="9525">
            <a:noFill/>
            <a:round/>
            <a:headEnd/>
            <a:tailEnd/>
          </a:ln>
        </p:spPr>
      </p:pic>
    </p:spTree>
  </p:cSld>
  <p:clrMapOvr>
    <a:masterClrMapping/>
  </p:clrMapOvr>
</p:sld>
</file>

<file path=ppt/theme/theme1.xml><?xml version="1.0" encoding="utf-8"?>
<a:theme xmlns:a="http://schemas.openxmlformats.org/drawingml/2006/main" name="Kropla">
  <a:themeElements>
    <a:clrScheme name="Kropla">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Kropla">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ropla">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TM04033925[[fn=Kropla]]</Template>
  <TotalTime>271</TotalTime>
  <Words>1113</Words>
  <Application>Microsoft Office PowerPoint</Application>
  <PresentationFormat>Diavoorstelling (4:3)</PresentationFormat>
  <Paragraphs>66</Paragraphs>
  <Slides>11</Slides>
  <Notes>0</Notes>
  <HiddenSlides>0</HiddenSlides>
  <MMClips>0</MMClips>
  <ScaleCrop>false</ScaleCrop>
  <HeadingPairs>
    <vt:vector size="6" baseType="variant">
      <vt:variant>
        <vt:lpstr>Gebruikte lettertypen</vt:lpstr>
      </vt:variant>
      <vt:variant>
        <vt:i4>6</vt:i4>
      </vt:variant>
      <vt:variant>
        <vt:lpstr>Thema</vt:lpstr>
      </vt:variant>
      <vt:variant>
        <vt:i4>1</vt:i4>
      </vt:variant>
      <vt:variant>
        <vt:lpstr>Diatitels</vt:lpstr>
      </vt:variant>
      <vt:variant>
        <vt:i4>11</vt:i4>
      </vt:variant>
    </vt:vector>
  </HeadingPairs>
  <TitlesOfParts>
    <vt:vector size="18" baseType="lpstr">
      <vt:lpstr>Aharoni</vt:lpstr>
      <vt:lpstr>Arial</vt:lpstr>
      <vt:lpstr>Arial Black</vt:lpstr>
      <vt:lpstr>Bodoni MT</vt:lpstr>
      <vt:lpstr>Times New Roman</vt:lpstr>
      <vt:lpstr>Tw Cen MT</vt:lpstr>
      <vt:lpstr>Kropla</vt:lpstr>
      <vt:lpstr>Hubeert Krogulec</vt:lpstr>
      <vt:lpstr>Legal regulation Labour code – SECTION Eleven: Collective agreements </vt:lpstr>
      <vt:lpstr>TU „Solidarity”, Jeronimo Martins Poland JSC:   - 2012: proposal to negotiate the collective agreement - no positive answer from the employer - The issue needs to be regulated by law – otherwise the      employers won’t sign the agreement  </vt:lpstr>
      <vt:lpstr>TU „Solidarity”, H&amp;M Poland:</vt:lpstr>
      <vt:lpstr>Tu „Solidarity”, Makro Poland:</vt:lpstr>
      <vt:lpstr>Why can’t we negotiate the collective agreement for the sector?  Lack of employers’ organization that would negotiate such an agreement.  Multinationals have created a union of employers, but they have refused to authorize it for the negotiation of the agreement at the national level.  Negotiations were left only for individual companies.  The Polish Commerce and Distribution Organization (POHiD), which has the status of an employer organization, is de facto a lobbying organization. </vt:lpstr>
      <vt:lpstr>Another employer’s organisation is the Polish Chamber of Commerce</vt:lpstr>
      <vt:lpstr>Present state of play</vt:lpstr>
      <vt:lpstr>What we've already done:</vt:lpstr>
      <vt:lpstr>What should be done to change the bad situation:</vt:lpstr>
      <vt:lpstr>Thank you for your attention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Piotr Adamczak TU Ã¢â‚¬Å¾SolidarityÃ¢â‚¬Å¥ Jeronimo Martins Polska S.A.: in 2012 we made a proposal to negotiate the collective agreement but there was no positive answer from the employer. This issue needs to be regulated by law Ã¢â‚¬â€œ otherwise the employers wonÃ¢â‚¬â„¢t do anything.  Tomasz Jamrozik, JYSK Sp. z o.o. W latach 2015 i 2016 z inicjatywy Komisji ZakÄ¹â€šadowej NSZZ "SolidarnoÄ¹â€ºÃ„â€¡" JYSK Sp. z o.o. podjÃ„â„¢liÄ¹â€ºmy z PracodawcÃ„â€¦ dyskusje na temat ZakÄ¹â€šadowego UkÄ¹â€šadu Zbiorowego Pracy w JYSK Polska. Pracodawca wstÃ„â„¢pnie uznaÄ¹â€š, Ä¹Ä½e moÄ¹Ä½emy na ten temat rozmawiaÃ„â€¡ i z racji tego, Ä¹Ä½e propozycja wprowadzenia ZUZP w JYSK Polska wyszÄ¹â€ša z naszej strony, to Pracodawca poprosiÄ¹â€š o przedstawienie propozycji zapisÄ‚Å‚w, pierwotnie przedstawiliÄ¹â€ºmy Pracodawcy duÄ¹â€žski ukÄ¹â€šad zbiorowy, ktÄ‚Å‚ry w ocenie JYSK nie ma uregulowaÄ¹â€ž i odniesienia do polskiego prawa, wobec czego nie jest moÄ¹Ä½liwym zapisanie go w takiej formie, jednak powinien on opieraÃ„â€¡ siÃ„â„¢ w oparciu o polskie przepisy prawa (prezentujÃ„â€¦c duÄ¹â€žski ZUZP nam chodziÄ¹â€šo jedynie o przedstawienie moÄ¹Ä½liwoÄ¹â€ºci, jakie niesie za sobÃ„â€¦ ZUZP tzn. co moÄ¹Ä½emy wiÃ„â„¢cej zaproponowaÃ„â€¡ pracownikom ponad to, co dajÃ„â€¦ przepisy prawa - moÄ¹Ä½na powiedzieÃ„â€¡ podstawowe, gwarantowane m.in. w Kodeksie Pracy). W sprawie ZUZP w latach 2015 i 2016 odbyliÄ¹â€ºmy z pracodawcÃ„â€¦ kilka spotkaÄ¹â€ž, gdzie szeroko dyskutowaliÄ¹â€ºmy nad jego wprowadzeniem, zaprezentowaliÄ¹â€ºmy firmie kilkanaÄ¹â€ºcie przykÄ¹â€šadowych propozycji zapisÄ‚Å‚w w ZUZP (przygotowaliÄ¹â€ºmy kilkanaÄ¹â€ºcie punktÄ‚Å‚w na prÄ‚Å‚bÃ„â„¢ celem omÄ‚Å‚wienia i sprawdzenia, jakie sÃ„â€¦ rzeczywiste szanse na wprowadzenie ZUZP) jednak po stronie JYSK nie byÄ¹â€šo takiej woli (odnieÄ¹â€ºliÄ¹â€ºmy wraÄ¹Ä½enie, Ä¹Ä½e JYSK nie da nic ponad to, co wynika z przepisÄ‚Å‚w prawa obowiÃ„â€¦zujÃ„â€¦cych w Polsce), wobec takiego obrotu sprawy uznaliÄ¹â€ºmy, Ä¹Ä½e dalsze dyskusje na ten temat sÃ„â€¦ stratÃ„â€¦ czasu, co wiÃ„â„¢cej widaÃ„â€¡ byÄ¹â€šo Ä¹Ä½e Pracodawca okopaÄ</dc:title>
  <dc:creator>user</dc:creator>
  <cp:lastModifiedBy>paulien Osse</cp:lastModifiedBy>
  <cp:revision>33</cp:revision>
  <dcterms:created xsi:type="dcterms:W3CDTF">2018-02-21T19:45:07Z</dcterms:created>
  <dcterms:modified xsi:type="dcterms:W3CDTF">2018-02-24T10:15:16Z</dcterms:modified>
</cp:coreProperties>
</file>