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1"/>
  </p:notesMasterIdLst>
  <p:handoutMasterIdLst>
    <p:handoutMasterId r:id="rId12"/>
  </p:handoutMasterIdLst>
  <p:sldIdLst>
    <p:sldId id="959" r:id="rId2"/>
    <p:sldId id="962" r:id="rId3"/>
    <p:sldId id="1157" r:id="rId4"/>
    <p:sldId id="965" r:id="rId5"/>
    <p:sldId id="1150" r:id="rId6"/>
    <p:sldId id="1151" r:id="rId7"/>
    <p:sldId id="1152" r:id="rId8"/>
    <p:sldId id="1156" r:id="rId9"/>
    <p:sldId id="1155" r:id="rId10"/>
  </p:sldIdLst>
  <p:sldSz cx="2437765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333333"/>
    <a:srgbClr val="404040"/>
    <a:srgbClr val="F1F1F1"/>
    <a:srgbClr val="666666"/>
    <a:srgbClr val="535353"/>
    <a:srgbClr val="7CAFDE"/>
    <a:srgbClr val="5B9BD5"/>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99" autoAdjust="0"/>
    <p:restoredTop sz="96412" autoAdjust="0"/>
  </p:normalViewPr>
  <p:slideViewPr>
    <p:cSldViewPr snapToGrid="0">
      <p:cViewPr varScale="1">
        <p:scale>
          <a:sx n="43" d="100"/>
          <a:sy n="43" d="100"/>
        </p:scale>
        <p:origin x="762" y="72"/>
      </p:cViewPr>
      <p:guideLst>
        <p:guide orient="horz" pos="4320"/>
        <p:guide pos="767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E46C69-C8F1-492E-9316-9AB7C6225AF4}" type="datetimeFigureOut">
              <a:rPr lang="de-DE" smtClean="0"/>
              <a:t>17.10.2018</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5E19FD-0356-4E38-81BF-CC2CC5DB7AD8}" type="slidenum">
              <a:rPr lang="de-DE" smtClean="0"/>
              <a:t>‹nr.›</a:t>
            </a:fld>
            <a:endParaRPr lang="de-DE"/>
          </a:p>
        </p:txBody>
      </p:sp>
    </p:spTree>
    <p:extLst>
      <p:ext uri="{BB962C8B-B14F-4D97-AF65-F5344CB8AC3E}">
        <p14:creationId xmlns:p14="http://schemas.microsoft.com/office/powerpoint/2010/main" val="1610909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8B922-56C9-46FC-9595-9C2DEF7C3E2B}" type="datetimeFigureOut">
              <a:rPr lang="de-DE" smtClean="0"/>
              <a:t>17.10.2018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1544D-F39A-4F55-BC21-9BE909A9BACC}" type="slidenum">
              <a:rPr lang="de-DE" smtClean="0"/>
              <a:t>‹nr.›</a:t>
            </a:fld>
            <a:endParaRPr lang="de-DE"/>
          </a:p>
        </p:txBody>
      </p:sp>
    </p:spTree>
    <p:extLst>
      <p:ext uri="{BB962C8B-B14F-4D97-AF65-F5344CB8AC3E}">
        <p14:creationId xmlns:p14="http://schemas.microsoft.com/office/powerpoint/2010/main" val="839223166"/>
      </p:ext>
    </p:extLst>
  </p:cSld>
  <p:clrMap bg1="lt1" tx1="dk1" bg2="lt2" tx2="dk2" accent1="accent1" accent2="accent2" accent3="accent3" accent4="accent4" accent5="accent5" accent6="accent6" hlink="hlink" folHlink="folHlink"/>
  <p:notesStyle>
    <a:lvl1pPr marL="0" algn="l" defTabSz="1828068" rtl="0" eaLnBrk="1" latinLnBrk="0" hangingPunct="1">
      <a:defRPr sz="2400" kern="1200">
        <a:solidFill>
          <a:schemeClr val="tx1"/>
        </a:solidFill>
        <a:latin typeface="+mn-lt"/>
        <a:ea typeface="+mn-ea"/>
        <a:cs typeface="+mn-cs"/>
      </a:defRPr>
    </a:lvl1pPr>
    <a:lvl2pPr marL="914035" algn="l" defTabSz="1828068" rtl="0" eaLnBrk="1" latinLnBrk="0" hangingPunct="1">
      <a:defRPr sz="2400" kern="1200">
        <a:solidFill>
          <a:schemeClr val="tx1"/>
        </a:solidFill>
        <a:latin typeface="+mn-lt"/>
        <a:ea typeface="+mn-ea"/>
        <a:cs typeface="+mn-cs"/>
      </a:defRPr>
    </a:lvl2pPr>
    <a:lvl3pPr marL="1828068" algn="l" defTabSz="1828068" rtl="0" eaLnBrk="1" latinLnBrk="0" hangingPunct="1">
      <a:defRPr sz="2400" kern="1200">
        <a:solidFill>
          <a:schemeClr val="tx1"/>
        </a:solidFill>
        <a:latin typeface="+mn-lt"/>
        <a:ea typeface="+mn-ea"/>
        <a:cs typeface="+mn-cs"/>
      </a:defRPr>
    </a:lvl3pPr>
    <a:lvl4pPr marL="2742103" algn="l" defTabSz="1828068" rtl="0" eaLnBrk="1" latinLnBrk="0" hangingPunct="1">
      <a:defRPr sz="2400" kern="1200">
        <a:solidFill>
          <a:schemeClr val="tx1"/>
        </a:solidFill>
        <a:latin typeface="+mn-lt"/>
        <a:ea typeface="+mn-ea"/>
        <a:cs typeface="+mn-cs"/>
      </a:defRPr>
    </a:lvl4pPr>
    <a:lvl5pPr marL="3656137" algn="l" defTabSz="1828068" rtl="0" eaLnBrk="1" latinLnBrk="0" hangingPunct="1">
      <a:defRPr sz="2400" kern="1200">
        <a:solidFill>
          <a:schemeClr val="tx1"/>
        </a:solidFill>
        <a:latin typeface="+mn-lt"/>
        <a:ea typeface="+mn-ea"/>
        <a:cs typeface="+mn-cs"/>
      </a:defRPr>
    </a:lvl5pPr>
    <a:lvl6pPr marL="4570172" algn="l" defTabSz="1828068" rtl="0" eaLnBrk="1" latinLnBrk="0" hangingPunct="1">
      <a:defRPr sz="2400" kern="1200">
        <a:solidFill>
          <a:schemeClr val="tx1"/>
        </a:solidFill>
        <a:latin typeface="+mn-lt"/>
        <a:ea typeface="+mn-ea"/>
        <a:cs typeface="+mn-cs"/>
      </a:defRPr>
    </a:lvl6pPr>
    <a:lvl7pPr marL="5484207" algn="l" defTabSz="1828068" rtl="0" eaLnBrk="1" latinLnBrk="0" hangingPunct="1">
      <a:defRPr sz="2400" kern="1200">
        <a:solidFill>
          <a:schemeClr val="tx1"/>
        </a:solidFill>
        <a:latin typeface="+mn-lt"/>
        <a:ea typeface="+mn-ea"/>
        <a:cs typeface="+mn-cs"/>
      </a:defRPr>
    </a:lvl7pPr>
    <a:lvl8pPr marL="6398240" algn="l" defTabSz="1828068" rtl="0" eaLnBrk="1" latinLnBrk="0" hangingPunct="1">
      <a:defRPr sz="2400" kern="1200">
        <a:solidFill>
          <a:schemeClr val="tx1"/>
        </a:solidFill>
        <a:latin typeface="+mn-lt"/>
        <a:ea typeface="+mn-ea"/>
        <a:cs typeface="+mn-cs"/>
      </a:defRPr>
    </a:lvl8pPr>
    <a:lvl9pPr marL="7312275" algn="l" defTabSz="1828068"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3225"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1</a:t>
            </a:fld>
            <a:endParaRPr lang="de-DE"/>
          </a:p>
        </p:txBody>
      </p:sp>
    </p:spTree>
    <p:extLst>
      <p:ext uri="{BB962C8B-B14F-4D97-AF65-F5344CB8AC3E}">
        <p14:creationId xmlns:p14="http://schemas.microsoft.com/office/powerpoint/2010/main" val="2233776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3225"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2</a:t>
            </a:fld>
            <a:endParaRPr lang="de-DE"/>
          </a:p>
        </p:txBody>
      </p:sp>
    </p:spTree>
    <p:extLst>
      <p:ext uri="{BB962C8B-B14F-4D97-AF65-F5344CB8AC3E}">
        <p14:creationId xmlns:p14="http://schemas.microsoft.com/office/powerpoint/2010/main" val="2274487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3225"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3</a:t>
            </a:fld>
            <a:endParaRPr lang="de-DE"/>
          </a:p>
        </p:txBody>
      </p:sp>
    </p:spTree>
    <p:extLst>
      <p:ext uri="{BB962C8B-B14F-4D97-AF65-F5344CB8AC3E}">
        <p14:creationId xmlns:p14="http://schemas.microsoft.com/office/powerpoint/2010/main" val="4055365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3225"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4</a:t>
            </a:fld>
            <a:endParaRPr lang="de-DE"/>
          </a:p>
        </p:txBody>
      </p:sp>
    </p:spTree>
    <p:extLst>
      <p:ext uri="{BB962C8B-B14F-4D97-AF65-F5344CB8AC3E}">
        <p14:creationId xmlns:p14="http://schemas.microsoft.com/office/powerpoint/2010/main" val="3961356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3225"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5</a:t>
            </a:fld>
            <a:endParaRPr lang="de-DE"/>
          </a:p>
        </p:txBody>
      </p:sp>
    </p:spTree>
    <p:extLst>
      <p:ext uri="{BB962C8B-B14F-4D97-AF65-F5344CB8AC3E}">
        <p14:creationId xmlns:p14="http://schemas.microsoft.com/office/powerpoint/2010/main" val="3384556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3225"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6</a:t>
            </a:fld>
            <a:endParaRPr lang="de-DE"/>
          </a:p>
        </p:txBody>
      </p:sp>
    </p:spTree>
    <p:extLst>
      <p:ext uri="{BB962C8B-B14F-4D97-AF65-F5344CB8AC3E}">
        <p14:creationId xmlns:p14="http://schemas.microsoft.com/office/powerpoint/2010/main" val="1843938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3225"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7</a:t>
            </a:fld>
            <a:endParaRPr lang="de-DE"/>
          </a:p>
        </p:txBody>
      </p:sp>
    </p:spTree>
    <p:extLst>
      <p:ext uri="{BB962C8B-B14F-4D97-AF65-F5344CB8AC3E}">
        <p14:creationId xmlns:p14="http://schemas.microsoft.com/office/powerpoint/2010/main" val="277023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3225"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8</a:t>
            </a:fld>
            <a:endParaRPr lang="de-DE"/>
          </a:p>
        </p:txBody>
      </p:sp>
    </p:spTree>
    <p:extLst>
      <p:ext uri="{BB962C8B-B14F-4D97-AF65-F5344CB8AC3E}">
        <p14:creationId xmlns:p14="http://schemas.microsoft.com/office/powerpoint/2010/main" val="2787287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3225"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9</a:t>
            </a:fld>
            <a:endParaRPr lang="de-DE"/>
          </a:p>
        </p:txBody>
      </p:sp>
    </p:spTree>
    <p:extLst>
      <p:ext uri="{BB962C8B-B14F-4D97-AF65-F5344CB8AC3E}">
        <p14:creationId xmlns:p14="http://schemas.microsoft.com/office/powerpoint/2010/main" val="17227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Empt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95230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95698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182837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94" indent="-457094" algn="l" defTabSz="182837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80" indent="-457094" algn="l" defTabSz="182837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67" indent="-457094" algn="l" defTabSz="182837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53" indent="-457094" algn="l" defTabSz="182837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839" indent="-457094" algn="l" defTabSz="182837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027" indent="-457094" algn="l" defTabSz="182837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213" indent="-457094" algn="l" defTabSz="182837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400" indent="-457094" algn="l" defTabSz="182837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586" indent="-457094" algn="l" defTabSz="182837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73" rtl="0" eaLnBrk="1" latinLnBrk="0" hangingPunct="1">
        <a:defRPr sz="3599" kern="1200">
          <a:solidFill>
            <a:schemeClr val="tx1"/>
          </a:solidFill>
          <a:latin typeface="+mn-lt"/>
          <a:ea typeface="+mn-ea"/>
          <a:cs typeface="+mn-cs"/>
        </a:defRPr>
      </a:lvl1pPr>
      <a:lvl2pPr marL="914186" algn="l" defTabSz="1828373" rtl="0" eaLnBrk="1" latinLnBrk="0" hangingPunct="1">
        <a:defRPr sz="3599" kern="1200">
          <a:solidFill>
            <a:schemeClr val="tx1"/>
          </a:solidFill>
          <a:latin typeface="+mn-lt"/>
          <a:ea typeface="+mn-ea"/>
          <a:cs typeface="+mn-cs"/>
        </a:defRPr>
      </a:lvl2pPr>
      <a:lvl3pPr marL="1828373" algn="l" defTabSz="1828373" rtl="0" eaLnBrk="1" latinLnBrk="0" hangingPunct="1">
        <a:defRPr sz="3599" kern="1200">
          <a:solidFill>
            <a:schemeClr val="tx1"/>
          </a:solidFill>
          <a:latin typeface="+mn-lt"/>
          <a:ea typeface="+mn-ea"/>
          <a:cs typeface="+mn-cs"/>
        </a:defRPr>
      </a:lvl3pPr>
      <a:lvl4pPr marL="2742560" algn="l" defTabSz="1828373" rtl="0" eaLnBrk="1" latinLnBrk="0" hangingPunct="1">
        <a:defRPr sz="3599" kern="1200">
          <a:solidFill>
            <a:schemeClr val="tx1"/>
          </a:solidFill>
          <a:latin typeface="+mn-lt"/>
          <a:ea typeface="+mn-ea"/>
          <a:cs typeface="+mn-cs"/>
        </a:defRPr>
      </a:lvl4pPr>
      <a:lvl5pPr marL="3656747" algn="l" defTabSz="1828373" rtl="0" eaLnBrk="1" latinLnBrk="0" hangingPunct="1">
        <a:defRPr sz="3599" kern="1200">
          <a:solidFill>
            <a:schemeClr val="tx1"/>
          </a:solidFill>
          <a:latin typeface="+mn-lt"/>
          <a:ea typeface="+mn-ea"/>
          <a:cs typeface="+mn-cs"/>
        </a:defRPr>
      </a:lvl5pPr>
      <a:lvl6pPr marL="4570933" algn="l" defTabSz="1828373" rtl="0" eaLnBrk="1" latinLnBrk="0" hangingPunct="1">
        <a:defRPr sz="3599" kern="1200">
          <a:solidFill>
            <a:schemeClr val="tx1"/>
          </a:solidFill>
          <a:latin typeface="+mn-lt"/>
          <a:ea typeface="+mn-ea"/>
          <a:cs typeface="+mn-cs"/>
        </a:defRPr>
      </a:lvl6pPr>
      <a:lvl7pPr marL="5485119" algn="l" defTabSz="1828373" rtl="0" eaLnBrk="1" latinLnBrk="0" hangingPunct="1">
        <a:defRPr sz="3599" kern="1200">
          <a:solidFill>
            <a:schemeClr val="tx1"/>
          </a:solidFill>
          <a:latin typeface="+mn-lt"/>
          <a:ea typeface="+mn-ea"/>
          <a:cs typeface="+mn-cs"/>
        </a:defRPr>
      </a:lvl7pPr>
      <a:lvl8pPr marL="6399306" algn="l" defTabSz="1828373" rtl="0" eaLnBrk="1" latinLnBrk="0" hangingPunct="1">
        <a:defRPr sz="3599" kern="1200">
          <a:solidFill>
            <a:schemeClr val="tx1"/>
          </a:solidFill>
          <a:latin typeface="+mn-lt"/>
          <a:ea typeface="+mn-ea"/>
          <a:cs typeface="+mn-cs"/>
        </a:defRPr>
      </a:lvl8pPr>
      <a:lvl9pPr marL="7313493" algn="l" defTabSz="182837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hteck 52"/>
          <p:cNvSpPr/>
          <p:nvPr/>
        </p:nvSpPr>
        <p:spPr>
          <a:xfrm>
            <a:off x="8063746" y="6"/>
            <a:ext cx="16313906" cy="13715999"/>
          </a:xfrm>
          <a:prstGeom prst="rect">
            <a:avLst/>
          </a:prstGeom>
          <a:solidFill>
            <a:srgbClr val="002060">
              <a:alpha val="94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a:off x="9367439" y="37140"/>
            <a:ext cx="15010213" cy="13678862"/>
          </a:xfrm>
          <a:prstGeom prst="rect">
            <a:avLst/>
          </a:prstGeom>
          <a:blipFill dpi="0" rotWithShape="1">
            <a:blip r:embed="rId3">
              <a:alphaModFix amt="19000"/>
            </a:blip>
            <a:srcRect/>
            <a:stretch>
              <a:fillRect l="-22176" r="-22176"/>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Shape 607"/>
          <p:cNvSpPr/>
          <p:nvPr/>
        </p:nvSpPr>
        <p:spPr>
          <a:xfrm>
            <a:off x="2877602" y="11464065"/>
            <a:ext cx="4437436" cy="1047942"/>
          </a:xfrm>
          <a:prstGeom prst="rect">
            <a:avLst/>
          </a:prstGeom>
          <a:noFill/>
          <a:ln>
            <a:noFill/>
          </a:ln>
          <a:effectLst/>
        </p:spPr>
        <p:txBody>
          <a:bodyPr lIns="182824" tIns="91400" rIns="182824" bIns="91400" anchor="t" anchorCtr="0">
            <a:noAutofit/>
          </a:bodyPr>
          <a:lstStyle/>
          <a:p>
            <a:pPr algn="r">
              <a:lnSpc>
                <a:spcPct val="130000"/>
              </a:lnSpc>
              <a:buSzPct val="25000"/>
            </a:pPr>
            <a:r>
              <a:rPr lang="en-US" sz="2399" dirty="0" err="1">
                <a:latin typeface="+mj-lt"/>
                <a:ea typeface="Roboto"/>
                <a:cs typeface="Roboto"/>
                <a:sym typeface="Roboto"/>
              </a:rPr>
              <a:t>Gajimu</a:t>
            </a:r>
            <a:r>
              <a:rPr lang="en-US" sz="2399" dirty="0">
                <a:latin typeface="+mj-lt"/>
                <a:ea typeface="Roboto"/>
                <a:cs typeface="Roboto"/>
                <a:sym typeface="Roboto"/>
              </a:rPr>
              <a:t> Indonesia</a:t>
            </a:r>
          </a:p>
          <a:p>
            <a:pPr algn="r">
              <a:lnSpc>
                <a:spcPct val="130000"/>
              </a:lnSpc>
              <a:buSzPct val="25000"/>
            </a:pPr>
            <a:r>
              <a:rPr lang="en-US" sz="2399" dirty="0" err="1">
                <a:latin typeface="+mj-lt"/>
                <a:ea typeface="Roboto"/>
                <a:cs typeface="Roboto"/>
                <a:sym typeface="Roboto"/>
              </a:rPr>
              <a:t>WageIndicator</a:t>
            </a:r>
            <a:r>
              <a:rPr lang="en-US" sz="2399" dirty="0">
                <a:latin typeface="+mj-lt"/>
                <a:ea typeface="Roboto"/>
                <a:cs typeface="Roboto"/>
                <a:sym typeface="Roboto"/>
              </a:rPr>
              <a:t> Foundation</a:t>
            </a:r>
          </a:p>
          <a:p>
            <a:pPr algn="r">
              <a:lnSpc>
                <a:spcPct val="130000"/>
              </a:lnSpc>
              <a:buSzPct val="25000"/>
            </a:pPr>
            <a:r>
              <a:rPr lang="en-US" sz="2399" dirty="0">
                <a:latin typeface="+mj-lt"/>
                <a:ea typeface="Roboto"/>
                <a:cs typeface="Roboto"/>
                <a:sym typeface="Roboto"/>
              </a:rPr>
              <a:t>nadiapralita@wageindicator.org</a:t>
            </a:r>
            <a:endParaRPr lang="id-ID" sz="2399" dirty="0">
              <a:latin typeface="+mj-lt"/>
              <a:ea typeface="Roboto"/>
              <a:cs typeface="Roboto"/>
              <a:sym typeface="Roboto"/>
            </a:endParaRPr>
          </a:p>
        </p:txBody>
      </p:sp>
      <p:sp>
        <p:nvSpPr>
          <p:cNvPr id="27" name="Shape 608"/>
          <p:cNvSpPr/>
          <p:nvPr/>
        </p:nvSpPr>
        <p:spPr>
          <a:xfrm>
            <a:off x="2545009" y="10758141"/>
            <a:ext cx="4770033" cy="800182"/>
          </a:xfrm>
          <a:prstGeom prst="rect">
            <a:avLst/>
          </a:prstGeom>
          <a:noFill/>
          <a:ln>
            <a:noFill/>
          </a:ln>
          <a:effectLst/>
        </p:spPr>
        <p:txBody>
          <a:bodyPr lIns="182824" tIns="91400" rIns="182824" bIns="91400" anchor="t" anchorCtr="0">
            <a:noAutofit/>
          </a:bodyPr>
          <a:lstStyle/>
          <a:p>
            <a:pPr algn="r">
              <a:lnSpc>
                <a:spcPct val="130000"/>
              </a:lnSpc>
              <a:buSzPct val="25000"/>
            </a:pPr>
            <a:r>
              <a:rPr lang="en-US" sz="3600" b="1" dirty="0">
                <a:latin typeface="+mj-lt"/>
                <a:ea typeface="Roboto"/>
                <a:cs typeface="Roboto"/>
                <a:sym typeface="Roboto"/>
              </a:rPr>
              <a:t>Nadia </a:t>
            </a:r>
            <a:r>
              <a:rPr lang="en-US" sz="3600" b="1" dirty="0" err="1">
                <a:latin typeface="+mj-lt"/>
                <a:ea typeface="Roboto"/>
                <a:cs typeface="Roboto"/>
                <a:sym typeface="Roboto"/>
              </a:rPr>
              <a:t>Pralitasari</a:t>
            </a:r>
            <a:endParaRPr lang="id-ID" sz="3600" b="1" dirty="0">
              <a:latin typeface="+mj-lt"/>
              <a:ea typeface="Roboto"/>
              <a:cs typeface="Roboto"/>
              <a:sym typeface="Roboto"/>
            </a:endParaRPr>
          </a:p>
        </p:txBody>
      </p:sp>
      <p:cxnSp>
        <p:nvCxnSpPr>
          <p:cNvPr id="3" name="Gerader Verbinder 2"/>
          <p:cNvCxnSpPr/>
          <p:nvPr/>
        </p:nvCxnSpPr>
        <p:spPr>
          <a:xfrm flipH="1" flipV="1">
            <a:off x="0" y="1001424"/>
            <a:ext cx="6655581"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10064223" y="11173742"/>
            <a:ext cx="4958912" cy="1318566"/>
          </a:xfrm>
          <a:prstGeom prst="rect">
            <a:avLst/>
          </a:prstGeom>
          <a:noFill/>
        </p:spPr>
        <p:txBody>
          <a:bodyPr wrap="square" rtlCol="0">
            <a:spAutoFit/>
          </a:bodyPr>
          <a:lstStyle/>
          <a:p>
            <a:pPr>
              <a:lnSpc>
                <a:spcPct val="150000"/>
              </a:lnSpc>
            </a:pPr>
            <a:r>
              <a:rPr lang="de-DE" sz="2801" b="1" dirty="0">
                <a:solidFill>
                  <a:schemeClr val="bg1"/>
                </a:solidFill>
                <a:latin typeface="Calibri" panose="020F0502020204030204" pitchFamily="34" charset="0"/>
              </a:rPr>
              <a:t>Labour Market Transparency </a:t>
            </a:r>
          </a:p>
          <a:p>
            <a:pPr>
              <a:lnSpc>
                <a:spcPct val="150000"/>
              </a:lnSpc>
            </a:pPr>
            <a:r>
              <a:rPr lang="de-DE" sz="2801" b="1" dirty="0">
                <a:solidFill>
                  <a:schemeClr val="bg1"/>
                </a:solidFill>
                <a:latin typeface="Calibri" panose="020F0502020204030204" pitchFamily="34" charset="0"/>
              </a:rPr>
              <a:t>at A Global Scale</a:t>
            </a:r>
          </a:p>
        </p:txBody>
      </p:sp>
      <p:sp>
        <p:nvSpPr>
          <p:cNvPr id="58" name="Rechteck 57"/>
          <p:cNvSpPr/>
          <p:nvPr/>
        </p:nvSpPr>
        <p:spPr>
          <a:xfrm>
            <a:off x="8548533" y="11122330"/>
            <a:ext cx="5904622"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6" name="Immagine 5">
            <a:extLst>
              <a:ext uri="{FF2B5EF4-FFF2-40B4-BE49-F238E27FC236}">
                <a16:creationId xmlns:a16="http://schemas.microsoft.com/office/drawing/2014/main" id="{E35ACC67-1792-4E14-A5AB-07007B199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20255" y="11122330"/>
            <a:ext cx="6834752" cy="141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feld 58"/>
          <p:cNvSpPr txBox="1"/>
          <p:nvPr/>
        </p:nvSpPr>
        <p:spPr>
          <a:xfrm>
            <a:off x="10473709" y="1001425"/>
            <a:ext cx="12797666" cy="2400657"/>
          </a:xfrm>
          <a:prstGeom prst="rect">
            <a:avLst/>
          </a:prstGeom>
          <a:noFill/>
        </p:spPr>
        <p:txBody>
          <a:bodyPr wrap="square" rtlCol="0">
            <a:spAutoFit/>
          </a:bodyPr>
          <a:lstStyle/>
          <a:p>
            <a:pPr algn="ctr"/>
            <a:r>
              <a:rPr lang="en-ID" altLang="en-US" sz="5000" b="1" spc="-151" dirty="0">
                <a:solidFill>
                  <a:schemeClr val="bg1"/>
                </a:solidFill>
                <a:latin typeface="Arial Narrow" panose="020B0606020202030204" pitchFamily="34" charset="0"/>
              </a:rPr>
              <a:t>ENABLING APPAREL WORKERS AND EMPLOYERS TO CHECK, DEBATE, NEGOTIATE AND PUBLISH </a:t>
            </a:r>
          </a:p>
          <a:p>
            <a:pPr algn="ctr"/>
            <a:r>
              <a:rPr lang="en-ID" altLang="en-US" sz="5000" b="1" spc="-151" dirty="0">
                <a:solidFill>
                  <a:schemeClr val="bg1"/>
                </a:solidFill>
                <a:latin typeface="Arial Narrow" panose="020B0606020202030204" pitchFamily="34" charset="0"/>
              </a:rPr>
              <a:t>WAGES AND WORKING CONDITIONS ONLINE</a:t>
            </a:r>
            <a:endParaRPr lang="de-DE" sz="5000" b="1" spc="-151" dirty="0">
              <a:solidFill>
                <a:schemeClr val="bg1"/>
              </a:solidFill>
              <a:latin typeface="Arial Narrow" panose="020B060602020203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0" y="4380102"/>
            <a:ext cx="8033433" cy="4016716"/>
          </a:xfrm>
          <a:prstGeom prst="rect">
            <a:avLst/>
          </a:prstGeom>
        </p:spPr>
      </p:pic>
      <p:sp>
        <p:nvSpPr>
          <p:cNvPr id="32" name="Ellipse 31"/>
          <p:cNvSpPr/>
          <p:nvPr/>
        </p:nvSpPr>
        <p:spPr>
          <a:xfrm>
            <a:off x="8306081" y="10752947"/>
            <a:ext cx="830204" cy="83020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mj-lt"/>
            </a:endParaRPr>
          </a:p>
        </p:txBody>
      </p:sp>
      <p:sp>
        <p:nvSpPr>
          <p:cNvPr id="34" name="Shape 3810"/>
          <p:cNvSpPr/>
          <p:nvPr/>
        </p:nvSpPr>
        <p:spPr>
          <a:xfrm>
            <a:off x="8548539" y="11016781"/>
            <a:ext cx="345303" cy="302536"/>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chemeClr val="tx1"/>
          </a:solidFill>
          <a:ln>
            <a:noFill/>
          </a:ln>
          <a:effectLst/>
        </p:spPr>
        <p:txBody>
          <a:bodyPr lIns="91426" tIns="45700" rIns="91426" bIns="45700" anchor="ctr" anchorCtr="0">
            <a:noAutofit/>
          </a:bodyPr>
          <a:lstStyle/>
          <a:p>
            <a:endParaRPr>
              <a:latin typeface="+mj-lt"/>
              <a:sym typeface="Lato"/>
            </a:endParaRPr>
          </a:p>
        </p:txBody>
      </p:sp>
    </p:spTree>
    <p:extLst>
      <p:ext uri="{BB962C8B-B14F-4D97-AF65-F5344CB8AC3E}">
        <p14:creationId xmlns:p14="http://schemas.microsoft.com/office/powerpoint/2010/main" val="29724476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p:cNvSpPr/>
          <p:nvPr/>
        </p:nvSpPr>
        <p:spPr>
          <a:xfrm>
            <a:off x="7631373" y="6"/>
            <a:ext cx="16747829" cy="13715999"/>
          </a:xfrm>
          <a:prstGeom prst="rect">
            <a:avLst/>
          </a:prstGeom>
          <a:blipFill dpi="0" rotWithShape="1">
            <a:blip r:embed="rId3">
              <a:alphaModFix amt="50000"/>
            </a:blip>
            <a:srcRect/>
            <a:stretch>
              <a:fillRect l="-18146" r="-811"/>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p:cNvSpPr txBox="1"/>
          <p:nvPr/>
        </p:nvSpPr>
        <p:spPr>
          <a:xfrm>
            <a:off x="418150" y="1797801"/>
            <a:ext cx="6266928" cy="1754326"/>
          </a:xfrm>
          <a:prstGeom prst="rect">
            <a:avLst/>
          </a:prstGeom>
          <a:noFill/>
        </p:spPr>
        <p:txBody>
          <a:bodyPr wrap="square" rtlCol="0">
            <a:spAutoFit/>
          </a:bodyPr>
          <a:lstStyle/>
          <a:p>
            <a:r>
              <a:rPr lang="en-US" sz="5400" b="1" dirty="0">
                <a:solidFill>
                  <a:srgbClr val="002060"/>
                </a:solidFill>
              </a:rPr>
              <a:t>WAGEINDICATOR AND TRANSPARENCY</a:t>
            </a:r>
            <a:endParaRPr lang="de-DE" sz="5400" b="1" dirty="0">
              <a:solidFill>
                <a:srgbClr val="002060"/>
              </a:solidFill>
            </a:endParaRPr>
          </a:p>
        </p:txBody>
      </p:sp>
      <p:cxnSp>
        <p:nvCxnSpPr>
          <p:cNvPr id="3" name="Gerader Verbinder 2"/>
          <p:cNvCxnSpPr/>
          <p:nvPr/>
        </p:nvCxnSpPr>
        <p:spPr>
          <a:xfrm flipH="1" flipV="1">
            <a:off x="0" y="1001424"/>
            <a:ext cx="6655581"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7631371" y="1"/>
            <a:ext cx="16746281" cy="13715998"/>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p:cNvSpPr txBox="1"/>
          <p:nvPr/>
        </p:nvSpPr>
        <p:spPr>
          <a:xfrm>
            <a:off x="6655583" y="523091"/>
            <a:ext cx="2116945" cy="984885"/>
          </a:xfrm>
          <a:prstGeom prst="rect">
            <a:avLst/>
          </a:prstGeom>
          <a:noFill/>
        </p:spPr>
        <p:txBody>
          <a:bodyPr wrap="square" rtlCol="0">
            <a:spAutoFit/>
          </a:bodyPr>
          <a:lstStyle/>
          <a:p>
            <a:pPr algn="r"/>
            <a:r>
              <a:rPr lang="de-DE" sz="5800" dirty="0">
                <a:solidFill>
                  <a:schemeClr val="bg1"/>
                </a:solidFill>
                <a:latin typeface="Century Gothic" panose="020B0502020202020204" pitchFamily="34" charset="0"/>
                <a:cs typeface="Calibri Light"/>
              </a:rPr>
              <a:t>0</a:t>
            </a:r>
            <a:r>
              <a:rPr lang="en-US" sz="5800" dirty="0">
                <a:solidFill>
                  <a:schemeClr val="bg1"/>
                </a:solidFill>
                <a:latin typeface="Century Gothic" panose="020B0502020202020204" pitchFamily="34" charset="0"/>
                <a:cs typeface="Calibri Light"/>
              </a:rPr>
              <a:t>1</a:t>
            </a:r>
            <a:endParaRPr lang="de-DE" sz="5800" b="1" dirty="0">
              <a:solidFill>
                <a:schemeClr val="bg1"/>
              </a:solidFill>
              <a:latin typeface="Century Gothic" panose="020B0502020202020204" pitchFamily="34" charset="0"/>
            </a:endParaRPr>
          </a:p>
        </p:txBody>
      </p:sp>
      <p:sp>
        <p:nvSpPr>
          <p:cNvPr id="23" name="Ellipse 24"/>
          <p:cNvSpPr/>
          <p:nvPr/>
        </p:nvSpPr>
        <p:spPr>
          <a:xfrm rot="5422425">
            <a:off x="8338614" y="2071121"/>
            <a:ext cx="2856167" cy="2856165"/>
          </a:xfrm>
          <a:prstGeom prst="ellipse">
            <a:avLst/>
          </a:prstGeom>
          <a:noFill/>
          <a:ln>
            <a:solidFill>
              <a:schemeClr val="bg1">
                <a:alpha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96">
              <a:solidFill>
                <a:schemeClr val="bg1"/>
              </a:solidFill>
              <a:latin typeface="+mj-lt"/>
            </a:endParaRPr>
          </a:p>
        </p:txBody>
      </p:sp>
      <p:sp>
        <p:nvSpPr>
          <p:cNvPr id="24" name="Ellipse 25"/>
          <p:cNvSpPr/>
          <p:nvPr/>
        </p:nvSpPr>
        <p:spPr>
          <a:xfrm rot="5422425">
            <a:off x="8338613" y="5768582"/>
            <a:ext cx="2856167" cy="2856165"/>
          </a:xfrm>
          <a:prstGeom prst="ellipse">
            <a:avLst/>
          </a:prstGeom>
          <a:noFill/>
          <a:ln>
            <a:solidFill>
              <a:schemeClr val="bg1">
                <a:alpha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96">
              <a:solidFill>
                <a:schemeClr val="bg1"/>
              </a:solidFill>
              <a:latin typeface="+mj-lt"/>
            </a:endParaRPr>
          </a:p>
        </p:txBody>
      </p:sp>
      <p:sp>
        <p:nvSpPr>
          <p:cNvPr id="25" name="Ellipse 26"/>
          <p:cNvSpPr/>
          <p:nvPr/>
        </p:nvSpPr>
        <p:spPr>
          <a:xfrm rot="5422425">
            <a:off x="8338614" y="9460480"/>
            <a:ext cx="2856167" cy="2856165"/>
          </a:xfrm>
          <a:prstGeom prst="ellipse">
            <a:avLst/>
          </a:prstGeom>
          <a:noFill/>
          <a:ln>
            <a:solidFill>
              <a:schemeClr val="bg1">
                <a:alpha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96">
              <a:solidFill>
                <a:schemeClr val="bg1"/>
              </a:solidFill>
              <a:latin typeface="+mj-lt"/>
            </a:endParaRPr>
          </a:p>
        </p:txBody>
      </p:sp>
      <p:sp>
        <p:nvSpPr>
          <p:cNvPr id="26" name="Ellipse 27"/>
          <p:cNvSpPr/>
          <p:nvPr/>
        </p:nvSpPr>
        <p:spPr>
          <a:xfrm>
            <a:off x="10589233" y="4289924"/>
            <a:ext cx="830204" cy="830204"/>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501" b="1" dirty="0">
                <a:solidFill>
                  <a:srgbClr val="002060"/>
                </a:solidFill>
                <a:latin typeface="+mj-lt"/>
              </a:rPr>
              <a:t>01</a:t>
            </a:r>
          </a:p>
        </p:txBody>
      </p:sp>
      <p:sp>
        <p:nvSpPr>
          <p:cNvPr id="27" name="Ellipse 28"/>
          <p:cNvSpPr/>
          <p:nvPr/>
        </p:nvSpPr>
        <p:spPr>
          <a:xfrm>
            <a:off x="10589233" y="7961568"/>
            <a:ext cx="830204" cy="830204"/>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2501" b="1" dirty="0">
                <a:solidFill>
                  <a:srgbClr val="002060"/>
                </a:solidFill>
                <a:latin typeface="+mj-lt"/>
              </a:rPr>
              <a:t>02</a:t>
            </a:r>
          </a:p>
        </p:txBody>
      </p:sp>
      <p:sp>
        <p:nvSpPr>
          <p:cNvPr id="28" name="Ellipse 29"/>
          <p:cNvSpPr/>
          <p:nvPr/>
        </p:nvSpPr>
        <p:spPr>
          <a:xfrm>
            <a:off x="10589233" y="11633213"/>
            <a:ext cx="830204" cy="830204"/>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2501" b="1" dirty="0">
                <a:solidFill>
                  <a:srgbClr val="002060"/>
                </a:solidFill>
                <a:latin typeface="+mj-lt"/>
              </a:rPr>
              <a:t>03</a:t>
            </a:r>
          </a:p>
        </p:txBody>
      </p:sp>
      <p:sp>
        <p:nvSpPr>
          <p:cNvPr id="30" name="Textfeld 37"/>
          <p:cNvSpPr txBox="1"/>
          <p:nvPr/>
        </p:nvSpPr>
        <p:spPr>
          <a:xfrm>
            <a:off x="12435149" y="2398090"/>
            <a:ext cx="5281354" cy="553870"/>
          </a:xfrm>
          <a:prstGeom prst="rect">
            <a:avLst/>
          </a:prstGeom>
          <a:noFill/>
        </p:spPr>
        <p:txBody>
          <a:bodyPr wrap="square" rtlCol="0">
            <a:spAutoFit/>
          </a:bodyPr>
          <a:lstStyle/>
          <a:p>
            <a:r>
              <a:rPr lang="de-DE" sz="2999" b="1" dirty="0">
                <a:solidFill>
                  <a:schemeClr val="accent1"/>
                </a:solidFill>
                <a:latin typeface="Calibri" panose="020F0502020204030204" pitchFamily="34" charset="0"/>
              </a:rPr>
              <a:t>PLATFORM TO COMMUNICATE</a:t>
            </a:r>
          </a:p>
        </p:txBody>
      </p:sp>
      <p:sp>
        <p:nvSpPr>
          <p:cNvPr id="31" name="Textfeld 39"/>
          <p:cNvSpPr txBox="1"/>
          <p:nvPr/>
        </p:nvSpPr>
        <p:spPr>
          <a:xfrm>
            <a:off x="12435151" y="2963922"/>
            <a:ext cx="10167678" cy="1816395"/>
          </a:xfrm>
          <a:prstGeom prst="rect">
            <a:avLst/>
          </a:prstGeom>
          <a:noFill/>
        </p:spPr>
        <p:txBody>
          <a:bodyPr wrap="square" rtlCol="0">
            <a:spAutoFit/>
          </a:bodyPr>
          <a:lstStyle/>
          <a:p>
            <a:r>
              <a:rPr lang="en-ID" sz="2801" dirty="0" err="1">
                <a:solidFill>
                  <a:schemeClr val="bg1"/>
                </a:solidFill>
              </a:rPr>
              <a:t>WageIndicator</a:t>
            </a:r>
            <a:r>
              <a:rPr lang="en-ID" sz="2801" dirty="0">
                <a:solidFill>
                  <a:schemeClr val="bg1"/>
                </a:solidFill>
              </a:rPr>
              <a:t> provide a platform where workers and employers can communicate with general public regarding their working conditions, and stakeholders can monitor current situation and measures taken to improve the situation</a:t>
            </a:r>
          </a:p>
        </p:txBody>
      </p:sp>
      <p:sp>
        <p:nvSpPr>
          <p:cNvPr id="34" name="Shape 2551"/>
          <p:cNvSpPr/>
          <p:nvPr/>
        </p:nvSpPr>
        <p:spPr>
          <a:xfrm>
            <a:off x="9282283" y="3022393"/>
            <a:ext cx="1012612" cy="1012612"/>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accent1"/>
          </a:solidFill>
          <a:ln w="12700">
            <a:miter lim="400000"/>
          </a:ln>
        </p:spPr>
        <p:txBody>
          <a:bodyPr lIns="38090" tIns="38090" rIns="38090" bIns="38090" anchor="ctr"/>
          <a:lstStyle/>
          <a:p>
            <a:pPr defTabSz="45707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latin typeface="+mj-lt"/>
            </a:endParaRPr>
          </a:p>
        </p:txBody>
      </p:sp>
      <p:sp>
        <p:nvSpPr>
          <p:cNvPr id="35" name="Shape 2580"/>
          <p:cNvSpPr/>
          <p:nvPr/>
        </p:nvSpPr>
        <p:spPr>
          <a:xfrm>
            <a:off x="9331494" y="6690356"/>
            <a:ext cx="1012612" cy="1012612"/>
          </a:xfrm>
          <a:custGeom>
            <a:avLst/>
            <a:gdLst/>
            <a:ahLst/>
            <a:cxnLst>
              <a:cxn ang="0">
                <a:pos x="wd2" y="hd2"/>
              </a:cxn>
              <a:cxn ang="5400000">
                <a:pos x="wd2" y="hd2"/>
              </a:cxn>
              <a:cxn ang="10800000">
                <a:pos x="wd2" y="hd2"/>
              </a:cxn>
              <a:cxn ang="16200000">
                <a:pos x="wd2" y="hd2"/>
              </a:cxn>
            </a:cxnLst>
            <a:rect l="0" t="0" r="r" b="b"/>
            <a:pathLst>
              <a:path w="21600" h="21600" extrusionOk="0">
                <a:moveTo>
                  <a:pt x="9445" y="15886"/>
                </a:moveTo>
                <a:lnTo>
                  <a:pt x="10478" y="18984"/>
                </a:lnTo>
                <a:lnTo>
                  <a:pt x="7944" y="17126"/>
                </a:lnTo>
                <a:lnTo>
                  <a:pt x="7364" y="16700"/>
                </a:lnTo>
                <a:lnTo>
                  <a:pt x="6783" y="17126"/>
                </a:lnTo>
                <a:lnTo>
                  <a:pt x="4249" y="18984"/>
                </a:lnTo>
                <a:lnTo>
                  <a:pt x="5283" y="15886"/>
                </a:lnTo>
                <a:lnTo>
                  <a:pt x="5505" y="15220"/>
                </a:lnTo>
                <a:lnTo>
                  <a:pt x="4946" y="14794"/>
                </a:lnTo>
                <a:lnTo>
                  <a:pt x="2908" y="13240"/>
                </a:lnTo>
                <a:lnTo>
                  <a:pt x="6037" y="13240"/>
                </a:lnTo>
                <a:lnTo>
                  <a:pt x="6275" y="12602"/>
                </a:lnTo>
                <a:lnTo>
                  <a:pt x="7364" y="9683"/>
                </a:lnTo>
                <a:lnTo>
                  <a:pt x="8452" y="12602"/>
                </a:lnTo>
                <a:lnTo>
                  <a:pt x="8690" y="13240"/>
                </a:lnTo>
                <a:lnTo>
                  <a:pt x="11820" y="13240"/>
                </a:lnTo>
                <a:lnTo>
                  <a:pt x="9781" y="14794"/>
                </a:lnTo>
                <a:lnTo>
                  <a:pt x="9223" y="15220"/>
                </a:lnTo>
                <a:cubicBezTo>
                  <a:pt x="9223" y="15220"/>
                  <a:pt x="9445" y="15886"/>
                  <a:pt x="9445" y="15886"/>
                </a:cubicBezTo>
                <a:close/>
                <a:moveTo>
                  <a:pt x="9372" y="12259"/>
                </a:moveTo>
                <a:lnTo>
                  <a:pt x="7364" y="6873"/>
                </a:lnTo>
                <a:lnTo>
                  <a:pt x="5355" y="12259"/>
                </a:lnTo>
                <a:lnTo>
                  <a:pt x="0" y="12259"/>
                </a:lnTo>
                <a:lnTo>
                  <a:pt x="4351" y="15575"/>
                </a:lnTo>
                <a:lnTo>
                  <a:pt x="2343" y="21600"/>
                </a:lnTo>
                <a:lnTo>
                  <a:pt x="7364" y="17918"/>
                </a:lnTo>
                <a:lnTo>
                  <a:pt x="12384" y="21600"/>
                </a:lnTo>
                <a:lnTo>
                  <a:pt x="10376" y="15575"/>
                </a:lnTo>
                <a:lnTo>
                  <a:pt x="14727" y="12259"/>
                </a:lnTo>
                <a:cubicBezTo>
                  <a:pt x="14727" y="12259"/>
                  <a:pt x="9372" y="12259"/>
                  <a:pt x="9372" y="12259"/>
                </a:cubicBezTo>
                <a:close/>
                <a:moveTo>
                  <a:pt x="16781" y="7308"/>
                </a:moveTo>
                <a:lnTo>
                  <a:pt x="16200" y="6883"/>
                </a:lnTo>
                <a:lnTo>
                  <a:pt x="15619" y="7308"/>
                </a:lnTo>
                <a:lnTo>
                  <a:pt x="14426" y="8184"/>
                </a:lnTo>
                <a:lnTo>
                  <a:pt x="14922" y="6693"/>
                </a:lnTo>
                <a:lnTo>
                  <a:pt x="15143" y="6031"/>
                </a:lnTo>
                <a:lnTo>
                  <a:pt x="14590" y="5605"/>
                </a:lnTo>
                <a:lnTo>
                  <a:pt x="13682" y="4905"/>
                </a:lnTo>
                <a:lnTo>
                  <a:pt x="15408" y="4905"/>
                </a:lnTo>
                <a:lnTo>
                  <a:pt x="15647" y="4267"/>
                </a:lnTo>
                <a:lnTo>
                  <a:pt x="16200" y="2793"/>
                </a:lnTo>
                <a:lnTo>
                  <a:pt x="16754" y="4267"/>
                </a:lnTo>
                <a:lnTo>
                  <a:pt x="16992" y="4905"/>
                </a:lnTo>
                <a:lnTo>
                  <a:pt x="18718" y="4905"/>
                </a:lnTo>
                <a:lnTo>
                  <a:pt x="17810" y="5605"/>
                </a:lnTo>
                <a:lnTo>
                  <a:pt x="17257" y="6031"/>
                </a:lnTo>
                <a:lnTo>
                  <a:pt x="17478" y="6693"/>
                </a:lnTo>
                <a:lnTo>
                  <a:pt x="17975" y="8184"/>
                </a:lnTo>
                <a:cubicBezTo>
                  <a:pt x="17975" y="8184"/>
                  <a:pt x="16781" y="7308"/>
                  <a:pt x="16781" y="7308"/>
                </a:cubicBezTo>
                <a:close/>
                <a:moveTo>
                  <a:pt x="21600" y="3922"/>
                </a:moveTo>
                <a:lnTo>
                  <a:pt x="17673" y="3922"/>
                </a:lnTo>
                <a:lnTo>
                  <a:pt x="16200" y="0"/>
                </a:lnTo>
                <a:lnTo>
                  <a:pt x="14727" y="3922"/>
                </a:lnTo>
                <a:lnTo>
                  <a:pt x="10800" y="3922"/>
                </a:lnTo>
                <a:lnTo>
                  <a:pt x="13991" y="6382"/>
                </a:lnTo>
                <a:lnTo>
                  <a:pt x="12518" y="10800"/>
                </a:lnTo>
                <a:lnTo>
                  <a:pt x="16200" y="8100"/>
                </a:lnTo>
                <a:lnTo>
                  <a:pt x="19882" y="10800"/>
                </a:lnTo>
                <a:lnTo>
                  <a:pt x="18409" y="6382"/>
                </a:lnTo>
                <a:cubicBezTo>
                  <a:pt x="18409" y="6382"/>
                  <a:pt x="21600" y="3922"/>
                  <a:pt x="21600" y="3922"/>
                </a:cubicBezTo>
                <a:close/>
              </a:path>
            </a:pathLst>
          </a:custGeom>
          <a:solidFill>
            <a:schemeClr val="accent1"/>
          </a:solidFill>
          <a:ln w="12700">
            <a:miter lim="400000"/>
          </a:ln>
        </p:spPr>
        <p:txBody>
          <a:bodyPr lIns="38090" tIns="38090" rIns="38090" bIns="38090" anchor="ctr"/>
          <a:lstStyle/>
          <a:p>
            <a:pPr defTabSz="45707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latin typeface="+mj-lt"/>
            </a:endParaRPr>
          </a:p>
        </p:txBody>
      </p:sp>
      <p:sp>
        <p:nvSpPr>
          <p:cNvPr id="54" name="Shape 2605"/>
          <p:cNvSpPr/>
          <p:nvPr/>
        </p:nvSpPr>
        <p:spPr>
          <a:xfrm>
            <a:off x="9260150" y="10461184"/>
            <a:ext cx="1013092" cy="1013065"/>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accent1"/>
          </a:solidFill>
          <a:ln w="12700">
            <a:miter lim="400000"/>
          </a:ln>
        </p:spPr>
        <p:txBody>
          <a:bodyPr lIns="38090" tIns="38090" rIns="38090" bIns="38090" anchor="ctr"/>
          <a:lstStyle/>
          <a:p>
            <a:pPr defTabSz="45707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latin typeface="+mj-lt"/>
            </a:endParaRPr>
          </a:p>
        </p:txBody>
      </p:sp>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48" y="11410257"/>
            <a:ext cx="5697339" cy="2848669"/>
          </a:xfrm>
          <a:prstGeom prst="rect">
            <a:avLst/>
          </a:prstGeom>
        </p:spPr>
      </p:pic>
      <p:sp>
        <p:nvSpPr>
          <p:cNvPr id="58" name="Textfeld 37"/>
          <p:cNvSpPr txBox="1"/>
          <p:nvPr/>
        </p:nvSpPr>
        <p:spPr>
          <a:xfrm>
            <a:off x="12435146" y="6136483"/>
            <a:ext cx="8024552" cy="553870"/>
          </a:xfrm>
          <a:prstGeom prst="rect">
            <a:avLst/>
          </a:prstGeom>
          <a:noFill/>
        </p:spPr>
        <p:txBody>
          <a:bodyPr wrap="square" rtlCol="0">
            <a:spAutoFit/>
          </a:bodyPr>
          <a:lstStyle/>
          <a:p>
            <a:r>
              <a:rPr lang="de-DE" sz="2999" b="1" dirty="0">
                <a:solidFill>
                  <a:schemeClr val="accent1"/>
                </a:solidFill>
                <a:latin typeface="Calibri" panose="020F0502020204030204" pitchFamily="34" charset="0"/>
              </a:rPr>
              <a:t>INDIVIDUAL PERFORMANCES ON FACTORY PAGE</a:t>
            </a:r>
          </a:p>
        </p:txBody>
      </p:sp>
      <p:sp>
        <p:nvSpPr>
          <p:cNvPr id="59" name="Textfeld 39"/>
          <p:cNvSpPr txBox="1"/>
          <p:nvPr/>
        </p:nvSpPr>
        <p:spPr>
          <a:xfrm>
            <a:off x="12435151" y="6702314"/>
            <a:ext cx="10167678" cy="1385379"/>
          </a:xfrm>
          <a:prstGeom prst="rect">
            <a:avLst/>
          </a:prstGeom>
          <a:noFill/>
        </p:spPr>
        <p:txBody>
          <a:bodyPr wrap="square" rtlCol="0">
            <a:spAutoFit/>
          </a:bodyPr>
          <a:lstStyle/>
          <a:p>
            <a:r>
              <a:rPr lang="en-ID" altLang="en-US" sz="2801" dirty="0">
                <a:solidFill>
                  <a:schemeClr val="bg1"/>
                </a:solidFill>
              </a:rPr>
              <a:t>These factory pages show individual factory performances against 49 labour compliance measures, and presented in highly visited gajimu.com/garment</a:t>
            </a:r>
          </a:p>
        </p:txBody>
      </p:sp>
      <p:sp>
        <p:nvSpPr>
          <p:cNvPr id="60" name="Textfeld 37"/>
          <p:cNvSpPr txBox="1"/>
          <p:nvPr/>
        </p:nvSpPr>
        <p:spPr>
          <a:xfrm>
            <a:off x="12435148" y="9886835"/>
            <a:ext cx="4764828" cy="553870"/>
          </a:xfrm>
          <a:prstGeom prst="rect">
            <a:avLst/>
          </a:prstGeom>
          <a:noFill/>
        </p:spPr>
        <p:txBody>
          <a:bodyPr wrap="square" rtlCol="0">
            <a:spAutoFit/>
          </a:bodyPr>
          <a:lstStyle/>
          <a:p>
            <a:r>
              <a:rPr lang="de-DE" sz="2999" b="1" dirty="0">
                <a:solidFill>
                  <a:schemeClr val="accent1"/>
                </a:solidFill>
                <a:latin typeface="Calibri" panose="020F0502020204030204" pitchFamily="34" charset="0"/>
              </a:rPr>
              <a:t>SUPPORTING TOOLS</a:t>
            </a:r>
          </a:p>
        </p:txBody>
      </p:sp>
      <p:sp>
        <p:nvSpPr>
          <p:cNvPr id="61" name="Textfeld 39"/>
          <p:cNvSpPr txBox="1"/>
          <p:nvPr/>
        </p:nvSpPr>
        <p:spPr>
          <a:xfrm>
            <a:off x="12435151" y="10452666"/>
            <a:ext cx="10167678" cy="1385379"/>
          </a:xfrm>
          <a:prstGeom prst="rect">
            <a:avLst/>
          </a:prstGeom>
          <a:noFill/>
        </p:spPr>
        <p:txBody>
          <a:bodyPr wrap="square" rtlCol="0">
            <a:spAutoFit/>
          </a:bodyPr>
          <a:lstStyle/>
          <a:p>
            <a:r>
              <a:rPr lang="en-US" sz="2801" dirty="0">
                <a:solidFill>
                  <a:schemeClr val="bg1"/>
                </a:solidFill>
              </a:rPr>
              <a:t>Tools to </a:t>
            </a:r>
            <a:r>
              <a:rPr lang="en-ID" sz="2801" dirty="0">
                <a:solidFill>
                  <a:schemeClr val="bg1"/>
                </a:solidFill>
              </a:rPr>
              <a:t>find out to what extent factories comply with the labour law, and eventually guide them to </a:t>
            </a:r>
            <a:r>
              <a:rPr lang="en-US" sz="2801" dirty="0">
                <a:solidFill>
                  <a:schemeClr val="bg1"/>
                </a:solidFill>
              </a:rPr>
              <a:t>achieve harmonious and effective industrial relations</a:t>
            </a:r>
            <a:endParaRPr lang="en-ID" sz="2801" dirty="0">
              <a:solidFill>
                <a:schemeClr val="bg1"/>
              </a:solidFill>
            </a:endParaRPr>
          </a:p>
        </p:txBody>
      </p:sp>
    </p:spTree>
    <p:extLst>
      <p:ext uri="{BB962C8B-B14F-4D97-AF65-F5344CB8AC3E}">
        <p14:creationId xmlns:p14="http://schemas.microsoft.com/office/powerpoint/2010/main" val="4817496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p:cNvSpPr/>
          <p:nvPr/>
        </p:nvSpPr>
        <p:spPr>
          <a:xfrm>
            <a:off x="7631373" y="6"/>
            <a:ext cx="16747829" cy="13715999"/>
          </a:xfrm>
          <a:prstGeom prst="rect">
            <a:avLst/>
          </a:prstGeom>
          <a:blipFill dpi="0" rotWithShape="1">
            <a:blip r:embed="rId3">
              <a:alphaModFix amt="50000"/>
            </a:blip>
            <a:srcRect/>
            <a:stretch>
              <a:fillRect l="-18146" r="-811"/>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p:cNvSpPr txBox="1"/>
          <p:nvPr/>
        </p:nvSpPr>
        <p:spPr>
          <a:xfrm>
            <a:off x="418150" y="1797801"/>
            <a:ext cx="6266928" cy="923330"/>
          </a:xfrm>
          <a:prstGeom prst="rect">
            <a:avLst/>
          </a:prstGeom>
          <a:noFill/>
        </p:spPr>
        <p:txBody>
          <a:bodyPr wrap="square" rtlCol="0">
            <a:spAutoFit/>
          </a:bodyPr>
          <a:lstStyle/>
          <a:p>
            <a:r>
              <a:rPr lang="en-US" sz="5400" b="1" dirty="0">
                <a:solidFill>
                  <a:srgbClr val="002060"/>
                </a:solidFill>
              </a:rPr>
              <a:t>GAJIMU GARMENT</a:t>
            </a:r>
            <a:endParaRPr lang="de-DE" sz="5400" b="1" dirty="0">
              <a:solidFill>
                <a:srgbClr val="002060"/>
              </a:solidFill>
            </a:endParaRPr>
          </a:p>
        </p:txBody>
      </p:sp>
      <p:cxnSp>
        <p:nvCxnSpPr>
          <p:cNvPr id="3" name="Gerader Verbinder 2"/>
          <p:cNvCxnSpPr/>
          <p:nvPr/>
        </p:nvCxnSpPr>
        <p:spPr>
          <a:xfrm flipH="1" flipV="1">
            <a:off x="0" y="1001424"/>
            <a:ext cx="6655581"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7631371" y="1"/>
            <a:ext cx="16746281" cy="13715998"/>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p:cNvSpPr txBox="1"/>
          <p:nvPr/>
        </p:nvSpPr>
        <p:spPr>
          <a:xfrm>
            <a:off x="6655583" y="523091"/>
            <a:ext cx="2116945" cy="984885"/>
          </a:xfrm>
          <a:prstGeom prst="rect">
            <a:avLst/>
          </a:prstGeom>
          <a:noFill/>
        </p:spPr>
        <p:txBody>
          <a:bodyPr wrap="square" rtlCol="0">
            <a:spAutoFit/>
          </a:bodyPr>
          <a:lstStyle/>
          <a:p>
            <a:pPr algn="r"/>
            <a:r>
              <a:rPr lang="de-DE" sz="5800" dirty="0">
                <a:solidFill>
                  <a:schemeClr val="bg1"/>
                </a:solidFill>
                <a:latin typeface="Century Gothic" panose="020B0502020202020204" pitchFamily="34" charset="0"/>
                <a:cs typeface="Calibri Light"/>
              </a:rPr>
              <a:t>0</a:t>
            </a:r>
            <a:r>
              <a:rPr lang="en-US" sz="5800" dirty="0">
                <a:solidFill>
                  <a:schemeClr val="bg1"/>
                </a:solidFill>
                <a:latin typeface="Century Gothic" panose="020B0502020202020204" pitchFamily="34" charset="0"/>
                <a:cs typeface="Calibri Light"/>
              </a:rPr>
              <a:t>2</a:t>
            </a:r>
            <a:endParaRPr lang="de-DE" sz="5800" b="1" dirty="0">
              <a:solidFill>
                <a:schemeClr val="bg1"/>
              </a:solidFill>
              <a:latin typeface="Century Gothic" panose="020B0502020202020204" pitchFamily="34" charset="0"/>
            </a:endParaRPr>
          </a:p>
        </p:txBody>
      </p:sp>
      <p:sp>
        <p:nvSpPr>
          <p:cNvPr id="24" name="Ellipse 25"/>
          <p:cNvSpPr/>
          <p:nvPr/>
        </p:nvSpPr>
        <p:spPr>
          <a:xfrm rot="5422425">
            <a:off x="8288414" y="8583133"/>
            <a:ext cx="1964205" cy="1964203"/>
          </a:xfrm>
          <a:prstGeom prst="ellipse">
            <a:avLst/>
          </a:prstGeom>
          <a:noFill/>
          <a:ln>
            <a:solidFill>
              <a:schemeClr val="bg1">
                <a:alpha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96">
              <a:solidFill>
                <a:schemeClr val="bg1"/>
              </a:solidFill>
              <a:latin typeface="+mj-lt"/>
            </a:endParaRPr>
          </a:p>
        </p:txBody>
      </p:sp>
      <p:sp>
        <p:nvSpPr>
          <p:cNvPr id="27" name="Ellipse 28"/>
          <p:cNvSpPr/>
          <p:nvPr/>
        </p:nvSpPr>
        <p:spPr>
          <a:xfrm>
            <a:off x="9811776" y="8742704"/>
            <a:ext cx="579614" cy="579614"/>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6000" b="1" dirty="0">
                <a:solidFill>
                  <a:srgbClr val="002060"/>
                </a:solidFill>
                <a:latin typeface="+mj-lt"/>
              </a:rPr>
              <a:t>+</a:t>
            </a:r>
          </a:p>
        </p:txBody>
      </p:sp>
      <p:grpSp>
        <p:nvGrpSpPr>
          <p:cNvPr id="32" name="Group 1113"/>
          <p:cNvGrpSpPr/>
          <p:nvPr/>
        </p:nvGrpSpPr>
        <p:grpSpPr>
          <a:xfrm>
            <a:off x="11430637" y="523091"/>
            <a:ext cx="9773558" cy="9035589"/>
            <a:chOff x="0" y="0"/>
            <a:chExt cx="9194808" cy="8500539"/>
          </a:xfrm>
        </p:grpSpPr>
        <p:pic>
          <p:nvPicPr>
            <p:cNvPr id="33" name="mockup_0018_iMac-_FRONT.png"/>
            <p:cNvPicPr/>
            <p:nvPr/>
          </p:nvPicPr>
          <p:blipFill>
            <a:blip r:embed="rId4">
              <a:extLst/>
            </a:blip>
            <a:stretch>
              <a:fillRect/>
            </a:stretch>
          </p:blipFill>
          <p:spPr>
            <a:xfrm>
              <a:off x="0" y="0"/>
              <a:ext cx="9194808" cy="8500539"/>
            </a:xfrm>
            <a:prstGeom prst="rect">
              <a:avLst/>
            </a:prstGeom>
            <a:ln w="3175" cap="flat">
              <a:noFill/>
              <a:miter lim="400000"/>
            </a:ln>
            <a:effectLst/>
          </p:spPr>
        </p:pic>
        <p:pic>
          <p:nvPicPr>
            <p:cNvPr id="36" name="zledodrop-filtered.jpg"/>
            <p:cNvPicPr/>
            <p:nvPr/>
          </p:nvPicPr>
          <p:blipFill>
            <a:blip r:embed="rId5" cstate="print">
              <a:extLst>
                <a:ext uri="{28A0092B-C50C-407E-A947-70E740481C1C}">
                  <a14:useLocalDpi xmlns:a14="http://schemas.microsoft.com/office/drawing/2010/main" val="0"/>
                </a:ext>
              </a:extLst>
            </a:blip>
            <a:stretch>
              <a:fillRect/>
            </a:stretch>
          </p:blipFill>
          <p:spPr>
            <a:xfrm>
              <a:off x="708349" y="403705"/>
              <a:ext cx="7804191" cy="4673739"/>
            </a:xfrm>
            <a:prstGeom prst="rect">
              <a:avLst/>
            </a:prstGeom>
            <a:ln w="3175" cap="flat">
              <a:noFill/>
              <a:miter lim="400000"/>
            </a:ln>
            <a:effectLst/>
          </p:spPr>
        </p:pic>
      </p:grpSp>
      <p:pic>
        <p:nvPicPr>
          <p:cNvPr id="55" name="Picture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948" y="11410257"/>
            <a:ext cx="5697339" cy="2848669"/>
          </a:xfrm>
          <a:prstGeom prst="rect">
            <a:avLst/>
          </a:prstGeom>
        </p:spPr>
      </p:pic>
      <p:sp>
        <p:nvSpPr>
          <p:cNvPr id="60" name="Textfeld 37"/>
          <p:cNvSpPr txBox="1"/>
          <p:nvPr/>
        </p:nvSpPr>
        <p:spPr>
          <a:xfrm>
            <a:off x="8311645" y="10754388"/>
            <a:ext cx="2064584" cy="553870"/>
          </a:xfrm>
          <a:prstGeom prst="rect">
            <a:avLst/>
          </a:prstGeom>
          <a:noFill/>
        </p:spPr>
        <p:txBody>
          <a:bodyPr wrap="square" rtlCol="0">
            <a:spAutoFit/>
          </a:bodyPr>
          <a:lstStyle/>
          <a:p>
            <a:r>
              <a:rPr lang="de-DE" sz="2999" b="1" dirty="0">
                <a:solidFill>
                  <a:schemeClr val="accent1"/>
                </a:solidFill>
                <a:latin typeface="Calibri" panose="020F0502020204030204" pitchFamily="34" charset="0"/>
              </a:rPr>
              <a:t>OBJECTIVES</a:t>
            </a:r>
          </a:p>
        </p:txBody>
      </p:sp>
      <p:sp>
        <p:nvSpPr>
          <p:cNvPr id="61" name="Textfeld 39"/>
          <p:cNvSpPr txBox="1"/>
          <p:nvPr/>
        </p:nvSpPr>
        <p:spPr>
          <a:xfrm>
            <a:off x="10892820" y="9469448"/>
            <a:ext cx="12983652" cy="3539430"/>
          </a:xfrm>
          <a:prstGeom prst="rect">
            <a:avLst/>
          </a:prstGeom>
          <a:noFill/>
        </p:spPr>
        <p:txBody>
          <a:bodyPr wrap="square" rtlCol="0">
            <a:spAutoFit/>
          </a:bodyPr>
          <a:lstStyle/>
          <a:p>
            <a:r>
              <a:rPr lang="en-US" sz="2800" b="1" dirty="0">
                <a:solidFill>
                  <a:schemeClr val="accent1"/>
                </a:solidFill>
              </a:rPr>
              <a:t>GAJIMU GARMENT demonstrates:</a:t>
            </a:r>
          </a:p>
          <a:p>
            <a:pPr marL="457200" lvl="0" indent="-457200">
              <a:buFont typeface="Arial" panose="020B0604020202020204" pitchFamily="34" charset="0"/>
              <a:buChar char="•"/>
            </a:pPr>
            <a:r>
              <a:rPr lang="en-US" sz="2800" dirty="0">
                <a:solidFill>
                  <a:schemeClr val="bg1"/>
                </a:solidFill>
              </a:rPr>
              <a:t>How Decent Work compliance checks of minimum wage and </a:t>
            </a:r>
            <a:r>
              <a:rPr lang="en-US" sz="2800" dirty="0" err="1">
                <a:solidFill>
                  <a:schemeClr val="bg1"/>
                </a:solidFill>
              </a:rPr>
              <a:t>labour</a:t>
            </a:r>
            <a:r>
              <a:rPr lang="en-US" sz="2800" dirty="0">
                <a:solidFill>
                  <a:schemeClr val="bg1"/>
                </a:solidFill>
              </a:rPr>
              <a:t> laws can raise awareness</a:t>
            </a:r>
          </a:p>
          <a:p>
            <a:pPr marL="457200" lvl="0" indent="-457200">
              <a:buFont typeface="Arial" panose="020B0604020202020204" pitchFamily="34" charset="0"/>
              <a:buChar char="•"/>
            </a:pPr>
            <a:r>
              <a:rPr lang="en-US" sz="2800" dirty="0">
                <a:solidFill>
                  <a:schemeClr val="bg1"/>
                </a:solidFill>
              </a:rPr>
              <a:t>That publication of worker-reported cases of non-compliance at easily accessible </a:t>
            </a:r>
            <a:r>
              <a:rPr lang="en-US" sz="2800" dirty="0" err="1">
                <a:solidFill>
                  <a:schemeClr val="bg1"/>
                </a:solidFill>
              </a:rPr>
              <a:t>Gajimu</a:t>
            </a:r>
            <a:r>
              <a:rPr lang="en-US" sz="2800" dirty="0">
                <a:solidFill>
                  <a:schemeClr val="bg1"/>
                </a:solidFill>
              </a:rPr>
              <a:t> Factory Pages can provide buyers and international brands with an overview of prevailing working conditions of individual garment factories.</a:t>
            </a:r>
          </a:p>
          <a:p>
            <a:pPr marL="457200" lvl="0" indent="-457200">
              <a:buFont typeface="Arial" panose="020B0604020202020204" pitchFamily="34" charset="0"/>
              <a:buChar char="•"/>
            </a:pPr>
            <a:r>
              <a:rPr lang="en-US" sz="2800" dirty="0">
                <a:solidFill>
                  <a:schemeClr val="bg1"/>
                </a:solidFill>
              </a:rPr>
              <a:t>How comparisons and sample clauses for Collective Bargaining Agreements can result in improved working conditions on a large scale than just individual factories</a:t>
            </a:r>
          </a:p>
        </p:txBody>
      </p:sp>
      <p:sp>
        <p:nvSpPr>
          <p:cNvPr id="41" name="Freeform 111"/>
          <p:cNvSpPr>
            <a:spLocks noChangeArrowheads="1"/>
          </p:cNvSpPr>
          <p:nvPr/>
        </p:nvSpPr>
        <p:spPr bwMode="auto">
          <a:xfrm>
            <a:off x="8787406" y="9054346"/>
            <a:ext cx="1030108" cy="1030370"/>
          </a:xfrm>
          <a:custGeom>
            <a:avLst/>
            <a:gdLst>
              <a:gd name="T0" fmla="*/ 76484966 w 602"/>
              <a:gd name="T1" fmla="*/ 65520668 h 602"/>
              <a:gd name="T2" fmla="*/ 76484966 w 602"/>
              <a:gd name="T3" fmla="*/ 65520668 h 602"/>
              <a:gd name="T4" fmla="*/ 78442719 w 602"/>
              <a:gd name="T5" fmla="*/ 71002280 h 602"/>
              <a:gd name="T6" fmla="*/ 71002968 w 602"/>
              <a:gd name="T7" fmla="*/ 78441997 h 602"/>
              <a:gd name="T8" fmla="*/ 66434636 w 602"/>
              <a:gd name="T9" fmla="*/ 76614673 h 602"/>
              <a:gd name="T10" fmla="*/ 66434636 w 602"/>
              <a:gd name="T11" fmla="*/ 76614673 h 602"/>
              <a:gd name="T12" fmla="*/ 44246163 w 602"/>
              <a:gd name="T13" fmla="*/ 54426302 h 602"/>
              <a:gd name="T14" fmla="*/ 29497442 w 602"/>
              <a:gd name="T15" fmla="*/ 59125033 h 602"/>
              <a:gd name="T16" fmla="*/ 0 w 602"/>
              <a:gd name="T17" fmla="*/ 29497307 h 602"/>
              <a:gd name="T18" fmla="*/ 29497442 w 602"/>
              <a:gd name="T19" fmla="*/ 0 h 602"/>
              <a:gd name="T20" fmla="*/ 58995246 w 602"/>
              <a:gd name="T21" fmla="*/ 29497307 h 602"/>
              <a:gd name="T22" fmla="*/ 55340580 w 602"/>
              <a:gd name="T23" fmla="*/ 44376380 h 602"/>
              <a:gd name="T24" fmla="*/ 76484966 w 602"/>
              <a:gd name="T25" fmla="*/ 65520668 h 602"/>
              <a:gd name="T26" fmla="*/ 29497442 w 602"/>
              <a:gd name="T27" fmla="*/ 7439717 h 602"/>
              <a:gd name="T28" fmla="*/ 29497442 w 602"/>
              <a:gd name="T29" fmla="*/ 7439717 h 602"/>
              <a:gd name="T30" fmla="*/ 7308970 w 602"/>
              <a:gd name="T31" fmla="*/ 29497307 h 602"/>
              <a:gd name="T32" fmla="*/ 29497442 w 602"/>
              <a:gd name="T33" fmla="*/ 51685677 h 602"/>
              <a:gd name="T34" fmla="*/ 51685915 w 602"/>
              <a:gd name="T35" fmla="*/ 29497307 h 602"/>
              <a:gd name="T36" fmla="*/ 29497442 w 602"/>
              <a:gd name="T37" fmla="*/ 7439717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rgbClr val="FFC000"/>
          </a:solidFill>
          <a:ln>
            <a:noFill/>
          </a:ln>
          <a:extLst/>
        </p:spPr>
        <p:txBody>
          <a:bodyPr wrap="none" anchor="ctr"/>
          <a:lstStyle/>
          <a:p>
            <a:endParaRPr lang="en-US"/>
          </a:p>
        </p:txBody>
      </p:sp>
      <p:sp>
        <p:nvSpPr>
          <p:cNvPr id="43" name="Textfeld 39"/>
          <p:cNvSpPr txBox="1"/>
          <p:nvPr/>
        </p:nvSpPr>
        <p:spPr>
          <a:xfrm>
            <a:off x="442367" y="3010956"/>
            <a:ext cx="6242712" cy="3108543"/>
          </a:xfrm>
          <a:prstGeom prst="rect">
            <a:avLst/>
          </a:prstGeom>
          <a:noFill/>
        </p:spPr>
        <p:txBody>
          <a:bodyPr wrap="square" rtlCol="0">
            <a:spAutoFit/>
          </a:bodyPr>
          <a:lstStyle/>
          <a:p>
            <a:pPr algn="just"/>
            <a:r>
              <a:rPr lang="en-US" sz="2800" b="1" dirty="0">
                <a:solidFill>
                  <a:schemeClr val="tx2"/>
                </a:solidFill>
              </a:rPr>
              <a:t>gajimu.com/garment</a:t>
            </a:r>
            <a:r>
              <a:rPr lang="en-US" sz="2800" dirty="0">
                <a:solidFill>
                  <a:schemeClr val="tx2"/>
                </a:solidFill>
              </a:rPr>
              <a:t> is a website where workers, employers, and stakeholders in the garment or textile industry can easily and free of charge to access information about wages and national regulations, down to level of compliance with the law by individual garment factories.</a:t>
            </a:r>
          </a:p>
        </p:txBody>
      </p:sp>
    </p:spTree>
    <p:extLst>
      <p:ext uri="{BB962C8B-B14F-4D97-AF65-F5344CB8AC3E}">
        <p14:creationId xmlns:p14="http://schemas.microsoft.com/office/powerpoint/2010/main" val="262214452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1"/>
          <p:cNvSpPr/>
          <p:nvPr/>
        </p:nvSpPr>
        <p:spPr>
          <a:xfrm>
            <a:off x="7631371" y="1"/>
            <a:ext cx="16746281" cy="13715998"/>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Shape 614"/>
          <p:cNvSpPr/>
          <p:nvPr/>
        </p:nvSpPr>
        <p:spPr>
          <a:xfrm>
            <a:off x="1240971" y="5563918"/>
            <a:ext cx="4062662" cy="800182"/>
          </a:xfrm>
          <a:prstGeom prst="rect">
            <a:avLst/>
          </a:prstGeom>
          <a:noFill/>
          <a:ln>
            <a:noFill/>
          </a:ln>
          <a:effectLst/>
        </p:spPr>
        <p:txBody>
          <a:bodyPr lIns="182824" tIns="91400" rIns="182824" bIns="91400" anchor="t" anchorCtr="0">
            <a:noAutofit/>
          </a:bodyPr>
          <a:lstStyle/>
          <a:p>
            <a:pPr algn="r">
              <a:lnSpc>
                <a:spcPct val="130000"/>
              </a:lnSpc>
              <a:buSzPct val="25000"/>
            </a:pPr>
            <a:r>
              <a:rPr lang="en-US" sz="3001" b="1" dirty="0">
                <a:latin typeface="+mj-lt"/>
                <a:ea typeface="Roboto"/>
                <a:cs typeface="Roboto"/>
                <a:sym typeface="Roboto"/>
              </a:rPr>
              <a:t>Address</a:t>
            </a:r>
            <a:endParaRPr lang="id-ID" sz="3001" b="1" dirty="0">
              <a:latin typeface="+mj-lt"/>
              <a:ea typeface="Roboto"/>
              <a:cs typeface="Roboto"/>
              <a:sym typeface="Roboto"/>
            </a:endParaRPr>
          </a:p>
        </p:txBody>
      </p:sp>
      <p:cxnSp>
        <p:nvCxnSpPr>
          <p:cNvPr id="3" name="Gerader Verbinder 2"/>
          <p:cNvCxnSpPr/>
          <p:nvPr/>
        </p:nvCxnSpPr>
        <p:spPr>
          <a:xfrm flipH="1" flipV="1">
            <a:off x="0" y="1001424"/>
            <a:ext cx="6655581"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Textfeld 41"/>
          <p:cNvSpPr txBox="1"/>
          <p:nvPr/>
        </p:nvSpPr>
        <p:spPr>
          <a:xfrm>
            <a:off x="6655583" y="523091"/>
            <a:ext cx="2116945" cy="984885"/>
          </a:xfrm>
          <a:prstGeom prst="rect">
            <a:avLst/>
          </a:prstGeom>
          <a:noFill/>
        </p:spPr>
        <p:txBody>
          <a:bodyPr wrap="square" rtlCol="0">
            <a:spAutoFit/>
          </a:bodyPr>
          <a:lstStyle/>
          <a:p>
            <a:pPr algn="r"/>
            <a:r>
              <a:rPr lang="de-DE" sz="5800" dirty="0">
                <a:solidFill>
                  <a:schemeClr val="bg1"/>
                </a:solidFill>
                <a:latin typeface="Century Gothic" panose="020B0502020202020204" pitchFamily="34" charset="0"/>
                <a:cs typeface="Calibri Light"/>
              </a:rPr>
              <a:t>0</a:t>
            </a:r>
            <a:r>
              <a:rPr lang="en-US" sz="5800" dirty="0">
                <a:solidFill>
                  <a:schemeClr val="bg1"/>
                </a:solidFill>
                <a:latin typeface="Century Gothic" panose="020B0502020202020204" pitchFamily="34" charset="0"/>
                <a:cs typeface="Calibri Light"/>
              </a:rPr>
              <a:t>3</a:t>
            </a:r>
            <a:endParaRPr lang="de-DE" sz="5800" b="1" dirty="0">
              <a:solidFill>
                <a:schemeClr val="bg1"/>
              </a:solidFill>
              <a:latin typeface="Century Gothic" panose="020B0502020202020204" pitchFamily="34" charset="0"/>
            </a:endParaRPr>
          </a:p>
        </p:txBody>
      </p:sp>
      <p:sp>
        <p:nvSpPr>
          <p:cNvPr id="52" name="Textfeld 36"/>
          <p:cNvSpPr txBox="1"/>
          <p:nvPr/>
        </p:nvSpPr>
        <p:spPr>
          <a:xfrm>
            <a:off x="418150" y="1535802"/>
            <a:ext cx="6266928" cy="1107996"/>
          </a:xfrm>
          <a:prstGeom prst="rect">
            <a:avLst/>
          </a:prstGeom>
          <a:noFill/>
        </p:spPr>
        <p:txBody>
          <a:bodyPr wrap="square" rtlCol="0">
            <a:spAutoFit/>
          </a:bodyPr>
          <a:lstStyle/>
          <a:p>
            <a:r>
              <a:rPr lang="en-US" sz="6600" b="1" dirty="0">
                <a:solidFill>
                  <a:srgbClr val="002060"/>
                </a:solidFill>
              </a:rPr>
              <a:t>FACTORY PAGES</a:t>
            </a:r>
            <a:endParaRPr lang="de-DE" sz="6600" b="1" dirty="0">
              <a:solidFill>
                <a:srgbClr val="002060"/>
              </a:solidFill>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48" y="11410257"/>
            <a:ext cx="5697339" cy="2848669"/>
          </a:xfrm>
          <a:prstGeom prst="rect">
            <a:avLst/>
          </a:prstGeom>
        </p:spPr>
      </p:pic>
      <p:pic>
        <p:nvPicPr>
          <p:cNvPr id="57" name="zledodrop-filtered.jpg"/>
          <p:cNvPicPr/>
          <p:nvPr/>
        </p:nvPicPr>
        <p:blipFill>
          <a:blip r:embed="rId4">
            <a:extLst>
              <a:ext uri="{28A0092B-C50C-407E-A947-70E740481C1C}">
                <a14:useLocalDpi xmlns:a14="http://schemas.microsoft.com/office/drawing/2010/main" val="0"/>
              </a:ext>
            </a:extLst>
          </a:blip>
          <a:stretch>
            <a:fillRect/>
          </a:stretch>
        </p:blipFill>
        <p:spPr>
          <a:xfrm>
            <a:off x="8176755" y="2025069"/>
            <a:ext cx="15655521" cy="11167850"/>
          </a:xfrm>
          <a:prstGeom prst="rect">
            <a:avLst/>
          </a:prstGeom>
          <a:ln w="12700" cap="flat">
            <a:noFill/>
            <a:miter lim="400000"/>
          </a:ln>
          <a:effectLst/>
        </p:spPr>
      </p:pic>
      <p:sp>
        <p:nvSpPr>
          <p:cNvPr id="59" name="Shape 1011"/>
          <p:cNvSpPr/>
          <p:nvPr/>
        </p:nvSpPr>
        <p:spPr>
          <a:xfrm>
            <a:off x="6044244" y="6008973"/>
            <a:ext cx="5734102" cy="5830"/>
          </a:xfrm>
          <a:prstGeom prst="line">
            <a:avLst/>
          </a:prstGeom>
          <a:noFill/>
          <a:ln w="38100" cap="flat">
            <a:solidFill>
              <a:schemeClr val="accent1"/>
            </a:solidFill>
            <a:custDash>
              <a:ds d="200000" sp="200000"/>
            </a:custDash>
            <a:miter lim="400000"/>
          </a:ln>
          <a:effectLst/>
        </p:spPr>
        <p:txBody>
          <a:bodyPr wrap="square" lIns="0" tIns="0" rIns="0" bIns="0" numCol="1" anchor="ctr">
            <a:noAutofit/>
          </a:bodyPr>
          <a:lstStyle/>
          <a:p>
            <a:pPr defTabSz="457207">
              <a:defRPr sz="1200">
                <a:latin typeface="Helvetica"/>
                <a:ea typeface="Helvetica"/>
                <a:cs typeface="Helvetica"/>
                <a:sym typeface="Helvetica"/>
              </a:defRPr>
            </a:pPr>
            <a:endParaRPr sz="1200"/>
          </a:p>
        </p:txBody>
      </p:sp>
      <p:sp>
        <p:nvSpPr>
          <p:cNvPr id="60" name="Shape 1011"/>
          <p:cNvSpPr/>
          <p:nvPr/>
        </p:nvSpPr>
        <p:spPr>
          <a:xfrm flipV="1">
            <a:off x="6044244" y="7670100"/>
            <a:ext cx="5734102" cy="36698"/>
          </a:xfrm>
          <a:prstGeom prst="line">
            <a:avLst/>
          </a:prstGeom>
          <a:noFill/>
          <a:ln w="38100" cap="flat">
            <a:solidFill>
              <a:schemeClr val="accent1"/>
            </a:solidFill>
            <a:custDash>
              <a:ds d="200000" sp="200000"/>
            </a:custDash>
            <a:miter lim="400000"/>
          </a:ln>
          <a:effectLst/>
        </p:spPr>
        <p:txBody>
          <a:bodyPr wrap="square" lIns="0" tIns="0" rIns="0" bIns="0" numCol="1" anchor="ctr">
            <a:noAutofit/>
          </a:bodyPr>
          <a:lstStyle/>
          <a:p>
            <a:pPr defTabSz="457207">
              <a:defRPr sz="1200">
                <a:latin typeface="Helvetica"/>
                <a:ea typeface="Helvetica"/>
                <a:cs typeface="Helvetica"/>
                <a:sym typeface="Helvetica"/>
              </a:defRPr>
            </a:pPr>
            <a:endParaRPr sz="1200"/>
          </a:p>
        </p:txBody>
      </p:sp>
      <p:sp>
        <p:nvSpPr>
          <p:cNvPr id="30" name="Ellipse 29"/>
          <p:cNvSpPr/>
          <p:nvPr/>
        </p:nvSpPr>
        <p:spPr>
          <a:xfrm>
            <a:off x="5534327" y="5551413"/>
            <a:ext cx="830204" cy="83020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mj-lt"/>
            </a:endParaRPr>
          </a:p>
        </p:txBody>
      </p:sp>
      <p:sp>
        <p:nvSpPr>
          <p:cNvPr id="33" name="Shape 3858"/>
          <p:cNvSpPr/>
          <p:nvPr/>
        </p:nvSpPr>
        <p:spPr>
          <a:xfrm>
            <a:off x="5776785" y="5802643"/>
            <a:ext cx="345303" cy="327747"/>
          </a:xfrm>
          <a:custGeom>
            <a:avLst/>
            <a:gdLst/>
            <a:ahLst/>
            <a:cxnLst/>
            <a:rect l="0" t="0" r="0" b="0"/>
            <a:pathLst>
              <a:path w="120000" h="120000" extrusionOk="0">
                <a:moveTo>
                  <a:pt x="119800" y="63664"/>
                </a:moveTo>
                <a:lnTo>
                  <a:pt x="119800" y="63664"/>
                </a:lnTo>
                <a:cubicBezTo>
                  <a:pt x="119800" y="66596"/>
                  <a:pt x="118405" y="69528"/>
                  <a:pt x="114219" y="69528"/>
                </a:cubicBezTo>
                <a:cubicBezTo>
                  <a:pt x="112823" y="69528"/>
                  <a:pt x="111428" y="68062"/>
                  <a:pt x="111428" y="68062"/>
                </a:cubicBezTo>
                <a:lnTo>
                  <a:pt x="111428" y="68062"/>
                </a:lnTo>
                <a:cubicBezTo>
                  <a:pt x="60598" y="14869"/>
                  <a:pt x="60598" y="14869"/>
                  <a:pt x="60598" y="14869"/>
                </a:cubicBezTo>
                <a:lnTo>
                  <a:pt x="60598" y="14869"/>
                </a:lnTo>
                <a:lnTo>
                  <a:pt x="60598" y="14869"/>
                </a:lnTo>
                <a:lnTo>
                  <a:pt x="60598" y="14869"/>
                </a:lnTo>
                <a:cubicBezTo>
                  <a:pt x="9966" y="68062"/>
                  <a:pt x="9966" y="68062"/>
                  <a:pt x="9966" y="68062"/>
                </a:cubicBezTo>
                <a:lnTo>
                  <a:pt x="9966" y="68062"/>
                </a:lnTo>
                <a:cubicBezTo>
                  <a:pt x="8571" y="68062"/>
                  <a:pt x="7176" y="69528"/>
                  <a:pt x="5780" y="69528"/>
                </a:cubicBezTo>
                <a:cubicBezTo>
                  <a:pt x="2990" y="69528"/>
                  <a:pt x="0" y="66596"/>
                  <a:pt x="0" y="63664"/>
                </a:cubicBezTo>
                <a:cubicBezTo>
                  <a:pt x="0" y="62198"/>
                  <a:pt x="0" y="60523"/>
                  <a:pt x="1395" y="59057"/>
                </a:cubicBezTo>
                <a:cubicBezTo>
                  <a:pt x="56411" y="1465"/>
                  <a:pt x="56411" y="1465"/>
                  <a:pt x="56411" y="1465"/>
                </a:cubicBezTo>
                <a:cubicBezTo>
                  <a:pt x="57807" y="0"/>
                  <a:pt x="59202" y="0"/>
                  <a:pt x="60598" y="0"/>
                </a:cubicBezTo>
                <a:lnTo>
                  <a:pt x="60598" y="0"/>
                </a:lnTo>
                <a:lnTo>
                  <a:pt x="60598" y="0"/>
                </a:lnTo>
                <a:lnTo>
                  <a:pt x="60598" y="0"/>
                </a:lnTo>
                <a:lnTo>
                  <a:pt x="60598" y="0"/>
                </a:lnTo>
                <a:lnTo>
                  <a:pt x="60598" y="0"/>
                </a:lnTo>
                <a:lnTo>
                  <a:pt x="60598" y="0"/>
                </a:lnTo>
                <a:lnTo>
                  <a:pt x="60598" y="0"/>
                </a:lnTo>
                <a:cubicBezTo>
                  <a:pt x="61993" y="0"/>
                  <a:pt x="63388" y="1465"/>
                  <a:pt x="64784" y="1465"/>
                </a:cubicBezTo>
                <a:lnTo>
                  <a:pt x="64784" y="1465"/>
                </a:lnTo>
                <a:cubicBezTo>
                  <a:pt x="85913" y="25130"/>
                  <a:pt x="85913" y="25130"/>
                  <a:pt x="85913" y="25130"/>
                </a:cubicBezTo>
                <a:cubicBezTo>
                  <a:pt x="85913" y="19267"/>
                  <a:pt x="85913" y="19267"/>
                  <a:pt x="85913" y="19267"/>
                </a:cubicBezTo>
                <a:cubicBezTo>
                  <a:pt x="85913" y="16335"/>
                  <a:pt x="88903" y="13193"/>
                  <a:pt x="91694" y="13193"/>
                </a:cubicBezTo>
                <a:cubicBezTo>
                  <a:pt x="95880" y="13193"/>
                  <a:pt x="97275" y="16335"/>
                  <a:pt x="97275" y="19267"/>
                </a:cubicBezTo>
                <a:cubicBezTo>
                  <a:pt x="97275" y="36858"/>
                  <a:pt x="97275" y="36858"/>
                  <a:pt x="97275" y="36858"/>
                </a:cubicBezTo>
                <a:cubicBezTo>
                  <a:pt x="118405" y="59057"/>
                  <a:pt x="118405" y="59057"/>
                  <a:pt x="118405" y="59057"/>
                </a:cubicBezTo>
                <a:lnTo>
                  <a:pt x="118405" y="59057"/>
                </a:lnTo>
                <a:cubicBezTo>
                  <a:pt x="119800" y="60523"/>
                  <a:pt x="119800" y="62198"/>
                  <a:pt x="119800" y="63664"/>
                </a:cubicBezTo>
                <a:close/>
                <a:moveTo>
                  <a:pt x="108438" y="72460"/>
                </a:moveTo>
                <a:lnTo>
                  <a:pt x="108438" y="72460"/>
                </a:lnTo>
                <a:cubicBezTo>
                  <a:pt x="108438" y="90261"/>
                  <a:pt x="108438" y="90261"/>
                  <a:pt x="108438" y="90261"/>
                </a:cubicBezTo>
                <a:cubicBezTo>
                  <a:pt x="108438" y="99057"/>
                  <a:pt x="108438" y="99057"/>
                  <a:pt x="108438" y="99057"/>
                </a:cubicBezTo>
                <a:cubicBezTo>
                  <a:pt x="108438" y="113926"/>
                  <a:pt x="108438" y="113926"/>
                  <a:pt x="108438" y="113926"/>
                </a:cubicBezTo>
                <a:cubicBezTo>
                  <a:pt x="108438" y="118324"/>
                  <a:pt x="107043" y="119790"/>
                  <a:pt x="102857" y="119790"/>
                </a:cubicBezTo>
                <a:cubicBezTo>
                  <a:pt x="91694" y="119790"/>
                  <a:pt x="91694" y="119790"/>
                  <a:pt x="91694" y="119790"/>
                </a:cubicBezTo>
                <a:cubicBezTo>
                  <a:pt x="91694" y="72460"/>
                  <a:pt x="91694" y="72460"/>
                  <a:pt x="91694" y="72460"/>
                </a:cubicBezTo>
                <a:cubicBezTo>
                  <a:pt x="69169" y="72460"/>
                  <a:pt x="69169" y="72460"/>
                  <a:pt x="69169" y="72460"/>
                </a:cubicBezTo>
                <a:cubicBezTo>
                  <a:pt x="69169" y="119790"/>
                  <a:pt x="69169" y="119790"/>
                  <a:pt x="69169" y="119790"/>
                </a:cubicBezTo>
                <a:cubicBezTo>
                  <a:pt x="16943" y="119790"/>
                  <a:pt x="16943" y="119790"/>
                  <a:pt x="16943" y="119790"/>
                </a:cubicBezTo>
                <a:cubicBezTo>
                  <a:pt x="14152" y="119790"/>
                  <a:pt x="11362" y="118324"/>
                  <a:pt x="11362" y="113926"/>
                </a:cubicBezTo>
                <a:cubicBezTo>
                  <a:pt x="11362" y="99057"/>
                  <a:pt x="11362" y="99057"/>
                  <a:pt x="11362" y="99057"/>
                </a:cubicBezTo>
                <a:cubicBezTo>
                  <a:pt x="11362" y="90261"/>
                  <a:pt x="11362" y="90261"/>
                  <a:pt x="11362" y="90261"/>
                </a:cubicBezTo>
                <a:cubicBezTo>
                  <a:pt x="11362" y="72460"/>
                  <a:pt x="11362" y="72460"/>
                  <a:pt x="11362" y="72460"/>
                </a:cubicBezTo>
                <a:cubicBezTo>
                  <a:pt x="60598" y="22198"/>
                  <a:pt x="60598" y="22198"/>
                  <a:pt x="60598" y="22198"/>
                </a:cubicBezTo>
                <a:lnTo>
                  <a:pt x="108438" y="72460"/>
                </a:lnTo>
                <a:close/>
                <a:moveTo>
                  <a:pt x="50830" y="72460"/>
                </a:moveTo>
                <a:lnTo>
                  <a:pt x="50830" y="72460"/>
                </a:lnTo>
                <a:cubicBezTo>
                  <a:pt x="28305" y="72460"/>
                  <a:pt x="28305" y="72460"/>
                  <a:pt x="28305" y="72460"/>
                </a:cubicBezTo>
                <a:cubicBezTo>
                  <a:pt x="28305" y="96125"/>
                  <a:pt x="28305" y="96125"/>
                  <a:pt x="28305" y="96125"/>
                </a:cubicBezTo>
                <a:cubicBezTo>
                  <a:pt x="50830" y="96125"/>
                  <a:pt x="50830" y="96125"/>
                  <a:pt x="50830" y="96125"/>
                </a:cubicBezTo>
                <a:lnTo>
                  <a:pt x="50830" y="72460"/>
                </a:lnTo>
                <a:close/>
              </a:path>
            </a:pathLst>
          </a:custGeom>
          <a:solidFill>
            <a:schemeClr val="tx1"/>
          </a:solidFill>
          <a:ln>
            <a:noFill/>
          </a:ln>
          <a:effectLst/>
        </p:spPr>
        <p:txBody>
          <a:bodyPr lIns="91426" tIns="45700" rIns="91426" bIns="45700" anchor="ctr" anchorCtr="0">
            <a:noAutofit/>
          </a:bodyPr>
          <a:lstStyle/>
          <a:p>
            <a:endParaRPr>
              <a:latin typeface="+mj-lt"/>
              <a:sym typeface="Lato"/>
            </a:endParaRPr>
          </a:p>
        </p:txBody>
      </p:sp>
      <p:sp>
        <p:nvSpPr>
          <p:cNvPr id="61" name="Ellipse 29"/>
          <p:cNvSpPr/>
          <p:nvPr/>
        </p:nvSpPr>
        <p:spPr>
          <a:xfrm>
            <a:off x="5534327" y="7272970"/>
            <a:ext cx="830204" cy="83020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mj-lt"/>
            </a:endParaRPr>
          </a:p>
        </p:txBody>
      </p:sp>
      <p:sp>
        <p:nvSpPr>
          <p:cNvPr id="63" name="Ellipse 29"/>
          <p:cNvSpPr/>
          <p:nvPr/>
        </p:nvSpPr>
        <p:spPr>
          <a:xfrm>
            <a:off x="5556149" y="8509797"/>
            <a:ext cx="830204" cy="83020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mj-lt"/>
            </a:endParaRPr>
          </a:p>
        </p:txBody>
      </p:sp>
      <p:sp>
        <p:nvSpPr>
          <p:cNvPr id="64" name="Shape 1011"/>
          <p:cNvSpPr/>
          <p:nvPr/>
        </p:nvSpPr>
        <p:spPr>
          <a:xfrm flipV="1">
            <a:off x="6151872" y="10703269"/>
            <a:ext cx="2542106" cy="16269"/>
          </a:xfrm>
          <a:prstGeom prst="line">
            <a:avLst/>
          </a:prstGeom>
          <a:noFill/>
          <a:ln w="38100" cap="flat">
            <a:solidFill>
              <a:schemeClr val="accent1"/>
            </a:solidFill>
            <a:custDash>
              <a:ds d="200000" sp="200000"/>
            </a:custDash>
            <a:miter lim="400000"/>
          </a:ln>
          <a:effectLst/>
        </p:spPr>
        <p:txBody>
          <a:bodyPr wrap="square" lIns="0" tIns="0" rIns="0" bIns="0" numCol="1" anchor="ctr">
            <a:noAutofit/>
          </a:bodyPr>
          <a:lstStyle/>
          <a:p>
            <a:pPr defTabSz="457207">
              <a:defRPr sz="1200">
                <a:latin typeface="Helvetica"/>
                <a:ea typeface="Helvetica"/>
                <a:cs typeface="Helvetica"/>
                <a:sym typeface="Helvetica"/>
              </a:defRPr>
            </a:pPr>
            <a:endParaRPr sz="1200"/>
          </a:p>
        </p:txBody>
      </p:sp>
      <p:sp>
        <p:nvSpPr>
          <p:cNvPr id="65" name="Ellipse 29"/>
          <p:cNvSpPr/>
          <p:nvPr/>
        </p:nvSpPr>
        <p:spPr>
          <a:xfrm>
            <a:off x="5603037" y="10290701"/>
            <a:ext cx="830204" cy="83020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mj-lt"/>
            </a:endParaRPr>
          </a:p>
        </p:txBody>
      </p:sp>
      <p:sp>
        <p:nvSpPr>
          <p:cNvPr id="34" name="Shape 3810"/>
          <p:cNvSpPr/>
          <p:nvPr/>
        </p:nvSpPr>
        <p:spPr>
          <a:xfrm>
            <a:off x="5791882" y="8773631"/>
            <a:ext cx="345303" cy="302536"/>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chemeClr val="tx1"/>
          </a:solidFill>
          <a:ln>
            <a:noFill/>
          </a:ln>
          <a:effectLst/>
        </p:spPr>
        <p:txBody>
          <a:bodyPr lIns="91426" tIns="45700" rIns="91426" bIns="45700" anchor="ctr" anchorCtr="0">
            <a:noAutofit/>
          </a:bodyPr>
          <a:lstStyle/>
          <a:p>
            <a:endParaRPr>
              <a:latin typeface="+mj-lt"/>
              <a:sym typeface="Lato"/>
            </a:endParaRPr>
          </a:p>
        </p:txBody>
      </p:sp>
      <p:sp>
        <p:nvSpPr>
          <p:cNvPr id="66" name="Shape 614"/>
          <p:cNvSpPr/>
          <p:nvPr/>
        </p:nvSpPr>
        <p:spPr>
          <a:xfrm>
            <a:off x="1240971" y="7284223"/>
            <a:ext cx="4089404" cy="800182"/>
          </a:xfrm>
          <a:prstGeom prst="rect">
            <a:avLst/>
          </a:prstGeom>
          <a:noFill/>
          <a:ln>
            <a:noFill/>
          </a:ln>
          <a:effectLst/>
        </p:spPr>
        <p:txBody>
          <a:bodyPr lIns="182824" tIns="91400" rIns="182824" bIns="91400" anchor="t" anchorCtr="0">
            <a:noAutofit/>
          </a:bodyPr>
          <a:lstStyle/>
          <a:p>
            <a:pPr algn="r">
              <a:lnSpc>
                <a:spcPct val="130000"/>
              </a:lnSpc>
              <a:buSzPct val="25000"/>
            </a:pPr>
            <a:r>
              <a:rPr lang="en-US" sz="3001" b="1" dirty="0">
                <a:latin typeface="+mj-lt"/>
                <a:ea typeface="Roboto"/>
                <a:cs typeface="Roboto"/>
                <a:sym typeface="Roboto"/>
              </a:rPr>
              <a:t>Line of Business</a:t>
            </a:r>
            <a:endParaRPr lang="id-ID" sz="3001" b="1" dirty="0">
              <a:latin typeface="+mj-lt"/>
              <a:ea typeface="Roboto"/>
              <a:cs typeface="Roboto"/>
              <a:sym typeface="Roboto"/>
            </a:endParaRPr>
          </a:p>
        </p:txBody>
      </p:sp>
      <p:sp>
        <p:nvSpPr>
          <p:cNvPr id="67" name="Shape 614"/>
          <p:cNvSpPr/>
          <p:nvPr/>
        </p:nvSpPr>
        <p:spPr>
          <a:xfrm>
            <a:off x="418153" y="8524808"/>
            <a:ext cx="4908000" cy="800182"/>
          </a:xfrm>
          <a:prstGeom prst="rect">
            <a:avLst/>
          </a:prstGeom>
          <a:noFill/>
          <a:ln>
            <a:noFill/>
          </a:ln>
          <a:effectLst/>
        </p:spPr>
        <p:txBody>
          <a:bodyPr lIns="182824" tIns="91400" rIns="182824" bIns="91400" anchor="t" anchorCtr="0">
            <a:noAutofit/>
          </a:bodyPr>
          <a:lstStyle/>
          <a:p>
            <a:pPr algn="r">
              <a:lnSpc>
                <a:spcPct val="130000"/>
              </a:lnSpc>
              <a:buSzPct val="25000"/>
            </a:pPr>
            <a:r>
              <a:rPr lang="en-US" sz="3001" b="1" dirty="0">
                <a:latin typeface="+mj-lt"/>
                <a:ea typeface="Roboto"/>
                <a:cs typeface="Roboto"/>
                <a:sym typeface="Roboto"/>
              </a:rPr>
              <a:t>Minimum Wage and CBA</a:t>
            </a:r>
            <a:endParaRPr lang="id-ID" sz="3001" b="1" dirty="0">
              <a:latin typeface="+mj-lt"/>
              <a:ea typeface="Roboto"/>
              <a:cs typeface="Roboto"/>
              <a:sym typeface="Roboto"/>
            </a:endParaRPr>
          </a:p>
        </p:txBody>
      </p:sp>
      <p:sp>
        <p:nvSpPr>
          <p:cNvPr id="68" name="Shape 1011"/>
          <p:cNvSpPr/>
          <p:nvPr/>
        </p:nvSpPr>
        <p:spPr>
          <a:xfrm flipV="1">
            <a:off x="6122086" y="8929653"/>
            <a:ext cx="2525008" cy="16160"/>
          </a:xfrm>
          <a:prstGeom prst="line">
            <a:avLst/>
          </a:prstGeom>
          <a:noFill/>
          <a:ln w="38100" cap="flat">
            <a:solidFill>
              <a:schemeClr val="accent1"/>
            </a:solidFill>
            <a:custDash>
              <a:ds d="200000" sp="200000"/>
            </a:custDash>
            <a:miter lim="400000"/>
          </a:ln>
          <a:effectLst/>
        </p:spPr>
        <p:txBody>
          <a:bodyPr wrap="square" lIns="0" tIns="0" rIns="0" bIns="0" numCol="1" anchor="ctr">
            <a:noAutofit/>
          </a:bodyPr>
          <a:lstStyle/>
          <a:p>
            <a:pPr defTabSz="457207">
              <a:defRPr sz="1200">
                <a:latin typeface="Helvetica"/>
                <a:ea typeface="Helvetica"/>
                <a:cs typeface="Helvetica"/>
                <a:sym typeface="Helvetica"/>
              </a:defRPr>
            </a:pPr>
            <a:endParaRPr sz="1200"/>
          </a:p>
        </p:txBody>
      </p:sp>
      <p:sp>
        <p:nvSpPr>
          <p:cNvPr id="69" name="Shape 614"/>
          <p:cNvSpPr/>
          <p:nvPr/>
        </p:nvSpPr>
        <p:spPr>
          <a:xfrm>
            <a:off x="990788" y="10290701"/>
            <a:ext cx="4379847" cy="800182"/>
          </a:xfrm>
          <a:prstGeom prst="rect">
            <a:avLst/>
          </a:prstGeom>
          <a:noFill/>
          <a:ln>
            <a:noFill/>
          </a:ln>
          <a:effectLst/>
        </p:spPr>
        <p:txBody>
          <a:bodyPr lIns="182824" tIns="91400" rIns="182824" bIns="91400" anchor="t" anchorCtr="0">
            <a:noAutofit/>
          </a:bodyPr>
          <a:lstStyle/>
          <a:p>
            <a:pPr algn="r">
              <a:lnSpc>
                <a:spcPct val="130000"/>
              </a:lnSpc>
              <a:buSzPct val="25000"/>
            </a:pPr>
            <a:r>
              <a:rPr lang="en-US" sz="3001" b="1" dirty="0">
                <a:latin typeface="+mj-lt"/>
                <a:ea typeface="Roboto"/>
                <a:cs typeface="Roboto"/>
                <a:sym typeface="Roboto"/>
              </a:rPr>
              <a:t>Brands</a:t>
            </a:r>
            <a:endParaRPr lang="id-ID" sz="3001" b="1" dirty="0">
              <a:latin typeface="+mj-lt"/>
              <a:ea typeface="Roboto"/>
              <a:cs typeface="Roboto"/>
              <a:sym typeface="Roboto"/>
            </a:endParaRPr>
          </a:p>
        </p:txBody>
      </p:sp>
      <p:sp>
        <p:nvSpPr>
          <p:cNvPr id="70" name="Freeform 119"/>
          <p:cNvSpPr>
            <a:spLocks noChangeArrowheads="1"/>
          </p:cNvSpPr>
          <p:nvPr/>
        </p:nvSpPr>
        <p:spPr bwMode="auto">
          <a:xfrm>
            <a:off x="5758683" y="7511092"/>
            <a:ext cx="393188" cy="351450"/>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tx1"/>
          </a:solidFill>
          <a:ln>
            <a:noFill/>
          </a:ln>
          <a:effectLst/>
          <a:extLst/>
        </p:spPr>
        <p:txBody>
          <a:bodyPr wrap="none" lIns="91424" tIns="45712" rIns="91424" bIns="45712" anchor="ctr"/>
          <a:lstStyle/>
          <a:p>
            <a:pPr>
              <a:defRPr/>
            </a:pPr>
            <a:endParaRPr lang="en-US" dirty="0"/>
          </a:p>
        </p:txBody>
      </p:sp>
      <p:sp>
        <p:nvSpPr>
          <p:cNvPr id="71" name="Shape 2816"/>
          <p:cNvSpPr/>
          <p:nvPr/>
        </p:nvSpPr>
        <p:spPr>
          <a:xfrm>
            <a:off x="5788479" y="10476895"/>
            <a:ext cx="434131" cy="434131"/>
          </a:xfrm>
          <a:custGeom>
            <a:avLst/>
            <a:gdLst/>
            <a:ahLst/>
            <a:cxnLst>
              <a:cxn ang="0">
                <a:pos x="wd2" y="hd2"/>
              </a:cxn>
              <a:cxn ang="5400000">
                <a:pos x="wd2" y="hd2"/>
              </a:cxn>
              <a:cxn ang="10800000">
                <a:pos x="wd2" y="hd2"/>
              </a:cxn>
              <a:cxn ang="16200000">
                <a:pos x="wd2" y="hd2"/>
              </a:cxn>
            </a:cxnLst>
            <a:rect l="0" t="0" r="r" b="b"/>
            <a:pathLst>
              <a:path w="21600" h="21600" extrusionOk="0">
                <a:moveTo>
                  <a:pt x="21587" y="18100"/>
                </a:moveTo>
                <a:lnTo>
                  <a:pt x="21596" y="18099"/>
                </a:lnTo>
                <a:lnTo>
                  <a:pt x="20614" y="5335"/>
                </a:lnTo>
                <a:lnTo>
                  <a:pt x="20605" y="5337"/>
                </a:lnTo>
                <a:cubicBezTo>
                  <a:pt x="20573" y="5097"/>
                  <a:pt x="20376" y="4909"/>
                  <a:pt x="20127" y="4909"/>
                </a:cubicBezTo>
                <a:lnTo>
                  <a:pt x="16691" y="4909"/>
                </a:lnTo>
                <a:lnTo>
                  <a:pt x="16691" y="3927"/>
                </a:lnTo>
                <a:cubicBezTo>
                  <a:pt x="16691" y="1758"/>
                  <a:pt x="14932" y="0"/>
                  <a:pt x="12764" y="0"/>
                </a:cubicBezTo>
                <a:cubicBezTo>
                  <a:pt x="11300" y="0"/>
                  <a:pt x="10025" y="803"/>
                  <a:pt x="9350" y="1991"/>
                </a:cubicBezTo>
                <a:cubicBezTo>
                  <a:pt x="9705" y="2027"/>
                  <a:pt x="10048" y="2105"/>
                  <a:pt x="10377" y="2214"/>
                </a:cubicBezTo>
                <a:cubicBezTo>
                  <a:pt x="10911" y="1470"/>
                  <a:pt x="11778" y="982"/>
                  <a:pt x="12764" y="982"/>
                </a:cubicBezTo>
                <a:cubicBezTo>
                  <a:pt x="14390" y="982"/>
                  <a:pt x="15709" y="2301"/>
                  <a:pt x="15709" y="3927"/>
                </a:cubicBezTo>
                <a:lnTo>
                  <a:pt x="15709" y="4909"/>
                </a:lnTo>
                <a:lnTo>
                  <a:pt x="13337" y="4909"/>
                </a:lnTo>
                <a:cubicBezTo>
                  <a:pt x="13474" y="5221"/>
                  <a:pt x="13581" y="5549"/>
                  <a:pt x="13651" y="5891"/>
                </a:cubicBezTo>
                <a:lnTo>
                  <a:pt x="15709" y="5891"/>
                </a:lnTo>
                <a:lnTo>
                  <a:pt x="15709" y="6873"/>
                </a:lnTo>
                <a:lnTo>
                  <a:pt x="16204" y="6873"/>
                </a:lnTo>
                <a:cubicBezTo>
                  <a:pt x="16375" y="6873"/>
                  <a:pt x="16537" y="6905"/>
                  <a:pt x="16691" y="6961"/>
                </a:cubicBezTo>
                <a:lnTo>
                  <a:pt x="16691" y="5891"/>
                </a:lnTo>
                <a:lnTo>
                  <a:pt x="19674" y="5891"/>
                </a:lnTo>
                <a:lnTo>
                  <a:pt x="20429" y="15709"/>
                </a:lnTo>
                <a:lnTo>
                  <a:pt x="18247" y="15709"/>
                </a:lnTo>
                <a:lnTo>
                  <a:pt x="18323" y="16691"/>
                </a:lnTo>
                <a:lnTo>
                  <a:pt x="20504" y="16691"/>
                </a:lnTo>
                <a:lnTo>
                  <a:pt x="20580" y="17673"/>
                </a:lnTo>
                <a:lnTo>
                  <a:pt x="18398" y="17673"/>
                </a:lnTo>
                <a:lnTo>
                  <a:pt x="18474" y="18655"/>
                </a:lnTo>
                <a:lnTo>
                  <a:pt x="21109" y="18655"/>
                </a:lnTo>
                <a:cubicBezTo>
                  <a:pt x="21380" y="18655"/>
                  <a:pt x="21600" y="18435"/>
                  <a:pt x="21600" y="18164"/>
                </a:cubicBezTo>
                <a:cubicBezTo>
                  <a:pt x="21600" y="18141"/>
                  <a:pt x="21590" y="18122"/>
                  <a:pt x="21587" y="18100"/>
                </a:cubicBezTo>
                <a:moveTo>
                  <a:pt x="1020" y="20618"/>
                </a:moveTo>
                <a:lnTo>
                  <a:pt x="1096" y="19636"/>
                </a:lnTo>
                <a:lnTo>
                  <a:pt x="16577" y="19636"/>
                </a:lnTo>
                <a:lnTo>
                  <a:pt x="16653" y="20618"/>
                </a:lnTo>
                <a:cubicBezTo>
                  <a:pt x="16653" y="20618"/>
                  <a:pt x="1020" y="20618"/>
                  <a:pt x="1020" y="20618"/>
                </a:cubicBezTo>
                <a:close/>
                <a:moveTo>
                  <a:pt x="1926" y="8836"/>
                </a:moveTo>
                <a:lnTo>
                  <a:pt x="4909" y="8836"/>
                </a:lnTo>
                <a:lnTo>
                  <a:pt x="4909" y="10936"/>
                </a:lnTo>
                <a:cubicBezTo>
                  <a:pt x="4617" y="11106"/>
                  <a:pt x="4418" y="11420"/>
                  <a:pt x="4418" y="11782"/>
                </a:cubicBezTo>
                <a:cubicBezTo>
                  <a:pt x="4418" y="12324"/>
                  <a:pt x="4858" y="12764"/>
                  <a:pt x="5400" y="12764"/>
                </a:cubicBezTo>
                <a:cubicBezTo>
                  <a:pt x="5942" y="12764"/>
                  <a:pt x="6382" y="12324"/>
                  <a:pt x="6382" y="11782"/>
                </a:cubicBezTo>
                <a:cubicBezTo>
                  <a:pt x="6382" y="11420"/>
                  <a:pt x="6183" y="11106"/>
                  <a:pt x="5891" y="10936"/>
                </a:cubicBezTo>
                <a:lnTo>
                  <a:pt x="5891" y="8836"/>
                </a:lnTo>
                <a:lnTo>
                  <a:pt x="11782" y="8836"/>
                </a:lnTo>
                <a:lnTo>
                  <a:pt x="11782" y="10936"/>
                </a:lnTo>
                <a:cubicBezTo>
                  <a:pt x="11489" y="11106"/>
                  <a:pt x="11291" y="11420"/>
                  <a:pt x="11291" y="11782"/>
                </a:cubicBezTo>
                <a:cubicBezTo>
                  <a:pt x="11291" y="12324"/>
                  <a:pt x="11731" y="12764"/>
                  <a:pt x="12273" y="12764"/>
                </a:cubicBezTo>
                <a:cubicBezTo>
                  <a:pt x="12815" y="12764"/>
                  <a:pt x="13255" y="12324"/>
                  <a:pt x="13255" y="11782"/>
                </a:cubicBezTo>
                <a:cubicBezTo>
                  <a:pt x="13255" y="11420"/>
                  <a:pt x="13056" y="11106"/>
                  <a:pt x="12764" y="10936"/>
                </a:cubicBezTo>
                <a:lnTo>
                  <a:pt x="12764" y="8836"/>
                </a:lnTo>
                <a:lnTo>
                  <a:pt x="15746" y="8836"/>
                </a:lnTo>
                <a:lnTo>
                  <a:pt x="16502" y="18655"/>
                </a:lnTo>
                <a:lnTo>
                  <a:pt x="1172" y="18655"/>
                </a:lnTo>
                <a:cubicBezTo>
                  <a:pt x="1172" y="18655"/>
                  <a:pt x="1926" y="8836"/>
                  <a:pt x="1926" y="8836"/>
                </a:cubicBezTo>
                <a:close/>
                <a:moveTo>
                  <a:pt x="5891" y="6873"/>
                </a:moveTo>
                <a:cubicBezTo>
                  <a:pt x="5891" y="5246"/>
                  <a:pt x="7210" y="3927"/>
                  <a:pt x="8836" y="3927"/>
                </a:cubicBezTo>
                <a:cubicBezTo>
                  <a:pt x="10463" y="3927"/>
                  <a:pt x="11782" y="5246"/>
                  <a:pt x="11782" y="6873"/>
                </a:cubicBezTo>
                <a:lnTo>
                  <a:pt x="11782" y="7855"/>
                </a:lnTo>
                <a:lnTo>
                  <a:pt x="5891" y="7855"/>
                </a:lnTo>
                <a:cubicBezTo>
                  <a:pt x="5891" y="7855"/>
                  <a:pt x="5891" y="6873"/>
                  <a:pt x="5891" y="6873"/>
                </a:cubicBezTo>
                <a:close/>
                <a:moveTo>
                  <a:pt x="17668" y="21044"/>
                </a:moveTo>
                <a:lnTo>
                  <a:pt x="16687" y="8281"/>
                </a:lnTo>
                <a:lnTo>
                  <a:pt x="16678" y="8282"/>
                </a:lnTo>
                <a:cubicBezTo>
                  <a:pt x="16646" y="8043"/>
                  <a:pt x="16448" y="7855"/>
                  <a:pt x="16200" y="7855"/>
                </a:cubicBezTo>
                <a:lnTo>
                  <a:pt x="12764" y="7855"/>
                </a:lnTo>
                <a:lnTo>
                  <a:pt x="12764" y="6873"/>
                </a:lnTo>
                <a:cubicBezTo>
                  <a:pt x="12764" y="4704"/>
                  <a:pt x="11005" y="2945"/>
                  <a:pt x="8836" y="2945"/>
                </a:cubicBezTo>
                <a:cubicBezTo>
                  <a:pt x="6668" y="2945"/>
                  <a:pt x="4909" y="4704"/>
                  <a:pt x="4909" y="6873"/>
                </a:cubicBezTo>
                <a:lnTo>
                  <a:pt x="4909" y="7855"/>
                </a:lnTo>
                <a:lnTo>
                  <a:pt x="1473" y="7855"/>
                </a:lnTo>
                <a:cubicBezTo>
                  <a:pt x="1224" y="7855"/>
                  <a:pt x="1027" y="8043"/>
                  <a:pt x="995" y="8282"/>
                </a:cubicBezTo>
                <a:lnTo>
                  <a:pt x="986" y="8281"/>
                </a:lnTo>
                <a:lnTo>
                  <a:pt x="4" y="21044"/>
                </a:lnTo>
                <a:lnTo>
                  <a:pt x="13" y="21045"/>
                </a:lnTo>
                <a:cubicBezTo>
                  <a:pt x="10" y="21067"/>
                  <a:pt x="0" y="21087"/>
                  <a:pt x="0" y="21109"/>
                </a:cubicBezTo>
                <a:cubicBezTo>
                  <a:pt x="0" y="21381"/>
                  <a:pt x="220" y="21600"/>
                  <a:pt x="491" y="21600"/>
                </a:cubicBezTo>
                <a:lnTo>
                  <a:pt x="17182" y="21600"/>
                </a:lnTo>
                <a:cubicBezTo>
                  <a:pt x="17453" y="21600"/>
                  <a:pt x="17673" y="21381"/>
                  <a:pt x="17673" y="21109"/>
                </a:cubicBezTo>
                <a:cubicBezTo>
                  <a:pt x="17673" y="21087"/>
                  <a:pt x="17663" y="21067"/>
                  <a:pt x="17660" y="21045"/>
                </a:cubicBezTo>
                <a:cubicBezTo>
                  <a:pt x="17660" y="21045"/>
                  <a:pt x="17668" y="21044"/>
                  <a:pt x="17668" y="21044"/>
                </a:cubicBezTo>
                <a:close/>
              </a:path>
            </a:pathLst>
          </a:custGeom>
          <a:solidFill>
            <a:schemeClr val="tx1"/>
          </a:solidFill>
          <a:ln w="12700">
            <a:miter lim="400000"/>
          </a:ln>
        </p:spPr>
        <p:txBody>
          <a:bodyPr lIns="38090" tIns="38090" rIns="38090" bIns="38090" anchor="ctr"/>
          <a:lstStyle/>
          <a:p>
            <a:pPr defTabSz="45707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398704409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1"/>
          <p:cNvSpPr/>
          <p:nvPr/>
        </p:nvSpPr>
        <p:spPr>
          <a:xfrm>
            <a:off x="7631371" y="1"/>
            <a:ext cx="16746281" cy="13715998"/>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 name="Gerader Verbinder 2"/>
          <p:cNvCxnSpPr/>
          <p:nvPr/>
        </p:nvCxnSpPr>
        <p:spPr>
          <a:xfrm flipH="1" flipV="1">
            <a:off x="0" y="1001424"/>
            <a:ext cx="6655581"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Textfeld 41"/>
          <p:cNvSpPr txBox="1"/>
          <p:nvPr/>
        </p:nvSpPr>
        <p:spPr>
          <a:xfrm>
            <a:off x="6655583" y="523091"/>
            <a:ext cx="2116945" cy="984885"/>
          </a:xfrm>
          <a:prstGeom prst="rect">
            <a:avLst/>
          </a:prstGeom>
          <a:noFill/>
        </p:spPr>
        <p:txBody>
          <a:bodyPr wrap="square" rtlCol="0">
            <a:spAutoFit/>
          </a:bodyPr>
          <a:lstStyle/>
          <a:p>
            <a:pPr algn="r"/>
            <a:r>
              <a:rPr lang="de-DE" sz="5800" dirty="0">
                <a:solidFill>
                  <a:schemeClr val="bg1"/>
                </a:solidFill>
                <a:latin typeface="Century Gothic" panose="020B0502020202020204" pitchFamily="34" charset="0"/>
                <a:cs typeface="Calibri Light"/>
              </a:rPr>
              <a:t>0</a:t>
            </a:r>
            <a:r>
              <a:rPr lang="en-US" sz="5800" dirty="0">
                <a:solidFill>
                  <a:schemeClr val="bg1"/>
                </a:solidFill>
                <a:latin typeface="Century Gothic" panose="020B0502020202020204" pitchFamily="34" charset="0"/>
                <a:cs typeface="Calibri Light"/>
              </a:rPr>
              <a:t>4</a:t>
            </a:r>
            <a:endParaRPr lang="de-DE" sz="5800" b="1" dirty="0">
              <a:solidFill>
                <a:schemeClr val="bg1"/>
              </a:solidFill>
              <a:latin typeface="Century Gothic" panose="020B0502020202020204" pitchFamily="34" charset="0"/>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48" y="11410257"/>
            <a:ext cx="5697339" cy="2848669"/>
          </a:xfrm>
          <a:prstGeom prst="rect">
            <a:avLst/>
          </a:prstGeom>
        </p:spPr>
      </p:pic>
      <p:pic>
        <p:nvPicPr>
          <p:cNvPr id="57" name="zledodrop-filtered.jpg"/>
          <p:cNvPicPr/>
          <p:nvPr/>
        </p:nvPicPr>
        <p:blipFill>
          <a:blip r:embed="rId4">
            <a:extLst>
              <a:ext uri="{28A0092B-C50C-407E-A947-70E740481C1C}">
                <a14:useLocalDpi xmlns:a14="http://schemas.microsoft.com/office/drawing/2010/main" val="0"/>
              </a:ext>
            </a:extLst>
          </a:blip>
          <a:stretch>
            <a:fillRect/>
          </a:stretch>
        </p:blipFill>
        <p:spPr>
          <a:xfrm>
            <a:off x="8112314" y="1905004"/>
            <a:ext cx="15833537" cy="11046084"/>
          </a:xfrm>
          <a:prstGeom prst="rect">
            <a:avLst/>
          </a:prstGeom>
          <a:ln w="12700" cap="flat">
            <a:noFill/>
            <a:miter lim="400000"/>
          </a:ln>
          <a:effectLst/>
        </p:spPr>
      </p:pic>
      <p:sp>
        <p:nvSpPr>
          <p:cNvPr id="20" name="Shape 614"/>
          <p:cNvSpPr/>
          <p:nvPr/>
        </p:nvSpPr>
        <p:spPr>
          <a:xfrm>
            <a:off x="0" y="4189010"/>
            <a:ext cx="5419984" cy="800182"/>
          </a:xfrm>
          <a:prstGeom prst="rect">
            <a:avLst/>
          </a:prstGeom>
          <a:noFill/>
          <a:ln>
            <a:noFill/>
          </a:ln>
          <a:effectLst/>
        </p:spPr>
        <p:txBody>
          <a:bodyPr lIns="182824" tIns="91400" rIns="182824" bIns="91400" anchor="t" anchorCtr="0">
            <a:noAutofit/>
          </a:bodyPr>
          <a:lstStyle/>
          <a:p>
            <a:pPr algn="r">
              <a:lnSpc>
                <a:spcPct val="130000"/>
              </a:lnSpc>
              <a:buSzPct val="25000"/>
            </a:pPr>
            <a:r>
              <a:rPr lang="en-US" sz="3001" b="1" dirty="0">
                <a:latin typeface="+mj-lt"/>
                <a:ea typeface="Roboto"/>
                <a:cs typeface="Roboto"/>
                <a:sym typeface="Roboto"/>
              </a:rPr>
              <a:t>Time stamps and Survey filled</a:t>
            </a:r>
            <a:endParaRPr lang="id-ID" sz="3001" b="1" dirty="0">
              <a:latin typeface="+mj-lt"/>
              <a:ea typeface="Roboto"/>
              <a:cs typeface="Roboto"/>
              <a:sym typeface="Roboto"/>
            </a:endParaRPr>
          </a:p>
        </p:txBody>
      </p:sp>
      <p:sp>
        <p:nvSpPr>
          <p:cNvPr id="22" name="Shape 1011"/>
          <p:cNvSpPr/>
          <p:nvPr/>
        </p:nvSpPr>
        <p:spPr>
          <a:xfrm flipV="1">
            <a:off x="6160595" y="3253541"/>
            <a:ext cx="2286879" cy="1380526"/>
          </a:xfrm>
          <a:prstGeom prst="line">
            <a:avLst/>
          </a:prstGeom>
          <a:noFill/>
          <a:ln w="38100" cap="flat">
            <a:solidFill>
              <a:schemeClr val="accent1"/>
            </a:solidFill>
            <a:custDash>
              <a:ds d="200000" sp="200000"/>
            </a:custDash>
            <a:miter lim="400000"/>
          </a:ln>
          <a:effectLst/>
        </p:spPr>
        <p:txBody>
          <a:bodyPr wrap="square" lIns="0" tIns="0" rIns="0" bIns="0" numCol="1" anchor="ctr">
            <a:noAutofit/>
          </a:bodyPr>
          <a:lstStyle/>
          <a:p>
            <a:pPr defTabSz="457207">
              <a:defRPr sz="1200">
                <a:latin typeface="Helvetica"/>
                <a:ea typeface="Helvetica"/>
                <a:cs typeface="Helvetica"/>
                <a:sym typeface="Helvetica"/>
              </a:defRPr>
            </a:pPr>
            <a:endParaRPr sz="1200"/>
          </a:p>
        </p:txBody>
      </p:sp>
      <p:sp>
        <p:nvSpPr>
          <p:cNvPr id="23" name="Shape 1011"/>
          <p:cNvSpPr/>
          <p:nvPr/>
        </p:nvSpPr>
        <p:spPr>
          <a:xfrm flipV="1">
            <a:off x="6160593" y="5161048"/>
            <a:ext cx="2316669" cy="689862"/>
          </a:xfrm>
          <a:prstGeom prst="line">
            <a:avLst/>
          </a:prstGeom>
          <a:noFill/>
          <a:ln w="38100" cap="flat">
            <a:solidFill>
              <a:schemeClr val="accent1"/>
            </a:solidFill>
            <a:custDash>
              <a:ds d="200000" sp="200000"/>
            </a:custDash>
            <a:miter lim="400000"/>
          </a:ln>
          <a:effectLst/>
        </p:spPr>
        <p:txBody>
          <a:bodyPr wrap="square" lIns="0" tIns="0" rIns="0" bIns="0" numCol="1" anchor="ctr">
            <a:noAutofit/>
          </a:bodyPr>
          <a:lstStyle/>
          <a:p>
            <a:pPr defTabSz="457207">
              <a:defRPr sz="1200">
                <a:latin typeface="Helvetica"/>
                <a:ea typeface="Helvetica"/>
                <a:cs typeface="Helvetica"/>
                <a:sym typeface="Helvetica"/>
              </a:defRPr>
            </a:pPr>
            <a:endParaRPr sz="1200"/>
          </a:p>
        </p:txBody>
      </p:sp>
      <p:sp>
        <p:nvSpPr>
          <p:cNvPr id="24" name="Ellipse 29"/>
          <p:cNvSpPr/>
          <p:nvPr/>
        </p:nvSpPr>
        <p:spPr>
          <a:xfrm>
            <a:off x="5650678" y="4176508"/>
            <a:ext cx="830204" cy="83020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mj-lt"/>
            </a:endParaRPr>
          </a:p>
        </p:txBody>
      </p:sp>
      <p:sp>
        <p:nvSpPr>
          <p:cNvPr id="25" name="Shape 3858"/>
          <p:cNvSpPr/>
          <p:nvPr/>
        </p:nvSpPr>
        <p:spPr>
          <a:xfrm>
            <a:off x="5893136" y="4427739"/>
            <a:ext cx="345303" cy="327747"/>
          </a:xfrm>
          <a:custGeom>
            <a:avLst/>
            <a:gdLst/>
            <a:ahLst/>
            <a:cxnLst/>
            <a:rect l="0" t="0" r="0" b="0"/>
            <a:pathLst>
              <a:path w="120000" h="120000" extrusionOk="0">
                <a:moveTo>
                  <a:pt x="119800" y="63664"/>
                </a:moveTo>
                <a:lnTo>
                  <a:pt x="119800" y="63664"/>
                </a:lnTo>
                <a:cubicBezTo>
                  <a:pt x="119800" y="66596"/>
                  <a:pt x="118405" y="69528"/>
                  <a:pt x="114219" y="69528"/>
                </a:cubicBezTo>
                <a:cubicBezTo>
                  <a:pt x="112823" y="69528"/>
                  <a:pt x="111428" y="68062"/>
                  <a:pt x="111428" y="68062"/>
                </a:cubicBezTo>
                <a:lnTo>
                  <a:pt x="111428" y="68062"/>
                </a:lnTo>
                <a:cubicBezTo>
                  <a:pt x="60598" y="14869"/>
                  <a:pt x="60598" y="14869"/>
                  <a:pt x="60598" y="14869"/>
                </a:cubicBezTo>
                <a:lnTo>
                  <a:pt x="60598" y="14869"/>
                </a:lnTo>
                <a:lnTo>
                  <a:pt x="60598" y="14869"/>
                </a:lnTo>
                <a:lnTo>
                  <a:pt x="60598" y="14869"/>
                </a:lnTo>
                <a:cubicBezTo>
                  <a:pt x="9966" y="68062"/>
                  <a:pt x="9966" y="68062"/>
                  <a:pt x="9966" y="68062"/>
                </a:cubicBezTo>
                <a:lnTo>
                  <a:pt x="9966" y="68062"/>
                </a:lnTo>
                <a:cubicBezTo>
                  <a:pt x="8571" y="68062"/>
                  <a:pt x="7176" y="69528"/>
                  <a:pt x="5780" y="69528"/>
                </a:cubicBezTo>
                <a:cubicBezTo>
                  <a:pt x="2990" y="69528"/>
                  <a:pt x="0" y="66596"/>
                  <a:pt x="0" y="63664"/>
                </a:cubicBezTo>
                <a:cubicBezTo>
                  <a:pt x="0" y="62198"/>
                  <a:pt x="0" y="60523"/>
                  <a:pt x="1395" y="59057"/>
                </a:cubicBezTo>
                <a:cubicBezTo>
                  <a:pt x="56411" y="1465"/>
                  <a:pt x="56411" y="1465"/>
                  <a:pt x="56411" y="1465"/>
                </a:cubicBezTo>
                <a:cubicBezTo>
                  <a:pt x="57807" y="0"/>
                  <a:pt x="59202" y="0"/>
                  <a:pt x="60598" y="0"/>
                </a:cubicBezTo>
                <a:lnTo>
                  <a:pt x="60598" y="0"/>
                </a:lnTo>
                <a:lnTo>
                  <a:pt x="60598" y="0"/>
                </a:lnTo>
                <a:lnTo>
                  <a:pt x="60598" y="0"/>
                </a:lnTo>
                <a:lnTo>
                  <a:pt x="60598" y="0"/>
                </a:lnTo>
                <a:lnTo>
                  <a:pt x="60598" y="0"/>
                </a:lnTo>
                <a:lnTo>
                  <a:pt x="60598" y="0"/>
                </a:lnTo>
                <a:lnTo>
                  <a:pt x="60598" y="0"/>
                </a:lnTo>
                <a:cubicBezTo>
                  <a:pt x="61993" y="0"/>
                  <a:pt x="63388" y="1465"/>
                  <a:pt x="64784" y="1465"/>
                </a:cubicBezTo>
                <a:lnTo>
                  <a:pt x="64784" y="1465"/>
                </a:lnTo>
                <a:cubicBezTo>
                  <a:pt x="85913" y="25130"/>
                  <a:pt x="85913" y="25130"/>
                  <a:pt x="85913" y="25130"/>
                </a:cubicBezTo>
                <a:cubicBezTo>
                  <a:pt x="85913" y="19267"/>
                  <a:pt x="85913" y="19267"/>
                  <a:pt x="85913" y="19267"/>
                </a:cubicBezTo>
                <a:cubicBezTo>
                  <a:pt x="85913" y="16335"/>
                  <a:pt x="88903" y="13193"/>
                  <a:pt x="91694" y="13193"/>
                </a:cubicBezTo>
                <a:cubicBezTo>
                  <a:pt x="95880" y="13193"/>
                  <a:pt x="97275" y="16335"/>
                  <a:pt x="97275" y="19267"/>
                </a:cubicBezTo>
                <a:cubicBezTo>
                  <a:pt x="97275" y="36858"/>
                  <a:pt x="97275" y="36858"/>
                  <a:pt x="97275" y="36858"/>
                </a:cubicBezTo>
                <a:cubicBezTo>
                  <a:pt x="118405" y="59057"/>
                  <a:pt x="118405" y="59057"/>
                  <a:pt x="118405" y="59057"/>
                </a:cubicBezTo>
                <a:lnTo>
                  <a:pt x="118405" y="59057"/>
                </a:lnTo>
                <a:cubicBezTo>
                  <a:pt x="119800" y="60523"/>
                  <a:pt x="119800" y="62198"/>
                  <a:pt x="119800" y="63664"/>
                </a:cubicBezTo>
                <a:close/>
                <a:moveTo>
                  <a:pt x="108438" y="72460"/>
                </a:moveTo>
                <a:lnTo>
                  <a:pt x="108438" y="72460"/>
                </a:lnTo>
                <a:cubicBezTo>
                  <a:pt x="108438" y="90261"/>
                  <a:pt x="108438" y="90261"/>
                  <a:pt x="108438" y="90261"/>
                </a:cubicBezTo>
                <a:cubicBezTo>
                  <a:pt x="108438" y="99057"/>
                  <a:pt x="108438" y="99057"/>
                  <a:pt x="108438" y="99057"/>
                </a:cubicBezTo>
                <a:cubicBezTo>
                  <a:pt x="108438" y="113926"/>
                  <a:pt x="108438" y="113926"/>
                  <a:pt x="108438" y="113926"/>
                </a:cubicBezTo>
                <a:cubicBezTo>
                  <a:pt x="108438" y="118324"/>
                  <a:pt x="107043" y="119790"/>
                  <a:pt x="102857" y="119790"/>
                </a:cubicBezTo>
                <a:cubicBezTo>
                  <a:pt x="91694" y="119790"/>
                  <a:pt x="91694" y="119790"/>
                  <a:pt x="91694" y="119790"/>
                </a:cubicBezTo>
                <a:cubicBezTo>
                  <a:pt x="91694" y="72460"/>
                  <a:pt x="91694" y="72460"/>
                  <a:pt x="91694" y="72460"/>
                </a:cubicBezTo>
                <a:cubicBezTo>
                  <a:pt x="69169" y="72460"/>
                  <a:pt x="69169" y="72460"/>
                  <a:pt x="69169" y="72460"/>
                </a:cubicBezTo>
                <a:cubicBezTo>
                  <a:pt x="69169" y="119790"/>
                  <a:pt x="69169" y="119790"/>
                  <a:pt x="69169" y="119790"/>
                </a:cubicBezTo>
                <a:cubicBezTo>
                  <a:pt x="16943" y="119790"/>
                  <a:pt x="16943" y="119790"/>
                  <a:pt x="16943" y="119790"/>
                </a:cubicBezTo>
                <a:cubicBezTo>
                  <a:pt x="14152" y="119790"/>
                  <a:pt x="11362" y="118324"/>
                  <a:pt x="11362" y="113926"/>
                </a:cubicBezTo>
                <a:cubicBezTo>
                  <a:pt x="11362" y="99057"/>
                  <a:pt x="11362" y="99057"/>
                  <a:pt x="11362" y="99057"/>
                </a:cubicBezTo>
                <a:cubicBezTo>
                  <a:pt x="11362" y="90261"/>
                  <a:pt x="11362" y="90261"/>
                  <a:pt x="11362" y="90261"/>
                </a:cubicBezTo>
                <a:cubicBezTo>
                  <a:pt x="11362" y="72460"/>
                  <a:pt x="11362" y="72460"/>
                  <a:pt x="11362" y="72460"/>
                </a:cubicBezTo>
                <a:cubicBezTo>
                  <a:pt x="60598" y="22198"/>
                  <a:pt x="60598" y="22198"/>
                  <a:pt x="60598" y="22198"/>
                </a:cubicBezTo>
                <a:lnTo>
                  <a:pt x="108438" y="72460"/>
                </a:lnTo>
                <a:close/>
                <a:moveTo>
                  <a:pt x="50830" y="72460"/>
                </a:moveTo>
                <a:lnTo>
                  <a:pt x="50830" y="72460"/>
                </a:lnTo>
                <a:cubicBezTo>
                  <a:pt x="28305" y="72460"/>
                  <a:pt x="28305" y="72460"/>
                  <a:pt x="28305" y="72460"/>
                </a:cubicBezTo>
                <a:cubicBezTo>
                  <a:pt x="28305" y="96125"/>
                  <a:pt x="28305" y="96125"/>
                  <a:pt x="28305" y="96125"/>
                </a:cubicBezTo>
                <a:cubicBezTo>
                  <a:pt x="50830" y="96125"/>
                  <a:pt x="50830" y="96125"/>
                  <a:pt x="50830" y="96125"/>
                </a:cubicBezTo>
                <a:lnTo>
                  <a:pt x="50830" y="72460"/>
                </a:lnTo>
                <a:close/>
              </a:path>
            </a:pathLst>
          </a:custGeom>
          <a:solidFill>
            <a:schemeClr val="tx1"/>
          </a:solidFill>
          <a:ln>
            <a:noFill/>
          </a:ln>
          <a:effectLst/>
        </p:spPr>
        <p:txBody>
          <a:bodyPr lIns="91426" tIns="45700" rIns="91426" bIns="45700" anchor="ctr" anchorCtr="0">
            <a:noAutofit/>
          </a:bodyPr>
          <a:lstStyle/>
          <a:p>
            <a:endParaRPr>
              <a:latin typeface="+mj-lt"/>
              <a:sym typeface="Lato"/>
            </a:endParaRPr>
          </a:p>
        </p:txBody>
      </p:sp>
      <p:sp>
        <p:nvSpPr>
          <p:cNvPr id="26" name="Ellipse 29"/>
          <p:cNvSpPr/>
          <p:nvPr/>
        </p:nvSpPr>
        <p:spPr>
          <a:xfrm>
            <a:off x="5650678" y="5417081"/>
            <a:ext cx="830204" cy="83020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mj-lt"/>
            </a:endParaRPr>
          </a:p>
        </p:txBody>
      </p:sp>
      <p:sp>
        <p:nvSpPr>
          <p:cNvPr id="27" name="Ellipse 29"/>
          <p:cNvSpPr/>
          <p:nvPr/>
        </p:nvSpPr>
        <p:spPr>
          <a:xfrm>
            <a:off x="5687192" y="6460655"/>
            <a:ext cx="830204" cy="83020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mj-lt"/>
            </a:endParaRPr>
          </a:p>
        </p:txBody>
      </p:sp>
      <p:sp>
        <p:nvSpPr>
          <p:cNvPr id="39" name="Shape 3810"/>
          <p:cNvSpPr/>
          <p:nvPr/>
        </p:nvSpPr>
        <p:spPr>
          <a:xfrm>
            <a:off x="5922925" y="6724489"/>
            <a:ext cx="345303" cy="302536"/>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chemeClr val="tx1"/>
          </a:solidFill>
          <a:ln>
            <a:noFill/>
          </a:ln>
          <a:effectLst/>
        </p:spPr>
        <p:txBody>
          <a:bodyPr lIns="91426" tIns="45700" rIns="91426" bIns="45700" anchor="ctr" anchorCtr="0">
            <a:noAutofit/>
          </a:bodyPr>
          <a:lstStyle/>
          <a:p>
            <a:endParaRPr>
              <a:latin typeface="+mj-lt"/>
              <a:sym typeface="Lato"/>
            </a:endParaRPr>
          </a:p>
        </p:txBody>
      </p:sp>
      <p:sp>
        <p:nvSpPr>
          <p:cNvPr id="41" name="Shape 614"/>
          <p:cNvSpPr/>
          <p:nvPr/>
        </p:nvSpPr>
        <p:spPr>
          <a:xfrm>
            <a:off x="418153" y="5428336"/>
            <a:ext cx="5028577" cy="800182"/>
          </a:xfrm>
          <a:prstGeom prst="rect">
            <a:avLst/>
          </a:prstGeom>
          <a:noFill/>
          <a:ln>
            <a:noFill/>
          </a:ln>
          <a:effectLst/>
        </p:spPr>
        <p:txBody>
          <a:bodyPr lIns="182824" tIns="91400" rIns="182824" bIns="91400" anchor="t" anchorCtr="0">
            <a:noAutofit/>
          </a:bodyPr>
          <a:lstStyle/>
          <a:p>
            <a:pPr algn="r">
              <a:lnSpc>
                <a:spcPct val="130000"/>
              </a:lnSpc>
              <a:buSzPct val="25000"/>
            </a:pPr>
            <a:r>
              <a:rPr lang="en-US" sz="3001" b="1" dirty="0">
                <a:latin typeface="+mj-lt"/>
                <a:ea typeface="Roboto"/>
                <a:cs typeface="Roboto"/>
                <a:sym typeface="Roboto"/>
              </a:rPr>
              <a:t>Progress Report</a:t>
            </a:r>
            <a:endParaRPr lang="id-ID" sz="3001" b="1" dirty="0">
              <a:latin typeface="+mj-lt"/>
              <a:ea typeface="Roboto"/>
              <a:cs typeface="Roboto"/>
              <a:sym typeface="Roboto"/>
            </a:endParaRPr>
          </a:p>
        </p:txBody>
      </p:sp>
      <p:sp>
        <p:nvSpPr>
          <p:cNvPr id="42" name="Shape 1011"/>
          <p:cNvSpPr/>
          <p:nvPr/>
        </p:nvSpPr>
        <p:spPr>
          <a:xfrm flipV="1">
            <a:off x="6253128" y="6857032"/>
            <a:ext cx="2224135" cy="39639"/>
          </a:xfrm>
          <a:prstGeom prst="line">
            <a:avLst/>
          </a:prstGeom>
          <a:noFill/>
          <a:ln w="38100" cap="flat">
            <a:solidFill>
              <a:schemeClr val="accent1"/>
            </a:solidFill>
            <a:custDash>
              <a:ds d="200000" sp="200000"/>
            </a:custDash>
            <a:miter lim="400000"/>
          </a:ln>
          <a:effectLst/>
        </p:spPr>
        <p:txBody>
          <a:bodyPr wrap="square" lIns="0" tIns="0" rIns="0" bIns="0" numCol="1" anchor="ctr">
            <a:noAutofit/>
          </a:bodyPr>
          <a:lstStyle/>
          <a:p>
            <a:pPr defTabSz="457207">
              <a:defRPr sz="1200">
                <a:latin typeface="Helvetica"/>
                <a:ea typeface="Helvetica"/>
                <a:cs typeface="Helvetica"/>
                <a:sym typeface="Helvetica"/>
              </a:defRPr>
            </a:pPr>
            <a:endParaRPr sz="1200"/>
          </a:p>
        </p:txBody>
      </p:sp>
      <p:sp>
        <p:nvSpPr>
          <p:cNvPr id="43" name="Freeform 119"/>
          <p:cNvSpPr>
            <a:spLocks noChangeArrowheads="1"/>
          </p:cNvSpPr>
          <p:nvPr/>
        </p:nvSpPr>
        <p:spPr bwMode="auto">
          <a:xfrm>
            <a:off x="5875034" y="5655204"/>
            <a:ext cx="393188" cy="351450"/>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tx1"/>
          </a:solidFill>
          <a:ln>
            <a:noFill/>
          </a:ln>
          <a:effectLst/>
          <a:extLst/>
        </p:spPr>
        <p:txBody>
          <a:bodyPr wrap="none" lIns="91424" tIns="45712" rIns="91424" bIns="45712" anchor="ctr"/>
          <a:lstStyle/>
          <a:p>
            <a:pPr>
              <a:defRPr/>
            </a:pPr>
            <a:endParaRPr lang="en-US" dirty="0"/>
          </a:p>
        </p:txBody>
      </p:sp>
      <p:sp>
        <p:nvSpPr>
          <p:cNvPr id="45" name="Shape 614"/>
          <p:cNvSpPr/>
          <p:nvPr/>
        </p:nvSpPr>
        <p:spPr>
          <a:xfrm>
            <a:off x="418153" y="6457913"/>
            <a:ext cx="5004183" cy="800182"/>
          </a:xfrm>
          <a:prstGeom prst="rect">
            <a:avLst/>
          </a:prstGeom>
          <a:noFill/>
          <a:ln>
            <a:noFill/>
          </a:ln>
          <a:effectLst/>
        </p:spPr>
        <p:txBody>
          <a:bodyPr lIns="182824" tIns="91400" rIns="182824" bIns="91400" anchor="t" anchorCtr="0">
            <a:noAutofit/>
          </a:bodyPr>
          <a:lstStyle/>
          <a:p>
            <a:pPr algn="r">
              <a:lnSpc>
                <a:spcPct val="130000"/>
              </a:lnSpc>
              <a:buSzPct val="25000"/>
            </a:pPr>
            <a:r>
              <a:rPr lang="en-US" sz="3001" b="1" dirty="0">
                <a:latin typeface="+mj-lt"/>
                <a:ea typeface="Roboto"/>
                <a:cs typeface="Roboto"/>
                <a:sym typeface="Roboto"/>
              </a:rPr>
              <a:t>Compliance Measures</a:t>
            </a:r>
            <a:endParaRPr lang="id-ID" sz="3001" b="1" dirty="0">
              <a:latin typeface="+mj-lt"/>
              <a:ea typeface="Roboto"/>
              <a:cs typeface="Roboto"/>
              <a:sym typeface="Roboto"/>
            </a:endParaRPr>
          </a:p>
        </p:txBody>
      </p:sp>
      <p:sp>
        <p:nvSpPr>
          <p:cNvPr id="29" name="Textfeld 36"/>
          <p:cNvSpPr txBox="1"/>
          <p:nvPr/>
        </p:nvSpPr>
        <p:spPr>
          <a:xfrm>
            <a:off x="418150" y="1535802"/>
            <a:ext cx="6266928" cy="1107996"/>
          </a:xfrm>
          <a:prstGeom prst="rect">
            <a:avLst/>
          </a:prstGeom>
          <a:noFill/>
        </p:spPr>
        <p:txBody>
          <a:bodyPr wrap="square" rtlCol="0">
            <a:spAutoFit/>
          </a:bodyPr>
          <a:lstStyle/>
          <a:p>
            <a:r>
              <a:rPr lang="en-US" sz="6600" b="1" dirty="0">
                <a:solidFill>
                  <a:srgbClr val="002060"/>
                </a:solidFill>
              </a:rPr>
              <a:t>FACTORY PAGES</a:t>
            </a:r>
            <a:endParaRPr lang="de-DE" sz="6600" b="1" dirty="0">
              <a:solidFill>
                <a:srgbClr val="002060"/>
              </a:solidFill>
            </a:endParaRPr>
          </a:p>
        </p:txBody>
      </p:sp>
    </p:spTree>
    <p:extLst>
      <p:ext uri="{BB962C8B-B14F-4D97-AF65-F5344CB8AC3E}">
        <p14:creationId xmlns:p14="http://schemas.microsoft.com/office/powerpoint/2010/main" val="387123326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1"/>
          <p:cNvSpPr/>
          <p:nvPr/>
        </p:nvSpPr>
        <p:spPr>
          <a:xfrm>
            <a:off x="7631371" y="1"/>
            <a:ext cx="16746281" cy="13715998"/>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 name="Gerader Verbinder 2"/>
          <p:cNvCxnSpPr/>
          <p:nvPr/>
        </p:nvCxnSpPr>
        <p:spPr>
          <a:xfrm flipH="1" flipV="1">
            <a:off x="0" y="1001424"/>
            <a:ext cx="6655581"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Textfeld 41"/>
          <p:cNvSpPr txBox="1"/>
          <p:nvPr/>
        </p:nvSpPr>
        <p:spPr>
          <a:xfrm>
            <a:off x="6655583" y="523091"/>
            <a:ext cx="2116945" cy="984885"/>
          </a:xfrm>
          <a:prstGeom prst="rect">
            <a:avLst/>
          </a:prstGeom>
          <a:noFill/>
        </p:spPr>
        <p:txBody>
          <a:bodyPr wrap="square" rtlCol="0">
            <a:spAutoFit/>
          </a:bodyPr>
          <a:lstStyle/>
          <a:p>
            <a:pPr algn="r"/>
            <a:r>
              <a:rPr lang="de-DE" sz="5800" dirty="0">
                <a:solidFill>
                  <a:schemeClr val="bg1"/>
                </a:solidFill>
                <a:latin typeface="Century Gothic" panose="020B0502020202020204" pitchFamily="34" charset="0"/>
                <a:cs typeface="Calibri Light"/>
              </a:rPr>
              <a:t>0</a:t>
            </a:r>
            <a:r>
              <a:rPr lang="en-US" sz="5800" dirty="0">
                <a:solidFill>
                  <a:schemeClr val="bg1"/>
                </a:solidFill>
                <a:latin typeface="Century Gothic" panose="020B0502020202020204" pitchFamily="34" charset="0"/>
                <a:cs typeface="Calibri Light"/>
              </a:rPr>
              <a:t>5</a:t>
            </a:r>
            <a:endParaRPr lang="de-DE" sz="5800" b="1" dirty="0">
              <a:solidFill>
                <a:schemeClr val="bg1"/>
              </a:solidFill>
              <a:latin typeface="Century Gothic" panose="020B0502020202020204" pitchFamily="34" charset="0"/>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48" y="11410257"/>
            <a:ext cx="5697339" cy="2848669"/>
          </a:xfrm>
          <a:prstGeom prst="rect">
            <a:avLst/>
          </a:prstGeom>
        </p:spPr>
      </p:pic>
      <p:sp>
        <p:nvSpPr>
          <p:cNvPr id="20" name="Textfeld 37"/>
          <p:cNvSpPr txBox="1"/>
          <p:nvPr/>
        </p:nvSpPr>
        <p:spPr>
          <a:xfrm>
            <a:off x="418155" y="4088235"/>
            <a:ext cx="6701106" cy="646331"/>
          </a:xfrm>
          <a:prstGeom prst="rect">
            <a:avLst/>
          </a:prstGeom>
          <a:noFill/>
        </p:spPr>
        <p:txBody>
          <a:bodyPr wrap="square" rtlCol="0">
            <a:spAutoFit/>
          </a:bodyPr>
          <a:lstStyle/>
          <a:p>
            <a:r>
              <a:rPr lang="de-DE" sz="3600" b="1" dirty="0">
                <a:solidFill>
                  <a:schemeClr val="accent1"/>
                </a:solidFill>
              </a:rPr>
              <a:t>FACTORY PERFORMANCE RATE</a:t>
            </a:r>
          </a:p>
        </p:txBody>
      </p:sp>
      <p:sp>
        <p:nvSpPr>
          <p:cNvPr id="12" name="Textfeld 36"/>
          <p:cNvSpPr txBox="1"/>
          <p:nvPr/>
        </p:nvSpPr>
        <p:spPr>
          <a:xfrm>
            <a:off x="418150" y="1535807"/>
            <a:ext cx="6266928" cy="2123658"/>
          </a:xfrm>
          <a:prstGeom prst="rect">
            <a:avLst/>
          </a:prstGeom>
          <a:noFill/>
        </p:spPr>
        <p:txBody>
          <a:bodyPr wrap="square" rtlCol="0">
            <a:spAutoFit/>
          </a:bodyPr>
          <a:lstStyle/>
          <a:p>
            <a:r>
              <a:rPr lang="en-US" sz="6600" b="1" dirty="0">
                <a:solidFill>
                  <a:srgbClr val="002060"/>
                </a:solidFill>
              </a:rPr>
              <a:t>FACTORY PAGES GRAPH</a:t>
            </a:r>
            <a:endParaRPr lang="de-DE" sz="6600" b="1" dirty="0">
              <a:solidFill>
                <a:srgbClr val="002060"/>
              </a:solidFill>
            </a:endParaRPr>
          </a:p>
        </p:txBody>
      </p:sp>
      <p:sp>
        <p:nvSpPr>
          <p:cNvPr id="2" name="Rectangle 1"/>
          <p:cNvSpPr/>
          <p:nvPr/>
        </p:nvSpPr>
        <p:spPr>
          <a:xfrm>
            <a:off x="8110125" y="2327564"/>
            <a:ext cx="15807126" cy="99198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zledodrop-filtered.jpg"/>
          <p:cNvPicPr/>
          <p:nvPr/>
        </p:nvPicPr>
        <p:blipFill rotWithShape="1">
          <a:blip r:embed="rId4">
            <a:extLst>
              <a:ext uri="{28A0092B-C50C-407E-A947-70E740481C1C}">
                <a14:useLocalDpi xmlns:a14="http://schemas.microsoft.com/office/drawing/2010/main" val="0"/>
              </a:ext>
            </a:extLst>
          </a:blip>
          <a:srcRect b="854"/>
          <a:stretch/>
        </p:blipFill>
        <p:spPr>
          <a:xfrm>
            <a:off x="8110125" y="2702358"/>
            <a:ext cx="15807126" cy="7965644"/>
          </a:xfrm>
          <a:prstGeom prst="rect">
            <a:avLst/>
          </a:prstGeom>
          <a:ln w="12700" cap="flat">
            <a:noFill/>
            <a:miter lim="400000"/>
          </a:ln>
          <a:effectLst/>
        </p:spPr>
      </p:pic>
    </p:spTree>
    <p:extLst>
      <p:ext uri="{BB962C8B-B14F-4D97-AF65-F5344CB8AC3E}">
        <p14:creationId xmlns:p14="http://schemas.microsoft.com/office/powerpoint/2010/main" val="98238910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1"/>
          <p:cNvSpPr/>
          <p:nvPr/>
        </p:nvSpPr>
        <p:spPr>
          <a:xfrm>
            <a:off x="7631371" y="1"/>
            <a:ext cx="16746281" cy="13715998"/>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 name="Gerader Verbinder 2"/>
          <p:cNvCxnSpPr/>
          <p:nvPr/>
        </p:nvCxnSpPr>
        <p:spPr>
          <a:xfrm flipH="1" flipV="1">
            <a:off x="0" y="1001424"/>
            <a:ext cx="6655581"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Textfeld 41"/>
          <p:cNvSpPr txBox="1"/>
          <p:nvPr/>
        </p:nvSpPr>
        <p:spPr>
          <a:xfrm>
            <a:off x="6655583" y="523091"/>
            <a:ext cx="2116945" cy="984885"/>
          </a:xfrm>
          <a:prstGeom prst="rect">
            <a:avLst/>
          </a:prstGeom>
          <a:noFill/>
        </p:spPr>
        <p:txBody>
          <a:bodyPr wrap="square" rtlCol="0">
            <a:spAutoFit/>
          </a:bodyPr>
          <a:lstStyle/>
          <a:p>
            <a:pPr algn="r"/>
            <a:r>
              <a:rPr lang="de-DE" sz="5800" dirty="0">
                <a:solidFill>
                  <a:schemeClr val="bg1"/>
                </a:solidFill>
                <a:latin typeface="Century Gothic" panose="020B0502020202020204" pitchFamily="34" charset="0"/>
                <a:cs typeface="Calibri Light"/>
              </a:rPr>
              <a:t>0</a:t>
            </a:r>
            <a:r>
              <a:rPr lang="en-US" sz="5800" dirty="0">
                <a:solidFill>
                  <a:schemeClr val="bg1"/>
                </a:solidFill>
                <a:latin typeface="Century Gothic" panose="020B0502020202020204" pitchFamily="34" charset="0"/>
                <a:cs typeface="Calibri Light"/>
              </a:rPr>
              <a:t>6</a:t>
            </a:r>
            <a:endParaRPr lang="de-DE" sz="5800" b="1" dirty="0">
              <a:solidFill>
                <a:schemeClr val="bg1"/>
              </a:solidFill>
              <a:latin typeface="Century Gothic" panose="020B0502020202020204" pitchFamily="34" charset="0"/>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48" y="11410257"/>
            <a:ext cx="5697339" cy="2848669"/>
          </a:xfrm>
          <a:prstGeom prst="rect">
            <a:avLst/>
          </a:prstGeom>
        </p:spPr>
      </p:pic>
      <p:pic>
        <p:nvPicPr>
          <p:cNvPr id="57" name="zledodrop-filtered.jpg"/>
          <p:cNvPicPr/>
          <p:nvPr/>
        </p:nvPicPr>
        <p:blipFill rotWithShape="1">
          <a:blip r:embed="rId4">
            <a:extLst>
              <a:ext uri="{28A0092B-C50C-407E-A947-70E740481C1C}">
                <a14:useLocalDpi xmlns:a14="http://schemas.microsoft.com/office/drawing/2010/main" val="0"/>
              </a:ext>
            </a:extLst>
          </a:blip>
          <a:srcRect b="4787"/>
          <a:stretch/>
        </p:blipFill>
        <p:spPr>
          <a:xfrm>
            <a:off x="8107295" y="1924051"/>
            <a:ext cx="15971908" cy="10820400"/>
          </a:xfrm>
          <a:prstGeom prst="rect">
            <a:avLst/>
          </a:prstGeom>
          <a:ln w="12700" cap="flat">
            <a:noFill/>
            <a:miter lim="400000"/>
          </a:ln>
          <a:effectLst/>
        </p:spPr>
      </p:pic>
      <p:sp>
        <p:nvSpPr>
          <p:cNvPr id="11" name="Ellipse 29"/>
          <p:cNvSpPr/>
          <p:nvPr/>
        </p:nvSpPr>
        <p:spPr>
          <a:xfrm>
            <a:off x="5687192" y="6460655"/>
            <a:ext cx="830204" cy="83020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mj-lt"/>
            </a:endParaRPr>
          </a:p>
        </p:txBody>
      </p:sp>
      <p:sp>
        <p:nvSpPr>
          <p:cNvPr id="12" name="Shape 3810"/>
          <p:cNvSpPr/>
          <p:nvPr/>
        </p:nvSpPr>
        <p:spPr>
          <a:xfrm>
            <a:off x="5922925" y="6724489"/>
            <a:ext cx="345303" cy="302536"/>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chemeClr val="tx1"/>
          </a:solidFill>
          <a:ln>
            <a:noFill/>
          </a:ln>
          <a:effectLst/>
        </p:spPr>
        <p:txBody>
          <a:bodyPr lIns="91426" tIns="45700" rIns="91426" bIns="45700" anchor="ctr" anchorCtr="0">
            <a:noAutofit/>
          </a:bodyPr>
          <a:lstStyle/>
          <a:p>
            <a:endParaRPr>
              <a:latin typeface="+mj-lt"/>
              <a:sym typeface="Lato"/>
            </a:endParaRPr>
          </a:p>
        </p:txBody>
      </p:sp>
      <p:sp>
        <p:nvSpPr>
          <p:cNvPr id="13" name="Shape 1011"/>
          <p:cNvSpPr/>
          <p:nvPr/>
        </p:nvSpPr>
        <p:spPr>
          <a:xfrm flipV="1">
            <a:off x="6253126" y="6878723"/>
            <a:ext cx="2803790" cy="17945"/>
          </a:xfrm>
          <a:prstGeom prst="line">
            <a:avLst/>
          </a:prstGeom>
          <a:noFill/>
          <a:ln w="44450" cap="flat">
            <a:solidFill>
              <a:schemeClr val="accent1"/>
            </a:solidFill>
            <a:custDash>
              <a:ds d="200000" sp="200000"/>
            </a:custDash>
            <a:miter lim="400000"/>
          </a:ln>
          <a:effectLst/>
        </p:spPr>
        <p:txBody>
          <a:bodyPr wrap="square" lIns="0" tIns="0" rIns="0" bIns="0" numCol="1" anchor="ctr">
            <a:noAutofit/>
          </a:bodyPr>
          <a:lstStyle/>
          <a:p>
            <a:pPr defTabSz="457207">
              <a:defRPr sz="1200">
                <a:latin typeface="Helvetica"/>
                <a:ea typeface="Helvetica"/>
                <a:cs typeface="Helvetica"/>
                <a:sym typeface="Helvetica"/>
              </a:defRPr>
            </a:pPr>
            <a:endParaRPr sz="1200"/>
          </a:p>
        </p:txBody>
      </p:sp>
      <p:sp>
        <p:nvSpPr>
          <p:cNvPr id="14" name="Shape 614"/>
          <p:cNvSpPr/>
          <p:nvPr/>
        </p:nvSpPr>
        <p:spPr>
          <a:xfrm>
            <a:off x="1" y="6457913"/>
            <a:ext cx="5422332" cy="800182"/>
          </a:xfrm>
          <a:prstGeom prst="rect">
            <a:avLst/>
          </a:prstGeom>
          <a:noFill/>
          <a:ln>
            <a:noFill/>
          </a:ln>
          <a:effectLst/>
        </p:spPr>
        <p:txBody>
          <a:bodyPr lIns="182824" tIns="91400" rIns="182824" bIns="91400" anchor="t" anchorCtr="0">
            <a:noAutofit/>
          </a:bodyPr>
          <a:lstStyle/>
          <a:p>
            <a:pPr algn="r">
              <a:lnSpc>
                <a:spcPct val="130000"/>
              </a:lnSpc>
              <a:buSzPct val="25000"/>
            </a:pPr>
            <a:r>
              <a:rPr lang="en-US" sz="3001" b="1" dirty="0">
                <a:latin typeface="+mj-lt"/>
                <a:ea typeface="Roboto"/>
                <a:cs typeface="Roboto"/>
                <a:sym typeface="Roboto"/>
              </a:rPr>
              <a:t>Choose any </a:t>
            </a:r>
            <a:r>
              <a:rPr lang="en-US" sz="3600" b="1" dirty="0">
                <a:latin typeface="+mj-lt"/>
                <a:ea typeface="Roboto"/>
                <a:cs typeface="Roboto"/>
                <a:sym typeface="Roboto"/>
              </a:rPr>
              <a:t>TOPICS </a:t>
            </a:r>
            <a:r>
              <a:rPr lang="en-US" sz="3001" b="1" dirty="0">
                <a:latin typeface="+mj-lt"/>
                <a:ea typeface="Roboto"/>
                <a:cs typeface="Roboto"/>
                <a:sym typeface="Roboto"/>
              </a:rPr>
              <a:t>to display factories’ compliance measurement</a:t>
            </a:r>
            <a:endParaRPr lang="id-ID" sz="3001" b="1" dirty="0">
              <a:latin typeface="+mj-lt"/>
              <a:ea typeface="Roboto"/>
              <a:cs typeface="Roboto"/>
              <a:sym typeface="Roboto"/>
            </a:endParaRPr>
          </a:p>
        </p:txBody>
      </p:sp>
      <p:sp>
        <p:nvSpPr>
          <p:cNvPr id="17" name="Textfeld 36"/>
          <p:cNvSpPr txBox="1"/>
          <p:nvPr/>
        </p:nvSpPr>
        <p:spPr>
          <a:xfrm>
            <a:off x="418150" y="1535807"/>
            <a:ext cx="6266928" cy="2123658"/>
          </a:xfrm>
          <a:prstGeom prst="rect">
            <a:avLst/>
          </a:prstGeom>
          <a:noFill/>
        </p:spPr>
        <p:txBody>
          <a:bodyPr wrap="square" rtlCol="0">
            <a:spAutoFit/>
          </a:bodyPr>
          <a:lstStyle/>
          <a:p>
            <a:r>
              <a:rPr lang="en-US" sz="6600" b="1" dirty="0">
                <a:solidFill>
                  <a:srgbClr val="002060"/>
                </a:solidFill>
              </a:rPr>
              <a:t>FACTORY PAGES GRAPH</a:t>
            </a:r>
            <a:endParaRPr lang="de-DE" sz="6600" b="1" dirty="0">
              <a:solidFill>
                <a:srgbClr val="002060"/>
              </a:solidFill>
            </a:endParaRPr>
          </a:p>
        </p:txBody>
      </p:sp>
      <p:sp>
        <p:nvSpPr>
          <p:cNvPr id="18" name="Textfeld 37"/>
          <p:cNvSpPr txBox="1"/>
          <p:nvPr/>
        </p:nvSpPr>
        <p:spPr>
          <a:xfrm>
            <a:off x="418155" y="4088236"/>
            <a:ext cx="6701106" cy="646331"/>
          </a:xfrm>
          <a:prstGeom prst="rect">
            <a:avLst/>
          </a:prstGeom>
          <a:noFill/>
        </p:spPr>
        <p:txBody>
          <a:bodyPr wrap="square" rtlCol="0">
            <a:spAutoFit/>
          </a:bodyPr>
          <a:lstStyle/>
          <a:p>
            <a:r>
              <a:rPr lang="de-DE" sz="3600" b="1" dirty="0">
                <a:solidFill>
                  <a:schemeClr val="accent1"/>
                </a:solidFill>
              </a:rPr>
              <a:t>BEST FACTORY PER TOPIC</a:t>
            </a:r>
          </a:p>
        </p:txBody>
      </p:sp>
    </p:spTree>
    <p:extLst>
      <p:ext uri="{BB962C8B-B14F-4D97-AF65-F5344CB8AC3E}">
        <p14:creationId xmlns:p14="http://schemas.microsoft.com/office/powerpoint/2010/main" val="159145489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p:cNvSpPr/>
          <p:nvPr/>
        </p:nvSpPr>
        <p:spPr>
          <a:xfrm>
            <a:off x="7631373" y="6"/>
            <a:ext cx="16747829" cy="13715999"/>
          </a:xfrm>
          <a:prstGeom prst="rect">
            <a:avLst/>
          </a:prstGeom>
          <a:blipFill dpi="0" rotWithShape="1">
            <a:blip r:embed="rId3">
              <a:alphaModFix amt="50000"/>
            </a:blip>
            <a:srcRect/>
            <a:stretch>
              <a:fillRect l="-18146" r="-811"/>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 name="Gerader Verbinder 2"/>
          <p:cNvCxnSpPr/>
          <p:nvPr/>
        </p:nvCxnSpPr>
        <p:spPr>
          <a:xfrm flipH="1" flipV="1">
            <a:off x="0" y="1001424"/>
            <a:ext cx="6655581"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7631371" y="0"/>
            <a:ext cx="16746281" cy="13715998"/>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41"/>
          <p:cNvSpPr txBox="1"/>
          <p:nvPr/>
        </p:nvSpPr>
        <p:spPr>
          <a:xfrm>
            <a:off x="6655583" y="523091"/>
            <a:ext cx="2116945" cy="984885"/>
          </a:xfrm>
          <a:prstGeom prst="rect">
            <a:avLst/>
          </a:prstGeom>
          <a:noFill/>
        </p:spPr>
        <p:txBody>
          <a:bodyPr wrap="square" rtlCol="0">
            <a:spAutoFit/>
          </a:bodyPr>
          <a:lstStyle/>
          <a:p>
            <a:pPr algn="r"/>
            <a:r>
              <a:rPr lang="de-DE" sz="5800" dirty="0">
                <a:solidFill>
                  <a:schemeClr val="bg1"/>
                </a:solidFill>
                <a:latin typeface="Century Gothic" panose="020B0502020202020204" pitchFamily="34" charset="0"/>
                <a:cs typeface="Calibri Light"/>
              </a:rPr>
              <a:t>0</a:t>
            </a:r>
            <a:r>
              <a:rPr lang="en-US" sz="5800" dirty="0">
                <a:solidFill>
                  <a:schemeClr val="bg1"/>
                </a:solidFill>
                <a:latin typeface="Century Gothic" panose="020B0502020202020204" pitchFamily="34" charset="0"/>
                <a:cs typeface="Calibri Light"/>
              </a:rPr>
              <a:t>7</a:t>
            </a:r>
            <a:endParaRPr lang="de-DE" sz="5800" b="1" dirty="0">
              <a:solidFill>
                <a:schemeClr val="bg1"/>
              </a:solidFill>
              <a:latin typeface="Century Gothic" panose="020B0502020202020204" pitchFamily="34" charset="0"/>
            </a:endParaRPr>
          </a:p>
        </p:txBody>
      </p:sp>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48" y="11410257"/>
            <a:ext cx="5697339" cy="2848669"/>
          </a:xfrm>
          <a:prstGeom prst="rect">
            <a:avLst/>
          </a:prstGeom>
        </p:spPr>
      </p:pic>
      <p:sp>
        <p:nvSpPr>
          <p:cNvPr id="29" name="Textfeld 36"/>
          <p:cNvSpPr txBox="1"/>
          <p:nvPr/>
        </p:nvSpPr>
        <p:spPr>
          <a:xfrm>
            <a:off x="418150" y="1797801"/>
            <a:ext cx="6778774" cy="1754326"/>
          </a:xfrm>
          <a:prstGeom prst="rect">
            <a:avLst/>
          </a:prstGeom>
          <a:noFill/>
        </p:spPr>
        <p:txBody>
          <a:bodyPr wrap="square" rtlCol="0">
            <a:spAutoFit/>
          </a:bodyPr>
          <a:lstStyle/>
          <a:p>
            <a:r>
              <a:rPr lang="en-US" sz="5400" b="1" dirty="0">
                <a:solidFill>
                  <a:srgbClr val="002060"/>
                </a:solidFill>
                <a:latin typeface="Calibri" panose="020F0502020204030204" pitchFamily="34" charset="0"/>
              </a:rPr>
              <a:t>SURVEY PROCESS AND</a:t>
            </a:r>
          </a:p>
          <a:p>
            <a:r>
              <a:rPr lang="en-US" sz="5400" b="1" dirty="0">
                <a:solidFill>
                  <a:srgbClr val="002060"/>
                </a:solidFill>
                <a:latin typeface="Calibri" panose="020F0502020204030204" pitchFamily="34" charset="0"/>
              </a:rPr>
              <a:t>ACCOMPLISHMENT</a:t>
            </a:r>
            <a:endParaRPr lang="de-DE" sz="5400" b="1" dirty="0">
              <a:solidFill>
                <a:srgbClr val="002060"/>
              </a:solidFill>
              <a:latin typeface="Calibri" panose="020F0502020204030204" pitchFamily="34" charset="0"/>
            </a:endParaRPr>
          </a:p>
        </p:txBody>
      </p:sp>
      <p:sp>
        <p:nvSpPr>
          <p:cNvPr id="27" name="Round Same Side Corner Rectangle 53"/>
          <p:cNvSpPr/>
          <p:nvPr/>
        </p:nvSpPr>
        <p:spPr>
          <a:xfrm rot="16200000" flipH="1">
            <a:off x="10142637" y="6137929"/>
            <a:ext cx="356244" cy="2735886"/>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solidFill>
                <a:schemeClr val="tx1"/>
              </a:solidFill>
              <a:latin typeface="+mj-lt"/>
            </a:endParaRPr>
          </a:p>
        </p:txBody>
      </p:sp>
      <p:sp>
        <p:nvSpPr>
          <p:cNvPr id="34" name="TextBox 75"/>
          <p:cNvSpPr txBox="1"/>
          <p:nvPr/>
        </p:nvSpPr>
        <p:spPr>
          <a:xfrm>
            <a:off x="9014996" y="6070516"/>
            <a:ext cx="2875852" cy="738664"/>
          </a:xfrm>
          <a:prstGeom prst="rect">
            <a:avLst/>
          </a:prstGeom>
          <a:noFill/>
        </p:spPr>
        <p:txBody>
          <a:bodyPr wrap="none" lIns="0" tIns="0" rIns="0" bIns="0" rtlCol="0">
            <a:spAutoFit/>
          </a:bodyPr>
          <a:lstStyle/>
          <a:p>
            <a:pPr algn="ctr"/>
            <a:r>
              <a:rPr lang="en-US" sz="2400" b="1" dirty="0">
                <a:solidFill>
                  <a:schemeClr val="accent1"/>
                </a:solidFill>
              </a:rPr>
              <a:t>DECENT WORK CHECK </a:t>
            </a:r>
          </a:p>
          <a:p>
            <a:pPr algn="ctr"/>
            <a:r>
              <a:rPr lang="en-US" sz="2400" b="1" dirty="0">
                <a:solidFill>
                  <a:schemeClr val="accent1"/>
                </a:solidFill>
              </a:rPr>
              <a:t>SURVEY</a:t>
            </a:r>
            <a:endParaRPr lang="en-US" sz="2400" dirty="0">
              <a:solidFill>
                <a:schemeClr val="accent1"/>
              </a:solidFill>
            </a:endParaRPr>
          </a:p>
        </p:txBody>
      </p:sp>
      <p:sp>
        <p:nvSpPr>
          <p:cNvPr id="37" name="Freeform 734"/>
          <p:cNvSpPr>
            <a:spLocks noChangeArrowheads="1"/>
          </p:cNvSpPr>
          <p:nvPr/>
        </p:nvSpPr>
        <p:spPr bwMode="auto">
          <a:xfrm rot="16200000">
            <a:off x="10263617" y="6993677"/>
            <a:ext cx="378610" cy="506929"/>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1"/>
          </a:solidFill>
          <a:ln>
            <a:noFill/>
          </a:ln>
          <a:effectLst/>
        </p:spPr>
        <p:txBody>
          <a:bodyPr wrap="none" anchor="ctr"/>
          <a:lstStyle/>
          <a:p>
            <a:endParaRPr lang="en-US" dirty="0">
              <a:latin typeface="+mj-lt"/>
            </a:endParaRPr>
          </a:p>
        </p:txBody>
      </p:sp>
      <p:sp>
        <p:nvSpPr>
          <p:cNvPr id="51" name="Freeform 166"/>
          <p:cNvSpPr>
            <a:spLocks noChangeArrowheads="1"/>
          </p:cNvSpPr>
          <p:nvPr/>
        </p:nvSpPr>
        <p:spPr bwMode="auto">
          <a:xfrm>
            <a:off x="15674981" y="5129452"/>
            <a:ext cx="465545" cy="533400"/>
          </a:xfrm>
          <a:custGeom>
            <a:avLst/>
            <a:gdLst>
              <a:gd name="T0" fmla="*/ 371 w 390"/>
              <a:gd name="T1" fmla="*/ 0 h 445"/>
              <a:gd name="T2" fmla="*/ 371 w 390"/>
              <a:gd name="T3" fmla="*/ 0 h 445"/>
              <a:gd name="T4" fmla="*/ 310 w 390"/>
              <a:gd name="T5" fmla="*/ 0 h 445"/>
              <a:gd name="T6" fmla="*/ 292 w 390"/>
              <a:gd name="T7" fmla="*/ 28 h 445"/>
              <a:gd name="T8" fmla="*/ 292 w 390"/>
              <a:gd name="T9" fmla="*/ 444 h 445"/>
              <a:gd name="T10" fmla="*/ 389 w 390"/>
              <a:gd name="T11" fmla="*/ 444 h 445"/>
              <a:gd name="T12" fmla="*/ 389 w 390"/>
              <a:gd name="T13" fmla="*/ 28 h 445"/>
              <a:gd name="T14" fmla="*/ 371 w 390"/>
              <a:gd name="T15" fmla="*/ 0 h 445"/>
              <a:gd name="T16" fmla="*/ 221 w 390"/>
              <a:gd name="T17" fmla="*/ 151 h 445"/>
              <a:gd name="T18" fmla="*/ 221 w 390"/>
              <a:gd name="T19" fmla="*/ 151 h 445"/>
              <a:gd name="T20" fmla="*/ 168 w 390"/>
              <a:gd name="T21" fmla="*/ 151 h 445"/>
              <a:gd name="T22" fmla="*/ 141 w 390"/>
              <a:gd name="T23" fmla="*/ 178 h 445"/>
              <a:gd name="T24" fmla="*/ 141 w 390"/>
              <a:gd name="T25" fmla="*/ 444 h 445"/>
              <a:gd name="T26" fmla="*/ 248 w 390"/>
              <a:gd name="T27" fmla="*/ 444 h 445"/>
              <a:gd name="T28" fmla="*/ 248 w 390"/>
              <a:gd name="T29" fmla="*/ 178 h 445"/>
              <a:gd name="T30" fmla="*/ 221 w 390"/>
              <a:gd name="T31" fmla="*/ 151 h 445"/>
              <a:gd name="T32" fmla="*/ 70 w 390"/>
              <a:gd name="T33" fmla="*/ 302 h 445"/>
              <a:gd name="T34" fmla="*/ 70 w 390"/>
              <a:gd name="T35" fmla="*/ 302 h 445"/>
              <a:gd name="T36" fmla="*/ 17 w 390"/>
              <a:gd name="T37" fmla="*/ 302 h 445"/>
              <a:gd name="T38" fmla="*/ 0 w 390"/>
              <a:gd name="T39" fmla="*/ 319 h 445"/>
              <a:gd name="T40" fmla="*/ 0 w 390"/>
              <a:gd name="T41" fmla="*/ 444 h 445"/>
              <a:gd name="T42" fmla="*/ 97 w 390"/>
              <a:gd name="T43" fmla="*/ 444 h 445"/>
              <a:gd name="T44" fmla="*/ 97 w 390"/>
              <a:gd name="T45" fmla="*/ 319 h 445"/>
              <a:gd name="T46" fmla="*/ 70 w 390"/>
              <a:gd name="T47" fmla="*/ 302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445">
                <a:moveTo>
                  <a:pt x="371" y="0"/>
                </a:moveTo>
                <a:lnTo>
                  <a:pt x="371" y="0"/>
                </a:lnTo>
                <a:cubicBezTo>
                  <a:pt x="310" y="0"/>
                  <a:pt x="310" y="0"/>
                  <a:pt x="310" y="0"/>
                </a:cubicBezTo>
                <a:cubicBezTo>
                  <a:pt x="301" y="0"/>
                  <a:pt x="292" y="10"/>
                  <a:pt x="292" y="28"/>
                </a:cubicBezTo>
                <a:cubicBezTo>
                  <a:pt x="292" y="444"/>
                  <a:pt x="292" y="444"/>
                  <a:pt x="292" y="444"/>
                </a:cubicBezTo>
                <a:cubicBezTo>
                  <a:pt x="389" y="444"/>
                  <a:pt x="389" y="444"/>
                  <a:pt x="389" y="444"/>
                </a:cubicBezTo>
                <a:cubicBezTo>
                  <a:pt x="389" y="28"/>
                  <a:pt x="389" y="28"/>
                  <a:pt x="389" y="28"/>
                </a:cubicBezTo>
                <a:cubicBezTo>
                  <a:pt x="389" y="10"/>
                  <a:pt x="380" y="0"/>
                  <a:pt x="371" y="0"/>
                </a:cubicBezTo>
                <a:close/>
                <a:moveTo>
                  <a:pt x="221" y="151"/>
                </a:moveTo>
                <a:lnTo>
                  <a:pt x="221" y="151"/>
                </a:lnTo>
                <a:cubicBezTo>
                  <a:pt x="168" y="151"/>
                  <a:pt x="168" y="151"/>
                  <a:pt x="168" y="151"/>
                </a:cubicBezTo>
                <a:cubicBezTo>
                  <a:pt x="150" y="151"/>
                  <a:pt x="141" y="160"/>
                  <a:pt x="141" y="178"/>
                </a:cubicBezTo>
                <a:cubicBezTo>
                  <a:pt x="141" y="444"/>
                  <a:pt x="141" y="444"/>
                  <a:pt x="141" y="444"/>
                </a:cubicBezTo>
                <a:cubicBezTo>
                  <a:pt x="248" y="444"/>
                  <a:pt x="248" y="444"/>
                  <a:pt x="248" y="444"/>
                </a:cubicBezTo>
                <a:cubicBezTo>
                  <a:pt x="248" y="178"/>
                  <a:pt x="248" y="178"/>
                  <a:pt x="248" y="178"/>
                </a:cubicBezTo>
                <a:cubicBezTo>
                  <a:pt x="248" y="160"/>
                  <a:pt x="230" y="151"/>
                  <a:pt x="221" y="151"/>
                </a:cubicBezTo>
                <a:close/>
                <a:moveTo>
                  <a:pt x="70" y="302"/>
                </a:moveTo>
                <a:lnTo>
                  <a:pt x="70" y="302"/>
                </a:lnTo>
                <a:cubicBezTo>
                  <a:pt x="17" y="302"/>
                  <a:pt x="17" y="302"/>
                  <a:pt x="17" y="302"/>
                </a:cubicBezTo>
                <a:cubicBezTo>
                  <a:pt x="0" y="302"/>
                  <a:pt x="0" y="310"/>
                  <a:pt x="0" y="319"/>
                </a:cubicBezTo>
                <a:cubicBezTo>
                  <a:pt x="0" y="444"/>
                  <a:pt x="0" y="444"/>
                  <a:pt x="0" y="444"/>
                </a:cubicBezTo>
                <a:cubicBezTo>
                  <a:pt x="97" y="444"/>
                  <a:pt x="97" y="444"/>
                  <a:pt x="97" y="444"/>
                </a:cubicBezTo>
                <a:cubicBezTo>
                  <a:pt x="97" y="319"/>
                  <a:pt x="97" y="319"/>
                  <a:pt x="97" y="319"/>
                </a:cubicBezTo>
                <a:cubicBezTo>
                  <a:pt x="97" y="310"/>
                  <a:pt x="88" y="302"/>
                  <a:pt x="70" y="302"/>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j-lt"/>
            </a:endParaRPr>
          </a:p>
        </p:txBody>
      </p:sp>
      <p:grpSp>
        <p:nvGrpSpPr>
          <p:cNvPr id="52" name="Group 2"/>
          <p:cNvGrpSpPr/>
          <p:nvPr/>
        </p:nvGrpSpPr>
        <p:grpSpPr>
          <a:xfrm>
            <a:off x="14599041" y="6993978"/>
            <a:ext cx="2735887" cy="667542"/>
            <a:chOff x="8943325" y="6811915"/>
            <a:chExt cx="3245969" cy="792000"/>
          </a:xfrm>
          <a:solidFill>
            <a:schemeClr val="accent1"/>
          </a:solidFill>
        </p:grpSpPr>
        <p:sp>
          <p:nvSpPr>
            <p:cNvPr id="53" name="Rectangle 51"/>
            <p:cNvSpPr/>
            <p:nvPr/>
          </p:nvSpPr>
          <p:spPr>
            <a:xfrm>
              <a:off x="8943325" y="7181250"/>
              <a:ext cx="3245969" cy="422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solidFill>
                  <a:schemeClr val="tx1"/>
                </a:solidFill>
                <a:latin typeface="+mj-lt"/>
              </a:endParaRPr>
            </a:p>
          </p:txBody>
        </p:sp>
        <p:sp>
          <p:nvSpPr>
            <p:cNvPr id="54" name="Freeform 734"/>
            <p:cNvSpPr>
              <a:spLocks noChangeArrowheads="1"/>
            </p:cNvSpPr>
            <p:nvPr/>
          </p:nvSpPr>
          <p:spPr bwMode="auto">
            <a:xfrm rot="16200000">
              <a:off x="10421098" y="6735794"/>
              <a:ext cx="449198" cy="601440"/>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dirty="0">
                <a:latin typeface="+mj-lt"/>
              </a:endParaRPr>
            </a:p>
          </p:txBody>
        </p:sp>
      </p:grpSp>
      <p:sp>
        <p:nvSpPr>
          <p:cNvPr id="71" name="Rectangle 27"/>
          <p:cNvSpPr/>
          <p:nvPr/>
        </p:nvSpPr>
        <p:spPr>
          <a:xfrm>
            <a:off x="11790870" y="7313468"/>
            <a:ext cx="2735888" cy="3562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solidFill>
                <a:schemeClr val="tx1"/>
              </a:solidFill>
              <a:latin typeface="+mj-lt"/>
            </a:endParaRPr>
          </a:p>
        </p:txBody>
      </p:sp>
      <p:sp>
        <p:nvSpPr>
          <p:cNvPr id="76" name="Freeform 734"/>
          <p:cNvSpPr>
            <a:spLocks noChangeArrowheads="1"/>
          </p:cNvSpPr>
          <p:nvPr/>
        </p:nvSpPr>
        <p:spPr bwMode="auto">
          <a:xfrm rot="5400000">
            <a:off x="12969507" y="7501844"/>
            <a:ext cx="378612" cy="506931"/>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1"/>
          </a:solidFill>
          <a:ln>
            <a:noFill/>
          </a:ln>
          <a:effectLst/>
        </p:spPr>
        <p:txBody>
          <a:bodyPr wrap="none" anchor="ctr"/>
          <a:lstStyle/>
          <a:p>
            <a:endParaRPr lang="en-US" dirty="0">
              <a:latin typeface="+mj-lt"/>
            </a:endParaRPr>
          </a:p>
        </p:txBody>
      </p:sp>
      <p:grpSp>
        <p:nvGrpSpPr>
          <p:cNvPr id="78" name="Group 3"/>
          <p:cNvGrpSpPr/>
          <p:nvPr/>
        </p:nvGrpSpPr>
        <p:grpSpPr>
          <a:xfrm>
            <a:off x="17437043" y="7327749"/>
            <a:ext cx="2735885" cy="662043"/>
            <a:chOff x="12246915" y="7181248"/>
            <a:chExt cx="3245969" cy="785476"/>
          </a:xfrm>
          <a:solidFill>
            <a:schemeClr val="accent1"/>
          </a:solidFill>
        </p:grpSpPr>
        <p:sp>
          <p:nvSpPr>
            <p:cNvPr id="79" name="Freeform 734"/>
            <p:cNvSpPr>
              <a:spLocks noChangeArrowheads="1"/>
            </p:cNvSpPr>
            <p:nvPr/>
          </p:nvSpPr>
          <p:spPr bwMode="auto">
            <a:xfrm rot="5400000">
              <a:off x="13569685" y="7441405"/>
              <a:ext cx="449198" cy="601440"/>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dirty="0">
                <a:latin typeface="+mj-lt"/>
              </a:endParaRPr>
            </a:p>
          </p:txBody>
        </p:sp>
        <p:sp>
          <p:nvSpPr>
            <p:cNvPr id="80" name="Rectangle 44"/>
            <p:cNvSpPr/>
            <p:nvPr/>
          </p:nvSpPr>
          <p:spPr>
            <a:xfrm>
              <a:off x="12246915" y="7181248"/>
              <a:ext cx="3245969" cy="422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solidFill>
                  <a:schemeClr val="tx1"/>
                </a:solidFill>
                <a:latin typeface="+mj-lt"/>
              </a:endParaRPr>
            </a:p>
          </p:txBody>
        </p:sp>
      </p:grpSp>
      <p:sp>
        <p:nvSpPr>
          <p:cNvPr id="91" name="Round Same Side Corner Rectangle 47"/>
          <p:cNvSpPr/>
          <p:nvPr/>
        </p:nvSpPr>
        <p:spPr>
          <a:xfrm rot="5400000">
            <a:off x="21434985" y="6137925"/>
            <a:ext cx="356244" cy="273589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solidFill>
                <a:schemeClr val="tx1"/>
              </a:solidFill>
              <a:latin typeface="+mj-lt"/>
            </a:endParaRPr>
          </a:p>
        </p:txBody>
      </p:sp>
      <p:sp>
        <p:nvSpPr>
          <p:cNvPr id="93" name="Freeform 73"/>
          <p:cNvSpPr>
            <a:spLocks noChangeArrowheads="1"/>
          </p:cNvSpPr>
          <p:nvPr/>
        </p:nvSpPr>
        <p:spPr bwMode="auto">
          <a:xfrm>
            <a:off x="20923360" y="5012699"/>
            <a:ext cx="579817" cy="584200"/>
          </a:xfrm>
          <a:custGeom>
            <a:avLst/>
            <a:gdLst>
              <a:gd name="T0" fmla="*/ 573 w 602"/>
              <a:gd name="T1" fmla="*/ 219 h 609"/>
              <a:gd name="T2" fmla="*/ 573 w 602"/>
              <a:gd name="T3" fmla="*/ 219 h 609"/>
              <a:gd name="T4" fmla="*/ 544 w 602"/>
              <a:gd name="T5" fmla="*/ 219 h 609"/>
              <a:gd name="T6" fmla="*/ 530 w 602"/>
              <a:gd name="T7" fmla="*/ 219 h 609"/>
              <a:gd name="T8" fmla="*/ 452 w 602"/>
              <a:gd name="T9" fmla="*/ 219 h 609"/>
              <a:gd name="T10" fmla="*/ 424 w 602"/>
              <a:gd name="T11" fmla="*/ 191 h 609"/>
              <a:gd name="T12" fmla="*/ 452 w 602"/>
              <a:gd name="T13" fmla="*/ 162 h 609"/>
              <a:gd name="T14" fmla="*/ 502 w 602"/>
              <a:gd name="T15" fmla="*/ 162 h 609"/>
              <a:gd name="T16" fmla="*/ 297 w 602"/>
              <a:gd name="T17" fmla="*/ 56 h 609"/>
              <a:gd name="T18" fmla="*/ 57 w 602"/>
              <a:gd name="T19" fmla="*/ 304 h 609"/>
              <a:gd name="T20" fmla="*/ 28 w 602"/>
              <a:gd name="T21" fmla="*/ 332 h 609"/>
              <a:gd name="T22" fmla="*/ 0 w 602"/>
              <a:gd name="T23" fmla="*/ 304 h 609"/>
              <a:gd name="T24" fmla="*/ 0 w 602"/>
              <a:gd name="T25" fmla="*/ 304 h 609"/>
              <a:gd name="T26" fmla="*/ 297 w 602"/>
              <a:gd name="T27" fmla="*/ 0 h 609"/>
              <a:gd name="T28" fmla="*/ 544 w 602"/>
              <a:gd name="T29" fmla="*/ 127 h 609"/>
              <a:gd name="T30" fmla="*/ 544 w 602"/>
              <a:gd name="T31" fmla="*/ 78 h 609"/>
              <a:gd name="T32" fmla="*/ 573 w 602"/>
              <a:gd name="T33" fmla="*/ 49 h 609"/>
              <a:gd name="T34" fmla="*/ 601 w 602"/>
              <a:gd name="T35" fmla="*/ 78 h 609"/>
              <a:gd name="T36" fmla="*/ 601 w 602"/>
              <a:gd name="T37" fmla="*/ 191 h 609"/>
              <a:gd name="T38" fmla="*/ 573 w 602"/>
              <a:gd name="T39" fmla="*/ 219 h 609"/>
              <a:gd name="T40" fmla="*/ 28 w 602"/>
              <a:gd name="T41" fmla="*/ 389 h 609"/>
              <a:gd name="T42" fmla="*/ 28 w 602"/>
              <a:gd name="T43" fmla="*/ 389 h 609"/>
              <a:gd name="T44" fmla="*/ 148 w 602"/>
              <a:gd name="T45" fmla="*/ 389 h 609"/>
              <a:gd name="T46" fmla="*/ 177 w 602"/>
              <a:gd name="T47" fmla="*/ 417 h 609"/>
              <a:gd name="T48" fmla="*/ 148 w 602"/>
              <a:gd name="T49" fmla="*/ 445 h 609"/>
              <a:gd name="T50" fmla="*/ 99 w 602"/>
              <a:gd name="T51" fmla="*/ 445 h 609"/>
              <a:gd name="T52" fmla="*/ 297 w 602"/>
              <a:gd name="T53" fmla="*/ 551 h 609"/>
              <a:gd name="T54" fmla="*/ 544 w 602"/>
              <a:gd name="T55" fmla="*/ 304 h 609"/>
              <a:gd name="T56" fmla="*/ 573 w 602"/>
              <a:gd name="T57" fmla="*/ 276 h 609"/>
              <a:gd name="T58" fmla="*/ 601 w 602"/>
              <a:gd name="T59" fmla="*/ 304 h 609"/>
              <a:gd name="T60" fmla="*/ 601 w 602"/>
              <a:gd name="T61" fmla="*/ 304 h 609"/>
              <a:gd name="T62" fmla="*/ 297 w 602"/>
              <a:gd name="T63" fmla="*/ 608 h 609"/>
              <a:gd name="T64" fmla="*/ 57 w 602"/>
              <a:gd name="T65" fmla="*/ 480 h 609"/>
              <a:gd name="T66" fmla="*/ 57 w 602"/>
              <a:gd name="T67" fmla="*/ 530 h 609"/>
              <a:gd name="T68" fmla="*/ 28 w 602"/>
              <a:gd name="T69" fmla="*/ 558 h 609"/>
              <a:gd name="T70" fmla="*/ 0 w 602"/>
              <a:gd name="T71" fmla="*/ 530 h 609"/>
              <a:gd name="T72" fmla="*/ 0 w 602"/>
              <a:gd name="T73" fmla="*/ 417 h 609"/>
              <a:gd name="T74" fmla="*/ 28 w 602"/>
              <a:gd name="T75" fmla="*/ 38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2" h="609">
                <a:moveTo>
                  <a:pt x="573" y="219"/>
                </a:moveTo>
                <a:lnTo>
                  <a:pt x="573" y="219"/>
                </a:lnTo>
                <a:cubicBezTo>
                  <a:pt x="544" y="219"/>
                  <a:pt x="544" y="219"/>
                  <a:pt x="544" y="219"/>
                </a:cubicBezTo>
                <a:cubicBezTo>
                  <a:pt x="530" y="219"/>
                  <a:pt x="530" y="219"/>
                  <a:pt x="530" y="219"/>
                </a:cubicBezTo>
                <a:cubicBezTo>
                  <a:pt x="452" y="219"/>
                  <a:pt x="452" y="219"/>
                  <a:pt x="452" y="219"/>
                </a:cubicBezTo>
                <a:cubicBezTo>
                  <a:pt x="431" y="219"/>
                  <a:pt x="424" y="205"/>
                  <a:pt x="424" y="191"/>
                </a:cubicBezTo>
                <a:cubicBezTo>
                  <a:pt x="424" y="177"/>
                  <a:pt x="431" y="162"/>
                  <a:pt x="452" y="162"/>
                </a:cubicBezTo>
                <a:cubicBezTo>
                  <a:pt x="502" y="162"/>
                  <a:pt x="502" y="162"/>
                  <a:pt x="502" y="162"/>
                </a:cubicBezTo>
                <a:cubicBezTo>
                  <a:pt x="452" y="99"/>
                  <a:pt x="382" y="56"/>
                  <a:pt x="297" y="56"/>
                </a:cubicBezTo>
                <a:cubicBezTo>
                  <a:pt x="163" y="56"/>
                  <a:pt x="57" y="169"/>
                  <a:pt x="57" y="304"/>
                </a:cubicBezTo>
                <a:cubicBezTo>
                  <a:pt x="57" y="318"/>
                  <a:pt x="42" y="332"/>
                  <a:pt x="28" y="332"/>
                </a:cubicBezTo>
                <a:cubicBezTo>
                  <a:pt x="7" y="332"/>
                  <a:pt x="0" y="318"/>
                  <a:pt x="0" y="304"/>
                </a:cubicBezTo>
                <a:lnTo>
                  <a:pt x="0" y="304"/>
                </a:lnTo>
                <a:cubicBezTo>
                  <a:pt x="0" y="134"/>
                  <a:pt x="134" y="0"/>
                  <a:pt x="297" y="0"/>
                </a:cubicBezTo>
                <a:cubicBezTo>
                  <a:pt x="403" y="0"/>
                  <a:pt x="488" y="49"/>
                  <a:pt x="544" y="127"/>
                </a:cubicBezTo>
                <a:cubicBezTo>
                  <a:pt x="544" y="78"/>
                  <a:pt x="544" y="78"/>
                  <a:pt x="544" y="78"/>
                </a:cubicBezTo>
                <a:cubicBezTo>
                  <a:pt x="544" y="64"/>
                  <a:pt x="558" y="49"/>
                  <a:pt x="573" y="49"/>
                </a:cubicBezTo>
                <a:cubicBezTo>
                  <a:pt x="587" y="49"/>
                  <a:pt x="601" y="64"/>
                  <a:pt x="601" y="78"/>
                </a:cubicBezTo>
                <a:cubicBezTo>
                  <a:pt x="601" y="191"/>
                  <a:pt x="601" y="191"/>
                  <a:pt x="601" y="191"/>
                </a:cubicBezTo>
                <a:cubicBezTo>
                  <a:pt x="601" y="205"/>
                  <a:pt x="587" y="219"/>
                  <a:pt x="573" y="219"/>
                </a:cubicBezTo>
                <a:close/>
                <a:moveTo>
                  <a:pt x="28" y="389"/>
                </a:moveTo>
                <a:lnTo>
                  <a:pt x="28" y="389"/>
                </a:lnTo>
                <a:cubicBezTo>
                  <a:pt x="148" y="389"/>
                  <a:pt x="148" y="389"/>
                  <a:pt x="148" y="389"/>
                </a:cubicBezTo>
                <a:cubicBezTo>
                  <a:pt x="163" y="389"/>
                  <a:pt x="177" y="403"/>
                  <a:pt x="177" y="417"/>
                </a:cubicBezTo>
                <a:cubicBezTo>
                  <a:pt x="177" y="431"/>
                  <a:pt x="163" y="445"/>
                  <a:pt x="148" y="445"/>
                </a:cubicBezTo>
                <a:cubicBezTo>
                  <a:pt x="99" y="445"/>
                  <a:pt x="99" y="445"/>
                  <a:pt x="99" y="445"/>
                </a:cubicBezTo>
                <a:cubicBezTo>
                  <a:pt x="141" y="509"/>
                  <a:pt x="219" y="551"/>
                  <a:pt x="297" y="551"/>
                </a:cubicBezTo>
                <a:cubicBezTo>
                  <a:pt x="431" y="551"/>
                  <a:pt x="544" y="438"/>
                  <a:pt x="544" y="304"/>
                </a:cubicBezTo>
                <a:cubicBezTo>
                  <a:pt x="544" y="290"/>
                  <a:pt x="558" y="276"/>
                  <a:pt x="573" y="276"/>
                </a:cubicBezTo>
                <a:cubicBezTo>
                  <a:pt x="587" y="276"/>
                  <a:pt x="601" y="290"/>
                  <a:pt x="601" y="304"/>
                </a:cubicBezTo>
                <a:lnTo>
                  <a:pt x="601" y="304"/>
                </a:lnTo>
                <a:cubicBezTo>
                  <a:pt x="601" y="473"/>
                  <a:pt x="466" y="608"/>
                  <a:pt x="297" y="608"/>
                </a:cubicBezTo>
                <a:cubicBezTo>
                  <a:pt x="198" y="608"/>
                  <a:pt x="106" y="558"/>
                  <a:pt x="57" y="480"/>
                </a:cubicBezTo>
                <a:cubicBezTo>
                  <a:pt x="57" y="530"/>
                  <a:pt x="57" y="530"/>
                  <a:pt x="57" y="530"/>
                </a:cubicBezTo>
                <a:cubicBezTo>
                  <a:pt x="57" y="544"/>
                  <a:pt x="42" y="558"/>
                  <a:pt x="28" y="558"/>
                </a:cubicBezTo>
                <a:cubicBezTo>
                  <a:pt x="7" y="558"/>
                  <a:pt x="0" y="544"/>
                  <a:pt x="0" y="530"/>
                </a:cubicBezTo>
                <a:cubicBezTo>
                  <a:pt x="0" y="417"/>
                  <a:pt x="0" y="417"/>
                  <a:pt x="0" y="417"/>
                </a:cubicBezTo>
                <a:cubicBezTo>
                  <a:pt x="0" y="403"/>
                  <a:pt x="7" y="389"/>
                  <a:pt x="28" y="389"/>
                </a:cubicBezTo>
                <a:close/>
              </a:path>
            </a:pathLst>
          </a:custGeom>
          <a:solidFill>
            <a:schemeClr val="accent1"/>
          </a:solidFill>
          <a:ln>
            <a:noFill/>
          </a:ln>
          <a:effectLst/>
          <a:extLst/>
        </p:spPr>
        <p:txBody>
          <a:bodyPr wrap="none" anchor="ctr"/>
          <a:lstStyle/>
          <a:p>
            <a:pPr>
              <a:defRPr/>
            </a:pPr>
            <a:endParaRPr lang="en-US">
              <a:latin typeface="+mj-lt"/>
            </a:endParaRPr>
          </a:p>
        </p:txBody>
      </p:sp>
      <p:sp>
        <p:nvSpPr>
          <p:cNvPr id="94" name="Textfeld 37"/>
          <p:cNvSpPr txBox="1"/>
          <p:nvPr/>
        </p:nvSpPr>
        <p:spPr>
          <a:xfrm>
            <a:off x="10115949" y="694476"/>
            <a:ext cx="12152967" cy="1323439"/>
          </a:xfrm>
          <a:prstGeom prst="rect">
            <a:avLst/>
          </a:prstGeom>
          <a:noFill/>
        </p:spPr>
        <p:txBody>
          <a:bodyPr wrap="square" rtlCol="0">
            <a:spAutoFit/>
          </a:bodyPr>
          <a:lstStyle/>
          <a:p>
            <a:pPr algn="ctr"/>
            <a:r>
              <a:rPr lang="en-US" sz="4000" b="1" dirty="0">
                <a:solidFill>
                  <a:schemeClr val="accent1"/>
                </a:solidFill>
              </a:rPr>
              <a:t>WHAT WE ACCOMPLISH WITH WAGEINDICATOR SURVEY AND FACTORY PAGES?</a:t>
            </a:r>
            <a:endParaRPr lang="de-DE" sz="4000" b="1" dirty="0">
              <a:solidFill>
                <a:schemeClr val="accent1"/>
              </a:solidFill>
            </a:endParaRPr>
          </a:p>
        </p:txBody>
      </p:sp>
      <p:sp>
        <p:nvSpPr>
          <p:cNvPr id="95" name="Textfeld 39"/>
          <p:cNvSpPr txBox="1"/>
          <p:nvPr/>
        </p:nvSpPr>
        <p:spPr>
          <a:xfrm>
            <a:off x="8146746" y="3105360"/>
            <a:ext cx="4612351" cy="1385379"/>
          </a:xfrm>
          <a:prstGeom prst="rect">
            <a:avLst/>
          </a:prstGeom>
          <a:noFill/>
        </p:spPr>
        <p:txBody>
          <a:bodyPr wrap="square" rtlCol="0">
            <a:spAutoFit/>
          </a:bodyPr>
          <a:lstStyle/>
          <a:p>
            <a:pPr algn="ctr"/>
            <a:r>
              <a:rPr lang="en-ID" sz="2801" dirty="0">
                <a:solidFill>
                  <a:schemeClr val="bg1"/>
                </a:solidFill>
              </a:rPr>
              <a:t>More than 3800 surveys collected and 60 factories’ data available online</a:t>
            </a:r>
          </a:p>
        </p:txBody>
      </p:sp>
      <p:sp>
        <p:nvSpPr>
          <p:cNvPr id="96" name="Freeform 734"/>
          <p:cNvSpPr>
            <a:spLocks noChangeArrowheads="1"/>
          </p:cNvSpPr>
          <p:nvPr/>
        </p:nvSpPr>
        <p:spPr bwMode="auto">
          <a:xfrm rot="16200000">
            <a:off x="21159182" y="7019577"/>
            <a:ext cx="378610" cy="506929"/>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1"/>
          </a:solidFill>
          <a:ln>
            <a:noFill/>
          </a:ln>
          <a:effectLst/>
        </p:spPr>
        <p:txBody>
          <a:bodyPr wrap="none" anchor="ctr"/>
          <a:lstStyle/>
          <a:p>
            <a:endParaRPr lang="en-US" dirty="0">
              <a:latin typeface="+mj-lt"/>
            </a:endParaRPr>
          </a:p>
        </p:txBody>
      </p:sp>
      <p:sp>
        <p:nvSpPr>
          <p:cNvPr id="97" name="Ellipse 24"/>
          <p:cNvSpPr/>
          <p:nvPr/>
        </p:nvSpPr>
        <p:spPr>
          <a:xfrm rot="5422425">
            <a:off x="9762069" y="4663309"/>
            <a:ext cx="1283340" cy="1283339"/>
          </a:xfrm>
          <a:prstGeom prst="ellipse">
            <a:avLst/>
          </a:prstGeom>
          <a:noFill/>
          <a:ln>
            <a:solidFill>
              <a:schemeClr val="bg1">
                <a:alpha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96">
              <a:solidFill>
                <a:schemeClr val="bg1"/>
              </a:solidFill>
              <a:latin typeface="+mj-lt"/>
            </a:endParaRPr>
          </a:p>
        </p:txBody>
      </p:sp>
      <p:sp>
        <p:nvSpPr>
          <p:cNvPr id="98" name="Freeform 45"/>
          <p:cNvSpPr>
            <a:spLocks noChangeArrowheads="1"/>
          </p:cNvSpPr>
          <p:nvPr/>
        </p:nvSpPr>
        <p:spPr bwMode="auto">
          <a:xfrm>
            <a:off x="10115949" y="5053094"/>
            <a:ext cx="562885" cy="503767"/>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accent1"/>
          </a:solidFill>
          <a:ln>
            <a:noFill/>
          </a:ln>
          <a:extLst/>
        </p:spPr>
        <p:txBody>
          <a:bodyPr wrap="none" anchor="ctr"/>
          <a:lstStyle/>
          <a:p>
            <a:endParaRPr lang="en-US"/>
          </a:p>
        </p:txBody>
      </p:sp>
      <p:sp>
        <p:nvSpPr>
          <p:cNvPr id="99" name="TextBox 75"/>
          <p:cNvSpPr txBox="1"/>
          <p:nvPr/>
        </p:nvSpPr>
        <p:spPr>
          <a:xfrm>
            <a:off x="17006400" y="8269370"/>
            <a:ext cx="4943597" cy="738664"/>
          </a:xfrm>
          <a:prstGeom prst="rect">
            <a:avLst/>
          </a:prstGeom>
          <a:noFill/>
        </p:spPr>
        <p:txBody>
          <a:bodyPr wrap="none" lIns="0" tIns="0" rIns="0" bIns="0" rtlCol="0">
            <a:spAutoFit/>
          </a:bodyPr>
          <a:lstStyle/>
          <a:p>
            <a:pPr algn="ctr"/>
            <a:r>
              <a:rPr lang="en-US" sz="2400" b="1" dirty="0">
                <a:solidFill>
                  <a:schemeClr val="accent1"/>
                </a:solidFill>
              </a:rPr>
              <a:t>SOCIAL DIALOGUE AND</a:t>
            </a:r>
          </a:p>
          <a:p>
            <a:pPr algn="ctr"/>
            <a:r>
              <a:rPr lang="en-US" sz="2400" b="1" dirty="0">
                <a:solidFill>
                  <a:schemeClr val="accent1"/>
                </a:solidFill>
              </a:rPr>
              <a:t>COLLECTIVE BARGAINING AGREEMENT</a:t>
            </a:r>
            <a:endParaRPr lang="en-US" sz="2400" dirty="0">
              <a:solidFill>
                <a:schemeClr val="accent1"/>
              </a:solidFill>
            </a:endParaRPr>
          </a:p>
        </p:txBody>
      </p:sp>
      <p:sp>
        <p:nvSpPr>
          <p:cNvPr id="100" name="TextBox 75"/>
          <p:cNvSpPr txBox="1"/>
          <p:nvPr/>
        </p:nvSpPr>
        <p:spPr>
          <a:xfrm>
            <a:off x="15016951" y="6239901"/>
            <a:ext cx="2033890" cy="369332"/>
          </a:xfrm>
          <a:prstGeom prst="rect">
            <a:avLst/>
          </a:prstGeom>
          <a:noFill/>
        </p:spPr>
        <p:txBody>
          <a:bodyPr wrap="none" lIns="0" tIns="0" rIns="0" bIns="0" rtlCol="0">
            <a:spAutoFit/>
          </a:bodyPr>
          <a:lstStyle/>
          <a:p>
            <a:pPr algn="ctr"/>
            <a:r>
              <a:rPr lang="en-US" sz="2400" b="1" dirty="0">
                <a:solidFill>
                  <a:schemeClr val="accent1"/>
                </a:solidFill>
              </a:rPr>
              <a:t>FACTORY PAGES</a:t>
            </a:r>
            <a:endParaRPr lang="en-US" sz="2400" dirty="0">
              <a:solidFill>
                <a:schemeClr val="accent1"/>
              </a:solidFill>
            </a:endParaRPr>
          </a:p>
        </p:txBody>
      </p:sp>
      <p:sp>
        <p:nvSpPr>
          <p:cNvPr id="101" name="TextBox 75"/>
          <p:cNvSpPr txBox="1"/>
          <p:nvPr/>
        </p:nvSpPr>
        <p:spPr>
          <a:xfrm>
            <a:off x="11790870" y="8250405"/>
            <a:ext cx="1780937" cy="738664"/>
          </a:xfrm>
          <a:prstGeom prst="rect">
            <a:avLst/>
          </a:prstGeom>
          <a:noFill/>
        </p:spPr>
        <p:txBody>
          <a:bodyPr wrap="none" lIns="0" tIns="0" rIns="0" bIns="0" rtlCol="0">
            <a:spAutoFit/>
          </a:bodyPr>
          <a:lstStyle/>
          <a:p>
            <a:pPr algn="ctr"/>
            <a:r>
              <a:rPr lang="en-US" sz="2400" b="1" dirty="0">
                <a:solidFill>
                  <a:schemeClr val="accent1"/>
                </a:solidFill>
              </a:rPr>
              <a:t>SURVEY DATA</a:t>
            </a:r>
          </a:p>
          <a:p>
            <a:pPr algn="ctr"/>
            <a:r>
              <a:rPr lang="en-US" sz="2400" b="1" dirty="0">
                <a:solidFill>
                  <a:schemeClr val="accent1"/>
                </a:solidFill>
              </a:rPr>
              <a:t>VERIFICATION</a:t>
            </a:r>
            <a:endParaRPr lang="en-US" sz="2400" dirty="0">
              <a:solidFill>
                <a:schemeClr val="accent1"/>
              </a:solidFill>
            </a:endParaRPr>
          </a:p>
        </p:txBody>
      </p:sp>
      <p:sp>
        <p:nvSpPr>
          <p:cNvPr id="102" name="Ellipse 24"/>
          <p:cNvSpPr/>
          <p:nvPr/>
        </p:nvSpPr>
        <p:spPr>
          <a:xfrm rot="5422425">
            <a:off x="12013196" y="9087869"/>
            <a:ext cx="1283340" cy="1283339"/>
          </a:xfrm>
          <a:prstGeom prst="ellipse">
            <a:avLst/>
          </a:prstGeom>
          <a:noFill/>
          <a:ln>
            <a:solidFill>
              <a:schemeClr val="bg1">
                <a:alpha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96">
              <a:solidFill>
                <a:schemeClr val="bg1"/>
              </a:solidFill>
              <a:latin typeface="+mj-lt"/>
            </a:endParaRPr>
          </a:p>
        </p:txBody>
      </p:sp>
      <p:sp>
        <p:nvSpPr>
          <p:cNvPr id="104" name="TextBox 75"/>
          <p:cNvSpPr txBox="1"/>
          <p:nvPr/>
        </p:nvSpPr>
        <p:spPr>
          <a:xfrm>
            <a:off x="19916014" y="6177779"/>
            <a:ext cx="2864950" cy="738664"/>
          </a:xfrm>
          <a:prstGeom prst="rect">
            <a:avLst/>
          </a:prstGeom>
          <a:noFill/>
        </p:spPr>
        <p:txBody>
          <a:bodyPr wrap="none" lIns="0" tIns="0" rIns="0" bIns="0" rtlCol="0">
            <a:spAutoFit/>
          </a:bodyPr>
          <a:lstStyle/>
          <a:p>
            <a:pPr algn="ctr"/>
            <a:r>
              <a:rPr lang="en-US" sz="2400" b="1" dirty="0">
                <a:solidFill>
                  <a:schemeClr val="accent1"/>
                </a:solidFill>
              </a:rPr>
              <a:t>WORKING CONDITION</a:t>
            </a:r>
          </a:p>
          <a:p>
            <a:pPr algn="ctr"/>
            <a:r>
              <a:rPr lang="en-US" sz="2400" b="1" dirty="0">
                <a:solidFill>
                  <a:schemeClr val="accent1"/>
                </a:solidFill>
              </a:rPr>
              <a:t>MONITORING SYSTEM</a:t>
            </a:r>
            <a:endParaRPr lang="en-US" sz="2400" dirty="0">
              <a:solidFill>
                <a:schemeClr val="accent1"/>
              </a:solidFill>
            </a:endParaRPr>
          </a:p>
        </p:txBody>
      </p:sp>
      <p:sp>
        <p:nvSpPr>
          <p:cNvPr id="105" name="Freeform 20"/>
          <p:cNvSpPr>
            <a:spLocks noChangeArrowheads="1"/>
          </p:cNvSpPr>
          <p:nvPr/>
        </p:nvSpPr>
        <p:spPr bwMode="auto">
          <a:xfrm>
            <a:off x="12430820" y="9387336"/>
            <a:ext cx="601488" cy="658699"/>
          </a:xfrm>
          <a:custGeom>
            <a:avLst/>
            <a:gdLst>
              <a:gd name="T0" fmla="*/ 64536992 w 510"/>
              <a:gd name="T1" fmla="*/ 61528392 h 559"/>
              <a:gd name="T2" fmla="*/ 64536992 w 510"/>
              <a:gd name="T3" fmla="*/ 61528392 h 559"/>
              <a:gd name="T4" fmla="*/ 55280025 w 510"/>
              <a:gd name="T5" fmla="*/ 70763999 h 559"/>
              <a:gd name="T6" fmla="*/ 52542328 w 510"/>
              <a:gd name="T7" fmla="*/ 72585008 h 559"/>
              <a:gd name="T8" fmla="*/ 49804270 w 510"/>
              <a:gd name="T9" fmla="*/ 70763999 h 559"/>
              <a:gd name="T10" fmla="*/ 45240961 w 510"/>
              <a:gd name="T11" fmla="*/ 66211296 h 559"/>
              <a:gd name="T12" fmla="*/ 44328516 w 510"/>
              <a:gd name="T13" fmla="*/ 63349401 h 559"/>
              <a:gd name="T14" fmla="*/ 47979019 w 510"/>
              <a:gd name="T15" fmla="*/ 59707023 h 559"/>
              <a:gd name="T16" fmla="*/ 49804270 w 510"/>
              <a:gd name="T17" fmla="*/ 61528392 h 559"/>
              <a:gd name="T18" fmla="*/ 52542328 w 510"/>
              <a:gd name="T19" fmla="*/ 63349401 h 559"/>
              <a:gd name="T20" fmla="*/ 59973683 w 510"/>
              <a:gd name="T21" fmla="*/ 56065005 h 559"/>
              <a:gd name="T22" fmla="*/ 59973683 w 510"/>
              <a:gd name="T23" fmla="*/ 56065005 h 559"/>
              <a:gd name="T24" fmla="*/ 62711741 w 510"/>
              <a:gd name="T25" fmla="*/ 55154320 h 559"/>
              <a:gd name="T26" fmla="*/ 66362244 w 510"/>
              <a:gd name="T27" fmla="*/ 58796699 h 559"/>
              <a:gd name="T28" fmla="*/ 64536992 w 510"/>
              <a:gd name="T29" fmla="*/ 61528392 h 559"/>
              <a:gd name="T30" fmla="*/ 53454773 w 510"/>
              <a:gd name="T31" fmla="*/ 56975329 h 559"/>
              <a:gd name="T32" fmla="*/ 53454773 w 510"/>
              <a:gd name="T33" fmla="*/ 56975329 h 559"/>
              <a:gd name="T34" fmla="*/ 52542328 w 510"/>
              <a:gd name="T35" fmla="*/ 57886014 h 559"/>
              <a:gd name="T36" fmla="*/ 47979019 w 510"/>
              <a:gd name="T37" fmla="*/ 56065005 h 559"/>
              <a:gd name="T38" fmla="*/ 40547302 w 510"/>
              <a:gd name="T39" fmla="*/ 63349401 h 559"/>
              <a:gd name="T40" fmla="*/ 42372554 w 510"/>
              <a:gd name="T41" fmla="*/ 68942990 h 559"/>
              <a:gd name="T42" fmla="*/ 42372554 w 510"/>
              <a:gd name="T43" fmla="*/ 68942990 h 559"/>
              <a:gd name="T44" fmla="*/ 44328516 w 510"/>
              <a:gd name="T45" fmla="*/ 70763999 h 559"/>
              <a:gd name="T46" fmla="*/ 44328516 w 510"/>
              <a:gd name="T47" fmla="*/ 70763999 h 559"/>
              <a:gd name="T48" fmla="*/ 31421045 w 510"/>
              <a:gd name="T49" fmla="*/ 70763999 h 559"/>
              <a:gd name="T50" fmla="*/ 31421045 w 510"/>
              <a:gd name="T51" fmla="*/ 70763999 h 559"/>
              <a:gd name="T52" fmla="*/ 3780852 w 510"/>
              <a:gd name="T53" fmla="*/ 70763999 h 559"/>
              <a:gd name="T54" fmla="*/ 0 w 510"/>
              <a:gd name="T55" fmla="*/ 67121620 h 559"/>
              <a:gd name="T56" fmla="*/ 0 w 510"/>
              <a:gd name="T57" fmla="*/ 3642379 h 559"/>
              <a:gd name="T58" fmla="*/ 3780852 w 510"/>
              <a:gd name="T59" fmla="*/ 0 h 559"/>
              <a:gd name="T60" fmla="*/ 11994664 w 510"/>
              <a:gd name="T61" fmla="*/ 0 h 559"/>
              <a:gd name="T62" fmla="*/ 23076884 w 510"/>
              <a:gd name="T63" fmla="*/ 0 h 559"/>
              <a:gd name="T64" fmla="*/ 23076884 w 510"/>
              <a:gd name="T65" fmla="*/ 13788670 h 559"/>
              <a:gd name="T66" fmla="*/ 23076884 w 510"/>
              <a:gd name="T67" fmla="*/ 21073067 h 559"/>
              <a:gd name="T68" fmla="*/ 30508239 w 510"/>
              <a:gd name="T69" fmla="*/ 28487664 h 559"/>
              <a:gd name="T70" fmla="*/ 37809606 w 510"/>
              <a:gd name="T71" fmla="*/ 28487664 h 559"/>
              <a:gd name="T72" fmla="*/ 53454773 w 510"/>
              <a:gd name="T73" fmla="*/ 28487664 h 559"/>
              <a:gd name="T74" fmla="*/ 53454773 w 510"/>
              <a:gd name="T75" fmla="*/ 50471416 h 559"/>
              <a:gd name="T76" fmla="*/ 53454773 w 510"/>
              <a:gd name="T77" fmla="*/ 50471416 h 559"/>
              <a:gd name="T78" fmla="*/ 53454773 w 510"/>
              <a:gd name="T79" fmla="*/ 56975329 h 559"/>
              <a:gd name="T80" fmla="*/ 30508239 w 510"/>
              <a:gd name="T81" fmla="*/ 24845286 h 559"/>
              <a:gd name="T82" fmla="*/ 30508239 w 510"/>
              <a:gd name="T83" fmla="*/ 24845286 h 559"/>
              <a:gd name="T84" fmla="*/ 26727387 w 510"/>
              <a:gd name="T85" fmla="*/ 21073067 h 559"/>
              <a:gd name="T86" fmla="*/ 26727387 w 510"/>
              <a:gd name="T87" fmla="*/ 13788670 h 559"/>
              <a:gd name="T88" fmla="*/ 26727387 w 510"/>
              <a:gd name="T89" fmla="*/ 0 h 559"/>
              <a:gd name="T90" fmla="*/ 53454773 w 510"/>
              <a:gd name="T91" fmla="*/ 24845286 h 559"/>
              <a:gd name="T92" fmla="*/ 37809606 w 510"/>
              <a:gd name="T93" fmla="*/ 24845286 h 559"/>
              <a:gd name="T94" fmla="*/ 30508239 w 510"/>
              <a:gd name="T95" fmla="*/ 24845286 h 5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0" h="559">
                <a:moveTo>
                  <a:pt x="495" y="473"/>
                </a:moveTo>
                <a:lnTo>
                  <a:pt x="495" y="473"/>
                </a:lnTo>
                <a:cubicBezTo>
                  <a:pt x="424" y="544"/>
                  <a:pt x="424" y="544"/>
                  <a:pt x="424" y="544"/>
                </a:cubicBezTo>
                <a:cubicBezTo>
                  <a:pt x="417" y="551"/>
                  <a:pt x="410" y="558"/>
                  <a:pt x="403" y="558"/>
                </a:cubicBezTo>
                <a:cubicBezTo>
                  <a:pt x="396" y="558"/>
                  <a:pt x="389" y="551"/>
                  <a:pt x="382" y="544"/>
                </a:cubicBezTo>
                <a:cubicBezTo>
                  <a:pt x="347" y="509"/>
                  <a:pt x="347" y="509"/>
                  <a:pt x="347" y="509"/>
                </a:cubicBezTo>
                <a:cubicBezTo>
                  <a:pt x="340" y="502"/>
                  <a:pt x="340" y="495"/>
                  <a:pt x="340" y="487"/>
                </a:cubicBezTo>
                <a:cubicBezTo>
                  <a:pt x="340" y="473"/>
                  <a:pt x="347" y="459"/>
                  <a:pt x="368" y="459"/>
                </a:cubicBezTo>
                <a:cubicBezTo>
                  <a:pt x="375" y="459"/>
                  <a:pt x="382" y="466"/>
                  <a:pt x="382" y="473"/>
                </a:cubicBezTo>
                <a:cubicBezTo>
                  <a:pt x="403" y="487"/>
                  <a:pt x="403" y="487"/>
                  <a:pt x="403" y="487"/>
                </a:cubicBezTo>
                <a:cubicBezTo>
                  <a:pt x="460" y="431"/>
                  <a:pt x="460" y="431"/>
                  <a:pt x="460" y="431"/>
                </a:cubicBezTo>
                <a:cubicBezTo>
                  <a:pt x="467" y="424"/>
                  <a:pt x="474" y="424"/>
                  <a:pt x="481" y="424"/>
                </a:cubicBezTo>
                <a:cubicBezTo>
                  <a:pt x="495" y="424"/>
                  <a:pt x="509" y="438"/>
                  <a:pt x="509" y="452"/>
                </a:cubicBezTo>
                <a:cubicBezTo>
                  <a:pt x="509" y="459"/>
                  <a:pt x="502" y="466"/>
                  <a:pt x="495" y="473"/>
                </a:cubicBezTo>
                <a:close/>
                <a:moveTo>
                  <a:pt x="410" y="438"/>
                </a:moveTo>
                <a:lnTo>
                  <a:pt x="410" y="438"/>
                </a:lnTo>
                <a:cubicBezTo>
                  <a:pt x="403" y="445"/>
                  <a:pt x="403" y="445"/>
                  <a:pt x="403" y="445"/>
                </a:cubicBezTo>
                <a:cubicBezTo>
                  <a:pt x="396" y="438"/>
                  <a:pt x="382" y="431"/>
                  <a:pt x="368" y="431"/>
                </a:cubicBezTo>
                <a:cubicBezTo>
                  <a:pt x="333" y="431"/>
                  <a:pt x="311" y="459"/>
                  <a:pt x="311" y="487"/>
                </a:cubicBezTo>
                <a:cubicBezTo>
                  <a:pt x="311" y="509"/>
                  <a:pt x="318" y="523"/>
                  <a:pt x="325" y="530"/>
                </a:cubicBezTo>
                <a:cubicBezTo>
                  <a:pt x="340" y="544"/>
                  <a:pt x="340" y="544"/>
                  <a:pt x="340" y="544"/>
                </a:cubicBezTo>
                <a:cubicBezTo>
                  <a:pt x="241" y="544"/>
                  <a:pt x="241" y="544"/>
                  <a:pt x="241" y="544"/>
                </a:cubicBezTo>
                <a:cubicBezTo>
                  <a:pt x="29" y="544"/>
                  <a:pt x="29" y="544"/>
                  <a:pt x="29" y="544"/>
                </a:cubicBezTo>
                <a:cubicBezTo>
                  <a:pt x="7" y="544"/>
                  <a:pt x="0" y="537"/>
                  <a:pt x="0" y="516"/>
                </a:cubicBezTo>
                <a:cubicBezTo>
                  <a:pt x="0" y="28"/>
                  <a:pt x="0" y="28"/>
                  <a:pt x="0" y="28"/>
                </a:cubicBezTo>
                <a:cubicBezTo>
                  <a:pt x="0" y="14"/>
                  <a:pt x="7" y="0"/>
                  <a:pt x="29" y="0"/>
                </a:cubicBezTo>
                <a:cubicBezTo>
                  <a:pt x="92" y="0"/>
                  <a:pt x="92" y="0"/>
                  <a:pt x="92" y="0"/>
                </a:cubicBezTo>
                <a:cubicBezTo>
                  <a:pt x="177" y="0"/>
                  <a:pt x="177" y="0"/>
                  <a:pt x="177" y="0"/>
                </a:cubicBezTo>
                <a:cubicBezTo>
                  <a:pt x="177" y="106"/>
                  <a:pt x="177" y="106"/>
                  <a:pt x="177" y="106"/>
                </a:cubicBezTo>
                <a:cubicBezTo>
                  <a:pt x="177" y="162"/>
                  <a:pt x="177" y="162"/>
                  <a:pt x="177" y="162"/>
                </a:cubicBezTo>
                <a:cubicBezTo>
                  <a:pt x="177" y="191"/>
                  <a:pt x="205" y="219"/>
                  <a:pt x="234" y="219"/>
                </a:cubicBezTo>
                <a:cubicBezTo>
                  <a:pt x="290" y="219"/>
                  <a:pt x="290" y="219"/>
                  <a:pt x="290" y="219"/>
                </a:cubicBezTo>
                <a:cubicBezTo>
                  <a:pt x="410" y="219"/>
                  <a:pt x="410" y="219"/>
                  <a:pt x="410" y="219"/>
                </a:cubicBezTo>
                <a:cubicBezTo>
                  <a:pt x="410" y="388"/>
                  <a:pt x="410" y="388"/>
                  <a:pt x="410" y="388"/>
                </a:cubicBezTo>
                <a:lnTo>
                  <a:pt x="410" y="438"/>
                </a:lnTo>
                <a:close/>
                <a:moveTo>
                  <a:pt x="234" y="191"/>
                </a:moveTo>
                <a:lnTo>
                  <a:pt x="234" y="191"/>
                </a:lnTo>
                <a:cubicBezTo>
                  <a:pt x="219" y="191"/>
                  <a:pt x="205" y="176"/>
                  <a:pt x="205" y="162"/>
                </a:cubicBezTo>
                <a:cubicBezTo>
                  <a:pt x="205" y="106"/>
                  <a:pt x="205" y="106"/>
                  <a:pt x="205" y="106"/>
                </a:cubicBezTo>
                <a:cubicBezTo>
                  <a:pt x="205" y="0"/>
                  <a:pt x="205" y="0"/>
                  <a:pt x="205" y="0"/>
                </a:cubicBezTo>
                <a:cubicBezTo>
                  <a:pt x="410" y="191"/>
                  <a:pt x="410" y="191"/>
                  <a:pt x="410" y="191"/>
                </a:cubicBezTo>
                <a:cubicBezTo>
                  <a:pt x="290" y="191"/>
                  <a:pt x="290" y="191"/>
                  <a:pt x="290" y="191"/>
                </a:cubicBezTo>
                <a:lnTo>
                  <a:pt x="234" y="191"/>
                </a:lnTo>
                <a:close/>
              </a:path>
            </a:pathLst>
          </a:custGeom>
          <a:solidFill>
            <a:schemeClr val="accent1"/>
          </a:solidFill>
          <a:ln>
            <a:noFill/>
          </a:ln>
          <a:extLst/>
        </p:spPr>
        <p:txBody>
          <a:bodyPr wrap="none" anchor="ctr"/>
          <a:lstStyle/>
          <a:p>
            <a:endParaRPr lang="en-US"/>
          </a:p>
        </p:txBody>
      </p:sp>
      <p:sp>
        <p:nvSpPr>
          <p:cNvPr id="106" name="Textfeld 39"/>
          <p:cNvSpPr txBox="1"/>
          <p:nvPr/>
        </p:nvSpPr>
        <p:spPr>
          <a:xfrm>
            <a:off x="9340527" y="10659844"/>
            <a:ext cx="5920168" cy="1815882"/>
          </a:xfrm>
          <a:prstGeom prst="rect">
            <a:avLst/>
          </a:prstGeom>
          <a:noFill/>
        </p:spPr>
        <p:txBody>
          <a:bodyPr wrap="square" rtlCol="0">
            <a:spAutoFit/>
          </a:bodyPr>
          <a:lstStyle/>
          <a:p>
            <a:pPr algn="ctr"/>
            <a:r>
              <a:rPr lang="en-US" sz="2800" dirty="0">
                <a:solidFill>
                  <a:schemeClr val="bg1"/>
                </a:solidFill>
              </a:rPr>
              <a:t>Employers and trade unions may verify the data by providing comments, clarifications, explanations of the survey results</a:t>
            </a:r>
            <a:endParaRPr lang="en-ID" sz="2801" dirty="0">
              <a:solidFill>
                <a:schemeClr val="bg1"/>
              </a:solidFill>
            </a:endParaRPr>
          </a:p>
        </p:txBody>
      </p:sp>
      <p:sp>
        <p:nvSpPr>
          <p:cNvPr id="107" name="Ellipse 24"/>
          <p:cNvSpPr/>
          <p:nvPr/>
        </p:nvSpPr>
        <p:spPr>
          <a:xfrm rot="5422425">
            <a:off x="15294031" y="4754482"/>
            <a:ext cx="1283340" cy="1283339"/>
          </a:xfrm>
          <a:prstGeom prst="ellipse">
            <a:avLst/>
          </a:prstGeom>
          <a:noFill/>
          <a:ln>
            <a:solidFill>
              <a:schemeClr val="bg1">
                <a:alpha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96">
              <a:solidFill>
                <a:schemeClr val="bg1"/>
              </a:solidFill>
              <a:latin typeface="+mj-lt"/>
            </a:endParaRPr>
          </a:p>
        </p:txBody>
      </p:sp>
      <p:sp>
        <p:nvSpPr>
          <p:cNvPr id="108" name="Textfeld 39"/>
          <p:cNvSpPr txBox="1"/>
          <p:nvPr/>
        </p:nvSpPr>
        <p:spPr>
          <a:xfrm>
            <a:off x="13652886" y="3105359"/>
            <a:ext cx="4762020" cy="1385379"/>
          </a:xfrm>
          <a:prstGeom prst="rect">
            <a:avLst/>
          </a:prstGeom>
          <a:noFill/>
        </p:spPr>
        <p:txBody>
          <a:bodyPr wrap="square" rtlCol="0">
            <a:spAutoFit/>
          </a:bodyPr>
          <a:lstStyle/>
          <a:p>
            <a:pPr lvl="0" algn="ctr">
              <a:lnSpc>
                <a:spcPct val="100000"/>
              </a:lnSpc>
            </a:pPr>
            <a:r>
              <a:rPr lang="en-US" sz="2801" dirty="0">
                <a:solidFill>
                  <a:schemeClr val="bg1"/>
                </a:solidFill>
              </a:rPr>
              <a:t>More workers aware at their basic rights according to the </a:t>
            </a:r>
            <a:r>
              <a:rPr lang="en-US" sz="2801" dirty="0" err="1">
                <a:solidFill>
                  <a:schemeClr val="bg1"/>
                </a:solidFill>
              </a:rPr>
              <a:t>Labour</a:t>
            </a:r>
            <a:r>
              <a:rPr lang="en-US" sz="2801" dirty="0">
                <a:solidFill>
                  <a:schemeClr val="bg1"/>
                </a:solidFill>
              </a:rPr>
              <a:t> Law</a:t>
            </a:r>
          </a:p>
        </p:txBody>
      </p:sp>
      <p:sp>
        <p:nvSpPr>
          <p:cNvPr id="109" name="Ellipse 24"/>
          <p:cNvSpPr/>
          <p:nvPr/>
        </p:nvSpPr>
        <p:spPr>
          <a:xfrm rot="5422425">
            <a:off x="18307847" y="9087870"/>
            <a:ext cx="1283340" cy="1283339"/>
          </a:xfrm>
          <a:prstGeom prst="ellipse">
            <a:avLst/>
          </a:prstGeom>
          <a:noFill/>
          <a:ln>
            <a:solidFill>
              <a:schemeClr val="bg1">
                <a:alpha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96">
              <a:solidFill>
                <a:schemeClr val="bg1"/>
              </a:solidFill>
              <a:latin typeface="+mj-lt"/>
            </a:endParaRPr>
          </a:p>
        </p:txBody>
      </p:sp>
      <p:sp>
        <p:nvSpPr>
          <p:cNvPr id="110" name="Freeform 47"/>
          <p:cNvSpPr>
            <a:spLocks noChangeArrowheads="1"/>
          </p:cNvSpPr>
          <p:nvPr/>
        </p:nvSpPr>
        <p:spPr bwMode="auto">
          <a:xfrm>
            <a:off x="18653261" y="9469187"/>
            <a:ext cx="592512" cy="520699"/>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accent1"/>
          </a:solidFill>
          <a:ln>
            <a:noFill/>
          </a:ln>
          <a:effectLst/>
          <a:extLst/>
        </p:spPr>
        <p:txBody>
          <a:bodyPr wrap="none" lIns="91424" tIns="45712" rIns="91424" bIns="45712" anchor="ctr"/>
          <a:lstStyle/>
          <a:p>
            <a:pPr>
              <a:defRPr/>
            </a:pPr>
            <a:endParaRPr lang="en-US" dirty="0"/>
          </a:p>
        </p:txBody>
      </p:sp>
      <p:sp>
        <p:nvSpPr>
          <p:cNvPr id="111" name="Ellipse 24"/>
          <p:cNvSpPr/>
          <p:nvPr/>
        </p:nvSpPr>
        <p:spPr>
          <a:xfrm rot="5422425">
            <a:off x="19339499" y="9085440"/>
            <a:ext cx="1283340" cy="1283339"/>
          </a:xfrm>
          <a:prstGeom prst="ellipse">
            <a:avLst/>
          </a:prstGeom>
          <a:noFill/>
          <a:ln>
            <a:solidFill>
              <a:schemeClr val="bg1">
                <a:alpha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96">
              <a:solidFill>
                <a:schemeClr val="bg1"/>
              </a:solidFill>
              <a:latin typeface="+mj-lt"/>
            </a:endParaRPr>
          </a:p>
        </p:txBody>
      </p:sp>
      <p:sp>
        <p:nvSpPr>
          <p:cNvPr id="112" name="Freeform 14"/>
          <p:cNvSpPr>
            <a:spLocks noChangeArrowheads="1"/>
          </p:cNvSpPr>
          <p:nvPr/>
        </p:nvSpPr>
        <p:spPr bwMode="auto">
          <a:xfrm>
            <a:off x="19704106" y="9435003"/>
            <a:ext cx="584048" cy="584200"/>
          </a:xfrm>
          <a:custGeom>
            <a:avLst/>
            <a:gdLst>
              <a:gd name="T0" fmla="*/ 75960749 w 609"/>
              <a:gd name="T1" fmla="*/ 63149718 h 609"/>
              <a:gd name="T2" fmla="*/ 39339251 w 609"/>
              <a:gd name="T3" fmla="*/ 78678142 h 609"/>
              <a:gd name="T4" fmla="*/ 2717393 w 609"/>
              <a:gd name="T5" fmla="*/ 63149718 h 609"/>
              <a:gd name="T6" fmla="*/ 0 w 609"/>
              <a:gd name="T7" fmla="*/ 3752694 h 609"/>
              <a:gd name="T8" fmla="*/ 5435146 w 609"/>
              <a:gd name="T9" fmla="*/ 1035300 h 609"/>
              <a:gd name="T10" fmla="*/ 5435146 w 609"/>
              <a:gd name="T11" fmla="*/ 1035300 h 609"/>
              <a:gd name="T12" fmla="*/ 39339251 w 609"/>
              <a:gd name="T13" fmla="*/ 14752129 h 609"/>
              <a:gd name="T14" fmla="*/ 73113853 w 609"/>
              <a:gd name="T15" fmla="*/ 1035300 h 609"/>
              <a:gd name="T16" fmla="*/ 73113853 w 609"/>
              <a:gd name="T17" fmla="*/ 1035300 h 609"/>
              <a:gd name="T18" fmla="*/ 78678142 w 609"/>
              <a:gd name="T19" fmla="*/ 3752694 h 609"/>
              <a:gd name="T20" fmla="*/ 75960749 w 609"/>
              <a:gd name="T21" fmla="*/ 63149718 h 609"/>
              <a:gd name="T22" fmla="*/ 35715700 w 609"/>
              <a:gd name="T23" fmla="*/ 21093073 h 609"/>
              <a:gd name="T24" fmla="*/ 7246742 w 609"/>
              <a:gd name="T25" fmla="*/ 57714571 h 609"/>
              <a:gd name="T26" fmla="*/ 35715700 w 609"/>
              <a:gd name="T27" fmla="*/ 21093073 h 609"/>
              <a:gd name="T28" fmla="*/ 71302258 w 609"/>
              <a:gd name="T29" fmla="*/ 9187840 h 609"/>
              <a:gd name="T30" fmla="*/ 42962442 w 609"/>
              <a:gd name="T31" fmla="*/ 69619805 h 609"/>
              <a:gd name="T32" fmla="*/ 71302258 w 609"/>
              <a:gd name="T33" fmla="*/ 9187840 h 609"/>
              <a:gd name="T34" fmla="*/ 48526731 w 609"/>
              <a:gd name="T35" fmla="*/ 26657363 h 609"/>
              <a:gd name="T36" fmla="*/ 62114417 w 609"/>
              <a:gd name="T37" fmla="*/ 20187276 h 609"/>
              <a:gd name="T38" fmla="*/ 67678707 w 609"/>
              <a:gd name="T39" fmla="*/ 23810467 h 609"/>
              <a:gd name="T40" fmla="*/ 64961313 w 609"/>
              <a:gd name="T41" fmla="*/ 26657363 h 609"/>
              <a:gd name="T42" fmla="*/ 52150282 w 609"/>
              <a:gd name="T43" fmla="*/ 32998307 h 609"/>
              <a:gd name="T44" fmla="*/ 46585633 w 609"/>
              <a:gd name="T45" fmla="*/ 29374756 h 609"/>
              <a:gd name="T46" fmla="*/ 48526731 w 609"/>
              <a:gd name="T47" fmla="*/ 39339251 h 609"/>
              <a:gd name="T48" fmla="*/ 48526731 w 609"/>
              <a:gd name="T49" fmla="*/ 39339251 h 609"/>
              <a:gd name="T50" fmla="*/ 62114417 w 609"/>
              <a:gd name="T51" fmla="*/ 33904105 h 609"/>
              <a:gd name="T52" fmla="*/ 67678707 w 609"/>
              <a:gd name="T53" fmla="*/ 36621498 h 609"/>
              <a:gd name="T54" fmla="*/ 52150282 w 609"/>
              <a:gd name="T55" fmla="*/ 46715136 h 609"/>
              <a:gd name="T56" fmla="*/ 50338687 w 609"/>
              <a:gd name="T57" fmla="*/ 46715136 h 609"/>
              <a:gd name="T58" fmla="*/ 48526731 w 609"/>
              <a:gd name="T59" fmla="*/ 39339251 h 609"/>
              <a:gd name="T60" fmla="*/ 48526731 w 609"/>
              <a:gd name="T61" fmla="*/ 53056080 h 609"/>
              <a:gd name="T62" fmla="*/ 62114417 w 609"/>
              <a:gd name="T63" fmla="*/ 46715136 h 609"/>
              <a:gd name="T64" fmla="*/ 64055516 w 609"/>
              <a:gd name="T65" fmla="*/ 46715136 h 609"/>
              <a:gd name="T66" fmla="*/ 64961313 w 609"/>
              <a:gd name="T67" fmla="*/ 53961878 h 609"/>
              <a:gd name="T68" fmla="*/ 52150282 w 609"/>
              <a:gd name="T69" fmla="*/ 59526167 h 609"/>
              <a:gd name="T70" fmla="*/ 50338687 w 609"/>
              <a:gd name="T71" fmla="*/ 60431965 h 609"/>
              <a:gd name="T72" fmla="*/ 48526731 w 609"/>
              <a:gd name="T73" fmla="*/ 53056080 h 609"/>
              <a:gd name="T74" fmla="*/ 14622627 w 609"/>
              <a:gd name="T75" fmla="*/ 20187276 h 609"/>
              <a:gd name="T76" fmla="*/ 16434582 w 609"/>
              <a:gd name="T77" fmla="*/ 20187276 h 609"/>
              <a:gd name="T78" fmla="*/ 30151411 w 609"/>
              <a:gd name="T79" fmla="*/ 26657363 h 609"/>
              <a:gd name="T80" fmla="*/ 28339815 w 609"/>
              <a:gd name="T81" fmla="*/ 32998307 h 609"/>
              <a:gd name="T82" fmla="*/ 26527860 w 609"/>
              <a:gd name="T83" fmla="*/ 32998307 h 609"/>
              <a:gd name="T84" fmla="*/ 13716829 w 609"/>
              <a:gd name="T85" fmla="*/ 26657363 h 609"/>
              <a:gd name="T86" fmla="*/ 14622627 w 609"/>
              <a:gd name="T87" fmla="*/ 20187276 h 609"/>
              <a:gd name="T88" fmla="*/ 14622627 w 609"/>
              <a:gd name="T89" fmla="*/ 32998307 h 609"/>
              <a:gd name="T90" fmla="*/ 16434582 w 609"/>
              <a:gd name="T91" fmla="*/ 33904105 h 609"/>
              <a:gd name="T92" fmla="*/ 30151411 w 609"/>
              <a:gd name="T93" fmla="*/ 39339251 h 609"/>
              <a:gd name="T94" fmla="*/ 28339815 w 609"/>
              <a:gd name="T95" fmla="*/ 46715136 h 609"/>
              <a:gd name="T96" fmla="*/ 26527860 w 609"/>
              <a:gd name="T97" fmla="*/ 46715136 h 609"/>
              <a:gd name="T98" fmla="*/ 13716829 w 609"/>
              <a:gd name="T99" fmla="*/ 40245049 h 609"/>
              <a:gd name="T100" fmla="*/ 14622627 w 609"/>
              <a:gd name="T101" fmla="*/ 32998307 h 609"/>
              <a:gd name="T102" fmla="*/ 14622627 w 609"/>
              <a:gd name="T103" fmla="*/ 46715136 h 609"/>
              <a:gd name="T104" fmla="*/ 16434582 w 609"/>
              <a:gd name="T105" fmla="*/ 46715136 h 609"/>
              <a:gd name="T106" fmla="*/ 30151411 w 609"/>
              <a:gd name="T107" fmla="*/ 53056080 h 609"/>
              <a:gd name="T108" fmla="*/ 28339815 w 609"/>
              <a:gd name="T109" fmla="*/ 60431965 h 609"/>
              <a:gd name="T110" fmla="*/ 26527860 w 609"/>
              <a:gd name="T111" fmla="*/ 59526167 h 609"/>
              <a:gd name="T112" fmla="*/ 13716829 w 609"/>
              <a:gd name="T113" fmla="*/ 53961878 h 609"/>
              <a:gd name="T114" fmla="*/ 14622627 w 609"/>
              <a:gd name="T115" fmla="*/ 46715136 h 6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09" h="609">
                <a:moveTo>
                  <a:pt x="587" y="488"/>
                </a:moveTo>
                <a:lnTo>
                  <a:pt x="587" y="488"/>
                </a:lnTo>
                <a:cubicBezTo>
                  <a:pt x="318" y="601"/>
                  <a:pt x="318" y="601"/>
                  <a:pt x="318" y="601"/>
                </a:cubicBezTo>
                <a:cubicBezTo>
                  <a:pt x="311" y="608"/>
                  <a:pt x="311" y="608"/>
                  <a:pt x="304" y="608"/>
                </a:cubicBezTo>
                <a:cubicBezTo>
                  <a:pt x="297" y="608"/>
                  <a:pt x="297" y="608"/>
                  <a:pt x="290" y="601"/>
                </a:cubicBezTo>
                <a:cubicBezTo>
                  <a:pt x="21" y="488"/>
                  <a:pt x="21" y="488"/>
                  <a:pt x="21" y="488"/>
                </a:cubicBezTo>
                <a:cubicBezTo>
                  <a:pt x="7" y="488"/>
                  <a:pt x="0" y="474"/>
                  <a:pt x="0" y="467"/>
                </a:cubicBezTo>
                <a:cubicBezTo>
                  <a:pt x="0" y="29"/>
                  <a:pt x="0" y="29"/>
                  <a:pt x="0" y="29"/>
                </a:cubicBezTo>
                <a:cubicBezTo>
                  <a:pt x="0" y="15"/>
                  <a:pt x="14" y="0"/>
                  <a:pt x="28" y="0"/>
                </a:cubicBezTo>
                <a:cubicBezTo>
                  <a:pt x="35" y="0"/>
                  <a:pt x="35" y="0"/>
                  <a:pt x="42" y="8"/>
                </a:cubicBezTo>
                <a:cubicBezTo>
                  <a:pt x="304" y="114"/>
                  <a:pt x="304" y="114"/>
                  <a:pt x="304" y="114"/>
                </a:cubicBezTo>
                <a:cubicBezTo>
                  <a:pt x="565" y="8"/>
                  <a:pt x="565" y="8"/>
                  <a:pt x="565" y="8"/>
                </a:cubicBezTo>
                <a:cubicBezTo>
                  <a:pt x="572" y="0"/>
                  <a:pt x="572" y="0"/>
                  <a:pt x="579" y="0"/>
                </a:cubicBezTo>
                <a:cubicBezTo>
                  <a:pt x="594" y="0"/>
                  <a:pt x="608" y="15"/>
                  <a:pt x="608" y="29"/>
                </a:cubicBezTo>
                <a:cubicBezTo>
                  <a:pt x="608" y="467"/>
                  <a:pt x="608" y="467"/>
                  <a:pt x="608" y="467"/>
                </a:cubicBezTo>
                <a:cubicBezTo>
                  <a:pt x="608" y="474"/>
                  <a:pt x="601" y="488"/>
                  <a:pt x="587" y="488"/>
                </a:cubicBezTo>
                <a:close/>
                <a:moveTo>
                  <a:pt x="276" y="163"/>
                </a:moveTo>
                <a:lnTo>
                  <a:pt x="276" y="163"/>
                </a:lnTo>
                <a:cubicBezTo>
                  <a:pt x="56" y="71"/>
                  <a:pt x="56" y="71"/>
                  <a:pt x="56" y="71"/>
                </a:cubicBezTo>
                <a:cubicBezTo>
                  <a:pt x="56" y="446"/>
                  <a:pt x="56" y="446"/>
                  <a:pt x="56" y="446"/>
                </a:cubicBezTo>
                <a:cubicBezTo>
                  <a:pt x="276" y="538"/>
                  <a:pt x="276" y="538"/>
                  <a:pt x="276" y="538"/>
                </a:cubicBezTo>
                <a:lnTo>
                  <a:pt x="276" y="163"/>
                </a:lnTo>
                <a:close/>
                <a:moveTo>
                  <a:pt x="551" y="71"/>
                </a:moveTo>
                <a:lnTo>
                  <a:pt x="551" y="71"/>
                </a:lnTo>
                <a:cubicBezTo>
                  <a:pt x="332" y="163"/>
                  <a:pt x="332" y="163"/>
                  <a:pt x="332" y="163"/>
                </a:cubicBezTo>
                <a:cubicBezTo>
                  <a:pt x="332" y="538"/>
                  <a:pt x="332" y="538"/>
                  <a:pt x="332" y="538"/>
                </a:cubicBezTo>
                <a:cubicBezTo>
                  <a:pt x="551" y="446"/>
                  <a:pt x="551" y="446"/>
                  <a:pt x="551" y="446"/>
                </a:cubicBezTo>
                <a:lnTo>
                  <a:pt x="551" y="71"/>
                </a:lnTo>
                <a:close/>
                <a:moveTo>
                  <a:pt x="375" y="206"/>
                </a:moveTo>
                <a:lnTo>
                  <a:pt x="375" y="206"/>
                </a:lnTo>
                <a:cubicBezTo>
                  <a:pt x="480" y="156"/>
                  <a:pt x="480" y="156"/>
                  <a:pt x="480" y="156"/>
                </a:cubicBezTo>
                <a:cubicBezTo>
                  <a:pt x="488" y="156"/>
                  <a:pt x="488" y="156"/>
                  <a:pt x="495" y="156"/>
                </a:cubicBezTo>
                <a:cubicBezTo>
                  <a:pt x="509" y="156"/>
                  <a:pt x="523" y="163"/>
                  <a:pt x="523" y="184"/>
                </a:cubicBezTo>
                <a:cubicBezTo>
                  <a:pt x="523" y="191"/>
                  <a:pt x="516" y="206"/>
                  <a:pt x="502" y="206"/>
                </a:cubicBezTo>
                <a:cubicBezTo>
                  <a:pt x="403" y="255"/>
                  <a:pt x="403" y="255"/>
                  <a:pt x="403" y="255"/>
                </a:cubicBezTo>
                <a:cubicBezTo>
                  <a:pt x="396" y="255"/>
                  <a:pt x="396" y="255"/>
                  <a:pt x="389" y="255"/>
                </a:cubicBezTo>
                <a:cubicBezTo>
                  <a:pt x="375" y="255"/>
                  <a:pt x="360" y="248"/>
                  <a:pt x="360" y="227"/>
                </a:cubicBezTo>
                <a:cubicBezTo>
                  <a:pt x="360" y="220"/>
                  <a:pt x="367" y="206"/>
                  <a:pt x="375" y="206"/>
                </a:cubicBezTo>
                <a:close/>
                <a:moveTo>
                  <a:pt x="375" y="304"/>
                </a:moveTo>
                <a:lnTo>
                  <a:pt x="375" y="304"/>
                </a:lnTo>
                <a:cubicBezTo>
                  <a:pt x="480" y="262"/>
                  <a:pt x="480" y="262"/>
                  <a:pt x="480" y="262"/>
                </a:cubicBezTo>
                <a:cubicBezTo>
                  <a:pt x="488" y="255"/>
                  <a:pt x="488" y="255"/>
                  <a:pt x="495" y="255"/>
                </a:cubicBezTo>
                <a:cubicBezTo>
                  <a:pt x="509" y="255"/>
                  <a:pt x="523" y="269"/>
                  <a:pt x="523" y="283"/>
                </a:cubicBezTo>
                <a:cubicBezTo>
                  <a:pt x="523" y="297"/>
                  <a:pt x="516" y="304"/>
                  <a:pt x="502" y="311"/>
                </a:cubicBezTo>
                <a:cubicBezTo>
                  <a:pt x="403" y="361"/>
                  <a:pt x="403" y="361"/>
                  <a:pt x="403" y="361"/>
                </a:cubicBezTo>
                <a:cubicBezTo>
                  <a:pt x="396" y="361"/>
                  <a:pt x="396" y="361"/>
                  <a:pt x="389" y="361"/>
                </a:cubicBezTo>
                <a:cubicBezTo>
                  <a:pt x="375" y="361"/>
                  <a:pt x="360" y="347"/>
                  <a:pt x="360" y="333"/>
                </a:cubicBezTo>
                <a:cubicBezTo>
                  <a:pt x="360" y="319"/>
                  <a:pt x="367" y="311"/>
                  <a:pt x="375" y="304"/>
                </a:cubicBezTo>
                <a:close/>
                <a:moveTo>
                  <a:pt x="375" y="410"/>
                </a:moveTo>
                <a:lnTo>
                  <a:pt x="375" y="410"/>
                </a:lnTo>
                <a:cubicBezTo>
                  <a:pt x="480" y="361"/>
                  <a:pt x="480" y="361"/>
                  <a:pt x="480" y="361"/>
                </a:cubicBezTo>
                <a:cubicBezTo>
                  <a:pt x="488" y="361"/>
                  <a:pt x="488" y="361"/>
                  <a:pt x="495" y="361"/>
                </a:cubicBezTo>
                <a:cubicBezTo>
                  <a:pt x="509" y="361"/>
                  <a:pt x="523" y="375"/>
                  <a:pt x="523" y="389"/>
                </a:cubicBezTo>
                <a:cubicBezTo>
                  <a:pt x="523" y="403"/>
                  <a:pt x="516" y="410"/>
                  <a:pt x="502" y="417"/>
                </a:cubicBezTo>
                <a:cubicBezTo>
                  <a:pt x="403" y="460"/>
                  <a:pt x="403" y="460"/>
                  <a:pt x="403" y="460"/>
                </a:cubicBezTo>
                <a:cubicBezTo>
                  <a:pt x="396" y="467"/>
                  <a:pt x="396" y="467"/>
                  <a:pt x="389" y="467"/>
                </a:cubicBezTo>
                <a:cubicBezTo>
                  <a:pt x="375" y="467"/>
                  <a:pt x="360" y="453"/>
                  <a:pt x="360" y="439"/>
                </a:cubicBezTo>
                <a:cubicBezTo>
                  <a:pt x="360" y="425"/>
                  <a:pt x="367" y="417"/>
                  <a:pt x="375" y="410"/>
                </a:cubicBezTo>
                <a:close/>
                <a:moveTo>
                  <a:pt x="113" y="156"/>
                </a:moveTo>
                <a:lnTo>
                  <a:pt x="113" y="156"/>
                </a:lnTo>
                <a:cubicBezTo>
                  <a:pt x="120" y="156"/>
                  <a:pt x="120" y="156"/>
                  <a:pt x="127" y="156"/>
                </a:cubicBezTo>
                <a:cubicBezTo>
                  <a:pt x="233" y="206"/>
                  <a:pt x="233" y="206"/>
                  <a:pt x="233" y="206"/>
                </a:cubicBezTo>
                <a:cubicBezTo>
                  <a:pt x="240" y="206"/>
                  <a:pt x="247" y="220"/>
                  <a:pt x="247" y="227"/>
                </a:cubicBezTo>
                <a:cubicBezTo>
                  <a:pt x="247" y="248"/>
                  <a:pt x="233" y="255"/>
                  <a:pt x="219" y="255"/>
                </a:cubicBezTo>
                <a:cubicBezTo>
                  <a:pt x="212" y="255"/>
                  <a:pt x="212" y="255"/>
                  <a:pt x="205" y="255"/>
                </a:cubicBezTo>
                <a:cubicBezTo>
                  <a:pt x="106" y="206"/>
                  <a:pt x="106" y="206"/>
                  <a:pt x="106" y="206"/>
                </a:cubicBezTo>
                <a:cubicBezTo>
                  <a:pt x="92" y="206"/>
                  <a:pt x="85" y="191"/>
                  <a:pt x="85" y="184"/>
                </a:cubicBezTo>
                <a:cubicBezTo>
                  <a:pt x="85" y="163"/>
                  <a:pt x="99" y="156"/>
                  <a:pt x="113" y="156"/>
                </a:cubicBezTo>
                <a:close/>
                <a:moveTo>
                  <a:pt x="113" y="255"/>
                </a:moveTo>
                <a:lnTo>
                  <a:pt x="113" y="255"/>
                </a:lnTo>
                <a:cubicBezTo>
                  <a:pt x="120" y="255"/>
                  <a:pt x="120" y="255"/>
                  <a:pt x="127" y="262"/>
                </a:cubicBezTo>
                <a:cubicBezTo>
                  <a:pt x="233" y="304"/>
                  <a:pt x="233" y="304"/>
                  <a:pt x="233" y="304"/>
                </a:cubicBezTo>
                <a:cubicBezTo>
                  <a:pt x="240" y="311"/>
                  <a:pt x="247" y="319"/>
                  <a:pt x="247" y="333"/>
                </a:cubicBezTo>
                <a:cubicBezTo>
                  <a:pt x="247" y="347"/>
                  <a:pt x="233" y="361"/>
                  <a:pt x="219" y="361"/>
                </a:cubicBezTo>
                <a:cubicBezTo>
                  <a:pt x="212" y="361"/>
                  <a:pt x="212" y="361"/>
                  <a:pt x="205" y="361"/>
                </a:cubicBezTo>
                <a:cubicBezTo>
                  <a:pt x="106" y="311"/>
                  <a:pt x="106" y="311"/>
                  <a:pt x="106" y="311"/>
                </a:cubicBezTo>
                <a:cubicBezTo>
                  <a:pt x="92" y="304"/>
                  <a:pt x="85" y="297"/>
                  <a:pt x="85" y="283"/>
                </a:cubicBezTo>
                <a:cubicBezTo>
                  <a:pt x="85" y="269"/>
                  <a:pt x="99" y="255"/>
                  <a:pt x="113" y="255"/>
                </a:cubicBezTo>
                <a:close/>
                <a:moveTo>
                  <a:pt x="113" y="361"/>
                </a:moveTo>
                <a:lnTo>
                  <a:pt x="113" y="361"/>
                </a:lnTo>
                <a:cubicBezTo>
                  <a:pt x="120" y="361"/>
                  <a:pt x="120" y="361"/>
                  <a:pt x="127" y="361"/>
                </a:cubicBezTo>
                <a:cubicBezTo>
                  <a:pt x="233" y="410"/>
                  <a:pt x="233" y="410"/>
                  <a:pt x="233" y="410"/>
                </a:cubicBezTo>
                <a:cubicBezTo>
                  <a:pt x="240" y="417"/>
                  <a:pt x="247" y="425"/>
                  <a:pt x="247" y="439"/>
                </a:cubicBezTo>
                <a:cubicBezTo>
                  <a:pt x="247" y="453"/>
                  <a:pt x="233" y="467"/>
                  <a:pt x="219" y="467"/>
                </a:cubicBezTo>
                <a:cubicBezTo>
                  <a:pt x="212" y="467"/>
                  <a:pt x="212" y="467"/>
                  <a:pt x="205" y="460"/>
                </a:cubicBezTo>
                <a:cubicBezTo>
                  <a:pt x="106" y="417"/>
                  <a:pt x="106" y="417"/>
                  <a:pt x="106" y="417"/>
                </a:cubicBezTo>
                <a:cubicBezTo>
                  <a:pt x="92" y="410"/>
                  <a:pt x="85" y="403"/>
                  <a:pt x="85" y="389"/>
                </a:cubicBezTo>
                <a:cubicBezTo>
                  <a:pt x="85" y="375"/>
                  <a:pt x="99" y="361"/>
                  <a:pt x="113" y="361"/>
                </a:cubicBezTo>
                <a:close/>
              </a:path>
            </a:pathLst>
          </a:custGeom>
          <a:solidFill>
            <a:schemeClr val="accent1"/>
          </a:solidFill>
          <a:ln>
            <a:noFill/>
          </a:ln>
          <a:extLst/>
        </p:spPr>
        <p:txBody>
          <a:bodyPr wrap="none" anchor="ctr"/>
          <a:lstStyle/>
          <a:p>
            <a:endParaRPr lang="en-US"/>
          </a:p>
        </p:txBody>
      </p:sp>
      <p:sp>
        <p:nvSpPr>
          <p:cNvPr id="113" name="Textfeld 39"/>
          <p:cNvSpPr txBox="1"/>
          <p:nvPr/>
        </p:nvSpPr>
        <p:spPr>
          <a:xfrm>
            <a:off x="15341796" y="10636315"/>
            <a:ext cx="8481753" cy="1816395"/>
          </a:xfrm>
          <a:prstGeom prst="rect">
            <a:avLst/>
          </a:prstGeom>
          <a:noFill/>
        </p:spPr>
        <p:txBody>
          <a:bodyPr wrap="square" rtlCol="0">
            <a:spAutoFit/>
          </a:bodyPr>
          <a:lstStyle/>
          <a:p>
            <a:pPr lvl="0" algn="ctr">
              <a:lnSpc>
                <a:spcPct val="100000"/>
              </a:lnSpc>
            </a:pPr>
            <a:r>
              <a:rPr lang="en-US" sz="2801" dirty="0">
                <a:solidFill>
                  <a:schemeClr val="bg1"/>
                </a:solidFill>
              </a:rPr>
              <a:t>Improvement in social dialogue – 5 factories agreed to improve (social dialogue report available online),</a:t>
            </a:r>
          </a:p>
          <a:p>
            <a:pPr algn="ctr"/>
            <a:r>
              <a:rPr lang="en-US" sz="2801" dirty="0">
                <a:solidFill>
                  <a:schemeClr val="bg1"/>
                </a:solidFill>
              </a:rPr>
              <a:t>New Collective Bargaining Agreement (CBA) are set </a:t>
            </a:r>
          </a:p>
          <a:p>
            <a:pPr lvl="0" algn="ctr">
              <a:lnSpc>
                <a:spcPct val="100000"/>
              </a:lnSpc>
            </a:pPr>
            <a:endParaRPr lang="en-US" sz="2801" dirty="0">
              <a:solidFill>
                <a:schemeClr val="bg1"/>
              </a:solidFill>
            </a:endParaRPr>
          </a:p>
        </p:txBody>
      </p:sp>
      <p:sp>
        <p:nvSpPr>
          <p:cNvPr id="114" name="Textfeld 39"/>
          <p:cNvSpPr txBox="1"/>
          <p:nvPr/>
        </p:nvSpPr>
        <p:spPr>
          <a:xfrm>
            <a:off x="18587246" y="3111026"/>
            <a:ext cx="5367446" cy="1384995"/>
          </a:xfrm>
          <a:prstGeom prst="rect">
            <a:avLst/>
          </a:prstGeom>
          <a:noFill/>
        </p:spPr>
        <p:txBody>
          <a:bodyPr wrap="square" rtlCol="0">
            <a:spAutoFit/>
          </a:bodyPr>
          <a:lstStyle/>
          <a:p>
            <a:pPr algn="ctr"/>
            <a:r>
              <a:rPr lang="en-US" sz="2800" dirty="0">
                <a:solidFill>
                  <a:schemeClr val="bg1"/>
                </a:solidFill>
              </a:rPr>
              <a:t>Effective monitoring of working conditions by workers, employers, brands, and buyers</a:t>
            </a:r>
          </a:p>
        </p:txBody>
      </p:sp>
      <p:sp>
        <p:nvSpPr>
          <p:cNvPr id="115" name="Ellipse 24"/>
          <p:cNvSpPr/>
          <p:nvPr/>
        </p:nvSpPr>
        <p:spPr>
          <a:xfrm rot="5422425">
            <a:off x="20571599" y="4656961"/>
            <a:ext cx="1283340" cy="1283339"/>
          </a:xfrm>
          <a:prstGeom prst="ellipse">
            <a:avLst/>
          </a:prstGeom>
          <a:noFill/>
          <a:ln>
            <a:solidFill>
              <a:schemeClr val="bg1">
                <a:alpha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96">
              <a:solidFill>
                <a:schemeClr val="bg1"/>
              </a:solidFill>
              <a:latin typeface="+mj-lt"/>
            </a:endParaRPr>
          </a:p>
        </p:txBody>
      </p:sp>
      <p:sp>
        <p:nvSpPr>
          <p:cNvPr id="116" name="Ellipse 28"/>
          <p:cNvSpPr/>
          <p:nvPr/>
        </p:nvSpPr>
        <p:spPr>
          <a:xfrm>
            <a:off x="9416325" y="5307621"/>
            <a:ext cx="517213" cy="517213"/>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2400" b="1" dirty="0">
                <a:solidFill>
                  <a:srgbClr val="002060"/>
                </a:solidFill>
                <a:latin typeface="+mj-lt"/>
              </a:rPr>
              <a:t>1</a:t>
            </a:r>
          </a:p>
        </p:txBody>
      </p:sp>
      <p:sp>
        <p:nvSpPr>
          <p:cNvPr id="117" name="Ellipse 28"/>
          <p:cNvSpPr/>
          <p:nvPr/>
        </p:nvSpPr>
        <p:spPr>
          <a:xfrm>
            <a:off x="11673121" y="9091991"/>
            <a:ext cx="517213" cy="517213"/>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2400" b="1" dirty="0">
                <a:solidFill>
                  <a:srgbClr val="002060"/>
                </a:solidFill>
                <a:latin typeface="+mj-lt"/>
              </a:rPr>
              <a:t>2</a:t>
            </a:r>
          </a:p>
        </p:txBody>
      </p:sp>
      <p:sp>
        <p:nvSpPr>
          <p:cNvPr id="118" name="Ellipse 28"/>
          <p:cNvSpPr/>
          <p:nvPr/>
        </p:nvSpPr>
        <p:spPr>
          <a:xfrm>
            <a:off x="14975357" y="5508868"/>
            <a:ext cx="517213" cy="517213"/>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2400" b="1" dirty="0">
                <a:solidFill>
                  <a:srgbClr val="002060"/>
                </a:solidFill>
                <a:latin typeface="+mj-lt"/>
              </a:rPr>
              <a:t>3</a:t>
            </a:r>
          </a:p>
        </p:txBody>
      </p:sp>
      <p:sp>
        <p:nvSpPr>
          <p:cNvPr id="119" name="Ellipse 28"/>
          <p:cNvSpPr/>
          <p:nvPr/>
        </p:nvSpPr>
        <p:spPr>
          <a:xfrm>
            <a:off x="18035275" y="9933832"/>
            <a:ext cx="517213" cy="517213"/>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2400" b="1" dirty="0">
                <a:solidFill>
                  <a:srgbClr val="002060"/>
                </a:solidFill>
                <a:latin typeface="+mj-lt"/>
              </a:rPr>
              <a:t>4</a:t>
            </a:r>
          </a:p>
        </p:txBody>
      </p:sp>
      <p:sp>
        <p:nvSpPr>
          <p:cNvPr id="120" name="Ellipse 28"/>
          <p:cNvSpPr/>
          <p:nvPr/>
        </p:nvSpPr>
        <p:spPr>
          <a:xfrm>
            <a:off x="20266693" y="5430742"/>
            <a:ext cx="517213" cy="517213"/>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2400" b="1" dirty="0">
                <a:solidFill>
                  <a:srgbClr val="002060"/>
                </a:solidFill>
                <a:latin typeface="+mj-lt"/>
              </a:rPr>
              <a:t>5</a:t>
            </a:r>
          </a:p>
        </p:txBody>
      </p:sp>
      <p:sp>
        <p:nvSpPr>
          <p:cNvPr id="121" name="Textfeld 39"/>
          <p:cNvSpPr txBox="1"/>
          <p:nvPr/>
        </p:nvSpPr>
        <p:spPr>
          <a:xfrm>
            <a:off x="844716" y="9408885"/>
            <a:ext cx="6232552" cy="2247410"/>
          </a:xfrm>
          <a:prstGeom prst="rect">
            <a:avLst/>
          </a:prstGeom>
          <a:noFill/>
        </p:spPr>
        <p:txBody>
          <a:bodyPr wrap="square" rtlCol="0">
            <a:spAutoFit/>
          </a:bodyPr>
          <a:lstStyle/>
          <a:p>
            <a:pPr marL="457200" lvl="0" indent="-457200">
              <a:lnSpc>
                <a:spcPct val="100000"/>
              </a:lnSpc>
              <a:buFont typeface="Arial" panose="020B0604020202020204" pitchFamily="34" charset="0"/>
              <a:buChar char="•"/>
            </a:pPr>
            <a:r>
              <a:rPr lang="en-US" sz="2801" dirty="0">
                <a:solidFill>
                  <a:srgbClr val="002060"/>
                </a:solidFill>
              </a:rPr>
              <a:t>Unions are trained to use the apps and conduct the surveys on their own</a:t>
            </a:r>
          </a:p>
          <a:p>
            <a:pPr marL="457200" indent="-457200">
              <a:buFont typeface="Arial" panose="020B0604020202020204" pitchFamily="34" charset="0"/>
              <a:buChar char="•"/>
            </a:pPr>
            <a:r>
              <a:rPr lang="en-US" sz="2801" dirty="0">
                <a:solidFill>
                  <a:srgbClr val="002060"/>
                </a:solidFill>
              </a:rPr>
              <a:t>Trade unions use the survey as a tool to recruit new members – 1 new TU established</a:t>
            </a:r>
          </a:p>
        </p:txBody>
      </p:sp>
      <p:sp>
        <p:nvSpPr>
          <p:cNvPr id="122" name="TextBox 75"/>
          <p:cNvSpPr txBox="1"/>
          <p:nvPr/>
        </p:nvSpPr>
        <p:spPr>
          <a:xfrm>
            <a:off x="844716" y="8761812"/>
            <a:ext cx="4556504" cy="492443"/>
          </a:xfrm>
          <a:prstGeom prst="rect">
            <a:avLst/>
          </a:prstGeom>
          <a:noFill/>
        </p:spPr>
        <p:txBody>
          <a:bodyPr wrap="none" lIns="0" tIns="0" rIns="0" bIns="0" rtlCol="0">
            <a:spAutoFit/>
          </a:bodyPr>
          <a:lstStyle/>
          <a:p>
            <a:pPr algn="ctr"/>
            <a:r>
              <a:rPr lang="en-US" sz="3200" b="1" dirty="0">
                <a:solidFill>
                  <a:schemeClr val="accent1"/>
                </a:solidFill>
              </a:rPr>
              <a:t>OTHER ACCOMPLISHMENT</a:t>
            </a:r>
            <a:endParaRPr lang="en-US" sz="3200" dirty="0">
              <a:solidFill>
                <a:schemeClr val="accent1"/>
              </a:solidFill>
            </a:endParaRPr>
          </a:p>
        </p:txBody>
      </p:sp>
    </p:spTree>
    <p:extLst>
      <p:ext uri="{BB962C8B-B14F-4D97-AF65-F5344CB8AC3E}">
        <p14:creationId xmlns:p14="http://schemas.microsoft.com/office/powerpoint/2010/main" val="228496496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hteck 52"/>
          <p:cNvSpPr/>
          <p:nvPr/>
        </p:nvSpPr>
        <p:spPr>
          <a:xfrm>
            <a:off x="8063746" y="6"/>
            <a:ext cx="16313906" cy="13715999"/>
          </a:xfrm>
          <a:prstGeom prst="rect">
            <a:avLst/>
          </a:prstGeom>
          <a:solidFill>
            <a:srgbClr val="002060">
              <a:alpha val="94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a:off x="9367439" y="37140"/>
            <a:ext cx="15010213" cy="13678862"/>
          </a:xfrm>
          <a:prstGeom prst="rect">
            <a:avLst/>
          </a:prstGeom>
          <a:blipFill dpi="0" rotWithShape="1">
            <a:blip r:embed="rId3">
              <a:alphaModFix amt="19000"/>
            </a:blip>
            <a:srcRect/>
            <a:stretch>
              <a:fillRect l="-22176" r="-22176"/>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p:cNvSpPr txBox="1"/>
          <p:nvPr/>
        </p:nvSpPr>
        <p:spPr>
          <a:xfrm>
            <a:off x="9807048" y="12088082"/>
            <a:ext cx="7680855" cy="769185"/>
          </a:xfrm>
          <a:prstGeom prst="rect">
            <a:avLst/>
          </a:prstGeom>
          <a:noFill/>
        </p:spPr>
        <p:txBody>
          <a:bodyPr wrap="square" rtlCol="0">
            <a:spAutoFit/>
          </a:bodyPr>
          <a:lstStyle/>
          <a:p>
            <a:r>
              <a:rPr lang="en-ID" sz="2199" dirty="0">
                <a:solidFill>
                  <a:schemeClr val="bg1"/>
                </a:solidFill>
              </a:rPr>
              <a:t>This project is possible thanks to our </a:t>
            </a:r>
            <a:r>
              <a:rPr lang="en-ID" sz="2199" dirty="0" err="1">
                <a:solidFill>
                  <a:schemeClr val="bg1"/>
                </a:solidFill>
              </a:rPr>
              <a:t>WageIndicator</a:t>
            </a:r>
            <a:r>
              <a:rPr lang="en-ID" sz="2199" dirty="0">
                <a:solidFill>
                  <a:schemeClr val="bg1"/>
                </a:solidFill>
              </a:rPr>
              <a:t> International and National team and the support of C&amp;A Foundation</a:t>
            </a:r>
          </a:p>
        </p:txBody>
      </p:sp>
      <p:sp>
        <p:nvSpPr>
          <p:cNvPr id="58" name="Rechteck 57"/>
          <p:cNvSpPr/>
          <p:nvPr/>
        </p:nvSpPr>
        <p:spPr>
          <a:xfrm flipV="1">
            <a:off x="9021654" y="11870059"/>
            <a:ext cx="808898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6" name="Immagine 5">
            <a:extLst>
              <a:ext uri="{FF2B5EF4-FFF2-40B4-BE49-F238E27FC236}">
                <a16:creationId xmlns:a16="http://schemas.microsoft.com/office/drawing/2014/main" id="{E35ACC67-1792-4E14-A5AB-07007B199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13" y="5579960"/>
            <a:ext cx="7759006" cy="161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feld 58"/>
          <p:cNvSpPr txBox="1"/>
          <p:nvPr/>
        </p:nvSpPr>
        <p:spPr>
          <a:xfrm>
            <a:off x="11424884" y="851803"/>
            <a:ext cx="12430123" cy="2185470"/>
          </a:xfrm>
          <a:prstGeom prst="rect">
            <a:avLst/>
          </a:prstGeom>
          <a:noFill/>
        </p:spPr>
        <p:txBody>
          <a:bodyPr wrap="square" rtlCol="0">
            <a:spAutoFit/>
          </a:bodyPr>
          <a:lstStyle/>
          <a:p>
            <a:pPr algn="r"/>
            <a:r>
              <a:rPr lang="en-ID" sz="3600" b="1" dirty="0">
                <a:solidFill>
                  <a:schemeClr val="bg1"/>
                </a:solidFill>
              </a:rPr>
              <a:t>To learn further about </a:t>
            </a:r>
            <a:r>
              <a:rPr lang="en-ID" sz="3600" b="1" dirty="0" err="1">
                <a:solidFill>
                  <a:schemeClr val="bg1"/>
                </a:solidFill>
              </a:rPr>
              <a:t>WageIndicator</a:t>
            </a:r>
            <a:r>
              <a:rPr lang="en-ID" sz="3600" b="1" dirty="0">
                <a:solidFill>
                  <a:schemeClr val="bg1"/>
                </a:solidFill>
              </a:rPr>
              <a:t>, visit :</a:t>
            </a:r>
          </a:p>
          <a:p>
            <a:pPr algn="r"/>
            <a:r>
              <a:rPr lang="en-ID" sz="3201" dirty="0">
                <a:solidFill>
                  <a:schemeClr val="bg1"/>
                </a:solidFill>
              </a:rPr>
              <a:t>wageindicator.org</a:t>
            </a:r>
          </a:p>
          <a:p>
            <a:pPr algn="r"/>
            <a:r>
              <a:rPr lang="en-ID" sz="3600" dirty="0">
                <a:solidFill>
                  <a:schemeClr val="bg1"/>
                </a:solidFill>
              </a:rPr>
              <a:t> </a:t>
            </a:r>
            <a:r>
              <a:rPr lang="en-ID" sz="3600" b="1" dirty="0">
                <a:solidFill>
                  <a:schemeClr val="bg1"/>
                </a:solidFill>
              </a:rPr>
              <a:t>Surveys and Factory Pages in Indonesia, visit :</a:t>
            </a:r>
          </a:p>
          <a:p>
            <a:pPr algn="r"/>
            <a:r>
              <a:rPr lang="en-ID" sz="3201" dirty="0">
                <a:solidFill>
                  <a:schemeClr val="bg1"/>
                </a:solidFill>
              </a:rPr>
              <a:t>gajimu.com/garment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213"/>
            <a:ext cx="8033433" cy="4016716"/>
          </a:xfrm>
          <a:prstGeom prst="rect">
            <a:avLst/>
          </a:prstGeom>
        </p:spPr>
      </p:pic>
      <p:sp>
        <p:nvSpPr>
          <p:cNvPr id="32" name="Ellipse 31"/>
          <p:cNvSpPr/>
          <p:nvPr/>
        </p:nvSpPr>
        <p:spPr>
          <a:xfrm>
            <a:off x="8334656" y="11479733"/>
            <a:ext cx="830204" cy="83020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mj-lt"/>
            </a:endParaRPr>
          </a:p>
        </p:txBody>
      </p:sp>
      <p:sp>
        <p:nvSpPr>
          <p:cNvPr id="14" name="Textfeld 58"/>
          <p:cNvSpPr txBox="1"/>
          <p:nvPr/>
        </p:nvSpPr>
        <p:spPr>
          <a:xfrm>
            <a:off x="10657485" y="6597910"/>
            <a:ext cx="12430123" cy="1569660"/>
          </a:xfrm>
          <a:prstGeom prst="rect">
            <a:avLst/>
          </a:prstGeom>
          <a:noFill/>
        </p:spPr>
        <p:txBody>
          <a:bodyPr wrap="square" rtlCol="0">
            <a:spAutoFit/>
          </a:bodyPr>
          <a:lstStyle/>
          <a:p>
            <a:pPr algn="ctr"/>
            <a:r>
              <a:rPr lang="en-ID" sz="9600" b="1" dirty="0">
                <a:solidFill>
                  <a:schemeClr val="bg1"/>
                </a:solidFill>
                <a:latin typeface="Calibri" panose="020F0502020204030204" pitchFamily="34" charset="0"/>
              </a:rPr>
              <a:t>THANK YOU</a:t>
            </a:r>
          </a:p>
        </p:txBody>
      </p:sp>
      <p:sp>
        <p:nvSpPr>
          <p:cNvPr id="15" name="Shape 2770"/>
          <p:cNvSpPr/>
          <p:nvPr/>
        </p:nvSpPr>
        <p:spPr>
          <a:xfrm>
            <a:off x="8517540" y="11654409"/>
            <a:ext cx="473802" cy="47380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tx1"/>
          </a:solidFill>
          <a:ln w="12700">
            <a:miter lim="400000"/>
          </a:ln>
        </p:spPr>
        <p:txBody>
          <a:bodyPr lIns="38090" tIns="38090" rIns="38090" bIns="38090" anchor="ctr"/>
          <a:lstStyle/>
          <a:p>
            <a:pPr defTabSz="45707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3011600233"/>
      </p:ext>
    </p:extLst>
  </p:cSld>
  <p:clrMapOvr>
    <a:masterClrMapping/>
  </p:clrMapOvr>
  <p:transition spd="slow">
    <p:push dir="u"/>
  </p:transition>
</p:sld>
</file>

<file path=ppt/theme/theme1.xml><?xml version="1.0" encoding="utf-8"?>
<a:theme xmlns:a="http://schemas.openxmlformats.org/drawingml/2006/main" name="Office Theme">
  <a:themeElements>
    <a:clrScheme name="Benutzerdefiniert 228">
      <a:dk1>
        <a:srgbClr val="464646"/>
      </a:dk1>
      <a:lt1>
        <a:srgbClr val="F0F0F0"/>
      </a:lt1>
      <a:dk2>
        <a:srgbClr val="44546A"/>
      </a:dk2>
      <a:lt2>
        <a:srgbClr val="E7E6E6"/>
      </a:lt2>
      <a:accent1>
        <a:srgbClr val="FFC00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932</TotalTime>
  <Words>525</Words>
  <Application>Microsoft Office PowerPoint</Application>
  <PresentationFormat>Aangepast</PresentationFormat>
  <Paragraphs>88</Paragraphs>
  <Slides>9</Slides>
  <Notes>9</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9</vt:i4>
      </vt:variant>
    </vt:vector>
  </HeadingPairs>
  <TitlesOfParts>
    <vt:vector size="19" baseType="lpstr">
      <vt:lpstr>Arial</vt:lpstr>
      <vt:lpstr>Arial Narrow</vt:lpstr>
      <vt:lpstr>Calibri</vt:lpstr>
      <vt:lpstr>Calibri Light</vt:lpstr>
      <vt:lpstr>Century Gothic</vt:lpstr>
      <vt:lpstr>Gill Sans</vt:lpstr>
      <vt:lpstr>Helvetica</vt:lpstr>
      <vt:lpstr>Lato</vt:lpstr>
      <vt:lpstr>Roboto</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Lydia Hamid</dc:creator>
  <cp:lastModifiedBy>paulien Osse</cp:lastModifiedBy>
  <cp:revision>946</cp:revision>
  <dcterms:created xsi:type="dcterms:W3CDTF">2016-03-24T21:47:09Z</dcterms:created>
  <dcterms:modified xsi:type="dcterms:W3CDTF">2018-10-17T14:44:58Z</dcterms:modified>
</cp:coreProperties>
</file>