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278" r:id="rId3"/>
    <p:sldId id="265" r:id="rId4"/>
    <p:sldId id="263" r:id="rId5"/>
    <p:sldId id="269" r:id="rId6"/>
    <p:sldId id="261" r:id="rId7"/>
    <p:sldId id="277" r:id="rId8"/>
    <p:sldId id="280" r:id="rId9"/>
    <p:sldId id="271" r:id="rId10"/>
    <p:sldId id="270" r:id="rId11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3" userDrawn="1">
          <p15:clr>
            <a:srgbClr val="A4A3A4"/>
          </p15:clr>
        </p15:guide>
        <p15:guide id="2" pos="66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66FF"/>
    <a:srgbClr val="78B64E"/>
    <a:srgbClr val="4165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84" autoAdjust="0"/>
    <p:restoredTop sz="94660"/>
  </p:normalViewPr>
  <p:slideViewPr>
    <p:cSldViewPr snapToGrid="0" showGuides="1">
      <p:cViewPr varScale="1">
        <p:scale>
          <a:sx n="79" d="100"/>
          <a:sy n="79" d="100"/>
        </p:scale>
        <p:origin x="114" y="744"/>
      </p:cViewPr>
      <p:guideLst>
        <p:guide orient="horz" pos="2863"/>
        <p:guide pos="66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2D9-B5AA-40A9-9143-0C04A7C5FBE5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E9A6A-D271-4FE6-9191-9948D94AA5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89102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9126D0-D11D-427F-BD70-1FED7E6343E5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631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7185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9023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0727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5395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497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868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571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4584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EE9A6A-D271-4FE6-9191-9948D94AA5A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0532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DC018F-BF30-4048-87E5-67501E02F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BABC410-CD00-4E0E-9F45-988D0F4FFF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27F974-E308-4AF1-BF13-CA594AD2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03B1EB-8CE0-4198-A679-096D8FA87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6D5C31-91F3-48F9-BDC7-796A5BE7A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010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75C73-BE31-4A9E-8827-4584E04C3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891898D-F3C2-4675-B24F-E4CE7A3F6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53E1E9-420C-4015-AF0D-CF27D7339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1AB027-F8F9-4D07-A747-88279AB8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313B21-06F7-4387-B2FE-D98F4EE14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9245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4135711-5C7C-46BA-A127-FE5BC1B078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BA8153-1DB6-48D5-8344-A4E12FDDE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CDE1C8B-AD16-486E-8A13-90D8F63C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452AC9-4F57-47FA-A2D9-AC2BAD594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CECEC2-EE03-48D5-A381-49D3A96BA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4054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F3A2EC-2BE6-491D-8887-2336EE04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06EC19-072B-42AA-AC4F-611BE0B4D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46F0CE-7FB8-4381-85AF-4D3A5481F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9E5A6E-CEDD-49AE-8D62-BF56A788C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1FB3DF-1175-4702-8983-D13EFA50B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173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00BBB6-2C71-459F-BC26-AF28FCCA5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B831F5-0195-4FBB-BD29-94CD5286F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8140F8-A4D0-4C95-8DD6-83FF569DD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741F0C-8D83-4B97-8D99-9BAF586A4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66A118E-DA83-45A6-81E0-3499F437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748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EC47A-FB5B-411E-910F-31900AE4E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137C682-1155-4DB3-87E6-52AE096AC9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B1A19A1-741E-4CEF-A863-5D0DD9F4D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665E828-A0FD-4F6D-AC49-4AC076208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094C00-88AB-451C-9644-E7D1EE95C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C3FD75-FF76-4696-AD0C-D1F036A3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153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5ABF3B-486D-4B01-9D8C-D6BBB5AEA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0A9744E-05AC-47D8-87A5-D22E9A6D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530B1B9-F059-4678-BC07-C007DF039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5F20997-4CC8-4054-BB66-9CCBFCAEBA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35002FC-9ED4-4BA0-A146-F11130D3E3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21107D1-C665-418E-98F9-E93AFABF6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9DA8290-938B-4809-850A-F338F6C9E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71ACBCEE-2C22-4762-A161-598100F8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641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BFFB5C-1BC6-4D78-AEE7-6A0937373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AED6E26-5E99-45A3-8BA6-AA6B404A6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D82A61A-F9B6-488E-9D74-76F4D3D30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6E9FD23-D67D-4253-8BED-BF5C45850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939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E68684B-333F-49D3-A619-136B235B8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2D03BD2-AFA5-4620-8B51-87A228175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46A33D2-B439-4FD9-B538-C5D544930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81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2C0336-A54F-4A81-AA37-9082C635F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2D80CE-16CF-4B87-A01A-A28DEC2C0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7402BE5-A73B-45A5-9E0B-59742EA822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8D16786-62AA-40E8-9FBB-EE478AE5E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A01132-3E80-467C-974F-F1D9C064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102478-D575-4576-B980-789D21AD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40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2F504F-35CD-4C4E-AC5B-A4A32ABB0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E00D4C9-AA16-4737-9B0A-AAE6E899E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E4FDA62-7078-4B1A-A4BC-7C25AAEBCB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2DCB8E-507D-46A0-9D16-95B9485D8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B8E866-64D5-411B-AE0A-482DD2F01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731A428-8163-43FB-A11E-6D7E2A4C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42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206A843-62F9-4747-AEB3-50C9E0853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29403E-F243-4FE0-BDD3-9F27F0C9C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D35E5-8AFD-44DD-BF81-B99254EE71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B088F-A4AE-47B8-BAF5-179933A98012}" type="datetimeFigureOut">
              <a:rPr lang="de-DE" smtClean="0"/>
              <a:t>07.06.2024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5F7155-CFEE-4093-B4FB-93D04D0F4E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244851-45FB-41CA-BF21-989C6DD938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EBC24-71DF-48DD-9B64-1BD7829E423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0121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15258" y="1098954"/>
            <a:ext cx="8361485" cy="1383248"/>
          </a:xfrm>
        </p:spPr>
        <p:txBody>
          <a:bodyPr>
            <a:noAutofit/>
          </a:bodyPr>
          <a:lstStyle/>
          <a:p>
            <a:pPr algn="ctr"/>
            <a:r>
              <a:rPr lang="de-DE" sz="3200" b="1" dirty="0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Work(</a:t>
            </a:r>
            <a:r>
              <a:rPr lang="de-DE" sz="3200" b="1" dirty="0" err="1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ing</a:t>
            </a:r>
            <a:r>
              <a:rPr lang="de-DE" sz="3200" b="1" dirty="0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) in </a:t>
            </a:r>
            <a:r>
              <a:rPr lang="de-DE" sz="3200" b="1" dirty="0" err="1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the</a:t>
            </a:r>
            <a:r>
              <a:rPr lang="de-DE" sz="3200" b="1" dirty="0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 </a:t>
            </a:r>
            <a:r>
              <a:rPr lang="de-DE" sz="3200" b="1" dirty="0" err="1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Circular</a:t>
            </a:r>
            <a:r>
              <a:rPr lang="de-DE" sz="3200" b="1" dirty="0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 Economy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4294967295"/>
          </p:nvPr>
        </p:nvSpPr>
        <p:spPr>
          <a:xfrm>
            <a:off x="2667000" y="2884487"/>
            <a:ext cx="6858000" cy="108902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de-AT" sz="2400" b="1" dirty="0">
                <a:solidFill>
                  <a:srgbClr val="398FC8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Martin Kuhlmann</a:t>
            </a:r>
          </a:p>
          <a:p>
            <a:pPr marL="0" indent="0" algn="ctr">
              <a:buNone/>
            </a:pPr>
            <a:r>
              <a:rPr lang="de-AT" sz="2000" dirty="0" err="1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Sociological</a:t>
            </a:r>
            <a:r>
              <a:rPr lang="de-AT" sz="200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 Research Institute (SOFI)</a:t>
            </a:r>
            <a:br>
              <a:rPr lang="de-AT" sz="200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</a:br>
            <a:r>
              <a:rPr lang="de-AT" sz="200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at </a:t>
            </a:r>
            <a:r>
              <a:rPr lang="de-AT" sz="2000" dirty="0" err="1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the</a:t>
            </a:r>
            <a:r>
              <a:rPr lang="de-AT" sz="200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 University </a:t>
            </a:r>
            <a:r>
              <a:rPr lang="de-AT" sz="2000" dirty="0" err="1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of</a:t>
            </a:r>
            <a:r>
              <a:rPr lang="de-AT" sz="200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 Göttingen</a:t>
            </a:r>
          </a:p>
          <a:p>
            <a:endParaRPr lang="de-AT" sz="2000" dirty="0"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</p:txBody>
      </p:sp>
      <p:sp>
        <p:nvSpPr>
          <p:cNvPr id="4" name="Untertitel 2"/>
          <p:cNvSpPr txBox="1">
            <a:spLocks/>
          </p:cNvSpPr>
          <p:nvPr/>
        </p:nvSpPr>
        <p:spPr bwMode="auto">
          <a:xfrm>
            <a:off x="1693523" y="4622587"/>
            <a:ext cx="8804953" cy="38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CC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b="1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n-US" sz="2000" b="0" kern="0" dirty="0">
                <a:solidFill>
                  <a:schemeClr val="tx2"/>
                </a:solidFill>
                <a:latin typeface="Microsoft New Tai Lue" panose="020B0502040204020203" pitchFamily="34" charset="0"/>
                <a:cs typeface="Microsoft New Tai Lue" panose="020B0502040204020203" pitchFamily="34" charset="0"/>
              </a:rPr>
              <a:t>Webinar: Circular Economy, Circular Work? - June 7, 2024</a:t>
            </a:r>
            <a:endParaRPr lang="de-AT" sz="2000" b="0" kern="0" dirty="0">
              <a:solidFill>
                <a:schemeClr val="tx2"/>
              </a:solidFill>
              <a:latin typeface="Microsoft New Tai Lue" panose="020B0502040204020203" pitchFamily="34" charset="0"/>
              <a:cs typeface="Microsoft New Tai Lue" panose="020B0502040204020203" pitchFamily="34" charset="0"/>
            </a:endParaRPr>
          </a:p>
        </p:txBody>
      </p:sp>
      <p:pic>
        <p:nvPicPr>
          <p:cNvPr id="6" name="Inhaltsplatzhalter 6">
            <a:extLst>
              <a:ext uri="{FF2B5EF4-FFF2-40B4-BE49-F238E27FC236}">
                <a16:creationId xmlns:a16="http://schemas.microsoft.com/office/drawing/2014/main" id="{B2BF2353-ECCD-4E68-854A-C205C959B9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3293" y="5762315"/>
            <a:ext cx="1684362" cy="100009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239B0E2F-ED55-4CD5-8E72-A32F4468C2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A641509-0B3A-4F08-A4D3-2C0DC63BD0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95244" y="5759046"/>
            <a:ext cx="1367415" cy="109568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7A433018-8B6F-4353-9051-835E5B0F863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2294" y="6060178"/>
            <a:ext cx="2632364" cy="40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585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945"/>
            <a:ext cx="10515600" cy="701675"/>
          </a:xfrm>
        </p:spPr>
        <p:txBody>
          <a:bodyPr>
            <a:normAutofit/>
          </a:bodyPr>
          <a:lstStyle/>
          <a:p>
            <a:r>
              <a:rPr lang="de-DE" dirty="0"/>
              <a:t>Work- / Labour-</a:t>
            </a:r>
            <a:r>
              <a:rPr lang="de-DE" dirty="0" err="1"/>
              <a:t>related</a:t>
            </a:r>
            <a:r>
              <a:rPr lang="de-DE" dirty="0"/>
              <a:t> Challenges </a:t>
            </a:r>
            <a:endParaRPr lang="de-DE" sz="2000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714938"/>
              </p:ext>
            </p:extLst>
          </p:nvPr>
        </p:nvGraphicFramePr>
        <p:xfrm>
          <a:off x="4297693" y="1023620"/>
          <a:ext cx="5753636" cy="510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1821716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</a:tblGrid>
              <a:tr h="759401">
                <a:tc>
                  <a:txBody>
                    <a:bodyPr/>
                    <a:lstStyle/>
                    <a:p>
                      <a:pPr marL="0" indent="0"/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- /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labour-related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challenges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percentage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votes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getting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recruiting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8 %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retention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turnover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7 %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8 %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occupational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1 %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stress,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</a:t>
                      </a: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17 %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69434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12 %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20760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7 %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4051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4 %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4657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companies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18 %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2991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interlinking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regional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actors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15 %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7077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  <p:pic>
        <p:nvPicPr>
          <p:cNvPr id="5" name="Inhaltsplatzhalter 6">
            <a:extLst>
              <a:ext uri="{FF2B5EF4-FFF2-40B4-BE49-F238E27FC236}">
                <a16:creationId xmlns:a16="http://schemas.microsoft.com/office/drawing/2014/main" id="{079CEB05-934C-43DE-9476-FB2D34AEE2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EA525E14-45B5-43B1-A832-CFEEF7D9546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C13EA321-C263-4975-8426-510450828DD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6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705"/>
            <a:ext cx="10515600" cy="701675"/>
          </a:xfrm>
        </p:spPr>
        <p:txBody>
          <a:bodyPr/>
          <a:lstStyle/>
          <a:p>
            <a:r>
              <a:rPr lang="de-DE" dirty="0"/>
              <a:t>Five </a:t>
            </a:r>
            <a:r>
              <a:rPr lang="de-DE" dirty="0" err="1"/>
              <a:t>arguments</a:t>
            </a:r>
            <a:r>
              <a:rPr lang="de-DE" dirty="0"/>
              <a:t> – in a </a:t>
            </a:r>
            <a:r>
              <a:rPr lang="de-DE" dirty="0" err="1"/>
              <a:t>nutshell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</p:pic>
      <p:pic>
        <p:nvPicPr>
          <p:cNvPr id="11" name="Inhaltsplatzhalter 6">
            <a:extLst>
              <a:ext uri="{FF2B5EF4-FFF2-40B4-BE49-F238E27FC236}">
                <a16:creationId xmlns:a16="http://schemas.microsoft.com/office/drawing/2014/main" id="{2F8076C7-6E71-4C95-814A-D7FB96BF2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E62433B-837D-44C2-9B26-ABA6EBAD7C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27E2B8D-7173-4EED-A165-AE3C327202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7D09A06-2543-4319-9837-A1535B5D10D5}"/>
              </a:ext>
            </a:extLst>
          </p:cNvPr>
          <p:cNvSpPr txBox="1"/>
          <p:nvPr/>
        </p:nvSpPr>
        <p:spPr>
          <a:xfrm>
            <a:off x="838200" y="1339014"/>
            <a:ext cx="1079416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The circular economy and work(</a:t>
            </a:r>
            <a:r>
              <a:rPr lang="en-GB" sz="2400" dirty="0" err="1"/>
              <a:t>ing</a:t>
            </a:r>
            <a:r>
              <a:rPr lang="en-GB" sz="2400" dirty="0"/>
              <a:t>) in the circular economy is a highly </a:t>
            </a:r>
            <a:br>
              <a:rPr lang="en-GB" sz="2400" dirty="0"/>
            </a:b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differentiated field </a:t>
            </a:r>
            <a:r>
              <a:rPr lang="en-GB" sz="2400" dirty="0"/>
              <a:t>(quite different companies, organisations).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There are </a:t>
            </a:r>
            <a:r>
              <a:rPr lang="en-GB" sz="2400" b="1" dirty="0">
                <a:solidFill>
                  <a:srgbClr val="0070C0"/>
                </a:solidFill>
              </a:rPr>
              <a:t>various types of work &amp; employment </a:t>
            </a:r>
            <a:r>
              <a:rPr lang="en-GB" sz="2400" dirty="0"/>
              <a:t>in the circular economy.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Promoting, supporting and ameliorating </a:t>
            </a:r>
            <a:r>
              <a:rPr lang="en-GB" sz="2400" dirty="0"/>
              <a:t>(„Good &amp; Decent Work“) </a:t>
            </a:r>
            <a:r>
              <a:rPr lang="en-GB" sz="2400" b="1" dirty="0">
                <a:solidFill>
                  <a:srgbClr val="0070C0"/>
                </a:solidFill>
              </a:rPr>
              <a:t>has to be </a:t>
            </a:r>
            <a:r>
              <a:rPr lang="en-GB" sz="2400" dirty="0"/>
              <a:t>...</a:t>
            </a:r>
            <a:br>
              <a:rPr lang="en-GB" sz="2400" dirty="0"/>
            </a:br>
            <a:r>
              <a:rPr lang="en-GB" sz="2400" dirty="0"/>
              <a:t> (a) ... </a:t>
            </a:r>
            <a:r>
              <a:rPr lang="en-GB" sz="2400" b="1" dirty="0">
                <a:solidFill>
                  <a:srgbClr val="0070C0"/>
                </a:solidFill>
              </a:rPr>
              <a:t>specific</a:t>
            </a:r>
            <a:r>
              <a:rPr lang="en-GB" sz="2400" dirty="0"/>
              <a:t> according to type of work/employment, organisation, sector/region</a:t>
            </a:r>
            <a:br>
              <a:rPr lang="en-GB" sz="2400" dirty="0"/>
            </a:br>
            <a:r>
              <a:rPr lang="en-GB" sz="2400" dirty="0"/>
              <a:t> (b) ... both </a:t>
            </a:r>
            <a:r>
              <a:rPr lang="en-GB" sz="2400" b="1" dirty="0">
                <a:solidFill>
                  <a:srgbClr val="0070C0"/>
                </a:solidFill>
              </a:rPr>
              <a:t>local/developmental </a:t>
            </a:r>
            <a:r>
              <a:rPr lang="en-GB" sz="2400"/>
              <a:t>and </a:t>
            </a:r>
            <a:r>
              <a:rPr lang="en-GB" sz="2400" b="1">
                <a:solidFill>
                  <a:srgbClr val="0070C0"/>
                </a:solidFill>
              </a:rPr>
              <a:t>regulatory.</a:t>
            </a:r>
            <a:endParaRPr lang="en-GB" sz="2400" b="1" dirty="0">
              <a:solidFill>
                <a:srgbClr val="0070C0"/>
              </a:solidFill>
            </a:endParaRP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Sustainable work </a:t>
            </a:r>
            <a:r>
              <a:rPr lang="en-GB" sz="2400" dirty="0"/>
              <a:t>means: </a:t>
            </a:r>
            <a:r>
              <a:rPr lang="en-GB" sz="2400" b="1" dirty="0">
                <a:solidFill>
                  <a:srgbClr val="0070C0"/>
                </a:solidFill>
              </a:rPr>
              <a:t>human resource oriented </a:t>
            </a:r>
            <a:r>
              <a:rPr lang="en-GB" sz="2400" dirty="0"/>
              <a:t>/ </a:t>
            </a:r>
            <a:r>
              <a:rPr lang="en-GB" sz="2400" b="1" dirty="0">
                <a:solidFill>
                  <a:srgbClr val="0070C0"/>
                </a:solidFill>
              </a:rPr>
              <a:t>re-generative</a:t>
            </a:r>
            <a:r>
              <a:rPr lang="en-GB" sz="2400" dirty="0"/>
              <a:t> /</a:t>
            </a:r>
            <a:br>
              <a:rPr lang="en-GB" sz="2400" dirty="0"/>
            </a:b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socio-ecological</a:t>
            </a:r>
            <a:r>
              <a:rPr lang="en-GB" sz="2400" dirty="0"/>
              <a:t> (=working &amp; living conditions).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Co-design </a:t>
            </a:r>
            <a:r>
              <a:rPr lang="en-GB" sz="2400" dirty="0"/>
              <a:t>(„</a:t>
            </a:r>
            <a:r>
              <a:rPr lang="en-GB" sz="2400" dirty="0" err="1"/>
              <a:t>Mitgestaltung</a:t>
            </a:r>
            <a:r>
              <a:rPr lang="en-GB" sz="2400" dirty="0"/>
              <a:t>“) &amp; </a:t>
            </a:r>
            <a:r>
              <a:rPr lang="en-GB" sz="2400" b="1" dirty="0">
                <a:solidFill>
                  <a:srgbClr val="0070C0"/>
                </a:solidFill>
              </a:rPr>
              <a:t>participation </a:t>
            </a:r>
            <a:r>
              <a:rPr lang="en-GB" sz="2400" dirty="0"/>
              <a:t>(„Democracy at work“) are key</a:t>
            </a:r>
            <a:br>
              <a:rPr lang="en-GB" sz="2400" dirty="0"/>
            </a:br>
            <a:r>
              <a:rPr lang="en-GB" sz="2400" dirty="0"/>
              <a:t> elements but not widespread.</a:t>
            </a:r>
          </a:p>
        </p:txBody>
      </p:sp>
    </p:spTree>
    <p:extLst>
      <p:ext uri="{BB962C8B-B14F-4D97-AF65-F5344CB8AC3E}">
        <p14:creationId xmlns:p14="http://schemas.microsoft.com/office/powerpoint/2010/main" val="268488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705"/>
            <a:ext cx="10515600" cy="701675"/>
          </a:xfrm>
        </p:spPr>
        <p:txBody>
          <a:bodyPr/>
          <a:lstStyle/>
          <a:p>
            <a:r>
              <a:rPr lang="de-DE" dirty="0" err="1"/>
              <a:t>Circular</a:t>
            </a:r>
            <a:r>
              <a:rPr lang="de-DE" dirty="0"/>
              <a:t> Economy – A General Model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43FA46FF-82B6-4013-9771-46B31181D1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5004" y="1204545"/>
            <a:ext cx="5729490" cy="5047957"/>
          </a:xfrm>
          <a:prstGeom prst="rect">
            <a:avLst/>
          </a:prstGeom>
        </p:spPr>
      </p:pic>
      <p:pic>
        <p:nvPicPr>
          <p:cNvPr id="11" name="Inhaltsplatzhalter 6">
            <a:extLst>
              <a:ext uri="{FF2B5EF4-FFF2-40B4-BE49-F238E27FC236}">
                <a16:creationId xmlns:a16="http://schemas.microsoft.com/office/drawing/2014/main" id="{2F8076C7-6E71-4C95-814A-D7FB96BF2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E62433B-837D-44C2-9B26-ABA6EBAD7C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27E2B8D-7173-4EED-A165-AE3C327202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9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705"/>
            <a:ext cx="10515600" cy="701675"/>
          </a:xfrm>
        </p:spPr>
        <p:txBody>
          <a:bodyPr/>
          <a:lstStyle/>
          <a:p>
            <a:r>
              <a:rPr lang="de-DE" dirty="0"/>
              <a:t>Companies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Circular</a:t>
            </a:r>
            <a:r>
              <a:rPr lang="de-DE" dirty="0"/>
              <a:t> Economy</a:t>
            </a:r>
          </a:p>
        </p:txBody>
      </p:sp>
      <p:sp>
        <p:nvSpPr>
          <p:cNvPr id="4" name="Pfeil: nach oben und unten 3">
            <a:extLst>
              <a:ext uri="{FF2B5EF4-FFF2-40B4-BE49-F238E27FC236}">
                <a16:creationId xmlns:a16="http://schemas.microsoft.com/office/drawing/2014/main" id="{07ABF6B6-8447-4A8A-8080-C80E83697827}"/>
              </a:ext>
            </a:extLst>
          </p:cNvPr>
          <p:cNvSpPr/>
          <p:nvPr/>
        </p:nvSpPr>
        <p:spPr>
          <a:xfrm>
            <a:off x="2993672" y="2609250"/>
            <a:ext cx="878211" cy="82955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8" name="Pfeil: nach oben und unten 27">
            <a:extLst>
              <a:ext uri="{FF2B5EF4-FFF2-40B4-BE49-F238E27FC236}">
                <a16:creationId xmlns:a16="http://schemas.microsoft.com/office/drawing/2014/main" id="{F3B497C9-1B0A-45CB-805A-D1213139ADEF}"/>
              </a:ext>
            </a:extLst>
          </p:cNvPr>
          <p:cNvSpPr/>
          <p:nvPr/>
        </p:nvSpPr>
        <p:spPr>
          <a:xfrm>
            <a:off x="4785739" y="2813538"/>
            <a:ext cx="878210" cy="1188776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39" name="Pfeil: nach oben und unten 38">
            <a:extLst>
              <a:ext uri="{FF2B5EF4-FFF2-40B4-BE49-F238E27FC236}">
                <a16:creationId xmlns:a16="http://schemas.microsoft.com/office/drawing/2014/main" id="{AF33E650-0E93-454A-927E-40E1BF3E0906}"/>
              </a:ext>
            </a:extLst>
          </p:cNvPr>
          <p:cNvSpPr/>
          <p:nvPr/>
        </p:nvSpPr>
        <p:spPr>
          <a:xfrm>
            <a:off x="6577805" y="3099664"/>
            <a:ext cx="878210" cy="1404312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8D3D537D-6A58-4F0A-BBB8-5C8D02EFCE51}"/>
              </a:ext>
            </a:extLst>
          </p:cNvPr>
          <p:cNvSpPr/>
          <p:nvPr/>
        </p:nvSpPr>
        <p:spPr>
          <a:xfrm>
            <a:off x="8199704" y="2930914"/>
            <a:ext cx="878210" cy="1552003"/>
          </a:xfrm>
          <a:prstGeom prst="upArrow">
            <a:avLst>
              <a:gd name="adj1" fmla="val 50000"/>
              <a:gd name="adj2" fmla="val 36398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Pfeil: nach oben und unten 44">
            <a:extLst>
              <a:ext uri="{FF2B5EF4-FFF2-40B4-BE49-F238E27FC236}">
                <a16:creationId xmlns:a16="http://schemas.microsoft.com/office/drawing/2014/main" id="{ED9DB16B-5871-4FB8-B2F6-E5E2DF28F5B1}"/>
              </a:ext>
            </a:extLst>
          </p:cNvPr>
          <p:cNvSpPr/>
          <p:nvPr/>
        </p:nvSpPr>
        <p:spPr>
          <a:xfrm>
            <a:off x="8199704" y="3885084"/>
            <a:ext cx="878210" cy="73380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B6C96727-6BA3-49D4-98FD-393905CA8227}"/>
              </a:ext>
            </a:extLst>
          </p:cNvPr>
          <p:cNvSpPr txBox="1"/>
          <p:nvPr/>
        </p:nvSpPr>
        <p:spPr>
          <a:xfrm>
            <a:off x="8426379" y="3121524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105B205C-E3FB-439E-9B98-1F43C5BBC5AD}"/>
              </a:ext>
            </a:extLst>
          </p:cNvPr>
          <p:cNvSpPr txBox="1"/>
          <p:nvPr/>
        </p:nvSpPr>
        <p:spPr>
          <a:xfrm>
            <a:off x="8426380" y="3435840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29BE9414-680B-4A8A-B969-B3BDD4A324F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</p:pic>
      <p:sp>
        <p:nvSpPr>
          <p:cNvPr id="14" name="Pfeil: nach oben und unten 13">
            <a:extLst>
              <a:ext uri="{FF2B5EF4-FFF2-40B4-BE49-F238E27FC236}">
                <a16:creationId xmlns:a16="http://schemas.microsoft.com/office/drawing/2014/main" id="{67B2C1E4-D6C5-4DAF-9D10-7F113C3C7D52}"/>
              </a:ext>
            </a:extLst>
          </p:cNvPr>
          <p:cNvSpPr/>
          <p:nvPr/>
        </p:nvSpPr>
        <p:spPr>
          <a:xfrm>
            <a:off x="6242526" y="3617660"/>
            <a:ext cx="878210" cy="857015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Inhaltsplatzhalter 6">
            <a:extLst>
              <a:ext uri="{FF2B5EF4-FFF2-40B4-BE49-F238E27FC236}">
                <a16:creationId xmlns:a16="http://schemas.microsoft.com/office/drawing/2014/main" id="{846057F7-D2FB-43BB-A52B-4FCF93DF0A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DD28F6F2-2695-4D83-8175-6821CCEF7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51AF081F-052F-4D47-87B8-F34048C87B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965524"/>
              </p:ext>
            </p:extLst>
          </p:nvPr>
        </p:nvGraphicFramePr>
        <p:xfrm>
          <a:off x="986496" y="1056442"/>
          <a:ext cx="10515602" cy="4714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509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876048">
                  <a:extLst>
                    <a:ext uri="{9D8B030D-6E8A-4147-A177-3AD203B41FA5}">
                      <a16:colId xmlns:a16="http://schemas.microsoft.com/office/drawing/2014/main" val="3123301695"/>
                    </a:ext>
                  </a:extLst>
                </a:gridCol>
                <a:gridCol w="1900317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  <a:gridCol w="1752682">
                  <a:extLst>
                    <a:ext uri="{9D8B030D-6E8A-4147-A177-3AD203B41FA5}">
                      <a16:colId xmlns:a16="http://schemas.microsoft.com/office/drawing/2014/main" val="2693388891"/>
                    </a:ext>
                  </a:extLst>
                </a:gridCol>
                <a:gridCol w="1752682">
                  <a:extLst>
                    <a:ext uri="{9D8B030D-6E8A-4147-A177-3AD203B41FA5}">
                      <a16:colId xmlns:a16="http://schemas.microsoft.com/office/drawing/2014/main" val="604882256"/>
                    </a:ext>
                  </a:extLst>
                </a:gridCol>
                <a:gridCol w="1752682">
                  <a:extLst>
                    <a:ext uri="{9D8B030D-6E8A-4147-A177-3AD203B41FA5}">
                      <a16:colId xmlns:a16="http://schemas.microsoft.com/office/drawing/2014/main" val="4275691434"/>
                    </a:ext>
                  </a:extLst>
                </a:gridCol>
                <a:gridCol w="1752682">
                  <a:extLst>
                    <a:ext uri="{9D8B030D-6E8A-4147-A177-3AD203B41FA5}">
                      <a16:colId xmlns:a16="http://schemas.microsoft.com/office/drawing/2014/main" val="2908997651"/>
                    </a:ext>
                  </a:extLst>
                </a:gridCol>
              </a:tblGrid>
              <a:tr h="381908">
                <a:tc gridSpan="2">
                  <a:txBody>
                    <a:bodyPr/>
                    <a:lstStyle/>
                    <a:p>
                      <a:pPr algn="ctr"/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Types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 Companies in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CE (Business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models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346302"/>
                  </a:ext>
                </a:extLst>
              </a:tr>
              <a:tr h="1051716">
                <a:tc gridSpan="2">
                  <a:txBody>
                    <a:bodyPr/>
                    <a:lstStyle/>
                    <a:p>
                      <a:pPr marL="0" indent="0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Stages in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circular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economy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recycling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disassembly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chemical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intermediates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intermediate &amp; final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start-ups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various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analytical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builders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54609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Collection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48482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dirty="0"/>
                        <a:t>                        </a:t>
                      </a:r>
                      <a:endParaRPr lang="de-DE" sz="18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45522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5199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R&amp;D / Design / Engineering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sz="1600" dirty="0"/>
                        <a:t>                  </a:t>
                      </a:r>
                      <a:endParaRPr lang="de-DE" sz="20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0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57459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Usage</a:t>
                      </a:r>
                      <a:r>
                        <a:rPr lang="de-DE" sz="16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(Customer)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28222"/>
                  </a:ext>
                </a:extLst>
              </a:tr>
              <a:tr h="64076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often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metals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intermediate / final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(e.g.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paper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b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glas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various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43083"/>
                  </a:ext>
                </a:extLst>
              </a:tr>
            </a:tbl>
          </a:graphicData>
        </a:graphic>
      </p:graphicFrame>
      <p:sp>
        <p:nvSpPr>
          <p:cNvPr id="20" name="Pfeil: nach oben und unten 19">
            <a:extLst>
              <a:ext uri="{FF2B5EF4-FFF2-40B4-BE49-F238E27FC236}">
                <a16:creationId xmlns:a16="http://schemas.microsoft.com/office/drawing/2014/main" id="{A11FF0EB-BCB8-4B13-83EB-2B2E77A19AD8}"/>
              </a:ext>
            </a:extLst>
          </p:cNvPr>
          <p:cNvSpPr/>
          <p:nvPr/>
        </p:nvSpPr>
        <p:spPr>
          <a:xfrm>
            <a:off x="3032798" y="2640843"/>
            <a:ext cx="878211" cy="82955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1" name="Pfeil: nach oben und unten 20">
            <a:extLst>
              <a:ext uri="{FF2B5EF4-FFF2-40B4-BE49-F238E27FC236}">
                <a16:creationId xmlns:a16="http://schemas.microsoft.com/office/drawing/2014/main" id="{712FCE86-3C1B-4BA8-A578-39F2900018FC}"/>
              </a:ext>
            </a:extLst>
          </p:cNvPr>
          <p:cNvSpPr/>
          <p:nvPr/>
        </p:nvSpPr>
        <p:spPr>
          <a:xfrm>
            <a:off x="4822625" y="2814050"/>
            <a:ext cx="878210" cy="1310597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2" name="Pfeil: nach oben und unten 21">
            <a:extLst>
              <a:ext uri="{FF2B5EF4-FFF2-40B4-BE49-F238E27FC236}">
                <a16:creationId xmlns:a16="http://schemas.microsoft.com/office/drawing/2014/main" id="{46D97E3C-6655-4292-9665-9CB48D6BB425}"/>
              </a:ext>
            </a:extLst>
          </p:cNvPr>
          <p:cNvSpPr/>
          <p:nvPr/>
        </p:nvSpPr>
        <p:spPr>
          <a:xfrm>
            <a:off x="6699725" y="3072466"/>
            <a:ext cx="878210" cy="1404312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Pfeil: nach oben 22">
            <a:extLst>
              <a:ext uri="{FF2B5EF4-FFF2-40B4-BE49-F238E27FC236}">
                <a16:creationId xmlns:a16="http://schemas.microsoft.com/office/drawing/2014/main" id="{C6FFCF5F-27D0-44C3-AD08-27A73845E438}"/>
              </a:ext>
            </a:extLst>
          </p:cNvPr>
          <p:cNvSpPr/>
          <p:nvPr/>
        </p:nvSpPr>
        <p:spPr>
          <a:xfrm>
            <a:off x="8406968" y="2930914"/>
            <a:ext cx="878210" cy="1620465"/>
          </a:xfrm>
          <a:prstGeom prst="upArrow">
            <a:avLst>
              <a:gd name="adj1" fmla="val 50000"/>
              <a:gd name="adj2" fmla="val 36398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Pfeil: nach oben und unten 23">
            <a:extLst>
              <a:ext uri="{FF2B5EF4-FFF2-40B4-BE49-F238E27FC236}">
                <a16:creationId xmlns:a16="http://schemas.microsoft.com/office/drawing/2014/main" id="{F75E2D78-BB1C-4317-8D3E-8C77635AE196}"/>
              </a:ext>
            </a:extLst>
          </p:cNvPr>
          <p:cNvSpPr/>
          <p:nvPr/>
        </p:nvSpPr>
        <p:spPr>
          <a:xfrm>
            <a:off x="8406968" y="3953546"/>
            <a:ext cx="878210" cy="73380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CA3A9EF-12F4-4E81-A809-D299F3EB4E1B}"/>
              </a:ext>
            </a:extLst>
          </p:cNvPr>
          <p:cNvSpPr txBox="1"/>
          <p:nvPr/>
        </p:nvSpPr>
        <p:spPr>
          <a:xfrm>
            <a:off x="8633643" y="3189986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D1CA9445-E512-44ED-9C5E-7E439CB33AEF}"/>
              </a:ext>
            </a:extLst>
          </p:cNvPr>
          <p:cNvSpPr txBox="1"/>
          <p:nvPr/>
        </p:nvSpPr>
        <p:spPr>
          <a:xfrm>
            <a:off x="8633644" y="3504302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7" name="Pfeil: nach oben und unten 26">
            <a:extLst>
              <a:ext uri="{FF2B5EF4-FFF2-40B4-BE49-F238E27FC236}">
                <a16:creationId xmlns:a16="http://schemas.microsoft.com/office/drawing/2014/main" id="{8861D064-FEFF-40E9-BE89-B4F7C49B80CE}"/>
              </a:ext>
            </a:extLst>
          </p:cNvPr>
          <p:cNvSpPr/>
          <p:nvPr/>
        </p:nvSpPr>
        <p:spPr>
          <a:xfrm>
            <a:off x="6364446" y="3602654"/>
            <a:ext cx="878210" cy="857015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40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705"/>
            <a:ext cx="10515600" cy="701675"/>
          </a:xfrm>
        </p:spPr>
        <p:txBody>
          <a:bodyPr/>
          <a:lstStyle/>
          <a:p>
            <a:r>
              <a:rPr lang="de-DE" dirty="0"/>
              <a:t>Companies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Circular</a:t>
            </a:r>
            <a:r>
              <a:rPr lang="de-DE" dirty="0"/>
              <a:t> Economy</a:t>
            </a:r>
          </a:p>
        </p:txBody>
      </p:sp>
      <p:sp>
        <p:nvSpPr>
          <p:cNvPr id="4" name="Pfeil: nach oben und unten 3">
            <a:extLst>
              <a:ext uri="{FF2B5EF4-FFF2-40B4-BE49-F238E27FC236}">
                <a16:creationId xmlns:a16="http://schemas.microsoft.com/office/drawing/2014/main" id="{07ABF6B6-8447-4A8A-8080-C80E83697827}"/>
              </a:ext>
            </a:extLst>
          </p:cNvPr>
          <p:cNvSpPr/>
          <p:nvPr/>
        </p:nvSpPr>
        <p:spPr>
          <a:xfrm>
            <a:off x="2993672" y="2609250"/>
            <a:ext cx="878211" cy="82955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8" name="Pfeil: nach oben und unten 27">
            <a:extLst>
              <a:ext uri="{FF2B5EF4-FFF2-40B4-BE49-F238E27FC236}">
                <a16:creationId xmlns:a16="http://schemas.microsoft.com/office/drawing/2014/main" id="{F3B497C9-1B0A-45CB-805A-D1213139ADEF}"/>
              </a:ext>
            </a:extLst>
          </p:cNvPr>
          <p:cNvSpPr/>
          <p:nvPr/>
        </p:nvSpPr>
        <p:spPr>
          <a:xfrm>
            <a:off x="4785739" y="2813538"/>
            <a:ext cx="878210" cy="1188776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39" name="Pfeil: nach oben und unten 38">
            <a:extLst>
              <a:ext uri="{FF2B5EF4-FFF2-40B4-BE49-F238E27FC236}">
                <a16:creationId xmlns:a16="http://schemas.microsoft.com/office/drawing/2014/main" id="{AF33E650-0E93-454A-927E-40E1BF3E0906}"/>
              </a:ext>
            </a:extLst>
          </p:cNvPr>
          <p:cNvSpPr/>
          <p:nvPr/>
        </p:nvSpPr>
        <p:spPr>
          <a:xfrm>
            <a:off x="6577805" y="3099664"/>
            <a:ext cx="878210" cy="1404312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Pfeil: nach oben 14">
            <a:extLst>
              <a:ext uri="{FF2B5EF4-FFF2-40B4-BE49-F238E27FC236}">
                <a16:creationId xmlns:a16="http://schemas.microsoft.com/office/drawing/2014/main" id="{8D3D537D-6A58-4F0A-BBB8-5C8D02EFCE51}"/>
              </a:ext>
            </a:extLst>
          </p:cNvPr>
          <p:cNvSpPr/>
          <p:nvPr/>
        </p:nvSpPr>
        <p:spPr>
          <a:xfrm>
            <a:off x="8199704" y="2930914"/>
            <a:ext cx="878210" cy="1552003"/>
          </a:xfrm>
          <a:prstGeom prst="upArrow">
            <a:avLst>
              <a:gd name="adj1" fmla="val 50000"/>
              <a:gd name="adj2" fmla="val 36398"/>
            </a:avLst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5" name="Pfeil: nach oben und unten 44">
            <a:extLst>
              <a:ext uri="{FF2B5EF4-FFF2-40B4-BE49-F238E27FC236}">
                <a16:creationId xmlns:a16="http://schemas.microsoft.com/office/drawing/2014/main" id="{ED9DB16B-5871-4FB8-B2F6-E5E2DF28F5B1}"/>
              </a:ext>
            </a:extLst>
          </p:cNvPr>
          <p:cNvSpPr/>
          <p:nvPr/>
        </p:nvSpPr>
        <p:spPr>
          <a:xfrm>
            <a:off x="8199704" y="3885084"/>
            <a:ext cx="878210" cy="733809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47" name="Textfeld 46">
            <a:extLst>
              <a:ext uri="{FF2B5EF4-FFF2-40B4-BE49-F238E27FC236}">
                <a16:creationId xmlns:a16="http://schemas.microsoft.com/office/drawing/2014/main" id="{B6C96727-6BA3-49D4-98FD-393905CA8227}"/>
              </a:ext>
            </a:extLst>
          </p:cNvPr>
          <p:cNvSpPr txBox="1"/>
          <p:nvPr/>
        </p:nvSpPr>
        <p:spPr>
          <a:xfrm>
            <a:off x="8426379" y="3121524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105B205C-E3FB-439E-9B98-1F43C5BBC5AD}"/>
              </a:ext>
            </a:extLst>
          </p:cNvPr>
          <p:cNvSpPr txBox="1"/>
          <p:nvPr/>
        </p:nvSpPr>
        <p:spPr>
          <a:xfrm>
            <a:off x="8426380" y="3435840"/>
            <a:ext cx="4403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accent6">
                    <a:lumMod val="50000"/>
                  </a:schemeClr>
                </a:solidFill>
              </a:rPr>
              <a:t>?</a:t>
            </a:r>
            <a:endParaRPr lang="de-DE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5" name="Grafik 54">
            <a:extLst>
              <a:ext uri="{FF2B5EF4-FFF2-40B4-BE49-F238E27FC236}">
                <a16:creationId xmlns:a16="http://schemas.microsoft.com/office/drawing/2014/main" id="{29BE9414-680B-4A8A-B969-B3BDD4A324F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  <p:sp>
        <p:nvSpPr>
          <p:cNvPr id="14" name="Pfeil: nach oben und unten 13">
            <a:extLst>
              <a:ext uri="{FF2B5EF4-FFF2-40B4-BE49-F238E27FC236}">
                <a16:creationId xmlns:a16="http://schemas.microsoft.com/office/drawing/2014/main" id="{67B2C1E4-D6C5-4DAF-9D10-7F113C3C7D52}"/>
              </a:ext>
            </a:extLst>
          </p:cNvPr>
          <p:cNvSpPr/>
          <p:nvPr/>
        </p:nvSpPr>
        <p:spPr>
          <a:xfrm>
            <a:off x="6242526" y="3617660"/>
            <a:ext cx="878210" cy="857015"/>
          </a:xfrm>
          <a:prstGeom prst="upDownArrow">
            <a:avLst>
              <a:gd name="adj1" fmla="val 50000"/>
              <a:gd name="adj2" fmla="val 34522"/>
            </a:avLst>
          </a:prstGeom>
          <a:solidFill>
            <a:schemeClr val="accent6">
              <a:lumMod val="75000"/>
            </a:schemeClr>
          </a:solidFill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Inhaltsplatzhalter 6">
            <a:extLst>
              <a:ext uri="{FF2B5EF4-FFF2-40B4-BE49-F238E27FC236}">
                <a16:creationId xmlns:a16="http://schemas.microsoft.com/office/drawing/2014/main" id="{846057F7-D2FB-43BB-A52B-4FCF93DF0A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DD28F6F2-2695-4D83-8175-6821CCEF7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51AF081F-052F-4D47-87B8-F34048C87B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80372"/>
              </p:ext>
            </p:extLst>
          </p:nvPr>
        </p:nvGraphicFramePr>
        <p:xfrm>
          <a:off x="986496" y="1056442"/>
          <a:ext cx="10515598" cy="4714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8509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876049">
                  <a:extLst>
                    <a:ext uri="{9D8B030D-6E8A-4147-A177-3AD203B41FA5}">
                      <a16:colId xmlns:a16="http://schemas.microsoft.com/office/drawing/2014/main" val="3123301695"/>
                    </a:ext>
                  </a:extLst>
                </a:gridCol>
                <a:gridCol w="1900316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  <a:gridCol w="1752681">
                  <a:extLst>
                    <a:ext uri="{9D8B030D-6E8A-4147-A177-3AD203B41FA5}">
                      <a16:colId xmlns:a16="http://schemas.microsoft.com/office/drawing/2014/main" val="2693388891"/>
                    </a:ext>
                  </a:extLst>
                </a:gridCol>
                <a:gridCol w="1752681">
                  <a:extLst>
                    <a:ext uri="{9D8B030D-6E8A-4147-A177-3AD203B41FA5}">
                      <a16:colId xmlns:a16="http://schemas.microsoft.com/office/drawing/2014/main" val="604882256"/>
                    </a:ext>
                  </a:extLst>
                </a:gridCol>
                <a:gridCol w="1752681">
                  <a:extLst>
                    <a:ext uri="{9D8B030D-6E8A-4147-A177-3AD203B41FA5}">
                      <a16:colId xmlns:a16="http://schemas.microsoft.com/office/drawing/2014/main" val="4275691434"/>
                    </a:ext>
                  </a:extLst>
                </a:gridCol>
                <a:gridCol w="1752681">
                  <a:extLst>
                    <a:ext uri="{9D8B030D-6E8A-4147-A177-3AD203B41FA5}">
                      <a16:colId xmlns:a16="http://schemas.microsoft.com/office/drawing/2014/main" val="2908997651"/>
                    </a:ext>
                  </a:extLst>
                </a:gridCol>
              </a:tblGrid>
              <a:tr h="381908">
                <a:tc gridSpan="2">
                  <a:txBody>
                    <a:bodyPr/>
                    <a:lstStyle/>
                    <a:p>
                      <a:pPr algn="ctr"/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Types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 Companies in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CE (Business </a:t>
                      </a:r>
                      <a:r>
                        <a:rPr lang="de-DE" sz="18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models</a:t>
                      </a:r>
                      <a:r>
                        <a:rPr lang="de-DE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346302"/>
                  </a:ext>
                </a:extLst>
              </a:tr>
              <a:tr h="1051716">
                <a:tc gridSpan="2">
                  <a:txBody>
                    <a:bodyPr/>
                    <a:lstStyle/>
                    <a:p>
                      <a:pPr marL="0" indent="0"/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Stages in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circular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economy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recycling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disassembly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chemical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intermediates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intermediate &amp; final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start-ups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various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analytical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machine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builders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54609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Collection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semi-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484823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semi-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/>
                        <a:t>? 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/>
                        <a:t>?                       </a:t>
                      </a:r>
                      <a:endParaRPr lang="de-DE" sz="18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45522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mainly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dirty="0"/>
                        <a:t>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51993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R&amp;D / Design / Engineering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technicians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academics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technicians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academics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technicians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academics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de-DE" sz="14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000" b="1" kern="1200" dirty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574598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Usage</a:t>
                      </a:r>
                      <a:r>
                        <a:rPr lang="de-DE" sz="16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(Customer)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28222"/>
                  </a:ext>
                </a:extLst>
              </a:tr>
              <a:tr h="64076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i="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Output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special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often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metals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intermediate / final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(e.g.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paper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b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glas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models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production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various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services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43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047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945"/>
            <a:ext cx="10515600" cy="701675"/>
          </a:xfrm>
        </p:spPr>
        <p:txBody>
          <a:bodyPr>
            <a:normAutofit/>
          </a:bodyPr>
          <a:lstStyle/>
          <a:p>
            <a:r>
              <a:rPr lang="de-DE" dirty="0"/>
              <a:t>Work- / Labour-</a:t>
            </a:r>
            <a:r>
              <a:rPr lang="de-DE" dirty="0" err="1"/>
              <a:t>related</a:t>
            </a:r>
            <a:r>
              <a:rPr lang="de-DE" dirty="0"/>
              <a:t> Challenges</a:t>
            </a:r>
            <a:endParaRPr lang="de-DE" sz="2000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047087"/>
              </p:ext>
            </p:extLst>
          </p:nvPr>
        </p:nvGraphicFramePr>
        <p:xfrm>
          <a:off x="329184" y="970987"/>
          <a:ext cx="11618977" cy="5378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27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1995052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  <a:gridCol w="1990899">
                  <a:extLst>
                    <a:ext uri="{9D8B030D-6E8A-4147-A177-3AD203B41FA5}">
                      <a16:colId xmlns:a16="http://schemas.microsoft.com/office/drawing/2014/main" val="2693388891"/>
                    </a:ext>
                  </a:extLst>
                </a:gridCol>
                <a:gridCol w="1883935">
                  <a:extLst>
                    <a:ext uri="{9D8B030D-6E8A-4147-A177-3AD203B41FA5}">
                      <a16:colId xmlns:a16="http://schemas.microsoft.com/office/drawing/2014/main" val="604882256"/>
                    </a:ext>
                  </a:extLst>
                </a:gridCol>
                <a:gridCol w="1889464">
                  <a:extLst>
                    <a:ext uri="{9D8B030D-6E8A-4147-A177-3AD203B41FA5}">
                      <a16:colId xmlns:a16="http://schemas.microsoft.com/office/drawing/2014/main" val="4275691434"/>
                    </a:ext>
                  </a:extLst>
                </a:gridCol>
              </a:tblGrid>
              <a:tr h="759401">
                <a:tc>
                  <a:txBody>
                    <a:bodyPr/>
                    <a:lstStyle/>
                    <a:p>
                      <a:pPr marL="0" indent="0"/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- /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labour-related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challenges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recycling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disassembly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chemical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intermediates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intermediate &amp; final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start-ups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getting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recruiting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retention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turnover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on </a:t>
                      </a:r>
                      <a:r>
                        <a:rPr lang="de-DE" sz="1400" b="1" dirty="0" err="1"/>
                        <a:t>the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job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occupational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on </a:t>
                      </a:r>
                      <a:r>
                        <a:rPr lang="de-DE" sz="1400" b="1" dirty="0" err="1"/>
                        <a:t>the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job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stress,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</a:t>
                      </a: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(shift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(shift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no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challenge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r>
                        <a:rPr lang="de-DE" sz="1400" b="1" dirty="0"/>
                        <a:t> (</a:t>
                      </a:r>
                      <a:r>
                        <a:rPr lang="de-DE" sz="1400" b="1" dirty="0" err="1"/>
                        <a:t>working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culture</a:t>
                      </a:r>
                      <a:r>
                        <a:rPr lang="de-DE" sz="1400" b="1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69434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could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be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more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20760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4051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informal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4657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companies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high: </a:t>
                      </a:r>
                      <a:r>
                        <a:rPr lang="de-DE" sz="1400" b="1" dirty="0" err="1"/>
                        <a:t>common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2991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interlinking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regional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actors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partly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not </a:t>
                      </a:r>
                      <a:r>
                        <a:rPr kumimoji="0" lang="de-DE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important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important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high: </a:t>
                      </a:r>
                      <a:r>
                        <a:rPr lang="de-DE" sz="1400" b="1" dirty="0" err="1"/>
                        <a:t>common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7077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</p:pic>
    </p:spTree>
    <p:extLst>
      <p:ext uri="{BB962C8B-B14F-4D97-AF65-F5344CB8AC3E}">
        <p14:creationId xmlns:p14="http://schemas.microsoft.com/office/powerpoint/2010/main" val="358237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945"/>
            <a:ext cx="10515600" cy="701675"/>
          </a:xfrm>
        </p:spPr>
        <p:txBody>
          <a:bodyPr>
            <a:normAutofit/>
          </a:bodyPr>
          <a:lstStyle/>
          <a:p>
            <a:r>
              <a:rPr lang="de-DE" dirty="0"/>
              <a:t>Work- / Labour-</a:t>
            </a:r>
            <a:r>
              <a:rPr lang="de-DE" dirty="0" err="1"/>
              <a:t>related</a:t>
            </a:r>
            <a:r>
              <a:rPr lang="de-DE" dirty="0"/>
              <a:t> Challenges</a:t>
            </a:r>
            <a:endParaRPr lang="de-DE" sz="2000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062685"/>
              </p:ext>
            </p:extLst>
          </p:nvPr>
        </p:nvGraphicFramePr>
        <p:xfrm>
          <a:off x="329184" y="970987"/>
          <a:ext cx="11618977" cy="5378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9627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1995052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  <a:gridCol w="1990899">
                  <a:extLst>
                    <a:ext uri="{9D8B030D-6E8A-4147-A177-3AD203B41FA5}">
                      <a16:colId xmlns:a16="http://schemas.microsoft.com/office/drawing/2014/main" val="2693388891"/>
                    </a:ext>
                  </a:extLst>
                </a:gridCol>
                <a:gridCol w="1883935">
                  <a:extLst>
                    <a:ext uri="{9D8B030D-6E8A-4147-A177-3AD203B41FA5}">
                      <a16:colId xmlns:a16="http://schemas.microsoft.com/office/drawing/2014/main" val="604882256"/>
                    </a:ext>
                  </a:extLst>
                </a:gridCol>
                <a:gridCol w="1889464">
                  <a:extLst>
                    <a:ext uri="{9D8B030D-6E8A-4147-A177-3AD203B41FA5}">
                      <a16:colId xmlns:a16="http://schemas.microsoft.com/office/drawing/2014/main" val="4275691434"/>
                    </a:ext>
                  </a:extLst>
                </a:gridCol>
              </a:tblGrid>
              <a:tr h="759401">
                <a:tc>
                  <a:txBody>
                    <a:bodyPr/>
                    <a:lstStyle/>
                    <a:p>
                      <a:pPr marL="0" indent="0"/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- /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labour-related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challenges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mechanical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recycling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disassembly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chemical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recovery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extraction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raw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materials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intermediates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intermediate &amp; final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products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start-ups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getting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recruiting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retention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turnover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on </a:t>
                      </a:r>
                      <a:r>
                        <a:rPr lang="de-DE" sz="1400" b="1" dirty="0" err="1"/>
                        <a:t>the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job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occupational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/>
                        <a:t>on </a:t>
                      </a:r>
                      <a:r>
                        <a:rPr lang="de-DE" sz="1400" b="1" dirty="0" err="1"/>
                        <a:t>the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job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endParaRPr lang="de-DE" sz="1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stress,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</a:t>
                      </a: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big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(shift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(shift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 err="1"/>
                        <a:t>no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challenge</a:t>
                      </a:r>
                      <a:r>
                        <a:rPr lang="de-DE" sz="1400" b="1" dirty="0"/>
                        <a:t> / </a:t>
                      </a:r>
                      <a:r>
                        <a:rPr lang="de-DE" sz="1400" b="1" dirty="0" err="1"/>
                        <a:t>partly</a:t>
                      </a:r>
                      <a:r>
                        <a:rPr lang="de-DE" sz="1400" b="1" dirty="0"/>
                        <a:t> (</a:t>
                      </a:r>
                      <a:r>
                        <a:rPr lang="de-DE" sz="1400" b="1" dirty="0" err="1"/>
                        <a:t>working</a:t>
                      </a:r>
                      <a:r>
                        <a:rPr lang="de-DE" sz="1400" b="1" dirty="0"/>
                        <a:t> </a:t>
                      </a:r>
                      <a:r>
                        <a:rPr lang="de-DE" sz="1400" b="1" dirty="0" err="1"/>
                        <a:t>culture</a:t>
                      </a:r>
                      <a:r>
                        <a:rPr lang="de-DE" sz="1400" b="1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69434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could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be</a:t>
                      </a:r>
                      <a:r>
                        <a:rPr lang="de-D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more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20760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4051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partly</a:t>
                      </a:r>
                      <a:endParaRPr lang="de-DE" sz="1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rgbClr val="FF0000"/>
                          </a:solidFill>
                        </a:rPr>
                        <a:t>informal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4657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companies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seldom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challenge</a:t>
                      </a: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common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rgbClr val="FF0000"/>
                          </a:solidFill>
                        </a:rPr>
                        <a:t>high: </a:t>
                      </a:r>
                      <a:r>
                        <a:rPr lang="de-DE" sz="1400" b="1" dirty="0" err="1">
                          <a:solidFill>
                            <a:srgbClr val="FF0000"/>
                          </a:solidFill>
                        </a:rPr>
                        <a:t>common</a:t>
                      </a:r>
                      <a:endParaRPr lang="de-D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2991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interlinking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regional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actors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partly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not </a:t>
                      </a:r>
                      <a:r>
                        <a:rPr kumimoji="0" lang="de-DE" sz="14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important</a:t>
                      </a:r>
                      <a:endParaRPr kumimoji="0" lang="de-DE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 </a:t>
                      </a:r>
                      <a:r>
                        <a:rPr lang="de-D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important</a:t>
                      </a:r>
                      <a:endParaRPr lang="de-DE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400" b="1" dirty="0">
                          <a:solidFill>
                            <a:srgbClr val="FF0000"/>
                          </a:solidFill>
                        </a:rPr>
                        <a:t>high: </a:t>
                      </a:r>
                      <a:r>
                        <a:rPr lang="de-DE" sz="1400" b="1" dirty="0" err="1">
                          <a:solidFill>
                            <a:srgbClr val="FF0000"/>
                          </a:solidFill>
                        </a:rPr>
                        <a:t>common</a:t>
                      </a:r>
                      <a:endParaRPr lang="de-DE" sz="1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7077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</p:spTree>
    <p:extLst>
      <p:ext uri="{BB962C8B-B14F-4D97-AF65-F5344CB8AC3E}">
        <p14:creationId xmlns:p14="http://schemas.microsoft.com/office/powerpoint/2010/main" val="1851809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3705"/>
            <a:ext cx="10515600" cy="701675"/>
          </a:xfrm>
        </p:spPr>
        <p:txBody>
          <a:bodyPr/>
          <a:lstStyle/>
          <a:p>
            <a:r>
              <a:rPr lang="de-DE" dirty="0"/>
              <a:t>Five </a:t>
            </a:r>
            <a:r>
              <a:rPr lang="de-DE" dirty="0" err="1"/>
              <a:t>arguments</a:t>
            </a:r>
            <a:r>
              <a:rPr lang="de-DE" dirty="0"/>
              <a:t> – in a </a:t>
            </a:r>
            <a:r>
              <a:rPr lang="de-DE" dirty="0" err="1"/>
              <a:t>nutshell</a:t>
            </a:r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wpc="http://schemas.microsoft.com/office/word/2010/wordprocessingCanvas" xmlns:mo="http://schemas.microsoft.com/office/mac/office/2008/main" xmlns:mc="http://schemas.openxmlformats.org/markup-compatibility/2006" xmlns:mv="urn:schemas-microsoft-com:mac:vml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lc="http://schemas.openxmlformats.org/drawingml/2006/lockedCanvas"/>
            </a:ext>
          </a:extLst>
        </p:spPr>
      </p:pic>
      <p:pic>
        <p:nvPicPr>
          <p:cNvPr id="11" name="Inhaltsplatzhalter 6">
            <a:extLst>
              <a:ext uri="{FF2B5EF4-FFF2-40B4-BE49-F238E27FC236}">
                <a16:creationId xmlns:a16="http://schemas.microsoft.com/office/drawing/2014/main" id="{2F8076C7-6E71-4C95-814A-D7FB96BF26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6E62433B-837D-44C2-9B26-ABA6EBAD7C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27E2B8D-7173-4EED-A165-AE3C327202E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77D09A06-2543-4319-9837-A1535B5D10D5}"/>
              </a:ext>
            </a:extLst>
          </p:cNvPr>
          <p:cNvSpPr txBox="1"/>
          <p:nvPr/>
        </p:nvSpPr>
        <p:spPr>
          <a:xfrm>
            <a:off x="838200" y="1339014"/>
            <a:ext cx="1079416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The circular economy and work(</a:t>
            </a:r>
            <a:r>
              <a:rPr lang="en-GB" sz="2400" dirty="0" err="1"/>
              <a:t>ing</a:t>
            </a:r>
            <a:r>
              <a:rPr lang="en-GB" sz="2400" dirty="0"/>
              <a:t>) in the circular economy is a highly </a:t>
            </a:r>
            <a:br>
              <a:rPr lang="en-GB" sz="2400" dirty="0"/>
            </a:b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differentiated field </a:t>
            </a:r>
            <a:r>
              <a:rPr lang="en-GB" sz="2400" dirty="0"/>
              <a:t>(quite different companies, organisations).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There are </a:t>
            </a:r>
            <a:r>
              <a:rPr lang="en-GB" sz="2400" b="1" dirty="0">
                <a:solidFill>
                  <a:srgbClr val="0070C0"/>
                </a:solidFill>
              </a:rPr>
              <a:t>various types of work &amp; employment </a:t>
            </a:r>
            <a:r>
              <a:rPr lang="en-GB" sz="2400" dirty="0"/>
              <a:t>in the circular economy.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Promoting, supporting and ameliorating </a:t>
            </a:r>
            <a:r>
              <a:rPr lang="en-GB" sz="2400" dirty="0"/>
              <a:t>(„Good &amp; Decent Work“) </a:t>
            </a:r>
            <a:r>
              <a:rPr lang="en-GB" sz="2400" b="1" dirty="0">
                <a:solidFill>
                  <a:srgbClr val="0070C0"/>
                </a:solidFill>
              </a:rPr>
              <a:t>has to be </a:t>
            </a:r>
            <a:r>
              <a:rPr lang="en-GB" sz="2400" dirty="0"/>
              <a:t>...</a:t>
            </a:r>
            <a:br>
              <a:rPr lang="en-GB" sz="2400" dirty="0"/>
            </a:br>
            <a:r>
              <a:rPr lang="en-GB" sz="2400" dirty="0"/>
              <a:t> (a) ... </a:t>
            </a:r>
            <a:r>
              <a:rPr lang="en-GB" sz="2400" b="1" dirty="0">
                <a:solidFill>
                  <a:srgbClr val="0070C0"/>
                </a:solidFill>
              </a:rPr>
              <a:t>specific</a:t>
            </a:r>
            <a:r>
              <a:rPr lang="en-GB" sz="2400" dirty="0"/>
              <a:t> according to type of work/employment, organisation, sector/region</a:t>
            </a:r>
            <a:br>
              <a:rPr lang="en-GB" sz="2400" dirty="0"/>
            </a:br>
            <a:r>
              <a:rPr lang="en-GB" sz="2400" dirty="0"/>
              <a:t> (b) ... both </a:t>
            </a:r>
            <a:r>
              <a:rPr lang="en-GB" sz="2400" b="1" dirty="0">
                <a:solidFill>
                  <a:srgbClr val="0070C0"/>
                </a:solidFill>
              </a:rPr>
              <a:t>local/developmental </a:t>
            </a:r>
            <a:r>
              <a:rPr lang="en-GB" sz="2400"/>
              <a:t>and </a:t>
            </a:r>
            <a:r>
              <a:rPr lang="en-GB" sz="2400" b="1">
                <a:solidFill>
                  <a:srgbClr val="0070C0"/>
                </a:solidFill>
              </a:rPr>
              <a:t>regulatory.</a:t>
            </a:r>
            <a:endParaRPr lang="en-GB" sz="2400" b="1" dirty="0">
              <a:solidFill>
                <a:srgbClr val="0070C0"/>
              </a:solidFill>
            </a:endParaRP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Sustainable work </a:t>
            </a:r>
            <a:r>
              <a:rPr lang="en-GB" sz="2400" dirty="0"/>
              <a:t>means: </a:t>
            </a:r>
            <a:r>
              <a:rPr lang="en-GB" sz="2400" b="1" dirty="0">
                <a:solidFill>
                  <a:srgbClr val="0070C0"/>
                </a:solidFill>
              </a:rPr>
              <a:t>human resource oriented </a:t>
            </a:r>
            <a:r>
              <a:rPr lang="en-GB" sz="2400" dirty="0"/>
              <a:t>/ </a:t>
            </a:r>
            <a:r>
              <a:rPr lang="en-GB" sz="2400" b="1" dirty="0">
                <a:solidFill>
                  <a:srgbClr val="0070C0"/>
                </a:solidFill>
              </a:rPr>
              <a:t>re-generative</a:t>
            </a:r>
            <a:r>
              <a:rPr lang="en-GB" sz="2400" dirty="0"/>
              <a:t> /</a:t>
            </a:r>
            <a:br>
              <a:rPr lang="en-GB" sz="2400" dirty="0"/>
            </a:b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socio-ecological</a:t>
            </a:r>
            <a:r>
              <a:rPr lang="en-GB" sz="2400" dirty="0"/>
              <a:t> (=working &amp; living conditions).</a:t>
            </a:r>
          </a:p>
          <a:p>
            <a:pPr marL="360363" indent="-360363">
              <a:spcAft>
                <a:spcPts val="600"/>
              </a:spcAft>
              <a:buFont typeface="+mj-lt"/>
              <a:buAutoNum type="arabicParenBoth"/>
            </a:pPr>
            <a:r>
              <a:rPr lang="en-GB" sz="2400" dirty="0"/>
              <a:t> </a:t>
            </a:r>
            <a:r>
              <a:rPr lang="en-GB" sz="2400" b="1" dirty="0">
                <a:solidFill>
                  <a:srgbClr val="0070C0"/>
                </a:solidFill>
              </a:rPr>
              <a:t>Co-design </a:t>
            </a:r>
            <a:r>
              <a:rPr lang="en-GB" sz="2400" dirty="0"/>
              <a:t>(„</a:t>
            </a:r>
            <a:r>
              <a:rPr lang="en-GB" sz="2400" dirty="0" err="1"/>
              <a:t>Mitgestaltung</a:t>
            </a:r>
            <a:r>
              <a:rPr lang="en-GB" sz="2400" dirty="0"/>
              <a:t>“) &amp; </a:t>
            </a:r>
            <a:r>
              <a:rPr lang="en-GB" sz="2400" b="1" dirty="0">
                <a:solidFill>
                  <a:srgbClr val="0070C0"/>
                </a:solidFill>
              </a:rPr>
              <a:t>participation </a:t>
            </a:r>
            <a:r>
              <a:rPr lang="en-GB" sz="2400" dirty="0"/>
              <a:t>(„Democracy at work“) are key</a:t>
            </a:r>
            <a:br>
              <a:rPr lang="en-GB" sz="2400" dirty="0"/>
            </a:br>
            <a:r>
              <a:rPr lang="en-GB" sz="2400" dirty="0"/>
              <a:t> elements but not widespread.</a:t>
            </a:r>
          </a:p>
        </p:txBody>
      </p:sp>
    </p:spTree>
    <p:extLst>
      <p:ext uri="{BB962C8B-B14F-4D97-AF65-F5344CB8AC3E}">
        <p14:creationId xmlns:p14="http://schemas.microsoft.com/office/powerpoint/2010/main" val="1658847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DD9F8-B6D9-4B46-9C19-C71E1D8B1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1945"/>
            <a:ext cx="10515600" cy="701675"/>
          </a:xfrm>
        </p:spPr>
        <p:txBody>
          <a:bodyPr>
            <a:normAutofit/>
          </a:bodyPr>
          <a:lstStyle/>
          <a:p>
            <a:r>
              <a:rPr lang="de-DE" dirty="0"/>
              <a:t>Work- / Labour-</a:t>
            </a:r>
            <a:r>
              <a:rPr lang="de-DE" dirty="0" err="1"/>
              <a:t>related</a:t>
            </a:r>
            <a:r>
              <a:rPr lang="de-DE" dirty="0"/>
              <a:t> Challenges</a:t>
            </a:r>
            <a:endParaRPr lang="de-DE" sz="2000" dirty="0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90CE7233-D012-402C-B5D5-53D0A98A58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953914"/>
              </p:ext>
            </p:extLst>
          </p:nvPr>
        </p:nvGraphicFramePr>
        <p:xfrm>
          <a:off x="4224541" y="1023620"/>
          <a:ext cx="5753636" cy="510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1920">
                  <a:extLst>
                    <a:ext uri="{9D8B030D-6E8A-4147-A177-3AD203B41FA5}">
                      <a16:colId xmlns:a16="http://schemas.microsoft.com/office/drawing/2014/main" val="1116605826"/>
                    </a:ext>
                  </a:extLst>
                </a:gridCol>
                <a:gridCol w="1821716">
                  <a:extLst>
                    <a:ext uri="{9D8B030D-6E8A-4147-A177-3AD203B41FA5}">
                      <a16:colId xmlns:a16="http://schemas.microsoft.com/office/drawing/2014/main" val="3086399020"/>
                    </a:ext>
                  </a:extLst>
                </a:gridCol>
              </a:tblGrid>
              <a:tr h="759401">
                <a:tc>
                  <a:txBody>
                    <a:bodyPr/>
                    <a:lstStyle/>
                    <a:p>
                      <a:pPr marL="0" indent="0"/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work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- /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labour-related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b="1" dirty="0" err="1">
                          <a:solidFill>
                            <a:schemeClr val="tx1"/>
                          </a:solidFill>
                        </a:rPr>
                        <a:t>challenges</a:t>
                      </a:r>
                      <a:r>
                        <a:rPr lang="de-DE" b="1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votes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33324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getting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recruiting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skilled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7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41100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employee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retention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less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turnover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6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1346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further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training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7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58225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occupational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1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7501838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conditions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b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stress,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times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pay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...</a:t>
                      </a: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369434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participation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68400" marB="684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207606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leadership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6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405100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labour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relations</a:t>
                      </a:r>
                      <a:endParaRPr lang="de-DE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3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346572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cooperation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companies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research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de-DE" sz="16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29919"/>
                  </a:ext>
                </a:extLst>
              </a:tr>
              <a:tr h="398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networking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de-DE" sz="16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interlinking</a:t>
                      </a: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regional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actors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6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organisations</a:t>
                      </a:r>
                      <a:r>
                        <a:rPr lang="de-DE" sz="16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277077"/>
                  </a:ext>
                </a:extLst>
              </a:tr>
            </a:tbl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C8AFEF5C-C816-4DB8-BB77-71AC9784B7B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4793" y="526650"/>
            <a:ext cx="992309" cy="37877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lc="http://schemas.openxmlformats.org/drawingml/2006/lockedCanvas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v="urn:schemas-microsoft-com:mac:vml" xmlns:mc="http://schemas.openxmlformats.org/markup-compatibility/2006" xmlns:mo="http://schemas.microsoft.com/office/mac/office/2008/main" xmlns:wpc="http://schemas.microsoft.com/office/word/2010/wordprocessingCanvas" xmlns=""/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1121A09-805D-4772-9E0B-D3D6DC992255}"/>
              </a:ext>
            </a:extLst>
          </p:cNvPr>
          <p:cNvSpPr txBox="1"/>
          <p:nvPr/>
        </p:nvSpPr>
        <p:spPr>
          <a:xfrm>
            <a:off x="2213823" y="1078964"/>
            <a:ext cx="23378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based</a:t>
            </a:r>
            <a:r>
              <a:rPr lang="de-DE" dirty="0"/>
              <a:t> on </a:t>
            </a:r>
            <a:r>
              <a:rPr lang="de-DE" dirty="0" err="1"/>
              <a:t>survey</a:t>
            </a:r>
            <a:r>
              <a:rPr lang="de-DE" dirty="0"/>
              <a:t> </a:t>
            </a:r>
            <a:r>
              <a:rPr lang="de-DE" dirty="0" err="1"/>
              <a:t>during</a:t>
            </a:r>
            <a:r>
              <a:rPr lang="de-DE" dirty="0"/>
              <a:t> a </a:t>
            </a:r>
            <a:r>
              <a:rPr lang="de-DE" dirty="0" err="1"/>
              <a:t>workshop</a:t>
            </a:r>
            <a:endParaRPr lang="de-DE" dirty="0"/>
          </a:p>
        </p:txBody>
      </p:sp>
      <p:pic>
        <p:nvPicPr>
          <p:cNvPr id="8" name="Inhaltsplatzhalter 6">
            <a:extLst>
              <a:ext uri="{FF2B5EF4-FFF2-40B4-BE49-F238E27FC236}">
                <a16:creationId xmlns:a16="http://schemas.microsoft.com/office/drawing/2014/main" id="{5C7CB951-6A7D-4745-8859-70235BAC41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723293" y="5762315"/>
            <a:ext cx="1684362" cy="1000090"/>
          </a:xfr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3910F67-0D4C-4145-BB3E-97112565AF8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449" y="5762315"/>
            <a:ext cx="1591844" cy="109568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DCAF85F-D49E-4DED-8341-24468E1D579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70092" y="5662402"/>
            <a:ext cx="1367415" cy="109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5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1250</Words>
  <Application>Microsoft Office PowerPoint</Application>
  <PresentationFormat>Breitbild</PresentationFormat>
  <Paragraphs>265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Microsoft New Tai Lue</vt:lpstr>
      <vt:lpstr>Office</vt:lpstr>
      <vt:lpstr>Work(ing) in the Circular Economy</vt:lpstr>
      <vt:lpstr>Five arguments – in a nutshell</vt:lpstr>
      <vt:lpstr>Circular Economy – A General Model</vt:lpstr>
      <vt:lpstr>Companies in the Circular Economy</vt:lpstr>
      <vt:lpstr>Companies in the Circular Economy</vt:lpstr>
      <vt:lpstr>Work- / Labour-related Challenges</vt:lpstr>
      <vt:lpstr>Work- / Labour-related Challenges</vt:lpstr>
      <vt:lpstr>Five arguments – in a nutshell</vt:lpstr>
      <vt:lpstr>Work- / Labour-related Challenges</vt:lpstr>
      <vt:lpstr>Work- / Labour-related Challenges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Buss, Klaus-Peter</dc:creator>
  <cp:lastModifiedBy>Kuhlmann, Martin</cp:lastModifiedBy>
  <cp:revision>92</cp:revision>
  <cp:lastPrinted>2024-06-04T18:22:45Z</cp:lastPrinted>
  <dcterms:created xsi:type="dcterms:W3CDTF">2024-01-22T15:07:49Z</dcterms:created>
  <dcterms:modified xsi:type="dcterms:W3CDTF">2024-06-07T10:59:23Z</dcterms:modified>
</cp:coreProperties>
</file>