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ink/ink3.xml" ContentType="application/inkml+xml"/>
  <Override PartName="/ppt/notesSlides/notesSlide5.xml" ContentType="application/vnd.openxmlformats-officedocument.presentationml.notesSlide+xml"/>
  <Override PartName="/ppt/ink/ink4.xml" ContentType="application/inkml+xml"/>
  <Override PartName="/ppt/notesSlides/notesSlide6.xml" ContentType="application/vnd.openxmlformats-officedocument.presentationml.notesSlide+xml"/>
  <Override PartName="/ppt/ink/ink5.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58" r:id="rId1"/>
  </p:sldMasterIdLst>
  <p:notesMasterIdLst>
    <p:notesMasterId r:id="rId18"/>
  </p:notesMasterIdLst>
  <p:sldIdLst>
    <p:sldId id="256" r:id="rId2"/>
    <p:sldId id="332" r:id="rId3"/>
    <p:sldId id="304" r:id="rId4"/>
    <p:sldId id="331" r:id="rId5"/>
    <p:sldId id="333" r:id="rId6"/>
    <p:sldId id="334" r:id="rId7"/>
    <p:sldId id="294" r:id="rId8"/>
    <p:sldId id="299" r:id="rId9"/>
    <p:sldId id="335" r:id="rId10"/>
    <p:sldId id="340" r:id="rId11"/>
    <p:sldId id="308" r:id="rId12"/>
    <p:sldId id="337" r:id="rId13"/>
    <p:sldId id="336" r:id="rId14"/>
    <p:sldId id="338" r:id="rId15"/>
    <p:sldId id="339" r:id="rId16"/>
    <p:sldId id="307" r:id="rId1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CDF8"/>
    <a:srgbClr val="4085C0"/>
    <a:srgbClr val="F19A3D"/>
    <a:srgbClr val="DF2C56"/>
    <a:srgbClr val="EB4353"/>
    <a:srgbClr val="4C4D4C"/>
    <a:srgbClr val="677480"/>
    <a:srgbClr val="3585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AFC22D-22B5-4D86-9C31-FEF5FB1534C1}">
  <a:tblStyle styleId="{AFAFC22D-22B5-4D86-9C31-FEF5FB1534C1}"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1"/>
    <p:restoredTop sz="91970"/>
  </p:normalViewPr>
  <p:slideViewPr>
    <p:cSldViewPr snapToGrid="0" snapToObjects="1">
      <p:cViewPr varScale="1">
        <p:scale>
          <a:sx n="105" d="100"/>
          <a:sy n="105" d="100"/>
        </p:scale>
        <p:origin x="192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Gender Pay Gap</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Sheet1!$F$2</c:f>
              <c:strCache>
                <c:ptCount val="1"/>
                <c:pt idx="0">
                  <c:v>2012</c:v>
                </c:pt>
              </c:strCache>
            </c:strRef>
          </c:tx>
          <c:spPr>
            <a:solidFill>
              <a:srgbClr val="DF2C56"/>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Sheet1!$E$3:$E$5</c:f>
              <c:strCache>
                <c:ptCount val="3"/>
                <c:pt idx="0">
                  <c:v>India</c:v>
                </c:pt>
                <c:pt idx="1">
                  <c:v>Pakistan</c:v>
                </c:pt>
                <c:pt idx="2">
                  <c:v>Sri Lanka</c:v>
                </c:pt>
              </c:strCache>
            </c:strRef>
          </c:cat>
          <c:val>
            <c:numRef>
              <c:f>Sheet1!$F$3:$F$5</c:f>
              <c:numCache>
                <c:formatCode>0.00%</c:formatCode>
                <c:ptCount val="3"/>
                <c:pt idx="0">
                  <c:v>-0.2833</c:v>
                </c:pt>
                <c:pt idx="1">
                  <c:v>-0.20280000000000001</c:v>
                </c:pt>
                <c:pt idx="2">
                  <c:v>-0.13159999999999999</c:v>
                </c:pt>
              </c:numCache>
            </c:numRef>
          </c:val>
          <c:extLst>
            <c:ext xmlns:c16="http://schemas.microsoft.com/office/drawing/2014/chart" uri="{C3380CC4-5D6E-409C-BE32-E72D297353CC}">
              <c16:uniqueId val="{00000000-B9A0-0047-A420-CF4E2B3A0531}"/>
            </c:ext>
          </c:extLst>
        </c:ser>
        <c:ser>
          <c:idx val="1"/>
          <c:order val="1"/>
          <c:tx>
            <c:strRef>
              <c:f>Sheet1!$G$2</c:f>
              <c:strCache>
                <c:ptCount val="1"/>
                <c:pt idx="0">
                  <c:v>2013</c:v>
                </c:pt>
              </c:strCache>
            </c:strRef>
          </c:tx>
          <c:spPr>
            <a:solidFill>
              <a:srgbClr val="F19A3D"/>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Sheet1!$E$3:$E$5</c:f>
              <c:strCache>
                <c:ptCount val="3"/>
                <c:pt idx="0">
                  <c:v>India</c:v>
                </c:pt>
                <c:pt idx="1">
                  <c:v>Pakistan</c:v>
                </c:pt>
                <c:pt idx="2">
                  <c:v>Sri Lanka</c:v>
                </c:pt>
              </c:strCache>
            </c:strRef>
          </c:cat>
          <c:val>
            <c:numRef>
              <c:f>Sheet1!$G$3:$G$5</c:f>
              <c:numCache>
                <c:formatCode>0.00%</c:formatCode>
                <c:ptCount val="3"/>
                <c:pt idx="0">
                  <c:v>-0.34260000000000002</c:v>
                </c:pt>
                <c:pt idx="1">
                  <c:v>-0.38490000000000002</c:v>
                </c:pt>
                <c:pt idx="2">
                  <c:v>-0.27410000000000001</c:v>
                </c:pt>
              </c:numCache>
            </c:numRef>
          </c:val>
          <c:extLst>
            <c:ext xmlns:c16="http://schemas.microsoft.com/office/drawing/2014/chart" uri="{C3380CC4-5D6E-409C-BE32-E72D297353CC}">
              <c16:uniqueId val="{00000001-B9A0-0047-A420-CF4E2B3A0531}"/>
            </c:ext>
          </c:extLst>
        </c:ser>
        <c:ser>
          <c:idx val="2"/>
          <c:order val="2"/>
          <c:tx>
            <c:strRef>
              <c:f>Sheet1!$H$2</c:f>
              <c:strCache>
                <c:ptCount val="1"/>
                <c:pt idx="0">
                  <c:v>2014</c:v>
                </c:pt>
              </c:strCache>
            </c:strRef>
          </c:tx>
          <c:spPr>
            <a:solidFill>
              <a:srgbClr val="4085C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Sheet1!$E$3:$E$5</c:f>
              <c:strCache>
                <c:ptCount val="3"/>
                <c:pt idx="0">
                  <c:v>India</c:v>
                </c:pt>
                <c:pt idx="1">
                  <c:v>Pakistan</c:v>
                </c:pt>
                <c:pt idx="2">
                  <c:v>Sri Lanka</c:v>
                </c:pt>
              </c:strCache>
            </c:strRef>
          </c:cat>
          <c:val>
            <c:numRef>
              <c:f>Sheet1!$H$3:$H$5</c:f>
              <c:numCache>
                <c:formatCode>0.00%</c:formatCode>
                <c:ptCount val="3"/>
                <c:pt idx="0">
                  <c:v>-0.37709999999999999</c:v>
                </c:pt>
                <c:pt idx="1">
                  <c:v>-0.3387</c:v>
                </c:pt>
                <c:pt idx="2">
                  <c:v>-0.19209999999999999</c:v>
                </c:pt>
              </c:numCache>
            </c:numRef>
          </c:val>
          <c:extLst>
            <c:ext xmlns:c16="http://schemas.microsoft.com/office/drawing/2014/chart" uri="{C3380CC4-5D6E-409C-BE32-E72D297353CC}">
              <c16:uniqueId val="{00000002-B9A0-0047-A420-CF4E2B3A0531}"/>
            </c:ext>
          </c:extLst>
        </c:ser>
        <c:ser>
          <c:idx val="3"/>
          <c:order val="3"/>
          <c:tx>
            <c:strRef>
              <c:f>Sheet1!$I$2</c:f>
              <c:strCache>
                <c:ptCount val="1"/>
                <c:pt idx="0">
                  <c:v>2015</c:v>
                </c:pt>
              </c:strCache>
            </c:strRef>
          </c:tx>
          <c:spPr>
            <a:solidFill>
              <a:srgbClr val="8FCDF8"/>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Sheet1!$E$3:$E$5</c:f>
              <c:strCache>
                <c:ptCount val="3"/>
                <c:pt idx="0">
                  <c:v>India</c:v>
                </c:pt>
                <c:pt idx="1">
                  <c:v>Pakistan</c:v>
                </c:pt>
                <c:pt idx="2">
                  <c:v>Sri Lanka</c:v>
                </c:pt>
              </c:strCache>
            </c:strRef>
          </c:cat>
          <c:val>
            <c:numRef>
              <c:f>Sheet1!$I$3:$I$5</c:f>
              <c:numCache>
                <c:formatCode>0.00%</c:formatCode>
                <c:ptCount val="3"/>
                <c:pt idx="0">
                  <c:v>-0.28949999999999998</c:v>
                </c:pt>
                <c:pt idx="1">
                  <c:v>-0.1895</c:v>
                </c:pt>
                <c:pt idx="2">
                  <c:v>-0.1391</c:v>
                </c:pt>
              </c:numCache>
            </c:numRef>
          </c:val>
          <c:extLst>
            <c:ext xmlns:c16="http://schemas.microsoft.com/office/drawing/2014/chart" uri="{C3380CC4-5D6E-409C-BE32-E72D297353CC}">
              <c16:uniqueId val="{00000003-B9A0-0047-A420-CF4E2B3A0531}"/>
            </c:ext>
          </c:extLst>
        </c:ser>
        <c:dLbls>
          <c:dLblPos val="inEnd"/>
          <c:showLegendKey val="0"/>
          <c:showVal val="1"/>
          <c:showCatName val="0"/>
          <c:showSerName val="0"/>
          <c:showPercent val="0"/>
          <c:showBubbleSize val="0"/>
        </c:dLbls>
        <c:gapWidth val="100"/>
        <c:overlap val="-24"/>
        <c:axId val="255141856"/>
        <c:axId val="255262512"/>
      </c:barChart>
      <c:catAx>
        <c:axId val="2551418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255262512"/>
        <c:crosses val="autoZero"/>
        <c:auto val="1"/>
        <c:lblAlgn val="ctr"/>
        <c:lblOffset val="100"/>
        <c:noMultiLvlLbl val="0"/>
      </c:catAx>
      <c:valAx>
        <c:axId val="255262512"/>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2551418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7-24T09:41:07.763"/>
    </inkml:context>
    <inkml:brush xml:id="br0">
      <inkml:brushProperty name="width" value="0.08571" units="cm"/>
      <inkml:brushProperty name="height" value="0.08571" units="cm"/>
    </inkml:brush>
  </inkml:definitions>
  <inkml:trace contextRef="#ctx0" brushRef="#br0">143 660 6438,'0'-232'-298,"-7"141"0,-4 4 0,-3-8 0,-8 12 1,-31 11 70,17 126 1,83 5-1,31 7 1,100 94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7-24T09:41:07.763"/>
    </inkml:context>
    <inkml:brush xml:id="br0">
      <inkml:brushProperty name="width" value="0.08571" units="cm"/>
      <inkml:brushProperty name="height" value="0.08571" units="cm"/>
    </inkml:brush>
  </inkml:definitions>
  <inkml:trace contextRef="#ctx0" brushRef="#br0">143 660 6438,'0'-232'-298,"-7"141"0,-4 4 0,-3-8 0,-8 12 1,-31 11 70,17 126 1,83 5-1,31 7 1,100 94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7-24T09:41:07.763"/>
    </inkml:context>
    <inkml:brush xml:id="br0">
      <inkml:brushProperty name="width" value="0.08571" units="cm"/>
      <inkml:brushProperty name="height" value="0.08571" units="cm"/>
    </inkml:brush>
  </inkml:definitions>
  <inkml:trace contextRef="#ctx0" brushRef="#br0">143 660 6438,'0'-232'-298,"-7"141"0,-4 4 0,-3-8 0,-8 12 1,-31 11 70,17 126 1,83 5-1,31 7 1,100 94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7-24T09:41:07.763"/>
    </inkml:context>
    <inkml:brush xml:id="br0">
      <inkml:brushProperty name="width" value="0.08571" units="cm"/>
      <inkml:brushProperty name="height" value="0.08571" units="cm"/>
    </inkml:brush>
  </inkml:definitions>
  <inkml:trace contextRef="#ctx0" brushRef="#br0">143 660 6438,'0'-232'-298,"-7"141"0,-4 4 0,-3-8 0,-8 12 1,-31 11 70,17 126 1,83 5-1,31 7 1,100 94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7-24T09:41:07.763"/>
    </inkml:context>
    <inkml:brush xml:id="br0">
      <inkml:brushProperty name="width" value="0.08571" units="cm"/>
      <inkml:brushProperty name="height" value="0.08571" units="cm"/>
    </inkml:brush>
  </inkml:definitions>
  <inkml:trace contextRef="#ctx0" brushRef="#br0">143 660 6438,'0'-232'-298,"-7"141"0,-4 4 0,-3-8 0,-8 12 1,-31 11 70,17 126 1,83 5-1,31 7 1,100 94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AU" dirty="0"/>
              <a:t>Economists, researchers and policy makers have always been intrigued by questions pertaining to gender equality and even more to that, why do women earn less than men in the labour market.</a:t>
            </a:r>
            <a:endParaRPr lang="en-IN" dirty="0"/>
          </a:p>
          <a:p>
            <a:pPr lvl="0">
              <a:spcBef>
                <a:spcPts val="0"/>
              </a:spcBef>
              <a:buNone/>
            </a:pPr>
            <a:endParaRPr lang="en-IN" dirty="0"/>
          </a:p>
          <a:p>
            <a:pPr lvl="0">
              <a:spcBef>
                <a:spcPts val="0"/>
              </a:spcBef>
              <a:buNone/>
            </a:pPr>
            <a:r>
              <a:rPr lang="en-AU" dirty="0"/>
              <a:t>women are more susceptible to unemployment, are deprived of even chances of participation in the labour market</a:t>
            </a:r>
            <a:endParaRPr lang="en-IN" dirty="0"/>
          </a:p>
          <a:p>
            <a:pPr lvl="0">
              <a:spcBef>
                <a:spcPts val="0"/>
              </a:spcBef>
              <a:buNone/>
            </a:pPr>
            <a:endParaRPr lang="en-IN" dirty="0"/>
          </a:p>
          <a:p>
            <a:pPr lvl="0">
              <a:spcBef>
                <a:spcPts val="0"/>
              </a:spcBef>
              <a:buNone/>
            </a:pPr>
            <a:r>
              <a:rPr lang="en-AU" dirty="0"/>
              <a:t>There are many facets of gender inequality, and in the current setup, it is ‘professional inequality’ that persistently acts as an impediment to women’s</a:t>
            </a:r>
            <a:r>
              <a:rPr lang="en-IN" dirty="0"/>
              <a:t> progress at the workspace </a:t>
            </a:r>
          </a:p>
          <a:p>
            <a:pPr lvl="0">
              <a:spcBef>
                <a:spcPts val="0"/>
              </a:spcBef>
              <a:buNone/>
            </a:pPr>
            <a:endParaRPr lang="en-IN" dirty="0"/>
          </a:p>
          <a:p>
            <a:pPr lvl="0">
              <a:spcBef>
                <a:spcPts val="0"/>
              </a:spcBef>
              <a:buNone/>
            </a:pPr>
            <a:r>
              <a:rPr lang="en-AU" dirty="0"/>
              <a:t>India, Pakistan and Sri Lanka together are home to 20.63% (</a:t>
            </a:r>
            <a:r>
              <a:rPr lang="en-AU" dirty="0" err="1"/>
              <a:t>Worldometer.info</a:t>
            </a:r>
            <a:r>
              <a:rPr lang="en-AU" dirty="0"/>
              <a:t>., n.d.) of the world’s population, with its unique gender related issues.</a:t>
            </a:r>
            <a:endParaRPr lang="en-IN" dirty="0"/>
          </a:p>
          <a:p>
            <a:pPr lvl="0">
              <a:spcBef>
                <a:spcPts val="0"/>
              </a:spcBef>
              <a:buNone/>
            </a:pPr>
            <a:endParaRPr lang="en-IN" dirty="0"/>
          </a:p>
          <a:p>
            <a:pPr lvl="0">
              <a:spcBef>
                <a:spcPts val="0"/>
              </a:spcBef>
              <a:buNone/>
            </a:pPr>
            <a:r>
              <a:rPr lang="en-AU" dirty="0"/>
              <a:t>All the three South Asian countries have small share of organised sector employment</a:t>
            </a:r>
            <a:r>
              <a:rPr lang="en-IN" dirty="0"/>
              <a:t> and with rising education levels and active industrialisation policies, more educated and skilled women are seeking to enter the formal job market (</a:t>
            </a:r>
            <a:r>
              <a:rPr lang="en-IN" dirty="0" err="1"/>
              <a:t>Verick</a:t>
            </a:r>
            <a:r>
              <a:rPr lang="en-IN" dirty="0"/>
              <a:t>, 2014).</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529762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946089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007713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918750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1756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369732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742476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IN" dirty="0"/>
              <a:t>The global Labour Force Participation Rate (LFPR) for female dropped from 52.4% in 1995 to 49.6% in 2015, whereas for men the global LFPRs are 79.9% and 76.1%respectively, with a gap of almost 27%. But for the South Asian and East Asian countries the gap has only increased over the years, which was 0.6% in 1995 and was at 25.5% in 2015. For this study, we have considered three South Asian countries, India, Pakistan and Sri Lanka where the difference in labour force participation rates of men and women for 2017 are 51.63%, 57.77% and 39.07% respectively (</a:t>
            </a:r>
            <a:r>
              <a:rPr lang="en-IN" dirty="0" err="1"/>
              <a:t>ILOSTAT</a:t>
            </a:r>
            <a:r>
              <a:rPr lang="en-IN" dirty="0"/>
              <a:t>, 2017).</a:t>
            </a:r>
          </a:p>
        </p:txBody>
      </p:sp>
    </p:spTree>
    <p:extLst>
      <p:ext uri="{BB962C8B-B14F-4D97-AF65-F5344CB8AC3E}">
        <p14:creationId xmlns:p14="http://schemas.microsoft.com/office/powerpoint/2010/main" val="1031915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63017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4753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IN" dirty="0"/>
              <a:t>Labour market factors</a:t>
            </a:r>
          </a:p>
          <a:p>
            <a:endParaRPr lang="en-IN" dirty="0"/>
          </a:p>
          <a:p>
            <a:r>
              <a:rPr lang="en-IN" dirty="0"/>
              <a:t>Family factors</a:t>
            </a:r>
          </a:p>
          <a:p>
            <a:endParaRPr lang="en-IN" dirty="0"/>
          </a:p>
          <a:p>
            <a:r>
              <a:rPr lang="en-IN" dirty="0"/>
              <a:t>Social factors</a:t>
            </a:r>
          </a:p>
          <a:p>
            <a:endParaRPr lang="en-US" dirty="0"/>
          </a:p>
        </p:txBody>
      </p:sp>
    </p:spTree>
    <p:extLst>
      <p:ext uri="{BB962C8B-B14F-4D97-AF65-F5344CB8AC3E}">
        <p14:creationId xmlns:p14="http://schemas.microsoft.com/office/powerpoint/2010/main" val="997406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62826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This research paper used data collected from continuous and voluntary Paycheck web survey from respective country sites</a:t>
            </a:r>
            <a:r>
              <a:rPr lang="en-IN" dirty="0"/>
              <a:t> </a:t>
            </a:r>
            <a:r>
              <a:rPr lang="en-US" dirty="0"/>
              <a:t>that was posted both in English and the native language of the country of analysis. “The survey has detailed questions about earnings, benefits, working conditions and employment contracts, as well as questions about education, occupation, industry and household characteristics”. All three country websites are part of WageIndicator Foundation,</a:t>
            </a:r>
          </a:p>
        </p:txBody>
      </p:sp>
    </p:spTree>
    <p:extLst>
      <p:ext uri="{BB962C8B-B14F-4D97-AF65-F5344CB8AC3E}">
        <p14:creationId xmlns:p14="http://schemas.microsoft.com/office/powerpoint/2010/main" val="625306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lang="en-IN" dirty="0"/>
          </a:p>
        </p:txBody>
      </p:sp>
    </p:spTree>
    <p:extLst>
      <p:ext uri="{BB962C8B-B14F-4D97-AF65-F5344CB8AC3E}">
        <p14:creationId xmlns:p14="http://schemas.microsoft.com/office/powerpoint/2010/main" val="456814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184770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721425" y="3785246"/>
            <a:ext cx="5216699" cy="1546500"/>
          </a:xfrm>
          <a:prstGeom prst="rect">
            <a:avLst/>
          </a:prstGeom>
        </p:spPr>
        <p:txBody>
          <a:bodyPr lIns="91425" tIns="91425" rIns="91425" bIns="91425" anchor="t" anchorCtr="0"/>
          <a:lstStyle>
            <a:lvl1pPr lvl="0">
              <a:spcBef>
                <a:spcPts val="0"/>
              </a:spcBef>
              <a:buClr>
                <a:srgbClr val="2185C5"/>
              </a:buClr>
              <a:buSzPct val="100000"/>
              <a:defRPr sz="4800">
                <a:solidFill>
                  <a:srgbClr val="2185C5"/>
                </a:solidFill>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endParaRPr/>
          </a:p>
        </p:txBody>
      </p:sp>
      <p:sp>
        <p:nvSpPr>
          <p:cNvPr id="10" name="Shape 10"/>
          <p:cNvSpPr/>
          <p:nvPr/>
        </p:nvSpPr>
        <p:spPr>
          <a:xfrm>
            <a:off x="5938246" y="3377550"/>
            <a:ext cx="721800"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6659860" y="3377550"/>
            <a:ext cx="721800"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1" y="3377550"/>
            <a:ext cx="721800"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721424" y="3377550"/>
            <a:ext cx="5216699" cy="102899"/>
          </a:xfrm>
          <a:prstGeom prst="rect">
            <a:avLst/>
          </a:prstGeom>
          <a:solidFill>
            <a:srgbClr val="2185C5"/>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Quote">
    <p:spTree>
      <p:nvGrpSpPr>
        <p:cNvPr id="1" name="Shape 21"/>
        <p:cNvGrpSpPr/>
        <p:nvPr/>
      </p:nvGrpSpPr>
      <p:grpSpPr>
        <a:xfrm>
          <a:off x="0" y="0"/>
          <a:ext cx="0" cy="0"/>
          <a:chOff x="0" y="0"/>
          <a:chExt cx="0" cy="0"/>
        </a:xfrm>
      </p:grpSpPr>
      <p:sp>
        <p:nvSpPr>
          <p:cNvPr id="22" name="Shape 22"/>
          <p:cNvSpPr txBox="1">
            <a:spLocks noGrp="1"/>
          </p:cNvSpPr>
          <p:nvPr>
            <p:ph type="body" idx="1"/>
          </p:nvPr>
        </p:nvSpPr>
        <p:spPr>
          <a:xfrm>
            <a:off x="1710425" y="2882400"/>
            <a:ext cx="5723699" cy="1093199"/>
          </a:xfrm>
          <a:prstGeom prst="rect">
            <a:avLst/>
          </a:prstGeom>
        </p:spPr>
        <p:txBody>
          <a:bodyPr lIns="91425" tIns="91425" rIns="91425" bIns="91425" anchor="t" anchorCtr="0"/>
          <a:lstStyle>
            <a:lvl1pPr lvl="0" algn="ctr" rtl="0">
              <a:spcBef>
                <a:spcPts val="0"/>
              </a:spcBef>
              <a:defRPr i="1"/>
            </a:lvl1pPr>
            <a:lvl2pPr lvl="1" algn="ctr" rtl="0">
              <a:spcBef>
                <a:spcPts val="0"/>
              </a:spcBef>
              <a:defRPr i="1"/>
            </a:lvl2pPr>
            <a:lvl3pPr lvl="2" algn="ctr" rtl="0">
              <a:spcBef>
                <a:spcPts val="0"/>
              </a:spcBef>
              <a:defRPr i="1"/>
            </a:lvl3pPr>
            <a:lvl4pPr lvl="3" algn="ctr" rtl="0">
              <a:spcBef>
                <a:spcPts val="0"/>
              </a:spcBef>
              <a:defRPr i="1"/>
            </a:lvl4pPr>
            <a:lvl5pPr lvl="4" algn="ctr" rtl="0">
              <a:spcBef>
                <a:spcPts val="0"/>
              </a:spcBef>
              <a:defRPr i="1"/>
            </a:lvl5pPr>
            <a:lvl6pPr lvl="5" algn="ctr" rtl="0">
              <a:spcBef>
                <a:spcPts val="0"/>
              </a:spcBef>
              <a:defRPr i="1"/>
            </a:lvl6pPr>
            <a:lvl7pPr lvl="6" algn="ctr" rtl="0">
              <a:spcBef>
                <a:spcPts val="0"/>
              </a:spcBef>
              <a:defRPr i="1"/>
            </a:lvl7pPr>
            <a:lvl8pPr lvl="7" algn="ctr" rtl="0">
              <a:spcBef>
                <a:spcPts val="0"/>
              </a:spcBef>
              <a:defRPr i="1"/>
            </a:lvl8pPr>
            <a:lvl9pPr lvl="8" algn="ctr">
              <a:spcBef>
                <a:spcPts val="0"/>
              </a:spcBef>
              <a:defRPr i="1"/>
            </a:lvl9pPr>
          </a:lstStyle>
          <a:p>
            <a:endParaRPr/>
          </a:p>
        </p:txBody>
      </p:sp>
      <p:sp>
        <p:nvSpPr>
          <p:cNvPr id="23" name="Shape 23"/>
          <p:cNvSpPr txBox="1"/>
          <p:nvPr/>
        </p:nvSpPr>
        <p:spPr>
          <a:xfrm>
            <a:off x="3593400" y="1575225"/>
            <a:ext cx="1957200" cy="871499"/>
          </a:xfrm>
          <a:prstGeom prst="rect">
            <a:avLst/>
          </a:prstGeom>
          <a:noFill/>
          <a:ln>
            <a:noFill/>
          </a:ln>
        </p:spPr>
        <p:txBody>
          <a:bodyPr lIns="91425" tIns="91425" rIns="91425" bIns="91425" anchor="t" anchorCtr="0">
            <a:noAutofit/>
          </a:bodyPr>
          <a:lstStyle/>
          <a:p>
            <a:pPr lvl="0" algn="ctr">
              <a:spcBef>
                <a:spcPts val="0"/>
              </a:spcBef>
              <a:buNone/>
            </a:pPr>
            <a:r>
              <a:rPr lang="en" sz="9600" b="1">
                <a:solidFill>
                  <a:srgbClr val="97ABBC"/>
                </a:solidFill>
              </a:rPr>
              <a:t>“</a:t>
            </a:r>
          </a:p>
        </p:txBody>
      </p:sp>
      <p:sp>
        <p:nvSpPr>
          <p:cNvPr id="24" name="Shape 24"/>
          <p:cNvSpPr/>
          <p:nvPr/>
        </p:nvSpPr>
        <p:spPr>
          <a:xfrm>
            <a:off x="5723283" y="2132900"/>
            <a:ext cx="1710300"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a:off x="7434176" y="2132900"/>
            <a:ext cx="1710300"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a:off x="0" y="2132900"/>
            <a:ext cx="1710300"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a:p>
        </p:txBody>
      </p:sp>
      <p:sp>
        <p:nvSpPr>
          <p:cNvPr id="27" name="Shape 27"/>
          <p:cNvSpPr/>
          <p:nvPr/>
        </p:nvSpPr>
        <p:spPr>
          <a:xfrm>
            <a:off x="1710424" y="2132900"/>
            <a:ext cx="1710300" cy="102899"/>
          </a:xfrm>
          <a:prstGeom prst="rect">
            <a:avLst/>
          </a:prstGeom>
          <a:solidFill>
            <a:srgbClr val="2185C5"/>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893700" y="274650"/>
            <a:ext cx="6462600" cy="11430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1"/>
          </p:nvPr>
        </p:nvSpPr>
        <p:spPr>
          <a:xfrm>
            <a:off x="893700" y="1831450"/>
            <a:ext cx="6462600" cy="47363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p:nvPr/>
        </p:nvSpPr>
        <p:spPr>
          <a:xfrm>
            <a:off x="7356366" y="6755100"/>
            <a:ext cx="893699"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a:off x="8250311" y="6755100"/>
            <a:ext cx="893699"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a:off x="0" y="6755100"/>
            <a:ext cx="893699"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893709" y="6755100"/>
            <a:ext cx="6462600" cy="102899"/>
          </a:xfrm>
          <a:prstGeom prst="rect">
            <a:avLst/>
          </a:prstGeom>
          <a:solidFill>
            <a:srgbClr val="2185C5"/>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893700" y="274650"/>
            <a:ext cx="6462600" cy="11430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body" idx="1"/>
          </p:nvPr>
        </p:nvSpPr>
        <p:spPr>
          <a:xfrm>
            <a:off x="893625" y="1600200"/>
            <a:ext cx="3136800" cy="49677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8" name="Shape 38"/>
          <p:cNvSpPr txBox="1">
            <a:spLocks noGrp="1"/>
          </p:cNvSpPr>
          <p:nvPr>
            <p:ph type="body" idx="2"/>
          </p:nvPr>
        </p:nvSpPr>
        <p:spPr>
          <a:xfrm>
            <a:off x="4219455" y="1600200"/>
            <a:ext cx="3136800" cy="49677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9" name="Shape 39"/>
          <p:cNvSpPr/>
          <p:nvPr/>
        </p:nvSpPr>
        <p:spPr>
          <a:xfrm>
            <a:off x="7356366" y="6755100"/>
            <a:ext cx="893699"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a:p>
        </p:txBody>
      </p:sp>
      <p:sp>
        <p:nvSpPr>
          <p:cNvPr id="40" name="Shape 40"/>
          <p:cNvSpPr/>
          <p:nvPr/>
        </p:nvSpPr>
        <p:spPr>
          <a:xfrm>
            <a:off x="8250311" y="6755100"/>
            <a:ext cx="893699"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a:p>
        </p:txBody>
      </p:sp>
      <p:sp>
        <p:nvSpPr>
          <p:cNvPr id="41" name="Shape 41"/>
          <p:cNvSpPr/>
          <p:nvPr/>
        </p:nvSpPr>
        <p:spPr>
          <a:xfrm>
            <a:off x="0" y="6755100"/>
            <a:ext cx="893699"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a:p>
        </p:txBody>
      </p:sp>
      <p:sp>
        <p:nvSpPr>
          <p:cNvPr id="42" name="Shape 42"/>
          <p:cNvSpPr/>
          <p:nvPr/>
        </p:nvSpPr>
        <p:spPr>
          <a:xfrm>
            <a:off x="893709" y="6755100"/>
            <a:ext cx="6462600" cy="102899"/>
          </a:xfrm>
          <a:prstGeom prst="rect">
            <a:avLst/>
          </a:prstGeom>
          <a:solidFill>
            <a:srgbClr val="2185C5"/>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4"/>
        <p:cNvGrpSpPr/>
        <p:nvPr/>
      </p:nvGrpSpPr>
      <p:grpSpPr>
        <a:xfrm>
          <a:off x="0" y="0"/>
          <a:ext cx="0" cy="0"/>
          <a:chOff x="0" y="0"/>
          <a:chExt cx="0" cy="0"/>
        </a:xfrm>
      </p:grpSpPr>
      <p:sp>
        <p:nvSpPr>
          <p:cNvPr id="65" name="Shape 65"/>
          <p:cNvSpPr/>
          <p:nvPr/>
        </p:nvSpPr>
        <p:spPr>
          <a:xfrm>
            <a:off x="7356366" y="6755100"/>
            <a:ext cx="893699"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a:p>
        </p:txBody>
      </p:sp>
      <p:sp>
        <p:nvSpPr>
          <p:cNvPr id="66" name="Shape 66"/>
          <p:cNvSpPr/>
          <p:nvPr/>
        </p:nvSpPr>
        <p:spPr>
          <a:xfrm>
            <a:off x="8250311" y="6755100"/>
            <a:ext cx="893699"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a:p>
        </p:txBody>
      </p:sp>
      <p:sp>
        <p:nvSpPr>
          <p:cNvPr id="67" name="Shape 67"/>
          <p:cNvSpPr/>
          <p:nvPr/>
        </p:nvSpPr>
        <p:spPr>
          <a:xfrm>
            <a:off x="0" y="6755100"/>
            <a:ext cx="893699"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a:p>
        </p:txBody>
      </p:sp>
      <p:sp>
        <p:nvSpPr>
          <p:cNvPr id="68" name="Shape 68"/>
          <p:cNvSpPr/>
          <p:nvPr/>
        </p:nvSpPr>
        <p:spPr>
          <a:xfrm>
            <a:off x="893709" y="6755100"/>
            <a:ext cx="6462600" cy="102899"/>
          </a:xfrm>
          <a:prstGeom prst="rect">
            <a:avLst/>
          </a:prstGeom>
          <a:solidFill>
            <a:srgbClr val="2185C5"/>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 color background">
    <p:bg>
      <p:bgPr>
        <a:solidFill>
          <a:srgbClr val="2185C5"/>
        </a:solidFill>
        <a:effectLst/>
      </p:bgPr>
    </p:bg>
    <p:spTree>
      <p:nvGrpSpPr>
        <p:cNvPr id="1" name="Shape 69"/>
        <p:cNvGrpSpPr/>
        <p:nvPr/>
      </p:nvGrpSpPr>
      <p:grpSpPr>
        <a:xfrm>
          <a:off x="0" y="0"/>
          <a:ext cx="0" cy="0"/>
          <a:chOff x="0" y="0"/>
          <a:chExt cx="0" cy="0"/>
        </a:xfrm>
      </p:grpSpPr>
      <p:sp>
        <p:nvSpPr>
          <p:cNvPr id="70" name="Shape 70"/>
          <p:cNvSpPr/>
          <p:nvPr/>
        </p:nvSpPr>
        <p:spPr>
          <a:xfrm>
            <a:off x="7356366" y="6755100"/>
            <a:ext cx="893699"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a:p>
        </p:txBody>
      </p:sp>
      <p:sp>
        <p:nvSpPr>
          <p:cNvPr id="71" name="Shape 71"/>
          <p:cNvSpPr/>
          <p:nvPr/>
        </p:nvSpPr>
        <p:spPr>
          <a:xfrm>
            <a:off x="8250311" y="6755100"/>
            <a:ext cx="893699"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a:off x="0" y="6755100"/>
            <a:ext cx="893699" cy="1028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a:off x="893709" y="6755100"/>
            <a:ext cx="6462600"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93700" y="274650"/>
            <a:ext cx="6462600" cy="1143000"/>
          </a:xfrm>
          <a:prstGeom prst="rect">
            <a:avLst/>
          </a:prstGeom>
          <a:noFill/>
          <a:ln>
            <a:noFill/>
          </a:ln>
        </p:spPr>
        <p:txBody>
          <a:bodyPr lIns="91425" tIns="91425" rIns="91425" bIns="91425" anchor="b" anchorCtr="0"/>
          <a:lstStyle>
            <a:lvl1pPr lvl="0">
              <a:spcBef>
                <a:spcPts val="0"/>
              </a:spcBef>
              <a:buClr>
                <a:srgbClr val="97ABBC"/>
              </a:buClr>
              <a:buSzPct val="100000"/>
              <a:buFont typeface="Raleway"/>
              <a:buNone/>
              <a:defRPr sz="3600">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893700" y="1831450"/>
            <a:ext cx="6462600" cy="4736399"/>
          </a:xfrm>
          <a:prstGeom prst="rect">
            <a:avLst/>
          </a:prstGeom>
          <a:noFill/>
          <a:ln>
            <a:noFill/>
          </a:ln>
        </p:spPr>
        <p:txBody>
          <a:bodyPr lIns="91425" tIns="91425" rIns="91425" bIns="91425" anchor="t" anchorCtr="0"/>
          <a:lstStyle>
            <a:lvl1pPr lvl="0">
              <a:spcBef>
                <a:spcPts val="600"/>
              </a:spcBef>
              <a:buClr>
                <a:srgbClr val="677480"/>
              </a:buClr>
              <a:buSzPct val="100000"/>
              <a:buFont typeface="Lato"/>
              <a:buChar char="▷"/>
              <a:defRPr sz="3000">
                <a:solidFill>
                  <a:srgbClr val="677480"/>
                </a:solidFill>
                <a:latin typeface="Lato"/>
                <a:ea typeface="Lato"/>
                <a:cs typeface="Lato"/>
                <a:sym typeface="Lato"/>
              </a:defRPr>
            </a:lvl1pPr>
            <a:lvl2pPr lvl="1">
              <a:spcBef>
                <a:spcPts val="480"/>
              </a:spcBef>
              <a:buClr>
                <a:srgbClr val="677480"/>
              </a:buClr>
              <a:buSzPct val="100000"/>
              <a:buFont typeface="Lato"/>
              <a:defRPr sz="2400">
                <a:solidFill>
                  <a:srgbClr val="677480"/>
                </a:solidFill>
                <a:latin typeface="Lato"/>
                <a:ea typeface="Lato"/>
                <a:cs typeface="Lato"/>
                <a:sym typeface="Lato"/>
              </a:defRPr>
            </a:lvl2pPr>
            <a:lvl3pPr lvl="2">
              <a:spcBef>
                <a:spcPts val="480"/>
              </a:spcBef>
              <a:buClr>
                <a:srgbClr val="677480"/>
              </a:buClr>
              <a:buSzPct val="100000"/>
              <a:buFont typeface="Lato"/>
              <a:defRPr sz="2400">
                <a:solidFill>
                  <a:srgbClr val="677480"/>
                </a:solidFill>
                <a:latin typeface="Lato"/>
                <a:ea typeface="Lato"/>
                <a:cs typeface="Lato"/>
                <a:sym typeface="Lato"/>
              </a:defRPr>
            </a:lvl3pPr>
            <a:lvl4pPr lvl="3">
              <a:spcBef>
                <a:spcPts val="360"/>
              </a:spcBef>
              <a:buClr>
                <a:srgbClr val="677480"/>
              </a:buClr>
              <a:buSzPct val="100000"/>
              <a:buFont typeface="Lato"/>
              <a:defRPr sz="1800">
                <a:solidFill>
                  <a:srgbClr val="677480"/>
                </a:solidFill>
                <a:latin typeface="Lato"/>
                <a:ea typeface="Lato"/>
                <a:cs typeface="Lato"/>
                <a:sym typeface="Lato"/>
              </a:defRPr>
            </a:lvl4pPr>
            <a:lvl5pPr lvl="4">
              <a:spcBef>
                <a:spcPts val="360"/>
              </a:spcBef>
              <a:buClr>
                <a:srgbClr val="677480"/>
              </a:buClr>
              <a:buSzPct val="100000"/>
              <a:buFont typeface="Lato"/>
              <a:defRPr sz="1800">
                <a:solidFill>
                  <a:srgbClr val="677480"/>
                </a:solidFill>
                <a:latin typeface="Lato"/>
                <a:ea typeface="Lato"/>
                <a:cs typeface="Lato"/>
                <a:sym typeface="Lato"/>
              </a:defRPr>
            </a:lvl5pPr>
            <a:lvl6pPr lvl="5">
              <a:spcBef>
                <a:spcPts val="360"/>
              </a:spcBef>
              <a:buClr>
                <a:srgbClr val="677480"/>
              </a:buClr>
              <a:buSzPct val="100000"/>
              <a:buFont typeface="Lato"/>
              <a:defRPr sz="1800">
                <a:solidFill>
                  <a:srgbClr val="677480"/>
                </a:solidFill>
                <a:latin typeface="Lato"/>
                <a:ea typeface="Lato"/>
                <a:cs typeface="Lato"/>
                <a:sym typeface="Lato"/>
              </a:defRPr>
            </a:lvl6pPr>
            <a:lvl7pPr lvl="6">
              <a:spcBef>
                <a:spcPts val="360"/>
              </a:spcBef>
              <a:buClr>
                <a:srgbClr val="677480"/>
              </a:buClr>
              <a:buSzPct val="100000"/>
              <a:buFont typeface="Lato"/>
              <a:defRPr sz="1800">
                <a:solidFill>
                  <a:srgbClr val="677480"/>
                </a:solidFill>
                <a:latin typeface="Lato"/>
                <a:ea typeface="Lato"/>
                <a:cs typeface="Lato"/>
                <a:sym typeface="Lato"/>
              </a:defRPr>
            </a:lvl7pPr>
            <a:lvl8pPr lvl="7">
              <a:spcBef>
                <a:spcPts val="360"/>
              </a:spcBef>
              <a:buClr>
                <a:srgbClr val="677480"/>
              </a:buClr>
              <a:buSzPct val="100000"/>
              <a:buFont typeface="Lato"/>
              <a:defRPr sz="1800">
                <a:solidFill>
                  <a:srgbClr val="677480"/>
                </a:solidFill>
                <a:latin typeface="Lato"/>
                <a:ea typeface="Lato"/>
                <a:cs typeface="Lato"/>
                <a:sym typeface="Lato"/>
              </a:defRPr>
            </a:lvl8pPr>
            <a:lvl9pPr lvl="8">
              <a:spcBef>
                <a:spcPts val="360"/>
              </a:spcBef>
              <a:buClr>
                <a:srgbClr val="677480"/>
              </a:buClr>
              <a:buSzPct val="100000"/>
              <a:buFont typeface="Lato"/>
              <a:defRPr sz="1800">
                <a:solidFill>
                  <a:srgbClr val="677480"/>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6" r:id="rId5"/>
    <p:sldLayoutId id="214748365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grpSp>
        <p:nvGrpSpPr>
          <p:cNvPr id="12" name="Group 11">
            <a:extLst>
              <a:ext uri="{FF2B5EF4-FFF2-40B4-BE49-F238E27FC236}">
                <a16:creationId xmlns:a16="http://schemas.microsoft.com/office/drawing/2014/main" id="{094D51CB-902E-E243-950A-E85109487EBA}"/>
              </a:ext>
            </a:extLst>
          </p:cNvPr>
          <p:cNvGrpSpPr/>
          <p:nvPr/>
        </p:nvGrpSpPr>
        <p:grpSpPr>
          <a:xfrm>
            <a:off x="14136" y="5903661"/>
            <a:ext cx="6552728" cy="332653"/>
            <a:chOff x="1532680" y="5903661"/>
            <a:chExt cx="6552728" cy="332653"/>
          </a:xfrm>
        </p:grpSpPr>
        <p:pic>
          <p:nvPicPr>
            <p:cNvPr id="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7947" r="39251" b="26316"/>
            <a:stretch/>
          </p:blipFill>
          <p:spPr bwMode="auto">
            <a:xfrm>
              <a:off x="1532680" y="5903661"/>
              <a:ext cx="5040560" cy="332653"/>
            </a:xfrm>
            <a:prstGeom prst="rect">
              <a:avLst/>
            </a:prstGeom>
            <a:noFill/>
            <a:ln w="9525">
              <a:noFill/>
              <a:miter lim="800000"/>
              <a:headEnd/>
              <a:tailEnd/>
            </a:ln>
          </p:spPr>
        </p:pic>
        <p:sp>
          <p:nvSpPr>
            <p:cNvPr id="14" name="Tekstvak 10">
              <a:extLst>
                <a:ext uri="{FF2B5EF4-FFF2-40B4-BE49-F238E27FC236}">
                  <a16:creationId xmlns:a16="http://schemas.microsoft.com/office/drawing/2014/main" id="{0BF88B39-F63B-0E4F-9AE9-A10A5B66F515}"/>
                </a:ext>
              </a:extLst>
            </p:cNvPr>
            <p:cNvSpPr txBox="1">
              <a:spLocks noChangeArrowheads="1"/>
            </p:cNvSpPr>
            <p:nvPr/>
          </p:nvSpPr>
          <p:spPr bwMode="auto">
            <a:xfrm>
              <a:off x="6573240" y="5935124"/>
              <a:ext cx="1512168" cy="276999"/>
            </a:xfrm>
            <a:prstGeom prst="rect">
              <a:avLst/>
            </a:prstGeom>
            <a:noFill/>
            <a:ln w="9525">
              <a:noFill/>
              <a:miter lim="800000"/>
              <a:headEnd/>
              <a:tailEnd/>
            </a:ln>
          </p:spPr>
          <p:txBody>
            <a:bodyPr wrap="square">
              <a:spAutoFit/>
            </a:bodyPr>
            <a:lstStyle/>
            <a:p>
              <a:r>
                <a:rPr lang="nl-NL" sz="1200" b="1" dirty="0" err="1">
                  <a:solidFill>
                    <a:srgbClr val="002060"/>
                  </a:solidFill>
                  <a:latin typeface="Myriad Pro" pitchFamily="34" charset="0"/>
                </a:rPr>
                <a:t>Paycheck.in</a:t>
              </a:r>
              <a:endParaRPr lang="nl-NL" sz="1200" b="1" dirty="0">
                <a:solidFill>
                  <a:srgbClr val="002060"/>
                </a:solidFill>
                <a:latin typeface="Myriad Pro" pitchFamily="34" charset="0"/>
                <a:cs typeface="Myriad Arabic" pitchFamily="50" charset="-78"/>
              </a:endParaRPr>
            </a:p>
          </p:txBody>
        </p:sp>
      </p:grpSp>
      <p:sp>
        <p:nvSpPr>
          <p:cNvPr id="78" name="Shape 78"/>
          <p:cNvSpPr txBox="1">
            <a:spLocks noGrp="1"/>
          </p:cNvSpPr>
          <p:nvPr>
            <p:ph type="ctrTitle"/>
          </p:nvPr>
        </p:nvSpPr>
        <p:spPr>
          <a:xfrm>
            <a:off x="190500" y="433923"/>
            <a:ext cx="8737599" cy="1546500"/>
          </a:xfrm>
          <a:prstGeom prst="rect">
            <a:avLst/>
          </a:prstGeom>
        </p:spPr>
        <p:txBody>
          <a:bodyPr lIns="91425" tIns="91425" rIns="91425" bIns="91425" anchor="t" anchorCtr="0">
            <a:noAutofit/>
          </a:bodyPr>
          <a:lstStyle/>
          <a:p>
            <a:pPr lvl="0" algn="ctr"/>
            <a:r>
              <a:rPr lang="en-US" sz="2800" dirty="0"/>
              <a:t>Dynamics of gender pay gap and its implications for industrial relations:</a:t>
            </a:r>
            <a:br>
              <a:rPr lang="en-US" sz="2800" dirty="0"/>
            </a:br>
            <a:r>
              <a:rPr lang="en-US" sz="2800" dirty="0"/>
              <a:t>A comparative study of India, Pakistan and Sri Lanka</a:t>
            </a:r>
            <a:br>
              <a:rPr lang="en-US" sz="2800" dirty="0"/>
            </a:br>
            <a:endParaRPr lang="en-US" sz="2800" dirty="0"/>
          </a:p>
        </p:txBody>
      </p:sp>
      <p:sp>
        <p:nvSpPr>
          <p:cNvPr id="2" name="Rectangle 1"/>
          <p:cNvSpPr/>
          <p:nvPr/>
        </p:nvSpPr>
        <p:spPr>
          <a:xfrm>
            <a:off x="1400350" y="2073244"/>
            <a:ext cx="6018974" cy="1323439"/>
          </a:xfrm>
          <a:prstGeom prst="rect">
            <a:avLst/>
          </a:prstGeom>
        </p:spPr>
        <p:txBody>
          <a:bodyPr wrap="square">
            <a:spAutoFit/>
          </a:bodyPr>
          <a:lstStyle/>
          <a:p>
            <a:pPr algn="ctr"/>
            <a:r>
              <a:rPr lang="en-GB" sz="1600" b="1" dirty="0">
                <a:solidFill>
                  <a:schemeClr val="bg2">
                    <a:lumMod val="75000"/>
                  </a:schemeClr>
                </a:solidFill>
                <a:latin typeface="Raleway"/>
                <a:ea typeface="Raleway"/>
                <a:cs typeface="Raleway"/>
              </a:rPr>
              <a:t>“18th International Labour and Employment Relations Association (ILERA) World Congress 2018”</a:t>
            </a:r>
          </a:p>
          <a:p>
            <a:pPr algn="ctr"/>
            <a:r>
              <a:rPr lang="en-GB" sz="1600" b="1" dirty="0">
                <a:solidFill>
                  <a:schemeClr val="bg2">
                    <a:lumMod val="75000"/>
                  </a:schemeClr>
                </a:solidFill>
                <a:latin typeface="Raleway"/>
                <a:ea typeface="Raleway"/>
                <a:cs typeface="Raleway"/>
              </a:rPr>
              <a:t>At COEX, Seoul, Korea</a:t>
            </a:r>
          </a:p>
          <a:p>
            <a:pPr algn="ctr"/>
            <a:r>
              <a:rPr lang="en-GB" sz="1600" b="1" dirty="0">
                <a:solidFill>
                  <a:schemeClr val="bg2">
                    <a:lumMod val="75000"/>
                  </a:schemeClr>
                </a:solidFill>
                <a:latin typeface="Raleway"/>
                <a:ea typeface="Raleway"/>
                <a:cs typeface="Raleway"/>
              </a:rPr>
              <a:t>23-27 July 2018</a:t>
            </a:r>
          </a:p>
          <a:p>
            <a:pPr algn="ctr"/>
            <a:endParaRPr lang="en-GB" sz="1600" b="1" dirty="0">
              <a:solidFill>
                <a:schemeClr val="bg2">
                  <a:lumMod val="75000"/>
                </a:schemeClr>
              </a:solidFill>
              <a:latin typeface="Raleway"/>
              <a:ea typeface="Raleway"/>
              <a:cs typeface="Raleway"/>
            </a:endParaRPr>
          </a:p>
        </p:txBody>
      </p:sp>
      <p:graphicFrame>
        <p:nvGraphicFramePr>
          <p:cNvPr id="4" name="Table 3"/>
          <p:cNvGraphicFramePr>
            <a:graphicFrameLocks noGrp="1"/>
          </p:cNvGraphicFramePr>
          <p:nvPr>
            <p:extLst>
              <p:ext uri="{D42A27DB-BD31-4B8C-83A1-F6EECF244321}">
                <p14:modId xmlns:p14="http://schemas.microsoft.com/office/powerpoint/2010/main" val="4124560405"/>
              </p:ext>
            </p:extLst>
          </p:nvPr>
        </p:nvGraphicFramePr>
        <p:xfrm>
          <a:off x="-1" y="3740537"/>
          <a:ext cx="9144000" cy="1066800"/>
        </p:xfrm>
        <a:graphic>
          <a:graphicData uri="http://schemas.openxmlformats.org/drawingml/2006/table">
            <a:tbl>
              <a:tblPr firstRow="1" bandRow="1"/>
              <a:tblGrid>
                <a:gridCol w="2841675">
                  <a:extLst>
                    <a:ext uri="{9D8B030D-6E8A-4147-A177-3AD203B41FA5}">
                      <a16:colId xmlns:a16="http://schemas.microsoft.com/office/drawing/2014/main" val="20000"/>
                    </a:ext>
                  </a:extLst>
                </a:gridCol>
                <a:gridCol w="3024554">
                  <a:extLst>
                    <a:ext uri="{9D8B030D-6E8A-4147-A177-3AD203B41FA5}">
                      <a16:colId xmlns:a16="http://schemas.microsoft.com/office/drawing/2014/main" val="20001"/>
                    </a:ext>
                  </a:extLst>
                </a:gridCol>
                <a:gridCol w="3277771">
                  <a:extLst>
                    <a:ext uri="{9D8B030D-6E8A-4147-A177-3AD203B41FA5}">
                      <a16:colId xmlns:a16="http://schemas.microsoft.com/office/drawing/2014/main" val="20002"/>
                    </a:ext>
                  </a:extLst>
                </a:gridCol>
              </a:tblGrid>
              <a:tr h="931263">
                <a:tc>
                  <a:txBody>
                    <a:bodyPr/>
                    <a:lstStyle/>
                    <a:p>
                      <a:r>
                        <a:rPr lang="en-US" sz="1600" b="1" i="0" u="none" strike="noStrike" cap="none" dirty="0">
                          <a:solidFill>
                            <a:srgbClr val="2185C5"/>
                          </a:solidFill>
                          <a:latin typeface="Raleway"/>
                          <a:ea typeface="Raleway"/>
                          <a:cs typeface="Raleway"/>
                          <a:sym typeface="Raleway"/>
                        </a:rPr>
                        <a:t>Rupa </a:t>
                      </a:r>
                      <a:r>
                        <a:rPr lang="en-US" sz="1600" b="1" i="0" u="none" strike="noStrike" cap="none" dirty="0" err="1">
                          <a:solidFill>
                            <a:srgbClr val="2185C5"/>
                          </a:solidFill>
                          <a:latin typeface="Raleway"/>
                          <a:ea typeface="Raleway"/>
                          <a:cs typeface="Raleway"/>
                          <a:sym typeface="Raleway"/>
                        </a:rPr>
                        <a:t>Korde</a:t>
                      </a:r>
                      <a:endParaRPr lang="en-US" sz="1600" b="1" i="0" u="none" strike="noStrike" cap="none" dirty="0">
                        <a:solidFill>
                          <a:srgbClr val="2185C5"/>
                        </a:solidFill>
                        <a:latin typeface="Raleway"/>
                        <a:ea typeface="Raleway"/>
                        <a:cs typeface="Raleway"/>
                        <a:sym typeface="Raleway"/>
                      </a:endParaRPr>
                    </a:p>
                    <a:p>
                      <a:r>
                        <a:rPr lang="en-US" sz="1600" b="1" i="0" u="none" strike="noStrike" cap="none" dirty="0">
                          <a:solidFill>
                            <a:srgbClr val="2185C5"/>
                          </a:solidFill>
                          <a:latin typeface="Raleway"/>
                          <a:ea typeface="Raleway"/>
                          <a:cs typeface="Raleway"/>
                          <a:sym typeface="Raleway"/>
                        </a:rPr>
                        <a:t>FLAME University, </a:t>
                      </a:r>
                    </a:p>
                    <a:p>
                      <a:r>
                        <a:rPr lang="en-US" sz="1600" b="1" i="0" u="none" strike="noStrike" cap="none" dirty="0">
                          <a:solidFill>
                            <a:srgbClr val="2185C5"/>
                          </a:solidFill>
                          <a:latin typeface="Raleway"/>
                          <a:ea typeface="Raleway"/>
                          <a:cs typeface="Raleway"/>
                          <a:sym typeface="Raleway"/>
                        </a:rPr>
                        <a:t>Pune, India</a:t>
                      </a: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i="0" u="none" strike="noStrike" cap="none" dirty="0">
                          <a:solidFill>
                            <a:srgbClr val="2185C5"/>
                          </a:solidFill>
                          <a:latin typeface="Raleway"/>
                          <a:ea typeface="Raleway"/>
                          <a:cs typeface="Raleway"/>
                          <a:sym typeface="Raleway"/>
                        </a:rPr>
                        <a:t>Devansh Parikh </a:t>
                      </a:r>
                    </a:p>
                    <a:p>
                      <a:r>
                        <a:rPr lang="en-US" sz="1600" b="1" i="0" u="none" strike="noStrike" cap="none" baseline="0" dirty="0">
                          <a:solidFill>
                            <a:srgbClr val="2185C5"/>
                          </a:solidFill>
                          <a:latin typeface="Raleway"/>
                          <a:ea typeface="Raleway"/>
                          <a:cs typeface="Raleway"/>
                          <a:sym typeface="Raleway"/>
                        </a:rPr>
                        <a:t>University of Sydney,</a:t>
                      </a:r>
                    </a:p>
                    <a:p>
                      <a:r>
                        <a:rPr lang="en-US" sz="1600" b="1" i="0" u="none" strike="noStrike" cap="none" baseline="0" dirty="0">
                          <a:solidFill>
                            <a:srgbClr val="2185C5"/>
                          </a:solidFill>
                          <a:latin typeface="Raleway"/>
                          <a:ea typeface="Raleway"/>
                          <a:cs typeface="Raleway"/>
                          <a:sym typeface="Raleway"/>
                        </a:rPr>
                        <a:t>Australia</a:t>
                      </a:r>
                    </a:p>
                    <a:p>
                      <a:endParaRPr lang="en-US" sz="1600" b="1" i="0" u="none" strike="noStrike" cap="none" dirty="0">
                        <a:solidFill>
                          <a:srgbClr val="2185C5"/>
                        </a:solidFill>
                        <a:latin typeface="Raleway"/>
                        <a:ea typeface="Raleway"/>
                        <a:cs typeface="Raleway"/>
                        <a:sym typeface="Raleway"/>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i="0" u="none" strike="noStrike" cap="none" dirty="0">
                          <a:solidFill>
                            <a:srgbClr val="2185C5"/>
                          </a:solidFill>
                          <a:latin typeface="Raleway"/>
                          <a:ea typeface="Raleway"/>
                          <a:cs typeface="Raleway"/>
                          <a:sym typeface="Raleway"/>
                        </a:rPr>
                        <a:t>Biju </a:t>
                      </a:r>
                      <a:r>
                        <a:rPr lang="en-US" sz="1600" b="1" i="0" u="none" strike="noStrike" cap="none" dirty="0" err="1">
                          <a:solidFill>
                            <a:srgbClr val="2185C5"/>
                          </a:solidFill>
                          <a:latin typeface="Raleway"/>
                          <a:ea typeface="Raleway"/>
                          <a:cs typeface="Raleway"/>
                          <a:sym typeface="Raleway"/>
                        </a:rPr>
                        <a:t>Varkkey</a:t>
                      </a:r>
                      <a:endParaRPr lang="en-US" sz="1600" b="1" i="0" u="none" strike="noStrike" cap="none" dirty="0">
                        <a:solidFill>
                          <a:srgbClr val="2185C5"/>
                        </a:solidFill>
                        <a:latin typeface="Raleway"/>
                        <a:ea typeface="Raleway"/>
                        <a:cs typeface="Raleway"/>
                        <a:sym typeface="Raleway"/>
                      </a:endParaRPr>
                    </a:p>
                    <a:p>
                      <a:r>
                        <a:rPr lang="en-US" sz="1600" b="1" i="0" u="none" strike="noStrike" cap="none" dirty="0">
                          <a:solidFill>
                            <a:srgbClr val="2185C5"/>
                          </a:solidFill>
                          <a:latin typeface="Raleway"/>
                          <a:ea typeface="Raleway"/>
                          <a:cs typeface="Raleway"/>
                          <a:sym typeface="Raleway"/>
                        </a:rPr>
                        <a:t>Indian</a:t>
                      </a:r>
                      <a:r>
                        <a:rPr lang="en-US" sz="1600" b="1" i="0" u="none" strike="noStrike" cap="none" baseline="0" dirty="0">
                          <a:solidFill>
                            <a:srgbClr val="2185C5"/>
                          </a:solidFill>
                          <a:latin typeface="Raleway"/>
                          <a:ea typeface="Raleway"/>
                          <a:cs typeface="Raleway"/>
                          <a:sym typeface="Raleway"/>
                        </a:rPr>
                        <a:t> Institute of Management,</a:t>
                      </a:r>
                    </a:p>
                    <a:p>
                      <a:r>
                        <a:rPr lang="en-US" sz="1600" b="1" i="0" u="none" strike="noStrike" cap="none" baseline="0" dirty="0">
                          <a:solidFill>
                            <a:srgbClr val="2185C5"/>
                          </a:solidFill>
                          <a:latin typeface="Raleway"/>
                          <a:ea typeface="Raleway"/>
                          <a:cs typeface="Raleway"/>
                          <a:sym typeface="Raleway"/>
                        </a:rPr>
                        <a:t>Ahmedabad, India</a:t>
                      </a:r>
                    </a:p>
                    <a:p>
                      <a:endParaRPr lang="en-US" sz="1600" b="1" i="0" u="none" strike="noStrike" cap="none" baseline="0" dirty="0">
                        <a:solidFill>
                          <a:srgbClr val="2185C5"/>
                        </a:solidFill>
                        <a:latin typeface="Raleway"/>
                        <a:ea typeface="Raleway"/>
                        <a:cs typeface="Raleway"/>
                        <a:sym typeface="Raleway"/>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pic>
        <p:nvPicPr>
          <p:cNvPr id="5" name="Picture 4"/>
          <p:cNvPicPr>
            <a:picLocks noChangeAspect="1"/>
          </p:cNvPicPr>
          <p:nvPr/>
        </p:nvPicPr>
        <p:blipFill>
          <a:blip r:embed="rId4"/>
          <a:stretch>
            <a:fillRect/>
          </a:stretch>
        </p:blipFill>
        <p:spPr>
          <a:xfrm>
            <a:off x="6370295" y="4655509"/>
            <a:ext cx="758895" cy="819878"/>
          </a:xfrm>
          <a:prstGeom prst="rect">
            <a:avLst/>
          </a:prstGeom>
        </p:spPr>
      </p:pic>
      <p:pic>
        <p:nvPicPr>
          <p:cNvPr id="6" name="Picture 5"/>
          <p:cNvPicPr>
            <a:picLocks noChangeAspect="1"/>
          </p:cNvPicPr>
          <p:nvPr/>
        </p:nvPicPr>
        <p:blipFill>
          <a:blip r:embed="rId5"/>
          <a:stretch>
            <a:fillRect/>
          </a:stretch>
        </p:blipFill>
        <p:spPr>
          <a:xfrm>
            <a:off x="14136" y="4655509"/>
            <a:ext cx="1518544" cy="570345"/>
          </a:xfrm>
          <a:prstGeom prst="rect">
            <a:avLst/>
          </a:prstGeom>
        </p:spPr>
      </p:pic>
      <p:pic>
        <p:nvPicPr>
          <p:cNvPr id="9" name="Picture 2"/>
          <p:cNvPicPr>
            <a:picLocks noChangeAspect="1" noChangeArrowheads="1"/>
          </p:cNvPicPr>
          <p:nvPr/>
        </p:nvPicPr>
        <p:blipFill>
          <a:blip r:embed="rId6" cstate="print"/>
          <a:srcRect/>
          <a:stretch>
            <a:fillRect/>
          </a:stretch>
        </p:blipFill>
        <p:spPr bwMode="auto">
          <a:xfrm>
            <a:off x="1011128" y="5891326"/>
            <a:ext cx="1800225" cy="441325"/>
          </a:xfrm>
          <a:prstGeom prst="rect">
            <a:avLst/>
          </a:prstGeom>
          <a:noFill/>
          <a:ln w="9525">
            <a:noFill/>
            <a:miter lim="800000"/>
            <a:headEnd/>
            <a:tailEnd/>
          </a:ln>
        </p:spPr>
      </p:pic>
      <p:graphicFrame>
        <p:nvGraphicFramePr>
          <p:cNvPr id="10" name="Table 9"/>
          <p:cNvGraphicFramePr>
            <a:graphicFrameLocks noGrp="1"/>
          </p:cNvGraphicFramePr>
          <p:nvPr>
            <p:extLst>
              <p:ext uri="{D42A27DB-BD31-4B8C-83A1-F6EECF244321}">
                <p14:modId xmlns:p14="http://schemas.microsoft.com/office/powerpoint/2010/main" val="3674057584"/>
              </p:ext>
            </p:extLst>
          </p:nvPr>
        </p:nvGraphicFramePr>
        <p:xfrm>
          <a:off x="-12701" y="5446461"/>
          <a:ext cx="9143999" cy="457200"/>
        </p:xfrm>
        <a:graphic>
          <a:graphicData uri="http://schemas.openxmlformats.org/drawingml/2006/table">
            <a:tbl>
              <a:tblPr firstRow="1" bandRow="1"/>
              <a:tblGrid>
                <a:gridCol w="1623403">
                  <a:extLst>
                    <a:ext uri="{9D8B030D-6E8A-4147-A177-3AD203B41FA5}">
                      <a16:colId xmlns:a16="http://schemas.microsoft.com/office/drawing/2014/main" val="20000"/>
                    </a:ext>
                  </a:extLst>
                </a:gridCol>
                <a:gridCol w="1399198">
                  <a:extLst>
                    <a:ext uri="{9D8B030D-6E8A-4147-A177-3AD203B41FA5}">
                      <a16:colId xmlns:a16="http://schemas.microsoft.com/office/drawing/2014/main" val="1458122356"/>
                    </a:ext>
                  </a:extLst>
                </a:gridCol>
                <a:gridCol w="2528008">
                  <a:extLst>
                    <a:ext uri="{9D8B030D-6E8A-4147-A177-3AD203B41FA5}">
                      <a16:colId xmlns:a16="http://schemas.microsoft.com/office/drawing/2014/main" val="20001"/>
                    </a:ext>
                  </a:extLst>
                </a:gridCol>
                <a:gridCol w="729542">
                  <a:extLst>
                    <a:ext uri="{9D8B030D-6E8A-4147-A177-3AD203B41FA5}">
                      <a16:colId xmlns:a16="http://schemas.microsoft.com/office/drawing/2014/main" val="20002"/>
                    </a:ext>
                  </a:extLst>
                </a:gridCol>
                <a:gridCol w="2863848">
                  <a:extLst>
                    <a:ext uri="{9D8B030D-6E8A-4147-A177-3AD203B41FA5}">
                      <a16:colId xmlns:a16="http://schemas.microsoft.com/office/drawing/2014/main" val="2000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err="1">
                          <a:solidFill>
                            <a:srgbClr val="2185C5"/>
                          </a:solidFill>
                          <a:latin typeface="Raleway"/>
                          <a:ea typeface="Raleway"/>
                          <a:cs typeface="Raleway"/>
                          <a:sym typeface="Raleway"/>
                        </a:rPr>
                        <a:t>www.flame.edu.in</a:t>
                      </a:r>
                      <a:endParaRPr lang="en-US" sz="1200" b="1" i="0" u="none" strike="noStrike" cap="none" dirty="0">
                        <a:solidFill>
                          <a:srgbClr val="2185C5"/>
                        </a:solidFill>
                        <a:latin typeface="Raleway"/>
                        <a:ea typeface="Raleway"/>
                        <a:cs typeface="Raleway"/>
                        <a:sym typeface="Raleway"/>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cap="none" dirty="0">
                        <a:solidFill>
                          <a:srgbClr val="2185C5"/>
                        </a:solidFill>
                        <a:latin typeface="Raleway"/>
                        <a:ea typeface="Raleway"/>
                        <a:cs typeface="Raleway"/>
                        <a:sym typeface="Raleway"/>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err="1">
                          <a:solidFill>
                            <a:srgbClr val="2185C5"/>
                          </a:solidFill>
                          <a:latin typeface="Raleway"/>
                          <a:ea typeface="Raleway"/>
                          <a:cs typeface="Raleway"/>
                          <a:sym typeface="Raleway"/>
                        </a:rPr>
                        <a:t>www.sydney.edu.au</a:t>
                      </a:r>
                      <a:endParaRPr lang="en-US" sz="1200" b="1" i="0" u="none" strike="noStrike" cap="none" dirty="0">
                        <a:solidFill>
                          <a:srgbClr val="2185C5"/>
                        </a:solidFill>
                        <a:latin typeface="Raleway"/>
                        <a:ea typeface="Raleway"/>
                        <a:cs typeface="Raleway"/>
                        <a:sym typeface="Raleway"/>
                      </a:endParaRPr>
                    </a:p>
                    <a:p>
                      <a:endParaRPr lang="en-US" sz="1200" b="1" i="0" u="none" strike="noStrike" cap="none" dirty="0">
                        <a:solidFill>
                          <a:srgbClr val="2185C5"/>
                        </a:solidFill>
                        <a:latin typeface="Raleway"/>
                        <a:ea typeface="Raleway"/>
                        <a:cs typeface="Raleway"/>
                        <a:sym typeface="Raleway"/>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1" i="0" u="none" strike="noStrike" cap="none" dirty="0">
                        <a:solidFill>
                          <a:srgbClr val="2185C5"/>
                        </a:solidFill>
                        <a:latin typeface="Raleway"/>
                        <a:ea typeface="Raleway"/>
                        <a:cs typeface="Raleway"/>
                        <a:sym typeface="Raleway"/>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err="1">
                          <a:solidFill>
                            <a:srgbClr val="2185C5"/>
                          </a:solidFill>
                          <a:latin typeface="Raleway"/>
                          <a:ea typeface="Raleway"/>
                          <a:cs typeface="Raleway"/>
                          <a:sym typeface="Raleway"/>
                        </a:rPr>
                        <a:t>www.iima.ac.in</a:t>
                      </a:r>
                      <a:endParaRPr lang="en-US" sz="1200" b="1" i="0" u="none" strike="noStrike" cap="none" dirty="0">
                        <a:solidFill>
                          <a:srgbClr val="2185C5"/>
                        </a:solidFill>
                        <a:latin typeface="Raleway"/>
                        <a:ea typeface="Raleway"/>
                        <a:cs typeface="Raleway"/>
                        <a:sym typeface="Raleway"/>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pic>
        <p:nvPicPr>
          <p:cNvPr id="11" name="Picture 10">
            <a:extLst>
              <a:ext uri="{FF2B5EF4-FFF2-40B4-BE49-F238E27FC236}">
                <a16:creationId xmlns:a16="http://schemas.microsoft.com/office/drawing/2014/main" id="{E6DC3799-838E-C644-999D-BC6F2C94205A}"/>
              </a:ext>
            </a:extLst>
          </p:cNvPr>
          <p:cNvPicPr>
            <a:picLocks noChangeAspect="1"/>
          </p:cNvPicPr>
          <p:nvPr/>
        </p:nvPicPr>
        <p:blipFill>
          <a:blip r:embed="rId7"/>
          <a:stretch>
            <a:fillRect/>
          </a:stretch>
        </p:blipFill>
        <p:spPr>
          <a:xfrm>
            <a:off x="2802673" y="4615302"/>
            <a:ext cx="1898101" cy="869963"/>
          </a:xfrm>
          <a:prstGeom prst="rect">
            <a:avLst/>
          </a:prstGeom>
        </p:spPr>
      </p:pic>
      <p:graphicFrame>
        <p:nvGraphicFramePr>
          <p:cNvPr id="13" name="Table 12">
            <a:extLst>
              <a:ext uri="{FF2B5EF4-FFF2-40B4-BE49-F238E27FC236}">
                <a16:creationId xmlns:a16="http://schemas.microsoft.com/office/drawing/2014/main" id="{955C62BC-4575-1C4D-BD5E-B3517DAE1361}"/>
              </a:ext>
            </a:extLst>
          </p:cNvPr>
          <p:cNvGraphicFramePr>
            <a:graphicFrameLocks noGrp="1"/>
          </p:cNvGraphicFramePr>
          <p:nvPr>
            <p:extLst>
              <p:ext uri="{D42A27DB-BD31-4B8C-83A1-F6EECF244321}">
                <p14:modId xmlns:p14="http://schemas.microsoft.com/office/powerpoint/2010/main" val="956399160"/>
              </p:ext>
            </p:extLst>
          </p:nvPr>
        </p:nvGraphicFramePr>
        <p:xfrm>
          <a:off x="-162163" y="6322057"/>
          <a:ext cx="9143999" cy="457200"/>
        </p:xfrm>
        <a:graphic>
          <a:graphicData uri="http://schemas.openxmlformats.org/drawingml/2006/table">
            <a:tbl>
              <a:tblPr firstRow="1" bandRow="1"/>
              <a:tblGrid>
                <a:gridCol w="1338076">
                  <a:extLst>
                    <a:ext uri="{9D8B030D-6E8A-4147-A177-3AD203B41FA5}">
                      <a16:colId xmlns:a16="http://schemas.microsoft.com/office/drawing/2014/main" val="20000"/>
                    </a:ext>
                  </a:extLst>
                </a:gridCol>
                <a:gridCol w="2248930">
                  <a:extLst>
                    <a:ext uri="{9D8B030D-6E8A-4147-A177-3AD203B41FA5}">
                      <a16:colId xmlns:a16="http://schemas.microsoft.com/office/drawing/2014/main" val="1458122356"/>
                    </a:ext>
                  </a:extLst>
                </a:gridCol>
                <a:gridCol w="856220">
                  <a:extLst>
                    <a:ext uri="{9D8B030D-6E8A-4147-A177-3AD203B41FA5}">
                      <a16:colId xmlns:a16="http://schemas.microsoft.com/office/drawing/2014/main" val="20001"/>
                    </a:ext>
                  </a:extLst>
                </a:gridCol>
                <a:gridCol w="3191363">
                  <a:extLst>
                    <a:ext uri="{9D8B030D-6E8A-4147-A177-3AD203B41FA5}">
                      <a16:colId xmlns:a16="http://schemas.microsoft.com/office/drawing/2014/main" val="20002"/>
                    </a:ext>
                  </a:extLst>
                </a:gridCol>
                <a:gridCol w="1509410">
                  <a:extLst>
                    <a:ext uri="{9D8B030D-6E8A-4147-A177-3AD203B41FA5}">
                      <a16:colId xmlns:a16="http://schemas.microsoft.com/office/drawing/2014/main" val="20003"/>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cap="none" dirty="0">
                        <a:solidFill>
                          <a:srgbClr val="2185C5"/>
                        </a:solidFill>
                        <a:latin typeface="Raleway"/>
                        <a:ea typeface="Raleway"/>
                        <a:cs typeface="Raleway"/>
                        <a:sym typeface="Raleway"/>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err="1">
                          <a:solidFill>
                            <a:srgbClr val="2185C5"/>
                          </a:solidFill>
                          <a:latin typeface="Raleway"/>
                          <a:ea typeface="Raleway"/>
                          <a:cs typeface="Raleway"/>
                          <a:sym typeface="Raleway"/>
                        </a:rPr>
                        <a:t>www.wageindicator.org</a:t>
                      </a:r>
                      <a:endParaRPr lang="en-US" sz="1200" b="1" i="0" u="none" strike="noStrike" cap="none" dirty="0">
                        <a:solidFill>
                          <a:srgbClr val="2185C5"/>
                        </a:solidFill>
                        <a:latin typeface="Raleway"/>
                        <a:ea typeface="Raleway"/>
                        <a:cs typeface="Raleway"/>
                        <a:sym typeface="Raleway"/>
                      </a:endParaRPr>
                    </a:p>
                    <a:p>
                      <a:endParaRPr lang="en-US" sz="1200" b="1" i="0" u="none" strike="noStrike" cap="none" dirty="0">
                        <a:solidFill>
                          <a:srgbClr val="2185C5"/>
                        </a:solidFill>
                        <a:latin typeface="Raleway"/>
                        <a:ea typeface="Raleway"/>
                        <a:cs typeface="Raleway"/>
                        <a:sym typeface="Raleway"/>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200" b="1" i="0" u="none" strike="noStrike" cap="none" dirty="0">
                        <a:solidFill>
                          <a:srgbClr val="2185C5"/>
                        </a:solidFill>
                        <a:latin typeface="Raleway"/>
                        <a:ea typeface="Raleway"/>
                        <a:cs typeface="Raleway"/>
                        <a:sym typeface="Raleway"/>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cap="none" dirty="0" err="1">
                          <a:solidFill>
                            <a:srgbClr val="2185C5"/>
                          </a:solidFill>
                          <a:latin typeface="Raleway"/>
                          <a:ea typeface="Raleway"/>
                          <a:cs typeface="Raleway"/>
                          <a:sym typeface="Raleway"/>
                        </a:rPr>
                        <a:t>www.paycheck.in</a:t>
                      </a:r>
                      <a:endParaRPr lang="en-US" sz="1200" b="1" i="0" u="none" strike="noStrike" cap="none" dirty="0">
                        <a:solidFill>
                          <a:srgbClr val="2185C5"/>
                        </a:solidFill>
                        <a:latin typeface="Raleway"/>
                        <a:ea typeface="Raleway"/>
                        <a:cs typeface="Raleway"/>
                        <a:sym typeface="Raleway"/>
                      </a:endParaRPr>
                    </a:p>
                    <a:p>
                      <a:endParaRPr lang="en-US" sz="1200" b="1" i="0" u="none" strike="noStrike" cap="none" dirty="0">
                        <a:solidFill>
                          <a:srgbClr val="2185C5"/>
                        </a:solidFill>
                        <a:latin typeface="Raleway"/>
                        <a:ea typeface="Raleway"/>
                        <a:cs typeface="Raleway"/>
                        <a:sym typeface="Raleway"/>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cap="none" dirty="0">
                        <a:solidFill>
                          <a:srgbClr val="2185C5"/>
                        </a:solidFill>
                        <a:latin typeface="Raleway"/>
                        <a:ea typeface="Raleway"/>
                        <a:cs typeface="Raleway"/>
                        <a:sym typeface="Raleway"/>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4" name="Title 1"/>
          <p:cNvSpPr txBox="1">
            <a:spLocks/>
          </p:cNvSpPr>
          <p:nvPr/>
        </p:nvSpPr>
        <p:spPr>
          <a:xfrm>
            <a:off x="893700" y="872528"/>
            <a:ext cx="6462600" cy="1143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70C0"/>
                </a:solidFill>
                <a:latin typeface="Arial"/>
                <a:ea typeface="Arial"/>
                <a:cs typeface="Arial"/>
                <a:sym typeface="Arial"/>
              </a:defRPr>
            </a:lvl1pPr>
          </a:lstStyle>
          <a:p>
            <a:r>
              <a:rPr lang="en-US" sz="3600" dirty="0">
                <a:latin typeface="Raleway"/>
                <a:ea typeface="Raleway"/>
                <a:cs typeface="Raleway"/>
                <a:sym typeface="Raleway"/>
              </a:rPr>
              <a:t>Gender Pay Gap Trend:</a:t>
            </a:r>
            <a:endParaRPr lang="en-US" dirty="0"/>
          </a:p>
        </p:txBody>
      </p:sp>
      <p:graphicFrame>
        <p:nvGraphicFramePr>
          <p:cNvPr id="5" name="Chart 4">
            <a:extLst>
              <a:ext uri="{FF2B5EF4-FFF2-40B4-BE49-F238E27FC236}">
                <a16:creationId xmlns:a16="http://schemas.microsoft.com/office/drawing/2014/main" id="{BC15E452-6D47-2F43-881E-CD622E8C5519}"/>
              </a:ext>
            </a:extLst>
          </p:cNvPr>
          <p:cNvGraphicFramePr>
            <a:graphicFrameLocks/>
          </p:cNvGraphicFramePr>
          <p:nvPr>
            <p:extLst>
              <p:ext uri="{D42A27DB-BD31-4B8C-83A1-F6EECF244321}">
                <p14:modId xmlns:p14="http://schemas.microsoft.com/office/powerpoint/2010/main" val="3137758116"/>
              </p:ext>
            </p:extLst>
          </p:nvPr>
        </p:nvGraphicFramePr>
        <p:xfrm>
          <a:off x="266700" y="2493645"/>
          <a:ext cx="8648700" cy="40424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3276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893700" y="579450"/>
            <a:ext cx="7628100" cy="1143000"/>
          </a:xfrm>
          <a:prstGeom prst="rect">
            <a:avLst/>
          </a:prstGeom>
        </p:spPr>
        <p:txBody>
          <a:bodyPr/>
          <a:lstStyle/>
          <a:p>
            <a:r>
              <a:rPr lang="en-US" dirty="0">
                <a:solidFill>
                  <a:srgbClr val="0070C0"/>
                </a:solidFill>
                <a:sym typeface="Arial"/>
              </a:rPr>
              <a:t>Gender Pay Ga</a:t>
            </a:r>
            <a:r>
              <a:rPr lang="en-IN" dirty="0">
                <a:solidFill>
                  <a:srgbClr val="0070C0"/>
                </a:solidFill>
                <a:sym typeface="Arial"/>
              </a:rPr>
              <a:t>p</a:t>
            </a:r>
            <a:endParaRPr lang="en" dirty="0">
              <a:solidFill>
                <a:srgbClr val="0070C0"/>
              </a:solidFill>
              <a:sym typeface="Arial"/>
            </a:endParaRPr>
          </a:p>
        </p:txBody>
      </p:sp>
      <p:graphicFrame>
        <p:nvGraphicFramePr>
          <p:cNvPr id="3" name="Table 2">
            <a:extLst>
              <a:ext uri="{FF2B5EF4-FFF2-40B4-BE49-F238E27FC236}">
                <a16:creationId xmlns:a16="http://schemas.microsoft.com/office/drawing/2014/main" id="{FC12214A-D56C-AF4D-A7CA-FDF798D16943}"/>
              </a:ext>
            </a:extLst>
          </p:cNvPr>
          <p:cNvGraphicFramePr>
            <a:graphicFrameLocks noGrp="1"/>
          </p:cNvGraphicFramePr>
          <p:nvPr>
            <p:extLst>
              <p:ext uri="{D42A27DB-BD31-4B8C-83A1-F6EECF244321}">
                <p14:modId xmlns:p14="http://schemas.microsoft.com/office/powerpoint/2010/main" val="523575047"/>
              </p:ext>
            </p:extLst>
          </p:nvPr>
        </p:nvGraphicFramePr>
        <p:xfrm>
          <a:off x="479685" y="2103450"/>
          <a:ext cx="8214610" cy="3230550"/>
        </p:xfrm>
        <a:graphic>
          <a:graphicData uri="http://schemas.openxmlformats.org/drawingml/2006/table">
            <a:tbl>
              <a:tblPr firstRow="1" firstCol="1" bandRow="1">
                <a:tableStyleId>{AFAFC22D-22B5-4D86-9C31-FEF5FB1534C1}</a:tableStyleId>
              </a:tblPr>
              <a:tblGrid>
                <a:gridCol w="5040060">
                  <a:extLst>
                    <a:ext uri="{9D8B030D-6E8A-4147-A177-3AD203B41FA5}">
                      <a16:colId xmlns:a16="http://schemas.microsoft.com/office/drawing/2014/main" val="3856600557"/>
                    </a:ext>
                  </a:extLst>
                </a:gridCol>
                <a:gridCol w="980490">
                  <a:extLst>
                    <a:ext uri="{9D8B030D-6E8A-4147-A177-3AD203B41FA5}">
                      <a16:colId xmlns:a16="http://schemas.microsoft.com/office/drawing/2014/main" val="979605313"/>
                    </a:ext>
                  </a:extLst>
                </a:gridCol>
                <a:gridCol w="1097460">
                  <a:extLst>
                    <a:ext uri="{9D8B030D-6E8A-4147-A177-3AD203B41FA5}">
                      <a16:colId xmlns:a16="http://schemas.microsoft.com/office/drawing/2014/main" val="1879098459"/>
                    </a:ext>
                  </a:extLst>
                </a:gridCol>
                <a:gridCol w="1096600">
                  <a:extLst>
                    <a:ext uri="{9D8B030D-6E8A-4147-A177-3AD203B41FA5}">
                      <a16:colId xmlns:a16="http://schemas.microsoft.com/office/drawing/2014/main" val="143695376"/>
                    </a:ext>
                  </a:extLst>
                </a:gridCol>
              </a:tblGrid>
              <a:tr h="287632">
                <a:tc>
                  <a:txBody>
                    <a:bodyPr/>
                    <a:lstStyle/>
                    <a:p>
                      <a:pPr algn="ctr">
                        <a:lnSpc>
                          <a:spcPct val="150000"/>
                        </a:lnSpc>
                        <a:spcAft>
                          <a:spcPts val="0"/>
                        </a:spcAft>
                      </a:pPr>
                      <a:r>
                        <a:rPr lang="en-GB" sz="1400" b="1" dirty="0">
                          <a:effectLst/>
                        </a:rPr>
                        <a:t>GPG</a:t>
                      </a:r>
                      <a:endParaRPr lang="en-IN"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400" b="1" dirty="0">
                          <a:effectLst/>
                        </a:rPr>
                        <a:t>India</a:t>
                      </a:r>
                      <a:endParaRPr lang="en-IN"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400" b="1" dirty="0">
                          <a:effectLst/>
                        </a:rPr>
                        <a:t>Pakistan</a:t>
                      </a:r>
                      <a:endParaRPr lang="en-IN"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400" b="1" dirty="0">
                          <a:effectLst/>
                        </a:rPr>
                        <a:t>Sri Lanka</a:t>
                      </a:r>
                      <a:endParaRPr lang="en-IN"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5608450"/>
                  </a:ext>
                </a:extLst>
              </a:tr>
              <a:tr h="731796">
                <a:tc>
                  <a:txBody>
                    <a:bodyPr/>
                    <a:lstStyle/>
                    <a:p>
                      <a:pPr>
                        <a:lnSpc>
                          <a:spcPct val="115000"/>
                        </a:lnSpc>
                        <a:spcAft>
                          <a:spcPts val="0"/>
                        </a:spcAft>
                      </a:pPr>
                      <a:r>
                        <a:rPr lang="en-GB" sz="1400" b="1" i="1" dirty="0">
                          <a:solidFill>
                            <a:srgbClr val="DF2C56"/>
                          </a:solidFill>
                          <a:effectLst/>
                        </a:rPr>
                        <a:t>Marital Status:</a:t>
                      </a:r>
                      <a:r>
                        <a:rPr lang="en-GB" sz="1400" dirty="0">
                          <a:solidFill>
                            <a:srgbClr val="FF0000"/>
                          </a:solidFill>
                          <a:effectLst/>
                        </a:rPr>
                        <a:t> </a:t>
                      </a:r>
                      <a:r>
                        <a:rPr lang="en-GB" sz="1400" dirty="0">
                          <a:effectLst/>
                        </a:rPr>
                        <a:t>Marital status affects wages paid to an individual. GPG is generally higher for married women as compared to unmarried women</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400" dirty="0">
                          <a:effectLst/>
                        </a:rPr>
                        <a:t>High</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400" dirty="0">
                          <a:effectLst/>
                        </a:rPr>
                        <a:t>High</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400">
                          <a:effectLst/>
                        </a:rPr>
                        <a:t>Low</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8898907"/>
                  </a:ext>
                </a:extLst>
              </a:tr>
              <a:tr h="481102">
                <a:tc>
                  <a:txBody>
                    <a:bodyPr/>
                    <a:lstStyle/>
                    <a:p>
                      <a:pPr>
                        <a:lnSpc>
                          <a:spcPct val="115000"/>
                        </a:lnSpc>
                        <a:spcAft>
                          <a:spcPts val="0"/>
                        </a:spcAft>
                      </a:pPr>
                      <a:r>
                        <a:rPr lang="en-GB" sz="1400" b="1" i="1" dirty="0">
                          <a:solidFill>
                            <a:srgbClr val="DF2C56"/>
                          </a:solidFill>
                          <a:effectLst/>
                        </a:rPr>
                        <a:t>Skill Level:</a:t>
                      </a:r>
                      <a:r>
                        <a:rPr lang="en-GB" sz="1400" dirty="0">
                          <a:solidFill>
                            <a:srgbClr val="FF0000"/>
                          </a:solidFill>
                          <a:effectLst/>
                        </a:rPr>
                        <a:t> </a:t>
                      </a:r>
                      <a:r>
                        <a:rPr lang="en-GB" sz="1400" dirty="0">
                          <a:effectLst/>
                        </a:rPr>
                        <a:t>GPG is higher for unskilled jobs vis-a-vis skilled jobs; it widens further for highly skilled jobs</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400">
                          <a:effectLst/>
                        </a:rPr>
                        <a:t>Low</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400">
                          <a:effectLst/>
                        </a:rPr>
                        <a:t>Low</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400">
                          <a:effectLst/>
                        </a:rPr>
                        <a:t>Low</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072507"/>
                  </a:ext>
                </a:extLst>
              </a:tr>
              <a:tr h="982490">
                <a:tc>
                  <a:txBody>
                    <a:bodyPr/>
                    <a:lstStyle/>
                    <a:p>
                      <a:pPr>
                        <a:lnSpc>
                          <a:spcPct val="115000"/>
                        </a:lnSpc>
                        <a:spcAft>
                          <a:spcPts val="0"/>
                        </a:spcAft>
                      </a:pPr>
                      <a:r>
                        <a:rPr lang="en-GB" sz="1400" b="1" i="1" dirty="0">
                          <a:solidFill>
                            <a:srgbClr val="DF2C56"/>
                          </a:solidFill>
                          <a:effectLst/>
                        </a:rPr>
                        <a:t>Industry:</a:t>
                      </a:r>
                      <a:r>
                        <a:rPr lang="en-GB" sz="1400" dirty="0">
                          <a:solidFill>
                            <a:srgbClr val="FF0000"/>
                          </a:solidFill>
                          <a:effectLst/>
                        </a:rPr>
                        <a:t> </a:t>
                      </a:r>
                      <a:r>
                        <a:rPr lang="en-GB" sz="1400" dirty="0">
                          <a:effectLst/>
                        </a:rPr>
                        <a:t>The jobs taken up by men and women are often different, whether they are across sectors, industries, occupations, types of jobs, or types of firms. GPG crisis is seen in each industry</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400">
                          <a:effectLst/>
                        </a:rPr>
                        <a:t>High</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400">
                          <a:effectLst/>
                        </a:rPr>
                        <a:t>High</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400">
                          <a:effectLst/>
                        </a:rPr>
                        <a:t>Low</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2431917"/>
                  </a:ext>
                </a:extLst>
              </a:tr>
              <a:tr h="747530">
                <a:tc>
                  <a:txBody>
                    <a:bodyPr/>
                    <a:lstStyle/>
                    <a:p>
                      <a:pPr>
                        <a:lnSpc>
                          <a:spcPct val="115000"/>
                        </a:lnSpc>
                        <a:spcAft>
                          <a:spcPts val="0"/>
                        </a:spcAft>
                      </a:pPr>
                      <a:r>
                        <a:rPr lang="en-GB" sz="1400" b="1" i="1" dirty="0">
                          <a:solidFill>
                            <a:srgbClr val="DF2C56"/>
                          </a:solidFill>
                          <a:effectLst/>
                        </a:rPr>
                        <a:t>Educational Qualification:</a:t>
                      </a:r>
                      <a:r>
                        <a:rPr lang="en-GB" sz="1400" dirty="0">
                          <a:solidFill>
                            <a:srgbClr val="FF0000"/>
                          </a:solidFill>
                          <a:effectLst/>
                        </a:rPr>
                        <a:t> </a:t>
                      </a:r>
                      <a:r>
                        <a:rPr lang="en-GB" sz="1400" dirty="0">
                          <a:effectLst/>
                        </a:rPr>
                        <a:t>Women attaining higher educational qualifications, stand a higher chance of facing discrimination which translated into GPG</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400">
                          <a:effectLst/>
                        </a:rPr>
                        <a:t>High</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400">
                          <a:effectLst/>
                        </a:rPr>
                        <a:t>High</a:t>
                      </a:r>
                      <a:endParaRPr lang="en-IN"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GB" sz="1400" dirty="0">
                          <a:effectLst/>
                        </a:rPr>
                        <a:t>High</a:t>
                      </a:r>
                      <a:endParaRPr lang="en-IN"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59255530"/>
                  </a:ext>
                </a:extLst>
              </a:tr>
            </a:tbl>
          </a:graphicData>
        </a:graphic>
      </p:graphicFrame>
      <p:sp>
        <p:nvSpPr>
          <p:cNvPr id="4" name="Rectangle 1">
            <a:extLst>
              <a:ext uri="{FF2B5EF4-FFF2-40B4-BE49-F238E27FC236}">
                <a16:creationId xmlns:a16="http://schemas.microsoft.com/office/drawing/2014/main" id="{6DEDFA71-D515-424B-938E-99EBD8F2AD43}"/>
              </a:ext>
            </a:extLst>
          </p:cNvPr>
          <p:cNvSpPr>
            <a:spLocks noChangeArrowheads="1"/>
          </p:cNvSpPr>
          <p:nvPr/>
        </p:nvSpPr>
        <p:spPr bwMode="auto">
          <a:xfrm>
            <a:off x="346075" y="2593570"/>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098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4" name="Title 1"/>
          <p:cNvSpPr txBox="1">
            <a:spLocks/>
          </p:cNvSpPr>
          <p:nvPr/>
        </p:nvSpPr>
        <p:spPr>
          <a:xfrm>
            <a:off x="893700" y="872528"/>
            <a:ext cx="6462600" cy="1143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70C0"/>
                </a:solidFill>
                <a:latin typeface="Arial"/>
                <a:ea typeface="Arial"/>
                <a:cs typeface="Arial"/>
                <a:sym typeface="Arial"/>
              </a:defRPr>
            </a:lvl1pPr>
          </a:lstStyle>
          <a:p>
            <a:r>
              <a:rPr lang="en-US" sz="3600" dirty="0">
                <a:solidFill>
                  <a:srgbClr val="3585C6"/>
                </a:solidFill>
              </a:rPr>
              <a:t>Inferences:</a:t>
            </a:r>
            <a:endParaRPr lang="en-US" dirty="0"/>
          </a:p>
        </p:txBody>
      </p:sp>
      <p:sp>
        <p:nvSpPr>
          <p:cNvPr id="2" name="Rectangle 1">
            <a:extLst>
              <a:ext uri="{FF2B5EF4-FFF2-40B4-BE49-F238E27FC236}">
                <a16:creationId xmlns:a16="http://schemas.microsoft.com/office/drawing/2014/main" id="{07A3E53C-C10F-6347-9A76-B10106433A11}"/>
              </a:ext>
            </a:extLst>
          </p:cNvPr>
          <p:cNvSpPr/>
          <p:nvPr/>
        </p:nvSpPr>
        <p:spPr>
          <a:xfrm>
            <a:off x="323850" y="2456795"/>
            <a:ext cx="8458199" cy="4401205"/>
          </a:xfrm>
          <a:prstGeom prst="rect">
            <a:avLst/>
          </a:prstGeom>
        </p:spPr>
        <p:txBody>
          <a:bodyPr wrap="square">
            <a:spAutoFit/>
          </a:bodyPr>
          <a:lstStyle/>
          <a:p>
            <a:pPr marL="342900" indent="-342900">
              <a:buClr>
                <a:srgbClr val="677480"/>
              </a:buClr>
              <a:buSzPct val="100000"/>
              <a:buFont typeface="Arial" panose="020B0604020202020204" pitchFamily="34" charset="0"/>
              <a:buChar char="•"/>
            </a:pPr>
            <a:r>
              <a:rPr lang="en-GB" sz="2000" dirty="0">
                <a:solidFill>
                  <a:srgbClr val="677480"/>
                </a:solidFill>
                <a:latin typeface="Lato"/>
              </a:rPr>
              <a:t>OLS regression analysis also confirms that GPG does exist</a:t>
            </a:r>
            <a:r>
              <a:rPr lang="en-IN" sz="2000" dirty="0">
                <a:solidFill>
                  <a:srgbClr val="677480"/>
                </a:solidFill>
                <a:latin typeface="Lato"/>
              </a:rPr>
              <a:t> </a:t>
            </a:r>
          </a:p>
          <a:p>
            <a:pPr marL="342900" indent="-342900">
              <a:buClr>
                <a:srgbClr val="677480"/>
              </a:buClr>
              <a:buSzPct val="100000"/>
              <a:buFont typeface="Arial" panose="020B0604020202020204" pitchFamily="34" charset="0"/>
              <a:buChar char="•"/>
            </a:pPr>
            <a:endParaRPr lang="en-IN" sz="2000" dirty="0">
              <a:solidFill>
                <a:srgbClr val="677480"/>
              </a:solidFill>
              <a:latin typeface="Lato"/>
            </a:endParaRPr>
          </a:p>
          <a:p>
            <a:pPr marL="342900" indent="-342900">
              <a:buClr>
                <a:srgbClr val="677480"/>
              </a:buClr>
              <a:buSzPct val="100000"/>
              <a:buFont typeface="Arial" panose="020B0604020202020204" pitchFamily="34" charset="0"/>
              <a:buChar char="•"/>
            </a:pPr>
            <a:r>
              <a:rPr lang="en-GB" sz="2000" dirty="0">
                <a:solidFill>
                  <a:srgbClr val="677480"/>
                </a:solidFill>
                <a:latin typeface="Lato"/>
              </a:rPr>
              <a:t>Gender coefficient is negative throughout (across years and countries),i.e., women are paid less than men</a:t>
            </a:r>
            <a:r>
              <a:rPr lang="en-IN" sz="2000" dirty="0">
                <a:solidFill>
                  <a:srgbClr val="677480"/>
                </a:solidFill>
                <a:latin typeface="Lato"/>
              </a:rPr>
              <a:t> </a:t>
            </a:r>
          </a:p>
          <a:p>
            <a:pPr marL="342900" indent="-342900">
              <a:buClr>
                <a:srgbClr val="677480"/>
              </a:buClr>
              <a:buSzPct val="100000"/>
              <a:buFont typeface="Arial" panose="020B0604020202020204" pitchFamily="34" charset="0"/>
              <a:buChar char="•"/>
            </a:pPr>
            <a:endParaRPr lang="en-IN" sz="2000" dirty="0">
              <a:solidFill>
                <a:srgbClr val="677480"/>
              </a:solidFill>
              <a:latin typeface="Lato"/>
            </a:endParaRPr>
          </a:p>
          <a:p>
            <a:pPr marL="342900" indent="-342900">
              <a:buClr>
                <a:srgbClr val="677480"/>
              </a:buClr>
              <a:buSzPct val="100000"/>
              <a:buFont typeface="Arial" panose="020B0604020202020204" pitchFamily="34" charset="0"/>
              <a:buChar char="•"/>
            </a:pPr>
            <a:r>
              <a:rPr lang="en-GB" sz="2000" dirty="0">
                <a:solidFill>
                  <a:srgbClr val="677480"/>
                </a:solidFill>
                <a:latin typeface="Lato"/>
              </a:rPr>
              <a:t>Years of work experience and marital status are highly significant</a:t>
            </a:r>
            <a:r>
              <a:rPr lang="en-IN" sz="2000" dirty="0">
                <a:solidFill>
                  <a:srgbClr val="677480"/>
                </a:solidFill>
                <a:latin typeface="Lato"/>
              </a:rPr>
              <a:t> </a:t>
            </a:r>
          </a:p>
          <a:p>
            <a:pPr marL="342900" indent="-342900">
              <a:buClr>
                <a:srgbClr val="677480"/>
              </a:buClr>
              <a:buSzPct val="100000"/>
              <a:buFont typeface="Arial" panose="020B0604020202020204" pitchFamily="34" charset="0"/>
              <a:buChar char="•"/>
            </a:pPr>
            <a:endParaRPr lang="en-IN" sz="2000" dirty="0">
              <a:solidFill>
                <a:srgbClr val="677480"/>
              </a:solidFill>
              <a:latin typeface="Lato"/>
            </a:endParaRPr>
          </a:p>
          <a:p>
            <a:pPr marL="342900" indent="-342900">
              <a:buClr>
                <a:srgbClr val="677480"/>
              </a:buClr>
              <a:buSzPct val="100000"/>
              <a:buFont typeface="Arial" panose="020B0604020202020204" pitchFamily="34" charset="0"/>
              <a:buChar char="•"/>
            </a:pPr>
            <a:r>
              <a:rPr lang="en-GB" sz="2000" dirty="0">
                <a:solidFill>
                  <a:srgbClr val="677480"/>
                </a:solidFill>
                <a:latin typeface="Lato"/>
              </a:rPr>
              <a:t>With an increase in work experience, </a:t>
            </a:r>
            <a:r>
              <a:rPr lang="en-US" sz="2000" dirty="0">
                <a:solidFill>
                  <a:srgbClr val="677480"/>
                </a:solidFill>
                <a:latin typeface="Lato"/>
              </a:rPr>
              <a:t>the gaps reduce</a:t>
            </a:r>
            <a:endParaRPr lang="en-IN" sz="2000" dirty="0">
              <a:solidFill>
                <a:srgbClr val="677480"/>
              </a:solidFill>
              <a:latin typeface="Lato"/>
            </a:endParaRPr>
          </a:p>
          <a:p>
            <a:pPr marL="342900" indent="-342900">
              <a:buClr>
                <a:srgbClr val="677480"/>
              </a:buClr>
              <a:buSzPct val="100000"/>
              <a:buFont typeface="Arial" panose="020B0604020202020204" pitchFamily="34" charset="0"/>
              <a:buChar char="•"/>
            </a:pPr>
            <a:endParaRPr lang="en-GB" sz="2000" dirty="0">
              <a:solidFill>
                <a:srgbClr val="677480"/>
              </a:solidFill>
              <a:latin typeface="Lato"/>
            </a:endParaRPr>
          </a:p>
          <a:p>
            <a:pPr marL="342900" indent="-342900">
              <a:buClr>
                <a:srgbClr val="677480"/>
              </a:buClr>
              <a:buSzPct val="100000"/>
              <a:buFont typeface="Arial" panose="020B0604020202020204" pitchFamily="34" charset="0"/>
              <a:buChar char="•"/>
            </a:pPr>
            <a:r>
              <a:rPr lang="en-GB" sz="2000" dirty="0">
                <a:solidFill>
                  <a:srgbClr val="677480"/>
                </a:solidFill>
                <a:latin typeface="Lato"/>
              </a:rPr>
              <a:t>When it comes to marriage unmarried women are not paid well</a:t>
            </a:r>
          </a:p>
          <a:p>
            <a:pPr marL="342900" indent="-342900">
              <a:buClr>
                <a:srgbClr val="677480"/>
              </a:buClr>
              <a:buSzPct val="100000"/>
              <a:buFont typeface="Arial" panose="020B0604020202020204" pitchFamily="34" charset="0"/>
              <a:buChar char="•"/>
            </a:pPr>
            <a:endParaRPr lang="en-GB" sz="2000" dirty="0">
              <a:solidFill>
                <a:srgbClr val="677480"/>
              </a:solidFill>
              <a:latin typeface="Lato"/>
            </a:endParaRPr>
          </a:p>
          <a:p>
            <a:pPr marL="342900" indent="-342900">
              <a:buClr>
                <a:srgbClr val="677480"/>
              </a:buClr>
              <a:buSzPct val="100000"/>
              <a:buFont typeface="Arial" panose="020B0604020202020204" pitchFamily="34" charset="0"/>
              <a:buChar char="•"/>
            </a:pPr>
            <a:r>
              <a:rPr lang="en-GB" sz="2000" dirty="0">
                <a:solidFill>
                  <a:srgbClr val="677480"/>
                </a:solidFill>
                <a:latin typeface="Lato"/>
              </a:rPr>
              <a:t>Most of the lower education qualifications variables, such as no education, primary (and equivalents), higher (and equivalents) and bachelors (and equivalents) are associated with a lower hourly wage</a:t>
            </a:r>
            <a:r>
              <a:rPr lang="en-IN" sz="2000" dirty="0">
                <a:solidFill>
                  <a:srgbClr val="677480"/>
                </a:solidFill>
                <a:latin typeface="Lato"/>
              </a:rPr>
              <a:t> </a:t>
            </a:r>
            <a:endParaRPr lang="en-US" sz="2000" dirty="0">
              <a:solidFill>
                <a:srgbClr val="677480"/>
              </a:solidFill>
              <a:latin typeface="Lato"/>
            </a:endParaRPr>
          </a:p>
        </p:txBody>
      </p:sp>
    </p:spTree>
    <p:extLst>
      <p:ext uri="{BB962C8B-B14F-4D97-AF65-F5344CB8AC3E}">
        <p14:creationId xmlns:p14="http://schemas.microsoft.com/office/powerpoint/2010/main" val="2936712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B1356-D895-5F43-9B46-FCE7B9B0FA04}"/>
              </a:ext>
            </a:extLst>
          </p:cNvPr>
          <p:cNvSpPr>
            <a:spLocks noGrp="1"/>
          </p:cNvSpPr>
          <p:nvPr>
            <p:ph type="title"/>
          </p:nvPr>
        </p:nvSpPr>
        <p:spPr>
          <a:xfrm>
            <a:off x="389743" y="139739"/>
            <a:ext cx="8364511" cy="1143000"/>
          </a:xfrm>
        </p:spPr>
        <p:txBody>
          <a:bodyPr/>
          <a:lstStyle/>
          <a:p>
            <a:r>
              <a:rPr lang="en-AU" dirty="0">
                <a:solidFill>
                  <a:srgbClr val="3585C6"/>
                </a:solidFill>
                <a:latin typeface="Arial"/>
                <a:cs typeface="Arial"/>
                <a:sym typeface="Arial"/>
              </a:rPr>
              <a:t>Qualification Premium in Favour of Women:</a:t>
            </a:r>
          </a:p>
        </p:txBody>
      </p:sp>
      <p:graphicFrame>
        <p:nvGraphicFramePr>
          <p:cNvPr id="4" name="Table 3">
            <a:extLst>
              <a:ext uri="{FF2B5EF4-FFF2-40B4-BE49-F238E27FC236}">
                <a16:creationId xmlns:a16="http://schemas.microsoft.com/office/drawing/2014/main" id="{0FA6ABE4-2814-A549-BD4D-C6CA664E48E3}"/>
              </a:ext>
            </a:extLst>
          </p:cNvPr>
          <p:cNvGraphicFramePr>
            <a:graphicFrameLocks noGrp="1"/>
          </p:cNvGraphicFramePr>
          <p:nvPr>
            <p:extLst>
              <p:ext uri="{D42A27DB-BD31-4B8C-83A1-F6EECF244321}">
                <p14:modId xmlns:p14="http://schemas.microsoft.com/office/powerpoint/2010/main" val="3373826767"/>
              </p:ext>
            </p:extLst>
          </p:nvPr>
        </p:nvGraphicFramePr>
        <p:xfrm>
          <a:off x="119920" y="1403428"/>
          <a:ext cx="8904155" cy="4820920"/>
        </p:xfrm>
        <a:graphic>
          <a:graphicData uri="http://schemas.openxmlformats.org/drawingml/2006/table">
            <a:tbl>
              <a:tblPr firstRow="1" bandRow="1">
                <a:tableStyleId>{AFAFC22D-22B5-4D86-9C31-FEF5FB1534C1}</a:tableStyleId>
              </a:tblPr>
              <a:tblGrid>
                <a:gridCol w="3013022">
                  <a:extLst>
                    <a:ext uri="{9D8B030D-6E8A-4147-A177-3AD203B41FA5}">
                      <a16:colId xmlns:a16="http://schemas.microsoft.com/office/drawing/2014/main" val="123912554"/>
                    </a:ext>
                  </a:extLst>
                </a:gridCol>
                <a:gridCol w="1753849">
                  <a:extLst>
                    <a:ext uri="{9D8B030D-6E8A-4147-A177-3AD203B41FA5}">
                      <a16:colId xmlns:a16="http://schemas.microsoft.com/office/drawing/2014/main" val="1149240877"/>
                    </a:ext>
                  </a:extLst>
                </a:gridCol>
                <a:gridCol w="1911245">
                  <a:extLst>
                    <a:ext uri="{9D8B030D-6E8A-4147-A177-3AD203B41FA5}">
                      <a16:colId xmlns:a16="http://schemas.microsoft.com/office/drawing/2014/main" val="4020788163"/>
                    </a:ext>
                  </a:extLst>
                </a:gridCol>
                <a:gridCol w="2226039">
                  <a:extLst>
                    <a:ext uri="{9D8B030D-6E8A-4147-A177-3AD203B41FA5}">
                      <a16:colId xmlns:a16="http://schemas.microsoft.com/office/drawing/2014/main" val="1523486589"/>
                    </a:ext>
                  </a:extLst>
                </a:gridCol>
              </a:tblGrid>
              <a:tr h="370840">
                <a:tc>
                  <a:txBody>
                    <a:bodyPr/>
                    <a:lstStyle/>
                    <a:p>
                      <a:r>
                        <a:rPr lang="en-AU" b="1" dirty="0"/>
                        <a:t>Industry</a:t>
                      </a:r>
                    </a:p>
                  </a:txBody>
                  <a:tcPr/>
                </a:tc>
                <a:tc>
                  <a:txBody>
                    <a:bodyPr/>
                    <a:lstStyle/>
                    <a:p>
                      <a:r>
                        <a:rPr lang="en-AU" b="1" dirty="0"/>
                        <a:t>India</a:t>
                      </a:r>
                    </a:p>
                  </a:txBody>
                  <a:tcPr/>
                </a:tc>
                <a:tc>
                  <a:txBody>
                    <a:bodyPr/>
                    <a:lstStyle/>
                    <a:p>
                      <a:r>
                        <a:rPr lang="en-AU" b="1"/>
                        <a:t>Pakistan</a:t>
                      </a:r>
                      <a:endParaRPr lang="en-AU" b="1" dirty="0"/>
                    </a:p>
                  </a:txBody>
                  <a:tcPr/>
                </a:tc>
                <a:tc>
                  <a:txBody>
                    <a:bodyPr/>
                    <a:lstStyle/>
                    <a:p>
                      <a:r>
                        <a:rPr lang="en-AU" b="1" dirty="0"/>
                        <a:t>Sri Lanka</a:t>
                      </a:r>
                    </a:p>
                  </a:txBody>
                  <a:tcPr/>
                </a:tc>
                <a:extLst>
                  <a:ext uri="{0D108BD9-81ED-4DB2-BD59-A6C34878D82A}">
                    <a16:rowId xmlns:a16="http://schemas.microsoft.com/office/drawing/2014/main" val="1081001989"/>
                  </a:ext>
                </a:extLst>
              </a:tr>
              <a:tr h="370840">
                <a:tc>
                  <a:txBody>
                    <a:bodyPr/>
                    <a:lstStyle/>
                    <a:p>
                      <a:r>
                        <a:rPr lang="en-AU" b="1" dirty="0"/>
                        <a:t>Manufacturing</a:t>
                      </a:r>
                    </a:p>
                  </a:txBody>
                  <a:tcPr/>
                </a:tc>
                <a:tc>
                  <a:txBody>
                    <a:bodyPr/>
                    <a:lstStyle/>
                    <a:p>
                      <a:r>
                        <a:rPr lang="en-AU" dirty="0"/>
                        <a:t>No</a:t>
                      </a:r>
                    </a:p>
                  </a:txBody>
                  <a:tcPr>
                    <a:solidFill>
                      <a:schemeClr val="accent6">
                        <a:lumMod val="20000"/>
                        <a:lumOff val="80000"/>
                      </a:schemeClr>
                    </a:solidFill>
                  </a:tcPr>
                </a:tc>
                <a:tc>
                  <a:txBody>
                    <a:bodyPr/>
                    <a:lstStyle/>
                    <a:p>
                      <a:r>
                        <a:rPr lang="en-AU" dirty="0"/>
                        <a:t>Yes</a:t>
                      </a:r>
                    </a:p>
                  </a:txBody>
                  <a:tcPr>
                    <a:solidFill>
                      <a:schemeClr val="accent3">
                        <a:lumMod val="20000"/>
                        <a:lumOff val="80000"/>
                      </a:schemeClr>
                    </a:solidFill>
                  </a:tcPr>
                </a:tc>
                <a:tc>
                  <a:txBody>
                    <a:bodyPr/>
                    <a:lstStyle/>
                    <a:p>
                      <a:r>
                        <a:rPr lang="en-AU" dirty="0"/>
                        <a:t>Yes</a:t>
                      </a:r>
                    </a:p>
                  </a:txBody>
                  <a:tcPr>
                    <a:solidFill>
                      <a:schemeClr val="accent3">
                        <a:lumMod val="20000"/>
                        <a:lumOff val="80000"/>
                      </a:schemeClr>
                    </a:solidFill>
                  </a:tcPr>
                </a:tc>
                <a:extLst>
                  <a:ext uri="{0D108BD9-81ED-4DB2-BD59-A6C34878D82A}">
                    <a16:rowId xmlns:a16="http://schemas.microsoft.com/office/drawing/2014/main" val="2010468079"/>
                  </a:ext>
                </a:extLst>
              </a:tr>
              <a:tr h="370840">
                <a:tc>
                  <a:txBody>
                    <a:bodyPr/>
                    <a:lstStyle/>
                    <a:p>
                      <a:r>
                        <a:rPr lang="en-AU" b="1" dirty="0"/>
                        <a:t>Power &amp; Electricity</a:t>
                      </a:r>
                    </a:p>
                  </a:txBody>
                  <a:tcPr/>
                </a:tc>
                <a:tc>
                  <a:txBody>
                    <a:bodyPr/>
                    <a:lstStyle/>
                    <a:p>
                      <a:r>
                        <a:rPr lang="en-AU" dirty="0"/>
                        <a:t>Yes</a:t>
                      </a:r>
                    </a:p>
                  </a:txBody>
                  <a:tcPr>
                    <a:solidFill>
                      <a:schemeClr val="accent3">
                        <a:lumMod val="20000"/>
                        <a:lumOff val="80000"/>
                      </a:schemeClr>
                    </a:solidFill>
                  </a:tcPr>
                </a:tc>
                <a:tc>
                  <a:txBody>
                    <a:bodyPr/>
                    <a:lstStyle/>
                    <a:p>
                      <a:r>
                        <a:rPr lang="en-AU" dirty="0"/>
                        <a:t>No</a:t>
                      </a:r>
                    </a:p>
                  </a:txBody>
                  <a:tcPr>
                    <a:solidFill>
                      <a:schemeClr val="accent6">
                        <a:lumMod val="20000"/>
                        <a:lumOff val="80000"/>
                      </a:schemeClr>
                    </a:solidFill>
                  </a:tcPr>
                </a:tc>
                <a:tc>
                  <a:txBody>
                    <a:bodyPr/>
                    <a:lstStyle/>
                    <a:p>
                      <a:r>
                        <a:rPr lang="en-AU" dirty="0"/>
                        <a:t>No</a:t>
                      </a:r>
                    </a:p>
                  </a:txBody>
                  <a:tcPr>
                    <a:solidFill>
                      <a:schemeClr val="accent6">
                        <a:lumMod val="20000"/>
                        <a:lumOff val="80000"/>
                      </a:schemeClr>
                    </a:solidFill>
                  </a:tcPr>
                </a:tc>
                <a:extLst>
                  <a:ext uri="{0D108BD9-81ED-4DB2-BD59-A6C34878D82A}">
                    <a16:rowId xmlns:a16="http://schemas.microsoft.com/office/drawing/2014/main" val="2670706854"/>
                  </a:ext>
                </a:extLst>
              </a:tr>
              <a:tr h="370840">
                <a:tc>
                  <a:txBody>
                    <a:bodyPr/>
                    <a:lstStyle/>
                    <a:p>
                      <a:r>
                        <a:rPr lang="en-AU" b="1" dirty="0"/>
                        <a:t>Construction</a:t>
                      </a:r>
                    </a:p>
                  </a:txBody>
                  <a:tcPr/>
                </a:tc>
                <a:tc>
                  <a:txBody>
                    <a:bodyPr/>
                    <a:lstStyle/>
                    <a:p>
                      <a:r>
                        <a:rPr lang="en-AU" dirty="0"/>
                        <a:t>Yes</a:t>
                      </a:r>
                    </a:p>
                  </a:txBody>
                  <a:tcPr>
                    <a:solidFill>
                      <a:schemeClr val="accent3">
                        <a:lumMod val="20000"/>
                        <a:lumOff val="80000"/>
                      </a:schemeClr>
                    </a:solidFill>
                  </a:tcPr>
                </a:tc>
                <a:tc>
                  <a:txBody>
                    <a:bodyPr/>
                    <a:lstStyle/>
                    <a:p>
                      <a:r>
                        <a:rPr lang="en-AU" dirty="0"/>
                        <a:t>Yes</a:t>
                      </a:r>
                    </a:p>
                  </a:txBody>
                  <a:tcPr>
                    <a:solidFill>
                      <a:schemeClr val="accent3">
                        <a:lumMod val="20000"/>
                        <a:lumOff val="80000"/>
                      </a:schemeClr>
                    </a:solidFill>
                  </a:tcPr>
                </a:tc>
                <a:tc>
                  <a:txBody>
                    <a:bodyPr/>
                    <a:lstStyle/>
                    <a:p>
                      <a:r>
                        <a:rPr lang="en-AU" dirty="0"/>
                        <a:t>No</a:t>
                      </a:r>
                    </a:p>
                  </a:txBody>
                  <a:tcPr>
                    <a:solidFill>
                      <a:schemeClr val="accent6">
                        <a:lumMod val="20000"/>
                        <a:lumOff val="80000"/>
                      </a:schemeClr>
                    </a:solidFill>
                  </a:tcPr>
                </a:tc>
                <a:extLst>
                  <a:ext uri="{0D108BD9-81ED-4DB2-BD59-A6C34878D82A}">
                    <a16:rowId xmlns:a16="http://schemas.microsoft.com/office/drawing/2014/main" val="1645595971"/>
                  </a:ext>
                </a:extLst>
              </a:tr>
              <a:tr h="370840">
                <a:tc>
                  <a:txBody>
                    <a:bodyPr/>
                    <a:lstStyle/>
                    <a:p>
                      <a:r>
                        <a:rPr lang="en-AU" b="1" dirty="0"/>
                        <a:t>Wholesale and Retail</a:t>
                      </a:r>
                    </a:p>
                  </a:txBody>
                  <a:tcPr/>
                </a:tc>
                <a:tc>
                  <a:txBody>
                    <a:bodyPr/>
                    <a:lstStyle/>
                    <a:p>
                      <a:r>
                        <a:rPr lang="en-AU" dirty="0"/>
                        <a:t>No</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No</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No</a:t>
                      </a:r>
                    </a:p>
                  </a:txBody>
                  <a:tcPr>
                    <a:solidFill>
                      <a:schemeClr val="accent6">
                        <a:lumMod val="20000"/>
                        <a:lumOff val="80000"/>
                      </a:schemeClr>
                    </a:solidFill>
                  </a:tcPr>
                </a:tc>
                <a:extLst>
                  <a:ext uri="{0D108BD9-81ED-4DB2-BD59-A6C34878D82A}">
                    <a16:rowId xmlns:a16="http://schemas.microsoft.com/office/drawing/2014/main" val="168657567"/>
                  </a:ext>
                </a:extLst>
              </a:tr>
              <a:tr h="370840">
                <a:tc>
                  <a:txBody>
                    <a:bodyPr/>
                    <a:lstStyle/>
                    <a:p>
                      <a:r>
                        <a:rPr lang="en-AU" b="1" dirty="0"/>
                        <a:t>Hospitality</a:t>
                      </a:r>
                    </a:p>
                  </a:txBody>
                  <a:tcPr/>
                </a:tc>
                <a:tc>
                  <a:txBody>
                    <a:bodyPr/>
                    <a:lstStyle/>
                    <a:p>
                      <a:r>
                        <a:rPr lang="en-AU" dirty="0"/>
                        <a:t>No</a:t>
                      </a:r>
                    </a:p>
                  </a:txBody>
                  <a:tcPr>
                    <a:solidFill>
                      <a:schemeClr val="accent6">
                        <a:lumMod val="20000"/>
                        <a:lumOff val="80000"/>
                      </a:schemeClr>
                    </a:solidFill>
                  </a:tcPr>
                </a:tc>
                <a:tc>
                  <a:txBody>
                    <a:bodyPr/>
                    <a:lstStyle/>
                    <a:p>
                      <a:r>
                        <a:rPr lang="en-AU" dirty="0"/>
                        <a:t>Yes</a:t>
                      </a:r>
                    </a:p>
                  </a:txBody>
                  <a:tcPr>
                    <a:solidFill>
                      <a:schemeClr val="accent3">
                        <a:lumMod val="20000"/>
                        <a:lumOff val="80000"/>
                      </a:schemeClr>
                    </a:solidFill>
                  </a:tcPr>
                </a:tc>
                <a:tc>
                  <a:txBody>
                    <a:bodyPr/>
                    <a:lstStyle/>
                    <a:p>
                      <a:r>
                        <a:rPr lang="en-AU" dirty="0"/>
                        <a:t>Yes</a:t>
                      </a:r>
                    </a:p>
                  </a:txBody>
                  <a:tcPr>
                    <a:solidFill>
                      <a:schemeClr val="accent3">
                        <a:lumMod val="20000"/>
                        <a:lumOff val="80000"/>
                      </a:schemeClr>
                    </a:solidFill>
                  </a:tcPr>
                </a:tc>
                <a:extLst>
                  <a:ext uri="{0D108BD9-81ED-4DB2-BD59-A6C34878D82A}">
                    <a16:rowId xmlns:a16="http://schemas.microsoft.com/office/drawing/2014/main" val="2586395798"/>
                  </a:ext>
                </a:extLst>
              </a:tr>
              <a:tr h="370840">
                <a:tc>
                  <a:txBody>
                    <a:bodyPr/>
                    <a:lstStyle/>
                    <a:p>
                      <a:r>
                        <a:rPr lang="en-AU" b="1" dirty="0"/>
                        <a:t>Finance</a:t>
                      </a:r>
                    </a:p>
                  </a:txBody>
                  <a:tcPr/>
                </a:tc>
                <a:tc gridSpan="3">
                  <a:txBody>
                    <a:bodyPr/>
                    <a:lstStyle/>
                    <a:p>
                      <a:pPr algn="ctr"/>
                      <a:r>
                        <a:rPr lang="en-AU" dirty="0"/>
                        <a:t>Fluctuating and volatile results</a:t>
                      </a:r>
                    </a:p>
                  </a:txBody>
                  <a:tcPr>
                    <a:solidFill>
                      <a:schemeClr val="accent1">
                        <a:lumMod val="40000"/>
                        <a:lumOff val="60000"/>
                      </a:schemeClr>
                    </a:solidFill>
                  </a:tcPr>
                </a:tc>
                <a:tc hMerge="1">
                  <a:txBody>
                    <a:bodyPr/>
                    <a:lstStyle/>
                    <a:p>
                      <a:endParaRPr lang="en-AU"/>
                    </a:p>
                  </a:txBody>
                  <a:tcPr/>
                </a:tc>
                <a:tc hMerge="1">
                  <a:txBody>
                    <a:bodyPr/>
                    <a:lstStyle/>
                    <a:p>
                      <a:endParaRPr lang="en-AU" dirty="0"/>
                    </a:p>
                  </a:txBody>
                  <a:tcPr/>
                </a:tc>
                <a:extLst>
                  <a:ext uri="{0D108BD9-81ED-4DB2-BD59-A6C34878D82A}">
                    <a16:rowId xmlns:a16="http://schemas.microsoft.com/office/drawing/2014/main" val="1320977113"/>
                  </a:ext>
                </a:extLst>
              </a:tr>
              <a:tr h="370840">
                <a:tc>
                  <a:txBody>
                    <a:bodyPr/>
                    <a:lstStyle/>
                    <a:p>
                      <a:r>
                        <a:rPr lang="en-AU" b="1" dirty="0"/>
                        <a:t>Administration</a:t>
                      </a:r>
                    </a:p>
                  </a:txBody>
                  <a:tcPr/>
                </a:tc>
                <a:tc>
                  <a:txBody>
                    <a:bodyPr/>
                    <a:lstStyle/>
                    <a:p>
                      <a:r>
                        <a:rPr lang="en-AU" dirty="0"/>
                        <a:t>No</a:t>
                      </a:r>
                    </a:p>
                  </a:txBody>
                  <a:tcPr>
                    <a:solidFill>
                      <a:schemeClr val="accent6">
                        <a:lumMod val="20000"/>
                        <a:lumOff val="80000"/>
                      </a:schemeClr>
                    </a:solidFill>
                  </a:tcPr>
                </a:tc>
                <a:tc>
                  <a:txBody>
                    <a:bodyPr/>
                    <a:lstStyle/>
                    <a:p>
                      <a:r>
                        <a:rPr lang="en-AU" dirty="0"/>
                        <a:t>No</a:t>
                      </a:r>
                    </a:p>
                  </a:txBody>
                  <a:tcPr>
                    <a:solidFill>
                      <a:schemeClr val="accent6">
                        <a:lumMod val="20000"/>
                        <a:lumOff val="80000"/>
                      </a:schemeClr>
                    </a:solidFill>
                  </a:tcPr>
                </a:tc>
                <a:tc>
                  <a:txBody>
                    <a:bodyPr/>
                    <a:lstStyle/>
                    <a:p>
                      <a:r>
                        <a:rPr lang="en-AU" dirty="0"/>
                        <a:t>No</a:t>
                      </a:r>
                    </a:p>
                  </a:txBody>
                  <a:tcPr>
                    <a:solidFill>
                      <a:schemeClr val="accent6">
                        <a:lumMod val="20000"/>
                        <a:lumOff val="80000"/>
                      </a:schemeClr>
                    </a:solidFill>
                  </a:tcPr>
                </a:tc>
                <a:extLst>
                  <a:ext uri="{0D108BD9-81ED-4DB2-BD59-A6C34878D82A}">
                    <a16:rowId xmlns:a16="http://schemas.microsoft.com/office/drawing/2014/main" val="3134613791"/>
                  </a:ext>
                </a:extLst>
              </a:tr>
              <a:tr h="370840">
                <a:tc>
                  <a:txBody>
                    <a:bodyPr/>
                    <a:lstStyle/>
                    <a:p>
                      <a:r>
                        <a:rPr lang="en-AU" b="1" dirty="0"/>
                        <a:t>Real Estate</a:t>
                      </a:r>
                    </a:p>
                  </a:txBody>
                  <a:tcPr/>
                </a:tc>
                <a:tc>
                  <a:txBody>
                    <a:bodyPr/>
                    <a:lstStyle/>
                    <a:p>
                      <a:r>
                        <a:rPr lang="en-AU" dirty="0"/>
                        <a:t>No</a:t>
                      </a:r>
                    </a:p>
                  </a:txBody>
                  <a:tcPr>
                    <a:solidFill>
                      <a:schemeClr val="accent6">
                        <a:lumMod val="20000"/>
                        <a:lumOff val="80000"/>
                      </a:schemeClr>
                    </a:solidFill>
                  </a:tcPr>
                </a:tc>
                <a:tc>
                  <a:txBody>
                    <a:bodyPr/>
                    <a:lstStyle/>
                    <a:p>
                      <a:r>
                        <a:rPr lang="en-AU"/>
                        <a:t>No</a:t>
                      </a:r>
                      <a:endParaRPr lang="en-AU" dirty="0"/>
                    </a:p>
                  </a:txBody>
                  <a:tcPr>
                    <a:solidFill>
                      <a:schemeClr val="accent6">
                        <a:lumMod val="20000"/>
                        <a:lumOff val="80000"/>
                      </a:schemeClr>
                    </a:solidFill>
                  </a:tcPr>
                </a:tc>
                <a:tc>
                  <a:txBody>
                    <a:bodyPr/>
                    <a:lstStyle/>
                    <a:p>
                      <a:r>
                        <a:rPr lang="en-AU" dirty="0"/>
                        <a:t>No</a:t>
                      </a:r>
                    </a:p>
                  </a:txBody>
                  <a:tcPr>
                    <a:solidFill>
                      <a:schemeClr val="accent6">
                        <a:lumMod val="20000"/>
                        <a:lumOff val="80000"/>
                      </a:schemeClr>
                    </a:solidFill>
                  </a:tcPr>
                </a:tc>
                <a:extLst>
                  <a:ext uri="{0D108BD9-81ED-4DB2-BD59-A6C34878D82A}">
                    <a16:rowId xmlns:a16="http://schemas.microsoft.com/office/drawing/2014/main" val="3047693736"/>
                  </a:ext>
                </a:extLst>
              </a:tr>
              <a:tr h="370840">
                <a:tc>
                  <a:txBody>
                    <a:bodyPr/>
                    <a:lstStyle/>
                    <a:p>
                      <a:r>
                        <a:rPr lang="en-AU" b="1" dirty="0"/>
                        <a:t>Science</a:t>
                      </a:r>
                    </a:p>
                  </a:txBody>
                  <a:tcPr/>
                </a:tc>
                <a:tc>
                  <a:txBody>
                    <a:bodyPr/>
                    <a:lstStyle/>
                    <a:p>
                      <a:r>
                        <a:rPr lang="en-AU" dirty="0"/>
                        <a:t>No</a:t>
                      </a:r>
                    </a:p>
                  </a:txBody>
                  <a:tcPr>
                    <a:solidFill>
                      <a:schemeClr val="accent6">
                        <a:lumMod val="20000"/>
                        <a:lumOff val="80000"/>
                      </a:schemeClr>
                    </a:solidFill>
                  </a:tcPr>
                </a:tc>
                <a:tc>
                  <a:txBody>
                    <a:bodyPr/>
                    <a:lstStyle/>
                    <a:p>
                      <a:r>
                        <a:rPr lang="en-AU"/>
                        <a:t>No</a:t>
                      </a:r>
                      <a:endParaRPr lang="en-AU" dirty="0"/>
                    </a:p>
                  </a:txBody>
                  <a:tcPr>
                    <a:solidFill>
                      <a:schemeClr val="accent6">
                        <a:lumMod val="20000"/>
                        <a:lumOff val="80000"/>
                      </a:schemeClr>
                    </a:solidFill>
                  </a:tcPr>
                </a:tc>
                <a:tc>
                  <a:txBody>
                    <a:bodyPr/>
                    <a:lstStyle/>
                    <a:p>
                      <a:r>
                        <a:rPr lang="en-AU" dirty="0"/>
                        <a:t>No</a:t>
                      </a:r>
                    </a:p>
                  </a:txBody>
                  <a:tcPr>
                    <a:solidFill>
                      <a:schemeClr val="accent6">
                        <a:lumMod val="20000"/>
                        <a:lumOff val="80000"/>
                      </a:schemeClr>
                    </a:solidFill>
                  </a:tcPr>
                </a:tc>
                <a:extLst>
                  <a:ext uri="{0D108BD9-81ED-4DB2-BD59-A6C34878D82A}">
                    <a16:rowId xmlns:a16="http://schemas.microsoft.com/office/drawing/2014/main" val="3802481801"/>
                  </a:ext>
                </a:extLst>
              </a:tr>
              <a:tr h="370840">
                <a:tc>
                  <a:txBody>
                    <a:bodyPr/>
                    <a:lstStyle/>
                    <a:p>
                      <a:r>
                        <a:rPr lang="en-AU" b="1" dirty="0"/>
                        <a:t>Health </a:t>
                      </a:r>
                    </a:p>
                  </a:txBody>
                  <a:tcPr/>
                </a:tc>
                <a:tc>
                  <a:txBody>
                    <a:bodyPr/>
                    <a:lstStyle/>
                    <a:p>
                      <a:r>
                        <a:rPr lang="en-AU" dirty="0"/>
                        <a:t>No</a:t>
                      </a:r>
                    </a:p>
                  </a:txBody>
                  <a:tcPr>
                    <a:solidFill>
                      <a:schemeClr val="accent6">
                        <a:lumMod val="20000"/>
                        <a:lumOff val="80000"/>
                      </a:schemeClr>
                    </a:solidFill>
                  </a:tcPr>
                </a:tc>
                <a:tc>
                  <a:txBody>
                    <a:bodyPr/>
                    <a:lstStyle/>
                    <a:p>
                      <a:r>
                        <a:rPr lang="en-AU"/>
                        <a:t>No</a:t>
                      </a:r>
                      <a:endParaRPr lang="en-AU" dirty="0"/>
                    </a:p>
                  </a:txBody>
                  <a:tcPr>
                    <a:solidFill>
                      <a:schemeClr val="accent6">
                        <a:lumMod val="20000"/>
                        <a:lumOff val="80000"/>
                      </a:schemeClr>
                    </a:solidFill>
                  </a:tcPr>
                </a:tc>
                <a:tc>
                  <a:txBody>
                    <a:bodyPr/>
                    <a:lstStyle/>
                    <a:p>
                      <a:r>
                        <a:rPr lang="en-AU" dirty="0"/>
                        <a:t>No</a:t>
                      </a:r>
                    </a:p>
                  </a:txBody>
                  <a:tcPr>
                    <a:solidFill>
                      <a:schemeClr val="accent6">
                        <a:lumMod val="20000"/>
                        <a:lumOff val="80000"/>
                      </a:schemeClr>
                    </a:solidFill>
                  </a:tcPr>
                </a:tc>
                <a:extLst>
                  <a:ext uri="{0D108BD9-81ED-4DB2-BD59-A6C34878D82A}">
                    <a16:rowId xmlns:a16="http://schemas.microsoft.com/office/drawing/2014/main" val="2103455235"/>
                  </a:ext>
                </a:extLst>
              </a:tr>
              <a:tr h="370840">
                <a:tc>
                  <a:txBody>
                    <a:bodyPr/>
                    <a:lstStyle/>
                    <a:p>
                      <a:r>
                        <a:rPr lang="en-AU" b="1" dirty="0"/>
                        <a:t>Education</a:t>
                      </a:r>
                    </a:p>
                  </a:txBody>
                  <a:tcPr/>
                </a:tc>
                <a:tc>
                  <a:txBody>
                    <a:bodyPr/>
                    <a:lstStyle/>
                    <a:p>
                      <a:r>
                        <a:rPr lang="en-AU" dirty="0"/>
                        <a:t>No</a:t>
                      </a:r>
                    </a:p>
                  </a:txBody>
                  <a:tcPr>
                    <a:solidFill>
                      <a:schemeClr val="accent6">
                        <a:lumMod val="20000"/>
                        <a:lumOff val="80000"/>
                      </a:schemeClr>
                    </a:solidFill>
                  </a:tcPr>
                </a:tc>
                <a:tc>
                  <a:txBody>
                    <a:bodyPr/>
                    <a:lstStyle/>
                    <a:p>
                      <a:r>
                        <a:rPr lang="en-AU"/>
                        <a:t>No</a:t>
                      </a:r>
                      <a:endParaRPr lang="en-AU" dirty="0"/>
                    </a:p>
                  </a:txBody>
                  <a:tcPr>
                    <a:solidFill>
                      <a:schemeClr val="accent6">
                        <a:lumMod val="20000"/>
                        <a:lumOff val="80000"/>
                      </a:schemeClr>
                    </a:solidFill>
                  </a:tcPr>
                </a:tc>
                <a:tc>
                  <a:txBody>
                    <a:bodyPr/>
                    <a:lstStyle/>
                    <a:p>
                      <a:r>
                        <a:rPr lang="en-AU" dirty="0"/>
                        <a:t>No</a:t>
                      </a:r>
                    </a:p>
                  </a:txBody>
                  <a:tcPr>
                    <a:solidFill>
                      <a:schemeClr val="accent6">
                        <a:lumMod val="20000"/>
                        <a:lumOff val="80000"/>
                      </a:schemeClr>
                    </a:solidFill>
                  </a:tcPr>
                </a:tc>
                <a:extLst>
                  <a:ext uri="{0D108BD9-81ED-4DB2-BD59-A6C34878D82A}">
                    <a16:rowId xmlns:a16="http://schemas.microsoft.com/office/drawing/2014/main" val="3495512527"/>
                  </a:ext>
                </a:extLst>
              </a:tr>
              <a:tr h="370840">
                <a:tc>
                  <a:txBody>
                    <a:bodyPr/>
                    <a:lstStyle/>
                    <a:p>
                      <a:r>
                        <a:rPr lang="en-AU" b="1" dirty="0"/>
                        <a:t>Transport</a:t>
                      </a:r>
                    </a:p>
                  </a:txBody>
                  <a:tcPr/>
                </a:tc>
                <a:tc>
                  <a:txBody>
                    <a:bodyPr/>
                    <a:lstStyle/>
                    <a:p>
                      <a:r>
                        <a:rPr lang="en-AU" dirty="0"/>
                        <a:t>No</a:t>
                      </a:r>
                    </a:p>
                  </a:txBody>
                  <a:tcPr>
                    <a:solidFill>
                      <a:schemeClr val="accent6">
                        <a:lumMod val="20000"/>
                        <a:lumOff val="80000"/>
                      </a:schemeClr>
                    </a:solidFill>
                  </a:tcPr>
                </a:tc>
                <a:tc>
                  <a:txBody>
                    <a:bodyPr/>
                    <a:lstStyle/>
                    <a:p>
                      <a:r>
                        <a:rPr lang="en-AU" dirty="0"/>
                        <a:t>No</a:t>
                      </a:r>
                    </a:p>
                  </a:txBody>
                  <a:tcPr>
                    <a:solidFill>
                      <a:schemeClr val="accent6">
                        <a:lumMod val="20000"/>
                        <a:lumOff val="80000"/>
                      </a:schemeClr>
                    </a:solidFill>
                  </a:tcPr>
                </a:tc>
                <a:tc>
                  <a:txBody>
                    <a:bodyPr/>
                    <a:lstStyle/>
                    <a:p>
                      <a:r>
                        <a:rPr lang="en-AU" dirty="0"/>
                        <a:t>No</a:t>
                      </a:r>
                    </a:p>
                  </a:txBody>
                  <a:tcPr>
                    <a:solidFill>
                      <a:schemeClr val="accent6">
                        <a:lumMod val="20000"/>
                        <a:lumOff val="80000"/>
                      </a:schemeClr>
                    </a:solidFill>
                  </a:tcPr>
                </a:tc>
                <a:extLst>
                  <a:ext uri="{0D108BD9-81ED-4DB2-BD59-A6C34878D82A}">
                    <a16:rowId xmlns:a16="http://schemas.microsoft.com/office/drawing/2014/main" val="1843468373"/>
                  </a:ext>
                </a:extLst>
              </a:tr>
            </a:tbl>
          </a:graphicData>
        </a:graphic>
      </p:graphicFrame>
    </p:spTree>
    <p:extLst>
      <p:ext uri="{BB962C8B-B14F-4D97-AF65-F5344CB8AC3E}">
        <p14:creationId xmlns:p14="http://schemas.microsoft.com/office/powerpoint/2010/main" val="3508875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4" name="Title 1"/>
          <p:cNvSpPr txBox="1">
            <a:spLocks/>
          </p:cNvSpPr>
          <p:nvPr/>
        </p:nvSpPr>
        <p:spPr>
          <a:xfrm>
            <a:off x="893700" y="872528"/>
            <a:ext cx="6462600" cy="1143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70C0"/>
                </a:solidFill>
                <a:latin typeface="Arial"/>
                <a:ea typeface="Arial"/>
                <a:cs typeface="Arial"/>
                <a:sym typeface="Arial"/>
              </a:defRPr>
            </a:lvl1pPr>
          </a:lstStyle>
          <a:p>
            <a:r>
              <a:rPr lang="en-US" sz="3600" dirty="0">
                <a:latin typeface="Raleway"/>
                <a:ea typeface="Raleway"/>
                <a:cs typeface="Raleway"/>
                <a:sym typeface="Raleway"/>
              </a:rPr>
              <a:t>Conclusion:</a:t>
            </a:r>
            <a:endParaRPr lang="en-US" dirty="0"/>
          </a:p>
        </p:txBody>
      </p:sp>
      <p:sp>
        <p:nvSpPr>
          <p:cNvPr id="2" name="Rectangle 1">
            <a:extLst>
              <a:ext uri="{FF2B5EF4-FFF2-40B4-BE49-F238E27FC236}">
                <a16:creationId xmlns:a16="http://schemas.microsoft.com/office/drawing/2014/main" id="{07A3E53C-C10F-6347-9A76-B10106433A11}"/>
              </a:ext>
            </a:extLst>
          </p:cNvPr>
          <p:cNvSpPr/>
          <p:nvPr/>
        </p:nvSpPr>
        <p:spPr>
          <a:xfrm>
            <a:off x="893699" y="2606365"/>
            <a:ext cx="7678801" cy="4093428"/>
          </a:xfrm>
          <a:prstGeom prst="rect">
            <a:avLst/>
          </a:prstGeom>
        </p:spPr>
        <p:txBody>
          <a:bodyPr wrap="square">
            <a:spAutoFit/>
          </a:bodyPr>
          <a:lstStyle/>
          <a:p>
            <a:pPr marL="342900" indent="-342900">
              <a:buClr>
                <a:srgbClr val="677480"/>
              </a:buClr>
              <a:buSzPct val="100000"/>
              <a:buFont typeface="Arial" charset="0"/>
              <a:buChar char="•"/>
            </a:pPr>
            <a:r>
              <a:rPr lang="en-GB" sz="2000" dirty="0">
                <a:solidFill>
                  <a:srgbClr val="677480"/>
                </a:solidFill>
                <a:latin typeface="Lato"/>
              </a:rPr>
              <a:t>Despite the efforts of the governments, over time, the GPG have institutionalized</a:t>
            </a:r>
          </a:p>
          <a:p>
            <a:pPr marL="342900" indent="-342900">
              <a:buClr>
                <a:srgbClr val="677480"/>
              </a:buClr>
              <a:buSzPct val="100000"/>
              <a:buFont typeface="Arial" charset="0"/>
              <a:buChar char="•"/>
            </a:pPr>
            <a:endParaRPr lang="en-GB" sz="2000" dirty="0">
              <a:solidFill>
                <a:srgbClr val="677480"/>
              </a:solidFill>
              <a:latin typeface="Lato"/>
            </a:endParaRPr>
          </a:p>
          <a:p>
            <a:pPr marL="342900" indent="-342900">
              <a:buClr>
                <a:srgbClr val="677480"/>
              </a:buClr>
              <a:buSzPct val="100000"/>
              <a:buFont typeface="Arial" charset="0"/>
              <a:buChar char="•"/>
            </a:pPr>
            <a:r>
              <a:rPr lang="en-US" sz="2000" dirty="0">
                <a:solidFill>
                  <a:srgbClr val="677480"/>
                </a:solidFill>
                <a:latin typeface="Lato"/>
              </a:rPr>
              <a:t>Gender Pay Gap does exist; although narrowing over time</a:t>
            </a:r>
          </a:p>
          <a:p>
            <a:pPr marL="342900" indent="-342900">
              <a:buClr>
                <a:srgbClr val="677480"/>
              </a:buClr>
              <a:buSzPct val="100000"/>
              <a:buFont typeface="Arial" charset="0"/>
              <a:buChar char="•"/>
            </a:pPr>
            <a:endParaRPr lang="en-US" sz="2000" dirty="0">
              <a:solidFill>
                <a:srgbClr val="677480"/>
              </a:solidFill>
              <a:latin typeface="Lato"/>
            </a:endParaRPr>
          </a:p>
          <a:p>
            <a:pPr marL="342900" indent="-342900">
              <a:buClr>
                <a:srgbClr val="677480"/>
              </a:buClr>
              <a:buSzPct val="100000"/>
              <a:buFont typeface="Arial" charset="0"/>
              <a:buChar char="•"/>
            </a:pPr>
            <a:r>
              <a:rPr lang="en-US" sz="2000" dirty="0">
                <a:solidFill>
                  <a:srgbClr val="677480"/>
                </a:solidFill>
                <a:latin typeface="Lato"/>
              </a:rPr>
              <a:t>Our study could establish that narrowing of GPG is directly related to education levels of women, and the pattern is clear across all the three countries</a:t>
            </a:r>
          </a:p>
          <a:p>
            <a:pPr marL="342900" indent="-342900">
              <a:buClr>
                <a:srgbClr val="677480"/>
              </a:buClr>
              <a:buSzPct val="100000"/>
              <a:buFont typeface="Arial" charset="0"/>
              <a:buChar char="•"/>
            </a:pPr>
            <a:endParaRPr lang="en-US" sz="2000" dirty="0">
              <a:solidFill>
                <a:srgbClr val="677480"/>
              </a:solidFill>
              <a:latin typeface="Lato"/>
            </a:endParaRPr>
          </a:p>
          <a:p>
            <a:pPr marL="342900" indent="-342900">
              <a:buClr>
                <a:srgbClr val="677480"/>
              </a:buClr>
              <a:buSzPct val="100000"/>
              <a:buFont typeface="Arial" charset="0"/>
              <a:buChar char="•"/>
            </a:pPr>
            <a:r>
              <a:rPr lang="en-US" sz="2000" dirty="0">
                <a:solidFill>
                  <a:srgbClr val="677480"/>
                </a:solidFill>
                <a:latin typeface="Lato"/>
              </a:rPr>
              <a:t>Variety of reasons contribute to GPG, cannot be pinpointed to one</a:t>
            </a:r>
          </a:p>
          <a:p>
            <a:pPr marL="342900" indent="-342900">
              <a:buClr>
                <a:srgbClr val="677480"/>
              </a:buClr>
              <a:buSzPct val="100000"/>
              <a:buFont typeface="Arial" charset="0"/>
              <a:buChar char="•"/>
            </a:pPr>
            <a:endParaRPr lang="en-US" sz="2000" dirty="0">
              <a:solidFill>
                <a:srgbClr val="677480"/>
              </a:solidFill>
              <a:latin typeface="Lato"/>
            </a:endParaRPr>
          </a:p>
          <a:p>
            <a:pPr marL="342900" indent="-342900">
              <a:buClr>
                <a:srgbClr val="677480"/>
              </a:buClr>
              <a:buSzPct val="100000"/>
              <a:buFont typeface="Arial" charset="0"/>
              <a:buChar char="•"/>
            </a:pPr>
            <a:r>
              <a:rPr lang="en-US" sz="2000" dirty="0">
                <a:solidFill>
                  <a:srgbClr val="677480"/>
                </a:solidFill>
                <a:latin typeface="Lato"/>
              </a:rPr>
              <a:t>Trade unions and the Industrial Relations system can play a significant role in reducing these gaps</a:t>
            </a:r>
          </a:p>
        </p:txBody>
      </p:sp>
    </p:spTree>
    <p:extLst>
      <p:ext uri="{BB962C8B-B14F-4D97-AF65-F5344CB8AC3E}">
        <p14:creationId xmlns:p14="http://schemas.microsoft.com/office/powerpoint/2010/main" val="1309750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4" name="Title 1"/>
          <p:cNvSpPr txBox="1">
            <a:spLocks/>
          </p:cNvSpPr>
          <p:nvPr/>
        </p:nvSpPr>
        <p:spPr>
          <a:xfrm>
            <a:off x="893700" y="872528"/>
            <a:ext cx="6612000" cy="1143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70C0"/>
                </a:solidFill>
                <a:latin typeface="Arial"/>
                <a:ea typeface="Arial"/>
                <a:cs typeface="Arial"/>
                <a:sym typeface="Arial"/>
              </a:defRPr>
            </a:lvl1pPr>
          </a:lstStyle>
          <a:p>
            <a:r>
              <a:rPr lang="en-US" sz="3600" dirty="0">
                <a:latin typeface="Raleway"/>
                <a:ea typeface="Raleway"/>
                <a:cs typeface="Raleway"/>
                <a:sym typeface="Raleway"/>
              </a:rPr>
              <a:t>Limitations &amp; future prospects:</a:t>
            </a:r>
            <a:endParaRPr lang="en-US" dirty="0"/>
          </a:p>
        </p:txBody>
      </p:sp>
      <p:sp>
        <p:nvSpPr>
          <p:cNvPr id="2" name="Rectangle 1">
            <a:extLst>
              <a:ext uri="{FF2B5EF4-FFF2-40B4-BE49-F238E27FC236}">
                <a16:creationId xmlns:a16="http://schemas.microsoft.com/office/drawing/2014/main" id="{07A3E53C-C10F-6347-9A76-B10106433A11}"/>
              </a:ext>
            </a:extLst>
          </p:cNvPr>
          <p:cNvSpPr/>
          <p:nvPr/>
        </p:nvSpPr>
        <p:spPr>
          <a:xfrm>
            <a:off x="247650" y="2606365"/>
            <a:ext cx="8686799" cy="4093428"/>
          </a:xfrm>
          <a:prstGeom prst="rect">
            <a:avLst/>
          </a:prstGeom>
        </p:spPr>
        <p:txBody>
          <a:bodyPr wrap="square">
            <a:spAutoFit/>
          </a:bodyPr>
          <a:lstStyle/>
          <a:p>
            <a:pPr marL="342900" indent="-342900">
              <a:buClr>
                <a:srgbClr val="677480"/>
              </a:buClr>
              <a:buSzPct val="100000"/>
              <a:buFont typeface="Arial" panose="020B0604020202020204" pitchFamily="34" charset="0"/>
              <a:buChar char="•"/>
            </a:pPr>
            <a:r>
              <a:rPr lang="en-US" sz="2000" dirty="0">
                <a:solidFill>
                  <a:srgbClr val="677480"/>
                </a:solidFill>
                <a:latin typeface="Lato"/>
              </a:rPr>
              <a:t>Being an online voluntary survey, the data is biased towards those people who have access to the Internet and are inclined to complete the questionnaire</a:t>
            </a:r>
          </a:p>
          <a:p>
            <a:pPr marL="342900" indent="-342900">
              <a:buClr>
                <a:srgbClr val="677480"/>
              </a:buClr>
              <a:buSzPct val="100000"/>
              <a:buFont typeface="Arial" panose="020B0604020202020204" pitchFamily="34" charset="0"/>
              <a:buChar char="•"/>
            </a:pPr>
            <a:endParaRPr lang="en-US" sz="2000" dirty="0">
              <a:solidFill>
                <a:srgbClr val="677480"/>
              </a:solidFill>
              <a:latin typeface="Lato"/>
            </a:endParaRPr>
          </a:p>
          <a:p>
            <a:pPr marL="342900" indent="-342900">
              <a:buClr>
                <a:srgbClr val="677480"/>
              </a:buClr>
              <a:buSzPct val="100000"/>
              <a:buFont typeface="Arial" panose="020B0604020202020204" pitchFamily="34" charset="0"/>
              <a:buChar char="•"/>
            </a:pPr>
            <a:r>
              <a:rPr lang="en-US" sz="2000" dirty="0">
                <a:solidFill>
                  <a:srgbClr val="677480"/>
                </a:solidFill>
                <a:latin typeface="Lato"/>
              </a:rPr>
              <a:t>Captures majorly the organized sector in</a:t>
            </a:r>
            <a:r>
              <a:rPr lang="en-IN" sz="2000" dirty="0">
                <a:solidFill>
                  <a:srgbClr val="677480"/>
                </a:solidFill>
                <a:latin typeface="Lato"/>
              </a:rPr>
              <a:t> these three countries</a:t>
            </a:r>
          </a:p>
          <a:p>
            <a:pPr marL="342900" indent="-342900">
              <a:buClr>
                <a:srgbClr val="677480"/>
              </a:buClr>
              <a:buSzPct val="100000"/>
              <a:buFont typeface="Arial" panose="020B0604020202020204" pitchFamily="34" charset="0"/>
              <a:buChar char="•"/>
            </a:pPr>
            <a:endParaRPr lang="en-US" sz="2000" dirty="0">
              <a:solidFill>
                <a:srgbClr val="677480"/>
              </a:solidFill>
              <a:latin typeface="Lato"/>
            </a:endParaRPr>
          </a:p>
          <a:p>
            <a:pPr marL="342900" indent="-342900">
              <a:buClr>
                <a:srgbClr val="677480"/>
              </a:buClr>
              <a:buSzPct val="100000"/>
              <a:buFont typeface="Arial" panose="020B0604020202020204" pitchFamily="34" charset="0"/>
              <a:buChar char="•"/>
            </a:pPr>
            <a:r>
              <a:rPr lang="en-AU" sz="2000" dirty="0">
                <a:solidFill>
                  <a:srgbClr val="677480"/>
                </a:solidFill>
                <a:latin typeface="Lato"/>
                <a:sym typeface="Lato"/>
              </a:rPr>
              <a:t>Omitted variable bias</a:t>
            </a:r>
          </a:p>
          <a:p>
            <a:pPr marL="342900" indent="-342900">
              <a:buClr>
                <a:srgbClr val="677480"/>
              </a:buClr>
              <a:buSzPct val="100000"/>
              <a:buFont typeface="Arial" panose="020B0604020202020204" pitchFamily="34" charset="0"/>
              <a:buChar char="•"/>
            </a:pPr>
            <a:endParaRPr lang="en-AU" sz="2000" dirty="0">
              <a:solidFill>
                <a:srgbClr val="677480"/>
              </a:solidFill>
              <a:latin typeface="Lato"/>
              <a:sym typeface="Lato"/>
            </a:endParaRPr>
          </a:p>
          <a:p>
            <a:pPr marL="342900" indent="-342900">
              <a:buClr>
                <a:srgbClr val="677480"/>
              </a:buClr>
              <a:buSzPct val="100000"/>
              <a:buFont typeface="Arial" panose="020B0604020202020204" pitchFamily="34" charset="0"/>
              <a:buChar char="•"/>
            </a:pPr>
            <a:r>
              <a:rPr lang="en-AU" sz="2000" dirty="0">
                <a:solidFill>
                  <a:srgbClr val="677480"/>
                </a:solidFill>
                <a:latin typeface="Lato"/>
                <a:sym typeface="Lato"/>
              </a:rPr>
              <a:t>Censored data</a:t>
            </a:r>
          </a:p>
          <a:p>
            <a:pPr marL="342900" indent="-342900">
              <a:buClr>
                <a:srgbClr val="677480"/>
              </a:buClr>
              <a:buSzPct val="100000"/>
              <a:buFont typeface="Arial" panose="020B0604020202020204" pitchFamily="34" charset="0"/>
              <a:buChar char="•"/>
            </a:pPr>
            <a:endParaRPr lang="en-AU" sz="2000" dirty="0">
              <a:solidFill>
                <a:srgbClr val="677480"/>
              </a:solidFill>
              <a:latin typeface="Lato"/>
              <a:sym typeface="Lato"/>
            </a:endParaRPr>
          </a:p>
          <a:p>
            <a:pPr marL="342900" indent="-342900">
              <a:buClr>
                <a:srgbClr val="677480"/>
              </a:buClr>
              <a:buSzPct val="100000"/>
              <a:buFont typeface="Arial" panose="020B0604020202020204" pitchFamily="34" charset="0"/>
              <a:buChar char="•"/>
            </a:pPr>
            <a:r>
              <a:rPr lang="en-AU" sz="2000" dirty="0">
                <a:solidFill>
                  <a:srgbClr val="677480"/>
                </a:solidFill>
                <a:latin typeface="Lato"/>
                <a:sym typeface="Lato"/>
              </a:rPr>
              <a:t>High country specific differences; characteristics for jobs and dominating industries </a:t>
            </a:r>
          </a:p>
          <a:p>
            <a:pPr>
              <a:buClr>
                <a:srgbClr val="677480"/>
              </a:buClr>
              <a:buSzPct val="100000"/>
            </a:pPr>
            <a:endParaRPr lang="en-AU" sz="2000" dirty="0">
              <a:solidFill>
                <a:srgbClr val="677480"/>
              </a:solidFill>
              <a:latin typeface="Lato"/>
              <a:sym typeface="Lato"/>
            </a:endParaRPr>
          </a:p>
          <a:p>
            <a:pPr marL="342900" indent="-342900">
              <a:buClr>
                <a:srgbClr val="677480"/>
              </a:buClr>
              <a:buSzPct val="100000"/>
              <a:buFont typeface="Arial" panose="020B0604020202020204" pitchFamily="34" charset="0"/>
              <a:buChar char="•"/>
            </a:pPr>
            <a:r>
              <a:rPr lang="en-AU" sz="2000" dirty="0">
                <a:solidFill>
                  <a:srgbClr val="677480"/>
                </a:solidFill>
                <a:latin typeface="Lato"/>
                <a:sym typeface="Lato"/>
              </a:rPr>
              <a:t>Socio-economic household factors can also be accounted for</a:t>
            </a:r>
          </a:p>
        </p:txBody>
      </p:sp>
    </p:spTree>
    <p:extLst>
      <p:ext uri="{BB962C8B-B14F-4D97-AF65-F5344CB8AC3E}">
        <p14:creationId xmlns:p14="http://schemas.microsoft.com/office/powerpoint/2010/main" val="2931138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ctrTitle" idx="4294967295"/>
          </p:nvPr>
        </p:nvSpPr>
        <p:spPr>
          <a:xfrm>
            <a:off x="916025" y="968125"/>
            <a:ext cx="5561100" cy="1546500"/>
          </a:xfrm>
          <a:prstGeom prst="rect">
            <a:avLst/>
          </a:prstGeom>
        </p:spPr>
        <p:txBody>
          <a:bodyPr lIns="91425" tIns="91425" rIns="91425" bIns="91425" anchor="b" anchorCtr="0">
            <a:noAutofit/>
          </a:bodyPr>
          <a:lstStyle/>
          <a:p>
            <a:pPr lvl="0" rtl="0">
              <a:spcBef>
                <a:spcPts val="0"/>
              </a:spcBef>
              <a:buNone/>
            </a:pPr>
            <a:r>
              <a:rPr lang="en" sz="6000" dirty="0">
                <a:solidFill>
                  <a:srgbClr val="7ECEFD"/>
                </a:solidFill>
              </a:rPr>
              <a:t>Thank</a:t>
            </a:r>
            <a:r>
              <a:rPr lang="en-US" sz="6000" dirty="0">
                <a:solidFill>
                  <a:srgbClr val="7ECEFD"/>
                </a:solidFill>
              </a:rPr>
              <a:t> you</a:t>
            </a:r>
            <a:endParaRPr lang="en" sz="6000" dirty="0">
              <a:solidFill>
                <a:srgbClr val="7ECEFD"/>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885867101"/>
              </p:ext>
            </p:extLst>
          </p:nvPr>
        </p:nvGraphicFramePr>
        <p:xfrm>
          <a:off x="431862" y="4023822"/>
          <a:ext cx="8737917" cy="1995978"/>
        </p:xfrm>
        <a:graphic>
          <a:graphicData uri="http://schemas.openxmlformats.org/drawingml/2006/table">
            <a:tbl>
              <a:tblPr firstRow="1" bandRow="1"/>
              <a:tblGrid>
                <a:gridCol w="2680018">
                  <a:extLst>
                    <a:ext uri="{9D8B030D-6E8A-4147-A177-3AD203B41FA5}">
                      <a16:colId xmlns:a16="http://schemas.microsoft.com/office/drawing/2014/main" val="20000"/>
                    </a:ext>
                  </a:extLst>
                </a:gridCol>
                <a:gridCol w="2578100">
                  <a:extLst>
                    <a:ext uri="{9D8B030D-6E8A-4147-A177-3AD203B41FA5}">
                      <a16:colId xmlns:a16="http://schemas.microsoft.com/office/drawing/2014/main" val="20001"/>
                    </a:ext>
                  </a:extLst>
                </a:gridCol>
                <a:gridCol w="3271519">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tblGrid>
              <a:tr h="1312297">
                <a:tc>
                  <a:txBody>
                    <a:bodyPr/>
                    <a:lstStyle/>
                    <a:p>
                      <a:r>
                        <a:rPr lang="en-US" sz="1600" b="1" i="0" u="none" strike="noStrike" cap="none" dirty="0">
                          <a:solidFill>
                            <a:schemeClr val="bg1"/>
                          </a:solidFill>
                          <a:latin typeface="Raleway"/>
                          <a:ea typeface="Raleway"/>
                          <a:cs typeface="Raleway"/>
                          <a:sym typeface="Raleway"/>
                        </a:rPr>
                        <a:t>Rupa </a:t>
                      </a:r>
                      <a:r>
                        <a:rPr lang="en-US" sz="1600" b="1" i="0" u="none" strike="noStrike" cap="none" dirty="0" err="1">
                          <a:solidFill>
                            <a:schemeClr val="bg1"/>
                          </a:solidFill>
                          <a:latin typeface="Raleway"/>
                          <a:ea typeface="Raleway"/>
                          <a:cs typeface="Raleway"/>
                          <a:sym typeface="Raleway"/>
                        </a:rPr>
                        <a:t>Korde</a:t>
                      </a:r>
                      <a:endParaRPr lang="en-US" sz="1600" b="1" i="0" u="none" strike="noStrike" cap="none" dirty="0">
                        <a:solidFill>
                          <a:schemeClr val="bg1"/>
                        </a:solidFill>
                        <a:latin typeface="Raleway"/>
                        <a:ea typeface="Raleway"/>
                        <a:cs typeface="Raleway"/>
                        <a:sym typeface="Raleway"/>
                      </a:endParaRPr>
                    </a:p>
                    <a:p>
                      <a:r>
                        <a:rPr lang="en-US" sz="1600" b="1" i="0" u="none" strike="noStrike" cap="none" dirty="0">
                          <a:solidFill>
                            <a:schemeClr val="bg1"/>
                          </a:solidFill>
                          <a:latin typeface="Raleway"/>
                          <a:ea typeface="Raleway"/>
                          <a:cs typeface="Raleway"/>
                          <a:sym typeface="Raleway"/>
                        </a:rPr>
                        <a:t>FLAME University, </a:t>
                      </a:r>
                    </a:p>
                    <a:p>
                      <a:r>
                        <a:rPr lang="en-US" sz="1600" b="1" i="0" u="none" strike="noStrike" cap="none" dirty="0">
                          <a:solidFill>
                            <a:schemeClr val="bg1"/>
                          </a:solidFill>
                          <a:latin typeface="Raleway"/>
                          <a:ea typeface="Raleway"/>
                          <a:cs typeface="Raleway"/>
                          <a:sym typeface="Raleway"/>
                        </a:rPr>
                        <a:t>Pune, India</a:t>
                      </a: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i="0" u="none" strike="noStrike" cap="none" dirty="0">
                          <a:solidFill>
                            <a:schemeClr val="bg1"/>
                          </a:solidFill>
                          <a:latin typeface="Raleway"/>
                          <a:ea typeface="Raleway"/>
                          <a:cs typeface="Raleway"/>
                          <a:sym typeface="Raleway"/>
                        </a:rPr>
                        <a:t>Devansh</a:t>
                      </a:r>
                      <a:r>
                        <a:rPr lang="en-US" sz="1600" b="1" i="0" u="none" strike="noStrike" cap="none" baseline="0" dirty="0">
                          <a:solidFill>
                            <a:schemeClr val="bg1"/>
                          </a:solidFill>
                          <a:latin typeface="Raleway"/>
                          <a:ea typeface="Raleway"/>
                          <a:cs typeface="Raleway"/>
                          <a:sym typeface="Raleway"/>
                        </a:rPr>
                        <a:t> Parikh</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cap="none" dirty="0">
                          <a:solidFill>
                            <a:schemeClr val="bg1"/>
                          </a:solidFill>
                          <a:latin typeface="Raleway"/>
                          <a:ea typeface="Raleway"/>
                          <a:cs typeface="Raleway"/>
                          <a:sym typeface="Raleway"/>
                        </a:rPr>
                        <a:t>University of Sydney,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cap="none" dirty="0">
                          <a:solidFill>
                            <a:schemeClr val="bg1"/>
                          </a:solidFill>
                          <a:latin typeface="Raleway"/>
                          <a:ea typeface="Raleway"/>
                          <a:cs typeface="Raleway"/>
                          <a:sym typeface="Raleway"/>
                        </a:rPr>
                        <a:t>Australia</a:t>
                      </a: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i="0" u="none" strike="noStrike" cap="none" dirty="0">
                          <a:solidFill>
                            <a:schemeClr val="bg1"/>
                          </a:solidFill>
                          <a:latin typeface="Raleway"/>
                          <a:ea typeface="Raleway"/>
                          <a:cs typeface="Raleway"/>
                          <a:sym typeface="Raleway"/>
                        </a:rPr>
                        <a:t>Biju </a:t>
                      </a:r>
                      <a:r>
                        <a:rPr lang="en-US" sz="1600" b="1" i="0" u="none" strike="noStrike" cap="none" dirty="0" err="1">
                          <a:solidFill>
                            <a:schemeClr val="bg1"/>
                          </a:solidFill>
                          <a:latin typeface="Raleway"/>
                          <a:ea typeface="Raleway"/>
                          <a:cs typeface="Raleway"/>
                          <a:sym typeface="Raleway"/>
                        </a:rPr>
                        <a:t>Varkkey</a:t>
                      </a:r>
                      <a:endParaRPr lang="en-US" sz="1600" b="1" i="0" u="none" strike="noStrike" cap="none" dirty="0">
                        <a:solidFill>
                          <a:schemeClr val="bg1"/>
                        </a:solidFill>
                        <a:latin typeface="Raleway"/>
                        <a:ea typeface="Raleway"/>
                        <a:cs typeface="Raleway"/>
                        <a:sym typeface="Raleway"/>
                      </a:endParaRPr>
                    </a:p>
                    <a:p>
                      <a:r>
                        <a:rPr lang="en-US" sz="1600" b="1" i="0" u="none" strike="noStrike" cap="none" dirty="0">
                          <a:solidFill>
                            <a:schemeClr val="bg1"/>
                          </a:solidFill>
                          <a:latin typeface="Raleway"/>
                          <a:ea typeface="Raleway"/>
                          <a:cs typeface="Raleway"/>
                          <a:sym typeface="Raleway"/>
                        </a:rPr>
                        <a:t>Indian</a:t>
                      </a:r>
                      <a:r>
                        <a:rPr lang="en-US" sz="1600" b="1" i="0" u="none" strike="noStrike" cap="none" baseline="0" dirty="0">
                          <a:solidFill>
                            <a:schemeClr val="bg1"/>
                          </a:solidFill>
                          <a:latin typeface="Raleway"/>
                          <a:ea typeface="Raleway"/>
                          <a:cs typeface="Raleway"/>
                          <a:sym typeface="Raleway"/>
                        </a:rPr>
                        <a:t> Institute of Management,</a:t>
                      </a:r>
                    </a:p>
                    <a:p>
                      <a:r>
                        <a:rPr lang="en-US" sz="1600" b="1" i="0" u="none" strike="noStrike" cap="none" baseline="0" dirty="0">
                          <a:solidFill>
                            <a:schemeClr val="bg1"/>
                          </a:solidFill>
                          <a:latin typeface="Raleway"/>
                          <a:ea typeface="Raleway"/>
                          <a:cs typeface="Raleway"/>
                          <a:sym typeface="Raleway"/>
                        </a:rPr>
                        <a:t>Ahmedabad, India</a:t>
                      </a:r>
                      <a:endParaRPr lang="en-US" sz="1600" b="1" i="0" u="none" strike="noStrike" cap="none" dirty="0">
                        <a:solidFill>
                          <a:schemeClr val="bg1"/>
                        </a:solidFill>
                        <a:latin typeface="Raleway"/>
                        <a:ea typeface="Raleway"/>
                        <a:cs typeface="Raleway"/>
                        <a:sym typeface="Raleway"/>
                      </a:endParaRPr>
                    </a:p>
                    <a:p>
                      <a:endParaRPr lang="en-US" sz="1600" b="1" i="0" u="none" strike="noStrike" cap="none" dirty="0">
                        <a:solidFill>
                          <a:schemeClr val="bg1"/>
                        </a:solidFill>
                        <a:latin typeface="Raleway"/>
                        <a:ea typeface="Raleway"/>
                        <a:cs typeface="Raleway"/>
                        <a:sym typeface="Raleway"/>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b="1" i="0" u="none" strike="noStrike" cap="none" dirty="0">
                        <a:solidFill>
                          <a:schemeClr val="bg1"/>
                        </a:solidFill>
                        <a:latin typeface="Raleway"/>
                        <a:ea typeface="Raleway"/>
                        <a:cs typeface="Raleway"/>
                        <a:sym typeface="Raleway"/>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83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cap="none" dirty="0" err="1">
                          <a:solidFill>
                            <a:schemeClr val="bg1"/>
                          </a:solidFill>
                          <a:latin typeface="Raleway"/>
                          <a:ea typeface="Raleway"/>
                          <a:cs typeface="Raleway"/>
                          <a:sym typeface="Raleway"/>
                        </a:rPr>
                        <a:t>rupa.korde@flame.edu.in</a:t>
                      </a:r>
                      <a:endParaRPr lang="en-US" sz="1600" b="1" i="0" u="none" strike="noStrike" cap="none" dirty="0">
                        <a:solidFill>
                          <a:schemeClr val="bg1"/>
                        </a:solidFill>
                        <a:latin typeface="Raleway"/>
                        <a:ea typeface="Raleway"/>
                        <a:cs typeface="Raleway"/>
                        <a:sym typeface="Raleway"/>
                      </a:endParaRPr>
                    </a:p>
                    <a:p>
                      <a:endParaRPr lang="en-US" sz="1600" b="1" i="0" u="none" strike="noStrike" cap="none" dirty="0">
                        <a:solidFill>
                          <a:schemeClr val="bg1"/>
                        </a:solidFill>
                        <a:latin typeface="Raleway"/>
                        <a:ea typeface="Raleway"/>
                        <a:cs typeface="Raleway"/>
                        <a:sym typeface="Raleway"/>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cap="none" dirty="0" err="1">
                          <a:solidFill>
                            <a:schemeClr val="bg1"/>
                          </a:solidFill>
                          <a:latin typeface="Raleway"/>
                          <a:ea typeface="Raleway"/>
                          <a:cs typeface="Raleway"/>
                          <a:sym typeface="Raleway"/>
                        </a:rPr>
                        <a:t>devanshmp@gmail.com</a:t>
                      </a:r>
                      <a:endParaRPr lang="en-US" sz="1600" b="1" i="0" u="none" strike="noStrike" cap="none" dirty="0">
                        <a:solidFill>
                          <a:schemeClr val="bg1"/>
                        </a:solidFill>
                        <a:latin typeface="Raleway"/>
                        <a:ea typeface="Raleway"/>
                        <a:cs typeface="Raleway"/>
                        <a:sym typeface="Raleway"/>
                      </a:endParaRPr>
                    </a:p>
                    <a:p>
                      <a:endParaRPr lang="en-US" sz="1600" b="1" i="0" u="none" strike="noStrike" cap="none" dirty="0">
                        <a:solidFill>
                          <a:schemeClr val="bg1"/>
                        </a:solidFill>
                        <a:latin typeface="Raleway"/>
                        <a:ea typeface="Raleway"/>
                        <a:cs typeface="Raleway"/>
                        <a:sym typeface="Raleway"/>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0" u="none" strike="noStrike" cap="none" dirty="0" err="1">
                          <a:solidFill>
                            <a:schemeClr val="bg1"/>
                          </a:solidFill>
                          <a:latin typeface="Raleway"/>
                          <a:ea typeface="Raleway"/>
                          <a:cs typeface="Raleway"/>
                          <a:sym typeface="Raleway"/>
                        </a:rPr>
                        <a:t>bvarkkey@iima.ac.in</a:t>
                      </a:r>
                      <a:endParaRPr lang="en-US" sz="1600" b="1" i="0" u="none" strike="noStrike" cap="none" dirty="0">
                        <a:solidFill>
                          <a:schemeClr val="bg1"/>
                        </a:solidFill>
                        <a:latin typeface="Raleway"/>
                        <a:ea typeface="Raleway"/>
                        <a:cs typeface="Raleway"/>
                        <a:sym typeface="Raleway"/>
                      </a:endParaRPr>
                    </a:p>
                    <a:p>
                      <a:endParaRPr lang="en-US" sz="1600" b="1" i="0" u="none" strike="noStrike" cap="none" dirty="0">
                        <a:solidFill>
                          <a:schemeClr val="bg1"/>
                        </a:solidFill>
                        <a:latin typeface="Raleway"/>
                        <a:ea typeface="Raleway"/>
                        <a:cs typeface="Raleway"/>
                        <a:sym typeface="Raleway"/>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b="1" i="0" u="none" strike="noStrike" cap="none" dirty="0">
                        <a:solidFill>
                          <a:schemeClr val="bg1"/>
                        </a:solidFill>
                        <a:latin typeface="Raleway"/>
                        <a:ea typeface="Raleway"/>
                        <a:cs typeface="Raleway"/>
                        <a:sym typeface="Raleway"/>
                      </a:endParaRPr>
                    </a:p>
                  </a:txBody>
                  <a:tcPr>
                    <a:lnL w="9525" cap="flat" cmpd="sng">
                      <a:noFill/>
                      <a:prstDash val="solid"/>
                      <a:round/>
                      <a:headEnd type="none" w="med" len="med"/>
                      <a:tailEnd type="none" w="med" len="med"/>
                    </a:lnL>
                    <a:lnR w="9525" cap="flat" cmpd="sng">
                      <a:noFill/>
                      <a:prstDash val="solid"/>
                      <a:round/>
                      <a:headEnd type="none" w="med" len="med"/>
                      <a:tailEnd type="none" w="med" len="med"/>
                    </a:lnR>
                    <a:lnT w="9525" cap="flat" cmpd="sng">
                      <a:noFill/>
                      <a:prstDash val="solid"/>
                      <a:round/>
                      <a:headEnd type="none" w="med" len="med"/>
                      <a:tailEnd type="none" w="med" len="med"/>
                    </a:lnT>
                    <a:lnB w="9525" cap="flat" cmpd="sng">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pSp>
        <p:nvGrpSpPr>
          <p:cNvPr id="7" name="Shape 390"/>
          <p:cNvGrpSpPr/>
          <p:nvPr/>
        </p:nvGrpSpPr>
        <p:grpSpPr>
          <a:xfrm>
            <a:off x="526031" y="5104966"/>
            <a:ext cx="389994" cy="273622"/>
            <a:chOff x="559275" y="1683950"/>
            <a:chExt cx="466500" cy="327300"/>
          </a:xfrm>
        </p:grpSpPr>
        <p:sp>
          <p:nvSpPr>
            <p:cNvPr id="8" name="Shape 391"/>
            <p:cNvSpPr/>
            <p:nvPr/>
          </p:nvSpPr>
          <p:spPr>
            <a:xfrm>
              <a:off x="559275" y="1683950"/>
              <a:ext cx="466500" cy="197850"/>
            </a:xfrm>
            <a:custGeom>
              <a:avLst/>
              <a:gdLst/>
              <a:ahLst/>
              <a:cxnLst/>
              <a:rect l="0" t="0" r="0" b="0"/>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9" name="Shape 392"/>
            <p:cNvSpPr/>
            <p:nvPr/>
          </p:nvSpPr>
          <p:spPr>
            <a:xfrm>
              <a:off x="559275" y="1727925"/>
              <a:ext cx="466500" cy="283325"/>
            </a:xfrm>
            <a:custGeom>
              <a:avLst/>
              <a:gdLst/>
              <a:ahLst/>
              <a:cxnLst/>
              <a:rect l="0" t="0" r="0" b="0"/>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10" name="Shape 390"/>
          <p:cNvGrpSpPr/>
          <p:nvPr/>
        </p:nvGrpSpPr>
        <p:grpSpPr>
          <a:xfrm>
            <a:off x="3204981" y="5104966"/>
            <a:ext cx="389994" cy="273622"/>
            <a:chOff x="559275" y="1683950"/>
            <a:chExt cx="466500" cy="327300"/>
          </a:xfrm>
        </p:grpSpPr>
        <p:sp>
          <p:nvSpPr>
            <p:cNvPr id="11" name="Shape 391"/>
            <p:cNvSpPr/>
            <p:nvPr/>
          </p:nvSpPr>
          <p:spPr>
            <a:xfrm>
              <a:off x="559275" y="1683950"/>
              <a:ext cx="466500" cy="197850"/>
            </a:xfrm>
            <a:custGeom>
              <a:avLst/>
              <a:gdLst/>
              <a:ahLst/>
              <a:cxnLst/>
              <a:rect l="0" t="0" r="0" b="0"/>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2" name="Shape 392"/>
            <p:cNvSpPr/>
            <p:nvPr/>
          </p:nvSpPr>
          <p:spPr>
            <a:xfrm>
              <a:off x="559275" y="1727925"/>
              <a:ext cx="466500" cy="283325"/>
            </a:xfrm>
            <a:custGeom>
              <a:avLst/>
              <a:gdLst/>
              <a:ahLst/>
              <a:cxnLst/>
              <a:rect l="0" t="0" r="0" b="0"/>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grpSp>
        <p:nvGrpSpPr>
          <p:cNvPr id="16" name="Shape 390"/>
          <p:cNvGrpSpPr/>
          <p:nvPr/>
        </p:nvGrpSpPr>
        <p:grpSpPr>
          <a:xfrm>
            <a:off x="5797386" y="5104966"/>
            <a:ext cx="389994" cy="273622"/>
            <a:chOff x="559275" y="1683950"/>
            <a:chExt cx="466500" cy="327300"/>
          </a:xfrm>
        </p:grpSpPr>
        <p:sp>
          <p:nvSpPr>
            <p:cNvPr id="17" name="Shape 391"/>
            <p:cNvSpPr/>
            <p:nvPr/>
          </p:nvSpPr>
          <p:spPr>
            <a:xfrm>
              <a:off x="559275" y="1683950"/>
              <a:ext cx="466500" cy="197850"/>
            </a:xfrm>
            <a:custGeom>
              <a:avLst/>
              <a:gdLst/>
              <a:ahLst/>
              <a:cxnLst/>
              <a:rect l="0" t="0" r="0" b="0"/>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8" name="Shape 392"/>
            <p:cNvSpPr/>
            <p:nvPr/>
          </p:nvSpPr>
          <p:spPr>
            <a:xfrm>
              <a:off x="559275" y="1727925"/>
              <a:ext cx="466500" cy="283325"/>
            </a:xfrm>
            <a:custGeom>
              <a:avLst/>
              <a:gdLst/>
              <a:ahLst/>
              <a:cxnLst/>
              <a:rect l="0" t="0" r="0" b="0"/>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2048631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93700" y="872528"/>
            <a:ext cx="6462600" cy="1143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70C0"/>
                </a:solidFill>
                <a:latin typeface="Arial"/>
                <a:ea typeface="Arial"/>
                <a:cs typeface="Arial"/>
                <a:sym typeface="Arial"/>
              </a:defRPr>
            </a:lvl1pPr>
          </a:lstStyle>
          <a:p>
            <a:r>
              <a:rPr lang="en-US" sz="3600" dirty="0">
                <a:solidFill>
                  <a:srgbClr val="3585C6"/>
                </a:solidFill>
              </a:rPr>
              <a:t>Introduction:</a:t>
            </a:r>
          </a:p>
          <a:p>
            <a:r>
              <a:rPr lang="en-IN" sz="1600" dirty="0">
                <a:solidFill>
                  <a:srgbClr val="666666">
                    <a:lumMod val="75000"/>
                  </a:srgbClr>
                </a:solidFill>
                <a:latin typeface="Lato"/>
                <a:ea typeface="Lato"/>
                <a:cs typeface="Lato"/>
                <a:sym typeface="Lato"/>
              </a:rPr>
              <a:t>Gender diversity and its consequences in relation to work and economy are much discussed topics today </a:t>
            </a:r>
          </a:p>
          <a:p>
            <a:endParaRPr lang="en-US" dirty="0"/>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7DED5321-3326-C34E-92CA-04EC6B68AF75}"/>
                  </a:ext>
                </a:extLst>
              </p14:cNvPr>
              <p14:cNvContentPartPr/>
              <p14:nvPr/>
            </p14:nvContentPartPr>
            <p14:xfrm>
              <a:off x="30877903" y="6603704"/>
              <a:ext cx="109440" cy="237600"/>
            </p14:xfrm>
          </p:contentPart>
        </mc:Choice>
        <mc:Fallback xmlns="">
          <p:pic>
            <p:nvPicPr>
              <p:cNvPr id="6" name="Ink 5">
                <a:extLst>
                  <a:ext uri="{FF2B5EF4-FFF2-40B4-BE49-F238E27FC236}">
                    <a16:creationId xmlns:a16="http://schemas.microsoft.com/office/drawing/2014/main" id="{7DED5321-3326-C34E-92CA-04EC6B68AF75}"/>
                  </a:ext>
                </a:extLst>
              </p:cNvPr>
              <p:cNvPicPr/>
              <p:nvPr/>
            </p:nvPicPr>
            <p:blipFill>
              <a:blip r:embed="rId4"/>
              <a:stretch>
                <a:fillRect/>
              </a:stretch>
            </p:blipFill>
            <p:spPr>
              <a:xfrm>
                <a:off x="30862423" y="6588584"/>
                <a:ext cx="140040" cy="268200"/>
              </a:xfrm>
              <a:prstGeom prst="rect">
                <a:avLst/>
              </a:prstGeom>
            </p:spPr>
          </p:pic>
        </mc:Fallback>
      </mc:AlternateContent>
      <p:sp>
        <p:nvSpPr>
          <p:cNvPr id="11" name="Shape 85">
            <a:extLst>
              <a:ext uri="{FF2B5EF4-FFF2-40B4-BE49-F238E27FC236}">
                <a16:creationId xmlns:a16="http://schemas.microsoft.com/office/drawing/2014/main" id="{AA3A209B-C2E4-D140-9D81-A90276B9E0DF}"/>
              </a:ext>
            </a:extLst>
          </p:cNvPr>
          <p:cNvSpPr txBox="1"/>
          <p:nvPr/>
        </p:nvSpPr>
        <p:spPr>
          <a:xfrm>
            <a:off x="436500" y="2652992"/>
            <a:ext cx="8579484" cy="2109508"/>
          </a:xfrm>
          <a:prstGeom prst="rect">
            <a:avLst/>
          </a:prstGeom>
          <a:noFill/>
          <a:ln>
            <a:noFill/>
          </a:ln>
        </p:spPr>
        <p:txBody>
          <a:bodyPr lIns="91425" tIns="91425" rIns="91425" bIns="91425" anchor="t" anchorCtr="0">
            <a:noAutofit/>
          </a:bodyPr>
          <a:lstStyle/>
          <a:p>
            <a:pPr lvl="0" rtl="0">
              <a:spcBef>
                <a:spcPts val="600"/>
              </a:spcBef>
              <a:buNone/>
            </a:pPr>
            <a:r>
              <a:rPr lang="en-US" sz="2000" b="1" dirty="0">
                <a:solidFill>
                  <a:srgbClr val="F20253"/>
                </a:solidFill>
                <a:latin typeface="Lato"/>
                <a:ea typeface="Lato"/>
                <a:cs typeface="Lato"/>
                <a:sym typeface="Lato"/>
              </a:rPr>
              <a:t>Labour Force Participation Rate (LFPR)</a:t>
            </a:r>
          </a:p>
          <a:p>
            <a:pPr marL="285750" lvl="0" indent="-285750">
              <a:spcBef>
                <a:spcPts val="600"/>
              </a:spcBef>
              <a:buFont typeface="Arial" panose="020B0604020202020204" pitchFamily="34" charset="0"/>
              <a:buChar char="•"/>
            </a:pPr>
            <a:r>
              <a:rPr lang="en-GB" sz="1800" b="1" i="1" dirty="0">
                <a:solidFill>
                  <a:schemeClr val="bg2">
                    <a:lumMod val="75000"/>
                  </a:schemeClr>
                </a:solidFill>
                <a:latin typeface="Lato"/>
              </a:rPr>
              <a:t>Globally: </a:t>
            </a:r>
            <a:r>
              <a:rPr lang="en-GB" sz="1800" dirty="0">
                <a:solidFill>
                  <a:schemeClr val="bg2">
                    <a:lumMod val="75000"/>
                  </a:schemeClr>
                </a:solidFill>
                <a:latin typeface="Lato"/>
              </a:rPr>
              <a:t>FLFPR dropped from 52.4% in 1995 to 49.6% in 2015, whereas the MLFPRs were 79.9% and 76.1% respectively</a:t>
            </a:r>
          </a:p>
          <a:p>
            <a:pPr marL="285750" lvl="0" indent="-285750">
              <a:spcBef>
                <a:spcPts val="600"/>
              </a:spcBef>
              <a:buFont typeface="Arial" panose="020B0604020202020204" pitchFamily="34" charset="0"/>
              <a:buChar char="•"/>
            </a:pPr>
            <a:r>
              <a:rPr lang="en-GB" sz="1800" b="1" i="1" dirty="0">
                <a:solidFill>
                  <a:schemeClr val="bg2">
                    <a:lumMod val="75000"/>
                  </a:schemeClr>
                </a:solidFill>
                <a:latin typeface="Lato"/>
              </a:rPr>
              <a:t>South Asian and East Asian countries: </a:t>
            </a:r>
            <a:r>
              <a:rPr lang="en-GB" sz="1800" dirty="0">
                <a:solidFill>
                  <a:schemeClr val="bg2">
                    <a:lumMod val="75000"/>
                  </a:schemeClr>
                </a:solidFill>
                <a:latin typeface="Lato"/>
              </a:rPr>
              <a:t>the gap was 0.6% in 1995 and at 25.5% in 2015</a:t>
            </a:r>
          </a:p>
          <a:p>
            <a:pPr marL="285750" lvl="0" indent="-285750">
              <a:spcBef>
                <a:spcPts val="600"/>
              </a:spcBef>
              <a:buFont typeface="Arial" panose="020B0604020202020204" pitchFamily="34" charset="0"/>
              <a:buChar char="•"/>
            </a:pPr>
            <a:r>
              <a:rPr lang="en-GB" sz="1800" dirty="0">
                <a:solidFill>
                  <a:schemeClr val="bg2">
                    <a:lumMod val="75000"/>
                  </a:schemeClr>
                </a:solidFill>
                <a:latin typeface="Lato"/>
              </a:rPr>
              <a:t>Difference in LFPRs of men and women for 2017 was 51.63%, 57.77% and 39.07% for </a:t>
            </a:r>
            <a:r>
              <a:rPr lang="en-GB" sz="1800" b="1" i="1" dirty="0">
                <a:solidFill>
                  <a:schemeClr val="bg2">
                    <a:lumMod val="75000"/>
                  </a:schemeClr>
                </a:solidFill>
                <a:latin typeface="Lato"/>
              </a:rPr>
              <a:t>India, Pakistan and Sri Lanka </a:t>
            </a:r>
            <a:r>
              <a:rPr lang="en-GB" sz="1800" dirty="0">
                <a:solidFill>
                  <a:schemeClr val="bg2">
                    <a:lumMod val="75000"/>
                  </a:schemeClr>
                </a:solidFill>
                <a:latin typeface="Lato"/>
              </a:rPr>
              <a:t>respectively (ILOSTAT, 2017)</a:t>
            </a:r>
            <a:r>
              <a:rPr lang="en-IN" sz="1800" dirty="0">
                <a:solidFill>
                  <a:schemeClr val="bg2">
                    <a:lumMod val="75000"/>
                  </a:schemeClr>
                </a:solidFill>
                <a:latin typeface="Lato"/>
              </a:rPr>
              <a:t> </a:t>
            </a:r>
            <a:endParaRPr lang="en-US" sz="1800" dirty="0">
              <a:solidFill>
                <a:schemeClr val="bg2">
                  <a:lumMod val="75000"/>
                </a:schemeClr>
              </a:solidFill>
              <a:latin typeface="Lato"/>
              <a:sym typeface="Lato"/>
            </a:endParaRPr>
          </a:p>
        </p:txBody>
      </p:sp>
      <p:sp>
        <p:nvSpPr>
          <p:cNvPr id="12" name="Shape 84">
            <a:extLst>
              <a:ext uri="{FF2B5EF4-FFF2-40B4-BE49-F238E27FC236}">
                <a16:creationId xmlns:a16="http://schemas.microsoft.com/office/drawing/2014/main" id="{3E2E28B1-F7DA-9840-B546-9E7004FA58F0}"/>
              </a:ext>
            </a:extLst>
          </p:cNvPr>
          <p:cNvSpPr txBox="1"/>
          <p:nvPr/>
        </p:nvSpPr>
        <p:spPr>
          <a:xfrm>
            <a:off x="436500" y="5164456"/>
            <a:ext cx="3879468" cy="1150912"/>
          </a:xfrm>
          <a:prstGeom prst="rect">
            <a:avLst/>
          </a:prstGeom>
          <a:noFill/>
          <a:ln>
            <a:noFill/>
          </a:ln>
        </p:spPr>
        <p:txBody>
          <a:bodyPr lIns="91425" tIns="91425" rIns="91425" bIns="91425" anchor="t" anchorCtr="0">
            <a:noAutofit/>
          </a:bodyPr>
          <a:lstStyle/>
          <a:p>
            <a:pPr lvl="0" rtl="0">
              <a:spcBef>
                <a:spcPts val="600"/>
              </a:spcBef>
              <a:buNone/>
            </a:pPr>
            <a:r>
              <a:rPr lang="en-US" sz="1800" b="1" dirty="0">
                <a:solidFill>
                  <a:srgbClr val="F20253"/>
                </a:solidFill>
                <a:latin typeface="Lato"/>
                <a:ea typeface="Lato"/>
                <a:cs typeface="Lato"/>
                <a:sym typeface="Lato"/>
              </a:rPr>
              <a:t>Gender Pay Gap (GPG)</a:t>
            </a:r>
            <a:endParaRPr lang="en" sz="1800" b="1" dirty="0">
              <a:solidFill>
                <a:srgbClr val="F20253"/>
              </a:solidFill>
              <a:latin typeface="Lato"/>
              <a:ea typeface="Lato"/>
              <a:cs typeface="Lato"/>
              <a:sym typeface="Lato"/>
            </a:endParaRPr>
          </a:p>
          <a:p>
            <a:pPr lvl="0" rtl="0">
              <a:spcBef>
                <a:spcPts val="600"/>
              </a:spcBef>
              <a:buClr>
                <a:schemeClr val="dk1"/>
              </a:buClr>
              <a:buFont typeface="Arial"/>
              <a:buNone/>
            </a:pPr>
            <a:r>
              <a:rPr lang="en-US" sz="1600" dirty="0">
                <a:solidFill>
                  <a:schemeClr val="bg2">
                    <a:lumMod val="75000"/>
                  </a:schemeClr>
                </a:solidFill>
                <a:latin typeface="Lato"/>
                <a:ea typeface="Lato"/>
                <a:cs typeface="Lato"/>
                <a:sym typeface="Lato"/>
              </a:rPr>
              <a:t>Measures the earning differences between women &amp; men in paid employment in the labour market</a:t>
            </a:r>
            <a:endParaRPr sz="1600" dirty="0">
              <a:solidFill>
                <a:schemeClr val="bg2">
                  <a:lumMod val="75000"/>
                </a:schemeClr>
              </a:solidFill>
              <a:latin typeface="Lato"/>
              <a:ea typeface="Lato"/>
              <a:cs typeface="Lato"/>
              <a:sym typeface="Lato"/>
            </a:endParaRPr>
          </a:p>
          <a:p>
            <a:pPr lvl="0" rtl="0">
              <a:spcBef>
                <a:spcPts val="600"/>
              </a:spcBef>
              <a:buNone/>
            </a:pPr>
            <a:endParaRPr sz="1800" dirty="0">
              <a:solidFill>
                <a:srgbClr val="677480"/>
              </a:solidFill>
              <a:latin typeface="Lato"/>
              <a:ea typeface="Lato"/>
              <a:cs typeface="Lato"/>
              <a:sym typeface="Lato"/>
            </a:endParaRPr>
          </a:p>
        </p:txBody>
      </p:sp>
      <p:sp>
        <p:nvSpPr>
          <p:cNvPr id="13" name="Shape 85">
            <a:extLst>
              <a:ext uri="{FF2B5EF4-FFF2-40B4-BE49-F238E27FC236}">
                <a16:creationId xmlns:a16="http://schemas.microsoft.com/office/drawing/2014/main" id="{B43E17FD-4414-D24C-921F-03FCD4F92897}"/>
              </a:ext>
            </a:extLst>
          </p:cNvPr>
          <p:cNvSpPr txBox="1"/>
          <p:nvPr/>
        </p:nvSpPr>
        <p:spPr>
          <a:xfrm>
            <a:off x="4443984" y="5164456"/>
            <a:ext cx="4572000" cy="1150912"/>
          </a:xfrm>
          <a:prstGeom prst="rect">
            <a:avLst/>
          </a:prstGeom>
          <a:noFill/>
          <a:ln>
            <a:noFill/>
          </a:ln>
        </p:spPr>
        <p:txBody>
          <a:bodyPr lIns="91425" tIns="91425" rIns="91425" bIns="91425" anchor="t" anchorCtr="0">
            <a:noAutofit/>
          </a:bodyPr>
          <a:lstStyle/>
          <a:p>
            <a:pPr lvl="0" rtl="0">
              <a:spcBef>
                <a:spcPts val="600"/>
              </a:spcBef>
              <a:buNone/>
            </a:pPr>
            <a:r>
              <a:rPr lang="en-US" sz="1800" b="1" dirty="0">
                <a:solidFill>
                  <a:srgbClr val="F20253"/>
                </a:solidFill>
                <a:latin typeface="Lato"/>
                <a:ea typeface="Lato"/>
                <a:cs typeface="Lato"/>
                <a:sym typeface="Lato"/>
              </a:rPr>
              <a:t>Importance of GPG</a:t>
            </a:r>
            <a:endParaRPr lang="en" sz="1800" b="1" dirty="0">
              <a:solidFill>
                <a:srgbClr val="F20253"/>
              </a:solidFill>
              <a:latin typeface="Lato"/>
              <a:ea typeface="Lato"/>
              <a:cs typeface="Lato"/>
              <a:sym typeface="Lato"/>
            </a:endParaRPr>
          </a:p>
          <a:p>
            <a:pPr lvl="0">
              <a:spcBef>
                <a:spcPts val="600"/>
              </a:spcBef>
            </a:pPr>
            <a:r>
              <a:rPr lang="en" sz="1600" dirty="0">
                <a:solidFill>
                  <a:schemeClr val="bg2">
                    <a:lumMod val="75000"/>
                  </a:schemeClr>
                </a:solidFill>
                <a:latin typeface="Lato"/>
                <a:ea typeface="Lato"/>
                <a:cs typeface="Lato"/>
                <a:sym typeface="Lato"/>
              </a:rPr>
              <a:t>It is one of the many indicators of gender inequality in a country that emerge on examining the labour market participation in terms of gender (Education International, 2011)</a:t>
            </a:r>
            <a:endParaRPr lang="en-US" sz="1600" dirty="0">
              <a:solidFill>
                <a:schemeClr val="bg2">
                  <a:lumMod val="75000"/>
                </a:schemeClr>
              </a:solidFill>
              <a:latin typeface="Lato"/>
              <a:ea typeface="Lato"/>
              <a:cs typeface="Lato"/>
              <a:sym typeface="Lato"/>
            </a:endParaRPr>
          </a:p>
        </p:txBody>
      </p:sp>
    </p:spTree>
    <p:extLst>
      <p:ext uri="{BB962C8B-B14F-4D97-AF65-F5344CB8AC3E}">
        <p14:creationId xmlns:p14="http://schemas.microsoft.com/office/powerpoint/2010/main" val="2146537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62575" y="2656838"/>
            <a:ext cx="8618849" cy="3946866"/>
          </a:xfrm>
        </p:spPr>
        <p:txBody>
          <a:bodyPr/>
          <a:lstStyle/>
          <a:p>
            <a:pPr marL="342900" indent="-342900" algn="l">
              <a:spcBef>
                <a:spcPts val="600"/>
              </a:spcBef>
              <a:buFont typeface="Arial" panose="020B0604020202020204" pitchFamily="34" charset="0"/>
              <a:buChar char="•"/>
            </a:pPr>
            <a:r>
              <a:rPr lang="en-US" sz="2400" b="1" dirty="0">
                <a:solidFill>
                  <a:srgbClr val="F20253"/>
                </a:solidFill>
                <a:sym typeface="Arial"/>
              </a:rPr>
              <a:t>Historical Legacy:</a:t>
            </a:r>
            <a:r>
              <a:rPr lang="en-US" sz="2000" dirty="0">
                <a:solidFill>
                  <a:schemeClr val="bg2">
                    <a:lumMod val="75000"/>
                  </a:schemeClr>
                </a:solidFill>
                <a:cs typeface="Arial"/>
                <a:sym typeface="Arial"/>
              </a:rPr>
              <a:t> Members of the Commonwealth</a:t>
            </a:r>
            <a:endParaRPr lang="en-IN" sz="2000" dirty="0">
              <a:solidFill>
                <a:schemeClr val="bg2">
                  <a:lumMod val="75000"/>
                </a:schemeClr>
              </a:solidFill>
              <a:cs typeface="Arial"/>
              <a:sym typeface="Arial"/>
            </a:endParaRPr>
          </a:p>
          <a:p>
            <a:pPr marL="342900" indent="-342900" algn="l">
              <a:spcBef>
                <a:spcPts val="600"/>
              </a:spcBef>
              <a:buFont typeface="Arial" panose="020B0604020202020204" pitchFamily="34" charset="0"/>
              <a:buChar char="•"/>
            </a:pPr>
            <a:r>
              <a:rPr lang="en-US" sz="2400" b="1" dirty="0">
                <a:solidFill>
                  <a:srgbClr val="F20253"/>
                </a:solidFill>
                <a:sym typeface="Arial"/>
              </a:rPr>
              <a:t>Equal existence:</a:t>
            </a:r>
            <a:r>
              <a:rPr lang="en-US" sz="2000" dirty="0">
                <a:solidFill>
                  <a:schemeClr val="bg2">
                    <a:lumMod val="75000"/>
                  </a:schemeClr>
                </a:solidFill>
                <a:cs typeface="Arial"/>
                <a:sym typeface="Arial"/>
              </a:rPr>
              <a:t> All three became independent countries around the same time</a:t>
            </a:r>
            <a:endParaRPr lang="en-IN" sz="2000" dirty="0">
              <a:solidFill>
                <a:schemeClr val="bg2">
                  <a:lumMod val="75000"/>
                </a:schemeClr>
              </a:solidFill>
              <a:cs typeface="Arial"/>
              <a:sym typeface="Arial"/>
            </a:endParaRPr>
          </a:p>
          <a:p>
            <a:pPr marL="342900" indent="-342900" algn="l">
              <a:spcBef>
                <a:spcPts val="600"/>
              </a:spcBef>
              <a:buFont typeface="Arial" panose="020B0604020202020204" pitchFamily="34" charset="0"/>
              <a:buChar char="•"/>
            </a:pPr>
            <a:r>
              <a:rPr lang="en-US" sz="2400" b="1" dirty="0">
                <a:solidFill>
                  <a:srgbClr val="F20253"/>
                </a:solidFill>
                <a:sym typeface="Arial"/>
              </a:rPr>
              <a:t>Cultural:</a:t>
            </a:r>
            <a:r>
              <a:rPr lang="en-US" sz="2000" dirty="0">
                <a:solidFill>
                  <a:schemeClr val="bg2">
                    <a:lumMod val="75000"/>
                  </a:schemeClr>
                </a:solidFill>
                <a:cs typeface="Arial"/>
                <a:sym typeface="Arial"/>
              </a:rPr>
              <a:t> All these countries show a high similarity in culture</a:t>
            </a:r>
            <a:endParaRPr lang="en-IN" sz="2000" dirty="0">
              <a:solidFill>
                <a:schemeClr val="bg2">
                  <a:lumMod val="75000"/>
                </a:schemeClr>
              </a:solidFill>
              <a:cs typeface="Arial"/>
              <a:sym typeface="Arial"/>
            </a:endParaRPr>
          </a:p>
          <a:p>
            <a:pPr marL="342900" indent="-342900" algn="l">
              <a:spcBef>
                <a:spcPts val="600"/>
              </a:spcBef>
              <a:buFont typeface="Arial" panose="020B0604020202020204" pitchFamily="34" charset="0"/>
              <a:buChar char="•"/>
            </a:pPr>
            <a:r>
              <a:rPr lang="en-US" sz="2400" b="1" dirty="0">
                <a:solidFill>
                  <a:srgbClr val="F20253"/>
                </a:solidFill>
                <a:sym typeface="Arial"/>
              </a:rPr>
              <a:t>Economy:</a:t>
            </a:r>
            <a:r>
              <a:rPr lang="en-US" sz="2000" dirty="0">
                <a:solidFill>
                  <a:schemeClr val="bg2">
                    <a:lumMod val="75000"/>
                  </a:schemeClr>
                </a:solidFill>
                <a:cs typeface="Arial"/>
                <a:sym typeface="Arial"/>
              </a:rPr>
              <a:t> All these countries are categorized in lower middle income by the World Bank.</a:t>
            </a:r>
            <a:endParaRPr lang="en-IN" sz="2000" dirty="0">
              <a:solidFill>
                <a:schemeClr val="bg2">
                  <a:lumMod val="75000"/>
                </a:schemeClr>
              </a:solidFill>
              <a:cs typeface="Arial"/>
              <a:sym typeface="Arial"/>
            </a:endParaRPr>
          </a:p>
          <a:p>
            <a:pPr marL="342900" indent="-342900" algn="l">
              <a:spcBef>
                <a:spcPts val="600"/>
              </a:spcBef>
              <a:buFont typeface="Arial" panose="020B0604020202020204" pitchFamily="34" charset="0"/>
              <a:buChar char="•"/>
            </a:pPr>
            <a:r>
              <a:rPr lang="en-US" sz="2400" b="1" dirty="0">
                <a:solidFill>
                  <a:srgbClr val="F20253"/>
                </a:solidFill>
                <a:sym typeface="Arial"/>
              </a:rPr>
              <a:t>Labour Laws:</a:t>
            </a:r>
            <a:r>
              <a:rPr lang="en-US" sz="2000" dirty="0">
                <a:solidFill>
                  <a:schemeClr val="bg2">
                    <a:lumMod val="75000"/>
                  </a:schemeClr>
                </a:solidFill>
                <a:cs typeface="Arial"/>
                <a:sym typeface="Arial"/>
              </a:rPr>
              <a:t> Each country has a labour ministry with a goal to provide welfare to the labour workforce. Labour law history of all three countries have been influenced by the colonial rule</a:t>
            </a:r>
          </a:p>
          <a:p>
            <a:pPr marL="285750" indent="-285750" algn="l">
              <a:buFont typeface="Arial" panose="020B0604020202020204" pitchFamily="34" charset="0"/>
              <a:buChar char="•"/>
            </a:pPr>
            <a:endParaRPr lang="en-IN" sz="2000" dirty="0"/>
          </a:p>
          <a:p>
            <a:pPr marL="285750" indent="-285750" algn="l">
              <a:buFont typeface="Arial" panose="020B0604020202020204" pitchFamily="34" charset="0"/>
              <a:buChar char="•"/>
            </a:pPr>
            <a:endParaRPr lang="en-US" sz="2000" i="0" dirty="0"/>
          </a:p>
        </p:txBody>
      </p:sp>
      <p:sp>
        <p:nvSpPr>
          <p:cNvPr id="3" name="Title 1"/>
          <p:cNvSpPr txBox="1">
            <a:spLocks/>
          </p:cNvSpPr>
          <p:nvPr/>
        </p:nvSpPr>
        <p:spPr>
          <a:xfrm>
            <a:off x="893700" y="872528"/>
            <a:ext cx="6462600" cy="1143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70C0"/>
                </a:solidFill>
                <a:latin typeface="Arial"/>
                <a:ea typeface="Arial"/>
                <a:cs typeface="Arial"/>
                <a:sym typeface="Arial"/>
              </a:defRPr>
            </a:lvl1pPr>
          </a:lstStyle>
          <a:p>
            <a:r>
              <a:rPr lang="en-US" sz="3600" dirty="0"/>
              <a:t>Similarities in India, Pakistan and Sri Lanka:</a:t>
            </a:r>
            <a:endParaRPr lang="en-US" dirty="0"/>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7DED5321-3326-C34E-92CA-04EC6B68AF75}"/>
                  </a:ext>
                </a:extLst>
              </p14:cNvPr>
              <p14:cNvContentPartPr/>
              <p14:nvPr/>
            </p14:nvContentPartPr>
            <p14:xfrm>
              <a:off x="30877903" y="6603704"/>
              <a:ext cx="109440" cy="237600"/>
            </p14:xfrm>
          </p:contentPart>
        </mc:Choice>
        <mc:Fallback xmlns="">
          <p:pic>
            <p:nvPicPr>
              <p:cNvPr id="6" name="Ink 5">
                <a:extLst>
                  <a:ext uri="{FF2B5EF4-FFF2-40B4-BE49-F238E27FC236}">
                    <a16:creationId xmlns:a16="http://schemas.microsoft.com/office/drawing/2014/main" id="{7DED5321-3326-C34E-92CA-04EC6B68AF75}"/>
                  </a:ext>
                </a:extLst>
              </p:cNvPr>
              <p:cNvPicPr/>
              <p:nvPr/>
            </p:nvPicPr>
            <p:blipFill>
              <a:blip r:embed="rId4"/>
              <a:stretch>
                <a:fillRect/>
              </a:stretch>
            </p:blipFill>
            <p:spPr>
              <a:xfrm>
                <a:off x="30862423" y="6588584"/>
                <a:ext cx="140040" cy="268200"/>
              </a:xfrm>
              <a:prstGeom prst="rect">
                <a:avLst/>
              </a:prstGeom>
            </p:spPr>
          </p:pic>
        </mc:Fallback>
      </mc:AlternateContent>
    </p:spTree>
    <p:extLst>
      <p:ext uri="{BB962C8B-B14F-4D97-AF65-F5344CB8AC3E}">
        <p14:creationId xmlns:p14="http://schemas.microsoft.com/office/powerpoint/2010/main" val="449200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62575" y="2656838"/>
            <a:ext cx="8618849" cy="3946866"/>
          </a:xfrm>
        </p:spPr>
        <p:txBody>
          <a:bodyPr/>
          <a:lstStyle/>
          <a:p>
            <a:pPr marL="285750" indent="-285750" algn="l">
              <a:buFont typeface="Arial" panose="020B0604020202020204" pitchFamily="34" charset="0"/>
              <a:buChar char="•"/>
            </a:pPr>
            <a:r>
              <a:rPr lang="en-US" sz="2000" i="0" dirty="0"/>
              <a:t>Most GPGs studies are limited to time, area of coverage, inter-industry comparison, etc. and hence fail to provide a wholistic picture</a:t>
            </a:r>
          </a:p>
          <a:p>
            <a:pPr algn="l">
              <a:buNone/>
            </a:pPr>
            <a:endParaRPr lang="en-US" sz="2000" i="0" dirty="0"/>
          </a:p>
          <a:p>
            <a:pPr marL="285750" indent="-285750" algn="l">
              <a:buFont typeface="Arial" panose="020B0604020202020204" pitchFamily="34" charset="0"/>
              <a:buChar char="•"/>
            </a:pPr>
            <a:r>
              <a:rPr lang="en-US" sz="2000" i="0" dirty="0"/>
              <a:t>Most of the studies conducted are based on sample survey data conducted by state agencies </a:t>
            </a:r>
            <a:r>
              <a:rPr lang="en-IN" sz="2000" i="0" dirty="0"/>
              <a:t>which may be made public after a time lag </a:t>
            </a:r>
            <a:r>
              <a:rPr lang="en-US" sz="2000" i="0" dirty="0"/>
              <a:t>:</a:t>
            </a:r>
          </a:p>
          <a:p>
            <a:pPr marL="627063" indent="-263525" algn="l">
              <a:buFont typeface="Arial" panose="020B0604020202020204" pitchFamily="34" charset="0"/>
              <a:buChar char="•"/>
            </a:pPr>
            <a:r>
              <a:rPr lang="en-US" sz="2000" i="0" dirty="0"/>
              <a:t>India: NSSO &amp; Indian Human Development Surveys and Occupation Surveys</a:t>
            </a:r>
            <a:endParaRPr lang="en-IN" sz="2000" i="0" dirty="0"/>
          </a:p>
          <a:p>
            <a:pPr marL="627063" indent="-263525" algn="l">
              <a:buFont typeface="Arial" panose="020B0604020202020204" pitchFamily="34" charset="0"/>
              <a:buChar char="•"/>
            </a:pPr>
            <a:r>
              <a:rPr lang="en-IN" sz="2000" i="0" dirty="0"/>
              <a:t>Pakistan: Labour Force Surveys &amp; Pakistan Integrated Household Surveys</a:t>
            </a:r>
          </a:p>
          <a:p>
            <a:pPr marL="627063" indent="-263525" algn="l">
              <a:buFont typeface="Arial" panose="020B0604020202020204" pitchFamily="34" charset="0"/>
              <a:buChar char="•"/>
            </a:pPr>
            <a:r>
              <a:rPr lang="en-IN" sz="2000" i="0" dirty="0"/>
              <a:t>Sri Lanka:  Integrated Surveys &amp; Sri Lankan Quarterly Labour Force Surveys</a:t>
            </a:r>
          </a:p>
          <a:p>
            <a:pPr marL="285750" indent="-285750" algn="l">
              <a:buFont typeface="Arial" panose="020B0604020202020204" pitchFamily="34" charset="0"/>
              <a:buChar char="•"/>
            </a:pPr>
            <a:endParaRPr lang="en-IN" sz="2000" i="0" dirty="0"/>
          </a:p>
          <a:p>
            <a:pPr marL="285750" indent="-285750" algn="l">
              <a:buFont typeface="Arial" panose="020B0604020202020204" pitchFamily="34" charset="0"/>
              <a:buChar char="•"/>
            </a:pPr>
            <a:r>
              <a:rPr lang="en-US" sz="2000" i="0" dirty="0"/>
              <a:t>Cross-country comparisons of gender wage gap for this region are rare</a:t>
            </a:r>
            <a:endParaRPr lang="en-IN" sz="2000" i="0" dirty="0"/>
          </a:p>
          <a:p>
            <a:pPr marL="285750" indent="-285750">
              <a:buFont typeface="Arial" panose="020B0604020202020204" pitchFamily="34" charset="0"/>
              <a:buChar char="•"/>
            </a:pPr>
            <a:endParaRPr lang="en-IN" sz="2000" dirty="0"/>
          </a:p>
          <a:p>
            <a:pPr marL="285750" indent="-285750" algn="l">
              <a:buFont typeface="Arial" panose="020B0604020202020204" pitchFamily="34" charset="0"/>
              <a:buChar char="•"/>
            </a:pPr>
            <a:endParaRPr lang="en-US" sz="2000" i="0" dirty="0"/>
          </a:p>
        </p:txBody>
      </p:sp>
      <p:sp>
        <p:nvSpPr>
          <p:cNvPr id="3" name="Title 1"/>
          <p:cNvSpPr txBox="1">
            <a:spLocks/>
          </p:cNvSpPr>
          <p:nvPr/>
        </p:nvSpPr>
        <p:spPr>
          <a:xfrm>
            <a:off x="893700" y="872528"/>
            <a:ext cx="6462600" cy="1143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70C0"/>
                </a:solidFill>
                <a:latin typeface="Arial"/>
                <a:ea typeface="Arial"/>
                <a:cs typeface="Arial"/>
                <a:sym typeface="Arial"/>
              </a:defRPr>
            </a:lvl1pPr>
          </a:lstStyle>
          <a:p>
            <a:r>
              <a:rPr lang="en-US" sz="3600" dirty="0">
                <a:latin typeface="Raleway"/>
                <a:ea typeface="Raleway"/>
                <a:cs typeface="Raleway"/>
                <a:sym typeface="Raleway"/>
              </a:rPr>
              <a:t>Research Gaps:</a:t>
            </a:r>
            <a:endParaRPr lang="en-US" dirty="0"/>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7DED5321-3326-C34E-92CA-04EC6B68AF75}"/>
                  </a:ext>
                </a:extLst>
              </p14:cNvPr>
              <p14:cNvContentPartPr/>
              <p14:nvPr/>
            </p14:nvContentPartPr>
            <p14:xfrm>
              <a:off x="30877903" y="6603704"/>
              <a:ext cx="109440" cy="237600"/>
            </p14:xfrm>
          </p:contentPart>
        </mc:Choice>
        <mc:Fallback xmlns="">
          <p:pic>
            <p:nvPicPr>
              <p:cNvPr id="6" name="Ink 5">
                <a:extLst>
                  <a:ext uri="{FF2B5EF4-FFF2-40B4-BE49-F238E27FC236}">
                    <a16:creationId xmlns:a16="http://schemas.microsoft.com/office/drawing/2014/main" id="{7DED5321-3326-C34E-92CA-04EC6B68AF75}"/>
                  </a:ext>
                </a:extLst>
              </p:cNvPr>
              <p:cNvPicPr/>
              <p:nvPr/>
            </p:nvPicPr>
            <p:blipFill>
              <a:blip r:embed="rId4"/>
              <a:stretch>
                <a:fillRect/>
              </a:stretch>
            </p:blipFill>
            <p:spPr>
              <a:xfrm>
                <a:off x="30862423" y="6588584"/>
                <a:ext cx="140040" cy="268200"/>
              </a:xfrm>
              <a:prstGeom prst="rect">
                <a:avLst/>
              </a:prstGeom>
            </p:spPr>
          </p:pic>
        </mc:Fallback>
      </mc:AlternateContent>
    </p:spTree>
    <p:extLst>
      <p:ext uri="{BB962C8B-B14F-4D97-AF65-F5344CB8AC3E}">
        <p14:creationId xmlns:p14="http://schemas.microsoft.com/office/powerpoint/2010/main" val="4037466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93700" y="872528"/>
            <a:ext cx="6462600" cy="1143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70C0"/>
                </a:solidFill>
                <a:latin typeface="Arial"/>
                <a:ea typeface="Arial"/>
                <a:cs typeface="Arial"/>
                <a:sym typeface="Arial"/>
              </a:defRPr>
            </a:lvl1pPr>
          </a:lstStyle>
          <a:p>
            <a:r>
              <a:rPr lang="en-US" sz="3600" dirty="0">
                <a:solidFill>
                  <a:srgbClr val="3585C6"/>
                </a:solidFill>
              </a:rPr>
              <a:t>Reasons for Gender Pay Gap:</a:t>
            </a:r>
          </a:p>
          <a:p>
            <a:r>
              <a:rPr lang="en-IN" sz="2000" dirty="0">
                <a:solidFill>
                  <a:srgbClr val="666666">
                    <a:lumMod val="75000"/>
                  </a:srgbClr>
                </a:solidFill>
                <a:latin typeface="Lato"/>
                <a:ea typeface="Lato"/>
                <a:cs typeface="Lato"/>
                <a:sym typeface="Lato"/>
              </a:rPr>
              <a:t>In the Organised Labour Sector from Literature</a:t>
            </a:r>
          </a:p>
          <a:p>
            <a:endParaRPr lang="en-US" dirty="0"/>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7DED5321-3326-C34E-92CA-04EC6B68AF75}"/>
                  </a:ext>
                </a:extLst>
              </p14:cNvPr>
              <p14:cNvContentPartPr/>
              <p14:nvPr/>
            </p14:nvContentPartPr>
            <p14:xfrm>
              <a:off x="30877903" y="6603704"/>
              <a:ext cx="109440" cy="237600"/>
            </p14:xfrm>
          </p:contentPart>
        </mc:Choice>
        <mc:Fallback xmlns="">
          <p:pic>
            <p:nvPicPr>
              <p:cNvPr id="6" name="Ink 5">
                <a:extLst>
                  <a:ext uri="{FF2B5EF4-FFF2-40B4-BE49-F238E27FC236}">
                    <a16:creationId xmlns:a16="http://schemas.microsoft.com/office/drawing/2014/main" id="{7DED5321-3326-C34E-92CA-04EC6B68AF75}"/>
                  </a:ext>
                </a:extLst>
              </p:cNvPr>
              <p:cNvPicPr/>
              <p:nvPr/>
            </p:nvPicPr>
            <p:blipFill>
              <a:blip r:embed="rId4"/>
              <a:stretch>
                <a:fillRect/>
              </a:stretch>
            </p:blipFill>
            <p:spPr>
              <a:xfrm>
                <a:off x="30862423" y="6588584"/>
                <a:ext cx="140040" cy="268200"/>
              </a:xfrm>
              <a:prstGeom prst="rect">
                <a:avLst/>
              </a:prstGeom>
            </p:spPr>
          </p:pic>
        </mc:Fallback>
      </mc:AlternateContent>
      <p:graphicFrame>
        <p:nvGraphicFramePr>
          <p:cNvPr id="9" name="Table 8">
            <a:extLst>
              <a:ext uri="{FF2B5EF4-FFF2-40B4-BE49-F238E27FC236}">
                <a16:creationId xmlns:a16="http://schemas.microsoft.com/office/drawing/2014/main" id="{A9CEA09C-36DD-5147-BE15-7FDF9EFD8A3F}"/>
              </a:ext>
            </a:extLst>
          </p:cNvPr>
          <p:cNvGraphicFramePr>
            <a:graphicFrameLocks noGrp="1"/>
          </p:cNvGraphicFramePr>
          <p:nvPr>
            <p:extLst>
              <p:ext uri="{D42A27DB-BD31-4B8C-83A1-F6EECF244321}">
                <p14:modId xmlns:p14="http://schemas.microsoft.com/office/powerpoint/2010/main" val="702419642"/>
              </p:ext>
            </p:extLst>
          </p:nvPr>
        </p:nvGraphicFramePr>
        <p:xfrm>
          <a:off x="235973" y="2596699"/>
          <a:ext cx="8701548" cy="3718560"/>
        </p:xfrm>
        <a:graphic>
          <a:graphicData uri="http://schemas.openxmlformats.org/drawingml/2006/table">
            <a:tbl>
              <a:tblPr firstRow="1" bandRow="1">
                <a:tableStyleId>{AFAFC22D-22B5-4D86-9C31-FEF5FB1534C1}</a:tableStyleId>
              </a:tblPr>
              <a:tblGrid>
                <a:gridCol w="2175387">
                  <a:extLst>
                    <a:ext uri="{9D8B030D-6E8A-4147-A177-3AD203B41FA5}">
                      <a16:colId xmlns:a16="http://schemas.microsoft.com/office/drawing/2014/main" val="3347263677"/>
                    </a:ext>
                  </a:extLst>
                </a:gridCol>
                <a:gridCol w="2175387">
                  <a:extLst>
                    <a:ext uri="{9D8B030D-6E8A-4147-A177-3AD203B41FA5}">
                      <a16:colId xmlns:a16="http://schemas.microsoft.com/office/drawing/2014/main" val="1305569258"/>
                    </a:ext>
                  </a:extLst>
                </a:gridCol>
                <a:gridCol w="2175387">
                  <a:extLst>
                    <a:ext uri="{9D8B030D-6E8A-4147-A177-3AD203B41FA5}">
                      <a16:colId xmlns:a16="http://schemas.microsoft.com/office/drawing/2014/main" val="1522725639"/>
                    </a:ext>
                  </a:extLst>
                </a:gridCol>
                <a:gridCol w="2175387">
                  <a:extLst>
                    <a:ext uri="{9D8B030D-6E8A-4147-A177-3AD203B41FA5}">
                      <a16:colId xmlns:a16="http://schemas.microsoft.com/office/drawing/2014/main" val="4087666541"/>
                    </a:ext>
                  </a:extLst>
                </a:gridCol>
              </a:tblGrid>
              <a:tr h="370840">
                <a:tc>
                  <a:txBody>
                    <a:bodyPr/>
                    <a:lstStyle/>
                    <a:p>
                      <a:pPr algn="ctr"/>
                      <a:r>
                        <a:rPr lang="en-GB" sz="2000" b="1" i="1" u="none" strike="noStrike" cap="none" dirty="0">
                          <a:solidFill>
                            <a:srgbClr val="F20253"/>
                          </a:solidFill>
                          <a:latin typeface="Lato"/>
                          <a:ea typeface="+mn-ea"/>
                          <a:cs typeface="+mn-cs"/>
                          <a:sym typeface="Arial"/>
                        </a:rPr>
                        <a:t>Labour Market Factors</a:t>
                      </a:r>
                      <a:r>
                        <a:rPr lang="en-IN" sz="2000" b="1" i="1" u="none" strike="noStrike" cap="none" dirty="0">
                          <a:solidFill>
                            <a:srgbClr val="F20253"/>
                          </a:solidFill>
                          <a:latin typeface="Lato"/>
                          <a:sym typeface="Lato"/>
                        </a:rPr>
                        <a:t> </a:t>
                      </a:r>
                      <a:endParaRPr lang="en-AU" sz="2000" b="1" i="1" u="none" strike="noStrike" cap="none" dirty="0">
                        <a:solidFill>
                          <a:srgbClr val="F20253"/>
                        </a:solidFill>
                        <a:latin typeface="Lato"/>
                        <a:sym typeface="Lato"/>
                      </a:endParaRPr>
                    </a:p>
                  </a:txBody>
                  <a:tcPr anchor="ctr"/>
                </a:tc>
                <a:tc>
                  <a:txBody>
                    <a:bodyPr/>
                    <a:lstStyle/>
                    <a:p>
                      <a:pPr algn="ctr"/>
                      <a:r>
                        <a:rPr lang="en-GB" sz="2000" b="1" i="1" u="none" strike="noStrike" cap="none" dirty="0">
                          <a:solidFill>
                            <a:srgbClr val="F20253"/>
                          </a:solidFill>
                          <a:latin typeface="Lato"/>
                          <a:ea typeface="+mn-ea"/>
                          <a:cs typeface="+mn-cs"/>
                          <a:sym typeface="Arial"/>
                        </a:rPr>
                        <a:t>Family Factors</a:t>
                      </a:r>
                      <a:r>
                        <a:rPr lang="en-IN" sz="2000" b="1" i="1" u="none" strike="noStrike" cap="none" dirty="0">
                          <a:solidFill>
                            <a:srgbClr val="F20253"/>
                          </a:solidFill>
                          <a:latin typeface="Lato"/>
                          <a:sym typeface="Lato"/>
                        </a:rPr>
                        <a:t> </a:t>
                      </a:r>
                      <a:endParaRPr lang="en-AU" sz="2000" b="1" i="1" u="none" strike="noStrike" cap="none" dirty="0">
                        <a:solidFill>
                          <a:srgbClr val="F20253"/>
                        </a:solidFill>
                        <a:latin typeface="Lato"/>
                        <a:sym typeface="Lato"/>
                      </a:endParaRPr>
                    </a:p>
                  </a:txBody>
                  <a:tcPr anchor="ctr"/>
                </a:tc>
                <a:tc>
                  <a:txBody>
                    <a:bodyPr/>
                    <a:lstStyle/>
                    <a:p>
                      <a:pPr algn="ctr"/>
                      <a:r>
                        <a:rPr lang="en-GB" sz="2000" b="1" i="1" u="none" strike="noStrike" cap="none" dirty="0">
                          <a:solidFill>
                            <a:srgbClr val="F20253"/>
                          </a:solidFill>
                          <a:latin typeface="Lato"/>
                          <a:ea typeface="+mn-ea"/>
                          <a:cs typeface="+mn-cs"/>
                          <a:sym typeface="Arial"/>
                        </a:rPr>
                        <a:t>Social Factors</a:t>
                      </a:r>
                      <a:r>
                        <a:rPr lang="en-IN" sz="2000" b="1" i="1" u="none" strike="noStrike" cap="none" dirty="0">
                          <a:solidFill>
                            <a:srgbClr val="F20253"/>
                          </a:solidFill>
                          <a:latin typeface="Lato"/>
                          <a:sym typeface="Lato"/>
                        </a:rPr>
                        <a:t> </a:t>
                      </a:r>
                      <a:endParaRPr lang="en-AU" sz="2000" b="1" i="1" u="none" strike="noStrike" cap="none" dirty="0">
                        <a:solidFill>
                          <a:srgbClr val="F20253"/>
                        </a:solidFill>
                        <a:latin typeface="Lato"/>
                        <a:sym typeface="Lato"/>
                      </a:endParaRPr>
                    </a:p>
                  </a:txBody>
                  <a:tcPr anchor="ctr"/>
                </a:tc>
                <a:tc>
                  <a:txBody>
                    <a:bodyPr/>
                    <a:lstStyle/>
                    <a:p>
                      <a:pPr algn="ctr"/>
                      <a:r>
                        <a:rPr lang="en-GB" sz="2000" b="1" i="1" u="none" strike="noStrike" cap="none" dirty="0">
                          <a:solidFill>
                            <a:srgbClr val="F20253"/>
                          </a:solidFill>
                          <a:latin typeface="Lato"/>
                          <a:ea typeface="+mn-ea"/>
                          <a:cs typeface="+mn-cs"/>
                          <a:sym typeface="Arial"/>
                        </a:rPr>
                        <a:t>Other Factors</a:t>
                      </a:r>
                      <a:endParaRPr lang="en-AU" sz="2000" b="1" i="1" u="none" strike="noStrike" cap="none" dirty="0">
                        <a:solidFill>
                          <a:srgbClr val="F20253"/>
                        </a:solidFill>
                        <a:latin typeface="Lato"/>
                        <a:sym typeface="Lato"/>
                      </a:endParaRPr>
                    </a:p>
                  </a:txBody>
                  <a:tcPr anchor="ctr"/>
                </a:tc>
                <a:extLst>
                  <a:ext uri="{0D108BD9-81ED-4DB2-BD59-A6C34878D82A}">
                    <a16:rowId xmlns:a16="http://schemas.microsoft.com/office/drawing/2014/main" val="3284795445"/>
                  </a:ext>
                </a:extLst>
              </a:tr>
              <a:tr h="370840">
                <a:tc>
                  <a:txBody>
                    <a:bodyPr/>
                    <a:lstStyle/>
                    <a:p>
                      <a:pPr algn="ctr">
                        <a:spcAft>
                          <a:spcPts val="0"/>
                        </a:spcAft>
                      </a:pPr>
                      <a:r>
                        <a:rPr lang="en-GB" sz="1800" b="0" i="0" u="none" strike="noStrike" cap="none" dirty="0">
                          <a:solidFill>
                            <a:srgbClr val="677480"/>
                          </a:solidFill>
                          <a:latin typeface="Lato"/>
                          <a:ea typeface="Calibri" panose="020F0502020204030204" pitchFamily="34" charset="0"/>
                          <a:cs typeface="Times New Roman" panose="02020603050405020304" pitchFamily="18" charset="0"/>
                          <a:sym typeface="Lato"/>
                        </a:rPr>
                        <a:t>Direct labour market discrimination</a:t>
                      </a:r>
                      <a:endParaRPr lang="en-IN" sz="1800" b="0" i="0" u="none" strike="noStrike" cap="none" dirty="0">
                        <a:solidFill>
                          <a:srgbClr val="677480"/>
                        </a:solidFill>
                        <a:latin typeface="Lato"/>
                        <a:ea typeface="Calibri" panose="020F0502020204030204" pitchFamily="34" charset="0"/>
                        <a:cs typeface="Times New Roman" panose="02020603050405020304" pitchFamily="18" charset="0"/>
                        <a:sym typeface="Lato"/>
                      </a:endParaRPr>
                    </a:p>
                  </a:txBody>
                  <a:tcPr marL="68580" marR="68580" marT="0" marB="0" anchor="ctr"/>
                </a:tc>
                <a:tc>
                  <a:txBody>
                    <a:bodyPr/>
                    <a:lstStyle/>
                    <a:p>
                      <a:pPr algn="ctr">
                        <a:spcAft>
                          <a:spcPts val="0"/>
                        </a:spcAft>
                      </a:pPr>
                      <a:r>
                        <a:rPr lang="en-GB" sz="1800" b="0" i="0" u="none" strike="noStrike" cap="none" dirty="0">
                          <a:solidFill>
                            <a:srgbClr val="677480"/>
                          </a:solidFill>
                          <a:latin typeface="Lato"/>
                          <a:ea typeface="Calibri" panose="020F0502020204030204" pitchFamily="34" charset="0"/>
                          <a:cs typeface="Times New Roman" panose="02020603050405020304" pitchFamily="18" charset="0"/>
                          <a:sym typeface="Lato"/>
                        </a:rPr>
                        <a:t>Unmarried women</a:t>
                      </a:r>
                      <a:endParaRPr lang="en-IN" sz="1800" b="0" i="0" u="none" strike="noStrike" cap="none" dirty="0">
                        <a:solidFill>
                          <a:srgbClr val="677480"/>
                        </a:solidFill>
                        <a:latin typeface="Lato"/>
                        <a:ea typeface="Calibri" panose="020F0502020204030204" pitchFamily="34" charset="0"/>
                        <a:cs typeface="Times New Roman" panose="02020603050405020304" pitchFamily="18" charset="0"/>
                        <a:sym typeface="Lato"/>
                      </a:endParaRPr>
                    </a:p>
                  </a:txBody>
                  <a:tcPr marL="68580" marR="68580" marT="0" marB="0" anchor="ctr"/>
                </a:tc>
                <a:tc>
                  <a:txBody>
                    <a:bodyPr/>
                    <a:lstStyle/>
                    <a:p>
                      <a:pPr algn="ctr">
                        <a:spcAft>
                          <a:spcPts val="0"/>
                        </a:spcAft>
                      </a:pPr>
                      <a:r>
                        <a:rPr lang="en-GB" sz="1800" b="0" i="0" u="none" strike="noStrike" cap="none" dirty="0">
                          <a:solidFill>
                            <a:srgbClr val="677480"/>
                          </a:solidFill>
                          <a:latin typeface="Lato"/>
                          <a:ea typeface="Calibri" panose="020F0502020204030204" pitchFamily="34" charset="0"/>
                          <a:cs typeface="Times New Roman" panose="02020603050405020304" pitchFamily="18" charset="0"/>
                          <a:sym typeface="Lato"/>
                        </a:rPr>
                        <a:t>Social fabric</a:t>
                      </a:r>
                      <a:endParaRPr lang="en-IN" sz="1800" b="0" i="0" u="none" strike="noStrike" cap="none" dirty="0">
                        <a:solidFill>
                          <a:srgbClr val="677480"/>
                        </a:solidFill>
                        <a:latin typeface="Lato"/>
                        <a:ea typeface="Calibri" panose="020F0502020204030204" pitchFamily="34" charset="0"/>
                        <a:cs typeface="Times New Roman" panose="02020603050405020304" pitchFamily="18" charset="0"/>
                        <a:sym typeface="Lato"/>
                      </a:endParaRPr>
                    </a:p>
                  </a:txBody>
                  <a:tcPr marL="68580" marR="68580" marT="0" marB="0" anchor="ctr"/>
                </a:tc>
                <a:tc>
                  <a:txBody>
                    <a:bodyPr/>
                    <a:lstStyle/>
                    <a:p>
                      <a:pPr algn="ctr">
                        <a:spcAft>
                          <a:spcPts val="0"/>
                        </a:spcAft>
                      </a:pPr>
                      <a:r>
                        <a:rPr lang="en-GB" sz="1800" b="0" i="0" u="none" strike="noStrike" cap="none" dirty="0">
                          <a:solidFill>
                            <a:srgbClr val="677480"/>
                          </a:solidFill>
                          <a:latin typeface="Lato"/>
                          <a:ea typeface="Calibri" panose="020F0502020204030204" pitchFamily="34" charset="0"/>
                          <a:cs typeface="Times New Roman" panose="02020603050405020304" pitchFamily="18" charset="0"/>
                          <a:sym typeface="Lato"/>
                        </a:rPr>
                        <a:t>Elasticity of labour supply curve</a:t>
                      </a:r>
                      <a:endParaRPr lang="en-IN" sz="1800" b="0" i="0" u="none" strike="noStrike" cap="none" dirty="0">
                        <a:solidFill>
                          <a:srgbClr val="677480"/>
                        </a:solidFill>
                        <a:latin typeface="Lato"/>
                        <a:ea typeface="Calibri" panose="020F0502020204030204" pitchFamily="34" charset="0"/>
                        <a:cs typeface="Times New Roman" panose="02020603050405020304" pitchFamily="18" charset="0"/>
                        <a:sym typeface="Lato"/>
                      </a:endParaRPr>
                    </a:p>
                  </a:txBody>
                  <a:tcPr marL="68580" marR="68580" marT="0" marB="0" anchor="ctr"/>
                </a:tc>
                <a:extLst>
                  <a:ext uri="{0D108BD9-81ED-4DB2-BD59-A6C34878D82A}">
                    <a16:rowId xmlns:a16="http://schemas.microsoft.com/office/drawing/2014/main" val="199138429"/>
                  </a:ext>
                </a:extLst>
              </a:tr>
              <a:tr h="370840">
                <a:tc>
                  <a:txBody>
                    <a:bodyPr/>
                    <a:lstStyle/>
                    <a:p>
                      <a:pPr algn="ctr">
                        <a:spcAft>
                          <a:spcPts val="0"/>
                        </a:spcAft>
                      </a:pPr>
                      <a:r>
                        <a:rPr lang="en-GB" sz="1800" b="0" i="0" u="none" strike="noStrike" cap="none" dirty="0">
                          <a:solidFill>
                            <a:srgbClr val="677480"/>
                          </a:solidFill>
                          <a:latin typeface="Lato"/>
                          <a:ea typeface="Calibri" panose="020F0502020204030204" pitchFamily="34" charset="0"/>
                          <a:cs typeface="Times New Roman" panose="02020603050405020304" pitchFamily="18" charset="0"/>
                          <a:sym typeface="Lato"/>
                        </a:rPr>
                        <a:t>Occupational segregation</a:t>
                      </a:r>
                      <a:endParaRPr lang="en-IN" sz="1800" b="0" i="0" u="none" strike="noStrike" cap="none" dirty="0">
                        <a:solidFill>
                          <a:srgbClr val="677480"/>
                        </a:solidFill>
                        <a:latin typeface="Lato"/>
                        <a:ea typeface="Calibri" panose="020F0502020204030204" pitchFamily="34" charset="0"/>
                        <a:cs typeface="Times New Roman" panose="02020603050405020304" pitchFamily="18" charset="0"/>
                        <a:sym typeface="Lato"/>
                      </a:endParaRPr>
                    </a:p>
                  </a:txBody>
                  <a:tcPr marL="68580" marR="68580" marT="0" marB="0" anchor="ctr"/>
                </a:tc>
                <a:tc>
                  <a:txBody>
                    <a:bodyPr/>
                    <a:lstStyle/>
                    <a:p>
                      <a:pPr algn="ctr">
                        <a:spcAft>
                          <a:spcPts val="0"/>
                        </a:spcAft>
                      </a:pPr>
                      <a:r>
                        <a:rPr lang="en-GB" sz="1800" b="0" i="0" u="none" strike="noStrike" cap="none" dirty="0">
                          <a:solidFill>
                            <a:srgbClr val="677480"/>
                          </a:solidFill>
                          <a:latin typeface="Lato"/>
                          <a:ea typeface="Calibri" panose="020F0502020204030204" pitchFamily="34" charset="0"/>
                          <a:cs typeface="Times New Roman" panose="02020603050405020304" pitchFamily="18" charset="0"/>
                          <a:sym typeface="Lato"/>
                        </a:rPr>
                        <a:t>Requirements and duties of parenthood</a:t>
                      </a:r>
                      <a:endParaRPr lang="en-IN" sz="1800" b="0" i="0" u="none" strike="noStrike" cap="none" dirty="0">
                        <a:solidFill>
                          <a:srgbClr val="677480"/>
                        </a:solidFill>
                        <a:latin typeface="Lato"/>
                        <a:ea typeface="Calibri" panose="020F0502020204030204" pitchFamily="34" charset="0"/>
                        <a:cs typeface="Times New Roman" panose="02020603050405020304" pitchFamily="18" charset="0"/>
                        <a:sym typeface="Lato"/>
                      </a:endParaRPr>
                    </a:p>
                  </a:txBody>
                  <a:tcPr marL="68580" marR="68580" marT="0" marB="0" anchor="ctr"/>
                </a:tc>
                <a:tc>
                  <a:txBody>
                    <a:bodyPr/>
                    <a:lstStyle/>
                    <a:p>
                      <a:pPr algn="ctr">
                        <a:spcAft>
                          <a:spcPts val="0"/>
                        </a:spcAft>
                      </a:pPr>
                      <a:r>
                        <a:rPr lang="en-GB" sz="1800" b="0" i="0" u="none" strike="noStrike" cap="none" dirty="0">
                          <a:solidFill>
                            <a:srgbClr val="677480"/>
                          </a:solidFill>
                          <a:latin typeface="Lato"/>
                          <a:ea typeface="Calibri" panose="020F0502020204030204" pitchFamily="34" charset="0"/>
                          <a:cs typeface="Times New Roman" panose="02020603050405020304" pitchFamily="18" charset="0"/>
                          <a:sym typeface="Lato"/>
                        </a:rPr>
                        <a:t>Cultural aspects</a:t>
                      </a:r>
                      <a:endParaRPr lang="en-IN" sz="1800" b="0" i="0" u="none" strike="noStrike" cap="none" dirty="0">
                        <a:solidFill>
                          <a:srgbClr val="677480"/>
                        </a:solidFill>
                        <a:latin typeface="Lato"/>
                        <a:ea typeface="Calibri" panose="020F0502020204030204" pitchFamily="34" charset="0"/>
                        <a:cs typeface="Times New Roman" panose="02020603050405020304" pitchFamily="18" charset="0"/>
                        <a:sym typeface="Lato"/>
                      </a:endParaRPr>
                    </a:p>
                  </a:txBody>
                  <a:tcPr marL="68580" marR="68580" marT="0" marB="0" anchor="ctr"/>
                </a:tc>
                <a:tc>
                  <a:txBody>
                    <a:bodyPr/>
                    <a:lstStyle/>
                    <a:p>
                      <a:pPr algn="ctr">
                        <a:spcAft>
                          <a:spcPts val="0"/>
                        </a:spcAft>
                      </a:pPr>
                      <a:r>
                        <a:rPr lang="en-GB" sz="1800" b="0" i="0" u="none" strike="noStrike" cap="none" dirty="0">
                          <a:solidFill>
                            <a:srgbClr val="677480"/>
                          </a:solidFill>
                          <a:latin typeface="Lato"/>
                          <a:ea typeface="Calibri" panose="020F0502020204030204" pitchFamily="34" charset="0"/>
                          <a:cs typeface="Times New Roman" panose="02020603050405020304" pitchFamily="18" charset="0"/>
                          <a:sym typeface="Lato"/>
                        </a:rPr>
                        <a:t>Mobility</a:t>
                      </a:r>
                      <a:endParaRPr lang="en-IN" sz="1800" b="0" i="0" u="none" strike="noStrike" cap="none" dirty="0">
                        <a:solidFill>
                          <a:srgbClr val="677480"/>
                        </a:solidFill>
                        <a:latin typeface="Lato"/>
                        <a:ea typeface="Calibri" panose="020F0502020204030204" pitchFamily="34" charset="0"/>
                        <a:cs typeface="Times New Roman" panose="02020603050405020304" pitchFamily="18" charset="0"/>
                        <a:sym typeface="Lato"/>
                      </a:endParaRPr>
                    </a:p>
                  </a:txBody>
                  <a:tcPr marL="68580" marR="68580" marT="0" marB="0" anchor="ctr"/>
                </a:tc>
                <a:extLst>
                  <a:ext uri="{0D108BD9-81ED-4DB2-BD59-A6C34878D82A}">
                    <a16:rowId xmlns:a16="http://schemas.microsoft.com/office/drawing/2014/main" val="1657849953"/>
                  </a:ext>
                </a:extLst>
              </a:tr>
              <a:tr h="370840">
                <a:tc>
                  <a:txBody>
                    <a:bodyPr/>
                    <a:lstStyle/>
                    <a:p>
                      <a:pPr algn="ctr">
                        <a:spcAft>
                          <a:spcPts val="0"/>
                        </a:spcAft>
                      </a:pPr>
                      <a:r>
                        <a:rPr lang="en-GB" sz="1800" b="0" i="0" u="none" strike="noStrike" cap="none">
                          <a:solidFill>
                            <a:srgbClr val="677480"/>
                          </a:solidFill>
                          <a:latin typeface="Lato"/>
                          <a:ea typeface="Calibri" panose="020F0502020204030204" pitchFamily="34" charset="0"/>
                          <a:cs typeface="Times New Roman" panose="02020603050405020304" pitchFamily="18" charset="0"/>
                          <a:sym typeface="Lato"/>
                        </a:rPr>
                        <a:t>The selection effect</a:t>
                      </a:r>
                      <a:endParaRPr lang="en-IN" sz="1800" b="0" i="0" u="none" strike="noStrike" cap="none">
                        <a:solidFill>
                          <a:srgbClr val="677480"/>
                        </a:solidFill>
                        <a:latin typeface="Lato"/>
                        <a:ea typeface="Calibri" panose="020F0502020204030204" pitchFamily="34" charset="0"/>
                        <a:cs typeface="Times New Roman" panose="02020603050405020304" pitchFamily="18" charset="0"/>
                        <a:sym typeface="Lato"/>
                      </a:endParaRPr>
                    </a:p>
                  </a:txBody>
                  <a:tcPr marL="68580" marR="68580" marT="0" marB="0" anchor="ctr"/>
                </a:tc>
                <a:tc>
                  <a:txBody>
                    <a:bodyPr/>
                    <a:lstStyle/>
                    <a:p>
                      <a:pPr algn="ctr">
                        <a:spcAft>
                          <a:spcPts val="0"/>
                        </a:spcAft>
                      </a:pPr>
                      <a:r>
                        <a:rPr lang="en-GB" sz="1800" b="0" i="0" u="none" strike="noStrike" cap="none" dirty="0">
                          <a:solidFill>
                            <a:srgbClr val="677480"/>
                          </a:solidFill>
                          <a:latin typeface="Lato"/>
                          <a:ea typeface="Calibri" panose="020F0502020204030204" pitchFamily="34" charset="0"/>
                          <a:cs typeface="Times New Roman" panose="02020603050405020304" pitchFamily="18" charset="0"/>
                          <a:sym typeface="Lato"/>
                        </a:rPr>
                        <a:t>Undervaluation of women’s work</a:t>
                      </a:r>
                      <a:endParaRPr lang="en-IN" sz="1800" b="0" i="0" u="none" strike="noStrike" cap="none" dirty="0">
                        <a:solidFill>
                          <a:srgbClr val="677480"/>
                        </a:solidFill>
                        <a:latin typeface="Lato"/>
                        <a:ea typeface="Calibri" panose="020F0502020204030204" pitchFamily="34" charset="0"/>
                        <a:cs typeface="Times New Roman" panose="02020603050405020304" pitchFamily="18" charset="0"/>
                        <a:sym typeface="Lato"/>
                      </a:endParaRPr>
                    </a:p>
                  </a:txBody>
                  <a:tcPr marL="68580" marR="68580" marT="0" marB="0" anchor="ctr"/>
                </a:tc>
                <a:tc>
                  <a:txBody>
                    <a:bodyPr/>
                    <a:lstStyle/>
                    <a:p>
                      <a:pPr algn="ctr">
                        <a:spcAft>
                          <a:spcPts val="0"/>
                        </a:spcAft>
                      </a:pPr>
                      <a:r>
                        <a:rPr lang="en-GB" sz="1800" b="0" i="0" u="none" strike="noStrike" cap="none" dirty="0">
                          <a:solidFill>
                            <a:srgbClr val="677480"/>
                          </a:solidFill>
                          <a:latin typeface="Lato"/>
                          <a:ea typeface="Calibri" panose="020F0502020204030204" pitchFamily="34" charset="0"/>
                          <a:cs typeface="Times New Roman" panose="02020603050405020304" pitchFamily="18" charset="0"/>
                          <a:sym typeface="Lato"/>
                        </a:rPr>
                        <a:t>Entry Barriers</a:t>
                      </a:r>
                      <a:endParaRPr lang="en-IN" sz="1800" b="0" i="0" u="none" strike="noStrike" cap="none" dirty="0">
                        <a:solidFill>
                          <a:srgbClr val="677480"/>
                        </a:solidFill>
                        <a:latin typeface="Lato"/>
                        <a:ea typeface="Calibri" panose="020F0502020204030204" pitchFamily="34" charset="0"/>
                        <a:cs typeface="Times New Roman" panose="02020603050405020304" pitchFamily="18" charset="0"/>
                        <a:sym typeface="Lato"/>
                      </a:endParaRPr>
                    </a:p>
                  </a:txBody>
                  <a:tcPr marL="68580" marR="68580" marT="0" marB="0" anchor="ctr"/>
                </a:tc>
                <a:tc>
                  <a:txBody>
                    <a:bodyPr/>
                    <a:lstStyle/>
                    <a:p>
                      <a:pPr algn="ctr">
                        <a:spcAft>
                          <a:spcPts val="0"/>
                        </a:spcAft>
                      </a:pPr>
                      <a:r>
                        <a:rPr lang="en-GB" sz="1800" b="0" i="0" u="none" strike="noStrike" cap="none" dirty="0">
                          <a:solidFill>
                            <a:srgbClr val="677480"/>
                          </a:solidFill>
                          <a:latin typeface="Lato"/>
                          <a:ea typeface="Calibri" panose="020F0502020204030204" pitchFamily="34" charset="0"/>
                          <a:cs typeface="Times New Roman" panose="02020603050405020304" pitchFamily="18" charset="0"/>
                          <a:sym typeface="Lato"/>
                        </a:rPr>
                        <a:t>Responsiveness to wage change</a:t>
                      </a:r>
                      <a:endParaRPr lang="en-IN" sz="1800" b="0" i="0" u="none" strike="noStrike" cap="none" dirty="0">
                        <a:solidFill>
                          <a:srgbClr val="677480"/>
                        </a:solidFill>
                        <a:latin typeface="Lato"/>
                        <a:ea typeface="Calibri" panose="020F0502020204030204" pitchFamily="34" charset="0"/>
                        <a:cs typeface="Times New Roman" panose="02020603050405020304" pitchFamily="18" charset="0"/>
                        <a:sym typeface="Lato"/>
                      </a:endParaRPr>
                    </a:p>
                  </a:txBody>
                  <a:tcPr marL="68580" marR="68580" marT="0" marB="0" anchor="ctr"/>
                </a:tc>
                <a:extLst>
                  <a:ext uri="{0D108BD9-81ED-4DB2-BD59-A6C34878D82A}">
                    <a16:rowId xmlns:a16="http://schemas.microsoft.com/office/drawing/2014/main" val="1716558719"/>
                  </a:ext>
                </a:extLst>
              </a:tr>
              <a:tr h="370840">
                <a:tc>
                  <a:txBody>
                    <a:bodyPr/>
                    <a:lstStyle/>
                    <a:p>
                      <a:pPr algn="ctr">
                        <a:spcAft>
                          <a:spcPts val="0"/>
                        </a:spcAft>
                      </a:pPr>
                      <a:r>
                        <a:rPr lang="en-GB" sz="1800" b="0" i="0" u="none" strike="noStrike" cap="none">
                          <a:solidFill>
                            <a:srgbClr val="677480"/>
                          </a:solidFill>
                          <a:latin typeface="Lato"/>
                          <a:ea typeface="Calibri" panose="020F0502020204030204" pitchFamily="34" charset="0"/>
                          <a:cs typeface="Times New Roman" panose="02020603050405020304" pitchFamily="18" charset="0"/>
                          <a:sym typeface="Lato"/>
                        </a:rPr>
                        <a:t>Human capital discrimination</a:t>
                      </a:r>
                      <a:endParaRPr lang="en-IN" sz="1800" b="0" i="0" u="none" strike="noStrike" cap="none">
                        <a:solidFill>
                          <a:srgbClr val="677480"/>
                        </a:solidFill>
                        <a:latin typeface="Lato"/>
                        <a:ea typeface="Calibri" panose="020F0502020204030204" pitchFamily="34" charset="0"/>
                        <a:cs typeface="Times New Roman" panose="02020603050405020304" pitchFamily="18" charset="0"/>
                        <a:sym typeface="Lato"/>
                      </a:endParaRPr>
                    </a:p>
                  </a:txBody>
                  <a:tcPr marL="68580" marR="68580" marT="0" marB="0" anchor="ctr"/>
                </a:tc>
                <a:tc>
                  <a:txBody>
                    <a:bodyPr/>
                    <a:lstStyle/>
                    <a:p>
                      <a:pPr algn="ctr">
                        <a:spcAft>
                          <a:spcPts val="0"/>
                        </a:spcAft>
                      </a:pPr>
                      <a:r>
                        <a:rPr lang="en-GB" sz="1800" b="0" i="0" u="none" strike="noStrike" cap="none" dirty="0">
                          <a:solidFill>
                            <a:srgbClr val="677480"/>
                          </a:solidFill>
                          <a:latin typeface="Lato"/>
                          <a:ea typeface="Calibri" panose="020F0502020204030204" pitchFamily="34" charset="0"/>
                          <a:cs typeface="Times New Roman" panose="02020603050405020304" pitchFamily="18" charset="0"/>
                          <a:sym typeface="Lato"/>
                        </a:rPr>
                        <a:t>Women with no children</a:t>
                      </a:r>
                      <a:endParaRPr lang="en-IN" sz="1800" b="0" i="0" u="none" strike="noStrike" cap="none" dirty="0">
                        <a:solidFill>
                          <a:srgbClr val="677480"/>
                        </a:solidFill>
                        <a:latin typeface="Lato"/>
                        <a:ea typeface="Calibri" panose="020F0502020204030204" pitchFamily="34" charset="0"/>
                        <a:cs typeface="Times New Roman" panose="02020603050405020304" pitchFamily="18" charset="0"/>
                        <a:sym typeface="Lato"/>
                      </a:endParaRPr>
                    </a:p>
                  </a:txBody>
                  <a:tcPr marL="68580" marR="68580" marT="0" marB="0" anchor="ctr"/>
                </a:tc>
                <a:tc>
                  <a:txBody>
                    <a:bodyPr/>
                    <a:lstStyle/>
                    <a:p>
                      <a:pPr algn="ctr">
                        <a:spcAft>
                          <a:spcPts val="0"/>
                        </a:spcAft>
                      </a:pPr>
                      <a:r>
                        <a:rPr lang="en-GB" sz="1800" b="0" i="0" u="none" strike="noStrike" cap="none" dirty="0">
                          <a:solidFill>
                            <a:srgbClr val="677480"/>
                          </a:solidFill>
                          <a:latin typeface="Lato"/>
                          <a:ea typeface="Calibri" panose="020F0502020204030204" pitchFamily="34" charset="0"/>
                          <a:cs typeface="Times New Roman" panose="02020603050405020304" pitchFamily="18" charset="0"/>
                          <a:sym typeface="Lato"/>
                        </a:rPr>
                        <a:t>Low Bargaining Power</a:t>
                      </a:r>
                      <a:endParaRPr lang="en-IN" sz="1800" b="0" i="0" u="none" strike="noStrike" cap="none" dirty="0">
                        <a:solidFill>
                          <a:srgbClr val="677480"/>
                        </a:solidFill>
                        <a:latin typeface="Lato"/>
                        <a:ea typeface="Calibri" panose="020F0502020204030204" pitchFamily="34" charset="0"/>
                        <a:cs typeface="Times New Roman" panose="02020603050405020304" pitchFamily="18" charset="0"/>
                        <a:sym typeface="Lato"/>
                      </a:endParaRPr>
                    </a:p>
                  </a:txBody>
                  <a:tcPr marL="68580" marR="68580" marT="0" marB="0" anchor="ctr"/>
                </a:tc>
                <a:tc>
                  <a:txBody>
                    <a:bodyPr/>
                    <a:lstStyle/>
                    <a:p>
                      <a:pPr algn="ctr">
                        <a:spcAft>
                          <a:spcPts val="0"/>
                        </a:spcAft>
                      </a:pPr>
                      <a:r>
                        <a:rPr lang="en-GB" sz="1800" b="0" i="0" u="none" strike="noStrike" cap="none" dirty="0">
                          <a:solidFill>
                            <a:srgbClr val="677480"/>
                          </a:solidFill>
                          <a:latin typeface="Lato"/>
                          <a:ea typeface="Calibri" panose="020F0502020204030204" pitchFamily="34" charset="0"/>
                          <a:cs typeface="Times New Roman" panose="02020603050405020304" pitchFamily="18" charset="0"/>
                          <a:sym typeface="Lato"/>
                        </a:rPr>
                        <a:t>Unionization</a:t>
                      </a:r>
                      <a:endParaRPr lang="en-IN" sz="1800" b="0" i="0" u="none" strike="noStrike" cap="none" dirty="0">
                        <a:solidFill>
                          <a:srgbClr val="677480"/>
                        </a:solidFill>
                        <a:latin typeface="Lato"/>
                        <a:ea typeface="Calibri" panose="020F0502020204030204" pitchFamily="34" charset="0"/>
                        <a:cs typeface="Times New Roman" panose="02020603050405020304" pitchFamily="18" charset="0"/>
                        <a:sym typeface="Lato"/>
                      </a:endParaRPr>
                    </a:p>
                  </a:txBody>
                  <a:tcPr marL="68580" marR="68580" marT="0" marB="0" anchor="ctr"/>
                </a:tc>
                <a:extLst>
                  <a:ext uri="{0D108BD9-81ED-4DB2-BD59-A6C34878D82A}">
                    <a16:rowId xmlns:a16="http://schemas.microsoft.com/office/drawing/2014/main" val="3238724717"/>
                  </a:ext>
                </a:extLst>
              </a:tr>
              <a:tr h="370840">
                <a:tc>
                  <a:txBody>
                    <a:bodyPr/>
                    <a:lstStyle/>
                    <a:p>
                      <a:pPr algn="ctr">
                        <a:spcAft>
                          <a:spcPts val="0"/>
                        </a:spcAft>
                      </a:pPr>
                      <a:r>
                        <a:rPr lang="en-GB" sz="1800" b="0" i="0" u="none" strike="noStrike" cap="none" dirty="0">
                          <a:solidFill>
                            <a:srgbClr val="677480"/>
                          </a:solidFill>
                          <a:latin typeface="Lato"/>
                          <a:ea typeface="Calibri" panose="020F0502020204030204" pitchFamily="34" charset="0"/>
                          <a:cs typeface="Times New Roman" panose="02020603050405020304" pitchFamily="18" charset="0"/>
                          <a:sym typeface="Lato"/>
                        </a:rPr>
                        <a:t>Pre-market discrimination</a:t>
                      </a:r>
                      <a:endParaRPr lang="en-IN" sz="1800" b="0" i="0" u="none" strike="noStrike" cap="none" dirty="0">
                        <a:solidFill>
                          <a:srgbClr val="677480"/>
                        </a:solidFill>
                        <a:latin typeface="Lato"/>
                        <a:ea typeface="Calibri" panose="020F0502020204030204" pitchFamily="34" charset="0"/>
                        <a:cs typeface="Times New Roman" panose="02020603050405020304" pitchFamily="18" charset="0"/>
                        <a:sym typeface="Lato"/>
                      </a:endParaRPr>
                    </a:p>
                  </a:txBody>
                  <a:tcPr marL="68580" marR="68580" marT="0" marB="0" anchor="ctr"/>
                </a:tc>
                <a:tc>
                  <a:txBody>
                    <a:bodyPr/>
                    <a:lstStyle/>
                    <a:p>
                      <a:pPr algn="ctr">
                        <a:spcAft>
                          <a:spcPts val="0"/>
                        </a:spcAft>
                      </a:pPr>
                      <a:r>
                        <a:rPr lang="en-GB" sz="1800" b="0" i="0" u="none" strike="noStrike" cap="none" dirty="0">
                          <a:solidFill>
                            <a:srgbClr val="677480"/>
                          </a:solidFill>
                          <a:latin typeface="Lato"/>
                          <a:ea typeface="Calibri" panose="020F0502020204030204" pitchFamily="34" charset="0"/>
                          <a:cs typeface="Times New Roman" panose="02020603050405020304" pitchFamily="18" charset="0"/>
                          <a:sym typeface="Lato"/>
                        </a:rPr>
                        <a:t>Return to labour market after career break</a:t>
                      </a:r>
                      <a:endParaRPr lang="en-IN" sz="1800" b="0" i="0" u="none" strike="noStrike" cap="none" dirty="0">
                        <a:solidFill>
                          <a:srgbClr val="677480"/>
                        </a:solidFill>
                        <a:latin typeface="Lato"/>
                        <a:ea typeface="Calibri" panose="020F0502020204030204" pitchFamily="34" charset="0"/>
                        <a:cs typeface="Times New Roman" panose="02020603050405020304" pitchFamily="18" charset="0"/>
                        <a:sym typeface="Lato"/>
                      </a:endParaRPr>
                    </a:p>
                  </a:txBody>
                  <a:tcPr marL="68580" marR="68580" marT="0" marB="0" anchor="ctr"/>
                </a:tc>
                <a:tc>
                  <a:txBody>
                    <a:bodyPr/>
                    <a:lstStyle/>
                    <a:p>
                      <a:pPr algn="ctr">
                        <a:spcAft>
                          <a:spcPts val="0"/>
                        </a:spcAft>
                      </a:pPr>
                      <a:r>
                        <a:rPr lang="en-GB" sz="1800" b="0" i="0" u="none" strike="noStrike" cap="none" dirty="0">
                          <a:solidFill>
                            <a:srgbClr val="677480"/>
                          </a:solidFill>
                          <a:latin typeface="Lato"/>
                          <a:ea typeface="Calibri" panose="020F0502020204030204" pitchFamily="34" charset="0"/>
                          <a:cs typeface="Times New Roman" panose="02020603050405020304" pitchFamily="18" charset="0"/>
                          <a:sym typeface="Lato"/>
                        </a:rPr>
                        <a:t>Preconceived notions about women’s productivity</a:t>
                      </a:r>
                      <a:endParaRPr lang="en-IN" sz="1800" b="0" i="0" u="none" strike="noStrike" cap="none" dirty="0">
                        <a:solidFill>
                          <a:srgbClr val="677480"/>
                        </a:solidFill>
                        <a:latin typeface="Lato"/>
                        <a:ea typeface="Calibri" panose="020F0502020204030204" pitchFamily="34" charset="0"/>
                        <a:cs typeface="Times New Roman" panose="02020603050405020304" pitchFamily="18" charset="0"/>
                        <a:sym typeface="Lato"/>
                      </a:endParaRPr>
                    </a:p>
                  </a:txBody>
                  <a:tcPr marL="68580" marR="68580" marT="0" marB="0" anchor="ctr"/>
                </a:tc>
                <a:tc>
                  <a:txBody>
                    <a:bodyPr/>
                    <a:lstStyle/>
                    <a:p>
                      <a:pPr algn="ctr"/>
                      <a:endParaRPr lang="en-AU" sz="1800" b="0" i="0" u="none" strike="noStrike" cap="none" dirty="0">
                        <a:solidFill>
                          <a:srgbClr val="677480"/>
                        </a:solidFill>
                        <a:latin typeface="Lato"/>
                        <a:sym typeface="Lato"/>
                      </a:endParaRPr>
                    </a:p>
                  </a:txBody>
                  <a:tcPr marL="68580" marR="68580" marT="0" marB="0" anchor="ctr"/>
                </a:tc>
                <a:extLst>
                  <a:ext uri="{0D108BD9-81ED-4DB2-BD59-A6C34878D82A}">
                    <a16:rowId xmlns:a16="http://schemas.microsoft.com/office/drawing/2014/main" val="2296766134"/>
                  </a:ext>
                </a:extLst>
              </a:tr>
            </a:tbl>
          </a:graphicData>
        </a:graphic>
      </p:graphicFrame>
    </p:spTree>
    <p:extLst>
      <p:ext uri="{BB962C8B-B14F-4D97-AF65-F5344CB8AC3E}">
        <p14:creationId xmlns:p14="http://schemas.microsoft.com/office/powerpoint/2010/main" val="1704318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62575" y="2656838"/>
            <a:ext cx="8618849" cy="3946866"/>
          </a:xfrm>
        </p:spPr>
        <p:txBody>
          <a:bodyPr/>
          <a:lstStyle/>
          <a:p>
            <a:pPr marL="285750" indent="-285750" algn="l">
              <a:buClr>
                <a:schemeClr val="tx1"/>
              </a:buClr>
              <a:buFont typeface="Arial" panose="020B0604020202020204" pitchFamily="34" charset="0"/>
              <a:buChar char="•"/>
            </a:pPr>
            <a:r>
              <a:rPr lang="en-AU" sz="2400" b="1" dirty="0"/>
              <a:t>Does</a:t>
            </a:r>
            <a:r>
              <a:rPr lang="en-AU" sz="2400" b="1" dirty="0">
                <a:solidFill>
                  <a:srgbClr val="DF2C56"/>
                </a:solidFill>
              </a:rPr>
              <a:t> a gender pay gap exist </a:t>
            </a:r>
            <a:r>
              <a:rPr lang="en-AU" sz="2400" b="1" dirty="0"/>
              <a:t>in the organised labour sector of India, Pakistan and Sri Lanka?</a:t>
            </a:r>
            <a:endParaRPr lang="en-US" sz="2400" b="1" dirty="0"/>
          </a:p>
          <a:p>
            <a:pPr marL="285750" indent="-285750" algn="l">
              <a:buClr>
                <a:schemeClr val="tx1"/>
              </a:buClr>
              <a:buFont typeface="Arial" panose="020B0604020202020204" pitchFamily="34" charset="0"/>
              <a:buChar char="•"/>
            </a:pPr>
            <a:endParaRPr lang="en-US" sz="2400" b="1" dirty="0"/>
          </a:p>
          <a:p>
            <a:pPr marL="285750" indent="-285750" algn="l">
              <a:buClr>
                <a:schemeClr val="tx1"/>
              </a:buClr>
              <a:buFont typeface="Arial" panose="020B0604020202020204" pitchFamily="34" charset="0"/>
              <a:buChar char="•"/>
            </a:pPr>
            <a:r>
              <a:rPr lang="en" sz="2400" b="1" dirty="0"/>
              <a:t>Does gender have a </a:t>
            </a:r>
            <a:r>
              <a:rPr lang="en" sz="2400" b="1" dirty="0">
                <a:solidFill>
                  <a:srgbClr val="DF2C56"/>
                </a:solidFill>
              </a:rPr>
              <a:t>significant relationship </a:t>
            </a:r>
            <a:r>
              <a:rPr lang="en" sz="2400" b="1" dirty="0"/>
              <a:t>with the gross hourly wage for every individual, controlling for </a:t>
            </a:r>
            <a:r>
              <a:rPr lang="en" sz="2400" b="1" dirty="0">
                <a:solidFill>
                  <a:srgbClr val="DF2C56"/>
                </a:solidFill>
              </a:rPr>
              <a:t>other factors such as years of experience, marital status, industry and level of education</a:t>
            </a:r>
            <a:r>
              <a:rPr lang="en-AU" sz="2400" b="1" dirty="0"/>
              <a:t>?</a:t>
            </a:r>
            <a:endParaRPr lang="en" sz="2400" b="1" dirty="0"/>
          </a:p>
          <a:p>
            <a:pPr marL="285750" indent="-285750" algn="l">
              <a:buFont typeface="Arial" panose="020B0604020202020204" pitchFamily="34" charset="0"/>
              <a:buChar char="•"/>
            </a:pPr>
            <a:endParaRPr lang="en-US" sz="2400" i="0" dirty="0"/>
          </a:p>
        </p:txBody>
      </p:sp>
      <p:sp>
        <p:nvSpPr>
          <p:cNvPr id="3" name="Title 1"/>
          <p:cNvSpPr txBox="1">
            <a:spLocks/>
          </p:cNvSpPr>
          <p:nvPr/>
        </p:nvSpPr>
        <p:spPr>
          <a:xfrm>
            <a:off x="893700" y="872528"/>
            <a:ext cx="6462600" cy="1143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70C0"/>
                </a:solidFill>
                <a:latin typeface="Arial"/>
                <a:ea typeface="Arial"/>
                <a:cs typeface="Arial"/>
                <a:sym typeface="Arial"/>
              </a:defRPr>
            </a:lvl1pPr>
          </a:lstStyle>
          <a:p>
            <a:r>
              <a:rPr lang="en-US" sz="3600" dirty="0">
                <a:solidFill>
                  <a:srgbClr val="3585C6"/>
                </a:solidFill>
              </a:rPr>
              <a:t>Research Questions </a:t>
            </a:r>
            <a:r>
              <a:rPr lang="en-US" sz="3600" dirty="0">
                <a:latin typeface="Raleway"/>
                <a:ea typeface="Raleway"/>
                <a:cs typeface="Raleway"/>
                <a:sym typeface="Raleway"/>
              </a:rPr>
              <a:t>:</a:t>
            </a:r>
            <a:endParaRPr lang="en-US" dirty="0"/>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7DED5321-3326-C34E-92CA-04EC6B68AF75}"/>
                  </a:ext>
                </a:extLst>
              </p14:cNvPr>
              <p14:cNvContentPartPr/>
              <p14:nvPr/>
            </p14:nvContentPartPr>
            <p14:xfrm>
              <a:off x="30877903" y="6603704"/>
              <a:ext cx="109440" cy="237600"/>
            </p14:xfrm>
          </p:contentPart>
        </mc:Choice>
        <mc:Fallback xmlns="">
          <p:pic>
            <p:nvPicPr>
              <p:cNvPr id="6" name="Ink 5">
                <a:extLst>
                  <a:ext uri="{FF2B5EF4-FFF2-40B4-BE49-F238E27FC236}">
                    <a16:creationId xmlns:a16="http://schemas.microsoft.com/office/drawing/2014/main" id="{7DED5321-3326-C34E-92CA-04EC6B68AF75}"/>
                  </a:ext>
                </a:extLst>
              </p:cNvPr>
              <p:cNvPicPr/>
              <p:nvPr/>
            </p:nvPicPr>
            <p:blipFill>
              <a:blip r:embed="rId4"/>
              <a:stretch>
                <a:fillRect/>
              </a:stretch>
            </p:blipFill>
            <p:spPr>
              <a:xfrm>
                <a:off x="30862423" y="6588584"/>
                <a:ext cx="140040" cy="268200"/>
              </a:xfrm>
              <a:prstGeom prst="rect">
                <a:avLst/>
              </a:prstGeom>
            </p:spPr>
          </p:pic>
        </mc:Fallback>
      </mc:AlternateContent>
    </p:spTree>
    <p:extLst>
      <p:ext uri="{BB962C8B-B14F-4D97-AF65-F5344CB8AC3E}">
        <p14:creationId xmlns:p14="http://schemas.microsoft.com/office/powerpoint/2010/main" val="3462202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680" y="125872"/>
            <a:ext cx="7861194" cy="1047999"/>
          </a:xfrm>
        </p:spPr>
        <p:txBody>
          <a:bodyPr/>
          <a:lstStyle/>
          <a:p>
            <a:br>
              <a:rPr lang="en-US" dirty="0">
                <a:solidFill>
                  <a:srgbClr val="3585C6"/>
                </a:solidFill>
              </a:rPr>
            </a:br>
            <a:r>
              <a:rPr lang="en-US" dirty="0" err="1">
                <a:solidFill>
                  <a:srgbClr val="3585C6"/>
                </a:solidFill>
              </a:rPr>
              <a:t>WageIndicator</a:t>
            </a:r>
            <a:r>
              <a:rPr lang="en-US" dirty="0">
                <a:solidFill>
                  <a:srgbClr val="3585C6"/>
                </a:solidFill>
              </a:rPr>
              <a:t> Foundation, Amsterdam</a:t>
            </a:r>
          </a:p>
        </p:txBody>
      </p:sp>
      <p:sp>
        <p:nvSpPr>
          <p:cNvPr id="6" name="Title 1"/>
          <p:cNvSpPr txBox="1">
            <a:spLocks/>
          </p:cNvSpPr>
          <p:nvPr/>
        </p:nvSpPr>
        <p:spPr>
          <a:xfrm>
            <a:off x="289932" y="5666695"/>
            <a:ext cx="8854068" cy="1047999"/>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0070C0"/>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br>
              <a:rPr lang="en-US" dirty="0"/>
            </a:br>
            <a:r>
              <a:rPr lang="en-US" sz="1800" b="1" dirty="0">
                <a:latin typeface="Lato"/>
                <a:ea typeface="Lato"/>
                <a:cs typeface="Lato"/>
                <a:sym typeface="Lato"/>
              </a:rPr>
              <a:t>Share and Compare Wages, </a:t>
            </a:r>
            <a:r>
              <a:rPr lang="en-US" sz="1800" b="1" dirty="0" err="1">
                <a:latin typeface="Lato"/>
                <a:ea typeface="Lato"/>
                <a:cs typeface="Lato"/>
                <a:sym typeface="Lato"/>
              </a:rPr>
              <a:t>Labour</a:t>
            </a:r>
            <a:r>
              <a:rPr lang="en-US" sz="1800" b="1" dirty="0">
                <a:latin typeface="Lato"/>
                <a:ea typeface="Lato"/>
                <a:cs typeface="Lato"/>
                <a:sym typeface="Lato"/>
              </a:rPr>
              <a:t> Law and Career</a:t>
            </a:r>
          </a:p>
          <a:p>
            <a:r>
              <a:rPr lang="en-US" sz="1800" dirty="0" err="1">
                <a:solidFill>
                  <a:srgbClr val="677480"/>
                </a:solidFill>
                <a:latin typeface="Lato"/>
                <a:ea typeface="Lato"/>
                <a:cs typeface="Lato"/>
                <a:sym typeface="Lato"/>
              </a:rPr>
              <a:t>WageIndicator</a:t>
            </a:r>
            <a:r>
              <a:rPr lang="en-US" sz="1800" dirty="0">
                <a:solidFill>
                  <a:srgbClr val="677480"/>
                </a:solidFill>
                <a:latin typeface="Lato"/>
                <a:ea typeface="Lato"/>
                <a:cs typeface="Lato"/>
                <a:sym typeface="Lato"/>
              </a:rPr>
              <a:t> Foundation is a non profit network supported by a group of top universities – like Indian Institute of Management Ahmedabad - trade unions, employers </a:t>
            </a:r>
            <a:r>
              <a:rPr lang="en-US" sz="1800" dirty="0" err="1">
                <a:solidFill>
                  <a:srgbClr val="677480"/>
                </a:solidFill>
                <a:latin typeface="Lato"/>
                <a:ea typeface="Lato"/>
                <a:cs typeface="Lato"/>
                <a:sym typeface="Lato"/>
              </a:rPr>
              <a:t>organisations</a:t>
            </a:r>
            <a:r>
              <a:rPr lang="en-US" sz="1800" dirty="0">
                <a:solidFill>
                  <a:srgbClr val="677480"/>
                </a:solidFill>
                <a:latin typeface="Lato"/>
                <a:ea typeface="Lato"/>
                <a:cs typeface="Lato"/>
                <a:sym typeface="Lato"/>
              </a:rPr>
              <a:t>, media and millions of users and contributors around the world, online and offline.</a:t>
            </a:r>
          </a:p>
        </p:txBody>
      </p:sp>
      <p:pic>
        <p:nvPicPr>
          <p:cNvPr id="4" name="Picture 3">
            <a:extLst>
              <a:ext uri="{FF2B5EF4-FFF2-40B4-BE49-F238E27FC236}">
                <a16:creationId xmlns:a16="http://schemas.microsoft.com/office/drawing/2014/main" id="{89EFBEE8-37F9-7243-BC86-6F492E454AA0}"/>
              </a:ext>
            </a:extLst>
          </p:cNvPr>
          <p:cNvPicPr>
            <a:picLocks noChangeAspect="1"/>
          </p:cNvPicPr>
          <p:nvPr/>
        </p:nvPicPr>
        <p:blipFill>
          <a:blip r:embed="rId3"/>
          <a:stretch>
            <a:fillRect/>
          </a:stretch>
        </p:blipFill>
        <p:spPr>
          <a:xfrm>
            <a:off x="1414121" y="1041136"/>
            <a:ext cx="6272664" cy="4435200"/>
          </a:xfrm>
          <a:prstGeom prst="rect">
            <a:avLst/>
          </a:prstGeom>
        </p:spPr>
      </p:pic>
    </p:spTree>
    <p:extLst>
      <p:ext uri="{BB962C8B-B14F-4D97-AF65-F5344CB8AC3E}">
        <p14:creationId xmlns:p14="http://schemas.microsoft.com/office/powerpoint/2010/main" val="1652864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ctrTitle" idx="4294967295"/>
          </p:nvPr>
        </p:nvSpPr>
        <p:spPr>
          <a:xfrm>
            <a:off x="915100" y="1205843"/>
            <a:ext cx="7517699" cy="749956"/>
          </a:xfrm>
          <a:prstGeom prst="rect">
            <a:avLst/>
          </a:prstGeom>
        </p:spPr>
        <p:txBody>
          <a:bodyPr lIns="91425" tIns="91425" rIns="91425" bIns="91425" anchor="b" anchorCtr="0">
            <a:noAutofit/>
          </a:bodyPr>
          <a:lstStyle/>
          <a:p>
            <a:pPr lvl="0" algn="l" rtl="0">
              <a:spcBef>
                <a:spcPts val="0"/>
              </a:spcBef>
              <a:buNone/>
            </a:pPr>
            <a:r>
              <a:rPr lang="en-IN" sz="5400" b="1" dirty="0">
                <a:solidFill>
                  <a:srgbClr val="FF9715"/>
                </a:solidFill>
                <a:latin typeface="Lato"/>
                <a:ea typeface="Lato"/>
                <a:cs typeface="Lato"/>
                <a:sym typeface="Lato"/>
              </a:rPr>
              <a:t>42,506/5,228/9,504</a:t>
            </a:r>
            <a:endParaRPr lang="en" sz="5400" b="1" dirty="0">
              <a:solidFill>
                <a:srgbClr val="FF9715"/>
              </a:solidFill>
              <a:latin typeface="Lato"/>
              <a:ea typeface="Lato"/>
              <a:cs typeface="Lato"/>
              <a:sym typeface="Lato"/>
            </a:endParaRPr>
          </a:p>
        </p:txBody>
      </p:sp>
      <p:sp>
        <p:nvSpPr>
          <p:cNvPr id="198" name="Shape 198"/>
          <p:cNvSpPr txBox="1">
            <a:spLocks noGrp="1"/>
          </p:cNvSpPr>
          <p:nvPr>
            <p:ph type="subTitle" idx="4294967295"/>
          </p:nvPr>
        </p:nvSpPr>
        <p:spPr>
          <a:xfrm>
            <a:off x="915100" y="2009670"/>
            <a:ext cx="7517699" cy="388175"/>
          </a:xfrm>
          <a:prstGeom prst="rect">
            <a:avLst/>
          </a:prstGeom>
        </p:spPr>
        <p:txBody>
          <a:bodyPr lIns="91425" tIns="91425" rIns="91425" bIns="91425" anchor="t" anchorCtr="0">
            <a:noAutofit/>
          </a:bodyPr>
          <a:lstStyle/>
          <a:p>
            <a:pPr lvl="0" algn="l" rtl="0">
              <a:spcBef>
                <a:spcPts val="0"/>
              </a:spcBef>
              <a:buNone/>
            </a:pPr>
            <a:r>
              <a:rPr lang="en-US" sz="1600" dirty="0"/>
              <a:t>Respondents across India</a:t>
            </a:r>
            <a:r>
              <a:rPr lang="en-IN" sz="1600" dirty="0"/>
              <a:t>/Pakistan/Sri Lanka</a:t>
            </a:r>
            <a:endParaRPr lang="en" sz="1600" dirty="0"/>
          </a:p>
        </p:txBody>
      </p:sp>
      <p:sp>
        <p:nvSpPr>
          <p:cNvPr id="199" name="Shape 199"/>
          <p:cNvSpPr txBox="1">
            <a:spLocks noGrp="1"/>
          </p:cNvSpPr>
          <p:nvPr>
            <p:ph type="ctrTitle" idx="4294967295"/>
          </p:nvPr>
        </p:nvSpPr>
        <p:spPr>
          <a:xfrm>
            <a:off x="915100" y="5015842"/>
            <a:ext cx="7517699" cy="749956"/>
          </a:xfrm>
          <a:prstGeom prst="rect">
            <a:avLst/>
          </a:prstGeom>
        </p:spPr>
        <p:txBody>
          <a:bodyPr lIns="91425" tIns="91425" rIns="91425" bIns="91425" anchor="b" anchorCtr="0">
            <a:noAutofit/>
          </a:bodyPr>
          <a:lstStyle/>
          <a:p>
            <a:pPr lvl="0" algn="l" rtl="0">
              <a:spcBef>
                <a:spcPts val="0"/>
              </a:spcBef>
              <a:buNone/>
            </a:pPr>
            <a:r>
              <a:rPr lang="en-US" sz="5400" b="1" dirty="0">
                <a:solidFill>
                  <a:srgbClr val="7ECEFD"/>
                </a:solidFill>
                <a:latin typeface="Lato"/>
                <a:ea typeface="Lato"/>
                <a:cs typeface="Lato"/>
                <a:sym typeface="Lato"/>
              </a:rPr>
              <a:t>Respondents</a:t>
            </a:r>
            <a:endParaRPr lang="en" sz="5400" b="1" dirty="0">
              <a:solidFill>
                <a:srgbClr val="7ECEFD"/>
              </a:solidFill>
              <a:latin typeface="Lato"/>
              <a:ea typeface="Lato"/>
              <a:cs typeface="Lato"/>
              <a:sym typeface="Lato"/>
            </a:endParaRPr>
          </a:p>
        </p:txBody>
      </p:sp>
      <p:sp>
        <p:nvSpPr>
          <p:cNvPr id="200" name="Shape 200"/>
          <p:cNvSpPr txBox="1">
            <a:spLocks noGrp="1"/>
          </p:cNvSpPr>
          <p:nvPr>
            <p:ph type="subTitle" idx="4294967295"/>
          </p:nvPr>
        </p:nvSpPr>
        <p:spPr>
          <a:xfrm>
            <a:off x="915100" y="5819673"/>
            <a:ext cx="7517699" cy="388175"/>
          </a:xfrm>
          <a:prstGeom prst="rect">
            <a:avLst/>
          </a:prstGeom>
        </p:spPr>
        <p:txBody>
          <a:bodyPr lIns="91425" tIns="91425" rIns="91425" bIns="91425" anchor="t" anchorCtr="0">
            <a:noAutofit/>
          </a:bodyPr>
          <a:lstStyle/>
          <a:p>
            <a:pPr lvl="0" algn="l" rtl="0">
              <a:spcBef>
                <a:spcPts val="0"/>
              </a:spcBef>
              <a:buNone/>
            </a:pPr>
            <a:r>
              <a:rPr lang="en-US" sz="1600" dirty="0"/>
              <a:t>Different age groups, varied industries and various hierarchical positions in their respective occupations</a:t>
            </a:r>
            <a:endParaRPr lang="en" sz="1600" dirty="0"/>
          </a:p>
        </p:txBody>
      </p:sp>
      <p:sp>
        <p:nvSpPr>
          <p:cNvPr id="201" name="Shape 201"/>
          <p:cNvSpPr txBox="1">
            <a:spLocks noGrp="1"/>
          </p:cNvSpPr>
          <p:nvPr>
            <p:ph type="ctrTitle" idx="4294967295"/>
          </p:nvPr>
        </p:nvSpPr>
        <p:spPr>
          <a:xfrm>
            <a:off x="915100" y="3087665"/>
            <a:ext cx="7517699" cy="749956"/>
          </a:xfrm>
          <a:prstGeom prst="rect">
            <a:avLst/>
          </a:prstGeom>
        </p:spPr>
        <p:txBody>
          <a:bodyPr lIns="91425" tIns="91425" rIns="91425" bIns="91425" anchor="b" anchorCtr="0">
            <a:noAutofit/>
          </a:bodyPr>
          <a:lstStyle/>
          <a:p>
            <a:pPr lvl="0" algn="l" rtl="0">
              <a:spcBef>
                <a:spcPts val="0"/>
              </a:spcBef>
              <a:buNone/>
            </a:pPr>
            <a:r>
              <a:rPr lang="en-US" sz="5400" b="1" dirty="0">
                <a:solidFill>
                  <a:srgbClr val="F20253"/>
                </a:solidFill>
                <a:latin typeface="Lato"/>
                <a:ea typeface="Lato"/>
                <a:cs typeface="Lato"/>
                <a:sym typeface="Lato"/>
              </a:rPr>
              <a:t>20</a:t>
            </a:r>
            <a:r>
              <a:rPr lang="en-IN" sz="5400" b="1" dirty="0">
                <a:solidFill>
                  <a:srgbClr val="F20253"/>
                </a:solidFill>
                <a:latin typeface="Lato"/>
                <a:ea typeface="Lato"/>
                <a:cs typeface="Lato"/>
                <a:sym typeface="Lato"/>
              </a:rPr>
              <a:t>12</a:t>
            </a:r>
            <a:r>
              <a:rPr lang="en-US" sz="5400" b="1" dirty="0">
                <a:solidFill>
                  <a:srgbClr val="F20253"/>
                </a:solidFill>
                <a:latin typeface="Lato"/>
                <a:ea typeface="Lato"/>
                <a:cs typeface="Lato"/>
                <a:sym typeface="Lato"/>
              </a:rPr>
              <a:t> - 201</a:t>
            </a:r>
            <a:r>
              <a:rPr lang="en-IN" sz="5400" b="1" dirty="0">
                <a:solidFill>
                  <a:srgbClr val="F20253"/>
                </a:solidFill>
                <a:latin typeface="Lato"/>
                <a:ea typeface="Lato"/>
                <a:cs typeface="Lato"/>
                <a:sym typeface="Lato"/>
              </a:rPr>
              <a:t>5</a:t>
            </a:r>
            <a:endParaRPr lang="en" b="1" dirty="0">
              <a:solidFill>
                <a:srgbClr val="F20253"/>
              </a:solidFill>
              <a:latin typeface="Lato"/>
              <a:ea typeface="Lato"/>
              <a:cs typeface="Lato"/>
              <a:sym typeface="Lato"/>
            </a:endParaRPr>
          </a:p>
        </p:txBody>
      </p:sp>
      <p:sp>
        <p:nvSpPr>
          <p:cNvPr id="202" name="Shape 202"/>
          <p:cNvSpPr txBox="1">
            <a:spLocks noGrp="1"/>
          </p:cNvSpPr>
          <p:nvPr>
            <p:ph type="subTitle" idx="4294967295"/>
          </p:nvPr>
        </p:nvSpPr>
        <p:spPr>
          <a:xfrm>
            <a:off x="915100" y="4088748"/>
            <a:ext cx="7517699" cy="388175"/>
          </a:xfrm>
          <a:prstGeom prst="rect">
            <a:avLst/>
          </a:prstGeom>
        </p:spPr>
        <p:txBody>
          <a:bodyPr lIns="91425" tIns="91425" rIns="91425" bIns="91425" anchor="t" anchorCtr="0">
            <a:noAutofit/>
          </a:bodyPr>
          <a:lstStyle/>
          <a:p>
            <a:pPr lvl="0" algn="l" rtl="0">
              <a:spcBef>
                <a:spcPts val="0"/>
              </a:spcBef>
              <a:buNone/>
            </a:pPr>
            <a:r>
              <a:rPr lang="en-US" sz="1600" dirty="0"/>
              <a:t>Reponses from </a:t>
            </a:r>
            <a:r>
              <a:rPr lang="en-IN" sz="1600" dirty="0"/>
              <a:t>four</a:t>
            </a:r>
            <a:r>
              <a:rPr lang="en-US" sz="1600" dirty="0"/>
              <a:t> years</a:t>
            </a:r>
            <a:endParaRPr lang="en" sz="1600" dirty="0"/>
          </a:p>
        </p:txBody>
      </p:sp>
      <p:sp>
        <p:nvSpPr>
          <p:cNvPr id="203" name="Shape 203"/>
          <p:cNvSpPr/>
          <p:nvPr/>
        </p:nvSpPr>
        <p:spPr>
          <a:xfrm>
            <a:off x="0" y="1193800"/>
            <a:ext cx="940499" cy="560299"/>
          </a:xfrm>
          <a:prstGeom prst="rightArrow">
            <a:avLst>
              <a:gd name="adj1" fmla="val 61815"/>
              <a:gd name="adj2" fmla="val 50000"/>
            </a:avLst>
          </a:prstGeom>
          <a:solidFill>
            <a:srgbClr val="FF9715"/>
          </a:solidFill>
          <a:ln>
            <a:noFill/>
          </a:ln>
        </p:spPr>
        <p:txBody>
          <a:bodyPr lIns="91425" tIns="91425" rIns="91425" bIns="91425" anchor="ctr" anchorCtr="0">
            <a:noAutofit/>
          </a:bodyPr>
          <a:lstStyle/>
          <a:p>
            <a:pPr lvl="0">
              <a:spcBef>
                <a:spcPts val="0"/>
              </a:spcBef>
              <a:buNone/>
            </a:pPr>
            <a:endParaRPr sz="1050"/>
          </a:p>
        </p:txBody>
      </p:sp>
      <p:sp>
        <p:nvSpPr>
          <p:cNvPr id="204" name="Shape 204"/>
          <p:cNvSpPr/>
          <p:nvPr/>
        </p:nvSpPr>
        <p:spPr>
          <a:xfrm>
            <a:off x="0" y="3098800"/>
            <a:ext cx="940499" cy="560299"/>
          </a:xfrm>
          <a:prstGeom prst="rightArrow">
            <a:avLst>
              <a:gd name="adj1" fmla="val 61815"/>
              <a:gd name="adj2" fmla="val 50000"/>
            </a:avLst>
          </a:prstGeom>
          <a:solidFill>
            <a:srgbClr val="F20253"/>
          </a:solidFill>
          <a:ln>
            <a:noFill/>
          </a:ln>
        </p:spPr>
        <p:txBody>
          <a:bodyPr lIns="91425" tIns="91425" rIns="91425" bIns="91425" anchor="ctr" anchorCtr="0">
            <a:noAutofit/>
          </a:bodyPr>
          <a:lstStyle/>
          <a:p>
            <a:pPr lvl="0">
              <a:spcBef>
                <a:spcPts val="0"/>
              </a:spcBef>
              <a:buNone/>
            </a:pPr>
            <a:endParaRPr sz="1050"/>
          </a:p>
        </p:txBody>
      </p:sp>
      <p:sp>
        <p:nvSpPr>
          <p:cNvPr id="205" name="Shape 205"/>
          <p:cNvSpPr/>
          <p:nvPr/>
        </p:nvSpPr>
        <p:spPr>
          <a:xfrm>
            <a:off x="0" y="5003800"/>
            <a:ext cx="940499" cy="560299"/>
          </a:xfrm>
          <a:prstGeom prst="rightArrow">
            <a:avLst>
              <a:gd name="adj1" fmla="val 61815"/>
              <a:gd name="adj2" fmla="val 50000"/>
            </a:avLst>
          </a:prstGeom>
          <a:solidFill>
            <a:srgbClr val="7ECEFD"/>
          </a:solidFill>
          <a:ln>
            <a:noFill/>
          </a:ln>
        </p:spPr>
        <p:txBody>
          <a:bodyPr lIns="91425" tIns="91425" rIns="91425" bIns="91425" anchor="ctr" anchorCtr="0">
            <a:noAutofit/>
          </a:bodyPr>
          <a:lstStyle/>
          <a:p>
            <a:pPr lvl="0">
              <a:spcBef>
                <a:spcPts val="0"/>
              </a:spcBef>
              <a:buNone/>
            </a:pPr>
            <a:endParaRPr sz="1050"/>
          </a:p>
        </p:txBody>
      </p:sp>
    </p:spTree>
    <p:extLst>
      <p:ext uri="{BB962C8B-B14F-4D97-AF65-F5344CB8AC3E}">
        <p14:creationId xmlns:p14="http://schemas.microsoft.com/office/powerpoint/2010/main" val="1952145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4" name="Title 1"/>
          <p:cNvSpPr txBox="1">
            <a:spLocks/>
          </p:cNvSpPr>
          <p:nvPr/>
        </p:nvSpPr>
        <p:spPr>
          <a:xfrm>
            <a:off x="893700" y="872528"/>
            <a:ext cx="6462600" cy="1143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70C0"/>
                </a:solidFill>
                <a:latin typeface="Arial"/>
                <a:ea typeface="Arial"/>
                <a:cs typeface="Arial"/>
                <a:sym typeface="Arial"/>
              </a:defRPr>
            </a:lvl1pPr>
          </a:lstStyle>
          <a:p>
            <a:r>
              <a:rPr lang="en-US" sz="3600" dirty="0">
                <a:latin typeface="Raleway"/>
                <a:ea typeface="Raleway"/>
                <a:cs typeface="Raleway"/>
                <a:sym typeface="Raleway"/>
              </a:rPr>
              <a:t>Methodology:</a:t>
            </a:r>
            <a:endParaRPr lang="en-US" dirty="0"/>
          </a:p>
        </p:txBody>
      </p:sp>
      <p:sp>
        <p:nvSpPr>
          <p:cNvPr id="2" name="Rectangle 1">
            <a:extLst>
              <a:ext uri="{FF2B5EF4-FFF2-40B4-BE49-F238E27FC236}">
                <a16:creationId xmlns:a16="http://schemas.microsoft.com/office/drawing/2014/main" id="{07A3E53C-C10F-6347-9A76-B10106433A11}"/>
              </a:ext>
            </a:extLst>
          </p:cNvPr>
          <p:cNvSpPr/>
          <p:nvPr/>
        </p:nvSpPr>
        <p:spPr>
          <a:xfrm>
            <a:off x="893699" y="2606365"/>
            <a:ext cx="6908197" cy="3693319"/>
          </a:xfrm>
          <a:prstGeom prst="rect">
            <a:avLst/>
          </a:prstGeom>
        </p:spPr>
        <p:txBody>
          <a:bodyPr wrap="square">
            <a:spAutoFit/>
          </a:bodyPr>
          <a:lstStyle/>
          <a:p>
            <a:pPr marL="342900" indent="-342900">
              <a:buClr>
                <a:srgbClr val="677480"/>
              </a:buClr>
              <a:buSzPct val="100000"/>
              <a:buFont typeface="Arial" panose="020B0604020202020204" pitchFamily="34" charset="0"/>
              <a:buChar char="•"/>
            </a:pPr>
            <a:r>
              <a:rPr lang="en-AU" sz="2000" dirty="0">
                <a:solidFill>
                  <a:srgbClr val="677480"/>
                </a:solidFill>
                <a:latin typeface="Lato"/>
                <a:sym typeface="Lato"/>
              </a:rPr>
              <a:t>Step 1: GPG - Absolute Mean Gross Hourly Wage</a:t>
            </a:r>
          </a:p>
          <a:p>
            <a:pPr marL="342900" indent="-342900">
              <a:buClr>
                <a:srgbClr val="677480"/>
              </a:buClr>
              <a:buSzPct val="100000"/>
              <a:buFont typeface="Arial" panose="020B0604020202020204" pitchFamily="34" charset="0"/>
              <a:buChar char="•"/>
            </a:pPr>
            <a:endParaRPr lang="en-AU" sz="2000" dirty="0">
              <a:solidFill>
                <a:srgbClr val="677480"/>
              </a:solidFill>
              <a:latin typeface="Lato"/>
              <a:sym typeface="Lato"/>
            </a:endParaRPr>
          </a:p>
          <a:p>
            <a:pPr marL="342900" indent="-342900">
              <a:buClr>
                <a:srgbClr val="677480"/>
              </a:buClr>
              <a:buSzPct val="100000"/>
              <a:buFont typeface="Arial" panose="020B0604020202020204" pitchFamily="34" charset="0"/>
              <a:buChar char="•"/>
            </a:pPr>
            <a:r>
              <a:rPr lang="en-AU" sz="2000" dirty="0">
                <a:solidFill>
                  <a:srgbClr val="677480"/>
                </a:solidFill>
                <a:latin typeface="Lato"/>
                <a:sym typeface="Lato"/>
              </a:rPr>
              <a:t>Step 2: Median Hourly Wage - GPG: Variable Specific</a:t>
            </a:r>
          </a:p>
          <a:p>
            <a:pPr marL="342900" indent="-342900">
              <a:buClr>
                <a:srgbClr val="677480"/>
              </a:buClr>
              <a:buSzPct val="100000"/>
              <a:buFont typeface="Arial" panose="020B0604020202020204" pitchFamily="34" charset="0"/>
              <a:buChar char="•"/>
            </a:pPr>
            <a:endParaRPr lang="en-AU" sz="2000" dirty="0">
              <a:solidFill>
                <a:srgbClr val="677480"/>
              </a:solidFill>
              <a:latin typeface="Lato"/>
              <a:sym typeface="Lato"/>
            </a:endParaRPr>
          </a:p>
          <a:p>
            <a:pPr marL="342900" indent="-342900">
              <a:buClr>
                <a:srgbClr val="677480"/>
              </a:buClr>
              <a:buSzPct val="100000"/>
              <a:buFont typeface="Arial" panose="020B0604020202020204" pitchFamily="34" charset="0"/>
              <a:buChar char="•"/>
            </a:pPr>
            <a:r>
              <a:rPr lang="en-AU" sz="2000" dirty="0">
                <a:solidFill>
                  <a:srgbClr val="677480"/>
                </a:solidFill>
                <a:latin typeface="Lato"/>
                <a:sym typeface="Lato"/>
              </a:rPr>
              <a:t> Step 3: Two sample t-test</a:t>
            </a:r>
          </a:p>
          <a:p>
            <a:pPr marL="342900" indent="-342900">
              <a:buClr>
                <a:srgbClr val="677480"/>
              </a:buClr>
              <a:buSzPct val="100000"/>
              <a:buFont typeface="Arial" panose="020B0604020202020204" pitchFamily="34" charset="0"/>
              <a:buChar char="•"/>
            </a:pPr>
            <a:endParaRPr lang="en-AU" sz="2000" dirty="0">
              <a:solidFill>
                <a:srgbClr val="677480"/>
              </a:solidFill>
              <a:latin typeface="Lato"/>
              <a:sym typeface="Lato"/>
            </a:endParaRPr>
          </a:p>
          <a:p>
            <a:pPr marL="342900" indent="-342900">
              <a:buClr>
                <a:srgbClr val="677480"/>
              </a:buClr>
              <a:buSzPct val="100000"/>
              <a:buFont typeface="Arial" panose="020B0604020202020204" pitchFamily="34" charset="0"/>
              <a:buChar char="•"/>
            </a:pPr>
            <a:r>
              <a:rPr lang="en-AU" sz="2000" dirty="0">
                <a:solidFill>
                  <a:srgbClr val="677480"/>
                </a:solidFill>
                <a:latin typeface="Lato"/>
                <a:sym typeface="Lato"/>
              </a:rPr>
              <a:t>Step 4: OLS</a:t>
            </a:r>
          </a:p>
          <a:p>
            <a:pPr marL="342900" indent="-342900">
              <a:buClr>
                <a:srgbClr val="677480"/>
              </a:buClr>
              <a:buSzPct val="100000"/>
              <a:buFont typeface="Arial" panose="020B0604020202020204" pitchFamily="34" charset="0"/>
              <a:buChar char="•"/>
            </a:pPr>
            <a:endParaRPr lang="en-AU" sz="2000" dirty="0">
              <a:solidFill>
                <a:srgbClr val="677480"/>
              </a:solidFill>
              <a:latin typeface="Lato"/>
              <a:sym typeface="Lato"/>
            </a:endParaRPr>
          </a:p>
          <a:p>
            <a:pPr marL="342900" indent="-342900">
              <a:buClr>
                <a:srgbClr val="677480"/>
              </a:buClr>
              <a:buSzPct val="100000"/>
              <a:buFont typeface="Arial" panose="020B0604020202020204" pitchFamily="34" charset="0"/>
              <a:buChar char="•"/>
            </a:pPr>
            <a:r>
              <a:rPr lang="en-AU" sz="2000" dirty="0">
                <a:solidFill>
                  <a:srgbClr val="677480"/>
                </a:solidFill>
                <a:latin typeface="Lato"/>
                <a:sym typeface="Lato"/>
              </a:rPr>
              <a:t>Step 5: Variance Inflation Factor (VIF)</a:t>
            </a:r>
          </a:p>
          <a:p>
            <a:pPr marL="342900" indent="-342900">
              <a:buClr>
                <a:srgbClr val="677480"/>
              </a:buClr>
              <a:buSzPct val="100000"/>
              <a:buFont typeface="Arial" panose="020B0604020202020204" pitchFamily="34" charset="0"/>
              <a:buChar char="•"/>
            </a:pPr>
            <a:endParaRPr lang="en-AU" sz="2000" dirty="0">
              <a:solidFill>
                <a:srgbClr val="677480"/>
              </a:solidFill>
              <a:latin typeface="Lato"/>
              <a:sym typeface="Lato"/>
            </a:endParaRPr>
          </a:p>
          <a:p>
            <a:pPr marL="342900" indent="-342900">
              <a:buClr>
                <a:srgbClr val="677480"/>
              </a:buClr>
              <a:buSzPct val="100000"/>
              <a:buFont typeface="Arial" panose="020B0604020202020204" pitchFamily="34" charset="0"/>
              <a:buChar char="•"/>
            </a:pPr>
            <a:r>
              <a:rPr lang="en-AU" sz="2000" dirty="0">
                <a:solidFill>
                  <a:srgbClr val="677480"/>
                </a:solidFill>
                <a:latin typeface="Lato"/>
                <a:sym typeface="Lato"/>
              </a:rPr>
              <a:t>Step 6: Cross tabulation</a:t>
            </a:r>
          </a:p>
          <a:p>
            <a:endParaRPr lang="en-AU" dirty="0"/>
          </a:p>
        </p:txBody>
      </p:sp>
    </p:spTree>
    <p:extLst>
      <p:ext uri="{BB962C8B-B14F-4D97-AF65-F5344CB8AC3E}">
        <p14:creationId xmlns:p14="http://schemas.microsoft.com/office/powerpoint/2010/main" val="2849987681"/>
      </p:ext>
    </p:extLst>
  </p:cSld>
  <p:clrMapOvr>
    <a:masterClrMapping/>
  </p:clrMapOvr>
</p:sld>
</file>

<file path=ppt/theme/theme1.xml><?xml version="1.0" encoding="utf-8"?>
<a:theme xmlns:a="http://schemas.openxmlformats.org/drawingml/2006/main"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6963</TotalTime>
  <Words>1508</Words>
  <Application>Microsoft Macintosh PowerPoint</Application>
  <PresentationFormat>On-screen Show (4:3)</PresentationFormat>
  <Paragraphs>232</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Lato</vt:lpstr>
      <vt:lpstr>Myriad Arabic</vt:lpstr>
      <vt:lpstr>Myriad Pro</vt:lpstr>
      <vt:lpstr>Raleway</vt:lpstr>
      <vt:lpstr>Times New Roman</vt:lpstr>
      <vt:lpstr>Antonio template</vt:lpstr>
      <vt:lpstr>Dynamics of gender pay gap and its implications for industrial relations: A comparative study of India, Pakistan and Sri Lanka </vt:lpstr>
      <vt:lpstr>PowerPoint Presentation</vt:lpstr>
      <vt:lpstr>PowerPoint Presentation</vt:lpstr>
      <vt:lpstr>PowerPoint Presentation</vt:lpstr>
      <vt:lpstr>PowerPoint Presentation</vt:lpstr>
      <vt:lpstr>PowerPoint Presentation</vt:lpstr>
      <vt:lpstr> WageIndicator Foundation, Amsterdam</vt:lpstr>
      <vt:lpstr>42,506/5,228/9,504</vt:lpstr>
      <vt:lpstr>PowerPoint Presentation</vt:lpstr>
      <vt:lpstr>PowerPoint Presentation</vt:lpstr>
      <vt:lpstr>Gender Pay Gap</vt:lpstr>
      <vt:lpstr>PowerPoint Presentation</vt:lpstr>
      <vt:lpstr>Qualification Premium in Favour of Women:</vt:lpstr>
      <vt:lpstr>PowerPoint Presentation</vt:lpstr>
      <vt:lpstr>PowerPoint Presentation</vt:lpstr>
      <vt:lpstr>Thank you</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Labour Market and Position of Women: Gender Pay Gap in the Indian Formal Sector</dc:title>
  <cp:lastModifiedBy>Devansh Parikh</cp:lastModifiedBy>
  <cp:revision>89</cp:revision>
  <dcterms:modified xsi:type="dcterms:W3CDTF">2018-07-31T11:47:01Z</dcterms:modified>
</cp:coreProperties>
</file>