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70" r:id="rId4"/>
    <p:sldId id="272" r:id="rId5"/>
    <p:sldId id="259" r:id="rId6"/>
    <p:sldId id="263" r:id="rId7"/>
    <p:sldId id="261" r:id="rId8"/>
    <p:sldId id="265" r:id="rId9"/>
    <p:sldId id="268" r:id="rId10"/>
    <p:sldId id="266" r:id="rId11"/>
    <p:sldId id="267" r:id="rId12"/>
    <p:sldId id="269" r:id="rId13"/>
    <p:sldId id="260" r:id="rId14"/>
    <p:sldId id="262" r:id="rId1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77" userDrawn="1">
          <p15:clr>
            <a:srgbClr val="A4A3A4"/>
          </p15:clr>
        </p15:guide>
        <p15:guide id="2" pos="325" userDrawn="1">
          <p15:clr>
            <a:srgbClr val="A4A3A4"/>
          </p15:clr>
        </p15:guide>
        <p15:guide id="3" orient="horz" pos="3906" userDrawn="1">
          <p15:clr>
            <a:srgbClr val="A4A3A4"/>
          </p15:clr>
        </p15:guide>
        <p15:guide id="5" pos="73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DB7"/>
    <a:srgbClr val="F9B900"/>
    <a:srgbClr val="8E8E8E"/>
    <a:srgbClr val="C9CACA"/>
    <a:srgbClr val="F8F8F8"/>
    <a:srgbClr val="000E2A"/>
    <a:srgbClr val="001849"/>
    <a:srgbClr val="023C92"/>
    <a:srgbClr val="DE0010"/>
    <a:srgbClr val="0018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57" autoAdjust="0"/>
    <p:restoredTop sz="95009" autoAdjust="0"/>
  </p:normalViewPr>
  <p:slideViewPr>
    <p:cSldViewPr snapToGrid="0" showGuides="1">
      <p:cViewPr>
        <p:scale>
          <a:sx n="76" d="100"/>
          <a:sy n="76" d="100"/>
        </p:scale>
        <p:origin x="1392" y="440"/>
      </p:cViewPr>
      <p:guideLst>
        <p:guide orient="horz" pos="777"/>
        <p:guide pos="325"/>
        <p:guide orient="horz" pos="3906"/>
        <p:guide pos="735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6" d="100"/>
          <a:sy n="86" d="100"/>
        </p:scale>
        <p:origin x="378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C9A6EA-60C5-47DB-AF3D-6A7FB642FAA8}" type="datetimeFigureOut">
              <a:rPr lang="ko-KR" altLang="en-US" smtClean="0"/>
              <a:t>2018. 7. 24.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565F56-0047-40CE-A2BC-D8EEA7421BED}" type="slidenum">
              <a:rPr lang="ko-KR" altLang="en-US" smtClean="0"/>
              <a:t>‹n.›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65072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DD0E33-5152-4044-89A1-CC9336FA5759}" type="datetimeFigureOut">
              <a:rPr lang="ko-KR" altLang="en-US" smtClean="0"/>
              <a:t>2018. 7. 24.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D221A9-83C1-4600-8560-FF93FEA2D58E}" type="slidenum">
              <a:rPr lang="ko-KR" altLang="en-US" smtClean="0"/>
              <a:t>‹n.›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9762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D221A9-83C1-4600-8560-FF93FEA2D58E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514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슬라이드">
    <p:bg>
      <p:bgPr>
        <a:gradFill rotWithShape="1">
          <a:gsLst>
            <a:gs pos="100000">
              <a:srgbClr val="001848"/>
            </a:gs>
            <a:gs pos="0">
              <a:srgbClr val="00206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hasCustomPrompt="1"/>
          </p:nvPr>
        </p:nvSpPr>
        <p:spPr>
          <a:xfrm>
            <a:off x="5209982" y="2163276"/>
            <a:ext cx="6590132" cy="1200329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algn="l">
              <a:lnSpc>
                <a:spcPct val="100000"/>
              </a:lnSpc>
              <a:defRPr sz="3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ko-KR" dirty="0" smtClean="0"/>
              <a:t>Presentation Title</a:t>
            </a:r>
            <a:br>
              <a:rPr lang="en-US" altLang="ko-KR" dirty="0" smtClean="0"/>
            </a:br>
            <a:r>
              <a:rPr lang="en-US" altLang="ko-KR" dirty="0" smtClean="0"/>
              <a:t>(Arial, Bold, 36pt)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 hasCustomPrompt="1"/>
          </p:nvPr>
        </p:nvSpPr>
        <p:spPr>
          <a:xfrm>
            <a:off x="5209982" y="4076228"/>
            <a:ext cx="6590132" cy="430887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altLang="ko-KR" dirty="0" smtClean="0"/>
              <a:t>Name (Arial, Bold, 22pt)</a:t>
            </a:r>
            <a:endParaRPr lang="ko-KR" altLang="en-US" dirty="0" smtClean="0"/>
          </a:p>
        </p:txBody>
      </p:sp>
      <p:pic>
        <p:nvPicPr>
          <p:cNvPr id="18" name="그림 1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96" t="45274" r="10405" b="37864"/>
          <a:stretch/>
        </p:blipFill>
        <p:spPr>
          <a:xfrm>
            <a:off x="9620300" y="565150"/>
            <a:ext cx="2007394" cy="288131"/>
          </a:xfrm>
          <a:prstGeom prst="rect">
            <a:avLst/>
          </a:prstGeom>
        </p:spPr>
      </p:pic>
      <p:sp>
        <p:nvSpPr>
          <p:cNvPr id="9" name="텍스트 개체 틀 13"/>
          <p:cNvSpPr>
            <a:spLocks noGrp="1"/>
          </p:cNvSpPr>
          <p:nvPr>
            <p:ph type="body" sz="quarter" idx="13" hasCustomPrompt="1"/>
          </p:nvPr>
        </p:nvSpPr>
        <p:spPr>
          <a:xfrm>
            <a:off x="5209982" y="4600753"/>
            <a:ext cx="6590132" cy="772006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1"/>
                </a:solidFill>
                <a:latin typeface="+mn-lt"/>
              </a:defRPr>
            </a:lvl1pPr>
            <a:lvl2pPr marL="0" indent="0" algn="ctr">
              <a:buNone/>
              <a:defRPr>
                <a:solidFill>
                  <a:schemeClr val="bg1"/>
                </a:solidFill>
              </a:defRPr>
            </a:lvl2pPr>
          </a:lstStyle>
          <a:p>
            <a:pPr lvl="0"/>
            <a:r>
              <a:rPr lang="en-US" altLang="ko-KR" dirty="0" smtClean="0"/>
              <a:t>Job Title (Arial, 20pt)</a:t>
            </a:r>
          </a:p>
          <a:p>
            <a:pPr lvl="0"/>
            <a:r>
              <a:rPr lang="en-US" altLang="ko-KR" dirty="0" smtClean="0"/>
              <a:t>Institution (Arial, 20pt)</a:t>
            </a:r>
          </a:p>
        </p:txBody>
      </p:sp>
      <p:grpSp>
        <p:nvGrpSpPr>
          <p:cNvPr id="6" name="그룹 5"/>
          <p:cNvGrpSpPr/>
          <p:nvPr userDrawn="1"/>
        </p:nvGrpSpPr>
        <p:grpSpPr>
          <a:xfrm>
            <a:off x="5347552" y="3702049"/>
            <a:ext cx="6367935" cy="90000"/>
            <a:chOff x="5347552" y="3702049"/>
            <a:chExt cx="6367935" cy="90000"/>
          </a:xfrm>
        </p:grpSpPr>
        <p:grpSp>
          <p:nvGrpSpPr>
            <p:cNvPr id="7" name="그룹 6"/>
            <p:cNvGrpSpPr/>
            <p:nvPr userDrawn="1"/>
          </p:nvGrpSpPr>
          <p:grpSpPr>
            <a:xfrm>
              <a:off x="5347552" y="3702049"/>
              <a:ext cx="6367935" cy="90000"/>
              <a:chOff x="5347552" y="3625849"/>
              <a:chExt cx="6367935" cy="90000"/>
            </a:xfrm>
          </p:grpSpPr>
          <p:sp>
            <p:nvSpPr>
              <p:cNvPr id="8" name="직각 삼각형 7"/>
              <p:cNvSpPr/>
              <p:nvPr/>
            </p:nvSpPr>
            <p:spPr>
              <a:xfrm>
                <a:off x="5347552" y="3625849"/>
                <a:ext cx="90000" cy="90000"/>
              </a:xfrm>
              <a:prstGeom prst="rtTriangle">
                <a:avLst/>
              </a:prstGeom>
              <a:solidFill>
                <a:srgbClr val="008DB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" name="직각 삼각형 9"/>
              <p:cNvSpPr/>
              <p:nvPr/>
            </p:nvSpPr>
            <p:spPr>
              <a:xfrm>
                <a:off x="5630373" y="3625849"/>
                <a:ext cx="90000" cy="90000"/>
              </a:xfrm>
              <a:prstGeom prst="rtTriangle">
                <a:avLst/>
              </a:prstGeom>
              <a:solidFill>
                <a:srgbClr val="F9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 </a:t>
                </a:r>
                <a:endParaRPr lang="ko-KR" altLang="en-US"/>
              </a:p>
            </p:txBody>
          </p:sp>
          <p:sp>
            <p:nvSpPr>
              <p:cNvPr id="11" name="직각 삼각형 10"/>
              <p:cNvSpPr/>
              <p:nvPr/>
            </p:nvSpPr>
            <p:spPr>
              <a:xfrm>
                <a:off x="5913194" y="3625849"/>
                <a:ext cx="90000" cy="90000"/>
              </a:xfrm>
              <a:prstGeom prst="rtTriangle">
                <a:avLst/>
              </a:prstGeom>
              <a:solidFill>
                <a:srgbClr val="8E8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" name="직각 삼각형 11"/>
              <p:cNvSpPr/>
              <p:nvPr/>
            </p:nvSpPr>
            <p:spPr>
              <a:xfrm>
                <a:off x="6196015" y="3625849"/>
                <a:ext cx="90000" cy="90000"/>
              </a:xfrm>
              <a:prstGeom prst="rtTriangle">
                <a:avLst/>
              </a:prstGeom>
              <a:solidFill>
                <a:srgbClr val="DE00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 </a:t>
                </a:r>
                <a:endParaRPr lang="ko-KR" altLang="en-US"/>
              </a:p>
            </p:txBody>
          </p:sp>
          <p:grpSp>
            <p:nvGrpSpPr>
              <p:cNvPr id="13" name="그룹 12"/>
              <p:cNvGrpSpPr/>
              <p:nvPr/>
            </p:nvGrpSpPr>
            <p:grpSpPr>
              <a:xfrm>
                <a:off x="6476455" y="3625849"/>
                <a:ext cx="5239032" cy="90000"/>
                <a:chOff x="6587758" y="3625849"/>
                <a:chExt cx="5239032" cy="90000"/>
              </a:xfrm>
            </p:grpSpPr>
            <p:sp>
              <p:nvSpPr>
                <p:cNvPr id="14" name="직사각형 13"/>
                <p:cNvSpPr/>
                <p:nvPr/>
              </p:nvSpPr>
              <p:spPr>
                <a:xfrm>
                  <a:off x="6678790" y="3625849"/>
                  <a:ext cx="5148000" cy="90000"/>
                </a:xfrm>
                <a:prstGeom prst="rect">
                  <a:avLst/>
                </a:prstGeom>
                <a:solidFill>
                  <a:srgbClr val="008DB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" name="직각 삼각형 14"/>
                <p:cNvSpPr/>
                <p:nvPr/>
              </p:nvSpPr>
              <p:spPr>
                <a:xfrm flipH="1" flipV="1">
                  <a:off x="6587758" y="3625849"/>
                  <a:ext cx="90000" cy="90000"/>
                </a:xfrm>
                <a:prstGeom prst="rtTriangle">
                  <a:avLst/>
                </a:prstGeom>
                <a:solidFill>
                  <a:srgbClr val="008DB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cxnSp>
          <p:nvCxnSpPr>
            <p:cNvPr id="5" name="직선 연결선 4"/>
            <p:cNvCxnSpPr/>
            <p:nvPr userDrawn="1"/>
          </p:nvCxnSpPr>
          <p:spPr>
            <a:xfrm flipH="1">
              <a:off x="6572249" y="3704430"/>
              <a:ext cx="0" cy="82800"/>
            </a:xfrm>
            <a:prstGeom prst="line">
              <a:avLst/>
            </a:prstGeom>
            <a:ln>
              <a:solidFill>
                <a:srgbClr val="008DB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9" name="그림 1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29"/>
          <a:stretch/>
        </p:blipFill>
        <p:spPr>
          <a:xfrm>
            <a:off x="8626" y="1977476"/>
            <a:ext cx="5201355" cy="3262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2849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그룹 26"/>
          <p:cNvGrpSpPr/>
          <p:nvPr userDrawn="1"/>
        </p:nvGrpSpPr>
        <p:grpSpPr>
          <a:xfrm>
            <a:off x="353730" y="699860"/>
            <a:ext cx="6367935" cy="90000"/>
            <a:chOff x="353730" y="540203"/>
            <a:chExt cx="6367935" cy="90000"/>
          </a:xfrm>
        </p:grpSpPr>
        <p:grpSp>
          <p:nvGrpSpPr>
            <p:cNvPr id="26" name="그룹 25"/>
            <p:cNvGrpSpPr/>
            <p:nvPr userDrawn="1"/>
          </p:nvGrpSpPr>
          <p:grpSpPr>
            <a:xfrm>
              <a:off x="353730" y="540203"/>
              <a:ext cx="938463" cy="90000"/>
              <a:chOff x="353730" y="540203"/>
              <a:chExt cx="938463" cy="90000"/>
            </a:xfrm>
          </p:grpSpPr>
          <p:sp>
            <p:nvSpPr>
              <p:cNvPr id="9" name="직각 삼각형 8"/>
              <p:cNvSpPr/>
              <p:nvPr/>
            </p:nvSpPr>
            <p:spPr>
              <a:xfrm>
                <a:off x="353730" y="540203"/>
                <a:ext cx="90000" cy="90000"/>
              </a:xfrm>
              <a:prstGeom prst="rtTriangle">
                <a:avLst/>
              </a:prstGeom>
              <a:solidFill>
                <a:srgbClr val="008DB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" name="직각 삼각형 9"/>
              <p:cNvSpPr/>
              <p:nvPr/>
            </p:nvSpPr>
            <p:spPr>
              <a:xfrm>
                <a:off x="636551" y="540203"/>
                <a:ext cx="90000" cy="90000"/>
              </a:xfrm>
              <a:prstGeom prst="rtTriangle">
                <a:avLst/>
              </a:prstGeom>
              <a:solidFill>
                <a:srgbClr val="F9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 </a:t>
                </a:r>
                <a:endParaRPr lang="ko-KR" altLang="en-US"/>
              </a:p>
            </p:txBody>
          </p:sp>
          <p:sp>
            <p:nvSpPr>
              <p:cNvPr id="11" name="직각 삼각형 10"/>
              <p:cNvSpPr/>
              <p:nvPr/>
            </p:nvSpPr>
            <p:spPr>
              <a:xfrm>
                <a:off x="919372" y="540203"/>
                <a:ext cx="90000" cy="90000"/>
              </a:xfrm>
              <a:prstGeom prst="rtTriangle">
                <a:avLst/>
              </a:prstGeom>
              <a:solidFill>
                <a:srgbClr val="8E8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" name="직각 삼각형 11"/>
              <p:cNvSpPr/>
              <p:nvPr/>
            </p:nvSpPr>
            <p:spPr>
              <a:xfrm>
                <a:off x="1202193" y="540203"/>
                <a:ext cx="90000" cy="90000"/>
              </a:xfrm>
              <a:prstGeom prst="rtTriangle">
                <a:avLst/>
              </a:prstGeom>
              <a:solidFill>
                <a:srgbClr val="DE00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/>
                  <a:t> </a:t>
                </a:r>
                <a:endParaRPr lang="ko-KR" altLang="en-US"/>
              </a:p>
            </p:txBody>
          </p:sp>
        </p:grpSp>
        <p:grpSp>
          <p:nvGrpSpPr>
            <p:cNvPr id="13" name="그룹 12"/>
            <p:cNvGrpSpPr/>
            <p:nvPr/>
          </p:nvGrpSpPr>
          <p:grpSpPr>
            <a:xfrm>
              <a:off x="1482633" y="540203"/>
              <a:ext cx="5239032" cy="90000"/>
              <a:chOff x="6587758" y="3625849"/>
              <a:chExt cx="5239032" cy="90000"/>
            </a:xfrm>
          </p:grpSpPr>
          <p:sp>
            <p:nvSpPr>
              <p:cNvPr id="14" name="직사각형 13"/>
              <p:cNvSpPr/>
              <p:nvPr/>
            </p:nvSpPr>
            <p:spPr>
              <a:xfrm>
                <a:off x="6678790" y="3625849"/>
                <a:ext cx="5148000" cy="90000"/>
              </a:xfrm>
              <a:prstGeom prst="rect">
                <a:avLst/>
              </a:prstGeom>
              <a:solidFill>
                <a:srgbClr val="008DB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직각 삼각형 14"/>
              <p:cNvSpPr/>
              <p:nvPr/>
            </p:nvSpPr>
            <p:spPr>
              <a:xfrm flipH="1" flipV="1">
                <a:off x="6587758" y="3625849"/>
                <a:ext cx="90000" cy="90000"/>
              </a:xfrm>
              <a:prstGeom prst="rtTriangle">
                <a:avLst/>
              </a:prstGeom>
              <a:solidFill>
                <a:srgbClr val="008DB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cxnSp>
          <p:nvCxnSpPr>
            <p:cNvPr id="8" name="직선 연결선 7"/>
            <p:cNvCxnSpPr/>
            <p:nvPr userDrawn="1"/>
          </p:nvCxnSpPr>
          <p:spPr>
            <a:xfrm flipH="1">
              <a:off x="1578427" y="542584"/>
              <a:ext cx="0" cy="82800"/>
            </a:xfrm>
            <a:prstGeom prst="line">
              <a:avLst/>
            </a:prstGeom>
            <a:ln>
              <a:solidFill>
                <a:srgbClr val="008DB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0146952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7/24/18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‹n.›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432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87714" y="1371015"/>
            <a:ext cx="7004286" cy="2246769"/>
          </a:xfrm>
        </p:spPr>
        <p:txBody>
          <a:bodyPr/>
          <a:lstStyle/>
          <a:p>
            <a:r>
              <a:rPr lang="en-GB" sz="2800" dirty="0" smtClean="0">
                <a:latin typeface="Arial" charset="0"/>
                <a:ea typeface="Arial" charset="0"/>
                <a:cs typeface="Arial" charset="0"/>
              </a:rPr>
              <a:t>Are CBAs in Cambodia</a:t>
            </a:r>
            <a:r>
              <a:rPr lang="en-GB" sz="2800" dirty="0">
                <a:latin typeface="Arial" charset="0"/>
                <a:ea typeface="Arial" charset="0"/>
                <a:cs typeface="Arial" charset="0"/>
              </a:rPr>
              <a:t>, Indonesia, </a:t>
            </a:r>
            <a:r>
              <a:rPr lang="en-GB" sz="2800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GB" sz="2800" dirty="0" smtClean="0">
                <a:latin typeface="Arial" charset="0"/>
                <a:ea typeface="Arial" charset="0"/>
                <a:cs typeface="Arial" charset="0"/>
              </a:rPr>
            </a:br>
            <a:r>
              <a:rPr lang="en-GB" sz="2800" dirty="0" smtClean="0">
                <a:latin typeface="Arial" charset="0"/>
                <a:ea typeface="Arial" charset="0"/>
                <a:cs typeface="Arial" charset="0"/>
              </a:rPr>
              <a:t>Pakistan and </a:t>
            </a:r>
            <a:r>
              <a:rPr lang="en-GB" sz="2800" dirty="0">
                <a:latin typeface="Arial" charset="0"/>
                <a:ea typeface="Arial" charset="0"/>
                <a:cs typeface="Arial" charset="0"/>
              </a:rPr>
              <a:t>Vietnam </a:t>
            </a:r>
            <a:r>
              <a:rPr lang="en-GB" sz="2800" dirty="0" smtClean="0">
                <a:latin typeface="Arial" charset="0"/>
                <a:ea typeface="Arial" charset="0"/>
                <a:cs typeface="Arial" charset="0"/>
              </a:rPr>
              <a:t>guaranteeing </a:t>
            </a:r>
            <a:br>
              <a:rPr lang="en-GB" sz="2800" dirty="0" smtClean="0">
                <a:latin typeface="Arial" charset="0"/>
                <a:ea typeface="Arial" charset="0"/>
                <a:cs typeface="Arial" charset="0"/>
              </a:rPr>
            </a:br>
            <a:r>
              <a:rPr lang="en-GB" sz="2800" dirty="0" smtClean="0">
                <a:latin typeface="Arial" charset="0"/>
                <a:ea typeface="Arial" charset="0"/>
                <a:cs typeface="Arial" charset="0"/>
              </a:rPr>
              <a:t>decent </a:t>
            </a:r>
            <a:r>
              <a:rPr lang="en-GB" sz="2800" dirty="0">
                <a:latin typeface="Arial" charset="0"/>
                <a:ea typeface="Arial" charset="0"/>
                <a:cs typeface="Arial" charset="0"/>
              </a:rPr>
              <a:t>working conditions? </a:t>
            </a:r>
            <a:r>
              <a:rPr lang="en-GB" sz="2800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GB" sz="2800" dirty="0" smtClean="0">
                <a:latin typeface="Arial" charset="0"/>
                <a:ea typeface="Arial" charset="0"/>
                <a:cs typeface="Arial" charset="0"/>
              </a:rPr>
            </a:br>
            <a:r>
              <a:rPr lang="en-GB" sz="2800" dirty="0" smtClean="0">
                <a:latin typeface="Arial" charset="0"/>
                <a:ea typeface="Arial" charset="0"/>
                <a:cs typeface="Arial" charset="0"/>
              </a:rPr>
              <a:t>Analysis </a:t>
            </a:r>
            <a:r>
              <a:rPr lang="en-GB" sz="2800" dirty="0">
                <a:latin typeface="Arial" charset="0"/>
                <a:ea typeface="Arial" charset="0"/>
                <a:cs typeface="Arial" charset="0"/>
              </a:rPr>
              <a:t>and comparison from </a:t>
            </a:r>
            <a:r>
              <a:rPr lang="en-GB" sz="2800" dirty="0" smtClean="0">
                <a:latin typeface="Arial" charset="0"/>
                <a:ea typeface="Arial" charset="0"/>
                <a:cs typeface="Arial" charset="0"/>
              </a:rPr>
              <a:t>the </a:t>
            </a:r>
            <a:br>
              <a:rPr lang="en-GB" sz="2800" dirty="0" smtClean="0">
                <a:latin typeface="Arial" charset="0"/>
                <a:ea typeface="Arial" charset="0"/>
                <a:cs typeface="Arial" charset="0"/>
              </a:rPr>
            </a:br>
            <a:r>
              <a:rPr lang="en-GB" sz="2800" dirty="0" smtClean="0">
                <a:latin typeface="Arial" charset="0"/>
                <a:ea typeface="Arial" charset="0"/>
                <a:cs typeface="Arial" charset="0"/>
              </a:rPr>
              <a:t>WageIndicator database</a:t>
            </a:r>
            <a:endParaRPr lang="ko-KR" altLang="en-US" sz="2800" dirty="0"/>
          </a:p>
        </p:txBody>
      </p:sp>
      <p:sp>
        <p:nvSpPr>
          <p:cNvPr id="7" name="부제목 6"/>
          <p:cNvSpPr>
            <a:spLocks noGrp="1"/>
          </p:cNvSpPr>
          <p:nvPr>
            <p:ph type="subTitle" idx="1"/>
          </p:nvPr>
        </p:nvSpPr>
        <p:spPr>
          <a:xfrm>
            <a:off x="5362382" y="5529440"/>
            <a:ext cx="6590132" cy="430887"/>
          </a:xfrm>
        </p:spPr>
        <p:txBody>
          <a:bodyPr/>
          <a:lstStyle/>
          <a:p>
            <a:pPr lvl="0"/>
            <a:r>
              <a:rPr lang="en-GB" dirty="0" err="1" smtClean="0"/>
              <a:t>Iftikhar</a:t>
            </a:r>
            <a:r>
              <a:rPr lang="en-GB" dirty="0" smtClean="0"/>
              <a:t> Ahmad</a:t>
            </a:r>
            <a:endParaRPr lang="ko-KR" altLang="en-US" dirty="0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3"/>
          </p:nvPr>
        </p:nvSpPr>
        <p:spPr>
          <a:xfrm>
            <a:off x="5209982" y="4600753"/>
            <a:ext cx="6590132" cy="772006"/>
          </a:xfrm>
        </p:spPr>
        <p:txBody>
          <a:bodyPr>
            <a:spAutoFit/>
          </a:bodyPr>
          <a:lstStyle/>
          <a:p>
            <a:r>
              <a:rPr lang="en-GB" dirty="0"/>
              <a:t>Database manager and </a:t>
            </a:r>
            <a:r>
              <a:rPr lang="en-GB" dirty="0" smtClean="0"/>
              <a:t>researcher</a:t>
            </a:r>
            <a:endParaRPr lang="en-US" altLang="ko-KR" dirty="0"/>
          </a:p>
          <a:p>
            <a:pPr lvl="0"/>
            <a:r>
              <a:rPr lang="en-GB" dirty="0"/>
              <a:t>WageIndicator Foundation – University of </a:t>
            </a:r>
            <a:r>
              <a:rPr lang="en-GB" dirty="0" smtClean="0"/>
              <a:t>Amsterdam</a:t>
            </a:r>
            <a:endParaRPr lang="en-US" altLang="ko-KR" dirty="0"/>
          </a:p>
        </p:txBody>
      </p:sp>
      <p:sp>
        <p:nvSpPr>
          <p:cNvPr id="6" name="부제목 6"/>
          <p:cNvSpPr txBox="1">
            <a:spLocks/>
          </p:cNvSpPr>
          <p:nvPr/>
        </p:nvSpPr>
        <p:spPr>
          <a:xfrm>
            <a:off x="5362382" y="4228628"/>
            <a:ext cx="6590132" cy="4308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l" defTabSz="914400" rtl="0" eaLnBrk="1" latinLnBrk="1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2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mtClean="0"/>
              <a:t>Daniela Ceccon</a:t>
            </a:r>
            <a:endParaRPr lang="ko-KR" altLang="en-US" dirty="0"/>
          </a:p>
        </p:txBody>
      </p:sp>
      <p:sp>
        <p:nvSpPr>
          <p:cNvPr id="10" name="텍스트 개체 틀 7"/>
          <p:cNvSpPr txBox="1">
            <a:spLocks/>
          </p:cNvSpPr>
          <p:nvPr/>
        </p:nvSpPr>
        <p:spPr>
          <a:xfrm>
            <a:off x="5209982" y="5908133"/>
            <a:ext cx="6590132" cy="7720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None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 smtClean="0"/>
              <a:t>Labour law </a:t>
            </a:r>
            <a:r>
              <a:rPr lang="it-IT" dirty="0" err="1" smtClean="0"/>
              <a:t>specialist</a:t>
            </a:r>
            <a:endParaRPr lang="en-US" altLang="ko-KR" dirty="0" smtClean="0"/>
          </a:p>
          <a:p>
            <a:r>
              <a:rPr lang="en-GB" dirty="0" smtClean="0"/>
              <a:t>WageIndicator Foundation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24261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10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5987450"/>
            <a:ext cx="4216400" cy="870550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250" y="6125404"/>
            <a:ext cx="1993900" cy="508000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961103" y="1326598"/>
            <a:ext cx="10515600" cy="1140558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latinLnBrk="0"/>
            <a:r>
              <a:rPr lang="en-GB" sz="4000" dirty="0" smtClean="0"/>
              <a:t>Wages: no pay scales, but focus on monetary benefits:</a:t>
            </a:r>
            <a:endParaRPr lang="en-GB" sz="4000" dirty="0"/>
          </a:p>
        </p:txBody>
      </p:sp>
      <p:sp>
        <p:nvSpPr>
          <p:cNvPr id="9" name="Segnaposto contenuto 2"/>
          <p:cNvSpPr txBox="1">
            <a:spLocks/>
          </p:cNvSpPr>
          <p:nvPr/>
        </p:nvSpPr>
        <p:spPr>
          <a:xfrm>
            <a:off x="961102" y="2740661"/>
            <a:ext cx="10515600" cy="606698"/>
          </a:xfrm>
          <a:prstGeom prst="rect">
            <a:avLst/>
          </a:prstGeom>
        </p:spPr>
        <p:txBody>
          <a:bodyPr numCol="2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latinLnBrk="0">
              <a:buNone/>
            </a:pPr>
            <a:r>
              <a:rPr lang="en-GB" sz="2600" dirty="0" smtClean="0"/>
              <a:t>VIETNAM</a:t>
            </a:r>
          </a:p>
          <a:p>
            <a:pPr marL="0" indent="0" algn="ctr" latinLnBrk="0">
              <a:buNone/>
            </a:pPr>
            <a:r>
              <a:rPr lang="en-GB" sz="2600" dirty="0" smtClean="0"/>
              <a:t>PAKISTAN</a:t>
            </a:r>
            <a:endParaRPr lang="en-GB" dirty="0"/>
          </a:p>
        </p:txBody>
      </p:sp>
      <p:sp>
        <p:nvSpPr>
          <p:cNvPr id="10" name="Segnaposto contenuto 2"/>
          <p:cNvSpPr txBox="1">
            <a:spLocks/>
          </p:cNvSpPr>
          <p:nvPr/>
        </p:nvSpPr>
        <p:spPr>
          <a:xfrm>
            <a:off x="6693036" y="3280024"/>
            <a:ext cx="4783667" cy="1490186"/>
          </a:xfrm>
          <a:prstGeom prst="rect">
            <a:avLst/>
          </a:prstGeom>
        </p:spPr>
        <p:txBody>
          <a:bodyPr numCol="1">
            <a:normAutofit fontScale="77500" lnSpcReduction="2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latinLnBrk="0"/>
            <a:r>
              <a:rPr lang="en-GB" sz="2600" dirty="0" smtClean="0"/>
              <a:t>Night work premium in 16% of the CBAs (Bata provides for 150%) </a:t>
            </a:r>
            <a:r>
              <a:rPr lang="mr-IN" sz="2600" dirty="0" smtClean="0"/>
              <a:t>–</a:t>
            </a:r>
            <a:r>
              <a:rPr lang="en-GB" sz="2600" dirty="0" smtClean="0"/>
              <a:t> no provision in the law</a:t>
            </a:r>
          </a:p>
          <a:p>
            <a:pPr algn="ctr" latinLnBrk="0"/>
            <a:r>
              <a:rPr lang="en-GB" sz="2600" dirty="0" smtClean="0"/>
              <a:t>¼ of the CBAs provide for </a:t>
            </a:r>
            <a:r>
              <a:rPr lang="en-GB" sz="2400" dirty="0"/>
              <a:t>monetary tuition/subsidy for children's </a:t>
            </a:r>
            <a:r>
              <a:rPr lang="en-GB" sz="2400" dirty="0" smtClean="0"/>
              <a:t>education (see case of Pakistan Cables Ltd)</a:t>
            </a:r>
            <a:r>
              <a:rPr lang="it-IT" sz="2400" dirty="0" smtClean="0"/>
              <a:t> </a:t>
            </a:r>
            <a:endParaRPr lang="en-GB" sz="2600" dirty="0" smtClean="0"/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1193800" y="3347358"/>
            <a:ext cx="4783667" cy="1715710"/>
          </a:xfrm>
          <a:prstGeom prst="rect">
            <a:avLst/>
          </a:prstGeom>
        </p:spPr>
        <p:txBody>
          <a:bodyPr numCol="1">
            <a:normAutofit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latinLnBrk="0"/>
            <a:r>
              <a:rPr lang="en-GB" dirty="0" smtClean="0"/>
              <a:t>Minimum wage</a:t>
            </a:r>
          </a:p>
          <a:p>
            <a:pPr algn="ctr" latinLnBrk="0"/>
            <a:r>
              <a:rPr lang="en-GB" dirty="0" smtClean="0"/>
              <a:t>One CBA provides 150% for night work (130% by law)</a:t>
            </a:r>
          </a:p>
        </p:txBody>
      </p:sp>
      <p:sp>
        <p:nvSpPr>
          <p:cNvPr id="15" name="Freccia giù 14"/>
          <p:cNvSpPr/>
          <p:nvPr/>
        </p:nvSpPr>
        <p:spPr>
          <a:xfrm rot="10800000">
            <a:off x="11476702" y="3177221"/>
            <a:ext cx="506219" cy="1490184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ccia giù 15"/>
          <p:cNvSpPr/>
          <p:nvPr/>
        </p:nvSpPr>
        <p:spPr>
          <a:xfrm rot="10800000">
            <a:off x="582906" y="3171026"/>
            <a:ext cx="506219" cy="1490184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53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11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5987450"/>
            <a:ext cx="4216400" cy="870550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250" y="6125404"/>
            <a:ext cx="1993900" cy="508000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961103" y="1326598"/>
            <a:ext cx="10515600" cy="1140558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latinLnBrk="0"/>
            <a:r>
              <a:rPr lang="en-GB" sz="4000" dirty="0" smtClean="0"/>
              <a:t>Wages: no pay scales, but focus on monetary benefits:</a:t>
            </a:r>
            <a:endParaRPr lang="en-GB" sz="4000" dirty="0"/>
          </a:p>
        </p:txBody>
      </p:sp>
      <p:sp>
        <p:nvSpPr>
          <p:cNvPr id="9" name="Segnaposto contenuto 2"/>
          <p:cNvSpPr txBox="1">
            <a:spLocks/>
          </p:cNvSpPr>
          <p:nvPr/>
        </p:nvSpPr>
        <p:spPr>
          <a:xfrm>
            <a:off x="961102" y="2740661"/>
            <a:ext cx="10515600" cy="606698"/>
          </a:xfrm>
          <a:prstGeom prst="rect">
            <a:avLst/>
          </a:prstGeom>
        </p:spPr>
        <p:txBody>
          <a:bodyPr numCol="2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latinLnBrk="0">
              <a:buNone/>
            </a:pPr>
            <a:r>
              <a:rPr lang="en-GB" sz="2600" dirty="0" smtClean="0"/>
              <a:t>VIETNAM</a:t>
            </a:r>
          </a:p>
          <a:p>
            <a:pPr marL="0" indent="0" algn="ctr" latinLnBrk="0">
              <a:buNone/>
            </a:pPr>
            <a:r>
              <a:rPr lang="en-GB" sz="2600" dirty="0" smtClean="0"/>
              <a:t>PAKISTAN</a:t>
            </a:r>
            <a:endParaRPr lang="en-GB" dirty="0"/>
          </a:p>
        </p:txBody>
      </p:sp>
      <p:sp>
        <p:nvSpPr>
          <p:cNvPr id="10" name="Segnaposto contenuto 2"/>
          <p:cNvSpPr txBox="1">
            <a:spLocks/>
          </p:cNvSpPr>
          <p:nvPr/>
        </p:nvSpPr>
        <p:spPr>
          <a:xfrm>
            <a:off x="6693036" y="3280024"/>
            <a:ext cx="4783667" cy="1490186"/>
          </a:xfrm>
          <a:prstGeom prst="rect">
            <a:avLst/>
          </a:prstGeom>
        </p:spPr>
        <p:txBody>
          <a:bodyPr numCol="1">
            <a:normAutofit fontScale="77500" lnSpcReduction="2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latinLnBrk="0"/>
            <a:r>
              <a:rPr lang="en-GB" sz="2600" dirty="0" smtClean="0"/>
              <a:t>Night work premium in 16% of the CBAs (Bata provides for 150%) </a:t>
            </a:r>
            <a:r>
              <a:rPr lang="mr-IN" sz="2600" dirty="0" smtClean="0"/>
              <a:t>–</a:t>
            </a:r>
            <a:r>
              <a:rPr lang="en-GB" sz="2600" dirty="0" smtClean="0"/>
              <a:t> no provision in the law</a:t>
            </a:r>
          </a:p>
          <a:p>
            <a:pPr algn="ctr" latinLnBrk="0"/>
            <a:r>
              <a:rPr lang="en-GB" sz="2600" dirty="0" smtClean="0"/>
              <a:t>¼ of the CBAs provide for </a:t>
            </a:r>
            <a:r>
              <a:rPr lang="en-GB" sz="2400" dirty="0"/>
              <a:t>monetary tuition/subsidy for children's </a:t>
            </a:r>
            <a:r>
              <a:rPr lang="en-GB" sz="2400" dirty="0" smtClean="0"/>
              <a:t>education (see case of Pakistan Cables Ltd)</a:t>
            </a:r>
            <a:r>
              <a:rPr lang="it-IT" sz="2400" dirty="0" smtClean="0"/>
              <a:t> </a:t>
            </a:r>
            <a:endParaRPr lang="en-GB" sz="2600" dirty="0" smtClean="0"/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1193800" y="3347358"/>
            <a:ext cx="4783667" cy="1715710"/>
          </a:xfrm>
          <a:prstGeom prst="rect">
            <a:avLst/>
          </a:prstGeom>
        </p:spPr>
        <p:txBody>
          <a:bodyPr numCol="1">
            <a:normAutofit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latinLnBrk="0"/>
            <a:r>
              <a:rPr lang="en-GB" dirty="0" smtClean="0"/>
              <a:t>Minimum wage</a:t>
            </a:r>
          </a:p>
          <a:p>
            <a:pPr algn="ctr" latinLnBrk="0"/>
            <a:r>
              <a:rPr lang="en-GB" dirty="0" smtClean="0"/>
              <a:t>One CBA provides 150% for night work (130% by law)</a:t>
            </a:r>
          </a:p>
        </p:txBody>
      </p:sp>
      <p:sp>
        <p:nvSpPr>
          <p:cNvPr id="15" name="Freccia giù 14"/>
          <p:cNvSpPr/>
          <p:nvPr/>
        </p:nvSpPr>
        <p:spPr>
          <a:xfrm rot="10800000">
            <a:off x="11476702" y="3177221"/>
            <a:ext cx="506219" cy="1490184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ccia giù 15"/>
          <p:cNvSpPr/>
          <p:nvPr/>
        </p:nvSpPr>
        <p:spPr>
          <a:xfrm rot="10800000">
            <a:off x="582906" y="3171026"/>
            <a:ext cx="506219" cy="1490184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asellaDiTesto 2"/>
          <p:cNvSpPr txBox="1"/>
          <p:nvPr/>
        </p:nvSpPr>
        <p:spPr>
          <a:xfrm rot="20734430">
            <a:off x="3656709" y="3755200"/>
            <a:ext cx="5147733" cy="1200329"/>
          </a:xfrm>
          <a:prstGeom prst="rect">
            <a:avLst/>
          </a:prstGeom>
          <a:gradFill>
            <a:gsLst>
              <a:gs pos="100000">
                <a:schemeClr val="accent6">
                  <a:lumMod val="40000"/>
                  <a:lumOff val="60000"/>
                </a:schemeClr>
              </a:gs>
              <a:gs pos="0">
                <a:schemeClr val="accent6">
                  <a:lumMod val="60000"/>
                  <a:lumOff val="40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latinLnBrk="0"/>
            <a:r>
              <a:rPr lang="en-GB" sz="2400" dirty="0" smtClean="0"/>
              <a:t>Same improvement for night work (130% to 150%) also in two Cambodian agreements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1348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12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5987450"/>
            <a:ext cx="4216400" cy="870550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250" y="6125404"/>
            <a:ext cx="1993900" cy="508000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961102" y="1305727"/>
            <a:ext cx="10515600" cy="736186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latinLnBrk="0"/>
            <a:r>
              <a:rPr lang="en-GB" sz="4000" dirty="0" smtClean="0"/>
              <a:t>Working hours and leave</a:t>
            </a:r>
            <a:endParaRPr lang="en-GB" sz="4000" dirty="0"/>
          </a:p>
        </p:txBody>
      </p:sp>
      <p:sp>
        <p:nvSpPr>
          <p:cNvPr id="9" name="Segnaposto contenuto 2"/>
          <p:cNvSpPr txBox="1">
            <a:spLocks/>
          </p:cNvSpPr>
          <p:nvPr/>
        </p:nvSpPr>
        <p:spPr>
          <a:xfrm>
            <a:off x="961102" y="2297762"/>
            <a:ext cx="10515600" cy="606698"/>
          </a:xfrm>
          <a:prstGeom prst="rect">
            <a:avLst/>
          </a:prstGeom>
        </p:spPr>
        <p:txBody>
          <a:bodyPr numCol="3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latinLnBrk="0">
              <a:buNone/>
            </a:pPr>
            <a:r>
              <a:rPr lang="en-GB" sz="2600" dirty="0" smtClean="0"/>
              <a:t>INDONESIA</a:t>
            </a:r>
          </a:p>
          <a:p>
            <a:pPr marL="0" indent="0" algn="ctr" latinLnBrk="0">
              <a:buNone/>
            </a:pPr>
            <a:r>
              <a:rPr lang="en-GB" sz="2600" dirty="0" smtClean="0"/>
              <a:t>CAMBODIA</a:t>
            </a:r>
          </a:p>
          <a:p>
            <a:pPr marL="0" indent="0" algn="ctr" latinLnBrk="0">
              <a:buNone/>
            </a:pPr>
            <a:r>
              <a:rPr lang="en-GB" sz="2600" dirty="0" smtClean="0"/>
              <a:t>PAKISTAN</a:t>
            </a:r>
            <a:endParaRPr lang="en-GB" dirty="0"/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4660900" y="3112588"/>
            <a:ext cx="3225800" cy="2580091"/>
          </a:xfrm>
          <a:prstGeom prst="rect">
            <a:avLst/>
          </a:prstGeom>
        </p:spPr>
        <p:txBody>
          <a:bodyPr numCol="1">
            <a:normAutofit fontScale="92500"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latinLnBrk="0">
              <a:buNone/>
            </a:pPr>
            <a:r>
              <a:rPr lang="en-GB" dirty="0" smtClean="0"/>
              <a:t>Cambodia Airport provides for:</a:t>
            </a:r>
          </a:p>
          <a:p>
            <a:pPr algn="ctr" latinLnBrk="0"/>
            <a:r>
              <a:rPr lang="en-GB" dirty="0" smtClean="0"/>
              <a:t>44 working hours per week (48 by law)</a:t>
            </a:r>
          </a:p>
          <a:p>
            <a:pPr algn="ctr" latinLnBrk="0"/>
            <a:r>
              <a:rPr lang="en-GB" dirty="0" smtClean="0"/>
              <a:t>25 days paid leave (18 by law)</a:t>
            </a:r>
          </a:p>
        </p:txBody>
      </p:sp>
      <p:sp>
        <p:nvSpPr>
          <p:cNvPr id="15" name="Freccia giù 14"/>
          <p:cNvSpPr/>
          <p:nvPr/>
        </p:nvSpPr>
        <p:spPr>
          <a:xfrm rot="10800000">
            <a:off x="11476701" y="3177220"/>
            <a:ext cx="506219" cy="2515457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ccia giù 15"/>
          <p:cNvSpPr/>
          <p:nvPr/>
        </p:nvSpPr>
        <p:spPr>
          <a:xfrm rot="10800000">
            <a:off x="582905" y="3171026"/>
            <a:ext cx="506219" cy="2521652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Segnaposto contenuto 2"/>
          <p:cNvSpPr txBox="1">
            <a:spLocks/>
          </p:cNvSpPr>
          <p:nvPr/>
        </p:nvSpPr>
        <p:spPr>
          <a:xfrm>
            <a:off x="1346200" y="3160309"/>
            <a:ext cx="3225800" cy="2580091"/>
          </a:xfrm>
          <a:prstGeom prst="rect">
            <a:avLst/>
          </a:prstGeom>
        </p:spPr>
        <p:txBody>
          <a:bodyPr numCol="1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latinLnBrk="0">
              <a:buNone/>
            </a:pPr>
            <a:r>
              <a:rPr lang="en-GB" dirty="0"/>
              <a:t>PT. Bukit </a:t>
            </a:r>
            <a:r>
              <a:rPr lang="en-GB" dirty="0" err="1"/>
              <a:t>Baiduri</a:t>
            </a:r>
            <a:r>
              <a:rPr lang="en-GB" dirty="0"/>
              <a:t> </a:t>
            </a:r>
            <a:r>
              <a:rPr lang="en-GB" dirty="0" err="1" smtClean="0"/>
              <a:t>Energi</a:t>
            </a:r>
            <a:r>
              <a:rPr lang="en-GB" dirty="0" smtClean="0"/>
              <a:t> provides for 18 days of paid annual leave (12 by law)</a:t>
            </a:r>
          </a:p>
        </p:txBody>
      </p:sp>
      <p:sp>
        <p:nvSpPr>
          <p:cNvPr id="13" name="Segnaposto contenuto 2"/>
          <p:cNvSpPr txBox="1">
            <a:spLocks/>
          </p:cNvSpPr>
          <p:nvPr/>
        </p:nvSpPr>
        <p:spPr>
          <a:xfrm>
            <a:off x="7975600" y="3112587"/>
            <a:ext cx="3225800" cy="2580091"/>
          </a:xfrm>
          <a:prstGeom prst="rect">
            <a:avLst/>
          </a:prstGeom>
        </p:spPr>
        <p:txBody>
          <a:bodyPr numCol="1">
            <a:normAutofit fontScale="77500" lnSpcReduction="2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latinLnBrk="0"/>
            <a:r>
              <a:rPr lang="en-GB" dirty="0" err="1"/>
              <a:t>Sona</a:t>
            </a:r>
            <a:r>
              <a:rPr lang="en-GB" dirty="0"/>
              <a:t> Welfare Foundation </a:t>
            </a:r>
            <a:r>
              <a:rPr lang="en-GB" dirty="0" smtClean="0"/>
              <a:t>Rawalpindi reduces working hours to 40 from 48 (law)</a:t>
            </a:r>
          </a:p>
          <a:p>
            <a:pPr algn="ctr" latinLnBrk="0"/>
            <a:r>
              <a:rPr lang="en-GB" dirty="0"/>
              <a:t>Pakistan National Shipping </a:t>
            </a:r>
            <a:r>
              <a:rPr lang="en-GB" dirty="0" smtClean="0"/>
              <a:t>Corporation provides for 52 days of paid leave (14 days by law)</a:t>
            </a:r>
          </a:p>
        </p:txBody>
      </p:sp>
    </p:spTree>
    <p:extLst>
      <p:ext uri="{BB962C8B-B14F-4D97-AF65-F5344CB8AC3E}">
        <p14:creationId xmlns:p14="http://schemas.microsoft.com/office/powerpoint/2010/main" val="1426513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13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5987450"/>
            <a:ext cx="4216400" cy="870550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250" y="6125404"/>
            <a:ext cx="1993900" cy="508000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808703" y="1320768"/>
            <a:ext cx="10515600" cy="1186457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latinLnBrk="0"/>
            <a:r>
              <a:rPr lang="en-GB" sz="4000" dirty="0"/>
              <a:t>How </a:t>
            </a:r>
            <a:r>
              <a:rPr lang="en-GB" sz="4000" dirty="0" smtClean="0"/>
              <a:t>collective bargaining data </a:t>
            </a:r>
            <a:r>
              <a:rPr lang="en-GB" sz="4000" dirty="0"/>
              <a:t>improve the lives and </a:t>
            </a:r>
            <a:r>
              <a:rPr lang="en-GB" sz="4000" dirty="0" smtClean="0"/>
              <a:t>working conditions?</a:t>
            </a:r>
            <a:endParaRPr lang="en-GB" sz="4000" dirty="0"/>
          </a:p>
        </p:txBody>
      </p:sp>
      <p:sp>
        <p:nvSpPr>
          <p:cNvPr id="8" name="Segnaposto contenuto 2"/>
          <p:cNvSpPr txBox="1">
            <a:spLocks/>
          </p:cNvSpPr>
          <p:nvPr/>
        </p:nvSpPr>
        <p:spPr>
          <a:xfrm>
            <a:off x="1002824" y="3300760"/>
            <a:ext cx="10525020" cy="1796173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atinLnBrk="0"/>
            <a:r>
              <a:rPr lang="en-GB" sz="2400" dirty="0" smtClean="0"/>
              <a:t>CBA texts are published in the sites </a:t>
            </a:r>
            <a:r>
              <a:rPr lang="en-GB" sz="2400" dirty="0" smtClean="0">
                <a:sym typeface="Wingdings"/>
              </a:rPr>
              <a:t> increase </a:t>
            </a:r>
            <a:r>
              <a:rPr lang="en-GB" sz="2400" dirty="0" smtClean="0">
                <a:solidFill>
                  <a:schemeClr val="accent2"/>
                </a:solidFill>
                <a:sym typeface="Wingdings"/>
              </a:rPr>
              <a:t>awareness</a:t>
            </a:r>
            <a:endParaRPr lang="en-GB" sz="2400" dirty="0" smtClean="0">
              <a:solidFill>
                <a:schemeClr val="accent2"/>
              </a:solidFill>
            </a:endParaRPr>
          </a:p>
          <a:p>
            <a:pPr latinLnBrk="0"/>
            <a:r>
              <a:rPr lang="en-GB" sz="2400" dirty="0" smtClean="0"/>
              <a:t>Good practices </a:t>
            </a:r>
            <a:r>
              <a:rPr lang="en-GB" sz="2400" dirty="0" smtClean="0">
                <a:sym typeface="Wingdings"/>
              </a:rPr>
              <a:t> model (</a:t>
            </a:r>
            <a:r>
              <a:rPr lang="en-GB" sz="2400" dirty="0" smtClean="0">
                <a:solidFill>
                  <a:schemeClr val="accent2"/>
                </a:solidFill>
                <a:sym typeface="Wingdings"/>
              </a:rPr>
              <a:t>sample CBAs</a:t>
            </a:r>
            <a:r>
              <a:rPr lang="en-GB" sz="2400" dirty="0" smtClean="0">
                <a:sym typeface="Wingdings"/>
              </a:rPr>
              <a:t>)  better / new provisions</a:t>
            </a:r>
            <a:endParaRPr lang="en-GB" sz="2400" dirty="0" smtClean="0"/>
          </a:p>
          <a:p>
            <a:pPr latinLnBrk="0"/>
            <a:r>
              <a:rPr lang="en-GB" sz="2400" dirty="0" smtClean="0"/>
              <a:t>Negotiators can compare clauses </a:t>
            </a:r>
            <a:r>
              <a:rPr lang="en-GB" sz="2400" dirty="0" smtClean="0">
                <a:sym typeface="Wingdings"/>
              </a:rPr>
              <a:t> improve collective bargaining and collective agreements  improve </a:t>
            </a:r>
            <a:r>
              <a:rPr lang="en-GB" sz="2400" dirty="0" smtClean="0">
                <a:solidFill>
                  <a:schemeClr val="accent2"/>
                </a:solidFill>
                <a:sym typeface="Wingdings"/>
              </a:rPr>
              <a:t>working conditions</a:t>
            </a:r>
            <a:r>
              <a:rPr lang="en-GB" sz="2400" dirty="0" smtClean="0">
                <a:sym typeface="Wingdings"/>
              </a:rPr>
              <a:t> and reduce gender pay gap</a:t>
            </a: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99468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14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5987450"/>
            <a:ext cx="4216400" cy="870550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250" y="6125404"/>
            <a:ext cx="1993900" cy="508000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905933" y="143519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600" dirty="0" smtClean="0"/>
              <a:t>All the collective agreements can be found at </a:t>
            </a:r>
            <a:r>
              <a:rPr lang="en-GB" sz="3600" u="sng" dirty="0" err="1">
                <a:solidFill>
                  <a:schemeClr val="accent2"/>
                </a:solidFill>
              </a:rPr>
              <a:t>wageindicator.org</a:t>
            </a:r>
            <a:r>
              <a:rPr lang="en-GB" sz="3600" u="sng" dirty="0">
                <a:solidFill>
                  <a:schemeClr val="accent2"/>
                </a:solidFill>
              </a:rPr>
              <a:t>/labour-laws/collective-bargaining-agreements</a:t>
            </a:r>
          </a:p>
        </p:txBody>
      </p:sp>
      <p:sp>
        <p:nvSpPr>
          <p:cNvPr id="8" name="Titolo 1"/>
          <p:cNvSpPr txBox="1">
            <a:spLocks/>
          </p:cNvSpPr>
          <p:nvPr/>
        </p:nvSpPr>
        <p:spPr>
          <a:xfrm>
            <a:off x="905933" y="4468684"/>
            <a:ext cx="10515600" cy="666170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mtClean="0"/>
              <a:t>THANK YOU!</a:t>
            </a:r>
            <a:endParaRPr lang="en-GB" dirty="0"/>
          </a:p>
        </p:txBody>
      </p:sp>
      <p:sp>
        <p:nvSpPr>
          <p:cNvPr id="9" name="Titolo 1"/>
          <p:cNvSpPr txBox="1">
            <a:spLocks/>
          </p:cNvSpPr>
          <p:nvPr/>
        </p:nvSpPr>
        <p:spPr>
          <a:xfrm>
            <a:off x="1041400" y="3175166"/>
            <a:ext cx="10515600" cy="5761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400" dirty="0" smtClean="0"/>
              <a:t>To download this paper </a:t>
            </a:r>
            <a:r>
              <a:rPr lang="en-GB" sz="2400" smtClean="0"/>
              <a:t>and presentation, </a:t>
            </a:r>
            <a:r>
              <a:rPr lang="en-GB" sz="2400" dirty="0" smtClean="0"/>
              <a:t>please visit </a:t>
            </a:r>
            <a:r>
              <a:rPr lang="en-GB" sz="2400" u="sng" dirty="0" err="1">
                <a:solidFill>
                  <a:schemeClr val="accent2"/>
                </a:solidFill>
              </a:rPr>
              <a:t>wageindicator.org</a:t>
            </a:r>
            <a:r>
              <a:rPr lang="en-GB" sz="2400" u="sng" dirty="0">
                <a:solidFill>
                  <a:schemeClr val="accent2"/>
                </a:solidFill>
              </a:rPr>
              <a:t>/</a:t>
            </a:r>
            <a:r>
              <a:rPr lang="en-GB" sz="2400" u="sng" dirty="0" err="1">
                <a:solidFill>
                  <a:schemeClr val="accent2"/>
                </a:solidFill>
              </a:rPr>
              <a:t>Wageindicatorfoundation</a:t>
            </a:r>
            <a:r>
              <a:rPr lang="en-GB" sz="2400" u="sng" dirty="0">
                <a:solidFill>
                  <a:schemeClr val="accent2"/>
                </a:solidFill>
              </a:rPr>
              <a:t>/publications</a:t>
            </a:r>
            <a:r>
              <a:rPr lang="en-GB" sz="2400" u="sng" dirty="0" smtClean="0">
                <a:solidFill>
                  <a:schemeClr val="accent2"/>
                </a:solidFill>
              </a:rPr>
              <a:t>/</a:t>
            </a:r>
            <a:endParaRPr lang="en-GB" sz="2400" u="sng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59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2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5987450"/>
            <a:ext cx="4216400" cy="870550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250" y="6125404"/>
            <a:ext cx="1993900" cy="508000"/>
          </a:xfrm>
          <a:prstGeom prst="rect">
            <a:avLst/>
          </a:prstGeom>
        </p:spPr>
      </p:pic>
      <p:sp>
        <p:nvSpPr>
          <p:cNvPr id="8" name="Titolo 1"/>
          <p:cNvSpPr txBox="1">
            <a:spLocks/>
          </p:cNvSpPr>
          <p:nvPr/>
        </p:nvSpPr>
        <p:spPr>
          <a:xfrm>
            <a:off x="808703" y="1320769"/>
            <a:ext cx="10515600" cy="674910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000" smtClean="0"/>
              <a:t>THE SAMPLE USED IN THIS ANALYSIS</a:t>
            </a:r>
            <a:endParaRPr lang="en-GB" sz="4000" dirty="0"/>
          </a:p>
        </p:txBody>
      </p:sp>
      <p:sp>
        <p:nvSpPr>
          <p:cNvPr id="9" name="Segnaposto contenuto 2"/>
          <p:cNvSpPr txBox="1">
            <a:spLocks/>
          </p:cNvSpPr>
          <p:nvPr/>
        </p:nvSpPr>
        <p:spPr>
          <a:xfrm>
            <a:off x="808703" y="2466030"/>
            <a:ext cx="10515600" cy="2964426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atinLnBrk="0"/>
            <a:r>
              <a:rPr lang="en-GB" sz="2600" dirty="0">
                <a:solidFill>
                  <a:schemeClr val="accent2"/>
                </a:solidFill>
              </a:rPr>
              <a:t>215</a:t>
            </a:r>
            <a:r>
              <a:rPr lang="en-GB" sz="2600" dirty="0" smtClean="0"/>
              <a:t> collective agreements, from </a:t>
            </a:r>
            <a:r>
              <a:rPr lang="en-GB" sz="2600" dirty="0" smtClean="0">
                <a:solidFill>
                  <a:schemeClr val="accent2"/>
                </a:solidFill>
              </a:rPr>
              <a:t>four</a:t>
            </a:r>
            <a:r>
              <a:rPr lang="en-GB" sz="2600" dirty="0" smtClean="0"/>
              <a:t> countries, mostly valid in </a:t>
            </a:r>
            <a:r>
              <a:rPr lang="en-GB" sz="2600" dirty="0">
                <a:solidFill>
                  <a:schemeClr val="accent2"/>
                </a:solidFill>
              </a:rPr>
              <a:t>2009 or later</a:t>
            </a:r>
          </a:p>
          <a:p>
            <a:pPr latinLnBrk="0"/>
            <a:r>
              <a:rPr lang="en-GB" sz="2600" dirty="0" smtClean="0"/>
              <a:t>Around </a:t>
            </a:r>
            <a:r>
              <a:rPr lang="en-GB" sz="2600" dirty="0" smtClean="0">
                <a:solidFill>
                  <a:schemeClr val="accent2"/>
                </a:solidFill>
              </a:rPr>
              <a:t>750 </a:t>
            </a:r>
            <a:r>
              <a:rPr lang="en-GB" sz="2600" dirty="0" smtClean="0"/>
              <a:t>variables about nine topics related to working conditions</a:t>
            </a:r>
            <a:endParaRPr lang="en-GB" sz="26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atinLnBrk="0"/>
            <a:r>
              <a:rPr lang="en-GB" sz="2600" dirty="0">
                <a:solidFill>
                  <a:schemeClr val="accent2"/>
                </a:solidFill>
              </a:rPr>
              <a:t>61%</a:t>
            </a:r>
            <a:r>
              <a:rPr lang="en-GB" sz="2600" dirty="0" smtClean="0"/>
              <a:t> of the CBAs are from manufacturing sector (42% of which are from textile, wearing apparel and leather)</a:t>
            </a:r>
          </a:p>
          <a:p>
            <a:pPr latinLnBrk="0"/>
            <a:r>
              <a:rPr lang="en-GB" sz="2600" dirty="0" smtClean="0"/>
              <a:t>Other most represented sectors are mining (8%) and agriculture (7%)</a:t>
            </a:r>
          </a:p>
          <a:p>
            <a:pPr latinLnBrk="0"/>
            <a:r>
              <a:rPr lang="en-GB" sz="2600" dirty="0">
                <a:solidFill>
                  <a:schemeClr val="accent2"/>
                </a:solidFill>
              </a:rPr>
              <a:t>97%</a:t>
            </a:r>
            <a:r>
              <a:rPr lang="en-GB" sz="2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GB" sz="2600" dirty="0" smtClean="0"/>
              <a:t>are enterprise level CBAs, but there are </a:t>
            </a:r>
            <a:r>
              <a:rPr lang="en-GB" sz="2600" dirty="0">
                <a:solidFill>
                  <a:schemeClr val="accent2"/>
                </a:solidFill>
              </a:rPr>
              <a:t>four</a:t>
            </a:r>
            <a:r>
              <a:rPr lang="en-GB" sz="2600" dirty="0" smtClean="0"/>
              <a:t> sectoral CBAs and </a:t>
            </a:r>
            <a:r>
              <a:rPr lang="en-GB" sz="2600" dirty="0" smtClean="0">
                <a:solidFill>
                  <a:schemeClr val="accent2"/>
                </a:solidFill>
              </a:rPr>
              <a:t>three</a:t>
            </a:r>
            <a:r>
              <a:rPr lang="en-GB" sz="2600" dirty="0" smtClean="0"/>
              <a:t> multi-company CBAs.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694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3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5987450"/>
            <a:ext cx="4216400" cy="870550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250" y="6125404"/>
            <a:ext cx="1993900" cy="508000"/>
          </a:xfrm>
          <a:prstGeom prst="rect">
            <a:avLst/>
          </a:prstGeom>
        </p:spPr>
      </p:pic>
      <p:sp>
        <p:nvSpPr>
          <p:cNvPr id="8" name="Titolo 1"/>
          <p:cNvSpPr txBox="1">
            <a:spLocks/>
          </p:cNvSpPr>
          <p:nvPr/>
        </p:nvSpPr>
        <p:spPr>
          <a:xfrm>
            <a:off x="808703" y="1320768"/>
            <a:ext cx="10515600" cy="1145261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latinLnBrk="0"/>
            <a:r>
              <a:rPr lang="en-GB" sz="4000" dirty="0" smtClean="0"/>
              <a:t>The WAGEINDICATOR DATABASES</a:t>
            </a:r>
            <a:endParaRPr lang="en-GB" sz="4000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541867" y="2466029"/>
            <a:ext cx="4961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COLLECTIVE AGREEMENTS DATABASE</a:t>
            </a:r>
            <a:endParaRPr lang="en-GB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677333" y="3048000"/>
            <a:ext cx="423333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Established in 2012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Currently contains almost 900 collective agreements from 52 countries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Agreements are coded, annotated (749 variables and nine main topics) and published in the national sites run by WageIndicator</a:t>
            </a:r>
            <a:endParaRPr lang="en-GB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6629673" y="2466029"/>
            <a:ext cx="4961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LABOUR LAW DATABASE</a:t>
            </a:r>
            <a:endParaRPr lang="en-GB" b="1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6629673" y="3048000"/>
            <a:ext cx="423333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Established in 2009 (updated every year) 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US" dirty="0"/>
              <a:t>P</a:t>
            </a:r>
            <a:r>
              <a:rPr lang="en-US" dirty="0" smtClean="0"/>
              <a:t>rovides </a:t>
            </a:r>
            <a:r>
              <a:rPr lang="en-US" dirty="0" smtClean="0"/>
              <a:t>information on 48 themes relating to decent work agenda</a:t>
            </a:r>
            <a:endParaRPr lang="en-GB" dirty="0" smtClean="0"/>
          </a:p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C</a:t>
            </a:r>
            <a:r>
              <a:rPr lang="en-US" dirty="0" smtClean="0"/>
              <a:t>overs more than 100 countries 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US" dirty="0" smtClean="0"/>
              <a:t>Decent Work Checks are available as country </a:t>
            </a:r>
            <a:r>
              <a:rPr lang="en-US" dirty="0" err="1" smtClean="0"/>
              <a:t>labour</a:t>
            </a:r>
            <a:r>
              <a:rPr lang="en-US" dirty="0" smtClean="0"/>
              <a:t> law profiles in English and local language 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US" dirty="0" err="1" smtClean="0"/>
              <a:t>Labour</a:t>
            </a:r>
            <a:r>
              <a:rPr lang="en-US" dirty="0" smtClean="0"/>
              <a:t> law information is available on country websites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1368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sellaDiTesto 12"/>
          <p:cNvSpPr txBox="1"/>
          <p:nvPr/>
        </p:nvSpPr>
        <p:spPr>
          <a:xfrm>
            <a:off x="6629673" y="3048000"/>
            <a:ext cx="423333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Established in 2009 (updated every year) 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US" dirty="0"/>
              <a:t>P</a:t>
            </a:r>
            <a:r>
              <a:rPr lang="en-US" dirty="0" smtClean="0"/>
              <a:t>rovides </a:t>
            </a:r>
            <a:r>
              <a:rPr lang="en-US" dirty="0" smtClean="0"/>
              <a:t>information on 48 themes relating to decent work agenda</a:t>
            </a:r>
            <a:endParaRPr lang="en-GB" dirty="0" smtClean="0"/>
          </a:p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C</a:t>
            </a:r>
            <a:r>
              <a:rPr lang="en-US" dirty="0" smtClean="0"/>
              <a:t>overs more than 100 countries 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US" dirty="0" smtClean="0"/>
              <a:t>Decent Work Checks are available as country </a:t>
            </a:r>
            <a:r>
              <a:rPr lang="en-US" dirty="0" err="1" smtClean="0"/>
              <a:t>labour</a:t>
            </a:r>
            <a:r>
              <a:rPr lang="en-US" dirty="0" smtClean="0"/>
              <a:t> law profiles in English and local language 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US" dirty="0" err="1" smtClean="0"/>
              <a:t>Labour</a:t>
            </a:r>
            <a:r>
              <a:rPr lang="en-US" dirty="0" smtClean="0"/>
              <a:t> law information is available on country websites </a:t>
            </a:r>
            <a:endParaRPr lang="en-GB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4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5987450"/>
            <a:ext cx="4216400" cy="870550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250" y="6125404"/>
            <a:ext cx="1993900" cy="508000"/>
          </a:xfrm>
          <a:prstGeom prst="rect">
            <a:avLst/>
          </a:prstGeom>
        </p:spPr>
      </p:pic>
      <p:sp>
        <p:nvSpPr>
          <p:cNvPr id="8" name="Titolo 1"/>
          <p:cNvSpPr txBox="1">
            <a:spLocks/>
          </p:cNvSpPr>
          <p:nvPr/>
        </p:nvSpPr>
        <p:spPr>
          <a:xfrm>
            <a:off x="808703" y="1320768"/>
            <a:ext cx="10515600" cy="1145261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latinLnBrk="0"/>
            <a:r>
              <a:rPr lang="en-GB" sz="4000" dirty="0" smtClean="0"/>
              <a:t>The WAGEINDICATOR DATABASES</a:t>
            </a:r>
            <a:endParaRPr lang="en-GB" sz="4000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541867" y="2466029"/>
            <a:ext cx="4961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COLLECTIVE AGREEMENTS DATABASE</a:t>
            </a:r>
            <a:endParaRPr lang="en-GB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677333" y="3048000"/>
            <a:ext cx="423333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Established in 2012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Currently contains almost 900 collective agreements from 52 countries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Agreements are coded, annotated (749 variables and nine main topics) and published in the national sites run by WageIndicator</a:t>
            </a:r>
            <a:endParaRPr lang="en-GB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6629673" y="2466029"/>
            <a:ext cx="4961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LABOUR LAW DATABASE</a:t>
            </a:r>
            <a:endParaRPr lang="en-GB" b="1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6629673" y="3048000"/>
            <a:ext cx="42333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latinLnBrk="0">
              <a:buFont typeface="Arial" charset="0"/>
              <a:buChar char="•"/>
            </a:pPr>
            <a:r>
              <a:rPr lang="en-GB" dirty="0" smtClean="0"/>
              <a:t>Established in </a:t>
            </a:r>
          </a:p>
          <a:p>
            <a:pPr marL="285750" indent="-285750" latinLnBrk="0">
              <a:buFont typeface="Arial" charset="0"/>
              <a:buChar char="•"/>
            </a:pPr>
            <a:r>
              <a:rPr lang="mr-IN" dirty="0" smtClean="0"/>
              <a:t>…</a:t>
            </a:r>
            <a:r>
              <a:rPr lang="it-IT" dirty="0" smtClean="0"/>
              <a:t> labour law</a:t>
            </a:r>
            <a:endParaRPr lang="en-GB" dirty="0" smtClean="0"/>
          </a:p>
          <a:p>
            <a:pPr marL="285750" indent="-285750" latinLnBrk="0">
              <a:buFont typeface="Arial" charset="0"/>
              <a:buChar char="•"/>
            </a:pPr>
            <a:r>
              <a:rPr lang="mr-IN" dirty="0" smtClean="0"/>
              <a:t>…</a:t>
            </a:r>
            <a:r>
              <a:rPr lang="it-IT" dirty="0" smtClean="0"/>
              <a:t>. </a:t>
            </a:r>
            <a:r>
              <a:rPr lang="it-IT" dirty="0" err="1" smtClean="0"/>
              <a:t>topics</a:t>
            </a:r>
            <a:endParaRPr lang="en-GB" dirty="0"/>
          </a:p>
        </p:txBody>
      </p:sp>
      <p:sp>
        <p:nvSpPr>
          <p:cNvPr id="12" name="CasellaDiTesto 11"/>
          <p:cNvSpPr txBox="1"/>
          <p:nvPr/>
        </p:nvSpPr>
        <p:spPr>
          <a:xfrm rot="20775453">
            <a:off x="2010564" y="2265745"/>
            <a:ext cx="7956813" cy="193899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 anchor="ctr" anchorCtr="0">
            <a:spAutoFit/>
          </a:bodyPr>
          <a:lstStyle/>
          <a:p>
            <a:pPr latinLnBrk="0"/>
            <a:r>
              <a:rPr lang="en-GB" sz="2400" b="1" dirty="0">
                <a:cs typeface="Calibri"/>
              </a:rPr>
              <a:t>WageIndicator is a foundation based in the Netherlands and running websites in </a:t>
            </a:r>
            <a:r>
              <a:rPr lang="en-GB" sz="2400" b="1" dirty="0" smtClean="0">
                <a:cs typeface="Calibri"/>
              </a:rPr>
              <a:t>92 </a:t>
            </a:r>
            <a:r>
              <a:rPr lang="en-GB" sz="2400" b="1" dirty="0">
                <a:cs typeface="Calibri"/>
              </a:rPr>
              <a:t>countries. Through our national websites, we collect, compare and share information about Wages, Labour Law and Career</a:t>
            </a:r>
            <a:r>
              <a:rPr lang="en-GB" sz="2400" b="1" dirty="0" smtClean="0">
                <a:cs typeface="Calibri"/>
              </a:rPr>
              <a:t>.</a:t>
            </a:r>
            <a:endParaRPr lang="en-GB" sz="24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26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5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5987450"/>
            <a:ext cx="4216400" cy="870550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250" y="6125404"/>
            <a:ext cx="1993900" cy="508000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808703" y="1320769"/>
            <a:ext cx="10515600" cy="674910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000" dirty="0" smtClean="0"/>
              <a:t>WHERE ARE THE CBAs FROM?</a:t>
            </a:r>
            <a:endParaRPr lang="en-GB" sz="4000" dirty="0"/>
          </a:p>
        </p:txBody>
      </p:sp>
      <p:sp>
        <p:nvSpPr>
          <p:cNvPr id="8" name="Segnaposto contenuto 2"/>
          <p:cNvSpPr txBox="1">
            <a:spLocks/>
          </p:cNvSpPr>
          <p:nvPr/>
        </p:nvSpPr>
        <p:spPr>
          <a:xfrm>
            <a:off x="808703" y="2466030"/>
            <a:ext cx="10515600" cy="1088331"/>
          </a:xfrm>
          <a:prstGeom prst="rect">
            <a:avLst/>
          </a:prstGeom>
        </p:spPr>
        <p:txBody>
          <a:bodyPr numCol="2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atinLnBrk="0"/>
            <a:r>
              <a:rPr lang="en-GB" sz="2600" dirty="0" smtClean="0"/>
              <a:t>INDONESIA: 122 agreements</a:t>
            </a:r>
          </a:p>
          <a:p>
            <a:pPr latinLnBrk="0"/>
            <a:r>
              <a:rPr lang="en-GB" sz="2600" dirty="0" smtClean="0"/>
              <a:t>PAKISTAN: 82 agreements</a:t>
            </a:r>
          </a:p>
          <a:p>
            <a:pPr latinLnBrk="0"/>
            <a:r>
              <a:rPr lang="en-GB" sz="2600" dirty="0" smtClean="0"/>
              <a:t>CAMBODIA: 6 agreements</a:t>
            </a:r>
          </a:p>
          <a:p>
            <a:pPr latinLnBrk="0"/>
            <a:r>
              <a:rPr lang="en-GB" sz="2600" dirty="0" smtClean="0"/>
              <a:t>VIETNAM: 5 agreements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140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6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5987450"/>
            <a:ext cx="4216400" cy="870550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250" y="6125404"/>
            <a:ext cx="1993900" cy="508000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832751" y="915735"/>
            <a:ext cx="10515600" cy="1171708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latinLnBrk="0"/>
            <a:r>
              <a:rPr lang="en-GB" sz="4000" dirty="0" smtClean="0"/>
              <a:t>Which are the topics analysed in the WageIndicator CBA Database?</a:t>
            </a:r>
            <a:endParaRPr lang="en-GB" sz="4000" dirty="0"/>
          </a:p>
        </p:txBody>
      </p:sp>
      <p:sp>
        <p:nvSpPr>
          <p:cNvPr id="3" name="Ovale 2"/>
          <p:cNvSpPr/>
          <p:nvPr/>
        </p:nvSpPr>
        <p:spPr>
          <a:xfrm>
            <a:off x="111868" y="2326061"/>
            <a:ext cx="1801762" cy="1799303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e 9"/>
          <p:cNvSpPr/>
          <p:nvPr/>
        </p:nvSpPr>
        <p:spPr>
          <a:xfrm>
            <a:off x="925436" y="4188147"/>
            <a:ext cx="1801762" cy="1799303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CasellaDiTesto 8"/>
          <p:cNvSpPr txBox="1"/>
          <p:nvPr/>
        </p:nvSpPr>
        <p:spPr>
          <a:xfrm>
            <a:off x="111869" y="2885330"/>
            <a:ext cx="180176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GB" dirty="0" smtClean="0"/>
              <a:t>Social security and pensions</a:t>
            </a:r>
            <a:endParaRPr lang="en-GB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925436" y="4764632"/>
            <a:ext cx="180176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 smtClean="0"/>
              <a:t>Training / apprenticeship</a:t>
            </a:r>
            <a:endParaRPr lang="en-GB" dirty="0"/>
          </a:p>
        </p:txBody>
      </p:sp>
      <p:sp>
        <p:nvSpPr>
          <p:cNvPr id="12" name="Ovale 11"/>
          <p:cNvSpPr/>
          <p:nvPr/>
        </p:nvSpPr>
        <p:spPr>
          <a:xfrm>
            <a:off x="2839066" y="3509493"/>
            <a:ext cx="1801762" cy="1799303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CasellaDiTesto 12"/>
          <p:cNvSpPr txBox="1"/>
          <p:nvPr/>
        </p:nvSpPr>
        <p:spPr>
          <a:xfrm>
            <a:off x="2835330" y="3801781"/>
            <a:ext cx="1801762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/>
              <a:t>Individual employment contracts / job security</a:t>
            </a:r>
          </a:p>
        </p:txBody>
      </p:sp>
      <p:sp>
        <p:nvSpPr>
          <p:cNvPr id="14" name="Ovale 13"/>
          <p:cNvSpPr/>
          <p:nvPr/>
        </p:nvSpPr>
        <p:spPr>
          <a:xfrm>
            <a:off x="4490777" y="2501238"/>
            <a:ext cx="1801762" cy="1799303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CasellaDiTesto 14"/>
          <p:cNvSpPr txBox="1"/>
          <p:nvPr/>
        </p:nvSpPr>
        <p:spPr>
          <a:xfrm>
            <a:off x="4490777" y="3077725"/>
            <a:ext cx="180176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/>
              <a:t>Sickness and disability</a:t>
            </a:r>
          </a:p>
        </p:txBody>
      </p:sp>
      <p:sp>
        <p:nvSpPr>
          <p:cNvPr id="16" name="Ovale 15"/>
          <p:cNvSpPr/>
          <p:nvPr/>
        </p:nvSpPr>
        <p:spPr>
          <a:xfrm>
            <a:off x="5346115" y="4188147"/>
            <a:ext cx="1801762" cy="1799303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CasellaDiTesto 16"/>
          <p:cNvSpPr txBox="1"/>
          <p:nvPr/>
        </p:nvSpPr>
        <p:spPr>
          <a:xfrm>
            <a:off x="5346115" y="4626135"/>
            <a:ext cx="1801762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/>
              <a:t>Health and medical assistance</a:t>
            </a:r>
          </a:p>
        </p:txBody>
      </p:sp>
      <p:sp>
        <p:nvSpPr>
          <p:cNvPr id="18" name="Ovale 17"/>
          <p:cNvSpPr/>
          <p:nvPr/>
        </p:nvSpPr>
        <p:spPr>
          <a:xfrm>
            <a:off x="6483371" y="2607838"/>
            <a:ext cx="1801762" cy="1799303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CasellaDiTesto 18"/>
          <p:cNvSpPr txBox="1"/>
          <p:nvPr/>
        </p:nvSpPr>
        <p:spPr>
          <a:xfrm>
            <a:off x="6483371" y="3045826"/>
            <a:ext cx="1801762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/>
              <a:t>Work-life balance arrangements</a:t>
            </a:r>
          </a:p>
        </p:txBody>
      </p:sp>
      <p:sp>
        <p:nvSpPr>
          <p:cNvPr id="20" name="Ovale 19"/>
          <p:cNvSpPr/>
          <p:nvPr/>
        </p:nvSpPr>
        <p:spPr>
          <a:xfrm>
            <a:off x="7844966" y="4072786"/>
            <a:ext cx="1801762" cy="1799303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CasellaDiTesto 20"/>
          <p:cNvSpPr txBox="1"/>
          <p:nvPr/>
        </p:nvSpPr>
        <p:spPr>
          <a:xfrm>
            <a:off x="7844966" y="4510774"/>
            <a:ext cx="1801762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/>
              <a:t>Equality and/or violence in the workplace</a:t>
            </a:r>
          </a:p>
        </p:txBody>
      </p:sp>
      <p:sp>
        <p:nvSpPr>
          <p:cNvPr id="22" name="Ovale 21"/>
          <p:cNvSpPr/>
          <p:nvPr/>
        </p:nvSpPr>
        <p:spPr>
          <a:xfrm>
            <a:off x="10267472" y="1710190"/>
            <a:ext cx="1801762" cy="1799303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CasellaDiTesto 22"/>
          <p:cNvSpPr txBox="1"/>
          <p:nvPr/>
        </p:nvSpPr>
        <p:spPr>
          <a:xfrm>
            <a:off x="10267472" y="2425177"/>
            <a:ext cx="180176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 smtClean="0"/>
              <a:t>Wages</a:t>
            </a:r>
            <a:endParaRPr lang="en-GB" dirty="0"/>
          </a:p>
        </p:txBody>
      </p:sp>
      <p:sp>
        <p:nvSpPr>
          <p:cNvPr id="24" name="Ovale 23"/>
          <p:cNvSpPr/>
          <p:nvPr/>
        </p:nvSpPr>
        <p:spPr>
          <a:xfrm>
            <a:off x="9919210" y="3746417"/>
            <a:ext cx="1921828" cy="1871896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CasellaDiTesto 24"/>
          <p:cNvSpPr txBox="1"/>
          <p:nvPr/>
        </p:nvSpPr>
        <p:spPr>
          <a:xfrm>
            <a:off x="9979243" y="4125364"/>
            <a:ext cx="1801762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/>
              <a:t>Working hours, schedules, holidays and days of leave</a:t>
            </a:r>
          </a:p>
        </p:txBody>
      </p:sp>
    </p:spTree>
    <p:extLst>
      <p:ext uri="{BB962C8B-B14F-4D97-AF65-F5344CB8AC3E}">
        <p14:creationId xmlns:p14="http://schemas.microsoft.com/office/powerpoint/2010/main" val="58161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7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5987450"/>
            <a:ext cx="4216400" cy="870550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250" y="6125404"/>
            <a:ext cx="1993900" cy="508000"/>
          </a:xfrm>
          <a:prstGeom prst="rect">
            <a:avLst/>
          </a:prstGeom>
        </p:spPr>
      </p:pic>
      <p:sp>
        <p:nvSpPr>
          <p:cNvPr id="10" name="Segnaposto contenuto 2"/>
          <p:cNvSpPr txBox="1">
            <a:spLocks/>
          </p:cNvSpPr>
          <p:nvPr/>
        </p:nvSpPr>
        <p:spPr>
          <a:xfrm>
            <a:off x="961103" y="2300362"/>
            <a:ext cx="10515600" cy="1088331"/>
          </a:xfrm>
          <a:prstGeom prst="rect">
            <a:avLst/>
          </a:prstGeom>
        </p:spPr>
        <p:txBody>
          <a:bodyPr numCol="2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latinLnBrk="0">
              <a:buNone/>
            </a:pPr>
            <a:r>
              <a:rPr lang="en-GB" sz="2600" dirty="0" smtClean="0"/>
              <a:t>INDONESIA</a:t>
            </a:r>
          </a:p>
          <a:p>
            <a:pPr marL="0" indent="0" algn="ctr" latinLnBrk="0">
              <a:buNone/>
            </a:pPr>
            <a:r>
              <a:rPr lang="en-GB" sz="2600" dirty="0" smtClean="0"/>
              <a:t>CAMBODIA</a:t>
            </a:r>
          </a:p>
          <a:p>
            <a:pPr marL="0" indent="0" algn="ctr" latinLnBrk="0">
              <a:buNone/>
            </a:pPr>
            <a:r>
              <a:rPr lang="en-GB" sz="2600" dirty="0" smtClean="0"/>
              <a:t>PAKISTAN</a:t>
            </a:r>
          </a:p>
          <a:p>
            <a:pPr marL="0" indent="0" algn="ctr" latinLnBrk="0">
              <a:buNone/>
            </a:pPr>
            <a:r>
              <a:rPr lang="en-GB" sz="2600" dirty="0" smtClean="0"/>
              <a:t>VIETNAM</a:t>
            </a:r>
            <a:endParaRPr lang="en-GB" dirty="0"/>
          </a:p>
        </p:txBody>
      </p:sp>
      <p:sp>
        <p:nvSpPr>
          <p:cNvPr id="11" name="Titolo 1"/>
          <p:cNvSpPr txBox="1">
            <a:spLocks/>
          </p:cNvSpPr>
          <p:nvPr/>
        </p:nvSpPr>
        <p:spPr>
          <a:xfrm>
            <a:off x="961103" y="1198172"/>
            <a:ext cx="10515600" cy="680095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latinLnBrk="0"/>
            <a:r>
              <a:rPr lang="en-GB" sz="4000" smtClean="0"/>
              <a:t>Main differences: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93666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8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5987450"/>
            <a:ext cx="4216400" cy="870550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250" y="6125404"/>
            <a:ext cx="1993900" cy="508000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961103" y="1198172"/>
            <a:ext cx="10515600" cy="680095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latinLnBrk="0"/>
            <a:r>
              <a:rPr lang="en-GB" sz="4000" smtClean="0"/>
              <a:t>Main differences:</a:t>
            </a:r>
            <a:endParaRPr lang="en-GB" sz="4000" dirty="0"/>
          </a:p>
        </p:txBody>
      </p:sp>
      <p:sp>
        <p:nvSpPr>
          <p:cNvPr id="8" name="Segnaposto contenuto 2"/>
          <p:cNvSpPr txBox="1">
            <a:spLocks/>
          </p:cNvSpPr>
          <p:nvPr/>
        </p:nvSpPr>
        <p:spPr>
          <a:xfrm>
            <a:off x="961103" y="3517977"/>
            <a:ext cx="10515600" cy="2253546"/>
          </a:xfrm>
          <a:prstGeom prst="rect">
            <a:avLst/>
          </a:prstGeom>
        </p:spPr>
        <p:txBody>
          <a:bodyPr numCol="2">
            <a:normAutofit fontScale="85000" lnSpcReduction="2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latinLnBrk="0"/>
            <a:r>
              <a:rPr lang="en-GB" sz="2600" dirty="0" smtClean="0"/>
              <a:t>Longer and more detailed agreements</a:t>
            </a:r>
          </a:p>
          <a:p>
            <a:pPr algn="ctr" latinLnBrk="0"/>
            <a:r>
              <a:rPr lang="en-GB" sz="2600" dirty="0" smtClean="0"/>
              <a:t>The CBAs repeat some of the provisions stated in the law</a:t>
            </a:r>
          </a:p>
          <a:p>
            <a:pPr algn="ctr" latinLnBrk="0"/>
            <a:r>
              <a:rPr lang="en-GB" sz="2600" dirty="0" smtClean="0"/>
              <a:t>Most of the topics are tackled in CBAs</a:t>
            </a:r>
          </a:p>
          <a:p>
            <a:pPr algn="ctr" latinLnBrk="0"/>
            <a:r>
              <a:rPr lang="en-GB" sz="2600" dirty="0" smtClean="0"/>
              <a:t>Gender-related clauses (though more a repetition of statutory provisions)</a:t>
            </a:r>
          </a:p>
          <a:p>
            <a:pPr algn="ctr" latinLnBrk="0"/>
            <a:endParaRPr lang="en-GB" sz="2600" dirty="0" smtClean="0"/>
          </a:p>
          <a:p>
            <a:pPr algn="ctr" latinLnBrk="0"/>
            <a:r>
              <a:rPr lang="en-GB" sz="2600" dirty="0" smtClean="0"/>
              <a:t>Shorter agreements</a:t>
            </a:r>
          </a:p>
          <a:p>
            <a:pPr algn="ctr" latinLnBrk="0"/>
            <a:r>
              <a:rPr lang="en-GB" sz="2600" dirty="0" smtClean="0"/>
              <a:t>CBAs are made for some provisions only or to improve the law</a:t>
            </a:r>
          </a:p>
          <a:p>
            <a:pPr algn="ctr" latinLnBrk="0"/>
            <a:r>
              <a:rPr lang="en-GB" dirty="0"/>
              <a:t>CBAs focus more on monetary benefits and on health and medical assistance </a:t>
            </a:r>
            <a:r>
              <a:rPr lang="en-GB" dirty="0" smtClean="0"/>
              <a:t>clauses</a:t>
            </a:r>
          </a:p>
          <a:p>
            <a:pPr algn="ctr" latinLnBrk="0"/>
            <a:r>
              <a:rPr lang="en-GB" dirty="0" smtClean="0"/>
              <a:t>No gender-related clauses</a:t>
            </a:r>
            <a:endParaRPr lang="en-GB" dirty="0"/>
          </a:p>
        </p:txBody>
      </p:sp>
      <p:sp>
        <p:nvSpPr>
          <p:cNvPr id="9" name="Segnaposto contenuto 2"/>
          <p:cNvSpPr txBox="1">
            <a:spLocks/>
          </p:cNvSpPr>
          <p:nvPr/>
        </p:nvSpPr>
        <p:spPr>
          <a:xfrm>
            <a:off x="961103" y="2300362"/>
            <a:ext cx="10515600" cy="1088331"/>
          </a:xfrm>
          <a:prstGeom prst="rect">
            <a:avLst/>
          </a:prstGeom>
        </p:spPr>
        <p:txBody>
          <a:bodyPr numCol="2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latinLnBrk="0">
              <a:buNone/>
            </a:pPr>
            <a:r>
              <a:rPr lang="en-GB" sz="2600" dirty="0" smtClean="0"/>
              <a:t>INDONESIA</a:t>
            </a:r>
          </a:p>
          <a:p>
            <a:pPr marL="0" indent="0" algn="ctr" latinLnBrk="0">
              <a:buNone/>
            </a:pPr>
            <a:r>
              <a:rPr lang="en-GB" sz="2600" dirty="0" smtClean="0"/>
              <a:t>CAMBODIA</a:t>
            </a:r>
          </a:p>
          <a:p>
            <a:pPr marL="0" indent="0" algn="ctr" latinLnBrk="0">
              <a:buNone/>
            </a:pPr>
            <a:r>
              <a:rPr lang="en-GB" sz="2600" dirty="0" smtClean="0"/>
              <a:t>PAKISTAN</a:t>
            </a:r>
          </a:p>
          <a:p>
            <a:pPr marL="0" indent="0" algn="ctr" latinLnBrk="0">
              <a:buNone/>
            </a:pPr>
            <a:r>
              <a:rPr lang="en-GB" sz="2600" dirty="0" smtClean="0"/>
              <a:t>VIETNAM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9512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4294967295"/>
          </p:nvPr>
        </p:nvSpPr>
        <p:spPr>
          <a:xfrm>
            <a:off x="9135802" y="642892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9</a:t>
            </a:fld>
            <a:endParaRPr lang="en-US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0808"/>
            <a:ext cx="4622800" cy="957192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00" y="5987450"/>
            <a:ext cx="4216400" cy="870550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250" y="6125404"/>
            <a:ext cx="1993900" cy="508000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961102" y="1114795"/>
            <a:ext cx="10515600" cy="736186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latinLnBrk="0"/>
            <a:r>
              <a:rPr lang="en-GB" sz="4000" smtClean="0"/>
              <a:t>Gender-related clauses:</a:t>
            </a:r>
            <a:endParaRPr lang="en-GB" sz="4000" dirty="0"/>
          </a:p>
        </p:txBody>
      </p:sp>
      <p:sp>
        <p:nvSpPr>
          <p:cNvPr id="9" name="Segnaposto contenuto 2"/>
          <p:cNvSpPr txBox="1">
            <a:spLocks/>
          </p:cNvSpPr>
          <p:nvPr/>
        </p:nvSpPr>
        <p:spPr>
          <a:xfrm>
            <a:off x="961102" y="1974472"/>
            <a:ext cx="10515600" cy="606698"/>
          </a:xfrm>
          <a:prstGeom prst="rect">
            <a:avLst/>
          </a:prstGeom>
        </p:spPr>
        <p:txBody>
          <a:bodyPr numCol="2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latinLnBrk="0">
              <a:buNone/>
            </a:pPr>
            <a:r>
              <a:rPr lang="en-GB" sz="2600" dirty="0" smtClean="0"/>
              <a:t>INDONESIA</a:t>
            </a:r>
          </a:p>
          <a:p>
            <a:pPr marL="0" indent="0" algn="ctr" latinLnBrk="0">
              <a:buNone/>
            </a:pPr>
            <a:r>
              <a:rPr lang="en-GB" sz="2600" dirty="0" smtClean="0"/>
              <a:t>CAMBODIA</a:t>
            </a:r>
            <a:endParaRPr lang="en-GB" dirty="0"/>
          </a:p>
        </p:txBody>
      </p:sp>
      <p:sp>
        <p:nvSpPr>
          <p:cNvPr id="10" name="Segnaposto contenuto 2"/>
          <p:cNvSpPr txBox="1">
            <a:spLocks/>
          </p:cNvSpPr>
          <p:nvPr/>
        </p:nvSpPr>
        <p:spPr>
          <a:xfrm>
            <a:off x="6419516" y="2581170"/>
            <a:ext cx="5057187" cy="3006830"/>
          </a:xfrm>
          <a:prstGeom prst="rect">
            <a:avLst/>
          </a:prstGeom>
        </p:spPr>
        <p:txBody>
          <a:bodyPr numCol="1">
            <a:normAutofit fontScale="92500" lnSpcReduction="2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latinLnBrk="0"/>
            <a:r>
              <a:rPr lang="en-GB" sz="2000" dirty="0"/>
              <a:t>Maternity leave (13 weeks by law): </a:t>
            </a:r>
            <a:r>
              <a:rPr lang="en-GB" sz="2000" dirty="0" smtClean="0"/>
              <a:t>Cambodia Airport CBA </a:t>
            </a:r>
            <a:r>
              <a:rPr lang="en-GB" sz="2000" dirty="0"/>
              <a:t>provides for </a:t>
            </a:r>
            <a:r>
              <a:rPr lang="en-GB" sz="2000" dirty="0" smtClean="0"/>
              <a:t>14 weeks; </a:t>
            </a:r>
            <a:r>
              <a:rPr lang="en-GB" sz="2000" dirty="0"/>
              <a:t>four CBAs provide for full </a:t>
            </a:r>
            <a:r>
              <a:rPr lang="en-GB" sz="2000" dirty="0" smtClean="0"/>
              <a:t>wage.</a:t>
            </a:r>
          </a:p>
          <a:p>
            <a:pPr algn="ctr" latinLnBrk="0"/>
            <a:r>
              <a:rPr lang="en-GB" sz="2000" dirty="0" smtClean="0"/>
              <a:t>Sunway Hotel addresses discrimination related to maternity</a:t>
            </a:r>
          </a:p>
          <a:p>
            <a:pPr algn="ctr" latinLnBrk="0"/>
            <a:r>
              <a:rPr lang="en-GB" sz="2000" dirty="0" smtClean="0"/>
              <a:t>Regency Hotel </a:t>
            </a:r>
            <a:r>
              <a:rPr lang="en-GB" sz="2000" dirty="0"/>
              <a:t>provides for a Women's Commission within the company and clearly prohibits sexual harassment in the workplace.</a:t>
            </a:r>
            <a:r>
              <a:rPr lang="it-IT" sz="2000" dirty="0"/>
              <a:t> </a:t>
            </a:r>
            <a:endParaRPr lang="it-IT" sz="2000" dirty="0" smtClean="0"/>
          </a:p>
          <a:p>
            <a:pPr algn="ctr" latinLnBrk="0"/>
            <a:r>
              <a:rPr lang="it-IT" sz="2000" dirty="0" smtClean="0"/>
              <a:t>Three </a:t>
            </a:r>
            <a:r>
              <a:rPr lang="it-IT" sz="2000" dirty="0" err="1" smtClean="0"/>
              <a:t>CBAs</a:t>
            </a:r>
            <a:r>
              <a:rPr lang="it-IT" sz="2000" dirty="0" smtClean="0"/>
              <a:t> </a:t>
            </a:r>
            <a:r>
              <a:rPr lang="it-IT" sz="2000" dirty="0" err="1" smtClean="0"/>
              <a:t>provide</a:t>
            </a:r>
            <a:r>
              <a:rPr lang="it-IT" sz="2000" dirty="0" smtClean="0"/>
              <a:t> for </a:t>
            </a:r>
            <a:r>
              <a:rPr lang="it-IT" sz="2000" dirty="0" err="1" smtClean="0"/>
              <a:t>paternity</a:t>
            </a:r>
            <a:r>
              <a:rPr lang="it-IT" sz="2000" dirty="0" smtClean="0"/>
              <a:t> </a:t>
            </a:r>
            <a:r>
              <a:rPr lang="it-IT" sz="2000" dirty="0" err="1" smtClean="0"/>
              <a:t>leave</a:t>
            </a:r>
            <a:r>
              <a:rPr lang="it-IT" sz="2000" dirty="0" smtClean="0"/>
              <a:t> (</a:t>
            </a:r>
            <a:r>
              <a:rPr lang="it-IT" sz="2000" dirty="0" err="1" smtClean="0"/>
              <a:t>not</a:t>
            </a:r>
            <a:r>
              <a:rPr lang="it-IT" sz="2000" dirty="0" smtClean="0"/>
              <a:t> in the law)</a:t>
            </a:r>
            <a:endParaRPr lang="en-GB" sz="2000" dirty="0"/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961101" y="2581171"/>
            <a:ext cx="5225717" cy="3006830"/>
          </a:xfrm>
          <a:prstGeom prst="rect">
            <a:avLst/>
          </a:prstGeom>
        </p:spPr>
        <p:txBody>
          <a:bodyPr numCol="1">
            <a:normAutofit fontScale="62500" lnSpcReduction="2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latinLnBrk="0"/>
            <a:r>
              <a:rPr lang="en-GB" dirty="0"/>
              <a:t>Maternity leave (13 weeks by law): PT. JICT </a:t>
            </a:r>
            <a:r>
              <a:rPr lang="en-GB" dirty="0" smtClean="0"/>
              <a:t>CBA provides for 17 weeks</a:t>
            </a:r>
          </a:p>
          <a:p>
            <a:pPr algn="ctr" latinLnBrk="0"/>
            <a:r>
              <a:rPr lang="en-GB" dirty="0" smtClean="0"/>
              <a:t>Two days menstrual leave (as in the law)</a:t>
            </a:r>
          </a:p>
          <a:p>
            <a:pPr algn="ctr" latinLnBrk="0"/>
            <a:r>
              <a:rPr lang="en-GB" dirty="0" smtClean="0"/>
              <a:t>Discrimination is prohibited in 70% of the CBAs</a:t>
            </a:r>
          </a:p>
          <a:p>
            <a:pPr algn="ctr" latinLnBrk="0"/>
            <a:r>
              <a:rPr lang="en-GB" dirty="0" smtClean="0"/>
              <a:t>Violence in the workplace is prohibited in 86% of the CBAs</a:t>
            </a:r>
          </a:p>
          <a:p>
            <a:pPr algn="ctr" latinLnBrk="0"/>
            <a:r>
              <a:rPr lang="en-GB" dirty="0" smtClean="0"/>
              <a:t>1/3 of the CBAs prohibit sexual harassment (</a:t>
            </a:r>
            <a:r>
              <a:rPr lang="en-GB" dirty="0"/>
              <a:t>See PT. Ching </a:t>
            </a:r>
            <a:r>
              <a:rPr lang="en-GB" dirty="0" err="1"/>
              <a:t>Luh</a:t>
            </a:r>
            <a:r>
              <a:rPr lang="en-GB" dirty="0"/>
              <a:t> </a:t>
            </a:r>
            <a:r>
              <a:rPr lang="en-GB" dirty="0" smtClean="0"/>
              <a:t>Indonesia)</a:t>
            </a:r>
          </a:p>
          <a:p>
            <a:pPr algn="ctr" latinLnBrk="0"/>
            <a:r>
              <a:rPr lang="en-GB" dirty="0"/>
              <a:t>Multi Terminal </a:t>
            </a:r>
            <a:r>
              <a:rPr lang="en-GB" dirty="0" smtClean="0"/>
              <a:t>provides for one month paternity leave (pay not specified) (law says 2 days)</a:t>
            </a:r>
          </a:p>
        </p:txBody>
      </p:sp>
      <p:sp>
        <p:nvSpPr>
          <p:cNvPr id="15" name="Freccia giù 14"/>
          <p:cNvSpPr/>
          <p:nvPr/>
        </p:nvSpPr>
        <p:spPr>
          <a:xfrm rot="10800000">
            <a:off x="11476702" y="3177221"/>
            <a:ext cx="506219" cy="1490184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ccia giù 15"/>
          <p:cNvSpPr/>
          <p:nvPr/>
        </p:nvSpPr>
        <p:spPr>
          <a:xfrm rot="10800000">
            <a:off x="318123" y="3177221"/>
            <a:ext cx="506219" cy="1490184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85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5">
      <a:majorFont>
        <a:latin typeface="Arial"/>
        <a:ea typeface="맑은 고딕"/>
        <a:cs typeface=""/>
      </a:majorFont>
      <a:minorFont>
        <a:latin typeface="Arial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2347</TotalTime>
  <Words>961</Words>
  <Application>Microsoft Macintosh PowerPoint</Application>
  <PresentationFormat>Widescreen</PresentationFormat>
  <Paragraphs>132</Paragraphs>
  <Slides>14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9" baseType="lpstr">
      <vt:lpstr>Calibri</vt:lpstr>
      <vt:lpstr>Wingdings</vt:lpstr>
      <vt:lpstr>맑은 고딕</vt:lpstr>
      <vt:lpstr>Arial</vt:lpstr>
      <vt:lpstr>Office 테마</vt:lpstr>
      <vt:lpstr>Are CBAs in Cambodia, Indonesia,  Pakistan and Vietnam guaranteeing  decent working conditions?  Analysis and comparison from the  WageIndicator database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</vt:vector>
  </TitlesOfParts>
  <Company/>
  <LinksUpToDate>false</LinksUpToDate>
  <SharedDoc>false</SharedDoc>
  <HyperlinksChanged>false</HyperlinksChanged>
  <AppVersion>15.0034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Park Jeeeun</dc:creator>
  <cp:lastModifiedBy>Daniela Ceccon</cp:lastModifiedBy>
  <cp:revision>60</cp:revision>
  <dcterms:created xsi:type="dcterms:W3CDTF">2018-05-10T08:12:41Z</dcterms:created>
  <dcterms:modified xsi:type="dcterms:W3CDTF">2018-07-24T13:39:14Z</dcterms:modified>
</cp:coreProperties>
</file>