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70" r:id="rId4"/>
    <p:sldId id="271" r:id="rId5"/>
    <p:sldId id="273" r:id="rId6"/>
    <p:sldId id="274" r:id="rId7"/>
    <p:sldId id="275" r:id="rId8"/>
    <p:sldId id="276" r:id="rId9"/>
    <p:sldId id="277" r:id="rId10"/>
    <p:sldId id="278" r:id="rId11"/>
    <p:sldId id="280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06" userDrawn="1">
          <p15:clr>
            <a:srgbClr val="A4A3A4"/>
          </p15:clr>
        </p15:guide>
        <p15:guide id="5" pos="73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DB7"/>
    <a:srgbClr val="F9B900"/>
    <a:srgbClr val="8E8E8E"/>
    <a:srgbClr val="C9CACA"/>
    <a:srgbClr val="F8F8F8"/>
    <a:srgbClr val="000E2A"/>
    <a:srgbClr val="001849"/>
    <a:srgbClr val="023C92"/>
    <a:srgbClr val="DE0010"/>
    <a:srgbClr val="001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7" autoAdjust="0"/>
    <p:restoredTop sz="95009" autoAdjust="0"/>
  </p:normalViewPr>
  <p:slideViewPr>
    <p:cSldViewPr snapToGrid="0" showGuides="1">
      <p:cViewPr>
        <p:scale>
          <a:sx n="76" d="100"/>
          <a:sy n="76" d="100"/>
        </p:scale>
        <p:origin x="1392" y="440"/>
      </p:cViewPr>
      <p:guideLst>
        <p:guide orient="horz" pos="777"/>
        <p:guide pos="325"/>
        <p:guide orient="horz" pos="3906"/>
        <p:guide pos="7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78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9A6EA-60C5-47DB-AF3D-6A7FB642FAA8}" type="datetimeFigureOut">
              <a:rPr lang="ko-KR" altLang="en-US" smtClean="0"/>
              <a:t>2018. 7. 24.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65F56-0047-40CE-A2BC-D8EEA7421BED}" type="slidenum">
              <a:rPr lang="ko-KR" altLang="en-US" smtClean="0"/>
              <a:t>‹n.›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507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D0E33-5152-4044-89A1-CC9336FA5759}" type="datetimeFigureOut">
              <a:rPr lang="ko-KR" altLang="en-US" smtClean="0"/>
              <a:t>2018. 7. 24.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221A9-83C1-4600-8560-FF93FEA2D58E}" type="slidenum">
              <a:rPr lang="ko-KR" altLang="en-US" smtClean="0"/>
              <a:t>‹n.›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9762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221A9-83C1-4600-8560-FF93FEA2D58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1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bg>
      <p:bgPr>
        <a:gradFill rotWithShape="1">
          <a:gsLst>
            <a:gs pos="100000">
              <a:srgbClr val="001848"/>
            </a:gs>
            <a:gs pos="0">
              <a:srgbClr val="00206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5209982" y="2163276"/>
            <a:ext cx="6590132" cy="120032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lnSpc>
                <a:spcPct val="100000"/>
              </a:lnSpc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 smtClean="0"/>
              <a:t>Presentation Title</a:t>
            </a:r>
            <a:br>
              <a:rPr lang="en-US" altLang="ko-KR" dirty="0" smtClean="0"/>
            </a:br>
            <a:r>
              <a:rPr lang="en-US" altLang="ko-KR" dirty="0" smtClean="0"/>
              <a:t>(Arial, Bold, 36pt)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5209982" y="4076228"/>
            <a:ext cx="6590132" cy="430887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altLang="ko-KR" dirty="0" smtClean="0"/>
              <a:t>Name (Arial, Bold, 22pt)</a:t>
            </a:r>
            <a:endParaRPr lang="ko-KR" altLang="en-US" dirty="0" smtClean="0"/>
          </a:p>
        </p:txBody>
      </p:sp>
      <p:pic>
        <p:nvPicPr>
          <p:cNvPr id="18" name="그림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6" t="45274" r="10405" b="37864"/>
          <a:stretch/>
        </p:blipFill>
        <p:spPr>
          <a:xfrm>
            <a:off x="9620300" y="565150"/>
            <a:ext cx="2007394" cy="288131"/>
          </a:xfrm>
          <a:prstGeom prst="rect">
            <a:avLst/>
          </a:prstGeom>
        </p:spPr>
      </p:pic>
      <p:sp>
        <p:nvSpPr>
          <p:cNvPr id="9" name="텍스트 개체 틀 13"/>
          <p:cNvSpPr>
            <a:spLocks noGrp="1"/>
          </p:cNvSpPr>
          <p:nvPr>
            <p:ph type="body" sz="quarter" idx="13" hasCustomPrompt="1"/>
          </p:nvPr>
        </p:nvSpPr>
        <p:spPr>
          <a:xfrm>
            <a:off x="5209982" y="4600753"/>
            <a:ext cx="6590132" cy="772006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  <a:latin typeface="+mn-lt"/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altLang="ko-KR" dirty="0" smtClean="0"/>
              <a:t>Job Title (Arial, 20pt)</a:t>
            </a:r>
          </a:p>
          <a:p>
            <a:pPr lvl="0"/>
            <a:r>
              <a:rPr lang="en-US" altLang="ko-KR" dirty="0" smtClean="0"/>
              <a:t>Institution (Arial, 20pt)</a:t>
            </a:r>
          </a:p>
        </p:txBody>
      </p:sp>
      <p:grpSp>
        <p:nvGrpSpPr>
          <p:cNvPr id="6" name="그룹 5"/>
          <p:cNvGrpSpPr/>
          <p:nvPr userDrawn="1"/>
        </p:nvGrpSpPr>
        <p:grpSpPr>
          <a:xfrm>
            <a:off x="5347552" y="3702049"/>
            <a:ext cx="6367935" cy="90000"/>
            <a:chOff x="5347552" y="3702049"/>
            <a:chExt cx="6367935" cy="90000"/>
          </a:xfrm>
        </p:grpSpPr>
        <p:grpSp>
          <p:nvGrpSpPr>
            <p:cNvPr id="7" name="그룹 6"/>
            <p:cNvGrpSpPr/>
            <p:nvPr userDrawn="1"/>
          </p:nvGrpSpPr>
          <p:grpSpPr>
            <a:xfrm>
              <a:off x="5347552" y="3702049"/>
              <a:ext cx="6367935" cy="90000"/>
              <a:chOff x="5347552" y="3625849"/>
              <a:chExt cx="6367935" cy="90000"/>
            </a:xfrm>
          </p:grpSpPr>
          <p:sp>
            <p:nvSpPr>
              <p:cNvPr id="8" name="직각 삼각형 7"/>
              <p:cNvSpPr/>
              <p:nvPr/>
            </p:nvSpPr>
            <p:spPr>
              <a:xfrm>
                <a:off x="5347552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5630373" y="3625849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5913194" y="3625849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6196015" y="3625849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grpSp>
            <p:nvGrpSpPr>
              <p:cNvPr id="13" name="그룹 12"/>
              <p:cNvGrpSpPr/>
              <p:nvPr/>
            </p:nvGrpSpPr>
            <p:grpSpPr>
              <a:xfrm>
                <a:off x="6476455" y="3625849"/>
                <a:ext cx="5239032" cy="90000"/>
                <a:chOff x="6587758" y="3625849"/>
                <a:chExt cx="5239032" cy="90000"/>
              </a:xfrm>
            </p:grpSpPr>
            <p:sp>
              <p:nvSpPr>
                <p:cNvPr id="14" name="직사각형 13"/>
                <p:cNvSpPr/>
                <p:nvPr/>
              </p:nvSpPr>
              <p:spPr>
                <a:xfrm>
                  <a:off x="6678790" y="3625849"/>
                  <a:ext cx="5148000" cy="90000"/>
                </a:xfrm>
                <a:prstGeom prst="rect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" name="직각 삼각형 14"/>
                <p:cNvSpPr/>
                <p:nvPr/>
              </p:nvSpPr>
              <p:spPr>
                <a:xfrm flipH="1" flipV="1">
                  <a:off x="6587758" y="3625849"/>
                  <a:ext cx="90000" cy="90000"/>
                </a:xfrm>
                <a:prstGeom prst="rtTriangle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cxnSp>
          <p:nvCxnSpPr>
            <p:cNvPr id="5" name="직선 연결선 4"/>
            <p:cNvCxnSpPr/>
            <p:nvPr userDrawn="1"/>
          </p:nvCxnSpPr>
          <p:spPr>
            <a:xfrm flipH="1">
              <a:off x="6572249" y="3704430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9" name="그림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9"/>
          <a:stretch/>
        </p:blipFill>
        <p:spPr>
          <a:xfrm>
            <a:off x="8626" y="1977476"/>
            <a:ext cx="5201355" cy="326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84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그룹 26"/>
          <p:cNvGrpSpPr/>
          <p:nvPr userDrawn="1"/>
        </p:nvGrpSpPr>
        <p:grpSpPr>
          <a:xfrm>
            <a:off x="353730" y="699860"/>
            <a:ext cx="6367935" cy="90000"/>
            <a:chOff x="353730" y="540203"/>
            <a:chExt cx="6367935" cy="90000"/>
          </a:xfrm>
        </p:grpSpPr>
        <p:grpSp>
          <p:nvGrpSpPr>
            <p:cNvPr id="26" name="그룹 25"/>
            <p:cNvGrpSpPr/>
            <p:nvPr userDrawn="1"/>
          </p:nvGrpSpPr>
          <p:grpSpPr>
            <a:xfrm>
              <a:off x="353730" y="540203"/>
              <a:ext cx="938463" cy="90000"/>
              <a:chOff x="353730" y="540203"/>
              <a:chExt cx="938463" cy="90000"/>
            </a:xfrm>
          </p:grpSpPr>
          <p:sp>
            <p:nvSpPr>
              <p:cNvPr id="9" name="직각 삼각형 8"/>
              <p:cNvSpPr/>
              <p:nvPr/>
            </p:nvSpPr>
            <p:spPr>
              <a:xfrm>
                <a:off x="353730" y="540203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636551" y="540203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919372" y="540203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1202193" y="540203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1482633" y="540203"/>
              <a:ext cx="5239032" cy="90000"/>
              <a:chOff x="6587758" y="3625849"/>
              <a:chExt cx="5239032" cy="90000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6678790" y="3625849"/>
                <a:ext cx="5148000" cy="90000"/>
              </a:xfrm>
              <a:prstGeom prst="rect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각 삼각형 14"/>
              <p:cNvSpPr/>
              <p:nvPr/>
            </p:nvSpPr>
            <p:spPr>
              <a:xfrm flipH="1" flipV="1">
                <a:off x="6587758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8" name="직선 연결선 7"/>
            <p:cNvCxnSpPr/>
            <p:nvPr userDrawn="1"/>
          </p:nvCxnSpPr>
          <p:spPr>
            <a:xfrm flipH="1">
              <a:off x="1578427" y="542584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14695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7/24/18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43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33037" y="2466987"/>
            <a:ext cx="7004286" cy="954107"/>
          </a:xfrm>
        </p:spPr>
        <p:txBody>
          <a:bodyPr/>
          <a:lstStyle/>
          <a:p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Social Pacts </a:t>
            </a:r>
            <a:r>
              <a:rPr lang="mr-IN" sz="2800" dirty="0" smtClean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 An Account of </a:t>
            </a:r>
            <a:r>
              <a:rPr lang="en-GB" sz="2800" dirty="0" err="1" smtClean="0">
                <a:latin typeface="Arial" charset="0"/>
                <a:ea typeface="Arial" charset="0"/>
                <a:cs typeface="Arial" charset="0"/>
              </a:rPr>
              <a:t>Tripartism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 in the Indian Subcontinent</a:t>
            </a:r>
            <a:endParaRPr lang="ko-KR" altLang="en-US" sz="2800" dirty="0"/>
          </a:p>
        </p:txBody>
      </p:sp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5340114" y="4140906"/>
            <a:ext cx="6590132" cy="430887"/>
          </a:xfrm>
        </p:spPr>
        <p:txBody>
          <a:bodyPr/>
          <a:lstStyle/>
          <a:p>
            <a:pPr lvl="0"/>
            <a:r>
              <a:rPr lang="en-GB" dirty="0" err="1" smtClean="0"/>
              <a:t>Iftikhar</a:t>
            </a:r>
            <a:r>
              <a:rPr lang="en-GB" dirty="0" smtClean="0"/>
              <a:t> Ahmad</a:t>
            </a:r>
            <a:endParaRPr lang="ko-KR" altLang="en-US" dirty="0"/>
          </a:p>
        </p:txBody>
      </p:sp>
      <p:sp>
        <p:nvSpPr>
          <p:cNvPr id="10" name="텍스트 개체 틀 7"/>
          <p:cNvSpPr txBox="1">
            <a:spLocks/>
          </p:cNvSpPr>
          <p:nvPr/>
        </p:nvSpPr>
        <p:spPr>
          <a:xfrm>
            <a:off x="5187714" y="4519599"/>
            <a:ext cx="6590132" cy="7720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/>
              <a:t>Labour law </a:t>
            </a:r>
            <a:r>
              <a:rPr lang="it-IT" dirty="0" err="1" smtClean="0"/>
              <a:t>specialist</a:t>
            </a:r>
            <a:endParaRPr lang="en-US" altLang="ko-KR" dirty="0" smtClean="0"/>
          </a:p>
          <a:p>
            <a:r>
              <a:rPr lang="en-GB" dirty="0" smtClean="0"/>
              <a:t>WageIndicator Foundation</a:t>
            </a:r>
            <a:endParaRPr lang="en-US" altLang="ko-KR" dirty="0"/>
          </a:p>
        </p:txBody>
      </p:sp>
      <p:sp>
        <p:nvSpPr>
          <p:cNvPr id="9" name="부제목 6"/>
          <p:cNvSpPr txBox="1">
            <a:spLocks/>
          </p:cNvSpPr>
          <p:nvPr/>
        </p:nvSpPr>
        <p:spPr>
          <a:xfrm>
            <a:off x="5340114" y="5454854"/>
            <a:ext cx="659013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4400" rtl="0" eaLnBrk="1" latinLnBrk="1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Presented by Dirk </a:t>
            </a:r>
            <a:r>
              <a:rPr lang="en-GB" dirty="0" err="1" smtClean="0"/>
              <a:t>Dragstra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4261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/>
              <a:t>CONCLUSION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808703" y="2466030"/>
            <a:ext cx="10515600" cy="296442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dirty="0" smtClean="0"/>
              <a:t>Tripartite institutions were largely neglected</a:t>
            </a:r>
          </a:p>
          <a:p>
            <a:pPr latinLnBrk="0"/>
            <a:r>
              <a:rPr lang="en-GB" dirty="0" smtClean="0"/>
              <a:t>Missed opportunity</a:t>
            </a:r>
          </a:p>
          <a:p>
            <a:pPr marL="0" indent="0" latinLnBrk="0">
              <a:buNone/>
            </a:pPr>
            <a:endParaRPr lang="en-GB" dirty="0"/>
          </a:p>
          <a:p>
            <a:pPr marL="0" indent="0" latinLnBrk="0">
              <a:buNone/>
            </a:pPr>
            <a:r>
              <a:rPr lang="en-GB" dirty="0" smtClean="0"/>
              <a:t>What to do?</a:t>
            </a:r>
          </a:p>
          <a:p>
            <a:pPr marL="0" indent="0" latinLnBrk="0">
              <a:buNone/>
            </a:pPr>
            <a:r>
              <a:rPr lang="en-GB" dirty="0" smtClean="0"/>
              <a:t>Facilitation by providing funding, staff, etc.</a:t>
            </a:r>
          </a:p>
          <a:p>
            <a:pPr marL="0" indent="0" latinLnBrk="0">
              <a:buNone/>
            </a:pPr>
            <a:endParaRPr lang="en-GB" dirty="0" smtClean="0"/>
          </a:p>
          <a:p>
            <a:pPr marL="0" indent="0" latinLnBrk="0">
              <a:buNone/>
            </a:pPr>
            <a:r>
              <a:rPr lang="en-GB" dirty="0" smtClean="0"/>
              <a:t>Fundamental objections? </a:t>
            </a:r>
          </a:p>
        </p:txBody>
      </p:sp>
    </p:spTree>
    <p:extLst>
      <p:ext uri="{BB962C8B-B14F-4D97-AF65-F5344CB8AC3E}">
        <p14:creationId xmlns:p14="http://schemas.microsoft.com/office/powerpoint/2010/main" val="101033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905933" y="4468684"/>
            <a:ext cx="10515600" cy="66617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mtClean="0"/>
              <a:t>THANK YOU!</a:t>
            </a:r>
            <a:endParaRPr lang="en-GB" dirty="0"/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1041400" y="1752766"/>
            <a:ext cx="10515600" cy="1725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dirty="0" smtClean="0"/>
              <a:t>To download this paper </a:t>
            </a:r>
            <a:r>
              <a:rPr lang="en-GB" sz="2400" smtClean="0"/>
              <a:t>and presentation, </a:t>
            </a:r>
            <a:r>
              <a:rPr lang="en-GB" sz="2400" dirty="0" smtClean="0"/>
              <a:t>please visit </a:t>
            </a:r>
            <a:r>
              <a:rPr lang="en-GB" sz="2400" u="sng" dirty="0" err="1">
                <a:solidFill>
                  <a:schemeClr val="accent2"/>
                </a:solidFill>
              </a:rPr>
              <a:t>wageindicator.org</a:t>
            </a:r>
            <a:r>
              <a:rPr lang="en-GB" sz="2400" u="sng" dirty="0">
                <a:solidFill>
                  <a:schemeClr val="accent2"/>
                </a:solidFill>
              </a:rPr>
              <a:t>/</a:t>
            </a:r>
            <a:r>
              <a:rPr lang="en-GB" sz="2400" u="sng" dirty="0" err="1">
                <a:solidFill>
                  <a:schemeClr val="accent2"/>
                </a:solidFill>
              </a:rPr>
              <a:t>Wageindicatorfoundation</a:t>
            </a:r>
            <a:r>
              <a:rPr lang="en-GB" sz="2400" u="sng" dirty="0">
                <a:solidFill>
                  <a:schemeClr val="accent2"/>
                </a:solidFill>
              </a:rPr>
              <a:t>/publications</a:t>
            </a:r>
            <a:r>
              <a:rPr lang="en-GB" sz="2400" u="sng" dirty="0" smtClean="0">
                <a:solidFill>
                  <a:schemeClr val="accent2"/>
                </a:solidFill>
              </a:rPr>
              <a:t>/</a:t>
            </a:r>
            <a:endParaRPr lang="en-GB" sz="2400" u="sng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39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/>
              <a:t>TRIPARTISM: A LOOSE DEFINITION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808703" y="2466030"/>
            <a:ext cx="10515600" cy="29644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dirty="0" smtClean="0"/>
              <a:t>Consultation and negotiation </a:t>
            </a:r>
          </a:p>
          <a:p>
            <a:pPr latinLnBrk="0"/>
            <a:r>
              <a:rPr lang="en-GB" dirty="0" smtClean="0"/>
              <a:t>Economic and social policies</a:t>
            </a:r>
          </a:p>
          <a:p>
            <a:pPr latinLnBrk="0"/>
            <a:r>
              <a:rPr lang="en-GB" dirty="0" smtClean="0"/>
              <a:t>Representatives of government, labour unions and employers’ associations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694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/>
              <a:t>LEGISLATIVE BASIS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808703" y="2466030"/>
            <a:ext cx="10515600" cy="29644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latinLnBrk="0">
              <a:buFont typeface="+mj-lt"/>
              <a:buAutoNum type="romanUcPeriod"/>
            </a:pPr>
            <a:r>
              <a:rPr lang="en-GB" dirty="0" smtClean="0"/>
              <a:t>Institutionalization and continuity of practices</a:t>
            </a:r>
          </a:p>
          <a:p>
            <a:pPr marL="571500" indent="-571500" latinLnBrk="0">
              <a:buFont typeface="+mj-lt"/>
              <a:buAutoNum type="romanUcPeriod"/>
            </a:pPr>
            <a:r>
              <a:rPr lang="en-GB" dirty="0" smtClean="0"/>
              <a:t>Scope of policy consultations and agreements</a:t>
            </a:r>
          </a:p>
          <a:p>
            <a:pPr marL="571500" indent="-571500" latinLnBrk="0">
              <a:buFont typeface="+mj-lt"/>
              <a:buAutoNum type="romanUcPeriod"/>
            </a:pPr>
            <a:r>
              <a:rPr lang="en-GB" dirty="0" smtClean="0"/>
              <a:t>Strength and autonomy of labour (organizations)</a:t>
            </a:r>
          </a:p>
          <a:p>
            <a:pPr latinLnBrk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544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8"/>
            <a:ext cx="10515600" cy="1145261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I. Institutionalization </a:t>
            </a:r>
            <a:r>
              <a:rPr lang="en-GB" sz="4000" dirty="0"/>
              <a:t>and continuity of practices</a:t>
            </a:r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808703" y="2748339"/>
            <a:ext cx="10515600" cy="2964426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None/>
            </a:pPr>
            <a:r>
              <a:rPr lang="en-GB" dirty="0" smtClean="0"/>
              <a:t>INDIA</a:t>
            </a:r>
          </a:p>
          <a:p>
            <a:pPr latinLnBrk="0"/>
            <a:r>
              <a:rPr lang="en-GB" dirty="0" smtClean="0"/>
              <a:t>Indian Tripartite Labour Conference</a:t>
            </a:r>
            <a:r>
              <a:rPr lang="en-GB" dirty="0"/>
              <a:t> </a:t>
            </a:r>
            <a:r>
              <a:rPr lang="en-GB" dirty="0" smtClean="0"/>
              <a:t>(ILC)</a:t>
            </a:r>
          </a:p>
          <a:p>
            <a:pPr latinLnBrk="0"/>
            <a:r>
              <a:rPr lang="en-GB" dirty="0" smtClean="0"/>
              <a:t>Standing Labour Committee (SLC)</a:t>
            </a:r>
          </a:p>
          <a:p>
            <a:pPr latinLnBrk="0"/>
            <a:r>
              <a:rPr lang="en-GB" dirty="0" smtClean="0"/>
              <a:t>Tripartite Industrial Committees (TIC)</a:t>
            </a:r>
          </a:p>
          <a:p>
            <a:pPr latinLnBrk="0"/>
            <a:endParaRPr lang="en-GB" dirty="0"/>
          </a:p>
          <a:p>
            <a:pPr marL="0" indent="0" latinLnBrk="0">
              <a:buNone/>
            </a:pPr>
            <a:r>
              <a:rPr lang="en-GB" dirty="0" smtClean="0"/>
              <a:t>PAKISTAN</a:t>
            </a:r>
          </a:p>
          <a:p>
            <a:pPr latinLnBrk="0"/>
            <a:r>
              <a:rPr lang="en-GB" dirty="0" smtClean="0"/>
              <a:t>Tripartite Labour Conference (TLC)</a:t>
            </a:r>
          </a:p>
          <a:p>
            <a:pPr latinLnBrk="0"/>
            <a:r>
              <a:rPr lang="en-GB" dirty="0" smtClean="0"/>
              <a:t>Standing Labour Committee (SLC)</a:t>
            </a:r>
          </a:p>
        </p:txBody>
      </p:sp>
    </p:spTree>
    <p:extLst>
      <p:ext uri="{BB962C8B-B14F-4D97-AF65-F5344CB8AC3E}">
        <p14:creationId xmlns:p14="http://schemas.microsoft.com/office/powerpoint/2010/main" val="173881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8"/>
            <a:ext cx="10515600" cy="1145261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II. </a:t>
            </a:r>
            <a:r>
              <a:rPr lang="en-GB" sz="4000" dirty="0"/>
              <a:t>Scope of policy consultations and agreements</a:t>
            </a:r>
          </a:p>
          <a:p>
            <a:pPr algn="ctr" latinLnBrk="0"/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808703" y="2965261"/>
            <a:ext cx="10515600" cy="29644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dirty="0" smtClean="0"/>
              <a:t>Promote uniformity in labour legislation</a:t>
            </a:r>
          </a:p>
          <a:p>
            <a:pPr latinLnBrk="0"/>
            <a:r>
              <a:rPr lang="en-GB" dirty="0" smtClean="0"/>
              <a:t>Discuss matters of national importance between social partners</a:t>
            </a:r>
          </a:p>
          <a:p>
            <a:pPr latinLnBrk="0"/>
            <a:r>
              <a:rPr lang="en-GB" dirty="0" smtClean="0"/>
              <a:t>Develop uniform procedure for dispute settlement</a:t>
            </a:r>
          </a:p>
        </p:txBody>
      </p:sp>
    </p:spTree>
    <p:extLst>
      <p:ext uri="{BB962C8B-B14F-4D97-AF65-F5344CB8AC3E}">
        <p14:creationId xmlns:p14="http://schemas.microsoft.com/office/powerpoint/2010/main" val="102956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8"/>
            <a:ext cx="10515600" cy="1145261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III. </a:t>
            </a:r>
            <a:r>
              <a:rPr lang="en-GB" sz="4000" dirty="0"/>
              <a:t>Strength and autonomy of labour (organizations</a:t>
            </a:r>
            <a:r>
              <a:rPr lang="en-GB" sz="4000" dirty="0" smtClean="0"/>
              <a:t>)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7615903" y="4524091"/>
            <a:ext cx="4017297" cy="60767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None/>
            </a:pPr>
            <a:r>
              <a:rPr lang="en-GB" dirty="0" smtClean="0"/>
              <a:t>UNION DENSITY &lt; 7%</a:t>
            </a:r>
          </a:p>
        </p:txBody>
      </p:sp>
      <p:sp>
        <p:nvSpPr>
          <p:cNvPr id="3" name="Freccia destra 2"/>
          <p:cNvSpPr/>
          <p:nvPr/>
        </p:nvSpPr>
        <p:spPr>
          <a:xfrm>
            <a:off x="5585883" y="4269127"/>
            <a:ext cx="1710267" cy="1117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945228" y="2936382"/>
            <a:ext cx="4017297" cy="296442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None/>
            </a:pPr>
            <a:r>
              <a:rPr lang="en-GB" dirty="0" smtClean="0"/>
              <a:t>Non-agricultural labour:</a:t>
            </a:r>
          </a:p>
          <a:p>
            <a:pPr marL="0" indent="0" latinLnBrk="0">
              <a:buNone/>
            </a:pPr>
            <a:endParaRPr lang="en-GB" dirty="0" smtClean="0"/>
          </a:p>
          <a:p>
            <a:pPr marL="0" indent="0" latinLnBrk="0">
              <a:buNone/>
            </a:pPr>
            <a:r>
              <a:rPr lang="en-GB" dirty="0" smtClean="0"/>
              <a:t>INDIA</a:t>
            </a:r>
          </a:p>
          <a:p>
            <a:pPr latinLnBrk="0"/>
            <a:r>
              <a:rPr lang="en-GB" dirty="0" smtClean="0"/>
              <a:t>90-93% informal sector</a:t>
            </a:r>
          </a:p>
          <a:p>
            <a:pPr latinLnBrk="0"/>
            <a:endParaRPr lang="en-GB" dirty="0"/>
          </a:p>
          <a:p>
            <a:pPr marL="0" indent="0" latinLnBrk="0">
              <a:buNone/>
            </a:pPr>
            <a:r>
              <a:rPr lang="en-GB" dirty="0" smtClean="0"/>
              <a:t>PAKISTAN</a:t>
            </a:r>
          </a:p>
          <a:p>
            <a:pPr latinLnBrk="0"/>
            <a:r>
              <a:rPr lang="en-GB" dirty="0" smtClean="0"/>
              <a:t>73% </a:t>
            </a:r>
            <a:r>
              <a:rPr lang="en-GB" dirty="0"/>
              <a:t>informal sector</a:t>
            </a:r>
          </a:p>
          <a:p>
            <a:pPr marL="0" indent="0" latinLnBrk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4467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/>
              <a:t>SOCIAL PACT EMERGENCE - INDIA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808703" y="2466030"/>
            <a:ext cx="10515600" cy="29644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dirty="0" smtClean="0"/>
              <a:t>No tripartite consultations</a:t>
            </a:r>
            <a:r>
              <a:rPr lang="en-GB" dirty="0"/>
              <a:t> </a:t>
            </a:r>
            <a:r>
              <a:rPr lang="en-GB" dirty="0" smtClean="0"/>
              <a:t>on the national level</a:t>
            </a:r>
          </a:p>
          <a:p>
            <a:pPr latinLnBrk="0"/>
            <a:r>
              <a:rPr lang="en-GB" dirty="0" smtClean="0"/>
              <a:t>Ministry of Labour did not play a role</a:t>
            </a:r>
          </a:p>
          <a:p>
            <a:pPr latinLnBrk="0"/>
            <a:r>
              <a:rPr lang="en-GB" dirty="0" smtClean="0"/>
              <a:t>Tripartite Industrial Committees endorsed government policies</a:t>
            </a:r>
          </a:p>
        </p:txBody>
      </p:sp>
    </p:spTree>
    <p:extLst>
      <p:ext uri="{BB962C8B-B14F-4D97-AF65-F5344CB8AC3E}">
        <p14:creationId xmlns:p14="http://schemas.microsoft.com/office/powerpoint/2010/main" val="21131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/>
              <a:t>SOCIAL PACT EMERGENCE - PAKISTAN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808703" y="2466030"/>
            <a:ext cx="10515600" cy="29644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dirty="0" smtClean="0"/>
              <a:t>APSEWAC sprang up in 1991</a:t>
            </a:r>
          </a:p>
          <a:p>
            <a:pPr latinLnBrk="0"/>
            <a:r>
              <a:rPr lang="en-GB" dirty="0" smtClean="0"/>
              <a:t>115 public sector enterprises to be privatized</a:t>
            </a:r>
          </a:p>
          <a:p>
            <a:pPr latinLnBrk="0"/>
            <a:r>
              <a:rPr lang="en-GB" dirty="0" smtClean="0"/>
              <a:t>Pact signed with government</a:t>
            </a:r>
          </a:p>
        </p:txBody>
      </p:sp>
    </p:spTree>
    <p:extLst>
      <p:ext uri="{BB962C8B-B14F-4D97-AF65-F5344CB8AC3E}">
        <p14:creationId xmlns:p14="http://schemas.microsoft.com/office/powerpoint/2010/main" val="117050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/>
              <a:t>COMPARISON INDIA - PAKISTAN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6684569" y="2618430"/>
            <a:ext cx="4493547" cy="296442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PAKISTAN</a:t>
            </a: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GB" dirty="0" smtClean="0"/>
              <a:t>Ministry of Labour involved</a:t>
            </a: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GB" dirty="0" smtClean="0"/>
              <a:t>Informal agreement acquired formal status</a:t>
            </a: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GB" dirty="0" smtClean="0"/>
              <a:t>Government involvement in implementation</a:t>
            </a: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endParaRPr lang="en-GB" dirty="0" smtClean="0"/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961103" y="2618430"/>
            <a:ext cx="4493547" cy="29644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INDIA</a:t>
            </a: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GB" dirty="0" smtClean="0"/>
              <a:t>Ministry of Labour not involved</a:t>
            </a: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GB" dirty="0" smtClean="0"/>
              <a:t>No overall social pact signed</a:t>
            </a: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4031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5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2239</TotalTime>
  <Words>285</Words>
  <Application>Microsoft Macintosh PowerPoint</Application>
  <PresentationFormat>Widescreen</PresentationFormat>
  <Paragraphs>72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Social Pacts – An Account of Tripartism in the Indian Subcontinent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Park Jeeeun</dc:creator>
  <cp:lastModifiedBy>Daniela Ceccon</cp:lastModifiedBy>
  <cp:revision>57</cp:revision>
  <dcterms:created xsi:type="dcterms:W3CDTF">2018-05-10T08:12:41Z</dcterms:created>
  <dcterms:modified xsi:type="dcterms:W3CDTF">2018-07-24T02:31:32Z</dcterms:modified>
</cp:coreProperties>
</file>