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Lst>
  <p:notesMasterIdLst>
    <p:notesMasterId r:id="rId19"/>
  </p:notesMasterIdLst>
  <p:handoutMasterIdLst>
    <p:handoutMasterId r:id="rId20"/>
  </p:handoutMasterIdLst>
  <p:sldIdLst>
    <p:sldId id="256" r:id="rId2"/>
    <p:sldId id="258" r:id="rId3"/>
    <p:sldId id="262" r:id="rId4"/>
    <p:sldId id="261" r:id="rId5"/>
    <p:sldId id="280" r:id="rId6"/>
    <p:sldId id="259" r:id="rId7"/>
    <p:sldId id="266" r:id="rId8"/>
    <p:sldId id="265" r:id="rId9"/>
    <p:sldId id="267" r:id="rId10"/>
    <p:sldId id="268" r:id="rId11"/>
    <p:sldId id="279" r:id="rId12"/>
    <p:sldId id="271" r:id="rId13"/>
    <p:sldId id="277" r:id="rId14"/>
    <p:sldId id="273" r:id="rId15"/>
    <p:sldId id="274" r:id="rId16"/>
    <p:sldId id="281" r:id="rId17"/>
    <p:sldId id="278" r:id="rId18"/>
  </p:sldIdLst>
  <p:sldSz cx="12192000" cy="6858000"/>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pos="325" userDrawn="1">
          <p15:clr>
            <a:srgbClr val="A4A3A4"/>
          </p15:clr>
        </p15:guide>
        <p15:guide id="3" orient="horz" pos="3906" userDrawn="1">
          <p15:clr>
            <a:srgbClr val="A4A3A4"/>
          </p15:clr>
        </p15:guide>
        <p15:guide id="5" pos="73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varkkey"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6D6FF"/>
    <a:srgbClr val="941651"/>
    <a:srgbClr val="031747"/>
    <a:srgbClr val="008DB7"/>
    <a:srgbClr val="F9B900"/>
    <a:srgbClr val="8E8E8E"/>
    <a:srgbClr val="C9CACA"/>
    <a:srgbClr val="F8F8F8"/>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95467" autoAdjust="0"/>
  </p:normalViewPr>
  <p:slideViewPr>
    <p:cSldViewPr snapToGrid="0" showGuides="1">
      <p:cViewPr varScale="1">
        <p:scale>
          <a:sx n="116" d="100"/>
          <a:sy n="116" d="100"/>
        </p:scale>
        <p:origin x="880" y="192"/>
      </p:cViewPr>
      <p:guideLst>
        <p:guide orient="horz" pos="777"/>
        <p:guide pos="325"/>
        <p:guide orient="horz" pos="3906"/>
        <p:guide pos="735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45DD6-569F-4478-8480-5FE7C17EAE8C}" type="doc">
      <dgm:prSet loTypeId="urn:microsoft.com/office/officeart/2005/8/layout/orgChart1" loCatId="hierarchy" qsTypeId="urn:microsoft.com/office/officeart/2005/8/quickstyle/3d4" qsCatId="3D" csTypeId="urn:microsoft.com/office/officeart/2005/8/colors/accent1_1" csCatId="accent1" phldr="1"/>
      <dgm:spPr/>
      <dgm:t>
        <a:bodyPr/>
        <a:lstStyle/>
        <a:p>
          <a:endParaRPr lang="en-IN"/>
        </a:p>
      </dgm:t>
    </dgm:pt>
    <dgm:pt modelId="{91654F4B-219E-4200-8A67-3332EF636C54}">
      <dgm:prSet phldrT="[Text]" custT="1"/>
      <dgm:spPr/>
      <dgm:t>
        <a:bodyPr/>
        <a:lstStyle/>
        <a:p>
          <a:endParaRPr lang="en-GB" sz="1600" b="1" dirty="0">
            <a:latin typeface="Calibri" pitchFamily="34" charset="0"/>
          </a:endParaRPr>
        </a:p>
        <a:p>
          <a:endParaRPr lang="en-GB" sz="1600" b="1" dirty="0">
            <a:latin typeface="Calibri" pitchFamily="34" charset="0"/>
          </a:endParaRPr>
        </a:p>
        <a:p>
          <a:r>
            <a:rPr lang="en-GB" sz="1600" b="1" dirty="0">
              <a:latin typeface="Calibri" pitchFamily="34" charset="0"/>
            </a:rPr>
            <a:t>Types and Combinations of Minimum Wage Fixing approaches/methods</a:t>
          </a:r>
        </a:p>
        <a:p>
          <a:endParaRPr lang="en-IN" sz="1600" b="1" dirty="0">
            <a:latin typeface="Calibri" pitchFamily="34" charset="0"/>
          </a:endParaRPr>
        </a:p>
        <a:p>
          <a:endParaRPr lang="en-IN" sz="1600" b="1" dirty="0"/>
        </a:p>
      </dgm:t>
    </dgm:pt>
    <dgm:pt modelId="{35F3A68E-444C-400E-8CD4-F04CD5CCB828}" type="parTrans" cxnId="{26B1CC9B-FB11-4F50-9DD8-29EC0F6F5F9A}">
      <dgm:prSet/>
      <dgm:spPr/>
      <dgm:t>
        <a:bodyPr/>
        <a:lstStyle/>
        <a:p>
          <a:endParaRPr lang="en-IN" sz="1600" b="1"/>
        </a:p>
      </dgm:t>
    </dgm:pt>
    <dgm:pt modelId="{07523972-55B6-49BA-AF31-7FA5D1828A86}" type="sibTrans" cxnId="{26B1CC9B-FB11-4F50-9DD8-29EC0F6F5F9A}">
      <dgm:prSet/>
      <dgm:spPr/>
      <dgm:t>
        <a:bodyPr/>
        <a:lstStyle/>
        <a:p>
          <a:endParaRPr lang="en-IN" sz="1600" b="1"/>
        </a:p>
      </dgm:t>
    </dgm:pt>
    <dgm:pt modelId="{62637656-E624-48D7-B128-4FCE8F52C1DB}">
      <dgm:prSet phldrT="[Text]" custT="1"/>
      <dgm:spPr/>
      <dgm:t>
        <a:bodyPr/>
        <a:lstStyle/>
        <a:p>
          <a:pPr algn="ctr"/>
          <a:r>
            <a:rPr lang="en-GB" sz="1600" b="1" dirty="0">
              <a:latin typeface="Calibri" pitchFamily="34" charset="0"/>
            </a:rPr>
            <a:t>One minimum wage rate for the entire country or bipartite/tripartite body as decision making body</a:t>
          </a:r>
          <a:endParaRPr lang="en-IN" sz="1600" b="1" dirty="0">
            <a:latin typeface="Calibri" pitchFamily="34" charset="0"/>
          </a:endParaRPr>
        </a:p>
      </dgm:t>
    </dgm:pt>
    <dgm:pt modelId="{E9CD739C-1470-45D8-83B7-1E6A49911AAC}" type="parTrans" cxnId="{3F088D16-A948-4F28-BC5A-F0C4D188875C}">
      <dgm:prSet/>
      <dgm:spPr/>
      <dgm:t>
        <a:bodyPr/>
        <a:lstStyle/>
        <a:p>
          <a:endParaRPr lang="en-IN" sz="1600" b="1"/>
        </a:p>
      </dgm:t>
    </dgm:pt>
    <dgm:pt modelId="{84FAC0C7-3A44-4C5F-9E87-E81D7A149579}" type="sibTrans" cxnId="{3F088D16-A948-4F28-BC5A-F0C4D188875C}">
      <dgm:prSet/>
      <dgm:spPr/>
      <dgm:t>
        <a:bodyPr/>
        <a:lstStyle/>
        <a:p>
          <a:endParaRPr lang="en-IN" sz="1600" b="1"/>
        </a:p>
      </dgm:t>
    </dgm:pt>
    <dgm:pt modelId="{E544A8AD-1E58-4C0C-8B90-C9A619836033}">
      <dgm:prSet phldrT="[Text]" custT="1"/>
      <dgm:spPr/>
      <dgm:t>
        <a:bodyPr/>
        <a:lstStyle/>
        <a:p>
          <a:pPr algn="ctr"/>
          <a:r>
            <a:rPr lang="en-GB" sz="1600" b="1" dirty="0">
              <a:latin typeface="Calibri" pitchFamily="34" charset="0"/>
            </a:rPr>
            <a:t>Multiple minimum wage rates for sector and/or occupation, agreed by State or Bipartite/Tripartite body</a:t>
          </a:r>
          <a:endParaRPr lang="en-IN" sz="1600" b="1" dirty="0">
            <a:latin typeface="Calibri" pitchFamily="34" charset="0"/>
          </a:endParaRPr>
        </a:p>
      </dgm:t>
    </dgm:pt>
    <dgm:pt modelId="{96F3C5E6-F9C3-438F-85CA-07218E5DE3CF}" type="parTrans" cxnId="{1B41D734-F428-45EB-837D-7B20EB509690}">
      <dgm:prSet/>
      <dgm:spPr/>
      <dgm:t>
        <a:bodyPr/>
        <a:lstStyle/>
        <a:p>
          <a:endParaRPr lang="en-IN" sz="1600" b="1"/>
        </a:p>
      </dgm:t>
    </dgm:pt>
    <dgm:pt modelId="{00032626-3E0D-465E-9629-49E484688CBB}" type="sibTrans" cxnId="{1B41D734-F428-45EB-837D-7B20EB509690}">
      <dgm:prSet/>
      <dgm:spPr/>
      <dgm:t>
        <a:bodyPr/>
        <a:lstStyle/>
        <a:p>
          <a:endParaRPr lang="en-IN" sz="1600" b="1"/>
        </a:p>
      </dgm:t>
    </dgm:pt>
    <dgm:pt modelId="{4F6479F9-DF29-42F2-B1C6-8A2155F4F41E}">
      <dgm:prSet phldrT="[Text]" custT="1"/>
      <dgm:spPr/>
      <dgm:t>
        <a:bodyPr/>
        <a:lstStyle/>
        <a:p>
          <a:r>
            <a:rPr lang="en-GB" sz="1600" b="1" dirty="0">
              <a:latin typeface="Calibri" pitchFamily="34" charset="0"/>
            </a:rPr>
            <a:t>One minimum wage rate for the country agreed by the process of collective bargaining</a:t>
          </a:r>
          <a:endParaRPr lang="en-IN" sz="1600" b="1" dirty="0">
            <a:latin typeface="Calibri" pitchFamily="34" charset="0"/>
          </a:endParaRPr>
        </a:p>
      </dgm:t>
    </dgm:pt>
    <dgm:pt modelId="{43B966D7-BA44-4B83-A905-AB07CAEE4F83}" type="parTrans" cxnId="{FC777118-EEE8-49CA-A024-6D79E8774BE8}">
      <dgm:prSet/>
      <dgm:spPr/>
      <dgm:t>
        <a:bodyPr/>
        <a:lstStyle/>
        <a:p>
          <a:endParaRPr lang="en-IN" sz="1600" b="1"/>
        </a:p>
      </dgm:t>
    </dgm:pt>
    <dgm:pt modelId="{BC63ADA5-DFB5-499C-A7E7-1C584AB31E2E}" type="sibTrans" cxnId="{FC777118-EEE8-49CA-A024-6D79E8774BE8}">
      <dgm:prSet/>
      <dgm:spPr/>
      <dgm:t>
        <a:bodyPr/>
        <a:lstStyle/>
        <a:p>
          <a:endParaRPr lang="en-IN" sz="1600" b="1"/>
        </a:p>
      </dgm:t>
    </dgm:pt>
    <dgm:pt modelId="{8A43257F-D4D9-4193-9548-D1BDC2764305}">
      <dgm:prSet custT="1"/>
      <dgm:spPr/>
      <dgm:t>
        <a:bodyPr/>
        <a:lstStyle/>
        <a:p>
          <a:r>
            <a:rPr lang="en-GB" sz="1600" b="1" dirty="0">
              <a:latin typeface="Calibri" pitchFamily="34" charset="0"/>
            </a:rPr>
            <a:t>Multiple minimum wage rates for sectors and/or occupations agreed by the process of collective bargaining</a:t>
          </a:r>
          <a:endParaRPr lang="en-IN" sz="1600" b="1" dirty="0">
            <a:latin typeface="Calibri" pitchFamily="34" charset="0"/>
          </a:endParaRPr>
        </a:p>
      </dgm:t>
    </dgm:pt>
    <dgm:pt modelId="{E436F36C-8B48-4D93-800F-B7430927EE39}" type="parTrans" cxnId="{2737EB9C-DCEB-460E-80D9-0E5EFD380972}">
      <dgm:prSet/>
      <dgm:spPr/>
      <dgm:t>
        <a:bodyPr/>
        <a:lstStyle/>
        <a:p>
          <a:endParaRPr lang="en-IN" sz="1600" b="1"/>
        </a:p>
      </dgm:t>
    </dgm:pt>
    <dgm:pt modelId="{FFA7C944-75BB-45FE-AC1E-41A07E5B2888}" type="sibTrans" cxnId="{2737EB9C-DCEB-460E-80D9-0E5EFD380972}">
      <dgm:prSet/>
      <dgm:spPr/>
      <dgm:t>
        <a:bodyPr/>
        <a:lstStyle/>
        <a:p>
          <a:endParaRPr lang="en-IN" sz="1600" b="1"/>
        </a:p>
      </dgm:t>
    </dgm:pt>
    <dgm:pt modelId="{F575E453-9352-4655-B70E-00CDEB32779E}" type="pres">
      <dgm:prSet presAssocID="{18445DD6-569F-4478-8480-5FE7C17EAE8C}" presName="hierChild1" presStyleCnt="0">
        <dgm:presLayoutVars>
          <dgm:orgChart val="1"/>
          <dgm:chPref val="1"/>
          <dgm:dir/>
          <dgm:animOne val="branch"/>
          <dgm:animLvl val="lvl"/>
          <dgm:resizeHandles/>
        </dgm:presLayoutVars>
      </dgm:prSet>
      <dgm:spPr/>
    </dgm:pt>
    <dgm:pt modelId="{D36CFB0F-843A-4A71-935D-E7DBBA5F8D59}" type="pres">
      <dgm:prSet presAssocID="{91654F4B-219E-4200-8A67-3332EF636C54}" presName="hierRoot1" presStyleCnt="0">
        <dgm:presLayoutVars>
          <dgm:hierBranch val="init"/>
        </dgm:presLayoutVars>
      </dgm:prSet>
      <dgm:spPr/>
    </dgm:pt>
    <dgm:pt modelId="{9E426D00-A2DC-4C0C-86F5-57DBECA675B9}" type="pres">
      <dgm:prSet presAssocID="{91654F4B-219E-4200-8A67-3332EF636C54}" presName="rootComposite1" presStyleCnt="0"/>
      <dgm:spPr/>
    </dgm:pt>
    <dgm:pt modelId="{62D9A730-318A-4772-A6D2-AC7683A3B078}" type="pres">
      <dgm:prSet presAssocID="{91654F4B-219E-4200-8A67-3332EF636C54}" presName="rootText1" presStyleLbl="node0" presStyleIdx="0" presStyleCnt="1" custScaleX="108329" custScaleY="91860">
        <dgm:presLayoutVars>
          <dgm:chPref val="3"/>
        </dgm:presLayoutVars>
      </dgm:prSet>
      <dgm:spPr/>
    </dgm:pt>
    <dgm:pt modelId="{9F1F69F6-58F9-4239-8A77-8DC98B38800F}" type="pres">
      <dgm:prSet presAssocID="{91654F4B-219E-4200-8A67-3332EF636C54}" presName="rootConnector1" presStyleLbl="node1" presStyleIdx="0" presStyleCnt="0"/>
      <dgm:spPr/>
    </dgm:pt>
    <dgm:pt modelId="{FFAC7069-69AD-4120-A334-0E0C679E2090}" type="pres">
      <dgm:prSet presAssocID="{91654F4B-219E-4200-8A67-3332EF636C54}" presName="hierChild2" presStyleCnt="0"/>
      <dgm:spPr/>
    </dgm:pt>
    <dgm:pt modelId="{CBBCB12D-6FBE-43F2-8635-7B956B73946A}" type="pres">
      <dgm:prSet presAssocID="{E9CD739C-1470-45D8-83B7-1E6A49911AAC}" presName="Name37" presStyleLbl="parChTrans1D2" presStyleIdx="0" presStyleCnt="4"/>
      <dgm:spPr/>
    </dgm:pt>
    <dgm:pt modelId="{21AEDAC0-F61A-46F9-B9EB-1534B6CDE50D}" type="pres">
      <dgm:prSet presAssocID="{62637656-E624-48D7-B128-4FCE8F52C1DB}" presName="hierRoot2" presStyleCnt="0">
        <dgm:presLayoutVars>
          <dgm:hierBranch val="init"/>
        </dgm:presLayoutVars>
      </dgm:prSet>
      <dgm:spPr/>
    </dgm:pt>
    <dgm:pt modelId="{15E4EB01-E1D3-4FDE-B58C-2CAC727ECBEE}" type="pres">
      <dgm:prSet presAssocID="{62637656-E624-48D7-B128-4FCE8F52C1DB}" presName="rootComposite" presStyleCnt="0"/>
      <dgm:spPr/>
    </dgm:pt>
    <dgm:pt modelId="{4CF0CEEA-AF0D-4BD2-AEE9-A69C29083707}" type="pres">
      <dgm:prSet presAssocID="{62637656-E624-48D7-B128-4FCE8F52C1DB}" presName="rootText" presStyleLbl="node2" presStyleIdx="0" presStyleCnt="4" custScaleX="121125">
        <dgm:presLayoutVars>
          <dgm:chPref val="3"/>
        </dgm:presLayoutVars>
      </dgm:prSet>
      <dgm:spPr/>
    </dgm:pt>
    <dgm:pt modelId="{CDCBA2BE-61B1-4731-89CF-D25416E54803}" type="pres">
      <dgm:prSet presAssocID="{62637656-E624-48D7-B128-4FCE8F52C1DB}" presName="rootConnector" presStyleLbl="node2" presStyleIdx="0" presStyleCnt="4"/>
      <dgm:spPr/>
    </dgm:pt>
    <dgm:pt modelId="{6020E341-3FB7-432B-A659-12393DB3FF9F}" type="pres">
      <dgm:prSet presAssocID="{62637656-E624-48D7-B128-4FCE8F52C1DB}" presName="hierChild4" presStyleCnt="0"/>
      <dgm:spPr/>
    </dgm:pt>
    <dgm:pt modelId="{09C67413-520E-4615-8B1E-11317DE9813F}" type="pres">
      <dgm:prSet presAssocID="{62637656-E624-48D7-B128-4FCE8F52C1DB}" presName="hierChild5" presStyleCnt="0"/>
      <dgm:spPr/>
    </dgm:pt>
    <dgm:pt modelId="{053D9AF4-9F33-451C-BA7A-AC6D90A226DB}" type="pres">
      <dgm:prSet presAssocID="{96F3C5E6-F9C3-438F-85CA-07218E5DE3CF}" presName="Name37" presStyleLbl="parChTrans1D2" presStyleIdx="1" presStyleCnt="4"/>
      <dgm:spPr/>
    </dgm:pt>
    <dgm:pt modelId="{592BEEBF-A6CA-4161-BF87-5DDC3FFF2CEB}" type="pres">
      <dgm:prSet presAssocID="{E544A8AD-1E58-4C0C-8B90-C9A619836033}" presName="hierRoot2" presStyleCnt="0">
        <dgm:presLayoutVars>
          <dgm:hierBranch val="init"/>
        </dgm:presLayoutVars>
      </dgm:prSet>
      <dgm:spPr/>
    </dgm:pt>
    <dgm:pt modelId="{49AD2D69-A041-4F46-A0EB-797A58B984E7}" type="pres">
      <dgm:prSet presAssocID="{E544A8AD-1E58-4C0C-8B90-C9A619836033}" presName="rootComposite" presStyleCnt="0"/>
      <dgm:spPr/>
    </dgm:pt>
    <dgm:pt modelId="{BF94F056-85FC-45DC-9389-99C91769B802}" type="pres">
      <dgm:prSet presAssocID="{E544A8AD-1E58-4C0C-8B90-C9A619836033}" presName="rootText" presStyleLbl="node2" presStyleIdx="1" presStyleCnt="4" custScaleX="121462">
        <dgm:presLayoutVars>
          <dgm:chPref val="3"/>
        </dgm:presLayoutVars>
      </dgm:prSet>
      <dgm:spPr/>
    </dgm:pt>
    <dgm:pt modelId="{D31BA6AA-FBAF-4CE6-9D7B-CD4758B93205}" type="pres">
      <dgm:prSet presAssocID="{E544A8AD-1E58-4C0C-8B90-C9A619836033}" presName="rootConnector" presStyleLbl="node2" presStyleIdx="1" presStyleCnt="4"/>
      <dgm:spPr/>
    </dgm:pt>
    <dgm:pt modelId="{1ADB3DE4-A67F-4510-B2D1-830AEB716D39}" type="pres">
      <dgm:prSet presAssocID="{E544A8AD-1E58-4C0C-8B90-C9A619836033}" presName="hierChild4" presStyleCnt="0"/>
      <dgm:spPr/>
    </dgm:pt>
    <dgm:pt modelId="{F4B3E610-BF15-48D9-8A17-3594B0DDEDAB}" type="pres">
      <dgm:prSet presAssocID="{E544A8AD-1E58-4C0C-8B90-C9A619836033}" presName="hierChild5" presStyleCnt="0"/>
      <dgm:spPr/>
    </dgm:pt>
    <dgm:pt modelId="{FFD74918-F873-482A-A4D2-03F0CFB5FA4E}" type="pres">
      <dgm:prSet presAssocID="{43B966D7-BA44-4B83-A905-AB07CAEE4F83}" presName="Name37" presStyleLbl="parChTrans1D2" presStyleIdx="2" presStyleCnt="4"/>
      <dgm:spPr/>
    </dgm:pt>
    <dgm:pt modelId="{46D44905-A9B2-499D-870A-1344CA776D37}" type="pres">
      <dgm:prSet presAssocID="{4F6479F9-DF29-42F2-B1C6-8A2155F4F41E}" presName="hierRoot2" presStyleCnt="0">
        <dgm:presLayoutVars>
          <dgm:hierBranch val="init"/>
        </dgm:presLayoutVars>
      </dgm:prSet>
      <dgm:spPr/>
    </dgm:pt>
    <dgm:pt modelId="{B9EA6DD0-7ED0-4F4A-AA1B-9E43D0366E0A}" type="pres">
      <dgm:prSet presAssocID="{4F6479F9-DF29-42F2-B1C6-8A2155F4F41E}" presName="rootComposite" presStyleCnt="0"/>
      <dgm:spPr/>
    </dgm:pt>
    <dgm:pt modelId="{E1C01BE4-9C71-47E9-8208-3F2D719ABDA9}" type="pres">
      <dgm:prSet presAssocID="{4F6479F9-DF29-42F2-B1C6-8A2155F4F41E}" presName="rootText" presStyleLbl="node2" presStyleIdx="2" presStyleCnt="4" custScaleX="125854">
        <dgm:presLayoutVars>
          <dgm:chPref val="3"/>
        </dgm:presLayoutVars>
      </dgm:prSet>
      <dgm:spPr/>
    </dgm:pt>
    <dgm:pt modelId="{820EDEAF-E25E-4443-9790-26A744C85C55}" type="pres">
      <dgm:prSet presAssocID="{4F6479F9-DF29-42F2-B1C6-8A2155F4F41E}" presName="rootConnector" presStyleLbl="node2" presStyleIdx="2" presStyleCnt="4"/>
      <dgm:spPr/>
    </dgm:pt>
    <dgm:pt modelId="{211308DF-F9D7-421C-A138-719E23D2CB3C}" type="pres">
      <dgm:prSet presAssocID="{4F6479F9-DF29-42F2-B1C6-8A2155F4F41E}" presName="hierChild4" presStyleCnt="0"/>
      <dgm:spPr/>
    </dgm:pt>
    <dgm:pt modelId="{AC078C38-858B-4E4E-B8B8-A62887DE4275}" type="pres">
      <dgm:prSet presAssocID="{4F6479F9-DF29-42F2-B1C6-8A2155F4F41E}" presName="hierChild5" presStyleCnt="0"/>
      <dgm:spPr/>
    </dgm:pt>
    <dgm:pt modelId="{596B5B3A-D327-4FC3-A851-784E405C0A72}" type="pres">
      <dgm:prSet presAssocID="{E436F36C-8B48-4D93-800F-B7430927EE39}" presName="Name37" presStyleLbl="parChTrans1D2" presStyleIdx="3" presStyleCnt="4"/>
      <dgm:spPr/>
    </dgm:pt>
    <dgm:pt modelId="{51DD8B4C-928F-4760-A708-6FB2607BB107}" type="pres">
      <dgm:prSet presAssocID="{8A43257F-D4D9-4193-9548-D1BDC2764305}" presName="hierRoot2" presStyleCnt="0">
        <dgm:presLayoutVars>
          <dgm:hierBranch val="init"/>
        </dgm:presLayoutVars>
      </dgm:prSet>
      <dgm:spPr/>
    </dgm:pt>
    <dgm:pt modelId="{63D55A67-012D-4703-950E-517D2C4F67D4}" type="pres">
      <dgm:prSet presAssocID="{8A43257F-D4D9-4193-9548-D1BDC2764305}" presName="rootComposite" presStyleCnt="0"/>
      <dgm:spPr/>
    </dgm:pt>
    <dgm:pt modelId="{64B7354B-86F9-448E-A2CD-539A8BAD5EA1}" type="pres">
      <dgm:prSet presAssocID="{8A43257F-D4D9-4193-9548-D1BDC2764305}" presName="rootText" presStyleLbl="node2" presStyleIdx="3" presStyleCnt="4" custScaleX="113827">
        <dgm:presLayoutVars>
          <dgm:chPref val="3"/>
        </dgm:presLayoutVars>
      </dgm:prSet>
      <dgm:spPr/>
    </dgm:pt>
    <dgm:pt modelId="{E2573BA0-10D0-4482-A2E4-83DDB537E6A5}" type="pres">
      <dgm:prSet presAssocID="{8A43257F-D4D9-4193-9548-D1BDC2764305}" presName="rootConnector" presStyleLbl="node2" presStyleIdx="3" presStyleCnt="4"/>
      <dgm:spPr/>
    </dgm:pt>
    <dgm:pt modelId="{B719E142-6DD2-481C-8F99-399EF25246E2}" type="pres">
      <dgm:prSet presAssocID="{8A43257F-D4D9-4193-9548-D1BDC2764305}" presName="hierChild4" presStyleCnt="0"/>
      <dgm:spPr/>
    </dgm:pt>
    <dgm:pt modelId="{2D8B2D57-E891-45AD-B4DF-436C55343B56}" type="pres">
      <dgm:prSet presAssocID="{8A43257F-D4D9-4193-9548-D1BDC2764305}" presName="hierChild5" presStyleCnt="0"/>
      <dgm:spPr/>
    </dgm:pt>
    <dgm:pt modelId="{CB269B29-B4AF-4729-8CA1-49DAF517E600}" type="pres">
      <dgm:prSet presAssocID="{91654F4B-219E-4200-8A67-3332EF636C54}" presName="hierChild3" presStyleCnt="0"/>
      <dgm:spPr/>
    </dgm:pt>
  </dgm:ptLst>
  <dgm:cxnLst>
    <dgm:cxn modelId="{FF0C1806-BF35-4FE1-9797-42E2F9C2CDDD}" type="presOf" srcId="{E9CD739C-1470-45D8-83B7-1E6A49911AAC}" destId="{CBBCB12D-6FBE-43F2-8635-7B956B73946A}" srcOrd="0" destOrd="0" presId="urn:microsoft.com/office/officeart/2005/8/layout/orgChart1"/>
    <dgm:cxn modelId="{3F088D16-A948-4F28-BC5A-F0C4D188875C}" srcId="{91654F4B-219E-4200-8A67-3332EF636C54}" destId="{62637656-E624-48D7-B128-4FCE8F52C1DB}" srcOrd="0" destOrd="0" parTransId="{E9CD739C-1470-45D8-83B7-1E6A49911AAC}" sibTransId="{84FAC0C7-3A44-4C5F-9E87-E81D7A149579}"/>
    <dgm:cxn modelId="{FC777118-EEE8-49CA-A024-6D79E8774BE8}" srcId="{91654F4B-219E-4200-8A67-3332EF636C54}" destId="{4F6479F9-DF29-42F2-B1C6-8A2155F4F41E}" srcOrd="2" destOrd="0" parTransId="{43B966D7-BA44-4B83-A905-AB07CAEE4F83}" sibTransId="{BC63ADA5-DFB5-499C-A7E7-1C584AB31E2E}"/>
    <dgm:cxn modelId="{C414D021-FD52-41DD-B037-401FFE53F284}" type="presOf" srcId="{96F3C5E6-F9C3-438F-85CA-07218E5DE3CF}" destId="{053D9AF4-9F33-451C-BA7A-AC6D90A226DB}" srcOrd="0" destOrd="0" presId="urn:microsoft.com/office/officeart/2005/8/layout/orgChart1"/>
    <dgm:cxn modelId="{392D4023-819B-46DD-B6EE-8D3BD4D7304F}" type="presOf" srcId="{91654F4B-219E-4200-8A67-3332EF636C54}" destId="{9F1F69F6-58F9-4239-8A77-8DC98B38800F}" srcOrd="1" destOrd="0" presId="urn:microsoft.com/office/officeart/2005/8/layout/orgChart1"/>
    <dgm:cxn modelId="{E0EFC826-C403-4CF2-8BDA-D649E945E333}" type="presOf" srcId="{E436F36C-8B48-4D93-800F-B7430927EE39}" destId="{596B5B3A-D327-4FC3-A851-784E405C0A72}" srcOrd="0" destOrd="0" presId="urn:microsoft.com/office/officeart/2005/8/layout/orgChart1"/>
    <dgm:cxn modelId="{D9EA452F-B7F2-4B6B-B662-3DE63C716DF5}" type="presOf" srcId="{4F6479F9-DF29-42F2-B1C6-8A2155F4F41E}" destId="{820EDEAF-E25E-4443-9790-26A744C85C55}" srcOrd="1" destOrd="0" presId="urn:microsoft.com/office/officeart/2005/8/layout/orgChart1"/>
    <dgm:cxn modelId="{062DBC30-2771-4F0C-AF7F-D5BFD53D0216}" type="presOf" srcId="{62637656-E624-48D7-B128-4FCE8F52C1DB}" destId="{4CF0CEEA-AF0D-4BD2-AEE9-A69C29083707}" srcOrd="0" destOrd="0" presId="urn:microsoft.com/office/officeart/2005/8/layout/orgChart1"/>
    <dgm:cxn modelId="{1B41D734-F428-45EB-837D-7B20EB509690}" srcId="{91654F4B-219E-4200-8A67-3332EF636C54}" destId="{E544A8AD-1E58-4C0C-8B90-C9A619836033}" srcOrd="1" destOrd="0" parTransId="{96F3C5E6-F9C3-438F-85CA-07218E5DE3CF}" sibTransId="{00032626-3E0D-465E-9629-49E484688CBB}"/>
    <dgm:cxn modelId="{5F2F7042-4699-4B4E-A429-DD3CAD7480C6}" type="presOf" srcId="{91654F4B-219E-4200-8A67-3332EF636C54}" destId="{62D9A730-318A-4772-A6D2-AC7683A3B078}" srcOrd="0" destOrd="0" presId="urn:microsoft.com/office/officeart/2005/8/layout/orgChart1"/>
    <dgm:cxn modelId="{DFFC1E58-1F94-4578-A270-48DC86CFF1D7}" type="presOf" srcId="{18445DD6-569F-4478-8480-5FE7C17EAE8C}" destId="{F575E453-9352-4655-B70E-00CDEB32779E}" srcOrd="0" destOrd="0" presId="urn:microsoft.com/office/officeart/2005/8/layout/orgChart1"/>
    <dgm:cxn modelId="{9B4E2860-4446-4999-A167-372A8474120F}" type="presOf" srcId="{E544A8AD-1E58-4C0C-8B90-C9A619836033}" destId="{D31BA6AA-FBAF-4CE6-9D7B-CD4758B93205}" srcOrd="1" destOrd="0" presId="urn:microsoft.com/office/officeart/2005/8/layout/orgChart1"/>
    <dgm:cxn modelId="{960CE691-EAFC-4289-968D-007A4716C1E7}" type="presOf" srcId="{62637656-E624-48D7-B128-4FCE8F52C1DB}" destId="{CDCBA2BE-61B1-4731-89CF-D25416E54803}" srcOrd="1" destOrd="0" presId="urn:microsoft.com/office/officeart/2005/8/layout/orgChart1"/>
    <dgm:cxn modelId="{26B1CC9B-FB11-4F50-9DD8-29EC0F6F5F9A}" srcId="{18445DD6-569F-4478-8480-5FE7C17EAE8C}" destId="{91654F4B-219E-4200-8A67-3332EF636C54}" srcOrd="0" destOrd="0" parTransId="{35F3A68E-444C-400E-8CD4-F04CD5CCB828}" sibTransId="{07523972-55B6-49BA-AF31-7FA5D1828A86}"/>
    <dgm:cxn modelId="{2737EB9C-DCEB-460E-80D9-0E5EFD380972}" srcId="{91654F4B-219E-4200-8A67-3332EF636C54}" destId="{8A43257F-D4D9-4193-9548-D1BDC2764305}" srcOrd="3" destOrd="0" parTransId="{E436F36C-8B48-4D93-800F-B7430927EE39}" sibTransId="{FFA7C944-75BB-45FE-AC1E-41A07E5B2888}"/>
    <dgm:cxn modelId="{692F52A6-57B2-40C1-B10C-F1AF47D0E2EB}" type="presOf" srcId="{43B966D7-BA44-4B83-A905-AB07CAEE4F83}" destId="{FFD74918-F873-482A-A4D2-03F0CFB5FA4E}" srcOrd="0" destOrd="0" presId="urn:microsoft.com/office/officeart/2005/8/layout/orgChart1"/>
    <dgm:cxn modelId="{28B1D5C6-46DD-40D6-8A8D-AAEDB51CB13D}" type="presOf" srcId="{8A43257F-D4D9-4193-9548-D1BDC2764305}" destId="{64B7354B-86F9-448E-A2CD-539A8BAD5EA1}" srcOrd="0" destOrd="0" presId="urn:microsoft.com/office/officeart/2005/8/layout/orgChart1"/>
    <dgm:cxn modelId="{FE7FE9D7-AF05-491A-AE39-9D83C17702EA}" type="presOf" srcId="{8A43257F-D4D9-4193-9548-D1BDC2764305}" destId="{E2573BA0-10D0-4482-A2E4-83DDB537E6A5}" srcOrd="1" destOrd="0" presId="urn:microsoft.com/office/officeart/2005/8/layout/orgChart1"/>
    <dgm:cxn modelId="{DBAA0FDA-E00F-4720-A6A8-16BF30E84320}" type="presOf" srcId="{E544A8AD-1E58-4C0C-8B90-C9A619836033}" destId="{BF94F056-85FC-45DC-9389-99C91769B802}" srcOrd="0" destOrd="0" presId="urn:microsoft.com/office/officeart/2005/8/layout/orgChart1"/>
    <dgm:cxn modelId="{13FC14E1-E3E4-4595-92F0-5705D79B4B19}" type="presOf" srcId="{4F6479F9-DF29-42F2-B1C6-8A2155F4F41E}" destId="{E1C01BE4-9C71-47E9-8208-3F2D719ABDA9}" srcOrd="0" destOrd="0" presId="urn:microsoft.com/office/officeart/2005/8/layout/orgChart1"/>
    <dgm:cxn modelId="{8702FEB1-DEFF-4410-BD45-A42A915947E8}" type="presParOf" srcId="{F575E453-9352-4655-B70E-00CDEB32779E}" destId="{D36CFB0F-843A-4A71-935D-E7DBBA5F8D59}" srcOrd="0" destOrd="0" presId="urn:microsoft.com/office/officeart/2005/8/layout/orgChart1"/>
    <dgm:cxn modelId="{1F06C362-4424-4BA0-BA62-1E5DC79AAE26}" type="presParOf" srcId="{D36CFB0F-843A-4A71-935D-E7DBBA5F8D59}" destId="{9E426D00-A2DC-4C0C-86F5-57DBECA675B9}" srcOrd="0" destOrd="0" presId="urn:microsoft.com/office/officeart/2005/8/layout/orgChart1"/>
    <dgm:cxn modelId="{0C6D8765-A027-4BFC-9CE7-05333896472C}" type="presParOf" srcId="{9E426D00-A2DC-4C0C-86F5-57DBECA675B9}" destId="{62D9A730-318A-4772-A6D2-AC7683A3B078}" srcOrd="0" destOrd="0" presId="urn:microsoft.com/office/officeart/2005/8/layout/orgChart1"/>
    <dgm:cxn modelId="{2F95F813-EDAD-4748-86C0-73BE1D28B960}" type="presParOf" srcId="{9E426D00-A2DC-4C0C-86F5-57DBECA675B9}" destId="{9F1F69F6-58F9-4239-8A77-8DC98B38800F}" srcOrd="1" destOrd="0" presId="urn:microsoft.com/office/officeart/2005/8/layout/orgChart1"/>
    <dgm:cxn modelId="{583F0C39-0537-4CE4-980D-3B05D6C93E09}" type="presParOf" srcId="{D36CFB0F-843A-4A71-935D-E7DBBA5F8D59}" destId="{FFAC7069-69AD-4120-A334-0E0C679E2090}" srcOrd="1" destOrd="0" presId="urn:microsoft.com/office/officeart/2005/8/layout/orgChart1"/>
    <dgm:cxn modelId="{2CF870AE-AF38-4C4D-8043-A54426A4923A}" type="presParOf" srcId="{FFAC7069-69AD-4120-A334-0E0C679E2090}" destId="{CBBCB12D-6FBE-43F2-8635-7B956B73946A}" srcOrd="0" destOrd="0" presId="urn:microsoft.com/office/officeart/2005/8/layout/orgChart1"/>
    <dgm:cxn modelId="{F7E6DBC2-BD39-4346-BCE3-504238A38923}" type="presParOf" srcId="{FFAC7069-69AD-4120-A334-0E0C679E2090}" destId="{21AEDAC0-F61A-46F9-B9EB-1534B6CDE50D}" srcOrd="1" destOrd="0" presId="urn:microsoft.com/office/officeart/2005/8/layout/orgChart1"/>
    <dgm:cxn modelId="{70E33294-A51A-42FF-87A4-B9D0149210EA}" type="presParOf" srcId="{21AEDAC0-F61A-46F9-B9EB-1534B6CDE50D}" destId="{15E4EB01-E1D3-4FDE-B58C-2CAC727ECBEE}" srcOrd="0" destOrd="0" presId="urn:microsoft.com/office/officeart/2005/8/layout/orgChart1"/>
    <dgm:cxn modelId="{E15EB23C-F347-41ED-B0E0-CC6DAD4EAECC}" type="presParOf" srcId="{15E4EB01-E1D3-4FDE-B58C-2CAC727ECBEE}" destId="{4CF0CEEA-AF0D-4BD2-AEE9-A69C29083707}" srcOrd="0" destOrd="0" presId="urn:microsoft.com/office/officeart/2005/8/layout/orgChart1"/>
    <dgm:cxn modelId="{B255F17A-047E-4F9A-93BF-9A5FD73E4FF9}" type="presParOf" srcId="{15E4EB01-E1D3-4FDE-B58C-2CAC727ECBEE}" destId="{CDCBA2BE-61B1-4731-89CF-D25416E54803}" srcOrd="1" destOrd="0" presId="urn:microsoft.com/office/officeart/2005/8/layout/orgChart1"/>
    <dgm:cxn modelId="{AC0E590D-47D3-4ADC-8C55-D3CAABB8CD82}" type="presParOf" srcId="{21AEDAC0-F61A-46F9-B9EB-1534B6CDE50D}" destId="{6020E341-3FB7-432B-A659-12393DB3FF9F}" srcOrd="1" destOrd="0" presId="urn:microsoft.com/office/officeart/2005/8/layout/orgChart1"/>
    <dgm:cxn modelId="{20F5000F-CDCB-4738-A70A-809A7BCFEFC7}" type="presParOf" srcId="{21AEDAC0-F61A-46F9-B9EB-1534B6CDE50D}" destId="{09C67413-520E-4615-8B1E-11317DE9813F}" srcOrd="2" destOrd="0" presId="urn:microsoft.com/office/officeart/2005/8/layout/orgChart1"/>
    <dgm:cxn modelId="{1DB619AC-738B-4647-915A-0EDD9E9E24AF}" type="presParOf" srcId="{FFAC7069-69AD-4120-A334-0E0C679E2090}" destId="{053D9AF4-9F33-451C-BA7A-AC6D90A226DB}" srcOrd="2" destOrd="0" presId="urn:microsoft.com/office/officeart/2005/8/layout/orgChart1"/>
    <dgm:cxn modelId="{9B0E4D2E-C93D-4732-9774-1EBA3106746A}" type="presParOf" srcId="{FFAC7069-69AD-4120-A334-0E0C679E2090}" destId="{592BEEBF-A6CA-4161-BF87-5DDC3FFF2CEB}" srcOrd="3" destOrd="0" presId="urn:microsoft.com/office/officeart/2005/8/layout/orgChart1"/>
    <dgm:cxn modelId="{7F82EF57-68ED-4B5B-835D-8C163C27EB97}" type="presParOf" srcId="{592BEEBF-A6CA-4161-BF87-5DDC3FFF2CEB}" destId="{49AD2D69-A041-4F46-A0EB-797A58B984E7}" srcOrd="0" destOrd="0" presId="urn:microsoft.com/office/officeart/2005/8/layout/orgChart1"/>
    <dgm:cxn modelId="{F6CE1673-E755-44CB-B45F-31CEED5C2F96}" type="presParOf" srcId="{49AD2D69-A041-4F46-A0EB-797A58B984E7}" destId="{BF94F056-85FC-45DC-9389-99C91769B802}" srcOrd="0" destOrd="0" presId="urn:microsoft.com/office/officeart/2005/8/layout/orgChart1"/>
    <dgm:cxn modelId="{A8C23E66-6F70-4970-ACB7-7CECAA396EFA}" type="presParOf" srcId="{49AD2D69-A041-4F46-A0EB-797A58B984E7}" destId="{D31BA6AA-FBAF-4CE6-9D7B-CD4758B93205}" srcOrd="1" destOrd="0" presId="urn:microsoft.com/office/officeart/2005/8/layout/orgChart1"/>
    <dgm:cxn modelId="{25FE756D-701A-4A19-892A-D8F50F561759}" type="presParOf" srcId="{592BEEBF-A6CA-4161-BF87-5DDC3FFF2CEB}" destId="{1ADB3DE4-A67F-4510-B2D1-830AEB716D39}" srcOrd="1" destOrd="0" presId="urn:microsoft.com/office/officeart/2005/8/layout/orgChart1"/>
    <dgm:cxn modelId="{927E9556-B085-4F5C-80B0-0F6B01BF0E52}" type="presParOf" srcId="{592BEEBF-A6CA-4161-BF87-5DDC3FFF2CEB}" destId="{F4B3E610-BF15-48D9-8A17-3594B0DDEDAB}" srcOrd="2" destOrd="0" presId="urn:microsoft.com/office/officeart/2005/8/layout/orgChart1"/>
    <dgm:cxn modelId="{23B92A66-F7D9-457C-9BCC-2E0C97C40335}" type="presParOf" srcId="{FFAC7069-69AD-4120-A334-0E0C679E2090}" destId="{FFD74918-F873-482A-A4D2-03F0CFB5FA4E}" srcOrd="4" destOrd="0" presId="urn:microsoft.com/office/officeart/2005/8/layout/orgChart1"/>
    <dgm:cxn modelId="{58E7E2E5-9E8C-4C98-A9B2-F1D7F19CA0FC}" type="presParOf" srcId="{FFAC7069-69AD-4120-A334-0E0C679E2090}" destId="{46D44905-A9B2-499D-870A-1344CA776D37}" srcOrd="5" destOrd="0" presId="urn:microsoft.com/office/officeart/2005/8/layout/orgChart1"/>
    <dgm:cxn modelId="{734598CE-1E87-4A3B-ACFF-AFDD06713997}" type="presParOf" srcId="{46D44905-A9B2-499D-870A-1344CA776D37}" destId="{B9EA6DD0-7ED0-4F4A-AA1B-9E43D0366E0A}" srcOrd="0" destOrd="0" presId="urn:microsoft.com/office/officeart/2005/8/layout/orgChart1"/>
    <dgm:cxn modelId="{29B31377-92C3-4433-9B0B-5D9D0047684A}" type="presParOf" srcId="{B9EA6DD0-7ED0-4F4A-AA1B-9E43D0366E0A}" destId="{E1C01BE4-9C71-47E9-8208-3F2D719ABDA9}" srcOrd="0" destOrd="0" presId="urn:microsoft.com/office/officeart/2005/8/layout/orgChart1"/>
    <dgm:cxn modelId="{50457187-B233-4912-9CAF-9A5C48501308}" type="presParOf" srcId="{B9EA6DD0-7ED0-4F4A-AA1B-9E43D0366E0A}" destId="{820EDEAF-E25E-4443-9790-26A744C85C55}" srcOrd="1" destOrd="0" presId="urn:microsoft.com/office/officeart/2005/8/layout/orgChart1"/>
    <dgm:cxn modelId="{6DC379F4-B819-41B8-9AC4-BBB2C4236E7B}" type="presParOf" srcId="{46D44905-A9B2-499D-870A-1344CA776D37}" destId="{211308DF-F9D7-421C-A138-719E23D2CB3C}" srcOrd="1" destOrd="0" presId="urn:microsoft.com/office/officeart/2005/8/layout/orgChart1"/>
    <dgm:cxn modelId="{64E3E88B-6C4B-409B-846A-1AD930959757}" type="presParOf" srcId="{46D44905-A9B2-499D-870A-1344CA776D37}" destId="{AC078C38-858B-4E4E-B8B8-A62887DE4275}" srcOrd="2" destOrd="0" presId="urn:microsoft.com/office/officeart/2005/8/layout/orgChart1"/>
    <dgm:cxn modelId="{9239BEED-9BF0-43E3-B25E-042D6C24885F}" type="presParOf" srcId="{FFAC7069-69AD-4120-A334-0E0C679E2090}" destId="{596B5B3A-D327-4FC3-A851-784E405C0A72}" srcOrd="6" destOrd="0" presId="urn:microsoft.com/office/officeart/2005/8/layout/orgChart1"/>
    <dgm:cxn modelId="{853E57C0-7CDC-4BFF-B907-482494919A26}" type="presParOf" srcId="{FFAC7069-69AD-4120-A334-0E0C679E2090}" destId="{51DD8B4C-928F-4760-A708-6FB2607BB107}" srcOrd="7" destOrd="0" presId="urn:microsoft.com/office/officeart/2005/8/layout/orgChart1"/>
    <dgm:cxn modelId="{857BB4EE-6BAA-4632-961B-760996042D8E}" type="presParOf" srcId="{51DD8B4C-928F-4760-A708-6FB2607BB107}" destId="{63D55A67-012D-4703-950E-517D2C4F67D4}" srcOrd="0" destOrd="0" presId="urn:microsoft.com/office/officeart/2005/8/layout/orgChart1"/>
    <dgm:cxn modelId="{E5E3C42B-C6EF-4B2F-B874-69F48371CBB9}" type="presParOf" srcId="{63D55A67-012D-4703-950E-517D2C4F67D4}" destId="{64B7354B-86F9-448E-A2CD-539A8BAD5EA1}" srcOrd="0" destOrd="0" presId="urn:microsoft.com/office/officeart/2005/8/layout/orgChart1"/>
    <dgm:cxn modelId="{E0707569-6BCC-44CF-A0CC-382D0D3EE282}" type="presParOf" srcId="{63D55A67-012D-4703-950E-517D2C4F67D4}" destId="{E2573BA0-10D0-4482-A2E4-83DDB537E6A5}" srcOrd="1" destOrd="0" presId="urn:microsoft.com/office/officeart/2005/8/layout/orgChart1"/>
    <dgm:cxn modelId="{424D47EF-86EF-4924-B7BF-DD8568F83549}" type="presParOf" srcId="{51DD8B4C-928F-4760-A708-6FB2607BB107}" destId="{B719E142-6DD2-481C-8F99-399EF25246E2}" srcOrd="1" destOrd="0" presId="urn:microsoft.com/office/officeart/2005/8/layout/orgChart1"/>
    <dgm:cxn modelId="{9239EEC8-3B12-463F-93FF-F6641F38716D}" type="presParOf" srcId="{51DD8B4C-928F-4760-A708-6FB2607BB107}" destId="{2D8B2D57-E891-45AD-B4DF-436C55343B56}" srcOrd="2" destOrd="0" presId="urn:microsoft.com/office/officeart/2005/8/layout/orgChart1"/>
    <dgm:cxn modelId="{43860CED-FF92-49B8-93FC-5E1DBE3859C4}" type="presParOf" srcId="{D36CFB0F-843A-4A71-935D-E7DBBA5F8D59}" destId="{CB269B29-B4AF-4729-8CA1-49DAF517E60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27157-E5AF-449B-9517-B4255CD106A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43FAE85F-35A8-4F81-B58D-7340E9ADD303}">
      <dgm:prSet phldrT="[Text]" custT="1">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r>
            <a:rPr lang="en-GB" sz="1600" b="1">
              <a:solidFill>
                <a:schemeClr val="tx1"/>
              </a:solidFill>
              <a:latin typeface="Calibri" pitchFamily="34" charset="0"/>
              <a:cs typeface="Calibri" pitchFamily="34" charset="0"/>
              <a:sym typeface="Raleway"/>
            </a:rPr>
            <a:t>Criteria for fixing Minimum Wage fixing in Asian Countries</a:t>
          </a:r>
          <a:endParaRPr lang="en-IN" sz="1600" dirty="0"/>
        </a:p>
      </dgm:t>
    </dgm:pt>
    <dgm:pt modelId="{5A2EB56E-29E4-4607-A10A-38151C9A9CC6}" type="parTrans" cxnId="{5B638B4F-5FD0-4EEB-B416-30E3977923DA}">
      <dgm:prSet/>
      <dgm:spPr/>
      <dgm:t>
        <a:bodyPr/>
        <a:lstStyle/>
        <a:p>
          <a:endParaRPr lang="en-IN"/>
        </a:p>
      </dgm:t>
    </dgm:pt>
    <dgm:pt modelId="{81E4E24A-9CBD-4304-BCA8-10ED87F87BD6}" type="sibTrans" cxnId="{5B638B4F-5FD0-4EEB-B416-30E3977923DA}">
      <dgm:prSet/>
      <dgm:spPr/>
      <dgm:t>
        <a:bodyPr/>
        <a:lstStyle/>
        <a:p>
          <a:endParaRPr lang="en-IN"/>
        </a:p>
      </dgm:t>
    </dgm:pt>
    <dgm:pt modelId="{B0215BF9-1FFD-467B-9E9E-C2E00F4345F9}">
      <dgm:prSet phldrT="[Text]" custT="1">
        <dgm:style>
          <a:lnRef idx="2">
            <a:schemeClr val="dk1"/>
          </a:lnRef>
          <a:fillRef idx="1">
            <a:schemeClr val="lt1"/>
          </a:fillRef>
          <a:effectRef idx="0">
            <a:schemeClr val="dk1"/>
          </a:effectRef>
          <a:fontRef idx="minor">
            <a:schemeClr val="dk1"/>
          </a:fontRef>
        </dgm:style>
      </dgm:prSet>
      <dgm:spPr>
        <a:solidFill>
          <a:schemeClr val="accent2">
            <a:lumMod val="20000"/>
            <a:lumOff val="80000"/>
          </a:schemeClr>
        </a:solidFill>
        <a:ln w="38100">
          <a:prstDash val="solid"/>
        </a:ln>
      </dgm:spPr>
      <dgm:t>
        <a:bodyPr/>
        <a:lstStyle/>
        <a:p>
          <a:r>
            <a:rPr lang="en-GB" sz="1600" b="1" dirty="0">
              <a:latin typeface="Calibri" pitchFamily="34" charset="0"/>
              <a:cs typeface="Calibri" pitchFamily="34" charset="0"/>
            </a:rPr>
            <a:t>Social Group: </a:t>
          </a:r>
        </a:p>
        <a:p>
          <a:r>
            <a:rPr lang="en-GB" sz="1600" dirty="0">
              <a:latin typeface="Calibri" pitchFamily="34" charset="0"/>
              <a:cs typeface="Calibri" pitchFamily="34" charset="0"/>
            </a:rPr>
            <a:t>Considers the basic needs of the workers.</a:t>
          </a:r>
          <a:endParaRPr lang="en-IN" sz="1600" dirty="0"/>
        </a:p>
      </dgm:t>
    </dgm:pt>
    <dgm:pt modelId="{B59FAB06-F5C6-448C-AFFC-19CE277CDA36}" type="parTrans" cxnId="{73D10E99-BFD8-4A8D-AD59-CD7A8CD5F601}">
      <dgm:prSet>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endParaRPr lang="en-IN"/>
        </a:p>
      </dgm:t>
    </dgm:pt>
    <dgm:pt modelId="{38DF5D8D-51E9-4B8B-8CB1-A14DF653B22E}" type="sibTrans" cxnId="{73D10E99-BFD8-4A8D-AD59-CD7A8CD5F601}">
      <dgm:prSet/>
      <dgm:spPr/>
      <dgm:t>
        <a:bodyPr/>
        <a:lstStyle/>
        <a:p>
          <a:endParaRPr lang="en-IN"/>
        </a:p>
      </dgm:t>
    </dgm:pt>
    <dgm:pt modelId="{A66EBE63-2AAC-4755-AE80-7F5F3FC3986B}">
      <dgm:prSet phldrT="[Text]" custT="1">
        <dgm:style>
          <a:lnRef idx="2">
            <a:schemeClr val="dk1"/>
          </a:lnRef>
          <a:fillRef idx="1">
            <a:schemeClr val="lt1"/>
          </a:fillRef>
          <a:effectRef idx="0">
            <a:schemeClr val="dk1"/>
          </a:effectRef>
          <a:fontRef idx="minor">
            <a:schemeClr val="dk1"/>
          </a:fontRef>
        </dgm:style>
      </dgm:prSet>
      <dgm:spPr>
        <a:solidFill>
          <a:schemeClr val="accent2">
            <a:lumMod val="20000"/>
            <a:lumOff val="80000"/>
          </a:schemeClr>
        </a:solidFill>
        <a:ln w="38100">
          <a:prstDash val="solid"/>
        </a:ln>
      </dgm:spPr>
      <dgm:t>
        <a:bodyPr/>
        <a:lstStyle/>
        <a:p>
          <a:r>
            <a:rPr lang="en-IN" sz="1600" b="1" dirty="0">
              <a:latin typeface="Calibri" pitchFamily="34" charset="0"/>
            </a:rPr>
            <a:t>The needs of workers and their families</a:t>
          </a:r>
        </a:p>
      </dgm:t>
    </dgm:pt>
    <dgm:pt modelId="{E87EAD98-A2E3-462A-91AA-8D24F680A924}" type="parTrans" cxnId="{67980C84-39A5-46F8-8041-60777F857F13}">
      <dgm:prSet>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endParaRPr lang="en-IN"/>
        </a:p>
      </dgm:t>
    </dgm:pt>
    <dgm:pt modelId="{F1AAEB7E-1164-4264-9F4C-EA8C80D52098}" type="sibTrans" cxnId="{67980C84-39A5-46F8-8041-60777F857F13}">
      <dgm:prSet/>
      <dgm:spPr/>
      <dgm:t>
        <a:bodyPr/>
        <a:lstStyle/>
        <a:p>
          <a:endParaRPr lang="en-IN"/>
        </a:p>
      </dgm:t>
    </dgm:pt>
    <dgm:pt modelId="{A61BE60D-6DB5-42B7-B5EC-5EEF2830A1A5}">
      <dgm:prSet phldrT="[Text]" custT="1">
        <dgm:style>
          <a:lnRef idx="2">
            <a:schemeClr val="dk1"/>
          </a:lnRef>
          <a:fillRef idx="1">
            <a:schemeClr val="lt1"/>
          </a:fillRef>
          <a:effectRef idx="0">
            <a:schemeClr val="dk1"/>
          </a:effectRef>
          <a:fontRef idx="minor">
            <a:schemeClr val="dk1"/>
          </a:fontRef>
        </dgm:style>
      </dgm:prSet>
      <dgm:spPr>
        <a:solidFill>
          <a:schemeClr val="accent2">
            <a:lumMod val="20000"/>
            <a:lumOff val="80000"/>
          </a:schemeClr>
        </a:solidFill>
        <a:ln w="38100">
          <a:prstDash val="solid"/>
        </a:ln>
      </dgm:spPr>
      <dgm:t>
        <a:bodyPr/>
        <a:lstStyle/>
        <a:p>
          <a:r>
            <a:rPr lang="en-IN" sz="1600" b="1" dirty="0">
              <a:latin typeface="Calibri" pitchFamily="34" charset="0"/>
            </a:rPr>
            <a:t>General level of wages in the country</a:t>
          </a:r>
        </a:p>
      </dgm:t>
    </dgm:pt>
    <dgm:pt modelId="{24AFE762-16BD-41D9-8DF7-DC918A13FCFA}" type="parTrans" cxnId="{93B82D1A-E59D-447A-B675-8AF1BE12938B}">
      <dgm:prSet>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endParaRPr lang="en-IN"/>
        </a:p>
      </dgm:t>
    </dgm:pt>
    <dgm:pt modelId="{D7217C01-2400-43D1-823B-0E17973B4512}" type="sibTrans" cxnId="{93B82D1A-E59D-447A-B675-8AF1BE12938B}">
      <dgm:prSet/>
      <dgm:spPr/>
      <dgm:t>
        <a:bodyPr/>
        <a:lstStyle/>
        <a:p>
          <a:endParaRPr lang="en-IN"/>
        </a:p>
      </dgm:t>
    </dgm:pt>
    <dgm:pt modelId="{2EF68A6E-4BCD-4FE7-A002-B73619EA91B0}">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w="38100">
          <a:prstDash val="solid"/>
        </a:ln>
      </dgm:spPr>
      <dgm:t>
        <a:bodyPr/>
        <a:lstStyle/>
        <a:p>
          <a:r>
            <a:rPr lang="en-GB" sz="1600" b="1" dirty="0">
              <a:latin typeface="Calibri" pitchFamily="34" charset="0"/>
              <a:cs typeface="Calibri" pitchFamily="34" charset="0"/>
            </a:rPr>
            <a:t>Economic Group: </a:t>
          </a:r>
        </a:p>
        <a:p>
          <a:r>
            <a:rPr lang="en-GB" sz="1600" dirty="0">
              <a:latin typeface="Calibri" pitchFamily="34" charset="0"/>
              <a:cs typeface="Calibri" pitchFamily="34" charset="0"/>
            </a:rPr>
            <a:t>Considers the country’s economic constraints. </a:t>
          </a:r>
          <a:endParaRPr lang="en-IN" sz="1600" dirty="0"/>
        </a:p>
      </dgm:t>
    </dgm:pt>
    <dgm:pt modelId="{273E6E5F-033F-40B2-B381-B3597398C27D}" type="parTrans" cxnId="{7E8D789B-EDFE-4563-BCC3-4735AEC330C2}">
      <dgm:prSet>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endParaRPr lang="en-IN"/>
        </a:p>
      </dgm:t>
    </dgm:pt>
    <dgm:pt modelId="{0A4D49D6-1D55-4D11-8E5E-98A59A062055}" type="sibTrans" cxnId="{7E8D789B-EDFE-4563-BCC3-4735AEC330C2}">
      <dgm:prSet/>
      <dgm:spPr/>
      <dgm:t>
        <a:bodyPr/>
        <a:lstStyle/>
        <a:p>
          <a:endParaRPr lang="en-IN"/>
        </a:p>
      </dgm:t>
    </dgm:pt>
    <dgm:pt modelId="{FF730FDB-8572-4022-A4B2-37BD54B1B211}">
      <dgm:prSet phldrT="[Tex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w="38100">
          <a:prstDash val="solid"/>
        </a:ln>
      </dgm:spPr>
      <dgm:t>
        <a:bodyPr/>
        <a:lstStyle/>
        <a:p>
          <a:r>
            <a:rPr lang="en-IN" sz="1600" b="1" dirty="0">
              <a:latin typeface="Calibri" pitchFamily="34" charset="0"/>
            </a:rPr>
            <a:t>Economic development </a:t>
          </a:r>
        </a:p>
      </dgm:t>
    </dgm:pt>
    <dgm:pt modelId="{4085FC46-4D87-4316-99F5-7703CA8E7811}" type="parTrans" cxnId="{29B0BA3C-8343-4258-887E-728265C2F065}">
      <dgm:prSet>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endParaRPr lang="en-IN"/>
        </a:p>
      </dgm:t>
    </dgm:pt>
    <dgm:pt modelId="{7C5BE09C-3C0E-4AEB-A6FE-B3831F9B16DE}" type="sibTrans" cxnId="{29B0BA3C-8343-4258-887E-728265C2F065}">
      <dgm:prSet/>
      <dgm:spPr/>
      <dgm:t>
        <a:bodyPr/>
        <a:lstStyle/>
        <a:p>
          <a:endParaRPr lang="en-IN"/>
        </a:p>
      </dgm:t>
    </dgm:pt>
    <dgm:pt modelId="{23608CAD-555D-4159-B582-1273D8D9FA8E}">
      <dgm:prSet custT="1">
        <dgm:style>
          <a:lnRef idx="2">
            <a:schemeClr val="dk1"/>
          </a:lnRef>
          <a:fillRef idx="1">
            <a:schemeClr val="lt1"/>
          </a:fillRef>
          <a:effectRef idx="0">
            <a:schemeClr val="dk1"/>
          </a:effectRef>
          <a:fontRef idx="minor">
            <a:schemeClr val="dk1"/>
          </a:fontRef>
        </dgm:style>
      </dgm:prSet>
      <dgm:spPr>
        <a:solidFill>
          <a:schemeClr val="accent2">
            <a:lumMod val="20000"/>
            <a:lumOff val="80000"/>
          </a:schemeClr>
        </a:solidFill>
        <a:ln w="38100">
          <a:prstDash val="solid"/>
        </a:ln>
      </dgm:spPr>
      <dgm:t>
        <a:bodyPr/>
        <a:lstStyle/>
        <a:p>
          <a:r>
            <a:rPr lang="en-IN" sz="1600" b="1" dirty="0">
              <a:latin typeface="Calibri" pitchFamily="34" charset="0"/>
            </a:rPr>
            <a:t>Social security benefits</a:t>
          </a:r>
        </a:p>
      </dgm:t>
    </dgm:pt>
    <dgm:pt modelId="{0E9A1D07-E7A1-43D0-8D6D-808C9557F9DF}" type="parTrans" cxnId="{062ED4B1-6078-473E-98ED-A568E6952A94}">
      <dgm:prSet>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endParaRPr lang="en-IN"/>
        </a:p>
      </dgm:t>
    </dgm:pt>
    <dgm:pt modelId="{9D9F8B4A-38BA-4ED5-8155-38EE539B68B6}" type="sibTrans" cxnId="{062ED4B1-6078-473E-98ED-A568E6952A94}">
      <dgm:prSet/>
      <dgm:spPr/>
      <dgm:t>
        <a:bodyPr/>
        <a:lstStyle/>
        <a:p>
          <a:endParaRPr lang="en-IN"/>
        </a:p>
      </dgm:t>
    </dgm:pt>
    <dgm:pt modelId="{0E93F578-823C-4998-9034-F096EE564006}">
      <dgm:prSet custT="1">
        <dgm:style>
          <a:lnRef idx="2">
            <a:schemeClr val="dk1"/>
          </a:lnRef>
          <a:fillRef idx="1">
            <a:schemeClr val="lt1"/>
          </a:fillRef>
          <a:effectRef idx="0">
            <a:schemeClr val="dk1"/>
          </a:effectRef>
          <a:fontRef idx="minor">
            <a:schemeClr val="dk1"/>
          </a:fontRef>
        </dgm:style>
      </dgm:prSet>
      <dgm:spPr>
        <a:solidFill>
          <a:schemeClr val="accent2">
            <a:lumMod val="20000"/>
            <a:lumOff val="80000"/>
          </a:schemeClr>
        </a:solidFill>
        <a:ln w="38100">
          <a:prstDash val="solid"/>
        </a:ln>
      </dgm:spPr>
      <dgm:t>
        <a:bodyPr/>
        <a:lstStyle/>
        <a:p>
          <a:r>
            <a:rPr lang="en-IN" sz="1600" b="1" dirty="0">
              <a:latin typeface="Calibri" pitchFamily="34" charset="0"/>
            </a:rPr>
            <a:t>Relative living standards of other social groups</a:t>
          </a:r>
        </a:p>
      </dgm:t>
    </dgm:pt>
    <dgm:pt modelId="{626C704D-B139-46C6-9DC3-266BB7D9512E}" type="parTrans" cxnId="{7F9E7C9D-14F5-4C74-946F-00EB61A86100}">
      <dgm:prSet>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endParaRPr lang="en-IN"/>
        </a:p>
      </dgm:t>
    </dgm:pt>
    <dgm:pt modelId="{FD1704C4-031C-445C-97F4-DB4C874B1A4C}" type="sibTrans" cxnId="{7F9E7C9D-14F5-4C74-946F-00EB61A86100}">
      <dgm:prSet/>
      <dgm:spPr/>
      <dgm:t>
        <a:bodyPr/>
        <a:lstStyle/>
        <a:p>
          <a:endParaRPr lang="en-IN"/>
        </a:p>
      </dgm:t>
    </dgm:pt>
    <dgm:pt modelId="{8E18D31D-A1A3-471F-B79F-3B53ABA2B4B4}">
      <dgm:prSet custT="1">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w="38100">
          <a:prstDash val="solid"/>
        </a:ln>
      </dgm:spPr>
      <dgm:t>
        <a:bodyPr/>
        <a:lstStyle/>
        <a:p>
          <a:r>
            <a:rPr lang="en-GB" sz="1600" b="1" dirty="0">
              <a:latin typeface="Calibri" pitchFamily="34" charset="0"/>
              <a:cs typeface="Calibri" pitchFamily="34" charset="0"/>
            </a:rPr>
            <a:t>Productivity of the workers </a:t>
          </a:r>
          <a:endParaRPr lang="en-US" sz="1600" b="1" dirty="0">
            <a:latin typeface="Calibri" pitchFamily="34" charset="0"/>
            <a:cs typeface="Calibri" pitchFamily="34" charset="0"/>
          </a:endParaRPr>
        </a:p>
      </dgm:t>
    </dgm:pt>
    <dgm:pt modelId="{593DD3E4-2C32-43E9-A032-7FBDFDC78C8B}" type="parTrans" cxnId="{03D133F5-9EBB-45AD-A99F-8B51C23A16F8}">
      <dgm:prSet>
        <dgm:style>
          <a:lnRef idx="2">
            <a:schemeClr val="dk1"/>
          </a:lnRef>
          <a:fillRef idx="1">
            <a:schemeClr val="lt1"/>
          </a:fillRef>
          <a:effectRef idx="0">
            <a:schemeClr val="dk1"/>
          </a:effectRef>
          <a:fontRef idx="minor">
            <a:schemeClr val="dk1"/>
          </a:fontRef>
        </dgm:style>
      </dgm:prSet>
      <dgm:spPr>
        <a:solidFill>
          <a:schemeClr val="bg1">
            <a:lumMod val="95000"/>
          </a:schemeClr>
        </a:solidFill>
        <a:ln w="38100">
          <a:prstDash val="solid"/>
        </a:ln>
      </dgm:spPr>
      <dgm:t>
        <a:bodyPr/>
        <a:lstStyle/>
        <a:p>
          <a:endParaRPr lang="en-IN"/>
        </a:p>
      </dgm:t>
    </dgm:pt>
    <dgm:pt modelId="{0656D75E-5D27-47F4-90BF-5408AA0B7AB9}" type="sibTrans" cxnId="{03D133F5-9EBB-45AD-A99F-8B51C23A16F8}">
      <dgm:prSet/>
      <dgm:spPr/>
      <dgm:t>
        <a:bodyPr/>
        <a:lstStyle/>
        <a:p>
          <a:endParaRPr lang="en-IN"/>
        </a:p>
      </dgm:t>
    </dgm:pt>
    <dgm:pt modelId="{B9652B40-4AD1-43D2-8440-1C56019E96D9}" type="pres">
      <dgm:prSet presAssocID="{EE327157-E5AF-449B-9517-B4255CD106A9}" presName="diagram" presStyleCnt="0">
        <dgm:presLayoutVars>
          <dgm:chPref val="1"/>
          <dgm:dir/>
          <dgm:animOne val="branch"/>
          <dgm:animLvl val="lvl"/>
          <dgm:resizeHandles val="exact"/>
        </dgm:presLayoutVars>
      </dgm:prSet>
      <dgm:spPr/>
    </dgm:pt>
    <dgm:pt modelId="{898F7E38-99FB-4F23-9FE4-CE33853CA843}" type="pres">
      <dgm:prSet presAssocID="{43FAE85F-35A8-4F81-B58D-7340E9ADD303}" presName="root1" presStyleCnt="0"/>
      <dgm:spPr/>
    </dgm:pt>
    <dgm:pt modelId="{2E250B2D-17A6-4E97-B14E-6542813FC087}" type="pres">
      <dgm:prSet presAssocID="{43FAE85F-35A8-4F81-B58D-7340E9ADD303}" presName="LevelOneTextNode" presStyleLbl="node0" presStyleIdx="0" presStyleCnt="1" custScaleX="190099" custLinFactNeighborX="-46029" custLinFactNeighborY="211">
        <dgm:presLayoutVars>
          <dgm:chPref val="3"/>
        </dgm:presLayoutVars>
      </dgm:prSet>
      <dgm:spPr/>
    </dgm:pt>
    <dgm:pt modelId="{CAE814C9-071E-4761-99D1-1E3C0CA5888A}" type="pres">
      <dgm:prSet presAssocID="{43FAE85F-35A8-4F81-B58D-7340E9ADD303}" presName="level2hierChild" presStyleCnt="0"/>
      <dgm:spPr/>
    </dgm:pt>
    <dgm:pt modelId="{3AADFA0C-3C51-4DD6-99CD-EFBD403BB1C2}" type="pres">
      <dgm:prSet presAssocID="{B59FAB06-F5C6-448C-AFFC-19CE277CDA36}" presName="conn2-1" presStyleLbl="parChTrans1D2" presStyleIdx="0" presStyleCnt="2"/>
      <dgm:spPr/>
    </dgm:pt>
    <dgm:pt modelId="{D8578826-82CA-4AA5-B830-135FBD019E52}" type="pres">
      <dgm:prSet presAssocID="{B59FAB06-F5C6-448C-AFFC-19CE277CDA36}" presName="connTx" presStyleLbl="parChTrans1D2" presStyleIdx="0" presStyleCnt="2"/>
      <dgm:spPr/>
    </dgm:pt>
    <dgm:pt modelId="{B7902DB9-C8F6-41A7-86BA-7F41B1C04DAD}" type="pres">
      <dgm:prSet presAssocID="{B0215BF9-1FFD-467B-9E9E-C2E00F4345F9}" presName="root2" presStyleCnt="0"/>
      <dgm:spPr/>
    </dgm:pt>
    <dgm:pt modelId="{7DE41DC4-822C-4D91-9CFB-C4256039C8F6}" type="pres">
      <dgm:prSet presAssocID="{B0215BF9-1FFD-467B-9E9E-C2E00F4345F9}" presName="LevelTwoTextNode" presStyleLbl="node2" presStyleIdx="0" presStyleCnt="2" custScaleX="132000" custScaleY="139118" custLinFactNeighborX="-28585" custLinFactNeighborY="60337">
        <dgm:presLayoutVars>
          <dgm:chPref val="3"/>
        </dgm:presLayoutVars>
      </dgm:prSet>
      <dgm:spPr/>
    </dgm:pt>
    <dgm:pt modelId="{CCD8173B-8624-4369-948A-7E84CA7ECEDB}" type="pres">
      <dgm:prSet presAssocID="{B0215BF9-1FFD-467B-9E9E-C2E00F4345F9}" presName="level3hierChild" presStyleCnt="0"/>
      <dgm:spPr/>
    </dgm:pt>
    <dgm:pt modelId="{1740BCEE-41F2-479E-818E-88B7A76B7D92}" type="pres">
      <dgm:prSet presAssocID="{E87EAD98-A2E3-462A-91AA-8D24F680A924}" presName="conn2-1" presStyleLbl="parChTrans1D3" presStyleIdx="0" presStyleCnt="6"/>
      <dgm:spPr/>
    </dgm:pt>
    <dgm:pt modelId="{83C59C33-7D7B-4767-B800-AC614643ED62}" type="pres">
      <dgm:prSet presAssocID="{E87EAD98-A2E3-462A-91AA-8D24F680A924}" presName="connTx" presStyleLbl="parChTrans1D3" presStyleIdx="0" presStyleCnt="6"/>
      <dgm:spPr/>
    </dgm:pt>
    <dgm:pt modelId="{72951031-E877-40B3-BE10-F227B0E7A93F}" type="pres">
      <dgm:prSet presAssocID="{A66EBE63-2AAC-4755-AE80-7F5F3FC3986B}" presName="root2" presStyleCnt="0"/>
      <dgm:spPr/>
    </dgm:pt>
    <dgm:pt modelId="{88CAF4CA-64E0-48EF-B762-960D6CE9883E}" type="pres">
      <dgm:prSet presAssocID="{A66EBE63-2AAC-4755-AE80-7F5F3FC3986B}" presName="LevelTwoTextNode" presStyleLbl="node3" presStyleIdx="0" presStyleCnt="6" custScaleX="124647" custLinFactNeighborX="30392" custLinFactNeighborY="8816">
        <dgm:presLayoutVars>
          <dgm:chPref val="3"/>
        </dgm:presLayoutVars>
      </dgm:prSet>
      <dgm:spPr/>
    </dgm:pt>
    <dgm:pt modelId="{42510D10-6626-4616-8A97-5EDD59389E70}" type="pres">
      <dgm:prSet presAssocID="{A66EBE63-2AAC-4755-AE80-7F5F3FC3986B}" presName="level3hierChild" presStyleCnt="0"/>
      <dgm:spPr/>
    </dgm:pt>
    <dgm:pt modelId="{EE48CD72-CD47-43B4-A726-BE18B8FC36AB}" type="pres">
      <dgm:prSet presAssocID="{24AFE762-16BD-41D9-8DF7-DC918A13FCFA}" presName="conn2-1" presStyleLbl="parChTrans1D3" presStyleIdx="1" presStyleCnt="6"/>
      <dgm:spPr/>
    </dgm:pt>
    <dgm:pt modelId="{5C62E1A6-7AAD-4FC0-84EF-6852AB1E0BE4}" type="pres">
      <dgm:prSet presAssocID="{24AFE762-16BD-41D9-8DF7-DC918A13FCFA}" presName="connTx" presStyleLbl="parChTrans1D3" presStyleIdx="1" presStyleCnt="6"/>
      <dgm:spPr/>
    </dgm:pt>
    <dgm:pt modelId="{5DB47B19-4765-476A-812C-5C423A8A0FE5}" type="pres">
      <dgm:prSet presAssocID="{A61BE60D-6DB5-42B7-B5EC-5EEF2830A1A5}" presName="root2" presStyleCnt="0"/>
      <dgm:spPr/>
    </dgm:pt>
    <dgm:pt modelId="{ADF0EE1A-2D42-43D4-B70F-39343D0709A2}" type="pres">
      <dgm:prSet presAssocID="{A61BE60D-6DB5-42B7-B5EC-5EEF2830A1A5}" presName="LevelTwoTextNode" presStyleLbl="node3" presStyleIdx="1" presStyleCnt="6" custScaleX="124647" custLinFactNeighborX="29096" custLinFactNeighborY="7983">
        <dgm:presLayoutVars>
          <dgm:chPref val="3"/>
        </dgm:presLayoutVars>
      </dgm:prSet>
      <dgm:spPr/>
    </dgm:pt>
    <dgm:pt modelId="{8E94B692-68C2-4F75-AD7F-2E27864157C9}" type="pres">
      <dgm:prSet presAssocID="{A61BE60D-6DB5-42B7-B5EC-5EEF2830A1A5}" presName="level3hierChild" presStyleCnt="0"/>
      <dgm:spPr/>
    </dgm:pt>
    <dgm:pt modelId="{C8C0869A-0D98-4BCC-BC88-D3EC1DB9F8E7}" type="pres">
      <dgm:prSet presAssocID="{626C704D-B139-46C6-9DC3-266BB7D9512E}" presName="conn2-1" presStyleLbl="parChTrans1D3" presStyleIdx="2" presStyleCnt="6"/>
      <dgm:spPr/>
    </dgm:pt>
    <dgm:pt modelId="{816A2BF3-7CBD-478A-8A75-6B6A7A36AAD7}" type="pres">
      <dgm:prSet presAssocID="{626C704D-B139-46C6-9DC3-266BB7D9512E}" presName="connTx" presStyleLbl="parChTrans1D3" presStyleIdx="2" presStyleCnt="6"/>
      <dgm:spPr/>
    </dgm:pt>
    <dgm:pt modelId="{6B815374-BA7A-4529-B70B-5AAA41D52B17}" type="pres">
      <dgm:prSet presAssocID="{0E93F578-823C-4998-9034-F096EE564006}" presName="root2" presStyleCnt="0"/>
      <dgm:spPr/>
    </dgm:pt>
    <dgm:pt modelId="{A2F0E598-2A54-49A0-B84E-30A6344730CE}" type="pres">
      <dgm:prSet presAssocID="{0E93F578-823C-4998-9034-F096EE564006}" presName="LevelTwoTextNode" presStyleLbl="node3" presStyleIdx="2" presStyleCnt="6" custScaleX="124647" custLinFactNeighborX="27943" custLinFactNeighborY="4668">
        <dgm:presLayoutVars>
          <dgm:chPref val="3"/>
        </dgm:presLayoutVars>
      </dgm:prSet>
      <dgm:spPr/>
    </dgm:pt>
    <dgm:pt modelId="{21C46B9E-6677-4B4D-BDFF-953046A283C4}" type="pres">
      <dgm:prSet presAssocID="{0E93F578-823C-4998-9034-F096EE564006}" presName="level3hierChild" presStyleCnt="0"/>
      <dgm:spPr/>
    </dgm:pt>
    <dgm:pt modelId="{07C3CD45-AE38-4E9E-8EF9-24614ED664B8}" type="pres">
      <dgm:prSet presAssocID="{0E9A1D07-E7A1-43D0-8D6D-808C9557F9DF}" presName="conn2-1" presStyleLbl="parChTrans1D3" presStyleIdx="3" presStyleCnt="6"/>
      <dgm:spPr/>
    </dgm:pt>
    <dgm:pt modelId="{15512415-8684-4C5C-B4BC-208F75351A9B}" type="pres">
      <dgm:prSet presAssocID="{0E9A1D07-E7A1-43D0-8D6D-808C9557F9DF}" presName="connTx" presStyleLbl="parChTrans1D3" presStyleIdx="3" presStyleCnt="6"/>
      <dgm:spPr/>
    </dgm:pt>
    <dgm:pt modelId="{ADB9A6DF-ADF6-4887-90DC-7720BF094E4A}" type="pres">
      <dgm:prSet presAssocID="{23608CAD-555D-4159-B582-1273D8D9FA8E}" presName="root2" presStyleCnt="0"/>
      <dgm:spPr/>
    </dgm:pt>
    <dgm:pt modelId="{E40D6BEC-2C9B-447A-8884-3E8E6F259F2C}" type="pres">
      <dgm:prSet presAssocID="{23608CAD-555D-4159-B582-1273D8D9FA8E}" presName="LevelTwoTextNode" presStyleLbl="node3" presStyleIdx="3" presStyleCnt="6" custScaleX="118598" custLinFactNeighborX="31687" custLinFactNeighborY="6688">
        <dgm:presLayoutVars>
          <dgm:chPref val="3"/>
        </dgm:presLayoutVars>
      </dgm:prSet>
      <dgm:spPr/>
    </dgm:pt>
    <dgm:pt modelId="{B1B13928-8F67-4A05-A072-E75F5A262BAE}" type="pres">
      <dgm:prSet presAssocID="{23608CAD-555D-4159-B582-1273D8D9FA8E}" presName="level3hierChild" presStyleCnt="0"/>
      <dgm:spPr/>
    </dgm:pt>
    <dgm:pt modelId="{73439895-DEBC-4953-82A7-CFBADDAB339C}" type="pres">
      <dgm:prSet presAssocID="{273E6E5F-033F-40B2-B381-B3597398C27D}" presName="conn2-1" presStyleLbl="parChTrans1D2" presStyleIdx="1" presStyleCnt="2"/>
      <dgm:spPr/>
    </dgm:pt>
    <dgm:pt modelId="{ED1930F2-05D6-4719-B401-F469261A16FC}" type="pres">
      <dgm:prSet presAssocID="{273E6E5F-033F-40B2-B381-B3597398C27D}" presName="connTx" presStyleLbl="parChTrans1D2" presStyleIdx="1" presStyleCnt="2"/>
      <dgm:spPr/>
    </dgm:pt>
    <dgm:pt modelId="{182C0A76-F84C-48FC-81A2-85801ADD157A}" type="pres">
      <dgm:prSet presAssocID="{2EF68A6E-4BCD-4FE7-A002-B73619EA91B0}" presName="root2" presStyleCnt="0"/>
      <dgm:spPr/>
    </dgm:pt>
    <dgm:pt modelId="{E1C8E7C8-C7EB-48EB-9417-91A3F102C6FF}" type="pres">
      <dgm:prSet presAssocID="{2EF68A6E-4BCD-4FE7-A002-B73619EA91B0}" presName="LevelTwoTextNode" presStyleLbl="node2" presStyleIdx="1" presStyleCnt="2" custScaleX="145509" custScaleY="176176" custLinFactNeighborX="-38249" custLinFactNeighborY="835">
        <dgm:presLayoutVars>
          <dgm:chPref val="3"/>
        </dgm:presLayoutVars>
      </dgm:prSet>
      <dgm:spPr/>
    </dgm:pt>
    <dgm:pt modelId="{AA86A04B-17B4-4E41-BD12-0FDCF354EBA9}" type="pres">
      <dgm:prSet presAssocID="{2EF68A6E-4BCD-4FE7-A002-B73619EA91B0}" presName="level3hierChild" presStyleCnt="0"/>
      <dgm:spPr/>
    </dgm:pt>
    <dgm:pt modelId="{50BE484B-1AF2-43D8-BBC1-33BDEFB9BC18}" type="pres">
      <dgm:prSet presAssocID="{4085FC46-4D87-4316-99F5-7703CA8E7811}" presName="conn2-1" presStyleLbl="parChTrans1D3" presStyleIdx="4" presStyleCnt="6"/>
      <dgm:spPr/>
    </dgm:pt>
    <dgm:pt modelId="{C9CBB261-DC01-4CCD-83F2-737CF66BC17E}" type="pres">
      <dgm:prSet presAssocID="{4085FC46-4D87-4316-99F5-7703CA8E7811}" presName="connTx" presStyleLbl="parChTrans1D3" presStyleIdx="4" presStyleCnt="6"/>
      <dgm:spPr/>
    </dgm:pt>
    <dgm:pt modelId="{D4755A69-7A70-4BE6-952D-1D45445BC834}" type="pres">
      <dgm:prSet presAssocID="{FF730FDB-8572-4022-A4B2-37BD54B1B211}" presName="root2" presStyleCnt="0"/>
      <dgm:spPr/>
    </dgm:pt>
    <dgm:pt modelId="{2070C112-DC76-4FC0-A7DC-2FBB8FD5EA3E}" type="pres">
      <dgm:prSet presAssocID="{FF730FDB-8572-4022-A4B2-37BD54B1B211}" presName="LevelTwoTextNode" presStyleLbl="node3" presStyleIdx="4" presStyleCnt="6" custScaleX="124647" custLinFactNeighborX="13723" custLinFactNeighborY="3726">
        <dgm:presLayoutVars>
          <dgm:chPref val="3"/>
        </dgm:presLayoutVars>
      </dgm:prSet>
      <dgm:spPr/>
    </dgm:pt>
    <dgm:pt modelId="{64C991B1-C6C9-4459-9FD1-8C8410B0DFC5}" type="pres">
      <dgm:prSet presAssocID="{FF730FDB-8572-4022-A4B2-37BD54B1B211}" presName="level3hierChild" presStyleCnt="0"/>
      <dgm:spPr/>
    </dgm:pt>
    <dgm:pt modelId="{1948251B-9922-484F-9485-070DB6CDD553}" type="pres">
      <dgm:prSet presAssocID="{593DD3E4-2C32-43E9-A032-7FBDFDC78C8B}" presName="conn2-1" presStyleLbl="parChTrans1D3" presStyleIdx="5" presStyleCnt="6"/>
      <dgm:spPr/>
    </dgm:pt>
    <dgm:pt modelId="{E27F132A-AC29-4982-A9DF-E4079EB73993}" type="pres">
      <dgm:prSet presAssocID="{593DD3E4-2C32-43E9-A032-7FBDFDC78C8B}" presName="connTx" presStyleLbl="parChTrans1D3" presStyleIdx="5" presStyleCnt="6"/>
      <dgm:spPr/>
    </dgm:pt>
    <dgm:pt modelId="{554AEA43-6CE1-4F71-9332-282BA12B5222}" type="pres">
      <dgm:prSet presAssocID="{8E18D31D-A1A3-471F-B79F-3B53ABA2B4B4}" presName="root2" presStyleCnt="0"/>
      <dgm:spPr/>
    </dgm:pt>
    <dgm:pt modelId="{6C5B16E9-36B9-4C2A-B81C-9EC0858CB7F8}" type="pres">
      <dgm:prSet presAssocID="{8E18D31D-A1A3-471F-B79F-3B53ABA2B4B4}" presName="LevelTwoTextNode" presStyleLbl="node3" presStyleIdx="5" presStyleCnt="6" custScaleX="124647" custLinFactNeighborX="13075" custLinFactNeighborY="1099">
        <dgm:presLayoutVars>
          <dgm:chPref val="3"/>
        </dgm:presLayoutVars>
      </dgm:prSet>
      <dgm:spPr/>
    </dgm:pt>
    <dgm:pt modelId="{508B0A2D-46C2-4041-B6C6-3FC62FBED844}" type="pres">
      <dgm:prSet presAssocID="{8E18D31D-A1A3-471F-B79F-3B53ABA2B4B4}" presName="level3hierChild" presStyleCnt="0"/>
      <dgm:spPr/>
    </dgm:pt>
  </dgm:ptLst>
  <dgm:cxnLst>
    <dgm:cxn modelId="{82D2FC05-FE58-485F-AF14-BA6F10DF3944}" type="presOf" srcId="{2EF68A6E-4BCD-4FE7-A002-B73619EA91B0}" destId="{E1C8E7C8-C7EB-48EB-9417-91A3F102C6FF}" srcOrd="0" destOrd="0" presId="urn:microsoft.com/office/officeart/2005/8/layout/hierarchy2"/>
    <dgm:cxn modelId="{72E71808-C8FD-4F77-BC40-D3770499BF35}" type="presOf" srcId="{593DD3E4-2C32-43E9-A032-7FBDFDC78C8B}" destId="{1948251B-9922-484F-9485-070DB6CDD553}" srcOrd="0" destOrd="0" presId="urn:microsoft.com/office/officeart/2005/8/layout/hierarchy2"/>
    <dgm:cxn modelId="{5CFBD60A-21D3-4D70-89F5-40001DF5D1F8}" type="presOf" srcId="{8E18D31D-A1A3-471F-B79F-3B53ABA2B4B4}" destId="{6C5B16E9-36B9-4C2A-B81C-9EC0858CB7F8}" srcOrd="0" destOrd="0" presId="urn:microsoft.com/office/officeart/2005/8/layout/hierarchy2"/>
    <dgm:cxn modelId="{8C07310D-C097-4D7A-8A29-73EF7CEC6838}" type="presOf" srcId="{626C704D-B139-46C6-9DC3-266BB7D9512E}" destId="{816A2BF3-7CBD-478A-8A75-6B6A7A36AAD7}" srcOrd="1" destOrd="0" presId="urn:microsoft.com/office/officeart/2005/8/layout/hierarchy2"/>
    <dgm:cxn modelId="{3BC2300E-A8C7-448F-B93E-99A5AFDCAAA0}" type="presOf" srcId="{A61BE60D-6DB5-42B7-B5EC-5EEF2830A1A5}" destId="{ADF0EE1A-2D42-43D4-B70F-39343D0709A2}" srcOrd="0" destOrd="0" presId="urn:microsoft.com/office/officeart/2005/8/layout/hierarchy2"/>
    <dgm:cxn modelId="{93B82D1A-E59D-447A-B675-8AF1BE12938B}" srcId="{B0215BF9-1FFD-467B-9E9E-C2E00F4345F9}" destId="{A61BE60D-6DB5-42B7-B5EC-5EEF2830A1A5}" srcOrd="1" destOrd="0" parTransId="{24AFE762-16BD-41D9-8DF7-DC918A13FCFA}" sibTransId="{D7217C01-2400-43D1-823B-0E17973B4512}"/>
    <dgm:cxn modelId="{1D979529-C468-4FC2-94F6-96D8057824CF}" type="presOf" srcId="{EE327157-E5AF-449B-9517-B4255CD106A9}" destId="{B9652B40-4AD1-43D2-8440-1C56019E96D9}" srcOrd="0" destOrd="0" presId="urn:microsoft.com/office/officeart/2005/8/layout/hierarchy2"/>
    <dgm:cxn modelId="{CC57A82B-0F11-41D5-9FE1-B45FF7AB6E60}" type="presOf" srcId="{0E93F578-823C-4998-9034-F096EE564006}" destId="{A2F0E598-2A54-49A0-B84E-30A6344730CE}" srcOrd="0" destOrd="0" presId="urn:microsoft.com/office/officeart/2005/8/layout/hierarchy2"/>
    <dgm:cxn modelId="{DA89312D-47B2-4D2F-B008-D2F0CC980949}" type="presOf" srcId="{24AFE762-16BD-41D9-8DF7-DC918A13FCFA}" destId="{5C62E1A6-7AAD-4FC0-84EF-6852AB1E0BE4}" srcOrd="1" destOrd="0" presId="urn:microsoft.com/office/officeart/2005/8/layout/hierarchy2"/>
    <dgm:cxn modelId="{EDC7D934-B00F-4ABA-80EE-DC55334FE379}" type="presOf" srcId="{0E9A1D07-E7A1-43D0-8D6D-808C9557F9DF}" destId="{15512415-8684-4C5C-B4BC-208F75351A9B}" srcOrd="1" destOrd="0" presId="urn:microsoft.com/office/officeart/2005/8/layout/hierarchy2"/>
    <dgm:cxn modelId="{B19FEA38-DDC1-4365-90FB-915C35DE3118}" type="presOf" srcId="{273E6E5F-033F-40B2-B381-B3597398C27D}" destId="{ED1930F2-05D6-4719-B401-F469261A16FC}" srcOrd="1" destOrd="0" presId="urn:microsoft.com/office/officeart/2005/8/layout/hierarchy2"/>
    <dgm:cxn modelId="{29B0BA3C-8343-4258-887E-728265C2F065}" srcId="{2EF68A6E-4BCD-4FE7-A002-B73619EA91B0}" destId="{FF730FDB-8572-4022-A4B2-37BD54B1B211}" srcOrd="0" destOrd="0" parTransId="{4085FC46-4D87-4316-99F5-7703CA8E7811}" sibTransId="{7C5BE09C-3C0E-4AEB-A6FE-B3831F9B16DE}"/>
    <dgm:cxn modelId="{B6C3534B-9D49-4033-88BB-E73F95AC26B5}" type="presOf" srcId="{B59FAB06-F5C6-448C-AFFC-19CE277CDA36}" destId="{3AADFA0C-3C51-4DD6-99CD-EFBD403BB1C2}" srcOrd="0" destOrd="0" presId="urn:microsoft.com/office/officeart/2005/8/layout/hierarchy2"/>
    <dgm:cxn modelId="{13712C4C-D46E-4B30-BBD5-BC98AB4496CA}" type="presOf" srcId="{A66EBE63-2AAC-4755-AE80-7F5F3FC3986B}" destId="{88CAF4CA-64E0-48EF-B762-960D6CE9883E}" srcOrd="0" destOrd="0" presId="urn:microsoft.com/office/officeart/2005/8/layout/hierarchy2"/>
    <dgm:cxn modelId="{5B638B4F-5FD0-4EEB-B416-30E3977923DA}" srcId="{EE327157-E5AF-449B-9517-B4255CD106A9}" destId="{43FAE85F-35A8-4F81-B58D-7340E9ADD303}" srcOrd="0" destOrd="0" parTransId="{5A2EB56E-29E4-4607-A10A-38151C9A9CC6}" sibTransId="{81E4E24A-9CBD-4304-BCA8-10ED87F87BD6}"/>
    <dgm:cxn modelId="{3149D24F-A1B9-4A01-AC4A-4ED1EE3EC7C5}" type="presOf" srcId="{43FAE85F-35A8-4F81-B58D-7340E9ADD303}" destId="{2E250B2D-17A6-4E97-B14E-6542813FC087}" srcOrd="0" destOrd="0" presId="urn:microsoft.com/office/officeart/2005/8/layout/hierarchy2"/>
    <dgm:cxn modelId="{55F1C162-08D9-43F9-BE62-AB85DA1A4364}" type="presOf" srcId="{0E9A1D07-E7A1-43D0-8D6D-808C9557F9DF}" destId="{07C3CD45-AE38-4E9E-8EF9-24614ED664B8}" srcOrd="0" destOrd="0" presId="urn:microsoft.com/office/officeart/2005/8/layout/hierarchy2"/>
    <dgm:cxn modelId="{85D8CB75-D388-4DAD-847F-20FC1B7D1530}" type="presOf" srcId="{4085FC46-4D87-4316-99F5-7703CA8E7811}" destId="{50BE484B-1AF2-43D8-BBC1-33BDEFB9BC18}" srcOrd="0" destOrd="0" presId="urn:microsoft.com/office/officeart/2005/8/layout/hierarchy2"/>
    <dgm:cxn modelId="{85472B77-5DF8-4BE4-B89E-1765A28A9CEB}" type="presOf" srcId="{4085FC46-4D87-4316-99F5-7703CA8E7811}" destId="{C9CBB261-DC01-4CCD-83F2-737CF66BC17E}" srcOrd="1" destOrd="0" presId="urn:microsoft.com/office/officeart/2005/8/layout/hierarchy2"/>
    <dgm:cxn modelId="{67980C84-39A5-46F8-8041-60777F857F13}" srcId="{B0215BF9-1FFD-467B-9E9E-C2E00F4345F9}" destId="{A66EBE63-2AAC-4755-AE80-7F5F3FC3986B}" srcOrd="0" destOrd="0" parTransId="{E87EAD98-A2E3-462A-91AA-8D24F680A924}" sibTransId="{F1AAEB7E-1164-4264-9F4C-EA8C80D52098}"/>
    <dgm:cxn modelId="{6AD86197-B442-46D9-9973-F7EA79F1A0B6}" type="presOf" srcId="{23608CAD-555D-4159-B582-1273D8D9FA8E}" destId="{E40D6BEC-2C9B-447A-8884-3E8E6F259F2C}" srcOrd="0" destOrd="0" presId="urn:microsoft.com/office/officeart/2005/8/layout/hierarchy2"/>
    <dgm:cxn modelId="{73D10E99-BFD8-4A8D-AD59-CD7A8CD5F601}" srcId="{43FAE85F-35A8-4F81-B58D-7340E9ADD303}" destId="{B0215BF9-1FFD-467B-9E9E-C2E00F4345F9}" srcOrd="0" destOrd="0" parTransId="{B59FAB06-F5C6-448C-AFFC-19CE277CDA36}" sibTransId="{38DF5D8D-51E9-4B8B-8CB1-A14DF653B22E}"/>
    <dgm:cxn modelId="{7E8D789B-EDFE-4563-BCC3-4735AEC330C2}" srcId="{43FAE85F-35A8-4F81-B58D-7340E9ADD303}" destId="{2EF68A6E-4BCD-4FE7-A002-B73619EA91B0}" srcOrd="1" destOrd="0" parTransId="{273E6E5F-033F-40B2-B381-B3597398C27D}" sibTransId="{0A4D49D6-1D55-4D11-8E5E-98A59A062055}"/>
    <dgm:cxn modelId="{62C9A39C-89D9-4C0D-8A3F-0275D6B80171}" type="presOf" srcId="{E87EAD98-A2E3-462A-91AA-8D24F680A924}" destId="{83C59C33-7D7B-4767-B800-AC614643ED62}" srcOrd="1" destOrd="0" presId="urn:microsoft.com/office/officeart/2005/8/layout/hierarchy2"/>
    <dgm:cxn modelId="{7F9E7C9D-14F5-4C74-946F-00EB61A86100}" srcId="{B0215BF9-1FFD-467B-9E9E-C2E00F4345F9}" destId="{0E93F578-823C-4998-9034-F096EE564006}" srcOrd="2" destOrd="0" parTransId="{626C704D-B139-46C6-9DC3-266BB7D9512E}" sibTransId="{FD1704C4-031C-445C-97F4-DB4C874B1A4C}"/>
    <dgm:cxn modelId="{426631A4-2F3E-4674-A797-479F8E1AB429}" type="presOf" srcId="{273E6E5F-033F-40B2-B381-B3597398C27D}" destId="{73439895-DEBC-4953-82A7-CFBADDAB339C}" srcOrd="0" destOrd="0" presId="urn:microsoft.com/office/officeart/2005/8/layout/hierarchy2"/>
    <dgm:cxn modelId="{347002AB-A191-426C-9242-947FF4626473}" type="presOf" srcId="{B59FAB06-F5C6-448C-AFFC-19CE277CDA36}" destId="{D8578826-82CA-4AA5-B830-135FBD019E52}" srcOrd="1" destOrd="0" presId="urn:microsoft.com/office/officeart/2005/8/layout/hierarchy2"/>
    <dgm:cxn modelId="{062ED4B1-6078-473E-98ED-A568E6952A94}" srcId="{B0215BF9-1FFD-467B-9E9E-C2E00F4345F9}" destId="{23608CAD-555D-4159-B582-1273D8D9FA8E}" srcOrd="3" destOrd="0" parTransId="{0E9A1D07-E7A1-43D0-8D6D-808C9557F9DF}" sibTransId="{9D9F8B4A-38BA-4ED5-8155-38EE539B68B6}"/>
    <dgm:cxn modelId="{44DB15BB-EB0E-4D08-9839-393E21E80BE5}" type="presOf" srcId="{24AFE762-16BD-41D9-8DF7-DC918A13FCFA}" destId="{EE48CD72-CD47-43B4-A726-BE18B8FC36AB}" srcOrd="0" destOrd="0" presId="urn:microsoft.com/office/officeart/2005/8/layout/hierarchy2"/>
    <dgm:cxn modelId="{C37648BB-8446-496B-A58E-D06E89DBA626}" type="presOf" srcId="{B0215BF9-1FFD-467B-9E9E-C2E00F4345F9}" destId="{7DE41DC4-822C-4D91-9CFB-C4256039C8F6}" srcOrd="0" destOrd="0" presId="urn:microsoft.com/office/officeart/2005/8/layout/hierarchy2"/>
    <dgm:cxn modelId="{EF808AC0-8610-4CEF-9F8C-A0FFEE2DAB4D}" type="presOf" srcId="{E87EAD98-A2E3-462A-91AA-8D24F680A924}" destId="{1740BCEE-41F2-479E-818E-88B7A76B7D92}" srcOrd="0" destOrd="0" presId="urn:microsoft.com/office/officeart/2005/8/layout/hierarchy2"/>
    <dgm:cxn modelId="{A01C4ECF-7BB8-45BC-82A4-B29F05E144BB}" type="presOf" srcId="{593DD3E4-2C32-43E9-A032-7FBDFDC78C8B}" destId="{E27F132A-AC29-4982-A9DF-E4079EB73993}" srcOrd="1" destOrd="0" presId="urn:microsoft.com/office/officeart/2005/8/layout/hierarchy2"/>
    <dgm:cxn modelId="{BD5EBDD6-81FA-4C80-BE1A-E0343CC830E7}" type="presOf" srcId="{626C704D-B139-46C6-9DC3-266BB7D9512E}" destId="{C8C0869A-0D98-4BCC-BC88-D3EC1DB9F8E7}" srcOrd="0" destOrd="0" presId="urn:microsoft.com/office/officeart/2005/8/layout/hierarchy2"/>
    <dgm:cxn modelId="{03D133F5-9EBB-45AD-A99F-8B51C23A16F8}" srcId="{2EF68A6E-4BCD-4FE7-A002-B73619EA91B0}" destId="{8E18D31D-A1A3-471F-B79F-3B53ABA2B4B4}" srcOrd="1" destOrd="0" parTransId="{593DD3E4-2C32-43E9-A032-7FBDFDC78C8B}" sibTransId="{0656D75E-5D27-47F4-90BF-5408AA0B7AB9}"/>
    <dgm:cxn modelId="{54DD9FF8-C045-4DD2-8013-EFE5D9F10592}" type="presOf" srcId="{FF730FDB-8572-4022-A4B2-37BD54B1B211}" destId="{2070C112-DC76-4FC0-A7DC-2FBB8FD5EA3E}" srcOrd="0" destOrd="0" presId="urn:microsoft.com/office/officeart/2005/8/layout/hierarchy2"/>
    <dgm:cxn modelId="{E78D3B57-B70A-45CD-B973-1064C26B21BB}" type="presParOf" srcId="{B9652B40-4AD1-43D2-8440-1C56019E96D9}" destId="{898F7E38-99FB-4F23-9FE4-CE33853CA843}" srcOrd="0" destOrd="0" presId="urn:microsoft.com/office/officeart/2005/8/layout/hierarchy2"/>
    <dgm:cxn modelId="{1BE080C6-D03F-4EF7-9C72-4A147C4965C4}" type="presParOf" srcId="{898F7E38-99FB-4F23-9FE4-CE33853CA843}" destId="{2E250B2D-17A6-4E97-B14E-6542813FC087}" srcOrd="0" destOrd="0" presId="urn:microsoft.com/office/officeart/2005/8/layout/hierarchy2"/>
    <dgm:cxn modelId="{4937D0AE-A9CD-4375-9069-4462586B2ACB}" type="presParOf" srcId="{898F7E38-99FB-4F23-9FE4-CE33853CA843}" destId="{CAE814C9-071E-4761-99D1-1E3C0CA5888A}" srcOrd="1" destOrd="0" presId="urn:microsoft.com/office/officeart/2005/8/layout/hierarchy2"/>
    <dgm:cxn modelId="{9D908927-4E3C-4FAF-846E-48FD670F0AFF}" type="presParOf" srcId="{CAE814C9-071E-4761-99D1-1E3C0CA5888A}" destId="{3AADFA0C-3C51-4DD6-99CD-EFBD403BB1C2}" srcOrd="0" destOrd="0" presId="urn:microsoft.com/office/officeart/2005/8/layout/hierarchy2"/>
    <dgm:cxn modelId="{D3CD899E-FF30-4FB3-8999-0C0C7F63D6C7}" type="presParOf" srcId="{3AADFA0C-3C51-4DD6-99CD-EFBD403BB1C2}" destId="{D8578826-82CA-4AA5-B830-135FBD019E52}" srcOrd="0" destOrd="0" presId="urn:microsoft.com/office/officeart/2005/8/layout/hierarchy2"/>
    <dgm:cxn modelId="{410176EA-99BE-4F67-B4C0-45A9A8939D00}" type="presParOf" srcId="{CAE814C9-071E-4761-99D1-1E3C0CA5888A}" destId="{B7902DB9-C8F6-41A7-86BA-7F41B1C04DAD}" srcOrd="1" destOrd="0" presId="urn:microsoft.com/office/officeart/2005/8/layout/hierarchy2"/>
    <dgm:cxn modelId="{764383DF-64E1-4C99-B64C-EC7125A4189A}" type="presParOf" srcId="{B7902DB9-C8F6-41A7-86BA-7F41B1C04DAD}" destId="{7DE41DC4-822C-4D91-9CFB-C4256039C8F6}" srcOrd="0" destOrd="0" presId="urn:microsoft.com/office/officeart/2005/8/layout/hierarchy2"/>
    <dgm:cxn modelId="{0B6CD445-F302-431B-A562-B9FA81C49BD6}" type="presParOf" srcId="{B7902DB9-C8F6-41A7-86BA-7F41B1C04DAD}" destId="{CCD8173B-8624-4369-948A-7E84CA7ECEDB}" srcOrd="1" destOrd="0" presId="urn:microsoft.com/office/officeart/2005/8/layout/hierarchy2"/>
    <dgm:cxn modelId="{8C1386E6-DFA1-4A58-ABFF-C3AE8FCEE4A4}" type="presParOf" srcId="{CCD8173B-8624-4369-948A-7E84CA7ECEDB}" destId="{1740BCEE-41F2-479E-818E-88B7A76B7D92}" srcOrd="0" destOrd="0" presId="urn:microsoft.com/office/officeart/2005/8/layout/hierarchy2"/>
    <dgm:cxn modelId="{67D7618D-4A9A-43CD-817D-0292AC8927A9}" type="presParOf" srcId="{1740BCEE-41F2-479E-818E-88B7A76B7D92}" destId="{83C59C33-7D7B-4767-B800-AC614643ED62}" srcOrd="0" destOrd="0" presId="urn:microsoft.com/office/officeart/2005/8/layout/hierarchy2"/>
    <dgm:cxn modelId="{83D6D577-7E50-4D31-A967-5D6EAB973206}" type="presParOf" srcId="{CCD8173B-8624-4369-948A-7E84CA7ECEDB}" destId="{72951031-E877-40B3-BE10-F227B0E7A93F}" srcOrd="1" destOrd="0" presId="urn:microsoft.com/office/officeart/2005/8/layout/hierarchy2"/>
    <dgm:cxn modelId="{7512E7C3-9530-4958-9D99-C3968D2E5016}" type="presParOf" srcId="{72951031-E877-40B3-BE10-F227B0E7A93F}" destId="{88CAF4CA-64E0-48EF-B762-960D6CE9883E}" srcOrd="0" destOrd="0" presId="urn:microsoft.com/office/officeart/2005/8/layout/hierarchy2"/>
    <dgm:cxn modelId="{A47EBED5-FDF1-4DFE-AD0D-9CCC0B2B078F}" type="presParOf" srcId="{72951031-E877-40B3-BE10-F227B0E7A93F}" destId="{42510D10-6626-4616-8A97-5EDD59389E70}" srcOrd="1" destOrd="0" presId="urn:microsoft.com/office/officeart/2005/8/layout/hierarchy2"/>
    <dgm:cxn modelId="{A86EC463-DD60-42C2-A7DC-1B139B5D91EB}" type="presParOf" srcId="{CCD8173B-8624-4369-948A-7E84CA7ECEDB}" destId="{EE48CD72-CD47-43B4-A726-BE18B8FC36AB}" srcOrd="2" destOrd="0" presId="urn:microsoft.com/office/officeart/2005/8/layout/hierarchy2"/>
    <dgm:cxn modelId="{8A406D45-9BA0-422F-8AE5-5322834F2D09}" type="presParOf" srcId="{EE48CD72-CD47-43B4-A726-BE18B8FC36AB}" destId="{5C62E1A6-7AAD-4FC0-84EF-6852AB1E0BE4}" srcOrd="0" destOrd="0" presId="urn:microsoft.com/office/officeart/2005/8/layout/hierarchy2"/>
    <dgm:cxn modelId="{A03D8480-8A83-4567-8D96-7B82E34F79B9}" type="presParOf" srcId="{CCD8173B-8624-4369-948A-7E84CA7ECEDB}" destId="{5DB47B19-4765-476A-812C-5C423A8A0FE5}" srcOrd="3" destOrd="0" presId="urn:microsoft.com/office/officeart/2005/8/layout/hierarchy2"/>
    <dgm:cxn modelId="{8BB722AC-5DF3-4235-B4BB-6EEF237638AC}" type="presParOf" srcId="{5DB47B19-4765-476A-812C-5C423A8A0FE5}" destId="{ADF0EE1A-2D42-43D4-B70F-39343D0709A2}" srcOrd="0" destOrd="0" presId="urn:microsoft.com/office/officeart/2005/8/layout/hierarchy2"/>
    <dgm:cxn modelId="{340EFC2D-AC56-4BF0-A90D-02070D9FFAD3}" type="presParOf" srcId="{5DB47B19-4765-476A-812C-5C423A8A0FE5}" destId="{8E94B692-68C2-4F75-AD7F-2E27864157C9}" srcOrd="1" destOrd="0" presId="urn:microsoft.com/office/officeart/2005/8/layout/hierarchy2"/>
    <dgm:cxn modelId="{EE5123F0-BD36-4DB1-8A45-863F5B23BCB0}" type="presParOf" srcId="{CCD8173B-8624-4369-948A-7E84CA7ECEDB}" destId="{C8C0869A-0D98-4BCC-BC88-D3EC1DB9F8E7}" srcOrd="4" destOrd="0" presId="urn:microsoft.com/office/officeart/2005/8/layout/hierarchy2"/>
    <dgm:cxn modelId="{D9F147B9-9AA7-4F1C-A03E-739358C9B928}" type="presParOf" srcId="{C8C0869A-0D98-4BCC-BC88-D3EC1DB9F8E7}" destId="{816A2BF3-7CBD-478A-8A75-6B6A7A36AAD7}" srcOrd="0" destOrd="0" presId="urn:microsoft.com/office/officeart/2005/8/layout/hierarchy2"/>
    <dgm:cxn modelId="{86E41C2D-E581-4E08-89B8-08E6CAA38FC2}" type="presParOf" srcId="{CCD8173B-8624-4369-948A-7E84CA7ECEDB}" destId="{6B815374-BA7A-4529-B70B-5AAA41D52B17}" srcOrd="5" destOrd="0" presId="urn:microsoft.com/office/officeart/2005/8/layout/hierarchy2"/>
    <dgm:cxn modelId="{D63D2773-6FD1-4167-97FF-3BC2C8D05CD7}" type="presParOf" srcId="{6B815374-BA7A-4529-B70B-5AAA41D52B17}" destId="{A2F0E598-2A54-49A0-B84E-30A6344730CE}" srcOrd="0" destOrd="0" presId="urn:microsoft.com/office/officeart/2005/8/layout/hierarchy2"/>
    <dgm:cxn modelId="{F400276B-C164-46E5-92C5-1879489501A8}" type="presParOf" srcId="{6B815374-BA7A-4529-B70B-5AAA41D52B17}" destId="{21C46B9E-6677-4B4D-BDFF-953046A283C4}" srcOrd="1" destOrd="0" presId="urn:microsoft.com/office/officeart/2005/8/layout/hierarchy2"/>
    <dgm:cxn modelId="{DC2AEA48-2E25-4633-A82A-77CAD3FBB28E}" type="presParOf" srcId="{CCD8173B-8624-4369-948A-7E84CA7ECEDB}" destId="{07C3CD45-AE38-4E9E-8EF9-24614ED664B8}" srcOrd="6" destOrd="0" presId="urn:microsoft.com/office/officeart/2005/8/layout/hierarchy2"/>
    <dgm:cxn modelId="{C16CE1E2-67E8-4AF8-A39C-98EB0A95527C}" type="presParOf" srcId="{07C3CD45-AE38-4E9E-8EF9-24614ED664B8}" destId="{15512415-8684-4C5C-B4BC-208F75351A9B}" srcOrd="0" destOrd="0" presId="urn:microsoft.com/office/officeart/2005/8/layout/hierarchy2"/>
    <dgm:cxn modelId="{EC483690-9C29-4FA7-B9DC-ED363B0EF8DF}" type="presParOf" srcId="{CCD8173B-8624-4369-948A-7E84CA7ECEDB}" destId="{ADB9A6DF-ADF6-4887-90DC-7720BF094E4A}" srcOrd="7" destOrd="0" presId="urn:microsoft.com/office/officeart/2005/8/layout/hierarchy2"/>
    <dgm:cxn modelId="{6CC2D1B5-017E-4623-B52C-C2AC03BFCFF2}" type="presParOf" srcId="{ADB9A6DF-ADF6-4887-90DC-7720BF094E4A}" destId="{E40D6BEC-2C9B-447A-8884-3E8E6F259F2C}" srcOrd="0" destOrd="0" presId="urn:microsoft.com/office/officeart/2005/8/layout/hierarchy2"/>
    <dgm:cxn modelId="{40EA3CC3-632B-4B0F-B083-B54DA9F24BE1}" type="presParOf" srcId="{ADB9A6DF-ADF6-4887-90DC-7720BF094E4A}" destId="{B1B13928-8F67-4A05-A072-E75F5A262BAE}" srcOrd="1" destOrd="0" presId="urn:microsoft.com/office/officeart/2005/8/layout/hierarchy2"/>
    <dgm:cxn modelId="{56436D15-F5B5-4609-B41C-63C9F5854D04}" type="presParOf" srcId="{CAE814C9-071E-4761-99D1-1E3C0CA5888A}" destId="{73439895-DEBC-4953-82A7-CFBADDAB339C}" srcOrd="2" destOrd="0" presId="urn:microsoft.com/office/officeart/2005/8/layout/hierarchy2"/>
    <dgm:cxn modelId="{F0CC7208-D0ED-4D2F-9392-3E60FBBE487D}" type="presParOf" srcId="{73439895-DEBC-4953-82A7-CFBADDAB339C}" destId="{ED1930F2-05D6-4719-B401-F469261A16FC}" srcOrd="0" destOrd="0" presId="urn:microsoft.com/office/officeart/2005/8/layout/hierarchy2"/>
    <dgm:cxn modelId="{A7577BD6-55E5-4CCA-8B86-7D43A07D9E2B}" type="presParOf" srcId="{CAE814C9-071E-4761-99D1-1E3C0CA5888A}" destId="{182C0A76-F84C-48FC-81A2-85801ADD157A}" srcOrd="3" destOrd="0" presId="urn:microsoft.com/office/officeart/2005/8/layout/hierarchy2"/>
    <dgm:cxn modelId="{54F57A9F-50F0-4FF8-812B-8AA3A833E35F}" type="presParOf" srcId="{182C0A76-F84C-48FC-81A2-85801ADD157A}" destId="{E1C8E7C8-C7EB-48EB-9417-91A3F102C6FF}" srcOrd="0" destOrd="0" presId="urn:microsoft.com/office/officeart/2005/8/layout/hierarchy2"/>
    <dgm:cxn modelId="{04655E1B-792E-4A0C-814C-7C2DB7A17940}" type="presParOf" srcId="{182C0A76-F84C-48FC-81A2-85801ADD157A}" destId="{AA86A04B-17B4-4E41-BD12-0FDCF354EBA9}" srcOrd="1" destOrd="0" presId="urn:microsoft.com/office/officeart/2005/8/layout/hierarchy2"/>
    <dgm:cxn modelId="{91E9A786-CF94-488F-8C66-24E9FC873872}" type="presParOf" srcId="{AA86A04B-17B4-4E41-BD12-0FDCF354EBA9}" destId="{50BE484B-1AF2-43D8-BBC1-33BDEFB9BC18}" srcOrd="0" destOrd="0" presId="urn:microsoft.com/office/officeart/2005/8/layout/hierarchy2"/>
    <dgm:cxn modelId="{94C87381-2114-4B09-82BA-DA227C40DD3B}" type="presParOf" srcId="{50BE484B-1AF2-43D8-BBC1-33BDEFB9BC18}" destId="{C9CBB261-DC01-4CCD-83F2-737CF66BC17E}" srcOrd="0" destOrd="0" presId="urn:microsoft.com/office/officeart/2005/8/layout/hierarchy2"/>
    <dgm:cxn modelId="{A6B645F4-145D-4929-8252-8A2913DEC173}" type="presParOf" srcId="{AA86A04B-17B4-4E41-BD12-0FDCF354EBA9}" destId="{D4755A69-7A70-4BE6-952D-1D45445BC834}" srcOrd="1" destOrd="0" presId="urn:microsoft.com/office/officeart/2005/8/layout/hierarchy2"/>
    <dgm:cxn modelId="{8AD2E0F7-1D84-47D7-A637-398ACCD31619}" type="presParOf" srcId="{D4755A69-7A70-4BE6-952D-1D45445BC834}" destId="{2070C112-DC76-4FC0-A7DC-2FBB8FD5EA3E}" srcOrd="0" destOrd="0" presId="urn:microsoft.com/office/officeart/2005/8/layout/hierarchy2"/>
    <dgm:cxn modelId="{A728283C-A7BD-48EF-A5F6-289A6D95E917}" type="presParOf" srcId="{D4755A69-7A70-4BE6-952D-1D45445BC834}" destId="{64C991B1-C6C9-4459-9FD1-8C8410B0DFC5}" srcOrd="1" destOrd="0" presId="urn:microsoft.com/office/officeart/2005/8/layout/hierarchy2"/>
    <dgm:cxn modelId="{E3C9502E-2E18-47DF-A956-FEA45D1DC0D9}" type="presParOf" srcId="{AA86A04B-17B4-4E41-BD12-0FDCF354EBA9}" destId="{1948251B-9922-484F-9485-070DB6CDD553}" srcOrd="2" destOrd="0" presId="urn:microsoft.com/office/officeart/2005/8/layout/hierarchy2"/>
    <dgm:cxn modelId="{64926D67-BB50-4988-B101-D83EA60A8922}" type="presParOf" srcId="{1948251B-9922-484F-9485-070DB6CDD553}" destId="{E27F132A-AC29-4982-A9DF-E4079EB73993}" srcOrd="0" destOrd="0" presId="urn:microsoft.com/office/officeart/2005/8/layout/hierarchy2"/>
    <dgm:cxn modelId="{BE44945C-0AD8-4E3D-A00D-58F5D433FBD9}" type="presParOf" srcId="{AA86A04B-17B4-4E41-BD12-0FDCF354EBA9}" destId="{554AEA43-6CE1-4F71-9332-282BA12B5222}" srcOrd="3" destOrd="0" presId="urn:microsoft.com/office/officeart/2005/8/layout/hierarchy2"/>
    <dgm:cxn modelId="{CB7B276C-9BA6-478C-BF10-99A1C0A69591}" type="presParOf" srcId="{554AEA43-6CE1-4F71-9332-282BA12B5222}" destId="{6C5B16E9-36B9-4C2A-B81C-9EC0858CB7F8}" srcOrd="0" destOrd="0" presId="urn:microsoft.com/office/officeart/2005/8/layout/hierarchy2"/>
    <dgm:cxn modelId="{B171E5B4-A7F4-491C-A4A1-541CD4119143}" type="presParOf" srcId="{554AEA43-6CE1-4F71-9332-282BA12B5222}" destId="{508B0A2D-46C2-4041-B6C6-3FC62FBED84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4211CD-097C-E64D-8797-6628585A6E6C}" type="doc">
      <dgm:prSet loTypeId="urn:microsoft.com/office/officeart/2005/8/layout/hList1" loCatId="" qsTypeId="urn:microsoft.com/office/officeart/2005/8/quickstyle/3D1" qsCatId="3D" csTypeId="urn:microsoft.com/office/officeart/2005/8/colors/accent1_2" csCatId="accent1" phldr="1"/>
      <dgm:spPr/>
      <dgm:t>
        <a:bodyPr/>
        <a:lstStyle/>
        <a:p>
          <a:endParaRPr lang="en-US"/>
        </a:p>
      </dgm:t>
    </dgm:pt>
    <dgm:pt modelId="{EE69BF49-9041-7A48-B3C7-1E86608F9CD0}">
      <dgm:prSet phldrT="[Text]" custT="1"/>
      <dgm:spPr>
        <a:solidFill>
          <a:schemeClr val="accent5">
            <a:lumMod val="75000"/>
          </a:schemeClr>
        </a:solidFill>
        <a:effectLst>
          <a:outerShdw blurRad="50800" dist="38100" dir="2700000" algn="tl" rotWithShape="0">
            <a:prstClr val="black">
              <a:alpha val="40000"/>
            </a:prstClr>
          </a:outerShdw>
        </a:effectLst>
      </dgm:spPr>
      <dgm:t>
        <a:bodyPr/>
        <a:lstStyle/>
        <a:p>
          <a:r>
            <a:rPr lang="en-US" sz="1400" b="1" dirty="0">
              <a:latin typeface="Calibri" pitchFamily="34" charset="0"/>
              <a:cs typeface="Calibri" pitchFamily="34" charset="0"/>
            </a:rPr>
            <a:t>Aims</a:t>
          </a:r>
        </a:p>
      </dgm:t>
    </dgm:pt>
    <dgm:pt modelId="{96EB3A91-900E-8C41-8B0B-9AD30C4A6197}" type="parTrans" cxnId="{7A76D562-7E01-5E43-A82B-C528197FEEB9}">
      <dgm:prSet/>
      <dgm:spPr/>
      <dgm:t>
        <a:bodyPr/>
        <a:lstStyle/>
        <a:p>
          <a:endParaRPr lang="en-US" sz="1600">
            <a:latin typeface="Calibri" pitchFamily="34" charset="0"/>
            <a:cs typeface="Calibri" pitchFamily="34" charset="0"/>
          </a:endParaRPr>
        </a:p>
      </dgm:t>
    </dgm:pt>
    <dgm:pt modelId="{7F4FAAA8-EADE-FE4D-A250-9E3FB2985AEF}" type="sibTrans" cxnId="{7A76D562-7E01-5E43-A82B-C528197FEEB9}">
      <dgm:prSet/>
      <dgm:spPr/>
      <dgm:t>
        <a:bodyPr/>
        <a:lstStyle/>
        <a:p>
          <a:endParaRPr lang="en-US" sz="1600">
            <a:latin typeface="Calibri" pitchFamily="34" charset="0"/>
            <a:cs typeface="Calibri" pitchFamily="34" charset="0"/>
          </a:endParaRPr>
        </a:p>
      </dgm:t>
    </dgm:pt>
    <dgm:pt modelId="{B22B4CC1-CA77-664E-9CFE-A847699B0BB5}">
      <dgm:prSet phldrT="[Text]" custT="1"/>
      <dgm:spPr/>
      <dgm:t>
        <a:bodyPr/>
        <a:lstStyle/>
        <a:p>
          <a:r>
            <a:rPr lang="en-US" sz="1400" dirty="0">
              <a:latin typeface="Calibri" pitchFamily="34" charset="0"/>
              <a:cs typeface="Calibri" pitchFamily="34" charset="0"/>
            </a:rPr>
            <a:t>To ensure a universal MW for all industries &amp; workers.</a:t>
          </a:r>
        </a:p>
      </dgm:t>
    </dgm:pt>
    <dgm:pt modelId="{8D9DF45A-8702-F546-A369-3A2557F7A800}" type="parTrans" cxnId="{4FF186EA-6883-8B4C-8BCF-BCFA5333B096}">
      <dgm:prSet/>
      <dgm:spPr/>
      <dgm:t>
        <a:bodyPr/>
        <a:lstStyle/>
        <a:p>
          <a:endParaRPr lang="en-US" sz="1600">
            <a:latin typeface="Calibri" pitchFamily="34" charset="0"/>
            <a:cs typeface="Calibri" pitchFamily="34" charset="0"/>
          </a:endParaRPr>
        </a:p>
      </dgm:t>
    </dgm:pt>
    <dgm:pt modelId="{6DE778B2-3AFC-FD45-9A7C-736C0D001A6B}" type="sibTrans" cxnId="{4FF186EA-6883-8B4C-8BCF-BCFA5333B096}">
      <dgm:prSet/>
      <dgm:spPr/>
      <dgm:t>
        <a:bodyPr/>
        <a:lstStyle/>
        <a:p>
          <a:endParaRPr lang="en-US" sz="1600">
            <a:latin typeface="Calibri" pitchFamily="34" charset="0"/>
            <a:cs typeface="Calibri" pitchFamily="34" charset="0"/>
          </a:endParaRPr>
        </a:p>
      </dgm:t>
    </dgm:pt>
    <dgm:pt modelId="{5B9F1739-C988-2843-9417-677B6D36FD63}">
      <dgm:prSet phldrT="[Text]" custT="1"/>
      <dgm:spPr>
        <a:solidFill>
          <a:schemeClr val="accent5">
            <a:lumMod val="75000"/>
          </a:schemeClr>
        </a:solidFill>
        <a:effectLst>
          <a:outerShdw blurRad="50800" dist="38100" dir="2700000" algn="tl" rotWithShape="0">
            <a:prstClr val="black">
              <a:alpha val="40000"/>
            </a:prstClr>
          </a:outerShdw>
        </a:effectLst>
      </dgm:spPr>
      <dgm:t>
        <a:bodyPr/>
        <a:lstStyle/>
        <a:p>
          <a:r>
            <a:rPr lang="en-US" sz="1400" b="1" dirty="0">
              <a:latin typeface="Calibri" pitchFamily="34" charset="0"/>
              <a:cs typeface="Calibri" pitchFamily="34" charset="0"/>
            </a:rPr>
            <a:t>Coverage</a:t>
          </a:r>
        </a:p>
      </dgm:t>
    </dgm:pt>
    <dgm:pt modelId="{8AC47E48-41D6-EB4C-8840-3CB34770B2D7}" type="parTrans" cxnId="{CB233906-30EB-8549-A753-914BEB2CF1B5}">
      <dgm:prSet/>
      <dgm:spPr/>
      <dgm:t>
        <a:bodyPr/>
        <a:lstStyle/>
        <a:p>
          <a:endParaRPr lang="en-US" sz="1600">
            <a:latin typeface="Calibri" pitchFamily="34" charset="0"/>
            <a:cs typeface="Calibri" pitchFamily="34" charset="0"/>
          </a:endParaRPr>
        </a:p>
      </dgm:t>
    </dgm:pt>
    <dgm:pt modelId="{2BA560F6-9E08-804D-8A34-6CD651140424}" type="sibTrans" cxnId="{CB233906-30EB-8549-A753-914BEB2CF1B5}">
      <dgm:prSet/>
      <dgm:spPr/>
      <dgm:t>
        <a:bodyPr/>
        <a:lstStyle/>
        <a:p>
          <a:endParaRPr lang="en-US" sz="1600">
            <a:latin typeface="Calibri" pitchFamily="34" charset="0"/>
            <a:cs typeface="Calibri" pitchFamily="34" charset="0"/>
          </a:endParaRPr>
        </a:p>
      </dgm:t>
    </dgm:pt>
    <dgm:pt modelId="{DDD1BCF0-F3E3-394D-999F-74AB41215B68}">
      <dgm:prSet phldrT="[Text]" custT="1"/>
      <dgm:spPr/>
      <dgm:t>
        <a:bodyPr/>
        <a:lstStyle/>
        <a:p>
          <a:r>
            <a:rPr lang="en-US" sz="1400" dirty="0">
              <a:latin typeface="Calibri" pitchFamily="34" charset="0"/>
              <a:cs typeface="Calibri" pitchFamily="34" charset="0"/>
            </a:rPr>
            <a:t>All industries &amp; workers, including those getting higher than INR 18,000 (irrespective of workers' pay)</a:t>
          </a:r>
        </a:p>
      </dgm:t>
    </dgm:pt>
    <dgm:pt modelId="{CAA15750-4441-CC4A-9CE9-931354BAC72F}" type="parTrans" cxnId="{909F86EF-ECBC-F141-B23E-56A573415DBE}">
      <dgm:prSet/>
      <dgm:spPr/>
      <dgm:t>
        <a:bodyPr/>
        <a:lstStyle/>
        <a:p>
          <a:endParaRPr lang="en-US" sz="1600">
            <a:latin typeface="Calibri" pitchFamily="34" charset="0"/>
            <a:cs typeface="Calibri" pitchFamily="34" charset="0"/>
          </a:endParaRPr>
        </a:p>
      </dgm:t>
    </dgm:pt>
    <dgm:pt modelId="{95A47BEC-D86F-1147-A680-E3F600457697}" type="sibTrans" cxnId="{909F86EF-ECBC-F141-B23E-56A573415DBE}">
      <dgm:prSet/>
      <dgm:spPr/>
      <dgm:t>
        <a:bodyPr/>
        <a:lstStyle/>
        <a:p>
          <a:endParaRPr lang="en-US" sz="1600">
            <a:latin typeface="Calibri" pitchFamily="34" charset="0"/>
            <a:cs typeface="Calibri" pitchFamily="34" charset="0"/>
          </a:endParaRPr>
        </a:p>
      </dgm:t>
    </dgm:pt>
    <dgm:pt modelId="{2A8A615C-32C7-374A-BB78-D6BB9EFD7512}">
      <dgm:prSet phldrT="[Text]" custT="1"/>
      <dgm:spPr/>
      <dgm:t>
        <a:bodyPr/>
        <a:lstStyle/>
        <a:p>
          <a:r>
            <a:rPr lang="en-US" sz="1400" dirty="0">
              <a:latin typeface="Calibri" pitchFamily="34" charset="0"/>
              <a:cs typeface="Calibri" pitchFamily="34" charset="0"/>
            </a:rPr>
            <a:t>40 crore (140 million) workers will be covered</a:t>
          </a:r>
        </a:p>
      </dgm:t>
    </dgm:pt>
    <dgm:pt modelId="{3D87F84A-BAAC-4249-98D6-A41B590CFD93}" type="parTrans" cxnId="{CD660473-69CD-0C47-BCE2-E58472831F6B}">
      <dgm:prSet/>
      <dgm:spPr/>
      <dgm:t>
        <a:bodyPr/>
        <a:lstStyle/>
        <a:p>
          <a:endParaRPr lang="en-US" sz="1600">
            <a:latin typeface="Calibri" pitchFamily="34" charset="0"/>
            <a:cs typeface="Calibri" pitchFamily="34" charset="0"/>
          </a:endParaRPr>
        </a:p>
      </dgm:t>
    </dgm:pt>
    <dgm:pt modelId="{DCA47984-4D33-E143-99FE-487127964D00}" type="sibTrans" cxnId="{CD660473-69CD-0C47-BCE2-E58472831F6B}">
      <dgm:prSet/>
      <dgm:spPr/>
      <dgm:t>
        <a:bodyPr/>
        <a:lstStyle/>
        <a:p>
          <a:endParaRPr lang="en-US" sz="1600">
            <a:latin typeface="Calibri" pitchFamily="34" charset="0"/>
            <a:cs typeface="Calibri" pitchFamily="34" charset="0"/>
          </a:endParaRPr>
        </a:p>
      </dgm:t>
    </dgm:pt>
    <dgm:pt modelId="{5D7C13A0-2F9C-FB48-907D-AE91D1D06E48}">
      <dgm:prSet phldrT="[Text]" custT="1"/>
      <dgm:spPr>
        <a:solidFill>
          <a:schemeClr val="accent5">
            <a:lumMod val="75000"/>
          </a:schemeClr>
        </a:solidFill>
        <a:effectLst>
          <a:outerShdw blurRad="50800" dist="38100" dir="2700000" algn="tl" rotWithShape="0">
            <a:prstClr val="black">
              <a:alpha val="40000"/>
            </a:prstClr>
          </a:outerShdw>
        </a:effectLst>
      </dgm:spPr>
      <dgm:t>
        <a:bodyPr/>
        <a:lstStyle/>
        <a:p>
          <a:r>
            <a:rPr lang="en-US" sz="1400" b="1" dirty="0">
              <a:latin typeface="Calibri" pitchFamily="34" charset="0"/>
              <a:cs typeface="Calibri" pitchFamily="34" charset="0"/>
            </a:rPr>
            <a:t>(+) Impact</a:t>
          </a:r>
        </a:p>
      </dgm:t>
    </dgm:pt>
    <dgm:pt modelId="{90435068-0AA8-F14E-8BE7-CD54BFED6AEE}" type="parTrans" cxnId="{3B759AAE-83B5-B847-9B6F-EBE97180B492}">
      <dgm:prSet/>
      <dgm:spPr/>
      <dgm:t>
        <a:bodyPr/>
        <a:lstStyle/>
        <a:p>
          <a:endParaRPr lang="en-US" sz="1600">
            <a:latin typeface="Calibri" pitchFamily="34" charset="0"/>
            <a:cs typeface="Calibri" pitchFamily="34" charset="0"/>
          </a:endParaRPr>
        </a:p>
      </dgm:t>
    </dgm:pt>
    <dgm:pt modelId="{262F20D3-77F8-BB4D-B0D0-D6FDDE3CF1B7}" type="sibTrans" cxnId="{3B759AAE-83B5-B847-9B6F-EBE97180B492}">
      <dgm:prSet/>
      <dgm:spPr/>
      <dgm:t>
        <a:bodyPr/>
        <a:lstStyle/>
        <a:p>
          <a:endParaRPr lang="en-US" sz="1600">
            <a:latin typeface="Calibri" pitchFamily="34" charset="0"/>
            <a:cs typeface="Calibri" pitchFamily="34" charset="0"/>
          </a:endParaRPr>
        </a:p>
      </dgm:t>
    </dgm:pt>
    <dgm:pt modelId="{7576D384-A076-D14A-88BC-AD31EFFC3C79}">
      <dgm:prSet phldrT="[Text]" custT="1"/>
      <dgm:spPr/>
      <dgm:t>
        <a:bodyPr/>
        <a:lstStyle/>
        <a:p>
          <a:r>
            <a:rPr lang="en-US" sz="1400" dirty="0">
              <a:latin typeface="Calibri" pitchFamily="34" charset="0"/>
              <a:cs typeface="Calibri" pitchFamily="34" charset="0"/>
            </a:rPr>
            <a:t>Will generate employment &amp; attract entrepreneurs</a:t>
          </a:r>
        </a:p>
      </dgm:t>
    </dgm:pt>
    <dgm:pt modelId="{D9BB1916-28F9-7C48-A5CA-22EFE334212E}" type="parTrans" cxnId="{F3A919AC-BF59-F940-B9E0-17CFB34F994E}">
      <dgm:prSet/>
      <dgm:spPr/>
      <dgm:t>
        <a:bodyPr/>
        <a:lstStyle/>
        <a:p>
          <a:endParaRPr lang="en-US" sz="1600">
            <a:latin typeface="Calibri" pitchFamily="34" charset="0"/>
            <a:cs typeface="Calibri" pitchFamily="34" charset="0"/>
          </a:endParaRPr>
        </a:p>
      </dgm:t>
    </dgm:pt>
    <dgm:pt modelId="{CCE752D4-2D4D-E14F-8E8E-14467505BA43}" type="sibTrans" cxnId="{F3A919AC-BF59-F940-B9E0-17CFB34F994E}">
      <dgm:prSet/>
      <dgm:spPr/>
      <dgm:t>
        <a:bodyPr/>
        <a:lstStyle/>
        <a:p>
          <a:endParaRPr lang="en-US" sz="1600">
            <a:latin typeface="Calibri" pitchFamily="34" charset="0"/>
            <a:cs typeface="Calibri" pitchFamily="34" charset="0"/>
          </a:endParaRPr>
        </a:p>
      </dgm:t>
    </dgm:pt>
    <dgm:pt modelId="{310F5820-7273-3F4E-B054-59AA47E6B0EC}">
      <dgm:prSet phldrT="[Text]" custT="1"/>
      <dgm:spPr/>
      <dgm:t>
        <a:bodyPr/>
        <a:lstStyle/>
        <a:p>
          <a:r>
            <a:rPr lang="en-US" sz="1400" dirty="0">
              <a:latin typeface="Calibri" pitchFamily="34" charset="0"/>
              <a:cs typeface="Calibri" pitchFamily="34" charset="0"/>
            </a:rPr>
            <a:t>Simplify understanding of MW in India</a:t>
          </a:r>
        </a:p>
      </dgm:t>
    </dgm:pt>
    <dgm:pt modelId="{E01BFD36-5033-994D-B0A6-9EF2C733381A}" type="parTrans" cxnId="{617F02BF-1B12-104A-B2E9-10E815FD45E9}">
      <dgm:prSet/>
      <dgm:spPr/>
      <dgm:t>
        <a:bodyPr/>
        <a:lstStyle/>
        <a:p>
          <a:endParaRPr lang="en-US" sz="1600">
            <a:latin typeface="Calibri" pitchFamily="34" charset="0"/>
            <a:cs typeface="Calibri" pitchFamily="34" charset="0"/>
          </a:endParaRPr>
        </a:p>
      </dgm:t>
    </dgm:pt>
    <dgm:pt modelId="{599454D4-D507-214E-B274-98B99D9E005D}" type="sibTrans" cxnId="{617F02BF-1B12-104A-B2E9-10E815FD45E9}">
      <dgm:prSet/>
      <dgm:spPr/>
      <dgm:t>
        <a:bodyPr/>
        <a:lstStyle/>
        <a:p>
          <a:endParaRPr lang="en-US" sz="1600">
            <a:latin typeface="Calibri" pitchFamily="34" charset="0"/>
            <a:cs typeface="Calibri" pitchFamily="34" charset="0"/>
          </a:endParaRPr>
        </a:p>
      </dgm:t>
    </dgm:pt>
    <dgm:pt modelId="{45AB5739-719A-1C45-BE90-E065A096D31A}">
      <dgm:prSet phldrT="[Text]" custT="1"/>
      <dgm:spPr/>
      <dgm:t>
        <a:bodyPr/>
        <a:lstStyle/>
        <a:p>
          <a:r>
            <a:rPr lang="en-US" sz="1400" dirty="0">
              <a:latin typeface="Calibri" pitchFamily="34" charset="0"/>
              <a:cs typeface="Calibri" pitchFamily="34" charset="0"/>
            </a:rPr>
            <a:t>To improve the living standard of workers</a:t>
          </a:r>
        </a:p>
      </dgm:t>
    </dgm:pt>
    <dgm:pt modelId="{68E7C6FE-BDE9-CC4D-8BAE-510B6BE93BC9}" type="parTrans" cxnId="{78618109-4400-684E-820D-221BC0228C25}">
      <dgm:prSet/>
      <dgm:spPr/>
      <dgm:t>
        <a:bodyPr/>
        <a:lstStyle/>
        <a:p>
          <a:endParaRPr lang="en-US" sz="1600">
            <a:latin typeface="Calibri" pitchFamily="34" charset="0"/>
            <a:cs typeface="Calibri" pitchFamily="34" charset="0"/>
          </a:endParaRPr>
        </a:p>
      </dgm:t>
    </dgm:pt>
    <dgm:pt modelId="{8A490FD0-3D53-5E43-830B-8EB340A6C118}" type="sibTrans" cxnId="{78618109-4400-684E-820D-221BC0228C25}">
      <dgm:prSet/>
      <dgm:spPr/>
      <dgm:t>
        <a:bodyPr/>
        <a:lstStyle/>
        <a:p>
          <a:endParaRPr lang="en-US" sz="1600">
            <a:latin typeface="Calibri" pitchFamily="34" charset="0"/>
            <a:cs typeface="Calibri" pitchFamily="34" charset="0"/>
          </a:endParaRPr>
        </a:p>
      </dgm:t>
    </dgm:pt>
    <dgm:pt modelId="{28F00BD8-D482-5A4B-952D-0D77049E6809}">
      <dgm:prSet phldrT="[Text]" custT="1"/>
      <dgm:spPr>
        <a:solidFill>
          <a:schemeClr val="accent5">
            <a:lumMod val="75000"/>
          </a:schemeClr>
        </a:solidFill>
        <a:effectLst>
          <a:outerShdw blurRad="50800" dist="38100" dir="2700000" algn="tl" rotWithShape="0">
            <a:prstClr val="black">
              <a:alpha val="40000"/>
            </a:prstClr>
          </a:outerShdw>
        </a:effectLst>
      </dgm:spPr>
      <dgm:t>
        <a:bodyPr/>
        <a:lstStyle/>
        <a:p>
          <a:r>
            <a:rPr lang="en-US" sz="1400" b="1" dirty="0">
              <a:latin typeface="Calibri" pitchFamily="34" charset="0"/>
              <a:cs typeface="Calibri" pitchFamily="34" charset="0"/>
            </a:rPr>
            <a:t>Implementation</a:t>
          </a:r>
        </a:p>
      </dgm:t>
    </dgm:pt>
    <dgm:pt modelId="{6840968B-AE42-DA4F-991C-5CFE381C787F}" type="parTrans" cxnId="{9ED5B267-4176-4D47-AC1F-FA05AAA82D97}">
      <dgm:prSet/>
      <dgm:spPr/>
      <dgm:t>
        <a:bodyPr/>
        <a:lstStyle/>
        <a:p>
          <a:endParaRPr lang="en-US" sz="1600">
            <a:latin typeface="Calibri" pitchFamily="34" charset="0"/>
            <a:cs typeface="Calibri" pitchFamily="34" charset="0"/>
          </a:endParaRPr>
        </a:p>
      </dgm:t>
    </dgm:pt>
    <dgm:pt modelId="{350AC7C7-F856-B74B-861B-BDA9B17A8D42}" type="sibTrans" cxnId="{9ED5B267-4176-4D47-AC1F-FA05AAA82D97}">
      <dgm:prSet/>
      <dgm:spPr/>
      <dgm:t>
        <a:bodyPr/>
        <a:lstStyle/>
        <a:p>
          <a:endParaRPr lang="en-US" sz="1600">
            <a:latin typeface="Calibri" pitchFamily="34" charset="0"/>
            <a:cs typeface="Calibri" pitchFamily="34" charset="0"/>
          </a:endParaRPr>
        </a:p>
      </dgm:t>
    </dgm:pt>
    <dgm:pt modelId="{9E9A796C-52D4-7846-B606-6486436A0A31}">
      <dgm:prSet phldrT="[Text]" custT="1"/>
      <dgm:spPr/>
      <dgm:t>
        <a:bodyPr/>
        <a:lstStyle/>
        <a:p>
          <a:r>
            <a:rPr lang="en-US" sz="1400" dirty="0">
              <a:latin typeface="Calibri" pitchFamily="34" charset="0"/>
              <a:cs typeface="Calibri" pitchFamily="34" charset="0"/>
            </a:rPr>
            <a:t>44 different labour laws will be condensed into 4 sections</a:t>
          </a:r>
        </a:p>
      </dgm:t>
    </dgm:pt>
    <dgm:pt modelId="{4FDA9B34-7BB2-5945-B9D1-870B004DB610}" type="parTrans" cxnId="{D6E903B1-B4C1-4540-8DBA-8F83A76E329C}">
      <dgm:prSet/>
      <dgm:spPr/>
      <dgm:t>
        <a:bodyPr/>
        <a:lstStyle/>
        <a:p>
          <a:endParaRPr lang="en-US" sz="1600">
            <a:latin typeface="Calibri" pitchFamily="34" charset="0"/>
            <a:cs typeface="Calibri" pitchFamily="34" charset="0"/>
          </a:endParaRPr>
        </a:p>
      </dgm:t>
    </dgm:pt>
    <dgm:pt modelId="{C57B73E4-B7AB-1549-BA7D-6A4766557F99}" type="sibTrans" cxnId="{D6E903B1-B4C1-4540-8DBA-8F83A76E329C}">
      <dgm:prSet/>
      <dgm:spPr/>
      <dgm:t>
        <a:bodyPr/>
        <a:lstStyle/>
        <a:p>
          <a:endParaRPr lang="en-US" sz="1600">
            <a:latin typeface="Calibri" pitchFamily="34" charset="0"/>
            <a:cs typeface="Calibri" pitchFamily="34" charset="0"/>
          </a:endParaRPr>
        </a:p>
      </dgm:t>
    </dgm:pt>
    <dgm:pt modelId="{D1167435-AE6E-D444-97B5-3710C104684A}">
      <dgm:prSet phldrT="[Text]" custT="1"/>
      <dgm:spPr/>
      <dgm:t>
        <a:bodyPr/>
        <a:lstStyle/>
        <a:p>
          <a:r>
            <a:rPr lang="en-US" sz="1400" dirty="0">
              <a:latin typeface="Calibri" pitchFamily="34" charset="0"/>
              <a:cs typeface="Calibri" pitchFamily="34" charset="0"/>
            </a:rPr>
            <a:t>wages</a:t>
          </a:r>
        </a:p>
      </dgm:t>
    </dgm:pt>
    <dgm:pt modelId="{6DCA6E1F-73AE-FC4F-B9A5-6727E0ADC4E5}" type="parTrans" cxnId="{F2846425-6F76-FE40-8C2B-20BB6454975E}">
      <dgm:prSet/>
      <dgm:spPr/>
      <dgm:t>
        <a:bodyPr/>
        <a:lstStyle/>
        <a:p>
          <a:endParaRPr lang="en-US" sz="1600">
            <a:latin typeface="Calibri" pitchFamily="34" charset="0"/>
            <a:cs typeface="Calibri" pitchFamily="34" charset="0"/>
          </a:endParaRPr>
        </a:p>
      </dgm:t>
    </dgm:pt>
    <dgm:pt modelId="{80A0F9DC-E014-F847-9A1E-BEFE8731FD8A}" type="sibTrans" cxnId="{F2846425-6F76-FE40-8C2B-20BB6454975E}">
      <dgm:prSet/>
      <dgm:spPr/>
      <dgm:t>
        <a:bodyPr/>
        <a:lstStyle/>
        <a:p>
          <a:endParaRPr lang="en-US" sz="1600">
            <a:latin typeface="Calibri" pitchFamily="34" charset="0"/>
            <a:cs typeface="Calibri" pitchFamily="34" charset="0"/>
          </a:endParaRPr>
        </a:p>
      </dgm:t>
    </dgm:pt>
    <dgm:pt modelId="{431100E9-7995-DC41-B082-09ED378A65E0}">
      <dgm:prSet phldrT="[Text]" custT="1"/>
      <dgm:spPr/>
      <dgm:t>
        <a:bodyPr/>
        <a:lstStyle/>
        <a:p>
          <a:r>
            <a:rPr lang="en-US" sz="1400" dirty="0">
              <a:latin typeface="Calibri" pitchFamily="34" charset="0"/>
              <a:cs typeface="Calibri" pitchFamily="34" charset="0"/>
            </a:rPr>
            <a:t>industrial relations</a:t>
          </a:r>
        </a:p>
      </dgm:t>
    </dgm:pt>
    <dgm:pt modelId="{60FF6AE9-9E4D-D84D-962E-3890718DEF78}" type="parTrans" cxnId="{029A2BB9-533F-5D40-BBF8-7E8C177D8C3F}">
      <dgm:prSet/>
      <dgm:spPr/>
      <dgm:t>
        <a:bodyPr/>
        <a:lstStyle/>
        <a:p>
          <a:endParaRPr lang="en-US" sz="1600">
            <a:latin typeface="Calibri" pitchFamily="34" charset="0"/>
            <a:cs typeface="Calibri" pitchFamily="34" charset="0"/>
          </a:endParaRPr>
        </a:p>
      </dgm:t>
    </dgm:pt>
    <dgm:pt modelId="{ACABB338-10F8-C347-8F66-A29004C92A76}" type="sibTrans" cxnId="{029A2BB9-533F-5D40-BBF8-7E8C177D8C3F}">
      <dgm:prSet/>
      <dgm:spPr/>
      <dgm:t>
        <a:bodyPr/>
        <a:lstStyle/>
        <a:p>
          <a:endParaRPr lang="en-US" sz="1600">
            <a:latin typeface="Calibri" pitchFamily="34" charset="0"/>
            <a:cs typeface="Calibri" pitchFamily="34" charset="0"/>
          </a:endParaRPr>
        </a:p>
      </dgm:t>
    </dgm:pt>
    <dgm:pt modelId="{1C069BF7-C388-F744-8E13-6D5508E06BA1}">
      <dgm:prSet phldrT="[Text]" custT="1"/>
      <dgm:spPr/>
      <dgm:t>
        <a:bodyPr/>
        <a:lstStyle/>
        <a:p>
          <a:r>
            <a:rPr lang="en-US" sz="1400" dirty="0">
              <a:latin typeface="Calibri" pitchFamily="34" charset="0"/>
              <a:cs typeface="Calibri" pitchFamily="34" charset="0"/>
            </a:rPr>
            <a:t>social security &amp; safety</a:t>
          </a:r>
        </a:p>
      </dgm:t>
    </dgm:pt>
    <dgm:pt modelId="{037B8DD8-5EEA-9C4C-AA5C-2FB8B149279D}" type="parTrans" cxnId="{EE1CFE16-C405-9A44-9E0A-BE3945610C46}">
      <dgm:prSet/>
      <dgm:spPr/>
      <dgm:t>
        <a:bodyPr/>
        <a:lstStyle/>
        <a:p>
          <a:endParaRPr lang="en-US" sz="1600">
            <a:latin typeface="Calibri" pitchFamily="34" charset="0"/>
            <a:cs typeface="Calibri" pitchFamily="34" charset="0"/>
          </a:endParaRPr>
        </a:p>
      </dgm:t>
    </dgm:pt>
    <dgm:pt modelId="{12A5B93A-6AB6-694A-BA01-8BBF02616C08}" type="sibTrans" cxnId="{EE1CFE16-C405-9A44-9E0A-BE3945610C46}">
      <dgm:prSet/>
      <dgm:spPr/>
      <dgm:t>
        <a:bodyPr/>
        <a:lstStyle/>
        <a:p>
          <a:endParaRPr lang="en-US" sz="1600">
            <a:latin typeface="Calibri" pitchFamily="34" charset="0"/>
            <a:cs typeface="Calibri" pitchFamily="34" charset="0"/>
          </a:endParaRPr>
        </a:p>
      </dgm:t>
    </dgm:pt>
    <dgm:pt modelId="{F3FC4D6E-F819-2E48-9125-2A4A87A03606}">
      <dgm:prSet phldrT="[Text]" custT="1"/>
      <dgm:spPr/>
      <dgm:t>
        <a:bodyPr/>
        <a:lstStyle/>
        <a:p>
          <a:r>
            <a:rPr lang="en-US" sz="1400" dirty="0">
              <a:latin typeface="Calibri" pitchFamily="34" charset="0"/>
              <a:cs typeface="Calibri" pitchFamily="34" charset="0"/>
            </a:rPr>
            <a:t>health &amp; working conditions</a:t>
          </a:r>
        </a:p>
      </dgm:t>
    </dgm:pt>
    <dgm:pt modelId="{6A12841A-027F-9E42-BA15-A226418A0CA5}" type="parTrans" cxnId="{8913C37D-9C6F-E544-9401-5DF412146843}">
      <dgm:prSet/>
      <dgm:spPr/>
      <dgm:t>
        <a:bodyPr/>
        <a:lstStyle/>
        <a:p>
          <a:endParaRPr lang="en-US" sz="1600">
            <a:latin typeface="Calibri" pitchFamily="34" charset="0"/>
            <a:cs typeface="Calibri" pitchFamily="34" charset="0"/>
          </a:endParaRPr>
        </a:p>
      </dgm:t>
    </dgm:pt>
    <dgm:pt modelId="{C3E512BE-ACAB-D543-BBBA-377F51795B59}" type="sibTrans" cxnId="{8913C37D-9C6F-E544-9401-5DF412146843}">
      <dgm:prSet/>
      <dgm:spPr/>
      <dgm:t>
        <a:bodyPr/>
        <a:lstStyle/>
        <a:p>
          <a:endParaRPr lang="en-US" sz="1600">
            <a:latin typeface="Calibri" pitchFamily="34" charset="0"/>
            <a:cs typeface="Calibri" pitchFamily="34" charset="0"/>
          </a:endParaRPr>
        </a:p>
      </dgm:t>
    </dgm:pt>
    <dgm:pt modelId="{C6D6B366-190E-9749-9456-A5F1CDC64A2D}">
      <dgm:prSet phldrT="[Text]" custT="1"/>
      <dgm:spPr>
        <a:solidFill>
          <a:schemeClr val="accent5">
            <a:lumMod val="75000"/>
          </a:schemeClr>
        </a:solidFill>
        <a:effectLst>
          <a:outerShdw blurRad="50800" dist="38100" dir="2700000" algn="tl" rotWithShape="0">
            <a:prstClr val="black">
              <a:alpha val="40000"/>
            </a:prstClr>
          </a:outerShdw>
        </a:effectLst>
      </dgm:spPr>
      <dgm:t>
        <a:bodyPr/>
        <a:lstStyle/>
        <a:p>
          <a:r>
            <a:rPr lang="en-US" sz="1400" b="1" dirty="0">
              <a:latin typeface="Calibri" pitchFamily="34" charset="0"/>
              <a:cs typeface="Calibri" pitchFamily="34" charset="0"/>
            </a:rPr>
            <a:t>(-) Impact</a:t>
          </a:r>
        </a:p>
      </dgm:t>
    </dgm:pt>
    <dgm:pt modelId="{B429AA46-6300-1540-9B01-8B5B290A9751}" type="parTrans" cxnId="{FA1821ED-F465-1246-A3C0-04AAA5FA3646}">
      <dgm:prSet/>
      <dgm:spPr/>
      <dgm:t>
        <a:bodyPr/>
        <a:lstStyle/>
        <a:p>
          <a:endParaRPr lang="en-US" sz="1600">
            <a:latin typeface="Calibri" pitchFamily="34" charset="0"/>
            <a:cs typeface="Calibri" pitchFamily="34" charset="0"/>
          </a:endParaRPr>
        </a:p>
      </dgm:t>
    </dgm:pt>
    <dgm:pt modelId="{D6D1175C-F180-6542-9822-65E22B7EEC8A}" type="sibTrans" cxnId="{FA1821ED-F465-1246-A3C0-04AAA5FA3646}">
      <dgm:prSet/>
      <dgm:spPr/>
      <dgm:t>
        <a:bodyPr/>
        <a:lstStyle/>
        <a:p>
          <a:endParaRPr lang="en-US" sz="1600">
            <a:latin typeface="Calibri" pitchFamily="34" charset="0"/>
            <a:cs typeface="Calibri" pitchFamily="34" charset="0"/>
          </a:endParaRPr>
        </a:p>
      </dgm:t>
    </dgm:pt>
    <dgm:pt modelId="{9AEF3FBA-5FE4-0942-815A-9FC37F498AA5}">
      <dgm:prSet phldrT="[Text]" custT="1"/>
      <dgm:spPr/>
      <dgm:t>
        <a:bodyPr/>
        <a:lstStyle/>
        <a:p>
          <a:r>
            <a:rPr lang="en-US" sz="1400" dirty="0">
              <a:latin typeface="Calibri" pitchFamily="34" charset="0"/>
              <a:cs typeface="Calibri" pitchFamily="34" charset="0"/>
            </a:rPr>
            <a:t>Steep hikes in wage rate might have a negative impact on hiring in tier II &amp; tier III cities</a:t>
          </a:r>
        </a:p>
      </dgm:t>
    </dgm:pt>
    <dgm:pt modelId="{F5221A61-1443-9348-9764-2CA5CC882F54}" type="parTrans" cxnId="{FF79B1DB-3426-884E-B803-685ECE8894E6}">
      <dgm:prSet/>
      <dgm:spPr/>
      <dgm:t>
        <a:bodyPr/>
        <a:lstStyle/>
        <a:p>
          <a:endParaRPr lang="en-US" sz="1600">
            <a:latin typeface="Calibri" pitchFamily="34" charset="0"/>
            <a:cs typeface="Calibri" pitchFamily="34" charset="0"/>
          </a:endParaRPr>
        </a:p>
      </dgm:t>
    </dgm:pt>
    <dgm:pt modelId="{E4BCA922-4345-0440-911B-B4994D055FBD}" type="sibTrans" cxnId="{FF79B1DB-3426-884E-B803-685ECE8894E6}">
      <dgm:prSet/>
      <dgm:spPr/>
      <dgm:t>
        <a:bodyPr/>
        <a:lstStyle/>
        <a:p>
          <a:endParaRPr lang="en-US" sz="1600">
            <a:latin typeface="Calibri" pitchFamily="34" charset="0"/>
            <a:cs typeface="Calibri" pitchFamily="34" charset="0"/>
          </a:endParaRPr>
        </a:p>
      </dgm:t>
    </dgm:pt>
    <dgm:pt modelId="{51CDB681-D126-FD42-B3CC-972CA0B697D7}">
      <dgm:prSet phldrT="[Text]" custT="1"/>
      <dgm:spPr/>
      <dgm:t>
        <a:bodyPr/>
        <a:lstStyle/>
        <a:p>
          <a:r>
            <a:rPr lang="en-US" sz="1400" dirty="0">
              <a:latin typeface="Calibri" pitchFamily="34" charset="0"/>
              <a:cs typeface="Calibri" pitchFamily="34" charset="0"/>
            </a:rPr>
            <a:t>Hiring at entry level might be hindered due an increase in compensation cost to the companies</a:t>
          </a:r>
        </a:p>
      </dgm:t>
    </dgm:pt>
    <dgm:pt modelId="{C75F185F-77EE-284E-B6A4-E731F71107CA}" type="parTrans" cxnId="{3C54F6D4-445E-C94E-A0CE-4EFED4E78B3E}">
      <dgm:prSet/>
      <dgm:spPr/>
      <dgm:t>
        <a:bodyPr/>
        <a:lstStyle/>
        <a:p>
          <a:endParaRPr lang="en-US" sz="1600">
            <a:latin typeface="Calibri" pitchFamily="34" charset="0"/>
            <a:cs typeface="Calibri" pitchFamily="34" charset="0"/>
          </a:endParaRPr>
        </a:p>
      </dgm:t>
    </dgm:pt>
    <dgm:pt modelId="{6E258404-A694-4B4A-9212-286BC6F6C5C9}" type="sibTrans" cxnId="{3C54F6D4-445E-C94E-A0CE-4EFED4E78B3E}">
      <dgm:prSet/>
      <dgm:spPr/>
      <dgm:t>
        <a:bodyPr/>
        <a:lstStyle/>
        <a:p>
          <a:endParaRPr lang="en-US" sz="1600">
            <a:latin typeface="Calibri" pitchFamily="34" charset="0"/>
            <a:cs typeface="Calibri" pitchFamily="34" charset="0"/>
          </a:endParaRPr>
        </a:p>
      </dgm:t>
    </dgm:pt>
    <dgm:pt modelId="{A2497899-E198-904A-8A0C-E50CFD1E8EC7}">
      <dgm:prSet phldrT="[Text]" custT="1"/>
      <dgm:spPr>
        <a:solidFill>
          <a:schemeClr val="accent5">
            <a:lumMod val="75000"/>
          </a:schemeClr>
        </a:solidFill>
        <a:effectLst>
          <a:outerShdw blurRad="50800" dist="38100" dir="2700000" algn="tl" rotWithShape="0">
            <a:prstClr val="black">
              <a:alpha val="40000"/>
            </a:prstClr>
          </a:outerShdw>
        </a:effectLst>
      </dgm:spPr>
      <dgm:t>
        <a:bodyPr/>
        <a:lstStyle/>
        <a:p>
          <a:r>
            <a:rPr lang="en-US" sz="1400" b="1" dirty="0">
              <a:latin typeface="Calibri" pitchFamily="34" charset="0"/>
              <a:cs typeface="Calibri" pitchFamily="34" charset="0"/>
            </a:rPr>
            <a:t>Amalgamation</a:t>
          </a:r>
        </a:p>
      </dgm:t>
    </dgm:pt>
    <dgm:pt modelId="{1AF0E273-51FA-9343-8AFD-1DE0A81B751C}" type="parTrans" cxnId="{26FD2D28-F6AE-4C41-A876-0DE5C4F49C49}">
      <dgm:prSet/>
      <dgm:spPr/>
      <dgm:t>
        <a:bodyPr/>
        <a:lstStyle/>
        <a:p>
          <a:endParaRPr lang="en-US" sz="1600">
            <a:latin typeface="Calibri" pitchFamily="34" charset="0"/>
            <a:cs typeface="Calibri" pitchFamily="34" charset="0"/>
          </a:endParaRPr>
        </a:p>
      </dgm:t>
    </dgm:pt>
    <dgm:pt modelId="{3D401551-6F6E-4B4F-A633-5BDE8B5C897E}" type="sibTrans" cxnId="{26FD2D28-F6AE-4C41-A876-0DE5C4F49C49}">
      <dgm:prSet/>
      <dgm:spPr/>
      <dgm:t>
        <a:bodyPr/>
        <a:lstStyle/>
        <a:p>
          <a:endParaRPr lang="en-US" sz="1600">
            <a:latin typeface="Calibri" pitchFamily="34" charset="0"/>
            <a:cs typeface="Calibri" pitchFamily="34" charset="0"/>
          </a:endParaRPr>
        </a:p>
      </dgm:t>
    </dgm:pt>
    <dgm:pt modelId="{785FCFF9-48E6-7243-A5B0-D95D3FE7A4A7}">
      <dgm:prSet phldrT="[Text]" custT="1"/>
      <dgm:spPr/>
      <dgm:t>
        <a:bodyPr/>
        <a:lstStyle/>
        <a:p>
          <a:r>
            <a:rPr lang="en-US" sz="1400" dirty="0">
              <a:latin typeface="Calibri" pitchFamily="34" charset="0"/>
              <a:cs typeface="Calibri" pitchFamily="34" charset="0"/>
            </a:rPr>
            <a:t>Bill seeks to amalgamate 4 laws</a:t>
          </a:r>
        </a:p>
      </dgm:t>
    </dgm:pt>
    <dgm:pt modelId="{BC089943-65C6-FB4F-80DB-1E95ACA0E5C5}" type="parTrans" cxnId="{5CC473FD-DF1A-564F-B5E4-D7B7D2EC7BC1}">
      <dgm:prSet/>
      <dgm:spPr/>
      <dgm:t>
        <a:bodyPr/>
        <a:lstStyle/>
        <a:p>
          <a:endParaRPr lang="en-US" sz="1600">
            <a:latin typeface="Calibri" pitchFamily="34" charset="0"/>
            <a:cs typeface="Calibri" pitchFamily="34" charset="0"/>
          </a:endParaRPr>
        </a:p>
      </dgm:t>
    </dgm:pt>
    <dgm:pt modelId="{ACA2EA5F-EC15-A241-A88C-A942B2866530}" type="sibTrans" cxnId="{5CC473FD-DF1A-564F-B5E4-D7B7D2EC7BC1}">
      <dgm:prSet/>
      <dgm:spPr/>
      <dgm:t>
        <a:bodyPr/>
        <a:lstStyle/>
        <a:p>
          <a:endParaRPr lang="en-US" sz="1600">
            <a:latin typeface="Calibri" pitchFamily="34" charset="0"/>
            <a:cs typeface="Calibri" pitchFamily="34" charset="0"/>
          </a:endParaRPr>
        </a:p>
      </dgm:t>
    </dgm:pt>
    <dgm:pt modelId="{D6C14D07-4CF6-B343-803C-114CCE27FA4B}">
      <dgm:prSet phldrT="[Text]" custT="1"/>
      <dgm:spPr/>
      <dgm:t>
        <a:bodyPr/>
        <a:lstStyle/>
        <a:p>
          <a:r>
            <a:rPr lang="en-IN" sz="1400" dirty="0">
              <a:latin typeface="Calibri" pitchFamily="34" charset="0"/>
              <a:cs typeface="Calibri" pitchFamily="34" charset="0"/>
            </a:rPr>
            <a:t>Payment of Wages Act 1936</a:t>
          </a:r>
          <a:endParaRPr lang="en-US" sz="1400" dirty="0">
            <a:latin typeface="Calibri" pitchFamily="34" charset="0"/>
            <a:cs typeface="Calibri" pitchFamily="34" charset="0"/>
          </a:endParaRPr>
        </a:p>
      </dgm:t>
    </dgm:pt>
    <dgm:pt modelId="{6B6CB53C-996A-B747-8DEB-C4ACC00B8C4B}" type="parTrans" cxnId="{28489521-896D-AA40-B352-DE0D71F71A12}">
      <dgm:prSet/>
      <dgm:spPr/>
      <dgm:t>
        <a:bodyPr/>
        <a:lstStyle/>
        <a:p>
          <a:endParaRPr lang="en-US" sz="1600">
            <a:latin typeface="Calibri" pitchFamily="34" charset="0"/>
            <a:cs typeface="Calibri" pitchFamily="34" charset="0"/>
          </a:endParaRPr>
        </a:p>
      </dgm:t>
    </dgm:pt>
    <dgm:pt modelId="{2ED10A31-8D3E-EA46-B7DA-58F7CF9F8F5D}" type="sibTrans" cxnId="{28489521-896D-AA40-B352-DE0D71F71A12}">
      <dgm:prSet/>
      <dgm:spPr/>
      <dgm:t>
        <a:bodyPr/>
        <a:lstStyle/>
        <a:p>
          <a:endParaRPr lang="en-US" sz="1600">
            <a:latin typeface="Calibri" pitchFamily="34" charset="0"/>
            <a:cs typeface="Calibri" pitchFamily="34" charset="0"/>
          </a:endParaRPr>
        </a:p>
      </dgm:t>
    </dgm:pt>
    <dgm:pt modelId="{8E081E91-830A-2340-A36A-695CE16ABDF2}">
      <dgm:prSet phldrT="[Text]" custT="1"/>
      <dgm:spPr/>
      <dgm:t>
        <a:bodyPr/>
        <a:lstStyle/>
        <a:p>
          <a:r>
            <a:rPr lang="en-IN" sz="1400" dirty="0">
              <a:latin typeface="Calibri" pitchFamily="34" charset="0"/>
              <a:cs typeface="Calibri" pitchFamily="34" charset="0"/>
            </a:rPr>
            <a:t>Minimum Wages Act 1948</a:t>
          </a:r>
          <a:endParaRPr lang="en-US" sz="1400" dirty="0">
            <a:latin typeface="Calibri" pitchFamily="34" charset="0"/>
            <a:cs typeface="Calibri" pitchFamily="34" charset="0"/>
          </a:endParaRPr>
        </a:p>
      </dgm:t>
    </dgm:pt>
    <dgm:pt modelId="{CACC9117-9042-6F47-A692-EE38A5E3D2ED}" type="parTrans" cxnId="{94C4446B-5F58-944E-82FB-31E0FA906800}">
      <dgm:prSet/>
      <dgm:spPr/>
      <dgm:t>
        <a:bodyPr/>
        <a:lstStyle/>
        <a:p>
          <a:endParaRPr lang="en-US" sz="1600">
            <a:latin typeface="Calibri" pitchFamily="34" charset="0"/>
            <a:cs typeface="Calibri" pitchFamily="34" charset="0"/>
          </a:endParaRPr>
        </a:p>
      </dgm:t>
    </dgm:pt>
    <dgm:pt modelId="{0DA585F2-D620-F540-BA20-3CD6DA875821}" type="sibTrans" cxnId="{94C4446B-5F58-944E-82FB-31E0FA906800}">
      <dgm:prSet/>
      <dgm:spPr/>
      <dgm:t>
        <a:bodyPr/>
        <a:lstStyle/>
        <a:p>
          <a:endParaRPr lang="en-US" sz="1600">
            <a:latin typeface="Calibri" pitchFamily="34" charset="0"/>
            <a:cs typeface="Calibri" pitchFamily="34" charset="0"/>
          </a:endParaRPr>
        </a:p>
      </dgm:t>
    </dgm:pt>
    <dgm:pt modelId="{B922BC98-FC92-2E4A-A57E-C42A55E62945}">
      <dgm:prSet phldrT="[Text]" custT="1"/>
      <dgm:spPr/>
      <dgm:t>
        <a:bodyPr/>
        <a:lstStyle/>
        <a:p>
          <a:r>
            <a:rPr lang="en-IN" sz="1400" dirty="0">
              <a:latin typeface="Calibri" pitchFamily="34" charset="0"/>
              <a:cs typeface="Calibri" pitchFamily="34" charset="0"/>
            </a:rPr>
            <a:t>Payment of Bonus Act 1965</a:t>
          </a:r>
          <a:endParaRPr lang="en-US" sz="1400" dirty="0">
            <a:latin typeface="Calibri" pitchFamily="34" charset="0"/>
            <a:cs typeface="Calibri" pitchFamily="34" charset="0"/>
          </a:endParaRPr>
        </a:p>
      </dgm:t>
    </dgm:pt>
    <dgm:pt modelId="{F8A55711-7FAC-0D43-A654-6FAACFBB1F21}" type="parTrans" cxnId="{D5CFE0B8-F6DE-1B4D-8F1A-BB04A8D44674}">
      <dgm:prSet/>
      <dgm:spPr/>
      <dgm:t>
        <a:bodyPr/>
        <a:lstStyle/>
        <a:p>
          <a:endParaRPr lang="en-US" sz="1600">
            <a:latin typeface="Calibri" pitchFamily="34" charset="0"/>
            <a:cs typeface="Calibri" pitchFamily="34" charset="0"/>
          </a:endParaRPr>
        </a:p>
      </dgm:t>
    </dgm:pt>
    <dgm:pt modelId="{9EB23350-8574-E242-BA00-4E379ABF6DB7}" type="sibTrans" cxnId="{D5CFE0B8-F6DE-1B4D-8F1A-BB04A8D44674}">
      <dgm:prSet/>
      <dgm:spPr/>
      <dgm:t>
        <a:bodyPr/>
        <a:lstStyle/>
        <a:p>
          <a:endParaRPr lang="en-US" sz="1600">
            <a:latin typeface="Calibri" pitchFamily="34" charset="0"/>
            <a:cs typeface="Calibri" pitchFamily="34" charset="0"/>
          </a:endParaRPr>
        </a:p>
      </dgm:t>
    </dgm:pt>
    <dgm:pt modelId="{692E98E4-19B2-FE47-8B2C-AC16B6F6223F}">
      <dgm:prSet phldrT="[Text]" custT="1"/>
      <dgm:spPr/>
      <dgm:t>
        <a:bodyPr/>
        <a:lstStyle/>
        <a:p>
          <a:r>
            <a:rPr lang="en-IN" sz="1400" dirty="0">
              <a:latin typeface="Calibri" pitchFamily="34" charset="0"/>
              <a:cs typeface="Calibri" pitchFamily="34" charset="0"/>
            </a:rPr>
            <a:t>Equal Remuneration Act 1976</a:t>
          </a:r>
          <a:endParaRPr lang="en-US" sz="1400" dirty="0">
            <a:latin typeface="Calibri" pitchFamily="34" charset="0"/>
            <a:cs typeface="Calibri" pitchFamily="34" charset="0"/>
          </a:endParaRPr>
        </a:p>
      </dgm:t>
    </dgm:pt>
    <dgm:pt modelId="{B5CEFA10-F6BC-8844-8DD7-AC3BC74C2798}" type="parTrans" cxnId="{1801BFEF-B694-D94E-8FAC-3FCF0A70E113}">
      <dgm:prSet/>
      <dgm:spPr/>
      <dgm:t>
        <a:bodyPr/>
        <a:lstStyle/>
        <a:p>
          <a:endParaRPr lang="en-US" sz="1600">
            <a:latin typeface="Calibri" pitchFamily="34" charset="0"/>
            <a:cs typeface="Calibri" pitchFamily="34" charset="0"/>
          </a:endParaRPr>
        </a:p>
      </dgm:t>
    </dgm:pt>
    <dgm:pt modelId="{E44736FD-4839-8A45-BE4E-0E156279544B}" type="sibTrans" cxnId="{1801BFEF-B694-D94E-8FAC-3FCF0A70E113}">
      <dgm:prSet/>
      <dgm:spPr/>
      <dgm:t>
        <a:bodyPr/>
        <a:lstStyle/>
        <a:p>
          <a:endParaRPr lang="en-US" sz="1600">
            <a:latin typeface="Calibri" pitchFamily="34" charset="0"/>
            <a:cs typeface="Calibri" pitchFamily="34" charset="0"/>
          </a:endParaRPr>
        </a:p>
      </dgm:t>
    </dgm:pt>
    <dgm:pt modelId="{1E476843-EFE8-0F4F-A573-1861694972C9}" type="pres">
      <dgm:prSet presAssocID="{BA4211CD-097C-E64D-8797-6628585A6E6C}" presName="Name0" presStyleCnt="0">
        <dgm:presLayoutVars>
          <dgm:dir/>
          <dgm:animLvl val="lvl"/>
          <dgm:resizeHandles val="exact"/>
        </dgm:presLayoutVars>
      </dgm:prSet>
      <dgm:spPr/>
    </dgm:pt>
    <dgm:pt modelId="{7EA675C0-E5D6-2F45-B7FA-7B3283BE2E4E}" type="pres">
      <dgm:prSet presAssocID="{EE69BF49-9041-7A48-B3C7-1E86608F9CD0}" presName="composite" presStyleCnt="0"/>
      <dgm:spPr/>
    </dgm:pt>
    <dgm:pt modelId="{B9AEF8ED-6F23-C041-A355-20F75D46FBD6}" type="pres">
      <dgm:prSet presAssocID="{EE69BF49-9041-7A48-B3C7-1E86608F9CD0}" presName="parTx" presStyleLbl="alignNode1" presStyleIdx="0" presStyleCnt="6">
        <dgm:presLayoutVars>
          <dgm:chMax val="0"/>
          <dgm:chPref val="0"/>
          <dgm:bulletEnabled val="1"/>
        </dgm:presLayoutVars>
      </dgm:prSet>
      <dgm:spPr/>
    </dgm:pt>
    <dgm:pt modelId="{964FB703-27FB-4D49-AFC8-AB8E91B35442}" type="pres">
      <dgm:prSet presAssocID="{EE69BF49-9041-7A48-B3C7-1E86608F9CD0}" presName="desTx" presStyleLbl="alignAccFollowNode1" presStyleIdx="0" presStyleCnt="6">
        <dgm:presLayoutVars>
          <dgm:bulletEnabled val="1"/>
        </dgm:presLayoutVars>
      </dgm:prSet>
      <dgm:spPr/>
    </dgm:pt>
    <dgm:pt modelId="{8185F9AB-31B3-764F-8F5A-99B2CFB7B000}" type="pres">
      <dgm:prSet presAssocID="{7F4FAAA8-EADE-FE4D-A250-9E3FB2985AEF}" presName="space" presStyleCnt="0"/>
      <dgm:spPr/>
    </dgm:pt>
    <dgm:pt modelId="{8D3266AB-1EC9-0B47-9816-B998BB4C4E6B}" type="pres">
      <dgm:prSet presAssocID="{5B9F1739-C988-2843-9417-677B6D36FD63}" presName="composite" presStyleCnt="0"/>
      <dgm:spPr/>
    </dgm:pt>
    <dgm:pt modelId="{517AFFEF-5C2D-6747-B112-EC2AF01A684C}" type="pres">
      <dgm:prSet presAssocID="{5B9F1739-C988-2843-9417-677B6D36FD63}" presName="parTx" presStyleLbl="alignNode1" presStyleIdx="1" presStyleCnt="6">
        <dgm:presLayoutVars>
          <dgm:chMax val="0"/>
          <dgm:chPref val="0"/>
          <dgm:bulletEnabled val="1"/>
        </dgm:presLayoutVars>
      </dgm:prSet>
      <dgm:spPr/>
    </dgm:pt>
    <dgm:pt modelId="{B9889B38-3BAD-1546-ADC9-FBE8A9565F1D}" type="pres">
      <dgm:prSet presAssocID="{5B9F1739-C988-2843-9417-677B6D36FD63}" presName="desTx" presStyleLbl="alignAccFollowNode1" presStyleIdx="1" presStyleCnt="6">
        <dgm:presLayoutVars>
          <dgm:bulletEnabled val="1"/>
        </dgm:presLayoutVars>
      </dgm:prSet>
      <dgm:spPr/>
    </dgm:pt>
    <dgm:pt modelId="{859390F8-010E-1945-9A28-EABC4F666601}" type="pres">
      <dgm:prSet presAssocID="{2BA560F6-9E08-804D-8A34-6CD651140424}" presName="space" presStyleCnt="0"/>
      <dgm:spPr/>
    </dgm:pt>
    <dgm:pt modelId="{FEF267BE-EAEB-684D-91BA-908A4B2B48C2}" type="pres">
      <dgm:prSet presAssocID="{28F00BD8-D482-5A4B-952D-0D77049E6809}" presName="composite" presStyleCnt="0"/>
      <dgm:spPr/>
    </dgm:pt>
    <dgm:pt modelId="{6BE82F4F-2BD5-C844-A903-A3D2DFCC3E72}" type="pres">
      <dgm:prSet presAssocID="{28F00BD8-D482-5A4B-952D-0D77049E6809}" presName="parTx" presStyleLbl="alignNode1" presStyleIdx="2" presStyleCnt="6">
        <dgm:presLayoutVars>
          <dgm:chMax val="0"/>
          <dgm:chPref val="0"/>
          <dgm:bulletEnabled val="1"/>
        </dgm:presLayoutVars>
      </dgm:prSet>
      <dgm:spPr/>
    </dgm:pt>
    <dgm:pt modelId="{8F6ED197-ECF8-834E-9831-6D1804F984E5}" type="pres">
      <dgm:prSet presAssocID="{28F00BD8-D482-5A4B-952D-0D77049E6809}" presName="desTx" presStyleLbl="alignAccFollowNode1" presStyleIdx="2" presStyleCnt="6">
        <dgm:presLayoutVars>
          <dgm:bulletEnabled val="1"/>
        </dgm:presLayoutVars>
      </dgm:prSet>
      <dgm:spPr/>
    </dgm:pt>
    <dgm:pt modelId="{DB56DAB7-5DC5-E141-81D3-BD6DE5378271}" type="pres">
      <dgm:prSet presAssocID="{350AC7C7-F856-B74B-861B-BDA9B17A8D42}" presName="space" presStyleCnt="0"/>
      <dgm:spPr/>
    </dgm:pt>
    <dgm:pt modelId="{F8E32D7B-003C-2547-940E-382AB419EC4F}" type="pres">
      <dgm:prSet presAssocID="{A2497899-E198-904A-8A0C-E50CFD1E8EC7}" presName="composite" presStyleCnt="0"/>
      <dgm:spPr/>
    </dgm:pt>
    <dgm:pt modelId="{F215A0FC-2222-4445-B45F-1DDC16129F22}" type="pres">
      <dgm:prSet presAssocID="{A2497899-E198-904A-8A0C-E50CFD1E8EC7}" presName="parTx" presStyleLbl="alignNode1" presStyleIdx="3" presStyleCnt="6">
        <dgm:presLayoutVars>
          <dgm:chMax val="0"/>
          <dgm:chPref val="0"/>
          <dgm:bulletEnabled val="1"/>
        </dgm:presLayoutVars>
      </dgm:prSet>
      <dgm:spPr/>
    </dgm:pt>
    <dgm:pt modelId="{F9AC3D60-07B0-B44B-B07B-F8545174BF27}" type="pres">
      <dgm:prSet presAssocID="{A2497899-E198-904A-8A0C-E50CFD1E8EC7}" presName="desTx" presStyleLbl="alignAccFollowNode1" presStyleIdx="3" presStyleCnt="6">
        <dgm:presLayoutVars>
          <dgm:bulletEnabled val="1"/>
        </dgm:presLayoutVars>
      </dgm:prSet>
      <dgm:spPr/>
    </dgm:pt>
    <dgm:pt modelId="{1AC62844-4F5A-394F-892D-99F6F8B61205}" type="pres">
      <dgm:prSet presAssocID="{3D401551-6F6E-4B4F-A633-5BDE8B5C897E}" presName="space" presStyleCnt="0"/>
      <dgm:spPr/>
    </dgm:pt>
    <dgm:pt modelId="{D8AA2267-7D21-A54F-A77F-52EA1E7DB581}" type="pres">
      <dgm:prSet presAssocID="{5D7C13A0-2F9C-FB48-907D-AE91D1D06E48}" presName="composite" presStyleCnt="0"/>
      <dgm:spPr/>
    </dgm:pt>
    <dgm:pt modelId="{760C9357-9362-B245-9478-03DE4E7C4D48}" type="pres">
      <dgm:prSet presAssocID="{5D7C13A0-2F9C-FB48-907D-AE91D1D06E48}" presName="parTx" presStyleLbl="alignNode1" presStyleIdx="4" presStyleCnt="6">
        <dgm:presLayoutVars>
          <dgm:chMax val="0"/>
          <dgm:chPref val="0"/>
          <dgm:bulletEnabled val="1"/>
        </dgm:presLayoutVars>
      </dgm:prSet>
      <dgm:spPr/>
    </dgm:pt>
    <dgm:pt modelId="{C3F9C130-DBF5-0648-B8A6-1FFCB6602283}" type="pres">
      <dgm:prSet presAssocID="{5D7C13A0-2F9C-FB48-907D-AE91D1D06E48}" presName="desTx" presStyleLbl="alignAccFollowNode1" presStyleIdx="4" presStyleCnt="6">
        <dgm:presLayoutVars>
          <dgm:bulletEnabled val="1"/>
        </dgm:presLayoutVars>
      </dgm:prSet>
      <dgm:spPr/>
    </dgm:pt>
    <dgm:pt modelId="{1B1805AE-76AA-8047-946E-B1A9A6DE99AD}" type="pres">
      <dgm:prSet presAssocID="{262F20D3-77F8-BB4D-B0D0-D6FDDE3CF1B7}" presName="space" presStyleCnt="0"/>
      <dgm:spPr/>
    </dgm:pt>
    <dgm:pt modelId="{6E23D90E-1C88-E846-9F4A-03DF9BDC06C8}" type="pres">
      <dgm:prSet presAssocID="{C6D6B366-190E-9749-9456-A5F1CDC64A2D}" presName="composite" presStyleCnt="0"/>
      <dgm:spPr/>
    </dgm:pt>
    <dgm:pt modelId="{0D90A5CD-56CB-4E47-AC82-78A6E1BDA6F0}" type="pres">
      <dgm:prSet presAssocID="{C6D6B366-190E-9749-9456-A5F1CDC64A2D}" presName="parTx" presStyleLbl="alignNode1" presStyleIdx="5" presStyleCnt="6">
        <dgm:presLayoutVars>
          <dgm:chMax val="0"/>
          <dgm:chPref val="0"/>
          <dgm:bulletEnabled val="1"/>
        </dgm:presLayoutVars>
      </dgm:prSet>
      <dgm:spPr/>
    </dgm:pt>
    <dgm:pt modelId="{731BF3FE-94CC-1A41-9F77-FAAC1F960A93}" type="pres">
      <dgm:prSet presAssocID="{C6D6B366-190E-9749-9456-A5F1CDC64A2D}" presName="desTx" presStyleLbl="alignAccFollowNode1" presStyleIdx="5" presStyleCnt="6">
        <dgm:presLayoutVars>
          <dgm:bulletEnabled val="1"/>
        </dgm:presLayoutVars>
      </dgm:prSet>
      <dgm:spPr/>
    </dgm:pt>
  </dgm:ptLst>
  <dgm:cxnLst>
    <dgm:cxn modelId="{AF983601-5B04-43CC-9AA8-D82449321130}" type="presOf" srcId="{431100E9-7995-DC41-B082-09ED378A65E0}" destId="{8F6ED197-ECF8-834E-9831-6D1804F984E5}" srcOrd="0" destOrd="2" presId="urn:microsoft.com/office/officeart/2005/8/layout/hList1"/>
    <dgm:cxn modelId="{88E02603-1AD3-4CDA-B8A2-E8217BA869FA}" type="presOf" srcId="{7576D384-A076-D14A-88BC-AD31EFFC3C79}" destId="{C3F9C130-DBF5-0648-B8A6-1FFCB6602283}" srcOrd="0" destOrd="0" presId="urn:microsoft.com/office/officeart/2005/8/layout/hList1"/>
    <dgm:cxn modelId="{A8889105-D1D5-4E89-9979-2BCC82E29270}" type="presOf" srcId="{1C069BF7-C388-F744-8E13-6D5508E06BA1}" destId="{8F6ED197-ECF8-834E-9831-6D1804F984E5}" srcOrd="0" destOrd="3" presId="urn:microsoft.com/office/officeart/2005/8/layout/hList1"/>
    <dgm:cxn modelId="{CB233906-30EB-8549-A753-914BEB2CF1B5}" srcId="{BA4211CD-097C-E64D-8797-6628585A6E6C}" destId="{5B9F1739-C988-2843-9417-677B6D36FD63}" srcOrd="1" destOrd="0" parTransId="{8AC47E48-41D6-EB4C-8840-3CB34770B2D7}" sibTransId="{2BA560F6-9E08-804D-8A34-6CD651140424}"/>
    <dgm:cxn modelId="{78618109-4400-684E-820D-221BC0228C25}" srcId="{EE69BF49-9041-7A48-B3C7-1E86608F9CD0}" destId="{45AB5739-719A-1C45-BE90-E065A096D31A}" srcOrd="1" destOrd="0" parTransId="{68E7C6FE-BDE9-CC4D-8BAE-510B6BE93BC9}" sibTransId="{8A490FD0-3D53-5E43-830B-8EB340A6C118}"/>
    <dgm:cxn modelId="{0E15950A-F1D8-4A57-B640-78C6BBD7453D}" type="presOf" srcId="{DDD1BCF0-F3E3-394D-999F-74AB41215B68}" destId="{B9889B38-3BAD-1546-ADC9-FBE8A9565F1D}" srcOrd="0" destOrd="0" presId="urn:microsoft.com/office/officeart/2005/8/layout/hList1"/>
    <dgm:cxn modelId="{BD62740E-52B2-4F4E-84E9-8BE8F419779A}" type="presOf" srcId="{2A8A615C-32C7-374A-BB78-D6BB9EFD7512}" destId="{B9889B38-3BAD-1546-ADC9-FBE8A9565F1D}" srcOrd="0" destOrd="1" presId="urn:microsoft.com/office/officeart/2005/8/layout/hList1"/>
    <dgm:cxn modelId="{EE1CFE16-C405-9A44-9E0A-BE3945610C46}" srcId="{9E9A796C-52D4-7846-B606-6486436A0A31}" destId="{1C069BF7-C388-F744-8E13-6D5508E06BA1}" srcOrd="2" destOrd="0" parTransId="{037B8DD8-5EEA-9C4C-AA5C-2FB8B149279D}" sibTransId="{12A5B93A-6AB6-694A-BA01-8BBF02616C08}"/>
    <dgm:cxn modelId="{D028EA18-DC00-41A0-A34C-AA72D194E258}" type="presOf" srcId="{9AEF3FBA-5FE4-0942-815A-9FC37F498AA5}" destId="{731BF3FE-94CC-1A41-9F77-FAAC1F960A93}" srcOrd="0" destOrd="0" presId="urn:microsoft.com/office/officeart/2005/8/layout/hList1"/>
    <dgm:cxn modelId="{18D0E519-100C-464A-BEA1-444BCC2AAF0A}" type="presOf" srcId="{9E9A796C-52D4-7846-B606-6486436A0A31}" destId="{8F6ED197-ECF8-834E-9831-6D1804F984E5}" srcOrd="0" destOrd="0" presId="urn:microsoft.com/office/officeart/2005/8/layout/hList1"/>
    <dgm:cxn modelId="{BF85BC1A-BF0A-4161-9241-686C0D801998}" type="presOf" srcId="{310F5820-7273-3F4E-B054-59AA47E6B0EC}" destId="{C3F9C130-DBF5-0648-B8A6-1FFCB6602283}" srcOrd="0" destOrd="1" presId="urn:microsoft.com/office/officeart/2005/8/layout/hList1"/>
    <dgm:cxn modelId="{28489521-896D-AA40-B352-DE0D71F71A12}" srcId="{785FCFF9-48E6-7243-A5B0-D95D3FE7A4A7}" destId="{D6C14D07-4CF6-B343-803C-114CCE27FA4B}" srcOrd="0" destOrd="0" parTransId="{6B6CB53C-996A-B747-8DEB-C4ACC00B8C4B}" sibTransId="{2ED10A31-8D3E-EA46-B7DA-58F7CF9F8F5D}"/>
    <dgm:cxn modelId="{F2846425-6F76-FE40-8C2B-20BB6454975E}" srcId="{9E9A796C-52D4-7846-B606-6486436A0A31}" destId="{D1167435-AE6E-D444-97B5-3710C104684A}" srcOrd="0" destOrd="0" parTransId="{6DCA6E1F-73AE-FC4F-B9A5-6727E0ADC4E5}" sibTransId="{80A0F9DC-E014-F847-9A1E-BEFE8731FD8A}"/>
    <dgm:cxn modelId="{26FD2D28-F6AE-4C41-A876-0DE5C4F49C49}" srcId="{BA4211CD-097C-E64D-8797-6628585A6E6C}" destId="{A2497899-E198-904A-8A0C-E50CFD1E8EC7}" srcOrd="3" destOrd="0" parTransId="{1AF0E273-51FA-9343-8AFD-1DE0A81B751C}" sibTransId="{3D401551-6F6E-4B4F-A633-5BDE8B5C897E}"/>
    <dgm:cxn modelId="{7AFE1230-26B6-458B-8223-A5890AB27442}" type="presOf" srcId="{D1167435-AE6E-D444-97B5-3710C104684A}" destId="{8F6ED197-ECF8-834E-9831-6D1804F984E5}" srcOrd="0" destOrd="1" presId="urn:microsoft.com/office/officeart/2005/8/layout/hList1"/>
    <dgm:cxn modelId="{EA518636-B421-4171-8EF1-B706E441FFFF}" type="presOf" srcId="{B22B4CC1-CA77-664E-9CFE-A847699B0BB5}" destId="{964FB703-27FB-4D49-AFC8-AB8E91B35442}" srcOrd="0" destOrd="0" presId="urn:microsoft.com/office/officeart/2005/8/layout/hList1"/>
    <dgm:cxn modelId="{FA976F39-12D1-4E9A-80D4-7B26BBD368A1}" type="presOf" srcId="{A2497899-E198-904A-8A0C-E50CFD1E8EC7}" destId="{F215A0FC-2222-4445-B45F-1DDC16129F22}" srcOrd="0" destOrd="0" presId="urn:microsoft.com/office/officeart/2005/8/layout/hList1"/>
    <dgm:cxn modelId="{49091555-1CA4-4947-A099-9A6245A5F966}" type="presOf" srcId="{51CDB681-D126-FD42-B3CC-972CA0B697D7}" destId="{731BF3FE-94CC-1A41-9F77-FAAC1F960A93}" srcOrd="0" destOrd="1" presId="urn:microsoft.com/office/officeart/2005/8/layout/hList1"/>
    <dgm:cxn modelId="{7A76D562-7E01-5E43-A82B-C528197FEEB9}" srcId="{BA4211CD-097C-E64D-8797-6628585A6E6C}" destId="{EE69BF49-9041-7A48-B3C7-1E86608F9CD0}" srcOrd="0" destOrd="0" parTransId="{96EB3A91-900E-8C41-8B0B-9AD30C4A6197}" sibTransId="{7F4FAAA8-EADE-FE4D-A250-9E3FB2985AEF}"/>
    <dgm:cxn modelId="{9ED5B267-4176-4D47-AC1F-FA05AAA82D97}" srcId="{BA4211CD-097C-E64D-8797-6628585A6E6C}" destId="{28F00BD8-D482-5A4B-952D-0D77049E6809}" srcOrd="2" destOrd="0" parTransId="{6840968B-AE42-DA4F-991C-5CFE381C787F}" sibTransId="{350AC7C7-F856-B74B-861B-BDA9B17A8D42}"/>
    <dgm:cxn modelId="{24C0396B-73CF-4E20-897A-6CBB6EDB368F}" type="presOf" srcId="{B922BC98-FC92-2E4A-A57E-C42A55E62945}" destId="{F9AC3D60-07B0-B44B-B07B-F8545174BF27}" srcOrd="0" destOrd="3" presId="urn:microsoft.com/office/officeart/2005/8/layout/hList1"/>
    <dgm:cxn modelId="{94C4446B-5F58-944E-82FB-31E0FA906800}" srcId="{785FCFF9-48E6-7243-A5B0-D95D3FE7A4A7}" destId="{8E081E91-830A-2340-A36A-695CE16ABDF2}" srcOrd="1" destOrd="0" parTransId="{CACC9117-9042-6F47-A692-EE38A5E3D2ED}" sibTransId="{0DA585F2-D620-F540-BA20-3CD6DA875821}"/>
    <dgm:cxn modelId="{CD660473-69CD-0C47-BCE2-E58472831F6B}" srcId="{5B9F1739-C988-2843-9417-677B6D36FD63}" destId="{2A8A615C-32C7-374A-BB78-D6BB9EFD7512}" srcOrd="1" destOrd="0" parTransId="{3D87F84A-BAAC-4249-98D6-A41B590CFD93}" sibTransId="{DCA47984-4D33-E143-99FE-487127964D00}"/>
    <dgm:cxn modelId="{6F8C5D76-6846-4336-B594-4C3805D59A02}" type="presOf" srcId="{5B9F1739-C988-2843-9417-677B6D36FD63}" destId="{517AFFEF-5C2D-6747-B112-EC2AF01A684C}" srcOrd="0" destOrd="0" presId="urn:microsoft.com/office/officeart/2005/8/layout/hList1"/>
    <dgm:cxn modelId="{19B99A7D-14F8-46DD-ADE7-716041FB716A}" type="presOf" srcId="{785FCFF9-48E6-7243-A5B0-D95D3FE7A4A7}" destId="{F9AC3D60-07B0-B44B-B07B-F8545174BF27}" srcOrd="0" destOrd="0" presId="urn:microsoft.com/office/officeart/2005/8/layout/hList1"/>
    <dgm:cxn modelId="{8913C37D-9C6F-E544-9401-5DF412146843}" srcId="{9E9A796C-52D4-7846-B606-6486436A0A31}" destId="{F3FC4D6E-F819-2E48-9125-2A4A87A03606}" srcOrd="3" destOrd="0" parTransId="{6A12841A-027F-9E42-BA15-A226418A0CA5}" sibTransId="{C3E512BE-ACAB-D543-BBBA-377F51795B59}"/>
    <dgm:cxn modelId="{3AE93A87-97F2-4422-B43D-FE868DAED5F7}" type="presOf" srcId="{28F00BD8-D482-5A4B-952D-0D77049E6809}" destId="{6BE82F4F-2BD5-C844-A903-A3D2DFCC3E72}" srcOrd="0" destOrd="0" presId="urn:microsoft.com/office/officeart/2005/8/layout/hList1"/>
    <dgm:cxn modelId="{C1DFBF97-1382-4959-9CE9-F40759C1D35F}" type="presOf" srcId="{692E98E4-19B2-FE47-8B2C-AC16B6F6223F}" destId="{F9AC3D60-07B0-B44B-B07B-F8545174BF27}" srcOrd="0" destOrd="4" presId="urn:microsoft.com/office/officeart/2005/8/layout/hList1"/>
    <dgm:cxn modelId="{8C6091AA-696E-473E-B14C-8FAB92399424}" type="presOf" srcId="{F3FC4D6E-F819-2E48-9125-2A4A87A03606}" destId="{8F6ED197-ECF8-834E-9831-6D1804F984E5}" srcOrd="0" destOrd="4" presId="urn:microsoft.com/office/officeart/2005/8/layout/hList1"/>
    <dgm:cxn modelId="{F3A919AC-BF59-F940-B9E0-17CFB34F994E}" srcId="{5D7C13A0-2F9C-FB48-907D-AE91D1D06E48}" destId="{7576D384-A076-D14A-88BC-AD31EFFC3C79}" srcOrd="0" destOrd="0" parTransId="{D9BB1916-28F9-7C48-A5CA-22EFE334212E}" sibTransId="{CCE752D4-2D4D-E14F-8E8E-14467505BA43}"/>
    <dgm:cxn modelId="{3B759AAE-83B5-B847-9B6F-EBE97180B492}" srcId="{BA4211CD-097C-E64D-8797-6628585A6E6C}" destId="{5D7C13A0-2F9C-FB48-907D-AE91D1D06E48}" srcOrd="4" destOrd="0" parTransId="{90435068-0AA8-F14E-8BE7-CD54BFED6AEE}" sibTransId="{262F20D3-77F8-BB4D-B0D0-D6FDDE3CF1B7}"/>
    <dgm:cxn modelId="{5671BCAE-E426-4C36-86F2-B520834A69AE}" type="presOf" srcId="{BA4211CD-097C-E64D-8797-6628585A6E6C}" destId="{1E476843-EFE8-0F4F-A573-1861694972C9}" srcOrd="0" destOrd="0" presId="urn:microsoft.com/office/officeart/2005/8/layout/hList1"/>
    <dgm:cxn modelId="{D6E903B1-B4C1-4540-8DBA-8F83A76E329C}" srcId="{28F00BD8-D482-5A4B-952D-0D77049E6809}" destId="{9E9A796C-52D4-7846-B606-6486436A0A31}" srcOrd="0" destOrd="0" parTransId="{4FDA9B34-7BB2-5945-B9D1-870B004DB610}" sibTransId="{C57B73E4-B7AB-1549-BA7D-6A4766557F99}"/>
    <dgm:cxn modelId="{A54699B5-B175-4C5B-9279-1B8DD112D3B2}" type="presOf" srcId="{45AB5739-719A-1C45-BE90-E065A096D31A}" destId="{964FB703-27FB-4D49-AFC8-AB8E91B35442}" srcOrd="0" destOrd="1" presId="urn:microsoft.com/office/officeart/2005/8/layout/hList1"/>
    <dgm:cxn modelId="{D5CFE0B8-F6DE-1B4D-8F1A-BB04A8D44674}" srcId="{785FCFF9-48E6-7243-A5B0-D95D3FE7A4A7}" destId="{B922BC98-FC92-2E4A-A57E-C42A55E62945}" srcOrd="2" destOrd="0" parTransId="{F8A55711-7FAC-0D43-A654-6FAACFBB1F21}" sibTransId="{9EB23350-8574-E242-BA00-4E379ABF6DB7}"/>
    <dgm:cxn modelId="{029A2BB9-533F-5D40-BBF8-7E8C177D8C3F}" srcId="{9E9A796C-52D4-7846-B606-6486436A0A31}" destId="{431100E9-7995-DC41-B082-09ED378A65E0}" srcOrd="1" destOrd="0" parTransId="{60FF6AE9-9E4D-D84D-962E-3890718DEF78}" sibTransId="{ACABB338-10F8-C347-8F66-A29004C92A76}"/>
    <dgm:cxn modelId="{617F02BF-1B12-104A-B2E9-10E815FD45E9}" srcId="{5D7C13A0-2F9C-FB48-907D-AE91D1D06E48}" destId="{310F5820-7273-3F4E-B054-59AA47E6B0EC}" srcOrd="1" destOrd="0" parTransId="{E01BFD36-5033-994D-B0A6-9EF2C733381A}" sibTransId="{599454D4-D507-214E-B274-98B99D9E005D}"/>
    <dgm:cxn modelId="{3C54F6D4-445E-C94E-A0CE-4EFED4E78B3E}" srcId="{C6D6B366-190E-9749-9456-A5F1CDC64A2D}" destId="{51CDB681-D126-FD42-B3CC-972CA0B697D7}" srcOrd="1" destOrd="0" parTransId="{C75F185F-77EE-284E-B6A4-E731F71107CA}" sibTransId="{6E258404-A694-4B4A-9212-286BC6F6C5C9}"/>
    <dgm:cxn modelId="{FF79B1DB-3426-884E-B803-685ECE8894E6}" srcId="{C6D6B366-190E-9749-9456-A5F1CDC64A2D}" destId="{9AEF3FBA-5FE4-0942-815A-9FC37F498AA5}" srcOrd="0" destOrd="0" parTransId="{F5221A61-1443-9348-9764-2CA5CC882F54}" sibTransId="{E4BCA922-4345-0440-911B-B4994D055FBD}"/>
    <dgm:cxn modelId="{B32B71DD-607F-41C3-9456-0119C9C79319}" type="presOf" srcId="{C6D6B366-190E-9749-9456-A5F1CDC64A2D}" destId="{0D90A5CD-56CB-4E47-AC82-78A6E1BDA6F0}" srcOrd="0" destOrd="0" presId="urn:microsoft.com/office/officeart/2005/8/layout/hList1"/>
    <dgm:cxn modelId="{543B4EE2-D76F-4F31-B4D9-03573C3C579A}" type="presOf" srcId="{EE69BF49-9041-7A48-B3C7-1E86608F9CD0}" destId="{B9AEF8ED-6F23-C041-A355-20F75D46FBD6}" srcOrd="0" destOrd="0" presId="urn:microsoft.com/office/officeart/2005/8/layout/hList1"/>
    <dgm:cxn modelId="{F74ED8E3-5872-4131-AFF5-42D720DAA1FE}" type="presOf" srcId="{8E081E91-830A-2340-A36A-695CE16ABDF2}" destId="{F9AC3D60-07B0-B44B-B07B-F8545174BF27}" srcOrd="0" destOrd="2" presId="urn:microsoft.com/office/officeart/2005/8/layout/hList1"/>
    <dgm:cxn modelId="{4FF186EA-6883-8B4C-8BCF-BCFA5333B096}" srcId="{EE69BF49-9041-7A48-B3C7-1E86608F9CD0}" destId="{B22B4CC1-CA77-664E-9CFE-A847699B0BB5}" srcOrd="0" destOrd="0" parTransId="{8D9DF45A-8702-F546-A369-3A2557F7A800}" sibTransId="{6DE778B2-3AFC-FD45-9A7C-736C0D001A6B}"/>
    <dgm:cxn modelId="{5D2502EC-3C11-4C31-8166-D4BF6EB9D8E7}" type="presOf" srcId="{5D7C13A0-2F9C-FB48-907D-AE91D1D06E48}" destId="{760C9357-9362-B245-9478-03DE4E7C4D48}" srcOrd="0" destOrd="0" presId="urn:microsoft.com/office/officeart/2005/8/layout/hList1"/>
    <dgm:cxn modelId="{FA1821ED-F465-1246-A3C0-04AAA5FA3646}" srcId="{BA4211CD-097C-E64D-8797-6628585A6E6C}" destId="{C6D6B366-190E-9749-9456-A5F1CDC64A2D}" srcOrd="5" destOrd="0" parTransId="{B429AA46-6300-1540-9B01-8B5B290A9751}" sibTransId="{D6D1175C-F180-6542-9822-65E22B7EEC8A}"/>
    <dgm:cxn modelId="{909F86EF-ECBC-F141-B23E-56A573415DBE}" srcId="{5B9F1739-C988-2843-9417-677B6D36FD63}" destId="{DDD1BCF0-F3E3-394D-999F-74AB41215B68}" srcOrd="0" destOrd="0" parTransId="{CAA15750-4441-CC4A-9CE9-931354BAC72F}" sibTransId="{95A47BEC-D86F-1147-A680-E3F600457697}"/>
    <dgm:cxn modelId="{1801BFEF-B694-D94E-8FAC-3FCF0A70E113}" srcId="{785FCFF9-48E6-7243-A5B0-D95D3FE7A4A7}" destId="{692E98E4-19B2-FE47-8B2C-AC16B6F6223F}" srcOrd="3" destOrd="0" parTransId="{B5CEFA10-F6BC-8844-8DD7-AC3BC74C2798}" sibTransId="{E44736FD-4839-8A45-BE4E-0E156279544B}"/>
    <dgm:cxn modelId="{B855ACF0-50DC-45B8-B522-2C87D6E8EFC1}" type="presOf" srcId="{D6C14D07-4CF6-B343-803C-114CCE27FA4B}" destId="{F9AC3D60-07B0-B44B-B07B-F8545174BF27}" srcOrd="0" destOrd="1" presId="urn:microsoft.com/office/officeart/2005/8/layout/hList1"/>
    <dgm:cxn modelId="{5CC473FD-DF1A-564F-B5E4-D7B7D2EC7BC1}" srcId="{A2497899-E198-904A-8A0C-E50CFD1E8EC7}" destId="{785FCFF9-48E6-7243-A5B0-D95D3FE7A4A7}" srcOrd="0" destOrd="0" parTransId="{BC089943-65C6-FB4F-80DB-1E95ACA0E5C5}" sibTransId="{ACA2EA5F-EC15-A241-A88C-A942B2866530}"/>
    <dgm:cxn modelId="{34CD21B2-0E8A-4795-854B-EB51425AC2DA}" type="presParOf" srcId="{1E476843-EFE8-0F4F-A573-1861694972C9}" destId="{7EA675C0-E5D6-2F45-B7FA-7B3283BE2E4E}" srcOrd="0" destOrd="0" presId="urn:microsoft.com/office/officeart/2005/8/layout/hList1"/>
    <dgm:cxn modelId="{BEC109BA-F4FC-474E-90A1-5E43A4C53735}" type="presParOf" srcId="{7EA675C0-E5D6-2F45-B7FA-7B3283BE2E4E}" destId="{B9AEF8ED-6F23-C041-A355-20F75D46FBD6}" srcOrd="0" destOrd="0" presId="urn:microsoft.com/office/officeart/2005/8/layout/hList1"/>
    <dgm:cxn modelId="{6A1B4F9A-A3EB-4F01-AAD1-6C58D0E05931}" type="presParOf" srcId="{7EA675C0-E5D6-2F45-B7FA-7B3283BE2E4E}" destId="{964FB703-27FB-4D49-AFC8-AB8E91B35442}" srcOrd="1" destOrd="0" presId="urn:microsoft.com/office/officeart/2005/8/layout/hList1"/>
    <dgm:cxn modelId="{BA9A131E-9190-467D-B2EC-5FCE3465C5F3}" type="presParOf" srcId="{1E476843-EFE8-0F4F-A573-1861694972C9}" destId="{8185F9AB-31B3-764F-8F5A-99B2CFB7B000}" srcOrd="1" destOrd="0" presId="urn:microsoft.com/office/officeart/2005/8/layout/hList1"/>
    <dgm:cxn modelId="{3D2DD667-9146-48C1-9A7F-037C549698D0}" type="presParOf" srcId="{1E476843-EFE8-0F4F-A573-1861694972C9}" destId="{8D3266AB-1EC9-0B47-9816-B998BB4C4E6B}" srcOrd="2" destOrd="0" presId="urn:microsoft.com/office/officeart/2005/8/layout/hList1"/>
    <dgm:cxn modelId="{C140276A-FFBA-4B49-81E9-9B7655B1D0AA}" type="presParOf" srcId="{8D3266AB-1EC9-0B47-9816-B998BB4C4E6B}" destId="{517AFFEF-5C2D-6747-B112-EC2AF01A684C}" srcOrd="0" destOrd="0" presId="urn:microsoft.com/office/officeart/2005/8/layout/hList1"/>
    <dgm:cxn modelId="{2FBA0570-9E97-4E2C-AE41-DAF4A48B3688}" type="presParOf" srcId="{8D3266AB-1EC9-0B47-9816-B998BB4C4E6B}" destId="{B9889B38-3BAD-1546-ADC9-FBE8A9565F1D}" srcOrd="1" destOrd="0" presId="urn:microsoft.com/office/officeart/2005/8/layout/hList1"/>
    <dgm:cxn modelId="{79AFCC56-F12D-4482-8ACF-BDA8B3117F63}" type="presParOf" srcId="{1E476843-EFE8-0F4F-A573-1861694972C9}" destId="{859390F8-010E-1945-9A28-EABC4F666601}" srcOrd="3" destOrd="0" presId="urn:microsoft.com/office/officeart/2005/8/layout/hList1"/>
    <dgm:cxn modelId="{039A32E6-634E-4190-8822-282874BD2760}" type="presParOf" srcId="{1E476843-EFE8-0F4F-A573-1861694972C9}" destId="{FEF267BE-EAEB-684D-91BA-908A4B2B48C2}" srcOrd="4" destOrd="0" presId="urn:microsoft.com/office/officeart/2005/8/layout/hList1"/>
    <dgm:cxn modelId="{E1711D47-2001-40D9-89ED-B1B3A7175463}" type="presParOf" srcId="{FEF267BE-EAEB-684D-91BA-908A4B2B48C2}" destId="{6BE82F4F-2BD5-C844-A903-A3D2DFCC3E72}" srcOrd="0" destOrd="0" presId="urn:microsoft.com/office/officeart/2005/8/layout/hList1"/>
    <dgm:cxn modelId="{A2DC2AF0-9248-46BA-A7AB-05B68286127B}" type="presParOf" srcId="{FEF267BE-EAEB-684D-91BA-908A4B2B48C2}" destId="{8F6ED197-ECF8-834E-9831-6D1804F984E5}" srcOrd="1" destOrd="0" presId="urn:microsoft.com/office/officeart/2005/8/layout/hList1"/>
    <dgm:cxn modelId="{9BF06F6D-6C36-4FB5-9B0A-6008D3B85429}" type="presParOf" srcId="{1E476843-EFE8-0F4F-A573-1861694972C9}" destId="{DB56DAB7-5DC5-E141-81D3-BD6DE5378271}" srcOrd="5" destOrd="0" presId="urn:microsoft.com/office/officeart/2005/8/layout/hList1"/>
    <dgm:cxn modelId="{93C592D7-4266-45B9-927A-C24ADBB55825}" type="presParOf" srcId="{1E476843-EFE8-0F4F-A573-1861694972C9}" destId="{F8E32D7B-003C-2547-940E-382AB419EC4F}" srcOrd="6" destOrd="0" presId="urn:microsoft.com/office/officeart/2005/8/layout/hList1"/>
    <dgm:cxn modelId="{2C5C2D2E-3F07-410B-B63A-7F78E62D2FC1}" type="presParOf" srcId="{F8E32D7B-003C-2547-940E-382AB419EC4F}" destId="{F215A0FC-2222-4445-B45F-1DDC16129F22}" srcOrd="0" destOrd="0" presId="urn:microsoft.com/office/officeart/2005/8/layout/hList1"/>
    <dgm:cxn modelId="{6B708CC2-0E24-41E0-BA28-550F2BC96743}" type="presParOf" srcId="{F8E32D7B-003C-2547-940E-382AB419EC4F}" destId="{F9AC3D60-07B0-B44B-B07B-F8545174BF27}" srcOrd="1" destOrd="0" presId="urn:microsoft.com/office/officeart/2005/8/layout/hList1"/>
    <dgm:cxn modelId="{A3BB9606-577E-4FC3-97B6-F4B6192C37FD}" type="presParOf" srcId="{1E476843-EFE8-0F4F-A573-1861694972C9}" destId="{1AC62844-4F5A-394F-892D-99F6F8B61205}" srcOrd="7" destOrd="0" presId="urn:microsoft.com/office/officeart/2005/8/layout/hList1"/>
    <dgm:cxn modelId="{A3E9BD1D-4153-40FC-91DA-B7893ED90ECA}" type="presParOf" srcId="{1E476843-EFE8-0F4F-A573-1861694972C9}" destId="{D8AA2267-7D21-A54F-A77F-52EA1E7DB581}" srcOrd="8" destOrd="0" presId="urn:microsoft.com/office/officeart/2005/8/layout/hList1"/>
    <dgm:cxn modelId="{9E397B96-807A-4118-8781-EC70CE6ABB70}" type="presParOf" srcId="{D8AA2267-7D21-A54F-A77F-52EA1E7DB581}" destId="{760C9357-9362-B245-9478-03DE4E7C4D48}" srcOrd="0" destOrd="0" presId="urn:microsoft.com/office/officeart/2005/8/layout/hList1"/>
    <dgm:cxn modelId="{65ECA1C6-4499-4189-9808-0312B3478DB3}" type="presParOf" srcId="{D8AA2267-7D21-A54F-A77F-52EA1E7DB581}" destId="{C3F9C130-DBF5-0648-B8A6-1FFCB6602283}" srcOrd="1" destOrd="0" presId="urn:microsoft.com/office/officeart/2005/8/layout/hList1"/>
    <dgm:cxn modelId="{7A9138CB-99F6-407B-B6BA-0FF721252F8C}" type="presParOf" srcId="{1E476843-EFE8-0F4F-A573-1861694972C9}" destId="{1B1805AE-76AA-8047-946E-B1A9A6DE99AD}" srcOrd="9" destOrd="0" presId="urn:microsoft.com/office/officeart/2005/8/layout/hList1"/>
    <dgm:cxn modelId="{457E0712-5B04-47D5-BEDA-A22D6F9968D4}" type="presParOf" srcId="{1E476843-EFE8-0F4F-A573-1861694972C9}" destId="{6E23D90E-1C88-E846-9F4A-03DF9BDC06C8}" srcOrd="10" destOrd="0" presId="urn:microsoft.com/office/officeart/2005/8/layout/hList1"/>
    <dgm:cxn modelId="{3631936A-E92C-4DF2-8A6D-6CA688700CE8}" type="presParOf" srcId="{6E23D90E-1C88-E846-9F4A-03DF9BDC06C8}" destId="{0D90A5CD-56CB-4E47-AC82-78A6E1BDA6F0}" srcOrd="0" destOrd="0" presId="urn:microsoft.com/office/officeart/2005/8/layout/hList1"/>
    <dgm:cxn modelId="{931B26D0-C606-4C90-BAF8-CDCA5672E256}" type="presParOf" srcId="{6E23D90E-1C88-E846-9F4A-03DF9BDC06C8}" destId="{731BF3FE-94CC-1A41-9F77-FAAC1F960A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B5B3A-D327-4FC3-A851-784E405C0A72}">
      <dsp:nvSpPr>
        <dsp:cNvPr id="0" name=""/>
        <dsp:cNvSpPr/>
      </dsp:nvSpPr>
      <dsp:spPr>
        <a:xfrm>
          <a:off x="5636941" y="1765838"/>
          <a:ext cx="4453139" cy="433505"/>
        </a:xfrm>
        <a:custGeom>
          <a:avLst/>
          <a:gdLst/>
          <a:ahLst/>
          <a:cxnLst/>
          <a:rect l="0" t="0" r="0" b="0"/>
          <a:pathLst>
            <a:path>
              <a:moveTo>
                <a:pt x="0" y="0"/>
              </a:moveTo>
              <a:lnTo>
                <a:pt x="0" y="216752"/>
              </a:lnTo>
              <a:lnTo>
                <a:pt x="4453139" y="216752"/>
              </a:lnTo>
              <a:lnTo>
                <a:pt x="4453139" y="43350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FD74918-F873-482A-A4D2-03F0CFB5FA4E}">
      <dsp:nvSpPr>
        <dsp:cNvPr id="0" name=""/>
        <dsp:cNvSpPr/>
      </dsp:nvSpPr>
      <dsp:spPr>
        <a:xfrm>
          <a:off x="5636941" y="1765838"/>
          <a:ext cx="1545755" cy="433505"/>
        </a:xfrm>
        <a:custGeom>
          <a:avLst/>
          <a:gdLst/>
          <a:ahLst/>
          <a:cxnLst/>
          <a:rect l="0" t="0" r="0" b="0"/>
          <a:pathLst>
            <a:path>
              <a:moveTo>
                <a:pt x="0" y="0"/>
              </a:moveTo>
              <a:lnTo>
                <a:pt x="0" y="216752"/>
              </a:lnTo>
              <a:lnTo>
                <a:pt x="1545755" y="216752"/>
              </a:lnTo>
              <a:lnTo>
                <a:pt x="1545755" y="43350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53D9AF4-9F33-451C-BA7A-AC6D90A226DB}">
      <dsp:nvSpPr>
        <dsp:cNvPr id="0" name=""/>
        <dsp:cNvSpPr/>
      </dsp:nvSpPr>
      <dsp:spPr>
        <a:xfrm>
          <a:off x="4196507" y="1765838"/>
          <a:ext cx="1440433" cy="433505"/>
        </a:xfrm>
        <a:custGeom>
          <a:avLst/>
          <a:gdLst/>
          <a:ahLst/>
          <a:cxnLst/>
          <a:rect l="0" t="0" r="0" b="0"/>
          <a:pathLst>
            <a:path>
              <a:moveTo>
                <a:pt x="1440433" y="0"/>
              </a:moveTo>
              <a:lnTo>
                <a:pt x="1440433" y="216752"/>
              </a:lnTo>
              <a:lnTo>
                <a:pt x="0" y="216752"/>
              </a:lnTo>
              <a:lnTo>
                <a:pt x="0" y="43350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BBCB12D-6FBE-43F2-8635-7B956B73946A}">
      <dsp:nvSpPr>
        <dsp:cNvPr id="0" name=""/>
        <dsp:cNvSpPr/>
      </dsp:nvSpPr>
      <dsp:spPr>
        <a:xfrm>
          <a:off x="1259129" y="1765838"/>
          <a:ext cx="4377812" cy="433505"/>
        </a:xfrm>
        <a:custGeom>
          <a:avLst/>
          <a:gdLst/>
          <a:ahLst/>
          <a:cxnLst/>
          <a:rect l="0" t="0" r="0" b="0"/>
          <a:pathLst>
            <a:path>
              <a:moveTo>
                <a:pt x="4377812" y="0"/>
              </a:moveTo>
              <a:lnTo>
                <a:pt x="4377812" y="216752"/>
              </a:lnTo>
              <a:lnTo>
                <a:pt x="0" y="216752"/>
              </a:lnTo>
              <a:lnTo>
                <a:pt x="0" y="43350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2D9A730-318A-4772-A6D2-AC7683A3B078}">
      <dsp:nvSpPr>
        <dsp:cNvPr id="0" name=""/>
        <dsp:cNvSpPr/>
      </dsp:nvSpPr>
      <dsp:spPr>
        <a:xfrm>
          <a:off x="4518818" y="817701"/>
          <a:ext cx="2236245" cy="94813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latin typeface="Calibri" pitchFamily="34" charset="0"/>
          </a:endParaRPr>
        </a:p>
        <a:p>
          <a:pPr marL="0" lvl="0" indent="0" algn="ctr" defTabSz="711200">
            <a:lnSpc>
              <a:spcPct val="90000"/>
            </a:lnSpc>
            <a:spcBef>
              <a:spcPct val="0"/>
            </a:spcBef>
            <a:spcAft>
              <a:spcPct val="35000"/>
            </a:spcAft>
            <a:buNone/>
          </a:pPr>
          <a:endParaRPr lang="en-GB" sz="1600" b="1" kern="1200" dirty="0">
            <a:latin typeface="Calibri" pitchFamily="34" charset="0"/>
          </a:endParaRPr>
        </a:p>
        <a:p>
          <a:pPr marL="0" lvl="0" indent="0" algn="ctr" defTabSz="711200">
            <a:lnSpc>
              <a:spcPct val="90000"/>
            </a:lnSpc>
            <a:spcBef>
              <a:spcPct val="0"/>
            </a:spcBef>
            <a:spcAft>
              <a:spcPct val="35000"/>
            </a:spcAft>
            <a:buNone/>
          </a:pPr>
          <a:r>
            <a:rPr lang="en-GB" sz="1600" b="1" kern="1200" dirty="0">
              <a:latin typeface="Calibri" pitchFamily="34" charset="0"/>
            </a:rPr>
            <a:t>Types and Combinations of Minimum Wage Fixing approaches/methods</a:t>
          </a:r>
        </a:p>
        <a:p>
          <a:pPr marL="0" lvl="0" indent="0" algn="ctr" defTabSz="711200">
            <a:lnSpc>
              <a:spcPct val="90000"/>
            </a:lnSpc>
            <a:spcBef>
              <a:spcPct val="0"/>
            </a:spcBef>
            <a:spcAft>
              <a:spcPct val="35000"/>
            </a:spcAft>
            <a:buNone/>
          </a:pPr>
          <a:endParaRPr lang="en-IN" sz="1600" b="1" kern="1200" dirty="0">
            <a:latin typeface="Calibri" pitchFamily="34" charset="0"/>
          </a:endParaRPr>
        </a:p>
        <a:p>
          <a:pPr marL="0" lvl="0" indent="0" algn="ctr" defTabSz="711200">
            <a:lnSpc>
              <a:spcPct val="90000"/>
            </a:lnSpc>
            <a:spcBef>
              <a:spcPct val="0"/>
            </a:spcBef>
            <a:spcAft>
              <a:spcPct val="35000"/>
            </a:spcAft>
            <a:buNone/>
          </a:pPr>
          <a:endParaRPr lang="en-IN" sz="1600" b="1" kern="1200" dirty="0"/>
        </a:p>
      </dsp:txBody>
      <dsp:txXfrm>
        <a:off x="4518818" y="817701"/>
        <a:ext cx="2236245" cy="948137"/>
      </dsp:txXfrm>
    </dsp:sp>
    <dsp:sp modelId="{4CF0CEEA-AF0D-4BD2-AEE9-A69C29083707}">
      <dsp:nvSpPr>
        <dsp:cNvPr id="0" name=""/>
        <dsp:cNvSpPr/>
      </dsp:nvSpPr>
      <dsp:spPr>
        <a:xfrm>
          <a:off x="8931" y="2199343"/>
          <a:ext cx="2500395" cy="1032154"/>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itchFamily="34" charset="0"/>
            </a:rPr>
            <a:t>One minimum wage rate for the entire country or bipartite/tripartite body as decision making body</a:t>
          </a:r>
          <a:endParaRPr lang="en-IN" sz="1600" b="1" kern="1200" dirty="0">
            <a:latin typeface="Calibri" pitchFamily="34" charset="0"/>
          </a:endParaRPr>
        </a:p>
      </dsp:txBody>
      <dsp:txXfrm>
        <a:off x="8931" y="2199343"/>
        <a:ext cx="2500395" cy="1032154"/>
      </dsp:txXfrm>
    </dsp:sp>
    <dsp:sp modelId="{BF94F056-85FC-45DC-9389-99C91769B802}">
      <dsp:nvSpPr>
        <dsp:cNvPr id="0" name=""/>
        <dsp:cNvSpPr/>
      </dsp:nvSpPr>
      <dsp:spPr>
        <a:xfrm>
          <a:off x="2942831" y="2199343"/>
          <a:ext cx="2507351" cy="1032154"/>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itchFamily="34" charset="0"/>
            </a:rPr>
            <a:t>Multiple minimum wage rates for sector and/or occupation, agreed by State or Bipartite/Tripartite body</a:t>
          </a:r>
          <a:endParaRPr lang="en-IN" sz="1600" b="1" kern="1200" dirty="0">
            <a:latin typeface="Calibri" pitchFamily="34" charset="0"/>
          </a:endParaRPr>
        </a:p>
      </dsp:txBody>
      <dsp:txXfrm>
        <a:off x="2942831" y="2199343"/>
        <a:ext cx="2507351" cy="1032154"/>
      </dsp:txXfrm>
    </dsp:sp>
    <dsp:sp modelId="{E1C01BE4-9C71-47E9-8208-3F2D719ABDA9}">
      <dsp:nvSpPr>
        <dsp:cNvPr id="0" name=""/>
        <dsp:cNvSpPr/>
      </dsp:nvSpPr>
      <dsp:spPr>
        <a:xfrm>
          <a:off x="5883688" y="2199343"/>
          <a:ext cx="2598016" cy="1032154"/>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itchFamily="34" charset="0"/>
            </a:rPr>
            <a:t>One minimum wage rate for the country agreed by the process of collective bargaining</a:t>
          </a:r>
          <a:endParaRPr lang="en-IN" sz="1600" b="1" kern="1200" dirty="0">
            <a:latin typeface="Calibri" pitchFamily="34" charset="0"/>
          </a:endParaRPr>
        </a:p>
      </dsp:txBody>
      <dsp:txXfrm>
        <a:off x="5883688" y="2199343"/>
        <a:ext cx="2598016" cy="1032154"/>
      </dsp:txXfrm>
    </dsp:sp>
    <dsp:sp modelId="{64B7354B-86F9-448E-A2CD-539A8BAD5EA1}">
      <dsp:nvSpPr>
        <dsp:cNvPr id="0" name=""/>
        <dsp:cNvSpPr/>
      </dsp:nvSpPr>
      <dsp:spPr>
        <a:xfrm>
          <a:off x="8915209" y="2199343"/>
          <a:ext cx="2349741" cy="1032154"/>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itchFamily="34" charset="0"/>
            </a:rPr>
            <a:t>Multiple minimum wage rates for sectors and/or occupations agreed by the process of collective bargaining</a:t>
          </a:r>
          <a:endParaRPr lang="en-IN" sz="1600" b="1" kern="1200" dirty="0">
            <a:latin typeface="Calibri" pitchFamily="34" charset="0"/>
          </a:endParaRPr>
        </a:p>
      </dsp:txBody>
      <dsp:txXfrm>
        <a:off x="8915209" y="2199343"/>
        <a:ext cx="2349741" cy="103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50B2D-17A6-4E97-B14E-6542813FC087}">
      <dsp:nvSpPr>
        <dsp:cNvPr id="0" name=""/>
        <dsp:cNvSpPr/>
      </dsp:nvSpPr>
      <dsp:spPr>
        <a:xfrm>
          <a:off x="852003" y="2814925"/>
          <a:ext cx="3012526" cy="792357"/>
        </a:xfrm>
        <a:prstGeom prst="roundRect">
          <a:avLst>
            <a:gd name="adj" fmla="val 10000"/>
          </a:avLst>
        </a:prstGeom>
        <a:solidFill>
          <a:schemeClr val="bg1">
            <a:lumMod val="95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latin typeface="Calibri" pitchFamily="34" charset="0"/>
              <a:cs typeface="Calibri" pitchFamily="34" charset="0"/>
              <a:sym typeface="Raleway"/>
            </a:rPr>
            <a:t>Criteria for fixing Minimum Wage fixing in Asian Countries</a:t>
          </a:r>
          <a:endParaRPr lang="en-IN" sz="1600" kern="1200" dirty="0"/>
        </a:p>
      </dsp:txBody>
      <dsp:txXfrm>
        <a:off x="875210" y="2838132"/>
        <a:ext cx="2966112" cy="745943"/>
      </dsp:txXfrm>
    </dsp:sp>
    <dsp:sp modelId="{3AADFA0C-3C51-4DD6-99CD-EFBD403BB1C2}">
      <dsp:nvSpPr>
        <dsp:cNvPr id="0" name=""/>
        <dsp:cNvSpPr/>
      </dsp:nvSpPr>
      <dsp:spPr>
        <a:xfrm rot="18801913">
          <a:off x="3656814" y="2715896"/>
          <a:ext cx="1325753" cy="26604"/>
        </a:xfrm>
        <a:custGeom>
          <a:avLst/>
          <a:gdLst/>
          <a:ahLst/>
          <a:cxnLst/>
          <a:rect l="0" t="0" r="0" b="0"/>
          <a:pathLst>
            <a:path>
              <a:moveTo>
                <a:pt x="0" y="13302"/>
              </a:moveTo>
              <a:lnTo>
                <a:pt x="1325753" y="13302"/>
              </a:lnTo>
            </a:path>
          </a:pathLst>
        </a:custGeom>
        <a:no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286547" y="2696054"/>
        <a:ext cx="66287" cy="66287"/>
      </dsp:txXfrm>
    </dsp:sp>
    <dsp:sp modelId="{7DE41DC4-822C-4D91-9CFB-C4256039C8F6}">
      <dsp:nvSpPr>
        <dsp:cNvPr id="0" name=""/>
        <dsp:cNvSpPr/>
      </dsp:nvSpPr>
      <dsp:spPr>
        <a:xfrm>
          <a:off x="4774852" y="1696136"/>
          <a:ext cx="2091823" cy="1102311"/>
        </a:xfrm>
        <a:prstGeom prst="roundRect">
          <a:avLst>
            <a:gd name="adj" fmla="val 10000"/>
          </a:avLst>
        </a:prstGeom>
        <a:solidFill>
          <a:schemeClr val="accent2">
            <a:lumMod val="20000"/>
            <a:lumOff val="80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itchFamily="34" charset="0"/>
              <a:cs typeface="Calibri" pitchFamily="34" charset="0"/>
            </a:rPr>
            <a:t>Social Group: </a:t>
          </a:r>
        </a:p>
        <a:p>
          <a:pPr marL="0" lvl="0" indent="0" algn="ctr" defTabSz="711200">
            <a:lnSpc>
              <a:spcPct val="90000"/>
            </a:lnSpc>
            <a:spcBef>
              <a:spcPct val="0"/>
            </a:spcBef>
            <a:spcAft>
              <a:spcPct val="35000"/>
            </a:spcAft>
            <a:buNone/>
          </a:pPr>
          <a:r>
            <a:rPr lang="en-GB" sz="1600" kern="1200" dirty="0">
              <a:latin typeface="Calibri" pitchFamily="34" charset="0"/>
              <a:cs typeface="Calibri" pitchFamily="34" charset="0"/>
            </a:rPr>
            <a:t>Considers the basic needs of the workers.</a:t>
          </a:r>
          <a:endParaRPr lang="en-IN" sz="1600" kern="1200" dirty="0"/>
        </a:p>
      </dsp:txBody>
      <dsp:txXfrm>
        <a:off x="4807138" y="1728422"/>
        <a:ext cx="2027251" cy="1037739"/>
      </dsp:txXfrm>
    </dsp:sp>
    <dsp:sp modelId="{1740BCEE-41F2-479E-818E-88B7A76B7D92}">
      <dsp:nvSpPr>
        <dsp:cNvPr id="0" name=""/>
        <dsp:cNvSpPr/>
      </dsp:nvSpPr>
      <dsp:spPr>
        <a:xfrm rot="18687907">
          <a:off x="6466550" y="1346467"/>
          <a:ext cx="2368753" cy="26604"/>
        </a:xfrm>
        <a:custGeom>
          <a:avLst/>
          <a:gdLst/>
          <a:ahLst/>
          <a:cxnLst/>
          <a:rect l="0" t="0" r="0" b="0"/>
          <a:pathLst>
            <a:path>
              <a:moveTo>
                <a:pt x="0" y="13302"/>
              </a:moveTo>
              <a:lnTo>
                <a:pt x="2368753" y="13302"/>
              </a:lnTo>
            </a:path>
          </a:pathLst>
        </a:custGeom>
        <a:no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a:off x="7591708" y="1300550"/>
        <a:ext cx="118437" cy="118437"/>
      </dsp:txXfrm>
    </dsp:sp>
    <dsp:sp modelId="{88CAF4CA-64E0-48EF-B762-960D6CE9883E}">
      <dsp:nvSpPr>
        <dsp:cNvPr id="0" name=""/>
        <dsp:cNvSpPr/>
      </dsp:nvSpPr>
      <dsp:spPr>
        <a:xfrm>
          <a:off x="8435178" y="76067"/>
          <a:ext cx="1975299" cy="792357"/>
        </a:xfrm>
        <a:prstGeom prst="roundRect">
          <a:avLst>
            <a:gd name="adj" fmla="val 10000"/>
          </a:avLst>
        </a:prstGeom>
        <a:solidFill>
          <a:schemeClr val="accent2">
            <a:lumMod val="20000"/>
            <a:lumOff val="80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Calibri" pitchFamily="34" charset="0"/>
            </a:rPr>
            <a:t>The needs of workers and their families</a:t>
          </a:r>
        </a:p>
      </dsp:txBody>
      <dsp:txXfrm>
        <a:off x="8458385" y="99274"/>
        <a:ext cx="1928885" cy="745943"/>
      </dsp:txXfrm>
    </dsp:sp>
    <dsp:sp modelId="{EE48CD72-CD47-43B4-A726-BE18B8FC36AB}">
      <dsp:nvSpPr>
        <dsp:cNvPr id="0" name=""/>
        <dsp:cNvSpPr/>
      </dsp:nvSpPr>
      <dsp:spPr>
        <a:xfrm rot="19839031">
          <a:off x="6752703" y="1798772"/>
          <a:ext cx="1775909" cy="26604"/>
        </a:xfrm>
        <a:custGeom>
          <a:avLst/>
          <a:gdLst/>
          <a:ahLst/>
          <a:cxnLst/>
          <a:rect l="0" t="0" r="0" b="0"/>
          <a:pathLst>
            <a:path>
              <a:moveTo>
                <a:pt x="0" y="13302"/>
              </a:moveTo>
              <a:lnTo>
                <a:pt x="1775909" y="13302"/>
              </a:lnTo>
            </a:path>
          </a:pathLst>
        </a:custGeom>
        <a:no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7596260" y="1767676"/>
        <a:ext cx="88795" cy="88795"/>
      </dsp:txXfrm>
    </dsp:sp>
    <dsp:sp modelId="{ADF0EE1A-2D42-43D4-B70F-39343D0709A2}">
      <dsp:nvSpPr>
        <dsp:cNvPr id="0" name=""/>
        <dsp:cNvSpPr/>
      </dsp:nvSpPr>
      <dsp:spPr>
        <a:xfrm>
          <a:off x="8414641" y="980677"/>
          <a:ext cx="1975299" cy="792357"/>
        </a:xfrm>
        <a:prstGeom prst="roundRect">
          <a:avLst>
            <a:gd name="adj" fmla="val 10000"/>
          </a:avLst>
        </a:prstGeom>
        <a:solidFill>
          <a:schemeClr val="accent2">
            <a:lumMod val="20000"/>
            <a:lumOff val="80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Calibri" pitchFamily="34" charset="0"/>
            </a:rPr>
            <a:t>General level of wages in the country</a:t>
          </a:r>
        </a:p>
      </dsp:txBody>
      <dsp:txXfrm>
        <a:off x="8437848" y="1003884"/>
        <a:ext cx="1928885" cy="745943"/>
      </dsp:txXfrm>
    </dsp:sp>
    <dsp:sp modelId="{C8C0869A-0D98-4BCC-BC88-D3EC1DB9F8E7}">
      <dsp:nvSpPr>
        <dsp:cNvPr id="0" name=""/>
        <dsp:cNvSpPr/>
      </dsp:nvSpPr>
      <dsp:spPr>
        <a:xfrm rot="32604">
          <a:off x="6866641" y="2241244"/>
          <a:ext cx="1529762" cy="26604"/>
        </a:xfrm>
        <a:custGeom>
          <a:avLst/>
          <a:gdLst/>
          <a:ahLst/>
          <a:cxnLst/>
          <a:rect l="0" t="0" r="0" b="0"/>
          <a:pathLst>
            <a:path>
              <a:moveTo>
                <a:pt x="0" y="13302"/>
              </a:moveTo>
              <a:lnTo>
                <a:pt x="1529762" y="13302"/>
              </a:lnTo>
            </a:path>
          </a:pathLst>
        </a:custGeom>
        <a:no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7593278" y="2216302"/>
        <a:ext cx="76488" cy="76488"/>
      </dsp:txXfrm>
    </dsp:sp>
    <dsp:sp modelId="{A2F0E598-2A54-49A0-B84E-30A6344730CE}">
      <dsp:nvSpPr>
        <dsp:cNvPr id="0" name=""/>
        <dsp:cNvSpPr/>
      </dsp:nvSpPr>
      <dsp:spPr>
        <a:xfrm>
          <a:off x="8396369" y="1865622"/>
          <a:ext cx="1975299" cy="792357"/>
        </a:xfrm>
        <a:prstGeom prst="roundRect">
          <a:avLst>
            <a:gd name="adj" fmla="val 10000"/>
          </a:avLst>
        </a:prstGeom>
        <a:solidFill>
          <a:schemeClr val="accent2">
            <a:lumMod val="20000"/>
            <a:lumOff val="80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Calibri" pitchFamily="34" charset="0"/>
            </a:rPr>
            <a:t>Relative living standards of other social groups</a:t>
          </a:r>
        </a:p>
      </dsp:txBody>
      <dsp:txXfrm>
        <a:off x="8419576" y="1888829"/>
        <a:ext cx="1928885" cy="745943"/>
      </dsp:txXfrm>
    </dsp:sp>
    <dsp:sp modelId="{07C3CD45-AE38-4E9E-8EF9-24614ED664B8}">
      <dsp:nvSpPr>
        <dsp:cNvPr id="0" name=""/>
        <dsp:cNvSpPr/>
      </dsp:nvSpPr>
      <dsp:spPr>
        <a:xfrm rot="1839168">
          <a:off x="6737629" y="2704852"/>
          <a:ext cx="1847118" cy="26604"/>
        </a:xfrm>
        <a:custGeom>
          <a:avLst/>
          <a:gdLst/>
          <a:ahLst/>
          <a:cxnLst/>
          <a:rect l="0" t="0" r="0" b="0"/>
          <a:pathLst>
            <a:path>
              <a:moveTo>
                <a:pt x="0" y="13302"/>
              </a:moveTo>
              <a:lnTo>
                <a:pt x="1847118" y="13302"/>
              </a:lnTo>
            </a:path>
          </a:pathLst>
        </a:custGeom>
        <a:no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7615010" y="2671977"/>
        <a:ext cx="92355" cy="92355"/>
      </dsp:txXfrm>
    </dsp:sp>
    <dsp:sp modelId="{E40D6BEC-2C9B-447A-8884-3E8E6F259F2C}">
      <dsp:nvSpPr>
        <dsp:cNvPr id="0" name=""/>
        <dsp:cNvSpPr/>
      </dsp:nvSpPr>
      <dsp:spPr>
        <a:xfrm>
          <a:off x="8455700" y="2792838"/>
          <a:ext cx="1879439" cy="792357"/>
        </a:xfrm>
        <a:prstGeom prst="roundRect">
          <a:avLst>
            <a:gd name="adj" fmla="val 10000"/>
          </a:avLst>
        </a:prstGeom>
        <a:solidFill>
          <a:schemeClr val="accent2">
            <a:lumMod val="20000"/>
            <a:lumOff val="80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Calibri" pitchFamily="34" charset="0"/>
            </a:rPr>
            <a:t>Social security benefits</a:t>
          </a:r>
        </a:p>
      </dsp:txBody>
      <dsp:txXfrm>
        <a:off x="8478907" y="2816045"/>
        <a:ext cx="1833025" cy="745943"/>
      </dsp:txXfrm>
    </dsp:sp>
    <dsp:sp modelId="{73439895-DEBC-4953-82A7-CFBADDAB339C}">
      <dsp:nvSpPr>
        <dsp:cNvPr id="0" name=""/>
        <dsp:cNvSpPr/>
      </dsp:nvSpPr>
      <dsp:spPr>
        <a:xfrm rot="3585001">
          <a:off x="3491613" y="3846978"/>
          <a:ext cx="1503008" cy="26604"/>
        </a:xfrm>
        <a:custGeom>
          <a:avLst/>
          <a:gdLst/>
          <a:ahLst/>
          <a:cxnLst/>
          <a:rect l="0" t="0" r="0" b="0"/>
          <a:pathLst>
            <a:path>
              <a:moveTo>
                <a:pt x="0" y="13302"/>
              </a:moveTo>
              <a:lnTo>
                <a:pt x="1503008" y="13302"/>
              </a:lnTo>
            </a:path>
          </a:pathLst>
        </a:custGeom>
        <a:no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205542" y="3822705"/>
        <a:ext cx="75150" cy="75150"/>
      </dsp:txXfrm>
    </dsp:sp>
    <dsp:sp modelId="{E1C8E7C8-C7EB-48EB-9417-91A3F102C6FF}">
      <dsp:nvSpPr>
        <dsp:cNvPr id="0" name=""/>
        <dsp:cNvSpPr/>
      </dsp:nvSpPr>
      <dsp:spPr>
        <a:xfrm>
          <a:off x="4621706" y="3811485"/>
          <a:ext cx="2305902" cy="1395943"/>
        </a:xfrm>
        <a:prstGeom prst="roundRect">
          <a:avLst>
            <a:gd name="adj" fmla="val 10000"/>
          </a:avLst>
        </a:prstGeom>
        <a:solidFill>
          <a:schemeClr val="accent6">
            <a:lumMod val="20000"/>
            <a:lumOff val="80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itchFamily="34" charset="0"/>
              <a:cs typeface="Calibri" pitchFamily="34" charset="0"/>
            </a:rPr>
            <a:t>Economic Group: </a:t>
          </a:r>
        </a:p>
        <a:p>
          <a:pPr marL="0" lvl="0" indent="0" algn="ctr" defTabSz="711200">
            <a:lnSpc>
              <a:spcPct val="90000"/>
            </a:lnSpc>
            <a:spcBef>
              <a:spcPct val="0"/>
            </a:spcBef>
            <a:spcAft>
              <a:spcPct val="35000"/>
            </a:spcAft>
            <a:buNone/>
          </a:pPr>
          <a:r>
            <a:rPr lang="en-GB" sz="1600" kern="1200" dirty="0">
              <a:latin typeface="Calibri" pitchFamily="34" charset="0"/>
              <a:cs typeface="Calibri" pitchFamily="34" charset="0"/>
            </a:rPr>
            <a:t>Considers the country’s economic constraints. </a:t>
          </a:r>
          <a:endParaRPr lang="en-IN" sz="1600" kern="1200" dirty="0"/>
        </a:p>
      </dsp:txBody>
      <dsp:txXfrm>
        <a:off x="4662592" y="3852371"/>
        <a:ext cx="2224130" cy="1314171"/>
      </dsp:txXfrm>
    </dsp:sp>
    <dsp:sp modelId="{50BE484B-1AF2-43D8-BBC1-33BDEFB9BC18}">
      <dsp:nvSpPr>
        <dsp:cNvPr id="0" name=""/>
        <dsp:cNvSpPr/>
      </dsp:nvSpPr>
      <dsp:spPr>
        <a:xfrm rot="20607899">
          <a:off x="6896171" y="4279805"/>
          <a:ext cx="1520366" cy="26604"/>
        </a:xfrm>
        <a:custGeom>
          <a:avLst/>
          <a:gdLst/>
          <a:ahLst/>
          <a:cxnLst/>
          <a:rect l="0" t="0" r="0" b="0"/>
          <a:pathLst>
            <a:path>
              <a:moveTo>
                <a:pt x="0" y="13302"/>
              </a:moveTo>
              <a:lnTo>
                <a:pt x="1520366" y="13302"/>
              </a:lnTo>
            </a:path>
          </a:pathLst>
        </a:custGeom>
        <a:no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7618345" y="4255098"/>
        <a:ext cx="76018" cy="76018"/>
      </dsp:txXfrm>
    </dsp:sp>
    <dsp:sp modelId="{2070C112-DC76-4FC0-A7DC-2FBB8FD5EA3E}">
      <dsp:nvSpPr>
        <dsp:cNvPr id="0" name=""/>
        <dsp:cNvSpPr/>
      </dsp:nvSpPr>
      <dsp:spPr>
        <a:xfrm>
          <a:off x="8385101" y="3680579"/>
          <a:ext cx="1975299" cy="792357"/>
        </a:xfrm>
        <a:prstGeom prst="roundRect">
          <a:avLst>
            <a:gd name="adj" fmla="val 10000"/>
          </a:avLst>
        </a:prstGeom>
        <a:solidFill>
          <a:schemeClr val="accent6">
            <a:lumMod val="20000"/>
            <a:lumOff val="80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Calibri" pitchFamily="34" charset="0"/>
            </a:rPr>
            <a:t>Economic development </a:t>
          </a:r>
        </a:p>
      </dsp:txBody>
      <dsp:txXfrm>
        <a:off x="8408308" y="3703786"/>
        <a:ext cx="1928885" cy="745943"/>
      </dsp:txXfrm>
    </dsp:sp>
    <dsp:sp modelId="{1948251B-9922-484F-9485-070DB6CDD553}">
      <dsp:nvSpPr>
        <dsp:cNvPr id="0" name=""/>
        <dsp:cNvSpPr/>
      </dsp:nvSpPr>
      <dsp:spPr>
        <a:xfrm rot="1047611">
          <a:off x="6892658" y="4723755"/>
          <a:ext cx="1517125" cy="26604"/>
        </a:xfrm>
        <a:custGeom>
          <a:avLst/>
          <a:gdLst/>
          <a:ahLst/>
          <a:cxnLst/>
          <a:rect l="0" t="0" r="0" b="0"/>
          <a:pathLst>
            <a:path>
              <a:moveTo>
                <a:pt x="0" y="13302"/>
              </a:moveTo>
              <a:lnTo>
                <a:pt x="1517125" y="13302"/>
              </a:lnTo>
            </a:path>
          </a:pathLst>
        </a:custGeom>
        <a:no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7613292" y="4699129"/>
        <a:ext cx="75856" cy="75856"/>
      </dsp:txXfrm>
    </dsp:sp>
    <dsp:sp modelId="{6C5B16E9-36B9-4C2A-B81C-9EC0858CB7F8}">
      <dsp:nvSpPr>
        <dsp:cNvPr id="0" name=""/>
        <dsp:cNvSpPr/>
      </dsp:nvSpPr>
      <dsp:spPr>
        <a:xfrm>
          <a:off x="8374833" y="4568480"/>
          <a:ext cx="1975299" cy="792357"/>
        </a:xfrm>
        <a:prstGeom prst="roundRect">
          <a:avLst>
            <a:gd name="adj" fmla="val 10000"/>
          </a:avLst>
        </a:prstGeom>
        <a:solidFill>
          <a:schemeClr val="accent6">
            <a:lumMod val="20000"/>
            <a:lumOff val="80000"/>
          </a:schemeClr>
        </a:solidFill>
        <a:ln w="381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itchFamily="34" charset="0"/>
              <a:cs typeface="Calibri" pitchFamily="34" charset="0"/>
            </a:rPr>
            <a:t>Productivity of the workers </a:t>
          </a:r>
          <a:endParaRPr lang="en-US" sz="1600" b="1" kern="1200" dirty="0">
            <a:latin typeface="Calibri" pitchFamily="34" charset="0"/>
            <a:cs typeface="Calibri" pitchFamily="34" charset="0"/>
          </a:endParaRPr>
        </a:p>
      </dsp:txBody>
      <dsp:txXfrm>
        <a:off x="8398040" y="4591687"/>
        <a:ext cx="1928885" cy="745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F8ED-6F23-C041-A355-20F75D46FBD6}">
      <dsp:nvSpPr>
        <dsp:cNvPr id="0" name=""/>
        <dsp:cNvSpPr/>
      </dsp:nvSpPr>
      <dsp:spPr>
        <a:xfrm>
          <a:off x="3356" y="172605"/>
          <a:ext cx="1783391" cy="713356"/>
        </a:xfrm>
        <a:prstGeom prst="rect">
          <a:avLst/>
        </a:prstGeom>
        <a:solidFill>
          <a:schemeClr val="accent5">
            <a:lumMod val="75000"/>
          </a:schemeClr>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itchFamily="34" charset="0"/>
              <a:cs typeface="Calibri" pitchFamily="34" charset="0"/>
            </a:rPr>
            <a:t>Aims</a:t>
          </a:r>
        </a:p>
      </dsp:txBody>
      <dsp:txXfrm>
        <a:off x="3356" y="172605"/>
        <a:ext cx="1783391" cy="713356"/>
      </dsp:txXfrm>
    </dsp:sp>
    <dsp:sp modelId="{964FB703-27FB-4D49-AFC8-AB8E91B35442}">
      <dsp:nvSpPr>
        <dsp:cNvPr id="0" name=""/>
        <dsp:cNvSpPr/>
      </dsp:nvSpPr>
      <dsp:spPr>
        <a:xfrm>
          <a:off x="3356" y="885961"/>
          <a:ext cx="1783391"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To ensure a universal MW for all industries &amp; workers.</a:t>
          </a:r>
        </a:p>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To improve the living standard of workers</a:t>
          </a:r>
        </a:p>
      </dsp:txBody>
      <dsp:txXfrm>
        <a:off x="3356" y="885961"/>
        <a:ext cx="1783391" cy="2854800"/>
      </dsp:txXfrm>
    </dsp:sp>
    <dsp:sp modelId="{517AFFEF-5C2D-6747-B112-EC2AF01A684C}">
      <dsp:nvSpPr>
        <dsp:cNvPr id="0" name=""/>
        <dsp:cNvSpPr/>
      </dsp:nvSpPr>
      <dsp:spPr>
        <a:xfrm>
          <a:off x="2036423" y="172605"/>
          <a:ext cx="1783391" cy="713356"/>
        </a:xfrm>
        <a:prstGeom prst="rect">
          <a:avLst/>
        </a:prstGeom>
        <a:solidFill>
          <a:schemeClr val="accent5">
            <a:lumMod val="75000"/>
          </a:schemeClr>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itchFamily="34" charset="0"/>
              <a:cs typeface="Calibri" pitchFamily="34" charset="0"/>
            </a:rPr>
            <a:t>Coverage</a:t>
          </a:r>
        </a:p>
      </dsp:txBody>
      <dsp:txXfrm>
        <a:off x="2036423" y="172605"/>
        <a:ext cx="1783391" cy="713356"/>
      </dsp:txXfrm>
    </dsp:sp>
    <dsp:sp modelId="{B9889B38-3BAD-1546-ADC9-FBE8A9565F1D}">
      <dsp:nvSpPr>
        <dsp:cNvPr id="0" name=""/>
        <dsp:cNvSpPr/>
      </dsp:nvSpPr>
      <dsp:spPr>
        <a:xfrm>
          <a:off x="2036423" y="885961"/>
          <a:ext cx="1783391"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All industries &amp; workers, including those getting higher than INR 18,000 (irrespective of workers' pay)</a:t>
          </a:r>
        </a:p>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40 crore (140 million) workers will be covered</a:t>
          </a:r>
        </a:p>
      </dsp:txBody>
      <dsp:txXfrm>
        <a:off x="2036423" y="885961"/>
        <a:ext cx="1783391" cy="2854800"/>
      </dsp:txXfrm>
    </dsp:sp>
    <dsp:sp modelId="{6BE82F4F-2BD5-C844-A903-A3D2DFCC3E72}">
      <dsp:nvSpPr>
        <dsp:cNvPr id="0" name=""/>
        <dsp:cNvSpPr/>
      </dsp:nvSpPr>
      <dsp:spPr>
        <a:xfrm>
          <a:off x="4069489" y="172605"/>
          <a:ext cx="1783391" cy="713356"/>
        </a:xfrm>
        <a:prstGeom prst="rect">
          <a:avLst/>
        </a:prstGeom>
        <a:solidFill>
          <a:schemeClr val="accent5">
            <a:lumMod val="75000"/>
          </a:schemeClr>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itchFamily="34" charset="0"/>
              <a:cs typeface="Calibri" pitchFamily="34" charset="0"/>
            </a:rPr>
            <a:t>Implementation</a:t>
          </a:r>
        </a:p>
      </dsp:txBody>
      <dsp:txXfrm>
        <a:off x="4069489" y="172605"/>
        <a:ext cx="1783391" cy="713356"/>
      </dsp:txXfrm>
    </dsp:sp>
    <dsp:sp modelId="{8F6ED197-ECF8-834E-9831-6D1804F984E5}">
      <dsp:nvSpPr>
        <dsp:cNvPr id="0" name=""/>
        <dsp:cNvSpPr/>
      </dsp:nvSpPr>
      <dsp:spPr>
        <a:xfrm>
          <a:off x="4069489" y="885961"/>
          <a:ext cx="1783391"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44 different labour laws will be condensed into 4 sections</a:t>
          </a:r>
        </a:p>
        <a:p>
          <a:pPr marL="228600" lvl="2"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wages</a:t>
          </a:r>
        </a:p>
        <a:p>
          <a:pPr marL="228600" lvl="2"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industrial relations</a:t>
          </a:r>
        </a:p>
        <a:p>
          <a:pPr marL="228600" lvl="2"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social security &amp; safety</a:t>
          </a:r>
        </a:p>
        <a:p>
          <a:pPr marL="228600" lvl="2"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health &amp; working conditions</a:t>
          </a:r>
        </a:p>
      </dsp:txBody>
      <dsp:txXfrm>
        <a:off x="4069489" y="885961"/>
        <a:ext cx="1783391" cy="2854800"/>
      </dsp:txXfrm>
    </dsp:sp>
    <dsp:sp modelId="{F215A0FC-2222-4445-B45F-1DDC16129F22}">
      <dsp:nvSpPr>
        <dsp:cNvPr id="0" name=""/>
        <dsp:cNvSpPr/>
      </dsp:nvSpPr>
      <dsp:spPr>
        <a:xfrm>
          <a:off x="6102556" y="172605"/>
          <a:ext cx="1783391" cy="713356"/>
        </a:xfrm>
        <a:prstGeom prst="rect">
          <a:avLst/>
        </a:prstGeom>
        <a:solidFill>
          <a:schemeClr val="accent5">
            <a:lumMod val="75000"/>
          </a:schemeClr>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itchFamily="34" charset="0"/>
              <a:cs typeface="Calibri" pitchFamily="34" charset="0"/>
            </a:rPr>
            <a:t>Amalgamation</a:t>
          </a:r>
        </a:p>
      </dsp:txBody>
      <dsp:txXfrm>
        <a:off x="6102556" y="172605"/>
        <a:ext cx="1783391" cy="713356"/>
      </dsp:txXfrm>
    </dsp:sp>
    <dsp:sp modelId="{F9AC3D60-07B0-B44B-B07B-F8545174BF27}">
      <dsp:nvSpPr>
        <dsp:cNvPr id="0" name=""/>
        <dsp:cNvSpPr/>
      </dsp:nvSpPr>
      <dsp:spPr>
        <a:xfrm>
          <a:off x="6102556" y="885961"/>
          <a:ext cx="1783391"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Bill seeks to amalgamate 4 laws</a:t>
          </a:r>
        </a:p>
        <a:p>
          <a:pPr marL="228600" lvl="2" indent="-114300" algn="l" defTabSz="622300">
            <a:lnSpc>
              <a:spcPct val="90000"/>
            </a:lnSpc>
            <a:spcBef>
              <a:spcPct val="0"/>
            </a:spcBef>
            <a:spcAft>
              <a:spcPct val="15000"/>
            </a:spcAft>
            <a:buChar char="•"/>
          </a:pPr>
          <a:r>
            <a:rPr lang="en-IN" sz="1400" kern="1200" dirty="0">
              <a:latin typeface="Calibri" pitchFamily="34" charset="0"/>
              <a:cs typeface="Calibri" pitchFamily="34" charset="0"/>
            </a:rPr>
            <a:t>Payment of Wages Act 1936</a:t>
          </a:r>
          <a:endParaRPr lang="en-US" sz="1400" kern="1200" dirty="0">
            <a:latin typeface="Calibri" pitchFamily="34" charset="0"/>
            <a:cs typeface="Calibri" pitchFamily="34" charset="0"/>
          </a:endParaRPr>
        </a:p>
        <a:p>
          <a:pPr marL="228600" lvl="2" indent="-114300" algn="l" defTabSz="622300">
            <a:lnSpc>
              <a:spcPct val="90000"/>
            </a:lnSpc>
            <a:spcBef>
              <a:spcPct val="0"/>
            </a:spcBef>
            <a:spcAft>
              <a:spcPct val="15000"/>
            </a:spcAft>
            <a:buChar char="•"/>
          </a:pPr>
          <a:r>
            <a:rPr lang="en-IN" sz="1400" kern="1200" dirty="0">
              <a:latin typeface="Calibri" pitchFamily="34" charset="0"/>
              <a:cs typeface="Calibri" pitchFamily="34" charset="0"/>
            </a:rPr>
            <a:t>Minimum Wages Act 1948</a:t>
          </a:r>
          <a:endParaRPr lang="en-US" sz="1400" kern="1200" dirty="0">
            <a:latin typeface="Calibri" pitchFamily="34" charset="0"/>
            <a:cs typeface="Calibri" pitchFamily="34" charset="0"/>
          </a:endParaRPr>
        </a:p>
        <a:p>
          <a:pPr marL="228600" lvl="2" indent="-114300" algn="l" defTabSz="622300">
            <a:lnSpc>
              <a:spcPct val="90000"/>
            </a:lnSpc>
            <a:spcBef>
              <a:spcPct val="0"/>
            </a:spcBef>
            <a:spcAft>
              <a:spcPct val="15000"/>
            </a:spcAft>
            <a:buChar char="•"/>
          </a:pPr>
          <a:r>
            <a:rPr lang="en-IN" sz="1400" kern="1200" dirty="0">
              <a:latin typeface="Calibri" pitchFamily="34" charset="0"/>
              <a:cs typeface="Calibri" pitchFamily="34" charset="0"/>
            </a:rPr>
            <a:t>Payment of Bonus Act 1965</a:t>
          </a:r>
          <a:endParaRPr lang="en-US" sz="1400" kern="1200" dirty="0">
            <a:latin typeface="Calibri" pitchFamily="34" charset="0"/>
            <a:cs typeface="Calibri" pitchFamily="34" charset="0"/>
          </a:endParaRPr>
        </a:p>
        <a:p>
          <a:pPr marL="228600" lvl="2" indent="-114300" algn="l" defTabSz="622300">
            <a:lnSpc>
              <a:spcPct val="90000"/>
            </a:lnSpc>
            <a:spcBef>
              <a:spcPct val="0"/>
            </a:spcBef>
            <a:spcAft>
              <a:spcPct val="15000"/>
            </a:spcAft>
            <a:buChar char="•"/>
          </a:pPr>
          <a:r>
            <a:rPr lang="en-IN" sz="1400" kern="1200" dirty="0">
              <a:latin typeface="Calibri" pitchFamily="34" charset="0"/>
              <a:cs typeface="Calibri" pitchFamily="34" charset="0"/>
            </a:rPr>
            <a:t>Equal Remuneration Act 1976</a:t>
          </a:r>
          <a:endParaRPr lang="en-US" sz="1400" kern="1200" dirty="0">
            <a:latin typeface="Calibri" pitchFamily="34" charset="0"/>
            <a:cs typeface="Calibri" pitchFamily="34" charset="0"/>
          </a:endParaRPr>
        </a:p>
      </dsp:txBody>
      <dsp:txXfrm>
        <a:off x="6102556" y="885961"/>
        <a:ext cx="1783391" cy="2854800"/>
      </dsp:txXfrm>
    </dsp:sp>
    <dsp:sp modelId="{760C9357-9362-B245-9478-03DE4E7C4D48}">
      <dsp:nvSpPr>
        <dsp:cNvPr id="0" name=""/>
        <dsp:cNvSpPr/>
      </dsp:nvSpPr>
      <dsp:spPr>
        <a:xfrm>
          <a:off x="8135623" y="172605"/>
          <a:ext cx="1783391" cy="713356"/>
        </a:xfrm>
        <a:prstGeom prst="rect">
          <a:avLst/>
        </a:prstGeom>
        <a:solidFill>
          <a:schemeClr val="accent5">
            <a:lumMod val="75000"/>
          </a:schemeClr>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itchFamily="34" charset="0"/>
              <a:cs typeface="Calibri" pitchFamily="34" charset="0"/>
            </a:rPr>
            <a:t>(+) Impact</a:t>
          </a:r>
        </a:p>
      </dsp:txBody>
      <dsp:txXfrm>
        <a:off x="8135623" y="172605"/>
        <a:ext cx="1783391" cy="713356"/>
      </dsp:txXfrm>
    </dsp:sp>
    <dsp:sp modelId="{C3F9C130-DBF5-0648-B8A6-1FFCB6602283}">
      <dsp:nvSpPr>
        <dsp:cNvPr id="0" name=""/>
        <dsp:cNvSpPr/>
      </dsp:nvSpPr>
      <dsp:spPr>
        <a:xfrm>
          <a:off x="8135623" y="885961"/>
          <a:ext cx="1783391"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Will generate employment &amp; attract entrepreneurs</a:t>
          </a:r>
        </a:p>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Simplify understanding of MW in India</a:t>
          </a:r>
        </a:p>
      </dsp:txBody>
      <dsp:txXfrm>
        <a:off x="8135623" y="885961"/>
        <a:ext cx="1783391" cy="2854800"/>
      </dsp:txXfrm>
    </dsp:sp>
    <dsp:sp modelId="{0D90A5CD-56CB-4E47-AC82-78A6E1BDA6F0}">
      <dsp:nvSpPr>
        <dsp:cNvPr id="0" name=""/>
        <dsp:cNvSpPr/>
      </dsp:nvSpPr>
      <dsp:spPr>
        <a:xfrm>
          <a:off x="10168689" y="172605"/>
          <a:ext cx="1783391" cy="713356"/>
        </a:xfrm>
        <a:prstGeom prst="rect">
          <a:avLst/>
        </a:prstGeom>
        <a:solidFill>
          <a:schemeClr val="accent5">
            <a:lumMod val="75000"/>
          </a:schemeClr>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itchFamily="34" charset="0"/>
              <a:cs typeface="Calibri" pitchFamily="34" charset="0"/>
            </a:rPr>
            <a:t>(-) Impact</a:t>
          </a:r>
        </a:p>
      </dsp:txBody>
      <dsp:txXfrm>
        <a:off x="10168689" y="172605"/>
        <a:ext cx="1783391" cy="713356"/>
      </dsp:txXfrm>
    </dsp:sp>
    <dsp:sp modelId="{731BF3FE-94CC-1A41-9F77-FAAC1F960A93}">
      <dsp:nvSpPr>
        <dsp:cNvPr id="0" name=""/>
        <dsp:cNvSpPr/>
      </dsp:nvSpPr>
      <dsp:spPr>
        <a:xfrm>
          <a:off x="10168689" y="885961"/>
          <a:ext cx="1783391"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Steep hikes in wage rate might have a negative impact on hiring in tier II &amp; tier III cities</a:t>
          </a:r>
        </a:p>
        <a:p>
          <a:pPr marL="114300" lvl="1" indent="-114300" algn="l" defTabSz="622300">
            <a:lnSpc>
              <a:spcPct val="90000"/>
            </a:lnSpc>
            <a:spcBef>
              <a:spcPct val="0"/>
            </a:spcBef>
            <a:spcAft>
              <a:spcPct val="15000"/>
            </a:spcAft>
            <a:buChar char="•"/>
          </a:pPr>
          <a:r>
            <a:rPr lang="en-US" sz="1400" kern="1200" dirty="0">
              <a:latin typeface="Calibri" pitchFamily="34" charset="0"/>
              <a:cs typeface="Calibri" pitchFamily="34" charset="0"/>
            </a:rPr>
            <a:t>Hiring at entry level might be hindered due an increase in compensation cost to the companies</a:t>
          </a:r>
        </a:p>
      </dsp:txBody>
      <dsp:txXfrm>
        <a:off x="10168689" y="885961"/>
        <a:ext cx="1783391"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7C9A6EA-60C5-47DB-AF3D-6A7FB642FAA8}" type="datetimeFigureOut">
              <a:rPr lang="ko-KR" altLang="en-US" smtClean="0"/>
              <a:pPr/>
              <a:t>2018. 7. 24.</a:t>
            </a:fld>
            <a:endParaRPr lang="ko-KR" altLang="en-US"/>
          </a:p>
        </p:txBody>
      </p:sp>
      <p:sp>
        <p:nvSpPr>
          <p:cNvPr id="4" name="바닥글 개체 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6565F56-0047-40CE-A2BC-D8EEA7421BED}" type="slidenum">
              <a:rPr lang="ko-KR" altLang="en-US" smtClean="0"/>
              <a:pPr/>
              <a:t>‹#›</a:t>
            </a:fld>
            <a:endParaRPr lang="ko-KR" altLang="en-US"/>
          </a:p>
        </p:txBody>
      </p:sp>
    </p:spTree>
    <p:extLst>
      <p:ext uri="{BB962C8B-B14F-4D97-AF65-F5344CB8AC3E}">
        <p14:creationId xmlns:p14="http://schemas.microsoft.com/office/powerpoint/2010/main" val="3366507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DDD0E33-5152-4044-89A1-CC9336FA5759}" type="datetimeFigureOut">
              <a:rPr lang="ko-KR" altLang="en-US" smtClean="0"/>
              <a:pPr/>
              <a:t>2018. 7. 24.</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3D221A9-83C1-4600-8560-FF93FEA2D58E}" type="slidenum">
              <a:rPr lang="ko-KR" altLang="en-US" smtClean="0"/>
              <a:pPr/>
              <a:t>‹#›</a:t>
            </a:fld>
            <a:endParaRPr lang="ko-KR" altLang="en-US"/>
          </a:p>
        </p:txBody>
      </p:sp>
    </p:spTree>
    <p:extLst>
      <p:ext uri="{BB962C8B-B14F-4D97-AF65-F5344CB8AC3E}">
        <p14:creationId xmlns:p14="http://schemas.microsoft.com/office/powerpoint/2010/main" val="42597623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A3D221A9-83C1-4600-8560-FF93FEA2D58E}" type="slidenum">
              <a:rPr lang="ko-KR" altLang="en-US" smtClean="0"/>
              <a:pPr/>
              <a:t>1</a:t>
            </a:fld>
            <a:endParaRPr lang="ko-KR" altLang="en-US"/>
          </a:p>
        </p:txBody>
      </p:sp>
    </p:spTree>
    <p:extLst>
      <p:ext uri="{BB962C8B-B14F-4D97-AF65-F5344CB8AC3E}">
        <p14:creationId xmlns:p14="http://schemas.microsoft.com/office/powerpoint/2010/main" val="42751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221A9-83C1-4600-8560-FF93FEA2D58E}" type="slidenum">
              <a:rPr lang="ko-KR" altLang="en-US" smtClean="0"/>
              <a:pPr/>
              <a:t>6</a:t>
            </a:fld>
            <a:endParaRPr lang="ko-KR" altLang="en-US"/>
          </a:p>
        </p:txBody>
      </p:sp>
    </p:spTree>
    <p:extLst>
      <p:ext uri="{BB962C8B-B14F-4D97-AF65-F5344CB8AC3E}">
        <p14:creationId xmlns:p14="http://schemas.microsoft.com/office/powerpoint/2010/main" val="135213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221A9-83C1-4600-8560-FF93FEA2D58E}" type="slidenum">
              <a:rPr lang="ko-KR" altLang="en-US" smtClean="0"/>
              <a:pPr/>
              <a:t>13</a:t>
            </a:fld>
            <a:endParaRPr lang="ko-KR" altLang="en-US"/>
          </a:p>
        </p:txBody>
      </p:sp>
    </p:spTree>
    <p:extLst>
      <p:ext uri="{BB962C8B-B14F-4D97-AF65-F5344CB8AC3E}">
        <p14:creationId xmlns:p14="http://schemas.microsoft.com/office/powerpoint/2010/main" val="3533463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bg>
      <p:bgPr>
        <a:gradFill rotWithShape="1">
          <a:gsLst>
            <a:gs pos="100000">
              <a:srgbClr val="001848"/>
            </a:gs>
            <a:gs pos="0">
              <a:srgbClr val="002060"/>
            </a:gs>
          </a:gsLst>
          <a:lin ang="5400000" scaled="0"/>
        </a:gradFill>
        <a:effectLst/>
      </p:bgPr>
    </p:bg>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5209982" y="2163276"/>
            <a:ext cx="6590132" cy="1200329"/>
          </a:xfrm>
          <a:prstGeom prst="rect">
            <a:avLst/>
          </a:prstGeom>
        </p:spPr>
        <p:txBody>
          <a:bodyPr wrap="square" anchor="t">
            <a:spAutoFit/>
          </a:bodyPr>
          <a:lstStyle>
            <a:lvl1pPr algn="l">
              <a:lnSpc>
                <a:spcPct val="100000"/>
              </a:lnSpc>
              <a:defRPr sz="3600" b="1">
                <a:latin typeface="Arial" panose="020B0604020202020204" pitchFamily="34" charset="0"/>
                <a:cs typeface="Arial" panose="020B0604020202020204" pitchFamily="34" charset="0"/>
              </a:defRPr>
            </a:lvl1pPr>
          </a:lstStyle>
          <a:p>
            <a:r>
              <a:rPr lang="en-US" altLang="ko-KR" dirty="0"/>
              <a:t>Presentation Title</a:t>
            </a:r>
            <a:br>
              <a:rPr lang="en-US" altLang="ko-KR" dirty="0"/>
            </a:br>
            <a:r>
              <a:rPr lang="en-US" altLang="ko-KR" dirty="0"/>
              <a:t>(Arial, Bold, 36pt)</a:t>
            </a:r>
            <a:endParaRPr lang="ko-KR" altLang="en-US" dirty="0"/>
          </a:p>
        </p:txBody>
      </p:sp>
      <p:sp>
        <p:nvSpPr>
          <p:cNvPr id="3" name="부제목 2"/>
          <p:cNvSpPr>
            <a:spLocks noGrp="1"/>
          </p:cNvSpPr>
          <p:nvPr>
            <p:ph type="subTitle" idx="1" hasCustomPrompt="1"/>
          </p:nvPr>
        </p:nvSpPr>
        <p:spPr>
          <a:xfrm>
            <a:off x="5209982" y="4076228"/>
            <a:ext cx="6590132" cy="430887"/>
          </a:xfrm>
          <a:prstGeom prst="rect">
            <a:avLst/>
          </a:prstGeom>
        </p:spPr>
        <p:txBody>
          <a:bodyPr wrap="square" anchor="t">
            <a:spAutoFit/>
          </a:bodyPr>
          <a:lstStyle>
            <a:lvl1pPr marL="0" indent="0" algn="l">
              <a:lnSpc>
                <a:spcPct val="100000"/>
              </a:lnSpc>
              <a:buNone/>
              <a:defRPr sz="2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ltLang="ko-KR" dirty="0"/>
              <a:t>Name (Arial, Bold, 22pt)</a:t>
            </a:r>
            <a:endParaRPr lang="ko-KR" altLang="en-US" dirty="0"/>
          </a:p>
        </p:txBody>
      </p:sp>
      <p:pic>
        <p:nvPicPr>
          <p:cNvPr id="18" name="그림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9996" t="45274" r="10405" b="37864"/>
          <a:stretch/>
        </p:blipFill>
        <p:spPr>
          <a:xfrm>
            <a:off x="9620300" y="565150"/>
            <a:ext cx="2007394" cy="288131"/>
          </a:xfrm>
          <a:prstGeom prst="rect">
            <a:avLst/>
          </a:prstGeom>
        </p:spPr>
      </p:pic>
      <p:sp>
        <p:nvSpPr>
          <p:cNvPr id="9" name="텍스트 개체 틀 13"/>
          <p:cNvSpPr>
            <a:spLocks noGrp="1"/>
          </p:cNvSpPr>
          <p:nvPr>
            <p:ph type="body" sz="quarter" idx="13" hasCustomPrompt="1"/>
          </p:nvPr>
        </p:nvSpPr>
        <p:spPr>
          <a:xfrm>
            <a:off x="5209982" y="4600753"/>
            <a:ext cx="6590132" cy="772006"/>
          </a:xfrm>
          <a:prstGeom prst="rect">
            <a:avLst/>
          </a:prstGeom>
        </p:spPr>
        <p:txBody>
          <a:bodyPr wrap="square" anchor="t">
            <a:spAutoFit/>
          </a:bodyPr>
          <a:lstStyle>
            <a:lvl1pPr marL="0" marR="0" indent="0" algn="l" defTabSz="914400" rtl="0" eaLnBrk="1" fontAlgn="auto" latinLnBrk="1" hangingPunct="1">
              <a:lnSpc>
                <a:spcPct val="100000"/>
              </a:lnSpc>
              <a:spcBef>
                <a:spcPts val="0"/>
              </a:spcBef>
              <a:spcAft>
                <a:spcPts val="500"/>
              </a:spcAft>
              <a:buClrTx/>
              <a:buSzTx/>
              <a:buFont typeface="Arial" panose="020B0604020202020204" pitchFamily="34" charset="0"/>
              <a:buNone/>
              <a:tabLst/>
              <a:defRPr sz="2000">
                <a:solidFill>
                  <a:schemeClr val="tx1"/>
                </a:solidFill>
                <a:latin typeface="+mn-lt"/>
              </a:defRPr>
            </a:lvl1pPr>
            <a:lvl2pPr marL="0" indent="0" algn="ctr">
              <a:buNone/>
              <a:defRPr>
                <a:solidFill>
                  <a:schemeClr val="bg1"/>
                </a:solidFill>
              </a:defRPr>
            </a:lvl2pPr>
          </a:lstStyle>
          <a:p>
            <a:pPr lvl="0"/>
            <a:r>
              <a:rPr lang="en-US" altLang="ko-KR" dirty="0"/>
              <a:t>Job Title (Arial, 20pt)</a:t>
            </a:r>
          </a:p>
          <a:p>
            <a:pPr lvl="0"/>
            <a:r>
              <a:rPr lang="en-US" altLang="ko-KR" dirty="0"/>
              <a:t>Institution (Arial, 20pt)</a:t>
            </a:r>
          </a:p>
        </p:txBody>
      </p:sp>
      <p:grpSp>
        <p:nvGrpSpPr>
          <p:cNvPr id="6" name="그룹 5"/>
          <p:cNvGrpSpPr/>
          <p:nvPr userDrawn="1"/>
        </p:nvGrpSpPr>
        <p:grpSpPr>
          <a:xfrm>
            <a:off x="5347552" y="3702049"/>
            <a:ext cx="6367935" cy="90000"/>
            <a:chOff x="5347552" y="3702049"/>
            <a:chExt cx="6367935" cy="90000"/>
          </a:xfrm>
        </p:grpSpPr>
        <p:grpSp>
          <p:nvGrpSpPr>
            <p:cNvPr id="7" name="그룹 6"/>
            <p:cNvGrpSpPr/>
            <p:nvPr userDrawn="1"/>
          </p:nvGrpSpPr>
          <p:grpSpPr>
            <a:xfrm>
              <a:off x="5347552" y="3702049"/>
              <a:ext cx="6367935" cy="90000"/>
              <a:chOff x="5347552" y="3625849"/>
              <a:chExt cx="6367935" cy="90000"/>
            </a:xfrm>
          </p:grpSpPr>
          <p:sp>
            <p:nvSpPr>
              <p:cNvPr id="8" name="직각 삼각형 7"/>
              <p:cNvSpPr/>
              <p:nvPr/>
            </p:nvSpPr>
            <p:spPr>
              <a:xfrm>
                <a:off x="5347552" y="3625849"/>
                <a:ext cx="90000" cy="90000"/>
              </a:xfrm>
              <a:prstGeom prst="rtTriangle">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각 삼각형 9"/>
              <p:cNvSpPr/>
              <p:nvPr/>
            </p:nvSpPr>
            <p:spPr>
              <a:xfrm>
                <a:off x="5630373" y="3625849"/>
                <a:ext cx="90000" cy="90000"/>
              </a:xfrm>
              <a:prstGeom prst="rtTriangle">
                <a:avLst/>
              </a:prstGeom>
              <a:solidFill>
                <a:srgbClr val="F9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a:p>
            </p:txBody>
          </p:sp>
          <p:sp>
            <p:nvSpPr>
              <p:cNvPr id="11" name="직각 삼각형 10"/>
              <p:cNvSpPr/>
              <p:nvPr/>
            </p:nvSpPr>
            <p:spPr>
              <a:xfrm>
                <a:off x="5913194" y="3625849"/>
                <a:ext cx="90000" cy="90000"/>
              </a:xfrm>
              <a:prstGeom prst="rtTriangle">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각 삼각형 11"/>
              <p:cNvSpPr/>
              <p:nvPr/>
            </p:nvSpPr>
            <p:spPr>
              <a:xfrm>
                <a:off x="6196015" y="3625849"/>
                <a:ext cx="90000" cy="90000"/>
              </a:xfrm>
              <a:prstGeom prst="rtTriangle">
                <a:avLst/>
              </a:prstGeom>
              <a:solidFill>
                <a:srgbClr val="DE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a:p>
            </p:txBody>
          </p:sp>
          <p:grpSp>
            <p:nvGrpSpPr>
              <p:cNvPr id="13" name="그룹 12"/>
              <p:cNvGrpSpPr/>
              <p:nvPr/>
            </p:nvGrpSpPr>
            <p:grpSpPr>
              <a:xfrm>
                <a:off x="6476455" y="3625849"/>
                <a:ext cx="5239032" cy="90000"/>
                <a:chOff x="6587758" y="3625849"/>
                <a:chExt cx="5239032" cy="90000"/>
              </a:xfrm>
            </p:grpSpPr>
            <p:sp>
              <p:nvSpPr>
                <p:cNvPr id="14" name="직사각형 13"/>
                <p:cNvSpPr/>
                <p:nvPr/>
              </p:nvSpPr>
              <p:spPr>
                <a:xfrm>
                  <a:off x="6678790" y="3625849"/>
                  <a:ext cx="5148000" cy="90000"/>
                </a:xfrm>
                <a:prstGeom prst="rect">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각 삼각형 14"/>
                <p:cNvSpPr/>
                <p:nvPr/>
              </p:nvSpPr>
              <p:spPr>
                <a:xfrm flipH="1" flipV="1">
                  <a:off x="6587758" y="3625849"/>
                  <a:ext cx="90000" cy="90000"/>
                </a:xfrm>
                <a:prstGeom prst="rtTriangle">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cxnSp>
          <p:nvCxnSpPr>
            <p:cNvPr id="5" name="직선 연결선 4"/>
            <p:cNvCxnSpPr/>
            <p:nvPr userDrawn="1"/>
          </p:nvCxnSpPr>
          <p:spPr>
            <a:xfrm flipH="1">
              <a:off x="6572249" y="3704430"/>
              <a:ext cx="0" cy="82800"/>
            </a:xfrm>
            <a:prstGeom prst="line">
              <a:avLst/>
            </a:prstGeom>
            <a:ln>
              <a:solidFill>
                <a:srgbClr val="008DB7"/>
              </a:solidFill>
            </a:ln>
          </p:spPr>
          <p:style>
            <a:lnRef idx="1">
              <a:schemeClr val="accent1"/>
            </a:lnRef>
            <a:fillRef idx="0">
              <a:schemeClr val="accent1"/>
            </a:fillRef>
            <a:effectRef idx="0">
              <a:schemeClr val="accent1"/>
            </a:effectRef>
            <a:fontRef idx="minor">
              <a:schemeClr val="tx1"/>
            </a:fontRef>
          </p:style>
        </p:cxnSp>
      </p:grpSp>
      <p:pic>
        <p:nvPicPr>
          <p:cNvPr id="19" name="그림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15429"/>
          <a:stretch/>
        </p:blipFill>
        <p:spPr>
          <a:xfrm>
            <a:off x="8626" y="1977476"/>
            <a:ext cx="5201355" cy="3262181"/>
          </a:xfrm>
          <a:prstGeom prst="rect">
            <a:avLst/>
          </a:prstGeom>
        </p:spPr>
      </p:pic>
    </p:spTree>
    <p:extLst>
      <p:ext uri="{BB962C8B-B14F-4D97-AF65-F5344CB8AC3E}">
        <p14:creationId xmlns:p14="http://schemas.microsoft.com/office/powerpoint/2010/main" val="23342849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grpSp>
        <p:nvGrpSpPr>
          <p:cNvPr id="27" name="그룹 26"/>
          <p:cNvGrpSpPr/>
          <p:nvPr userDrawn="1"/>
        </p:nvGrpSpPr>
        <p:grpSpPr>
          <a:xfrm>
            <a:off x="353730" y="699860"/>
            <a:ext cx="6367935" cy="90000"/>
            <a:chOff x="353730" y="540203"/>
            <a:chExt cx="6367935" cy="90000"/>
          </a:xfrm>
        </p:grpSpPr>
        <p:grpSp>
          <p:nvGrpSpPr>
            <p:cNvPr id="26" name="그룹 25"/>
            <p:cNvGrpSpPr/>
            <p:nvPr userDrawn="1"/>
          </p:nvGrpSpPr>
          <p:grpSpPr>
            <a:xfrm>
              <a:off x="353730" y="540203"/>
              <a:ext cx="938463" cy="90000"/>
              <a:chOff x="353730" y="540203"/>
              <a:chExt cx="938463" cy="90000"/>
            </a:xfrm>
          </p:grpSpPr>
          <p:sp>
            <p:nvSpPr>
              <p:cNvPr id="9" name="직각 삼각형 8"/>
              <p:cNvSpPr/>
              <p:nvPr/>
            </p:nvSpPr>
            <p:spPr>
              <a:xfrm>
                <a:off x="353730" y="540203"/>
                <a:ext cx="90000" cy="90000"/>
              </a:xfrm>
              <a:prstGeom prst="rtTriangle">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각 삼각형 9"/>
              <p:cNvSpPr/>
              <p:nvPr/>
            </p:nvSpPr>
            <p:spPr>
              <a:xfrm>
                <a:off x="636551" y="540203"/>
                <a:ext cx="90000" cy="90000"/>
              </a:xfrm>
              <a:prstGeom prst="rtTriangle">
                <a:avLst/>
              </a:prstGeom>
              <a:solidFill>
                <a:srgbClr val="F9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a:p>
            </p:txBody>
          </p:sp>
          <p:sp>
            <p:nvSpPr>
              <p:cNvPr id="11" name="직각 삼각형 10"/>
              <p:cNvSpPr/>
              <p:nvPr/>
            </p:nvSpPr>
            <p:spPr>
              <a:xfrm>
                <a:off x="919372" y="540203"/>
                <a:ext cx="90000" cy="90000"/>
              </a:xfrm>
              <a:prstGeom prst="rtTriangle">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각 삼각형 11"/>
              <p:cNvSpPr/>
              <p:nvPr/>
            </p:nvSpPr>
            <p:spPr>
              <a:xfrm>
                <a:off x="1202193" y="540203"/>
                <a:ext cx="90000" cy="90000"/>
              </a:xfrm>
              <a:prstGeom prst="rtTriangle">
                <a:avLst/>
              </a:prstGeom>
              <a:solidFill>
                <a:srgbClr val="DE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a:p>
            </p:txBody>
          </p:sp>
        </p:grpSp>
        <p:grpSp>
          <p:nvGrpSpPr>
            <p:cNvPr id="13" name="그룹 12"/>
            <p:cNvGrpSpPr/>
            <p:nvPr/>
          </p:nvGrpSpPr>
          <p:grpSpPr>
            <a:xfrm>
              <a:off x="1482633" y="540203"/>
              <a:ext cx="5239032" cy="90000"/>
              <a:chOff x="6587758" y="3625849"/>
              <a:chExt cx="5239032" cy="90000"/>
            </a:xfrm>
          </p:grpSpPr>
          <p:sp>
            <p:nvSpPr>
              <p:cNvPr id="14" name="직사각형 13"/>
              <p:cNvSpPr/>
              <p:nvPr/>
            </p:nvSpPr>
            <p:spPr>
              <a:xfrm>
                <a:off x="6678790" y="3625849"/>
                <a:ext cx="5148000" cy="90000"/>
              </a:xfrm>
              <a:prstGeom prst="rect">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각 삼각형 14"/>
              <p:cNvSpPr/>
              <p:nvPr/>
            </p:nvSpPr>
            <p:spPr>
              <a:xfrm flipH="1" flipV="1">
                <a:off x="6587758" y="3625849"/>
                <a:ext cx="90000" cy="90000"/>
              </a:xfrm>
              <a:prstGeom prst="rtTriangle">
                <a:avLst/>
              </a:prstGeom>
              <a:solidFill>
                <a:srgbClr val="008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8" name="직선 연결선 7"/>
            <p:cNvCxnSpPr/>
            <p:nvPr userDrawn="1"/>
          </p:nvCxnSpPr>
          <p:spPr>
            <a:xfrm flipH="1">
              <a:off x="1578427" y="542584"/>
              <a:ext cx="0" cy="82800"/>
            </a:xfrm>
            <a:prstGeom prst="line">
              <a:avLst/>
            </a:prstGeom>
            <a:ln>
              <a:solidFill>
                <a:srgbClr val="008DB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1469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6543232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tif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aycheck.in/" TargetMode="External"/><Relationship Id="rId2" Type="http://schemas.openxmlformats.org/officeDocument/2006/relationships/hyperlink" Target="http://www.wageindicator.or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tiff"/><Relationship Id="rId7"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image" Target="../media/image13.tiff"/></Relationships>
</file>

<file path=ppt/slides/_rels/slide7.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3.tiff"/><Relationship Id="rId3" Type="http://schemas.openxmlformats.org/officeDocument/2006/relationships/diagramLayout" Target="../diagrams/layout1.xml"/><Relationship Id="rId7" Type="http://schemas.openxmlformats.org/officeDocument/2006/relationships/image" Target="../media/image7.tiff"/><Relationship Id="rId12" Type="http://schemas.openxmlformats.org/officeDocument/2006/relationships/image" Target="../media/image12.tiff"/><Relationship Id="rId2" Type="http://schemas.openxmlformats.org/officeDocument/2006/relationships/diagramData" Target="../diagrams/data1.xml"/><Relationship Id="rId16"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1.tiff"/><Relationship Id="rId5" Type="http://schemas.openxmlformats.org/officeDocument/2006/relationships/diagramColors" Target="../diagrams/colors1.xml"/><Relationship Id="rId15" Type="http://schemas.openxmlformats.org/officeDocument/2006/relationships/image" Target="../media/image15.tiff"/><Relationship Id="rId10" Type="http://schemas.openxmlformats.org/officeDocument/2006/relationships/image" Target="../media/image10.tiff"/><Relationship Id="rId4" Type="http://schemas.openxmlformats.org/officeDocument/2006/relationships/diagramQuickStyle" Target="../diagrams/quickStyle1.xml"/><Relationship Id="rId9" Type="http://schemas.openxmlformats.org/officeDocument/2006/relationships/image" Target="../media/image9.tiff"/><Relationship Id="rId14" Type="http://schemas.openxmlformats.org/officeDocument/2006/relationships/image" Target="../media/image14.tiff"/></Relationships>
</file>

<file path=ppt/slides/_rels/slide8.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15.tiff"/><Relationship Id="rId7" Type="http://schemas.openxmlformats.org/officeDocument/2006/relationships/image" Target="../media/image7.tiff"/><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11.tiff"/><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41651"/>
            </a:gs>
            <a:gs pos="0">
              <a:srgbClr val="002060"/>
            </a:gs>
          </a:gsLst>
          <a:lin ang="5400000" scaled="0"/>
        </a:gra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0AB7320-4AAB-8E4B-8764-D746FC465985}"/>
              </a:ext>
            </a:extLst>
          </p:cNvPr>
          <p:cNvSpPr/>
          <p:nvPr/>
        </p:nvSpPr>
        <p:spPr>
          <a:xfrm>
            <a:off x="1581762" y="5595257"/>
            <a:ext cx="1689100" cy="812987"/>
          </a:xfrm>
          <a:prstGeom prst="roundRect">
            <a:avLst/>
          </a:prstGeom>
          <a:ln>
            <a:solidFill>
              <a:srgbClr val="0317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31747"/>
              </a:solidFill>
            </a:endParaRPr>
          </a:p>
        </p:txBody>
      </p:sp>
      <p:sp>
        <p:nvSpPr>
          <p:cNvPr id="9" name="Title 8"/>
          <p:cNvSpPr>
            <a:spLocks noGrp="1"/>
          </p:cNvSpPr>
          <p:nvPr>
            <p:ph type="ctrTitle"/>
          </p:nvPr>
        </p:nvSpPr>
        <p:spPr>
          <a:xfrm>
            <a:off x="5214016" y="1707625"/>
            <a:ext cx="7055223" cy="1938992"/>
          </a:xfrm>
        </p:spPr>
        <p:txBody>
          <a:bodyPr/>
          <a:lstStyle/>
          <a:p>
            <a:pPr algn="ctr"/>
            <a:r>
              <a:rPr lang="en-IN" sz="2400" dirty="0"/>
              <a:t>Trends in Minimum Wage Laws and </a:t>
            </a:r>
            <a:br>
              <a:rPr lang="en-IN" sz="2400" dirty="0"/>
            </a:br>
            <a:r>
              <a:rPr lang="en-IN" sz="2400" dirty="0"/>
              <a:t>Implementation</a:t>
            </a:r>
            <a:br>
              <a:rPr lang="en-IN" sz="2400" dirty="0"/>
            </a:br>
            <a:br>
              <a:rPr lang="en-IN" sz="2400" dirty="0"/>
            </a:br>
            <a:r>
              <a:rPr lang="en-IN" sz="2400" dirty="0"/>
              <a:t> Experiences of selected Asian Countries</a:t>
            </a:r>
            <a:br>
              <a:rPr lang="en-IN" sz="2400" dirty="0"/>
            </a:br>
            <a:r>
              <a:rPr lang="en-IN" sz="2400" dirty="0"/>
              <a:t>(&amp; Case of India)</a:t>
            </a:r>
          </a:p>
        </p:txBody>
      </p:sp>
      <p:sp>
        <p:nvSpPr>
          <p:cNvPr id="16" name="Rectangle 15"/>
          <p:cNvSpPr/>
          <p:nvPr/>
        </p:nvSpPr>
        <p:spPr>
          <a:xfrm>
            <a:off x="7225991" y="4813877"/>
            <a:ext cx="2297150" cy="954107"/>
          </a:xfrm>
          <a:prstGeom prst="rect">
            <a:avLst/>
          </a:prstGeom>
        </p:spPr>
        <p:txBody>
          <a:bodyPr wrap="square">
            <a:spAutoFit/>
          </a:bodyPr>
          <a:lstStyle/>
          <a:p>
            <a:pPr algn="ctr"/>
            <a:r>
              <a:rPr lang="en-US" sz="1400" b="1" dirty="0">
                <a:ea typeface="BatangChe" pitchFamily="49" charset="-127"/>
                <a:cs typeface="AngsanaUPC" pitchFamily="18" charset="-34"/>
                <a:sym typeface="Raleway"/>
              </a:rPr>
              <a:t>Rupa </a:t>
            </a:r>
            <a:r>
              <a:rPr lang="en-US" sz="1400" b="1" dirty="0" err="1">
                <a:ea typeface="BatangChe" pitchFamily="49" charset="-127"/>
                <a:cs typeface="AngsanaUPC" pitchFamily="18" charset="-34"/>
                <a:sym typeface="Raleway"/>
              </a:rPr>
              <a:t>Korde</a:t>
            </a:r>
            <a:endParaRPr lang="en-US" sz="1400" b="1" dirty="0">
              <a:ea typeface="BatangChe" pitchFamily="49" charset="-127"/>
              <a:cs typeface="AngsanaUPC" pitchFamily="18" charset="-34"/>
              <a:sym typeface="Raleway"/>
            </a:endParaRPr>
          </a:p>
          <a:p>
            <a:pPr algn="ctr"/>
            <a:r>
              <a:rPr lang="en-US" sz="1400" b="1" dirty="0">
                <a:ea typeface="BatangChe" pitchFamily="49" charset="-127"/>
                <a:cs typeface="AngsanaUPC" pitchFamily="18" charset="-34"/>
                <a:sym typeface="Raleway"/>
              </a:rPr>
              <a:t>Faculty, Economics Area</a:t>
            </a:r>
          </a:p>
          <a:p>
            <a:pPr algn="ctr"/>
            <a:r>
              <a:rPr lang="en-US" sz="1400" b="1" dirty="0">
                <a:ea typeface="BatangChe" pitchFamily="49" charset="-127"/>
                <a:cs typeface="AngsanaUPC" pitchFamily="18" charset="-34"/>
                <a:sym typeface="Raleway"/>
              </a:rPr>
              <a:t>FLAME University </a:t>
            </a:r>
          </a:p>
          <a:p>
            <a:pPr algn="ctr"/>
            <a:r>
              <a:rPr lang="en-US" sz="1400" b="1" dirty="0">
                <a:ea typeface="BatangChe" pitchFamily="49" charset="-127"/>
                <a:cs typeface="AngsanaUPC" pitchFamily="18" charset="-34"/>
                <a:sym typeface="Raleway"/>
              </a:rPr>
              <a:t>Pune, India</a:t>
            </a:r>
          </a:p>
        </p:txBody>
      </p:sp>
      <p:sp>
        <p:nvSpPr>
          <p:cNvPr id="17" name="Rectangle 16"/>
          <p:cNvSpPr/>
          <p:nvPr/>
        </p:nvSpPr>
        <p:spPr>
          <a:xfrm>
            <a:off x="9169145" y="5460469"/>
            <a:ext cx="2922494" cy="954107"/>
          </a:xfrm>
          <a:prstGeom prst="rect">
            <a:avLst/>
          </a:prstGeom>
        </p:spPr>
        <p:txBody>
          <a:bodyPr wrap="square">
            <a:spAutoFit/>
          </a:bodyPr>
          <a:lstStyle/>
          <a:p>
            <a:pPr algn="ctr"/>
            <a:r>
              <a:rPr lang="en-US" sz="1400" b="1" dirty="0">
                <a:ea typeface="BatangChe" pitchFamily="49" charset="-127"/>
                <a:cs typeface="AngsanaUPC" pitchFamily="18" charset="-34"/>
                <a:sym typeface="Raleway"/>
              </a:rPr>
              <a:t>Sunny </a:t>
            </a:r>
            <a:r>
              <a:rPr lang="en-US" sz="1400" b="1" dirty="0" err="1">
                <a:ea typeface="BatangChe" pitchFamily="49" charset="-127"/>
                <a:cs typeface="AngsanaUPC" pitchFamily="18" charset="-34"/>
                <a:sym typeface="Raleway"/>
              </a:rPr>
              <a:t>Wadhwaniya</a:t>
            </a:r>
            <a:endParaRPr lang="en-US" sz="1400" b="1" dirty="0">
              <a:ea typeface="BatangChe" pitchFamily="49" charset="-127"/>
              <a:cs typeface="AngsanaUPC" pitchFamily="18" charset="-34"/>
              <a:sym typeface="Raleway"/>
            </a:endParaRPr>
          </a:p>
          <a:p>
            <a:pPr algn="ctr"/>
            <a:r>
              <a:rPr lang="en-US" sz="1400" b="1" dirty="0">
                <a:ea typeface="BatangChe" pitchFamily="49" charset="-127"/>
                <a:cs typeface="AngsanaUPC" pitchFamily="18" charset="-34"/>
                <a:sym typeface="Raleway"/>
              </a:rPr>
              <a:t>Research Associate,</a:t>
            </a:r>
          </a:p>
          <a:p>
            <a:pPr algn="ctr"/>
            <a:r>
              <a:rPr lang="en-IN" sz="1400" b="1" dirty="0">
                <a:ea typeface="BatangChe" pitchFamily="49" charset="-127"/>
                <a:cs typeface="AngsanaUPC" pitchFamily="18" charset="-34"/>
                <a:sym typeface="Raleway"/>
              </a:rPr>
              <a:t>Indian Institute of Management</a:t>
            </a:r>
          </a:p>
          <a:p>
            <a:pPr algn="ctr"/>
            <a:r>
              <a:rPr lang="en-IN" sz="1400" b="1" dirty="0">
                <a:ea typeface="BatangChe" pitchFamily="49" charset="-127"/>
                <a:cs typeface="AngsanaUPC" pitchFamily="18" charset="-34"/>
                <a:sym typeface="Raleway"/>
              </a:rPr>
              <a:t>Ahmedabad, India</a:t>
            </a:r>
          </a:p>
        </p:txBody>
      </p:sp>
      <p:sp>
        <p:nvSpPr>
          <p:cNvPr id="18" name="Rectangle 17"/>
          <p:cNvSpPr/>
          <p:nvPr/>
        </p:nvSpPr>
        <p:spPr>
          <a:xfrm>
            <a:off x="5329520" y="3868817"/>
            <a:ext cx="2967315" cy="954107"/>
          </a:xfrm>
          <a:prstGeom prst="rect">
            <a:avLst/>
          </a:prstGeom>
        </p:spPr>
        <p:txBody>
          <a:bodyPr wrap="square">
            <a:spAutoFit/>
          </a:bodyPr>
          <a:lstStyle/>
          <a:p>
            <a:pPr algn="ctr"/>
            <a:r>
              <a:rPr lang="en-US" sz="1400" b="1" dirty="0">
                <a:ea typeface="BatangChe" pitchFamily="49" charset="-127"/>
                <a:cs typeface="AngsanaUPC" pitchFamily="18" charset="-34"/>
                <a:sym typeface="Raleway"/>
              </a:rPr>
              <a:t>Biju </a:t>
            </a:r>
            <a:r>
              <a:rPr lang="en-US" sz="1400" b="1" dirty="0" err="1">
                <a:ea typeface="BatangChe" pitchFamily="49" charset="-127"/>
                <a:cs typeface="AngsanaUPC" pitchFamily="18" charset="-34"/>
                <a:sym typeface="Raleway"/>
              </a:rPr>
              <a:t>Varkkey</a:t>
            </a:r>
            <a:endParaRPr lang="en-US" sz="1400" b="1" dirty="0">
              <a:ea typeface="BatangChe" pitchFamily="49" charset="-127"/>
              <a:cs typeface="AngsanaUPC" pitchFamily="18" charset="-34"/>
              <a:sym typeface="Raleway"/>
            </a:endParaRPr>
          </a:p>
          <a:p>
            <a:pPr algn="ctr"/>
            <a:r>
              <a:rPr lang="en-US" sz="1400" b="1" dirty="0">
                <a:ea typeface="BatangChe" pitchFamily="49" charset="-127"/>
                <a:cs typeface="AngsanaUPC" pitchFamily="18" charset="-34"/>
                <a:sym typeface="Raleway"/>
              </a:rPr>
              <a:t>Faculty, HRM Area</a:t>
            </a:r>
          </a:p>
          <a:p>
            <a:pPr algn="ctr"/>
            <a:r>
              <a:rPr lang="en-US" sz="1400" b="1" dirty="0">
                <a:ea typeface="BatangChe" pitchFamily="49" charset="-127"/>
                <a:cs typeface="AngsanaUPC" pitchFamily="18" charset="-34"/>
                <a:sym typeface="Raleway"/>
              </a:rPr>
              <a:t>Indian Institute of Management</a:t>
            </a:r>
          </a:p>
          <a:p>
            <a:pPr algn="ctr"/>
            <a:r>
              <a:rPr lang="en-US" sz="1400" b="1" dirty="0">
                <a:ea typeface="BatangChe" pitchFamily="49" charset="-127"/>
                <a:cs typeface="AngsanaUPC" pitchFamily="18" charset="-34"/>
                <a:sym typeface="Raleway"/>
              </a:rPr>
              <a:t>Ahmedabad, India</a:t>
            </a:r>
          </a:p>
        </p:txBody>
      </p:sp>
      <p:graphicFrame>
        <p:nvGraphicFramePr>
          <p:cNvPr id="19" name="Table 18"/>
          <p:cNvGraphicFramePr>
            <a:graphicFrameLocks noGrp="1"/>
          </p:cNvGraphicFramePr>
          <p:nvPr>
            <p:extLst>
              <p:ext uri="{D42A27DB-BD31-4B8C-83A1-F6EECF244321}">
                <p14:modId xmlns:p14="http://schemas.microsoft.com/office/powerpoint/2010/main" val="2011736800"/>
              </p:ext>
            </p:extLst>
          </p:nvPr>
        </p:nvGraphicFramePr>
        <p:xfrm>
          <a:off x="258619" y="6511636"/>
          <a:ext cx="7620000" cy="346364"/>
        </p:xfrm>
        <a:graphic>
          <a:graphicData uri="http://schemas.openxmlformats.org/drawingml/2006/table">
            <a:tbl>
              <a:tblPr firstRow="1" bandRow="1"/>
              <a:tblGrid>
                <a:gridCol w="1549492">
                  <a:extLst>
                    <a:ext uri="{9D8B030D-6E8A-4147-A177-3AD203B41FA5}">
                      <a16:colId xmlns:a16="http://schemas.microsoft.com/office/drawing/2014/main" val="20000"/>
                    </a:ext>
                  </a:extLst>
                </a:gridCol>
                <a:gridCol w="1681092">
                  <a:extLst>
                    <a:ext uri="{9D8B030D-6E8A-4147-A177-3AD203B41FA5}">
                      <a16:colId xmlns:a16="http://schemas.microsoft.com/office/drawing/2014/main" val="20001"/>
                    </a:ext>
                  </a:extLst>
                </a:gridCol>
                <a:gridCol w="1951016">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46364">
                <a:tc>
                  <a:txBody>
                    <a:bodyPr/>
                    <a:lstStyle/>
                    <a:p>
                      <a:r>
                        <a:rPr lang="en-US" sz="1400" b="1" i="0" u="none" strike="noStrike" cap="none" dirty="0">
                          <a:solidFill>
                            <a:schemeClr val="tx1"/>
                          </a:solidFill>
                          <a:latin typeface="+mj-lt"/>
                          <a:ea typeface="Raleway"/>
                          <a:cs typeface="Raleway"/>
                          <a:sym typeface="Raleway"/>
                        </a:rPr>
                        <a:t>www.iima.ac.in</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u="none" strike="noStrike" cap="none" dirty="0">
                          <a:solidFill>
                            <a:schemeClr val="tx1"/>
                          </a:solidFill>
                          <a:latin typeface="+mj-lt"/>
                          <a:ea typeface="Raleway"/>
                          <a:cs typeface="Raleway"/>
                          <a:sym typeface="Raleway"/>
                        </a:rPr>
                        <a:t>www.flame.edu.in</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u="none" strike="noStrike" cap="none" dirty="0">
                          <a:solidFill>
                            <a:schemeClr val="tx1"/>
                          </a:solidFill>
                          <a:latin typeface="+mj-lt"/>
                          <a:ea typeface="Raleway"/>
                          <a:cs typeface="Raleway"/>
                          <a:sym typeface="Raleway"/>
                        </a:rPr>
                        <a:t>www.paycheck.in</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b="1" i="0" u="none" strike="noStrike" kern="1200" cap="none" dirty="0">
                          <a:solidFill>
                            <a:schemeClr val="tx1"/>
                          </a:solidFill>
                          <a:latin typeface="+mn-lt"/>
                          <a:ea typeface="Raleway"/>
                          <a:cs typeface="Raleway"/>
                          <a:sym typeface="Raleway"/>
                        </a:rPr>
                        <a:t>www.wageindicator.org</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8B097C17-41A0-AC40-A584-D429D7DC151B}"/>
              </a:ext>
            </a:extLst>
          </p:cNvPr>
          <p:cNvPicPr>
            <a:picLocks noChangeAspect="1"/>
          </p:cNvPicPr>
          <p:nvPr/>
        </p:nvPicPr>
        <p:blipFill>
          <a:blip r:embed="rId3" cstate="print"/>
          <a:stretch>
            <a:fillRect/>
          </a:stretch>
        </p:blipFill>
        <p:spPr>
          <a:xfrm>
            <a:off x="319087" y="5375729"/>
            <a:ext cx="939800" cy="939800"/>
          </a:xfrm>
          <a:prstGeom prst="rect">
            <a:avLst/>
          </a:prstGeom>
        </p:spPr>
      </p:pic>
      <p:pic>
        <p:nvPicPr>
          <p:cNvPr id="3" name="Picture 2">
            <a:extLst>
              <a:ext uri="{FF2B5EF4-FFF2-40B4-BE49-F238E27FC236}">
                <a16:creationId xmlns:a16="http://schemas.microsoft.com/office/drawing/2014/main" id="{AF97288E-A472-9347-959B-464A29C9142A}"/>
              </a:ext>
            </a:extLst>
          </p:cNvPr>
          <p:cNvPicPr>
            <a:picLocks noChangeAspect="1"/>
          </p:cNvPicPr>
          <p:nvPr/>
        </p:nvPicPr>
        <p:blipFill>
          <a:blip r:embed="rId4" cstate="print"/>
          <a:stretch>
            <a:fillRect/>
          </a:stretch>
        </p:blipFill>
        <p:spPr>
          <a:xfrm>
            <a:off x="1581762" y="5680529"/>
            <a:ext cx="1689100" cy="635000"/>
          </a:xfrm>
          <a:prstGeom prst="rect">
            <a:avLst/>
          </a:prstGeom>
        </p:spPr>
      </p:pic>
      <p:sp>
        <p:nvSpPr>
          <p:cNvPr id="14" name="Rounded Rectangle 13">
            <a:extLst>
              <a:ext uri="{FF2B5EF4-FFF2-40B4-BE49-F238E27FC236}">
                <a16:creationId xmlns:a16="http://schemas.microsoft.com/office/drawing/2014/main" id="{35B5697E-2930-264A-BE17-2CDDBAE911B8}"/>
              </a:ext>
            </a:extLst>
          </p:cNvPr>
          <p:cNvSpPr/>
          <p:nvPr/>
        </p:nvSpPr>
        <p:spPr>
          <a:xfrm>
            <a:off x="3524916" y="5612873"/>
            <a:ext cx="1689100" cy="812987"/>
          </a:xfrm>
          <a:prstGeom prst="roundRect">
            <a:avLst/>
          </a:prstGeom>
          <a:ln>
            <a:solidFill>
              <a:srgbClr val="0317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31747"/>
              </a:solidFill>
            </a:endParaRPr>
          </a:p>
        </p:txBody>
      </p:sp>
      <p:sp>
        <p:nvSpPr>
          <p:cNvPr id="15" name="Rounded Rectangle 14">
            <a:extLst>
              <a:ext uri="{FF2B5EF4-FFF2-40B4-BE49-F238E27FC236}">
                <a16:creationId xmlns:a16="http://schemas.microsoft.com/office/drawing/2014/main" id="{0B2173C1-5107-3743-9607-E7AF210EB9DB}"/>
              </a:ext>
            </a:extLst>
          </p:cNvPr>
          <p:cNvSpPr/>
          <p:nvPr/>
        </p:nvSpPr>
        <p:spPr>
          <a:xfrm>
            <a:off x="5468070" y="5617029"/>
            <a:ext cx="1689100" cy="812987"/>
          </a:xfrm>
          <a:prstGeom prst="roundRect">
            <a:avLst/>
          </a:prstGeom>
          <a:ln>
            <a:solidFill>
              <a:srgbClr val="0317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031747"/>
              </a:solidFill>
            </a:endParaRPr>
          </a:p>
        </p:txBody>
      </p:sp>
      <p:pic>
        <p:nvPicPr>
          <p:cNvPr id="12" name="Picture 2"/>
          <p:cNvPicPr>
            <a:picLocks noChangeAspect="1" noChangeArrowheads="1"/>
          </p:cNvPicPr>
          <p:nvPr/>
        </p:nvPicPr>
        <p:blipFill>
          <a:blip r:embed="rId5" cstate="print"/>
          <a:srcRect/>
          <a:stretch>
            <a:fillRect/>
          </a:stretch>
        </p:blipFill>
        <p:spPr bwMode="auto">
          <a:xfrm>
            <a:off x="5560291" y="5830690"/>
            <a:ext cx="1477818" cy="441325"/>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3622675" y="5657995"/>
            <a:ext cx="1466561" cy="714375"/>
          </a:xfrm>
          <a:prstGeom prst="rect">
            <a:avLst/>
          </a:prstGeom>
          <a:noFill/>
          <a:ln w="9525">
            <a:noFill/>
            <a:miter lim="800000"/>
            <a:headEnd/>
            <a:tailEnd/>
          </a:ln>
        </p:spPr>
      </p:pic>
    </p:spTree>
    <p:extLst>
      <p:ext uri="{BB962C8B-B14F-4D97-AF65-F5344CB8AC3E}">
        <p14:creationId xmlns:p14="http://schemas.microsoft.com/office/powerpoint/2010/main" val="424261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1535FC3-BB74-B14A-A5DB-DF64A916DB47}"/>
              </a:ext>
            </a:extLst>
          </p:cNvPr>
          <p:cNvSpPr/>
          <p:nvPr/>
        </p:nvSpPr>
        <p:spPr>
          <a:xfrm>
            <a:off x="4363083" y="1433663"/>
            <a:ext cx="3211287" cy="5282218"/>
          </a:xfrm>
          <a:prstGeom prst="roundRect">
            <a:avLst/>
          </a:prstGeom>
          <a:solidFill>
            <a:schemeClr val="accent1">
              <a:alpha val="44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234756" y="327888"/>
            <a:ext cx="626764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GB" sz="1600" b="1" dirty="0">
                <a:solidFill>
                  <a:srgbClr val="008DB7"/>
                </a:solidFill>
                <a:sym typeface="Raleway"/>
              </a:rPr>
              <a:t>Criteria for Minimum Wage fixing in Asian Countries: </a:t>
            </a:r>
          </a:p>
        </p:txBody>
      </p:sp>
      <p:sp>
        <p:nvSpPr>
          <p:cNvPr id="8" name="Rectangle 7"/>
          <p:cNvSpPr/>
          <p:nvPr/>
        </p:nvSpPr>
        <p:spPr>
          <a:xfrm>
            <a:off x="3177310" y="820372"/>
            <a:ext cx="6142182"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600" b="1" dirty="0">
                <a:latin typeface="Calibri" pitchFamily="34" charset="0"/>
                <a:cs typeface="Calibri" pitchFamily="34" charset="0"/>
              </a:rPr>
              <a:t>Criteria considered in determining the level of Minimum Wages </a:t>
            </a:r>
          </a:p>
          <a:p>
            <a:pPr algn="ctr"/>
            <a:r>
              <a:rPr lang="en-GB" sz="1600" b="1" dirty="0">
                <a:latin typeface="Calibri" pitchFamily="34" charset="0"/>
                <a:cs typeface="Calibri" pitchFamily="34" charset="0"/>
              </a:rPr>
              <a:t>(ILO Minimum Wage Fixing  Convention, 1970 (No.131,Article :3) </a:t>
            </a:r>
            <a:endParaRPr lang="en-US" sz="1600" b="1" dirty="0">
              <a:latin typeface="Calibri" pitchFamily="34" charset="0"/>
              <a:cs typeface="Calibri" pitchFamily="34" charset="0"/>
            </a:endParaRPr>
          </a:p>
        </p:txBody>
      </p:sp>
      <p:graphicFrame>
        <p:nvGraphicFramePr>
          <p:cNvPr id="9" name="Diagram 8"/>
          <p:cNvGraphicFramePr/>
          <p:nvPr>
            <p:extLst>
              <p:ext uri="{D42A27DB-BD31-4B8C-83A1-F6EECF244321}">
                <p14:modId xmlns:p14="http://schemas.microsoft.com/office/powerpoint/2010/main" val="3755268717"/>
              </p:ext>
            </p:extLst>
          </p:nvPr>
        </p:nvGraphicFramePr>
        <p:xfrm>
          <a:off x="250520" y="1433663"/>
          <a:ext cx="11724362" cy="5360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8B5CB29-4F34-A946-9872-C5C5931AAB36}"/>
              </a:ext>
            </a:extLst>
          </p:cNvPr>
          <p:cNvSpPr txBox="1"/>
          <p:nvPr/>
        </p:nvSpPr>
        <p:spPr>
          <a:xfrm>
            <a:off x="4772416" y="2142441"/>
            <a:ext cx="2680570" cy="369332"/>
          </a:xfrm>
          <a:prstGeom prst="rect">
            <a:avLst/>
          </a:prstGeom>
          <a:noFill/>
        </p:spPr>
        <p:txBody>
          <a:bodyPr wrap="square" rtlCol="0">
            <a:spAutoFit/>
          </a:bodyPr>
          <a:lstStyle/>
          <a:p>
            <a:r>
              <a:rPr lang="en-US" b="1" dirty="0">
                <a:solidFill>
                  <a:schemeClr val="bg1"/>
                </a:solidFill>
              </a:rPr>
              <a:t>The Criteria for Fixing</a:t>
            </a:r>
          </a:p>
        </p:txBody>
      </p:sp>
    </p:spTree>
    <p:extLst>
      <p:ext uri="{BB962C8B-B14F-4D97-AF65-F5344CB8AC3E}">
        <p14:creationId xmlns:p14="http://schemas.microsoft.com/office/powerpoint/2010/main" val="64643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48F83-070D-4E47-8627-542A47426066}"/>
              </a:ext>
            </a:extLst>
          </p:cNvPr>
          <p:cNvSpPr>
            <a:spLocks noChangeArrowheads="1"/>
          </p:cNvSpPr>
          <p:nvPr/>
        </p:nvSpPr>
        <p:spPr bwMode="auto">
          <a:xfrm>
            <a:off x="234756" y="327888"/>
            <a:ext cx="626764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GB" sz="1600" b="1" dirty="0">
                <a:solidFill>
                  <a:srgbClr val="008DB7"/>
                </a:solidFill>
                <a:sym typeface="Raleway"/>
              </a:rPr>
              <a:t>Legal Criteria for Minimum Wage fixing in Asian Countries: </a:t>
            </a:r>
          </a:p>
        </p:txBody>
      </p:sp>
      <p:sp>
        <p:nvSpPr>
          <p:cNvPr id="3" name="Rounded Rectangle 2">
            <a:extLst>
              <a:ext uri="{FF2B5EF4-FFF2-40B4-BE49-F238E27FC236}">
                <a16:creationId xmlns:a16="http://schemas.microsoft.com/office/drawing/2014/main" id="{9E14B596-E01C-9147-BAC8-50F709F1B190}"/>
              </a:ext>
            </a:extLst>
          </p:cNvPr>
          <p:cNvSpPr/>
          <p:nvPr/>
        </p:nvSpPr>
        <p:spPr>
          <a:xfrm>
            <a:off x="10755050" y="870598"/>
            <a:ext cx="1357745" cy="592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a:extLst>
              <a:ext uri="{FF2B5EF4-FFF2-40B4-BE49-F238E27FC236}">
                <a16:creationId xmlns:a16="http://schemas.microsoft.com/office/drawing/2014/main" id="{A003DE94-D0E4-6546-B1F7-40E3D35A1EC7}"/>
              </a:ext>
            </a:extLst>
          </p:cNvPr>
          <p:cNvSpPr/>
          <p:nvPr/>
        </p:nvSpPr>
        <p:spPr>
          <a:xfrm>
            <a:off x="9268188" y="870598"/>
            <a:ext cx="1357745" cy="592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737B0FA9-0042-8543-A705-AA976D447D2A}"/>
              </a:ext>
            </a:extLst>
          </p:cNvPr>
          <p:cNvSpPr/>
          <p:nvPr/>
        </p:nvSpPr>
        <p:spPr>
          <a:xfrm>
            <a:off x="7748709" y="870598"/>
            <a:ext cx="1357745" cy="592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8FEC927-0625-CF49-85D3-23ECBEB64FD1}"/>
              </a:ext>
            </a:extLst>
          </p:cNvPr>
          <p:cNvSpPr/>
          <p:nvPr/>
        </p:nvSpPr>
        <p:spPr>
          <a:xfrm>
            <a:off x="6244789" y="858983"/>
            <a:ext cx="1357745" cy="592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F58B8E4-588A-B44B-A97A-9772311CE7C6}"/>
              </a:ext>
            </a:extLst>
          </p:cNvPr>
          <p:cNvSpPr/>
          <p:nvPr/>
        </p:nvSpPr>
        <p:spPr>
          <a:xfrm>
            <a:off x="4676766" y="858983"/>
            <a:ext cx="1357745" cy="592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2620FE7-C96B-0D42-A439-D89A353F1953}"/>
              </a:ext>
            </a:extLst>
          </p:cNvPr>
          <p:cNvSpPr/>
          <p:nvPr/>
        </p:nvSpPr>
        <p:spPr>
          <a:xfrm>
            <a:off x="3114120" y="858983"/>
            <a:ext cx="1357745" cy="592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024B9EE-876E-5B42-A51B-55E70185A221}"/>
              </a:ext>
            </a:extLst>
          </p:cNvPr>
          <p:cNvSpPr/>
          <p:nvPr/>
        </p:nvSpPr>
        <p:spPr>
          <a:xfrm>
            <a:off x="1578795" y="858983"/>
            <a:ext cx="1357745" cy="592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B6DA0FB-1097-9D49-8EB3-B33285339507}"/>
              </a:ext>
            </a:extLst>
          </p:cNvPr>
          <p:cNvSpPr/>
          <p:nvPr/>
        </p:nvSpPr>
        <p:spPr>
          <a:xfrm>
            <a:off x="60886" y="858983"/>
            <a:ext cx="1357745" cy="592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A0602026-63D9-AA4F-B518-C1BDB13ED97F}"/>
              </a:ext>
            </a:extLst>
          </p:cNvPr>
          <p:cNvPicPr>
            <a:picLocks noChangeAspect="1"/>
          </p:cNvPicPr>
          <p:nvPr/>
        </p:nvPicPr>
        <p:blipFill>
          <a:blip r:embed="rId2" cstate="print"/>
          <a:stretch>
            <a:fillRect/>
          </a:stretch>
        </p:blipFill>
        <p:spPr>
          <a:xfrm>
            <a:off x="245626" y="4062311"/>
            <a:ext cx="1010945" cy="712928"/>
          </a:xfrm>
          <a:prstGeom prst="rect">
            <a:avLst/>
          </a:prstGeom>
        </p:spPr>
      </p:pic>
      <p:pic>
        <p:nvPicPr>
          <p:cNvPr id="12" name="Picture 11">
            <a:extLst>
              <a:ext uri="{FF2B5EF4-FFF2-40B4-BE49-F238E27FC236}">
                <a16:creationId xmlns:a16="http://schemas.microsoft.com/office/drawing/2014/main" id="{F75F7E8B-1E77-C84D-A312-026FE21C28A7}"/>
              </a:ext>
            </a:extLst>
          </p:cNvPr>
          <p:cNvPicPr>
            <a:picLocks noChangeAspect="1"/>
          </p:cNvPicPr>
          <p:nvPr/>
        </p:nvPicPr>
        <p:blipFill>
          <a:blip r:embed="rId3" cstate="print"/>
          <a:stretch>
            <a:fillRect/>
          </a:stretch>
        </p:blipFill>
        <p:spPr>
          <a:xfrm>
            <a:off x="291799" y="2083728"/>
            <a:ext cx="918901" cy="649449"/>
          </a:xfrm>
          <a:prstGeom prst="rect">
            <a:avLst/>
          </a:prstGeom>
        </p:spPr>
      </p:pic>
      <p:pic>
        <p:nvPicPr>
          <p:cNvPr id="13" name="Picture 12">
            <a:extLst>
              <a:ext uri="{FF2B5EF4-FFF2-40B4-BE49-F238E27FC236}">
                <a16:creationId xmlns:a16="http://schemas.microsoft.com/office/drawing/2014/main" id="{68C41315-941B-9746-9684-9D1CE2C9F2D1}"/>
              </a:ext>
            </a:extLst>
          </p:cNvPr>
          <p:cNvPicPr>
            <a:picLocks noChangeAspect="1"/>
          </p:cNvPicPr>
          <p:nvPr/>
        </p:nvPicPr>
        <p:blipFill>
          <a:blip r:embed="rId4" cstate="print"/>
          <a:stretch>
            <a:fillRect/>
          </a:stretch>
        </p:blipFill>
        <p:spPr>
          <a:xfrm>
            <a:off x="291799" y="2774582"/>
            <a:ext cx="918600" cy="614594"/>
          </a:xfrm>
          <a:prstGeom prst="rect">
            <a:avLst/>
          </a:prstGeom>
        </p:spPr>
      </p:pic>
      <p:pic>
        <p:nvPicPr>
          <p:cNvPr id="14" name="Picture 13">
            <a:extLst>
              <a:ext uri="{FF2B5EF4-FFF2-40B4-BE49-F238E27FC236}">
                <a16:creationId xmlns:a16="http://schemas.microsoft.com/office/drawing/2014/main" id="{BE71E88E-70DD-CF49-BE41-10E1FA2874E7}"/>
              </a:ext>
            </a:extLst>
          </p:cNvPr>
          <p:cNvPicPr>
            <a:picLocks noChangeAspect="1"/>
          </p:cNvPicPr>
          <p:nvPr/>
        </p:nvPicPr>
        <p:blipFill>
          <a:blip r:embed="rId5" cstate="print"/>
          <a:stretch>
            <a:fillRect/>
          </a:stretch>
        </p:blipFill>
        <p:spPr>
          <a:xfrm>
            <a:off x="221050" y="3376449"/>
            <a:ext cx="1060098" cy="740767"/>
          </a:xfrm>
          <a:prstGeom prst="rect">
            <a:avLst/>
          </a:prstGeom>
        </p:spPr>
      </p:pic>
      <p:pic>
        <p:nvPicPr>
          <p:cNvPr id="15" name="Picture 14">
            <a:extLst>
              <a:ext uri="{FF2B5EF4-FFF2-40B4-BE49-F238E27FC236}">
                <a16:creationId xmlns:a16="http://schemas.microsoft.com/office/drawing/2014/main" id="{48E8C0A9-C588-9643-B90B-E078EC53189B}"/>
              </a:ext>
            </a:extLst>
          </p:cNvPr>
          <p:cNvPicPr>
            <a:picLocks noChangeAspect="1"/>
          </p:cNvPicPr>
          <p:nvPr/>
        </p:nvPicPr>
        <p:blipFill>
          <a:blip r:embed="rId6" cstate="print"/>
          <a:stretch>
            <a:fillRect/>
          </a:stretch>
        </p:blipFill>
        <p:spPr>
          <a:xfrm>
            <a:off x="250954" y="4775239"/>
            <a:ext cx="918602" cy="577812"/>
          </a:xfrm>
          <a:prstGeom prst="rect">
            <a:avLst/>
          </a:prstGeom>
        </p:spPr>
      </p:pic>
      <p:pic>
        <p:nvPicPr>
          <p:cNvPr id="16" name="Picture 15">
            <a:extLst>
              <a:ext uri="{FF2B5EF4-FFF2-40B4-BE49-F238E27FC236}">
                <a16:creationId xmlns:a16="http://schemas.microsoft.com/office/drawing/2014/main" id="{EE08EFD5-EECA-3B4F-A7D6-1BDA4C955B9C}"/>
              </a:ext>
            </a:extLst>
          </p:cNvPr>
          <p:cNvPicPr>
            <a:picLocks noChangeAspect="1"/>
          </p:cNvPicPr>
          <p:nvPr/>
        </p:nvPicPr>
        <p:blipFill>
          <a:blip r:embed="rId7" cstate="print"/>
          <a:stretch>
            <a:fillRect/>
          </a:stretch>
        </p:blipFill>
        <p:spPr>
          <a:xfrm>
            <a:off x="221050" y="5404465"/>
            <a:ext cx="918901" cy="609770"/>
          </a:xfrm>
          <a:prstGeom prst="rect">
            <a:avLst/>
          </a:prstGeom>
        </p:spPr>
      </p:pic>
      <p:pic>
        <p:nvPicPr>
          <p:cNvPr id="17" name="Picture 16">
            <a:extLst>
              <a:ext uri="{FF2B5EF4-FFF2-40B4-BE49-F238E27FC236}">
                <a16:creationId xmlns:a16="http://schemas.microsoft.com/office/drawing/2014/main" id="{782C3034-CDAD-5642-9C19-20D3093C40CA}"/>
              </a:ext>
            </a:extLst>
          </p:cNvPr>
          <p:cNvPicPr>
            <a:picLocks noChangeAspect="1"/>
          </p:cNvPicPr>
          <p:nvPr/>
        </p:nvPicPr>
        <p:blipFill>
          <a:blip r:embed="rId8" cstate="print"/>
          <a:stretch>
            <a:fillRect/>
          </a:stretch>
        </p:blipFill>
        <p:spPr>
          <a:xfrm>
            <a:off x="221050" y="6065650"/>
            <a:ext cx="908931" cy="609770"/>
          </a:xfrm>
          <a:prstGeom prst="rect">
            <a:avLst/>
          </a:prstGeom>
        </p:spPr>
      </p:pic>
      <p:pic>
        <p:nvPicPr>
          <p:cNvPr id="18" name="Picture 17">
            <a:extLst>
              <a:ext uri="{FF2B5EF4-FFF2-40B4-BE49-F238E27FC236}">
                <a16:creationId xmlns:a16="http://schemas.microsoft.com/office/drawing/2014/main" id="{37D10472-4104-A94C-92FD-6DDC254E09F6}"/>
              </a:ext>
            </a:extLst>
          </p:cNvPr>
          <p:cNvPicPr>
            <a:picLocks noChangeAspect="1"/>
          </p:cNvPicPr>
          <p:nvPr/>
        </p:nvPicPr>
        <p:blipFill>
          <a:blip r:embed="rId2" cstate="print"/>
          <a:stretch>
            <a:fillRect/>
          </a:stretch>
        </p:blipFill>
        <p:spPr>
          <a:xfrm>
            <a:off x="1728063" y="4062311"/>
            <a:ext cx="1010945" cy="712928"/>
          </a:xfrm>
          <a:prstGeom prst="rect">
            <a:avLst/>
          </a:prstGeom>
        </p:spPr>
      </p:pic>
      <p:pic>
        <p:nvPicPr>
          <p:cNvPr id="19" name="Picture 18">
            <a:extLst>
              <a:ext uri="{FF2B5EF4-FFF2-40B4-BE49-F238E27FC236}">
                <a16:creationId xmlns:a16="http://schemas.microsoft.com/office/drawing/2014/main" id="{E777C2DA-E7C2-9942-9971-426640742C05}"/>
              </a:ext>
            </a:extLst>
          </p:cNvPr>
          <p:cNvPicPr>
            <a:picLocks noChangeAspect="1"/>
          </p:cNvPicPr>
          <p:nvPr/>
        </p:nvPicPr>
        <p:blipFill>
          <a:blip r:embed="rId3" cstate="print"/>
          <a:stretch>
            <a:fillRect/>
          </a:stretch>
        </p:blipFill>
        <p:spPr>
          <a:xfrm>
            <a:off x="1774236" y="2083728"/>
            <a:ext cx="918901" cy="649449"/>
          </a:xfrm>
          <a:prstGeom prst="rect">
            <a:avLst/>
          </a:prstGeom>
        </p:spPr>
      </p:pic>
      <p:pic>
        <p:nvPicPr>
          <p:cNvPr id="20" name="Picture 19">
            <a:extLst>
              <a:ext uri="{FF2B5EF4-FFF2-40B4-BE49-F238E27FC236}">
                <a16:creationId xmlns:a16="http://schemas.microsoft.com/office/drawing/2014/main" id="{F4CB1D02-CBF5-7D45-98E3-A4A2DB58DEBE}"/>
              </a:ext>
            </a:extLst>
          </p:cNvPr>
          <p:cNvPicPr>
            <a:picLocks noChangeAspect="1"/>
          </p:cNvPicPr>
          <p:nvPr/>
        </p:nvPicPr>
        <p:blipFill>
          <a:blip r:embed="rId4" cstate="print"/>
          <a:stretch>
            <a:fillRect/>
          </a:stretch>
        </p:blipFill>
        <p:spPr>
          <a:xfrm>
            <a:off x="1774236" y="2774582"/>
            <a:ext cx="918600" cy="614594"/>
          </a:xfrm>
          <a:prstGeom prst="rect">
            <a:avLst/>
          </a:prstGeom>
        </p:spPr>
      </p:pic>
      <p:pic>
        <p:nvPicPr>
          <p:cNvPr id="21" name="Picture 20">
            <a:extLst>
              <a:ext uri="{FF2B5EF4-FFF2-40B4-BE49-F238E27FC236}">
                <a16:creationId xmlns:a16="http://schemas.microsoft.com/office/drawing/2014/main" id="{42CE431E-8FCA-EB47-9645-8688F7E7155D}"/>
              </a:ext>
            </a:extLst>
          </p:cNvPr>
          <p:cNvPicPr>
            <a:picLocks noChangeAspect="1"/>
          </p:cNvPicPr>
          <p:nvPr/>
        </p:nvPicPr>
        <p:blipFill>
          <a:blip r:embed="rId6" cstate="print"/>
          <a:stretch>
            <a:fillRect/>
          </a:stretch>
        </p:blipFill>
        <p:spPr>
          <a:xfrm>
            <a:off x="1744540" y="4754152"/>
            <a:ext cx="918602" cy="577812"/>
          </a:xfrm>
          <a:prstGeom prst="rect">
            <a:avLst/>
          </a:prstGeom>
        </p:spPr>
      </p:pic>
      <p:pic>
        <p:nvPicPr>
          <p:cNvPr id="22" name="Picture 21">
            <a:extLst>
              <a:ext uri="{FF2B5EF4-FFF2-40B4-BE49-F238E27FC236}">
                <a16:creationId xmlns:a16="http://schemas.microsoft.com/office/drawing/2014/main" id="{6D74070A-8D88-7044-A39B-3C2585561D95}"/>
              </a:ext>
            </a:extLst>
          </p:cNvPr>
          <p:cNvPicPr>
            <a:picLocks noChangeAspect="1"/>
          </p:cNvPicPr>
          <p:nvPr/>
        </p:nvPicPr>
        <p:blipFill>
          <a:blip r:embed="rId7" cstate="print"/>
          <a:stretch>
            <a:fillRect/>
          </a:stretch>
        </p:blipFill>
        <p:spPr>
          <a:xfrm>
            <a:off x="1728063" y="5404465"/>
            <a:ext cx="918901" cy="609770"/>
          </a:xfrm>
          <a:prstGeom prst="rect">
            <a:avLst/>
          </a:prstGeom>
        </p:spPr>
      </p:pic>
      <p:pic>
        <p:nvPicPr>
          <p:cNvPr id="23" name="Picture 22">
            <a:extLst>
              <a:ext uri="{FF2B5EF4-FFF2-40B4-BE49-F238E27FC236}">
                <a16:creationId xmlns:a16="http://schemas.microsoft.com/office/drawing/2014/main" id="{7D722980-0169-DF4F-838A-944F6B5E3265}"/>
              </a:ext>
            </a:extLst>
          </p:cNvPr>
          <p:cNvPicPr>
            <a:picLocks noChangeAspect="1"/>
          </p:cNvPicPr>
          <p:nvPr/>
        </p:nvPicPr>
        <p:blipFill>
          <a:blip r:embed="rId2" cstate="print"/>
          <a:stretch>
            <a:fillRect/>
          </a:stretch>
        </p:blipFill>
        <p:spPr>
          <a:xfrm>
            <a:off x="3319021" y="4062311"/>
            <a:ext cx="1010945" cy="712928"/>
          </a:xfrm>
          <a:prstGeom prst="rect">
            <a:avLst/>
          </a:prstGeom>
        </p:spPr>
      </p:pic>
      <p:pic>
        <p:nvPicPr>
          <p:cNvPr id="24" name="Picture 23">
            <a:extLst>
              <a:ext uri="{FF2B5EF4-FFF2-40B4-BE49-F238E27FC236}">
                <a16:creationId xmlns:a16="http://schemas.microsoft.com/office/drawing/2014/main" id="{973A78AA-A9C6-E145-92A0-A32F40DE60FB}"/>
              </a:ext>
            </a:extLst>
          </p:cNvPr>
          <p:cNvPicPr>
            <a:picLocks noChangeAspect="1"/>
          </p:cNvPicPr>
          <p:nvPr/>
        </p:nvPicPr>
        <p:blipFill>
          <a:blip r:embed="rId3" cstate="print"/>
          <a:stretch>
            <a:fillRect/>
          </a:stretch>
        </p:blipFill>
        <p:spPr>
          <a:xfrm>
            <a:off x="3365194" y="2083728"/>
            <a:ext cx="918901" cy="649449"/>
          </a:xfrm>
          <a:prstGeom prst="rect">
            <a:avLst/>
          </a:prstGeom>
        </p:spPr>
      </p:pic>
      <p:pic>
        <p:nvPicPr>
          <p:cNvPr id="25" name="Picture 24">
            <a:extLst>
              <a:ext uri="{FF2B5EF4-FFF2-40B4-BE49-F238E27FC236}">
                <a16:creationId xmlns:a16="http://schemas.microsoft.com/office/drawing/2014/main" id="{C640E74F-3A1F-B242-92DD-1013AA70EFEA}"/>
              </a:ext>
            </a:extLst>
          </p:cNvPr>
          <p:cNvPicPr>
            <a:picLocks noChangeAspect="1"/>
          </p:cNvPicPr>
          <p:nvPr/>
        </p:nvPicPr>
        <p:blipFill>
          <a:blip r:embed="rId4" cstate="print"/>
          <a:stretch>
            <a:fillRect/>
          </a:stretch>
        </p:blipFill>
        <p:spPr>
          <a:xfrm>
            <a:off x="3365194" y="2774582"/>
            <a:ext cx="918600" cy="614594"/>
          </a:xfrm>
          <a:prstGeom prst="rect">
            <a:avLst/>
          </a:prstGeom>
        </p:spPr>
      </p:pic>
      <p:pic>
        <p:nvPicPr>
          <p:cNvPr id="26" name="Picture 25">
            <a:extLst>
              <a:ext uri="{FF2B5EF4-FFF2-40B4-BE49-F238E27FC236}">
                <a16:creationId xmlns:a16="http://schemas.microsoft.com/office/drawing/2014/main" id="{BA3EBC3E-D0C5-B34C-8346-067BEB076853}"/>
              </a:ext>
            </a:extLst>
          </p:cNvPr>
          <p:cNvPicPr>
            <a:picLocks noChangeAspect="1"/>
          </p:cNvPicPr>
          <p:nvPr/>
        </p:nvPicPr>
        <p:blipFill>
          <a:blip r:embed="rId8" cstate="print"/>
          <a:stretch>
            <a:fillRect/>
          </a:stretch>
        </p:blipFill>
        <p:spPr>
          <a:xfrm>
            <a:off x="3294445" y="6065650"/>
            <a:ext cx="908931" cy="609770"/>
          </a:xfrm>
          <a:prstGeom prst="rect">
            <a:avLst/>
          </a:prstGeom>
        </p:spPr>
      </p:pic>
      <p:pic>
        <p:nvPicPr>
          <p:cNvPr id="27" name="Picture 26">
            <a:extLst>
              <a:ext uri="{FF2B5EF4-FFF2-40B4-BE49-F238E27FC236}">
                <a16:creationId xmlns:a16="http://schemas.microsoft.com/office/drawing/2014/main" id="{E91F53D3-3165-EC45-A79D-8E586C434A1F}"/>
              </a:ext>
            </a:extLst>
          </p:cNvPr>
          <p:cNvPicPr>
            <a:picLocks noChangeAspect="1"/>
          </p:cNvPicPr>
          <p:nvPr/>
        </p:nvPicPr>
        <p:blipFill>
          <a:blip r:embed="rId2" cstate="print"/>
          <a:stretch>
            <a:fillRect/>
          </a:stretch>
        </p:blipFill>
        <p:spPr>
          <a:xfrm>
            <a:off x="4909979" y="4062311"/>
            <a:ext cx="1010945" cy="712928"/>
          </a:xfrm>
          <a:prstGeom prst="rect">
            <a:avLst/>
          </a:prstGeom>
        </p:spPr>
      </p:pic>
      <p:pic>
        <p:nvPicPr>
          <p:cNvPr id="28" name="Picture 27">
            <a:extLst>
              <a:ext uri="{FF2B5EF4-FFF2-40B4-BE49-F238E27FC236}">
                <a16:creationId xmlns:a16="http://schemas.microsoft.com/office/drawing/2014/main" id="{53D4F886-AE3A-9A4E-BDBF-A0FE8BAF61DE}"/>
              </a:ext>
            </a:extLst>
          </p:cNvPr>
          <p:cNvPicPr>
            <a:picLocks noChangeAspect="1"/>
          </p:cNvPicPr>
          <p:nvPr/>
        </p:nvPicPr>
        <p:blipFill>
          <a:blip r:embed="rId3" cstate="print"/>
          <a:stretch>
            <a:fillRect/>
          </a:stretch>
        </p:blipFill>
        <p:spPr>
          <a:xfrm>
            <a:off x="4956152" y="2083728"/>
            <a:ext cx="918901" cy="649449"/>
          </a:xfrm>
          <a:prstGeom prst="rect">
            <a:avLst/>
          </a:prstGeom>
        </p:spPr>
      </p:pic>
      <p:pic>
        <p:nvPicPr>
          <p:cNvPr id="29" name="Picture 28">
            <a:extLst>
              <a:ext uri="{FF2B5EF4-FFF2-40B4-BE49-F238E27FC236}">
                <a16:creationId xmlns:a16="http://schemas.microsoft.com/office/drawing/2014/main" id="{49C4FBAB-3959-2146-931B-E05FCDCD4DF4}"/>
              </a:ext>
            </a:extLst>
          </p:cNvPr>
          <p:cNvPicPr>
            <a:picLocks noChangeAspect="1"/>
          </p:cNvPicPr>
          <p:nvPr/>
        </p:nvPicPr>
        <p:blipFill>
          <a:blip r:embed="rId4" cstate="print"/>
          <a:stretch>
            <a:fillRect/>
          </a:stretch>
        </p:blipFill>
        <p:spPr>
          <a:xfrm>
            <a:off x="4956152" y="2774582"/>
            <a:ext cx="918600" cy="614594"/>
          </a:xfrm>
          <a:prstGeom prst="rect">
            <a:avLst/>
          </a:prstGeom>
        </p:spPr>
      </p:pic>
      <p:pic>
        <p:nvPicPr>
          <p:cNvPr id="30" name="Picture 29">
            <a:extLst>
              <a:ext uri="{FF2B5EF4-FFF2-40B4-BE49-F238E27FC236}">
                <a16:creationId xmlns:a16="http://schemas.microsoft.com/office/drawing/2014/main" id="{B10869EE-FD3E-B44F-BBA8-1574A4C2E1B1}"/>
              </a:ext>
            </a:extLst>
          </p:cNvPr>
          <p:cNvPicPr>
            <a:picLocks noChangeAspect="1"/>
          </p:cNvPicPr>
          <p:nvPr/>
        </p:nvPicPr>
        <p:blipFill>
          <a:blip r:embed="rId3" cstate="print"/>
          <a:stretch>
            <a:fillRect/>
          </a:stretch>
        </p:blipFill>
        <p:spPr>
          <a:xfrm>
            <a:off x="6430489" y="2083728"/>
            <a:ext cx="918901" cy="649449"/>
          </a:xfrm>
          <a:prstGeom prst="rect">
            <a:avLst/>
          </a:prstGeom>
        </p:spPr>
      </p:pic>
      <p:pic>
        <p:nvPicPr>
          <p:cNvPr id="31" name="Picture 30">
            <a:extLst>
              <a:ext uri="{FF2B5EF4-FFF2-40B4-BE49-F238E27FC236}">
                <a16:creationId xmlns:a16="http://schemas.microsoft.com/office/drawing/2014/main" id="{4862811A-DF5C-D943-A5B7-5F4FD3D68673}"/>
              </a:ext>
            </a:extLst>
          </p:cNvPr>
          <p:cNvPicPr>
            <a:picLocks noChangeAspect="1"/>
          </p:cNvPicPr>
          <p:nvPr/>
        </p:nvPicPr>
        <p:blipFill>
          <a:blip r:embed="rId4" cstate="print"/>
          <a:stretch>
            <a:fillRect/>
          </a:stretch>
        </p:blipFill>
        <p:spPr>
          <a:xfrm>
            <a:off x="6430489" y="2774582"/>
            <a:ext cx="918600" cy="614594"/>
          </a:xfrm>
          <a:prstGeom prst="rect">
            <a:avLst/>
          </a:prstGeom>
        </p:spPr>
      </p:pic>
      <p:pic>
        <p:nvPicPr>
          <p:cNvPr id="32" name="Picture 31">
            <a:extLst>
              <a:ext uri="{FF2B5EF4-FFF2-40B4-BE49-F238E27FC236}">
                <a16:creationId xmlns:a16="http://schemas.microsoft.com/office/drawing/2014/main" id="{6D2D85DF-70C9-DA4A-92D8-BDB0371F4781}"/>
              </a:ext>
            </a:extLst>
          </p:cNvPr>
          <p:cNvPicPr>
            <a:picLocks noChangeAspect="1"/>
          </p:cNvPicPr>
          <p:nvPr/>
        </p:nvPicPr>
        <p:blipFill>
          <a:blip r:embed="rId3" cstate="print"/>
          <a:stretch>
            <a:fillRect/>
          </a:stretch>
        </p:blipFill>
        <p:spPr>
          <a:xfrm>
            <a:off x="7931697" y="2083728"/>
            <a:ext cx="918901" cy="649449"/>
          </a:xfrm>
          <a:prstGeom prst="rect">
            <a:avLst/>
          </a:prstGeom>
        </p:spPr>
      </p:pic>
      <p:pic>
        <p:nvPicPr>
          <p:cNvPr id="33" name="Picture 32">
            <a:extLst>
              <a:ext uri="{FF2B5EF4-FFF2-40B4-BE49-F238E27FC236}">
                <a16:creationId xmlns:a16="http://schemas.microsoft.com/office/drawing/2014/main" id="{10300CDA-ACE7-5A41-B170-1772B3D30B9F}"/>
              </a:ext>
            </a:extLst>
          </p:cNvPr>
          <p:cNvPicPr>
            <a:picLocks noChangeAspect="1"/>
          </p:cNvPicPr>
          <p:nvPr/>
        </p:nvPicPr>
        <p:blipFill>
          <a:blip r:embed="rId4" cstate="print"/>
          <a:stretch>
            <a:fillRect/>
          </a:stretch>
        </p:blipFill>
        <p:spPr>
          <a:xfrm>
            <a:off x="7931697" y="2774582"/>
            <a:ext cx="918600" cy="614594"/>
          </a:xfrm>
          <a:prstGeom prst="rect">
            <a:avLst/>
          </a:prstGeom>
        </p:spPr>
      </p:pic>
      <p:pic>
        <p:nvPicPr>
          <p:cNvPr id="34" name="Picture 33">
            <a:extLst>
              <a:ext uri="{FF2B5EF4-FFF2-40B4-BE49-F238E27FC236}">
                <a16:creationId xmlns:a16="http://schemas.microsoft.com/office/drawing/2014/main" id="{094DD76B-3770-5C4B-B2FC-CFBB92AE7600}"/>
              </a:ext>
            </a:extLst>
          </p:cNvPr>
          <p:cNvPicPr>
            <a:picLocks noChangeAspect="1"/>
          </p:cNvPicPr>
          <p:nvPr/>
        </p:nvPicPr>
        <p:blipFill>
          <a:blip r:embed="rId2" cstate="print"/>
          <a:stretch>
            <a:fillRect/>
          </a:stretch>
        </p:blipFill>
        <p:spPr>
          <a:xfrm>
            <a:off x="9513449" y="4062311"/>
            <a:ext cx="1010945" cy="712928"/>
          </a:xfrm>
          <a:prstGeom prst="rect">
            <a:avLst/>
          </a:prstGeom>
        </p:spPr>
      </p:pic>
      <p:sp>
        <p:nvSpPr>
          <p:cNvPr id="35" name="Rounded Rectangle 34">
            <a:extLst>
              <a:ext uri="{FF2B5EF4-FFF2-40B4-BE49-F238E27FC236}">
                <a16:creationId xmlns:a16="http://schemas.microsoft.com/office/drawing/2014/main" id="{51648BE7-E82F-D646-BBAE-F7ABE6B86082}"/>
              </a:ext>
            </a:extLst>
          </p:cNvPr>
          <p:cNvSpPr/>
          <p:nvPr/>
        </p:nvSpPr>
        <p:spPr>
          <a:xfrm>
            <a:off x="60885" y="964504"/>
            <a:ext cx="1340329" cy="1002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a:solidFill>
                  <a:srgbClr val="031747"/>
                </a:solidFill>
              </a:rPr>
              <a:t>Cost of living </a:t>
            </a:r>
          </a:p>
          <a:p>
            <a:pPr lvl="0" algn="ctr"/>
            <a:r>
              <a:rPr lang="en-IN" sz="1400" dirty="0">
                <a:solidFill>
                  <a:srgbClr val="031747"/>
                </a:solidFill>
              </a:rPr>
              <a:t>index</a:t>
            </a:r>
            <a:endParaRPr lang="en-US" sz="1400" dirty="0">
              <a:solidFill>
                <a:srgbClr val="031747"/>
              </a:solidFill>
            </a:endParaRPr>
          </a:p>
        </p:txBody>
      </p:sp>
      <p:sp>
        <p:nvSpPr>
          <p:cNvPr id="36" name="Rounded Rectangle 35">
            <a:extLst>
              <a:ext uri="{FF2B5EF4-FFF2-40B4-BE49-F238E27FC236}">
                <a16:creationId xmlns:a16="http://schemas.microsoft.com/office/drawing/2014/main" id="{3CCB435C-C92A-274D-8A6F-0F0583BB4161}"/>
              </a:ext>
            </a:extLst>
          </p:cNvPr>
          <p:cNvSpPr/>
          <p:nvPr/>
        </p:nvSpPr>
        <p:spPr>
          <a:xfrm>
            <a:off x="1596211" y="964504"/>
            <a:ext cx="1340329" cy="1002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31747"/>
                </a:solidFill>
              </a:rPr>
              <a:t>Level of </a:t>
            </a:r>
          </a:p>
          <a:p>
            <a:pPr algn="ctr"/>
            <a:r>
              <a:rPr lang="en-US" sz="1400" dirty="0">
                <a:solidFill>
                  <a:srgbClr val="031747"/>
                </a:solidFill>
              </a:rPr>
              <a:t>Wages</a:t>
            </a:r>
          </a:p>
        </p:txBody>
      </p:sp>
      <p:sp>
        <p:nvSpPr>
          <p:cNvPr id="37" name="Rounded Rectangle 36">
            <a:extLst>
              <a:ext uri="{FF2B5EF4-FFF2-40B4-BE49-F238E27FC236}">
                <a16:creationId xmlns:a16="http://schemas.microsoft.com/office/drawing/2014/main" id="{26F5096C-1887-1A42-95E0-FE529872161F}"/>
              </a:ext>
            </a:extLst>
          </p:cNvPr>
          <p:cNvSpPr/>
          <p:nvPr/>
        </p:nvSpPr>
        <p:spPr>
          <a:xfrm>
            <a:off x="3132829" y="957937"/>
            <a:ext cx="1340329" cy="1002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rgbClr val="031747"/>
                </a:solidFill>
              </a:rPr>
              <a:t>Needs of </a:t>
            </a:r>
          </a:p>
          <a:p>
            <a:pPr lvl="0" algn="ctr"/>
            <a:r>
              <a:rPr lang="en-US" sz="1400" dirty="0">
                <a:solidFill>
                  <a:srgbClr val="031747"/>
                </a:solidFill>
              </a:rPr>
              <a:t>Workers &amp; </a:t>
            </a:r>
          </a:p>
          <a:p>
            <a:pPr lvl="0" algn="ctr"/>
            <a:r>
              <a:rPr lang="en-US" sz="1400" dirty="0">
                <a:solidFill>
                  <a:srgbClr val="031747"/>
                </a:solidFill>
              </a:rPr>
              <a:t>their families</a:t>
            </a:r>
          </a:p>
        </p:txBody>
      </p:sp>
      <p:sp>
        <p:nvSpPr>
          <p:cNvPr id="38" name="Rounded Rectangle 37">
            <a:extLst>
              <a:ext uri="{FF2B5EF4-FFF2-40B4-BE49-F238E27FC236}">
                <a16:creationId xmlns:a16="http://schemas.microsoft.com/office/drawing/2014/main" id="{F064E979-99B4-FC4F-9049-4C7219D4EB00}"/>
              </a:ext>
            </a:extLst>
          </p:cNvPr>
          <p:cNvSpPr/>
          <p:nvPr/>
        </p:nvSpPr>
        <p:spPr>
          <a:xfrm>
            <a:off x="4695475" y="955698"/>
            <a:ext cx="1340329" cy="1002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rgbClr val="031747"/>
                </a:solidFill>
              </a:rPr>
              <a:t>Level of </a:t>
            </a:r>
          </a:p>
          <a:p>
            <a:pPr lvl="0" algn="ctr"/>
            <a:r>
              <a:rPr lang="en-US" sz="1400" dirty="0">
                <a:solidFill>
                  <a:srgbClr val="031747"/>
                </a:solidFill>
              </a:rPr>
              <a:t>Employment</a:t>
            </a:r>
          </a:p>
        </p:txBody>
      </p:sp>
      <p:sp>
        <p:nvSpPr>
          <p:cNvPr id="39" name="Rounded Rectangle 38">
            <a:extLst>
              <a:ext uri="{FF2B5EF4-FFF2-40B4-BE49-F238E27FC236}">
                <a16:creationId xmlns:a16="http://schemas.microsoft.com/office/drawing/2014/main" id="{E98169AA-1ED6-6C4C-B316-EC616FC732B4}"/>
              </a:ext>
            </a:extLst>
          </p:cNvPr>
          <p:cNvSpPr/>
          <p:nvPr/>
        </p:nvSpPr>
        <p:spPr>
          <a:xfrm>
            <a:off x="6246646" y="955698"/>
            <a:ext cx="1340329" cy="1002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rgbClr val="031747"/>
                </a:solidFill>
              </a:rPr>
              <a:t>Social </a:t>
            </a:r>
          </a:p>
          <a:p>
            <a:pPr lvl="0" algn="ctr"/>
            <a:r>
              <a:rPr lang="en-US" sz="1400" dirty="0">
                <a:solidFill>
                  <a:srgbClr val="031747"/>
                </a:solidFill>
              </a:rPr>
              <a:t>Security </a:t>
            </a:r>
          </a:p>
          <a:p>
            <a:pPr lvl="0" algn="ctr"/>
            <a:r>
              <a:rPr lang="en-US" sz="1400" dirty="0">
                <a:solidFill>
                  <a:srgbClr val="031747"/>
                </a:solidFill>
              </a:rPr>
              <a:t>Benefits</a:t>
            </a:r>
          </a:p>
        </p:txBody>
      </p:sp>
      <p:sp>
        <p:nvSpPr>
          <p:cNvPr id="40" name="Rounded Rectangle 39">
            <a:extLst>
              <a:ext uri="{FF2B5EF4-FFF2-40B4-BE49-F238E27FC236}">
                <a16:creationId xmlns:a16="http://schemas.microsoft.com/office/drawing/2014/main" id="{46681F39-55F6-6149-8683-BF9ABFBAB013}"/>
              </a:ext>
            </a:extLst>
          </p:cNvPr>
          <p:cNvSpPr/>
          <p:nvPr/>
        </p:nvSpPr>
        <p:spPr>
          <a:xfrm>
            <a:off x="7764268" y="984896"/>
            <a:ext cx="1340329" cy="1002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rgbClr val="031747"/>
                </a:solidFill>
              </a:rPr>
              <a:t>Productivity of </a:t>
            </a:r>
            <a:r>
              <a:rPr lang="en-US" sz="1400" dirty="0" err="1">
                <a:solidFill>
                  <a:srgbClr val="031747"/>
                </a:solidFill>
              </a:rPr>
              <a:t>Labour</a:t>
            </a:r>
            <a:endParaRPr lang="en-US" sz="1400" dirty="0">
              <a:solidFill>
                <a:srgbClr val="031747"/>
              </a:solidFill>
            </a:endParaRPr>
          </a:p>
        </p:txBody>
      </p:sp>
      <p:sp>
        <p:nvSpPr>
          <p:cNvPr id="41" name="Rounded Rectangle 40">
            <a:extLst>
              <a:ext uri="{FF2B5EF4-FFF2-40B4-BE49-F238E27FC236}">
                <a16:creationId xmlns:a16="http://schemas.microsoft.com/office/drawing/2014/main" id="{849A3766-8950-014F-9D1F-4ABC88000180}"/>
              </a:ext>
            </a:extLst>
          </p:cNvPr>
          <p:cNvSpPr/>
          <p:nvPr/>
        </p:nvSpPr>
        <p:spPr>
          <a:xfrm>
            <a:off x="9276895" y="984896"/>
            <a:ext cx="1340329" cy="1002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dirty="0">
                <a:solidFill>
                  <a:srgbClr val="031747"/>
                </a:solidFill>
              </a:rPr>
              <a:t>Enterprises' ability to pay</a:t>
            </a:r>
            <a:endParaRPr lang="en-US" sz="1400" dirty="0">
              <a:solidFill>
                <a:srgbClr val="031747"/>
              </a:solidFill>
            </a:endParaRPr>
          </a:p>
        </p:txBody>
      </p:sp>
      <p:sp>
        <p:nvSpPr>
          <p:cNvPr id="42" name="Rounded Rectangle 41">
            <a:extLst>
              <a:ext uri="{FF2B5EF4-FFF2-40B4-BE49-F238E27FC236}">
                <a16:creationId xmlns:a16="http://schemas.microsoft.com/office/drawing/2014/main" id="{B765012D-E4AA-E24D-80B4-DC14661D9DD1}"/>
              </a:ext>
            </a:extLst>
          </p:cNvPr>
          <p:cNvSpPr/>
          <p:nvPr/>
        </p:nvSpPr>
        <p:spPr>
          <a:xfrm>
            <a:off x="10772466" y="958867"/>
            <a:ext cx="1340329" cy="1002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rgbClr val="031747"/>
                </a:solidFill>
              </a:rPr>
              <a:t>No set </a:t>
            </a:r>
          </a:p>
          <a:p>
            <a:pPr lvl="0" algn="ctr"/>
            <a:r>
              <a:rPr lang="en-US" sz="1400" dirty="0">
                <a:solidFill>
                  <a:srgbClr val="031747"/>
                </a:solidFill>
              </a:rPr>
              <a:t>criteria</a:t>
            </a:r>
          </a:p>
        </p:txBody>
      </p:sp>
    </p:spTree>
    <p:extLst>
      <p:ext uri="{BB962C8B-B14F-4D97-AF65-F5344CB8AC3E}">
        <p14:creationId xmlns:p14="http://schemas.microsoft.com/office/powerpoint/2010/main" val="203999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4176" y="342509"/>
            <a:ext cx="6553011"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US" sz="1600" b="1" dirty="0">
                <a:solidFill>
                  <a:srgbClr val="008DB7"/>
                </a:solidFill>
                <a:sym typeface="Raleway"/>
              </a:rPr>
              <a:t>Frequency of Minimum Wage Adjustment:</a:t>
            </a:r>
            <a:endParaRPr lang="en-GB" sz="1600" b="1" dirty="0">
              <a:solidFill>
                <a:srgbClr val="008DB7"/>
              </a:solidFill>
              <a:sym typeface="Raleway"/>
            </a:endParaRPr>
          </a:p>
        </p:txBody>
      </p:sp>
      <p:sp>
        <p:nvSpPr>
          <p:cNvPr id="8" name="Rounded Rectangle 7">
            <a:extLst>
              <a:ext uri="{FF2B5EF4-FFF2-40B4-BE49-F238E27FC236}">
                <a16:creationId xmlns:a16="http://schemas.microsoft.com/office/drawing/2014/main" id="{9197090E-EC66-A04C-BBA2-220E01F5B633}"/>
              </a:ext>
            </a:extLst>
          </p:cNvPr>
          <p:cNvSpPr/>
          <p:nvPr/>
        </p:nvSpPr>
        <p:spPr>
          <a:xfrm>
            <a:off x="1323840" y="3152643"/>
            <a:ext cx="2720897" cy="8586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Annual Adjustment</a:t>
            </a:r>
          </a:p>
        </p:txBody>
      </p:sp>
      <p:sp>
        <p:nvSpPr>
          <p:cNvPr id="9" name="Rounded Rectangle 8">
            <a:extLst>
              <a:ext uri="{FF2B5EF4-FFF2-40B4-BE49-F238E27FC236}">
                <a16:creationId xmlns:a16="http://schemas.microsoft.com/office/drawing/2014/main" id="{29C29EBD-782E-604E-9DC9-BF1BBEACB339}"/>
              </a:ext>
            </a:extLst>
          </p:cNvPr>
          <p:cNvSpPr/>
          <p:nvPr/>
        </p:nvSpPr>
        <p:spPr>
          <a:xfrm>
            <a:off x="4618632" y="3143406"/>
            <a:ext cx="2720897" cy="8586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Every 2 years or more</a:t>
            </a:r>
          </a:p>
        </p:txBody>
      </p:sp>
      <p:sp>
        <p:nvSpPr>
          <p:cNvPr id="10" name="Rounded Rectangle 9">
            <a:extLst>
              <a:ext uri="{FF2B5EF4-FFF2-40B4-BE49-F238E27FC236}">
                <a16:creationId xmlns:a16="http://schemas.microsoft.com/office/drawing/2014/main" id="{515FDD54-3593-B94F-9E79-8003C9BFAB01}"/>
              </a:ext>
            </a:extLst>
          </p:cNvPr>
          <p:cNvSpPr/>
          <p:nvPr/>
        </p:nvSpPr>
        <p:spPr>
          <a:xfrm>
            <a:off x="7868030" y="3115696"/>
            <a:ext cx="2720897" cy="8586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Flexible</a:t>
            </a:r>
          </a:p>
        </p:txBody>
      </p:sp>
      <p:pic>
        <p:nvPicPr>
          <p:cNvPr id="11" name="Picture 10">
            <a:extLst>
              <a:ext uri="{FF2B5EF4-FFF2-40B4-BE49-F238E27FC236}">
                <a16:creationId xmlns:a16="http://schemas.microsoft.com/office/drawing/2014/main" id="{4B83B56C-A9FD-BE4A-9AAA-95CDBD2426EE}"/>
              </a:ext>
            </a:extLst>
          </p:cNvPr>
          <p:cNvPicPr>
            <a:picLocks noChangeAspect="1"/>
          </p:cNvPicPr>
          <p:nvPr/>
        </p:nvPicPr>
        <p:blipFill>
          <a:blip r:embed="rId2" cstate="print"/>
          <a:stretch>
            <a:fillRect/>
          </a:stretch>
        </p:blipFill>
        <p:spPr>
          <a:xfrm>
            <a:off x="1984852" y="4090945"/>
            <a:ext cx="1010945" cy="712928"/>
          </a:xfrm>
          <a:prstGeom prst="rect">
            <a:avLst/>
          </a:prstGeom>
        </p:spPr>
      </p:pic>
      <p:pic>
        <p:nvPicPr>
          <p:cNvPr id="12" name="Picture 11">
            <a:extLst>
              <a:ext uri="{FF2B5EF4-FFF2-40B4-BE49-F238E27FC236}">
                <a16:creationId xmlns:a16="http://schemas.microsoft.com/office/drawing/2014/main" id="{16309264-89A1-C847-B4BD-FF44F8C4D985}"/>
              </a:ext>
            </a:extLst>
          </p:cNvPr>
          <p:cNvPicPr>
            <a:picLocks noChangeAspect="1"/>
          </p:cNvPicPr>
          <p:nvPr/>
        </p:nvPicPr>
        <p:blipFill>
          <a:blip r:embed="rId3" cstate="print"/>
          <a:stretch>
            <a:fillRect/>
          </a:stretch>
        </p:blipFill>
        <p:spPr>
          <a:xfrm>
            <a:off x="8787501" y="4159630"/>
            <a:ext cx="918901" cy="649449"/>
          </a:xfrm>
          <a:prstGeom prst="rect">
            <a:avLst/>
          </a:prstGeom>
        </p:spPr>
      </p:pic>
      <p:pic>
        <p:nvPicPr>
          <p:cNvPr id="13" name="Picture 12">
            <a:extLst>
              <a:ext uri="{FF2B5EF4-FFF2-40B4-BE49-F238E27FC236}">
                <a16:creationId xmlns:a16="http://schemas.microsoft.com/office/drawing/2014/main" id="{F8890D6B-5246-BE48-8A90-2B9482D53624}"/>
              </a:ext>
            </a:extLst>
          </p:cNvPr>
          <p:cNvPicPr>
            <a:picLocks noChangeAspect="1"/>
          </p:cNvPicPr>
          <p:nvPr/>
        </p:nvPicPr>
        <p:blipFill>
          <a:blip r:embed="rId4" cstate="print"/>
          <a:stretch>
            <a:fillRect/>
          </a:stretch>
        </p:blipFill>
        <p:spPr>
          <a:xfrm>
            <a:off x="5593672" y="4067266"/>
            <a:ext cx="918600" cy="614594"/>
          </a:xfrm>
          <a:prstGeom prst="rect">
            <a:avLst/>
          </a:prstGeom>
        </p:spPr>
      </p:pic>
      <p:pic>
        <p:nvPicPr>
          <p:cNvPr id="14" name="Picture 13">
            <a:extLst>
              <a:ext uri="{FF2B5EF4-FFF2-40B4-BE49-F238E27FC236}">
                <a16:creationId xmlns:a16="http://schemas.microsoft.com/office/drawing/2014/main" id="{F6E4F4FF-8E28-A047-AD47-AE74C89BEAF4}"/>
              </a:ext>
            </a:extLst>
          </p:cNvPr>
          <p:cNvPicPr>
            <a:picLocks noChangeAspect="1"/>
          </p:cNvPicPr>
          <p:nvPr/>
        </p:nvPicPr>
        <p:blipFill>
          <a:blip r:embed="rId5" cstate="print"/>
          <a:stretch>
            <a:fillRect/>
          </a:stretch>
        </p:blipFill>
        <p:spPr>
          <a:xfrm>
            <a:off x="5541397" y="4689455"/>
            <a:ext cx="1060098" cy="740767"/>
          </a:xfrm>
          <a:prstGeom prst="rect">
            <a:avLst/>
          </a:prstGeom>
        </p:spPr>
      </p:pic>
      <p:pic>
        <p:nvPicPr>
          <p:cNvPr id="15" name="Picture 14">
            <a:extLst>
              <a:ext uri="{FF2B5EF4-FFF2-40B4-BE49-F238E27FC236}">
                <a16:creationId xmlns:a16="http://schemas.microsoft.com/office/drawing/2014/main" id="{325FFBD0-7FE1-A54F-B3E2-4E7E1F26F012}"/>
              </a:ext>
            </a:extLst>
          </p:cNvPr>
          <p:cNvPicPr>
            <a:picLocks noChangeAspect="1"/>
          </p:cNvPicPr>
          <p:nvPr/>
        </p:nvPicPr>
        <p:blipFill>
          <a:blip r:embed="rId6" cstate="print"/>
          <a:stretch>
            <a:fillRect/>
          </a:stretch>
        </p:blipFill>
        <p:spPr>
          <a:xfrm>
            <a:off x="5612145" y="5474033"/>
            <a:ext cx="918602" cy="577812"/>
          </a:xfrm>
          <a:prstGeom prst="rect">
            <a:avLst/>
          </a:prstGeom>
        </p:spPr>
      </p:pic>
      <p:pic>
        <p:nvPicPr>
          <p:cNvPr id="16" name="Picture 15">
            <a:extLst>
              <a:ext uri="{FF2B5EF4-FFF2-40B4-BE49-F238E27FC236}">
                <a16:creationId xmlns:a16="http://schemas.microsoft.com/office/drawing/2014/main" id="{C8FD3AE3-911A-ED44-82B2-64A2C8B1A065}"/>
              </a:ext>
            </a:extLst>
          </p:cNvPr>
          <p:cNvPicPr>
            <a:picLocks noChangeAspect="1"/>
          </p:cNvPicPr>
          <p:nvPr/>
        </p:nvPicPr>
        <p:blipFill>
          <a:blip r:embed="rId7" cstate="print"/>
          <a:stretch>
            <a:fillRect/>
          </a:stretch>
        </p:blipFill>
        <p:spPr>
          <a:xfrm>
            <a:off x="8824447" y="4919681"/>
            <a:ext cx="918901" cy="609770"/>
          </a:xfrm>
          <a:prstGeom prst="rect">
            <a:avLst/>
          </a:prstGeom>
        </p:spPr>
      </p:pic>
      <p:pic>
        <p:nvPicPr>
          <p:cNvPr id="17" name="Picture 16">
            <a:extLst>
              <a:ext uri="{FF2B5EF4-FFF2-40B4-BE49-F238E27FC236}">
                <a16:creationId xmlns:a16="http://schemas.microsoft.com/office/drawing/2014/main" id="{07A2472D-681B-AA4F-9121-F69541C40A5B}"/>
              </a:ext>
            </a:extLst>
          </p:cNvPr>
          <p:cNvPicPr>
            <a:picLocks noChangeAspect="1"/>
          </p:cNvPicPr>
          <p:nvPr/>
        </p:nvPicPr>
        <p:blipFill>
          <a:blip r:embed="rId8" cstate="print"/>
          <a:stretch>
            <a:fillRect/>
          </a:stretch>
        </p:blipFill>
        <p:spPr>
          <a:xfrm>
            <a:off x="8843652" y="5621815"/>
            <a:ext cx="908931" cy="609770"/>
          </a:xfrm>
          <a:prstGeom prst="rect">
            <a:avLst/>
          </a:prstGeom>
        </p:spPr>
      </p:pic>
      <p:sp>
        <p:nvSpPr>
          <p:cNvPr id="18" name="TextBox 17"/>
          <p:cNvSpPr txBox="1"/>
          <p:nvPr/>
        </p:nvSpPr>
        <p:spPr>
          <a:xfrm>
            <a:off x="166253" y="812800"/>
            <a:ext cx="11757892" cy="1569660"/>
          </a:xfrm>
          <a:prstGeom prst="rect">
            <a:avLst/>
          </a:prstGeom>
          <a:noFill/>
        </p:spPr>
        <p:txBody>
          <a:bodyPr wrap="square" rtlCol="0">
            <a:spAutoFit/>
          </a:bodyPr>
          <a:lstStyle/>
          <a:p>
            <a:pPr algn="just"/>
            <a:r>
              <a:rPr lang="en-US" sz="1600" b="1" dirty="0"/>
              <a:t>ILO Convention No. 131 (Article 4): -</a:t>
            </a:r>
            <a:r>
              <a:rPr lang="en-US" sz="1600" dirty="0"/>
              <a:t>  </a:t>
            </a:r>
            <a:r>
              <a:rPr lang="en-IN" sz="1600" dirty="0"/>
              <a:t>Minimum Wages should be "</a:t>
            </a:r>
            <a:r>
              <a:rPr lang="en-IN" sz="1600" i="1" u="sng" dirty="0"/>
              <a:t>adjusted from time to time”</a:t>
            </a:r>
          </a:p>
          <a:p>
            <a:pPr algn="just"/>
            <a:endParaRPr lang="en-IN" sz="1600" dirty="0"/>
          </a:p>
          <a:p>
            <a:pPr algn="just"/>
            <a:r>
              <a:rPr lang="en-IN" sz="1600" b="1" dirty="0"/>
              <a:t>ILO Minimum Wage Fixing Recommendation, 1970 (No. 135) :- </a:t>
            </a:r>
            <a:r>
              <a:rPr lang="en-IN" sz="1600" i="1" u="sng" dirty="0"/>
              <a:t>“Minimum wage rates should be adjusted from </a:t>
            </a:r>
          </a:p>
          <a:p>
            <a:pPr algn="just"/>
            <a:r>
              <a:rPr lang="en-IN" sz="1600" i="1" u="sng" dirty="0"/>
              <a:t>time to time to take into account changes in the cost of living and other economic conditions</a:t>
            </a:r>
            <a:r>
              <a:rPr lang="en-IN" sz="1600" i="1" dirty="0"/>
              <a:t>.” </a:t>
            </a:r>
            <a:r>
              <a:rPr lang="en-IN" sz="1600" dirty="0"/>
              <a:t>In principle, this revision can take place </a:t>
            </a:r>
            <a:r>
              <a:rPr lang="en-IN" sz="1600" i="1" u="sng" dirty="0"/>
              <a:t>“either at regular intervals or whenever such a review is considered appropriate in the light of the variations in a </a:t>
            </a:r>
          </a:p>
          <a:p>
            <a:pPr algn="just"/>
            <a:r>
              <a:rPr lang="en-IN" sz="1600" i="1" u="sng" dirty="0"/>
              <a:t>cost-of-living index”. </a:t>
            </a:r>
          </a:p>
        </p:txBody>
      </p:sp>
      <p:sp>
        <p:nvSpPr>
          <p:cNvPr id="19" name="TextBox 18"/>
          <p:cNvSpPr txBox="1"/>
          <p:nvPr/>
        </p:nvSpPr>
        <p:spPr>
          <a:xfrm>
            <a:off x="4027054" y="2743199"/>
            <a:ext cx="4313382" cy="338554"/>
          </a:xfrm>
          <a:prstGeom prst="rect">
            <a:avLst/>
          </a:prstGeom>
          <a:noFill/>
        </p:spPr>
        <p:txBody>
          <a:bodyPr wrap="square" rtlCol="0">
            <a:spAutoFit/>
          </a:bodyPr>
          <a:lstStyle/>
          <a:p>
            <a:pPr algn="ctr"/>
            <a:r>
              <a:rPr lang="en-US" sz="1600" b="1" dirty="0"/>
              <a:t>Present status of selected Asian Countries</a:t>
            </a:r>
            <a:endParaRPr lang="en-IN" sz="1600" b="1" dirty="0"/>
          </a:p>
        </p:txBody>
      </p:sp>
    </p:spTree>
    <p:extLst>
      <p:ext uri="{BB962C8B-B14F-4D97-AF65-F5344CB8AC3E}">
        <p14:creationId xmlns:p14="http://schemas.microsoft.com/office/powerpoint/2010/main" val="137584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67E645-D088-A94E-AA91-1E51AD3E6BA0}"/>
              </a:ext>
            </a:extLst>
          </p:cNvPr>
          <p:cNvSpPr>
            <a:spLocks noChangeArrowheads="1"/>
          </p:cNvSpPr>
          <p:nvPr/>
        </p:nvSpPr>
        <p:spPr bwMode="auto">
          <a:xfrm>
            <a:off x="234176" y="342509"/>
            <a:ext cx="665071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US" sz="1600" b="1" dirty="0">
                <a:solidFill>
                  <a:srgbClr val="008DB7"/>
                </a:solidFill>
                <a:sym typeface="Raleway"/>
              </a:rPr>
              <a:t>Some Interesting Facts about Minimum Wages in Asian Countries:</a:t>
            </a:r>
            <a:endParaRPr lang="en-GB" sz="1600" b="1" dirty="0">
              <a:solidFill>
                <a:srgbClr val="008DB7"/>
              </a:solidFill>
              <a:sym typeface="Raleway"/>
            </a:endParaRPr>
          </a:p>
        </p:txBody>
      </p:sp>
      <p:pic>
        <p:nvPicPr>
          <p:cNvPr id="15" name="Picture 2" descr="page1image5048048">
            <a:extLst>
              <a:ext uri="{FF2B5EF4-FFF2-40B4-BE49-F238E27FC236}">
                <a16:creationId xmlns:a16="http://schemas.microsoft.com/office/drawing/2014/main" id="{592139C2-B475-E34A-9B67-08389EEFEF77}"/>
              </a:ext>
            </a:extLst>
          </p:cNvPr>
          <p:cNvPicPr>
            <a:picLocks noChangeAspect="1" noChangeArrowheads="1"/>
          </p:cNvPicPr>
          <p:nvPr/>
        </p:nvPicPr>
        <p:blipFill>
          <a:blip r:embed="rId3" cstate="print">
            <a:alphaModFix amt="31000"/>
            <a:extLst>
              <a:ext uri="{28A0092B-C50C-407E-A947-70E740481C1C}">
                <a14:useLocalDpi xmlns:a14="http://schemas.microsoft.com/office/drawing/2010/main"/>
              </a:ext>
            </a:extLst>
          </a:blip>
          <a:srcRect/>
          <a:stretch>
            <a:fillRect/>
          </a:stretch>
        </p:blipFill>
        <p:spPr bwMode="auto">
          <a:xfrm>
            <a:off x="0" y="802661"/>
            <a:ext cx="12191720" cy="605520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Marker">
            <a:extLst>
              <a:ext uri="{FF2B5EF4-FFF2-40B4-BE49-F238E27FC236}">
                <a16:creationId xmlns:a16="http://schemas.microsoft.com/office/drawing/2014/main" id="{F2C54BC9-88ED-1D41-A72A-9254741AF16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0680" y="2782088"/>
            <a:ext cx="533014" cy="533014"/>
          </a:xfrm>
          <a:prstGeom prst="rect">
            <a:avLst/>
          </a:prstGeom>
        </p:spPr>
      </p:pic>
      <p:pic>
        <p:nvPicPr>
          <p:cNvPr id="17" name="Graphic 16" descr="Marker">
            <a:extLst>
              <a:ext uri="{FF2B5EF4-FFF2-40B4-BE49-F238E27FC236}">
                <a16:creationId xmlns:a16="http://schemas.microsoft.com/office/drawing/2014/main" id="{9B3A90F4-89E3-7E41-88C1-4F38FDF6680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19498" y="3779540"/>
            <a:ext cx="572541" cy="572541"/>
          </a:xfrm>
          <a:prstGeom prst="rect">
            <a:avLst/>
          </a:prstGeom>
        </p:spPr>
      </p:pic>
      <p:pic>
        <p:nvPicPr>
          <p:cNvPr id="20" name="Graphic 19" descr="Marker">
            <a:extLst>
              <a:ext uri="{FF2B5EF4-FFF2-40B4-BE49-F238E27FC236}">
                <a16:creationId xmlns:a16="http://schemas.microsoft.com/office/drawing/2014/main" id="{DF138D24-148C-9B43-8E58-1674771DBD6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97124" y="3246526"/>
            <a:ext cx="533014" cy="533014"/>
          </a:xfrm>
          <a:prstGeom prst="rect">
            <a:avLst/>
          </a:prstGeom>
        </p:spPr>
      </p:pic>
      <p:pic>
        <p:nvPicPr>
          <p:cNvPr id="21" name="Graphic 20" descr="Marker">
            <a:extLst>
              <a:ext uri="{FF2B5EF4-FFF2-40B4-BE49-F238E27FC236}">
                <a16:creationId xmlns:a16="http://schemas.microsoft.com/office/drawing/2014/main" id="{91E3D714-FC45-2345-A276-C853F4B15BA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18706" y="3693569"/>
            <a:ext cx="533014" cy="533014"/>
          </a:xfrm>
          <a:prstGeom prst="rect">
            <a:avLst/>
          </a:prstGeom>
        </p:spPr>
      </p:pic>
      <p:pic>
        <p:nvPicPr>
          <p:cNvPr id="22" name="Graphic 21" descr="Marker">
            <a:extLst>
              <a:ext uri="{FF2B5EF4-FFF2-40B4-BE49-F238E27FC236}">
                <a16:creationId xmlns:a16="http://schemas.microsoft.com/office/drawing/2014/main" id="{543FA4B9-3FCA-D044-B98B-9918ED7A29F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25532" y="4673828"/>
            <a:ext cx="533014" cy="533014"/>
          </a:xfrm>
          <a:prstGeom prst="rect">
            <a:avLst/>
          </a:prstGeom>
        </p:spPr>
      </p:pic>
      <p:pic>
        <p:nvPicPr>
          <p:cNvPr id="23" name="Graphic 22" descr="Marker">
            <a:extLst>
              <a:ext uri="{FF2B5EF4-FFF2-40B4-BE49-F238E27FC236}">
                <a16:creationId xmlns:a16="http://schemas.microsoft.com/office/drawing/2014/main" id="{72914719-6172-6740-9E8A-2834F24C8CA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84766" y="4352081"/>
            <a:ext cx="533014" cy="533014"/>
          </a:xfrm>
          <a:prstGeom prst="rect">
            <a:avLst/>
          </a:prstGeom>
        </p:spPr>
      </p:pic>
      <p:pic>
        <p:nvPicPr>
          <p:cNvPr id="25" name="Graphic 24" descr="Marker">
            <a:extLst>
              <a:ext uri="{FF2B5EF4-FFF2-40B4-BE49-F238E27FC236}">
                <a16:creationId xmlns:a16="http://schemas.microsoft.com/office/drawing/2014/main" id="{92072143-C214-2D4B-9033-F4CE20E34A1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84766" y="5412655"/>
            <a:ext cx="533014" cy="533014"/>
          </a:xfrm>
          <a:prstGeom prst="rect">
            <a:avLst/>
          </a:prstGeom>
        </p:spPr>
      </p:pic>
      <p:sp>
        <p:nvSpPr>
          <p:cNvPr id="26" name="TextBox 25">
            <a:extLst>
              <a:ext uri="{FF2B5EF4-FFF2-40B4-BE49-F238E27FC236}">
                <a16:creationId xmlns:a16="http://schemas.microsoft.com/office/drawing/2014/main" id="{33AD4B54-8932-2246-87AC-9AFDB7151F00}"/>
              </a:ext>
            </a:extLst>
          </p:cNvPr>
          <p:cNvSpPr txBox="1"/>
          <p:nvPr/>
        </p:nvSpPr>
        <p:spPr>
          <a:xfrm>
            <a:off x="213823" y="2852807"/>
            <a:ext cx="2514600"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latinLnBrk="0">
              <a:buFont typeface="Arial" pitchFamily="34" charset="0"/>
              <a:buChar char="•"/>
            </a:pPr>
            <a:r>
              <a:rPr lang="en-US" sz="1400" dirty="0"/>
              <a:t>In</a:t>
            </a:r>
            <a:r>
              <a:rPr lang="en-US" sz="1400" b="1" dirty="0"/>
              <a:t> </a:t>
            </a:r>
            <a:r>
              <a:rPr lang="en-US" sz="1400" b="1" dirty="0">
                <a:solidFill>
                  <a:srgbClr val="FF0066"/>
                </a:solidFill>
              </a:rPr>
              <a:t>India</a:t>
            </a:r>
            <a:r>
              <a:rPr lang="en-US" sz="1400" b="1" dirty="0"/>
              <a:t> </a:t>
            </a:r>
            <a:r>
              <a:rPr lang="en-US" sz="1400" dirty="0"/>
              <a:t>the MW is set as per piece rate, monthly, daily and hour rate.</a:t>
            </a:r>
          </a:p>
          <a:p>
            <a:pPr marL="185738" indent="-185738" latinLnBrk="0">
              <a:buFont typeface="Arial" panose="020B0604020202020204" pitchFamily="34" charset="0"/>
              <a:buChar char="•"/>
            </a:pPr>
            <a:r>
              <a:rPr lang="en-US" sz="1400" dirty="0"/>
              <a:t>It is decided on a central,</a:t>
            </a:r>
          </a:p>
          <a:p>
            <a:pPr marL="171450" indent="7938" latinLnBrk="0"/>
            <a:r>
              <a:rPr lang="en-US" sz="1400" dirty="0"/>
              <a:t> regional, &amp; sectoral level.</a:t>
            </a:r>
          </a:p>
          <a:p>
            <a:pPr marL="171450" indent="-171450" latinLnBrk="0">
              <a:buFont typeface="Arial" panose="020B0604020202020204" pitchFamily="34" charset="0"/>
              <a:buChar char="•"/>
            </a:pPr>
            <a:r>
              <a:rPr lang="en-US" sz="1400" dirty="0"/>
              <a:t>India has about 1700 MW rates.</a:t>
            </a:r>
          </a:p>
        </p:txBody>
      </p:sp>
      <p:sp>
        <p:nvSpPr>
          <p:cNvPr id="27" name="TextBox 26">
            <a:extLst>
              <a:ext uri="{FF2B5EF4-FFF2-40B4-BE49-F238E27FC236}">
                <a16:creationId xmlns:a16="http://schemas.microsoft.com/office/drawing/2014/main" id="{BC027087-2A7D-AA4C-8BF9-BE7EF31298F2}"/>
              </a:ext>
            </a:extLst>
          </p:cNvPr>
          <p:cNvSpPr txBox="1"/>
          <p:nvPr/>
        </p:nvSpPr>
        <p:spPr>
          <a:xfrm>
            <a:off x="196165" y="1992545"/>
            <a:ext cx="205236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US" sz="1400" b="1" dirty="0">
                <a:solidFill>
                  <a:srgbClr val="FF0066"/>
                </a:solidFill>
              </a:rPr>
              <a:t>Pakistan</a:t>
            </a:r>
            <a:r>
              <a:rPr lang="en-US" sz="1400" b="1" dirty="0">
                <a:solidFill>
                  <a:srgbClr val="031747"/>
                </a:solidFill>
              </a:rPr>
              <a:t> </a:t>
            </a:r>
            <a:r>
              <a:rPr lang="en-US" sz="1400" dirty="0"/>
              <a:t>are MWs at</a:t>
            </a:r>
          </a:p>
          <a:p>
            <a:pPr marL="171450" indent="-171450" latinLnBrk="0"/>
            <a:r>
              <a:rPr lang="en-US" sz="1400" dirty="0"/>
              <a:t> provincial &amp;</a:t>
            </a:r>
          </a:p>
          <a:p>
            <a:pPr marL="171450" indent="-171450" latinLnBrk="0"/>
            <a:r>
              <a:rPr lang="en-US" sz="1400" dirty="0"/>
              <a:t>occupational level.</a:t>
            </a:r>
          </a:p>
        </p:txBody>
      </p:sp>
      <p:sp>
        <p:nvSpPr>
          <p:cNvPr id="28" name="TextBox 27">
            <a:extLst>
              <a:ext uri="{FF2B5EF4-FFF2-40B4-BE49-F238E27FC236}">
                <a16:creationId xmlns:a16="http://schemas.microsoft.com/office/drawing/2014/main" id="{59230C75-7EFA-FB4B-B9A7-F3454B52AA3E}"/>
              </a:ext>
            </a:extLst>
          </p:cNvPr>
          <p:cNvSpPr txBox="1"/>
          <p:nvPr/>
        </p:nvSpPr>
        <p:spPr>
          <a:xfrm>
            <a:off x="162028" y="916840"/>
            <a:ext cx="2514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US" sz="1400" b="1" dirty="0">
                <a:solidFill>
                  <a:srgbClr val="FF0066"/>
                </a:solidFill>
              </a:rPr>
              <a:t>China</a:t>
            </a:r>
            <a:r>
              <a:rPr lang="en-US" sz="1400" dirty="0"/>
              <a:t> does not have a national MW rate, instead MWs are set at province &amp; sectoral level.</a:t>
            </a:r>
          </a:p>
        </p:txBody>
      </p:sp>
      <p:cxnSp>
        <p:nvCxnSpPr>
          <p:cNvPr id="30" name="Elbow Connector 29">
            <a:extLst>
              <a:ext uri="{FF2B5EF4-FFF2-40B4-BE49-F238E27FC236}">
                <a16:creationId xmlns:a16="http://schemas.microsoft.com/office/drawing/2014/main" id="{FD236783-659A-B74F-8302-692B9789D8A9}"/>
              </a:ext>
            </a:extLst>
          </p:cNvPr>
          <p:cNvCxnSpPr>
            <a:cxnSpLocks/>
            <a:stCxn id="16" idx="2"/>
            <a:endCxn id="28" idx="3"/>
          </p:cNvCxnSpPr>
          <p:nvPr/>
        </p:nvCxnSpPr>
        <p:spPr>
          <a:xfrm rot="5400000" flipH="1">
            <a:off x="3771304" y="299219"/>
            <a:ext cx="1921208" cy="4110559"/>
          </a:xfrm>
          <a:prstGeom prst="bentConnector4">
            <a:avLst>
              <a:gd name="adj1" fmla="val -11899"/>
              <a:gd name="adj2" fmla="val 53242"/>
            </a:avLst>
          </a:prstGeom>
          <a:ln w="127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9CE86FB7-CD59-AF4D-8A3F-83E9A935D496}"/>
              </a:ext>
            </a:extLst>
          </p:cNvPr>
          <p:cNvCxnSpPr>
            <a:cxnSpLocks/>
            <a:stCxn id="17" idx="2"/>
            <a:endCxn id="26" idx="3"/>
          </p:cNvCxnSpPr>
          <p:nvPr/>
        </p:nvCxnSpPr>
        <p:spPr>
          <a:xfrm rot="5400000" flipH="1">
            <a:off x="3317568" y="3063881"/>
            <a:ext cx="699055" cy="1877346"/>
          </a:xfrm>
          <a:prstGeom prst="bentConnector4">
            <a:avLst>
              <a:gd name="adj1" fmla="val -32701"/>
              <a:gd name="adj2" fmla="val 57624"/>
            </a:avLst>
          </a:prstGeom>
          <a:ln w="127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71A8715E-9BCE-694F-9477-80627DEF571C}"/>
              </a:ext>
            </a:extLst>
          </p:cNvPr>
          <p:cNvCxnSpPr>
            <a:cxnSpLocks/>
            <a:stCxn id="20" idx="2"/>
            <a:endCxn id="27" idx="3"/>
          </p:cNvCxnSpPr>
          <p:nvPr/>
        </p:nvCxnSpPr>
        <p:spPr>
          <a:xfrm rot="5400000" flipH="1">
            <a:off x="2397247" y="2213157"/>
            <a:ext cx="1417663" cy="1715104"/>
          </a:xfrm>
          <a:prstGeom prst="bentConnector4">
            <a:avLst>
              <a:gd name="adj1" fmla="val -16125"/>
              <a:gd name="adj2" fmla="val 14089"/>
            </a:avLst>
          </a:prstGeom>
          <a:ln w="127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629C758-45E1-E540-8FBE-AF86741D233E}"/>
              </a:ext>
            </a:extLst>
          </p:cNvPr>
          <p:cNvSpPr txBox="1"/>
          <p:nvPr/>
        </p:nvSpPr>
        <p:spPr>
          <a:xfrm>
            <a:off x="210294" y="4637345"/>
            <a:ext cx="3320143"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latinLnBrk="0">
              <a:buFont typeface="Arial" panose="020B0604020202020204" pitchFamily="34" charset="0"/>
              <a:buChar char="•"/>
            </a:pPr>
            <a:r>
              <a:rPr lang="en-US" sz="1400" dirty="0"/>
              <a:t>In </a:t>
            </a:r>
            <a:r>
              <a:rPr lang="en-US" sz="1400" b="1" dirty="0">
                <a:solidFill>
                  <a:srgbClr val="FF0066"/>
                </a:solidFill>
              </a:rPr>
              <a:t>Sri Lanka</a:t>
            </a:r>
            <a:r>
              <a:rPr lang="en-US" sz="1400" dirty="0"/>
              <a:t>, MWs are set as per sector &amp; industry by Wage Boards</a:t>
            </a:r>
          </a:p>
          <a:p>
            <a:pPr marL="171450" indent="-171450" latinLnBrk="0">
              <a:buFont typeface="Arial" panose="020B0604020202020204" pitchFamily="34" charset="0"/>
              <a:buChar char="•"/>
            </a:pPr>
            <a:r>
              <a:rPr lang="en-US" sz="1400" dirty="0"/>
              <a:t>Sectors that are not under the Wage Boards are not covered by MWs</a:t>
            </a:r>
          </a:p>
          <a:p>
            <a:pPr marL="171450" indent="-171450" latinLnBrk="0">
              <a:buFont typeface="Arial" panose="020B0604020202020204" pitchFamily="34" charset="0"/>
              <a:buChar char="•"/>
            </a:pPr>
            <a:r>
              <a:rPr lang="en-US" sz="1400" dirty="0"/>
              <a:t>MWs have not been revised for almost a decade</a:t>
            </a:r>
          </a:p>
        </p:txBody>
      </p:sp>
      <p:cxnSp>
        <p:nvCxnSpPr>
          <p:cNvPr id="44" name="Elbow Connector 43">
            <a:extLst>
              <a:ext uri="{FF2B5EF4-FFF2-40B4-BE49-F238E27FC236}">
                <a16:creationId xmlns:a16="http://schemas.microsoft.com/office/drawing/2014/main" id="{06DD090A-9DA8-EB49-99AB-336D631ED1BE}"/>
              </a:ext>
            </a:extLst>
          </p:cNvPr>
          <p:cNvCxnSpPr>
            <a:cxnSpLocks/>
            <a:stCxn id="22" idx="2"/>
          </p:cNvCxnSpPr>
          <p:nvPr/>
        </p:nvCxnSpPr>
        <p:spPr>
          <a:xfrm rot="5400000">
            <a:off x="4045972" y="4699217"/>
            <a:ext cx="338443" cy="1353693"/>
          </a:xfrm>
          <a:prstGeom prst="bentConnector2">
            <a:avLst/>
          </a:prstGeom>
          <a:ln w="127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0CD421E-5B3E-4446-8027-9B23F1FCB3BD}"/>
              </a:ext>
            </a:extLst>
          </p:cNvPr>
          <p:cNvSpPr txBox="1"/>
          <p:nvPr/>
        </p:nvSpPr>
        <p:spPr>
          <a:xfrm>
            <a:off x="9475233" y="4453245"/>
            <a:ext cx="2514600"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latinLnBrk="0">
              <a:buFont typeface="Arial" panose="020B0604020202020204" pitchFamily="34" charset="0"/>
              <a:buChar char="•"/>
            </a:pPr>
            <a:r>
              <a:rPr lang="en-US" sz="1400" dirty="0"/>
              <a:t>In</a:t>
            </a:r>
            <a:r>
              <a:rPr lang="en-US" sz="1400" b="1" dirty="0"/>
              <a:t> </a:t>
            </a:r>
            <a:r>
              <a:rPr lang="en-US" sz="1400" b="1" dirty="0">
                <a:solidFill>
                  <a:srgbClr val="FF0066"/>
                </a:solidFill>
              </a:rPr>
              <a:t>Indonesia</a:t>
            </a:r>
            <a:r>
              <a:rPr lang="en-US" sz="1400" dirty="0">
                <a:solidFill>
                  <a:srgbClr val="031747"/>
                </a:solidFill>
              </a:rPr>
              <a:t>, provincial MW is set based on the negotiations &amp; agreements between three key actors, i.e., corporate organizations, trade unions &amp; the Governor.</a:t>
            </a:r>
            <a:endParaRPr lang="en-US" sz="1400" dirty="0"/>
          </a:p>
        </p:txBody>
      </p:sp>
      <p:sp>
        <p:nvSpPr>
          <p:cNvPr id="46" name="TextBox 45">
            <a:extLst>
              <a:ext uri="{FF2B5EF4-FFF2-40B4-BE49-F238E27FC236}">
                <a16:creationId xmlns:a16="http://schemas.microsoft.com/office/drawing/2014/main" id="{C2F4D589-8CDD-954A-9F8C-EB7DAC00696A}"/>
              </a:ext>
            </a:extLst>
          </p:cNvPr>
          <p:cNvSpPr txBox="1"/>
          <p:nvPr/>
        </p:nvSpPr>
        <p:spPr>
          <a:xfrm>
            <a:off x="9538863" y="2852807"/>
            <a:ext cx="2514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latinLnBrk="0">
              <a:buFont typeface="Arial" panose="020B0604020202020204" pitchFamily="34" charset="0"/>
              <a:buChar char="•"/>
            </a:pPr>
            <a:r>
              <a:rPr lang="en-US" sz="1400" dirty="0"/>
              <a:t>In</a:t>
            </a:r>
            <a:r>
              <a:rPr lang="en-US" sz="1400" b="1" dirty="0"/>
              <a:t> </a:t>
            </a:r>
            <a:r>
              <a:rPr lang="en-US" sz="1400" b="1" dirty="0">
                <a:solidFill>
                  <a:srgbClr val="FF0066"/>
                </a:solidFill>
              </a:rPr>
              <a:t>Cambodia</a:t>
            </a:r>
            <a:r>
              <a:rPr lang="en-US" sz="1400" dirty="0">
                <a:solidFill>
                  <a:srgbClr val="031747"/>
                </a:solidFill>
              </a:rPr>
              <a:t>, MWs are set for all apprentices, probationary &amp; regular workers.</a:t>
            </a:r>
          </a:p>
          <a:p>
            <a:pPr marL="171450" indent="-171450" latinLnBrk="0">
              <a:buFont typeface="Arial" panose="020B0604020202020204" pitchFamily="34" charset="0"/>
              <a:buChar char="•"/>
            </a:pPr>
            <a:r>
              <a:rPr lang="en-US" sz="1400" dirty="0">
                <a:solidFill>
                  <a:srgbClr val="031747"/>
                </a:solidFill>
              </a:rPr>
              <a:t>MW only for garment &amp; footwear sector</a:t>
            </a:r>
            <a:endParaRPr lang="en-US" sz="1400" dirty="0"/>
          </a:p>
        </p:txBody>
      </p:sp>
      <p:sp>
        <p:nvSpPr>
          <p:cNvPr id="47" name="TextBox 46">
            <a:extLst>
              <a:ext uri="{FF2B5EF4-FFF2-40B4-BE49-F238E27FC236}">
                <a16:creationId xmlns:a16="http://schemas.microsoft.com/office/drawing/2014/main" id="{68B50AB9-8248-374E-9BED-69196BF0C694}"/>
              </a:ext>
            </a:extLst>
          </p:cNvPr>
          <p:cNvSpPr txBox="1"/>
          <p:nvPr/>
        </p:nvSpPr>
        <p:spPr>
          <a:xfrm>
            <a:off x="9538863" y="112913"/>
            <a:ext cx="2514600"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latinLnBrk="0">
              <a:buFont typeface="Arial" panose="020B0604020202020204" pitchFamily="34" charset="0"/>
              <a:buChar char="•"/>
            </a:pPr>
            <a:r>
              <a:rPr lang="en-US" sz="1400" dirty="0"/>
              <a:t>In</a:t>
            </a:r>
            <a:r>
              <a:rPr lang="en-US" sz="1400" b="1" dirty="0"/>
              <a:t> </a:t>
            </a:r>
            <a:r>
              <a:rPr lang="en-US" sz="1400" b="1" dirty="0">
                <a:solidFill>
                  <a:srgbClr val="FF0066"/>
                </a:solidFill>
              </a:rPr>
              <a:t>Vietnam</a:t>
            </a:r>
            <a:r>
              <a:rPr lang="en-US" sz="1400" dirty="0">
                <a:solidFill>
                  <a:srgbClr val="031747"/>
                </a:solidFill>
              </a:rPr>
              <a:t>, there are two types of MWs; general MW for public servants &amp; armed forces and the regional MW for private &amp; other sectors.</a:t>
            </a:r>
          </a:p>
          <a:p>
            <a:pPr marL="171450" indent="-171450" latinLnBrk="0">
              <a:buFont typeface="Arial" panose="020B0604020202020204" pitchFamily="34" charset="0"/>
              <a:buChar char="•"/>
            </a:pPr>
            <a:r>
              <a:rPr lang="en-US" sz="1400" dirty="0">
                <a:solidFill>
                  <a:srgbClr val="031747"/>
                </a:solidFill>
              </a:rPr>
              <a:t>Since, 2010, Vietnam has a universal coverage of MWs for all workers; including informal </a:t>
            </a:r>
          </a:p>
          <a:p>
            <a:pPr marL="171450" indent="7938" latinLnBrk="0"/>
            <a:r>
              <a:rPr lang="en-US" sz="1400" dirty="0">
                <a:solidFill>
                  <a:srgbClr val="031747"/>
                </a:solidFill>
              </a:rPr>
              <a:t>workers. </a:t>
            </a:r>
            <a:endParaRPr lang="en-US" sz="1400" dirty="0"/>
          </a:p>
        </p:txBody>
      </p:sp>
      <p:cxnSp>
        <p:nvCxnSpPr>
          <p:cNvPr id="49" name="Elbow Connector 48">
            <a:extLst>
              <a:ext uri="{FF2B5EF4-FFF2-40B4-BE49-F238E27FC236}">
                <a16:creationId xmlns:a16="http://schemas.microsoft.com/office/drawing/2014/main" id="{0089FCAF-0A86-F54B-8508-8FF8F0A6DD06}"/>
              </a:ext>
            </a:extLst>
          </p:cNvPr>
          <p:cNvCxnSpPr>
            <a:cxnSpLocks/>
            <a:stCxn id="21" idx="2"/>
            <a:endCxn id="47" idx="1"/>
          </p:cNvCxnSpPr>
          <p:nvPr/>
        </p:nvCxnSpPr>
        <p:spPr>
          <a:xfrm rot="5400000" flipH="1" flipV="1">
            <a:off x="6920756" y="1608477"/>
            <a:ext cx="2882563" cy="2353650"/>
          </a:xfrm>
          <a:prstGeom prst="bentConnector4">
            <a:avLst>
              <a:gd name="adj1" fmla="val -4490"/>
              <a:gd name="adj2" fmla="val 41152"/>
            </a:avLst>
          </a:prstGeom>
          <a:ln w="127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F667161-1C9B-6043-AD87-39E5940BA5A0}"/>
              </a:ext>
            </a:extLst>
          </p:cNvPr>
          <p:cNvCxnSpPr>
            <a:cxnSpLocks/>
            <a:stCxn id="23" idx="2"/>
            <a:endCxn id="46" idx="1"/>
          </p:cNvCxnSpPr>
          <p:nvPr/>
        </p:nvCxnSpPr>
        <p:spPr>
          <a:xfrm rot="5400000" flipH="1" flipV="1">
            <a:off x="7675173" y="3021405"/>
            <a:ext cx="1339790" cy="2387590"/>
          </a:xfrm>
          <a:prstGeom prst="bentConnector4">
            <a:avLst>
              <a:gd name="adj1" fmla="val -17062"/>
              <a:gd name="adj2" fmla="val 55581"/>
            </a:avLst>
          </a:prstGeom>
          <a:ln w="127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1A589DFB-1C74-B343-87FE-2740B49F0EA5}"/>
              </a:ext>
            </a:extLst>
          </p:cNvPr>
          <p:cNvCxnSpPr>
            <a:cxnSpLocks/>
            <a:stCxn id="25" idx="2"/>
            <a:endCxn id="45" idx="1"/>
          </p:cNvCxnSpPr>
          <p:nvPr/>
        </p:nvCxnSpPr>
        <p:spPr>
          <a:xfrm rot="5400000" flipH="1" flipV="1">
            <a:off x="7967150" y="4437587"/>
            <a:ext cx="692205" cy="2323960"/>
          </a:xfrm>
          <a:prstGeom prst="bentConnector4">
            <a:avLst>
              <a:gd name="adj1" fmla="val -33025"/>
              <a:gd name="adj2" fmla="val 55734"/>
            </a:avLst>
          </a:prstGeom>
          <a:ln w="127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60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204F8A2-1B28-A342-AC57-996527CFB068}"/>
              </a:ext>
            </a:extLst>
          </p:cNvPr>
          <p:cNvSpPr/>
          <p:nvPr/>
        </p:nvSpPr>
        <p:spPr>
          <a:xfrm>
            <a:off x="88099" y="1803399"/>
            <a:ext cx="3919850" cy="4050991"/>
          </a:xfrm>
          <a:prstGeom prst="roundRect">
            <a:avLst>
              <a:gd name="adj" fmla="val 3684"/>
            </a:avLst>
          </a:prstGeom>
          <a:effectLst>
            <a:outerShdw blurRad="50800" dist="50800" dir="5400000" algn="ctr" rotWithShape="0">
              <a:srgbClr val="000000">
                <a:alpha val="74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id="{18E26C28-52EA-5A43-ADD4-DD4037D7F9B6}"/>
              </a:ext>
            </a:extLst>
          </p:cNvPr>
          <p:cNvSpPr/>
          <p:nvPr/>
        </p:nvSpPr>
        <p:spPr>
          <a:xfrm>
            <a:off x="8234851" y="1803399"/>
            <a:ext cx="3919850" cy="4050991"/>
          </a:xfrm>
          <a:prstGeom prst="roundRect">
            <a:avLst>
              <a:gd name="adj" fmla="val 3684"/>
            </a:avLst>
          </a:prstGeom>
          <a:effectLst>
            <a:outerShdw blurRad="50800" dist="50800" dir="5400000" algn="ctr" rotWithShape="0">
              <a:srgbClr val="000000">
                <a:alpha val="74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ounded Rectangle 1">
            <a:extLst>
              <a:ext uri="{FF2B5EF4-FFF2-40B4-BE49-F238E27FC236}">
                <a16:creationId xmlns:a16="http://schemas.microsoft.com/office/drawing/2014/main" id="{1265FC69-6A60-A94D-B262-8A977E52BA05}"/>
              </a:ext>
            </a:extLst>
          </p:cNvPr>
          <p:cNvSpPr/>
          <p:nvPr/>
        </p:nvSpPr>
        <p:spPr>
          <a:xfrm>
            <a:off x="4148255" y="1803399"/>
            <a:ext cx="3919850" cy="4050991"/>
          </a:xfrm>
          <a:prstGeom prst="roundRect">
            <a:avLst>
              <a:gd name="adj" fmla="val 3684"/>
            </a:avLst>
          </a:prstGeom>
          <a:effectLst>
            <a:outerShdw blurRad="50800" dist="50800" dir="5400000" algn="ctr" rotWithShape="0">
              <a:srgbClr val="000000">
                <a:alpha val="74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ectangle 2"/>
          <p:cNvSpPr>
            <a:spLocks noChangeArrowheads="1"/>
          </p:cNvSpPr>
          <p:nvPr/>
        </p:nvSpPr>
        <p:spPr bwMode="auto">
          <a:xfrm>
            <a:off x="294020" y="324040"/>
            <a:ext cx="48113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US" b="1" dirty="0">
                <a:solidFill>
                  <a:srgbClr val="008DB7"/>
                </a:solidFill>
                <a:latin typeface="Calibri" pitchFamily="34" charset="0"/>
                <a:cs typeface="Calibri" pitchFamily="34" charset="0"/>
                <a:sym typeface="Raleway"/>
              </a:rPr>
              <a:t>Reforms in Minimum Wage framework in India </a:t>
            </a:r>
          </a:p>
        </p:txBody>
      </p:sp>
      <p:graphicFrame>
        <p:nvGraphicFramePr>
          <p:cNvPr id="5" name="Diagram 4"/>
          <p:cNvGraphicFramePr/>
          <p:nvPr>
            <p:extLst>
              <p:ext uri="{D42A27DB-BD31-4B8C-83A1-F6EECF244321}">
                <p14:modId xmlns:p14="http://schemas.microsoft.com/office/powerpoint/2010/main" val="710673639"/>
              </p:ext>
            </p:extLst>
          </p:nvPr>
        </p:nvGraphicFramePr>
        <p:xfrm>
          <a:off x="143681" y="1803399"/>
          <a:ext cx="11955438" cy="3913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56420" y="1501801"/>
            <a:ext cx="3811684" cy="369332"/>
          </a:xfrm>
          <a:prstGeom prst="rect">
            <a:avLst/>
          </a:prstGeom>
        </p:spPr>
        <p:txBody>
          <a:bodyPr wrap="none">
            <a:spAutoFit/>
          </a:bodyPr>
          <a:lstStyle/>
          <a:p>
            <a:pPr marR="0" lvl="0" indent="0" fontAlgn="base">
              <a:lnSpc>
                <a:spcPct val="100000"/>
              </a:lnSpc>
              <a:spcBef>
                <a:spcPct val="0"/>
              </a:spcBef>
              <a:spcAft>
                <a:spcPct val="0"/>
              </a:spcAft>
              <a:buClrTx/>
              <a:buSzTx/>
              <a:tabLst/>
            </a:pPr>
            <a:r>
              <a:rPr lang="en-US" b="1" dirty="0">
                <a:solidFill>
                  <a:srgbClr val="008DB7"/>
                </a:solidFill>
                <a:latin typeface="Calibri" pitchFamily="34" charset="0"/>
                <a:cs typeface="Calibri" pitchFamily="34" charset="0"/>
                <a:sym typeface="Raleway"/>
              </a:rPr>
              <a:t> Case study  of Wage Code Bill, 2017 </a:t>
            </a:r>
          </a:p>
        </p:txBody>
      </p:sp>
      <p:pic>
        <p:nvPicPr>
          <p:cNvPr id="9" name="Picture 8">
            <a:extLst>
              <a:ext uri="{FF2B5EF4-FFF2-40B4-BE49-F238E27FC236}">
                <a16:creationId xmlns:a16="http://schemas.microsoft.com/office/drawing/2014/main" id="{C5583689-5F6D-7941-8CB6-8C193F5D750F}"/>
              </a:ext>
            </a:extLst>
          </p:cNvPr>
          <p:cNvPicPr>
            <a:picLocks noChangeAspect="1"/>
          </p:cNvPicPr>
          <p:nvPr/>
        </p:nvPicPr>
        <p:blipFill>
          <a:blip r:embed="rId7" cstate="print"/>
          <a:stretch>
            <a:fillRect/>
          </a:stretch>
        </p:blipFill>
        <p:spPr>
          <a:xfrm>
            <a:off x="5578131" y="828703"/>
            <a:ext cx="1060098" cy="740767"/>
          </a:xfrm>
          <a:prstGeom prst="rect">
            <a:avLst/>
          </a:prstGeom>
        </p:spPr>
      </p:pic>
    </p:spTree>
    <p:extLst>
      <p:ext uri="{BB962C8B-B14F-4D97-AF65-F5344CB8AC3E}">
        <p14:creationId xmlns:p14="http://schemas.microsoft.com/office/powerpoint/2010/main" val="15008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0153" y="333277"/>
            <a:ext cx="160251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US" b="1" dirty="0">
                <a:solidFill>
                  <a:srgbClr val="008DB7"/>
                </a:solidFill>
                <a:latin typeface="Calibri" pitchFamily="34" charset="0"/>
                <a:cs typeface="Calibri" pitchFamily="34" charset="0"/>
                <a:sym typeface="Raleway"/>
              </a:rPr>
              <a:t>Conclusion</a:t>
            </a:r>
          </a:p>
        </p:txBody>
      </p:sp>
      <p:sp>
        <p:nvSpPr>
          <p:cNvPr id="7" name="Rectangle 6"/>
          <p:cNvSpPr/>
          <p:nvPr/>
        </p:nvSpPr>
        <p:spPr>
          <a:xfrm>
            <a:off x="314035" y="847089"/>
            <a:ext cx="11711710" cy="4992392"/>
          </a:xfrm>
          <a:prstGeom prst="rect">
            <a:avLst/>
          </a:prstGeom>
        </p:spPr>
        <p:txBody>
          <a:bodyPr wrap="square">
            <a:spAutoFit/>
          </a:bodyPr>
          <a:lstStyle/>
          <a:p>
            <a:pPr marL="342900" indent="-342900" algn="just" latinLnBrk="0">
              <a:lnSpc>
                <a:spcPct val="200000"/>
              </a:lnSpc>
              <a:buFont typeface="+mj-lt"/>
              <a:buAutoNum type="alphaLcParenR"/>
            </a:pPr>
            <a:r>
              <a:rPr lang="en-US" dirty="0"/>
              <a:t>There are sufficient commonalities and differences that could be observed in the minimum wage fixing criteria </a:t>
            </a:r>
          </a:p>
          <a:p>
            <a:pPr marL="342900" indent="-342900" algn="just" latinLnBrk="0">
              <a:lnSpc>
                <a:spcPct val="200000"/>
              </a:lnSpc>
            </a:pPr>
            <a:r>
              <a:rPr lang="en-US" dirty="0"/>
              <a:t>	and procedures among the seven countries.</a:t>
            </a:r>
          </a:p>
          <a:p>
            <a:pPr marL="342900" indent="-342900" algn="just" latinLnBrk="0">
              <a:lnSpc>
                <a:spcPct val="200000"/>
              </a:lnSpc>
              <a:buFont typeface="+mj-lt"/>
              <a:buAutoNum type="alphaLcParenR" startAt="2"/>
            </a:pPr>
            <a:r>
              <a:rPr lang="en-US" dirty="0"/>
              <a:t>Even though Asian countries share some commonalities in terms of minimum wage fixing methods and </a:t>
            </a:r>
          </a:p>
          <a:p>
            <a:pPr marL="342900" indent="-342900" algn="just" latinLnBrk="0">
              <a:lnSpc>
                <a:spcPct val="200000"/>
              </a:lnSpc>
            </a:pPr>
            <a:r>
              <a:rPr lang="en-US" dirty="0"/>
              <a:t>	background, </a:t>
            </a:r>
            <a:r>
              <a:rPr lang="en-US" b="1" dirty="0"/>
              <a:t>diversity exists among them at various levels.</a:t>
            </a:r>
            <a:endParaRPr lang="en-IN" dirty="0"/>
          </a:p>
          <a:p>
            <a:pPr marL="342900" indent="-342900" algn="just" latinLnBrk="0">
              <a:lnSpc>
                <a:spcPct val="200000"/>
              </a:lnSpc>
              <a:buFont typeface="+mj-lt"/>
              <a:buAutoNum type="alphaLcParenR" startAt="3"/>
            </a:pPr>
            <a:r>
              <a:rPr lang="en-US" dirty="0"/>
              <a:t>The one positive trend seen in all countries is that they believe in </a:t>
            </a:r>
            <a:r>
              <a:rPr lang="en-US" b="1" dirty="0"/>
              <a:t>minimum wage to be a powerful </a:t>
            </a:r>
          </a:p>
          <a:p>
            <a:pPr marL="342900" indent="-342900" algn="just" latinLnBrk="0">
              <a:lnSpc>
                <a:spcPct val="200000"/>
              </a:lnSpc>
            </a:pPr>
            <a:r>
              <a:rPr lang="en-US" b="1" dirty="0"/>
              <a:t>	labor market stabilizing tool </a:t>
            </a:r>
            <a:r>
              <a:rPr lang="en-US" dirty="0"/>
              <a:t>and have adopted suitable methods that allow labor and employer </a:t>
            </a:r>
          </a:p>
          <a:p>
            <a:pPr marL="342900" indent="-342900" algn="just" latinLnBrk="0">
              <a:lnSpc>
                <a:spcPct val="200000"/>
              </a:lnSpc>
            </a:pPr>
            <a:r>
              <a:rPr lang="en-US" dirty="0"/>
              <a:t>	representation in the fixing process.</a:t>
            </a:r>
          </a:p>
          <a:p>
            <a:pPr marL="342900" indent="-342900" algn="just" latinLnBrk="0">
              <a:lnSpc>
                <a:spcPct val="200000"/>
              </a:lnSpc>
              <a:buFont typeface="+mj-lt"/>
              <a:buAutoNum type="alphaLcParenR" startAt="4"/>
            </a:pPr>
            <a:r>
              <a:rPr lang="en-US" dirty="0"/>
              <a:t>The negative trend of this is seen in the </a:t>
            </a:r>
            <a:r>
              <a:rPr lang="en-US" b="1" dirty="0"/>
              <a:t>declining involvement of Trade Unions </a:t>
            </a:r>
            <a:r>
              <a:rPr lang="en-US" dirty="0"/>
              <a:t>along with the fading </a:t>
            </a:r>
            <a:r>
              <a:rPr lang="en-US" b="1" dirty="0"/>
              <a:t>use of collective bargaining </a:t>
            </a:r>
            <a:r>
              <a:rPr lang="en-US" dirty="0"/>
              <a:t>as the mechanism for minimum wage  fixing.</a:t>
            </a:r>
          </a:p>
        </p:txBody>
      </p:sp>
    </p:spTree>
    <p:extLst>
      <p:ext uri="{BB962C8B-B14F-4D97-AF65-F5344CB8AC3E}">
        <p14:creationId xmlns:p14="http://schemas.microsoft.com/office/powerpoint/2010/main" val="37163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C97F9-747C-4A46-9348-6A945EEAF358}"/>
              </a:ext>
            </a:extLst>
          </p:cNvPr>
          <p:cNvSpPr>
            <a:spLocks noChangeArrowheads="1"/>
          </p:cNvSpPr>
          <p:nvPr/>
        </p:nvSpPr>
        <p:spPr bwMode="auto">
          <a:xfrm>
            <a:off x="260153" y="333277"/>
            <a:ext cx="160251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US" b="1" dirty="0">
                <a:solidFill>
                  <a:srgbClr val="008DB7"/>
                </a:solidFill>
                <a:latin typeface="Calibri" pitchFamily="34" charset="0"/>
                <a:cs typeface="Calibri" pitchFamily="34" charset="0"/>
                <a:sym typeface="Raleway"/>
              </a:rPr>
              <a:t>Thank You</a:t>
            </a:r>
          </a:p>
        </p:txBody>
      </p:sp>
      <p:sp>
        <p:nvSpPr>
          <p:cNvPr id="3" name="Rounded Rectangle 2">
            <a:extLst>
              <a:ext uri="{FF2B5EF4-FFF2-40B4-BE49-F238E27FC236}">
                <a16:creationId xmlns:a16="http://schemas.microsoft.com/office/drawing/2014/main" id="{F7E2C057-99D8-D847-9BE5-7908A353564F}"/>
              </a:ext>
            </a:extLst>
          </p:cNvPr>
          <p:cNvSpPr/>
          <p:nvPr/>
        </p:nvSpPr>
        <p:spPr>
          <a:xfrm>
            <a:off x="3190224" y="5635280"/>
            <a:ext cx="1689100" cy="812987"/>
          </a:xfrm>
          <a:prstGeom prst="roundRect">
            <a:avLst/>
          </a:prstGeom>
          <a:ln>
            <a:solidFill>
              <a:srgbClr val="0317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31747"/>
              </a:solidFill>
            </a:endParaRPr>
          </a:p>
        </p:txBody>
      </p:sp>
      <p:sp>
        <p:nvSpPr>
          <p:cNvPr id="4" name="Rectangle 3">
            <a:extLst>
              <a:ext uri="{FF2B5EF4-FFF2-40B4-BE49-F238E27FC236}">
                <a16:creationId xmlns:a16="http://schemas.microsoft.com/office/drawing/2014/main" id="{E70ECCCC-C737-AD4D-ACAF-C49FD9586CEE}"/>
              </a:ext>
            </a:extLst>
          </p:cNvPr>
          <p:cNvSpPr/>
          <p:nvPr/>
        </p:nvSpPr>
        <p:spPr>
          <a:xfrm>
            <a:off x="4411715" y="1799374"/>
            <a:ext cx="2462809" cy="1384995"/>
          </a:xfrm>
          <a:prstGeom prst="rect">
            <a:avLst/>
          </a:prstGeom>
        </p:spPr>
        <p:txBody>
          <a:bodyPr wrap="square">
            <a:spAutoFit/>
          </a:bodyPr>
          <a:lstStyle/>
          <a:p>
            <a:pPr algn="ctr"/>
            <a:r>
              <a:rPr lang="en-US" sz="1400" b="1" dirty="0">
                <a:ea typeface="BatangChe" pitchFamily="49" charset="-127"/>
                <a:cs typeface="AngsanaUPC" pitchFamily="18" charset="-34"/>
                <a:sym typeface="Raleway"/>
              </a:rPr>
              <a:t>Rupa </a:t>
            </a:r>
            <a:r>
              <a:rPr lang="en-US" sz="1400" b="1" dirty="0" err="1">
                <a:ea typeface="BatangChe" pitchFamily="49" charset="-127"/>
                <a:cs typeface="AngsanaUPC" pitchFamily="18" charset="-34"/>
                <a:sym typeface="Raleway"/>
              </a:rPr>
              <a:t>Korde</a:t>
            </a:r>
            <a:endParaRPr lang="en-US" sz="1400" b="1" dirty="0">
              <a:ea typeface="BatangChe" pitchFamily="49" charset="-127"/>
              <a:cs typeface="AngsanaUPC" pitchFamily="18" charset="-34"/>
              <a:sym typeface="Raleway"/>
            </a:endParaRPr>
          </a:p>
          <a:p>
            <a:pPr algn="ctr"/>
            <a:r>
              <a:rPr lang="en-US" sz="1400" b="1" dirty="0">
                <a:ea typeface="BatangChe" pitchFamily="49" charset="-127"/>
                <a:cs typeface="AngsanaUPC" pitchFamily="18" charset="-34"/>
                <a:sym typeface="Raleway"/>
              </a:rPr>
              <a:t>Faculty, Economics Area</a:t>
            </a:r>
          </a:p>
          <a:p>
            <a:pPr algn="ctr"/>
            <a:r>
              <a:rPr lang="en-US" sz="1400" b="1" dirty="0">
                <a:ea typeface="BatangChe" pitchFamily="49" charset="-127"/>
                <a:cs typeface="AngsanaUPC" pitchFamily="18" charset="-34"/>
                <a:sym typeface="Raleway"/>
              </a:rPr>
              <a:t>FLAME University </a:t>
            </a:r>
          </a:p>
          <a:p>
            <a:pPr algn="ctr"/>
            <a:r>
              <a:rPr lang="en-US" sz="1400" b="1" dirty="0">
                <a:ea typeface="BatangChe" pitchFamily="49" charset="-127"/>
                <a:cs typeface="AngsanaUPC" pitchFamily="18" charset="-34"/>
                <a:sym typeface="Raleway"/>
              </a:rPr>
              <a:t>Pune, India</a:t>
            </a:r>
          </a:p>
          <a:p>
            <a:pPr algn="ctr"/>
            <a:endParaRPr lang="en-US" sz="1400" b="1" dirty="0">
              <a:ea typeface="BatangChe" pitchFamily="49" charset="-127"/>
              <a:cs typeface="AngsanaUPC" pitchFamily="18" charset="-34"/>
              <a:sym typeface="Raleway"/>
            </a:endParaRPr>
          </a:p>
          <a:p>
            <a:pPr algn="ctr"/>
            <a:r>
              <a:rPr lang="en-US" sz="1400" b="1" dirty="0" err="1">
                <a:ea typeface="BatangChe" pitchFamily="49" charset="-127"/>
                <a:cs typeface="AngsanaUPC" pitchFamily="18" charset="-34"/>
                <a:sym typeface="Raleway"/>
              </a:rPr>
              <a:t>rupa.korde@flame.edu.in</a:t>
            </a:r>
            <a:endParaRPr lang="en-US" sz="1400" b="1" dirty="0">
              <a:ea typeface="BatangChe" pitchFamily="49" charset="-127"/>
              <a:cs typeface="AngsanaUPC" pitchFamily="18" charset="-34"/>
              <a:sym typeface="Raleway"/>
            </a:endParaRPr>
          </a:p>
        </p:txBody>
      </p:sp>
      <p:sp>
        <p:nvSpPr>
          <p:cNvPr id="5" name="Rectangle 4">
            <a:extLst>
              <a:ext uri="{FF2B5EF4-FFF2-40B4-BE49-F238E27FC236}">
                <a16:creationId xmlns:a16="http://schemas.microsoft.com/office/drawing/2014/main" id="{2D1CEA11-260B-8249-813A-2F2345646904}"/>
              </a:ext>
            </a:extLst>
          </p:cNvPr>
          <p:cNvSpPr/>
          <p:nvPr/>
        </p:nvSpPr>
        <p:spPr>
          <a:xfrm>
            <a:off x="8276779" y="1681684"/>
            <a:ext cx="2922494" cy="1384995"/>
          </a:xfrm>
          <a:prstGeom prst="rect">
            <a:avLst/>
          </a:prstGeom>
        </p:spPr>
        <p:txBody>
          <a:bodyPr wrap="square">
            <a:spAutoFit/>
          </a:bodyPr>
          <a:lstStyle/>
          <a:p>
            <a:pPr algn="ctr"/>
            <a:r>
              <a:rPr lang="en-US" sz="1400" b="1" dirty="0">
                <a:ea typeface="BatangChe" pitchFamily="49" charset="-127"/>
                <a:cs typeface="AngsanaUPC" pitchFamily="18" charset="-34"/>
                <a:sym typeface="Raleway"/>
              </a:rPr>
              <a:t>Sunny </a:t>
            </a:r>
            <a:r>
              <a:rPr lang="en-US" sz="1400" b="1" dirty="0" err="1">
                <a:ea typeface="BatangChe" pitchFamily="49" charset="-127"/>
                <a:cs typeface="AngsanaUPC" pitchFamily="18" charset="-34"/>
                <a:sym typeface="Raleway"/>
              </a:rPr>
              <a:t>Wadhwaniya</a:t>
            </a:r>
            <a:endParaRPr lang="en-US" sz="1400" b="1" dirty="0">
              <a:ea typeface="BatangChe" pitchFamily="49" charset="-127"/>
              <a:cs typeface="AngsanaUPC" pitchFamily="18" charset="-34"/>
              <a:sym typeface="Raleway"/>
            </a:endParaRPr>
          </a:p>
          <a:p>
            <a:pPr algn="ctr"/>
            <a:r>
              <a:rPr lang="en-US" sz="1400" b="1" dirty="0">
                <a:ea typeface="BatangChe" pitchFamily="49" charset="-127"/>
                <a:cs typeface="AngsanaUPC" pitchFamily="18" charset="-34"/>
                <a:sym typeface="Raleway"/>
              </a:rPr>
              <a:t>Research Associate,</a:t>
            </a:r>
          </a:p>
          <a:p>
            <a:pPr algn="ctr"/>
            <a:r>
              <a:rPr lang="en-IN" sz="1400" b="1" dirty="0">
                <a:ea typeface="BatangChe" pitchFamily="49" charset="-127"/>
                <a:cs typeface="AngsanaUPC" pitchFamily="18" charset="-34"/>
                <a:sym typeface="Raleway"/>
              </a:rPr>
              <a:t>Indian Institute of Management</a:t>
            </a:r>
          </a:p>
          <a:p>
            <a:pPr algn="ctr"/>
            <a:r>
              <a:rPr lang="en-IN" sz="1400" b="1" dirty="0">
                <a:ea typeface="BatangChe" pitchFamily="49" charset="-127"/>
                <a:cs typeface="AngsanaUPC" pitchFamily="18" charset="-34"/>
                <a:sym typeface="Raleway"/>
              </a:rPr>
              <a:t>Ahmedabad, India</a:t>
            </a:r>
          </a:p>
          <a:p>
            <a:pPr algn="ctr"/>
            <a:endParaRPr lang="en-IN" sz="1400" b="1" dirty="0">
              <a:ea typeface="BatangChe" pitchFamily="49" charset="-127"/>
              <a:cs typeface="AngsanaUPC" pitchFamily="18" charset="-34"/>
              <a:sym typeface="Raleway"/>
            </a:endParaRPr>
          </a:p>
          <a:p>
            <a:pPr algn="ctr"/>
            <a:r>
              <a:rPr lang="en-IN" sz="1400" b="1" dirty="0" err="1">
                <a:ea typeface="BatangChe" pitchFamily="49" charset="-127"/>
                <a:cs typeface="AngsanaUPC" pitchFamily="18" charset="-34"/>
                <a:sym typeface="Raleway"/>
              </a:rPr>
              <a:t>paycheckdata@iima.ac.in</a:t>
            </a:r>
            <a:endParaRPr lang="en-IN" sz="1400" b="1" dirty="0">
              <a:ea typeface="BatangChe" pitchFamily="49" charset="-127"/>
              <a:cs typeface="AngsanaUPC" pitchFamily="18" charset="-34"/>
              <a:sym typeface="Raleway"/>
            </a:endParaRPr>
          </a:p>
        </p:txBody>
      </p:sp>
      <p:sp>
        <p:nvSpPr>
          <p:cNvPr id="6" name="Rectangle 5">
            <a:extLst>
              <a:ext uri="{FF2B5EF4-FFF2-40B4-BE49-F238E27FC236}">
                <a16:creationId xmlns:a16="http://schemas.microsoft.com/office/drawing/2014/main" id="{17AF7DBD-8E4D-CB47-B077-0403A2AA09C5}"/>
              </a:ext>
            </a:extLst>
          </p:cNvPr>
          <p:cNvSpPr/>
          <p:nvPr/>
        </p:nvSpPr>
        <p:spPr>
          <a:xfrm>
            <a:off x="319087" y="1821908"/>
            <a:ext cx="2967315" cy="1384995"/>
          </a:xfrm>
          <a:prstGeom prst="rect">
            <a:avLst/>
          </a:prstGeom>
        </p:spPr>
        <p:txBody>
          <a:bodyPr wrap="square">
            <a:spAutoFit/>
          </a:bodyPr>
          <a:lstStyle/>
          <a:p>
            <a:pPr algn="ctr"/>
            <a:r>
              <a:rPr lang="en-US" sz="1400" b="1" dirty="0">
                <a:ea typeface="BatangChe" pitchFamily="49" charset="-127"/>
                <a:cs typeface="AngsanaUPC" pitchFamily="18" charset="-34"/>
                <a:sym typeface="Raleway"/>
              </a:rPr>
              <a:t>Biju </a:t>
            </a:r>
            <a:r>
              <a:rPr lang="en-US" sz="1400" b="1" dirty="0" err="1">
                <a:ea typeface="BatangChe" pitchFamily="49" charset="-127"/>
                <a:cs typeface="AngsanaUPC" pitchFamily="18" charset="-34"/>
                <a:sym typeface="Raleway"/>
              </a:rPr>
              <a:t>Varkkey</a:t>
            </a:r>
            <a:endParaRPr lang="en-US" sz="1400" b="1" dirty="0">
              <a:ea typeface="BatangChe" pitchFamily="49" charset="-127"/>
              <a:cs typeface="AngsanaUPC" pitchFamily="18" charset="-34"/>
              <a:sym typeface="Raleway"/>
            </a:endParaRPr>
          </a:p>
          <a:p>
            <a:pPr algn="ctr"/>
            <a:r>
              <a:rPr lang="en-US" sz="1400" b="1" dirty="0">
                <a:ea typeface="BatangChe" pitchFamily="49" charset="-127"/>
                <a:cs typeface="AngsanaUPC" pitchFamily="18" charset="-34"/>
                <a:sym typeface="Raleway"/>
              </a:rPr>
              <a:t>Faculty, HRM Area</a:t>
            </a:r>
          </a:p>
          <a:p>
            <a:pPr algn="ctr"/>
            <a:r>
              <a:rPr lang="en-US" sz="1400" b="1" dirty="0">
                <a:ea typeface="BatangChe" pitchFamily="49" charset="-127"/>
                <a:cs typeface="AngsanaUPC" pitchFamily="18" charset="-34"/>
                <a:sym typeface="Raleway"/>
              </a:rPr>
              <a:t>Indian Institute of Management</a:t>
            </a:r>
          </a:p>
          <a:p>
            <a:pPr algn="ctr"/>
            <a:r>
              <a:rPr lang="en-US" sz="1400" b="1" dirty="0">
                <a:ea typeface="BatangChe" pitchFamily="49" charset="-127"/>
                <a:cs typeface="AngsanaUPC" pitchFamily="18" charset="-34"/>
                <a:sym typeface="Raleway"/>
              </a:rPr>
              <a:t>Ahmedabad, India</a:t>
            </a:r>
          </a:p>
          <a:p>
            <a:pPr algn="ctr"/>
            <a:endParaRPr lang="en-US" sz="1400" b="1" dirty="0">
              <a:ea typeface="BatangChe" pitchFamily="49" charset="-127"/>
              <a:cs typeface="AngsanaUPC" pitchFamily="18" charset="-34"/>
              <a:sym typeface="Raleway"/>
            </a:endParaRPr>
          </a:p>
          <a:p>
            <a:pPr algn="ctr"/>
            <a:r>
              <a:rPr lang="en-US" sz="1400" b="1" dirty="0" err="1">
                <a:ea typeface="BatangChe" pitchFamily="49" charset="-127"/>
                <a:cs typeface="AngsanaUPC" pitchFamily="18" charset="-34"/>
                <a:sym typeface="Raleway"/>
              </a:rPr>
              <a:t>bvarkkey@iima.ac.in</a:t>
            </a:r>
            <a:endParaRPr lang="en-US" sz="1400" b="1" dirty="0">
              <a:ea typeface="BatangChe" pitchFamily="49" charset="-127"/>
              <a:cs typeface="AngsanaUPC" pitchFamily="18" charset="-34"/>
              <a:sym typeface="Raleway"/>
            </a:endParaRPr>
          </a:p>
        </p:txBody>
      </p:sp>
      <p:graphicFrame>
        <p:nvGraphicFramePr>
          <p:cNvPr id="7" name="Table 6">
            <a:extLst>
              <a:ext uri="{FF2B5EF4-FFF2-40B4-BE49-F238E27FC236}">
                <a16:creationId xmlns:a16="http://schemas.microsoft.com/office/drawing/2014/main" id="{3EDF6794-C3A0-F446-812E-1C06D8265C21}"/>
              </a:ext>
            </a:extLst>
          </p:cNvPr>
          <p:cNvGraphicFramePr>
            <a:graphicFrameLocks noGrp="1"/>
          </p:cNvGraphicFramePr>
          <p:nvPr>
            <p:extLst>
              <p:ext uri="{D42A27DB-BD31-4B8C-83A1-F6EECF244321}">
                <p14:modId xmlns:p14="http://schemas.microsoft.com/office/powerpoint/2010/main" val="716799736"/>
              </p:ext>
            </p:extLst>
          </p:nvPr>
        </p:nvGraphicFramePr>
        <p:xfrm>
          <a:off x="638978" y="6511636"/>
          <a:ext cx="11553021" cy="346364"/>
        </p:xfrm>
        <a:graphic>
          <a:graphicData uri="http://schemas.openxmlformats.org/drawingml/2006/table">
            <a:tbl>
              <a:tblPr firstRow="1" bandRow="1"/>
              <a:tblGrid>
                <a:gridCol w="3110965">
                  <a:extLst>
                    <a:ext uri="{9D8B030D-6E8A-4147-A177-3AD203B41FA5}">
                      <a16:colId xmlns:a16="http://schemas.microsoft.com/office/drawing/2014/main" val="20000"/>
                    </a:ext>
                  </a:extLst>
                </a:gridCol>
                <a:gridCol w="3017008">
                  <a:extLst>
                    <a:ext uri="{9D8B030D-6E8A-4147-A177-3AD203B41FA5}">
                      <a16:colId xmlns:a16="http://schemas.microsoft.com/office/drawing/2014/main" val="20001"/>
                    </a:ext>
                  </a:extLst>
                </a:gridCol>
                <a:gridCol w="2390641">
                  <a:extLst>
                    <a:ext uri="{9D8B030D-6E8A-4147-A177-3AD203B41FA5}">
                      <a16:colId xmlns:a16="http://schemas.microsoft.com/office/drawing/2014/main" val="20002"/>
                    </a:ext>
                  </a:extLst>
                </a:gridCol>
                <a:gridCol w="3034407">
                  <a:extLst>
                    <a:ext uri="{9D8B030D-6E8A-4147-A177-3AD203B41FA5}">
                      <a16:colId xmlns:a16="http://schemas.microsoft.com/office/drawing/2014/main" val="20003"/>
                    </a:ext>
                  </a:extLst>
                </a:gridCol>
              </a:tblGrid>
              <a:tr h="346364">
                <a:tc>
                  <a:txBody>
                    <a:bodyPr/>
                    <a:lstStyle/>
                    <a:p>
                      <a:r>
                        <a:rPr lang="en-US" sz="1400" b="1" i="0" u="none" strike="noStrike" cap="none" dirty="0">
                          <a:solidFill>
                            <a:schemeClr val="tx1"/>
                          </a:solidFill>
                          <a:latin typeface="+mj-lt"/>
                          <a:ea typeface="Raleway"/>
                          <a:cs typeface="Raleway"/>
                          <a:sym typeface="Raleway"/>
                        </a:rPr>
                        <a:t>www.iima.ac.in</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u="none" strike="noStrike" cap="none" dirty="0">
                          <a:solidFill>
                            <a:schemeClr val="tx1"/>
                          </a:solidFill>
                          <a:latin typeface="+mj-lt"/>
                          <a:ea typeface="Raleway"/>
                          <a:cs typeface="Raleway"/>
                          <a:sym typeface="Raleway"/>
                        </a:rPr>
                        <a:t>www.flame.edu.in</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u="none" strike="noStrike" cap="none" dirty="0">
                          <a:solidFill>
                            <a:schemeClr val="tx1"/>
                          </a:solidFill>
                          <a:latin typeface="+mj-lt"/>
                          <a:ea typeface="Raleway"/>
                          <a:cs typeface="Raleway"/>
                          <a:sym typeface="Raleway"/>
                        </a:rPr>
                        <a:t>www.paycheck.in</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400" b="1" i="0" u="none" strike="noStrike" kern="1200" cap="none" dirty="0">
                          <a:solidFill>
                            <a:schemeClr val="tx1"/>
                          </a:solidFill>
                          <a:latin typeface="+mn-lt"/>
                          <a:ea typeface="Raleway"/>
                          <a:cs typeface="Raleway"/>
                          <a:sym typeface="Raleway"/>
                        </a:rPr>
                        <a:t>www.wageindicator.org</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8" name="Picture 7">
            <a:extLst>
              <a:ext uri="{FF2B5EF4-FFF2-40B4-BE49-F238E27FC236}">
                <a16:creationId xmlns:a16="http://schemas.microsoft.com/office/drawing/2014/main" id="{A529FAFB-D540-D24F-9D17-EB96CAC1FA45}"/>
              </a:ext>
            </a:extLst>
          </p:cNvPr>
          <p:cNvPicPr>
            <a:picLocks noChangeAspect="1"/>
          </p:cNvPicPr>
          <p:nvPr/>
        </p:nvPicPr>
        <p:blipFill>
          <a:blip r:embed="rId2" cstate="print"/>
          <a:stretch>
            <a:fillRect/>
          </a:stretch>
        </p:blipFill>
        <p:spPr>
          <a:xfrm>
            <a:off x="1029283" y="5391609"/>
            <a:ext cx="939800" cy="939800"/>
          </a:xfrm>
          <a:prstGeom prst="rect">
            <a:avLst/>
          </a:prstGeom>
        </p:spPr>
      </p:pic>
      <p:pic>
        <p:nvPicPr>
          <p:cNvPr id="9" name="Picture 8">
            <a:extLst>
              <a:ext uri="{FF2B5EF4-FFF2-40B4-BE49-F238E27FC236}">
                <a16:creationId xmlns:a16="http://schemas.microsoft.com/office/drawing/2014/main" id="{7D0A870D-E583-BA4F-9216-891ECB3E9187}"/>
              </a:ext>
            </a:extLst>
          </p:cNvPr>
          <p:cNvPicPr>
            <a:picLocks noChangeAspect="1"/>
          </p:cNvPicPr>
          <p:nvPr/>
        </p:nvPicPr>
        <p:blipFill>
          <a:blip r:embed="rId3" cstate="print"/>
          <a:stretch>
            <a:fillRect/>
          </a:stretch>
        </p:blipFill>
        <p:spPr>
          <a:xfrm>
            <a:off x="3190224" y="5720552"/>
            <a:ext cx="1689100" cy="635000"/>
          </a:xfrm>
          <a:prstGeom prst="rect">
            <a:avLst/>
          </a:prstGeom>
        </p:spPr>
      </p:pic>
      <p:sp>
        <p:nvSpPr>
          <p:cNvPr id="10" name="Rounded Rectangle 9">
            <a:extLst>
              <a:ext uri="{FF2B5EF4-FFF2-40B4-BE49-F238E27FC236}">
                <a16:creationId xmlns:a16="http://schemas.microsoft.com/office/drawing/2014/main" id="{3C7A5C12-FB83-9D46-B372-6A0A5D0CBE28}"/>
              </a:ext>
            </a:extLst>
          </p:cNvPr>
          <p:cNvSpPr/>
          <p:nvPr/>
        </p:nvSpPr>
        <p:spPr>
          <a:xfrm>
            <a:off x="6469941" y="5571912"/>
            <a:ext cx="1689100" cy="812987"/>
          </a:xfrm>
          <a:prstGeom prst="roundRect">
            <a:avLst/>
          </a:prstGeom>
          <a:ln>
            <a:solidFill>
              <a:srgbClr val="0317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31747"/>
              </a:solidFill>
            </a:endParaRPr>
          </a:p>
        </p:txBody>
      </p:sp>
      <p:sp>
        <p:nvSpPr>
          <p:cNvPr id="11" name="Rounded Rectangle 10">
            <a:extLst>
              <a:ext uri="{FF2B5EF4-FFF2-40B4-BE49-F238E27FC236}">
                <a16:creationId xmlns:a16="http://schemas.microsoft.com/office/drawing/2014/main" id="{95FECB9A-62FB-3F47-A5EE-55020A8C6A4F}"/>
              </a:ext>
            </a:extLst>
          </p:cNvPr>
          <p:cNvSpPr/>
          <p:nvPr/>
        </p:nvSpPr>
        <p:spPr>
          <a:xfrm>
            <a:off x="9312956" y="5595257"/>
            <a:ext cx="1689100" cy="812987"/>
          </a:xfrm>
          <a:prstGeom prst="roundRect">
            <a:avLst/>
          </a:prstGeom>
          <a:ln>
            <a:solidFill>
              <a:srgbClr val="0317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031747"/>
              </a:solidFill>
            </a:endParaRPr>
          </a:p>
        </p:txBody>
      </p:sp>
      <p:pic>
        <p:nvPicPr>
          <p:cNvPr id="12" name="Picture 2">
            <a:extLst>
              <a:ext uri="{FF2B5EF4-FFF2-40B4-BE49-F238E27FC236}">
                <a16:creationId xmlns:a16="http://schemas.microsoft.com/office/drawing/2014/main" id="{815B7CFE-B122-E14E-801A-EFAB8CBB626F}"/>
              </a:ext>
            </a:extLst>
          </p:cNvPr>
          <p:cNvPicPr>
            <a:picLocks noChangeAspect="1" noChangeArrowheads="1"/>
          </p:cNvPicPr>
          <p:nvPr/>
        </p:nvPicPr>
        <p:blipFill>
          <a:blip r:embed="rId4" cstate="print"/>
          <a:srcRect/>
          <a:stretch>
            <a:fillRect/>
          </a:stretch>
        </p:blipFill>
        <p:spPr bwMode="auto">
          <a:xfrm>
            <a:off x="9405177" y="5813074"/>
            <a:ext cx="1477818" cy="441325"/>
          </a:xfrm>
          <a:prstGeom prst="rect">
            <a:avLst/>
          </a:prstGeom>
          <a:noFill/>
          <a:ln w="9525">
            <a:noFill/>
            <a:miter lim="800000"/>
            <a:headEnd/>
            <a:tailEnd/>
          </a:ln>
        </p:spPr>
      </p:pic>
      <p:pic>
        <p:nvPicPr>
          <p:cNvPr id="13" name="Picture 2">
            <a:extLst>
              <a:ext uri="{FF2B5EF4-FFF2-40B4-BE49-F238E27FC236}">
                <a16:creationId xmlns:a16="http://schemas.microsoft.com/office/drawing/2014/main" id="{303F04D2-DED1-FE4E-AB7B-D949929816E0}"/>
              </a:ext>
            </a:extLst>
          </p:cNvPr>
          <p:cNvPicPr>
            <a:picLocks noChangeAspect="1" noChangeArrowheads="1"/>
          </p:cNvPicPr>
          <p:nvPr/>
        </p:nvPicPr>
        <p:blipFill>
          <a:blip r:embed="rId5" cstate="print"/>
          <a:srcRect/>
          <a:stretch>
            <a:fillRect/>
          </a:stretch>
        </p:blipFill>
        <p:spPr bwMode="auto">
          <a:xfrm>
            <a:off x="6567700" y="5617034"/>
            <a:ext cx="1466561" cy="714375"/>
          </a:xfrm>
          <a:prstGeom prst="rect">
            <a:avLst/>
          </a:prstGeom>
          <a:noFill/>
          <a:ln w="9525">
            <a:noFill/>
            <a:miter lim="800000"/>
            <a:headEnd/>
            <a:tailEnd/>
          </a:ln>
        </p:spPr>
      </p:pic>
    </p:spTree>
    <p:extLst>
      <p:ext uri="{BB962C8B-B14F-4D97-AF65-F5344CB8AC3E}">
        <p14:creationId xmlns:p14="http://schemas.microsoft.com/office/powerpoint/2010/main" val="127733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8889227"/>
              </p:ext>
            </p:extLst>
          </p:nvPr>
        </p:nvGraphicFramePr>
        <p:xfrm>
          <a:off x="248277" y="853166"/>
          <a:ext cx="11943723" cy="5694297"/>
        </p:xfrm>
        <a:graphic>
          <a:graphicData uri="http://schemas.openxmlformats.org/drawingml/2006/table">
            <a:tbl>
              <a:tblPr firstRow="1">
                <a:effectLst>
                  <a:outerShdw blurRad="50800" dist="38100" dir="2700000" algn="tl" rotWithShape="0">
                    <a:prstClr val="black">
                      <a:alpha val="40000"/>
                    </a:prstClr>
                  </a:outerShdw>
                </a:effectLst>
                <a:tableStyleId>{2D5ABB26-0587-4C30-8999-92F81FD0307C}</a:tableStyleId>
              </a:tblPr>
              <a:tblGrid>
                <a:gridCol w="1885323">
                  <a:extLst>
                    <a:ext uri="{9D8B030D-6E8A-4147-A177-3AD203B41FA5}">
                      <a16:colId xmlns:a16="http://schemas.microsoft.com/office/drawing/2014/main" val="20000"/>
                    </a:ext>
                  </a:extLst>
                </a:gridCol>
                <a:gridCol w="5745018">
                  <a:extLst>
                    <a:ext uri="{9D8B030D-6E8A-4147-A177-3AD203B41FA5}">
                      <a16:colId xmlns:a16="http://schemas.microsoft.com/office/drawing/2014/main" val="20001"/>
                    </a:ext>
                  </a:extLst>
                </a:gridCol>
                <a:gridCol w="4313382">
                  <a:extLst>
                    <a:ext uri="{9D8B030D-6E8A-4147-A177-3AD203B41FA5}">
                      <a16:colId xmlns:a16="http://schemas.microsoft.com/office/drawing/2014/main" val="20002"/>
                    </a:ext>
                  </a:extLst>
                </a:gridCol>
              </a:tblGrid>
              <a:tr h="392963">
                <a:tc>
                  <a:txBody>
                    <a:bodyPr/>
                    <a:lstStyle/>
                    <a:p>
                      <a:pPr marL="0" marR="0" indent="0" algn="ctr" defTabSz="914400" rtl="0" eaLnBrk="1" fontAlgn="auto" latinLnBrk="1" hangingPunct="1">
                        <a:lnSpc>
                          <a:spcPct val="115000"/>
                        </a:lnSpc>
                        <a:spcBef>
                          <a:spcPts val="0"/>
                        </a:spcBef>
                        <a:spcAft>
                          <a:spcPts val="0"/>
                        </a:spcAft>
                        <a:buClrTx/>
                        <a:buSzTx/>
                        <a:buFontTx/>
                        <a:buNone/>
                        <a:tabLst/>
                        <a:defRPr/>
                      </a:pPr>
                      <a:r>
                        <a:rPr lang="en-US" sz="1600" b="1" kern="1200" dirty="0">
                          <a:solidFill>
                            <a:schemeClr val="tx1"/>
                          </a:solidFill>
                          <a:latin typeface="Calibri" pitchFamily="34" charset="0"/>
                          <a:ea typeface="+mn-ea"/>
                          <a:cs typeface="+mn-cs"/>
                        </a:rPr>
                        <a:t>I</a:t>
                      </a:r>
                      <a:r>
                        <a:rPr lang="en-US" sz="1400" b="1" kern="1200" dirty="0">
                          <a:solidFill>
                            <a:schemeClr val="tx1"/>
                          </a:solidFill>
                          <a:latin typeface="Calibri" pitchFamily="34" charset="0"/>
                          <a:ea typeface="+mn-ea"/>
                          <a:cs typeface="+mn-cs"/>
                        </a:rPr>
                        <a:t>ndicators</a:t>
                      </a:r>
                      <a:endParaRPr lang="en-IN" sz="1400" b="1" kern="1200" dirty="0">
                        <a:solidFill>
                          <a:schemeClr val="tx1"/>
                        </a:solidFill>
                        <a:latin typeface="Calibri" pitchFamily="34" charset="0"/>
                        <a:ea typeface="+mn-ea"/>
                        <a:cs typeface="+mn-cs"/>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15000"/>
                        </a:lnSpc>
                        <a:spcBef>
                          <a:spcPts val="0"/>
                        </a:spcBef>
                        <a:spcAft>
                          <a:spcPts val="0"/>
                        </a:spcAft>
                        <a:buClrTx/>
                        <a:buSzTx/>
                        <a:buFontTx/>
                        <a:buNone/>
                        <a:tabLst/>
                        <a:defRPr/>
                      </a:pPr>
                      <a:r>
                        <a:rPr lang="en-US" sz="1800" b="1" kern="1200" dirty="0">
                          <a:solidFill>
                            <a:schemeClr val="tx1"/>
                          </a:solidFill>
                          <a:latin typeface="Calibri" pitchFamily="34" charset="0"/>
                          <a:ea typeface="+mn-ea"/>
                          <a:cs typeface="+mn-cs"/>
                        </a:rPr>
                        <a:t>D</a:t>
                      </a:r>
                      <a:r>
                        <a:rPr lang="en-US" sz="1400" b="1" kern="1200" dirty="0">
                          <a:solidFill>
                            <a:schemeClr val="tx1"/>
                          </a:solidFill>
                          <a:latin typeface="Calibri" pitchFamily="34" charset="0"/>
                          <a:ea typeface="+mn-ea"/>
                          <a:cs typeface="+mn-cs"/>
                        </a:rPr>
                        <a:t>escription </a:t>
                      </a:r>
                      <a:endParaRPr lang="en-IN" sz="1400" b="1" kern="1200" dirty="0">
                        <a:solidFill>
                          <a:schemeClr val="tx1"/>
                        </a:solidFill>
                        <a:latin typeface="Calibri" pitchFamily="34" charset="0"/>
                        <a:ea typeface="+mn-ea"/>
                        <a:cs typeface="+mn-cs"/>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15000"/>
                        </a:lnSpc>
                        <a:spcBef>
                          <a:spcPts val="0"/>
                        </a:spcBef>
                        <a:spcAft>
                          <a:spcPts val="0"/>
                        </a:spcAft>
                        <a:buClrTx/>
                        <a:buSzTx/>
                        <a:buFontTx/>
                        <a:buNone/>
                        <a:tabLst/>
                        <a:defRPr/>
                      </a:pPr>
                      <a:r>
                        <a:rPr lang="en-US" sz="1800" b="1" kern="1200" dirty="0">
                          <a:solidFill>
                            <a:schemeClr val="tx1"/>
                          </a:solidFill>
                          <a:latin typeface="Calibri" pitchFamily="34" charset="0"/>
                          <a:ea typeface="+mn-ea"/>
                          <a:cs typeface="+mn-cs"/>
                        </a:rPr>
                        <a:t>C</a:t>
                      </a:r>
                      <a:r>
                        <a:rPr lang="en-US" sz="1400" b="1" kern="1200" dirty="0">
                          <a:solidFill>
                            <a:schemeClr val="tx1"/>
                          </a:solidFill>
                          <a:latin typeface="Calibri" pitchFamily="34" charset="0"/>
                          <a:ea typeface="+mn-ea"/>
                          <a:cs typeface="+mn-cs"/>
                        </a:rPr>
                        <a:t>ountries</a:t>
                      </a:r>
                      <a:endParaRPr lang="en-IN" sz="1400" b="1" kern="1200" dirty="0">
                        <a:solidFill>
                          <a:schemeClr val="tx1"/>
                        </a:solidFill>
                        <a:latin typeface="Calibri" pitchFamily="34" charset="0"/>
                        <a:ea typeface="+mn-ea"/>
                        <a:cs typeface="+mn-cs"/>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8015">
                <a:tc>
                  <a:txBody>
                    <a:bodyPr/>
                    <a:lstStyle/>
                    <a:p>
                      <a:pPr marL="0" indent="-90170" algn="ctr" defTabSz="914400" rtl="0" eaLnBrk="1" latinLnBrk="1" hangingPunct="1">
                        <a:lnSpc>
                          <a:spcPct val="100000"/>
                        </a:lnSpc>
                        <a:spcAft>
                          <a:spcPts val="0"/>
                        </a:spcAft>
                      </a:pPr>
                      <a:r>
                        <a:rPr lang="en-US" sz="1400" kern="1200" dirty="0">
                          <a:solidFill>
                            <a:schemeClr val="tx1"/>
                          </a:solidFill>
                          <a:latin typeface="Calibri" pitchFamily="34" charset="0"/>
                          <a:ea typeface="+mn-ea"/>
                          <a:cs typeface="+mn-cs"/>
                        </a:rPr>
                        <a:t>History of development </a:t>
                      </a:r>
                    </a:p>
                    <a:p>
                      <a:pPr marL="0" indent="-90170" algn="ctr" defTabSz="914400" rtl="0" eaLnBrk="1" latinLnBrk="1" hangingPunct="1">
                        <a:lnSpc>
                          <a:spcPct val="100000"/>
                        </a:lnSpc>
                        <a:spcAft>
                          <a:spcPts val="0"/>
                        </a:spcAft>
                      </a:pPr>
                      <a:r>
                        <a:rPr lang="en-US" sz="1400" kern="1200" dirty="0">
                          <a:solidFill>
                            <a:schemeClr val="tx1"/>
                          </a:solidFill>
                          <a:latin typeface="Calibri" pitchFamily="34" charset="0"/>
                          <a:ea typeface="+mn-ea"/>
                          <a:cs typeface="+mn-cs"/>
                        </a:rPr>
                        <a:t>and the </a:t>
                      </a:r>
                    </a:p>
                    <a:p>
                      <a:pPr marL="0" indent="-90170" algn="ctr" defTabSz="914400" rtl="0" eaLnBrk="1" latinLnBrk="1" hangingPunct="1">
                        <a:lnSpc>
                          <a:spcPct val="100000"/>
                        </a:lnSpc>
                        <a:spcAft>
                          <a:spcPts val="0"/>
                        </a:spcAft>
                      </a:pPr>
                      <a:r>
                        <a:rPr lang="en-US" sz="1400" kern="1200" dirty="0">
                          <a:solidFill>
                            <a:schemeClr val="tx1"/>
                          </a:solidFill>
                          <a:latin typeface="Calibri" pitchFamily="34" charset="0"/>
                          <a:ea typeface="+mn-ea"/>
                          <a:cs typeface="+mn-cs"/>
                        </a:rPr>
                        <a:t>colonial background</a:t>
                      </a:r>
                      <a:endParaRPr lang="en-IN" sz="1400" kern="1200" dirty="0">
                        <a:solidFill>
                          <a:schemeClr val="tx1"/>
                        </a:solidFill>
                        <a:latin typeface="Calibri" pitchFamily="34" charset="0"/>
                        <a:ea typeface="+mn-ea"/>
                        <a:cs typeface="+mn-cs"/>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sz="1400" dirty="0">
                          <a:latin typeface="Calibri" pitchFamily="34" charset="0"/>
                        </a:rPr>
                        <a:t>Not all the seven countries share the same colonial background</a:t>
                      </a:r>
                      <a:endParaRPr lang="en-IN" sz="1400" b="0" dirty="0">
                        <a:latin typeface="Calibri" pitchFamily="34" charset="0"/>
                        <a:ea typeface="Calibri"/>
                        <a:cs typeface="Mangal"/>
                      </a:endParaRPr>
                    </a:p>
                    <a:p>
                      <a:pPr marL="0" marR="0" indent="0" algn="l" defTabSz="914400" rtl="0" eaLnBrk="1" fontAlgn="auto" latinLnBrk="1" hangingPunct="1">
                        <a:lnSpc>
                          <a:spcPct val="115000"/>
                        </a:lnSpc>
                        <a:spcBef>
                          <a:spcPts val="0"/>
                        </a:spcBef>
                        <a:spcAft>
                          <a:spcPts val="0"/>
                        </a:spcAft>
                        <a:buClrTx/>
                        <a:buSzTx/>
                        <a:buFontTx/>
                        <a:buNone/>
                        <a:tabLst/>
                        <a:defRPr/>
                      </a:pPr>
                      <a:r>
                        <a:rPr lang="en-GB" sz="1400" dirty="0">
                          <a:latin typeface="Calibri" pitchFamily="34" charset="0"/>
                        </a:rPr>
                        <a:t>India and Sri Lanka </a:t>
                      </a:r>
                      <a:r>
                        <a:rPr lang="en-US" sz="1400" dirty="0">
                          <a:latin typeface="Calibri" pitchFamily="34" charset="0"/>
                        </a:rPr>
                        <a:t>are early adopters of minimum wage system </a:t>
                      </a:r>
                      <a:endParaRPr lang="en-IN" sz="1400" b="0" dirty="0">
                        <a:latin typeface="Calibri" pitchFamily="34" charset="0"/>
                        <a:ea typeface="Calibri"/>
                        <a:cs typeface="Mangal"/>
                      </a:endParaRPr>
                    </a:p>
                    <a:p>
                      <a:pPr marL="0" marR="0" indent="0" algn="l" defTabSz="914400" rtl="0" eaLnBrk="1" fontAlgn="auto" latinLnBrk="1" hangingPunct="1">
                        <a:lnSpc>
                          <a:spcPct val="115000"/>
                        </a:lnSpc>
                        <a:spcBef>
                          <a:spcPts val="0"/>
                        </a:spcBef>
                        <a:spcAft>
                          <a:spcPts val="0"/>
                        </a:spcAft>
                        <a:buClrTx/>
                        <a:buSzTx/>
                        <a:buFontTx/>
                        <a:buNone/>
                        <a:tabLst/>
                        <a:defRPr/>
                      </a:pPr>
                      <a:r>
                        <a:rPr lang="en-US" sz="1400" dirty="0">
                          <a:latin typeface="Calibri" pitchFamily="34" charset="0"/>
                        </a:rPr>
                        <a:t>China being possibly among the last adopters of minimum wage system</a:t>
                      </a:r>
                      <a:endParaRPr lang="en-IN" sz="1400" b="0" dirty="0">
                        <a:latin typeface="Calibri" pitchFamily="34" charset="0"/>
                        <a:ea typeface="Calibri"/>
                        <a:cs typeface="Mangal"/>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1" hangingPunct="1">
                        <a:lnSpc>
                          <a:spcPct val="115000"/>
                        </a:lnSpc>
                        <a:spcBef>
                          <a:spcPts val="0"/>
                        </a:spcBef>
                        <a:spcAft>
                          <a:spcPts val="0"/>
                        </a:spcAft>
                        <a:buClrTx/>
                        <a:buSzTx/>
                        <a:buFontTx/>
                        <a:buNone/>
                        <a:tabLst/>
                        <a:defRPr/>
                      </a:pPr>
                      <a:endParaRPr lang="en-IN" sz="1400" b="1" kern="1200" dirty="0">
                        <a:solidFill>
                          <a:schemeClr val="tx1"/>
                        </a:solidFill>
                        <a:latin typeface="Calibri" pitchFamily="34" charset="0"/>
                        <a:ea typeface="+mn-ea"/>
                        <a:cs typeface="+mn-cs"/>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8579">
                <a:tc rowSpan="3">
                  <a:txBody>
                    <a:bodyPr/>
                    <a:lstStyle/>
                    <a:p>
                      <a:pPr algn="ctr">
                        <a:lnSpc>
                          <a:spcPct val="100000"/>
                        </a:lnSpc>
                        <a:spcAft>
                          <a:spcPts val="0"/>
                        </a:spcAft>
                      </a:pPr>
                      <a:r>
                        <a:rPr lang="en-GB" sz="1400" dirty="0">
                          <a:latin typeface="Calibri" pitchFamily="34" charset="0"/>
                        </a:rPr>
                        <a:t>Presence of </a:t>
                      </a:r>
                      <a:r>
                        <a:rPr lang="en-GB" sz="1400" kern="1200" dirty="0">
                          <a:effectLst/>
                          <a:latin typeface="Calibri" pitchFamily="34" charset="0"/>
                        </a:rPr>
                        <a:t>multiple</a:t>
                      </a:r>
                    </a:p>
                    <a:p>
                      <a:pPr algn="ctr">
                        <a:lnSpc>
                          <a:spcPct val="100000"/>
                        </a:lnSpc>
                        <a:spcAft>
                          <a:spcPts val="0"/>
                        </a:spcAft>
                      </a:pPr>
                      <a:r>
                        <a:rPr lang="en-GB" sz="1400" dirty="0">
                          <a:latin typeface="Calibri" pitchFamily="34" charset="0"/>
                        </a:rPr>
                        <a:t> wages</a:t>
                      </a:r>
                      <a:endParaRPr lang="en-IN" sz="1400" dirty="0">
                        <a:latin typeface="Calibri" pitchFamily="34" charset="0"/>
                        <a:ea typeface="Calibri"/>
                        <a:cs typeface="Mangal"/>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AutoNum type="arabicPeriod"/>
                      </a:pPr>
                      <a:r>
                        <a:rPr lang="en-GB" sz="1400" dirty="0">
                          <a:latin typeface="Calibri" pitchFamily="34" charset="0"/>
                        </a:rPr>
                        <a:t>Different wage rates </a:t>
                      </a:r>
                      <a:r>
                        <a:rPr lang="en-US" sz="1400" dirty="0">
                          <a:latin typeface="Calibri" pitchFamily="34" charset="0"/>
                        </a:rPr>
                        <a:t>for different regions</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GB" sz="1400" b="1" dirty="0">
                          <a:latin typeface="Calibri" pitchFamily="34" charset="0"/>
                        </a:rPr>
                        <a:t>China &amp; Indonesia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8579">
                <a:tc vMerge="1">
                  <a:txBody>
                    <a:bodyPr/>
                    <a:lstStyle/>
                    <a:p>
                      <a:endParaRPr lang="en-IN"/>
                    </a:p>
                  </a:txBody>
                  <a:tcPr/>
                </a:tc>
                <a:tc>
                  <a:txBody>
                    <a:bodyPr/>
                    <a:lstStyle/>
                    <a:p>
                      <a:pPr marL="342900" indent="-342900" algn="l">
                        <a:lnSpc>
                          <a:spcPct val="115000"/>
                        </a:lnSpc>
                        <a:spcAft>
                          <a:spcPts val="0"/>
                        </a:spcAft>
                        <a:buFont typeface="+mj-lt"/>
                        <a:buAutoNum type="arabicPeriod" startAt="2"/>
                      </a:pPr>
                      <a:r>
                        <a:rPr lang="en-US" sz="1400" dirty="0">
                          <a:latin typeface="Calibri" pitchFamily="34" charset="0"/>
                        </a:rPr>
                        <a:t>Different wage rates for different sectors and occupations</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US" sz="1400" b="1" dirty="0">
                          <a:latin typeface="Calibri" pitchFamily="34" charset="0"/>
                        </a:rPr>
                        <a:t>Cambodia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8812">
                <a:tc vMerge="1">
                  <a:txBody>
                    <a:bodyPr/>
                    <a:lstStyle/>
                    <a:p>
                      <a:endParaRPr lang="en-IN"/>
                    </a:p>
                  </a:txBody>
                  <a:tcPr/>
                </a:tc>
                <a:tc>
                  <a:txBody>
                    <a:bodyPr/>
                    <a:lstStyle/>
                    <a:p>
                      <a:pPr marL="342900" indent="-342900" algn="l">
                        <a:lnSpc>
                          <a:spcPct val="115000"/>
                        </a:lnSpc>
                        <a:spcAft>
                          <a:spcPts val="0"/>
                        </a:spcAft>
                        <a:buFont typeface="+mj-lt"/>
                        <a:buAutoNum type="arabicPeriod" startAt="3"/>
                      </a:pPr>
                      <a:r>
                        <a:rPr lang="en-US" sz="1400" dirty="0">
                          <a:latin typeface="Calibri" pitchFamily="34" charset="0"/>
                        </a:rPr>
                        <a:t>Regional, Sectoral and Occupational wage rates</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US" sz="1400" b="1" dirty="0">
                          <a:latin typeface="Calibri" pitchFamily="34" charset="0"/>
                        </a:rPr>
                        <a:t>India, Pakistan and Sri Lanka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358">
                <a:tc rowSpan="2">
                  <a:txBody>
                    <a:bodyPr/>
                    <a:lstStyle/>
                    <a:p>
                      <a:pPr algn="ctr">
                        <a:lnSpc>
                          <a:spcPct val="100000"/>
                        </a:lnSpc>
                        <a:spcAft>
                          <a:spcPts val="0"/>
                        </a:spcAft>
                      </a:pPr>
                      <a:r>
                        <a:rPr lang="en-GB" sz="1400" dirty="0">
                          <a:latin typeface="Calibri" pitchFamily="34" charset="0"/>
                        </a:rPr>
                        <a:t>Setting of  minimum </a:t>
                      </a:r>
                    </a:p>
                    <a:p>
                      <a:pPr algn="ctr">
                        <a:lnSpc>
                          <a:spcPct val="100000"/>
                        </a:lnSpc>
                        <a:spcAft>
                          <a:spcPts val="0"/>
                        </a:spcAft>
                      </a:pPr>
                      <a:r>
                        <a:rPr lang="en-GB" sz="1400" dirty="0">
                          <a:latin typeface="Calibri" pitchFamily="34" charset="0"/>
                        </a:rPr>
                        <a:t>wage rates</a:t>
                      </a:r>
                      <a:endParaRPr lang="en-IN" sz="1400" dirty="0">
                        <a:latin typeface="Calibri" pitchFamily="34" charset="0"/>
                        <a:ea typeface="Calibri"/>
                        <a:cs typeface="Mangal"/>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AutoNum type="arabicPeriod"/>
                      </a:pPr>
                      <a:r>
                        <a:rPr lang="en-US" sz="1400" dirty="0">
                          <a:latin typeface="Calibri" pitchFamily="34" charset="0"/>
                        </a:rPr>
                        <a:t>MW is fixed by Government or bi/tripartite bodies </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US" sz="1400" b="1" dirty="0">
                          <a:latin typeface="Calibri" pitchFamily="34" charset="0"/>
                        </a:rPr>
                        <a:t>China, Cambodia, Indonesia, India, Pakistan, Sri Lanka </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8579">
                <a:tc vMerge="1">
                  <a:txBody>
                    <a:bodyPr/>
                    <a:lstStyle/>
                    <a:p>
                      <a:endParaRPr lang="en-IN"/>
                    </a:p>
                  </a:txBody>
                  <a:tcPr/>
                </a:tc>
                <a:tc>
                  <a:txBody>
                    <a:bodyPr/>
                    <a:lstStyle/>
                    <a:p>
                      <a:pPr marL="342900" indent="-342900" algn="l">
                        <a:lnSpc>
                          <a:spcPct val="115000"/>
                        </a:lnSpc>
                        <a:spcAft>
                          <a:spcPts val="0"/>
                        </a:spcAft>
                        <a:buFont typeface="+mj-lt"/>
                        <a:buAutoNum type="arabicPeriod" startAt="2"/>
                      </a:pPr>
                      <a:r>
                        <a:rPr lang="en-US" sz="1400" dirty="0">
                          <a:latin typeface="Calibri" pitchFamily="34" charset="0"/>
                        </a:rPr>
                        <a:t>Collective bargaining</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US" sz="1400" b="1" dirty="0">
                          <a:latin typeface="Calibri" pitchFamily="34" charset="0"/>
                        </a:rPr>
                        <a:t>India and Pakistan</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8579">
                <a:tc rowSpan="7">
                  <a:txBody>
                    <a:bodyPr/>
                    <a:lstStyle/>
                    <a:p>
                      <a:pPr algn="ctr">
                        <a:lnSpc>
                          <a:spcPct val="100000"/>
                        </a:lnSpc>
                        <a:spcAft>
                          <a:spcPts val="0"/>
                        </a:spcAft>
                      </a:pPr>
                      <a:r>
                        <a:rPr lang="en-GB" sz="1400" dirty="0">
                          <a:latin typeface="Calibri" pitchFamily="34" charset="0"/>
                        </a:rPr>
                        <a:t>Criteria for fixing </a:t>
                      </a:r>
                    </a:p>
                    <a:p>
                      <a:pPr algn="ctr">
                        <a:lnSpc>
                          <a:spcPct val="100000"/>
                        </a:lnSpc>
                        <a:spcAft>
                          <a:spcPts val="0"/>
                        </a:spcAft>
                      </a:pPr>
                      <a:r>
                        <a:rPr lang="en-GB" sz="1400" dirty="0">
                          <a:latin typeface="Calibri" pitchFamily="34" charset="0"/>
                        </a:rPr>
                        <a:t>minimum wage</a:t>
                      </a:r>
                      <a:endParaRPr lang="en-IN" sz="1400" dirty="0">
                        <a:latin typeface="Calibri" pitchFamily="34" charset="0"/>
                        <a:ea typeface="Calibri"/>
                        <a:cs typeface="Mangal"/>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AutoNum type="arabicPeriod"/>
                      </a:pPr>
                      <a:r>
                        <a:rPr lang="en-IN" sz="1400" dirty="0">
                          <a:latin typeface="Calibri" pitchFamily="34" charset="0"/>
                        </a:rPr>
                        <a:t>Needs of workers and their families </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IN" sz="1400" b="1" dirty="0">
                          <a:latin typeface="Calibri" pitchFamily="34" charset="0"/>
                        </a:rPr>
                        <a:t>Cambodia, Indonesia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0043">
                <a:tc vMerge="1">
                  <a:txBody>
                    <a:bodyPr/>
                    <a:lstStyle/>
                    <a:p>
                      <a:endParaRPr lang="en-IN"/>
                    </a:p>
                  </a:txBody>
                  <a:tcPr/>
                </a:tc>
                <a:tc>
                  <a:txBody>
                    <a:bodyPr/>
                    <a:lstStyle/>
                    <a:p>
                      <a:pPr marL="303530" indent="-342900" algn="l">
                        <a:lnSpc>
                          <a:spcPct val="115000"/>
                        </a:lnSpc>
                        <a:spcAft>
                          <a:spcPts val="0"/>
                        </a:spcAft>
                        <a:buFont typeface="+mj-lt"/>
                        <a:buAutoNum type="arabicPeriod" startAt="2"/>
                      </a:pPr>
                      <a:r>
                        <a:rPr lang="en-IN" sz="1400" dirty="0">
                          <a:latin typeface="Calibri" pitchFamily="34" charset="0"/>
                        </a:rPr>
                        <a:t>Cost of living</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3530" indent="-342900" algn="l">
                        <a:lnSpc>
                          <a:spcPct val="115000"/>
                        </a:lnSpc>
                        <a:spcAft>
                          <a:spcPts val="0"/>
                        </a:spcAft>
                        <a:buFont typeface="+mj-lt"/>
                        <a:buNone/>
                      </a:pPr>
                      <a:r>
                        <a:rPr lang="en-IN" sz="1400" b="1" dirty="0">
                          <a:latin typeface="Calibri" pitchFamily="34" charset="0"/>
                        </a:rPr>
                        <a:t>Cambodia, China, India, Indonesia, Pakistan, Sri Lanka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8579">
                <a:tc vMerge="1">
                  <a:txBody>
                    <a:bodyPr/>
                    <a:lstStyle/>
                    <a:p>
                      <a:endParaRPr lang="en-IN"/>
                    </a:p>
                  </a:txBody>
                  <a:tcPr/>
                </a:tc>
                <a:tc>
                  <a:txBody>
                    <a:bodyPr/>
                    <a:lstStyle/>
                    <a:p>
                      <a:pPr marL="303530" indent="-342900" algn="l">
                        <a:lnSpc>
                          <a:spcPct val="115000"/>
                        </a:lnSpc>
                        <a:spcAft>
                          <a:spcPts val="0"/>
                        </a:spcAft>
                        <a:buFont typeface="+mj-lt"/>
                        <a:buAutoNum type="arabicPeriod" startAt="3"/>
                      </a:pPr>
                      <a:r>
                        <a:rPr lang="en-IN" sz="1400" dirty="0">
                          <a:latin typeface="Calibri" pitchFamily="34" charset="0"/>
                        </a:rPr>
                        <a:t>Level of wages and income in the country</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3530" indent="-342900" algn="l">
                        <a:lnSpc>
                          <a:spcPct val="115000"/>
                        </a:lnSpc>
                        <a:spcAft>
                          <a:spcPts val="0"/>
                        </a:spcAft>
                        <a:buFont typeface="+mj-lt"/>
                        <a:buNone/>
                      </a:pPr>
                      <a:r>
                        <a:rPr lang="en-IN" sz="1400" b="1" dirty="0">
                          <a:latin typeface="Calibri" pitchFamily="34" charset="0"/>
                        </a:rPr>
                        <a:t>Cambodia, China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8579">
                <a:tc vMerge="1">
                  <a:txBody>
                    <a:bodyPr/>
                    <a:lstStyle/>
                    <a:p>
                      <a:endParaRPr lang="en-IN"/>
                    </a:p>
                  </a:txBody>
                  <a:tcPr/>
                </a:tc>
                <a:tc>
                  <a:txBody>
                    <a:bodyPr/>
                    <a:lstStyle/>
                    <a:p>
                      <a:pPr marL="303530" indent="-342900" algn="l">
                        <a:lnSpc>
                          <a:spcPct val="115000"/>
                        </a:lnSpc>
                        <a:spcAft>
                          <a:spcPts val="0"/>
                        </a:spcAft>
                        <a:buFont typeface="+mj-lt"/>
                        <a:buAutoNum type="arabicPeriod" startAt="4"/>
                      </a:pPr>
                      <a:r>
                        <a:rPr lang="en-IN" sz="1400" dirty="0">
                          <a:latin typeface="Calibri" pitchFamily="34" charset="0"/>
                        </a:rPr>
                        <a:t>Social Security benefits</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3530" indent="-342900" algn="l">
                        <a:lnSpc>
                          <a:spcPct val="115000"/>
                        </a:lnSpc>
                        <a:spcAft>
                          <a:spcPts val="0"/>
                        </a:spcAft>
                        <a:buFont typeface="+mj-lt"/>
                        <a:buNone/>
                      </a:pPr>
                      <a:r>
                        <a:rPr lang="en-IN" sz="1400" b="1" dirty="0">
                          <a:latin typeface="Calibri" pitchFamily="34" charset="0"/>
                        </a:rPr>
                        <a:t>Cambodia, China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8579">
                <a:tc vMerge="1">
                  <a:txBody>
                    <a:bodyPr/>
                    <a:lstStyle/>
                    <a:p>
                      <a:endParaRPr lang="en-IN"/>
                    </a:p>
                  </a:txBody>
                  <a:tcPr/>
                </a:tc>
                <a:tc>
                  <a:txBody>
                    <a:bodyPr/>
                    <a:lstStyle/>
                    <a:p>
                      <a:pPr marL="303530" indent="-342900" algn="l">
                        <a:lnSpc>
                          <a:spcPct val="115000"/>
                        </a:lnSpc>
                        <a:spcAft>
                          <a:spcPts val="0"/>
                        </a:spcAft>
                        <a:buFont typeface="+mj-lt"/>
                        <a:buAutoNum type="arabicPeriod" startAt="5"/>
                      </a:pPr>
                      <a:r>
                        <a:rPr lang="en-IN" sz="1400" dirty="0">
                          <a:latin typeface="Calibri" pitchFamily="34" charset="0"/>
                        </a:rPr>
                        <a:t>Economic development</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3530" indent="-342900" algn="l">
                        <a:lnSpc>
                          <a:spcPct val="115000"/>
                        </a:lnSpc>
                        <a:spcAft>
                          <a:spcPts val="0"/>
                        </a:spcAft>
                        <a:buFont typeface="+mj-lt"/>
                        <a:buNone/>
                      </a:pPr>
                      <a:r>
                        <a:rPr lang="en-IN" sz="1400" b="1" dirty="0">
                          <a:latin typeface="Calibri" pitchFamily="34" charset="0"/>
                        </a:rPr>
                        <a:t>Cambodia, China, Indonesia, Pakistan </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8579">
                <a:tc vMerge="1">
                  <a:txBody>
                    <a:bodyPr/>
                    <a:lstStyle/>
                    <a:p>
                      <a:endParaRPr lang="en-IN"/>
                    </a:p>
                  </a:txBody>
                  <a:tcPr/>
                </a:tc>
                <a:tc>
                  <a:txBody>
                    <a:bodyPr/>
                    <a:lstStyle/>
                    <a:p>
                      <a:pPr marL="303530" indent="-342900" algn="l">
                        <a:lnSpc>
                          <a:spcPct val="115000"/>
                        </a:lnSpc>
                        <a:spcAft>
                          <a:spcPts val="0"/>
                        </a:spcAft>
                        <a:buFont typeface="+mj-lt"/>
                        <a:buAutoNum type="arabicPeriod" startAt="6"/>
                      </a:pPr>
                      <a:r>
                        <a:rPr lang="en-IN" sz="1400" dirty="0">
                          <a:latin typeface="Calibri" pitchFamily="34" charset="0"/>
                        </a:rPr>
                        <a:t>Inflation rate</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3530" indent="-342900" algn="l">
                        <a:lnSpc>
                          <a:spcPct val="115000"/>
                        </a:lnSpc>
                        <a:spcAft>
                          <a:spcPts val="0"/>
                        </a:spcAft>
                        <a:buFont typeface="+mj-lt"/>
                        <a:buNone/>
                      </a:pPr>
                      <a:r>
                        <a:rPr lang="en-IN" sz="1400" b="1" dirty="0">
                          <a:latin typeface="Calibri" pitchFamily="34" charset="0"/>
                        </a:rPr>
                        <a:t>Cambodia, China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8579">
                <a:tc vMerge="1">
                  <a:txBody>
                    <a:bodyPr/>
                    <a:lstStyle/>
                    <a:p>
                      <a:endParaRPr lang="en-IN"/>
                    </a:p>
                  </a:txBody>
                  <a:tcPr/>
                </a:tc>
                <a:tc>
                  <a:txBody>
                    <a:bodyPr/>
                    <a:lstStyle/>
                    <a:p>
                      <a:pPr marL="303530" indent="-342900" algn="l">
                        <a:lnSpc>
                          <a:spcPct val="115000"/>
                        </a:lnSpc>
                        <a:spcAft>
                          <a:spcPts val="0"/>
                        </a:spcAft>
                        <a:buFont typeface="+mj-lt"/>
                        <a:buAutoNum type="arabicPeriod" startAt="7"/>
                      </a:pPr>
                      <a:r>
                        <a:rPr lang="en-IN" sz="1400" dirty="0">
                          <a:latin typeface="Calibri" pitchFamily="34" charset="0"/>
                        </a:rPr>
                        <a:t>level of employment</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3530" indent="-342900" algn="l">
                        <a:lnSpc>
                          <a:spcPct val="115000"/>
                        </a:lnSpc>
                        <a:spcAft>
                          <a:spcPts val="0"/>
                        </a:spcAft>
                        <a:buFont typeface="+mj-lt"/>
                        <a:buNone/>
                      </a:pPr>
                      <a:r>
                        <a:rPr lang="en-IN" sz="1400" b="1" dirty="0">
                          <a:latin typeface="Calibri" pitchFamily="34" charset="0"/>
                        </a:rPr>
                        <a:t>Cambodia, China, Indonesia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8579">
                <a:tc rowSpan="5">
                  <a:txBody>
                    <a:bodyPr/>
                    <a:lstStyle/>
                    <a:p>
                      <a:pPr algn="ctr">
                        <a:lnSpc>
                          <a:spcPct val="100000"/>
                        </a:lnSpc>
                        <a:spcAft>
                          <a:spcPts val="0"/>
                        </a:spcAft>
                      </a:pPr>
                      <a:r>
                        <a:rPr lang="en-GB" sz="1400" dirty="0">
                          <a:latin typeface="Calibri" pitchFamily="34" charset="0"/>
                        </a:rPr>
                        <a:t>Periodicity of minimum </a:t>
                      </a:r>
                    </a:p>
                    <a:p>
                      <a:pPr algn="ctr">
                        <a:lnSpc>
                          <a:spcPct val="100000"/>
                        </a:lnSpc>
                        <a:spcAft>
                          <a:spcPts val="0"/>
                        </a:spcAft>
                      </a:pPr>
                      <a:r>
                        <a:rPr lang="en-GB" sz="1400" dirty="0">
                          <a:latin typeface="Calibri" pitchFamily="34" charset="0"/>
                        </a:rPr>
                        <a:t>wage revision</a:t>
                      </a:r>
                      <a:endParaRPr lang="en-IN" sz="1400" dirty="0">
                        <a:latin typeface="Calibri" pitchFamily="34" charset="0"/>
                        <a:ea typeface="Calibri"/>
                        <a:cs typeface="Mangal"/>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AutoNum type="arabicPeriod"/>
                      </a:pPr>
                      <a:r>
                        <a:rPr lang="en-IN" sz="1400" dirty="0">
                          <a:latin typeface="Calibri" pitchFamily="34" charset="0"/>
                        </a:rPr>
                        <a:t>Annual Adjustment</a:t>
                      </a:r>
                      <a:endParaRPr lang="en-IN" sz="1400" b="0"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US" sz="1400" b="0" dirty="0">
                          <a:latin typeface="Calibri" pitchFamily="34" charset="0"/>
                          <a:ea typeface="Calibri"/>
                          <a:cs typeface="Mangal"/>
                        </a:rPr>
                        <a:t>-</a:t>
                      </a:r>
                      <a:endParaRPr lang="en-IN" sz="1400" b="0"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8579">
                <a:tc vMerge="1">
                  <a:txBody>
                    <a:bodyPr/>
                    <a:lstStyle/>
                    <a:p>
                      <a:endParaRPr lang="en-IN"/>
                    </a:p>
                  </a:txBody>
                  <a:tcPr/>
                </a:tc>
                <a:tc>
                  <a:txBody>
                    <a:bodyPr/>
                    <a:lstStyle/>
                    <a:p>
                      <a:pPr marL="342900" indent="-342900" algn="l">
                        <a:lnSpc>
                          <a:spcPct val="115000"/>
                        </a:lnSpc>
                        <a:spcAft>
                          <a:spcPts val="0"/>
                        </a:spcAft>
                        <a:buFont typeface="+mj-lt"/>
                        <a:buAutoNum type="arabicPeriod" startAt="2"/>
                      </a:pPr>
                      <a:r>
                        <a:rPr lang="en-IN" sz="1400" dirty="0">
                          <a:latin typeface="Calibri" pitchFamily="34" charset="0"/>
                        </a:rPr>
                        <a:t>Once every two years</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IN" sz="1400" b="1" dirty="0">
                          <a:latin typeface="Calibri" pitchFamily="34" charset="0"/>
                        </a:rPr>
                        <a:t>China, Pakistan</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8579">
                <a:tc vMerge="1">
                  <a:txBody>
                    <a:bodyPr/>
                    <a:lstStyle/>
                    <a:p>
                      <a:endParaRPr lang="en-IN"/>
                    </a:p>
                  </a:txBody>
                  <a:tcPr/>
                </a:tc>
                <a:tc>
                  <a:txBody>
                    <a:bodyPr/>
                    <a:lstStyle/>
                    <a:p>
                      <a:pPr marL="342900" indent="-342900" algn="l">
                        <a:lnSpc>
                          <a:spcPct val="115000"/>
                        </a:lnSpc>
                        <a:spcAft>
                          <a:spcPts val="0"/>
                        </a:spcAft>
                        <a:buFont typeface="+mj-lt"/>
                        <a:buAutoNum type="arabicPeriod" startAt="3"/>
                      </a:pPr>
                      <a:r>
                        <a:rPr lang="en-IN" sz="1400" dirty="0">
                          <a:latin typeface="Calibri" pitchFamily="34" charset="0"/>
                        </a:rPr>
                        <a:t>Specific time period for adjustment</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IN" sz="1400" b="1" dirty="0">
                          <a:latin typeface="Calibri" pitchFamily="34" charset="0"/>
                        </a:rPr>
                        <a:t>Cambodia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58579">
                <a:tc vMerge="1">
                  <a:txBody>
                    <a:bodyPr/>
                    <a:lstStyle/>
                    <a:p>
                      <a:endParaRPr lang="en-IN"/>
                    </a:p>
                  </a:txBody>
                  <a:tcPr/>
                </a:tc>
                <a:tc>
                  <a:txBody>
                    <a:bodyPr/>
                    <a:lstStyle/>
                    <a:p>
                      <a:pPr marL="342900" indent="-342900" algn="l">
                        <a:lnSpc>
                          <a:spcPct val="115000"/>
                        </a:lnSpc>
                        <a:spcAft>
                          <a:spcPts val="0"/>
                        </a:spcAft>
                        <a:buFont typeface="+mj-lt"/>
                        <a:buAutoNum type="arabicPeriod" startAt="4"/>
                      </a:pPr>
                      <a:r>
                        <a:rPr lang="en-IN" sz="1400" dirty="0">
                          <a:latin typeface="Calibri" pitchFamily="34" charset="0"/>
                        </a:rPr>
                        <a:t>Once in five years</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US" sz="1400" b="1" dirty="0">
                          <a:latin typeface="Calibri" pitchFamily="34" charset="0"/>
                        </a:rPr>
                        <a:t>India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58579">
                <a:tc vMerge="1">
                  <a:txBody>
                    <a:bodyPr/>
                    <a:lstStyle/>
                    <a:p>
                      <a:endParaRPr lang="en-IN"/>
                    </a:p>
                  </a:txBody>
                  <a:tcPr/>
                </a:tc>
                <a:tc>
                  <a:txBody>
                    <a:bodyPr/>
                    <a:lstStyle/>
                    <a:p>
                      <a:pPr marL="342900" indent="-342900" algn="l">
                        <a:lnSpc>
                          <a:spcPct val="115000"/>
                        </a:lnSpc>
                        <a:spcAft>
                          <a:spcPts val="0"/>
                        </a:spcAft>
                        <a:buFont typeface="+mj-lt"/>
                        <a:buAutoNum type="arabicPeriod" startAt="5"/>
                      </a:pPr>
                      <a:r>
                        <a:rPr lang="en-IN" sz="1400" dirty="0">
                          <a:latin typeface="Calibri" pitchFamily="34" charset="0"/>
                        </a:rPr>
                        <a:t>No Schedule frequency of adjustment identified</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mj-lt"/>
                        <a:buNone/>
                      </a:pPr>
                      <a:r>
                        <a:rPr lang="en-IN" sz="1400" b="1" dirty="0">
                          <a:latin typeface="Calibri" pitchFamily="34" charset="0"/>
                        </a:rPr>
                        <a:t>Indonesia, Sri Lanka</a:t>
                      </a:r>
                      <a:endParaRPr lang="en-IN" sz="1400" b="1" dirty="0">
                        <a:latin typeface="Calibri" pitchFamily="34" charset="0"/>
                        <a:ea typeface="Calibri"/>
                        <a:cs typeface="Mangal"/>
                      </a:endParaRPr>
                    </a:p>
                  </a:txBody>
                  <a:tcPr marL="53544" marR="53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3" name="Rectangle 2"/>
          <p:cNvSpPr>
            <a:spLocks noChangeArrowheads="1"/>
          </p:cNvSpPr>
          <p:nvPr/>
        </p:nvSpPr>
        <p:spPr bwMode="auto">
          <a:xfrm>
            <a:off x="241679" y="0"/>
            <a:ext cx="6103703"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b="1" dirty="0">
              <a:solidFill>
                <a:srgbClr val="008DB7"/>
              </a:solidFill>
              <a:latin typeface="Calibri" pitchFamily="34" charset="0"/>
              <a:cs typeface="Calibri" pitchFamily="34" charset="0"/>
              <a:sym typeface="Raleway"/>
            </a:endParaRPr>
          </a:p>
          <a:p>
            <a:pPr fontAlgn="base">
              <a:spcBef>
                <a:spcPct val="0"/>
              </a:spcBef>
              <a:spcAft>
                <a:spcPct val="0"/>
              </a:spcAft>
            </a:pPr>
            <a:r>
              <a:rPr lang="en-GB" b="1" dirty="0">
                <a:solidFill>
                  <a:srgbClr val="008DB7"/>
                </a:solidFill>
                <a:latin typeface="Calibri" pitchFamily="34" charset="0"/>
                <a:cs typeface="Calibri" pitchFamily="34" charset="0"/>
                <a:sym typeface="Raleway"/>
              </a:rPr>
              <a:t>Commonalities  and Differences in </a:t>
            </a:r>
            <a:r>
              <a:rPr lang="en-US" b="1" dirty="0">
                <a:solidFill>
                  <a:srgbClr val="008DB7"/>
                </a:solidFill>
                <a:latin typeface="Calibri" pitchFamily="34" charset="0"/>
                <a:cs typeface="Calibri" pitchFamily="34" charset="0"/>
                <a:sym typeface="Raleway"/>
              </a:rPr>
              <a:t>selected Asian countries:</a:t>
            </a:r>
            <a:endParaRPr lang="en-IN" b="1" dirty="0">
              <a:solidFill>
                <a:srgbClr val="008DB7"/>
              </a:solidFill>
              <a:latin typeface="Calibri" pitchFamily="34" charset="0"/>
              <a:cs typeface="Calibri" pitchFamily="34" charset="0"/>
              <a:sym typeface="Raleway"/>
            </a:endParaRPr>
          </a:p>
          <a:p>
            <a:pPr marR="0" lvl="0" indent="0" fontAlgn="base">
              <a:lnSpc>
                <a:spcPct val="100000"/>
              </a:lnSpc>
              <a:spcBef>
                <a:spcPct val="0"/>
              </a:spcBef>
              <a:spcAft>
                <a:spcPct val="0"/>
              </a:spcAft>
              <a:buClrTx/>
              <a:buSzTx/>
              <a:tabLst/>
            </a:pPr>
            <a:endParaRPr lang="en-US" b="1" dirty="0">
              <a:solidFill>
                <a:srgbClr val="008DB7"/>
              </a:solidFill>
              <a:latin typeface="Calibri" pitchFamily="34" charset="0"/>
              <a:cs typeface="Calibri" pitchFamily="34" charset="0"/>
              <a:sym typeface="Raleway"/>
            </a:endParaRPr>
          </a:p>
        </p:txBody>
      </p:sp>
      <p:sp>
        <p:nvSpPr>
          <p:cNvPr id="6" name="TextBox 5"/>
          <p:cNvSpPr txBox="1"/>
          <p:nvPr/>
        </p:nvSpPr>
        <p:spPr>
          <a:xfrm>
            <a:off x="4901046" y="6581001"/>
            <a:ext cx="2539999" cy="276999"/>
          </a:xfrm>
          <a:prstGeom prst="rect">
            <a:avLst/>
          </a:prstGeom>
          <a:noFill/>
        </p:spPr>
        <p:txBody>
          <a:bodyPr wrap="square" rtlCol="0">
            <a:spAutoFit/>
          </a:bodyPr>
          <a:lstStyle/>
          <a:p>
            <a:r>
              <a:rPr lang="en-US" sz="1200" i="1" dirty="0">
                <a:latin typeface="Calibri" pitchFamily="34" charset="0"/>
              </a:rPr>
              <a:t>Source: Varkkey, Korde &amp; Singh,2016</a:t>
            </a:r>
            <a:endParaRPr lang="en-IN" sz="1200" i="1"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4294967295"/>
          </p:nvPr>
        </p:nvSpPr>
        <p:spPr>
          <a:xfrm>
            <a:off x="9135802" y="6428920"/>
            <a:ext cx="2743200" cy="365125"/>
          </a:xfrm>
        </p:spPr>
        <p:txBody>
          <a:bodyPr/>
          <a:lstStyle/>
          <a:p>
            <a:fld id="{48F63A3B-78C7-47BE-AE5E-E10140E04643}" type="slidenum">
              <a:rPr lang="en-US" smtClean="0"/>
              <a:pPr/>
              <a:t>2</a:t>
            </a:fld>
            <a:endParaRPr lang="en-US" dirty="0"/>
          </a:p>
        </p:txBody>
      </p:sp>
      <p:sp>
        <p:nvSpPr>
          <p:cNvPr id="4" name="TextBox 3"/>
          <p:cNvSpPr txBox="1"/>
          <p:nvPr/>
        </p:nvSpPr>
        <p:spPr>
          <a:xfrm>
            <a:off x="233084" y="268940"/>
            <a:ext cx="2133600" cy="400110"/>
          </a:xfrm>
          <a:prstGeom prst="rect">
            <a:avLst/>
          </a:prstGeom>
          <a:noFill/>
        </p:spPr>
        <p:txBody>
          <a:bodyPr wrap="square" rtlCol="0">
            <a:spAutoFit/>
          </a:bodyPr>
          <a:lstStyle/>
          <a:p>
            <a:r>
              <a:rPr lang="en-US" sz="2000" b="1" dirty="0">
                <a:solidFill>
                  <a:srgbClr val="008DB7"/>
                </a:solidFill>
              </a:rPr>
              <a:t>Introduction</a:t>
            </a:r>
            <a:endParaRPr lang="en-IN" sz="2000" b="1" dirty="0">
              <a:solidFill>
                <a:srgbClr val="008DB7"/>
              </a:solidFill>
            </a:endParaRPr>
          </a:p>
        </p:txBody>
      </p:sp>
      <p:sp>
        <p:nvSpPr>
          <p:cNvPr id="13" name="Rectangle 12"/>
          <p:cNvSpPr/>
          <p:nvPr/>
        </p:nvSpPr>
        <p:spPr>
          <a:xfrm>
            <a:off x="20056" y="2428866"/>
            <a:ext cx="11030235" cy="984885"/>
          </a:xfrm>
          <a:prstGeom prst="rect">
            <a:avLst/>
          </a:prstGeom>
          <a:noFill/>
        </p:spPr>
        <p:txBody>
          <a:bodyPr wrap="square">
            <a:spAutoFit/>
          </a:bodyPr>
          <a:lstStyle/>
          <a:p>
            <a:pPr lvl="0">
              <a:spcBef>
                <a:spcPts val="600"/>
              </a:spcBef>
            </a:pPr>
            <a:r>
              <a:rPr lang="en-IN" sz="1600" b="1" dirty="0">
                <a:solidFill>
                  <a:srgbClr val="F20253"/>
                </a:solidFill>
                <a:latin typeface="Lato"/>
                <a:ea typeface="Lato"/>
                <a:cs typeface="Lato"/>
                <a:sym typeface="Lato"/>
              </a:rPr>
              <a:t>Why Minimum Wage matter?</a:t>
            </a:r>
          </a:p>
          <a:p>
            <a:pPr marL="285750" lvl="0" indent="-285750">
              <a:spcBef>
                <a:spcPts val="600"/>
              </a:spcBef>
              <a:buClr>
                <a:schemeClr val="dk1"/>
              </a:buClr>
              <a:buFont typeface="Arial" panose="020B0604020202020204" pitchFamily="34" charset="0"/>
              <a:buChar char="•"/>
            </a:pPr>
            <a:r>
              <a:rPr lang="en-IN" sz="1600" dirty="0">
                <a:latin typeface="Calibri" pitchFamily="34" charset="0"/>
                <a:cs typeface="Calibri" pitchFamily="34" charset="0"/>
                <a:sym typeface="Lato"/>
              </a:rPr>
              <a:t>An effective tool to reduce wage inequality and poverty </a:t>
            </a:r>
          </a:p>
          <a:p>
            <a:pPr marL="285750" lvl="0" indent="-285750">
              <a:spcBef>
                <a:spcPts val="600"/>
              </a:spcBef>
              <a:buClr>
                <a:schemeClr val="dk1"/>
              </a:buClr>
              <a:buFont typeface="Arial" panose="020B0604020202020204" pitchFamily="34" charset="0"/>
              <a:buChar char="•"/>
            </a:pPr>
            <a:r>
              <a:rPr lang="en-IN" sz="1600" dirty="0">
                <a:latin typeface="Calibri" pitchFamily="34" charset="0"/>
                <a:cs typeface="Calibri" pitchFamily="34" charset="0"/>
                <a:sym typeface="Lato"/>
              </a:rPr>
              <a:t>To safeguard the income and provide decent standard of living to low skilled workers</a:t>
            </a:r>
          </a:p>
        </p:txBody>
      </p:sp>
      <p:sp>
        <p:nvSpPr>
          <p:cNvPr id="14" name="Rectangle 13"/>
          <p:cNvSpPr/>
          <p:nvPr/>
        </p:nvSpPr>
        <p:spPr>
          <a:xfrm>
            <a:off x="20057" y="3762521"/>
            <a:ext cx="4206986" cy="338554"/>
          </a:xfrm>
          <a:prstGeom prst="rect">
            <a:avLst/>
          </a:prstGeom>
        </p:spPr>
        <p:txBody>
          <a:bodyPr wrap="square">
            <a:spAutoFit/>
          </a:bodyPr>
          <a:lstStyle/>
          <a:p>
            <a:pPr>
              <a:spcBef>
                <a:spcPts val="600"/>
              </a:spcBef>
            </a:pPr>
            <a:r>
              <a:rPr lang="en-US" sz="1600" b="1" dirty="0">
                <a:solidFill>
                  <a:srgbClr val="F20253"/>
                </a:solidFill>
                <a:latin typeface="Lato"/>
                <a:ea typeface="Lato"/>
                <a:cs typeface="Lato"/>
                <a:sym typeface="Lato"/>
              </a:rPr>
              <a:t>Minimum Wages Legislations are crucial:</a:t>
            </a:r>
          </a:p>
        </p:txBody>
      </p:sp>
      <p:sp>
        <p:nvSpPr>
          <p:cNvPr id="15" name="Rectangle 14"/>
          <p:cNvSpPr/>
          <p:nvPr/>
        </p:nvSpPr>
        <p:spPr>
          <a:xfrm>
            <a:off x="20057" y="4236065"/>
            <a:ext cx="4356267" cy="1308050"/>
          </a:xfrm>
          <a:prstGeom prst="rect">
            <a:avLst/>
          </a:prstGeom>
        </p:spPr>
        <p:txBody>
          <a:bodyPr wrap="square">
            <a:spAutoFit/>
          </a:bodyPr>
          <a:lstStyle/>
          <a:p>
            <a:pPr marL="285750" indent="-285750" algn="just">
              <a:spcBef>
                <a:spcPts val="600"/>
              </a:spcBef>
              <a:buClr>
                <a:schemeClr val="dk1"/>
              </a:buClr>
              <a:buFont typeface="Arial" panose="020B0604020202020204" pitchFamily="34" charset="0"/>
              <a:buChar char="•"/>
            </a:pPr>
            <a:r>
              <a:rPr lang="en-US" sz="1600" dirty="0">
                <a:latin typeface="Calibri" pitchFamily="34" charset="0"/>
                <a:cs typeface="Calibri" pitchFamily="34" charset="0"/>
                <a:sym typeface="Lato"/>
              </a:rPr>
              <a:t>Protection for low-wage workers</a:t>
            </a:r>
          </a:p>
          <a:p>
            <a:pPr marL="285750" indent="-285750" algn="just">
              <a:spcBef>
                <a:spcPts val="600"/>
              </a:spcBef>
              <a:buClr>
                <a:schemeClr val="dk1"/>
              </a:buClr>
              <a:buFont typeface="Arial" panose="020B0604020202020204" pitchFamily="34" charset="0"/>
              <a:buChar char="•"/>
            </a:pPr>
            <a:r>
              <a:rPr lang="en-US" sz="1600" dirty="0">
                <a:latin typeface="Calibri" pitchFamily="34" charset="0"/>
                <a:cs typeface="Calibri" pitchFamily="34" charset="0"/>
                <a:sym typeface="Lato"/>
              </a:rPr>
              <a:t>Ensure payment of fair wages</a:t>
            </a:r>
          </a:p>
          <a:p>
            <a:pPr marL="285750" indent="-285750" algn="just">
              <a:spcBef>
                <a:spcPts val="600"/>
              </a:spcBef>
              <a:buClr>
                <a:schemeClr val="dk1"/>
              </a:buClr>
              <a:buFont typeface="Arial" panose="020B0604020202020204" pitchFamily="34" charset="0"/>
              <a:buChar char="•"/>
            </a:pPr>
            <a:r>
              <a:rPr lang="en-US" sz="1600" dirty="0">
                <a:latin typeface="Calibri" pitchFamily="34" charset="0"/>
                <a:cs typeface="Calibri" pitchFamily="34" charset="0"/>
                <a:sym typeface="Lato"/>
              </a:rPr>
              <a:t>Provide a basic floor wage</a:t>
            </a:r>
          </a:p>
          <a:p>
            <a:pPr marL="285750" indent="-285750" algn="just">
              <a:spcBef>
                <a:spcPts val="600"/>
              </a:spcBef>
              <a:buClr>
                <a:schemeClr val="dk1"/>
              </a:buClr>
              <a:buFont typeface="Arial" panose="020B0604020202020204" pitchFamily="34" charset="0"/>
              <a:buChar char="•"/>
            </a:pPr>
            <a:r>
              <a:rPr lang="en-US" sz="1600" dirty="0">
                <a:latin typeface="Calibri" pitchFamily="34" charset="0"/>
                <a:cs typeface="Calibri" pitchFamily="34" charset="0"/>
                <a:sym typeface="Lato"/>
              </a:rPr>
              <a:t>Instrument of macroeconomic policy</a:t>
            </a:r>
          </a:p>
        </p:txBody>
      </p:sp>
      <p:sp>
        <p:nvSpPr>
          <p:cNvPr id="16" name="Rectangle 15"/>
          <p:cNvSpPr/>
          <p:nvPr/>
        </p:nvSpPr>
        <p:spPr>
          <a:xfrm>
            <a:off x="20053" y="1140838"/>
            <a:ext cx="9836870" cy="1231106"/>
          </a:xfrm>
          <a:prstGeom prst="rect">
            <a:avLst/>
          </a:prstGeom>
        </p:spPr>
        <p:txBody>
          <a:bodyPr wrap="square">
            <a:spAutoFit/>
          </a:bodyPr>
          <a:lstStyle/>
          <a:p>
            <a:pPr lvl="0">
              <a:spcBef>
                <a:spcPts val="600"/>
              </a:spcBef>
            </a:pPr>
            <a:r>
              <a:rPr lang="en-IN" sz="1600" b="1" dirty="0">
                <a:solidFill>
                  <a:srgbClr val="F20253"/>
                </a:solidFill>
                <a:latin typeface="Lato"/>
                <a:ea typeface="Lato"/>
                <a:cs typeface="Lato"/>
                <a:sym typeface="Lato"/>
              </a:rPr>
              <a:t>The Concept: Minimum Wage</a:t>
            </a:r>
          </a:p>
          <a:p>
            <a:pPr marL="285750" lvl="0" indent="-285750">
              <a:spcBef>
                <a:spcPts val="600"/>
              </a:spcBef>
              <a:buClr>
                <a:schemeClr val="dk1"/>
              </a:buClr>
              <a:buFont typeface="Arial" panose="020B0604020202020204" pitchFamily="34" charset="0"/>
              <a:buChar char="•"/>
            </a:pPr>
            <a:r>
              <a:rPr lang="en-US" sz="1600" dirty="0">
                <a:latin typeface="Calibri" pitchFamily="34" charset="0"/>
                <a:cs typeface="Calibri" pitchFamily="34" charset="0"/>
              </a:rPr>
              <a:t>The minimum amount of remuneration that an employer is required to pay wage earners for the work performed during a given period, which cannot be reduced by collective agreement or an individual contract (ILO).</a:t>
            </a:r>
          </a:p>
          <a:p>
            <a:pPr lvl="0">
              <a:spcBef>
                <a:spcPts val="600"/>
              </a:spcBef>
              <a:buClr>
                <a:schemeClr val="dk1"/>
              </a:buClr>
            </a:pPr>
            <a:endParaRPr lang="en-IN" sz="1600" dirty="0">
              <a:latin typeface="Calibri" pitchFamily="34" charset="0"/>
              <a:ea typeface="Lato"/>
              <a:cs typeface="Calibri" pitchFamily="34" charset="0"/>
              <a:sym typeface="Lato"/>
            </a:endParaRPr>
          </a:p>
        </p:txBody>
      </p:sp>
    </p:spTree>
    <p:extLst>
      <p:ext uri="{BB962C8B-B14F-4D97-AF65-F5344CB8AC3E}">
        <p14:creationId xmlns:p14="http://schemas.microsoft.com/office/powerpoint/2010/main" val="401694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238" y="344116"/>
            <a:ext cx="3480018" cy="387798"/>
          </a:xfrm>
          <a:prstGeom prst="rect">
            <a:avLst/>
          </a:prstGeom>
        </p:spPr>
        <p:txBody>
          <a:bodyPr wrap="square">
            <a:spAutoFit/>
          </a:bodyPr>
          <a:lstStyle/>
          <a:p>
            <a:r>
              <a:rPr lang="en-US" sz="1920" b="1" dirty="0">
                <a:solidFill>
                  <a:srgbClr val="008DB7"/>
                </a:solidFill>
                <a:sym typeface="Raleway"/>
              </a:rPr>
              <a:t>Select Literature Review</a:t>
            </a:r>
            <a:endParaRPr lang="en-US" sz="1920" b="1" dirty="0">
              <a:solidFill>
                <a:srgbClr val="008DB7"/>
              </a:solidFill>
              <a:sym typeface="Lato"/>
            </a:endParaRPr>
          </a:p>
        </p:txBody>
      </p:sp>
      <p:graphicFrame>
        <p:nvGraphicFramePr>
          <p:cNvPr id="3" name="Table 2"/>
          <p:cNvGraphicFramePr>
            <a:graphicFrameLocks noGrp="1"/>
          </p:cNvGraphicFramePr>
          <p:nvPr>
            <p:extLst>
              <p:ext uri="{D42A27DB-BD31-4B8C-83A1-F6EECF244321}">
                <p14:modId xmlns:p14="http://schemas.microsoft.com/office/powerpoint/2010/main" val="1601831787"/>
              </p:ext>
            </p:extLst>
          </p:nvPr>
        </p:nvGraphicFramePr>
        <p:xfrm>
          <a:off x="177584" y="880778"/>
          <a:ext cx="11811217" cy="5902612"/>
        </p:xfrm>
        <a:graphic>
          <a:graphicData uri="http://schemas.openxmlformats.org/drawingml/2006/table">
            <a:tbl>
              <a:tblPr firstRow="1" bandRow="1">
                <a:tableStyleId>{5940675A-B579-460E-94D1-54222C63F5DA}</a:tableStyleId>
              </a:tblPr>
              <a:tblGrid>
                <a:gridCol w="346564">
                  <a:extLst>
                    <a:ext uri="{9D8B030D-6E8A-4147-A177-3AD203B41FA5}">
                      <a16:colId xmlns:a16="http://schemas.microsoft.com/office/drawing/2014/main" val="20000"/>
                    </a:ext>
                  </a:extLst>
                </a:gridCol>
                <a:gridCol w="1943753">
                  <a:extLst>
                    <a:ext uri="{9D8B030D-6E8A-4147-A177-3AD203B41FA5}">
                      <a16:colId xmlns:a16="http://schemas.microsoft.com/office/drawing/2014/main" val="20001"/>
                    </a:ext>
                  </a:extLst>
                </a:gridCol>
                <a:gridCol w="9520900">
                  <a:extLst>
                    <a:ext uri="{9D8B030D-6E8A-4147-A177-3AD203B41FA5}">
                      <a16:colId xmlns:a16="http://schemas.microsoft.com/office/drawing/2014/main" val="20002"/>
                    </a:ext>
                  </a:extLst>
                </a:gridCol>
              </a:tblGrid>
              <a:tr h="730287">
                <a:tc>
                  <a:txBody>
                    <a:bodyPr/>
                    <a:lstStyle/>
                    <a:p>
                      <a:pPr marL="0" algn="l" defTabSz="914400" rtl="0" eaLnBrk="1" latinLnBrk="1" hangingPunct="1">
                        <a:lnSpc>
                          <a:spcPct val="115000"/>
                        </a:lnSpc>
                      </a:pPr>
                      <a:r>
                        <a:rPr lang="en-IN" sz="1450" kern="1200" dirty="0">
                          <a:solidFill>
                            <a:schemeClr val="tx1"/>
                          </a:solidFill>
                          <a:effectLst/>
                          <a:latin typeface="Calibri" pitchFamily="34" charset="0"/>
                          <a:ea typeface="+mn-ea"/>
                          <a:cs typeface="Calibri" pitchFamily="34" charset="0"/>
                        </a:rPr>
                        <a:t>1</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GB" sz="1450" b="1" i="0" kern="1200" dirty="0">
                          <a:solidFill>
                            <a:schemeClr val="tx1"/>
                          </a:solidFill>
                          <a:latin typeface="Calibri" pitchFamily="34" charset="0"/>
                          <a:ea typeface="+mn-ea"/>
                          <a:cs typeface="+mn-cs"/>
                        </a:rPr>
                        <a:t>Jones 1997; </a:t>
                      </a:r>
                    </a:p>
                    <a:p>
                      <a:pPr marL="0" algn="l" defTabSz="914400" rtl="0" eaLnBrk="1" latinLnBrk="1" hangingPunct="1">
                        <a:lnSpc>
                          <a:spcPct val="115000"/>
                        </a:lnSpc>
                      </a:pPr>
                      <a:r>
                        <a:rPr lang="en-GB" sz="1450" b="1" i="0" kern="1200" dirty="0" err="1">
                          <a:solidFill>
                            <a:schemeClr val="tx1"/>
                          </a:solidFill>
                          <a:latin typeface="Calibri" pitchFamily="34" charset="0"/>
                          <a:ea typeface="+mn-ea"/>
                          <a:cs typeface="+mn-cs"/>
                        </a:rPr>
                        <a:t>Strobl</a:t>
                      </a:r>
                      <a:r>
                        <a:rPr lang="en-GB" sz="1450" b="1" i="0" kern="1200" dirty="0">
                          <a:solidFill>
                            <a:schemeClr val="tx1"/>
                          </a:solidFill>
                          <a:latin typeface="Calibri" pitchFamily="34" charset="0"/>
                          <a:ea typeface="+mn-ea"/>
                          <a:cs typeface="+mn-cs"/>
                        </a:rPr>
                        <a:t> &amp; </a:t>
                      </a:r>
                      <a:r>
                        <a:rPr lang="en-GB" sz="1450" b="1" i="0" kern="1200" dirty="0" err="1">
                          <a:solidFill>
                            <a:schemeClr val="tx1"/>
                          </a:solidFill>
                          <a:latin typeface="Calibri" pitchFamily="34" charset="0"/>
                          <a:ea typeface="+mn-ea"/>
                          <a:cs typeface="+mn-cs"/>
                        </a:rPr>
                        <a:t>Walsch</a:t>
                      </a:r>
                      <a:r>
                        <a:rPr lang="en-GB" sz="1450" b="1" i="0" kern="1200" dirty="0">
                          <a:solidFill>
                            <a:schemeClr val="tx1"/>
                          </a:solidFill>
                          <a:latin typeface="Calibri" pitchFamily="34" charset="0"/>
                          <a:ea typeface="+mn-ea"/>
                          <a:cs typeface="+mn-cs"/>
                        </a:rPr>
                        <a:t>, 2001</a:t>
                      </a:r>
                      <a:endParaRPr lang="en-IN" sz="1450" b="1" i="0" kern="1200" dirty="0">
                        <a:solidFill>
                          <a:schemeClr val="tx1"/>
                        </a:solidFill>
                        <a:latin typeface="Calibri" pitchFamily="34"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US" sz="1450" kern="1200" dirty="0">
                          <a:solidFill>
                            <a:schemeClr val="tx1"/>
                          </a:solidFill>
                          <a:latin typeface="Calibri" pitchFamily="34" charset="0"/>
                          <a:ea typeface="+mn-ea"/>
                          <a:cs typeface="+mn-cs"/>
                        </a:rPr>
                        <a:t>They note that </a:t>
                      </a:r>
                      <a:r>
                        <a:rPr lang="en-GB" sz="1450" kern="1200" dirty="0">
                          <a:solidFill>
                            <a:schemeClr val="tx1"/>
                          </a:solidFill>
                          <a:latin typeface="Calibri" pitchFamily="34" charset="0"/>
                          <a:ea typeface="+mn-ea"/>
                          <a:cs typeface="+mn-cs"/>
                        </a:rPr>
                        <a:t>the presence of legal mechanisms does not guarantee an effective implementation of minimum wage policy </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in a country. </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In order to have an effective implementation of the minimum wage policy, the traditional top down approach, found in most legal mechanisms should </a:t>
                      </a:r>
                      <a:r>
                        <a:rPr lang="en-GB" sz="1450" kern="1200" baseline="0" dirty="0">
                          <a:solidFill>
                            <a:schemeClr val="tx1"/>
                          </a:solidFill>
                          <a:latin typeface="Calibri" pitchFamily="34" charset="0"/>
                          <a:ea typeface="+mn-ea"/>
                          <a:cs typeface="+mn-cs"/>
                        </a:rPr>
                        <a:t> </a:t>
                      </a:r>
                      <a:r>
                        <a:rPr lang="en-GB" sz="1450" kern="1200" dirty="0">
                          <a:solidFill>
                            <a:schemeClr val="tx1"/>
                          </a:solidFill>
                          <a:latin typeface="Calibri" pitchFamily="34" charset="0"/>
                          <a:ea typeface="+mn-ea"/>
                          <a:cs typeface="+mn-cs"/>
                        </a:rPr>
                        <a:t>be avoided</a:t>
                      </a:r>
                      <a:endParaRPr lang="en-IN" sz="1450" kern="1200" dirty="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1609">
                <a:tc>
                  <a:txBody>
                    <a:bodyPr/>
                    <a:lstStyle/>
                    <a:p>
                      <a:pPr marL="0" algn="l" defTabSz="914400" rtl="0" eaLnBrk="1" latinLnBrk="1" hangingPunct="1">
                        <a:lnSpc>
                          <a:spcPct val="115000"/>
                        </a:lnSpc>
                      </a:pPr>
                      <a:r>
                        <a:rPr lang="en-IN" sz="1450" kern="1200" dirty="0">
                          <a:solidFill>
                            <a:schemeClr val="dk1"/>
                          </a:solidFill>
                          <a:effectLst/>
                          <a:latin typeface="Calibri" pitchFamily="34" charset="0"/>
                          <a:ea typeface="+mn-ea"/>
                          <a:cs typeface="Calibri" pitchFamily="34" charset="0"/>
                        </a:rPr>
                        <a:t>2</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GB" sz="1450" b="1" i="0" kern="1200" dirty="0" err="1">
                          <a:solidFill>
                            <a:schemeClr val="tx1"/>
                          </a:solidFill>
                          <a:latin typeface="Calibri" pitchFamily="34" charset="0"/>
                          <a:ea typeface="+mn-ea"/>
                          <a:cs typeface="+mn-cs"/>
                        </a:rPr>
                        <a:t>Raustiala</a:t>
                      </a:r>
                      <a:r>
                        <a:rPr lang="en-GB" sz="1450" b="1" i="0" kern="1200" dirty="0">
                          <a:solidFill>
                            <a:schemeClr val="tx1"/>
                          </a:solidFill>
                          <a:latin typeface="Calibri" pitchFamily="34" charset="0"/>
                          <a:ea typeface="+mn-ea"/>
                          <a:cs typeface="+mn-cs"/>
                        </a:rPr>
                        <a:t> &amp; Slaughter, </a:t>
                      </a:r>
                    </a:p>
                    <a:p>
                      <a:pPr marL="0" algn="l" defTabSz="914400" rtl="0" eaLnBrk="1" latinLnBrk="1" hangingPunct="1">
                        <a:lnSpc>
                          <a:spcPct val="115000"/>
                        </a:lnSpc>
                      </a:pPr>
                      <a:r>
                        <a:rPr lang="en-GB" sz="1450" b="1" i="0" kern="1200" dirty="0">
                          <a:solidFill>
                            <a:schemeClr val="tx1"/>
                          </a:solidFill>
                          <a:latin typeface="Calibri" pitchFamily="34" charset="0"/>
                          <a:ea typeface="+mn-ea"/>
                          <a:cs typeface="+mn-cs"/>
                        </a:rPr>
                        <a:t>(2002) </a:t>
                      </a:r>
                      <a:endParaRPr lang="en-IN" sz="1450" b="1" i="0" kern="1200" dirty="0">
                        <a:solidFill>
                          <a:schemeClr val="tx1"/>
                        </a:solidFill>
                        <a:latin typeface="Calibri" pitchFamily="34"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The authors</a:t>
                      </a:r>
                      <a:r>
                        <a:rPr lang="en-GB" sz="1450" kern="1200" baseline="0" dirty="0">
                          <a:solidFill>
                            <a:schemeClr val="tx1"/>
                          </a:solidFill>
                          <a:latin typeface="Calibri" pitchFamily="34" charset="0"/>
                          <a:ea typeface="+mn-ea"/>
                          <a:cs typeface="+mn-cs"/>
                        </a:rPr>
                        <a:t> argues that </a:t>
                      </a:r>
                      <a:r>
                        <a:rPr lang="en-GB" sz="1450" kern="1200" dirty="0">
                          <a:solidFill>
                            <a:schemeClr val="tx1"/>
                          </a:solidFill>
                          <a:latin typeface="Calibri" pitchFamily="34" charset="0"/>
                          <a:ea typeface="+mn-ea"/>
                          <a:cs typeface="+mn-cs"/>
                        </a:rPr>
                        <a:t>if the implementation of minimum wage legislation is effective, it will automatically lead to a better </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compliance of minimum wage legislation in a country</a:t>
                      </a:r>
                      <a:endParaRPr lang="en-IN" sz="1450" kern="1200" dirty="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0287">
                <a:tc>
                  <a:txBody>
                    <a:bodyPr/>
                    <a:lstStyle/>
                    <a:p>
                      <a:pPr marL="0" algn="l" defTabSz="914400" rtl="0" eaLnBrk="1" latinLnBrk="1" hangingPunct="1">
                        <a:lnSpc>
                          <a:spcPct val="115000"/>
                        </a:lnSpc>
                      </a:pPr>
                      <a:r>
                        <a:rPr lang="en-IN" sz="1450" kern="1200" dirty="0">
                          <a:solidFill>
                            <a:schemeClr val="dk1"/>
                          </a:solidFill>
                          <a:effectLst/>
                          <a:latin typeface="Calibri" pitchFamily="34" charset="0"/>
                          <a:ea typeface="+mn-ea"/>
                          <a:cs typeface="Calibri" pitchFamily="34" charset="0"/>
                        </a:rPr>
                        <a:t>3</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GB" sz="1450" b="1" kern="1200" dirty="0" err="1">
                          <a:solidFill>
                            <a:schemeClr val="tx1"/>
                          </a:solidFill>
                          <a:latin typeface="Calibri" pitchFamily="34" charset="0"/>
                          <a:ea typeface="+mn-ea"/>
                          <a:cs typeface="+mn-cs"/>
                        </a:rPr>
                        <a:t>Benassi</a:t>
                      </a:r>
                      <a:r>
                        <a:rPr lang="en-GB" sz="1450" b="1" kern="1200" dirty="0">
                          <a:solidFill>
                            <a:schemeClr val="tx1"/>
                          </a:solidFill>
                          <a:latin typeface="Calibri" pitchFamily="34" charset="0"/>
                          <a:ea typeface="+mn-ea"/>
                          <a:cs typeface="+mn-cs"/>
                        </a:rPr>
                        <a:t> (2011)</a:t>
                      </a:r>
                      <a:endParaRPr lang="en-IN" sz="1450" b="1" kern="1200" dirty="0">
                        <a:solidFill>
                          <a:schemeClr val="tx1"/>
                        </a:solidFill>
                        <a:latin typeface="Calibri" pitchFamily="34"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US" sz="1450" kern="1200" dirty="0">
                          <a:solidFill>
                            <a:schemeClr val="tx1"/>
                          </a:solidFill>
                          <a:latin typeface="Calibri" pitchFamily="34" charset="0"/>
                          <a:ea typeface="+mn-ea"/>
                          <a:cs typeface="+mn-cs"/>
                        </a:rPr>
                        <a:t>Has </a:t>
                      </a:r>
                      <a:r>
                        <a:rPr lang="en-GB" sz="1450" kern="1200" dirty="0">
                          <a:solidFill>
                            <a:schemeClr val="tx1"/>
                          </a:solidFill>
                          <a:latin typeface="Calibri" pitchFamily="34" charset="0"/>
                          <a:ea typeface="+mn-ea"/>
                          <a:cs typeface="+mn-cs"/>
                        </a:rPr>
                        <a:t>identified and evaluated various MW implementation schemes.</a:t>
                      </a:r>
                    </a:p>
                    <a:p>
                      <a:pPr marL="0" marR="0" indent="0" algn="l" defTabSz="914400" rtl="0" eaLnBrk="1" fontAlgn="auto" latinLnBrk="1" hangingPunct="1">
                        <a:lnSpc>
                          <a:spcPct val="115000"/>
                        </a:lnSpc>
                        <a:spcBef>
                          <a:spcPts val="0"/>
                        </a:spcBef>
                        <a:spcAft>
                          <a:spcPts val="0"/>
                        </a:spcAft>
                        <a:buClrTx/>
                        <a:buSzTx/>
                        <a:buFontTx/>
                        <a:buNone/>
                        <a:tabLst/>
                        <a:defRPr/>
                      </a:pPr>
                      <a:r>
                        <a:rPr lang="en-GB" sz="1450" kern="1200" dirty="0">
                          <a:solidFill>
                            <a:schemeClr val="tx1"/>
                          </a:solidFill>
                          <a:latin typeface="Calibri" pitchFamily="34" charset="0"/>
                          <a:ea typeface="+mn-ea"/>
                          <a:cs typeface="+mn-cs"/>
                        </a:rPr>
                        <a:t>Emphasised that the issue of MW implementation is considered important both at the academic and political levels.</a:t>
                      </a:r>
                    </a:p>
                    <a:p>
                      <a:pPr marL="0" marR="0" indent="0" algn="l" defTabSz="914400" rtl="0" eaLnBrk="1" fontAlgn="auto" latinLnBrk="1" hangingPunct="1">
                        <a:lnSpc>
                          <a:spcPct val="115000"/>
                        </a:lnSpc>
                        <a:spcBef>
                          <a:spcPts val="0"/>
                        </a:spcBef>
                        <a:spcAft>
                          <a:spcPts val="0"/>
                        </a:spcAft>
                        <a:buClrTx/>
                        <a:buSzTx/>
                        <a:buFontTx/>
                        <a:buNone/>
                        <a:tabLst/>
                        <a:defRPr/>
                      </a:pPr>
                      <a:r>
                        <a:rPr lang="en-GB" sz="1450" kern="1200" dirty="0">
                          <a:solidFill>
                            <a:schemeClr val="tx1"/>
                          </a:solidFill>
                          <a:latin typeface="Calibri" pitchFamily="34" charset="0"/>
                          <a:ea typeface="+mn-ea"/>
                          <a:cs typeface="+mn-cs"/>
                        </a:rPr>
                        <a:t>Pointed</a:t>
                      </a:r>
                      <a:r>
                        <a:rPr lang="en-GB" sz="1450" kern="1200" baseline="0" dirty="0">
                          <a:solidFill>
                            <a:schemeClr val="tx1"/>
                          </a:solidFill>
                          <a:latin typeface="Calibri" pitchFamily="34" charset="0"/>
                          <a:ea typeface="+mn-ea"/>
                          <a:cs typeface="+mn-cs"/>
                        </a:rPr>
                        <a:t> out the </a:t>
                      </a:r>
                      <a:r>
                        <a:rPr lang="en-GB" sz="1450" kern="1200" dirty="0">
                          <a:solidFill>
                            <a:schemeClr val="tx1"/>
                          </a:solidFill>
                          <a:latin typeface="Calibri" pitchFamily="34" charset="0"/>
                          <a:ea typeface="+mn-ea"/>
                          <a:cs typeface="+mn-cs"/>
                        </a:rPr>
                        <a:t>documenting the issues faced during implementation and compliance of the policies are ignored.</a:t>
                      </a:r>
                      <a:endParaRPr lang="en-IN" sz="1450" kern="1200" dirty="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7471457"/>
                  </a:ext>
                </a:extLst>
              </a:tr>
              <a:tr h="542731">
                <a:tc>
                  <a:txBody>
                    <a:bodyPr/>
                    <a:lstStyle/>
                    <a:p>
                      <a:pPr marL="0" algn="l" defTabSz="914400" rtl="0" eaLnBrk="1" latinLnBrk="1" hangingPunct="1">
                        <a:lnSpc>
                          <a:spcPct val="115000"/>
                        </a:lnSpc>
                      </a:pPr>
                      <a:r>
                        <a:rPr lang="en-IN" sz="1450" kern="1200" dirty="0">
                          <a:solidFill>
                            <a:schemeClr val="dk1"/>
                          </a:solidFill>
                          <a:effectLst/>
                          <a:latin typeface="Calibri" pitchFamily="34" charset="0"/>
                          <a:ea typeface="+mn-ea"/>
                          <a:cs typeface="Calibri" pitchFamily="34" charset="0"/>
                        </a:rPr>
                        <a:t>4</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US" sz="1450" b="1" kern="1200" dirty="0">
                          <a:solidFill>
                            <a:schemeClr val="dk1"/>
                          </a:solidFill>
                          <a:effectLst/>
                          <a:latin typeface="Calibri" pitchFamily="34" charset="0"/>
                          <a:ea typeface="+mn-ea"/>
                          <a:cs typeface="Calibri" pitchFamily="34" charset="0"/>
                        </a:rPr>
                        <a:t> </a:t>
                      </a:r>
                      <a:r>
                        <a:rPr lang="en-GB" sz="1450" b="1" kern="1200" dirty="0">
                          <a:solidFill>
                            <a:schemeClr val="tx1"/>
                          </a:solidFill>
                          <a:latin typeface="Calibri" pitchFamily="34" charset="0"/>
                          <a:ea typeface="+mn-ea"/>
                          <a:cs typeface="+mn-cs"/>
                        </a:rPr>
                        <a:t>Ra, (2014) </a:t>
                      </a:r>
                      <a:endParaRPr lang="en-IN" sz="1450" b="1" kern="1200" dirty="0">
                        <a:solidFill>
                          <a:schemeClr val="tx1"/>
                        </a:solidFill>
                        <a:latin typeface="Calibri" pitchFamily="34"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1" hangingPunct="1">
                        <a:lnSpc>
                          <a:spcPct val="115000"/>
                        </a:lnSpc>
                        <a:spcBef>
                          <a:spcPts val="0"/>
                        </a:spcBef>
                        <a:spcAft>
                          <a:spcPts val="0"/>
                        </a:spcAft>
                        <a:buClrTx/>
                        <a:buSzTx/>
                        <a:buFontTx/>
                        <a:buNone/>
                        <a:tabLst/>
                        <a:defRPr/>
                      </a:pPr>
                      <a:r>
                        <a:rPr lang="en-GB" sz="1450" kern="1200" dirty="0">
                          <a:solidFill>
                            <a:schemeClr val="tx1"/>
                          </a:solidFill>
                          <a:latin typeface="Calibri" pitchFamily="34" charset="0"/>
                          <a:ea typeface="+mn-ea"/>
                          <a:cs typeface="+mn-cs"/>
                        </a:rPr>
                        <a:t>Has presented major trends and issues of MW implementation in major South-East Asian</a:t>
                      </a:r>
                      <a:r>
                        <a:rPr lang="en-GB" sz="1450" kern="1200" dirty="0">
                          <a:solidFill>
                            <a:srgbClr val="FF0000"/>
                          </a:solidFill>
                          <a:latin typeface="Calibri" pitchFamily="34" charset="0"/>
                          <a:ea typeface="+mn-ea"/>
                          <a:cs typeface="+mn-cs"/>
                        </a:rPr>
                        <a:t> </a:t>
                      </a:r>
                      <a:r>
                        <a:rPr lang="en-GB" sz="1450" kern="1200" dirty="0">
                          <a:solidFill>
                            <a:schemeClr val="tx1"/>
                          </a:solidFill>
                          <a:latin typeface="Calibri" pitchFamily="34" charset="0"/>
                          <a:ea typeface="+mn-ea"/>
                          <a:cs typeface="+mn-cs"/>
                        </a:rPr>
                        <a:t>countries. </a:t>
                      </a:r>
                    </a:p>
                    <a:p>
                      <a:pPr marL="0" marR="0" indent="0" algn="l" defTabSz="914400" rtl="0" eaLnBrk="1" fontAlgn="auto" latinLnBrk="1" hangingPunct="1">
                        <a:lnSpc>
                          <a:spcPct val="115000"/>
                        </a:lnSpc>
                        <a:spcBef>
                          <a:spcPts val="0"/>
                        </a:spcBef>
                        <a:spcAft>
                          <a:spcPts val="0"/>
                        </a:spcAft>
                        <a:buClrTx/>
                        <a:buSzTx/>
                        <a:buFontTx/>
                        <a:buNone/>
                        <a:tabLst/>
                        <a:defRPr/>
                      </a:pPr>
                      <a:r>
                        <a:rPr lang="en-GB" sz="1450" kern="1200" dirty="0">
                          <a:solidFill>
                            <a:schemeClr val="tx1"/>
                          </a:solidFill>
                          <a:latin typeface="Calibri" pitchFamily="34" charset="0"/>
                          <a:ea typeface="+mn-ea"/>
                          <a:cs typeface="+mn-cs"/>
                        </a:rPr>
                        <a:t>The major finding of the study is; political and non-economic factors do play a major role in the implementation of MW</a:t>
                      </a:r>
                    </a:p>
                    <a:p>
                      <a:pPr marL="0" marR="0" indent="0" algn="l" defTabSz="914400" rtl="0" eaLnBrk="1" fontAlgn="auto" latinLnBrk="1" hangingPunct="1">
                        <a:lnSpc>
                          <a:spcPct val="115000"/>
                        </a:lnSpc>
                        <a:spcBef>
                          <a:spcPts val="0"/>
                        </a:spcBef>
                        <a:spcAft>
                          <a:spcPts val="0"/>
                        </a:spcAft>
                        <a:buClrTx/>
                        <a:buSzTx/>
                        <a:buFontTx/>
                        <a:buNone/>
                        <a:tabLst/>
                        <a:defRPr/>
                      </a:pPr>
                      <a:r>
                        <a:rPr lang="en-GB" sz="1450" kern="1200" dirty="0">
                          <a:solidFill>
                            <a:schemeClr val="tx1"/>
                          </a:solidFill>
                          <a:latin typeface="Calibri" pitchFamily="34" charset="0"/>
                          <a:ea typeface="+mn-ea"/>
                          <a:cs typeface="+mn-cs"/>
                        </a:rPr>
                        <a:t> regulation. </a:t>
                      </a:r>
                      <a:endParaRPr lang="en-IN" sz="1450" kern="1200" dirty="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4574089"/>
                  </a:ext>
                </a:extLst>
              </a:tr>
              <a:tr h="1155518">
                <a:tc>
                  <a:txBody>
                    <a:bodyPr/>
                    <a:lstStyle/>
                    <a:p>
                      <a:pPr marL="0" algn="l" defTabSz="914400" rtl="0" eaLnBrk="1" latinLnBrk="1" hangingPunct="1">
                        <a:lnSpc>
                          <a:spcPct val="115000"/>
                        </a:lnSpc>
                      </a:pPr>
                      <a:r>
                        <a:rPr lang="en-IN" sz="1450" kern="1200" dirty="0">
                          <a:solidFill>
                            <a:schemeClr val="dk1"/>
                          </a:solidFill>
                          <a:effectLst/>
                          <a:latin typeface="Calibri" pitchFamily="34" charset="0"/>
                          <a:ea typeface="+mn-ea"/>
                          <a:cs typeface="Calibri" pitchFamily="34" charset="0"/>
                        </a:rPr>
                        <a:t>5</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GB" sz="1450" b="1" i="0" kern="1200" dirty="0" err="1">
                          <a:solidFill>
                            <a:schemeClr val="tx1"/>
                          </a:solidFill>
                          <a:latin typeface="Calibri" pitchFamily="34" charset="0"/>
                          <a:ea typeface="+mn-ea"/>
                          <a:cs typeface="+mn-cs"/>
                        </a:rPr>
                        <a:t>Bhorat</a:t>
                      </a:r>
                      <a:r>
                        <a:rPr lang="en-GB" sz="1450" b="1" i="0" kern="1200" dirty="0">
                          <a:solidFill>
                            <a:schemeClr val="tx1"/>
                          </a:solidFill>
                          <a:latin typeface="Calibri" pitchFamily="34" charset="0"/>
                          <a:ea typeface="+mn-ea"/>
                          <a:cs typeface="+mn-cs"/>
                        </a:rPr>
                        <a:t>, (2014)</a:t>
                      </a:r>
                      <a:endParaRPr lang="en-IN" sz="1450" b="1" i="0" kern="1200" dirty="0">
                        <a:solidFill>
                          <a:schemeClr val="tx1"/>
                        </a:solidFill>
                        <a:latin typeface="Calibri" pitchFamily="34"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US" sz="1450" kern="1200" dirty="0">
                          <a:solidFill>
                            <a:schemeClr val="tx1"/>
                          </a:solidFill>
                          <a:latin typeface="Calibri" pitchFamily="34" charset="0"/>
                          <a:ea typeface="+mn-ea"/>
                          <a:cs typeface="+mn-cs"/>
                        </a:rPr>
                        <a:t>Identified </a:t>
                      </a:r>
                      <a:r>
                        <a:rPr lang="en-GB" sz="1450" kern="1200" dirty="0">
                          <a:solidFill>
                            <a:schemeClr val="tx1"/>
                          </a:solidFill>
                          <a:latin typeface="Calibri" pitchFamily="34" charset="0"/>
                          <a:ea typeface="+mn-ea"/>
                          <a:cs typeface="+mn-cs"/>
                        </a:rPr>
                        <a:t>one of the major issues related to enforcement and compliance of minimum wage regulation is ‘</a:t>
                      </a:r>
                      <a:r>
                        <a:rPr lang="en-GB" sz="1450" i="1" kern="1200" dirty="0">
                          <a:solidFill>
                            <a:schemeClr val="tx1"/>
                          </a:solidFill>
                          <a:latin typeface="Calibri" pitchFamily="34" charset="0"/>
                          <a:ea typeface="+mn-ea"/>
                          <a:cs typeface="+mn-cs"/>
                        </a:rPr>
                        <a:t>measuremen</a:t>
                      </a:r>
                      <a:r>
                        <a:rPr lang="en-GB" sz="1450" kern="1200" dirty="0">
                          <a:solidFill>
                            <a:schemeClr val="tx1"/>
                          </a:solidFill>
                          <a:latin typeface="Calibri" pitchFamily="34" charset="0"/>
                          <a:ea typeface="+mn-ea"/>
                          <a:cs typeface="+mn-cs"/>
                        </a:rPr>
                        <a:t>t’</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 particularly the measurement of noncompliance and enforcement. </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The study suggests that there should be an index of minimum wage violation which would enable policymakers and </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researchers to analyse the level and depth of non-compliance. </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However, better compliance and enforcement is very difficult when minimum wage regulations are complex. </a:t>
                      </a:r>
                      <a:endParaRPr lang="en-IN" sz="1450" kern="1200" dirty="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2899272"/>
                  </a:ext>
                </a:extLst>
              </a:tr>
              <a:tr h="730287">
                <a:tc>
                  <a:txBody>
                    <a:bodyPr/>
                    <a:lstStyle/>
                    <a:p>
                      <a:pPr marL="0" algn="l" defTabSz="914400" rtl="0" eaLnBrk="1" latinLnBrk="1" hangingPunct="1">
                        <a:lnSpc>
                          <a:spcPct val="115000"/>
                        </a:lnSpc>
                      </a:pPr>
                      <a:r>
                        <a:rPr lang="en-IN" sz="1450" kern="1200" dirty="0">
                          <a:solidFill>
                            <a:schemeClr val="dk1"/>
                          </a:solidFill>
                          <a:effectLst/>
                          <a:latin typeface="Calibri" pitchFamily="34" charset="0"/>
                          <a:ea typeface="+mn-ea"/>
                          <a:cs typeface="Calibri" pitchFamily="34" charset="0"/>
                        </a:rPr>
                        <a:t>6</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GB" sz="1450" b="1" kern="1200" dirty="0">
                          <a:solidFill>
                            <a:schemeClr val="tx1"/>
                          </a:solidFill>
                          <a:latin typeface="Calibri" pitchFamily="34" charset="0"/>
                          <a:ea typeface="+mn-ea"/>
                          <a:cs typeface="+mn-cs"/>
                        </a:rPr>
                        <a:t>Varkkey (2015) </a:t>
                      </a:r>
                      <a:endParaRPr lang="en-IN" sz="1450" b="1" kern="1200" dirty="0">
                        <a:solidFill>
                          <a:schemeClr val="tx1"/>
                        </a:solidFill>
                        <a:latin typeface="Calibri" pitchFamily="34"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1" hangingPunct="1">
                        <a:lnSpc>
                          <a:spcPct val="115000"/>
                        </a:lnSpc>
                      </a:pPr>
                      <a:r>
                        <a:rPr lang="en-US" sz="1450" kern="1200" dirty="0">
                          <a:solidFill>
                            <a:schemeClr val="tx1"/>
                          </a:solidFill>
                          <a:latin typeface="Calibri" pitchFamily="34" charset="0"/>
                          <a:ea typeface="+mn-ea"/>
                          <a:cs typeface="+mn-cs"/>
                        </a:rPr>
                        <a:t>The study looks at the implementation of MW</a:t>
                      </a:r>
                      <a:r>
                        <a:rPr lang="en-US" sz="1450" kern="1200" baseline="0" dirty="0">
                          <a:solidFill>
                            <a:schemeClr val="tx1"/>
                          </a:solidFill>
                          <a:latin typeface="Calibri" pitchFamily="34" charset="0"/>
                          <a:ea typeface="+mn-ea"/>
                          <a:cs typeface="+mn-cs"/>
                        </a:rPr>
                        <a:t> A</a:t>
                      </a:r>
                      <a:r>
                        <a:rPr lang="en-US" sz="1450" kern="1200" dirty="0">
                          <a:solidFill>
                            <a:schemeClr val="tx1"/>
                          </a:solidFill>
                          <a:latin typeface="Calibri" pitchFamily="34" charset="0"/>
                          <a:ea typeface="+mn-ea"/>
                          <a:cs typeface="+mn-cs"/>
                        </a:rPr>
                        <a:t>ct in India. </a:t>
                      </a:r>
                    </a:p>
                    <a:p>
                      <a:pPr marL="0" algn="l" defTabSz="914400" rtl="0" eaLnBrk="1" latinLnBrk="1" hangingPunct="1">
                        <a:lnSpc>
                          <a:spcPct val="115000"/>
                        </a:lnSpc>
                      </a:pPr>
                      <a:r>
                        <a:rPr lang="en-US" sz="1450" kern="1200" dirty="0">
                          <a:solidFill>
                            <a:schemeClr val="tx1"/>
                          </a:solidFill>
                          <a:latin typeface="Calibri" pitchFamily="34" charset="0"/>
                          <a:ea typeface="+mn-ea"/>
                          <a:cs typeface="+mn-cs"/>
                        </a:rPr>
                        <a:t>It notes that </a:t>
                      </a:r>
                      <a:r>
                        <a:rPr lang="en-GB" sz="1450" kern="1200" dirty="0">
                          <a:solidFill>
                            <a:schemeClr val="tx1"/>
                          </a:solidFill>
                          <a:latin typeface="Calibri" pitchFamily="34" charset="0"/>
                          <a:ea typeface="+mn-ea"/>
                          <a:cs typeface="+mn-cs"/>
                        </a:rPr>
                        <a:t>the implementation of the MW act is problematic because of its highly complex structure, albeit the fact that </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there are institutional</a:t>
                      </a:r>
                      <a:r>
                        <a:rPr lang="en-GB" sz="1450" kern="1200" baseline="0" dirty="0">
                          <a:solidFill>
                            <a:schemeClr val="tx1"/>
                          </a:solidFill>
                          <a:latin typeface="Calibri" pitchFamily="34" charset="0"/>
                          <a:ea typeface="+mn-ea"/>
                          <a:cs typeface="+mn-cs"/>
                        </a:rPr>
                        <a:t> </a:t>
                      </a:r>
                      <a:r>
                        <a:rPr lang="en-GB" sz="1450" kern="1200" dirty="0">
                          <a:solidFill>
                            <a:schemeClr val="tx1"/>
                          </a:solidFill>
                          <a:latin typeface="Calibri" pitchFamily="34" charset="0"/>
                          <a:ea typeface="+mn-ea"/>
                          <a:cs typeface="+mn-cs"/>
                        </a:rPr>
                        <a:t>mechanisms to ensure payment of wages, but the effectiveness of those mechanisms is rather </a:t>
                      </a:r>
                    </a:p>
                    <a:p>
                      <a:pPr marL="0" algn="l" defTabSz="914400" rtl="0" eaLnBrk="1" latinLnBrk="1" hangingPunct="1">
                        <a:lnSpc>
                          <a:spcPct val="115000"/>
                        </a:lnSpc>
                      </a:pPr>
                      <a:r>
                        <a:rPr lang="en-GB" sz="1450" kern="1200" dirty="0">
                          <a:solidFill>
                            <a:schemeClr val="tx1"/>
                          </a:solidFill>
                          <a:latin typeface="Calibri" pitchFamily="34" charset="0"/>
                          <a:ea typeface="+mn-ea"/>
                          <a:cs typeface="+mn-cs"/>
                        </a:rPr>
                        <a:t>questionable. </a:t>
                      </a:r>
                      <a:endParaRPr lang="en-IN" sz="1450" kern="1200" dirty="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54857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13" y="648787"/>
            <a:ext cx="11688574" cy="5632311"/>
          </a:xfrm>
          <a:prstGeom prst="rect">
            <a:avLst/>
          </a:prstGeom>
        </p:spPr>
        <p:txBody>
          <a:bodyPr wrap="square">
            <a:spAutoFit/>
          </a:bodyPr>
          <a:lstStyle/>
          <a:p>
            <a:pPr algn="just" latinLnBrk="0"/>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r>
              <a:rPr lang="en-IN" sz="2000" dirty="0">
                <a:latin typeface="Calibri" pitchFamily="34" charset="0"/>
                <a:cs typeface="Calibri" pitchFamily="34" charset="0"/>
              </a:rPr>
              <a:t>Many Asian countries are largest single contributor to global growth (60% as per ADB, 2017).  In spite of </a:t>
            </a:r>
          </a:p>
          <a:p>
            <a:pPr marL="360363" indent="-350838" algn="just" latinLnBrk="0"/>
            <a:r>
              <a:rPr lang="en-IN" sz="2000" dirty="0">
                <a:latin typeface="Calibri" pitchFamily="34" charset="0"/>
                <a:cs typeface="Calibri" pitchFamily="34" charset="0"/>
              </a:rPr>
              <a:t>      such unparalleled growth, labour advocates are struggling to ensure protection of workers’ rights, including providing them with minimum wage</a:t>
            </a:r>
          </a:p>
          <a:p>
            <a:pPr algn="just" latinLnBrk="0"/>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r>
              <a:rPr lang="en-IN" sz="2000" dirty="0">
                <a:latin typeface="Calibri" pitchFamily="34" charset="0"/>
                <a:cs typeface="Calibri" pitchFamily="34" charset="0"/>
              </a:rPr>
              <a:t>Vast differences in the minimum wage policies and regulations, as well as implementation difficulties. Hence, in most of Asian countries, minimum wage systems have been a subject of debate and criticism owing to its complicated structure. The major reason for such complexities may be found in the foundation of minimum wage systems, i.e. minimum wage fixing procedure and criteria used.</a:t>
            </a: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r>
              <a:rPr lang="en-IN" sz="2000" dirty="0">
                <a:latin typeface="Calibri" pitchFamily="34" charset="0"/>
                <a:cs typeface="Calibri" pitchFamily="34" charset="0"/>
              </a:rPr>
              <a:t>Large body of research on the trends in implementing minimum wage regulation in developing countries. </a:t>
            </a:r>
          </a:p>
          <a:p>
            <a:pPr marL="442913" indent="-177800" algn="just" latinLnBrk="0"/>
            <a:r>
              <a:rPr lang="en-IN" sz="2000" dirty="0">
                <a:latin typeface="Calibri" pitchFamily="34" charset="0"/>
                <a:cs typeface="Calibri" pitchFamily="34" charset="0"/>
              </a:rPr>
              <a:t>The studies covered  few parameters - hence they’ve failed to provide a holistic solution. Few studies (Upadhyaya,2012; Ra,2014; Ford, 2017) have addressed the aforementioned </a:t>
            </a:r>
          </a:p>
          <a:p>
            <a:pPr marL="442913" indent="-177800" algn="just" latinLnBrk="0"/>
            <a:r>
              <a:rPr lang="en-IN" sz="2000" dirty="0">
                <a:latin typeface="Calibri" pitchFamily="34" charset="0"/>
                <a:cs typeface="Calibri" pitchFamily="34" charset="0"/>
              </a:rPr>
              <a:t>issues in  Asian Countries. This gap in literature  has prompted our study.</a:t>
            </a:r>
          </a:p>
          <a:p>
            <a:pPr marL="442913" indent="-177800" algn="just" latinLnBrk="0"/>
            <a:endParaRPr lang="en-IN" sz="2000" dirty="0">
              <a:latin typeface="Calibri" pitchFamily="34" charset="0"/>
              <a:cs typeface="Calibri" pitchFamily="34" charset="0"/>
            </a:endParaRPr>
          </a:p>
          <a:p>
            <a:pPr marL="349250" indent="-349250" algn="just" latinLnBrk="0">
              <a:buFont typeface="Arial" panose="020B0604020202020204" pitchFamily="34" charset="0"/>
              <a:buChar char="•"/>
            </a:pPr>
            <a:r>
              <a:rPr lang="en-IN" sz="2000" dirty="0">
                <a:latin typeface="Calibri" pitchFamily="34" charset="0"/>
                <a:cs typeface="Calibri" pitchFamily="34" charset="0"/>
              </a:rPr>
              <a:t>Comparative analysis of minimum wage laws and implementation mechanisms in Asian Countries under the </a:t>
            </a:r>
            <a:r>
              <a:rPr lang="en-IN" sz="2000" dirty="0" err="1">
                <a:latin typeface="Calibri" pitchFamily="34" charset="0"/>
                <a:cs typeface="Calibri" pitchFamily="34" charset="0"/>
              </a:rPr>
              <a:t>WageIndicator</a:t>
            </a:r>
            <a:r>
              <a:rPr lang="en-IN" sz="2000" dirty="0">
                <a:latin typeface="Calibri" pitchFamily="34" charset="0"/>
                <a:cs typeface="Calibri" pitchFamily="34" charset="0"/>
              </a:rPr>
              <a:t> project, i.e. including Cambodia, China, India, Indonesia, Pakistan, Sri Lanka and Vietnam are covered. </a:t>
            </a:r>
          </a:p>
        </p:txBody>
      </p:sp>
      <p:sp>
        <p:nvSpPr>
          <p:cNvPr id="5" name="Rectangle 4"/>
          <p:cNvSpPr/>
          <p:nvPr/>
        </p:nvSpPr>
        <p:spPr>
          <a:xfrm>
            <a:off x="233001" y="270226"/>
            <a:ext cx="2334707" cy="387798"/>
          </a:xfrm>
          <a:prstGeom prst="rect">
            <a:avLst/>
          </a:prstGeom>
        </p:spPr>
        <p:txBody>
          <a:bodyPr wrap="square">
            <a:spAutoFit/>
          </a:bodyPr>
          <a:lstStyle/>
          <a:p>
            <a:r>
              <a:rPr lang="en-US" sz="1920" b="1" dirty="0">
                <a:solidFill>
                  <a:srgbClr val="008DB7"/>
                </a:solidFill>
                <a:sym typeface="Raleway"/>
              </a:rPr>
              <a:t>Research Gaps</a:t>
            </a:r>
            <a:endParaRPr lang="en-US" sz="1920" b="1" dirty="0">
              <a:solidFill>
                <a:srgbClr val="008DB7"/>
              </a:solidFill>
              <a:sym typeface="Lato"/>
            </a:endParaRPr>
          </a:p>
        </p:txBody>
      </p:sp>
    </p:spTree>
    <p:extLst>
      <p:ext uri="{BB962C8B-B14F-4D97-AF65-F5344CB8AC3E}">
        <p14:creationId xmlns:p14="http://schemas.microsoft.com/office/powerpoint/2010/main" val="270302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E9811-D50A-924C-BEF8-B359FC3199A0}"/>
              </a:ext>
            </a:extLst>
          </p:cNvPr>
          <p:cNvSpPr/>
          <p:nvPr/>
        </p:nvSpPr>
        <p:spPr>
          <a:xfrm>
            <a:off x="233001" y="270226"/>
            <a:ext cx="2334707" cy="387798"/>
          </a:xfrm>
          <a:prstGeom prst="rect">
            <a:avLst/>
          </a:prstGeom>
        </p:spPr>
        <p:txBody>
          <a:bodyPr wrap="square">
            <a:spAutoFit/>
          </a:bodyPr>
          <a:lstStyle/>
          <a:p>
            <a:r>
              <a:rPr lang="en-US" sz="1920" b="1" dirty="0">
                <a:solidFill>
                  <a:srgbClr val="008DB7"/>
                </a:solidFill>
                <a:sym typeface="Raleway"/>
              </a:rPr>
              <a:t>Methodology</a:t>
            </a:r>
            <a:endParaRPr lang="en-US" sz="1920" b="1" dirty="0">
              <a:solidFill>
                <a:srgbClr val="008DB7"/>
              </a:solidFill>
              <a:sym typeface="Lato"/>
            </a:endParaRPr>
          </a:p>
        </p:txBody>
      </p:sp>
      <p:sp>
        <p:nvSpPr>
          <p:cNvPr id="3" name="Rectangle 2">
            <a:extLst>
              <a:ext uri="{FF2B5EF4-FFF2-40B4-BE49-F238E27FC236}">
                <a16:creationId xmlns:a16="http://schemas.microsoft.com/office/drawing/2014/main" id="{6B4ADF20-134B-F142-974D-96E01219B2C4}"/>
              </a:ext>
            </a:extLst>
          </p:cNvPr>
          <p:cNvSpPr/>
          <p:nvPr/>
        </p:nvSpPr>
        <p:spPr>
          <a:xfrm>
            <a:off x="251713" y="648787"/>
            <a:ext cx="11688574" cy="4708981"/>
          </a:xfrm>
          <a:prstGeom prst="rect">
            <a:avLst/>
          </a:prstGeom>
        </p:spPr>
        <p:txBody>
          <a:bodyPr wrap="square">
            <a:spAutoFit/>
          </a:bodyPr>
          <a:lstStyle/>
          <a:p>
            <a:pPr algn="just" latinLnBrk="0"/>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r>
              <a:rPr lang="en-IN" sz="2000" dirty="0">
                <a:latin typeface="Calibri" pitchFamily="34" charset="0"/>
                <a:cs typeface="Calibri" pitchFamily="34" charset="0"/>
              </a:rPr>
              <a:t>Used data / information available from </a:t>
            </a:r>
            <a:r>
              <a:rPr lang="en-IN" sz="2000" dirty="0" err="1">
                <a:latin typeface="Calibri" pitchFamily="34" charset="0"/>
                <a:cs typeface="Calibri" pitchFamily="34" charset="0"/>
              </a:rPr>
              <a:t>WageIndicator.org</a:t>
            </a:r>
            <a:r>
              <a:rPr lang="en-IN" sz="2000" dirty="0">
                <a:latin typeface="Calibri" pitchFamily="34" charset="0"/>
                <a:cs typeface="Calibri" pitchFamily="34" charset="0"/>
              </a:rPr>
              <a:t> Minimum Wage Database</a:t>
            </a: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r>
              <a:rPr lang="en-IN" sz="2000" dirty="0">
                <a:latin typeface="Calibri" pitchFamily="34" charset="0"/>
                <a:cs typeface="Calibri" pitchFamily="34" charset="0"/>
              </a:rPr>
              <a:t>Inputs from Country Teams from 7 countries covered in this study</a:t>
            </a: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r>
              <a:rPr lang="en-IN" sz="2000" dirty="0">
                <a:latin typeface="Calibri" pitchFamily="34" charset="0"/>
                <a:cs typeface="Calibri" pitchFamily="34" charset="0"/>
              </a:rPr>
              <a:t>Desk research by </a:t>
            </a:r>
            <a:r>
              <a:rPr lang="en-IN" sz="2000" dirty="0" err="1">
                <a:latin typeface="Calibri" pitchFamily="34" charset="0"/>
                <a:cs typeface="Calibri" pitchFamily="34" charset="0"/>
              </a:rPr>
              <a:t>Paycheck</a:t>
            </a:r>
            <a:r>
              <a:rPr lang="en-IN" sz="2000" dirty="0">
                <a:latin typeface="Calibri" pitchFamily="34" charset="0"/>
                <a:cs typeface="Calibri" pitchFamily="34" charset="0"/>
              </a:rPr>
              <a:t> India team</a:t>
            </a: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r>
              <a:rPr lang="en-IN" sz="2000" dirty="0">
                <a:latin typeface="Calibri" pitchFamily="34" charset="0"/>
                <a:cs typeface="Calibri" pitchFamily="34" charset="0"/>
              </a:rPr>
              <a:t>Dichotomous Coding (Y / N) for each parameter under consideration </a:t>
            </a: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r>
              <a:rPr lang="en-IN" sz="2000" dirty="0">
                <a:latin typeface="Calibri" pitchFamily="34" charset="0"/>
                <a:cs typeface="Calibri" pitchFamily="34" charset="0"/>
              </a:rPr>
              <a:t>Development of a grid</a:t>
            </a:r>
          </a:p>
          <a:p>
            <a:pPr algn="just" latinLnBrk="0"/>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a:p>
            <a:pPr marL="342900" indent="-342900" algn="just" latinLnBrk="0">
              <a:buFont typeface="Arial" panose="020B0604020202020204" pitchFamily="34" charset="0"/>
              <a:buChar char="•"/>
            </a:pPr>
            <a:endParaRPr lang="en-IN" sz="2000" dirty="0">
              <a:latin typeface="Calibri" pitchFamily="34" charset="0"/>
              <a:cs typeface="Calibri" pitchFamily="34" charset="0"/>
            </a:endParaRPr>
          </a:p>
        </p:txBody>
      </p:sp>
      <p:sp>
        <p:nvSpPr>
          <p:cNvPr id="4" name="Rectangle 3">
            <a:extLst>
              <a:ext uri="{FF2B5EF4-FFF2-40B4-BE49-F238E27FC236}">
                <a16:creationId xmlns:a16="http://schemas.microsoft.com/office/drawing/2014/main" id="{9EC42CAC-FE10-B048-B295-173821F9093D}"/>
              </a:ext>
            </a:extLst>
          </p:cNvPr>
          <p:cNvSpPr/>
          <p:nvPr/>
        </p:nvSpPr>
        <p:spPr>
          <a:xfrm>
            <a:off x="4903237" y="4741693"/>
            <a:ext cx="2385525" cy="1754326"/>
          </a:xfrm>
          <a:prstGeom prst="rect">
            <a:avLst/>
          </a:prstGeom>
        </p:spPr>
        <p:txBody>
          <a:bodyPr wrap="none">
            <a:spAutoFit/>
          </a:bodyPr>
          <a:lstStyle/>
          <a:p>
            <a:r>
              <a:rPr lang="en-IN" dirty="0">
                <a:latin typeface="Calibri" pitchFamily="34" charset="0"/>
                <a:cs typeface="Calibri" pitchFamily="34" charset="0"/>
                <a:hlinkClick r:id="rId2"/>
              </a:rPr>
              <a:t>www.wageindicator.org</a:t>
            </a:r>
            <a:endParaRPr lang="en-IN" dirty="0">
              <a:latin typeface="Calibri" pitchFamily="34" charset="0"/>
              <a:cs typeface="Calibri" pitchFamily="34" charset="0"/>
            </a:endParaRPr>
          </a:p>
          <a:p>
            <a:endParaRPr lang="en-IN" dirty="0">
              <a:latin typeface="Calibri" pitchFamily="34" charset="0"/>
              <a:cs typeface="Calibri" pitchFamily="34" charset="0"/>
            </a:endParaRPr>
          </a:p>
          <a:p>
            <a:r>
              <a:rPr lang="en-IN" dirty="0">
                <a:latin typeface="Calibri" pitchFamily="34" charset="0"/>
                <a:cs typeface="Calibri" pitchFamily="34" charset="0"/>
                <a:hlinkClick r:id="rId3"/>
              </a:rPr>
              <a:t>www.paycheck.in</a:t>
            </a:r>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IN" dirty="0">
              <a:latin typeface="Calibri" pitchFamily="34" charset="0"/>
              <a:cs typeface="Calibri" pitchFamily="34" charset="0"/>
            </a:endParaRPr>
          </a:p>
          <a:p>
            <a:endParaRPr lang="en-US" dirty="0"/>
          </a:p>
        </p:txBody>
      </p:sp>
      <p:sp>
        <p:nvSpPr>
          <p:cNvPr id="5" name="Rounded Rectangle 4">
            <a:extLst>
              <a:ext uri="{FF2B5EF4-FFF2-40B4-BE49-F238E27FC236}">
                <a16:creationId xmlns:a16="http://schemas.microsoft.com/office/drawing/2014/main" id="{BB20D134-A2B1-9343-B968-F4AD897FC89D}"/>
              </a:ext>
            </a:extLst>
          </p:cNvPr>
          <p:cNvSpPr/>
          <p:nvPr/>
        </p:nvSpPr>
        <p:spPr>
          <a:xfrm>
            <a:off x="6117401" y="5852089"/>
            <a:ext cx="1689100" cy="812987"/>
          </a:xfrm>
          <a:prstGeom prst="roundRect">
            <a:avLst/>
          </a:prstGeom>
          <a:ln>
            <a:solidFill>
              <a:srgbClr val="0317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31747"/>
              </a:solidFill>
            </a:endParaRPr>
          </a:p>
        </p:txBody>
      </p:sp>
      <p:sp>
        <p:nvSpPr>
          <p:cNvPr id="6" name="Rounded Rectangle 5">
            <a:extLst>
              <a:ext uri="{FF2B5EF4-FFF2-40B4-BE49-F238E27FC236}">
                <a16:creationId xmlns:a16="http://schemas.microsoft.com/office/drawing/2014/main" id="{3A6C87CA-579F-F94E-8227-45FB80F4EBD4}"/>
              </a:ext>
            </a:extLst>
          </p:cNvPr>
          <p:cNvSpPr/>
          <p:nvPr/>
        </p:nvSpPr>
        <p:spPr>
          <a:xfrm>
            <a:off x="4102909" y="5897211"/>
            <a:ext cx="1689100" cy="812987"/>
          </a:xfrm>
          <a:prstGeom prst="roundRect">
            <a:avLst/>
          </a:prstGeom>
          <a:ln>
            <a:solidFill>
              <a:srgbClr val="0317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031747"/>
              </a:solidFill>
            </a:endParaRPr>
          </a:p>
        </p:txBody>
      </p:sp>
      <p:pic>
        <p:nvPicPr>
          <p:cNvPr id="7" name="Picture 2">
            <a:extLst>
              <a:ext uri="{FF2B5EF4-FFF2-40B4-BE49-F238E27FC236}">
                <a16:creationId xmlns:a16="http://schemas.microsoft.com/office/drawing/2014/main" id="{D591823C-6240-6745-93A8-E362D6F12F20}"/>
              </a:ext>
            </a:extLst>
          </p:cNvPr>
          <p:cNvPicPr>
            <a:picLocks noChangeAspect="1" noChangeArrowheads="1"/>
          </p:cNvPicPr>
          <p:nvPr/>
        </p:nvPicPr>
        <p:blipFill>
          <a:blip r:embed="rId4" cstate="print"/>
          <a:srcRect/>
          <a:stretch>
            <a:fillRect/>
          </a:stretch>
        </p:blipFill>
        <p:spPr bwMode="auto">
          <a:xfrm>
            <a:off x="4195130" y="6115028"/>
            <a:ext cx="1477818" cy="441325"/>
          </a:xfrm>
          <a:prstGeom prst="rect">
            <a:avLst/>
          </a:prstGeom>
          <a:noFill/>
          <a:ln w="9525">
            <a:noFill/>
            <a:miter lim="800000"/>
            <a:headEnd/>
            <a:tailEnd/>
          </a:ln>
        </p:spPr>
      </p:pic>
      <p:pic>
        <p:nvPicPr>
          <p:cNvPr id="8" name="Picture 2">
            <a:extLst>
              <a:ext uri="{FF2B5EF4-FFF2-40B4-BE49-F238E27FC236}">
                <a16:creationId xmlns:a16="http://schemas.microsoft.com/office/drawing/2014/main" id="{7C57DD0D-7A7C-9B4F-8D25-2FC643C864F6}"/>
              </a:ext>
            </a:extLst>
          </p:cNvPr>
          <p:cNvPicPr>
            <a:picLocks noChangeAspect="1" noChangeArrowheads="1"/>
          </p:cNvPicPr>
          <p:nvPr/>
        </p:nvPicPr>
        <p:blipFill>
          <a:blip r:embed="rId5" cstate="print"/>
          <a:srcRect/>
          <a:stretch>
            <a:fillRect/>
          </a:stretch>
        </p:blipFill>
        <p:spPr bwMode="auto">
          <a:xfrm>
            <a:off x="6215160" y="5897211"/>
            <a:ext cx="1466561" cy="714375"/>
          </a:xfrm>
          <a:prstGeom prst="rect">
            <a:avLst/>
          </a:prstGeom>
          <a:noFill/>
          <a:ln w="9525">
            <a:noFill/>
            <a:miter lim="800000"/>
            <a:headEnd/>
            <a:tailEnd/>
          </a:ln>
        </p:spPr>
      </p:pic>
    </p:spTree>
    <p:extLst>
      <p:ext uri="{BB962C8B-B14F-4D97-AF65-F5344CB8AC3E}">
        <p14:creationId xmlns:p14="http://schemas.microsoft.com/office/powerpoint/2010/main" val="88935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5570" y="300982"/>
            <a:ext cx="8617485" cy="387798"/>
          </a:xfrm>
          <a:prstGeom prst="rect">
            <a:avLst/>
          </a:prstGeom>
        </p:spPr>
        <p:txBody>
          <a:bodyPr wrap="square">
            <a:spAutoFit/>
          </a:bodyPr>
          <a:lstStyle/>
          <a:p>
            <a:pPr lvl="0">
              <a:spcBef>
                <a:spcPts val="600"/>
              </a:spcBef>
            </a:pPr>
            <a:r>
              <a:rPr lang="en-IN" sz="1920" b="1" dirty="0">
                <a:solidFill>
                  <a:srgbClr val="008DB7"/>
                </a:solidFill>
                <a:sym typeface="Lato"/>
              </a:rPr>
              <a:t>Evolution of Minimum Wage Legislation  in Asian Countries</a:t>
            </a:r>
          </a:p>
        </p:txBody>
      </p:sp>
      <p:graphicFrame>
        <p:nvGraphicFramePr>
          <p:cNvPr id="3" name="Table 2"/>
          <p:cNvGraphicFramePr>
            <a:graphicFrameLocks noGrp="1"/>
          </p:cNvGraphicFramePr>
          <p:nvPr>
            <p:extLst>
              <p:ext uri="{D42A27DB-BD31-4B8C-83A1-F6EECF244321}">
                <p14:modId xmlns:p14="http://schemas.microsoft.com/office/powerpoint/2010/main" val="355786538"/>
              </p:ext>
            </p:extLst>
          </p:nvPr>
        </p:nvGraphicFramePr>
        <p:xfrm>
          <a:off x="235571" y="2252134"/>
          <a:ext cx="11614684" cy="3187027"/>
        </p:xfrm>
        <a:graphic>
          <a:graphicData uri="http://schemas.openxmlformats.org/drawingml/2006/table">
            <a:tbl>
              <a:tblPr/>
              <a:tblGrid>
                <a:gridCol w="2184356">
                  <a:extLst>
                    <a:ext uri="{9D8B030D-6E8A-4147-A177-3AD203B41FA5}">
                      <a16:colId xmlns:a16="http://schemas.microsoft.com/office/drawing/2014/main" val="20000"/>
                    </a:ext>
                  </a:extLst>
                </a:gridCol>
                <a:gridCol w="1338354">
                  <a:extLst>
                    <a:ext uri="{9D8B030D-6E8A-4147-A177-3AD203B41FA5}">
                      <a16:colId xmlns:a16="http://schemas.microsoft.com/office/drawing/2014/main" val="20001"/>
                    </a:ext>
                  </a:extLst>
                </a:gridCol>
                <a:gridCol w="1651010">
                  <a:extLst>
                    <a:ext uri="{9D8B030D-6E8A-4147-A177-3AD203B41FA5}">
                      <a16:colId xmlns:a16="http://schemas.microsoft.com/office/drawing/2014/main" val="20002"/>
                    </a:ext>
                  </a:extLst>
                </a:gridCol>
                <a:gridCol w="1601109">
                  <a:extLst>
                    <a:ext uri="{9D8B030D-6E8A-4147-A177-3AD203B41FA5}">
                      <a16:colId xmlns:a16="http://schemas.microsoft.com/office/drawing/2014/main" val="20003"/>
                    </a:ext>
                  </a:extLst>
                </a:gridCol>
                <a:gridCol w="1574164">
                  <a:extLst>
                    <a:ext uri="{9D8B030D-6E8A-4147-A177-3AD203B41FA5}">
                      <a16:colId xmlns:a16="http://schemas.microsoft.com/office/drawing/2014/main" val="20004"/>
                    </a:ext>
                  </a:extLst>
                </a:gridCol>
                <a:gridCol w="1425618">
                  <a:extLst>
                    <a:ext uri="{9D8B030D-6E8A-4147-A177-3AD203B41FA5}">
                      <a16:colId xmlns:a16="http://schemas.microsoft.com/office/drawing/2014/main" val="20005"/>
                    </a:ext>
                  </a:extLst>
                </a:gridCol>
                <a:gridCol w="1840073">
                  <a:extLst>
                    <a:ext uri="{9D8B030D-6E8A-4147-A177-3AD203B41FA5}">
                      <a16:colId xmlns:a16="http://schemas.microsoft.com/office/drawing/2014/main" val="20006"/>
                    </a:ext>
                  </a:extLst>
                </a:gridCol>
              </a:tblGrid>
              <a:tr h="461225">
                <a:tc>
                  <a:txBody>
                    <a:bodyPr/>
                    <a:lstStyle/>
                    <a:p>
                      <a:pPr algn="ctr">
                        <a:lnSpc>
                          <a:spcPct val="115000"/>
                        </a:lnSpc>
                        <a:spcAft>
                          <a:spcPts val="0"/>
                        </a:spcAft>
                      </a:pPr>
                      <a:r>
                        <a:rPr lang="en-IN" sz="2400" b="1" dirty="0">
                          <a:solidFill>
                            <a:srgbClr val="0070C0"/>
                          </a:solidFill>
                          <a:latin typeface="Calibri"/>
                          <a:ea typeface="Times New Roman"/>
                          <a:cs typeface="Times New Roman"/>
                        </a:rPr>
                        <a:t>Sri Lanka</a:t>
                      </a:r>
                      <a:endParaRPr lang="en-IN" sz="1400" dirty="0">
                        <a:latin typeface="Calibri"/>
                        <a:ea typeface="Calibri"/>
                        <a:cs typeface="Mangal"/>
                      </a:endParaRPr>
                    </a:p>
                  </a:txBody>
                  <a:tcPr marL="64589" marR="6458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b="1" dirty="0">
                          <a:solidFill>
                            <a:srgbClr val="0070C0"/>
                          </a:solidFill>
                          <a:latin typeface="Candara"/>
                          <a:ea typeface="Times New Roman"/>
                          <a:cs typeface="Times New Roman"/>
                        </a:rPr>
                        <a:t>India</a:t>
                      </a:r>
                      <a:endParaRPr lang="en-IN" sz="1400" dirty="0">
                        <a:latin typeface="Calibri"/>
                        <a:ea typeface="Calibri"/>
                        <a:cs typeface="Mangal"/>
                      </a:endParaRPr>
                    </a:p>
                  </a:txBody>
                  <a:tcPr marL="64589" marR="6458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b="1" dirty="0">
                          <a:solidFill>
                            <a:srgbClr val="0070C0"/>
                          </a:solidFill>
                          <a:latin typeface="Candara"/>
                          <a:ea typeface="Times New Roman"/>
                          <a:cs typeface="Times New Roman"/>
                        </a:rPr>
                        <a:t>Pakistan</a:t>
                      </a:r>
                      <a:endParaRPr lang="en-IN" sz="1400" dirty="0">
                        <a:latin typeface="Calibri"/>
                        <a:ea typeface="Calibri"/>
                        <a:cs typeface="Mangal"/>
                      </a:endParaRPr>
                    </a:p>
                  </a:txBody>
                  <a:tcPr marL="64589" marR="6458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b="1" dirty="0">
                          <a:solidFill>
                            <a:srgbClr val="0070C0"/>
                          </a:solidFill>
                          <a:latin typeface="Candara"/>
                          <a:ea typeface="Times New Roman"/>
                          <a:cs typeface="Times New Roman"/>
                        </a:rPr>
                        <a:t>Vietnam</a:t>
                      </a:r>
                      <a:endParaRPr lang="en-IN" sz="1400" dirty="0">
                        <a:latin typeface="Calibri"/>
                        <a:ea typeface="Calibri"/>
                        <a:cs typeface="Mangal"/>
                      </a:endParaRPr>
                    </a:p>
                  </a:txBody>
                  <a:tcPr marL="64589" marR="6458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b="1" dirty="0">
                          <a:solidFill>
                            <a:srgbClr val="0070C0"/>
                          </a:solidFill>
                          <a:latin typeface="Candara"/>
                          <a:ea typeface="Times New Roman"/>
                          <a:cs typeface="Times New Roman"/>
                        </a:rPr>
                        <a:t>Cambodia</a:t>
                      </a:r>
                      <a:endParaRPr lang="en-IN" sz="1400" dirty="0">
                        <a:latin typeface="Calibri"/>
                        <a:ea typeface="Calibri"/>
                        <a:cs typeface="Mangal"/>
                      </a:endParaRPr>
                    </a:p>
                  </a:txBody>
                  <a:tcPr marL="64589" marR="6458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b="1" dirty="0">
                          <a:solidFill>
                            <a:srgbClr val="0070C0"/>
                          </a:solidFill>
                          <a:latin typeface="Candara"/>
                          <a:ea typeface="Times New Roman"/>
                          <a:cs typeface="Times New Roman"/>
                        </a:rPr>
                        <a:t>Indonesia</a:t>
                      </a:r>
                      <a:endParaRPr lang="en-IN" sz="1400" dirty="0">
                        <a:latin typeface="Calibri"/>
                        <a:ea typeface="Calibri"/>
                        <a:cs typeface="Mangal"/>
                      </a:endParaRPr>
                    </a:p>
                  </a:txBody>
                  <a:tcPr marL="64589" marR="6458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b="1" dirty="0">
                          <a:solidFill>
                            <a:srgbClr val="0070C0"/>
                          </a:solidFill>
                          <a:latin typeface="Candara"/>
                          <a:ea typeface="Times New Roman"/>
                          <a:cs typeface="Times New Roman"/>
                        </a:rPr>
                        <a:t>China</a:t>
                      </a:r>
                      <a:endParaRPr lang="en-IN" sz="1400" dirty="0">
                        <a:latin typeface="Calibri"/>
                        <a:ea typeface="Calibri"/>
                        <a:cs typeface="Mangal"/>
                      </a:endParaRPr>
                    </a:p>
                  </a:txBody>
                  <a:tcPr marL="64589" marR="64589"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9989">
                <a:tc>
                  <a:txBody>
                    <a:bodyPr/>
                    <a:lstStyle/>
                    <a:p>
                      <a:pPr algn="ctr">
                        <a:lnSpc>
                          <a:spcPct val="115000"/>
                        </a:lnSpc>
                        <a:spcAft>
                          <a:spcPts val="0"/>
                        </a:spcAft>
                      </a:pPr>
                      <a:r>
                        <a:rPr lang="en-IN" sz="2400" b="1" dirty="0">
                          <a:solidFill>
                            <a:srgbClr val="000000"/>
                          </a:solidFill>
                          <a:latin typeface="Calibri"/>
                          <a:ea typeface="Times New Roman"/>
                          <a:cs typeface="Times New Roman"/>
                        </a:rPr>
                        <a:t>1941</a:t>
                      </a:r>
                      <a:endParaRPr lang="en-IN" sz="1400"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400" b="1" dirty="0">
                          <a:solidFill>
                            <a:srgbClr val="000000"/>
                          </a:solidFill>
                          <a:latin typeface="Calibri"/>
                          <a:ea typeface="Times New Roman"/>
                          <a:cs typeface="Times New Roman"/>
                        </a:rPr>
                        <a:t>1948</a:t>
                      </a:r>
                      <a:endParaRPr lang="en-IN" sz="1400"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400" b="1" dirty="0">
                          <a:solidFill>
                            <a:srgbClr val="000000"/>
                          </a:solidFill>
                          <a:latin typeface="Calibri"/>
                          <a:ea typeface="Times New Roman"/>
                          <a:cs typeface="Times New Roman"/>
                        </a:rPr>
                        <a:t>1961</a:t>
                      </a:r>
                      <a:endParaRPr lang="en-IN" sz="1400"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400" b="1" dirty="0">
                          <a:solidFill>
                            <a:srgbClr val="000000"/>
                          </a:solidFill>
                          <a:latin typeface="Calibri"/>
                          <a:ea typeface="Times New Roman"/>
                          <a:cs typeface="Times New Roman"/>
                        </a:rPr>
                        <a:t>1994</a:t>
                      </a:r>
                      <a:endParaRPr lang="en-IN" sz="1400"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400" b="1" dirty="0">
                          <a:solidFill>
                            <a:srgbClr val="000000"/>
                          </a:solidFill>
                          <a:latin typeface="Calibri"/>
                          <a:ea typeface="Times New Roman"/>
                          <a:cs typeface="Times New Roman"/>
                        </a:rPr>
                        <a:t>1997</a:t>
                      </a:r>
                      <a:endParaRPr lang="en-IN" sz="1400"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400" b="1" dirty="0">
                          <a:solidFill>
                            <a:srgbClr val="000000"/>
                          </a:solidFill>
                          <a:latin typeface="Calibri"/>
                          <a:ea typeface="Times New Roman"/>
                          <a:cs typeface="Times New Roman"/>
                        </a:rPr>
                        <a:t>2003</a:t>
                      </a:r>
                      <a:endParaRPr lang="en-IN" sz="1400"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IN" sz="2400" b="1" dirty="0">
                          <a:solidFill>
                            <a:srgbClr val="000000"/>
                          </a:solidFill>
                          <a:latin typeface="Calibri"/>
                          <a:ea typeface="Times New Roman"/>
                          <a:cs typeface="Times New Roman"/>
                        </a:rPr>
                        <a:t>2004</a:t>
                      </a:r>
                      <a:endParaRPr lang="en-IN" sz="1400"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732535">
                <a:tc>
                  <a:txBody>
                    <a:bodyPr/>
                    <a:lstStyle/>
                    <a:p>
                      <a:pPr algn="ctr">
                        <a:lnSpc>
                          <a:spcPct val="115000"/>
                        </a:lnSpc>
                        <a:spcAft>
                          <a:spcPts val="0"/>
                        </a:spcAft>
                      </a:pPr>
                      <a:r>
                        <a:rPr lang="en-IN" sz="1400" b="1" dirty="0">
                          <a:solidFill>
                            <a:srgbClr val="000000"/>
                          </a:solidFill>
                          <a:latin typeface="Calibri"/>
                          <a:ea typeface="Times New Roman"/>
                          <a:cs typeface="Times New Roman"/>
                        </a:rPr>
                        <a:t>Sri Lanka Wage</a:t>
                      </a:r>
                    </a:p>
                    <a:p>
                      <a:pPr algn="ctr">
                        <a:lnSpc>
                          <a:spcPct val="115000"/>
                        </a:lnSpc>
                        <a:spcAft>
                          <a:spcPts val="0"/>
                        </a:spcAft>
                      </a:pPr>
                      <a:r>
                        <a:rPr lang="en-IN" sz="1400" b="1" dirty="0">
                          <a:solidFill>
                            <a:srgbClr val="000000"/>
                          </a:solidFill>
                          <a:latin typeface="Calibri"/>
                          <a:ea typeface="Times New Roman"/>
                          <a:cs typeface="Times New Roman"/>
                        </a:rPr>
                        <a:t> Ordinance Board </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solidFill>
                            <a:srgbClr val="000000"/>
                          </a:solidFill>
                          <a:latin typeface="Calibri"/>
                          <a:ea typeface="Times New Roman"/>
                          <a:cs typeface="Times New Roman"/>
                        </a:rPr>
                        <a:t>India Minimum </a:t>
                      </a:r>
                    </a:p>
                    <a:p>
                      <a:pPr algn="ctr">
                        <a:lnSpc>
                          <a:spcPct val="115000"/>
                        </a:lnSpc>
                        <a:spcAft>
                          <a:spcPts val="0"/>
                        </a:spcAft>
                      </a:pPr>
                      <a:r>
                        <a:rPr lang="en-IN" sz="1400" b="1" dirty="0">
                          <a:solidFill>
                            <a:srgbClr val="000000"/>
                          </a:solidFill>
                          <a:latin typeface="Calibri"/>
                          <a:ea typeface="Times New Roman"/>
                          <a:cs typeface="Times New Roman"/>
                        </a:rPr>
                        <a:t>Wages Act</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solidFill>
                            <a:srgbClr val="000000"/>
                          </a:solidFill>
                          <a:latin typeface="Calibri"/>
                          <a:ea typeface="Times New Roman"/>
                          <a:cs typeface="Times New Roman"/>
                        </a:rPr>
                        <a:t>Pakistan Minimum</a:t>
                      </a:r>
                    </a:p>
                    <a:p>
                      <a:pPr algn="ctr">
                        <a:lnSpc>
                          <a:spcPct val="115000"/>
                        </a:lnSpc>
                        <a:spcAft>
                          <a:spcPts val="0"/>
                        </a:spcAft>
                      </a:pPr>
                      <a:r>
                        <a:rPr lang="en-IN" sz="1400" b="1" dirty="0">
                          <a:solidFill>
                            <a:srgbClr val="000000"/>
                          </a:solidFill>
                          <a:latin typeface="Calibri"/>
                          <a:ea typeface="Times New Roman"/>
                          <a:cs typeface="Times New Roman"/>
                        </a:rPr>
                        <a:t> Wage ordinance</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solidFill>
                            <a:srgbClr val="000000"/>
                          </a:solidFill>
                          <a:latin typeface="Calibri"/>
                          <a:ea typeface="Times New Roman"/>
                          <a:cs typeface="Times New Roman"/>
                        </a:rPr>
                        <a:t>Vietnam </a:t>
                      </a:r>
                    </a:p>
                    <a:p>
                      <a:pPr algn="ctr">
                        <a:lnSpc>
                          <a:spcPct val="115000"/>
                        </a:lnSpc>
                        <a:spcAft>
                          <a:spcPts val="0"/>
                        </a:spcAft>
                      </a:pPr>
                      <a:r>
                        <a:rPr lang="en-IN" sz="1400" b="1" dirty="0">
                          <a:solidFill>
                            <a:srgbClr val="000000"/>
                          </a:solidFill>
                          <a:latin typeface="Calibri"/>
                          <a:ea typeface="Times New Roman"/>
                          <a:cs typeface="Times New Roman"/>
                        </a:rPr>
                        <a:t>Labour Code </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solidFill>
                            <a:srgbClr val="000000"/>
                          </a:solidFill>
                          <a:latin typeface="Calibri"/>
                          <a:ea typeface="Times New Roman"/>
                          <a:cs typeface="Times New Roman"/>
                        </a:rPr>
                        <a:t>Cambodia Labour</a:t>
                      </a:r>
                    </a:p>
                    <a:p>
                      <a:pPr algn="ctr">
                        <a:lnSpc>
                          <a:spcPct val="115000"/>
                        </a:lnSpc>
                        <a:spcAft>
                          <a:spcPts val="0"/>
                        </a:spcAft>
                      </a:pPr>
                      <a:r>
                        <a:rPr lang="en-IN" sz="1400" b="1" dirty="0">
                          <a:solidFill>
                            <a:srgbClr val="000000"/>
                          </a:solidFill>
                          <a:latin typeface="Calibri"/>
                          <a:ea typeface="Times New Roman"/>
                          <a:cs typeface="Times New Roman"/>
                        </a:rPr>
                        <a:t> Law provision on Minimum</a:t>
                      </a:r>
                    </a:p>
                    <a:p>
                      <a:pPr algn="ctr">
                        <a:lnSpc>
                          <a:spcPct val="115000"/>
                        </a:lnSpc>
                        <a:spcAft>
                          <a:spcPts val="0"/>
                        </a:spcAft>
                      </a:pPr>
                      <a:r>
                        <a:rPr lang="en-IN" sz="1400" b="1" dirty="0">
                          <a:solidFill>
                            <a:srgbClr val="000000"/>
                          </a:solidFill>
                          <a:latin typeface="Calibri"/>
                          <a:ea typeface="Times New Roman"/>
                          <a:cs typeface="Times New Roman"/>
                        </a:rPr>
                        <a:t> Wage </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a:solidFill>
                            <a:srgbClr val="000000"/>
                          </a:solidFill>
                          <a:latin typeface="Calibri"/>
                          <a:ea typeface="Times New Roman"/>
                          <a:cs typeface="Times New Roman"/>
                        </a:rPr>
                        <a:t>Indonesia </a:t>
                      </a:r>
                    </a:p>
                    <a:p>
                      <a:pPr algn="ctr">
                        <a:lnSpc>
                          <a:spcPct val="115000"/>
                        </a:lnSpc>
                        <a:spcAft>
                          <a:spcPts val="0"/>
                        </a:spcAft>
                      </a:pPr>
                      <a:r>
                        <a:rPr lang="en-IN" sz="1400" b="1">
                          <a:solidFill>
                            <a:srgbClr val="000000"/>
                          </a:solidFill>
                          <a:latin typeface="Calibri"/>
                          <a:ea typeface="Times New Roman"/>
                          <a:cs typeface="Times New Roman"/>
                        </a:rPr>
                        <a:t>Legislation on </a:t>
                      </a:r>
                    </a:p>
                    <a:p>
                      <a:pPr algn="ctr">
                        <a:lnSpc>
                          <a:spcPct val="115000"/>
                        </a:lnSpc>
                        <a:spcAft>
                          <a:spcPts val="0"/>
                        </a:spcAft>
                      </a:pPr>
                      <a:r>
                        <a:rPr lang="en-IN" sz="1400" b="1">
                          <a:solidFill>
                            <a:srgbClr val="000000"/>
                          </a:solidFill>
                          <a:latin typeface="Calibri"/>
                          <a:ea typeface="Times New Roman"/>
                          <a:cs typeface="Times New Roman"/>
                        </a:rPr>
                        <a:t>Minimum </a:t>
                      </a:r>
                      <a:endParaRPr lang="en-IN" sz="1400" b="1" dirty="0">
                        <a:solidFill>
                          <a:srgbClr val="000000"/>
                        </a:solidFill>
                        <a:latin typeface="Calibri"/>
                        <a:ea typeface="Times New Roman"/>
                        <a:cs typeface="Times New Roman"/>
                      </a:endParaRPr>
                    </a:p>
                    <a:p>
                      <a:pPr algn="ctr">
                        <a:lnSpc>
                          <a:spcPct val="115000"/>
                        </a:lnSpc>
                        <a:spcAft>
                          <a:spcPts val="0"/>
                        </a:spcAft>
                      </a:pPr>
                      <a:r>
                        <a:rPr lang="en-IN" sz="1400" b="1" dirty="0">
                          <a:solidFill>
                            <a:srgbClr val="000000"/>
                          </a:solidFill>
                          <a:latin typeface="Calibri"/>
                          <a:ea typeface="Times New Roman"/>
                          <a:cs typeface="Times New Roman"/>
                        </a:rPr>
                        <a:t>Wage</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solidFill>
                            <a:srgbClr val="000000"/>
                          </a:solidFill>
                          <a:latin typeface="Calibri"/>
                          <a:ea typeface="Times New Roman"/>
                          <a:cs typeface="Times New Roman"/>
                        </a:rPr>
                        <a:t>China Provision </a:t>
                      </a:r>
                    </a:p>
                    <a:p>
                      <a:pPr algn="ctr">
                        <a:lnSpc>
                          <a:spcPct val="115000"/>
                        </a:lnSpc>
                        <a:spcAft>
                          <a:spcPts val="0"/>
                        </a:spcAft>
                      </a:pPr>
                      <a:r>
                        <a:rPr lang="en-IN" sz="1400" b="1" dirty="0">
                          <a:solidFill>
                            <a:srgbClr val="000000"/>
                          </a:solidFill>
                          <a:latin typeface="Calibri"/>
                          <a:ea typeface="Times New Roman"/>
                          <a:cs typeface="Times New Roman"/>
                        </a:rPr>
                        <a:t>on Minimum </a:t>
                      </a:r>
                    </a:p>
                    <a:p>
                      <a:pPr algn="ctr">
                        <a:lnSpc>
                          <a:spcPct val="115000"/>
                        </a:lnSpc>
                        <a:spcAft>
                          <a:spcPts val="0"/>
                        </a:spcAft>
                      </a:pPr>
                      <a:r>
                        <a:rPr lang="en-IN" sz="1400" b="1" dirty="0">
                          <a:solidFill>
                            <a:srgbClr val="000000"/>
                          </a:solidFill>
                          <a:latin typeface="Calibri"/>
                          <a:ea typeface="Times New Roman"/>
                          <a:cs typeface="Times New Roman"/>
                        </a:rPr>
                        <a:t>Wage</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7267">
                <a:tc>
                  <a:txBody>
                    <a:bodyPr/>
                    <a:lstStyle/>
                    <a:p>
                      <a:pPr algn="ctr">
                        <a:lnSpc>
                          <a:spcPct val="115000"/>
                        </a:lnSpc>
                        <a:spcAft>
                          <a:spcPts val="0"/>
                        </a:spcAft>
                      </a:pPr>
                      <a:r>
                        <a:rPr lang="en-IN" sz="2400" b="1" dirty="0">
                          <a:latin typeface="Calibri"/>
                          <a:ea typeface="Calibri"/>
                          <a:cs typeface="Mangal"/>
                        </a:rPr>
                        <a:t>2016</a:t>
                      </a: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D6FF"/>
                    </a:solidFill>
                  </a:tcPr>
                </a:tc>
                <a:tc>
                  <a:txBody>
                    <a:bodyPr/>
                    <a:lstStyle/>
                    <a:p>
                      <a:pPr marL="0" algn="ctr" defTabSz="914400" rtl="0" eaLnBrk="1" latinLnBrk="1" hangingPunct="1">
                        <a:lnSpc>
                          <a:spcPct val="115000"/>
                        </a:lnSpc>
                        <a:spcAft>
                          <a:spcPts val="0"/>
                        </a:spcAft>
                      </a:pPr>
                      <a:r>
                        <a:rPr lang="en-IN" sz="2400" b="1" kern="1200" dirty="0">
                          <a:solidFill>
                            <a:schemeClr val="tx1"/>
                          </a:solidFill>
                          <a:latin typeface="Calibri"/>
                          <a:ea typeface="Calibri"/>
                          <a:cs typeface="Mangal"/>
                        </a:rPr>
                        <a:t>2017</a:t>
                      </a: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D6FF"/>
                    </a:solidFill>
                  </a:tcPr>
                </a:tc>
                <a:tc>
                  <a:txBody>
                    <a:bodyPr/>
                    <a:lstStyle/>
                    <a:p>
                      <a:pPr marL="0" algn="ctr" defTabSz="914400" rtl="0" eaLnBrk="1" latinLnBrk="1" hangingPunct="1">
                        <a:lnSpc>
                          <a:spcPct val="115000"/>
                        </a:lnSpc>
                        <a:spcAft>
                          <a:spcPts val="0"/>
                        </a:spcAft>
                      </a:pPr>
                      <a:r>
                        <a:rPr lang="en-IN" sz="2400" b="1" kern="1200" dirty="0">
                          <a:solidFill>
                            <a:schemeClr val="tx1"/>
                          </a:solidFill>
                          <a:latin typeface="Calibri"/>
                          <a:ea typeface="Calibri"/>
                          <a:cs typeface="Mangal"/>
                        </a:rPr>
                        <a:t>2018</a:t>
                      </a: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D6FF"/>
                    </a:solidFill>
                  </a:tcPr>
                </a:tc>
                <a:tc>
                  <a:txBody>
                    <a:bodyPr/>
                    <a:lstStyle/>
                    <a:p>
                      <a:pPr marL="0" algn="ctr" defTabSz="914400" rtl="0" eaLnBrk="1" latinLnBrk="1" hangingPunct="1">
                        <a:lnSpc>
                          <a:spcPct val="115000"/>
                        </a:lnSpc>
                        <a:spcAft>
                          <a:spcPts val="0"/>
                        </a:spcAft>
                      </a:pPr>
                      <a:r>
                        <a:rPr lang="en-IN" sz="2400" b="1" kern="1200" dirty="0">
                          <a:solidFill>
                            <a:schemeClr val="tx1"/>
                          </a:solidFill>
                          <a:latin typeface="Calibri"/>
                          <a:ea typeface="Calibri"/>
                          <a:cs typeface="Mangal"/>
                        </a:rPr>
                        <a:t>2012</a:t>
                      </a: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D6FF"/>
                    </a:solidFill>
                  </a:tcPr>
                </a:tc>
                <a:tc>
                  <a:txBody>
                    <a:bodyPr/>
                    <a:lstStyle/>
                    <a:p>
                      <a:pPr marL="0" algn="ctr" defTabSz="914400" rtl="0" eaLnBrk="1" latinLnBrk="1" hangingPunct="1">
                        <a:lnSpc>
                          <a:spcPct val="115000"/>
                        </a:lnSpc>
                        <a:spcAft>
                          <a:spcPts val="0"/>
                        </a:spcAft>
                      </a:pPr>
                      <a:r>
                        <a:rPr lang="en-IN" sz="2400" b="1" kern="1200" dirty="0">
                          <a:solidFill>
                            <a:schemeClr val="tx1"/>
                          </a:solidFill>
                          <a:latin typeface="Calibri"/>
                          <a:ea typeface="Calibri"/>
                          <a:cs typeface="Mangal"/>
                        </a:rPr>
                        <a:t>2018</a:t>
                      </a: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D6FF"/>
                    </a:solidFill>
                  </a:tcPr>
                </a:tc>
                <a:tc>
                  <a:txBody>
                    <a:bodyPr/>
                    <a:lstStyle/>
                    <a:p>
                      <a:pPr algn="ctr">
                        <a:lnSpc>
                          <a:spcPct val="115000"/>
                        </a:lnSpc>
                        <a:spcAft>
                          <a:spcPts val="0"/>
                        </a:spcAft>
                      </a:pPr>
                      <a:r>
                        <a:rPr lang="en-IN" sz="1400" dirty="0">
                          <a:latin typeface="Calibri"/>
                          <a:ea typeface="Calibri"/>
                          <a:cs typeface="Mangal"/>
                        </a:rPr>
                        <a:t>-</a:t>
                      </a: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D6FF"/>
                    </a:solidFill>
                  </a:tcPr>
                </a:tc>
                <a:tc>
                  <a:txBody>
                    <a:bodyPr/>
                    <a:lstStyle/>
                    <a:p>
                      <a:pPr algn="ctr">
                        <a:lnSpc>
                          <a:spcPct val="115000"/>
                        </a:lnSpc>
                        <a:spcAft>
                          <a:spcPts val="0"/>
                        </a:spcAft>
                      </a:pPr>
                      <a:r>
                        <a:rPr lang="en-IN" sz="1400" dirty="0">
                          <a:latin typeface="Calibri"/>
                          <a:ea typeface="Calibri"/>
                          <a:cs typeface="Mangal"/>
                        </a:rPr>
                        <a:t>-</a:t>
                      </a:r>
                    </a:p>
                  </a:txBody>
                  <a:tcPr marL="64589" marR="6458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D6FF"/>
                    </a:solidFill>
                  </a:tcPr>
                </a:tc>
                <a:extLst>
                  <a:ext uri="{0D108BD9-81ED-4DB2-BD59-A6C34878D82A}">
                    <a16:rowId xmlns:a16="http://schemas.microsoft.com/office/drawing/2014/main" val="10003"/>
                  </a:ext>
                </a:extLst>
              </a:tr>
              <a:tr h="732535">
                <a:tc>
                  <a:txBody>
                    <a:bodyPr/>
                    <a:lstStyle/>
                    <a:p>
                      <a:pPr algn="ctr">
                        <a:lnSpc>
                          <a:spcPct val="115000"/>
                        </a:lnSpc>
                        <a:spcAft>
                          <a:spcPts val="0"/>
                        </a:spcAft>
                      </a:pPr>
                      <a:r>
                        <a:rPr lang="en-US" sz="1400" b="1" dirty="0">
                          <a:latin typeface="Calibri"/>
                          <a:ea typeface="Calibri"/>
                          <a:cs typeface="Mangal"/>
                        </a:rPr>
                        <a:t>National Minimum Wages </a:t>
                      </a:r>
                    </a:p>
                    <a:p>
                      <a:pPr algn="ctr">
                        <a:lnSpc>
                          <a:spcPct val="115000"/>
                        </a:lnSpc>
                        <a:spcAft>
                          <a:spcPts val="0"/>
                        </a:spcAft>
                      </a:pPr>
                      <a:r>
                        <a:rPr lang="en-US" sz="1400" b="1" dirty="0">
                          <a:latin typeface="Calibri"/>
                          <a:ea typeface="Calibri"/>
                          <a:cs typeface="Mangal"/>
                        </a:rPr>
                        <a:t>Act No. 3</a:t>
                      </a:r>
                    </a:p>
                    <a:p>
                      <a:pPr algn="ctr">
                        <a:lnSpc>
                          <a:spcPct val="115000"/>
                        </a:lnSpc>
                        <a:spcAft>
                          <a:spcPts val="0"/>
                        </a:spcAft>
                      </a:pPr>
                      <a:r>
                        <a:rPr lang="en-US" sz="1400" b="1" dirty="0">
                          <a:latin typeface="Calibri"/>
                          <a:ea typeface="Calibri"/>
                          <a:cs typeface="Mangal"/>
                        </a:rPr>
                        <a:t>Budgetary Relief Allowance </a:t>
                      </a:r>
                    </a:p>
                    <a:p>
                      <a:pPr algn="ctr">
                        <a:lnSpc>
                          <a:spcPct val="115000"/>
                        </a:lnSpc>
                        <a:spcAft>
                          <a:spcPts val="0"/>
                        </a:spcAft>
                      </a:pPr>
                      <a:r>
                        <a:rPr lang="en-US" sz="1400" b="1" dirty="0">
                          <a:latin typeface="Calibri"/>
                          <a:ea typeface="Calibri"/>
                          <a:cs typeface="Mangal"/>
                        </a:rPr>
                        <a:t>of workers Act No.4</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15000"/>
                        </a:lnSpc>
                        <a:spcAft>
                          <a:spcPts val="0"/>
                        </a:spcAft>
                      </a:pPr>
                      <a:r>
                        <a:rPr lang="en-US" sz="1400" b="1" dirty="0">
                          <a:latin typeface="Calibri"/>
                          <a:ea typeface="Calibri"/>
                          <a:cs typeface="Mangal"/>
                        </a:rPr>
                        <a:t>The Code on </a:t>
                      </a:r>
                    </a:p>
                    <a:p>
                      <a:pPr algn="ctr">
                        <a:lnSpc>
                          <a:spcPct val="115000"/>
                        </a:lnSpc>
                        <a:spcAft>
                          <a:spcPts val="0"/>
                        </a:spcAft>
                      </a:pPr>
                      <a:r>
                        <a:rPr lang="en-US" sz="1400" b="1" dirty="0">
                          <a:latin typeface="Calibri"/>
                          <a:ea typeface="Calibri"/>
                          <a:cs typeface="Mangal"/>
                        </a:rPr>
                        <a:t>Wages Bill </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n-IN" sz="1400" b="1" dirty="0">
                          <a:latin typeface="Calibri"/>
                          <a:ea typeface="Calibri"/>
                          <a:cs typeface="Mangal"/>
                        </a:rPr>
                        <a:t>Sindh Labour Policy</a:t>
                      </a:r>
                      <a:r>
                        <a:rPr lang="en-IN" sz="1400" b="1" baseline="0" dirty="0">
                          <a:latin typeface="Calibri"/>
                          <a:ea typeface="Calibri"/>
                          <a:cs typeface="Mangal"/>
                        </a:rPr>
                        <a:t> </a:t>
                      </a:r>
                      <a:endParaRPr lang="en-IN" sz="1400" b="1" dirty="0">
                        <a:latin typeface="Calibri"/>
                        <a:ea typeface="Calibri"/>
                        <a:cs typeface="Mangal"/>
                      </a:endParaRPr>
                    </a:p>
                  </a:txBody>
                  <a:tcPr marL="64589" marR="64589"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n-IN" sz="1400" b="1" dirty="0">
                          <a:latin typeface="Calibri"/>
                          <a:ea typeface="Calibri"/>
                          <a:cs typeface="Mangal"/>
                        </a:rPr>
                        <a:t>Vietnam Labour </a:t>
                      </a:r>
                    </a:p>
                    <a:p>
                      <a:pPr algn="ctr">
                        <a:lnSpc>
                          <a:spcPct val="115000"/>
                        </a:lnSpc>
                        <a:spcAft>
                          <a:spcPts val="0"/>
                        </a:spcAft>
                      </a:pPr>
                      <a:r>
                        <a:rPr lang="en-IN" sz="1400" b="1" dirty="0">
                          <a:latin typeface="Calibri"/>
                          <a:ea typeface="Calibri"/>
                          <a:cs typeface="Mangal"/>
                        </a:rPr>
                        <a:t>Code </a:t>
                      </a:r>
                    </a:p>
                    <a:p>
                      <a:pPr algn="ctr">
                        <a:lnSpc>
                          <a:spcPct val="115000"/>
                        </a:lnSpc>
                        <a:spcAft>
                          <a:spcPts val="0"/>
                        </a:spcAft>
                      </a:pPr>
                      <a:r>
                        <a:rPr lang="en-IN" sz="1400" b="1" dirty="0">
                          <a:latin typeface="Calibri"/>
                          <a:ea typeface="Calibri"/>
                          <a:cs typeface="Mangal"/>
                        </a:rPr>
                        <a:t>(amended)</a:t>
                      </a:r>
                    </a:p>
                  </a:txBody>
                  <a:tcPr marL="64589" marR="64589"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n-IN" sz="1400" b="1" dirty="0">
                          <a:latin typeface="Calibri"/>
                          <a:ea typeface="Calibri"/>
                          <a:cs typeface="Mangal"/>
                        </a:rPr>
                        <a:t> National minimum wage law </a:t>
                      </a:r>
                    </a:p>
                  </a:txBody>
                  <a:tcPr marL="64589" marR="64589"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n-IN" sz="1400" dirty="0">
                          <a:latin typeface="Calibri"/>
                          <a:ea typeface="Calibri"/>
                          <a:cs typeface="Mangal"/>
                        </a:rPr>
                        <a:t>-</a:t>
                      </a:r>
                    </a:p>
                  </a:txBody>
                  <a:tcPr marL="64589" marR="64589"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15000"/>
                        </a:lnSpc>
                        <a:spcAft>
                          <a:spcPts val="0"/>
                        </a:spcAft>
                      </a:pPr>
                      <a:r>
                        <a:rPr lang="en-IN" sz="1400" dirty="0">
                          <a:latin typeface="Calibri"/>
                          <a:ea typeface="Calibri"/>
                          <a:cs typeface="Mangal"/>
                        </a:rPr>
                        <a:t>-</a:t>
                      </a:r>
                    </a:p>
                  </a:txBody>
                  <a:tcPr marL="64589" marR="64589"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64EC73C6-5297-4346-8309-4D34299465C2}"/>
              </a:ext>
            </a:extLst>
          </p:cNvPr>
          <p:cNvPicPr>
            <a:picLocks noChangeAspect="1"/>
          </p:cNvPicPr>
          <p:nvPr/>
        </p:nvPicPr>
        <p:blipFill>
          <a:blip r:embed="rId3" cstate="print"/>
          <a:stretch>
            <a:fillRect/>
          </a:stretch>
        </p:blipFill>
        <p:spPr>
          <a:xfrm>
            <a:off x="8654348" y="1242350"/>
            <a:ext cx="1010945" cy="712928"/>
          </a:xfrm>
          <a:prstGeom prst="rect">
            <a:avLst/>
          </a:prstGeom>
        </p:spPr>
      </p:pic>
      <p:pic>
        <p:nvPicPr>
          <p:cNvPr id="6" name="Picture 5">
            <a:extLst>
              <a:ext uri="{FF2B5EF4-FFF2-40B4-BE49-F238E27FC236}">
                <a16:creationId xmlns:a16="http://schemas.microsoft.com/office/drawing/2014/main" id="{07D6C127-AFB5-4043-8324-28CC0FFA2014}"/>
              </a:ext>
            </a:extLst>
          </p:cNvPr>
          <p:cNvPicPr>
            <a:picLocks noChangeAspect="1"/>
          </p:cNvPicPr>
          <p:nvPr/>
        </p:nvPicPr>
        <p:blipFill>
          <a:blip r:embed="rId4" cstate="print"/>
          <a:stretch>
            <a:fillRect/>
          </a:stretch>
        </p:blipFill>
        <p:spPr>
          <a:xfrm>
            <a:off x="7057308" y="1298252"/>
            <a:ext cx="918901" cy="649449"/>
          </a:xfrm>
          <a:prstGeom prst="rect">
            <a:avLst/>
          </a:prstGeom>
        </p:spPr>
      </p:pic>
      <p:pic>
        <p:nvPicPr>
          <p:cNvPr id="7" name="Picture 6">
            <a:extLst>
              <a:ext uri="{FF2B5EF4-FFF2-40B4-BE49-F238E27FC236}">
                <a16:creationId xmlns:a16="http://schemas.microsoft.com/office/drawing/2014/main" id="{E7E08BBA-930C-7E4A-BE3F-3A26F6916935}"/>
              </a:ext>
            </a:extLst>
          </p:cNvPr>
          <p:cNvPicPr>
            <a:picLocks noChangeAspect="1"/>
          </p:cNvPicPr>
          <p:nvPr/>
        </p:nvPicPr>
        <p:blipFill>
          <a:blip r:embed="rId5" cstate="print"/>
          <a:stretch>
            <a:fillRect/>
          </a:stretch>
        </p:blipFill>
        <p:spPr>
          <a:xfrm>
            <a:off x="10343432" y="1303698"/>
            <a:ext cx="918600" cy="614594"/>
          </a:xfrm>
          <a:prstGeom prst="rect">
            <a:avLst/>
          </a:prstGeom>
        </p:spPr>
      </p:pic>
      <p:pic>
        <p:nvPicPr>
          <p:cNvPr id="8" name="Picture 7">
            <a:extLst>
              <a:ext uri="{FF2B5EF4-FFF2-40B4-BE49-F238E27FC236}">
                <a16:creationId xmlns:a16="http://schemas.microsoft.com/office/drawing/2014/main" id="{278DE255-CE47-E348-BC1A-36059F19E11C}"/>
              </a:ext>
            </a:extLst>
          </p:cNvPr>
          <p:cNvPicPr>
            <a:picLocks noChangeAspect="1"/>
          </p:cNvPicPr>
          <p:nvPr/>
        </p:nvPicPr>
        <p:blipFill>
          <a:blip r:embed="rId6" cstate="print"/>
          <a:stretch>
            <a:fillRect/>
          </a:stretch>
        </p:blipFill>
        <p:spPr>
          <a:xfrm>
            <a:off x="2303666" y="1298550"/>
            <a:ext cx="1060098" cy="740767"/>
          </a:xfrm>
          <a:prstGeom prst="rect">
            <a:avLst/>
          </a:prstGeom>
        </p:spPr>
      </p:pic>
      <p:pic>
        <p:nvPicPr>
          <p:cNvPr id="9" name="Picture 8">
            <a:extLst>
              <a:ext uri="{FF2B5EF4-FFF2-40B4-BE49-F238E27FC236}">
                <a16:creationId xmlns:a16="http://schemas.microsoft.com/office/drawing/2014/main" id="{3343609D-1B62-3345-AD88-D5B430DEB4B1}"/>
              </a:ext>
            </a:extLst>
          </p:cNvPr>
          <p:cNvPicPr>
            <a:picLocks noChangeAspect="1"/>
          </p:cNvPicPr>
          <p:nvPr/>
        </p:nvPicPr>
        <p:blipFill>
          <a:blip r:embed="rId7" cstate="print"/>
          <a:stretch>
            <a:fillRect/>
          </a:stretch>
        </p:blipFill>
        <p:spPr>
          <a:xfrm>
            <a:off x="4087028" y="1309908"/>
            <a:ext cx="918602" cy="577812"/>
          </a:xfrm>
          <a:prstGeom prst="rect">
            <a:avLst/>
          </a:prstGeom>
        </p:spPr>
      </p:pic>
      <p:pic>
        <p:nvPicPr>
          <p:cNvPr id="10" name="Picture 9">
            <a:extLst>
              <a:ext uri="{FF2B5EF4-FFF2-40B4-BE49-F238E27FC236}">
                <a16:creationId xmlns:a16="http://schemas.microsoft.com/office/drawing/2014/main" id="{0E838CF7-5D18-9240-8158-8504C82129CE}"/>
              </a:ext>
            </a:extLst>
          </p:cNvPr>
          <p:cNvPicPr>
            <a:picLocks noChangeAspect="1"/>
          </p:cNvPicPr>
          <p:nvPr/>
        </p:nvPicPr>
        <p:blipFill>
          <a:blip r:embed="rId8" cstate="print"/>
          <a:stretch>
            <a:fillRect/>
          </a:stretch>
        </p:blipFill>
        <p:spPr>
          <a:xfrm>
            <a:off x="706626" y="1318092"/>
            <a:ext cx="918901" cy="609770"/>
          </a:xfrm>
          <a:prstGeom prst="rect">
            <a:avLst/>
          </a:prstGeom>
        </p:spPr>
      </p:pic>
      <p:pic>
        <p:nvPicPr>
          <p:cNvPr id="11" name="Picture 10">
            <a:extLst>
              <a:ext uri="{FF2B5EF4-FFF2-40B4-BE49-F238E27FC236}">
                <a16:creationId xmlns:a16="http://schemas.microsoft.com/office/drawing/2014/main" id="{973643DC-C937-CC4E-828A-F494381647B9}"/>
              </a:ext>
            </a:extLst>
          </p:cNvPr>
          <p:cNvPicPr>
            <a:picLocks noChangeAspect="1"/>
          </p:cNvPicPr>
          <p:nvPr/>
        </p:nvPicPr>
        <p:blipFill>
          <a:blip r:embed="rId9" cstate="print"/>
          <a:stretch>
            <a:fillRect/>
          </a:stretch>
        </p:blipFill>
        <p:spPr>
          <a:xfrm>
            <a:off x="5601782" y="1309908"/>
            <a:ext cx="908931" cy="609770"/>
          </a:xfrm>
          <a:prstGeom prst="rect">
            <a:avLst/>
          </a:prstGeom>
        </p:spPr>
      </p:pic>
    </p:spTree>
    <p:extLst>
      <p:ext uri="{BB962C8B-B14F-4D97-AF65-F5344CB8AC3E}">
        <p14:creationId xmlns:p14="http://schemas.microsoft.com/office/powerpoint/2010/main" val="8147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4756" y="327888"/>
            <a:ext cx="645995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GB" sz="1600" b="1" dirty="0">
                <a:solidFill>
                  <a:srgbClr val="008DB7"/>
                </a:solidFill>
                <a:sym typeface="Raleway"/>
              </a:rPr>
              <a:t>Minimum Wage fixing method in Asian Countries</a:t>
            </a:r>
          </a:p>
        </p:txBody>
      </p:sp>
      <p:graphicFrame>
        <p:nvGraphicFramePr>
          <p:cNvPr id="5" name="Diagram 4"/>
          <p:cNvGraphicFramePr/>
          <p:nvPr>
            <p:extLst>
              <p:ext uri="{D42A27DB-BD31-4B8C-83A1-F6EECF244321}">
                <p14:modId xmlns:p14="http://schemas.microsoft.com/office/powerpoint/2010/main" val="1170573823"/>
              </p:ext>
            </p:extLst>
          </p:nvPr>
        </p:nvGraphicFramePr>
        <p:xfrm>
          <a:off x="512956" y="810126"/>
          <a:ext cx="11273883" cy="404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94383234-8EEA-F04C-BEE1-7F5E0DF255A4}"/>
              </a:ext>
            </a:extLst>
          </p:cNvPr>
          <p:cNvPicPr>
            <a:picLocks noChangeAspect="1"/>
          </p:cNvPicPr>
          <p:nvPr/>
        </p:nvPicPr>
        <p:blipFill>
          <a:blip r:embed="rId7" cstate="print"/>
          <a:stretch>
            <a:fillRect/>
          </a:stretch>
        </p:blipFill>
        <p:spPr>
          <a:xfrm>
            <a:off x="1494036" y="5180058"/>
            <a:ext cx="693746" cy="489236"/>
          </a:xfrm>
          <a:prstGeom prst="rect">
            <a:avLst/>
          </a:prstGeom>
        </p:spPr>
      </p:pic>
      <p:pic>
        <p:nvPicPr>
          <p:cNvPr id="13" name="Picture 12">
            <a:extLst>
              <a:ext uri="{FF2B5EF4-FFF2-40B4-BE49-F238E27FC236}">
                <a16:creationId xmlns:a16="http://schemas.microsoft.com/office/drawing/2014/main" id="{F66D24FE-943C-FD47-A874-B9F7E1507B50}"/>
              </a:ext>
            </a:extLst>
          </p:cNvPr>
          <p:cNvPicPr>
            <a:picLocks noChangeAspect="1"/>
          </p:cNvPicPr>
          <p:nvPr/>
        </p:nvPicPr>
        <p:blipFill>
          <a:blip r:embed="rId8" cstate="print"/>
          <a:stretch>
            <a:fillRect/>
          </a:stretch>
        </p:blipFill>
        <p:spPr>
          <a:xfrm>
            <a:off x="5198521" y="5184166"/>
            <a:ext cx="630583" cy="445675"/>
          </a:xfrm>
          <a:prstGeom prst="rect">
            <a:avLst/>
          </a:prstGeom>
        </p:spPr>
      </p:pic>
      <p:pic>
        <p:nvPicPr>
          <p:cNvPr id="15" name="Picture 14">
            <a:extLst>
              <a:ext uri="{FF2B5EF4-FFF2-40B4-BE49-F238E27FC236}">
                <a16:creationId xmlns:a16="http://schemas.microsoft.com/office/drawing/2014/main" id="{81A5A804-CABC-D445-92E3-0154C9C184A8}"/>
              </a:ext>
            </a:extLst>
          </p:cNvPr>
          <p:cNvPicPr>
            <a:picLocks noChangeAspect="1"/>
          </p:cNvPicPr>
          <p:nvPr/>
        </p:nvPicPr>
        <p:blipFill>
          <a:blip r:embed="rId9" cstate="print"/>
          <a:stretch>
            <a:fillRect/>
          </a:stretch>
        </p:blipFill>
        <p:spPr>
          <a:xfrm>
            <a:off x="2217716" y="5748520"/>
            <a:ext cx="630376" cy="421756"/>
          </a:xfrm>
          <a:prstGeom prst="rect">
            <a:avLst/>
          </a:prstGeom>
        </p:spPr>
      </p:pic>
      <p:pic>
        <p:nvPicPr>
          <p:cNvPr id="16" name="Picture 15">
            <a:extLst>
              <a:ext uri="{FF2B5EF4-FFF2-40B4-BE49-F238E27FC236}">
                <a16:creationId xmlns:a16="http://schemas.microsoft.com/office/drawing/2014/main" id="{E8B0253C-F55E-1B4A-8B56-ADEBDC55E1EC}"/>
              </a:ext>
            </a:extLst>
          </p:cNvPr>
          <p:cNvPicPr>
            <a:picLocks noChangeAspect="1"/>
          </p:cNvPicPr>
          <p:nvPr/>
        </p:nvPicPr>
        <p:blipFill>
          <a:blip r:embed="rId10" cstate="print"/>
          <a:stretch>
            <a:fillRect/>
          </a:stretch>
        </p:blipFill>
        <p:spPr>
          <a:xfrm>
            <a:off x="2205076" y="5160954"/>
            <a:ext cx="727476" cy="508340"/>
          </a:xfrm>
          <a:prstGeom prst="rect">
            <a:avLst/>
          </a:prstGeom>
        </p:spPr>
      </p:pic>
      <p:pic>
        <p:nvPicPr>
          <p:cNvPr id="18" name="Picture 17">
            <a:extLst>
              <a:ext uri="{FF2B5EF4-FFF2-40B4-BE49-F238E27FC236}">
                <a16:creationId xmlns:a16="http://schemas.microsoft.com/office/drawing/2014/main" id="{8B59DC21-415B-0344-AD91-F36EBADE81C1}"/>
              </a:ext>
            </a:extLst>
          </p:cNvPr>
          <p:cNvPicPr>
            <a:picLocks noChangeAspect="1"/>
          </p:cNvPicPr>
          <p:nvPr/>
        </p:nvPicPr>
        <p:blipFill>
          <a:blip r:embed="rId11" cstate="print"/>
          <a:stretch>
            <a:fillRect/>
          </a:stretch>
        </p:blipFill>
        <p:spPr>
          <a:xfrm>
            <a:off x="1506877" y="5735856"/>
            <a:ext cx="630377" cy="396515"/>
          </a:xfrm>
          <a:prstGeom prst="rect">
            <a:avLst/>
          </a:prstGeom>
        </p:spPr>
      </p:pic>
      <p:pic>
        <p:nvPicPr>
          <p:cNvPr id="19" name="Picture 18">
            <a:extLst>
              <a:ext uri="{FF2B5EF4-FFF2-40B4-BE49-F238E27FC236}">
                <a16:creationId xmlns:a16="http://schemas.microsoft.com/office/drawing/2014/main" id="{AC7E3A9E-0D2F-0C4F-8BFA-9ECF58B5468C}"/>
              </a:ext>
            </a:extLst>
          </p:cNvPr>
          <p:cNvPicPr>
            <a:picLocks noChangeAspect="1"/>
          </p:cNvPicPr>
          <p:nvPr/>
        </p:nvPicPr>
        <p:blipFill>
          <a:blip r:embed="rId12" cstate="print"/>
          <a:stretch>
            <a:fillRect/>
          </a:stretch>
        </p:blipFill>
        <p:spPr>
          <a:xfrm>
            <a:off x="4495956" y="5713925"/>
            <a:ext cx="630583" cy="418446"/>
          </a:xfrm>
          <a:prstGeom prst="rect">
            <a:avLst/>
          </a:prstGeom>
        </p:spPr>
      </p:pic>
      <p:pic>
        <p:nvPicPr>
          <p:cNvPr id="20" name="Picture 19">
            <a:extLst>
              <a:ext uri="{FF2B5EF4-FFF2-40B4-BE49-F238E27FC236}">
                <a16:creationId xmlns:a16="http://schemas.microsoft.com/office/drawing/2014/main" id="{6C0BE0E5-382C-9749-A1D3-6D17FA8809E2}"/>
              </a:ext>
            </a:extLst>
          </p:cNvPr>
          <p:cNvPicPr>
            <a:picLocks noChangeAspect="1"/>
          </p:cNvPicPr>
          <p:nvPr/>
        </p:nvPicPr>
        <p:blipFill>
          <a:blip r:embed="rId13" cstate="print"/>
          <a:stretch>
            <a:fillRect/>
          </a:stretch>
        </p:blipFill>
        <p:spPr>
          <a:xfrm>
            <a:off x="1510196" y="6265496"/>
            <a:ext cx="623741" cy="418446"/>
          </a:xfrm>
          <a:prstGeom prst="rect">
            <a:avLst/>
          </a:prstGeom>
        </p:spPr>
      </p:pic>
      <p:pic>
        <p:nvPicPr>
          <p:cNvPr id="21" name="Picture 20">
            <a:extLst>
              <a:ext uri="{FF2B5EF4-FFF2-40B4-BE49-F238E27FC236}">
                <a16:creationId xmlns:a16="http://schemas.microsoft.com/office/drawing/2014/main" id="{8435B7AD-DEE4-E04E-B7C7-563BC0DF6B9E}"/>
              </a:ext>
            </a:extLst>
          </p:cNvPr>
          <p:cNvPicPr>
            <a:picLocks noChangeAspect="1"/>
          </p:cNvPicPr>
          <p:nvPr/>
        </p:nvPicPr>
        <p:blipFill>
          <a:blip r:embed="rId14" cstate="print"/>
          <a:stretch>
            <a:fillRect/>
          </a:stretch>
        </p:blipFill>
        <p:spPr>
          <a:xfrm>
            <a:off x="5198521" y="5689414"/>
            <a:ext cx="683253" cy="508340"/>
          </a:xfrm>
          <a:prstGeom prst="rect">
            <a:avLst/>
          </a:prstGeom>
        </p:spPr>
      </p:pic>
      <p:pic>
        <p:nvPicPr>
          <p:cNvPr id="22" name="Picture 21">
            <a:extLst>
              <a:ext uri="{FF2B5EF4-FFF2-40B4-BE49-F238E27FC236}">
                <a16:creationId xmlns:a16="http://schemas.microsoft.com/office/drawing/2014/main" id="{9D762634-1614-3545-B58B-6CCFDF1BE613}"/>
              </a:ext>
            </a:extLst>
          </p:cNvPr>
          <p:cNvPicPr>
            <a:picLocks noChangeAspect="1"/>
          </p:cNvPicPr>
          <p:nvPr/>
        </p:nvPicPr>
        <p:blipFill>
          <a:blip r:embed="rId11" cstate="print"/>
          <a:stretch>
            <a:fillRect/>
          </a:stretch>
        </p:blipFill>
        <p:spPr>
          <a:xfrm>
            <a:off x="4497254" y="5184869"/>
            <a:ext cx="630583" cy="396515"/>
          </a:xfrm>
          <a:prstGeom prst="rect">
            <a:avLst/>
          </a:prstGeom>
        </p:spPr>
      </p:pic>
      <p:pic>
        <p:nvPicPr>
          <p:cNvPr id="23" name="Picture 22">
            <a:extLst>
              <a:ext uri="{FF2B5EF4-FFF2-40B4-BE49-F238E27FC236}">
                <a16:creationId xmlns:a16="http://schemas.microsoft.com/office/drawing/2014/main" id="{127C7418-0D38-B04E-BB9E-A2BFD239CCE6}"/>
              </a:ext>
            </a:extLst>
          </p:cNvPr>
          <p:cNvPicPr>
            <a:picLocks noChangeAspect="1"/>
          </p:cNvPicPr>
          <p:nvPr/>
        </p:nvPicPr>
        <p:blipFill>
          <a:blip r:embed="rId15" cstate="print"/>
          <a:stretch>
            <a:fillRect/>
          </a:stretch>
        </p:blipFill>
        <p:spPr>
          <a:xfrm>
            <a:off x="4484758" y="6265496"/>
            <a:ext cx="630582" cy="418446"/>
          </a:xfrm>
          <a:prstGeom prst="rect">
            <a:avLst/>
          </a:prstGeom>
        </p:spPr>
      </p:pic>
      <p:pic>
        <p:nvPicPr>
          <p:cNvPr id="24" name="Picture 23">
            <a:extLst>
              <a:ext uri="{FF2B5EF4-FFF2-40B4-BE49-F238E27FC236}">
                <a16:creationId xmlns:a16="http://schemas.microsoft.com/office/drawing/2014/main" id="{BFDB2D59-F6FF-CA49-A019-53EB68F7C44F}"/>
              </a:ext>
            </a:extLst>
          </p:cNvPr>
          <p:cNvPicPr>
            <a:picLocks noChangeAspect="1"/>
          </p:cNvPicPr>
          <p:nvPr/>
        </p:nvPicPr>
        <p:blipFill>
          <a:blip r:embed="rId16" cstate="print"/>
          <a:stretch>
            <a:fillRect/>
          </a:stretch>
        </p:blipFill>
        <p:spPr>
          <a:xfrm>
            <a:off x="10109011" y="4925888"/>
            <a:ext cx="683253" cy="508340"/>
          </a:xfrm>
          <a:prstGeom prst="rect">
            <a:avLst/>
          </a:prstGeom>
        </p:spPr>
      </p:pic>
      <p:pic>
        <p:nvPicPr>
          <p:cNvPr id="25" name="Picture 24">
            <a:extLst>
              <a:ext uri="{FF2B5EF4-FFF2-40B4-BE49-F238E27FC236}">
                <a16:creationId xmlns:a16="http://schemas.microsoft.com/office/drawing/2014/main" id="{3930E5AD-8109-234B-8390-DEDD68B57EB6}"/>
              </a:ext>
            </a:extLst>
          </p:cNvPr>
          <p:cNvPicPr>
            <a:picLocks noChangeAspect="1"/>
          </p:cNvPicPr>
          <p:nvPr/>
        </p:nvPicPr>
        <p:blipFill>
          <a:blip r:embed="rId11" cstate="print"/>
          <a:stretch>
            <a:fillRect/>
          </a:stretch>
        </p:blipFill>
        <p:spPr>
          <a:xfrm>
            <a:off x="10109011" y="5431583"/>
            <a:ext cx="630583" cy="396515"/>
          </a:xfrm>
          <a:prstGeom prst="rect">
            <a:avLst/>
          </a:prstGeom>
        </p:spPr>
      </p:pic>
    </p:spTree>
    <p:extLst>
      <p:ext uri="{BB962C8B-B14F-4D97-AF65-F5344CB8AC3E}">
        <p14:creationId xmlns:p14="http://schemas.microsoft.com/office/powerpoint/2010/main" val="411927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FA95C754-5CE8-6D4C-99D2-62ECDD58DF35}"/>
              </a:ext>
            </a:extLst>
          </p:cNvPr>
          <p:cNvSpPr/>
          <p:nvPr/>
        </p:nvSpPr>
        <p:spPr>
          <a:xfrm>
            <a:off x="122662" y="4932556"/>
            <a:ext cx="11942957" cy="1814608"/>
          </a:xfrm>
          <a:prstGeom prst="roundRect">
            <a:avLst/>
          </a:prstGeom>
          <a:effectLst>
            <a:outerShdw blurRad="50800" dist="50800" dir="5400000" algn="ctr" rotWithShape="0">
              <a:srgbClr val="000000">
                <a:alpha val="48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5B7B370F-A28A-624C-8C48-35DEFB74D606}"/>
              </a:ext>
            </a:extLst>
          </p:cNvPr>
          <p:cNvSpPr/>
          <p:nvPr/>
        </p:nvSpPr>
        <p:spPr>
          <a:xfrm>
            <a:off x="4091145" y="4986587"/>
            <a:ext cx="1187437" cy="16818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p:cNvSpPr>
            <a:spLocks noChangeArrowheads="1"/>
          </p:cNvSpPr>
          <p:nvPr/>
        </p:nvSpPr>
        <p:spPr bwMode="auto">
          <a:xfrm>
            <a:off x="244765" y="260991"/>
            <a:ext cx="856177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GB" b="1" dirty="0">
                <a:solidFill>
                  <a:srgbClr val="008DB7"/>
                </a:solidFill>
                <a:sym typeface="Raleway"/>
              </a:rPr>
              <a:t>Parties involved in Minimum Wage Fixing and Adjustment</a:t>
            </a:r>
          </a:p>
        </p:txBody>
      </p:sp>
      <p:sp>
        <p:nvSpPr>
          <p:cNvPr id="17" name="Rounded Rectangle 16">
            <a:extLst>
              <a:ext uri="{FF2B5EF4-FFF2-40B4-BE49-F238E27FC236}">
                <a16:creationId xmlns:a16="http://schemas.microsoft.com/office/drawing/2014/main" id="{2FB6F8E2-FFBB-7C42-9F63-7687A6A692A6}"/>
              </a:ext>
            </a:extLst>
          </p:cNvPr>
          <p:cNvSpPr/>
          <p:nvPr/>
        </p:nvSpPr>
        <p:spPr>
          <a:xfrm>
            <a:off x="122663" y="1460810"/>
            <a:ext cx="11942957" cy="1561170"/>
          </a:xfrm>
          <a:prstGeom prst="roundRect">
            <a:avLst/>
          </a:prstGeom>
          <a:effectLst>
            <a:outerShdw blurRad="50800" dist="50800" dir="5400000" algn="ctr" rotWithShape="0">
              <a:srgbClr val="000000">
                <a:alpha val="48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D5423246-5A97-314A-B46E-172F9571F2C3}"/>
              </a:ext>
            </a:extLst>
          </p:cNvPr>
          <p:cNvSpPr/>
          <p:nvPr/>
        </p:nvSpPr>
        <p:spPr>
          <a:xfrm>
            <a:off x="122663" y="3196683"/>
            <a:ext cx="11942957" cy="1561170"/>
          </a:xfrm>
          <a:prstGeom prst="roundRect">
            <a:avLst/>
          </a:prstGeom>
          <a:effectLst>
            <a:outerShdw blurRad="50800" dist="50800" dir="5400000" algn="ctr" rotWithShape="0">
              <a:srgbClr val="000000">
                <a:alpha val="48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B3E67D05-475D-0045-86FD-FA00FAB1C7AF}"/>
              </a:ext>
            </a:extLst>
          </p:cNvPr>
          <p:cNvSpPr txBox="1"/>
          <p:nvPr/>
        </p:nvSpPr>
        <p:spPr>
          <a:xfrm>
            <a:off x="367990" y="2067880"/>
            <a:ext cx="2278228" cy="584775"/>
          </a:xfrm>
          <a:prstGeom prst="rect">
            <a:avLst/>
          </a:prstGeom>
          <a:noFill/>
        </p:spPr>
        <p:txBody>
          <a:bodyPr wrap="square" rtlCol="0">
            <a:spAutoFit/>
          </a:bodyPr>
          <a:lstStyle/>
          <a:p>
            <a:r>
              <a:rPr lang="en-US" sz="1600" b="1" dirty="0"/>
              <a:t>Minimum Wage </a:t>
            </a:r>
          </a:p>
          <a:p>
            <a:r>
              <a:rPr lang="en-US" sz="1600" b="1" dirty="0"/>
              <a:t>Fixing Body</a:t>
            </a:r>
          </a:p>
        </p:txBody>
      </p:sp>
      <p:sp>
        <p:nvSpPr>
          <p:cNvPr id="23" name="TextBox 22">
            <a:extLst>
              <a:ext uri="{FF2B5EF4-FFF2-40B4-BE49-F238E27FC236}">
                <a16:creationId xmlns:a16="http://schemas.microsoft.com/office/drawing/2014/main" id="{DBA07AE1-B130-0242-A567-8FDF5FB57C4A}"/>
              </a:ext>
            </a:extLst>
          </p:cNvPr>
          <p:cNvSpPr txBox="1"/>
          <p:nvPr/>
        </p:nvSpPr>
        <p:spPr>
          <a:xfrm>
            <a:off x="367990" y="3779872"/>
            <a:ext cx="2278228" cy="584775"/>
          </a:xfrm>
          <a:prstGeom prst="rect">
            <a:avLst/>
          </a:prstGeom>
          <a:noFill/>
        </p:spPr>
        <p:txBody>
          <a:bodyPr wrap="square" rtlCol="0">
            <a:spAutoFit/>
          </a:bodyPr>
          <a:lstStyle/>
          <a:p>
            <a:r>
              <a:rPr lang="en-US" sz="1600" b="1" dirty="0"/>
              <a:t>Role of Social </a:t>
            </a:r>
          </a:p>
          <a:p>
            <a:r>
              <a:rPr lang="en-US" sz="1600" b="1" dirty="0"/>
              <a:t>Partners</a:t>
            </a:r>
          </a:p>
        </p:txBody>
      </p:sp>
      <p:sp>
        <p:nvSpPr>
          <p:cNvPr id="24" name="TextBox 23">
            <a:extLst>
              <a:ext uri="{FF2B5EF4-FFF2-40B4-BE49-F238E27FC236}">
                <a16:creationId xmlns:a16="http://schemas.microsoft.com/office/drawing/2014/main" id="{4BFB5446-ACCE-BE4A-A6DF-7B415A67943C}"/>
              </a:ext>
            </a:extLst>
          </p:cNvPr>
          <p:cNvSpPr txBox="1"/>
          <p:nvPr/>
        </p:nvSpPr>
        <p:spPr>
          <a:xfrm>
            <a:off x="367990" y="5528475"/>
            <a:ext cx="2278228" cy="338554"/>
          </a:xfrm>
          <a:prstGeom prst="rect">
            <a:avLst/>
          </a:prstGeom>
          <a:noFill/>
        </p:spPr>
        <p:txBody>
          <a:bodyPr wrap="square" rtlCol="0">
            <a:spAutoFit/>
          </a:bodyPr>
          <a:lstStyle/>
          <a:p>
            <a:r>
              <a:rPr lang="en-US" sz="1600" b="1" dirty="0"/>
              <a:t>Countries</a:t>
            </a:r>
          </a:p>
        </p:txBody>
      </p:sp>
      <p:sp>
        <p:nvSpPr>
          <p:cNvPr id="25" name="TextBox 24">
            <a:extLst>
              <a:ext uri="{FF2B5EF4-FFF2-40B4-BE49-F238E27FC236}">
                <a16:creationId xmlns:a16="http://schemas.microsoft.com/office/drawing/2014/main" id="{8115BE84-5430-984D-9F61-A87A19C11C88}"/>
              </a:ext>
            </a:extLst>
          </p:cNvPr>
          <p:cNvSpPr txBox="1"/>
          <p:nvPr/>
        </p:nvSpPr>
        <p:spPr>
          <a:xfrm>
            <a:off x="2516627" y="2010419"/>
            <a:ext cx="199505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Minimum Wages fixed </a:t>
            </a:r>
          </a:p>
          <a:p>
            <a:r>
              <a:rPr lang="en-US" sz="1400" dirty="0"/>
              <a:t>by Government</a:t>
            </a:r>
          </a:p>
        </p:txBody>
      </p:sp>
      <p:sp>
        <p:nvSpPr>
          <p:cNvPr id="27" name="TextBox 26">
            <a:extLst>
              <a:ext uri="{FF2B5EF4-FFF2-40B4-BE49-F238E27FC236}">
                <a16:creationId xmlns:a16="http://schemas.microsoft.com/office/drawing/2014/main" id="{8FDFB730-856F-EE4E-B2CD-E057DDC8C8B2}"/>
              </a:ext>
            </a:extLst>
          </p:cNvPr>
          <p:cNvSpPr txBox="1"/>
          <p:nvPr/>
        </p:nvSpPr>
        <p:spPr>
          <a:xfrm>
            <a:off x="7885350" y="1958675"/>
            <a:ext cx="193752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Minimum Wages fixed by  specialized bodies</a:t>
            </a:r>
          </a:p>
        </p:txBody>
      </p:sp>
      <p:sp>
        <p:nvSpPr>
          <p:cNvPr id="28" name="TextBox 27">
            <a:extLst>
              <a:ext uri="{FF2B5EF4-FFF2-40B4-BE49-F238E27FC236}">
                <a16:creationId xmlns:a16="http://schemas.microsoft.com/office/drawing/2014/main" id="{1345FC32-B91D-854A-8C1E-B331A84CEBB3}"/>
              </a:ext>
            </a:extLst>
          </p:cNvPr>
          <p:cNvSpPr txBox="1"/>
          <p:nvPr/>
        </p:nvSpPr>
        <p:spPr>
          <a:xfrm>
            <a:off x="9929741" y="1958675"/>
            <a:ext cx="2045741"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Other procedures</a:t>
            </a:r>
          </a:p>
          <a:p>
            <a:r>
              <a:rPr lang="en-US" sz="1400" dirty="0"/>
              <a:t>(Collective Bargaining) </a:t>
            </a:r>
          </a:p>
          <a:p>
            <a:r>
              <a:rPr lang="en-US" sz="1400" dirty="0"/>
              <a:t> </a:t>
            </a:r>
          </a:p>
        </p:txBody>
      </p:sp>
      <p:sp>
        <p:nvSpPr>
          <p:cNvPr id="29" name="TextBox 28">
            <a:extLst>
              <a:ext uri="{FF2B5EF4-FFF2-40B4-BE49-F238E27FC236}">
                <a16:creationId xmlns:a16="http://schemas.microsoft.com/office/drawing/2014/main" id="{4C0703F8-41FB-4842-AF69-D19688D962A7}"/>
              </a:ext>
            </a:extLst>
          </p:cNvPr>
          <p:cNvSpPr txBox="1"/>
          <p:nvPr/>
        </p:nvSpPr>
        <p:spPr>
          <a:xfrm>
            <a:off x="2516628" y="3629050"/>
            <a:ext cx="1418063"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No obligation to </a:t>
            </a:r>
          </a:p>
          <a:p>
            <a:r>
              <a:rPr lang="en-US" sz="1400" dirty="0"/>
              <a:t>consulting </a:t>
            </a:r>
          </a:p>
          <a:p>
            <a:r>
              <a:rPr lang="en-US" sz="1400" dirty="0"/>
              <a:t>partners</a:t>
            </a:r>
          </a:p>
        </p:txBody>
      </p:sp>
      <p:sp>
        <p:nvSpPr>
          <p:cNvPr id="30" name="TextBox 29">
            <a:extLst>
              <a:ext uri="{FF2B5EF4-FFF2-40B4-BE49-F238E27FC236}">
                <a16:creationId xmlns:a16="http://schemas.microsoft.com/office/drawing/2014/main" id="{87AF0B18-B8E7-B241-BB61-C680DA8AC537}"/>
              </a:ext>
            </a:extLst>
          </p:cNvPr>
          <p:cNvSpPr txBox="1"/>
          <p:nvPr/>
        </p:nvSpPr>
        <p:spPr>
          <a:xfrm>
            <a:off x="4091145" y="3625983"/>
            <a:ext cx="158921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After direct </a:t>
            </a:r>
          </a:p>
          <a:p>
            <a:r>
              <a:rPr lang="en-US" sz="1400" dirty="0"/>
              <a:t>consultation with</a:t>
            </a:r>
          </a:p>
          <a:p>
            <a:r>
              <a:rPr lang="en-US" sz="1400" dirty="0"/>
              <a:t>social partners</a:t>
            </a:r>
          </a:p>
        </p:txBody>
      </p:sp>
      <p:sp>
        <p:nvSpPr>
          <p:cNvPr id="31" name="TextBox 30">
            <a:extLst>
              <a:ext uri="{FF2B5EF4-FFF2-40B4-BE49-F238E27FC236}">
                <a16:creationId xmlns:a16="http://schemas.microsoft.com/office/drawing/2014/main" id="{C8058033-ED3C-954B-B4A1-BF3CF3D4BB98}"/>
              </a:ext>
            </a:extLst>
          </p:cNvPr>
          <p:cNvSpPr txBox="1"/>
          <p:nvPr/>
        </p:nvSpPr>
        <p:spPr>
          <a:xfrm>
            <a:off x="5832637" y="3625983"/>
            <a:ext cx="2026903"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After recommendation </a:t>
            </a:r>
          </a:p>
          <a:p>
            <a:r>
              <a:rPr lang="en-US" sz="1400" dirty="0"/>
              <a:t>/ advice from social </a:t>
            </a:r>
          </a:p>
          <a:p>
            <a:r>
              <a:rPr lang="en-US" sz="1400" dirty="0"/>
              <a:t>partners</a:t>
            </a:r>
          </a:p>
        </p:txBody>
      </p:sp>
      <p:pic>
        <p:nvPicPr>
          <p:cNvPr id="34" name="Picture 33">
            <a:extLst>
              <a:ext uri="{FF2B5EF4-FFF2-40B4-BE49-F238E27FC236}">
                <a16:creationId xmlns:a16="http://schemas.microsoft.com/office/drawing/2014/main" id="{79D6FEFF-4C91-834B-8F3A-FAE38455175B}"/>
              </a:ext>
            </a:extLst>
          </p:cNvPr>
          <p:cNvPicPr>
            <a:picLocks noChangeAspect="1"/>
          </p:cNvPicPr>
          <p:nvPr/>
        </p:nvPicPr>
        <p:blipFill>
          <a:blip r:embed="rId2" cstate="print"/>
          <a:stretch>
            <a:fillRect/>
          </a:stretch>
        </p:blipFill>
        <p:spPr>
          <a:xfrm>
            <a:off x="4220736" y="5135205"/>
            <a:ext cx="918600" cy="614594"/>
          </a:xfrm>
          <a:prstGeom prst="rect">
            <a:avLst/>
          </a:prstGeom>
        </p:spPr>
      </p:pic>
      <p:sp>
        <p:nvSpPr>
          <p:cNvPr id="44" name="Rounded Rectangle 43">
            <a:extLst>
              <a:ext uri="{FF2B5EF4-FFF2-40B4-BE49-F238E27FC236}">
                <a16:creationId xmlns:a16="http://schemas.microsoft.com/office/drawing/2014/main" id="{78A9D6E0-B002-E74D-9282-38C0A6A28DEF}"/>
              </a:ext>
            </a:extLst>
          </p:cNvPr>
          <p:cNvSpPr/>
          <p:nvPr/>
        </p:nvSpPr>
        <p:spPr>
          <a:xfrm>
            <a:off x="5613249" y="4968285"/>
            <a:ext cx="2399936" cy="17001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8" name="Picture 37">
            <a:extLst>
              <a:ext uri="{FF2B5EF4-FFF2-40B4-BE49-F238E27FC236}">
                <a16:creationId xmlns:a16="http://schemas.microsoft.com/office/drawing/2014/main" id="{3DFB60A4-B5C1-6342-9BCA-349DECF0A87E}"/>
              </a:ext>
            </a:extLst>
          </p:cNvPr>
          <p:cNvPicPr>
            <a:picLocks noChangeAspect="1"/>
          </p:cNvPicPr>
          <p:nvPr/>
        </p:nvPicPr>
        <p:blipFill>
          <a:blip r:embed="rId3" cstate="print"/>
          <a:stretch>
            <a:fillRect/>
          </a:stretch>
        </p:blipFill>
        <p:spPr>
          <a:xfrm>
            <a:off x="4220736" y="5865368"/>
            <a:ext cx="918900" cy="609770"/>
          </a:xfrm>
          <a:prstGeom prst="rect">
            <a:avLst/>
          </a:prstGeom>
        </p:spPr>
      </p:pic>
      <p:pic>
        <p:nvPicPr>
          <p:cNvPr id="40" name="Picture 39">
            <a:extLst>
              <a:ext uri="{FF2B5EF4-FFF2-40B4-BE49-F238E27FC236}">
                <a16:creationId xmlns:a16="http://schemas.microsoft.com/office/drawing/2014/main" id="{10C2103B-A1F9-EB47-960F-AEA23CD28C24}"/>
              </a:ext>
            </a:extLst>
          </p:cNvPr>
          <p:cNvPicPr>
            <a:picLocks noChangeAspect="1"/>
          </p:cNvPicPr>
          <p:nvPr/>
        </p:nvPicPr>
        <p:blipFill>
          <a:blip r:embed="rId4" cstate="print"/>
          <a:stretch>
            <a:fillRect/>
          </a:stretch>
        </p:blipFill>
        <p:spPr>
          <a:xfrm>
            <a:off x="6814380" y="5074659"/>
            <a:ext cx="1060098" cy="740767"/>
          </a:xfrm>
          <a:prstGeom prst="rect">
            <a:avLst/>
          </a:prstGeom>
        </p:spPr>
      </p:pic>
      <p:pic>
        <p:nvPicPr>
          <p:cNvPr id="41" name="Picture 40">
            <a:extLst>
              <a:ext uri="{FF2B5EF4-FFF2-40B4-BE49-F238E27FC236}">
                <a16:creationId xmlns:a16="http://schemas.microsoft.com/office/drawing/2014/main" id="{A29E5B8D-3CEC-8F41-90A4-723A0F0FFB5D}"/>
              </a:ext>
            </a:extLst>
          </p:cNvPr>
          <p:cNvPicPr>
            <a:picLocks noChangeAspect="1"/>
          </p:cNvPicPr>
          <p:nvPr/>
        </p:nvPicPr>
        <p:blipFill>
          <a:blip r:embed="rId5" cstate="print"/>
          <a:stretch>
            <a:fillRect/>
          </a:stretch>
        </p:blipFill>
        <p:spPr>
          <a:xfrm>
            <a:off x="6885128" y="5819045"/>
            <a:ext cx="918602" cy="577812"/>
          </a:xfrm>
          <a:prstGeom prst="rect">
            <a:avLst/>
          </a:prstGeom>
        </p:spPr>
      </p:pic>
      <p:pic>
        <p:nvPicPr>
          <p:cNvPr id="33" name="Picture 32">
            <a:extLst>
              <a:ext uri="{FF2B5EF4-FFF2-40B4-BE49-F238E27FC236}">
                <a16:creationId xmlns:a16="http://schemas.microsoft.com/office/drawing/2014/main" id="{19A155A1-BF54-5B44-A666-E9C593A242D3}"/>
              </a:ext>
            </a:extLst>
          </p:cNvPr>
          <p:cNvPicPr>
            <a:picLocks noChangeAspect="1"/>
          </p:cNvPicPr>
          <p:nvPr/>
        </p:nvPicPr>
        <p:blipFill>
          <a:blip r:embed="rId6" cstate="print"/>
          <a:stretch>
            <a:fillRect/>
          </a:stretch>
        </p:blipFill>
        <p:spPr>
          <a:xfrm>
            <a:off x="5742581" y="5117781"/>
            <a:ext cx="918901" cy="649449"/>
          </a:xfrm>
          <a:prstGeom prst="rect">
            <a:avLst/>
          </a:prstGeom>
        </p:spPr>
      </p:pic>
      <p:pic>
        <p:nvPicPr>
          <p:cNvPr id="32" name="Picture 31">
            <a:extLst>
              <a:ext uri="{FF2B5EF4-FFF2-40B4-BE49-F238E27FC236}">
                <a16:creationId xmlns:a16="http://schemas.microsoft.com/office/drawing/2014/main" id="{5DAC54F6-0D86-1C44-BC84-13EF39BD827F}"/>
              </a:ext>
            </a:extLst>
          </p:cNvPr>
          <p:cNvPicPr>
            <a:picLocks noChangeAspect="1"/>
          </p:cNvPicPr>
          <p:nvPr/>
        </p:nvPicPr>
        <p:blipFill>
          <a:blip r:embed="rId7" cstate="print"/>
          <a:stretch>
            <a:fillRect/>
          </a:stretch>
        </p:blipFill>
        <p:spPr>
          <a:xfrm>
            <a:off x="5718179" y="5819045"/>
            <a:ext cx="1010945" cy="712928"/>
          </a:xfrm>
          <a:prstGeom prst="rect">
            <a:avLst/>
          </a:prstGeom>
        </p:spPr>
      </p:pic>
      <p:sp>
        <p:nvSpPr>
          <p:cNvPr id="45" name="Rounded Rectangle 44">
            <a:extLst>
              <a:ext uri="{FF2B5EF4-FFF2-40B4-BE49-F238E27FC236}">
                <a16:creationId xmlns:a16="http://schemas.microsoft.com/office/drawing/2014/main" id="{9C0C5F6A-79CC-AC44-8CF7-6DEEB910F301}"/>
              </a:ext>
            </a:extLst>
          </p:cNvPr>
          <p:cNvSpPr/>
          <p:nvPr/>
        </p:nvSpPr>
        <p:spPr>
          <a:xfrm>
            <a:off x="8511787" y="5024447"/>
            <a:ext cx="1311086" cy="16818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9" name="Picture 38">
            <a:extLst>
              <a:ext uri="{FF2B5EF4-FFF2-40B4-BE49-F238E27FC236}">
                <a16:creationId xmlns:a16="http://schemas.microsoft.com/office/drawing/2014/main" id="{3EF92F03-DED9-424E-8F84-DCA117C6DBC8}"/>
              </a:ext>
            </a:extLst>
          </p:cNvPr>
          <p:cNvPicPr>
            <a:picLocks noChangeAspect="1"/>
          </p:cNvPicPr>
          <p:nvPr/>
        </p:nvPicPr>
        <p:blipFill>
          <a:blip r:embed="rId8" cstate="print"/>
          <a:stretch>
            <a:fillRect/>
          </a:stretch>
        </p:blipFill>
        <p:spPr>
          <a:xfrm>
            <a:off x="8681355" y="5510541"/>
            <a:ext cx="918901" cy="609770"/>
          </a:xfrm>
          <a:prstGeom prst="rect">
            <a:avLst/>
          </a:prstGeom>
        </p:spPr>
      </p:pic>
      <p:sp>
        <p:nvSpPr>
          <p:cNvPr id="46" name="Rounded Rectangle 45">
            <a:extLst>
              <a:ext uri="{FF2B5EF4-FFF2-40B4-BE49-F238E27FC236}">
                <a16:creationId xmlns:a16="http://schemas.microsoft.com/office/drawing/2014/main" id="{3D4D5CDA-D4F7-864A-9276-611D0E9C4254}"/>
              </a:ext>
            </a:extLst>
          </p:cNvPr>
          <p:cNvSpPr/>
          <p:nvPr/>
        </p:nvSpPr>
        <p:spPr>
          <a:xfrm>
            <a:off x="10389191" y="4986587"/>
            <a:ext cx="1317900" cy="16818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5" name="Picture 34">
            <a:extLst>
              <a:ext uri="{FF2B5EF4-FFF2-40B4-BE49-F238E27FC236}">
                <a16:creationId xmlns:a16="http://schemas.microsoft.com/office/drawing/2014/main" id="{7054ADF3-3478-8D4F-98E1-1D39A319404A}"/>
              </a:ext>
            </a:extLst>
          </p:cNvPr>
          <p:cNvPicPr>
            <a:picLocks noChangeAspect="1"/>
          </p:cNvPicPr>
          <p:nvPr/>
        </p:nvPicPr>
        <p:blipFill>
          <a:blip r:embed="rId4" cstate="print"/>
          <a:stretch>
            <a:fillRect/>
          </a:stretch>
        </p:blipFill>
        <p:spPr>
          <a:xfrm>
            <a:off x="10510876" y="5102369"/>
            <a:ext cx="1060098" cy="740767"/>
          </a:xfrm>
          <a:prstGeom prst="rect">
            <a:avLst/>
          </a:prstGeom>
        </p:spPr>
      </p:pic>
      <p:pic>
        <p:nvPicPr>
          <p:cNvPr id="36" name="Picture 35">
            <a:extLst>
              <a:ext uri="{FF2B5EF4-FFF2-40B4-BE49-F238E27FC236}">
                <a16:creationId xmlns:a16="http://schemas.microsoft.com/office/drawing/2014/main" id="{BE231AED-167C-0D45-AE13-5B67D762ED96}"/>
              </a:ext>
            </a:extLst>
          </p:cNvPr>
          <p:cNvPicPr>
            <a:picLocks noChangeAspect="1"/>
          </p:cNvPicPr>
          <p:nvPr/>
        </p:nvPicPr>
        <p:blipFill>
          <a:blip r:embed="rId5" cstate="print"/>
          <a:stretch>
            <a:fillRect/>
          </a:stretch>
        </p:blipFill>
        <p:spPr>
          <a:xfrm>
            <a:off x="10581624" y="5846755"/>
            <a:ext cx="918602" cy="577812"/>
          </a:xfrm>
          <a:prstGeom prst="rect">
            <a:avLst/>
          </a:prstGeom>
        </p:spPr>
      </p:pic>
      <p:cxnSp>
        <p:nvCxnSpPr>
          <p:cNvPr id="48" name="Elbow Connector 47">
            <a:extLst>
              <a:ext uri="{FF2B5EF4-FFF2-40B4-BE49-F238E27FC236}">
                <a16:creationId xmlns:a16="http://schemas.microsoft.com/office/drawing/2014/main" id="{B4D3FA1E-7A87-9742-A56E-8E4C386CFE29}"/>
              </a:ext>
            </a:extLst>
          </p:cNvPr>
          <p:cNvCxnSpPr>
            <a:stCxn id="25" idx="2"/>
            <a:endCxn id="29" idx="0"/>
          </p:cNvCxnSpPr>
          <p:nvPr/>
        </p:nvCxnSpPr>
        <p:spPr>
          <a:xfrm rot="5400000">
            <a:off x="2822203" y="2937097"/>
            <a:ext cx="1095411" cy="288495"/>
          </a:xfrm>
          <a:prstGeom prst="bentConnector3">
            <a:avLst>
              <a:gd name="adj1" fmla="val 28499"/>
            </a:avLst>
          </a:prstGeom>
          <a:ln w="28575">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3EB0A789-7FF2-6648-B354-509A1BB45F7F}"/>
              </a:ext>
            </a:extLst>
          </p:cNvPr>
          <p:cNvCxnSpPr>
            <a:stCxn id="25" idx="2"/>
            <a:endCxn id="30" idx="0"/>
          </p:cNvCxnSpPr>
          <p:nvPr/>
        </p:nvCxnSpPr>
        <p:spPr>
          <a:xfrm rot="16200000" flipH="1">
            <a:off x="3653783" y="2394011"/>
            <a:ext cx="1092344" cy="1371600"/>
          </a:xfrm>
          <a:prstGeom prst="bentConnector3">
            <a:avLst>
              <a:gd name="adj1" fmla="val 28438"/>
            </a:avLst>
          </a:prstGeom>
          <a:ln w="28575">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E2225560-C7F0-B44E-9A7B-D0F5D684BF29}"/>
              </a:ext>
            </a:extLst>
          </p:cNvPr>
          <p:cNvCxnSpPr>
            <a:stCxn id="25" idx="2"/>
            <a:endCxn id="31" idx="0"/>
          </p:cNvCxnSpPr>
          <p:nvPr/>
        </p:nvCxnSpPr>
        <p:spPr>
          <a:xfrm rot="16200000" flipH="1">
            <a:off x="4633950" y="1413844"/>
            <a:ext cx="1092344" cy="3331934"/>
          </a:xfrm>
          <a:prstGeom prst="bentConnector3">
            <a:avLst>
              <a:gd name="adj1" fmla="val 28438"/>
            </a:avLst>
          </a:prstGeom>
          <a:ln w="28575">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6F59895B-B8EE-A242-9054-8A21B5132DB3}"/>
              </a:ext>
            </a:extLst>
          </p:cNvPr>
          <p:cNvCxnSpPr>
            <a:endCxn id="45" idx="0"/>
          </p:cNvCxnSpPr>
          <p:nvPr/>
        </p:nvCxnSpPr>
        <p:spPr>
          <a:xfrm rot="16200000" flipH="1">
            <a:off x="7739444" y="3596561"/>
            <a:ext cx="2542552" cy="313219"/>
          </a:xfrm>
          <a:prstGeom prst="bentConnector3">
            <a:avLst>
              <a:gd name="adj1" fmla="val 14581"/>
            </a:avLst>
          </a:prstGeom>
          <a:ln w="28575">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1B9CEFFA-879A-6B42-BC9F-1A3E0F85C1A9}"/>
              </a:ext>
            </a:extLst>
          </p:cNvPr>
          <p:cNvCxnSpPr>
            <a:stCxn id="28" idx="2"/>
            <a:endCxn id="46" idx="0"/>
          </p:cNvCxnSpPr>
          <p:nvPr/>
        </p:nvCxnSpPr>
        <p:spPr>
          <a:xfrm rot="16200000" flipH="1">
            <a:off x="9855752" y="3794198"/>
            <a:ext cx="2289248" cy="95529"/>
          </a:xfrm>
          <a:prstGeom prst="bentConnector3">
            <a:avLst/>
          </a:prstGeom>
          <a:ln w="28575">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603DFA61-747F-F141-BB6B-744EE3A8FB47}"/>
              </a:ext>
            </a:extLst>
          </p:cNvPr>
          <p:cNvCxnSpPr>
            <a:stCxn id="30" idx="2"/>
            <a:endCxn id="42" idx="0"/>
          </p:cNvCxnSpPr>
          <p:nvPr/>
        </p:nvCxnSpPr>
        <p:spPr>
          <a:xfrm rot="5400000">
            <a:off x="4474340" y="4575172"/>
            <a:ext cx="621940" cy="200891"/>
          </a:xfrm>
          <a:prstGeom prst="bentConnector3">
            <a:avLst/>
          </a:prstGeom>
          <a:ln w="28575">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1CCD59AA-DE86-4944-AA42-749029F7A9C8}"/>
              </a:ext>
            </a:extLst>
          </p:cNvPr>
          <p:cNvCxnSpPr>
            <a:stCxn id="31" idx="2"/>
            <a:endCxn id="44" idx="0"/>
          </p:cNvCxnSpPr>
          <p:nvPr/>
        </p:nvCxnSpPr>
        <p:spPr>
          <a:xfrm rot="5400000">
            <a:off x="6527834" y="4650030"/>
            <a:ext cx="603638" cy="32872"/>
          </a:xfrm>
          <a:prstGeom prst="bentConnector3">
            <a:avLst/>
          </a:prstGeom>
          <a:ln w="28575">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44765" y="260990"/>
            <a:ext cx="87722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pPr>
            <a:r>
              <a:rPr lang="en-GB" b="1" dirty="0">
                <a:solidFill>
                  <a:srgbClr val="008DB7"/>
                </a:solidFill>
                <a:sym typeface="Raleway"/>
              </a:rPr>
              <a:t>Specialized bodies involved in Minimum Wage Fixing Process</a:t>
            </a:r>
          </a:p>
        </p:txBody>
      </p:sp>
      <p:graphicFrame>
        <p:nvGraphicFramePr>
          <p:cNvPr id="5" name="Table 4"/>
          <p:cNvGraphicFramePr>
            <a:graphicFrameLocks noGrp="1"/>
          </p:cNvGraphicFramePr>
          <p:nvPr>
            <p:extLst>
              <p:ext uri="{D42A27DB-BD31-4B8C-83A1-F6EECF244321}">
                <p14:modId xmlns:p14="http://schemas.microsoft.com/office/powerpoint/2010/main" val="1470342351"/>
              </p:ext>
            </p:extLst>
          </p:nvPr>
        </p:nvGraphicFramePr>
        <p:xfrm>
          <a:off x="244765" y="728472"/>
          <a:ext cx="11473993" cy="6130296"/>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1914541">
                  <a:extLst>
                    <a:ext uri="{9D8B030D-6E8A-4147-A177-3AD203B41FA5}">
                      <a16:colId xmlns:a16="http://schemas.microsoft.com/office/drawing/2014/main" val="20000"/>
                    </a:ext>
                  </a:extLst>
                </a:gridCol>
                <a:gridCol w="9559452">
                  <a:extLst>
                    <a:ext uri="{9D8B030D-6E8A-4147-A177-3AD203B41FA5}">
                      <a16:colId xmlns:a16="http://schemas.microsoft.com/office/drawing/2014/main" val="20001"/>
                    </a:ext>
                  </a:extLst>
                </a:gridCol>
              </a:tblGrid>
              <a:tr h="382298">
                <a:tc>
                  <a:txBody>
                    <a:bodyPr/>
                    <a:lstStyle/>
                    <a:p>
                      <a:pPr marL="0" marR="0" algn="ctr">
                        <a:lnSpc>
                          <a:spcPct val="250000"/>
                        </a:lnSpc>
                        <a:spcBef>
                          <a:spcPts val="0"/>
                        </a:spcBef>
                        <a:spcAft>
                          <a:spcPts val="0"/>
                        </a:spcAft>
                      </a:pPr>
                      <a:r>
                        <a:rPr lang="en-IN" sz="1600" b="1" dirty="0">
                          <a:effectLst/>
                          <a:latin typeface="Calibri" pitchFamily="34" charset="0"/>
                          <a:cs typeface="Calibri" pitchFamily="34" charset="0"/>
                        </a:rPr>
                        <a:t>Country</a:t>
                      </a:r>
                      <a:endParaRPr lang="en-US" sz="1600" b="1" dirty="0">
                        <a:effectLst/>
                        <a:latin typeface="Calibri" pitchFamily="34" charset="0"/>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50000"/>
                        </a:lnSpc>
                        <a:spcBef>
                          <a:spcPts val="0"/>
                        </a:spcBef>
                        <a:spcAft>
                          <a:spcPts val="0"/>
                        </a:spcAft>
                      </a:pPr>
                      <a:r>
                        <a:rPr lang="en-IN" sz="1600" b="1" dirty="0">
                          <a:effectLst/>
                          <a:latin typeface="Calibri" pitchFamily="34" charset="0"/>
                          <a:cs typeface="Calibri" pitchFamily="34" charset="0"/>
                        </a:rPr>
                        <a:t>Specialized Bodies Involved</a:t>
                      </a:r>
                      <a:endParaRPr lang="en-US" sz="1600" b="1"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7094">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Cambodia</a:t>
                      </a:r>
                      <a:endParaRPr lang="en-US" sz="1600" dirty="0">
                        <a:effectLst/>
                        <a:latin typeface="Calibri" pitchFamily="34" charset="0"/>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Labour Advisory Committee (tripartite)</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0596">
                <a:tc rowSpan="2">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China</a:t>
                      </a:r>
                      <a:endParaRPr lang="en-US" sz="1600" dirty="0">
                        <a:effectLst/>
                        <a:latin typeface="Calibri" pitchFamily="34" charset="0"/>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China Entrepreneur Association </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0596">
                <a:tc vMerge="1">
                  <a:txBody>
                    <a:bodyPr/>
                    <a:lstStyle/>
                    <a:p>
                      <a:endParaRPr lang="en-US"/>
                    </a:p>
                  </a:txBody>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All-China Federation of Trade Unions</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0596">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India</a:t>
                      </a:r>
                      <a:endParaRPr lang="en-US" sz="1600" dirty="0">
                        <a:effectLst/>
                        <a:latin typeface="Calibri" pitchFamily="34" charset="0"/>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Advisory Board and Committees (bipartite)</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0596">
                <a:tc rowSpan="3">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Indonesia</a:t>
                      </a:r>
                      <a:endParaRPr lang="en-US" sz="1600" dirty="0">
                        <a:effectLst/>
                        <a:latin typeface="Calibri" pitchFamily="34" charset="0"/>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National Wage Council (Provides national wage policy advice - tripartite)</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0596">
                <a:tc vMerge="1">
                  <a:txBody>
                    <a:bodyPr/>
                    <a:lstStyle/>
                    <a:p>
                      <a:endParaRPr lang="en-US"/>
                    </a:p>
                  </a:txBody>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Provincial Wage Councils (Advise provincial governors, who determine minimum wages - tripartite)</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0596">
                <a:tc vMerge="1">
                  <a:txBody>
                    <a:bodyPr/>
                    <a:lstStyle/>
                    <a:p>
                      <a:endParaRPr lang="en-US"/>
                    </a:p>
                  </a:txBody>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District/City Wage Councils (Advise provincial governors, who determine provincial minimum wages - tripartite)</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60596">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Pakistan</a:t>
                      </a:r>
                      <a:endParaRPr lang="en-US" sz="1600" dirty="0">
                        <a:effectLst/>
                        <a:latin typeface="Calibri" pitchFamily="34" charset="0"/>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Provincial Minimum Wages Boards (bipartite)</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60596">
                <a:tc rowSpan="2">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Sri Lanka</a:t>
                      </a:r>
                      <a:endParaRPr lang="en-US" sz="1600" dirty="0">
                        <a:effectLst/>
                        <a:latin typeface="Calibri" pitchFamily="34" charset="0"/>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Wages Boards (Workers in certain trades)</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60596">
                <a:tc vMerge="1">
                  <a:txBody>
                    <a:bodyPr/>
                    <a:lstStyle/>
                    <a:p>
                      <a:endParaRPr lang="en-US"/>
                    </a:p>
                  </a:txBody>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Remuneration Committees (tripartite)</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60596">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Vietnam</a:t>
                      </a:r>
                      <a:endParaRPr lang="en-US" sz="1600" dirty="0">
                        <a:effectLst/>
                        <a:latin typeface="Calibri" pitchFamily="34" charset="0"/>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250000"/>
                        </a:lnSpc>
                        <a:spcBef>
                          <a:spcPts val="0"/>
                        </a:spcBef>
                        <a:spcAft>
                          <a:spcPts val="0"/>
                        </a:spcAft>
                      </a:pPr>
                      <a:r>
                        <a:rPr lang="en-IN" sz="1600" dirty="0">
                          <a:effectLst/>
                          <a:latin typeface="Calibri" pitchFamily="34" charset="0"/>
                          <a:cs typeface="Calibri" pitchFamily="34" charset="0"/>
                        </a:rPr>
                        <a:t>National Wages Council (tripartite)</a:t>
                      </a:r>
                      <a:endParaRPr lang="en-US" sz="1600" dirty="0">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
        <p:nvSpPr>
          <p:cNvPr id="4" name="TextBox 3"/>
          <p:cNvSpPr txBox="1"/>
          <p:nvPr/>
        </p:nvSpPr>
        <p:spPr>
          <a:xfrm>
            <a:off x="9704636" y="6581001"/>
            <a:ext cx="3500582" cy="276999"/>
          </a:xfrm>
          <a:prstGeom prst="rect">
            <a:avLst/>
          </a:prstGeom>
          <a:noFill/>
        </p:spPr>
        <p:txBody>
          <a:bodyPr wrap="square" rtlCol="0">
            <a:spAutoFit/>
          </a:bodyPr>
          <a:lstStyle/>
          <a:p>
            <a:r>
              <a:rPr lang="en-US" sz="1200" i="1" dirty="0">
                <a:latin typeface="Calibri" pitchFamily="34" charset="0"/>
              </a:rPr>
              <a:t>Source: Varkkey, Korde &amp; Singh,2016</a:t>
            </a:r>
            <a:endParaRPr lang="en-IN" sz="1200" i="1" dirty="0">
              <a:latin typeface="Calibri" pitchFamily="34" charset="0"/>
            </a:endParaRPr>
          </a:p>
        </p:txBody>
      </p:sp>
    </p:spTree>
    <p:extLst>
      <p:ext uri="{BB962C8B-B14F-4D97-AF65-F5344CB8AC3E}">
        <p14:creationId xmlns:p14="http://schemas.microsoft.com/office/powerpoint/2010/main" val="273046137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사용자 지정 5">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5770</TotalTime>
  <Words>2095</Words>
  <Application>Microsoft Macintosh PowerPoint</Application>
  <PresentationFormat>Widescreen</PresentationFormat>
  <Paragraphs>373</Paragraphs>
  <Slides>17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BatangChe</vt:lpstr>
      <vt:lpstr>맑은 고딕</vt:lpstr>
      <vt:lpstr>AngsanaUPC</vt:lpstr>
      <vt:lpstr>Arial</vt:lpstr>
      <vt:lpstr>Calibri</vt:lpstr>
      <vt:lpstr>Candara</vt:lpstr>
      <vt:lpstr>Lato</vt:lpstr>
      <vt:lpstr>Mangal</vt:lpstr>
      <vt:lpstr>Raleway</vt:lpstr>
      <vt:lpstr>Times New Roman</vt:lpstr>
      <vt:lpstr>Office 테마</vt:lpstr>
      <vt:lpstr>Trends in Minimum Wage Laws and  Implementation   Experiences of selected Asian Countries (&amp; Case of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Park Jeeeun</dc:creator>
  <cp:lastModifiedBy>Microsoft Office User</cp:lastModifiedBy>
  <cp:revision>499</cp:revision>
  <dcterms:created xsi:type="dcterms:W3CDTF">2018-05-10T08:12:41Z</dcterms:created>
  <dcterms:modified xsi:type="dcterms:W3CDTF">2018-07-24T05:57:24Z</dcterms:modified>
</cp:coreProperties>
</file>