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4"/>
  </p:notesMasterIdLst>
  <p:handoutMasterIdLst>
    <p:handoutMasterId r:id="rId25"/>
  </p:handoutMasterIdLst>
  <p:sldIdLst>
    <p:sldId id="256" r:id="rId2"/>
    <p:sldId id="258" r:id="rId3"/>
    <p:sldId id="259" r:id="rId4"/>
    <p:sldId id="268" r:id="rId5"/>
    <p:sldId id="260" r:id="rId6"/>
    <p:sldId id="266" r:id="rId7"/>
    <p:sldId id="261" r:id="rId8"/>
    <p:sldId id="281" r:id="rId9"/>
    <p:sldId id="267" r:id="rId10"/>
    <p:sldId id="282" r:id="rId11"/>
    <p:sldId id="270" r:id="rId12"/>
    <p:sldId id="288" r:id="rId13"/>
    <p:sldId id="262" r:id="rId14"/>
    <p:sldId id="283" r:id="rId15"/>
    <p:sldId id="284" r:id="rId16"/>
    <p:sldId id="285" r:id="rId17"/>
    <p:sldId id="271" r:id="rId18"/>
    <p:sldId id="289" r:id="rId19"/>
    <p:sldId id="287" r:id="rId20"/>
    <p:sldId id="286" r:id="rId21"/>
    <p:sldId id="264" r:id="rId22"/>
    <p:sldId id="278" r:id="rId23"/>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7" userDrawn="1">
          <p15:clr>
            <a:srgbClr val="A4A3A4"/>
          </p15:clr>
        </p15:guide>
        <p15:guide id="2" pos="325" userDrawn="1">
          <p15:clr>
            <a:srgbClr val="A4A3A4"/>
          </p15:clr>
        </p15:guide>
        <p15:guide id="3" orient="horz" pos="3906" userDrawn="1">
          <p15:clr>
            <a:srgbClr val="A4A3A4"/>
          </p15:clr>
        </p15:guide>
        <p15:guide id="5" pos="735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3B44"/>
    <a:srgbClr val="FF2F92"/>
    <a:srgbClr val="009051"/>
    <a:srgbClr val="9437FF"/>
    <a:srgbClr val="00FA00"/>
    <a:srgbClr val="008DB7"/>
    <a:srgbClr val="3A8CB3"/>
    <a:srgbClr val="F9B900"/>
    <a:srgbClr val="8E8E8E"/>
    <a:srgbClr val="C9C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5" autoAdjust="0"/>
    <p:restoredTop sz="68834" autoAdjust="0"/>
  </p:normalViewPr>
  <p:slideViewPr>
    <p:cSldViewPr snapToGrid="0" showGuides="1">
      <p:cViewPr varScale="1">
        <p:scale>
          <a:sx n="63" d="100"/>
          <a:sy n="63" d="100"/>
        </p:scale>
        <p:origin x="288" y="176"/>
      </p:cViewPr>
      <p:guideLst>
        <p:guide orient="horz" pos="777"/>
        <p:guide pos="325"/>
        <p:guide orient="horz" pos="3906"/>
        <p:guide pos="7355"/>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rupa/Desktop/ILERA%20Graph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'Minimum Wage Trends'!$A$33</c:f>
              <c:strCache>
                <c:ptCount val="1"/>
                <c:pt idx="0">
                  <c:v>Bangladesh</c:v>
                </c:pt>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'Minimum Wage Trends'!$B$32:$J$32</c:f>
              <c:strCache>
                <c:ptCount val="9"/>
                <c:pt idx="0">
                  <c:v>2010</c:v>
                </c:pt>
                <c:pt idx="1">
                  <c:v>2011</c:v>
                </c:pt>
                <c:pt idx="2">
                  <c:v>2012</c:v>
                </c:pt>
                <c:pt idx="3">
                  <c:v>2013</c:v>
                </c:pt>
                <c:pt idx="4">
                  <c:v>2014</c:v>
                </c:pt>
                <c:pt idx="5">
                  <c:v>2015</c:v>
                </c:pt>
                <c:pt idx="6">
                  <c:v>2016</c:v>
                </c:pt>
                <c:pt idx="7">
                  <c:v>2017</c:v>
                </c:pt>
                <c:pt idx="8">
                  <c:v>2018</c:v>
                </c:pt>
              </c:strCache>
            </c:strRef>
          </c:cat>
          <c:val>
            <c:numRef>
              <c:f>'Minimum Wage Trends'!$B$33:$J$33</c:f>
              <c:numCache>
                <c:formatCode>General</c:formatCode>
                <c:ptCount val="9"/>
                <c:pt idx="3">
                  <c:v>47</c:v>
                </c:pt>
                <c:pt idx="4">
                  <c:v>47</c:v>
                </c:pt>
                <c:pt idx="5">
                  <c:v>47</c:v>
                </c:pt>
                <c:pt idx="6">
                  <c:v>47</c:v>
                </c:pt>
                <c:pt idx="7">
                  <c:v>47</c:v>
                </c:pt>
                <c:pt idx="8">
                  <c:v>47</c:v>
                </c:pt>
              </c:numCache>
            </c:numRef>
          </c:val>
          <c:smooth val="0"/>
          <c:extLst>
            <c:ext xmlns:c16="http://schemas.microsoft.com/office/drawing/2014/chart" uri="{C3380CC4-5D6E-409C-BE32-E72D297353CC}">
              <c16:uniqueId val="{00000000-C325-E74C-9209-FE1EC0500639}"/>
            </c:ext>
          </c:extLst>
        </c:ser>
        <c:ser>
          <c:idx val="1"/>
          <c:order val="1"/>
          <c:tx>
            <c:strRef>
              <c:f>'Minimum Wage Trends'!$A$34</c:f>
              <c:strCache>
                <c:ptCount val="1"/>
                <c:pt idx="0">
                  <c:v>Myanmar</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'Minimum Wage Trends'!$B$32:$J$32</c:f>
              <c:strCache>
                <c:ptCount val="9"/>
                <c:pt idx="0">
                  <c:v>2010</c:v>
                </c:pt>
                <c:pt idx="1">
                  <c:v>2011</c:v>
                </c:pt>
                <c:pt idx="2">
                  <c:v>2012</c:v>
                </c:pt>
                <c:pt idx="3">
                  <c:v>2013</c:v>
                </c:pt>
                <c:pt idx="4">
                  <c:v>2014</c:v>
                </c:pt>
                <c:pt idx="5">
                  <c:v>2015</c:v>
                </c:pt>
                <c:pt idx="6">
                  <c:v>2016</c:v>
                </c:pt>
                <c:pt idx="7">
                  <c:v>2017</c:v>
                </c:pt>
                <c:pt idx="8">
                  <c:v>2018</c:v>
                </c:pt>
              </c:strCache>
            </c:strRef>
          </c:cat>
          <c:val>
            <c:numRef>
              <c:f>'Minimum Wage Trends'!$B$34:$J$34</c:f>
              <c:numCache>
                <c:formatCode>General</c:formatCode>
                <c:ptCount val="9"/>
                <c:pt idx="5">
                  <c:v>234</c:v>
                </c:pt>
                <c:pt idx="6">
                  <c:v>234</c:v>
                </c:pt>
                <c:pt idx="7">
                  <c:v>234</c:v>
                </c:pt>
                <c:pt idx="8">
                  <c:v>317</c:v>
                </c:pt>
              </c:numCache>
            </c:numRef>
          </c:val>
          <c:smooth val="0"/>
          <c:extLst>
            <c:ext xmlns:c16="http://schemas.microsoft.com/office/drawing/2014/chart" uri="{C3380CC4-5D6E-409C-BE32-E72D297353CC}">
              <c16:uniqueId val="{00000001-C325-E74C-9209-FE1EC0500639}"/>
            </c:ext>
          </c:extLst>
        </c:ser>
        <c:ser>
          <c:idx val="2"/>
          <c:order val="2"/>
          <c:tx>
            <c:strRef>
              <c:f>'Minimum Wage Trends'!$A$35</c:f>
              <c:strCache>
                <c:ptCount val="1"/>
                <c:pt idx="0">
                  <c:v>Cambodia</c:v>
                </c:pt>
              </c:strCache>
            </c:strRef>
          </c:tx>
          <c:spPr>
            <a:ln w="31750" cap="rnd">
              <a:solidFill>
                <a:schemeClr val="accent3"/>
              </a:solidFill>
              <a:round/>
            </a:ln>
            <a:effectLst/>
          </c:spPr>
          <c:marker>
            <c:symbol val="circle"/>
            <c:size val="17"/>
            <c:spPr>
              <a:solidFill>
                <a:schemeClr val="accent3"/>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'Minimum Wage Trends'!$B$32:$J$32</c:f>
              <c:strCache>
                <c:ptCount val="9"/>
                <c:pt idx="0">
                  <c:v>2010</c:v>
                </c:pt>
                <c:pt idx="1">
                  <c:v>2011</c:v>
                </c:pt>
                <c:pt idx="2">
                  <c:v>2012</c:v>
                </c:pt>
                <c:pt idx="3">
                  <c:v>2013</c:v>
                </c:pt>
                <c:pt idx="4">
                  <c:v>2014</c:v>
                </c:pt>
                <c:pt idx="5">
                  <c:v>2015</c:v>
                </c:pt>
                <c:pt idx="6">
                  <c:v>2016</c:v>
                </c:pt>
                <c:pt idx="7">
                  <c:v>2017</c:v>
                </c:pt>
                <c:pt idx="8">
                  <c:v>2018</c:v>
                </c:pt>
              </c:strCache>
            </c:strRef>
          </c:cat>
          <c:val>
            <c:numRef>
              <c:f>'Minimum Wage Trends'!$B$35:$J$35</c:f>
              <c:numCache>
                <c:formatCode>General</c:formatCode>
                <c:ptCount val="9"/>
                <c:pt idx="0">
                  <c:v>205</c:v>
                </c:pt>
                <c:pt idx="1">
                  <c:v>205</c:v>
                </c:pt>
                <c:pt idx="2">
                  <c:v>205</c:v>
                </c:pt>
                <c:pt idx="3">
                  <c:v>205</c:v>
                </c:pt>
                <c:pt idx="4">
                  <c:v>243</c:v>
                </c:pt>
                <c:pt idx="5">
                  <c:v>312</c:v>
                </c:pt>
                <c:pt idx="6">
                  <c:v>340</c:v>
                </c:pt>
                <c:pt idx="7">
                  <c:v>373</c:v>
                </c:pt>
                <c:pt idx="8">
                  <c:v>414</c:v>
                </c:pt>
              </c:numCache>
            </c:numRef>
          </c:val>
          <c:smooth val="0"/>
          <c:extLst>
            <c:ext xmlns:c16="http://schemas.microsoft.com/office/drawing/2014/chart" uri="{C3380CC4-5D6E-409C-BE32-E72D297353CC}">
              <c16:uniqueId val="{00000002-C325-E74C-9209-FE1EC0500639}"/>
            </c:ext>
          </c:extLst>
        </c:ser>
        <c:ser>
          <c:idx val="3"/>
          <c:order val="3"/>
          <c:tx>
            <c:strRef>
              <c:f>'Minimum Wage Trends'!$A$36</c:f>
              <c:strCache>
                <c:ptCount val="1"/>
                <c:pt idx="0">
                  <c:v>Sri Lanka</c:v>
                </c:pt>
              </c:strCache>
            </c:strRef>
          </c:tx>
          <c:spPr>
            <a:ln w="31750" cap="rnd">
              <a:solidFill>
                <a:schemeClr val="accent4"/>
              </a:solidFill>
              <a:round/>
            </a:ln>
            <a:effectLst/>
          </c:spPr>
          <c:marker>
            <c:symbol val="circle"/>
            <c:size val="17"/>
            <c:spPr>
              <a:solidFill>
                <a:schemeClr val="accent4"/>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'Minimum Wage Trends'!$B$32:$J$32</c:f>
              <c:strCache>
                <c:ptCount val="9"/>
                <c:pt idx="0">
                  <c:v>2010</c:v>
                </c:pt>
                <c:pt idx="1">
                  <c:v>2011</c:v>
                </c:pt>
                <c:pt idx="2">
                  <c:v>2012</c:v>
                </c:pt>
                <c:pt idx="3">
                  <c:v>2013</c:v>
                </c:pt>
                <c:pt idx="4">
                  <c:v>2014</c:v>
                </c:pt>
                <c:pt idx="5">
                  <c:v>2015</c:v>
                </c:pt>
                <c:pt idx="6">
                  <c:v>2016</c:v>
                </c:pt>
                <c:pt idx="7">
                  <c:v>2017</c:v>
                </c:pt>
                <c:pt idx="8">
                  <c:v>2018</c:v>
                </c:pt>
              </c:strCache>
            </c:strRef>
          </c:cat>
          <c:val>
            <c:numRef>
              <c:f>'Minimum Wage Trends'!$B$36:$J$36</c:f>
              <c:numCache>
                <c:formatCode>General</c:formatCode>
                <c:ptCount val="9"/>
                <c:pt idx="1">
                  <c:v>132</c:v>
                </c:pt>
                <c:pt idx="2">
                  <c:v>132</c:v>
                </c:pt>
                <c:pt idx="3">
                  <c:v>132</c:v>
                </c:pt>
                <c:pt idx="4">
                  <c:v>132</c:v>
                </c:pt>
                <c:pt idx="5">
                  <c:v>132</c:v>
                </c:pt>
                <c:pt idx="6">
                  <c:v>132</c:v>
                </c:pt>
                <c:pt idx="7">
                  <c:v>132</c:v>
                </c:pt>
                <c:pt idx="8">
                  <c:v>132</c:v>
                </c:pt>
              </c:numCache>
            </c:numRef>
          </c:val>
          <c:smooth val="0"/>
          <c:extLst>
            <c:ext xmlns:c16="http://schemas.microsoft.com/office/drawing/2014/chart" uri="{C3380CC4-5D6E-409C-BE32-E72D297353CC}">
              <c16:uniqueId val="{00000003-C325-E74C-9209-FE1EC0500639}"/>
            </c:ext>
          </c:extLst>
        </c:ser>
        <c:ser>
          <c:idx val="4"/>
          <c:order val="4"/>
          <c:tx>
            <c:strRef>
              <c:f>'Minimum Wage Trends'!$A$37</c:f>
              <c:strCache>
                <c:ptCount val="1"/>
                <c:pt idx="0">
                  <c:v>India</c:v>
                </c:pt>
              </c:strCache>
            </c:strRef>
          </c:tx>
          <c:spPr>
            <a:ln w="31750" cap="rnd">
              <a:solidFill>
                <a:schemeClr val="accent5"/>
              </a:solidFill>
              <a:round/>
            </a:ln>
            <a:effectLst/>
          </c:spPr>
          <c:marker>
            <c:symbol val="circle"/>
            <c:size val="17"/>
            <c:spPr>
              <a:solidFill>
                <a:schemeClr val="accent5"/>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'Minimum Wage Trends'!$B$32:$J$32</c:f>
              <c:strCache>
                <c:ptCount val="9"/>
                <c:pt idx="0">
                  <c:v>2010</c:v>
                </c:pt>
                <c:pt idx="1">
                  <c:v>2011</c:v>
                </c:pt>
                <c:pt idx="2">
                  <c:v>2012</c:v>
                </c:pt>
                <c:pt idx="3">
                  <c:v>2013</c:v>
                </c:pt>
                <c:pt idx="4">
                  <c:v>2014</c:v>
                </c:pt>
                <c:pt idx="5">
                  <c:v>2015</c:v>
                </c:pt>
                <c:pt idx="6">
                  <c:v>2016</c:v>
                </c:pt>
                <c:pt idx="7">
                  <c:v>2017</c:v>
                </c:pt>
                <c:pt idx="8">
                  <c:v>2018</c:v>
                </c:pt>
              </c:strCache>
            </c:strRef>
          </c:cat>
          <c:val>
            <c:numRef>
              <c:f>'Minimum Wage Trends'!$B$37:$J$37</c:f>
              <c:numCache>
                <c:formatCode>General</c:formatCode>
                <c:ptCount val="9"/>
                <c:pt idx="0">
                  <c:v>130</c:v>
                </c:pt>
                <c:pt idx="1">
                  <c:v>150</c:v>
                </c:pt>
                <c:pt idx="2">
                  <c:v>150</c:v>
                </c:pt>
                <c:pt idx="3">
                  <c:v>150</c:v>
                </c:pt>
                <c:pt idx="4">
                  <c:v>178</c:v>
                </c:pt>
                <c:pt idx="5">
                  <c:v>178</c:v>
                </c:pt>
                <c:pt idx="6">
                  <c:v>178</c:v>
                </c:pt>
                <c:pt idx="7">
                  <c:v>208</c:v>
                </c:pt>
                <c:pt idx="8">
                  <c:v>208</c:v>
                </c:pt>
              </c:numCache>
            </c:numRef>
          </c:val>
          <c:smooth val="0"/>
          <c:extLst>
            <c:ext xmlns:c16="http://schemas.microsoft.com/office/drawing/2014/chart" uri="{C3380CC4-5D6E-409C-BE32-E72D297353CC}">
              <c16:uniqueId val="{00000004-C325-E74C-9209-FE1EC0500639}"/>
            </c:ext>
          </c:extLst>
        </c:ser>
        <c:ser>
          <c:idx val="5"/>
          <c:order val="5"/>
          <c:tx>
            <c:strRef>
              <c:f>'Minimum Wage Trends'!$A$38</c:f>
              <c:strCache>
                <c:ptCount val="1"/>
                <c:pt idx="0">
                  <c:v>Indonesia</c:v>
                </c:pt>
              </c:strCache>
            </c:strRef>
          </c:tx>
          <c:spPr>
            <a:ln w="31750" cap="rnd">
              <a:solidFill>
                <a:schemeClr val="accent6"/>
              </a:solidFill>
              <a:round/>
            </a:ln>
            <a:effectLst/>
          </c:spPr>
          <c:marker>
            <c:symbol val="circle"/>
            <c:size val="17"/>
            <c:spPr>
              <a:solidFill>
                <a:schemeClr val="accent6"/>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'Minimum Wage Trends'!$B$32:$J$32</c:f>
              <c:strCache>
                <c:ptCount val="9"/>
                <c:pt idx="0">
                  <c:v>2010</c:v>
                </c:pt>
                <c:pt idx="1">
                  <c:v>2011</c:v>
                </c:pt>
                <c:pt idx="2">
                  <c:v>2012</c:v>
                </c:pt>
                <c:pt idx="3">
                  <c:v>2013</c:v>
                </c:pt>
                <c:pt idx="4">
                  <c:v>2014</c:v>
                </c:pt>
                <c:pt idx="5">
                  <c:v>2015</c:v>
                </c:pt>
                <c:pt idx="6">
                  <c:v>2016</c:v>
                </c:pt>
                <c:pt idx="7">
                  <c:v>2017</c:v>
                </c:pt>
                <c:pt idx="8">
                  <c:v>2018</c:v>
                </c:pt>
              </c:strCache>
            </c:strRef>
          </c:cat>
          <c:val>
            <c:numRef>
              <c:f>'Minimum Wage Trends'!$B$38:$J$38</c:f>
              <c:numCache>
                <c:formatCode>General</c:formatCode>
                <c:ptCount val="9"/>
                <c:pt idx="0">
                  <c:v>126</c:v>
                </c:pt>
                <c:pt idx="1">
                  <c:v>135</c:v>
                </c:pt>
                <c:pt idx="2">
                  <c:v>149</c:v>
                </c:pt>
                <c:pt idx="3">
                  <c:v>166</c:v>
                </c:pt>
                <c:pt idx="4">
                  <c:v>243</c:v>
                </c:pt>
                <c:pt idx="5">
                  <c:v>243</c:v>
                </c:pt>
                <c:pt idx="6">
                  <c:v>243</c:v>
                </c:pt>
                <c:pt idx="7">
                  <c:v>268</c:v>
                </c:pt>
                <c:pt idx="8">
                  <c:v>292</c:v>
                </c:pt>
              </c:numCache>
            </c:numRef>
          </c:val>
          <c:smooth val="0"/>
          <c:extLst>
            <c:ext xmlns:c16="http://schemas.microsoft.com/office/drawing/2014/chart" uri="{C3380CC4-5D6E-409C-BE32-E72D297353CC}">
              <c16:uniqueId val="{00000005-C325-E74C-9209-FE1EC0500639}"/>
            </c:ext>
          </c:extLst>
        </c:ser>
        <c:ser>
          <c:idx val="6"/>
          <c:order val="6"/>
          <c:tx>
            <c:strRef>
              <c:f>'Minimum Wage Trends'!$A$39</c:f>
              <c:strCache>
                <c:ptCount val="1"/>
                <c:pt idx="0">
                  <c:v>Malaysia</c:v>
                </c:pt>
              </c:strCache>
            </c:strRef>
          </c:tx>
          <c:spPr>
            <a:ln w="31750" cap="rnd">
              <a:solidFill>
                <a:schemeClr val="accent1">
                  <a:lumMod val="60000"/>
                </a:schemeClr>
              </a:solidFill>
              <a:round/>
            </a:ln>
            <a:effectLst/>
          </c:spPr>
          <c:marker>
            <c:symbol val="circle"/>
            <c:size val="17"/>
            <c:spPr>
              <a:solidFill>
                <a:schemeClr val="accent1">
                  <a:lumMod val="600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'Minimum Wage Trends'!$B$32:$J$32</c:f>
              <c:strCache>
                <c:ptCount val="9"/>
                <c:pt idx="0">
                  <c:v>2010</c:v>
                </c:pt>
                <c:pt idx="1">
                  <c:v>2011</c:v>
                </c:pt>
                <c:pt idx="2">
                  <c:v>2012</c:v>
                </c:pt>
                <c:pt idx="3">
                  <c:v>2013</c:v>
                </c:pt>
                <c:pt idx="4">
                  <c:v>2014</c:v>
                </c:pt>
                <c:pt idx="5">
                  <c:v>2015</c:v>
                </c:pt>
                <c:pt idx="6">
                  <c:v>2016</c:v>
                </c:pt>
                <c:pt idx="7">
                  <c:v>2017</c:v>
                </c:pt>
                <c:pt idx="8">
                  <c:v>2018</c:v>
                </c:pt>
              </c:strCache>
            </c:strRef>
          </c:cat>
          <c:val>
            <c:numRef>
              <c:f>'Minimum Wage Trends'!$B$39:$J$39</c:f>
              <c:numCache>
                <c:formatCode>General</c:formatCode>
                <c:ptCount val="9"/>
                <c:pt idx="2">
                  <c:v>482</c:v>
                </c:pt>
                <c:pt idx="3">
                  <c:v>482</c:v>
                </c:pt>
                <c:pt idx="4">
                  <c:v>482</c:v>
                </c:pt>
                <c:pt idx="5">
                  <c:v>482</c:v>
                </c:pt>
                <c:pt idx="6">
                  <c:v>603</c:v>
                </c:pt>
                <c:pt idx="7">
                  <c:v>723</c:v>
                </c:pt>
                <c:pt idx="8">
                  <c:v>723</c:v>
                </c:pt>
              </c:numCache>
            </c:numRef>
          </c:val>
          <c:smooth val="0"/>
          <c:extLst>
            <c:ext xmlns:c16="http://schemas.microsoft.com/office/drawing/2014/chart" uri="{C3380CC4-5D6E-409C-BE32-E72D297353CC}">
              <c16:uniqueId val="{00000006-C325-E74C-9209-FE1EC0500639}"/>
            </c:ext>
          </c:extLst>
        </c:ser>
        <c:ser>
          <c:idx val="7"/>
          <c:order val="7"/>
          <c:tx>
            <c:strRef>
              <c:f>'Minimum Wage Trends'!$A$40</c:f>
              <c:strCache>
                <c:ptCount val="1"/>
                <c:pt idx="0">
                  <c:v>Pakistan</c:v>
                </c:pt>
              </c:strCache>
            </c:strRef>
          </c:tx>
          <c:spPr>
            <a:ln w="31750" cap="rnd">
              <a:solidFill>
                <a:schemeClr val="accent2">
                  <a:lumMod val="60000"/>
                </a:schemeClr>
              </a:solidFill>
              <a:round/>
            </a:ln>
            <a:effectLst/>
          </c:spPr>
          <c:marker>
            <c:symbol val="circle"/>
            <c:size val="17"/>
            <c:spPr>
              <a:solidFill>
                <a:schemeClr val="accent2">
                  <a:lumMod val="600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'Minimum Wage Trends'!$B$32:$J$32</c:f>
              <c:strCache>
                <c:ptCount val="9"/>
                <c:pt idx="0">
                  <c:v>2010</c:v>
                </c:pt>
                <c:pt idx="1">
                  <c:v>2011</c:v>
                </c:pt>
                <c:pt idx="2">
                  <c:v>2012</c:v>
                </c:pt>
                <c:pt idx="3">
                  <c:v>2013</c:v>
                </c:pt>
                <c:pt idx="4">
                  <c:v>2014</c:v>
                </c:pt>
                <c:pt idx="5">
                  <c:v>2015</c:v>
                </c:pt>
                <c:pt idx="6">
                  <c:v>2016</c:v>
                </c:pt>
                <c:pt idx="7">
                  <c:v>2017</c:v>
                </c:pt>
                <c:pt idx="8">
                  <c:v>2018</c:v>
                </c:pt>
              </c:strCache>
            </c:strRef>
          </c:cat>
          <c:val>
            <c:numRef>
              <c:f>'Minimum Wage Trends'!$B$40:$J$40</c:f>
              <c:numCache>
                <c:formatCode>General</c:formatCode>
                <c:ptCount val="9"/>
                <c:pt idx="0">
                  <c:v>187</c:v>
                </c:pt>
                <c:pt idx="1">
                  <c:v>203</c:v>
                </c:pt>
                <c:pt idx="2">
                  <c:v>234</c:v>
                </c:pt>
                <c:pt idx="3">
                  <c:v>265</c:v>
                </c:pt>
                <c:pt idx="4">
                  <c:v>281</c:v>
                </c:pt>
                <c:pt idx="5">
                  <c:v>281</c:v>
                </c:pt>
                <c:pt idx="6">
                  <c:v>312</c:v>
                </c:pt>
                <c:pt idx="7">
                  <c:v>436</c:v>
                </c:pt>
                <c:pt idx="8">
                  <c:v>468</c:v>
                </c:pt>
              </c:numCache>
            </c:numRef>
          </c:val>
          <c:smooth val="0"/>
          <c:extLst>
            <c:ext xmlns:c16="http://schemas.microsoft.com/office/drawing/2014/chart" uri="{C3380CC4-5D6E-409C-BE32-E72D297353CC}">
              <c16:uniqueId val="{00000007-C325-E74C-9209-FE1EC0500639}"/>
            </c:ext>
          </c:extLst>
        </c:ser>
        <c:ser>
          <c:idx val="8"/>
          <c:order val="8"/>
          <c:tx>
            <c:strRef>
              <c:f>'Minimum Wage Trends'!$A$41</c:f>
              <c:strCache>
                <c:ptCount val="1"/>
                <c:pt idx="0">
                  <c:v>Vietnam</c:v>
                </c:pt>
              </c:strCache>
            </c:strRef>
          </c:tx>
          <c:spPr>
            <a:ln w="31750" cap="rnd">
              <a:solidFill>
                <a:schemeClr val="accent3">
                  <a:lumMod val="60000"/>
                </a:schemeClr>
              </a:solidFill>
              <a:round/>
            </a:ln>
            <a:effectLst/>
          </c:spPr>
          <c:marker>
            <c:symbol val="circle"/>
            <c:size val="17"/>
            <c:spPr>
              <a:solidFill>
                <a:schemeClr val="accent3">
                  <a:lumMod val="60000"/>
                </a:schemeClr>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'Minimum Wage Trends'!$B$32:$J$32</c:f>
              <c:strCache>
                <c:ptCount val="9"/>
                <c:pt idx="0">
                  <c:v>2010</c:v>
                </c:pt>
                <c:pt idx="1">
                  <c:v>2011</c:v>
                </c:pt>
                <c:pt idx="2">
                  <c:v>2012</c:v>
                </c:pt>
                <c:pt idx="3">
                  <c:v>2013</c:v>
                </c:pt>
                <c:pt idx="4">
                  <c:v>2014</c:v>
                </c:pt>
                <c:pt idx="5">
                  <c:v>2015</c:v>
                </c:pt>
                <c:pt idx="6">
                  <c:v>2016</c:v>
                </c:pt>
                <c:pt idx="7">
                  <c:v>2017</c:v>
                </c:pt>
                <c:pt idx="8">
                  <c:v>2018</c:v>
                </c:pt>
              </c:strCache>
            </c:strRef>
          </c:cat>
          <c:val>
            <c:numRef>
              <c:f>'Minimum Wage Trends'!$B$41:$J$41</c:f>
              <c:numCache>
                <c:formatCode>General</c:formatCode>
                <c:ptCount val="9"/>
                <c:pt idx="2">
                  <c:v>158</c:v>
                </c:pt>
                <c:pt idx="3">
                  <c:v>187</c:v>
                </c:pt>
                <c:pt idx="4">
                  <c:v>215</c:v>
                </c:pt>
                <c:pt idx="5">
                  <c:v>243</c:v>
                </c:pt>
                <c:pt idx="6">
                  <c:v>272</c:v>
                </c:pt>
                <c:pt idx="7">
                  <c:v>292</c:v>
                </c:pt>
                <c:pt idx="8">
                  <c:v>312</c:v>
                </c:pt>
              </c:numCache>
            </c:numRef>
          </c:val>
          <c:smooth val="0"/>
          <c:extLst>
            <c:ext xmlns:c16="http://schemas.microsoft.com/office/drawing/2014/chart" uri="{C3380CC4-5D6E-409C-BE32-E72D297353CC}">
              <c16:uniqueId val="{00000008-C325-E74C-9209-FE1EC0500639}"/>
            </c:ext>
          </c:extLst>
        </c:ser>
        <c:dLbls>
          <c:dLblPos val="ctr"/>
          <c:showLegendKey val="0"/>
          <c:showVal val="1"/>
          <c:showCatName val="0"/>
          <c:showSerName val="0"/>
          <c:showPercent val="0"/>
          <c:showBubbleSize val="0"/>
        </c:dLbls>
        <c:marker val="1"/>
        <c:smooth val="0"/>
        <c:axId val="132416640"/>
        <c:axId val="132418944"/>
      </c:lineChart>
      <c:catAx>
        <c:axId val="1324166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1" i="0" u="none" strike="noStrike" kern="1200" cap="all" baseline="0">
                <a:solidFill>
                  <a:schemeClr val="dk1">
                    <a:lumMod val="75000"/>
                    <a:lumOff val="25000"/>
                  </a:schemeClr>
                </a:solidFill>
                <a:latin typeface="+mn-lt"/>
                <a:ea typeface="+mn-ea"/>
                <a:cs typeface="+mn-cs"/>
              </a:defRPr>
            </a:pPr>
            <a:endParaRPr lang="en-US"/>
          </a:p>
        </c:txPr>
        <c:crossAx val="132418944"/>
        <c:crosses val="autoZero"/>
        <c:auto val="1"/>
        <c:lblAlgn val="ctr"/>
        <c:lblOffset val="100"/>
        <c:noMultiLvlLbl val="0"/>
      </c:catAx>
      <c:valAx>
        <c:axId val="1324189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32416640"/>
        <c:crosses val="autoZero"/>
        <c:crossBetween val="between"/>
      </c:valAx>
      <c:spPr>
        <a:noFill/>
        <a:ln>
          <a:noFill/>
        </a:ln>
        <a:effectLst/>
      </c:spPr>
    </c:plotArea>
    <c:legend>
      <c:legendPos val="r"/>
      <c:layout>
        <c:manualLayout>
          <c:xMode val="edge"/>
          <c:yMode val="edge"/>
          <c:x val="0.90777050524934388"/>
          <c:y val="0.10412423447069116"/>
          <c:w val="8.0771161417322837E-2"/>
          <c:h val="0.83619582968795569"/>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41AA-344E-944F-8BA3E455AFCC}"/>
              </c:ext>
            </c:extLst>
          </c:dPt>
          <c:dPt>
            <c:idx val="1"/>
            <c:bubble3D val="0"/>
            <c:spPr>
              <a:solidFill>
                <a:srgbClr val="7A81FF"/>
              </a:solidFill>
              <a:ln w="19050">
                <a:solidFill>
                  <a:schemeClr val="lt1"/>
                </a:solidFill>
              </a:ln>
              <a:effectLst/>
            </c:spPr>
            <c:extLst>
              <c:ext xmlns:c16="http://schemas.microsoft.com/office/drawing/2014/chart" uri="{C3380CC4-5D6E-409C-BE32-E72D297353CC}">
                <c16:uniqueId val="{00000003-41AA-344E-944F-8BA3E455AFCC}"/>
              </c:ext>
            </c:extLst>
          </c:dPt>
          <c:val>
            <c:numRef>
              <c:f>('MW &amp; LW SAC'!$E$25,'MW &amp; LW SAC'!$K$25)</c:f>
              <c:numCache>
                <c:formatCode>General</c:formatCode>
                <c:ptCount val="2"/>
                <c:pt idx="0">
                  <c:v>747</c:v>
                </c:pt>
                <c:pt idx="1">
                  <c:v>723</c:v>
                </c:pt>
              </c:numCache>
            </c:numRef>
          </c:val>
          <c:extLst>
            <c:ext xmlns:c16="http://schemas.microsoft.com/office/drawing/2014/chart" uri="{C3380CC4-5D6E-409C-BE32-E72D297353CC}">
              <c16:uniqueId val="{00000004-41AA-344E-944F-8BA3E455AFC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A2A5-A140-9650-1B87ADCAD001}"/>
              </c:ext>
            </c:extLst>
          </c:dPt>
          <c:dPt>
            <c:idx val="1"/>
            <c:bubble3D val="0"/>
            <c:spPr>
              <a:solidFill>
                <a:srgbClr val="009193"/>
              </a:solidFill>
              <a:ln w="19050">
                <a:solidFill>
                  <a:schemeClr val="lt1"/>
                </a:solidFill>
              </a:ln>
              <a:effectLst/>
            </c:spPr>
            <c:extLst>
              <c:ext xmlns:c16="http://schemas.microsoft.com/office/drawing/2014/chart" uri="{C3380CC4-5D6E-409C-BE32-E72D297353CC}">
                <c16:uniqueId val="{00000003-A2A5-A140-9650-1B87ADCAD001}"/>
              </c:ext>
            </c:extLst>
          </c:dPt>
          <c:val>
            <c:numRef>
              <c:f>('MW &amp; LW SAC'!$E$24,'MW &amp; LW SAC'!$K$24)</c:f>
              <c:numCache>
                <c:formatCode>General</c:formatCode>
                <c:ptCount val="2"/>
                <c:pt idx="0">
                  <c:v>390</c:v>
                </c:pt>
                <c:pt idx="1">
                  <c:v>292</c:v>
                </c:pt>
              </c:numCache>
            </c:numRef>
          </c:val>
          <c:extLst>
            <c:ext xmlns:c16="http://schemas.microsoft.com/office/drawing/2014/chart" uri="{C3380CC4-5D6E-409C-BE32-E72D297353CC}">
              <c16:uniqueId val="{00000004-A2A5-A140-9650-1B87ADCAD00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'MW &amp; LW SAC'!$B$33</c:f>
              <c:strCache>
                <c:ptCount val="1"/>
                <c:pt idx="0">
                  <c:v>LW 2015</c:v>
                </c:pt>
              </c:strCache>
            </c:strRef>
          </c:tx>
          <c:spPr>
            <a:solidFill>
              <a:schemeClr val="accent1">
                <a:lumMod val="20000"/>
                <a:lumOff val="80000"/>
              </a:schemeClr>
            </a:solidFill>
            <a:ln>
              <a:noFill/>
            </a:ln>
            <a:effectLst/>
            <a:sp3d/>
          </c:spPr>
          <c:invertIfNegative val="0"/>
          <c:cat>
            <c:strRef>
              <c:f>'MW &amp; LW SAC'!$A$34:$A$39</c:f>
              <c:strCache>
                <c:ptCount val="6"/>
                <c:pt idx="0">
                  <c:v>Bangladesh</c:v>
                </c:pt>
                <c:pt idx="1">
                  <c:v>India</c:v>
                </c:pt>
                <c:pt idx="2">
                  <c:v>Indonesia</c:v>
                </c:pt>
                <c:pt idx="3">
                  <c:v>Malaysia</c:v>
                </c:pt>
                <c:pt idx="4">
                  <c:v>Pakistan</c:v>
                </c:pt>
                <c:pt idx="5">
                  <c:v>Vietnam</c:v>
                </c:pt>
              </c:strCache>
            </c:strRef>
          </c:cat>
          <c:val>
            <c:numRef>
              <c:f>'MW &amp; LW SAC'!$B$34:$B$39</c:f>
              <c:numCache>
                <c:formatCode>General</c:formatCode>
                <c:ptCount val="6"/>
                <c:pt idx="0">
                  <c:v>286</c:v>
                </c:pt>
                <c:pt idx="1">
                  <c:v>661</c:v>
                </c:pt>
                <c:pt idx="2">
                  <c:v>371</c:v>
                </c:pt>
                <c:pt idx="3">
                  <c:v>838</c:v>
                </c:pt>
                <c:pt idx="4">
                  <c:v>602</c:v>
                </c:pt>
                <c:pt idx="5">
                  <c:v>491</c:v>
                </c:pt>
              </c:numCache>
            </c:numRef>
          </c:val>
          <c:extLst>
            <c:ext xmlns:c16="http://schemas.microsoft.com/office/drawing/2014/chart" uri="{C3380CC4-5D6E-409C-BE32-E72D297353CC}">
              <c16:uniqueId val="{00000000-83A9-0141-BA33-EC722501751D}"/>
            </c:ext>
          </c:extLst>
        </c:ser>
        <c:ser>
          <c:idx val="1"/>
          <c:order val="1"/>
          <c:tx>
            <c:strRef>
              <c:f>'MW &amp; LW SAC'!$C$33</c:f>
              <c:strCache>
                <c:ptCount val="1"/>
                <c:pt idx="0">
                  <c:v>MW 2015</c:v>
                </c:pt>
              </c:strCache>
            </c:strRef>
          </c:tx>
          <c:spPr>
            <a:solidFill>
              <a:schemeClr val="accent1">
                <a:lumMod val="50000"/>
              </a:schemeClr>
            </a:solidFill>
            <a:ln>
              <a:noFill/>
            </a:ln>
            <a:effectLst/>
            <a:sp3d/>
          </c:spPr>
          <c:invertIfNegative val="0"/>
          <c:cat>
            <c:strRef>
              <c:f>'MW &amp; LW SAC'!$A$34:$A$39</c:f>
              <c:strCache>
                <c:ptCount val="6"/>
                <c:pt idx="0">
                  <c:v>Bangladesh</c:v>
                </c:pt>
                <c:pt idx="1">
                  <c:v>India</c:v>
                </c:pt>
                <c:pt idx="2">
                  <c:v>Indonesia</c:v>
                </c:pt>
                <c:pt idx="3">
                  <c:v>Malaysia</c:v>
                </c:pt>
                <c:pt idx="4">
                  <c:v>Pakistan</c:v>
                </c:pt>
                <c:pt idx="5">
                  <c:v>Vietnam</c:v>
                </c:pt>
              </c:strCache>
            </c:strRef>
          </c:cat>
          <c:val>
            <c:numRef>
              <c:f>'MW &amp; LW SAC'!$C$34:$C$39</c:f>
              <c:numCache>
                <c:formatCode>General</c:formatCode>
                <c:ptCount val="6"/>
                <c:pt idx="0">
                  <c:v>47</c:v>
                </c:pt>
                <c:pt idx="1">
                  <c:v>178</c:v>
                </c:pt>
                <c:pt idx="2">
                  <c:v>243</c:v>
                </c:pt>
                <c:pt idx="3">
                  <c:v>482</c:v>
                </c:pt>
                <c:pt idx="4">
                  <c:v>281</c:v>
                </c:pt>
                <c:pt idx="5">
                  <c:v>243</c:v>
                </c:pt>
              </c:numCache>
            </c:numRef>
          </c:val>
          <c:extLst>
            <c:ext xmlns:c16="http://schemas.microsoft.com/office/drawing/2014/chart" uri="{C3380CC4-5D6E-409C-BE32-E72D297353CC}">
              <c16:uniqueId val="{00000001-83A9-0141-BA33-EC722501751D}"/>
            </c:ext>
          </c:extLst>
        </c:ser>
        <c:ser>
          <c:idx val="2"/>
          <c:order val="2"/>
          <c:tx>
            <c:strRef>
              <c:f>'MW &amp; LW SAC'!$D$33</c:f>
              <c:strCache>
                <c:ptCount val="1"/>
                <c:pt idx="0">
                  <c:v>LW 2016</c:v>
                </c:pt>
              </c:strCache>
            </c:strRef>
          </c:tx>
          <c:spPr>
            <a:solidFill>
              <a:schemeClr val="accent6">
                <a:lumMod val="20000"/>
                <a:lumOff val="80000"/>
              </a:schemeClr>
            </a:solidFill>
            <a:ln>
              <a:noFill/>
            </a:ln>
            <a:effectLst/>
            <a:sp3d/>
          </c:spPr>
          <c:invertIfNegative val="0"/>
          <c:cat>
            <c:strRef>
              <c:f>'MW &amp; LW SAC'!$A$34:$A$39</c:f>
              <c:strCache>
                <c:ptCount val="6"/>
                <c:pt idx="0">
                  <c:v>Bangladesh</c:v>
                </c:pt>
                <c:pt idx="1">
                  <c:v>India</c:v>
                </c:pt>
                <c:pt idx="2">
                  <c:v>Indonesia</c:v>
                </c:pt>
                <c:pt idx="3">
                  <c:v>Malaysia</c:v>
                </c:pt>
                <c:pt idx="4">
                  <c:v>Pakistan</c:v>
                </c:pt>
                <c:pt idx="5">
                  <c:v>Vietnam</c:v>
                </c:pt>
              </c:strCache>
            </c:strRef>
          </c:cat>
          <c:val>
            <c:numRef>
              <c:f>'MW &amp; LW SAC'!$D$34:$D$39</c:f>
              <c:numCache>
                <c:formatCode>General</c:formatCode>
                <c:ptCount val="6"/>
                <c:pt idx="0">
                  <c:v>312</c:v>
                </c:pt>
                <c:pt idx="1">
                  <c:v>671</c:v>
                </c:pt>
                <c:pt idx="2">
                  <c:v>370</c:v>
                </c:pt>
                <c:pt idx="3">
                  <c:v>735</c:v>
                </c:pt>
                <c:pt idx="4">
                  <c:v>704</c:v>
                </c:pt>
                <c:pt idx="5">
                  <c:v>544</c:v>
                </c:pt>
              </c:numCache>
            </c:numRef>
          </c:val>
          <c:extLst>
            <c:ext xmlns:c16="http://schemas.microsoft.com/office/drawing/2014/chart" uri="{C3380CC4-5D6E-409C-BE32-E72D297353CC}">
              <c16:uniqueId val="{00000002-83A9-0141-BA33-EC722501751D}"/>
            </c:ext>
          </c:extLst>
        </c:ser>
        <c:ser>
          <c:idx val="3"/>
          <c:order val="3"/>
          <c:tx>
            <c:strRef>
              <c:f>'MW &amp; LW SAC'!$E$33</c:f>
              <c:strCache>
                <c:ptCount val="1"/>
                <c:pt idx="0">
                  <c:v>MW 2016</c:v>
                </c:pt>
              </c:strCache>
            </c:strRef>
          </c:tx>
          <c:spPr>
            <a:solidFill>
              <a:schemeClr val="accent6">
                <a:lumMod val="50000"/>
              </a:schemeClr>
            </a:solidFill>
            <a:ln>
              <a:noFill/>
            </a:ln>
            <a:effectLst/>
            <a:sp3d/>
          </c:spPr>
          <c:invertIfNegative val="0"/>
          <c:cat>
            <c:strRef>
              <c:f>'MW &amp; LW SAC'!$A$34:$A$39</c:f>
              <c:strCache>
                <c:ptCount val="6"/>
                <c:pt idx="0">
                  <c:v>Bangladesh</c:v>
                </c:pt>
                <c:pt idx="1">
                  <c:v>India</c:v>
                </c:pt>
                <c:pt idx="2">
                  <c:v>Indonesia</c:v>
                </c:pt>
                <c:pt idx="3">
                  <c:v>Malaysia</c:v>
                </c:pt>
                <c:pt idx="4">
                  <c:v>Pakistan</c:v>
                </c:pt>
                <c:pt idx="5">
                  <c:v>Vietnam</c:v>
                </c:pt>
              </c:strCache>
            </c:strRef>
          </c:cat>
          <c:val>
            <c:numRef>
              <c:f>'MW &amp; LW SAC'!$E$34:$E$39</c:f>
              <c:numCache>
                <c:formatCode>General</c:formatCode>
                <c:ptCount val="6"/>
                <c:pt idx="0">
                  <c:v>47</c:v>
                </c:pt>
                <c:pt idx="1">
                  <c:v>178</c:v>
                </c:pt>
                <c:pt idx="2">
                  <c:v>243</c:v>
                </c:pt>
                <c:pt idx="3">
                  <c:v>603</c:v>
                </c:pt>
                <c:pt idx="4">
                  <c:v>312</c:v>
                </c:pt>
                <c:pt idx="5">
                  <c:v>272</c:v>
                </c:pt>
              </c:numCache>
            </c:numRef>
          </c:val>
          <c:extLst>
            <c:ext xmlns:c16="http://schemas.microsoft.com/office/drawing/2014/chart" uri="{C3380CC4-5D6E-409C-BE32-E72D297353CC}">
              <c16:uniqueId val="{00000003-83A9-0141-BA33-EC722501751D}"/>
            </c:ext>
          </c:extLst>
        </c:ser>
        <c:ser>
          <c:idx val="4"/>
          <c:order val="4"/>
          <c:tx>
            <c:strRef>
              <c:f>'MW &amp; LW SAC'!$F$33</c:f>
              <c:strCache>
                <c:ptCount val="1"/>
                <c:pt idx="0">
                  <c:v>LW 2017</c:v>
                </c:pt>
              </c:strCache>
            </c:strRef>
          </c:tx>
          <c:spPr>
            <a:solidFill>
              <a:schemeClr val="accent2">
                <a:lumMod val="20000"/>
                <a:lumOff val="80000"/>
              </a:schemeClr>
            </a:solidFill>
            <a:ln>
              <a:noFill/>
            </a:ln>
            <a:effectLst/>
            <a:sp3d/>
          </c:spPr>
          <c:invertIfNegative val="0"/>
          <c:cat>
            <c:strRef>
              <c:f>'MW &amp; LW SAC'!$A$34:$A$39</c:f>
              <c:strCache>
                <c:ptCount val="6"/>
                <c:pt idx="0">
                  <c:v>Bangladesh</c:v>
                </c:pt>
                <c:pt idx="1">
                  <c:v>India</c:v>
                </c:pt>
                <c:pt idx="2">
                  <c:v>Indonesia</c:v>
                </c:pt>
                <c:pt idx="3">
                  <c:v>Malaysia</c:v>
                </c:pt>
                <c:pt idx="4">
                  <c:v>Pakistan</c:v>
                </c:pt>
                <c:pt idx="5">
                  <c:v>Vietnam</c:v>
                </c:pt>
              </c:strCache>
            </c:strRef>
          </c:cat>
          <c:val>
            <c:numRef>
              <c:f>'MW &amp; LW SAC'!$F$34:$F$39</c:f>
              <c:numCache>
                <c:formatCode>General</c:formatCode>
                <c:ptCount val="6"/>
                <c:pt idx="0">
                  <c:v>295</c:v>
                </c:pt>
                <c:pt idx="1">
                  <c:v>671</c:v>
                </c:pt>
                <c:pt idx="2">
                  <c:v>373</c:v>
                </c:pt>
                <c:pt idx="3">
                  <c:v>711</c:v>
                </c:pt>
                <c:pt idx="4">
                  <c:v>664</c:v>
                </c:pt>
                <c:pt idx="5">
                  <c:v>539</c:v>
                </c:pt>
              </c:numCache>
            </c:numRef>
          </c:val>
          <c:extLst>
            <c:ext xmlns:c16="http://schemas.microsoft.com/office/drawing/2014/chart" uri="{C3380CC4-5D6E-409C-BE32-E72D297353CC}">
              <c16:uniqueId val="{00000004-83A9-0141-BA33-EC722501751D}"/>
            </c:ext>
          </c:extLst>
        </c:ser>
        <c:ser>
          <c:idx val="5"/>
          <c:order val="5"/>
          <c:tx>
            <c:strRef>
              <c:f>'MW &amp; LW SAC'!$G$33</c:f>
              <c:strCache>
                <c:ptCount val="1"/>
                <c:pt idx="0">
                  <c:v>MW 2017</c:v>
                </c:pt>
              </c:strCache>
            </c:strRef>
          </c:tx>
          <c:spPr>
            <a:solidFill>
              <a:schemeClr val="accent2">
                <a:lumMod val="50000"/>
              </a:schemeClr>
            </a:solidFill>
            <a:ln>
              <a:noFill/>
            </a:ln>
            <a:effectLst/>
            <a:sp3d/>
          </c:spPr>
          <c:invertIfNegative val="0"/>
          <c:cat>
            <c:strRef>
              <c:f>'MW &amp; LW SAC'!$A$34:$A$39</c:f>
              <c:strCache>
                <c:ptCount val="6"/>
                <c:pt idx="0">
                  <c:v>Bangladesh</c:v>
                </c:pt>
                <c:pt idx="1">
                  <c:v>India</c:v>
                </c:pt>
                <c:pt idx="2">
                  <c:v>Indonesia</c:v>
                </c:pt>
                <c:pt idx="3">
                  <c:v>Malaysia</c:v>
                </c:pt>
                <c:pt idx="4">
                  <c:v>Pakistan</c:v>
                </c:pt>
                <c:pt idx="5">
                  <c:v>Vietnam</c:v>
                </c:pt>
              </c:strCache>
            </c:strRef>
          </c:cat>
          <c:val>
            <c:numRef>
              <c:f>'MW &amp; LW SAC'!$G$34:$G$39</c:f>
              <c:numCache>
                <c:formatCode>General</c:formatCode>
                <c:ptCount val="6"/>
                <c:pt idx="0">
                  <c:v>47</c:v>
                </c:pt>
                <c:pt idx="1">
                  <c:v>208</c:v>
                </c:pt>
                <c:pt idx="2">
                  <c:v>268</c:v>
                </c:pt>
                <c:pt idx="3">
                  <c:v>723</c:v>
                </c:pt>
                <c:pt idx="4">
                  <c:v>436</c:v>
                </c:pt>
                <c:pt idx="5">
                  <c:v>292</c:v>
                </c:pt>
              </c:numCache>
            </c:numRef>
          </c:val>
          <c:extLst>
            <c:ext xmlns:c16="http://schemas.microsoft.com/office/drawing/2014/chart" uri="{C3380CC4-5D6E-409C-BE32-E72D297353CC}">
              <c16:uniqueId val="{00000005-83A9-0141-BA33-EC722501751D}"/>
            </c:ext>
          </c:extLst>
        </c:ser>
        <c:ser>
          <c:idx val="6"/>
          <c:order val="6"/>
          <c:tx>
            <c:strRef>
              <c:f>'MW &amp; LW SAC'!$H$33</c:f>
              <c:strCache>
                <c:ptCount val="1"/>
                <c:pt idx="0">
                  <c:v>LW 2018</c:v>
                </c:pt>
              </c:strCache>
            </c:strRef>
          </c:tx>
          <c:spPr>
            <a:solidFill>
              <a:schemeClr val="accent4">
                <a:lumMod val="20000"/>
                <a:lumOff val="80000"/>
              </a:schemeClr>
            </a:solidFill>
            <a:ln>
              <a:noFill/>
            </a:ln>
            <a:effectLst/>
            <a:sp3d/>
          </c:spPr>
          <c:invertIfNegative val="0"/>
          <c:cat>
            <c:strRef>
              <c:f>'MW &amp; LW SAC'!$A$34:$A$39</c:f>
              <c:strCache>
                <c:ptCount val="6"/>
                <c:pt idx="0">
                  <c:v>Bangladesh</c:v>
                </c:pt>
                <c:pt idx="1">
                  <c:v>India</c:v>
                </c:pt>
                <c:pt idx="2">
                  <c:v>Indonesia</c:v>
                </c:pt>
                <c:pt idx="3">
                  <c:v>Malaysia</c:v>
                </c:pt>
                <c:pt idx="4">
                  <c:v>Pakistan</c:v>
                </c:pt>
                <c:pt idx="5">
                  <c:v>Vietnam</c:v>
                </c:pt>
              </c:strCache>
            </c:strRef>
          </c:cat>
          <c:val>
            <c:numRef>
              <c:f>'MW &amp; LW SAC'!$H$34:$H$39</c:f>
              <c:numCache>
                <c:formatCode>General</c:formatCode>
                <c:ptCount val="6"/>
                <c:pt idx="0">
                  <c:v>317</c:v>
                </c:pt>
                <c:pt idx="1">
                  <c:v>696</c:v>
                </c:pt>
                <c:pt idx="2">
                  <c:v>390</c:v>
                </c:pt>
                <c:pt idx="3">
                  <c:v>747</c:v>
                </c:pt>
                <c:pt idx="4">
                  <c:v>692</c:v>
                </c:pt>
                <c:pt idx="5">
                  <c:v>551</c:v>
                </c:pt>
              </c:numCache>
            </c:numRef>
          </c:val>
          <c:extLst>
            <c:ext xmlns:c16="http://schemas.microsoft.com/office/drawing/2014/chart" uri="{C3380CC4-5D6E-409C-BE32-E72D297353CC}">
              <c16:uniqueId val="{00000006-83A9-0141-BA33-EC722501751D}"/>
            </c:ext>
          </c:extLst>
        </c:ser>
        <c:ser>
          <c:idx val="7"/>
          <c:order val="7"/>
          <c:tx>
            <c:strRef>
              <c:f>'MW &amp; LW SAC'!$I$33</c:f>
              <c:strCache>
                <c:ptCount val="1"/>
                <c:pt idx="0">
                  <c:v>MW 2018</c:v>
                </c:pt>
              </c:strCache>
            </c:strRef>
          </c:tx>
          <c:spPr>
            <a:solidFill>
              <a:schemeClr val="accent4">
                <a:lumMod val="50000"/>
              </a:schemeClr>
            </a:solidFill>
            <a:ln>
              <a:noFill/>
            </a:ln>
            <a:effectLst/>
            <a:sp3d/>
          </c:spPr>
          <c:invertIfNegative val="0"/>
          <c:cat>
            <c:strRef>
              <c:f>'MW &amp; LW SAC'!$A$34:$A$39</c:f>
              <c:strCache>
                <c:ptCount val="6"/>
                <c:pt idx="0">
                  <c:v>Bangladesh</c:v>
                </c:pt>
                <c:pt idx="1">
                  <c:v>India</c:v>
                </c:pt>
                <c:pt idx="2">
                  <c:v>Indonesia</c:v>
                </c:pt>
                <c:pt idx="3">
                  <c:v>Malaysia</c:v>
                </c:pt>
                <c:pt idx="4">
                  <c:v>Pakistan</c:v>
                </c:pt>
                <c:pt idx="5">
                  <c:v>Vietnam</c:v>
                </c:pt>
              </c:strCache>
            </c:strRef>
          </c:cat>
          <c:val>
            <c:numRef>
              <c:f>'MW &amp; LW SAC'!$I$34:$I$39</c:f>
              <c:numCache>
                <c:formatCode>General</c:formatCode>
                <c:ptCount val="6"/>
                <c:pt idx="0">
                  <c:v>47</c:v>
                </c:pt>
                <c:pt idx="1">
                  <c:v>208</c:v>
                </c:pt>
                <c:pt idx="2">
                  <c:v>292</c:v>
                </c:pt>
                <c:pt idx="3">
                  <c:v>723</c:v>
                </c:pt>
                <c:pt idx="4">
                  <c:v>468</c:v>
                </c:pt>
                <c:pt idx="5">
                  <c:v>312</c:v>
                </c:pt>
              </c:numCache>
            </c:numRef>
          </c:val>
          <c:extLst>
            <c:ext xmlns:c16="http://schemas.microsoft.com/office/drawing/2014/chart" uri="{C3380CC4-5D6E-409C-BE32-E72D297353CC}">
              <c16:uniqueId val="{00000007-83A9-0141-BA33-EC722501751D}"/>
            </c:ext>
          </c:extLst>
        </c:ser>
        <c:dLbls>
          <c:showLegendKey val="0"/>
          <c:showVal val="0"/>
          <c:showCatName val="0"/>
          <c:showSerName val="0"/>
          <c:showPercent val="0"/>
          <c:showBubbleSize val="0"/>
        </c:dLbls>
        <c:gapWidth val="150"/>
        <c:shape val="box"/>
        <c:axId val="542604640"/>
        <c:axId val="542600640"/>
        <c:axId val="0"/>
      </c:bar3DChart>
      <c:catAx>
        <c:axId val="5426046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42600640"/>
        <c:crosses val="autoZero"/>
        <c:auto val="1"/>
        <c:lblAlgn val="ctr"/>
        <c:lblOffset val="100"/>
        <c:noMultiLvlLbl val="0"/>
      </c:catAx>
      <c:valAx>
        <c:axId val="542600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LW &amp; MW (PPP US $)</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2604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80319014269678"/>
          <c:y val="0"/>
          <c:w val="0.77430318403723841"/>
          <c:h val="1"/>
        </c:manualLayout>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046B-814F-BAA1-50AFB59775AA}"/>
              </c:ext>
            </c:extLst>
          </c:dPt>
          <c:dPt>
            <c:idx val="1"/>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3-046B-814F-BAA1-50AFB59775AA}"/>
              </c:ext>
            </c:extLst>
          </c:dPt>
          <c:val>
            <c:numRef>
              <c:f>('MW &amp; LW SAC'!$E$26,'MW &amp; LW SAC'!$K$26)</c:f>
              <c:numCache>
                <c:formatCode>General</c:formatCode>
                <c:ptCount val="2"/>
                <c:pt idx="0">
                  <c:v>692</c:v>
                </c:pt>
                <c:pt idx="1">
                  <c:v>468</c:v>
                </c:pt>
              </c:numCache>
            </c:numRef>
          </c:val>
          <c:extLst>
            <c:ext xmlns:c16="http://schemas.microsoft.com/office/drawing/2014/chart" uri="{C3380CC4-5D6E-409C-BE32-E72D297353CC}">
              <c16:uniqueId val="{00000004-046B-814F-BAA1-50AFB59775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070F-C54B-8EC2-A7776C84685B}"/>
              </c:ext>
            </c:extLst>
          </c:dPt>
          <c:dPt>
            <c:idx val="1"/>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3-070F-C54B-8EC2-A7776C84685B}"/>
              </c:ext>
            </c:extLst>
          </c:dPt>
          <c:val>
            <c:numRef>
              <c:f>('MW &amp; LW SAC'!$E$23,'MW &amp; LW SAC'!$K$23)</c:f>
              <c:numCache>
                <c:formatCode>General</c:formatCode>
                <c:ptCount val="2"/>
                <c:pt idx="0">
                  <c:v>696</c:v>
                </c:pt>
                <c:pt idx="1">
                  <c:v>208</c:v>
                </c:pt>
              </c:numCache>
            </c:numRef>
          </c:val>
          <c:extLst>
            <c:ext xmlns:c16="http://schemas.microsoft.com/office/drawing/2014/chart" uri="{C3380CC4-5D6E-409C-BE32-E72D297353CC}">
              <c16:uniqueId val="{00000004-070F-C54B-8EC2-A7776C84685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1-32D4-B74D-81C2-1094D994A6D1}"/>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32D4-B74D-81C2-1094D994A6D1}"/>
              </c:ext>
            </c:extLst>
          </c:dPt>
          <c:val>
            <c:numRef>
              <c:f>('MW &amp; LW SAC'!$E$22,'MW &amp; LW SAC'!$K$22)</c:f>
              <c:numCache>
                <c:formatCode>General</c:formatCode>
                <c:ptCount val="2"/>
                <c:pt idx="0">
                  <c:v>681</c:v>
                </c:pt>
                <c:pt idx="1">
                  <c:v>132</c:v>
                </c:pt>
              </c:numCache>
            </c:numRef>
          </c:val>
          <c:extLst>
            <c:ext xmlns:c16="http://schemas.microsoft.com/office/drawing/2014/chart" uri="{C3380CC4-5D6E-409C-BE32-E72D297353CC}">
              <c16:uniqueId val="{00000004-32D4-B74D-81C2-1094D994A6D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1-5D5A-1B4D-8642-1DF96B1E828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5D5A-1B4D-8642-1DF96B1E8282}"/>
              </c:ext>
            </c:extLst>
          </c:dPt>
          <c:val>
            <c:numRef>
              <c:f>('MW &amp; LW SAC'!$E$19,'MW &amp; LW SAC'!$K$19)</c:f>
              <c:numCache>
                <c:formatCode>General</c:formatCode>
                <c:ptCount val="2"/>
                <c:pt idx="0">
                  <c:v>317</c:v>
                </c:pt>
                <c:pt idx="1">
                  <c:v>47</c:v>
                </c:pt>
              </c:numCache>
            </c:numRef>
          </c:val>
          <c:extLst>
            <c:ext xmlns:c16="http://schemas.microsoft.com/office/drawing/2014/chart" uri="{C3380CC4-5D6E-409C-BE32-E72D297353CC}">
              <c16:uniqueId val="{00000004-5D5A-1B4D-8642-1DF96B1E828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3365-CA4B-948E-C7171BB29E4C}"/>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3365-CA4B-948E-C7171BB29E4C}"/>
              </c:ext>
            </c:extLst>
          </c:dPt>
          <c:val>
            <c:numRef>
              <c:f>('MW &amp; LW SAC'!$E$20,'MW &amp; LW SAC'!$K$20)</c:f>
              <c:numCache>
                <c:formatCode>General</c:formatCode>
                <c:ptCount val="2"/>
                <c:pt idx="0">
                  <c:v>979</c:v>
                </c:pt>
                <c:pt idx="1">
                  <c:v>317</c:v>
                </c:pt>
              </c:numCache>
            </c:numRef>
          </c:val>
          <c:extLst>
            <c:ext xmlns:c16="http://schemas.microsoft.com/office/drawing/2014/chart" uri="{C3380CC4-5D6E-409C-BE32-E72D297353CC}">
              <c16:uniqueId val="{00000004-3365-CA4B-948E-C7171BB29E4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7EED-2447-8BC4-7254FDABCB42}"/>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7EED-2447-8BC4-7254FDABCB42}"/>
              </c:ext>
            </c:extLst>
          </c:dPt>
          <c:val>
            <c:numRef>
              <c:f>('MW &amp; LW SAC'!$E$27,'MW &amp; LW SAC'!$K$27)</c:f>
              <c:numCache>
                <c:formatCode>General</c:formatCode>
                <c:ptCount val="2"/>
                <c:pt idx="0">
                  <c:v>551</c:v>
                </c:pt>
                <c:pt idx="1">
                  <c:v>312</c:v>
                </c:pt>
              </c:numCache>
            </c:numRef>
          </c:val>
          <c:extLst>
            <c:ext xmlns:c16="http://schemas.microsoft.com/office/drawing/2014/chart" uri="{C3380CC4-5D6E-409C-BE32-E72D297353CC}">
              <c16:uniqueId val="{00000004-7EED-2447-8BC4-7254FDABCB4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3AC5-EA4C-BD7A-DDDF601284C9}"/>
              </c:ext>
            </c:extLst>
          </c:dPt>
          <c:dPt>
            <c:idx val="1"/>
            <c:bubble3D val="0"/>
            <c:spPr>
              <a:solidFill>
                <a:srgbClr val="FF2F92"/>
              </a:solidFill>
              <a:ln w="19050">
                <a:solidFill>
                  <a:schemeClr val="lt1"/>
                </a:solidFill>
              </a:ln>
              <a:effectLst/>
            </c:spPr>
            <c:extLst>
              <c:ext xmlns:c16="http://schemas.microsoft.com/office/drawing/2014/chart" uri="{C3380CC4-5D6E-409C-BE32-E72D297353CC}">
                <c16:uniqueId val="{00000003-3AC5-EA4C-BD7A-DDDF601284C9}"/>
              </c:ext>
            </c:extLst>
          </c:dPt>
          <c:val>
            <c:numRef>
              <c:f>('MW &amp; LW SAC'!$E$21,'MW &amp; LW SAC'!$K$21)</c:f>
              <c:numCache>
                <c:formatCode>General</c:formatCode>
                <c:ptCount val="2"/>
                <c:pt idx="0">
                  <c:v>490</c:v>
                </c:pt>
                <c:pt idx="1">
                  <c:v>414</c:v>
                </c:pt>
              </c:numCache>
            </c:numRef>
          </c:val>
          <c:extLst>
            <c:ext xmlns:c16="http://schemas.microsoft.com/office/drawing/2014/chart" uri="{C3380CC4-5D6E-409C-BE32-E72D297353CC}">
              <c16:uniqueId val="{00000004-3AC5-EA4C-BD7A-DDDF601284C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C9A6EA-60C5-47DB-AF3D-6A7FB642FAA8}" type="datetimeFigureOut">
              <a:rPr lang="ko-KR" altLang="en-US" smtClean="0"/>
              <a:t>2018. 7. 25.</a:t>
            </a:fld>
            <a:endParaRPr lang="ko-KR" altLang="en-US"/>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565F56-0047-40CE-A2BC-D8EEA7421BED}" type="slidenum">
              <a:rPr lang="ko-KR" altLang="en-US" smtClean="0"/>
              <a:t>‹#›</a:t>
            </a:fld>
            <a:endParaRPr lang="ko-KR" altLang="en-US"/>
          </a:p>
        </p:txBody>
      </p:sp>
    </p:spTree>
    <p:extLst>
      <p:ext uri="{BB962C8B-B14F-4D97-AF65-F5344CB8AC3E}">
        <p14:creationId xmlns:p14="http://schemas.microsoft.com/office/powerpoint/2010/main" val="3366507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D0E33-5152-4044-89A1-CC9336FA5759}" type="datetimeFigureOut">
              <a:rPr lang="ko-KR" altLang="en-US" smtClean="0"/>
              <a:t>2018. 7. 25.</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221A9-83C1-4600-8560-FF93FEA2D58E}" type="slidenum">
              <a:rPr lang="ko-KR" altLang="en-US" smtClean="0"/>
              <a:t>‹#›</a:t>
            </a:fld>
            <a:endParaRPr lang="ko-KR" altLang="en-US"/>
          </a:p>
        </p:txBody>
      </p:sp>
    </p:spTree>
    <p:extLst>
      <p:ext uri="{BB962C8B-B14F-4D97-AF65-F5344CB8AC3E}">
        <p14:creationId xmlns:p14="http://schemas.microsoft.com/office/powerpoint/2010/main" val="42597623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A3D221A9-83C1-4600-8560-FF93FEA2D58E}" type="slidenum">
              <a:rPr lang="ko-KR" altLang="en-US" smtClean="0"/>
              <a:t>1</a:t>
            </a:fld>
            <a:endParaRPr lang="ko-KR" altLang="en-US"/>
          </a:p>
        </p:txBody>
      </p:sp>
    </p:spTree>
    <p:extLst>
      <p:ext uri="{BB962C8B-B14F-4D97-AF65-F5344CB8AC3E}">
        <p14:creationId xmlns:p14="http://schemas.microsoft.com/office/powerpoint/2010/main" val="42751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ILO Minimum Wage Fixing Convention, 1970 (No. 131) states that minimum wage setting should involve social partners and independent experts and take into consideration: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the needs of workers and their families, taking into account the general level of wages in the country, the cost of living, social security benefits and the relative living standards of other social groups; and (ii) economic factors, including the requirements of economic development, levels of productivity and the desirability of attaining and maintaining a high level of employment. Minimum wages should also be regularly adjusted to take account for fluctuations in the cost of living and other economic conditions.</a:t>
            </a:r>
            <a:endParaRPr lang="sk-SK" sz="1200" kern="1200" dirty="0">
              <a:solidFill>
                <a:schemeClr val="tx1"/>
              </a:solidFill>
              <a:effectLst/>
              <a:latin typeface="+mn-lt"/>
              <a:ea typeface="+mn-ea"/>
              <a:cs typeface="+mn-cs"/>
            </a:endParaRPr>
          </a:p>
          <a:p>
            <a:endParaRPr lang="sk-SK" dirty="0"/>
          </a:p>
        </p:txBody>
      </p:sp>
      <p:sp>
        <p:nvSpPr>
          <p:cNvPr id="4" name="Slide Number Placeholder 3"/>
          <p:cNvSpPr>
            <a:spLocks noGrp="1"/>
          </p:cNvSpPr>
          <p:nvPr>
            <p:ph type="sldNum" sz="quarter" idx="10"/>
          </p:nvPr>
        </p:nvSpPr>
        <p:spPr/>
        <p:txBody>
          <a:bodyPr/>
          <a:lstStyle/>
          <a:p>
            <a:fld id="{A3D221A9-83C1-4600-8560-FF93FEA2D58E}" type="slidenum">
              <a:rPr lang="ko-KR" altLang="en-US" smtClean="0"/>
              <a:t>2</a:t>
            </a:fld>
            <a:endParaRPr lang="ko-KR" altLang="en-US"/>
          </a:p>
        </p:txBody>
      </p:sp>
    </p:spTree>
    <p:extLst>
      <p:ext uri="{BB962C8B-B14F-4D97-AF65-F5344CB8AC3E}">
        <p14:creationId xmlns:p14="http://schemas.microsoft.com/office/powerpoint/2010/main" val="305398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countries with multiple Minimum Wages, the lowest value is taken.</a:t>
            </a:r>
            <a:endParaRPr lang="sk-SK"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D221A9-83C1-4600-8560-FF93FEA2D58E}" type="slidenum">
              <a:rPr lang="ko-KR" altLang="en-US" smtClean="0"/>
              <a:t>7</a:t>
            </a:fld>
            <a:endParaRPr lang="ko-KR" altLang="en-US"/>
          </a:p>
        </p:txBody>
      </p:sp>
    </p:spTree>
    <p:extLst>
      <p:ext uri="{BB962C8B-B14F-4D97-AF65-F5344CB8AC3E}">
        <p14:creationId xmlns:p14="http://schemas.microsoft.com/office/powerpoint/2010/main" val="3467941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A3D221A9-83C1-4600-8560-FF93FEA2D58E}" type="slidenum">
              <a:rPr lang="ko-KR" altLang="en-US" smtClean="0"/>
              <a:t>9</a:t>
            </a:fld>
            <a:endParaRPr lang="ko-KR" altLang="en-US"/>
          </a:p>
        </p:txBody>
      </p:sp>
    </p:spTree>
    <p:extLst>
      <p:ext uri="{BB962C8B-B14F-4D97-AF65-F5344CB8AC3E}">
        <p14:creationId xmlns:p14="http://schemas.microsoft.com/office/powerpoint/2010/main" val="926409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TAXES </a:t>
            </a:r>
            <a:r>
              <a:rPr lang="en-US" baseline="0" dirty="0"/>
              <a:t> + MANDATORY contributions are included. </a:t>
            </a:r>
            <a:endParaRPr lang="sk-SK" dirty="0"/>
          </a:p>
        </p:txBody>
      </p:sp>
      <p:sp>
        <p:nvSpPr>
          <p:cNvPr id="4" name="Slide Number Placeholder 3"/>
          <p:cNvSpPr>
            <a:spLocks noGrp="1"/>
          </p:cNvSpPr>
          <p:nvPr>
            <p:ph type="sldNum" sz="quarter" idx="10"/>
          </p:nvPr>
        </p:nvSpPr>
        <p:spPr/>
        <p:txBody>
          <a:bodyPr/>
          <a:lstStyle/>
          <a:p>
            <a:fld id="{A3D221A9-83C1-4600-8560-FF93FEA2D58E}" type="slidenum">
              <a:rPr lang="ko-KR" altLang="en-US" smtClean="0"/>
              <a:t>11</a:t>
            </a:fld>
            <a:endParaRPr lang="ko-KR" altLang="en-US"/>
          </a:p>
        </p:txBody>
      </p:sp>
    </p:spTree>
    <p:extLst>
      <p:ext uri="{BB962C8B-B14F-4D97-AF65-F5344CB8AC3E}">
        <p14:creationId xmlns:p14="http://schemas.microsoft.com/office/powerpoint/2010/main" val="890173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A3D221A9-83C1-4600-8560-FF93FEA2D58E}" type="slidenum">
              <a:rPr lang="ko-KR" altLang="en-US" smtClean="0"/>
              <a:t>13</a:t>
            </a:fld>
            <a:endParaRPr lang="ko-KR" altLang="en-US"/>
          </a:p>
        </p:txBody>
      </p:sp>
    </p:spTree>
    <p:extLst>
      <p:ext uri="{BB962C8B-B14F-4D97-AF65-F5344CB8AC3E}">
        <p14:creationId xmlns:p14="http://schemas.microsoft.com/office/powerpoint/2010/main" val="3747416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sk-SK" dirty="0"/>
          </a:p>
        </p:txBody>
      </p:sp>
      <p:sp>
        <p:nvSpPr>
          <p:cNvPr id="4" name="Slide Number Placeholder 3"/>
          <p:cNvSpPr>
            <a:spLocks noGrp="1"/>
          </p:cNvSpPr>
          <p:nvPr>
            <p:ph type="sldNum" sz="quarter" idx="10"/>
          </p:nvPr>
        </p:nvSpPr>
        <p:spPr/>
        <p:txBody>
          <a:bodyPr/>
          <a:lstStyle/>
          <a:p>
            <a:fld id="{A3D221A9-83C1-4600-8560-FF93FEA2D58E}" type="slidenum">
              <a:rPr lang="ko-KR" altLang="en-US" smtClean="0"/>
              <a:t>17</a:t>
            </a:fld>
            <a:endParaRPr lang="ko-KR" altLang="en-US"/>
          </a:p>
        </p:txBody>
      </p:sp>
    </p:spTree>
    <p:extLst>
      <p:ext uri="{BB962C8B-B14F-4D97-AF65-F5344CB8AC3E}">
        <p14:creationId xmlns:p14="http://schemas.microsoft.com/office/powerpoint/2010/main" val="2936324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D221A9-83C1-4600-8560-FF93FEA2D58E}" type="slidenum">
              <a:rPr lang="ko-KR" altLang="en-US" smtClean="0"/>
              <a:t>19</a:t>
            </a:fld>
            <a:endParaRPr lang="ko-KR" altLang="en-US"/>
          </a:p>
        </p:txBody>
      </p:sp>
    </p:spTree>
    <p:extLst>
      <p:ext uri="{BB962C8B-B14F-4D97-AF65-F5344CB8AC3E}">
        <p14:creationId xmlns:p14="http://schemas.microsoft.com/office/powerpoint/2010/main" val="2685540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제목 슬라이드">
    <p:bg>
      <p:bgPr>
        <a:gradFill rotWithShape="1">
          <a:gsLst>
            <a:gs pos="100000">
              <a:srgbClr val="001848"/>
            </a:gs>
            <a:gs pos="0">
              <a:srgbClr val="002060"/>
            </a:gs>
          </a:gsLst>
          <a:lin ang="5400000" scaled="0"/>
        </a:gradFill>
        <a:effectLst/>
      </p:bgPr>
    </p:bg>
    <p:spTree>
      <p:nvGrpSpPr>
        <p:cNvPr id="1" name=""/>
        <p:cNvGrpSpPr/>
        <p:nvPr/>
      </p:nvGrpSpPr>
      <p:grpSpPr>
        <a:xfrm>
          <a:off x="0" y="0"/>
          <a:ext cx="0" cy="0"/>
          <a:chOff x="0" y="0"/>
          <a:chExt cx="0" cy="0"/>
        </a:xfrm>
      </p:grpSpPr>
      <p:sp>
        <p:nvSpPr>
          <p:cNvPr id="2" name="제목 1"/>
          <p:cNvSpPr>
            <a:spLocks noGrp="1"/>
          </p:cNvSpPr>
          <p:nvPr>
            <p:ph type="ctrTitle" hasCustomPrompt="1"/>
          </p:nvPr>
        </p:nvSpPr>
        <p:spPr>
          <a:xfrm>
            <a:off x="5209982" y="2163276"/>
            <a:ext cx="6590132" cy="1200329"/>
          </a:xfrm>
          <a:prstGeom prst="rect">
            <a:avLst/>
          </a:prstGeom>
        </p:spPr>
        <p:txBody>
          <a:bodyPr wrap="square" anchor="t">
            <a:spAutoFit/>
          </a:bodyPr>
          <a:lstStyle>
            <a:lvl1pPr algn="l">
              <a:lnSpc>
                <a:spcPct val="100000"/>
              </a:lnSpc>
              <a:defRPr sz="3600" b="1">
                <a:latin typeface="Arial" panose="020B0604020202020204" pitchFamily="34" charset="0"/>
                <a:cs typeface="Arial" panose="020B0604020202020204" pitchFamily="34" charset="0"/>
              </a:defRPr>
            </a:lvl1pPr>
          </a:lstStyle>
          <a:p>
            <a:r>
              <a:rPr lang="en-US" altLang="ko-KR" dirty="0"/>
              <a:t>Presentation Title</a:t>
            </a:r>
            <a:br>
              <a:rPr lang="en-US" altLang="ko-KR" dirty="0"/>
            </a:br>
            <a:r>
              <a:rPr lang="en-US" altLang="ko-KR" dirty="0"/>
              <a:t>(Arial, Bold, 36pt)</a:t>
            </a:r>
            <a:endParaRPr lang="ko-KR" altLang="en-US" dirty="0"/>
          </a:p>
        </p:txBody>
      </p:sp>
      <p:sp>
        <p:nvSpPr>
          <p:cNvPr id="3" name="부제목 2"/>
          <p:cNvSpPr>
            <a:spLocks noGrp="1"/>
          </p:cNvSpPr>
          <p:nvPr>
            <p:ph type="subTitle" idx="1" hasCustomPrompt="1"/>
          </p:nvPr>
        </p:nvSpPr>
        <p:spPr>
          <a:xfrm>
            <a:off x="5209982" y="4076228"/>
            <a:ext cx="6590132" cy="430887"/>
          </a:xfrm>
          <a:prstGeom prst="rect">
            <a:avLst/>
          </a:prstGeom>
        </p:spPr>
        <p:txBody>
          <a:bodyPr wrap="square" anchor="t">
            <a:spAutoFit/>
          </a:bodyPr>
          <a:lstStyle>
            <a:lvl1pPr marL="0" indent="0" algn="l">
              <a:lnSpc>
                <a:spcPct val="100000"/>
              </a:lnSpc>
              <a:buNone/>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ltLang="ko-KR" dirty="0"/>
              <a:t>Name (Arial, Bold, 22pt)</a:t>
            </a:r>
            <a:endParaRPr lang="ko-KR" altLang="en-US" dirty="0"/>
          </a:p>
        </p:txBody>
      </p:sp>
      <p:pic>
        <p:nvPicPr>
          <p:cNvPr id="18" name="그림 17"/>
          <p:cNvPicPr>
            <a:picLocks noChangeAspect="1"/>
          </p:cNvPicPr>
          <p:nvPr userDrawn="1"/>
        </p:nvPicPr>
        <p:blipFill rotWithShape="1">
          <a:blip r:embed="rId2" cstate="print">
            <a:extLst>
              <a:ext uri="{28A0092B-C50C-407E-A947-70E740481C1C}">
                <a14:useLocalDpi xmlns:a14="http://schemas.microsoft.com/office/drawing/2010/main"/>
              </a:ext>
            </a:extLst>
          </a:blip>
          <a:srcRect l="9996" t="45274" r="10405" b="37864"/>
          <a:stretch/>
        </p:blipFill>
        <p:spPr>
          <a:xfrm>
            <a:off x="9620300" y="565150"/>
            <a:ext cx="2007394" cy="288131"/>
          </a:xfrm>
          <a:prstGeom prst="rect">
            <a:avLst/>
          </a:prstGeom>
        </p:spPr>
      </p:pic>
      <p:sp>
        <p:nvSpPr>
          <p:cNvPr id="9" name="텍스트 개체 틀 13"/>
          <p:cNvSpPr>
            <a:spLocks noGrp="1"/>
          </p:cNvSpPr>
          <p:nvPr>
            <p:ph type="body" sz="quarter" idx="13" hasCustomPrompt="1"/>
          </p:nvPr>
        </p:nvSpPr>
        <p:spPr>
          <a:xfrm>
            <a:off x="5209982" y="4600753"/>
            <a:ext cx="6590132" cy="772006"/>
          </a:xfrm>
          <a:prstGeom prst="rect">
            <a:avLst/>
          </a:prstGeom>
        </p:spPr>
        <p:txBody>
          <a:bodyPr wrap="square" anchor="t">
            <a:spAutoFit/>
          </a:bodyPr>
          <a:lstStyle>
            <a:lvl1pPr marL="0" marR="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sz="2000">
                <a:solidFill>
                  <a:schemeClr val="tx1"/>
                </a:solidFill>
                <a:latin typeface="+mn-lt"/>
              </a:defRPr>
            </a:lvl1pPr>
            <a:lvl2pPr marL="0" indent="0" algn="ctr">
              <a:buNone/>
              <a:defRPr>
                <a:solidFill>
                  <a:schemeClr val="bg1"/>
                </a:solidFill>
              </a:defRPr>
            </a:lvl2pPr>
          </a:lstStyle>
          <a:p>
            <a:pPr lvl="0"/>
            <a:r>
              <a:rPr lang="en-US" altLang="ko-KR" dirty="0"/>
              <a:t>Job Title (Arial, 20pt)</a:t>
            </a:r>
          </a:p>
          <a:p>
            <a:pPr lvl="0"/>
            <a:r>
              <a:rPr lang="en-US" altLang="ko-KR" dirty="0"/>
              <a:t>Institution (Arial, 20pt)</a:t>
            </a:r>
          </a:p>
        </p:txBody>
      </p:sp>
      <p:grpSp>
        <p:nvGrpSpPr>
          <p:cNvPr id="6" name="그룹 5"/>
          <p:cNvGrpSpPr/>
          <p:nvPr userDrawn="1"/>
        </p:nvGrpSpPr>
        <p:grpSpPr>
          <a:xfrm>
            <a:off x="5347552" y="3702049"/>
            <a:ext cx="6367935" cy="90000"/>
            <a:chOff x="5347552" y="3702049"/>
            <a:chExt cx="6367935" cy="90000"/>
          </a:xfrm>
        </p:grpSpPr>
        <p:grpSp>
          <p:nvGrpSpPr>
            <p:cNvPr id="7" name="그룹 6"/>
            <p:cNvGrpSpPr/>
            <p:nvPr userDrawn="1"/>
          </p:nvGrpSpPr>
          <p:grpSpPr>
            <a:xfrm>
              <a:off x="5347552" y="3702049"/>
              <a:ext cx="6367935" cy="90000"/>
              <a:chOff x="5347552" y="3625849"/>
              <a:chExt cx="6367935" cy="90000"/>
            </a:xfrm>
          </p:grpSpPr>
          <p:sp>
            <p:nvSpPr>
              <p:cNvPr id="8" name="직각 삼각형 7"/>
              <p:cNvSpPr/>
              <p:nvPr/>
            </p:nvSpPr>
            <p:spPr>
              <a:xfrm>
                <a:off x="5347552" y="3625849"/>
                <a:ext cx="90000" cy="90000"/>
              </a:xfrm>
              <a:prstGeom prst="rtTriangle">
                <a:avLst/>
              </a:prstGeom>
              <a:solidFill>
                <a:srgbClr val="008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각 삼각형 9"/>
              <p:cNvSpPr/>
              <p:nvPr/>
            </p:nvSpPr>
            <p:spPr>
              <a:xfrm>
                <a:off x="5630373" y="3625849"/>
                <a:ext cx="90000" cy="90000"/>
              </a:xfrm>
              <a:prstGeom prst="rtTriangle">
                <a:avLst/>
              </a:prstGeom>
              <a:solidFill>
                <a:srgbClr val="F9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a:p>
            </p:txBody>
          </p:sp>
          <p:sp>
            <p:nvSpPr>
              <p:cNvPr id="11" name="직각 삼각형 10"/>
              <p:cNvSpPr/>
              <p:nvPr/>
            </p:nvSpPr>
            <p:spPr>
              <a:xfrm>
                <a:off x="5913194" y="3625849"/>
                <a:ext cx="90000" cy="90000"/>
              </a:xfrm>
              <a:prstGeom prst="rtTriangl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각 삼각형 11"/>
              <p:cNvSpPr/>
              <p:nvPr/>
            </p:nvSpPr>
            <p:spPr>
              <a:xfrm>
                <a:off x="6196015" y="3625849"/>
                <a:ext cx="90000" cy="90000"/>
              </a:xfrm>
              <a:prstGeom prst="rtTriangle">
                <a:avLst/>
              </a:prstGeom>
              <a:solidFill>
                <a:srgbClr val="DE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a:p>
            </p:txBody>
          </p:sp>
          <p:grpSp>
            <p:nvGrpSpPr>
              <p:cNvPr id="13" name="그룹 12"/>
              <p:cNvGrpSpPr/>
              <p:nvPr/>
            </p:nvGrpSpPr>
            <p:grpSpPr>
              <a:xfrm>
                <a:off x="6476455" y="3625849"/>
                <a:ext cx="5239032" cy="90000"/>
                <a:chOff x="6587758" y="3625849"/>
                <a:chExt cx="5239032" cy="90000"/>
              </a:xfrm>
            </p:grpSpPr>
            <p:sp>
              <p:nvSpPr>
                <p:cNvPr id="14" name="직사각형 13"/>
                <p:cNvSpPr/>
                <p:nvPr/>
              </p:nvSpPr>
              <p:spPr>
                <a:xfrm>
                  <a:off x="6678790" y="3625849"/>
                  <a:ext cx="5148000" cy="90000"/>
                </a:xfrm>
                <a:prstGeom prst="rect">
                  <a:avLst/>
                </a:prstGeom>
                <a:solidFill>
                  <a:srgbClr val="008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각 삼각형 14"/>
                <p:cNvSpPr/>
                <p:nvPr/>
              </p:nvSpPr>
              <p:spPr>
                <a:xfrm flipH="1" flipV="1">
                  <a:off x="6587758" y="3625849"/>
                  <a:ext cx="90000" cy="90000"/>
                </a:xfrm>
                <a:prstGeom prst="rtTriangle">
                  <a:avLst/>
                </a:prstGeom>
                <a:solidFill>
                  <a:srgbClr val="008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cxnSp>
          <p:nvCxnSpPr>
            <p:cNvPr id="5" name="직선 연결선 4"/>
            <p:cNvCxnSpPr/>
            <p:nvPr userDrawn="1"/>
          </p:nvCxnSpPr>
          <p:spPr>
            <a:xfrm flipH="1">
              <a:off x="6572249" y="3704430"/>
              <a:ext cx="0" cy="82800"/>
            </a:xfrm>
            <a:prstGeom prst="line">
              <a:avLst/>
            </a:prstGeom>
            <a:ln>
              <a:solidFill>
                <a:srgbClr val="008DB7"/>
              </a:solidFill>
            </a:ln>
          </p:spPr>
          <p:style>
            <a:lnRef idx="1">
              <a:schemeClr val="accent1"/>
            </a:lnRef>
            <a:fillRef idx="0">
              <a:schemeClr val="accent1"/>
            </a:fillRef>
            <a:effectRef idx="0">
              <a:schemeClr val="accent1"/>
            </a:effectRef>
            <a:fontRef idx="minor">
              <a:schemeClr val="tx1"/>
            </a:fontRef>
          </p:style>
        </p:cxnSp>
      </p:grpSp>
      <p:pic>
        <p:nvPicPr>
          <p:cNvPr id="19" name="그림 18"/>
          <p:cNvPicPr>
            <a:picLocks noChangeAspect="1"/>
          </p:cNvPicPr>
          <p:nvPr userDrawn="1"/>
        </p:nvPicPr>
        <p:blipFill rotWithShape="1">
          <a:blip r:embed="rId3" cstate="print">
            <a:extLst>
              <a:ext uri="{28A0092B-C50C-407E-A947-70E740481C1C}">
                <a14:useLocalDpi xmlns:a14="http://schemas.microsoft.com/office/drawing/2010/main"/>
              </a:ext>
            </a:extLst>
          </a:blip>
          <a:srcRect l="15429"/>
          <a:stretch/>
        </p:blipFill>
        <p:spPr>
          <a:xfrm>
            <a:off x="8626" y="1977476"/>
            <a:ext cx="5201355" cy="3262181"/>
          </a:xfrm>
          <a:prstGeom prst="rect">
            <a:avLst/>
          </a:prstGeom>
        </p:spPr>
      </p:pic>
    </p:spTree>
    <p:extLst>
      <p:ext uri="{BB962C8B-B14F-4D97-AF65-F5344CB8AC3E}">
        <p14:creationId xmlns:p14="http://schemas.microsoft.com/office/powerpoint/2010/main" val="2334284901"/>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grpSp>
        <p:nvGrpSpPr>
          <p:cNvPr id="27" name="그룹 26"/>
          <p:cNvGrpSpPr/>
          <p:nvPr userDrawn="1"/>
        </p:nvGrpSpPr>
        <p:grpSpPr>
          <a:xfrm>
            <a:off x="353730" y="699860"/>
            <a:ext cx="6367935" cy="90000"/>
            <a:chOff x="353730" y="540203"/>
            <a:chExt cx="6367935" cy="90000"/>
          </a:xfrm>
        </p:grpSpPr>
        <p:grpSp>
          <p:nvGrpSpPr>
            <p:cNvPr id="26" name="그룹 25"/>
            <p:cNvGrpSpPr/>
            <p:nvPr userDrawn="1"/>
          </p:nvGrpSpPr>
          <p:grpSpPr>
            <a:xfrm>
              <a:off x="353730" y="540203"/>
              <a:ext cx="938463" cy="90000"/>
              <a:chOff x="353730" y="540203"/>
              <a:chExt cx="938463" cy="90000"/>
            </a:xfrm>
          </p:grpSpPr>
          <p:sp>
            <p:nvSpPr>
              <p:cNvPr id="9" name="직각 삼각형 8"/>
              <p:cNvSpPr/>
              <p:nvPr/>
            </p:nvSpPr>
            <p:spPr>
              <a:xfrm>
                <a:off x="353730" y="540203"/>
                <a:ext cx="90000" cy="90000"/>
              </a:xfrm>
              <a:prstGeom prst="rtTriangle">
                <a:avLst/>
              </a:prstGeom>
              <a:solidFill>
                <a:srgbClr val="008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직각 삼각형 9"/>
              <p:cNvSpPr/>
              <p:nvPr/>
            </p:nvSpPr>
            <p:spPr>
              <a:xfrm>
                <a:off x="636551" y="540203"/>
                <a:ext cx="90000" cy="90000"/>
              </a:xfrm>
              <a:prstGeom prst="rtTriangle">
                <a:avLst/>
              </a:prstGeom>
              <a:solidFill>
                <a:srgbClr val="F9B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a:p>
            </p:txBody>
          </p:sp>
          <p:sp>
            <p:nvSpPr>
              <p:cNvPr id="11" name="직각 삼각형 10"/>
              <p:cNvSpPr/>
              <p:nvPr/>
            </p:nvSpPr>
            <p:spPr>
              <a:xfrm>
                <a:off x="919372" y="540203"/>
                <a:ext cx="90000" cy="90000"/>
              </a:xfrm>
              <a:prstGeom prst="rtTriangle">
                <a:avLst/>
              </a:prstGeom>
              <a:solidFill>
                <a:srgbClr val="8E8E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직각 삼각형 11"/>
              <p:cNvSpPr/>
              <p:nvPr/>
            </p:nvSpPr>
            <p:spPr>
              <a:xfrm>
                <a:off x="1202193" y="540203"/>
                <a:ext cx="90000" cy="90000"/>
              </a:xfrm>
              <a:prstGeom prst="rtTriangle">
                <a:avLst/>
              </a:prstGeom>
              <a:solidFill>
                <a:srgbClr val="DE00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dirty="0"/>
                  <a:t> </a:t>
                </a:r>
                <a:endParaRPr lang="ko-KR" altLang="en-US"/>
              </a:p>
            </p:txBody>
          </p:sp>
        </p:grpSp>
        <p:grpSp>
          <p:nvGrpSpPr>
            <p:cNvPr id="13" name="그룹 12"/>
            <p:cNvGrpSpPr/>
            <p:nvPr/>
          </p:nvGrpSpPr>
          <p:grpSpPr>
            <a:xfrm>
              <a:off x="1482633" y="540203"/>
              <a:ext cx="5239032" cy="90000"/>
              <a:chOff x="6587758" y="3625849"/>
              <a:chExt cx="5239032" cy="90000"/>
            </a:xfrm>
          </p:grpSpPr>
          <p:sp>
            <p:nvSpPr>
              <p:cNvPr id="14" name="직사각형 13"/>
              <p:cNvSpPr/>
              <p:nvPr/>
            </p:nvSpPr>
            <p:spPr>
              <a:xfrm>
                <a:off x="6678790" y="3625849"/>
                <a:ext cx="5148000" cy="90000"/>
              </a:xfrm>
              <a:prstGeom prst="rect">
                <a:avLst/>
              </a:prstGeom>
              <a:solidFill>
                <a:srgbClr val="008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직각 삼각형 14"/>
              <p:cNvSpPr/>
              <p:nvPr/>
            </p:nvSpPr>
            <p:spPr>
              <a:xfrm flipH="1" flipV="1">
                <a:off x="6587758" y="3625849"/>
                <a:ext cx="90000" cy="90000"/>
              </a:xfrm>
              <a:prstGeom prst="rtTriangle">
                <a:avLst/>
              </a:prstGeom>
              <a:solidFill>
                <a:srgbClr val="008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cxnSp>
          <p:nvCxnSpPr>
            <p:cNvPr id="8" name="직선 연결선 7"/>
            <p:cNvCxnSpPr/>
            <p:nvPr userDrawn="1"/>
          </p:nvCxnSpPr>
          <p:spPr>
            <a:xfrm flipH="1">
              <a:off x="1578427" y="542584"/>
              <a:ext cx="0" cy="82800"/>
            </a:xfrm>
            <a:prstGeom prst="line">
              <a:avLst/>
            </a:prstGeom>
            <a:ln>
              <a:solidFill>
                <a:srgbClr val="008DB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146952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F9FB3C-B4EA-441D-A5F1-F59306724A6E}" type="datetimeFigureOut">
              <a:rPr lang="en-US" smtClean="0"/>
              <a:t>7/25/18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EB77AD-804E-4D7A-8EE5-567E99A80B59}" type="slidenum">
              <a:rPr lang="en-US" smtClean="0"/>
              <a:t>‹#›</a:t>
            </a:fld>
            <a:endParaRPr lang="en-US"/>
          </a:p>
        </p:txBody>
      </p:sp>
    </p:spTree>
    <p:extLst>
      <p:ext uri="{BB962C8B-B14F-4D97-AF65-F5344CB8AC3E}">
        <p14:creationId xmlns:p14="http://schemas.microsoft.com/office/powerpoint/2010/main" val="404254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BF9FB3C-B4EA-441D-A5F1-F59306724A6E}" type="datetimeFigureOut">
              <a:rPr lang="en-US" smtClean="0"/>
              <a:t>7/25/18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EB77AD-804E-4D7A-8EE5-567E99A80B59}" type="slidenum">
              <a:rPr lang="en-US" smtClean="0"/>
              <a:t>‹#›</a:t>
            </a:fld>
            <a:endParaRPr lang="en-US"/>
          </a:p>
        </p:txBody>
      </p:sp>
    </p:spTree>
    <p:extLst>
      <p:ext uri="{BB962C8B-B14F-4D97-AF65-F5344CB8AC3E}">
        <p14:creationId xmlns:p14="http://schemas.microsoft.com/office/powerpoint/2010/main" val="2701754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7/25/18</a:t>
            </a:fld>
            <a:endParaRPr lang="en-US" dirty="0"/>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9654323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gif"/><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3.png"/><Relationship Id="rId26" Type="http://schemas.openxmlformats.org/officeDocument/2006/relationships/chart" Target="../charts/chart7.xml"/><Relationship Id="rId3" Type="http://schemas.openxmlformats.org/officeDocument/2006/relationships/image" Target="../media/image4.png"/><Relationship Id="rId21" Type="http://schemas.openxmlformats.org/officeDocument/2006/relationships/image" Target="../media/image56.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12.svg"/><Relationship Id="rId25" Type="http://schemas.openxmlformats.org/officeDocument/2006/relationships/chart" Target="../charts/chart6.xml"/><Relationship Id="rId2" Type="http://schemas.openxmlformats.org/officeDocument/2006/relationships/notesSlide" Target="../notesSlides/notesSlide8.xml"/><Relationship Id="rId16" Type="http://schemas.openxmlformats.org/officeDocument/2006/relationships/image" Target="../media/image11.png"/><Relationship Id="rId20" Type="http://schemas.openxmlformats.org/officeDocument/2006/relationships/image" Target="../media/image55.png"/><Relationship Id="rId29" Type="http://schemas.openxmlformats.org/officeDocument/2006/relationships/chart" Target="../charts/chart10.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svg"/><Relationship Id="rId24" Type="http://schemas.openxmlformats.org/officeDocument/2006/relationships/chart" Target="../charts/chart5.xml"/><Relationship Id="rId5" Type="http://schemas.openxmlformats.org/officeDocument/2006/relationships/image" Target="../media/image42.svg"/><Relationship Id="rId15" Type="http://schemas.openxmlformats.org/officeDocument/2006/relationships/image" Target="../media/image52.svg"/><Relationship Id="rId23" Type="http://schemas.openxmlformats.org/officeDocument/2006/relationships/chart" Target="../charts/chart4.xml"/><Relationship Id="rId28" Type="http://schemas.openxmlformats.org/officeDocument/2006/relationships/chart" Target="../charts/chart9.xml"/><Relationship Id="rId10" Type="http://schemas.openxmlformats.org/officeDocument/2006/relationships/image" Target="../media/image47.png"/><Relationship Id="rId19" Type="http://schemas.openxmlformats.org/officeDocument/2006/relationships/image" Target="../media/image54.sv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 Id="rId22" Type="http://schemas.openxmlformats.org/officeDocument/2006/relationships/chart" Target="../charts/chart3.xml"/><Relationship Id="rId27" Type="http://schemas.openxmlformats.org/officeDocument/2006/relationships/chart" Target="../charts/chart8.xml"/><Relationship Id="rId30" Type="http://schemas.openxmlformats.org/officeDocument/2006/relationships/chart" Target="../charts/chart1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5209982" y="1922445"/>
            <a:ext cx="6590132" cy="1754326"/>
          </a:xfrm>
        </p:spPr>
        <p:txBody>
          <a:bodyPr/>
          <a:lstStyle/>
          <a:p>
            <a:r>
              <a:rPr lang="en-US" altLang="ko-KR" dirty="0"/>
              <a:t>Do Minimum Wages &amp; Living Wages affect Industrial Relations in Asian Countries?</a:t>
            </a:r>
            <a:endParaRPr lang="ko-KR" altLang="en-US" dirty="0"/>
          </a:p>
        </p:txBody>
      </p:sp>
      <p:sp>
        <p:nvSpPr>
          <p:cNvPr id="7" name="부제목 6"/>
          <p:cNvSpPr>
            <a:spLocks noGrp="1"/>
          </p:cNvSpPr>
          <p:nvPr>
            <p:ph type="subTitle" idx="1"/>
          </p:nvPr>
        </p:nvSpPr>
        <p:spPr>
          <a:xfrm>
            <a:off x="312862" y="5247481"/>
            <a:ext cx="2369378" cy="524525"/>
          </a:xfrm>
        </p:spPr>
        <p:txBody>
          <a:bodyPr/>
          <a:lstStyle/>
          <a:p>
            <a:pPr lvl="0"/>
            <a:r>
              <a:rPr lang="en-US" altLang="ko-KR" dirty="0"/>
              <a:t>Rupa </a:t>
            </a:r>
            <a:r>
              <a:rPr lang="en-US" altLang="ko-KR" dirty="0" err="1"/>
              <a:t>Korde</a:t>
            </a:r>
            <a:endParaRPr lang="ko-KR" altLang="en-US" dirty="0"/>
          </a:p>
        </p:txBody>
      </p:sp>
      <p:sp>
        <p:nvSpPr>
          <p:cNvPr id="8" name="텍스트 개체 틀 7"/>
          <p:cNvSpPr>
            <a:spLocks noGrp="1"/>
          </p:cNvSpPr>
          <p:nvPr>
            <p:ph type="body" sz="quarter" idx="13"/>
          </p:nvPr>
        </p:nvSpPr>
        <p:spPr>
          <a:xfrm>
            <a:off x="312862" y="5746645"/>
            <a:ext cx="2369378" cy="1143903"/>
          </a:xfrm>
        </p:spPr>
        <p:txBody>
          <a:bodyPr wrap="square">
            <a:spAutoFit/>
          </a:bodyPr>
          <a:lstStyle/>
          <a:p>
            <a:pPr lvl="0"/>
            <a:r>
              <a:rPr lang="en-US" altLang="ko-KR" dirty="0"/>
              <a:t>Faculty, Economics</a:t>
            </a:r>
          </a:p>
          <a:p>
            <a:pPr lvl="0"/>
            <a:r>
              <a:rPr lang="en-US" altLang="ko-KR" dirty="0"/>
              <a:t>FLAME University, </a:t>
            </a:r>
          </a:p>
          <a:p>
            <a:pPr lvl="0"/>
            <a:r>
              <a:rPr lang="en-US" altLang="ko-KR" dirty="0"/>
              <a:t>Pune, India</a:t>
            </a:r>
          </a:p>
        </p:txBody>
      </p:sp>
      <p:sp>
        <p:nvSpPr>
          <p:cNvPr id="5" name="부제목 6">
            <a:extLst>
              <a:ext uri="{FF2B5EF4-FFF2-40B4-BE49-F238E27FC236}">
                <a16:creationId xmlns:a16="http://schemas.microsoft.com/office/drawing/2014/main" id="{27A8235A-6A12-F945-A025-5C3F0315B19F}"/>
              </a:ext>
            </a:extLst>
          </p:cNvPr>
          <p:cNvSpPr txBox="1">
            <a:spLocks/>
          </p:cNvSpPr>
          <p:nvPr/>
        </p:nvSpPr>
        <p:spPr>
          <a:xfrm>
            <a:off x="3068320" y="5243546"/>
            <a:ext cx="3677920" cy="430887"/>
          </a:xfrm>
          <a:prstGeom prst="rect">
            <a:avLst/>
          </a:prstGeom>
        </p:spPr>
        <p:txBody>
          <a:bodyPr vert="horz" wrap="square" lIns="91440" tIns="45720" rIns="91440" bIns="45720" rtlCol="0" anchor="t">
            <a:spAutoFit/>
          </a:bodyPr>
          <a:lstStyle>
            <a:lvl1pPr marL="0" indent="0" algn="l" defTabSz="914400" rtl="0" eaLnBrk="1" latinLnBrk="1" hangingPunct="1">
              <a:lnSpc>
                <a:spcPct val="10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ko-KR" dirty="0"/>
              <a:t>Biju </a:t>
            </a:r>
            <a:r>
              <a:rPr lang="en-US" altLang="ko-KR" dirty="0" err="1"/>
              <a:t>Varkkey</a:t>
            </a:r>
            <a:endParaRPr lang="ko-KR" altLang="en-US" dirty="0"/>
          </a:p>
        </p:txBody>
      </p:sp>
      <p:sp>
        <p:nvSpPr>
          <p:cNvPr id="6" name="텍스트 개체 틀 7">
            <a:extLst>
              <a:ext uri="{FF2B5EF4-FFF2-40B4-BE49-F238E27FC236}">
                <a16:creationId xmlns:a16="http://schemas.microsoft.com/office/drawing/2014/main" id="{B97AAE7D-73B1-2844-809B-849BFF506E4C}"/>
              </a:ext>
            </a:extLst>
          </p:cNvPr>
          <p:cNvSpPr txBox="1">
            <a:spLocks/>
          </p:cNvSpPr>
          <p:nvPr/>
        </p:nvSpPr>
        <p:spPr>
          <a:xfrm>
            <a:off x="3068320" y="5772006"/>
            <a:ext cx="3677920" cy="1079783"/>
          </a:xfrm>
          <a:prstGeom prst="rect">
            <a:avLst/>
          </a:prstGeom>
        </p:spPr>
        <p:txBody>
          <a:bodyPr vert="horz" wrap="square" lIns="91440" tIns="45720" rIns="91440" bIns="45720" rtlCol="0" anchor="t">
            <a:spAutoFit/>
          </a:bodyPr>
          <a:lstStyle>
            <a:lvl1pPr marL="0" marR="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sz="2000" kern="1200">
                <a:solidFill>
                  <a:schemeClr val="tx1"/>
                </a:solidFill>
                <a:latin typeface="+mn-lt"/>
                <a:ea typeface="+mn-ea"/>
                <a:cs typeface="+mn-cs"/>
              </a:defRPr>
            </a:lvl1pPr>
            <a:lvl2pPr marL="0" indent="0" algn="ctr" defTabSz="914400" rtl="0" eaLnBrk="1" latinLnBrk="1"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Faculty, HRM Area</a:t>
            </a:r>
          </a:p>
          <a:p>
            <a:r>
              <a:rPr lang="en-US" altLang="ko-KR" dirty="0"/>
              <a:t>Indian Institute of Management Ahmedabad, India</a:t>
            </a:r>
          </a:p>
        </p:txBody>
      </p:sp>
      <p:sp>
        <p:nvSpPr>
          <p:cNvPr id="11" name="부제목 6">
            <a:extLst>
              <a:ext uri="{FF2B5EF4-FFF2-40B4-BE49-F238E27FC236}">
                <a16:creationId xmlns:a16="http://schemas.microsoft.com/office/drawing/2014/main" id="{2CBFC721-F0C1-894D-86E2-C35738AACF07}"/>
              </a:ext>
            </a:extLst>
          </p:cNvPr>
          <p:cNvSpPr txBox="1">
            <a:spLocks/>
          </p:cNvSpPr>
          <p:nvPr/>
        </p:nvSpPr>
        <p:spPr>
          <a:xfrm>
            <a:off x="7091680" y="5149908"/>
            <a:ext cx="2369378" cy="430887"/>
          </a:xfrm>
          <a:prstGeom prst="rect">
            <a:avLst/>
          </a:prstGeom>
        </p:spPr>
        <p:txBody>
          <a:bodyPr vert="horz" wrap="square" lIns="91440" tIns="45720" rIns="91440" bIns="45720" rtlCol="0" anchor="t">
            <a:spAutoFit/>
          </a:bodyPr>
          <a:lstStyle>
            <a:lvl1pPr marL="0" indent="0" algn="l" defTabSz="914400" rtl="0" eaLnBrk="1" latinLnBrk="1" hangingPunct="1">
              <a:lnSpc>
                <a:spcPct val="10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ko-KR" dirty="0"/>
              <a:t>Martin </a:t>
            </a:r>
            <a:r>
              <a:rPr lang="en-US" altLang="ko-KR" dirty="0" err="1"/>
              <a:t>Guzi</a:t>
            </a:r>
            <a:endParaRPr lang="ko-KR" altLang="en-US" dirty="0"/>
          </a:p>
        </p:txBody>
      </p:sp>
      <p:sp>
        <p:nvSpPr>
          <p:cNvPr id="12" name="텍스트 개체 틀 7">
            <a:extLst>
              <a:ext uri="{FF2B5EF4-FFF2-40B4-BE49-F238E27FC236}">
                <a16:creationId xmlns:a16="http://schemas.microsoft.com/office/drawing/2014/main" id="{D5DA4A14-E0AB-9E46-85B9-2A0A838CFC35}"/>
              </a:ext>
            </a:extLst>
          </p:cNvPr>
          <p:cNvSpPr txBox="1">
            <a:spLocks/>
          </p:cNvSpPr>
          <p:nvPr/>
        </p:nvSpPr>
        <p:spPr>
          <a:xfrm>
            <a:off x="7091680" y="5768071"/>
            <a:ext cx="2730942" cy="1015663"/>
          </a:xfrm>
          <a:prstGeom prst="rect">
            <a:avLst/>
          </a:prstGeom>
        </p:spPr>
        <p:txBody>
          <a:bodyPr vert="horz" wrap="square" lIns="91440" tIns="45720" rIns="91440" bIns="45720" rtlCol="0" anchor="t">
            <a:spAutoFit/>
          </a:bodyPr>
          <a:lstStyle>
            <a:lvl1pPr marL="0" marR="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sz="2000" kern="1200">
                <a:solidFill>
                  <a:schemeClr val="tx1"/>
                </a:solidFill>
                <a:latin typeface="+mn-lt"/>
                <a:ea typeface="+mn-ea"/>
                <a:cs typeface="+mn-cs"/>
              </a:defRPr>
            </a:lvl1pPr>
            <a:lvl2pPr marL="0" indent="0" algn="ctr" defTabSz="914400" rtl="0" eaLnBrk="1" latinLnBrk="1"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Masaryk University, </a:t>
            </a:r>
            <a:br>
              <a:rPr lang="en-US" altLang="ko-KR" dirty="0"/>
            </a:br>
            <a:r>
              <a:rPr lang="en-US" altLang="ko-KR" dirty="0"/>
              <a:t>Czech Republic &amp; IZA Bonn, Germany</a:t>
            </a:r>
          </a:p>
        </p:txBody>
      </p:sp>
      <p:sp>
        <p:nvSpPr>
          <p:cNvPr id="13" name="부제목 6">
            <a:extLst>
              <a:ext uri="{FF2B5EF4-FFF2-40B4-BE49-F238E27FC236}">
                <a16:creationId xmlns:a16="http://schemas.microsoft.com/office/drawing/2014/main" id="{807A49CB-3A29-B64F-88F5-F310E3D92743}"/>
              </a:ext>
            </a:extLst>
          </p:cNvPr>
          <p:cNvSpPr txBox="1">
            <a:spLocks/>
          </p:cNvSpPr>
          <p:nvPr/>
        </p:nvSpPr>
        <p:spPr>
          <a:xfrm>
            <a:off x="9822622" y="5149908"/>
            <a:ext cx="2369378" cy="430887"/>
          </a:xfrm>
          <a:prstGeom prst="rect">
            <a:avLst/>
          </a:prstGeom>
        </p:spPr>
        <p:txBody>
          <a:bodyPr vert="horz" wrap="square" lIns="91440" tIns="45720" rIns="91440" bIns="45720" rtlCol="0" anchor="t">
            <a:spAutoFit/>
          </a:bodyPr>
          <a:lstStyle>
            <a:lvl1pPr marL="0" indent="0" algn="l" defTabSz="914400" rtl="0" eaLnBrk="1" latinLnBrk="1" hangingPunct="1">
              <a:lnSpc>
                <a:spcPct val="10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ko-KR" dirty="0"/>
              <a:t>Khushi Mehta</a:t>
            </a:r>
            <a:endParaRPr lang="ko-KR" altLang="en-US" dirty="0"/>
          </a:p>
        </p:txBody>
      </p:sp>
      <p:sp>
        <p:nvSpPr>
          <p:cNvPr id="14" name="텍스트 개체 틀 7">
            <a:extLst>
              <a:ext uri="{FF2B5EF4-FFF2-40B4-BE49-F238E27FC236}">
                <a16:creationId xmlns:a16="http://schemas.microsoft.com/office/drawing/2014/main" id="{62837545-E986-7F4F-98D9-D4EC8DCCFD9C}"/>
              </a:ext>
            </a:extLst>
          </p:cNvPr>
          <p:cNvSpPr txBox="1">
            <a:spLocks/>
          </p:cNvSpPr>
          <p:nvPr/>
        </p:nvSpPr>
        <p:spPr>
          <a:xfrm>
            <a:off x="9822622" y="5746645"/>
            <a:ext cx="2369378" cy="1015663"/>
          </a:xfrm>
          <a:prstGeom prst="rect">
            <a:avLst/>
          </a:prstGeom>
        </p:spPr>
        <p:txBody>
          <a:bodyPr vert="horz" wrap="square" lIns="91440" tIns="45720" rIns="91440" bIns="45720" rtlCol="0" anchor="t">
            <a:spAutoFit/>
          </a:bodyPr>
          <a:lstStyle>
            <a:lvl1pPr marL="0" marR="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sz="2000" kern="1200">
                <a:solidFill>
                  <a:schemeClr val="tx1"/>
                </a:solidFill>
                <a:latin typeface="+mn-lt"/>
                <a:ea typeface="+mn-ea"/>
                <a:cs typeface="+mn-cs"/>
              </a:defRPr>
            </a:lvl1pPr>
            <a:lvl2pPr marL="0" indent="0" algn="ctr" defTabSz="914400" rtl="0" eaLnBrk="1" latinLnBrk="1"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dirty="0"/>
              <a:t>Regional Manager, </a:t>
            </a:r>
            <a:r>
              <a:rPr lang="en-US" altLang="ko-KR" dirty="0" err="1"/>
              <a:t>WageIndicator.org</a:t>
            </a:r>
            <a:r>
              <a:rPr lang="en-US" altLang="ko-KR" dirty="0"/>
              <a:t>, The Netherlands</a:t>
            </a:r>
          </a:p>
        </p:txBody>
      </p:sp>
      <p:sp>
        <p:nvSpPr>
          <p:cNvPr id="15" name="부제목 6">
            <a:extLst>
              <a:ext uri="{FF2B5EF4-FFF2-40B4-BE49-F238E27FC236}">
                <a16:creationId xmlns:a16="http://schemas.microsoft.com/office/drawing/2014/main" id="{F098ECA9-F91C-B643-8D9D-960C5BEC2FCC}"/>
              </a:ext>
            </a:extLst>
          </p:cNvPr>
          <p:cNvSpPr txBox="1">
            <a:spLocks/>
          </p:cNvSpPr>
          <p:nvPr/>
        </p:nvSpPr>
        <p:spPr>
          <a:xfrm>
            <a:off x="480131" y="1491558"/>
            <a:ext cx="3677920" cy="430887"/>
          </a:xfrm>
          <a:prstGeom prst="rect">
            <a:avLst/>
          </a:prstGeom>
        </p:spPr>
        <p:txBody>
          <a:bodyPr vert="horz" wrap="square" lIns="91440" tIns="45720" rIns="91440" bIns="45720" rtlCol="0" anchor="t">
            <a:spAutoFit/>
          </a:bodyPr>
          <a:lstStyle>
            <a:lvl1pPr marL="0" indent="0" algn="l" defTabSz="914400" rtl="0" eaLnBrk="1" latinLnBrk="1" hangingPunct="1">
              <a:lnSpc>
                <a:spcPct val="10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ko-KR" dirty="0" err="1"/>
              <a:t>www.wageindicator.org</a:t>
            </a:r>
            <a:endParaRPr lang="ko-KR" altLang="en-US" dirty="0"/>
          </a:p>
        </p:txBody>
      </p:sp>
    </p:spTree>
    <p:extLst>
      <p:ext uri="{BB962C8B-B14F-4D97-AF65-F5344CB8AC3E}">
        <p14:creationId xmlns:p14="http://schemas.microsoft.com/office/powerpoint/2010/main" val="4242611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D:\Research\ESF\05work Slapanice - living wage\Logo living wage\logo_industrial un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27974" r="39204" b="14144"/>
          <a:stretch/>
        </p:blipFill>
        <p:spPr bwMode="auto">
          <a:xfrm>
            <a:off x="6480043" y="697814"/>
            <a:ext cx="2466040" cy="2443154"/>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202" y="1173178"/>
            <a:ext cx="2646273" cy="193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D:\Research\ESF\05work Slapanice - living wage\logo_asia_floor_wa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78" y="4155383"/>
            <a:ext cx="4514311" cy="130012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Research\ESF\05work Slapanice - living wage\logo_fairwageguid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887" y="31691"/>
            <a:ext cx="7502461" cy="1093053"/>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Research\ESF\05work Slapanice - living wage\Logo living wage\living_wage_vah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543" y="2714841"/>
            <a:ext cx="1735584" cy="13209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Research\ESF\05work Slapanice - living wage\Logo living wage\logo i want to live.jpg"/>
          <p:cNvPicPr>
            <a:picLocks noChangeAspect="1" noChangeArrowheads="1"/>
          </p:cNvPicPr>
          <p:nvPr/>
        </p:nvPicPr>
        <p:blipFill rotWithShape="1">
          <a:blip r:embed="rId7">
            <a:extLst>
              <a:ext uri="{28A0092B-C50C-407E-A947-70E740481C1C}">
                <a14:useLocalDpi xmlns:a14="http://schemas.microsoft.com/office/drawing/2010/main" val="0"/>
              </a:ext>
            </a:extLst>
          </a:blip>
          <a:srcRect l="5285"/>
          <a:stretch/>
        </p:blipFill>
        <p:spPr bwMode="auto">
          <a:xfrm>
            <a:off x="8401301" y="5013177"/>
            <a:ext cx="3743371" cy="166868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D:\Research\ESF\05work Slapanice - living wage\Logo living wage\LivingWage-scottis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481" y="1474783"/>
            <a:ext cx="2884016" cy="12978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Research\ESF\05work Slapanice - living wage\Logo living wage\logo make MW living wa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302" y="3125638"/>
            <a:ext cx="2021668" cy="87942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D:\Research\ESF\05work Slapanice - living wage\Logo living wage\living wage new zealand.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3891" y="2339710"/>
            <a:ext cx="2979085" cy="202539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633" y="5455506"/>
            <a:ext cx="7620000" cy="12954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living wage campaign global"/>
          <p:cNvSpPr>
            <a:spLocks noChangeAspect="1" noChangeArrowheads="1"/>
          </p:cNvSpPr>
          <p:nvPr/>
        </p:nvSpPr>
        <p:spPr bwMode="auto">
          <a:xfrm>
            <a:off x="207433" y="-1233488"/>
            <a:ext cx="533400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3" name="AutoShape 6" descr="Image result for living wage campaign global"/>
          <p:cNvSpPr>
            <a:spLocks noChangeAspect="1" noChangeArrowheads="1"/>
          </p:cNvSpPr>
          <p:nvPr/>
        </p:nvSpPr>
        <p:spPr bwMode="auto">
          <a:xfrm>
            <a:off x="410633" y="-1081088"/>
            <a:ext cx="5334000" cy="25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7176" name="Picture 8" descr="Image result for living wage campaign globa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36207" y="90721"/>
            <a:ext cx="2903580" cy="139994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2" descr="Living Wage Foundation"/>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5" name="AutoShape 14" descr="Living Wage Foundation"/>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6" name="AutoShape 16" descr="Living Wage Foundation"/>
          <p:cNvSpPr>
            <a:spLocks noChangeAspect="1" noChangeArrowheads="1"/>
          </p:cNvSpPr>
          <p:nvPr/>
        </p:nvSpPr>
        <p:spPr bwMode="auto">
          <a:xfrm>
            <a:off x="613833" y="1603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7" name="AutoShape 18" descr="Living Wage Foundation"/>
          <p:cNvSpPr>
            <a:spLocks noChangeAspect="1" noChangeArrowheads="1"/>
          </p:cNvSpPr>
          <p:nvPr/>
        </p:nvSpPr>
        <p:spPr bwMode="auto">
          <a:xfrm>
            <a:off x="817033" y="3127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8" name="AutoShape 20" descr="Living Wage Foundation"/>
          <p:cNvSpPr>
            <a:spLocks noChangeAspect="1" noChangeArrowheads="1"/>
          </p:cNvSpPr>
          <p:nvPr/>
        </p:nvSpPr>
        <p:spPr bwMode="auto">
          <a:xfrm>
            <a:off x="1020233" y="4651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sp>
        <p:nvSpPr>
          <p:cNvPr id="9" name="AutoShape 22" descr="Living Wage Foundation"/>
          <p:cNvSpPr>
            <a:spLocks noChangeAspect="1" noChangeArrowheads="1"/>
          </p:cNvSpPr>
          <p:nvPr/>
        </p:nvSpPr>
        <p:spPr bwMode="auto">
          <a:xfrm>
            <a:off x="1223433" y="6175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k-SK"/>
          </a:p>
        </p:txBody>
      </p:sp>
      <p:pic>
        <p:nvPicPr>
          <p:cNvPr id="7191" name="Picture 2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42095" y="3352407"/>
            <a:ext cx="30226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73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B54D0C-60E6-4E4C-8600-ECFB8042B1A5}"/>
              </a:ext>
            </a:extLst>
          </p:cNvPr>
          <p:cNvSpPr txBox="1"/>
          <p:nvPr/>
        </p:nvSpPr>
        <p:spPr>
          <a:xfrm>
            <a:off x="327977" y="170498"/>
            <a:ext cx="1983043"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Living Wage</a:t>
            </a:r>
          </a:p>
        </p:txBody>
      </p:sp>
      <p:pic>
        <p:nvPicPr>
          <p:cNvPr id="5" name="Picture 4">
            <a:extLst>
              <a:ext uri="{FF2B5EF4-FFF2-40B4-BE49-F238E27FC236}">
                <a16:creationId xmlns:a16="http://schemas.microsoft.com/office/drawing/2014/main" id="{2B93D672-F80C-7E45-8475-811E1A6FB632}"/>
              </a:ext>
            </a:extLst>
          </p:cNvPr>
          <p:cNvPicPr>
            <a:picLocks noChangeAspect="1"/>
          </p:cNvPicPr>
          <p:nvPr/>
        </p:nvPicPr>
        <p:blipFill rotWithShape="1">
          <a:blip r:embed="rId3"/>
          <a:srcRect t="24609" b="9148"/>
          <a:stretch/>
        </p:blipFill>
        <p:spPr>
          <a:xfrm>
            <a:off x="1286963" y="1687688"/>
            <a:ext cx="9618074" cy="4542991"/>
          </a:xfrm>
          <a:prstGeom prst="rect">
            <a:avLst/>
          </a:prstGeom>
        </p:spPr>
      </p:pic>
      <p:sp>
        <p:nvSpPr>
          <p:cNvPr id="6" name="Rectangle 5">
            <a:extLst>
              <a:ext uri="{FF2B5EF4-FFF2-40B4-BE49-F238E27FC236}">
                <a16:creationId xmlns:a16="http://schemas.microsoft.com/office/drawing/2014/main" id="{6465ABE1-FDD4-8E44-BDDD-94F35770FA8B}"/>
              </a:ext>
            </a:extLst>
          </p:cNvPr>
          <p:cNvSpPr/>
          <p:nvPr/>
        </p:nvSpPr>
        <p:spPr>
          <a:xfrm>
            <a:off x="1474381" y="632163"/>
            <a:ext cx="9179441" cy="923330"/>
          </a:xfrm>
          <a:prstGeom prst="rect">
            <a:avLst/>
          </a:prstGeom>
        </p:spPr>
        <p:txBody>
          <a:bodyPr wrap="square">
            <a:spAutoFit/>
          </a:bodyPr>
          <a:lstStyle/>
          <a:p>
            <a:br>
              <a:rPr lang="en-IN" dirty="0"/>
            </a:br>
            <a:r>
              <a:rPr lang="en-IN" dirty="0"/>
              <a:t>A wage that allows a family to meet its basic needs, and provides it with some ability to</a:t>
            </a:r>
          </a:p>
          <a:p>
            <a:r>
              <a:rPr lang="en-IN" dirty="0"/>
              <a:t>deal with emergencies, without restoring to welfare or other public assistance</a:t>
            </a:r>
            <a:endParaRPr lang="en-US" dirty="0"/>
          </a:p>
        </p:txBody>
      </p:sp>
    </p:spTree>
    <p:extLst>
      <p:ext uri="{BB962C8B-B14F-4D97-AF65-F5344CB8AC3E}">
        <p14:creationId xmlns:p14="http://schemas.microsoft.com/office/powerpoint/2010/main" val="4076313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FFAAC3-C83D-8A40-BB27-4676122100A4}"/>
              </a:ext>
            </a:extLst>
          </p:cNvPr>
          <p:cNvSpPr txBox="1"/>
          <p:nvPr/>
        </p:nvSpPr>
        <p:spPr>
          <a:xfrm>
            <a:off x="327977" y="170498"/>
            <a:ext cx="3725507"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Living Wage Calculation</a:t>
            </a:r>
          </a:p>
        </p:txBody>
      </p:sp>
      <p:pic>
        <p:nvPicPr>
          <p:cNvPr id="3" name="Picture 2">
            <a:extLst>
              <a:ext uri="{FF2B5EF4-FFF2-40B4-BE49-F238E27FC236}">
                <a16:creationId xmlns:a16="http://schemas.microsoft.com/office/drawing/2014/main" id="{BBE1A769-3F6B-5C46-946E-8D9EBCC20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100" y="998772"/>
            <a:ext cx="10083800"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4716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C34FAD-3BA6-874F-BD9B-2C8A9F42A666}"/>
              </a:ext>
            </a:extLst>
          </p:cNvPr>
          <p:cNvSpPr txBox="1"/>
          <p:nvPr/>
        </p:nvSpPr>
        <p:spPr>
          <a:xfrm>
            <a:off x="327977" y="170498"/>
            <a:ext cx="8189678"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Methodology to Calculate Living Wage - </a:t>
            </a:r>
            <a:r>
              <a:rPr lang="en-US" altLang="ko-KR" sz="2400" b="1" dirty="0" err="1">
                <a:solidFill>
                  <a:srgbClr val="008DB7"/>
                </a:solidFill>
                <a:latin typeface="Arial" panose="020B0604020202020204" pitchFamily="34" charset="0"/>
                <a:cs typeface="Arial" panose="020B0604020202020204" pitchFamily="34" charset="0"/>
              </a:rPr>
              <a:t>WageIndicator</a:t>
            </a:r>
            <a:endParaRPr lang="en-US" altLang="ko-KR" sz="2400" b="1" dirty="0">
              <a:solidFill>
                <a:srgbClr val="008DB7"/>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2F9ADDE-6808-E245-B2D2-2F7FBC6D4A01}"/>
              </a:ext>
            </a:extLst>
          </p:cNvPr>
          <p:cNvPicPr>
            <a:picLocks noChangeAspect="1"/>
          </p:cNvPicPr>
          <p:nvPr/>
        </p:nvPicPr>
        <p:blipFill>
          <a:blip r:embed="rId3"/>
          <a:stretch>
            <a:fillRect/>
          </a:stretch>
        </p:blipFill>
        <p:spPr>
          <a:xfrm>
            <a:off x="0" y="842210"/>
            <a:ext cx="12192000" cy="6015789"/>
          </a:xfrm>
          <a:prstGeom prst="rect">
            <a:avLst/>
          </a:prstGeom>
        </p:spPr>
      </p:pic>
    </p:spTree>
    <p:extLst>
      <p:ext uri="{BB962C8B-B14F-4D97-AF65-F5344CB8AC3E}">
        <p14:creationId xmlns:p14="http://schemas.microsoft.com/office/powerpoint/2010/main" val="2866113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340768"/>
          </a:xfrm>
        </p:spPr>
        <p:txBody>
          <a:bodyPr>
            <a:normAutofit/>
          </a:bodyPr>
          <a:lstStyle/>
          <a:p>
            <a:r>
              <a:rPr lang="sk-SK" sz="3600" dirty="0"/>
              <a:t>https://costofliving.wageindicator.org</a:t>
            </a:r>
          </a:p>
        </p:txBody>
      </p:sp>
      <p:sp>
        <p:nvSpPr>
          <p:cNvPr id="3" name="Content Placeholder 2"/>
          <p:cNvSpPr>
            <a:spLocks noGrp="1"/>
          </p:cNvSpPr>
          <p:nvPr>
            <p:ph idx="1"/>
          </p:nvPr>
        </p:nvSpPr>
        <p:spPr/>
        <p:txBody>
          <a:bodyPr/>
          <a:lstStyle/>
          <a:p>
            <a:endParaRPr lang="sk-SK"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83" y="1340768"/>
            <a:ext cx="12192000" cy="522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9168341" y="3429000"/>
            <a:ext cx="2304256" cy="792088"/>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3122840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Afbeelding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653" y="457201"/>
            <a:ext cx="43561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Afbeelding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078" y="265953"/>
            <a:ext cx="3931377" cy="3379071"/>
          </a:xfrm>
          <a:prstGeom prst="rect">
            <a:avLst/>
          </a:prstGeom>
          <a:noFill/>
          <a:extLst>
            <a:ext uri="{909E8E84-426E-40DD-AFC4-6F175D3DCCD1}">
              <a14:hiddenFill xmlns:a14="http://schemas.microsoft.com/office/drawing/2010/main">
                <a:solidFill>
                  <a:srgbClr val="FFFFFF"/>
                </a:solidFill>
              </a14:hiddenFill>
            </a:ext>
          </a:extLst>
        </p:spPr>
      </p:pic>
      <p:pic>
        <p:nvPicPr>
          <p:cNvPr id="10241" name="Afbeelding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1" y="2007498"/>
            <a:ext cx="4523100" cy="3365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a:spLocks noChangeArrowheads="1"/>
          </p:cNvSpPr>
          <p:nvPr/>
        </p:nvSpPr>
        <p:spPr bwMode="auto">
          <a:xfrm>
            <a:off x="0" y="60923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pic>
        <p:nvPicPr>
          <p:cNvPr id="10" name="Afbeelding 26"/>
          <p:cNvPicPr/>
          <p:nvPr/>
        </p:nvPicPr>
        <p:blipFill>
          <a:blip r:embed="rId5">
            <a:extLst>
              <a:ext uri="{28A0092B-C50C-407E-A947-70E740481C1C}">
                <a14:useLocalDpi xmlns:a14="http://schemas.microsoft.com/office/drawing/2010/main" val="0"/>
              </a:ext>
            </a:extLst>
          </a:blip>
          <a:srcRect/>
          <a:stretch>
            <a:fillRect/>
          </a:stretch>
        </p:blipFill>
        <p:spPr bwMode="auto">
          <a:xfrm>
            <a:off x="374432" y="2039600"/>
            <a:ext cx="6199293" cy="2829560"/>
          </a:xfrm>
          <a:prstGeom prst="rect">
            <a:avLst/>
          </a:prstGeom>
          <a:noFill/>
          <a:ln>
            <a:noFill/>
          </a:ln>
        </p:spPr>
      </p:pic>
      <p:pic>
        <p:nvPicPr>
          <p:cNvPr id="11" name="Afbeelding 25"/>
          <p:cNvPicPr/>
          <p:nvPr/>
        </p:nvPicPr>
        <p:blipFill>
          <a:blip r:embed="rId6">
            <a:extLst>
              <a:ext uri="{28A0092B-C50C-407E-A947-70E740481C1C}">
                <a14:useLocalDpi xmlns:a14="http://schemas.microsoft.com/office/drawing/2010/main" val="0"/>
              </a:ext>
            </a:extLst>
          </a:blip>
          <a:srcRect/>
          <a:stretch>
            <a:fillRect/>
          </a:stretch>
        </p:blipFill>
        <p:spPr bwMode="auto">
          <a:xfrm>
            <a:off x="1199456" y="5229201"/>
            <a:ext cx="5992707" cy="854075"/>
          </a:xfrm>
          <a:prstGeom prst="rect">
            <a:avLst/>
          </a:prstGeom>
          <a:noFill/>
          <a:ln>
            <a:noFill/>
          </a:ln>
        </p:spPr>
      </p:pic>
    </p:spTree>
    <p:extLst>
      <p:ext uri="{BB962C8B-B14F-4D97-AF65-F5344CB8AC3E}">
        <p14:creationId xmlns:p14="http://schemas.microsoft.com/office/powerpoint/2010/main" val="194263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nodeType="withEffect">
                                  <p:stCondLst>
                                    <p:cond delay="0"/>
                                  </p:stCondLst>
                                  <p:childTnLst>
                                    <p:set>
                                      <p:cBhvr>
                                        <p:cTn id="9" dur="1" fill="hold">
                                          <p:stCondLst>
                                            <p:cond delay="0"/>
                                          </p:stCondLst>
                                        </p:cTn>
                                        <p:tgtEl>
                                          <p:spTgt spid="10241"/>
                                        </p:tgtEl>
                                        <p:attrNameLst>
                                          <p:attrName>style.visibility</p:attrName>
                                        </p:attrNameLst>
                                      </p:cBhvr>
                                      <p:to>
                                        <p:strVal val="visible"/>
                                      </p:to>
                                    </p:set>
                                    <p:animEffect transition="in" filter="fade">
                                      <p:cBhvr>
                                        <p:cTn id="10" dur="500"/>
                                        <p:tgtEl>
                                          <p:spTgt spid="102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k-SK"/>
          </a:p>
        </p:txBody>
      </p:sp>
      <p:sp>
        <p:nvSpPr>
          <p:cNvPr id="3" name="Content Placeholder 2"/>
          <p:cNvSpPr>
            <a:spLocks noGrp="1"/>
          </p:cNvSpPr>
          <p:nvPr>
            <p:ph idx="1"/>
          </p:nvPr>
        </p:nvSpPr>
        <p:spPr/>
        <p:txBody>
          <a:bodyPr/>
          <a:lstStyle/>
          <a:p>
            <a:endParaRPr lang="sk-SK"/>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720568"/>
            <a:ext cx="6756847" cy="4879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659" y="3573016"/>
            <a:ext cx="49784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381" y="404665"/>
            <a:ext cx="41656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4085" y="701002"/>
            <a:ext cx="4927600"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50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additive="base">
                                        <p:cTn id="7" dur="500" fill="hold"/>
                                        <p:tgtEl>
                                          <p:spTgt spid="5126"/>
                                        </p:tgtEl>
                                        <p:attrNameLst>
                                          <p:attrName>ppt_x</p:attrName>
                                        </p:attrNameLst>
                                      </p:cBhvr>
                                      <p:tavLst>
                                        <p:tav tm="0">
                                          <p:val>
                                            <p:strVal val="#ppt_x"/>
                                          </p:val>
                                        </p:tav>
                                        <p:tav tm="100000">
                                          <p:val>
                                            <p:strVal val="#ppt_x"/>
                                          </p:val>
                                        </p:tav>
                                      </p:tavLst>
                                    </p:anim>
                                    <p:anim calcmode="lin" valueType="num">
                                      <p:cBhvr additive="base">
                                        <p:cTn id="8"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A2C3A-8ED5-144E-B0D8-9BEF9B0A8413}"/>
              </a:ext>
            </a:extLst>
          </p:cNvPr>
          <p:cNvSpPr txBox="1"/>
          <p:nvPr/>
        </p:nvSpPr>
        <p:spPr>
          <a:xfrm>
            <a:off x="327977" y="170498"/>
            <a:ext cx="4014048"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Living Wage in this Study:</a:t>
            </a:r>
          </a:p>
        </p:txBody>
      </p:sp>
      <p:pic>
        <p:nvPicPr>
          <p:cNvPr id="3" name="Picture 2">
            <a:extLst>
              <a:ext uri="{FF2B5EF4-FFF2-40B4-BE49-F238E27FC236}">
                <a16:creationId xmlns:a16="http://schemas.microsoft.com/office/drawing/2014/main" id="{D6A5E6DC-02FC-DE4C-94DD-9F9B394CE1A1}"/>
              </a:ext>
            </a:extLst>
          </p:cNvPr>
          <p:cNvPicPr>
            <a:picLocks noChangeAspect="1"/>
          </p:cNvPicPr>
          <p:nvPr/>
        </p:nvPicPr>
        <p:blipFill>
          <a:blip r:embed="rId3"/>
          <a:stretch>
            <a:fillRect/>
          </a:stretch>
        </p:blipFill>
        <p:spPr>
          <a:xfrm>
            <a:off x="1257300" y="1143000"/>
            <a:ext cx="9315450" cy="5562600"/>
          </a:xfrm>
          <a:prstGeom prst="rect">
            <a:avLst/>
          </a:prstGeom>
        </p:spPr>
      </p:pic>
    </p:spTree>
    <p:extLst>
      <p:ext uri="{BB962C8B-B14F-4D97-AF65-F5344CB8AC3E}">
        <p14:creationId xmlns:p14="http://schemas.microsoft.com/office/powerpoint/2010/main" val="149505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FF5F677-D123-6448-A76B-650F9F5CEC7B}"/>
              </a:ext>
            </a:extLst>
          </p:cNvPr>
          <p:cNvGraphicFramePr>
            <a:graphicFrameLocks/>
          </p:cNvGraphicFramePr>
          <p:nvPr>
            <p:extLst>
              <p:ext uri="{D42A27DB-BD31-4B8C-83A1-F6EECF244321}">
                <p14:modId xmlns:p14="http://schemas.microsoft.com/office/powerpoint/2010/main" val="214267436"/>
              </p:ext>
            </p:extLst>
          </p:nvPr>
        </p:nvGraphicFramePr>
        <p:xfrm>
          <a:off x="149225" y="800100"/>
          <a:ext cx="11855450" cy="60579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842D6AA-C25C-CB44-8B0A-5C63F8763946}"/>
              </a:ext>
            </a:extLst>
          </p:cNvPr>
          <p:cNvSpPr txBox="1"/>
          <p:nvPr/>
        </p:nvSpPr>
        <p:spPr>
          <a:xfrm>
            <a:off x="327977" y="170498"/>
            <a:ext cx="7615611"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Minimum Wage vs. Living Wage in Asian Countries</a:t>
            </a:r>
          </a:p>
        </p:txBody>
      </p:sp>
    </p:spTree>
    <p:extLst>
      <p:ext uri="{BB962C8B-B14F-4D97-AF65-F5344CB8AC3E}">
        <p14:creationId xmlns:p14="http://schemas.microsoft.com/office/powerpoint/2010/main" val="330103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chart seriesIdx="-4" categoryIdx="0" bldStep="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chart seriesIdx="-4" categoryIdx="1" bldStep="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chart seriesIdx="-4" categoryIdx="2" bldStep="category"/>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chart seriesIdx="-4" categoryIdx="3" bldStep="category"/>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chart seriesIdx="-4" categoryIdx="4" bldStep="category"/>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chart seriesIdx="-4" categoryIdx="5"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2" descr="page1image5048048">
            <a:extLst>
              <a:ext uri="{FF2B5EF4-FFF2-40B4-BE49-F238E27FC236}">
                <a16:creationId xmlns:a16="http://schemas.microsoft.com/office/drawing/2014/main" id="{36150D20-20FB-3B4C-9513-A8CFE92E7896}"/>
              </a:ext>
            </a:extLst>
          </p:cNvPr>
          <p:cNvPicPr>
            <a:picLocks noChangeAspect="1" noChangeArrowheads="1"/>
          </p:cNvPicPr>
          <p:nvPr/>
        </p:nvPicPr>
        <p:blipFill>
          <a:blip r:embed="rId3">
            <a:alphaModFix amt="31000"/>
            <a:extLst>
              <a:ext uri="{28A0092B-C50C-407E-A947-70E740481C1C}">
                <a14:useLocalDpi xmlns:a14="http://schemas.microsoft.com/office/drawing/2010/main"/>
              </a:ext>
            </a:extLst>
          </a:blip>
          <a:srcRect/>
          <a:stretch>
            <a:fillRect/>
          </a:stretch>
        </p:blipFill>
        <p:spPr bwMode="auto">
          <a:xfrm>
            <a:off x="0" y="802661"/>
            <a:ext cx="12191720" cy="6055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6DE7E5-FFEC-794F-AD51-AD6AA1288C00}"/>
              </a:ext>
            </a:extLst>
          </p:cNvPr>
          <p:cNvSpPr txBox="1"/>
          <p:nvPr/>
        </p:nvSpPr>
        <p:spPr>
          <a:xfrm>
            <a:off x="327977" y="170498"/>
            <a:ext cx="7510005"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Minimum Wage vs. Living Wage for a Family: 2018</a:t>
            </a:r>
          </a:p>
        </p:txBody>
      </p:sp>
      <p:pic>
        <p:nvPicPr>
          <p:cNvPr id="5" name="Graphic 4" descr="Marker">
            <a:extLst>
              <a:ext uri="{FF2B5EF4-FFF2-40B4-BE49-F238E27FC236}">
                <a16:creationId xmlns:a16="http://schemas.microsoft.com/office/drawing/2014/main" id="{FEC5A49C-7C1A-F949-96F2-4AE45D5030A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4290" y="3779540"/>
            <a:ext cx="357749" cy="357749"/>
          </a:xfrm>
          <a:prstGeom prst="rect">
            <a:avLst/>
          </a:prstGeom>
        </p:spPr>
      </p:pic>
      <p:pic>
        <p:nvPicPr>
          <p:cNvPr id="6" name="Graphic 5" descr="Marker">
            <a:extLst>
              <a:ext uri="{FF2B5EF4-FFF2-40B4-BE49-F238E27FC236}">
                <a16:creationId xmlns:a16="http://schemas.microsoft.com/office/drawing/2014/main" id="{2BA0BB4D-2C7F-934D-B3F0-C5CB33824A3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266818" y="3960787"/>
            <a:ext cx="333051" cy="333051"/>
          </a:xfrm>
          <a:prstGeom prst="rect">
            <a:avLst/>
          </a:prstGeom>
        </p:spPr>
      </p:pic>
      <p:pic>
        <p:nvPicPr>
          <p:cNvPr id="7" name="Graphic 6" descr="Marker">
            <a:extLst>
              <a:ext uri="{FF2B5EF4-FFF2-40B4-BE49-F238E27FC236}">
                <a16:creationId xmlns:a16="http://schemas.microsoft.com/office/drawing/2014/main" id="{89D163B2-5054-524D-B627-A21CC8E9E54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43423" y="3779540"/>
            <a:ext cx="333051" cy="333051"/>
          </a:xfrm>
          <a:prstGeom prst="rect">
            <a:avLst/>
          </a:prstGeom>
        </p:spPr>
      </p:pic>
      <p:pic>
        <p:nvPicPr>
          <p:cNvPr id="8" name="Graphic 7" descr="Marker">
            <a:extLst>
              <a:ext uri="{FF2B5EF4-FFF2-40B4-BE49-F238E27FC236}">
                <a16:creationId xmlns:a16="http://schemas.microsoft.com/office/drawing/2014/main" id="{B8D3D569-BC72-BD4B-A244-67B2664B00C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187928" y="2927563"/>
            <a:ext cx="333051" cy="333051"/>
          </a:xfrm>
          <a:prstGeom prst="rect">
            <a:avLst/>
          </a:prstGeom>
        </p:spPr>
      </p:pic>
      <p:pic>
        <p:nvPicPr>
          <p:cNvPr id="9" name="Graphic 8" descr="Marker">
            <a:extLst>
              <a:ext uri="{FF2B5EF4-FFF2-40B4-BE49-F238E27FC236}">
                <a16:creationId xmlns:a16="http://schemas.microsoft.com/office/drawing/2014/main" id="{0AC861B9-C868-CC46-B05C-677A9F144173}"/>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998518" y="3898160"/>
            <a:ext cx="333051" cy="333051"/>
          </a:xfrm>
          <a:prstGeom prst="rect">
            <a:avLst/>
          </a:prstGeom>
        </p:spPr>
      </p:pic>
      <p:pic>
        <p:nvPicPr>
          <p:cNvPr id="10" name="Graphic 9" descr="Marker">
            <a:extLst>
              <a:ext uri="{FF2B5EF4-FFF2-40B4-BE49-F238E27FC236}">
                <a16:creationId xmlns:a16="http://schemas.microsoft.com/office/drawing/2014/main" id="{A777D926-97A9-9649-A1AF-470FA31BCE9E}"/>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691472" y="4765251"/>
            <a:ext cx="333051" cy="333051"/>
          </a:xfrm>
          <a:prstGeom prst="rect">
            <a:avLst/>
          </a:prstGeom>
        </p:spPr>
      </p:pic>
      <p:pic>
        <p:nvPicPr>
          <p:cNvPr id="11" name="Graphic 10" descr="Marker">
            <a:extLst>
              <a:ext uri="{FF2B5EF4-FFF2-40B4-BE49-F238E27FC236}">
                <a16:creationId xmlns:a16="http://schemas.microsoft.com/office/drawing/2014/main" id="{B9396242-8D10-E944-83F6-FDA0C19C2701}"/>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657162" y="4405338"/>
            <a:ext cx="333051" cy="333051"/>
          </a:xfrm>
          <a:prstGeom prst="rect">
            <a:avLst/>
          </a:prstGeom>
        </p:spPr>
      </p:pic>
      <p:pic>
        <p:nvPicPr>
          <p:cNvPr id="12" name="Graphic 11" descr="Marker">
            <a:extLst>
              <a:ext uri="{FF2B5EF4-FFF2-40B4-BE49-F238E27FC236}">
                <a16:creationId xmlns:a16="http://schemas.microsoft.com/office/drawing/2014/main" id="{370A6B83-B931-454D-835C-2BF7A1F617CE}"/>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6675773" y="4951487"/>
            <a:ext cx="333051" cy="333051"/>
          </a:xfrm>
          <a:prstGeom prst="rect">
            <a:avLst/>
          </a:prstGeom>
        </p:spPr>
      </p:pic>
      <p:pic>
        <p:nvPicPr>
          <p:cNvPr id="13" name="Graphic 12" descr="Marker">
            <a:extLst>
              <a:ext uri="{FF2B5EF4-FFF2-40B4-BE49-F238E27FC236}">
                <a16:creationId xmlns:a16="http://schemas.microsoft.com/office/drawing/2014/main" id="{5F5962DA-5ED1-BF48-ACB3-31D3CE5E6313}"/>
              </a:ext>
            </a:extLst>
          </p:cNvPr>
          <p:cNvPicPr>
            <a:picLocks noChangeAspect="1"/>
          </p:cNvPicPr>
          <p:nvPr/>
        </p:nvPicPr>
        <p:blipFill>
          <a:blip r:embed="rId20">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6987270" y="5554566"/>
            <a:ext cx="333051" cy="333051"/>
          </a:xfrm>
          <a:prstGeom prst="rect">
            <a:avLst/>
          </a:prstGeom>
        </p:spPr>
      </p:pic>
      <p:cxnSp>
        <p:nvCxnSpPr>
          <p:cNvPr id="18" name="Elbow Connector 17">
            <a:extLst>
              <a:ext uri="{FF2B5EF4-FFF2-40B4-BE49-F238E27FC236}">
                <a16:creationId xmlns:a16="http://schemas.microsoft.com/office/drawing/2014/main" id="{D6073747-5C95-D445-ACDE-DA8F06404720}"/>
              </a:ext>
            </a:extLst>
          </p:cNvPr>
          <p:cNvCxnSpPr>
            <a:cxnSpLocks/>
            <a:stCxn id="8" idx="0"/>
            <a:endCxn id="36" idx="1"/>
          </p:cNvCxnSpPr>
          <p:nvPr/>
        </p:nvCxnSpPr>
        <p:spPr>
          <a:xfrm rot="5400000" flipH="1" flipV="1">
            <a:off x="3781543" y="2123102"/>
            <a:ext cx="1377373" cy="231550"/>
          </a:xfrm>
          <a:prstGeom prst="bentConnector2">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D963F5D2-ABF9-014A-AE52-BCC4A6269565}"/>
              </a:ext>
            </a:extLst>
          </p:cNvPr>
          <p:cNvCxnSpPr>
            <a:cxnSpLocks/>
            <a:stCxn id="5" idx="0"/>
            <a:endCxn id="46" idx="2"/>
          </p:cNvCxnSpPr>
          <p:nvPr/>
        </p:nvCxnSpPr>
        <p:spPr>
          <a:xfrm rot="16200000" flipV="1">
            <a:off x="2463983" y="1530358"/>
            <a:ext cx="1545604" cy="2952760"/>
          </a:xfrm>
          <a:prstGeom prst="bentConnector3">
            <a:avLst>
              <a:gd name="adj1" fmla="val 31394"/>
            </a:avLst>
          </a:prstGeom>
          <a:ln w="19050">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5EEDBD0A-AD75-D74A-AF62-6ADA5DE7D785}"/>
              </a:ext>
            </a:extLst>
          </p:cNvPr>
          <p:cNvCxnSpPr>
            <a:cxnSpLocks/>
            <a:stCxn id="10" idx="0"/>
            <a:endCxn id="58" idx="2"/>
          </p:cNvCxnSpPr>
          <p:nvPr/>
        </p:nvCxnSpPr>
        <p:spPr>
          <a:xfrm rot="16200000" flipV="1">
            <a:off x="2856432" y="2763685"/>
            <a:ext cx="240253" cy="3762880"/>
          </a:xfrm>
          <a:prstGeom prst="bentConnector3">
            <a:avLst>
              <a:gd name="adj1" fmla="val 50000"/>
            </a:avLst>
          </a:prstGeom>
          <a:ln w="1905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a:extLst>
              <a:ext uri="{FF2B5EF4-FFF2-40B4-BE49-F238E27FC236}">
                <a16:creationId xmlns:a16="http://schemas.microsoft.com/office/drawing/2014/main" id="{9918A6B7-5B50-974C-8262-37D1BF6F96B1}"/>
              </a:ext>
            </a:extLst>
          </p:cNvPr>
          <p:cNvCxnSpPr>
            <a:cxnSpLocks/>
            <a:stCxn id="13" idx="2"/>
            <a:endCxn id="115" idx="2"/>
          </p:cNvCxnSpPr>
          <p:nvPr/>
        </p:nvCxnSpPr>
        <p:spPr>
          <a:xfrm rot="16200000" flipH="1">
            <a:off x="7818304" y="5223108"/>
            <a:ext cx="551759" cy="1880775"/>
          </a:xfrm>
          <a:prstGeom prst="bentConnector3">
            <a:avLst>
              <a:gd name="adj1" fmla="val 141431"/>
            </a:avLst>
          </a:prstGeom>
          <a:ln w="19050">
            <a:solidFill>
              <a:srgbClr val="00919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3A45435C-EC8F-B046-BA11-84BFDF8F861E}"/>
              </a:ext>
            </a:extLst>
          </p:cNvPr>
          <p:cNvCxnSpPr>
            <a:cxnSpLocks/>
            <a:stCxn id="12" idx="0"/>
            <a:endCxn id="108" idx="2"/>
          </p:cNvCxnSpPr>
          <p:nvPr/>
        </p:nvCxnSpPr>
        <p:spPr>
          <a:xfrm rot="5400000" flipH="1" flipV="1">
            <a:off x="8424562" y="3085852"/>
            <a:ext cx="283372" cy="3447899"/>
          </a:xfrm>
          <a:prstGeom prst="bentConnector3">
            <a:avLst>
              <a:gd name="adj1" fmla="val 50000"/>
            </a:avLst>
          </a:prstGeom>
          <a:ln w="19050">
            <a:solidFill>
              <a:srgbClr val="7A81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9F9DC46F-92B1-D749-A8A4-0435DC4AE89C}"/>
              </a:ext>
            </a:extLst>
          </p:cNvPr>
          <p:cNvCxnSpPr>
            <a:cxnSpLocks/>
            <a:stCxn id="11" idx="0"/>
            <a:endCxn id="96" idx="2"/>
          </p:cNvCxnSpPr>
          <p:nvPr/>
        </p:nvCxnSpPr>
        <p:spPr>
          <a:xfrm rot="5400000" flipH="1" flipV="1">
            <a:off x="7540259" y="2506833"/>
            <a:ext cx="1181935" cy="2615077"/>
          </a:xfrm>
          <a:prstGeom prst="bentConnector3">
            <a:avLst>
              <a:gd name="adj1" fmla="val 7925"/>
            </a:avLst>
          </a:prstGeom>
          <a:ln w="19050">
            <a:solidFill>
              <a:srgbClr val="FF2F9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508FAF6A-A8DF-A64E-B560-A5B2DAD155E5}"/>
              </a:ext>
            </a:extLst>
          </p:cNvPr>
          <p:cNvCxnSpPr>
            <a:cxnSpLocks/>
            <a:stCxn id="9" idx="0"/>
            <a:endCxn id="86" idx="2"/>
          </p:cNvCxnSpPr>
          <p:nvPr/>
        </p:nvCxnSpPr>
        <p:spPr>
          <a:xfrm rot="5400000" flipH="1" flipV="1">
            <a:off x="7389309" y="1189937"/>
            <a:ext cx="2483959" cy="2932489"/>
          </a:xfrm>
          <a:prstGeom prst="bentConnector3">
            <a:avLst>
              <a:gd name="adj1" fmla="val 90602"/>
            </a:avLst>
          </a:prstGeom>
          <a:ln w="19050">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5DB3696A-830C-2945-9E0C-4E6CE0FAADC1}"/>
              </a:ext>
            </a:extLst>
          </p:cNvPr>
          <p:cNvCxnSpPr>
            <a:cxnSpLocks/>
            <a:stCxn id="7" idx="2"/>
            <a:endCxn id="66" idx="2"/>
          </p:cNvCxnSpPr>
          <p:nvPr/>
        </p:nvCxnSpPr>
        <p:spPr>
          <a:xfrm rot="5400000">
            <a:off x="3452844" y="3581548"/>
            <a:ext cx="1726062" cy="2788148"/>
          </a:xfrm>
          <a:prstGeom prst="bentConnector3">
            <a:avLst>
              <a:gd name="adj1" fmla="val 113244"/>
            </a:avLst>
          </a:prstGeom>
          <a:ln w="19050">
            <a:solidFill>
              <a:srgbClr val="C0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a:extLst>
              <a:ext uri="{FF2B5EF4-FFF2-40B4-BE49-F238E27FC236}">
                <a16:creationId xmlns:a16="http://schemas.microsoft.com/office/drawing/2014/main" id="{4C2C27C9-7784-A545-90F2-CD5A3DE375E2}"/>
              </a:ext>
            </a:extLst>
          </p:cNvPr>
          <p:cNvCxnSpPr>
            <a:cxnSpLocks/>
            <a:stCxn id="6" idx="2"/>
            <a:endCxn id="78" idx="2"/>
          </p:cNvCxnSpPr>
          <p:nvPr/>
        </p:nvCxnSpPr>
        <p:spPr>
          <a:xfrm rot="5400000">
            <a:off x="2502590" y="2433156"/>
            <a:ext cx="2070072" cy="5791436"/>
          </a:xfrm>
          <a:prstGeom prst="bentConnector3">
            <a:avLst>
              <a:gd name="adj1" fmla="val 111043"/>
            </a:avLst>
          </a:prstGeom>
          <a:ln w="19050">
            <a:solidFill>
              <a:srgbClr val="F9B9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20B8D9C-4514-324D-BDBC-35DF41F54C28}"/>
              </a:ext>
            </a:extLst>
          </p:cNvPr>
          <p:cNvSpPr/>
          <p:nvPr/>
        </p:nvSpPr>
        <p:spPr>
          <a:xfrm>
            <a:off x="5660186" y="1099623"/>
            <a:ext cx="1102659" cy="398004"/>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Minimum Wage</a:t>
            </a:r>
          </a:p>
          <a:p>
            <a:r>
              <a:rPr lang="en-US" sz="1600" dirty="0"/>
              <a:t>US$ 486</a:t>
            </a:r>
          </a:p>
        </p:txBody>
      </p:sp>
      <p:sp>
        <p:nvSpPr>
          <p:cNvPr id="35" name="Rectangle 34">
            <a:extLst>
              <a:ext uri="{FF2B5EF4-FFF2-40B4-BE49-F238E27FC236}">
                <a16:creationId xmlns:a16="http://schemas.microsoft.com/office/drawing/2014/main" id="{E3F39FCC-D006-2E46-AB65-CEEEFB8452B7}"/>
              </a:ext>
            </a:extLst>
          </p:cNvPr>
          <p:cNvSpPr/>
          <p:nvPr/>
        </p:nvSpPr>
        <p:spPr>
          <a:xfrm>
            <a:off x="5660186" y="1511540"/>
            <a:ext cx="1102659" cy="453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Living Wage</a:t>
            </a:r>
          </a:p>
          <a:p>
            <a:r>
              <a:rPr lang="en-US" sz="1600" dirty="0"/>
              <a:t>US$ 692</a:t>
            </a:r>
          </a:p>
        </p:txBody>
      </p:sp>
      <p:graphicFrame>
        <p:nvGraphicFramePr>
          <p:cNvPr id="36" name="Chart 35">
            <a:extLst>
              <a:ext uri="{FF2B5EF4-FFF2-40B4-BE49-F238E27FC236}">
                <a16:creationId xmlns:a16="http://schemas.microsoft.com/office/drawing/2014/main" id="{DE4B0AEF-B30C-3C4A-B097-814E29A24DFD}"/>
              </a:ext>
            </a:extLst>
          </p:cNvPr>
          <p:cNvGraphicFramePr>
            <a:graphicFrameLocks/>
          </p:cNvGraphicFramePr>
          <p:nvPr>
            <p:extLst/>
          </p:nvPr>
        </p:nvGraphicFramePr>
        <p:xfrm>
          <a:off x="4586004" y="1075046"/>
          <a:ext cx="1088034" cy="950289"/>
        </p:xfrm>
        <a:graphic>
          <a:graphicData uri="http://schemas.openxmlformats.org/drawingml/2006/chart">
            <c:chart xmlns:c="http://schemas.openxmlformats.org/drawingml/2006/chart" xmlns:r="http://schemas.openxmlformats.org/officeDocument/2006/relationships" r:id="rId22"/>
          </a:graphicData>
        </a:graphic>
      </p:graphicFrame>
      <p:sp>
        <p:nvSpPr>
          <p:cNvPr id="37" name="TextBox 36">
            <a:extLst>
              <a:ext uri="{FF2B5EF4-FFF2-40B4-BE49-F238E27FC236}">
                <a16:creationId xmlns:a16="http://schemas.microsoft.com/office/drawing/2014/main" id="{29FC55D1-966B-7544-B234-DA9E8E87C758}"/>
              </a:ext>
            </a:extLst>
          </p:cNvPr>
          <p:cNvSpPr txBox="1"/>
          <p:nvPr/>
        </p:nvSpPr>
        <p:spPr>
          <a:xfrm>
            <a:off x="5588813" y="842883"/>
            <a:ext cx="1261387" cy="307777"/>
          </a:xfrm>
          <a:prstGeom prst="rect">
            <a:avLst/>
          </a:prstGeom>
          <a:noFill/>
        </p:spPr>
        <p:txBody>
          <a:bodyPr wrap="square" rtlCol="0">
            <a:spAutoFit/>
          </a:bodyPr>
          <a:lstStyle/>
          <a:p>
            <a:r>
              <a:rPr lang="en-US" sz="1400" b="1" dirty="0">
                <a:solidFill>
                  <a:schemeClr val="accent1">
                    <a:lumMod val="50000"/>
                  </a:schemeClr>
                </a:solidFill>
              </a:rPr>
              <a:t>PAKISTAN</a:t>
            </a:r>
          </a:p>
        </p:txBody>
      </p:sp>
      <p:sp>
        <p:nvSpPr>
          <p:cNvPr id="40" name="TextBox 39">
            <a:extLst>
              <a:ext uri="{FF2B5EF4-FFF2-40B4-BE49-F238E27FC236}">
                <a16:creationId xmlns:a16="http://schemas.microsoft.com/office/drawing/2014/main" id="{D68E3479-3D3A-B14A-AE50-E10883648824}"/>
              </a:ext>
            </a:extLst>
          </p:cNvPr>
          <p:cNvSpPr txBox="1"/>
          <p:nvPr/>
        </p:nvSpPr>
        <p:spPr>
          <a:xfrm>
            <a:off x="4778204" y="1332838"/>
            <a:ext cx="765981" cy="461665"/>
          </a:xfrm>
          <a:prstGeom prst="rect">
            <a:avLst/>
          </a:prstGeom>
          <a:noFill/>
        </p:spPr>
        <p:txBody>
          <a:bodyPr wrap="square" rtlCol="0">
            <a:spAutoFit/>
          </a:bodyPr>
          <a:lstStyle/>
          <a:p>
            <a:r>
              <a:rPr lang="en-US" sz="2400" b="1" dirty="0">
                <a:solidFill>
                  <a:schemeClr val="accent6">
                    <a:lumMod val="75000"/>
                  </a:schemeClr>
                </a:solidFill>
              </a:rPr>
              <a:t>68</a:t>
            </a:r>
            <a:r>
              <a:rPr lang="en-US" sz="2400" b="1" baseline="30000" dirty="0">
                <a:solidFill>
                  <a:schemeClr val="accent6">
                    <a:lumMod val="75000"/>
                  </a:schemeClr>
                </a:solidFill>
              </a:rPr>
              <a:t>%</a:t>
            </a:r>
            <a:endParaRPr lang="en-US" sz="2400" b="1" dirty="0">
              <a:solidFill>
                <a:schemeClr val="accent6">
                  <a:lumMod val="75000"/>
                </a:schemeClr>
              </a:solidFill>
            </a:endParaRPr>
          </a:p>
        </p:txBody>
      </p:sp>
      <p:sp>
        <p:nvSpPr>
          <p:cNvPr id="42" name="Rectangle 41">
            <a:extLst>
              <a:ext uri="{FF2B5EF4-FFF2-40B4-BE49-F238E27FC236}">
                <a16:creationId xmlns:a16="http://schemas.microsoft.com/office/drawing/2014/main" id="{92FB6AF1-6923-BA44-B84D-537A5D75C70B}"/>
              </a:ext>
            </a:extLst>
          </p:cNvPr>
          <p:cNvSpPr/>
          <p:nvPr/>
        </p:nvSpPr>
        <p:spPr>
          <a:xfrm>
            <a:off x="2297496" y="1229246"/>
            <a:ext cx="1102659" cy="398004"/>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Minimum Wage</a:t>
            </a:r>
          </a:p>
          <a:p>
            <a:r>
              <a:rPr lang="en-US" sz="1600" dirty="0"/>
              <a:t>US$ 208</a:t>
            </a:r>
          </a:p>
        </p:txBody>
      </p:sp>
      <p:sp>
        <p:nvSpPr>
          <p:cNvPr id="43" name="Rectangle 42">
            <a:extLst>
              <a:ext uri="{FF2B5EF4-FFF2-40B4-BE49-F238E27FC236}">
                <a16:creationId xmlns:a16="http://schemas.microsoft.com/office/drawing/2014/main" id="{1C85EB2F-3FD8-FA4D-A3E3-EB779956DFD2}"/>
              </a:ext>
            </a:extLst>
          </p:cNvPr>
          <p:cNvSpPr/>
          <p:nvPr/>
        </p:nvSpPr>
        <p:spPr>
          <a:xfrm>
            <a:off x="2297496" y="1641163"/>
            <a:ext cx="1102659" cy="453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Living Wage</a:t>
            </a:r>
          </a:p>
          <a:p>
            <a:r>
              <a:rPr lang="en-US" sz="1600" dirty="0"/>
              <a:t>US$ 696</a:t>
            </a:r>
          </a:p>
        </p:txBody>
      </p:sp>
      <p:sp>
        <p:nvSpPr>
          <p:cNvPr id="44" name="TextBox 43">
            <a:extLst>
              <a:ext uri="{FF2B5EF4-FFF2-40B4-BE49-F238E27FC236}">
                <a16:creationId xmlns:a16="http://schemas.microsoft.com/office/drawing/2014/main" id="{5A252B42-479C-D14A-893D-4D7B62F60B4A}"/>
              </a:ext>
            </a:extLst>
          </p:cNvPr>
          <p:cNvSpPr txBox="1"/>
          <p:nvPr/>
        </p:nvSpPr>
        <p:spPr>
          <a:xfrm>
            <a:off x="2226123" y="972506"/>
            <a:ext cx="1261387" cy="307777"/>
          </a:xfrm>
          <a:prstGeom prst="rect">
            <a:avLst/>
          </a:prstGeom>
          <a:noFill/>
        </p:spPr>
        <p:txBody>
          <a:bodyPr wrap="square" rtlCol="0">
            <a:spAutoFit/>
          </a:bodyPr>
          <a:lstStyle/>
          <a:p>
            <a:r>
              <a:rPr lang="en-US" sz="1400" b="1" dirty="0">
                <a:solidFill>
                  <a:schemeClr val="accent1">
                    <a:lumMod val="50000"/>
                  </a:schemeClr>
                </a:solidFill>
              </a:rPr>
              <a:t>INDIA</a:t>
            </a:r>
          </a:p>
        </p:txBody>
      </p:sp>
      <p:graphicFrame>
        <p:nvGraphicFramePr>
          <p:cNvPr id="46" name="Chart 45">
            <a:extLst>
              <a:ext uri="{FF2B5EF4-FFF2-40B4-BE49-F238E27FC236}">
                <a16:creationId xmlns:a16="http://schemas.microsoft.com/office/drawing/2014/main" id="{8F3343C7-F976-0745-9C56-D81C36272EE3}"/>
              </a:ext>
            </a:extLst>
          </p:cNvPr>
          <p:cNvGraphicFramePr>
            <a:graphicFrameLocks/>
          </p:cNvGraphicFramePr>
          <p:nvPr>
            <p:extLst/>
          </p:nvPr>
        </p:nvGraphicFramePr>
        <p:xfrm>
          <a:off x="1043673" y="1088301"/>
          <a:ext cx="1433465" cy="1145635"/>
        </p:xfrm>
        <a:graphic>
          <a:graphicData uri="http://schemas.openxmlformats.org/drawingml/2006/chart">
            <c:chart xmlns:c="http://schemas.openxmlformats.org/drawingml/2006/chart" xmlns:r="http://schemas.openxmlformats.org/officeDocument/2006/relationships" r:id="rId23"/>
          </a:graphicData>
        </a:graphic>
      </p:graphicFrame>
      <p:sp>
        <p:nvSpPr>
          <p:cNvPr id="47" name="TextBox 46">
            <a:extLst>
              <a:ext uri="{FF2B5EF4-FFF2-40B4-BE49-F238E27FC236}">
                <a16:creationId xmlns:a16="http://schemas.microsoft.com/office/drawing/2014/main" id="{8F9138A2-9A06-F040-B5AF-E456ACA39EA8}"/>
              </a:ext>
            </a:extLst>
          </p:cNvPr>
          <p:cNvSpPr txBox="1"/>
          <p:nvPr/>
        </p:nvSpPr>
        <p:spPr>
          <a:xfrm>
            <a:off x="1405106" y="1430285"/>
            <a:ext cx="765981" cy="461665"/>
          </a:xfrm>
          <a:prstGeom prst="rect">
            <a:avLst/>
          </a:prstGeom>
          <a:noFill/>
        </p:spPr>
        <p:txBody>
          <a:bodyPr wrap="square" rtlCol="0">
            <a:spAutoFit/>
          </a:bodyPr>
          <a:lstStyle/>
          <a:p>
            <a:r>
              <a:rPr lang="en-US" sz="2400" b="1" dirty="0">
                <a:solidFill>
                  <a:schemeClr val="accent2">
                    <a:lumMod val="75000"/>
                  </a:schemeClr>
                </a:solidFill>
              </a:rPr>
              <a:t>30</a:t>
            </a:r>
            <a:r>
              <a:rPr lang="en-US" sz="2400" b="1" baseline="30000" dirty="0">
                <a:solidFill>
                  <a:schemeClr val="accent2">
                    <a:lumMod val="75000"/>
                  </a:schemeClr>
                </a:solidFill>
              </a:rPr>
              <a:t>%</a:t>
            </a:r>
            <a:endParaRPr lang="en-US" sz="2400" b="1" dirty="0">
              <a:solidFill>
                <a:schemeClr val="accent2">
                  <a:lumMod val="75000"/>
                </a:schemeClr>
              </a:solidFill>
            </a:endParaRPr>
          </a:p>
        </p:txBody>
      </p:sp>
      <p:sp>
        <p:nvSpPr>
          <p:cNvPr id="55" name="Rectangle 54">
            <a:extLst>
              <a:ext uri="{FF2B5EF4-FFF2-40B4-BE49-F238E27FC236}">
                <a16:creationId xmlns:a16="http://schemas.microsoft.com/office/drawing/2014/main" id="{95AAD1B2-7611-D145-8348-F94117B4A3D6}"/>
              </a:ext>
            </a:extLst>
          </p:cNvPr>
          <p:cNvSpPr/>
          <p:nvPr/>
        </p:nvSpPr>
        <p:spPr>
          <a:xfrm>
            <a:off x="1648426" y="3507991"/>
            <a:ext cx="1102659" cy="398004"/>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Minimum Wage</a:t>
            </a:r>
          </a:p>
          <a:p>
            <a:r>
              <a:rPr lang="en-US" sz="1600" dirty="0"/>
              <a:t>US$ 132</a:t>
            </a:r>
          </a:p>
        </p:txBody>
      </p:sp>
      <p:sp>
        <p:nvSpPr>
          <p:cNvPr id="56" name="Rectangle 55">
            <a:extLst>
              <a:ext uri="{FF2B5EF4-FFF2-40B4-BE49-F238E27FC236}">
                <a16:creationId xmlns:a16="http://schemas.microsoft.com/office/drawing/2014/main" id="{CFA44E41-7327-864F-B1AD-5F58D9349629}"/>
              </a:ext>
            </a:extLst>
          </p:cNvPr>
          <p:cNvSpPr/>
          <p:nvPr/>
        </p:nvSpPr>
        <p:spPr>
          <a:xfrm>
            <a:off x="1648426" y="3919908"/>
            <a:ext cx="1102659" cy="453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Living Wage</a:t>
            </a:r>
          </a:p>
          <a:p>
            <a:r>
              <a:rPr lang="en-US" sz="1600" dirty="0"/>
              <a:t>US$ 681</a:t>
            </a:r>
          </a:p>
        </p:txBody>
      </p:sp>
      <p:sp>
        <p:nvSpPr>
          <p:cNvPr id="57" name="TextBox 56">
            <a:extLst>
              <a:ext uri="{FF2B5EF4-FFF2-40B4-BE49-F238E27FC236}">
                <a16:creationId xmlns:a16="http://schemas.microsoft.com/office/drawing/2014/main" id="{46183FB8-0DBA-5744-96DA-5FED8ED9C7C2}"/>
              </a:ext>
            </a:extLst>
          </p:cNvPr>
          <p:cNvSpPr txBox="1"/>
          <p:nvPr/>
        </p:nvSpPr>
        <p:spPr>
          <a:xfrm>
            <a:off x="1577053" y="3251251"/>
            <a:ext cx="1261387" cy="307777"/>
          </a:xfrm>
          <a:prstGeom prst="rect">
            <a:avLst/>
          </a:prstGeom>
          <a:noFill/>
        </p:spPr>
        <p:txBody>
          <a:bodyPr wrap="square" rtlCol="0">
            <a:spAutoFit/>
          </a:bodyPr>
          <a:lstStyle/>
          <a:p>
            <a:r>
              <a:rPr lang="en-US" sz="1400" b="1" dirty="0">
                <a:solidFill>
                  <a:schemeClr val="accent1">
                    <a:lumMod val="50000"/>
                  </a:schemeClr>
                </a:solidFill>
              </a:rPr>
              <a:t>SRI LANKA</a:t>
            </a:r>
          </a:p>
        </p:txBody>
      </p:sp>
      <p:graphicFrame>
        <p:nvGraphicFramePr>
          <p:cNvPr id="58" name="Chart 57">
            <a:extLst>
              <a:ext uri="{FF2B5EF4-FFF2-40B4-BE49-F238E27FC236}">
                <a16:creationId xmlns:a16="http://schemas.microsoft.com/office/drawing/2014/main" id="{D83B1D3A-E75C-114B-883E-695A34FC586D}"/>
              </a:ext>
            </a:extLst>
          </p:cNvPr>
          <p:cNvGraphicFramePr/>
          <p:nvPr>
            <p:extLst/>
          </p:nvPr>
        </p:nvGraphicFramePr>
        <p:xfrm>
          <a:off x="200523" y="3374540"/>
          <a:ext cx="1789191" cy="1150458"/>
        </p:xfrm>
        <a:graphic>
          <a:graphicData uri="http://schemas.openxmlformats.org/drawingml/2006/chart">
            <c:chart xmlns:c="http://schemas.openxmlformats.org/drawingml/2006/chart" xmlns:r="http://schemas.openxmlformats.org/officeDocument/2006/relationships" r:id="rId24"/>
          </a:graphicData>
        </a:graphic>
      </p:graphicFrame>
      <p:sp>
        <p:nvSpPr>
          <p:cNvPr id="59" name="TextBox 58">
            <a:extLst>
              <a:ext uri="{FF2B5EF4-FFF2-40B4-BE49-F238E27FC236}">
                <a16:creationId xmlns:a16="http://schemas.microsoft.com/office/drawing/2014/main" id="{D629714F-3599-784D-9DEB-A65EB772280F}"/>
              </a:ext>
            </a:extLst>
          </p:cNvPr>
          <p:cNvSpPr txBox="1"/>
          <p:nvPr/>
        </p:nvSpPr>
        <p:spPr>
          <a:xfrm>
            <a:off x="757271" y="3742162"/>
            <a:ext cx="765981" cy="461665"/>
          </a:xfrm>
          <a:prstGeom prst="rect">
            <a:avLst/>
          </a:prstGeom>
          <a:noFill/>
        </p:spPr>
        <p:txBody>
          <a:bodyPr wrap="square" rtlCol="0">
            <a:spAutoFit/>
          </a:bodyPr>
          <a:lstStyle/>
          <a:p>
            <a:r>
              <a:rPr lang="en-US" sz="2400" b="1" dirty="0">
                <a:solidFill>
                  <a:srgbClr val="00B0F0"/>
                </a:solidFill>
              </a:rPr>
              <a:t>19</a:t>
            </a:r>
            <a:r>
              <a:rPr lang="en-US" sz="2400" b="1" baseline="30000" dirty="0">
                <a:solidFill>
                  <a:srgbClr val="00B0F0"/>
                </a:solidFill>
              </a:rPr>
              <a:t>%</a:t>
            </a:r>
            <a:endParaRPr lang="en-US" sz="2400" b="1" dirty="0">
              <a:solidFill>
                <a:srgbClr val="00B0F0"/>
              </a:solidFill>
            </a:endParaRPr>
          </a:p>
        </p:txBody>
      </p:sp>
      <p:sp>
        <p:nvSpPr>
          <p:cNvPr id="63" name="Rectangle 62">
            <a:extLst>
              <a:ext uri="{FF2B5EF4-FFF2-40B4-BE49-F238E27FC236}">
                <a16:creationId xmlns:a16="http://schemas.microsoft.com/office/drawing/2014/main" id="{20373260-5F8C-4D4F-9862-2DDF9B658591}"/>
              </a:ext>
            </a:extLst>
          </p:cNvPr>
          <p:cNvSpPr/>
          <p:nvPr/>
        </p:nvSpPr>
        <p:spPr>
          <a:xfrm>
            <a:off x="3392153" y="4926703"/>
            <a:ext cx="1102659" cy="39800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Minimum Wage</a:t>
            </a:r>
          </a:p>
          <a:p>
            <a:r>
              <a:rPr lang="en-US" sz="1600" dirty="0"/>
              <a:t>US$ 47</a:t>
            </a:r>
          </a:p>
        </p:txBody>
      </p:sp>
      <p:sp>
        <p:nvSpPr>
          <p:cNvPr id="64" name="Rectangle 63">
            <a:extLst>
              <a:ext uri="{FF2B5EF4-FFF2-40B4-BE49-F238E27FC236}">
                <a16:creationId xmlns:a16="http://schemas.microsoft.com/office/drawing/2014/main" id="{CD0439C2-5CE5-AA40-990E-E3E0A6F5F4B6}"/>
              </a:ext>
            </a:extLst>
          </p:cNvPr>
          <p:cNvSpPr/>
          <p:nvPr/>
        </p:nvSpPr>
        <p:spPr>
          <a:xfrm>
            <a:off x="3392153" y="5338620"/>
            <a:ext cx="1102659" cy="453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Living Wage</a:t>
            </a:r>
          </a:p>
          <a:p>
            <a:r>
              <a:rPr lang="en-US" sz="1600" dirty="0"/>
              <a:t>US$ 317</a:t>
            </a:r>
          </a:p>
        </p:txBody>
      </p:sp>
      <p:sp>
        <p:nvSpPr>
          <p:cNvPr id="65" name="TextBox 64">
            <a:extLst>
              <a:ext uri="{FF2B5EF4-FFF2-40B4-BE49-F238E27FC236}">
                <a16:creationId xmlns:a16="http://schemas.microsoft.com/office/drawing/2014/main" id="{2395366F-B481-D745-9A2A-B7D345B84ABE}"/>
              </a:ext>
            </a:extLst>
          </p:cNvPr>
          <p:cNvSpPr txBox="1"/>
          <p:nvPr/>
        </p:nvSpPr>
        <p:spPr>
          <a:xfrm>
            <a:off x="3320780" y="4669963"/>
            <a:ext cx="1586590" cy="307777"/>
          </a:xfrm>
          <a:prstGeom prst="rect">
            <a:avLst/>
          </a:prstGeom>
          <a:noFill/>
        </p:spPr>
        <p:txBody>
          <a:bodyPr wrap="square" rtlCol="0">
            <a:spAutoFit/>
          </a:bodyPr>
          <a:lstStyle/>
          <a:p>
            <a:r>
              <a:rPr lang="en-US" sz="1400" b="1" dirty="0">
                <a:solidFill>
                  <a:schemeClr val="accent1">
                    <a:lumMod val="50000"/>
                  </a:schemeClr>
                </a:solidFill>
              </a:rPr>
              <a:t>BANGLADESH</a:t>
            </a:r>
          </a:p>
        </p:txBody>
      </p:sp>
      <p:graphicFrame>
        <p:nvGraphicFramePr>
          <p:cNvPr id="66" name="Chart 65">
            <a:extLst>
              <a:ext uri="{FF2B5EF4-FFF2-40B4-BE49-F238E27FC236}">
                <a16:creationId xmlns:a16="http://schemas.microsoft.com/office/drawing/2014/main" id="{8FCB4B10-27A4-A448-BC25-CC4C3E97FF8E}"/>
              </a:ext>
            </a:extLst>
          </p:cNvPr>
          <p:cNvGraphicFramePr/>
          <p:nvPr>
            <p:extLst/>
          </p:nvPr>
        </p:nvGraphicFramePr>
        <p:xfrm>
          <a:off x="2221644" y="4743738"/>
          <a:ext cx="1400315" cy="1094915"/>
        </p:xfrm>
        <a:graphic>
          <a:graphicData uri="http://schemas.openxmlformats.org/drawingml/2006/chart">
            <c:chart xmlns:c="http://schemas.openxmlformats.org/drawingml/2006/chart" xmlns:r="http://schemas.openxmlformats.org/officeDocument/2006/relationships" r:id="rId25"/>
          </a:graphicData>
        </a:graphic>
      </p:graphicFrame>
      <p:sp>
        <p:nvSpPr>
          <p:cNvPr id="67" name="TextBox 66">
            <a:extLst>
              <a:ext uri="{FF2B5EF4-FFF2-40B4-BE49-F238E27FC236}">
                <a16:creationId xmlns:a16="http://schemas.microsoft.com/office/drawing/2014/main" id="{12E3B402-3CF4-2A49-AFA9-914BA317AC4A}"/>
              </a:ext>
            </a:extLst>
          </p:cNvPr>
          <p:cNvSpPr txBox="1"/>
          <p:nvPr/>
        </p:nvSpPr>
        <p:spPr>
          <a:xfrm>
            <a:off x="2590485" y="5051515"/>
            <a:ext cx="765981" cy="461665"/>
          </a:xfrm>
          <a:prstGeom prst="rect">
            <a:avLst/>
          </a:prstGeom>
          <a:noFill/>
        </p:spPr>
        <p:txBody>
          <a:bodyPr wrap="square" rtlCol="0">
            <a:spAutoFit/>
          </a:bodyPr>
          <a:lstStyle/>
          <a:p>
            <a:r>
              <a:rPr lang="en-US" sz="2400" b="1" dirty="0">
                <a:solidFill>
                  <a:srgbClr val="C00000"/>
                </a:solidFill>
              </a:rPr>
              <a:t>15</a:t>
            </a:r>
            <a:r>
              <a:rPr lang="en-US" sz="2400" b="1" baseline="30000" dirty="0">
                <a:solidFill>
                  <a:srgbClr val="C00000"/>
                </a:solidFill>
              </a:rPr>
              <a:t>%</a:t>
            </a:r>
            <a:endParaRPr lang="en-US" sz="2400" b="1" dirty="0">
              <a:solidFill>
                <a:srgbClr val="C00000"/>
              </a:solidFill>
            </a:endParaRPr>
          </a:p>
        </p:txBody>
      </p:sp>
      <p:sp>
        <p:nvSpPr>
          <p:cNvPr id="75" name="Rectangle 74">
            <a:extLst>
              <a:ext uri="{FF2B5EF4-FFF2-40B4-BE49-F238E27FC236}">
                <a16:creationId xmlns:a16="http://schemas.microsoft.com/office/drawing/2014/main" id="{4745D84B-3130-CD4F-A01B-A37C2926EEB7}"/>
              </a:ext>
            </a:extLst>
          </p:cNvPr>
          <p:cNvSpPr/>
          <p:nvPr/>
        </p:nvSpPr>
        <p:spPr>
          <a:xfrm>
            <a:off x="1158311" y="5370904"/>
            <a:ext cx="1102659" cy="398004"/>
          </a:xfrm>
          <a:prstGeom prst="rect">
            <a:avLst/>
          </a:prstGeom>
          <a:solidFill>
            <a:srgbClr val="FFC000"/>
          </a:solidFill>
          <a:ln>
            <a:solidFill>
              <a:srgbClr val="F9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Minimum Wage</a:t>
            </a:r>
          </a:p>
          <a:p>
            <a:r>
              <a:rPr lang="en-US" sz="1600" dirty="0"/>
              <a:t>US$ 317</a:t>
            </a:r>
          </a:p>
        </p:txBody>
      </p:sp>
      <p:sp>
        <p:nvSpPr>
          <p:cNvPr id="76" name="Rectangle 75">
            <a:extLst>
              <a:ext uri="{FF2B5EF4-FFF2-40B4-BE49-F238E27FC236}">
                <a16:creationId xmlns:a16="http://schemas.microsoft.com/office/drawing/2014/main" id="{289CDB85-6A62-534C-92F6-65FA7E0424E4}"/>
              </a:ext>
            </a:extLst>
          </p:cNvPr>
          <p:cNvSpPr/>
          <p:nvPr/>
        </p:nvSpPr>
        <p:spPr>
          <a:xfrm>
            <a:off x="1158311" y="5782821"/>
            <a:ext cx="1102659" cy="45354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Living Wage</a:t>
            </a:r>
          </a:p>
          <a:p>
            <a:r>
              <a:rPr lang="en-US" sz="1600" dirty="0"/>
              <a:t>US$ 976</a:t>
            </a:r>
          </a:p>
        </p:txBody>
      </p:sp>
      <p:sp>
        <p:nvSpPr>
          <p:cNvPr id="77" name="TextBox 76">
            <a:extLst>
              <a:ext uri="{FF2B5EF4-FFF2-40B4-BE49-F238E27FC236}">
                <a16:creationId xmlns:a16="http://schemas.microsoft.com/office/drawing/2014/main" id="{AE505C50-CA5E-BA41-AE95-7EC4FC872998}"/>
              </a:ext>
            </a:extLst>
          </p:cNvPr>
          <p:cNvSpPr txBox="1"/>
          <p:nvPr/>
        </p:nvSpPr>
        <p:spPr>
          <a:xfrm>
            <a:off x="1086938" y="5114164"/>
            <a:ext cx="1261387" cy="307777"/>
          </a:xfrm>
          <a:prstGeom prst="rect">
            <a:avLst/>
          </a:prstGeom>
          <a:noFill/>
        </p:spPr>
        <p:txBody>
          <a:bodyPr wrap="square" rtlCol="0">
            <a:spAutoFit/>
          </a:bodyPr>
          <a:lstStyle/>
          <a:p>
            <a:r>
              <a:rPr lang="en-US" sz="1400" b="1" dirty="0">
                <a:solidFill>
                  <a:schemeClr val="accent1">
                    <a:lumMod val="50000"/>
                  </a:schemeClr>
                </a:solidFill>
              </a:rPr>
              <a:t>Myanmar</a:t>
            </a:r>
          </a:p>
        </p:txBody>
      </p:sp>
      <p:graphicFrame>
        <p:nvGraphicFramePr>
          <p:cNvPr id="78" name="Chart 77">
            <a:extLst>
              <a:ext uri="{FF2B5EF4-FFF2-40B4-BE49-F238E27FC236}">
                <a16:creationId xmlns:a16="http://schemas.microsoft.com/office/drawing/2014/main" id="{7FEE837E-8382-E047-9236-E3A9A927A7CC}"/>
              </a:ext>
            </a:extLst>
          </p:cNvPr>
          <p:cNvGraphicFramePr/>
          <p:nvPr>
            <p:extLst/>
          </p:nvPr>
        </p:nvGraphicFramePr>
        <p:xfrm>
          <a:off x="-160134" y="5268052"/>
          <a:ext cx="1604085" cy="1095858"/>
        </p:xfrm>
        <a:graphic>
          <a:graphicData uri="http://schemas.openxmlformats.org/drawingml/2006/chart">
            <c:chart xmlns:c="http://schemas.openxmlformats.org/drawingml/2006/chart" xmlns:r="http://schemas.openxmlformats.org/officeDocument/2006/relationships" r:id="rId26"/>
          </a:graphicData>
        </a:graphic>
      </p:graphicFrame>
      <p:sp>
        <p:nvSpPr>
          <p:cNvPr id="81" name="TextBox 80">
            <a:extLst>
              <a:ext uri="{FF2B5EF4-FFF2-40B4-BE49-F238E27FC236}">
                <a16:creationId xmlns:a16="http://schemas.microsoft.com/office/drawing/2014/main" id="{7D86870C-C7C2-894B-B4BC-AB86ECFCABD1}"/>
              </a:ext>
            </a:extLst>
          </p:cNvPr>
          <p:cNvSpPr txBox="1"/>
          <p:nvPr/>
        </p:nvSpPr>
        <p:spPr>
          <a:xfrm>
            <a:off x="288574" y="5607820"/>
            <a:ext cx="765981" cy="461665"/>
          </a:xfrm>
          <a:prstGeom prst="rect">
            <a:avLst/>
          </a:prstGeom>
          <a:noFill/>
        </p:spPr>
        <p:txBody>
          <a:bodyPr wrap="square" rtlCol="0">
            <a:spAutoFit/>
          </a:bodyPr>
          <a:lstStyle/>
          <a:p>
            <a:r>
              <a:rPr lang="en-US" sz="2400" b="1" dirty="0">
                <a:solidFill>
                  <a:srgbClr val="FFC000"/>
                </a:solidFill>
              </a:rPr>
              <a:t>32</a:t>
            </a:r>
            <a:r>
              <a:rPr lang="en-US" sz="2400" b="1" baseline="30000" dirty="0">
                <a:solidFill>
                  <a:srgbClr val="FFC000"/>
                </a:solidFill>
              </a:rPr>
              <a:t>%</a:t>
            </a:r>
            <a:endParaRPr lang="en-US" sz="2400" b="1" dirty="0">
              <a:solidFill>
                <a:srgbClr val="FFC000"/>
              </a:solidFill>
            </a:endParaRPr>
          </a:p>
        </p:txBody>
      </p:sp>
      <p:sp>
        <p:nvSpPr>
          <p:cNvPr id="83" name="Rectangle 82">
            <a:extLst>
              <a:ext uri="{FF2B5EF4-FFF2-40B4-BE49-F238E27FC236}">
                <a16:creationId xmlns:a16="http://schemas.microsoft.com/office/drawing/2014/main" id="{D6BD43E2-0794-474C-870F-6B3D6009028E}"/>
              </a:ext>
            </a:extLst>
          </p:cNvPr>
          <p:cNvSpPr/>
          <p:nvPr/>
        </p:nvSpPr>
        <p:spPr>
          <a:xfrm>
            <a:off x="10626501" y="413050"/>
            <a:ext cx="1102659" cy="398004"/>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Minimum Wage</a:t>
            </a:r>
          </a:p>
          <a:p>
            <a:r>
              <a:rPr lang="en-US" sz="1600" dirty="0"/>
              <a:t>US$ 312</a:t>
            </a:r>
          </a:p>
        </p:txBody>
      </p:sp>
      <p:sp>
        <p:nvSpPr>
          <p:cNvPr id="84" name="Rectangle 83">
            <a:extLst>
              <a:ext uri="{FF2B5EF4-FFF2-40B4-BE49-F238E27FC236}">
                <a16:creationId xmlns:a16="http://schemas.microsoft.com/office/drawing/2014/main" id="{1ED81CEF-1A9E-DF46-A2CE-F86CD13A538C}"/>
              </a:ext>
            </a:extLst>
          </p:cNvPr>
          <p:cNvSpPr/>
          <p:nvPr/>
        </p:nvSpPr>
        <p:spPr>
          <a:xfrm>
            <a:off x="10626501" y="824967"/>
            <a:ext cx="1102659" cy="453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Living Wage</a:t>
            </a:r>
          </a:p>
          <a:p>
            <a:r>
              <a:rPr lang="en-US" sz="1600" dirty="0"/>
              <a:t>US$ 551</a:t>
            </a:r>
          </a:p>
        </p:txBody>
      </p:sp>
      <p:sp>
        <p:nvSpPr>
          <p:cNvPr id="85" name="TextBox 84">
            <a:extLst>
              <a:ext uri="{FF2B5EF4-FFF2-40B4-BE49-F238E27FC236}">
                <a16:creationId xmlns:a16="http://schemas.microsoft.com/office/drawing/2014/main" id="{4F1BE8DD-C4A1-1941-9B7E-8E6638851F19}"/>
              </a:ext>
            </a:extLst>
          </p:cNvPr>
          <p:cNvSpPr txBox="1"/>
          <p:nvPr/>
        </p:nvSpPr>
        <p:spPr>
          <a:xfrm>
            <a:off x="10555128" y="156310"/>
            <a:ext cx="1261387" cy="307777"/>
          </a:xfrm>
          <a:prstGeom prst="rect">
            <a:avLst/>
          </a:prstGeom>
          <a:noFill/>
        </p:spPr>
        <p:txBody>
          <a:bodyPr wrap="square" rtlCol="0">
            <a:spAutoFit/>
          </a:bodyPr>
          <a:lstStyle/>
          <a:p>
            <a:r>
              <a:rPr lang="en-US" sz="1400" b="1" dirty="0">
                <a:solidFill>
                  <a:schemeClr val="accent1">
                    <a:lumMod val="50000"/>
                  </a:schemeClr>
                </a:solidFill>
              </a:rPr>
              <a:t>VIETNAM</a:t>
            </a:r>
          </a:p>
        </p:txBody>
      </p:sp>
      <p:graphicFrame>
        <p:nvGraphicFramePr>
          <p:cNvPr id="86" name="Chart 85">
            <a:extLst>
              <a:ext uri="{FF2B5EF4-FFF2-40B4-BE49-F238E27FC236}">
                <a16:creationId xmlns:a16="http://schemas.microsoft.com/office/drawing/2014/main" id="{C904444A-9444-4C4C-B96F-6DB573F161FA}"/>
              </a:ext>
            </a:extLst>
          </p:cNvPr>
          <p:cNvGraphicFramePr/>
          <p:nvPr>
            <p:extLst/>
          </p:nvPr>
        </p:nvGraphicFramePr>
        <p:xfrm>
          <a:off x="9134065" y="271565"/>
          <a:ext cx="1926937" cy="1142636"/>
        </p:xfrm>
        <a:graphic>
          <a:graphicData uri="http://schemas.openxmlformats.org/drawingml/2006/chart">
            <c:chart xmlns:c="http://schemas.openxmlformats.org/drawingml/2006/chart" xmlns:r="http://schemas.openxmlformats.org/officeDocument/2006/relationships" r:id="rId27"/>
          </a:graphicData>
        </a:graphic>
      </p:graphicFrame>
      <p:sp>
        <p:nvSpPr>
          <p:cNvPr id="92" name="TextBox 91">
            <a:extLst>
              <a:ext uri="{FF2B5EF4-FFF2-40B4-BE49-F238E27FC236}">
                <a16:creationId xmlns:a16="http://schemas.microsoft.com/office/drawing/2014/main" id="{CAB5868B-97FF-024A-8ACA-7F82F2B99326}"/>
              </a:ext>
            </a:extLst>
          </p:cNvPr>
          <p:cNvSpPr txBox="1"/>
          <p:nvPr/>
        </p:nvSpPr>
        <p:spPr>
          <a:xfrm>
            <a:off x="9773165" y="636698"/>
            <a:ext cx="765981" cy="461665"/>
          </a:xfrm>
          <a:prstGeom prst="rect">
            <a:avLst/>
          </a:prstGeom>
          <a:noFill/>
        </p:spPr>
        <p:txBody>
          <a:bodyPr wrap="square" rtlCol="0">
            <a:spAutoFit/>
          </a:bodyPr>
          <a:lstStyle/>
          <a:p>
            <a:r>
              <a:rPr lang="en-US" sz="2400" b="1" dirty="0">
                <a:solidFill>
                  <a:srgbClr val="7030A0"/>
                </a:solidFill>
              </a:rPr>
              <a:t>56</a:t>
            </a:r>
            <a:r>
              <a:rPr lang="en-US" sz="2400" b="1" baseline="30000" dirty="0">
                <a:solidFill>
                  <a:srgbClr val="7030A0"/>
                </a:solidFill>
              </a:rPr>
              <a:t>%</a:t>
            </a:r>
            <a:endParaRPr lang="en-US" sz="2400" b="1" dirty="0">
              <a:solidFill>
                <a:srgbClr val="7030A0"/>
              </a:solidFill>
            </a:endParaRPr>
          </a:p>
        </p:txBody>
      </p:sp>
      <p:sp>
        <p:nvSpPr>
          <p:cNvPr id="93" name="Rectangle 92">
            <a:extLst>
              <a:ext uri="{FF2B5EF4-FFF2-40B4-BE49-F238E27FC236}">
                <a16:creationId xmlns:a16="http://schemas.microsoft.com/office/drawing/2014/main" id="{2B57B316-B766-9849-AF00-1BF0C82A0901}"/>
              </a:ext>
            </a:extLst>
          </p:cNvPr>
          <p:cNvSpPr/>
          <p:nvPr/>
        </p:nvSpPr>
        <p:spPr>
          <a:xfrm>
            <a:off x="9995807" y="2192858"/>
            <a:ext cx="1102659" cy="398004"/>
          </a:xfrm>
          <a:prstGeom prst="rect">
            <a:avLst/>
          </a:prstGeom>
          <a:solidFill>
            <a:srgbClr val="FF2F92"/>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Minimum Wage</a:t>
            </a:r>
          </a:p>
          <a:p>
            <a:r>
              <a:rPr lang="en-US" sz="1600" dirty="0"/>
              <a:t>US$ 414</a:t>
            </a:r>
          </a:p>
        </p:txBody>
      </p:sp>
      <p:sp>
        <p:nvSpPr>
          <p:cNvPr id="94" name="Rectangle 93">
            <a:extLst>
              <a:ext uri="{FF2B5EF4-FFF2-40B4-BE49-F238E27FC236}">
                <a16:creationId xmlns:a16="http://schemas.microsoft.com/office/drawing/2014/main" id="{C7A3F9CD-8EEF-F548-9AE2-239DE6716FF6}"/>
              </a:ext>
            </a:extLst>
          </p:cNvPr>
          <p:cNvSpPr/>
          <p:nvPr/>
        </p:nvSpPr>
        <p:spPr>
          <a:xfrm>
            <a:off x="9995807" y="2604775"/>
            <a:ext cx="1102659" cy="453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Living Wage</a:t>
            </a:r>
          </a:p>
          <a:p>
            <a:r>
              <a:rPr lang="en-US" sz="1600" dirty="0"/>
              <a:t>US$ 490</a:t>
            </a:r>
          </a:p>
        </p:txBody>
      </p:sp>
      <p:sp>
        <p:nvSpPr>
          <p:cNvPr id="95" name="TextBox 94">
            <a:extLst>
              <a:ext uri="{FF2B5EF4-FFF2-40B4-BE49-F238E27FC236}">
                <a16:creationId xmlns:a16="http://schemas.microsoft.com/office/drawing/2014/main" id="{F68B2F1C-F94C-684D-89F3-C4F102A16FBF}"/>
              </a:ext>
            </a:extLst>
          </p:cNvPr>
          <p:cNvSpPr txBox="1"/>
          <p:nvPr/>
        </p:nvSpPr>
        <p:spPr>
          <a:xfrm>
            <a:off x="9924434" y="1936118"/>
            <a:ext cx="1261387" cy="307777"/>
          </a:xfrm>
          <a:prstGeom prst="rect">
            <a:avLst/>
          </a:prstGeom>
          <a:noFill/>
        </p:spPr>
        <p:txBody>
          <a:bodyPr wrap="square" rtlCol="0">
            <a:spAutoFit/>
          </a:bodyPr>
          <a:lstStyle/>
          <a:p>
            <a:r>
              <a:rPr lang="en-US" sz="1400" b="1" dirty="0">
                <a:solidFill>
                  <a:schemeClr val="accent1">
                    <a:lumMod val="50000"/>
                  </a:schemeClr>
                </a:solidFill>
              </a:rPr>
              <a:t>CAMBODIA</a:t>
            </a:r>
          </a:p>
        </p:txBody>
      </p:sp>
      <p:graphicFrame>
        <p:nvGraphicFramePr>
          <p:cNvPr id="96" name="Chart 95">
            <a:extLst>
              <a:ext uri="{FF2B5EF4-FFF2-40B4-BE49-F238E27FC236}">
                <a16:creationId xmlns:a16="http://schemas.microsoft.com/office/drawing/2014/main" id="{55F104C6-46E9-0C44-9F1B-2CC8D36E58D8}"/>
              </a:ext>
            </a:extLst>
          </p:cNvPr>
          <p:cNvGraphicFramePr/>
          <p:nvPr>
            <p:extLst/>
          </p:nvPr>
        </p:nvGraphicFramePr>
        <p:xfrm>
          <a:off x="8438640" y="2067703"/>
          <a:ext cx="2000250" cy="1155700"/>
        </p:xfrm>
        <a:graphic>
          <a:graphicData uri="http://schemas.openxmlformats.org/drawingml/2006/chart">
            <c:chart xmlns:c="http://schemas.openxmlformats.org/drawingml/2006/chart" xmlns:r="http://schemas.openxmlformats.org/officeDocument/2006/relationships" r:id="rId28"/>
          </a:graphicData>
        </a:graphic>
      </p:graphicFrame>
      <p:sp>
        <p:nvSpPr>
          <p:cNvPr id="97" name="TextBox 96">
            <a:extLst>
              <a:ext uri="{FF2B5EF4-FFF2-40B4-BE49-F238E27FC236}">
                <a16:creationId xmlns:a16="http://schemas.microsoft.com/office/drawing/2014/main" id="{B25A76CF-98FB-1A46-870C-8BE18772FB1D}"/>
              </a:ext>
            </a:extLst>
          </p:cNvPr>
          <p:cNvSpPr txBox="1"/>
          <p:nvPr/>
        </p:nvSpPr>
        <p:spPr>
          <a:xfrm>
            <a:off x="9108316" y="2436332"/>
            <a:ext cx="765981" cy="461665"/>
          </a:xfrm>
          <a:prstGeom prst="rect">
            <a:avLst/>
          </a:prstGeom>
          <a:noFill/>
        </p:spPr>
        <p:txBody>
          <a:bodyPr wrap="square" rtlCol="0">
            <a:spAutoFit/>
          </a:bodyPr>
          <a:lstStyle/>
          <a:p>
            <a:r>
              <a:rPr lang="en-US" sz="2400" b="1" dirty="0">
                <a:solidFill>
                  <a:srgbClr val="FF2F92"/>
                </a:solidFill>
              </a:rPr>
              <a:t>84</a:t>
            </a:r>
            <a:r>
              <a:rPr lang="en-US" sz="2400" b="1" baseline="30000" dirty="0">
                <a:solidFill>
                  <a:srgbClr val="FF2F92"/>
                </a:solidFill>
              </a:rPr>
              <a:t>%</a:t>
            </a:r>
            <a:endParaRPr lang="en-US" sz="2400" b="1" dirty="0">
              <a:solidFill>
                <a:srgbClr val="FF2F92"/>
              </a:solidFill>
            </a:endParaRPr>
          </a:p>
        </p:txBody>
      </p:sp>
      <p:sp>
        <p:nvSpPr>
          <p:cNvPr id="105" name="Rectangle 104">
            <a:extLst>
              <a:ext uri="{FF2B5EF4-FFF2-40B4-BE49-F238E27FC236}">
                <a16:creationId xmlns:a16="http://schemas.microsoft.com/office/drawing/2014/main" id="{0165D931-332A-374C-A48E-A0677DEEACBB}"/>
              </a:ext>
            </a:extLst>
          </p:cNvPr>
          <p:cNvSpPr/>
          <p:nvPr/>
        </p:nvSpPr>
        <p:spPr>
          <a:xfrm>
            <a:off x="10779968" y="3691125"/>
            <a:ext cx="1102659" cy="398004"/>
          </a:xfrm>
          <a:prstGeom prst="rect">
            <a:avLst/>
          </a:prstGeom>
          <a:solidFill>
            <a:srgbClr val="7A81FF"/>
          </a:solidFill>
          <a:ln>
            <a:solidFill>
              <a:srgbClr val="7A8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Minimum Wage</a:t>
            </a:r>
          </a:p>
          <a:p>
            <a:r>
              <a:rPr lang="en-US" sz="1600" dirty="0"/>
              <a:t>US$ 723</a:t>
            </a:r>
          </a:p>
        </p:txBody>
      </p:sp>
      <p:sp>
        <p:nvSpPr>
          <p:cNvPr id="106" name="Rectangle 105">
            <a:extLst>
              <a:ext uri="{FF2B5EF4-FFF2-40B4-BE49-F238E27FC236}">
                <a16:creationId xmlns:a16="http://schemas.microsoft.com/office/drawing/2014/main" id="{3DFD5A39-48F8-1843-BD48-94A07F8B343A}"/>
              </a:ext>
            </a:extLst>
          </p:cNvPr>
          <p:cNvSpPr/>
          <p:nvPr/>
        </p:nvSpPr>
        <p:spPr>
          <a:xfrm>
            <a:off x="10779968" y="4103042"/>
            <a:ext cx="1102659" cy="453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Living Wage</a:t>
            </a:r>
          </a:p>
          <a:p>
            <a:r>
              <a:rPr lang="en-US" sz="1600" dirty="0"/>
              <a:t>US$ 747</a:t>
            </a:r>
          </a:p>
        </p:txBody>
      </p:sp>
      <p:sp>
        <p:nvSpPr>
          <p:cNvPr id="107" name="TextBox 106">
            <a:extLst>
              <a:ext uri="{FF2B5EF4-FFF2-40B4-BE49-F238E27FC236}">
                <a16:creationId xmlns:a16="http://schemas.microsoft.com/office/drawing/2014/main" id="{A63E1AC6-A9E3-7A43-BD6A-BFCE82CB2F21}"/>
              </a:ext>
            </a:extLst>
          </p:cNvPr>
          <p:cNvSpPr txBox="1"/>
          <p:nvPr/>
        </p:nvSpPr>
        <p:spPr>
          <a:xfrm>
            <a:off x="10708595" y="3434385"/>
            <a:ext cx="1261387" cy="307777"/>
          </a:xfrm>
          <a:prstGeom prst="rect">
            <a:avLst/>
          </a:prstGeom>
          <a:noFill/>
        </p:spPr>
        <p:txBody>
          <a:bodyPr wrap="square" rtlCol="0">
            <a:spAutoFit/>
          </a:bodyPr>
          <a:lstStyle/>
          <a:p>
            <a:r>
              <a:rPr lang="en-US" sz="1400" b="1" dirty="0">
                <a:solidFill>
                  <a:schemeClr val="accent1">
                    <a:lumMod val="50000"/>
                  </a:schemeClr>
                </a:solidFill>
              </a:rPr>
              <a:t>MALAYSIA</a:t>
            </a:r>
          </a:p>
        </p:txBody>
      </p:sp>
      <p:graphicFrame>
        <p:nvGraphicFramePr>
          <p:cNvPr id="108" name="Chart 107">
            <a:extLst>
              <a:ext uri="{FF2B5EF4-FFF2-40B4-BE49-F238E27FC236}">
                <a16:creationId xmlns:a16="http://schemas.microsoft.com/office/drawing/2014/main" id="{912D600A-3A99-E248-A3F8-CB27477F11B3}"/>
              </a:ext>
            </a:extLst>
          </p:cNvPr>
          <p:cNvGraphicFramePr/>
          <p:nvPr>
            <p:extLst/>
          </p:nvPr>
        </p:nvGraphicFramePr>
        <p:xfrm>
          <a:off x="9317598" y="3519106"/>
          <a:ext cx="1945200" cy="1149009"/>
        </p:xfrm>
        <a:graphic>
          <a:graphicData uri="http://schemas.openxmlformats.org/drawingml/2006/chart">
            <c:chart xmlns:c="http://schemas.openxmlformats.org/drawingml/2006/chart" xmlns:r="http://schemas.openxmlformats.org/officeDocument/2006/relationships" r:id="rId29"/>
          </a:graphicData>
        </a:graphic>
      </p:graphicFrame>
      <p:sp>
        <p:nvSpPr>
          <p:cNvPr id="109" name="TextBox 108">
            <a:extLst>
              <a:ext uri="{FF2B5EF4-FFF2-40B4-BE49-F238E27FC236}">
                <a16:creationId xmlns:a16="http://schemas.microsoft.com/office/drawing/2014/main" id="{914D7FCF-D25C-EE4D-8217-6337E3554203}"/>
              </a:ext>
            </a:extLst>
          </p:cNvPr>
          <p:cNvSpPr txBox="1"/>
          <p:nvPr/>
        </p:nvSpPr>
        <p:spPr>
          <a:xfrm>
            <a:off x="9978300" y="3851095"/>
            <a:ext cx="765981" cy="461665"/>
          </a:xfrm>
          <a:prstGeom prst="rect">
            <a:avLst/>
          </a:prstGeom>
          <a:noFill/>
        </p:spPr>
        <p:txBody>
          <a:bodyPr wrap="square" rtlCol="0">
            <a:spAutoFit/>
          </a:bodyPr>
          <a:lstStyle/>
          <a:p>
            <a:r>
              <a:rPr lang="en-US" sz="2400" b="1" dirty="0">
                <a:solidFill>
                  <a:srgbClr val="7A81FF"/>
                </a:solidFill>
              </a:rPr>
              <a:t>97</a:t>
            </a:r>
            <a:r>
              <a:rPr lang="en-US" sz="2400" b="1" baseline="30000" dirty="0">
                <a:solidFill>
                  <a:srgbClr val="7A81FF"/>
                </a:solidFill>
              </a:rPr>
              <a:t>%</a:t>
            </a:r>
            <a:endParaRPr lang="en-US" sz="2400" b="1" dirty="0">
              <a:solidFill>
                <a:srgbClr val="7A81FF"/>
              </a:solidFill>
            </a:endParaRPr>
          </a:p>
        </p:txBody>
      </p:sp>
      <p:sp>
        <p:nvSpPr>
          <p:cNvPr id="112" name="Rectangle 111">
            <a:extLst>
              <a:ext uri="{FF2B5EF4-FFF2-40B4-BE49-F238E27FC236}">
                <a16:creationId xmlns:a16="http://schemas.microsoft.com/office/drawing/2014/main" id="{BB11FEE8-A4F7-C847-A4D7-20F43A5AF95E}"/>
              </a:ext>
            </a:extLst>
          </p:cNvPr>
          <p:cNvSpPr/>
          <p:nvPr/>
        </p:nvSpPr>
        <p:spPr>
          <a:xfrm>
            <a:off x="9554267" y="5498005"/>
            <a:ext cx="1102659" cy="398004"/>
          </a:xfrm>
          <a:prstGeom prst="rect">
            <a:avLst/>
          </a:prstGeom>
          <a:solidFill>
            <a:srgbClr val="009193"/>
          </a:solidFill>
          <a:ln>
            <a:solidFill>
              <a:srgbClr val="0091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Minimum Wage</a:t>
            </a:r>
          </a:p>
          <a:p>
            <a:r>
              <a:rPr lang="en-US" sz="1600" dirty="0"/>
              <a:t>US$ 292</a:t>
            </a:r>
          </a:p>
        </p:txBody>
      </p:sp>
      <p:sp>
        <p:nvSpPr>
          <p:cNvPr id="113" name="Rectangle 112">
            <a:extLst>
              <a:ext uri="{FF2B5EF4-FFF2-40B4-BE49-F238E27FC236}">
                <a16:creationId xmlns:a16="http://schemas.microsoft.com/office/drawing/2014/main" id="{D5B746DB-C776-8548-922E-CD8FB16B453C}"/>
              </a:ext>
            </a:extLst>
          </p:cNvPr>
          <p:cNvSpPr/>
          <p:nvPr/>
        </p:nvSpPr>
        <p:spPr>
          <a:xfrm>
            <a:off x="9554267" y="5909922"/>
            <a:ext cx="1102659" cy="453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t>Living Wage</a:t>
            </a:r>
          </a:p>
          <a:p>
            <a:r>
              <a:rPr lang="en-US" sz="1600" dirty="0"/>
              <a:t>US$ 390</a:t>
            </a:r>
          </a:p>
        </p:txBody>
      </p:sp>
      <p:sp>
        <p:nvSpPr>
          <p:cNvPr id="114" name="TextBox 113">
            <a:extLst>
              <a:ext uri="{FF2B5EF4-FFF2-40B4-BE49-F238E27FC236}">
                <a16:creationId xmlns:a16="http://schemas.microsoft.com/office/drawing/2014/main" id="{E52CE17D-3451-484E-B9B5-C9121E52C8BC}"/>
              </a:ext>
            </a:extLst>
          </p:cNvPr>
          <p:cNvSpPr txBox="1"/>
          <p:nvPr/>
        </p:nvSpPr>
        <p:spPr>
          <a:xfrm>
            <a:off x="9482894" y="5241265"/>
            <a:ext cx="1261387" cy="307777"/>
          </a:xfrm>
          <a:prstGeom prst="rect">
            <a:avLst/>
          </a:prstGeom>
          <a:noFill/>
        </p:spPr>
        <p:txBody>
          <a:bodyPr wrap="square" rtlCol="0">
            <a:spAutoFit/>
          </a:bodyPr>
          <a:lstStyle/>
          <a:p>
            <a:r>
              <a:rPr lang="en-US" sz="1400" b="1" dirty="0">
                <a:solidFill>
                  <a:schemeClr val="accent1">
                    <a:lumMod val="50000"/>
                  </a:schemeClr>
                </a:solidFill>
              </a:rPr>
              <a:t>INDONESIA</a:t>
            </a:r>
          </a:p>
        </p:txBody>
      </p:sp>
      <p:graphicFrame>
        <p:nvGraphicFramePr>
          <p:cNvPr id="115" name="Chart 114">
            <a:extLst>
              <a:ext uri="{FF2B5EF4-FFF2-40B4-BE49-F238E27FC236}">
                <a16:creationId xmlns:a16="http://schemas.microsoft.com/office/drawing/2014/main" id="{27F39364-AFD9-2F4F-ABFD-6AFA26DD931E}"/>
              </a:ext>
            </a:extLst>
          </p:cNvPr>
          <p:cNvGraphicFramePr/>
          <p:nvPr>
            <p:extLst/>
          </p:nvPr>
        </p:nvGraphicFramePr>
        <p:xfrm>
          <a:off x="8185315" y="5328874"/>
          <a:ext cx="1698512" cy="1110502"/>
        </p:xfrm>
        <a:graphic>
          <a:graphicData uri="http://schemas.openxmlformats.org/drawingml/2006/chart">
            <c:chart xmlns:c="http://schemas.openxmlformats.org/drawingml/2006/chart" xmlns:r="http://schemas.openxmlformats.org/officeDocument/2006/relationships" r:id="rId30"/>
          </a:graphicData>
        </a:graphic>
      </p:graphicFrame>
      <p:sp>
        <p:nvSpPr>
          <p:cNvPr id="117" name="TextBox 116">
            <a:extLst>
              <a:ext uri="{FF2B5EF4-FFF2-40B4-BE49-F238E27FC236}">
                <a16:creationId xmlns:a16="http://schemas.microsoft.com/office/drawing/2014/main" id="{B5D10522-C26E-9C42-B72D-5F968120D42F}"/>
              </a:ext>
            </a:extLst>
          </p:cNvPr>
          <p:cNvSpPr txBox="1"/>
          <p:nvPr/>
        </p:nvSpPr>
        <p:spPr>
          <a:xfrm>
            <a:off x="8736785" y="5658267"/>
            <a:ext cx="765981" cy="461665"/>
          </a:xfrm>
          <a:prstGeom prst="rect">
            <a:avLst/>
          </a:prstGeom>
          <a:noFill/>
        </p:spPr>
        <p:txBody>
          <a:bodyPr wrap="square" rtlCol="0">
            <a:spAutoFit/>
          </a:bodyPr>
          <a:lstStyle/>
          <a:p>
            <a:r>
              <a:rPr lang="en-US" sz="2400" b="1" dirty="0">
                <a:solidFill>
                  <a:srgbClr val="009193"/>
                </a:solidFill>
              </a:rPr>
              <a:t>75</a:t>
            </a:r>
            <a:r>
              <a:rPr lang="en-US" sz="2400" b="1" baseline="30000" dirty="0">
                <a:solidFill>
                  <a:srgbClr val="009193"/>
                </a:solidFill>
              </a:rPr>
              <a:t>%</a:t>
            </a:r>
            <a:endParaRPr lang="en-US" sz="2400" b="1" dirty="0">
              <a:solidFill>
                <a:srgbClr val="009193"/>
              </a:solidFill>
            </a:endParaRPr>
          </a:p>
        </p:txBody>
      </p:sp>
    </p:spTree>
    <p:extLst>
      <p:ext uri="{BB962C8B-B14F-4D97-AF65-F5344CB8AC3E}">
        <p14:creationId xmlns:p14="http://schemas.microsoft.com/office/powerpoint/2010/main" val="400575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4294967295"/>
          </p:nvPr>
        </p:nvSpPr>
        <p:spPr>
          <a:xfrm>
            <a:off x="9135802" y="6428920"/>
            <a:ext cx="2743200" cy="365125"/>
          </a:xfrm>
        </p:spPr>
        <p:txBody>
          <a:bodyPr/>
          <a:lstStyle/>
          <a:p>
            <a:fld id="{48F63A3B-78C7-47BE-AE5E-E10140E04643}" type="slidenum">
              <a:rPr lang="en-US" smtClean="0"/>
              <a:t>2</a:t>
            </a:fld>
            <a:endParaRPr lang="en-US" dirty="0"/>
          </a:p>
        </p:txBody>
      </p:sp>
      <p:sp>
        <p:nvSpPr>
          <p:cNvPr id="8" name="TextBox 7">
            <a:extLst>
              <a:ext uri="{FF2B5EF4-FFF2-40B4-BE49-F238E27FC236}">
                <a16:creationId xmlns:a16="http://schemas.microsoft.com/office/drawing/2014/main" id="{19C73218-B753-9B40-903C-B42DEABC2216}"/>
              </a:ext>
            </a:extLst>
          </p:cNvPr>
          <p:cNvSpPr txBox="1"/>
          <p:nvPr/>
        </p:nvSpPr>
        <p:spPr>
          <a:xfrm>
            <a:off x="490537" y="180658"/>
            <a:ext cx="1976823" cy="461665"/>
          </a:xfrm>
          <a:prstGeom prst="rect">
            <a:avLst/>
          </a:prstGeom>
          <a:noFill/>
        </p:spPr>
        <p:txBody>
          <a:bodyPr wrap="none" rtlCol="0">
            <a:spAutoFit/>
          </a:bodyPr>
          <a:lstStyle/>
          <a:p>
            <a:r>
              <a:rPr lang="en-US" altLang="ko-KR" sz="2400" b="1" dirty="0">
                <a:solidFill>
                  <a:srgbClr val="3A8CB3"/>
                </a:solidFill>
                <a:latin typeface="Arial" panose="020B0604020202020204" pitchFamily="34" charset="0"/>
                <a:cs typeface="Arial" panose="020B0604020202020204" pitchFamily="34" charset="0"/>
              </a:rPr>
              <a:t>Introduction</a:t>
            </a:r>
          </a:p>
        </p:txBody>
      </p:sp>
      <p:sp>
        <p:nvSpPr>
          <p:cNvPr id="10" name="TextBox 9">
            <a:extLst>
              <a:ext uri="{FF2B5EF4-FFF2-40B4-BE49-F238E27FC236}">
                <a16:creationId xmlns:a16="http://schemas.microsoft.com/office/drawing/2014/main" id="{78E94BF5-1349-A649-8946-B947F16F95DE}"/>
              </a:ext>
            </a:extLst>
          </p:cNvPr>
          <p:cNvSpPr txBox="1"/>
          <p:nvPr/>
        </p:nvSpPr>
        <p:spPr>
          <a:xfrm>
            <a:off x="993013" y="929093"/>
            <a:ext cx="2428678" cy="461665"/>
          </a:xfrm>
          <a:prstGeom prst="rect">
            <a:avLst/>
          </a:prstGeom>
          <a:noFill/>
        </p:spPr>
        <p:txBody>
          <a:bodyPr wrap="none" rtlCol="0">
            <a:spAutoFit/>
          </a:bodyPr>
          <a:lstStyle/>
          <a:p>
            <a:r>
              <a:rPr lang="en-US" altLang="ko-KR" sz="2400" b="1" dirty="0">
                <a:solidFill>
                  <a:srgbClr val="FF2F92"/>
                </a:solidFill>
                <a:latin typeface="Arial" panose="020B0604020202020204" pitchFamily="34" charset="0"/>
                <a:cs typeface="Arial" panose="020B0604020202020204" pitchFamily="34" charset="0"/>
              </a:rPr>
              <a:t>Minimum Wage</a:t>
            </a:r>
          </a:p>
        </p:txBody>
      </p:sp>
      <p:sp>
        <p:nvSpPr>
          <p:cNvPr id="11" name="TextBox 10">
            <a:extLst>
              <a:ext uri="{FF2B5EF4-FFF2-40B4-BE49-F238E27FC236}">
                <a16:creationId xmlns:a16="http://schemas.microsoft.com/office/drawing/2014/main" id="{5C8128F7-FB9B-AD48-A6B3-36D1B8EA5DCD}"/>
              </a:ext>
            </a:extLst>
          </p:cNvPr>
          <p:cNvSpPr txBox="1"/>
          <p:nvPr/>
        </p:nvSpPr>
        <p:spPr>
          <a:xfrm>
            <a:off x="7138372" y="929092"/>
            <a:ext cx="5053628" cy="461665"/>
          </a:xfrm>
          <a:prstGeom prst="rect">
            <a:avLst/>
          </a:prstGeom>
          <a:noFill/>
        </p:spPr>
        <p:txBody>
          <a:bodyPr wrap="none" rtlCol="0">
            <a:spAutoFit/>
          </a:bodyPr>
          <a:lstStyle/>
          <a:p>
            <a:r>
              <a:rPr lang="en-US" altLang="ko-KR" sz="2400" b="1" dirty="0">
                <a:solidFill>
                  <a:srgbClr val="FF2F92"/>
                </a:solidFill>
                <a:latin typeface="Arial" panose="020B0604020202020204" pitchFamily="34" charset="0"/>
                <a:cs typeface="Arial" panose="020B0604020202020204" pitchFamily="34" charset="0"/>
              </a:rPr>
              <a:t>Importance of Minimum of Wage </a:t>
            </a:r>
          </a:p>
        </p:txBody>
      </p:sp>
      <p:sp>
        <p:nvSpPr>
          <p:cNvPr id="12" name="TextBox 11">
            <a:extLst>
              <a:ext uri="{FF2B5EF4-FFF2-40B4-BE49-F238E27FC236}">
                <a16:creationId xmlns:a16="http://schemas.microsoft.com/office/drawing/2014/main" id="{580C41E5-2CA0-2F4F-BAB7-AC4FF3A67104}"/>
              </a:ext>
            </a:extLst>
          </p:cNvPr>
          <p:cNvSpPr txBox="1"/>
          <p:nvPr/>
        </p:nvSpPr>
        <p:spPr>
          <a:xfrm>
            <a:off x="3924168" y="3449158"/>
            <a:ext cx="4135876" cy="461665"/>
          </a:xfrm>
          <a:prstGeom prst="rect">
            <a:avLst/>
          </a:prstGeom>
          <a:noFill/>
        </p:spPr>
        <p:txBody>
          <a:bodyPr wrap="none" rtlCol="0">
            <a:spAutoFit/>
          </a:bodyPr>
          <a:lstStyle/>
          <a:p>
            <a:r>
              <a:rPr lang="en-US" altLang="ko-KR" sz="2400" b="1" dirty="0">
                <a:solidFill>
                  <a:srgbClr val="FF2F92"/>
                </a:solidFill>
                <a:latin typeface="Arial" panose="020B0604020202020204" pitchFamily="34" charset="0"/>
                <a:cs typeface="Arial" panose="020B0604020202020204" pitchFamily="34" charset="0"/>
              </a:rPr>
              <a:t>Minimum Wage Legislation</a:t>
            </a:r>
          </a:p>
        </p:txBody>
      </p:sp>
      <p:sp>
        <p:nvSpPr>
          <p:cNvPr id="2" name="TextBox 1">
            <a:extLst>
              <a:ext uri="{FF2B5EF4-FFF2-40B4-BE49-F238E27FC236}">
                <a16:creationId xmlns:a16="http://schemas.microsoft.com/office/drawing/2014/main" id="{84792C93-589E-F149-8CB0-36EAC690F1DE}"/>
              </a:ext>
            </a:extLst>
          </p:cNvPr>
          <p:cNvSpPr txBox="1"/>
          <p:nvPr/>
        </p:nvSpPr>
        <p:spPr>
          <a:xfrm>
            <a:off x="490537" y="1390758"/>
            <a:ext cx="4375931" cy="2246769"/>
          </a:xfrm>
          <a:prstGeom prst="rect">
            <a:avLst/>
          </a:prstGeom>
          <a:noFill/>
        </p:spPr>
        <p:txBody>
          <a:bodyPr wrap="square" rtlCol="0" anchor="t">
            <a:spAutoFit/>
          </a:bodyPr>
          <a:lstStyle/>
          <a:p>
            <a:pPr latinLnBrk="0"/>
            <a:r>
              <a:rPr lang="en-IN" sz="2000" dirty="0"/>
              <a:t>The minimum amount of remuneration that an employer is required to pay wage earners for the work performed during a given period, which cannot be reduced by collective agreement or an individual contract (ILO)</a:t>
            </a:r>
            <a:endParaRPr lang="en-US" sz="2000" dirty="0"/>
          </a:p>
        </p:txBody>
      </p:sp>
      <p:sp>
        <p:nvSpPr>
          <p:cNvPr id="14" name="TextBox 13">
            <a:extLst>
              <a:ext uri="{FF2B5EF4-FFF2-40B4-BE49-F238E27FC236}">
                <a16:creationId xmlns:a16="http://schemas.microsoft.com/office/drawing/2014/main" id="{FA371045-3E1C-5B40-95EF-F4C444824567}"/>
              </a:ext>
            </a:extLst>
          </p:cNvPr>
          <p:cNvSpPr txBox="1"/>
          <p:nvPr/>
        </p:nvSpPr>
        <p:spPr>
          <a:xfrm>
            <a:off x="7051730" y="1390758"/>
            <a:ext cx="4827272" cy="1631216"/>
          </a:xfrm>
          <a:prstGeom prst="rect">
            <a:avLst/>
          </a:prstGeom>
          <a:noFill/>
        </p:spPr>
        <p:txBody>
          <a:bodyPr wrap="square" rtlCol="0">
            <a:spAutoFit/>
          </a:bodyPr>
          <a:lstStyle/>
          <a:p>
            <a:pPr marL="190500" indent="-127000" latinLnBrk="0">
              <a:buFont typeface="Arial" panose="020B0604020202020204" pitchFamily="34" charset="0"/>
              <a:buChar char="•"/>
              <a:tabLst>
                <a:tab pos="381000" algn="l"/>
              </a:tabLst>
            </a:pPr>
            <a:r>
              <a:rPr lang="en-IN" sz="2000" dirty="0"/>
              <a:t>A effective tool to reduce wage inequality &amp; poverty</a:t>
            </a:r>
          </a:p>
          <a:p>
            <a:pPr marL="190500" indent="-127000" latinLnBrk="0">
              <a:buFont typeface="Arial" panose="020B0604020202020204" pitchFamily="34" charset="0"/>
              <a:buChar char="•"/>
              <a:tabLst>
                <a:tab pos="381000" algn="l"/>
              </a:tabLst>
            </a:pPr>
            <a:r>
              <a:rPr lang="en-IN" sz="2000" dirty="0"/>
              <a:t>To safeguard the income &amp; provide decent standard of living to low skilled workers, and men &amp; women</a:t>
            </a:r>
            <a:endParaRPr lang="en-US" sz="2000" dirty="0"/>
          </a:p>
        </p:txBody>
      </p:sp>
      <p:pic>
        <p:nvPicPr>
          <p:cNvPr id="53" name="Picture 52">
            <a:extLst>
              <a:ext uri="{FF2B5EF4-FFF2-40B4-BE49-F238E27FC236}">
                <a16:creationId xmlns:a16="http://schemas.microsoft.com/office/drawing/2014/main" id="{D0EC6D86-153F-CE47-8923-7AFB66999326}"/>
              </a:ext>
            </a:extLst>
          </p:cNvPr>
          <p:cNvPicPr>
            <a:picLocks noChangeAspect="1"/>
          </p:cNvPicPr>
          <p:nvPr/>
        </p:nvPicPr>
        <p:blipFill>
          <a:blip r:embed="rId3"/>
          <a:stretch>
            <a:fillRect/>
          </a:stretch>
        </p:blipFill>
        <p:spPr>
          <a:xfrm>
            <a:off x="1478948" y="3997417"/>
            <a:ext cx="9306560" cy="2860583"/>
          </a:xfrm>
          <a:prstGeom prst="rect">
            <a:avLst/>
          </a:prstGeom>
        </p:spPr>
      </p:pic>
    </p:spTree>
    <p:extLst>
      <p:ext uri="{BB962C8B-B14F-4D97-AF65-F5344CB8AC3E}">
        <p14:creationId xmlns:p14="http://schemas.microsoft.com/office/powerpoint/2010/main" val="4016944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355DF8-6CD9-ED49-B75A-3F5D81246EBA}"/>
              </a:ext>
            </a:extLst>
          </p:cNvPr>
          <p:cNvSpPr txBox="1"/>
          <p:nvPr/>
        </p:nvSpPr>
        <p:spPr>
          <a:xfrm>
            <a:off x="327977" y="170498"/>
            <a:ext cx="6875408"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Wages in Context in 2018 – National Currency</a:t>
            </a:r>
          </a:p>
        </p:txBody>
      </p:sp>
      <p:sp>
        <p:nvSpPr>
          <p:cNvPr id="4" name="Content Placeholder 4"/>
          <p:cNvSpPr txBox="1">
            <a:spLocks/>
          </p:cNvSpPr>
          <p:nvPr/>
        </p:nvSpPr>
        <p:spPr>
          <a:xfrm>
            <a:off x="1632857" y="1286691"/>
            <a:ext cx="9784079" cy="4525963"/>
          </a:xfrm>
          <a:prstGeom prst="rect">
            <a:avLst/>
          </a:prstGeom>
        </p:spPr>
        <p:txBody>
          <a:bodyP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816838292"/>
              </p:ext>
            </p:extLst>
          </p:nvPr>
        </p:nvGraphicFramePr>
        <p:xfrm>
          <a:off x="976614" y="891778"/>
          <a:ext cx="10440321" cy="3851364"/>
        </p:xfrm>
        <a:graphic>
          <a:graphicData uri="http://schemas.openxmlformats.org/drawingml/2006/table">
            <a:tbl>
              <a:tblPr>
                <a:tableStyleId>{0505E3EF-67EA-436B-97B2-0124C06EBD24}</a:tableStyleId>
              </a:tblPr>
              <a:tblGrid>
                <a:gridCol w="1410565">
                  <a:extLst>
                    <a:ext uri="{9D8B030D-6E8A-4147-A177-3AD203B41FA5}">
                      <a16:colId xmlns:a16="http://schemas.microsoft.com/office/drawing/2014/main" val="20000"/>
                    </a:ext>
                  </a:extLst>
                </a:gridCol>
                <a:gridCol w="1517426">
                  <a:extLst>
                    <a:ext uri="{9D8B030D-6E8A-4147-A177-3AD203B41FA5}">
                      <a16:colId xmlns:a16="http://schemas.microsoft.com/office/drawing/2014/main" val="20001"/>
                    </a:ext>
                  </a:extLst>
                </a:gridCol>
                <a:gridCol w="1875411">
                  <a:extLst>
                    <a:ext uri="{9D8B030D-6E8A-4147-A177-3AD203B41FA5}">
                      <a16:colId xmlns:a16="http://schemas.microsoft.com/office/drawing/2014/main" val="20002"/>
                    </a:ext>
                  </a:extLst>
                </a:gridCol>
                <a:gridCol w="1875411">
                  <a:extLst>
                    <a:ext uri="{9D8B030D-6E8A-4147-A177-3AD203B41FA5}">
                      <a16:colId xmlns:a16="http://schemas.microsoft.com/office/drawing/2014/main" val="20003"/>
                    </a:ext>
                  </a:extLst>
                </a:gridCol>
                <a:gridCol w="1880754">
                  <a:extLst>
                    <a:ext uri="{9D8B030D-6E8A-4147-A177-3AD203B41FA5}">
                      <a16:colId xmlns:a16="http://schemas.microsoft.com/office/drawing/2014/main" val="20004"/>
                    </a:ext>
                  </a:extLst>
                </a:gridCol>
                <a:gridCol w="1880754">
                  <a:extLst>
                    <a:ext uri="{9D8B030D-6E8A-4147-A177-3AD203B41FA5}">
                      <a16:colId xmlns:a16="http://schemas.microsoft.com/office/drawing/2014/main" val="20005"/>
                    </a:ext>
                  </a:extLst>
                </a:gridCol>
              </a:tblGrid>
              <a:tr h="350124">
                <a:tc>
                  <a:txBody>
                    <a:bodyPr/>
                    <a:lstStyle/>
                    <a:p>
                      <a:pPr algn="l" fontAlgn="b"/>
                      <a:r>
                        <a:rPr lang="sk-SK" sz="1600" b="1" u="none" strike="noStrike" dirty="0">
                          <a:effectLst/>
                        </a:rPr>
                        <a:t>Country</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l" fontAlgn="b"/>
                      <a:r>
                        <a:rPr lang="sk-SK" sz="1600" b="1" u="none" strike="noStrike" dirty="0" err="1">
                          <a:effectLst/>
                        </a:rPr>
                        <a:t>Living</a:t>
                      </a:r>
                      <a:r>
                        <a:rPr lang="sk-SK" sz="1600" b="1" u="none" strike="noStrike" dirty="0">
                          <a:effectLst/>
                        </a:rPr>
                        <a:t> </a:t>
                      </a:r>
                      <a:r>
                        <a:rPr lang="sk-SK" sz="1600" b="1" u="none" strike="noStrike" dirty="0" err="1">
                          <a:effectLst/>
                        </a:rPr>
                        <a:t>wage</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gridSpan="2">
                  <a:txBody>
                    <a:bodyPr/>
                    <a:lstStyle/>
                    <a:p>
                      <a:pPr algn="l" fontAlgn="b"/>
                      <a:r>
                        <a:rPr lang="sk-SK" sz="1600" b="1" u="none" strike="noStrike" dirty="0" err="1">
                          <a:effectLst/>
                        </a:rPr>
                        <a:t>Real</a:t>
                      </a:r>
                      <a:r>
                        <a:rPr lang="sk-SK" sz="1600" b="1" u="none" strike="noStrike" dirty="0">
                          <a:effectLst/>
                        </a:rPr>
                        <a:t> </a:t>
                      </a:r>
                      <a:r>
                        <a:rPr lang="sk-SK" sz="1600" b="1" u="none" strike="noStrike" dirty="0" err="1">
                          <a:effectLst/>
                        </a:rPr>
                        <a:t>wages</a:t>
                      </a:r>
                      <a:r>
                        <a:rPr lang="sk-SK" sz="1600" b="1" u="none" strike="noStrike" dirty="0">
                          <a:effectLst/>
                        </a:rPr>
                        <a:t> of </a:t>
                      </a:r>
                      <a:r>
                        <a:rPr lang="sk-SK" sz="1600" b="1" u="none" strike="noStrike" dirty="0" err="1">
                          <a:effectLst/>
                        </a:rPr>
                        <a:t>employee</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hMerge="1">
                  <a:txBody>
                    <a:bodyPr/>
                    <a:lstStyle/>
                    <a:p>
                      <a:endParaRPr lang="sk-SK"/>
                    </a:p>
                  </a:txBody>
                  <a:tcPr/>
                </a:tc>
                <a:tc>
                  <a:txBody>
                    <a:bodyPr/>
                    <a:lstStyle/>
                    <a:p>
                      <a:pPr algn="l" fontAlgn="b"/>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l" fontAlgn="b"/>
                      <a:r>
                        <a:rPr lang="sk-SK" sz="1600" b="1" u="none" strike="noStrike">
                          <a:effectLst/>
                        </a:rPr>
                        <a:t>Minimum wage</a:t>
                      </a:r>
                      <a:endParaRPr lang="sk-SK" sz="1600" b="1" i="0" u="none" strike="noStrike">
                        <a:solidFill>
                          <a:srgbClr val="000000"/>
                        </a:solidFill>
                        <a:effectLst/>
                        <a:latin typeface="Calibri"/>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10000"/>
                  </a:ext>
                </a:extLst>
              </a:tr>
              <a:tr h="350124">
                <a:tc>
                  <a:txBody>
                    <a:bodyPr/>
                    <a:lstStyle/>
                    <a:p>
                      <a:pPr algn="l" fontAlgn="b"/>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l" fontAlgn="b"/>
                      <a:r>
                        <a:rPr lang="sk-SK" sz="1600" b="1" u="none" strike="noStrike" dirty="0" err="1">
                          <a:effectLst/>
                        </a:rPr>
                        <a:t>Family</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l" fontAlgn="b"/>
                      <a:r>
                        <a:rPr lang="sk-SK" sz="1600" b="1" u="none" strike="noStrike">
                          <a:effectLst/>
                        </a:rPr>
                        <a:t>High skill</a:t>
                      </a:r>
                      <a:endParaRPr lang="sk-SK" sz="1600" b="1" i="0" u="none" strike="noStrike">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l" fontAlgn="b"/>
                      <a:r>
                        <a:rPr lang="sk-SK" sz="1600" b="1" u="none" strike="noStrike">
                          <a:effectLst/>
                        </a:rPr>
                        <a:t>Medium skill</a:t>
                      </a:r>
                      <a:endParaRPr lang="sk-SK" sz="1600" b="1" i="0" u="none" strike="noStrike">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l" fontAlgn="b"/>
                      <a:r>
                        <a:rPr lang="sk-SK" sz="1600" b="1" u="none" strike="noStrike" dirty="0" err="1">
                          <a:effectLst/>
                        </a:rPr>
                        <a:t>Low</a:t>
                      </a:r>
                      <a:r>
                        <a:rPr lang="sk-SK" sz="1600" b="1" u="none" strike="noStrike" dirty="0">
                          <a:effectLst/>
                        </a:rPr>
                        <a:t> </a:t>
                      </a:r>
                      <a:r>
                        <a:rPr lang="sk-SK" sz="1600" b="1" u="none" strike="noStrike" dirty="0" err="1">
                          <a:effectLst/>
                        </a:rPr>
                        <a:t>skill</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l" fontAlgn="b"/>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extLst>
                  <a:ext uri="{0D108BD9-81ED-4DB2-BD59-A6C34878D82A}">
                    <a16:rowId xmlns:a16="http://schemas.microsoft.com/office/drawing/2014/main" val="10001"/>
                  </a:ext>
                </a:extLst>
              </a:tr>
              <a:tr h="350124">
                <a:tc>
                  <a:txBody>
                    <a:bodyPr/>
                    <a:lstStyle/>
                    <a:p>
                      <a:pPr algn="l" fontAlgn="b"/>
                      <a:r>
                        <a:rPr lang="sk-SK" sz="1600" b="1" u="none" strike="noStrike" dirty="0" err="1">
                          <a:effectLst/>
                        </a:rPr>
                        <a:t>Bangladesh</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sk-SK" sz="1600" u="none" strike="noStrike" dirty="0">
                          <a:effectLst/>
                        </a:rPr>
                        <a:t>10200</a:t>
                      </a:r>
                      <a:endParaRPr lang="sk-SK" sz="1600" b="0" i="0" u="none" strike="noStrike" dirty="0">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5689</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4254</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dirty="0">
                          <a:effectLst/>
                        </a:rPr>
                        <a:t>3508</a:t>
                      </a:r>
                      <a:endParaRPr lang="sk-SK" sz="1600" b="0" i="0" u="none" strike="noStrike" dirty="0">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1500</a:t>
                      </a:r>
                      <a:endParaRPr lang="sk-SK" sz="16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2"/>
                  </a:ext>
                </a:extLst>
              </a:tr>
              <a:tr h="350124">
                <a:tc>
                  <a:txBody>
                    <a:bodyPr/>
                    <a:lstStyle/>
                    <a:p>
                      <a:pPr algn="l" fontAlgn="b"/>
                      <a:r>
                        <a:rPr lang="sk-SK" sz="1600" b="1" u="none" strike="noStrike" dirty="0" err="1">
                          <a:effectLst/>
                        </a:rPr>
                        <a:t>Cambodia</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sk-SK" sz="1600" u="none" strike="noStrike" dirty="0">
                          <a:effectLst/>
                        </a:rPr>
                        <a:t>807200</a:t>
                      </a:r>
                      <a:endParaRPr lang="sk-SK" sz="1600" b="0" i="0" u="none" strike="noStrike" dirty="0">
                        <a:solidFill>
                          <a:srgbClr val="000000"/>
                        </a:solidFill>
                        <a:effectLst/>
                        <a:latin typeface="Calibri"/>
                      </a:endParaRPr>
                    </a:p>
                  </a:txBody>
                  <a:tcPr marL="9525" marR="9525" marT="9525" marB="0" anchor="b">
                    <a:noFill/>
                  </a:tcPr>
                </a:tc>
                <a:tc>
                  <a:txBody>
                    <a:bodyPr/>
                    <a:lstStyle/>
                    <a:p>
                      <a:pPr algn="r" fontAlgn="b"/>
                      <a:r>
                        <a:rPr lang="sk-SK" sz="1600" u="none" strike="noStrike" dirty="0">
                          <a:effectLst/>
                        </a:rPr>
                        <a:t>1398825</a:t>
                      </a:r>
                      <a:endParaRPr lang="sk-SK" sz="1600" b="0" i="0" u="none" strike="noStrike" dirty="0">
                        <a:solidFill>
                          <a:srgbClr val="000000"/>
                        </a:solidFill>
                        <a:effectLst/>
                        <a:latin typeface="Calibri"/>
                      </a:endParaRPr>
                    </a:p>
                  </a:txBody>
                  <a:tcPr marL="9525" marR="9525" marT="9525" marB="0" anchor="b">
                    <a:noFill/>
                  </a:tcPr>
                </a:tc>
                <a:tc>
                  <a:txBody>
                    <a:bodyPr/>
                    <a:lstStyle/>
                    <a:p>
                      <a:pPr algn="r" fontAlgn="b"/>
                      <a:r>
                        <a:rPr lang="sk-SK" sz="1600" u="none" strike="noStrike" dirty="0">
                          <a:effectLst/>
                        </a:rPr>
                        <a:t>883722</a:t>
                      </a:r>
                      <a:endParaRPr lang="sk-SK" sz="1600" b="0" i="0" u="none" strike="noStrike" dirty="0">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159444</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680000</a:t>
                      </a:r>
                      <a:endParaRPr lang="sk-SK" sz="16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3"/>
                  </a:ext>
                </a:extLst>
              </a:tr>
              <a:tr h="350124">
                <a:tc>
                  <a:txBody>
                    <a:bodyPr/>
                    <a:lstStyle/>
                    <a:p>
                      <a:pPr algn="l" fontAlgn="b"/>
                      <a:r>
                        <a:rPr lang="sk-SK" sz="1600" b="1" u="none" strike="noStrike" dirty="0">
                          <a:effectLst/>
                        </a:rPr>
                        <a:t>India</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sk-SK" sz="1600" u="none" strike="noStrike" dirty="0">
                          <a:effectLst/>
                        </a:rPr>
                        <a:t>13900</a:t>
                      </a:r>
                      <a:endParaRPr lang="sk-SK" sz="1600" b="0" i="0" u="none" strike="noStrike" dirty="0">
                        <a:solidFill>
                          <a:srgbClr val="000000"/>
                        </a:solidFill>
                        <a:effectLst/>
                        <a:latin typeface="Calibri"/>
                      </a:endParaRPr>
                    </a:p>
                  </a:txBody>
                  <a:tcPr marL="9525" marR="9525" marT="9525" marB="0" anchor="b">
                    <a:noFill/>
                  </a:tcPr>
                </a:tc>
                <a:tc>
                  <a:txBody>
                    <a:bodyPr/>
                    <a:lstStyle/>
                    <a:p>
                      <a:pPr algn="r" fontAlgn="b"/>
                      <a:r>
                        <a:rPr lang="sk-SK" sz="1600" u="none" strike="noStrike" dirty="0">
                          <a:effectLst/>
                        </a:rPr>
                        <a:t>26733</a:t>
                      </a:r>
                      <a:endParaRPr lang="sk-SK" sz="1600" b="0" i="0" u="none" strike="noStrike" dirty="0">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13223</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7801</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4162</a:t>
                      </a:r>
                      <a:endParaRPr lang="sk-SK" sz="16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4"/>
                  </a:ext>
                </a:extLst>
              </a:tr>
              <a:tr h="350124">
                <a:tc>
                  <a:txBody>
                    <a:bodyPr/>
                    <a:lstStyle/>
                    <a:p>
                      <a:pPr algn="l" fontAlgn="b"/>
                      <a:r>
                        <a:rPr lang="sk-SK" sz="1600" b="1" u="none" strike="noStrike" dirty="0" err="1">
                          <a:effectLst/>
                        </a:rPr>
                        <a:t>Indonesia</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sk-SK" sz="1600" u="none" strike="noStrike">
                          <a:effectLst/>
                        </a:rPr>
                        <a:t>1957000</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3457564</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dirty="0">
                          <a:effectLst/>
                        </a:rPr>
                        <a:t>2938830</a:t>
                      </a:r>
                      <a:endParaRPr lang="sk-SK" sz="1600" b="0" i="0" u="none" strike="noStrike" dirty="0">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2370988</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1454154</a:t>
                      </a:r>
                      <a:endParaRPr lang="sk-SK" sz="16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5"/>
                  </a:ext>
                </a:extLst>
              </a:tr>
              <a:tr h="350124">
                <a:tc>
                  <a:txBody>
                    <a:bodyPr/>
                    <a:lstStyle/>
                    <a:p>
                      <a:pPr algn="l" fontAlgn="b"/>
                      <a:r>
                        <a:rPr lang="sk-SK" sz="1600" b="1" u="none" strike="noStrike" dirty="0" err="1">
                          <a:effectLst/>
                        </a:rPr>
                        <a:t>Malaysia</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sk-SK" sz="1600" u="none" strike="noStrike">
                          <a:effectLst/>
                        </a:rPr>
                        <a:t>1240</a:t>
                      </a:r>
                      <a:endParaRPr lang="sk-SK" sz="1600" b="0" i="0" u="none" strike="noStrike">
                        <a:solidFill>
                          <a:srgbClr val="000000"/>
                        </a:solidFill>
                        <a:effectLst/>
                        <a:latin typeface="Calibri"/>
                      </a:endParaRPr>
                    </a:p>
                  </a:txBody>
                  <a:tcPr marL="9525" marR="9525" marT="9525" marB="0" anchor="b">
                    <a:noFill/>
                  </a:tcPr>
                </a:tc>
                <a:tc>
                  <a:txBody>
                    <a:bodyPr/>
                    <a:lstStyle/>
                    <a:p>
                      <a:pPr algn="l" fontAlgn="b"/>
                      <a:endParaRPr lang="sk-SK" sz="1600" b="0" i="0" u="none" strike="noStrike" dirty="0">
                        <a:solidFill>
                          <a:srgbClr val="000000"/>
                        </a:solidFill>
                        <a:effectLst/>
                        <a:latin typeface="Calibri"/>
                      </a:endParaRPr>
                    </a:p>
                  </a:txBody>
                  <a:tcPr marL="9525" marR="9525" marT="9525" marB="0" anchor="b">
                    <a:noFill/>
                  </a:tcPr>
                </a:tc>
                <a:tc>
                  <a:txBody>
                    <a:bodyPr/>
                    <a:lstStyle/>
                    <a:p>
                      <a:pPr algn="l" fontAlgn="b"/>
                      <a:endParaRPr lang="sk-SK" sz="1600" b="0" i="0" u="none" strike="noStrike">
                        <a:solidFill>
                          <a:srgbClr val="000000"/>
                        </a:solidFill>
                        <a:effectLst/>
                        <a:latin typeface="Calibri"/>
                      </a:endParaRPr>
                    </a:p>
                  </a:txBody>
                  <a:tcPr marL="9525" marR="9525" marT="9525" marB="0" anchor="b">
                    <a:noFill/>
                  </a:tcPr>
                </a:tc>
                <a:tc>
                  <a:txBody>
                    <a:bodyPr/>
                    <a:lstStyle/>
                    <a:p>
                      <a:pPr algn="l" fontAlgn="b"/>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1200</a:t>
                      </a:r>
                      <a:endParaRPr lang="sk-SK" sz="16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6"/>
                  </a:ext>
                </a:extLst>
              </a:tr>
              <a:tr h="350124">
                <a:tc>
                  <a:txBody>
                    <a:bodyPr/>
                    <a:lstStyle/>
                    <a:p>
                      <a:pPr algn="l" fontAlgn="b"/>
                      <a:r>
                        <a:rPr lang="sk-SK" sz="1600" b="1" u="none" strike="noStrike" dirty="0" err="1">
                          <a:effectLst/>
                        </a:rPr>
                        <a:t>Myanmar</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sk-SK" sz="1600" u="none" strike="noStrike">
                          <a:effectLst/>
                        </a:rPr>
                        <a:t>169500</a:t>
                      </a:r>
                      <a:endParaRPr lang="sk-SK" sz="1600" b="0" i="0" u="none" strike="noStrike">
                        <a:solidFill>
                          <a:srgbClr val="000000"/>
                        </a:solidFill>
                        <a:effectLst/>
                        <a:latin typeface="Calibri"/>
                      </a:endParaRPr>
                    </a:p>
                  </a:txBody>
                  <a:tcPr marL="9525" marR="9525" marT="9525" marB="0" anchor="b">
                    <a:noFill/>
                  </a:tcPr>
                </a:tc>
                <a:tc>
                  <a:txBody>
                    <a:bodyPr/>
                    <a:lstStyle/>
                    <a:p>
                      <a:pPr algn="l" fontAlgn="b"/>
                      <a:endParaRPr lang="sk-SK" sz="1600" b="0" i="0" u="none" strike="noStrike">
                        <a:solidFill>
                          <a:srgbClr val="000000"/>
                        </a:solidFill>
                        <a:effectLst/>
                        <a:latin typeface="Calibri"/>
                      </a:endParaRPr>
                    </a:p>
                  </a:txBody>
                  <a:tcPr marL="9525" marR="9525" marT="9525" marB="0" anchor="b">
                    <a:noFill/>
                  </a:tcPr>
                </a:tc>
                <a:tc>
                  <a:txBody>
                    <a:bodyPr/>
                    <a:lstStyle/>
                    <a:p>
                      <a:pPr algn="l" fontAlgn="b"/>
                      <a:endParaRPr lang="sk-SK" sz="1600" b="0" i="0" u="none" strike="noStrike">
                        <a:solidFill>
                          <a:srgbClr val="000000"/>
                        </a:solidFill>
                        <a:effectLst/>
                        <a:latin typeface="Calibri"/>
                      </a:endParaRPr>
                    </a:p>
                  </a:txBody>
                  <a:tcPr marL="9525" marR="9525" marT="9525" marB="0" anchor="b">
                    <a:noFill/>
                  </a:tcPr>
                </a:tc>
                <a:tc>
                  <a:txBody>
                    <a:bodyPr/>
                    <a:lstStyle/>
                    <a:p>
                      <a:pPr algn="l" fontAlgn="b"/>
                      <a:endParaRPr lang="sk-SK" sz="1600" b="0" i="0" u="none" strike="noStrike" dirty="0">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104000</a:t>
                      </a:r>
                      <a:endParaRPr lang="sk-SK" sz="16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7"/>
                  </a:ext>
                </a:extLst>
              </a:tr>
              <a:tr h="350124">
                <a:tc>
                  <a:txBody>
                    <a:bodyPr/>
                    <a:lstStyle/>
                    <a:p>
                      <a:pPr algn="l" fontAlgn="b"/>
                      <a:r>
                        <a:rPr lang="sk-SK" sz="1600" b="1" u="none" strike="noStrike" dirty="0">
                          <a:effectLst/>
                        </a:rPr>
                        <a:t>Pakistan</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sk-SK" sz="1600" u="none" strike="noStrike">
                          <a:effectLst/>
                        </a:rPr>
                        <a:t>22100</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33487</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22120</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23316</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15000</a:t>
                      </a:r>
                      <a:endParaRPr lang="sk-SK" sz="1600" b="0" i="0" u="none" strike="noStrike">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8"/>
                  </a:ext>
                </a:extLst>
              </a:tr>
              <a:tr h="350124">
                <a:tc>
                  <a:txBody>
                    <a:bodyPr/>
                    <a:lstStyle/>
                    <a:p>
                      <a:pPr algn="l" fontAlgn="b"/>
                      <a:r>
                        <a:rPr lang="sk-SK" sz="1600" b="1" u="none" strike="noStrike">
                          <a:effectLst/>
                        </a:rPr>
                        <a:t>Sri Lanka</a:t>
                      </a:r>
                      <a:endParaRPr lang="sk-SK" sz="1600" b="1" i="0" u="none" strike="noStrike">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sk-SK" sz="1600" u="none" strike="noStrike">
                          <a:effectLst/>
                        </a:rPr>
                        <a:t>33500</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38587</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24492</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17036</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dirty="0">
                          <a:effectLst/>
                        </a:rPr>
                        <a:t>6500</a:t>
                      </a:r>
                      <a:endParaRPr lang="sk-SK" sz="1600" b="0" i="0" u="none" strike="noStrike" dirty="0">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09"/>
                  </a:ext>
                </a:extLst>
              </a:tr>
              <a:tr h="350124">
                <a:tc>
                  <a:txBody>
                    <a:bodyPr/>
                    <a:lstStyle/>
                    <a:p>
                      <a:pPr algn="l" fontAlgn="b"/>
                      <a:r>
                        <a:rPr lang="sk-SK" sz="1600" b="1" u="none" strike="noStrike" dirty="0">
                          <a:effectLst/>
                        </a:rPr>
                        <a:t>Vietnam</a:t>
                      </a:r>
                      <a:endParaRPr lang="sk-SK" sz="1600" b="1" i="0" u="none" strike="noStrike" dirty="0">
                        <a:solidFill>
                          <a:srgbClr val="000000"/>
                        </a:solidFill>
                        <a:effectLst/>
                        <a:latin typeface="Calibri"/>
                      </a:endParaRPr>
                    </a:p>
                  </a:txBody>
                  <a:tcPr marL="9525" marR="9525" marT="9525" marB="0" anchor="b">
                    <a:solidFill>
                      <a:schemeClr val="accent1">
                        <a:lumMod val="20000"/>
                        <a:lumOff val="80000"/>
                      </a:schemeClr>
                    </a:solidFill>
                  </a:tcPr>
                </a:tc>
                <a:tc>
                  <a:txBody>
                    <a:bodyPr/>
                    <a:lstStyle/>
                    <a:p>
                      <a:pPr algn="r" fontAlgn="b"/>
                      <a:r>
                        <a:rPr lang="sk-SK" sz="1600" u="none" strike="noStrike">
                          <a:effectLst/>
                        </a:rPr>
                        <a:t>4842500</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7641165</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5472368</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a:effectLst/>
                        </a:rPr>
                        <a:t>4893510</a:t>
                      </a:r>
                      <a:endParaRPr lang="sk-SK" sz="1600" b="0" i="0" u="none" strike="noStrike">
                        <a:solidFill>
                          <a:srgbClr val="000000"/>
                        </a:solidFill>
                        <a:effectLst/>
                        <a:latin typeface="Calibri"/>
                      </a:endParaRPr>
                    </a:p>
                  </a:txBody>
                  <a:tcPr marL="9525" marR="9525" marT="9525" marB="0" anchor="b">
                    <a:noFill/>
                  </a:tcPr>
                </a:tc>
                <a:tc>
                  <a:txBody>
                    <a:bodyPr/>
                    <a:lstStyle/>
                    <a:p>
                      <a:pPr algn="r" fontAlgn="b"/>
                      <a:r>
                        <a:rPr lang="sk-SK" sz="1600" u="none" strike="noStrike" dirty="0">
                          <a:effectLst/>
                        </a:rPr>
                        <a:t>2760000</a:t>
                      </a:r>
                      <a:endParaRPr lang="sk-SK" sz="1600" b="0" i="0" u="none" strike="noStrike" dirty="0">
                        <a:solidFill>
                          <a:srgbClr val="000000"/>
                        </a:solidFill>
                        <a:effectLst/>
                        <a:latin typeface="Calibri"/>
                      </a:endParaRPr>
                    </a:p>
                  </a:txBody>
                  <a:tcPr marL="9525" marR="9525" marT="9525" marB="0" anchor="b">
                    <a:noFill/>
                  </a:tcPr>
                </a:tc>
                <a:extLst>
                  <a:ext uri="{0D108BD9-81ED-4DB2-BD59-A6C34878D82A}">
                    <a16:rowId xmlns:a16="http://schemas.microsoft.com/office/drawing/2014/main" val="10010"/>
                  </a:ext>
                </a:extLst>
              </a:tr>
            </a:tbl>
          </a:graphicData>
        </a:graphic>
      </p:graphicFrame>
      <p:sp>
        <p:nvSpPr>
          <p:cNvPr id="5" name="Content Placeholder 4"/>
          <p:cNvSpPr txBox="1">
            <a:spLocks/>
          </p:cNvSpPr>
          <p:nvPr/>
        </p:nvSpPr>
        <p:spPr>
          <a:xfrm>
            <a:off x="461554" y="5002757"/>
            <a:ext cx="11611625" cy="1759132"/>
          </a:xfrm>
          <a:prstGeom prst="rect">
            <a:avLst/>
          </a:prstGeom>
        </p:spPr>
        <p:txBody>
          <a:bodyPr>
            <a:no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latinLnBrk="0">
              <a:buNone/>
            </a:pPr>
            <a:r>
              <a:rPr lang="en-US" sz="1600" b="1" dirty="0"/>
              <a:t>Findings: </a:t>
            </a:r>
          </a:p>
          <a:p>
            <a:pPr latinLnBrk="0"/>
            <a:r>
              <a:rPr lang="en-US" sz="1600" dirty="0"/>
              <a:t>High- and medium-skilled workers earn wages that are sufficient to cover the monthly expenses of their families.</a:t>
            </a:r>
          </a:p>
          <a:p>
            <a:pPr latinLnBrk="0"/>
            <a:r>
              <a:rPr lang="en-US" sz="1600" dirty="0"/>
              <a:t>Low-skilled workers depending on minimum wage are at risk of poverty and could not afford decency for their families. </a:t>
            </a:r>
          </a:p>
          <a:p>
            <a:pPr latinLnBrk="0"/>
            <a:r>
              <a:rPr lang="en-US" sz="1600" dirty="0"/>
              <a:t>Wages in Indonesia and Pakistan comply with Living wages </a:t>
            </a:r>
          </a:p>
          <a:p>
            <a:pPr latinLnBrk="0"/>
            <a:r>
              <a:rPr lang="en-US" sz="1600" dirty="0"/>
              <a:t>Wages in Bangladesh and Sri Lanka are low even for medium skilled workers.</a:t>
            </a:r>
          </a:p>
        </p:txBody>
      </p:sp>
    </p:spTree>
    <p:extLst>
      <p:ext uri="{BB962C8B-B14F-4D97-AF65-F5344CB8AC3E}">
        <p14:creationId xmlns:p14="http://schemas.microsoft.com/office/powerpoint/2010/main" val="3557648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355DF8-6CD9-ED49-B75A-3F5D81246EBA}"/>
              </a:ext>
            </a:extLst>
          </p:cNvPr>
          <p:cNvSpPr txBox="1"/>
          <p:nvPr/>
        </p:nvSpPr>
        <p:spPr>
          <a:xfrm>
            <a:off x="327977" y="170498"/>
            <a:ext cx="2029723"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Conclusions</a:t>
            </a:r>
          </a:p>
        </p:txBody>
      </p:sp>
      <p:sp>
        <p:nvSpPr>
          <p:cNvPr id="4" name="Content Placeholder 4"/>
          <p:cNvSpPr txBox="1">
            <a:spLocks/>
          </p:cNvSpPr>
          <p:nvPr/>
        </p:nvSpPr>
        <p:spPr>
          <a:xfrm>
            <a:off x="327977" y="1286691"/>
            <a:ext cx="11088959" cy="4525963"/>
          </a:xfrm>
          <a:prstGeom prst="rect">
            <a:avLst/>
          </a:prstGeom>
        </p:spPr>
        <p:txBody>
          <a:bodyPr>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atinLnBrk="0"/>
            <a:r>
              <a:rPr lang="en-US" dirty="0"/>
              <a:t>We proposed the method to calculate the living wage for the large number of countries and at the regional level.</a:t>
            </a:r>
          </a:p>
          <a:p>
            <a:pPr latinLnBrk="0"/>
            <a:endParaRPr lang="en-US" dirty="0"/>
          </a:p>
          <a:p>
            <a:pPr latinLnBrk="0"/>
            <a:r>
              <a:rPr lang="en-US" dirty="0"/>
              <a:t>The calculation is sensitive to country characteristics </a:t>
            </a:r>
            <a:br>
              <a:rPr lang="en-US" dirty="0"/>
            </a:br>
            <a:r>
              <a:rPr lang="en-US" dirty="0"/>
              <a:t>(e.g. food consumption, price variations, family composition, labor market conditions)</a:t>
            </a:r>
          </a:p>
          <a:p>
            <a:pPr latinLnBrk="0"/>
            <a:endParaRPr lang="en-US" dirty="0"/>
          </a:p>
          <a:p>
            <a:pPr latinLnBrk="0"/>
            <a:r>
              <a:rPr lang="en-US" dirty="0"/>
              <a:t>Living wage could serve as an indicator of economic adequacy and a practical basis to set minimum wages.</a:t>
            </a:r>
          </a:p>
          <a:p>
            <a:endParaRPr lang="en-US" dirty="0"/>
          </a:p>
          <a:p>
            <a:endParaRPr lang="en-US" dirty="0"/>
          </a:p>
        </p:txBody>
      </p:sp>
    </p:spTree>
    <p:extLst>
      <p:ext uri="{BB962C8B-B14F-4D97-AF65-F5344CB8AC3E}">
        <p14:creationId xmlns:p14="http://schemas.microsoft.com/office/powerpoint/2010/main" val="4064578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CAFD7B-BE5A-154E-9606-0051FAD0D0A5}"/>
              </a:ext>
            </a:extLst>
          </p:cNvPr>
          <p:cNvSpPr txBox="1"/>
          <p:nvPr/>
        </p:nvSpPr>
        <p:spPr>
          <a:xfrm>
            <a:off x="327977" y="170498"/>
            <a:ext cx="1721946"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Thank you</a:t>
            </a:r>
          </a:p>
        </p:txBody>
      </p:sp>
      <p:sp>
        <p:nvSpPr>
          <p:cNvPr id="4" name="TextBox 3">
            <a:extLst>
              <a:ext uri="{FF2B5EF4-FFF2-40B4-BE49-F238E27FC236}">
                <a16:creationId xmlns:a16="http://schemas.microsoft.com/office/drawing/2014/main" id="{4DECE9DD-56FB-5D46-A504-910FF5BC19BD}"/>
              </a:ext>
            </a:extLst>
          </p:cNvPr>
          <p:cNvSpPr txBox="1"/>
          <p:nvPr/>
        </p:nvSpPr>
        <p:spPr>
          <a:xfrm>
            <a:off x="4173948" y="2075498"/>
            <a:ext cx="3605924" cy="461665"/>
          </a:xfrm>
          <a:prstGeom prst="rect">
            <a:avLst/>
          </a:prstGeom>
          <a:noFill/>
        </p:spPr>
        <p:txBody>
          <a:bodyPr wrap="none" rtlCol="0">
            <a:spAutoFit/>
          </a:bodyPr>
          <a:lstStyle/>
          <a:p>
            <a:r>
              <a:rPr lang="en-US" altLang="ko-KR" sz="2400" b="1" dirty="0" err="1">
                <a:solidFill>
                  <a:srgbClr val="008DB7"/>
                </a:solidFill>
                <a:latin typeface="Arial" panose="020B0604020202020204" pitchFamily="34" charset="0"/>
                <a:cs typeface="Arial" panose="020B0604020202020204" pitchFamily="34" charset="0"/>
              </a:rPr>
              <a:t>www.wageindicator.org</a:t>
            </a:r>
            <a:endParaRPr lang="en-US" altLang="ko-KR" sz="2400" b="1" dirty="0">
              <a:solidFill>
                <a:srgbClr val="008DB7"/>
              </a:solidFill>
              <a:latin typeface="Arial" panose="020B0604020202020204" pitchFamily="34" charset="0"/>
              <a:cs typeface="Arial" panose="020B0604020202020204" pitchFamily="34" charset="0"/>
            </a:endParaRPr>
          </a:p>
        </p:txBody>
      </p:sp>
      <p:sp>
        <p:nvSpPr>
          <p:cNvPr id="14" name="부제목 6">
            <a:extLst>
              <a:ext uri="{FF2B5EF4-FFF2-40B4-BE49-F238E27FC236}">
                <a16:creationId xmlns:a16="http://schemas.microsoft.com/office/drawing/2014/main" id="{ABA6E26A-3547-134E-BAEF-984CC2F43F50}"/>
              </a:ext>
            </a:extLst>
          </p:cNvPr>
          <p:cNvSpPr txBox="1">
            <a:spLocks/>
          </p:cNvSpPr>
          <p:nvPr/>
        </p:nvSpPr>
        <p:spPr>
          <a:xfrm>
            <a:off x="327977" y="3332314"/>
            <a:ext cx="2369378" cy="430887"/>
          </a:xfrm>
          <a:prstGeom prst="rect">
            <a:avLst/>
          </a:prstGeom>
        </p:spPr>
        <p:txBody>
          <a:bodyPr vert="horz" wrap="square" lIns="91440" tIns="45720" rIns="91440" bIns="45720" rtlCol="0" anchor="t">
            <a:spAutoFit/>
          </a:bodyPr>
          <a:lstStyle>
            <a:lvl1pPr marL="0" indent="0" algn="l" defTabSz="914400" rtl="0" eaLnBrk="1" latinLnBrk="1" hangingPunct="1">
              <a:lnSpc>
                <a:spcPct val="10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1000"/>
              </a:spcBef>
              <a:spcAft>
                <a:spcPts val="0"/>
              </a:spcAft>
              <a:buClrTx/>
              <a:buSzTx/>
              <a:buFont typeface="Arial" panose="020B0604020202020204" pitchFamily="34" charset="0"/>
              <a:buNone/>
              <a:tabLst/>
              <a:defRPr/>
            </a:pPr>
            <a:r>
              <a:rPr kumimoji="0" lang="en-US" altLang="ko-KR" sz="2200" b="1" i="0" u="none" strike="noStrike" kern="1200" cap="none" spc="0" normalizeH="0" baseline="0" noProof="0" dirty="0">
                <a:ln>
                  <a:noFill/>
                </a:ln>
                <a:effectLst/>
                <a:uLnTx/>
                <a:uFillTx/>
                <a:latin typeface="Arial" panose="020B0604020202020204" pitchFamily="34" charset="0"/>
                <a:ea typeface="맑은 고딕"/>
                <a:cs typeface="Arial" panose="020B0604020202020204" pitchFamily="34" charset="0"/>
              </a:rPr>
              <a:t>Rupa </a:t>
            </a:r>
            <a:r>
              <a:rPr kumimoji="0" lang="en-US" altLang="ko-KR" sz="2200" b="1" i="0" u="none" strike="noStrike" kern="1200" cap="none" spc="0" normalizeH="0" baseline="0" noProof="0" dirty="0" err="1">
                <a:ln>
                  <a:noFill/>
                </a:ln>
                <a:effectLst/>
                <a:uLnTx/>
                <a:uFillTx/>
                <a:latin typeface="Arial" panose="020B0604020202020204" pitchFamily="34" charset="0"/>
                <a:ea typeface="맑은 고딕"/>
                <a:cs typeface="Arial" panose="020B0604020202020204" pitchFamily="34" charset="0"/>
              </a:rPr>
              <a:t>Korde</a:t>
            </a:r>
            <a:endParaRPr kumimoji="0" lang="ko-KR" altLang="en-US" sz="2200" b="1" i="0" u="none" strike="noStrike" kern="1200" cap="none" spc="0" normalizeH="0" baseline="0" noProof="0" dirty="0">
              <a:ln>
                <a:noFill/>
              </a:ln>
              <a:effectLst/>
              <a:uLnTx/>
              <a:uFillTx/>
              <a:latin typeface="Arial" panose="020B0604020202020204" pitchFamily="34" charset="0"/>
              <a:ea typeface="맑은 고딕"/>
              <a:cs typeface="Arial" panose="020B0604020202020204" pitchFamily="34" charset="0"/>
            </a:endParaRPr>
          </a:p>
        </p:txBody>
      </p:sp>
      <p:sp>
        <p:nvSpPr>
          <p:cNvPr id="15" name="텍스트 개체 틀 7">
            <a:extLst>
              <a:ext uri="{FF2B5EF4-FFF2-40B4-BE49-F238E27FC236}">
                <a16:creationId xmlns:a16="http://schemas.microsoft.com/office/drawing/2014/main" id="{570E6F18-9350-0B4C-8592-BE3DA15AB68E}"/>
              </a:ext>
            </a:extLst>
          </p:cNvPr>
          <p:cNvSpPr txBox="1">
            <a:spLocks/>
          </p:cNvSpPr>
          <p:nvPr/>
        </p:nvSpPr>
        <p:spPr>
          <a:xfrm>
            <a:off x="327977" y="3821593"/>
            <a:ext cx="2482600" cy="1579920"/>
          </a:xfrm>
          <a:prstGeom prst="rect">
            <a:avLst/>
          </a:prstGeom>
        </p:spPr>
        <p:txBody>
          <a:bodyPr vert="horz" wrap="square" lIns="91440" tIns="45720" rIns="91440" bIns="45720" rtlCol="0" anchor="t">
            <a:spAutoFit/>
          </a:bodyPr>
          <a:lstStyle>
            <a:lvl1pPr marL="0" marR="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sz="2000" kern="1200">
                <a:solidFill>
                  <a:schemeClr val="tx1"/>
                </a:solidFill>
                <a:latin typeface="+mn-lt"/>
                <a:ea typeface="+mn-ea"/>
                <a:cs typeface="+mn-cs"/>
              </a:defRPr>
            </a:lvl1pPr>
            <a:lvl2pPr marL="0" indent="0" algn="ctr" defTabSz="914400" rtl="0" eaLnBrk="1" latinLnBrk="1"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a:ln>
                  <a:noFill/>
                </a:ln>
                <a:effectLst/>
                <a:uLnTx/>
                <a:uFillTx/>
                <a:latin typeface="Arial"/>
                <a:ea typeface="맑은 고딕"/>
                <a:cs typeface="+mn-cs"/>
              </a:rPr>
              <a:t>Faculty, Economics</a:t>
            </a: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a:ln>
                  <a:noFill/>
                </a:ln>
                <a:effectLst/>
                <a:uLnTx/>
                <a:uFillTx/>
                <a:latin typeface="Arial"/>
                <a:ea typeface="맑은 고딕"/>
                <a:cs typeface="+mn-cs"/>
              </a:rPr>
              <a:t>FLAME University, </a:t>
            </a: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a:ln>
                  <a:noFill/>
                </a:ln>
                <a:effectLst/>
                <a:uLnTx/>
                <a:uFillTx/>
                <a:latin typeface="Arial"/>
                <a:ea typeface="맑은 고딕"/>
                <a:cs typeface="+mn-cs"/>
              </a:rPr>
              <a:t>Pune, India</a:t>
            </a: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endParaRPr lang="en-US" altLang="ko-KR" sz="1600" dirty="0">
              <a:latin typeface="Arial"/>
              <a:ea typeface="맑은 고딕"/>
            </a:endParaRP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lang="en-US" altLang="ko-KR" sz="1600" dirty="0" err="1">
                <a:latin typeface="Arial"/>
                <a:ea typeface="맑은 고딕"/>
              </a:rPr>
              <a:t>rupa.korde@flame.edu.in</a:t>
            </a:r>
            <a:endParaRPr kumimoji="0" lang="en-US" altLang="ko-KR" sz="1600" i="0" u="none" strike="noStrike" kern="1200" cap="none" spc="0" normalizeH="0" baseline="0" noProof="0" dirty="0">
              <a:ln>
                <a:noFill/>
              </a:ln>
              <a:effectLst/>
              <a:uLnTx/>
              <a:uFillTx/>
              <a:latin typeface="Arial"/>
              <a:ea typeface="맑은 고딕"/>
              <a:cs typeface="+mn-cs"/>
            </a:endParaRPr>
          </a:p>
        </p:txBody>
      </p:sp>
      <p:sp>
        <p:nvSpPr>
          <p:cNvPr id="16" name="부제목 6">
            <a:extLst>
              <a:ext uri="{FF2B5EF4-FFF2-40B4-BE49-F238E27FC236}">
                <a16:creationId xmlns:a16="http://schemas.microsoft.com/office/drawing/2014/main" id="{978E9C9E-167F-044D-8355-C1BB0A68028E}"/>
              </a:ext>
            </a:extLst>
          </p:cNvPr>
          <p:cNvSpPr txBox="1">
            <a:spLocks/>
          </p:cNvSpPr>
          <p:nvPr/>
        </p:nvSpPr>
        <p:spPr>
          <a:xfrm>
            <a:off x="2972069" y="3318494"/>
            <a:ext cx="3677920" cy="430887"/>
          </a:xfrm>
          <a:prstGeom prst="rect">
            <a:avLst/>
          </a:prstGeom>
        </p:spPr>
        <p:txBody>
          <a:bodyPr vert="horz" wrap="square" lIns="91440" tIns="45720" rIns="91440" bIns="45720" rtlCol="0" anchor="t">
            <a:spAutoFit/>
          </a:bodyPr>
          <a:lstStyle>
            <a:lvl1pPr marL="0" indent="0" algn="l" defTabSz="914400" rtl="0" eaLnBrk="1" latinLnBrk="1" hangingPunct="1">
              <a:lnSpc>
                <a:spcPct val="10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1000"/>
              </a:spcBef>
              <a:spcAft>
                <a:spcPts val="0"/>
              </a:spcAft>
              <a:buClrTx/>
              <a:buSzTx/>
              <a:buFont typeface="Arial" panose="020B0604020202020204" pitchFamily="34" charset="0"/>
              <a:buNone/>
              <a:tabLst/>
              <a:defRPr/>
            </a:pPr>
            <a:r>
              <a:rPr kumimoji="0" lang="en-US" altLang="ko-KR" sz="2200" b="1" i="0" u="none" strike="noStrike" kern="1200" cap="none" spc="0" normalizeH="0" baseline="0" noProof="0" dirty="0">
                <a:ln>
                  <a:noFill/>
                </a:ln>
                <a:effectLst/>
                <a:uLnTx/>
                <a:uFillTx/>
                <a:latin typeface="Arial" panose="020B0604020202020204" pitchFamily="34" charset="0"/>
                <a:ea typeface="맑은 고딕"/>
                <a:cs typeface="Arial" panose="020B0604020202020204" pitchFamily="34" charset="0"/>
              </a:rPr>
              <a:t>Biju </a:t>
            </a:r>
            <a:r>
              <a:rPr kumimoji="0" lang="en-US" altLang="ko-KR" sz="2200" b="1" i="0" u="none" strike="noStrike" kern="1200" cap="none" spc="0" normalizeH="0" baseline="0" noProof="0" dirty="0" err="1">
                <a:ln>
                  <a:noFill/>
                </a:ln>
                <a:effectLst/>
                <a:uLnTx/>
                <a:uFillTx/>
                <a:latin typeface="Arial" panose="020B0604020202020204" pitchFamily="34" charset="0"/>
                <a:ea typeface="맑은 고딕"/>
                <a:cs typeface="Arial" panose="020B0604020202020204" pitchFamily="34" charset="0"/>
              </a:rPr>
              <a:t>Varkkey</a:t>
            </a:r>
            <a:endParaRPr kumimoji="0" lang="ko-KR" altLang="en-US" sz="2200" b="1" i="0" u="none" strike="noStrike" kern="1200" cap="none" spc="0" normalizeH="0" baseline="0" noProof="0" dirty="0">
              <a:ln>
                <a:noFill/>
              </a:ln>
              <a:effectLst/>
              <a:uLnTx/>
              <a:uFillTx/>
              <a:latin typeface="Arial" panose="020B0604020202020204" pitchFamily="34" charset="0"/>
              <a:ea typeface="맑은 고딕"/>
              <a:cs typeface="Arial" panose="020B0604020202020204" pitchFamily="34" charset="0"/>
            </a:endParaRPr>
          </a:p>
        </p:txBody>
      </p:sp>
      <p:sp>
        <p:nvSpPr>
          <p:cNvPr id="17" name="텍스트 개체 틀 7">
            <a:extLst>
              <a:ext uri="{FF2B5EF4-FFF2-40B4-BE49-F238E27FC236}">
                <a16:creationId xmlns:a16="http://schemas.microsoft.com/office/drawing/2014/main" id="{D9E26710-C801-E845-937A-30F1A20255C1}"/>
              </a:ext>
            </a:extLst>
          </p:cNvPr>
          <p:cNvSpPr txBox="1">
            <a:spLocks/>
          </p:cNvSpPr>
          <p:nvPr/>
        </p:nvSpPr>
        <p:spPr>
          <a:xfrm>
            <a:off x="2972069" y="3846954"/>
            <a:ext cx="3677920" cy="1515800"/>
          </a:xfrm>
          <a:prstGeom prst="rect">
            <a:avLst/>
          </a:prstGeom>
        </p:spPr>
        <p:txBody>
          <a:bodyPr vert="horz" wrap="square" lIns="91440" tIns="45720" rIns="91440" bIns="45720" rtlCol="0" anchor="t">
            <a:spAutoFit/>
          </a:bodyPr>
          <a:lstStyle>
            <a:lvl1pPr marL="0" marR="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sz="2000" kern="1200">
                <a:solidFill>
                  <a:schemeClr val="tx1"/>
                </a:solidFill>
                <a:latin typeface="+mn-lt"/>
                <a:ea typeface="+mn-ea"/>
                <a:cs typeface="+mn-cs"/>
              </a:defRPr>
            </a:lvl1pPr>
            <a:lvl2pPr marL="0" indent="0" algn="ctr" defTabSz="914400" rtl="0" eaLnBrk="1" latinLnBrk="1"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a:ln>
                  <a:noFill/>
                </a:ln>
                <a:effectLst/>
                <a:uLnTx/>
                <a:uFillTx/>
                <a:latin typeface="Arial"/>
                <a:ea typeface="맑은 고딕"/>
                <a:cs typeface="+mn-cs"/>
              </a:rPr>
              <a:t>Faculty, HRM Area</a:t>
            </a: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a:ln>
                  <a:noFill/>
                </a:ln>
                <a:effectLst/>
                <a:uLnTx/>
                <a:uFillTx/>
                <a:latin typeface="Arial"/>
                <a:ea typeface="맑은 고딕"/>
                <a:cs typeface="+mn-cs"/>
              </a:rPr>
              <a:t>Indian Institute of Management Ahmedabad, India</a:t>
            </a: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endParaRPr lang="en-US" altLang="ko-KR" sz="1600" dirty="0">
              <a:latin typeface="Arial"/>
              <a:ea typeface="맑은 고딕"/>
            </a:endParaRP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err="1">
                <a:ln>
                  <a:noFill/>
                </a:ln>
                <a:effectLst/>
                <a:uLnTx/>
                <a:uFillTx/>
                <a:latin typeface="Arial"/>
                <a:ea typeface="맑은 고딕"/>
                <a:cs typeface="+mn-cs"/>
              </a:rPr>
              <a:t>bvarkkey@iima.ac.in</a:t>
            </a:r>
            <a:endParaRPr kumimoji="0" lang="en-US" altLang="ko-KR" sz="1600" b="0" i="0" u="none" strike="noStrike" kern="1200" cap="none" spc="0" normalizeH="0" baseline="0" noProof="0" dirty="0">
              <a:ln>
                <a:noFill/>
              </a:ln>
              <a:effectLst/>
              <a:uLnTx/>
              <a:uFillTx/>
              <a:latin typeface="Arial"/>
              <a:ea typeface="맑은 고딕"/>
              <a:cs typeface="+mn-cs"/>
            </a:endParaRPr>
          </a:p>
        </p:txBody>
      </p:sp>
      <p:sp>
        <p:nvSpPr>
          <p:cNvPr id="18" name="부제목 6">
            <a:extLst>
              <a:ext uri="{FF2B5EF4-FFF2-40B4-BE49-F238E27FC236}">
                <a16:creationId xmlns:a16="http://schemas.microsoft.com/office/drawing/2014/main" id="{411A58E6-7B33-884B-9DAE-DFB9B4D34997}"/>
              </a:ext>
            </a:extLst>
          </p:cNvPr>
          <p:cNvSpPr txBox="1">
            <a:spLocks/>
          </p:cNvSpPr>
          <p:nvPr/>
        </p:nvSpPr>
        <p:spPr>
          <a:xfrm>
            <a:off x="6225410" y="3318494"/>
            <a:ext cx="2369378" cy="430887"/>
          </a:xfrm>
          <a:prstGeom prst="rect">
            <a:avLst/>
          </a:prstGeom>
        </p:spPr>
        <p:txBody>
          <a:bodyPr vert="horz" wrap="square" lIns="91440" tIns="45720" rIns="91440" bIns="45720" rtlCol="0" anchor="t">
            <a:spAutoFit/>
          </a:bodyPr>
          <a:lstStyle>
            <a:lvl1pPr marL="0" indent="0" algn="l" defTabSz="914400" rtl="0" eaLnBrk="1" latinLnBrk="1" hangingPunct="1">
              <a:lnSpc>
                <a:spcPct val="10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1000"/>
              </a:spcBef>
              <a:spcAft>
                <a:spcPts val="0"/>
              </a:spcAft>
              <a:buClrTx/>
              <a:buSzTx/>
              <a:buFont typeface="Arial" panose="020B0604020202020204" pitchFamily="34" charset="0"/>
              <a:buNone/>
              <a:tabLst/>
              <a:defRPr/>
            </a:pPr>
            <a:r>
              <a:rPr kumimoji="0" lang="en-US" altLang="ko-KR" sz="2200" b="1" i="0" u="none" strike="noStrike" kern="1200" cap="none" spc="0" normalizeH="0" baseline="0" noProof="0" dirty="0">
                <a:ln>
                  <a:noFill/>
                </a:ln>
                <a:effectLst/>
                <a:uLnTx/>
                <a:uFillTx/>
                <a:latin typeface="Arial" panose="020B0604020202020204" pitchFamily="34" charset="0"/>
                <a:ea typeface="맑은 고딕"/>
                <a:cs typeface="Arial" panose="020B0604020202020204" pitchFamily="34" charset="0"/>
              </a:rPr>
              <a:t>Martin </a:t>
            </a:r>
            <a:r>
              <a:rPr kumimoji="0" lang="en-US" altLang="ko-KR" sz="2200" b="1" i="0" u="none" strike="noStrike" kern="1200" cap="none" spc="0" normalizeH="0" baseline="0" noProof="0" dirty="0" err="1">
                <a:ln>
                  <a:noFill/>
                </a:ln>
                <a:effectLst/>
                <a:uLnTx/>
                <a:uFillTx/>
                <a:latin typeface="Arial" panose="020B0604020202020204" pitchFamily="34" charset="0"/>
                <a:ea typeface="맑은 고딕"/>
                <a:cs typeface="Arial" panose="020B0604020202020204" pitchFamily="34" charset="0"/>
              </a:rPr>
              <a:t>Guzi</a:t>
            </a:r>
            <a:endParaRPr kumimoji="0" lang="ko-KR" altLang="en-US" sz="2200" b="1" i="0" u="none" strike="noStrike" kern="1200" cap="none" spc="0" normalizeH="0" baseline="0" noProof="0" dirty="0">
              <a:ln>
                <a:noFill/>
              </a:ln>
              <a:effectLst/>
              <a:uLnTx/>
              <a:uFillTx/>
              <a:latin typeface="Arial" panose="020B0604020202020204" pitchFamily="34" charset="0"/>
              <a:ea typeface="맑은 고딕"/>
              <a:cs typeface="Arial" panose="020B0604020202020204" pitchFamily="34" charset="0"/>
            </a:endParaRPr>
          </a:p>
        </p:txBody>
      </p:sp>
      <p:sp>
        <p:nvSpPr>
          <p:cNvPr id="19" name="텍스트 개체 틀 7">
            <a:extLst>
              <a:ext uri="{FF2B5EF4-FFF2-40B4-BE49-F238E27FC236}">
                <a16:creationId xmlns:a16="http://schemas.microsoft.com/office/drawing/2014/main" id="{B9B1B4EF-2848-CD42-8129-E9CBAF66561D}"/>
              </a:ext>
            </a:extLst>
          </p:cNvPr>
          <p:cNvSpPr txBox="1">
            <a:spLocks/>
          </p:cNvSpPr>
          <p:nvPr/>
        </p:nvSpPr>
        <p:spPr>
          <a:xfrm>
            <a:off x="6225410" y="3936657"/>
            <a:ext cx="2730942" cy="1451679"/>
          </a:xfrm>
          <a:prstGeom prst="rect">
            <a:avLst/>
          </a:prstGeom>
        </p:spPr>
        <p:txBody>
          <a:bodyPr vert="horz" wrap="square" lIns="91440" tIns="45720" rIns="91440" bIns="45720" rtlCol="0" anchor="t">
            <a:spAutoFit/>
          </a:bodyPr>
          <a:lstStyle>
            <a:lvl1pPr marL="0" marR="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sz="2000" kern="1200">
                <a:solidFill>
                  <a:schemeClr val="tx1"/>
                </a:solidFill>
                <a:latin typeface="+mn-lt"/>
                <a:ea typeface="+mn-ea"/>
                <a:cs typeface="+mn-cs"/>
              </a:defRPr>
            </a:lvl1pPr>
            <a:lvl2pPr marL="0" indent="0" algn="ctr" defTabSz="914400" rtl="0" eaLnBrk="1" latinLnBrk="1"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a:ln>
                  <a:noFill/>
                </a:ln>
                <a:effectLst/>
                <a:uLnTx/>
                <a:uFillTx/>
                <a:latin typeface="Arial"/>
                <a:ea typeface="맑은 고딕"/>
                <a:cs typeface="+mn-cs"/>
              </a:rPr>
              <a:t>Masaryk University, </a:t>
            </a:r>
            <a:br>
              <a:rPr kumimoji="0" lang="en-US" altLang="ko-KR" sz="1600" b="0" i="0" u="none" strike="noStrike" kern="1200" cap="none" spc="0" normalizeH="0" baseline="0" noProof="0" dirty="0">
                <a:ln>
                  <a:noFill/>
                </a:ln>
                <a:effectLst/>
                <a:uLnTx/>
                <a:uFillTx/>
                <a:latin typeface="Arial"/>
                <a:ea typeface="맑은 고딕"/>
                <a:cs typeface="+mn-cs"/>
              </a:rPr>
            </a:br>
            <a:r>
              <a:rPr kumimoji="0" lang="en-US" altLang="ko-KR" sz="1600" b="0" i="0" u="none" strike="noStrike" kern="1200" cap="none" spc="0" normalizeH="0" baseline="0" noProof="0" dirty="0">
                <a:ln>
                  <a:noFill/>
                </a:ln>
                <a:effectLst/>
                <a:uLnTx/>
                <a:uFillTx/>
                <a:latin typeface="Arial"/>
                <a:ea typeface="맑은 고딕"/>
                <a:cs typeface="+mn-cs"/>
              </a:rPr>
              <a:t>Czech Republic &amp; IZA Bonn, Germany</a:t>
            </a: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endParaRPr lang="en-US" altLang="ko-KR" sz="1600" dirty="0">
              <a:latin typeface="Arial"/>
              <a:ea typeface="맑은 고딕"/>
            </a:endParaRP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err="1">
                <a:ln>
                  <a:noFill/>
                </a:ln>
                <a:effectLst/>
                <a:uLnTx/>
                <a:uFillTx/>
                <a:latin typeface="Arial"/>
                <a:ea typeface="맑은 고딕"/>
                <a:cs typeface="+mn-cs"/>
              </a:rPr>
              <a:t>matoguzi@gmail.com</a:t>
            </a:r>
            <a:endParaRPr kumimoji="0" lang="en-US" altLang="ko-KR" sz="1600" b="0" i="0" u="none" strike="noStrike" kern="1200" cap="none" spc="0" normalizeH="0" baseline="0" noProof="0" dirty="0">
              <a:ln>
                <a:noFill/>
              </a:ln>
              <a:effectLst/>
              <a:uLnTx/>
              <a:uFillTx/>
              <a:latin typeface="Arial"/>
              <a:ea typeface="맑은 고딕"/>
              <a:cs typeface="+mn-cs"/>
            </a:endParaRPr>
          </a:p>
        </p:txBody>
      </p:sp>
      <p:sp>
        <p:nvSpPr>
          <p:cNvPr id="20" name="부제목 6">
            <a:extLst>
              <a:ext uri="{FF2B5EF4-FFF2-40B4-BE49-F238E27FC236}">
                <a16:creationId xmlns:a16="http://schemas.microsoft.com/office/drawing/2014/main" id="{73D6F551-34D9-DC44-8DF2-D8A83746AB4B}"/>
              </a:ext>
            </a:extLst>
          </p:cNvPr>
          <p:cNvSpPr txBox="1">
            <a:spLocks/>
          </p:cNvSpPr>
          <p:nvPr/>
        </p:nvSpPr>
        <p:spPr>
          <a:xfrm>
            <a:off x="9004478" y="3318494"/>
            <a:ext cx="2369378" cy="430887"/>
          </a:xfrm>
          <a:prstGeom prst="rect">
            <a:avLst/>
          </a:prstGeom>
        </p:spPr>
        <p:txBody>
          <a:bodyPr vert="horz" wrap="square" lIns="91440" tIns="45720" rIns="91440" bIns="45720" rtlCol="0" anchor="t">
            <a:spAutoFit/>
          </a:bodyPr>
          <a:lstStyle>
            <a:lvl1pPr marL="0" indent="0" algn="l" defTabSz="914400" rtl="0" eaLnBrk="1" latinLnBrk="1" hangingPunct="1">
              <a:lnSpc>
                <a:spcPct val="10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1000"/>
              </a:spcBef>
              <a:spcAft>
                <a:spcPts val="0"/>
              </a:spcAft>
              <a:buClrTx/>
              <a:buSzTx/>
              <a:buFont typeface="Arial" panose="020B0604020202020204" pitchFamily="34" charset="0"/>
              <a:buNone/>
              <a:tabLst/>
              <a:defRPr/>
            </a:pPr>
            <a:r>
              <a:rPr kumimoji="0" lang="en-US" altLang="ko-KR" sz="2200" b="1" i="0" u="none" strike="noStrike" kern="1200" cap="none" spc="0" normalizeH="0" baseline="0" noProof="0" dirty="0">
                <a:ln>
                  <a:noFill/>
                </a:ln>
                <a:effectLst/>
                <a:uLnTx/>
                <a:uFillTx/>
                <a:latin typeface="Arial" panose="020B0604020202020204" pitchFamily="34" charset="0"/>
                <a:ea typeface="맑은 고딕"/>
                <a:cs typeface="Arial" panose="020B0604020202020204" pitchFamily="34" charset="0"/>
              </a:rPr>
              <a:t>Khushi Mehta</a:t>
            </a:r>
            <a:endParaRPr kumimoji="0" lang="ko-KR" altLang="en-US" sz="2200" b="1" i="0" u="none" strike="noStrike" kern="1200" cap="none" spc="0" normalizeH="0" baseline="0" noProof="0" dirty="0">
              <a:ln>
                <a:noFill/>
              </a:ln>
              <a:effectLst/>
              <a:uLnTx/>
              <a:uFillTx/>
              <a:latin typeface="Arial" panose="020B0604020202020204" pitchFamily="34" charset="0"/>
              <a:ea typeface="맑은 고딕"/>
              <a:cs typeface="Arial" panose="020B0604020202020204" pitchFamily="34" charset="0"/>
            </a:endParaRPr>
          </a:p>
        </p:txBody>
      </p:sp>
      <p:sp>
        <p:nvSpPr>
          <p:cNvPr id="21" name="텍스트 개체 틀 7">
            <a:extLst>
              <a:ext uri="{FF2B5EF4-FFF2-40B4-BE49-F238E27FC236}">
                <a16:creationId xmlns:a16="http://schemas.microsoft.com/office/drawing/2014/main" id="{F020EACD-58FD-154F-8E81-456AE334AA57}"/>
              </a:ext>
            </a:extLst>
          </p:cNvPr>
          <p:cNvSpPr txBox="1">
            <a:spLocks/>
          </p:cNvSpPr>
          <p:nvPr/>
        </p:nvSpPr>
        <p:spPr>
          <a:xfrm>
            <a:off x="9004477" y="3915231"/>
            <a:ext cx="3205216" cy="1515800"/>
          </a:xfrm>
          <a:prstGeom prst="rect">
            <a:avLst/>
          </a:prstGeom>
        </p:spPr>
        <p:txBody>
          <a:bodyPr vert="horz" wrap="square" lIns="91440" tIns="45720" rIns="91440" bIns="45720" rtlCol="0" anchor="t">
            <a:spAutoFit/>
          </a:bodyPr>
          <a:lstStyle>
            <a:lvl1pPr marL="0" marR="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sz="2000" kern="1200">
                <a:solidFill>
                  <a:schemeClr val="tx1"/>
                </a:solidFill>
                <a:latin typeface="+mn-lt"/>
                <a:ea typeface="+mn-ea"/>
                <a:cs typeface="+mn-cs"/>
              </a:defRPr>
            </a:lvl1pPr>
            <a:lvl2pPr marL="0" indent="0" algn="ctr" defTabSz="914400" rtl="0" eaLnBrk="1" latinLnBrk="1"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a:ln>
                  <a:noFill/>
                </a:ln>
                <a:effectLst/>
                <a:uLnTx/>
                <a:uFillTx/>
                <a:latin typeface="Arial"/>
                <a:ea typeface="맑은 고딕"/>
                <a:cs typeface="+mn-cs"/>
              </a:rPr>
              <a:t>Regional Manager, </a:t>
            </a:r>
            <a:r>
              <a:rPr kumimoji="0" lang="en-US" altLang="ko-KR" sz="1600" b="0" i="0" u="none" strike="noStrike" kern="1200" cap="none" spc="0" normalizeH="0" baseline="0" noProof="0" dirty="0" err="1">
                <a:ln>
                  <a:noFill/>
                </a:ln>
                <a:effectLst/>
                <a:uLnTx/>
                <a:uFillTx/>
                <a:latin typeface="Arial"/>
                <a:ea typeface="맑은 고딕"/>
                <a:cs typeface="+mn-cs"/>
              </a:rPr>
              <a:t>WageIndicator.org</a:t>
            </a:r>
            <a:r>
              <a:rPr kumimoji="0" lang="en-US" altLang="ko-KR" sz="1600" b="0" i="0" u="none" strike="noStrike" kern="1200" cap="none" spc="0" normalizeH="0" baseline="0" noProof="0" dirty="0">
                <a:ln>
                  <a:noFill/>
                </a:ln>
                <a:effectLst/>
                <a:uLnTx/>
                <a:uFillTx/>
                <a:latin typeface="Arial"/>
                <a:ea typeface="맑은 고딕"/>
                <a:cs typeface="+mn-cs"/>
              </a:rPr>
              <a:t>, </a:t>
            </a: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kumimoji="0" lang="en-US" altLang="ko-KR" sz="1600" b="0" i="0" u="none" strike="noStrike" kern="1200" cap="none" spc="0" normalizeH="0" baseline="0" noProof="0" dirty="0">
                <a:ln>
                  <a:noFill/>
                </a:ln>
                <a:effectLst/>
                <a:uLnTx/>
                <a:uFillTx/>
                <a:latin typeface="Arial"/>
                <a:ea typeface="맑은 고딕"/>
                <a:cs typeface="+mn-cs"/>
              </a:rPr>
              <a:t>The Netherlands</a:t>
            </a: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endParaRPr lang="en-US" altLang="ko-KR" sz="1600" dirty="0">
              <a:latin typeface="Arial"/>
              <a:ea typeface="맑은 고딕"/>
            </a:endParaRPr>
          </a:p>
          <a:p>
            <a:pPr marL="0" marR="0" lvl="0" indent="0" algn="l" defTabSz="914400" rtl="0" eaLnBrk="1" fontAlgn="auto" latinLnBrk="1" hangingPunct="1">
              <a:lnSpc>
                <a:spcPct val="100000"/>
              </a:lnSpc>
              <a:spcBef>
                <a:spcPts val="0"/>
              </a:spcBef>
              <a:spcAft>
                <a:spcPts val="500"/>
              </a:spcAft>
              <a:buClrTx/>
              <a:buSzTx/>
              <a:buFont typeface="Arial" panose="020B0604020202020204" pitchFamily="34" charset="0"/>
              <a:buNone/>
              <a:tabLst/>
              <a:defRPr/>
            </a:pPr>
            <a:r>
              <a:rPr lang="en-US" altLang="ko-KR" sz="1600" dirty="0" err="1">
                <a:latin typeface="Arial"/>
                <a:ea typeface="맑은 고딕"/>
              </a:rPr>
              <a:t>khushimehta@wageinidcator.org</a:t>
            </a:r>
            <a:endParaRPr kumimoji="0" lang="en-US" altLang="ko-KR" sz="1600" b="0" i="0" u="none" strike="noStrike" kern="1200" cap="none" spc="0" normalizeH="0" baseline="0" noProof="0" dirty="0">
              <a:ln>
                <a:noFill/>
              </a:ln>
              <a:effectLst/>
              <a:uLnTx/>
              <a:uFillTx/>
              <a:latin typeface="Arial"/>
              <a:ea typeface="맑은 고딕"/>
              <a:cs typeface="+mn-cs"/>
            </a:endParaRPr>
          </a:p>
        </p:txBody>
      </p:sp>
    </p:spTree>
    <p:extLst>
      <p:ext uri="{BB962C8B-B14F-4D97-AF65-F5344CB8AC3E}">
        <p14:creationId xmlns:p14="http://schemas.microsoft.com/office/powerpoint/2010/main" val="83724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B1A814-0881-DE4D-B082-6AE3170ACDAA}"/>
              </a:ext>
            </a:extLst>
          </p:cNvPr>
          <p:cNvSpPr txBox="1"/>
          <p:nvPr/>
        </p:nvSpPr>
        <p:spPr>
          <a:xfrm>
            <a:off x="327977" y="170498"/>
            <a:ext cx="5758115"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Legislation for Setting Minimum Wage</a:t>
            </a:r>
          </a:p>
        </p:txBody>
      </p:sp>
      <p:pic>
        <p:nvPicPr>
          <p:cNvPr id="1026" name="Picture 2" descr="page1image5048048">
            <a:extLst>
              <a:ext uri="{FF2B5EF4-FFF2-40B4-BE49-F238E27FC236}">
                <a16:creationId xmlns:a16="http://schemas.microsoft.com/office/drawing/2014/main" id="{566C07AA-9116-6243-AC4D-A541E6773FAD}"/>
              </a:ext>
            </a:extLst>
          </p:cNvPr>
          <p:cNvPicPr>
            <a:picLocks noChangeAspect="1" noChangeArrowheads="1"/>
          </p:cNvPicPr>
          <p:nvPr/>
        </p:nvPicPr>
        <p:blipFill>
          <a:blip r:embed="rId2">
            <a:alphaModFix amt="31000"/>
            <a:extLst>
              <a:ext uri="{28A0092B-C50C-407E-A947-70E740481C1C}">
                <a14:useLocalDpi xmlns:a14="http://schemas.microsoft.com/office/drawing/2010/main"/>
              </a:ext>
            </a:extLst>
          </a:blip>
          <a:srcRect/>
          <a:stretch>
            <a:fillRect/>
          </a:stretch>
        </p:blipFill>
        <p:spPr bwMode="auto">
          <a:xfrm>
            <a:off x="0" y="802661"/>
            <a:ext cx="12191720" cy="6055200"/>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Marker">
            <a:extLst>
              <a:ext uri="{FF2B5EF4-FFF2-40B4-BE49-F238E27FC236}">
                <a16:creationId xmlns:a16="http://schemas.microsoft.com/office/drawing/2014/main" id="{E64CA477-D537-A54F-B2CD-C79E618D81F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4290" y="3779540"/>
            <a:ext cx="357749" cy="357749"/>
          </a:xfrm>
          <a:prstGeom prst="rect">
            <a:avLst/>
          </a:prstGeom>
        </p:spPr>
      </p:pic>
      <p:pic>
        <p:nvPicPr>
          <p:cNvPr id="10" name="Graphic 9" descr="Marker">
            <a:extLst>
              <a:ext uri="{FF2B5EF4-FFF2-40B4-BE49-F238E27FC236}">
                <a16:creationId xmlns:a16="http://schemas.microsoft.com/office/drawing/2014/main" id="{7FF57327-BDD7-6345-9BF7-F458634AED1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66818" y="3960787"/>
            <a:ext cx="333051" cy="333051"/>
          </a:xfrm>
          <a:prstGeom prst="rect">
            <a:avLst/>
          </a:prstGeom>
        </p:spPr>
      </p:pic>
      <p:pic>
        <p:nvPicPr>
          <p:cNvPr id="11" name="Graphic 10" descr="Marker">
            <a:extLst>
              <a:ext uri="{FF2B5EF4-FFF2-40B4-BE49-F238E27FC236}">
                <a16:creationId xmlns:a16="http://schemas.microsoft.com/office/drawing/2014/main" id="{635A317F-40DF-B04A-A8E6-2E11062166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43423" y="3779540"/>
            <a:ext cx="333051" cy="333051"/>
          </a:xfrm>
          <a:prstGeom prst="rect">
            <a:avLst/>
          </a:prstGeom>
        </p:spPr>
      </p:pic>
      <p:pic>
        <p:nvPicPr>
          <p:cNvPr id="12" name="Graphic 11" descr="Marker">
            <a:extLst>
              <a:ext uri="{FF2B5EF4-FFF2-40B4-BE49-F238E27FC236}">
                <a16:creationId xmlns:a16="http://schemas.microsoft.com/office/drawing/2014/main" id="{AD5575EA-D9BA-024C-B70F-1959542D6DE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97086" y="3246526"/>
            <a:ext cx="333051" cy="333051"/>
          </a:xfrm>
          <a:prstGeom prst="rect">
            <a:avLst/>
          </a:prstGeom>
        </p:spPr>
      </p:pic>
      <p:pic>
        <p:nvPicPr>
          <p:cNvPr id="13" name="Graphic 12" descr="Marker">
            <a:extLst>
              <a:ext uri="{FF2B5EF4-FFF2-40B4-BE49-F238E27FC236}">
                <a16:creationId xmlns:a16="http://schemas.microsoft.com/office/drawing/2014/main" id="{5E894B42-0DDD-A942-8345-122709B83B4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98518" y="3898160"/>
            <a:ext cx="333051" cy="333051"/>
          </a:xfrm>
          <a:prstGeom prst="rect">
            <a:avLst/>
          </a:prstGeom>
        </p:spPr>
      </p:pic>
      <p:pic>
        <p:nvPicPr>
          <p:cNvPr id="14" name="Graphic 13" descr="Marker">
            <a:extLst>
              <a:ext uri="{FF2B5EF4-FFF2-40B4-BE49-F238E27FC236}">
                <a16:creationId xmlns:a16="http://schemas.microsoft.com/office/drawing/2014/main" id="{D24CCA36-A201-D849-84AD-9915328ECE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91472" y="4765251"/>
            <a:ext cx="333051" cy="333051"/>
          </a:xfrm>
          <a:prstGeom prst="rect">
            <a:avLst/>
          </a:prstGeom>
        </p:spPr>
      </p:pic>
      <p:pic>
        <p:nvPicPr>
          <p:cNvPr id="15" name="Graphic 14" descr="Marker">
            <a:extLst>
              <a:ext uri="{FF2B5EF4-FFF2-40B4-BE49-F238E27FC236}">
                <a16:creationId xmlns:a16="http://schemas.microsoft.com/office/drawing/2014/main" id="{58ABA68D-BEAB-224F-8C40-99F806B8873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57162" y="4277002"/>
            <a:ext cx="333051" cy="333051"/>
          </a:xfrm>
          <a:prstGeom prst="rect">
            <a:avLst/>
          </a:prstGeom>
        </p:spPr>
      </p:pic>
      <p:pic>
        <p:nvPicPr>
          <p:cNvPr id="16" name="Graphic 15" descr="Marker">
            <a:extLst>
              <a:ext uri="{FF2B5EF4-FFF2-40B4-BE49-F238E27FC236}">
                <a16:creationId xmlns:a16="http://schemas.microsoft.com/office/drawing/2014/main" id="{33E082B3-3FB5-1F47-AA65-AFD64459C32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75773" y="4951487"/>
            <a:ext cx="333051" cy="333051"/>
          </a:xfrm>
          <a:prstGeom prst="rect">
            <a:avLst/>
          </a:prstGeom>
        </p:spPr>
      </p:pic>
      <p:pic>
        <p:nvPicPr>
          <p:cNvPr id="17" name="Graphic 16" descr="Marker">
            <a:extLst>
              <a:ext uri="{FF2B5EF4-FFF2-40B4-BE49-F238E27FC236}">
                <a16:creationId xmlns:a16="http://schemas.microsoft.com/office/drawing/2014/main" id="{A0811BEA-242A-2E47-B746-7E1630C43C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87270" y="5554566"/>
            <a:ext cx="333051" cy="333051"/>
          </a:xfrm>
          <a:prstGeom prst="rect">
            <a:avLst/>
          </a:prstGeom>
        </p:spPr>
      </p:pic>
      <p:sp>
        <p:nvSpPr>
          <p:cNvPr id="3" name="TextBox 2">
            <a:extLst>
              <a:ext uri="{FF2B5EF4-FFF2-40B4-BE49-F238E27FC236}">
                <a16:creationId xmlns:a16="http://schemas.microsoft.com/office/drawing/2014/main" id="{DF729C96-751B-434B-987B-E2620B88D30A}"/>
              </a:ext>
            </a:extLst>
          </p:cNvPr>
          <p:cNvSpPr txBox="1"/>
          <p:nvPr/>
        </p:nvSpPr>
        <p:spPr>
          <a:xfrm>
            <a:off x="108065" y="860699"/>
            <a:ext cx="1807821" cy="1200329"/>
          </a:xfrm>
          <a:prstGeom prst="rect">
            <a:avLst/>
          </a:prstGeom>
          <a:noFill/>
          <a:ln>
            <a:solidFill>
              <a:schemeClr val="accent1"/>
            </a:solidFill>
          </a:ln>
        </p:spPr>
        <p:txBody>
          <a:bodyPr wrap="square" rtlCol="0">
            <a:spAutoFit/>
          </a:bodyPr>
          <a:lstStyle/>
          <a:p>
            <a:r>
              <a:rPr lang="en-US" sz="1600" b="1" dirty="0">
                <a:solidFill>
                  <a:schemeClr val="accent1">
                    <a:lumMod val="75000"/>
                  </a:schemeClr>
                </a:solidFill>
              </a:rPr>
              <a:t>Pakistan</a:t>
            </a:r>
          </a:p>
          <a:p>
            <a:r>
              <a:rPr lang="en-US" sz="1400" dirty="0"/>
              <a:t>Minimum Wages</a:t>
            </a:r>
          </a:p>
          <a:p>
            <a:r>
              <a:rPr lang="en-US" sz="1400" dirty="0"/>
              <a:t>Ordinance 1961,</a:t>
            </a:r>
          </a:p>
          <a:p>
            <a:r>
              <a:rPr lang="en-US" sz="1400" dirty="0"/>
              <a:t>Minimum Wages </a:t>
            </a:r>
          </a:p>
          <a:p>
            <a:r>
              <a:rPr lang="en-US" sz="1400" dirty="0"/>
              <a:t>Rules 1962</a:t>
            </a:r>
          </a:p>
        </p:txBody>
      </p:sp>
      <p:sp>
        <p:nvSpPr>
          <p:cNvPr id="18" name="TextBox 17">
            <a:extLst>
              <a:ext uri="{FF2B5EF4-FFF2-40B4-BE49-F238E27FC236}">
                <a16:creationId xmlns:a16="http://schemas.microsoft.com/office/drawing/2014/main" id="{D7CBAB30-6913-524C-8344-C91A79F0D8DB}"/>
              </a:ext>
            </a:extLst>
          </p:cNvPr>
          <p:cNvSpPr txBox="1"/>
          <p:nvPr/>
        </p:nvSpPr>
        <p:spPr>
          <a:xfrm>
            <a:off x="108065" y="2445479"/>
            <a:ext cx="1807821" cy="769441"/>
          </a:xfrm>
          <a:prstGeom prst="rect">
            <a:avLst/>
          </a:prstGeom>
          <a:noFill/>
          <a:ln>
            <a:solidFill>
              <a:schemeClr val="accent1"/>
            </a:solidFill>
          </a:ln>
        </p:spPr>
        <p:txBody>
          <a:bodyPr wrap="square" rtlCol="0">
            <a:spAutoFit/>
          </a:bodyPr>
          <a:lstStyle/>
          <a:p>
            <a:r>
              <a:rPr lang="en-US" sz="1600" b="1" dirty="0">
                <a:solidFill>
                  <a:schemeClr val="accent1">
                    <a:lumMod val="75000"/>
                  </a:schemeClr>
                </a:solidFill>
              </a:rPr>
              <a:t>India</a:t>
            </a:r>
          </a:p>
          <a:p>
            <a:r>
              <a:rPr lang="en-US" sz="1400" dirty="0"/>
              <a:t>Minimum Wages Act 1949</a:t>
            </a:r>
          </a:p>
        </p:txBody>
      </p:sp>
      <p:sp>
        <p:nvSpPr>
          <p:cNvPr id="19" name="TextBox 18">
            <a:extLst>
              <a:ext uri="{FF2B5EF4-FFF2-40B4-BE49-F238E27FC236}">
                <a16:creationId xmlns:a16="http://schemas.microsoft.com/office/drawing/2014/main" id="{59CDA71A-6C81-574D-A16F-9FAA96B05A9F}"/>
              </a:ext>
            </a:extLst>
          </p:cNvPr>
          <p:cNvSpPr txBox="1"/>
          <p:nvPr/>
        </p:nvSpPr>
        <p:spPr>
          <a:xfrm>
            <a:off x="108065" y="3475854"/>
            <a:ext cx="1807821" cy="1415772"/>
          </a:xfrm>
          <a:prstGeom prst="rect">
            <a:avLst/>
          </a:prstGeom>
          <a:noFill/>
          <a:ln>
            <a:solidFill>
              <a:schemeClr val="accent1"/>
            </a:solidFill>
          </a:ln>
        </p:spPr>
        <p:txBody>
          <a:bodyPr wrap="square" rtlCol="0">
            <a:spAutoFit/>
          </a:bodyPr>
          <a:lstStyle/>
          <a:p>
            <a:r>
              <a:rPr lang="en-US" sz="1600" b="1" dirty="0">
                <a:solidFill>
                  <a:schemeClr val="accent1">
                    <a:lumMod val="75000"/>
                  </a:schemeClr>
                </a:solidFill>
              </a:rPr>
              <a:t>Sri Lanka</a:t>
            </a:r>
          </a:p>
          <a:p>
            <a:r>
              <a:rPr lang="en-US" sz="1400" dirty="0"/>
              <a:t>Wage Boards </a:t>
            </a:r>
          </a:p>
          <a:p>
            <a:r>
              <a:rPr lang="en-US" sz="1400" dirty="0"/>
              <a:t>Ordinance No. 27 of 1941, </a:t>
            </a:r>
          </a:p>
          <a:p>
            <a:r>
              <a:rPr lang="en-US" sz="1400" dirty="0"/>
              <a:t>amended to </a:t>
            </a:r>
          </a:p>
          <a:p>
            <a:r>
              <a:rPr lang="en-US" sz="1400" dirty="0"/>
              <a:t>Act No. 36 of 1982</a:t>
            </a:r>
          </a:p>
        </p:txBody>
      </p:sp>
      <p:sp>
        <p:nvSpPr>
          <p:cNvPr id="22" name="TextBox 21">
            <a:extLst>
              <a:ext uri="{FF2B5EF4-FFF2-40B4-BE49-F238E27FC236}">
                <a16:creationId xmlns:a16="http://schemas.microsoft.com/office/drawing/2014/main" id="{0D5D463A-7A69-9848-8589-9C7B05BB7ACF}"/>
              </a:ext>
            </a:extLst>
          </p:cNvPr>
          <p:cNvSpPr txBox="1"/>
          <p:nvPr/>
        </p:nvSpPr>
        <p:spPr>
          <a:xfrm>
            <a:off x="10365671" y="4324586"/>
            <a:ext cx="1732779" cy="769441"/>
          </a:xfrm>
          <a:prstGeom prst="rect">
            <a:avLst/>
          </a:prstGeom>
          <a:noFill/>
          <a:ln>
            <a:solidFill>
              <a:schemeClr val="accent1"/>
            </a:solidFill>
          </a:ln>
        </p:spPr>
        <p:txBody>
          <a:bodyPr wrap="square" rtlCol="0">
            <a:spAutoFit/>
          </a:bodyPr>
          <a:lstStyle/>
          <a:p>
            <a:r>
              <a:rPr lang="en-US" sz="1600" b="1" dirty="0">
                <a:solidFill>
                  <a:schemeClr val="accent1">
                    <a:lumMod val="75000"/>
                  </a:schemeClr>
                </a:solidFill>
              </a:rPr>
              <a:t>Indonesia</a:t>
            </a:r>
          </a:p>
          <a:p>
            <a:r>
              <a:rPr lang="en-US" sz="1400" dirty="0" err="1"/>
              <a:t>Labour</a:t>
            </a:r>
            <a:r>
              <a:rPr lang="en-US" sz="1400" dirty="0"/>
              <a:t> Law Act </a:t>
            </a:r>
          </a:p>
          <a:p>
            <a:r>
              <a:rPr lang="en-US" sz="1400" dirty="0"/>
              <a:t>No.13 2003</a:t>
            </a:r>
          </a:p>
        </p:txBody>
      </p:sp>
      <p:cxnSp>
        <p:nvCxnSpPr>
          <p:cNvPr id="8" name="Elbow Connector 7">
            <a:extLst>
              <a:ext uri="{FF2B5EF4-FFF2-40B4-BE49-F238E27FC236}">
                <a16:creationId xmlns:a16="http://schemas.microsoft.com/office/drawing/2014/main" id="{A73250D5-7C74-C045-A8A6-A3F853983189}"/>
              </a:ext>
            </a:extLst>
          </p:cNvPr>
          <p:cNvCxnSpPr>
            <a:cxnSpLocks/>
            <a:stCxn id="12" idx="2"/>
            <a:endCxn id="3" idx="3"/>
          </p:cNvCxnSpPr>
          <p:nvPr/>
        </p:nvCxnSpPr>
        <p:spPr>
          <a:xfrm rot="5400000" flipH="1">
            <a:off x="1930392" y="1446358"/>
            <a:ext cx="2118713" cy="2147726"/>
          </a:xfrm>
          <a:prstGeom prst="bentConnector4">
            <a:avLst>
              <a:gd name="adj1" fmla="val -10790"/>
              <a:gd name="adj2" fmla="val 28028"/>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5ACCAAE9-AE95-DA44-9502-C44EC39E70A6}"/>
              </a:ext>
            </a:extLst>
          </p:cNvPr>
          <p:cNvCxnSpPr>
            <a:cxnSpLocks/>
            <a:stCxn id="9" idx="2"/>
            <a:endCxn id="18" idx="3"/>
          </p:cNvCxnSpPr>
          <p:nvPr/>
        </p:nvCxnSpPr>
        <p:spPr>
          <a:xfrm rot="5400000" flipH="1">
            <a:off x="2660981" y="2085106"/>
            <a:ext cx="1307089" cy="2797279"/>
          </a:xfrm>
          <a:prstGeom prst="bentConnector4">
            <a:avLst>
              <a:gd name="adj1" fmla="val -17489"/>
              <a:gd name="adj2" fmla="val 53197"/>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FD0D6BD3-ABB3-024A-B1AC-D92C01B2F767}"/>
              </a:ext>
            </a:extLst>
          </p:cNvPr>
          <p:cNvCxnSpPr>
            <a:cxnSpLocks/>
            <a:stCxn id="14" idx="2"/>
            <a:endCxn id="19" idx="3"/>
          </p:cNvCxnSpPr>
          <p:nvPr/>
        </p:nvCxnSpPr>
        <p:spPr>
          <a:xfrm rot="5400000" flipH="1">
            <a:off x="2929661" y="3169965"/>
            <a:ext cx="914562" cy="2942112"/>
          </a:xfrm>
          <a:prstGeom prst="bentConnector4">
            <a:avLst>
              <a:gd name="adj1" fmla="val -24996"/>
              <a:gd name="adj2" fmla="val 63560"/>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a:extLst>
              <a:ext uri="{FF2B5EF4-FFF2-40B4-BE49-F238E27FC236}">
                <a16:creationId xmlns:a16="http://schemas.microsoft.com/office/drawing/2014/main" id="{5534C9FC-7662-1243-98AC-602A7C218717}"/>
              </a:ext>
            </a:extLst>
          </p:cNvPr>
          <p:cNvCxnSpPr>
            <a:cxnSpLocks/>
            <a:stCxn id="17" idx="2"/>
            <a:endCxn id="22" idx="1"/>
          </p:cNvCxnSpPr>
          <p:nvPr/>
        </p:nvCxnSpPr>
        <p:spPr>
          <a:xfrm rot="5400000" flipH="1" flipV="1">
            <a:off x="8170578" y="3692524"/>
            <a:ext cx="1178310" cy="3211875"/>
          </a:xfrm>
          <a:prstGeom prst="bentConnector4">
            <a:avLst>
              <a:gd name="adj1" fmla="val -19401"/>
              <a:gd name="adj2" fmla="val 52592"/>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DEA7AC8-078B-7E49-B435-2A834390DE02}"/>
              </a:ext>
            </a:extLst>
          </p:cNvPr>
          <p:cNvSpPr txBox="1"/>
          <p:nvPr/>
        </p:nvSpPr>
        <p:spPr>
          <a:xfrm>
            <a:off x="9131805" y="5616303"/>
            <a:ext cx="1809234" cy="1200329"/>
          </a:xfrm>
          <a:prstGeom prst="rect">
            <a:avLst/>
          </a:prstGeom>
          <a:noFill/>
          <a:ln>
            <a:solidFill>
              <a:schemeClr val="accent1"/>
            </a:solidFill>
          </a:ln>
        </p:spPr>
        <p:txBody>
          <a:bodyPr wrap="square" rtlCol="0">
            <a:spAutoFit/>
          </a:bodyPr>
          <a:lstStyle/>
          <a:p>
            <a:r>
              <a:rPr lang="en-US" sz="1600" b="1" dirty="0">
                <a:solidFill>
                  <a:schemeClr val="accent1">
                    <a:lumMod val="75000"/>
                  </a:schemeClr>
                </a:solidFill>
              </a:rPr>
              <a:t>Malaysia</a:t>
            </a:r>
          </a:p>
          <a:p>
            <a:r>
              <a:rPr lang="en-US" sz="1400" dirty="0"/>
              <a:t>National Wages </a:t>
            </a:r>
          </a:p>
          <a:p>
            <a:r>
              <a:rPr lang="en-US" sz="1400" dirty="0"/>
              <a:t>Consultative</a:t>
            </a:r>
          </a:p>
          <a:p>
            <a:r>
              <a:rPr lang="en-US" sz="1400" dirty="0"/>
              <a:t>Council Act 2011 </a:t>
            </a:r>
          </a:p>
          <a:p>
            <a:r>
              <a:rPr lang="en-US" sz="1400" dirty="0"/>
              <a:t>(Act 732)</a:t>
            </a:r>
          </a:p>
        </p:txBody>
      </p:sp>
      <p:cxnSp>
        <p:nvCxnSpPr>
          <p:cNvPr id="34" name="Elbow Connector 33">
            <a:extLst>
              <a:ext uri="{FF2B5EF4-FFF2-40B4-BE49-F238E27FC236}">
                <a16:creationId xmlns:a16="http://schemas.microsoft.com/office/drawing/2014/main" id="{C9668210-5D49-D140-9968-E48A5931D774}"/>
              </a:ext>
            </a:extLst>
          </p:cNvPr>
          <p:cNvCxnSpPr>
            <a:cxnSpLocks/>
            <a:stCxn id="16" idx="2"/>
            <a:endCxn id="32" idx="1"/>
          </p:cNvCxnSpPr>
          <p:nvPr/>
        </p:nvCxnSpPr>
        <p:spPr>
          <a:xfrm rot="16200000" flipH="1">
            <a:off x="7521087" y="4605750"/>
            <a:ext cx="931930" cy="2289506"/>
          </a:xfrm>
          <a:prstGeom prst="bentConnector2">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68D6DC45-9E1D-D249-83DD-9B55EE93D280}"/>
              </a:ext>
            </a:extLst>
          </p:cNvPr>
          <p:cNvSpPr txBox="1"/>
          <p:nvPr/>
        </p:nvSpPr>
        <p:spPr>
          <a:xfrm>
            <a:off x="10365671" y="3319023"/>
            <a:ext cx="1681952" cy="769441"/>
          </a:xfrm>
          <a:prstGeom prst="rect">
            <a:avLst/>
          </a:prstGeom>
          <a:noFill/>
          <a:ln>
            <a:solidFill>
              <a:schemeClr val="accent1"/>
            </a:solidFill>
          </a:ln>
        </p:spPr>
        <p:txBody>
          <a:bodyPr wrap="square" rtlCol="0">
            <a:spAutoFit/>
          </a:bodyPr>
          <a:lstStyle/>
          <a:p>
            <a:r>
              <a:rPr lang="en-US" sz="1600" b="1" dirty="0">
                <a:solidFill>
                  <a:schemeClr val="accent1">
                    <a:lumMod val="75000"/>
                  </a:schemeClr>
                </a:solidFill>
              </a:rPr>
              <a:t>Cambodia</a:t>
            </a:r>
          </a:p>
          <a:p>
            <a:r>
              <a:rPr lang="en-US" sz="1400" dirty="0" err="1"/>
              <a:t>Labour</a:t>
            </a:r>
            <a:r>
              <a:rPr lang="en-US" sz="1400" dirty="0"/>
              <a:t> Code </a:t>
            </a:r>
          </a:p>
          <a:p>
            <a:r>
              <a:rPr lang="en-US" sz="1400" dirty="0"/>
              <a:t>1997</a:t>
            </a:r>
          </a:p>
        </p:txBody>
      </p:sp>
      <p:cxnSp>
        <p:nvCxnSpPr>
          <p:cNvPr id="37" name="Elbow Connector 36">
            <a:extLst>
              <a:ext uri="{FF2B5EF4-FFF2-40B4-BE49-F238E27FC236}">
                <a16:creationId xmlns:a16="http://schemas.microsoft.com/office/drawing/2014/main" id="{FEA6F316-B909-614C-98E9-EBC3949B6D19}"/>
              </a:ext>
            </a:extLst>
          </p:cNvPr>
          <p:cNvCxnSpPr>
            <a:cxnSpLocks/>
            <a:stCxn id="15" idx="2"/>
            <a:endCxn id="36" idx="1"/>
          </p:cNvCxnSpPr>
          <p:nvPr/>
        </p:nvCxnSpPr>
        <p:spPr>
          <a:xfrm rot="5400000" flipH="1" flipV="1">
            <a:off x="8141524" y="2385907"/>
            <a:ext cx="906309" cy="3541983"/>
          </a:xfrm>
          <a:prstGeom prst="bentConnector4">
            <a:avLst>
              <a:gd name="adj1" fmla="val -25223"/>
              <a:gd name="adj2" fmla="val 5235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0B372F9-D1C8-7946-800F-59A1B994EC04}"/>
              </a:ext>
            </a:extLst>
          </p:cNvPr>
          <p:cNvSpPr txBox="1"/>
          <p:nvPr/>
        </p:nvSpPr>
        <p:spPr>
          <a:xfrm>
            <a:off x="10365670" y="2055793"/>
            <a:ext cx="1681953" cy="1015663"/>
          </a:xfrm>
          <a:prstGeom prst="rect">
            <a:avLst/>
          </a:prstGeom>
          <a:noFill/>
          <a:ln>
            <a:solidFill>
              <a:schemeClr val="accent1"/>
            </a:solidFill>
          </a:ln>
        </p:spPr>
        <p:txBody>
          <a:bodyPr wrap="square" rtlCol="0">
            <a:spAutoFit/>
          </a:bodyPr>
          <a:lstStyle/>
          <a:p>
            <a:r>
              <a:rPr lang="en-US" sz="1600" b="1" dirty="0">
                <a:solidFill>
                  <a:schemeClr val="accent1">
                    <a:lumMod val="75000"/>
                  </a:schemeClr>
                </a:solidFill>
              </a:rPr>
              <a:t>Vietnam</a:t>
            </a:r>
          </a:p>
          <a:p>
            <a:r>
              <a:rPr lang="en-IN" sz="1400" dirty="0"/>
              <a:t>Labour Code 1994 </a:t>
            </a:r>
          </a:p>
          <a:p>
            <a:r>
              <a:rPr lang="en-IN" sz="1400" dirty="0"/>
              <a:t>(amended 2002) </a:t>
            </a:r>
          </a:p>
          <a:p>
            <a:endParaRPr lang="en-US" sz="1600" dirty="0"/>
          </a:p>
        </p:txBody>
      </p:sp>
      <p:cxnSp>
        <p:nvCxnSpPr>
          <p:cNvPr id="40" name="Elbow Connector 39">
            <a:extLst>
              <a:ext uri="{FF2B5EF4-FFF2-40B4-BE49-F238E27FC236}">
                <a16:creationId xmlns:a16="http://schemas.microsoft.com/office/drawing/2014/main" id="{A6E69ACF-77CC-DE44-B2EF-533A6A915216}"/>
              </a:ext>
            </a:extLst>
          </p:cNvPr>
          <p:cNvCxnSpPr>
            <a:cxnSpLocks/>
            <a:stCxn id="13" idx="2"/>
            <a:endCxn id="39" idx="1"/>
          </p:cNvCxnSpPr>
          <p:nvPr/>
        </p:nvCxnSpPr>
        <p:spPr>
          <a:xfrm rot="5400000" flipH="1" flipV="1">
            <a:off x="7931564" y="1797105"/>
            <a:ext cx="1667586" cy="3200626"/>
          </a:xfrm>
          <a:prstGeom prst="bentConnector4">
            <a:avLst>
              <a:gd name="adj1" fmla="val -13708"/>
              <a:gd name="adj2" fmla="val 37296"/>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B8B3529-CFB3-2347-AB87-53C74E4E3F90}"/>
              </a:ext>
            </a:extLst>
          </p:cNvPr>
          <p:cNvSpPr txBox="1"/>
          <p:nvPr/>
        </p:nvSpPr>
        <p:spPr>
          <a:xfrm>
            <a:off x="108065" y="5062124"/>
            <a:ext cx="1807821" cy="984885"/>
          </a:xfrm>
          <a:prstGeom prst="rect">
            <a:avLst/>
          </a:prstGeom>
          <a:noFill/>
          <a:ln>
            <a:solidFill>
              <a:schemeClr val="accent1"/>
            </a:solidFill>
          </a:ln>
        </p:spPr>
        <p:txBody>
          <a:bodyPr wrap="square" rtlCol="0">
            <a:spAutoFit/>
          </a:bodyPr>
          <a:lstStyle/>
          <a:p>
            <a:r>
              <a:rPr lang="en-US" sz="1600" b="1" dirty="0">
                <a:solidFill>
                  <a:schemeClr val="accent1">
                    <a:lumMod val="75000"/>
                  </a:schemeClr>
                </a:solidFill>
              </a:rPr>
              <a:t>Bangladesh</a:t>
            </a:r>
          </a:p>
          <a:p>
            <a:r>
              <a:rPr lang="en-US" sz="1400" dirty="0"/>
              <a:t>Bangladesh </a:t>
            </a:r>
            <a:r>
              <a:rPr lang="en-US" sz="1400" dirty="0" err="1"/>
              <a:t>Labour</a:t>
            </a:r>
            <a:r>
              <a:rPr lang="en-US" sz="1400" dirty="0"/>
              <a:t> (Amendment) </a:t>
            </a:r>
          </a:p>
          <a:p>
            <a:r>
              <a:rPr lang="en-US" sz="1400" dirty="0"/>
              <a:t>Act 2013</a:t>
            </a:r>
          </a:p>
        </p:txBody>
      </p:sp>
      <p:sp>
        <p:nvSpPr>
          <p:cNvPr id="43" name="TextBox 42">
            <a:extLst>
              <a:ext uri="{FF2B5EF4-FFF2-40B4-BE49-F238E27FC236}">
                <a16:creationId xmlns:a16="http://schemas.microsoft.com/office/drawing/2014/main" id="{58E23FB0-2C5F-744B-98FB-FA410BEC6F9F}"/>
              </a:ext>
            </a:extLst>
          </p:cNvPr>
          <p:cNvSpPr txBox="1"/>
          <p:nvPr/>
        </p:nvSpPr>
        <p:spPr>
          <a:xfrm>
            <a:off x="2112403" y="5890517"/>
            <a:ext cx="1881510" cy="769441"/>
          </a:xfrm>
          <a:prstGeom prst="rect">
            <a:avLst/>
          </a:prstGeom>
          <a:noFill/>
          <a:ln>
            <a:solidFill>
              <a:schemeClr val="accent1"/>
            </a:solidFill>
          </a:ln>
        </p:spPr>
        <p:txBody>
          <a:bodyPr wrap="square" rtlCol="0">
            <a:spAutoFit/>
          </a:bodyPr>
          <a:lstStyle/>
          <a:p>
            <a:r>
              <a:rPr lang="en-US" sz="1600" b="1" dirty="0">
                <a:solidFill>
                  <a:schemeClr val="accent1">
                    <a:lumMod val="75000"/>
                  </a:schemeClr>
                </a:solidFill>
              </a:rPr>
              <a:t>Myanmar</a:t>
            </a:r>
          </a:p>
          <a:p>
            <a:r>
              <a:rPr lang="en-US" sz="1400" dirty="0"/>
              <a:t>Myanmar Minimum</a:t>
            </a:r>
          </a:p>
          <a:p>
            <a:r>
              <a:rPr lang="en-US" sz="1400" dirty="0"/>
              <a:t> Wage Law 2013</a:t>
            </a:r>
          </a:p>
        </p:txBody>
      </p:sp>
      <p:cxnSp>
        <p:nvCxnSpPr>
          <p:cNvPr id="44" name="Elbow Connector 43">
            <a:extLst>
              <a:ext uri="{FF2B5EF4-FFF2-40B4-BE49-F238E27FC236}">
                <a16:creationId xmlns:a16="http://schemas.microsoft.com/office/drawing/2014/main" id="{46594749-9709-3A41-9002-3FD7361914F2}"/>
              </a:ext>
            </a:extLst>
          </p:cNvPr>
          <p:cNvCxnSpPr>
            <a:cxnSpLocks/>
            <a:stCxn id="11" idx="2"/>
            <a:endCxn id="42" idx="3"/>
          </p:cNvCxnSpPr>
          <p:nvPr/>
        </p:nvCxnSpPr>
        <p:spPr>
          <a:xfrm rot="5400000">
            <a:off x="3091930" y="2936548"/>
            <a:ext cx="1441976" cy="3794063"/>
          </a:xfrm>
          <a:prstGeom prst="bentConnector2">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57B75630-85E6-AB45-B94D-4EF23FDB8D1F}"/>
              </a:ext>
            </a:extLst>
          </p:cNvPr>
          <p:cNvCxnSpPr>
            <a:cxnSpLocks/>
            <a:stCxn id="10" idx="2"/>
            <a:endCxn id="43" idx="3"/>
          </p:cNvCxnSpPr>
          <p:nvPr/>
        </p:nvCxnSpPr>
        <p:spPr>
          <a:xfrm rot="5400000">
            <a:off x="4222929" y="4064823"/>
            <a:ext cx="1981400" cy="2439431"/>
          </a:xfrm>
          <a:prstGeom prst="bentConnector2">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267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107878-3F17-4C40-A565-4745C2FA99C6}"/>
              </a:ext>
            </a:extLst>
          </p:cNvPr>
          <p:cNvSpPr txBox="1"/>
          <p:nvPr/>
        </p:nvSpPr>
        <p:spPr>
          <a:xfrm>
            <a:off x="327977" y="170498"/>
            <a:ext cx="5758115"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Legislation for Setting Minimum Wage</a:t>
            </a:r>
          </a:p>
        </p:txBody>
      </p:sp>
      <p:pic>
        <p:nvPicPr>
          <p:cNvPr id="3" name="Picture 2" descr="page1image5048048">
            <a:extLst>
              <a:ext uri="{FF2B5EF4-FFF2-40B4-BE49-F238E27FC236}">
                <a16:creationId xmlns:a16="http://schemas.microsoft.com/office/drawing/2014/main" id="{48F98B65-8FAD-B64F-BBD1-5F2EBA073AA1}"/>
              </a:ext>
            </a:extLst>
          </p:cNvPr>
          <p:cNvPicPr>
            <a:picLocks noChangeAspect="1" noChangeArrowheads="1"/>
          </p:cNvPicPr>
          <p:nvPr/>
        </p:nvPicPr>
        <p:blipFill>
          <a:blip r:embed="rId2">
            <a:alphaModFix amt="31000"/>
            <a:extLst>
              <a:ext uri="{28A0092B-C50C-407E-A947-70E740481C1C}">
                <a14:useLocalDpi xmlns:a14="http://schemas.microsoft.com/office/drawing/2010/main"/>
              </a:ext>
            </a:extLst>
          </a:blip>
          <a:srcRect/>
          <a:stretch>
            <a:fillRect/>
          </a:stretch>
        </p:blipFill>
        <p:spPr bwMode="auto">
          <a:xfrm>
            <a:off x="0" y="802661"/>
            <a:ext cx="12191720" cy="60552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Marker">
            <a:extLst>
              <a:ext uri="{FF2B5EF4-FFF2-40B4-BE49-F238E27FC236}">
                <a16:creationId xmlns:a16="http://schemas.microsoft.com/office/drawing/2014/main" id="{2D8B2D12-1F09-E646-9BAA-B3EDDBE6365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4290" y="3779540"/>
            <a:ext cx="357749" cy="357749"/>
          </a:xfrm>
          <a:prstGeom prst="rect">
            <a:avLst/>
          </a:prstGeom>
        </p:spPr>
      </p:pic>
      <p:pic>
        <p:nvPicPr>
          <p:cNvPr id="5" name="Graphic 4" descr="Marker">
            <a:extLst>
              <a:ext uri="{FF2B5EF4-FFF2-40B4-BE49-F238E27FC236}">
                <a16:creationId xmlns:a16="http://schemas.microsoft.com/office/drawing/2014/main" id="{50A19375-FEA9-5D4F-A0C8-376D0A09A18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66818" y="3960787"/>
            <a:ext cx="333051" cy="333051"/>
          </a:xfrm>
          <a:prstGeom prst="rect">
            <a:avLst/>
          </a:prstGeom>
        </p:spPr>
      </p:pic>
      <p:pic>
        <p:nvPicPr>
          <p:cNvPr id="6" name="Graphic 5" descr="Marker">
            <a:extLst>
              <a:ext uri="{FF2B5EF4-FFF2-40B4-BE49-F238E27FC236}">
                <a16:creationId xmlns:a16="http://schemas.microsoft.com/office/drawing/2014/main" id="{C9AC3126-4903-2446-AC06-B02F8FAEBB1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543423" y="3779540"/>
            <a:ext cx="333051" cy="333051"/>
          </a:xfrm>
          <a:prstGeom prst="rect">
            <a:avLst/>
          </a:prstGeom>
        </p:spPr>
      </p:pic>
      <p:pic>
        <p:nvPicPr>
          <p:cNvPr id="7" name="Graphic 6" descr="Marker">
            <a:extLst>
              <a:ext uri="{FF2B5EF4-FFF2-40B4-BE49-F238E27FC236}">
                <a16:creationId xmlns:a16="http://schemas.microsoft.com/office/drawing/2014/main" id="{2248805E-18B9-F143-B361-A8D42126B06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97086" y="3246526"/>
            <a:ext cx="333051" cy="333051"/>
          </a:xfrm>
          <a:prstGeom prst="rect">
            <a:avLst/>
          </a:prstGeom>
        </p:spPr>
      </p:pic>
      <p:pic>
        <p:nvPicPr>
          <p:cNvPr id="8" name="Graphic 7" descr="Marker">
            <a:extLst>
              <a:ext uri="{FF2B5EF4-FFF2-40B4-BE49-F238E27FC236}">
                <a16:creationId xmlns:a16="http://schemas.microsoft.com/office/drawing/2014/main" id="{8C71086A-E49F-1B45-962E-45D9CFA42C5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98518" y="3898160"/>
            <a:ext cx="333051" cy="333051"/>
          </a:xfrm>
          <a:prstGeom prst="rect">
            <a:avLst/>
          </a:prstGeom>
        </p:spPr>
      </p:pic>
      <p:pic>
        <p:nvPicPr>
          <p:cNvPr id="9" name="Graphic 8" descr="Marker">
            <a:extLst>
              <a:ext uri="{FF2B5EF4-FFF2-40B4-BE49-F238E27FC236}">
                <a16:creationId xmlns:a16="http://schemas.microsoft.com/office/drawing/2014/main" id="{AD3090AB-7B66-EE44-84DC-39F737D3E98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91472" y="4765251"/>
            <a:ext cx="333051" cy="333051"/>
          </a:xfrm>
          <a:prstGeom prst="rect">
            <a:avLst/>
          </a:prstGeom>
        </p:spPr>
      </p:pic>
      <p:pic>
        <p:nvPicPr>
          <p:cNvPr id="10" name="Graphic 9" descr="Marker">
            <a:extLst>
              <a:ext uri="{FF2B5EF4-FFF2-40B4-BE49-F238E27FC236}">
                <a16:creationId xmlns:a16="http://schemas.microsoft.com/office/drawing/2014/main" id="{6FF35693-384C-E043-A646-3C1651E5A19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57162" y="4277002"/>
            <a:ext cx="333051" cy="333051"/>
          </a:xfrm>
          <a:prstGeom prst="rect">
            <a:avLst/>
          </a:prstGeom>
        </p:spPr>
      </p:pic>
      <p:pic>
        <p:nvPicPr>
          <p:cNvPr id="11" name="Graphic 10" descr="Marker">
            <a:extLst>
              <a:ext uri="{FF2B5EF4-FFF2-40B4-BE49-F238E27FC236}">
                <a16:creationId xmlns:a16="http://schemas.microsoft.com/office/drawing/2014/main" id="{F34EE7C3-82C6-3345-818F-74D76F8B57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75773" y="4951487"/>
            <a:ext cx="333051" cy="333051"/>
          </a:xfrm>
          <a:prstGeom prst="rect">
            <a:avLst/>
          </a:prstGeom>
        </p:spPr>
      </p:pic>
      <p:pic>
        <p:nvPicPr>
          <p:cNvPr id="12" name="Graphic 11" descr="Marker">
            <a:extLst>
              <a:ext uri="{FF2B5EF4-FFF2-40B4-BE49-F238E27FC236}">
                <a16:creationId xmlns:a16="http://schemas.microsoft.com/office/drawing/2014/main" id="{47F3985E-E118-FF45-8DAB-46E61BD94F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87270" y="5554566"/>
            <a:ext cx="333051" cy="333051"/>
          </a:xfrm>
          <a:prstGeom prst="rect">
            <a:avLst/>
          </a:prstGeom>
        </p:spPr>
      </p:pic>
      <p:sp>
        <p:nvSpPr>
          <p:cNvPr id="13" name="TextBox 12">
            <a:extLst>
              <a:ext uri="{FF2B5EF4-FFF2-40B4-BE49-F238E27FC236}">
                <a16:creationId xmlns:a16="http://schemas.microsoft.com/office/drawing/2014/main" id="{2AD7F29D-8C28-5F47-BFF0-4A15809A1F86}"/>
              </a:ext>
            </a:extLst>
          </p:cNvPr>
          <p:cNvSpPr txBox="1"/>
          <p:nvPr/>
        </p:nvSpPr>
        <p:spPr>
          <a:xfrm>
            <a:off x="108065" y="860699"/>
            <a:ext cx="1807821" cy="1200329"/>
          </a:xfrm>
          <a:prstGeom prst="rect">
            <a:avLst/>
          </a:prstGeom>
          <a:noFill/>
          <a:ln>
            <a:solidFill>
              <a:schemeClr val="accent1"/>
            </a:solidFill>
          </a:ln>
        </p:spPr>
        <p:txBody>
          <a:bodyPr wrap="square" rtlCol="0">
            <a:spAutoFit/>
          </a:bodyPr>
          <a:lstStyle/>
          <a:p>
            <a:r>
              <a:rPr lang="en-US" sz="1600" b="1" dirty="0">
                <a:solidFill>
                  <a:srgbClr val="9437FF"/>
                </a:solidFill>
              </a:rPr>
              <a:t>Pakistan</a:t>
            </a:r>
          </a:p>
          <a:p>
            <a:r>
              <a:rPr lang="en-US" sz="1400" dirty="0"/>
              <a:t>Minimum Wages</a:t>
            </a:r>
          </a:p>
          <a:p>
            <a:r>
              <a:rPr lang="en-US" sz="1400" dirty="0"/>
              <a:t>Ordinance 1961,</a:t>
            </a:r>
          </a:p>
          <a:p>
            <a:r>
              <a:rPr lang="en-US" sz="1400" dirty="0"/>
              <a:t>Minimum Wages </a:t>
            </a:r>
          </a:p>
          <a:p>
            <a:r>
              <a:rPr lang="en-US" sz="1400" dirty="0"/>
              <a:t>Rules 1962</a:t>
            </a:r>
          </a:p>
        </p:txBody>
      </p:sp>
      <p:sp>
        <p:nvSpPr>
          <p:cNvPr id="14" name="TextBox 13">
            <a:extLst>
              <a:ext uri="{FF2B5EF4-FFF2-40B4-BE49-F238E27FC236}">
                <a16:creationId xmlns:a16="http://schemas.microsoft.com/office/drawing/2014/main" id="{6A8001ED-A9E0-7742-9845-ECD7DF604D43}"/>
              </a:ext>
            </a:extLst>
          </p:cNvPr>
          <p:cNvSpPr txBox="1"/>
          <p:nvPr/>
        </p:nvSpPr>
        <p:spPr>
          <a:xfrm>
            <a:off x="108065" y="2445479"/>
            <a:ext cx="1807821" cy="769441"/>
          </a:xfrm>
          <a:prstGeom prst="rect">
            <a:avLst/>
          </a:prstGeom>
          <a:noFill/>
          <a:ln>
            <a:solidFill>
              <a:schemeClr val="accent1"/>
            </a:solidFill>
          </a:ln>
        </p:spPr>
        <p:txBody>
          <a:bodyPr wrap="square" rtlCol="0">
            <a:spAutoFit/>
          </a:bodyPr>
          <a:lstStyle/>
          <a:p>
            <a:r>
              <a:rPr lang="en-US" sz="1600" b="1" dirty="0">
                <a:solidFill>
                  <a:srgbClr val="FF2F92"/>
                </a:solidFill>
              </a:rPr>
              <a:t>India</a:t>
            </a:r>
          </a:p>
          <a:p>
            <a:r>
              <a:rPr lang="en-US" sz="1400" dirty="0"/>
              <a:t>Minimum Wages Act 1949</a:t>
            </a:r>
          </a:p>
        </p:txBody>
      </p:sp>
      <p:sp>
        <p:nvSpPr>
          <p:cNvPr id="15" name="TextBox 14">
            <a:extLst>
              <a:ext uri="{FF2B5EF4-FFF2-40B4-BE49-F238E27FC236}">
                <a16:creationId xmlns:a16="http://schemas.microsoft.com/office/drawing/2014/main" id="{D824FFC7-50B8-E146-AD62-A4B51FA3DF3E}"/>
              </a:ext>
            </a:extLst>
          </p:cNvPr>
          <p:cNvSpPr txBox="1"/>
          <p:nvPr/>
        </p:nvSpPr>
        <p:spPr>
          <a:xfrm>
            <a:off x="108065" y="3475854"/>
            <a:ext cx="1807821" cy="1415772"/>
          </a:xfrm>
          <a:prstGeom prst="rect">
            <a:avLst/>
          </a:prstGeom>
          <a:noFill/>
          <a:ln>
            <a:solidFill>
              <a:schemeClr val="accent1"/>
            </a:solidFill>
          </a:ln>
        </p:spPr>
        <p:txBody>
          <a:bodyPr wrap="square" rtlCol="0">
            <a:spAutoFit/>
          </a:bodyPr>
          <a:lstStyle/>
          <a:p>
            <a:r>
              <a:rPr lang="en-US" sz="1600" b="1" dirty="0">
                <a:solidFill>
                  <a:srgbClr val="9437FF"/>
                </a:solidFill>
              </a:rPr>
              <a:t>Sri Lanka</a:t>
            </a:r>
          </a:p>
          <a:p>
            <a:r>
              <a:rPr lang="en-US" sz="1400" dirty="0"/>
              <a:t>Wage Boards </a:t>
            </a:r>
          </a:p>
          <a:p>
            <a:r>
              <a:rPr lang="en-US" sz="1400" dirty="0"/>
              <a:t>Ordinance No. 27 of 1941, </a:t>
            </a:r>
          </a:p>
          <a:p>
            <a:r>
              <a:rPr lang="en-US" sz="1400" dirty="0"/>
              <a:t>amended to </a:t>
            </a:r>
          </a:p>
          <a:p>
            <a:r>
              <a:rPr lang="en-US" sz="1400" dirty="0"/>
              <a:t>Act No. 36 of 1982</a:t>
            </a:r>
          </a:p>
        </p:txBody>
      </p:sp>
      <p:sp>
        <p:nvSpPr>
          <p:cNvPr id="16" name="TextBox 15">
            <a:extLst>
              <a:ext uri="{FF2B5EF4-FFF2-40B4-BE49-F238E27FC236}">
                <a16:creationId xmlns:a16="http://schemas.microsoft.com/office/drawing/2014/main" id="{A8CF38A1-00BC-7642-B692-BCD4BF347810}"/>
              </a:ext>
            </a:extLst>
          </p:cNvPr>
          <p:cNvSpPr txBox="1"/>
          <p:nvPr/>
        </p:nvSpPr>
        <p:spPr>
          <a:xfrm>
            <a:off x="10365671" y="4324586"/>
            <a:ext cx="1732779" cy="769441"/>
          </a:xfrm>
          <a:prstGeom prst="rect">
            <a:avLst/>
          </a:prstGeom>
          <a:noFill/>
          <a:ln>
            <a:solidFill>
              <a:schemeClr val="accent1"/>
            </a:solidFill>
          </a:ln>
        </p:spPr>
        <p:txBody>
          <a:bodyPr wrap="square" rtlCol="0">
            <a:spAutoFit/>
          </a:bodyPr>
          <a:lstStyle/>
          <a:p>
            <a:r>
              <a:rPr lang="en-US" sz="1600" b="1" dirty="0">
                <a:solidFill>
                  <a:srgbClr val="FF2F92"/>
                </a:solidFill>
              </a:rPr>
              <a:t>Indonesia</a:t>
            </a:r>
          </a:p>
          <a:p>
            <a:r>
              <a:rPr lang="en-US" sz="1400" dirty="0" err="1"/>
              <a:t>Labour</a:t>
            </a:r>
            <a:r>
              <a:rPr lang="en-US" sz="1400" dirty="0"/>
              <a:t> Law Act </a:t>
            </a:r>
          </a:p>
          <a:p>
            <a:r>
              <a:rPr lang="en-US" sz="1400" dirty="0"/>
              <a:t>No.13 2003</a:t>
            </a:r>
          </a:p>
        </p:txBody>
      </p:sp>
      <p:cxnSp>
        <p:nvCxnSpPr>
          <p:cNvPr id="17" name="Elbow Connector 16">
            <a:extLst>
              <a:ext uri="{FF2B5EF4-FFF2-40B4-BE49-F238E27FC236}">
                <a16:creationId xmlns:a16="http://schemas.microsoft.com/office/drawing/2014/main" id="{3C9A5005-8C42-5F40-A11B-3793E248A156}"/>
              </a:ext>
            </a:extLst>
          </p:cNvPr>
          <p:cNvCxnSpPr>
            <a:cxnSpLocks/>
            <a:stCxn id="7" idx="2"/>
            <a:endCxn id="13" idx="3"/>
          </p:cNvCxnSpPr>
          <p:nvPr/>
        </p:nvCxnSpPr>
        <p:spPr>
          <a:xfrm rot="5400000" flipH="1">
            <a:off x="1930392" y="1446358"/>
            <a:ext cx="2118713" cy="2147726"/>
          </a:xfrm>
          <a:prstGeom prst="bentConnector4">
            <a:avLst>
              <a:gd name="adj1" fmla="val -10790"/>
              <a:gd name="adj2" fmla="val 28028"/>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390D6116-ED89-6642-ABB3-1763D417D084}"/>
              </a:ext>
            </a:extLst>
          </p:cNvPr>
          <p:cNvCxnSpPr>
            <a:cxnSpLocks/>
            <a:stCxn id="4" idx="2"/>
            <a:endCxn id="14" idx="3"/>
          </p:cNvCxnSpPr>
          <p:nvPr/>
        </p:nvCxnSpPr>
        <p:spPr>
          <a:xfrm rot="5400000" flipH="1">
            <a:off x="2660981" y="2085106"/>
            <a:ext cx="1307089" cy="2797279"/>
          </a:xfrm>
          <a:prstGeom prst="bentConnector4">
            <a:avLst>
              <a:gd name="adj1" fmla="val -17489"/>
              <a:gd name="adj2" fmla="val 53197"/>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AD244383-DFFC-304F-A4B4-85BE8B5D17B9}"/>
              </a:ext>
            </a:extLst>
          </p:cNvPr>
          <p:cNvCxnSpPr>
            <a:cxnSpLocks/>
            <a:stCxn id="9" idx="2"/>
            <a:endCxn id="15" idx="3"/>
          </p:cNvCxnSpPr>
          <p:nvPr/>
        </p:nvCxnSpPr>
        <p:spPr>
          <a:xfrm rot="5400000" flipH="1">
            <a:off x="2929661" y="3169965"/>
            <a:ext cx="914562" cy="2942112"/>
          </a:xfrm>
          <a:prstGeom prst="bentConnector4">
            <a:avLst>
              <a:gd name="adj1" fmla="val -24996"/>
              <a:gd name="adj2" fmla="val 63560"/>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6D515EB9-ECD7-9542-BECE-B527E1AD483E}"/>
              </a:ext>
            </a:extLst>
          </p:cNvPr>
          <p:cNvCxnSpPr>
            <a:cxnSpLocks/>
            <a:stCxn id="12" idx="2"/>
            <a:endCxn id="16" idx="1"/>
          </p:cNvCxnSpPr>
          <p:nvPr/>
        </p:nvCxnSpPr>
        <p:spPr>
          <a:xfrm rot="5400000" flipH="1" flipV="1">
            <a:off x="8170578" y="3692524"/>
            <a:ext cx="1178310" cy="3211875"/>
          </a:xfrm>
          <a:prstGeom prst="bentConnector4">
            <a:avLst>
              <a:gd name="adj1" fmla="val -19401"/>
              <a:gd name="adj2" fmla="val 52592"/>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F94F357-7647-9040-9D25-DBB4A7714E4D}"/>
              </a:ext>
            </a:extLst>
          </p:cNvPr>
          <p:cNvSpPr txBox="1"/>
          <p:nvPr/>
        </p:nvSpPr>
        <p:spPr>
          <a:xfrm>
            <a:off x="9131805" y="5616303"/>
            <a:ext cx="1809234" cy="1200329"/>
          </a:xfrm>
          <a:prstGeom prst="rect">
            <a:avLst/>
          </a:prstGeom>
          <a:noFill/>
          <a:ln>
            <a:solidFill>
              <a:schemeClr val="accent1"/>
            </a:solidFill>
          </a:ln>
        </p:spPr>
        <p:txBody>
          <a:bodyPr wrap="square" rtlCol="0">
            <a:spAutoFit/>
          </a:bodyPr>
          <a:lstStyle/>
          <a:p>
            <a:r>
              <a:rPr lang="en-US" sz="1600" b="1" dirty="0">
                <a:solidFill>
                  <a:srgbClr val="FF2F92"/>
                </a:solidFill>
              </a:rPr>
              <a:t>Malaysia</a:t>
            </a:r>
          </a:p>
          <a:p>
            <a:r>
              <a:rPr lang="en-US" sz="1400" dirty="0"/>
              <a:t>National Wages </a:t>
            </a:r>
          </a:p>
          <a:p>
            <a:r>
              <a:rPr lang="en-US" sz="1400" dirty="0"/>
              <a:t>Consultative</a:t>
            </a:r>
          </a:p>
          <a:p>
            <a:r>
              <a:rPr lang="en-US" sz="1400" dirty="0"/>
              <a:t>Council Act 2011 </a:t>
            </a:r>
          </a:p>
          <a:p>
            <a:r>
              <a:rPr lang="en-US" sz="1400" dirty="0"/>
              <a:t>(Act 732)</a:t>
            </a:r>
          </a:p>
        </p:txBody>
      </p:sp>
      <p:cxnSp>
        <p:nvCxnSpPr>
          <p:cNvPr id="22" name="Elbow Connector 21">
            <a:extLst>
              <a:ext uri="{FF2B5EF4-FFF2-40B4-BE49-F238E27FC236}">
                <a16:creationId xmlns:a16="http://schemas.microsoft.com/office/drawing/2014/main" id="{F579136E-420A-B84B-B077-CFA17C6D1F20}"/>
              </a:ext>
            </a:extLst>
          </p:cNvPr>
          <p:cNvCxnSpPr>
            <a:cxnSpLocks/>
            <a:stCxn id="11" idx="2"/>
            <a:endCxn id="21" idx="1"/>
          </p:cNvCxnSpPr>
          <p:nvPr/>
        </p:nvCxnSpPr>
        <p:spPr>
          <a:xfrm rot="16200000" flipH="1">
            <a:off x="7521087" y="4605750"/>
            <a:ext cx="931930" cy="2289506"/>
          </a:xfrm>
          <a:prstGeom prst="bentConnector2">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561FC00-8EA4-FF4C-A09A-24934EB9C029}"/>
              </a:ext>
            </a:extLst>
          </p:cNvPr>
          <p:cNvSpPr txBox="1"/>
          <p:nvPr/>
        </p:nvSpPr>
        <p:spPr>
          <a:xfrm>
            <a:off x="10365671" y="3319023"/>
            <a:ext cx="1681952" cy="769441"/>
          </a:xfrm>
          <a:prstGeom prst="rect">
            <a:avLst/>
          </a:prstGeom>
          <a:noFill/>
          <a:ln>
            <a:solidFill>
              <a:schemeClr val="accent1"/>
            </a:solidFill>
          </a:ln>
        </p:spPr>
        <p:txBody>
          <a:bodyPr wrap="square" rtlCol="0">
            <a:spAutoFit/>
          </a:bodyPr>
          <a:lstStyle/>
          <a:p>
            <a:r>
              <a:rPr lang="en-US" sz="1600" b="1" dirty="0">
                <a:solidFill>
                  <a:srgbClr val="009051"/>
                </a:solidFill>
              </a:rPr>
              <a:t>Cambodia</a:t>
            </a:r>
          </a:p>
          <a:p>
            <a:r>
              <a:rPr lang="en-US" sz="1400" dirty="0" err="1"/>
              <a:t>Labour</a:t>
            </a:r>
            <a:r>
              <a:rPr lang="en-US" sz="1400" dirty="0"/>
              <a:t> Code </a:t>
            </a:r>
          </a:p>
          <a:p>
            <a:r>
              <a:rPr lang="en-US" sz="1400" dirty="0"/>
              <a:t>1997</a:t>
            </a:r>
          </a:p>
        </p:txBody>
      </p:sp>
      <p:cxnSp>
        <p:nvCxnSpPr>
          <p:cNvPr id="24" name="Elbow Connector 23">
            <a:extLst>
              <a:ext uri="{FF2B5EF4-FFF2-40B4-BE49-F238E27FC236}">
                <a16:creationId xmlns:a16="http://schemas.microsoft.com/office/drawing/2014/main" id="{45C73848-36B4-D048-82EB-FC14A98188C5}"/>
              </a:ext>
            </a:extLst>
          </p:cNvPr>
          <p:cNvCxnSpPr>
            <a:cxnSpLocks/>
            <a:stCxn id="10" idx="2"/>
            <a:endCxn id="23" idx="1"/>
          </p:cNvCxnSpPr>
          <p:nvPr/>
        </p:nvCxnSpPr>
        <p:spPr>
          <a:xfrm rot="5400000" flipH="1" flipV="1">
            <a:off x="8141524" y="2385907"/>
            <a:ext cx="906309" cy="3541983"/>
          </a:xfrm>
          <a:prstGeom prst="bentConnector4">
            <a:avLst>
              <a:gd name="adj1" fmla="val -25223"/>
              <a:gd name="adj2" fmla="val 5235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8F296C2-C1D6-7540-9B4A-A99B4C73A0C6}"/>
              </a:ext>
            </a:extLst>
          </p:cNvPr>
          <p:cNvSpPr txBox="1"/>
          <p:nvPr/>
        </p:nvSpPr>
        <p:spPr>
          <a:xfrm>
            <a:off x="10365670" y="2055793"/>
            <a:ext cx="1681953" cy="1015663"/>
          </a:xfrm>
          <a:prstGeom prst="rect">
            <a:avLst/>
          </a:prstGeom>
          <a:noFill/>
          <a:ln>
            <a:solidFill>
              <a:schemeClr val="accent1"/>
            </a:solidFill>
          </a:ln>
        </p:spPr>
        <p:txBody>
          <a:bodyPr wrap="square" rtlCol="0">
            <a:spAutoFit/>
          </a:bodyPr>
          <a:lstStyle/>
          <a:p>
            <a:r>
              <a:rPr lang="en-US" sz="1600" b="1" dirty="0">
                <a:solidFill>
                  <a:srgbClr val="009051"/>
                </a:solidFill>
              </a:rPr>
              <a:t>Vietnam</a:t>
            </a:r>
          </a:p>
          <a:p>
            <a:r>
              <a:rPr lang="en-IN" sz="1400" dirty="0"/>
              <a:t>Labour Code 1994 </a:t>
            </a:r>
          </a:p>
          <a:p>
            <a:r>
              <a:rPr lang="en-IN" sz="1400" dirty="0"/>
              <a:t>(amended 2002) </a:t>
            </a:r>
          </a:p>
          <a:p>
            <a:endParaRPr lang="en-US" sz="1600" dirty="0"/>
          </a:p>
        </p:txBody>
      </p:sp>
      <p:cxnSp>
        <p:nvCxnSpPr>
          <p:cNvPr id="26" name="Elbow Connector 25">
            <a:extLst>
              <a:ext uri="{FF2B5EF4-FFF2-40B4-BE49-F238E27FC236}">
                <a16:creationId xmlns:a16="http://schemas.microsoft.com/office/drawing/2014/main" id="{490999F3-2C19-9E4D-8A72-C55815CDCB7F}"/>
              </a:ext>
            </a:extLst>
          </p:cNvPr>
          <p:cNvCxnSpPr>
            <a:cxnSpLocks/>
            <a:stCxn id="8" idx="2"/>
            <a:endCxn id="25" idx="1"/>
          </p:cNvCxnSpPr>
          <p:nvPr/>
        </p:nvCxnSpPr>
        <p:spPr>
          <a:xfrm rot="5400000" flipH="1" flipV="1">
            <a:off x="7931564" y="1797105"/>
            <a:ext cx="1667586" cy="3200626"/>
          </a:xfrm>
          <a:prstGeom prst="bentConnector4">
            <a:avLst>
              <a:gd name="adj1" fmla="val -13708"/>
              <a:gd name="adj2" fmla="val 37296"/>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E5BD93C-BF22-AE42-BDFF-56C3F0D071F6}"/>
              </a:ext>
            </a:extLst>
          </p:cNvPr>
          <p:cNvSpPr txBox="1"/>
          <p:nvPr/>
        </p:nvSpPr>
        <p:spPr>
          <a:xfrm>
            <a:off x="108065" y="5062124"/>
            <a:ext cx="1807821" cy="984885"/>
          </a:xfrm>
          <a:prstGeom prst="rect">
            <a:avLst/>
          </a:prstGeom>
          <a:noFill/>
          <a:ln>
            <a:solidFill>
              <a:schemeClr val="accent1"/>
            </a:solidFill>
          </a:ln>
        </p:spPr>
        <p:txBody>
          <a:bodyPr wrap="square" rtlCol="0">
            <a:spAutoFit/>
          </a:bodyPr>
          <a:lstStyle/>
          <a:p>
            <a:r>
              <a:rPr lang="en-US" sz="1600" b="1" dirty="0">
                <a:solidFill>
                  <a:srgbClr val="FF2F92"/>
                </a:solidFill>
              </a:rPr>
              <a:t>Bangladesh</a:t>
            </a:r>
          </a:p>
          <a:p>
            <a:r>
              <a:rPr lang="en-US" sz="1400" dirty="0"/>
              <a:t>Bangladesh </a:t>
            </a:r>
            <a:r>
              <a:rPr lang="en-US" sz="1400" dirty="0" err="1"/>
              <a:t>Labour</a:t>
            </a:r>
            <a:r>
              <a:rPr lang="en-US" sz="1400" dirty="0"/>
              <a:t> (Amendment) </a:t>
            </a:r>
          </a:p>
          <a:p>
            <a:r>
              <a:rPr lang="en-US" sz="1400" dirty="0"/>
              <a:t>Act 2013</a:t>
            </a:r>
          </a:p>
        </p:txBody>
      </p:sp>
      <p:sp>
        <p:nvSpPr>
          <p:cNvPr id="28" name="TextBox 27">
            <a:extLst>
              <a:ext uri="{FF2B5EF4-FFF2-40B4-BE49-F238E27FC236}">
                <a16:creationId xmlns:a16="http://schemas.microsoft.com/office/drawing/2014/main" id="{4D7D6CD6-4DCE-FB40-A957-6AC45BB156A2}"/>
              </a:ext>
            </a:extLst>
          </p:cNvPr>
          <p:cNvSpPr txBox="1"/>
          <p:nvPr/>
        </p:nvSpPr>
        <p:spPr>
          <a:xfrm>
            <a:off x="2112403" y="5890517"/>
            <a:ext cx="1881510" cy="769441"/>
          </a:xfrm>
          <a:prstGeom prst="rect">
            <a:avLst/>
          </a:prstGeom>
          <a:noFill/>
          <a:ln>
            <a:solidFill>
              <a:schemeClr val="accent1"/>
            </a:solidFill>
          </a:ln>
        </p:spPr>
        <p:txBody>
          <a:bodyPr wrap="square" rtlCol="0">
            <a:spAutoFit/>
          </a:bodyPr>
          <a:lstStyle/>
          <a:p>
            <a:r>
              <a:rPr lang="en-US" sz="1600" b="1" dirty="0">
                <a:solidFill>
                  <a:srgbClr val="FF2F92"/>
                </a:solidFill>
              </a:rPr>
              <a:t>Myanmar</a:t>
            </a:r>
          </a:p>
          <a:p>
            <a:r>
              <a:rPr lang="en-US" sz="1400" dirty="0"/>
              <a:t>Myanmar Minimum</a:t>
            </a:r>
          </a:p>
          <a:p>
            <a:r>
              <a:rPr lang="en-US" sz="1400" dirty="0"/>
              <a:t> Wage Law 2013</a:t>
            </a:r>
          </a:p>
        </p:txBody>
      </p:sp>
      <p:cxnSp>
        <p:nvCxnSpPr>
          <p:cNvPr id="29" name="Elbow Connector 28">
            <a:extLst>
              <a:ext uri="{FF2B5EF4-FFF2-40B4-BE49-F238E27FC236}">
                <a16:creationId xmlns:a16="http://schemas.microsoft.com/office/drawing/2014/main" id="{86DE3B27-4B4C-C345-8767-6582BC5A50E7}"/>
              </a:ext>
            </a:extLst>
          </p:cNvPr>
          <p:cNvCxnSpPr>
            <a:cxnSpLocks/>
            <a:stCxn id="6" idx="2"/>
            <a:endCxn id="27" idx="3"/>
          </p:cNvCxnSpPr>
          <p:nvPr/>
        </p:nvCxnSpPr>
        <p:spPr>
          <a:xfrm rot="5400000">
            <a:off x="3091930" y="2936548"/>
            <a:ext cx="1441976" cy="3794063"/>
          </a:xfrm>
          <a:prstGeom prst="bentConnector2">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B15598FB-EFEF-6644-8DD5-CC5A797AB2C2}"/>
              </a:ext>
            </a:extLst>
          </p:cNvPr>
          <p:cNvCxnSpPr>
            <a:cxnSpLocks/>
            <a:stCxn id="5" idx="2"/>
            <a:endCxn id="28" idx="3"/>
          </p:cNvCxnSpPr>
          <p:nvPr/>
        </p:nvCxnSpPr>
        <p:spPr>
          <a:xfrm rot="5400000">
            <a:off x="4222929" y="4064823"/>
            <a:ext cx="1981400" cy="2439431"/>
          </a:xfrm>
          <a:prstGeom prst="bentConnector2">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2DCABAA-830B-2544-8B1A-9FBF6AED1026}"/>
              </a:ext>
            </a:extLst>
          </p:cNvPr>
          <p:cNvSpPr txBox="1"/>
          <p:nvPr/>
        </p:nvSpPr>
        <p:spPr>
          <a:xfrm>
            <a:off x="7987052" y="587611"/>
            <a:ext cx="1203193" cy="307777"/>
          </a:xfrm>
          <a:prstGeom prst="rect">
            <a:avLst/>
          </a:prstGeom>
          <a:noFill/>
          <a:ln>
            <a:solidFill>
              <a:srgbClr val="FF2F92"/>
            </a:solidFill>
          </a:ln>
        </p:spPr>
        <p:txBody>
          <a:bodyPr wrap="square" rtlCol="0">
            <a:spAutoFit/>
          </a:bodyPr>
          <a:lstStyle/>
          <a:p>
            <a:r>
              <a:rPr lang="en-US" sz="1400" b="1" dirty="0">
                <a:solidFill>
                  <a:srgbClr val="FF2F92"/>
                </a:solidFill>
              </a:rPr>
              <a:t>Legislation</a:t>
            </a:r>
          </a:p>
        </p:txBody>
      </p:sp>
      <p:sp>
        <p:nvSpPr>
          <p:cNvPr id="32" name="TextBox 31">
            <a:extLst>
              <a:ext uri="{FF2B5EF4-FFF2-40B4-BE49-F238E27FC236}">
                <a16:creationId xmlns:a16="http://schemas.microsoft.com/office/drawing/2014/main" id="{D02D8D3E-9C3C-7042-BF85-1FCE665E6B6C}"/>
              </a:ext>
            </a:extLst>
          </p:cNvPr>
          <p:cNvSpPr txBox="1"/>
          <p:nvPr/>
        </p:nvSpPr>
        <p:spPr>
          <a:xfrm>
            <a:off x="9325380" y="588261"/>
            <a:ext cx="1203193" cy="307777"/>
          </a:xfrm>
          <a:prstGeom prst="rect">
            <a:avLst/>
          </a:prstGeom>
          <a:noFill/>
          <a:ln>
            <a:solidFill>
              <a:srgbClr val="9437FF"/>
            </a:solidFill>
          </a:ln>
        </p:spPr>
        <p:txBody>
          <a:bodyPr wrap="square" rtlCol="0">
            <a:spAutoFit/>
          </a:bodyPr>
          <a:lstStyle/>
          <a:p>
            <a:r>
              <a:rPr lang="en-US" sz="1400" b="1" dirty="0">
                <a:solidFill>
                  <a:srgbClr val="9437FF"/>
                </a:solidFill>
              </a:rPr>
              <a:t>Ordinance</a:t>
            </a:r>
          </a:p>
        </p:txBody>
      </p:sp>
      <p:sp>
        <p:nvSpPr>
          <p:cNvPr id="33" name="TextBox 32">
            <a:extLst>
              <a:ext uri="{FF2B5EF4-FFF2-40B4-BE49-F238E27FC236}">
                <a16:creationId xmlns:a16="http://schemas.microsoft.com/office/drawing/2014/main" id="{66B8411B-9806-FB46-80BD-1DC1C2229642}"/>
              </a:ext>
            </a:extLst>
          </p:cNvPr>
          <p:cNvSpPr txBox="1"/>
          <p:nvPr/>
        </p:nvSpPr>
        <p:spPr>
          <a:xfrm>
            <a:off x="10672670" y="588261"/>
            <a:ext cx="1374953" cy="307777"/>
          </a:xfrm>
          <a:prstGeom prst="rect">
            <a:avLst/>
          </a:prstGeom>
          <a:noFill/>
          <a:ln>
            <a:solidFill>
              <a:srgbClr val="009051"/>
            </a:solidFill>
          </a:ln>
        </p:spPr>
        <p:txBody>
          <a:bodyPr wrap="square" rtlCol="0">
            <a:spAutoFit/>
          </a:bodyPr>
          <a:lstStyle/>
          <a:p>
            <a:r>
              <a:rPr lang="en-US" sz="1400" b="1" dirty="0" err="1">
                <a:solidFill>
                  <a:srgbClr val="009051"/>
                </a:solidFill>
              </a:rPr>
              <a:t>Labour</a:t>
            </a:r>
            <a:r>
              <a:rPr lang="en-US" sz="1400" b="1" dirty="0">
                <a:solidFill>
                  <a:srgbClr val="009051"/>
                </a:solidFill>
              </a:rPr>
              <a:t> Code</a:t>
            </a:r>
          </a:p>
        </p:txBody>
      </p:sp>
    </p:spTree>
    <p:extLst>
      <p:ext uri="{BB962C8B-B14F-4D97-AF65-F5344CB8AC3E}">
        <p14:creationId xmlns:p14="http://schemas.microsoft.com/office/powerpoint/2010/main" val="2726796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24074D-E972-2040-9567-5C1C7037DD25}"/>
              </a:ext>
            </a:extLst>
          </p:cNvPr>
          <p:cNvSpPr txBox="1"/>
          <p:nvPr/>
        </p:nvSpPr>
        <p:spPr>
          <a:xfrm>
            <a:off x="327977" y="170498"/>
            <a:ext cx="6121804"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Legislation for Adjusting Minimum Wage</a:t>
            </a:r>
          </a:p>
        </p:txBody>
      </p:sp>
      <p:pic>
        <p:nvPicPr>
          <p:cNvPr id="31" name="Picture 2" descr="page1image5048048">
            <a:extLst>
              <a:ext uri="{FF2B5EF4-FFF2-40B4-BE49-F238E27FC236}">
                <a16:creationId xmlns:a16="http://schemas.microsoft.com/office/drawing/2014/main" id="{D7830DF9-6228-5542-AA65-975027EEEF2B}"/>
              </a:ext>
            </a:extLst>
          </p:cNvPr>
          <p:cNvPicPr>
            <a:picLocks noChangeAspect="1" noChangeArrowheads="1"/>
          </p:cNvPicPr>
          <p:nvPr/>
        </p:nvPicPr>
        <p:blipFill>
          <a:blip r:embed="rId2">
            <a:alphaModFix amt="31000"/>
            <a:extLst>
              <a:ext uri="{28A0092B-C50C-407E-A947-70E740481C1C}">
                <a14:useLocalDpi xmlns:a14="http://schemas.microsoft.com/office/drawing/2010/main"/>
              </a:ext>
            </a:extLst>
          </a:blip>
          <a:srcRect/>
          <a:stretch>
            <a:fillRect/>
          </a:stretch>
        </p:blipFill>
        <p:spPr bwMode="auto">
          <a:xfrm>
            <a:off x="0" y="802661"/>
            <a:ext cx="12191720" cy="6055200"/>
          </a:xfrm>
          <a:prstGeom prst="rect">
            <a:avLst/>
          </a:prstGeom>
          <a:noFill/>
          <a:extLst>
            <a:ext uri="{909E8E84-426E-40DD-AFC4-6F175D3DCCD1}">
              <a14:hiddenFill xmlns:a14="http://schemas.microsoft.com/office/drawing/2010/main">
                <a:solidFill>
                  <a:srgbClr val="FFFFFF"/>
                </a:solidFill>
              </a14:hiddenFill>
            </a:ext>
          </a:extLst>
        </p:spPr>
      </p:pic>
      <p:pic>
        <p:nvPicPr>
          <p:cNvPr id="32" name="Graphic 31" descr="Marker">
            <a:extLst>
              <a:ext uri="{FF2B5EF4-FFF2-40B4-BE49-F238E27FC236}">
                <a16:creationId xmlns:a16="http://schemas.microsoft.com/office/drawing/2014/main" id="{71E71ACD-0155-ED47-9D7D-C86AD4E8B4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4290" y="3779540"/>
            <a:ext cx="357749" cy="357749"/>
          </a:xfrm>
          <a:prstGeom prst="rect">
            <a:avLst/>
          </a:prstGeom>
        </p:spPr>
      </p:pic>
      <p:pic>
        <p:nvPicPr>
          <p:cNvPr id="33" name="Graphic 32" descr="Marker">
            <a:extLst>
              <a:ext uri="{FF2B5EF4-FFF2-40B4-BE49-F238E27FC236}">
                <a16:creationId xmlns:a16="http://schemas.microsoft.com/office/drawing/2014/main" id="{565B9EA3-19A0-9A4C-87E5-FD51E88B9A8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66818" y="3960787"/>
            <a:ext cx="333051" cy="333051"/>
          </a:xfrm>
          <a:prstGeom prst="rect">
            <a:avLst/>
          </a:prstGeom>
        </p:spPr>
      </p:pic>
      <p:pic>
        <p:nvPicPr>
          <p:cNvPr id="34" name="Graphic 33" descr="Marker">
            <a:extLst>
              <a:ext uri="{FF2B5EF4-FFF2-40B4-BE49-F238E27FC236}">
                <a16:creationId xmlns:a16="http://schemas.microsoft.com/office/drawing/2014/main" id="{EA3AC5DB-F5F4-2946-B902-F02B7AF4E06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43423" y="3779540"/>
            <a:ext cx="333051" cy="333051"/>
          </a:xfrm>
          <a:prstGeom prst="rect">
            <a:avLst/>
          </a:prstGeom>
        </p:spPr>
      </p:pic>
      <p:pic>
        <p:nvPicPr>
          <p:cNvPr id="35" name="Graphic 34" descr="Marker">
            <a:extLst>
              <a:ext uri="{FF2B5EF4-FFF2-40B4-BE49-F238E27FC236}">
                <a16:creationId xmlns:a16="http://schemas.microsoft.com/office/drawing/2014/main" id="{DA75691D-EB0E-4442-BBFD-0A111EF620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97086" y="3246526"/>
            <a:ext cx="333051" cy="333051"/>
          </a:xfrm>
          <a:prstGeom prst="rect">
            <a:avLst/>
          </a:prstGeom>
        </p:spPr>
      </p:pic>
      <p:pic>
        <p:nvPicPr>
          <p:cNvPr id="36" name="Graphic 35" descr="Marker">
            <a:extLst>
              <a:ext uri="{FF2B5EF4-FFF2-40B4-BE49-F238E27FC236}">
                <a16:creationId xmlns:a16="http://schemas.microsoft.com/office/drawing/2014/main" id="{C475C398-88AB-E64A-896F-84E203DDEC6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98518" y="3898160"/>
            <a:ext cx="333051" cy="333051"/>
          </a:xfrm>
          <a:prstGeom prst="rect">
            <a:avLst/>
          </a:prstGeom>
        </p:spPr>
      </p:pic>
      <p:pic>
        <p:nvPicPr>
          <p:cNvPr id="37" name="Graphic 36" descr="Marker">
            <a:extLst>
              <a:ext uri="{FF2B5EF4-FFF2-40B4-BE49-F238E27FC236}">
                <a16:creationId xmlns:a16="http://schemas.microsoft.com/office/drawing/2014/main" id="{C6F13324-E4B5-2F4E-A462-98FBB31642B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91472" y="4765251"/>
            <a:ext cx="333051" cy="333051"/>
          </a:xfrm>
          <a:prstGeom prst="rect">
            <a:avLst/>
          </a:prstGeom>
        </p:spPr>
      </p:pic>
      <p:pic>
        <p:nvPicPr>
          <p:cNvPr id="38" name="Graphic 37" descr="Marker">
            <a:extLst>
              <a:ext uri="{FF2B5EF4-FFF2-40B4-BE49-F238E27FC236}">
                <a16:creationId xmlns:a16="http://schemas.microsoft.com/office/drawing/2014/main" id="{5BB0466D-1EB8-914B-82A6-2DCCAA26A07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57162" y="4277002"/>
            <a:ext cx="333051" cy="333051"/>
          </a:xfrm>
          <a:prstGeom prst="rect">
            <a:avLst/>
          </a:prstGeom>
        </p:spPr>
      </p:pic>
      <p:pic>
        <p:nvPicPr>
          <p:cNvPr id="39" name="Graphic 38" descr="Marker">
            <a:extLst>
              <a:ext uri="{FF2B5EF4-FFF2-40B4-BE49-F238E27FC236}">
                <a16:creationId xmlns:a16="http://schemas.microsoft.com/office/drawing/2014/main" id="{2E4C9D1B-C113-9846-901D-D3F9A1FD723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75773" y="4951487"/>
            <a:ext cx="333051" cy="333051"/>
          </a:xfrm>
          <a:prstGeom prst="rect">
            <a:avLst/>
          </a:prstGeom>
        </p:spPr>
      </p:pic>
      <p:pic>
        <p:nvPicPr>
          <p:cNvPr id="40" name="Graphic 39" descr="Marker">
            <a:extLst>
              <a:ext uri="{FF2B5EF4-FFF2-40B4-BE49-F238E27FC236}">
                <a16:creationId xmlns:a16="http://schemas.microsoft.com/office/drawing/2014/main" id="{8260C178-8CF9-BD4F-80C4-473633CFBA4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87270" y="5554566"/>
            <a:ext cx="333051" cy="333051"/>
          </a:xfrm>
          <a:prstGeom prst="rect">
            <a:avLst/>
          </a:prstGeom>
        </p:spPr>
      </p:pic>
      <p:sp>
        <p:nvSpPr>
          <p:cNvPr id="41" name="TextBox 40">
            <a:extLst>
              <a:ext uri="{FF2B5EF4-FFF2-40B4-BE49-F238E27FC236}">
                <a16:creationId xmlns:a16="http://schemas.microsoft.com/office/drawing/2014/main" id="{8120A836-43C8-044E-AB21-D488084BD718}"/>
              </a:ext>
            </a:extLst>
          </p:cNvPr>
          <p:cNvSpPr txBox="1"/>
          <p:nvPr/>
        </p:nvSpPr>
        <p:spPr>
          <a:xfrm>
            <a:off x="108065" y="860699"/>
            <a:ext cx="1807821" cy="830997"/>
          </a:xfrm>
          <a:prstGeom prst="rect">
            <a:avLst/>
          </a:prstGeom>
          <a:noFill/>
          <a:ln>
            <a:solidFill>
              <a:srgbClr val="9437FF"/>
            </a:solidFill>
          </a:ln>
        </p:spPr>
        <p:txBody>
          <a:bodyPr wrap="square" rtlCol="0">
            <a:spAutoFit/>
          </a:bodyPr>
          <a:lstStyle/>
          <a:p>
            <a:r>
              <a:rPr lang="en-US" sz="1600" b="1" dirty="0">
                <a:solidFill>
                  <a:srgbClr val="9437FF"/>
                </a:solidFill>
              </a:rPr>
              <a:t>Pakistan</a:t>
            </a:r>
          </a:p>
          <a:p>
            <a:endParaRPr lang="en-US" sz="1600" b="1" dirty="0">
              <a:solidFill>
                <a:srgbClr val="9437FF"/>
              </a:solidFill>
            </a:endParaRPr>
          </a:p>
          <a:p>
            <a:endParaRPr lang="en-US" sz="1600" b="1" dirty="0">
              <a:solidFill>
                <a:srgbClr val="9437FF"/>
              </a:solidFill>
            </a:endParaRPr>
          </a:p>
        </p:txBody>
      </p:sp>
      <p:sp>
        <p:nvSpPr>
          <p:cNvPr id="42" name="TextBox 41">
            <a:extLst>
              <a:ext uri="{FF2B5EF4-FFF2-40B4-BE49-F238E27FC236}">
                <a16:creationId xmlns:a16="http://schemas.microsoft.com/office/drawing/2014/main" id="{A4E5FC1A-332B-9F43-ABE9-AAC9A99ECF7B}"/>
              </a:ext>
            </a:extLst>
          </p:cNvPr>
          <p:cNvSpPr txBox="1"/>
          <p:nvPr/>
        </p:nvSpPr>
        <p:spPr>
          <a:xfrm>
            <a:off x="108065" y="2445479"/>
            <a:ext cx="1807821" cy="830997"/>
          </a:xfrm>
          <a:prstGeom prst="rect">
            <a:avLst/>
          </a:prstGeom>
          <a:noFill/>
          <a:ln>
            <a:solidFill>
              <a:srgbClr val="9437FF"/>
            </a:solidFill>
          </a:ln>
        </p:spPr>
        <p:txBody>
          <a:bodyPr wrap="square" rtlCol="0">
            <a:spAutoFit/>
          </a:bodyPr>
          <a:lstStyle/>
          <a:p>
            <a:r>
              <a:rPr lang="en-US" sz="1600" b="1" dirty="0">
                <a:solidFill>
                  <a:srgbClr val="9437FF"/>
                </a:solidFill>
              </a:rPr>
              <a:t>India</a:t>
            </a:r>
          </a:p>
          <a:p>
            <a:endParaRPr lang="en-US" sz="1600" b="1" dirty="0">
              <a:solidFill>
                <a:srgbClr val="9437FF"/>
              </a:solidFill>
            </a:endParaRPr>
          </a:p>
          <a:p>
            <a:endParaRPr lang="en-US" sz="1600" b="1" dirty="0">
              <a:solidFill>
                <a:srgbClr val="9437FF"/>
              </a:solidFill>
            </a:endParaRPr>
          </a:p>
        </p:txBody>
      </p:sp>
      <p:sp>
        <p:nvSpPr>
          <p:cNvPr id="43" name="TextBox 42">
            <a:extLst>
              <a:ext uri="{FF2B5EF4-FFF2-40B4-BE49-F238E27FC236}">
                <a16:creationId xmlns:a16="http://schemas.microsoft.com/office/drawing/2014/main" id="{9E8075CB-19B4-0945-A7E3-03D9E339C96E}"/>
              </a:ext>
            </a:extLst>
          </p:cNvPr>
          <p:cNvSpPr txBox="1"/>
          <p:nvPr/>
        </p:nvSpPr>
        <p:spPr>
          <a:xfrm>
            <a:off x="108065" y="3475854"/>
            <a:ext cx="1807821" cy="830997"/>
          </a:xfrm>
          <a:prstGeom prst="rect">
            <a:avLst/>
          </a:prstGeom>
          <a:noFill/>
          <a:ln>
            <a:solidFill>
              <a:srgbClr val="009051"/>
            </a:solidFill>
          </a:ln>
        </p:spPr>
        <p:txBody>
          <a:bodyPr wrap="square" rtlCol="0">
            <a:spAutoFit/>
          </a:bodyPr>
          <a:lstStyle/>
          <a:p>
            <a:r>
              <a:rPr lang="en-US" sz="1600" b="1" dirty="0">
                <a:solidFill>
                  <a:srgbClr val="009051"/>
                </a:solidFill>
              </a:rPr>
              <a:t>Sri Lanka</a:t>
            </a:r>
          </a:p>
          <a:p>
            <a:endParaRPr lang="en-US" sz="1600" b="1" dirty="0">
              <a:solidFill>
                <a:srgbClr val="009051"/>
              </a:solidFill>
            </a:endParaRPr>
          </a:p>
          <a:p>
            <a:endParaRPr lang="en-US" sz="1600" b="1" dirty="0">
              <a:solidFill>
                <a:srgbClr val="009051"/>
              </a:solidFill>
            </a:endParaRPr>
          </a:p>
        </p:txBody>
      </p:sp>
      <p:sp>
        <p:nvSpPr>
          <p:cNvPr id="44" name="TextBox 43">
            <a:extLst>
              <a:ext uri="{FF2B5EF4-FFF2-40B4-BE49-F238E27FC236}">
                <a16:creationId xmlns:a16="http://schemas.microsoft.com/office/drawing/2014/main" id="{F9731947-DFF0-4642-8E3D-65F59F735D02}"/>
              </a:ext>
            </a:extLst>
          </p:cNvPr>
          <p:cNvSpPr txBox="1"/>
          <p:nvPr/>
        </p:nvSpPr>
        <p:spPr>
          <a:xfrm>
            <a:off x="10365671" y="4324586"/>
            <a:ext cx="1732779" cy="830997"/>
          </a:xfrm>
          <a:prstGeom prst="rect">
            <a:avLst/>
          </a:prstGeom>
          <a:noFill/>
          <a:ln>
            <a:solidFill>
              <a:srgbClr val="FF2F92"/>
            </a:solidFill>
          </a:ln>
        </p:spPr>
        <p:txBody>
          <a:bodyPr wrap="square" rtlCol="0">
            <a:spAutoFit/>
          </a:bodyPr>
          <a:lstStyle/>
          <a:p>
            <a:r>
              <a:rPr lang="en-US" sz="1600" b="1" dirty="0">
                <a:solidFill>
                  <a:srgbClr val="FF2F92"/>
                </a:solidFill>
              </a:rPr>
              <a:t>Indonesia</a:t>
            </a:r>
          </a:p>
          <a:p>
            <a:endParaRPr lang="en-US" sz="1600" b="1" dirty="0">
              <a:solidFill>
                <a:srgbClr val="FF2F92"/>
              </a:solidFill>
            </a:endParaRPr>
          </a:p>
          <a:p>
            <a:endParaRPr lang="en-US" sz="1600" b="1" dirty="0">
              <a:solidFill>
                <a:srgbClr val="FF2F92"/>
              </a:solidFill>
            </a:endParaRPr>
          </a:p>
        </p:txBody>
      </p:sp>
      <p:cxnSp>
        <p:nvCxnSpPr>
          <p:cNvPr id="45" name="Elbow Connector 44">
            <a:extLst>
              <a:ext uri="{FF2B5EF4-FFF2-40B4-BE49-F238E27FC236}">
                <a16:creationId xmlns:a16="http://schemas.microsoft.com/office/drawing/2014/main" id="{EBA08AD1-1551-4C44-8C47-4DF9C2E76D9B}"/>
              </a:ext>
            </a:extLst>
          </p:cNvPr>
          <p:cNvCxnSpPr>
            <a:cxnSpLocks/>
            <a:stCxn id="35" idx="2"/>
            <a:endCxn id="41" idx="3"/>
          </p:cNvCxnSpPr>
          <p:nvPr/>
        </p:nvCxnSpPr>
        <p:spPr>
          <a:xfrm rot="5400000" flipH="1">
            <a:off x="1838059" y="1354025"/>
            <a:ext cx="2303379" cy="2147726"/>
          </a:xfrm>
          <a:prstGeom prst="bentConnector4">
            <a:avLst>
              <a:gd name="adj1" fmla="val -9925"/>
              <a:gd name="adj2" fmla="val 19344"/>
            </a:avLst>
          </a:prstGeom>
          <a:ln w="19050">
            <a:solidFill>
              <a:srgbClr val="9437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074E50BC-BBF2-B94A-907E-A857D9BE7C66}"/>
              </a:ext>
            </a:extLst>
          </p:cNvPr>
          <p:cNvCxnSpPr>
            <a:cxnSpLocks/>
            <a:stCxn id="32" idx="2"/>
            <a:endCxn id="42" idx="3"/>
          </p:cNvCxnSpPr>
          <p:nvPr/>
        </p:nvCxnSpPr>
        <p:spPr>
          <a:xfrm rot="5400000" flipH="1">
            <a:off x="2676370" y="2100495"/>
            <a:ext cx="1276311" cy="2797279"/>
          </a:xfrm>
          <a:prstGeom prst="bentConnector4">
            <a:avLst>
              <a:gd name="adj1" fmla="val -17911"/>
              <a:gd name="adj2" fmla="val 46296"/>
            </a:avLst>
          </a:prstGeom>
          <a:ln w="19050">
            <a:solidFill>
              <a:srgbClr val="9437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389854A4-CE7E-B34A-B998-41322757A0FA}"/>
              </a:ext>
            </a:extLst>
          </p:cNvPr>
          <p:cNvCxnSpPr>
            <a:cxnSpLocks/>
            <a:stCxn id="37" idx="2"/>
            <a:endCxn id="43" idx="3"/>
          </p:cNvCxnSpPr>
          <p:nvPr/>
        </p:nvCxnSpPr>
        <p:spPr>
          <a:xfrm rot="5400000" flipH="1">
            <a:off x="2783467" y="3023772"/>
            <a:ext cx="1206949" cy="2942112"/>
          </a:xfrm>
          <a:prstGeom prst="bentConnector4">
            <a:avLst>
              <a:gd name="adj1" fmla="val -18940"/>
              <a:gd name="adj2" fmla="val 61118"/>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044A1932-5A01-C742-BAA7-FFF680C73631}"/>
              </a:ext>
            </a:extLst>
          </p:cNvPr>
          <p:cNvCxnSpPr>
            <a:cxnSpLocks/>
            <a:stCxn id="40" idx="2"/>
            <a:endCxn id="44" idx="1"/>
          </p:cNvCxnSpPr>
          <p:nvPr/>
        </p:nvCxnSpPr>
        <p:spPr>
          <a:xfrm rot="5400000" flipH="1" flipV="1">
            <a:off x="8185967" y="3707913"/>
            <a:ext cx="1147532" cy="3211875"/>
          </a:xfrm>
          <a:prstGeom prst="bentConnector4">
            <a:avLst>
              <a:gd name="adj1" fmla="val -5755"/>
              <a:gd name="adj2" fmla="val 52592"/>
            </a:avLst>
          </a:prstGeom>
          <a:ln w="19050">
            <a:solidFill>
              <a:srgbClr val="FF2F9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2E35127-1247-EE4B-A14E-C725F7F93866}"/>
              </a:ext>
            </a:extLst>
          </p:cNvPr>
          <p:cNvSpPr txBox="1"/>
          <p:nvPr/>
        </p:nvSpPr>
        <p:spPr>
          <a:xfrm>
            <a:off x="9131805" y="5906398"/>
            <a:ext cx="1681952" cy="830997"/>
          </a:xfrm>
          <a:prstGeom prst="rect">
            <a:avLst/>
          </a:prstGeom>
          <a:noFill/>
          <a:ln>
            <a:solidFill>
              <a:srgbClr val="9437FF"/>
            </a:solidFill>
          </a:ln>
        </p:spPr>
        <p:txBody>
          <a:bodyPr wrap="square" rtlCol="0">
            <a:spAutoFit/>
          </a:bodyPr>
          <a:lstStyle/>
          <a:p>
            <a:r>
              <a:rPr lang="en-US" sz="1600" b="1" dirty="0">
                <a:solidFill>
                  <a:srgbClr val="9437FF"/>
                </a:solidFill>
              </a:rPr>
              <a:t>Malaysia</a:t>
            </a:r>
          </a:p>
          <a:p>
            <a:endParaRPr lang="en-US" sz="1600" b="1" dirty="0">
              <a:solidFill>
                <a:srgbClr val="9437FF"/>
              </a:solidFill>
            </a:endParaRPr>
          </a:p>
          <a:p>
            <a:endParaRPr lang="en-US" sz="1600" b="1" dirty="0">
              <a:solidFill>
                <a:srgbClr val="9437FF"/>
              </a:solidFill>
            </a:endParaRPr>
          </a:p>
        </p:txBody>
      </p:sp>
      <p:cxnSp>
        <p:nvCxnSpPr>
          <p:cNvPr id="50" name="Elbow Connector 49">
            <a:extLst>
              <a:ext uri="{FF2B5EF4-FFF2-40B4-BE49-F238E27FC236}">
                <a16:creationId xmlns:a16="http://schemas.microsoft.com/office/drawing/2014/main" id="{E98BD177-9929-7946-9436-A5621FD118F3}"/>
              </a:ext>
            </a:extLst>
          </p:cNvPr>
          <p:cNvCxnSpPr>
            <a:cxnSpLocks/>
            <a:stCxn id="39" idx="2"/>
            <a:endCxn id="49" idx="1"/>
          </p:cNvCxnSpPr>
          <p:nvPr/>
        </p:nvCxnSpPr>
        <p:spPr>
          <a:xfrm rot="16200000" flipH="1">
            <a:off x="7468373" y="4658464"/>
            <a:ext cx="1037359" cy="2289506"/>
          </a:xfrm>
          <a:prstGeom prst="bentConnector2">
            <a:avLst/>
          </a:prstGeom>
          <a:ln w="19050">
            <a:solidFill>
              <a:srgbClr val="9437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FD7B527-DA15-F848-BD1F-D2C9BABAC6AE}"/>
              </a:ext>
            </a:extLst>
          </p:cNvPr>
          <p:cNvSpPr txBox="1"/>
          <p:nvPr/>
        </p:nvSpPr>
        <p:spPr>
          <a:xfrm>
            <a:off x="10365671" y="3319023"/>
            <a:ext cx="1681952" cy="830997"/>
          </a:xfrm>
          <a:prstGeom prst="rect">
            <a:avLst/>
          </a:prstGeom>
          <a:noFill/>
          <a:ln>
            <a:solidFill>
              <a:srgbClr val="009051"/>
            </a:solidFill>
          </a:ln>
        </p:spPr>
        <p:txBody>
          <a:bodyPr wrap="square" rtlCol="0">
            <a:spAutoFit/>
          </a:bodyPr>
          <a:lstStyle/>
          <a:p>
            <a:r>
              <a:rPr lang="en-US" sz="1600" b="1" dirty="0">
                <a:solidFill>
                  <a:srgbClr val="009051"/>
                </a:solidFill>
              </a:rPr>
              <a:t>Cambodia</a:t>
            </a:r>
          </a:p>
          <a:p>
            <a:endParaRPr lang="en-US" sz="1600" b="1" dirty="0">
              <a:solidFill>
                <a:srgbClr val="009051"/>
              </a:solidFill>
            </a:endParaRPr>
          </a:p>
          <a:p>
            <a:endParaRPr lang="en-US" sz="1600" b="1" dirty="0">
              <a:solidFill>
                <a:srgbClr val="009051"/>
              </a:solidFill>
            </a:endParaRPr>
          </a:p>
        </p:txBody>
      </p:sp>
      <p:cxnSp>
        <p:nvCxnSpPr>
          <p:cNvPr id="52" name="Elbow Connector 51">
            <a:extLst>
              <a:ext uri="{FF2B5EF4-FFF2-40B4-BE49-F238E27FC236}">
                <a16:creationId xmlns:a16="http://schemas.microsoft.com/office/drawing/2014/main" id="{6B8768BE-1878-FA44-89B5-ADD29F3499DE}"/>
              </a:ext>
            </a:extLst>
          </p:cNvPr>
          <p:cNvCxnSpPr>
            <a:cxnSpLocks/>
            <a:stCxn id="38" idx="2"/>
            <a:endCxn id="51" idx="1"/>
          </p:cNvCxnSpPr>
          <p:nvPr/>
        </p:nvCxnSpPr>
        <p:spPr>
          <a:xfrm rot="5400000" flipH="1" flipV="1">
            <a:off x="8156913" y="2401296"/>
            <a:ext cx="875531" cy="3541983"/>
          </a:xfrm>
          <a:prstGeom prst="bentConnector4">
            <a:avLst>
              <a:gd name="adj1" fmla="val -26110"/>
              <a:gd name="adj2" fmla="val 52351"/>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B63DBD3-D15F-FD4C-A22D-8B10B9C2ACA6}"/>
              </a:ext>
            </a:extLst>
          </p:cNvPr>
          <p:cNvSpPr txBox="1"/>
          <p:nvPr/>
        </p:nvSpPr>
        <p:spPr>
          <a:xfrm>
            <a:off x="10365670" y="2055793"/>
            <a:ext cx="1681953" cy="830997"/>
          </a:xfrm>
          <a:prstGeom prst="rect">
            <a:avLst/>
          </a:prstGeom>
          <a:noFill/>
          <a:ln>
            <a:solidFill>
              <a:srgbClr val="009051"/>
            </a:solidFill>
          </a:ln>
        </p:spPr>
        <p:txBody>
          <a:bodyPr wrap="square" rtlCol="0">
            <a:spAutoFit/>
          </a:bodyPr>
          <a:lstStyle/>
          <a:p>
            <a:r>
              <a:rPr lang="en-US" sz="1600" b="1" dirty="0">
                <a:solidFill>
                  <a:srgbClr val="009051"/>
                </a:solidFill>
              </a:rPr>
              <a:t>Vietnam</a:t>
            </a:r>
          </a:p>
          <a:p>
            <a:endParaRPr lang="en-US" sz="1600" dirty="0">
              <a:solidFill>
                <a:srgbClr val="009051"/>
              </a:solidFill>
            </a:endParaRPr>
          </a:p>
          <a:p>
            <a:endParaRPr lang="en-US" sz="1600" dirty="0">
              <a:solidFill>
                <a:srgbClr val="009051"/>
              </a:solidFill>
            </a:endParaRPr>
          </a:p>
        </p:txBody>
      </p:sp>
      <p:cxnSp>
        <p:nvCxnSpPr>
          <p:cNvPr id="54" name="Elbow Connector 53">
            <a:extLst>
              <a:ext uri="{FF2B5EF4-FFF2-40B4-BE49-F238E27FC236}">
                <a16:creationId xmlns:a16="http://schemas.microsoft.com/office/drawing/2014/main" id="{79E6C626-AEEE-ED43-9CBF-C68726C94F73}"/>
              </a:ext>
            </a:extLst>
          </p:cNvPr>
          <p:cNvCxnSpPr>
            <a:cxnSpLocks/>
            <a:stCxn id="36" idx="2"/>
            <a:endCxn id="53" idx="1"/>
          </p:cNvCxnSpPr>
          <p:nvPr/>
        </p:nvCxnSpPr>
        <p:spPr>
          <a:xfrm rot="5400000" flipH="1" flipV="1">
            <a:off x="7885397" y="1750939"/>
            <a:ext cx="1759919" cy="3200626"/>
          </a:xfrm>
          <a:prstGeom prst="bentConnector4">
            <a:avLst>
              <a:gd name="adj1" fmla="val -12989"/>
              <a:gd name="adj2" fmla="val 37999"/>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1C9DD0C-8B93-144F-814D-4E8B965D6135}"/>
              </a:ext>
            </a:extLst>
          </p:cNvPr>
          <p:cNvSpPr txBox="1"/>
          <p:nvPr/>
        </p:nvSpPr>
        <p:spPr>
          <a:xfrm>
            <a:off x="108065" y="5062124"/>
            <a:ext cx="1807821" cy="830997"/>
          </a:xfrm>
          <a:prstGeom prst="rect">
            <a:avLst/>
          </a:prstGeom>
          <a:noFill/>
          <a:ln>
            <a:solidFill>
              <a:srgbClr val="009051"/>
            </a:solidFill>
          </a:ln>
        </p:spPr>
        <p:txBody>
          <a:bodyPr wrap="square" rtlCol="0">
            <a:spAutoFit/>
          </a:bodyPr>
          <a:lstStyle/>
          <a:p>
            <a:r>
              <a:rPr lang="en-US" sz="1600" b="1" dirty="0">
                <a:solidFill>
                  <a:srgbClr val="009051"/>
                </a:solidFill>
              </a:rPr>
              <a:t>Bangladesh</a:t>
            </a:r>
          </a:p>
          <a:p>
            <a:endParaRPr lang="en-US" sz="1600" b="1" dirty="0">
              <a:solidFill>
                <a:srgbClr val="009051"/>
              </a:solidFill>
            </a:endParaRPr>
          </a:p>
          <a:p>
            <a:endParaRPr lang="en-US" sz="1600" b="1" dirty="0">
              <a:solidFill>
                <a:srgbClr val="009051"/>
              </a:solidFill>
            </a:endParaRPr>
          </a:p>
        </p:txBody>
      </p:sp>
      <p:sp>
        <p:nvSpPr>
          <p:cNvPr id="56" name="TextBox 55">
            <a:extLst>
              <a:ext uri="{FF2B5EF4-FFF2-40B4-BE49-F238E27FC236}">
                <a16:creationId xmlns:a16="http://schemas.microsoft.com/office/drawing/2014/main" id="{BED850BB-6EE3-3B40-B970-44AA8AD75652}"/>
              </a:ext>
            </a:extLst>
          </p:cNvPr>
          <p:cNvSpPr txBox="1"/>
          <p:nvPr/>
        </p:nvSpPr>
        <p:spPr>
          <a:xfrm>
            <a:off x="2227381" y="5890517"/>
            <a:ext cx="1766531" cy="830997"/>
          </a:xfrm>
          <a:prstGeom prst="rect">
            <a:avLst/>
          </a:prstGeom>
          <a:noFill/>
          <a:ln>
            <a:solidFill>
              <a:srgbClr val="009051"/>
            </a:solidFill>
          </a:ln>
        </p:spPr>
        <p:txBody>
          <a:bodyPr wrap="square" rtlCol="0">
            <a:spAutoFit/>
          </a:bodyPr>
          <a:lstStyle/>
          <a:p>
            <a:r>
              <a:rPr lang="en-US" sz="1600" b="1" dirty="0">
                <a:solidFill>
                  <a:srgbClr val="009051"/>
                </a:solidFill>
              </a:rPr>
              <a:t>Myanmar</a:t>
            </a:r>
          </a:p>
          <a:p>
            <a:endParaRPr lang="en-US" sz="1600" b="1" dirty="0">
              <a:solidFill>
                <a:srgbClr val="009051"/>
              </a:solidFill>
            </a:endParaRPr>
          </a:p>
          <a:p>
            <a:endParaRPr lang="en-US" sz="1600" b="1" dirty="0">
              <a:solidFill>
                <a:srgbClr val="009051"/>
              </a:solidFill>
            </a:endParaRPr>
          </a:p>
        </p:txBody>
      </p:sp>
      <p:cxnSp>
        <p:nvCxnSpPr>
          <p:cNvPr id="57" name="Elbow Connector 56">
            <a:extLst>
              <a:ext uri="{FF2B5EF4-FFF2-40B4-BE49-F238E27FC236}">
                <a16:creationId xmlns:a16="http://schemas.microsoft.com/office/drawing/2014/main" id="{A86CF170-C998-E843-ACDF-0C2AF007A422}"/>
              </a:ext>
            </a:extLst>
          </p:cNvPr>
          <p:cNvCxnSpPr>
            <a:cxnSpLocks/>
            <a:stCxn id="34" idx="2"/>
            <a:endCxn id="55" idx="3"/>
          </p:cNvCxnSpPr>
          <p:nvPr/>
        </p:nvCxnSpPr>
        <p:spPr>
          <a:xfrm rot="5400000">
            <a:off x="3130402" y="2898076"/>
            <a:ext cx="1365032" cy="3794063"/>
          </a:xfrm>
          <a:prstGeom prst="bentConnector2">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7AE8E488-612A-1649-9CB6-5FEDF07B8A76}"/>
              </a:ext>
            </a:extLst>
          </p:cNvPr>
          <p:cNvCxnSpPr>
            <a:cxnSpLocks/>
            <a:stCxn id="33" idx="2"/>
            <a:endCxn id="56" idx="3"/>
          </p:cNvCxnSpPr>
          <p:nvPr/>
        </p:nvCxnSpPr>
        <p:spPr>
          <a:xfrm rot="5400000">
            <a:off x="4207539" y="4080211"/>
            <a:ext cx="2012178" cy="2439432"/>
          </a:xfrm>
          <a:prstGeom prst="bentConnector2">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7D3E7A9C-7609-3744-A779-F19633D1E45E}"/>
              </a:ext>
            </a:extLst>
          </p:cNvPr>
          <p:cNvCxnSpPr>
            <a:cxnSpLocks/>
            <a:stCxn id="41" idx="1"/>
            <a:endCxn id="41" idx="3"/>
          </p:cNvCxnSpPr>
          <p:nvPr/>
        </p:nvCxnSpPr>
        <p:spPr>
          <a:xfrm>
            <a:off x="108065" y="1276198"/>
            <a:ext cx="1807821" cy="0"/>
          </a:xfrm>
          <a:prstGeom prst="line">
            <a:avLst/>
          </a:prstGeom>
          <a:ln>
            <a:solidFill>
              <a:srgbClr val="9437FF"/>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F41A01A-A45F-F346-8664-F866FC737B78}"/>
              </a:ext>
            </a:extLst>
          </p:cNvPr>
          <p:cNvCxnSpPr/>
          <p:nvPr/>
        </p:nvCxnSpPr>
        <p:spPr>
          <a:xfrm>
            <a:off x="108065" y="2867175"/>
            <a:ext cx="1807821" cy="0"/>
          </a:xfrm>
          <a:prstGeom prst="line">
            <a:avLst/>
          </a:prstGeom>
          <a:ln>
            <a:solidFill>
              <a:srgbClr val="9437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1C65BEF-4B46-F541-8C6A-71E9240916C4}"/>
              </a:ext>
            </a:extLst>
          </p:cNvPr>
          <p:cNvCxnSpPr/>
          <p:nvPr/>
        </p:nvCxnSpPr>
        <p:spPr>
          <a:xfrm>
            <a:off x="108064" y="3891352"/>
            <a:ext cx="1807821" cy="0"/>
          </a:xfrm>
          <a:prstGeom prst="line">
            <a:avLst/>
          </a:prstGeom>
          <a:ln>
            <a:solidFill>
              <a:srgbClr val="00905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434064A-737E-2F4C-8702-DC8594D4A743}"/>
              </a:ext>
            </a:extLst>
          </p:cNvPr>
          <p:cNvCxnSpPr/>
          <p:nvPr/>
        </p:nvCxnSpPr>
        <p:spPr>
          <a:xfrm>
            <a:off x="108064" y="5477622"/>
            <a:ext cx="1807821" cy="0"/>
          </a:xfrm>
          <a:prstGeom prst="line">
            <a:avLst/>
          </a:prstGeom>
          <a:ln>
            <a:solidFill>
              <a:srgbClr val="00905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AF0371C-6837-5847-9B07-69F1C1B55F10}"/>
              </a:ext>
            </a:extLst>
          </p:cNvPr>
          <p:cNvCxnSpPr/>
          <p:nvPr/>
        </p:nvCxnSpPr>
        <p:spPr>
          <a:xfrm>
            <a:off x="2186092" y="6302053"/>
            <a:ext cx="1807821" cy="0"/>
          </a:xfrm>
          <a:prstGeom prst="line">
            <a:avLst/>
          </a:prstGeom>
          <a:ln>
            <a:solidFill>
              <a:srgbClr val="00905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5475D1A-7691-C649-8572-6D5119C7C382}"/>
              </a:ext>
            </a:extLst>
          </p:cNvPr>
          <p:cNvCxnSpPr>
            <a:cxnSpLocks/>
            <a:endCxn id="53" idx="3"/>
          </p:cNvCxnSpPr>
          <p:nvPr/>
        </p:nvCxnSpPr>
        <p:spPr>
          <a:xfrm>
            <a:off x="10365670" y="2467330"/>
            <a:ext cx="1681953" cy="3962"/>
          </a:xfrm>
          <a:prstGeom prst="line">
            <a:avLst/>
          </a:prstGeom>
          <a:ln>
            <a:solidFill>
              <a:srgbClr val="00905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0E2E4A7-E75C-054E-8858-8C20A1C95844}"/>
              </a:ext>
            </a:extLst>
          </p:cNvPr>
          <p:cNvCxnSpPr>
            <a:cxnSpLocks/>
          </p:cNvCxnSpPr>
          <p:nvPr/>
        </p:nvCxnSpPr>
        <p:spPr>
          <a:xfrm>
            <a:off x="10365669" y="3730560"/>
            <a:ext cx="1681953" cy="3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A74E462-2E7D-DF45-862A-A829928B064F}"/>
              </a:ext>
            </a:extLst>
          </p:cNvPr>
          <p:cNvCxnSpPr>
            <a:cxnSpLocks/>
            <a:stCxn id="44" idx="1"/>
          </p:cNvCxnSpPr>
          <p:nvPr/>
        </p:nvCxnSpPr>
        <p:spPr>
          <a:xfrm>
            <a:off x="10365671" y="4740085"/>
            <a:ext cx="1709322" cy="4989"/>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B48B5CF-ECB7-4F40-B4C7-F5A6628DD3E0}"/>
              </a:ext>
            </a:extLst>
          </p:cNvPr>
          <p:cNvCxnSpPr>
            <a:cxnSpLocks/>
          </p:cNvCxnSpPr>
          <p:nvPr/>
        </p:nvCxnSpPr>
        <p:spPr>
          <a:xfrm>
            <a:off x="9131804" y="6298091"/>
            <a:ext cx="1681953" cy="3962"/>
          </a:xfrm>
          <a:prstGeom prst="line">
            <a:avLst/>
          </a:prstGeom>
          <a:ln>
            <a:solidFill>
              <a:srgbClr val="9437FF"/>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AD8A5F95-0450-9F4D-BB4E-BF24EAFABC86}"/>
              </a:ext>
            </a:extLst>
          </p:cNvPr>
          <p:cNvSpPr txBox="1"/>
          <p:nvPr/>
        </p:nvSpPr>
        <p:spPr>
          <a:xfrm>
            <a:off x="7993081" y="706809"/>
            <a:ext cx="1203193" cy="307777"/>
          </a:xfrm>
          <a:prstGeom prst="rect">
            <a:avLst/>
          </a:prstGeom>
          <a:noFill/>
          <a:ln>
            <a:solidFill>
              <a:srgbClr val="FF2F92"/>
            </a:solidFill>
          </a:ln>
        </p:spPr>
        <p:txBody>
          <a:bodyPr wrap="square" rtlCol="0">
            <a:spAutoFit/>
          </a:bodyPr>
          <a:lstStyle/>
          <a:p>
            <a:r>
              <a:rPr lang="en-US" sz="1400" b="1" dirty="0">
                <a:solidFill>
                  <a:srgbClr val="FF2F92"/>
                </a:solidFill>
              </a:rPr>
              <a:t>Annual</a:t>
            </a:r>
          </a:p>
        </p:txBody>
      </p:sp>
      <p:sp>
        <p:nvSpPr>
          <p:cNvPr id="86" name="TextBox 85">
            <a:extLst>
              <a:ext uri="{FF2B5EF4-FFF2-40B4-BE49-F238E27FC236}">
                <a16:creationId xmlns:a16="http://schemas.microsoft.com/office/drawing/2014/main" id="{E7856203-9722-DD4A-B9C4-C6E7E5D3DE2A}"/>
              </a:ext>
            </a:extLst>
          </p:cNvPr>
          <p:cNvSpPr txBox="1"/>
          <p:nvPr/>
        </p:nvSpPr>
        <p:spPr>
          <a:xfrm>
            <a:off x="9325378" y="706810"/>
            <a:ext cx="1203193" cy="523220"/>
          </a:xfrm>
          <a:prstGeom prst="rect">
            <a:avLst/>
          </a:prstGeom>
          <a:noFill/>
          <a:ln>
            <a:solidFill>
              <a:srgbClr val="9437FF"/>
            </a:solidFill>
          </a:ln>
        </p:spPr>
        <p:txBody>
          <a:bodyPr wrap="square" rtlCol="0">
            <a:spAutoFit/>
          </a:bodyPr>
          <a:lstStyle/>
          <a:p>
            <a:r>
              <a:rPr lang="en-US" sz="1400" b="1" dirty="0">
                <a:solidFill>
                  <a:srgbClr val="9437FF"/>
                </a:solidFill>
              </a:rPr>
              <a:t>2 years or more</a:t>
            </a:r>
          </a:p>
        </p:txBody>
      </p:sp>
      <p:sp>
        <p:nvSpPr>
          <p:cNvPr id="87" name="TextBox 86">
            <a:extLst>
              <a:ext uri="{FF2B5EF4-FFF2-40B4-BE49-F238E27FC236}">
                <a16:creationId xmlns:a16="http://schemas.microsoft.com/office/drawing/2014/main" id="{B2D03376-6FCD-7B4F-976A-F9E1AC2DF7FE}"/>
              </a:ext>
            </a:extLst>
          </p:cNvPr>
          <p:cNvSpPr txBox="1"/>
          <p:nvPr/>
        </p:nvSpPr>
        <p:spPr>
          <a:xfrm>
            <a:off x="10672669" y="706810"/>
            <a:ext cx="1374953" cy="307777"/>
          </a:xfrm>
          <a:prstGeom prst="rect">
            <a:avLst/>
          </a:prstGeom>
          <a:noFill/>
          <a:ln>
            <a:solidFill>
              <a:srgbClr val="009051"/>
            </a:solidFill>
          </a:ln>
        </p:spPr>
        <p:txBody>
          <a:bodyPr wrap="square" rtlCol="0">
            <a:spAutoFit/>
          </a:bodyPr>
          <a:lstStyle/>
          <a:p>
            <a:r>
              <a:rPr lang="en-US" sz="1400" b="1" dirty="0">
                <a:solidFill>
                  <a:srgbClr val="009051"/>
                </a:solidFill>
              </a:rPr>
              <a:t>Flexible</a:t>
            </a:r>
          </a:p>
        </p:txBody>
      </p:sp>
    </p:spTree>
    <p:extLst>
      <p:ext uri="{BB962C8B-B14F-4D97-AF65-F5344CB8AC3E}">
        <p14:creationId xmlns:p14="http://schemas.microsoft.com/office/powerpoint/2010/main" val="1596326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9064F95-426D-E144-A8AB-3810BA85AA6C}"/>
              </a:ext>
            </a:extLst>
          </p:cNvPr>
          <p:cNvSpPr txBox="1"/>
          <p:nvPr/>
        </p:nvSpPr>
        <p:spPr>
          <a:xfrm>
            <a:off x="327977" y="170498"/>
            <a:ext cx="8534324"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Legislation for Adjusting Minimum Wage &amp; Reality Check</a:t>
            </a:r>
          </a:p>
        </p:txBody>
      </p:sp>
      <p:pic>
        <p:nvPicPr>
          <p:cNvPr id="3" name="Picture 2" descr="page1image5048048">
            <a:extLst>
              <a:ext uri="{FF2B5EF4-FFF2-40B4-BE49-F238E27FC236}">
                <a16:creationId xmlns:a16="http://schemas.microsoft.com/office/drawing/2014/main" id="{F5669689-D35D-2648-B97A-330C22C8531D}"/>
              </a:ext>
            </a:extLst>
          </p:cNvPr>
          <p:cNvPicPr>
            <a:picLocks noChangeAspect="1" noChangeArrowheads="1"/>
          </p:cNvPicPr>
          <p:nvPr/>
        </p:nvPicPr>
        <p:blipFill>
          <a:blip r:embed="rId2">
            <a:alphaModFix amt="31000"/>
            <a:extLst>
              <a:ext uri="{28A0092B-C50C-407E-A947-70E740481C1C}">
                <a14:useLocalDpi xmlns:a14="http://schemas.microsoft.com/office/drawing/2010/main"/>
              </a:ext>
            </a:extLst>
          </a:blip>
          <a:srcRect/>
          <a:stretch>
            <a:fillRect/>
          </a:stretch>
        </p:blipFill>
        <p:spPr bwMode="auto">
          <a:xfrm>
            <a:off x="0" y="802661"/>
            <a:ext cx="12191720" cy="605520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Marker">
            <a:extLst>
              <a:ext uri="{FF2B5EF4-FFF2-40B4-BE49-F238E27FC236}">
                <a16:creationId xmlns:a16="http://schemas.microsoft.com/office/drawing/2014/main" id="{D463A3AE-F563-8A4E-97CD-4CB8A7917D3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4290" y="3779540"/>
            <a:ext cx="357749" cy="357749"/>
          </a:xfrm>
          <a:prstGeom prst="rect">
            <a:avLst/>
          </a:prstGeom>
        </p:spPr>
      </p:pic>
      <p:pic>
        <p:nvPicPr>
          <p:cNvPr id="5" name="Graphic 4" descr="Marker">
            <a:extLst>
              <a:ext uri="{FF2B5EF4-FFF2-40B4-BE49-F238E27FC236}">
                <a16:creationId xmlns:a16="http://schemas.microsoft.com/office/drawing/2014/main" id="{02A4196D-D1DD-F142-ADD4-EBBCD11FBEF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266818" y="3960787"/>
            <a:ext cx="333051" cy="333051"/>
          </a:xfrm>
          <a:prstGeom prst="rect">
            <a:avLst/>
          </a:prstGeom>
        </p:spPr>
      </p:pic>
      <p:pic>
        <p:nvPicPr>
          <p:cNvPr id="6" name="Graphic 5" descr="Marker">
            <a:extLst>
              <a:ext uri="{FF2B5EF4-FFF2-40B4-BE49-F238E27FC236}">
                <a16:creationId xmlns:a16="http://schemas.microsoft.com/office/drawing/2014/main" id="{8284FE42-E72F-4145-8353-4EF0A1C4214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43423" y="3779540"/>
            <a:ext cx="333051" cy="333051"/>
          </a:xfrm>
          <a:prstGeom prst="rect">
            <a:avLst/>
          </a:prstGeom>
        </p:spPr>
      </p:pic>
      <p:pic>
        <p:nvPicPr>
          <p:cNvPr id="7" name="Graphic 6" descr="Marker">
            <a:extLst>
              <a:ext uri="{FF2B5EF4-FFF2-40B4-BE49-F238E27FC236}">
                <a16:creationId xmlns:a16="http://schemas.microsoft.com/office/drawing/2014/main" id="{AFC29298-8D71-7B42-8EBE-C3368948B70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97086" y="3246526"/>
            <a:ext cx="333051" cy="333051"/>
          </a:xfrm>
          <a:prstGeom prst="rect">
            <a:avLst/>
          </a:prstGeom>
        </p:spPr>
      </p:pic>
      <p:pic>
        <p:nvPicPr>
          <p:cNvPr id="8" name="Graphic 7" descr="Marker">
            <a:extLst>
              <a:ext uri="{FF2B5EF4-FFF2-40B4-BE49-F238E27FC236}">
                <a16:creationId xmlns:a16="http://schemas.microsoft.com/office/drawing/2014/main" id="{18CF8A48-C70E-F548-AD16-EA1DB2279B3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98518" y="3898160"/>
            <a:ext cx="333051" cy="333051"/>
          </a:xfrm>
          <a:prstGeom prst="rect">
            <a:avLst/>
          </a:prstGeom>
        </p:spPr>
      </p:pic>
      <p:pic>
        <p:nvPicPr>
          <p:cNvPr id="9" name="Graphic 8" descr="Marker">
            <a:extLst>
              <a:ext uri="{FF2B5EF4-FFF2-40B4-BE49-F238E27FC236}">
                <a16:creationId xmlns:a16="http://schemas.microsoft.com/office/drawing/2014/main" id="{C2BF4210-3A72-604F-B1CE-E3A7F6385DB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91472" y="4765251"/>
            <a:ext cx="333051" cy="333051"/>
          </a:xfrm>
          <a:prstGeom prst="rect">
            <a:avLst/>
          </a:prstGeom>
        </p:spPr>
      </p:pic>
      <p:pic>
        <p:nvPicPr>
          <p:cNvPr id="10" name="Graphic 9" descr="Marker">
            <a:extLst>
              <a:ext uri="{FF2B5EF4-FFF2-40B4-BE49-F238E27FC236}">
                <a16:creationId xmlns:a16="http://schemas.microsoft.com/office/drawing/2014/main" id="{7D75DD93-3676-AB4C-B634-E2619A48A88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657162" y="4277002"/>
            <a:ext cx="333051" cy="333051"/>
          </a:xfrm>
          <a:prstGeom prst="rect">
            <a:avLst/>
          </a:prstGeom>
        </p:spPr>
      </p:pic>
      <p:pic>
        <p:nvPicPr>
          <p:cNvPr id="11" name="Graphic 10" descr="Marker">
            <a:extLst>
              <a:ext uri="{FF2B5EF4-FFF2-40B4-BE49-F238E27FC236}">
                <a16:creationId xmlns:a16="http://schemas.microsoft.com/office/drawing/2014/main" id="{DDB44858-ECA1-124A-BEF4-A48C58F8AD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75773" y="4951487"/>
            <a:ext cx="333051" cy="333051"/>
          </a:xfrm>
          <a:prstGeom prst="rect">
            <a:avLst/>
          </a:prstGeom>
        </p:spPr>
      </p:pic>
      <p:pic>
        <p:nvPicPr>
          <p:cNvPr id="12" name="Graphic 11" descr="Marker">
            <a:extLst>
              <a:ext uri="{FF2B5EF4-FFF2-40B4-BE49-F238E27FC236}">
                <a16:creationId xmlns:a16="http://schemas.microsoft.com/office/drawing/2014/main" id="{EB1F1229-D9AF-7144-A058-2894D6C3A5E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87270" y="5554566"/>
            <a:ext cx="333051" cy="333051"/>
          </a:xfrm>
          <a:prstGeom prst="rect">
            <a:avLst/>
          </a:prstGeom>
        </p:spPr>
      </p:pic>
      <p:sp>
        <p:nvSpPr>
          <p:cNvPr id="13" name="TextBox 12">
            <a:extLst>
              <a:ext uri="{FF2B5EF4-FFF2-40B4-BE49-F238E27FC236}">
                <a16:creationId xmlns:a16="http://schemas.microsoft.com/office/drawing/2014/main" id="{2BAFEA1D-5C83-E24F-9827-557B5D4E01CA}"/>
              </a:ext>
            </a:extLst>
          </p:cNvPr>
          <p:cNvSpPr txBox="1"/>
          <p:nvPr/>
        </p:nvSpPr>
        <p:spPr>
          <a:xfrm>
            <a:off x="108065" y="1262142"/>
            <a:ext cx="1807821" cy="830997"/>
          </a:xfrm>
          <a:prstGeom prst="rect">
            <a:avLst/>
          </a:prstGeom>
          <a:noFill/>
          <a:ln>
            <a:solidFill>
              <a:srgbClr val="9437FF"/>
            </a:solidFill>
          </a:ln>
        </p:spPr>
        <p:txBody>
          <a:bodyPr wrap="square" rtlCol="0">
            <a:spAutoFit/>
          </a:bodyPr>
          <a:lstStyle/>
          <a:p>
            <a:r>
              <a:rPr lang="en-US" sz="1600" b="1" dirty="0">
                <a:solidFill>
                  <a:srgbClr val="9437FF"/>
                </a:solidFill>
              </a:rPr>
              <a:t>Pakistan</a:t>
            </a:r>
          </a:p>
          <a:p>
            <a:r>
              <a:rPr lang="en-US" sz="1600" b="1" dirty="0">
                <a:solidFill>
                  <a:srgbClr val="9437FF"/>
                </a:solidFill>
              </a:rPr>
              <a:t>Annually or </a:t>
            </a:r>
          </a:p>
          <a:p>
            <a:r>
              <a:rPr lang="en-US" sz="1600" b="1" dirty="0">
                <a:solidFill>
                  <a:srgbClr val="9437FF"/>
                </a:solidFill>
              </a:rPr>
              <a:t>Once in 2 years</a:t>
            </a:r>
          </a:p>
        </p:txBody>
      </p:sp>
      <p:sp>
        <p:nvSpPr>
          <p:cNvPr id="14" name="TextBox 13">
            <a:extLst>
              <a:ext uri="{FF2B5EF4-FFF2-40B4-BE49-F238E27FC236}">
                <a16:creationId xmlns:a16="http://schemas.microsoft.com/office/drawing/2014/main" id="{C73664EA-DE63-384E-A16F-A5683D1D9774}"/>
              </a:ext>
            </a:extLst>
          </p:cNvPr>
          <p:cNvSpPr txBox="1"/>
          <p:nvPr/>
        </p:nvSpPr>
        <p:spPr>
          <a:xfrm>
            <a:off x="108065" y="2445479"/>
            <a:ext cx="1807821" cy="830997"/>
          </a:xfrm>
          <a:prstGeom prst="rect">
            <a:avLst/>
          </a:prstGeom>
          <a:noFill/>
          <a:ln>
            <a:solidFill>
              <a:srgbClr val="9437FF"/>
            </a:solidFill>
          </a:ln>
        </p:spPr>
        <p:txBody>
          <a:bodyPr wrap="square" rtlCol="0">
            <a:spAutoFit/>
          </a:bodyPr>
          <a:lstStyle/>
          <a:p>
            <a:r>
              <a:rPr lang="en-US" sz="1600" b="1" dirty="0">
                <a:solidFill>
                  <a:srgbClr val="9437FF"/>
                </a:solidFill>
              </a:rPr>
              <a:t>India</a:t>
            </a:r>
          </a:p>
          <a:p>
            <a:endParaRPr lang="en-US" sz="1600" b="1" dirty="0">
              <a:solidFill>
                <a:srgbClr val="9437FF"/>
              </a:solidFill>
            </a:endParaRPr>
          </a:p>
          <a:p>
            <a:r>
              <a:rPr lang="en-US" sz="1600" b="1" dirty="0">
                <a:solidFill>
                  <a:srgbClr val="9437FF"/>
                </a:solidFill>
              </a:rPr>
              <a:t>Once in 3 years </a:t>
            </a:r>
          </a:p>
        </p:txBody>
      </p:sp>
      <p:sp>
        <p:nvSpPr>
          <p:cNvPr id="15" name="TextBox 14">
            <a:extLst>
              <a:ext uri="{FF2B5EF4-FFF2-40B4-BE49-F238E27FC236}">
                <a16:creationId xmlns:a16="http://schemas.microsoft.com/office/drawing/2014/main" id="{8AE7F037-B91F-A74B-9A3B-E34B4FEBEB06}"/>
              </a:ext>
            </a:extLst>
          </p:cNvPr>
          <p:cNvSpPr txBox="1"/>
          <p:nvPr/>
        </p:nvSpPr>
        <p:spPr>
          <a:xfrm>
            <a:off x="108065" y="3475854"/>
            <a:ext cx="1807821" cy="830997"/>
          </a:xfrm>
          <a:prstGeom prst="rect">
            <a:avLst/>
          </a:prstGeom>
          <a:noFill/>
          <a:ln>
            <a:solidFill>
              <a:srgbClr val="009051"/>
            </a:solidFill>
          </a:ln>
        </p:spPr>
        <p:txBody>
          <a:bodyPr wrap="square" rtlCol="0">
            <a:spAutoFit/>
          </a:bodyPr>
          <a:lstStyle/>
          <a:p>
            <a:r>
              <a:rPr lang="en-US" sz="1600" b="1" dirty="0">
                <a:solidFill>
                  <a:srgbClr val="009051"/>
                </a:solidFill>
              </a:rPr>
              <a:t>Sri Lanka</a:t>
            </a:r>
          </a:p>
          <a:p>
            <a:endParaRPr lang="en-US" sz="1600" b="1" dirty="0">
              <a:solidFill>
                <a:srgbClr val="009051"/>
              </a:solidFill>
            </a:endParaRPr>
          </a:p>
          <a:p>
            <a:r>
              <a:rPr lang="en-US" sz="1600" b="1" dirty="0">
                <a:solidFill>
                  <a:srgbClr val="009051"/>
                </a:solidFill>
              </a:rPr>
              <a:t>Irregular</a:t>
            </a:r>
          </a:p>
        </p:txBody>
      </p:sp>
      <p:sp>
        <p:nvSpPr>
          <p:cNvPr id="16" name="TextBox 15">
            <a:extLst>
              <a:ext uri="{FF2B5EF4-FFF2-40B4-BE49-F238E27FC236}">
                <a16:creationId xmlns:a16="http://schemas.microsoft.com/office/drawing/2014/main" id="{AEAD2D6A-6BA0-1D4D-9870-5A6E670867F0}"/>
              </a:ext>
            </a:extLst>
          </p:cNvPr>
          <p:cNvSpPr txBox="1"/>
          <p:nvPr/>
        </p:nvSpPr>
        <p:spPr>
          <a:xfrm>
            <a:off x="10178601" y="4090126"/>
            <a:ext cx="1919850" cy="1323439"/>
          </a:xfrm>
          <a:prstGeom prst="rect">
            <a:avLst/>
          </a:prstGeom>
          <a:noFill/>
          <a:ln>
            <a:solidFill>
              <a:srgbClr val="FF2F92"/>
            </a:solidFill>
          </a:ln>
        </p:spPr>
        <p:txBody>
          <a:bodyPr wrap="square" rtlCol="0">
            <a:spAutoFit/>
          </a:bodyPr>
          <a:lstStyle/>
          <a:p>
            <a:r>
              <a:rPr lang="en-US" sz="1600" b="1" dirty="0">
                <a:solidFill>
                  <a:srgbClr val="FF2F92"/>
                </a:solidFill>
              </a:rPr>
              <a:t>Indonesia</a:t>
            </a:r>
          </a:p>
          <a:p>
            <a:endParaRPr lang="en-US" sz="1600" b="1" dirty="0">
              <a:solidFill>
                <a:srgbClr val="FF2F92"/>
              </a:solidFill>
            </a:endParaRPr>
          </a:p>
          <a:p>
            <a:r>
              <a:rPr lang="en-US" sz="1600" b="1" dirty="0">
                <a:solidFill>
                  <a:srgbClr val="FF2F92"/>
                </a:solidFill>
              </a:rPr>
              <a:t>Revised annually except for a </a:t>
            </a:r>
          </a:p>
          <a:p>
            <a:r>
              <a:rPr lang="en-US" sz="1600" b="1" dirty="0">
                <a:solidFill>
                  <a:srgbClr val="FF2F92"/>
                </a:solidFill>
              </a:rPr>
              <a:t>few years </a:t>
            </a:r>
          </a:p>
        </p:txBody>
      </p:sp>
      <p:cxnSp>
        <p:nvCxnSpPr>
          <p:cNvPr id="17" name="Elbow Connector 16">
            <a:extLst>
              <a:ext uri="{FF2B5EF4-FFF2-40B4-BE49-F238E27FC236}">
                <a16:creationId xmlns:a16="http://schemas.microsoft.com/office/drawing/2014/main" id="{3A19A3A7-56BA-1F4E-8A1D-EE28FFB7CC08}"/>
              </a:ext>
            </a:extLst>
          </p:cNvPr>
          <p:cNvCxnSpPr>
            <a:cxnSpLocks/>
            <a:stCxn id="7" idx="2"/>
            <a:endCxn id="13" idx="3"/>
          </p:cNvCxnSpPr>
          <p:nvPr/>
        </p:nvCxnSpPr>
        <p:spPr>
          <a:xfrm rot="5400000" flipH="1">
            <a:off x="2038781" y="1554746"/>
            <a:ext cx="1901936" cy="2147726"/>
          </a:xfrm>
          <a:prstGeom prst="bentConnector4">
            <a:avLst>
              <a:gd name="adj1" fmla="val -12019"/>
              <a:gd name="adj2" fmla="val 20128"/>
            </a:avLst>
          </a:prstGeom>
          <a:ln w="19050">
            <a:solidFill>
              <a:srgbClr val="9437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D28FCAC1-E0DE-DB40-8E2F-B4EEC24F0B86}"/>
              </a:ext>
            </a:extLst>
          </p:cNvPr>
          <p:cNvCxnSpPr>
            <a:cxnSpLocks/>
            <a:stCxn id="4" idx="2"/>
            <a:endCxn id="14" idx="3"/>
          </p:cNvCxnSpPr>
          <p:nvPr/>
        </p:nvCxnSpPr>
        <p:spPr>
          <a:xfrm rot="5400000" flipH="1">
            <a:off x="2676370" y="2100495"/>
            <a:ext cx="1276311" cy="2797279"/>
          </a:xfrm>
          <a:prstGeom prst="bentConnector4">
            <a:avLst>
              <a:gd name="adj1" fmla="val -17911"/>
              <a:gd name="adj2" fmla="val 53197"/>
            </a:avLst>
          </a:prstGeom>
          <a:ln w="19050">
            <a:solidFill>
              <a:srgbClr val="9437F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96D8615E-AB03-294D-8FBB-64493A77BFD3}"/>
              </a:ext>
            </a:extLst>
          </p:cNvPr>
          <p:cNvCxnSpPr>
            <a:cxnSpLocks/>
            <a:stCxn id="9" idx="2"/>
            <a:endCxn id="15" idx="3"/>
          </p:cNvCxnSpPr>
          <p:nvPr/>
        </p:nvCxnSpPr>
        <p:spPr>
          <a:xfrm rot="5400000" flipH="1">
            <a:off x="2783467" y="3023772"/>
            <a:ext cx="1206949" cy="2942112"/>
          </a:xfrm>
          <a:prstGeom prst="bentConnector4">
            <a:avLst>
              <a:gd name="adj1" fmla="val -18940"/>
              <a:gd name="adj2" fmla="val 61118"/>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5402E391-FDC7-5449-8DAE-5D1C3C288348}"/>
              </a:ext>
            </a:extLst>
          </p:cNvPr>
          <p:cNvCxnSpPr>
            <a:cxnSpLocks/>
            <a:stCxn id="12" idx="2"/>
            <a:endCxn id="16" idx="1"/>
          </p:cNvCxnSpPr>
          <p:nvPr/>
        </p:nvCxnSpPr>
        <p:spPr>
          <a:xfrm rot="5400000" flipH="1" flipV="1">
            <a:off x="8098312" y="3807329"/>
            <a:ext cx="1135771" cy="3024805"/>
          </a:xfrm>
          <a:prstGeom prst="bentConnector4">
            <a:avLst>
              <a:gd name="adj1" fmla="val -7741"/>
              <a:gd name="adj2" fmla="val 61279"/>
            </a:avLst>
          </a:prstGeom>
          <a:ln w="19050">
            <a:solidFill>
              <a:srgbClr val="FF2F9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CDE2345-BEFF-E946-877D-977216A8A14B}"/>
              </a:ext>
            </a:extLst>
          </p:cNvPr>
          <p:cNvSpPr txBox="1"/>
          <p:nvPr/>
        </p:nvSpPr>
        <p:spPr>
          <a:xfrm>
            <a:off x="9131805" y="5593881"/>
            <a:ext cx="2263026" cy="1077218"/>
          </a:xfrm>
          <a:prstGeom prst="rect">
            <a:avLst/>
          </a:prstGeom>
          <a:noFill/>
          <a:ln>
            <a:solidFill>
              <a:srgbClr val="9437FF"/>
            </a:solidFill>
          </a:ln>
        </p:spPr>
        <p:txBody>
          <a:bodyPr wrap="square" rtlCol="0">
            <a:spAutoFit/>
          </a:bodyPr>
          <a:lstStyle/>
          <a:p>
            <a:r>
              <a:rPr lang="en-US" sz="1600" b="1" dirty="0">
                <a:solidFill>
                  <a:srgbClr val="9437FF"/>
                </a:solidFill>
              </a:rPr>
              <a:t>Malaysia</a:t>
            </a:r>
          </a:p>
          <a:p>
            <a:endParaRPr lang="en-US" sz="1600" b="1" dirty="0">
              <a:solidFill>
                <a:srgbClr val="9437FF"/>
              </a:solidFill>
            </a:endParaRPr>
          </a:p>
          <a:p>
            <a:r>
              <a:rPr lang="en-US" sz="1600" b="1" dirty="0">
                <a:solidFill>
                  <a:srgbClr val="9437FF"/>
                </a:solidFill>
              </a:rPr>
              <a:t>Revised after 4 years in 2016 &amp; 2017</a:t>
            </a:r>
          </a:p>
        </p:txBody>
      </p:sp>
      <p:cxnSp>
        <p:nvCxnSpPr>
          <p:cNvPr id="22" name="Elbow Connector 21">
            <a:extLst>
              <a:ext uri="{FF2B5EF4-FFF2-40B4-BE49-F238E27FC236}">
                <a16:creationId xmlns:a16="http://schemas.microsoft.com/office/drawing/2014/main" id="{5C0D972F-F8AC-EC44-853E-304031AD9769}"/>
              </a:ext>
            </a:extLst>
          </p:cNvPr>
          <p:cNvCxnSpPr>
            <a:cxnSpLocks/>
            <a:stCxn id="11" idx="2"/>
            <a:endCxn id="21" idx="1"/>
          </p:cNvCxnSpPr>
          <p:nvPr/>
        </p:nvCxnSpPr>
        <p:spPr>
          <a:xfrm rot="16200000" flipH="1">
            <a:off x="7563076" y="4563761"/>
            <a:ext cx="847952" cy="2289506"/>
          </a:xfrm>
          <a:prstGeom prst="bentConnector2">
            <a:avLst/>
          </a:prstGeom>
          <a:ln w="19050">
            <a:solidFill>
              <a:srgbClr val="9437F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C5B692-4478-A641-BDA6-33367EBA5036}"/>
              </a:ext>
            </a:extLst>
          </p:cNvPr>
          <p:cNvSpPr txBox="1"/>
          <p:nvPr/>
        </p:nvSpPr>
        <p:spPr>
          <a:xfrm>
            <a:off x="10178600" y="2825611"/>
            <a:ext cx="1866559" cy="1077218"/>
          </a:xfrm>
          <a:prstGeom prst="rect">
            <a:avLst/>
          </a:prstGeom>
          <a:noFill/>
          <a:ln>
            <a:solidFill>
              <a:srgbClr val="009051"/>
            </a:solidFill>
          </a:ln>
        </p:spPr>
        <p:txBody>
          <a:bodyPr wrap="square" rtlCol="0">
            <a:spAutoFit/>
          </a:bodyPr>
          <a:lstStyle/>
          <a:p>
            <a:r>
              <a:rPr lang="en-US" sz="1600" b="1" dirty="0">
                <a:solidFill>
                  <a:srgbClr val="009051"/>
                </a:solidFill>
              </a:rPr>
              <a:t>Cambodia</a:t>
            </a:r>
          </a:p>
          <a:p>
            <a:endParaRPr lang="en-US" sz="1600" b="1" dirty="0">
              <a:solidFill>
                <a:srgbClr val="009051"/>
              </a:solidFill>
            </a:endParaRPr>
          </a:p>
          <a:p>
            <a:r>
              <a:rPr lang="en-US" sz="1600" b="1" dirty="0">
                <a:solidFill>
                  <a:srgbClr val="009051"/>
                </a:solidFill>
              </a:rPr>
              <a:t>Revised annually since 2015</a:t>
            </a:r>
          </a:p>
        </p:txBody>
      </p:sp>
      <p:cxnSp>
        <p:nvCxnSpPr>
          <p:cNvPr id="24" name="Elbow Connector 23">
            <a:extLst>
              <a:ext uri="{FF2B5EF4-FFF2-40B4-BE49-F238E27FC236}">
                <a16:creationId xmlns:a16="http://schemas.microsoft.com/office/drawing/2014/main" id="{1D7CC3DF-58FB-9447-98B8-BDB9FFB3C2D0}"/>
              </a:ext>
            </a:extLst>
          </p:cNvPr>
          <p:cNvCxnSpPr>
            <a:cxnSpLocks/>
            <a:stCxn id="10" idx="2"/>
            <a:endCxn id="23" idx="1"/>
          </p:cNvCxnSpPr>
          <p:nvPr/>
        </p:nvCxnSpPr>
        <p:spPr>
          <a:xfrm rot="5400000" flipH="1" flipV="1">
            <a:off x="7878227" y="2309681"/>
            <a:ext cx="1245833" cy="3354912"/>
          </a:xfrm>
          <a:prstGeom prst="bentConnector4">
            <a:avLst>
              <a:gd name="adj1" fmla="val -18349"/>
              <a:gd name="adj2" fmla="val 59470"/>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2CF81AC-ABF0-A448-8882-33A621E3AEC2}"/>
              </a:ext>
            </a:extLst>
          </p:cNvPr>
          <p:cNvSpPr txBox="1"/>
          <p:nvPr/>
        </p:nvSpPr>
        <p:spPr>
          <a:xfrm>
            <a:off x="10181064" y="1821333"/>
            <a:ext cx="1866560" cy="830997"/>
          </a:xfrm>
          <a:prstGeom prst="rect">
            <a:avLst/>
          </a:prstGeom>
          <a:noFill/>
          <a:ln>
            <a:solidFill>
              <a:srgbClr val="009051"/>
            </a:solidFill>
          </a:ln>
        </p:spPr>
        <p:txBody>
          <a:bodyPr wrap="square" rtlCol="0">
            <a:spAutoFit/>
          </a:bodyPr>
          <a:lstStyle/>
          <a:p>
            <a:r>
              <a:rPr lang="en-US" sz="1600" b="1" dirty="0">
                <a:solidFill>
                  <a:srgbClr val="009051"/>
                </a:solidFill>
              </a:rPr>
              <a:t>Vietnam</a:t>
            </a:r>
          </a:p>
          <a:p>
            <a:endParaRPr lang="en-US" sz="1600" b="1" dirty="0">
              <a:solidFill>
                <a:srgbClr val="009051"/>
              </a:solidFill>
            </a:endParaRPr>
          </a:p>
          <a:p>
            <a:r>
              <a:rPr lang="en-US" sz="1600" b="1" dirty="0">
                <a:solidFill>
                  <a:srgbClr val="009051"/>
                </a:solidFill>
              </a:rPr>
              <a:t>Revised annually</a:t>
            </a:r>
          </a:p>
        </p:txBody>
      </p:sp>
      <p:cxnSp>
        <p:nvCxnSpPr>
          <p:cNvPr id="26" name="Elbow Connector 25">
            <a:extLst>
              <a:ext uri="{FF2B5EF4-FFF2-40B4-BE49-F238E27FC236}">
                <a16:creationId xmlns:a16="http://schemas.microsoft.com/office/drawing/2014/main" id="{E5C4A945-135D-4742-AC36-46C4C826F751}"/>
              </a:ext>
            </a:extLst>
          </p:cNvPr>
          <p:cNvCxnSpPr>
            <a:cxnSpLocks/>
            <a:stCxn id="8" idx="2"/>
            <a:endCxn id="25" idx="1"/>
          </p:cNvCxnSpPr>
          <p:nvPr/>
        </p:nvCxnSpPr>
        <p:spPr>
          <a:xfrm rot="5400000" flipH="1" flipV="1">
            <a:off x="7675864" y="1726012"/>
            <a:ext cx="1994379" cy="3016020"/>
          </a:xfrm>
          <a:prstGeom prst="bentConnector4">
            <a:avLst>
              <a:gd name="adj1" fmla="val -11462"/>
              <a:gd name="adj2" fmla="val 37213"/>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483287A-8763-D54F-9D57-6B54761E66E3}"/>
              </a:ext>
            </a:extLst>
          </p:cNvPr>
          <p:cNvSpPr txBox="1"/>
          <p:nvPr/>
        </p:nvSpPr>
        <p:spPr>
          <a:xfrm>
            <a:off x="108065" y="5062124"/>
            <a:ext cx="1807821" cy="830997"/>
          </a:xfrm>
          <a:prstGeom prst="rect">
            <a:avLst/>
          </a:prstGeom>
          <a:noFill/>
          <a:ln>
            <a:solidFill>
              <a:srgbClr val="009051"/>
            </a:solidFill>
          </a:ln>
        </p:spPr>
        <p:txBody>
          <a:bodyPr wrap="square" rtlCol="0">
            <a:spAutoFit/>
          </a:bodyPr>
          <a:lstStyle/>
          <a:p>
            <a:r>
              <a:rPr lang="en-US" sz="1600" b="1" dirty="0">
                <a:solidFill>
                  <a:srgbClr val="009051"/>
                </a:solidFill>
              </a:rPr>
              <a:t>Bangladesh</a:t>
            </a:r>
          </a:p>
          <a:p>
            <a:endParaRPr lang="en-US" sz="1600" b="1" dirty="0">
              <a:solidFill>
                <a:srgbClr val="009051"/>
              </a:solidFill>
            </a:endParaRPr>
          </a:p>
          <a:p>
            <a:r>
              <a:rPr lang="en-US" sz="1600" b="1" dirty="0">
                <a:solidFill>
                  <a:srgbClr val="009051"/>
                </a:solidFill>
              </a:rPr>
              <a:t>Irregular</a:t>
            </a:r>
          </a:p>
        </p:txBody>
      </p:sp>
      <p:sp>
        <p:nvSpPr>
          <p:cNvPr id="28" name="TextBox 27">
            <a:extLst>
              <a:ext uri="{FF2B5EF4-FFF2-40B4-BE49-F238E27FC236}">
                <a16:creationId xmlns:a16="http://schemas.microsoft.com/office/drawing/2014/main" id="{7CBE44CC-3497-4149-AB3E-AC42924E77AA}"/>
              </a:ext>
            </a:extLst>
          </p:cNvPr>
          <p:cNvSpPr txBox="1"/>
          <p:nvPr/>
        </p:nvSpPr>
        <p:spPr>
          <a:xfrm>
            <a:off x="2227381" y="5726395"/>
            <a:ext cx="1766531" cy="1077218"/>
          </a:xfrm>
          <a:prstGeom prst="rect">
            <a:avLst/>
          </a:prstGeom>
          <a:noFill/>
          <a:ln>
            <a:solidFill>
              <a:srgbClr val="009051"/>
            </a:solidFill>
          </a:ln>
        </p:spPr>
        <p:txBody>
          <a:bodyPr wrap="square" rtlCol="0">
            <a:spAutoFit/>
          </a:bodyPr>
          <a:lstStyle/>
          <a:p>
            <a:r>
              <a:rPr lang="en-US" sz="1600" b="1" dirty="0">
                <a:solidFill>
                  <a:srgbClr val="009051"/>
                </a:solidFill>
              </a:rPr>
              <a:t>Myanmar</a:t>
            </a:r>
          </a:p>
          <a:p>
            <a:endParaRPr lang="en-US" sz="1600" b="1" dirty="0">
              <a:solidFill>
                <a:srgbClr val="009051"/>
              </a:solidFill>
            </a:endParaRPr>
          </a:p>
          <a:p>
            <a:r>
              <a:rPr lang="en-US" sz="1600" b="1" dirty="0">
                <a:solidFill>
                  <a:srgbClr val="009051"/>
                </a:solidFill>
              </a:rPr>
              <a:t>Revised after 3 years in 2018</a:t>
            </a:r>
          </a:p>
        </p:txBody>
      </p:sp>
      <p:cxnSp>
        <p:nvCxnSpPr>
          <p:cNvPr id="29" name="Elbow Connector 28">
            <a:extLst>
              <a:ext uri="{FF2B5EF4-FFF2-40B4-BE49-F238E27FC236}">
                <a16:creationId xmlns:a16="http://schemas.microsoft.com/office/drawing/2014/main" id="{A48A1F9B-A187-6941-B7DE-0B2EEDFD5DE3}"/>
              </a:ext>
            </a:extLst>
          </p:cNvPr>
          <p:cNvCxnSpPr>
            <a:cxnSpLocks/>
            <a:stCxn id="6" idx="2"/>
            <a:endCxn id="27" idx="3"/>
          </p:cNvCxnSpPr>
          <p:nvPr/>
        </p:nvCxnSpPr>
        <p:spPr>
          <a:xfrm rot="5400000">
            <a:off x="3130402" y="2898076"/>
            <a:ext cx="1365032" cy="3794063"/>
          </a:xfrm>
          <a:prstGeom prst="bentConnector2">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B493977F-1C3C-2E4B-905F-652ED3298EDA}"/>
              </a:ext>
            </a:extLst>
          </p:cNvPr>
          <p:cNvCxnSpPr>
            <a:cxnSpLocks/>
            <a:endCxn id="28" idx="3"/>
          </p:cNvCxnSpPr>
          <p:nvPr/>
        </p:nvCxnSpPr>
        <p:spPr>
          <a:xfrm rot="5400000">
            <a:off x="4181153" y="4012813"/>
            <a:ext cx="2064950" cy="2439432"/>
          </a:xfrm>
          <a:prstGeom prst="bentConnector2">
            <a:avLst/>
          </a:prstGeom>
          <a:ln w="19050">
            <a:solidFill>
              <a:srgbClr val="00905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58B6CC-9CF4-3545-9E5E-CDE6F6BBC5C5}"/>
              </a:ext>
            </a:extLst>
          </p:cNvPr>
          <p:cNvCxnSpPr>
            <a:cxnSpLocks/>
          </p:cNvCxnSpPr>
          <p:nvPr/>
        </p:nvCxnSpPr>
        <p:spPr>
          <a:xfrm>
            <a:off x="108065" y="1560411"/>
            <a:ext cx="1807821" cy="0"/>
          </a:xfrm>
          <a:prstGeom prst="line">
            <a:avLst/>
          </a:prstGeom>
          <a:ln>
            <a:solidFill>
              <a:srgbClr val="9437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1242636-8ADF-AE4E-A64F-7AC52458127C}"/>
              </a:ext>
            </a:extLst>
          </p:cNvPr>
          <p:cNvCxnSpPr/>
          <p:nvPr/>
        </p:nvCxnSpPr>
        <p:spPr>
          <a:xfrm>
            <a:off x="108065" y="2867175"/>
            <a:ext cx="1807821" cy="0"/>
          </a:xfrm>
          <a:prstGeom prst="line">
            <a:avLst/>
          </a:prstGeom>
          <a:ln>
            <a:solidFill>
              <a:srgbClr val="9437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2E00FB9-A2A5-FE40-BBCB-5132C09090CB}"/>
              </a:ext>
            </a:extLst>
          </p:cNvPr>
          <p:cNvCxnSpPr/>
          <p:nvPr/>
        </p:nvCxnSpPr>
        <p:spPr>
          <a:xfrm>
            <a:off x="108064" y="3891352"/>
            <a:ext cx="1807821" cy="0"/>
          </a:xfrm>
          <a:prstGeom prst="line">
            <a:avLst/>
          </a:prstGeom>
          <a:ln>
            <a:solidFill>
              <a:srgbClr val="00905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054296F-3ACC-DE4B-9DB6-DD1807439161}"/>
              </a:ext>
            </a:extLst>
          </p:cNvPr>
          <p:cNvCxnSpPr/>
          <p:nvPr/>
        </p:nvCxnSpPr>
        <p:spPr>
          <a:xfrm>
            <a:off x="108064" y="5477622"/>
            <a:ext cx="1807821" cy="0"/>
          </a:xfrm>
          <a:prstGeom prst="line">
            <a:avLst/>
          </a:prstGeom>
          <a:ln>
            <a:solidFill>
              <a:srgbClr val="00905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7D1911F-DCA5-2D42-ADC8-DAEED45F4373}"/>
              </a:ext>
            </a:extLst>
          </p:cNvPr>
          <p:cNvCxnSpPr/>
          <p:nvPr/>
        </p:nvCxnSpPr>
        <p:spPr>
          <a:xfrm>
            <a:off x="2209538" y="6208269"/>
            <a:ext cx="1807821" cy="0"/>
          </a:xfrm>
          <a:prstGeom prst="line">
            <a:avLst/>
          </a:prstGeom>
          <a:ln>
            <a:solidFill>
              <a:srgbClr val="00905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345825B-0C6F-2048-9146-D0BBAD1EA5B8}"/>
              </a:ext>
            </a:extLst>
          </p:cNvPr>
          <p:cNvCxnSpPr>
            <a:cxnSpLocks/>
            <a:stCxn id="25" idx="1"/>
          </p:cNvCxnSpPr>
          <p:nvPr/>
        </p:nvCxnSpPr>
        <p:spPr>
          <a:xfrm flipV="1">
            <a:off x="10181064" y="2232870"/>
            <a:ext cx="1861631" cy="3962"/>
          </a:xfrm>
          <a:prstGeom prst="line">
            <a:avLst/>
          </a:prstGeom>
          <a:ln>
            <a:solidFill>
              <a:srgbClr val="00905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686F4-70CB-2448-8867-30D15E253914}"/>
              </a:ext>
            </a:extLst>
          </p:cNvPr>
          <p:cNvCxnSpPr>
            <a:cxnSpLocks/>
          </p:cNvCxnSpPr>
          <p:nvPr/>
        </p:nvCxnSpPr>
        <p:spPr>
          <a:xfrm>
            <a:off x="10178600" y="3229091"/>
            <a:ext cx="1864095" cy="3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E66F542-96B3-764B-AEFA-35A24EB26F86}"/>
              </a:ext>
            </a:extLst>
          </p:cNvPr>
          <p:cNvCxnSpPr>
            <a:cxnSpLocks/>
          </p:cNvCxnSpPr>
          <p:nvPr/>
        </p:nvCxnSpPr>
        <p:spPr>
          <a:xfrm>
            <a:off x="10178600" y="4510616"/>
            <a:ext cx="189639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872051C-9A3D-7741-A3A0-D8750522876C}"/>
              </a:ext>
            </a:extLst>
          </p:cNvPr>
          <p:cNvCxnSpPr>
            <a:cxnSpLocks/>
          </p:cNvCxnSpPr>
          <p:nvPr/>
        </p:nvCxnSpPr>
        <p:spPr>
          <a:xfrm>
            <a:off x="9131804" y="5985574"/>
            <a:ext cx="2289507" cy="0"/>
          </a:xfrm>
          <a:prstGeom prst="line">
            <a:avLst/>
          </a:prstGeom>
          <a:ln>
            <a:solidFill>
              <a:srgbClr val="9437FF"/>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55292-62F8-CA4F-A176-94C54E2A0E6A}"/>
              </a:ext>
            </a:extLst>
          </p:cNvPr>
          <p:cNvSpPr txBox="1"/>
          <p:nvPr/>
        </p:nvSpPr>
        <p:spPr>
          <a:xfrm>
            <a:off x="7993081" y="706809"/>
            <a:ext cx="1203193" cy="307777"/>
          </a:xfrm>
          <a:prstGeom prst="rect">
            <a:avLst/>
          </a:prstGeom>
          <a:noFill/>
          <a:ln>
            <a:solidFill>
              <a:srgbClr val="FF2F92"/>
            </a:solidFill>
          </a:ln>
        </p:spPr>
        <p:txBody>
          <a:bodyPr wrap="square" rtlCol="0">
            <a:spAutoFit/>
          </a:bodyPr>
          <a:lstStyle/>
          <a:p>
            <a:r>
              <a:rPr lang="en-US" sz="1400" b="1" dirty="0">
                <a:solidFill>
                  <a:srgbClr val="FF2F92"/>
                </a:solidFill>
              </a:rPr>
              <a:t>Annual</a:t>
            </a:r>
          </a:p>
        </p:txBody>
      </p:sp>
      <p:sp>
        <p:nvSpPr>
          <p:cNvPr id="41" name="TextBox 40">
            <a:extLst>
              <a:ext uri="{FF2B5EF4-FFF2-40B4-BE49-F238E27FC236}">
                <a16:creationId xmlns:a16="http://schemas.microsoft.com/office/drawing/2014/main" id="{A51E0EC3-C0CC-394C-99A5-4FFAFFAEDBF4}"/>
              </a:ext>
            </a:extLst>
          </p:cNvPr>
          <p:cNvSpPr txBox="1"/>
          <p:nvPr/>
        </p:nvSpPr>
        <p:spPr>
          <a:xfrm>
            <a:off x="9325378" y="706810"/>
            <a:ext cx="1203193" cy="523220"/>
          </a:xfrm>
          <a:prstGeom prst="rect">
            <a:avLst/>
          </a:prstGeom>
          <a:noFill/>
          <a:ln>
            <a:solidFill>
              <a:srgbClr val="9437FF"/>
            </a:solidFill>
          </a:ln>
        </p:spPr>
        <p:txBody>
          <a:bodyPr wrap="square" rtlCol="0">
            <a:spAutoFit/>
          </a:bodyPr>
          <a:lstStyle/>
          <a:p>
            <a:r>
              <a:rPr lang="en-US" sz="1400" b="1" dirty="0">
                <a:solidFill>
                  <a:srgbClr val="9437FF"/>
                </a:solidFill>
              </a:rPr>
              <a:t>2 years or more</a:t>
            </a:r>
          </a:p>
        </p:txBody>
      </p:sp>
      <p:sp>
        <p:nvSpPr>
          <p:cNvPr id="42" name="TextBox 41">
            <a:extLst>
              <a:ext uri="{FF2B5EF4-FFF2-40B4-BE49-F238E27FC236}">
                <a16:creationId xmlns:a16="http://schemas.microsoft.com/office/drawing/2014/main" id="{522B0C47-C68A-8B4C-9132-2F98985E5E9B}"/>
              </a:ext>
            </a:extLst>
          </p:cNvPr>
          <p:cNvSpPr txBox="1"/>
          <p:nvPr/>
        </p:nvSpPr>
        <p:spPr>
          <a:xfrm>
            <a:off x="10672669" y="706810"/>
            <a:ext cx="1374953" cy="307777"/>
          </a:xfrm>
          <a:prstGeom prst="rect">
            <a:avLst/>
          </a:prstGeom>
          <a:noFill/>
          <a:ln>
            <a:solidFill>
              <a:srgbClr val="009051"/>
            </a:solidFill>
          </a:ln>
        </p:spPr>
        <p:txBody>
          <a:bodyPr wrap="square" rtlCol="0">
            <a:spAutoFit/>
          </a:bodyPr>
          <a:lstStyle/>
          <a:p>
            <a:r>
              <a:rPr lang="en-US" sz="1400" b="1" dirty="0">
                <a:solidFill>
                  <a:srgbClr val="009051"/>
                </a:solidFill>
              </a:rPr>
              <a:t>Flexible</a:t>
            </a:r>
          </a:p>
        </p:txBody>
      </p:sp>
    </p:spTree>
    <p:extLst>
      <p:ext uri="{BB962C8B-B14F-4D97-AF65-F5344CB8AC3E}">
        <p14:creationId xmlns:p14="http://schemas.microsoft.com/office/powerpoint/2010/main" val="528683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4C14692-A0EE-2F47-928C-2043C9B139A9}"/>
              </a:ext>
            </a:extLst>
          </p:cNvPr>
          <p:cNvGraphicFramePr>
            <a:graphicFrameLocks/>
          </p:cNvGraphicFramePr>
          <p:nvPr>
            <p:extLst>
              <p:ext uri="{D42A27DB-BD31-4B8C-83A1-F6EECF244321}">
                <p14:modId xmlns:p14="http://schemas.microsoft.com/office/powerpoint/2010/main" val="2694333630"/>
              </p:ext>
            </p:extLst>
          </p:nvPr>
        </p:nvGraphicFramePr>
        <p:xfrm>
          <a:off x="0" y="0"/>
          <a:ext cx="12192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B519250-5BD2-444B-8B6B-EF01BF49DE5B}"/>
              </a:ext>
            </a:extLst>
          </p:cNvPr>
          <p:cNvSpPr txBox="1"/>
          <p:nvPr/>
        </p:nvSpPr>
        <p:spPr>
          <a:xfrm>
            <a:off x="0" y="148857"/>
            <a:ext cx="10850727"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Minimum Wage Revision Trends – Country  Comparison in 2018 PPP USD</a:t>
            </a:r>
          </a:p>
        </p:txBody>
      </p:sp>
    </p:spTree>
    <p:extLst>
      <p:ext uri="{BB962C8B-B14F-4D97-AF65-F5344CB8AC3E}">
        <p14:creationId xmlns:p14="http://schemas.microsoft.com/office/powerpoint/2010/main" val="59164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chart seriesIdx="4" categoryIdx="-4" bldStep="series"/>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chart seriesIdx="5" categoryIdx="-4" bldStep="series"/>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chart seriesIdx="6" categoryIdx="-4" bldStep="series"/>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chart seriesIdx="7" categoryIdx="-4" bldStep="series"/>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chart seriesIdx="8"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C73218-B753-9B40-903C-B42DEABC2216}"/>
              </a:ext>
            </a:extLst>
          </p:cNvPr>
          <p:cNvSpPr txBox="1"/>
          <p:nvPr/>
        </p:nvSpPr>
        <p:spPr>
          <a:xfrm>
            <a:off x="490537" y="180658"/>
            <a:ext cx="3161250" cy="461665"/>
          </a:xfrm>
          <a:prstGeom prst="rect">
            <a:avLst/>
          </a:prstGeom>
          <a:noFill/>
        </p:spPr>
        <p:txBody>
          <a:bodyPr wrap="none" rtlCol="0">
            <a:spAutoFit/>
          </a:bodyPr>
          <a:lstStyle/>
          <a:p>
            <a:r>
              <a:rPr lang="en-US" altLang="ko-KR" sz="2400" b="1" dirty="0">
                <a:solidFill>
                  <a:srgbClr val="3A8CB3"/>
                </a:solidFill>
                <a:latin typeface="Arial" panose="020B0604020202020204" pitchFamily="34" charset="0"/>
                <a:cs typeface="Arial" panose="020B0604020202020204" pitchFamily="34" charset="0"/>
              </a:rPr>
              <a:t>Why a Living Wage?</a:t>
            </a:r>
          </a:p>
        </p:txBody>
      </p:sp>
      <p:pic>
        <p:nvPicPr>
          <p:cNvPr id="3" name="Picture 2">
            <a:extLst>
              <a:ext uri="{FF2B5EF4-FFF2-40B4-BE49-F238E27FC236}">
                <a16:creationId xmlns:a16="http://schemas.microsoft.com/office/drawing/2014/main" id="{9098671D-72C7-654B-AB71-363B3C981897}"/>
              </a:ext>
            </a:extLst>
          </p:cNvPr>
          <p:cNvPicPr>
            <a:picLocks noChangeAspect="1"/>
          </p:cNvPicPr>
          <p:nvPr/>
        </p:nvPicPr>
        <p:blipFill>
          <a:blip r:embed="rId2"/>
          <a:stretch>
            <a:fillRect/>
          </a:stretch>
        </p:blipFill>
        <p:spPr>
          <a:xfrm>
            <a:off x="247650" y="1778000"/>
            <a:ext cx="11696700" cy="3302000"/>
          </a:xfrm>
          <a:prstGeom prst="rect">
            <a:avLst/>
          </a:prstGeom>
        </p:spPr>
      </p:pic>
    </p:spTree>
    <p:extLst>
      <p:ext uri="{BB962C8B-B14F-4D97-AF65-F5344CB8AC3E}">
        <p14:creationId xmlns:p14="http://schemas.microsoft.com/office/powerpoint/2010/main" val="3515109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06D3E0-37ED-834B-AC79-49C7760C8703}"/>
              </a:ext>
            </a:extLst>
          </p:cNvPr>
          <p:cNvSpPr txBox="1"/>
          <p:nvPr/>
        </p:nvSpPr>
        <p:spPr>
          <a:xfrm>
            <a:off x="327977" y="170498"/>
            <a:ext cx="4342664" cy="461665"/>
          </a:xfrm>
          <a:prstGeom prst="rect">
            <a:avLst/>
          </a:prstGeom>
          <a:noFill/>
        </p:spPr>
        <p:txBody>
          <a:bodyPr wrap="none" rtlCol="0">
            <a:spAutoFit/>
          </a:bodyPr>
          <a:lstStyle/>
          <a:p>
            <a:r>
              <a:rPr lang="en-US" altLang="ko-KR" sz="2400" b="1" dirty="0">
                <a:solidFill>
                  <a:srgbClr val="008DB7"/>
                </a:solidFill>
                <a:latin typeface="Arial" panose="020B0604020202020204" pitchFamily="34" charset="0"/>
                <a:cs typeface="Arial" panose="020B0604020202020204" pitchFamily="34" charset="0"/>
              </a:rPr>
              <a:t>Reasons to pay Living Wage</a:t>
            </a:r>
          </a:p>
        </p:txBody>
      </p:sp>
      <p:pic>
        <p:nvPicPr>
          <p:cNvPr id="3" name="Picture 2">
            <a:extLst>
              <a:ext uri="{FF2B5EF4-FFF2-40B4-BE49-F238E27FC236}">
                <a16:creationId xmlns:a16="http://schemas.microsoft.com/office/drawing/2014/main" id="{4D7D6422-DB68-EC4F-AEDF-D8462DC8DD40}"/>
              </a:ext>
            </a:extLst>
          </p:cNvPr>
          <p:cNvPicPr>
            <a:picLocks noChangeAspect="1"/>
          </p:cNvPicPr>
          <p:nvPr/>
        </p:nvPicPr>
        <p:blipFill>
          <a:blip r:embed="rId3"/>
          <a:stretch>
            <a:fillRect/>
          </a:stretch>
        </p:blipFill>
        <p:spPr>
          <a:xfrm>
            <a:off x="0" y="1346200"/>
            <a:ext cx="12115800" cy="5511800"/>
          </a:xfrm>
          <a:prstGeom prst="rect">
            <a:avLst/>
          </a:prstGeom>
        </p:spPr>
      </p:pic>
    </p:spTree>
    <p:extLst>
      <p:ext uri="{BB962C8B-B14F-4D97-AF65-F5344CB8AC3E}">
        <p14:creationId xmlns:p14="http://schemas.microsoft.com/office/powerpoint/2010/main" val="1034986615"/>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사용자 지정 5">
      <a:majorFont>
        <a:latin typeface="Arial"/>
        <a:ea typeface="맑은 고딕"/>
        <a:cs typeface=""/>
      </a:majorFont>
      <a:minorFont>
        <a:latin typeface="Arial"/>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{5542CF86-D848-A342-B08A-A5BF93BCA463}tf10001070</Template>
  <TotalTime>10355</TotalTime>
  <Words>967</Words>
  <Application>Microsoft Macintosh PowerPoint</Application>
  <PresentationFormat>Widescreen</PresentationFormat>
  <Paragraphs>303</Paragraphs>
  <Slides>22</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맑은 고딕</vt:lpstr>
      <vt:lpstr>Arial</vt:lpstr>
      <vt:lpstr>Calibri</vt:lpstr>
      <vt:lpstr>Office 테마</vt:lpstr>
      <vt:lpstr>Do Minimum Wages &amp; Living Wages affect Industrial Relations in Asian Countries?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https://costofliving.wageindicator.org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Park Jeeeun</dc:creator>
  <cp:lastModifiedBy>Microsoft Office User</cp:lastModifiedBy>
  <cp:revision>134</cp:revision>
  <dcterms:created xsi:type="dcterms:W3CDTF">2018-05-10T08:12:41Z</dcterms:created>
  <dcterms:modified xsi:type="dcterms:W3CDTF">2018-07-25T00:00:01Z</dcterms:modified>
</cp:coreProperties>
</file>