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6"/>
  </p:notesMasterIdLst>
  <p:handoutMasterIdLst>
    <p:handoutMasterId r:id="rId17"/>
  </p:handoutMasterIdLst>
  <p:sldIdLst>
    <p:sldId id="283" r:id="rId8"/>
    <p:sldId id="303" r:id="rId9"/>
    <p:sldId id="327" r:id="rId10"/>
    <p:sldId id="306" r:id="rId11"/>
    <p:sldId id="334" r:id="rId12"/>
    <p:sldId id="336" r:id="rId13"/>
    <p:sldId id="328" r:id="rId14"/>
    <p:sldId id="299" r:id="rId15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KEY Peter" initials="BP" lastIdx="1" clrIdx="0"/>
  <p:cmAuthor id="1" name="LAUBINGER Frithjof, ENV/EEI" initials="LFE" lastIdx="4" clrIdx="1">
    <p:extLst>
      <p:ext uri="{19B8F6BF-5375-455C-9EA6-DF929625EA0E}">
        <p15:presenceInfo xmlns:p15="http://schemas.microsoft.com/office/powerpoint/2012/main" userId="S-1-5-21-2146598497-832928401-1254845835-184925" providerId="AD"/>
      </p:ext>
    </p:extLst>
  </p:cmAuthor>
  <p:cmAuthor id="2" name="LAUBINGER, Frithjof (ENV/EEI)" initials="FL" lastIdx="5" clrIdx="2">
    <p:extLst>
      <p:ext uri="{19B8F6BF-5375-455C-9EA6-DF929625EA0E}">
        <p15:presenceInfo xmlns:p15="http://schemas.microsoft.com/office/powerpoint/2012/main" userId="LAUBINGER, Frithjof (ENV/EEI)" providerId="None"/>
      </p:ext>
    </p:extLst>
  </p:cmAuthor>
  <p:cmAuthor id="3" name="MAVROEIDI Eleonora, ENV/EEI" initials="MEE" lastIdx="9" clrIdx="3">
    <p:extLst>
      <p:ext uri="{19B8F6BF-5375-455C-9EA6-DF929625EA0E}">
        <p15:presenceInfo xmlns:p15="http://schemas.microsoft.com/office/powerpoint/2012/main" userId="S-1-5-21-2146598497-832928401-1254845835-179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DF0F7"/>
    <a:srgbClr val="A7B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83907" autoAdjust="0"/>
  </p:normalViewPr>
  <p:slideViewPr>
    <p:cSldViewPr>
      <p:cViewPr varScale="1">
        <p:scale>
          <a:sx n="64" d="100"/>
          <a:sy n="64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CA98-49B9-4C03-B854-14396A992521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2EE3-FD6E-43B4-9E49-E12454169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F51D-748A-46C1-8DA8-82B5F28BEE92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902E-4F0C-4085-B9AC-D119AF146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4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an overview of our work on labour market consequences</a:t>
            </a:r>
            <a:r>
              <a:rPr lang="en-GB" baseline="0" dirty="0"/>
              <a:t> of a transition to a circular economy. </a:t>
            </a:r>
          </a:p>
          <a:p>
            <a:endParaRPr lang="en-GB" baseline="0" dirty="0"/>
          </a:p>
          <a:p>
            <a:r>
              <a:rPr lang="en-GB" baseline="0" dirty="0"/>
              <a:t>This work is done as part of the larger OECD RE-circle project, which focuses on different waste streams and policies to reduce environmental impacts from resource use.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9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Distributional aspects in transitions are key and employment implications of the circular economy transition are an important aspect to ensure that a transition to a CE is just.  </a:t>
            </a:r>
          </a:p>
          <a:p>
            <a:endParaRPr lang="en-US" baseline="0" dirty="0"/>
          </a:p>
          <a:p>
            <a:r>
              <a:rPr lang="en-US" baseline="0" dirty="0"/>
              <a:t>Besides reducing materials consumption, m</a:t>
            </a:r>
            <a:r>
              <a:rPr lang="en-GB" baseline="0" dirty="0"/>
              <a:t>any circular economy roadmaps emphasize on the Job potential of transitioning to a CE: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Circular Economy package: 		170,000 direct jobs created in the EU by 2035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France: 	’50 measures for the circular economy’:	300,000 new jobs in France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Finland:	Roadmap to CE		75,000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 creation.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RE-CE transition may also affect jobs negatively in certain sectors. (for instance in extractives and materials intensive sectors.)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thus important to look at the labour implications of the CE transition. 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In this presentation, I will describe the underlying dynamics of labour market changes and provide an overview of the economic modelling literature on the topic.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to right:</a:t>
            </a:r>
          </a:p>
          <a:p>
            <a:r>
              <a:rPr lang="en-US" dirty="0"/>
              <a:t>A</a:t>
            </a:r>
            <a:r>
              <a:rPr lang="en-US" baseline="0" dirty="0"/>
              <a:t> policy change can induce a number of effects on the </a:t>
            </a:r>
            <a:r>
              <a:rPr lang="en-US" baseline="0" dirty="0" err="1"/>
              <a:t>macroeconomy</a:t>
            </a:r>
            <a:r>
              <a:rPr lang="en-US" baseline="0" dirty="0"/>
              <a:t>: </a:t>
            </a:r>
          </a:p>
          <a:p>
            <a:r>
              <a:rPr lang="en-US" baseline="0" dirty="0"/>
              <a:t>Changes in production modes, demand patterns, aggregate income and international trade and competitiveness. </a:t>
            </a:r>
          </a:p>
          <a:p>
            <a:r>
              <a:rPr lang="en-US" baseline="0" dirty="0"/>
              <a:t>These can induce a number of effects on labour markets:</a:t>
            </a:r>
          </a:p>
          <a:p>
            <a:r>
              <a:rPr lang="en-US" baseline="0" dirty="0"/>
              <a:t>Job creations, job destructions, job substitutions and job redefinitions.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8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Looking at the current structure of the economy, can help identify where labour effects arise. </a:t>
            </a:r>
          </a:p>
          <a:p>
            <a:endParaRPr lang="en-GB" baseline="0" dirty="0"/>
          </a:p>
          <a:p>
            <a:r>
              <a:rPr lang="en-GB" baseline="0" dirty="0"/>
              <a:t>The sectoral composition of the economy is likely to change, as different sectors are likely to be affected differently, with implications for employment in these sectors. </a:t>
            </a:r>
          </a:p>
          <a:p>
            <a:endParaRPr lang="en-GB" baseline="0" dirty="0"/>
          </a:p>
          <a:p>
            <a:r>
              <a:rPr lang="en-GB" baseline="0" dirty="0"/>
              <a:t>On this graph you see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cumulative shares of materials use and employment per sector in 2011, sorted by materials use from left to right.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see that construction, which provides the largest bulk of materials use (46%) only provides 8% of employment.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most employment is provided by the services sectors.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transition to a more circular economy is expected to shift economic activity from sectors with high materials footprint towards more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sertivisation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sectoral changes can lead to an overall job creation 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sertivisation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 labour intensive.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job losses and distributional impacts are also important to consider and should not be neglected.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7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47 scenarios from 15 modelling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3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dirty="0"/>
              <a:t>Recently published report </a:t>
            </a:r>
            <a:r>
              <a:rPr lang="en-GB" sz="2200" dirty="0"/>
              <a:t>focuses on the implied </a:t>
            </a:r>
            <a:r>
              <a:rPr lang="en-GB" sz="2200" b="1" dirty="0"/>
              <a:t>structural changes</a:t>
            </a:r>
            <a:r>
              <a:rPr lang="en-GB" sz="2200" dirty="0"/>
              <a:t> following implementation of Resources Efficient and CE policies and the subsequent </a:t>
            </a:r>
            <a:r>
              <a:rPr lang="en-GB" sz="2200" b="1" dirty="0"/>
              <a:t>shift of labour across sectors.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Modelling tool: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OECD’s ENV-Linkages general equilibrium model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25 regions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56 sectors, including recycling and 8 metal processing sectors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60 raw materials linked to economic activities</a:t>
            </a:r>
          </a:p>
          <a:p>
            <a:pPr marL="457200" lvl="1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Material Fiscal Reform Scenario: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Materials tax coupled with subsidies to recycled and secondary metals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Implemented from 2018 to gradually reach their target in 2040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7A3C-605A-405B-A654-5AB1CCE7F5D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2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Reviewed modelling studies suggest RE-CE leads to a net </a:t>
            </a:r>
            <a:r>
              <a:rPr lang="en-US" b="1" dirty="0">
                <a:solidFill>
                  <a:srgbClr val="FF0000"/>
                </a:solidFill>
              </a:rPr>
              <a:t>(small)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positive effect on employment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0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902E-4F0C-4085-B9AC-D119AF146F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3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C2451B8-F6FB-4156-B981-3D9B605661D8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C2451B8-F6FB-4156-B981-3D9B605661D8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C2451B8-F6FB-4156-B981-3D9B605661D8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C2451B8-F6FB-4156-B981-3D9B605661D8}" type="datetimeFigureOut">
              <a:rPr lang="en-GB" smtClean="0"/>
              <a:t>07-Jun-2024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1C632B-4F1D-442E-A3E7-EE2C57BB25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787/e57a300a-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787/e57a300a-en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doi.org/10.1787/28e768df-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600" y="2008346"/>
            <a:ext cx="8856984" cy="1774332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Labour market consequences of a transition to a Circular economy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47" y="6031337"/>
            <a:ext cx="1893155" cy="57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24" y="4604105"/>
            <a:ext cx="709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Georgia  "/>
              </a:rPr>
              <a:t>Frithjof Laubinger</a:t>
            </a:r>
            <a:endParaRPr lang="en-US" sz="300" dirty="0">
              <a:solidFill>
                <a:prstClr val="white"/>
              </a:solidFill>
              <a:latin typeface="Georgia  "/>
            </a:endParaRPr>
          </a:p>
          <a:p>
            <a:r>
              <a:rPr lang="en-US" sz="1600" dirty="0">
                <a:solidFill>
                  <a:prstClr val="white"/>
                </a:solidFill>
                <a:latin typeface="Georgia  "/>
              </a:rPr>
              <a:t>OECD Environment Directorate</a:t>
            </a:r>
          </a:p>
          <a:p>
            <a:endParaRPr lang="en-US" sz="1600" dirty="0">
              <a:solidFill>
                <a:prstClr val="white"/>
              </a:solidFill>
              <a:latin typeface="Georgia  "/>
            </a:endParaRPr>
          </a:p>
          <a:p>
            <a:endParaRPr lang="en-US" sz="1600" dirty="0">
              <a:solidFill>
                <a:prstClr val="white"/>
              </a:solidFill>
              <a:latin typeface="Georgia  "/>
            </a:endParaRPr>
          </a:p>
          <a:p>
            <a:r>
              <a:rPr lang="en-US" sz="1600" i="1" dirty="0" err="1">
                <a:solidFill>
                  <a:prstClr val="white"/>
                </a:solidFill>
                <a:latin typeface="Georgia  "/>
              </a:rPr>
              <a:t>WageIndicator</a:t>
            </a:r>
            <a:r>
              <a:rPr lang="en-US" sz="1600" i="1" dirty="0">
                <a:solidFill>
                  <a:prstClr val="white"/>
                </a:solidFill>
                <a:latin typeface="Georgia  "/>
              </a:rPr>
              <a:t> Webinar: Circular Economy, Circular Work?</a:t>
            </a:r>
          </a:p>
          <a:p>
            <a:r>
              <a:rPr lang="en-US" sz="1600" dirty="0">
                <a:solidFill>
                  <a:prstClr val="white"/>
                </a:solidFill>
                <a:latin typeface="Georgia  "/>
              </a:rPr>
              <a:t>07 June 2024</a:t>
            </a:r>
          </a:p>
        </p:txBody>
      </p:sp>
    </p:spTree>
    <p:extLst>
      <p:ext uri="{BB962C8B-B14F-4D97-AF65-F5344CB8AC3E}">
        <p14:creationId xmlns:p14="http://schemas.microsoft.com/office/powerpoint/2010/main" val="31012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158" y="2159765"/>
            <a:ext cx="8462442" cy="3339168"/>
          </a:xfrm>
        </p:spPr>
        <p:txBody>
          <a:bodyPr>
            <a:normAutofit/>
          </a:bodyPr>
          <a:lstStyle/>
          <a:p>
            <a:r>
              <a:rPr lang="en-US" sz="2800" dirty="0"/>
              <a:t>Many circular economy roadmaps emphasize job potential:</a:t>
            </a:r>
            <a:endParaRPr lang="en-GB" sz="2800" dirty="0"/>
          </a:p>
          <a:p>
            <a:pPr lvl="1"/>
            <a:r>
              <a:rPr lang="en-GB" sz="2400" dirty="0"/>
              <a:t>EU CE Package: 170,000 direct jobs by 2035</a:t>
            </a:r>
          </a:p>
          <a:p>
            <a:pPr lvl="1"/>
            <a:r>
              <a:rPr lang="en-GB" sz="2400" dirty="0"/>
              <a:t>French ‘50 Measures for the CE’: 300,000 jobs</a:t>
            </a:r>
          </a:p>
          <a:p>
            <a:pPr lvl="1"/>
            <a:r>
              <a:rPr lang="en-GB" sz="2400" dirty="0"/>
              <a:t>Finland Roadmap to CE: 75,000 jobs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Circular economy transition &amp; jobs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63704" y="1598676"/>
            <a:ext cx="2664296" cy="4461347"/>
          </a:xfrm>
          <a:prstGeom prst="round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SDG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46" y="1868883"/>
            <a:ext cx="1823942" cy="18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DG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46" y="3915559"/>
            <a:ext cx="1822252" cy="18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6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000" y="237600"/>
            <a:ext cx="10488648" cy="102240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How do policies induce changes on labour markets?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4" r="7379" b="20599"/>
          <a:stretch/>
        </p:blipFill>
        <p:spPr bwMode="auto">
          <a:xfrm>
            <a:off x="1055440" y="1700808"/>
            <a:ext cx="936104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652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4113" y="448787"/>
            <a:ext cx="9888000" cy="543419"/>
          </a:xfrm>
        </p:spPr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Expected sectoral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/>
          <a:stretch/>
        </p:blipFill>
        <p:spPr bwMode="auto">
          <a:xfrm>
            <a:off x="869209" y="1772816"/>
            <a:ext cx="7935197" cy="5274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086" y="1313348"/>
            <a:ext cx="8835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Cumulative shares of materials use and employment per sector in 2011</a:t>
            </a:r>
          </a:p>
          <a:p>
            <a:pPr algn="ctr"/>
            <a:r>
              <a:rPr lang="en-GB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Sectors sorted by total materials use in 2011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75720" y="2348880"/>
            <a:ext cx="0" cy="1951168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1164" r="55726" b="88789"/>
          <a:stretch/>
        </p:blipFill>
        <p:spPr bwMode="auto">
          <a:xfrm>
            <a:off x="8827213" y="3217487"/>
            <a:ext cx="2274267" cy="699774"/>
          </a:xfrm>
          <a:prstGeom prst="rect">
            <a:avLst/>
          </a:prstGeom>
          <a:noFill/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1463" r="20701" b="92258"/>
          <a:stretch/>
        </p:blipFill>
        <p:spPr bwMode="auto">
          <a:xfrm>
            <a:off x="8804406" y="3650863"/>
            <a:ext cx="2537707" cy="409309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flipH="1">
            <a:off x="7187006" y="4969632"/>
            <a:ext cx="957876" cy="95787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94740" y="5022813"/>
            <a:ext cx="1195007" cy="11805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54113" y="4979505"/>
            <a:ext cx="610104" cy="60973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28426" y="6371848"/>
            <a:ext cx="3931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Roboto"/>
              </a:rPr>
              <a:t>Source: Laubinger, F., E. </a:t>
            </a:r>
            <a:r>
              <a:rPr lang="en-US" sz="800" dirty="0" err="1">
                <a:solidFill>
                  <a:srgbClr val="7F7F7F"/>
                </a:solidFill>
                <a:latin typeface="Roboto"/>
              </a:rPr>
              <a:t>Lanzi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 and J. Chateau (2020), "Labour market consequences of a transition to a circular economy: A review paper", </a:t>
            </a:r>
            <a:r>
              <a:rPr lang="en-US" sz="800" dirty="0">
                <a:solidFill>
                  <a:srgbClr val="0068B6"/>
                </a:solidFill>
                <a:latin typeface="Roboto"/>
                <a:hlinkClick r:id="rId4"/>
              </a:rPr>
              <a:t>https://doi.org/10.1787/e57a300a-en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.</a:t>
            </a:r>
          </a:p>
          <a:p>
            <a:br>
              <a:rPr lang="en-US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093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Employment effects of reviewed modelling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3" y="1381118"/>
            <a:ext cx="9067502" cy="5410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24392" y="170047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Scenarios until 2030 or shorter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Scenarios until 2050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289" y="1931309"/>
            <a:ext cx="306919" cy="23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091" t="9501"/>
          <a:stretch/>
        </p:blipFill>
        <p:spPr>
          <a:xfrm>
            <a:off x="9465785" y="1709727"/>
            <a:ext cx="220255" cy="231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9237" y="2077518"/>
            <a:ext cx="18326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Employment impact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(Difference to baseline)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440" y="3224698"/>
            <a:ext cx="9001000" cy="12124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752475" y="6508873"/>
            <a:ext cx="457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Roboto"/>
              </a:rPr>
              <a:t>Source: Laubinger, F., E. </a:t>
            </a:r>
            <a:r>
              <a:rPr lang="en-US" sz="800" dirty="0" err="1">
                <a:solidFill>
                  <a:srgbClr val="7F7F7F"/>
                </a:solidFill>
                <a:latin typeface="Roboto"/>
              </a:rPr>
              <a:t>Lanzi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 and J. Chateau (2020), "Labour market consequences of a transition to a circular economy: A review paper", </a:t>
            </a:r>
            <a:r>
              <a:rPr lang="en-US" sz="800" dirty="0">
                <a:solidFill>
                  <a:srgbClr val="0068B6"/>
                </a:solidFill>
                <a:latin typeface="Roboto"/>
                <a:hlinkClick r:id="rId6"/>
              </a:rPr>
              <a:t>https://doi.org/10.1787/e57a300a-en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.</a:t>
            </a:r>
          </a:p>
          <a:p>
            <a:br>
              <a:rPr lang="en-US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608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7696" y="252438"/>
            <a:ext cx="8064001" cy="887144"/>
          </a:xfrm>
        </p:spPr>
        <p:txBody>
          <a:bodyPr/>
          <a:lstStyle/>
          <a:p>
            <a:r>
              <a:rPr lang="en-GB" sz="2800" b="1" dirty="0">
                <a:solidFill>
                  <a:schemeClr val="tx2"/>
                </a:solidFill>
              </a:rPr>
              <a:t>OECD modelling of employment effects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4340184"/>
            <a:ext cx="109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OECD modelling: positive employment can be seen in an “material fiscal reform”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overall net employment growth is very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But, some sectors can be heavily affected: job creations (e.g. secondary materials, recycling, services, utilities) and job destructions (e.g. primary materials, non-metallic materials, construction)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Differences across countries, depending on economic structure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4000" y="6411600"/>
            <a:ext cx="342000" cy="244800"/>
          </a:xfrm>
        </p:spPr>
        <p:txBody>
          <a:bodyPr/>
          <a:lstStyle/>
          <a:p>
            <a:fld id="{9DCE2A7B-145B-4ED9-8F46-D3C467570270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1438885"/>
            <a:ext cx="99210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Material fiscal reform* scenario w.r.t baseline in 2040 as % of total employment. </a:t>
            </a:r>
            <a:endParaRPr lang="en-US" b="1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00218"/>
              </p:ext>
            </p:extLst>
          </p:nvPr>
        </p:nvGraphicFramePr>
        <p:xfrm>
          <a:off x="652102" y="1990452"/>
          <a:ext cx="8366025" cy="20991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22304">
                  <a:extLst>
                    <a:ext uri="{9D8B030D-6E8A-4147-A177-3AD203B41FA5}">
                      <a16:colId xmlns:a16="http://schemas.microsoft.com/office/drawing/2014/main" val="1573907875"/>
                    </a:ext>
                  </a:extLst>
                </a:gridCol>
                <a:gridCol w="1490975">
                  <a:extLst>
                    <a:ext uri="{9D8B030D-6E8A-4147-A177-3AD203B41FA5}">
                      <a16:colId xmlns:a16="http://schemas.microsoft.com/office/drawing/2014/main" val="2407852426"/>
                    </a:ext>
                  </a:extLst>
                </a:gridCol>
                <a:gridCol w="1924828">
                  <a:extLst>
                    <a:ext uri="{9D8B030D-6E8A-4147-A177-3AD203B41FA5}">
                      <a16:colId xmlns:a16="http://schemas.microsoft.com/office/drawing/2014/main" val="2847447187"/>
                    </a:ext>
                  </a:extLst>
                </a:gridCol>
                <a:gridCol w="1399805">
                  <a:extLst>
                    <a:ext uri="{9D8B030D-6E8A-4147-A177-3AD203B41FA5}">
                      <a16:colId xmlns:a16="http://schemas.microsoft.com/office/drawing/2014/main" val="905268567"/>
                    </a:ext>
                  </a:extLst>
                </a:gridCol>
                <a:gridCol w="1728113">
                  <a:extLst>
                    <a:ext uri="{9D8B030D-6E8A-4147-A177-3AD203B41FA5}">
                      <a16:colId xmlns:a16="http://schemas.microsoft.com/office/drawing/2014/main" val="187818771"/>
                    </a:ext>
                  </a:extLst>
                </a:gridCol>
              </a:tblGrid>
              <a:tr h="71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Net employment growth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Job creations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Job destructions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Total job reallocation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502335"/>
                  </a:ext>
                </a:extLst>
              </a:tr>
              <a:tr h="359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OECD 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0.05%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0.1%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5006128"/>
                  </a:ext>
                </a:extLst>
              </a:tr>
              <a:tr h="450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BRIICS 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0.05%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0.3%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0.3%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0.6%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6799972"/>
                  </a:ext>
                </a:extLst>
              </a:tr>
              <a:tr h="472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Rest of the world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0.01%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0.2%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0.4%</a:t>
                      </a:r>
                      <a:endParaRPr lang="en-GB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2125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32103" y="6463252"/>
            <a:ext cx="4207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  <a:latin typeface="Roboto"/>
              </a:rPr>
              <a:t>Source: Chateau, J. and E. </a:t>
            </a:r>
            <a:r>
              <a:rPr lang="en-US" sz="800" dirty="0" err="1">
                <a:solidFill>
                  <a:srgbClr val="7F7F7F"/>
                </a:solidFill>
                <a:latin typeface="Roboto"/>
              </a:rPr>
              <a:t>Mavroeidi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 (2020), "The jobs potential of a transition towards a resource efficient and circular economy", </a:t>
            </a:r>
            <a:r>
              <a:rPr lang="en-US" sz="800" dirty="0">
                <a:solidFill>
                  <a:srgbClr val="0068B6"/>
                </a:solidFill>
                <a:latin typeface="Roboto"/>
                <a:hlinkClick r:id="rId4"/>
              </a:rPr>
              <a:t>https://doi.org/10.1787/28e768df-en</a:t>
            </a:r>
            <a:r>
              <a:rPr lang="en-US" sz="800" dirty="0">
                <a:solidFill>
                  <a:srgbClr val="7F7F7F"/>
                </a:solidFill>
                <a:latin typeface="Roboto"/>
              </a:rPr>
              <a:t>.</a:t>
            </a:r>
            <a:endParaRPr lang="en-GB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9259292" y="2190096"/>
            <a:ext cx="28603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*MFR Scenario: </a:t>
            </a:r>
          </a:p>
          <a:p>
            <a:pPr lvl="1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Materials tax coupled with subsidies to recycled and secondary metals sectors.</a:t>
            </a:r>
          </a:p>
          <a:p>
            <a:pPr lvl="1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Implemented gradually 2018 to 2040.</a:t>
            </a:r>
          </a:p>
          <a:p>
            <a:endParaRPr lang="en-GB" sz="11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9553369" y="2019664"/>
            <a:ext cx="2473569" cy="1724704"/>
          </a:xfrm>
          <a:prstGeom prst="round2DiagRect">
            <a:avLst/>
          </a:prstGeom>
          <a:noFill/>
          <a:ln>
            <a:solidFill>
              <a:srgbClr val="4F81B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26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000" y="237600"/>
            <a:ext cx="10213800" cy="10224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Other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376" y="2060848"/>
            <a:ext cx="10958400" cy="3960440"/>
          </a:xfrm>
        </p:spPr>
        <p:txBody>
          <a:bodyPr>
            <a:normAutofit/>
          </a:bodyPr>
          <a:lstStyle/>
          <a:p>
            <a:r>
              <a:rPr lang="en-US" sz="2400" dirty="0"/>
              <a:t>Consider not only number of jobs, but also what type of jobs are created? </a:t>
            </a:r>
          </a:p>
          <a:p>
            <a:pPr lvl="1"/>
            <a:r>
              <a:rPr lang="en-US" sz="2000" dirty="0"/>
              <a:t>Aspects of job quality, gender</a:t>
            </a:r>
          </a:p>
          <a:p>
            <a:r>
              <a:rPr lang="en-US" sz="2400" dirty="0"/>
              <a:t>What is the future skill composition? </a:t>
            </a:r>
          </a:p>
          <a:p>
            <a:pPr lvl="1"/>
            <a:r>
              <a:rPr lang="en-US" sz="2000" dirty="0"/>
              <a:t>What skills should education policies strengthen?</a:t>
            </a:r>
          </a:p>
          <a:p>
            <a:r>
              <a:rPr lang="en-US" sz="2400" dirty="0"/>
              <a:t>Where are the jobs created? </a:t>
            </a:r>
          </a:p>
          <a:p>
            <a:pPr lvl="1"/>
            <a:r>
              <a:rPr lang="en-US" sz="2000" dirty="0"/>
              <a:t>Circles are not necessarily closed locally -&gt; job creation can happen elsewhere </a:t>
            </a:r>
          </a:p>
          <a:p>
            <a:r>
              <a:rPr lang="en-US" sz="2400" dirty="0"/>
              <a:t>What is the job duration?</a:t>
            </a:r>
          </a:p>
          <a:p>
            <a:pPr lvl="1"/>
            <a:r>
              <a:rPr lang="en-US" sz="2000" dirty="0"/>
              <a:t>Jobs created for a </a:t>
            </a:r>
            <a:r>
              <a:rPr lang="en-US" sz="2000" i="1" dirty="0"/>
              <a:t>transition </a:t>
            </a:r>
            <a:r>
              <a:rPr lang="en-US" sz="2000" dirty="0"/>
              <a:t>towards</a:t>
            </a:r>
            <a:r>
              <a:rPr lang="en-US" sz="2000" i="1" dirty="0"/>
              <a:t> </a:t>
            </a:r>
            <a:r>
              <a:rPr lang="en-US" sz="2000" dirty="0"/>
              <a:t>a CE, vs. jobs for the CE itself</a:t>
            </a:r>
          </a:p>
        </p:txBody>
      </p:sp>
    </p:spTree>
    <p:extLst>
      <p:ext uri="{BB962C8B-B14F-4D97-AF65-F5344CB8AC3E}">
        <p14:creationId xmlns:p14="http://schemas.microsoft.com/office/powerpoint/2010/main" val="354448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3792" y="231842"/>
            <a:ext cx="6300000" cy="669414"/>
          </a:xfrm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920" y="887525"/>
            <a:ext cx="3816596" cy="348813"/>
          </a:xfrm>
        </p:spPr>
        <p:txBody>
          <a:bodyPr/>
          <a:lstStyle/>
          <a:p>
            <a:pPr algn="ctr"/>
            <a:r>
              <a:rPr lang="en-GB" u="sng" dirty="0">
                <a:latin typeface="+mn-lt"/>
              </a:rPr>
              <a:t>Frithjof.LAUBINGER@oecd.org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1" r="-265" b="30935"/>
          <a:stretch/>
        </p:blipFill>
        <p:spPr>
          <a:xfrm>
            <a:off x="1487489" y="4254295"/>
            <a:ext cx="2953191" cy="2897558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34" y="1534703"/>
            <a:ext cx="1790738" cy="2395245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595" b="2965"/>
          <a:stretch/>
        </p:blipFill>
        <p:spPr>
          <a:xfrm>
            <a:off x="4515122" y="1535311"/>
            <a:ext cx="1902652" cy="2394638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532" y="1511769"/>
            <a:ext cx="1915244" cy="2418179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29" y="1539230"/>
            <a:ext cx="1882923" cy="2373104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418442"/>
            <a:ext cx="1744810" cy="530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4711" t="14692" r="35537" b="38085"/>
          <a:stretch/>
        </p:blipFill>
        <p:spPr>
          <a:xfrm>
            <a:off x="4799856" y="4254295"/>
            <a:ext cx="2989597" cy="2669131"/>
          </a:xfrm>
          <a:prstGeom prst="rect">
            <a:avLst/>
          </a:prstGeom>
          <a:ln w="952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80367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D6712DEE41081B4DBBA433D0B03F813E" ma:contentTypeVersion="194" ma:contentTypeDescription="" ma:contentTypeScope="" ma:versionID="df98214cff47e272742fec03c8fc3ad0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e36e4070-fdd8-494c-ae17-1a8cf14e7707" xmlns:ns4="ca82dde9-3436-4d3d-bddd-d31447390034" xmlns:ns5="7348197b-4e95-41c6-b270-341eaa4cbbb2" xmlns:ns6="c9f238dd-bb73-4aef-a7a5-d644ad823e52" xmlns:ns7="http://schemas.microsoft.com/sharepoint/v4" targetNamespace="http://schemas.microsoft.com/office/2006/metadata/properties" ma:root="true" ma:fieldsID="1c4691378bc955129995c1675e126a92" ns1:_="" ns2:_="" ns3:_="" ns4:_="" ns5:_="" ns6:_="" ns7:_="">
    <xsd:import namespace="http://schemas.microsoft.com/sharepoint/v3"/>
    <xsd:import namespace="54c4cd27-f286-408f-9ce0-33c1e0f3ab39"/>
    <xsd:import namespace="e36e4070-fdd8-494c-ae17-1a8cf14e7707"/>
    <xsd:import namespace="ca82dde9-3436-4d3d-bddd-d31447390034"/>
    <xsd:import namespace="7348197b-4e95-41c6-b270-341eaa4cbbb2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Project_x003a_Project_x0020_status" minOccurs="0"/>
                <xsd:element ref="ns3:_dlc_DocIdPersistId" minOccurs="0"/>
                <xsd:element ref="ns2:OECDKimBussinessContext" minOccurs="0"/>
                <xsd:element ref="ns4:TaxCatchAll" minOccurs="0"/>
                <xsd:element ref="ns2:OECDKimProvenance" minOccurs="0"/>
                <xsd:element ref="ns3:_dlc_DocId" minOccurs="0"/>
                <xsd:element ref="ns7:IconOverlay" minOccurs="0"/>
                <xsd:element ref="ns5:n8655da54a064da182923cf6cbb46907" minOccurs="0"/>
                <xsd:element ref="ns4:TaxCatchAllLabel" minOccurs="0"/>
                <xsd:element ref="ns3:g1cb84c392954f02b97ef964d7fd5f94" minOccurs="0"/>
                <xsd:element ref="ns5:a5c695ec21c747a0bdb8a6375755520a" minOccurs="0"/>
                <xsd:element ref="ns1:DocumentSetDescription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  <xsd:element ref="ns2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1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30" nillable="true" ma:displayName="Kim business context" ma:description="" ma:hidden="true" ma:internalName="OECDKimBussinessContext">
      <xsd:simpleType>
        <xsd:restriction base="dms:Text"/>
      </xsd:simpleType>
    </xsd:element>
    <xsd:element name="OECDKimProvenance" ma:index="32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OECDYear" ma:index="50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e4070-fdd8-494c-ae17-1a8cf14e7707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3" nillable="true" ma:displayName="Document ID" ma:description="" ma:hidden="true" ma:internalName="_dlc_DocId" ma:readOnly="true">
      <xsd:simpleType>
        <xsd:restriction base="dms:Text"/>
      </xsd:simpleType>
    </xsd:element>
    <xsd:element name="g1cb84c392954f02b97ef964d7fd5f94" ma:index="38" nillable="true" ma:taxonomy="true" ma:internalName="g1cb84c392954f02b97ef964d7fd5f94" ma:taxonomyFieldName="OECDHorizontalProjects" ma:displayName="Horizontal project" ma:readOnly="false" ma:default="" ma:fieldId="{01cb84c3-9295-4f02-b97e-f964d7fd5f94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5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8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e92eb940-6ce3-49f1-938f-e905cf32b7e4}" ma:internalName="TaxCatchAll" ma:showField="CatchAllData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6" nillable="true" ma:displayName="Taxonomy Catch All Column1" ma:hidden="true" ma:list="{e92eb940-6ce3-49f1-938f-e905cf32b7e4}" ma:internalName="TaxCatchAllLabel" ma:readOnly="true" ma:showField="CatchAllDataLabel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8197b-4e95-41c6-b270-341eaa4cbbb2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79d7b38c-e11d-4327-b506-f1b1b5675f7d" ma:internalName="OECDProjectLookup" ma:readOnly="false" ma:showField="OECDShortProjectName" ma:web="7348197b-4e95-41c6-b270-341eaa4cbbb2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79d7b38c-e11d-4327-b506-f1b1b5675f7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25" nillable="true" ma:displayName="Project:Project status" ma:hidden="true" ma:list="79d7b38c-e11d-4327-b506-f1b1b5675f7d" ma:internalName="Project_x003A_Project_x0020_status" ma:readOnly="true" ma:showField="OECDProjectStatus" ma:web="7348197b-4e95-41c6-b270-341eaa4cbbb2">
      <xsd:simpleType>
        <xsd:restriction base="dms:Lookup"/>
      </xsd:simpleType>
    </xsd:element>
    <xsd:element name="n8655da54a064da182923cf6cbb46907" ma:index="35" nillable="true" ma:displayName="Deliverable partners_0" ma:hidden="true" ma:internalName="n8655da54a064da182923cf6cbb46907">
      <xsd:simpleType>
        <xsd:restriction base="dms:Note"/>
      </xsd:simpleType>
    </xsd:element>
    <xsd:element name="a5c695ec21c747a0bdb8a6375755520a" ma:index="39" nillable="true" ma:taxonomy="true" ma:internalName="a5c695ec21c747a0bdb8a6375755520a" ma:taxonomyFieldName="OECDProjectOwnerStructure" ma:displayName="Project owner" ma:readOnly="false" ma:default="" ma:fieldId="a5c695ec-21c7-47a0-bdb8-a6375755520a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2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3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4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TagsCache xmlns="7348197b-4e95-41c6-b270-341eaa4cbbb2" xsi:nil="true"/>
    <OECDProjectManager xmlns="7348197b-4e95-41c6-b270-341eaa4cbbb2">
      <UserInfo>
        <DisplayName>CHATEAU Jean, ENV/EEI</DisplayName>
        <AccountId>252</AccountId>
        <AccountType/>
      </UserInfo>
    </OECDProjectManager>
    <OECDAllRelatedUsers xmlns="e36e4070-fdd8-494c-ae17-1a8cf14e7707">
      <UserInfo>
        <DisplayName/>
        <AccountId xsi:nil="true"/>
        <AccountType/>
      </UserInfo>
    </OECDAllRelatedUsers>
    <OECDKimBussinessContext xmlns="54c4cd27-f286-408f-9ce0-33c1e0f3ab39" xsi:nil="true"/>
    <g1cb84c392954f02b97ef964d7fd5f94 xmlns="e36e4070-fdd8-494c-ae17-1a8cf14e7707">
      <Terms xmlns="http://schemas.microsoft.com/office/infopath/2007/PartnerControls"/>
    </g1cb84c392954f02b97ef964d7fd5f94>
    <OECDCommunityDocumentID xmlns="7348197b-4e95-41c6-b270-341eaa4cbbb2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2.3.4.1 Resource Productivity- Waste and the Transition Towards the Circular Economy: 4-10 reports, data updates and 1 Global Forum</TermName>
          <TermId xmlns="http://schemas.microsoft.com/office/infopath/2007/PartnerControls">e632060e-9ee4-4d73-ba46-90cd550cb5c4</TermId>
        </TermInfo>
      </Terms>
    </eSharePWBTaxHTField0>
    <IconOverlay xmlns="http://schemas.microsoft.com/sharepoint/v4" xsi:nil="true"/>
    <OECDCommunityDocumentURL xmlns="7348197b-4e95-41c6-b270-341eaa4cbbb2" xsi:nil="true"/>
    <DocumentSetDescription xmlns="http://schemas.microsoft.com/sharepoint/v3" xsi:nil="true"/>
    <OECDExpirationDate xmlns="e36e4070-fdd8-494c-ae17-1a8cf14e7707" xsi:nil="true"/>
    <a5c695ec21c747a0bdb8a6375755520a xmlns="7348197b-4e95-41c6-b270-341eaa4cbb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ENV/EEI</TermName>
          <TermId xmlns="http://schemas.microsoft.com/office/infopath/2007/PartnerControls">fb510874-2656-4397-bc0c-0f5eaeeaf453</TermId>
        </TermInfo>
      </Terms>
    </a5c695ec21c747a0bdb8a6375755520a>
    <OECDProjectLookup xmlns="7348197b-4e95-41c6-b270-341eaa4cbbb2">111</OECDProjectLookup>
    <OECDMeetingDate xmlns="54c4cd27-f286-408f-9ce0-33c1e0f3ab39" xsi:nil="true"/>
    <OECDPinnedBy xmlns="7348197b-4e95-41c6-b270-341eaa4cbbb2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Policy Committee</TermName>
          <TermId xmlns="http://schemas.microsoft.com/office/infopath/2007/PartnerControls">e85b9b45-3128-4c61-a18e-1163bfd1833c</TermId>
        </TermInfo>
      </Terms>
    </eShareCommitteeTaxHTField0>
    <OECDYear xmlns="54c4cd27-f286-408f-9ce0-33c1e0f3ab39" xsi:nil="true"/>
    <OECDMainProject xmlns="7348197b-4e95-41c6-b270-341eaa4cbbb2">58</OECDMainProject>
    <OECDKimProvenance xmlns="54c4cd27-f286-408f-9ce0-33c1e0f3ab39" xsi:nil="true"/>
    <n8655da54a064da182923cf6cbb46907 xmlns="7348197b-4e95-41c6-b270-341eaa4cbbb2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Resource efficiency</TermName>
          <TermId xmlns="http://schemas.microsoft.com/office/infopath/2007/PartnerControls">d953b019-b8db-4314-848b-2f1c4751c255</TermId>
        </TermInfo>
        <TermInfo xmlns="http://schemas.microsoft.com/office/infopath/2007/PartnerControls">
          <TermName xmlns="http://schemas.microsoft.com/office/infopath/2007/PartnerControls">Circular economy</TermName>
          <TermId xmlns="http://schemas.microsoft.com/office/infopath/2007/PartnerControls">2eb42adc-f986-42ae-8581-1d256aa9ece0</TermId>
        </TermInfo>
        <TermInfo xmlns="http://schemas.microsoft.com/office/infopath/2007/PartnerControls">
          <TermName xmlns="http://schemas.microsoft.com/office/infopath/2007/PartnerControls">Macroeconomics</TermName>
          <TermId xmlns="http://schemas.microsoft.com/office/infopath/2007/PartnerControls">05751fe6-83bd-4d03-9520-3e6af6ee200c</TermId>
        </TermInfo>
        <TermInfo xmlns="http://schemas.microsoft.com/office/infopath/2007/PartnerControls">
          <TermName xmlns="http://schemas.microsoft.com/office/infopath/2007/PartnerControls">Waste management</TermName>
          <TermId xmlns="http://schemas.microsoft.com/office/infopath/2007/PartnerControls">12303441-75ec-4a22-99b0-71115a6d5d86</TermId>
        </TermInfo>
        <TermInfo xmlns="http://schemas.microsoft.com/office/infopath/2007/PartnerControls">
          <TermName xmlns="http://schemas.microsoft.com/office/infopath/2007/PartnerControls">Recycling</TermName>
          <TermId xmlns="http://schemas.microsoft.com/office/infopath/2007/PartnerControls">64edd247-84e7-4505-8f93-18c1e6fc6a39</TermId>
        </TermInfo>
        <TermInfo xmlns="http://schemas.microsoft.com/office/infopath/2007/PartnerControls">
          <TermName xmlns="http://schemas.microsoft.com/office/infopath/2007/PartnerControls">Economic modelling</TermName>
          <TermId xmlns="http://schemas.microsoft.com/office/infopath/2007/PartnerControls">85e1a445-4240-4e04-886f-3fee16eea080</TermId>
        </TermInfo>
      </Terms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Circular Economy</TermName>
          <TermId xmlns="http://schemas.microsoft.com/office/infopath/2007/PartnerControls">5a82e595-b845-44a2-bbb1-b6beaa535975</TermId>
        </TermInfo>
        <TermInfo xmlns="http://schemas.microsoft.com/office/infopath/2007/PartnerControls">
          <TermName xmlns="http://schemas.microsoft.com/office/infopath/2007/PartnerControls">Resource Management</TermName>
          <TermId xmlns="http://schemas.microsoft.com/office/infopath/2007/PartnerControls">129ac7f8-2fab-4552-94ec-5cabed40f8d7</TermId>
        </TermInfo>
        <TermInfo xmlns="http://schemas.microsoft.com/office/infopath/2007/PartnerControls">
          <TermName xmlns="http://schemas.microsoft.com/office/infopath/2007/PartnerControls">Efficiency</TermName>
          <TermId xmlns="http://schemas.microsoft.com/office/infopath/2007/PartnerControls">1e4e4aa5-c7c0-4c94-bc2a-9b1d5516a9d2</TermId>
        </TermInfo>
        <TermInfo xmlns="http://schemas.microsoft.com/office/infopath/2007/PartnerControls">
          <TermName xmlns="http://schemas.microsoft.com/office/infopath/2007/PartnerControls">Waste</TermName>
          <TermId xmlns="http://schemas.microsoft.com/office/infopath/2007/PartnerControls">633c514d-ad50-4cc3-9812-6852350c8cc6</TermId>
        </TermInfo>
        <TermInfo xmlns="http://schemas.microsoft.com/office/infopath/2007/PartnerControls">
          <TermName xmlns="http://schemas.microsoft.com/office/infopath/2007/PartnerControls">Business</TermName>
          <TermId xmlns="http://schemas.microsoft.com/office/infopath/2007/PartnerControls">30d33aa9-f971-4220-9e67-81dd8f330812</TermId>
        </TermInfo>
        <TermInfo xmlns="http://schemas.microsoft.com/office/infopath/2007/PartnerControls">
          <TermName xmlns="http://schemas.microsoft.com/office/infopath/2007/PartnerControls">Labour Market</TermName>
          <TermId xmlns="http://schemas.microsoft.com/office/infopath/2007/PartnerControls">bce7d83f-2844-4fd4-9fb1-c53cc8dfd71c</TermId>
        </TermInfo>
        <TermInfo xmlns="http://schemas.microsoft.com/office/infopath/2007/PartnerControls">
          <TermName xmlns="http://schemas.microsoft.com/office/infopath/2007/PartnerControls">Model</TermName>
          <TermId xmlns="http://schemas.microsoft.com/office/infopath/2007/PartnerControls">a9b9586f-9d58-44e4-8d1d-d83a0591c0c4</TermId>
        </TermInfo>
      </Terms>
    </eShareKeywordsTaxHTField0>
    <eShareHorizProjTaxHTField0 xmlns="e36e4070-fdd8-494c-ae17-1a8cf14e7707" xsi:nil="true"/>
    <TaxCatchAll xmlns="ca82dde9-3436-4d3d-bddd-d31447390034">
      <Value>825</Value>
      <Value>920</Value>
      <Value>1095</Value>
      <Value>207</Value>
      <Value>20</Value>
      <Value>1351</Value>
      <Value>1609</Value>
      <Value>383</Value>
      <Value>1640</Value>
      <Value>1639</Value>
      <Value>1641</Value>
      <Value>193</Value>
      <Value>1560</Value>
      <Value>153</Value>
      <Value>1654</Value>
      <Value>1148</Value>
    </TaxCatchAll>
    <OECDProjectMembers xmlns="7348197b-4e95-41c6-b270-341eaa4cbbb2">
      <UserInfo>
        <DisplayName>ENV EEI</DisplayName>
        <AccountId>1833</AccountId>
        <AccountType/>
      </UserInfo>
      <UserInfo>
        <DisplayName>BORKEY Peter, ENV/EEI</DisplayName>
        <AccountId>102</AccountId>
        <AccountType/>
      </UserInfo>
      <UserInfo>
        <DisplayName>BIBAS Ruben, ENV/EEI</DisplayName>
        <AccountId>1683</AccountId>
        <AccountType/>
      </UserInfo>
      <UserInfo>
        <DisplayName>LAUBINGER Frithjof, ENV/EEI</DisplayName>
        <AccountId>2153</AccountId>
        <AccountType/>
      </UserInfo>
      <UserInfo>
        <DisplayName>BARTEKOVA Eva, ENV/EEI</DisplayName>
        <AccountId>3014</AccountId>
        <AccountType/>
      </UserInfo>
      <UserInfo>
        <DisplayName>LANZI Elisa, ENV/EEI</DisplayName>
        <AccountId>176</AccountId>
        <AccountType/>
      </UserInfo>
      <UserInfo>
        <DisplayName>BUZZI Elena, ENV/EEI</DisplayName>
        <AccountId>3475</AccountId>
        <AccountType/>
      </UserInfo>
      <UserInfo>
        <DisplayName>MAVROEIDI Eleonora, ENV/EEI</DisplayName>
        <AccountId>2112</AccountId>
        <AccountType/>
      </UserInfo>
      <UserInfo>
        <DisplayName>MONTI Norbert, ENV/EEI</DisplayName>
        <AccountId>3578</AccountId>
        <AccountType/>
      </UserInfo>
      <UserInfo>
        <DisplayName>SVATIKOVA Katarina, ENV/EEI</DisplayName>
        <AccountId>3824</AccountId>
        <AccountType/>
      </UserInfo>
      <UserInfo>
        <DisplayName>BROWN Andrew, ENV/EEI</DisplayName>
        <AccountId>3835</AccountId>
        <AccountType/>
      </UserInfo>
      <UserInfo>
        <DisplayName>DELLINK Rob, ENV/EEI</DisplayName>
        <AccountId>99</AccountId>
        <AccountType/>
      </UserInfo>
      <UserInfo>
        <DisplayName>DUBOIS Maarten, ENV/EEI</DisplayName>
        <AccountId>3891</AccountId>
        <AccountType/>
      </UserInfo>
    </OECDProjectMembers>
    <OECDSharingStatus xmlns="7348197b-4e95-41c6-b270-341eaa4cbbb2" xsi:nil="true"/>
  </documentManagement>
</p:properties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D635EEA-FBF0-44B7-8A99-327B0DF5CDF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AD5D751-DA04-4A40-BC9B-B2E0F4941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e36e4070-fdd8-494c-ae17-1a8cf14e7707"/>
    <ds:schemaRef ds:uri="ca82dde9-3436-4d3d-bddd-d31447390034"/>
    <ds:schemaRef ds:uri="7348197b-4e95-41c6-b270-341eaa4cbbb2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C02C2-44FF-485B-8721-6B1C7C1DB63C}">
  <ds:schemaRefs>
    <ds:schemaRef ds:uri="http://purl.org/dc/elements/1.1/"/>
    <ds:schemaRef ds:uri="http://schemas.microsoft.com/office/2006/metadata/properties"/>
    <ds:schemaRef ds:uri="e36e4070-fdd8-494c-ae17-1a8cf14e7707"/>
    <ds:schemaRef ds:uri="54c4cd27-f286-408f-9ce0-33c1e0f3ab39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ca82dde9-3436-4d3d-bddd-d31447390034"/>
    <ds:schemaRef ds:uri="c9f238dd-bb73-4aef-a7a5-d644ad823e52"/>
    <ds:schemaRef ds:uri="7348197b-4e95-41c6-b270-341eaa4cbbb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373D4C2-9040-4FEC-84FC-871C1E84406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04108A-EC21-4102-B02A-3CC3BBDD8FF0}">
  <ds:schemaRefs>
    <ds:schemaRef ds:uri="http://www.oecd.org/eshare/projectsentre/CtFieldPriority/"/>
    <ds:schemaRef ds:uri="http://schemas.microsoft.com/2003/10/Serialization/Arrays"/>
  </ds:schemaRefs>
</ds:datastoreItem>
</file>

<file path=customXml/itemProps6.xml><?xml version="1.0" encoding="utf-8"?>
<ds:datastoreItem xmlns:ds="http://schemas.openxmlformats.org/officeDocument/2006/customXml" ds:itemID="{C943DD34-BBA7-454D-8467-2B608D08A0F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4872</TotalTime>
  <Words>1030</Words>
  <Application>Microsoft Office PowerPoint</Application>
  <PresentationFormat>Widescreen</PresentationFormat>
  <Paragraphs>119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Georgia  </vt:lpstr>
      <vt:lpstr>Helvetica 65 Medium</vt:lpstr>
      <vt:lpstr>Roboto</vt:lpstr>
      <vt:lpstr>Wingdings</vt:lpstr>
      <vt:lpstr>OECD_English_white</vt:lpstr>
      <vt:lpstr>Labour market consequences of a transition to a Circular economy</vt:lpstr>
      <vt:lpstr>Circular economy transition &amp; jobs</vt:lpstr>
      <vt:lpstr>How do policies induce changes on labour markets?</vt:lpstr>
      <vt:lpstr>Expected sectoral changes</vt:lpstr>
      <vt:lpstr>Employment effects of reviewed modelling studies</vt:lpstr>
      <vt:lpstr>OECD modelling of employment effects</vt:lpstr>
      <vt:lpstr>Other considerations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BORKEY Peter</dc:creator>
  <cp:lastModifiedBy>LAUBINGER Frithjof, ENV/EEI</cp:lastModifiedBy>
  <cp:revision>198</cp:revision>
  <cp:lastPrinted>2018-03-19T08:55:32Z</cp:lastPrinted>
  <dcterms:created xsi:type="dcterms:W3CDTF">2018-03-12T14:01:22Z</dcterms:created>
  <dcterms:modified xsi:type="dcterms:W3CDTF">2024-06-07T11:30:28Z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0x0101008B4DD370EC31429186F3AD49F0D3098F00D44DBCB9EB4F45278CB5C9765BE5299500A4858B360C6A491AA753F8BCA47AA91000D6712DEE41081B4DBBA433D0B03F813E</vt:lpwstr>
  </property>
  <property fmtid="{D5CDD505-2E9C-101B-9397-08002B2CF9AE}" pid="3" name="OECDCountry">
    <vt:lpwstr/>
  </property>
  <property fmtid="{D5CDD505-2E9C-101B-9397-08002B2CF9AE}" pid="4" name="OECDTopic">
    <vt:lpwstr>207;#Resource efficiency|d953b019-b8db-4314-848b-2f1c4751c255;#383;#Circular economy|2eb42adc-f986-42ae-8581-1d256aa9ece0;#1639;#Macroeconomics|05751fe6-83bd-4d03-9520-3e6af6ee200c;#153;#Waste management|12303441-75ec-4a22-99b0-71115a6d5d86;#1095;#Recycli</vt:lpwstr>
  </property>
  <property fmtid="{D5CDD505-2E9C-101B-9397-08002B2CF9AE}" pid="5" name="OECDCommittee">
    <vt:lpwstr>20;#Environment Policy Committee|e85b9b45-3128-4c61-a18e-1163bfd1833c</vt:lpwstr>
  </property>
  <property fmtid="{D5CDD505-2E9C-101B-9397-08002B2CF9AE}" pid="6" name="OECDPWB">
    <vt:lpwstr>1654;#2.3.4.1 Resource Productivity- Waste and the Transition Towards the Circular Economy: 4-10 reports, data updates and 1 Global Forum|e632060e-9ee4-4d73-ba46-90cd550cb5c4</vt:lpwstr>
  </property>
  <property fmtid="{D5CDD505-2E9C-101B-9397-08002B2CF9AE}" pid="7" name="OECDDeliverablePartnersStructure">
    <vt:lpwstr/>
  </property>
  <property fmtid="{D5CDD505-2E9C-101B-9397-08002B2CF9AE}" pid="8" name="OECDKeywords">
    <vt:lpwstr>1609;#Circular Economy|5a82e595-b845-44a2-bbb1-b6beaa535975;#1148;#Resource Management|129ac7f8-2fab-4552-94ec-5cabed40f8d7;#1640;#Efficiency|1e4e4aa5-c7c0-4c94-bc2a-9b1d5516a9d2;#920;#Waste|633c514d-ad50-4cc3-9812-6852350c8cc6;#1351;#Business|30d33aa9-f9</vt:lpwstr>
  </property>
  <property fmtid="{D5CDD505-2E9C-101B-9397-08002B2CF9AE}" pid="9" name="OECDHorizontalProjects">
    <vt:lpwstr/>
  </property>
  <property fmtid="{D5CDD505-2E9C-101B-9397-08002B2CF9AE}" pid="10" name="OECDProjectOwnerStructure">
    <vt:lpwstr>825;#ENV/EEI|fb510874-2656-4397-bc0c-0f5eaeeaf453</vt:lpwstr>
  </property>
  <property fmtid="{D5CDD505-2E9C-101B-9397-08002B2CF9AE}" pid="11" name="eShareOrganisationTaxHTField0">
    <vt:lpwstr/>
  </property>
  <property fmtid="{D5CDD505-2E9C-101B-9397-08002B2CF9AE}" pid="12" name="OECDOrganisation">
    <vt:lpwstr/>
  </property>
  <property fmtid="{D5CDD505-2E9C-101B-9397-08002B2CF9AE}" pid="13" name="_docset_NoMedatataSyncRequired">
    <vt:lpwstr>False</vt:lpwstr>
  </property>
</Properties>
</file>