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0" r:id="rId3"/>
    <p:sldId id="259" r:id="rId4"/>
    <p:sldId id="261" r:id="rId5"/>
    <p:sldId id="271" r:id="rId6"/>
    <p:sldId id="265" r:id="rId7"/>
    <p:sldId id="272" r:id="rId8"/>
    <p:sldId id="262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3906" userDrawn="1">
          <p15:clr>
            <a:srgbClr val="A4A3A4"/>
          </p15:clr>
        </p15:guide>
        <p15:guide id="5" pos="73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DB7"/>
    <a:srgbClr val="F9B900"/>
    <a:srgbClr val="8E8E8E"/>
    <a:srgbClr val="C9CACA"/>
    <a:srgbClr val="F8F8F8"/>
    <a:srgbClr val="000E2A"/>
    <a:srgbClr val="001849"/>
    <a:srgbClr val="023C92"/>
    <a:srgbClr val="DE0010"/>
    <a:srgbClr val="0018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5009" autoAdjust="0"/>
  </p:normalViewPr>
  <p:slideViewPr>
    <p:cSldViewPr snapToGrid="0" showGuides="1">
      <p:cViewPr>
        <p:scale>
          <a:sx n="76" d="100"/>
          <a:sy n="76" d="100"/>
        </p:scale>
        <p:origin x="192" y="440"/>
      </p:cViewPr>
      <p:guideLst>
        <p:guide orient="horz" pos="777"/>
        <p:guide pos="325"/>
        <p:guide orient="horz" pos="3906"/>
        <p:guide pos="73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78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9A6EA-60C5-47DB-AF3D-6A7FB642FAA8}" type="datetimeFigureOut">
              <a:rPr lang="ko-KR" altLang="en-US" smtClean="0"/>
              <a:t>2019. 2. 28.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65F56-0047-40CE-A2BC-D8EEA7421BE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6507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D0E33-5152-4044-89A1-CC9336FA5759}" type="datetimeFigureOut">
              <a:rPr lang="ko-KR" altLang="en-US" smtClean="0"/>
              <a:t>2019. 2. 28.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221A9-83C1-4600-8560-FF93FEA2D5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9762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221A9-83C1-4600-8560-FF93FEA2D58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51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bg>
      <p:bgPr>
        <a:gradFill rotWithShape="1">
          <a:gsLst>
            <a:gs pos="100000">
              <a:srgbClr val="001848"/>
            </a:gs>
            <a:gs pos="0">
              <a:srgbClr val="00206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5209982" y="2163276"/>
            <a:ext cx="6590132" cy="120032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lnSpc>
                <a:spcPct val="100000"/>
              </a:lnSpc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 smtClean="0"/>
              <a:t>Presentation Title</a:t>
            </a:r>
            <a:br>
              <a:rPr lang="en-US" altLang="ko-KR" dirty="0" smtClean="0"/>
            </a:br>
            <a:r>
              <a:rPr lang="en-US" altLang="ko-KR" dirty="0" smtClean="0"/>
              <a:t>(Arial, Bold, 36pt)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5209982" y="4076228"/>
            <a:ext cx="6590132" cy="430887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altLang="ko-KR" dirty="0" smtClean="0"/>
              <a:t>Name (Arial, Bold, 22pt)</a:t>
            </a:r>
            <a:endParaRPr lang="ko-KR" altLang="en-US" dirty="0" smtClean="0"/>
          </a:p>
        </p:txBody>
      </p:sp>
      <p:pic>
        <p:nvPicPr>
          <p:cNvPr id="18" name="그림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6" t="45274" r="10405" b="37864"/>
          <a:stretch/>
        </p:blipFill>
        <p:spPr>
          <a:xfrm>
            <a:off x="9620300" y="565150"/>
            <a:ext cx="2007394" cy="288131"/>
          </a:xfrm>
          <a:prstGeom prst="rect">
            <a:avLst/>
          </a:prstGeom>
        </p:spPr>
      </p:pic>
      <p:sp>
        <p:nvSpPr>
          <p:cNvPr id="9" name="텍스트 개체 틀 13"/>
          <p:cNvSpPr>
            <a:spLocks noGrp="1"/>
          </p:cNvSpPr>
          <p:nvPr>
            <p:ph type="body" sz="quarter" idx="13" hasCustomPrompt="1"/>
          </p:nvPr>
        </p:nvSpPr>
        <p:spPr>
          <a:xfrm>
            <a:off x="5209982" y="4600753"/>
            <a:ext cx="6590132" cy="772006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  <a:latin typeface="+mn-lt"/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altLang="ko-KR" dirty="0" smtClean="0"/>
              <a:t>Job Title (Arial, 20pt)</a:t>
            </a:r>
          </a:p>
          <a:p>
            <a:pPr lvl="0"/>
            <a:r>
              <a:rPr lang="en-US" altLang="ko-KR" dirty="0" smtClean="0"/>
              <a:t>Institution (Arial, 20pt)</a:t>
            </a:r>
          </a:p>
        </p:txBody>
      </p:sp>
      <p:grpSp>
        <p:nvGrpSpPr>
          <p:cNvPr id="6" name="그룹 5"/>
          <p:cNvGrpSpPr/>
          <p:nvPr userDrawn="1"/>
        </p:nvGrpSpPr>
        <p:grpSpPr>
          <a:xfrm>
            <a:off x="5347552" y="3702049"/>
            <a:ext cx="6367935" cy="90000"/>
            <a:chOff x="5347552" y="3702049"/>
            <a:chExt cx="6367935" cy="90000"/>
          </a:xfrm>
        </p:grpSpPr>
        <p:grpSp>
          <p:nvGrpSpPr>
            <p:cNvPr id="7" name="그룹 6"/>
            <p:cNvGrpSpPr/>
            <p:nvPr userDrawn="1"/>
          </p:nvGrpSpPr>
          <p:grpSpPr>
            <a:xfrm>
              <a:off x="5347552" y="3702049"/>
              <a:ext cx="6367935" cy="90000"/>
              <a:chOff x="5347552" y="3625849"/>
              <a:chExt cx="6367935" cy="90000"/>
            </a:xfrm>
          </p:grpSpPr>
          <p:sp>
            <p:nvSpPr>
              <p:cNvPr id="8" name="직각 삼각형 7"/>
              <p:cNvSpPr/>
              <p:nvPr/>
            </p:nvSpPr>
            <p:spPr>
              <a:xfrm>
                <a:off x="5347552" y="3625849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직각 삼각형 9"/>
              <p:cNvSpPr/>
              <p:nvPr/>
            </p:nvSpPr>
            <p:spPr>
              <a:xfrm>
                <a:off x="5630373" y="3625849"/>
                <a:ext cx="90000" cy="90000"/>
              </a:xfrm>
              <a:prstGeom prst="rtTriangle">
                <a:avLst/>
              </a:prstGeom>
              <a:solidFill>
                <a:srgbClr val="F9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sp>
            <p:nvSpPr>
              <p:cNvPr id="11" name="직각 삼각형 10"/>
              <p:cNvSpPr/>
              <p:nvPr/>
            </p:nvSpPr>
            <p:spPr>
              <a:xfrm>
                <a:off x="5913194" y="3625849"/>
                <a:ext cx="90000" cy="90000"/>
              </a:xfrm>
              <a:prstGeom prst="rtTriangle">
                <a:avLst/>
              </a:prstGeom>
              <a:solidFill>
                <a:srgbClr val="8E8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각 삼각형 11"/>
              <p:cNvSpPr/>
              <p:nvPr/>
            </p:nvSpPr>
            <p:spPr>
              <a:xfrm>
                <a:off x="6196015" y="3625849"/>
                <a:ext cx="90000" cy="90000"/>
              </a:xfrm>
              <a:prstGeom prst="rtTriangle">
                <a:avLst/>
              </a:prstGeom>
              <a:solidFill>
                <a:srgbClr val="DE00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grpSp>
            <p:nvGrpSpPr>
              <p:cNvPr id="13" name="그룹 12"/>
              <p:cNvGrpSpPr/>
              <p:nvPr/>
            </p:nvGrpSpPr>
            <p:grpSpPr>
              <a:xfrm>
                <a:off x="6476455" y="3625849"/>
                <a:ext cx="5239032" cy="90000"/>
                <a:chOff x="6587758" y="3625849"/>
                <a:chExt cx="5239032" cy="90000"/>
              </a:xfrm>
            </p:grpSpPr>
            <p:sp>
              <p:nvSpPr>
                <p:cNvPr id="14" name="직사각형 13"/>
                <p:cNvSpPr/>
                <p:nvPr/>
              </p:nvSpPr>
              <p:spPr>
                <a:xfrm>
                  <a:off x="6678790" y="3625849"/>
                  <a:ext cx="5148000" cy="90000"/>
                </a:xfrm>
                <a:prstGeom prst="rect">
                  <a:avLst/>
                </a:prstGeom>
                <a:solidFill>
                  <a:srgbClr val="008DB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" name="직각 삼각형 14"/>
                <p:cNvSpPr/>
                <p:nvPr/>
              </p:nvSpPr>
              <p:spPr>
                <a:xfrm flipH="1" flipV="1">
                  <a:off x="6587758" y="3625849"/>
                  <a:ext cx="90000" cy="90000"/>
                </a:xfrm>
                <a:prstGeom prst="rtTriangle">
                  <a:avLst/>
                </a:prstGeom>
                <a:solidFill>
                  <a:srgbClr val="008DB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cxnSp>
          <p:nvCxnSpPr>
            <p:cNvPr id="5" name="직선 연결선 4"/>
            <p:cNvCxnSpPr/>
            <p:nvPr userDrawn="1"/>
          </p:nvCxnSpPr>
          <p:spPr>
            <a:xfrm flipH="1">
              <a:off x="6572249" y="3704430"/>
              <a:ext cx="0" cy="82800"/>
            </a:xfrm>
            <a:prstGeom prst="line">
              <a:avLst/>
            </a:prstGeom>
            <a:ln>
              <a:solidFill>
                <a:srgbClr val="008DB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9" name="그림 1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9"/>
          <a:stretch/>
        </p:blipFill>
        <p:spPr>
          <a:xfrm>
            <a:off x="8626" y="1977476"/>
            <a:ext cx="5201355" cy="326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84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그룹 26"/>
          <p:cNvGrpSpPr/>
          <p:nvPr userDrawn="1"/>
        </p:nvGrpSpPr>
        <p:grpSpPr>
          <a:xfrm>
            <a:off x="353730" y="699860"/>
            <a:ext cx="6367935" cy="90000"/>
            <a:chOff x="353730" y="540203"/>
            <a:chExt cx="6367935" cy="90000"/>
          </a:xfrm>
        </p:grpSpPr>
        <p:grpSp>
          <p:nvGrpSpPr>
            <p:cNvPr id="26" name="그룹 25"/>
            <p:cNvGrpSpPr/>
            <p:nvPr userDrawn="1"/>
          </p:nvGrpSpPr>
          <p:grpSpPr>
            <a:xfrm>
              <a:off x="353730" y="540203"/>
              <a:ext cx="938463" cy="90000"/>
              <a:chOff x="353730" y="540203"/>
              <a:chExt cx="938463" cy="90000"/>
            </a:xfrm>
          </p:grpSpPr>
          <p:sp>
            <p:nvSpPr>
              <p:cNvPr id="9" name="직각 삼각형 8"/>
              <p:cNvSpPr/>
              <p:nvPr/>
            </p:nvSpPr>
            <p:spPr>
              <a:xfrm>
                <a:off x="353730" y="540203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직각 삼각형 9"/>
              <p:cNvSpPr/>
              <p:nvPr/>
            </p:nvSpPr>
            <p:spPr>
              <a:xfrm>
                <a:off x="636551" y="540203"/>
                <a:ext cx="90000" cy="90000"/>
              </a:xfrm>
              <a:prstGeom prst="rtTriangle">
                <a:avLst/>
              </a:prstGeom>
              <a:solidFill>
                <a:srgbClr val="F9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sp>
            <p:nvSpPr>
              <p:cNvPr id="11" name="직각 삼각형 10"/>
              <p:cNvSpPr/>
              <p:nvPr/>
            </p:nvSpPr>
            <p:spPr>
              <a:xfrm>
                <a:off x="919372" y="540203"/>
                <a:ext cx="90000" cy="90000"/>
              </a:xfrm>
              <a:prstGeom prst="rtTriangle">
                <a:avLst/>
              </a:prstGeom>
              <a:solidFill>
                <a:srgbClr val="8E8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각 삼각형 11"/>
              <p:cNvSpPr/>
              <p:nvPr/>
            </p:nvSpPr>
            <p:spPr>
              <a:xfrm>
                <a:off x="1202193" y="540203"/>
                <a:ext cx="90000" cy="90000"/>
              </a:xfrm>
              <a:prstGeom prst="rtTriangle">
                <a:avLst/>
              </a:prstGeom>
              <a:solidFill>
                <a:srgbClr val="DE00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1482633" y="540203"/>
              <a:ext cx="5239032" cy="90000"/>
              <a:chOff x="6587758" y="3625849"/>
              <a:chExt cx="5239032" cy="90000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6678790" y="3625849"/>
                <a:ext cx="5148000" cy="90000"/>
              </a:xfrm>
              <a:prstGeom prst="rect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각 삼각형 14"/>
              <p:cNvSpPr/>
              <p:nvPr/>
            </p:nvSpPr>
            <p:spPr>
              <a:xfrm flipH="1" flipV="1">
                <a:off x="6587758" y="3625849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cxnSp>
          <p:nvCxnSpPr>
            <p:cNvPr id="8" name="직선 연결선 7"/>
            <p:cNvCxnSpPr/>
            <p:nvPr userDrawn="1"/>
          </p:nvCxnSpPr>
          <p:spPr>
            <a:xfrm flipH="1">
              <a:off x="1578427" y="542584"/>
              <a:ext cx="0" cy="82800"/>
            </a:xfrm>
            <a:prstGeom prst="line">
              <a:avLst/>
            </a:prstGeom>
            <a:ln>
              <a:solidFill>
                <a:srgbClr val="008DB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14695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2/28/19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43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ajimu.com/pekerjaan-yanglayak/perjanjian-kerja-bersama-basis-data)" TargetMode="External"/><Relationship Id="rId4" Type="http://schemas.openxmlformats.org/officeDocument/2006/relationships/hyperlink" Target="https://paycheck.in/)" TargetMode="External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bra.wageindicator.org/countries/admin)" TargetMode="External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hyperlink" Target="https://wsapp.wageindicator.org/#/dwc/ba_ID?referrer=workers_web&amp;locale=en_ID" TargetMode="External"/><Relationship Id="rId5" Type="http://schemas.openxmlformats.org/officeDocument/2006/relationships/hyperlink" Target="https://gajimu.com/garment/Garment-Factories/garment-factories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hyperlink" Target="https://wsapp.wageindicator.org/#/dwc/ba_ID?referrer=workers_web&amp;locale=en_ID" TargetMode="External"/><Relationship Id="rId5" Type="http://schemas.openxmlformats.org/officeDocument/2006/relationships/hyperlink" Target="https://gajimu.com/garment/Garment-Factories/garment-factories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0" y="-203200"/>
            <a:ext cx="12192000" cy="138853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53999" y="1645984"/>
            <a:ext cx="9668933" cy="954107"/>
          </a:xfrm>
        </p:spPr>
        <p:txBody>
          <a:bodyPr/>
          <a:lstStyle/>
          <a:p>
            <a:pPr latinLnBrk="0"/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WORKSHOP</a:t>
            </a:r>
            <a:br>
              <a:rPr lang="en-GB" sz="28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Labour Law and Collective Agreements Database</a:t>
            </a:r>
            <a:endParaRPr lang="ko-KR" altLang="en-US" sz="2800" dirty="0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3"/>
          </p:nvPr>
        </p:nvSpPr>
        <p:spPr>
          <a:xfrm>
            <a:off x="4749798" y="4524535"/>
            <a:ext cx="4157135" cy="772006"/>
          </a:xfrm>
        </p:spPr>
        <p:txBody>
          <a:bodyPr wrap="square">
            <a:spAutoFit/>
          </a:bodyPr>
          <a:lstStyle/>
          <a:p>
            <a:r>
              <a:rPr lang="en-GB" dirty="0"/>
              <a:t>Database manager and </a:t>
            </a:r>
            <a:r>
              <a:rPr lang="en-GB" dirty="0" smtClean="0"/>
              <a:t>researcher</a:t>
            </a:r>
            <a:endParaRPr lang="en-US" altLang="ko-KR" dirty="0"/>
          </a:p>
          <a:p>
            <a:pPr lvl="0"/>
            <a:r>
              <a:rPr lang="en-GB" dirty="0"/>
              <a:t>WageIndicator </a:t>
            </a:r>
            <a:r>
              <a:rPr lang="en-GB" dirty="0" smtClean="0"/>
              <a:t>Foundation</a:t>
            </a:r>
            <a:endParaRPr lang="en-US" altLang="ko-KR" dirty="0"/>
          </a:p>
        </p:txBody>
      </p:sp>
      <p:sp>
        <p:nvSpPr>
          <p:cNvPr id="6" name="부제목 6"/>
          <p:cNvSpPr txBox="1">
            <a:spLocks/>
          </p:cNvSpPr>
          <p:nvPr/>
        </p:nvSpPr>
        <p:spPr>
          <a:xfrm>
            <a:off x="4749798" y="4125651"/>
            <a:ext cx="659013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4400" rtl="0" eaLnBrk="1" latinLnBrk="1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Daniela Ceccon</a:t>
            </a:r>
            <a:endParaRPr lang="ko-KR" altLang="en-US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12470"/>
            <a:ext cx="4622800" cy="957192"/>
          </a:xfrm>
          <a:prstGeom prst="rect">
            <a:avLst/>
          </a:prstGeom>
        </p:spPr>
      </p:pic>
      <p:pic>
        <p:nvPicPr>
          <p:cNvPr id="11" name="Picture 4" descr="FLAME University | The Pioneers of Liberal Education in India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2932" y="12470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261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162884"/>
            <a:ext cx="10515600" cy="1145261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(two of) the WAGEINDICATOR DATABASES </a:t>
            </a:r>
            <a:r>
              <a:rPr lang="mr-IN" sz="4000" dirty="0" smtClean="0"/>
              <a:t>–</a:t>
            </a:r>
            <a:r>
              <a:rPr lang="en-GB" sz="4000" dirty="0" smtClean="0"/>
              <a:t> back end and front end</a:t>
            </a:r>
            <a:endParaRPr lang="en-GB" sz="40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6066503" y="2526854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COLLECTIVE AGREEMENTS DATABASE</a:t>
            </a:r>
            <a:endParaRPr lang="en-GB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066502" y="2978557"/>
            <a:ext cx="46522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2012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Currently contains more than 900 collective agreements from 55 countries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Agreements are coded, annotated (749 variables and nine main topics) and published in the national sites run by WageIndicator </a:t>
            </a:r>
            <a:r>
              <a:rPr lang="en-GB" dirty="0"/>
              <a:t>(example: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gajimu.com/pekerjaan-yanglayak/perjanjian-kerja-bersama-basis-data)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808703" y="2526854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LABOUR LAW DATABASE</a:t>
            </a:r>
            <a:endParaRPr lang="en-GB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808703" y="2978557"/>
            <a:ext cx="42333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2009 (updated every year)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rovides information on 48 themes relating to decent work agenda</a:t>
            </a:r>
            <a:endParaRPr lang="en-GB" dirty="0" smtClean="0"/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</a:t>
            </a:r>
            <a:r>
              <a:rPr lang="en-US" dirty="0" smtClean="0"/>
              <a:t>overs more than 100 countries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smtClean="0"/>
              <a:t>Labour law information is available on country </a:t>
            </a:r>
            <a:r>
              <a:rPr lang="en-US" dirty="0"/>
              <a:t>websites (example: </a:t>
            </a:r>
            <a:r>
              <a:rPr lang="en-US" dirty="0">
                <a:hlinkClick r:id="rId4"/>
              </a:rPr>
              <a:t>https://paycheck.in</a:t>
            </a:r>
            <a:r>
              <a:rPr lang="en-US" dirty="0" smtClean="0">
                <a:hlinkClick r:id="rId4"/>
              </a:rPr>
              <a:t>/)</a:t>
            </a:r>
            <a:endParaRPr lang="en-US" dirty="0" smtClean="0"/>
          </a:p>
          <a:p>
            <a:pPr marL="285750" indent="-285750" latinLnBrk="0">
              <a:buFont typeface="Arial" charset="0"/>
              <a:buChar char="•"/>
            </a:pPr>
            <a:endParaRPr lang="en-GB" dirty="0"/>
          </a:p>
        </p:txBody>
      </p:sp>
      <p:pic>
        <p:nvPicPr>
          <p:cNvPr id="12" name="Picture 4" descr="FLAME University | The Pioneers of Liberal Education in India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136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808703" y="1320769"/>
            <a:ext cx="10515600" cy="67491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 smtClean="0"/>
              <a:t>HOW DOES IT WORK?</a:t>
            </a:r>
            <a:endParaRPr lang="en-GB" sz="4000" dirty="0"/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4796774" y="3129159"/>
            <a:ext cx="2321644" cy="1778272"/>
          </a:xfrm>
          <a:prstGeom prst="rect">
            <a:avLst/>
          </a:prstGeom>
        </p:spPr>
        <p:txBody>
          <a:bodyPr numCol="1">
            <a:normAutofit fontScale="77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None/>
            </a:pPr>
            <a:r>
              <a:rPr lang="en-GB" dirty="0" smtClean="0"/>
              <a:t>Data entry in Cobra </a:t>
            </a:r>
            <a:r>
              <a:rPr lang="en-GB" dirty="0"/>
              <a:t>+ annotation (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cobra.wageindicator.org/countries/admin)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7" name="Picture 4" descr="FLAME University | The Pioneers of Liberal Education in India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ight Arrow 1"/>
          <p:cNvSpPr/>
          <p:nvPr/>
        </p:nvSpPr>
        <p:spPr>
          <a:xfrm>
            <a:off x="4064000" y="3570362"/>
            <a:ext cx="5588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961104" y="2751325"/>
            <a:ext cx="3187564" cy="2766370"/>
          </a:xfrm>
          <a:prstGeom prst="rect">
            <a:avLst/>
          </a:prstGeom>
        </p:spPr>
        <p:txBody>
          <a:bodyPr numCol="1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None/>
            </a:pPr>
            <a:r>
              <a:rPr lang="en-GB" dirty="0" smtClean="0"/>
              <a:t>Data collection (information about labour law + collective agreements texts) through DESK RESEARCH</a:t>
            </a:r>
            <a:endParaRPr lang="en-GB" dirty="0"/>
          </a:p>
        </p:txBody>
      </p:sp>
      <p:cxnSp>
        <p:nvCxnSpPr>
          <p:cNvPr id="10" name="Straight Arrow Connector 9"/>
          <p:cNvCxnSpPr>
            <a:stCxn id="8" idx="3"/>
          </p:cNvCxnSpPr>
          <p:nvPr/>
        </p:nvCxnSpPr>
        <p:spPr>
          <a:xfrm flipV="1">
            <a:off x="7118418" y="2719643"/>
            <a:ext cx="1111182" cy="1298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118417" y="4134510"/>
            <a:ext cx="1111183" cy="943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egnaposto contenuto 2"/>
          <p:cNvSpPr txBox="1">
            <a:spLocks/>
          </p:cNvSpPr>
          <p:nvPr/>
        </p:nvSpPr>
        <p:spPr>
          <a:xfrm>
            <a:off x="8403573" y="2288494"/>
            <a:ext cx="2920730" cy="1276237"/>
          </a:xfrm>
          <a:prstGeom prst="rect">
            <a:avLst/>
          </a:prstGeom>
        </p:spPr>
        <p:txBody>
          <a:bodyPr numCol="1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None/>
            </a:pPr>
            <a:r>
              <a:rPr lang="en-GB" dirty="0" smtClean="0"/>
              <a:t>.csv files for data analysis</a:t>
            </a:r>
            <a:endParaRPr lang="en-GB" dirty="0"/>
          </a:p>
        </p:txBody>
      </p:sp>
      <p:sp>
        <p:nvSpPr>
          <p:cNvPr id="15" name="Segnaposto contenuto 2"/>
          <p:cNvSpPr txBox="1">
            <a:spLocks/>
          </p:cNvSpPr>
          <p:nvPr/>
        </p:nvSpPr>
        <p:spPr>
          <a:xfrm>
            <a:off x="8403573" y="4557796"/>
            <a:ext cx="2920730" cy="1196966"/>
          </a:xfrm>
          <a:prstGeom prst="rect">
            <a:avLst/>
          </a:prstGeom>
        </p:spPr>
        <p:txBody>
          <a:bodyPr numCol="1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None/>
            </a:pPr>
            <a:r>
              <a:rPr lang="en-GB" dirty="0"/>
              <a:t>p</a:t>
            </a:r>
            <a:r>
              <a:rPr lang="en-GB" dirty="0" smtClean="0"/>
              <a:t>ublished online in </a:t>
            </a:r>
            <a:r>
              <a:rPr lang="en-GB" smtClean="0"/>
              <a:t>WageIndicator websites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140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11" name="Titolo 1"/>
          <p:cNvSpPr txBox="1">
            <a:spLocks/>
          </p:cNvSpPr>
          <p:nvPr/>
        </p:nvSpPr>
        <p:spPr>
          <a:xfrm>
            <a:off x="825637" y="1842644"/>
            <a:ext cx="10515600" cy="289969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u="sng" dirty="0" smtClean="0"/>
              <a:t>Research question</a:t>
            </a:r>
            <a:r>
              <a:rPr lang="en-GB" sz="4000" dirty="0" smtClean="0"/>
              <a:t>: to what extent are collective agreements in Indonesia providing for maternity leave? Can we find good practices of improvement compared to the labour law?</a:t>
            </a:r>
            <a:endParaRPr lang="en-GB" sz="4000" dirty="0"/>
          </a:p>
        </p:txBody>
      </p:sp>
      <p:pic>
        <p:nvPicPr>
          <p:cNvPr id="7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666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10" name="Segnaposto contenuto 2"/>
          <p:cNvSpPr txBox="1">
            <a:spLocks/>
          </p:cNvSpPr>
          <p:nvPr/>
        </p:nvSpPr>
        <p:spPr>
          <a:xfrm>
            <a:off x="961103" y="2300362"/>
            <a:ext cx="10515600" cy="3355371"/>
          </a:xfrm>
          <a:prstGeom prst="rect">
            <a:avLst/>
          </a:prstGeom>
        </p:spPr>
        <p:txBody>
          <a:bodyPr numCol="1">
            <a:normAutofit fontScale="925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latinLnBrk="0">
              <a:buAutoNum type="arabicPeriod"/>
            </a:pPr>
            <a:r>
              <a:rPr lang="en-GB" dirty="0" smtClean="0"/>
              <a:t>Using </a:t>
            </a:r>
            <a:r>
              <a:rPr lang="en-GB" dirty="0"/>
              <a:t>the file “WageIndicator - workshop - </a:t>
            </a:r>
            <a:r>
              <a:rPr lang="en-GB" dirty="0" err="1"/>
              <a:t>Indonesia_labour</a:t>
            </a:r>
            <a:r>
              <a:rPr lang="en-GB" dirty="0"/>
              <a:t> </a:t>
            </a:r>
            <a:r>
              <a:rPr lang="en-GB" dirty="0" err="1" smtClean="0"/>
              <a:t>law.xlsx</a:t>
            </a:r>
            <a:r>
              <a:rPr lang="en-GB" dirty="0" smtClean="0"/>
              <a:t>”, find out what is the maternity leave duration </a:t>
            </a:r>
            <a:r>
              <a:rPr lang="en-GB" dirty="0"/>
              <a:t>in Indonesia according to the law (variable id: </a:t>
            </a:r>
            <a:r>
              <a:rPr lang="en-GB" dirty="0" err="1" smtClean="0"/>
              <a:t>matleaveduration</a:t>
            </a:r>
            <a:r>
              <a:rPr lang="en-GB" dirty="0" smtClean="0"/>
              <a:t>)</a:t>
            </a:r>
          </a:p>
          <a:p>
            <a:pPr marL="514350" indent="-514350" latinLnBrk="0">
              <a:buAutoNum type="arabicPeriod"/>
            </a:pPr>
            <a:r>
              <a:rPr lang="en-GB" dirty="0" smtClean="0"/>
              <a:t>Using </a:t>
            </a:r>
            <a:r>
              <a:rPr lang="en-GB" dirty="0"/>
              <a:t>the file “WageIndicator - workshop -</a:t>
            </a:r>
            <a:r>
              <a:rPr lang="en-GB" dirty="0" err="1" smtClean="0"/>
              <a:t>Dataset_CBAs_short.xlsx</a:t>
            </a:r>
            <a:r>
              <a:rPr lang="en-GB" dirty="0" smtClean="0"/>
              <a:t>”, make a pivot table to see what are the provisions in CBAs (</a:t>
            </a:r>
            <a:r>
              <a:rPr lang="en-GB" dirty="0"/>
              <a:t>variable id: </a:t>
            </a:r>
            <a:r>
              <a:rPr lang="en-GB" dirty="0" err="1" smtClean="0"/>
              <a:t>paidmaternityleaveduration</a:t>
            </a:r>
            <a:r>
              <a:rPr lang="en-GB" dirty="0" smtClean="0"/>
              <a:t>) and compare them with the labour law.</a:t>
            </a:r>
          </a:p>
          <a:p>
            <a:pPr marL="514350" indent="-514350" latinLnBrk="0">
              <a:buAutoNum type="arabicPeriod"/>
            </a:pPr>
            <a:r>
              <a:rPr lang="en-GB" dirty="0" smtClean="0"/>
              <a:t>(Find the clause where this is provided)</a:t>
            </a:r>
          </a:p>
          <a:p>
            <a:pPr marL="514350" indent="-514350" latinLnBrk="0">
              <a:buAutoNum type="arabicPeriod"/>
            </a:pPr>
            <a:endParaRPr lang="en-GB" dirty="0"/>
          </a:p>
          <a:p>
            <a:pPr marL="514350" indent="-514350" latinLnBrk="0">
              <a:buAutoNum type="arabicPeriod"/>
            </a:pPr>
            <a:endParaRPr lang="en-GB" dirty="0"/>
          </a:p>
        </p:txBody>
      </p:sp>
      <p:sp>
        <p:nvSpPr>
          <p:cNvPr id="11" name="Titolo 1"/>
          <p:cNvSpPr txBox="1">
            <a:spLocks/>
          </p:cNvSpPr>
          <p:nvPr/>
        </p:nvSpPr>
        <p:spPr>
          <a:xfrm>
            <a:off x="961103" y="1198172"/>
            <a:ext cx="10515600" cy="68009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Assignments</a:t>
            </a:r>
            <a:endParaRPr lang="en-GB" sz="4000" dirty="0"/>
          </a:p>
        </p:txBody>
      </p:sp>
      <p:pic>
        <p:nvPicPr>
          <p:cNvPr id="7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810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3" y="1198172"/>
            <a:ext cx="10515600" cy="110219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smtClean="0"/>
              <a:t>Something cool we can do with labour law data</a:t>
            </a:r>
            <a:endParaRPr lang="en-GB" sz="4000" dirty="0"/>
          </a:p>
        </p:txBody>
      </p:sp>
      <p:pic>
        <p:nvPicPr>
          <p:cNvPr id="10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965200" y="2895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961103" y="2895600"/>
            <a:ext cx="10515600" cy="2760133"/>
          </a:xfrm>
          <a:prstGeom prst="rect">
            <a:avLst/>
          </a:prstGeom>
        </p:spPr>
        <p:txBody>
          <a:bodyPr numCol="1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None/>
            </a:pPr>
            <a:r>
              <a:rPr lang="en-GB" dirty="0" smtClean="0"/>
              <a:t>Decent Work Check Survey (working conditions checked against labour law): </a:t>
            </a:r>
            <a:r>
              <a:rPr lang="en-GB" dirty="0">
                <a:hlinkClick r:id="rId4"/>
              </a:rPr>
              <a:t>https://wsapp.wageindicator.org/#/</a:t>
            </a:r>
            <a:r>
              <a:rPr lang="en-GB" dirty="0" smtClean="0">
                <a:hlinkClick r:id="rId4"/>
              </a:rPr>
              <a:t>dwc/ba_ID?referrer=workers_web&amp;locale=en_ID</a:t>
            </a:r>
            <a:endParaRPr lang="en-GB" dirty="0" smtClean="0"/>
          </a:p>
          <a:p>
            <a:pPr marL="0" indent="0" latinLnBrk="0">
              <a:buNone/>
            </a:pPr>
            <a:r>
              <a:rPr lang="en-GB" dirty="0"/>
              <a:t>Factory Pages: </a:t>
            </a: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gajimu.com/garment/Garment-Factories/garment-factories</a:t>
            </a:r>
            <a:endParaRPr lang="en-GB" dirty="0" smtClean="0"/>
          </a:p>
          <a:p>
            <a:pPr marL="0" indent="0" latinLnBrk="0">
              <a:buNone/>
            </a:pPr>
            <a:endParaRPr lang="en-GB" dirty="0" smtClean="0"/>
          </a:p>
          <a:p>
            <a:pPr marL="0" indent="0" latinLnBrk="0">
              <a:buNone/>
            </a:pPr>
            <a:endParaRPr lang="en-GB" dirty="0"/>
          </a:p>
          <a:p>
            <a:pPr marL="0" indent="0" latinLnBrk="0">
              <a:buNone/>
            </a:pPr>
            <a:endParaRPr lang="en-GB" dirty="0" smtClean="0"/>
          </a:p>
          <a:p>
            <a:pPr marL="514350" indent="-514350" latinLnBrk="0">
              <a:buAutoNum type="arabicPeriod"/>
            </a:pPr>
            <a:endParaRPr lang="en-GB" dirty="0"/>
          </a:p>
          <a:p>
            <a:pPr marL="514350" indent="-514350" latinLnBrk="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951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3" y="1198172"/>
            <a:ext cx="10515600" cy="110219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smtClean="0"/>
              <a:t>Something cool we can do with labour law data</a:t>
            </a:r>
            <a:endParaRPr lang="en-GB" sz="4000" dirty="0"/>
          </a:p>
        </p:txBody>
      </p:sp>
      <p:pic>
        <p:nvPicPr>
          <p:cNvPr id="10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965200" y="2895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961103" y="2895600"/>
            <a:ext cx="10515600" cy="2760133"/>
          </a:xfrm>
          <a:prstGeom prst="rect">
            <a:avLst/>
          </a:prstGeom>
        </p:spPr>
        <p:txBody>
          <a:bodyPr numCol="1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latinLnBrk="0">
              <a:buNone/>
            </a:pPr>
            <a:r>
              <a:rPr lang="en-GB" dirty="0" smtClean="0"/>
              <a:t>Decent Work Check Survey (working conditions checked against labour law): </a:t>
            </a:r>
            <a:r>
              <a:rPr lang="en-GB" dirty="0">
                <a:hlinkClick r:id="rId4"/>
              </a:rPr>
              <a:t>https://wsapp.wageindicator.org/#/</a:t>
            </a:r>
            <a:r>
              <a:rPr lang="en-GB" dirty="0" smtClean="0">
                <a:hlinkClick r:id="rId4"/>
              </a:rPr>
              <a:t>dwc/ba_ID?referrer=workers_web&amp;locale=en_ID</a:t>
            </a:r>
            <a:endParaRPr lang="en-GB" dirty="0" smtClean="0"/>
          </a:p>
          <a:p>
            <a:pPr marL="0" indent="0" latinLnBrk="0">
              <a:buNone/>
            </a:pPr>
            <a:r>
              <a:rPr lang="en-GB" dirty="0"/>
              <a:t>Factory Pages: </a:t>
            </a: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gajimu.com/garment/Garment-Factories/garment-factories</a:t>
            </a:r>
            <a:endParaRPr lang="en-GB" dirty="0" smtClean="0"/>
          </a:p>
          <a:p>
            <a:pPr marL="0" indent="0" latinLnBrk="0">
              <a:buNone/>
            </a:pPr>
            <a:endParaRPr lang="en-GB" dirty="0" smtClean="0"/>
          </a:p>
          <a:p>
            <a:pPr marL="0" indent="0" latinLnBrk="0">
              <a:buNone/>
            </a:pPr>
            <a:endParaRPr lang="en-GB" dirty="0"/>
          </a:p>
          <a:p>
            <a:pPr marL="0" indent="0" latinLnBrk="0">
              <a:buNone/>
            </a:pPr>
            <a:endParaRPr lang="en-GB" dirty="0" smtClean="0"/>
          </a:p>
          <a:p>
            <a:pPr marL="514350" indent="-514350" latinLnBrk="0">
              <a:buAutoNum type="arabicPeriod"/>
            </a:pPr>
            <a:endParaRPr lang="en-GB" dirty="0"/>
          </a:p>
          <a:p>
            <a:pPr marL="514350" indent="-514350" latinLnBrk="0">
              <a:buAutoNum type="arabicPeriod"/>
            </a:pP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 rot="20335879">
            <a:off x="2036368" y="2480102"/>
            <a:ext cx="8365067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latinLnBrk="0"/>
            <a:r>
              <a:rPr lang="en-GB" sz="3200" dirty="0" smtClean="0"/>
              <a:t>Comparison of Collective Agreements in Indonesia, Pakistan, Cambodia and Vietnam in a session tomorrow at 3.20pm, Track IV.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77450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601402" y="3181751"/>
            <a:ext cx="10515600" cy="66617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mtClean="0"/>
              <a:t>THANK YOU!</a:t>
            </a:r>
            <a:endParaRPr lang="en-GB" dirty="0"/>
          </a:p>
        </p:txBody>
      </p:sp>
      <p:pic>
        <p:nvPicPr>
          <p:cNvPr id="10" name="Picture 4" descr="FLAME University | The Pioneers of Liberal Education in Indi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5802" y="5955453"/>
            <a:ext cx="1981200" cy="847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85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5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3362</TotalTime>
  <Words>354</Words>
  <Application>Microsoft Macintosh PowerPoint</Application>
  <PresentationFormat>Widescreen</PresentationFormat>
  <Paragraphs>46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맑은 고딕</vt:lpstr>
      <vt:lpstr>Office 테마</vt:lpstr>
      <vt:lpstr>WORKSHOP Labour Law and Collective Agreements Database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Park Jeeeun</dc:creator>
  <cp:lastModifiedBy>Daniela Ceccon</cp:lastModifiedBy>
  <cp:revision>73</cp:revision>
  <dcterms:created xsi:type="dcterms:W3CDTF">2018-05-10T08:12:41Z</dcterms:created>
  <dcterms:modified xsi:type="dcterms:W3CDTF">2019-02-28T07:01:52Z</dcterms:modified>
</cp:coreProperties>
</file>