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86" r:id="rId9"/>
    <p:sldId id="275" r:id="rId10"/>
    <p:sldId id="277" r:id="rId11"/>
    <p:sldId id="278" r:id="rId12"/>
    <p:sldId id="284" r:id="rId13"/>
    <p:sldId id="287" r:id="rId14"/>
    <p:sldId id="288" r:id="rId15"/>
    <p:sldId id="268" r:id="rId16"/>
    <p:sldId id="269" r:id="rId17"/>
    <p:sldId id="270" r:id="rId18"/>
    <p:sldId id="271" r:id="rId19"/>
    <p:sldId id="265" r:id="rId20"/>
    <p:sldId id="263" r:id="rId21"/>
    <p:sldId id="282" r:id="rId22"/>
    <p:sldId id="283" r:id="rId23"/>
    <p:sldId id="285" r:id="rId24"/>
    <p:sldId id="272" r:id="rId25"/>
    <p:sldId id="273" r:id="rId26"/>
    <p:sldId id="266" r:id="rId27"/>
    <p:sldId id="267" r:id="rId28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100" d="100"/>
          <a:sy n="100" d="100"/>
        </p:scale>
        <p:origin x="496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54729158372351"/>
          <c:y val="0.0666925734931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Birr per month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explosion val="6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Less than 1000</c:v>
                </c:pt>
                <c:pt idx="1">
                  <c:v>1000 - 2000</c:v>
                </c:pt>
                <c:pt idx="2">
                  <c:v>2000 - 4000</c:v>
                </c:pt>
                <c:pt idx="3">
                  <c:v>4000 - 6000</c:v>
                </c:pt>
                <c:pt idx="4">
                  <c:v>6000 or more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0.082</c:v>
                </c:pt>
                <c:pt idx="1">
                  <c:v>0.574</c:v>
                </c:pt>
                <c:pt idx="2">
                  <c:v>0.256</c:v>
                </c:pt>
                <c:pt idx="3">
                  <c:v>0.063</c:v>
                </c:pt>
                <c:pt idx="4">
                  <c:v>0.025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85761622667711"/>
          <c:y val="0.369309365649428"/>
          <c:w val="0.29922899646925"/>
          <c:h val="0.394257307853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image" Target="../media/image5.jpg"/><Relationship Id="rId2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image" Target="../media/image5.jp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6BEE2B-69D8-4DB5-A7B3-FD0A219BC109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0287580-CA81-4660-81A0-FB0B784B1754}">
      <dgm:prSet phldrT="[Text]" custT="1"/>
      <dgm:spPr/>
      <dgm:t>
        <a:bodyPr/>
        <a:lstStyle/>
        <a:p>
          <a:r>
            <a:rPr lang="en-ID" sz="1800" b="1" dirty="0"/>
            <a:t>Online Library </a:t>
          </a:r>
          <a:r>
            <a:rPr lang="en-ID" sz="1600" dirty="0"/>
            <a:t>– </a:t>
          </a:r>
          <a:r>
            <a:rPr lang="en-ID" sz="1400" dirty="0" smtClean="0"/>
            <a:t>Mywage.org/Ethiopia </a:t>
          </a:r>
          <a:r>
            <a:rPr lang="en-GB" sz="1400" dirty="0" smtClean="0"/>
            <a:t>collects</a:t>
          </a:r>
          <a:r>
            <a:rPr lang="en-GB" sz="1400" dirty="0"/>
            <a:t>, compares and shares labour market information through (online &amp; offline) surveys and desk research. It serves as an online library for wage information, labour law and career advice</a:t>
          </a:r>
          <a:endParaRPr lang="en-ID" sz="14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7753627C-E0C9-4E34-AADF-61BCE0AFFBA8}" type="parTrans" cxnId="{DEE5B7AF-94AE-4DA6-88D4-5B94DB9F0D65}">
      <dgm:prSet/>
      <dgm:spPr/>
      <dgm:t>
        <a:bodyPr/>
        <a:lstStyle/>
        <a:p>
          <a:endParaRPr lang="en-ID"/>
        </a:p>
      </dgm:t>
    </dgm:pt>
    <dgm:pt modelId="{0451E230-624A-4970-B235-71925D179C2F}" type="sibTrans" cxnId="{DEE5B7AF-94AE-4DA6-88D4-5B94DB9F0D65}">
      <dgm:prSet/>
      <dgm:spPr/>
      <dgm:t>
        <a:bodyPr/>
        <a:lstStyle/>
        <a:p>
          <a:endParaRPr lang="en-ID"/>
        </a:p>
      </dgm:t>
    </dgm:pt>
    <dgm:pt modelId="{0F1A67F7-9DB2-4B46-AD7F-F502CE96F497}">
      <dgm:prSet phldrT="[Text]" custT="1"/>
      <dgm:spPr/>
      <dgm:t>
        <a:bodyPr/>
        <a:lstStyle/>
        <a:p>
          <a:r>
            <a:rPr lang="en-ID" sz="1800" b="1" dirty="0"/>
            <a:t>Global Organization </a:t>
          </a:r>
          <a:r>
            <a:rPr lang="en-ID" sz="1500" dirty="0"/>
            <a:t>– </a:t>
          </a:r>
          <a:r>
            <a:rPr lang="en-ID" sz="1400" dirty="0" smtClean="0"/>
            <a:t>Mywage.org/Ethiopia</a:t>
          </a:r>
          <a:r>
            <a:rPr lang="en-US" sz="1400" dirty="0" smtClean="0"/>
            <a:t> </a:t>
          </a:r>
          <a:r>
            <a:rPr lang="en-US" sz="1400" dirty="0"/>
            <a:t>is part of </a:t>
          </a:r>
          <a:r>
            <a:rPr lang="en-US" sz="1400" b="1" dirty="0">
              <a:solidFill>
                <a:schemeClr val="accent4">
                  <a:lumMod val="60000"/>
                  <a:lumOff val="40000"/>
                </a:schemeClr>
              </a:solidFill>
            </a:rPr>
            <a:t>WageIndicator Foundation.</a:t>
          </a:r>
          <a:r>
            <a:rPr lang="en-US" sz="1400" dirty="0"/>
            <a:t> </a:t>
          </a:r>
          <a:r>
            <a:rPr lang="en-GB" sz="1400" dirty="0"/>
            <a:t>WageIndicator Foundation is assisted by world-renowned universities, trade unions and employers’ organisations and currently operates in over 90 countries. </a:t>
          </a:r>
          <a:endParaRPr lang="en-ID" sz="1400" dirty="0"/>
        </a:p>
      </dgm:t>
    </dgm:pt>
    <dgm:pt modelId="{CCF7E96D-C43E-404F-B15B-FFFB7F3559B6}" type="parTrans" cxnId="{F87C532D-8717-4484-9F8C-3A5296FA1BF4}">
      <dgm:prSet/>
      <dgm:spPr/>
      <dgm:t>
        <a:bodyPr/>
        <a:lstStyle/>
        <a:p>
          <a:endParaRPr lang="en-ID"/>
        </a:p>
      </dgm:t>
    </dgm:pt>
    <dgm:pt modelId="{B2582F68-8DE8-48F9-B3F8-939CB72B0F00}" type="sibTrans" cxnId="{F87C532D-8717-4484-9F8C-3A5296FA1BF4}">
      <dgm:prSet/>
      <dgm:spPr/>
      <dgm:t>
        <a:bodyPr/>
        <a:lstStyle/>
        <a:p>
          <a:endParaRPr lang="en-ID"/>
        </a:p>
      </dgm:t>
    </dgm:pt>
    <dgm:pt modelId="{6689AF9F-8A4C-46E8-AA20-BECE6DECE110}">
      <dgm:prSet phldrT="[Text]" custT="1"/>
      <dgm:spPr/>
      <dgm:t>
        <a:bodyPr/>
        <a:lstStyle/>
        <a:p>
          <a:r>
            <a:rPr lang="en-GB" sz="1800" b="1" noProof="0" dirty="0" smtClean="0"/>
            <a:t>Transparent </a:t>
          </a:r>
          <a:r>
            <a:rPr lang="en-GB" sz="1000" baseline="0" noProof="0" dirty="0" smtClean="0"/>
            <a:t>- </a:t>
          </a:r>
          <a:r>
            <a:rPr lang="en-GB" sz="1400" noProof="0" dirty="0" smtClean="0"/>
            <a:t>Mywage.org/Ethiopia is dedicated to labour market transparency, focusing on dissemination of information on wages, labour law, by utilizing internet technology. </a:t>
          </a:r>
          <a:endParaRPr lang="en-GB" sz="1400" noProof="0" dirty="0"/>
        </a:p>
      </dgm:t>
    </dgm:pt>
    <dgm:pt modelId="{4794B524-B90A-444E-926E-D3DD5C0D53A1}" type="parTrans" cxnId="{1A8D332B-D23E-4218-AD95-13D6BBD0CDF5}">
      <dgm:prSet/>
      <dgm:spPr/>
      <dgm:t>
        <a:bodyPr/>
        <a:lstStyle/>
        <a:p>
          <a:endParaRPr lang="en-ID"/>
        </a:p>
      </dgm:t>
    </dgm:pt>
    <dgm:pt modelId="{3A805C94-755C-4A7A-AF07-3957D9FAE788}" type="sibTrans" cxnId="{1A8D332B-D23E-4218-AD95-13D6BBD0CDF5}">
      <dgm:prSet/>
      <dgm:spPr/>
      <dgm:t>
        <a:bodyPr/>
        <a:lstStyle/>
        <a:p>
          <a:endParaRPr lang="en-ID"/>
        </a:p>
      </dgm:t>
    </dgm:pt>
    <dgm:pt modelId="{E53592C1-A04E-4763-A115-BF96F10D05E2}">
      <dgm:prSet custT="1"/>
      <dgm:spPr/>
      <dgm:t>
        <a:bodyPr/>
        <a:lstStyle/>
        <a:p>
          <a:r>
            <a:rPr lang="en-ID" sz="1800" b="1" dirty="0">
              <a:solidFill>
                <a:schemeClr val="bg1"/>
              </a:solidFill>
            </a:rPr>
            <a:t>Free of charge </a:t>
          </a:r>
          <a:r>
            <a:rPr lang="en-ID" sz="1800" dirty="0">
              <a:solidFill>
                <a:schemeClr val="bg1"/>
              </a:solidFill>
            </a:rPr>
            <a:t>-</a:t>
          </a:r>
          <a:r>
            <a:rPr lang="en-ID" sz="1800" dirty="0">
              <a:solidFill>
                <a:schemeClr val="accent4">
                  <a:lumMod val="60000"/>
                  <a:lumOff val="40000"/>
                </a:schemeClr>
              </a:solidFill>
            </a:rPr>
            <a:t> </a:t>
          </a:r>
          <a:r>
            <a:rPr lang="en-ID" sz="1400" dirty="0"/>
            <a:t>All information in </a:t>
          </a:r>
          <a:r>
            <a:rPr lang="en-ID" sz="1400" dirty="0" smtClean="0"/>
            <a:t>Mywage.org/Ethiopia is </a:t>
          </a:r>
          <a:r>
            <a:rPr lang="en-ID" sz="1400" dirty="0"/>
            <a:t>accessible online by </a:t>
          </a:r>
          <a:r>
            <a:rPr lang="en-ID" sz="1400" dirty="0" smtClean="0"/>
            <a:t>everyone free </a:t>
          </a:r>
          <a:r>
            <a:rPr lang="en-ID" sz="1400" dirty="0"/>
            <a:t>of charge</a:t>
          </a:r>
          <a:endParaRPr lang="en-ID" sz="14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3C395054-E8A2-4A88-95F7-0284859EDEE6}" type="parTrans" cxnId="{8ACF730B-136B-44C2-BCA2-2E294406B158}">
      <dgm:prSet/>
      <dgm:spPr/>
      <dgm:t>
        <a:bodyPr/>
        <a:lstStyle/>
        <a:p>
          <a:endParaRPr lang="en-ID"/>
        </a:p>
      </dgm:t>
    </dgm:pt>
    <dgm:pt modelId="{B0C4205E-680B-4D87-83A5-95FC49E367D6}" type="sibTrans" cxnId="{8ACF730B-136B-44C2-BCA2-2E294406B158}">
      <dgm:prSet/>
      <dgm:spPr/>
      <dgm:t>
        <a:bodyPr/>
        <a:lstStyle/>
        <a:p>
          <a:endParaRPr lang="en-ID"/>
        </a:p>
      </dgm:t>
    </dgm:pt>
    <dgm:pt modelId="{8EE96F34-2016-42E1-B52C-351FAEA6B9DC}" type="pres">
      <dgm:prSet presAssocID="{F26BEE2B-69D8-4DB5-A7B3-FD0A219BC109}" presName="Name0" presStyleCnt="0">
        <dgm:presLayoutVars>
          <dgm:dir/>
          <dgm:resizeHandles val="exact"/>
        </dgm:presLayoutVars>
      </dgm:prSet>
      <dgm:spPr/>
    </dgm:pt>
    <dgm:pt modelId="{0E8690AB-8CF3-4278-B9F1-3DE609252868}" type="pres">
      <dgm:prSet presAssocID="{F26BEE2B-69D8-4DB5-A7B3-FD0A219BC109}" presName="bkgdShp" presStyleLbl="alignAccFollowNode1" presStyleIdx="0" presStyleCnt="1"/>
      <dgm:spPr/>
    </dgm:pt>
    <dgm:pt modelId="{1E2516D5-2CDA-4466-AD0F-2A11F0AC64AB}" type="pres">
      <dgm:prSet presAssocID="{F26BEE2B-69D8-4DB5-A7B3-FD0A219BC109}" presName="linComp" presStyleCnt="0"/>
      <dgm:spPr/>
    </dgm:pt>
    <dgm:pt modelId="{D47C2544-E35D-47D9-A47A-AAD7298A1D7F}" type="pres">
      <dgm:prSet presAssocID="{C0287580-CA81-4660-81A0-FB0B784B1754}" presName="compNode" presStyleCnt="0"/>
      <dgm:spPr/>
    </dgm:pt>
    <dgm:pt modelId="{A4E7C939-A7E5-44AC-9B0F-FC452D4FBF00}" type="pres">
      <dgm:prSet presAssocID="{C0287580-CA81-4660-81A0-FB0B784B1754}" presName="node" presStyleLbl="node1" presStyleIdx="0" presStyleCnt="4" custScaleX="1123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2EE65B-69DB-434C-AB78-83E76D89DD75}" type="pres">
      <dgm:prSet presAssocID="{C0287580-CA81-4660-81A0-FB0B784B1754}" presName="invisiNode" presStyleLbl="node1" presStyleIdx="0" presStyleCnt="4"/>
      <dgm:spPr/>
    </dgm:pt>
    <dgm:pt modelId="{8F0A38A4-FEA0-44F2-918C-EA164FE51B92}" type="pres">
      <dgm:prSet presAssocID="{C0287580-CA81-4660-81A0-FB0B784B1754}" presName="imagNode" presStyleLbl="fgImgPlace1" presStyleIdx="0" presStyleCnt="4" custAng="21150285" custLinFactNeighborX="-2768" custLinFactNeighborY="-11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858B132A-A9E0-4509-A145-0657EF50BEE3}" type="pres">
      <dgm:prSet presAssocID="{0451E230-624A-4970-B235-71925D179C2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612F4D6-2F98-49D6-8CBB-76A3EF66DEDA}" type="pres">
      <dgm:prSet presAssocID="{0F1A67F7-9DB2-4B46-AD7F-F502CE96F497}" presName="compNode" presStyleCnt="0"/>
      <dgm:spPr/>
    </dgm:pt>
    <dgm:pt modelId="{FA72241B-2A37-4522-AC68-623A06CA0A95}" type="pres">
      <dgm:prSet presAssocID="{0F1A67F7-9DB2-4B46-AD7F-F502CE96F497}" presName="node" presStyleLbl="node1" presStyleIdx="1" presStyleCnt="4" custScaleX="1158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5E0D19-3A80-4CE8-B007-3D02976F4244}" type="pres">
      <dgm:prSet presAssocID="{0F1A67F7-9DB2-4B46-AD7F-F502CE96F497}" presName="invisiNode" presStyleLbl="node1" presStyleIdx="1" presStyleCnt="4"/>
      <dgm:spPr/>
    </dgm:pt>
    <dgm:pt modelId="{966323D4-EE54-4074-BFBA-3262CC0E99CE}" type="pres">
      <dgm:prSet presAssocID="{0F1A67F7-9DB2-4B46-AD7F-F502CE96F497}" presName="imagNode" presStyleLbl="fgImgPlace1" presStyleIdx="1" presStyleCnt="4" custAng="195105" custLinFactNeighborX="2026" custLinFactNeighborY="112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8E0A10FD-D196-438E-9FE0-2D66BDA026D1}" type="pres">
      <dgm:prSet presAssocID="{B2582F68-8DE8-48F9-B3F8-939CB72B0F00}" presName="sibTrans" presStyleLbl="sibTrans2D1" presStyleIdx="0" presStyleCnt="0"/>
      <dgm:spPr/>
      <dgm:t>
        <a:bodyPr/>
        <a:lstStyle/>
        <a:p>
          <a:endParaRPr lang="en-GB"/>
        </a:p>
      </dgm:t>
    </dgm:pt>
    <dgm:pt modelId="{6FE7F476-5A56-4183-A120-151BA6490D7D}" type="pres">
      <dgm:prSet presAssocID="{6689AF9F-8A4C-46E8-AA20-BECE6DECE110}" presName="compNode" presStyleCnt="0"/>
      <dgm:spPr/>
    </dgm:pt>
    <dgm:pt modelId="{EE68A987-6B72-4BAB-AE73-251D7EB072E9}" type="pres">
      <dgm:prSet presAssocID="{6689AF9F-8A4C-46E8-AA20-BECE6DECE110}" presName="node" presStyleLbl="node1" presStyleIdx="2" presStyleCnt="4" custScaleX="1245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879C1F-9569-4440-AF18-2D6A07DCC8B4}" type="pres">
      <dgm:prSet presAssocID="{6689AF9F-8A4C-46E8-AA20-BECE6DECE110}" presName="invisiNode" presStyleLbl="node1" presStyleIdx="2" presStyleCnt="4"/>
      <dgm:spPr/>
    </dgm:pt>
    <dgm:pt modelId="{F4260012-95C7-438A-BCC9-4B5E93C97141}" type="pres">
      <dgm:prSet presAssocID="{6689AF9F-8A4C-46E8-AA20-BECE6DECE11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4E40A83-E402-4567-ABE5-9219F01C94AC}" type="pres">
      <dgm:prSet presAssocID="{3A805C94-755C-4A7A-AF07-3957D9FAE788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14806A0-174F-414A-AD8A-830F8BED5CDE}" type="pres">
      <dgm:prSet presAssocID="{E53592C1-A04E-4763-A115-BF96F10D05E2}" presName="compNode" presStyleCnt="0"/>
      <dgm:spPr/>
    </dgm:pt>
    <dgm:pt modelId="{978DDC10-68F7-4822-98FF-CAFB90DD284A}" type="pres">
      <dgm:prSet presAssocID="{E53592C1-A04E-4763-A115-BF96F10D05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89ED68-0A3C-4078-A72B-626D5FD6FF71}" type="pres">
      <dgm:prSet presAssocID="{E53592C1-A04E-4763-A115-BF96F10D05E2}" presName="invisiNode" presStyleLbl="node1" presStyleIdx="3" presStyleCnt="4"/>
      <dgm:spPr/>
    </dgm:pt>
    <dgm:pt modelId="{7088E57C-EC8A-400C-8F26-CEEE9D3B687A}" type="pres">
      <dgm:prSet presAssocID="{E53592C1-A04E-4763-A115-BF96F10D05E2}" presName="imagNode" presStyleLbl="fgImgPlace1" presStyleIdx="3" presStyleCnt="4" custAng="2105944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</dgm:ptLst>
  <dgm:cxnLst>
    <dgm:cxn modelId="{1A8D332B-D23E-4218-AD95-13D6BBD0CDF5}" srcId="{F26BEE2B-69D8-4DB5-A7B3-FD0A219BC109}" destId="{6689AF9F-8A4C-46E8-AA20-BECE6DECE110}" srcOrd="2" destOrd="0" parTransId="{4794B524-B90A-444E-926E-D3DD5C0D53A1}" sibTransId="{3A805C94-755C-4A7A-AF07-3957D9FAE788}"/>
    <dgm:cxn modelId="{F87C532D-8717-4484-9F8C-3A5296FA1BF4}" srcId="{F26BEE2B-69D8-4DB5-A7B3-FD0A219BC109}" destId="{0F1A67F7-9DB2-4B46-AD7F-F502CE96F497}" srcOrd="1" destOrd="0" parTransId="{CCF7E96D-C43E-404F-B15B-FFFB7F3559B6}" sibTransId="{B2582F68-8DE8-48F9-B3F8-939CB72B0F00}"/>
    <dgm:cxn modelId="{A7B2CCC9-1610-174C-ADC7-38CFC1F6B9C2}" type="presOf" srcId="{E53592C1-A04E-4763-A115-BF96F10D05E2}" destId="{978DDC10-68F7-4822-98FF-CAFB90DD284A}" srcOrd="0" destOrd="0" presId="urn:microsoft.com/office/officeart/2005/8/layout/pList2"/>
    <dgm:cxn modelId="{E89E75FC-3E33-1346-B5B9-FF5BF96A7FA2}" type="presOf" srcId="{0451E230-624A-4970-B235-71925D179C2F}" destId="{858B132A-A9E0-4509-A145-0657EF50BEE3}" srcOrd="0" destOrd="0" presId="urn:microsoft.com/office/officeart/2005/8/layout/pList2"/>
    <dgm:cxn modelId="{E327C370-335D-0F49-9C73-BB95E2EAFFDB}" type="presOf" srcId="{B2582F68-8DE8-48F9-B3F8-939CB72B0F00}" destId="{8E0A10FD-D196-438E-9FE0-2D66BDA026D1}" srcOrd="0" destOrd="0" presId="urn:microsoft.com/office/officeart/2005/8/layout/pList2"/>
    <dgm:cxn modelId="{56F84506-D992-734B-A44F-D2EF2E9B3C8E}" type="presOf" srcId="{F26BEE2B-69D8-4DB5-A7B3-FD0A219BC109}" destId="{8EE96F34-2016-42E1-B52C-351FAEA6B9DC}" srcOrd="0" destOrd="0" presId="urn:microsoft.com/office/officeart/2005/8/layout/pList2"/>
    <dgm:cxn modelId="{F8BDB9E3-0847-3746-813E-DC8A2EFFF50F}" type="presOf" srcId="{C0287580-CA81-4660-81A0-FB0B784B1754}" destId="{A4E7C939-A7E5-44AC-9B0F-FC452D4FBF00}" srcOrd="0" destOrd="0" presId="urn:microsoft.com/office/officeart/2005/8/layout/pList2"/>
    <dgm:cxn modelId="{DEE5B7AF-94AE-4DA6-88D4-5B94DB9F0D65}" srcId="{F26BEE2B-69D8-4DB5-A7B3-FD0A219BC109}" destId="{C0287580-CA81-4660-81A0-FB0B784B1754}" srcOrd="0" destOrd="0" parTransId="{7753627C-E0C9-4E34-AADF-61BCE0AFFBA8}" sibTransId="{0451E230-624A-4970-B235-71925D179C2F}"/>
    <dgm:cxn modelId="{4368A261-B226-2C46-84C2-B4FE027A4110}" type="presOf" srcId="{6689AF9F-8A4C-46E8-AA20-BECE6DECE110}" destId="{EE68A987-6B72-4BAB-AE73-251D7EB072E9}" srcOrd="0" destOrd="0" presId="urn:microsoft.com/office/officeart/2005/8/layout/pList2"/>
    <dgm:cxn modelId="{A51395F0-1FF5-E24B-B8CD-B50846943808}" type="presOf" srcId="{0F1A67F7-9DB2-4B46-AD7F-F502CE96F497}" destId="{FA72241B-2A37-4522-AC68-623A06CA0A95}" srcOrd="0" destOrd="0" presId="urn:microsoft.com/office/officeart/2005/8/layout/pList2"/>
    <dgm:cxn modelId="{71D90617-42C6-4144-8DA3-AF719F6E8D61}" type="presOf" srcId="{3A805C94-755C-4A7A-AF07-3957D9FAE788}" destId="{C4E40A83-E402-4567-ABE5-9219F01C94AC}" srcOrd="0" destOrd="0" presId="urn:microsoft.com/office/officeart/2005/8/layout/pList2"/>
    <dgm:cxn modelId="{8ACF730B-136B-44C2-BCA2-2E294406B158}" srcId="{F26BEE2B-69D8-4DB5-A7B3-FD0A219BC109}" destId="{E53592C1-A04E-4763-A115-BF96F10D05E2}" srcOrd="3" destOrd="0" parTransId="{3C395054-E8A2-4A88-95F7-0284859EDEE6}" sibTransId="{B0C4205E-680B-4D87-83A5-95FC49E367D6}"/>
    <dgm:cxn modelId="{F7CCF897-EC74-D84F-87FD-2C485A84B6EA}" type="presParOf" srcId="{8EE96F34-2016-42E1-B52C-351FAEA6B9DC}" destId="{0E8690AB-8CF3-4278-B9F1-3DE609252868}" srcOrd="0" destOrd="0" presId="urn:microsoft.com/office/officeart/2005/8/layout/pList2"/>
    <dgm:cxn modelId="{492516E3-5C52-5543-AC90-765B54F6A94F}" type="presParOf" srcId="{8EE96F34-2016-42E1-B52C-351FAEA6B9DC}" destId="{1E2516D5-2CDA-4466-AD0F-2A11F0AC64AB}" srcOrd="1" destOrd="0" presId="urn:microsoft.com/office/officeart/2005/8/layout/pList2"/>
    <dgm:cxn modelId="{DD77ED2B-4D85-4B47-9BA7-C8D0329EF470}" type="presParOf" srcId="{1E2516D5-2CDA-4466-AD0F-2A11F0AC64AB}" destId="{D47C2544-E35D-47D9-A47A-AAD7298A1D7F}" srcOrd="0" destOrd="0" presId="urn:microsoft.com/office/officeart/2005/8/layout/pList2"/>
    <dgm:cxn modelId="{A3677911-ACD8-0042-BB14-A03932487355}" type="presParOf" srcId="{D47C2544-E35D-47D9-A47A-AAD7298A1D7F}" destId="{A4E7C939-A7E5-44AC-9B0F-FC452D4FBF00}" srcOrd="0" destOrd="0" presId="urn:microsoft.com/office/officeart/2005/8/layout/pList2"/>
    <dgm:cxn modelId="{79967750-8A54-4D4B-9ABD-74E667F070B0}" type="presParOf" srcId="{D47C2544-E35D-47D9-A47A-AAD7298A1D7F}" destId="{B72EE65B-69DB-434C-AB78-83E76D89DD75}" srcOrd="1" destOrd="0" presId="urn:microsoft.com/office/officeart/2005/8/layout/pList2"/>
    <dgm:cxn modelId="{60529C9F-C9F4-6343-ACC4-649C828AB5F3}" type="presParOf" srcId="{D47C2544-E35D-47D9-A47A-AAD7298A1D7F}" destId="{8F0A38A4-FEA0-44F2-918C-EA164FE51B92}" srcOrd="2" destOrd="0" presId="urn:microsoft.com/office/officeart/2005/8/layout/pList2"/>
    <dgm:cxn modelId="{5FE7FC43-798E-F64A-849F-74CA07376E9B}" type="presParOf" srcId="{1E2516D5-2CDA-4466-AD0F-2A11F0AC64AB}" destId="{858B132A-A9E0-4509-A145-0657EF50BEE3}" srcOrd="1" destOrd="0" presId="urn:microsoft.com/office/officeart/2005/8/layout/pList2"/>
    <dgm:cxn modelId="{6AA676B6-E0A8-AF41-9439-7EC405D73EFB}" type="presParOf" srcId="{1E2516D5-2CDA-4466-AD0F-2A11F0AC64AB}" destId="{A612F4D6-2F98-49D6-8CBB-76A3EF66DEDA}" srcOrd="2" destOrd="0" presId="urn:microsoft.com/office/officeart/2005/8/layout/pList2"/>
    <dgm:cxn modelId="{58CBA16E-E7AC-2346-B8AE-5B9835B44817}" type="presParOf" srcId="{A612F4D6-2F98-49D6-8CBB-76A3EF66DEDA}" destId="{FA72241B-2A37-4522-AC68-623A06CA0A95}" srcOrd="0" destOrd="0" presId="urn:microsoft.com/office/officeart/2005/8/layout/pList2"/>
    <dgm:cxn modelId="{B24E77D0-6A10-134C-95FE-06D1BE2A13EC}" type="presParOf" srcId="{A612F4D6-2F98-49D6-8CBB-76A3EF66DEDA}" destId="{A85E0D19-3A80-4CE8-B007-3D02976F4244}" srcOrd="1" destOrd="0" presId="urn:microsoft.com/office/officeart/2005/8/layout/pList2"/>
    <dgm:cxn modelId="{20E8736B-115E-0449-A7CA-A539FA3AF72F}" type="presParOf" srcId="{A612F4D6-2F98-49D6-8CBB-76A3EF66DEDA}" destId="{966323D4-EE54-4074-BFBA-3262CC0E99CE}" srcOrd="2" destOrd="0" presId="urn:microsoft.com/office/officeart/2005/8/layout/pList2"/>
    <dgm:cxn modelId="{C4E5CAE4-7E36-4448-806B-2EFB2417E98B}" type="presParOf" srcId="{1E2516D5-2CDA-4466-AD0F-2A11F0AC64AB}" destId="{8E0A10FD-D196-438E-9FE0-2D66BDA026D1}" srcOrd="3" destOrd="0" presId="urn:microsoft.com/office/officeart/2005/8/layout/pList2"/>
    <dgm:cxn modelId="{4B0A6370-5B57-CB43-9B05-97607FCAAF76}" type="presParOf" srcId="{1E2516D5-2CDA-4466-AD0F-2A11F0AC64AB}" destId="{6FE7F476-5A56-4183-A120-151BA6490D7D}" srcOrd="4" destOrd="0" presId="urn:microsoft.com/office/officeart/2005/8/layout/pList2"/>
    <dgm:cxn modelId="{4527CAD1-93F1-CE4D-BBF4-D9307CBC4E9A}" type="presParOf" srcId="{6FE7F476-5A56-4183-A120-151BA6490D7D}" destId="{EE68A987-6B72-4BAB-AE73-251D7EB072E9}" srcOrd="0" destOrd="0" presId="urn:microsoft.com/office/officeart/2005/8/layout/pList2"/>
    <dgm:cxn modelId="{B0299CF6-1A14-C541-BF52-2F4F57577FE0}" type="presParOf" srcId="{6FE7F476-5A56-4183-A120-151BA6490D7D}" destId="{7B879C1F-9569-4440-AF18-2D6A07DCC8B4}" srcOrd="1" destOrd="0" presId="urn:microsoft.com/office/officeart/2005/8/layout/pList2"/>
    <dgm:cxn modelId="{17E2FE4A-1FF1-B64F-BC95-0A75571F105F}" type="presParOf" srcId="{6FE7F476-5A56-4183-A120-151BA6490D7D}" destId="{F4260012-95C7-438A-BCC9-4B5E93C97141}" srcOrd="2" destOrd="0" presId="urn:microsoft.com/office/officeart/2005/8/layout/pList2"/>
    <dgm:cxn modelId="{029DDDA0-08D6-5246-A153-509932EB32A9}" type="presParOf" srcId="{1E2516D5-2CDA-4466-AD0F-2A11F0AC64AB}" destId="{C4E40A83-E402-4567-ABE5-9219F01C94AC}" srcOrd="5" destOrd="0" presId="urn:microsoft.com/office/officeart/2005/8/layout/pList2"/>
    <dgm:cxn modelId="{246315A1-CF76-E240-BCD0-E51FCE542850}" type="presParOf" srcId="{1E2516D5-2CDA-4466-AD0F-2A11F0AC64AB}" destId="{F14806A0-174F-414A-AD8A-830F8BED5CDE}" srcOrd="6" destOrd="0" presId="urn:microsoft.com/office/officeart/2005/8/layout/pList2"/>
    <dgm:cxn modelId="{C9F78278-6136-5F42-8DBA-CE2DB217B9F9}" type="presParOf" srcId="{F14806A0-174F-414A-AD8A-830F8BED5CDE}" destId="{978DDC10-68F7-4822-98FF-CAFB90DD284A}" srcOrd="0" destOrd="0" presId="urn:microsoft.com/office/officeart/2005/8/layout/pList2"/>
    <dgm:cxn modelId="{8D32EC4B-EA20-5D4A-A975-877E40E71F93}" type="presParOf" srcId="{F14806A0-174F-414A-AD8A-830F8BED5CDE}" destId="{0F89ED68-0A3C-4078-A72B-626D5FD6FF71}" srcOrd="1" destOrd="0" presId="urn:microsoft.com/office/officeart/2005/8/layout/pList2"/>
    <dgm:cxn modelId="{DB9DEEBA-63E2-414A-B6D0-77EDBC82469B}" type="presParOf" srcId="{F14806A0-174F-414A-AD8A-830F8BED5CDE}" destId="{7088E57C-EC8A-400C-8F26-CEEE9D3B687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690AB-8CF3-4278-B9F1-3DE609252868}">
      <dsp:nvSpPr>
        <dsp:cNvPr id="0" name=""/>
        <dsp:cNvSpPr/>
      </dsp:nvSpPr>
      <dsp:spPr>
        <a:xfrm>
          <a:off x="0" y="0"/>
          <a:ext cx="11201690" cy="17509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0A38A4-FEA0-44F2-918C-EA164FE51B92}">
      <dsp:nvSpPr>
        <dsp:cNvPr id="0" name=""/>
        <dsp:cNvSpPr/>
      </dsp:nvSpPr>
      <dsp:spPr>
        <a:xfrm rot="21150285">
          <a:off x="413154" y="218988"/>
          <a:ext cx="2179954" cy="1284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C939-A7E5-44AC-9B0F-FC452D4FBF00}">
      <dsp:nvSpPr>
        <dsp:cNvPr id="0" name=""/>
        <dsp:cNvSpPr/>
      </dsp:nvSpPr>
      <dsp:spPr>
        <a:xfrm rot="10800000">
          <a:off x="338730" y="1750949"/>
          <a:ext cx="2449483" cy="21400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/>
            <a:t>Online Library </a:t>
          </a:r>
          <a:r>
            <a:rPr lang="en-ID" sz="1600" kern="1200" dirty="0"/>
            <a:t>– </a:t>
          </a:r>
          <a:r>
            <a:rPr lang="en-ID" sz="1400" kern="1200" dirty="0" smtClean="0"/>
            <a:t>Mywage.org/Ethiopia </a:t>
          </a:r>
          <a:r>
            <a:rPr lang="en-GB" sz="1400" kern="1200" dirty="0" smtClean="0"/>
            <a:t>collects</a:t>
          </a:r>
          <a:r>
            <a:rPr lang="en-GB" sz="1400" kern="1200" dirty="0"/>
            <a:t>, compares and shares labour market information through (online &amp; offline) surveys and desk research. It serves as an online library for wage information, labour law and career advice</a:t>
          </a:r>
          <a:endParaRPr lang="en-ID" sz="14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 rot="10800000">
        <a:off x="404544" y="1750949"/>
        <a:ext cx="2317855" cy="2074235"/>
      </dsp:txXfrm>
    </dsp:sp>
    <dsp:sp modelId="{966323D4-EE54-4074-BFBA-3262CC0E99CE}">
      <dsp:nvSpPr>
        <dsp:cNvPr id="0" name=""/>
        <dsp:cNvSpPr/>
      </dsp:nvSpPr>
      <dsp:spPr>
        <a:xfrm rot="195105">
          <a:off x="3223027" y="247930"/>
          <a:ext cx="2179954" cy="1284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241B-2A37-4522-AC68-623A06CA0A95}">
      <dsp:nvSpPr>
        <dsp:cNvPr id="0" name=""/>
        <dsp:cNvSpPr/>
      </dsp:nvSpPr>
      <dsp:spPr>
        <a:xfrm rot="10800000">
          <a:off x="3006209" y="1750949"/>
          <a:ext cx="2525258" cy="21400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/>
            <a:t>Global Organization </a:t>
          </a:r>
          <a:r>
            <a:rPr lang="en-ID" sz="1500" kern="1200" dirty="0"/>
            <a:t>– </a:t>
          </a:r>
          <a:r>
            <a:rPr lang="en-ID" sz="1400" kern="1200" dirty="0" smtClean="0"/>
            <a:t>Mywage.org/Ethiopia</a:t>
          </a:r>
          <a:r>
            <a:rPr lang="en-US" sz="1400" kern="1200" dirty="0" smtClean="0"/>
            <a:t> </a:t>
          </a:r>
          <a:r>
            <a:rPr lang="en-US" sz="1400" kern="1200" dirty="0"/>
            <a:t>is part of </a:t>
          </a:r>
          <a:r>
            <a:rPr lang="en-US" sz="14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WageIndicator Foundation.</a:t>
          </a:r>
          <a:r>
            <a:rPr lang="en-US" sz="1400" kern="1200" dirty="0"/>
            <a:t> </a:t>
          </a:r>
          <a:r>
            <a:rPr lang="en-GB" sz="1400" kern="1200" dirty="0"/>
            <a:t>WageIndicator Foundation is assisted by world-renowned universities, trade unions and employers’ organisations and currently operates in over 90 countries. </a:t>
          </a:r>
          <a:endParaRPr lang="en-ID" sz="1400" kern="1200" dirty="0"/>
        </a:p>
      </dsp:txBody>
      <dsp:txXfrm rot="10800000">
        <a:off x="3072023" y="1750949"/>
        <a:ext cx="2393630" cy="2074235"/>
      </dsp:txXfrm>
    </dsp:sp>
    <dsp:sp modelId="{F4260012-95C7-438A-BCC9-4B5E93C97141}">
      <dsp:nvSpPr>
        <dsp:cNvPr id="0" name=""/>
        <dsp:cNvSpPr/>
      </dsp:nvSpPr>
      <dsp:spPr>
        <a:xfrm>
          <a:off x="6017260" y="233459"/>
          <a:ext cx="2179954" cy="1284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8A987-6B72-4BAB-AE73-251D7EB072E9}">
      <dsp:nvSpPr>
        <dsp:cNvPr id="0" name=""/>
        <dsp:cNvSpPr/>
      </dsp:nvSpPr>
      <dsp:spPr>
        <a:xfrm rot="10800000">
          <a:off x="5749463" y="1750949"/>
          <a:ext cx="2715547" cy="21400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smtClean="0"/>
            <a:t>Transparent </a:t>
          </a:r>
          <a:r>
            <a:rPr lang="en-GB" sz="1000" kern="1200" baseline="0" noProof="0" dirty="0" smtClean="0"/>
            <a:t>- </a:t>
          </a:r>
          <a:r>
            <a:rPr lang="en-GB" sz="1400" kern="1200" noProof="0" dirty="0" smtClean="0"/>
            <a:t>Mywage.org/Ethiopia is dedicated to labour market transparency, focusing on dissemination of information on wages, labour law, by utilizing internet technology. </a:t>
          </a:r>
          <a:endParaRPr lang="en-GB" sz="1400" kern="1200" noProof="0" dirty="0"/>
        </a:p>
      </dsp:txBody>
      <dsp:txXfrm rot="10800000">
        <a:off x="5815277" y="1750949"/>
        <a:ext cx="2583919" cy="2074235"/>
      </dsp:txXfrm>
    </dsp:sp>
    <dsp:sp modelId="{7088E57C-EC8A-400C-8F26-CEEE9D3B687A}">
      <dsp:nvSpPr>
        <dsp:cNvPr id="0" name=""/>
        <dsp:cNvSpPr/>
      </dsp:nvSpPr>
      <dsp:spPr>
        <a:xfrm rot="21059443">
          <a:off x="8683006" y="233459"/>
          <a:ext cx="2179954" cy="12840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DDC10-68F7-4822-98FF-CAFB90DD284A}">
      <dsp:nvSpPr>
        <dsp:cNvPr id="0" name=""/>
        <dsp:cNvSpPr/>
      </dsp:nvSpPr>
      <dsp:spPr>
        <a:xfrm rot="10800000">
          <a:off x="8683006" y="1750949"/>
          <a:ext cx="2179954" cy="214004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800" b="1" kern="1200" dirty="0">
              <a:solidFill>
                <a:schemeClr val="bg1"/>
              </a:solidFill>
            </a:rPr>
            <a:t>Free of charge </a:t>
          </a:r>
          <a:r>
            <a:rPr lang="en-ID" sz="1800" kern="1200" dirty="0">
              <a:solidFill>
                <a:schemeClr val="bg1"/>
              </a:solidFill>
            </a:rPr>
            <a:t>-</a:t>
          </a:r>
          <a:r>
            <a:rPr lang="en-ID" sz="18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 </a:t>
          </a:r>
          <a:r>
            <a:rPr lang="en-ID" sz="1400" kern="1200" dirty="0"/>
            <a:t>All information in </a:t>
          </a:r>
          <a:r>
            <a:rPr lang="en-ID" sz="1400" kern="1200" dirty="0" smtClean="0"/>
            <a:t>Mywage.org/Ethiopia is </a:t>
          </a:r>
          <a:r>
            <a:rPr lang="en-ID" sz="1400" kern="1200" dirty="0"/>
            <a:t>accessible online by </a:t>
          </a:r>
          <a:r>
            <a:rPr lang="en-ID" sz="1400" kern="1200" dirty="0" smtClean="0"/>
            <a:t>everyone free </a:t>
          </a:r>
          <a:r>
            <a:rPr lang="en-ID" sz="1400" kern="1200" dirty="0"/>
            <a:t>of charge</a:t>
          </a:r>
          <a:endParaRPr lang="en-ID" sz="14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 rot="10800000">
        <a:off x="8748820" y="1750949"/>
        <a:ext cx="2048326" cy="2074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DAE72-5AB1-094B-9D05-EF6CA9EB4BC0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2928-424D-B94B-AA7F-896B317CED3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6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63DD-1AFA-F44B-AA44-FD14063AE24A}" type="datetimeFigureOut">
              <a:rPr lang="it-IT" smtClean="0"/>
              <a:t>26/03/19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D5369-701D-654A-99F7-0D452CA8C6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37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0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72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8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02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56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1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30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1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4BE6-E140-480C-A95A-84EE2A17842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0775-FFDC-4305-814D-DCC48954BB01}" type="slidenum">
              <a:rPr lang="en-GB" smtClean="0"/>
              <a:t>‹n.›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9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hyperlink" Target="https://mywage.org/ethiopia/labour-law/garment-factorie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761" y="2654716"/>
            <a:ext cx="9144000" cy="100317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</a:rPr>
              <a:t>Mywage.org/Ethiopia </a:t>
            </a:r>
            <a:br>
              <a:rPr lang="en-GB" sz="3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3200" b="1" dirty="0" smtClean="0">
                <a:solidFill>
                  <a:schemeClr val="bg2">
                    <a:lumMod val="25000"/>
                  </a:schemeClr>
                </a:solidFill>
              </a:rPr>
              <a:t>for living wages in the garment sector</a:t>
            </a:r>
            <a:endParaRPr lang="en-GB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761" y="5854650"/>
            <a:ext cx="9144000" cy="479880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Amsterdam, 28</a:t>
            </a:r>
            <a:r>
              <a:rPr lang="en-GB" sz="2000" baseline="30000" dirty="0" smtClean="0">
                <a:solidFill>
                  <a:schemeClr val="bg2">
                    <a:lumMod val="25000"/>
                  </a:schemeClr>
                </a:solidFill>
              </a:rPr>
              <a:t>th</a:t>
            </a:r>
            <a:r>
              <a:rPr lang="en-GB" sz="2000" dirty="0" smtClean="0">
                <a:solidFill>
                  <a:schemeClr val="bg2">
                    <a:lumMod val="25000"/>
                  </a:schemeClr>
                </a:solidFill>
              </a:rPr>
              <a:t> March2019</a:t>
            </a:r>
            <a:endParaRPr lang="en-GB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5204" y="4732001"/>
            <a:ext cx="9144000" cy="893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</a:rPr>
              <a:t>Daniela Ceccon </a:t>
            </a:r>
          </a:p>
          <a:p>
            <a:r>
              <a:rPr lang="en-GB" sz="1800" dirty="0" smtClean="0">
                <a:solidFill>
                  <a:schemeClr val="bg2">
                    <a:lumMod val="25000"/>
                  </a:schemeClr>
                </a:solidFill>
              </a:rPr>
              <a:t>Database manager at the WageIndicator Foundation</a:t>
            </a:r>
            <a:endParaRPr lang="en-GB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60310" y="1433359"/>
            <a:ext cx="4367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PROJECT NAME: </a:t>
            </a:r>
            <a:r>
              <a:rPr lang="en-GB" sz="1400" dirty="0" err="1" smtClean="0"/>
              <a:t>Sociale</a:t>
            </a:r>
            <a:r>
              <a:rPr lang="en-GB" sz="1400" dirty="0" smtClean="0"/>
              <a:t> </a:t>
            </a:r>
            <a:r>
              <a:rPr lang="en-GB" sz="1400" dirty="0" err="1" smtClean="0"/>
              <a:t>dialoog</a:t>
            </a:r>
            <a:r>
              <a:rPr lang="en-GB" sz="1400" dirty="0" smtClean="0"/>
              <a:t> </a:t>
            </a:r>
            <a:r>
              <a:rPr lang="en-GB" sz="1400" dirty="0" err="1" smtClean="0"/>
              <a:t>Ethiopie</a:t>
            </a:r>
            <a:r>
              <a:rPr lang="en-GB" sz="1400" dirty="0" smtClean="0"/>
              <a:t> (SP)</a:t>
            </a:r>
          </a:p>
          <a:p>
            <a:r>
              <a:rPr lang="en-GB" sz="1400" dirty="0" smtClean="0"/>
              <a:t>PROJECT NR: NL0810101</a:t>
            </a:r>
            <a:endParaRPr lang="en-GB" sz="1400" dirty="0"/>
          </a:p>
        </p:txBody>
      </p:sp>
      <p:pic>
        <p:nvPicPr>
          <p:cNvPr id="11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SAMPLING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929707"/>
            <a:ext cx="11111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Totally,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1061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employees from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factories were interviewed.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number of interviewees ranges from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Random sampling technique was applied to select interviewees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We randomly sampled employees from different units/departments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selection process was done in consultation with: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Factory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authorities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Trade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unions leaders (in few cases)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Exceptionally, in two factories, employers selected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employees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advance</a:t>
            </a:r>
          </a:p>
        </p:txBody>
      </p:sp>
    </p:spTree>
    <p:extLst>
      <p:ext uri="{BB962C8B-B14F-4D97-AF65-F5344CB8AC3E}">
        <p14:creationId xmlns:p14="http://schemas.microsoft.com/office/powerpoint/2010/main" val="2124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54470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PROCEDURE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0120" y="2181124"/>
            <a:ext cx="11111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Briefing  selected employees about the objectives of the interview – what decent work is about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Getting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consent of employees before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interviewing</a:t>
            </a:r>
          </a:p>
          <a:p>
            <a:pPr marL="342900" indent="-342900">
              <a:buFont typeface="Arial" charset="0"/>
              <a:buChar char="•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Structured interview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using offline application  - tablets and smartphones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Demographic information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Employment Security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Working hours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Salary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Maternity and work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Health and safety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Social security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Fair treatment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Right to organize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interviews were in Amharic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– 10 -20 minuets for a single interview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Place – in factories – offices and outside of factory buildings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5 interviewers were involved in the data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collection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CHALLENGES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15407"/>
            <a:ext cx="11111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Despite support and cooperation by employers, the following challenges are worth mentioning: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Strong resistance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some employers (especially in industrial parks except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Hawasa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IP)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Lack of awareness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employers and employees about the relevant aspects of decent work in workplace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Pre-determined sampling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employers – few employers didn’t allow select employees randomly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Lack of trust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employees – they assumed data collectors work for employers  and they were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pessimistic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about change the surveys bring to their life. </a:t>
            </a:r>
          </a:p>
        </p:txBody>
      </p:sp>
    </p:spTree>
    <p:extLst>
      <p:ext uri="{BB962C8B-B14F-4D97-AF65-F5344CB8AC3E}">
        <p14:creationId xmlns:p14="http://schemas.microsoft.com/office/powerpoint/2010/main" val="18558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68261" y="2077348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FIRST FACTORY PAGES ONLINE: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0120" y="3183632"/>
            <a:ext cx="11111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mywage.org/ethiopia/labour-law/garment-factories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5" y="1495728"/>
            <a:ext cx="11161471" cy="53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1728635"/>
            <a:ext cx="1086363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/>
              <a:t/>
            </a:r>
            <a:br>
              <a:rPr lang="en-ID"/>
            </a:br>
            <a:r>
              <a:rPr lang="en-ID" smtClean="0"/>
              <a:t>RESULTS / 1: </a:t>
            </a:r>
            <a:r>
              <a:rPr lang="en-ID" dirty="0" smtClean="0"/>
              <a:t>WHICH ARE THE 5 FACTORIES WITH BEST RESULTS?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0" y="2590800"/>
            <a:ext cx="10046002" cy="388468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60310" y="3441700"/>
            <a:ext cx="1903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/>
              <a:t>Arbaminch</a:t>
            </a:r>
            <a:r>
              <a:rPr lang="en-GB" sz="1400" dirty="0" smtClean="0"/>
              <a:t> Textile S.C.</a:t>
            </a:r>
            <a:endParaRPr lang="en-GB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5900" y="3860800"/>
            <a:ext cx="22479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/>
              <a:t>Ayka</a:t>
            </a:r>
            <a:r>
              <a:rPr lang="en-GB" sz="1400" dirty="0" smtClean="0"/>
              <a:t> Addis Textile &amp; Investment Group PLC</a:t>
            </a:r>
            <a:endParaRPr lang="en-GB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0310" y="4455875"/>
            <a:ext cx="190349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G7 </a:t>
            </a:r>
            <a:r>
              <a:rPr lang="en-GB" sz="1400" dirty="0" err="1"/>
              <a:t>Mehler</a:t>
            </a:r>
            <a:endParaRPr lang="en-GB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8600" y="4826121"/>
            <a:ext cx="2235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/>
              <a:t>Sumbiri</a:t>
            </a:r>
            <a:r>
              <a:rPr lang="en-GB" sz="1400" dirty="0"/>
              <a:t> </a:t>
            </a:r>
            <a:r>
              <a:rPr lang="en-GB" sz="1400" dirty="0" smtClean="0"/>
              <a:t>Intimate Apparel PLC</a:t>
            </a:r>
            <a:endParaRPr lang="en-GB" sz="1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65100" y="5349341"/>
            <a:ext cx="2298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Linde (Ethiopia</a:t>
            </a:r>
            <a:r>
              <a:rPr lang="en-GB" sz="1400" smtClean="0"/>
              <a:t>) Garment PLC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07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1409701"/>
            <a:ext cx="10863630" cy="1477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RESULTS / 2: WHICH ARE THE TOPICS WITH HIGHEST </a:t>
            </a:r>
            <a:r>
              <a:rPr lang="en-ID" dirty="0"/>
              <a:t>COMPLIANCE RATES (where </a:t>
            </a:r>
            <a:r>
              <a:rPr lang="en-ID" dirty="0" smtClean="0"/>
              <a:t>more than 95% </a:t>
            </a:r>
            <a:r>
              <a:rPr lang="en-ID" dirty="0"/>
              <a:t>of the interviewed </a:t>
            </a:r>
            <a:r>
              <a:rPr lang="en-ID" dirty="0" smtClean="0"/>
              <a:t>workers is </a:t>
            </a:r>
            <a:r>
              <a:rPr lang="en-ID" dirty="0"/>
              <a:t>compliant)?</a:t>
            </a:r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" y="3670300"/>
            <a:ext cx="12025171" cy="177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0310" y="5676900"/>
            <a:ext cx="9561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Indonesia, we see the highest compliance rates (more than 92%) for: </a:t>
            </a:r>
            <a:r>
              <a:rPr lang="en-GB" dirty="0"/>
              <a:t>no sexual </a:t>
            </a:r>
            <a:r>
              <a:rPr lang="en-GB" dirty="0" smtClean="0"/>
              <a:t>harassment, </a:t>
            </a:r>
            <a:r>
              <a:rPr lang="en-GB" dirty="0"/>
              <a:t>no religion-based </a:t>
            </a:r>
            <a:r>
              <a:rPr lang="en-GB" dirty="0" smtClean="0"/>
              <a:t>discrimination, children </a:t>
            </a:r>
            <a:r>
              <a:rPr lang="en-GB" dirty="0"/>
              <a:t>below 18 not employed in hazardous </a:t>
            </a:r>
            <a:r>
              <a:rPr lang="en-GB" dirty="0" smtClean="0"/>
              <a:t>work, no </a:t>
            </a:r>
            <a:r>
              <a:rPr lang="en-GB" dirty="0"/>
              <a:t>child </a:t>
            </a:r>
            <a:r>
              <a:rPr lang="en-GB" dirty="0" smtClean="0"/>
              <a:t>work, paid leave and weekly rest day, respect of overtime maximum hours.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1409701"/>
            <a:ext cx="10863630" cy="1477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RESULTS / 3: WHICH ARE THE TOPICS WITH LOWEST COMPLIANCE RATES (where less than 50% of the interviewed </a:t>
            </a:r>
            <a:r>
              <a:rPr lang="en-ID" dirty="0" smtClean="0"/>
              <a:t>workers is </a:t>
            </a:r>
            <a:r>
              <a:rPr lang="en-ID" dirty="0" smtClean="0"/>
              <a:t>compliant)?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5" y="3454400"/>
            <a:ext cx="11525861" cy="27305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199" y="4533900"/>
            <a:ext cx="11214391" cy="419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0" name="CasellaDiTesto 9"/>
          <p:cNvSpPr txBox="1"/>
          <p:nvPr/>
        </p:nvSpPr>
        <p:spPr>
          <a:xfrm>
            <a:off x="457199" y="6184900"/>
            <a:ext cx="1158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Indonesia, we see lowest compliance rates for</a:t>
            </a:r>
            <a:r>
              <a:rPr lang="en-GB" dirty="0"/>
              <a:t>: </a:t>
            </a:r>
            <a:r>
              <a:rPr lang="en-GB" dirty="0" smtClean="0"/>
              <a:t>right </a:t>
            </a:r>
            <a:r>
              <a:rPr lang="en-GB" dirty="0"/>
              <a:t>to </a:t>
            </a:r>
            <a:r>
              <a:rPr lang="en-GB" dirty="0" smtClean="0"/>
              <a:t>strike </a:t>
            </a:r>
            <a:r>
              <a:rPr lang="en-GB" dirty="0"/>
              <a:t>(41%), </a:t>
            </a:r>
            <a:r>
              <a:rPr lang="en-GB" dirty="0" smtClean="0"/>
              <a:t>not hiring </a:t>
            </a:r>
            <a:r>
              <a:rPr lang="en-GB" dirty="0"/>
              <a:t>contract workers to perform jobs where permanent workers are </a:t>
            </a:r>
            <a:r>
              <a:rPr lang="en-GB" dirty="0" smtClean="0"/>
              <a:t>required (45%), nursing </a:t>
            </a:r>
            <a:r>
              <a:rPr lang="en-GB" dirty="0"/>
              <a:t>breaks for </a:t>
            </a:r>
            <a:r>
              <a:rPr lang="en-GB" dirty="0" smtClean="0"/>
              <a:t>mothers (56%).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2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2005112"/>
            <a:ext cx="10863630" cy="638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/>
              <a:t/>
            </a:r>
            <a:br>
              <a:rPr lang="en-ID"/>
            </a:br>
            <a:r>
              <a:rPr lang="en-ID" smtClean="0"/>
              <a:t>MAIN GENERAL ISSUES SPOTTED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60310" y="3041731"/>
            <a:ext cx="111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Trade unions-related: discrimination based on trade union membership and activities + no right to strike</a:t>
            </a:r>
          </a:p>
          <a:p>
            <a:pPr marL="457200" indent="-457200">
              <a:buAutoNum type="arabicPeriod"/>
            </a:pPr>
            <a:r>
              <a:rPr lang="en-GB" sz="2400" dirty="0" smtClean="0"/>
              <a:t>Health and safety: lack of training + no free protective equipment</a:t>
            </a:r>
          </a:p>
          <a:p>
            <a:pPr marL="457200" indent="-457200">
              <a:buFontTx/>
              <a:buAutoNum type="arabicPeriod"/>
            </a:pPr>
            <a:r>
              <a:rPr lang="en-GB" sz="2400" dirty="0" smtClean="0"/>
              <a:t>Job </a:t>
            </a:r>
            <a:r>
              <a:rPr lang="en-GB" sz="2400" smtClean="0"/>
              <a:t>security during up to 6 </a:t>
            </a:r>
            <a:r>
              <a:rPr lang="en-GB" sz="2400" dirty="0"/>
              <a:t>months of </a:t>
            </a:r>
            <a:r>
              <a:rPr lang="en-GB" sz="2400" dirty="0" smtClean="0"/>
              <a:t>illness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60310" y="5009017"/>
            <a:ext cx="1093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/>
              <a:t>After around one year, all factories will be re-surveyed to check </a:t>
            </a:r>
            <a:r>
              <a:rPr lang="en-GB" sz="2400" u="sng" dirty="0" smtClean="0"/>
              <a:t>improvements!</a:t>
            </a:r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7989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825661"/>
            <a:ext cx="10515600" cy="10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dirty="0"/>
              <a:t/>
            </a:r>
            <a:br>
              <a:rPr lang="en-ID" dirty="0"/>
            </a:br>
            <a:r>
              <a:rPr lang="en-ID" dirty="0"/>
              <a:t>2</a:t>
            </a:r>
            <a:r>
              <a:rPr lang="en-ID" dirty="0" smtClean="0"/>
              <a:t>) MAKING AN INVENTORY OF CBAS, ANALYISING THE CLAUSES AND PROPOSING IMPROVEMENTS 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3072348"/>
            <a:ext cx="11111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Collect at least 15 CBAs from garment sector: we collected 15, but decided to publish only 12 so far. One is in </a:t>
            </a:r>
            <a:r>
              <a:rPr lang="en-GB" sz="2400" dirty="0" err="1"/>
              <a:t>O</a:t>
            </a:r>
            <a:r>
              <a:rPr lang="en-GB" sz="2400" dirty="0" err="1" smtClean="0"/>
              <a:t>romipha</a:t>
            </a:r>
            <a:r>
              <a:rPr lang="en-GB" sz="2400" dirty="0" smtClean="0"/>
              <a:t>, so more work is needed on that one. Other two are from other regions and miss many pages, we excluded them for now. </a:t>
            </a:r>
            <a:r>
              <a:rPr lang="en-GB" sz="2400" u="sng" dirty="0" smtClean="0"/>
              <a:t>More CBAs are needed!</a:t>
            </a:r>
            <a:endParaRPr lang="en-GB" sz="2400" u="sng" dirty="0"/>
          </a:p>
          <a:p>
            <a:pPr marL="457200" indent="-457200">
              <a:buAutoNum type="arabicPeriod"/>
            </a:pPr>
            <a:r>
              <a:rPr lang="en-GB" sz="2400" dirty="0" smtClean="0"/>
              <a:t>Code the agreements, assess clauses 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/>
              <a:t>P</a:t>
            </a:r>
            <a:r>
              <a:rPr lang="en-GB" sz="2400" dirty="0" smtClean="0"/>
              <a:t>ropose a model agreement for garment sector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Collect and analyse 15 new (improved) or renewed CBAs</a:t>
            </a:r>
            <a:endParaRPr lang="en-GB" sz="2400" dirty="0"/>
          </a:p>
          <a:p>
            <a:endParaRPr lang="en-GB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266700" y="6108728"/>
            <a:ext cx="11633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CBAs can be found here: </a:t>
            </a:r>
            <a:r>
              <a:rPr lang="en-GB" sz="2000" u="sng" dirty="0" err="1"/>
              <a:t>mywage.org</a:t>
            </a:r>
            <a:r>
              <a:rPr lang="en-GB" sz="2000" u="sng" dirty="0"/>
              <a:t>/</a:t>
            </a:r>
            <a:r>
              <a:rPr lang="en-GB" sz="2000" u="sng" dirty="0" err="1"/>
              <a:t>ethiopia</a:t>
            </a:r>
            <a:r>
              <a:rPr lang="en-GB" sz="2000" u="sng" dirty="0"/>
              <a:t>/labour-law/collective-agreements-database</a:t>
            </a:r>
          </a:p>
        </p:txBody>
      </p:sp>
    </p:spTree>
    <p:extLst>
      <p:ext uri="{BB962C8B-B14F-4D97-AF65-F5344CB8AC3E}">
        <p14:creationId xmlns:p14="http://schemas.microsoft.com/office/powerpoint/2010/main" val="7217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61" y="1460500"/>
            <a:ext cx="10058400" cy="49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2069835"/>
            <a:ext cx="10515600" cy="628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dirty="0"/>
              <a:t/>
            </a:r>
            <a:br>
              <a:rPr lang="en-ID" dirty="0"/>
            </a:br>
            <a:r>
              <a:rPr lang="en-ID" dirty="0"/>
              <a:t>3</a:t>
            </a:r>
            <a:r>
              <a:rPr lang="en-ID" dirty="0" smtClean="0"/>
              <a:t>) MAPPING COST OF LIVING WITH THE COST OF LIVING APP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73300"/>
            <a:ext cx="111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Create offline cost of living survey app in Amharic</a:t>
            </a: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Collect data about cost of living (we collected so far 80 full offline observations in the 3 regions </a:t>
            </a:r>
            <a:r>
              <a:rPr lang="en-GB" sz="2400" dirty="0"/>
              <a:t>(Addis </a:t>
            </a:r>
            <a:r>
              <a:rPr lang="mr-IN" sz="2400" dirty="0"/>
              <a:t>–</a:t>
            </a:r>
            <a:r>
              <a:rPr lang="en-GB" sz="2400" dirty="0"/>
              <a:t> </a:t>
            </a:r>
            <a:r>
              <a:rPr lang="en-GB" sz="2400" dirty="0" smtClean="0"/>
              <a:t>37, </a:t>
            </a:r>
            <a:r>
              <a:rPr lang="en-GB" sz="2400" dirty="0"/>
              <a:t>Oromia </a:t>
            </a:r>
            <a:r>
              <a:rPr lang="mr-IN" sz="2400" dirty="0"/>
              <a:t>–</a:t>
            </a:r>
            <a:r>
              <a:rPr lang="en-GB" sz="2400" dirty="0"/>
              <a:t> </a:t>
            </a:r>
            <a:r>
              <a:rPr lang="en-GB" sz="2400" dirty="0" smtClean="0"/>
              <a:t>23, </a:t>
            </a:r>
            <a:r>
              <a:rPr lang="en-GB" sz="2400" dirty="0"/>
              <a:t>and </a:t>
            </a:r>
            <a:r>
              <a:rPr lang="en-GB" sz="2400" dirty="0" err="1"/>
              <a:t>Hawassa</a:t>
            </a:r>
            <a:r>
              <a:rPr lang="en-GB" sz="2400" dirty="0"/>
              <a:t> - </a:t>
            </a:r>
            <a:r>
              <a:rPr lang="en-GB" sz="2400" dirty="0" smtClean="0"/>
              <a:t>20).</a:t>
            </a:r>
            <a:r>
              <a:rPr lang="en-GB" sz="2400" dirty="0"/>
              <a:t>	</a:t>
            </a:r>
            <a:r>
              <a:rPr lang="en-GB" sz="2400" dirty="0" smtClean="0"/>
              <a:t>	</a:t>
            </a:r>
          </a:p>
          <a:p>
            <a:r>
              <a:rPr lang="en-GB" sz="2400" dirty="0" smtClean="0"/>
              <a:t>3. Do calculation of wages in context and publish them</a:t>
            </a:r>
            <a:r>
              <a:rPr lang="en-GB" sz="2400" dirty="0"/>
              <a:t> </a:t>
            </a:r>
            <a:r>
              <a:rPr lang="en-GB" sz="2400" dirty="0" smtClean="0"/>
              <a:t>in the site.</a:t>
            </a:r>
          </a:p>
        </p:txBody>
      </p:sp>
    </p:spTree>
    <p:extLst>
      <p:ext uri="{BB962C8B-B14F-4D97-AF65-F5344CB8AC3E}">
        <p14:creationId xmlns:p14="http://schemas.microsoft.com/office/powerpoint/2010/main" val="20641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THE COST OF LIVING SURVEY / 1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0120" y="2815407"/>
            <a:ext cx="11111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Securing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permission from supermarket managers/owners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Interviewing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respondents using offline application - tablets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smartphones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three regions –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Addis Ababa,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Oromia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Dukem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Alemgena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Ambo,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Jimma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Adama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Tafo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Sululta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Sebeta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Bishoftu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Gelan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Hawassa</a:t>
            </a:r>
            <a:endParaRPr lang="en-US" sz="2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80 observations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(Addis </a:t>
            </a:r>
            <a:r>
              <a:rPr lang="mr-IN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37, Oromia  </a:t>
            </a:r>
            <a:r>
              <a:rPr lang="mr-IN" sz="24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23,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Hawassa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20)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were collected from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supermarkets, markets, and shops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Sellers and buyers (residents) were interviewed to cross-check the accuracy of data - triangulation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Areas around factories were selected purposefully.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THE COST OF LIVING SURVEY / 2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10120" y="2815407"/>
            <a:ext cx="11111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survey included the cost of: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Food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Transport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Housing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items</a:t>
            </a:r>
          </a:p>
          <a:p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Family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expenses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surveys were done in Amharic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 data collectors were involved in the data collection.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CHALLENGES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15407"/>
            <a:ext cx="1111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Suspicion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sellers – sellers were over concerned about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surveys. This made them lower the price of some items.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Data collectors couldn’t get 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all items in one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1770420"/>
            <a:ext cx="4128554" cy="8736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LIVING WAGES IN ETHIOPIA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770419"/>
            <a:ext cx="7227160" cy="466125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60310" y="2794000"/>
            <a:ext cx="40624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gross monthly wage needed to cover the necessary living costs of an individual or a family. </a:t>
            </a:r>
          </a:p>
          <a:p>
            <a:endParaRPr lang="en-GB" dirty="0" smtClean="0"/>
          </a:p>
          <a:p>
            <a:r>
              <a:rPr lang="en-GB" dirty="0" smtClean="0"/>
              <a:t>WageIndicator publishes it as a </a:t>
            </a:r>
            <a:r>
              <a:rPr lang="en-GB" u="sng" dirty="0" smtClean="0"/>
              <a:t>range</a:t>
            </a:r>
            <a:r>
              <a:rPr lang="en-GB" dirty="0" smtClean="0"/>
              <a:t>.</a:t>
            </a:r>
          </a:p>
          <a:p>
            <a:r>
              <a:rPr lang="en-GB" dirty="0" smtClean="0"/>
              <a:t>Living Wage is based on the data from the </a:t>
            </a:r>
            <a:r>
              <a:rPr lang="en-GB" u="sng" dirty="0" smtClean="0"/>
              <a:t>WageIndicator Cost of Living survey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Living Wage calculated by WageIndicator is composed of five parts: food costs, housing costs, transport costs, tax/contribution costs and other costs (mostly medical expenses).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6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633946" y="1651681"/>
            <a:ext cx="11037645" cy="638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THE WAGES ISSUE IN THE GARMENT SECTOR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729092265"/>
              </p:ext>
            </p:extLst>
          </p:nvPr>
        </p:nvGraphicFramePr>
        <p:xfrm>
          <a:off x="-668978" y="2290674"/>
          <a:ext cx="6078460" cy="3618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Freccia destra 5"/>
          <p:cNvSpPr/>
          <p:nvPr/>
        </p:nvSpPr>
        <p:spPr>
          <a:xfrm>
            <a:off x="5602211" y="3698093"/>
            <a:ext cx="927100" cy="1274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7175791" y="2736139"/>
            <a:ext cx="472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4130 Birr </a:t>
            </a:r>
            <a:r>
              <a:rPr lang="it-IT" dirty="0" err="1"/>
              <a:t>is</a:t>
            </a:r>
            <a:r>
              <a:rPr lang="it-IT" dirty="0"/>
              <a:t> the minimum an </a:t>
            </a:r>
            <a:r>
              <a:rPr lang="it-IT" dirty="0" err="1"/>
              <a:t>individual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to live in </a:t>
            </a:r>
            <a:r>
              <a:rPr lang="it-IT" dirty="0" err="1"/>
              <a:t>Ethiopia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9056143" y="3382470"/>
            <a:ext cx="961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BUT</a:t>
            </a:r>
            <a:endParaRPr lang="en-GB" sz="24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175791" y="3859431"/>
            <a:ext cx="472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2"/>
                </a:solidFill>
              </a:rPr>
              <a:t>92.5 %</a:t>
            </a:r>
            <a:r>
              <a:rPr lang="it-IT" dirty="0" smtClean="0"/>
              <a:t> of the </a:t>
            </a:r>
            <a:r>
              <a:rPr lang="it-IT" dirty="0" err="1" smtClean="0"/>
              <a:t>workers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surveyed</a:t>
            </a:r>
            <a:r>
              <a:rPr lang="it-IT" dirty="0" smtClean="0"/>
              <a:t> in the </a:t>
            </a:r>
            <a:r>
              <a:rPr lang="it-IT" dirty="0" err="1" smtClean="0"/>
              <a:t>garment</a:t>
            </a:r>
            <a:r>
              <a:rPr lang="it-IT" dirty="0" smtClean="0"/>
              <a:t> </a:t>
            </a:r>
            <a:r>
              <a:rPr lang="it-IT" dirty="0" err="1" smtClean="0"/>
              <a:t>sector</a:t>
            </a:r>
            <a:r>
              <a:rPr lang="it-IT" dirty="0" smtClean="0"/>
              <a:t> </a:t>
            </a:r>
            <a:r>
              <a:rPr lang="it-IT" dirty="0" err="1" smtClean="0"/>
              <a:t>earn</a:t>
            </a:r>
            <a:r>
              <a:rPr lang="it-IT" dirty="0" smtClean="0"/>
              <a:t> LESS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75791" y="4703828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5450 Birr </a:t>
            </a:r>
            <a:r>
              <a:rPr lang="it-IT" dirty="0" err="1"/>
              <a:t>is</a:t>
            </a:r>
            <a:r>
              <a:rPr lang="it-IT" dirty="0"/>
              <a:t> the minimum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parent</a:t>
            </a:r>
            <a:r>
              <a:rPr lang="it-IT" dirty="0"/>
              <a:t> </a:t>
            </a:r>
            <a:r>
              <a:rPr lang="it-IT" dirty="0" err="1"/>
              <a:t>needs</a:t>
            </a:r>
            <a:r>
              <a:rPr lang="it-IT" dirty="0"/>
              <a:t> to </a:t>
            </a:r>
            <a:r>
              <a:rPr lang="it-IT" dirty="0" err="1"/>
              <a:t>earn</a:t>
            </a:r>
            <a:r>
              <a:rPr lang="it-IT" dirty="0"/>
              <a:t> in a family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4.5 </a:t>
            </a:r>
            <a:r>
              <a:rPr lang="it-IT" dirty="0" err="1"/>
              <a:t>kids</a:t>
            </a:r>
            <a:r>
              <a:rPr lang="it-IT" dirty="0"/>
              <a:t> and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parents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almost</a:t>
            </a:r>
            <a:r>
              <a:rPr lang="it-IT" dirty="0"/>
              <a:t> full time (</a:t>
            </a:r>
            <a:r>
              <a:rPr lang="it-IT" dirty="0" err="1"/>
              <a:t>one</a:t>
            </a:r>
            <a:r>
              <a:rPr lang="it-IT" dirty="0"/>
              <a:t> full time and </a:t>
            </a:r>
            <a:r>
              <a:rPr lang="it-IT" dirty="0" err="1"/>
              <a:t>one</a:t>
            </a:r>
            <a:r>
              <a:rPr lang="it-IT" dirty="0"/>
              <a:t> 90</a:t>
            </a:r>
            <a:r>
              <a:rPr lang="it-IT" dirty="0" smtClean="0"/>
              <a:t>%) BUT </a:t>
            </a:r>
            <a:r>
              <a:rPr lang="it-IT" dirty="0" smtClean="0">
                <a:solidFill>
                  <a:schemeClr val="accent2"/>
                </a:solidFill>
              </a:rPr>
              <a:t>97%</a:t>
            </a:r>
            <a:r>
              <a:rPr lang="it-IT" dirty="0" smtClean="0"/>
              <a:t> of the </a:t>
            </a:r>
            <a:r>
              <a:rPr lang="it-IT" dirty="0" err="1" smtClean="0"/>
              <a:t>workers</a:t>
            </a:r>
            <a:r>
              <a:rPr lang="it-IT" dirty="0" smtClean="0"/>
              <a:t> in the </a:t>
            </a:r>
            <a:r>
              <a:rPr lang="it-IT" dirty="0" err="1" smtClean="0"/>
              <a:t>garment</a:t>
            </a:r>
            <a:r>
              <a:rPr lang="it-IT" dirty="0" smtClean="0"/>
              <a:t> </a:t>
            </a:r>
            <a:r>
              <a:rPr lang="it-IT" dirty="0" err="1" smtClean="0"/>
              <a:t>sector</a:t>
            </a:r>
            <a:r>
              <a:rPr lang="it-IT" dirty="0" smtClean="0"/>
              <a:t> </a:t>
            </a:r>
            <a:r>
              <a:rPr lang="it-IT" dirty="0" err="1" smtClean="0"/>
              <a:t>earn</a:t>
            </a:r>
            <a:r>
              <a:rPr lang="it-IT" dirty="0" smtClean="0"/>
              <a:t> LESS.</a:t>
            </a:r>
            <a:endParaRPr lang="en-GB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304254" y="6316928"/>
            <a:ext cx="352301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DEBATE</a:t>
            </a:r>
            <a:r>
              <a:rPr lang="en-GB" sz="2400" smtClean="0"/>
              <a:t>: How to improve?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3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667243"/>
            <a:ext cx="10515600" cy="1057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dirty="0"/>
              <a:t/>
            </a:r>
            <a:br>
              <a:rPr lang="en-ID" dirty="0"/>
            </a:br>
            <a:r>
              <a:rPr lang="en-ID" dirty="0"/>
              <a:t>4</a:t>
            </a:r>
            <a:r>
              <a:rPr lang="en-ID" dirty="0" smtClean="0"/>
              <a:t>) BRINGING THE RESULTS OF THESE 3 INVESTIGATIONS FORWARD IN SECTORAL DEBATES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19359"/>
            <a:ext cx="11111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Organize debates (mini social dialogues) with employers</a:t>
            </a:r>
            <a:r>
              <a:rPr lang="en-GB" sz="2400" dirty="0"/>
              <a:t> </a:t>
            </a:r>
            <a:r>
              <a:rPr lang="en-GB" sz="2400" dirty="0" smtClean="0"/>
              <a:t>and trade unions at factory level to discuss about </a:t>
            </a:r>
          </a:p>
          <a:p>
            <a:pPr marL="457200" indent="-457200">
              <a:buAutoNum type="alphaLcPeriod"/>
            </a:pPr>
            <a:r>
              <a:rPr lang="en-GB" sz="2400" dirty="0" smtClean="0"/>
              <a:t>living wages; </a:t>
            </a:r>
          </a:p>
          <a:p>
            <a:pPr marL="457200" indent="-457200">
              <a:buAutoNum type="alphaLcPeriod"/>
            </a:pPr>
            <a:r>
              <a:rPr lang="en-GB" sz="2400" dirty="0" smtClean="0"/>
              <a:t>compliance with law; </a:t>
            </a:r>
            <a:endParaRPr lang="en-GB" sz="2400" dirty="0"/>
          </a:p>
          <a:p>
            <a:pPr marL="457200" indent="-457200">
              <a:buAutoNum type="alphaLcPeriod"/>
            </a:pPr>
            <a:r>
              <a:rPr lang="en-GB" sz="2400" dirty="0" smtClean="0"/>
              <a:t>CBAs.</a:t>
            </a:r>
          </a:p>
          <a:p>
            <a:pPr marL="457200" indent="-457200">
              <a:buAutoNum type="alphaLcPeriod"/>
            </a:pPr>
            <a:endParaRPr lang="en-GB" sz="2400" dirty="0"/>
          </a:p>
          <a:p>
            <a:r>
              <a:rPr lang="en-GB" sz="2400" dirty="0" smtClean="0"/>
              <a:t>And, of course, </a:t>
            </a:r>
            <a:r>
              <a:rPr lang="en-GB" sz="2400" u="sng" dirty="0" smtClean="0"/>
              <a:t>CHECK IMPROVEMENTS. </a:t>
            </a:r>
            <a:endParaRPr lang="en-GB" sz="2400" dirty="0" smtClean="0"/>
          </a:p>
          <a:p>
            <a:endParaRPr lang="en-GB" sz="2400" u="sng" dirty="0"/>
          </a:p>
        </p:txBody>
      </p:sp>
    </p:spTree>
    <p:extLst>
      <p:ext uri="{BB962C8B-B14F-4D97-AF65-F5344CB8AC3E}">
        <p14:creationId xmlns:p14="http://schemas.microsoft.com/office/powerpoint/2010/main" val="15869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650999"/>
            <a:ext cx="10515600" cy="1524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DEDICATED PAGES ARE PUBLISHED IN:</a:t>
            </a:r>
          </a:p>
          <a:p>
            <a:pPr algn="l"/>
            <a:endParaRPr lang="en-ID" dirty="0" smtClean="0"/>
          </a:p>
          <a:p>
            <a:r>
              <a:rPr lang="en-ID" u="sng" dirty="0" smtClean="0"/>
              <a:t>Mywage.org/Ethiopia</a:t>
            </a:r>
            <a:endParaRPr lang="en-ID" u="sng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5650346"/>
            <a:ext cx="10515600" cy="10044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smtClean="0"/>
              <a:t>Contact:</a:t>
            </a:r>
            <a:endParaRPr lang="en-ID" dirty="0" smtClean="0"/>
          </a:p>
          <a:p>
            <a:pPr algn="l"/>
            <a:r>
              <a:rPr lang="en-ID" dirty="0" smtClean="0"/>
              <a:t>Daniela Ceccon - </a:t>
            </a:r>
            <a:r>
              <a:rPr lang="en-ID" dirty="0" err="1" smtClean="0"/>
              <a:t>danielaceccon@wageindicator.org</a:t>
            </a:r>
            <a:endParaRPr lang="en-ID" dirty="0" smtClean="0"/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922261" y="3794726"/>
            <a:ext cx="10515600" cy="523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 smtClean="0">
                <a:solidFill>
                  <a:srgbClr val="00B0F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78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795041" y="1746379"/>
            <a:ext cx="10515600" cy="628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Mywage.org/Ethiopia </a:t>
            </a:r>
            <a:r>
              <a:rPr lang="en-ID" dirty="0"/>
              <a:t>- WageIndicator</a:t>
            </a:r>
          </a:p>
        </p:txBody>
      </p:sp>
      <p:graphicFrame>
        <p:nvGraphicFramePr>
          <p:cNvPr id="13" name="Content Placeholder 15">
            <a:extLst>
              <a:ext uri="{FF2B5EF4-FFF2-40B4-BE49-F238E27FC236}">
                <a16:creationId xmlns="" xmlns:a16="http://schemas.microsoft.com/office/drawing/2014/main" id="{475A7111-0345-45B4-A913-E53894ABCA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448242"/>
              </p:ext>
            </p:extLst>
          </p:nvPr>
        </p:nvGraphicFramePr>
        <p:xfrm>
          <a:off x="469900" y="2801900"/>
          <a:ext cx="11201691" cy="38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1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795041" y="1746379"/>
            <a:ext cx="10515600" cy="95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Mywage.org/Ethiopia for living wages in the garment sector </a:t>
            </a:r>
            <a:r>
              <a:rPr lang="mr-IN" dirty="0" smtClean="0"/>
              <a:t>–</a:t>
            </a:r>
            <a:r>
              <a:rPr lang="en-ID" dirty="0" smtClean="0"/>
              <a:t> (2018-2020)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996429"/>
            <a:ext cx="111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Textile and garment sector is growing: expected workforce of 100.000 on 2020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0120" y="5971822"/>
            <a:ext cx="111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GOAL = </a:t>
            </a:r>
            <a:r>
              <a:rPr lang="en-GB" u="sng" dirty="0" smtClean="0"/>
              <a:t>Improve wages and working conditions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60309" y="3830167"/>
            <a:ext cx="1111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FOCUS = </a:t>
            </a:r>
            <a:r>
              <a:rPr lang="en-GB" u="sng" dirty="0" smtClean="0"/>
              <a:t>GARMENT SECTOR</a:t>
            </a:r>
            <a:endParaRPr lang="en-GB" dirty="0"/>
          </a:p>
        </p:txBody>
      </p:sp>
      <p:sp>
        <p:nvSpPr>
          <p:cNvPr id="15" name="Freccia giù 14"/>
          <p:cNvSpPr/>
          <p:nvPr/>
        </p:nvSpPr>
        <p:spPr>
          <a:xfrm>
            <a:off x="5671841" y="3363015"/>
            <a:ext cx="762000" cy="46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497200" y="4560072"/>
            <a:ext cx="11111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ISSUES:</a:t>
            </a:r>
            <a:endParaRPr lang="en-GB" u="sng" dirty="0" smtClean="0"/>
          </a:p>
          <a:p>
            <a:pPr marL="285750" indent="-285750" algn="ctr">
              <a:buFontTx/>
              <a:buChar char="-"/>
            </a:pPr>
            <a:r>
              <a:rPr lang="en-GB" dirty="0" smtClean="0"/>
              <a:t>No statutory minimum wage in garment sector + pay levels below living wages</a:t>
            </a:r>
          </a:p>
          <a:p>
            <a:pPr marL="285750" indent="-285750" algn="ctr">
              <a:buFontTx/>
              <a:buChar char="-"/>
            </a:pPr>
            <a:r>
              <a:rPr lang="en-GB" dirty="0" smtClean="0"/>
              <a:t>Compliance with labour law is not checked</a:t>
            </a:r>
            <a:endParaRPr lang="en-GB" dirty="0"/>
          </a:p>
        </p:txBody>
      </p:sp>
      <p:sp>
        <p:nvSpPr>
          <p:cNvPr id="17" name="Freccia giù 16"/>
          <p:cNvSpPr/>
          <p:nvPr/>
        </p:nvSpPr>
        <p:spPr>
          <a:xfrm>
            <a:off x="5684760" y="5483402"/>
            <a:ext cx="762000" cy="467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795041" y="1746379"/>
            <a:ext cx="10515600" cy="628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OBJECTIVES OF THE PROJECT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73300"/>
            <a:ext cx="11111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2800" u="sng" dirty="0"/>
              <a:t>L</a:t>
            </a:r>
            <a:r>
              <a:rPr lang="en-GB" sz="2800" u="sng" dirty="0" smtClean="0"/>
              <a:t>iving wages </a:t>
            </a:r>
            <a:r>
              <a:rPr lang="en-GB" sz="2800" dirty="0" smtClean="0"/>
              <a:t>being paid in the garment sector</a:t>
            </a:r>
          </a:p>
          <a:p>
            <a:pPr marL="342900" indent="-342900" algn="ctr">
              <a:buAutoNum type="arabicParenR"/>
            </a:pPr>
            <a:r>
              <a:rPr lang="en-GB" sz="2800" dirty="0" smtClean="0"/>
              <a:t>Improvement of compliance with </a:t>
            </a:r>
            <a:r>
              <a:rPr lang="en-GB" sz="2800" u="sng" dirty="0" smtClean="0"/>
              <a:t>labour law</a:t>
            </a:r>
          </a:p>
          <a:p>
            <a:pPr marL="342900" indent="-342900" algn="ctr">
              <a:buAutoNum type="arabicParenR"/>
            </a:pPr>
            <a:r>
              <a:rPr lang="en-GB" sz="2800" dirty="0" smtClean="0"/>
              <a:t>Use and improvement of </a:t>
            </a:r>
            <a:r>
              <a:rPr lang="en-GB" sz="2800" u="sng" dirty="0" smtClean="0"/>
              <a:t>collective agreements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443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795041" y="1746379"/>
            <a:ext cx="10515600" cy="6285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HOW DO WE DO THAT?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2873300"/>
            <a:ext cx="11111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400" dirty="0" smtClean="0"/>
              <a:t>Collecting and analysing factory cases of </a:t>
            </a:r>
            <a:r>
              <a:rPr lang="en-GB" sz="2400" u="sng" dirty="0" smtClean="0"/>
              <a:t>non-compliance with the labour law</a:t>
            </a:r>
            <a:r>
              <a:rPr lang="en-GB" sz="2400" dirty="0" smtClean="0"/>
              <a:t> (using the </a:t>
            </a:r>
            <a:r>
              <a:rPr lang="en-GB" sz="2400" u="sng" dirty="0" smtClean="0"/>
              <a:t>Decent Work Check tool </a:t>
            </a:r>
            <a:r>
              <a:rPr lang="en-GB" sz="2400" dirty="0" smtClean="0"/>
              <a:t>developed by WageIndicator)</a:t>
            </a:r>
            <a:endParaRPr lang="en-GB" sz="2400" u="sng" dirty="0" smtClean="0"/>
          </a:p>
          <a:p>
            <a:pPr marL="342900" indent="-342900">
              <a:buAutoNum type="arabicParenR"/>
            </a:pPr>
            <a:r>
              <a:rPr lang="en-GB" sz="2400" dirty="0" smtClean="0"/>
              <a:t>Making an inventory of </a:t>
            </a:r>
            <a:r>
              <a:rPr lang="en-GB" sz="2400" u="sng" dirty="0" smtClean="0"/>
              <a:t>Collective Bargaining Agreements in garment sector</a:t>
            </a:r>
            <a:r>
              <a:rPr lang="en-GB" sz="2400" dirty="0" smtClean="0"/>
              <a:t>, analysing the clauses and proposing (gender-specific) improvements</a:t>
            </a:r>
          </a:p>
          <a:p>
            <a:pPr marL="342900" indent="-342900">
              <a:buFontTx/>
              <a:buAutoNum type="arabicParenR"/>
            </a:pPr>
            <a:r>
              <a:rPr lang="en-GB" sz="2400" dirty="0"/>
              <a:t>Mapping </a:t>
            </a:r>
            <a:r>
              <a:rPr lang="en-GB" sz="2400" u="sng" dirty="0"/>
              <a:t>cost of living </a:t>
            </a:r>
            <a:r>
              <a:rPr lang="en-GB" sz="2400" dirty="0"/>
              <a:t>levels in 3 selected industrial hubs (using the </a:t>
            </a:r>
            <a:r>
              <a:rPr lang="en-GB" sz="2400" u="sng" dirty="0"/>
              <a:t>Cost of Living app</a:t>
            </a:r>
            <a:r>
              <a:rPr lang="en-GB" sz="2400" dirty="0"/>
              <a:t>) </a:t>
            </a:r>
            <a:r>
              <a:rPr lang="en-GB" sz="2400" dirty="0">
                <a:sym typeface="Wingdings"/>
              </a:rPr>
              <a:t> present updated </a:t>
            </a:r>
            <a:r>
              <a:rPr lang="en-GB" sz="2400" u="sng" dirty="0">
                <a:sym typeface="Wingdings"/>
              </a:rPr>
              <a:t>living wages </a:t>
            </a:r>
            <a:r>
              <a:rPr lang="en-GB" sz="2400" dirty="0">
                <a:sym typeface="Wingdings"/>
              </a:rPr>
              <a:t>in the </a:t>
            </a:r>
            <a:r>
              <a:rPr lang="en-GB" sz="2400" dirty="0" smtClean="0">
                <a:sym typeface="Wingdings"/>
              </a:rPr>
              <a:t>site</a:t>
            </a:r>
            <a:endParaRPr lang="en-GB" sz="2400" dirty="0" smtClean="0"/>
          </a:p>
          <a:p>
            <a:pPr marL="342900" indent="-342900">
              <a:buAutoNum type="arabicParenR"/>
            </a:pPr>
            <a:r>
              <a:rPr lang="en-GB" sz="2400" dirty="0" smtClean="0"/>
              <a:t>Bringing the results of these 3 investigations forward in </a:t>
            </a:r>
            <a:r>
              <a:rPr lang="en-GB" sz="2400" u="sng" dirty="0" smtClean="0"/>
              <a:t>sectoral debates </a:t>
            </a:r>
            <a:r>
              <a:rPr lang="en-GB" sz="2400" dirty="0" smtClean="0"/>
              <a:t>involving as many and diverse stakeholders as possible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39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763879"/>
            <a:ext cx="10515600" cy="1378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D" dirty="0"/>
              <a:t/>
            </a:r>
            <a:br>
              <a:rPr lang="en-ID" dirty="0"/>
            </a:br>
            <a:r>
              <a:rPr lang="en-ID" dirty="0" smtClean="0"/>
              <a:t>1) COLLECTING AND ANALYSING FACTORY CASES OF COMPLIANCE AND NON-COMPLIANCE WITH THE LABOUR LAW USING THE DECENT WORK CHECK APP 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3700519"/>
            <a:ext cx="111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Create offline Decent Work Check app in Amharic		</a:t>
            </a:r>
          </a:p>
          <a:p>
            <a:pPr marL="457200" indent="-457200">
              <a:buAutoNum type="arabicPeriod"/>
            </a:pPr>
            <a:r>
              <a:rPr lang="en-GB" sz="2400" dirty="0"/>
              <a:t>Collect data about compliance with the labour </a:t>
            </a:r>
            <a:r>
              <a:rPr lang="en-GB" sz="2400" dirty="0" smtClean="0"/>
              <a:t>law. We collected so far </a:t>
            </a:r>
            <a:r>
              <a:rPr lang="en-GB" sz="2400" dirty="0" smtClean="0"/>
              <a:t>1061 </a:t>
            </a:r>
            <a:r>
              <a:rPr lang="en-GB" sz="2400" dirty="0" smtClean="0"/>
              <a:t>face-to-face observations from garment workers in 52 factories of the 3 regions (Addis </a:t>
            </a:r>
            <a:r>
              <a:rPr lang="en-GB" sz="2400" dirty="0" err="1" smtClean="0"/>
              <a:t>Abeba</a:t>
            </a:r>
            <a:r>
              <a:rPr lang="en-GB" sz="2400" dirty="0" smtClean="0"/>
              <a:t> </a:t>
            </a:r>
            <a:r>
              <a:rPr lang="mr-IN" sz="2400" dirty="0" smtClean="0"/>
              <a:t>–</a:t>
            </a:r>
            <a:r>
              <a:rPr lang="en-GB" sz="2400" dirty="0" smtClean="0"/>
              <a:t> 24, Oromia </a:t>
            </a:r>
            <a:r>
              <a:rPr lang="mr-IN" sz="2400" dirty="0" smtClean="0"/>
              <a:t>–</a:t>
            </a:r>
            <a:r>
              <a:rPr lang="en-GB" sz="2400" dirty="0" smtClean="0"/>
              <a:t> 17, and </a:t>
            </a:r>
            <a:r>
              <a:rPr lang="en-GB" sz="2400" dirty="0" err="1" smtClean="0"/>
              <a:t>Hawassa</a:t>
            </a:r>
            <a:r>
              <a:rPr lang="en-GB" sz="2400" dirty="0" smtClean="0"/>
              <a:t> - 11).	</a:t>
            </a:r>
          </a:p>
        </p:txBody>
      </p:sp>
    </p:spTree>
    <p:extLst>
      <p:ext uri="{BB962C8B-B14F-4D97-AF65-F5344CB8AC3E}">
        <p14:creationId xmlns:p14="http://schemas.microsoft.com/office/powerpoint/2010/main" val="20011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534"/>
            <a:ext cx="5695373" cy="3297321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52" y="2813845"/>
            <a:ext cx="5833148" cy="3633359"/>
          </a:xfrm>
          <a:prstGeom prst="rect">
            <a:avLst/>
          </a:prstGeom>
        </p:spPr>
      </p:pic>
      <p:sp>
        <p:nvSpPr>
          <p:cNvPr id="5" name="Freccia circolare in su 4"/>
          <p:cNvSpPr/>
          <p:nvPr/>
        </p:nvSpPr>
        <p:spPr>
          <a:xfrm rot="1475551">
            <a:off x="2478333" y="4951980"/>
            <a:ext cx="3623327" cy="760128"/>
          </a:xfrm>
          <a:prstGeom prst="curvedUpArrow">
            <a:avLst>
              <a:gd name="adj1" fmla="val 12434"/>
              <a:gd name="adj2" fmla="val 56434"/>
              <a:gd name="adj3" fmla="val 3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" name="Connettore 2 6"/>
          <p:cNvCxnSpPr/>
          <p:nvPr/>
        </p:nvCxnSpPr>
        <p:spPr>
          <a:xfrm flipV="1">
            <a:off x="7580586" y="3898900"/>
            <a:ext cx="398126" cy="6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8132459" y="4757525"/>
            <a:ext cx="1001986" cy="28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7580586" y="5266303"/>
            <a:ext cx="739739" cy="474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980925" y="3553528"/>
            <a:ext cx="145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Addis </a:t>
            </a:r>
            <a:r>
              <a:rPr lang="en-GB" dirty="0" err="1" smtClean="0"/>
              <a:t>Abeba</a:t>
            </a:r>
            <a:endParaRPr lang="en-GB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9089194" y="4443334"/>
            <a:ext cx="15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Oromia region</a:t>
            </a:r>
            <a:endParaRPr lang="en-GB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8320325" y="5540358"/>
            <a:ext cx="15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Hawassa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3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0" y="508787"/>
            <a:ext cx="2247900" cy="52248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931" y="200651"/>
            <a:ext cx="1178660" cy="1118728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1077FD29-2F1F-4C25-BFAB-7E50F084231D}"/>
              </a:ext>
            </a:extLst>
          </p:cNvPr>
          <p:cNvSpPr txBox="1">
            <a:spLocks/>
          </p:cNvSpPr>
          <p:nvPr/>
        </p:nvSpPr>
        <p:spPr>
          <a:xfrm>
            <a:off x="807961" y="1938823"/>
            <a:ext cx="10515600" cy="636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/>
              <a:t/>
            </a:r>
            <a:br>
              <a:rPr lang="en-ID"/>
            </a:br>
            <a:r>
              <a:rPr lang="en-ID" smtClean="0"/>
              <a:t>THE DECENT WORK CHECK SURVEY</a:t>
            </a:r>
            <a:endParaRPr lang="en-ID" dirty="0"/>
          </a:p>
        </p:txBody>
      </p:sp>
      <p:pic>
        <p:nvPicPr>
          <p:cNvPr id="14" name="Immagine 5">
            <a:extLst>
              <a:ext uri="{FF2B5EF4-FFF2-40B4-BE49-F238E27FC236}">
                <a16:creationId xmlns="" xmlns:a16="http://schemas.microsoft.com/office/drawing/2014/main" id="{9C81A0AB-A4B1-4498-8260-E294DB92C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152" y="375596"/>
            <a:ext cx="4011218" cy="83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60310" y="3132907"/>
            <a:ext cx="11111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Preparing support letters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Securing permission from factory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authorities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Arranging time and place with factory authorities to do surveys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Interviewing respondents using offline application - tablets and smart phones </a:t>
            </a:r>
          </a:p>
        </p:txBody>
      </p:sp>
    </p:spTree>
    <p:extLst>
      <p:ext uri="{BB962C8B-B14F-4D97-AF65-F5344CB8AC3E}">
        <p14:creationId xmlns:p14="http://schemas.microsoft.com/office/powerpoint/2010/main" val="1831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32274</TotalTime>
  <Words>1179</Words>
  <Application>Microsoft Macintosh PowerPoint</Application>
  <PresentationFormat>Widescreen</PresentationFormat>
  <Paragraphs>144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4" baseType="lpstr">
      <vt:lpstr>Calibri</vt:lpstr>
      <vt:lpstr>Calibri Light</vt:lpstr>
      <vt:lpstr>Mangal</vt:lpstr>
      <vt:lpstr>Times New Roman</vt:lpstr>
      <vt:lpstr>Wingdings</vt:lpstr>
      <vt:lpstr>Arial</vt:lpstr>
      <vt:lpstr>Office Theme</vt:lpstr>
      <vt:lpstr>Mywage.org/Ethiopia  for living wages in the garment sector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BARCOM KICK OFF MEETING</dc:title>
  <dc:creator>Kea Tijdens</dc:creator>
  <cp:lastModifiedBy>Daniela Ceccon</cp:lastModifiedBy>
  <cp:revision>301</cp:revision>
  <cp:lastPrinted>2018-04-18T06:12:43Z</cp:lastPrinted>
  <dcterms:created xsi:type="dcterms:W3CDTF">2016-03-21T10:06:04Z</dcterms:created>
  <dcterms:modified xsi:type="dcterms:W3CDTF">2019-03-28T11:02:17Z</dcterms:modified>
</cp:coreProperties>
</file>