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9" r:id="rId1"/>
  </p:sldMasterIdLst>
  <p:notesMasterIdLst>
    <p:notesMasterId r:id="rId22"/>
  </p:notesMasterIdLst>
  <p:sldIdLst>
    <p:sldId id="256" r:id="rId2"/>
    <p:sldId id="269" r:id="rId3"/>
    <p:sldId id="261" r:id="rId4"/>
    <p:sldId id="340" r:id="rId5"/>
    <p:sldId id="263" r:id="rId6"/>
    <p:sldId id="267" r:id="rId7"/>
    <p:sldId id="264" r:id="rId8"/>
    <p:sldId id="344" r:id="rId9"/>
    <p:sldId id="342" r:id="rId10"/>
    <p:sldId id="266" r:id="rId11"/>
    <p:sldId id="345" r:id="rId12"/>
    <p:sldId id="346" r:id="rId13"/>
    <p:sldId id="347" r:id="rId14"/>
    <p:sldId id="260" r:id="rId15"/>
    <p:sldId id="343" r:id="rId16"/>
    <p:sldId id="338" r:id="rId17"/>
    <p:sldId id="339" r:id="rId18"/>
    <p:sldId id="336" r:id="rId19"/>
    <p:sldId id="268" r:id="rId20"/>
    <p:sldId id="262" r:id="rId21"/>
  </p:sldIdLst>
  <p:sldSz cx="9144000" cy="6858000" type="screen4x3"/>
  <p:notesSz cx="6797675" cy="9874250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D6E71"/>
    <a:srgbClr val="A7A9A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>
      <p:cViewPr varScale="1">
        <p:scale>
          <a:sx n="86" d="100"/>
          <a:sy n="86" d="100"/>
        </p:scale>
        <p:origin x="1339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percentStack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Sheet1!$A$2:$A$59</c:f>
              <c:numCache>
                <c:formatCode>General</c:formatCode>
                <c:ptCount val="58"/>
                <c:pt idx="0">
                  <c:v>1960</c:v>
                </c:pt>
                <c:pt idx="1">
                  <c:v>1961</c:v>
                </c:pt>
                <c:pt idx="2">
                  <c:v>1962</c:v>
                </c:pt>
                <c:pt idx="3">
                  <c:v>1963</c:v>
                </c:pt>
                <c:pt idx="4">
                  <c:v>1964</c:v>
                </c:pt>
                <c:pt idx="5">
                  <c:v>1965</c:v>
                </c:pt>
                <c:pt idx="6">
                  <c:v>1966</c:v>
                </c:pt>
                <c:pt idx="7">
                  <c:v>1967</c:v>
                </c:pt>
                <c:pt idx="8">
                  <c:v>1968</c:v>
                </c:pt>
                <c:pt idx="9">
                  <c:v>1969</c:v>
                </c:pt>
                <c:pt idx="10">
                  <c:v>1970</c:v>
                </c:pt>
                <c:pt idx="11">
                  <c:v>1971</c:v>
                </c:pt>
                <c:pt idx="12">
                  <c:v>1972</c:v>
                </c:pt>
                <c:pt idx="13">
                  <c:v>1973</c:v>
                </c:pt>
                <c:pt idx="14">
                  <c:v>1974</c:v>
                </c:pt>
                <c:pt idx="15">
                  <c:v>1975</c:v>
                </c:pt>
                <c:pt idx="16">
                  <c:v>1976</c:v>
                </c:pt>
                <c:pt idx="17">
                  <c:v>1977</c:v>
                </c:pt>
                <c:pt idx="18">
                  <c:v>1978</c:v>
                </c:pt>
                <c:pt idx="19">
                  <c:v>1979</c:v>
                </c:pt>
                <c:pt idx="20">
                  <c:v>1980</c:v>
                </c:pt>
                <c:pt idx="21">
                  <c:v>1981</c:v>
                </c:pt>
                <c:pt idx="22">
                  <c:v>1982</c:v>
                </c:pt>
                <c:pt idx="23">
                  <c:v>1983</c:v>
                </c:pt>
                <c:pt idx="24">
                  <c:v>1984</c:v>
                </c:pt>
                <c:pt idx="25">
                  <c:v>1985</c:v>
                </c:pt>
                <c:pt idx="26">
                  <c:v>1986</c:v>
                </c:pt>
                <c:pt idx="27">
                  <c:v>1987</c:v>
                </c:pt>
                <c:pt idx="28">
                  <c:v>1988</c:v>
                </c:pt>
                <c:pt idx="29">
                  <c:v>1989</c:v>
                </c:pt>
                <c:pt idx="30">
                  <c:v>1990</c:v>
                </c:pt>
                <c:pt idx="31">
                  <c:v>1991</c:v>
                </c:pt>
                <c:pt idx="32">
                  <c:v>1992</c:v>
                </c:pt>
                <c:pt idx="33">
                  <c:v>1993</c:v>
                </c:pt>
                <c:pt idx="34">
                  <c:v>1994</c:v>
                </c:pt>
                <c:pt idx="35">
                  <c:v>1995</c:v>
                </c:pt>
                <c:pt idx="36">
                  <c:v>1996</c:v>
                </c:pt>
                <c:pt idx="37">
                  <c:v>1997</c:v>
                </c:pt>
                <c:pt idx="38">
                  <c:v>1998</c:v>
                </c:pt>
                <c:pt idx="39">
                  <c:v>1999</c:v>
                </c:pt>
                <c:pt idx="40">
                  <c:v>2000</c:v>
                </c:pt>
                <c:pt idx="41">
                  <c:v>2001</c:v>
                </c:pt>
                <c:pt idx="42">
                  <c:v>2002</c:v>
                </c:pt>
                <c:pt idx="43">
                  <c:v>2003</c:v>
                </c:pt>
                <c:pt idx="44">
                  <c:v>2004</c:v>
                </c:pt>
                <c:pt idx="45">
                  <c:v>2005</c:v>
                </c:pt>
                <c:pt idx="46">
                  <c:v>2006</c:v>
                </c:pt>
                <c:pt idx="47">
                  <c:v>2007</c:v>
                </c:pt>
                <c:pt idx="48">
                  <c:v>2008</c:v>
                </c:pt>
                <c:pt idx="49">
                  <c:v>2009</c:v>
                </c:pt>
                <c:pt idx="50">
                  <c:v>2010</c:v>
                </c:pt>
                <c:pt idx="51">
                  <c:v>2011</c:v>
                </c:pt>
                <c:pt idx="52">
                  <c:v>2012</c:v>
                </c:pt>
                <c:pt idx="53">
                  <c:v>2013</c:v>
                </c:pt>
                <c:pt idx="54">
                  <c:v>2014</c:v>
                </c:pt>
                <c:pt idx="55">
                  <c:v>2015</c:v>
                </c:pt>
                <c:pt idx="56">
                  <c:v>2016</c:v>
                </c:pt>
                <c:pt idx="57">
                  <c:v>2017</c:v>
                </c:pt>
              </c:numCache>
            </c:numRef>
          </c:cat>
          <c:val>
            <c:numRef>
              <c:f>Sheet1!$B$2:$B$59</c:f>
              <c:numCache>
                <c:formatCode>General</c:formatCode>
                <c:ptCount val="58"/>
                <c:pt idx="0">
                  <c:v>17</c:v>
                </c:pt>
                <c:pt idx="1">
                  <c:v>17</c:v>
                </c:pt>
                <c:pt idx="2">
                  <c:v>17</c:v>
                </c:pt>
                <c:pt idx="3">
                  <c:v>16</c:v>
                </c:pt>
                <c:pt idx="4">
                  <c:v>17</c:v>
                </c:pt>
                <c:pt idx="5">
                  <c:v>17</c:v>
                </c:pt>
                <c:pt idx="6">
                  <c:v>17</c:v>
                </c:pt>
                <c:pt idx="7">
                  <c:v>17</c:v>
                </c:pt>
                <c:pt idx="8">
                  <c:v>17</c:v>
                </c:pt>
                <c:pt idx="9">
                  <c:v>17</c:v>
                </c:pt>
                <c:pt idx="10">
                  <c:v>17</c:v>
                </c:pt>
                <c:pt idx="11">
                  <c:v>16</c:v>
                </c:pt>
                <c:pt idx="12">
                  <c:v>15</c:v>
                </c:pt>
                <c:pt idx="13">
                  <c:v>14</c:v>
                </c:pt>
                <c:pt idx="14">
                  <c:v>14</c:v>
                </c:pt>
                <c:pt idx="15">
                  <c:v>13</c:v>
                </c:pt>
                <c:pt idx="16">
                  <c:v>13</c:v>
                </c:pt>
                <c:pt idx="17">
                  <c:v>13</c:v>
                </c:pt>
                <c:pt idx="18">
                  <c:v>13</c:v>
                </c:pt>
                <c:pt idx="19">
                  <c:v>13</c:v>
                </c:pt>
                <c:pt idx="20">
                  <c:v>13</c:v>
                </c:pt>
                <c:pt idx="21">
                  <c:v>13</c:v>
                </c:pt>
                <c:pt idx="22">
                  <c:v>13</c:v>
                </c:pt>
                <c:pt idx="23">
                  <c:v>13</c:v>
                </c:pt>
                <c:pt idx="24">
                  <c:v>13</c:v>
                </c:pt>
                <c:pt idx="25">
                  <c:v>13</c:v>
                </c:pt>
                <c:pt idx="26">
                  <c:v>13</c:v>
                </c:pt>
                <c:pt idx="27">
                  <c:v>12</c:v>
                </c:pt>
                <c:pt idx="28">
                  <c:v>11</c:v>
                </c:pt>
                <c:pt idx="29">
                  <c:v>11</c:v>
                </c:pt>
                <c:pt idx="30">
                  <c:v>12</c:v>
                </c:pt>
                <c:pt idx="31">
                  <c:v>12</c:v>
                </c:pt>
                <c:pt idx="32">
                  <c:v>12</c:v>
                </c:pt>
                <c:pt idx="33">
                  <c:v>13</c:v>
                </c:pt>
                <c:pt idx="34">
                  <c:v>12</c:v>
                </c:pt>
                <c:pt idx="35">
                  <c:v>11</c:v>
                </c:pt>
                <c:pt idx="36">
                  <c:v>11</c:v>
                </c:pt>
                <c:pt idx="37">
                  <c:v>11</c:v>
                </c:pt>
                <c:pt idx="38">
                  <c:v>11</c:v>
                </c:pt>
                <c:pt idx="39">
                  <c:v>10</c:v>
                </c:pt>
                <c:pt idx="40">
                  <c:v>9</c:v>
                </c:pt>
                <c:pt idx="41">
                  <c:v>9</c:v>
                </c:pt>
                <c:pt idx="42">
                  <c:v>9</c:v>
                </c:pt>
                <c:pt idx="43">
                  <c:v>9</c:v>
                </c:pt>
                <c:pt idx="44">
                  <c:v>8</c:v>
                </c:pt>
                <c:pt idx="45">
                  <c:v>8</c:v>
                </c:pt>
                <c:pt idx="46">
                  <c:v>8</c:v>
                </c:pt>
                <c:pt idx="47">
                  <c:v>8</c:v>
                </c:pt>
                <c:pt idx="48">
                  <c:v>8</c:v>
                </c:pt>
                <c:pt idx="49">
                  <c:v>8</c:v>
                </c:pt>
                <c:pt idx="50">
                  <c:v>8</c:v>
                </c:pt>
                <c:pt idx="51">
                  <c:v>8</c:v>
                </c:pt>
                <c:pt idx="52">
                  <c:v>8</c:v>
                </c:pt>
                <c:pt idx="53">
                  <c:v>8</c:v>
                </c:pt>
                <c:pt idx="54">
                  <c:v>8</c:v>
                </c:pt>
                <c:pt idx="55">
                  <c:v>7</c:v>
                </c:pt>
                <c:pt idx="56">
                  <c:v>7</c:v>
                </c:pt>
                <c:pt idx="57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959-45D7-A6BF-E9D6F24E0C82}"/>
            </c:ext>
          </c:extLst>
        </c:ser>
        <c:ser>
          <c:idx val="1"/>
          <c:order val="1"/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Sheet1!$A$2:$A$59</c:f>
              <c:numCache>
                <c:formatCode>General</c:formatCode>
                <c:ptCount val="58"/>
                <c:pt idx="0">
                  <c:v>1960</c:v>
                </c:pt>
                <c:pt idx="1">
                  <c:v>1961</c:v>
                </c:pt>
                <c:pt idx="2">
                  <c:v>1962</c:v>
                </c:pt>
                <c:pt idx="3">
                  <c:v>1963</c:v>
                </c:pt>
                <c:pt idx="4">
                  <c:v>1964</c:v>
                </c:pt>
                <c:pt idx="5">
                  <c:v>1965</c:v>
                </c:pt>
                <c:pt idx="6">
                  <c:v>1966</c:v>
                </c:pt>
                <c:pt idx="7">
                  <c:v>1967</c:v>
                </c:pt>
                <c:pt idx="8">
                  <c:v>1968</c:v>
                </c:pt>
                <c:pt idx="9">
                  <c:v>1969</c:v>
                </c:pt>
                <c:pt idx="10">
                  <c:v>1970</c:v>
                </c:pt>
                <c:pt idx="11">
                  <c:v>1971</c:v>
                </c:pt>
                <c:pt idx="12">
                  <c:v>1972</c:v>
                </c:pt>
                <c:pt idx="13">
                  <c:v>1973</c:v>
                </c:pt>
                <c:pt idx="14">
                  <c:v>1974</c:v>
                </c:pt>
                <c:pt idx="15">
                  <c:v>1975</c:v>
                </c:pt>
                <c:pt idx="16">
                  <c:v>1976</c:v>
                </c:pt>
                <c:pt idx="17">
                  <c:v>1977</c:v>
                </c:pt>
                <c:pt idx="18">
                  <c:v>1978</c:v>
                </c:pt>
                <c:pt idx="19">
                  <c:v>1979</c:v>
                </c:pt>
                <c:pt idx="20">
                  <c:v>1980</c:v>
                </c:pt>
                <c:pt idx="21">
                  <c:v>1981</c:v>
                </c:pt>
                <c:pt idx="22">
                  <c:v>1982</c:v>
                </c:pt>
                <c:pt idx="23">
                  <c:v>1983</c:v>
                </c:pt>
                <c:pt idx="24">
                  <c:v>1984</c:v>
                </c:pt>
                <c:pt idx="25">
                  <c:v>1985</c:v>
                </c:pt>
                <c:pt idx="26">
                  <c:v>1986</c:v>
                </c:pt>
                <c:pt idx="27">
                  <c:v>1987</c:v>
                </c:pt>
                <c:pt idx="28">
                  <c:v>1988</c:v>
                </c:pt>
                <c:pt idx="29">
                  <c:v>1989</c:v>
                </c:pt>
                <c:pt idx="30">
                  <c:v>1990</c:v>
                </c:pt>
                <c:pt idx="31">
                  <c:v>1991</c:v>
                </c:pt>
                <c:pt idx="32">
                  <c:v>1992</c:v>
                </c:pt>
                <c:pt idx="33">
                  <c:v>1993</c:v>
                </c:pt>
                <c:pt idx="34">
                  <c:v>1994</c:v>
                </c:pt>
                <c:pt idx="35">
                  <c:v>1995</c:v>
                </c:pt>
                <c:pt idx="36">
                  <c:v>1996</c:v>
                </c:pt>
                <c:pt idx="37">
                  <c:v>1997</c:v>
                </c:pt>
                <c:pt idx="38">
                  <c:v>1998</c:v>
                </c:pt>
                <c:pt idx="39">
                  <c:v>1999</c:v>
                </c:pt>
                <c:pt idx="40">
                  <c:v>2000</c:v>
                </c:pt>
                <c:pt idx="41">
                  <c:v>2001</c:v>
                </c:pt>
                <c:pt idx="42">
                  <c:v>2002</c:v>
                </c:pt>
                <c:pt idx="43">
                  <c:v>2003</c:v>
                </c:pt>
                <c:pt idx="44">
                  <c:v>2004</c:v>
                </c:pt>
                <c:pt idx="45">
                  <c:v>2005</c:v>
                </c:pt>
                <c:pt idx="46">
                  <c:v>2006</c:v>
                </c:pt>
                <c:pt idx="47">
                  <c:v>2007</c:v>
                </c:pt>
                <c:pt idx="48">
                  <c:v>2008</c:v>
                </c:pt>
                <c:pt idx="49">
                  <c:v>2009</c:v>
                </c:pt>
                <c:pt idx="50">
                  <c:v>2010</c:v>
                </c:pt>
                <c:pt idx="51">
                  <c:v>2011</c:v>
                </c:pt>
                <c:pt idx="52">
                  <c:v>2012</c:v>
                </c:pt>
                <c:pt idx="53">
                  <c:v>2013</c:v>
                </c:pt>
                <c:pt idx="54">
                  <c:v>2014</c:v>
                </c:pt>
                <c:pt idx="55">
                  <c:v>2015</c:v>
                </c:pt>
                <c:pt idx="56">
                  <c:v>2016</c:v>
                </c:pt>
                <c:pt idx="57">
                  <c:v>2017</c:v>
                </c:pt>
              </c:numCache>
            </c:numRef>
          </c:cat>
          <c:val>
            <c:numRef>
              <c:f>Sheet1!$C$2:$C$59</c:f>
              <c:numCache>
                <c:formatCode>General</c:formatCode>
                <c:ptCount val="58"/>
                <c:pt idx="0">
                  <c:v>11</c:v>
                </c:pt>
                <c:pt idx="1">
                  <c:v>11</c:v>
                </c:pt>
                <c:pt idx="2">
                  <c:v>11</c:v>
                </c:pt>
                <c:pt idx="3">
                  <c:v>11</c:v>
                </c:pt>
                <c:pt idx="4">
                  <c:v>11</c:v>
                </c:pt>
                <c:pt idx="5">
                  <c:v>10</c:v>
                </c:pt>
                <c:pt idx="6">
                  <c:v>9</c:v>
                </c:pt>
                <c:pt idx="7">
                  <c:v>9</c:v>
                </c:pt>
                <c:pt idx="8">
                  <c:v>8</c:v>
                </c:pt>
                <c:pt idx="9">
                  <c:v>7</c:v>
                </c:pt>
                <c:pt idx="10">
                  <c:v>7</c:v>
                </c:pt>
                <c:pt idx="11">
                  <c:v>7</c:v>
                </c:pt>
                <c:pt idx="12">
                  <c:v>8</c:v>
                </c:pt>
                <c:pt idx="13">
                  <c:v>8</c:v>
                </c:pt>
                <c:pt idx="14">
                  <c:v>8</c:v>
                </c:pt>
                <c:pt idx="15">
                  <c:v>8</c:v>
                </c:pt>
                <c:pt idx="16">
                  <c:v>8</c:v>
                </c:pt>
                <c:pt idx="17">
                  <c:v>8</c:v>
                </c:pt>
                <c:pt idx="18">
                  <c:v>8</c:v>
                </c:pt>
                <c:pt idx="19">
                  <c:v>8</c:v>
                </c:pt>
                <c:pt idx="20">
                  <c:v>9</c:v>
                </c:pt>
                <c:pt idx="21">
                  <c:v>9</c:v>
                </c:pt>
                <c:pt idx="22">
                  <c:v>9</c:v>
                </c:pt>
                <c:pt idx="23">
                  <c:v>8</c:v>
                </c:pt>
                <c:pt idx="24">
                  <c:v>6</c:v>
                </c:pt>
                <c:pt idx="25">
                  <c:v>6</c:v>
                </c:pt>
                <c:pt idx="26">
                  <c:v>6</c:v>
                </c:pt>
                <c:pt idx="27">
                  <c:v>6</c:v>
                </c:pt>
                <c:pt idx="28">
                  <c:v>6</c:v>
                </c:pt>
                <c:pt idx="29">
                  <c:v>6</c:v>
                </c:pt>
                <c:pt idx="30">
                  <c:v>6</c:v>
                </c:pt>
                <c:pt idx="31">
                  <c:v>6</c:v>
                </c:pt>
                <c:pt idx="32">
                  <c:v>6</c:v>
                </c:pt>
                <c:pt idx="33">
                  <c:v>5</c:v>
                </c:pt>
                <c:pt idx="34">
                  <c:v>6</c:v>
                </c:pt>
                <c:pt idx="35">
                  <c:v>7</c:v>
                </c:pt>
                <c:pt idx="36">
                  <c:v>7</c:v>
                </c:pt>
                <c:pt idx="37">
                  <c:v>7</c:v>
                </c:pt>
                <c:pt idx="38">
                  <c:v>8</c:v>
                </c:pt>
                <c:pt idx="39">
                  <c:v>6</c:v>
                </c:pt>
                <c:pt idx="40">
                  <c:v>6</c:v>
                </c:pt>
                <c:pt idx="41">
                  <c:v>6</c:v>
                </c:pt>
                <c:pt idx="42">
                  <c:v>6</c:v>
                </c:pt>
                <c:pt idx="43">
                  <c:v>6</c:v>
                </c:pt>
                <c:pt idx="44">
                  <c:v>6</c:v>
                </c:pt>
                <c:pt idx="45">
                  <c:v>6</c:v>
                </c:pt>
                <c:pt idx="46">
                  <c:v>6</c:v>
                </c:pt>
                <c:pt idx="47">
                  <c:v>6</c:v>
                </c:pt>
                <c:pt idx="48">
                  <c:v>5</c:v>
                </c:pt>
                <c:pt idx="49">
                  <c:v>5</c:v>
                </c:pt>
                <c:pt idx="50">
                  <c:v>5</c:v>
                </c:pt>
                <c:pt idx="51">
                  <c:v>4</c:v>
                </c:pt>
                <c:pt idx="52">
                  <c:v>4</c:v>
                </c:pt>
                <c:pt idx="53">
                  <c:v>4</c:v>
                </c:pt>
                <c:pt idx="54">
                  <c:v>4</c:v>
                </c:pt>
                <c:pt idx="55">
                  <c:v>3</c:v>
                </c:pt>
                <c:pt idx="56">
                  <c:v>3</c:v>
                </c:pt>
                <c:pt idx="57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959-45D7-A6BF-E9D6F24E0C82}"/>
            </c:ext>
          </c:extLst>
        </c:ser>
        <c:ser>
          <c:idx val="2"/>
          <c:order val="2"/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numRef>
              <c:f>Sheet1!$A$2:$A$59</c:f>
              <c:numCache>
                <c:formatCode>General</c:formatCode>
                <c:ptCount val="58"/>
                <c:pt idx="0">
                  <c:v>1960</c:v>
                </c:pt>
                <c:pt idx="1">
                  <c:v>1961</c:v>
                </c:pt>
                <c:pt idx="2">
                  <c:v>1962</c:v>
                </c:pt>
                <c:pt idx="3">
                  <c:v>1963</c:v>
                </c:pt>
                <c:pt idx="4">
                  <c:v>1964</c:v>
                </c:pt>
                <c:pt idx="5">
                  <c:v>1965</c:v>
                </c:pt>
                <c:pt idx="6">
                  <c:v>1966</c:v>
                </c:pt>
                <c:pt idx="7">
                  <c:v>1967</c:v>
                </c:pt>
                <c:pt idx="8">
                  <c:v>1968</c:v>
                </c:pt>
                <c:pt idx="9">
                  <c:v>1969</c:v>
                </c:pt>
                <c:pt idx="10">
                  <c:v>1970</c:v>
                </c:pt>
                <c:pt idx="11">
                  <c:v>1971</c:v>
                </c:pt>
                <c:pt idx="12">
                  <c:v>1972</c:v>
                </c:pt>
                <c:pt idx="13">
                  <c:v>1973</c:v>
                </c:pt>
                <c:pt idx="14">
                  <c:v>1974</c:v>
                </c:pt>
                <c:pt idx="15">
                  <c:v>1975</c:v>
                </c:pt>
                <c:pt idx="16">
                  <c:v>1976</c:v>
                </c:pt>
                <c:pt idx="17">
                  <c:v>1977</c:v>
                </c:pt>
                <c:pt idx="18">
                  <c:v>1978</c:v>
                </c:pt>
                <c:pt idx="19">
                  <c:v>1979</c:v>
                </c:pt>
                <c:pt idx="20">
                  <c:v>1980</c:v>
                </c:pt>
                <c:pt idx="21">
                  <c:v>1981</c:v>
                </c:pt>
                <c:pt idx="22">
                  <c:v>1982</c:v>
                </c:pt>
                <c:pt idx="23">
                  <c:v>1983</c:v>
                </c:pt>
                <c:pt idx="24">
                  <c:v>1984</c:v>
                </c:pt>
                <c:pt idx="25">
                  <c:v>1985</c:v>
                </c:pt>
                <c:pt idx="26">
                  <c:v>1986</c:v>
                </c:pt>
                <c:pt idx="27">
                  <c:v>1987</c:v>
                </c:pt>
                <c:pt idx="28">
                  <c:v>1988</c:v>
                </c:pt>
                <c:pt idx="29">
                  <c:v>1989</c:v>
                </c:pt>
                <c:pt idx="30">
                  <c:v>1990</c:v>
                </c:pt>
                <c:pt idx="31">
                  <c:v>1991</c:v>
                </c:pt>
                <c:pt idx="32">
                  <c:v>1992</c:v>
                </c:pt>
                <c:pt idx="33">
                  <c:v>1993</c:v>
                </c:pt>
                <c:pt idx="34">
                  <c:v>1994</c:v>
                </c:pt>
                <c:pt idx="35">
                  <c:v>1995</c:v>
                </c:pt>
                <c:pt idx="36">
                  <c:v>1996</c:v>
                </c:pt>
                <c:pt idx="37">
                  <c:v>1997</c:v>
                </c:pt>
                <c:pt idx="38">
                  <c:v>1998</c:v>
                </c:pt>
                <c:pt idx="39">
                  <c:v>1999</c:v>
                </c:pt>
                <c:pt idx="40">
                  <c:v>2000</c:v>
                </c:pt>
                <c:pt idx="41">
                  <c:v>2001</c:v>
                </c:pt>
                <c:pt idx="42">
                  <c:v>2002</c:v>
                </c:pt>
                <c:pt idx="43">
                  <c:v>2003</c:v>
                </c:pt>
                <c:pt idx="44">
                  <c:v>2004</c:v>
                </c:pt>
                <c:pt idx="45">
                  <c:v>2005</c:v>
                </c:pt>
                <c:pt idx="46">
                  <c:v>2006</c:v>
                </c:pt>
                <c:pt idx="47">
                  <c:v>2007</c:v>
                </c:pt>
                <c:pt idx="48">
                  <c:v>2008</c:v>
                </c:pt>
                <c:pt idx="49">
                  <c:v>2009</c:v>
                </c:pt>
                <c:pt idx="50">
                  <c:v>2010</c:v>
                </c:pt>
                <c:pt idx="51">
                  <c:v>2011</c:v>
                </c:pt>
                <c:pt idx="52">
                  <c:v>2012</c:v>
                </c:pt>
                <c:pt idx="53">
                  <c:v>2013</c:v>
                </c:pt>
                <c:pt idx="54">
                  <c:v>2014</c:v>
                </c:pt>
                <c:pt idx="55">
                  <c:v>2015</c:v>
                </c:pt>
                <c:pt idx="56">
                  <c:v>2016</c:v>
                </c:pt>
                <c:pt idx="57">
                  <c:v>2017</c:v>
                </c:pt>
              </c:numCache>
            </c:numRef>
          </c:cat>
          <c:val>
            <c:numRef>
              <c:f>Sheet1!$D$2:$D$59</c:f>
              <c:numCache>
                <c:formatCode>General</c:formatCode>
                <c:ptCount val="58"/>
                <c:pt idx="0">
                  <c:v>6</c:v>
                </c:pt>
                <c:pt idx="1">
                  <c:v>6</c:v>
                </c:pt>
                <c:pt idx="2">
                  <c:v>6</c:v>
                </c:pt>
                <c:pt idx="3">
                  <c:v>7</c:v>
                </c:pt>
                <c:pt idx="4">
                  <c:v>7</c:v>
                </c:pt>
                <c:pt idx="5">
                  <c:v>8</c:v>
                </c:pt>
                <c:pt idx="6">
                  <c:v>9</c:v>
                </c:pt>
                <c:pt idx="7">
                  <c:v>9</c:v>
                </c:pt>
                <c:pt idx="8">
                  <c:v>10</c:v>
                </c:pt>
                <c:pt idx="9">
                  <c:v>12</c:v>
                </c:pt>
                <c:pt idx="10">
                  <c:v>12</c:v>
                </c:pt>
                <c:pt idx="11">
                  <c:v>13</c:v>
                </c:pt>
                <c:pt idx="12">
                  <c:v>13</c:v>
                </c:pt>
                <c:pt idx="13">
                  <c:v>14</c:v>
                </c:pt>
                <c:pt idx="14">
                  <c:v>16</c:v>
                </c:pt>
                <c:pt idx="15">
                  <c:v>17</c:v>
                </c:pt>
                <c:pt idx="16">
                  <c:v>18</c:v>
                </c:pt>
                <c:pt idx="17">
                  <c:v>19</c:v>
                </c:pt>
                <c:pt idx="18">
                  <c:v>19</c:v>
                </c:pt>
                <c:pt idx="19">
                  <c:v>19</c:v>
                </c:pt>
                <c:pt idx="20">
                  <c:v>20</c:v>
                </c:pt>
                <c:pt idx="21">
                  <c:v>20</c:v>
                </c:pt>
                <c:pt idx="22">
                  <c:v>20</c:v>
                </c:pt>
                <c:pt idx="23">
                  <c:v>21</c:v>
                </c:pt>
                <c:pt idx="24">
                  <c:v>23</c:v>
                </c:pt>
                <c:pt idx="25">
                  <c:v>23</c:v>
                </c:pt>
                <c:pt idx="26">
                  <c:v>23</c:v>
                </c:pt>
                <c:pt idx="27">
                  <c:v>24</c:v>
                </c:pt>
                <c:pt idx="28">
                  <c:v>25</c:v>
                </c:pt>
                <c:pt idx="29">
                  <c:v>25</c:v>
                </c:pt>
                <c:pt idx="30">
                  <c:v>27</c:v>
                </c:pt>
                <c:pt idx="31">
                  <c:v>30</c:v>
                </c:pt>
                <c:pt idx="32">
                  <c:v>31</c:v>
                </c:pt>
                <c:pt idx="33">
                  <c:v>33</c:v>
                </c:pt>
                <c:pt idx="34">
                  <c:v>33</c:v>
                </c:pt>
                <c:pt idx="35">
                  <c:v>33</c:v>
                </c:pt>
                <c:pt idx="36">
                  <c:v>33</c:v>
                </c:pt>
                <c:pt idx="37">
                  <c:v>33</c:v>
                </c:pt>
                <c:pt idx="38">
                  <c:v>33</c:v>
                </c:pt>
                <c:pt idx="39">
                  <c:v>36</c:v>
                </c:pt>
                <c:pt idx="40">
                  <c:v>37</c:v>
                </c:pt>
                <c:pt idx="41">
                  <c:v>37</c:v>
                </c:pt>
                <c:pt idx="42">
                  <c:v>37</c:v>
                </c:pt>
                <c:pt idx="43">
                  <c:v>37</c:v>
                </c:pt>
                <c:pt idx="44">
                  <c:v>38</c:v>
                </c:pt>
                <c:pt idx="45">
                  <c:v>38</c:v>
                </c:pt>
                <c:pt idx="46">
                  <c:v>38</c:v>
                </c:pt>
                <c:pt idx="47">
                  <c:v>38</c:v>
                </c:pt>
                <c:pt idx="48">
                  <c:v>39</c:v>
                </c:pt>
                <c:pt idx="49">
                  <c:v>39</c:v>
                </c:pt>
                <c:pt idx="50">
                  <c:v>39</c:v>
                </c:pt>
                <c:pt idx="51">
                  <c:v>40</c:v>
                </c:pt>
                <c:pt idx="52">
                  <c:v>40</c:v>
                </c:pt>
                <c:pt idx="53">
                  <c:v>40</c:v>
                </c:pt>
                <c:pt idx="54">
                  <c:v>40</c:v>
                </c:pt>
                <c:pt idx="55">
                  <c:v>41</c:v>
                </c:pt>
                <c:pt idx="56">
                  <c:v>41</c:v>
                </c:pt>
                <c:pt idx="57">
                  <c:v>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959-45D7-A6BF-E9D6F24E0C8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16790447"/>
        <c:axId val="482775455"/>
        <c:extLst>
          <c:ext xmlns:c15="http://schemas.microsoft.com/office/drawing/2012/chart" uri="{02D57815-91ED-43cb-92C2-25804820EDAC}">
            <c15:filteredBarSeries>
              <c15:ser>
                <c:idx val="3"/>
                <c:order val="3"/>
                <c:tx>
                  <c:strRef>
                    <c:extLst>
                      <c:ext uri="{02D57815-91ED-43cb-92C2-25804820EDAC}">
                        <c15:formulaRef>
                          <c15:sqref>Sheet1!$B$1</c15:sqref>
                        </c15:formulaRef>
                      </c:ext>
                    </c:extLst>
                    <c:strCache>
                      <c:ptCount val="1"/>
                      <c:pt idx="0">
                        <c:v>No</c:v>
                      </c:pt>
                    </c:strCache>
                  </c:strRef>
                </c:tx>
                <c:spPr>
                  <a:solidFill>
                    <a:schemeClr val="accent4"/>
                  </a:solidFill>
                  <a:ln>
                    <a:noFill/>
                  </a:ln>
                  <a:effectLst/>
                </c:spPr>
                <c:invertIfNegative val="0"/>
                <c:val>
                  <c:numLit>
                    <c:formatCode>General</c:formatCode>
                    <c:ptCount val="1"/>
                    <c:pt idx="0">
                      <c:v>1</c:v>
                    </c:pt>
                  </c:numLit>
                </c:val>
                <c:extLst>
                  <c:ext xmlns:c16="http://schemas.microsoft.com/office/drawing/2014/chart" uri="{C3380CC4-5D6E-409C-BE32-E72D297353CC}">
                    <c16:uniqueId val="{00000003-A959-45D7-A6BF-E9D6F24E0C82}"/>
                  </c:ext>
                </c:extLst>
              </c15:ser>
            </c15:filteredBarSeries>
            <c15:filteredBarSeries>
              <c15:ser>
                <c:idx val="4"/>
                <c:order val="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Sheet1!$C$1</c15:sqref>
                        </c15:formulaRef>
                      </c:ext>
                    </c:extLst>
                    <c:strCache>
                      <c:ptCount val="1"/>
                      <c:pt idx="0">
                        <c:v>Some sectors</c:v>
                      </c:pt>
                    </c:strCache>
                  </c:strRef>
                </c:tx>
                <c:spPr>
                  <a:solidFill>
                    <a:schemeClr val="accent5"/>
                  </a:solidFill>
                  <a:ln>
                    <a:noFill/>
                  </a:ln>
                  <a:effectLst/>
                </c:spPr>
                <c:invertIfNegative val="0"/>
                <c:val>
                  <c:numLit>
                    <c:formatCode>General</c:formatCode>
                    <c:ptCount val="1"/>
                    <c:pt idx="0">
                      <c:v>2</c:v>
                    </c:pt>
                  </c:numLit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4-A959-45D7-A6BF-E9D6F24E0C82}"/>
                  </c:ext>
                </c:extLst>
              </c15:ser>
            </c15:filteredBarSeries>
            <c15:filteredBarSeries>
              <c15:ser>
                <c:idx val="5"/>
                <c:order val="5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Sheet1!$D$1</c15:sqref>
                        </c15:formulaRef>
                      </c:ext>
                    </c:extLst>
                    <c:strCache>
                      <c:ptCount val="1"/>
                      <c:pt idx="0">
                        <c:v>National</c:v>
                      </c:pt>
                    </c:strCache>
                  </c:strRef>
                </c:tx>
                <c:spPr>
                  <a:solidFill>
                    <a:schemeClr val="accent6"/>
                  </a:solidFill>
                  <a:ln>
                    <a:noFill/>
                  </a:ln>
                  <a:effectLst/>
                </c:spPr>
                <c:invertIfNegative val="0"/>
                <c:val>
                  <c:numLit>
                    <c:formatCode>General</c:formatCode>
                    <c:ptCount val="1"/>
                    <c:pt idx="0">
                      <c:v>3</c:v>
                    </c:pt>
                  </c:numLit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5-A959-45D7-A6BF-E9D6F24E0C82}"/>
                  </c:ext>
                </c:extLst>
              </c15:ser>
            </c15:filteredBarSeries>
          </c:ext>
        </c:extLst>
      </c:barChart>
      <c:catAx>
        <c:axId val="41679044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NL"/>
          </a:p>
        </c:txPr>
        <c:crossAx val="482775455"/>
        <c:crosses val="autoZero"/>
        <c:auto val="1"/>
        <c:lblAlgn val="ctr"/>
        <c:lblOffset val="100"/>
        <c:noMultiLvlLbl val="0"/>
      </c:catAx>
      <c:valAx>
        <c:axId val="48277545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NL"/>
          </a:p>
        </c:txPr>
        <c:crossAx val="41679044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NL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percentStack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val>
            <c:numRef>
              <c:f>Sheet2!$B$2:$B$59</c:f>
              <c:numCache>
                <c:formatCode>General</c:formatCode>
                <c:ptCount val="58"/>
                <c:pt idx="0">
                  <c:v>5</c:v>
                </c:pt>
                <c:pt idx="1">
                  <c:v>5</c:v>
                </c:pt>
                <c:pt idx="2">
                  <c:v>5</c:v>
                </c:pt>
                <c:pt idx="3">
                  <c:v>4</c:v>
                </c:pt>
                <c:pt idx="4">
                  <c:v>5</c:v>
                </c:pt>
                <c:pt idx="5">
                  <c:v>5</c:v>
                </c:pt>
                <c:pt idx="6">
                  <c:v>5</c:v>
                </c:pt>
                <c:pt idx="7">
                  <c:v>5</c:v>
                </c:pt>
                <c:pt idx="8">
                  <c:v>5</c:v>
                </c:pt>
                <c:pt idx="9">
                  <c:v>5</c:v>
                </c:pt>
                <c:pt idx="10">
                  <c:v>5</c:v>
                </c:pt>
                <c:pt idx="11">
                  <c:v>4</c:v>
                </c:pt>
                <c:pt idx="12">
                  <c:v>3</c:v>
                </c:pt>
                <c:pt idx="13">
                  <c:v>3</c:v>
                </c:pt>
                <c:pt idx="14">
                  <c:v>3</c:v>
                </c:pt>
                <c:pt idx="15">
                  <c:v>3</c:v>
                </c:pt>
                <c:pt idx="16">
                  <c:v>3</c:v>
                </c:pt>
                <c:pt idx="17">
                  <c:v>3</c:v>
                </c:pt>
                <c:pt idx="18">
                  <c:v>3</c:v>
                </c:pt>
                <c:pt idx="19">
                  <c:v>3</c:v>
                </c:pt>
                <c:pt idx="20">
                  <c:v>3</c:v>
                </c:pt>
                <c:pt idx="21">
                  <c:v>3</c:v>
                </c:pt>
                <c:pt idx="22">
                  <c:v>3</c:v>
                </c:pt>
                <c:pt idx="23">
                  <c:v>3</c:v>
                </c:pt>
                <c:pt idx="24">
                  <c:v>3</c:v>
                </c:pt>
                <c:pt idx="25">
                  <c:v>3</c:v>
                </c:pt>
                <c:pt idx="26">
                  <c:v>3</c:v>
                </c:pt>
                <c:pt idx="27">
                  <c:v>3</c:v>
                </c:pt>
                <c:pt idx="28">
                  <c:v>2</c:v>
                </c:pt>
                <c:pt idx="29">
                  <c:v>2</c:v>
                </c:pt>
                <c:pt idx="30">
                  <c:v>3</c:v>
                </c:pt>
                <c:pt idx="31">
                  <c:v>3</c:v>
                </c:pt>
                <c:pt idx="32">
                  <c:v>3</c:v>
                </c:pt>
                <c:pt idx="33">
                  <c:v>4</c:v>
                </c:pt>
                <c:pt idx="34">
                  <c:v>3</c:v>
                </c:pt>
                <c:pt idx="35">
                  <c:v>2</c:v>
                </c:pt>
                <c:pt idx="36">
                  <c:v>2</c:v>
                </c:pt>
                <c:pt idx="37">
                  <c:v>2</c:v>
                </c:pt>
                <c:pt idx="38">
                  <c:v>2</c:v>
                </c:pt>
                <c:pt idx="39">
                  <c:v>1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09F-497B-A848-FB0896127EF4}"/>
            </c:ext>
          </c:extLst>
        </c:ser>
        <c:ser>
          <c:idx val="1"/>
          <c:order val="1"/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val>
            <c:numRef>
              <c:f>Sheet2!$C$2:$C$59</c:f>
              <c:numCache>
                <c:formatCode>General</c:formatCode>
                <c:ptCount val="58"/>
                <c:pt idx="0">
                  <c:v>11</c:v>
                </c:pt>
                <c:pt idx="1">
                  <c:v>11</c:v>
                </c:pt>
                <c:pt idx="2">
                  <c:v>11</c:v>
                </c:pt>
                <c:pt idx="3">
                  <c:v>11</c:v>
                </c:pt>
                <c:pt idx="4">
                  <c:v>10</c:v>
                </c:pt>
                <c:pt idx="5">
                  <c:v>10</c:v>
                </c:pt>
                <c:pt idx="6">
                  <c:v>10</c:v>
                </c:pt>
                <c:pt idx="7">
                  <c:v>10</c:v>
                </c:pt>
                <c:pt idx="8">
                  <c:v>9</c:v>
                </c:pt>
                <c:pt idx="9">
                  <c:v>9</c:v>
                </c:pt>
                <c:pt idx="10">
                  <c:v>9</c:v>
                </c:pt>
                <c:pt idx="11">
                  <c:v>9</c:v>
                </c:pt>
                <c:pt idx="12">
                  <c:v>9</c:v>
                </c:pt>
                <c:pt idx="13">
                  <c:v>10</c:v>
                </c:pt>
                <c:pt idx="14">
                  <c:v>10</c:v>
                </c:pt>
                <c:pt idx="15">
                  <c:v>10</c:v>
                </c:pt>
                <c:pt idx="16">
                  <c:v>10</c:v>
                </c:pt>
                <c:pt idx="17">
                  <c:v>10</c:v>
                </c:pt>
                <c:pt idx="18">
                  <c:v>10</c:v>
                </c:pt>
                <c:pt idx="19">
                  <c:v>10</c:v>
                </c:pt>
                <c:pt idx="20">
                  <c:v>12</c:v>
                </c:pt>
                <c:pt idx="21">
                  <c:v>11</c:v>
                </c:pt>
                <c:pt idx="22">
                  <c:v>11</c:v>
                </c:pt>
                <c:pt idx="23">
                  <c:v>13</c:v>
                </c:pt>
                <c:pt idx="24">
                  <c:v>12</c:v>
                </c:pt>
                <c:pt idx="25">
                  <c:v>12</c:v>
                </c:pt>
                <c:pt idx="26">
                  <c:v>12</c:v>
                </c:pt>
                <c:pt idx="27">
                  <c:v>11</c:v>
                </c:pt>
                <c:pt idx="28">
                  <c:v>12</c:v>
                </c:pt>
                <c:pt idx="29">
                  <c:v>11</c:v>
                </c:pt>
                <c:pt idx="30">
                  <c:v>11</c:v>
                </c:pt>
                <c:pt idx="31">
                  <c:v>11</c:v>
                </c:pt>
                <c:pt idx="32">
                  <c:v>11</c:v>
                </c:pt>
                <c:pt idx="33">
                  <c:v>10</c:v>
                </c:pt>
                <c:pt idx="34">
                  <c:v>11</c:v>
                </c:pt>
                <c:pt idx="35">
                  <c:v>11</c:v>
                </c:pt>
                <c:pt idx="36">
                  <c:v>10</c:v>
                </c:pt>
                <c:pt idx="37">
                  <c:v>11</c:v>
                </c:pt>
                <c:pt idx="38">
                  <c:v>12</c:v>
                </c:pt>
                <c:pt idx="39">
                  <c:v>11</c:v>
                </c:pt>
                <c:pt idx="40">
                  <c:v>11</c:v>
                </c:pt>
                <c:pt idx="41">
                  <c:v>11</c:v>
                </c:pt>
                <c:pt idx="42">
                  <c:v>11</c:v>
                </c:pt>
                <c:pt idx="43">
                  <c:v>11</c:v>
                </c:pt>
                <c:pt idx="44">
                  <c:v>11</c:v>
                </c:pt>
                <c:pt idx="45">
                  <c:v>11</c:v>
                </c:pt>
                <c:pt idx="46">
                  <c:v>11</c:v>
                </c:pt>
                <c:pt idx="47">
                  <c:v>11</c:v>
                </c:pt>
                <c:pt idx="48">
                  <c:v>11</c:v>
                </c:pt>
                <c:pt idx="49">
                  <c:v>10</c:v>
                </c:pt>
                <c:pt idx="50">
                  <c:v>10</c:v>
                </c:pt>
                <c:pt idx="51">
                  <c:v>8</c:v>
                </c:pt>
                <c:pt idx="52">
                  <c:v>8</c:v>
                </c:pt>
                <c:pt idx="53">
                  <c:v>8</c:v>
                </c:pt>
                <c:pt idx="54">
                  <c:v>8</c:v>
                </c:pt>
                <c:pt idx="55">
                  <c:v>7</c:v>
                </c:pt>
                <c:pt idx="56">
                  <c:v>7</c:v>
                </c:pt>
                <c:pt idx="57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09F-497B-A848-FB0896127EF4}"/>
            </c:ext>
          </c:extLst>
        </c:ser>
        <c:ser>
          <c:idx val="2"/>
          <c:order val="2"/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val>
            <c:numRef>
              <c:f>Sheet2!$D$2:$D$59</c:f>
              <c:numCache>
                <c:formatCode>General</c:formatCode>
                <c:ptCount val="58"/>
                <c:pt idx="0">
                  <c:v>2</c:v>
                </c:pt>
                <c:pt idx="1">
                  <c:v>2</c:v>
                </c:pt>
                <c:pt idx="2">
                  <c:v>2</c:v>
                </c:pt>
                <c:pt idx="3">
                  <c:v>2</c:v>
                </c:pt>
                <c:pt idx="4">
                  <c:v>3</c:v>
                </c:pt>
                <c:pt idx="5">
                  <c:v>3</c:v>
                </c:pt>
                <c:pt idx="6">
                  <c:v>3</c:v>
                </c:pt>
                <c:pt idx="7">
                  <c:v>3</c:v>
                </c:pt>
                <c:pt idx="8">
                  <c:v>4</c:v>
                </c:pt>
                <c:pt idx="9">
                  <c:v>3</c:v>
                </c:pt>
                <c:pt idx="10">
                  <c:v>3</c:v>
                </c:pt>
                <c:pt idx="11">
                  <c:v>3</c:v>
                </c:pt>
                <c:pt idx="12">
                  <c:v>3</c:v>
                </c:pt>
                <c:pt idx="13">
                  <c:v>2</c:v>
                </c:pt>
                <c:pt idx="14">
                  <c:v>3</c:v>
                </c:pt>
                <c:pt idx="15">
                  <c:v>2</c:v>
                </c:pt>
                <c:pt idx="16">
                  <c:v>2</c:v>
                </c:pt>
                <c:pt idx="17">
                  <c:v>2</c:v>
                </c:pt>
                <c:pt idx="18">
                  <c:v>2</c:v>
                </c:pt>
                <c:pt idx="19">
                  <c:v>2</c:v>
                </c:pt>
                <c:pt idx="20">
                  <c:v>1</c:v>
                </c:pt>
                <c:pt idx="21">
                  <c:v>2</c:v>
                </c:pt>
                <c:pt idx="22">
                  <c:v>2</c:v>
                </c:pt>
                <c:pt idx="23">
                  <c:v>0</c:v>
                </c:pt>
                <c:pt idx="24">
                  <c:v>1</c:v>
                </c:pt>
                <c:pt idx="25">
                  <c:v>1</c:v>
                </c:pt>
                <c:pt idx="26">
                  <c:v>1</c:v>
                </c:pt>
                <c:pt idx="27">
                  <c:v>1</c:v>
                </c:pt>
                <c:pt idx="28">
                  <c:v>0</c:v>
                </c:pt>
                <c:pt idx="29">
                  <c:v>1</c:v>
                </c:pt>
                <c:pt idx="30">
                  <c:v>1</c:v>
                </c:pt>
                <c:pt idx="31">
                  <c:v>1</c:v>
                </c:pt>
                <c:pt idx="32">
                  <c:v>1</c:v>
                </c:pt>
                <c:pt idx="33">
                  <c:v>1</c:v>
                </c:pt>
                <c:pt idx="34">
                  <c:v>0</c:v>
                </c:pt>
                <c:pt idx="35">
                  <c:v>0</c:v>
                </c:pt>
                <c:pt idx="36">
                  <c:v>1</c:v>
                </c:pt>
                <c:pt idx="37">
                  <c:v>1</c:v>
                </c:pt>
                <c:pt idx="38">
                  <c:v>1</c:v>
                </c:pt>
                <c:pt idx="39">
                  <c:v>1</c:v>
                </c:pt>
                <c:pt idx="40">
                  <c:v>1</c:v>
                </c:pt>
                <c:pt idx="41">
                  <c:v>1</c:v>
                </c:pt>
                <c:pt idx="42">
                  <c:v>1</c:v>
                </c:pt>
                <c:pt idx="43">
                  <c:v>1</c:v>
                </c:pt>
                <c:pt idx="44">
                  <c:v>1</c:v>
                </c:pt>
                <c:pt idx="45">
                  <c:v>1</c:v>
                </c:pt>
                <c:pt idx="46">
                  <c:v>1</c:v>
                </c:pt>
                <c:pt idx="47">
                  <c:v>1</c:v>
                </c:pt>
                <c:pt idx="48">
                  <c:v>0</c:v>
                </c:pt>
                <c:pt idx="49">
                  <c:v>1</c:v>
                </c:pt>
                <c:pt idx="50">
                  <c:v>1</c:v>
                </c:pt>
                <c:pt idx="51">
                  <c:v>2</c:v>
                </c:pt>
                <c:pt idx="52">
                  <c:v>2</c:v>
                </c:pt>
                <c:pt idx="53">
                  <c:v>2</c:v>
                </c:pt>
                <c:pt idx="54">
                  <c:v>2</c:v>
                </c:pt>
                <c:pt idx="55">
                  <c:v>2</c:v>
                </c:pt>
                <c:pt idx="56">
                  <c:v>2</c:v>
                </c:pt>
                <c:pt idx="57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09F-497B-A848-FB0896127EF4}"/>
            </c:ext>
          </c:extLst>
        </c:ser>
        <c:ser>
          <c:idx val="3"/>
          <c:order val="3"/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val>
            <c:numRef>
              <c:f>Sheet2!$E$2:$E$59</c:f>
              <c:numCache>
                <c:formatCode>General</c:formatCode>
                <c:ptCount val="5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1</c:v>
                </c:pt>
                <c:pt idx="14">
                  <c:v>0</c:v>
                </c:pt>
                <c:pt idx="15">
                  <c:v>2</c:v>
                </c:pt>
                <c:pt idx="16">
                  <c:v>1</c:v>
                </c:pt>
                <c:pt idx="17">
                  <c:v>1</c:v>
                </c:pt>
                <c:pt idx="18">
                  <c:v>2</c:v>
                </c:pt>
                <c:pt idx="19">
                  <c:v>2</c:v>
                </c:pt>
                <c:pt idx="20">
                  <c:v>2</c:v>
                </c:pt>
                <c:pt idx="21">
                  <c:v>2</c:v>
                </c:pt>
                <c:pt idx="22">
                  <c:v>2</c:v>
                </c:pt>
                <c:pt idx="23">
                  <c:v>2</c:v>
                </c:pt>
                <c:pt idx="24">
                  <c:v>2</c:v>
                </c:pt>
                <c:pt idx="25">
                  <c:v>2</c:v>
                </c:pt>
                <c:pt idx="26">
                  <c:v>2</c:v>
                </c:pt>
                <c:pt idx="27">
                  <c:v>3</c:v>
                </c:pt>
                <c:pt idx="28">
                  <c:v>3</c:v>
                </c:pt>
                <c:pt idx="29">
                  <c:v>3</c:v>
                </c:pt>
                <c:pt idx="30">
                  <c:v>3</c:v>
                </c:pt>
                <c:pt idx="31">
                  <c:v>3</c:v>
                </c:pt>
                <c:pt idx="32">
                  <c:v>3</c:v>
                </c:pt>
                <c:pt idx="33">
                  <c:v>4</c:v>
                </c:pt>
                <c:pt idx="34">
                  <c:v>4</c:v>
                </c:pt>
                <c:pt idx="35">
                  <c:v>4</c:v>
                </c:pt>
                <c:pt idx="36">
                  <c:v>4</c:v>
                </c:pt>
                <c:pt idx="37">
                  <c:v>2</c:v>
                </c:pt>
                <c:pt idx="38">
                  <c:v>2</c:v>
                </c:pt>
                <c:pt idx="39">
                  <c:v>4</c:v>
                </c:pt>
                <c:pt idx="40">
                  <c:v>4</c:v>
                </c:pt>
                <c:pt idx="41">
                  <c:v>3</c:v>
                </c:pt>
                <c:pt idx="42">
                  <c:v>3</c:v>
                </c:pt>
                <c:pt idx="43">
                  <c:v>3</c:v>
                </c:pt>
                <c:pt idx="44">
                  <c:v>3</c:v>
                </c:pt>
                <c:pt idx="45">
                  <c:v>2</c:v>
                </c:pt>
                <c:pt idx="46">
                  <c:v>2</c:v>
                </c:pt>
                <c:pt idx="47">
                  <c:v>3</c:v>
                </c:pt>
                <c:pt idx="48">
                  <c:v>2</c:v>
                </c:pt>
                <c:pt idx="49">
                  <c:v>2</c:v>
                </c:pt>
                <c:pt idx="50">
                  <c:v>1</c:v>
                </c:pt>
                <c:pt idx="51">
                  <c:v>1</c:v>
                </c:pt>
                <c:pt idx="52">
                  <c:v>1</c:v>
                </c:pt>
                <c:pt idx="53">
                  <c:v>1</c:v>
                </c:pt>
                <c:pt idx="54">
                  <c:v>1</c:v>
                </c:pt>
                <c:pt idx="55">
                  <c:v>1</c:v>
                </c:pt>
                <c:pt idx="56">
                  <c:v>2</c:v>
                </c:pt>
                <c:pt idx="57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09F-497B-A848-FB0896127EF4}"/>
            </c:ext>
          </c:extLst>
        </c:ser>
        <c:ser>
          <c:idx val="4"/>
          <c:order val="4"/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val>
            <c:numRef>
              <c:f>Sheet2!$F$2:$F$59</c:f>
              <c:numCache>
                <c:formatCode>General</c:formatCode>
                <c:ptCount val="5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  <c:pt idx="16">
                  <c:v>1</c:v>
                </c:pt>
                <c:pt idx="17">
                  <c:v>3</c:v>
                </c:pt>
                <c:pt idx="18">
                  <c:v>2</c:v>
                </c:pt>
                <c:pt idx="19">
                  <c:v>2</c:v>
                </c:pt>
                <c:pt idx="20">
                  <c:v>1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1</c:v>
                </c:pt>
                <c:pt idx="32">
                  <c:v>2</c:v>
                </c:pt>
                <c:pt idx="33">
                  <c:v>3</c:v>
                </c:pt>
                <c:pt idx="34">
                  <c:v>2</c:v>
                </c:pt>
                <c:pt idx="35">
                  <c:v>3</c:v>
                </c:pt>
                <c:pt idx="36">
                  <c:v>3</c:v>
                </c:pt>
                <c:pt idx="37">
                  <c:v>2</c:v>
                </c:pt>
                <c:pt idx="38">
                  <c:v>2</c:v>
                </c:pt>
                <c:pt idx="39">
                  <c:v>2</c:v>
                </c:pt>
                <c:pt idx="40">
                  <c:v>2</c:v>
                </c:pt>
                <c:pt idx="41">
                  <c:v>1</c:v>
                </c:pt>
                <c:pt idx="42">
                  <c:v>1</c:v>
                </c:pt>
                <c:pt idx="43">
                  <c:v>2</c:v>
                </c:pt>
                <c:pt idx="44">
                  <c:v>2</c:v>
                </c:pt>
                <c:pt idx="45">
                  <c:v>2</c:v>
                </c:pt>
                <c:pt idx="46">
                  <c:v>3</c:v>
                </c:pt>
                <c:pt idx="47">
                  <c:v>2</c:v>
                </c:pt>
                <c:pt idx="48">
                  <c:v>3</c:v>
                </c:pt>
                <c:pt idx="49">
                  <c:v>2</c:v>
                </c:pt>
                <c:pt idx="50">
                  <c:v>2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09F-497B-A848-FB0896127EF4}"/>
            </c:ext>
          </c:extLst>
        </c:ser>
        <c:ser>
          <c:idx val="5"/>
          <c:order val="5"/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val>
            <c:numRef>
              <c:f>Sheet2!$G$2:$G$59</c:f>
              <c:numCache>
                <c:formatCode>General</c:formatCode>
                <c:ptCount val="58"/>
                <c:pt idx="0">
                  <c:v>3</c:v>
                </c:pt>
                <c:pt idx="1">
                  <c:v>3</c:v>
                </c:pt>
                <c:pt idx="2">
                  <c:v>3</c:v>
                </c:pt>
                <c:pt idx="3">
                  <c:v>3</c:v>
                </c:pt>
                <c:pt idx="4">
                  <c:v>3</c:v>
                </c:pt>
                <c:pt idx="5">
                  <c:v>3</c:v>
                </c:pt>
                <c:pt idx="6">
                  <c:v>3</c:v>
                </c:pt>
                <c:pt idx="7">
                  <c:v>3</c:v>
                </c:pt>
                <c:pt idx="8">
                  <c:v>3</c:v>
                </c:pt>
                <c:pt idx="9">
                  <c:v>3</c:v>
                </c:pt>
                <c:pt idx="10">
                  <c:v>3</c:v>
                </c:pt>
                <c:pt idx="11">
                  <c:v>3</c:v>
                </c:pt>
                <c:pt idx="12">
                  <c:v>3</c:v>
                </c:pt>
                <c:pt idx="13">
                  <c:v>2</c:v>
                </c:pt>
                <c:pt idx="14">
                  <c:v>2</c:v>
                </c:pt>
                <c:pt idx="15">
                  <c:v>2</c:v>
                </c:pt>
                <c:pt idx="16">
                  <c:v>2</c:v>
                </c:pt>
                <c:pt idx="17">
                  <c:v>1</c:v>
                </c:pt>
                <c:pt idx="18">
                  <c:v>1</c:v>
                </c:pt>
                <c:pt idx="19">
                  <c:v>1</c:v>
                </c:pt>
                <c:pt idx="20">
                  <c:v>2</c:v>
                </c:pt>
                <c:pt idx="21">
                  <c:v>3</c:v>
                </c:pt>
                <c:pt idx="22">
                  <c:v>3</c:v>
                </c:pt>
                <c:pt idx="23">
                  <c:v>3</c:v>
                </c:pt>
                <c:pt idx="24">
                  <c:v>4</c:v>
                </c:pt>
                <c:pt idx="25">
                  <c:v>4</c:v>
                </c:pt>
                <c:pt idx="26">
                  <c:v>5</c:v>
                </c:pt>
                <c:pt idx="27">
                  <c:v>5</c:v>
                </c:pt>
                <c:pt idx="28">
                  <c:v>5</c:v>
                </c:pt>
                <c:pt idx="29">
                  <c:v>5</c:v>
                </c:pt>
                <c:pt idx="30">
                  <c:v>5</c:v>
                </c:pt>
                <c:pt idx="31">
                  <c:v>7</c:v>
                </c:pt>
                <c:pt idx="32">
                  <c:v>7</c:v>
                </c:pt>
                <c:pt idx="33">
                  <c:v>8</c:v>
                </c:pt>
                <c:pt idx="34">
                  <c:v>8</c:v>
                </c:pt>
                <c:pt idx="35">
                  <c:v>8</c:v>
                </c:pt>
                <c:pt idx="36">
                  <c:v>9</c:v>
                </c:pt>
                <c:pt idx="37">
                  <c:v>10</c:v>
                </c:pt>
                <c:pt idx="38">
                  <c:v>10</c:v>
                </c:pt>
                <c:pt idx="39">
                  <c:v>8</c:v>
                </c:pt>
                <c:pt idx="40">
                  <c:v>11</c:v>
                </c:pt>
                <c:pt idx="41">
                  <c:v>12</c:v>
                </c:pt>
                <c:pt idx="42">
                  <c:v>12</c:v>
                </c:pt>
                <c:pt idx="43">
                  <c:v>13</c:v>
                </c:pt>
                <c:pt idx="44">
                  <c:v>16</c:v>
                </c:pt>
                <c:pt idx="45">
                  <c:v>18</c:v>
                </c:pt>
                <c:pt idx="46">
                  <c:v>17</c:v>
                </c:pt>
                <c:pt idx="47">
                  <c:v>16</c:v>
                </c:pt>
                <c:pt idx="48">
                  <c:v>15</c:v>
                </c:pt>
                <c:pt idx="49">
                  <c:v>14</c:v>
                </c:pt>
                <c:pt idx="50">
                  <c:v>14</c:v>
                </c:pt>
                <c:pt idx="51">
                  <c:v>15</c:v>
                </c:pt>
                <c:pt idx="52">
                  <c:v>14</c:v>
                </c:pt>
                <c:pt idx="53">
                  <c:v>15</c:v>
                </c:pt>
                <c:pt idx="54">
                  <c:v>15</c:v>
                </c:pt>
                <c:pt idx="55">
                  <c:v>18</c:v>
                </c:pt>
                <c:pt idx="56">
                  <c:v>17</c:v>
                </c:pt>
                <c:pt idx="57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109F-497B-A848-FB0896127EF4}"/>
            </c:ext>
          </c:extLst>
        </c:ser>
        <c:ser>
          <c:idx val="6"/>
          <c:order val="6"/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val>
            <c:numRef>
              <c:f>Sheet2!$H$2:$H$59</c:f>
              <c:numCache>
                <c:formatCode>General</c:formatCode>
                <c:ptCount val="58"/>
                <c:pt idx="0">
                  <c:v>3</c:v>
                </c:pt>
                <c:pt idx="1">
                  <c:v>3</c:v>
                </c:pt>
                <c:pt idx="2">
                  <c:v>3</c:v>
                </c:pt>
                <c:pt idx="3">
                  <c:v>3</c:v>
                </c:pt>
                <c:pt idx="4">
                  <c:v>3</c:v>
                </c:pt>
                <c:pt idx="5">
                  <c:v>3</c:v>
                </c:pt>
                <c:pt idx="6">
                  <c:v>2</c:v>
                </c:pt>
                <c:pt idx="7">
                  <c:v>2</c:v>
                </c:pt>
                <c:pt idx="8">
                  <c:v>3</c:v>
                </c:pt>
                <c:pt idx="9">
                  <c:v>3</c:v>
                </c:pt>
                <c:pt idx="10">
                  <c:v>3</c:v>
                </c:pt>
                <c:pt idx="11">
                  <c:v>3</c:v>
                </c:pt>
                <c:pt idx="12">
                  <c:v>3</c:v>
                </c:pt>
                <c:pt idx="13">
                  <c:v>3</c:v>
                </c:pt>
                <c:pt idx="14">
                  <c:v>3</c:v>
                </c:pt>
                <c:pt idx="15">
                  <c:v>3</c:v>
                </c:pt>
                <c:pt idx="16">
                  <c:v>4</c:v>
                </c:pt>
                <c:pt idx="17">
                  <c:v>3</c:v>
                </c:pt>
                <c:pt idx="18">
                  <c:v>3</c:v>
                </c:pt>
                <c:pt idx="19">
                  <c:v>3</c:v>
                </c:pt>
                <c:pt idx="20">
                  <c:v>3</c:v>
                </c:pt>
                <c:pt idx="21">
                  <c:v>3</c:v>
                </c:pt>
                <c:pt idx="22">
                  <c:v>3</c:v>
                </c:pt>
                <c:pt idx="23">
                  <c:v>3</c:v>
                </c:pt>
                <c:pt idx="24">
                  <c:v>3</c:v>
                </c:pt>
                <c:pt idx="25">
                  <c:v>3</c:v>
                </c:pt>
                <c:pt idx="26">
                  <c:v>3</c:v>
                </c:pt>
                <c:pt idx="27">
                  <c:v>3</c:v>
                </c:pt>
                <c:pt idx="28">
                  <c:v>3</c:v>
                </c:pt>
                <c:pt idx="29">
                  <c:v>3</c:v>
                </c:pt>
                <c:pt idx="30">
                  <c:v>3</c:v>
                </c:pt>
                <c:pt idx="31">
                  <c:v>3</c:v>
                </c:pt>
                <c:pt idx="32">
                  <c:v>3</c:v>
                </c:pt>
                <c:pt idx="33">
                  <c:v>3</c:v>
                </c:pt>
                <c:pt idx="34">
                  <c:v>3</c:v>
                </c:pt>
                <c:pt idx="35">
                  <c:v>3</c:v>
                </c:pt>
                <c:pt idx="36">
                  <c:v>3</c:v>
                </c:pt>
                <c:pt idx="37">
                  <c:v>4</c:v>
                </c:pt>
                <c:pt idx="38">
                  <c:v>4</c:v>
                </c:pt>
                <c:pt idx="39">
                  <c:v>5</c:v>
                </c:pt>
                <c:pt idx="40">
                  <c:v>5</c:v>
                </c:pt>
                <c:pt idx="41">
                  <c:v>5</c:v>
                </c:pt>
                <c:pt idx="42">
                  <c:v>5</c:v>
                </c:pt>
                <c:pt idx="43">
                  <c:v>5</c:v>
                </c:pt>
                <c:pt idx="44">
                  <c:v>5</c:v>
                </c:pt>
                <c:pt idx="45">
                  <c:v>5</c:v>
                </c:pt>
                <c:pt idx="46">
                  <c:v>5</c:v>
                </c:pt>
                <c:pt idx="47">
                  <c:v>5</c:v>
                </c:pt>
                <c:pt idx="48">
                  <c:v>5</c:v>
                </c:pt>
                <c:pt idx="49">
                  <c:v>6</c:v>
                </c:pt>
                <c:pt idx="50">
                  <c:v>6</c:v>
                </c:pt>
                <c:pt idx="51">
                  <c:v>7</c:v>
                </c:pt>
                <c:pt idx="52">
                  <c:v>7</c:v>
                </c:pt>
                <c:pt idx="53">
                  <c:v>7</c:v>
                </c:pt>
                <c:pt idx="54">
                  <c:v>7</c:v>
                </c:pt>
                <c:pt idx="55">
                  <c:v>7</c:v>
                </c:pt>
                <c:pt idx="56">
                  <c:v>7</c:v>
                </c:pt>
                <c:pt idx="57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109F-497B-A848-FB0896127EF4}"/>
            </c:ext>
          </c:extLst>
        </c:ser>
        <c:ser>
          <c:idx val="7"/>
          <c:order val="7"/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val>
            <c:numRef>
              <c:f>Sheet2!$I$2:$I$59</c:f>
              <c:numCache>
                <c:formatCode>General</c:formatCode>
                <c:ptCount val="58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2</c:v>
                </c:pt>
                <c:pt idx="7">
                  <c:v>2</c:v>
                </c:pt>
                <c:pt idx="8">
                  <c:v>2</c:v>
                </c:pt>
                <c:pt idx="9">
                  <c:v>2</c:v>
                </c:pt>
                <c:pt idx="10">
                  <c:v>2</c:v>
                </c:pt>
                <c:pt idx="11">
                  <c:v>3</c:v>
                </c:pt>
                <c:pt idx="12">
                  <c:v>3</c:v>
                </c:pt>
                <c:pt idx="13">
                  <c:v>3</c:v>
                </c:pt>
                <c:pt idx="14">
                  <c:v>4</c:v>
                </c:pt>
                <c:pt idx="15">
                  <c:v>3</c:v>
                </c:pt>
                <c:pt idx="16">
                  <c:v>3</c:v>
                </c:pt>
                <c:pt idx="17">
                  <c:v>3</c:v>
                </c:pt>
                <c:pt idx="18">
                  <c:v>4</c:v>
                </c:pt>
                <c:pt idx="19">
                  <c:v>4</c:v>
                </c:pt>
                <c:pt idx="20">
                  <c:v>4</c:v>
                </c:pt>
                <c:pt idx="21">
                  <c:v>4</c:v>
                </c:pt>
                <c:pt idx="22">
                  <c:v>3</c:v>
                </c:pt>
                <c:pt idx="23">
                  <c:v>3</c:v>
                </c:pt>
                <c:pt idx="24">
                  <c:v>2</c:v>
                </c:pt>
                <c:pt idx="25">
                  <c:v>2</c:v>
                </c:pt>
                <c:pt idx="26">
                  <c:v>2</c:v>
                </c:pt>
                <c:pt idx="27">
                  <c:v>3</c:v>
                </c:pt>
                <c:pt idx="28">
                  <c:v>3</c:v>
                </c:pt>
                <c:pt idx="29">
                  <c:v>4</c:v>
                </c:pt>
                <c:pt idx="30">
                  <c:v>4</c:v>
                </c:pt>
                <c:pt idx="31">
                  <c:v>5</c:v>
                </c:pt>
                <c:pt idx="32">
                  <c:v>4</c:v>
                </c:pt>
                <c:pt idx="33">
                  <c:v>4</c:v>
                </c:pt>
                <c:pt idx="34">
                  <c:v>4</c:v>
                </c:pt>
                <c:pt idx="35">
                  <c:v>5</c:v>
                </c:pt>
                <c:pt idx="36">
                  <c:v>5</c:v>
                </c:pt>
                <c:pt idx="37">
                  <c:v>5</c:v>
                </c:pt>
                <c:pt idx="38">
                  <c:v>5</c:v>
                </c:pt>
                <c:pt idx="39">
                  <c:v>4</c:v>
                </c:pt>
                <c:pt idx="40">
                  <c:v>4</c:v>
                </c:pt>
                <c:pt idx="41">
                  <c:v>4</c:v>
                </c:pt>
                <c:pt idx="42">
                  <c:v>4</c:v>
                </c:pt>
                <c:pt idx="43">
                  <c:v>3</c:v>
                </c:pt>
                <c:pt idx="44">
                  <c:v>3</c:v>
                </c:pt>
                <c:pt idx="45">
                  <c:v>3</c:v>
                </c:pt>
                <c:pt idx="46">
                  <c:v>4</c:v>
                </c:pt>
                <c:pt idx="47">
                  <c:v>4</c:v>
                </c:pt>
                <c:pt idx="48">
                  <c:v>5</c:v>
                </c:pt>
                <c:pt idx="49">
                  <c:v>5</c:v>
                </c:pt>
                <c:pt idx="50">
                  <c:v>5</c:v>
                </c:pt>
                <c:pt idx="51">
                  <c:v>4</c:v>
                </c:pt>
                <c:pt idx="52">
                  <c:v>5</c:v>
                </c:pt>
                <c:pt idx="53">
                  <c:v>5</c:v>
                </c:pt>
                <c:pt idx="54">
                  <c:v>5</c:v>
                </c:pt>
                <c:pt idx="55">
                  <c:v>5</c:v>
                </c:pt>
                <c:pt idx="56">
                  <c:v>5</c:v>
                </c:pt>
                <c:pt idx="57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109F-497B-A848-FB0896127EF4}"/>
            </c:ext>
          </c:extLst>
        </c:ser>
        <c:ser>
          <c:idx val="8"/>
          <c:order val="8"/>
          <c:spPr>
            <a:solidFill>
              <a:schemeClr val="accent3">
                <a:lumMod val="60000"/>
              </a:schemeClr>
            </a:solidFill>
            <a:ln>
              <a:noFill/>
            </a:ln>
            <a:effectLst/>
          </c:spPr>
          <c:invertIfNegative val="0"/>
          <c:val>
            <c:numRef>
              <c:f>Sheet2!$J$2:$J$59</c:f>
              <c:numCache>
                <c:formatCode>General</c:formatCode>
                <c:ptCount val="58"/>
                <c:pt idx="0">
                  <c:v>3</c:v>
                </c:pt>
                <c:pt idx="1">
                  <c:v>3</c:v>
                </c:pt>
                <c:pt idx="2">
                  <c:v>3</c:v>
                </c:pt>
                <c:pt idx="3">
                  <c:v>4</c:v>
                </c:pt>
                <c:pt idx="4">
                  <c:v>4</c:v>
                </c:pt>
                <c:pt idx="5">
                  <c:v>4</c:v>
                </c:pt>
                <c:pt idx="6">
                  <c:v>4</c:v>
                </c:pt>
                <c:pt idx="7">
                  <c:v>4</c:v>
                </c:pt>
                <c:pt idx="8">
                  <c:v>4</c:v>
                </c:pt>
                <c:pt idx="9">
                  <c:v>5</c:v>
                </c:pt>
                <c:pt idx="10">
                  <c:v>5</c:v>
                </c:pt>
                <c:pt idx="11">
                  <c:v>5</c:v>
                </c:pt>
                <c:pt idx="12">
                  <c:v>6</c:v>
                </c:pt>
                <c:pt idx="13">
                  <c:v>6</c:v>
                </c:pt>
                <c:pt idx="14">
                  <c:v>6</c:v>
                </c:pt>
                <c:pt idx="15">
                  <c:v>6</c:v>
                </c:pt>
                <c:pt idx="16">
                  <c:v>6</c:v>
                </c:pt>
                <c:pt idx="17">
                  <c:v>6</c:v>
                </c:pt>
                <c:pt idx="18">
                  <c:v>6</c:v>
                </c:pt>
                <c:pt idx="19">
                  <c:v>6</c:v>
                </c:pt>
                <c:pt idx="20">
                  <c:v>7</c:v>
                </c:pt>
                <c:pt idx="21">
                  <c:v>7</c:v>
                </c:pt>
                <c:pt idx="22">
                  <c:v>8</c:v>
                </c:pt>
                <c:pt idx="23">
                  <c:v>8</c:v>
                </c:pt>
                <c:pt idx="24">
                  <c:v>9</c:v>
                </c:pt>
                <c:pt idx="25">
                  <c:v>9</c:v>
                </c:pt>
                <c:pt idx="26">
                  <c:v>9</c:v>
                </c:pt>
                <c:pt idx="27">
                  <c:v>8</c:v>
                </c:pt>
                <c:pt idx="28">
                  <c:v>9</c:v>
                </c:pt>
                <c:pt idx="29">
                  <c:v>8</c:v>
                </c:pt>
                <c:pt idx="30">
                  <c:v>11</c:v>
                </c:pt>
                <c:pt idx="31">
                  <c:v>9</c:v>
                </c:pt>
                <c:pt idx="32">
                  <c:v>10</c:v>
                </c:pt>
                <c:pt idx="33">
                  <c:v>8</c:v>
                </c:pt>
                <c:pt idx="34">
                  <c:v>9</c:v>
                </c:pt>
                <c:pt idx="35">
                  <c:v>8</c:v>
                </c:pt>
                <c:pt idx="36">
                  <c:v>8</c:v>
                </c:pt>
                <c:pt idx="37">
                  <c:v>8</c:v>
                </c:pt>
                <c:pt idx="38">
                  <c:v>8</c:v>
                </c:pt>
                <c:pt idx="39">
                  <c:v>10</c:v>
                </c:pt>
                <c:pt idx="40">
                  <c:v>9</c:v>
                </c:pt>
                <c:pt idx="41">
                  <c:v>10</c:v>
                </c:pt>
                <c:pt idx="42">
                  <c:v>10</c:v>
                </c:pt>
                <c:pt idx="43">
                  <c:v>10</c:v>
                </c:pt>
                <c:pt idx="44">
                  <c:v>9</c:v>
                </c:pt>
                <c:pt idx="45">
                  <c:v>8</c:v>
                </c:pt>
                <c:pt idx="46">
                  <c:v>7</c:v>
                </c:pt>
                <c:pt idx="47">
                  <c:v>8</c:v>
                </c:pt>
                <c:pt idx="48">
                  <c:v>9</c:v>
                </c:pt>
                <c:pt idx="49">
                  <c:v>9</c:v>
                </c:pt>
                <c:pt idx="50">
                  <c:v>10</c:v>
                </c:pt>
                <c:pt idx="51">
                  <c:v>11</c:v>
                </c:pt>
                <c:pt idx="52">
                  <c:v>10</c:v>
                </c:pt>
                <c:pt idx="53">
                  <c:v>9</c:v>
                </c:pt>
                <c:pt idx="54">
                  <c:v>9</c:v>
                </c:pt>
                <c:pt idx="55">
                  <c:v>8</c:v>
                </c:pt>
                <c:pt idx="56">
                  <c:v>8</c:v>
                </c:pt>
                <c:pt idx="57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109F-497B-A848-FB0896127EF4}"/>
            </c:ext>
          </c:extLst>
        </c:ser>
        <c:ser>
          <c:idx val="9"/>
          <c:order val="9"/>
          <c:spPr>
            <a:solidFill>
              <a:schemeClr val="accent4">
                <a:lumMod val="60000"/>
              </a:schemeClr>
            </a:solidFill>
            <a:ln>
              <a:noFill/>
            </a:ln>
            <a:effectLst/>
          </c:spPr>
          <c:invertIfNegative val="0"/>
          <c:val>
            <c:numRef>
              <c:f>Sheet2!$K$2:$K$59</c:f>
              <c:numCache>
                <c:formatCode>General</c:formatCode>
                <c:ptCount val="58"/>
                <c:pt idx="0">
                  <c:v>2</c:v>
                </c:pt>
                <c:pt idx="1">
                  <c:v>2</c:v>
                </c:pt>
                <c:pt idx="2">
                  <c:v>2</c:v>
                </c:pt>
                <c:pt idx="3">
                  <c:v>2</c:v>
                </c:pt>
                <c:pt idx="4">
                  <c:v>2</c:v>
                </c:pt>
                <c:pt idx="5">
                  <c:v>2</c:v>
                </c:pt>
                <c:pt idx="6">
                  <c:v>2</c:v>
                </c:pt>
                <c:pt idx="7">
                  <c:v>2</c:v>
                </c:pt>
                <c:pt idx="8">
                  <c:v>2</c:v>
                </c:pt>
                <c:pt idx="9">
                  <c:v>2</c:v>
                </c:pt>
                <c:pt idx="10">
                  <c:v>2</c:v>
                </c:pt>
                <c:pt idx="11">
                  <c:v>2</c:v>
                </c:pt>
                <c:pt idx="12">
                  <c:v>2</c:v>
                </c:pt>
                <c:pt idx="13">
                  <c:v>2</c:v>
                </c:pt>
                <c:pt idx="14">
                  <c:v>3</c:v>
                </c:pt>
                <c:pt idx="15">
                  <c:v>3</c:v>
                </c:pt>
                <c:pt idx="16">
                  <c:v>4</c:v>
                </c:pt>
                <c:pt idx="17">
                  <c:v>5</c:v>
                </c:pt>
                <c:pt idx="18">
                  <c:v>5</c:v>
                </c:pt>
                <c:pt idx="19">
                  <c:v>5</c:v>
                </c:pt>
                <c:pt idx="20">
                  <c:v>5</c:v>
                </c:pt>
                <c:pt idx="21">
                  <c:v>5</c:v>
                </c:pt>
                <c:pt idx="22">
                  <c:v>5</c:v>
                </c:pt>
                <c:pt idx="23">
                  <c:v>5</c:v>
                </c:pt>
                <c:pt idx="24">
                  <c:v>4</c:v>
                </c:pt>
                <c:pt idx="25">
                  <c:v>4</c:v>
                </c:pt>
                <c:pt idx="26">
                  <c:v>3</c:v>
                </c:pt>
                <c:pt idx="27">
                  <c:v>3</c:v>
                </c:pt>
                <c:pt idx="28">
                  <c:v>3</c:v>
                </c:pt>
                <c:pt idx="29">
                  <c:v>3</c:v>
                </c:pt>
                <c:pt idx="30">
                  <c:v>2</c:v>
                </c:pt>
                <c:pt idx="31">
                  <c:v>3</c:v>
                </c:pt>
                <c:pt idx="32">
                  <c:v>3</c:v>
                </c:pt>
                <c:pt idx="33">
                  <c:v>4</c:v>
                </c:pt>
                <c:pt idx="34">
                  <c:v>5</c:v>
                </c:pt>
                <c:pt idx="35">
                  <c:v>5</c:v>
                </c:pt>
                <c:pt idx="36">
                  <c:v>4</c:v>
                </c:pt>
                <c:pt idx="37">
                  <c:v>4</c:v>
                </c:pt>
                <c:pt idx="38">
                  <c:v>4</c:v>
                </c:pt>
                <c:pt idx="39">
                  <c:v>4</c:v>
                </c:pt>
                <c:pt idx="40">
                  <c:v>5</c:v>
                </c:pt>
                <c:pt idx="41">
                  <c:v>5</c:v>
                </c:pt>
                <c:pt idx="42">
                  <c:v>5</c:v>
                </c:pt>
                <c:pt idx="43">
                  <c:v>4</c:v>
                </c:pt>
                <c:pt idx="44">
                  <c:v>2</c:v>
                </c:pt>
                <c:pt idx="45">
                  <c:v>2</c:v>
                </c:pt>
                <c:pt idx="46">
                  <c:v>2</c:v>
                </c:pt>
                <c:pt idx="47">
                  <c:v>2</c:v>
                </c:pt>
                <c:pt idx="48">
                  <c:v>2</c:v>
                </c:pt>
                <c:pt idx="49">
                  <c:v>3</c:v>
                </c:pt>
                <c:pt idx="50">
                  <c:v>3</c:v>
                </c:pt>
                <c:pt idx="51">
                  <c:v>4</c:v>
                </c:pt>
                <c:pt idx="52">
                  <c:v>5</c:v>
                </c:pt>
                <c:pt idx="53">
                  <c:v>5</c:v>
                </c:pt>
                <c:pt idx="54">
                  <c:v>5</c:v>
                </c:pt>
                <c:pt idx="55">
                  <c:v>3</c:v>
                </c:pt>
                <c:pt idx="56">
                  <c:v>3</c:v>
                </c:pt>
                <c:pt idx="57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109F-497B-A848-FB0896127EF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91694575"/>
        <c:axId val="502203567"/>
      </c:barChart>
      <c:catAx>
        <c:axId val="491694575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NL"/>
          </a:p>
        </c:txPr>
        <c:crossAx val="502203567"/>
        <c:crosses val="autoZero"/>
        <c:auto val="1"/>
        <c:lblAlgn val="ctr"/>
        <c:lblOffset val="100"/>
        <c:noMultiLvlLbl val="0"/>
      </c:catAx>
      <c:valAx>
        <c:axId val="50220356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NL"/>
          </a:p>
        </c:txPr>
        <c:crossAx val="49169457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N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N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616F52-D241-4ABB-BEEF-AF54B6CCA149}" type="datetimeFigureOut">
              <a:rPr lang="nl-BE" smtClean="0"/>
              <a:pPr/>
              <a:t>7/07/2019</a:t>
            </a:fld>
            <a:endParaRPr lang="nl-B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41363"/>
            <a:ext cx="4937125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B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690269"/>
            <a:ext cx="5438140" cy="44434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5AD932-9B07-4CD9-9F32-BA31F9350F02}" type="slidenum">
              <a:rPr lang="nl-BE" smtClean="0"/>
              <a:pPr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6069429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title">
    <p:bg>
      <p:bgPr>
        <a:blipFill dpi="0" rotWithShape="1">
          <a:blip r:embed="rId2" cstate="print">
            <a:lum/>
          </a:blip>
          <a:srcRect/>
          <a:stretch>
            <a:fillRect l="-1000" t="-1000" r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51520" y="548680"/>
            <a:ext cx="4896544" cy="2304256"/>
          </a:xfrm>
        </p:spPr>
        <p:txBody>
          <a:bodyPr anchor="t">
            <a:normAutofit/>
          </a:bodyPr>
          <a:lstStyle>
            <a:lvl1pPr algn="l">
              <a:defRPr sz="36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GB" noProof="0" dirty="0"/>
              <a:t>Click to add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835697" y="3573016"/>
            <a:ext cx="6408712" cy="1752600"/>
          </a:xfrm>
        </p:spPr>
        <p:txBody>
          <a:bodyPr>
            <a:normAutofit/>
          </a:bodyPr>
          <a:lstStyle>
            <a:lvl1pPr marL="0" indent="0" algn="l">
              <a:buNone/>
              <a:defRPr sz="2800" baseline="0">
                <a:solidFill>
                  <a:srgbClr val="6D6E7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noProof="0" dirty="0" err="1"/>
              <a:t>Click</a:t>
            </a:r>
            <a:r>
              <a:rPr lang="es-ES" noProof="0" dirty="0"/>
              <a:t> to </a:t>
            </a:r>
            <a:r>
              <a:rPr lang="es-ES" noProof="0" dirty="0" err="1"/>
              <a:t>add</a:t>
            </a:r>
            <a:r>
              <a:rPr lang="es-ES" noProof="0" dirty="0"/>
              <a:t> </a:t>
            </a:r>
            <a:r>
              <a:rPr lang="es-ES" noProof="0" dirty="0" err="1"/>
              <a:t>subtite</a:t>
            </a:r>
            <a:endParaRPr lang="en-GB" noProof="0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6176" y="188640"/>
            <a:ext cx="2700000" cy="730140"/>
          </a:xfrm>
          <a:prstGeom prst="rect">
            <a:avLst/>
          </a:prstGeom>
        </p:spPr>
      </p:pic>
      <p:pic>
        <p:nvPicPr>
          <p:cNvPr id="13" name="Picture 12" descr="EU-vlag.jp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7380312" y="6309320"/>
            <a:ext cx="648000" cy="432000"/>
          </a:xfrm>
          <a:prstGeom prst="rect">
            <a:avLst/>
          </a:prstGeom>
        </p:spPr>
      </p:pic>
      <p:sp>
        <p:nvSpPr>
          <p:cNvPr id="14" name="Rectangle 13"/>
          <p:cNvSpPr/>
          <p:nvPr userDrawn="1"/>
        </p:nvSpPr>
        <p:spPr>
          <a:xfrm>
            <a:off x="1835697" y="6356043"/>
            <a:ext cx="532859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>
                <a:latin typeface="Arial" pitchFamily="34" charset="0"/>
                <a:cs typeface="Arial" pitchFamily="34" charset="0"/>
              </a:rPr>
              <a:t>This project has received funding from the European Union's Horizon 2020 Research and Innovation </a:t>
            </a:r>
            <a:r>
              <a:rPr lang="en-US" sz="800" dirty="0" err="1">
                <a:latin typeface="Arial" pitchFamily="34" charset="0"/>
                <a:cs typeface="Arial" pitchFamily="34" charset="0"/>
              </a:rPr>
              <a:t>Programme</a:t>
            </a:r>
            <a:r>
              <a:rPr lang="en-US" sz="800" dirty="0"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en-US" sz="800" dirty="0">
                <a:latin typeface="Arial" pitchFamily="34" charset="0"/>
                <a:cs typeface="Arial" pitchFamily="34" charset="0"/>
              </a:rPr>
              <a:t>under Grant Agreement no 730998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 sz="3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nl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>
                <a:solidFill>
                  <a:srgbClr val="6D6E71"/>
                </a:solidFill>
                <a:latin typeface="Arial" pitchFamily="34" charset="0"/>
                <a:cs typeface="Arial" pitchFamily="34" charset="0"/>
              </a:defRPr>
            </a:lvl1pPr>
            <a:lvl2pPr>
              <a:defRPr sz="2400">
                <a:solidFill>
                  <a:srgbClr val="6D6E71"/>
                </a:solidFill>
                <a:latin typeface="Arial" pitchFamily="34" charset="0"/>
                <a:cs typeface="Arial" pitchFamily="34" charset="0"/>
              </a:defRPr>
            </a:lvl2pPr>
            <a:lvl3pPr>
              <a:defRPr sz="2000">
                <a:solidFill>
                  <a:srgbClr val="6D6E71"/>
                </a:solidFill>
                <a:latin typeface="Arial" pitchFamily="34" charset="0"/>
                <a:cs typeface="Arial" pitchFamily="34" charset="0"/>
              </a:defRPr>
            </a:lvl3pPr>
            <a:lvl4pPr>
              <a:defRPr sz="1800">
                <a:solidFill>
                  <a:srgbClr val="6D6E71"/>
                </a:solidFill>
                <a:latin typeface="Arial" pitchFamily="34" charset="0"/>
                <a:cs typeface="Arial" pitchFamily="34" charset="0"/>
              </a:defRPr>
            </a:lvl4pPr>
            <a:lvl5pPr>
              <a:defRPr sz="1800">
                <a:solidFill>
                  <a:srgbClr val="6D6E71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 dirty="0"/>
          </a:p>
        </p:txBody>
      </p:sp>
      <p:sp>
        <p:nvSpPr>
          <p:cNvPr id="10" name="Slide Number Placeholder 5"/>
          <p:cNvSpPr txBox="1">
            <a:spLocks/>
          </p:cNvSpPr>
          <p:nvPr userDrawn="1"/>
        </p:nvSpPr>
        <p:spPr>
          <a:xfrm>
            <a:off x="4067945" y="6381329"/>
            <a:ext cx="1008112" cy="28803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54D5C4E-F4AB-41B7-B40F-0FC0C97F76A6}" type="slidenum">
              <a:rPr kumimoji="0" lang="nl-BE" sz="11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nl-BE" sz="11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292081" y="6381328"/>
            <a:ext cx="3615680" cy="262800"/>
          </a:xfrm>
          <a:prstGeom prst="rect">
            <a:avLst/>
          </a:prstGeom>
        </p:spPr>
        <p:txBody>
          <a:bodyPr/>
          <a:lstStyle>
            <a:lvl1pPr algn="r">
              <a:defRPr sz="1100">
                <a:solidFill>
                  <a:schemeClr val="bg1"/>
                </a:solidFill>
              </a:defRPr>
            </a:lvl1pPr>
          </a:lstStyle>
          <a:p>
            <a:r>
              <a:rPr lang="nl-BE"/>
              <a:t>Geneva, 8 July 2019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20503310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 sz="3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DE"/>
              <a:t>Titelmasterformat durch Klicken bearbeiten</a:t>
            </a:r>
            <a:endParaRPr lang="nl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>
                <a:solidFill>
                  <a:srgbClr val="6D6E71"/>
                </a:solidFill>
                <a:latin typeface="Arial" pitchFamily="34" charset="0"/>
                <a:cs typeface="Arial" pitchFamily="34" charset="0"/>
              </a:defRPr>
            </a:lvl1pPr>
            <a:lvl2pPr>
              <a:defRPr sz="2400">
                <a:solidFill>
                  <a:srgbClr val="6D6E71"/>
                </a:solidFill>
                <a:latin typeface="Arial" pitchFamily="34" charset="0"/>
                <a:cs typeface="Arial" pitchFamily="34" charset="0"/>
              </a:defRPr>
            </a:lvl2pPr>
            <a:lvl3pPr>
              <a:defRPr sz="2000">
                <a:solidFill>
                  <a:srgbClr val="6D6E71"/>
                </a:solidFill>
                <a:latin typeface="Arial" pitchFamily="34" charset="0"/>
                <a:cs typeface="Arial" pitchFamily="34" charset="0"/>
              </a:defRPr>
            </a:lvl3pPr>
            <a:lvl4pPr>
              <a:defRPr sz="1800">
                <a:solidFill>
                  <a:srgbClr val="6D6E71"/>
                </a:solidFill>
                <a:latin typeface="Arial" pitchFamily="34" charset="0"/>
                <a:cs typeface="Arial" pitchFamily="34" charset="0"/>
              </a:defRPr>
            </a:lvl4pPr>
            <a:lvl5pPr>
              <a:defRPr sz="1800">
                <a:solidFill>
                  <a:srgbClr val="6D6E71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nl-BE" dirty="0"/>
          </a:p>
        </p:txBody>
      </p:sp>
      <p:pic>
        <p:nvPicPr>
          <p:cNvPr id="12" name="Picture 11" descr="InGRID_LOGO_CYMK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524328" y="116632"/>
            <a:ext cx="1328745" cy="360000"/>
          </a:xfrm>
          <a:prstGeom prst="rect">
            <a:avLst/>
          </a:prstGeom>
        </p:spPr>
      </p:pic>
      <p:pic>
        <p:nvPicPr>
          <p:cNvPr id="7" name="Picture 6" descr="InGRID_LOGO_CYMK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524328" y="116632"/>
            <a:ext cx="1328745" cy="360000"/>
          </a:xfrm>
          <a:prstGeom prst="rect">
            <a:avLst/>
          </a:prstGeom>
        </p:spPr>
      </p:pic>
      <p:pic>
        <p:nvPicPr>
          <p:cNvPr id="8" name="Picture 7" descr="InGRID_LOGO_CYMK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524328" y="116632"/>
            <a:ext cx="1328745" cy="360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467544" y="6381328"/>
            <a:ext cx="1800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11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www.inclusivegrowth.be</a:t>
            </a:r>
            <a:endParaRPr lang="nl-BE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Slide Number Placeholder 5"/>
          <p:cNvSpPr txBox="1">
            <a:spLocks/>
          </p:cNvSpPr>
          <p:nvPr userDrawn="1"/>
        </p:nvSpPr>
        <p:spPr>
          <a:xfrm>
            <a:off x="4067944" y="6381329"/>
            <a:ext cx="1008112" cy="28803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54D5C4E-F4AB-41B7-B40F-0FC0C97F76A6}" type="slidenum">
              <a:rPr kumimoji="0" lang="nl-BE" sz="11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nl-BE" sz="11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292080" y="6381328"/>
            <a:ext cx="3615680" cy="262800"/>
          </a:xfrm>
          <a:prstGeom prst="rect">
            <a:avLst/>
          </a:prstGeom>
        </p:spPr>
        <p:txBody>
          <a:bodyPr/>
          <a:lstStyle>
            <a:lvl1pPr algn="r">
              <a:defRPr sz="1100">
                <a:solidFill>
                  <a:schemeClr val="bg1"/>
                </a:solidFill>
              </a:defRPr>
            </a:lvl1pPr>
          </a:lstStyle>
          <a:p>
            <a:r>
              <a:rPr lang="nl-NL"/>
              <a:t>Geneva, 8 July 2019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2472392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s &amp; obje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 algn="l">
              <a:defRPr sz="3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GB" noProof="0" dirty="0"/>
              <a:t>Click to add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 sz="2800">
                <a:solidFill>
                  <a:srgbClr val="6D6E71"/>
                </a:solidFill>
                <a:latin typeface="Arial" pitchFamily="34" charset="0"/>
                <a:cs typeface="Arial" pitchFamily="34" charset="0"/>
              </a:defRPr>
            </a:lvl1pPr>
            <a:lvl2pPr>
              <a:defRPr sz="2400">
                <a:solidFill>
                  <a:srgbClr val="6D6E71"/>
                </a:solidFill>
                <a:latin typeface="Arial" pitchFamily="34" charset="0"/>
                <a:cs typeface="Arial" pitchFamily="34" charset="0"/>
              </a:defRPr>
            </a:lvl2pPr>
            <a:lvl3pPr>
              <a:defRPr sz="2000" baseline="0">
                <a:solidFill>
                  <a:srgbClr val="6D6E71"/>
                </a:solidFill>
                <a:latin typeface="Arial" pitchFamily="34" charset="0"/>
                <a:cs typeface="Arial" pitchFamily="34" charset="0"/>
              </a:defRPr>
            </a:lvl3pPr>
            <a:lvl4pPr>
              <a:defRPr sz="1800" baseline="0">
                <a:solidFill>
                  <a:srgbClr val="6D6E71"/>
                </a:solidFill>
                <a:latin typeface="Arial" pitchFamily="34" charset="0"/>
                <a:cs typeface="Arial" pitchFamily="34" charset="0"/>
              </a:defRPr>
            </a:lvl4pPr>
            <a:lvl5pPr>
              <a:defRPr sz="1800" baseline="0">
                <a:solidFill>
                  <a:srgbClr val="6D6E71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GB" noProof="0" dirty="0"/>
              <a:t>Click to add text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pic>
        <p:nvPicPr>
          <p:cNvPr id="12" name="Picture 11" descr="InGRID_LOGO_CYMK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524329" y="116632"/>
            <a:ext cx="1328745" cy="360000"/>
          </a:xfrm>
          <a:prstGeom prst="rect">
            <a:avLst/>
          </a:prstGeom>
        </p:spPr>
      </p:pic>
      <p:pic>
        <p:nvPicPr>
          <p:cNvPr id="7" name="Picture 6" descr="InGRID_LOGO_CYMK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524329" y="116632"/>
            <a:ext cx="1328745" cy="360000"/>
          </a:xfrm>
          <a:prstGeom prst="rect">
            <a:avLst/>
          </a:prstGeom>
        </p:spPr>
      </p:pic>
      <p:pic>
        <p:nvPicPr>
          <p:cNvPr id="8" name="Picture 7" descr="InGRID_LOGO_CYMK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524329" y="116632"/>
            <a:ext cx="1328745" cy="360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467545" y="6381328"/>
            <a:ext cx="1800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11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www.inclusivegrowth.be</a:t>
            </a:r>
            <a:endParaRPr lang="nl-BE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Slide Number Placeholder 5"/>
          <p:cNvSpPr txBox="1">
            <a:spLocks/>
          </p:cNvSpPr>
          <p:nvPr userDrawn="1"/>
        </p:nvSpPr>
        <p:spPr>
          <a:xfrm>
            <a:off x="4067945" y="6381329"/>
            <a:ext cx="1008112" cy="28803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54D5C4E-F4AB-41B7-B40F-0FC0C97F76A6}" type="slidenum">
              <a:rPr kumimoji="0" lang="nl-BE" sz="11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nl-BE" sz="11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292081" y="6381328"/>
            <a:ext cx="3615680" cy="262800"/>
          </a:xfrm>
          <a:prstGeom prst="rect">
            <a:avLst/>
          </a:prstGeom>
        </p:spPr>
        <p:txBody>
          <a:bodyPr/>
          <a:lstStyle>
            <a:lvl1pPr algn="r">
              <a:defRPr sz="1100">
                <a:solidFill>
                  <a:schemeClr val="bg1"/>
                </a:solidFill>
              </a:defRPr>
            </a:lvl1pPr>
          </a:lstStyle>
          <a:p>
            <a:r>
              <a:rPr lang="nl-BE"/>
              <a:t>Geneva, 8 July 2019</a:t>
            </a:r>
            <a:endParaRPr lang="nl-BE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obje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algn="l">
              <a:defRPr baseline="0">
                <a:solidFill>
                  <a:schemeClr val="tx1"/>
                </a:solidFill>
              </a:defRPr>
            </a:lvl1pPr>
          </a:lstStyle>
          <a:p>
            <a:r>
              <a:rPr lang="en-GB" noProof="0" dirty="0"/>
              <a:t>Click to add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>
                <a:solidFill>
                  <a:srgbClr val="6D6E71"/>
                </a:solidFill>
                <a:latin typeface="Arial" pitchFamily="34" charset="0"/>
                <a:cs typeface="Arial" pitchFamily="34" charset="0"/>
              </a:defRPr>
            </a:lvl1pPr>
            <a:lvl2pPr>
              <a:defRPr sz="2400">
                <a:solidFill>
                  <a:srgbClr val="6D6E71"/>
                </a:solidFill>
                <a:latin typeface="Arial" pitchFamily="34" charset="0"/>
                <a:cs typeface="Arial" pitchFamily="34" charset="0"/>
              </a:defRPr>
            </a:lvl2pPr>
            <a:lvl3pPr>
              <a:defRPr sz="2000">
                <a:solidFill>
                  <a:srgbClr val="6D6E71"/>
                </a:solidFill>
                <a:latin typeface="Arial" pitchFamily="34" charset="0"/>
                <a:cs typeface="Arial" pitchFamily="34" charset="0"/>
              </a:defRPr>
            </a:lvl3pPr>
            <a:lvl4pPr>
              <a:defRPr sz="1800">
                <a:solidFill>
                  <a:srgbClr val="6D6E71"/>
                </a:solidFill>
                <a:latin typeface="Arial" pitchFamily="34" charset="0"/>
                <a:cs typeface="Arial" pitchFamily="34" charset="0"/>
              </a:defRPr>
            </a:lvl4pPr>
            <a:lvl5pPr>
              <a:defRPr sz="1800" baseline="0">
                <a:solidFill>
                  <a:srgbClr val="6D6E71"/>
                </a:solidFill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noProof="0" dirty="0"/>
              <a:t>Click to add text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 baseline="0">
                <a:solidFill>
                  <a:srgbClr val="6D6E71"/>
                </a:solidFill>
                <a:latin typeface="Arial" pitchFamily="34" charset="0"/>
                <a:cs typeface="Arial" pitchFamily="34" charset="0"/>
              </a:defRPr>
            </a:lvl1pPr>
            <a:lvl2pPr>
              <a:defRPr sz="2400">
                <a:solidFill>
                  <a:srgbClr val="6D6E71"/>
                </a:solidFill>
                <a:latin typeface="Arial" pitchFamily="34" charset="0"/>
                <a:cs typeface="Arial" pitchFamily="34" charset="0"/>
              </a:defRPr>
            </a:lvl2pPr>
            <a:lvl3pPr>
              <a:defRPr sz="2000" baseline="0">
                <a:solidFill>
                  <a:srgbClr val="6D6E71"/>
                </a:solidFill>
                <a:latin typeface="Arial" pitchFamily="34" charset="0"/>
                <a:cs typeface="Arial" pitchFamily="34" charset="0"/>
              </a:defRPr>
            </a:lvl3pPr>
            <a:lvl4pPr>
              <a:defRPr sz="1800">
                <a:solidFill>
                  <a:srgbClr val="6D6E71"/>
                </a:solidFill>
                <a:latin typeface="Arial" pitchFamily="34" charset="0"/>
                <a:cs typeface="Arial" pitchFamily="34" charset="0"/>
              </a:defRPr>
            </a:lvl4pPr>
            <a:lvl5pPr>
              <a:defRPr sz="1800">
                <a:solidFill>
                  <a:srgbClr val="6D6E71"/>
                </a:solidFill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noProof="0" dirty="0"/>
              <a:t>Click to add text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4067945" y="6381329"/>
            <a:ext cx="1008112" cy="28803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54D5C4E-F4AB-41B7-B40F-0FC0C97F76A6}" type="slidenum">
              <a:rPr kumimoji="0" lang="en-GB" sz="11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sz="11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292081" y="6381328"/>
            <a:ext cx="3615680" cy="262800"/>
          </a:xfrm>
          <a:prstGeom prst="rect">
            <a:avLst/>
          </a:prstGeom>
        </p:spPr>
        <p:txBody>
          <a:bodyPr/>
          <a:lstStyle>
            <a:lvl1pPr algn="r">
              <a:defRPr sz="1100">
                <a:solidFill>
                  <a:schemeClr val="bg1"/>
                </a:solidFill>
              </a:defRPr>
            </a:lvl1pPr>
          </a:lstStyle>
          <a:p>
            <a:r>
              <a:rPr lang="en-GB" noProof="0"/>
              <a:t>Geneva, 8 July 2019</a:t>
            </a:r>
            <a:endParaRPr lang="en-GB" noProof="0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r>
              <a:rPr lang="en-GB" noProof="0" dirty="0"/>
              <a:t>Click to add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535113"/>
            <a:ext cx="4040188" cy="639762"/>
          </a:xfrm>
        </p:spPr>
        <p:txBody>
          <a:bodyPr anchor="ctr">
            <a:normAutofit/>
          </a:bodyPr>
          <a:lstStyle>
            <a:lvl1pPr marL="0" indent="0">
              <a:buNone/>
              <a:defRPr sz="2000" b="1" baseline="0">
                <a:solidFill>
                  <a:srgbClr val="6D6E71"/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noProof="0" dirty="0"/>
              <a:t>Click to add 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000">
                <a:solidFill>
                  <a:srgbClr val="6D6E71"/>
                </a:solidFill>
                <a:latin typeface="Arial" pitchFamily="34" charset="0"/>
                <a:cs typeface="Arial" pitchFamily="34" charset="0"/>
              </a:defRPr>
            </a:lvl1pPr>
            <a:lvl2pPr>
              <a:defRPr sz="1800">
                <a:solidFill>
                  <a:srgbClr val="6D6E71"/>
                </a:solidFill>
                <a:latin typeface="Arial" pitchFamily="34" charset="0"/>
                <a:cs typeface="Arial" pitchFamily="34" charset="0"/>
              </a:defRPr>
            </a:lvl2pPr>
            <a:lvl3pPr>
              <a:defRPr sz="1600">
                <a:solidFill>
                  <a:srgbClr val="6D6E71"/>
                </a:solidFill>
                <a:latin typeface="Arial" pitchFamily="34" charset="0"/>
                <a:cs typeface="Arial" pitchFamily="34" charset="0"/>
              </a:defRPr>
            </a:lvl3pPr>
            <a:lvl4pPr>
              <a:defRPr sz="1400">
                <a:solidFill>
                  <a:srgbClr val="6D6E71"/>
                </a:solidFill>
                <a:latin typeface="Arial" pitchFamily="34" charset="0"/>
                <a:cs typeface="Arial" pitchFamily="34" charset="0"/>
              </a:defRPr>
            </a:lvl4pPr>
            <a:lvl5pPr>
              <a:defRPr sz="1400">
                <a:solidFill>
                  <a:srgbClr val="6D6E71"/>
                </a:solidFill>
                <a:latin typeface="Arial" pitchFamily="34" charset="0"/>
                <a:cs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noProof="0" dirty="0"/>
              <a:t>Click to add text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6" y="1535113"/>
            <a:ext cx="4041775" cy="639762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rgbClr val="6D6E71"/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noProof="0" dirty="0"/>
              <a:t>Click to add 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000">
                <a:solidFill>
                  <a:srgbClr val="6D6E71"/>
                </a:solidFill>
                <a:latin typeface="Arial" pitchFamily="34" charset="0"/>
                <a:cs typeface="Arial" pitchFamily="34" charset="0"/>
              </a:defRPr>
            </a:lvl1pPr>
            <a:lvl2pPr>
              <a:defRPr sz="1800">
                <a:solidFill>
                  <a:srgbClr val="6D6E71"/>
                </a:solidFill>
                <a:latin typeface="Arial" pitchFamily="34" charset="0"/>
                <a:cs typeface="Arial" pitchFamily="34" charset="0"/>
              </a:defRPr>
            </a:lvl2pPr>
            <a:lvl3pPr>
              <a:defRPr sz="1600">
                <a:solidFill>
                  <a:srgbClr val="6D6E71"/>
                </a:solidFill>
                <a:latin typeface="Arial" pitchFamily="34" charset="0"/>
                <a:cs typeface="Arial" pitchFamily="34" charset="0"/>
              </a:defRPr>
            </a:lvl3pPr>
            <a:lvl4pPr>
              <a:defRPr sz="1400">
                <a:solidFill>
                  <a:srgbClr val="6D6E71"/>
                </a:solidFill>
                <a:latin typeface="Arial" pitchFamily="34" charset="0"/>
                <a:cs typeface="Arial" pitchFamily="34" charset="0"/>
              </a:defRPr>
            </a:lvl4pPr>
            <a:lvl5pPr>
              <a:defRPr sz="1400" baseline="0">
                <a:solidFill>
                  <a:srgbClr val="6D6E71"/>
                </a:solidFill>
                <a:latin typeface="Arial" pitchFamily="34" charset="0"/>
                <a:cs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noProof="0" dirty="0"/>
              <a:t>Click to add text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Slide Number Placeholder 5"/>
          <p:cNvSpPr txBox="1">
            <a:spLocks/>
          </p:cNvSpPr>
          <p:nvPr userDrawn="1"/>
        </p:nvSpPr>
        <p:spPr>
          <a:xfrm>
            <a:off x="4067945" y="6381329"/>
            <a:ext cx="1008112" cy="28803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54D5C4E-F4AB-41B7-B40F-0FC0C97F76A6}" type="slidenum">
              <a:rPr kumimoji="0" lang="en-GB" sz="11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sz="11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5292081" y="6381328"/>
            <a:ext cx="3615680" cy="262800"/>
          </a:xfrm>
          <a:prstGeom prst="rect">
            <a:avLst/>
          </a:prstGeom>
        </p:spPr>
        <p:txBody>
          <a:bodyPr/>
          <a:lstStyle>
            <a:lvl1pPr algn="r">
              <a:defRPr sz="1100">
                <a:solidFill>
                  <a:schemeClr val="bg1"/>
                </a:solidFill>
              </a:defRPr>
            </a:lvl1pPr>
          </a:lstStyle>
          <a:p>
            <a:r>
              <a:rPr lang="en-GB" noProof="0"/>
              <a:t>Geneva, 8 July 2019</a:t>
            </a:r>
            <a:endParaRPr lang="en-GB" noProof="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Only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algn="l">
              <a:defRPr baseline="0">
                <a:solidFill>
                  <a:schemeClr val="tx1"/>
                </a:solidFill>
              </a:defRPr>
            </a:lvl1pPr>
          </a:lstStyle>
          <a:p>
            <a:r>
              <a:rPr lang="en-GB" noProof="0" dirty="0"/>
              <a:t>Click to add title</a:t>
            </a: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4067945" y="6381329"/>
            <a:ext cx="1008112" cy="28803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54D5C4E-F4AB-41B7-B40F-0FC0C97F76A6}" type="slidenum">
              <a:rPr kumimoji="0" lang="en-GB" sz="11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sz="11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292081" y="6381328"/>
            <a:ext cx="3615680" cy="262800"/>
          </a:xfrm>
          <a:prstGeom prst="rect">
            <a:avLst/>
          </a:prstGeom>
        </p:spPr>
        <p:txBody>
          <a:bodyPr/>
          <a:lstStyle>
            <a:lvl1pPr algn="r">
              <a:defRPr sz="1100">
                <a:solidFill>
                  <a:schemeClr val="bg1"/>
                </a:solidFill>
              </a:defRPr>
            </a:lvl1pPr>
          </a:lstStyle>
          <a:p>
            <a:r>
              <a:rPr lang="en-GB" noProof="0"/>
              <a:t>Geneva, 8 July 2019</a:t>
            </a:r>
            <a:endParaRPr lang="en-GB" noProof="0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 txBox="1">
            <a:spLocks/>
          </p:cNvSpPr>
          <p:nvPr userDrawn="1"/>
        </p:nvSpPr>
        <p:spPr>
          <a:xfrm>
            <a:off x="4067945" y="6381329"/>
            <a:ext cx="1008112" cy="28803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54D5C4E-F4AB-41B7-B40F-0FC0C97F76A6}" type="slidenum">
              <a:rPr kumimoji="0" lang="en-GB" sz="11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sz="11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292081" y="6381328"/>
            <a:ext cx="3615680" cy="262800"/>
          </a:xfrm>
          <a:prstGeom prst="rect">
            <a:avLst/>
          </a:prstGeom>
        </p:spPr>
        <p:txBody>
          <a:bodyPr/>
          <a:lstStyle>
            <a:lvl1pPr algn="r">
              <a:defRPr sz="1100">
                <a:solidFill>
                  <a:schemeClr val="bg1"/>
                </a:solidFill>
              </a:defRPr>
            </a:lvl1pPr>
          </a:lstStyle>
          <a:p>
            <a:r>
              <a:rPr lang="en-GB" noProof="0"/>
              <a:t>Geneva, 8 July 2019</a:t>
            </a:r>
            <a:endParaRPr lang="en-GB" noProof="0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1" y="548680"/>
            <a:ext cx="3008313" cy="886420"/>
          </a:xfrm>
        </p:spPr>
        <p:txBody>
          <a:bodyPr anchor="t"/>
          <a:lstStyle>
            <a:lvl1pPr algn="l">
              <a:defRPr sz="2000" b="1"/>
            </a:lvl1pPr>
          </a:lstStyle>
          <a:p>
            <a:r>
              <a:rPr lang="en-GB" noProof="0" dirty="0"/>
              <a:t>Click to add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75050" y="548682"/>
            <a:ext cx="5111750" cy="5577483"/>
          </a:xfrm>
        </p:spPr>
        <p:txBody>
          <a:bodyPr/>
          <a:lstStyle>
            <a:lvl1pPr>
              <a:defRPr sz="2800">
                <a:solidFill>
                  <a:srgbClr val="6D6E71"/>
                </a:solidFill>
                <a:latin typeface="Arial" pitchFamily="34" charset="0"/>
                <a:cs typeface="Arial" pitchFamily="34" charset="0"/>
              </a:defRPr>
            </a:lvl1pPr>
            <a:lvl2pPr>
              <a:defRPr sz="2400">
                <a:solidFill>
                  <a:srgbClr val="6D6E71"/>
                </a:solidFill>
                <a:latin typeface="Arial" pitchFamily="34" charset="0"/>
                <a:cs typeface="Arial" pitchFamily="34" charset="0"/>
              </a:defRPr>
            </a:lvl2pPr>
            <a:lvl3pPr>
              <a:defRPr sz="2000">
                <a:solidFill>
                  <a:srgbClr val="6D6E71"/>
                </a:solidFill>
                <a:latin typeface="Arial" pitchFamily="34" charset="0"/>
                <a:cs typeface="Arial" pitchFamily="34" charset="0"/>
              </a:defRPr>
            </a:lvl3pPr>
            <a:lvl4pPr>
              <a:defRPr sz="1800">
                <a:solidFill>
                  <a:srgbClr val="6D6E71"/>
                </a:solidFill>
                <a:latin typeface="Arial" pitchFamily="34" charset="0"/>
                <a:cs typeface="Arial" pitchFamily="34" charset="0"/>
              </a:defRPr>
            </a:lvl4pPr>
            <a:lvl5pPr>
              <a:defRPr sz="1800" baseline="0">
                <a:solidFill>
                  <a:srgbClr val="6D6E71"/>
                </a:solidFill>
                <a:latin typeface="Arial" pitchFamily="34" charset="0"/>
                <a:cs typeface="Arial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noProof="0" dirty="0"/>
              <a:t>Click to add text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1" y="1435102"/>
            <a:ext cx="3008313" cy="4691063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6D6E71"/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noProof="0" dirty="0"/>
              <a:t>Click to add text</a:t>
            </a:r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4067945" y="6381329"/>
            <a:ext cx="1008112" cy="28803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54D5C4E-F4AB-41B7-B40F-0FC0C97F76A6}" type="slidenum">
              <a:rPr kumimoji="0" lang="en-GB" sz="11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sz="11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292081" y="6381328"/>
            <a:ext cx="3615680" cy="262800"/>
          </a:xfrm>
          <a:prstGeom prst="rect">
            <a:avLst/>
          </a:prstGeom>
        </p:spPr>
        <p:txBody>
          <a:bodyPr/>
          <a:lstStyle>
            <a:lvl1pPr algn="r">
              <a:defRPr sz="1100">
                <a:solidFill>
                  <a:schemeClr val="bg1"/>
                </a:solidFill>
              </a:defRPr>
            </a:lvl1pPr>
          </a:lstStyle>
          <a:p>
            <a:r>
              <a:rPr lang="en-GB" noProof="0"/>
              <a:t>Geneva, 8 July 2019</a:t>
            </a:r>
            <a:endParaRPr lang="en-GB" noProof="0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>
              <a:defRPr sz="2400" b="1">
                <a:solidFill>
                  <a:schemeClr val="tx1"/>
                </a:solidFill>
              </a:defRPr>
            </a:lvl1pPr>
          </a:lstStyle>
          <a:p>
            <a:r>
              <a:rPr lang="en-GB" noProof="0" dirty="0"/>
              <a:t>Click to add title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1792288" y="612775"/>
            <a:ext cx="5486400" cy="4114800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rgbClr val="6D6E71"/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noProof="0" dirty="0"/>
              <a:t>Click the icon to add a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6D6E71"/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noProof="0" dirty="0"/>
              <a:t>Click to add text</a:t>
            </a:r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4067945" y="6381329"/>
            <a:ext cx="1008112" cy="28803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54D5C4E-F4AB-41B7-B40F-0FC0C97F76A6}" type="slidenum">
              <a:rPr kumimoji="0" lang="en-GB" sz="11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sz="11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292081" y="6381328"/>
            <a:ext cx="3615680" cy="262800"/>
          </a:xfrm>
          <a:prstGeom prst="rect">
            <a:avLst/>
          </a:prstGeom>
        </p:spPr>
        <p:txBody>
          <a:bodyPr/>
          <a:lstStyle>
            <a:lvl1pPr algn="r">
              <a:defRPr sz="1100">
                <a:solidFill>
                  <a:schemeClr val="bg1"/>
                </a:solidFill>
              </a:defRPr>
            </a:lvl1pPr>
          </a:lstStyle>
          <a:p>
            <a:r>
              <a:rPr lang="en-GB" noProof="0"/>
              <a:t>Geneva, 8 July 2019</a:t>
            </a:r>
            <a:endParaRPr lang="en-GB" noProof="0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Final slide">
    <p:bg>
      <p:bgPr>
        <a:blipFill dpi="0" rotWithShape="1">
          <a:blip r:embed="rId2" cstate="print">
            <a:lum/>
          </a:blip>
          <a:srcRect/>
          <a:stretch>
            <a:fillRect l="-20000" t="17000" r="-20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67544" y="548680"/>
            <a:ext cx="8229600" cy="1143000"/>
          </a:xfrm>
        </p:spPr>
        <p:txBody>
          <a:bodyPr>
            <a:normAutofit/>
          </a:bodyPr>
          <a:lstStyle>
            <a:lvl1pPr algn="l">
              <a:defRPr sz="3200" baseline="0">
                <a:solidFill>
                  <a:schemeClr val="tx1"/>
                </a:solidFill>
              </a:defRPr>
            </a:lvl1pPr>
          </a:lstStyle>
          <a:p>
            <a:r>
              <a:rPr lang="en-GB" noProof="0" dirty="0"/>
              <a:t>Click to add title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51520" y="3861050"/>
            <a:ext cx="5184576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30"/>
              </a:spcAft>
            </a:pPr>
            <a:r>
              <a:rPr lang="en-GB" sz="900" kern="1200" noProof="0" dirty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rPr>
              <a:t>TÁRKI Social Research Institute Inc. (HU)</a:t>
            </a:r>
          </a:p>
          <a:p>
            <a:pPr>
              <a:spcAft>
                <a:spcPts val="130"/>
              </a:spcAft>
            </a:pPr>
            <a:r>
              <a:rPr lang="en-GB" sz="900" kern="1200" noProof="0" dirty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rPr>
              <a:t>Amsterdam Institute for Advanced Labour Studies – AIAS, University of Amsterdam (NL)</a:t>
            </a:r>
          </a:p>
          <a:p>
            <a:pPr>
              <a:spcAft>
                <a:spcPts val="130"/>
              </a:spcAft>
            </a:pPr>
            <a:r>
              <a:rPr lang="en-GB" sz="900" kern="1200" noProof="0" dirty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rPr>
              <a:t>Swedish Institute for Social Research - SOFI, Stockholm University (SE)</a:t>
            </a:r>
          </a:p>
          <a:p>
            <a:pPr>
              <a:spcAft>
                <a:spcPts val="130"/>
              </a:spcAft>
            </a:pPr>
            <a:r>
              <a:rPr lang="en-GB" sz="900" kern="1200" noProof="0" dirty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rPr>
              <a:t>Economic and Social Statistics Department, Trier University (DE) </a:t>
            </a:r>
          </a:p>
          <a:p>
            <a:pPr>
              <a:spcAft>
                <a:spcPts val="130"/>
              </a:spcAft>
            </a:pPr>
            <a:r>
              <a:rPr lang="en-GB" sz="900" kern="1200" noProof="0" dirty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rPr>
              <a:t>Centre for Demographic Studies – CED, University </a:t>
            </a:r>
            <a:r>
              <a:rPr lang="en-GB" sz="900" kern="1200" noProof="0" dirty="0" err="1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rPr>
              <a:t>Autonoma</a:t>
            </a:r>
            <a:r>
              <a:rPr lang="en-GB" sz="900" kern="1200" noProof="0" dirty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rPr>
              <a:t> of Barcelona (ES)</a:t>
            </a:r>
          </a:p>
          <a:p>
            <a:pPr>
              <a:spcAft>
                <a:spcPts val="130"/>
              </a:spcAft>
            </a:pPr>
            <a:r>
              <a:rPr lang="en-GB" sz="900" kern="1200" noProof="0" dirty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rPr>
              <a:t>Luxembourg Institute of Socio-Economic Research – LISER (LU)</a:t>
            </a:r>
          </a:p>
          <a:p>
            <a:pPr>
              <a:spcAft>
                <a:spcPts val="130"/>
              </a:spcAft>
            </a:pPr>
            <a:r>
              <a:rPr lang="en-GB" sz="900" kern="1200" noProof="0" dirty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rPr>
              <a:t>Herman </a:t>
            </a:r>
            <a:r>
              <a:rPr lang="en-GB" sz="900" kern="1200" noProof="0" dirty="0" err="1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rPr>
              <a:t>Deleeck</a:t>
            </a:r>
            <a:r>
              <a:rPr lang="en-GB" sz="900" kern="1200" noProof="0" dirty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rPr>
              <a:t> Centre for Social Policy – CSB, University of Antwerp (BE)</a:t>
            </a:r>
          </a:p>
          <a:p>
            <a:pPr>
              <a:spcAft>
                <a:spcPts val="130"/>
              </a:spcAft>
            </a:pPr>
            <a:r>
              <a:rPr lang="en-GB" sz="900" kern="1200" noProof="0" dirty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rPr>
              <a:t>Institute for Social and Economic Research - ISER, University of Essex (UK)</a:t>
            </a:r>
          </a:p>
          <a:p>
            <a:pPr>
              <a:spcAft>
                <a:spcPts val="130"/>
              </a:spcAft>
            </a:pPr>
            <a:r>
              <a:rPr lang="en-GB" sz="900" kern="1200" noProof="0" dirty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rPr>
              <a:t>German Institute for Economic Research – DIW (DE)</a:t>
            </a:r>
          </a:p>
          <a:p>
            <a:pPr>
              <a:spcAft>
                <a:spcPts val="130"/>
              </a:spcAft>
            </a:pPr>
            <a:r>
              <a:rPr lang="en-GB" sz="900" kern="1200" noProof="0" dirty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rPr>
              <a:t>Centre for Employment and Work Studies – CEET, National Conservatory of Arts and Crafts (FR)</a:t>
            </a:r>
          </a:p>
          <a:p>
            <a:pPr>
              <a:spcAft>
                <a:spcPts val="130"/>
              </a:spcAft>
            </a:pPr>
            <a:r>
              <a:rPr lang="en-GB" sz="900" kern="1200" noProof="0" dirty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rPr>
              <a:t>Centre for European Policy Studies – CEPS (BE) </a:t>
            </a:r>
          </a:p>
          <a:p>
            <a:pPr>
              <a:spcAft>
                <a:spcPts val="130"/>
              </a:spcAft>
            </a:pPr>
            <a:r>
              <a:rPr lang="en-GB" sz="900" kern="1200" noProof="0" dirty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rPr>
              <a:t>Department of Economics and Management, University of Pisa (IT)</a:t>
            </a:r>
          </a:p>
          <a:p>
            <a:pPr>
              <a:spcAft>
                <a:spcPts val="130"/>
              </a:spcAft>
            </a:pPr>
            <a:r>
              <a:rPr lang="en-GB" sz="900" kern="1200" noProof="0" dirty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rPr>
              <a:t>Department of Social Statistics and Demography – SOTON, University of Southampton (UK)</a:t>
            </a:r>
          </a:p>
          <a:p>
            <a:pPr>
              <a:spcAft>
                <a:spcPts val="130"/>
              </a:spcAft>
            </a:pPr>
            <a:r>
              <a:rPr lang="en-GB" sz="900" kern="1200" noProof="0" dirty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rPr>
              <a:t>Luxembourg Income Study – LIS, </a:t>
            </a:r>
            <a:r>
              <a:rPr lang="en-GB" sz="900" kern="1200" noProof="0" dirty="0" err="1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rPr>
              <a:t>asbl</a:t>
            </a:r>
            <a:r>
              <a:rPr lang="en-GB" sz="900" kern="1200" noProof="0" dirty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rPr>
              <a:t> (LU)</a:t>
            </a:r>
          </a:p>
          <a:p>
            <a:pPr>
              <a:spcAft>
                <a:spcPts val="130"/>
              </a:spcAft>
            </a:pPr>
            <a:r>
              <a:rPr lang="en-GB" sz="900" kern="1200" noProof="0" dirty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rPr>
              <a:t>School of Social Sciences, University of Manchester (UK)</a:t>
            </a:r>
          </a:p>
          <a:p>
            <a:pPr>
              <a:spcAft>
                <a:spcPts val="130"/>
              </a:spcAft>
            </a:pPr>
            <a:r>
              <a:rPr lang="en-GB" sz="900" kern="1200" noProof="0" dirty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rPr>
              <a:t>Central European Labour Studies Institute – CELSI (SK)</a:t>
            </a:r>
          </a:p>
          <a:p>
            <a:pPr>
              <a:spcAft>
                <a:spcPts val="130"/>
              </a:spcAft>
            </a:pPr>
            <a:r>
              <a:rPr lang="en-GB" sz="900" kern="1200" noProof="0" dirty="0" err="1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rPr>
              <a:t>Panteion</a:t>
            </a:r>
            <a:r>
              <a:rPr lang="en-GB" sz="900" kern="1200" noProof="0" dirty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rPr>
              <a:t> University of Social and Political Sciences (GR)</a:t>
            </a:r>
          </a:p>
          <a:p>
            <a:pPr>
              <a:spcAft>
                <a:spcPts val="130"/>
              </a:spcAft>
            </a:pPr>
            <a:r>
              <a:rPr lang="en-GB" sz="900" kern="1200" noProof="0" dirty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rPr>
              <a:t>Central Institute for Labour Protection – CIOP, National Research Institute (PL)</a:t>
            </a:r>
          </a:p>
          <a:p>
            <a:endParaRPr lang="en-GB" sz="900" noProof="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51520" y="3645026"/>
            <a:ext cx="23042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GB" sz="1200" noProof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Partners</a:t>
            </a:r>
          </a:p>
        </p:txBody>
      </p:sp>
      <p:sp>
        <p:nvSpPr>
          <p:cNvPr id="21" name="TextBox 20"/>
          <p:cNvSpPr txBox="1"/>
          <p:nvPr userDrawn="1"/>
        </p:nvSpPr>
        <p:spPr>
          <a:xfrm>
            <a:off x="251520" y="2492896"/>
            <a:ext cx="151216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b="0" noProof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Co-ordinator</a:t>
            </a:r>
          </a:p>
          <a:p>
            <a:endParaRPr lang="en-GB" sz="1800" noProof="0" dirty="0"/>
          </a:p>
        </p:txBody>
      </p:sp>
      <p:sp>
        <p:nvSpPr>
          <p:cNvPr id="23" name="TextBox 22"/>
          <p:cNvSpPr txBox="1"/>
          <p:nvPr/>
        </p:nvSpPr>
        <p:spPr>
          <a:xfrm>
            <a:off x="6588225" y="3789041"/>
            <a:ext cx="2304256" cy="17953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r">
              <a:spcAft>
                <a:spcPts val="100"/>
              </a:spcAft>
            </a:pPr>
            <a:r>
              <a:rPr lang="en-US" sz="800" noProof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Integrating Research Infrastructure for European expertise on Inclusive Growth from data to policy Contract N° 730998 </a:t>
            </a:r>
          </a:p>
          <a:p>
            <a:pPr lvl="0" algn="r">
              <a:spcAft>
                <a:spcPts val="100"/>
              </a:spcAft>
            </a:pPr>
            <a:endParaRPr lang="en-US" sz="800" noProof="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lvl="0" algn="r">
              <a:spcAft>
                <a:spcPts val="100"/>
              </a:spcAft>
            </a:pPr>
            <a:r>
              <a:rPr lang="en-US" sz="800" noProof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For further information about the InGRID-2 project, please contact inclusive.growth@kuleuven.be</a:t>
            </a:r>
          </a:p>
          <a:p>
            <a:pPr lvl="0" algn="r">
              <a:spcAft>
                <a:spcPts val="100"/>
              </a:spcAft>
            </a:pPr>
            <a:r>
              <a:rPr lang="en-US" sz="800" noProof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www.inclusivegrowth.eu</a:t>
            </a:r>
          </a:p>
          <a:p>
            <a:pPr lvl="0" algn="r">
              <a:spcAft>
                <a:spcPts val="100"/>
              </a:spcAft>
            </a:pPr>
            <a:r>
              <a:rPr lang="en-US" sz="800" noProof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p/a HIVA – Research Institute </a:t>
            </a:r>
          </a:p>
          <a:p>
            <a:pPr lvl="0" algn="r">
              <a:spcAft>
                <a:spcPts val="100"/>
              </a:spcAft>
            </a:pPr>
            <a:r>
              <a:rPr lang="en-US" sz="800" noProof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for Work and Society</a:t>
            </a:r>
          </a:p>
          <a:p>
            <a:pPr lvl="0" algn="r">
              <a:spcAft>
                <a:spcPts val="100"/>
              </a:spcAft>
            </a:pPr>
            <a:r>
              <a:rPr lang="en-US" sz="800" noProof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Parkstraat</a:t>
            </a:r>
            <a:r>
              <a:rPr lang="en-US" sz="800" noProof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47 box 5300</a:t>
            </a:r>
          </a:p>
          <a:p>
            <a:pPr lvl="0" algn="r">
              <a:spcAft>
                <a:spcPts val="100"/>
              </a:spcAft>
            </a:pPr>
            <a:r>
              <a:rPr lang="en-US" sz="800" noProof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3000 Leuven </a:t>
            </a:r>
          </a:p>
          <a:p>
            <a:pPr lvl="0" algn="r">
              <a:spcAft>
                <a:spcPts val="100"/>
              </a:spcAft>
            </a:pPr>
            <a:r>
              <a:rPr lang="en-US" sz="800" noProof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Belgium</a:t>
            </a:r>
          </a:p>
        </p:txBody>
      </p:sp>
      <p:sp>
        <p:nvSpPr>
          <p:cNvPr id="15" name="TextBox 14"/>
          <p:cNvSpPr txBox="1"/>
          <p:nvPr userDrawn="1"/>
        </p:nvSpPr>
        <p:spPr>
          <a:xfrm>
            <a:off x="251520" y="2708922"/>
            <a:ext cx="1656184" cy="520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spcAft>
                <a:spcPts val="100"/>
              </a:spcAft>
            </a:pPr>
            <a:r>
              <a:rPr lang="en-GB" sz="900" noProof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Monique </a:t>
            </a:r>
            <a:r>
              <a:rPr lang="en-GB" sz="900" noProof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Ramioul</a:t>
            </a:r>
            <a:endParaRPr lang="en-GB" sz="900" noProof="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lvl="0"/>
            <a:endParaRPr lang="en-GB" sz="900" noProof="0" dirty="0">
              <a:solidFill>
                <a:schemeClr val="bg1"/>
              </a:solidFill>
              <a:latin typeface="+mj-lt"/>
            </a:endParaRPr>
          </a:p>
          <a:p>
            <a:endParaRPr lang="en-GB" sz="900" noProof="0" dirty="0">
              <a:solidFill>
                <a:schemeClr val="bg1"/>
              </a:solidFill>
              <a:latin typeface="+mj-lt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 userDrawn="1"/>
        </p:nvSpPr>
        <p:spPr>
          <a:xfrm>
            <a:off x="7884369" y="3471392"/>
            <a:ext cx="10081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noProof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InGRID-2</a:t>
            </a:r>
          </a:p>
          <a:p>
            <a:endParaRPr lang="en-GB" sz="1200" noProof="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9" y="116971"/>
            <a:ext cx="1328745" cy="359322"/>
          </a:xfrm>
          <a:prstGeom prst="rect">
            <a:avLst/>
          </a:prstGeom>
        </p:spPr>
      </p:pic>
      <p:pic>
        <p:nvPicPr>
          <p:cNvPr id="11" name="Picture 10" descr="HIVA_ENG_LOGO_WIT.pn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365589" y="2996952"/>
            <a:ext cx="1758140" cy="540000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 cstate="print">
            <a:lum/>
          </a:blip>
          <a:srcRect/>
          <a:stretch>
            <a:fillRect l="-86000" t="80000" r="-50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noProof="0" dirty="0" err="1"/>
              <a:t>Click</a:t>
            </a:r>
            <a:r>
              <a:rPr lang="es-ES" noProof="0" dirty="0"/>
              <a:t> </a:t>
            </a:r>
            <a:r>
              <a:rPr lang="es-ES" noProof="0" dirty="0" err="1"/>
              <a:t>here</a:t>
            </a:r>
            <a:r>
              <a:rPr lang="es-ES" noProof="0" dirty="0"/>
              <a:t> to </a:t>
            </a:r>
            <a:r>
              <a:rPr lang="es-ES" noProof="0" dirty="0" err="1"/>
              <a:t>change</a:t>
            </a:r>
            <a:r>
              <a:rPr lang="es-ES" noProof="0" dirty="0"/>
              <a:t> </a:t>
            </a:r>
            <a:r>
              <a:rPr lang="es-ES" noProof="0" dirty="0" err="1"/>
              <a:t>title</a:t>
            </a:r>
            <a:endParaRPr lang="en-GB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noProof="0" dirty="0" err="1"/>
              <a:t>Click</a:t>
            </a:r>
            <a:r>
              <a:rPr lang="es-ES" noProof="0" dirty="0"/>
              <a:t> to </a:t>
            </a:r>
            <a:r>
              <a:rPr lang="es-ES" noProof="0" dirty="0" err="1"/>
              <a:t>change</a:t>
            </a:r>
            <a:r>
              <a:rPr lang="es-ES" noProof="0" dirty="0"/>
              <a:t> </a:t>
            </a:r>
            <a:r>
              <a:rPr lang="es-ES" noProof="0" dirty="0" err="1"/>
              <a:t>text</a:t>
            </a:r>
            <a:endParaRPr lang="es-ES" noProof="0" dirty="0"/>
          </a:p>
          <a:p>
            <a:pPr lvl="1"/>
            <a:r>
              <a:rPr lang="es-ES" noProof="0" dirty="0" err="1"/>
              <a:t>Second</a:t>
            </a:r>
            <a:r>
              <a:rPr lang="es-ES" noProof="0" dirty="0"/>
              <a:t> </a:t>
            </a:r>
            <a:r>
              <a:rPr lang="es-ES" noProof="0" dirty="0" err="1"/>
              <a:t>level</a:t>
            </a:r>
            <a:endParaRPr lang="es-ES" noProof="0" dirty="0"/>
          </a:p>
          <a:p>
            <a:pPr lvl="2"/>
            <a:r>
              <a:rPr lang="es-ES" noProof="0" dirty="0" err="1"/>
              <a:t>Third</a:t>
            </a:r>
            <a:r>
              <a:rPr lang="es-ES" noProof="0" dirty="0"/>
              <a:t> </a:t>
            </a:r>
            <a:r>
              <a:rPr lang="es-ES" noProof="0" dirty="0" err="1"/>
              <a:t>level</a:t>
            </a:r>
            <a:endParaRPr lang="es-ES" noProof="0" dirty="0"/>
          </a:p>
          <a:p>
            <a:pPr lvl="3"/>
            <a:r>
              <a:rPr lang="es-ES" noProof="0" dirty="0" err="1"/>
              <a:t>Fourth</a:t>
            </a:r>
            <a:r>
              <a:rPr lang="es-ES" noProof="0" dirty="0"/>
              <a:t> </a:t>
            </a:r>
            <a:r>
              <a:rPr lang="es-ES" noProof="0" dirty="0" err="1"/>
              <a:t>level</a:t>
            </a:r>
            <a:endParaRPr lang="es-ES" noProof="0" dirty="0"/>
          </a:p>
          <a:p>
            <a:pPr lvl="4"/>
            <a:r>
              <a:rPr lang="es-ES" noProof="0" dirty="0" err="1"/>
              <a:t>Fifth</a:t>
            </a:r>
            <a:r>
              <a:rPr lang="es-ES" noProof="0" dirty="0"/>
              <a:t> </a:t>
            </a:r>
            <a:r>
              <a:rPr lang="es-ES" noProof="0" dirty="0" err="1"/>
              <a:t>level</a:t>
            </a:r>
            <a:endParaRPr lang="en-GB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67945" y="6381329"/>
            <a:ext cx="1008112" cy="262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B54D5C4E-F4AB-41B7-B40F-0FC0C97F76A6}" type="slidenum">
              <a:rPr lang="nl-BE" smtClean="0"/>
              <a:pPr/>
              <a:t>‹#›</a:t>
            </a:fld>
            <a:endParaRPr lang="nl-BE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9" y="116632"/>
            <a:ext cx="1328745" cy="359322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467544" y="6381328"/>
            <a:ext cx="194421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www.inclusivegrowth.eu</a:t>
            </a:r>
          </a:p>
        </p:txBody>
      </p:sp>
      <p:sp>
        <p:nvSpPr>
          <p:cNvPr id="1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292081" y="6381328"/>
            <a:ext cx="3615680" cy="262800"/>
          </a:xfrm>
          <a:prstGeom prst="rect">
            <a:avLst/>
          </a:prstGeom>
        </p:spPr>
        <p:txBody>
          <a:bodyPr/>
          <a:lstStyle>
            <a:lvl1pPr algn="r">
              <a:defRPr sz="1100">
                <a:solidFill>
                  <a:schemeClr val="bg1"/>
                </a:solidFill>
              </a:defRPr>
            </a:lvl1pPr>
          </a:lstStyle>
          <a:p>
            <a:r>
              <a:rPr lang="nl-BE"/>
              <a:t>Geneva, 8 July 2019</a:t>
            </a:r>
            <a:endParaRPr lang="nl-B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11" r:id="rId9"/>
    <p:sldLayoutId id="2147483712" r:id="rId10"/>
    <p:sldLayoutId id="2147483713" r:id="rId1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 baseline="0">
          <a:solidFill>
            <a:srgbClr val="6D6E7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 baseline="0">
          <a:solidFill>
            <a:srgbClr val="6D6E7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 baseline="0">
          <a:solidFill>
            <a:srgbClr val="6D6E7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 baseline="0">
          <a:solidFill>
            <a:srgbClr val="6D6E7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 baseline="0">
          <a:solidFill>
            <a:srgbClr val="6D6E7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ILO RDW Conference</a:t>
            </a:r>
            <a:br>
              <a:rPr lang="en-GB" dirty="0"/>
            </a:br>
            <a:r>
              <a:rPr lang="en-GB" dirty="0"/>
              <a:t>Special Session on Minimum Wages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35696" y="3573016"/>
            <a:ext cx="6408712" cy="2304256"/>
          </a:xfrm>
        </p:spPr>
        <p:txBody>
          <a:bodyPr>
            <a:normAutofit lnSpcReduction="10000"/>
          </a:bodyPr>
          <a:lstStyle/>
          <a:p>
            <a:r>
              <a:rPr lang="en-GB" dirty="0"/>
              <a:t>Towards a Classification of Minimum Wage Fixing Machinery</a:t>
            </a:r>
          </a:p>
          <a:p>
            <a:pPr algn="r"/>
            <a:endParaRPr lang="en-GB" dirty="0"/>
          </a:p>
          <a:p>
            <a:pPr algn="r"/>
            <a:r>
              <a:rPr lang="en-GB" dirty="0" err="1"/>
              <a:t>Dr.</a:t>
            </a:r>
            <a:r>
              <a:rPr lang="en-GB" dirty="0"/>
              <a:t> Janna Besamusca</a:t>
            </a:r>
          </a:p>
          <a:p>
            <a:pPr algn="r"/>
            <a:r>
              <a:rPr lang="en-GB" dirty="0"/>
              <a:t>University of Amsterdam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8EF67D-D607-4B54-B040-B14C7A8287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74638"/>
            <a:ext cx="9036496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A classification taking account of policy intent</a:t>
            </a:r>
            <a:endParaRPr lang="en-NL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0D6166E-3C81-493B-9FBA-5D5B054151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nl-BE"/>
              <a:t>Geneva, 8 July 2019</a:t>
            </a:r>
            <a:endParaRPr lang="nl-BE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4E3AE055-B599-4981-A76C-47FDA5133C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3800719"/>
              </p:ext>
            </p:extLst>
          </p:nvPr>
        </p:nvGraphicFramePr>
        <p:xfrm>
          <a:off x="0" y="1225571"/>
          <a:ext cx="9144000" cy="440685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47664">
                  <a:extLst>
                    <a:ext uri="{9D8B030D-6E8A-4147-A177-3AD203B41FA5}">
                      <a16:colId xmlns:a16="http://schemas.microsoft.com/office/drawing/2014/main" val="2999600554"/>
                    </a:ext>
                  </a:extLst>
                </a:gridCol>
                <a:gridCol w="4028752">
                  <a:extLst>
                    <a:ext uri="{9D8B030D-6E8A-4147-A177-3AD203B41FA5}">
                      <a16:colId xmlns:a16="http://schemas.microsoft.com/office/drawing/2014/main" val="1275059604"/>
                    </a:ext>
                  </a:extLst>
                </a:gridCol>
                <a:gridCol w="3567584">
                  <a:extLst>
                    <a:ext uri="{9D8B030D-6E8A-4147-A177-3AD203B41FA5}">
                      <a16:colId xmlns:a16="http://schemas.microsoft.com/office/drawing/2014/main" val="3751496558"/>
                    </a:ext>
                  </a:extLst>
                </a:gridCol>
              </a:tblGrid>
              <a:tr h="561116">
                <a:tc>
                  <a:txBody>
                    <a:bodyPr/>
                    <a:lstStyle/>
                    <a:p>
                      <a:pPr marL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+mn-lt"/>
                        </a:rPr>
                        <a:t>Policy intention</a:t>
                      </a:r>
                      <a:endParaRPr lang="en-NL" sz="16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975" marR="53975" marT="17780" marB="17780"/>
                </a:tc>
                <a:tc>
                  <a:txBody>
                    <a:bodyPr/>
                    <a:lstStyle/>
                    <a:p>
                      <a:pPr marL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+mn-lt"/>
                        </a:rPr>
                        <a:t>Floor</a:t>
                      </a:r>
                      <a:endParaRPr lang="en-NL" sz="16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975" marR="53975" marT="17780" marB="17780"/>
                </a:tc>
                <a:tc>
                  <a:txBody>
                    <a:bodyPr/>
                    <a:lstStyle/>
                    <a:p>
                      <a:pPr marL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+mn-lt"/>
                        </a:rPr>
                        <a:t>Wage politics</a:t>
                      </a:r>
                      <a:endParaRPr lang="en-NL" sz="16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975" marR="53975" marT="17780" marB="17780"/>
                </a:tc>
                <a:extLst>
                  <a:ext uri="{0D108BD9-81ED-4DB2-BD59-A6C34878D82A}">
                    <a16:rowId xmlns:a16="http://schemas.microsoft.com/office/drawing/2014/main" val="1532411992"/>
                  </a:ext>
                </a:extLst>
              </a:tr>
              <a:tr h="419050">
                <a:tc>
                  <a:txBody>
                    <a:bodyPr/>
                    <a:lstStyle/>
                    <a:p>
                      <a:pPr marL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MW</a:t>
                      </a:r>
                      <a:endParaRPr lang="en-NL" sz="16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975" marR="53975" marT="17780" marB="17780"/>
                </a:tc>
                <a:tc>
                  <a:txBody>
                    <a:bodyPr/>
                    <a:lstStyle/>
                    <a:p>
                      <a:pPr marL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Yes</a:t>
                      </a:r>
                      <a:endParaRPr lang="en-NL" sz="16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975" marR="53975" marT="17780" marB="17780"/>
                </a:tc>
                <a:tc>
                  <a:txBody>
                    <a:bodyPr/>
                    <a:lstStyle/>
                    <a:p>
                      <a:pPr marL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Yes</a:t>
                      </a:r>
                      <a:endParaRPr lang="en-NL" sz="16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975" marR="53975" marT="17780" marB="17780"/>
                </a:tc>
                <a:extLst>
                  <a:ext uri="{0D108BD9-81ED-4DB2-BD59-A6C34878D82A}">
                    <a16:rowId xmlns:a16="http://schemas.microsoft.com/office/drawing/2014/main" val="1983217913"/>
                  </a:ext>
                </a:extLst>
              </a:tr>
              <a:tr h="846052">
                <a:tc>
                  <a:txBody>
                    <a:bodyPr/>
                    <a:lstStyle/>
                    <a:p>
                      <a:pPr marL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+mn-lt"/>
                        </a:rPr>
                        <a:t>Scope</a:t>
                      </a:r>
                      <a:endParaRPr lang="en-NL" sz="16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975" marR="53975" marT="17780" marB="17780"/>
                </a:tc>
                <a:tc>
                  <a:txBody>
                    <a:bodyPr/>
                    <a:lstStyle/>
                    <a:p>
                      <a:pPr marL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+mn-lt"/>
                        </a:rPr>
                        <a:t>Include all workers or all workers in sectors w/o collective bargaining</a:t>
                      </a:r>
                      <a:endParaRPr lang="en-NL" sz="16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975" marR="53975" marT="17780" marB="17780"/>
                </a:tc>
                <a:tc>
                  <a:txBody>
                    <a:bodyPr/>
                    <a:lstStyle/>
                    <a:p>
                      <a:pPr marL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+mn-lt"/>
                        </a:rPr>
                        <a:t>Level playing field and labour peace in industrial sectors</a:t>
                      </a:r>
                      <a:endParaRPr lang="en-NL" sz="16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975" marR="53975" marT="17780" marB="17780"/>
                </a:tc>
                <a:extLst>
                  <a:ext uri="{0D108BD9-81ED-4DB2-BD59-A6C34878D82A}">
                    <a16:rowId xmlns:a16="http://schemas.microsoft.com/office/drawing/2014/main" val="1876899123"/>
                  </a:ext>
                </a:extLst>
              </a:tr>
              <a:tr h="316660">
                <a:tc>
                  <a:txBody>
                    <a:bodyPr/>
                    <a:lstStyle/>
                    <a:p>
                      <a:pPr marL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+mn-lt"/>
                        </a:rPr>
                        <a:t>Differentiation</a:t>
                      </a:r>
                      <a:endParaRPr lang="en-NL" sz="16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975" marR="53975" marT="17780" marB="17780"/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+mn-lt"/>
                        </a:rPr>
                        <a:t>None or Geographical (cost of living) Basic rate – no more than on in any territory/region - with collective bargaining on top. Potentially excepting youth etc.</a:t>
                      </a:r>
                      <a:endParaRPr lang="en-NL" sz="16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975" marR="53975" marT="17780" marB="17780"/>
                </a:tc>
                <a:tc>
                  <a:txBody>
                    <a:bodyPr/>
                    <a:lstStyle/>
                    <a:p>
                      <a:pPr marL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+mn-lt"/>
                        </a:rPr>
                        <a:t>Multiple rates, centrally or locally set. Sector or occupation or skill. </a:t>
                      </a:r>
                      <a:endParaRPr lang="en-NL" sz="16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975" marR="53975" marT="17780" marB="17780"/>
                </a:tc>
                <a:extLst>
                  <a:ext uri="{0D108BD9-81ED-4DB2-BD59-A6C34878D82A}">
                    <a16:rowId xmlns:a16="http://schemas.microsoft.com/office/drawing/2014/main" val="2820699159"/>
                  </a:ext>
                </a:extLst>
              </a:tr>
              <a:tr h="316660">
                <a:tc>
                  <a:txBody>
                    <a:bodyPr/>
                    <a:lstStyle/>
                    <a:p>
                      <a:pPr marL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+mn-lt"/>
                        </a:rPr>
                        <a:t>Updating Criteria</a:t>
                      </a:r>
                      <a:endParaRPr lang="en-NL" sz="16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975" marR="53975" marT="17780" marB="17780"/>
                </a:tc>
                <a:tc>
                  <a:txBody>
                    <a:bodyPr/>
                    <a:lstStyle/>
                    <a:p>
                      <a:pPr marL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+mn-lt"/>
                        </a:rPr>
                        <a:t>Decent income, inflation / cost of living</a:t>
                      </a:r>
                      <a:endParaRPr lang="en-NL" sz="16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975" marR="53975" marT="17780" marB="17780"/>
                </a:tc>
                <a:tc>
                  <a:txBody>
                    <a:bodyPr/>
                    <a:lstStyle/>
                    <a:p>
                      <a:pPr marL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+mn-lt"/>
                        </a:rPr>
                        <a:t>Productivity, level of employment, enterprise wages</a:t>
                      </a:r>
                      <a:endParaRPr lang="en-NL" sz="16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975" marR="53975" marT="17780" marB="17780"/>
                </a:tc>
                <a:extLst>
                  <a:ext uri="{0D108BD9-81ED-4DB2-BD59-A6C34878D82A}">
                    <a16:rowId xmlns:a16="http://schemas.microsoft.com/office/drawing/2014/main" val="2924437082"/>
                  </a:ext>
                </a:extLst>
              </a:tr>
              <a:tr h="316660">
                <a:tc>
                  <a:txBody>
                    <a:bodyPr/>
                    <a:lstStyle/>
                    <a:p>
                      <a:pPr marL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Social partner involvement</a:t>
                      </a:r>
                      <a:endParaRPr lang="en-NL" sz="16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975" marR="53975" marT="17780" marB="17780"/>
                </a:tc>
                <a:tc>
                  <a:txBody>
                    <a:bodyPr/>
                    <a:lstStyle/>
                    <a:p>
                      <a:pPr marL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Possible</a:t>
                      </a:r>
                      <a:endParaRPr lang="en-NL" sz="16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975" marR="53975" marT="17780" marB="17780"/>
                </a:tc>
                <a:tc>
                  <a:txBody>
                    <a:bodyPr/>
                    <a:lstStyle/>
                    <a:p>
                      <a:pPr marL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Possible</a:t>
                      </a:r>
                      <a:endParaRPr lang="en-NL" sz="16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975" marR="53975" marT="17780" marB="17780"/>
                </a:tc>
                <a:extLst>
                  <a:ext uri="{0D108BD9-81ED-4DB2-BD59-A6C34878D82A}">
                    <a16:rowId xmlns:a16="http://schemas.microsoft.com/office/drawing/2014/main" val="2016339008"/>
                  </a:ext>
                </a:extLst>
              </a:tr>
              <a:tr h="316660">
                <a:tc>
                  <a:txBody>
                    <a:bodyPr/>
                    <a:lstStyle/>
                    <a:p>
                      <a:pPr marL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Government intervention</a:t>
                      </a:r>
                      <a:endParaRPr lang="en-NL" sz="16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975" marR="53975" marT="17780" marB="17780"/>
                </a:tc>
                <a:tc>
                  <a:txBody>
                    <a:bodyPr/>
                    <a:lstStyle/>
                    <a:p>
                      <a:pPr marL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Possible</a:t>
                      </a:r>
                      <a:endParaRPr lang="en-NL" sz="16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975" marR="53975" marT="17780" marB="17780"/>
                </a:tc>
                <a:tc>
                  <a:txBody>
                    <a:bodyPr/>
                    <a:lstStyle/>
                    <a:p>
                      <a:pPr marL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Strong</a:t>
                      </a:r>
                      <a:endParaRPr lang="en-NL" sz="16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975" marR="53975" marT="17780" marB="17780"/>
                </a:tc>
                <a:extLst>
                  <a:ext uri="{0D108BD9-81ED-4DB2-BD59-A6C34878D82A}">
                    <a16:rowId xmlns:a16="http://schemas.microsoft.com/office/drawing/2014/main" val="42565427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084851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5D07EE-1993-4926-8602-276CE199F3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Coverage of the minimum wage</a:t>
            </a:r>
            <a:endParaRPr lang="en-N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1ADAF4-3705-4BC4-BCC6-2C3E14F295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GB" dirty="0"/>
              <a:t>MW: Is there a statutory minimum wage?</a:t>
            </a:r>
            <a:r>
              <a:rPr lang="en-US" dirty="0"/>
              <a:t> (Yes / </a:t>
            </a:r>
            <a:r>
              <a:rPr lang="en-GB" dirty="0"/>
              <a:t>No)</a:t>
            </a:r>
            <a:endParaRPr lang="en-NL" dirty="0"/>
          </a:p>
          <a:p>
            <a:pPr marL="0" indent="0">
              <a:buNone/>
            </a:pPr>
            <a:r>
              <a:rPr lang="en-GB" dirty="0"/>
              <a:t> </a:t>
            </a:r>
            <a:endParaRPr lang="en-NL" dirty="0"/>
          </a:p>
          <a:p>
            <a:pPr marL="0" indent="0">
              <a:buNone/>
            </a:pPr>
            <a:r>
              <a:rPr lang="en-GB" dirty="0"/>
              <a:t>Coverage: Does the statutory MW exclude (groups of) dependent workers (like agriculture, tipped professions) that are not covered by another rate?</a:t>
            </a:r>
            <a:endParaRPr lang="en-NL" dirty="0"/>
          </a:p>
          <a:p>
            <a:r>
              <a:rPr lang="en-GB" dirty="0"/>
              <a:t>No</a:t>
            </a:r>
            <a:endParaRPr lang="en-NL" dirty="0"/>
          </a:p>
          <a:p>
            <a:r>
              <a:rPr lang="en-GB" dirty="0"/>
              <a:t>Yes, 	but only informal sector workers and/or workers in private households are excluded</a:t>
            </a:r>
            <a:endParaRPr lang="en-NL" dirty="0"/>
          </a:p>
          <a:p>
            <a:r>
              <a:rPr lang="en-GB" dirty="0"/>
              <a:t>Yes</a:t>
            </a:r>
            <a:endParaRPr lang="en-NL" dirty="0"/>
          </a:p>
          <a:p>
            <a:pPr marL="0" indent="0">
              <a:buNone/>
            </a:pPr>
            <a:r>
              <a:rPr lang="en-GB" dirty="0"/>
              <a:t> </a:t>
            </a:r>
            <a:endParaRPr lang="en-NL" dirty="0"/>
          </a:p>
          <a:p>
            <a:pPr marL="0" indent="0">
              <a:buNone/>
            </a:pPr>
            <a:r>
              <a:rPr lang="en-GB" dirty="0"/>
              <a:t>Differentiation: Does the statutory minimum wage consist of one or multiple wage rates (e.g. differentiated by age, geographical, sectoral). </a:t>
            </a:r>
            <a:r>
              <a:rPr lang="en-GB" i="1" dirty="0"/>
              <a:t>Can this be coded from the WI Minimum Wage Database?</a:t>
            </a:r>
            <a:endParaRPr lang="en-NL" dirty="0"/>
          </a:p>
          <a:p>
            <a:r>
              <a:rPr lang="en-GB" dirty="0"/>
              <a:t>Single rate for the entire country</a:t>
            </a:r>
            <a:endParaRPr lang="en-NL" dirty="0"/>
          </a:p>
          <a:p>
            <a:r>
              <a:rPr lang="en-GB" dirty="0"/>
              <a:t>Multiple, but no more than one rate per region</a:t>
            </a:r>
            <a:endParaRPr lang="en-NL" dirty="0"/>
          </a:p>
          <a:p>
            <a:r>
              <a:rPr lang="en-GB" dirty="0"/>
              <a:t>Multiple rates covering the same geographical territory</a:t>
            </a:r>
            <a:endParaRPr lang="en-NL" dirty="0"/>
          </a:p>
          <a:p>
            <a:endParaRPr lang="en-NL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85FF64B-CECF-4278-A552-371E5BEA43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nl-BE"/>
              <a:t>Geneva, 8 July 2019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10266074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527CED-100F-4678-8AE2-42DE5FEEFD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Updating of the Minimum Wage</a:t>
            </a:r>
            <a:endParaRPr lang="en-N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2381F3-F11A-415B-910A-948DC103AF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GB" dirty="0"/>
              <a:t>Level: at which level is the MW set?</a:t>
            </a:r>
            <a:endParaRPr lang="en-NL" dirty="0"/>
          </a:p>
          <a:p>
            <a:pPr lvl="0"/>
            <a:r>
              <a:rPr lang="en-GB" dirty="0"/>
              <a:t>Only at the national/federal level (N.B. refers to </a:t>
            </a:r>
            <a:r>
              <a:rPr lang="en-GB" i="1" dirty="0"/>
              <a:t>who</a:t>
            </a:r>
            <a:r>
              <a:rPr lang="en-GB" dirty="0"/>
              <a:t> sets the MW, could be multiple wage rates as long as set centrally)</a:t>
            </a:r>
            <a:endParaRPr lang="en-NL" dirty="0"/>
          </a:p>
          <a:p>
            <a:pPr lvl="0"/>
            <a:r>
              <a:rPr lang="en-GB" dirty="0"/>
              <a:t>At the national/federal level with higher rates set by sub-national/local authorities</a:t>
            </a:r>
            <a:endParaRPr lang="en-NL" dirty="0"/>
          </a:p>
          <a:p>
            <a:pPr lvl="0"/>
            <a:r>
              <a:rPr lang="en-GB" dirty="0"/>
              <a:t>At the national/federal level with different rates (higher </a:t>
            </a:r>
            <a:r>
              <a:rPr lang="en-GB" i="1" dirty="0"/>
              <a:t>or</a:t>
            </a:r>
            <a:r>
              <a:rPr lang="en-GB" dirty="0"/>
              <a:t> lower) set by sub-national/local authorities</a:t>
            </a:r>
            <a:endParaRPr lang="en-NL" dirty="0"/>
          </a:p>
          <a:p>
            <a:pPr lvl="0"/>
            <a:r>
              <a:rPr lang="en-GB" dirty="0"/>
              <a:t>At the level of sub-national/local authorities</a:t>
            </a:r>
            <a:endParaRPr lang="en-NL" dirty="0"/>
          </a:p>
          <a:p>
            <a:pPr marL="0" indent="0">
              <a:buNone/>
            </a:pPr>
            <a:r>
              <a:rPr lang="en-GB" dirty="0"/>
              <a:t> </a:t>
            </a:r>
            <a:endParaRPr lang="en-NL" dirty="0"/>
          </a:p>
          <a:p>
            <a:pPr marL="0" indent="0">
              <a:buNone/>
            </a:pPr>
            <a:r>
              <a:rPr lang="en-GB" dirty="0"/>
              <a:t>Indexation: How is the updating of the minimum wage regulated? </a:t>
            </a:r>
            <a:endParaRPr lang="en-NL" dirty="0"/>
          </a:p>
          <a:p>
            <a:pPr lvl="0"/>
            <a:r>
              <a:rPr lang="en-GB" dirty="0"/>
              <a:t>By law, specified period. </a:t>
            </a:r>
            <a:endParaRPr lang="en-NL" dirty="0"/>
          </a:p>
          <a:p>
            <a:pPr lvl="0"/>
            <a:r>
              <a:rPr lang="en-GB" dirty="0"/>
              <a:t>By law, indexation</a:t>
            </a:r>
            <a:endParaRPr lang="en-NL" dirty="0"/>
          </a:p>
          <a:p>
            <a:pPr lvl="0"/>
            <a:r>
              <a:rPr lang="en-GB" dirty="0"/>
              <a:t>At discretion of government of the body setting the MW, regular updates</a:t>
            </a:r>
            <a:endParaRPr lang="en-NL" dirty="0"/>
          </a:p>
          <a:p>
            <a:pPr lvl="0"/>
            <a:r>
              <a:rPr lang="en-GB" dirty="0"/>
              <a:t>At discretion of government of the body setting the MW, rarely</a:t>
            </a:r>
            <a:endParaRPr lang="en-NL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AFBD67-B19A-4805-B0DD-397F472965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nl-BE"/>
              <a:t>Geneva, 8 July 2019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21336414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DE7656-0E7C-4077-A0E7-B67D4D9550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Mapping consultation</a:t>
            </a:r>
            <a:endParaRPr lang="en-NL" dirty="0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C2E8A0E5-4234-427E-91E7-68E3AC75014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44910299"/>
              </p:ext>
            </p:extLst>
          </p:nvPr>
        </p:nvGraphicFramePr>
        <p:xfrm>
          <a:off x="0" y="1700808"/>
          <a:ext cx="9036495" cy="393956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79712">
                  <a:extLst>
                    <a:ext uri="{9D8B030D-6E8A-4147-A177-3AD203B41FA5}">
                      <a16:colId xmlns:a16="http://schemas.microsoft.com/office/drawing/2014/main" val="3060481497"/>
                    </a:ext>
                  </a:extLst>
                </a:gridCol>
                <a:gridCol w="4824536">
                  <a:extLst>
                    <a:ext uri="{9D8B030D-6E8A-4147-A177-3AD203B41FA5}">
                      <a16:colId xmlns:a16="http://schemas.microsoft.com/office/drawing/2014/main" val="3718137083"/>
                    </a:ext>
                  </a:extLst>
                </a:gridCol>
                <a:gridCol w="2232247">
                  <a:extLst>
                    <a:ext uri="{9D8B030D-6E8A-4147-A177-3AD203B41FA5}">
                      <a16:colId xmlns:a16="http://schemas.microsoft.com/office/drawing/2014/main" val="632901646"/>
                    </a:ext>
                  </a:extLst>
                </a:gridCol>
              </a:tblGrid>
              <a:tr h="294579">
                <a:tc>
                  <a:txBody>
                    <a:bodyPr/>
                    <a:lstStyle/>
                    <a:p>
                      <a:pPr marL="3600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Actors</a:t>
                      </a:r>
                      <a:endParaRPr lang="en-NL" sz="18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0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Variables</a:t>
                      </a:r>
                      <a:endParaRPr lang="en-NL" sz="18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0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Variable follow up. Was this..</a:t>
                      </a:r>
                      <a:endParaRPr lang="en-NL" sz="18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10361615"/>
                  </a:ext>
                </a:extLst>
              </a:tr>
              <a:tr h="294579">
                <a:tc rowSpan="4">
                  <a:txBody>
                    <a:bodyPr/>
                    <a:lstStyle/>
                    <a:p>
                      <a:pPr marL="360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</a:endParaRPr>
                    </a:p>
                    <a:p>
                      <a:pPr marL="360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</a:endParaRPr>
                    </a:p>
                    <a:p>
                      <a:pPr marL="360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Government, tripartite council, trade unions, employer </a:t>
                      </a:r>
                      <a:r>
                        <a:rPr lang="en-US" sz="1800" dirty="0" err="1">
                          <a:effectLst/>
                        </a:rPr>
                        <a:t>organisations</a:t>
                      </a:r>
                      <a:r>
                        <a:rPr lang="en-US" sz="1800" dirty="0">
                          <a:effectLst/>
                        </a:rPr>
                        <a:t>, experts</a:t>
                      </a:r>
                      <a:endParaRPr lang="en-NL" sz="18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0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Brought the final level into effect</a:t>
                      </a:r>
                      <a:endParaRPr lang="en-NL" sz="180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4">
                  <a:txBody>
                    <a:bodyPr/>
                    <a:lstStyle/>
                    <a:p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standard practice, as an unusual practice or not at all</a:t>
                      </a:r>
                      <a:endParaRPr lang="en-NL" dirty="0"/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15953693"/>
                  </a:ext>
                </a:extLst>
              </a:tr>
              <a:tr h="589156">
                <a:tc vMerge="1">
                  <a:txBody>
                    <a:bodyPr/>
                    <a:lstStyle/>
                    <a:p>
                      <a:pPr marL="360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NL" sz="11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0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Decided the final level unilaterally</a:t>
                      </a:r>
                      <a:endParaRPr lang="en-NL" sz="180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NL" dirty="0"/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0732067"/>
                  </a:ext>
                </a:extLst>
              </a:tr>
              <a:tr h="883735">
                <a:tc vMerge="1">
                  <a:txBody>
                    <a:bodyPr/>
                    <a:lstStyle/>
                    <a:p>
                      <a:pPr marL="360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NL" sz="11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0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Decided the final level taking into account recommendations of other players or mechanisms (e.g. indexation)</a:t>
                      </a:r>
                      <a:endParaRPr lang="en-NL" sz="180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NL" dirty="0"/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79184425"/>
                  </a:ext>
                </a:extLst>
              </a:tr>
              <a:tr h="1034295">
                <a:tc vMerge="1">
                  <a:txBody>
                    <a:bodyPr/>
                    <a:lstStyle/>
                    <a:p>
                      <a:pPr marL="360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NL" sz="11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0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Was not involved at all in this respective year</a:t>
                      </a:r>
                      <a:endParaRPr lang="en-NL" sz="18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NL" dirty="0"/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98790252"/>
                  </a:ext>
                </a:extLst>
              </a:tr>
              <a:tr h="589156">
                <a:tc gridSpan="3">
                  <a:txBody>
                    <a:bodyPr/>
                    <a:lstStyle/>
                    <a:p>
                      <a:pPr marL="360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Source: EUROFOUND </a:t>
                      </a:r>
                      <a:r>
                        <a:rPr lang="en-US" sz="1800" dirty="0" err="1"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Eurowork</a:t>
                      </a:r>
                      <a:r>
                        <a:rPr lang="en-US" sz="1800" dirty="0"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database</a:t>
                      </a:r>
                      <a:endParaRPr lang="en-NL" sz="18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marL="360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NL" sz="110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marL="360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NL" sz="11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17840107"/>
                  </a:ext>
                </a:extLst>
              </a:tr>
            </a:tbl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57D501-7971-47A6-BBAD-F72ED6D455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nl-BE"/>
              <a:t>Geneva, 8 July 2019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36619637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440160"/>
          </a:xfrm>
        </p:spPr>
        <p:txBody>
          <a:bodyPr>
            <a:normAutofit/>
          </a:bodyPr>
          <a:lstStyle/>
          <a:p>
            <a:r>
              <a:rPr lang="nl-BE" dirty="0"/>
              <a:t>Thank you for your attention</a:t>
            </a:r>
            <a:br>
              <a:rPr lang="nl-BE" dirty="0"/>
            </a:br>
            <a:br>
              <a:rPr lang="nl-BE" dirty="0"/>
            </a:br>
            <a:r>
              <a:rPr lang="nl-BE" sz="1600" dirty="0"/>
              <a:t>Comments: J.Besamusca@uva.nl</a:t>
            </a:r>
            <a:endParaRPr lang="nl-BE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6CB44D-88B6-4139-9F94-3B02F01F85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2304982"/>
            <a:ext cx="8229600" cy="1143000"/>
          </a:xfrm>
        </p:spPr>
        <p:txBody>
          <a:bodyPr/>
          <a:lstStyle/>
          <a:p>
            <a:pPr algn="ctr"/>
            <a:r>
              <a:rPr lang="en-US" dirty="0"/>
              <a:t>Appendices</a:t>
            </a:r>
            <a:endParaRPr lang="en-NL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60B7B6A-EE48-4696-9FEA-B4610F350A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nl-BE"/>
              <a:t>Geneva, 8 July 2019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12470207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AA0C71-169D-4BE4-9731-0530781FD3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Available on AIAS website for download</a:t>
            </a:r>
            <a:endParaRPr lang="en-NL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BB9730-A19B-4FE5-9144-8672EE2FB5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nl-NL"/>
              <a:t>Geneva, 8 July 2019</a:t>
            </a:r>
            <a:endParaRPr lang="nl-BE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FA328F0-B73F-4B47-8969-65B54ECD5BA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5351" t="5201" r="12988" b="9401"/>
          <a:stretch/>
        </p:blipFill>
        <p:spPr>
          <a:xfrm>
            <a:off x="1043608" y="1362133"/>
            <a:ext cx="7272808" cy="4875179"/>
          </a:xfrm>
          <a:prstGeom prst="rect">
            <a:avLst/>
          </a:prstGeom>
          <a:ln>
            <a:solidFill>
              <a:schemeClr val="tx1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36559680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8E1DD5-C400-4C98-8F97-49CB77CA62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8" y="274638"/>
            <a:ext cx="8835752" cy="1143000"/>
          </a:xfrm>
        </p:spPr>
        <p:txBody>
          <a:bodyPr>
            <a:normAutofit/>
          </a:bodyPr>
          <a:lstStyle/>
          <a:p>
            <a:r>
              <a:rPr lang="en-US" dirty="0"/>
              <a:t>New website &amp; interface (sneak preview)</a:t>
            </a:r>
            <a:endParaRPr lang="en-N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CE9F44-9BCE-483B-8A8F-90BCC8D2B9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8" y="1394205"/>
            <a:ext cx="3563888" cy="4525963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Users download the data</a:t>
            </a:r>
          </a:p>
          <a:p>
            <a:r>
              <a:rPr lang="en-US" dirty="0"/>
              <a:t>Or make and download tables/figures/bar charts using a selection of variables, countries and years</a:t>
            </a:r>
          </a:p>
          <a:p>
            <a:r>
              <a:rPr lang="en-US" dirty="0"/>
              <a:t>Country experts can enter data on the website backside</a:t>
            </a:r>
            <a:endParaRPr lang="en-NL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37B8CAC-4FEF-4D54-95B8-3149E6C830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nl-NL"/>
              <a:t>Geneva, 8 July 2019</a:t>
            </a:r>
            <a:endParaRPr lang="nl-BE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4AF9A28-22A7-45F8-AA6C-857F3B0D14B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000" r="42913" b="5201"/>
          <a:stretch/>
        </p:blipFill>
        <p:spPr>
          <a:xfrm>
            <a:off x="3851920" y="1268760"/>
            <a:ext cx="5220072" cy="4824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9981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1DAF2C-3CAA-42D5-8681-175F37EB68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WWW.ICTWSS.ORG</a:t>
            </a:r>
            <a:endParaRPr lang="en-N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984178-8FA0-4CD7-BCEA-DCCCD04F91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3A2D8B-75EC-40C8-9887-8160940F6E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nl-NL"/>
              <a:t>Geneva, 8 July 2019</a:t>
            </a:r>
            <a:endParaRPr lang="nl-BE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BB89C57-10D0-4D04-BFF8-667FDB9155B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88" t="8000" r="1176" b="19201"/>
          <a:stretch/>
        </p:blipFill>
        <p:spPr>
          <a:xfrm>
            <a:off x="71500" y="1600200"/>
            <a:ext cx="9001000" cy="3744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63599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7AC2CB-FE24-434C-B68A-5691D10D50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C17CD1-F0B9-448D-84C7-0431C5CFAA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nl-BE"/>
              <a:t>Geneva, 8 July 2019</a:t>
            </a:r>
            <a:endParaRPr lang="nl-BE" dirty="0"/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AB0173C1-FC19-4ECA-AD20-DF676D489D1D}"/>
              </a:ext>
            </a:extLst>
          </p:cNvPr>
          <p:cNvGraphicFramePr>
            <a:graphicFrameLocks/>
          </p:cNvGraphicFramePr>
          <p:nvPr/>
        </p:nvGraphicFramePr>
        <p:xfrm>
          <a:off x="1043608" y="1447473"/>
          <a:ext cx="6858000" cy="41079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56128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0E9CD4-8178-4407-BC7D-C8D93C5852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Minimum Wages as a policy instrument</a:t>
            </a:r>
            <a:endParaRPr lang="en-N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9E6C62-9143-4899-95F8-910C5FCA07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Inclusive growth and decent wages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Poverty reduction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Impetus for collective bargaining and social dialogue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Create a level playing field for good employers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1800" i="1" dirty="0"/>
          </a:p>
          <a:p>
            <a:pPr marL="0" indent="0">
              <a:buNone/>
            </a:pPr>
            <a:r>
              <a:rPr lang="en-US" sz="1800" i="1" dirty="0"/>
              <a:t>(</a:t>
            </a:r>
            <a:r>
              <a:rPr lang="en-GB" sz="1800" i="1" dirty="0" err="1"/>
              <a:t>Eyraud</a:t>
            </a:r>
            <a:r>
              <a:rPr lang="en-GB" sz="1800" i="1" dirty="0"/>
              <a:t> and </a:t>
            </a:r>
            <a:r>
              <a:rPr lang="en-GB" sz="1800" i="1" dirty="0" err="1"/>
              <a:t>Saget</a:t>
            </a:r>
            <a:r>
              <a:rPr lang="en-GB" sz="1800" i="1" dirty="0"/>
              <a:t> 2005; ILO 2014; </a:t>
            </a:r>
            <a:r>
              <a:rPr lang="en-GB" sz="1800" i="1" dirty="0" err="1"/>
              <a:t>Varkkey</a:t>
            </a:r>
            <a:r>
              <a:rPr lang="en-GB" sz="1800" i="1" dirty="0"/>
              <a:t>, Korde, and Singh 2016; </a:t>
            </a:r>
            <a:r>
              <a:rPr lang="en-GB" sz="1800" i="1" dirty="0" err="1"/>
              <a:t>Tijdens</a:t>
            </a:r>
            <a:r>
              <a:rPr lang="en-GB" sz="1800" i="1" dirty="0"/>
              <a:t> &amp; van Klaveren)</a:t>
            </a:r>
            <a:endParaRPr lang="en-NL" sz="1800" i="1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CBF135B-D16C-418A-9481-C288561AC7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nl-BE"/>
              <a:t>Geneva, 8 July 2019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2524856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D880ED-241F-4F2D-9DEA-FEAE2EB35F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Questions about MW Fixing Machinery</a:t>
            </a:r>
            <a:endParaRPr lang="en-N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75825F-6760-4540-8761-F268981C50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Is there minimum wage?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Do all workers have the right to (the same) minimum wage?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Who sets the minimum wage level?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How is the minimum wage updated?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479E503-B434-4B9A-885D-124EE4F11AA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nl-BE"/>
              <a:t>Geneva, 8 July 2019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2037751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Minimum Wage Conventions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nl-BE" dirty="0"/>
              <a:t>Geneva, 8 July 2019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9B76C394-E622-493E-99BB-67D9B4F920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9463562"/>
              </p:ext>
            </p:extLst>
          </p:nvPr>
        </p:nvGraphicFramePr>
        <p:xfrm>
          <a:off x="179512" y="1196752"/>
          <a:ext cx="8856985" cy="46986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36132">
                  <a:extLst>
                    <a:ext uri="{9D8B030D-6E8A-4147-A177-3AD203B41FA5}">
                      <a16:colId xmlns:a16="http://schemas.microsoft.com/office/drawing/2014/main" val="1681771470"/>
                    </a:ext>
                  </a:extLst>
                </a:gridCol>
                <a:gridCol w="2515771">
                  <a:extLst>
                    <a:ext uri="{9D8B030D-6E8A-4147-A177-3AD203B41FA5}">
                      <a16:colId xmlns:a16="http://schemas.microsoft.com/office/drawing/2014/main" val="2833308935"/>
                    </a:ext>
                  </a:extLst>
                </a:gridCol>
                <a:gridCol w="2551904">
                  <a:extLst>
                    <a:ext uri="{9D8B030D-6E8A-4147-A177-3AD203B41FA5}">
                      <a16:colId xmlns:a16="http://schemas.microsoft.com/office/drawing/2014/main" val="1619671059"/>
                    </a:ext>
                  </a:extLst>
                </a:gridCol>
                <a:gridCol w="2253178">
                  <a:extLst>
                    <a:ext uri="{9D8B030D-6E8A-4147-A177-3AD203B41FA5}">
                      <a16:colId xmlns:a16="http://schemas.microsoft.com/office/drawing/2014/main" val="164267821"/>
                    </a:ext>
                  </a:extLst>
                </a:gridCol>
              </a:tblGrid>
              <a:tr h="216024">
                <a:tc>
                  <a:txBody>
                    <a:bodyPr/>
                    <a:lstStyle/>
                    <a:p>
                      <a:endParaRPr lang="en-NL" sz="900" dirty="0"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39838" marR="3983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uz-Cyrl-UZ" sz="1000">
                          <a:effectLst/>
                        </a:rPr>
                        <a:t>Convention No. 26</a:t>
                      </a:r>
                      <a:endParaRPr lang="en-NL" sz="100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838" marR="3983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uz-Cyrl-UZ" sz="1000">
                          <a:effectLst/>
                        </a:rPr>
                        <a:t>Convention No. 99</a:t>
                      </a:r>
                      <a:endParaRPr lang="en-NL" sz="100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838" marR="3983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uz-Cyrl-UZ" sz="1000">
                          <a:effectLst/>
                        </a:rPr>
                        <a:t>Convention No. 131</a:t>
                      </a:r>
                      <a:endParaRPr lang="en-NL" sz="100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838" marR="39838" marT="0" marB="0"/>
                </a:tc>
                <a:extLst>
                  <a:ext uri="{0D108BD9-81ED-4DB2-BD59-A6C34878D82A}">
                    <a16:rowId xmlns:a16="http://schemas.microsoft.com/office/drawing/2014/main" val="2879148674"/>
                  </a:ext>
                </a:extLst>
              </a:tr>
              <a:tr h="203543">
                <a:tc>
                  <a:txBody>
                    <a:bodyPr/>
                    <a:lstStyle/>
                    <a:p>
                      <a:pPr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uz-Cyrl-UZ" sz="1000">
                          <a:effectLst/>
                        </a:rPr>
                        <a:t>Year of adoption</a:t>
                      </a:r>
                      <a:endParaRPr lang="en-NL" sz="100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838" marR="3983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uz-Cyrl-UZ" sz="1000">
                          <a:effectLst/>
                        </a:rPr>
                        <a:t>1928</a:t>
                      </a:r>
                      <a:endParaRPr lang="en-NL" sz="100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838" marR="3983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uz-Cyrl-UZ" sz="1000">
                          <a:effectLst/>
                        </a:rPr>
                        <a:t>1951</a:t>
                      </a:r>
                      <a:endParaRPr lang="en-NL" sz="100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838" marR="3983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uz-Cyrl-UZ" sz="1000" dirty="0">
                          <a:effectLst/>
                        </a:rPr>
                        <a:t>1970</a:t>
                      </a:r>
                      <a:endParaRPr lang="en-NL" sz="10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838" marR="39838" marT="0" marB="0"/>
                </a:tc>
                <a:extLst>
                  <a:ext uri="{0D108BD9-81ED-4DB2-BD59-A6C34878D82A}">
                    <a16:rowId xmlns:a16="http://schemas.microsoft.com/office/drawing/2014/main" val="25829769"/>
                  </a:ext>
                </a:extLst>
              </a:tr>
              <a:tr h="203543">
                <a:tc>
                  <a:txBody>
                    <a:bodyPr/>
                    <a:lstStyle/>
                    <a:p>
                      <a:pPr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uz-Cyrl-UZ" sz="1000">
                          <a:effectLst/>
                        </a:rPr>
                        <a:t>Entry into force</a:t>
                      </a:r>
                      <a:endParaRPr lang="en-NL" sz="100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838" marR="3983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uz-Cyrl-UZ" sz="1000">
                          <a:effectLst/>
                        </a:rPr>
                        <a:t>14/Jun/30</a:t>
                      </a:r>
                      <a:endParaRPr lang="en-NL" sz="100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838" marR="3983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uz-Cyrl-UZ" sz="1000">
                          <a:effectLst/>
                        </a:rPr>
                        <a:t>23/Aug/53</a:t>
                      </a:r>
                      <a:endParaRPr lang="en-NL" sz="100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838" marR="3983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uz-Cyrl-UZ" sz="1000">
                          <a:effectLst/>
                        </a:rPr>
                        <a:t>29/Apr/72</a:t>
                      </a:r>
                      <a:endParaRPr lang="en-NL" sz="100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838" marR="39838" marT="0" marB="0"/>
                </a:tc>
                <a:extLst>
                  <a:ext uri="{0D108BD9-81ED-4DB2-BD59-A6C34878D82A}">
                    <a16:rowId xmlns:a16="http://schemas.microsoft.com/office/drawing/2014/main" val="668934180"/>
                  </a:ext>
                </a:extLst>
              </a:tr>
              <a:tr h="203543">
                <a:tc>
                  <a:txBody>
                    <a:bodyPr/>
                    <a:lstStyle/>
                    <a:p>
                      <a:pPr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uz-Cyrl-UZ" sz="1000">
                          <a:effectLst/>
                        </a:rPr>
                        <a:t>Number of ratifications</a:t>
                      </a:r>
                      <a:endParaRPr lang="en-NL" sz="100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838" marR="3983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uz-Cyrl-UZ" sz="1000">
                          <a:effectLst/>
                        </a:rPr>
                        <a:t>103</a:t>
                      </a:r>
                      <a:endParaRPr lang="en-NL" sz="100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838" marR="3983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uz-Cyrl-UZ" sz="1000">
                          <a:effectLst/>
                        </a:rPr>
                        <a:t>52</a:t>
                      </a:r>
                      <a:endParaRPr lang="en-NL" sz="100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838" marR="3983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uz-Cyrl-UZ" sz="1000">
                          <a:effectLst/>
                        </a:rPr>
                        <a:t>52</a:t>
                      </a:r>
                      <a:endParaRPr lang="en-NL" sz="100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838" marR="39838" marT="0" marB="0"/>
                </a:tc>
                <a:extLst>
                  <a:ext uri="{0D108BD9-81ED-4DB2-BD59-A6C34878D82A}">
                    <a16:rowId xmlns:a16="http://schemas.microsoft.com/office/drawing/2014/main" val="2573944403"/>
                  </a:ext>
                </a:extLst>
              </a:tr>
              <a:tr h="410110">
                <a:tc>
                  <a:txBody>
                    <a:bodyPr/>
                    <a:lstStyle/>
                    <a:p>
                      <a:pPr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uz-Cyrl-UZ" sz="1000">
                          <a:effectLst/>
                        </a:rPr>
                        <a:t>Status</a:t>
                      </a:r>
                      <a:endParaRPr lang="en-NL" sz="100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838" marR="3983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uz-Cyrl-UZ" sz="1000" dirty="0">
                          <a:effectLst/>
                        </a:rPr>
                        <a:t>Status quo (no longer fully up to date but relevant in certain respects)</a:t>
                      </a:r>
                      <a:endParaRPr lang="en-NL" sz="10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838" marR="3983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uz-Cyrl-UZ" sz="1000">
                          <a:effectLst/>
                        </a:rPr>
                        <a:t>Status quo (no longer fully up to date but relevant in certain respects)</a:t>
                      </a:r>
                      <a:endParaRPr lang="en-NL" sz="100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838" marR="3983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uz-Cyrl-UZ" sz="1000">
                          <a:effectLst/>
                        </a:rPr>
                        <a:t>Up to date</a:t>
                      </a:r>
                      <a:endParaRPr lang="en-NL" sz="100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838" marR="39838" marT="0" marB="0"/>
                </a:tc>
                <a:extLst>
                  <a:ext uri="{0D108BD9-81ED-4DB2-BD59-A6C34878D82A}">
                    <a16:rowId xmlns:a16="http://schemas.microsoft.com/office/drawing/2014/main" val="2933057379"/>
                  </a:ext>
                </a:extLst>
              </a:tr>
              <a:tr h="410110">
                <a:tc>
                  <a:txBody>
                    <a:bodyPr/>
                    <a:lstStyle/>
                    <a:p>
                      <a:pPr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uz-Cyrl-UZ" sz="1000">
                          <a:effectLst/>
                        </a:rPr>
                        <a:t>Principle obligation</a:t>
                      </a:r>
                      <a:endParaRPr lang="en-NL" sz="100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838" marR="3983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uz-Cyrl-UZ" sz="1000" dirty="0">
                          <a:effectLst/>
                        </a:rPr>
                        <a:t>Create or maintain machinery whereby minimum rates of</a:t>
                      </a:r>
                      <a:endParaRPr lang="en-NL" sz="1000" dirty="0">
                        <a:effectLst/>
                      </a:endParaRPr>
                    </a:p>
                    <a:p>
                      <a:pPr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uz-Cyrl-UZ" sz="1000" dirty="0">
                          <a:effectLst/>
                        </a:rPr>
                        <a:t>wages can be fixed</a:t>
                      </a:r>
                      <a:endParaRPr lang="en-NL" sz="10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838" marR="3983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uz-Cyrl-UZ" sz="1000">
                          <a:effectLst/>
                        </a:rPr>
                        <a:t>Create or maintain adequate machinery whereby minimum rates of wages can be fixed</a:t>
                      </a:r>
                      <a:endParaRPr lang="en-NL" sz="100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838" marR="3983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uz-Cyrl-UZ" sz="1000">
                          <a:effectLst/>
                        </a:rPr>
                        <a:t>Establish a system of minimum wages</a:t>
                      </a:r>
                      <a:endParaRPr lang="en-NL" sz="100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838" marR="39838" marT="0" marB="0"/>
                </a:tc>
                <a:extLst>
                  <a:ext uri="{0D108BD9-81ED-4DB2-BD59-A6C34878D82A}">
                    <a16:rowId xmlns:a16="http://schemas.microsoft.com/office/drawing/2014/main" val="1436113158"/>
                  </a:ext>
                </a:extLst>
              </a:tr>
              <a:tr h="719961">
                <a:tc>
                  <a:txBody>
                    <a:bodyPr/>
                    <a:lstStyle/>
                    <a:p>
                      <a:pPr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uz-Cyrl-UZ" sz="1000">
                          <a:effectLst/>
                        </a:rPr>
                        <a:t>Scope of application</a:t>
                      </a:r>
                      <a:endParaRPr lang="en-NL" sz="100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838" marR="3983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uz-Cyrl-UZ" sz="1000" dirty="0">
                          <a:effectLst/>
                        </a:rPr>
                        <a:t>Trades or parts of trades in which no arrangements exist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uz-Cyrl-UZ" sz="1000" dirty="0">
                          <a:effectLst/>
                        </a:rPr>
                        <a:t>for the effective regulation of wages and wages are exceptionally low</a:t>
                      </a:r>
                      <a:endParaRPr lang="en-NL" sz="10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838" marR="3983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uz-Cyrl-UZ" sz="1000">
                          <a:effectLst/>
                        </a:rPr>
                        <a:t>Workers employed in agricultural undertakings and related occupations</a:t>
                      </a:r>
                      <a:endParaRPr lang="en-NL" sz="100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838" marR="3983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uz-Cyrl-UZ" sz="1000">
                          <a:effectLst/>
                        </a:rPr>
                        <a:t>All groups of wage earners whose terms of employment are such that coverage would be appropriate</a:t>
                      </a:r>
                      <a:endParaRPr lang="en-NL" sz="100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838" marR="39838" marT="0" marB="0"/>
                </a:tc>
                <a:extLst>
                  <a:ext uri="{0D108BD9-81ED-4DB2-BD59-A6C34878D82A}">
                    <a16:rowId xmlns:a16="http://schemas.microsoft.com/office/drawing/2014/main" val="3198102664"/>
                  </a:ext>
                </a:extLst>
              </a:tr>
              <a:tr h="513393">
                <a:tc>
                  <a:txBody>
                    <a:bodyPr/>
                    <a:lstStyle/>
                    <a:p>
                      <a:pPr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uz-Cyrl-UZ" sz="1000">
                          <a:effectLst/>
                        </a:rPr>
                        <a:t>Role of social partners</a:t>
                      </a:r>
                      <a:endParaRPr lang="en-NL" sz="100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838" marR="3983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uz-Cyrl-UZ" sz="1000">
                          <a:effectLst/>
                        </a:rPr>
                        <a:t>Consultation or participation in equal numbers and on equal terms</a:t>
                      </a:r>
                      <a:endParaRPr lang="en-NL" sz="100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838" marR="3983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uz-Cyrl-UZ" sz="1000">
                          <a:effectLst/>
                        </a:rPr>
                        <a:t>Consultation or participation on a basis of complete equality</a:t>
                      </a:r>
                      <a:endParaRPr lang="en-NL" sz="100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838" marR="3983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uz-Cyrl-UZ" sz="1000">
                          <a:effectLst/>
                        </a:rPr>
                        <a:t>Full consultation.</a:t>
                      </a:r>
                      <a:endParaRPr lang="en-NL" sz="1000">
                        <a:effectLst/>
                      </a:endParaRPr>
                    </a:p>
                    <a:p>
                      <a:pPr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uz-Cyrl-UZ" sz="1000">
                          <a:effectLst/>
                        </a:rPr>
                        <a:t>Wherever </a:t>
                      </a:r>
                      <a:r>
                        <a:rPr lang="en-US" sz="1000">
                          <a:effectLst/>
                        </a:rPr>
                        <a:t> a</a:t>
                      </a:r>
                      <a:r>
                        <a:rPr lang="uz-Cyrl-UZ" sz="1000">
                          <a:effectLst/>
                        </a:rPr>
                        <a:t>ppropriate,</a:t>
                      </a:r>
                      <a:endParaRPr lang="en-NL" sz="1000">
                        <a:effectLst/>
                      </a:endParaRPr>
                    </a:p>
                    <a:p>
                      <a:pPr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uz-Cyrl-UZ" sz="1000">
                          <a:effectLst/>
                        </a:rPr>
                        <a:t>direct participation on a basis of equality</a:t>
                      </a:r>
                      <a:endParaRPr lang="en-NL" sz="100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838" marR="39838" marT="0" marB="0"/>
                </a:tc>
                <a:extLst>
                  <a:ext uri="{0D108BD9-81ED-4DB2-BD59-A6C34878D82A}">
                    <a16:rowId xmlns:a16="http://schemas.microsoft.com/office/drawing/2014/main" val="3327065875"/>
                  </a:ext>
                </a:extLst>
              </a:tr>
              <a:tr h="410110">
                <a:tc>
                  <a:txBody>
                    <a:bodyPr/>
                    <a:lstStyle/>
                    <a:p>
                      <a:pPr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uz-Cyrl-UZ" sz="1000">
                          <a:effectLst/>
                        </a:rPr>
                        <a:t>Criteria for fixing minimum wages</a:t>
                      </a:r>
                      <a:endParaRPr lang="en-NL" sz="100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838" marR="3983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uz-Cyrl-UZ" sz="1000" dirty="0">
                          <a:effectLst/>
                        </a:rPr>
                        <a:t>No</a:t>
                      </a:r>
                      <a:endParaRPr lang="en-NL" sz="10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838" marR="3983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uz-Cyrl-UZ" sz="1000">
                          <a:effectLst/>
                        </a:rPr>
                        <a:t>No</a:t>
                      </a:r>
                      <a:endParaRPr lang="en-NL" sz="100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838" marR="3983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uz-Cyrl-UZ" sz="1000">
                          <a:effectLst/>
                        </a:rPr>
                        <a:t>Yes</a:t>
                      </a:r>
                      <a:endParaRPr lang="en-NL" sz="100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838" marR="39838" marT="0" marB="0"/>
                </a:tc>
                <a:extLst>
                  <a:ext uri="{0D108BD9-81ED-4DB2-BD59-A6C34878D82A}">
                    <a16:rowId xmlns:a16="http://schemas.microsoft.com/office/drawing/2014/main" val="3353131298"/>
                  </a:ext>
                </a:extLst>
              </a:tr>
              <a:tr h="203543">
                <a:tc>
                  <a:txBody>
                    <a:bodyPr/>
                    <a:lstStyle/>
                    <a:p>
                      <a:pPr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uz-Cyrl-UZ" sz="1000">
                          <a:effectLst/>
                        </a:rPr>
                        <a:t>Periodical adjustment</a:t>
                      </a:r>
                      <a:endParaRPr lang="en-NL" sz="100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838" marR="3983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uz-Cyrl-UZ" sz="1000">
                          <a:effectLst/>
                        </a:rPr>
                        <a:t>No</a:t>
                      </a:r>
                      <a:endParaRPr lang="en-NL" sz="100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838" marR="3983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uz-Cyrl-UZ" sz="1000">
                          <a:effectLst/>
                        </a:rPr>
                        <a:t>No</a:t>
                      </a:r>
                      <a:endParaRPr lang="en-NL" sz="100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838" marR="3983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uz-Cyrl-UZ" sz="1000">
                          <a:effectLst/>
                        </a:rPr>
                        <a:t>Yes</a:t>
                      </a:r>
                      <a:endParaRPr lang="en-NL" sz="100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838" marR="39838" marT="0" marB="0"/>
                </a:tc>
                <a:extLst>
                  <a:ext uri="{0D108BD9-81ED-4DB2-BD59-A6C34878D82A}">
                    <a16:rowId xmlns:a16="http://schemas.microsoft.com/office/drawing/2014/main" val="3675735026"/>
                  </a:ext>
                </a:extLst>
              </a:tr>
              <a:tr h="682584">
                <a:tc>
                  <a:txBody>
                    <a:bodyPr/>
                    <a:lstStyle/>
                    <a:p>
                      <a:pPr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uz-Cyrl-UZ" sz="1000" dirty="0">
                          <a:effectLst/>
                        </a:rPr>
                        <a:t>Binding force</a:t>
                      </a:r>
                      <a:endParaRPr lang="en-NL" sz="10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838" marR="3983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uz-Cyrl-UZ" sz="1000">
                          <a:effectLst/>
                        </a:rPr>
                        <a:t>Yes – Possible derogation by collective agreement subject to the general or particular authorization of the competent authority</a:t>
                      </a:r>
                      <a:endParaRPr lang="en-NL" sz="100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838" marR="3983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uz-Cyrl-UZ" sz="1000">
                          <a:effectLst/>
                        </a:rPr>
                        <a:t>Yes – The competent authority may permit exceptions in individual cases to prevent curtailment of the opportunities of employment of workers with disabilities</a:t>
                      </a:r>
                      <a:endParaRPr lang="en-NL" sz="100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838" marR="3983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uz-Cyrl-UZ" sz="1000">
                          <a:effectLst/>
                        </a:rPr>
                        <a:t>Yes</a:t>
                      </a:r>
                      <a:endParaRPr lang="en-NL" sz="100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838" marR="39838" marT="0" marB="0"/>
                </a:tc>
                <a:extLst>
                  <a:ext uri="{0D108BD9-81ED-4DB2-BD59-A6C34878D82A}">
                    <a16:rowId xmlns:a16="http://schemas.microsoft.com/office/drawing/2014/main" val="725644254"/>
                  </a:ext>
                </a:extLst>
              </a:tr>
              <a:tr h="203543">
                <a:tc>
                  <a:txBody>
                    <a:bodyPr/>
                    <a:lstStyle/>
                    <a:p>
                      <a:pPr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uz-Cyrl-UZ" sz="1000">
                          <a:effectLst/>
                        </a:rPr>
                        <a:t>Enforcement measures</a:t>
                      </a:r>
                      <a:endParaRPr lang="en-NL" sz="100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838" marR="3983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uz-Cyrl-UZ" sz="1000">
                          <a:effectLst/>
                        </a:rPr>
                        <a:t>Yes</a:t>
                      </a:r>
                      <a:endParaRPr lang="en-NL" sz="100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838" marR="3983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uz-Cyrl-UZ" sz="1000" dirty="0">
                          <a:effectLst/>
                        </a:rPr>
                        <a:t>Yes</a:t>
                      </a:r>
                      <a:endParaRPr lang="en-NL" sz="10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838" marR="3983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uz-Cyrl-UZ" sz="1000" dirty="0">
                          <a:effectLst/>
                        </a:rPr>
                        <a:t>Yes</a:t>
                      </a:r>
                      <a:endParaRPr lang="en-NL" sz="10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838" marR="39838" marT="0" marB="0"/>
                </a:tc>
                <a:extLst>
                  <a:ext uri="{0D108BD9-81ED-4DB2-BD59-A6C34878D82A}">
                    <a16:rowId xmlns:a16="http://schemas.microsoft.com/office/drawing/2014/main" val="3430947203"/>
                  </a:ext>
                </a:extLst>
              </a:tr>
            </a:tbl>
          </a:graphicData>
        </a:graphic>
      </p:graphicFrame>
      <p:sp>
        <p:nvSpPr>
          <p:cNvPr id="22" name="TextBox 21">
            <a:extLst>
              <a:ext uri="{FF2B5EF4-FFF2-40B4-BE49-F238E27FC236}">
                <a16:creationId xmlns:a16="http://schemas.microsoft.com/office/drawing/2014/main" id="{E52BFCF1-7C39-47AB-A5EA-853BC41D3931}"/>
              </a:ext>
            </a:extLst>
          </p:cNvPr>
          <p:cNvSpPr txBox="1"/>
          <p:nvPr/>
        </p:nvSpPr>
        <p:spPr>
          <a:xfrm>
            <a:off x="7261448" y="5895422"/>
            <a:ext cx="1882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chemeClr val="tx2"/>
                </a:solidFill>
              </a:rPr>
              <a:t>Source: (ILO 2014)</a:t>
            </a:r>
            <a:endParaRPr lang="en-NL" sz="1400" dirty="0">
              <a:solidFill>
                <a:schemeClr val="tx2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6A4A87C-4BFB-42C6-AA6F-F059E668EDD6}"/>
              </a:ext>
            </a:extLst>
          </p:cNvPr>
          <p:cNvSpPr/>
          <p:nvPr/>
        </p:nvSpPr>
        <p:spPr>
          <a:xfrm>
            <a:off x="0" y="2276872"/>
            <a:ext cx="9144000" cy="864096"/>
          </a:xfrm>
          <a:prstGeom prst="rect">
            <a:avLst/>
          </a:prstGeom>
          <a:noFill/>
          <a:ln w="57150"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9601AAA-926A-4792-8530-00CF7CF243E4}"/>
              </a:ext>
            </a:extLst>
          </p:cNvPr>
          <p:cNvSpPr/>
          <p:nvPr/>
        </p:nvSpPr>
        <p:spPr>
          <a:xfrm>
            <a:off x="36004" y="3587644"/>
            <a:ext cx="9144000" cy="993484"/>
          </a:xfrm>
          <a:prstGeom prst="rect">
            <a:avLst/>
          </a:prstGeom>
          <a:noFill/>
          <a:ln w="57150"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L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4928322-A601-4FC2-8734-69986C32ED18}"/>
              </a:ext>
            </a:extLst>
          </p:cNvPr>
          <p:cNvSpPr/>
          <p:nvPr/>
        </p:nvSpPr>
        <p:spPr>
          <a:xfrm>
            <a:off x="36004" y="4719291"/>
            <a:ext cx="9144000" cy="437013"/>
          </a:xfrm>
          <a:prstGeom prst="rect">
            <a:avLst/>
          </a:prstGeom>
          <a:noFill/>
          <a:ln w="57150"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725521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D10900-7F74-4EAF-BE0B-2FE727AC32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ICTWSS</a:t>
            </a:r>
            <a:endParaRPr lang="en-N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F1619B-F472-4259-8633-E5FE69F73D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1340768"/>
            <a:ext cx="8964488" cy="474198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Database on Institutional Characteristics of Trade Unions, Wage Setting, State Intervention and Social Pacts (ICTWSS).</a:t>
            </a:r>
          </a:p>
          <a:p>
            <a:pPr marL="0" indent="0">
              <a:buNone/>
            </a:pPr>
            <a:r>
              <a:rPr lang="en-US" dirty="0"/>
              <a:t>The ICTWSS database (1960-2017) covers four key elements of 51 modern political economies: trade unionism, wage setting, state intervention and social pacts. </a:t>
            </a:r>
          </a:p>
          <a:p>
            <a:pPr marL="0" indent="0">
              <a:buNone/>
            </a:pPr>
            <a:r>
              <a:rPr lang="en-US" dirty="0"/>
              <a:t>Growth of the database to include all OECD and EU member states – with Brazil, China, India, Indonesia, Russia, and South Africa has led to some methodological challenges.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E796F56-EC38-40DB-BC3E-7DAB9EE6E0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nl-NL"/>
              <a:t>Geneva, 8 July 2019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2065762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488D8F-4863-4F4F-8ABB-B0C7C3E7D4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ICTWSS (NMW)</a:t>
            </a:r>
            <a:endParaRPr lang="en-NL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D7AD9D-F5D0-4279-89A8-93551A8BDE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nl-BE"/>
              <a:t>Geneva, 8 July 2019</a:t>
            </a:r>
            <a:endParaRPr lang="nl-BE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C2BC4A71-AAE6-4C5C-97C9-5C00827373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4962936"/>
              </p:ext>
            </p:extLst>
          </p:nvPr>
        </p:nvGraphicFramePr>
        <p:xfrm>
          <a:off x="204163" y="3212976"/>
          <a:ext cx="8512224" cy="24108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7438">
                  <a:extLst>
                    <a:ext uri="{9D8B030D-6E8A-4147-A177-3AD203B41FA5}">
                      <a16:colId xmlns:a16="http://schemas.microsoft.com/office/drawing/2014/main" val="1218145366"/>
                    </a:ext>
                  </a:extLst>
                </a:gridCol>
                <a:gridCol w="7674786">
                  <a:extLst>
                    <a:ext uri="{9D8B030D-6E8A-4147-A177-3AD203B41FA5}">
                      <a16:colId xmlns:a16="http://schemas.microsoft.com/office/drawing/2014/main" val="2167339127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>
                          <a:effectLst/>
                        </a:rPr>
                        <a:t>NMW: National Minimum Wage </a:t>
                      </a:r>
                      <a:endParaRPr lang="en-NL" sz="1800" dirty="0">
                        <a:effectLst/>
                      </a:endParaRPr>
                    </a:p>
                    <a:p>
                      <a:endParaRPr lang="en-N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72606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  <a:endParaRPr lang="en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effectLst/>
                        </a:rPr>
                        <a:t>No statutory minimum wage</a:t>
                      </a:r>
                      <a:endParaRPr lang="en-NL" sz="1800" dirty="0"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08855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  <a:endParaRPr lang="en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effectLst/>
                        </a:rPr>
                        <a:t>Statutory minimum wage in some sectors (occupations, regions/states) only</a:t>
                      </a:r>
                      <a:endParaRPr lang="en-NL" sz="1800" dirty="0"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7115112"/>
                  </a:ext>
                </a:extLst>
              </a:tr>
              <a:tr h="759832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  <a:endParaRPr lang="en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effectLst/>
                        </a:rPr>
                        <a:t>Statutory national (cross-sectoral or inter-occupational) minimum wage exists. </a:t>
                      </a:r>
                      <a:endParaRPr lang="en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1593325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F7ECE3B0-85CC-4B3B-9527-3CECE46A5004}"/>
              </a:ext>
            </a:extLst>
          </p:cNvPr>
          <p:cNvSpPr txBox="1"/>
          <p:nvPr/>
        </p:nvSpPr>
        <p:spPr>
          <a:xfrm>
            <a:off x="386651" y="1808384"/>
            <a:ext cx="8147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One item measure the existence of a statutory minimum wage and its scope</a:t>
            </a:r>
            <a:endParaRPr lang="en-NL" dirty="0"/>
          </a:p>
        </p:txBody>
      </p:sp>
    </p:spTree>
    <p:extLst>
      <p:ext uri="{BB962C8B-B14F-4D97-AF65-F5344CB8AC3E}">
        <p14:creationId xmlns:p14="http://schemas.microsoft.com/office/powerpoint/2010/main" val="36119808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8185C0-4407-40AA-AC88-1BC54B279E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0824" y="170292"/>
            <a:ext cx="8229600" cy="1143000"/>
          </a:xfrm>
        </p:spPr>
        <p:txBody>
          <a:bodyPr/>
          <a:lstStyle/>
          <a:p>
            <a:r>
              <a:rPr lang="en-US" dirty="0"/>
              <a:t>Minimum wages 1960-2017</a:t>
            </a:r>
            <a:endParaRPr lang="en-NL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DC4DDD-3587-4F5E-8495-B2DA01A99D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nl-BE"/>
              <a:t>Geneva, 8 July 2019</a:t>
            </a:r>
            <a:endParaRPr lang="nl-BE" dirty="0"/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97A88D9F-1A2B-4991-86D5-C745290FA5C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97790454"/>
              </p:ext>
            </p:extLst>
          </p:nvPr>
        </p:nvGraphicFramePr>
        <p:xfrm>
          <a:off x="1468016" y="1052736"/>
          <a:ext cx="7648129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4852D839-7E16-457B-94A0-DE924E26DE2C}"/>
              </a:ext>
            </a:extLst>
          </p:cNvPr>
          <p:cNvSpPr txBox="1"/>
          <p:nvPr/>
        </p:nvSpPr>
        <p:spPr>
          <a:xfrm>
            <a:off x="0" y="4917017"/>
            <a:ext cx="1493652" cy="738664"/>
          </a:xfrm>
          <a:prstGeom prst="rect">
            <a:avLst/>
          </a:prstGeom>
          <a:noFill/>
          <a:ln w="571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/>
              <a:t>No MW reduced from 50% to 15%</a:t>
            </a:r>
            <a:endParaRPr lang="en-NL" sz="1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D1DB16D-BF95-4E7A-9DA9-C09B2EF72905}"/>
              </a:ext>
            </a:extLst>
          </p:cNvPr>
          <p:cNvSpPr txBox="1"/>
          <p:nvPr/>
        </p:nvSpPr>
        <p:spPr>
          <a:xfrm>
            <a:off x="25636" y="1168876"/>
            <a:ext cx="1468016" cy="738664"/>
          </a:xfrm>
          <a:prstGeom prst="rect">
            <a:avLst/>
          </a:prstGeom>
          <a:noFill/>
          <a:ln w="57150">
            <a:solidFill>
              <a:schemeClr val="tx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/>
              <a:t>Statutory MW from 20% to 80%</a:t>
            </a:r>
            <a:endParaRPr lang="en-NL" sz="1400" dirty="0"/>
          </a:p>
        </p:txBody>
      </p:sp>
    </p:spTree>
    <p:extLst>
      <p:ext uri="{BB962C8B-B14F-4D97-AF65-F5344CB8AC3E}">
        <p14:creationId xmlns:p14="http://schemas.microsoft.com/office/powerpoint/2010/main" val="23094324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09D40C-C203-43BB-8D5C-1ECF1612A1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ICTWSS (Government intervention)</a:t>
            </a:r>
            <a:endParaRPr lang="en-NL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4DA1656-522C-4119-B0B7-2E44431C7A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nl-BE"/>
              <a:t>Geneva, 8 July 2019</a:t>
            </a:r>
            <a:endParaRPr lang="nl-BE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C27CEEBD-0A14-47F4-A656-4F5F80B9C6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4705295"/>
              </p:ext>
            </p:extLst>
          </p:nvPr>
        </p:nvGraphicFramePr>
        <p:xfrm>
          <a:off x="0" y="1124744"/>
          <a:ext cx="9144000" cy="50405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0308">
                  <a:extLst>
                    <a:ext uri="{9D8B030D-6E8A-4147-A177-3AD203B41FA5}">
                      <a16:colId xmlns:a16="http://schemas.microsoft.com/office/drawing/2014/main" val="3903735601"/>
                    </a:ext>
                  </a:extLst>
                </a:gridCol>
                <a:gridCol w="8733692">
                  <a:extLst>
                    <a:ext uri="{9D8B030D-6E8A-4147-A177-3AD203B41FA5}">
                      <a16:colId xmlns:a16="http://schemas.microsoft.com/office/drawing/2014/main" val="2009243175"/>
                    </a:ext>
                  </a:extLst>
                </a:gridCol>
              </a:tblGrid>
              <a:tr h="41815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effectLst/>
                        </a:rPr>
                        <a:t>NMWS: Minimum Wage Setting </a:t>
                      </a:r>
                      <a:endParaRPr lang="en-NL" sz="1400" dirty="0">
                        <a:effectLst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4546361"/>
                  </a:ext>
                </a:extLst>
              </a:tr>
              <a:tr h="418155">
                <a:tc>
                  <a:txBody>
                    <a:bodyPr/>
                    <a:lstStyle/>
                    <a:p>
                      <a:r>
                        <a:rPr lang="en-US" sz="1400" dirty="0"/>
                        <a:t>0</a:t>
                      </a:r>
                      <a:endParaRPr lang="en-N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No statutory minimum wage, no sectoral or national agreements</a:t>
                      </a:r>
                      <a:endParaRPr lang="en-NL" sz="1400" dirty="0"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7634858"/>
                  </a:ext>
                </a:extLst>
              </a:tr>
              <a:tr h="418155">
                <a:tc>
                  <a:txBody>
                    <a:bodyPr/>
                    <a:lstStyle/>
                    <a:p>
                      <a:r>
                        <a:rPr lang="en-US" sz="1400" dirty="0"/>
                        <a:t>1</a:t>
                      </a:r>
                      <a:endParaRPr lang="en-N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Minimum wages are set by (sectoral) collective agreement or tripartite wage boards in (some) sectors; </a:t>
                      </a:r>
                      <a:endParaRPr lang="en-NL" sz="1400" dirty="0"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7023229"/>
                  </a:ext>
                </a:extLst>
              </a:tr>
              <a:tr h="584271">
                <a:tc>
                  <a:txBody>
                    <a:bodyPr/>
                    <a:lstStyle/>
                    <a:p>
                      <a:r>
                        <a:rPr lang="en-US" sz="1400" dirty="0"/>
                        <a:t>2</a:t>
                      </a:r>
                      <a:endParaRPr lang="en-N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Minimum wages are set by national (cross-sectoral or inter-occupational) agreement (“autonomous agreement”) between unions and employers;</a:t>
                      </a:r>
                      <a:endParaRPr lang="en-NL" sz="1400" dirty="0"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7377629"/>
                  </a:ext>
                </a:extLst>
              </a:tr>
              <a:tr h="526779">
                <a:tc>
                  <a:txBody>
                    <a:bodyPr/>
                    <a:lstStyle/>
                    <a:p>
                      <a:r>
                        <a:rPr lang="en-US" sz="1400" dirty="0"/>
                        <a:t>3</a:t>
                      </a:r>
                      <a:endParaRPr lang="en-N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National minimum wage is set by agreement (as in 1 or 2) but extended and made binding by law or Ministerial decree; </a:t>
                      </a:r>
                      <a:endParaRPr lang="en-NL" sz="1400" dirty="0"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8214421"/>
                  </a:ext>
                </a:extLst>
              </a:tr>
              <a:tr h="418155">
                <a:tc>
                  <a:txBody>
                    <a:bodyPr/>
                    <a:lstStyle/>
                    <a:p>
                      <a:r>
                        <a:rPr lang="en-US" sz="1400" dirty="0"/>
                        <a:t>4</a:t>
                      </a:r>
                      <a:endParaRPr lang="en-N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National minimum wage is set through tripartite negotiations;</a:t>
                      </a:r>
                      <a:endParaRPr lang="en-NL" sz="1400" dirty="0"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9213951"/>
                  </a:ext>
                </a:extLst>
              </a:tr>
              <a:tr h="418155">
                <a:tc>
                  <a:txBody>
                    <a:bodyPr/>
                    <a:lstStyle/>
                    <a:p>
                      <a:r>
                        <a:rPr lang="en-US" sz="1400" dirty="0"/>
                        <a:t>5</a:t>
                      </a:r>
                      <a:endParaRPr lang="en-N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National minimum wage is set by government after (non-binding) tripartite consultations;</a:t>
                      </a:r>
                      <a:endParaRPr lang="en-NL" sz="1400" dirty="0"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331950"/>
                  </a:ext>
                </a:extLst>
              </a:tr>
              <a:tr h="418155">
                <a:tc>
                  <a:txBody>
                    <a:bodyPr/>
                    <a:lstStyle/>
                    <a:p>
                      <a:r>
                        <a:rPr lang="en-US" sz="1400" dirty="0"/>
                        <a:t>6</a:t>
                      </a:r>
                      <a:endParaRPr lang="en-N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Minimum wage set by judges or expert committee, as in award-system; </a:t>
                      </a:r>
                      <a:endParaRPr lang="en-NL" sz="1400" dirty="0"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0339868"/>
                  </a:ext>
                </a:extLst>
              </a:tr>
              <a:tr h="418155">
                <a:tc>
                  <a:txBody>
                    <a:bodyPr/>
                    <a:lstStyle/>
                    <a:p>
                      <a:r>
                        <a:rPr lang="en-US" sz="1400" dirty="0"/>
                        <a:t>7</a:t>
                      </a:r>
                      <a:endParaRPr lang="en-N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effectLst/>
                        </a:rPr>
                        <a:t>Minimum wage is set by government, bound by a fixed rule (index-based minimum wage); </a:t>
                      </a:r>
                      <a:endParaRPr lang="en-NL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9004436"/>
                  </a:ext>
                </a:extLst>
              </a:tr>
              <a:tr h="584271">
                <a:tc>
                  <a:txBody>
                    <a:bodyPr/>
                    <a:lstStyle/>
                    <a:p>
                      <a:r>
                        <a:rPr lang="en-US" sz="1400" dirty="0"/>
                        <a:t>8</a:t>
                      </a:r>
                      <a:endParaRPr lang="en-N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effectLst/>
                        </a:rPr>
                        <a:t>Minimum wage is set by government based on a fixed rule (index-based minimum wage) or target (growth, employment, poverty), but government can (and sometimes does) take a discretionary decision; </a:t>
                      </a:r>
                      <a:endParaRPr lang="en-NL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4293910"/>
                  </a:ext>
                </a:extLst>
              </a:tr>
              <a:tr h="418155">
                <a:tc>
                  <a:txBody>
                    <a:bodyPr/>
                    <a:lstStyle/>
                    <a:p>
                      <a:r>
                        <a:rPr lang="en-US" sz="1400" dirty="0"/>
                        <a:t>9</a:t>
                      </a:r>
                      <a:endParaRPr lang="en-N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effectLst/>
                        </a:rPr>
                        <a:t>Minimum wage is set by government, without a fixed rule.</a:t>
                      </a:r>
                      <a:endParaRPr lang="en-NL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99386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92303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BD2FF8-C235-4F36-969C-233B0BE71A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Measurement issues</a:t>
            </a:r>
            <a:endParaRPr lang="en-N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D7002B-0552-402C-BA54-ECC691229B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04" y="1600202"/>
            <a:ext cx="8928992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/>
              <a:t>NMW</a:t>
            </a:r>
          </a:p>
          <a:p>
            <a:pPr lvl="1"/>
            <a:r>
              <a:rPr lang="en-US" dirty="0"/>
              <a:t>Lack of discriminatory ability in recent years</a:t>
            </a:r>
          </a:p>
          <a:p>
            <a:pPr lvl="1"/>
            <a:r>
              <a:rPr lang="en-US" dirty="0"/>
              <a:t>Unable to distinguish between single and multiple rates in a country or region</a:t>
            </a:r>
          </a:p>
          <a:p>
            <a:pPr lvl="1"/>
            <a:r>
              <a:rPr lang="en-US" dirty="0"/>
              <a:t>Unclear threshold for ‘some sectors/occupations/regions’</a:t>
            </a:r>
          </a:p>
          <a:p>
            <a:pPr marL="57150" indent="0">
              <a:buNone/>
            </a:pPr>
            <a:endParaRPr lang="en-US" dirty="0"/>
          </a:p>
          <a:p>
            <a:pPr marL="57150" indent="0">
              <a:buNone/>
            </a:pPr>
            <a:r>
              <a:rPr lang="en-US" b="1" dirty="0"/>
              <a:t>NMWS</a:t>
            </a:r>
          </a:p>
          <a:p>
            <a:pPr marL="914400" lvl="1" indent="-457200"/>
            <a:r>
              <a:rPr lang="en-US" dirty="0"/>
              <a:t>Hard to classify typology due to inclusion of role of government, as well as social partners and updating procedures</a:t>
            </a:r>
          </a:p>
          <a:p>
            <a:pPr marL="914400" lvl="1" indent="-457200"/>
            <a:r>
              <a:rPr lang="en-US" dirty="0"/>
              <a:t>Little guidance on practice versus law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DDF7873-CFF2-412C-9889-218CA0621A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nl-BE"/>
              <a:t>Geneva, 8 July 2019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2396092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B4351C-1EF9-4048-8BE1-0411129A6C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Challenges</a:t>
            </a:r>
            <a:endParaRPr lang="en-N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85AD81-5790-4BCF-8A85-939286BB84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do we measure the policy intent: minimum wages as a wage floor or wage politics?</a:t>
            </a:r>
          </a:p>
          <a:p>
            <a:r>
              <a:rPr lang="en-US" dirty="0"/>
              <a:t>Do we measure the legal (paper) reality or application in practice?</a:t>
            </a:r>
          </a:p>
          <a:p>
            <a:r>
              <a:rPr lang="en-US" dirty="0"/>
              <a:t>How to deal with the informal sector?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Look into the dimensions identified by previous research and in other surveys (ILO, </a:t>
            </a:r>
            <a:r>
              <a:rPr lang="en-US" dirty="0" err="1"/>
              <a:t>Eurofound</a:t>
            </a:r>
            <a:r>
              <a:rPr lang="en-US" dirty="0"/>
              <a:t>, </a:t>
            </a:r>
            <a:r>
              <a:rPr lang="en-US" dirty="0" err="1"/>
              <a:t>WageIndicator</a:t>
            </a:r>
            <a:r>
              <a:rPr lang="en-US" dirty="0"/>
              <a:t>)</a:t>
            </a:r>
            <a:endParaRPr lang="en-NL" dirty="0"/>
          </a:p>
          <a:p>
            <a:endParaRPr lang="en-NL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5E9DB27-A61B-40AE-8721-64AC826FF0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nl-BE"/>
              <a:t>Geneva, 8 July 2019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3720168687"/>
      </p:ext>
    </p:extLst>
  </p:cSld>
  <p:clrMapOvr>
    <a:masterClrMapping/>
  </p:clrMapOvr>
</p:sld>
</file>

<file path=ppt/theme/theme1.xml><?xml version="1.0" encoding="utf-8"?>
<a:theme xmlns:a="http://schemas.openxmlformats.org/drawingml/2006/main" name="PPT_InGRID">
  <a:themeElements>
    <a:clrScheme name="InGRID">
      <a:dk1>
        <a:srgbClr val="9F1F63"/>
      </a:dk1>
      <a:lt1>
        <a:srgbClr val="FFFFFF"/>
      </a:lt1>
      <a:dk2>
        <a:srgbClr val="6D6E71"/>
      </a:dk2>
      <a:lt2>
        <a:srgbClr val="A7A9AC"/>
      </a:lt2>
      <a:accent1>
        <a:srgbClr val="F7941E"/>
      </a:accent1>
      <a:accent2>
        <a:srgbClr val="BF1E2E"/>
      </a:accent2>
      <a:accent3>
        <a:srgbClr val="EC008C"/>
      </a:accent3>
      <a:accent4>
        <a:srgbClr val="9F1F63"/>
      </a:accent4>
      <a:accent5>
        <a:srgbClr val="6D6E71"/>
      </a:accent5>
      <a:accent6>
        <a:srgbClr val="A7A9AC"/>
      </a:accent6>
      <a:hlink>
        <a:srgbClr val="0000FF"/>
      </a:hlink>
      <a:folHlink>
        <a:srgbClr val="BF1E2E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48B72240-F12E-4AA6-A591-69F8CDE89F75}" vid="{DC91EF4F-3FE1-4D80-9529-D7EFDC1D2C6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Template_InGRID2</Template>
  <TotalTime>0</TotalTime>
  <Words>1293</Words>
  <Application>Microsoft Office PowerPoint</Application>
  <PresentationFormat>On-screen Show (4:3)</PresentationFormat>
  <Paragraphs>209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Calibri</vt:lpstr>
      <vt:lpstr>Garamond</vt:lpstr>
      <vt:lpstr>Times New Roman</vt:lpstr>
      <vt:lpstr>Wingdings</vt:lpstr>
      <vt:lpstr>PPT_InGRID</vt:lpstr>
      <vt:lpstr>ILO RDW Conference Special Session on Minimum Wages</vt:lpstr>
      <vt:lpstr>Minimum Wages as a policy instrument</vt:lpstr>
      <vt:lpstr>Minimum Wage Conventions</vt:lpstr>
      <vt:lpstr>The ICTWSS</vt:lpstr>
      <vt:lpstr>ICTWSS (NMW)</vt:lpstr>
      <vt:lpstr>Minimum wages 1960-2017</vt:lpstr>
      <vt:lpstr>ICTWSS (Government intervention)</vt:lpstr>
      <vt:lpstr>Measurement issues</vt:lpstr>
      <vt:lpstr>Challenges</vt:lpstr>
      <vt:lpstr>A classification taking account of policy intent</vt:lpstr>
      <vt:lpstr>Coverage of the minimum wage</vt:lpstr>
      <vt:lpstr>Updating of the Minimum Wage</vt:lpstr>
      <vt:lpstr>Mapping consultation</vt:lpstr>
      <vt:lpstr>Thank you for your attention  Comments: J.Besamusca@uva.nl</vt:lpstr>
      <vt:lpstr>Appendices</vt:lpstr>
      <vt:lpstr>Available on AIAS website for download</vt:lpstr>
      <vt:lpstr>New website &amp; interface (sneak preview)</vt:lpstr>
      <vt:lpstr>WWW.ICTWSS.ORG</vt:lpstr>
      <vt:lpstr>PowerPoint Presentation</vt:lpstr>
      <vt:lpstr>Questions about MW Fixing Machinery</vt:lpstr>
    </vt:vector>
  </TitlesOfParts>
  <Company>KU Leuven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ILO RDW Conference Special Session on Minimum Wages</dc:title>
  <dc:creator>Besamusca, Janna</dc:creator>
  <cp:lastModifiedBy>Besamusca, Janna</cp:lastModifiedBy>
  <cp:revision>27</cp:revision>
  <cp:lastPrinted>2014-02-21T14:36:14Z</cp:lastPrinted>
  <dcterms:created xsi:type="dcterms:W3CDTF">2019-07-05T11:44:41Z</dcterms:created>
  <dcterms:modified xsi:type="dcterms:W3CDTF">2019-07-07T22:16:13Z</dcterms:modified>
</cp:coreProperties>
</file>