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DM Sans Bold" charset="1" panose="00000000000000000000"/>
      <p:regular r:id="rId15"/>
    </p:embeddedFont>
    <p:embeddedFont>
      <p:font typeface="Arial MT Pro" charset="1" panose="020B0502020202020204"/>
      <p:regular r:id="rId16"/>
    </p:embeddedFont>
    <p:embeddedFont>
      <p:font typeface="Barlow Bold" charset="1" panose="00000800000000000000"/>
      <p:regular r:id="rId17"/>
    </p:embeddedFont>
    <p:embeddedFont>
      <p:font typeface="Barlow SemiCondensed" charset="1" panose="00000506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18" Target="../media/image21.png" Type="http://schemas.openxmlformats.org/officeDocument/2006/relationships/image"/><Relationship Id="rId19" Target="../media/image22.svg" Type="http://schemas.openxmlformats.org/officeDocument/2006/relationships/image"/><Relationship Id="rId2" Target="../media/image5.png" Type="http://schemas.openxmlformats.org/officeDocument/2006/relationships/image"/><Relationship Id="rId20" Target="../media/image23.png" Type="http://schemas.openxmlformats.org/officeDocument/2006/relationships/image"/><Relationship Id="rId21" Target="../media/image24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24" Target="../media/image27.png" Type="http://schemas.openxmlformats.org/officeDocument/2006/relationships/image"/><Relationship Id="rId25" Target="../media/image28.svg" Type="http://schemas.openxmlformats.org/officeDocument/2006/relationships/image"/><Relationship Id="rId26" Target="../media/image29.png" Type="http://schemas.openxmlformats.org/officeDocument/2006/relationships/image"/><Relationship Id="rId27" Target="../media/image30.svg" Type="http://schemas.openxmlformats.org/officeDocument/2006/relationships/image"/><Relationship Id="rId28" Target="../media/image31.png" Type="http://schemas.openxmlformats.org/officeDocument/2006/relationships/image"/><Relationship Id="rId29" Target="../media/image32.svg" Type="http://schemas.openxmlformats.org/officeDocument/2006/relationships/image"/><Relationship Id="rId3" Target="../media/image6.svg" Type="http://schemas.openxmlformats.org/officeDocument/2006/relationships/image"/><Relationship Id="rId30" Target="../media/image33.png" Type="http://schemas.openxmlformats.org/officeDocument/2006/relationships/image"/><Relationship Id="rId31" Target="../media/image3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2121" y="1028700"/>
            <a:ext cx="17203758" cy="4172908"/>
            <a:chOff x="0" y="0"/>
            <a:chExt cx="22938344" cy="55638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38344" cy="5563877"/>
            </a:xfrm>
            <a:custGeom>
              <a:avLst/>
              <a:gdLst/>
              <a:ahLst/>
              <a:cxnLst/>
              <a:rect r="r" b="b" t="t" l="l"/>
              <a:pathLst>
                <a:path h="5563877" w="22938344">
                  <a:moveTo>
                    <a:pt x="0" y="0"/>
                  </a:moveTo>
                  <a:lnTo>
                    <a:pt x="22938344" y="0"/>
                  </a:lnTo>
                  <a:lnTo>
                    <a:pt x="22938344" y="5563877"/>
                  </a:lnTo>
                  <a:lnTo>
                    <a:pt x="0" y="55638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2938344" cy="553530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657"/>
                </a:lnSpc>
              </a:pPr>
              <a:r>
                <a:rPr lang="en-US" sz="6600" b="true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Navigating the Future of Bargaining in European Services: </a:t>
              </a:r>
            </a:p>
            <a:p>
              <a:pPr algn="ctr">
                <a:lnSpc>
                  <a:spcPts val="7657"/>
                </a:lnSpc>
              </a:pPr>
              <a:r>
                <a:rPr lang="en-US" b="true" sz="6600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Towards </a:t>
              </a:r>
              <a:r>
                <a:rPr lang="en-US" b="true" sz="66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‘smart bargaining’</a:t>
              </a:r>
              <a:r>
                <a:rPr lang="en-US" b="true" sz="6600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ctr">
                <a:lnSpc>
                  <a:spcPts val="765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77190" y="5776778"/>
            <a:ext cx="9917404" cy="3585896"/>
            <a:chOff x="0" y="0"/>
            <a:chExt cx="16967175" cy="61349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967175" cy="6134924"/>
            </a:xfrm>
            <a:custGeom>
              <a:avLst/>
              <a:gdLst/>
              <a:ahLst/>
              <a:cxnLst/>
              <a:rect r="r" b="b" t="t" l="l"/>
              <a:pathLst>
                <a:path h="6134924" w="16967175">
                  <a:moveTo>
                    <a:pt x="0" y="0"/>
                  </a:moveTo>
                  <a:lnTo>
                    <a:pt x="16967175" y="0"/>
                  </a:lnTo>
                  <a:lnTo>
                    <a:pt x="16967175" y="6134924"/>
                  </a:lnTo>
                  <a:lnTo>
                    <a:pt x="0" y="61349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16967175" cy="623017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048"/>
                </a:lnSpc>
              </a:pPr>
              <a:r>
                <a:rPr lang="en-US" sz="4200" b="true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Marta Kahancová</a:t>
              </a:r>
            </a:p>
            <a:p>
              <a:pPr algn="l">
                <a:lnSpc>
                  <a:spcPts val="4032"/>
                </a:lnSpc>
              </a:pPr>
              <a:r>
                <a:rPr lang="en-US" sz="2800" b="true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Central European Labour Studies Institute</a:t>
              </a:r>
            </a:p>
            <a:p>
              <a:pPr algn="l">
                <a:lnSpc>
                  <a:spcPts val="6048"/>
                </a:lnSpc>
              </a:pPr>
            </a:p>
            <a:p>
              <a:pPr algn="l">
                <a:lnSpc>
                  <a:spcPts val="3024"/>
                </a:lnSpc>
              </a:pPr>
              <a:r>
                <a:rPr lang="en-US" sz="2100" b="true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Conference on collective bargaining in the services sectors </a:t>
              </a:r>
            </a:p>
            <a:p>
              <a:pPr algn="l">
                <a:lnSpc>
                  <a:spcPts val="3024"/>
                </a:lnSpc>
              </a:pPr>
              <a:r>
                <a:rPr lang="en-US" b="true" sz="2100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Brussels</a:t>
              </a:r>
              <a:r>
                <a:rPr lang="en-US" b="true" sz="2100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,  4. 12. 2025</a:t>
              </a:r>
            </a:p>
            <a:p>
              <a:pPr algn="l">
                <a:lnSpc>
                  <a:spcPts val="604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77190" y="9258300"/>
            <a:ext cx="1600963" cy="751396"/>
          </a:xfrm>
          <a:custGeom>
            <a:avLst/>
            <a:gdLst/>
            <a:ahLst/>
            <a:cxnLst/>
            <a:rect r="r" b="b" t="t" l="l"/>
            <a:pathLst>
              <a:path h="751396" w="1600963">
                <a:moveTo>
                  <a:pt x="0" y="0"/>
                </a:moveTo>
                <a:lnTo>
                  <a:pt x="1600963" y="0"/>
                </a:lnTo>
                <a:lnTo>
                  <a:pt x="1600963" y="751396"/>
                </a:lnTo>
                <a:lnTo>
                  <a:pt x="0" y="75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79478" y="5143500"/>
            <a:ext cx="7474325" cy="5569620"/>
          </a:xfrm>
          <a:custGeom>
            <a:avLst/>
            <a:gdLst/>
            <a:ahLst/>
            <a:cxnLst/>
            <a:rect r="r" b="b" t="t" l="l"/>
            <a:pathLst>
              <a:path h="5569620" w="7474325">
                <a:moveTo>
                  <a:pt x="0" y="0"/>
                </a:moveTo>
                <a:lnTo>
                  <a:pt x="7474324" y="0"/>
                </a:lnTo>
                <a:lnTo>
                  <a:pt x="7474324" y="5569620"/>
                </a:lnTo>
                <a:lnTo>
                  <a:pt x="0" y="5569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23748" y="2328975"/>
            <a:ext cx="12761767" cy="7239000"/>
            <a:chOff x="0" y="0"/>
            <a:chExt cx="17015690" cy="965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15690" cy="9652000"/>
            </a:xfrm>
            <a:custGeom>
              <a:avLst/>
              <a:gdLst/>
              <a:ahLst/>
              <a:cxnLst/>
              <a:rect r="r" b="b" t="t" l="l"/>
              <a:pathLst>
                <a:path h="9652000" w="17015690">
                  <a:moveTo>
                    <a:pt x="0" y="0"/>
                  </a:moveTo>
                  <a:lnTo>
                    <a:pt x="17015690" y="0"/>
                  </a:lnTo>
                  <a:lnTo>
                    <a:pt x="17015690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7015690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Services as pillar of the European economy, range of subsectors, unique employment models, challenges, exposure to undeclared and underreported work </a:t>
              </a:r>
            </a:p>
            <a:p>
              <a:pPr algn="l">
                <a:lnSpc>
                  <a:spcPts val="5477"/>
                </a:lnSpc>
              </a:pPr>
            </a:p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Little systematic knowledge on bargaining practices</a:t>
              </a:r>
            </a:p>
            <a:p>
              <a:pPr algn="l">
                <a:lnSpc>
                  <a:spcPts val="5477"/>
                </a:lnSpc>
              </a:pPr>
            </a:p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New ways forward...technology, changing character of work, new vulnerabilities of workers and business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92587" y="1028700"/>
            <a:ext cx="5241149" cy="1162421"/>
            <a:chOff x="0" y="0"/>
            <a:chExt cx="6988199" cy="1549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988199" cy="1549894"/>
            </a:xfrm>
            <a:custGeom>
              <a:avLst/>
              <a:gdLst/>
              <a:ahLst/>
              <a:cxnLst/>
              <a:rect r="r" b="b" t="t" l="l"/>
              <a:pathLst>
                <a:path h="1549894" w="6988199">
                  <a:moveTo>
                    <a:pt x="0" y="0"/>
                  </a:moveTo>
                  <a:lnTo>
                    <a:pt x="6988199" y="0"/>
                  </a:lnTo>
                  <a:lnTo>
                    <a:pt x="6988199" y="1549894"/>
                  </a:lnTo>
                  <a:lnTo>
                    <a:pt x="0" y="15498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42875"/>
              <a:ext cx="6988199" cy="16927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8782"/>
                </a:lnSpc>
              </a:pPr>
              <a:r>
                <a:rPr lang="en-US" b="true" sz="6098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Why services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124257" y="472229"/>
            <a:ext cx="3861259" cy="1376252"/>
            <a:chOff x="0" y="0"/>
            <a:chExt cx="5148345" cy="183500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145210" y="0"/>
              <a:ext cx="4857925" cy="1214481"/>
              <a:chOff x="0" y="0"/>
              <a:chExt cx="4857925" cy="121448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57877" cy="1214501"/>
              </a:xfrm>
              <a:custGeom>
                <a:avLst/>
                <a:gdLst/>
                <a:ahLst/>
                <a:cxnLst/>
                <a:rect r="r" b="b" t="t" l="l"/>
                <a:pathLst>
                  <a:path h="1214501" w="4857877">
                    <a:moveTo>
                      <a:pt x="0" y="0"/>
                    </a:moveTo>
                    <a:lnTo>
                      <a:pt x="4857877" y="0"/>
                    </a:lnTo>
                    <a:lnTo>
                      <a:pt x="4857877" y="1214501"/>
                    </a:lnTo>
                    <a:lnTo>
                      <a:pt x="0" y="12145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0" r="0" b="1"/>
                </a:stretch>
              </a:blip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593959"/>
              <a:ext cx="5148345" cy="1241044"/>
              <a:chOff x="0" y="0"/>
              <a:chExt cx="5148345" cy="124104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148345" cy="1241044"/>
              </a:xfrm>
              <a:custGeom>
                <a:avLst/>
                <a:gdLst/>
                <a:ahLst/>
                <a:cxnLst/>
                <a:rect r="r" b="b" t="t" l="l"/>
                <a:pathLst>
                  <a:path h="1241044" w="5148345">
                    <a:moveTo>
                      <a:pt x="0" y="0"/>
                    </a:moveTo>
                    <a:lnTo>
                      <a:pt x="5148345" y="0"/>
                    </a:lnTo>
                    <a:lnTo>
                      <a:pt x="5148345" y="1241044"/>
                    </a:lnTo>
                    <a:lnTo>
                      <a:pt x="0" y="12410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42875"/>
                <a:ext cx="5148345" cy="1383919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l">
                  <a:lnSpc>
                    <a:spcPts val="4608"/>
                  </a:lnSpc>
                </a:pPr>
              </a:p>
              <a:p>
                <a:pPr algn="ctr">
                  <a:lnSpc>
                    <a:spcPts val="3499"/>
                  </a:lnSpc>
                </a:pPr>
                <a:r>
                  <a:rPr lang="en-US" sz="1399">
                    <a:solidFill>
                      <a:srgbClr val="469AC1"/>
                    </a:solidFill>
                    <a:latin typeface="Arial MT Pro"/>
                    <a:ea typeface="Arial MT Pro"/>
                    <a:cs typeface="Arial MT Pro"/>
                    <a:sym typeface="Arial MT Pro"/>
                  </a:rPr>
                  <a:t>https://celsi.sk/en/barservice/</a:t>
                </a: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1492587" y="3980680"/>
            <a:ext cx="3472621" cy="3472621"/>
          </a:xfrm>
          <a:custGeom>
            <a:avLst/>
            <a:gdLst/>
            <a:ahLst/>
            <a:cxnLst/>
            <a:rect r="r" b="b" t="t" l="l"/>
            <a:pathLst>
              <a:path h="3472621" w="3472621">
                <a:moveTo>
                  <a:pt x="0" y="0"/>
                </a:moveTo>
                <a:lnTo>
                  <a:pt x="3472621" y="0"/>
                </a:lnTo>
                <a:lnTo>
                  <a:pt x="3472621" y="3472621"/>
                </a:lnTo>
                <a:lnTo>
                  <a:pt x="0" y="3472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86844" y="2521191"/>
            <a:ext cx="1316402" cy="1316402"/>
          </a:xfrm>
          <a:custGeom>
            <a:avLst/>
            <a:gdLst/>
            <a:ahLst/>
            <a:cxnLst/>
            <a:rect r="r" b="b" t="t" l="l"/>
            <a:pathLst>
              <a:path h="1316402" w="1316402">
                <a:moveTo>
                  <a:pt x="0" y="0"/>
                </a:moveTo>
                <a:lnTo>
                  <a:pt x="1316402" y="0"/>
                </a:lnTo>
                <a:lnTo>
                  <a:pt x="1316402" y="1316401"/>
                </a:lnTo>
                <a:lnTo>
                  <a:pt x="0" y="1316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86844" y="7774137"/>
            <a:ext cx="1316402" cy="1316402"/>
          </a:xfrm>
          <a:custGeom>
            <a:avLst/>
            <a:gdLst/>
            <a:ahLst/>
            <a:cxnLst/>
            <a:rect r="r" b="b" t="t" l="l"/>
            <a:pathLst>
              <a:path h="1316402" w="1316402">
                <a:moveTo>
                  <a:pt x="0" y="0"/>
                </a:moveTo>
                <a:lnTo>
                  <a:pt x="1316402" y="0"/>
                </a:lnTo>
                <a:lnTo>
                  <a:pt x="1316402" y="1316401"/>
                </a:lnTo>
                <a:lnTo>
                  <a:pt x="0" y="131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56284" y="6413070"/>
            <a:ext cx="1316402" cy="1316402"/>
          </a:xfrm>
          <a:custGeom>
            <a:avLst/>
            <a:gdLst/>
            <a:ahLst/>
            <a:cxnLst/>
            <a:rect r="r" b="b" t="t" l="l"/>
            <a:pathLst>
              <a:path h="1316402" w="1316402">
                <a:moveTo>
                  <a:pt x="0" y="0"/>
                </a:moveTo>
                <a:lnTo>
                  <a:pt x="1316402" y="0"/>
                </a:lnTo>
                <a:lnTo>
                  <a:pt x="1316402" y="1316401"/>
                </a:lnTo>
                <a:lnTo>
                  <a:pt x="0" y="1316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15316" y="6413070"/>
            <a:ext cx="1316402" cy="1316402"/>
          </a:xfrm>
          <a:custGeom>
            <a:avLst/>
            <a:gdLst/>
            <a:ahLst/>
            <a:cxnLst/>
            <a:rect r="r" b="b" t="t" l="l"/>
            <a:pathLst>
              <a:path h="1316402" w="1316402">
                <a:moveTo>
                  <a:pt x="0" y="0"/>
                </a:moveTo>
                <a:lnTo>
                  <a:pt x="1316402" y="0"/>
                </a:lnTo>
                <a:lnTo>
                  <a:pt x="1316402" y="1316401"/>
                </a:lnTo>
                <a:lnTo>
                  <a:pt x="0" y="1316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56284" y="3893361"/>
            <a:ext cx="1316402" cy="1316402"/>
          </a:xfrm>
          <a:custGeom>
            <a:avLst/>
            <a:gdLst/>
            <a:ahLst/>
            <a:cxnLst/>
            <a:rect r="r" b="b" t="t" l="l"/>
            <a:pathLst>
              <a:path h="1316402" w="1316402">
                <a:moveTo>
                  <a:pt x="0" y="0"/>
                </a:moveTo>
                <a:lnTo>
                  <a:pt x="1316402" y="0"/>
                </a:lnTo>
                <a:lnTo>
                  <a:pt x="1316402" y="1316401"/>
                </a:lnTo>
                <a:lnTo>
                  <a:pt x="0" y="131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215316" y="3893361"/>
            <a:ext cx="1316402" cy="1316402"/>
          </a:xfrm>
          <a:custGeom>
            <a:avLst/>
            <a:gdLst/>
            <a:ahLst/>
            <a:cxnLst/>
            <a:rect r="r" b="b" t="t" l="l"/>
            <a:pathLst>
              <a:path h="1316402" w="1316402">
                <a:moveTo>
                  <a:pt x="0" y="0"/>
                </a:moveTo>
                <a:lnTo>
                  <a:pt x="1316402" y="0"/>
                </a:lnTo>
                <a:lnTo>
                  <a:pt x="1316402" y="1316401"/>
                </a:lnTo>
                <a:lnTo>
                  <a:pt x="0" y="131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46994" y="3051216"/>
            <a:ext cx="1312252" cy="1282306"/>
          </a:xfrm>
          <a:custGeom>
            <a:avLst/>
            <a:gdLst/>
            <a:ahLst/>
            <a:cxnLst/>
            <a:rect r="r" b="b" t="t" l="l"/>
            <a:pathLst>
              <a:path h="1282306" w="1312252">
                <a:moveTo>
                  <a:pt x="0" y="0"/>
                </a:moveTo>
                <a:lnTo>
                  <a:pt x="1312252" y="0"/>
                </a:lnTo>
                <a:lnTo>
                  <a:pt x="1312252" y="1282305"/>
                </a:lnTo>
                <a:lnTo>
                  <a:pt x="0" y="128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61796" y="3056791"/>
            <a:ext cx="1303927" cy="1271155"/>
          </a:xfrm>
          <a:custGeom>
            <a:avLst/>
            <a:gdLst/>
            <a:ahLst/>
            <a:cxnLst/>
            <a:rect r="r" b="b" t="t" l="l"/>
            <a:pathLst>
              <a:path h="1271155" w="1303927">
                <a:moveTo>
                  <a:pt x="0" y="0"/>
                </a:moveTo>
                <a:lnTo>
                  <a:pt x="1303927" y="0"/>
                </a:lnTo>
                <a:lnTo>
                  <a:pt x="1303927" y="1271155"/>
                </a:lnTo>
                <a:lnTo>
                  <a:pt x="0" y="1271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58737" y="5343704"/>
            <a:ext cx="911496" cy="991315"/>
          </a:xfrm>
          <a:custGeom>
            <a:avLst/>
            <a:gdLst/>
            <a:ahLst/>
            <a:cxnLst/>
            <a:rect r="r" b="b" t="t" l="l"/>
            <a:pathLst>
              <a:path h="991315" w="911496">
                <a:moveTo>
                  <a:pt x="0" y="0"/>
                </a:moveTo>
                <a:lnTo>
                  <a:pt x="911496" y="0"/>
                </a:lnTo>
                <a:lnTo>
                  <a:pt x="911496" y="991316"/>
                </a:lnTo>
                <a:lnTo>
                  <a:pt x="0" y="991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14086" y="7283446"/>
            <a:ext cx="1329229" cy="1306464"/>
          </a:xfrm>
          <a:custGeom>
            <a:avLst/>
            <a:gdLst/>
            <a:ahLst/>
            <a:cxnLst/>
            <a:rect r="r" b="b" t="t" l="l"/>
            <a:pathLst>
              <a:path h="1306464" w="1329229">
                <a:moveTo>
                  <a:pt x="0" y="0"/>
                </a:moveTo>
                <a:lnTo>
                  <a:pt x="1329229" y="0"/>
                </a:lnTo>
                <a:lnTo>
                  <a:pt x="1329229" y="1306465"/>
                </a:lnTo>
                <a:lnTo>
                  <a:pt x="0" y="13064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46994" y="7164265"/>
            <a:ext cx="1344753" cy="1334008"/>
          </a:xfrm>
          <a:custGeom>
            <a:avLst/>
            <a:gdLst/>
            <a:ahLst/>
            <a:cxnLst/>
            <a:rect r="r" b="b" t="t" l="l"/>
            <a:pathLst>
              <a:path h="1334008" w="1344753">
                <a:moveTo>
                  <a:pt x="0" y="0"/>
                </a:moveTo>
                <a:lnTo>
                  <a:pt x="1344753" y="0"/>
                </a:lnTo>
                <a:lnTo>
                  <a:pt x="1344753" y="1334008"/>
                </a:lnTo>
                <a:lnTo>
                  <a:pt x="0" y="13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17769" y="5315758"/>
            <a:ext cx="911496" cy="991315"/>
          </a:xfrm>
          <a:custGeom>
            <a:avLst/>
            <a:gdLst/>
            <a:ahLst/>
            <a:cxnLst/>
            <a:rect r="r" b="b" t="t" l="l"/>
            <a:pathLst>
              <a:path h="991315" w="911496">
                <a:moveTo>
                  <a:pt x="0" y="0"/>
                </a:moveTo>
                <a:lnTo>
                  <a:pt x="911496" y="0"/>
                </a:lnTo>
                <a:lnTo>
                  <a:pt x="911496" y="991315"/>
                </a:lnTo>
                <a:lnTo>
                  <a:pt x="0" y="9913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808308" y="2852614"/>
            <a:ext cx="671387" cy="623548"/>
          </a:xfrm>
          <a:custGeom>
            <a:avLst/>
            <a:gdLst/>
            <a:ahLst/>
            <a:cxnLst/>
            <a:rect r="r" b="b" t="t" l="l"/>
            <a:pathLst>
              <a:path h="623548" w="671387">
                <a:moveTo>
                  <a:pt x="0" y="0"/>
                </a:moveTo>
                <a:lnTo>
                  <a:pt x="671386" y="0"/>
                </a:lnTo>
                <a:lnTo>
                  <a:pt x="671386" y="623549"/>
                </a:lnTo>
                <a:lnTo>
                  <a:pt x="0" y="6235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-1561" r="0" b="-1561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102710" y="4239787"/>
            <a:ext cx="623549" cy="623548"/>
          </a:xfrm>
          <a:custGeom>
            <a:avLst/>
            <a:gdLst/>
            <a:ahLst/>
            <a:cxnLst/>
            <a:rect r="r" b="b" t="t" l="l"/>
            <a:pathLst>
              <a:path h="623548" w="623549">
                <a:moveTo>
                  <a:pt x="0" y="0"/>
                </a:moveTo>
                <a:lnTo>
                  <a:pt x="623549" y="0"/>
                </a:lnTo>
                <a:lnTo>
                  <a:pt x="623549" y="623549"/>
                </a:lnTo>
                <a:lnTo>
                  <a:pt x="0" y="62354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515" t="0" r="-1515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017741" y="6759496"/>
            <a:ext cx="793488" cy="623548"/>
          </a:xfrm>
          <a:custGeom>
            <a:avLst/>
            <a:gdLst/>
            <a:ahLst/>
            <a:cxnLst/>
            <a:rect r="r" b="b" t="t" l="l"/>
            <a:pathLst>
              <a:path h="623548" w="793488">
                <a:moveTo>
                  <a:pt x="0" y="0"/>
                </a:moveTo>
                <a:lnTo>
                  <a:pt x="793489" y="0"/>
                </a:lnTo>
                <a:lnTo>
                  <a:pt x="793489" y="623549"/>
                </a:lnTo>
                <a:lnTo>
                  <a:pt x="0" y="623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7" t="0" r="-7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833270" y="8120562"/>
            <a:ext cx="623548" cy="623548"/>
          </a:xfrm>
          <a:custGeom>
            <a:avLst/>
            <a:gdLst/>
            <a:ahLst/>
            <a:cxnLst/>
            <a:rect r="r" b="b" t="t" l="l"/>
            <a:pathLst>
              <a:path h="623548" w="623548">
                <a:moveTo>
                  <a:pt x="0" y="0"/>
                </a:moveTo>
                <a:lnTo>
                  <a:pt x="623549" y="0"/>
                </a:lnTo>
                <a:lnTo>
                  <a:pt x="623549" y="623548"/>
                </a:lnTo>
                <a:lnTo>
                  <a:pt x="0" y="623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535702" y="6759496"/>
            <a:ext cx="675628" cy="623548"/>
          </a:xfrm>
          <a:custGeom>
            <a:avLst/>
            <a:gdLst/>
            <a:ahLst/>
            <a:cxnLst/>
            <a:rect r="r" b="b" t="t" l="l"/>
            <a:pathLst>
              <a:path h="623548" w="675628">
                <a:moveTo>
                  <a:pt x="0" y="0"/>
                </a:moveTo>
                <a:lnTo>
                  <a:pt x="675629" y="0"/>
                </a:lnTo>
                <a:lnTo>
                  <a:pt x="675629" y="623549"/>
                </a:lnTo>
                <a:lnTo>
                  <a:pt x="0" y="62354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-360" r="0" b="-36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561742" y="4239787"/>
            <a:ext cx="623548" cy="623548"/>
          </a:xfrm>
          <a:custGeom>
            <a:avLst/>
            <a:gdLst/>
            <a:ahLst/>
            <a:cxnLst/>
            <a:rect r="r" b="b" t="t" l="l"/>
            <a:pathLst>
              <a:path h="623548" w="623548">
                <a:moveTo>
                  <a:pt x="0" y="0"/>
                </a:moveTo>
                <a:lnTo>
                  <a:pt x="623549" y="0"/>
                </a:lnTo>
                <a:lnTo>
                  <a:pt x="623549" y="623549"/>
                </a:lnTo>
                <a:lnTo>
                  <a:pt x="0" y="62354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1515" t="0" r="-1515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373418" y="8897007"/>
            <a:ext cx="1220418" cy="722589"/>
          </a:xfrm>
          <a:custGeom>
            <a:avLst/>
            <a:gdLst/>
            <a:ahLst/>
            <a:cxnLst/>
            <a:rect r="r" b="b" t="t" l="l"/>
            <a:pathLst>
              <a:path h="722589" w="1220418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38" t="0" r="-638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50083" y="-318525"/>
            <a:ext cx="1220418" cy="722589"/>
          </a:xfrm>
          <a:custGeom>
            <a:avLst/>
            <a:gdLst/>
            <a:ahLst/>
            <a:cxnLst/>
            <a:rect r="r" b="b" t="t" l="l"/>
            <a:pathLst>
              <a:path h="722589" w="1220418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38" t="0" r="-638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09290" y="9619594"/>
            <a:ext cx="1220418" cy="722589"/>
          </a:xfrm>
          <a:custGeom>
            <a:avLst/>
            <a:gdLst/>
            <a:ahLst/>
            <a:cxnLst/>
            <a:rect r="r" b="b" t="t" l="l"/>
            <a:pathLst>
              <a:path h="722589" w="1220418">
                <a:moveTo>
                  <a:pt x="0" y="0"/>
                </a:moveTo>
                <a:lnTo>
                  <a:pt x="1220418" y="0"/>
                </a:lnTo>
                <a:lnTo>
                  <a:pt x="1220418" y="722590"/>
                </a:lnTo>
                <a:lnTo>
                  <a:pt x="0" y="72259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38" t="0" r="-638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6170499" y="1017201"/>
            <a:ext cx="1220418" cy="722589"/>
          </a:xfrm>
          <a:custGeom>
            <a:avLst/>
            <a:gdLst/>
            <a:ahLst/>
            <a:cxnLst/>
            <a:rect r="r" b="b" t="t" l="l"/>
            <a:pathLst>
              <a:path h="722589" w="1220418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38" t="0" r="-638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186969" y="637146"/>
            <a:ext cx="13914064" cy="145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spc="175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A RESEARCH AGENDA</a:t>
            </a:r>
            <a:r>
              <a:rPr lang="en-US" b="true" sz="4200" spc="175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TO UNDERSTAND </a:t>
            </a:r>
          </a:p>
          <a:p>
            <a:pPr algn="ctr">
              <a:lnSpc>
                <a:spcPts val="5880"/>
              </a:lnSpc>
            </a:pPr>
            <a:r>
              <a:rPr lang="en-US" b="true" sz="4200" spc="175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BARGAINING AND BARGAINING COVERAGE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9702" y="2435243"/>
            <a:ext cx="3713297" cy="536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D0D0D"/>
                </a:solidFill>
                <a:latin typeface="Barlow Bold"/>
                <a:ea typeface="Barlow Bold"/>
                <a:cs typeface="Barlow Bold"/>
                <a:sym typeface="Barlow Bold"/>
              </a:rPr>
              <a:t>Bargaining actors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87594" y="3164222"/>
            <a:ext cx="3713296" cy="1577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1999" spc="103">
                <a:solidFill>
                  <a:srgbClr val="737373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Unions fragmented, employers unorganised - are there systematically capable bargaining partners?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87594" y="5010150"/>
            <a:ext cx="3713296" cy="103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D0D0D"/>
                </a:solidFill>
                <a:latin typeface="Barlow Bold"/>
                <a:ea typeface="Barlow Bold"/>
                <a:cs typeface="Barlow Bold"/>
                <a:sym typeface="Barlow Bold"/>
              </a:rPr>
              <a:t>Content of collective agreements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87594" y="6124575"/>
            <a:ext cx="3713296" cy="807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1999" spc="103">
                <a:solidFill>
                  <a:srgbClr val="737373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What do collective agreements  actually regulate?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87594" y="7171941"/>
            <a:ext cx="3713296" cy="53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D0D0D"/>
                </a:solidFill>
                <a:latin typeface="Barlow Bold"/>
                <a:ea typeface="Barlow Bold"/>
                <a:cs typeface="Barlow Bold"/>
                <a:sym typeface="Barlow Bold"/>
              </a:rPr>
              <a:t>Legislation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9702" y="7697919"/>
            <a:ext cx="4273984" cy="119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1999" spc="103">
                <a:solidFill>
                  <a:srgbClr val="737373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To what extent and how exactly is legislation supporting collective bargaining?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786327" y="2905083"/>
            <a:ext cx="4123605" cy="53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b="true">
                <a:solidFill>
                  <a:srgbClr val="0D0D0D"/>
                </a:solidFill>
                <a:latin typeface="Barlow Bold"/>
                <a:ea typeface="Barlow Bold"/>
                <a:cs typeface="Barlow Bold"/>
                <a:sym typeface="Barlow Bold"/>
              </a:rPr>
              <a:t>Extension mechanisms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196636" y="3770917"/>
            <a:ext cx="3713296" cy="119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98"/>
              </a:lnSpc>
            </a:pPr>
            <a:r>
              <a:rPr lang="en-US" sz="1999" spc="103">
                <a:solidFill>
                  <a:srgbClr val="737373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Are there effective extension mechanisms, and do social partners want to use them?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906219" y="6395706"/>
            <a:ext cx="3874489" cy="536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b="true">
                <a:solidFill>
                  <a:srgbClr val="0D0D0D"/>
                </a:solidFill>
                <a:latin typeface="Barlow Bold"/>
                <a:ea typeface="Barlow Bold"/>
                <a:cs typeface="Barlow Bold"/>
                <a:sym typeface="Barlow Bold"/>
              </a:rPr>
              <a:t>Role of the state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196636" y="7406861"/>
            <a:ext cx="3713296" cy="1577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98"/>
              </a:lnSpc>
            </a:pPr>
            <a:r>
              <a:rPr lang="en-US" sz="1999" spc="103">
                <a:solidFill>
                  <a:srgbClr val="737373"/>
                </a:solidFill>
                <a:latin typeface="Barlow SemiCondensed"/>
                <a:ea typeface="Barlow SemiCondensed"/>
                <a:cs typeface="Barlow SemiCondensed"/>
                <a:sym typeface="Barlow SemiCondensed"/>
              </a:rPr>
              <a:t>How can the state support collective bargaining even more, beyond the transposition of legislation?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0" y="1739790"/>
            <a:ext cx="1220418" cy="722589"/>
          </a:xfrm>
          <a:custGeom>
            <a:avLst/>
            <a:gdLst/>
            <a:ahLst/>
            <a:cxnLst/>
            <a:rect r="r" b="b" t="t" l="l"/>
            <a:pathLst>
              <a:path h="722589" w="1220418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38" t="0" r="-638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170153" y="-11958"/>
            <a:ext cx="1220418" cy="722589"/>
          </a:xfrm>
          <a:custGeom>
            <a:avLst/>
            <a:gdLst/>
            <a:ahLst/>
            <a:cxnLst/>
            <a:rect r="r" b="b" t="t" l="l"/>
            <a:pathLst>
              <a:path h="722589" w="1220418">
                <a:moveTo>
                  <a:pt x="0" y="0"/>
                </a:moveTo>
                <a:lnTo>
                  <a:pt x="1220418" y="0"/>
                </a:lnTo>
                <a:lnTo>
                  <a:pt x="1220418" y="722589"/>
                </a:lnTo>
                <a:lnTo>
                  <a:pt x="0" y="72258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-638" t="0" r="-638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6048134">
            <a:off x="11994768" y="-1579391"/>
            <a:ext cx="15136400" cy="15644858"/>
            <a:chOff x="0" y="0"/>
            <a:chExt cx="20181867" cy="20859811"/>
          </a:xfrm>
        </p:grpSpPr>
        <p:sp>
          <p:nvSpPr>
            <p:cNvPr name="Freeform 3" id="3" descr="a blurred colorful gradient shape"/>
            <p:cNvSpPr/>
            <p:nvPr/>
          </p:nvSpPr>
          <p:spPr>
            <a:xfrm flipH="true" flipV="false" rot="0">
              <a:off x="0" y="0"/>
              <a:ext cx="20181824" cy="20859750"/>
            </a:xfrm>
            <a:custGeom>
              <a:avLst/>
              <a:gdLst/>
              <a:ahLst/>
              <a:cxnLst/>
              <a:rect r="r" b="b" t="t" l="l"/>
              <a:pathLst>
                <a:path h="20859750" w="20181824">
                  <a:moveTo>
                    <a:pt x="20181824" y="0"/>
                  </a:moveTo>
                  <a:lnTo>
                    <a:pt x="0" y="0"/>
                  </a:lnTo>
                  <a:lnTo>
                    <a:pt x="0" y="20859750"/>
                  </a:lnTo>
                  <a:lnTo>
                    <a:pt x="20181824" y="20859750"/>
                  </a:lnTo>
                  <a:lnTo>
                    <a:pt x="20181824" y="0"/>
                  </a:lnTo>
                  <a:close/>
                </a:path>
              </a:pathLst>
            </a:custGeom>
            <a:blipFill>
              <a:blip r:embed="rId2"/>
              <a:stretch>
                <a:fillRect l="0" t="-3" r="0" b="-4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>
            <a:off x="1425292" y="2271716"/>
            <a:ext cx="16240125" cy="14287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269842" y="761633"/>
            <a:ext cx="15284972" cy="1162421"/>
            <a:chOff x="0" y="0"/>
            <a:chExt cx="20379963" cy="1549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379962" cy="1549894"/>
            </a:xfrm>
            <a:custGeom>
              <a:avLst/>
              <a:gdLst/>
              <a:ahLst/>
              <a:cxnLst/>
              <a:rect r="r" b="b" t="t" l="l"/>
              <a:pathLst>
                <a:path h="1549894" w="20379962">
                  <a:moveTo>
                    <a:pt x="0" y="0"/>
                  </a:moveTo>
                  <a:lnTo>
                    <a:pt x="20379962" y="0"/>
                  </a:lnTo>
                  <a:lnTo>
                    <a:pt x="20379962" y="1549894"/>
                  </a:lnTo>
                  <a:lnTo>
                    <a:pt x="0" y="15498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42875"/>
              <a:ext cx="20379963" cy="16927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8782"/>
                </a:lnSpc>
              </a:pPr>
              <a:r>
                <a:rPr lang="en-US" b="true" sz="6098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Case selection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49967" y="8943851"/>
            <a:ext cx="3290514" cy="822629"/>
            <a:chOff x="0" y="0"/>
            <a:chExt cx="4387352" cy="109683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87342" cy="1096899"/>
            </a:xfrm>
            <a:custGeom>
              <a:avLst/>
              <a:gdLst/>
              <a:ahLst/>
              <a:cxnLst/>
              <a:rect r="r" b="b" t="t" l="l"/>
              <a:pathLst>
                <a:path h="1096899" w="4387342">
                  <a:moveTo>
                    <a:pt x="0" y="0"/>
                  </a:moveTo>
                  <a:lnTo>
                    <a:pt x="4387342" y="0"/>
                  </a:lnTo>
                  <a:lnTo>
                    <a:pt x="4387342" y="1096899"/>
                  </a:lnTo>
                  <a:lnTo>
                    <a:pt x="0" y="1096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5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25292" y="2620453"/>
            <a:ext cx="7847739" cy="5993711"/>
          </a:xfrm>
          <a:custGeom>
            <a:avLst/>
            <a:gdLst/>
            <a:ahLst/>
            <a:cxnLst/>
            <a:rect r="r" b="b" t="t" l="l"/>
            <a:pathLst>
              <a:path h="5993711" w="7847739">
                <a:moveTo>
                  <a:pt x="0" y="0"/>
                </a:moveTo>
                <a:lnTo>
                  <a:pt x="7847739" y="0"/>
                </a:lnTo>
                <a:lnTo>
                  <a:pt x="7847739" y="5993711"/>
                </a:lnTo>
                <a:lnTo>
                  <a:pt x="0" y="59937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196578" y="3115883"/>
            <a:ext cx="7204693" cy="5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02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Commerce </a:t>
            </a:r>
          </a:p>
          <a:p>
            <a:pPr algn="l">
              <a:lnSpc>
                <a:spcPts val="5902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Publishing </a:t>
            </a:r>
          </a:p>
          <a:p>
            <a:pPr algn="l">
              <a:lnSpc>
                <a:spcPts val="5902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Finance</a:t>
            </a:r>
          </a:p>
          <a:p>
            <a:pPr algn="l">
              <a:lnSpc>
                <a:spcPts val="5902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care </a:t>
            </a:r>
          </a:p>
          <a:p>
            <a:pPr algn="l">
              <a:lnSpc>
                <a:spcPts val="5902"/>
              </a:lnSpc>
              <a:spcBef>
                <a:spcPct val="0"/>
              </a:spcBef>
            </a:pPr>
          </a:p>
          <a:p>
            <a:pPr algn="l">
              <a:lnSpc>
                <a:spcPts val="5902"/>
              </a:lnSpc>
              <a:spcBef>
                <a:spcPct val="0"/>
              </a:spcBef>
            </a:pPr>
            <a:r>
              <a:rPr lang="en-US" b="true" sz="40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9 countries, 8 partners, 80 interviews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6048134">
            <a:off x="11994768" y="-1579391"/>
            <a:ext cx="15136400" cy="15644858"/>
            <a:chOff x="0" y="0"/>
            <a:chExt cx="20181867" cy="20859811"/>
          </a:xfrm>
        </p:grpSpPr>
        <p:sp>
          <p:nvSpPr>
            <p:cNvPr name="Freeform 3" id="3" descr="a blurred colorful gradient shape"/>
            <p:cNvSpPr/>
            <p:nvPr/>
          </p:nvSpPr>
          <p:spPr>
            <a:xfrm flipH="true" flipV="false" rot="0">
              <a:off x="0" y="0"/>
              <a:ext cx="20181824" cy="20859750"/>
            </a:xfrm>
            <a:custGeom>
              <a:avLst/>
              <a:gdLst/>
              <a:ahLst/>
              <a:cxnLst/>
              <a:rect r="r" b="b" t="t" l="l"/>
              <a:pathLst>
                <a:path h="20859750" w="20181824">
                  <a:moveTo>
                    <a:pt x="20181824" y="0"/>
                  </a:moveTo>
                  <a:lnTo>
                    <a:pt x="0" y="0"/>
                  </a:lnTo>
                  <a:lnTo>
                    <a:pt x="0" y="20859750"/>
                  </a:lnTo>
                  <a:lnTo>
                    <a:pt x="20181824" y="20859750"/>
                  </a:lnTo>
                  <a:lnTo>
                    <a:pt x="20181824" y="0"/>
                  </a:lnTo>
                  <a:close/>
                </a:path>
              </a:pathLst>
            </a:custGeom>
            <a:blipFill>
              <a:blip r:embed="rId2"/>
              <a:stretch>
                <a:fillRect l="0" t="-3" r="0" b="-4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>
            <a:off x="1425292" y="2271716"/>
            <a:ext cx="16240125" cy="14287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2232368" y="509206"/>
            <a:ext cx="15679855" cy="1162421"/>
            <a:chOff x="0" y="0"/>
            <a:chExt cx="20906473" cy="15498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906473" cy="1549894"/>
            </a:xfrm>
            <a:custGeom>
              <a:avLst/>
              <a:gdLst/>
              <a:ahLst/>
              <a:cxnLst/>
              <a:rect r="r" b="b" t="t" l="l"/>
              <a:pathLst>
                <a:path h="1549894" w="20906473">
                  <a:moveTo>
                    <a:pt x="0" y="0"/>
                  </a:moveTo>
                  <a:lnTo>
                    <a:pt x="20906473" y="0"/>
                  </a:lnTo>
                  <a:lnTo>
                    <a:pt x="20906473" y="1549894"/>
                  </a:lnTo>
                  <a:lnTo>
                    <a:pt x="0" y="15498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42875"/>
              <a:ext cx="20906473" cy="16927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8782"/>
                </a:lnSpc>
              </a:pPr>
              <a:r>
                <a:rPr lang="en-US" b="true" sz="6098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How to approach</a:t>
              </a:r>
              <a:r>
                <a:rPr lang="en-US" b="true" sz="6098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collective bargaining?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67713" y="518731"/>
            <a:ext cx="812242" cy="1019939"/>
            <a:chOff x="0" y="0"/>
            <a:chExt cx="1082989" cy="13599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82929" cy="1359916"/>
            </a:xfrm>
            <a:custGeom>
              <a:avLst/>
              <a:gdLst/>
              <a:ahLst/>
              <a:cxnLst/>
              <a:rect r="r" b="b" t="t" l="l"/>
              <a:pathLst>
                <a:path h="1359916" w="1082929">
                  <a:moveTo>
                    <a:pt x="0" y="0"/>
                  </a:moveTo>
                  <a:lnTo>
                    <a:pt x="1082929" y="0"/>
                  </a:lnTo>
                  <a:lnTo>
                    <a:pt x="1082929" y="1359916"/>
                  </a:lnTo>
                  <a:lnTo>
                    <a:pt x="0" y="1359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40" r="-5" b="-4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74190" y="2582239"/>
            <a:ext cx="17438033" cy="2756138"/>
            <a:chOff x="0" y="0"/>
            <a:chExt cx="23250711" cy="36748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250711" cy="3674850"/>
            </a:xfrm>
            <a:custGeom>
              <a:avLst/>
              <a:gdLst/>
              <a:ahLst/>
              <a:cxnLst/>
              <a:rect r="r" b="b" t="t" l="l"/>
              <a:pathLst>
                <a:path h="3674850" w="23250711">
                  <a:moveTo>
                    <a:pt x="0" y="0"/>
                  </a:moveTo>
                  <a:lnTo>
                    <a:pt x="23250711" y="0"/>
                  </a:lnTo>
                  <a:lnTo>
                    <a:pt x="23250711" y="3674850"/>
                  </a:lnTo>
                  <a:lnTo>
                    <a:pt x="0" y="3674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09550"/>
              <a:ext cx="23250711" cy="38844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1028700" indent="-342900" lvl="2">
                <a:lnSpc>
                  <a:spcPts val="7555"/>
                </a:lnSpc>
                <a:buFont typeface="Arial"/>
                <a:buChar char="⚬"/>
              </a:pPr>
              <a:r>
                <a:rPr lang="en-US" b="true" sz="45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Inductive, one size does not fit all</a:t>
              </a:r>
            </a:p>
            <a:p>
              <a:pPr algn="l" marL="1028700" indent="-342900" lvl="2">
                <a:lnSpc>
                  <a:spcPts val="7558"/>
                </a:lnSpc>
                <a:buFont typeface="Arial"/>
                <a:buChar char="⚬"/>
              </a:pPr>
              <a:r>
                <a:rPr lang="en-US" b="true" sz="4500">
                  <a:solidFill>
                    <a:srgbClr val="F29E3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Smart bargaining:</a:t>
              </a:r>
              <a:r>
                <a:rPr lang="en-US" b="true" sz="45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b</a:t>
              </a:r>
              <a:r>
                <a:rPr lang="en-US" b="true" sz="45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argaining practices at the </a:t>
              </a:r>
              <a:r>
                <a:rPr lang="en-US" b="true" sz="4500">
                  <a:solidFill>
                    <a:srgbClr val="9432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most feasible level</a:t>
              </a:r>
              <a:r>
                <a:rPr lang="en-US" b="true" sz="45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leading to collective agreements </a:t>
              </a:r>
              <a:r>
                <a:rPr lang="en-US" b="true" sz="4500">
                  <a:solidFill>
                    <a:srgbClr val="94323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beyond</a:t>
              </a:r>
              <a:r>
                <a:rPr lang="en-US" b="true" sz="45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wages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74190" y="5580250"/>
            <a:ext cx="11094016" cy="1325575"/>
            <a:chOff x="0" y="0"/>
            <a:chExt cx="14792021" cy="17674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792021" cy="1767433"/>
            </a:xfrm>
            <a:custGeom>
              <a:avLst/>
              <a:gdLst/>
              <a:ahLst/>
              <a:cxnLst/>
              <a:rect r="r" b="b" t="t" l="l"/>
              <a:pathLst>
                <a:path h="1767433" w="14792021">
                  <a:moveTo>
                    <a:pt x="0" y="0"/>
                  </a:moveTo>
                  <a:lnTo>
                    <a:pt x="14792021" y="0"/>
                  </a:lnTo>
                  <a:lnTo>
                    <a:pt x="14792021" y="1767433"/>
                  </a:lnTo>
                  <a:lnTo>
                    <a:pt x="0" y="17674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0"/>
              <a:ext cx="14792021" cy="1957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960120" indent="-320040" lvl="2">
                <a:lnSpc>
                  <a:spcPts val="7056"/>
                </a:lnSpc>
                <a:buFont typeface="Arial"/>
                <a:buChar char="⚬"/>
              </a:pPr>
              <a:r>
                <a:rPr lang="en-US" b="true" sz="4200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Provisions for: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49967" y="8943851"/>
            <a:ext cx="3290514" cy="822629"/>
            <a:chOff x="0" y="0"/>
            <a:chExt cx="4387352" cy="109683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387342" cy="1096899"/>
            </a:xfrm>
            <a:custGeom>
              <a:avLst/>
              <a:gdLst/>
              <a:ahLst/>
              <a:cxnLst/>
              <a:rect r="r" b="b" t="t" l="l"/>
              <a:pathLst>
                <a:path h="1096899" w="4387342">
                  <a:moveTo>
                    <a:pt x="0" y="0"/>
                  </a:moveTo>
                  <a:lnTo>
                    <a:pt x="4387342" y="0"/>
                  </a:lnTo>
                  <a:lnTo>
                    <a:pt x="4387342" y="1096899"/>
                  </a:lnTo>
                  <a:lnTo>
                    <a:pt x="0" y="1096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5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7041040" y="5667836"/>
            <a:ext cx="9054331" cy="368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3859" indent="-366929" lvl="1">
              <a:lnSpc>
                <a:spcPts val="4894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Career progression</a:t>
            </a:r>
          </a:p>
          <a:p>
            <a:pPr algn="l" marL="733859" indent="-366929" lvl="1">
              <a:lnSpc>
                <a:spcPts val="4894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Skills and training </a:t>
            </a:r>
          </a:p>
          <a:p>
            <a:pPr algn="l" marL="733859" indent="-366929" lvl="1">
              <a:lnSpc>
                <a:spcPts val="4894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Health and safety</a:t>
            </a:r>
          </a:p>
          <a:p>
            <a:pPr algn="l" marL="733859" indent="-366929" lvl="1">
              <a:lnSpc>
                <a:spcPts val="4894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Work-life balance</a:t>
            </a:r>
          </a:p>
          <a:p>
            <a:pPr algn="l" marL="733859" indent="-366929" lvl="1">
              <a:lnSpc>
                <a:spcPts val="4894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Decent pay and working time regulation</a:t>
            </a:r>
          </a:p>
          <a:p>
            <a:pPr algn="l" marL="733859" indent="-366929" lvl="1">
              <a:lnSpc>
                <a:spcPts val="4894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Digitalisation and innovation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01342" y="617386"/>
            <a:ext cx="3290514" cy="822629"/>
            <a:chOff x="0" y="0"/>
            <a:chExt cx="4387352" cy="10968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87342" cy="1096899"/>
            </a:xfrm>
            <a:custGeom>
              <a:avLst/>
              <a:gdLst/>
              <a:ahLst/>
              <a:cxnLst/>
              <a:rect r="r" b="b" t="t" l="l"/>
              <a:pathLst>
                <a:path h="1096899" w="4387342">
                  <a:moveTo>
                    <a:pt x="0" y="0"/>
                  </a:moveTo>
                  <a:lnTo>
                    <a:pt x="4387342" y="0"/>
                  </a:lnTo>
                  <a:lnTo>
                    <a:pt x="4387342" y="1096899"/>
                  </a:lnTo>
                  <a:lnTo>
                    <a:pt x="0" y="1096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8412404">
            <a:off x="-832441" y="3885343"/>
            <a:ext cx="8075295" cy="8229600"/>
            <a:chOff x="0" y="0"/>
            <a:chExt cx="10767060" cy="10972800"/>
          </a:xfrm>
        </p:grpSpPr>
        <p:sp>
          <p:nvSpPr>
            <p:cNvPr name="Freeform 5" id="5" descr="a blurred colorful gradient shape"/>
            <p:cNvSpPr/>
            <p:nvPr/>
          </p:nvSpPr>
          <p:spPr>
            <a:xfrm flipH="false" flipV="false" rot="0">
              <a:off x="0" y="0"/>
              <a:ext cx="10767060" cy="10972800"/>
            </a:xfrm>
            <a:custGeom>
              <a:avLst/>
              <a:gdLst/>
              <a:ahLst/>
              <a:cxnLst/>
              <a:rect r="r" b="b" t="t" l="l"/>
              <a:pathLst>
                <a:path h="10972800" w="10767060">
                  <a:moveTo>
                    <a:pt x="0" y="0"/>
                  </a:moveTo>
                  <a:lnTo>
                    <a:pt x="10767060" y="0"/>
                  </a:lnTo>
                  <a:lnTo>
                    <a:pt x="1076706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1" t="0" r="-5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13225" y="1843916"/>
            <a:ext cx="15855791" cy="8174168"/>
            <a:chOff x="0" y="0"/>
            <a:chExt cx="21141055" cy="10898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41055" cy="10898891"/>
            </a:xfrm>
            <a:custGeom>
              <a:avLst/>
              <a:gdLst/>
              <a:ahLst/>
              <a:cxnLst/>
              <a:rect r="r" b="b" t="t" l="l"/>
              <a:pathLst>
                <a:path h="10898891" w="21141055">
                  <a:moveTo>
                    <a:pt x="0" y="0"/>
                  </a:moveTo>
                  <a:lnTo>
                    <a:pt x="21141055" y="0"/>
                  </a:lnTo>
                  <a:lnTo>
                    <a:pt x="21141055" y="10898891"/>
                  </a:lnTo>
                  <a:lnTo>
                    <a:pt x="0" y="108988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47650"/>
              <a:ext cx="21141055" cy="1114654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070"/>
                </a:lnSpc>
              </a:pPr>
              <a:r>
                <a:rPr lang="en-US" b="true" sz="539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</a:t>
              </a:r>
              <a:r>
                <a:rPr lang="en-US" b="true" sz="5398">
                  <a:solidFill>
                    <a:srgbClr val="469AC1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concept of smart bargaining</a:t>
              </a:r>
              <a:r>
                <a:rPr lang="en-US" b="true" sz="539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varies significantly across countries, reflecting their distinct institutional structures, bargaining traditions, and sectoral challenges</a:t>
              </a:r>
            </a:p>
            <a:p>
              <a:pPr algn="l">
                <a:lnSpc>
                  <a:spcPts val="2352"/>
                </a:lnSpc>
              </a:pPr>
            </a:p>
            <a:p>
              <a:pPr algn="l">
                <a:lnSpc>
                  <a:spcPts val="9070"/>
                </a:lnSpc>
              </a:pPr>
            </a:p>
            <a:p>
              <a:pPr algn="l">
                <a:lnSpc>
                  <a:spcPts val="9070"/>
                </a:lnSpc>
              </a:pPr>
              <a:r>
                <a:rPr lang="en-US" b="true" sz="5398">
                  <a:solidFill>
                    <a:srgbClr val="F0941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Understanding working conditions and the needs of the services sectors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5723" y="783232"/>
            <a:ext cx="12847427" cy="1162421"/>
            <a:chOff x="0" y="0"/>
            <a:chExt cx="17129903" cy="15498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129903" cy="1549894"/>
            </a:xfrm>
            <a:custGeom>
              <a:avLst/>
              <a:gdLst/>
              <a:ahLst/>
              <a:cxnLst/>
              <a:rect r="r" b="b" t="t" l="l"/>
              <a:pathLst>
                <a:path h="1549894" w="17129903">
                  <a:moveTo>
                    <a:pt x="0" y="0"/>
                  </a:moveTo>
                  <a:lnTo>
                    <a:pt x="17129903" y="0"/>
                  </a:lnTo>
                  <a:lnTo>
                    <a:pt x="17129903" y="1549894"/>
                  </a:lnTo>
                  <a:lnTo>
                    <a:pt x="0" y="15498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129903" cy="16927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8782"/>
                </a:lnSpc>
              </a:pPr>
              <a:r>
                <a:rPr lang="en-US" b="true" sz="6098">
                  <a:solidFill>
                    <a:srgbClr val="F0941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Content of collective agreements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64207" y="2380947"/>
            <a:ext cx="6640752" cy="3386784"/>
          </a:xfrm>
          <a:custGeom>
            <a:avLst/>
            <a:gdLst/>
            <a:ahLst/>
            <a:cxnLst/>
            <a:rect r="r" b="b" t="t" l="l"/>
            <a:pathLst>
              <a:path h="3386784" w="6640752">
                <a:moveTo>
                  <a:pt x="0" y="0"/>
                </a:moveTo>
                <a:lnTo>
                  <a:pt x="6640752" y="0"/>
                </a:lnTo>
                <a:lnTo>
                  <a:pt x="6640752" y="3386783"/>
                </a:lnTo>
                <a:lnTo>
                  <a:pt x="0" y="3386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7416" y="2380947"/>
            <a:ext cx="7566749" cy="6038724"/>
          </a:xfrm>
          <a:custGeom>
            <a:avLst/>
            <a:gdLst/>
            <a:ahLst/>
            <a:cxnLst/>
            <a:rect r="r" b="b" t="t" l="l"/>
            <a:pathLst>
              <a:path h="6038724" w="7566749">
                <a:moveTo>
                  <a:pt x="0" y="0"/>
                </a:moveTo>
                <a:lnTo>
                  <a:pt x="7566749" y="0"/>
                </a:lnTo>
                <a:lnTo>
                  <a:pt x="7566749" y="6038724"/>
                </a:lnTo>
                <a:lnTo>
                  <a:pt x="0" y="6038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4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64207" y="6002479"/>
            <a:ext cx="9112351" cy="2505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30"/>
              </a:lnSpc>
            </a:pPr>
            <a:r>
              <a:rPr lang="en-US" sz="27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</a:t>
            </a:r>
            <a:r>
              <a:rPr lang="en-US" b="true" sz="27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eak in incorporating stipulations on the use of technology, workers’ representation, lifelong learning, gender equality measures, flexible work arrangements, and protection from workplace violence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58575" y="1932807"/>
            <a:ext cx="1112758" cy="1112758"/>
          </a:xfrm>
          <a:custGeom>
            <a:avLst/>
            <a:gdLst/>
            <a:ahLst/>
            <a:cxnLst/>
            <a:rect r="r" b="b" t="t" l="l"/>
            <a:pathLst>
              <a:path h="1112758" w="1112758">
                <a:moveTo>
                  <a:pt x="0" y="0"/>
                </a:moveTo>
                <a:lnTo>
                  <a:pt x="1112758" y="0"/>
                </a:lnTo>
                <a:lnTo>
                  <a:pt x="1112758" y="1112758"/>
                </a:lnTo>
                <a:lnTo>
                  <a:pt x="0" y="11127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44474" y="1191412"/>
            <a:ext cx="1460486" cy="1460486"/>
          </a:xfrm>
          <a:custGeom>
            <a:avLst/>
            <a:gdLst/>
            <a:ahLst/>
            <a:cxnLst/>
            <a:rect r="r" b="b" t="t" l="l"/>
            <a:pathLst>
              <a:path h="1460486" w="1460486">
                <a:moveTo>
                  <a:pt x="0" y="0"/>
                </a:moveTo>
                <a:lnTo>
                  <a:pt x="1460485" y="0"/>
                </a:lnTo>
                <a:lnTo>
                  <a:pt x="1460485" y="1460486"/>
                </a:lnTo>
                <a:lnTo>
                  <a:pt x="0" y="146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96287" y="-280173"/>
            <a:ext cx="2126810" cy="2126810"/>
          </a:xfrm>
          <a:custGeom>
            <a:avLst/>
            <a:gdLst/>
            <a:ahLst/>
            <a:cxnLst/>
            <a:rect r="r" b="b" t="t" l="l"/>
            <a:pathLst>
              <a:path h="2126810" w="2126810">
                <a:moveTo>
                  <a:pt x="0" y="0"/>
                </a:moveTo>
                <a:lnTo>
                  <a:pt x="2126809" y="0"/>
                </a:lnTo>
                <a:lnTo>
                  <a:pt x="2126809" y="2126810"/>
                </a:lnTo>
                <a:lnTo>
                  <a:pt x="0" y="21268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64788" y="783232"/>
            <a:ext cx="10851656" cy="2276846"/>
            <a:chOff x="0" y="0"/>
            <a:chExt cx="14468874" cy="30357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468873" cy="3035794"/>
            </a:xfrm>
            <a:custGeom>
              <a:avLst/>
              <a:gdLst/>
              <a:ahLst/>
              <a:cxnLst/>
              <a:rect r="r" b="b" t="t" l="l"/>
              <a:pathLst>
                <a:path h="3035794" w="14468873">
                  <a:moveTo>
                    <a:pt x="0" y="0"/>
                  </a:moveTo>
                  <a:lnTo>
                    <a:pt x="14468873" y="0"/>
                  </a:lnTo>
                  <a:lnTo>
                    <a:pt x="14468873" y="3035794"/>
                  </a:lnTo>
                  <a:lnTo>
                    <a:pt x="0" y="3035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42875"/>
              <a:ext cx="14468874" cy="31786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8782"/>
                </a:lnSpc>
              </a:pPr>
              <a:r>
                <a:rPr lang="en-US" b="true" sz="6098">
                  <a:solidFill>
                    <a:srgbClr val="F09415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Towards smart bargaining in the services sectors 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364788" y="2863506"/>
            <a:ext cx="15117048" cy="767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8"/>
              </a:lnSpc>
            </a:pP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www.celsi.sk/en/barservice</a:t>
            </a:r>
          </a:p>
          <a:p>
            <a:pPr algn="l">
              <a:lnSpc>
                <a:spcPts val="5038"/>
              </a:lnSpc>
            </a:pP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https://wageindicator.org/about/projects/barservice</a:t>
            </a:r>
          </a:p>
          <a:p>
            <a:pPr algn="l">
              <a:lnSpc>
                <a:spcPts val="5038"/>
              </a:lnSpc>
            </a:pPr>
          </a:p>
          <a:p>
            <a:pPr algn="l">
              <a:lnSpc>
                <a:spcPts val="5326"/>
              </a:lnSpc>
            </a:pPr>
            <a:r>
              <a:rPr lang="en-US" sz="36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Sectoral reports: commerce, publishing, care, finance</a:t>
            </a: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Country-specific policy briefs and sectoral reports</a:t>
            </a: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Report analysing the content of collective agreements in services</a:t>
            </a: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Report on undeclared work in the services sector</a:t>
            </a: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Country videos</a:t>
            </a:r>
          </a:p>
          <a:p>
            <a:pPr algn="l">
              <a:lnSpc>
                <a:spcPts val="5038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Other materials </a:t>
            </a:r>
          </a:p>
          <a:p>
            <a:pPr algn="l">
              <a:lnSpc>
                <a:spcPts val="5038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87250" y="293604"/>
            <a:ext cx="3470146" cy="1760306"/>
            <a:chOff x="0" y="0"/>
            <a:chExt cx="19027287" cy="965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Thank you!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061054" y="1028700"/>
            <a:ext cx="3470146" cy="1760306"/>
            <a:chOff x="0" y="0"/>
            <a:chExt cx="19027287" cy="9652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Teşekkür ederim!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47754" y="2425385"/>
            <a:ext cx="3470146" cy="1760306"/>
            <a:chOff x="0" y="0"/>
            <a:chExt cx="19027287" cy="9652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Hvala!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25981" y="8620122"/>
            <a:ext cx="3470146" cy="1760306"/>
            <a:chOff x="0" y="0"/>
            <a:chExt cx="19027287" cy="9652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Köszönöm!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360483" y="6234481"/>
            <a:ext cx="3470146" cy="1760306"/>
            <a:chOff x="0" y="0"/>
            <a:chExt cx="19027287" cy="9652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Ďakujem!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74771" y="6859816"/>
            <a:ext cx="3470146" cy="1760306"/>
            <a:chOff x="0" y="0"/>
            <a:chExt cx="19027287" cy="9652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Děkuji!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847717" y="0"/>
            <a:ext cx="3470146" cy="1760306"/>
            <a:chOff x="0" y="0"/>
            <a:chExt cx="19027287" cy="9652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Merci!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499868" y="8806674"/>
            <a:ext cx="3470146" cy="1760306"/>
            <a:chOff x="0" y="0"/>
            <a:chExt cx="19027287" cy="9652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Grazie!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789571" y="3848840"/>
            <a:ext cx="4013113" cy="1760306"/>
            <a:chOff x="0" y="0"/>
            <a:chExt cx="22004452" cy="9652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2004452" cy="9652000"/>
            </a:xfrm>
            <a:custGeom>
              <a:avLst/>
              <a:gdLst/>
              <a:ahLst/>
              <a:cxnLst/>
              <a:rect r="r" b="b" t="t" l="l"/>
              <a:pathLst>
                <a:path h="9652000" w="22004452">
                  <a:moveTo>
                    <a:pt x="0" y="0"/>
                  </a:moveTo>
                  <a:lnTo>
                    <a:pt x="22004452" y="0"/>
                  </a:lnTo>
                  <a:lnTo>
                    <a:pt x="22004452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104775"/>
              <a:ext cx="22004452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Благодарам!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925794" y="8724897"/>
            <a:ext cx="3470146" cy="1760306"/>
            <a:chOff x="0" y="0"/>
            <a:chExt cx="19027287" cy="9652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Хвала!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51092" y="4728993"/>
            <a:ext cx="3983763" cy="1760306"/>
            <a:chOff x="0" y="0"/>
            <a:chExt cx="21843524" cy="9652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1843524" cy="9652000"/>
            </a:xfrm>
            <a:custGeom>
              <a:avLst/>
              <a:gdLst/>
              <a:ahLst/>
              <a:cxnLst/>
              <a:rect r="r" b="b" t="t" l="l"/>
              <a:pathLst>
                <a:path h="9652000" w="21843524">
                  <a:moveTo>
                    <a:pt x="0" y="0"/>
                  </a:moveTo>
                  <a:lnTo>
                    <a:pt x="21843524" y="0"/>
                  </a:lnTo>
                  <a:lnTo>
                    <a:pt x="21843524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04775"/>
              <a:ext cx="21843524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Mulțumesc!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4660867" y="1666878"/>
            <a:ext cx="9270991" cy="6953243"/>
          </a:xfrm>
          <a:custGeom>
            <a:avLst/>
            <a:gdLst/>
            <a:ahLst/>
            <a:cxnLst/>
            <a:rect r="r" b="b" t="t" l="l"/>
            <a:pathLst>
              <a:path h="6953243" w="9270991">
                <a:moveTo>
                  <a:pt x="0" y="0"/>
                </a:moveTo>
                <a:lnTo>
                  <a:pt x="9270991" y="0"/>
                </a:lnTo>
                <a:lnTo>
                  <a:pt x="9270991" y="6953244"/>
                </a:lnTo>
                <a:lnTo>
                  <a:pt x="0" y="6953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6765403" y="148547"/>
            <a:ext cx="3470146" cy="1760306"/>
            <a:chOff x="0" y="0"/>
            <a:chExt cx="19027287" cy="9652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9027288" cy="9652000"/>
            </a:xfrm>
            <a:custGeom>
              <a:avLst/>
              <a:gdLst/>
              <a:ahLst/>
              <a:cxnLst/>
              <a:rect r="r" b="b" t="t" l="l"/>
              <a:pathLst>
                <a:path h="9652000" w="19027288">
                  <a:moveTo>
                    <a:pt x="0" y="0"/>
                  </a:moveTo>
                  <a:lnTo>
                    <a:pt x="19027288" y="0"/>
                  </a:lnTo>
                  <a:lnTo>
                    <a:pt x="19027288" y="9652000"/>
                  </a:lnTo>
                  <a:lnTo>
                    <a:pt x="0" y="965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04775"/>
              <a:ext cx="19027287" cy="975677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477"/>
                </a:lnSpc>
              </a:pP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Bedankt!</a:t>
              </a:r>
              <a:r>
                <a:rPr lang="en-US" b="true" sz="3580" spc="78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 </a:t>
              </a:r>
            </a:p>
            <a:p>
              <a:pPr algn="l" marL="45725" indent="-15242" lvl="2">
                <a:lnSpc>
                  <a:spcPts val="288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DAG6iDyuPPA</dc:identifier>
  <dcterms:modified xsi:type="dcterms:W3CDTF">2011-08-01T06:04:30Z</dcterms:modified>
  <cp:revision>1</cp:revision>
  <dc:title>BARSERVICE final conference final session Marta</dc:title>
</cp:coreProperties>
</file>