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61" r:id="rId5"/>
    <p:sldId id="262" r:id="rId6"/>
    <p:sldId id="263" r:id="rId7"/>
    <p:sldId id="264" r:id="rId8"/>
    <p:sldId id="266" r:id="rId9"/>
    <p:sldId id="268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DBvS/W4g1ofRfIit95xJ1cGsz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694"/>
  </p:normalViewPr>
  <p:slideViewPr>
    <p:cSldViewPr snapToGrid="0">
      <p:cViewPr varScale="1">
        <p:scale>
          <a:sx n="59" d="100"/>
          <a:sy n="59" d="100"/>
        </p:scale>
        <p:origin x="16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AF-418A-8D7F-2EFBB8B929E1}"/>
              </c:ext>
            </c:extLst>
          </c:dPt>
          <c:dLbls>
            <c:dLbl>
              <c:idx val="2"/>
              <c:layout>
                <c:manualLayout>
                  <c:x val="2.1857923497267801E-2"/>
                  <c:y val="4.4052863436123399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400" b="0" strike="noStrike" spc="-1">
                      <a:solidFill>
                        <a:srgbClr val="404040"/>
                      </a:solidFill>
                      <a:latin typeface="Cambria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AF-418A-8D7F-2EFBB8B929E1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0" strike="noStrike" spc="-1">
                    <a:solidFill>
                      <a:srgbClr val="404040"/>
                    </a:solidFill>
                    <a:latin typeface="Cambria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4"/>
                <c:pt idx="0">
                  <c:v>Germany</c:v>
                </c:pt>
                <c:pt idx="1">
                  <c:v>France</c:v>
                </c:pt>
                <c:pt idx="2">
                  <c:v>Italy</c:v>
                </c:pt>
                <c:pt idx="3">
                  <c:v>Spain</c:v>
                </c:pt>
                <c:pt idx="4">
                  <c:v>Poland</c:v>
                </c:pt>
                <c:pt idx="5">
                  <c:v>Austria</c:v>
                </c:pt>
                <c:pt idx="6">
                  <c:v>Romania</c:v>
                </c:pt>
                <c:pt idx="7">
                  <c:v>Netherlands</c:v>
                </c:pt>
                <c:pt idx="8">
                  <c:v>Belgium</c:v>
                </c:pt>
                <c:pt idx="9">
                  <c:v>Ireland</c:v>
                </c:pt>
                <c:pt idx="10">
                  <c:v>Portugal</c:v>
                </c:pt>
                <c:pt idx="11">
                  <c:v>United Kingdom</c:v>
                </c:pt>
                <c:pt idx="12">
                  <c:v>Greece</c:v>
                </c:pt>
                <c:pt idx="13">
                  <c:v>Czechia</c:v>
                </c:pt>
                <c:pt idx="14">
                  <c:v>Turkey</c:v>
                </c:pt>
                <c:pt idx="15">
                  <c:v>Bulgaria</c:v>
                </c:pt>
                <c:pt idx="16">
                  <c:v>Slovakia</c:v>
                </c:pt>
                <c:pt idx="17">
                  <c:v>Croatia</c:v>
                </c:pt>
                <c:pt idx="18">
                  <c:v>Hungary</c:v>
                </c:pt>
                <c:pt idx="19">
                  <c:v>Sweden</c:v>
                </c:pt>
                <c:pt idx="20">
                  <c:v>Denmark</c:v>
                </c:pt>
                <c:pt idx="21">
                  <c:v>Slovenia</c:v>
                </c:pt>
                <c:pt idx="22">
                  <c:v>Switzerland</c:v>
                </c:pt>
                <c:pt idx="23">
                  <c:v>Finland</c:v>
                </c:pt>
                <c:pt idx="24">
                  <c:v>Lithuania</c:v>
                </c:pt>
                <c:pt idx="25">
                  <c:v>Cyprus</c:v>
                </c:pt>
                <c:pt idx="26">
                  <c:v>Estonia</c:v>
                </c:pt>
                <c:pt idx="27">
                  <c:v>Norway</c:v>
                </c:pt>
                <c:pt idx="28">
                  <c:v>Luxembourg</c:v>
                </c:pt>
                <c:pt idx="29">
                  <c:v>Latvia</c:v>
                </c:pt>
                <c:pt idx="30">
                  <c:v>Serbia</c:v>
                </c:pt>
                <c:pt idx="31">
                  <c:v>Malta</c:v>
                </c:pt>
                <c:pt idx="32">
                  <c:v>Iceland</c:v>
                </c:pt>
                <c:pt idx="33">
                  <c:v>Lichtenstein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4"/>
                <c:pt idx="0">
                  <c:v>263</c:v>
                </c:pt>
                <c:pt idx="1">
                  <c:v>160</c:v>
                </c:pt>
                <c:pt idx="2">
                  <c:v>150</c:v>
                </c:pt>
                <c:pt idx="3">
                  <c:v>98</c:v>
                </c:pt>
                <c:pt idx="4">
                  <c:v>90</c:v>
                </c:pt>
                <c:pt idx="5">
                  <c:v>85</c:v>
                </c:pt>
                <c:pt idx="6">
                  <c:v>80</c:v>
                </c:pt>
                <c:pt idx="7">
                  <c:v>77</c:v>
                </c:pt>
                <c:pt idx="8">
                  <c:v>70</c:v>
                </c:pt>
                <c:pt idx="9">
                  <c:v>66</c:v>
                </c:pt>
                <c:pt idx="10">
                  <c:v>60</c:v>
                </c:pt>
                <c:pt idx="11">
                  <c:v>60</c:v>
                </c:pt>
                <c:pt idx="12">
                  <c:v>58</c:v>
                </c:pt>
                <c:pt idx="13">
                  <c:v>55</c:v>
                </c:pt>
                <c:pt idx="14">
                  <c:v>55</c:v>
                </c:pt>
                <c:pt idx="15">
                  <c:v>49</c:v>
                </c:pt>
                <c:pt idx="16">
                  <c:v>49</c:v>
                </c:pt>
                <c:pt idx="17">
                  <c:v>44</c:v>
                </c:pt>
                <c:pt idx="18">
                  <c:v>44</c:v>
                </c:pt>
                <c:pt idx="19">
                  <c:v>44</c:v>
                </c:pt>
                <c:pt idx="20">
                  <c:v>40</c:v>
                </c:pt>
                <c:pt idx="21">
                  <c:v>39</c:v>
                </c:pt>
                <c:pt idx="22">
                  <c:v>35</c:v>
                </c:pt>
                <c:pt idx="23">
                  <c:v>33</c:v>
                </c:pt>
                <c:pt idx="24">
                  <c:v>33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27</c:v>
                </c:pt>
                <c:pt idx="29">
                  <c:v>25</c:v>
                </c:pt>
                <c:pt idx="30">
                  <c:v>22</c:v>
                </c:pt>
                <c:pt idx="31">
                  <c:v>20</c:v>
                </c:pt>
                <c:pt idx="32">
                  <c:v>15</c:v>
                </c:pt>
                <c:pt idx="3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AF-418A-8D7F-2EFBB8B92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2980"/>
        <c:axId val="53615318"/>
      </c:barChart>
      <c:catAx>
        <c:axId val="13829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400" b="0" strike="noStrike" spc="-1">
                <a:solidFill>
                  <a:srgbClr val="595959"/>
                </a:solidFill>
                <a:latin typeface="Cambria"/>
              </a:defRPr>
            </a:pPr>
            <a:endParaRPr lang="en-US"/>
          </a:p>
        </c:txPr>
        <c:crossAx val="53615318"/>
        <c:crosses val="autoZero"/>
        <c:auto val="1"/>
        <c:lblAlgn val="ctr"/>
        <c:lblOffset val="100"/>
        <c:noMultiLvlLbl val="0"/>
      </c:catAx>
      <c:valAx>
        <c:axId val="5361531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200" b="0" strike="noStrike" spc="-1">
                <a:solidFill>
                  <a:srgbClr val="595959"/>
                </a:solidFill>
                <a:latin typeface="Cambria"/>
              </a:defRPr>
            </a:pPr>
            <a:endParaRPr lang="en-US"/>
          </a:p>
        </c:txPr>
        <c:crossAx val="1382980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0" strike="noStrike" spc="-1">
                    <a:solidFill>
                      <a:srgbClr val="404040"/>
                    </a:solidFill>
                    <a:latin typeface="Cambri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Job retention scheme</c:v>
                </c:pt>
                <c:pt idx="1">
                  <c:v>Remote work and telework</c:v>
                </c:pt>
                <c:pt idx="2">
                  <c:v>Non-standard workers</c:v>
                </c:pt>
                <c:pt idx="3">
                  <c:v>Child-care and parental support</c:v>
                </c:pt>
                <c:pt idx="4">
                  <c:v>OSH/Protection of workers</c:v>
                </c:pt>
                <c:pt idx="5">
                  <c:v>Short-time work</c:v>
                </c:pt>
                <c:pt idx="6">
                  <c:v>Loan(s)</c:v>
                </c:pt>
                <c:pt idx="7">
                  <c:v>Education and training</c:v>
                </c:pt>
                <c:pt idx="8">
                  <c:v>Sick-leave</c:v>
                </c:pt>
                <c:pt idx="9">
                  <c:v>Job subsidies</c:v>
                </c:pt>
                <c:pt idx="10">
                  <c:v>Income support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182</c:v>
                </c:pt>
                <c:pt idx="1">
                  <c:v>139</c:v>
                </c:pt>
                <c:pt idx="2">
                  <c:v>87</c:v>
                </c:pt>
                <c:pt idx="3">
                  <c:v>86</c:v>
                </c:pt>
                <c:pt idx="4">
                  <c:v>85</c:v>
                </c:pt>
                <c:pt idx="5">
                  <c:v>81</c:v>
                </c:pt>
                <c:pt idx="6">
                  <c:v>47</c:v>
                </c:pt>
                <c:pt idx="7">
                  <c:v>18</c:v>
                </c:pt>
                <c:pt idx="8">
                  <c:v>33</c:v>
                </c:pt>
                <c:pt idx="9">
                  <c:v>22</c:v>
                </c:pt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1-45E6-A734-2FDFED4297E6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0" strike="noStrike" spc="-1">
                    <a:solidFill>
                      <a:srgbClr val="404040"/>
                    </a:solidFill>
                    <a:latin typeface="Cambri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Job retention scheme</c:v>
                </c:pt>
                <c:pt idx="1">
                  <c:v>Remote work and telework</c:v>
                </c:pt>
                <c:pt idx="2">
                  <c:v>Non-standard workers</c:v>
                </c:pt>
                <c:pt idx="3">
                  <c:v>Child-care and parental support</c:v>
                </c:pt>
                <c:pt idx="4">
                  <c:v>OSH/Protection of workers</c:v>
                </c:pt>
                <c:pt idx="5">
                  <c:v>Short-time work</c:v>
                </c:pt>
                <c:pt idx="6">
                  <c:v>Loan(s)</c:v>
                </c:pt>
                <c:pt idx="7">
                  <c:v>Education and training</c:v>
                </c:pt>
                <c:pt idx="8">
                  <c:v>Sick-leave</c:v>
                </c:pt>
                <c:pt idx="9">
                  <c:v>Job subsidies</c:v>
                </c:pt>
                <c:pt idx="10">
                  <c:v>Income support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1"/>
                <c:pt idx="0">
                  <c:v>84</c:v>
                </c:pt>
                <c:pt idx="1">
                  <c:v>90</c:v>
                </c:pt>
                <c:pt idx="2">
                  <c:v>64</c:v>
                </c:pt>
                <c:pt idx="3">
                  <c:v>49</c:v>
                </c:pt>
                <c:pt idx="4">
                  <c:v>58</c:v>
                </c:pt>
                <c:pt idx="5">
                  <c:v>57</c:v>
                </c:pt>
                <c:pt idx="6">
                  <c:v>36</c:v>
                </c:pt>
                <c:pt idx="7">
                  <c:v>49</c:v>
                </c:pt>
                <c:pt idx="8">
                  <c:v>25</c:v>
                </c:pt>
                <c:pt idx="9">
                  <c:v>19</c:v>
                </c:pt>
                <c:pt idx="1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01-45E6-A734-2FDFED429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860332"/>
        <c:axId val="55000762"/>
      </c:barChart>
      <c:catAx>
        <c:axId val="548603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400" b="0" strike="noStrike" spc="-1">
                <a:solidFill>
                  <a:srgbClr val="595959"/>
                </a:solidFill>
                <a:latin typeface="Cambria"/>
              </a:defRPr>
            </a:pPr>
            <a:endParaRPr lang="en-US"/>
          </a:p>
        </c:txPr>
        <c:crossAx val="55000762"/>
        <c:crosses val="autoZero"/>
        <c:auto val="1"/>
        <c:lblAlgn val="ctr"/>
        <c:lblOffset val="100"/>
        <c:noMultiLvlLbl val="0"/>
      </c:catAx>
      <c:valAx>
        <c:axId val="55000762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200" b="0" strike="noStrike" spc="-1">
                <a:solidFill>
                  <a:srgbClr val="595959"/>
                </a:solidFill>
                <a:latin typeface="Cambria"/>
              </a:defRPr>
            </a:pPr>
            <a:endParaRPr lang="en-US"/>
          </a:p>
        </c:txPr>
        <c:crossAx val="54860332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400" b="0" strike="noStrike" spc="-1">
              <a:solidFill>
                <a:srgbClr val="595959"/>
              </a:solidFill>
              <a:latin typeface="Cambria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93749999999999"/>
          <c:y val="0.17166666666666699"/>
          <c:w val="0.69318749999999996"/>
          <c:h val="0.543777777777778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Job retention schemes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0" strike="noStrike" spc="-1">
                    <a:solidFill>
                      <a:srgbClr val="404040"/>
                    </a:solidFill>
                    <a:latin typeface="Cambri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Conservative regimes </c:v>
                </c:pt>
                <c:pt idx="1">
                  <c:v>Liberal regimes</c:v>
                </c:pt>
                <c:pt idx="2">
                  <c:v>Mediterranean countries</c:v>
                </c:pt>
                <c:pt idx="3">
                  <c:v>Social democratic regimes </c:v>
                </c:pt>
                <c:pt idx="4">
                  <c:v>Central and Eastern Europe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0.27922077922077898</c:v>
                </c:pt>
                <c:pt idx="1">
                  <c:v>0.24161073825503401</c:v>
                </c:pt>
                <c:pt idx="2">
                  <c:v>0.27619047619047599</c:v>
                </c:pt>
                <c:pt idx="3">
                  <c:v>0.23312883435582801</c:v>
                </c:pt>
                <c:pt idx="4">
                  <c:v>0.27272727272727298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96-4176-8D51-C4C3942665F8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Loans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0" strike="noStrike" spc="-1">
                    <a:solidFill>
                      <a:srgbClr val="404040"/>
                    </a:solidFill>
                    <a:latin typeface="Cambri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Conservative regimes </c:v>
                </c:pt>
                <c:pt idx="1">
                  <c:v>Liberal regimes</c:v>
                </c:pt>
                <c:pt idx="2">
                  <c:v>Mediterranean countries</c:v>
                </c:pt>
                <c:pt idx="3">
                  <c:v>Social democratic regimes </c:v>
                </c:pt>
                <c:pt idx="4">
                  <c:v>Central and Eastern Europe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0.11688311688311701</c:v>
                </c:pt>
                <c:pt idx="1">
                  <c:v>6.0402684563758399E-2</c:v>
                </c:pt>
                <c:pt idx="2">
                  <c:v>5.7142857142857099E-2</c:v>
                </c:pt>
                <c:pt idx="3">
                  <c:v>6.7484662576687102E-2</c:v>
                </c:pt>
                <c:pt idx="4">
                  <c:v>8.5227272727272693E-2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96-4176-8D51-C4C3942665F8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Remote work and telework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0" strike="noStrike" spc="-1">
                    <a:solidFill>
                      <a:srgbClr val="404040"/>
                    </a:solidFill>
                    <a:latin typeface="Cambri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Conservative regimes </c:v>
                </c:pt>
                <c:pt idx="1">
                  <c:v>Liberal regimes</c:v>
                </c:pt>
                <c:pt idx="2">
                  <c:v>Mediterranean countries</c:v>
                </c:pt>
                <c:pt idx="3">
                  <c:v>Social democratic regimes </c:v>
                </c:pt>
                <c:pt idx="4">
                  <c:v>Central and Eastern Europe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0.22077922077922099</c:v>
                </c:pt>
                <c:pt idx="1">
                  <c:v>0.24161073825503401</c:v>
                </c:pt>
                <c:pt idx="2">
                  <c:v>0.22857142857142901</c:v>
                </c:pt>
                <c:pt idx="3">
                  <c:v>0.22699386503067501</c:v>
                </c:pt>
                <c:pt idx="4">
                  <c:v>0.22727272727272699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96-4176-8D51-C4C3942665F8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Care-giver support</c:v>
                </c:pt>
              </c:strCache>
            </c:strRef>
          </c:tx>
          <c:spPr>
            <a:solidFill>
              <a:srgbClr val="8064A2"/>
            </a:solidFill>
            <a:ln w="0">
              <a:noFill/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0" strike="noStrike" spc="-1">
                    <a:solidFill>
                      <a:srgbClr val="404040"/>
                    </a:solidFill>
                    <a:latin typeface="Cambri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Conservative regimes </c:v>
                </c:pt>
                <c:pt idx="1">
                  <c:v>Liberal regimes</c:v>
                </c:pt>
                <c:pt idx="2">
                  <c:v>Mediterranean countries</c:v>
                </c:pt>
                <c:pt idx="3">
                  <c:v>Social democratic regimes </c:v>
                </c:pt>
                <c:pt idx="4">
                  <c:v>Central and Eastern Europe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0.123376623376623</c:v>
                </c:pt>
                <c:pt idx="1">
                  <c:v>0.12751677852349</c:v>
                </c:pt>
                <c:pt idx="2">
                  <c:v>0.14285714285714299</c:v>
                </c:pt>
                <c:pt idx="3">
                  <c:v>0.159509202453988</c:v>
                </c:pt>
                <c:pt idx="4">
                  <c:v>0.119318181818182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96-4176-8D51-C4C3942665F8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Non-standard workers</c:v>
                </c:pt>
              </c:strCache>
            </c:strRef>
          </c:tx>
          <c:spPr>
            <a:solidFill>
              <a:srgbClr val="4BACC6"/>
            </a:solidFill>
            <a:ln w="0">
              <a:noFill/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0" strike="noStrike" spc="-1">
                    <a:solidFill>
                      <a:srgbClr val="404040"/>
                    </a:solidFill>
                    <a:latin typeface="Cambri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Conservative regimes </c:v>
                </c:pt>
                <c:pt idx="1">
                  <c:v>Liberal regimes</c:v>
                </c:pt>
                <c:pt idx="2">
                  <c:v>Mediterranean countries</c:v>
                </c:pt>
                <c:pt idx="3">
                  <c:v>Social democratic regimes </c:v>
                </c:pt>
                <c:pt idx="4">
                  <c:v>Central and Eastern Europe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5"/>
                <c:pt idx="0">
                  <c:v>0.14935064935064901</c:v>
                </c:pt>
                <c:pt idx="1">
                  <c:v>0.161073825503356</c:v>
                </c:pt>
                <c:pt idx="2">
                  <c:v>0.119047619047619</c:v>
                </c:pt>
                <c:pt idx="3">
                  <c:v>0.153374233128834</c:v>
                </c:pt>
                <c:pt idx="4">
                  <c:v>0.17613636363636401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96-4176-8D51-C4C3942665F8}"/>
            </c:ext>
          </c:extLst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Protection of workers</c:v>
                </c:pt>
              </c:strCache>
            </c:strRef>
          </c:tx>
          <c:spPr>
            <a:solidFill>
              <a:srgbClr val="F79646"/>
            </a:solidFill>
            <a:ln w="0">
              <a:noFill/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0" strike="noStrike" spc="-1">
                    <a:solidFill>
                      <a:srgbClr val="404040"/>
                    </a:solidFill>
                    <a:latin typeface="Cambri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Conservative regimes </c:v>
                </c:pt>
                <c:pt idx="1">
                  <c:v>Liberal regimes</c:v>
                </c:pt>
                <c:pt idx="2">
                  <c:v>Mediterranean countries</c:v>
                </c:pt>
                <c:pt idx="3">
                  <c:v>Social democratic regimes </c:v>
                </c:pt>
                <c:pt idx="4">
                  <c:v>Central and Eastern Europe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5"/>
                <c:pt idx="0">
                  <c:v>0.11038961038961</c:v>
                </c:pt>
                <c:pt idx="1">
                  <c:v>0.16778523489932901</c:v>
                </c:pt>
                <c:pt idx="2">
                  <c:v>0.17619047619047601</c:v>
                </c:pt>
                <c:pt idx="3">
                  <c:v>0.159509202453988</c:v>
                </c:pt>
                <c:pt idx="4">
                  <c:v>0.119318181818182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96-4176-8D51-C4C394266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393199"/>
        <c:axId val="71593285"/>
      </c:barChart>
      <c:catAx>
        <c:axId val="67393199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400" b="0" strike="noStrike" spc="-1">
                <a:solidFill>
                  <a:srgbClr val="595959"/>
                </a:solidFill>
                <a:latin typeface="Cambria"/>
              </a:defRPr>
            </a:pPr>
            <a:endParaRPr lang="en-US"/>
          </a:p>
        </c:txPr>
        <c:crossAx val="71593285"/>
        <c:crosses val="autoZero"/>
        <c:auto val="1"/>
        <c:lblAlgn val="ctr"/>
        <c:lblOffset val="100"/>
        <c:noMultiLvlLbl val="0"/>
      </c:catAx>
      <c:valAx>
        <c:axId val="71593285"/>
        <c:scaling>
          <c:orientation val="minMax"/>
          <c:max val="1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200" b="0" strike="noStrike" spc="-1">
                <a:solidFill>
                  <a:srgbClr val="595959"/>
                </a:solidFill>
                <a:latin typeface="Cambria"/>
              </a:defRPr>
            </a:pPr>
            <a:endParaRPr lang="en-US"/>
          </a:p>
        </c:txPr>
        <c:crossAx val="67393199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400" b="0" strike="noStrike" spc="-1">
              <a:solidFill>
                <a:srgbClr val="595959"/>
              </a:solidFill>
              <a:latin typeface="Cambria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en-US" sz="1600" b="0" strike="noStrike" spc="-1">
                <a:solidFill>
                  <a:srgbClr val="595959"/>
                </a:solidFill>
                <a:latin typeface="Cambria"/>
              </a:defRPr>
            </a:pPr>
            <a:r>
              <a:rPr lang="en-US" sz="1600" b="0" strike="noStrike" spc="-1">
                <a:solidFill>
                  <a:srgbClr val="595959"/>
                </a:solidFill>
                <a:latin typeface="Cambria"/>
              </a:rPr>
              <a:t>Conservative regimes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mbria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Job retention schemes</c:v>
                </c:pt>
                <c:pt idx="1">
                  <c:v>Loans</c:v>
                </c:pt>
                <c:pt idx="2">
                  <c:v>Remote work and telework</c:v>
                </c:pt>
                <c:pt idx="3">
                  <c:v>Care-giver support</c:v>
                </c:pt>
                <c:pt idx="4">
                  <c:v>Non-standard workers</c:v>
                </c:pt>
                <c:pt idx="5">
                  <c:v>Protection of workers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0.32515337423312901</c:v>
                </c:pt>
                <c:pt idx="1">
                  <c:v>9.2024539877300596E-2</c:v>
                </c:pt>
                <c:pt idx="2">
                  <c:v>0.214723926380368</c:v>
                </c:pt>
                <c:pt idx="3">
                  <c:v>0.122699386503067</c:v>
                </c:pt>
                <c:pt idx="4">
                  <c:v>0.128834355828221</c:v>
                </c:pt>
                <c:pt idx="5">
                  <c:v>0.11656441717791401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C-4BE9-B997-BAF4D04D8C33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mbria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Job retention schemes</c:v>
                </c:pt>
                <c:pt idx="1">
                  <c:v>Loans</c:v>
                </c:pt>
                <c:pt idx="2">
                  <c:v>Remote work and telework</c:v>
                </c:pt>
                <c:pt idx="3">
                  <c:v>Care-giver support</c:v>
                </c:pt>
                <c:pt idx="4">
                  <c:v>Non-standard workers</c:v>
                </c:pt>
                <c:pt idx="5">
                  <c:v>Protection of workers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0.22758620689655201</c:v>
                </c:pt>
                <c:pt idx="1">
                  <c:v>0.14482758620689701</c:v>
                </c:pt>
                <c:pt idx="2">
                  <c:v>0.22758620689655201</c:v>
                </c:pt>
                <c:pt idx="3">
                  <c:v>0.12413793103448301</c:v>
                </c:pt>
                <c:pt idx="4">
                  <c:v>0.17241379310344801</c:v>
                </c:pt>
                <c:pt idx="5">
                  <c:v>0.10344827586206901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1C-4BE9-B997-BAF4D04D8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0421344"/>
        <c:axId val="41214756"/>
      </c:barChart>
      <c:catAx>
        <c:axId val="904213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595959"/>
                </a:solidFill>
                <a:latin typeface="Cambria"/>
              </a:defRPr>
            </a:pPr>
            <a:endParaRPr lang="en-US"/>
          </a:p>
        </c:txPr>
        <c:crossAx val="41214756"/>
        <c:crosses val="autoZero"/>
        <c:auto val="1"/>
        <c:lblAlgn val="ctr"/>
        <c:lblOffset val="100"/>
        <c:noMultiLvlLbl val="0"/>
      </c:catAx>
      <c:valAx>
        <c:axId val="41214756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200" b="0" strike="noStrike" spc="-1">
                <a:solidFill>
                  <a:srgbClr val="595959"/>
                </a:solidFill>
                <a:latin typeface="Cambria"/>
              </a:defRPr>
            </a:pPr>
            <a:endParaRPr lang="en-US"/>
          </a:p>
        </c:txPr>
        <c:crossAx val="90421344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100" b="0" strike="noStrike" spc="-1">
              <a:solidFill>
                <a:srgbClr val="595959"/>
              </a:solidFill>
              <a:latin typeface="Cambria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en-US" sz="1600" b="0" strike="noStrike" spc="-1">
                <a:solidFill>
                  <a:srgbClr val="595959"/>
                </a:solidFill>
                <a:latin typeface="Cambria"/>
              </a:defRPr>
            </a:pPr>
            <a:r>
              <a:rPr lang="en-US" sz="1600" b="0" strike="noStrike" spc="-1">
                <a:solidFill>
                  <a:srgbClr val="595959"/>
                </a:solidFill>
                <a:latin typeface="Cambria"/>
              </a:rPr>
              <a:t>Liberal regimes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mbria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Job retention schemes</c:v>
                </c:pt>
                <c:pt idx="1">
                  <c:v>Loans</c:v>
                </c:pt>
                <c:pt idx="2">
                  <c:v>Remote work and telework</c:v>
                </c:pt>
                <c:pt idx="3">
                  <c:v>Care-giver support</c:v>
                </c:pt>
                <c:pt idx="4">
                  <c:v>Non-standard workers</c:v>
                </c:pt>
                <c:pt idx="5">
                  <c:v>Protection of workers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0.25663716814159299</c:v>
                </c:pt>
                <c:pt idx="1">
                  <c:v>7.0796460176991205E-2</c:v>
                </c:pt>
                <c:pt idx="2">
                  <c:v>0.238938053097345</c:v>
                </c:pt>
                <c:pt idx="3">
                  <c:v>0.123893805309735</c:v>
                </c:pt>
                <c:pt idx="4">
                  <c:v>0.17699115044247801</c:v>
                </c:pt>
                <c:pt idx="5">
                  <c:v>0.132743362831858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B-447F-AC10-9A09D94A7616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mbria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Job retention schemes</c:v>
                </c:pt>
                <c:pt idx="1">
                  <c:v>Loans</c:v>
                </c:pt>
                <c:pt idx="2">
                  <c:v>Remote work and telework</c:v>
                </c:pt>
                <c:pt idx="3">
                  <c:v>Care-giver support</c:v>
                </c:pt>
                <c:pt idx="4">
                  <c:v>Non-standard workers</c:v>
                </c:pt>
                <c:pt idx="5">
                  <c:v>Protection of workers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0.194444444444444</c:v>
                </c:pt>
                <c:pt idx="1">
                  <c:v>2.7777777777777801E-2</c:v>
                </c:pt>
                <c:pt idx="2">
                  <c:v>0.25</c:v>
                </c:pt>
                <c:pt idx="3">
                  <c:v>0.13888888888888901</c:v>
                </c:pt>
                <c:pt idx="4">
                  <c:v>0.11111111111111099</c:v>
                </c:pt>
                <c:pt idx="5">
                  <c:v>0.27777777777777801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2B-447F-AC10-9A09D94A7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023059"/>
        <c:axId val="46941396"/>
      </c:barChart>
      <c:catAx>
        <c:axId val="65023059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50" b="0" strike="noStrike" spc="-1">
                <a:solidFill>
                  <a:srgbClr val="595959"/>
                </a:solidFill>
                <a:latin typeface="Cambria"/>
              </a:defRPr>
            </a:pPr>
            <a:endParaRPr lang="en-US"/>
          </a:p>
        </c:txPr>
        <c:crossAx val="46941396"/>
        <c:crosses val="autoZero"/>
        <c:auto val="1"/>
        <c:lblAlgn val="ctr"/>
        <c:lblOffset val="100"/>
        <c:noMultiLvlLbl val="0"/>
      </c:catAx>
      <c:valAx>
        <c:axId val="46941396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200" b="0" strike="noStrike" spc="-1">
                <a:solidFill>
                  <a:srgbClr val="595959"/>
                </a:solidFill>
                <a:latin typeface="Cambria"/>
              </a:defRPr>
            </a:pPr>
            <a:endParaRPr lang="en-US"/>
          </a:p>
        </c:txPr>
        <c:crossAx val="65023059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100" b="0" strike="noStrike" spc="-1">
              <a:solidFill>
                <a:srgbClr val="595959"/>
              </a:solidFill>
              <a:latin typeface="Cambria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en-US" sz="1600" b="0" strike="noStrike" spc="-1">
                <a:solidFill>
                  <a:srgbClr val="595959"/>
                </a:solidFill>
                <a:latin typeface="Cambria"/>
              </a:defRPr>
            </a:pPr>
            <a:r>
              <a:rPr lang="en-US" sz="1600" b="0" strike="noStrike" spc="-1" dirty="0">
                <a:solidFill>
                  <a:srgbClr val="595959"/>
                </a:solidFill>
                <a:latin typeface="Cambria"/>
              </a:rPr>
              <a:t>Mediterranean regimes</a:t>
            </a:r>
          </a:p>
        </c:rich>
      </c:tx>
      <c:layout>
        <c:manualLayout>
          <c:xMode val="edge"/>
          <c:yMode val="edge"/>
          <c:x val="0.24899325710391093"/>
          <c:y val="2.1930309276071858E-2"/>
        </c:manualLayout>
      </c:layout>
      <c:overlay val="0"/>
      <c:spPr>
        <a:noFill/>
        <a:ln w="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mbria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Job retention schemes</c:v>
                </c:pt>
                <c:pt idx="1">
                  <c:v>Loans</c:v>
                </c:pt>
                <c:pt idx="2">
                  <c:v>Remote work and telework</c:v>
                </c:pt>
                <c:pt idx="3">
                  <c:v>Care-giver support</c:v>
                </c:pt>
                <c:pt idx="4">
                  <c:v>Non-standard workers</c:v>
                </c:pt>
                <c:pt idx="5">
                  <c:v>Protection of workers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0.304054054054054</c:v>
                </c:pt>
                <c:pt idx="1">
                  <c:v>6.08108108108108E-2</c:v>
                </c:pt>
                <c:pt idx="2">
                  <c:v>0.20945945945945901</c:v>
                </c:pt>
                <c:pt idx="3">
                  <c:v>0.168918918918919</c:v>
                </c:pt>
                <c:pt idx="4">
                  <c:v>0.108108108108108</c:v>
                </c:pt>
                <c:pt idx="5">
                  <c:v>0.14864864864864899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2C-4060-A9A2-F201B48A3B69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mbria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Job retention schemes</c:v>
                </c:pt>
                <c:pt idx="1">
                  <c:v>Loans</c:v>
                </c:pt>
                <c:pt idx="2">
                  <c:v>Remote work and telework</c:v>
                </c:pt>
                <c:pt idx="3">
                  <c:v>Care-giver support</c:v>
                </c:pt>
                <c:pt idx="4">
                  <c:v>Non-standard workers</c:v>
                </c:pt>
                <c:pt idx="5">
                  <c:v>Protection of workers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0.209677419354839</c:v>
                </c:pt>
                <c:pt idx="1">
                  <c:v>4.8387096774193603E-2</c:v>
                </c:pt>
                <c:pt idx="2">
                  <c:v>0.27419354838709697</c:v>
                </c:pt>
                <c:pt idx="3">
                  <c:v>8.0645161290322606E-2</c:v>
                </c:pt>
                <c:pt idx="4">
                  <c:v>0.14516129032258099</c:v>
                </c:pt>
                <c:pt idx="5">
                  <c:v>0.241935483870968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2C-4060-A9A2-F201B48A3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528201"/>
        <c:axId val="37480867"/>
      </c:barChart>
      <c:catAx>
        <c:axId val="852820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00" b="0" strike="noStrike" spc="-1">
                <a:solidFill>
                  <a:srgbClr val="595959"/>
                </a:solidFill>
                <a:latin typeface="Cambria"/>
              </a:defRPr>
            </a:pPr>
            <a:endParaRPr lang="en-US"/>
          </a:p>
        </c:txPr>
        <c:crossAx val="37480867"/>
        <c:crosses val="autoZero"/>
        <c:auto val="1"/>
        <c:lblAlgn val="ctr"/>
        <c:lblOffset val="100"/>
        <c:noMultiLvlLbl val="0"/>
      </c:catAx>
      <c:valAx>
        <c:axId val="37480867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00" b="0" strike="noStrike" spc="-1">
                <a:solidFill>
                  <a:srgbClr val="595959"/>
                </a:solidFill>
                <a:latin typeface="Cambria"/>
              </a:defRPr>
            </a:pPr>
            <a:endParaRPr lang="en-US"/>
          </a:p>
        </c:txPr>
        <c:crossAx val="8528201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100" b="0" strike="noStrike" spc="-1">
              <a:solidFill>
                <a:srgbClr val="595959"/>
              </a:solidFill>
              <a:latin typeface="Cambria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1600" b="0">
                <a:latin typeface="Cambria" panose="02040503050406030204" pitchFamily="18" charset="0"/>
                <a:ea typeface="Cambria" panose="02040503050406030204" pitchFamily="18" charset="0"/>
              </a:defRPr>
            </a:pPr>
            <a:r>
              <a:rPr lang="en-US" sz="1600" b="0">
                <a:latin typeface="Cambria" panose="02040503050406030204" pitchFamily="18" charset="0"/>
                <a:ea typeface="Cambria" panose="02040503050406030204" pitchFamily="18" charset="0"/>
              </a:rPr>
              <a:t>Social democratic regimes </a:t>
            </a:r>
          </a:p>
        </c:rich>
      </c:tx>
      <c:layout>
        <c:manualLayout>
          <c:xMode val="edge"/>
          <c:yMode val="edge"/>
          <c:x val="0.12051403430333726"/>
          <c:y val="3.3871350686450447E-2"/>
        </c:manualLayout>
      </c:layout>
      <c:overlay val="0"/>
      <c:spPr>
        <a:noFill/>
        <a:ln w="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Job retention schemes</c:v>
                </c:pt>
                <c:pt idx="1">
                  <c:v>Loans</c:v>
                </c:pt>
                <c:pt idx="2">
                  <c:v>Remote work and telework</c:v>
                </c:pt>
                <c:pt idx="3">
                  <c:v>Care-giver support</c:v>
                </c:pt>
                <c:pt idx="4">
                  <c:v>Non-standard workers</c:v>
                </c:pt>
                <c:pt idx="5">
                  <c:v>Protection of workers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0.22448979591836701</c:v>
                </c:pt>
                <c:pt idx="1">
                  <c:v>8.1632653061224497E-2</c:v>
                </c:pt>
                <c:pt idx="2">
                  <c:v>0.22448979591836701</c:v>
                </c:pt>
                <c:pt idx="3">
                  <c:v>0.14285714285714299</c:v>
                </c:pt>
                <c:pt idx="4">
                  <c:v>0.14285714285714299</c:v>
                </c:pt>
                <c:pt idx="5">
                  <c:v>0.183673469387755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4-466E-9AF2-E6D4EEA3E34C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Job retention schemes</c:v>
                </c:pt>
                <c:pt idx="1">
                  <c:v>Loans</c:v>
                </c:pt>
                <c:pt idx="2">
                  <c:v>Remote work and telework</c:v>
                </c:pt>
                <c:pt idx="3">
                  <c:v>Care-giver support</c:v>
                </c:pt>
                <c:pt idx="4">
                  <c:v>Non-standard workers</c:v>
                </c:pt>
                <c:pt idx="5">
                  <c:v>Protection of workers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0.246153846153846</c:v>
                </c:pt>
                <c:pt idx="1">
                  <c:v>4.6153846153846198E-2</c:v>
                </c:pt>
                <c:pt idx="2">
                  <c:v>0.230769230769231</c:v>
                </c:pt>
                <c:pt idx="3">
                  <c:v>0.18461538461538499</c:v>
                </c:pt>
                <c:pt idx="4">
                  <c:v>0.16923076923076899</c:v>
                </c:pt>
                <c:pt idx="5">
                  <c:v>0.123076923076923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E4-466E-9AF2-E6D4EEA3E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086976"/>
        <c:axId val="26736124"/>
      </c:barChart>
      <c:catAx>
        <c:axId val="420869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00"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en-US"/>
          </a:p>
        </c:txPr>
        <c:crossAx val="26736124"/>
        <c:crosses val="autoZero"/>
        <c:auto val="1"/>
        <c:lblAlgn val="ctr"/>
        <c:lblOffset val="100"/>
        <c:noMultiLvlLbl val="0"/>
      </c:catAx>
      <c:valAx>
        <c:axId val="26736124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" sourceLinked="0"/>
        <c:majorTickMark val="none"/>
        <c:minorTickMark val="none"/>
        <c:tickLblPos val="nextTo"/>
        <c:spPr>
          <a:ln w="9360">
            <a:noFill/>
          </a:ln>
        </c:spPr>
        <c:crossAx val="42086976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>
              <a:latin typeface="Cambria" panose="02040503050406030204" pitchFamily="18" charset="0"/>
              <a:ea typeface="Cambria" panose="02040503050406030204" pitchFamily="18" charset="0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txPr>
    <a:bodyPr/>
    <a:lstStyle/>
    <a:p>
      <a:pPr>
        <a:defRPr sz="1100"/>
      </a:pPr>
      <a:endParaRPr lang="en-US"/>
    </a:p>
  </c:tx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en-US" sz="1600" b="0" strike="noStrike" spc="-1">
                <a:solidFill>
                  <a:srgbClr val="595959"/>
                </a:solidFill>
                <a:latin typeface="Cambria"/>
              </a:defRPr>
            </a:pPr>
            <a:r>
              <a:rPr lang="en-US" sz="1600" b="0" strike="noStrike" spc="-1">
                <a:solidFill>
                  <a:srgbClr val="595959"/>
                </a:solidFill>
                <a:latin typeface="Cambria"/>
              </a:rPr>
              <a:t>Central and Eastern Europe</a:t>
            </a:r>
          </a:p>
        </c:rich>
      </c:tx>
      <c:layout>
        <c:manualLayout>
          <c:xMode val="edge"/>
          <c:yMode val="edge"/>
          <c:x val="0.17535210678825966"/>
          <c:y val="3.9890328692775832E-2"/>
        </c:manualLayout>
      </c:layout>
      <c:overlay val="0"/>
      <c:spPr>
        <a:noFill/>
        <a:ln w="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mbria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Job retention schemes</c:v>
                </c:pt>
                <c:pt idx="1">
                  <c:v>Loans</c:v>
                </c:pt>
                <c:pt idx="2">
                  <c:v>Remote work and telework</c:v>
                </c:pt>
                <c:pt idx="3">
                  <c:v>Care-giver support</c:v>
                </c:pt>
                <c:pt idx="4">
                  <c:v>Non-standard workers</c:v>
                </c:pt>
                <c:pt idx="5">
                  <c:v>Protection of workers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0.31730769230769201</c:v>
                </c:pt>
                <c:pt idx="1">
                  <c:v>6.7307692307692304E-2</c:v>
                </c:pt>
                <c:pt idx="2">
                  <c:v>0.230769230769231</c:v>
                </c:pt>
                <c:pt idx="3">
                  <c:v>0.125</c:v>
                </c:pt>
                <c:pt idx="4">
                  <c:v>0.15384615384615399</c:v>
                </c:pt>
                <c:pt idx="5">
                  <c:v>0.105769230769231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2B-439A-97F1-DD9F33086116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mbria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Job retention schemes</c:v>
                </c:pt>
                <c:pt idx="1">
                  <c:v>Loans</c:v>
                </c:pt>
                <c:pt idx="2">
                  <c:v>Remote work and telework</c:v>
                </c:pt>
                <c:pt idx="3">
                  <c:v>Care-giver support</c:v>
                </c:pt>
                <c:pt idx="4">
                  <c:v>Non-standard workers</c:v>
                </c:pt>
                <c:pt idx="5">
                  <c:v>Protection of workers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0.20833333333333301</c:v>
                </c:pt>
                <c:pt idx="1">
                  <c:v>0.11111111111111099</c:v>
                </c:pt>
                <c:pt idx="2">
                  <c:v>0.22222222222222199</c:v>
                </c:pt>
                <c:pt idx="3">
                  <c:v>0.11111111111111099</c:v>
                </c:pt>
                <c:pt idx="4">
                  <c:v>0.20833333333333301</c:v>
                </c:pt>
                <c:pt idx="5">
                  <c:v>0.13888888888888901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2B-439A-97F1-DD9F33086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737885"/>
        <c:axId val="36173020"/>
      </c:barChart>
      <c:catAx>
        <c:axId val="3873788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00" b="0" strike="noStrike" spc="-1">
                <a:solidFill>
                  <a:srgbClr val="595959"/>
                </a:solidFill>
                <a:latin typeface="Cambria"/>
              </a:defRPr>
            </a:pPr>
            <a:endParaRPr lang="en-US"/>
          </a:p>
        </c:txPr>
        <c:crossAx val="36173020"/>
        <c:crosses val="autoZero"/>
        <c:auto val="1"/>
        <c:lblAlgn val="ctr"/>
        <c:lblOffset val="100"/>
        <c:noMultiLvlLbl val="0"/>
      </c:catAx>
      <c:valAx>
        <c:axId val="36173020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00" b="0" strike="noStrike" spc="-1">
                <a:solidFill>
                  <a:srgbClr val="595959"/>
                </a:solidFill>
                <a:latin typeface="Cambria"/>
              </a:defRPr>
            </a:pPr>
            <a:endParaRPr lang="en-US"/>
          </a:p>
        </c:txPr>
        <c:crossAx val="38737885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200" b="0" strike="noStrike" spc="-1">
              <a:solidFill>
                <a:srgbClr val="595959"/>
              </a:solidFill>
              <a:latin typeface="Cambria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690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65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8956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56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239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20"/>
          <p:cNvCxnSpPr/>
          <p:nvPr/>
        </p:nvCxnSpPr>
        <p:spPr>
          <a:xfrm>
            <a:off x="457200" y="1125538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2279367" y="6122903"/>
            <a:ext cx="63367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Digitalization, Automatization and Decarbonization: Opportunity for strengthening collective bargaining in the metal sector (BARMETAL), Project No. 101052331, kick-off meeting 22.11.2022</a:t>
            </a:r>
            <a:endParaRPr/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5949280"/>
            <a:ext cx="20574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/>
        </p:nvSpPr>
        <p:spPr>
          <a:xfrm>
            <a:off x="3916126" y="1213029"/>
            <a:ext cx="4758355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BARCOVID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Helvetica Neue"/>
                <a:sym typeface="Helvetica Neue"/>
              </a:rPr>
              <a:t>Final conference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Covid-19 impact on industrial relations: Social partners’ newsletter discussion about the policies during the COVID-19 pandemic</a:t>
            </a:r>
            <a:endParaRPr lang="en-GB"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Lucia Kováčová, Armanda </a:t>
            </a:r>
            <a:r>
              <a:rPr lang="en-GB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Cetrulo</a:t>
            </a:r>
            <a:r>
              <a:rPr lang="en-GB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Niels </a:t>
            </a:r>
            <a:r>
              <a:rPr lang="en-GB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Peuchen</a:t>
            </a:r>
            <a:endParaRPr lang="en-GB"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lt1"/>
                </a:solidFill>
              </a:rPr>
              <a:t>June 1</a:t>
            </a:r>
            <a:r>
              <a:rPr lang="en-GB" sz="1800" b="1" baseline="30000" dirty="0">
                <a:solidFill>
                  <a:schemeClr val="lt1"/>
                </a:solidFill>
              </a:rPr>
              <a:t>st</a:t>
            </a:r>
            <a:r>
              <a:rPr lang="en-GB" sz="1800" b="1" dirty="0">
                <a:solidFill>
                  <a:schemeClr val="lt1"/>
                </a:solidFill>
              </a:rPr>
              <a:t>, 2023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B2B61-767B-C005-000A-015A2F024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848" y="4835893"/>
            <a:ext cx="3291840" cy="1668467"/>
          </a:xfrm>
          <a:prstGeom prst="rect">
            <a:avLst/>
          </a:prstGeom>
        </p:spPr>
      </p:pic>
      <p:sp>
        <p:nvSpPr>
          <p:cNvPr id="4" name="Google Shape;106;p3">
            <a:extLst>
              <a:ext uri="{FF2B5EF4-FFF2-40B4-BE49-F238E27FC236}">
                <a16:creationId xmlns:a16="http://schemas.microsoft.com/office/drawing/2014/main" id="{0E99BEDA-F654-A7D0-F8E8-2CFC007779EC}"/>
              </a:ext>
            </a:extLst>
          </p:cNvPr>
          <p:cNvSpPr txBox="1"/>
          <p:nvPr/>
        </p:nvSpPr>
        <p:spPr>
          <a:xfrm>
            <a:off x="514350" y="549275"/>
            <a:ext cx="61192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rgbClr val="C00000"/>
                </a:solidFill>
              </a:rPr>
              <a:t>INTRO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3870F-9B44-7050-AA20-11DE288609C2}"/>
              </a:ext>
            </a:extLst>
          </p:cNvPr>
          <p:cNvSpPr txBox="1"/>
          <p:nvPr/>
        </p:nvSpPr>
        <p:spPr>
          <a:xfrm>
            <a:off x="649863" y="1537468"/>
            <a:ext cx="74615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C00000"/>
                </a:solidFill>
              </a:rPr>
              <a:t>Aim of the research: </a:t>
            </a:r>
            <a:endParaRPr lang="en-US" sz="1800" dirty="0"/>
          </a:p>
          <a:p>
            <a:r>
              <a:rPr lang="en-US" sz="1800" dirty="0"/>
              <a:t>To map out and analyze the discourse based on press releases and newsletters published by social partners on the EU and national level 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b="1" dirty="0">
                <a:solidFill>
                  <a:srgbClr val="C00000"/>
                </a:solidFill>
              </a:rPr>
              <a:t>R</a:t>
            </a:r>
            <a:r>
              <a:rPr lang="en-GB" sz="1800" b="1" dirty="0" err="1">
                <a:solidFill>
                  <a:srgbClr val="C00000"/>
                </a:solidFill>
              </a:rPr>
              <a:t>esearch</a:t>
            </a:r>
            <a:r>
              <a:rPr lang="en-GB" sz="1800" b="1" dirty="0">
                <a:solidFill>
                  <a:srgbClr val="C00000"/>
                </a:solidFill>
              </a:rPr>
              <a:t> question</a:t>
            </a:r>
            <a:r>
              <a:rPr lang="en-GB" sz="1400" b="1" dirty="0">
                <a:solidFill>
                  <a:srgbClr val="C00000"/>
                </a:solidFill>
              </a:rPr>
              <a:t>:</a:t>
            </a:r>
          </a:p>
          <a:p>
            <a:r>
              <a:rPr lang="en-GB" sz="1800" dirty="0">
                <a:effectLst/>
                <a:latin typeface="+mj-lt"/>
                <a:ea typeface="Times New Roman" panose="02020603050405020304" pitchFamily="18" charset="0"/>
              </a:rPr>
              <a:t>How have the Covid-19 crisis, the state-imposed measures and their consequences affected the industrial relations landscape in EU27 and 5 candidate countries?</a:t>
            </a:r>
          </a:p>
          <a:p>
            <a:endParaRPr lang="en-GB" sz="1800" dirty="0">
              <a:latin typeface="+mj-lt"/>
              <a:ea typeface="Times New Roman" panose="02020603050405020304" pitchFamily="18" charset="0"/>
            </a:endParaRPr>
          </a:p>
          <a:p>
            <a:endParaRPr lang="en-GB" sz="1800" i="1" dirty="0">
              <a:latin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;p3">
            <a:extLst>
              <a:ext uri="{FF2B5EF4-FFF2-40B4-BE49-F238E27FC236}">
                <a16:creationId xmlns:a16="http://schemas.microsoft.com/office/drawing/2014/main" id="{D97DD896-D35D-92C8-8E08-FF8724B5FAA9}"/>
              </a:ext>
            </a:extLst>
          </p:cNvPr>
          <p:cNvSpPr txBox="1"/>
          <p:nvPr/>
        </p:nvSpPr>
        <p:spPr>
          <a:xfrm>
            <a:off x="514350" y="549275"/>
            <a:ext cx="61192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rgbClr val="C00000"/>
                </a:solidFill>
              </a:rPr>
              <a:t>METHODOLOGY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DF347-400B-ED94-1D5B-90CEB2B1DD55}"/>
              </a:ext>
            </a:extLst>
          </p:cNvPr>
          <p:cNvSpPr txBox="1"/>
          <p:nvPr/>
        </p:nvSpPr>
        <p:spPr>
          <a:xfrm>
            <a:off x="514350" y="1217215"/>
            <a:ext cx="753237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C00000"/>
                </a:solidFill>
              </a:rPr>
              <a:t>Data</a:t>
            </a:r>
            <a:r>
              <a:rPr lang="en-US" sz="1800" b="1" dirty="0">
                <a:solidFill>
                  <a:srgbClr val="C00000"/>
                </a:solidFill>
              </a:rPr>
              <a:t>: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2</a:t>
            </a:r>
            <a:r>
              <a:rPr lang="sk-SK" sz="1800" b="1" dirty="0">
                <a:solidFill>
                  <a:schemeClr val="tx1"/>
                </a:solidFill>
              </a:rPr>
              <a:t>,</a:t>
            </a:r>
            <a:r>
              <a:rPr lang="en-US" sz="1800" b="1" dirty="0">
                <a:solidFill>
                  <a:schemeClr val="tx1"/>
                </a:solidFill>
              </a:rPr>
              <a:t>084</a:t>
            </a:r>
            <a:r>
              <a:rPr lang="sk-SK" sz="1800" b="1" dirty="0">
                <a:solidFill>
                  <a:schemeClr val="tx1"/>
                </a:solidFill>
              </a:rPr>
              <a:t> text </a:t>
            </a:r>
            <a:r>
              <a:rPr lang="sk-SK" sz="1800" b="1" dirty="0" err="1">
                <a:solidFill>
                  <a:schemeClr val="tx1"/>
                </a:solidFill>
              </a:rPr>
              <a:t>extractions</a:t>
            </a:r>
            <a:r>
              <a:rPr lang="sk-SK" sz="1800" b="1" dirty="0">
                <a:solidFill>
                  <a:schemeClr val="tx1"/>
                </a:solidFill>
              </a:rPr>
              <a:t>/</a:t>
            </a:r>
            <a:r>
              <a:rPr lang="sk-SK" sz="1800" b="1" dirty="0" err="1">
                <a:solidFill>
                  <a:schemeClr val="tx1"/>
                </a:solidFill>
              </a:rPr>
              <a:t>items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sk-SK" sz="1800" b="1" dirty="0" err="1">
                <a:solidFill>
                  <a:schemeClr val="tx1"/>
                </a:solidFill>
              </a:rPr>
              <a:t>collected</a:t>
            </a:r>
            <a:r>
              <a:rPr lang="sk-SK" sz="1800" b="1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from social partners’ press releases and newsletters </a:t>
            </a:r>
            <a:r>
              <a:rPr lang="sk-SK" sz="1800" dirty="0">
                <a:solidFill>
                  <a:schemeClr val="tx1"/>
                </a:solidFill>
              </a:rPr>
              <a:t>at </a:t>
            </a:r>
            <a:r>
              <a:rPr lang="sk-SK" sz="1800" dirty="0" err="1">
                <a:solidFill>
                  <a:schemeClr val="tx1"/>
                </a:solidFill>
              </a:rPr>
              <a:t>the</a:t>
            </a:r>
            <a:r>
              <a:rPr lang="sk-SK" sz="1800" dirty="0">
                <a:solidFill>
                  <a:schemeClr val="tx1"/>
                </a:solidFill>
              </a:rPr>
              <a:t> </a:t>
            </a:r>
            <a:r>
              <a:rPr lang="sk-SK" sz="1800" dirty="0" err="1">
                <a:solidFill>
                  <a:schemeClr val="tx1"/>
                </a:solidFill>
              </a:rPr>
              <a:t>national</a:t>
            </a:r>
            <a:r>
              <a:rPr lang="sk-SK" sz="1800" dirty="0">
                <a:solidFill>
                  <a:schemeClr val="tx1"/>
                </a:solidFill>
              </a:rPr>
              <a:t> and EU level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+mj-lt"/>
                <a:ea typeface="Times New Roman" panose="02020603050405020304" pitchFamily="18" charset="0"/>
              </a:rPr>
              <a:t>WageIndicator</a:t>
            </a:r>
            <a:r>
              <a:rPr lang="en-GB" sz="1800" dirty="0">
                <a:effectLst/>
                <a:latin typeface="+mj-lt"/>
                <a:ea typeface="Times New Roman" panose="02020603050405020304" pitchFamily="18" charset="0"/>
              </a:rPr>
              <a:t>(15%), ETUI (12%), </a:t>
            </a:r>
            <a:r>
              <a:rPr lang="en-GB" sz="1800" dirty="0" err="1">
                <a:effectLst/>
                <a:latin typeface="+mj-lt"/>
                <a:ea typeface="Times New Roman" panose="02020603050405020304" pitchFamily="18" charset="0"/>
              </a:rPr>
              <a:t>BusinessEurope</a:t>
            </a:r>
            <a:r>
              <a:rPr lang="en-GB" sz="1800" dirty="0">
                <a:effectLst/>
                <a:latin typeface="+mj-lt"/>
                <a:ea typeface="Times New Roman" panose="02020603050405020304" pitchFamily="18" charset="0"/>
              </a:rPr>
              <a:t> (10%), </a:t>
            </a:r>
            <a:r>
              <a:rPr lang="en-GB" sz="1800" dirty="0" err="1">
                <a:effectLst/>
                <a:latin typeface="+mj-lt"/>
                <a:ea typeface="Times New Roman" panose="02020603050405020304" pitchFamily="18" charset="0"/>
              </a:rPr>
              <a:t>UniEurope</a:t>
            </a:r>
            <a:r>
              <a:rPr lang="en-GB" sz="1800" dirty="0">
                <a:effectLst/>
                <a:latin typeface="+mj-lt"/>
                <a:ea typeface="Times New Roman" panose="02020603050405020304" pitchFamily="18" charset="0"/>
              </a:rPr>
              <a:t> (8%), country-level newsletters letters (40%), and others (12%)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  <a:ea typeface="Calibri" panose="020F0502020204030204" pitchFamily="34" charset="0"/>
              </a:rPr>
              <a:t>March 2020 – March 2022</a:t>
            </a:r>
            <a:endParaRPr lang="en-US" sz="1800" dirty="0">
              <a:effectLst/>
              <a:latin typeface="+mj-lt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GB" sz="1800" b="1" dirty="0">
                <a:solidFill>
                  <a:srgbClr val="C00000"/>
                </a:solidFill>
              </a:rPr>
              <a:t>Methods</a:t>
            </a:r>
            <a:r>
              <a:rPr lang="en-US" sz="1800" b="1" dirty="0">
                <a:solidFill>
                  <a:srgbClr val="C00000"/>
                </a:solidFill>
              </a:rPr>
              <a:t>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Keyword extraction to classify each news item for prevalence of keywords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Analysing</a:t>
            </a:r>
            <a:r>
              <a:rPr lang="en-US" sz="1800" dirty="0">
                <a:solidFill>
                  <a:schemeClr val="tx1"/>
                </a:solidFill>
              </a:rPr>
              <a:t> the monthly updated database: frequency of policies, cluster analysis based on the welfare regimes, comparison of the 1st and 2nd pandemic year, keywords associations, etc.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8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514350" y="549275"/>
            <a:ext cx="61192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  <a:endParaRPr dirty="0"/>
          </a:p>
        </p:txBody>
      </p:sp>
      <p:graphicFrame>
        <p:nvGraphicFramePr>
          <p:cNvPr id="2" name="Object1">
            <a:extLst>
              <a:ext uri="{FF2B5EF4-FFF2-40B4-BE49-F238E27FC236}">
                <a16:creationId xmlns:a16="http://schemas.microsoft.com/office/drawing/2014/main" id="{77A051BB-EEF4-2D8E-169D-2D10328B8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245126"/>
              </p:ext>
            </p:extLst>
          </p:nvPr>
        </p:nvGraphicFramePr>
        <p:xfrm>
          <a:off x="323400" y="1700784"/>
          <a:ext cx="8497200" cy="437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934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457200" y="350407"/>
            <a:ext cx="611920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Frequency of policy-related keywords in the first and the second year of the pandemic </a:t>
            </a:r>
            <a:endParaRPr dirty="0"/>
          </a:p>
        </p:txBody>
      </p:sp>
      <p:sp>
        <p:nvSpPr>
          <p:cNvPr id="107" name="Google Shape;107;p3"/>
          <p:cNvSpPr txBox="1"/>
          <p:nvPr/>
        </p:nvSpPr>
        <p:spPr>
          <a:xfrm>
            <a:off x="457200" y="1196975"/>
            <a:ext cx="83634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b="1" dirty="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Object2">
            <a:extLst>
              <a:ext uri="{FF2B5EF4-FFF2-40B4-BE49-F238E27FC236}">
                <a16:creationId xmlns:a16="http://schemas.microsoft.com/office/drawing/2014/main" id="{4E7DB4E9-CEB5-8B24-E82C-9CA9645D2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105701"/>
              </p:ext>
            </p:extLst>
          </p:nvPr>
        </p:nvGraphicFramePr>
        <p:xfrm>
          <a:off x="323400" y="1196975"/>
          <a:ext cx="8497200" cy="539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834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514350" y="549275"/>
            <a:ext cx="61192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Welfare regimes comparison 1/3</a:t>
            </a:r>
            <a:endParaRPr dirty="0"/>
          </a:p>
        </p:txBody>
      </p:sp>
      <p:sp>
        <p:nvSpPr>
          <p:cNvPr id="107" name="Google Shape;107;p3"/>
          <p:cNvSpPr txBox="1"/>
          <p:nvPr/>
        </p:nvSpPr>
        <p:spPr>
          <a:xfrm>
            <a:off x="457200" y="1196975"/>
            <a:ext cx="83634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b="1" dirty="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Object3">
            <a:extLst>
              <a:ext uri="{FF2B5EF4-FFF2-40B4-BE49-F238E27FC236}">
                <a16:creationId xmlns:a16="http://schemas.microsoft.com/office/drawing/2014/main" id="{38216DAF-F9E7-9718-5FC4-BDD2F2C2F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747624"/>
              </p:ext>
            </p:extLst>
          </p:nvPr>
        </p:nvGraphicFramePr>
        <p:xfrm>
          <a:off x="206829" y="1417320"/>
          <a:ext cx="8479971" cy="489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528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4">
            <a:extLst>
              <a:ext uri="{FF2B5EF4-FFF2-40B4-BE49-F238E27FC236}">
                <a16:creationId xmlns:a16="http://schemas.microsoft.com/office/drawing/2014/main" id="{8E57CAEB-8A34-98BF-3341-A10B431CA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199067"/>
              </p:ext>
            </p:extLst>
          </p:nvPr>
        </p:nvGraphicFramePr>
        <p:xfrm>
          <a:off x="115823" y="87520"/>
          <a:ext cx="2921292" cy="316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5">
            <a:extLst>
              <a:ext uri="{FF2B5EF4-FFF2-40B4-BE49-F238E27FC236}">
                <a16:creationId xmlns:a16="http://schemas.microsoft.com/office/drawing/2014/main" id="{7253CF3F-BB3A-3F5A-BC2D-B3C030CB77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354076"/>
              </p:ext>
            </p:extLst>
          </p:nvPr>
        </p:nvGraphicFramePr>
        <p:xfrm>
          <a:off x="3037115" y="87521"/>
          <a:ext cx="2855979" cy="316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Object6">
            <a:extLst>
              <a:ext uri="{FF2B5EF4-FFF2-40B4-BE49-F238E27FC236}">
                <a16:creationId xmlns:a16="http://schemas.microsoft.com/office/drawing/2014/main" id="{54DA8997-A5F8-8BBC-39AB-320C2FA16A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451720"/>
              </p:ext>
            </p:extLst>
          </p:nvPr>
        </p:nvGraphicFramePr>
        <p:xfrm>
          <a:off x="954022" y="3429000"/>
          <a:ext cx="3411149" cy="325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Object7">
            <a:extLst>
              <a:ext uri="{FF2B5EF4-FFF2-40B4-BE49-F238E27FC236}">
                <a16:creationId xmlns:a16="http://schemas.microsoft.com/office/drawing/2014/main" id="{AE455E30-9B9D-C0C2-F1FD-16A37388A8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219432"/>
              </p:ext>
            </p:extLst>
          </p:nvPr>
        </p:nvGraphicFramePr>
        <p:xfrm>
          <a:off x="5893094" y="87519"/>
          <a:ext cx="3044077" cy="316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Object8">
            <a:extLst>
              <a:ext uri="{FF2B5EF4-FFF2-40B4-BE49-F238E27FC236}">
                <a16:creationId xmlns:a16="http://schemas.microsoft.com/office/drawing/2014/main" id="{5C3A39F6-7CA5-FA4D-1D4A-E4AA4B2B8F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114124"/>
              </p:ext>
            </p:extLst>
          </p:nvPr>
        </p:nvGraphicFramePr>
        <p:xfrm>
          <a:off x="4669970" y="3429000"/>
          <a:ext cx="3520008" cy="325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5330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8AD2F-F5B4-E68A-E491-B32654FC1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Job-retention schemes, short-time work schemes, and telework </a:t>
            </a:r>
            <a:r>
              <a:rPr lang="en-US" sz="2000" dirty="0"/>
              <a:t>as dominant themes in the discourse</a:t>
            </a:r>
          </a:p>
          <a:p>
            <a:pPr marL="25400" indent="0">
              <a:buNone/>
            </a:pPr>
            <a:endParaRPr lang="en-US" sz="2000" dirty="0"/>
          </a:p>
          <a:p>
            <a:r>
              <a:rPr lang="en-US" sz="2000" b="1" dirty="0"/>
              <a:t>Novel themes </a:t>
            </a:r>
            <a:r>
              <a:rPr lang="en-US" sz="2000" dirty="0"/>
              <a:t>to be discussed such as greater support of workers with atypical contracts, flexible work arrangements</a:t>
            </a:r>
          </a:p>
          <a:p>
            <a:endParaRPr lang="en-US" sz="2000" dirty="0"/>
          </a:p>
          <a:p>
            <a:r>
              <a:rPr lang="en-US" sz="2000" b="1" dirty="0"/>
              <a:t>Convergence</a:t>
            </a:r>
            <a:r>
              <a:rPr lang="en-US" sz="2000" dirty="0"/>
              <a:t> among the welfare regimes mainly in terms of job retention schemes </a:t>
            </a:r>
          </a:p>
          <a:p>
            <a:endParaRPr lang="en-US" sz="2000" dirty="0"/>
          </a:p>
          <a:p>
            <a:r>
              <a:rPr lang="en-US" sz="2000" b="1" dirty="0"/>
              <a:t>Discussion</a:t>
            </a:r>
            <a:r>
              <a:rPr lang="en-US" sz="2000" dirty="0"/>
              <a:t> over anti-pandemic measures </a:t>
            </a:r>
            <a:r>
              <a:rPr lang="en-US" sz="2000" b="1" dirty="0"/>
              <a:t>varies</a:t>
            </a:r>
            <a:r>
              <a:rPr lang="en-US" sz="2000" dirty="0"/>
              <a:t> across welfare regimes mainly concerning care-givers support, support for non-standard workers</a:t>
            </a:r>
          </a:p>
          <a:p>
            <a:pPr marL="25400" indent="0">
              <a:buNone/>
            </a:pPr>
            <a:endParaRPr lang="en-US" sz="2000" dirty="0"/>
          </a:p>
        </p:txBody>
      </p:sp>
      <p:sp>
        <p:nvSpPr>
          <p:cNvPr id="4" name="Google Shape;106;p3">
            <a:extLst>
              <a:ext uri="{FF2B5EF4-FFF2-40B4-BE49-F238E27FC236}">
                <a16:creationId xmlns:a16="http://schemas.microsoft.com/office/drawing/2014/main" id="{3E518F46-DE99-151B-67E2-90B7B3DAC829}"/>
              </a:ext>
            </a:extLst>
          </p:cNvPr>
          <p:cNvSpPr txBox="1"/>
          <p:nvPr/>
        </p:nvSpPr>
        <p:spPr>
          <a:xfrm>
            <a:off x="514350" y="549275"/>
            <a:ext cx="61192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rgbClr val="C00000"/>
                </a:solidFill>
              </a:rPr>
              <a:t>SUMMARY OF MAIN FINDINGS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996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;p3">
            <a:extLst>
              <a:ext uri="{FF2B5EF4-FFF2-40B4-BE49-F238E27FC236}">
                <a16:creationId xmlns:a16="http://schemas.microsoft.com/office/drawing/2014/main" id="{3E518F46-DE99-151B-67E2-90B7B3DAC829}"/>
              </a:ext>
            </a:extLst>
          </p:cNvPr>
          <p:cNvSpPr txBox="1"/>
          <p:nvPr/>
        </p:nvSpPr>
        <p:spPr>
          <a:xfrm>
            <a:off x="514350" y="549275"/>
            <a:ext cx="61192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rgbClr val="C00000"/>
                </a:solidFill>
              </a:rPr>
              <a:t>DELIVERABLES AND OUTPUTS</a:t>
            </a:r>
            <a:endParaRPr dirty="0"/>
          </a:p>
        </p:txBody>
      </p:sp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9AA5D63A-486D-5247-9FCE-51A6F7E521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51359" y="5220906"/>
            <a:ext cx="5029200" cy="1087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A5A5A5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 sz="1200" dirty="0"/>
              <a:t>Funded by the European Commission. Directorate-General 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 sz="1200" dirty="0"/>
              <a:t>for Employment. Social Affairs and Inclusion - VS/2021/0190 1</a:t>
            </a:r>
            <a:endParaRPr sz="1200" dirty="0"/>
          </a:p>
        </p:txBody>
      </p:sp>
      <p:pic>
        <p:nvPicPr>
          <p:cNvPr id="5" name="Google Shape;88;p1">
            <a:extLst>
              <a:ext uri="{FF2B5EF4-FFF2-40B4-BE49-F238E27FC236}">
                <a16:creationId xmlns:a16="http://schemas.microsoft.com/office/drawing/2014/main" id="{300300CD-197C-1BB0-7EE3-F6AC5F5560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3441" y="5718238"/>
            <a:ext cx="914400" cy="478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C41286-3549-86D0-D629-F6EB1A58CEA9}"/>
              </a:ext>
            </a:extLst>
          </p:cNvPr>
          <p:cNvSpPr txBox="1"/>
          <p:nvPr/>
        </p:nvSpPr>
        <p:spPr>
          <a:xfrm>
            <a:off x="772886" y="1654629"/>
            <a:ext cx="73696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Quarterly reports on the covid-19 impact on the industrial relations available at our websites</a:t>
            </a:r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sz="2400" dirty="0"/>
              <a:t>ILO Geneve. 8th RWD Conference: Ensuring decent work in times of uncertainty with our </a:t>
            </a:r>
            <a:r>
              <a:rPr lang="en-US" sz="2400" i="1" dirty="0"/>
              <a:t>contribution: Social Dialogue in Europe: Which National Responses to the Global Pandemic?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81161"/>
      </p:ext>
    </p:extLst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358</Words>
  <Application>Microsoft Office PowerPoint</Application>
  <PresentationFormat>On-screen Show (4:3)</PresentationFormat>
  <Paragraphs>65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Cambria</vt:lpstr>
      <vt:lpstr>Calibri</vt:lpstr>
      <vt:lpstr>Helvetica Neue</vt:lpstr>
      <vt:lpstr>Times New Roman</vt:lpstr>
      <vt:lpstr>Predvolený návrh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Hela</dc:creator>
  <cp:lastModifiedBy>Lucia Kováčová</cp:lastModifiedBy>
  <cp:revision>18</cp:revision>
  <dcterms:created xsi:type="dcterms:W3CDTF">2015-09-09T12:47:17Z</dcterms:created>
  <dcterms:modified xsi:type="dcterms:W3CDTF">2023-06-01T09:48:52Z</dcterms:modified>
</cp:coreProperties>
</file>