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73" r:id="rId9"/>
    <p:sldId id="271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40" autoAdjust="0"/>
    <p:restoredTop sz="95332" autoAdjust="0"/>
  </p:normalViewPr>
  <p:slideViewPr>
    <p:cSldViewPr snapToGrid="0">
      <p:cViewPr varScale="1">
        <p:scale>
          <a:sx n="85" d="100"/>
          <a:sy n="85" d="100"/>
        </p:scale>
        <p:origin x="75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ome.uva.nl\jbesamu1\BARCOM\Reports\BARCOM_report2_tables_figure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.uva.nl\jbesamu1\BARCOM\Reports\BARCOM_report1_tables_figu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ome.uva.nl\jbesamu1\BARCOM\Reports\BARCOM_report1_tables_figu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Sheet1!$B$17</c:f>
              <c:strCache>
                <c:ptCount val="1"/>
                <c:pt idx="0">
                  <c:v>Lowest pay scale (ppp)</c:v>
                </c:pt>
              </c:strCache>
            </c:strRef>
          </c:tx>
          <c:invertIfNegative val="0"/>
          <c:cat>
            <c:strRef>
              <c:f>Sheet1!$A$18:$A$29</c:f>
              <c:strCache>
                <c:ptCount val="12"/>
                <c:pt idx="0">
                  <c:v>Portugal</c:v>
                </c:pt>
                <c:pt idx="1">
                  <c:v>Croatia</c:v>
                </c:pt>
                <c:pt idx="2">
                  <c:v>Estonia</c:v>
                </c:pt>
                <c:pt idx="3">
                  <c:v>Austria</c:v>
                </c:pt>
                <c:pt idx="4">
                  <c:v>Italy</c:v>
                </c:pt>
                <c:pt idx="5">
                  <c:v>Spain</c:v>
                </c:pt>
                <c:pt idx="6">
                  <c:v>Greece</c:v>
                </c:pt>
                <c:pt idx="7">
                  <c:v>Netherlands</c:v>
                </c:pt>
                <c:pt idx="8">
                  <c:v>Germany</c:v>
                </c:pt>
                <c:pt idx="9">
                  <c:v>Belgium</c:v>
                </c:pt>
                <c:pt idx="10">
                  <c:v>Denmark</c:v>
                </c:pt>
                <c:pt idx="11">
                  <c:v>Finland</c:v>
                </c:pt>
              </c:strCache>
            </c:strRef>
          </c:cat>
          <c:val>
            <c:numRef>
              <c:f>Sheet1!$B$18:$B$29</c:f>
              <c:numCache>
                <c:formatCode>General</c:formatCode>
                <c:ptCount val="12"/>
                <c:pt idx="0">
                  <c:v>606.13352447266027</c:v>
                </c:pt>
                <c:pt idx="1">
                  <c:v>811.01016807808139</c:v>
                </c:pt>
                <c:pt idx="2">
                  <c:v>831.93903936546337</c:v>
                </c:pt>
                <c:pt idx="3">
                  <c:v>862.32372346133104</c:v>
                </c:pt>
                <c:pt idx="4">
                  <c:v>982.83499446290136</c:v>
                </c:pt>
                <c:pt idx="5">
                  <c:v>1007.0113445878967</c:v>
                </c:pt>
                <c:pt idx="6">
                  <c:v>1356.0029206216752</c:v>
                </c:pt>
                <c:pt idx="7">
                  <c:v>1810.2431370051117</c:v>
                </c:pt>
                <c:pt idx="8">
                  <c:v>1962.6091549115224</c:v>
                </c:pt>
                <c:pt idx="9">
                  <c:v>2029.0262649993715</c:v>
                </c:pt>
                <c:pt idx="10">
                  <c:v>2374.8025698979704</c:v>
                </c:pt>
                <c:pt idx="11">
                  <c:v>2645.8855099378134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FE-4343-9938-C9534BCC7081}"/>
            </c:ext>
          </c:extLst>
        </c:ser>
        <c:ser>
          <c:idx val="1"/>
          <c:order val="1"/>
          <c:tx>
            <c:strRef>
              <c:f>Sheet1!$C$17</c:f>
              <c:strCache>
                <c:ptCount val="1"/>
                <c:pt idx="0">
                  <c:v>Highest pay scale (ppp)</c:v>
                </c:pt>
              </c:strCache>
            </c:strRef>
          </c:tx>
          <c:invertIfNegative val="0"/>
          <c:cat>
            <c:strRef>
              <c:f>Sheet1!$A$18:$A$29</c:f>
              <c:strCache>
                <c:ptCount val="12"/>
                <c:pt idx="0">
                  <c:v>Portugal</c:v>
                </c:pt>
                <c:pt idx="1">
                  <c:v>Croatia</c:v>
                </c:pt>
                <c:pt idx="2">
                  <c:v>Estonia</c:v>
                </c:pt>
                <c:pt idx="3">
                  <c:v>Austria</c:v>
                </c:pt>
                <c:pt idx="4">
                  <c:v>Italy</c:v>
                </c:pt>
                <c:pt idx="5">
                  <c:v>Spain</c:v>
                </c:pt>
                <c:pt idx="6">
                  <c:v>Greece</c:v>
                </c:pt>
                <c:pt idx="7">
                  <c:v>Netherlands</c:v>
                </c:pt>
                <c:pt idx="8">
                  <c:v>Germany</c:v>
                </c:pt>
                <c:pt idx="9">
                  <c:v>Belgium</c:v>
                </c:pt>
                <c:pt idx="10">
                  <c:v>Denmark</c:v>
                </c:pt>
                <c:pt idx="11">
                  <c:v>Finland</c:v>
                </c:pt>
              </c:strCache>
            </c:strRef>
          </c:cat>
          <c:val>
            <c:numRef>
              <c:f>Sheet1!$C$18:$C$29</c:f>
              <c:numCache>
                <c:formatCode>General</c:formatCode>
                <c:ptCount val="12"/>
                <c:pt idx="0">
                  <c:v>3371.1345484333397</c:v>
                </c:pt>
                <c:pt idx="1">
                  <c:v>4248.9740144079879</c:v>
                </c:pt>
                <c:pt idx="2">
                  <c:v>1210.3460940601224</c:v>
                </c:pt>
                <c:pt idx="3">
                  <c:v>1988.527930604818</c:v>
                </c:pt>
                <c:pt idx="4">
                  <c:v>2457.2397563676632</c:v>
                </c:pt>
                <c:pt idx="5">
                  <c:v>2150.0249704654466</c:v>
                </c:pt>
                <c:pt idx="6">
                  <c:v>2354.3621405309109</c:v>
                </c:pt>
                <c:pt idx="7">
                  <c:v>4811.1214141609635</c:v>
                </c:pt>
                <c:pt idx="8">
                  <c:v>5200.7219735310555</c:v>
                </c:pt>
                <c:pt idx="9">
                  <c:v>2828.5986981360525</c:v>
                </c:pt>
                <c:pt idx="10">
                  <c:v>2614.7296755573821</c:v>
                </c:pt>
                <c:pt idx="11">
                  <c:v>2809.3890821594405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FE-4343-9938-C9534BCC70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882176"/>
        <c:axId val="256989440"/>
      </c:barChart>
      <c:catAx>
        <c:axId val="174882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6989440"/>
        <c:crosses val="autoZero"/>
        <c:auto val="1"/>
        <c:lblAlgn val="ctr"/>
        <c:lblOffset val="100"/>
        <c:noMultiLvlLbl val="0"/>
      </c:catAx>
      <c:valAx>
        <c:axId val="256989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48821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001804550443699E-2"/>
          <c:y val="4.5882519076565403E-2"/>
          <c:w val="0.77918490967786458"/>
          <c:h val="0.632696922071386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allowances!$A$3</c:f>
              <c:strCache>
                <c:ptCount val="1"/>
                <c:pt idx="0">
                  <c:v>Commerce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allowances!$B$2:$K$2</c:f>
              <c:strCache>
                <c:ptCount val="10"/>
                <c:pt idx="0">
                  <c:v>Over time</c:v>
                </c:pt>
                <c:pt idx="1">
                  <c:v>Sunday work</c:v>
                </c:pt>
                <c:pt idx="2">
                  <c:v>Evening / night work</c:v>
                </c:pt>
                <c:pt idx="3">
                  <c:v>Seniority</c:v>
                </c:pt>
                <c:pt idx="4">
                  <c:v>Annual leave</c:v>
                </c:pt>
                <c:pt idx="5">
                  <c:v>Commute</c:v>
                </c:pt>
                <c:pt idx="6">
                  <c:v>Stand-by</c:v>
                </c:pt>
                <c:pt idx="7">
                  <c:v>Hardship</c:v>
                </c:pt>
                <c:pt idx="8">
                  <c:v>Meal vouchers</c:v>
                </c:pt>
                <c:pt idx="9">
                  <c:v>legal assistance</c:v>
                </c:pt>
              </c:strCache>
            </c:strRef>
          </c:cat>
          <c:val>
            <c:numRef>
              <c:f>allowances!$B$3:$K$3</c:f>
              <c:numCache>
                <c:formatCode>General</c:formatCode>
                <c:ptCount val="10"/>
                <c:pt idx="0">
                  <c:v>76</c:v>
                </c:pt>
                <c:pt idx="1">
                  <c:v>68</c:v>
                </c:pt>
                <c:pt idx="2">
                  <c:v>68</c:v>
                </c:pt>
                <c:pt idx="3">
                  <c:v>45</c:v>
                </c:pt>
                <c:pt idx="4">
                  <c:v>40</c:v>
                </c:pt>
                <c:pt idx="5">
                  <c:v>24</c:v>
                </c:pt>
                <c:pt idx="6">
                  <c:v>23</c:v>
                </c:pt>
                <c:pt idx="7">
                  <c:v>18</c:v>
                </c:pt>
                <c:pt idx="8">
                  <c:v>15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96-4826-8E63-66D5DF8DB4F9}"/>
            </c:ext>
          </c:extLst>
        </c:ser>
        <c:ser>
          <c:idx val="1"/>
          <c:order val="1"/>
          <c:tx>
            <c:strRef>
              <c:f>allowances!$A$4</c:f>
              <c:strCache>
                <c:ptCount val="1"/>
                <c:pt idx="0">
                  <c:v>Retail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allowances!$B$2:$K$2</c:f>
              <c:strCache>
                <c:ptCount val="10"/>
                <c:pt idx="0">
                  <c:v>Over time</c:v>
                </c:pt>
                <c:pt idx="1">
                  <c:v>Sunday work</c:v>
                </c:pt>
                <c:pt idx="2">
                  <c:v>Evening / night work</c:v>
                </c:pt>
                <c:pt idx="3">
                  <c:v>Seniority</c:v>
                </c:pt>
                <c:pt idx="4">
                  <c:v>Annual leave</c:v>
                </c:pt>
                <c:pt idx="5">
                  <c:v>Commute</c:v>
                </c:pt>
                <c:pt idx="6">
                  <c:v>Stand-by</c:v>
                </c:pt>
                <c:pt idx="7">
                  <c:v>Hardship</c:v>
                </c:pt>
                <c:pt idx="8">
                  <c:v>Meal vouchers</c:v>
                </c:pt>
                <c:pt idx="9">
                  <c:v>legal assistance</c:v>
                </c:pt>
              </c:strCache>
            </c:strRef>
          </c:cat>
          <c:val>
            <c:numRef>
              <c:f>allowances!$B$4:$K$4</c:f>
              <c:numCache>
                <c:formatCode>General</c:formatCode>
                <c:ptCount val="10"/>
                <c:pt idx="0">
                  <c:v>77</c:v>
                </c:pt>
                <c:pt idx="1">
                  <c:v>68</c:v>
                </c:pt>
                <c:pt idx="2">
                  <c:v>68</c:v>
                </c:pt>
                <c:pt idx="3">
                  <c:v>45</c:v>
                </c:pt>
                <c:pt idx="4">
                  <c:v>40</c:v>
                </c:pt>
                <c:pt idx="5">
                  <c:v>22</c:v>
                </c:pt>
                <c:pt idx="6">
                  <c:v>22</c:v>
                </c:pt>
                <c:pt idx="7">
                  <c:v>20</c:v>
                </c:pt>
                <c:pt idx="8">
                  <c:v>15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96-4826-8E63-66D5DF8DB4F9}"/>
            </c:ext>
          </c:extLst>
        </c:ser>
        <c:ser>
          <c:idx val="2"/>
          <c:order val="2"/>
          <c:tx>
            <c:strRef>
              <c:f>allowances!$A$5</c:f>
              <c:strCache>
                <c:ptCount val="1"/>
                <c:pt idx="0">
                  <c:v>Wholesale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allowances!$B$2:$K$2</c:f>
              <c:strCache>
                <c:ptCount val="10"/>
                <c:pt idx="0">
                  <c:v>Over time</c:v>
                </c:pt>
                <c:pt idx="1">
                  <c:v>Sunday work</c:v>
                </c:pt>
                <c:pt idx="2">
                  <c:v>Evening / night work</c:v>
                </c:pt>
                <c:pt idx="3">
                  <c:v>Seniority</c:v>
                </c:pt>
                <c:pt idx="4">
                  <c:v>Annual leave</c:v>
                </c:pt>
                <c:pt idx="5">
                  <c:v>Commute</c:v>
                </c:pt>
                <c:pt idx="6">
                  <c:v>Stand-by</c:v>
                </c:pt>
                <c:pt idx="7">
                  <c:v>Hardship</c:v>
                </c:pt>
                <c:pt idx="8">
                  <c:v>Meal vouchers</c:v>
                </c:pt>
                <c:pt idx="9">
                  <c:v>legal assistance</c:v>
                </c:pt>
              </c:strCache>
            </c:strRef>
          </c:cat>
          <c:val>
            <c:numRef>
              <c:f>allowances!$B$5:$K$5</c:f>
              <c:numCache>
                <c:formatCode>General</c:formatCode>
                <c:ptCount val="10"/>
                <c:pt idx="0">
                  <c:v>69</c:v>
                </c:pt>
                <c:pt idx="1">
                  <c:v>71</c:v>
                </c:pt>
                <c:pt idx="2">
                  <c:v>68</c:v>
                </c:pt>
                <c:pt idx="3">
                  <c:v>49</c:v>
                </c:pt>
                <c:pt idx="4">
                  <c:v>34</c:v>
                </c:pt>
                <c:pt idx="5">
                  <c:v>23</c:v>
                </c:pt>
                <c:pt idx="6">
                  <c:v>15</c:v>
                </c:pt>
                <c:pt idx="7">
                  <c:v>15</c:v>
                </c:pt>
                <c:pt idx="8">
                  <c:v>14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96-4826-8E63-66D5DF8DB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656064"/>
        <c:axId val="253682432"/>
      </c:barChart>
      <c:catAx>
        <c:axId val="253656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rnd" cmpd="sng" algn="ctr">
            <a:solidFill>
              <a:schemeClr val="tx1">
                <a:tint val="75000"/>
                <a:tint val="76000"/>
                <a:alpha val="60000"/>
                <a:hueMod val="94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253682432"/>
        <c:crosses val="autoZero"/>
        <c:auto val="1"/>
        <c:lblAlgn val="ctr"/>
        <c:lblOffset val="100"/>
        <c:noMultiLvlLbl val="0"/>
      </c:catAx>
      <c:valAx>
        <c:axId val="253682432"/>
        <c:scaling>
          <c:orientation val="minMax"/>
        </c:scaling>
        <c:delete val="0"/>
        <c:axPos val="l"/>
        <c:majorGridlines>
          <c:spPr>
            <a:ln w="9525" cap="rnd" cmpd="sng" algn="ctr">
              <a:solidFill>
                <a:schemeClr val="tx1">
                  <a:tint val="75000"/>
                  <a:tint val="76000"/>
                  <a:alpha val="60000"/>
                  <a:hueMod val="94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rnd" cmpd="sng" algn="ctr">
            <a:solidFill>
              <a:schemeClr val="tx1">
                <a:tint val="75000"/>
                <a:tint val="76000"/>
                <a:alpha val="60000"/>
                <a:hueMod val="94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25365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679156343780032E-2"/>
          <c:y val="2.5462958321857989E-2"/>
          <c:w val="0.93220984402444396"/>
          <c:h val="0.79786366326486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allowances!$B$11</c:f>
              <c:strCache>
                <c:ptCount val="1"/>
                <c:pt idx="0">
                  <c:v>Av # allowances</c:v>
                </c:pt>
              </c:strCache>
            </c:strRef>
          </c:tx>
          <c:invertIfNegative val="0"/>
          <c:cat>
            <c:strRef>
              <c:f>allowances!$A$12:$A$36</c:f>
              <c:strCache>
                <c:ptCount val="25"/>
                <c:pt idx="0">
                  <c:v>Commerce</c:v>
                </c:pt>
                <c:pt idx="1">
                  <c:v>Retail</c:v>
                </c:pt>
                <c:pt idx="2">
                  <c:v>Wholesale</c:v>
                </c:pt>
                <c:pt idx="3">
                  <c:v>Slovenia</c:v>
                </c:pt>
                <c:pt idx="4">
                  <c:v>Slovakia</c:v>
                </c:pt>
                <c:pt idx="5">
                  <c:v>Romania</c:v>
                </c:pt>
                <c:pt idx="6">
                  <c:v>Croatia</c:v>
                </c:pt>
                <c:pt idx="7">
                  <c:v>Netherlands</c:v>
                </c:pt>
                <c:pt idx="8">
                  <c:v>Czech Republic</c:v>
                </c:pt>
                <c:pt idx="9">
                  <c:v>Denmark</c:v>
                </c:pt>
                <c:pt idx="10">
                  <c:v>Portugal</c:v>
                </c:pt>
                <c:pt idx="11">
                  <c:v>Spain</c:v>
                </c:pt>
                <c:pt idx="12">
                  <c:v>Sweden</c:v>
                </c:pt>
                <c:pt idx="13">
                  <c:v>Austria</c:v>
                </c:pt>
                <c:pt idx="14">
                  <c:v>France</c:v>
                </c:pt>
                <c:pt idx="15">
                  <c:v>Germany</c:v>
                </c:pt>
                <c:pt idx="16">
                  <c:v>Hungary</c:v>
                </c:pt>
                <c:pt idx="17">
                  <c:v>United Kingdom</c:v>
                </c:pt>
                <c:pt idx="18">
                  <c:v>Finland</c:v>
                </c:pt>
                <c:pt idx="19">
                  <c:v>Belgium</c:v>
                </c:pt>
                <c:pt idx="20">
                  <c:v>Bulgaria</c:v>
                </c:pt>
                <c:pt idx="21">
                  <c:v>Italy</c:v>
                </c:pt>
                <c:pt idx="22">
                  <c:v>Estonia</c:v>
                </c:pt>
                <c:pt idx="23">
                  <c:v>Greece</c:v>
                </c:pt>
                <c:pt idx="24">
                  <c:v>Lithuania</c:v>
                </c:pt>
              </c:strCache>
            </c:strRef>
          </c:cat>
          <c:val>
            <c:numRef>
              <c:f>allowances!$B$12:$B$36</c:f>
              <c:numCache>
                <c:formatCode>General</c:formatCode>
                <c:ptCount val="25"/>
                <c:pt idx="0">
                  <c:v>3.65</c:v>
                </c:pt>
                <c:pt idx="1">
                  <c:v>1.92</c:v>
                </c:pt>
                <c:pt idx="2">
                  <c:v>3.61</c:v>
                </c:pt>
                <c:pt idx="3">
                  <c:v>9</c:v>
                </c:pt>
                <c:pt idx="4">
                  <c:v>7</c:v>
                </c:pt>
                <c:pt idx="5">
                  <c:v>6</c:v>
                </c:pt>
                <c:pt idx="6">
                  <c:v>5.83</c:v>
                </c:pt>
                <c:pt idx="7">
                  <c:v>5.67</c:v>
                </c:pt>
                <c:pt idx="8">
                  <c:v>4.67</c:v>
                </c:pt>
                <c:pt idx="9">
                  <c:v>4.5</c:v>
                </c:pt>
                <c:pt idx="10">
                  <c:v>4</c:v>
                </c:pt>
                <c:pt idx="11">
                  <c:v>3.87</c:v>
                </c:pt>
                <c:pt idx="12">
                  <c:v>3.67</c:v>
                </c:pt>
                <c:pt idx="13">
                  <c:v>3.4</c:v>
                </c:pt>
                <c:pt idx="14">
                  <c:v>3.3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2.67</c:v>
                </c:pt>
                <c:pt idx="19">
                  <c:v>2.29</c:v>
                </c:pt>
                <c:pt idx="20">
                  <c:v>2</c:v>
                </c:pt>
                <c:pt idx="21">
                  <c:v>2</c:v>
                </c:pt>
                <c:pt idx="22">
                  <c:v>1.5</c:v>
                </c:pt>
                <c:pt idx="23">
                  <c:v>1.33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61-4512-AC51-E264AFAAD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644800"/>
        <c:axId val="253646336"/>
      </c:barChart>
      <c:catAx>
        <c:axId val="253644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3646336"/>
        <c:crosses val="autoZero"/>
        <c:auto val="1"/>
        <c:lblAlgn val="ctr"/>
        <c:lblOffset val="100"/>
        <c:noMultiLvlLbl val="0"/>
      </c:catAx>
      <c:valAx>
        <c:axId val="253646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3644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3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34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1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76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0235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4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3897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12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38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31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8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7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3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4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7000"/>
                <a:hueMod val="92000"/>
                <a:satMod val="169000"/>
                <a:lumMod val="44000"/>
                <a:lumOff val="56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C33105C-6230-437B-BD07-04862615F406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C6BCFC6-EE45-4F6C-A692-B3DDEFA931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44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380999"/>
            <a:ext cx="8869092" cy="2971801"/>
          </a:xfrm>
        </p:spPr>
        <p:txBody>
          <a:bodyPr anchor="t"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WAGES IN </a:t>
            </a:r>
            <a:r>
              <a:rPr lang="en-US" dirty="0" err="1">
                <a:solidFill>
                  <a:srgbClr val="002060"/>
                </a:solidFill>
              </a:rPr>
              <a:t>baRCOM</a:t>
            </a:r>
            <a:r>
              <a:rPr lang="en-US" dirty="0">
                <a:solidFill>
                  <a:srgbClr val="002060"/>
                </a:solidFill>
              </a:rPr>
              <a:t> PROJECT THROUGH COLLECTIVE BARGAINING AGREEMENTS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6761617" cy="194733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by Gabriele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Medas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WageIndicator</a:t>
            </a:r>
            <a:r>
              <a:rPr lang="en-US" dirty="0">
                <a:solidFill>
                  <a:schemeClr val="bg1"/>
                </a:solidFill>
              </a:rPr>
              <a:t> Foundation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BARCOM Final Conference, Brussels 28 February</a:t>
            </a:r>
            <a:r>
              <a:rPr lang="en-US">
                <a:solidFill>
                  <a:schemeClr val="tx1"/>
                </a:solidFill>
              </a:rPr>
              <a:t>, 2018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686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292" y="237549"/>
            <a:ext cx="8534400" cy="1507067"/>
          </a:xfrm>
        </p:spPr>
        <p:txBody>
          <a:bodyPr anchor="t"/>
          <a:lstStyle/>
          <a:p>
            <a:r>
              <a:rPr lang="en-US" dirty="0">
                <a:solidFill>
                  <a:schemeClr val="bg1"/>
                </a:solidFill>
              </a:rPr>
              <a:t>Final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292" y="1227910"/>
            <a:ext cx="8534400" cy="43794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Lowest pay scales in the commerce sector are often close to the national minimum wage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Collective agreements can set minimum wages provided that they are not lower than statutory levels. This implies that when a statutory minimum is increased above the floor level of some collective agreements, the statutory minimum wage applies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Collective bargaining can provide protection of minimum standards and push for improvements (and vice versa)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893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dirty="0"/>
              <a:t>Thank you!</a:t>
            </a:r>
          </a:p>
          <a:p>
            <a:pPr marL="0" indent="0">
              <a:buNone/>
            </a:pPr>
            <a:endParaRPr lang="en-US" sz="6600" dirty="0"/>
          </a:p>
          <a:p>
            <a:endParaRPr lang="en-US" dirty="0"/>
          </a:p>
          <a:p>
            <a:pPr marL="0" indent="0" algn="r">
              <a:buNone/>
            </a:pPr>
            <a:r>
              <a:rPr lang="en-US" dirty="0"/>
              <a:t>Gabriele </a:t>
            </a:r>
            <a:r>
              <a:rPr lang="en-US" dirty="0" err="1"/>
              <a:t>Medas</a:t>
            </a:r>
            <a:endParaRPr lang="en-US" dirty="0"/>
          </a:p>
          <a:p>
            <a:pPr marL="0" indent="0" algn="r">
              <a:buNone/>
            </a:pPr>
            <a:r>
              <a:rPr lang="en-US" dirty="0" err="1"/>
              <a:t>WageIndicator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73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54781"/>
            <a:ext cx="8534400" cy="1507067"/>
          </a:xfrm>
        </p:spPr>
        <p:txBody>
          <a:bodyPr anchor="t"/>
          <a:lstStyle/>
          <a:p>
            <a:r>
              <a:rPr lang="en-US" dirty="0">
                <a:solidFill>
                  <a:schemeClr val="bg1"/>
                </a:solidFill>
              </a:rPr>
              <a:t>COBRA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458" y="1569962"/>
            <a:ext cx="8534400" cy="43355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system for coding CBAs: COBRA* and COBRA for Wages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COBRA for Wages: Structure of pay scales, wage-setting processes, minimum wages, wages according to pay scales, premium pay for overtime hours / weekend work / night shift, allowances, bonuses, etc.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400" i="1" dirty="0">
                <a:solidFill>
                  <a:schemeClr val="bg1"/>
                </a:solidFill>
              </a:rPr>
              <a:t>*See </a:t>
            </a:r>
            <a:r>
              <a:rPr lang="en-US" sz="1400" i="1" dirty="0" err="1">
                <a:solidFill>
                  <a:schemeClr val="bg1"/>
                </a:solidFill>
              </a:rPr>
              <a:t>Barcom</a:t>
            </a:r>
            <a:r>
              <a:rPr lang="en-US" sz="1400" i="1" dirty="0">
                <a:solidFill>
                  <a:schemeClr val="bg1"/>
                </a:solidFill>
              </a:rPr>
              <a:t> Report I: Appendix I: codebook of the CBA (COBRA)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531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966" y="98212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921" y="1504406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Of the 116 commerce CBAs agreements, 89% include clauses on wages</a:t>
            </a:r>
          </a:p>
          <a:p>
            <a:r>
              <a:rPr lang="en-US" dirty="0">
                <a:solidFill>
                  <a:schemeClr val="bg1"/>
                </a:solidFill>
              </a:rPr>
              <a:t>Wages are determined at the individual (37%), company (28%), sector (23%), national (7%), or regional (3%) level</a:t>
            </a:r>
          </a:p>
          <a:p>
            <a:r>
              <a:rPr lang="en-US" dirty="0">
                <a:solidFill>
                  <a:schemeClr val="bg1"/>
                </a:solidFill>
              </a:rPr>
              <a:t>64 agreements specify at least the minimum payable wages</a:t>
            </a:r>
          </a:p>
          <a:p>
            <a:r>
              <a:rPr lang="en-US" dirty="0">
                <a:solidFill>
                  <a:schemeClr val="bg1"/>
                </a:solidFill>
              </a:rPr>
              <a:t>42 agreements determine wages based on </a:t>
            </a:r>
            <a:r>
              <a:rPr lang="en-US" b="1" dirty="0">
                <a:solidFill>
                  <a:schemeClr val="bg1"/>
                </a:solidFill>
              </a:rPr>
              <a:t>pay scales</a:t>
            </a:r>
          </a:p>
        </p:txBody>
      </p:sp>
    </p:spTree>
    <p:extLst>
      <p:ext uri="{BB962C8B-B14F-4D97-AF65-F5344CB8AC3E}">
        <p14:creationId xmlns:p14="http://schemas.microsoft.com/office/powerpoint/2010/main" val="3262837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148045"/>
            <a:ext cx="8669973" cy="147465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Pay scales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412" y="1622696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35 CBAs with pay scales in 12 countries (Austria, Belgium, Croatia, Denmark, Estonia, Finland, Germany, Greece, Italy, the Netherlands, Portugal and Spain)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Pay scales most commonly make reference to skill levels (80%)</a:t>
            </a:r>
          </a:p>
          <a:p>
            <a:r>
              <a:rPr lang="en-US" dirty="0">
                <a:solidFill>
                  <a:schemeClr val="bg1"/>
                </a:solidFill>
              </a:rPr>
              <a:t>Job title (Portugal, Estonia, Austria)</a:t>
            </a:r>
          </a:p>
          <a:p>
            <a:r>
              <a:rPr lang="en-US" dirty="0">
                <a:solidFill>
                  <a:schemeClr val="bg1"/>
                </a:solidFill>
              </a:rPr>
              <a:t>Tenure (Germany, Austria, Netherlands)</a:t>
            </a:r>
          </a:p>
          <a:p>
            <a:r>
              <a:rPr lang="en-US" dirty="0">
                <a:solidFill>
                  <a:schemeClr val="bg1"/>
                </a:solidFill>
              </a:rPr>
              <a:t>Geographical Region (20%),(Portugal, Finland, Estonia, Austria)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963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623" y="115629"/>
            <a:ext cx="8534400" cy="15070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Other Pay scales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23" y="1330234"/>
            <a:ext cx="8534400" cy="361526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Young workers and students (Belgium,16 to 21 years old; Denmark, under 18 years old; Portugal, under 18; the Netherlands, 16 to 23 year old)</a:t>
            </a:r>
          </a:p>
          <a:p>
            <a:r>
              <a:rPr lang="en-US" dirty="0">
                <a:solidFill>
                  <a:schemeClr val="bg1"/>
                </a:solidFill>
              </a:rPr>
              <a:t>Apprentices (Austria)</a:t>
            </a:r>
          </a:p>
        </p:txBody>
      </p:sp>
    </p:spTree>
    <p:extLst>
      <p:ext uri="{BB962C8B-B14F-4D97-AF65-F5344CB8AC3E}">
        <p14:creationId xmlns:p14="http://schemas.microsoft.com/office/powerpoint/2010/main" val="3321287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138" y="98212"/>
            <a:ext cx="8534400" cy="71168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Earning comparison across countries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13509" y="1045029"/>
            <a:ext cx="8905103" cy="5573484"/>
          </a:xfrm>
        </p:spPr>
        <p:txBody>
          <a:bodyPr anchor="t">
            <a:normAutofit lnSpcReduction="10000"/>
          </a:bodyPr>
          <a:lstStyle/>
          <a:p>
            <a:r>
              <a:rPr lang="en-GB" sz="1600" b="1" i="1" dirty="0"/>
              <a:t>Bottom steps of the lowest and highest pay scales in purchasing power parity (</a:t>
            </a:r>
            <a:r>
              <a:rPr lang="en-GB" sz="1600" b="1" i="1" dirty="0" err="1"/>
              <a:t>ppp</a:t>
            </a:r>
            <a:r>
              <a:rPr lang="en-GB" sz="1600" b="1" i="1" dirty="0"/>
              <a:t>)</a:t>
            </a:r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pPr>
              <a:buFontTx/>
              <a:buChar char="-"/>
            </a:pPr>
            <a:r>
              <a:rPr lang="en-GB" sz="1600" i="1" dirty="0">
                <a:solidFill>
                  <a:schemeClr val="bg1"/>
                </a:solidFill>
              </a:rPr>
              <a:t>Workers in the </a:t>
            </a:r>
            <a:r>
              <a:rPr lang="en-GB" sz="1600" i="1" u="sng" dirty="0">
                <a:solidFill>
                  <a:schemeClr val="bg1"/>
                </a:solidFill>
              </a:rPr>
              <a:t>lowest pay scales</a:t>
            </a:r>
            <a:r>
              <a:rPr lang="en-GB" sz="1600" i="1" dirty="0">
                <a:solidFill>
                  <a:schemeClr val="bg1"/>
                </a:solidFill>
              </a:rPr>
              <a:t> are worst off in </a:t>
            </a:r>
            <a:r>
              <a:rPr lang="en-GB" sz="1600" b="1" i="1" dirty="0">
                <a:solidFill>
                  <a:schemeClr val="bg1"/>
                </a:solidFill>
              </a:rPr>
              <a:t>Portugal and Croatia</a:t>
            </a:r>
            <a:r>
              <a:rPr lang="en-GB" sz="1600" i="1" dirty="0">
                <a:solidFill>
                  <a:schemeClr val="bg1"/>
                </a:solidFill>
              </a:rPr>
              <a:t>, and best off in </a:t>
            </a:r>
            <a:r>
              <a:rPr lang="en-GB" sz="1600" b="1" i="1" dirty="0">
                <a:solidFill>
                  <a:schemeClr val="bg1"/>
                </a:solidFill>
              </a:rPr>
              <a:t>Denmark and Finland, </a:t>
            </a:r>
            <a:r>
              <a:rPr lang="en-GB" sz="1600" i="1" dirty="0">
                <a:solidFill>
                  <a:schemeClr val="bg1"/>
                </a:solidFill>
              </a:rPr>
              <a:t>(blue bars)</a:t>
            </a:r>
          </a:p>
          <a:p>
            <a:pPr>
              <a:buFontTx/>
              <a:buChar char="-"/>
            </a:pPr>
            <a:r>
              <a:rPr lang="en-GB" sz="1600" i="1" dirty="0">
                <a:solidFill>
                  <a:schemeClr val="bg1"/>
                </a:solidFill>
              </a:rPr>
              <a:t>Workers in the </a:t>
            </a:r>
            <a:r>
              <a:rPr lang="en-GB" sz="1600" i="1" u="sng" dirty="0">
                <a:solidFill>
                  <a:schemeClr val="bg1"/>
                </a:solidFill>
              </a:rPr>
              <a:t>highest pay scale</a:t>
            </a:r>
            <a:r>
              <a:rPr lang="en-GB" sz="1600" i="1" dirty="0">
                <a:solidFill>
                  <a:schemeClr val="bg1"/>
                </a:solidFill>
              </a:rPr>
              <a:t> earn relatively high wages in the </a:t>
            </a:r>
            <a:r>
              <a:rPr lang="en-GB" sz="1600" b="1" i="1" dirty="0">
                <a:solidFill>
                  <a:schemeClr val="bg1"/>
                </a:solidFill>
              </a:rPr>
              <a:t>Netherlands and Germany</a:t>
            </a:r>
            <a:r>
              <a:rPr lang="en-GB" sz="1600" i="1" dirty="0">
                <a:solidFill>
                  <a:schemeClr val="bg1"/>
                </a:solidFill>
              </a:rPr>
              <a:t>, as well as in </a:t>
            </a:r>
            <a:r>
              <a:rPr lang="en-GB" sz="1600" b="1" i="1" dirty="0">
                <a:solidFill>
                  <a:schemeClr val="bg1"/>
                </a:solidFill>
              </a:rPr>
              <a:t>Portugal and Croatia</a:t>
            </a:r>
            <a:r>
              <a:rPr lang="en-GB" sz="1600" i="1" dirty="0">
                <a:solidFill>
                  <a:schemeClr val="bg1"/>
                </a:solidFill>
              </a:rPr>
              <a:t>, two countries that perform poorly for the lowest pay scales, (red bars)</a:t>
            </a:r>
          </a:p>
          <a:p>
            <a:pPr>
              <a:buFontTx/>
              <a:buChar char="-"/>
            </a:pPr>
            <a:r>
              <a:rPr lang="en-GB" sz="1600" i="1" dirty="0">
                <a:solidFill>
                  <a:schemeClr val="bg1"/>
                </a:solidFill>
              </a:rPr>
              <a:t>In some cases the highest pay scale of a country is still lower than the lowest pay scales in the better earning countries (</a:t>
            </a:r>
            <a:r>
              <a:rPr lang="en-GB" sz="1600" b="1" i="1" dirty="0">
                <a:solidFill>
                  <a:schemeClr val="bg1"/>
                </a:solidFill>
              </a:rPr>
              <a:t>Estonia</a:t>
            </a:r>
            <a:r>
              <a:rPr lang="en-GB" sz="1600" i="1" dirty="0">
                <a:solidFill>
                  <a:schemeClr val="bg1"/>
                </a:solidFill>
              </a:rPr>
              <a:t> VS Netherlands, Germany, Belgium, Denmark, Finland)</a:t>
            </a:r>
          </a:p>
          <a:p>
            <a:pPr>
              <a:buFontTx/>
              <a:buChar char="-"/>
            </a:pPr>
            <a:endParaRPr lang="en-GB" i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716997748"/>
              </p:ext>
            </p:extLst>
          </p:nvPr>
        </p:nvGraphicFramePr>
        <p:xfrm>
          <a:off x="788126" y="1587138"/>
          <a:ext cx="6788331" cy="2714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7182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41755"/>
            <a:ext cx="8534400" cy="1507067"/>
          </a:xfrm>
        </p:spPr>
        <p:txBody>
          <a:bodyPr anchor="t"/>
          <a:lstStyle/>
          <a:p>
            <a:r>
              <a:rPr lang="en-US" dirty="0">
                <a:solidFill>
                  <a:schemeClr val="bg1"/>
                </a:solidFill>
              </a:rPr>
              <a:t>Premiums and allowances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463" y="865762"/>
            <a:ext cx="11042468" cy="5992237"/>
          </a:xfrm>
        </p:spPr>
        <p:txBody>
          <a:bodyPr anchor="t"/>
          <a:lstStyle/>
          <a:p>
            <a:pPr marL="0" indent="0">
              <a:buNone/>
            </a:pPr>
            <a:r>
              <a:rPr lang="en-GB" sz="1600" b="1" i="1" dirty="0"/>
              <a:t>Incidence of premiums and allowances in collective bargaining agreements in the commerce, retail and wholesale sectors </a:t>
            </a:r>
          </a:p>
          <a:p>
            <a:pPr>
              <a:buFontTx/>
              <a:buChar char="-"/>
            </a:pPr>
            <a:r>
              <a:rPr lang="en-GB" sz="1400" i="1" dirty="0">
                <a:solidFill>
                  <a:schemeClr val="bg1"/>
                </a:solidFill>
              </a:rPr>
              <a:t>Overtime:</a:t>
            </a:r>
            <a:r>
              <a:rPr lang="en-US" sz="1400" i="1" dirty="0">
                <a:solidFill>
                  <a:schemeClr val="bg1"/>
                </a:solidFill>
              </a:rPr>
              <a:t>1,5 times the regular wage (45% of the cases)</a:t>
            </a:r>
          </a:p>
          <a:p>
            <a:pPr>
              <a:buFontTx/>
              <a:buChar char="-"/>
            </a:pPr>
            <a:r>
              <a:rPr lang="en-US" sz="1400" i="1" dirty="0">
                <a:solidFill>
                  <a:schemeClr val="bg1"/>
                </a:solidFill>
              </a:rPr>
              <a:t>Sunday work: twice the regular pay (53%)</a:t>
            </a:r>
            <a:endParaRPr lang="en-US" sz="1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sz="1400" i="1" dirty="0">
                <a:solidFill>
                  <a:schemeClr val="bg1"/>
                </a:solidFill>
              </a:rPr>
              <a:t>Evening or night work 1,25 times the regular wage(27%)</a:t>
            </a:r>
          </a:p>
          <a:p>
            <a:pPr>
              <a:buFontTx/>
              <a:buChar char="-"/>
            </a:pPr>
            <a:r>
              <a:rPr lang="en-US" sz="1400" i="1" dirty="0">
                <a:solidFill>
                  <a:schemeClr val="bg1"/>
                </a:solidFill>
              </a:rPr>
              <a:t>Seniority: conditional on number of years of service (43%), the rest is tied to workers’ age</a:t>
            </a:r>
          </a:p>
          <a:p>
            <a:pPr>
              <a:buFontTx/>
              <a:buChar char="-"/>
            </a:pPr>
            <a:r>
              <a:rPr lang="en-US" sz="1400" i="1" dirty="0">
                <a:solidFill>
                  <a:schemeClr val="bg1"/>
                </a:solidFill>
              </a:rPr>
              <a:t>Annual leave bonus included in 40% of the CBAs corresponding to and average of 8% of the annual wage</a:t>
            </a:r>
          </a:p>
          <a:p>
            <a:pPr>
              <a:buFontTx/>
              <a:buChar char="-"/>
            </a:pPr>
            <a:r>
              <a:rPr lang="en-US" sz="1400" i="1" dirty="0">
                <a:solidFill>
                  <a:schemeClr val="bg1"/>
                </a:solidFill>
              </a:rPr>
              <a:t>Premiums for consignment (23%) and hardship work (15%) are less common.</a:t>
            </a:r>
          </a:p>
          <a:p>
            <a:pPr>
              <a:buFontTx/>
              <a:buChar char="-"/>
            </a:pPr>
            <a:endParaRPr lang="en-GB" sz="1400" i="1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775407687"/>
              </p:ext>
            </p:extLst>
          </p:nvPr>
        </p:nvGraphicFramePr>
        <p:xfrm>
          <a:off x="226423" y="3413761"/>
          <a:ext cx="6719125" cy="3444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237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787" y="100389"/>
            <a:ext cx="10471468" cy="502679"/>
          </a:xfrm>
        </p:spPr>
        <p:txBody>
          <a:bodyPr anchor="t">
            <a:normAutofit fontScale="9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Premiums and allowances in the countries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787" y="685800"/>
            <a:ext cx="7205755" cy="6106886"/>
          </a:xfrm>
        </p:spPr>
        <p:txBody>
          <a:bodyPr anchor="t"/>
          <a:lstStyle/>
          <a:p>
            <a:r>
              <a:rPr lang="en-GB" sz="1600" b="1" i="1" dirty="0"/>
              <a:t>Average number of allowances and premiums included in collective bargaining agreements by country</a:t>
            </a:r>
          </a:p>
          <a:p>
            <a:endParaRPr lang="en-GB" b="1" i="1" dirty="0"/>
          </a:p>
          <a:p>
            <a:endParaRPr lang="en-GB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794171" y="703218"/>
            <a:ext cx="4397828" cy="6172200"/>
          </a:xfrm>
        </p:spPr>
        <p:txBody>
          <a:bodyPr anchor="t"/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1800" i="1" dirty="0">
                <a:solidFill>
                  <a:schemeClr val="bg1"/>
                </a:solidFill>
              </a:rPr>
              <a:t>The average commerce and wholesale CBA contains between 3 and 4 allowances, corresponding to two arrangements in the 70 retail CBAs. </a:t>
            </a:r>
          </a:p>
          <a:p>
            <a:endParaRPr lang="en-US" sz="1800" i="1" dirty="0">
              <a:solidFill>
                <a:schemeClr val="bg1"/>
              </a:solidFill>
            </a:endParaRPr>
          </a:p>
          <a:p>
            <a:r>
              <a:rPr lang="en-US" sz="1800" i="1" dirty="0">
                <a:solidFill>
                  <a:schemeClr val="bg1"/>
                </a:solidFill>
              </a:rPr>
              <a:t>CBAs in Slovenia, Slovakia and Romania (one CBA each) contained over five arrangements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579439497"/>
              </p:ext>
            </p:extLst>
          </p:nvPr>
        </p:nvGraphicFramePr>
        <p:xfrm>
          <a:off x="1" y="1306285"/>
          <a:ext cx="7794170" cy="548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261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126" y="124338"/>
            <a:ext cx="8534400" cy="720394"/>
          </a:xfrm>
        </p:spPr>
        <p:txBody>
          <a:bodyPr anchor="t">
            <a:norm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Wages increase by country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78024623"/>
              </p:ext>
            </p:extLst>
          </p:nvPr>
        </p:nvGraphicFramePr>
        <p:xfrm>
          <a:off x="435430" y="748175"/>
          <a:ext cx="3920756" cy="6166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4097">
                  <a:extLst>
                    <a:ext uri="{9D8B030D-6E8A-4147-A177-3AD203B41FA5}">
                      <a16:colId xmlns:a16="http://schemas.microsoft.com/office/drawing/2014/main" val="2948490418"/>
                    </a:ext>
                  </a:extLst>
                </a:gridCol>
                <a:gridCol w="472782">
                  <a:extLst>
                    <a:ext uri="{9D8B030D-6E8A-4147-A177-3AD203B41FA5}">
                      <a16:colId xmlns:a16="http://schemas.microsoft.com/office/drawing/2014/main" val="100851152"/>
                    </a:ext>
                  </a:extLst>
                </a:gridCol>
                <a:gridCol w="480874">
                  <a:extLst>
                    <a:ext uri="{9D8B030D-6E8A-4147-A177-3AD203B41FA5}">
                      <a16:colId xmlns:a16="http://schemas.microsoft.com/office/drawing/2014/main" val="2102317787"/>
                    </a:ext>
                  </a:extLst>
                </a:gridCol>
                <a:gridCol w="850620">
                  <a:extLst>
                    <a:ext uri="{9D8B030D-6E8A-4147-A177-3AD203B41FA5}">
                      <a16:colId xmlns:a16="http://schemas.microsoft.com/office/drawing/2014/main" val="1333802985"/>
                    </a:ext>
                  </a:extLst>
                </a:gridCol>
                <a:gridCol w="882383">
                  <a:extLst>
                    <a:ext uri="{9D8B030D-6E8A-4147-A177-3AD203B41FA5}">
                      <a16:colId xmlns:a16="http://schemas.microsoft.com/office/drawing/2014/main" val="40278521"/>
                    </a:ext>
                  </a:extLst>
                </a:gridCol>
              </a:tblGrid>
              <a:tr h="17659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 increases in CBAs by country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702113"/>
                  </a:ext>
                </a:extLst>
              </a:tr>
              <a:tr h="485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 hike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structural pay hike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equalising pay hike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4037654864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Austria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2511464519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Belgium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496607890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Bulgaria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140429801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Croatia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014278082"/>
                  </a:ext>
                </a:extLst>
              </a:tr>
              <a:tr h="3656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Czech Republic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405319906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Denmark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255703944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Estonia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407935772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Finland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806992886"/>
                  </a:ext>
                </a:extLst>
              </a:tr>
              <a:tr h="3657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France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2225142156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Germany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496179315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Greece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879133559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Hungary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714212187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Italy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485202405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Lithuania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359433912"/>
                  </a:ext>
                </a:extLst>
              </a:tr>
              <a:tr h="3657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Netherlands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904217987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Portugal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655267809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Romania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026367994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Slovakia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917885371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Slovenia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318474311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Spain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995204785"/>
                  </a:ext>
                </a:extLst>
              </a:tr>
              <a:tr h="186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Sweden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1241732136"/>
                  </a:ext>
                </a:extLst>
              </a:tr>
              <a:tr h="3657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United Kingdom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3329011843"/>
                  </a:ext>
                </a:extLst>
              </a:tr>
              <a:tr h="554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116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95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</a:t>
                      </a:r>
                      <a:endParaRPr lang="en-US" sz="11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53</a:t>
                      </a:r>
                      <a:endParaRPr lang="en-US" sz="11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45" marR="66145" marT="0" marB="0"/>
                </a:tc>
                <a:extLst>
                  <a:ext uri="{0D108BD9-81ED-4DB2-BD59-A6C34878D82A}">
                    <a16:rowId xmlns:a16="http://schemas.microsoft.com/office/drawing/2014/main" val="2646119270"/>
                  </a:ext>
                </a:extLst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64326" y="748175"/>
            <a:ext cx="6927080" cy="5748419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collective agreements contained a wage increase: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US" sz="1800" i="1" dirty="0">
                <a:solidFill>
                  <a:schemeClr val="bg1"/>
                </a:solidFill>
              </a:rPr>
              <a:t>Structural pay rises (25), once-only pay rises (22) and agreements containing both a structural and a once-only pay hike (25). </a:t>
            </a:r>
          </a:p>
          <a:p>
            <a:r>
              <a:rPr lang="en-GB" sz="1800" i="1" dirty="0">
                <a:solidFill>
                  <a:schemeClr val="bg1"/>
                </a:solidFill>
              </a:rPr>
              <a:t>59% of pay rises were negotiated as a percentage of the current wage</a:t>
            </a:r>
          </a:p>
          <a:p>
            <a:r>
              <a:rPr lang="en-GB" sz="1800" i="1" dirty="0">
                <a:solidFill>
                  <a:schemeClr val="bg1"/>
                </a:solidFill>
              </a:rPr>
              <a:t>Percentage pay rises varied from 0.1% to 5% </a:t>
            </a:r>
            <a:r>
              <a:rPr lang="en-US" sz="1800" i="1" dirty="0">
                <a:solidFill>
                  <a:schemeClr val="bg1"/>
                </a:solidFill>
              </a:rPr>
              <a:t>and lump sums between €250 and €500.</a:t>
            </a:r>
          </a:p>
          <a:p>
            <a:r>
              <a:rPr lang="en-GB" sz="1800" i="1" dirty="0">
                <a:solidFill>
                  <a:schemeClr val="bg1"/>
                </a:solidFill>
              </a:rPr>
              <a:t>Most wage increases do not change the level of pay inequality in a firm or sector when pay rises are negotiated as a percentage of the current wage</a:t>
            </a:r>
          </a:p>
          <a:p>
            <a:r>
              <a:rPr lang="en-US" sz="1800" i="1" dirty="0">
                <a:solidFill>
                  <a:schemeClr val="bg1"/>
                </a:solidFill>
              </a:rPr>
              <a:t>Wage increases that favor the lowest paid workers over the highest paid are relatively common in Belgium, Czech Republic, the UK and the Nordics; they’re rare in the Netherlands, Spain and Portugal</a:t>
            </a:r>
            <a:endParaRPr lang="en-GB" sz="1800" i="1" dirty="0">
              <a:solidFill>
                <a:schemeClr val="bg1"/>
              </a:solidFill>
            </a:endParaRPr>
          </a:p>
          <a:p>
            <a:endParaRPr lang="en-US" i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4171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2076</TotalTime>
  <Words>906</Words>
  <Application>Microsoft Office PowerPoint</Application>
  <PresentationFormat>Breedbeeld</PresentationFormat>
  <Paragraphs>198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Calibri</vt:lpstr>
      <vt:lpstr>Century Gothic</vt:lpstr>
      <vt:lpstr>Times New Roman</vt:lpstr>
      <vt:lpstr>Wingdings 3</vt:lpstr>
      <vt:lpstr>Slice</vt:lpstr>
      <vt:lpstr>WAGES IN baRCOM PROJECT THROUGH COLLECTIVE BARGAINING AGREEMENTS </vt:lpstr>
      <vt:lpstr>COBRA</vt:lpstr>
      <vt:lpstr>Overview</vt:lpstr>
      <vt:lpstr>Pay scales</vt:lpstr>
      <vt:lpstr>Other Pay scales</vt:lpstr>
      <vt:lpstr>Earning comparison across countries</vt:lpstr>
      <vt:lpstr>Premiums and allowances</vt:lpstr>
      <vt:lpstr>Premiums and allowances in the countries</vt:lpstr>
      <vt:lpstr>Wages increase by country</vt:lpstr>
      <vt:lpstr>Final Considerations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WAGES IN baRCOM PROJECT THROUGH COLLECTIVE BARGAINING AGREEMENTS</dc:title>
  <dc:creator>Windows User</dc:creator>
  <cp:lastModifiedBy>paulien Osse</cp:lastModifiedBy>
  <cp:revision>131</cp:revision>
  <dcterms:created xsi:type="dcterms:W3CDTF">2018-02-22T10:00:57Z</dcterms:created>
  <dcterms:modified xsi:type="dcterms:W3CDTF">2018-03-21T16:06:46Z</dcterms:modified>
</cp:coreProperties>
</file>