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7" r:id="rId3"/>
    <p:sldId id="258" r:id="rId4"/>
    <p:sldId id="259" r:id="rId5"/>
    <p:sldId id="269" r:id="rId6"/>
    <p:sldId id="268" r:id="rId7"/>
    <p:sldId id="270" r:id="rId8"/>
    <p:sldId id="273" r:id="rId9"/>
    <p:sldId id="274" r:id="rId10"/>
    <p:sldId id="275" r:id="rId11"/>
    <p:sldId id="271" r:id="rId12"/>
    <p:sldId id="276" r:id="rId13"/>
    <p:sldId id="266" r:id="rId14"/>
    <p:sldId id="277" r:id="rId15"/>
    <p:sldId id="278" r:id="rId16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92" d="100"/>
          <a:sy n="92" d="100"/>
        </p:scale>
        <p:origin x="816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DAE72-5AB1-094B-9D05-EF6CA9EB4BC0}" type="datetimeFigureOut">
              <a:rPr lang="it-IT" smtClean="0"/>
              <a:t>17/01/18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C2928-424D-B94B-AA7F-896B317CED3D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76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863DD-1AFA-F44B-AA44-FD14063AE24A}" type="datetimeFigureOut">
              <a:rPr lang="it-IT" smtClean="0"/>
              <a:t>17/01/18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D5369-701D-654A-99F7-0D452CA8C67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8373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6082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>
              <a:latin typeface="Calibri" charset="0"/>
            </a:endParaRPr>
          </a:p>
        </p:txBody>
      </p:sp>
      <p:sp>
        <p:nvSpPr>
          <p:cNvPr id="46083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5BBA34B7-D36C-6B4E-8B74-86A32C07F39C}" type="slidenum">
              <a:rPr lang="nl-NL" sz="1200"/>
              <a:pPr eaLnBrk="1" hangingPunct="1"/>
              <a:t>8</a:t>
            </a:fld>
            <a:endParaRPr lang="nl-NL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1202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>
              <a:latin typeface="Calibri" charset="0"/>
            </a:endParaRPr>
          </a:p>
        </p:txBody>
      </p:sp>
      <p:sp>
        <p:nvSpPr>
          <p:cNvPr id="51203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92CFD196-682E-2B4B-94DE-F63B4E66FFD8}" type="slidenum">
              <a:rPr lang="nl-NL" sz="1200"/>
              <a:pPr eaLnBrk="1" hangingPunct="1"/>
              <a:t>10</a:t>
            </a:fld>
            <a:endParaRPr lang="nl-NL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3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70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772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488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75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284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025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65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91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307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41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44BE6-E140-480C-A95A-84EE2A17842B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D0775-FFDC-4305-814D-DCC48954BB01}" type="slidenum">
              <a:rPr lang="en-GB" smtClean="0"/>
              <a:t>‹n.›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99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danielaceccon@wageindicator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8880" y="619847"/>
            <a:ext cx="9144000" cy="3812327"/>
          </a:xfrm>
        </p:spPr>
        <p:txBody>
          <a:bodyPr>
            <a:normAutofit fontScale="90000"/>
          </a:bodyPr>
          <a:lstStyle/>
          <a:p>
            <a:r>
              <a:rPr lang="en-US" dirty="0"/>
              <a:t>The BARCOM project on innovative tools for bargaining</a:t>
            </a:r>
            <a:br>
              <a:rPr lang="en-US" dirty="0"/>
            </a:br>
            <a:r>
              <a:rPr lang="en-US" dirty="0" smtClean="0"/>
              <a:t>support </a:t>
            </a:r>
            <a:r>
              <a:rPr lang="en-US" dirty="0"/>
              <a:t>in the Commerce sector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3761" y="5854650"/>
            <a:ext cx="9144000" cy="479880"/>
          </a:xfrm>
        </p:spPr>
        <p:txBody>
          <a:bodyPr/>
          <a:lstStyle/>
          <a:p>
            <a:r>
              <a:rPr lang="nl-NL" dirty="0" smtClean="0"/>
              <a:t>BRUSSELS, 6th </a:t>
            </a:r>
            <a:r>
              <a:rPr lang="nl-NL" dirty="0" err="1" smtClean="0"/>
              <a:t>June</a:t>
            </a:r>
            <a:r>
              <a:rPr lang="nl-NL" dirty="0" smtClean="0"/>
              <a:t> 2016</a:t>
            </a:r>
            <a:endParaRPr lang="en-GB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5204" y="4732001"/>
            <a:ext cx="9144000" cy="89319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 smtClean="0"/>
              <a:t>Daniela Ceccon </a:t>
            </a:r>
            <a:r>
              <a:rPr lang="it-IT" dirty="0" smtClean="0"/>
              <a:t>–</a:t>
            </a:r>
            <a:r>
              <a:rPr lang="nl-NL" dirty="0" smtClean="0"/>
              <a:t> </a:t>
            </a:r>
          </a:p>
          <a:p>
            <a:r>
              <a:rPr lang="it-IT" dirty="0" smtClean="0"/>
              <a:t>D</a:t>
            </a:r>
            <a:r>
              <a:rPr lang="nl-NL" dirty="0" err="1" smtClean="0"/>
              <a:t>atabase</a:t>
            </a:r>
            <a:r>
              <a:rPr lang="nl-NL" dirty="0" smtClean="0"/>
              <a:t> manager in WageIndicator Foundation / researcher at the University of Amsterda</a:t>
            </a:r>
            <a:r>
              <a:rPr lang="nl-NL" dirty="0"/>
              <a:t>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6849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662941" y="760096"/>
            <a:ext cx="10877551" cy="595789"/>
          </a:xfrm>
        </p:spPr>
        <p:txBody>
          <a:bodyPr lIns="0" tIns="0" rIns="0" bIns="0"/>
          <a:lstStyle/>
          <a:p>
            <a:pPr eaLnBrk="1" hangingPunct="1">
              <a:lnSpc>
                <a:spcPct val="95000"/>
              </a:lnSpc>
            </a:pPr>
            <a:r>
              <a:rPr lang="fr-FR" sz="2500" dirty="0">
                <a:solidFill>
                  <a:srgbClr val="558ED5"/>
                </a:solidFill>
                <a:latin typeface="Arial" charset="0"/>
              </a:rPr>
              <a:t> The </a:t>
            </a:r>
            <a:r>
              <a:rPr lang="fr-FR" sz="2500" dirty="0" err="1" smtClean="0">
                <a:solidFill>
                  <a:srgbClr val="558ED5"/>
                </a:solidFill>
                <a:latin typeface="Arial" charset="0"/>
              </a:rPr>
              <a:t>Comparison</a:t>
            </a:r>
            <a:r>
              <a:rPr lang="fr-FR" sz="2500" dirty="0" smtClean="0">
                <a:solidFill>
                  <a:srgbClr val="558ED5"/>
                </a:solidFill>
                <a:latin typeface="Arial" charset="0"/>
              </a:rPr>
              <a:t> </a:t>
            </a:r>
            <a:r>
              <a:rPr lang="fr-FR" sz="2500" dirty="0" err="1">
                <a:solidFill>
                  <a:srgbClr val="558ED5"/>
                </a:solidFill>
                <a:latin typeface="Arial" charset="0"/>
              </a:rPr>
              <a:t>Tool</a:t>
            </a:r>
            <a:endParaRPr lang="en-US" sz="2500" dirty="0">
              <a:solidFill>
                <a:srgbClr val="558ED5"/>
              </a:solidFill>
              <a:latin typeface="Arial" charset="0"/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910591" y="1355884"/>
            <a:ext cx="10633711" cy="10741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08610" indent="-308610">
              <a:defRPr/>
            </a:pPr>
            <a:endParaRPr lang="nl-NL" dirty="0">
              <a:ea typeface="+mn-ea"/>
              <a:cs typeface="+mn-cs"/>
            </a:endParaRPr>
          </a:p>
          <a:p>
            <a:pPr marL="102870" lvl="1" indent="0" eaLnBrk="1" hangingPunct="1">
              <a:lnSpc>
                <a:spcPct val="95000"/>
              </a:lnSpc>
              <a:buClr>
                <a:srgbClr val="7F7F7F"/>
              </a:buClr>
              <a:buSzPct val="100000"/>
              <a:defRPr/>
            </a:pPr>
            <a:endParaRPr lang="fr-FR" dirty="0">
              <a:ea typeface="+mn-ea"/>
              <a:cs typeface="+mn-cs"/>
            </a:endParaRPr>
          </a:p>
          <a:p>
            <a:pPr lvl="1" eaLnBrk="1" hangingPunct="1">
              <a:lnSpc>
                <a:spcPct val="95000"/>
              </a:lnSpc>
              <a:buClr>
                <a:srgbClr val="7F7F7F"/>
              </a:buClr>
              <a:buSzPct val="100000"/>
              <a:buFontTx/>
              <a:buChar char="•"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pic>
        <p:nvPicPr>
          <p:cNvPr id="5017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5474971" cy="724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9731" y="75726"/>
            <a:ext cx="6732271" cy="372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1" name="Text Box 7"/>
          <p:cNvSpPr txBox="1">
            <a:spLocks noChangeArrowheads="1"/>
          </p:cNvSpPr>
          <p:nvPr/>
        </p:nvSpPr>
        <p:spPr bwMode="auto">
          <a:xfrm>
            <a:off x="5474971" y="122873"/>
            <a:ext cx="6619876" cy="262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95000"/>
              </a:lnSpc>
            </a:pPr>
            <a:r>
              <a:rPr lang="en-US" sz="1800">
                <a:solidFill>
                  <a:srgbClr val="7F7F7F"/>
                </a:solidFill>
                <a:latin typeface="Arial" charset="0"/>
              </a:rPr>
              <a:t>Cobra Team</a:t>
            </a:r>
          </a:p>
        </p:txBody>
      </p:sp>
      <p:pic>
        <p:nvPicPr>
          <p:cNvPr id="50182" name="Immagin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510" y="1768831"/>
            <a:ext cx="7021634" cy="3895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3" name="Immagin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77443" y="2827107"/>
            <a:ext cx="6853575" cy="3840872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llout 5 10"/>
          <p:cNvSpPr/>
          <p:nvPr/>
        </p:nvSpPr>
        <p:spPr>
          <a:xfrm>
            <a:off x="306706" y="4077654"/>
            <a:ext cx="4752975" cy="40005"/>
          </a:xfrm>
          <a:prstGeom prst="accentCallout1">
            <a:avLst>
              <a:gd name="adj1" fmla="val 3187652"/>
              <a:gd name="adj2" fmla="val 99686"/>
              <a:gd name="adj3" fmla="val 86526"/>
              <a:gd name="adj4" fmla="val 43718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8DB4-3DDF-0F48-A51B-BA7D5CB05C27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130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1265"/>
            <a:ext cx="10515600" cy="537569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 smtClean="0">
                <a:latin typeface="Calibri"/>
                <a:cs typeface="Calibri"/>
              </a:rPr>
              <a:t>To annotate collective agreements we already have a coding system, i.e. a long online form with questions on the following topics:</a:t>
            </a:r>
          </a:p>
          <a:p>
            <a:pPr marL="0" indent="0">
              <a:buNone/>
            </a:pPr>
            <a:endParaRPr lang="en-GB" dirty="0" smtClean="0">
              <a:latin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GB" dirty="0" smtClean="0">
                <a:latin typeface="Calibri"/>
                <a:cs typeface="Calibri"/>
              </a:rPr>
              <a:t>General CBA data</a:t>
            </a:r>
          </a:p>
          <a:p>
            <a:pPr marL="514350" indent="-514350">
              <a:buAutoNum type="arabicPeriod"/>
            </a:pPr>
            <a:r>
              <a:rPr lang="en-GB" dirty="0" smtClean="0">
                <a:latin typeface="Calibri"/>
                <a:cs typeface="Calibri"/>
              </a:rPr>
              <a:t>Job titles</a:t>
            </a:r>
          </a:p>
          <a:p>
            <a:pPr marL="514350" indent="-514350">
              <a:buAutoNum type="arabicPeriod"/>
            </a:pPr>
            <a:r>
              <a:rPr lang="en-GB" dirty="0" smtClean="0">
                <a:latin typeface="Calibri"/>
                <a:cs typeface="Calibri"/>
              </a:rPr>
              <a:t>Social security and pensions</a:t>
            </a:r>
          </a:p>
          <a:p>
            <a:pPr marL="514350" indent="-514350">
              <a:buAutoNum type="arabicPeriod"/>
            </a:pPr>
            <a:r>
              <a:rPr lang="en-GB" dirty="0" smtClean="0">
                <a:latin typeface="Calibri"/>
                <a:cs typeface="Calibri"/>
              </a:rPr>
              <a:t>Training</a:t>
            </a:r>
          </a:p>
          <a:p>
            <a:pPr marL="514350" indent="-514350">
              <a:buAutoNum type="arabicPeriod"/>
            </a:pPr>
            <a:r>
              <a:rPr lang="en-GB" dirty="0" smtClean="0">
                <a:latin typeface="Calibri"/>
                <a:cs typeface="Calibri"/>
              </a:rPr>
              <a:t>Employment contracts</a:t>
            </a:r>
          </a:p>
          <a:p>
            <a:pPr marL="514350" indent="-514350">
              <a:buAutoNum type="arabicPeriod"/>
            </a:pPr>
            <a:r>
              <a:rPr lang="en-GB" dirty="0" smtClean="0">
                <a:latin typeface="Calibri"/>
                <a:cs typeface="Calibri"/>
              </a:rPr>
              <a:t>Sickness &amp; disability</a:t>
            </a:r>
          </a:p>
          <a:p>
            <a:pPr marL="514350" indent="-514350">
              <a:buAutoNum type="arabicPeriod"/>
            </a:pPr>
            <a:r>
              <a:rPr lang="en-GB" dirty="0" smtClean="0">
                <a:latin typeface="Calibri"/>
                <a:cs typeface="Calibri"/>
              </a:rPr>
              <a:t>Health &amp; medical assistance</a:t>
            </a:r>
          </a:p>
          <a:p>
            <a:pPr marL="514350" indent="-514350">
              <a:buAutoNum type="arabicPeriod"/>
            </a:pPr>
            <a:r>
              <a:rPr lang="en-GB" dirty="0" smtClean="0">
                <a:latin typeface="Calibri"/>
                <a:cs typeface="Calibri"/>
              </a:rPr>
              <a:t>Work/family balance arrangements</a:t>
            </a:r>
          </a:p>
          <a:p>
            <a:pPr marL="514350" indent="-514350">
              <a:buAutoNum type="arabicPeriod"/>
            </a:pPr>
            <a:r>
              <a:rPr lang="en-GB" dirty="0" smtClean="0">
                <a:latin typeface="Calibri"/>
                <a:cs typeface="Calibri"/>
              </a:rPr>
              <a:t>Gender equality issues</a:t>
            </a:r>
          </a:p>
          <a:p>
            <a:pPr marL="514350" indent="-514350">
              <a:buAutoNum type="arabicPeriod"/>
            </a:pPr>
            <a:r>
              <a:rPr lang="en-GB" dirty="0" smtClean="0">
                <a:latin typeface="Calibri"/>
                <a:cs typeface="Calibri"/>
              </a:rPr>
              <a:t>Wages</a:t>
            </a:r>
          </a:p>
          <a:p>
            <a:pPr marL="514350" indent="-514350">
              <a:buAutoNum type="arabicPeriod"/>
            </a:pPr>
            <a:r>
              <a:rPr lang="en-GB" dirty="0" smtClean="0">
                <a:latin typeface="Calibri"/>
                <a:cs typeface="Calibri"/>
              </a:rPr>
              <a:t>Working hours</a:t>
            </a:r>
          </a:p>
          <a:p>
            <a:pPr marL="514350" indent="-514350">
              <a:buAutoNum type="arabicPeriod"/>
            </a:pPr>
            <a:r>
              <a:rPr lang="en-GB" dirty="0" smtClean="0">
                <a:latin typeface="Calibri"/>
                <a:cs typeface="Calibri"/>
              </a:rPr>
              <a:t>Coverage.</a:t>
            </a:r>
          </a:p>
          <a:p>
            <a:pPr marL="514350" indent="-514350">
              <a:buAutoNum type="arabicPeriod"/>
            </a:pPr>
            <a:endParaRPr lang="en-GB" dirty="0" smtClean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GB" dirty="0" smtClean="0">
                <a:latin typeface="Calibri"/>
                <a:cs typeface="Calibri"/>
              </a:rPr>
              <a:t>For every question, the relevant clause is selected. </a:t>
            </a:r>
          </a:p>
          <a:p>
            <a:pPr marL="0" indent="0">
              <a:buNone/>
            </a:pPr>
            <a:endParaRPr lang="en-GB" dirty="0" smtClean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8547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1265"/>
            <a:ext cx="10515600" cy="53756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Calibri"/>
                <a:cs typeface="Calibri"/>
              </a:rPr>
              <a:t>STEP 3</a:t>
            </a:r>
          </a:p>
          <a:p>
            <a:pPr marL="0" indent="0">
              <a:buNone/>
            </a:pPr>
            <a:r>
              <a:rPr lang="en-GB" dirty="0" smtClean="0">
                <a:latin typeface="Calibri"/>
                <a:cs typeface="Calibri"/>
              </a:rPr>
              <a:t>Data analysis and reporting.</a:t>
            </a:r>
          </a:p>
          <a:p>
            <a:pPr marL="0" indent="0">
              <a:buNone/>
            </a:pPr>
            <a:endParaRPr lang="en-GB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GB" dirty="0" smtClean="0">
                <a:latin typeface="Calibri"/>
                <a:cs typeface="Calibri"/>
              </a:rPr>
              <a:t>After the uploading and annotation of the agreements, the WageIndicator CBA Database provides for a huge excel file with more than 500 variables, which can be compared, analysed and shown through graphs and tables. </a:t>
            </a:r>
          </a:p>
          <a:p>
            <a:pPr marL="0" indent="0">
              <a:buNone/>
            </a:pPr>
            <a:r>
              <a:rPr lang="en-GB" dirty="0" smtClean="0">
                <a:latin typeface="Calibri"/>
                <a:cs typeface="Calibri"/>
              </a:rPr>
              <a:t>Also, we have the actual clauses (pieces of text).</a:t>
            </a:r>
          </a:p>
        </p:txBody>
      </p:sp>
    </p:spTree>
    <p:extLst>
      <p:ext uri="{BB962C8B-B14F-4D97-AF65-F5344CB8AC3E}">
        <p14:creationId xmlns:p14="http://schemas.microsoft.com/office/powerpoint/2010/main" val="3956278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+mn-lt"/>
              </a:rPr>
              <a:t>BACK TO CBA COLLECTION</a:t>
            </a:r>
            <a:r>
              <a:rPr lang="is-IS" dirty="0" smtClean="0">
                <a:latin typeface="+mn-lt"/>
              </a:rPr>
              <a:t>…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17649"/>
            <a:ext cx="10515600" cy="4559314"/>
          </a:xfrm>
        </p:spPr>
        <p:txBody>
          <a:bodyPr>
            <a:normAutofit/>
          </a:bodyPr>
          <a:lstStyle/>
          <a:p>
            <a:r>
              <a:rPr lang="en-GB" dirty="0" smtClean="0"/>
              <a:t>For this project, we need 140 agreements from commerce sector </a:t>
            </a:r>
            <a:r>
              <a:rPr lang="it-IT" dirty="0" smtClean="0"/>
              <a:t>–</a:t>
            </a:r>
            <a:r>
              <a:rPr lang="en-GB" dirty="0" smtClean="0"/>
              <a:t> around 5/country.</a:t>
            </a:r>
          </a:p>
          <a:p>
            <a:endParaRPr lang="en-GB" dirty="0" smtClean="0"/>
          </a:p>
          <a:p>
            <a:r>
              <a:rPr lang="en-GB" dirty="0" smtClean="0"/>
              <a:t>We would like them to be:</a:t>
            </a:r>
          </a:p>
          <a:p>
            <a:pPr marL="0" indent="0">
              <a:buNone/>
            </a:pPr>
            <a:r>
              <a:rPr lang="en-GB" dirty="0" smtClean="0"/>
              <a:t>- Sectoral (when existent) or company agreements</a:t>
            </a:r>
          </a:p>
          <a:p>
            <a:pPr>
              <a:buFontTx/>
              <a:buChar char="-"/>
            </a:pPr>
            <a:r>
              <a:rPr lang="it-IT" dirty="0" smtClean="0"/>
              <a:t>I</a:t>
            </a:r>
            <a:r>
              <a:rPr lang="en-GB" dirty="0" smtClean="0"/>
              <a:t>n force</a:t>
            </a:r>
          </a:p>
          <a:p>
            <a:pPr>
              <a:buFontTx/>
              <a:buChar char="-"/>
            </a:pPr>
            <a:r>
              <a:rPr lang="it-IT" dirty="0" smtClean="0"/>
              <a:t>C</a:t>
            </a:r>
            <a:r>
              <a:rPr lang="en-GB" dirty="0" err="1" smtClean="0"/>
              <a:t>omplete</a:t>
            </a:r>
            <a:endParaRPr lang="en-GB" dirty="0" smtClean="0"/>
          </a:p>
          <a:p>
            <a:pPr>
              <a:buFontTx/>
              <a:buChar char="-"/>
            </a:pPr>
            <a:r>
              <a:rPr lang="en-GB" dirty="0" smtClean="0"/>
              <a:t>With high coverage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089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9304"/>
            <a:ext cx="10515600" cy="4347659"/>
          </a:xfrm>
        </p:spPr>
        <p:txBody>
          <a:bodyPr numCol="3" spcCol="360000">
            <a:normAutofit/>
          </a:bodyPr>
          <a:lstStyle/>
          <a:p>
            <a:pPr>
              <a:buFontTx/>
              <a:buChar char="-"/>
            </a:pPr>
            <a:r>
              <a:rPr lang="en-GB" dirty="0" smtClean="0"/>
              <a:t>Bulgaria</a:t>
            </a:r>
          </a:p>
          <a:p>
            <a:pPr>
              <a:buFontTx/>
              <a:buChar char="-"/>
            </a:pPr>
            <a:r>
              <a:rPr lang="en-GB" dirty="0" smtClean="0"/>
              <a:t>Croatia</a:t>
            </a:r>
          </a:p>
          <a:p>
            <a:pPr>
              <a:buFontTx/>
              <a:buChar char="-"/>
            </a:pPr>
            <a:r>
              <a:rPr lang="en-GB" dirty="0" smtClean="0"/>
              <a:t>Cyprus</a:t>
            </a:r>
          </a:p>
          <a:p>
            <a:pPr>
              <a:buFontTx/>
              <a:buChar char="-"/>
            </a:pPr>
            <a:r>
              <a:rPr lang="en-GB" dirty="0" smtClean="0"/>
              <a:t>Czech Republic</a:t>
            </a:r>
          </a:p>
          <a:p>
            <a:pPr>
              <a:buFontTx/>
              <a:buChar char="-"/>
            </a:pPr>
            <a:r>
              <a:rPr lang="en-GB" dirty="0" smtClean="0"/>
              <a:t>Estonia</a:t>
            </a:r>
          </a:p>
          <a:p>
            <a:pPr>
              <a:buFontTx/>
              <a:buChar char="-"/>
            </a:pPr>
            <a:r>
              <a:rPr lang="en-GB" dirty="0" smtClean="0"/>
              <a:t>Finland</a:t>
            </a:r>
          </a:p>
          <a:p>
            <a:pPr>
              <a:buFontTx/>
              <a:buChar char="-"/>
            </a:pPr>
            <a:r>
              <a:rPr lang="en-GB" dirty="0" smtClean="0"/>
              <a:t>Hungary</a:t>
            </a:r>
          </a:p>
          <a:p>
            <a:pPr>
              <a:buFontTx/>
              <a:buChar char="-"/>
            </a:pPr>
            <a:r>
              <a:rPr lang="en-GB" dirty="0" smtClean="0"/>
              <a:t>Ireland</a:t>
            </a:r>
          </a:p>
          <a:p>
            <a:pPr>
              <a:buFontTx/>
              <a:buChar char="-"/>
            </a:pPr>
            <a:r>
              <a:rPr lang="en-GB" smtClean="0"/>
              <a:t>Latvia</a:t>
            </a:r>
          </a:p>
          <a:p>
            <a:pPr>
              <a:buFontTx/>
              <a:buChar char="-"/>
            </a:pPr>
            <a:r>
              <a:rPr lang="en-GB" smtClean="0"/>
              <a:t>Lithuania</a:t>
            </a:r>
            <a:endParaRPr lang="en-GB" dirty="0" smtClean="0"/>
          </a:p>
          <a:p>
            <a:pPr>
              <a:buFontTx/>
              <a:buChar char="-"/>
            </a:pPr>
            <a:r>
              <a:rPr lang="en-GB" dirty="0" smtClean="0"/>
              <a:t>Luxembourg</a:t>
            </a:r>
          </a:p>
          <a:p>
            <a:pPr>
              <a:buFontTx/>
              <a:buChar char="-"/>
            </a:pPr>
            <a:r>
              <a:rPr lang="en-GB" dirty="0" smtClean="0"/>
              <a:t>Malta</a:t>
            </a:r>
          </a:p>
          <a:p>
            <a:pPr>
              <a:buFontTx/>
              <a:buChar char="-"/>
            </a:pPr>
            <a:r>
              <a:rPr lang="en-GB" dirty="0" smtClean="0"/>
              <a:t>Poland</a:t>
            </a:r>
          </a:p>
          <a:p>
            <a:pPr>
              <a:buFontTx/>
              <a:buChar char="-"/>
            </a:pPr>
            <a:r>
              <a:rPr lang="en-GB" dirty="0" smtClean="0"/>
              <a:t>Romania</a:t>
            </a:r>
          </a:p>
          <a:p>
            <a:pPr>
              <a:buFontTx/>
              <a:buChar char="-"/>
            </a:pPr>
            <a:r>
              <a:rPr lang="en-GB" dirty="0" smtClean="0"/>
              <a:t>Slovenia</a:t>
            </a:r>
          </a:p>
          <a:p>
            <a:pPr>
              <a:buFontTx/>
              <a:buChar char="-"/>
            </a:pPr>
            <a:r>
              <a:rPr lang="en-GB" dirty="0" smtClean="0"/>
              <a:t>Sweden</a:t>
            </a:r>
          </a:p>
          <a:p>
            <a:pPr>
              <a:buFontTx/>
              <a:buChar char="-"/>
            </a:pPr>
            <a:r>
              <a:rPr lang="en-GB" dirty="0" smtClean="0"/>
              <a:t>United Kingdom</a:t>
            </a:r>
          </a:p>
          <a:p>
            <a:pPr>
              <a:buFontTx/>
              <a:buChar char="-"/>
            </a:pPr>
            <a:endParaRPr lang="en-GB" dirty="0" smtClean="0"/>
          </a:p>
        </p:txBody>
      </p:sp>
      <p:sp>
        <p:nvSpPr>
          <p:cNvPr id="5" name="CasellaDiTesto 4"/>
          <p:cNvSpPr txBox="1"/>
          <p:nvPr/>
        </p:nvSpPr>
        <p:spPr>
          <a:xfrm>
            <a:off x="997888" y="801265"/>
            <a:ext cx="10266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+mj-lt"/>
              </a:rPr>
              <a:t>“Problematic” countries</a:t>
            </a:r>
            <a:endParaRPr lang="en-GB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81056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3240"/>
            <a:ext cx="10515600" cy="4883183"/>
          </a:xfrm>
        </p:spPr>
        <p:txBody>
          <a:bodyPr numCol="1" spcCol="360000">
            <a:normAutofit/>
          </a:bodyPr>
          <a:lstStyle/>
          <a:p>
            <a:pPr marL="0" indent="0">
              <a:buNone/>
            </a:pPr>
            <a:r>
              <a:rPr lang="en-GB" dirty="0" smtClean="0"/>
              <a:t>To make this project start, we need to work together.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By </a:t>
            </a:r>
            <a:r>
              <a:rPr lang="en-GB" b="1" dirty="0" smtClean="0"/>
              <a:t>Monday 13</a:t>
            </a:r>
            <a:r>
              <a:rPr lang="en-GB" b="1" baseline="30000" dirty="0" smtClean="0"/>
              <a:t>th</a:t>
            </a:r>
            <a:r>
              <a:rPr lang="en-GB" b="1" dirty="0"/>
              <a:t> </a:t>
            </a:r>
            <a:r>
              <a:rPr lang="en-GB" b="1" dirty="0" smtClean="0"/>
              <a:t>June</a:t>
            </a:r>
            <a:r>
              <a:rPr lang="en-GB" dirty="0" smtClean="0"/>
              <a:t>, let’s try to collect the agreements that are needed to start.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Please send them to: </a:t>
            </a:r>
            <a:r>
              <a:rPr lang="en-GB" dirty="0" smtClean="0">
                <a:hlinkClick r:id="rId2"/>
              </a:rPr>
              <a:t>danielaceccon@wageindicator.org</a:t>
            </a:r>
            <a:endParaRPr lang="en-GB" dirty="0" smtClean="0"/>
          </a:p>
          <a:p>
            <a:pPr marL="0" indent="0">
              <a:buNone/>
            </a:pPr>
            <a:r>
              <a:rPr lang="en-GB" smtClean="0"/>
              <a:t>And </a:t>
            </a:r>
            <a:r>
              <a:rPr lang="en-GB" dirty="0" smtClean="0"/>
              <a:t>please provide your email address / phone number, so we can contact you.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b="1" dirty="0" smtClean="0"/>
              <a:t>THANK YOU!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997888" y="801265"/>
            <a:ext cx="10266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 err="1" smtClean="0">
                <a:latin typeface="+mj-lt"/>
              </a:rPr>
              <a:t>Let’s</a:t>
            </a:r>
            <a:r>
              <a:rPr lang="it-IT" sz="3600" dirty="0" smtClean="0">
                <a:latin typeface="+mj-lt"/>
              </a:rPr>
              <a:t> collaborate!</a:t>
            </a:r>
            <a:endParaRPr lang="it-IT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8745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>
                <a:latin typeface="+mn-lt"/>
              </a:rPr>
              <a:t>WHAT IS THE BARCOM PROJECT ABOUT?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630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dirty="0" smtClean="0"/>
              <a:t>BARCOM project is about COLLECTIVE BARGAINING in the Commerce sector in Europe and DATA.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 smtClean="0"/>
              <a:t>Collective bargaining is important</a:t>
            </a:r>
          </a:p>
          <a:p>
            <a:pPr marL="0" indent="0" algn="ctr">
              <a:buNone/>
            </a:pPr>
            <a:r>
              <a:rPr lang="en-GB" dirty="0" smtClean="0"/>
              <a:t>BUT</a:t>
            </a:r>
          </a:p>
          <a:p>
            <a:pPr marL="0" indent="0" algn="ctr">
              <a:buNone/>
            </a:pPr>
            <a:r>
              <a:rPr lang="en-GB" dirty="0"/>
              <a:t>t</a:t>
            </a:r>
            <a:r>
              <a:rPr lang="en-GB" dirty="0" smtClean="0"/>
              <a:t>here is hardly any shared and organized cross-country knowledge about what is actually agreed in collective agreements.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 smtClean="0"/>
              <a:t>How can this be achieved?</a:t>
            </a:r>
          </a:p>
          <a:p>
            <a:pPr marL="0" indent="0" algn="ctr">
              <a:buNone/>
            </a:pPr>
            <a:r>
              <a:rPr lang="en-GB" dirty="0" smtClean="0"/>
              <a:t>Through DATA COLLECTION and ANALYSIS</a:t>
            </a:r>
          </a:p>
          <a:p>
            <a:pPr algn="ctr"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5872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>
                <a:latin typeface="+mn-lt"/>
              </a:rPr>
              <a:t>WHO IS WORKING ON THE BARCOM PROJECT?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/>
              <a:t>BARCOM project partners: </a:t>
            </a:r>
            <a:endParaRPr lang="en-GB" b="1" dirty="0" smtClean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RESEARCH:</a:t>
            </a:r>
            <a:endParaRPr lang="en-GB" b="1" dirty="0"/>
          </a:p>
          <a:p>
            <a:r>
              <a:rPr lang="en-GB" b="1" dirty="0"/>
              <a:t>University of Amsterdam/AIAS (coordinator), Amsterdam </a:t>
            </a:r>
          </a:p>
          <a:p>
            <a:r>
              <a:rPr lang="en-GB" b="1" dirty="0"/>
              <a:t>Central European Labour Studies Institute (CELSI), Bratislava </a:t>
            </a:r>
          </a:p>
          <a:p>
            <a:r>
              <a:rPr lang="en-GB" b="1" dirty="0"/>
              <a:t>University of Economics in Bratislava (EUBA), Bratislava </a:t>
            </a:r>
            <a:endParaRPr lang="en-GB" b="1" dirty="0" smtClean="0"/>
          </a:p>
          <a:p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SOCIAL PARTNERS</a:t>
            </a:r>
            <a:endParaRPr lang="en-GB" b="1" dirty="0"/>
          </a:p>
          <a:p>
            <a:r>
              <a:rPr lang="en-GB" b="1" dirty="0" err="1"/>
              <a:t>EuroCommerce</a:t>
            </a:r>
            <a:r>
              <a:rPr lang="en-GB" b="1" dirty="0"/>
              <a:t> – The Retail, Wholesale and International Trade Representation to the EU </a:t>
            </a:r>
          </a:p>
          <a:p>
            <a:r>
              <a:rPr lang="en-GB" b="1" dirty="0"/>
              <a:t>UNI Europa – </a:t>
            </a:r>
            <a:r>
              <a:rPr lang="en-GB" b="1" dirty="0" err="1"/>
              <a:t>Uni</a:t>
            </a:r>
            <a:r>
              <a:rPr lang="en-GB" b="1" dirty="0"/>
              <a:t> Global Union – Europe </a:t>
            </a:r>
          </a:p>
          <a:p>
            <a:endParaRPr lang="en-GB" b="1" dirty="0"/>
          </a:p>
          <a:p>
            <a:pPr marL="0" indent="0">
              <a:buNone/>
            </a:pPr>
            <a:r>
              <a:rPr lang="en-GB" b="1" dirty="0"/>
              <a:t>Associate </a:t>
            </a:r>
            <a:r>
              <a:rPr lang="en-GB" b="1" dirty="0" smtClean="0"/>
              <a:t>partner</a:t>
            </a:r>
            <a:r>
              <a:rPr lang="en-GB" b="1" dirty="0"/>
              <a:t> </a:t>
            </a:r>
            <a:r>
              <a:rPr lang="en-GB" b="1" dirty="0" smtClean="0"/>
              <a:t>(coding and database)</a:t>
            </a:r>
            <a:endParaRPr lang="en-GB" b="1" dirty="0"/>
          </a:p>
          <a:p>
            <a:r>
              <a:rPr lang="en-GB" b="1" dirty="0"/>
              <a:t>WageIndicator Foundation (WIF), Amsterdam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55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+mn-lt"/>
              </a:rPr>
              <a:t>WHAT WILL THE RESULTS BE AFTER 2 YEARS?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/>
              <a:t>4</a:t>
            </a:r>
            <a:r>
              <a:rPr lang="en-GB" dirty="0" smtClean="0"/>
              <a:t> REPORTS:</a:t>
            </a:r>
          </a:p>
          <a:p>
            <a:pPr marL="0" indent="0">
              <a:buNone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Comparison of the content of 140 collective agreements from 28 countries (around 5 per country). More than 500 variables will be analysed;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Sector-level bargaining settings (approximately 10 variables per country will be taken into account);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Relationship between agreements’ content and sector-level characteristics;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28 one-page-one-country reports about the content of collective agreements in the country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WHICH MEANS</a:t>
            </a:r>
            <a:r>
              <a:rPr lang="is-IS" dirty="0" smtClean="0"/>
              <a:t>…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287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5911"/>
            <a:ext cx="10515600" cy="5215784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alibri"/>
                <a:cs typeface="Calibri"/>
              </a:rPr>
              <a:t>Storage of data about the provisions in collective agreements </a:t>
            </a:r>
          </a:p>
          <a:p>
            <a:endParaRPr lang="en-GB" dirty="0" smtClean="0">
              <a:latin typeface="Calibri"/>
              <a:cs typeface="Calibri"/>
            </a:endParaRPr>
          </a:p>
          <a:p>
            <a:r>
              <a:rPr lang="en-GB" dirty="0" smtClean="0">
                <a:latin typeface="Calibri"/>
                <a:cs typeface="Calibri"/>
              </a:rPr>
              <a:t>More expertise for the social partners on collective bargaining in other countries (by cross-country comparison)</a:t>
            </a:r>
          </a:p>
          <a:p>
            <a:endParaRPr lang="en-GB" dirty="0" smtClean="0">
              <a:latin typeface="Calibri"/>
              <a:cs typeface="Calibri"/>
            </a:endParaRPr>
          </a:p>
          <a:p>
            <a:r>
              <a:rPr lang="en-GB" dirty="0" smtClean="0">
                <a:latin typeface="Calibri"/>
                <a:cs typeface="Calibri"/>
              </a:rPr>
              <a:t>Insight into the patterns in collective bargaining provisions, to help future policy decisions</a:t>
            </a:r>
          </a:p>
          <a:p>
            <a:endParaRPr lang="en-GB" dirty="0" smtClean="0">
              <a:latin typeface="Calibri"/>
              <a:cs typeface="Calibri"/>
            </a:endParaRPr>
          </a:p>
          <a:p>
            <a:r>
              <a:rPr lang="en-GB" dirty="0" smtClean="0">
                <a:latin typeface="Calibri"/>
                <a:cs typeface="Calibri"/>
              </a:rPr>
              <a:t>Conference with debates within the commerce sector (employers’ associations and trade unions) about the outcomes of the research. </a:t>
            </a:r>
          </a:p>
        </p:txBody>
      </p:sp>
    </p:spTree>
    <p:extLst>
      <p:ext uri="{BB962C8B-B14F-4D97-AF65-F5344CB8AC3E}">
        <p14:creationId xmlns:p14="http://schemas.microsoft.com/office/powerpoint/2010/main" val="2288333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>
                <a:latin typeface="Calibri"/>
                <a:cs typeface="Calibri"/>
              </a:rPr>
              <a:t>HOW DO WE GET THERE?</a:t>
            </a:r>
            <a:endParaRPr lang="en-GB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Calibri"/>
                <a:cs typeface="Calibri"/>
              </a:rPr>
              <a:t>STEP 1</a:t>
            </a:r>
          </a:p>
          <a:p>
            <a:pPr marL="0" indent="0">
              <a:buNone/>
            </a:pPr>
            <a:r>
              <a:rPr lang="en-GB" dirty="0" smtClean="0">
                <a:latin typeface="Calibri"/>
                <a:cs typeface="Calibri"/>
              </a:rPr>
              <a:t>CBA collection (all, but especially UNI Europa and </a:t>
            </a:r>
            <a:r>
              <a:rPr lang="en-GB" dirty="0" err="1" smtClean="0">
                <a:latin typeface="Calibri"/>
                <a:cs typeface="Calibri"/>
              </a:rPr>
              <a:t>EuroCommerce</a:t>
            </a:r>
            <a:r>
              <a:rPr lang="en-GB" dirty="0" smtClean="0">
                <a:latin typeface="Calibri"/>
                <a:cs typeface="Calibri"/>
              </a:rPr>
              <a:t>): 140 agreements, around 5 per country.</a:t>
            </a:r>
          </a:p>
        </p:txBody>
      </p:sp>
    </p:spTree>
    <p:extLst>
      <p:ext uri="{BB962C8B-B14F-4D97-AF65-F5344CB8AC3E}">
        <p14:creationId xmlns:p14="http://schemas.microsoft.com/office/powerpoint/2010/main" val="100323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1265"/>
            <a:ext cx="10515600" cy="53756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Calibri"/>
                <a:cs typeface="Calibri"/>
              </a:rPr>
              <a:t>STEP 2</a:t>
            </a:r>
          </a:p>
          <a:p>
            <a:pPr marL="0" indent="0">
              <a:buNone/>
            </a:pPr>
            <a:r>
              <a:rPr lang="en-GB" dirty="0" smtClean="0">
                <a:latin typeface="Calibri"/>
                <a:cs typeface="Calibri"/>
              </a:rPr>
              <a:t>Annotation (CELSI/AIAS) using WageIndicator coding form and database.</a:t>
            </a:r>
          </a:p>
          <a:p>
            <a:pPr marL="0" indent="0">
              <a:buNone/>
            </a:pPr>
            <a:endParaRPr lang="en-GB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GB" dirty="0" smtClean="0">
                <a:latin typeface="Calibri"/>
                <a:cs typeface="Calibri"/>
              </a:rPr>
              <a:t>WageIndicator is a foundation based in the Netherlands and running websites in 85 countries. Through our national websites, we collect, compare and share information about Wages, Labour Law and Career.</a:t>
            </a:r>
          </a:p>
          <a:p>
            <a:pPr marL="0" indent="0">
              <a:buNone/>
            </a:pPr>
            <a:endParaRPr lang="en-GB" dirty="0" smtClean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GB" dirty="0" smtClean="0">
                <a:latin typeface="Calibri"/>
                <a:cs typeface="Calibri"/>
              </a:rPr>
              <a:t>In 29 extra-European countries we already have a Collective Bargaining Agreements Database, where we annotate and publish collective agreements.</a:t>
            </a:r>
          </a:p>
        </p:txBody>
      </p:sp>
    </p:spTree>
    <p:extLst>
      <p:ext uri="{BB962C8B-B14F-4D97-AF65-F5344CB8AC3E}">
        <p14:creationId xmlns:p14="http://schemas.microsoft.com/office/powerpoint/2010/main" val="1715160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662941" y="760096"/>
            <a:ext cx="10877551" cy="595789"/>
          </a:xfrm>
        </p:spPr>
        <p:txBody>
          <a:bodyPr lIns="0" tIns="0" rIns="0" bIns="0"/>
          <a:lstStyle/>
          <a:p>
            <a:pPr eaLnBrk="1" hangingPunct="1">
              <a:lnSpc>
                <a:spcPct val="95000"/>
              </a:lnSpc>
            </a:pPr>
            <a:r>
              <a:rPr lang="fr-FR" sz="2500" dirty="0">
                <a:solidFill>
                  <a:srgbClr val="558ED5"/>
                </a:solidFill>
                <a:latin typeface="Arial" charset="0"/>
              </a:rPr>
              <a:t> </a:t>
            </a:r>
            <a:r>
              <a:rPr lang="fr-FR" sz="2500" dirty="0" err="1">
                <a:solidFill>
                  <a:srgbClr val="558ED5"/>
                </a:solidFill>
                <a:latin typeface="Arial" charset="0"/>
              </a:rPr>
              <a:t>CBAs</a:t>
            </a:r>
            <a:r>
              <a:rPr lang="fr-FR" sz="2500" dirty="0">
                <a:solidFill>
                  <a:srgbClr val="558ED5"/>
                </a:solidFill>
                <a:latin typeface="Arial" charset="0"/>
              </a:rPr>
              <a:t> arrangement </a:t>
            </a:r>
            <a:r>
              <a:rPr lang="fr-FR" sz="2500" dirty="0" smtClean="0">
                <a:solidFill>
                  <a:srgbClr val="558ED5"/>
                </a:solidFill>
                <a:latin typeface="Arial" charset="0"/>
              </a:rPr>
              <a:t>in </a:t>
            </a:r>
            <a:r>
              <a:rPr lang="fr-FR" sz="2500" dirty="0">
                <a:solidFill>
                  <a:srgbClr val="558ED5"/>
                </a:solidFill>
                <a:latin typeface="Arial" charset="0"/>
              </a:rPr>
              <a:t>the </a:t>
            </a:r>
            <a:r>
              <a:rPr lang="fr-FR" sz="2500" dirty="0" err="1" smtClean="0">
                <a:solidFill>
                  <a:srgbClr val="558ED5"/>
                </a:solidFill>
                <a:latin typeface="Arial" charset="0"/>
              </a:rPr>
              <a:t>websites</a:t>
            </a:r>
            <a:r>
              <a:rPr lang="fr-FR" sz="2500" dirty="0" smtClean="0">
                <a:solidFill>
                  <a:srgbClr val="558ED5"/>
                </a:solidFill>
                <a:latin typeface="Arial" charset="0"/>
              </a:rPr>
              <a:t> </a:t>
            </a:r>
            <a:r>
              <a:rPr lang="fr-FR" sz="2500" dirty="0">
                <a:solidFill>
                  <a:srgbClr val="558ED5"/>
                </a:solidFill>
                <a:latin typeface="Arial" charset="0"/>
              </a:rPr>
              <a:t>- Kenya</a:t>
            </a:r>
            <a:endParaRPr lang="en-US" sz="2500" dirty="0">
              <a:solidFill>
                <a:srgbClr val="558ED5"/>
              </a:solidFill>
              <a:latin typeface="Arial" charset="0"/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910591" y="1355884"/>
            <a:ext cx="10633711" cy="10741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08610" indent="-308610">
              <a:defRPr/>
            </a:pPr>
            <a:endParaRPr lang="nl-NL" dirty="0">
              <a:ea typeface="+mn-ea"/>
              <a:cs typeface="+mn-cs"/>
            </a:endParaRPr>
          </a:p>
          <a:p>
            <a:pPr marL="102870" lvl="1" indent="0" eaLnBrk="1" hangingPunct="1">
              <a:lnSpc>
                <a:spcPct val="95000"/>
              </a:lnSpc>
              <a:buClr>
                <a:srgbClr val="7F7F7F"/>
              </a:buClr>
              <a:buSzPct val="100000"/>
              <a:defRPr/>
            </a:pPr>
            <a:endParaRPr lang="fr-FR" dirty="0">
              <a:ea typeface="+mn-ea"/>
              <a:cs typeface="+mn-cs"/>
            </a:endParaRPr>
          </a:p>
          <a:p>
            <a:pPr lvl="1" eaLnBrk="1" hangingPunct="1">
              <a:lnSpc>
                <a:spcPct val="95000"/>
              </a:lnSpc>
              <a:buClr>
                <a:srgbClr val="7F7F7F"/>
              </a:buClr>
              <a:buSzPct val="100000"/>
              <a:buFontTx/>
              <a:buChar char="•"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pic>
        <p:nvPicPr>
          <p:cNvPr id="4505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5474971" cy="724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9731" y="75726"/>
            <a:ext cx="6732271" cy="372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1" name="Text Box 7"/>
          <p:cNvSpPr txBox="1">
            <a:spLocks noChangeArrowheads="1"/>
          </p:cNvSpPr>
          <p:nvPr/>
        </p:nvSpPr>
        <p:spPr bwMode="auto">
          <a:xfrm>
            <a:off x="5474971" y="122873"/>
            <a:ext cx="6619876" cy="262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95000"/>
              </a:lnSpc>
            </a:pPr>
            <a:r>
              <a:rPr lang="en-US" sz="1800">
                <a:solidFill>
                  <a:srgbClr val="7F7F7F"/>
                </a:solidFill>
                <a:latin typeface="Arial" charset="0"/>
              </a:rPr>
              <a:t>Cobra Team</a:t>
            </a:r>
          </a:p>
        </p:txBody>
      </p:sp>
      <p:pic>
        <p:nvPicPr>
          <p:cNvPr id="45062" name="Immagin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89737" y="1616639"/>
            <a:ext cx="9458324" cy="4661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Freccia a destra 11"/>
          <p:cNvSpPr/>
          <p:nvPr/>
        </p:nvSpPr>
        <p:spPr>
          <a:xfrm>
            <a:off x="835888" y="4628121"/>
            <a:ext cx="1209675" cy="518637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8DB4-3DDF-0F48-A51B-BA7D5CB05C27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006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Immagine 6" descr="example_keny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85" y="1744505"/>
            <a:ext cx="11247120" cy="4774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6" name="Rectangle 1"/>
          <p:cNvSpPr>
            <a:spLocks noGrp="1" noChangeArrowheads="1"/>
          </p:cNvSpPr>
          <p:nvPr>
            <p:ph type="ctrTitle"/>
          </p:nvPr>
        </p:nvSpPr>
        <p:spPr>
          <a:xfrm>
            <a:off x="651511" y="965836"/>
            <a:ext cx="10877551" cy="648653"/>
          </a:xfrm>
        </p:spPr>
        <p:txBody>
          <a:bodyPr lIns="0" tIns="0" rIns="0" bIns="0"/>
          <a:lstStyle/>
          <a:p>
            <a:pPr algn="just" eaLnBrk="1" hangingPunct="1">
              <a:lnSpc>
                <a:spcPct val="150000"/>
              </a:lnSpc>
            </a:pPr>
            <a:r>
              <a:rPr lang="fr-FR" sz="2500">
                <a:solidFill>
                  <a:srgbClr val="558ED5"/>
                </a:solidFill>
                <a:latin typeface="Arial" charset="0"/>
              </a:rPr>
              <a:t>How a CBA looks like when online</a:t>
            </a:r>
          </a:p>
        </p:txBody>
      </p:sp>
      <p:pic>
        <p:nvPicPr>
          <p:cNvPr id="4710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5474971" cy="724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9731" y="75726"/>
            <a:ext cx="6732271" cy="372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9" name="Text Box 7"/>
          <p:cNvSpPr txBox="1">
            <a:spLocks noChangeArrowheads="1"/>
          </p:cNvSpPr>
          <p:nvPr/>
        </p:nvSpPr>
        <p:spPr bwMode="auto">
          <a:xfrm>
            <a:off x="5518785" y="122873"/>
            <a:ext cx="6619875" cy="262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95000"/>
              </a:lnSpc>
            </a:pPr>
            <a:r>
              <a:rPr lang="en-US" sz="1800">
                <a:solidFill>
                  <a:srgbClr val="7F7F7F"/>
                </a:solidFill>
                <a:latin typeface="Arial" charset="0"/>
              </a:rPr>
              <a:t>Cobra Team</a:t>
            </a:r>
          </a:p>
        </p:txBody>
      </p:sp>
      <p:sp>
        <p:nvSpPr>
          <p:cNvPr id="8" name="Callout 5 7"/>
          <p:cNvSpPr/>
          <p:nvPr/>
        </p:nvSpPr>
        <p:spPr>
          <a:xfrm>
            <a:off x="9121141" y="2457450"/>
            <a:ext cx="3070860" cy="258604"/>
          </a:xfrm>
          <a:prstGeom prst="accentCallout1">
            <a:avLst>
              <a:gd name="adj1" fmla="val 18750"/>
              <a:gd name="adj2" fmla="val -10797"/>
              <a:gd name="adj3" fmla="val 917109"/>
              <a:gd name="adj4" fmla="val -96818"/>
            </a:avLst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8DB4-3DDF-0F48-A51B-BA7D5CB05C27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663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5354</TotalTime>
  <Words>670</Words>
  <Application>Microsoft Macintosh PowerPoint</Application>
  <PresentationFormat>Widescreen</PresentationFormat>
  <Paragraphs>121</Paragraphs>
  <Slides>15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ＭＳ Ｐゴシック</vt:lpstr>
      <vt:lpstr>Times New Roman</vt:lpstr>
      <vt:lpstr>Office Theme</vt:lpstr>
      <vt:lpstr>The BARCOM project on innovative tools for bargaining support in the Commerce sector</vt:lpstr>
      <vt:lpstr>WHAT IS THE BARCOM PROJECT ABOUT?</vt:lpstr>
      <vt:lpstr>WHO IS WORKING ON THE BARCOM PROJECT?</vt:lpstr>
      <vt:lpstr>WHAT WILL THE RESULTS BE AFTER 2 YEARS?</vt:lpstr>
      <vt:lpstr>Presentazione di PowerPoint</vt:lpstr>
      <vt:lpstr>HOW DO WE GET THERE?</vt:lpstr>
      <vt:lpstr>Presentazione di PowerPoint</vt:lpstr>
      <vt:lpstr> CBAs arrangement in the websites - Kenya</vt:lpstr>
      <vt:lpstr>How a CBA looks like when online</vt:lpstr>
      <vt:lpstr> The Comparison Tool</vt:lpstr>
      <vt:lpstr>Presentazione di PowerPoint</vt:lpstr>
      <vt:lpstr>Presentazione di PowerPoint</vt:lpstr>
      <vt:lpstr>BACK TO CBA COLLECTION…</vt:lpstr>
      <vt:lpstr>Presentazione di PowerPoint</vt:lpstr>
      <vt:lpstr>Presentazione di PowerPoint</vt:lpstr>
    </vt:vector>
  </TitlesOfParts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BARCOM KICK OFF MEETING</dc:title>
  <dc:creator>Kea Tijdens</dc:creator>
  <cp:lastModifiedBy>Daniela Ceccon</cp:lastModifiedBy>
  <cp:revision>78</cp:revision>
  <cp:lastPrinted>2016-06-05T13:21:07Z</cp:lastPrinted>
  <dcterms:created xsi:type="dcterms:W3CDTF">2016-03-21T10:06:04Z</dcterms:created>
  <dcterms:modified xsi:type="dcterms:W3CDTF">2018-01-17T10:19:31Z</dcterms:modified>
</cp:coreProperties>
</file>