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79" r:id="rId4"/>
    <p:sldId id="281" r:id="rId5"/>
    <p:sldId id="271" r:id="rId6"/>
    <p:sldId id="269" r:id="rId7"/>
    <p:sldId id="258" r:id="rId8"/>
    <p:sldId id="284" r:id="rId9"/>
    <p:sldId id="282" r:id="rId10"/>
    <p:sldId id="285" r:id="rId11"/>
    <p:sldId id="283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76" r:id="rId23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DAE72-5AB1-094B-9D05-EF6CA9EB4BC0}" type="datetimeFigureOut">
              <a:rPr lang="it-IT" smtClean="0"/>
              <a:t>01/04/2017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C2928-424D-B94B-AA7F-896B317CED3D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63DD-1AFA-F44B-AA44-FD14063AE24A}" type="datetimeFigureOut">
              <a:rPr lang="it-IT" smtClean="0"/>
              <a:t>01/04/2017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5369-701D-654A-99F7-0D452CA8C674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37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0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8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8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2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5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1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4BE6-E140-480C-A95A-84EE2A17842B}" type="datetimeFigureOut">
              <a:rPr lang="en-GB" smtClean="0"/>
              <a:t>01/04/2017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9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geindicator.org/labourlaw" TargetMode="External"/><Relationship Id="rId2" Type="http://schemas.openxmlformats.org/officeDocument/2006/relationships/hyperlink" Target="http://wageindicator-collective-agreements-database.silk.co/page/WageIndicator-CBA-Databa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880" y="619847"/>
            <a:ext cx="9144000" cy="3068997"/>
          </a:xfrm>
        </p:spPr>
        <p:txBody>
          <a:bodyPr>
            <a:normAutofit fontScale="90000"/>
          </a:bodyPr>
          <a:lstStyle/>
          <a:p>
            <a:r>
              <a:rPr lang="en-US" dirty="0"/>
              <a:t>Gender Equality and Work/Family Balance Arrangements in European Collective Agreements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3761" y="5854650"/>
            <a:ext cx="9144000" cy="479880"/>
          </a:xfrm>
        </p:spPr>
        <p:txBody>
          <a:bodyPr/>
          <a:lstStyle/>
          <a:p>
            <a:r>
              <a:rPr lang="nl-NL" dirty="0"/>
              <a:t>AMSTERDAM, 30th </a:t>
            </a:r>
            <a:r>
              <a:rPr lang="nl-NL" dirty="0" err="1"/>
              <a:t>March</a:t>
            </a:r>
            <a:r>
              <a:rPr lang="nl-NL" dirty="0"/>
              <a:t> 2017</a:t>
            </a:r>
            <a:endParaRPr lang="en-GB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5204" y="4732001"/>
            <a:ext cx="9144000" cy="8931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Daniela Ceccon </a:t>
            </a:r>
            <a:r>
              <a:rPr lang="it-IT" dirty="0"/>
              <a:t>–</a:t>
            </a:r>
            <a:r>
              <a:rPr lang="nl-NL" dirty="0"/>
              <a:t> </a:t>
            </a:r>
          </a:p>
          <a:p>
            <a:r>
              <a:rPr lang="it-IT" dirty="0"/>
              <a:t>D</a:t>
            </a:r>
            <a:r>
              <a:rPr lang="nl-NL" dirty="0" err="1"/>
              <a:t>atabase</a:t>
            </a:r>
            <a:r>
              <a:rPr lang="nl-NL" dirty="0"/>
              <a:t> manager of the WageIndicator Foundation / Researcher at the University of Amsterdam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849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Calibri"/>
                <a:cs typeface="Calibri"/>
              </a:rPr>
              <a:t>Work/family balance arrangements: </a:t>
            </a:r>
          </a:p>
          <a:p>
            <a:r>
              <a:rPr lang="it-IT" dirty="0">
                <a:latin typeface="Calibri"/>
                <a:cs typeface="Calibri"/>
              </a:rPr>
              <a:t>M</a:t>
            </a:r>
            <a:r>
              <a:rPr lang="en-GB" dirty="0" err="1">
                <a:latin typeface="Calibri"/>
                <a:cs typeface="Calibri"/>
              </a:rPr>
              <a:t>aternity</a:t>
            </a:r>
            <a:r>
              <a:rPr lang="en-GB" dirty="0">
                <a:latin typeface="Calibri"/>
                <a:cs typeface="Calibri"/>
              </a:rPr>
              <a:t> / paternity leave</a:t>
            </a:r>
          </a:p>
          <a:p>
            <a:r>
              <a:rPr lang="en-GB" dirty="0">
                <a:latin typeface="Calibri"/>
                <a:cs typeface="Calibri"/>
              </a:rPr>
              <a:t>Pregnancy and breastfeeding</a:t>
            </a:r>
          </a:p>
          <a:p>
            <a:r>
              <a:rPr lang="en-GB" dirty="0">
                <a:latin typeface="Calibri"/>
                <a:cs typeface="Calibri"/>
              </a:rPr>
              <a:t>Childcare</a:t>
            </a:r>
          </a:p>
          <a:p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cs typeface="Calibri"/>
              </a:rPr>
              <a:t>Equality issues:</a:t>
            </a:r>
          </a:p>
          <a:p>
            <a:r>
              <a:rPr lang="en-GB" dirty="0"/>
              <a:t>Equal pay</a:t>
            </a:r>
          </a:p>
          <a:p>
            <a:r>
              <a:rPr lang="en-GB" dirty="0"/>
              <a:t>Discrimination</a:t>
            </a:r>
          </a:p>
          <a:p>
            <a:r>
              <a:rPr lang="en-GB" dirty="0"/>
              <a:t>Equal opportunities for women</a:t>
            </a:r>
          </a:p>
          <a:p>
            <a:r>
              <a:rPr lang="en-GB" dirty="0"/>
              <a:t>Gender equality </a:t>
            </a:r>
          </a:p>
          <a:p>
            <a:r>
              <a:rPr lang="en-GB" dirty="0"/>
              <a:t>Sexual harassment and violence at work</a:t>
            </a:r>
          </a:p>
        </p:txBody>
      </p:sp>
    </p:spTree>
    <p:extLst>
      <p:ext uri="{BB962C8B-B14F-4D97-AF65-F5344CB8AC3E}">
        <p14:creationId xmlns:p14="http://schemas.microsoft.com/office/powerpoint/2010/main" val="332935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26" r="-2026"/>
          <a:stretch>
            <a:fillRect/>
          </a:stretch>
        </p:blipFill>
        <p:spPr>
          <a:xfrm>
            <a:off x="2006514" y="1405694"/>
            <a:ext cx="7789862" cy="520858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Distribution of clauses on work/family balance arrangements and equality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6443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405" y="831502"/>
            <a:ext cx="8821304" cy="5488255"/>
          </a:xfrm>
        </p:spPr>
      </p:pic>
    </p:spTree>
    <p:extLst>
      <p:ext uri="{BB962C8B-B14F-4D97-AF65-F5344CB8AC3E}">
        <p14:creationId xmlns:p14="http://schemas.microsoft.com/office/powerpoint/2010/main" val="3949826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77" y="831502"/>
            <a:ext cx="10267961" cy="5488255"/>
          </a:xfrm>
        </p:spPr>
      </p:pic>
    </p:spTree>
    <p:extLst>
      <p:ext uri="{BB962C8B-B14F-4D97-AF65-F5344CB8AC3E}">
        <p14:creationId xmlns:p14="http://schemas.microsoft.com/office/powerpoint/2010/main" val="2117232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54" y="1765206"/>
            <a:ext cx="7789862" cy="494310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Does the agreement contain clauses on paid maternity leave?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75516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5994"/>
            <a:ext cx="11989216" cy="530082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22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Average weeks of maternity leave per country (CBAs, labour law and ILO standard comparison) </a:t>
            </a:r>
            <a:r>
              <a:rPr lang="mr-IN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–</a:t>
            </a:r>
            <a:r>
              <a:rPr lang="en-GB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n-GB" sz="16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data from 23 CBAs</a:t>
            </a:r>
            <a:endParaRPr lang="en-GB" sz="1600" dirty="0">
              <a:latin typeface="+mn-lt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715897" y="6357393"/>
            <a:ext cx="431800" cy="19050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000">
                <a:solidFill>
                  <a:schemeClr val="accent1"/>
                </a:solidFill>
              </a:rPr>
              <a:t>14,0</a:t>
            </a:r>
          </a:p>
        </p:txBody>
      </p:sp>
    </p:spTree>
    <p:extLst>
      <p:ext uri="{BB962C8B-B14F-4D97-AF65-F5344CB8AC3E}">
        <p14:creationId xmlns:p14="http://schemas.microsoft.com/office/powerpoint/2010/main" val="3248732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76" y="1269930"/>
            <a:ext cx="9663085" cy="543688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22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Other provisions related to pregnancy</a:t>
            </a:r>
            <a:endParaRPr lang="en-GB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5186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54" y="1883926"/>
            <a:ext cx="7789862" cy="470566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Does the agreement contain clauses on paid paternity leave?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5992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Nursing and childcare 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9634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Employer-provided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nursing </a:t>
            </a: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facilities</a:t>
            </a:r>
            <a:r>
              <a:rPr lang="en-GB" b="1" dirty="0">
                <a:latin typeface="Calibri"/>
                <a:cs typeface="Calibri"/>
              </a:rPr>
              <a:t>? no CBA</a:t>
            </a:r>
          </a:p>
          <a:p>
            <a:pPr marL="0" indent="0">
              <a:buNone/>
            </a:pPr>
            <a:endParaRPr lang="en-GB" b="1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Employer-provided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childcare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facilities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?</a:t>
            </a:r>
            <a:r>
              <a:rPr lang="en-GB" b="1" dirty="0">
                <a:latin typeface="Calibri"/>
                <a:cs typeface="Calibri"/>
              </a:rPr>
              <a:t> </a:t>
            </a:r>
            <a:r>
              <a:rPr lang="en-GB" b="1" dirty="0">
                <a:cs typeface="Calibri"/>
              </a:rPr>
              <a:t>no CBA</a:t>
            </a:r>
          </a:p>
          <a:p>
            <a:pPr marL="0" indent="0">
              <a:buNone/>
            </a:pPr>
            <a:endParaRPr lang="en-GB" b="1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Employer-subsidized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childcare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facilities</a:t>
            </a:r>
            <a:r>
              <a:rPr lang="it-IT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? </a:t>
            </a:r>
            <a:r>
              <a:rPr lang="it-IT" b="1" dirty="0">
                <a:cs typeface="Calibri"/>
              </a:rPr>
              <a:t>1 CBA from </a:t>
            </a:r>
            <a:r>
              <a:rPr lang="it-IT" b="1" dirty="0" err="1">
                <a:cs typeface="Calibri"/>
              </a:rPr>
              <a:t>Greece</a:t>
            </a:r>
            <a:r>
              <a:rPr lang="it-IT" b="1" dirty="0">
                <a:cs typeface="Calibri"/>
              </a:rPr>
              <a:t> (L’</a:t>
            </a:r>
            <a:r>
              <a:rPr lang="it-IT" b="1" dirty="0" err="1">
                <a:cs typeface="Calibri"/>
              </a:rPr>
              <a:t>Oreal</a:t>
            </a:r>
            <a:r>
              <a:rPr lang="it-IT" b="1" dirty="0">
                <a:cs typeface="Calibri"/>
              </a:rPr>
              <a:t>)</a:t>
            </a:r>
            <a:endParaRPr lang="en-GB" b="1" dirty="0">
              <a:cs typeface="Calibri"/>
            </a:endParaRP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</p:txBody>
      </p:sp>
      <p:pic>
        <p:nvPicPr>
          <p:cNvPr id="6" name="Immagine 5" descr="baby.jpeg"/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927" y="2537687"/>
            <a:ext cx="3390900" cy="2400300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029055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88" y="1269930"/>
            <a:ext cx="10356868" cy="529612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505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CBAs with clauses on equal pay</a:t>
            </a:r>
            <a:endParaRPr lang="en-GB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38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latin typeface="+mn-lt"/>
              </a:rPr>
              <a:t>WHAT is WAGEINDICATOR?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cs typeface="Calibri"/>
              </a:rPr>
              <a:t>WageIndicator is a foundation based in the Netherlands and running websites </a:t>
            </a:r>
            <a:r>
              <a:rPr lang="en-GB">
                <a:cs typeface="Calibri"/>
              </a:rPr>
              <a:t>in 92 </a:t>
            </a:r>
            <a:r>
              <a:rPr lang="en-GB" dirty="0">
                <a:cs typeface="Calibri"/>
              </a:rPr>
              <a:t>countries. Through our national websites, we collect, compare and share information about Wages, Labour Law and Career.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287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036" y="1269930"/>
            <a:ext cx="9022364" cy="543688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22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Collective agreements with provisions on discrimination and/or equal opportunities</a:t>
            </a:r>
            <a:endParaRPr lang="en-GB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0040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036" y="1743035"/>
            <a:ext cx="9022364" cy="449067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22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Collective agreements with provisions on sexual harassment and/or violence at work</a:t>
            </a:r>
            <a:endParaRPr lang="en-GB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3470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1265"/>
            <a:ext cx="10515600" cy="53756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WANT TO HAVE A LOOK AT OUR DATA?</a:t>
            </a:r>
          </a:p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Check this:</a:t>
            </a:r>
          </a:p>
          <a:p>
            <a:pPr marL="0" indent="0">
              <a:buNone/>
            </a:pPr>
            <a:r>
              <a:rPr lang="en-US" dirty="0">
                <a:cs typeface="Calibri"/>
                <a:hlinkClick r:id="rId2"/>
              </a:rPr>
              <a:t>http://wageindicator-collective-agreements-database.silk.co/page/WageIndicator-CBA-Database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Some bibliography:</a:t>
            </a:r>
          </a:p>
          <a:p>
            <a:pPr>
              <a:buFontTx/>
              <a:buChar char="-"/>
            </a:pPr>
            <a:r>
              <a:rPr lang="en-US" dirty="0">
                <a:latin typeface="Calibri"/>
                <a:cs typeface="Calibri"/>
              </a:rPr>
              <a:t>WageIndicator Labour Law database</a:t>
            </a:r>
            <a:r>
              <a:rPr lang="en-US" dirty="0">
                <a:cs typeface="Calibri"/>
              </a:rPr>
              <a:t>: </a:t>
            </a:r>
            <a:r>
              <a:rPr lang="en-US" dirty="0">
                <a:cs typeface="Calibri"/>
                <a:hlinkClick r:id="rId3"/>
              </a:rPr>
              <a:t>http://www.wageindicator.org/</a:t>
            </a:r>
            <a:r>
              <a:rPr lang="en-US" dirty="0" err="1">
                <a:cs typeface="Calibri"/>
                <a:hlinkClick r:id="rId3"/>
              </a:rPr>
              <a:t>labourlaw</a:t>
            </a:r>
            <a:endParaRPr lang="en-US" dirty="0">
              <a:latin typeface="Calibri"/>
              <a:cs typeface="Calibri"/>
            </a:endParaRPr>
          </a:p>
          <a:p>
            <a:pPr>
              <a:buFontTx/>
              <a:buChar char="-"/>
            </a:pPr>
            <a:r>
              <a:rPr lang="en-GB" dirty="0"/>
              <a:t>Ceccon, D. (2015). Gender Equality and Work/Family Balance Arrangements in Collective Agreements in Africa, Latin America and South East Asia, on the basis of the WageIndicator CBA Database. Amsterdam: WageIndicator Foundation, December 2015 (available in the Publications section of the Wageindicator website)</a:t>
            </a:r>
          </a:p>
        </p:txBody>
      </p:sp>
    </p:spTree>
    <p:extLst>
      <p:ext uri="{BB962C8B-B14F-4D97-AF65-F5344CB8AC3E}">
        <p14:creationId xmlns:p14="http://schemas.microsoft.com/office/powerpoint/2010/main" val="395627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latin typeface="+mn-lt"/>
              </a:rPr>
              <a:t>WHAT IS the WAGEINDICATOR CBA DATABASE?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30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/>
              <a:t>Collective bargaining is important</a:t>
            </a:r>
          </a:p>
          <a:p>
            <a:pPr marL="0" indent="0" algn="ctr">
              <a:buNone/>
            </a:pPr>
            <a:r>
              <a:rPr lang="en-GB" dirty="0"/>
              <a:t>BUT</a:t>
            </a:r>
          </a:p>
          <a:p>
            <a:pPr marL="0" indent="0" algn="ctr">
              <a:buNone/>
            </a:pPr>
            <a:r>
              <a:rPr lang="en-GB" dirty="0"/>
              <a:t>there is hardly any shared and organized cross-country knowledge about what is actually agreed in collective agreements. Such knowledge is useful for workers, but also for trade unions and employers. HOW?</a:t>
            </a:r>
          </a:p>
          <a:p>
            <a:pPr algn="ctr">
              <a:buFontTx/>
              <a:buChar char="-"/>
            </a:pPr>
            <a:r>
              <a:rPr lang="en-GB" dirty="0"/>
              <a:t>To improve CBAs (more transparent, with better provisions)</a:t>
            </a:r>
          </a:p>
          <a:p>
            <a:pPr algn="ctr">
              <a:buFontTx/>
              <a:buChar char="-"/>
            </a:pPr>
            <a:r>
              <a:rPr lang="en-GB" dirty="0"/>
              <a:t>To make collective bargaining easier (comparison, sample CBAs </a:t>
            </a:r>
            <a:r>
              <a:rPr lang="mr-IN" dirty="0"/>
              <a:t>–</a:t>
            </a:r>
            <a:r>
              <a:rPr lang="en-GB" dirty="0"/>
              <a:t> full or per topic)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How can this be achieved?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Through DATA COLLECTION, </a:t>
            </a:r>
            <a:r>
              <a:rPr lang="en-GB"/>
              <a:t>ANALYSIS and RESEARCH</a:t>
            </a:r>
            <a:endParaRPr lang="en-GB" dirty="0"/>
          </a:p>
          <a:p>
            <a:pPr algn="ctr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618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fgeronde rechthoek 18"/>
          <p:cNvSpPr/>
          <p:nvPr/>
        </p:nvSpPr>
        <p:spPr>
          <a:xfrm>
            <a:off x="220980" y="5243513"/>
            <a:ext cx="2331720" cy="970073"/>
          </a:xfrm>
          <a:prstGeom prst="roundRect">
            <a:avLst>
              <a:gd name="adj" fmla="val 12324"/>
            </a:avLst>
          </a:prstGeom>
          <a:solidFill>
            <a:srgbClr val="F9AD24">
              <a:alpha val="69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42" name="Afgeronde rechthoek 18"/>
          <p:cNvSpPr/>
          <p:nvPr/>
        </p:nvSpPr>
        <p:spPr>
          <a:xfrm>
            <a:off x="2811780" y="5632134"/>
            <a:ext cx="2333626" cy="672162"/>
          </a:xfrm>
          <a:prstGeom prst="roundRect">
            <a:avLst>
              <a:gd name="adj" fmla="val 12324"/>
            </a:avLst>
          </a:prstGeom>
          <a:solidFill>
            <a:srgbClr val="F9AD24">
              <a:alpha val="69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41" name="Afgeronde rechthoek 18"/>
          <p:cNvSpPr/>
          <p:nvPr/>
        </p:nvSpPr>
        <p:spPr>
          <a:xfrm>
            <a:off x="5663566" y="5437823"/>
            <a:ext cx="2333624" cy="790881"/>
          </a:xfrm>
          <a:prstGeom prst="roundRect">
            <a:avLst>
              <a:gd name="adj" fmla="val 12324"/>
            </a:avLst>
          </a:prstGeom>
          <a:solidFill>
            <a:srgbClr val="F9AD24">
              <a:alpha val="69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40" name="Afgeronde rechthoek 18"/>
          <p:cNvSpPr/>
          <p:nvPr/>
        </p:nvSpPr>
        <p:spPr>
          <a:xfrm>
            <a:off x="8515350" y="4919187"/>
            <a:ext cx="3025140" cy="1249044"/>
          </a:xfrm>
          <a:prstGeom prst="roundRect">
            <a:avLst>
              <a:gd name="adj" fmla="val 12324"/>
            </a:avLst>
          </a:prstGeom>
          <a:solidFill>
            <a:srgbClr val="F9AD24">
              <a:alpha val="69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29" name="Ovaal 22"/>
          <p:cNvSpPr/>
          <p:nvPr/>
        </p:nvSpPr>
        <p:spPr>
          <a:xfrm>
            <a:off x="3762376" y="3170397"/>
            <a:ext cx="2506980" cy="1684496"/>
          </a:xfrm>
          <a:prstGeom prst="ellipse">
            <a:avLst/>
          </a:prstGeom>
          <a:solidFill>
            <a:srgbClr val="69B5F3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8" name="Afgeronde rechthoek 17"/>
          <p:cNvSpPr/>
          <p:nvPr/>
        </p:nvSpPr>
        <p:spPr>
          <a:xfrm>
            <a:off x="8601076" y="1744504"/>
            <a:ext cx="3110864" cy="2397443"/>
          </a:xfrm>
          <a:prstGeom prst="roundRect">
            <a:avLst>
              <a:gd name="adj" fmla="val 10573"/>
            </a:avLst>
          </a:prstGeom>
          <a:solidFill>
            <a:srgbClr val="92D050">
              <a:alpha val="70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22" name="Afgeronde rechthoek 17"/>
          <p:cNvSpPr/>
          <p:nvPr/>
        </p:nvSpPr>
        <p:spPr>
          <a:xfrm>
            <a:off x="392430" y="1938814"/>
            <a:ext cx="2813686" cy="873174"/>
          </a:xfrm>
          <a:prstGeom prst="roundRect">
            <a:avLst>
              <a:gd name="adj" fmla="val 10573"/>
            </a:avLst>
          </a:prstGeom>
          <a:solidFill>
            <a:srgbClr val="92D050">
              <a:alpha val="70000"/>
            </a:srgb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baseline="-25000" dirty="0"/>
          </a:p>
        </p:txBody>
      </p:sp>
      <p:sp>
        <p:nvSpPr>
          <p:cNvPr id="40968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51510" y="901542"/>
            <a:ext cx="10866120" cy="530066"/>
          </a:xfrm>
        </p:spPr>
        <p:txBody>
          <a:bodyPr lIns="0" tIns="0" rIns="0" bIns="0"/>
          <a:lstStyle/>
          <a:p>
            <a:pPr algn="l" eaLnBrk="1" hangingPunct="1">
              <a:lnSpc>
                <a:spcPct val="95000"/>
              </a:lnSpc>
            </a:pPr>
            <a:r>
              <a:rPr lang="fr-FR" sz="3600">
                <a:solidFill>
                  <a:srgbClr val="558ED5"/>
                </a:solidFill>
                <a:latin typeface="Arial" charset="0"/>
              </a:rPr>
              <a:t>From single CBAs to an organized database</a:t>
            </a:r>
            <a:endParaRPr lang="en-US" sz="4000">
              <a:solidFill>
                <a:srgbClr val="558ED5"/>
              </a:solidFill>
              <a:latin typeface="Arial" charset="0"/>
            </a:endParaRPr>
          </a:p>
        </p:txBody>
      </p:sp>
      <p:pic>
        <p:nvPicPr>
          <p:cNvPr id="4096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474970" cy="72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731" y="75725"/>
            <a:ext cx="6732270" cy="37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1" name="Text Box 7"/>
          <p:cNvSpPr txBox="1">
            <a:spLocks noChangeArrowheads="1"/>
          </p:cNvSpPr>
          <p:nvPr/>
        </p:nvSpPr>
        <p:spPr bwMode="auto">
          <a:xfrm>
            <a:off x="5448300" y="137160"/>
            <a:ext cx="6619876" cy="29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en-US" sz="2000" dirty="0">
                <a:solidFill>
                  <a:srgbClr val="7F7F7F"/>
                </a:solidFill>
                <a:latin typeface="Arial" charset="0"/>
              </a:rPr>
              <a:t>The WageIndicator CBA Database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80060" y="2067402"/>
            <a:ext cx="3110866" cy="58477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TRADE UNIONS - EMPLOYERS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8601076" y="1873092"/>
            <a:ext cx="3110864" cy="58477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WAGEINDICATOR FOUNDATION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8688706" y="2457450"/>
            <a:ext cx="2851784" cy="157876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it-IT" sz="1200" dirty="0">
                <a:latin typeface="Verdana" charset="0"/>
                <a:cs typeface="Verdana" charset="0"/>
              </a:rPr>
              <a:t>PDF –&gt; Word format</a:t>
            </a:r>
          </a:p>
          <a:p>
            <a:pPr eaLnBrk="1" hangingPunct="1">
              <a:buFontTx/>
              <a:buChar char="-"/>
              <a:defRPr/>
            </a:pPr>
            <a:r>
              <a:rPr lang="it-IT" sz="1200" dirty="0">
                <a:latin typeface="Verdana" charset="0"/>
                <a:cs typeface="Verdana" charset="0"/>
              </a:rPr>
              <a:t>Word format -&gt; </a:t>
            </a:r>
            <a:r>
              <a:rPr lang="it-IT" sz="1200" dirty="0" err="1">
                <a:latin typeface="Verdana" charset="0"/>
                <a:cs typeface="Verdana" charset="0"/>
              </a:rPr>
              <a:t>xhtml</a:t>
            </a:r>
            <a:r>
              <a:rPr lang="it-IT" sz="1200" dirty="0">
                <a:latin typeface="Verdana" charset="0"/>
                <a:cs typeface="Verdana" charset="0"/>
              </a:rPr>
              <a:t> </a:t>
            </a:r>
            <a:r>
              <a:rPr lang="it-IT" sz="1200" dirty="0" err="1">
                <a:latin typeface="Verdana" charset="0"/>
                <a:cs typeface="Verdana" charset="0"/>
              </a:rPr>
              <a:t>navigable</a:t>
            </a:r>
            <a:r>
              <a:rPr lang="it-IT" sz="1200" dirty="0">
                <a:latin typeface="Verdana" charset="0"/>
                <a:cs typeface="Verdana" charset="0"/>
              </a:rPr>
              <a:t> text</a:t>
            </a:r>
          </a:p>
          <a:p>
            <a:pPr eaLnBrk="1" hangingPunct="1">
              <a:buFontTx/>
              <a:buChar char="-"/>
              <a:defRPr/>
            </a:pPr>
            <a:r>
              <a:rPr lang="it-IT" sz="1200" dirty="0">
                <a:latin typeface="Verdana" charset="0"/>
                <a:cs typeface="Verdana" charset="0"/>
              </a:rPr>
              <a:t> 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ANNOTATION:</a:t>
            </a:r>
          </a:p>
          <a:p>
            <a:pPr eaLnBrk="1" hangingPunct="1">
              <a:buFontTx/>
              <a:buAutoNum type="alphaLcParenR"/>
              <a:defRPr/>
            </a:pP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Answer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questions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on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relevant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topics</a:t>
            </a:r>
            <a:endParaRPr lang="it-IT" sz="1200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  <a:p>
            <a:pPr eaLnBrk="1" hangingPunct="1">
              <a:buFontTx/>
              <a:buAutoNum type="alphaLcParenR"/>
              <a:defRPr/>
            </a:pP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Select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clauses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on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relevant</a:t>
            </a:r>
            <a:r>
              <a:rPr lang="it-IT" sz="1200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2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topics</a:t>
            </a:r>
            <a:endParaRPr lang="it-IT" sz="1200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  <a:p>
            <a:pPr eaLnBrk="1" hangingPunct="1">
              <a:buFontTx/>
              <a:buAutoNum type="alphaLcParenR"/>
              <a:defRPr/>
            </a:pPr>
            <a:endParaRPr lang="it-IT" sz="1200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</p:txBody>
      </p:sp>
      <p:sp>
        <p:nvSpPr>
          <p:cNvPr id="20" name="Freccia a sinistra 19"/>
          <p:cNvSpPr/>
          <p:nvPr/>
        </p:nvSpPr>
        <p:spPr>
          <a:xfrm rot="20258873">
            <a:off x="6484621" y="3164682"/>
            <a:ext cx="1901190" cy="454343"/>
          </a:xfrm>
          <a:prstGeom prst="leftArrow">
            <a:avLst/>
          </a:prstGeom>
          <a:solidFill>
            <a:srgbClr val="0070C0">
              <a:alpha val="67000"/>
            </a:srgb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4290521" y="3642249"/>
            <a:ext cx="152918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SITE</a:t>
            </a:r>
          </a:p>
        </p:txBody>
      </p:sp>
      <p:cxnSp>
        <p:nvCxnSpPr>
          <p:cNvPr id="23" name="Connettore 2 22"/>
          <p:cNvCxnSpPr/>
          <p:nvPr/>
        </p:nvCxnSpPr>
        <p:spPr>
          <a:xfrm flipH="1">
            <a:off x="1430656" y="4206240"/>
            <a:ext cx="2505074" cy="9729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>
            <a:off x="3676650" y="4530567"/>
            <a:ext cx="874396" cy="10372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6010276" y="4141947"/>
            <a:ext cx="2419350" cy="90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5577840" y="4466273"/>
            <a:ext cx="691516" cy="8415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392431" y="5307807"/>
            <a:ext cx="2160270" cy="83099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NAVIGATION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through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the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whole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text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2811781" y="5632133"/>
            <a:ext cx="2419350" cy="58477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INFORMATION on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relevant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topics</a:t>
            </a:r>
            <a:endParaRPr lang="it-IT" sz="16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5836921" y="5502117"/>
            <a:ext cx="2160270" cy="58477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CLAUSES on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relevant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topics</a:t>
            </a:r>
            <a:endParaRPr lang="it-IT" sz="16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</p:txBody>
      </p:sp>
      <p:sp>
        <p:nvSpPr>
          <p:cNvPr id="39" name="CasellaDiTesto 38"/>
          <p:cNvSpPr txBox="1"/>
          <p:nvPr/>
        </p:nvSpPr>
        <p:spPr>
          <a:xfrm>
            <a:off x="8688706" y="4984909"/>
            <a:ext cx="2160270" cy="107721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COMPARISON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between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CBAs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,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sectors</a:t>
            </a:r>
            <a:r>
              <a:rPr lang="it-IT" sz="1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and </a:t>
            </a:r>
            <a:r>
              <a:rPr lang="it-IT" sz="16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countries</a:t>
            </a:r>
            <a:endParaRPr lang="it-IT" sz="16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</p:txBody>
      </p:sp>
      <p:sp>
        <p:nvSpPr>
          <p:cNvPr id="25" name="Afgeronde rechthoek 11"/>
          <p:cNvSpPr/>
          <p:nvPr/>
        </p:nvSpPr>
        <p:spPr>
          <a:xfrm>
            <a:off x="5247024" y="1903863"/>
            <a:ext cx="1468963" cy="777686"/>
          </a:xfrm>
          <a:prstGeom prst="roundRect">
            <a:avLst>
              <a:gd name="adj" fmla="val 6019"/>
            </a:avLst>
          </a:prstGeom>
          <a:solidFill>
            <a:srgbClr val="2387C4">
              <a:alpha val="64000"/>
            </a:srgbClr>
          </a:solidFill>
          <a:ln w="0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5404486" y="2067402"/>
            <a:ext cx="1123950" cy="40011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 </a:t>
            </a:r>
            <a:r>
              <a:rPr lang="it-IT" sz="20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cs typeface="Verdana" charset="0"/>
              </a:rPr>
              <a:t>CBAs</a:t>
            </a:r>
            <a:endParaRPr lang="it-IT" sz="2000" b="1" dirty="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  <a:cs typeface="Verdana" charset="0"/>
            </a:endParaRPr>
          </a:p>
        </p:txBody>
      </p:sp>
      <p:cxnSp>
        <p:nvCxnSpPr>
          <p:cNvPr id="31" name="Connettore 2 30"/>
          <p:cNvCxnSpPr/>
          <p:nvPr/>
        </p:nvCxnSpPr>
        <p:spPr>
          <a:xfrm>
            <a:off x="7046596" y="2391728"/>
            <a:ext cx="1295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3503296" y="2391728"/>
            <a:ext cx="12973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704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1265"/>
            <a:ext cx="10515600" cy="537569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To annotate collective agreements we have a coding system, i.e. a long online form with questions on the following topics:</a:t>
            </a: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General CBA data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Job titles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Social security and pensions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Training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Employment contracts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Sickness &amp; disability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Health &amp; medical assistance</a:t>
            </a:r>
          </a:p>
          <a:p>
            <a:pPr marL="514350" indent="-514350">
              <a:buAutoNum type="arabicPeriod"/>
            </a:pPr>
            <a:r>
              <a:rPr lang="en-GB" b="1" dirty="0">
                <a:latin typeface="Calibri"/>
                <a:cs typeface="Calibri"/>
              </a:rPr>
              <a:t>Work/family balance arrangements</a:t>
            </a:r>
          </a:p>
          <a:p>
            <a:pPr marL="514350" indent="-514350">
              <a:buAutoNum type="arabicPeriod"/>
            </a:pPr>
            <a:r>
              <a:rPr lang="en-GB" b="1" dirty="0">
                <a:latin typeface="Calibri"/>
                <a:cs typeface="Calibri"/>
              </a:rPr>
              <a:t>Gender equality issues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Wages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Working hours</a:t>
            </a:r>
          </a:p>
          <a:p>
            <a:pPr marL="514350" indent="-514350">
              <a:buAutoNum type="arabicPeriod"/>
            </a:pPr>
            <a:r>
              <a:rPr lang="en-GB" dirty="0">
                <a:latin typeface="Calibri"/>
                <a:cs typeface="Calibri"/>
              </a:rPr>
              <a:t>Coverage.</a:t>
            </a:r>
          </a:p>
          <a:p>
            <a:pPr marL="514350" indent="-514350">
              <a:buAutoNum type="arabicPeriod"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For every question, the relevant clause is selected. </a:t>
            </a: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8547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5911"/>
            <a:ext cx="10515600" cy="5215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Since January 2013, WageIndicator has been collecting CBAs from all over the world. </a:t>
            </a:r>
          </a:p>
          <a:p>
            <a:pPr marL="0" indent="0">
              <a:buNone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WE CURRENTLY HAVE IN THE DATABASE:</a:t>
            </a:r>
          </a:p>
          <a:p>
            <a:pPr>
              <a:buFontTx/>
              <a:buChar char="-"/>
            </a:pPr>
            <a:r>
              <a:rPr lang="en-GB" dirty="0">
                <a:latin typeface="Calibri"/>
                <a:cs typeface="Calibri"/>
              </a:rPr>
              <a:t>720 collective agreements, from</a:t>
            </a:r>
          </a:p>
          <a:p>
            <a:pPr>
              <a:buFontTx/>
              <a:buChar char="-"/>
            </a:pPr>
            <a:r>
              <a:rPr lang="en-GB" dirty="0">
                <a:latin typeface="Calibri"/>
                <a:cs typeface="Calibri"/>
              </a:rPr>
              <a:t>48 countries.</a:t>
            </a:r>
          </a:p>
          <a:p>
            <a:pPr>
              <a:buFontTx/>
              <a:buChar char="-"/>
            </a:pPr>
            <a:endParaRPr lang="en-GB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latin typeface="Calibri"/>
                <a:cs typeface="Calibri"/>
              </a:rPr>
              <a:t>This analysis takes into account </a:t>
            </a:r>
            <a:r>
              <a:rPr lang="en-GB" u="sng" dirty="0">
                <a:latin typeface="Calibri"/>
                <a:cs typeface="Calibri"/>
              </a:rPr>
              <a:t>77 agreements </a:t>
            </a:r>
            <a:r>
              <a:rPr lang="en-GB" dirty="0">
                <a:latin typeface="Calibri"/>
                <a:cs typeface="Calibri"/>
              </a:rPr>
              <a:t>from </a:t>
            </a:r>
            <a:r>
              <a:rPr lang="en-GB" u="sng" dirty="0">
                <a:latin typeface="Calibri"/>
                <a:cs typeface="Calibri"/>
              </a:rPr>
              <a:t>20 European countries</a:t>
            </a:r>
            <a:r>
              <a:rPr lang="en-GB" dirty="0">
                <a:latin typeface="Calibri"/>
                <a:cs typeface="Calibri"/>
              </a:rPr>
              <a:t> (most of them are from or related to commerce sector, all of them cover the private sector).</a:t>
            </a:r>
          </a:p>
        </p:txBody>
      </p:sp>
    </p:spTree>
    <p:extLst>
      <p:ext uri="{BB962C8B-B14F-4D97-AF65-F5344CB8AC3E}">
        <p14:creationId xmlns:p14="http://schemas.microsoft.com/office/powerpoint/2010/main" val="2288333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+mn-lt"/>
              </a:rPr>
              <a:t>Regions, countries and sectors of </a:t>
            </a:r>
            <a:r>
              <a:rPr lang="en-GB" dirty="0" err="1">
                <a:latin typeface="+mn-lt"/>
              </a:rPr>
              <a:t>analyzed</a:t>
            </a:r>
            <a:r>
              <a:rPr lang="en-GB" dirty="0">
                <a:latin typeface="+mn-lt"/>
              </a:rPr>
              <a:t> European CBAs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63074"/>
            <a:ext cx="10515600" cy="3876440"/>
          </a:xfrm>
        </p:spPr>
      </p:pic>
    </p:spTree>
    <p:extLst>
      <p:ext uri="{BB962C8B-B14F-4D97-AF65-F5344CB8AC3E}">
        <p14:creationId xmlns:p14="http://schemas.microsoft.com/office/powerpoint/2010/main" val="124675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9822"/>
            <a:ext cx="10515600" cy="3817486"/>
          </a:xfrm>
        </p:spPr>
      </p:pic>
    </p:spTree>
    <p:extLst>
      <p:ext uri="{BB962C8B-B14F-4D97-AF65-F5344CB8AC3E}">
        <p14:creationId xmlns:p14="http://schemas.microsoft.com/office/powerpoint/2010/main" val="1724507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38" y="785812"/>
            <a:ext cx="6092344" cy="5391150"/>
          </a:xfrm>
        </p:spPr>
      </p:pic>
      <p:pic>
        <p:nvPicPr>
          <p:cNvPr id="6" name="Segnaposto contenut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789" y="1232189"/>
            <a:ext cx="4391204" cy="405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71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12268</TotalTime>
  <Words>605</Words>
  <Application>Microsoft Office PowerPoint</Application>
  <PresentationFormat>Breedbeeld</PresentationFormat>
  <Paragraphs>89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30" baseType="lpstr">
      <vt:lpstr>ＭＳ Ｐゴシック</vt:lpstr>
      <vt:lpstr>Arial</vt:lpstr>
      <vt:lpstr>Calibri</vt:lpstr>
      <vt:lpstr>Calibri Light</vt:lpstr>
      <vt:lpstr>Lucida Grande</vt:lpstr>
      <vt:lpstr>Mangal</vt:lpstr>
      <vt:lpstr>Verdana</vt:lpstr>
      <vt:lpstr>Office Theme</vt:lpstr>
      <vt:lpstr>Gender Equality and Work/Family Balance Arrangements in European Collective Agreements</vt:lpstr>
      <vt:lpstr>WHAT is WAGEINDICATOR?</vt:lpstr>
      <vt:lpstr>WHAT IS the WAGEINDICATOR CBA DATABASE?</vt:lpstr>
      <vt:lpstr>From single CBAs to an organized database</vt:lpstr>
      <vt:lpstr>PowerPoint-presentatie</vt:lpstr>
      <vt:lpstr>PowerPoint-presentatie</vt:lpstr>
      <vt:lpstr>Regions, countries and sectors of analyzed European CBAs</vt:lpstr>
      <vt:lpstr>PowerPoint-presentatie</vt:lpstr>
      <vt:lpstr>PowerPoint-presentatie</vt:lpstr>
      <vt:lpstr>TOPICS</vt:lpstr>
      <vt:lpstr>Distribution of clauses on work/family balance arrangements and equality</vt:lpstr>
      <vt:lpstr>PowerPoint-presentatie</vt:lpstr>
      <vt:lpstr>PowerPoint-presentatie</vt:lpstr>
      <vt:lpstr>Does the agreement contain clauses on paid maternity leave?</vt:lpstr>
      <vt:lpstr>Average weeks of maternity leave per country (CBAs, labour law and ILO standard comparison) – data from 23 CBAs</vt:lpstr>
      <vt:lpstr>Other provisions related to pregnancy</vt:lpstr>
      <vt:lpstr>Does the agreement contain clauses on paid paternity leave?</vt:lpstr>
      <vt:lpstr>Nursing and childcare facilities</vt:lpstr>
      <vt:lpstr>CBAs with clauses on equal pay</vt:lpstr>
      <vt:lpstr>Collective agreements with provisions on discrimination and/or equal opportunities</vt:lpstr>
      <vt:lpstr>Collective agreements with provisions on sexual harassment and/or violence at work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BARCOM KICK OFF MEETING</dc:title>
  <dc:creator>Kea Tijdens</dc:creator>
  <cp:lastModifiedBy>paulien Osse</cp:lastModifiedBy>
  <cp:revision>225</cp:revision>
  <cp:lastPrinted>2016-06-05T13:21:07Z</cp:lastPrinted>
  <dcterms:created xsi:type="dcterms:W3CDTF">2016-03-21T10:06:04Z</dcterms:created>
  <dcterms:modified xsi:type="dcterms:W3CDTF">2017-04-01T09:07:38Z</dcterms:modified>
</cp:coreProperties>
</file>