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3"/>
  </p:notesMasterIdLst>
  <p:sldIdLst>
    <p:sldId id="256" r:id="rId2"/>
    <p:sldId id="263" r:id="rId3"/>
    <p:sldId id="258" r:id="rId4"/>
    <p:sldId id="264" r:id="rId5"/>
    <p:sldId id="259" r:id="rId6"/>
    <p:sldId id="277" r:id="rId7"/>
    <p:sldId id="278" r:id="rId8"/>
    <p:sldId id="260" r:id="rId9"/>
    <p:sldId id="276" r:id="rId10"/>
    <p:sldId id="262" r:id="rId11"/>
    <p:sldId id="265" r:id="rId12"/>
    <p:sldId id="266" r:id="rId13"/>
    <p:sldId id="267" r:id="rId14"/>
    <p:sldId id="268" r:id="rId15"/>
    <p:sldId id="270" r:id="rId16"/>
    <p:sldId id="269" r:id="rId17"/>
    <p:sldId id="273" r:id="rId18"/>
    <p:sldId id="274" r:id="rId19"/>
    <p:sldId id="275" r:id="rId20"/>
    <p:sldId id="271" r:id="rId21"/>
    <p:sldId id="272" r:id="rId2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8"/>
    <p:restoredTop sz="94746"/>
  </p:normalViewPr>
  <p:slideViewPr>
    <p:cSldViewPr snapToGrid="0" snapToObjects="1">
      <p:cViewPr varScale="1">
        <p:scale>
          <a:sx n="92" d="100"/>
          <a:sy n="92" d="100"/>
        </p:scale>
        <p:origin x="78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notesMaster" Target="notesMasters/notesMaster1.xml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D29D5B-6F86-5B46-8A57-FE0C2FDB6D6B}" type="datetimeFigureOut">
              <a:rPr lang="en-GB" smtClean="0"/>
              <a:t>10/09/2018</a:t>
            </a:fld>
            <a:endParaRPr lang="en-GB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CBF2C8-05AD-824F-9776-D39F8B8CC1F8}" type="slidenum">
              <a:rPr lang="en-GB" smtClean="0"/>
              <a:t>‹n.›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0466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98C0D-8D8C-A442-B2BF-31CB1BA07E8F}" type="datetimeFigureOut">
              <a:rPr lang="it-IT" smtClean="0"/>
              <a:t>10/09/18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69E31-4B37-654D-9829-55D75DA25238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542119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98C0D-8D8C-A442-B2BF-31CB1BA07E8F}" type="datetimeFigureOut">
              <a:rPr lang="it-IT" smtClean="0"/>
              <a:t>10/09/18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69E31-4B37-654D-9829-55D75DA25238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61267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98C0D-8D8C-A442-B2BF-31CB1BA07E8F}" type="datetimeFigureOut">
              <a:rPr lang="it-IT" smtClean="0"/>
              <a:t>10/09/18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69E31-4B37-654D-9829-55D75DA25238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78965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98C0D-8D8C-A442-B2BF-31CB1BA07E8F}" type="datetimeFigureOut">
              <a:rPr lang="it-IT" smtClean="0"/>
              <a:t>10/09/18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69E31-4B37-654D-9829-55D75DA25238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21283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98C0D-8D8C-A442-B2BF-31CB1BA07E8F}" type="datetimeFigureOut">
              <a:rPr lang="it-IT" smtClean="0"/>
              <a:t>10/09/18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69E31-4B37-654D-9829-55D75DA25238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52040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98C0D-8D8C-A442-B2BF-31CB1BA07E8F}" type="datetimeFigureOut">
              <a:rPr lang="it-IT" smtClean="0"/>
              <a:t>10/09/18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69E31-4B37-654D-9829-55D75DA25238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28431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98C0D-8D8C-A442-B2BF-31CB1BA07E8F}" type="datetimeFigureOut">
              <a:rPr lang="it-IT" smtClean="0"/>
              <a:t>10/09/18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69E31-4B37-654D-9829-55D75DA25238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7770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98C0D-8D8C-A442-B2BF-31CB1BA07E8F}" type="datetimeFigureOut">
              <a:rPr lang="it-IT" smtClean="0"/>
              <a:t>10/09/18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69E31-4B37-654D-9829-55D75DA25238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4456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98C0D-8D8C-A442-B2BF-31CB1BA07E8F}" type="datetimeFigureOut">
              <a:rPr lang="it-IT" smtClean="0"/>
              <a:t>10/09/18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69E31-4B37-654D-9829-55D75DA25238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4610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98C0D-8D8C-A442-B2BF-31CB1BA07E8F}" type="datetimeFigureOut">
              <a:rPr lang="it-IT" smtClean="0"/>
              <a:t>10/09/18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69E31-4B37-654D-9829-55D75DA25238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23369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98C0D-8D8C-A442-B2BF-31CB1BA07E8F}" type="datetimeFigureOut">
              <a:rPr lang="it-IT" smtClean="0"/>
              <a:t>10/09/18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69E31-4B37-654D-9829-55D75DA25238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480928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198C0D-8D8C-A442-B2BF-31CB1BA07E8F}" type="datetimeFigureOut">
              <a:rPr lang="it-IT" smtClean="0"/>
              <a:t>10/09/18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069E31-4B37-654D-9829-55D75DA25238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7027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91734" y="1579419"/>
            <a:ext cx="9144000" cy="1413164"/>
          </a:xfrm>
        </p:spPr>
        <p:txBody>
          <a:bodyPr>
            <a:normAutofit fontScale="90000"/>
          </a:bodyPr>
          <a:lstStyle/>
          <a:p>
            <a:r>
              <a:rPr lang="en-GB" sz="3600" b="1" cap="small" dirty="0"/>
              <a:t>Do Collective </a:t>
            </a:r>
            <a:r>
              <a:rPr lang="en-GB" sz="3600" b="1" cap="small" dirty="0" smtClean="0"/>
              <a:t>Agreements increase Equality and promote </a:t>
            </a:r>
            <a:r>
              <a:rPr lang="en-GB" sz="3600" b="1" cap="small" dirty="0" smtClean="0"/>
              <a:t>W</a:t>
            </a:r>
            <a:r>
              <a:rPr lang="en-GB" sz="3600" b="1" cap="small" dirty="0" smtClean="0"/>
              <a:t>ork-Life </a:t>
            </a:r>
            <a:r>
              <a:rPr lang="en-GB" sz="3600" b="1" cap="small" dirty="0"/>
              <a:t>B</a:t>
            </a:r>
            <a:r>
              <a:rPr lang="en-GB" sz="3600" b="1" cap="small" dirty="0" smtClean="0"/>
              <a:t>alance ? </a:t>
            </a:r>
            <a:r>
              <a:rPr lang="en-GB" sz="3600" b="1" cap="small" dirty="0"/>
              <a:t>Evidence from WageIndicator Database </a:t>
            </a:r>
            <a:endParaRPr lang="it-IT" sz="3600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622800" cy="957192"/>
          </a:xfrm>
          <a:prstGeom prst="rect">
            <a:avLst/>
          </a:prstGeom>
        </p:spPr>
      </p:pic>
      <p:sp>
        <p:nvSpPr>
          <p:cNvPr id="5" name="Rectangle 1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3344084" y="3306266"/>
            <a:ext cx="5639301" cy="13542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x-none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Daniela Ceccon (presenter)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x-none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x-none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WageIndicator Foundation </a:t>
            </a:r>
            <a:r>
              <a:rPr kumimoji="0" lang="mr-IN" altLang="x-none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–</a:t>
            </a:r>
            <a:r>
              <a:rPr kumimoji="0" lang="en-GB" altLang="x-none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University</a:t>
            </a:r>
            <a:r>
              <a:rPr kumimoji="0" lang="en-GB" altLang="x-none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of Amsterdam</a:t>
            </a:r>
            <a:endParaRPr kumimoji="0" lang="en-GB" altLang="x-none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x-none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danielaceccon@wageindicator.org</a:t>
            </a:r>
            <a:r>
              <a:rPr kumimoji="0" lang="en-GB" altLang="x-none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</a:t>
            </a:r>
            <a:endParaRPr kumimoji="0" lang="en-GB" altLang="x-non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Rectangle 1"/>
          <p:cNvSpPr txBox="1">
            <a:spLocks noChangeArrowheads="1"/>
          </p:cNvSpPr>
          <p:nvPr/>
        </p:nvSpPr>
        <p:spPr bwMode="auto">
          <a:xfrm>
            <a:off x="3050798" y="4974167"/>
            <a:ext cx="6225872" cy="13542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GB" altLang="x-none" sz="2800" dirty="0" smtClean="0">
                <a:latin typeface="Arial" charset="0"/>
              </a:rPr>
              <a:t>Iftikhar Ahmad (corresponding author)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GB" altLang="x-none" sz="1800" dirty="0" smtClean="0">
              <a:latin typeface="Arial" charset="0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GB" altLang="x-none" sz="1800" dirty="0" smtClean="0">
                <a:latin typeface="Arial" charset="0"/>
              </a:rPr>
              <a:t>WageIndicator Foundation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GB" altLang="x-none" sz="1800" dirty="0" err="1" smtClean="0">
                <a:latin typeface="Arial" charset="0"/>
              </a:rPr>
              <a:t>iftikharahmad@wageindicator.org</a:t>
            </a:r>
            <a:r>
              <a:rPr lang="en-GB" altLang="x-none" sz="1800" dirty="0" smtClean="0">
                <a:latin typeface="Arial" charset="0"/>
              </a:rPr>
              <a:t> </a:t>
            </a:r>
            <a:endParaRPr lang="en-GB" altLang="x-none" sz="1800" dirty="0">
              <a:latin typeface="Arial" charset="0"/>
            </a:endParaRPr>
          </a:p>
        </p:txBody>
      </p:sp>
      <p:pic>
        <p:nvPicPr>
          <p:cNvPr id="9" name="Immagin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5600" y="86642"/>
            <a:ext cx="4216400" cy="870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1272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72067" y="1585480"/>
            <a:ext cx="10515600" cy="1813172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 smtClean="0"/>
              <a:t>Maternity leave duration. Which country is providing more than others? </a:t>
            </a:r>
            <a:r>
              <a:rPr lang="en-GB" dirty="0"/>
              <a:t>Where does collective bargaining provide more than the law?</a:t>
            </a:r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622800" cy="957192"/>
          </a:xfrm>
          <a:prstGeom prst="rect">
            <a:avLst/>
          </a:prstGeom>
        </p:spPr>
      </p:pic>
      <p:sp>
        <p:nvSpPr>
          <p:cNvPr id="9" name="Cornice 8"/>
          <p:cNvSpPr/>
          <p:nvPr/>
        </p:nvSpPr>
        <p:spPr>
          <a:xfrm>
            <a:off x="1236133" y="3894667"/>
            <a:ext cx="829734" cy="694266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0" name="Cornice 9"/>
          <p:cNvSpPr/>
          <p:nvPr/>
        </p:nvSpPr>
        <p:spPr>
          <a:xfrm>
            <a:off x="1227666" y="5943599"/>
            <a:ext cx="829734" cy="694266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1" name="Cornice 10"/>
          <p:cNvSpPr/>
          <p:nvPr/>
        </p:nvSpPr>
        <p:spPr>
          <a:xfrm>
            <a:off x="6294966" y="3894667"/>
            <a:ext cx="829734" cy="694266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2" name="Cornice 11"/>
          <p:cNvSpPr/>
          <p:nvPr/>
        </p:nvSpPr>
        <p:spPr>
          <a:xfrm>
            <a:off x="1227666" y="4919133"/>
            <a:ext cx="829734" cy="694266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6" name="Cornice 15"/>
          <p:cNvSpPr/>
          <p:nvPr/>
        </p:nvSpPr>
        <p:spPr>
          <a:xfrm>
            <a:off x="6294966" y="4919133"/>
            <a:ext cx="829734" cy="694266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7" name="Cornice 16"/>
          <p:cNvSpPr/>
          <p:nvPr/>
        </p:nvSpPr>
        <p:spPr>
          <a:xfrm>
            <a:off x="6294966" y="5943599"/>
            <a:ext cx="829734" cy="694266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8" name="CasellaDiTesto 17"/>
          <p:cNvSpPr txBox="1"/>
          <p:nvPr/>
        </p:nvSpPr>
        <p:spPr>
          <a:xfrm>
            <a:off x="2311399" y="4919133"/>
            <a:ext cx="34459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RWANDA</a:t>
            </a:r>
            <a:endParaRPr lang="en-GB" sz="3600" dirty="0"/>
          </a:p>
        </p:txBody>
      </p:sp>
      <p:sp>
        <p:nvSpPr>
          <p:cNvPr id="19" name="CasellaDiTesto 18"/>
          <p:cNvSpPr txBox="1"/>
          <p:nvPr/>
        </p:nvSpPr>
        <p:spPr>
          <a:xfrm>
            <a:off x="2311399" y="5943599"/>
            <a:ext cx="34459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INDONESIA</a:t>
            </a:r>
            <a:endParaRPr lang="en-GB" sz="3600" dirty="0"/>
          </a:p>
        </p:txBody>
      </p:sp>
      <p:sp>
        <p:nvSpPr>
          <p:cNvPr id="20" name="CasellaDiTesto 19"/>
          <p:cNvSpPr txBox="1"/>
          <p:nvPr/>
        </p:nvSpPr>
        <p:spPr>
          <a:xfrm>
            <a:off x="7289800" y="3894667"/>
            <a:ext cx="34459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smtClean="0"/>
              <a:t>CROATIA</a:t>
            </a:r>
            <a:endParaRPr lang="en-GB" sz="3600" dirty="0"/>
          </a:p>
        </p:txBody>
      </p:sp>
      <p:sp>
        <p:nvSpPr>
          <p:cNvPr id="21" name="CasellaDiTesto 20"/>
          <p:cNvSpPr txBox="1"/>
          <p:nvPr/>
        </p:nvSpPr>
        <p:spPr>
          <a:xfrm>
            <a:off x="7298266" y="4919132"/>
            <a:ext cx="34459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PORTUGAL</a:t>
            </a:r>
            <a:endParaRPr lang="en-GB" sz="3600" dirty="0"/>
          </a:p>
        </p:txBody>
      </p:sp>
      <p:sp>
        <p:nvSpPr>
          <p:cNvPr id="22" name="CasellaDiTesto 21"/>
          <p:cNvSpPr txBox="1"/>
          <p:nvPr/>
        </p:nvSpPr>
        <p:spPr>
          <a:xfrm>
            <a:off x="7298266" y="5943597"/>
            <a:ext cx="34459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BRAZIL</a:t>
            </a:r>
            <a:endParaRPr lang="en-GB" sz="3600" dirty="0"/>
          </a:p>
        </p:txBody>
      </p:sp>
      <p:sp>
        <p:nvSpPr>
          <p:cNvPr id="25" name="CasellaDiTesto 24"/>
          <p:cNvSpPr txBox="1"/>
          <p:nvPr/>
        </p:nvSpPr>
        <p:spPr>
          <a:xfrm>
            <a:off x="2311398" y="3894667"/>
            <a:ext cx="34459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COSTA RICA</a:t>
            </a:r>
            <a:endParaRPr lang="en-GB" sz="3600" dirty="0"/>
          </a:p>
        </p:txBody>
      </p:sp>
      <p:pic>
        <p:nvPicPr>
          <p:cNvPr id="23" name="Immagine 2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5600" y="86642"/>
            <a:ext cx="4216400" cy="870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0379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72067" y="1585480"/>
            <a:ext cx="10515600" cy="1813172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 smtClean="0"/>
              <a:t>Maternity leave duration. Which country is providing more than others? </a:t>
            </a:r>
            <a:r>
              <a:rPr lang="en-GB" dirty="0"/>
              <a:t>Where does collective bargaining provide more than the law?</a:t>
            </a:r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622800" cy="957192"/>
          </a:xfrm>
          <a:prstGeom prst="rect">
            <a:avLst/>
          </a:prstGeom>
        </p:spPr>
      </p:pic>
      <p:sp>
        <p:nvSpPr>
          <p:cNvPr id="9" name="Cornice 8"/>
          <p:cNvSpPr/>
          <p:nvPr/>
        </p:nvSpPr>
        <p:spPr>
          <a:xfrm>
            <a:off x="1236133" y="3894667"/>
            <a:ext cx="829734" cy="694266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0" name="Cornice 9"/>
          <p:cNvSpPr/>
          <p:nvPr/>
        </p:nvSpPr>
        <p:spPr>
          <a:xfrm>
            <a:off x="1227666" y="5943599"/>
            <a:ext cx="829734" cy="694266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1" name="Cornice 10"/>
          <p:cNvSpPr/>
          <p:nvPr/>
        </p:nvSpPr>
        <p:spPr>
          <a:xfrm>
            <a:off x="6294966" y="3894667"/>
            <a:ext cx="829734" cy="694266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2" name="Cornice 11"/>
          <p:cNvSpPr/>
          <p:nvPr/>
        </p:nvSpPr>
        <p:spPr>
          <a:xfrm>
            <a:off x="1227666" y="4919133"/>
            <a:ext cx="829734" cy="694266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6" name="Cornice 15"/>
          <p:cNvSpPr/>
          <p:nvPr/>
        </p:nvSpPr>
        <p:spPr>
          <a:xfrm>
            <a:off x="6294966" y="4919133"/>
            <a:ext cx="829734" cy="694266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7" name="Cornice 16"/>
          <p:cNvSpPr/>
          <p:nvPr/>
        </p:nvSpPr>
        <p:spPr>
          <a:xfrm>
            <a:off x="6294966" y="5943599"/>
            <a:ext cx="829734" cy="694266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8" name="CasellaDiTesto 17"/>
          <p:cNvSpPr txBox="1"/>
          <p:nvPr/>
        </p:nvSpPr>
        <p:spPr>
          <a:xfrm>
            <a:off x="2311399" y="4919133"/>
            <a:ext cx="34459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RWANDA</a:t>
            </a:r>
            <a:endParaRPr lang="en-GB" sz="3600" dirty="0"/>
          </a:p>
        </p:txBody>
      </p:sp>
      <p:sp>
        <p:nvSpPr>
          <p:cNvPr id="19" name="CasellaDiTesto 18"/>
          <p:cNvSpPr txBox="1"/>
          <p:nvPr/>
        </p:nvSpPr>
        <p:spPr>
          <a:xfrm>
            <a:off x="2311399" y="5943599"/>
            <a:ext cx="34459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INDONESIA</a:t>
            </a:r>
            <a:endParaRPr lang="en-GB" sz="3600" dirty="0"/>
          </a:p>
        </p:txBody>
      </p:sp>
      <p:sp>
        <p:nvSpPr>
          <p:cNvPr id="20" name="CasellaDiTesto 19"/>
          <p:cNvSpPr txBox="1"/>
          <p:nvPr/>
        </p:nvSpPr>
        <p:spPr>
          <a:xfrm>
            <a:off x="7289800" y="3894667"/>
            <a:ext cx="34459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smtClean="0"/>
              <a:t>CROATIA</a:t>
            </a:r>
            <a:endParaRPr lang="en-GB" sz="3600" dirty="0"/>
          </a:p>
        </p:txBody>
      </p:sp>
      <p:sp>
        <p:nvSpPr>
          <p:cNvPr id="21" name="CasellaDiTesto 20"/>
          <p:cNvSpPr txBox="1"/>
          <p:nvPr/>
        </p:nvSpPr>
        <p:spPr>
          <a:xfrm>
            <a:off x="7298266" y="4919132"/>
            <a:ext cx="34459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PORTUGAL</a:t>
            </a:r>
            <a:endParaRPr lang="en-GB" sz="3600" dirty="0"/>
          </a:p>
        </p:txBody>
      </p:sp>
      <p:sp>
        <p:nvSpPr>
          <p:cNvPr id="22" name="CasellaDiTesto 21"/>
          <p:cNvSpPr txBox="1"/>
          <p:nvPr/>
        </p:nvSpPr>
        <p:spPr>
          <a:xfrm>
            <a:off x="7298266" y="5943597"/>
            <a:ext cx="34459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BRAZIL</a:t>
            </a:r>
            <a:endParaRPr lang="en-GB" sz="3600" dirty="0"/>
          </a:p>
        </p:txBody>
      </p:sp>
      <p:pic>
        <p:nvPicPr>
          <p:cNvPr id="25" name="Immagine 2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2232" y="3606793"/>
            <a:ext cx="806341" cy="840293"/>
          </a:xfrm>
          <a:prstGeom prst="rect">
            <a:avLst/>
          </a:prstGeom>
        </p:spPr>
      </p:pic>
      <p:sp>
        <p:nvSpPr>
          <p:cNvPr id="24" name="CasellaDiTesto 23"/>
          <p:cNvSpPr txBox="1"/>
          <p:nvPr/>
        </p:nvSpPr>
        <p:spPr>
          <a:xfrm>
            <a:off x="2311399" y="3894666"/>
            <a:ext cx="34459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COSTA RICA</a:t>
            </a:r>
            <a:endParaRPr lang="en-GB" sz="3600" dirty="0"/>
          </a:p>
        </p:txBody>
      </p:sp>
      <p:pic>
        <p:nvPicPr>
          <p:cNvPr id="23" name="Immagine 2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5600" y="86642"/>
            <a:ext cx="4216400" cy="870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21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72067" y="1585480"/>
            <a:ext cx="10515600" cy="1813172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 smtClean="0"/>
              <a:t>Maternity leave duration. Which country is providing more than others? Where does collective bargaining provide more than the law?</a:t>
            </a:r>
            <a:endParaRPr lang="en-GB" dirty="0"/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622800" cy="957192"/>
          </a:xfrm>
          <a:prstGeom prst="rect">
            <a:avLst/>
          </a:prstGeom>
        </p:spPr>
      </p:pic>
      <p:sp>
        <p:nvSpPr>
          <p:cNvPr id="9" name="Cornice 8"/>
          <p:cNvSpPr/>
          <p:nvPr/>
        </p:nvSpPr>
        <p:spPr>
          <a:xfrm>
            <a:off x="1236133" y="3894667"/>
            <a:ext cx="829734" cy="694266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0" name="Cornice 9"/>
          <p:cNvSpPr/>
          <p:nvPr/>
        </p:nvSpPr>
        <p:spPr>
          <a:xfrm>
            <a:off x="1227666" y="5943599"/>
            <a:ext cx="829734" cy="694266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1" name="Cornice 10"/>
          <p:cNvSpPr/>
          <p:nvPr/>
        </p:nvSpPr>
        <p:spPr>
          <a:xfrm>
            <a:off x="6294966" y="3894667"/>
            <a:ext cx="829734" cy="694266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2" name="Cornice 11"/>
          <p:cNvSpPr/>
          <p:nvPr/>
        </p:nvSpPr>
        <p:spPr>
          <a:xfrm>
            <a:off x="1227666" y="4919133"/>
            <a:ext cx="829734" cy="694266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3" name="CasellaDiTesto 12"/>
          <p:cNvSpPr txBox="1"/>
          <p:nvPr/>
        </p:nvSpPr>
        <p:spPr>
          <a:xfrm>
            <a:off x="2311400" y="3894667"/>
            <a:ext cx="34459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COSTA RICA</a:t>
            </a:r>
            <a:endParaRPr lang="en-GB" sz="3600" dirty="0"/>
          </a:p>
        </p:txBody>
      </p:sp>
      <p:sp>
        <p:nvSpPr>
          <p:cNvPr id="16" name="Cornice 15"/>
          <p:cNvSpPr/>
          <p:nvPr/>
        </p:nvSpPr>
        <p:spPr>
          <a:xfrm>
            <a:off x="6294966" y="4919133"/>
            <a:ext cx="829734" cy="694266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7" name="Cornice 16"/>
          <p:cNvSpPr/>
          <p:nvPr/>
        </p:nvSpPr>
        <p:spPr>
          <a:xfrm>
            <a:off x="6294966" y="5943599"/>
            <a:ext cx="829734" cy="694266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8" name="CasellaDiTesto 17"/>
          <p:cNvSpPr txBox="1"/>
          <p:nvPr/>
        </p:nvSpPr>
        <p:spPr>
          <a:xfrm>
            <a:off x="2311399" y="4919133"/>
            <a:ext cx="34459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smtClean="0"/>
              <a:t>KENYA</a:t>
            </a:r>
            <a:endParaRPr lang="en-GB" sz="3600" dirty="0"/>
          </a:p>
        </p:txBody>
      </p:sp>
      <p:sp>
        <p:nvSpPr>
          <p:cNvPr id="19" name="CasellaDiTesto 18"/>
          <p:cNvSpPr txBox="1"/>
          <p:nvPr/>
        </p:nvSpPr>
        <p:spPr>
          <a:xfrm>
            <a:off x="2311399" y="5943599"/>
            <a:ext cx="34459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INDONESIA</a:t>
            </a:r>
            <a:endParaRPr lang="en-GB" sz="3600" dirty="0"/>
          </a:p>
        </p:txBody>
      </p:sp>
      <p:sp>
        <p:nvSpPr>
          <p:cNvPr id="20" name="CasellaDiTesto 19"/>
          <p:cNvSpPr txBox="1"/>
          <p:nvPr/>
        </p:nvSpPr>
        <p:spPr>
          <a:xfrm>
            <a:off x="7289800" y="3894667"/>
            <a:ext cx="34459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smtClean="0"/>
              <a:t>CROATIA</a:t>
            </a:r>
            <a:endParaRPr lang="en-GB" sz="3600" dirty="0"/>
          </a:p>
        </p:txBody>
      </p:sp>
      <p:sp>
        <p:nvSpPr>
          <p:cNvPr id="21" name="CasellaDiTesto 20"/>
          <p:cNvSpPr txBox="1"/>
          <p:nvPr/>
        </p:nvSpPr>
        <p:spPr>
          <a:xfrm>
            <a:off x="7298266" y="4919132"/>
            <a:ext cx="34459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PORTUGAL</a:t>
            </a:r>
            <a:endParaRPr lang="en-GB" sz="3600" dirty="0"/>
          </a:p>
        </p:txBody>
      </p:sp>
      <p:sp>
        <p:nvSpPr>
          <p:cNvPr id="22" name="CasellaDiTesto 21"/>
          <p:cNvSpPr txBox="1"/>
          <p:nvPr/>
        </p:nvSpPr>
        <p:spPr>
          <a:xfrm>
            <a:off x="7298266" y="5943597"/>
            <a:ext cx="34459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BRAZIL</a:t>
            </a:r>
            <a:endParaRPr lang="en-GB" sz="3600" dirty="0"/>
          </a:p>
        </p:txBody>
      </p:sp>
      <p:sp>
        <p:nvSpPr>
          <p:cNvPr id="3" name="Fumetto 1 2"/>
          <p:cNvSpPr/>
          <p:nvPr/>
        </p:nvSpPr>
        <p:spPr>
          <a:xfrm>
            <a:off x="2269067" y="3797299"/>
            <a:ext cx="3632201" cy="1981200"/>
          </a:xfrm>
          <a:prstGeom prst="wedgeRectCallout">
            <a:avLst>
              <a:gd name="adj1" fmla="val 54342"/>
              <a:gd name="adj2" fmla="val -3151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MATERNITY LEAVE DURATION BY LAW: 14 WEEKS</a:t>
            </a:r>
          </a:p>
          <a:p>
            <a:pPr algn="ctr"/>
            <a:r>
              <a:rPr lang="en-GB" dirty="0" smtClean="0"/>
              <a:t>MATERNITY LEAVE DURATION IN CBAS: 30 WEEKS</a:t>
            </a:r>
            <a:endParaRPr lang="en-GB" dirty="0"/>
          </a:p>
        </p:txBody>
      </p:sp>
      <p:pic>
        <p:nvPicPr>
          <p:cNvPr id="25" name="Immagine 2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2232" y="3606793"/>
            <a:ext cx="806341" cy="840293"/>
          </a:xfrm>
          <a:prstGeom prst="rect">
            <a:avLst/>
          </a:prstGeom>
        </p:spPr>
      </p:pic>
      <p:pic>
        <p:nvPicPr>
          <p:cNvPr id="23" name="Immagine 2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5600" y="86642"/>
            <a:ext cx="4216400" cy="870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9848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1448858"/>
            <a:ext cx="10515600" cy="769409"/>
          </a:xfrm>
        </p:spPr>
        <p:txBody>
          <a:bodyPr/>
          <a:lstStyle/>
          <a:p>
            <a:pPr algn="ctr"/>
            <a:r>
              <a:rPr lang="en-GB" dirty="0"/>
              <a:t>C</a:t>
            </a:r>
            <a:r>
              <a:rPr lang="en-GB" dirty="0" smtClean="0"/>
              <a:t>onsiderations on maternity leave</a:t>
            </a:r>
            <a:endParaRPr lang="en-GB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2829119"/>
            <a:ext cx="10515600" cy="3385414"/>
          </a:xfrm>
        </p:spPr>
        <p:txBody>
          <a:bodyPr>
            <a:normAutofit fontScale="85000" lnSpcReduction="20000"/>
          </a:bodyPr>
          <a:lstStyle/>
          <a:p>
            <a:r>
              <a:rPr lang="en-GB" dirty="0" smtClean="0"/>
              <a:t>ILO standard for maternity leave is of </a:t>
            </a:r>
            <a:r>
              <a:rPr lang="en-GB" dirty="0" smtClean="0">
                <a:solidFill>
                  <a:schemeClr val="accent2"/>
                </a:solidFill>
              </a:rPr>
              <a:t>14 weeks minimum</a:t>
            </a:r>
          </a:p>
          <a:p>
            <a:r>
              <a:rPr lang="en-GB" dirty="0" smtClean="0"/>
              <a:t>In Europe and South America the average number of weeks in CBAs is </a:t>
            </a:r>
            <a:r>
              <a:rPr lang="en-GB" dirty="0" smtClean="0">
                <a:solidFill>
                  <a:schemeClr val="accent2"/>
                </a:solidFill>
              </a:rPr>
              <a:t>more than 14</a:t>
            </a:r>
            <a:r>
              <a:rPr lang="en-GB" dirty="0" smtClean="0"/>
              <a:t>.</a:t>
            </a:r>
          </a:p>
          <a:p>
            <a:r>
              <a:rPr lang="en-GB" dirty="0" smtClean="0"/>
              <a:t>In Africa, Asia and Central America the average is </a:t>
            </a:r>
            <a:r>
              <a:rPr lang="en-GB" dirty="0" smtClean="0">
                <a:solidFill>
                  <a:schemeClr val="accent2"/>
                </a:solidFill>
              </a:rPr>
              <a:t>around 13</a:t>
            </a:r>
            <a:r>
              <a:rPr lang="en-GB" dirty="0" smtClean="0"/>
              <a:t>.</a:t>
            </a:r>
          </a:p>
          <a:p>
            <a:pPr marL="0" indent="0" algn="ctr">
              <a:buNone/>
            </a:pPr>
            <a:r>
              <a:rPr lang="en-GB" dirty="0" smtClean="0"/>
              <a:t>BUT</a:t>
            </a:r>
          </a:p>
          <a:p>
            <a:r>
              <a:rPr lang="en-GB" dirty="0" smtClean="0">
                <a:solidFill>
                  <a:schemeClr val="accent2"/>
                </a:solidFill>
              </a:rPr>
              <a:t>93%</a:t>
            </a:r>
            <a:r>
              <a:rPr lang="en-GB" dirty="0" smtClean="0"/>
              <a:t> of CBAs comply with their national legislation. </a:t>
            </a:r>
          </a:p>
          <a:p>
            <a:r>
              <a:rPr lang="en-GB" dirty="0" smtClean="0">
                <a:solidFill>
                  <a:schemeClr val="accent2"/>
                </a:solidFill>
              </a:rPr>
              <a:t>15%</a:t>
            </a:r>
            <a:r>
              <a:rPr lang="en-GB" dirty="0" smtClean="0"/>
              <a:t> of CBAs provide more than the law, but the majority of them don’t reach the 14 weeks of maternity leave.  </a:t>
            </a:r>
            <a:r>
              <a:rPr lang="en-GB" dirty="0" smtClean="0">
                <a:sym typeface="Wingdings"/>
              </a:rPr>
              <a:t> In many countries (in Africa, Latin America and Asia) </a:t>
            </a:r>
            <a:r>
              <a:rPr lang="en-GB" dirty="0">
                <a:sym typeface="Wingdings"/>
              </a:rPr>
              <a:t>t</a:t>
            </a:r>
            <a:r>
              <a:rPr lang="en-GB" dirty="0" smtClean="0">
                <a:sym typeface="Wingdings"/>
              </a:rPr>
              <a:t>he law does not comply with ILO minimum AND among these only </a:t>
            </a:r>
            <a:r>
              <a:rPr lang="en-GB" dirty="0" smtClean="0">
                <a:solidFill>
                  <a:schemeClr val="accent2"/>
                </a:solidFill>
                <a:sym typeface="Wingdings"/>
              </a:rPr>
              <a:t>Burundi</a:t>
            </a:r>
            <a:r>
              <a:rPr lang="en-GB" dirty="0" smtClean="0">
                <a:sym typeface="Wingdings"/>
              </a:rPr>
              <a:t> fills the gap.</a:t>
            </a: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622800" cy="957192"/>
          </a:xfrm>
          <a:prstGeom prst="rect">
            <a:avLst/>
          </a:prstGeom>
        </p:spPr>
      </p:pic>
      <p:pic>
        <p:nvPicPr>
          <p:cNvPr id="7" name="Immagin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5600" y="100497"/>
            <a:ext cx="4216400" cy="870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9154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72067" y="1585480"/>
            <a:ext cx="10515600" cy="1813172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 smtClean="0"/>
              <a:t>Job security for women after maternity leave. Which country has a higher percentage of CBAs with this provision?</a:t>
            </a:r>
            <a:endParaRPr lang="en-GB" dirty="0"/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622800" cy="957192"/>
          </a:xfrm>
          <a:prstGeom prst="rect">
            <a:avLst/>
          </a:prstGeom>
        </p:spPr>
      </p:pic>
      <p:sp>
        <p:nvSpPr>
          <p:cNvPr id="9" name="Cornice 8"/>
          <p:cNvSpPr/>
          <p:nvPr/>
        </p:nvSpPr>
        <p:spPr>
          <a:xfrm>
            <a:off x="1236133" y="3894667"/>
            <a:ext cx="829734" cy="694266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0" name="Cornice 9"/>
          <p:cNvSpPr/>
          <p:nvPr/>
        </p:nvSpPr>
        <p:spPr>
          <a:xfrm>
            <a:off x="1227666" y="5943599"/>
            <a:ext cx="829734" cy="694266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1" name="Cornice 10"/>
          <p:cNvSpPr/>
          <p:nvPr/>
        </p:nvSpPr>
        <p:spPr>
          <a:xfrm>
            <a:off x="6294966" y="3894667"/>
            <a:ext cx="829734" cy="694266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2" name="Cornice 11"/>
          <p:cNvSpPr/>
          <p:nvPr/>
        </p:nvSpPr>
        <p:spPr>
          <a:xfrm>
            <a:off x="1227666" y="4919133"/>
            <a:ext cx="829734" cy="694266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6" name="Cornice 15"/>
          <p:cNvSpPr/>
          <p:nvPr/>
        </p:nvSpPr>
        <p:spPr>
          <a:xfrm>
            <a:off x="6294966" y="4919133"/>
            <a:ext cx="829734" cy="694266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7" name="Cornice 16"/>
          <p:cNvSpPr/>
          <p:nvPr/>
        </p:nvSpPr>
        <p:spPr>
          <a:xfrm>
            <a:off x="6294966" y="5943599"/>
            <a:ext cx="829734" cy="694266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8" name="CasellaDiTesto 17"/>
          <p:cNvSpPr txBox="1"/>
          <p:nvPr/>
        </p:nvSpPr>
        <p:spPr>
          <a:xfrm>
            <a:off x="2311399" y="4919133"/>
            <a:ext cx="34459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RWANDA</a:t>
            </a:r>
            <a:endParaRPr lang="en-GB" sz="3600" dirty="0"/>
          </a:p>
        </p:txBody>
      </p:sp>
      <p:sp>
        <p:nvSpPr>
          <p:cNvPr id="19" name="CasellaDiTesto 18"/>
          <p:cNvSpPr txBox="1"/>
          <p:nvPr/>
        </p:nvSpPr>
        <p:spPr>
          <a:xfrm>
            <a:off x="2311399" y="5943599"/>
            <a:ext cx="34459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INDONESIA</a:t>
            </a:r>
            <a:endParaRPr lang="en-GB" sz="3600" dirty="0"/>
          </a:p>
        </p:txBody>
      </p:sp>
      <p:sp>
        <p:nvSpPr>
          <p:cNvPr id="20" name="CasellaDiTesto 19"/>
          <p:cNvSpPr txBox="1"/>
          <p:nvPr/>
        </p:nvSpPr>
        <p:spPr>
          <a:xfrm>
            <a:off x="7289800" y="3894667"/>
            <a:ext cx="34459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smtClean="0"/>
              <a:t>CROATIA</a:t>
            </a:r>
            <a:endParaRPr lang="en-GB" sz="3600" dirty="0"/>
          </a:p>
        </p:txBody>
      </p:sp>
      <p:sp>
        <p:nvSpPr>
          <p:cNvPr id="21" name="CasellaDiTesto 20"/>
          <p:cNvSpPr txBox="1"/>
          <p:nvPr/>
        </p:nvSpPr>
        <p:spPr>
          <a:xfrm>
            <a:off x="7298266" y="4919132"/>
            <a:ext cx="34459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PORTUGAL</a:t>
            </a:r>
            <a:endParaRPr lang="en-GB" sz="3600" dirty="0"/>
          </a:p>
        </p:txBody>
      </p:sp>
      <p:sp>
        <p:nvSpPr>
          <p:cNvPr id="22" name="CasellaDiTesto 21"/>
          <p:cNvSpPr txBox="1"/>
          <p:nvPr/>
        </p:nvSpPr>
        <p:spPr>
          <a:xfrm>
            <a:off x="7298266" y="5943597"/>
            <a:ext cx="34459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BRAZIL</a:t>
            </a:r>
            <a:endParaRPr lang="en-GB" sz="3600" dirty="0"/>
          </a:p>
        </p:txBody>
      </p:sp>
      <p:sp>
        <p:nvSpPr>
          <p:cNvPr id="24" name="CasellaDiTesto 23"/>
          <p:cNvSpPr txBox="1"/>
          <p:nvPr/>
        </p:nvSpPr>
        <p:spPr>
          <a:xfrm>
            <a:off x="2311398" y="3894666"/>
            <a:ext cx="34459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COSTA RICA</a:t>
            </a:r>
            <a:endParaRPr lang="en-GB" sz="3600" dirty="0"/>
          </a:p>
        </p:txBody>
      </p:sp>
      <p:pic>
        <p:nvPicPr>
          <p:cNvPr id="23" name="Immagine 2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5600" y="100497"/>
            <a:ext cx="4216400" cy="870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1211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72067" y="1585480"/>
            <a:ext cx="10515600" cy="1813172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 smtClean="0"/>
              <a:t>Job security for women after maternity leave. Which country has a higher percentage of CBAs with this provision?</a:t>
            </a:r>
            <a:endParaRPr lang="en-GB" dirty="0"/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622800" cy="957192"/>
          </a:xfrm>
          <a:prstGeom prst="rect">
            <a:avLst/>
          </a:prstGeom>
        </p:spPr>
      </p:pic>
      <p:sp>
        <p:nvSpPr>
          <p:cNvPr id="9" name="Cornice 8"/>
          <p:cNvSpPr/>
          <p:nvPr/>
        </p:nvSpPr>
        <p:spPr>
          <a:xfrm>
            <a:off x="1236133" y="3894667"/>
            <a:ext cx="829734" cy="694266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0" name="Cornice 9"/>
          <p:cNvSpPr/>
          <p:nvPr/>
        </p:nvSpPr>
        <p:spPr>
          <a:xfrm>
            <a:off x="1227666" y="5943599"/>
            <a:ext cx="829734" cy="694266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1" name="Cornice 10"/>
          <p:cNvSpPr/>
          <p:nvPr/>
        </p:nvSpPr>
        <p:spPr>
          <a:xfrm>
            <a:off x="6294966" y="3894667"/>
            <a:ext cx="829734" cy="694266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2" name="Cornice 11"/>
          <p:cNvSpPr/>
          <p:nvPr/>
        </p:nvSpPr>
        <p:spPr>
          <a:xfrm>
            <a:off x="1227666" y="4919133"/>
            <a:ext cx="829734" cy="694266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6" name="Cornice 15"/>
          <p:cNvSpPr/>
          <p:nvPr/>
        </p:nvSpPr>
        <p:spPr>
          <a:xfrm>
            <a:off x="6294966" y="4919133"/>
            <a:ext cx="829734" cy="694266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7" name="Cornice 16"/>
          <p:cNvSpPr/>
          <p:nvPr/>
        </p:nvSpPr>
        <p:spPr>
          <a:xfrm>
            <a:off x="6294966" y="5943599"/>
            <a:ext cx="829734" cy="694266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8" name="CasellaDiTesto 17"/>
          <p:cNvSpPr txBox="1"/>
          <p:nvPr/>
        </p:nvSpPr>
        <p:spPr>
          <a:xfrm>
            <a:off x="2311399" y="4919133"/>
            <a:ext cx="34459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RWANDA</a:t>
            </a:r>
            <a:endParaRPr lang="en-GB" sz="3600" dirty="0"/>
          </a:p>
        </p:txBody>
      </p:sp>
      <p:sp>
        <p:nvSpPr>
          <p:cNvPr id="19" name="CasellaDiTesto 18"/>
          <p:cNvSpPr txBox="1"/>
          <p:nvPr/>
        </p:nvSpPr>
        <p:spPr>
          <a:xfrm>
            <a:off x="2311399" y="5943599"/>
            <a:ext cx="34459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INDONESIA</a:t>
            </a:r>
            <a:endParaRPr lang="en-GB" sz="3600" dirty="0"/>
          </a:p>
        </p:txBody>
      </p:sp>
      <p:sp>
        <p:nvSpPr>
          <p:cNvPr id="20" name="CasellaDiTesto 19"/>
          <p:cNvSpPr txBox="1"/>
          <p:nvPr/>
        </p:nvSpPr>
        <p:spPr>
          <a:xfrm>
            <a:off x="7289800" y="3894667"/>
            <a:ext cx="34459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smtClean="0"/>
              <a:t>CROATIA</a:t>
            </a:r>
            <a:endParaRPr lang="en-GB" sz="3600" dirty="0"/>
          </a:p>
        </p:txBody>
      </p:sp>
      <p:sp>
        <p:nvSpPr>
          <p:cNvPr id="21" name="CasellaDiTesto 20"/>
          <p:cNvSpPr txBox="1"/>
          <p:nvPr/>
        </p:nvSpPr>
        <p:spPr>
          <a:xfrm>
            <a:off x="7298266" y="4919132"/>
            <a:ext cx="34459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PORTUGAL</a:t>
            </a:r>
            <a:endParaRPr lang="en-GB" sz="3600" dirty="0"/>
          </a:p>
        </p:txBody>
      </p:sp>
      <p:sp>
        <p:nvSpPr>
          <p:cNvPr id="22" name="CasellaDiTesto 21"/>
          <p:cNvSpPr txBox="1"/>
          <p:nvPr/>
        </p:nvSpPr>
        <p:spPr>
          <a:xfrm>
            <a:off x="7298266" y="5943597"/>
            <a:ext cx="34459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BRAZIL</a:t>
            </a:r>
            <a:endParaRPr lang="en-GB" sz="3600" dirty="0"/>
          </a:p>
        </p:txBody>
      </p:sp>
      <p:pic>
        <p:nvPicPr>
          <p:cNvPr id="23" name="Immagine 2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7842" y="4664801"/>
            <a:ext cx="806341" cy="840293"/>
          </a:xfrm>
          <a:prstGeom prst="rect">
            <a:avLst/>
          </a:prstGeom>
        </p:spPr>
      </p:pic>
      <p:sp>
        <p:nvSpPr>
          <p:cNvPr id="26" name="CasellaDiTesto 25"/>
          <p:cNvSpPr txBox="1"/>
          <p:nvPr/>
        </p:nvSpPr>
        <p:spPr>
          <a:xfrm>
            <a:off x="2311399" y="3894666"/>
            <a:ext cx="34459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COSTA RICA</a:t>
            </a:r>
            <a:endParaRPr lang="en-GB" sz="3600" dirty="0"/>
          </a:p>
        </p:txBody>
      </p:sp>
      <p:pic>
        <p:nvPicPr>
          <p:cNvPr id="24" name="Immagine 2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5600" y="86642"/>
            <a:ext cx="4216400" cy="870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5222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72067" y="1585480"/>
            <a:ext cx="10515600" cy="1813172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 smtClean="0"/>
              <a:t>Job security for women after maternity leave. Which country has a higher percentage of CBAs with this provision?</a:t>
            </a:r>
            <a:endParaRPr lang="en-GB" dirty="0"/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622800" cy="957192"/>
          </a:xfrm>
          <a:prstGeom prst="rect">
            <a:avLst/>
          </a:prstGeom>
        </p:spPr>
      </p:pic>
      <p:sp>
        <p:nvSpPr>
          <p:cNvPr id="9" name="Cornice 8"/>
          <p:cNvSpPr/>
          <p:nvPr/>
        </p:nvSpPr>
        <p:spPr>
          <a:xfrm>
            <a:off x="1236133" y="3894667"/>
            <a:ext cx="829734" cy="694266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0" name="Cornice 9"/>
          <p:cNvSpPr/>
          <p:nvPr/>
        </p:nvSpPr>
        <p:spPr>
          <a:xfrm>
            <a:off x="1227666" y="5943599"/>
            <a:ext cx="829734" cy="694266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1" name="Cornice 10"/>
          <p:cNvSpPr/>
          <p:nvPr/>
        </p:nvSpPr>
        <p:spPr>
          <a:xfrm>
            <a:off x="6294966" y="3894667"/>
            <a:ext cx="829734" cy="694266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2" name="Cornice 11"/>
          <p:cNvSpPr/>
          <p:nvPr/>
        </p:nvSpPr>
        <p:spPr>
          <a:xfrm>
            <a:off x="1227666" y="4919133"/>
            <a:ext cx="829734" cy="694266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6" name="Cornice 15"/>
          <p:cNvSpPr/>
          <p:nvPr/>
        </p:nvSpPr>
        <p:spPr>
          <a:xfrm>
            <a:off x="6294966" y="4919133"/>
            <a:ext cx="829734" cy="694266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7" name="Cornice 16"/>
          <p:cNvSpPr/>
          <p:nvPr/>
        </p:nvSpPr>
        <p:spPr>
          <a:xfrm>
            <a:off x="6294966" y="5943599"/>
            <a:ext cx="829734" cy="694266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8" name="CasellaDiTesto 17"/>
          <p:cNvSpPr txBox="1"/>
          <p:nvPr/>
        </p:nvSpPr>
        <p:spPr>
          <a:xfrm>
            <a:off x="2311399" y="4919133"/>
            <a:ext cx="34459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RWANDA</a:t>
            </a:r>
            <a:endParaRPr lang="en-GB" sz="3600" dirty="0"/>
          </a:p>
        </p:txBody>
      </p:sp>
      <p:sp>
        <p:nvSpPr>
          <p:cNvPr id="19" name="CasellaDiTesto 18"/>
          <p:cNvSpPr txBox="1"/>
          <p:nvPr/>
        </p:nvSpPr>
        <p:spPr>
          <a:xfrm>
            <a:off x="2311399" y="5943599"/>
            <a:ext cx="34459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INDONESIA</a:t>
            </a:r>
            <a:endParaRPr lang="en-GB" sz="3600" dirty="0"/>
          </a:p>
        </p:txBody>
      </p:sp>
      <p:sp>
        <p:nvSpPr>
          <p:cNvPr id="20" name="CasellaDiTesto 19"/>
          <p:cNvSpPr txBox="1"/>
          <p:nvPr/>
        </p:nvSpPr>
        <p:spPr>
          <a:xfrm>
            <a:off x="7289800" y="3894667"/>
            <a:ext cx="34459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smtClean="0"/>
              <a:t>CROATIA</a:t>
            </a:r>
            <a:endParaRPr lang="en-GB" sz="3600" dirty="0"/>
          </a:p>
        </p:txBody>
      </p:sp>
      <p:sp>
        <p:nvSpPr>
          <p:cNvPr id="21" name="CasellaDiTesto 20"/>
          <p:cNvSpPr txBox="1"/>
          <p:nvPr/>
        </p:nvSpPr>
        <p:spPr>
          <a:xfrm>
            <a:off x="7298266" y="4919132"/>
            <a:ext cx="34459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PORTUGAL</a:t>
            </a:r>
            <a:endParaRPr lang="en-GB" sz="3600" dirty="0"/>
          </a:p>
        </p:txBody>
      </p:sp>
      <p:sp>
        <p:nvSpPr>
          <p:cNvPr id="22" name="CasellaDiTesto 21"/>
          <p:cNvSpPr txBox="1"/>
          <p:nvPr/>
        </p:nvSpPr>
        <p:spPr>
          <a:xfrm>
            <a:off x="7298266" y="5943597"/>
            <a:ext cx="34459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BRAZIL</a:t>
            </a:r>
            <a:endParaRPr lang="en-GB" sz="3600" dirty="0"/>
          </a:p>
        </p:txBody>
      </p:sp>
      <p:pic>
        <p:nvPicPr>
          <p:cNvPr id="23" name="Immagine 2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7842" y="4664801"/>
            <a:ext cx="806341" cy="840293"/>
          </a:xfrm>
          <a:prstGeom prst="rect">
            <a:avLst/>
          </a:prstGeom>
        </p:spPr>
      </p:pic>
      <p:sp>
        <p:nvSpPr>
          <p:cNvPr id="24" name="Fumetto 1 23"/>
          <p:cNvSpPr/>
          <p:nvPr/>
        </p:nvSpPr>
        <p:spPr>
          <a:xfrm>
            <a:off x="5347854" y="3737873"/>
            <a:ext cx="4809067" cy="1884547"/>
          </a:xfrm>
          <a:prstGeom prst="wedgeRectCallout">
            <a:avLst>
              <a:gd name="adj1" fmla="val -72876"/>
              <a:gd name="adj2" fmla="val 3107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 smtClean="0"/>
              <a:t>IN </a:t>
            </a:r>
            <a:r>
              <a:rPr lang="en-GB" u="sng" dirty="0" smtClean="0"/>
              <a:t>AFRICA</a:t>
            </a:r>
            <a:r>
              <a:rPr lang="en-GB" dirty="0" smtClean="0"/>
              <a:t>: 38% OF CBAS PROVIDE FOR JOB SECURITY FOR WOMEN AFTER MATERNITY LEAVE. IN OTHER CONTINENTS IT’S 10-18%</a:t>
            </a:r>
          </a:p>
          <a:p>
            <a:endParaRPr lang="en-GB" dirty="0" smtClean="0"/>
          </a:p>
          <a:p>
            <a:r>
              <a:rPr lang="en-GB" dirty="0" smtClean="0"/>
              <a:t>IN </a:t>
            </a:r>
            <a:r>
              <a:rPr lang="en-GB" u="sng" dirty="0" smtClean="0"/>
              <a:t>RWANDA</a:t>
            </a:r>
            <a:r>
              <a:rPr lang="en-GB" dirty="0" smtClean="0"/>
              <a:t>: 75% OF THE CBAS CONTAIN THIS PROVISION</a:t>
            </a:r>
            <a:endParaRPr lang="en-GB" dirty="0"/>
          </a:p>
        </p:txBody>
      </p:sp>
      <p:sp>
        <p:nvSpPr>
          <p:cNvPr id="26" name="CasellaDiTesto 25"/>
          <p:cNvSpPr txBox="1"/>
          <p:nvPr/>
        </p:nvSpPr>
        <p:spPr>
          <a:xfrm>
            <a:off x="2311398" y="3894666"/>
            <a:ext cx="34459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COSTA RICA</a:t>
            </a:r>
            <a:endParaRPr lang="en-GB" sz="3600" dirty="0"/>
          </a:p>
        </p:txBody>
      </p:sp>
      <p:pic>
        <p:nvPicPr>
          <p:cNvPr id="25" name="Immagine 2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5600" y="100497"/>
            <a:ext cx="4216400" cy="870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3421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72067" y="1585480"/>
            <a:ext cx="10515600" cy="1813172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 smtClean="0"/>
              <a:t>Paternity leave duration. Which country is providing more than others? </a:t>
            </a:r>
            <a:r>
              <a:rPr lang="en-GB" dirty="0"/>
              <a:t>Where does collective bargaining provide more than the law?</a:t>
            </a:r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622800" cy="957192"/>
          </a:xfrm>
          <a:prstGeom prst="rect">
            <a:avLst/>
          </a:prstGeom>
        </p:spPr>
      </p:pic>
      <p:sp>
        <p:nvSpPr>
          <p:cNvPr id="9" name="Cornice 8"/>
          <p:cNvSpPr/>
          <p:nvPr/>
        </p:nvSpPr>
        <p:spPr>
          <a:xfrm>
            <a:off x="1236133" y="3894667"/>
            <a:ext cx="829734" cy="694266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0" name="Cornice 9"/>
          <p:cNvSpPr/>
          <p:nvPr/>
        </p:nvSpPr>
        <p:spPr>
          <a:xfrm>
            <a:off x="1227666" y="5943599"/>
            <a:ext cx="829734" cy="694266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1" name="Cornice 10"/>
          <p:cNvSpPr/>
          <p:nvPr/>
        </p:nvSpPr>
        <p:spPr>
          <a:xfrm>
            <a:off x="6294966" y="3894667"/>
            <a:ext cx="829734" cy="694266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2" name="Cornice 11"/>
          <p:cNvSpPr/>
          <p:nvPr/>
        </p:nvSpPr>
        <p:spPr>
          <a:xfrm>
            <a:off x="1227666" y="4919133"/>
            <a:ext cx="829734" cy="694266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6" name="Cornice 15"/>
          <p:cNvSpPr/>
          <p:nvPr/>
        </p:nvSpPr>
        <p:spPr>
          <a:xfrm>
            <a:off x="6294966" y="4919133"/>
            <a:ext cx="829734" cy="694266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7" name="Cornice 16"/>
          <p:cNvSpPr/>
          <p:nvPr/>
        </p:nvSpPr>
        <p:spPr>
          <a:xfrm>
            <a:off x="6294966" y="5943599"/>
            <a:ext cx="829734" cy="694266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8" name="CasellaDiTesto 17"/>
          <p:cNvSpPr txBox="1"/>
          <p:nvPr/>
        </p:nvSpPr>
        <p:spPr>
          <a:xfrm>
            <a:off x="2311399" y="4919133"/>
            <a:ext cx="34459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RWANDA</a:t>
            </a:r>
            <a:endParaRPr lang="en-GB" sz="3600" dirty="0"/>
          </a:p>
        </p:txBody>
      </p:sp>
      <p:sp>
        <p:nvSpPr>
          <p:cNvPr id="19" name="CasellaDiTesto 18"/>
          <p:cNvSpPr txBox="1"/>
          <p:nvPr/>
        </p:nvSpPr>
        <p:spPr>
          <a:xfrm>
            <a:off x="2311399" y="5943599"/>
            <a:ext cx="34459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INDONESIA</a:t>
            </a:r>
            <a:endParaRPr lang="en-GB" sz="3600" dirty="0"/>
          </a:p>
        </p:txBody>
      </p:sp>
      <p:sp>
        <p:nvSpPr>
          <p:cNvPr id="20" name="CasellaDiTesto 19"/>
          <p:cNvSpPr txBox="1"/>
          <p:nvPr/>
        </p:nvSpPr>
        <p:spPr>
          <a:xfrm>
            <a:off x="7289800" y="3894667"/>
            <a:ext cx="34459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smtClean="0"/>
              <a:t>CROATIA</a:t>
            </a:r>
            <a:endParaRPr lang="en-GB" sz="3600" dirty="0"/>
          </a:p>
        </p:txBody>
      </p:sp>
      <p:sp>
        <p:nvSpPr>
          <p:cNvPr id="21" name="CasellaDiTesto 20"/>
          <p:cNvSpPr txBox="1"/>
          <p:nvPr/>
        </p:nvSpPr>
        <p:spPr>
          <a:xfrm>
            <a:off x="7298266" y="4919132"/>
            <a:ext cx="34459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PORTUGAL</a:t>
            </a:r>
            <a:endParaRPr lang="en-GB" sz="3600" dirty="0"/>
          </a:p>
        </p:txBody>
      </p:sp>
      <p:sp>
        <p:nvSpPr>
          <p:cNvPr id="22" name="CasellaDiTesto 21"/>
          <p:cNvSpPr txBox="1"/>
          <p:nvPr/>
        </p:nvSpPr>
        <p:spPr>
          <a:xfrm>
            <a:off x="7298266" y="5943597"/>
            <a:ext cx="34459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BRAZIL</a:t>
            </a:r>
            <a:endParaRPr lang="en-GB" sz="3600" dirty="0"/>
          </a:p>
        </p:txBody>
      </p:sp>
      <p:sp>
        <p:nvSpPr>
          <p:cNvPr id="25" name="CasellaDiTesto 24"/>
          <p:cNvSpPr txBox="1"/>
          <p:nvPr/>
        </p:nvSpPr>
        <p:spPr>
          <a:xfrm>
            <a:off x="2311398" y="3894667"/>
            <a:ext cx="34459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COSTA RICA</a:t>
            </a:r>
            <a:endParaRPr lang="en-GB" sz="3600" dirty="0"/>
          </a:p>
        </p:txBody>
      </p:sp>
      <p:pic>
        <p:nvPicPr>
          <p:cNvPr id="23" name="Immagine 2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5600" y="86642"/>
            <a:ext cx="4216400" cy="870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8814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72067" y="1585480"/>
            <a:ext cx="10515600" cy="1813172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 smtClean="0"/>
              <a:t>Paternity leave duration. Which country is providing more than others? </a:t>
            </a:r>
            <a:r>
              <a:rPr lang="en-GB" dirty="0"/>
              <a:t>Where does collective bargaining provide more than the law?</a:t>
            </a:r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622800" cy="957192"/>
          </a:xfrm>
          <a:prstGeom prst="rect">
            <a:avLst/>
          </a:prstGeom>
        </p:spPr>
      </p:pic>
      <p:sp>
        <p:nvSpPr>
          <p:cNvPr id="9" name="Cornice 8"/>
          <p:cNvSpPr/>
          <p:nvPr/>
        </p:nvSpPr>
        <p:spPr>
          <a:xfrm>
            <a:off x="1236133" y="3894667"/>
            <a:ext cx="829734" cy="694266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0" name="Cornice 9"/>
          <p:cNvSpPr/>
          <p:nvPr/>
        </p:nvSpPr>
        <p:spPr>
          <a:xfrm>
            <a:off x="1227666" y="5943599"/>
            <a:ext cx="829734" cy="694266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1" name="Cornice 10"/>
          <p:cNvSpPr/>
          <p:nvPr/>
        </p:nvSpPr>
        <p:spPr>
          <a:xfrm>
            <a:off x="6294966" y="3894667"/>
            <a:ext cx="829734" cy="694266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2" name="Cornice 11"/>
          <p:cNvSpPr/>
          <p:nvPr/>
        </p:nvSpPr>
        <p:spPr>
          <a:xfrm>
            <a:off x="1227666" y="4919133"/>
            <a:ext cx="829734" cy="694266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6" name="Cornice 15"/>
          <p:cNvSpPr/>
          <p:nvPr/>
        </p:nvSpPr>
        <p:spPr>
          <a:xfrm>
            <a:off x="6294966" y="4919133"/>
            <a:ext cx="829734" cy="694266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7" name="Cornice 16"/>
          <p:cNvSpPr/>
          <p:nvPr/>
        </p:nvSpPr>
        <p:spPr>
          <a:xfrm>
            <a:off x="6294966" y="5943599"/>
            <a:ext cx="829734" cy="694266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8" name="CasellaDiTesto 17"/>
          <p:cNvSpPr txBox="1"/>
          <p:nvPr/>
        </p:nvSpPr>
        <p:spPr>
          <a:xfrm>
            <a:off x="2311399" y="4919133"/>
            <a:ext cx="34459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RWANDA</a:t>
            </a:r>
            <a:endParaRPr lang="en-GB" sz="3600" dirty="0"/>
          </a:p>
        </p:txBody>
      </p:sp>
      <p:sp>
        <p:nvSpPr>
          <p:cNvPr id="19" name="CasellaDiTesto 18"/>
          <p:cNvSpPr txBox="1"/>
          <p:nvPr/>
        </p:nvSpPr>
        <p:spPr>
          <a:xfrm>
            <a:off x="2311399" y="5943599"/>
            <a:ext cx="34459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INDONESIA</a:t>
            </a:r>
            <a:endParaRPr lang="en-GB" sz="3600" dirty="0"/>
          </a:p>
        </p:txBody>
      </p:sp>
      <p:sp>
        <p:nvSpPr>
          <p:cNvPr id="20" name="CasellaDiTesto 19"/>
          <p:cNvSpPr txBox="1"/>
          <p:nvPr/>
        </p:nvSpPr>
        <p:spPr>
          <a:xfrm>
            <a:off x="7289800" y="3894667"/>
            <a:ext cx="34459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smtClean="0"/>
              <a:t>CROATIA</a:t>
            </a:r>
            <a:endParaRPr lang="en-GB" sz="3600" dirty="0"/>
          </a:p>
        </p:txBody>
      </p:sp>
      <p:sp>
        <p:nvSpPr>
          <p:cNvPr id="21" name="CasellaDiTesto 20"/>
          <p:cNvSpPr txBox="1"/>
          <p:nvPr/>
        </p:nvSpPr>
        <p:spPr>
          <a:xfrm>
            <a:off x="7298266" y="4919132"/>
            <a:ext cx="34459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PORTUGAL</a:t>
            </a:r>
            <a:endParaRPr lang="en-GB" sz="3600" dirty="0"/>
          </a:p>
        </p:txBody>
      </p:sp>
      <p:sp>
        <p:nvSpPr>
          <p:cNvPr id="22" name="CasellaDiTesto 21"/>
          <p:cNvSpPr txBox="1"/>
          <p:nvPr/>
        </p:nvSpPr>
        <p:spPr>
          <a:xfrm>
            <a:off x="7298266" y="5943597"/>
            <a:ext cx="34459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BRAZIL</a:t>
            </a:r>
            <a:endParaRPr lang="en-GB" sz="3600" dirty="0"/>
          </a:p>
        </p:txBody>
      </p:sp>
      <p:pic>
        <p:nvPicPr>
          <p:cNvPr id="25" name="Immagine 2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0594" y="3655838"/>
            <a:ext cx="806341" cy="840293"/>
          </a:xfrm>
          <a:prstGeom prst="rect">
            <a:avLst/>
          </a:prstGeom>
        </p:spPr>
      </p:pic>
      <p:pic>
        <p:nvPicPr>
          <p:cNvPr id="26" name="Immagine 2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5142" y="4664801"/>
            <a:ext cx="806341" cy="840293"/>
          </a:xfrm>
          <a:prstGeom prst="rect">
            <a:avLst/>
          </a:prstGeom>
        </p:spPr>
      </p:pic>
      <p:sp>
        <p:nvSpPr>
          <p:cNvPr id="24" name="CasellaDiTesto 23"/>
          <p:cNvSpPr txBox="1"/>
          <p:nvPr/>
        </p:nvSpPr>
        <p:spPr>
          <a:xfrm>
            <a:off x="2311399" y="3894666"/>
            <a:ext cx="34459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COSTA RICA</a:t>
            </a:r>
            <a:endParaRPr lang="en-GB" sz="3600" dirty="0"/>
          </a:p>
        </p:txBody>
      </p:sp>
      <p:pic>
        <p:nvPicPr>
          <p:cNvPr id="23" name="Immagine 2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5600" y="86642"/>
            <a:ext cx="4216400" cy="870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4733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72067" y="1585480"/>
            <a:ext cx="10515600" cy="1813172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 smtClean="0"/>
              <a:t>Paternity leave duration. Which country is providing more than others? </a:t>
            </a:r>
            <a:r>
              <a:rPr lang="en-GB" dirty="0"/>
              <a:t>Where does collective bargaining provide more than the law?</a:t>
            </a:r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622800" cy="957192"/>
          </a:xfrm>
          <a:prstGeom prst="rect">
            <a:avLst/>
          </a:prstGeom>
        </p:spPr>
      </p:pic>
      <p:sp>
        <p:nvSpPr>
          <p:cNvPr id="9" name="Cornice 8"/>
          <p:cNvSpPr/>
          <p:nvPr/>
        </p:nvSpPr>
        <p:spPr>
          <a:xfrm>
            <a:off x="1236133" y="3894667"/>
            <a:ext cx="829734" cy="694266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0" name="Cornice 9"/>
          <p:cNvSpPr/>
          <p:nvPr/>
        </p:nvSpPr>
        <p:spPr>
          <a:xfrm>
            <a:off x="1227666" y="5943599"/>
            <a:ext cx="829734" cy="694266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1" name="Cornice 10"/>
          <p:cNvSpPr/>
          <p:nvPr/>
        </p:nvSpPr>
        <p:spPr>
          <a:xfrm>
            <a:off x="6294966" y="3894667"/>
            <a:ext cx="829734" cy="694266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2" name="Cornice 11"/>
          <p:cNvSpPr/>
          <p:nvPr/>
        </p:nvSpPr>
        <p:spPr>
          <a:xfrm>
            <a:off x="1227666" y="4919133"/>
            <a:ext cx="829734" cy="694266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6" name="Cornice 15"/>
          <p:cNvSpPr/>
          <p:nvPr/>
        </p:nvSpPr>
        <p:spPr>
          <a:xfrm>
            <a:off x="6294966" y="4919133"/>
            <a:ext cx="829734" cy="694266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7" name="Cornice 16"/>
          <p:cNvSpPr/>
          <p:nvPr/>
        </p:nvSpPr>
        <p:spPr>
          <a:xfrm>
            <a:off x="6294966" y="5943599"/>
            <a:ext cx="829734" cy="694266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8" name="CasellaDiTesto 17"/>
          <p:cNvSpPr txBox="1"/>
          <p:nvPr/>
        </p:nvSpPr>
        <p:spPr>
          <a:xfrm>
            <a:off x="2311399" y="4919133"/>
            <a:ext cx="34459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smtClean="0"/>
              <a:t>KENYA</a:t>
            </a:r>
            <a:endParaRPr lang="en-GB" sz="3600" dirty="0"/>
          </a:p>
        </p:txBody>
      </p:sp>
      <p:sp>
        <p:nvSpPr>
          <p:cNvPr id="19" name="CasellaDiTesto 18"/>
          <p:cNvSpPr txBox="1"/>
          <p:nvPr/>
        </p:nvSpPr>
        <p:spPr>
          <a:xfrm>
            <a:off x="2311399" y="5943599"/>
            <a:ext cx="34459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INDONESIA</a:t>
            </a:r>
            <a:endParaRPr lang="en-GB" sz="3600" dirty="0"/>
          </a:p>
        </p:txBody>
      </p:sp>
      <p:sp>
        <p:nvSpPr>
          <p:cNvPr id="20" name="CasellaDiTesto 19"/>
          <p:cNvSpPr txBox="1"/>
          <p:nvPr/>
        </p:nvSpPr>
        <p:spPr>
          <a:xfrm>
            <a:off x="7289800" y="3894667"/>
            <a:ext cx="34459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smtClean="0"/>
              <a:t>CROATIA</a:t>
            </a:r>
            <a:endParaRPr lang="en-GB" sz="3600" dirty="0"/>
          </a:p>
        </p:txBody>
      </p:sp>
      <p:sp>
        <p:nvSpPr>
          <p:cNvPr id="21" name="CasellaDiTesto 20"/>
          <p:cNvSpPr txBox="1"/>
          <p:nvPr/>
        </p:nvSpPr>
        <p:spPr>
          <a:xfrm>
            <a:off x="7298266" y="4919132"/>
            <a:ext cx="34459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PORTUGAL</a:t>
            </a:r>
            <a:endParaRPr lang="en-GB" sz="3600" dirty="0"/>
          </a:p>
        </p:txBody>
      </p:sp>
      <p:sp>
        <p:nvSpPr>
          <p:cNvPr id="22" name="CasellaDiTesto 21"/>
          <p:cNvSpPr txBox="1"/>
          <p:nvPr/>
        </p:nvSpPr>
        <p:spPr>
          <a:xfrm>
            <a:off x="7298266" y="5943597"/>
            <a:ext cx="34459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BRAZIL</a:t>
            </a:r>
            <a:endParaRPr lang="en-GB" sz="3600" dirty="0"/>
          </a:p>
        </p:txBody>
      </p:sp>
      <p:pic>
        <p:nvPicPr>
          <p:cNvPr id="25" name="Immagine 2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0594" y="3655838"/>
            <a:ext cx="806341" cy="840293"/>
          </a:xfrm>
          <a:prstGeom prst="rect">
            <a:avLst/>
          </a:prstGeom>
        </p:spPr>
      </p:pic>
      <p:pic>
        <p:nvPicPr>
          <p:cNvPr id="26" name="Immagine 2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5142" y="4664801"/>
            <a:ext cx="806341" cy="840293"/>
          </a:xfrm>
          <a:prstGeom prst="rect">
            <a:avLst/>
          </a:prstGeom>
        </p:spPr>
      </p:pic>
      <p:sp>
        <p:nvSpPr>
          <p:cNvPr id="24" name="CasellaDiTesto 23"/>
          <p:cNvSpPr txBox="1"/>
          <p:nvPr/>
        </p:nvSpPr>
        <p:spPr>
          <a:xfrm>
            <a:off x="2311399" y="3894666"/>
            <a:ext cx="34459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COSTA RICA</a:t>
            </a:r>
            <a:endParaRPr lang="en-GB" sz="3600" dirty="0"/>
          </a:p>
        </p:txBody>
      </p:sp>
      <p:sp>
        <p:nvSpPr>
          <p:cNvPr id="23" name="Fumetto 1 22"/>
          <p:cNvSpPr/>
          <p:nvPr/>
        </p:nvSpPr>
        <p:spPr>
          <a:xfrm>
            <a:off x="9706463" y="4026940"/>
            <a:ext cx="2249038" cy="2136248"/>
          </a:xfrm>
          <a:prstGeom prst="wedgeRectCallout">
            <a:avLst>
              <a:gd name="adj1" fmla="val -63382"/>
              <a:gd name="adj2" fmla="val -183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PATERNITY LEAVE DURATION BY LAW: 25 DAYS</a:t>
            </a:r>
          </a:p>
          <a:p>
            <a:pPr algn="ctr"/>
            <a:r>
              <a:rPr lang="en-GB" dirty="0" smtClean="0"/>
              <a:t>PATERNITY LEAVE DURATION IN CBAS: 16.7 DAYS</a:t>
            </a:r>
            <a:endParaRPr lang="en-GB" dirty="0"/>
          </a:p>
        </p:txBody>
      </p:sp>
      <p:sp>
        <p:nvSpPr>
          <p:cNvPr id="27" name="Fumetto 1 26"/>
          <p:cNvSpPr/>
          <p:nvPr/>
        </p:nvSpPr>
        <p:spPr>
          <a:xfrm>
            <a:off x="2311399" y="4858754"/>
            <a:ext cx="2976034" cy="1628396"/>
          </a:xfrm>
          <a:prstGeom prst="wedgeRectCallout">
            <a:avLst>
              <a:gd name="adj1" fmla="val -2311"/>
              <a:gd name="adj2" fmla="val -7207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PATERNITY LEAVE DURATION BY LAW: NO PROVISION</a:t>
            </a:r>
          </a:p>
          <a:p>
            <a:pPr algn="ctr"/>
            <a:r>
              <a:rPr lang="en-GB" dirty="0" smtClean="0"/>
              <a:t>PATERNITY LEAVE DURATION IN CBAS: 10.3 DAYS</a:t>
            </a:r>
            <a:endParaRPr lang="en-GB" dirty="0"/>
          </a:p>
        </p:txBody>
      </p:sp>
      <p:pic>
        <p:nvPicPr>
          <p:cNvPr id="28" name="Immagine 2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5600" y="86642"/>
            <a:ext cx="4216400" cy="870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0941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72067" y="1585480"/>
            <a:ext cx="10515600" cy="1813172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 smtClean="0"/>
              <a:t>Violence in the workplace: </a:t>
            </a:r>
            <a:r>
              <a:rPr lang="en-GB" dirty="0"/>
              <a:t>w</a:t>
            </a:r>
            <a:r>
              <a:rPr lang="en-GB" dirty="0" smtClean="0"/>
              <a:t>here is this prohibited in the highest percentage of collective agreements?</a:t>
            </a:r>
            <a:endParaRPr lang="en-GB" dirty="0"/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622800" cy="957192"/>
          </a:xfrm>
          <a:prstGeom prst="rect">
            <a:avLst/>
          </a:prstGeom>
        </p:spPr>
      </p:pic>
      <p:sp>
        <p:nvSpPr>
          <p:cNvPr id="9" name="Cornice 8"/>
          <p:cNvSpPr/>
          <p:nvPr/>
        </p:nvSpPr>
        <p:spPr>
          <a:xfrm>
            <a:off x="1236133" y="3894667"/>
            <a:ext cx="829734" cy="694266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0" name="Cornice 9"/>
          <p:cNvSpPr/>
          <p:nvPr/>
        </p:nvSpPr>
        <p:spPr>
          <a:xfrm>
            <a:off x="1227666" y="5943599"/>
            <a:ext cx="829734" cy="694266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1" name="Cornice 10"/>
          <p:cNvSpPr/>
          <p:nvPr/>
        </p:nvSpPr>
        <p:spPr>
          <a:xfrm>
            <a:off x="6294966" y="3894667"/>
            <a:ext cx="829734" cy="694266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2" name="Cornice 11"/>
          <p:cNvSpPr/>
          <p:nvPr/>
        </p:nvSpPr>
        <p:spPr>
          <a:xfrm>
            <a:off x="1227666" y="4919133"/>
            <a:ext cx="829734" cy="694266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3" name="CasellaDiTesto 12"/>
          <p:cNvSpPr txBox="1"/>
          <p:nvPr/>
        </p:nvSpPr>
        <p:spPr>
          <a:xfrm>
            <a:off x="2311399" y="3894667"/>
            <a:ext cx="34459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COSTA RICA</a:t>
            </a:r>
            <a:endParaRPr lang="en-GB" sz="3600" dirty="0"/>
          </a:p>
        </p:txBody>
      </p:sp>
      <p:sp>
        <p:nvSpPr>
          <p:cNvPr id="16" name="Cornice 15"/>
          <p:cNvSpPr/>
          <p:nvPr/>
        </p:nvSpPr>
        <p:spPr>
          <a:xfrm>
            <a:off x="6294966" y="4919133"/>
            <a:ext cx="829734" cy="694266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7" name="Cornice 16"/>
          <p:cNvSpPr/>
          <p:nvPr/>
        </p:nvSpPr>
        <p:spPr>
          <a:xfrm>
            <a:off x="6294966" y="5943599"/>
            <a:ext cx="829734" cy="694266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8" name="CasellaDiTesto 17"/>
          <p:cNvSpPr txBox="1"/>
          <p:nvPr/>
        </p:nvSpPr>
        <p:spPr>
          <a:xfrm>
            <a:off x="2311399" y="4919133"/>
            <a:ext cx="34459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RWANDA</a:t>
            </a:r>
            <a:endParaRPr lang="en-GB" sz="3600" dirty="0"/>
          </a:p>
        </p:txBody>
      </p:sp>
      <p:sp>
        <p:nvSpPr>
          <p:cNvPr id="19" name="CasellaDiTesto 18"/>
          <p:cNvSpPr txBox="1"/>
          <p:nvPr/>
        </p:nvSpPr>
        <p:spPr>
          <a:xfrm>
            <a:off x="2311399" y="5943599"/>
            <a:ext cx="34459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INDONESIA</a:t>
            </a:r>
            <a:endParaRPr lang="en-GB" sz="3600" dirty="0"/>
          </a:p>
        </p:txBody>
      </p:sp>
      <p:sp>
        <p:nvSpPr>
          <p:cNvPr id="20" name="CasellaDiTesto 19"/>
          <p:cNvSpPr txBox="1"/>
          <p:nvPr/>
        </p:nvSpPr>
        <p:spPr>
          <a:xfrm>
            <a:off x="7289800" y="3894667"/>
            <a:ext cx="34459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smtClean="0"/>
              <a:t>CROATIA</a:t>
            </a:r>
            <a:endParaRPr lang="en-GB" sz="3600" dirty="0"/>
          </a:p>
        </p:txBody>
      </p:sp>
      <p:sp>
        <p:nvSpPr>
          <p:cNvPr id="21" name="CasellaDiTesto 20"/>
          <p:cNvSpPr txBox="1"/>
          <p:nvPr/>
        </p:nvSpPr>
        <p:spPr>
          <a:xfrm>
            <a:off x="7298266" y="4919132"/>
            <a:ext cx="34459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PORTUGAL</a:t>
            </a:r>
            <a:endParaRPr lang="en-GB" sz="3600" dirty="0"/>
          </a:p>
        </p:txBody>
      </p:sp>
      <p:sp>
        <p:nvSpPr>
          <p:cNvPr id="22" name="CasellaDiTesto 21"/>
          <p:cNvSpPr txBox="1"/>
          <p:nvPr/>
        </p:nvSpPr>
        <p:spPr>
          <a:xfrm>
            <a:off x="7298266" y="5943597"/>
            <a:ext cx="34459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BRAZIL</a:t>
            </a:r>
            <a:endParaRPr lang="en-GB" sz="3600" dirty="0"/>
          </a:p>
        </p:txBody>
      </p:sp>
      <p:pic>
        <p:nvPicPr>
          <p:cNvPr id="23" name="Immagine 2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5600" y="86642"/>
            <a:ext cx="4216400" cy="870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2737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1684385"/>
            <a:ext cx="10515600" cy="1325563"/>
          </a:xfrm>
        </p:spPr>
        <p:txBody>
          <a:bodyPr/>
          <a:lstStyle/>
          <a:p>
            <a:pPr algn="ctr"/>
            <a:r>
              <a:rPr lang="en-GB" dirty="0" smtClean="0"/>
              <a:t>How can these data improve the lives and wages of workers?</a:t>
            </a:r>
            <a:endParaRPr lang="en-GB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3713018"/>
            <a:ext cx="10515600" cy="2008910"/>
          </a:xfrm>
        </p:spPr>
        <p:txBody>
          <a:bodyPr>
            <a:normAutofit/>
          </a:bodyPr>
          <a:lstStyle/>
          <a:p>
            <a:r>
              <a:rPr lang="en-GB" dirty="0" smtClean="0"/>
              <a:t>CBA texts are published in the sites </a:t>
            </a:r>
            <a:r>
              <a:rPr lang="en-GB" dirty="0" smtClean="0">
                <a:sym typeface="Wingdings"/>
              </a:rPr>
              <a:t> increase </a:t>
            </a:r>
            <a:r>
              <a:rPr lang="en-GB" dirty="0" smtClean="0">
                <a:solidFill>
                  <a:schemeClr val="accent2"/>
                </a:solidFill>
                <a:sym typeface="Wingdings"/>
              </a:rPr>
              <a:t>awareness</a:t>
            </a:r>
            <a:endParaRPr lang="en-GB" dirty="0" smtClean="0">
              <a:solidFill>
                <a:schemeClr val="accent2"/>
              </a:solidFill>
            </a:endParaRPr>
          </a:p>
          <a:p>
            <a:r>
              <a:rPr lang="en-GB" dirty="0" smtClean="0"/>
              <a:t>Good practices </a:t>
            </a:r>
            <a:r>
              <a:rPr lang="en-GB" dirty="0" smtClean="0">
                <a:sym typeface="Wingdings"/>
              </a:rPr>
              <a:t> model (</a:t>
            </a:r>
            <a:r>
              <a:rPr lang="en-GB" dirty="0" smtClean="0">
                <a:solidFill>
                  <a:schemeClr val="accent2"/>
                </a:solidFill>
                <a:sym typeface="Wingdings"/>
              </a:rPr>
              <a:t>sample CBAs</a:t>
            </a:r>
            <a:r>
              <a:rPr lang="en-GB" dirty="0" smtClean="0">
                <a:sym typeface="Wingdings"/>
              </a:rPr>
              <a:t>)  better / new provisions</a:t>
            </a:r>
            <a:endParaRPr lang="en-GB" dirty="0" smtClean="0"/>
          </a:p>
          <a:p>
            <a:r>
              <a:rPr lang="en-GB" dirty="0" smtClean="0"/>
              <a:t>Negotiators can compare clauses </a:t>
            </a:r>
            <a:r>
              <a:rPr lang="en-GB" dirty="0" smtClean="0">
                <a:sym typeface="Wingdings"/>
              </a:rPr>
              <a:t> improve CBAs  reduce the </a:t>
            </a:r>
            <a:r>
              <a:rPr lang="en-GB" dirty="0" smtClean="0">
                <a:solidFill>
                  <a:schemeClr val="accent2"/>
                </a:solidFill>
                <a:sym typeface="Wingdings"/>
              </a:rPr>
              <a:t>gender pay </a:t>
            </a:r>
            <a:r>
              <a:rPr lang="en-GB" dirty="0" smtClean="0">
                <a:solidFill>
                  <a:schemeClr val="accent2"/>
                </a:solidFill>
                <a:sym typeface="Wingdings"/>
              </a:rPr>
              <a:t>gap</a:t>
            </a:r>
            <a:endParaRPr lang="en-GB" dirty="0" smtClean="0">
              <a:solidFill>
                <a:schemeClr val="accent2"/>
              </a:solidFill>
            </a:endParaRP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622800" cy="957192"/>
          </a:xfrm>
          <a:prstGeom prst="rect">
            <a:avLst/>
          </a:prstGeom>
        </p:spPr>
      </p:pic>
      <p:pic>
        <p:nvPicPr>
          <p:cNvPr id="7" name="Immagin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5600" y="86642"/>
            <a:ext cx="4216400" cy="870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1034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05933" y="3802591"/>
            <a:ext cx="10515600" cy="1325563"/>
          </a:xfrm>
        </p:spPr>
        <p:txBody>
          <a:bodyPr/>
          <a:lstStyle/>
          <a:p>
            <a:pPr algn="ctr"/>
            <a:r>
              <a:rPr lang="en-GB" dirty="0" smtClean="0"/>
              <a:t>THANK YOU!</a:t>
            </a:r>
            <a:endParaRPr lang="en-GB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622800" cy="957192"/>
          </a:xfrm>
          <a:prstGeom prst="rect">
            <a:avLst/>
          </a:prstGeom>
        </p:spPr>
      </p:pic>
      <p:sp>
        <p:nvSpPr>
          <p:cNvPr id="10" name="Titolo 1"/>
          <p:cNvSpPr txBox="1">
            <a:spLocks/>
          </p:cNvSpPr>
          <p:nvPr/>
        </p:nvSpPr>
        <p:spPr>
          <a:xfrm>
            <a:off x="905933" y="192299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dirty="0" smtClean="0"/>
              <a:t>All the collective agreements can be found at </a:t>
            </a:r>
            <a:r>
              <a:rPr lang="en-GB" u="sng" dirty="0" smtClean="0">
                <a:solidFill>
                  <a:schemeClr val="accent2"/>
                </a:solidFill>
              </a:rPr>
              <a:t>www.wageindicator.org/</a:t>
            </a:r>
            <a:r>
              <a:rPr lang="en-GB" u="sng" dirty="0" err="1" smtClean="0">
                <a:solidFill>
                  <a:schemeClr val="accent2"/>
                </a:solidFill>
              </a:rPr>
              <a:t>cbadatabase</a:t>
            </a:r>
            <a:endParaRPr lang="en-GB" u="sng" dirty="0">
              <a:solidFill>
                <a:schemeClr val="accent2"/>
              </a:solidFill>
            </a:endParaRPr>
          </a:p>
        </p:txBody>
      </p:sp>
      <p:pic>
        <p:nvPicPr>
          <p:cNvPr id="7" name="Immagin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5600" y="86642"/>
            <a:ext cx="4216400" cy="870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1063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72067" y="1585480"/>
            <a:ext cx="10515600" cy="1813172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/>
              <a:t>Violence in the workplace: where is this prohibited in the highest percentage of collective agreements?</a:t>
            </a:r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622800" cy="957192"/>
          </a:xfrm>
          <a:prstGeom prst="rect">
            <a:avLst/>
          </a:prstGeom>
        </p:spPr>
      </p:pic>
      <p:sp>
        <p:nvSpPr>
          <p:cNvPr id="9" name="Cornice 8"/>
          <p:cNvSpPr/>
          <p:nvPr/>
        </p:nvSpPr>
        <p:spPr>
          <a:xfrm>
            <a:off x="1236133" y="3894667"/>
            <a:ext cx="829734" cy="694266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0" name="Cornice 9"/>
          <p:cNvSpPr/>
          <p:nvPr/>
        </p:nvSpPr>
        <p:spPr>
          <a:xfrm>
            <a:off x="1227666" y="5943599"/>
            <a:ext cx="829734" cy="694266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1" name="Cornice 10"/>
          <p:cNvSpPr/>
          <p:nvPr/>
        </p:nvSpPr>
        <p:spPr>
          <a:xfrm>
            <a:off x="6294966" y="3894667"/>
            <a:ext cx="829734" cy="694266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2" name="Cornice 11"/>
          <p:cNvSpPr/>
          <p:nvPr/>
        </p:nvSpPr>
        <p:spPr>
          <a:xfrm>
            <a:off x="1227666" y="4919133"/>
            <a:ext cx="829734" cy="694266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6" name="Cornice 15"/>
          <p:cNvSpPr/>
          <p:nvPr/>
        </p:nvSpPr>
        <p:spPr>
          <a:xfrm>
            <a:off x="6294966" y="4919133"/>
            <a:ext cx="829734" cy="694266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7" name="Cornice 16"/>
          <p:cNvSpPr/>
          <p:nvPr/>
        </p:nvSpPr>
        <p:spPr>
          <a:xfrm>
            <a:off x="6294966" y="5943599"/>
            <a:ext cx="829734" cy="694266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8" name="CasellaDiTesto 17"/>
          <p:cNvSpPr txBox="1"/>
          <p:nvPr/>
        </p:nvSpPr>
        <p:spPr>
          <a:xfrm>
            <a:off x="2311399" y="4919133"/>
            <a:ext cx="34459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RWANDA</a:t>
            </a:r>
            <a:endParaRPr lang="en-GB" sz="3600" dirty="0"/>
          </a:p>
        </p:txBody>
      </p:sp>
      <p:sp>
        <p:nvSpPr>
          <p:cNvPr id="19" name="CasellaDiTesto 18"/>
          <p:cNvSpPr txBox="1"/>
          <p:nvPr/>
        </p:nvSpPr>
        <p:spPr>
          <a:xfrm>
            <a:off x="2311399" y="5943599"/>
            <a:ext cx="34459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INDONESIA</a:t>
            </a:r>
            <a:endParaRPr lang="en-GB" sz="3600" dirty="0"/>
          </a:p>
        </p:txBody>
      </p:sp>
      <p:sp>
        <p:nvSpPr>
          <p:cNvPr id="20" name="CasellaDiTesto 19"/>
          <p:cNvSpPr txBox="1"/>
          <p:nvPr/>
        </p:nvSpPr>
        <p:spPr>
          <a:xfrm>
            <a:off x="7289800" y="3894667"/>
            <a:ext cx="34459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smtClean="0"/>
              <a:t>CROATIA</a:t>
            </a:r>
            <a:endParaRPr lang="en-GB" sz="3600" dirty="0"/>
          </a:p>
        </p:txBody>
      </p:sp>
      <p:sp>
        <p:nvSpPr>
          <p:cNvPr id="21" name="CasellaDiTesto 20"/>
          <p:cNvSpPr txBox="1"/>
          <p:nvPr/>
        </p:nvSpPr>
        <p:spPr>
          <a:xfrm>
            <a:off x="7298266" y="4919132"/>
            <a:ext cx="34459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PORTUGAL</a:t>
            </a:r>
            <a:endParaRPr lang="en-GB" sz="3600" dirty="0"/>
          </a:p>
        </p:txBody>
      </p:sp>
      <p:sp>
        <p:nvSpPr>
          <p:cNvPr id="22" name="CasellaDiTesto 21"/>
          <p:cNvSpPr txBox="1"/>
          <p:nvPr/>
        </p:nvSpPr>
        <p:spPr>
          <a:xfrm>
            <a:off x="7298266" y="5943597"/>
            <a:ext cx="34459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BRAZIL</a:t>
            </a:r>
            <a:endParaRPr lang="en-GB" sz="3600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492" y="5689267"/>
            <a:ext cx="806341" cy="840293"/>
          </a:xfrm>
          <a:prstGeom prst="rect">
            <a:avLst/>
          </a:prstGeom>
        </p:spPr>
      </p:pic>
      <p:sp>
        <p:nvSpPr>
          <p:cNvPr id="23" name="CasellaDiTesto 22"/>
          <p:cNvSpPr txBox="1"/>
          <p:nvPr/>
        </p:nvSpPr>
        <p:spPr>
          <a:xfrm>
            <a:off x="2311399" y="3894666"/>
            <a:ext cx="34459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COSTA RICA</a:t>
            </a:r>
            <a:endParaRPr lang="en-GB" sz="3600" dirty="0"/>
          </a:p>
        </p:txBody>
      </p:sp>
      <p:pic>
        <p:nvPicPr>
          <p:cNvPr id="24" name="Immagine 2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5600" y="86642"/>
            <a:ext cx="4216400" cy="870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7230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72067" y="1585480"/>
            <a:ext cx="10515600" cy="1813172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/>
              <a:t>Violence in the workplace: where is this prohibited in the highest percentage of collective agreements?</a:t>
            </a:r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622800" cy="957192"/>
          </a:xfrm>
          <a:prstGeom prst="rect">
            <a:avLst/>
          </a:prstGeom>
        </p:spPr>
      </p:pic>
      <p:sp>
        <p:nvSpPr>
          <p:cNvPr id="9" name="Cornice 8"/>
          <p:cNvSpPr/>
          <p:nvPr/>
        </p:nvSpPr>
        <p:spPr>
          <a:xfrm>
            <a:off x="1236133" y="3894667"/>
            <a:ext cx="829734" cy="694266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0" name="Cornice 9"/>
          <p:cNvSpPr/>
          <p:nvPr/>
        </p:nvSpPr>
        <p:spPr>
          <a:xfrm>
            <a:off x="1227666" y="5943599"/>
            <a:ext cx="829734" cy="694266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1" name="Cornice 10"/>
          <p:cNvSpPr/>
          <p:nvPr/>
        </p:nvSpPr>
        <p:spPr>
          <a:xfrm>
            <a:off x="6294966" y="3894667"/>
            <a:ext cx="829734" cy="694266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2" name="Cornice 11"/>
          <p:cNvSpPr/>
          <p:nvPr/>
        </p:nvSpPr>
        <p:spPr>
          <a:xfrm>
            <a:off x="1227666" y="4919133"/>
            <a:ext cx="829734" cy="694266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3" name="CasellaDiTesto 12"/>
          <p:cNvSpPr txBox="1"/>
          <p:nvPr/>
        </p:nvSpPr>
        <p:spPr>
          <a:xfrm>
            <a:off x="2311400" y="3894667"/>
            <a:ext cx="34459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COSTA RICA</a:t>
            </a:r>
            <a:endParaRPr lang="en-GB" sz="3600" dirty="0"/>
          </a:p>
        </p:txBody>
      </p:sp>
      <p:sp>
        <p:nvSpPr>
          <p:cNvPr id="16" name="Cornice 15"/>
          <p:cNvSpPr/>
          <p:nvPr/>
        </p:nvSpPr>
        <p:spPr>
          <a:xfrm>
            <a:off x="6294966" y="4919133"/>
            <a:ext cx="829734" cy="694266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7" name="Cornice 16"/>
          <p:cNvSpPr/>
          <p:nvPr/>
        </p:nvSpPr>
        <p:spPr>
          <a:xfrm>
            <a:off x="6294966" y="5943599"/>
            <a:ext cx="829734" cy="694266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8" name="CasellaDiTesto 17"/>
          <p:cNvSpPr txBox="1"/>
          <p:nvPr/>
        </p:nvSpPr>
        <p:spPr>
          <a:xfrm>
            <a:off x="2311399" y="4919133"/>
            <a:ext cx="34459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smtClean="0"/>
              <a:t>KENYA</a:t>
            </a:r>
            <a:endParaRPr lang="en-GB" sz="3600" dirty="0"/>
          </a:p>
        </p:txBody>
      </p:sp>
      <p:sp>
        <p:nvSpPr>
          <p:cNvPr id="19" name="CasellaDiTesto 18"/>
          <p:cNvSpPr txBox="1"/>
          <p:nvPr/>
        </p:nvSpPr>
        <p:spPr>
          <a:xfrm>
            <a:off x="2311399" y="5943599"/>
            <a:ext cx="34459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INDONESIA</a:t>
            </a:r>
            <a:endParaRPr lang="en-GB" sz="3600" dirty="0"/>
          </a:p>
        </p:txBody>
      </p:sp>
      <p:sp>
        <p:nvSpPr>
          <p:cNvPr id="20" name="CasellaDiTesto 19"/>
          <p:cNvSpPr txBox="1"/>
          <p:nvPr/>
        </p:nvSpPr>
        <p:spPr>
          <a:xfrm>
            <a:off x="7289800" y="3894667"/>
            <a:ext cx="34459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CROATIA</a:t>
            </a:r>
            <a:endParaRPr lang="en-GB" sz="3600" dirty="0"/>
          </a:p>
        </p:txBody>
      </p:sp>
      <p:sp>
        <p:nvSpPr>
          <p:cNvPr id="21" name="CasellaDiTesto 20"/>
          <p:cNvSpPr txBox="1"/>
          <p:nvPr/>
        </p:nvSpPr>
        <p:spPr>
          <a:xfrm>
            <a:off x="7298266" y="4919132"/>
            <a:ext cx="34459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PORTUGAL</a:t>
            </a:r>
            <a:endParaRPr lang="en-GB" sz="3600" dirty="0"/>
          </a:p>
        </p:txBody>
      </p:sp>
      <p:sp>
        <p:nvSpPr>
          <p:cNvPr id="22" name="CasellaDiTesto 21"/>
          <p:cNvSpPr txBox="1"/>
          <p:nvPr/>
        </p:nvSpPr>
        <p:spPr>
          <a:xfrm>
            <a:off x="7298266" y="5943597"/>
            <a:ext cx="34459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BRAZIL</a:t>
            </a:r>
            <a:endParaRPr lang="en-GB" sz="3600" dirty="0"/>
          </a:p>
        </p:txBody>
      </p:sp>
      <p:sp>
        <p:nvSpPr>
          <p:cNvPr id="4" name="Fumetto 1 3"/>
          <p:cNvSpPr/>
          <p:nvPr/>
        </p:nvSpPr>
        <p:spPr>
          <a:xfrm>
            <a:off x="2353728" y="3398652"/>
            <a:ext cx="8009471" cy="2357966"/>
          </a:xfrm>
          <a:prstGeom prst="wedgeRectCallout">
            <a:avLst>
              <a:gd name="adj1" fmla="val -35403"/>
              <a:gd name="adj2" fmla="val 59654"/>
            </a:avLst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400" dirty="0"/>
              <a:t>CLAUSES VS VIOLENCE: 86% (Europe 29%, South America 4%)</a:t>
            </a:r>
          </a:p>
          <a:p>
            <a:r>
              <a:rPr lang="en-GB" sz="2400" dirty="0" smtClean="0"/>
              <a:t>CLAUSES VS DISCRIMINATION: 70% (Europe 46%, Africa 10%). These countries do better: Spain, Czech Rep., France, Denmark.</a:t>
            </a:r>
          </a:p>
          <a:p>
            <a:r>
              <a:rPr lang="en-GB" sz="2400" dirty="0" smtClean="0"/>
              <a:t>CLAUSES VS SEXUAL HARASSMENT: 34% (Europe 27%, South America 3%). These countries do better: UK, Cambodia, Croatia, Costa Rica, Spain</a:t>
            </a:r>
            <a:endParaRPr lang="en-GB" sz="2400" dirty="0"/>
          </a:p>
        </p:txBody>
      </p:sp>
      <p:pic>
        <p:nvPicPr>
          <p:cNvPr id="23" name="Immagine 2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492" y="5689267"/>
            <a:ext cx="806341" cy="840293"/>
          </a:xfrm>
          <a:prstGeom prst="rect">
            <a:avLst/>
          </a:prstGeom>
        </p:spPr>
      </p:pic>
      <p:pic>
        <p:nvPicPr>
          <p:cNvPr id="24" name="Immagine 2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5600" y="86642"/>
            <a:ext cx="4216400" cy="870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7313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1448858"/>
            <a:ext cx="10515600" cy="1325563"/>
          </a:xfrm>
        </p:spPr>
        <p:txBody>
          <a:bodyPr/>
          <a:lstStyle/>
          <a:p>
            <a:pPr algn="ctr"/>
            <a:r>
              <a:rPr lang="en-GB" dirty="0" smtClean="0"/>
              <a:t>THE SAMPLE USED IN THIS ANALYSIS</a:t>
            </a:r>
            <a:endParaRPr lang="en-GB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3027891"/>
            <a:ext cx="10515600" cy="3186642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>
                <a:solidFill>
                  <a:schemeClr val="accent2">
                    <a:lumMod val="75000"/>
                  </a:schemeClr>
                </a:solidFill>
              </a:rPr>
              <a:t>886</a:t>
            </a:r>
            <a:r>
              <a:rPr lang="en-GB" dirty="0" smtClean="0"/>
              <a:t> collective agreements, from </a:t>
            </a:r>
            <a:r>
              <a:rPr lang="en-GB" dirty="0" smtClean="0">
                <a:solidFill>
                  <a:schemeClr val="accent2"/>
                </a:solidFill>
              </a:rPr>
              <a:t>45</a:t>
            </a:r>
            <a:r>
              <a:rPr lang="en-GB" dirty="0" smtClean="0"/>
              <a:t> countries</a:t>
            </a:r>
          </a:p>
          <a:p>
            <a:r>
              <a:rPr lang="en-GB" dirty="0" smtClean="0"/>
              <a:t>Around </a:t>
            </a:r>
            <a:r>
              <a:rPr lang="en-GB" dirty="0">
                <a:solidFill>
                  <a:schemeClr val="accent2"/>
                </a:solidFill>
              </a:rPr>
              <a:t>70 </a:t>
            </a:r>
            <a:r>
              <a:rPr lang="en-GB" dirty="0"/>
              <a:t>variables about work and family balance arrangements and </a:t>
            </a:r>
            <a:r>
              <a:rPr lang="en-GB" dirty="0" smtClean="0"/>
              <a:t>equality</a:t>
            </a:r>
            <a:endParaRPr lang="en-GB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GB" dirty="0" smtClean="0">
                <a:solidFill>
                  <a:schemeClr val="accent2">
                    <a:lumMod val="75000"/>
                  </a:schemeClr>
                </a:solidFill>
              </a:rPr>
              <a:t>36%</a:t>
            </a:r>
            <a:r>
              <a:rPr lang="en-GB" dirty="0" smtClean="0"/>
              <a:t> of the CBAs are from manufacturing sector (mostly textile)</a:t>
            </a:r>
          </a:p>
          <a:p>
            <a:r>
              <a:rPr lang="en-GB" dirty="0" smtClean="0"/>
              <a:t>Other most represented sectors are retail trade (10%) and agriculture, forestry and fishing (9%)</a:t>
            </a:r>
          </a:p>
          <a:p>
            <a:r>
              <a:rPr lang="en-GB" dirty="0" smtClean="0">
                <a:solidFill>
                  <a:schemeClr val="accent2">
                    <a:lumMod val="75000"/>
                  </a:schemeClr>
                </a:solidFill>
              </a:rPr>
              <a:t>82% </a:t>
            </a:r>
            <a:r>
              <a:rPr lang="en-GB" dirty="0" smtClean="0"/>
              <a:t>are enterprise level CBAs, but there is a </a:t>
            </a:r>
            <a:r>
              <a:rPr lang="en-GB" dirty="0" smtClean="0">
                <a:solidFill>
                  <a:schemeClr val="accent2">
                    <a:lumMod val="75000"/>
                  </a:schemeClr>
                </a:solidFill>
              </a:rPr>
              <a:t>17.5%</a:t>
            </a:r>
            <a:r>
              <a:rPr lang="en-GB" dirty="0" smtClean="0"/>
              <a:t> of sectoral CBAs. There are also </a:t>
            </a:r>
            <a:r>
              <a:rPr lang="en-GB" dirty="0" smtClean="0">
                <a:solidFill>
                  <a:schemeClr val="accent2">
                    <a:lumMod val="75000"/>
                  </a:schemeClr>
                </a:solidFill>
              </a:rPr>
              <a:t>5 inter-professional agreements</a:t>
            </a:r>
            <a:r>
              <a:rPr lang="en-GB" dirty="0" smtClean="0"/>
              <a:t> from West Africa</a:t>
            </a:r>
          </a:p>
          <a:p>
            <a:endParaRPr lang="en-GB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622800" cy="957192"/>
          </a:xfrm>
          <a:prstGeom prst="rect">
            <a:avLst/>
          </a:prstGeom>
        </p:spPr>
      </p:pic>
      <p:pic>
        <p:nvPicPr>
          <p:cNvPr id="7" name="Immagin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5600" y="86642"/>
            <a:ext cx="4216400" cy="870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7127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622800" cy="957192"/>
          </a:xfrm>
          <a:prstGeom prst="rect">
            <a:avLst/>
          </a:prstGeom>
        </p:spPr>
      </p:pic>
      <p:pic>
        <p:nvPicPr>
          <p:cNvPr id="7" name="Immagin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5600" y="86642"/>
            <a:ext cx="4216400" cy="870550"/>
          </a:xfrm>
          <a:prstGeom prst="rect">
            <a:avLst/>
          </a:prstGeom>
        </p:spPr>
      </p:pic>
      <p:sp>
        <p:nvSpPr>
          <p:cNvPr id="9" name="CasellaDiTesto 8"/>
          <p:cNvSpPr txBox="1"/>
          <p:nvPr/>
        </p:nvSpPr>
        <p:spPr>
          <a:xfrm>
            <a:off x="1142728" y="2774421"/>
            <a:ext cx="49614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COLLECTIVE AGREEMENTS DATABASE</a:t>
            </a:r>
            <a:endParaRPr lang="en-GB" b="1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1278194" y="3356392"/>
            <a:ext cx="423333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latinLnBrk="0">
              <a:buFont typeface="Arial" charset="0"/>
              <a:buChar char="•"/>
            </a:pPr>
            <a:r>
              <a:rPr lang="en-GB" dirty="0" smtClean="0"/>
              <a:t>Established in 2012</a:t>
            </a:r>
          </a:p>
          <a:p>
            <a:pPr marL="285750" indent="-285750" latinLnBrk="0">
              <a:buFont typeface="Arial" charset="0"/>
              <a:buChar char="•"/>
            </a:pPr>
            <a:r>
              <a:rPr lang="en-GB" dirty="0" smtClean="0"/>
              <a:t>Currently contains almost 900 collective agreements from 52 countries</a:t>
            </a:r>
          </a:p>
          <a:p>
            <a:pPr marL="285750" indent="-285750" latinLnBrk="0">
              <a:buFont typeface="Arial" charset="0"/>
              <a:buChar char="•"/>
            </a:pPr>
            <a:r>
              <a:rPr lang="en-GB" dirty="0" smtClean="0"/>
              <a:t>Agreements are coded, annotated (749 variables and nine main topics) and published in the national sites run by WageIndicator</a:t>
            </a:r>
            <a:endParaRPr lang="en-GB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7230534" y="2774421"/>
            <a:ext cx="49614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LABOUR LAW DATABASE</a:t>
            </a:r>
            <a:endParaRPr lang="en-GB" b="1" dirty="0"/>
          </a:p>
        </p:txBody>
      </p:sp>
      <p:sp>
        <p:nvSpPr>
          <p:cNvPr id="12" name="CasellaDiTesto 11"/>
          <p:cNvSpPr txBox="1"/>
          <p:nvPr/>
        </p:nvSpPr>
        <p:spPr>
          <a:xfrm>
            <a:off x="7230534" y="3356392"/>
            <a:ext cx="423333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latinLnBrk="0">
              <a:buFont typeface="Arial" charset="0"/>
              <a:buChar char="•"/>
            </a:pPr>
            <a:r>
              <a:rPr lang="en-GB" dirty="0" smtClean="0"/>
              <a:t>Established in 2009 (updated every year) </a:t>
            </a:r>
          </a:p>
          <a:p>
            <a:pPr marL="285750" indent="-285750" latinLnBrk="0">
              <a:buFont typeface="Arial" charset="0"/>
              <a:buChar char="•"/>
            </a:pPr>
            <a:r>
              <a:rPr lang="en-US" dirty="0"/>
              <a:t>P</a:t>
            </a:r>
            <a:r>
              <a:rPr lang="en-US" dirty="0" smtClean="0"/>
              <a:t>rovides information on 48 themes relating to decent work agenda</a:t>
            </a:r>
            <a:endParaRPr lang="en-GB" dirty="0" smtClean="0"/>
          </a:p>
          <a:p>
            <a:pPr marL="285750" indent="-285750" latinLnBrk="0">
              <a:buFont typeface="Arial" charset="0"/>
              <a:buChar char="•"/>
            </a:pPr>
            <a:r>
              <a:rPr lang="en-GB" dirty="0" smtClean="0"/>
              <a:t>C</a:t>
            </a:r>
            <a:r>
              <a:rPr lang="en-US" dirty="0" smtClean="0"/>
              <a:t>overs more than 100 countries </a:t>
            </a:r>
          </a:p>
          <a:p>
            <a:pPr marL="285750" indent="-285750" latinLnBrk="0">
              <a:buFont typeface="Arial" charset="0"/>
              <a:buChar char="•"/>
            </a:pPr>
            <a:r>
              <a:rPr lang="en-US" dirty="0" smtClean="0"/>
              <a:t>Decent Work Checks are available as country </a:t>
            </a:r>
            <a:r>
              <a:rPr lang="en-US" dirty="0" err="1" smtClean="0"/>
              <a:t>labour</a:t>
            </a:r>
            <a:r>
              <a:rPr lang="en-US" dirty="0" smtClean="0"/>
              <a:t> law profiles in English and local language </a:t>
            </a:r>
          </a:p>
          <a:p>
            <a:pPr marL="285750" indent="-285750" latinLnBrk="0">
              <a:buFont typeface="Arial" charset="0"/>
              <a:buChar char="•"/>
            </a:pPr>
            <a:r>
              <a:rPr lang="en-US" dirty="0" err="1" smtClean="0"/>
              <a:t>Labour</a:t>
            </a:r>
            <a:r>
              <a:rPr lang="en-US" dirty="0" smtClean="0"/>
              <a:t> law information is available on country websites </a:t>
            </a:r>
            <a:endParaRPr lang="en-GB" dirty="0"/>
          </a:p>
        </p:txBody>
      </p:sp>
      <p:sp>
        <p:nvSpPr>
          <p:cNvPr id="13" name="Titolo 1"/>
          <p:cNvSpPr>
            <a:spLocks noGrp="1"/>
          </p:cNvSpPr>
          <p:nvPr>
            <p:ph type="title"/>
          </p:nvPr>
        </p:nvSpPr>
        <p:spPr>
          <a:xfrm>
            <a:off x="838200" y="1448858"/>
            <a:ext cx="10515600" cy="1325563"/>
          </a:xfrm>
        </p:spPr>
        <p:txBody>
          <a:bodyPr/>
          <a:lstStyle/>
          <a:p>
            <a:pPr algn="ctr"/>
            <a:r>
              <a:rPr lang="en-GB" dirty="0" smtClean="0"/>
              <a:t>THE </a:t>
            </a:r>
            <a:r>
              <a:rPr lang="en-GB" dirty="0" smtClean="0"/>
              <a:t>WAGEINDICATOR DATABASES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9519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622800" cy="957192"/>
          </a:xfrm>
          <a:prstGeom prst="rect">
            <a:avLst/>
          </a:prstGeom>
        </p:spPr>
      </p:pic>
      <p:pic>
        <p:nvPicPr>
          <p:cNvPr id="7" name="Immagin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5600" y="86642"/>
            <a:ext cx="4216400" cy="870550"/>
          </a:xfrm>
          <a:prstGeom prst="rect">
            <a:avLst/>
          </a:prstGeom>
        </p:spPr>
      </p:pic>
      <p:sp>
        <p:nvSpPr>
          <p:cNvPr id="9" name="CasellaDiTesto 8"/>
          <p:cNvSpPr txBox="1"/>
          <p:nvPr/>
        </p:nvSpPr>
        <p:spPr>
          <a:xfrm>
            <a:off x="1142728" y="2774421"/>
            <a:ext cx="49614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COLLECTIVE AGREEMENTS DATABASE</a:t>
            </a:r>
            <a:endParaRPr lang="en-GB" b="1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1278194" y="3356392"/>
            <a:ext cx="423333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latinLnBrk="0">
              <a:buFont typeface="Arial" charset="0"/>
              <a:buChar char="•"/>
            </a:pPr>
            <a:r>
              <a:rPr lang="en-GB" dirty="0" smtClean="0"/>
              <a:t>Established in 2012</a:t>
            </a:r>
          </a:p>
          <a:p>
            <a:pPr marL="285750" indent="-285750" latinLnBrk="0">
              <a:buFont typeface="Arial" charset="0"/>
              <a:buChar char="•"/>
            </a:pPr>
            <a:r>
              <a:rPr lang="en-GB" dirty="0" smtClean="0"/>
              <a:t>Currently contains almost 900 collective agreements from 52 countries</a:t>
            </a:r>
          </a:p>
          <a:p>
            <a:pPr marL="285750" indent="-285750" latinLnBrk="0">
              <a:buFont typeface="Arial" charset="0"/>
              <a:buChar char="•"/>
            </a:pPr>
            <a:r>
              <a:rPr lang="en-GB" dirty="0" smtClean="0"/>
              <a:t>Agreements are coded, annotated (749 variables and nine main topics) and published in the national sites run by WageIndicator</a:t>
            </a:r>
            <a:endParaRPr lang="en-GB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7230534" y="2774421"/>
            <a:ext cx="49614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LABOUR LAW DATABASE</a:t>
            </a:r>
            <a:endParaRPr lang="en-GB" b="1" dirty="0"/>
          </a:p>
        </p:txBody>
      </p:sp>
      <p:sp>
        <p:nvSpPr>
          <p:cNvPr id="12" name="CasellaDiTesto 11"/>
          <p:cNvSpPr txBox="1"/>
          <p:nvPr/>
        </p:nvSpPr>
        <p:spPr>
          <a:xfrm>
            <a:off x="7230534" y="3356392"/>
            <a:ext cx="423333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latinLnBrk="0">
              <a:buFont typeface="Arial" charset="0"/>
              <a:buChar char="•"/>
            </a:pPr>
            <a:r>
              <a:rPr lang="en-GB" dirty="0" smtClean="0"/>
              <a:t>Established in 2009 (updated every year) </a:t>
            </a:r>
          </a:p>
          <a:p>
            <a:pPr marL="285750" indent="-285750" latinLnBrk="0">
              <a:buFont typeface="Arial" charset="0"/>
              <a:buChar char="•"/>
            </a:pPr>
            <a:r>
              <a:rPr lang="en-US" dirty="0"/>
              <a:t>P</a:t>
            </a:r>
            <a:r>
              <a:rPr lang="en-US" dirty="0" smtClean="0"/>
              <a:t>rovides information on 48 themes relating to decent work agenda</a:t>
            </a:r>
            <a:endParaRPr lang="en-GB" dirty="0" smtClean="0"/>
          </a:p>
          <a:p>
            <a:pPr marL="285750" indent="-285750" latinLnBrk="0">
              <a:buFont typeface="Arial" charset="0"/>
              <a:buChar char="•"/>
            </a:pPr>
            <a:r>
              <a:rPr lang="en-GB" dirty="0" smtClean="0"/>
              <a:t>C</a:t>
            </a:r>
            <a:r>
              <a:rPr lang="en-US" dirty="0" smtClean="0"/>
              <a:t>overs more than 100 countries </a:t>
            </a:r>
          </a:p>
          <a:p>
            <a:pPr marL="285750" indent="-285750" latinLnBrk="0">
              <a:buFont typeface="Arial" charset="0"/>
              <a:buChar char="•"/>
            </a:pPr>
            <a:r>
              <a:rPr lang="en-US" dirty="0" smtClean="0"/>
              <a:t>Decent Work Checks are available as country </a:t>
            </a:r>
            <a:r>
              <a:rPr lang="en-US" dirty="0" err="1" smtClean="0"/>
              <a:t>labour</a:t>
            </a:r>
            <a:r>
              <a:rPr lang="en-US" dirty="0" smtClean="0"/>
              <a:t> law profiles in English and local language </a:t>
            </a:r>
          </a:p>
          <a:p>
            <a:pPr marL="285750" indent="-285750" latinLnBrk="0">
              <a:buFont typeface="Arial" charset="0"/>
              <a:buChar char="•"/>
            </a:pPr>
            <a:r>
              <a:rPr lang="en-US" dirty="0" err="1" smtClean="0"/>
              <a:t>Labour</a:t>
            </a:r>
            <a:r>
              <a:rPr lang="en-US" dirty="0" smtClean="0"/>
              <a:t> law information is available on country websites </a:t>
            </a:r>
            <a:endParaRPr lang="en-GB" dirty="0"/>
          </a:p>
        </p:txBody>
      </p:sp>
      <p:sp>
        <p:nvSpPr>
          <p:cNvPr id="13" name="Titolo 1"/>
          <p:cNvSpPr>
            <a:spLocks noGrp="1"/>
          </p:cNvSpPr>
          <p:nvPr>
            <p:ph type="title"/>
          </p:nvPr>
        </p:nvSpPr>
        <p:spPr>
          <a:xfrm>
            <a:off x="838200" y="1448858"/>
            <a:ext cx="10515600" cy="1325563"/>
          </a:xfrm>
        </p:spPr>
        <p:txBody>
          <a:bodyPr/>
          <a:lstStyle/>
          <a:p>
            <a:pPr algn="ctr"/>
            <a:r>
              <a:rPr lang="en-GB" dirty="0" smtClean="0"/>
              <a:t>THE </a:t>
            </a:r>
            <a:r>
              <a:rPr lang="en-GB" dirty="0" smtClean="0"/>
              <a:t>WAGEINDICATOR DATABASES</a:t>
            </a:r>
            <a:endParaRPr lang="en-GB" dirty="0"/>
          </a:p>
        </p:txBody>
      </p:sp>
      <p:sp>
        <p:nvSpPr>
          <p:cNvPr id="15" name="CasellaDiTesto 14"/>
          <p:cNvSpPr txBox="1"/>
          <p:nvPr/>
        </p:nvSpPr>
        <p:spPr>
          <a:xfrm rot="20775453">
            <a:off x="2010564" y="2265745"/>
            <a:ext cx="7956813" cy="193899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square" rtlCol="0" anchor="ctr" anchorCtr="0">
            <a:spAutoFit/>
          </a:bodyPr>
          <a:lstStyle/>
          <a:p>
            <a:pPr latinLnBrk="0"/>
            <a:r>
              <a:rPr lang="en-GB" sz="2400" b="1" dirty="0">
                <a:cs typeface="Calibri"/>
              </a:rPr>
              <a:t>WageIndicator is a foundation based in the Netherlands and running websites in </a:t>
            </a:r>
            <a:r>
              <a:rPr lang="en-GB" sz="2400" b="1" dirty="0" smtClean="0">
                <a:cs typeface="Calibri"/>
              </a:rPr>
              <a:t>92 </a:t>
            </a:r>
            <a:r>
              <a:rPr lang="en-GB" sz="2400" b="1" dirty="0">
                <a:cs typeface="Calibri"/>
              </a:rPr>
              <a:t>countries. Through our national websites, we collect, compare and share information about Wages, Labour Law and Career</a:t>
            </a:r>
            <a:r>
              <a:rPr lang="en-GB" sz="2400" b="1" dirty="0" smtClean="0">
                <a:cs typeface="Calibri"/>
              </a:rPr>
              <a:t>.</a:t>
            </a:r>
            <a:endParaRPr lang="en-GB" sz="2400" b="1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3444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1448859"/>
            <a:ext cx="10515600" cy="684742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 smtClean="0"/>
              <a:t>WHERE ARE THE CBAS FROM?</a:t>
            </a:r>
            <a:endParaRPr lang="en-GB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622800" cy="957192"/>
          </a:xfrm>
          <a:prstGeom prst="rect">
            <a:avLst/>
          </a:prstGeom>
        </p:spPr>
      </p:pic>
      <p:pic>
        <p:nvPicPr>
          <p:cNvPr id="7" name="Segnaposto contenuto 6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6588" y="2133601"/>
            <a:ext cx="8578823" cy="4351338"/>
          </a:xfrm>
        </p:spPr>
      </p:pic>
      <p:pic>
        <p:nvPicPr>
          <p:cNvPr id="9" name="Immagin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5600" y="86642"/>
            <a:ext cx="4216400" cy="870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4370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1448859"/>
            <a:ext cx="10515600" cy="684742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 smtClean="0"/>
              <a:t>WHERE ARE THE CBAS FROM?</a:t>
            </a:r>
            <a:endParaRPr lang="en-GB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622800" cy="957192"/>
          </a:xfrm>
          <a:prstGeom prst="rect">
            <a:avLst/>
          </a:prstGeom>
        </p:spPr>
      </p:pic>
      <p:pic>
        <p:nvPicPr>
          <p:cNvPr id="7" name="Segnaposto contenuto 6"/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92"/>
          <a:stretch/>
        </p:blipFill>
        <p:spPr>
          <a:xfrm>
            <a:off x="2216150" y="2133601"/>
            <a:ext cx="7759700" cy="3920835"/>
          </a:xfrm>
        </p:spPr>
      </p:pic>
      <p:pic>
        <p:nvPicPr>
          <p:cNvPr id="9" name="Immagin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5600" y="86642"/>
            <a:ext cx="4216400" cy="870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8391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5476</TotalTime>
  <Words>993</Words>
  <Application>Microsoft Macintosh PowerPoint</Application>
  <PresentationFormat>Widescreen</PresentationFormat>
  <Paragraphs>149</Paragraphs>
  <Slides>21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21</vt:i4>
      </vt:variant>
    </vt:vector>
  </HeadingPairs>
  <TitlesOfParts>
    <vt:vector size="27" baseType="lpstr">
      <vt:lpstr>Calibri</vt:lpstr>
      <vt:lpstr>Calibri Light</vt:lpstr>
      <vt:lpstr>Mangal</vt:lpstr>
      <vt:lpstr>Wingdings</vt:lpstr>
      <vt:lpstr>Arial</vt:lpstr>
      <vt:lpstr>Tema di Office</vt:lpstr>
      <vt:lpstr>Do Collective Agreements increase Equality and promote Work-Life Balance ? Evidence from WageIndicator Database </vt:lpstr>
      <vt:lpstr>Violence in the workplace: where is this prohibited in the highest percentage of collective agreements?</vt:lpstr>
      <vt:lpstr>Violence in the workplace: where is this prohibited in the highest percentage of collective agreements?</vt:lpstr>
      <vt:lpstr>Violence in the workplace: where is this prohibited in the highest percentage of collective agreements?</vt:lpstr>
      <vt:lpstr>THE SAMPLE USED IN THIS ANALYSIS</vt:lpstr>
      <vt:lpstr>THE WAGEINDICATOR DATABASES</vt:lpstr>
      <vt:lpstr>THE WAGEINDICATOR DATABASES</vt:lpstr>
      <vt:lpstr>WHERE ARE THE CBAS FROM?</vt:lpstr>
      <vt:lpstr>WHERE ARE THE CBAS FROM?</vt:lpstr>
      <vt:lpstr>Maternity leave duration. Which country is providing more than others? Where does collective bargaining provide more than the law?</vt:lpstr>
      <vt:lpstr>Maternity leave duration. Which country is providing more than others? Where does collective bargaining provide more than the law?</vt:lpstr>
      <vt:lpstr>Maternity leave duration. Which country is providing more than others? Where does collective bargaining provide more than the law?</vt:lpstr>
      <vt:lpstr>Considerations on maternity leave</vt:lpstr>
      <vt:lpstr>Job security for women after maternity leave. Which country has a higher percentage of CBAs with this provision?</vt:lpstr>
      <vt:lpstr>Job security for women after maternity leave. Which country has a higher percentage of CBAs with this provision?</vt:lpstr>
      <vt:lpstr>Job security for women after maternity leave. Which country has a higher percentage of CBAs with this provision?</vt:lpstr>
      <vt:lpstr>Paternity leave duration. Which country is providing more than others? Where does collective bargaining provide more than the law?</vt:lpstr>
      <vt:lpstr>Paternity leave duration. Which country is providing more than others? Where does collective bargaining provide more than the law?</vt:lpstr>
      <vt:lpstr>Paternity leave duration. Which country is providing more than others? Where does collective bargaining provide more than the law?</vt:lpstr>
      <vt:lpstr>How can these data improve the lives and wages of workers?</vt:lpstr>
      <vt:lpstr>THANK YOU!</vt:lpstr>
    </vt:vector>
  </TitlesOfParts>
  <Company/>
  <LinksUpToDate>false</LinksUpToDate>
  <SharedDoc>false</SharedDoc>
  <HyperlinksChanged>false</HyperlinksChanged>
  <AppVersion>15.0034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Are collective agreements around the world doing their job in increasing equality and promoting work/family balance arrangements?  The analysis from the WageIndicator database</dc:title>
  <dc:creator>Daniela Ceccon</dc:creator>
  <cp:lastModifiedBy>Daniela Ceccon</cp:lastModifiedBy>
  <cp:revision>63</cp:revision>
  <dcterms:created xsi:type="dcterms:W3CDTF">2017-06-26T09:50:30Z</dcterms:created>
  <dcterms:modified xsi:type="dcterms:W3CDTF">2018-09-10T09:44:16Z</dcterms:modified>
</cp:coreProperties>
</file>