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50" r:id="rId4"/>
  </p:sldMasterIdLst>
  <p:sldIdLst>
    <p:sldId id="256" r:id="rId5"/>
    <p:sldId id="271" r:id="rId6"/>
    <p:sldId id="296" r:id="rId7"/>
    <p:sldId id="274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Gines Fabrellas, Anna" initials="GFA" lastIdx="1" clrIdx="0">
    <p:extLst>
      <p:ext uri="{19B8F6BF-5375-455C-9EA6-DF929625EA0E}">
        <p15:presenceInfo xmlns:p15="http://schemas.microsoft.com/office/powerpoint/2012/main" userId="S-1-5-21-414860862-367930111-1963001494-212564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4712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D146B99-7A0C-4122-97B8-80D9AC36DE12}" v="11" dt="2022-03-21T13:32:37.98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39" autoAdjust="0"/>
    <p:restoredTop sz="94660"/>
  </p:normalViewPr>
  <p:slideViewPr>
    <p:cSldViewPr snapToGrid="0">
      <p:cViewPr varScale="1">
        <p:scale>
          <a:sx n="158" d="100"/>
          <a:sy n="158" d="100"/>
        </p:scale>
        <p:origin x="420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commentAuthors" Target="commentAuthors.xml"/><Relationship Id="rId14" Type="http://schemas.microsoft.com/office/2015/10/relationships/revisionInfo" Target="revisionInfo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761999"/>
            <a:ext cx="9141619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70263" y="761999"/>
            <a:ext cx="2925318" cy="5334001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9848" y="1298448"/>
            <a:ext cx="7315200" cy="3255264"/>
          </a:xfrm>
        </p:spPr>
        <p:txBody>
          <a:bodyPr anchor="b">
            <a:normAutofit/>
          </a:bodyPr>
          <a:lstStyle>
            <a:lvl1pPr algn="l">
              <a:defRPr sz="5900" spc="-100" baseline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15" y="4670246"/>
            <a:ext cx="7315200" cy="914400"/>
          </a:xfrm>
        </p:spPr>
        <p:txBody>
          <a:bodyPr anchor="t">
            <a:normAutofit/>
          </a:bodyPr>
          <a:lstStyle>
            <a:lvl1pPr marL="0" indent="0" algn="l">
              <a:buNone/>
              <a:defRPr sz="2200" cap="none" spc="0" baseline="0"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7DD2A3-38D7-474A-9583-EE3716BA879D}" type="datetimeFigureOut">
              <a:rPr lang="en-US" smtClean="0"/>
              <a:t>3/21/2022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FF1186-AA41-4507-BEFC-C17955552614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51901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7DD2A3-38D7-474A-9583-EE3716BA879D}" type="datetimeFigureOut">
              <a:rPr lang="en-US" smtClean="0"/>
              <a:t>3/21/2022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FF1186-AA41-4507-BEFC-C17955552614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22537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81000" y="990600"/>
            <a:ext cx="2819400" cy="4953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67912" y="868680"/>
            <a:ext cx="7315200" cy="5120640"/>
          </a:xfrm>
        </p:spPr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7DD2A3-38D7-474A-9583-EE3716BA879D}" type="datetimeFigureOut">
              <a:rPr lang="en-US" smtClean="0"/>
              <a:t>3/21/2022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FF1186-AA41-4507-BEFC-C17955552614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75849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7DD2A3-38D7-474A-9583-EE3716BA879D}" type="datetimeFigureOut">
              <a:rPr lang="en-US" smtClean="0"/>
              <a:t>3/21/2022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FF1186-AA41-4507-BEFC-C17955552614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14582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67912" y="1298448"/>
            <a:ext cx="7315200" cy="3255264"/>
          </a:xfrm>
        </p:spPr>
        <p:txBody>
          <a:bodyPr anchor="b">
            <a:normAutofit/>
          </a:bodyPr>
          <a:lstStyle>
            <a:lvl1pPr>
              <a:defRPr sz="5900" b="0" spc="-1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0" y="4672584"/>
            <a:ext cx="7315200" cy="914400"/>
          </a:xfrm>
        </p:spPr>
        <p:txBody>
          <a:bodyPr anchor="t">
            <a:normAutofit/>
          </a:bodyPr>
          <a:lstStyle>
            <a:lvl1pPr marL="0" indent="0">
              <a:buNone/>
              <a:defRPr sz="2200" cap="none" spc="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7DD2A3-38D7-474A-9583-EE3716BA879D}" type="datetimeFigureOut">
              <a:rPr lang="en-US" smtClean="0"/>
              <a:t>3/21/2022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FF1186-AA41-4507-BEFC-C17955552614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87038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67912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818120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7DD2A3-38D7-474A-9583-EE3716BA879D}" type="datetimeFigureOut">
              <a:rPr lang="en-US" smtClean="0"/>
              <a:t>3/21/2022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FF1186-AA41-4507-BEFC-C17955552614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85941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7912" y="1023586"/>
            <a:ext cx="3474720" cy="8077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7912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818463" y="1023586"/>
            <a:ext cx="3474720" cy="813171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818463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7DD2A3-38D7-474A-9583-EE3716BA879D}" type="datetimeFigureOut">
              <a:rPr lang="en-US" smtClean="0"/>
              <a:t>3/21/2022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FF1186-AA41-4507-BEFC-C17955552614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88963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7DD2A3-38D7-474A-9583-EE3716BA879D}" type="datetimeFigureOut">
              <a:rPr lang="en-US" smtClean="0"/>
              <a:t>3/21/2022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FF1186-AA41-4507-BEFC-C17955552614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20383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7DD2A3-38D7-474A-9583-EE3716BA879D}" type="datetimeFigureOut">
              <a:rPr lang="en-US" smtClean="0"/>
              <a:t>3/21/2022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FF1186-AA41-4507-BEFC-C17955552614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52305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7912" y="868680"/>
            <a:ext cx="731520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4176"/>
            <a:ext cx="2834640" cy="2321990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7DD2A3-38D7-474A-9583-EE3716BA879D}" type="datetimeFigureOut">
              <a:rPr lang="en-US" smtClean="0"/>
              <a:t>3/21/2022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FF1186-AA41-4507-BEFC-C17955552614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67432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570644" y="767419"/>
            <a:ext cx="8115230" cy="5330952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3008"/>
            <a:ext cx="2834640" cy="2322576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7DD2A3-38D7-474A-9583-EE3716BA879D}" type="datetimeFigureOut">
              <a:rPr lang="en-US" smtClean="0"/>
              <a:t>3/21/2022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3499101" y="6356350"/>
            <a:ext cx="5911517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FF1186-AA41-4507-BEFC-C17955552614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32502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758952"/>
            <a:ext cx="3443590" cy="5330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2919" y="1123837"/>
            <a:ext cx="2947482" cy="46011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8" name="Rectangle 37"/>
          <p:cNvSpPr/>
          <p:nvPr/>
        </p:nvSpPr>
        <p:spPr>
          <a:xfrm>
            <a:off x="11815864" y="758952"/>
            <a:ext cx="384048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9268" y="864108"/>
            <a:ext cx="7315200" cy="51206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62465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3F7DD2A3-38D7-474A-9583-EE3716BA879D}" type="datetimeFigureOut">
              <a:rPr lang="en-US" smtClean="0"/>
              <a:t>3/21/2022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869268" y="6356350"/>
            <a:ext cx="59115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34135" y="6356350"/>
            <a:ext cx="15309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accent1"/>
                </a:solidFill>
              </a:defRPr>
            </a:lvl1pPr>
          </a:lstStyle>
          <a:p>
            <a:fld id="{7BFF1186-AA41-4507-BEFC-C17955552614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15952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1" r:id="rId1"/>
    <p:sldLayoutId id="2147483852" r:id="rId2"/>
    <p:sldLayoutId id="2147483853" r:id="rId3"/>
    <p:sldLayoutId id="2147483854" r:id="rId4"/>
    <p:sldLayoutId id="2147483855" r:id="rId5"/>
    <p:sldLayoutId id="2147483856" r:id="rId6"/>
    <p:sldLayoutId id="2147483857" r:id="rId7"/>
    <p:sldLayoutId id="2147483858" r:id="rId8"/>
    <p:sldLayoutId id="2147483859" r:id="rId9"/>
    <p:sldLayoutId id="2147483860" r:id="rId10"/>
    <p:sldLayoutId id="214748386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spc="-60" baseline="0">
          <a:solidFill>
            <a:srgbClr val="FFFFFF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/>
        </a:buClr>
        <a:buFont typeface="Wingdings 2" pitchFamily="18" charset="2"/>
        <a:buChar char="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0015" y="2174643"/>
            <a:ext cx="7315200" cy="1658295"/>
          </a:xfrm>
        </p:spPr>
        <p:txBody>
          <a:bodyPr>
            <a:normAutofit/>
          </a:bodyPr>
          <a:lstStyle/>
          <a:p>
            <a:r>
              <a:rPr lang="es-ES" sz="3600" b="1" dirty="0"/>
              <a:t>PLATAFORMAS, TIEMPO DE TRABAJO Y ALGORITMOS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40887" y="4455418"/>
            <a:ext cx="7033455" cy="1533640"/>
          </a:xfrm>
        </p:spPr>
        <p:txBody>
          <a:bodyPr>
            <a:normAutofit/>
          </a:bodyPr>
          <a:lstStyle/>
          <a:p>
            <a:pPr algn="ctr"/>
            <a:r>
              <a:rPr lang="en-US" sz="3200" b="1" dirty="0">
                <a:solidFill>
                  <a:srgbClr val="F47120"/>
                </a:solidFill>
              </a:rPr>
              <a:t>Algorithms, transparency and the gender pay gap</a:t>
            </a:r>
          </a:p>
          <a:p>
            <a:pPr algn="ctr"/>
            <a:r>
              <a:rPr lang="es-ES" b="1" dirty="0">
                <a:solidFill>
                  <a:srgbClr val="F47120"/>
                </a:solidFill>
              </a:rPr>
              <a:t>Anna Ginès i Fabrellas -     </a:t>
            </a:r>
            <a:r>
              <a:rPr lang="ca-ES" b="1" dirty="0">
                <a:solidFill>
                  <a:srgbClr val="F47120"/>
                </a:solidFill>
              </a:rPr>
              <a:t>@annagines</a:t>
            </a:r>
            <a:endParaRPr lang="en-US" b="1" dirty="0">
              <a:solidFill>
                <a:srgbClr val="F47120"/>
              </a:solidFill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433D99B5-6B60-49D5-8C0B-C0A5C504E15F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4870" b="20189"/>
          <a:stretch/>
        </p:blipFill>
        <p:spPr>
          <a:xfrm>
            <a:off x="9916157" y="4982542"/>
            <a:ext cx="1717184" cy="1108116"/>
          </a:xfrm>
          <a:prstGeom prst="rect">
            <a:avLst/>
          </a:prstGeom>
          <a:ln>
            <a:solidFill>
              <a:schemeClr val="accent1"/>
            </a:solidFill>
          </a:ln>
        </p:spPr>
      </p:pic>
      <p:pic>
        <p:nvPicPr>
          <p:cNvPr id="5" name="Google Shape;63;p13">
            <a:extLst>
              <a:ext uri="{FF2B5EF4-FFF2-40B4-BE49-F238E27FC236}">
                <a16:creationId xmlns:a16="http://schemas.microsoft.com/office/drawing/2014/main" id="{B7119DFF-AA6A-4986-A20F-329A8E8E8543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284956" y="5730916"/>
            <a:ext cx="285459" cy="144339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Imagen 6" descr="Interfaz de usuario gráfica&#10;&#10;Descripción generada automáticamente con confianza media">
            <a:extLst>
              <a:ext uri="{FF2B5EF4-FFF2-40B4-BE49-F238E27FC236}">
                <a16:creationId xmlns:a16="http://schemas.microsoft.com/office/drawing/2014/main" id="{8B105137-112B-49DE-B97F-091BBD2E27E1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7025" b="17981"/>
          <a:stretch/>
        </p:blipFill>
        <p:spPr>
          <a:xfrm>
            <a:off x="0" y="751840"/>
            <a:ext cx="9144000" cy="3485153"/>
          </a:xfrm>
          <a:prstGeom prst="rect">
            <a:avLst/>
          </a:prstGeom>
        </p:spPr>
      </p:pic>
      <p:pic>
        <p:nvPicPr>
          <p:cNvPr id="8" name="Imagen 7" descr="Interfaz de usuario gráfica&#10;&#10;Descripción generada automáticamente con confianza media">
            <a:extLst>
              <a:ext uri="{FF2B5EF4-FFF2-40B4-BE49-F238E27FC236}">
                <a16:creationId xmlns:a16="http://schemas.microsoft.com/office/drawing/2014/main" id="{5A32FD05-91F6-4901-8F62-0B7368FCA546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444" t="2789" r="61778" b="85840"/>
          <a:stretch/>
        </p:blipFill>
        <p:spPr>
          <a:xfrm>
            <a:off x="9741395" y="4236993"/>
            <a:ext cx="2066707" cy="6959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216360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b="1" dirty="0">
                <a:solidFill>
                  <a:srgbClr val="F47120"/>
                </a:solidFill>
              </a:rPr>
              <a:t>Absolute uncertainty of pay in gig work</a:t>
            </a:r>
            <a:endParaRPr lang="en-US" sz="3200" dirty="0">
              <a:solidFill>
                <a:srgbClr val="F4712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9268" y="868680"/>
            <a:ext cx="4705772" cy="5288280"/>
          </a:xfrm>
        </p:spPr>
        <p:txBody>
          <a:bodyPr numCol="1">
            <a:no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en-US" sz="2400" b="1" dirty="0">
                <a:solidFill>
                  <a:schemeClr val="tx1"/>
                </a:solidFill>
              </a:rPr>
              <a:t>3 intrinsic elements of gig work:</a:t>
            </a:r>
          </a:p>
          <a:p>
            <a:pPr marL="0" indent="0">
              <a:spcBef>
                <a:spcPts val="0"/>
              </a:spcBef>
              <a:buNone/>
            </a:pPr>
            <a:endParaRPr lang="en-US" sz="2400" dirty="0">
              <a:solidFill>
                <a:schemeClr val="tx1"/>
              </a:solidFill>
            </a:endParaRPr>
          </a:p>
          <a:p>
            <a:pPr>
              <a:spcBef>
                <a:spcPts val="0"/>
              </a:spcBef>
            </a:pPr>
            <a:r>
              <a:rPr lang="en-US" sz="2400" dirty="0">
                <a:solidFill>
                  <a:schemeClr val="tx1"/>
                </a:solidFill>
              </a:rPr>
              <a:t>Absence minimum guaranteed working time nor pay</a:t>
            </a:r>
          </a:p>
          <a:p>
            <a:pPr>
              <a:spcBef>
                <a:spcPts val="0"/>
              </a:spcBef>
            </a:pPr>
            <a:endParaRPr lang="en-US" sz="2400" dirty="0">
              <a:solidFill>
                <a:schemeClr val="tx1"/>
              </a:solidFill>
            </a:endParaRPr>
          </a:p>
          <a:p>
            <a:pPr>
              <a:spcBef>
                <a:spcPts val="0"/>
              </a:spcBef>
            </a:pPr>
            <a:r>
              <a:rPr lang="en-US" sz="2400" dirty="0">
                <a:solidFill>
                  <a:schemeClr val="tx1"/>
                </a:solidFill>
              </a:rPr>
              <a:t>Connection time ≠ paid time</a:t>
            </a:r>
          </a:p>
          <a:p>
            <a:pPr>
              <a:spcBef>
                <a:spcPts val="0"/>
              </a:spcBef>
            </a:pPr>
            <a:endParaRPr lang="en-US" sz="2400" dirty="0">
              <a:solidFill>
                <a:schemeClr val="tx1"/>
              </a:solidFill>
            </a:endParaRPr>
          </a:p>
          <a:p>
            <a:pPr>
              <a:spcBef>
                <a:spcPts val="0"/>
              </a:spcBef>
            </a:pPr>
            <a:r>
              <a:rPr lang="en-US" sz="2400" dirty="0">
                <a:solidFill>
                  <a:schemeClr val="tx1"/>
                </a:solidFill>
              </a:rPr>
              <a:t>Algorithmic insecurity</a:t>
            </a:r>
          </a:p>
        </p:txBody>
      </p:sp>
      <p:pic>
        <p:nvPicPr>
          <p:cNvPr id="10" name="Imagen 9">
            <a:extLst>
              <a:ext uri="{FF2B5EF4-FFF2-40B4-BE49-F238E27FC236}">
                <a16:creationId xmlns:a16="http://schemas.microsoft.com/office/drawing/2014/main" id="{93EE36FF-F42F-4FE9-8514-513EB48E6AC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45690" y="1548165"/>
            <a:ext cx="2817731" cy="37616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6224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b="1" dirty="0">
                <a:solidFill>
                  <a:srgbClr val="F47120"/>
                </a:solidFill>
              </a:rPr>
              <a:t>How to get a grip on pay in gig work?</a:t>
            </a:r>
            <a:endParaRPr lang="en-US" sz="3200" dirty="0">
              <a:solidFill>
                <a:srgbClr val="F4712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6868" y="868680"/>
            <a:ext cx="5034631" cy="4948427"/>
          </a:xfrm>
        </p:spPr>
        <p:txBody>
          <a:bodyPr numCol="1">
            <a:no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en-US" sz="2400" b="1" dirty="0">
                <a:solidFill>
                  <a:schemeClr val="tx1"/>
                </a:solidFill>
              </a:rPr>
              <a:t>Proposals from the law perspective:</a:t>
            </a:r>
          </a:p>
          <a:p>
            <a:pPr marL="0" indent="0">
              <a:spcBef>
                <a:spcPts val="0"/>
              </a:spcBef>
              <a:buNone/>
            </a:pPr>
            <a:endParaRPr lang="en-US" sz="2400" b="1" dirty="0">
              <a:solidFill>
                <a:schemeClr val="tx1"/>
              </a:solidFill>
            </a:endParaRPr>
          </a:p>
          <a:p>
            <a:pPr>
              <a:spcBef>
                <a:spcPts val="0"/>
              </a:spcBef>
            </a:pPr>
            <a:r>
              <a:rPr lang="en-US" sz="2400" dirty="0">
                <a:solidFill>
                  <a:schemeClr val="tx1"/>
                </a:solidFill>
              </a:rPr>
              <a:t>EU concept of working time requires to pay time of connection.</a:t>
            </a:r>
          </a:p>
          <a:p>
            <a:pPr>
              <a:spcBef>
                <a:spcPts val="0"/>
              </a:spcBef>
            </a:pPr>
            <a:endParaRPr lang="en-US" sz="2400" dirty="0">
              <a:solidFill>
                <a:schemeClr val="tx1"/>
              </a:solidFill>
            </a:endParaRPr>
          </a:p>
          <a:p>
            <a:pPr>
              <a:spcBef>
                <a:spcPts val="0"/>
              </a:spcBef>
            </a:pPr>
            <a:r>
              <a:rPr lang="en-US" sz="2400" dirty="0">
                <a:solidFill>
                  <a:schemeClr val="tx1"/>
                </a:solidFill>
              </a:rPr>
              <a:t>Transparency and predictability on working conditions imposed by Directive 2019/1152.</a:t>
            </a:r>
          </a:p>
          <a:p>
            <a:pPr>
              <a:spcBef>
                <a:spcPts val="0"/>
              </a:spcBef>
            </a:pPr>
            <a:endParaRPr lang="en-US" sz="2400" dirty="0">
              <a:solidFill>
                <a:schemeClr val="tx1"/>
              </a:solidFill>
            </a:endParaRPr>
          </a:p>
          <a:p>
            <a:pPr>
              <a:spcBef>
                <a:spcPts val="0"/>
              </a:spcBef>
            </a:pPr>
            <a:r>
              <a:rPr lang="en-US" sz="2400" dirty="0">
                <a:solidFill>
                  <a:schemeClr val="tx1"/>
                </a:solidFill>
              </a:rPr>
              <a:t>Increased transparency on the use of algorithms in the proposed Directive on platform work.</a:t>
            </a:r>
          </a:p>
        </p:txBody>
      </p:sp>
      <p:pic>
        <p:nvPicPr>
          <p:cNvPr id="7" name="Picture 4">
            <a:extLst>
              <a:ext uri="{FF2B5EF4-FFF2-40B4-BE49-F238E27FC236}">
                <a16:creationId xmlns:a16="http://schemas.microsoft.com/office/drawing/2014/main" id="{4FBCBCFD-326E-4D35-8C4D-C033225994B9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846" r="14106"/>
          <a:stretch/>
        </p:blipFill>
        <p:spPr>
          <a:xfrm>
            <a:off x="8949539" y="2076507"/>
            <a:ext cx="2622701" cy="25564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95020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2919" y="1123837"/>
            <a:ext cx="2927161" cy="4601183"/>
          </a:xfrm>
        </p:spPr>
        <p:txBody>
          <a:bodyPr>
            <a:normAutofit/>
          </a:bodyPr>
          <a:lstStyle/>
          <a:p>
            <a:pPr algn="ctr"/>
            <a:r>
              <a:rPr lang="en-US" sz="3200" b="1" dirty="0">
                <a:solidFill>
                  <a:srgbClr val="F47120"/>
                </a:solidFill>
              </a:rPr>
              <a:t>Thank you very much!</a:t>
            </a:r>
            <a:endParaRPr lang="en-US" sz="2400" dirty="0">
              <a:solidFill>
                <a:srgbClr val="F47120"/>
              </a:solidFill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2425BB23-DD0C-4FF2-A33F-467F35F4C2DE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557" r="51306"/>
          <a:stretch/>
        </p:blipFill>
        <p:spPr>
          <a:xfrm>
            <a:off x="3663437" y="3609663"/>
            <a:ext cx="1640083" cy="2491633"/>
          </a:xfrm>
          <a:prstGeom prst="rect">
            <a:avLst/>
          </a:prstGeom>
        </p:spPr>
      </p:pic>
      <p:sp>
        <p:nvSpPr>
          <p:cNvPr id="4" name="Rectángulo 2">
            <a:extLst>
              <a:ext uri="{FF2B5EF4-FFF2-40B4-BE49-F238E27FC236}">
                <a16:creationId xmlns:a16="http://schemas.microsoft.com/office/drawing/2014/main" id="{D759668E-5971-4A8B-9A03-5D0ABD3F62CB}"/>
              </a:ext>
            </a:extLst>
          </p:cNvPr>
          <p:cNvSpPr/>
          <p:nvPr/>
        </p:nvSpPr>
        <p:spPr>
          <a:xfrm>
            <a:off x="8238689" y="4541373"/>
            <a:ext cx="336756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sz="1200" dirty="0"/>
              <a:t>Proyecto </a:t>
            </a:r>
            <a:r>
              <a:rPr lang="es-ES" sz="1200" dirty="0" err="1"/>
              <a:t>LABORAlgorithm</a:t>
            </a:r>
            <a:endParaRPr lang="es-ES" sz="1200" dirty="0"/>
          </a:p>
          <a:p>
            <a:pPr algn="ctr"/>
            <a:r>
              <a:rPr lang="es-ES" sz="1200" dirty="0"/>
              <a:t>Financiado por: FEDER/Ministerio de Ciencia, Innovación y Universidades – Agencia Estatal de Investigación/ _ Proyecto PGC2018-100918-A-100</a:t>
            </a:r>
          </a:p>
        </p:txBody>
      </p:sp>
      <p:pic>
        <p:nvPicPr>
          <p:cNvPr id="5" name="Picture 8" descr="cid:image001.png@01D522C1.E07898D0">
            <a:extLst>
              <a:ext uri="{FF2B5EF4-FFF2-40B4-BE49-F238E27FC236}">
                <a16:creationId xmlns:a16="http://schemas.microsoft.com/office/drawing/2014/main" id="{F54A9822-B01C-4082-AC51-4F6B88EB987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62458" y="5489307"/>
            <a:ext cx="2656952" cy="6119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13656261"/>
      </p:ext>
    </p:extLst>
  </p:cSld>
  <p:clrMapOvr>
    <a:masterClrMapping/>
  </p:clrMapOvr>
</p:sld>
</file>

<file path=ppt/theme/theme1.xml><?xml version="1.0" encoding="utf-8"?>
<a:theme xmlns:a="http://schemas.openxmlformats.org/drawingml/2006/main" name="Frame">
  <a:themeElements>
    <a:clrScheme name="Escala de grises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Frame">
      <a:maj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Frame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20000"/>
                <a:lumMod val="102000"/>
              </a:schemeClr>
            </a:gs>
            <a:gs pos="48000">
              <a:schemeClr val="phClr">
                <a:tint val="98000"/>
                <a:shade val="90000"/>
                <a:satMod val="110000"/>
                <a:lumMod val="103000"/>
              </a:schemeClr>
            </a:gs>
            <a:gs pos="100000">
              <a:schemeClr val="phClr">
                <a:tint val="98000"/>
                <a:shade val="8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ame" id="{F226E7A2-7162-461C-9490-D27D9DC04E43}" vid="{629A0216-3BBD-45C0-B63F-2683BEA18F60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D9A747637316C644A66C2EE5361C2BC4" ma:contentTypeVersion="11" ma:contentTypeDescription="Crear nuevo documento." ma:contentTypeScope="" ma:versionID="19e2bc65c3555b13121d18a22191ef24">
  <xsd:schema xmlns:xsd="http://www.w3.org/2001/XMLSchema" xmlns:xs="http://www.w3.org/2001/XMLSchema" xmlns:p="http://schemas.microsoft.com/office/2006/metadata/properties" xmlns:ns3="2912d2cf-4b19-4973-9e23-3ee634d214c9" xmlns:ns4="a5745a3e-4b92-4ab5-8f17-897b0c03237b" targetNamespace="http://schemas.microsoft.com/office/2006/metadata/properties" ma:root="true" ma:fieldsID="f353c3715bcad5b2f4ec4e90e0d1bd79" ns3:_="" ns4:_="">
    <xsd:import namespace="2912d2cf-4b19-4973-9e23-3ee634d214c9"/>
    <xsd:import namespace="a5745a3e-4b92-4ab5-8f17-897b0c03237b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  <xsd:element ref="ns4:MediaServiceLocation" minOccurs="0"/>
                <xsd:element ref="ns4:MediaServiceOCR" minOccurs="0"/>
                <xsd:element ref="ns4:MediaServiceGenerationTime" minOccurs="0"/>
                <xsd:element ref="ns4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912d2cf-4b19-4973-9e23-3ee634d214c9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Compartido con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Detalles de uso compartido" ma:description="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Hash de la sugerencia para compartir" ma:description="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5745a3e-4b92-4ab5-8f17-897b0c03237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AutoTags" ma:index="14" nillable="true" ma:displayName="MediaServiceAutoTags" ma:description="" ma:internalName="MediaServiceAutoTags" ma:readOnly="true">
      <xsd:simpleType>
        <xsd:restriction base="dms:Text"/>
      </xsd:simpleType>
    </xsd:element>
    <xsd:element name="MediaServiceLocation" ma:index="15" nillable="true" ma:displayName="MediaServiceLocation" ma:internalName="MediaServiceLocation" ma:readOnly="true">
      <xsd:simpleType>
        <xsd:restriction base="dms:Text"/>
      </xsd:simpleType>
    </xsd:element>
    <xsd:element name="MediaServiceOCR" ma:index="16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ni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0AB03DB9-51A3-4123-84D3-053E46003258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54231362-4021-4CEC-8B0D-E05D56C1A73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912d2cf-4b19-4973-9e23-3ee634d214c9"/>
    <ds:schemaRef ds:uri="a5745a3e-4b92-4ab5-8f17-897b0c03237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815C71B6-CF7F-473F-AB6B-10543189082F}">
  <ds:schemaRefs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Frame</Template>
  <TotalTime>2046</TotalTime>
  <Words>133</Words>
  <Application>Microsoft Office PowerPoint</Application>
  <PresentationFormat>Breedbeeld</PresentationFormat>
  <Paragraphs>22</Paragraphs>
  <Slides>4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2</vt:i4>
      </vt:variant>
      <vt:variant>
        <vt:lpstr>Thema</vt:lpstr>
      </vt:variant>
      <vt:variant>
        <vt:i4>1</vt:i4>
      </vt:variant>
      <vt:variant>
        <vt:lpstr>Diatitels</vt:lpstr>
      </vt:variant>
      <vt:variant>
        <vt:i4>4</vt:i4>
      </vt:variant>
    </vt:vector>
  </HeadingPairs>
  <TitlesOfParts>
    <vt:vector size="7" baseType="lpstr">
      <vt:lpstr>Corbel</vt:lpstr>
      <vt:lpstr>Wingdings 2</vt:lpstr>
      <vt:lpstr>Frame</vt:lpstr>
      <vt:lpstr>PLATAFORMAS, TIEMPO DE TRABAJO Y ALGORITMOS</vt:lpstr>
      <vt:lpstr>Absolute uncertainty of pay in gig work</vt:lpstr>
      <vt:lpstr>How to get a grip on pay in gig work?</vt:lpstr>
      <vt:lpstr>Thank you very much!</vt:lpstr>
    </vt:vector>
  </TitlesOfParts>
  <Company>Fundación ESADE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Treball en plataformes digitals: noves formes de precarietat laboral</dc:title>
  <dc:creator>Gines Fabrellas, Anna</dc:creator>
  <cp:lastModifiedBy>paulien Osse</cp:lastModifiedBy>
  <cp:revision>71</cp:revision>
  <dcterms:created xsi:type="dcterms:W3CDTF">2019-03-01T12:45:39Z</dcterms:created>
  <dcterms:modified xsi:type="dcterms:W3CDTF">2022-03-21T15:10:41Z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0x010100D9A747637316C644A66C2EE5361C2BC4</vt:lpwstr>
  </property>
</Properties>
</file>