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23" r:id="rId2"/>
    <p:sldId id="369" r:id="rId3"/>
    <p:sldId id="368" r:id="rId4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Estilo claro 1 - Énfasi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Énfasi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7" autoAdjust="0"/>
    <p:restoredTop sz="95983" autoAdjust="0"/>
  </p:normalViewPr>
  <p:slideViewPr>
    <p:cSldViewPr snapToGrid="0" snapToObjects="1">
      <p:cViewPr varScale="1">
        <p:scale>
          <a:sx n="77" d="100"/>
          <a:sy n="77" d="100"/>
        </p:scale>
        <p:origin x="-2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rielamicha:Dropbox:Investigacion:Proyecto%20plataformas%20y%20g&#233;nero:Final%20papers:Paper%20Gender%20gaps%20Uber%20and%20delivery:Datos%20Uber%20para%20paper%20Gender%20Gap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rielamicha:Dropbox:Investigacion:Proyecto%20plataformas%20y%20g&#233;nero:Final%20papers:Paper%20Gender%20gaps%20Uber%20and%20delivery:Datos%20Uber%20para%20paper%20Gender%20Gap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Delivery</a:t>
            </a:r>
          </a:p>
        </c:rich>
      </c:tx>
      <c:layout>
        <c:manualLayout>
          <c:xMode val="edge"/>
          <c:yMode val="edge"/>
          <c:x val="0.117725460825519"/>
          <c:y val="0.00077891276139839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82553473919208"/>
          <c:y val="0.140375471554802"/>
          <c:w val="0.867969456478995"/>
          <c:h val="0.674034367498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'Dias y franjas horarias'!$H$46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800000"/>
            </a:solidFill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435-445C-AAF9-6C95254E75E3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35-445C-AAF9-6C95254E75E3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35-445C-AAF9-6C95254E75E3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35-445C-AAF9-6C95254E75E3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35-445C-AAF9-6C95254E75E3}"/>
                </c:ext>
              </c:extLst>
            </c:dLbl>
            <c:dLbl>
              <c:idx val="5"/>
              <c:layout>
                <c:manualLayout>
                  <c:x val="-0.00260736171128335"/>
                  <c:y val="0.009457162590592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435-445C-AAF9-6C95254E75E3}"/>
                </c:ext>
              </c:extLst>
            </c:dLbl>
            <c:dLbl>
              <c:idx val="6"/>
              <c:layout>
                <c:manualLayout>
                  <c:x val="0.0386031193079445"/>
                  <c:y val="0.008754204993307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435-445C-AAF9-6C95254E75E3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435-445C-AAF9-6C95254E75E3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435-445C-AAF9-6C95254E75E3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435-445C-AAF9-6C95254E75E3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435-445C-AAF9-6C95254E75E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'Dias y franjas horarias'!$G$47:$G$59</c:f>
              <c:strCache>
                <c:ptCount val="13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  <c:pt idx="8">
                  <c:v>AM</c:v>
                </c:pt>
                <c:pt idx="9">
                  <c:v>Lunch</c:v>
                </c:pt>
                <c:pt idx="10">
                  <c:v>PM</c:v>
                </c:pt>
                <c:pt idx="11">
                  <c:v>Dinner</c:v>
                </c:pt>
                <c:pt idx="12">
                  <c:v>Night </c:v>
                </c:pt>
              </c:strCache>
            </c:strRef>
          </c:cat>
          <c:val>
            <c:numRef>
              <c:f>'Dias y franjas horarias'!$H$47:$H$59</c:f>
              <c:numCache>
                <c:formatCode>0%</c:formatCode>
                <c:ptCount val="13"/>
                <c:pt idx="0">
                  <c:v>0.656862745098039</c:v>
                </c:pt>
                <c:pt idx="1">
                  <c:v>0.794117647058823</c:v>
                </c:pt>
                <c:pt idx="2">
                  <c:v>0.784313725490196</c:v>
                </c:pt>
                <c:pt idx="3">
                  <c:v>0.882352941176471</c:v>
                </c:pt>
                <c:pt idx="4">
                  <c:v>0.990196078431373</c:v>
                </c:pt>
                <c:pt idx="5">
                  <c:v>0.970588235294118</c:v>
                </c:pt>
                <c:pt idx="6">
                  <c:v>0.882352941176471</c:v>
                </c:pt>
                <c:pt idx="8">
                  <c:v>0.333333333333333</c:v>
                </c:pt>
                <c:pt idx="9">
                  <c:v>0.676470588235294</c:v>
                </c:pt>
                <c:pt idx="10">
                  <c:v>0.411764705882353</c:v>
                </c:pt>
                <c:pt idx="11">
                  <c:v>0.57843137254902</c:v>
                </c:pt>
                <c:pt idx="12">
                  <c:v>0.725490196078431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D435-445C-AAF9-6C95254E75E3}"/>
            </c:ext>
          </c:extLst>
        </c:ser>
        <c:ser>
          <c:idx val="1"/>
          <c:order val="1"/>
          <c:tx>
            <c:strRef>
              <c:f>'Dias y franjas horarias'!$I$46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FF6600"/>
            </a:solidFill>
            <a:effectLst>
              <a:outerShdw blurRad="50800" dist="38100" dir="5400000" algn="tl" rotWithShape="0">
                <a:srgbClr val="000000">
                  <a:alpha val="43000"/>
                </a:srgbClr>
              </a:outerShdw>
            </a:effectLst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435-445C-AAF9-6C95254E75E3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435-445C-AAF9-6C95254E75E3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435-445C-AAF9-6C95254E75E3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435-445C-AAF9-6C95254E75E3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435-445C-AAF9-6C95254E75E3}"/>
                </c:ext>
              </c:extLst>
            </c:dLbl>
            <c:dLbl>
              <c:idx val="5"/>
              <c:layout>
                <c:manualLayout>
                  <c:x val="0.0255084150032931"/>
                  <c:y val="0.01056372507953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4023664168526714E-2"/>
                      <c:h val="7.092871942944267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D435-445C-AAF9-6C95254E75E3}"/>
                </c:ext>
              </c:extLst>
            </c:dLbl>
            <c:dLbl>
              <c:idx val="6"/>
              <c:layout>
                <c:manualLayout>
                  <c:x val="0.0282174022300949"/>
                  <c:y val="0.02393890821898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D435-445C-AAF9-6C95254E75E3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435-445C-AAF9-6C95254E75E3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435-445C-AAF9-6C95254E75E3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435-445C-AAF9-6C95254E75E3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435-445C-AAF9-6C95254E75E3}"/>
                </c:ext>
              </c:extLst>
            </c:dLbl>
            <c:dLbl>
              <c:idx val="12"/>
              <c:layout>
                <c:manualLayout>
                  <c:x val="0.0250589625550039"/>
                  <c:y val="0.003215453448989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D435-445C-AAF9-6C95254E75E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'Dias y franjas horarias'!$G$47:$G$59</c:f>
              <c:strCache>
                <c:ptCount val="13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  <c:pt idx="8">
                  <c:v>AM</c:v>
                </c:pt>
                <c:pt idx="9">
                  <c:v>Lunch</c:v>
                </c:pt>
                <c:pt idx="10">
                  <c:v>PM</c:v>
                </c:pt>
                <c:pt idx="11">
                  <c:v>Dinner</c:v>
                </c:pt>
                <c:pt idx="12">
                  <c:v>Night </c:v>
                </c:pt>
              </c:strCache>
            </c:strRef>
          </c:cat>
          <c:val>
            <c:numRef>
              <c:f>'Dias y franjas horarias'!$I$47:$I$59</c:f>
              <c:numCache>
                <c:formatCode>0%</c:formatCode>
                <c:ptCount val="13"/>
                <c:pt idx="0">
                  <c:v>0.612359550561798</c:v>
                </c:pt>
                <c:pt idx="1">
                  <c:v>0.825842696629213</c:v>
                </c:pt>
                <c:pt idx="2">
                  <c:v>0.865168539325843</c:v>
                </c:pt>
                <c:pt idx="3">
                  <c:v>0.932584269662921</c:v>
                </c:pt>
                <c:pt idx="4">
                  <c:v>0.99438202247191</c:v>
                </c:pt>
                <c:pt idx="5">
                  <c:v>0.859550561797753</c:v>
                </c:pt>
                <c:pt idx="6">
                  <c:v>0.646067415730337</c:v>
                </c:pt>
                <c:pt idx="8">
                  <c:v>0.387640449438202</c:v>
                </c:pt>
                <c:pt idx="9">
                  <c:v>0.691011235955056</c:v>
                </c:pt>
                <c:pt idx="10">
                  <c:v>0.634831460674157</c:v>
                </c:pt>
                <c:pt idx="11">
                  <c:v>0.561797752808989</c:v>
                </c:pt>
                <c:pt idx="12">
                  <c:v>0.432584269662921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D435-445C-AAF9-6C95254E7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0307208"/>
        <c:axId val="2080310264"/>
      </c:barChart>
      <c:catAx>
        <c:axId val="2080307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80310264"/>
        <c:crosses val="autoZero"/>
        <c:auto val="1"/>
        <c:lblAlgn val="ctr"/>
        <c:lblOffset val="100"/>
        <c:noMultiLvlLbl val="0"/>
      </c:catAx>
      <c:valAx>
        <c:axId val="2080310264"/>
        <c:scaling>
          <c:orientation val="minMax"/>
          <c:max val="1.0"/>
        </c:scaling>
        <c:delete val="0"/>
        <c:axPos val="l"/>
        <c:numFmt formatCode="0%" sourceLinked="1"/>
        <c:majorTickMark val="out"/>
        <c:minorTickMark val="none"/>
        <c:tickLblPos val="nextTo"/>
        <c:crossAx val="2080307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8603600163929"/>
          <c:y val="0.0750062207486136"/>
          <c:w val="0.225399432829517"/>
          <c:h val="0.16061780738946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Roboto" panose="02000000000000000000" pitchFamily="2" charset="0"/>
          <a:ea typeface="Roboto" panose="02000000000000000000" pitchFamily="2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_tradnl"/>
              <a:t>Uber</a:t>
            </a:r>
            <a:r>
              <a:rPr lang="en-GB"/>
              <a:t> </a:t>
            </a:r>
            <a:endParaRPr lang="es-ES_tradnl"/>
          </a:p>
        </c:rich>
      </c:tx>
      <c:layout>
        <c:manualLayout>
          <c:xMode val="edge"/>
          <c:yMode val="edge"/>
          <c:x val="0.561034016785666"/>
          <c:y val="3.75576630726165E-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812179408837753"/>
          <c:y val="0.119178199167343"/>
          <c:w val="0.8808968666446"/>
          <c:h val="0.6840380644475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'Dias y franjas horarias'!$Q$2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FED214"/>
            </a:solidFill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23-44BB-9FA8-BD2D19F34E62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23-44BB-9FA8-BD2D19F34E62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23-44BB-9FA8-BD2D19F34E62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23-44BB-9FA8-BD2D19F34E62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A23-44BB-9FA8-BD2D19F34E62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23-44BB-9FA8-BD2D19F34E62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A23-44BB-9FA8-BD2D19F34E62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23-44BB-9FA8-BD2D19F34E62}"/>
                </c:ext>
              </c:extLst>
            </c:dLbl>
            <c:dLbl>
              <c:idx val="12"/>
              <c:layout>
                <c:manualLayout>
                  <c:x val="0.0282661369491514"/>
                  <c:y val="0.01319962345858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A23-44BB-9FA8-BD2D19F34E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'Dias y franjas horarias'!$P$3:$P$15</c:f>
              <c:strCache>
                <c:ptCount val="13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  <c:pt idx="8">
                  <c:v>AM</c:v>
                </c:pt>
                <c:pt idx="9">
                  <c:v>Lunch</c:v>
                </c:pt>
                <c:pt idx="10">
                  <c:v>PM</c:v>
                </c:pt>
                <c:pt idx="11">
                  <c:v>Dinner</c:v>
                </c:pt>
                <c:pt idx="12">
                  <c:v>Night </c:v>
                </c:pt>
              </c:strCache>
            </c:strRef>
          </c:cat>
          <c:val>
            <c:numRef>
              <c:f>'Dias y franjas horarias'!$Q$3:$Q$15</c:f>
              <c:numCache>
                <c:formatCode>0%</c:formatCode>
                <c:ptCount val="13"/>
                <c:pt idx="0">
                  <c:v>0.84965034965035</c:v>
                </c:pt>
                <c:pt idx="1">
                  <c:v>0.891608391608391</c:v>
                </c:pt>
                <c:pt idx="2">
                  <c:v>0.91958041958042</c:v>
                </c:pt>
                <c:pt idx="3">
                  <c:v>0.94055944055944</c:v>
                </c:pt>
                <c:pt idx="4">
                  <c:v>0.968531468531469</c:v>
                </c:pt>
                <c:pt idx="5">
                  <c:v>0.804195804195804</c:v>
                </c:pt>
                <c:pt idx="6">
                  <c:v>0.423076923076923</c:v>
                </c:pt>
                <c:pt idx="8">
                  <c:v>0.54</c:v>
                </c:pt>
                <c:pt idx="9">
                  <c:v>0.53</c:v>
                </c:pt>
                <c:pt idx="10">
                  <c:v>0.57</c:v>
                </c:pt>
                <c:pt idx="11">
                  <c:v>0.63</c:v>
                </c:pt>
                <c:pt idx="12">
                  <c:v>0.43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A23-44BB-9FA8-BD2D19F34E62}"/>
            </c:ext>
          </c:extLst>
        </c:ser>
        <c:ser>
          <c:idx val="1"/>
          <c:order val="1"/>
          <c:tx>
            <c:strRef>
              <c:f>'Dias y franjas horarias'!$R$2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A23-44BB-9FA8-BD2D19F34E62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A23-44BB-9FA8-BD2D19F34E62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A23-44BB-9FA8-BD2D19F34E62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A23-44BB-9FA8-BD2D19F34E62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A23-44BB-9FA8-BD2D19F34E62}"/>
                </c:ext>
              </c:extLst>
            </c:dLbl>
            <c:dLbl>
              <c:idx val="5"/>
              <c:layout>
                <c:manualLayout>
                  <c:x val="0.0276467896558691"/>
                  <c:y val="0.0108620896394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A23-44BB-9FA8-BD2D19F34E62}"/>
                </c:ext>
              </c:extLst>
            </c:dLbl>
            <c:dLbl>
              <c:idx val="6"/>
              <c:layout>
                <c:manualLayout>
                  <c:x val="0.0225110397694565"/>
                  <c:y val="0.01637100631106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A23-44BB-9FA8-BD2D19F34E62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A23-44BB-9FA8-BD2D19F34E62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A23-44BB-9FA8-BD2D19F34E62}"/>
                </c:ext>
              </c:extLst>
            </c:dLbl>
            <c:dLbl>
              <c:idx val="1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A23-44BB-9FA8-BD2D19F34E62}"/>
                </c:ext>
              </c:extLst>
            </c:dLbl>
            <c:dLbl>
              <c:idx val="11"/>
              <c:layout>
                <c:manualLayout>
                  <c:x val="0.0120274914089346"/>
                  <c:y val="-0.002941176470588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4A23-44BB-9FA8-BD2D19F34E62}"/>
                </c:ext>
              </c:extLst>
            </c:dLbl>
            <c:dLbl>
              <c:idx val="12"/>
              <c:layout>
                <c:manualLayout>
                  <c:x val="0.0102448089981879"/>
                  <c:y val="0.007317197550551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4A23-44BB-9FA8-BD2D19F34E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'Dias y franjas horarias'!$P$3:$P$15</c:f>
              <c:strCache>
                <c:ptCount val="13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  <c:pt idx="8">
                  <c:v>AM</c:v>
                </c:pt>
                <c:pt idx="9">
                  <c:v>Lunch</c:v>
                </c:pt>
                <c:pt idx="10">
                  <c:v>PM</c:v>
                </c:pt>
                <c:pt idx="11">
                  <c:v>Dinner</c:v>
                </c:pt>
                <c:pt idx="12">
                  <c:v>Night </c:v>
                </c:pt>
              </c:strCache>
            </c:strRef>
          </c:cat>
          <c:val>
            <c:numRef>
              <c:f>'Dias y franjas horarias'!$R$3:$R$15</c:f>
              <c:numCache>
                <c:formatCode>0%</c:formatCode>
                <c:ptCount val="13"/>
                <c:pt idx="0">
                  <c:v>0.848484848484848</c:v>
                </c:pt>
                <c:pt idx="1">
                  <c:v>0.903030303030303</c:v>
                </c:pt>
                <c:pt idx="2">
                  <c:v>0.909090909090909</c:v>
                </c:pt>
                <c:pt idx="3">
                  <c:v>0.981818181818182</c:v>
                </c:pt>
                <c:pt idx="4">
                  <c:v>0.987878787878788</c:v>
                </c:pt>
                <c:pt idx="5">
                  <c:v>0.727272727272727</c:v>
                </c:pt>
                <c:pt idx="6">
                  <c:v>0.315151515151515</c:v>
                </c:pt>
                <c:pt idx="8">
                  <c:v>0.53</c:v>
                </c:pt>
                <c:pt idx="9">
                  <c:v>0.58</c:v>
                </c:pt>
                <c:pt idx="10">
                  <c:v>0.56</c:v>
                </c:pt>
                <c:pt idx="11">
                  <c:v>0.44</c:v>
                </c:pt>
                <c:pt idx="12">
                  <c:v>0.21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4A23-44BB-9FA8-BD2D19F34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8452088"/>
        <c:axId val="2078449016"/>
      </c:barChart>
      <c:catAx>
        <c:axId val="2078452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78449016"/>
        <c:crosses val="autoZero"/>
        <c:auto val="1"/>
        <c:lblAlgn val="ctr"/>
        <c:lblOffset val="100"/>
        <c:noMultiLvlLbl val="0"/>
      </c:catAx>
      <c:valAx>
        <c:axId val="2078449016"/>
        <c:scaling>
          <c:orientation val="minMax"/>
          <c:max val="1.0"/>
        </c:scaling>
        <c:delete val="0"/>
        <c:axPos val="l"/>
        <c:numFmt formatCode="0%" sourceLinked="1"/>
        <c:majorTickMark val="out"/>
        <c:minorTickMark val="none"/>
        <c:tickLblPos val="nextTo"/>
        <c:crossAx val="2078452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7105001305219"/>
          <c:y val="0.0672433777914991"/>
          <c:w val="0.186790509279466"/>
          <c:h val="0.17141717285339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Roboto" panose="02000000000000000000" pitchFamily="2" charset="0"/>
          <a:ea typeface="Roboto" panose="02000000000000000000" pitchFamily="2" charset="0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t" anchorCtr="0" compatLnSpc="1">
            <a:prstTxWarp prst="textNoShape">
              <a:avLst/>
            </a:prstTxWarp>
          </a:bodyPr>
          <a:lstStyle>
            <a:lvl1pPr defTabSz="936336"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t" anchorCtr="0" compatLnSpc="1">
            <a:prstTxWarp prst="textNoShape">
              <a:avLst/>
            </a:prstTxWarp>
          </a:bodyPr>
          <a:lstStyle>
            <a:lvl1pPr algn="r" defTabSz="936336"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fld id="{1431A090-E446-4DB4-AB7E-A87D22F91B73}" type="datetimeFigureOut">
              <a:rPr lang="es-ES"/>
              <a:pPr>
                <a:defRPr/>
              </a:pPr>
              <a:t>16/03/22</a:t>
            </a:fld>
            <a:endParaRPr lang="es-E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b" anchorCtr="0" compatLnSpc="1">
            <a:prstTxWarp prst="textNoShape">
              <a:avLst/>
            </a:prstTxWarp>
          </a:bodyPr>
          <a:lstStyle>
            <a:lvl1pPr defTabSz="936336"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b" anchorCtr="0" compatLnSpc="1">
            <a:prstTxWarp prst="textNoShape">
              <a:avLst/>
            </a:prstTxWarp>
          </a:bodyPr>
          <a:lstStyle>
            <a:lvl1pPr algn="r" defTabSz="936336">
              <a:defRPr sz="1200">
                <a:latin typeface="Century Gothic" pitchFamily="34" charset="0"/>
              </a:defRPr>
            </a:lvl1pPr>
          </a:lstStyle>
          <a:p>
            <a:pPr>
              <a:defRPr/>
            </a:pPr>
            <a:fld id="{DDBA2ACF-474A-4393-AEDC-544E5C4D047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419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t" anchorCtr="0" compatLnSpc="1">
            <a:prstTxWarp prst="textNoShape">
              <a:avLst/>
            </a:prstTxWarp>
          </a:bodyPr>
          <a:lstStyle>
            <a:lvl1pPr defTabSz="93633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 bwMode="auto">
          <a:xfrm>
            <a:off x="3883852" y="0"/>
            <a:ext cx="2972547" cy="49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t" anchorCtr="0" compatLnSpc="1">
            <a:prstTxWarp prst="textNoShape">
              <a:avLst/>
            </a:prstTxWarp>
          </a:bodyPr>
          <a:lstStyle>
            <a:lvl1pPr algn="r" defTabSz="93633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D392739-5016-4D1C-B84B-11E37F958882}" type="datetimeFigureOut">
              <a:rPr lang="es-ES"/>
              <a:pPr>
                <a:defRPr/>
              </a:pPr>
              <a:t>16/03/22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 bwMode="auto">
          <a:xfrm>
            <a:off x="687082" y="4726269"/>
            <a:ext cx="5483837" cy="4474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b" anchorCtr="0" compatLnSpc="1">
            <a:prstTxWarp prst="textNoShape">
              <a:avLst/>
            </a:prstTxWarp>
          </a:bodyPr>
          <a:lstStyle>
            <a:lvl1pPr defTabSz="93633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83852" y="9447764"/>
            <a:ext cx="2972547" cy="49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24" tIns="46813" rIns="93624" bIns="46813" numCol="1" anchor="b" anchorCtr="0" compatLnSpc="1">
            <a:prstTxWarp prst="textNoShape">
              <a:avLst/>
            </a:prstTxWarp>
          </a:bodyPr>
          <a:lstStyle>
            <a:lvl1pPr algn="r" defTabSz="936336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3C3106F-15FD-40F6-936E-802BE26B215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2802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/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just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s-AR" dirty="0"/>
          </a:p>
        </p:txBody>
      </p:sp>
      <p:sp>
        <p:nvSpPr>
          <p:cNvPr id="6553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2FCF2-FBFE-453E-B1C6-BB2966221EDC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522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just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s-AR" dirty="0"/>
          </a:p>
        </p:txBody>
      </p:sp>
      <p:sp>
        <p:nvSpPr>
          <p:cNvPr id="6553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2FCF2-FBFE-453E-B1C6-BB2966221EDC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522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87700" y="268288"/>
            <a:ext cx="5668963" cy="39004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7"/>
          <p:cNvSpPr/>
          <p:nvPr/>
        </p:nvSpPr>
        <p:spPr>
          <a:xfrm>
            <a:off x="268288" y="268288"/>
            <a:ext cx="184150" cy="388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5450" cy="365125"/>
          </a:xfrm>
        </p:spPr>
        <p:txBody>
          <a:bodyPr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E435AF4-5841-49AB-84B8-CDD660354A5C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450" y="6356350"/>
            <a:ext cx="4735513" cy="365125"/>
          </a:xfrm>
        </p:spPr>
        <p:txBody>
          <a:bodyPr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588" y="6356350"/>
            <a:ext cx="685800" cy="365125"/>
          </a:xfrm>
        </p:spPr>
        <p:txBody>
          <a:bodyPr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4B319D0-5E5D-4860-AAAE-A958E6D26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2B89-416F-45B1-BC23-4286BA9C5399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3DEF1-E2A1-43AE-B9CA-9592A98FC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E1BFF-2F2E-404B-BE4C-343CB1B3E78A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E2386-6900-4D65-8A2F-3BCA0335F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47C55-D505-4FCF-970F-E2B0EA0AC323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5030B-D5A5-4B12-8825-3C68FDB49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8148638" y="268288"/>
            <a:ext cx="719137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9658E-3669-48BB-B128-9351D9AE3625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EF9E9-B5F0-406F-B2C4-2C4F6FEE1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148638" y="268288"/>
            <a:ext cx="719137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621B8-3AB4-43F0-8ADA-02A9B14FE04B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D266E-70E9-4A8F-BBF7-048FF0FEE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4746625" y="268288"/>
            <a:ext cx="4114800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>
          <a:xfrm>
            <a:off x="161925" y="6124575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D525538-FF8B-4000-BBA6-7E5CA51B9D4E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174625" y="6356350"/>
            <a:ext cx="38639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DE75F-B95A-47F7-BFE8-1EBAA949A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216775" y="268288"/>
            <a:ext cx="1639888" cy="36385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3A38C-4065-4F1B-82FC-9903C513CEA8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84740-E3B1-431B-8450-75F5F27F0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938" y="268288"/>
            <a:ext cx="720725" cy="36385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105D6-C52C-431F-AEF4-83ABC8E50E5E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4F00E-286A-4E55-ADEE-8DD2A4948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212013" y="268288"/>
            <a:ext cx="16462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7D244-52EF-4CBB-A314-65D7CD11E905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D41CC-6091-4D3B-A996-B7FADEA6C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8148638" y="268288"/>
            <a:ext cx="719137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5754B-9F3C-4D45-B8AC-87A1EA0DCA8C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ED675-33BC-43B0-8248-5A88FDA20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212013" y="268288"/>
            <a:ext cx="16462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013" y="6356350"/>
            <a:ext cx="1752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798AF-3564-4A03-AD5A-A612B281F2E6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E7B77-E2CA-486E-ACFB-A509277E5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3187700" y="268288"/>
            <a:ext cx="5668963" cy="25606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9"/>
          <p:cNvSpPr/>
          <p:nvPr/>
        </p:nvSpPr>
        <p:spPr>
          <a:xfrm>
            <a:off x="268288" y="268288"/>
            <a:ext cx="184150" cy="388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3276600" y="390525"/>
            <a:ext cx="5499100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E7EACFE-042A-4C04-8C64-E659EABD5E42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13100" y="6356350"/>
            <a:ext cx="47355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6113" y="6356350"/>
            <a:ext cx="685800" cy="365125"/>
          </a:xfrm>
        </p:spPr>
        <p:txBody>
          <a:bodyPr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F954DBA-DF44-494F-905E-5E5294E8B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, objetos 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269875" y="268288"/>
            <a:ext cx="1646238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7212013" y="6356350"/>
            <a:ext cx="1752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B9E16-C69E-44CF-B4E0-7ABF0D643480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178050" y="6356350"/>
            <a:ext cx="4927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31788" y="360363"/>
            <a:ext cx="5064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506BB-F2DF-423C-8A50-2DB1E69AE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59700" y="268288"/>
            <a:ext cx="1098550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/>
          <a:lstStyle>
            <a:lvl1pPr algn="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4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4F80D-E07D-4A2E-A961-9B0C4BC944CC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625" y="6356350"/>
            <a:ext cx="53117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B793F-DF0F-42BD-BE15-C58852D58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269875" y="4773613"/>
            <a:ext cx="2971800" cy="1844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/>
          <a:lstStyle>
            <a:lvl1pPr algn="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s-ES_tradnl" noProof="0"/>
              <a:t>Arrastre la imagen al marcador de posición o haga clic en el icono para agregar</a:t>
            </a:r>
            <a:endParaRPr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350838" y="6105525"/>
            <a:ext cx="5064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5EE3A-DBB9-42CF-9D1F-AF30E15D2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0F075-C555-4674-A061-1E5A445FA90A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C9C2F-E9DF-439D-829B-BB0D513F1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62130-08B2-4647-B5D1-D94B21C0E9E9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2EACC-D278-447C-AC7A-5320FF9A6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4B195-6604-46B1-B003-7B15E16E3D38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99474-47AE-44DD-A158-8D9BE150B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650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  <a:endParaRPr lang="es-AR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09800"/>
            <a:ext cx="6508750" cy="391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9313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70B75A-C444-499F-AB97-F86C5A360216}" type="datetimeFigureOut">
              <a:rPr lang="en-US"/>
              <a:pPr>
                <a:defRPr/>
              </a:pPr>
              <a:t>16/03/22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25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588" y="360363"/>
            <a:ext cx="506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2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926854-83ED-4CC1-914E-7A2845FCA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  <p:sldLayoutId id="2147483698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34" charset="0"/>
        </a:defRPr>
      </a:lvl9pPr>
    </p:titleStyle>
    <p:bodyStyle>
      <a:lvl1pPr marL="228600" indent="-2286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4D0000"/>
        </a:buClr>
        <a:buSzPct val="100000"/>
        <a:buFont typeface="Wingdings 2" pitchFamily="18" charset="2"/>
        <a:buChar char="¡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100000"/>
        <a:buFont typeface="Wingdings 2" pitchFamily="18" charset="2"/>
        <a:buChar char="¡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4D0000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fd.fr/en/carte-des-projets/platform-economy-buenos-aires-metropolitan-area-work-conditions-gender-inequality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202257" y="6374077"/>
            <a:ext cx="5661376" cy="398220"/>
          </a:xfrm>
          <a:prstGeom prst="rect">
            <a:avLst/>
          </a:prstGeom>
          <a:solidFill>
            <a:srgbClr val="A4A4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3B35F23-2E86-43CB-A356-BB0C86FB7BBD}"/>
              </a:ext>
            </a:extLst>
          </p:cNvPr>
          <p:cNvSpPr txBox="1">
            <a:spLocks/>
          </p:cNvSpPr>
          <p:nvPr/>
        </p:nvSpPr>
        <p:spPr bwMode="auto">
          <a:xfrm>
            <a:off x="3187700" y="-79021"/>
            <a:ext cx="5675933" cy="434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77500" lnSpcReduction="20000"/>
          </a:bodyPr>
          <a:lstStyle>
            <a:lvl1pPr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accent1"/>
                </a:solidFill>
                <a:latin typeface="Century Gothic" pitchFamily="34" charset="0"/>
              </a:defRPr>
            </a:lvl9pPr>
          </a:lstStyle>
          <a:p>
            <a:r>
              <a:rPr lang="es-ES" altLang="es-AR" sz="2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/>
            </a:r>
            <a:br>
              <a:rPr lang="es-ES" altLang="es-AR" sz="2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s-ES" altLang="es-AR" sz="2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s-ES" altLang="es-AR" sz="2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Assessing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Gender Inequalities in the Platform Economy</a:t>
            </a:r>
            <a:r>
              <a:rPr lang="en-US" sz="35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 </a:t>
            </a:r>
          </a:p>
          <a:p>
            <a:pPr>
              <a:lnSpc>
                <a:spcPct val="120000"/>
              </a:lnSpc>
            </a:pPr>
            <a:endParaRPr lang="en-US" sz="35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20000"/>
              </a:lnSpc>
            </a:pPr>
            <a:r>
              <a:rPr lang="en-US" sz="35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 Analysis of Ride-hailing and Delivery Workers in the Buenos Aires Metropolitan Area </a:t>
            </a:r>
          </a:p>
          <a:p>
            <a:endParaRPr lang="es-ES" altLang="es-AR" sz="24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xmlns="" id="{104380DA-B231-4DC1-B1AB-B362B749C45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87700" y="4171064"/>
            <a:ext cx="5675933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i="1" dirty="0" smtClean="0">
                <a:latin typeface="Roboto" panose="02000000000000000000" pitchFamily="2" charset="0"/>
                <a:ea typeface="Roboto" panose="02000000000000000000" pitchFamily="2" charset="0"/>
              </a:rPr>
              <a:t>AFD/UNGS </a:t>
            </a:r>
            <a:r>
              <a:rPr lang="es-ES" sz="1800" i="1" dirty="0">
                <a:latin typeface="Roboto" panose="02000000000000000000" pitchFamily="2" charset="0"/>
                <a:ea typeface="Roboto" panose="02000000000000000000" pitchFamily="2" charset="0"/>
              </a:rPr>
              <a:t>Project </a:t>
            </a:r>
            <a:r>
              <a:rPr lang="en-US" sz="1800" i="1" dirty="0">
                <a:latin typeface="Roboto" panose="02000000000000000000" pitchFamily="2" charset="0"/>
                <a:ea typeface="Roboto" panose="02000000000000000000" pitchFamily="2" charset="0"/>
              </a:rPr>
              <a:t>“</a:t>
            </a:r>
            <a:r>
              <a:rPr lang="en-US" sz="1800" i="1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Platform economy and personal services in the Buenos Aires Metropolitan Area: Implications on working conditions and gender inequalities</a:t>
            </a:r>
            <a:r>
              <a:rPr lang="en-US" sz="1800" i="1" dirty="0" smtClean="0">
                <a:latin typeface="Roboto" panose="02000000000000000000" pitchFamily="2" charset="0"/>
                <a:ea typeface="Roboto" panose="02000000000000000000" pitchFamily="2" charset="0"/>
              </a:rPr>
              <a:t>”</a:t>
            </a:r>
            <a:endParaRPr lang="es-AR" sz="2000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xmlns="" id="{4B462576-5BB1-48A0-8CA8-AC25169BB344}"/>
              </a:ext>
            </a:extLst>
          </p:cNvPr>
          <p:cNvSpPr txBox="1">
            <a:spLocks/>
          </p:cNvSpPr>
          <p:nvPr/>
        </p:nvSpPr>
        <p:spPr>
          <a:xfrm>
            <a:off x="550863" y="312738"/>
            <a:ext cx="2206625" cy="5159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1700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Francisca Pereyra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UNGS</a:t>
            </a:r>
            <a:endParaRPr lang="es-ES" sz="11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xmlns="" id="{ECEFD9D9-5AB5-48F2-A63C-A453E18E07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939800"/>
            <a:ext cx="2206625" cy="517525"/>
          </a:xfrm>
          <a:solidFill>
            <a:schemeClr val="bg1">
              <a:lumMod val="85000"/>
            </a:schemeClr>
          </a:solidFill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1700" dirty="0" smtClean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Ariela Micha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CONICET-UNGS</a:t>
            </a:r>
            <a:endParaRPr lang="es-ES" sz="11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xmlns="" id="{7BBF57EA-7C0D-432E-94BB-AF13A579D145}"/>
              </a:ext>
            </a:extLst>
          </p:cNvPr>
          <p:cNvSpPr txBox="1">
            <a:spLocks/>
          </p:cNvSpPr>
          <p:nvPr/>
        </p:nvSpPr>
        <p:spPr>
          <a:xfrm>
            <a:off x="550863" y="1539875"/>
            <a:ext cx="2206625" cy="5175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 lnSpcReduction="10000"/>
          </a:bodyPr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ts val="600"/>
              </a:spcBef>
              <a:spcAft>
                <a:spcPct val="0"/>
              </a:spcAft>
              <a:buClr>
                <a:srgbClr val="163E50"/>
              </a:buClr>
              <a:buSzPct val="100000"/>
              <a:buFont typeface="Wingdings 2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ts val="600"/>
              </a:spcBef>
              <a:spcAft>
                <a:spcPct val="0"/>
              </a:spcAft>
              <a:buClr>
                <a:srgbClr val="163E50"/>
              </a:buClr>
              <a:buSzPct val="100000"/>
              <a:buFont typeface="Wingdings 2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1700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Cecilia </a:t>
            </a:r>
            <a:r>
              <a:rPr lang="es-ES" sz="1700" dirty="0" err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Poggi</a:t>
            </a:r>
            <a:endParaRPr lang="es-ES" sz="1700" dirty="0">
              <a:solidFill>
                <a:schemeClr val="accent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AFD</a:t>
            </a:r>
          </a:p>
        </p:txBody>
      </p:sp>
      <p:pic>
        <p:nvPicPr>
          <p:cNvPr id="14" name="Imagen 6">
            <a:extLst>
              <a:ext uri="{FF2B5EF4-FFF2-40B4-BE49-F238E27FC236}">
                <a16:creationId xmlns:a16="http://schemas.microsoft.com/office/drawing/2014/main" xmlns="" id="{F731B1FA-166D-4FC5-BC57-86CB9445E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67" y="5010944"/>
            <a:ext cx="1816100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n 8">
            <a:extLst>
              <a:ext uri="{FF2B5EF4-FFF2-40B4-BE49-F238E27FC236}">
                <a16:creationId xmlns:a16="http://schemas.microsoft.com/office/drawing/2014/main" xmlns="" id="{469E5D6B-B3D8-475C-A72A-AA4796F6D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4" y="5751777"/>
            <a:ext cx="22828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790974"/>
      </p:ext>
    </p:extLst>
  </p:cSld>
  <p:clrMapOvr>
    <a:masterClrMapping/>
  </p:clrMapOvr>
  <p:transition xmlns:p14="http://schemas.microsoft.com/office/powerpoint/2010/main" spd="slow" advTm="79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57199" y="297219"/>
            <a:ext cx="6717480" cy="15797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64519" name="Título 1"/>
          <p:cNvSpPr>
            <a:spLocks noGrp="1"/>
          </p:cNvSpPr>
          <p:nvPr>
            <p:ph type="title"/>
          </p:nvPr>
        </p:nvSpPr>
        <p:spPr>
          <a:xfrm>
            <a:off x="488774" y="186761"/>
            <a:ext cx="6685905" cy="1579706"/>
          </a:xfrm>
        </p:spPr>
        <p:txBody>
          <a:bodyPr/>
          <a:lstStyle/>
          <a:p>
            <a:pPr marL="93662" eaLnBrk="1" hangingPunct="1">
              <a:lnSpc>
                <a:spcPct val="130000"/>
              </a:lnSpc>
              <a:spcAft>
                <a:spcPts val="800"/>
              </a:spcAft>
            </a:pPr>
            <a:r>
              <a:rPr lang="en-US" altLang="es-AR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 </a:t>
            </a:r>
            <a:r>
              <a:rPr lang="en-US" altLang="es-AR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Highly </a:t>
            </a:r>
            <a:r>
              <a:rPr lang="en-US" altLang="es-AR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male dominated activities, but </a:t>
            </a:r>
            <a:r>
              <a:rPr lang="en-US" altLang="es-AR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platforms </a:t>
            </a:r>
            <a:r>
              <a:rPr lang="en-US" altLang="es-AR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are facilitating female participation.</a:t>
            </a:r>
            <a:r>
              <a:rPr lang="en-US" altLang="es-AR" sz="17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  <a:t/>
            </a:r>
            <a:br>
              <a:rPr lang="en-US" altLang="es-AR" sz="1700" dirty="0" smtClean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Arial" charset="0"/>
              </a:rPr>
            </a:br>
            <a:r>
              <a:rPr lang="en-US" altLang="es-AR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 E</a:t>
            </a: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conomic performance is influenced by the choice of time of service provision across working </a:t>
            </a:r>
            <a:r>
              <a:rPr lang="en-US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days.</a:t>
            </a:r>
            <a:r>
              <a:rPr lang="es-ES_tradnl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US" altLang="es-AR" sz="1800" dirty="0">
              <a:solidFill>
                <a:srgbClr val="99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768716"/>
              </p:ext>
            </p:extLst>
          </p:nvPr>
        </p:nvGraphicFramePr>
        <p:xfrm>
          <a:off x="1" y="1931029"/>
          <a:ext cx="4870824" cy="2685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580538"/>
              </p:ext>
            </p:extLst>
          </p:nvPr>
        </p:nvGraphicFramePr>
        <p:xfrm>
          <a:off x="4198471" y="4030501"/>
          <a:ext cx="4945529" cy="2902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35 CuadroTexto"/>
          <p:cNvSpPr txBox="1"/>
          <p:nvPr/>
        </p:nvSpPr>
        <p:spPr>
          <a:xfrm>
            <a:off x="5917351" y="2819730"/>
            <a:ext cx="2304337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(in)security and harassment issues</a:t>
            </a:r>
          </a:p>
        </p:txBody>
      </p:sp>
      <p:sp>
        <p:nvSpPr>
          <p:cNvPr id="8" name="35 CuadroTexto"/>
          <p:cNvSpPr txBox="1"/>
          <p:nvPr/>
        </p:nvSpPr>
        <p:spPr>
          <a:xfrm>
            <a:off x="1128910" y="5397751"/>
            <a:ext cx="2576501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Care </a:t>
            </a:r>
            <a:r>
              <a:rPr lang="en-US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2090291218"/>
      </p:ext>
    </p:extLst>
  </p:cSld>
  <p:clrMapOvr>
    <a:masterClrMapping/>
  </p:clrMapOvr>
  <p:transition xmlns:p14="http://schemas.microsoft.com/office/powerpoint/2010/main" spd="slow" advTm="7340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57199" y="297219"/>
            <a:ext cx="6717480" cy="15797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4519" name="Título 1"/>
          <p:cNvSpPr>
            <a:spLocks noGrp="1"/>
          </p:cNvSpPr>
          <p:nvPr>
            <p:ph type="title"/>
          </p:nvPr>
        </p:nvSpPr>
        <p:spPr>
          <a:xfrm>
            <a:off x="453733" y="297220"/>
            <a:ext cx="6717480" cy="1579706"/>
          </a:xfrm>
        </p:spPr>
        <p:txBody>
          <a:bodyPr/>
          <a:lstStyle/>
          <a:p>
            <a:pPr marL="93662" eaLnBrk="1" hangingPunct="1">
              <a:lnSpc>
                <a:spcPct val="130000"/>
              </a:lnSpc>
              <a:spcAft>
                <a:spcPts val="800"/>
              </a:spcAft>
            </a:pP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 Significant </a:t>
            </a:r>
            <a:r>
              <a:rPr lang="en-US" sz="1800" b="1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gender gap in weekly hours</a:t>
            </a: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800" b="1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worked</a:t>
            </a: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in both occupations</a:t>
            </a:r>
            <a:b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 Significant </a:t>
            </a:r>
            <a:r>
              <a:rPr lang="en-US" sz="1800" b="1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gender pay gap </a:t>
            </a: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only </a:t>
            </a:r>
            <a:r>
              <a:rPr lang="en-US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</a:t>
            </a:r>
            <a:r>
              <a:rPr lang="en-US" sz="1800" dirty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delivery </a:t>
            </a:r>
            <a:r>
              <a:rPr lang="en-US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sample</a:t>
            </a:r>
            <a:br>
              <a:rPr lang="en-US" sz="1800" dirty="0" smtClean="0">
                <a:solidFill>
                  <a:srgbClr val="9900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800" dirty="0">
              <a:solidFill>
                <a:srgbClr val="99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10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40288"/>
              </p:ext>
            </p:extLst>
          </p:nvPr>
        </p:nvGraphicFramePr>
        <p:xfrm>
          <a:off x="317536" y="2078343"/>
          <a:ext cx="8510931" cy="2019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7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58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62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90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84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152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497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3662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3577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70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AR" sz="12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(A) </a:t>
                      </a:r>
                      <a:r>
                        <a:rPr lang="es-ES_tradnl" sz="1400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Delivery</a:t>
                      </a:r>
                      <a:r>
                        <a:rPr lang="es-ES_tradnl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: </a:t>
                      </a:r>
                      <a:r>
                        <a:rPr lang="es-ES_tradnl" sz="1400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Gender</a:t>
                      </a:r>
                      <a:r>
                        <a:rPr lang="es-ES_tradnl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Gaps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(B) </a:t>
                      </a:r>
                      <a:r>
                        <a:rPr lang="es-ES_tradnl" sz="14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Uber</a:t>
                      </a:r>
                      <a:r>
                        <a:rPr lang="es-ES_tradnl" sz="14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: </a:t>
                      </a:r>
                      <a:r>
                        <a:rPr lang="es-ES_tradnl" sz="1400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Gender</a:t>
                      </a:r>
                      <a:r>
                        <a:rPr lang="es-ES_tradnl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Gaps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0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Hours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Ln</a:t>
                      </a:r>
                      <a:r>
                        <a:rPr lang="es-ES_tradnl" sz="1400" b="1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Hours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Hourly</a:t>
                      </a:r>
                      <a:r>
                        <a:rPr lang="es-ES_tradnl" sz="1400" b="1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Income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Ln</a:t>
                      </a:r>
                      <a:r>
                        <a:rPr lang="es-ES_tradnl" sz="1400" b="1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hourly</a:t>
                      </a:r>
                      <a:r>
                        <a:rPr lang="es-ES_tradnl" sz="1400" b="1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income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Hours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Ln</a:t>
                      </a:r>
                      <a:r>
                        <a:rPr lang="es-ES_tradnl" sz="1400" b="1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Hours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Hourly</a:t>
                      </a:r>
                      <a:r>
                        <a:rPr lang="es-ES_tradnl" sz="1400" b="1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Income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Ln</a:t>
                      </a:r>
                      <a:r>
                        <a:rPr lang="es-ES_tradnl" sz="1400" b="1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hourly</a:t>
                      </a:r>
                      <a:r>
                        <a:rPr lang="es-ES_tradnl" sz="1400" b="1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s-ES_tradnl" sz="1400" b="1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income</a:t>
                      </a:r>
                      <a:endParaRPr lang="es-AR" sz="1400" b="1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6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Difference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-7.6537***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-0.1663</a:t>
                      </a:r>
                      <a:r>
                        <a:rPr lang="es-ES_tradnl" sz="140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*</a:t>
                      </a:r>
                      <a:r>
                        <a:rPr lang="mr-IN" sz="140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*</a:t>
                      </a: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*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-34.0426**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-0.1390**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-5.8534***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-0.1040***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-30.3043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-0.0615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6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s-AR" sz="12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(1.906)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(0.071)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(16.143)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</a:t>
                      </a:r>
                      <a:r>
                        <a:rPr lang="es-ES_tradnl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0.063)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(1.294)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(0.040)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(37.207)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r-IN" sz="1400" dirty="0" smtClean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Century Gothic"/>
                        </a:rPr>
                        <a:t>(0.053)</a:t>
                      </a:r>
                      <a:endParaRPr lang="es-AR" sz="14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Century Gothic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6634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kern="1200" dirty="0" smtClean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           Determinants</a:t>
                      </a:r>
                      <a:endParaRPr lang="es-AR" sz="1600" b="1" kern="1200" dirty="0">
                        <a:solidFill>
                          <a:schemeClr val="lt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400" b="1" kern="1200" baseline="0" dirty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</a:t>
                      </a:r>
                      <a:r>
                        <a:rPr lang="es-AR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                                    </a:t>
                      </a:r>
                      <a:r>
                        <a:rPr lang="es-AR" sz="1400" b="1" kern="1200" dirty="0" smtClean="0">
                          <a:solidFill>
                            <a:schemeClr val="lt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Delivery                                                                              Uber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806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AR" sz="1400" dirty="0">
                        <a:effectLst/>
                        <a:latin typeface="Century Gothic"/>
                        <a:ea typeface="Calibri"/>
                        <a:cs typeface="Century Gothic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14 CuadroTexto"/>
          <p:cNvSpPr txBox="1"/>
          <p:nvPr/>
        </p:nvSpPr>
        <p:spPr>
          <a:xfrm>
            <a:off x="1761732" y="5109359"/>
            <a:ext cx="1616298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Access to Motorcycles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35 CuadroTexto"/>
          <p:cNvSpPr txBox="1"/>
          <p:nvPr/>
        </p:nvSpPr>
        <p:spPr>
          <a:xfrm>
            <a:off x="5917351" y="6061438"/>
            <a:ext cx="2304337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Economically dependents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5 CuadroTexto"/>
          <p:cNvSpPr txBox="1"/>
          <p:nvPr/>
        </p:nvSpPr>
        <p:spPr>
          <a:xfrm>
            <a:off x="6266468" y="5109359"/>
            <a:ext cx="1606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Car rented</a:t>
            </a:r>
            <a:endParaRPr lang="en-GB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35 CuadroTexto"/>
          <p:cNvSpPr txBox="1"/>
          <p:nvPr/>
        </p:nvSpPr>
        <p:spPr>
          <a:xfrm>
            <a:off x="1508136" y="6061438"/>
            <a:ext cx="2304337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Economically dependents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3" name="Straight Connector 2"/>
          <p:cNvCxnSpPr>
            <a:endCxn id="7" idx="0"/>
          </p:cNvCxnSpPr>
          <p:nvPr/>
        </p:nvCxnSpPr>
        <p:spPr>
          <a:xfrm flipH="1">
            <a:off x="2569881" y="4098063"/>
            <a:ext cx="1" cy="10112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2"/>
          </p:cNvCxnSpPr>
          <p:nvPr/>
        </p:nvCxnSpPr>
        <p:spPr>
          <a:xfrm>
            <a:off x="2569881" y="5755690"/>
            <a:ext cx="1" cy="582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2"/>
          </p:cNvCxnSpPr>
          <p:nvPr/>
        </p:nvCxnSpPr>
        <p:spPr>
          <a:xfrm>
            <a:off x="7069520" y="5478691"/>
            <a:ext cx="0" cy="5827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069520" y="4098063"/>
            <a:ext cx="0" cy="10112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5 CuadroTexto"/>
          <p:cNvSpPr txBox="1"/>
          <p:nvPr/>
        </p:nvSpPr>
        <p:spPr>
          <a:xfrm>
            <a:off x="1846173" y="4438718"/>
            <a:ext cx="1461752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Migrants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376180"/>
      </p:ext>
    </p:extLst>
  </p:cSld>
  <p:clrMapOvr>
    <a:masterClrMapping/>
  </p:clrMapOvr>
  <p:transition xmlns:p14="http://schemas.microsoft.com/office/powerpoint/2010/main" spd="slow" advTm="7340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16960</TotalTime>
  <Words>195</Words>
  <Application>Microsoft Macintosh PowerPoint</Application>
  <PresentationFormat>On-screen Show (4:3)</PresentationFormat>
  <Paragraphs>65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Plaza</vt:lpstr>
      <vt:lpstr>AFD/UNGS Project “Platform economy and personal services in the Buenos Aires Metropolitan Area: Implications on working conditions and gender inequalities”</vt:lpstr>
      <vt:lpstr>- Highly male dominated activities, but platforms are facilitating female participation. - Economic performance is influenced by the choice of time of service provision across working days. </vt:lpstr>
      <vt:lpstr>- Significant gender gap in weekly hours worked in both occupations - Significant gender pay gap only in delivery sample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Closer to employment standards? The case of Paid Domestic Workers in Argentina</dc:title>
  <dc:creator>Lorena Poblete</dc:creator>
  <cp:lastModifiedBy>Ariela</cp:lastModifiedBy>
  <cp:revision>601</cp:revision>
  <cp:lastPrinted>2021-08-08T21:03:51Z</cp:lastPrinted>
  <dcterms:created xsi:type="dcterms:W3CDTF">2014-05-12T01:21:12Z</dcterms:created>
  <dcterms:modified xsi:type="dcterms:W3CDTF">2022-03-16T18:39:26Z</dcterms:modified>
</cp:coreProperties>
</file>