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1.xml" ContentType="application/vnd.openxmlformats-officedocument.themeOverride+xml"/>
  <Override PartName="/ppt/notesSlides/notesSlide5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theme/themeOverride2.xml" ContentType="application/vnd.openxmlformats-officedocument.themeOverr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theme/themeOverride3.xml" ContentType="application/vnd.openxmlformats-officedocument.themeOverr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4"/>
  </p:sldMasterIdLst>
  <p:notesMasterIdLst>
    <p:notesMasterId r:id="rId20"/>
  </p:notesMasterIdLst>
  <p:sldIdLst>
    <p:sldId id="256" r:id="rId5"/>
    <p:sldId id="257" r:id="rId6"/>
    <p:sldId id="260" r:id="rId7"/>
    <p:sldId id="261" r:id="rId8"/>
    <p:sldId id="262" r:id="rId9"/>
    <p:sldId id="263" r:id="rId10"/>
    <p:sldId id="264" r:id="rId11"/>
    <p:sldId id="266" r:id="rId12"/>
    <p:sldId id="267" r:id="rId13"/>
    <p:sldId id="268" r:id="rId14"/>
    <p:sldId id="269" r:id="rId15"/>
    <p:sldId id="270" r:id="rId16"/>
    <p:sldId id="272" r:id="rId17"/>
    <p:sldId id="271" r:id="rId18"/>
    <p:sldId id="258" r:id="rId19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http://customooxmlschemas.google.com/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21" roundtripDataSignature="AMtx7mgKiTtPDxotqjqc9ZF8KDESt6k3U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AD3BC59-CA99-47E9-8499-8F8FCE5194CA}" v="58" dt="2023-05-24T11:40:24.21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72738" autoAdjust="0"/>
  </p:normalViewPr>
  <p:slideViewPr>
    <p:cSldViewPr snapToGrid="0">
      <p:cViewPr varScale="1">
        <p:scale>
          <a:sx n="72" d="100"/>
          <a:sy n="72" d="100"/>
        </p:scale>
        <p:origin x="131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21" Type="http://customschemas.google.com/relationships/presentationmetadata" Target="metadata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presProps" Target="presProps.xml"/><Relationship Id="rId27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iedo Jansen" userId="0b0ac9a6-0c0a-4f20-bed2-e92dc8e73b67" providerId="ADAL" clId="{4AD3BC59-CA99-47E9-8499-8F8FCE5194CA}"/>
    <pc:docChg chg="undo redo custSel addSld delSld modSld sldOrd">
      <pc:chgData name="Giedo Jansen" userId="0b0ac9a6-0c0a-4f20-bed2-e92dc8e73b67" providerId="ADAL" clId="{4AD3BC59-CA99-47E9-8499-8F8FCE5194CA}" dt="2023-05-24T12:08:36.953" v="2953" actId="27636"/>
      <pc:docMkLst>
        <pc:docMk/>
      </pc:docMkLst>
      <pc:sldChg chg="addSp delSp modSp mod">
        <pc:chgData name="Giedo Jansen" userId="0b0ac9a6-0c0a-4f20-bed2-e92dc8e73b67" providerId="ADAL" clId="{4AD3BC59-CA99-47E9-8499-8F8FCE5194CA}" dt="2023-05-24T08:51:58.686" v="41" actId="20577"/>
        <pc:sldMkLst>
          <pc:docMk/>
          <pc:sldMk cId="0" sldId="256"/>
        </pc:sldMkLst>
        <pc:spChg chg="add del mod">
          <ac:chgData name="Giedo Jansen" userId="0b0ac9a6-0c0a-4f20-bed2-e92dc8e73b67" providerId="ADAL" clId="{4AD3BC59-CA99-47E9-8499-8F8FCE5194CA}" dt="2023-05-24T07:56:56.686" v="20" actId="21"/>
          <ac:spMkLst>
            <pc:docMk/>
            <pc:sldMk cId="0" sldId="256"/>
            <ac:spMk id="3" creationId="{363C6020-0963-D610-6570-D72A4E900A7F}"/>
          </ac:spMkLst>
        </pc:spChg>
        <pc:spChg chg="add del mod">
          <ac:chgData name="Giedo Jansen" userId="0b0ac9a6-0c0a-4f20-bed2-e92dc8e73b67" providerId="ADAL" clId="{4AD3BC59-CA99-47E9-8499-8F8FCE5194CA}" dt="2023-05-24T07:57:36.404" v="34"/>
          <ac:spMkLst>
            <pc:docMk/>
            <pc:sldMk cId="0" sldId="256"/>
            <ac:spMk id="4" creationId="{DE8208BE-BE52-640E-AF10-05EDECAEA2AA}"/>
          </ac:spMkLst>
        </pc:spChg>
        <pc:spChg chg="add mod">
          <ac:chgData name="Giedo Jansen" userId="0b0ac9a6-0c0a-4f20-bed2-e92dc8e73b67" providerId="ADAL" clId="{4AD3BC59-CA99-47E9-8499-8F8FCE5194CA}" dt="2023-05-24T07:57:40.259" v="35" actId="1076"/>
          <ac:spMkLst>
            <pc:docMk/>
            <pc:sldMk cId="0" sldId="256"/>
            <ac:spMk id="5" creationId="{04C5585C-3D32-EF00-57B6-46211A5B9A0C}"/>
          </ac:spMkLst>
        </pc:spChg>
        <pc:spChg chg="mod">
          <ac:chgData name="Giedo Jansen" userId="0b0ac9a6-0c0a-4f20-bed2-e92dc8e73b67" providerId="ADAL" clId="{4AD3BC59-CA99-47E9-8499-8F8FCE5194CA}" dt="2023-05-24T08:51:58.686" v="41" actId="20577"/>
          <ac:spMkLst>
            <pc:docMk/>
            <pc:sldMk cId="0" sldId="256"/>
            <ac:spMk id="86" creationId="{00000000-0000-0000-0000-000000000000}"/>
          </ac:spMkLst>
        </pc:spChg>
        <pc:spChg chg="add del mod">
          <ac:chgData name="Giedo Jansen" userId="0b0ac9a6-0c0a-4f20-bed2-e92dc8e73b67" providerId="ADAL" clId="{4AD3BC59-CA99-47E9-8499-8F8FCE5194CA}" dt="2023-05-24T07:57:08.641" v="26" actId="27636"/>
          <ac:spMkLst>
            <pc:docMk/>
            <pc:sldMk cId="0" sldId="256"/>
            <ac:spMk id="87" creationId="{00000000-0000-0000-0000-000000000000}"/>
          </ac:spMkLst>
        </pc:spChg>
        <pc:picChg chg="mod">
          <ac:chgData name="Giedo Jansen" userId="0b0ac9a6-0c0a-4f20-bed2-e92dc8e73b67" providerId="ADAL" clId="{4AD3BC59-CA99-47E9-8499-8F8FCE5194CA}" dt="2023-05-24T07:56:38.178" v="15" actId="1076"/>
          <ac:picMkLst>
            <pc:docMk/>
            <pc:sldMk cId="0" sldId="256"/>
            <ac:picMk id="88" creationId="{00000000-0000-0000-0000-000000000000}"/>
          </ac:picMkLst>
        </pc:picChg>
      </pc:sldChg>
      <pc:sldChg chg="modSp mod modNotesTx">
        <pc:chgData name="Giedo Jansen" userId="0b0ac9a6-0c0a-4f20-bed2-e92dc8e73b67" providerId="ADAL" clId="{4AD3BC59-CA99-47E9-8499-8F8FCE5194CA}" dt="2023-05-24T12:08:36.953" v="2953" actId="27636"/>
        <pc:sldMkLst>
          <pc:docMk/>
          <pc:sldMk cId="0" sldId="257"/>
        </pc:sldMkLst>
        <pc:spChg chg="mod">
          <ac:chgData name="Giedo Jansen" userId="0b0ac9a6-0c0a-4f20-bed2-e92dc8e73b67" providerId="ADAL" clId="{4AD3BC59-CA99-47E9-8499-8F8FCE5194CA}" dt="2023-05-24T09:37:06.993" v="781" actId="20577"/>
          <ac:spMkLst>
            <pc:docMk/>
            <pc:sldMk cId="0" sldId="257"/>
            <ac:spMk id="93" creationId="{00000000-0000-0000-0000-000000000000}"/>
          </ac:spMkLst>
        </pc:spChg>
        <pc:spChg chg="mod">
          <ac:chgData name="Giedo Jansen" userId="0b0ac9a6-0c0a-4f20-bed2-e92dc8e73b67" providerId="ADAL" clId="{4AD3BC59-CA99-47E9-8499-8F8FCE5194CA}" dt="2023-05-24T12:08:36.953" v="2953" actId="27636"/>
          <ac:spMkLst>
            <pc:docMk/>
            <pc:sldMk cId="0" sldId="257"/>
            <ac:spMk id="94" creationId="{00000000-0000-0000-0000-000000000000}"/>
          </ac:spMkLst>
        </pc:spChg>
      </pc:sldChg>
      <pc:sldChg chg="add">
        <pc:chgData name="Giedo Jansen" userId="0b0ac9a6-0c0a-4f20-bed2-e92dc8e73b67" providerId="ADAL" clId="{4AD3BC59-CA99-47E9-8499-8F8FCE5194CA}" dt="2023-05-24T08:52:25.095" v="47"/>
        <pc:sldMkLst>
          <pc:docMk/>
          <pc:sldMk cId="2595926362" sldId="258"/>
        </pc:sldMkLst>
      </pc:sldChg>
      <pc:sldChg chg="addSp delSp modSp add del mod ord modNotesTx">
        <pc:chgData name="Giedo Jansen" userId="0b0ac9a6-0c0a-4f20-bed2-e92dc8e73b67" providerId="ADAL" clId="{4AD3BC59-CA99-47E9-8499-8F8FCE5194CA}" dt="2023-05-24T09:50:24.512" v="1192" actId="47"/>
        <pc:sldMkLst>
          <pc:docMk/>
          <pc:sldMk cId="3760987856" sldId="259"/>
        </pc:sldMkLst>
        <pc:spChg chg="mod">
          <ac:chgData name="Giedo Jansen" userId="0b0ac9a6-0c0a-4f20-bed2-e92dc8e73b67" providerId="ADAL" clId="{4AD3BC59-CA99-47E9-8499-8F8FCE5194CA}" dt="2023-05-24T09:49:52.345" v="1187" actId="21"/>
          <ac:spMkLst>
            <pc:docMk/>
            <pc:sldMk cId="3760987856" sldId="259"/>
            <ac:spMk id="94" creationId="{00000000-0000-0000-0000-000000000000}"/>
          </ac:spMkLst>
        </pc:spChg>
        <pc:picChg chg="add del mod modCrop">
          <ac:chgData name="Giedo Jansen" userId="0b0ac9a6-0c0a-4f20-bed2-e92dc8e73b67" providerId="ADAL" clId="{4AD3BC59-CA99-47E9-8499-8F8FCE5194CA}" dt="2023-05-24T09:39:18.907" v="844" actId="478"/>
          <ac:picMkLst>
            <pc:docMk/>
            <pc:sldMk cId="3760987856" sldId="259"/>
            <ac:picMk id="3" creationId="{D3D24F0A-B429-9983-F082-2B1B9941FA7B}"/>
          </ac:picMkLst>
        </pc:picChg>
      </pc:sldChg>
      <pc:sldChg chg="del">
        <pc:chgData name="Giedo Jansen" userId="0b0ac9a6-0c0a-4f20-bed2-e92dc8e73b67" providerId="ADAL" clId="{4AD3BC59-CA99-47E9-8499-8F8FCE5194CA}" dt="2023-05-24T08:52:13.679" v="43" actId="47"/>
        <pc:sldMkLst>
          <pc:docMk/>
          <pc:sldMk cId="1833139292" sldId="260"/>
        </pc:sldMkLst>
      </pc:sldChg>
      <pc:sldChg chg="add modNotesTx">
        <pc:chgData name="Giedo Jansen" userId="0b0ac9a6-0c0a-4f20-bed2-e92dc8e73b67" providerId="ADAL" clId="{4AD3BC59-CA99-47E9-8499-8F8FCE5194CA}" dt="2023-05-24T09:50:12.266" v="1191" actId="5793"/>
        <pc:sldMkLst>
          <pc:docMk/>
          <pc:sldMk cId="1883947862" sldId="260"/>
        </pc:sldMkLst>
      </pc:sldChg>
      <pc:sldChg chg="del">
        <pc:chgData name="Giedo Jansen" userId="0b0ac9a6-0c0a-4f20-bed2-e92dc8e73b67" providerId="ADAL" clId="{4AD3BC59-CA99-47E9-8499-8F8FCE5194CA}" dt="2023-05-24T08:52:14.179" v="44" actId="47"/>
        <pc:sldMkLst>
          <pc:docMk/>
          <pc:sldMk cId="1911139830" sldId="261"/>
        </pc:sldMkLst>
      </pc:sldChg>
      <pc:sldChg chg="addSp delSp modSp add mod modNotesTx">
        <pc:chgData name="Giedo Jansen" userId="0b0ac9a6-0c0a-4f20-bed2-e92dc8e73b67" providerId="ADAL" clId="{4AD3BC59-CA99-47E9-8499-8F8FCE5194CA}" dt="2023-05-24T11:47:33.399" v="1971" actId="6549"/>
        <pc:sldMkLst>
          <pc:docMk/>
          <pc:sldMk cId="3386010962" sldId="261"/>
        </pc:sldMkLst>
        <pc:spChg chg="add mod">
          <ac:chgData name="Giedo Jansen" userId="0b0ac9a6-0c0a-4f20-bed2-e92dc8e73b67" providerId="ADAL" clId="{4AD3BC59-CA99-47E9-8499-8F8FCE5194CA}" dt="2023-05-24T09:54:38.399" v="1410" actId="1076"/>
          <ac:spMkLst>
            <pc:docMk/>
            <pc:sldMk cId="3386010962" sldId="261"/>
            <ac:spMk id="5" creationId="{7714E2C0-FF26-49E7-4DD5-B084F153FD36}"/>
          </ac:spMkLst>
        </pc:spChg>
        <pc:spChg chg="mod">
          <ac:chgData name="Giedo Jansen" userId="0b0ac9a6-0c0a-4f20-bed2-e92dc8e73b67" providerId="ADAL" clId="{4AD3BC59-CA99-47E9-8499-8F8FCE5194CA}" dt="2023-05-24T09:52:50.150" v="1321" actId="20577"/>
          <ac:spMkLst>
            <pc:docMk/>
            <pc:sldMk cId="3386010962" sldId="261"/>
            <ac:spMk id="93" creationId="{00000000-0000-0000-0000-000000000000}"/>
          </ac:spMkLst>
        </pc:spChg>
        <pc:spChg chg="del">
          <ac:chgData name="Giedo Jansen" userId="0b0ac9a6-0c0a-4f20-bed2-e92dc8e73b67" providerId="ADAL" clId="{4AD3BC59-CA99-47E9-8499-8F8FCE5194CA}" dt="2023-05-24T09:50:40.386" v="1195" actId="478"/>
          <ac:spMkLst>
            <pc:docMk/>
            <pc:sldMk cId="3386010962" sldId="261"/>
            <ac:spMk id="94" creationId="{00000000-0000-0000-0000-000000000000}"/>
          </ac:spMkLst>
        </pc:spChg>
        <pc:graphicFrameChg chg="add mod">
          <ac:chgData name="Giedo Jansen" userId="0b0ac9a6-0c0a-4f20-bed2-e92dc8e73b67" providerId="ADAL" clId="{4AD3BC59-CA99-47E9-8499-8F8FCE5194CA}" dt="2023-05-24T09:52:29.046" v="1271" actId="1076"/>
          <ac:graphicFrameMkLst>
            <pc:docMk/>
            <pc:sldMk cId="3386010962" sldId="261"/>
            <ac:graphicFrameMk id="2" creationId="{3C649274-0469-97ED-D796-0477423B351E}"/>
          </ac:graphicFrameMkLst>
        </pc:graphicFrameChg>
        <pc:picChg chg="del">
          <ac:chgData name="Giedo Jansen" userId="0b0ac9a6-0c0a-4f20-bed2-e92dc8e73b67" providerId="ADAL" clId="{4AD3BC59-CA99-47E9-8499-8F8FCE5194CA}" dt="2023-05-24T09:50:36.468" v="1194" actId="478"/>
          <ac:picMkLst>
            <pc:docMk/>
            <pc:sldMk cId="3386010962" sldId="261"/>
            <ac:picMk id="3" creationId="{D3D24F0A-B429-9983-F082-2B1B9941FA7B}"/>
          </ac:picMkLst>
        </pc:picChg>
      </pc:sldChg>
      <pc:sldChg chg="addSp delSp modSp add mod modNotesTx">
        <pc:chgData name="Giedo Jansen" userId="0b0ac9a6-0c0a-4f20-bed2-e92dc8e73b67" providerId="ADAL" clId="{4AD3BC59-CA99-47E9-8499-8F8FCE5194CA}" dt="2023-05-24T11:21:14.873" v="1546" actId="6549"/>
        <pc:sldMkLst>
          <pc:docMk/>
          <pc:sldMk cId="2577013719" sldId="262"/>
        </pc:sldMkLst>
        <pc:spChg chg="mod">
          <ac:chgData name="Giedo Jansen" userId="0b0ac9a6-0c0a-4f20-bed2-e92dc8e73b67" providerId="ADAL" clId="{4AD3BC59-CA99-47E9-8499-8F8FCE5194CA}" dt="2023-05-24T09:57:25.917" v="1434" actId="20577"/>
          <ac:spMkLst>
            <pc:docMk/>
            <pc:sldMk cId="2577013719" sldId="262"/>
            <ac:spMk id="5" creationId="{7714E2C0-FF26-49E7-4DD5-B084F153FD36}"/>
          </ac:spMkLst>
        </pc:spChg>
        <pc:graphicFrameChg chg="del">
          <ac:chgData name="Giedo Jansen" userId="0b0ac9a6-0c0a-4f20-bed2-e92dc8e73b67" providerId="ADAL" clId="{4AD3BC59-CA99-47E9-8499-8F8FCE5194CA}" dt="2023-05-24T09:54:49.793" v="1412" actId="478"/>
          <ac:graphicFrameMkLst>
            <pc:docMk/>
            <pc:sldMk cId="2577013719" sldId="262"/>
            <ac:graphicFrameMk id="2" creationId="{3C649274-0469-97ED-D796-0477423B351E}"/>
          </ac:graphicFrameMkLst>
        </pc:graphicFrameChg>
        <pc:graphicFrameChg chg="add del mod">
          <ac:chgData name="Giedo Jansen" userId="0b0ac9a6-0c0a-4f20-bed2-e92dc8e73b67" providerId="ADAL" clId="{4AD3BC59-CA99-47E9-8499-8F8FCE5194CA}" dt="2023-05-24T11:10:17.967" v="1436" actId="478"/>
          <ac:graphicFrameMkLst>
            <pc:docMk/>
            <pc:sldMk cId="2577013719" sldId="262"/>
            <ac:graphicFrameMk id="3" creationId="{359103F1-F26E-4B32-33CD-4B7D407E3FB4}"/>
          </ac:graphicFrameMkLst>
        </pc:graphicFrameChg>
      </pc:sldChg>
      <pc:sldChg chg="addSp delSp modSp add mod modNotesTx">
        <pc:chgData name="Giedo Jansen" userId="0b0ac9a6-0c0a-4f20-bed2-e92dc8e73b67" providerId="ADAL" clId="{4AD3BC59-CA99-47E9-8499-8F8FCE5194CA}" dt="2023-05-24T11:21:09.576" v="1545" actId="6549"/>
        <pc:sldMkLst>
          <pc:docMk/>
          <pc:sldMk cId="1377187627" sldId="263"/>
        </pc:sldMkLst>
        <pc:spChg chg="add del mod">
          <ac:chgData name="Giedo Jansen" userId="0b0ac9a6-0c0a-4f20-bed2-e92dc8e73b67" providerId="ADAL" clId="{4AD3BC59-CA99-47E9-8499-8F8FCE5194CA}" dt="2023-05-24T11:11:17.143" v="1444"/>
          <ac:spMkLst>
            <pc:docMk/>
            <pc:sldMk cId="1377187627" sldId="263"/>
            <ac:spMk id="4" creationId="{1466EA7B-A0AA-B22B-09F6-24386FC400FA}"/>
          </ac:spMkLst>
        </pc:spChg>
        <pc:spChg chg="del">
          <ac:chgData name="Giedo Jansen" userId="0b0ac9a6-0c0a-4f20-bed2-e92dc8e73b67" providerId="ADAL" clId="{4AD3BC59-CA99-47E9-8499-8F8FCE5194CA}" dt="2023-05-24T11:11:01.346" v="1439" actId="478"/>
          <ac:spMkLst>
            <pc:docMk/>
            <pc:sldMk cId="1377187627" sldId="263"/>
            <ac:spMk id="5" creationId="{7714E2C0-FF26-49E7-4DD5-B084F153FD36}"/>
          </ac:spMkLst>
        </pc:spChg>
        <pc:graphicFrameChg chg="add del mod">
          <ac:chgData name="Giedo Jansen" userId="0b0ac9a6-0c0a-4f20-bed2-e92dc8e73b67" providerId="ADAL" clId="{4AD3BC59-CA99-47E9-8499-8F8FCE5194CA}" dt="2023-05-24T11:11:17.143" v="1444"/>
          <ac:graphicFrameMkLst>
            <pc:docMk/>
            <pc:sldMk cId="1377187627" sldId="263"/>
            <ac:graphicFrameMk id="2" creationId="{A04777DA-5A08-E9F7-FD26-058E42B0F829}"/>
          </ac:graphicFrameMkLst>
        </pc:graphicFrameChg>
        <pc:graphicFrameChg chg="del">
          <ac:chgData name="Giedo Jansen" userId="0b0ac9a6-0c0a-4f20-bed2-e92dc8e73b67" providerId="ADAL" clId="{4AD3BC59-CA99-47E9-8499-8F8FCE5194CA}" dt="2023-05-24T11:11:04.047" v="1440" actId="478"/>
          <ac:graphicFrameMkLst>
            <pc:docMk/>
            <pc:sldMk cId="1377187627" sldId="263"/>
            <ac:graphicFrameMk id="3" creationId="{359103F1-F26E-4B32-33CD-4B7D407E3FB4}"/>
          </ac:graphicFrameMkLst>
        </pc:graphicFrameChg>
        <pc:graphicFrameChg chg="add del mod">
          <ac:chgData name="Giedo Jansen" userId="0b0ac9a6-0c0a-4f20-bed2-e92dc8e73b67" providerId="ADAL" clId="{4AD3BC59-CA99-47E9-8499-8F8FCE5194CA}" dt="2023-05-24T11:11:50.244" v="1446" actId="478"/>
          <ac:graphicFrameMkLst>
            <pc:docMk/>
            <pc:sldMk cId="1377187627" sldId="263"/>
            <ac:graphicFrameMk id="6" creationId="{2AA99AFE-C4BD-8E31-7774-059870325699}"/>
          </ac:graphicFrameMkLst>
        </pc:graphicFrameChg>
        <pc:graphicFrameChg chg="add mod modGraphic">
          <ac:chgData name="Giedo Jansen" userId="0b0ac9a6-0c0a-4f20-bed2-e92dc8e73b67" providerId="ADAL" clId="{4AD3BC59-CA99-47E9-8499-8F8FCE5194CA}" dt="2023-05-24T11:14:49.889" v="1469" actId="20577"/>
          <ac:graphicFrameMkLst>
            <pc:docMk/>
            <pc:sldMk cId="1377187627" sldId="263"/>
            <ac:graphicFrameMk id="7" creationId="{69114DF4-2165-4C95-8594-B48A5A24C3A4}"/>
          </ac:graphicFrameMkLst>
        </pc:graphicFrameChg>
        <pc:graphicFrameChg chg="add del mod">
          <ac:chgData name="Giedo Jansen" userId="0b0ac9a6-0c0a-4f20-bed2-e92dc8e73b67" providerId="ADAL" clId="{4AD3BC59-CA99-47E9-8499-8F8FCE5194CA}" dt="2023-05-24T11:14:06.108" v="1462"/>
          <ac:graphicFrameMkLst>
            <pc:docMk/>
            <pc:sldMk cId="1377187627" sldId="263"/>
            <ac:graphicFrameMk id="8" creationId="{9A506C11-2E30-550E-D79D-A5B0AF9CB884}"/>
          </ac:graphicFrameMkLst>
        </pc:graphicFrameChg>
      </pc:sldChg>
      <pc:sldChg chg="del">
        <pc:chgData name="Giedo Jansen" userId="0b0ac9a6-0c0a-4f20-bed2-e92dc8e73b67" providerId="ADAL" clId="{4AD3BC59-CA99-47E9-8499-8F8FCE5194CA}" dt="2023-05-24T08:52:13.129" v="42" actId="47"/>
        <pc:sldMkLst>
          <pc:docMk/>
          <pc:sldMk cId="3550971024" sldId="263"/>
        </pc:sldMkLst>
      </pc:sldChg>
      <pc:sldChg chg="del">
        <pc:chgData name="Giedo Jansen" userId="0b0ac9a6-0c0a-4f20-bed2-e92dc8e73b67" providerId="ADAL" clId="{4AD3BC59-CA99-47E9-8499-8F8FCE5194CA}" dt="2023-05-24T08:52:20.125" v="46" actId="47"/>
        <pc:sldMkLst>
          <pc:docMk/>
          <pc:sldMk cId="2555100132" sldId="264"/>
        </pc:sldMkLst>
      </pc:sldChg>
      <pc:sldChg chg="addSp delSp modSp add mod modNotesTx">
        <pc:chgData name="Giedo Jansen" userId="0b0ac9a6-0c0a-4f20-bed2-e92dc8e73b67" providerId="ADAL" clId="{4AD3BC59-CA99-47E9-8499-8F8FCE5194CA}" dt="2023-05-24T11:21:05.361" v="1544" actId="6549"/>
        <pc:sldMkLst>
          <pc:docMk/>
          <pc:sldMk cId="4204684938" sldId="264"/>
        </pc:sldMkLst>
        <pc:graphicFrameChg chg="add mod modGraphic">
          <ac:chgData name="Giedo Jansen" userId="0b0ac9a6-0c0a-4f20-bed2-e92dc8e73b67" providerId="ADAL" clId="{4AD3BC59-CA99-47E9-8499-8F8FCE5194CA}" dt="2023-05-24T11:17:05.199" v="1509" actId="14734"/>
          <ac:graphicFrameMkLst>
            <pc:docMk/>
            <pc:sldMk cId="4204684938" sldId="264"/>
            <ac:graphicFrameMk id="2" creationId="{13B62FFA-C3D3-C7D2-05B3-06459A818D55}"/>
          </ac:graphicFrameMkLst>
        </pc:graphicFrameChg>
        <pc:graphicFrameChg chg="del modGraphic">
          <ac:chgData name="Giedo Jansen" userId="0b0ac9a6-0c0a-4f20-bed2-e92dc8e73b67" providerId="ADAL" clId="{4AD3BC59-CA99-47E9-8499-8F8FCE5194CA}" dt="2023-05-24T11:15:25.210" v="1472" actId="478"/>
          <ac:graphicFrameMkLst>
            <pc:docMk/>
            <pc:sldMk cId="4204684938" sldId="264"/>
            <ac:graphicFrameMk id="7" creationId="{69114DF4-2165-4C95-8594-B48A5A24C3A4}"/>
          </ac:graphicFrameMkLst>
        </pc:graphicFrameChg>
      </pc:sldChg>
      <pc:sldChg chg="addSp delSp modSp add del mod ord modNotesTx">
        <pc:chgData name="Giedo Jansen" userId="0b0ac9a6-0c0a-4f20-bed2-e92dc8e73b67" providerId="ADAL" clId="{4AD3BC59-CA99-47E9-8499-8F8FCE5194CA}" dt="2023-05-24T11:25:42.064" v="1646" actId="47"/>
        <pc:sldMkLst>
          <pc:docMk/>
          <pc:sldMk cId="2377928597" sldId="265"/>
        </pc:sldMkLst>
        <pc:spChg chg="del">
          <ac:chgData name="Giedo Jansen" userId="0b0ac9a6-0c0a-4f20-bed2-e92dc8e73b67" providerId="ADAL" clId="{4AD3BC59-CA99-47E9-8499-8F8FCE5194CA}" dt="2023-05-24T11:19:27.463" v="1532" actId="478"/>
          <ac:spMkLst>
            <pc:docMk/>
            <pc:sldMk cId="2377928597" sldId="265"/>
            <ac:spMk id="5" creationId="{7714E2C0-FF26-49E7-4DD5-B084F153FD36}"/>
          </ac:spMkLst>
        </pc:spChg>
        <pc:spChg chg="mod">
          <ac:chgData name="Giedo Jansen" userId="0b0ac9a6-0c0a-4f20-bed2-e92dc8e73b67" providerId="ADAL" clId="{4AD3BC59-CA99-47E9-8499-8F8FCE5194CA}" dt="2023-05-24T11:19:16.847" v="1530" actId="20577"/>
          <ac:spMkLst>
            <pc:docMk/>
            <pc:sldMk cId="2377928597" sldId="265"/>
            <ac:spMk id="93" creationId="{00000000-0000-0000-0000-000000000000}"/>
          </ac:spMkLst>
        </pc:spChg>
        <pc:graphicFrameChg chg="add mod">
          <ac:chgData name="Giedo Jansen" userId="0b0ac9a6-0c0a-4f20-bed2-e92dc8e73b67" providerId="ADAL" clId="{4AD3BC59-CA99-47E9-8499-8F8FCE5194CA}" dt="2023-05-24T11:20:43.755" v="1542" actId="255"/>
          <ac:graphicFrameMkLst>
            <pc:docMk/>
            <pc:sldMk cId="2377928597" sldId="265"/>
            <ac:graphicFrameMk id="2" creationId="{E0AD9866-0973-DB01-DE85-81C7727F044C}"/>
          </ac:graphicFrameMkLst>
        </pc:graphicFrameChg>
        <pc:graphicFrameChg chg="del">
          <ac:chgData name="Giedo Jansen" userId="0b0ac9a6-0c0a-4f20-bed2-e92dc8e73b67" providerId="ADAL" clId="{4AD3BC59-CA99-47E9-8499-8F8FCE5194CA}" dt="2023-05-24T11:19:23.546" v="1531" actId="478"/>
          <ac:graphicFrameMkLst>
            <pc:docMk/>
            <pc:sldMk cId="2377928597" sldId="265"/>
            <ac:graphicFrameMk id="3" creationId="{359103F1-F26E-4B32-33CD-4B7D407E3FB4}"/>
          </ac:graphicFrameMkLst>
        </pc:graphicFrameChg>
      </pc:sldChg>
      <pc:sldChg chg="add del">
        <pc:chgData name="Giedo Jansen" userId="0b0ac9a6-0c0a-4f20-bed2-e92dc8e73b67" providerId="ADAL" clId="{4AD3BC59-CA99-47E9-8499-8F8FCE5194CA}" dt="2023-05-24T11:18:55.010" v="1511" actId="47"/>
        <pc:sldMkLst>
          <pc:docMk/>
          <pc:sldMk cId="3426648727" sldId="265"/>
        </pc:sldMkLst>
      </pc:sldChg>
      <pc:sldChg chg="addSp delSp modSp add mod">
        <pc:chgData name="Giedo Jansen" userId="0b0ac9a6-0c0a-4f20-bed2-e92dc8e73b67" providerId="ADAL" clId="{4AD3BC59-CA99-47E9-8499-8F8FCE5194CA}" dt="2023-05-24T11:22:37.837" v="1584" actId="14100"/>
        <pc:sldMkLst>
          <pc:docMk/>
          <pc:sldMk cId="468157724" sldId="266"/>
        </pc:sldMkLst>
        <pc:spChg chg="mod">
          <ac:chgData name="Giedo Jansen" userId="0b0ac9a6-0c0a-4f20-bed2-e92dc8e73b67" providerId="ADAL" clId="{4AD3BC59-CA99-47E9-8499-8F8FCE5194CA}" dt="2023-05-24T11:22:19.531" v="1580" actId="20577"/>
          <ac:spMkLst>
            <pc:docMk/>
            <pc:sldMk cId="468157724" sldId="266"/>
            <ac:spMk id="93" creationId="{00000000-0000-0000-0000-000000000000}"/>
          </ac:spMkLst>
        </pc:spChg>
        <pc:graphicFrameChg chg="del">
          <ac:chgData name="Giedo Jansen" userId="0b0ac9a6-0c0a-4f20-bed2-e92dc8e73b67" providerId="ADAL" clId="{4AD3BC59-CA99-47E9-8499-8F8FCE5194CA}" dt="2023-05-24T11:21:51.931" v="1549" actId="478"/>
          <ac:graphicFrameMkLst>
            <pc:docMk/>
            <pc:sldMk cId="468157724" sldId="266"/>
            <ac:graphicFrameMk id="2" creationId="{E0AD9866-0973-DB01-DE85-81C7727F044C}"/>
          </ac:graphicFrameMkLst>
        </pc:graphicFrameChg>
        <pc:graphicFrameChg chg="add mod">
          <ac:chgData name="Giedo Jansen" userId="0b0ac9a6-0c0a-4f20-bed2-e92dc8e73b67" providerId="ADAL" clId="{4AD3BC59-CA99-47E9-8499-8F8FCE5194CA}" dt="2023-05-24T11:22:37.837" v="1584" actId="14100"/>
          <ac:graphicFrameMkLst>
            <pc:docMk/>
            <pc:sldMk cId="468157724" sldId="266"/>
            <ac:graphicFrameMk id="3" creationId="{1E386B84-285E-343A-1EE3-A2D244AE3BCA}"/>
          </ac:graphicFrameMkLst>
        </pc:graphicFrameChg>
      </pc:sldChg>
      <pc:sldChg chg="addSp delSp modSp add mod">
        <pc:chgData name="Giedo Jansen" userId="0b0ac9a6-0c0a-4f20-bed2-e92dc8e73b67" providerId="ADAL" clId="{4AD3BC59-CA99-47E9-8499-8F8FCE5194CA}" dt="2023-05-24T11:25:07.454" v="1645" actId="20577"/>
        <pc:sldMkLst>
          <pc:docMk/>
          <pc:sldMk cId="2023680758" sldId="267"/>
        </pc:sldMkLst>
        <pc:spChg chg="mod">
          <ac:chgData name="Giedo Jansen" userId="0b0ac9a6-0c0a-4f20-bed2-e92dc8e73b67" providerId="ADAL" clId="{4AD3BC59-CA99-47E9-8499-8F8FCE5194CA}" dt="2023-05-24T11:25:07.454" v="1645" actId="20577"/>
          <ac:spMkLst>
            <pc:docMk/>
            <pc:sldMk cId="2023680758" sldId="267"/>
            <ac:spMk id="93" creationId="{00000000-0000-0000-0000-000000000000}"/>
          </ac:spMkLst>
        </pc:spChg>
        <pc:graphicFrameChg chg="add del mod">
          <ac:chgData name="Giedo Jansen" userId="0b0ac9a6-0c0a-4f20-bed2-e92dc8e73b67" providerId="ADAL" clId="{4AD3BC59-CA99-47E9-8499-8F8FCE5194CA}" dt="2023-05-24T11:24:12.562" v="1588"/>
          <ac:graphicFrameMkLst>
            <pc:docMk/>
            <pc:sldMk cId="2023680758" sldId="267"/>
            <ac:graphicFrameMk id="2" creationId="{FAD1E35C-96C0-BED6-ED12-1C3FFF93CF24}"/>
          </ac:graphicFrameMkLst>
        </pc:graphicFrameChg>
        <pc:graphicFrameChg chg="del">
          <ac:chgData name="Giedo Jansen" userId="0b0ac9a6-0c0a-4f20-bed2-e92dc8e73b67" providerId="ADAL" clId="{4AD3BC59-CA99-47E9-8499-8F8FCE5194CA}" dt="2023-05-24T11:24:08.530" v="1586" actId="478"/>
          <ac:graphicFrameMkLst>
            <pc:docMk/>
            <pc:sldMk cId="2023680758" sldId="267"/>
            <ac:graphicFrameMk id="3" creationId="{1E386B84-285E-343A-1EE3-A2D244AE3BCA}"/>
          </ac:graphicFrameMkLst>
        </pc:graphicFrameChg>
        <pc:graphicFrameChg chg="add mod modGraphic">
          <ac:chgData name="Giedo Jansen" userId="0b0ac9a6-0c0a-4f20-bed2-e92dc8e73b67" providerId="ADAL" clId="{4AD3BC59-CA99-47E9-8499-8F8FCE5194CA}" dt="2023-05-24T11:24:47.556" v="1596" actId="1076"/>
          <ac:graphicFrameMkLst>
            <pc:docMk/>
            <pc:sldMk cId="2023680758" sldId="267"/>
            <ac:graphicFrameMk id="4" creationId="{5909FA0C-681D-6E54-F81A-3BD0C922890D}"/>
          </ac:graphicFrameMkLst>
        </pc:graphicFrameChg>
      </pc:sldChg>
      <pc:sldChg chg="addSp delSp modSp add del mod">
        <pc:chgData name="Giedo Jansen" userId="0b0ac9a6-0c0a-4f20-bed2-e92dc8e73b67" providerId="ADAL" clId="{4AD3BC59-CA99-47E9-8499-8F8FCE5194CA}" dt="2023-05-24T11:28:12.912" v="1723" actId="20577"/>
        <pc:sldMkLst>
          <pc:docMk/>
          <pc:sldMk cId="4279755997" sldId="268"/>
        </pc:sldMkLst>
        <pc:spChg chg="mod">
          <ac:chgData name="Giedo Jansen" userId="0b0ac9a6-0c0a-4f20-bed2-e92dc8e73b67" providerId="ADAL" clId="{4AD3BC59-CA99-47E9-8499-8F8FCE5194CA}" dt="2023-05-24T11:28:12.912" v="1723" actId="20577"/>
          <ac:spMkLst>
            <pc:docMk/>
            <pc:sldMk cId="4279755997" sldId="268"/>
            <ac:spMk id="93" creationId="{00000000-0000-0000-0000-000000000000}"/>
          </ac:spMkLst>
        </pc:spChg>
        <pc:graphicFrameChg chg="add mod">
          <ac:chgData name="Giedo Jansen" userId="0b0ac9a6-0c0a-4f20-bed2-e92dc8e73b67" providerId="ADAL" clId="{4AD3BC59-CA99-47E9-8499-8F8FCE5194CA}" dt="2023-05-24T11:26:42.942" v="1653"/>
          <ac:graphicFrameMkLst>
            <pc:docMk/>
            <pc:sldMk cId="4279755997" sldId="268"/>
            <ac:graphicFrameMk id="2" creationId="{5D7717FD-46F0-4BFA-437F-E470DFC31C22}"/>
          </ac:graphicFrameMkLst>
        </pc:graphicFrameChg>
        <pc:graphicFrameChg chg="add del">
          <ac:chgData name="Giedo Jansen" userId="0b0ac9a6-0c0a-4f20-bed2-e92dc8e73b67" providerId="ADAL" clId="{4AD3BC59-CA99-47E9-8499-8F8FCE5194CA}" dt="2023-05-24T11:26:56.528" v="1657" actId="478"/>
          <ac:graphicFrameMkLst>
            <pc:docMk/>
            <pc:sldMk cId="4279755997" sldId="268"/>
            <ac:graphicFrameMk id="4" creationId="{5909FA0C-681D-6E54-F81A-3BD0C922890D}"/>
          </ac:graphicFrameMkLst>
        </pc:graphicFrameChg>
        <pc:picChg chg="add mod">
          <ac:chgData name="Giedo Jansen" userId="0b0ac9a6-0c0a-4f20-bed2-e92dc8e73b67" providerId="ADAL" clId="{4AD3BC59-CA99-47E9-8499-8F8FCE5194CA}" dt="2023-05-24T11:27:16.794" v="1665" actId="1076"/>
          <ac:picMkLst>
            <pc:docMk/>
            <pc:sldMk cId="4279755997" sldId="268"/>
            <ac:picMk id="3" creationId="{D4DBA494-BF2C-DADA-EA77-E6CA87A5CDA9}"/>
          </ac:picMkLst>
        </pc:picChg>
      </pc:sldChg>
      <pc:sldChg chg="addSp delSp modSp add mod">
        <pc:chgData name="Giedo Jansen" userId="0b0ac9a6-0c0a-4f20-bed2-e92dc8e73b67" providerId="ADAL" clId="{4AD3BC59-CA99-47E9-8499-8F8FCE5194CA}" dt="2023-05-24T11:28:57.529" v="1760" actId="20577"/>
        <pc:sldMkLst>
          <pc:docMk/>
          <pc:sldMk cId="3464424444" sldId="269"/>
        </pc:sldMkLst>
        <pc:spChg chg="mod">
          <ac:chgData name="Giedo Jansen" userId="0b0ac9a6-0c0a-4f20-bed2-e92dc8e73b67" providerId="ADAL" clId="{4AD3BC59-CA99-47E9-8499-8F8FCE5194CA}" dt="2023-05-24T11:28:57.529" v="1760" actId="20577"/>
          <ac:spMkLst>
            <pc:docMk/>
            <pc:sldMk cId="3464424444" sldId="269"/>
            <ac:spMk id="93" creationId="{00000000-0000-0000-0000-000000000000}"/>
          </ac:spMkLst>
        </pc:spChg>
        <pc:picChg chg="add mod">
          <ac:chgData name="Giedo Jansen" userId="0b0ac9a6-0c0a-4f20-bed2-e92dc8e73b67" providerId="ADAL" clId="{4AD3BC59-CA99-47E9-8499-8F8FCE5194CA}" dt="2023-05-24T11:28:47.572" v="1730" actId="1076"/>
          <ac:picMkLst>
            <pc:docMk/>
            <pc:sldMk cId="3464424444" sldId="269"/>
            <ac:picMk id="2" creationId="{6CF93182-F2B4-21B8-BBE0-E14822F8C753}"/>
          </ac:picMkLst>
        </pc:picChg>
        <pc:picChg chg="del">
          <ac:chgData name="Giedo Jansen" userId="0b0ac9a6-0c0a-4f20-bed2-e92dc8e73b67" providerId="ADAL" clId="{4AD3BC59-CA99-47E9-8499-8F8FCE5194CA}" dt="2023-05-24T11:28:21.886" v="1725" actId="478"/>
          <ac:picMkLst>
            <pc:docMk/>
            <pc:sldMk cId="3464424444" sldId="269"/>
            <ac:picMk id="3" creationId="{D4DBA494-BF2C-DADA-EA77-E6CA87A5CDA9}"/>
          </ac:picMkLst>
        </pc:picChg>
      </pc:sldChg>
      <pc:sldChg chg="addSp delSp modSp add mod">
        <pc:chgData name="Giedo Jansen" userId="0b0ac9a6-0c0a-4f20-bed2-e92dc8e73b67" providerId="ADAL" clId="{4AD3BC59-CA99-47E9-8499-8F8FCE5194CA}" dt="2023-05-24T11:30:48.547" v="1874" actId="313"/>
        <pc:sldMkLst>
          <pc:docMk/>
          <pc:sldMk cId="2451913971" sldId="270"/>
        </pc:sldMkLst>
        <pc:spChg chg="mod">
          <ac:chgData name="Giedo Jansen" userId="0b0ac9a6-0c0a-4f20-bed2-e92dc8e73b67" providerId="ADAL" clId="{4AD3BC59-CA99-47E9-8499-8F8FCE5194CA}" dt="2023-05-24T11:30:48.547" v="1874" actId="313"/>
          <ac:spMkLst>
            <pc:docMk/>
            <pc:sldMk cId="2451913971" sldId="270"/>
            <ac:spMk id="93" creationId="{00000000-0000-0000-0000-000000000000}"/>
          </ac:spMkLst>
        </pc:spChg>
        <pc:picChg chg="del">
          <ac:chgData name="Giedo Jansen" userId="0b0ac9a6-0c0a-4f20-bed2-e92dc8e73b67" providerId="ADAL" clId="{4AD3BC59-CA99-47E9-8499-8F8FCE5194CA}" dt="2023-05-24T11:29:44.085" v="1806" actId="478"/>
          <ac:picMkLst>
            <pc:docMk/>
            <pc:sldMk cId="2451913971" sldId="270"/>
            <ac:picMk id="2" creationId="{6CF93182-F2B4-21B8-BBE0-E14822F8C753}"/>
          </ac:picMkLst>
        </pc:picChg>
        <pc:picChg chg="add mod">
          <ac:chgData name="Giedo Jansen" userId="0b0ac9a6-0c0a-4f20-bed2-e92dc8e73b67" providerId="ADAL" clId="{4AD3BC59-CA99-47E9-8499-8F8FCE5194CA}" dt="2023-05-24T11:30:20.551" v="1809" actId="1076"/>
          <ac:picMkLst>
            <pc:docMk/>
            <pc:sldMk cId="2451913971" sldId="270"/>
            <ac:picMk id="3" creationId="{EF9285D2-3703-133A-7F0C-FFC6906B6344}"/>
          </ac:picMkLst>
        </pc:picChg>
      </pc:sldChg>
      <pc:sldChg chg="addSp delSp modSp add mod modNotesTx">
        <pc:chgData name="Giedo Jansen" userId="0b0ac9a6-0c0a-4f20-bed2-e92dc8e73b67" providerId="ADAL" clId="{4AD3BC59-CA99-47E9-8499-8F8FCE5194CA}" dt="2023-05-24T12:07:35.537" v="2942" actId="20577"/>
        <pc:sldMkLst>
          <pc:docMk/>
          <pc:sldMk cId="1352717448" sldId="271"/>
        </pc:sldMkLst>
        <pc:spChg chg="add mod">
          <ac:chgData name="Giedo Jansen" userId="0b0ac9a6-0c0a-4f20-bed2-e92dc8e73b67" providerId="ADAL" clId="{4AD3BC59-CA99-47E9-8499-8F8FCE5194CA}" dt="2023-05-24T12:07:35.537" v="2942" actId="20577"/>
          <ac:spMkLst>
            <pc:docMk/>
            <pc:sldMk cId="1352717448" sldId="271"/>
            <ac:spMk id="4" creationId="{3DDE1631-6AF7-4BB5-0AED-DFA7F0679C4D}"/>
          </ac:spMkLst>
        </pc:spChg>
        <pc:spChg chg="mod">
          <ac:chgData name="Giedo Jansen" userId="0b0ac9a6-0c0a-4f20-bed2-e92dc8e73b67" providerId="ADAL" clId="{4AD3BC59-CA99-47E9-8499-8F8FCE5194CA}" dt="2023-05-24T11:32:56.800" v="1909" actId="20577"/>
          <ac:spMkLst>
            <pc:docMk/>
            <pc:sldMk cId="1352717448" sldId="271"/>
            <ac:spMk id="93" creationId="{00000000-0000-0000-0000-000000000000}"/>
          </ac:spMkLst>
        </pc:spChg>
        <pc:picChg chg="add del mod">
          <ac:chgData name="Giedo Jansen" userId="0b0ac9a6-0c0a-4f20-bed2-e92dc8e73b67" providerId="ADAL" clId="{4AD3BC59-CA99-47E9-8499-8F8FCE5194CA}" dt="2023-05-24T11:31:59.462" v="1892" actId="478"/>
          <ac:picMkLst>
            <pc:docMk/>
            <pc:sldMk cId="1352717448" sldId="271"/>
            <ac:picMk id="2" creationId="{4DB46457-D734-47E0-4418-4AF6B144B148}"/>
          </ac:picMkLst>
        </pc:picChg>
        <pc:picChg chg="del">
          <ac:chgData name="Giedo Jansen" userId="0b0ac9a6-0c0a-4f20-bed2-e92dc8e73b67" providerId="ADAL" clId="{4AD3BC59-CA99-47E9-8499-8F8FCE5194CA}" dt="2023-05-24T11:31:03.550" v="1876" actId="478"/>
          <ac:picMkLst>
            <pc:docMk/>
            <pc:sldMk cId="1352717448" sldId="271"/>
            <ac:picMk id="3" creationId="{EF9285D2-3703-133A-7F0C-FFC6906B6344}"/>
          </ac:picMkLst>
        </pc:picChg>
      </pc:sldChg>
      <pc:sldChg chg="add ord">
        <pc:chgData name="Giedo Jansen" userId="0b0ac9a6-0c0a-4f20-bed2-e92dc8e73b67" providerId="ADAL" clId="{4AD3BC59-CA99-47E9-8499-8F8FCE5194CA}" dt="2023-05-24T11:32:36.322" v="1896"/>
        <pc:sldMkLst>
          <pc:docMk/>
          <pc:sldMk cId="1059132447" sldId="272"/>
        </pc:sldMkLst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oleObject" Target="https://amsuni-my.sharepoint.com/personal/g_jansen_uva_nl/Documents/Documenten/Projecten%20AIAS-HSI/Barcovid%20GJ/Barcovid%20Survey%20Data/Figures%20Netherlands.xlsx" TargetMode="Externa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2.xml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oleObject" Target="https://amsuni-my.sharepoint.com/personal/g_jansen_uva_nl/Documents/Documenten/Projecten%20AIAS-HSI/Barcovid%20GJ/Barcovid%20Survey%20Data/Figures%20Netherlands.xlsx" TargetMode="Externa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3.xml"/><Relationship Id="rId2" Type="http://schemas.microsoft.com/office/2011/relationships/chartColorStyle" Target="colors3.xml"/><Relationship Id="rId1" Type="http://schemas.microsoft.com/office/2011/relationships/chartStyle" Target="style3.xml"/><Relationship Id="rId4" Type="http://schemas.openxmlformats.org/officeDocument/2006/relationships/oleObject" Target="https://amsuni-my.sharepoint.com/personal/g_jansen_uva_nl/Documents/Documenten/Projecten%20AIAS-HSI/Barcovid%20GJ/Barcovid%20Survey%20Data/Figures%20Netherlands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bar"/>
        <c:grouping val="percentStacked"/>
        <c:varyColors val="0"/>
        <c:ser>
          <c:idx val="0"/>
          <c:order val="0"/>
          <c:tx>
            <c:strRef>
              <c:f>'Negotiation Setting'!$L$44</c:f>
              <c:strCache>
                <c:ptCount val="1"/>
                <c:pt idx="0">
                  <c:v>Much more difficult</c:v>
                </c:pt>
              </c:strCache>
            </c:strRef>
          </c:tx>
          <c:spPr>
            <a:solidFill>
              <a:srgbClr val="C0000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nl-N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'Negotiation Setting'!$K$45:$K$47</c:f>
              <c:strCache>
                <c:ptCount val="3"/>
                <c:pt idx="0">
                  <c:v>Austria</c:v>
                </c:pt>
                <c:pt idx="1">
                  <c:v>Italy</c:v>
                </c:pt>
                <c:pt idx="2">
                  <c:v>Netherlands</c:v>
                </c:pt>
              </c:strCache>
            </c:strRef>
          </c:cat>
          <c:val>
            <c:numRef>
              <c:f>'Negotiation Setting'!$L$45:$L$47</c:f>
              <c:numCache>
                <c:formatCode>0</c:formatCode>
                <c:ptCount val="3"/>
                <c:pt idx="0">
                  <c:v>2.5</c:v>
                </c:pt>
                <c:pt idx="1">
                  <c:v>29</c:v>
                </c:pt>
                <c:pt idx="2">
                  <c:v>6.6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93B-4F2C-B4A1-602647DA8AF0}"/>
            </c:ext>
          </c:extLst>
        </c:ser>
        <c:ser>
          <c:idx val="1"/>
          <c:order val="1"/>
          <c:tx>
            <c:strRef>
              <c:f>'Negotiation Setting'!$M$44</c:f>
              <c:strCache>
                <c:ptCount val="1"/>
                <c:pt idx="0">
                  <c:v>More difficult</c:v>
                </c:pt>
              </c:strCache>
            </c:strRef>
          </c:tx>
          <c:spPr>
            <a:solidFill>
              <a:srgbClr val="FF505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nl-N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'Negotiation Setting'!$K$45:$K$47</c:f>
              <c:strCache>
                <c:ptCount val="3"/>
                <c:pt idx="0">
                  <c:v>Austria</c:v>
                </c:pt>
                <c:pt idx="1">
                  <c:v>Italy</c:v>
                </c:pt>
                <c:pt idx="2">
                  <c:v>Netherlands</c:v>
                </c:pt>
              </c:strCache>
            </c:strRef>
          </c:cat>
          <c:val>
            <c:numRef>
              <c:f>'Negotiation Setting'!$M$45:$M$47</c:f>
              <c:numCache>
                <c:formatCode>0</c:formatCode>
                <c:ptCount val="3"/>
                <c:pt idx="0">
                  <c:v>27.5</c:v>
                </c:pt>
                <c:pt idx="1">
                  <c:v>22.6</c:v>
                </c:pt>
                <c:pt idx="2">
                  <c:v>48.4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93B-4F2C-B4A1-602647DA8AF0}"/>
            </c:ext>
          </c:extLst>
        </c:ser>
        <c:ser>
          <c:idx val="2"/>
          <c:order val="2"/>
          <c:tx>
            <c:strRef>
              <c:f>'Negotiation Setting'!$N$44</c:f>
              <c:strCache>
                <c:ptCount val="1"/>
                <c:pt idx="0">
                  <c:v>Neither more difficult, nor easier</c:v>
                </c:pt>
              </c:strCache>
            </c:strRef>
          </c:tx>
          <c:spPr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nl-N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'Negotiation Setting'!$K$45:$K$47</c:f>
              <c:strCache>
                <c:ptCount val="3"/>
                <c:pt idx="0">
                  <c:v>Austria</c:v>
                </c:pt>
                <c:pt idx="1">
                  <c:v>Italy</c:v>
                </c:pt>
                <c:pt idx="2">
                  <c:v>Netherlands</c:v>
                </c:pt>
              </c:strCache>
            </c:strRef>
          </c:cat>
          <c:val>
            <c:numRef>
              <c:f>'Negotiation Setting'!$N$45:$N$47</c:f>
              <c:numCache>
                <c:formatCode>0</c:formatCode>
                <c:ptCount val="3"/>
                <c:pt idx="0">
                  <c:v>67.5</c:v>
                </c:pt>
                <c:pt idx="1">
                  <c:v>48.4</c:v>
                </c:pt>
                <c:pt idx="2">
                  <c:v>37.4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C93B-4F2C-B4A1-602647DA8AF0}"/>
            </c:ext>
          </c:extLst>
        </c:ser>
        <c:ser>
          <c:idx val="3"/>
          <c:order val="3"/>
          <c:tx>
            <c:strRef>
              <c:f>'Negotiation Setting'!$O$44</c:f>
              <c:strCache>
                <c:ptCount val="1"/>
                <c:pt idx="0">
                  <c:v>Easier</c:v>
                </c:pt>
              </c:strCache>
            </c:strRef>
          </c:tx>
          <c:spPr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nl-N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'Negotiation Setting'!$K$45:$K$47</c:f>
              <c:strCache>
                <c:ptCount val="3"/>
                <c:pt idx="0">
                  <c:v>Austria</c:v>
                </c:pt>
                <c:pt idx="1">
                  <c:v>Italy</c:v>
                </c:pt>
                <c:pt idx="2">
                  <c:v>Netherlands</c:v>
                </c:pt>
              </c:strCache>
            </c:strRef>
          </c:cat>
          <c:val>
            <c:numRef>
              <c:f>'Negotiation Setting'!$O$45:$O$47</c:f>
              <c:numCache>
                <c:formatCode>General</c:formatCode>
                <c:ptCount val="3"/>
                <c:pt idx="0" formatCode="0">
                  <c:v>2.5</c:v>
                </c:pt>
                <c:pt idx="2" formatCode="0">
                  <c:v>6.6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C93B-4F2C-B4A1-602647DA8AF0}"/>
            </c:ext>
          </c:extLst>
        </c:ser>
        <c:ser>
          <c:idx val="4"/>
          <c:order val="4"/>
          <c:tx>
            <c:strRef>
              <c:f>'Negotiation Setting'!$P$44</c:f>
              <c:strCache>
                <c:ptCount val="1"/>
                <c:pt idx="0">
                  <c:v>Much more easy</c:v>
                </c:pt>
              </c:strCache>
            </c:strRef>
          </c:tx>
          <c:spPr>
            <a:solidFill>
              <a:schemeClr val="accent6">
                <a:lumMod val="75000"/>
              </a:schemeClr>
            </a:solidFill>
            <a:ln>
              <a:noFill/>
            </a:ln>
            <a:effectLst/>
          </c:spPr>
          <c:invertIfNegative val="0"/>
          <c:cat>
            <c:strRef>
              <c:f>'Negotiation Setting'!$K$45:$K$47</c:f>
              <c:strCache>
                <c:ptCount val="3"/>
                <c:pt idx="0">
                  <c:v>Austria</c:v>
                </c:pt>
                <c:pt idx="1">
                  <c:v>Italy</c:v>
                </c:pt>
                <c:pt idx="2">
                  <c:v>Netherlands</c:v>
                </c:pt>
              </c:strCache>
            </c:strRef>
          </c:cat>
          <c:val>
            <c:numRef>
              <c:f>'Negotiation Setting'!$P$45:$P$47</c:f>
              <c:numCache>
                <c:formatCode>General</c:formatCode>
                <c:ptCount val="3"/>
                <c:pt idx="2" formatCode="0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C93B-4F2C-B4A1-602647DA8AF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260766552"/>
        <c:axId val="260765240"/>
      </c:barChart>
      <c:catAx>
        <c:axId val="26076655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nl-NL"/>
          </a:p>
        </c:txPr>
        <c:crossAx val="260765240"/>
        <c:crosses val="autoZero"/>
        <c:auto val="1"/>
        <c:lblAlgn val="ctr"/>
        <c:lblOffset val="100"/>
        <c:noMultiLvlLbl val="0"/>
      </c:catAx>
      <c:valAx>
        <c:axId val="260765240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nl-NL"/>
          </a:p>
        </c:txPr>
        <c:crossAx val="26076655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nl-NL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nl-NL"/>
    </a:p>
  </c:txPr>
  <c:externalData r:id="rId4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3406543714589933"/>
          <c:y val="6.0417031204432793E-2"/>
          <c:w val="0.81705333029023541"/>
          <c:h val="0.67147340741369066"/>
        </c:manualLayout>
      </c:layout>
      <c:barChart>
        <c:barDir val="bar"/>
        <c:grouping val="percentStacked"/>
        <c:varyColors val="0"/>
        <c:ser>
          <c:idx val="4"/>
          <c:order val="0"/>
          <c:tx>
            <c:strRef>
              <c:f>'Negotiation Setting'!$L$76</c:f>
              <c:strCache>
                <c:ptCount val="1"/>
                <c:pt idx="0">
                  <c:v>Not important at all</c:v>
                </c:pt>
              </c:strCache>
            </c:strRef>
          </c:tx>
          <c:spPr>
            <a:solidFill>
              <a:srgbClr val="C0000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nl-N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'Negotiation Setting'!$K$77:$K$79</c:f>
              <c:strCache>
                <c:ptCount val="3"/>
                <c:pt idx="0">
                  <c:v>Austria</c:v>
                </c:pt>
                <c:pt idx="1">
                  <c:v>Italy</c:v>
                </c:pt>
                <c:pt idx="2">
                  <c:v>Netherlands</c:v>
                </c:pt>
              </c:strCache>
            </c:strRef>
          </c:cat>
          <c:val>
            <c:numRef>
              <c:f>'Negotiation Setting'!$L$77:$L$79</c:f>
              <c:numCache>
                <c:formatCode>0</c:formatCode>
                <c:ptCount val="3"/>
                <c:pt idx="0">
                  <c:v>8</c:v>
                </c:pt>
                <c:pt idx="1">
                  <c:v>16.100000000000001</c:v>
                </c:pt>
                <c:pt idx="2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86D-4301-8200-413B9B9C6991}"/>
            </c:ext>
          </c:extLst>
        </c:ser>
        <c:ser>
          <c:idx val="0"/>
          <c:order val="1"/>
          <c:tx>
            <c:strRef>
              <c:f>'Negotiation Setting'!$M$76</c:f>
              <c:strCache>
                <c:ptCount val="1"/>
                <c:pt idx="0">
                  <c:v>Not important</c:v>
                </c:pt>
              </c:strCache>
            </c:strRef>
          </c:tx>
          <c:spPr>
            <a:solidFill>
              <a:srgbClr val="FF5050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FF505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2-186D-4301-8200-413B9B9C6991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nl-N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'Negotiation Setting'!$K$77:$K$79</c:f>
              <c:strCache>
                <c:ptCount val="3"/>
                <c:pt idx="0">
                  <c:v>Austria</c:v>
                </c:pt>
                <c:pt idx="1">
                  <c:v>Italy</c:v>
                </c:pt>
                <c:pt idx="2">
                  <c:v>Netherlands</c:v>
                </c:pt>
              </c:strCache>
            </c:strRef>
          </c:cat>
          <c:val>
            <c:numRef>
              <c:f>'Negotiation Setting'!$M$77:$M$79</c:f>
              <c:numCache>
                <c:formatCode>0</c:formatCode>
                <c:ptCount val="3"/>
                <c:pt idx="0">
                  <c:v>13</c:v>
                </c:pt>
                <c:pt idx="1">
                  <c:v>3</c:v>
                </c:pt>
                <c:pt idx="2">
                  <c:v>20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186D-4301-8200-413B9B9C6991}"/>
            </c:ext>
          </c:extLst>
        </c:ser>
        <c:ser>
          <c:idx val="1"/>
          <c:order val="2"/>
          <c:tx>
            <c:strRef>
              <c:f>'Negotiation Setting'!$N$76</c:f>
              <c:strCache>
                <c:ptCount val="1"/>
                <c:pt idx="0">
                  <c:v>Neither important, nor unimportant</c:v>
                </c:pt>
              </c:strCache>
            </c:strRef>
          </c:tx>
          <c:spPr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nl-N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'Negotiation Setting'!$K$77:$K$79</c:f>
              <c:strCache>
                <c:ptCount val="3"/>
                <c:pt idx="0">
                  <c:v>Austria</c:v>
                </c:pt>
                <c:pt idx="1">
                  <c:v>Italy</c:v>
                </c:pt>
                <c:pt idx="2">
                  <c:v>Netherlands</c:v>
                </c:pt>
              </c:strCache>
            </c:strRef>
          </c:cat>
          <c:val>
            <c:numRef>
              <c:f>'Negotiation Setting'!$N$77:$N$79</c:f>
              <c:numCache>
                <c:formatCode>0</c:formatCode>
                <c:ptCount val="3"/>
                <c:pt idx="0">
                  <c:v>20</c:v>
                </c:pt>
                <c:pt idx="1">
                  <c:v>13</c:v>
                </c:pt>
                <c:pt idx="2">
                  <c:v>15.2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186D-4301-8200-413B9B9C6991}"/>
            </c:ext>
          </c:extLst>
        </c:ser>
        <c:ser>
          <c:idx val="2"/>
          <c:order val="3"/>
          <c:tx>
            <c:strRef>
              <c:f>'Negotiation Setting'!$O$76</c:f>
              <c:strCache>
                <c:ptCount val="1"/>
                <c:pt idx="0">
                  <c:v>Important</c:v>
                </c:pt>
              </c:strCache>
            </c:strRef>
          </c:tx>
          <c:spPr>
            <a:solidFill>
              <a:srgbClr val="70AD47">
                <a:lumMod val="60000"/>
                <a:lumOff val="40000"/>
              </a:srgb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nl-N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'Negotiation Setting'!$K$77:$K$79</c:f>
              <c:strCache>
                <c:ptCount val="3"/>
                <c:pt idx="0">
                  <c:v>Austria</c:v>
                </c:pt>
                <c:pt idx="1">
                  <c:v>Italy</c:v>
                </c:pt>
                <c:pt idx="2">
                  <c:v>Netherlands</c:v>
                </c:pt>
              </c:strCache>
            </c:strRef>
          </c:cat>
          <c:val>
            <c:numRef>
              <c:f>'Negotiation Setting'!$O$77:$O$79</c:f>
              <c:numCache>
                <c:formatCode>0</c:formatCode>
                <c:ptCount val="3"/>
                <c:pt idx="0">
                  <c:v>48</c:v>
                </c:pt>
                <c:pt idx="1">
                  <c:v>52</c:v>
                </c:pt>
                <c:pt idx="2">
                  <c:v>37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186D-4301-8200-413B9B9C6991}"/>
            </c:ext>
          </c:extLst>
        </c:ser>
        <c:ser>
          <c:idx val="3"/>
          <c:order val="4"/>
          <c:tx>
            <c:strRef>
              <c:f>'Negotiation Setting'!$P$76</c:f>
              <c:strCache>
                <c:ptCount val="1"/>
                <c:pt idx="0">
                  <c:v>Very important</c:v>
                </c:pt>
              </c:strCache>
            </c:strRef>
          </c:tx>
          <c:spPr>
            <a:solidFill>
              <a:srgbClr val="70AD47">
                <a:lumMod val="75000"/>
              </a:srgb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nl-N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'Negotiation Setting'!$K$77:$K$79</c:f>
              <c:strCache>
                <c:ptCount val="3"/>
                <c:pt idx="0">
                  <c:v>Austria</c:v>
                </c:pt>
                <c:pt idx="1">
                  <c:v>Italy</c:v>
                </c:pt>
                <c:pt idx="2">
                  <c:v>Netherlands</c:v>
                </c:pt>
              </c:strCache>
            </c:strRef>
          </c:cat>
          <c:val>
            <c:numRef>
              <c:f>'Negotiation Setting'!$P$77:$P$79</c:f>
              <c:numCache>
                <c:formatCode>0</c:formatCode>
                <c:ptCount val="3"/>
                <c:pt idx="0">
                  <c:v>13</c:v>
                </c:pt>
                <c:pt idx="1">
                  <c:v>16</c:v>
                </c:pt>
                <c:pt idx="2">
                  <c:v>25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186D-4301-8200-413B9B9C699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875011120"/>
        <c:axId val="875011448"/>
      </c:barChart>
      <c:catAx>
        <c:axId val="875011120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nl-NL"/>
          </a:p>
        </c:txPr>
        <c:crossAx val="875011448"/>
        <c:crosses val="autoZero"/>
        <c:auto val="1"/>
        <c:lblAlgn val="ctr"/>
        <c:lblOffset val="100"/>
        <c:noMultiLvlLbl val="0"/>
      </c:catAx>
      <c:valAx>
        <c:axId val="875011448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nl-NL"/>
          </a:p>
        </c:txPr>
        <c:crossAx val="87501112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5.4451908035702552E-2"/>
          <c:y val="0.81519129873782248"/>
          <c:w val="0.92656995321237023"/>
          <c:h val="0.17602892928311237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nl-NL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nl-NL"/>
    </a:p>
  </c:txPr>
  <c:externalData r:id="rId4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bar"/>
        <c:grouping val="clustered"/>
        <c:varyColors val="0"/>
        <c:ser>
          <c:idx val="1"/>
          <c:order val="0"/>
          <c:tx>
            <c:strRef>
              <c:f>'Most important topics II'!$F$1</c:f>
              <c:strCache>
                <c:ptCount val="1"/>
                <c:pt idx="0">
                  <c:v>Italy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'Most important topics II'!$C$2:$C$12</c:f>
              <c:strCache>
                <c:ptCount val="11"/>
                <c:pt idx="0">
                  <c:v>Another topic</c:v>
                </c:pt>
                <c:pt idx="1">
                  <c:v>Equality in the workplace</c:v>
                </c:pt>
                <c:pt idx="2">
                  <c:v>Health and medical assistance</c:v>
                </c:pt>
                <c:pt idx="3">
                  <c:v>Sickness and disability</c:v>
                </c:pt>
                <c:pt idx="4">
                  <c:v>Training and apprenticeships</c:v>
                </c:pt>
                <c:pt idx="5">
                  <c:v>Job security (individual employment contracts)</c:v>
                </c:pt>
                <c:pt idx="6">
                  <c:v>Social security and pensions</c:v>
                </c:pt>
                <c:pt idx="7">
                  <c:v>Remote working, working from home, telework</c:v>
                </c:pt>
                <c:pt idx="8">
                  <c:v>Work-life balance arrangements</c:v>
                </c:pt>
                <c:pt idx="9">
                  <c:v>Working hours, schedules, holidays and leave days</c:v>
                </c:pt>
                <c:pt idx="10">
                  <c:v>Wages</c:v>
                </c:pt>
              </c:strCache>
            </c:strRef>
          </c:cat>
          <c:val>
            <c:numRef>
              <c:f>'Most important topics II'!$F$2:$F$12</c:f>
              <c:numCache>
                <c:formatCode>General</c:formatCode>
                <c:ptCount val="11"/>
                <c:pt idx="0">
                  <c:v>16</c:v>
                </c:pt>
                <c:pt idx="1">
                  <c:v>6</c:v>
                </c:pt>
                <c:pt idx="2">
                  <c:v>9</c:v>
                </c:pt>
                <c:pt idx="3">
                  <c:v>0</c:v>
                </c:pt>
                <c:pt idx="4">
                  <c:v>13</c:v>
                </c:pt>
                <c:pt idx="5">
                  <c:v>25</c:v>
                </c:pt>
                <c:pt idx="6">
                  <c:v>9</c:v>
                </c:pt>
                <c:pt idx="7">
                  <c:v>13</c:v>
                </c:pt>
                <c:pt idx="8">
                  <c:v>19</c:v>
                </c:pt>
                <c:pt idx="9">
                  <c:v>41</c:v>
                </c:pt>
                <c:pt idx="10">
                  <c:v>65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B97-4223-B624-5B36AC16858C}"/>
            </c:ext>
          </c:extLst>
        </c:ser>
        <c:ser>
          <c:idx val="2"/>
          <c:order val="1"/>
          <c:tx>
            <c:strRef>
              <c:f>'Most important topics II'!$G$1</c:f>
              <c:strCache>
                <c:ptCount val="1"/>
                <c:pt idx="0">
                  <c:v>Austria</c:v>
                </c:pt>
              </c:strCache>
            </c:strRef>
          </c:tx>
          <c:spPr>
            <a:solidFill>
              <a:schemeClr val="tx2">
                <a:lumMod val="20000"/>
                <a:lumOff val="80000"/>
              </a:schemeClr>
            </a:solidFill>
            <a:ln>
              <a:noFill/>
            </a:ln>
            <a:effectLst/>
          </c:spPr>
          <c:invertIfNegative val="0"/>
          <c:cat>
            <c:strRef>
              <c:f>'Most important topics II'!$C$2:$C$12</c:f>
              <c:strCache>
                <c:ptCount val="11"/>
                <c:pt idx="0">
                  <c:v>Another topic</c:v>
                </c:pt>
                <c:pt idx="1">
                  <c:v>Equality in the workplace</c:v>
                </c:pt>
                <c:pt idx="2">
                  <c:v>Health and medical assistance</c:v>
                </c:pt>
                <c:pt idx="3">
                  <c:v>Sickness and disability</c:v>
                </c:pt>
                <c:pt idx="4">
                  <c:v>Training and apprenticeships</c:v>
                </c:pt>
                <c:pt idx="5">
                  <c:v>Job security (individual employment contracts)</c:v>
                </c:pt>
                <c:pt idx="6">
                  <c:v>Social security and pensions</c:v>
                </c:pt>
                <c:pt idx="7">
                  <c:v>Remote working, working from home, telework</c:v>
                </c:pt>
                <c:pt idx="8">
                  <c:v>Work-life balance arrangements</c:v>
                </c:pt>
                <c:pt idx="9">
                  <c:v>Working hours, schedules, holidays and leave days</c:v>
                </c:pt>
                <c:pt idx="10">
                  <c:v>Wages</c:v>
                </c:pt>
              </c:strCache>
            </c:strRef>
          </c:cat>
          <c:val>
            <c:numRef>
              <c:f>'Most important topics II'!$G$2:$G$12</c:f>
              <c:numCache>
                <c:formatCode>General</c:formatCode>
                <c:ptCount val="11"/>
                <c:pt idx="0">
                  <c:v>4</c:v>
                </c:pt>
                <c:pt idx="1">
                  <c:v>0</c:v>
                </c:pt>
                <c:pt idx="2">
                  <c:v>2</c:v>
                </c:pt>
                <c:pt idx="3">
                  <c:v>0</c:v>
                </c:pt>
                <c:pt idx="4">
                  <c:v>20</c:v>
                </c:pt>
                <c:pt idx="5">
                  <c:v>20</c:v>
                </c:pt>
                <c:pt idx="6">
                  <c:v>2</c:v>
                </c:pt>
                <c:pt idx="7">
                  <c:v>13</c:v>
                </c:pt>
                <c:pt idx="8">
                  <c:v>10</c:v>
                </c:pt>
                <c:pt idx="9">
                  <c:v>26</c:v>
                </c:pt>
                <c:pt idx="10">
                  <c:v>83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B97-4223-B624-5B36AC16858C}"/>
            </c:ext>
          </c:extLst>
        </c:ser>
        <c:ser>
          <c:idx val="0"/>
          <c:order val="2"/>
          <c:tx>
            <c:strRef>
              <c:f>'Most important topics II'!$E$1</c:f>
              <c:strCache>
                <c:ptCount val="1"/>
                <c:pt idx="0">
                  <c:v>Netherlands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'Most important topics II'!$C$2:$C$12</c:f>
              <c:strCache>
                <c:ptCount val="11"/>
                <c:pt idx="0">
                  <c:v>Another topic</c:v>
                </c:pt>
                <c:pt idx="1">
                  <c:v>Equality in the workplace</c:v>
                </c:pt>
                <c:pt idx="2">
                  <c:v>Health and medical assistance</c:v>
                </c:pt>
                <c:pt idx="3">
                  <c:v>Sickness and disability</c:v>
                </c:pt>
                <c:pt idx="4">
                  <c:v>Training and apprenticeships</c:v>
                </c:pt>
                <c:pt idx="5">
                  <c:v>Job security (individual employment contracts)</c:v>
                </c:pt>
                <c:pt idx="6">
                  <c:v>Social security and pensions</c:v>
                </c:pt>
                <c:pt idx="7">
                  <c:v>Remote working, working from home, telework</c:v>
                </c:pt>
                <c:pt idx="8">
                  <c:v>Work-life balance arrangements</c:v>
                </c:pt>
                <c:pt idx="9">
                  <c:v>Working hours, schedules, holidays and leave days</c:v>
                </c:pt>
                <c:pt idx="10">
                  <c:v>Wages</c:v>
                </c:pt>
              </c:strCache>
            </c:strRef>
          </c:cat>
          <c:val>
            <c:numRef>
              <c:f>'Most important topics II'!$E$2:$E$12</c:f>
              <c:numCache>
                <c:formatCode>0</c:formatCode>
                <c:ptCount val="11"/>
                <c:pt idx="0">
                  <c:v>26.4</c:v>
                </c:pt>
                <c:pt idx="1">
                  <c:v>2.2000000000000002</c:v>
                </c:pt>
                <c:pt idx="2">
                  <c:v>4</c:v>
                </c:pt>
                <c:pt idx="3">
                  <c:v>5</c:v>
                </c:pt>
                <c:pt idx="4">
                  <c:v>12.1</c:v>
                </c:pt>
                <c:pt idx="5">
                  <c:v>12.1</c:v>
                </c:pt>
                <c:pt idx="6">
                  <c:v>15.4</c:v>
                </c:pt>
                <c:pt idx="7">
                  <c:v>20</c:v>
                </c:pt>
                <c:pt idx="8">
                  <c:v>30</c:v>
                </c:pt>
                <c:pt idx="9">
                  <c:v>38</c:v>
                </c:pt>
                <c:pt idx="10">
                  <c:v>95.6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2B97-4223-B624-5B36AC16858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858129080"/>
        <c:axId val="858134000"/>
      </c:barChart>
      <c:catAx>
        <c:axId val="85812908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nl-NL"/>
          </a:p>
        </c:txPr>
        <c:crossAx val="858134000"/>
        <c:crosses val="autoZero"/>
        <c:auto val="1"/>
        <c:lblAlgn val="ctr"/>
        <c:lblOffset val="100"/>
        <c:noMultiLvlLbl val="0"/>
      </c:catAx>
      <c:valAx>
        <c:axId val="858134000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nl-NL"/>
          </a:p>
        </c:txPr>
        <c:crossAx val="85812908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nl-NL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800"/>
      </a:pPr>
      <a:endParaRPr lang="nl-NL"/>
    </a:p>
  </c:txPr>
  <c:externalData r:id="rId4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84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158750" indent="0">
              <a:spcBef>
                <a:spcPts val="20"/>
              </a:spcBef>
              <a:buNone/>
            </a:pPr>
            <a:endParaRPr dirty="0"/>
          </a:p>
        </p:txBody>
      </p:sp>
      <p:sp>
        <p:nvSpPr>
          <p:cNvPr id="91" name="Google Shape;91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1045533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158750" indent="0">
              <a:spcBef>
                <a:spcPts val="20"/>
              </a:spcBef>
              <a:buNone/>
            </a:pPr>
            <a:endParaRPr dirty="0"/>
          </a:p>
        </p:txBody>
      </p:sp>
      <p:sp>
        <p:nvSpPr>
          <p:cNvPr id="91" name="Google Shape;91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64054377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158750" indent="0">
              <a:spcBef>
                <a:spcPts val="20"/>
              </a:spcBef>
              <a:buNone/>
            </a:pPr>
            <a:endParaRPr dirty="0"/>
          </a:p>
        </p:txBody>
      </p:sp>
      <p:sp>
        <p:nvSpPr>
          <p:cNvPr id="91" name="Google Shape;91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3430710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158750" indent="0">
              <a:spcBef>
                <a:spcPts val="20"/>
              </a:spcBef>
              <a:buNone/>
            </a:pPr>
            <a:endParaRPr dirty="0"/>
          </a:p>
        </p:txBody>
      </p:sp>
      <p:sp>
        <p:nvSpPr>
          <p:cNvPr id="91" name="Google Shape;91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48639068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-US" sz="1100" b="0" i="0" dirty="0">
                <a:solidFill>
                  <a:schemeClr val="tx1"/>
                </a:solidFill>
                <a:effectLst/>
                <a:latin typeface="+mj-lt"/>
              </a:rPr>
              <a:t>Majority of negotiators acknowledged significant effects of the pandemic on negotiation processes.</a:t>
            </a:r>
          </a:p>
          <a:p>
            <a:r>
              <a:rPr lang="en-US" sz="1100" b="0" i="0" dirty="0">
                <a:solidFill>
                  <a:schemeClr val="tx1"/>
                </a:solidFill>
                <a:effectLst/>
                <a:latin typeface="+mj-lt"/>
              </a:rPr>
              <a:t>While many reported increased difficulty in reaching agreements, a substantial group saw negligible changes due to COVID-19.</a:t>
            </a:r>
          </a:p>
          <a:p>
            <a:r>
              <a:rPr lang="en-US" sz="1100" b="0" i="0" dirty="0">
                <a:solidFill>
                  <a:schemeClr val="tx1"/>
                </a:solidFill>
                <a:effectLst/>
                <a:latin typeface="+mj-lt"/>
              </a:rPr>
              <a:t>Despite the shift to online platforms, negotiation frequency largely remained stable.</a:t>
            </a:r>
          </a:p>
          <a:p>
            <a:r>
              <a:rPr lang="en-US" sz="1100" b="0" i="0" dirty="0">
                <a:solidFill>
                  <a:schemeClr val="tx1"/>
                </a:solidFill>
                <a:effectLst/>
                <a:latin typeface="+mj-lt"/>
              </a:rPr>
              <a:t>Coverage rates and the number of signatory parties experienced minimal changes.</a:t>
            </a:r>
          </a:p>
          <a:p>
            <a:r>
              <a:rPr lang="en-US" sz="1100" b="0" i="0" dirty="0">
                <a:solidFill>
                  <a:schemeClr val="tx1"/>
                </a:solidFill>
                <a:effectLst/>
                <a:latin typeface="+mj-lt"/>
              </a:rPr>
              <a:t>Wages emerged as the most important topic, with most negotiators reporting an increase.</a:t>
            </a:r>
          </a:p>
          <a:p>
            <a:r>
              <a:rPr lang="en-US" sz="1100" b="0" i="0" dirty="0">
                <a:solidFill>
                  <a:schemeClr val="tx1"/>
                </a:solidFill>
                <a:effectLst/>
                <a:latin typeface="+mj-lt"/>
              </a:rPr>
              <a:t>Quality of social relations remained good and stable throughout the pandemic </a:t>
            </a:r>
          </a:p>
          <a:p>
            <a:r>
              <a:rPr lang="en-US" sz="1100" b="0" i="0" dirty="0">
                <a:solidFill>
                  <a:schemeClr val="tx1"/>
                </a:solidFill>
                <a:effectLst/>
                <a:latin typeface="+mj-lt"/>
              </a:rPr>
              <a:t>Most respondents believe that the bargaining power of trade unions or employers has not weakened due to the pandemic.</a:t>
            </a:r>
          </a:p>
          <a:p>
            <a:pPr marL="50800" indent="0">
              <a:buNone/>
            </a:pPr>
            <a:endParaRPr lang="en-US" sz="11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11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0800" indent="0">
              <a:buNone/>
            </a:pPr>
            <a:endParaRPr lang="en-US" sz="11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11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158750" indent="0">
              <a:spcBef>
                <a:spcPts val="20"/>
              </a:spcBef>
              <a:buNone/>
            </a:pPr>
            <a:endParaRPr dirty="0"/>
          </a:p>
        </p:txBody>
      </p:sp>
      <p:sp>
        <p:nvSpPr>
          <p:cNvPr id="91" name="Google Shape;91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79625551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84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49900215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tabLst/>
              <a:defRPr/>
            </a:pPr>
            <a:r>
              <a:rPr lang="en-US" sz="1100" b="1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Background</a:t>
            </a:r>
            <a:r>
              <a:rPr lang="en-US" sz="1100" b="0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The COVID-19 pandemic and subsequent lockdowns have significantly disrupted global economies. Europe, among other regions, experienced considerable challenges in renewing collective labor agreements due to these disturbances.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tabLst/>
              <a:defRPr/>
            </a:pPr>
            <a:endParaRPr lang="en-US" sz="1100" b="0" i="0" dirty="0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91" name="Google Shape;91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158750" indent="0">
              <a:spcBef>
                <a:spcPts val="20"/>
              </a:spcBef>
              <a:buNone/>
            </a:pPr>
            <a:r>
              <a:rPr lang="en-US" sz="1100" dirty="0">
                <a:latin typeface="Calibri" panose="020F0502020204030204" pitchFamily="34" charset="0"/>
                <a:ea typeface="Calibri" panose="020F0502020204030204" pitchFamily="34" charset="0"/>
              </a:rPr>
              <a:t>Negotiators or signatories involved collective negotiations during the pandemic in 5 countries (</a:t>
            </a:r>
            <a:r>
              <a:rPr lang="en-GB" sz="1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ambria" panose="02040503050406030204" pitchFamily="18" charset="0"/>
              </a:rPr>
              <a:t>Austria, France, Italy, the Netherlands, and Spain)</a:t>
            </a:r>
          </a:p>
          <a:p>
            <a:pPr>
              <a:spcBef>
                <a:spcPts val="20"/>
              </a:spcBef>
            </a:pPr>
            <a:endParaRPr lang="en-GB" sz="1100" dirty="0">
              <a:solidFill>
                <a:srgbClr val="000000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158750" indent="0">
              <a:spcBef>
                <a:spcPts val="20"/>
              </a:spcBef>
              <a:buNone/>
            </a:pPr>
            <a:r>
              <a:rPr lang="nl-NL" sz="1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We </a:t>
            </a:r>
            <a:r>
              <a:rPr lang="nl-NL" sz="1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invited</a:t>
            </a:r>
            <a:r>
              <a:rPr lang="nl-NL" sz="1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1385 </a:t>
            </a:r>
            <a:r>
              <a:rPr lang="nl-NL" sz="1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organizations</a:t>
            </a:r>
            <a:r>
              <a:rPr lang="nl-NL" sz="1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/</a:t>
            </a:r>
            <a:r>
              <a:rPr lang="nl-NL" sz="1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individuals</a:t>
            </a:r>
            <a:r>
              <a:rPr lang="nl-NL" sz="1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endParaRPr lang="en-US" sz="11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nl-NL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l-NL" dirty="0"/>
              <a:t>180 </a:t>
            </a:r>
            <a:r>
              <a:rPr lang="nl-NL" dirty="0" err="1"/>
              <a:t>negotiators</a:t>
            </a:r>
            <a:r>
              <a:rPr lang="nl-NL" dirty="0"/>
              <a:t> </a:t>
            </a:r>
            <a:r>
              <a:rPr lang="nl-NL" dirty="0" err="1"/>
              <a:t>from</a:t>
            </a:r>
            <a:r>
              <a:rPr lang="nl-NL" dirty="0"/>
              <a:t> 124 </a:t>
            </a:r>
            <a:r>
              <a:rPr lang="nl-NL" dirty="0" err="1"/>
              <a:t>unique</a:t>
            </a:r>
            <a:r>
              <a:rPr lang="nl-NL" dirty="0"/>
              <a:t> </a:t>
            </a:r>
            <a:r>
              <a:rPr lang="nl-NL" dirty="0" err="1"/>
              <a:t>collective</a:t>
            </a:r>
            <a:r>
              <a:rPr lang="nl-NL" dirty="0"/>
              <a:t> </a:t>
            </a:r>
            <a:r>
              <a:rPr lang="nl-NL" dirty="0" err="1"/>
              <a:t>agreements</a:t>
            </a:r>
            <a:endParaRPr dirty="0"/>
          </a:p>
        </p:txBody>
      </p:sp>
      <p:sp>
        <p:nvSpPr>
          <p:cNvPr id="91" name="Google Shape;91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58672293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158750" indent="0">
              <a:spcBef>
                <a:spcPts val="20"/>
              </a:spcBef>
              <a:buNone/>
            </a:pPr>
            <a:r>
              <a:rPr lang="en-US" b="0" i="0" dirty="0">
                <a:solidFill>
                  <a:srgbClr val="D1D5DB"/>
                </a:solidFill>
                <a:effectLst/>
                <a:latin typeface="Söhne"/>
              </a:rPr>
              <a:t>"In the Netherlands, over 50% of negotiators found the pandemic significantly hampered reaching collective agreements, with only 7% seeing any ease. Interestingly, 37% felt no change in negotiation difficulty. In Italy, the pattern shifted. Around 52% found negotiations harder, but 48%, reported no change. Unlike the Netherlands, no Italians saw any easing of negotiations due to the pandemic. Now let's look at Austria. Here, a substantial 68% majority reported no change in negotiation difficulties, with only 31% finding the process harder during the pandemic. This gives us a diverse picture of how COVID-19 has influenced collective bargaining across different European nations."</a:t>
            </a:r>
            <a:endParaRPr dirty="0"/>
          </a:p>
        </p:txBody>
      </p:sp>
      <p:sp>
        <p:nvSpPr>
          <p:cNvPr id="91" name="Google Shape;91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78466667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158750" indent="0">
              <a:spcBef>
                <a:spcPts val="20"/>
              </a:spcBef>
              <a:buNone/>
            </a:pPr>
            <a:endParaRPr dirty="0"/>
          </a:p>
        </p:txBody>
      </p:sp>
      <p:sp>
        <p:nvSpPr>
          <p:cNvPr id="91" name="Google Shape;91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5225950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158750" indent="0">
              <a:spcBef>
                <a:spcPts val="20"/>
              </a:spcBef>
              <a:buNone/>
            </a:pPr>
            <a:endParaRPr dirty="0"/>
          </a:p>
        </p:txBody>
      </p:sp>
      <p:sp>
        <p:nvSpPr>
          <p:cNvPr id="91" name="Google Shape;91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25526937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158750" indent="0">
              <a:spcBef>
                <a:spcPts val="20"/>
              </a:spcBef>
              <a:buNone/>
            </a:pPr>
            <a:endParaRPr dirty="0"/>
          </a:p>
        </p:txBody>
      </p:sp>
      <p:sp>
        <p:nvSpPr>
          <p:cNvPr id="91" name="Google Shape;91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81136560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158750" indent="0">
              <a:spcBef>
                <a:spcPts val="20"/>
              </a:spcBef>
              <a:buNone/>
            </a:pPr>
            <a:endParaRPr dirty="0"/>
          </a:p>
        </p:txBody>
      </p:sp>
      <p:sp>
        <p:nvSpPr>
          <p:cNvPr id="91" name="Google Shape;91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84996429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158750" indent="0">
              <a:spcBef>
                <a:spcPts val="20"/>
              </a:spcBef>
              <a:buNone/>
            </a:pPr>
            <a:endParaRPr dirty="0"/>
          </a:p>
        </p:txBody>
      </p:sp>
      <p:sp>
        <p:nvSpPr>
          <p:cNvPr id="91" name="Google Shape;91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6886339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Google Shape;13;p6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" name="Google Shape;14;p6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5" name="Google Shape;15;p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5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5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3" name="Google Shape;73;p1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1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5" name="Google Shape;75;p1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6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6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9" name="Google Shape;79;p1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1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1" name="Google Shape;81;p1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>
  <p:cSld name="Title and Content">
    <p:spTree>
      <p:nvGrpSpPr>
        <p:cNvPr id="1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7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55A11"/>
              </a:buClr>
              <a:buSzPts val="4400"/>
              <a:buFont typeface="Calibri"/>
              <a:buNone/>
              <a:defRPr b="1">
                <a:solidFill>
                  <a:srgbClr val="C55A1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7"/>
          <p:cNvSpPr txBox="1">
            <a:spLocks noGrp="1"/>
          </p:cNvSpPr>
          <p:nvPr>
            <p:ph type="body" idx="1"/>
          </p:nvPr>
        </p:nvSpPr>
        <p:spPr>
          <a:xfrm>
            <a:off x="838200" y="1847850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 b="1"/>
            </a:lvl1pPr>
            <a:lvl2pPr marL="914400" lvl="1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C55A11"/>
              </a:buClr>
              <a:buSzPts val="2400"/>
              <a:buChar char="•"/>
              <a:defRPr b="1">
                <a:solidFill>
                  <a:srgbClr val="C55A11"/>
                </a:solidFill>
              </a:defRPr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1" name="Google Shape;21;p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8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8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27" name="Google Shape;27;p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pic>
        <p:nvPicPr>
          <p:cNvPr id="30" name="Google Shape;30;p8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53258" y="436245"/>
            <a:ext cx="1328420" cy="66421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9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" name="Google Shape;33;p9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4" name="Google Shape;34;p9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5" name="Google Shape;35;p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" name="Google Shape;36;p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10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0" name="Google Shape;40;p10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1" name="Google Shape;41;p10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2" name="Google Shape;42;p10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4" name="Google Shape;44;p1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5" name="Google Shape;45;p1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6" name="Google Shape;46;p1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1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1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0" name="Google Shape;50;p1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1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1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4" name="Google Shape;54;p1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" name="Google Shape;55;p1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13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8" name="Google Shape;58;p13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9" name="Google Shape;59;p13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0" name="Google Shape;60;p1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1" name="Google Shape;61;p1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2" name="Google Shape;62;p1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14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5" name="Google Shape;65;p14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6" name="Google Shape;66;p14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7" name="Google Shape;67;p1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8" name="Google Shape;68;p1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9" name="Google Shape;69;p1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5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5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pic>
        <p:nvPicPr>
          <p:cNvPr id="11" name="Google Shape;11;p5"/>
          <p:cNvPicPr preferRelativeResize="0"/>
          <p:nvPr/>
        </p:nvPicPr>
        <p:blipFill rotWithShape="1">
          <a:blip r:embed="rId13">
            <a:alphaModFix/>
          </a:blip>
          <a:srcRect/>
          <a:stretch/>
        </p:blipFill>
        <p:spPr>
          <a:xfrm>
            <a:off x="10032507" y="348932"/>
            <a:ext cx="1328420" cy="664210"/>
          </a:xfrm>
          <a:prstGeom prst="rect">
            <a:avLst/>
          </a:prstGeom>
          <a:noFill/>
          <a:ln>
            <a:noFill/>
          </a:ln>
        </p:spPr>
      </p:pic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1"/>
          <p:cNvSpPr txBox="1">
            <a:spLocks noGrp="1"/>
          </p:cNvSpPr>
          <p:nvPr>
            <p:ph type="ctrTitle"/>
          </p:nvPr>
        </p:nvSpPr>
        <p:spPr>
          <a:xfrm>
            <a:off x="1047565" y="3070890"/>
            <a:ext cx="10096870" cy="30006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 fontScale="90000"/>
          </a:bodyPr>
          <a:lstStyle/>
          <a:p>
            <a:pPr marL="1126490" marR="911860" lvl="0" indent="0" algn="ctr" rtl="0">
              <a:lnSpc>
                <a:spcPct val="99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None/>
            </a:pPr>
            <a:br>
              <a:rPr lang="en-US" sz="4800" b="1" dirty="0">
                <a:latin typeface="Calibri"/>
                <a:ea typeface="Calibri"/>
                <a:cs typeface="Calibri"/>
                <a:sym typeface="Calibri"/>
              </a:rPr>
            </a:br>
            <a:br>
              <a:rPr lang="en-US" sz="4800" b="1" dirty="0">
                <a:latin typeface="Calibri"/>
                <a:ea typeface="Calibri"/>
                <a:cs typeface="Calibri"/>
                <a:sym typeface="Calibri"/>
              </a:rPr>
            </a:br>
            <a:br>
              <a:rPr lang="en-US" sz="4800" b="1" dirty="0">
                <a:latin typeface="Calibri"/>
                <a:ea typeface="Calibri"/>
                <a:cs typeface="Calibri"/>
                <a:sym typeface="Calibri"/>
              </a:rPr>
            </a:br>
            <a:br>
              <a:rPr lang="en-US" sz="4800" b="1" dirty="0">
                <a:latin typeface="Calibri"/>
                <a:ea typeface="Calibri"/>
                <a:cs typeface="Calibri"/>
                <a:sym typeface="Calibri"/>
              </a:rPr>
            </a:br>
            <a:br>
              <a:rPr lang="en-US" sz="4800" b="1" dirty="0">
                <a:latin typeface="Calibri"/>
                <a:ea typeface="Calibri"/>
                <a:cs typeface="Calibri"/>
                <a:sym typeface="Calibri"/>
              </a:rPr>
            </a:br>
            <a:br>
              <a:rPr lang="en-US" sz="4800" b="1" dirty="0">
                <a:latin typeface="Calibri"/>
                <a:ea typeface="Calibri"/>
                <a:cs typeface="Calibri"/>
                <a:sym typeface="Calibri"/>
              </a:rPr>
            </a:br>
            <a:br>
              <a:rPr lang="en-US" sz="4800" b="1" dirty="0">
                <a:latin typeface="Calibri"/>
                <a:ea typeface="Calibri"/>
                <a:cs typeface="Calibri"/>
                <a:sym typeface="Calibri"/>
              </a:rPr>
            </a:br>
            <a:br>
              <a:rPr lang="en-US" sz="4800" b="1" dirty="0">
                <a:latin typeface="Calibri"/>
                <a:ea typeface="Calibri"/>
                <a:cs typeface="Calibri"/>
                <a:sym typeface="Calibri"/>
              </a:rPr>
            </a:br>
            <a:br>
              <a:rPr lang="en-US" sz="4900" b="1" dirty="0">
                <a:latin typeface="Calibri"/>
                <a:ea typeface="Calibri"/>
                <a:cs typeface="Calibri"/>
                <a:sym typeface="Calibri"/>
              </a:rPr>
            </a:br>
            <a:br>
              <a:rPr lang="en-US" sz="4900" b="1" dirty="0">
                <a:latin typeface="Calibri"/>
                <a:ea typeface="Calibri"/>
                <a:cs typeface="Calibri"/>
                <a:sym typeface="Calibri"/>
              </a:rPr>
            </a:br>
            <a:br>
              <a:rPr lang="en-US" sz="4900" b="1" dirty="0">
                <a:latin typeface="Calibri"/>
                <a:ea typeface="Calibri"/>
                <a:cs typeface="Calibri"/>
                <a:sym typeface="Calibri"/>
              </a:rPr>
            </a:br>
            <a:r>
              <a:rPr lang="en-US" sz="4900" b="1" dirty="0">
                <a:latin typeface="Calibri"/>
                <a:ea typeface="Calibri"/>
                <a:cs typeface="Calibri"/>
                <a:sym typeface="Calibri"/>
              </a:rPr>
              <a:t>Collective Bargaining during the Covid-19 Pandemic </a:t>
            </a:r>
            <a:br>
              <a:rPr lang="en-US" sz="4900" b="1" dirty="0">
                <a:latin typeface="Calibri"/>
                <a:ea typeface="Calibri"/>
                <a:cs typeface="Calibri"/>
                <a:sym typeface="Calibri"/>
              </a:rPr>
            </a:br>
            <a:br>
              <a:rPr lang="en-US" sz="4900" b="1" dirty="0">
                <a:latin typeface="Calibri"/>
                <a:ea typeface="Calibri"/>
                <a:cs typeface="Calibri"/>
                <a:sym typeface="Calibri"/>
              </a:rPr>
            </a:br>
            <a:r>
              <a:rPr lang="en-US" sz="3600" b="1" dirty="0">
                <a:latin typeface="Calibri"/>
                <a:ea typeface="Calibri"/>
                <a:cs typeface="Calibri"/>
                <a:sym typeface="Calibri"/>
              </a:rPr>
              <a:t>Evidence from an International </a:t>
            </a:r>
            <a:br>
              <a:rPr lang="en-US" sz="3600" b="1" dirty="0">
                <a:latin typeface="Calibri"/>
                <a:ea typeface="Calibri"/>
                <a:cs typeface="Calibri"/>
                <a:sym typeface="Calibri"/>
              </a:rPr>
            </a:br>
            <a:r>
              <a:rPr lang="en-US" sz="3600" b="1" dirty="0">
                <a:latin typeface="Calibri"/>
                <a:ea typeface="Calibri"/>
                <a:cs typeface="Calibri"/>
                <a:sym typeface="Calibri"/>
              </a:rPr>
              <a:t>Negotiator Survey</a:t>
            </a:r>
            <a:br>
              <a:rPr lang="en-US" sz="3600" b="1" dirty="0">
                <a:latin typeface="Calibri"/>
                <a:ea typeface="Calibri"/>
                <a:cs typeface="Calibri"/>
                <a:sym typeface="Calibri"/>
              </a:rPr>
            </a:br>
            <a:br>
              <a:rPr lang="en-US" sz="2400" b="1" dirty="0">
                <a:latin typeface="Arial"/>
                <a:ea typeface="Arial"/>
                <a:cs typeface="Arial"/>
                <a:sym typeface="Arial"/>
              </a:rPr>
            </a:br>
            <a:br>
              <a:rPr lang="en-US" sz="2400" b="1" dirty="0">
                <a:latin typeface="Arial"/>
                <a:ea typeface="Arial"/>
                <a:cs typeface="Arial"/>
                <a:sym typeface="Arial"/>
              </a:rPr>
            </a:br>
            <a:endParaRPr lang="en-US" b="1" dirty="0"/>
          </a:p>
        </p:txBody>
      </p:sp>
      <p:sp>
        <p:nvSpPr>
          <p:cNvPr id="87" name="Google Shape;87;p1"/>
          <p:cNvSpPr txBox="1">
            <a:spLocks noGrp="1"/>
          </p:cNvSpPr>
          <p:nvPr>
            <p:ph type="subTitle" idx="1"/>
          </p:nvPr>
        </p:nvSpPr>
        <p:spPr>
          <a:xfrm>
            <a:off x="265044" y="5380383"/>
            <a:ext cx="6003234" cy="12642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85000" lnSpcReduction="20000"/>
          </a:bodyPr>
          <a:lstStyle/>
          <a:p>
            <a:pPr marL="0" lvl="0" indent="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endParaRPr lang="nl-NL" dirty="0">
              <a:solidFill>
                <a:srgbClr val="A5A5A5"/>
              </a:solidFill>
            </a:endParaRPr>
          </a:p>
          <a:p>
            <a:pPr marL="0" lvl="0" indent="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endParaRPr dirty="0">
              <a:solidFill>
                <a:srgbClr val="A5A5A5"/>
              </a:solidFill>
            </a:endParaRPr>
          </a:p>
          <a:p>
            <a:pPr marL="0" lvl="0" indent="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</a:pPr>
            <a:r>
              <a:rPr lang="en-GB" sz="1200" dirty="0"/>
              <a:t>Funded by the European Commission. Directorate-General  </a:t>
            </a:r>
            <a:endParaRPr dirty="0"/>
          </a:p>
          <a:p>
            <a:pPr marL="0" lvl="0" indent="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</a:pPr>
            <a:r>
              <a:rPr lang="en-GB" sz="1200" dirty="0"/>
              <a:t>for Employment. Social Affairs and Inclusion - VS/2021/0190 1</a:t>
            </a:r>
            <a:endParaRPr sz="1200" dirty="0"/>
          </a:p>
        </p:txBody>
      </p:sp>
      <p:pic>
        <p:nvPicPr>
          <p:cNvPr id="88" name="Google Shape;88;p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65044" y="6166523"/>
            <a:ext cx="914400" cy="478155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04C5585C-3D32-EF00-57B6-46211A5B9A0C}"/>
              </a:ext>
            </a:extLst>
          </p:cNvPr>
          <p:cNvSpPr txBox="1"/>
          <p:nvPr/>
        </p:nvSpPr>
        <p:spPr>
          <a:xfrm>
            <a:off x="4724399" y="4904189"/>
            <a:ext cx="3087757" cy="2862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A5A5A5"/>
              </a:buClr>
              <a:buSzPts val="2400"/>
              <a:buNone/>
            </a:pPr>
            <a:r>
              <a:rPr lang="en-GB">
                <a:solidFill>
                  <a:srgbClr val="A5A5A5"/>
                </a:solidFill>
              </a:rPr>
              <a:t>Giedo Jansen (AIAS-HSI)</a:t>
            </a:r>
            <a:endParaRPr lang="en-GB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55A11"/>
              </a:buClr>
              <a:buSzPts val="4400"/>
              <a:buFont typeface="Calibri"/>
              <a:buNone/>
            </a:pPr>
            <a:r>
              <a:rPr lang="en-GB" dirty="0"/>
              <a:t>4. Quality of social partners relations</a:t>
            </a:r>
            <a:endParaRPr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D4DBA494-BF2C-DADA-EA77-E6CA87A5CDA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46753" y="1963657"/>
            <a:ext cx="8941904" cy="40326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975599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55A11"/>
              </a:buClr>
              <a:buSzPts val="4400"/>
              <a:buFont typeface="Calibri"/>
              <a:buNone/>
            </a:pPr>
            <a:r>
              <a:rPr lang="en-GB" dirty="0"/>
              <a:t>4. Quality of social partners relations</a:t>
            </a:r>
            <a:br>
              <a:rPr lang="en-GB" dirty="0"/>
            </a:br>
            <a:r>
              <a:rPr lang="en-GB" dirty="0"/>
              <a:t>(change since start pandemic)</a:t>
            </a:r>
            <a:endParaRPr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6CF93182-F2B4-21B8-BBE0-E14822F8C75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21934" y="2030130"/>
            <a:ext cx="9446066" cy="39615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442444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55A11"/>
              </a:buClr>
              <a:buSzPts val="4400"/>
              <a:buFont typeface="Calibri"/>
              <a:buNone/>
            </a:pPr>
            <a:r>
              <a:rPr lang="en-GB" dirty="0"/>
              <a:t>5. “Power of trade unions weakened?”</a:t>
            </a:r>
            <a:endParaRPr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EF9285D2-3703-133A-7F0C-FFC6906B634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18862" y="1825897"/>
            <a:ext cx="7918934" cy="41000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191397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55A11"/>
              </a:buClr>
              <a:buSzPts val="4400"/>
              <a:buFont typeface="Calibri"/>
              <a:buNone/>
            </a:pPr>
            <a:r>
              <a:rPr lang="en-GB" dirty="0"/>
              <a:t>5. “Power of employers weakened?”</a:t>
            </a:r>
            <a:endParaRPr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4DB46457-D734-47E0-4418-4AF6B144B14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80073" y="1690688"/>
            <a:ext cx="8591579" cy="44483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913244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55A11"/>
              </a:buClr>
              <a:buSzPts val="4400"/>
              <a:buFont typeface="Calibri"/>
              <a:buNone/>
            </a:pPr>
            <a:r>
              <a:rPr lang="nl-NL" dirty="0" err="1"/>
              <a:t>Conclusion</a:t>
            </a:r>
            <a:endParaRPr dirty="0"/>
          </a:p>
        </p:txBody>
      </p:sp>
      <p:sp>
        <p:nvSpPr>
          <p:cNvPr id="4" name="Google Shape;94;p2">
            <a:extLst>
              <a:ext uri="{FF2B5EF4-FFF2-40B4-BE49-F238E27FC236}">
                <a16:creationId xmlns:a16="http://schemas.microsoft.com/office/drawing/2014/main" id="{3DDE1631-6AF7-4BB5-0AED-DFA7F0679C4D}"/>
              </a:ext>
            </a:extLst>
          </p:cNvPr>
          <p:cNvSpPr txBox="1">
            <a:spLocks/>
          </p:cNvSpPr>
          <p:nvPr/>
        </p:nvSpPr>
        <p:spPr>
          <a:xfrm>
            <a:off x="745724" y="1847850"/>
            <a:ext cx="10995702" cy="47384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>
              <a:spcAft>
                <a:spcPts val="1200"/>
              </a:spcAft>
            </a:pP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COVID-19 noted as a significant influence on negotiations.</a:t>
            </a:r>
          </a:p>
          <a:p>
            <a:pPr>
              <a:spcAft>
                <a:spcPts val="1200"/>
              </a:spcAft>
            </a:pP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Mixed views on increased difficulty in agreement processes.</a:t>
            </a:r>
          </a:p>
          <a:p>
            <a:pPr>
              <a:spcAft>
                <a:spcPts val="1200"/>
              </a:spcAft>
            </a:pP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Stability in negotiation frequency despite the shift to online platforms.</a:t>
            </a:r>
          </a:p>
          <a:p>
            <a:pPr>
              <a:spcAft>
                <a:spcPts val="1200"/>
              </a:spcAft>
            </a:pP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Minimal changes in coverage rates and signatory parties.</a:t>
            </a:r>
          </a:p>
          <a:p>
            <a:pPr>
              <a:spcAft>
                <a:spcPts val="1200"/>
              </a:spcAft>
            </a:pP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Increased focus on wages as a key negotiation topic.</a:t>
            </a:r>
          </a:p>
          <a:p>
            <a:pPr>
              <a:spcAft>
                <a:spcPts val="1200"/>
              </a:spcAft>
            </a:pP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Good quality of social relations during pandemic negotiations.</a:t>
            </a:r>
          </a:p>
          <a:p>
            <a:pPr>
              <a:spcAft>
                <a:spcPts val="1200"/>
              </a:spcAft>
            </a:pP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Unchanged bargaining power of trade unions and employers.</a:t>
            </a:r>
          </a:p>
          <a:p>
            <a:endParaRPr lang="en-US" sz="2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0800" indent="0">
              <a:buNone/>
            </a:pPr>
            <a:endParaRPr lang="en-US" sz="2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200" dirty="0"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5271744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1"/>
          <p:cNvSpPr txBox="1">
            <a:spLocks noGrp="1"/>
          </p:cNvSpPr>
          <p:nvPr>
            <p:ph type="ctrTitle"/>
          </p:nvPr>
        </p:nvSpPr>
        <p:spPr>
          <a:xfrm>
            <a:off x="1047565" y="3070890"/>
            <a:ext cx="10096870" cy="30006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 fontScale="90000"/>
          </a:bodyPr>
          <a:lstStyle/>
          <a:p>
            <a:pPr marL="1126490" marR="911860" lvl="0" indent="0" algn="ctr" rtl="0">
              <a:lnSpc>
                <a:spcPct val="99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None/>
            </a:pPr>
            <a:br>
              <a:rPr lang="en-US" sz="4800" b="1" dirty="0">
                <a:latin typeface="Calibri"/>
                <a:ea typeface="Calibri"/>
                <a:cs typeface="Calibri"/>
                <a:sym typeface="Calibri"/>
              </a:rPr>
            </a:br>
            <a:br>
              <a:rPr lang="en-US" sz="4800" b="1" dirty="0">
                <a:latin typeface="Calibri"/>
                <a:ea typeface="Calibri"/>
                <a:cs typeface="Calibri"/>
                <a:sym typeface="Calibri"/>
              </a:rPr>
            </a:br>
            <a:br>
              <a:rPr lang="en-US" sz="4800" b="1" dirty="0">
                <a:latin typeface="Calibri"/>
                <a:ea typeface="Calibri"/>
                <a:cs typeface="Calibri"/>
                <a:sym typeface="Calibri"/>
              </a:rPr>
            </a:br>
            <a:br>
              <a:rPr lang="en-US" sz="4800" b="1" dirty="0">
                <a:latin typeface="Calibri"/>
                <a:ea typeface="Calibri"/>
                <a:cs typeface="Calibri"/>
                <a:sym typeface="Calibri"/>
              </a:rPr>
            </a:br>
            <a:br>
              <a:rPr lang="en-US" sz="4800" b="1" dirty="0">
                <a:latin typeface="Calibri"/>
                <a:ea typeface="Calibri"/>
                <a:cs typeface="Calibri"/>
                <a:sym typeface="Calibri"/>
              </a:rPr>
            </a:br>
            <a:br>
              <a:rPr lang="en-US" sz="4800" b="1" dirty="0">
                <a:latin typeface="Calibri"/>
                <a:ea typeface="Calibri"/>
                <a:cs typeface="Calibri"/>
                <a:sym typeface="Calibri"/>
              </a:rPr>
            </a:br>
            <a:br>
              <a:rPr lang="en-US" sz="4800" b="1" dirty="0">
                <a:latin typeface="Calibri"/>
                <a:ea typeface="Calibri"/>
                <a:cs typeface="Calibri"/>
                <a:sym typeface="Calibri"/>
              </a:rPr>
            </a:br>
            <a:br>
              <a:rPr lang="en-US" sz="4800" b="1" dirty="0">
                <a:latin typeface="Calibri"/>
                <a:ea typeface="Calibri"/>
                <a:cs typeface="Calibri"/>
                <a:sym typeface="Calibri"/>
              </a:rPr>
            </a:br>
            <a:br>
              <a:rPr lang="en-US" sz="4900" b="1" dirty="0">
                <a:latin typeface="Calibri"/>
                <a:ea typeface="Calibri"/>
                <a:cs typeface="Calibri"/>
                <a:sym typeface="Calibri"/>
              </a:rPr>
            </a:br>
            <a:br>
              <a:rPr lang="en-US" sz="4900" b="1" dirty="0">
                <a:latin typeface="Calibri"/>
                <a:ea typeface="Calibri"/>
                <a:cs typeface="Calibri"/>
                <a:sym typeface="Calibri"/>
              </a:rPr>
            </a:br>
            <a:br>
              <a:rPr lang="en-US" sz="4900" b="1" dirty="0">
                <a:latin typeface="Calibri"/>
                <a:ea typeface="Calibri"/>
                <a:cs typeface="Calibri"/>
                <a:sym typeface="Calibri"/>
              </a:rPr>
            </a:br>
            <a:r>
              <a:rPr lang="en-US" sz="4900" b="1" dirty="0">
                <a:latin typeface="Calibri"/>
                <a:ea typeface="Calibri"/>
                <a:cs typeface="Calibri"/>
                <a:sym typeface="Calibri"/>
              </a:rPr>
              <a:t>Collective Bargaining during the Covid-19 Pandemic </a:t>
            </a:r>
            <a:br>
              <a:rPr lang="en-US" sz="4900" b="1" dirty="0">
                <a:latin typeface="Calibri"/>
                <a:ea typeface="Calibri"/>
                <a:cs typeface="Calibri"/>
                <a:sym typeface="Calibri"/>
              </a:rPr>
            </a:br>
            <a:br>
              <a:rPr lang="en-US" sz="4900" b="1" dirty="0">
                <a:latin typeface="Calibri"/>
                <a:ea typeface="Calibri"/>
                <a:cs typeface="Calibri"/>
                <a:sym typeface="Calibri"/>
              </a:rPr>
            </a:br>
            <a:r>
              <a:rPr lang="en-US" sz="3600" b="1" dirty="0">
                <a:latin typeface="Calibri"/>
                <a:ea typeface="Calibri"/>
                <a:cs typeface="Calibri"/>
                <a:sym typeface="Calibri"/>
              </a:rPr>
              <a:t>Evidence from an International </a:t>
            </a:r>
            <a:br>
              <a:rPr lang="en-US" sz="3600" b="1" dirty="0">
                <a:latin typeface="Calibri"/>
                <a:ea typeface="Calibri"/>
                <a:cs typeface="Calibri"/>
                <a:sym typeface="Calibri"/>
              </a:rPr>
            </a:br>
            <a:r>
              <a:rPr lang="en-US" sz="3600" b="1" dirty="0">
                <a:latin typeface="Calibri"/>
                <a:ea typeface="Calibri"/>
                <a:cs typeface="Calibri"/>
                <a:sym typeface="Calibri"/>
              </a:rPr>
              <a:t>Negotiator Survey</a:t>
            </a:r>
            <a:br>
              <a:rPr lang="en-US" sz="3600" b="1" dirty="0">
                <a:latin typeface="Calibri"/>
                <a:ea typeface="Calibri"/>
                <a:cs typeface="Calibri"/>
                <a:sym typeface="Calibri"/>
              </a:rPr>
            </a:br>
            <a:br>
              <a:rPr lang="en-US" sz="2400" b="1" dirty="0">
                <a:latin typeface="Arial"/>
                <a:ea typeface="Arial"/>
                <a:cs typeface="Arial"/>
                <a:sym typeface="Arial"/>
              </a:rPr>
            </a:br>
            <a:br>
              <a:rPr lang="en-US" sz="2400" b="1" dirty="0">
                <a:latin typeface="Arial"/>
                <a:ea typeface="Arial"/>
                <a:cs typeface="Arial"/>
                <a:sym typeface="Arial"/>
              </a:rPr>
            </a:br>
            <a:endParaRPr lang="en-US" b="1" dirty="0"/>
          </a:p>
        </p:txBody>
      </p:sp>
      <p:sp>
        <p:nvSpPr>
          <p:cNvPr id="87" name="Google Shape;87;p1"/>
          <p:cNvSpPr txBox="1">
            <a:spLocks noGrp="1"/>
          </p:cNvSpPr>
          <p:nvPr>
            <p:ph type="subTitle" idx="1"/>
          </p:nvPr>
        </p:nvSpPr>
        <p:spPr>
          <a:xfrm>
            <a:off x="265044" y="5380383"/>
            <a:ext cx="6003234" cy="12642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85000" lnSpcReduction="20000"/>
          </a:bodyPr>
          <a:lstStyle/>
          <a:p>
            <a:pPr marL="0" lvl="0" indent="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endParaRPr lang="nl-NL" dirty="0">
              <a:solidFill>
                <a:srgbClr val="A5A5A5"/>
              </a:solidFill>
            </a:endParaRPr>
          </a:p>
          <a:p>
            <a:pPr marL="0" lvl="0" indent="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endParaRPr dirty="0">
              <a:solidFill>
                <a:srgbClr val="A5A5A5"/>
              </a:solidFill>
            </a:endParaRPr>
          </a:p>
          <a:p>
            <a:pPr marL="0" lvl="0" indent="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</a:pPr>
            <a:r>
              <a:rPr lang="en-GB" sz="1200" dirty="0"/>
              <a:t>Funded by the European Commission. Directorate-General  </a:t>
            </a:r>
            <a:endParaRPr dirty="0"/>
          </a:p>
          <a:p>
            <a:pPr marL="0" lvl="0" indent="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</a:pPr>
            <a:r>
              <a:rPr lang="en-GB" sz="1200" dirty="0"/>
              <a:t>for Employment. Social Affairs and Inclusion - VS/2021/0190 1</a:t>
            </a:r>
            <a:endParaRPr sz="1200" dirty="0"/>
          </a:p>
        </p:txBody>
      </p:sp>
      <p:pic>
        <p:nvPicPr>
          <p:cNvPr id="88" name="Google Shape;88;p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65044" y="6166523"/>
            <a:ext cx="914400" cy="478155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04C5585C-3D32-EF00-57B6-46211A5B9A0C}"/>
              </a:ext>
            </a:extLst>
          </p:cNvPr>
          <p:cNvSpPr txBox="1"/>
          <p:nvPr/>
        </p:nvSpPr>
        <p:spPr>
          <a:xfrm>
            <a:off x="4724399" y="4904189"/>
            <a:ext cx="3087757" cy="2862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A5A5A5"/>
              </a:buClr>
              <a:buSzPts val="2400"/>
              <a:buNone/>
            </a:pPr>
            <a:r>
              <a:rPr lang="en-GB">
                <a:solidFill>
                  <a:srgbClr val="A5A5A5"/>
                </a:solidFill>
              </a:rPr>
              <a:t>Giedo Jansen (AIAS-HSI)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959263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55A11"/>
              </a:buClr>
              <a:buSzPts val="4400"/>
              <a:buFont typeface="Calibri"/>
              <a:buNone/>
            </a:pPr>
            <a:r>
              <a:rPr lang="en-GB" dirty="0"/>
              <a:t>BARCOVID PROJECT</a:t>
            </a:r>
            <a:endParaRPr dirty="0"/>
          </a:p>
        </p:txBody>
      </p:sp>
      <p:sp>
        <p:nvSpPr>
          <p:cNvPr id="94" name="Google Shape;94;p2"/>
          <p:cNvSpPr txBox="1">
            <a:spLocks noGrp="1"/>
          </p:cNvSpPr>
          <p:nvPr>
            <p:ph type="body" idx="4294967295"/>
          </p:nvPr>
        </p:nvSpPr>
        <p:spPr>
          <a:xfrm>
            <a:off x="745724" y="1847850"/>
            <a:ext cx="10608076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2500" lnSpcReduction="10000"/>
          </a:bodyPr>
          <a:lstStyle/>
          <a:p>
            <a:pPr marL="50800" indent="0">
              <a:buNone/>
            </a:pPr>
            <a:r>
              <a:rPr lang="en-US" sz="2500" dirty="0">
                <a:solidFill>
                  <a:schemeClr val="tx1"/>
                </a:solidFill>
                <a:latin typeface="+mj-lt"/>
                <a:cs typeface="Times New Roman" panose="02020603050405020304" pitchFamily="18" charset="0"/>
              </a:rPr>
              <a:t>Influence of COVID-19 Pandemic on collective negotiations and collective agreements </a:t>
            </a:r>
          </a:p>
          <a:p>
            <a:pPr marL="50800" indent="0">
              <a:buNone/>
            </a:pPr>
            <a:endParaRPr lang="en-US" sz="2500" dirty="0">
              <a:solidFill>
                <a:schemeClr val="tx1"/>
              </a:solidFill>
              <a:latin typeface="+mj-lt"/>
              <a:cs typeface="Times New Roman" panose="02020603050405020304" pitchFamily="18" charset="0"/>
            </a:endParaRPr>
          </a:p>
          <a:p>
            <a:pPr marL="508000" indent="-457200">
              <a:buFont typeface="+mj-lt"/>
              <a:buAutoNum type="arabicPeriod"/>
            </a:pPr>
            <a:r>
              <a:rPr lang="en-US" sz="2500" i="0" dirty="0">
                <a:solidFill>
                  <a:schemeClr val="tx1"/>
                </a:solidFill>
                <a:effectLst/>
                <a:latin typeface="+mj-lt"/>
                <a:cs typeface="Times New Roman" panose="02020603050405020304" pitchFamily="18" charset="0"/>
              </a:rPr>
              <a:t>The negotiation process </a:t>
            </a:r>
          </a:p>
          <a:p>
            <a:pPr marL="508000" indent="-457200">
              <a:buFont typeface="+mj-lt"/>
              <a:buAutoNum type="arabicPeriod"/>
            </a:pPr>
            <a:r>
              <a:rPr lang="en-US" sz="2500" dirty="0">
                <a:solidFill>
                  <a:schemeClr val="tx1"/>
                </a:solidFill>
                <a:latin typeface="+mj-lt"/>
                <a:cs typeface="Times New Roman" panose="02020603050405020304" pitchFamily="18" charset="0"/>
              </a:rPr>
              <a:t>The wider industrial relations climate</a:t>
            </a:r>
          </a:p>
          <a:p>
            <a:pPr marL="508000" indent="-457200">
              <a:buFont typeface="+mj-lt"/>
              <a:buAutoNum type="arabicPeriod"/>
            </a:pPr>
            <a:r>
              <a:rPr lang="en-US" sz="2500" i="0" dirty="0">
                <a:solidFill>
                  <a:schemeClr val="tx1"/>
                </a:solidFill>
                <a:effectLst/>
                <a:latin typeface="+mj-lt"/>
                <a:cs typeface="Times New Roman" panose="02020603050405020304" pitchFamily="18" charset="0"/>
              </a:rPr>
              <a:t>Negotiation outcomes (changes in agreements)</a:t>
            </a:r>
          </a:p>
          <a:p>
            <a:pPr marL="50800" indent="0">
              <a:buNone/>
            </a:pPr>
            <a:endParaRPr lang="en-US" sz="2500" b="1" dirty="0">
              <a:solidFill>
                <a:schemeClr val="tx1"/>
              </a:solidFill>
              <a:latin typeface="+mj-lt"/>
              <a:cs typeface="Times New Roman" panose="02020603050405020304" pitchFamily="18" charset="0"/>
            </a:endParaRPr>
          </a:p>
          <a:p>
            <a:pPr marL="50800" indent="0">
              <a:buNone/>
            </a:pPr>
            <a:r>
              <a:rPr lang="en-US" sz="2500" b="1" i="0" dirty="0">
                <a:solidFill>
                  <a:schemeClr val="tx1"/>
                </a:solidFill>
                <a:effectLst/>
                <a:latin typeface="+mj-lt"/>
                <a:cs typeface="Times New Roman" panose="02020603050405020304" pitchFamily="18" charset="0"/>
              </a:rPr>
              <a:t>Research Question 1</a:t>
            </a:r>
            <a:r>
              <a:rPr lang="en-US" sz="2500" b="0" i="0" dirty="0">
                <a:solidFill>
                  <a:schemeClr val="tx1"/>
                </a:solidFill>
                <a:effectLst/>
                <a:latin typeface="+mj-lt"/>
                <a:cs typeface="Times New Roman" panose="02020603050405020304" pitchFamily="18" charset="0"/>
              </a:rPr>
              <a:t>: </a:t>
            </a:r>
          </a:p>
          <a:p>
            <a:pPr marL="50800" indent="0">
              <a:buNone/>
            </a:pPr>
            <a:endParaRPr lang="en-US" sz="2500" dirty="0">
              <a:solidFill>
                <a:schemeClr val="tx1"/>
              </a:solidFill>
              <a:latin typeface="+mj-lt"/>
              <a:cs typeface="Times New Roman" panose="02020603050405020304" pitchFamily="18" charset="0"/>
            </a:endParaRPr>
          </a:p>
          <a:p>
            <a:pPr marL="50800" indent="0">
              <a:buNone/>
            </a:pPr>
            <a:r>
              <a:rPr lang="en-US" sz="2500" b="0" i="0" dirty="0">
                <a:solidFill>
                  <a:schemeClr val="tx1"/>
                </a:solidFill>
                <a:effectLst/>
                <a:latin typeface="+mj-lt"/>
                <a:cs typeface="Times New Roman" panose="02020603050405020304" pitchFamily="18" charset="0"/>
              </a:rPr>
              <a:t>How has the COVID-19 pandemic influenced the </a:t>
            </a:r>
            <a:r>
              <a:rPr lang="en-US" sz="2500" b="1" i="0" dirty="0">
                <a:solidFill>
                  <a:schemeClr val="tx1"/>
                </a:solidFill>
                <a:effectLst/>
                <a:latin typeface="+mj-lt"/>
                <a:cs typeface="Times New Roman" panose="02020603050405020304" pitchFamily="18" charset="0"/>
              </a:rPr>
              <a:t>negotiation process </a:t>
            </a:r>
            <a:r>
              <a:rPr lang="en-US" sz="2500" b="0" i="0" dirty="0">
                <a:solidFill>
                  <a:schemeClr val="tx1"/>
                </a:solidFill>
                <a:effectLst/>
                <a:latin typeface="+mj-lt"/>
                <a:cs typeface="Times New Roman" panose="02020603050405020304" pitchFamily="18" charset="0"/>
              </a:rPr>
              <a:t>for renewing collective labor agreements across various European countries?</a:t>
            </a:r>
          </a:p>
          <a:p>
            <a:pPr marL="50800" indent="0">
              <a:buNone/>
            </a:pPr>
            <a:endParaRPr lang="en-US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0800" indent="0">
              <a:spcBef>
                <a:spcPts val="20"/>
              </a:spcBef>
              <a:buNone/>
            </a:pP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55A11"/>
              </a:buClr>
              <a:buSzPts val="4400"/>
              <a:buFont typeface="Calibri"/>
              <a:buNone/>
            </a:pPr>
            <a:r>
              <a:rPr lang="en-GB" dirty="0"/>
              <a:t>BARCOVID NEGOTIATOR SURVEY</a:t>
            </a:r>
            <a:endParaRPr dirty="0"/>
          </a:p>
        </p:txBody>
      </p:sp>
      <p:sp>
        <p:nvSpPr>
          <p:cNvPr id="94" name="Google Shape;94;p2"/>
          <p:cNvSpPr txBox="1">
            <a:spLocks noGrp="1"/>
          </p:cNvSpPr>
          <p:nvPr>
            <p:ph type="body" idx="4294967295"/>
          </p:nvPr>
        </p:nvSpPr>
        <p:spPr>
          <a:xfrm>
            <a:off x="745724" y="4678018"/>
            <a:ext cx="10608076" cy="20408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>
              <a:spcBef>
                <a:spcPts val="20"/>
              </a:spcBef>
            </a:pP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About half of the respondents are from trade unions </a:t>
            </a:r>
            <a:r>
              <a:rPr lang="en-GB" sz="24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ambria" panose="02040503050406030204" pitchFamily="18" charset="0"/>
              </a:rPr>
              <a:t>(53.9%), the other half from employer and employer associations (46,1%)</a:t>
            </a:r>
          </a:p>
          <a:p>
            <a:pPr>
              <a:spcBef>
                <a:spcPts val="20"/>
              </a:spcBef>
            </a:pPr>
            <a:endParaRPr lang="en-GB" sz="2400" dirty="0">
              <a:solidFill>
                <a:srgbClr val="222222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Cambria" panose="02040503050406030204" pitchFamily="18" charset="0"/>
            </a:endParaRPr>
          </a:p>
          <a:p>
            <a:pPr>
              <a:spcBef>
                <a:spcPts val="20"/>
              </a:spcBef>
            </a:pPr>
            <a:r>
              <a:rPr lang="en-GB" sz="24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ambria" panose="02040503050406030204" pitchFamily="18" charset="0"/>
              </a:rPr>
              <a:t>Majority of respondents (85%) from sector-level negotiations. The rest from company-level (11%) or national-level (4%)</a:t>
            </a:r>
            <a:endParaRPr lang="en-US" sz="24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D3D24F0A-B429-9983-F082-2B1B9941FA7B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3152" t="19708" r="63804" b="64826"/>
          <a:stretch/>
        </p:blipFill>
        <p:spPr>
          <a:xfrm>
            <a:off x="559802" y="1690688"/>
            <a:ext cx="10793998" cy="28417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39478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55A11"/>
              </a:buClr>
              <a:buSzPts val="4400"/>
              <a:buFont typeface="Calibri"/>
              <a:buNone/>
            </a:pPr>
            <a:r>
              <a:rPr lang="en-GB" dirty="0"/>
              <a:t>1. Overall Influence</a:t>
            </a:r>
            <a:endParaRPr dirty="0"/>
          </a:p>
        </p:txBody>
      </p:sp>
      <p:graphicFrame>
        <p:nvGraphicFramePr>
          <p:cNvPr id="2" name="Chart 1">
            <a:extLst>
              <a:ext uri="{FF2B5EF4-FFF2-40B4-BE49-F238E27FC236}">
                <a16:creationId xmlns:a16="http://schemas.microsoft.com/office/drawing/2014/main" id="{3C649274-0469-97ED-D796-0477423B351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132831903"/>
              </p:ext>
            </p:extLst>
          </p:nvPr>
        </p:nvGraphicFramePr>
        <p:xfrm>
          <a:off x="962439" y="2345635"/>
          <a:ext cx="10267122" cy="36079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7714E2C0-FF26-49E7-4DD5-B084F153FD36}"/>
              </a:ext>
            </a:extLst>
          </p:cNvPr>
          <p:cNvSpPr txBox="1"/>
          <p:nvPr/>
        </p:nvSpPr>
        <p:spPr>
          <a:xfrm>
            <a:off x="1022074" y="1802718"/>
            <a:ext cx="10147852" cy="4308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nl-NL" sz="2200" i="1" dirty="0" err="1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Did</a:t>
            </a:r>
            <a:r>
              <a:rPr lang="nl-NL" sz="2200" i="1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nl-NL" sz="2200" i="1" dirty="0" err="1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the</a:t>
            </a:r>
            <a:r>
              <a:rPr lang="nl-NL" sz="2200" i="1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nl-NL" sz="2200" i="1" dirty="0" err="1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pandemic</a:t>
            </a:r>
            <a:r>
              <a:rPr lang="nl-NL" sz="2200" i="1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make </a:t>
            </a:r>
            <a:r>
              <a:rPr lang="nl-NL" sz="2200" i="1" dirty="0" err="1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it</a:t>
            </a:r>
            <a:r>
              <a:rPr lang="nl-NL" sz="2200" i="1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more or </a:t>
            </a:r>
            <a:r>
              <a:rPr lang="nl-NL" sz="2200" i="1" dirty="0" err="1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less</a:t>
            </a:r>
            <a:r>
              <a:rPr lang="nl-NL" sz="2200" i="1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nl-NL" sz="2200" i="1" dirty="0" err="1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difficult</a:t>
            </a:r>
            <a:r>
              <a:rPr lang="nl-NL" sz="2200" i="1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nl-NL" sz="2200" i="1" dirty="0" err="1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to</a:t>
            </a:r>
            <a:r>
              <a:rPr lang="nl-NL" sz="2200" i="1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nl-NL" sz="2200" i="1" dirty="0" err="1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reach</a:t>
            </a:r>
            <a:r>
              <a:rPr lang="nl-NL" sz="2200" i="1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nl-NL" sz="2200" i="1" dirty="0" err="1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an</a:t>
            </a:r>
            <a:r>
              <a:rPr lang="nl-NL" sz="2200" i="1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agreement?</a:t>
            </a:r>
            <a:endParaRPr lang="nl-NL" sz="2200" i="1" dirty="0">
              <a:latin typeface="+mj-lt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860109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55A11"/>
              </a:buClr>
              <a:buSzPts val="4400"/>
              <a:buFont typeface="Calibri"/>
              <a:buNone/>
            </a:pPr>
            <a:r>
              <a:rPr lang="en-GB" dirty="0"/>
              <a:t>1. Overall Influence</a:t>
            </a:r>
            <a:endParaRPr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714E2C0-FF26-49E7-4DD5-B084F153FD36}"/>
              </a:ext>
            </a:extLst>
          </p:cNvPr>
          <p:cNvSpPr txBox="1"/>
          <p:nvPr/>
        </p:nvSpPr>
        <p:spPr>
          <a:xfrm>
            <a:off x="1022074" y="1802718"/>
            <a:ext cx="10147852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200" i="1" dirty="0">
                <a:latin typeface="+mj-lt"/>
                <a:cs typeface="Times New Roman" panose="02020603050405020304" pitchFamily="18" charset="0"/>
              </a:rPr>
              <a:t>How important was the covid19 pandemic compared to other factors that affected the negotiation process?</a:t>
            </a:r>
            <a:endParaRPr lang="nl-NL" sz="2200" i="1" dirty="0">
              <a:latin typeface="+mj-lt"/>
              <a:cs typeface="Times New Roman" panose="02020603050405020304" pitchFamily="18" charset="0"/>
            </a:endParaRPr>
          </a:p>
        </p:txBody>
      </p:sp>
      <p:graphicFrame>
        <p:nvGraphicFramePr>
          <p:cNvPr id="3" name="Chart 2">
            <a:extLst>
              <a:ext uri="{FF2B5EF4-FFF2-40B4-BE49-F238E27FC236}">
                <a16:creationId xmlns:a16="http://schemas.microsoft.com/office/drawing/2014/main" id="{359103F1-F26E-4B32-33CD-4B7D407E3FB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374822463"/>
              </p:ext>
            </p:extLst>
          </p:nvPr>
        </p:nvGraphicFramePr>
        <p:xfrm>
          <a:off x="649357" y="2345635"/>
          <a:ext cx="11251095" cy="438646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5770137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55A11"/>
              </a:buClr>
              <a:buSzPts val="4400"/>
              <a:buFont typeface="Calibri"/>
              <a:buNone/>
            </a:pPr>
            <a:r>
              <a:rPr lang="en-GB" dirty="0"/>
              <a:t>1. Overall Influence</a:t>
            </a:r>
            <a:endParaRPr dirty="0"/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69114DF4-2165-4C95-8594-B48A5A24C3A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08018730"/>
              </p:ext>
            </p:extLst>
          </p:nvPr>
        </p:nvGraphicFramePr>
        <p:xfrm>
          <a:off x="838200" y="1806734"/>
          <a:ext cx="10515599" cy="3657600"/>
        </p:xfrm>
        <a:graphic>
          <a:graphicData uri="http://schemas.openxmlformats.org/drawingml/2006/table">
            <a:tbl>
              <a:tblPr firstRow="1" firstCol="1" bandRow="1"/>
              <a:tblGrid>
                <a:gridCol w="4172801">
                  <a:extLst>
                    <a:ext uri="{9D8B030D-6E8A-4147-A177-3AD203B41FA5}">
                      <a16:colId xmlns:a16="http://schemas.microsoft.com/office/drawing/2014/main" val="3988909057"/>
                    </a:ext>
                  </a:extLst>
                </a:gridCol>
                <a:gridCol w="2113482">
                  <a:extLst>
                    <a:ext uri="{9D8B030D-6E8A-4147-A177-3AD203B41FA5}">
                      <a16:colId xmlns:a16="http://schemas.microsoft.com/office/drawing/2014/main" val="2763913689"/>
                    </a:ext>
                  </a:extLst>
                </a:gridCol>
                <a:gridCol w="2114658">
                  <a:extLst>
                    <a:ext uri="{9D8B030D-6E8A-4147-A177-3AD203B41FA5}">
                      <a16:colId xmlns:a16="http://schemas.microsoft.com/office/drawing/2014/main" val="1433221995"/>
                    </a:ext>
                  </a:extLst>
                </a:gridCol>
                <a:gridCol w="2114658">
                  <a:extLst>
                    <a:ext uri="{9D8B030D-6E8A-4147-A177-3AD203B41FA5}">
                      <a16:colId xmlns:a16="http://schemas.microsoft.com/office/drawing/2014/main" val="1523791071"/>
                    </a:ext>
                  </a:extLst>
                </a:gridCol>
              </a:tblGrid>
              <a:tr h="181306">
                <a:tc>
                  <a:txBody>
                    <a:bodyPr/>
                    <a:lstStyle/>
                    <a:p>
                      <a:pPr algn="just"/>
                      <a:endParaRPr lang="it-IT" sz="2000" b="1" dirty="0">
                        <a:solidFill>
                          <a:srgbClr val="222222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Cambria" panose="02040503050406030204" pitchFamily="18" charset="0"/>
                      </a:endParaRPr>
                    </a:p>
                    <a:p>
                      <a:pPr algn="just"/>
                      <a:r>
                        <a:rPr lang="it-IT" sz="2000" b="1" dirty="0">
                          <a:solidFill>
                            <a:srgbClr val="22222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Cambria" panose="02040503050406030204" pitchFamily="18" charset="0"/>
                        </a:rPr>
                        <a:t>Frequency of negotiations</a:t>
                      </a:r>
                      <a:endParaRPr lang="nl-NL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990" marR="6799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it-IT" sz="2000" b="1" dirty="0">
                          <a:solidFill>
                            <a:srgbClr val="22222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Cambria" panose="02040503050406030204" pitchFamily="18" charset="0"/>
                        </a:rPr>
                        <a:t>Netherlands</a:t>
                      </a:r>
                      <a:endParaRPr lang="nl-NL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990" marR="6799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it-IT" sz="20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Italy</a:t>
                      </a:r>
                      <a:endParaRPr lang="nl-NL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990" marR="6799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it-IT" sz="20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Austria</a:t>
                      </a:r>
                      <a:endParaRPr lang="nl-NL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990" marR="6799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19930031"/>
                  </a:ext>
                </a:extLst>
              </a:tr>
              <a:tr h="181306">
                <a:tc>
                  <a:txBody>
                    <a:bodyPr/>
                    <a:lstStyle/>
                    <a:p>
                      <a:pPr algn="just"/>
                      <a:r>
                        <a:rPr lang="it-IT" sz="2000" dirty="0">
                          <a:solidFill>
                            <a:srgbClr val="22222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Cambria" panose="02040503050406030204" pitchFamily="18" charset="0"/>
                        </a:rPr>
                        <a:t>Weekly</a:t>
                      </a:r>
                      <a:endParaRPr lang="nl-NL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990" marR="6799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it-IT" sz="20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18,9</a:t>
                      </a:r>
                      <a:endParaRPr lang="nl-NL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990" marR="6799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it-IT" sz="20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8,3</a:t>
                      </a:r>
                      <a:endParaRPr lang="nl-NL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990" marR="6799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it-IT" sz="20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10,3</a:t>
                      </a:r>
                      <a:endParaRPr lang="nl-NL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990" marR="6799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30854734"/>
                  </a:ext>
                </a:extLst>
              </a:tr>
              <a:tr h="181306">
                <a:tc>
                  <a:txBody>
                    <a:bodyPr/>
                    <a:lstStyle/>
                    <a:p>
                      <a:pPr algn="just"/>
                      <a:r>
                        <a:rPr lang="it-IT" sz="2000" dirty="0">
                          <a:solidFill>
                            <a:srgbClr val="22222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Cambria" panose="02040503050406030204" pitchFamily="18" charset="0"/>
                        </a:rPr>
                        <a:t>Monthly </a:t>
                      </a:r>
                      <a:endParaRPr lang="nl-NL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990" marR="6799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it-IT" sz="20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45,6</a:t>
                      </a:r>
                      <a:endParaRPr lang="nl-NL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990" marR="6799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it-IT" sz="2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66,7</a:t>
                      </a:r>
                      <a:endParaRPr lang="nl-NL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990" marR="6799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it-IT" sz="2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10,3</a:t>
                      </a:r>
                      <a:endParaRPr lang="nl-NL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990" marR="6799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61601309"/>
                  </a:ext>
                </a:extLst>
              </a:tr>
              <a:tr h="181306">
                <a:tc>
                  <a:txBody>
                    <a:bodyPr/>
                    <a:lstStyle/>
                    <a:p>
                      <a:pPr algn="just"/>
                      <a:r>
                        <a:rPr lang="it-IT" sz="2000" dirty="0">
                          <a:solidFill>
                            <a:srgbClr val="22222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Cambria" panose="02040503050406030204" pitchFamily="18" charset="0"/>
                        </a:rPr>
                        <a:t>Incidental </a:t>
                      </a:r>
                      <a:endParaRPr lang="nl-NL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990" marR="6799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it-IT" sz="2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35,6</a:t>
                      </a:r>
                      <a:endParaRPr lang="nl-NL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990" marR="6799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it-IT" sz="2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25</a:t>
                      </a:r>
                      <a:endParaRPr lang="nl-NL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990" marR="6799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it-IT" sz="2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79,5</a:t>
                      </a:r>
                      <a:endParaRPr lang="nl-NL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990" marR="6799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19323349"/>
                  </a:ext>
                </a:extLst>
              </a:tr>
              <a:tr h="181306">
                <a:tc>
                  <a:txBody>
                    <a:bodyPr/>
                    <a:lstStyle/>
                    <a:p>
                      <a:pPr algn="just"/>
                      <a:r>
                        <a:rPr lang="it-IT" sz="2000" dirty="0">
                          <a:solidFill>
                            <a:srgbClr val="22222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Cambria" panose="02040503050406030204" pitchFamily="18" charset="0"/>
                        </a:rPr>
                        <a:t> </a:t>
                      </a:r>
                      <a:endParaRPr lang="nl-NL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990" marR="6799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it-IT" sz="2000" dirty="0">
                          <a:solidFill>
                            <a:srgbClr val="22222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Cambria" panose="02040503050406030204" pitchFamily="18" charset="0"/>
                        </a:rPr>
                        <a:t> </a:t>
                      </a:r>
                      <a:endParaRPr lang="nl-NL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990" marR="6799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it-IT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nl-NL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990" marR="6799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it-IT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nl-NL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990" marR="6799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27209663"/>
                  </a:ext>
                </a:extLst>
              </a:tr>
              <a:tr h="181306">
                <a:tc>
                  <a:txBody>
                    <a:bodyPr/>
                    <a:lstStyle/>
                    <a:p>
                      <a:pPr algn="just"/>
                      <a:r>
                        <a:rPr lang="it-IT" sz="2000" b="1" dirty="0">
                          <a:solidFill>
                            <a:srgbClr val="22222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Cambria" panose="02040503050406030204" pitchFamily="18" charset="0"/>
                        </a:rPr>
                        <a:t>Change in negotiation freqency </a:t>
                      </a:r>
                      <a:endParaRPr lang="nl-NL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990" marR="6799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it-IT" sz="2000" dirty="0">
                          <a:solidFill>
                            <a:srgbClr val="22222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Cambria" panose="02040503050406030204" pitchFamily="18" charset="0"/>
                        </a:rPr>
                        <a:t> </a:t>
                      </a:r>
                      <a:endParaRPr lang="nl-NL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990" marR="6799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it-IT" sz="2000" b="1">
                          <a:solidFill>
                            <a:srgbClr val="22222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Cambria" panose="02040503050406030204" pitchFamily="18" charset="0"/>
                        </a:rPr>
                        <a:t> </a:t>
                      </a:r>
                      <a:endParaRPr lang="nl-NL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990" marR="6799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it-IT" sz="2000" b="1">
                          <a:solidFill>
                            <a:srgbClr val="22222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Cambria" panose="02040503050406030204" pitchFamily="18" charset="0"/>
                        </a:rPr>
                        <a:t> </a:t>
                      </a:r>
                      <a:endParaRPr lang="nl-NL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990" marR="6799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89579432"/>
                  </a:ext>
                </a:extLst>
              </a:tr>
              <a:tr h="181306">
                <a:tc>
                  <a:txBody>
                    <a:bodyPr/>
                    <a:lstStyle/>
                    <a:p>
                      <a:pPr algn="just"/>
                      <a:r>
                        <a:rPr lang="it-IT" sz="2000">
                          <a:solidFill>
                            <a:srgbClr val="22222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Cambria" panose="02040503050406030204" pitchFamily="18" charset="0"/>
                        </a:rPr>
                        <a:t>(</a:t>
                      </a:r>
                      <a:r>
                        <a:rPr lang="it-IT" sz="2000" b="1">
                          <a:solidFill>
                            <a:srgbClr val="22222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Cambria" panose="02040503050406030204" pitchFamily="18" charset="0"/>
                        </a:rPr>
                        <a:t>vs. before the pandemic)</a:t>
                      </a:r>
                      <a:endParaRPr lang="nl-NL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990" marR="6799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it-IT" sz="2000" dirty="0">
                          <a:solidFill>
                            <a:srgbClr val="22222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Cambria" panose="02040503050406030204" pitchFamily="18" charset="0"/>
                        </a:rPr>
                        <a:t> </a:t>
                      </a:r>
                      <a:endParaRPr lang="nl-NL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990" marR="6799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it-IT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nl-NL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990" marR="6799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it-IT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nl-NL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990" marR="6799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52359388"/>
                  </a:ext>
                </a:extLst>
              </a:tr>
              <a:tr h="181306">
                <a:tc>
                  <a:txBody>
                    <a:bodyPr/>
                    <a:lstStyle/>
                    <a:p>
                      <a:pPr algn="just"/>
                      <a:r>
                        <a:rPr lang="it-IT" sz="2000">
                          <a:solidFill>
                            <a:srgbClr val="22222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Cambria" panose="02040503050406030204" pitchFamily="18" charset="0"/>
                        </a:rPr>
                        <a:t>Decreased</a:t>
                      </a:r>
                      <a:endParaRPr lang="nl-NL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990" marR="6799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it-IT" sz="20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12,4</a:t>
                      </a:r>
                      <a:endParaRPr lang="nl-NL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990" marR="6799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it-IT" sz="2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25</a:t>
                      </a:r>
                      <a:endParaRPr lang="nl-NL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990" marR="6799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it-IT" sz="2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10</a:t>
                      </a:r>
                      <a:endParaRPr lang="nl-NL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990" marR="6799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19658625"/>
                  </a:ext>
                </a:extLst>
              </a:tr>
              <a:tr h="181306">
                <a:tc>
                  <a:txBody>
                    <a:bodyPr/>
                    <a:lstStyle/>
                    <a:p>
                      <a:pPr algn="just"/>
                      <a:r>
                        <a:rPr lang="it-IT" sz="2000">
                          <a:solidFill>
                            <a:srgbClr val="22222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Cambria" panose="02040503050406030204" pitchFamily="18" charset="0"/>
                        </a:rPr>
                        <a:t>Stayed the same</a:t>
                      </a:r>
                      <a:endParaRPr lang="nl-NL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990" marR="6799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it-IT" sz="20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78,7</a:t>
                      </a:r>
                      <a:endParaRPr lang="nl-NL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990" marR="6799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it-IT" sz="20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58,3</a:t>
                      </a:r>
                      <a:endParaRPr lang="nl-NL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990" marR="6799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it-IT" sz="2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77,5</a:t>
                      </a:r>
                      <a:endParaRPr lang="nl-NL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990" marR="6799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52132818"/>
                  </a:ext>
                </a:extLst>
              </a:tr>
              <a:tr h="181306">
                <a:tc>
                  <a:txBody>
                    <a:bodyPr/>
                    <a:lstStyle/>
                    <a:p>
                      <a:pPr algn="just"/>
                      <a:r>
                        <a:rPr lang="it-IT" sz="2000" dirty="0">
                          <a:solidFill>
                            <a:srgbClr val="22222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Cambria" panose="02040503050406030204" pitchFamily="18" charset="0"/>
                        </a:rPr>
                        <a:t>Increased</a:t>
                      </a:r>
                      <a:endParaRPr lang="nl-NL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990" marR="6799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it-IT" sz="20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9</a:t>
                      </a:r>
                      <a:endParaRPr lang="nl-NL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990" marR="6799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it-IT" sz="20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16,7</a:t>
                      </a:r>
                      <a:endParaRPr lang="nl-NL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990" marR="6799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it-IT" sz="20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12,5</a:t>
                      </a:r>
                      <a:endParaRPr lang="nl-NL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990" marR="6799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01163183"/>
                  </a:ext>
                </a:extLst>
              </a:tr>
              <a:tr h="181306">
                <a:tc>
                  <a:txBody>
                    <a:bodyPr/>
                    <a:lstStyle/>
                    <a:p>
                      <a:pPr algn="just"/>
                      <a:r>
                        <a:rPr lang="it-IT" sz="2000" dirty="0">
                          <a:solidFill>
                            <a:srgbClr val="22222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Cambria" panose="02040503050406030204" pitchFamily="18" charset="0"/>
                        </a:rPr>
                        <a:t> </a:t>
                      </a:r>
                      <a:endParaRPr lang="nl-NL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990" marR="6799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it-IT" sz="2000" dirty="0">
                          <a:solidFill>
                            <a:srgbClr val="22222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Cambria" panose="02040503050406030204" pitchFamily="18" charset="0"/>
                        </a:rPr>
                        <a:t> </a:t>
                      </a:r>
                      <a:endParaRPr lang="nl-NL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990" marR="6799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it-IT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nl-NL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990" marR="6799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it-IT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nl-NL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990" marR="6799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9909975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771876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55A11"/>
              </a:buClr>
              <a:buSzPts val="4400"/>
              <a:buFont typeface="Calibri"/>
              <a:buNone/>
            </a:pPr>
            <a:r>
              <a:rPr lang="en-GB" dirty="0"/>
              <a:t>1. Overall Influence</a:t>
            </a:r>
            <a:endParaRPr dirty="0"/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13B62FFA-C3D3-C7D2-05B3-06459A818D5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73468474"/>
              </p:ext>
            </p:extLst>
          </p:nvPr>
        </p:nvGraphicFramePr>
        <p:xfrm>
          <a:off x="838200" y="1806734"/>
          <a:ext cx="10515599" cy="4325011"/>
        </p:xfrm>
        <a:graphic>
          <a:graphicData uri="http://schemas.openxmlformats.org/drawingml/2006/table">
            <a:tbl>
              <a:tblPr firstRow="1" firstCol="1" bandRow="1"/>
              <a:tblGrid>
                <a:gridCol w="4184374">
                  <a:extLst>
                    <a:ext uri="{9D8B030D-6E8A-4147-A177-3AD203B41FA5}">
                      <a16:colId xmlns:a16="http://schemas.microsoft.com/office/drawing/2014/main" val="4064902885"/>
                    </a:ext>
                  </a:extLst>
                </a:gridCol>
                <a:gridCol w="2186609">
                  <a:extLst>
                    <a:ext uri="{9D8B030D-6E8A-4147-A177-3AD203B41FA5}">
                      <a16:colId xmlns:a16="http://schemas.microsoft.com/office/drawing/2014/main" val="4151914403"/>
                    </a:ext>
                  </a:extLst>
                </a:gridCol>
                <a:gridCol w="1574961">
                  <a:extLst>
                    <a:ext uri="{9D8B030D-6E8A-4147-A177-3AD203B41FA5}">
                      <a16:colId xmlns:a16="http://schemas.microsoft.com/office/drawing/2014/main" val="3066374028"/>
                    </a:ext>
                  </a:extLst>
                </a:gridCol>
                <a:gridCol w="2569655">
                  <a:extLst>
                    <a:ext uri="{9D8B030D-6E8A-4147-A177-3AD203B41FA5}">
                      <a16:colId xmlns:a16="http://schemas.microsoft.com/office/drawing/2014/main" val="3307911230"/>
                    </a:ext>
                  </a:extLst>
                </a:gridCol>
              </a:tblGrid>
              <a:tr h="181306">
                <a:tc>
                  <a:txBody>
                    <a:bodyPr/>
                    <a:lstStyle/>
                    <a:p>
                      <a:pPr algn="just"/>
                      <a:endParaRPr lang="nl-NL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990" marR="6799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it-IT" sz="2000" b="1" dirty="0">
                          <a:solidFill>
                            <a:srgbClr val="22222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Cambria" panose="02040503050406030204" pitchFamily="18" charset="0"/>
                        </a:rPr>
                        <a:t>Netherlands</a:t>
                      </a:r>
                      <a:endParaRPr lang="nl-NL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990" marR="6799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it-IT" sz="20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Italy</a:t>
                      </a:r>
                      <a:endParaRPr lang="nl-NL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990" marR="6799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it-IT" sz="20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Austria</a:t>
                      </a:r>
                      <a:endParaRPr lang="nl-NL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990" marR="6799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78162800"/>
                  </a:ext>
                </a:extLst>
              </a:tr>
              <a:tr h="181306">
                <a:tc>
                  <a:txBody>
                    <a:bodyPr/>
                    <a:lstStyle/>
                    <a:p>
                      <a:pPr algn="just"/>
                      <a:r>
                        <a:rPr lang="it-IT" sz="2000" dirty="0">
                          <a:solidFill>
                            <a:srgbClr val="22222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Cambria" panose="02040503050406030204" pitchFamily="18" charset="0"/>
                        </a:rPr>
                        <a:t> </a:t>
                      </a:r>
                      <a:endParaRPr lang="nl-NL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990" marR="6799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it-IT" sz="2000">
                          <a:solidFill>
                            <a:srgbClr val="22222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Cambria" panose="02040503050406030204" pitchFamily="18" charset="0"/>
                        </a:rPr>
                        <a:t> </a:t>
                      </a:r>
                      <a:endParaRPr lang="nl-NL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990" marR="6799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it-IT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nl-NL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990" marR="6799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it-IT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nl-NL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990" marR="6799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05047377"/>
                  </a:ext>
                </a:extLst>
              </a:tr>
              <a:tr h="181306">
                <a:tc>
                  <a:txBody>
                    <a:bodyPr/>
                    <a:lstStyle/>
                    <a:p>
                      <a:pPr algn="just"/>
                      <a:r>
                        <a:rPr lang="it-IT" sz="20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Online or offline negotiations</a:t>
                      </a:r>
                      <a:endParaRPr lang="nl-NL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990" marR="6799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it-IT" sz="2000">
                          <a:solidFill>
                            <a:srgbClr val="22222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Cambria" panose="02040503050406030204" pitchFamily="18" charset="0"/>
                        </a:rPr>
                        <a:t> </a:t>
                      </a:r>
                      <a:endParaRPr lang="nl-NL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990" marR="6799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it-IT" sz="2000">
                          <a:solidFill>
                            <a:srgbClr val="22222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Cambria" panose="02040503050406030204" pitchFamily="18" charset="0"/>
                        </a:rPr>
                        <a:t> </a:t>
                      </a:r>
                      <a:endParaRPr lang="nl-NL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990" marR="6799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it-IT" sz="2000">
                          <a:solidFill>
                            <a:srgbClr val="22222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Cambria" panose="02040503050406030204" pitchFamily="18" charset="0"/>
                        </a:rPr>
                        <a:t> </a:t>
                      </a:r>
                      <a:endParaRPr lang="nl-NL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990" marR="6799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31702309"/>
                  </a:ext>
                </a:extLst>
              </a:tr>
              <a:tr h="181306">
                <a:tc>
                  <a:txBody>
                    <a:bodyPr/>
                    <a:lstStyle/>
                    <a:p>
                      <a:pPr algn="just"/>
                      <a:r>
                        <a:rPr lang="it-IT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Fully offline </a:t>
                      </a:r>
                      <a:endParaRPr lang="nl-NL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990" marR="6799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it-IT" sz="2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26,7</a:t>
                      </a:r>
                      <a:endParaRPr lang="nl-NL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990" marR="6799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it-IT" sz="2000">
                          <a:solidFill>
                            <a:srgbClr val="22222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Cambria" panose="02040503050406030204" pitchFamily="18" charset="0"/>
                        </a:rPr>
                        <a:t>-</a:t>
                      </a:r>
                      <a:endParaRPr lang="nl-NL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990" marR="6799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it-IT" sz="2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25,6</a:t>
                      </a:r>
                      <a:endParaRPr lang="nl-NL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990" marR="6799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91081699"/>
                  </a:ext>
                </a:extLst>
              </a:tr>
              <a:tr h="181306">
                <a:tc>
                  <a:txBody>
                    <a:bodyPr/>
                    <a:lstStyle/>
                    <a:p>
                      <a:pPr algn="just"/>
                      <a:r>
                        <a:rPr lang="it-IT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Mostly offline, sometimes online</a:t>
                      </a:r>
                      <a:endParaRPr lang="nl-NL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990" marR="6799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it-IT" sz="20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27,8</a:t>
                      </a:r>
                      <a:endParaRPr lang="nl-NL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990" marR="6799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it-IT" sz="2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8,7</a:t>
                      </a:r>
                      <a:endParaRPr lang="nl-NL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990" marR="6799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it-IT" sz="2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25,6</a:t>
                      </a:r>
                      <a:endParaRPr lang="nl-NL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990" marR="6799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92487341"/>
                  </a:ext>
                </a:extLst>
              </a:tr>
              <a:tr h="362611">
                <a:tc>
                  <a:txBody>
                    <a:bodyPr/>
                    <a:lstStyle/>
                    <a:p>
                      <a:pPr algn="just"/>
                      <a:r>
                        <a:rPr lang="it-IT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Both offline/online (about equally)</a:t>
                      </a:r>
                      <a:endParaRPr lang="nl-NL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990" marR="6799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it-IT" sz="2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14,4</a:t>
                      </a:r>
                      <a:endParaRPr lang="nl-NL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990" marR="6799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it-IT" sz="2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30,4</a:t>
                      </a:r>
                      <a:endParaRPr lang="nl-NL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990" marR="6799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it-IT" sz="2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25,6</a:t>
                      </a:r>
                      <a:endParaRPr lang="nl-NL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990" marR="6799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93826779"/>
                  </a:ext>
                </a:extLst>
              </a:tr>
              <a:tr h="181306">
                <a:tc>
                  <a:txBody>
                    <a:bodyPr/>
                    <a:lstStyle/>
                    <a:p>
                      <a:pPr algn="just"/>
                      <a:r>
                        <a:rPr lang="it-IT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Mostly online, sometimes offline</a:t>
                      </a:r>
                      <a:endParaRPr lang="nl-NL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990" marR="6799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it-IT" sz="2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22,2</a:t>
                      </a:r>
                      <a:endParaRPr lang="nl-NL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990" marR="6799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it-IT" sz="2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26,1</a:t>
                      </a:r>
                      <a:endParaRPr lang="nl-NL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990" marR="6799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it-IT" sz="2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17,9</a:t>
                      </a:r>
                      <a:endParaRPr lang="nl-NL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990" marR="6799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05463814"/>
                  </a:ext>
                </a:extLst>
              </a:tr>
              <a:tr h="181306">
                <a:tc>
                  <a:txBody>
                    <a:bodyPr/>
                    <a:lstStyle/>
                    <a:p>
                      <a:pPr algn="just"/>
                      <a:r>
                        <a:rPr lang="it-IT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Fully online</a:t>
                      </a:r>
                      <a:endParaRPr lang="nl-NL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990" marR="6799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it-IT" sz="2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8,9</a:t>
                      </a:r>
                      <a:endParaRPr lang="nl-NL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990" marR="6799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it-IT" sz="2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34,8</a:t>
                      </a:r>
                      <a:endParaRPr lang="nl-NL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990" marR="6799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it-IT" sz="2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5,1</a:t>
                      </a:r>
                      <a:endParaRPr lang="nl-NL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990" marR="6799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60477239"/>
                  </a:ext>
                </a:extLst>
              </a:tr>
              <a:tr h="181306">
                <a:tc>
                  <a:txBody>
                    <a:bodyPr/>
                    <a:lstStyle/>
                    <a:p>
                      <a:pPr algn="just"/>
                      <a:r>
                        <a:rPr lang="it-IT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nl-NL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990" marR="6799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it-IT" sz="2000">
                          <a:solidFill>
                            <a:srgbClr val="22222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Cambria" panose="02040503050406030204" pitchFamily="18" charset="0"/>
                        </a:rPr>
                        <a:t> </a:t>
                      </a:r>
                      <a:endParaRPr lang="nl-NL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990" marR="6799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it-IT" sz="2000">
                          <a:solidFill>
                            <a:srgbClr val="22222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Cambria" panose="02040503050406030204" pitchFamily="18" charset="0"/>
                        </a:rPr>
                        <a:t> </a:t>
                      </a:r>
                      <a:endParaRPr lang="nl-NL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990" marR="6799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it-IT" sz="2000">
                          <a:solidFill>
                            <a:srgbClr val="22222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Cambria" panose="02040503050406030204" pitchFamily="18" charset="0"/>
                        </a:rPr>
                        <a:t> </a:t>
                      </a:r>
                      <a:endParaRPr lang="nl-NL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990" marR="6799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81525762"/>
                  </a:ext>
                </a:extLst>
              </a:tr>
              <a:tr h="181306">
                <a:tc>
                  <a:txBody>
                    <a:bodyPr/>
                    <a:lstStyle/>
                    <a:p>
                      <a:pPr algn="just"/>
                      <a:r>
                        <a:rPr lang="it-IT" sz="2000" b="1">
                          <a:solidFill>
                            <a:srgbClr val="22222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Cambria" panose="02040503050406030204" pitchFamily="18" charset="0"/>
                        </a:rPr>
                        <a:t>Changes due to quarantine</a:t>
                      </a:r>
                      <a:r>
                        <a:rPr lang="it-IT" sz="2000" b="1" baseline="30000">
                          <a:solidFill>
                            <a:srgbClr val="22222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Cambria" panose="02040503050406030204" pitchFamily="18" charset="0"/>
                        </a:rPr>
                        <a:t>1</a:t>
                      </a:r>
                      <a:endParaRPr lang="nl-NL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990" marR="6799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it-IT" sz="2000">
                          <a:solidFill>
                            <a:srgbClr val="22222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Cambria" panose="02040503050406030204" pitchFamily="18" charset="0"/>
                        </a:rPr>
                        <a:t> </a:t>
                      </a:r>
                      <a:endParaRPr lang="nl-NL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990" marR="6799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it-IT" sz="2000">
                          <a:solidFill>
                            <a:srgbClr val="22222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Cambria" panose="02040503050406030204" pitchFamily="18" charset="0"/>
                        </a:rPr>
                        <a:t> </a:t>
                      </a:r>
                      <a:endParaRPr lang="nl-NL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990" marR="6799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it-IT" sz="2000" dirty="0">
                          <a:solidFill>
                            <a:srgbClr val="22222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Cambria" panose="02040503050406030204" pitchFamily="18" charset="0"/>
                        </a:rPr>
                        <a:t> </a:t>
                      </a:r>
                      <a:endParaRPr lang="nl-NL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990" marR="6799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91265827"/>
                  </a:ext>
                </a:extLst>
              </a:tr>
              <a:tr h="181306">
                <a:tc>
                  <a:txBody>
                    <a:bodyPr/>
                    <a:lstStyle/>
                    <a:p>
                      <a:pPr algn="just"/>
                      <a:r>
                        <a:rPr lang="it-IT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Never</a:t>
                      </a:r>
                      <a:endParaRPr lang="nl-NL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990" marR="6799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it-IT" sz="2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17,8</a:t>
                      </a:r>
                      <a:endParaRPr lang="nl-NL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990" marR="6799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it-IT" sz="2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13</a:t>
                      </a:r>
                      <a:endParaRPr lang="nl-NL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990" marR="6799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it-IT" sz="2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42,5</a:t>
                      </a:r>
                      <a:endParaRPr lang="nl-NL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990" marR="6799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65962470"/>
                  </a:ext>
                </a:extLst>
              </a:tr>
              <a:tr h="181306">
                <a:tc>
                  <a:txBody>
                    <a:bodyPr/>
                    <a:lstStyle/>
                    <a:p>
                      <a:pPr algn="just"/>
                      <a:r>
                        <a:rPr lang="it-IT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Seldom</a:t>
                      </a:r>
                      <a:endParaRPr lang="nl-NL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990" marR="6799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it-IT" sz="2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38,9</a:t>
                      </a:r>
                      <a:endParaRPr lang="nl-NL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990" marR="6799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it-IT" sz="2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43,5</a:t>
                      </a:r>
                      <a:endParaRPr lang="nl-NL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990" marR="6799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it-IT" sz="2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37,5</a:t>
                      </a:r>
                      <a:endParaRPr lang="nl-NL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990" marR="6799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13054049"/>
                  </a:ext>
                </a:extLst>
              </a:tr>
              <a:tr h="181306">
                <a:tc>
                  <a:txBody>
                    <a:bodyPr/>
                    <a:lstStyle/>
                    <a:p>
                      <a:pPr algn="just"/>
                      <a:r>
                        <a:rPr lang="it-IT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Sometimes</a:t>
                      </a:r>
                      <a:endParaRPr lang="nl-NL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990" marR="6799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it-IT" sz="2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32,2</a:t>
                      </a:r>
                      <a:endParaRPr lang="nl-NL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990" marR="6799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it-IT" sz="2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39,1</a:t>
                      </a:r>
                      <a:endParaRPr lang="nl-NL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990" marR="6799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it-IT" sz="20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20</a:t>
                      </a:r>
                      <a:endParaRPr lang="nl-NL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990" marR="6799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91913148"/>
                  </a:ext>
                </a:extLst>
              </a:tr>
              <a:tr h="181306">
                <a:tc>
                  <a:txBody>
                    <a:bodyPr/>
                    <a:lstStyle/>
                    <a:p>
                      <a:pPr algn="just"/>
                      <a:r>
                        <a:rPr lang="it-IT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Often</a:t>
                      </a:r>
                      <a:endParaRPr lang="nl-NL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990" marR="6799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it-IT" sz="2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11,1</a:t>
                      </a:r>
                      <a:endParaRPr lang="nl-NL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990" marR="6799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it-IT" sz="2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4,3</a:t>
                      </a:r>
                      <a:endParaRPr lang="nl-NL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990" marR="6799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it-IT" sz="2000" dirty="0">
                          <a:solidFill>
                            <a:srgbClr val="22222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Cambria" panose="02040503050406030204" pitchFamily="18" charset="0"/>
                        </a:rPr>
                        <a:t>-</a:t>
                      </a:r>
                      <a:endParaRPr lang="nl-NL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990" marR="6799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5255803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046849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55A11"/>
              </a:buClr>
              <a:buSzPts val="4400"/>
              <a:buFont typeface="Calibri"/>
              <a:buNone/>
            </a:pPr>
            <a:r>
              <a:rPr lang="en-GB" dirty="0"/>
              <a:t>2. Most important topics</a:t>
            </a:r>
            <a:endParaRPr dirty="0"/>
          </a:p>
        </p:txBody>
      </p:sp>
      <p:graphicFrame>
        <p:nvGraphicFramePr>
          <p:cNvPr id="3" name="Chart 2">
            <a:extLst>
              <a:ext uri="{FF2B5EF4-FFF2-40B4-BE49-F238E27FC236}">
                <a16:creationId xmlns:a16="http://schemas.microsoft.com/office/drawing/2014/main" id="{1E386B84-285E-343A-1EE3-A2D244AE3BC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788797582"/>
              </p:ext>
            </p:extLst>
          </p:nvPr>
        </p:nvGraphicFramePr>
        <p:xfrm>
          <a:off x="1099930" y="1510747"/>
          <a:ext cx="10349948" cy="510208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46815772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55A11"/>
              </a:buClr>
              <a:buSzPts val="4400"/>
              <a:buFont typeface="Calibri"/>
              <a:buNone/>
            </a:pPr>
            <a:r>
              <a:rPr lang="en-GB" dirty="0"/>
              <a:t>3. Perceptions of changes in CBAs</a:t>
            </a:r>
            <a:endParaRPr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5909FA0C-681D-6E54-F81A-3BD0C922890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6517184"/>
              </p:ext>
            </p:extLst>
          </p:nvPr>
        </p:nvGraphicFramePr>
        <p:xfrm>
          <a:off x="993913" y="1920875"/>
          <a:ext cx="10515600" cy="4572000"/>
        </p:xfrm>
        <a:graphic>
          <a:graphicData uri="http://schemas.openxmlformats.org/drawingml/2006/table">
            <a:tbl>
              <a:tblPr firstRow="1" firstCol="1" bandRow="1"/>
              <a:tblGrid>
                <a:gridCol w="1976046">
                  <a:extLst>
                    <a:ext uri="{9D8B030D-6E8A-4147-A177-3AD203B41FA5}">
                      <a16:colId xmlns:a16="http://schemas.microsoft.com/office/drawing/2014/main" val="3526127114"/>
                    </a:ext>
                  </a:extLst>
                </a:gridCol>
                <a:gridCol w="2287318">
                  <a:extLst>
                    <a:ext uri="{9D8B030D-6E8A-4147-A177-3AD203B41FA5}">
                      <a16:colId xmlns:a16="http://schemas.microsoft.com/office/drawing/2014/main" val="1366770416"/>
                    </a:ext>
                  </a:extLst>
                </a:gridCol>
                <a:gridCol w="2175400">
                  <a:extLst>
                    <a:ext uri="{9D8B030D-6E8A-4147-A177-3AD203B41FA5}">
                      <a16:colId xmlns:a16="http://schemas.microsoft.com/office/drawing/2014/main" val="1721916024"/>
                    </a:ext>
                  </a:extLst>
                </a:gridCol>
                <a:gridCol w="1486407">
                  <a:extLst>
                    <a:ext uri="{9D8B030D-6E8A-4147-A177-3AD203B41FA5}">
                      <a16:colId xmlns:a16="http://schemas.microsoft.com/office/drawing/2014/main" val="171891281"/>
                    </a:ext>
                  </a:extLst>
                </a:gridCol>
                <a:gridCol w="2590429">
                  <a:extLst>
                    <a:ext uri="{9D8B030D-6E8A-4147-A177-3AD203B41FA5}">
                      <a16:colId xmlns:a16="http://schemas.microsoft.com/office/drawing/2014/main" val="3548850540"/>
                    </a:ext>
                  </a:extLst>
                </a:gridCol>
              </a:tblGrid>
              <a:tr h="245223">
                <a:tc>
                  <a:txBody>
                    <a:bodyPr/>
                    <a:lstStyle/>
                    <a:p>
                      <a:pPr algn="just"/>
                      <a:r>
                        <a:rPr lang="it-IT" sz="2000" dirty="0">
                          <a:solidFill>
                            <a:srgbClr val="22222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Cambria" panose="02040503050406030204" pitchFamily="18" charset="0"/>
                        </a:rPr>
                        <a:t> </a:t>
                      </a:r>
                      <a:endParaRPr lang="nl-NL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it-IT" sz="2000">
                          <a:solidFill>
                            <a:srgbClr val="22222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Cambria" panose="02040503050406030204" pitchFamily="18" charset="0"/>
                        </a:rPr>
                        <a:t> </a:t>
                      </a:r>
                      <a:endParaRPr lang="nl-NL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it-IT" sz="20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Netherlands</a:t>
                      </a:r>
                      <a:endParaRPr lang="nl-NL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it-IT" sz="2000" b="1">
                          <a:solidFill>
                            <a:srgbClr val="22222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Cambria" panose="02040503050406030204" pitchFamily="18" charset="0"/>
                        </a:rPr>
                        <a:t>Italy</a:t>
                      </a:r>
                      <a:endParaRPr lang="nl-NL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it-IT" sz="2000" b="1">
                          <a:solidFill>
                            <a:srgbClr val="22222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Cambria" panose="02040503050406030204" pitchFamily="18" charset="0"/>
                        </a:rPr>
                        <a:t>Austria</a:t>
                      </a:r>
                      <a:endParaRPr lang="nl-NL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41411968"/>
                  </a:ext>
                </a:extLst>
              </a:tr>
              <a:tr h="245223">
                <a:tc>
                  <a:txBody>
                    <a:bodyPr/>
                    <a:lstStyle/>
                    <a:p>
                      <a:pPr algn="just"/>
                      <a:r>
                        <a:rPr lang="it-IT" sz="2000" dirty="0">
                          <a:solidFill>
                            <a:srgbClr val="22222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Cambria" panose="02040503050406030204" pitchFamily="18" charset="0"/>
                        </a:rPr>
                        <a:t>Wages</a:t>
                      </a:r>
                      <a:endParaRPr lang="nl-NL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it-IT" sz="2000">
                          <a:solidFill>
                            <a:srgbClr val="22222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Cambria" panose="02040503050406030204" pitchFamily="18" charset="0"/>
                        </a:rPr>
                        <a:t>Decreased</a:t>
                      </a:r>
                      <a:endParaRPr lang="nl-NL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it-IT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0.0</a:t>
                      </a:r>
                      <a:endParaRPr lang="nl-NL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it-IT" sz="2000">
                          <a:solidFill>
                            <a:srgbClr val="22222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Cambria" panose="02040503050406030204" pitchFamily="18" charset="0"/>
                        </a:rPr>
                        <a:t>0.0</a:t>
                      </a:r>
                      <a:endParaRPr lang="nl-NL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it-IT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5,4</a:t>
                      </a:r>
                      <a:endParaRPr lang="nl-NL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32063276"/>
                  </a:ext>
                </a:extLst>
              </a:tr>
              <a:tr h="245223">
                <a:tc>
                  <a:txBody>
                    <a:bodyPr/>
                    <a:lstStyle/>
                    <a:p>
                      <a:pPr algn="just"/>
                      <a:r>
                        <a:rPr lang="it-IT" sz="2000" dirty="0">
                          <a:solidFill>
                            <a:srgbClr val="22222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Cambria" panose="02040503050406030204" pitchFamily="18" charset="0"/>
                        </a:rPr>
                        <a:t> </a:t>
                      </a:r>
                      <a:endParaRPr lang="nl-NL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it-IT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Stayed the same</a:t>
                      </a:r>
                      <a:endParaRPr lang="nl-NL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it-IT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2.3</a:t>
                      </a:r>
                      <a:endParaRPr lang="nl-NL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it-IT" sz="2000">
                          <a:solidFill>
                            <a:srgbClr val="22222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Cambria" panose="02040503050406030204" pitchFamily="18" charset="0"/>
                        </a:rPr>
                        <a:t>0.0</a:t>
                      </a:r>
                      <a:endParaRPr lang="nl-NL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it-IT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5,4</a:t>
                      </a:r>
                      <a:endParaRPr lang="nl-NL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37509947"/>
                  </a:ext>
                </a:extLst>
              </a:tr>
              <a:tr h="245223">
                <a:tc>
                  <a:txBody>
                    <a:bodyPr/>
                    <a:lstStyle/>
                    <a:p>
                      <a:pPr algn="just"/>
                      <a:r>
                        <a:rPr lang="it-IT" sz="2000" dirty="0">
                          <a:solidFill>
                            <a:srgbClr val="22222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Cambria" panose="02040503050406030204" pitchFamily="18" charset="0"/>
                        </a:rPr>
                        <a:t> </a:t>
                      </a:r>
                      <a:endParaRPr lang="nl-NL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it-IT" sz="2000" dirty="0">
                          <a:solidFill>
                            <a:srgbClr val="22222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Cambria" panose="02040503050406030204" pitchFamily="18" charset="0"/>
                        </a:rPr>
                        <a:t>Increased</a:t>
                      </a:r>
                      <a:endParaRPr lang="nl-NL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it-IT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94.3</a:t>
                      </a:r>
                      <a:endParaRPr lang="nl-NL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it-IT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73.3</a:t>
                      </a:r>
                      <a:endParaRPr lang="nl-NL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it-IT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89,2</a:t>
                      </a:r>
                      <a:endParaRPr lang="nl-NL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24862534"/>
                  </a:ext>
                </a:extLst>
              </a:tr>
              <a:tr h="245223">
                <a:tc>
                  <a:txBody>
                    <a:bodyPr/>
                    <a:lstStyle/>
                    <a:p>
                      <a:pPr algn="just"/>
                      <a:r>
                        <a:rPr lang="it-IT" sz="2000" dirty="0">
                          <a:solidFill>
                            <a:srgbClr val="22222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Cambria" panose="02040503050406030204" pitchFamily="18" charset="0"/>
                        </a:rPr>
                        <a:t> </a:t>
                      </a:r>
                      <a:endParaRPr lang="nl-NL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it-IT" sz="2000">
                          <a:solidFill>
                            <a:srgbClr val="22222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Cambria" panose="02040503050406030204" pitchFamily="18" charset="0"/>
                        </a:rPr>
                        <a:t>DK/NA</a:t>
                      </a:r>
                      <a:endParaRPr lang="nl-NL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it-IT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3.4</a:t>
                      </a:r>
                      <a:endParaRPr lang="nl-NL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it-IT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26.7</a:t>
                      </a:r>
                      <a:endParaRPr lang="nl-NL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it-IT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5,4</a:t>
                      </a:r>
                      <a:endParaRPr lang="nl-NL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9908051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/>
                      <a:r>
                        <a:rPr lang="it-IT" sz="2000" dirty="0">
                          <a:solidFill>
                            <a:srgbClr val="22222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Cambria" panose="02040503050406030204" pitchFamily="18" charset="0"/>
                        </a:rPr>
                        <a:t> </a:t>
                      </a:r>
                      <a:endParaRPr lang="nl-NL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it-IT" sz="2000">
                          <a:solidFill>
                            <a:srgbClr val="22222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Cambria" panose="02040503050406030204" pitchFamily="18" charset="0"/>
                        </a:rPr>
                        <a:t> </a:t>
                      </a:r>
                      <a:endParaRPr lang="nl-NL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it-IT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nl-NL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it-IT" sz="2000">
                          <a:solidFill>
                            <a:srgbClr val="22222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Cambria" panose="02040503050406030204" pitchFamily="18" charset="0"/>
                        </a:rPr>
                        <a:t> </a:t>
                      </a:r>
                      <a:endParaRPr lang="nl-NL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it-IT" sz="2000">
                          <a:solidFill>
                            <a:srgbClr val="22222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Cambria" panose="02040503050406030204" pitchFamily="18" charset="0"/>
                        </a:rPr>
                        <a:t> </a:t>
                      </a:r>
                      <a:endParaRPr lang="nl-NL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31794282"/>
                  </a:ext>
                </a:extLst>
              </a:tr>
              <a:tr h="245223">
                <a:tc>
                  <a:txBody>
                    <a:bodyPr/>
                    <a:lstStyle/>
                    <a:p>
                      <a:pPr algn="just"/>
                      <a:r>
                        <a:rPr lang="it-IT" sz="2000" dirty="0">
                          <a:solidFill>
                            <a:srgbClr val="22222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Cambria" panose="02040503050406030204" pitchFamily="18" charset="0"/>
                        </a:rPr>
                        <a:t>Coverage</a:t>
                      </a:r>
                      <a:endParaRPr lang="nl-NL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it-IT" sz="2000">
                          <a:solidFill>
                            <a:srgbClr val="22222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Cambria" panose="02040503050406030204" pitchFamily="18" charset="0"/>
                        </a:rPr>
                        <a:t>Decreased</a:t>
                      </a:r>
                      <a:endParaRPr lang="nl-NL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it-IT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10,3</a:t>
                      </a:r>
                      <a:endParaRPr lang="nl-NL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it-IT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6,7</a:t>
                      </a:r>
                      <a:endParaRPr lang="nl-NL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it-IT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2.7</a:t>
                      </a:r>
                      <a:endParaRPr lang="nl-NL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76251055"/>
                  </a:ext>
                </a:extLst>
              </a:tr>
              <a:tr h="245223">
                <a:tc>
                  <a:txBody>
                    <a:bodyPr/>
                    <a:lstStyle/>
                    <a:p>
                      <a:pPr algn="just"/>
                      <a:r>
                        <a:rPr lang="it-IT" sz="2000" dirty="0">
                          <a:solidFill>
                            <a:srgbClr val="22222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Cambria" panose="02040503050406030204" pitchFamily="18" charset="0"/>
                        </a:rPr>
                        <a:t> </a:t>
                      </a:r>
                      <a:endParaRPr lang="nl-NL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it-IT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Stayed the same</a:t>
                      </a:r>
                      <a:endParaRPr lang="nl-NL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it-IT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62,1</a:t>
                      </a:r>
                      <a:endParaRPr lang="nl-NL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it-IT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60,0</a:t>
                      </a:r>
                      <a:endParaRPr lang="nl-NL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it-IT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83.8</a:t>
                      </a:r>
                      <a:endParaRPr lang="nl-NL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74154556"/>
                  </a:ext>
                </a:extLst>
              </a:tr>
              <a:tr h="245223">
                <a:tc>
                  <a:txBody>
                    <a:bodyPr/>
                    <a:lstStyle/>
                    <a:p>
                      <a:pPr algn="just"/>
                      <a:r>
                        <a:rPr lang="it-IT" sz="2000" dirty="0">
                          <a:solidFill>
                            <a:srgbClr val="22222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Cambria" panose="02040503050406030204" pitchFamily="18" charset="0"/>
                        </a:rPr>
                        <a:t> </a:t>
                      </a:r>
                      <a:endParaRPr lang="nl-NL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it-IT" sz="2000">
                          <a:solidFill>
                            <a:srgbClr val="22222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Cambria" panose="02040503050406030204" pitchFamily="18" charset="0"/>
                        </a:rPr>
                        <a:t>Increased</a:t>
                      </a:r>
                      <a:endParaRPr lang="nl-NL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it-IT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19,5</a:t>
                      </a:r>
                      <a:endParaRPr lang="nl-NL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it-IT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20,0</a:t>
                      </a:r>
                      <a:endParaRPr lang="nl-NL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it-IT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8.1</a:t>
                      </a:r>
                      <a:endParaRPr lang="nl-NL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17258309"/>
                  </a:ext>
                </a:extLst>
              </a:tr>
              <a:tr h="245223">
                <a:tc>
                  <a:txBody>
                    <a:bodyPr/>
                    <a:lstStyle/>
                    <a:p>
                      <a:pPr algn="just"/>
                      <a:r>
                        <a:rPr lang="it-IT" sz="2000" dirty="0">
                          <a:solidFill>
                            <a:srgbClr val="22222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Cambria" panose="02040503050406030204" pitchFamily="18" charset="0"/>
                        </a:rPr>
                        <a:t> </a:t>
                      </a:r>
                      <a:endParaRPr lang="nl-NL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it-IT" sz="2000">
                          <a:solidFill>
                            <a:srgbClr val="22222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Cambria" panose="02040503050406030204" pitchFamily="18" charset="0"/>
                        </a:rPr>
                        <a:t>DK/NA</a:t>
                      </a:r>
                      <a:endParaRPr lang="nl-NL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it-IT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8,0</a:t>
                      </a:r>
                      <a:endParaRPr lang="nl-NL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it-IT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6,7</a:t>
                      </a:r>
                      <a:endParaRPr lang="nl-NL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it-IT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5.4</a:t>
                      </a:r>
                      <a:endParaRPr lang="nl-NL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80854347"/>
                  </a:ext>
                </a:extLst>
              </a:tr>
              <a:tr h="245223">
                <a:tc>
                  <a:txBody>
                    <a:bodyPr/>
                    <a:lstStyle/>
                    <a:p>
                      <a:pPr algn="just"/>
                      <a:r>
                        <a:rPr lang="it-IT" sz="2000" dirty="0">
                          <a:solidFill>
                            <a:srgbClr val="22222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Cambria" panose="02040503050406030204" pitchFamily="18" charset="0"/>
                        </a:rPr>
                        <a:t> </a:t>
                      </a:r>
                      <a:endParaRPr lang="nl-NL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it-IT" sz="2000">
                          <a:solidFill>
                            <a:srgbClr val="22222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Cambria" panose="02040503050406030204" pitchFamily="18" charset="0"/>
                        </a:rPr>
                        <a:t> </a:t>
                      </a:r>
                      <a:endParaRPr lang="nl-NL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it-IT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nl-NL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it-IT" sz="2000">
                          <a:solidFill>
                            <a:srgbClr val="22222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Cambria" panose="02040503050406030204" pitchFamily="18" charset="0"/>
                        </a:rPr>
                        <a:t> </a:t>
                      </a:r>
                      <a:endParaRPr lang="nl-NL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it-IT" sz="2000">
                          <a:solidFill>
                            <a:srgbClr val="22222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Cambria" panose="02040503050406030204" pitchFamily="18" charset="0"/>
                        </a:rPr>
                        <a:t> </a:t>
                      </a:r>
                      <a:endParaRPr lang="nl-NL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90087730"/>
                  </a:ext>
                </a:extLst>
              </a:tr>
              <a:tr h="245223">
                <a:tc>
                  <a:txBody>
                    <a:bodyPr/>
                    <a:lstStyle/>
                    <a:p>
                      <a:pPr algn="just"/>
                      <a:r>
                        <a:rPr lang="it-IT" sz="2000" dirty="0">
                          <a:solidFill>
                            <a:srgbClr val="22222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Cambria" panose="02040503050406030204" pitchFamily="18" charset="0"/>
                        </a:rPr>
                        <a:t># Signatories</a:t>
                      </a:r>
                      <a:endParaRPr lang="nl-NL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it-IT" sz="2000">
                          <a:solidFill>
                            <a:srgbClr val="22222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Cambria" panose="02040503050406030204" pitchFamily="18" charset="0"/>
                        </a:rPr>
                        <a:t>Decreased</a:t>
                      </a:r>
                      <a:endParaRPr lang="nl-NL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it-IT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5,7</a:t>
                      </a:r>
                      <a:endParaRPr lang="nl-NL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it-IT" sz="2000">
                          <a:solidFill>
                            <a:srgbClr val="22222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Cambria" panose="02040503050406030204" pitchFamily="18" charset="0"/>
                        </a:rPr>
                        <a:t>0.0</a:t>
                      </a:r>
                      <a:endParaRPr lang="nl-NL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it-IT" sz="2000">
                          <a:solidFill>
                            <a:srgbClr val="22222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Cambria" panose="02040503050406030204" pitchFamily="18" charset="0"/>
                        </a:rPr>
                        <a:t>0.0</a:t>
                      </a:r>
                      <a:endParaRPr lang="nl-NL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79505793"/>
                  </a:ext>
                </a:extLst>
              </a:tr>
              <a:tr h="245223">
                <a:tc>
                  <a:txBody>
                    <a:bodyPr/>
                    <a:lstStyle/>
                    <a:p>
                      <a:pPr algn="just"/>
                      <a:r>
                        <a:rPr lang="it-IT" sz="2000" dirty="0">
                          <a:solidFill>
                            <a:srgbClr val="22222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Cambria" panose="02040503050406030204" pitchFamily="18" charset="0"/>
                        </a:rPr>
                        <a:t> </a:t>
                      </a:r>
                      <a:endParaRPr lang="nl-NL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it-IT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Stayed the same</a:t>
                      </a:r>
                      <a:endParaRPr lang="nl-NL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it-IT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88,5</a:t>
                      </a:r>
                      <a:endParaRPr lang="nl-NL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it-IT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93,3</a:t>
                      </a:r>
                      <a:endParaRPr lang="nl-NL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it-IT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94.6</a:t>
                      </a:r>
                      <a:endParaRPr lang="nl-NL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17151669"/>
                  </a:ext>
                </a:extLst>
              </a:tr>
              <a:tr h="245223">
                <a:tc>
                  <a:txBody>
                    <a:bodyPr/>
                    <a:lstStyle/>
                    <a:p>
                      <a:pPr algn="just"/>
                      <a:r>
                        <a:rPr lang="it-IT" sz="2000" dirty="0">
                          <a:solidFill>
                            <a:srgbClr val="22222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Cambria" panose="02040503050406030204" pitchFamily="18" charset="0"/>
                        </a:rPr>
                        <a:t> </a:t>
                      </a:r>
                      <a:endParaRPr lang="nl-NL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it-IT" sz="2000">
                          <a:solidFill>
                            <a:srgbClr val="22222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Cambria" panose="02040503050406030204" pitchFamily="18" charset="0"/>
                        </a:rPr>
                        <a:t>Increased</a:t>
                      </a:r>
                      <a:endParaRPr lang="nl-NL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it-IT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3,4</a:t>
                      </a:r>
                      <a:endParaRPr lang="nl-NL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it-IT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6,7</a:t>
                      </a:r>
                      <a:endParaRPr lang="nl-NL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it-IT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5.4</a:t>
                      </a:r>
                      <a:endParaRPr lang="nl-NL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61866693"/>
                  </a:ext>
                </a:extLst>
              </a:tr>
              <a:tr h="245223">
                <a:tc>
                  <a:txBody>
                    <a:bodyPr/>
                    <a:lstStyle/>
                    <a:p>
                      <a:pPr algn="just"/>
                      <a:r>
                        <a:rPr lang="it-IT" sz="2000" dirty="0">
                          <a:solidFill>
                            <a:srgbClr val="22222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Cambria" panose="02040503050406030204" pitchFamily="18" charset="0"/>
                        </a:rPr>
                        <a:t> </a:t>
                      </a:r>
                      <a:endParaRPr lang="nl-NL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it-IT" sz="2000" dirty="0">
                          <a:solidFill>
                            <a:srgbClr val="22222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Cambria" panose="02040503050406030204" pitchFamily="18" charset="0"/>
                        </a:rPr>
                        <a:t>DK/NA</a:t>
                      </a:r>
                      <a:endParaRPr lang="nl-NL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it-IT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2,3</a:t>
                      </a:r>
                      <a:endParaRPr lang="nl-NL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it-IT" sz="2000" dirty="0">
                          <a:solidFill>
                            <a:srgbClr val="22222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Cambria" panose="02040503050406030204" pitchFamily="18" charset="0"/>
                        </a:rPr>
                        <a:t>0.0</a:t>
                      </a:r>
                      <a:endParaRPr lang="nl-NL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it-IT" sz="2000" dirty="0">
                          <a:solidFill>
                            <a:srgbClr val="22222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Cambria" panose="02040503050406030204" pitchFamily="18" charset="0"/>
                        </a:rPr>
                        <a:t>0.0</a:t>
                      </a:r>
                      <a:endParaRPr lang="nl-NL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8226048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236807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9FF5EE45190AA4A946DF7FB00BE68EE" ma:contentTypeVersion="10" ma:contentTypeDescription="Een nieuw document maken." ma:contentTypeScope="" ma:versionID="c51bfe7e57090bb9a8f4e135dd9235a3">
  <xsd:schema xmlns:xsd="http://www.w3.org/2001/XMLSchema" xmlns:xs="http://www.w3.org/2001/XMLSchema" xmlns:p="http://schemas.microsoft.com/office/2006/metadata/properties" xmlns:ns3="5b146b9d-4713-4d4d-a81d-d2acc14c9fe1" targetNamespace="http://schemas.microsoft.com/office/2006/metadata/properties" ma:root="true" ma:fieldsID="2e80473fdcb7611a548140464039f28f" ns3:_="">
    <xsd:import namespace="5b146b9d-4713-4d4d-a81d-d2acc14c9fe1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ServiceDateTaken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LengthInSeconds" minOccurs="0"/>
                <xsd:element ref="ns3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b146b9d-4713-4d4d-a81d-d2acc14c9fe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6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F2AA03A6-65AA-408A-918C-8A5C42C2E00D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B43D6B14-3C0A-4B1C-8A9A-B54AF7C4ED7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b146b9d-4713-4d4d-a81d-d2acc14c9fe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9F37D309-C252-42C6-ADFA-007A30CE8E4E}">
  <ds:schemaRefs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schemas.openxmlformats.org/package/2006/metadata/core-properties"/>
    <ds:schemaRef ds:uri="http://purl.org/dc/dcmitype/"/>
    <ds:schemaRef ds:uri="5b146b9d-4713-4d4d-a81d-d2acc14c9fe1"/>
    <ds:schemaRef ds:uri="http://www.w3.org/XML/1998/namespace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1045</TotalTime>
  <Words>889</Words>
  <Application>Microsoft Office PowerPoint</Application>
  <PresentationFormat>Widescreen</PresentationFormat>
  <Paragraphs>239</Paragraphs>
  <Slides>15</Slides>
  <Notes>15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0" baseType="lpstr">
      <vt:lpstr>Arial</vt:lpstr>
      <vt:lpstr>Calibri</vt:lpstr>
      <vt:lpstr>Söhne</vt:lpstr>
      <vt:lpstr>Times New Roman</vt:lpstr>
      <vt:lpstr>Office Theme</vt:lpstr>
      <vt:lpstr>           Collective Bargaining during the Covid-19 Pandemic   Evidence from an International  Negotiator Survey   </vt:lpstr>
      <vt:lpstr>BARCOVID PROJECT</vt:lpstr>
      <vt:lpstr>BARCOVID NEGOTIATOR SURVEY</vt:lpstr>
      <vt:lpstr>1. Overall Influence</vt:lpstr>
      <vt:lpstr>1. Overall Influence</vt:lpstr>
      <vt:lpstr>1. Overall Influence</vt:lpstr>
      <vt:lpstr>1. Overall Influence</vt:lpstr>
      <vt:lpstr>2. Most important topics</vt:lpstr>
      <vt:lpstr>3. Perceptions of changes in CBAs</vt:lpstr>
      <vt:lpstr>4. Quality of social partners relations</vt:lpstr>
      <vt:lpstr>4. Quality of social partners relations (change since start pandemic)</vt:lpstr>
      <vt:lpstr>5. “Power of trade unions weakened?”</vt:lpstr>
      <vt:lpstr>5. “Power of employers weakened?”</vt:lpstr>
      <vt:lpstr>Conclusion</vt:lpstr>
      <vt:lpstr>           Collective Bargaining during the Covid-19 Pandemic   Evidence from an International  Negotiator Survey 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BARCOVID Midterm Summary Objectives and Results at a Glance</dc:title>
  <dc:creator>Kea Tijdens</dc:creator>
  <cp:lastModifiedBy>Giedo Jansen</cp:lastModifiedBy>
  <cp:revision>9</cp:revision>
  <dcterms:created xsi:type="dcterms:W3CDTF">2021-08-30T15:32:33Z</dcterms:created>
  <dcterms:modified xsi:type="dcterms:W3CDTF">2023-05-24T12:08:44Z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0x01010029FF5EE45190AA4A946DF7FB00BE68EE</vt:lpwstr>
  </property>
</Properties>
</file>