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92" r:id="rId2"/>
    <p:sldId id="460" r:id="rId3"/>
    <p:sldId id="293" r:id="rId4"/>
    <p:sldId id="280" r:id="rId5"/>
    <p:sldId id="281" r:id="rId6"/>
    <p:sldId id="258" r:id="rId7"/>
    <p:sldId id="259" r:id="rId8"/>
    <p:sldId id="282" r:id="rId9"/>
    <p:sldId id="283" r:id="rId10"/>
    <p:sldId id="284" r:id="rId11"/>
    <p:sldId id="285" r:id="rId12"/>
    <p:sldId id="264" r:id="rId13"/>
    <p:sldId id="286" r:id="rId14"/>
    <p:sldId id="266" r:id="rId15"/>
    <p:sldId id="287" r:id="rId16"/>
    <p:sldId id="288" r:id="rId17"/>
    <p:sldId id="289" r:id="rId18"/>
    <p:sldId id="290" r:id="rId19"/>
    <p:sldId id="398" r:id="rId20"/>
    <p:sldId id="404" r:id="rId21"/>
    <p:sldId id="408" r:id="rId22"/>
    <p:sldId id="422" r:id="rId23"/>
    <p:sldId id="414" r:id="rId24"/>
    <p:sldId id="416" r:id="rId25"/>
    <p:sldId id="420" r:id="rId26"/>
    <p:sldId id="421" r:id="rId27"/>
    <p:sldId id="418" r:id="rId28"/>
    <p:sldId id="423" r:id="rId29"/>
    <p:sldId id="256" r:id="rId30"/>
    <p:sldId id="257" r:id="rId31"/>
    <p:sldId id="261" r:id="rId32"/>
    <p:sldId id="262" r:id="rId33"/>
    <p:sldId id="263" r:id="rId34"/>
    <p:sldId id="265" r:id="rId35"/>
    <p:sldId id="267" r:id="rId36"/>
    <p:sldId id="268" r:id="rId37"/>
    <p:sldId id="269" r:id="rId38"/>
    <p:sldId id="270" r:id="rId39"/>
    <p:sldId id="271" r:id="rId40"/>
    <p:sldId id="272" r:id="rId41"/>
    <p:sldId id="273" r:id="rId42"/>
    <p:sldId id="274" r:id="rId43"/>
    <p:sldId id="276" r:id="rId44"/>
    <p:sldId id="277" r:id="rId45"/>
    <p:sldId id="260" r:id="rId46"/>
    <p:sldId id="425" r:id="rId47"/>
    <p:sldId id="426" r:id="rId48"/>
    <p:sldId id="427" r:id="rId49"/>
    <p:sldId id="428" r:id="rId50"/>
    <p:sldId id="429" r:id="rId51"/>
    <p:sldId id="430" r:id="rId52"/>
    <p:sldId id="431" r:id="rId53"/>
    <p:sldId id="432" r:id="rId54"/>
    <p:sldId id="433" r:id="rId55"/>
    <p:sldId id="434" r:id="rId56"/>
    <p:sldId id="435" r:id="rId57"/>
    <p:sldId id="436"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3" r:id="rId73"/>
    <p:sldId id="454" r:id="rId74"/>
    <p:sldId id="415" r:id="rId75"/>
    <p:sldId id="455" r:id="rId76"/>
    <p:sldId id="413" r:id="rId77"/>
    <p:sldId id="456" r:id="rId78"/>
    <p:sldId id="457" r:id="rId79"/>
    <p:sldId id="417" r:id="rId80"/>
    <p:sldId id="458" r:id="rId81"/>
    <p:sldId id="459" r:id="rId82"/>
    <p:sldId id="31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varScale="1">
        <p:scale>
          <a:sx n="74" d="100"/>
          <a:sy n="74" d="100"/>
        </p:scale>
        <p:origin x="29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D:\Research\ESF\24work%20Minimum%20wage%20compliance%20(Kea%20Janna)\results\tables202306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Research\ESF\24work%20Minimum%20wage%20compliance%20(Kea%20Janna)\results\tables2023060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6"/>
            <c:invertIfNegative val="0"/>
            <c:bubble3D val="0"/>
            <c:spPr>
              <a:solidFill>
                <a:schemeClr val="accent2"/>
              </a:solidFill>
              <a:ln>
                <a:noFill/>
              </a:ln>
              <a:effectLst/>
            </c:spPr>
            <c:extLst>
              <c:ext xmlns:c16="http://schemas.microsoft.com/office/drawing/2014/chart" uri="{C3380CC4-5D6E-409C-BE32-E72D297353CC}">
                <c16:uniqueId val="{00000001-2A2B-4F68-96B9-BC7DE90D2C31}"/>
              </c:ext>
            </c:extLst>
          </c:dPt>
          <c:cat>
            <c:strRef>
              <c:f>t4_nace!$A$17:$A$33</c:f>
              <c:strCache>
                <c:ptCount val="17"/>
                <c:pt idx="0">
                  <c:v> R— Arts, entertainment and other service activities</c:v>
                </c:pt>
                <c:pt idx="1">
                  <c:v> Q—Human health</c:v>
                </c:pt>
                <c:pt idx="2">
                  <c:v> P—Education</c:v>
                </c:pt>
                <c:pt idx="3">
                  <c:v> N—Administrative service</c:v>
                </c:pt>
                <c:pt idx="4">
                  <c:v> M—Professional, scientific and technical activities</c:v>
                </c:pt>
                <c:pt idx="5">
                  <c:v> L—Real estate activities</c:v>
                </c:pt>
                <c:pt idx="6">
                  <c:v> K—Financial and insurance activities</c:v>
                </c:pt>
                <c:pt idx="7">
                  <c:v> J—Information and communication</c:v>
                </c:pt>
                <c:pt idx="8">
                  <c:v> I—Accommodation and food service</c:v>
                </c:pt>
                <c:pt idx="9">
                  <c:v> H—Transportation and storage</c:v>
                </c:pt>
                <c:pt idx="10">
                  <c:v> G—Wholesale and retail trade, repair of motor vehicles</c:v>
                </c:pt>
                <c:pt idx="11">
                  <c:v> F—Construction</c:v>
                </c:pt>
                <c:pt idx="12">
                  <c:v> E—Water supply, waste management</c:v>
                </c:pt>
                <c:pt idx="13">
                  <c:v> D—Electricity, gas supply</c:v>
                </c:pt>
                <c:pt idx="14">
                  <c:v> C—Manufacturing</c:v>
                </c:pt>
                <c:pt idx="15">
                  <c:v> B—Mining</c:v>
                </c:pt>
                <c:pt idx="16">
                  <c:v>Total</c:v>
                </c:pt>
              </c:strCache>
            </c:strRef>
          </c:cat>
          <c:val>
            <c:numRef>
              <c:f>t4_nace!$B$17:$B$33</c:f>
              <c:numCache>
                <c:formatCode>General</c:formatCode>
                <c:ptCount val="17"/>
                <c:pt idx="0">
                  <c:v>-3.6564600000000003E-2</c:v>
                </c:pt>
                <c:pt idx="1">
                  <c:v>-2.59051E-2</c:v>
                </c:pt>
                <c:pt idx="2">
                  <c:v>-1.5178799999999999E-2</c:v>
                </c:pt>
                <c:pt idx="3">
                  <c:v>-5.7793700000000003E-2</c:v>
                </c:pt>
                <c:pt idx="4">
                  <c:v>-3.9010599999999999E-2</c:v>
                </c:pt>
                <c:pt idx="5">
                  <c:v>-9.1619099999999995E-2</c:v>
                </c:pt>
                <c:pt idx="6">
                  <c:v>-6.9615300000000005E-2</c:v>
                </c:pt>
                <c:pt idx="7">
                  <c:v>-3.2185900000000003E-2</c:v>
                </c:pt>
                <c:pt idx="8">
                  <c:v>-7.2915400000000005E-2</c:v>
                </c:pt>
                <c:pt idx="9">
                  <c:v>-7.7483200000000002E-2</c:v>
                </c:pt>
                <c:pt idx="10">
                  <c:v>-7.2289599999999996E-2</c:v>
                </c:pt>
                <c:pt idx="11">
                  <c:v>-0.1469637</c:v>
                </c:pt>
                <c:pt idx="12">
                  <c:v>-7.5778200000000004E-2</c:v>
                </c:pt>
                <c:pt idx="13">
                  <c:v>-8.6701200000000006E-2</c:v>
                </c:pt>
                <c:pt idx="14">
                  <c:v>-9.7422099999999998E-2</c:v>
                </c:pt>
                <c:pt idx="15">
                  <c:v>-7.2878200000000004E-2</c:v>
                </c:pt>
                <c:pt idx="16">
                  <c:v>-5.45E-2</c:v>
                </c:pt>
              </c:numCache>
            </c:numRef>
          </c:val>
          <c:extLst>
            <c:ext xmlns:c16="http://schemas.microsoft.com/office/drawing/2014/chart" uri="{C3380CC4-5D6E-409C-BE32-E72D297353CC}">
              <c16:uniqueId val="{00000000-2A2B-4F68-96B9-BC7DE90D2C31}"/>
            </c:ext>
          </c:extLst>
        </c:ser>
        <c:dLbls>
          <c:showLegendKey val="0"/>
          <c:showVal val="0"/>
          <c:showCatName val="0"/>
          <c:showSerName val="0"/>
          <c:showPercent val="0"/>
          <c:showBubbleSize val="0"/>
        </c:dLbls>
        <c:gapWidth val="182"/>
        <c:axId val="1399882528"/>
        <c:axId val="1201228480"/>
      </c:barChart>
      <c:catAx>
        <c:axId val="1399882528"/>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nl-NL"/>
          </a:p>
        </c:txPr>
        <c:crossAx val="1201228480"/>
        <c:crosses val="autoZero"/>
        <c:auto val="1"/>
        <c:lblAlgn val="ctr"/>
        <c:lblOffset val="100"/>
        <c:noMultiLvlLbl val="0"/>
      </c:catAx>
      <c:valAx>
        <c:axId val="1201228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nl-NL"/>
          </a:p>
        </c:txPr>
        <c:crossAx val="1399882528"/>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mn-lt"/>
          <a:cs typeface="Arial" panose="020B0604020202020204" pitchFamily="34" charset="0"/>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25450511603111"/>
          <c:y val="3.644646924829157E-2"/>
          <c:w val="0.61570334929009918"/>
          <c:h val="0.88537363428940463"/>
        </c:manualLayout>
      </c:layout>
      <c:barChart>
        <c:barDir val="bar"/>
        <c:grouping val="clustered"/>
        <c:varyColors val="0"/>
        <c:ser>
          <c:idx val="0"/>
          <c:order val="0"/>
          <c:spPr>
            <a:solidFill>
              <a:schemeClr val="accent1"/>
            </a:solidFill>
            <a:ln>
              <a:noFill/>
            </a:ln>
            <a:effectLst/>
          </c:spPr>
          <c:invertIfNegative val="0"/>
          <c:dPt>
            <c:idx val="16"/>
            <c:invertIfNegative val="0"/>
            <c:bubble3D val="0"/>
            <c:spPr>
              <a:solidFill>
                <a:schemeClr val="accent2"/>
              </a:solidFill>
              <a:ln>
                <a:noFill/>
              </a:ln>
              <a:effectLst/>
            </c:spPr>
            <c:extLst>
              <c:ext xmlns:c16="http://schemas.microsoft.com/office/drawing/2014/chart" uri="{C3380CC4-5D6E-409C-BE32-E72D297353CC}">
                <c16:uniqueId val="{00000001-6800-4778-BB63-995BA589A19B}"/>
              </c:ext>
            </c:extLst>
          </c:dPt>
          <c:cat>
            <c:strRef>
              <c:f>t3_interactions!$P$3:$P$19</c:f>
              <c:strCache>
                <c:ptCount val="17"/>
                <c:pt idx="0">
                  <c:v>Part-time work</c:v>
                </c:pt>
                <c:pt idx="1">
                  <c:v>Full-time work</c:v>
                </c:pt>
                <c:pt idx="2">
                  <c:v>Temporary contract</c:v>
                </c:pt>
                <c:pt idx="3">
                  <c:v>Permanent contract</c:v>
                </c:pt>
                <c:pt idx="4">
                  <c:v>Firm with public ownership</c:v>
                </c:pt>
                <c:pt idx="5">
                  <c:v>Firm with private ownership</c:v>
                </c:pt>
                <c:pt idx="6">
                  <c:v>Female</c:v>
                </c:pt>
                <c:pt idx="7">
                  <c:v>Male</c:v>
                </c:pt>
                <c:pt idx="8">
                  <c:v>Age 50-59</c:v>
                </c:pt>
                <c:pt idx="9">
                  <c:v>Age 40-49</c:v>
                </c:pt>
                <c:pt idx="10">
                  <c:v>Age 30-39</c:v>
                </c:pt>
                <c:pt idx="11">
                  <c:v>Age 20-29</c:v>
                </c:pt>
                <c:pt idx="12">
                  <c:v>Edu master/doctoral</c:v>
                </c:pt>
                <c:pt idx="13">
                  <c:v>Edu bachelor</c:v>
                </c:pt>
                <c:pt idx="14">
                  <c:v>Edu upper secondary</c:v>
                </c:pt>
                <c:pt idx="15">
                  <c:v>Edu lower secondary</c:v>
                </c:pt>
                <c:pt idx="16">
                  <c:v>Total</c:v>
                </c:pt>
              </c:strCache>
            </c:strRef>
          </c:cat>
          <c:val>
            <c:numRef>
              <c:f>t3_interactions!$Q$3:$Q$19</c:f>
              <c:numCache>
                <c:formatCode>General</c:formatCode>
                <c:ptCount val="17"/>
                <c:pt idx="0">
                  <c:v>-8.2299999999999998E-2</c:v>
                </c:pt>
                <c:pt idx="1">
                  <c:v>-4.9099999999999998E-2</c:v>
                </c:pt>
                <c:pt idx="2">
                  <c:v>-6.1899999999999997E-2</c:v>
                </c:pt>
                <c:pt idx="3">
                  <c:v>-5.21E-2</c:v>
                </c:pt>
                <c:pt idx="4">
                  <c:v>8.9999999999999802E-4</c:v>
                </c:pt>
                <c:pt idx="5">
                  <c:v>-8.3400000000000002E-2</c:v>
                </c:pt>
                <c:pt idx="6">
                  <c:v>-5.5400000000000005E-2</c:v>
                </c:pt>
                <c:pt idx="7">
                  <c:v>-5.3100000000000001E-2</c:v>
                </c:pt>
                <c:pt idx="8">
                  <c:v>-5.9200000000000003E-2</c:v>
                </c:pt>
                <c:pt idx="9">
                  <c:v>-5.7500000000000002E-2</c:v>
                </c:pt>
                <c:pt idx="10">
                  <c:v>-5.3699999999999998E-2</c:v>
                </c:pt>
                <c:pt idx="11">
                  <c:v>-4.53E-2</c:v>
                </c:pt>
                <c:pt idx="12">
                  <c:v>-3.2674500000000002E-2</c:v>
                </c:pt>
                <c:pt idx="13">
                  <c:v>-3.55368E-2</c:v>
                </c:pt>
                <c:pt idx="14">
                  <c:v>-4.7073200000000003E-2</c:v>
                </c:pt>
                <c:pt idx="15">
                  <c:v>-0.1198761</c:v>
                </c:pt>
                <c:pt idx="16">
                  <c:v>-5.45E-2</c:v>
                </c:pt>
              </c:numCache>
            </c:numRef>
          </c:val>
          <c:extLst>
            <c:ext xmlns:c16="http://schemas.microsoft.com/office/drawing/2014/chart" uri="{C3380CC4-5D6E-409C-BE32-E72D297353CC}">
              <c16:uniqueId val="{00000000-6800-4778-BB63-995BA589A19B}"/>
            </c:ext>
          </c:extLst>
        </c:ser>
        <c:dLbls>
          <c:showLegendKey val="0"/>
          <c:showVal val="0"/>
          <c:showCatName val="0"/>
          <c:showSerName val="0"/>
          <c:showPercent val="0"/>
          <c:showBubbleSize val="0"/>
        </c:dLbls>
        <c:gapWidth val="182"/>
        <c:axId val="1825196880"/>
        <c:axId val="1901393280"/>
      </c:barChart>
      <c:catAx>
        <c:axId val="182519688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Arial" panose="020B0604020202020204" pitchFamily="34" charset="0"/>
              </a:defRPr>
            </a:pPr>
            <a:endParaRPr lang="nl-NL"/>
          </a:p>
        </c:txPr>
        <c:crossAx val="1901393280"/>
        <c:crosses val="autoZero"/>
        <c:auto val="1"/>
        <c:lblAlgn val="ctr"/>
        <c:lblOffset val="100"/>
        <c:noMultiLvlLbl val="0"/>
      </c:catAx>
      <c:valAx>
        <c:axId val="1901393280"/>
        <c:scaling>
          <c:orientation val="minMax"/>
          <c:min val="-0.1200000000000000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Arial" panose="020B0604020202020204" pitchFamily="34" charset="0"/>
              </a:defRPr>
            </a:pPr>
            <a:endParaRPr lang="nl-NL"/>
          </a:p>
        </c:txPr>
        <c:crossAx val="1825196880"/>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mn-lt"/>
          <a:cs typeface="Arial" panose="020B0604020202020204" pitchFamily="34" charset="0"/>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A72F9-4C46-BF41-8B65-DBCA6211BB36}"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54820560-E131-BA42-856A-E71EA2E791C4}">
      <dgm:prSet phldrT="[Text]"/>
      <dgm:spPr/>
      <dgm:t>
        <a:bodyPr/>
        <a:lstStyle/>
        <a:p>
          <a:pPr algn="ctr">
            <a:buFont typeface="+mj-lt"/>
            <a:buAutoNum type="arabicPeriod"/>
          </a:pPr>
          <a:r>
            <a:rPr lang="en-IN"/>
            <a:t>General CBA data</a:t>
          </a:r>
          <a:endParaRPr lang="en-GB"/>
        </a:p>
      </dgm:t>
    </dgm:pt>
    <dgm:pt modelId="{126DE7B8-7DB4-B447-BA9E-03815FE5F532}" type="parTrans" cxnId="{9437D5FE-1413-ED4A-A48F-20A9FDE0BD67}">
      <dgm:prSet/>
      <dgm:spPr/>
      <dgm:t>
        <a:bodyPr/>
        <a:lstStyle/>
        <a:p>
          <a:pPr algn="ctr"/>
          <a:endParaRPr lang="en-GB"/>
        </a:p>
      </dgm:t>
    </dgm:pt>
    <dgm:pt modelId="{9D0C3DAC-0320-684D-8FFA-DBCC302CA14C}" type="sibTrans" cxnId="{9437D5FE-1413-ED4A-A48F-20A9FDE0BD67}">
      <dgm:prSet/>
      <dgm:spPr/>
      <dgm:t>
        <a:bodyPr/>
        <a:lstStyle/>
        <a:p>
          <a:pPr algn="ctr"/>
          <a:endParaRPr lang="en-GB"/>
        </a:p>
      </dgm:t>
    </dgm:pt>
    <dgm:pt modelId="{06C2019C-7883-A642-BC22-D3BA3320111E}">
      <dgm:prSet/>
      <dgm:spPr/>
      <dgm:t>
        <a:bodyPr/>
        <a:lstStyle/>
        <a:p>
          <a:pPr algn="ctr">
            <a:buFont typeface="+mj-lt"/>
            <a:buAutoNum type="arabicPeriod"/>
          </a:pPr>
          <a:r>
            <a:rPr lang="en-IN"/>
            <a:t>Job titles</a:t>
          </a:r>
        </a:p>
      </dgm:t>
    </dgm:pt>
    <dgm:pt modelId="{665B0CBF-C73F-E54D-9474-8FED54890E0E}" type="parTrans" cxnId="{9C9CBBD3-DF9C-1A48-852B-AC52E2483445}">
      <dgm:prSet/>
      <dgm:spPr/>
      <dgm:t>
        <a:bodyPr/>
        <a:lstStyle/>
        <a:p>
          <a:pPr algn="ctr"/>
          <a:endParaRPr lang="en-GB"/>
        </a:p>
      </dgm:t>
    </dgm:pt>
    <dgm:pt modelId="{BA4DF892-D0C9-EA45-A34B-62D7478CE189}" type="sibTrans" cxnId="{9C9CBBD3-DF9C-1A48-852B-AC52E2483445}">
      <dgm:prSet/>
      <dgm:spPr/>
      <dgm:t>
        <a:bodyPr/>
        <a:lstStyle/>
        <a:p>
          <a:pPr algn="ctr"/>
          <a:endParaRPr lang="en-GB"/>
        </a:p>
      </dgm:t>
    </dgm:pt>
    <dgm:pt modelId="{185C0BFB-63D9-DD43-BC56-09AB4E9F73E6}">
      <dgm:prSet/>
      <dgm:spPr/>
      <dgm:t>
        <a:bodyPr/>
        <a:lstStyle/>
        <a:p>
          <a:pPr algn="ctr">
            <a:buFont typeface="+mj-lt"/>
            <a:buAutoNum type="arabicPeriod"/>
          </a:pPr>
          <a:r>
            <a:rPr lang="en-IN"/>
            <a:t>Social security and pensions</a:t>
          </a:r>
        </a:p>
      </dgm:t>
    </dgm:pt>
    <dgm:pt modelId="{5C8F4F0F-B571-DD4C-B8B7-483250E1DC87}" type="parTrans" cxnId="{592B0DA3-EA76-FB4E-9F2A-255764C0434C}">
      <dgm:prSet/>
      <dgm:spPr/>
      <dgm:t>
        <a:bodyPr/>
        <a:lstStyle/>
        <a:p>
          <a:pPr algn="ctr"/>
          <a:endParaRPr lang="en-GB"/>
        </a:p>
      </dgm:t>
    </dgm:pt>
    <dgm:pt modelId="{9405CFB8-94C9-D44B-98AB-E44E414BB678}" type="sibTrans" cxnId="{592B0DA3-EA76-FB4E-9F2A-255764C0434C}">
      <dgm:prSet/>
      <dgm:spPr/>
      <dgm:t>
        <a:bodyPr/>
        <a:lstStyle/>
        <a:p>
          <a:pPr algn="ctr"/>
          <a:endParaRPr lang="en-GB"/>
        </a:p>
      </dgm:t>
    </dgm:pt>
    <dgm:pt modelId="{9294040B-C209-4149-82F5-77E7165097A6}">
      <dgm:prSet/>
      <dgm:spPr/>
      <dgm:t>
        <a:bodyPr/>
        <a:lstStyle/>
        <a:p>
          <a:pPr algn="ctr">
            <a:buFont typeface="+mj-lt"/>
            <a:buAutoNum type="arabicPeriod"/>
          </a:pPr>
          <a:r>
            <a:rPr lang="en-IN"/>
            <a:t>Training </a:t>
          </a:r>
        </a:p>
      </dgm:t>
    </dgm:pt>
    <dgm:pt modelId="{A8E987DA-CFA3-704C-8ED9-A7F931E22683}" type="parTrans" cxnId="{906051E5-E217-BD44-8E94-7C2955EA29FF}">
      <dgm:prSet/>
      <dgm:spPr/>
      <dgm:t>
        <a:bodyPr/>
        <a:lstStyle/>
        <a:p>
          <a:pPr algn="ctr"/>
          <a:endParaRPr lang="en-GB"/>
        </a:p>
      </dgm:t>
    </dgm:pt>
    <dgm:pt modelId="{A619DF93-7343-374C-A518-243D38FBF3BE}" type="sibTrans" cxnId="{906051E5-E217-BD44-8E94-7C2955EA29FF}">
      <dgm:prSet/>
      <dgm:spPr/>
      <dgm:t>
        <a:bodyPr/>
        <a:lstStyle/>
        <a:p>
          <a:pPr algn="ctr"/>
          <a:endParaRPr lang="en-GB"/>
        </a:p>
      </dgm:t>
    </dgm:pt>
    <dgm:pt modelId="{6AACF856-2352-8140-82CE-69CCD5921AAA}">
      <dgm:prSet/>
      <dgm:spPr/>
      <dgm:t>
        <a:bodyPr/>
        <a:lstStyle/>
        <a:p>
          <a:pPr algn="ctr">
            <a:buFont typeface="+mj-lt"/>
            <a:buAutoNum type="arabicPeriod"/>
          </a:pPr>
          <a:r>
            <a:rPr lang="en-IN"/>
            <a:t>Employment contracts</a:t>
          </a:r>
        </a:p>
      </dgm:t>
    </dgm:pt>
    <dgm:pt modelId="{3738DF93-EE2F-9C42-BE8C-252E0EC7A193}" type="parTrans" cxnId="{C52F54FB-4D9B-684B-BF48-C9228538EB13}">
      <dgm:prSet/>
      <dgm:spPr/>
      <dgm:t>
        <a:bodyPr/>
        <a:lstStyle/>
        <a:p>
          <a:pPr algn="ctr"/>
          <a:endParaRPr lang="en-GB"/>
        </a:p>
      </dgm:t>
    </dgm:pt>
    <dgm:pt modelId="{6018AA2F-4EDF-7144-A64F-8FD8A6C8AE0B}" type="sibTrans" cxnId="{C52F54FB-4D9B-684B-BF48-C9228538EB13}">
      <dgm:prSet/>
      <dgm:spPr/>
      <dgm:t>
        <a:bodyPr/>
        <a:lstStyle/>
        <a:p>
          <a:pPr algn="ctr"/>
          <a:endParaRPr lang="en-GB"/>
        </a:p>
      </dgm:t>
    </dgm:pt>
    <dgm:pt modelId="{25A34CB4-C791-8541-A4EB-FE39A83B2CE8}">
      <dgm:prSet/>
      <dgm:spPr/>
      <dgm:t>
        <a:bodyPr/>
        <a:lstStyle/>
        <a:p>
          <a:pPr algn="ctr">
            <a:buFont typeface="+mj-lt"/>
            <a:buAutoNum type="arabicPeriod"/>
          </a:pPr>
          <a:r>
            <a:rPr lang="en-IN"/>
            <a:t>Sickness and disability</a:t>
          </a:r>
        </a:p>
      </dgm:t>
    </dgm:pt>
    <dgm:pt modelId="{ED2A3F3F-DA16-2044-9A9F-98B4295BE31D}" type="parTrans" cxnId="{3C4C233F-C2D9-A846-BD8D-129740727256}">
      <dgm:prSet/>
      <dgm:spPr/>
      <dgm:t>
        <a:bodyPr/>
        <a:lstStyle/>
        <a:p>
          <a:pPr algn="ctr"/>
          <a:endParaRPr lang="en-GB"/>
        </a:p>
      </dgm:t>
    </dgm:pt>
    <dgm:pt modelId="{BC7AB4AA-E7E4-374B-8D66-513D80DB71A6}" type="sibTrans" cxnId="{3C4C233F-C2D9-A846-BD8D-129740727256}">
      <dgm:prSet/>
      <dgm:spPr/>
      <dgm:t>
        <a:bodyPr/>
        <a:lstStyle/>
        <a:p>
          <a:pPr algn="ctr"/>
          <a:endParaRPr lang="en-GB"/>
        </a:p>
      </dgm:t>
    </dgm:pt>
    <dgm:pt modelId="{8A7D8553-6071-8248-A4CD-477F90EAE681}">
      <dgm:prSet/>
      <dgm:spPr/>
      <dgm:t>
        <a:bodyPr/>
        <a:lstStyle/>
        <a:p>
          <a:pPr algn="ctr">
            <a:buFont typeface="+mj-lt"/>
            <a:buAutoNum type="arabicPeriod"/>
          </a:pPr>
          <a:r>
            <a:rPr lang="en-IN" dirty="0"/>
            <a:t>Health and medical assistance</a:t>
          </a:r>
        </a:p>
      </dgm:t>
    </dgm:pt>
    <dgm:pt modelId="{BDA045F9-8D9A-B142-96B0-105EF7B59CFD}" type="parTrans" cxnId="{DFD3EC16-079B-BB46-BD50-3FB1A3C50F85}">
      <dgm:prSet/>
      <dgm:spPr/>
      <dgm:t>
        <a:bodyPr/>
        <a:lstStyle/>
        <a:p>
          <a:pPr algn="ctr"/>
          <a:endParaRPr lang="en-GB"/>
        </a:p>
      </dgm:t>
    </dgm:pt>
    <dgm:pt modelId="{95F24B8B-301D-A94E-A7CE-9DB594C54D09}" type="sibTrans" cxnId="{DFD3EC16-079B-BB46-BD50-3FB1A3C50F85}">
      <dgm:prSet/>
      <dgm:spPr/>
      <dgm:t>
        <a:bodyPr/>
        <a:lstStyle/>
        <a:p>
          <a:pPr algn="ctr"/>
          <a:endParaRPr lang="en-GB"/>
        </a:p>
      </dgm:t>
    </dgm:pt>
    <dgm:pt modelId="{15164606-DBE7-734D-8822-D2C5F1551B0D}">
      <dgm:prSet/>
      <dgm:spPr>
        <a:solidFill>
          <a:schemeClr val="accent2"/>
        </a:solidFill>
      </dgm:spPr>
      <dgm:t>
        <a:bodyPr/>
        <a:lstStyle/>
        <a:p>
          <a:pPr algn="ctr">
            <a:buFont typeface="+mj-lt"/>
            <a:buAutoNum type="arabicPeriod"/>
          </a:pPr>
          <a:r>
            <a:rPr lang="en-IN" dirty="0"/>
            <a:t>Work/family balance arrangements</a:t>
          </a:r>
        </a:p>
      </dgm:t>
    </dgm:pt>
    <dgm:pt modelId="{B71EDDE5-4A25-664D-BFAE-E7E174BE3FA6}" type="parTrans" cxnId="{842D5EF4-7293-4A45-901A-9567AC121E04}">
      <dgm:prSet/>
      <dgm:spPr/>
      <dgm:t>
        <a:bodyPr/>
        <a:lstStyle/>
        <a:p>
          <a:pPr algn="ctr"/>
          <a:endParaRPr lang="en-GB"/>
        </a:p>
      </dgm:t>
    </dgm:pt>
    <dgm:pt modelId="{1CE6E549-943D-BF44-9071-846DC7D2A50C}" type="sibTrans" cxnId="{842D5EF4-7293-4A45-901A-9567AC121E04}">
      <dgm:prSet/>
      <dgm:spPr/>
      <dgm:t>
        <a:bodyPr/>
        <a:lstStyle/>
        <a:p>
          <a:pPr algn="ctr"/>
          <a:endParaRPr lang="en-GB"/>
        </a:p>
      </dgm:t>
    </dgm:pt>
    <dgm:pt modelId="{686D8E8B-8F48-314B-9EDA-998CCF12348D}">
      <dgm:prSet/>
      <dgm:spPr>
        <a:solidFill>
          <a:schemeClr val="accent2"/>
        </a:solidFill>
      </dgm:spPr>
      <dgm:t>
        <a:bodyPr/>
        <a:lstStyle/>
        <a:p>
          <a:pPr algn="ctr">
            <a:buFont typeface="+mj-lt"/>
            <a:buAutoNum type="arabicPeriod"/>
          </a:pPr>
          <a:r>
            <a:rPr lang="en-IN"/>
            <a:t>Gender equality issues</a:t>
          </a:r>
        </a:p>
      </dgm:t>
    </dgm:pt>
    <dgm:pt modelId="{8690BD43-CB5B-A441-8A89-CD43BF7C7BFC}" type="parTrans" cxnId="{CD986846-5A8D-B042-B71E-214161B90E87}">
      <dgm:prSet/>
      <dgm:spPr/>
      <dgm:t>
        <a:bodyPr/>
        <a:lstStyle/>
        <a:p>
          <a:pPr algn="ctr"/>
          <a:endParaRPr lang="en-GB"/>
        </a:p>
      </dgm:t>
    </dgm:pt>
    <dgm:pt modelId="{27EA088B-A08B-E44E-82F4-D8100DBEC1D7}" type="sibTrans" cxnId="{CD986846-5A8D-B042-B71E-214161B90E87}">
      <dgm:prSet/>
      <dgm:spPr/>
      <dgm:t>
        <a:bodyPr/>
        <a:lstStyle/>
        <a:p>
          <a:pPr algn="ctr"/>
          <a:endParaRPr lang="en-GB"/>
        </a:p>
      </dgm:t>
    </dgm:pt>
    <dgm:pt modelId="{B9702BB9-55D0-AC4C-97F4-63231C4BC46E}">
      <dgm:prSet/>
      <dgm:spPr/>
      <dgm:t>
        <a:bodyPr/>
        <a:lstStyle/>
        <a:p>
          <a:pPr algn="ctr">
            <a:buFont typeface="+mj-lt"/>
            <a:buAutoNum type="arabicPeriod"/>
          </a:pPr>
          <a:r>
            <a:rPr lang="en-IN" dirty="0"/>
            <a:t>Wages</a:t>
          </a:r>
        </a:p>
      </dgm:t>
    </dgm:pt>
    <dgm:pt modelId="{0CD15FA5-69A6-A940-8D8D-FDF784057CA0}" type="parTrans" cxnId="{930B5CAE-9116-1049-B0F7-391D88357A53}">
      <dgm:prSet/>
      <dgm:spPr/>
      <dgm:t>
        <a:bodyPr/>
        <a:lstStyle/>
        <a:p>
          <a:pPr algn="ctr"/>
          <a:endParaRPr lang="en-GB"/>
        </a:p>
      </dgm:t>
    </dgm:pt>
    <dgm:pt modelId="{1AF68445-820B-5243-BDEE-A6E43B430BAD}" type="sibTrans" cxnId="{930B5CAE-9116-1049-B0F7-391D88357A53}">
      <dgm:prSet/>
      <dgm:spPr/>
      <dgm:t>
        <a:bodyPr/>
        <a:lstStyle/>
        <a:p>
          <a:pPr algn="ctr"/>
          <a:endParaRPr lang="en-GB"/>
        </a:p>
      </dgm:t>
    </dgm:pt>
    <dgm:pt modelId="{A6E05A3C-D913-C843-82CD-DFF8F416C869}">
      <dgm:prSet/>
      <dgm:spPr/>
      <dgm:t>
        <a:bodyPr/>
        <a:lstStyle/>
        <a:p>
          <a:pPr algn="ctr">
            <a:buFont typeface="+mj-lt"/>
            <a:buAutoNum type="arabicPeriod"/>
          </a:pPr>
          <a:r>
            <a:rPr lang="en-IN"/>
            <a:t>Working hours</a:t>
          </a:r>
        </a:p>
      </dgm:t>
    </dgm:pt>
    <dgm:pt modelId="{A6E3B441-CA4F-0C47-BF55-B1DF12931351}" type="parTrans" cxnId="{42947FDC-D486-8348-B188-4338C8A9C3B3}">
      <dgm:prSet/>
      <dgm:spPr/>
      <dgm:t>
        <a:bodyPr/>
        <a:lstStyle/>
        <a:p>
          <a:pPr algn="ctr"/>
          <a:endParaRPr lang="en-GB"/>
        </a:p>
      </dgm:t>
    </dgm:pt>
    <dgm:pt modelId="{2360B351-9C51-244B-8803-AEFDD7F84593}" type="sibTrans" cxnId="{42947FDC-D486-8348-B188-4338C8A9C3B3}">
      <dgm:prSet/>
      <dgm:spPr/>
      <dgm:t>
        <a:bodyPr/>
        <a:lstStyle/>
        <a:p>
          <a:pPr algn="ctr"/>
          <a:endParaRPr lang="en-GB"/>
        </a:p>
      </dgm:t>
    </dgm:pt>
    <dgm:pt modelId="{8103AFA5-EACA-F24B-AFA2-7580B27BBB5B}">
      <dgm:prSet/>
      <dgm:spPr/>
      <dgm:t>
        <a:bodyPr/>
        <a:lstStyle/>
        <a:p>
          <a:pPr algn="ctr">
            <a:buFont typeface="+mj-lt"/>
            <a:buAutoNum type="arabicPeriod"/>
          </a:pPr>
          <a:r>
            <a:rPr lang="en-IN"/>
            <a:t>Coverage</a:t>
          </a:r>
        </a:p>
      </dgm:t>
    </dgm:pt>
    <dgm:pt modelId="{1713FD52-11CF-A041-B9A8-EE22615B168E}" type="parTrans" cxnId="{857F9984-26BD-714C-907F-6DF519A6CB40}">
      <dgm:prSet/>
      <dgm:spPr/>
      <dgm:t>
        <a:bodyPr/>
        <a:lstStyle/>
        <a:p>
          <a:pPr algn="ctr"/>
          <a:endParaRPr lang="en-GB"/>
        </a:p>
      </dgm:t>
    </dgm:pt>
    <dgm:pt modelId="{A026C8AC-A6DF-4D4D-BE5B-1C98FC051628}" type="sibTrans" cxnId="{857F9984-26BD-714C-907F-6DF519A6CB40}">
      <dgm:prSet/>
      <dgm:spPr/>
      <dgm:t>
        <a:bodyPr/>
        <a:lstStyle/>
        <a:p>
          <a:pPr algn="ctr"/>
          <a:endParaRPr lang="en-GB"/>
        </a:p>
      </dgm:t>
    </dgm:pt>
    <dgm:pt modelId="{E0ABC9F1-AA75-164F-806A-3730567854FD}" type="pres">
      <dgm:prSet presAssocID="{4B6A72F9-4C46-BF41-8B65-DBCA6211BB36}" presName="diagram" presStyleCnt="0">
        <dgm:presLayoutVars>
          <dgm:dir/>
          <dgm:resizeHandles val="exact"/>
        </dgm:presLayoutVars>
      </dgm:prSet>
      <dgm:spPr/>
    </dgm:pt>
    <dgm:pt modelId="{EBF5C627-7029-AE4E-977D-90F7EF92E6A0}" type="pres">
      <dgm:prSet presAssocID="{54820560-E131-BA42-856A-E71EA2E791C4}" presName="node" presStyleLbl="node1" presStyleIdx="0" presStyleCnt="12">
        <dgm:presLayoutVars>
          <dgm:bulletEnabled val="1"/>
        </dgm:presLayoutVars>
      </dgm:prSet>
      <dgm:spPr/>
    </dgm:pt>
    <dgm:pt modelId="{762C28AE-FAF9-6748-8B30-6697FF097363}" type="pres">
      <dgm:prSet presAssocID="{9D0C3DAC-0320-684D-8FFA-DBCC302CA14C}" presName="sibTrans" presStyleCnt="0"/>
      <dgm:spPr/>
    </dgm:pt>
    <dgm:pt modelId="{D6F538D5-DA45-1B47-96BE-046BB8B1A555}" type="pres">
      <dgm:prSet presAssocID="{06C2019C-7883-A642-BC22-D3BA3320111E}" presName="node" presStyleLbl="node1" presStyleIdx="1" presStyleCnt="12">
        <dgm:presLayoutVars>
          <dgm:bulletEnabled val="1"/>
        </dgm:presLayoutVars>
      </dgm:prSet>
      <dgm:spPr/>
    </dgm:pt>
    <dgm:pt modelId="{BCCFF7EA-0226-F34C-97B6-531E5DE8A750}" type="pres">
      <dgm:prSet presAssocID="{BA4DF892-D0C9-EA45-A34B-62D7478CE189}" presName="sibTrans" presStyleCnt="0"/>
      <dgm:spPr/>
    </dgm:pt>
    <dgm:pt modelId="{92186E9C-55E1-2C4C-820E-A399D7B41E9D}" type="pres">
      <dgm:prSet presAssocID="{185C0BFB-63D9-DD43-BC56-09AB4E9F73E6}" presName="node" presStyleLbl="node1" presStyleIdx="2" presStyleCnt="12">
        <dgm:presLayoutVars>
          <dgm:bulletEnabled val="1"/>
        </dgm:presLayoutVars>
      </dgm:prSet>
      <dgm:spPr/>
    </dgm:pt>
    <dgm:pt modelId="{CB239D15-1505-3F46-90C0-26C3859BBBF5}" type="pres">
      <dgm:prSet presAssocID="{9405CFB8-94C9-D44B-98AB-E44E414BB678}" presName="sibTrans" presStyleCnt="0"/>
      <dgm:spPr/>
    </dgm:pt>
    <dgm:pt modelId="{DFE28E2E-4256-6447-B64F-39D3FE52E7E5}" type="pres">
      <dgm:prSet presAssocID="{9294040B-C209-4149-82F5-77E7165097A6}" presName="node" presStyleLbl="node1" presStyleIdx="3" presStyleCnt="12">
        <dgm:presLayoutVars>
          <dgm:bulletEnabled val="1"/>
        </dgm:presLayoutVars>
      </dgm:prSet>
      <dgm:spPr/>
    </dgm:pt>
    <dgm:pt modelId="{AD52AF61-C7B8-8C42-85A9-19ACE49382CC}" type="pres">
      <dgm:prSet presAssocID="{A619DF93-7343-374C-A518-243D38FBF3BE}" presName="sibTrans" presStyleCnt="0"/>
      <dgm:spPr/>
    </dgm:pt>
    <dgm:pt modelId="{3B2964F5-A822-7648-A9BB-3F13F8AF37D3}" type="pres">
      <dgm:prSet presAssocID="{6AACF856-2352-8140-82CE-69CCD5921AAA}" presName="node" presStyleLbl="node1" presStyleIdx="4" presStyleCnt="12">
        <dgm:presLayoutVars>
          <dgm:bulletEnabled val="1"/>
        </dgm:presLayoutVars>
      </dgm:prSet>
      <dgm:spPr/>
    </dgm:pt>
    <dgm:pt modelId="{D072B8FA-784C-184A-8527-D484A611D08B}" type="pres">
      <dgm:prSet presAssocID="{6018AA2F-4EDF-7144-A64F-8FD8A6C8AE0B}" presName="sibTrans" presStyleCnt="0"/>
      <dgm:spPr/>
    </dgm:pt>
    <dgm:pt modelId="{0346963B-55D4-E849-A285-C9E921D3D98A}" type="pres">
      <dgm:prSet presAssocID="{25A34CB4-C791-8541-A4EB-FE39A83B2CE8}" presName="node" presStyleLbl="node1" presStyleIdx="5" presStyleCnt="12">
        <dgm:presLayoutVars>
          <dgm:bulletEnabled val="1"/>
        </dgm:presLayoutVars>
      </dgm:prSet>
      <dgm:spPr/>
    </dgm:pt>
    <dgm:pt modelId="{1C979E0B-F3DD-0240-8A8B-A41DAA13EBD3}" type="pres">
      <dgm:prSet presAssocID="{BC7AB4AA-E7E4-374B-8D66-513D80DB71A6}" presName="sibTrans" presStyleCnt="0"/>
      <dgm:spPr/>
    </dgm:pt>
    <dgm:pt modelId="{9FF8FCCA-F3C1-334C-B21E-C23E63B7CD5B}" type="pres">
      <dgm:prSet presAssocID="{8A7D8553-6071-8248-A4CD-477F90EAE681}" presName="node" presStyleLbl="node1" presStyleIdx="6" presStyleCnt="12">
        <dgm:presLayoutVars>
          <dgm:bulletEnabled val="1"/>
        </dgm:presLayoutVars>
      </dgm:prSet>
      <dgm:spPr/>
    </dgm:pt>
    <dgm:pt modelId="{67A8FBDA-996A-2D47-8896-7DFF109A8219}" type="pres">
      <dgm:prSet presAssocID="{95F24B8B-301D-A94E-A7CE-9DB594C54D09}" presName="sibTrans" presStyleCnt="0"/>
      <dgm:spPr/>
    </dgm:pt>
    <dgm:pt modelId="{C74CF4E1-F657-0346-A890-55859DA7CA74}" type="pres">
      <dgm:prSet presAssocID="{15164606-DBE7-734D-8822-D2C5F1551B0D}" presName="node" presStyleLbl="node1" presStyleIdx="7" presStyleCnt="12">
        <dgm:presLayoutVars>
          <dgm:bulletEnabled val="1"/>
        </dgm:presLayoutVars>
      </dgm:prSet>
      <dgm:spPr/>
    </dgm:pt>
    <dgm:pt modelId="{73EB84FD-7519-2B48-9FB8-31D9F4AFB191}" type="pres">
      <dgm:prSet presAssocID="{1CE6E549-943D-BF44-9071-846DC7D2A50C}" presName="sibTrans" presStyleCnt="0"/>
      <dgm:spPr/>
    </dgm:pt>
    <dgm:pt modelId="{CE75181F-A0F7-7748-904D-AA33B7B4D000}" type="pres">
      <dgm:prSet presAssocID="{686D8E8B-8F48-314B-9EDA-998CCF12348D}" presName="node" presStyleLbl="node1" presStyleIdx="8" presStyleCnt="12">
        <dgm:presLayoutVars>
          <dgm:bulletEnabled val="1"/>
        </dgm:presLayoutVars>
      </dgm:prSet>
      <dgm:spPr/>
    </dgm:pt>
    <dgm:pt modelId="{A01D872D-0A17-C64E-B4C6-747019F65A03}" type="pres">
      <dgm:prSet presAssocID="{27EA088B-A08B-E44E-82F4-D8100DBEC1D7}" presName="sibTrans" presStyleCnt="0"/>
      <dgm:spPr/>
    </dgm:pt>
    <dgm:pt modelId="{84B252E4-05E8-A54A-91D2-C0EAC17240D8}" type="pres">
      <dgm:prSet presAssocID="{B9702BB9-55D0-AC4C-97F4-63231C4BC46E}" presName="node" presStyleLbl="node1" presStyleIdx="9" presStyleCnt="12">
        <dgm:presLayoutVars>
          <dgm:bulletEnabled val="1"/>
        </dgm:presLayoutVars>
      </dgm:prSet>
      <dgm:spPr/>
    </dgm:pt>
    <dgm:pt modelId="{5CD9B38B-278B-1D44-BA29-0D7792CDA904}" type="pres">
      <dgm:prSet presAssocID="{1AF68445-820B-5243-BDEE-A6E43B430BAD}" presName="sibTrans" presStyleCnt="0"/>
      <dgm:spPr/>
    </dgm:pt>
    <dgm:pt modelId="{577E162E-EFCF-494C-A701-DF42561E0C4A}" type="pres">
      <dgm:prSet presAssocID="{A6E05A3C-D913-C843-82CD-DFF8F416C869}" presName="node" presStyleLbl="node1" presStyleIdx="10" presStyleCnt="12">
        <dgm:presLayoutVars>
          <dgm:bulletEnabled val="1"/>
        </dgm:presLayoutVars>
      </dgm:prSet>
      <dgm:spPr/>
    </dgm:pt>
    <dgm:pt modelId="{36A6F26D-4D0A-5F43-93F6-44842D57453F}" type="pres">
      <dgm:prSet presAssocID="{2360B351-9C51-244B-8803-AEFDD7F84593}" presName="sibTrans" presStyleCnt="0"/>
      <dgm:spPr/>
    </dgm:pt>
    <dgm:pt modelId="{EC2A2376-0531-FB46-AE12-A7F17AFF0F99}" type="pres">
      <dgm:prSet presAssocID="{8103AFA5-EACA-F24B-AFA2-7580B27BBB5B}" presName="node" presStyleLbl="node1" presStyleIdx="11" presStyleCnt="12">
        <dgm:presLayoutVars>
          <dgm:bulletEnabled val="1"/>
        </dgm:presLayoutVars>
      </dgm:prSet>
      <dgm:spPr/>
    </dgm:pt>
  </dgm:ptLst>
  <dgm:cxnLst>
    <dgm:cxn modelId="{4E067507-F5D9-B54D-817C-227F756A6F2C}" type="presOf" srcId="{4B6A72F9-4C46-BF41-8B65-DBCA6211BB36}" destId="{E0ABC9F1-AA75-164F-806A-3730567854FD}" srcOrd="0" destOrd="0" presId="urn:microsoft.com/office/officeart/2005/8/layout/default"/>
    <dgm:cxn modelId="{DFD3EC16-079B-BB46-BD50-3FB1A3C50F85}" srcId="{4B6A72F9-4C46-BF41-8B65-DBCA6211BB36}" destId="{8A7D8553-6071-8248-A4CD-477F90EAE681}" srcOrd="6" destOrd="0" parTransId="{BDA045F9-8D9A-B142-96B0-105EF7B59CFD}" sibTransId="{95F24B8B-301D-A94E-A7CE-9DB594C54D09}"/>
    <dgm:cxn modelId="{3E370A1E-F1A3-6A4A-AA5A-67BC8FD4F8FE}" type="presOf" srcId="{06C2019C-7883-A642-BC22-D3BA3320111E}" destId="{D6F538D5-DA45-1B47-96BE-046BB8B1A555}" srcOrd="0" destOrd="0" presId="urn:microsoft.com/office/officeart/2005/8/layout/default"/>
    <dgm:cxn modelId="{3C4C233F-C2D9-A846-BD8D-129740727256}" srcId="{4B6A72F9-4C46-BF41-8B65-DBCA6211BB36}" destId="{25A34CB4-C791-8541-A4EB-FE39A83B2CE8}" srcOrd="5" destOrd="0" parTransId="{ED2A3F3F-DA16-2044-9A9F-98B4295BE31D}" sibTransId="{BC7AB4AA-E7E4-374B-8D66-513D80DB71A6}"/>
    <dgm:cxn modelId="{CD986846-5A8D-B042-B71E-214161B90E87}" srcId="{4B6A72F9-4C46-BF41-8B65-DBCA6211BB36}" destId="{686D8E8B-8F48-314B-9EDA-998CCF12348D}" srcOrd="8" destOrd="0" parTransId="{8690BD43-CB5B-A441-8A89-CD43BF7C7BFC}" sibTransId="{27EA088B-A08B-E44E-82F4-D8100DBEC1D7}"/>
    <dgm:cxn modelId="{841D506B-0116-B144-BF53-1F1AA7BB3EA1}" type="presOf" srcId="{54820560-E131-BA42-856A-E71EA2E791C4}" destId="{EBF5C627-7029-AE4E-977D-90F7EF92E6A0}" srcOrd="0" destOrd="0" presId="urn:microsoft.com/office/officeart/2005/8/layout/default"/>
    <dgm:cxn modelId="{1E909B7D-DFB0-144F-886B-46CAB410B781}" type="presOf" srcId="{A6E05A3C-D913-C843-82CD-DFF8F416C869}" destId="{577E162E-EFCF-494C-A701-DF42561E0C4A}" srcOrd="0" destOrd="0" presId="urn:microsoft.com/office/officeart/2005/8/layout/default"/>
    <dgm:cxn modelId="{86F47484-A150-0941-ABEB-A4C8B686BDEF}" type="presOf" srcId="{8103AFA5-EACA-F24B-AFA2-7580B27BBB5B}" destId="{EC2A2376-0531-FB46-AE12-A7F17AFF0F99}" srcOrd="0" destOrd="0" presId="urn:microsoft.com/office/officeart/2005/8/layout/default"/>
    <dgm:cxn modelId="{857F9984-26BD-714C-907F-6DF519A6CB40}" srcId="{4B6A72F9-4C46-BF41-8B65-DBCA6211BB36}" destId="{8103AFA5-EACA-F24B-AFA2-7580B27BBB5B}" srcOrd="11" destOrd="0" parTransId="{1713FD52-11CF-A041-B9A8-EE22615B168E}" sibTransId="{A026C8AC-A6DF-4D4D-BE5B-1C98FC051628}"/>
    <dgm:cxn modelId="{3CAEC08E-CDA0-BD4E-A92D-819E4ABBA0CB}" type="presOf" srcId="{185C0BFB-63D9-DD43-BC56-09AB4E9F73E6}" destId="{92186E9C-55E1-2C4C-820E-A399D7B41E9D}" srcOrd="0" destOrd="0" presId="urn:microsoft.com/office/officeart/2005/8/layout/default"/>
    <dgm:cxn modelId="{A62E1395-886E-ED42-8901-8EC4D16BD3CD}" type="presOf" srcId="{25A34CB4-C791-8541-A4EB-FE39A83B2CE8}" destId="{0346963B-55D4-E849-A285-C9E921D3D98A}" srcOrd="0" destOrd="0" presId="urn:microsoft.com/office/officeart/2005/8/layout/default"/>
    <dgm:cxn modelId="{7B5E5E9F-6835-4D49-8996-AAD9ECB64A90}" type="presOf" srcId="{B9702BB9-55D0-AC4C-97F4-63231C4BC46E}" destId="{84B252E4-05E8-A54A-91D2-C0EAC17240D8}" srcOrd="0" destOrd="0" presId="urn:microsoft.com/office/officeart/2005/8/layout/default"/>
    <dgm:cxn modelId="{592B0DA3-EA76-FB4E-9F2A-255764C0434C}" srcId="{4B6A72F9-4C46-BF41-8B65-DBCA6211BB36}" destId="{185C0BFB-63D9-DD43-BC56-09AB4E9F73E6}" srcOrd="2" destOrd="0" parTransId="{5C8F4F0F-B571-DD4C-B8B7-483250E1DC87}" sibTransId="{9405CFB8-94C9-D44B-98AB-E44E414BB678}"/>
    <dgm:cxn modelId="{C6F453AC-5228-7E43-9F0C-0CFD282CAE0A}" type="presOf" srcId="{686D8E8B-8F48-314B-9EDA-998CCF12348D}" destId="{CE75181F-A0F7-7748-904D-AA33B7B4D000}" srcOrd="0" destOrd="0" presId="urn:microsoft.com/office/officeart/2005/8/layout/default"/>
    <dgm:cxn modelId="{930B5CAE-9116-1049-B0F7-391D88357A53}" srcId="{4B6A72F9-4C46-BF41-8B65-DBCA6211BB36}" destId="{B9702BB9-55D0-AC4C-97F4-63231C4BC46E}" srcOrd="9" destOrd="0" parTransId="{0CD15FA5-69A6-A940-8D8D-FDF784057CA0}" sibTransId="{1AF68445-820B-5243-BDEE-A6E43B430BAD}"/>
    <dgm:cxn modelId="{828AF1BE-1D3A-9D4A-9845-DB5BFAA9097B}" type="presOf" srcId="{15164606-DBE7-734D-8822-D2C5F1551B0D}" destId="{C74CF4E1-F657-0346-A890-55859DA7CA74}" srcOrd="0" destOrd="0" presId="urn:microsoft.com/office/officeart/2005/8/layout/default"/>
    <dgm:cxn modelId="{632257C9-4253-D043-8912-3B60CE9439B7}" type="presOf" srcId="{6AACF856-2352-8140-82CE-69CCD5921AAA}" destId="{3B2964F5-A822-7648-A9BB-3F13F8AF37D3}" srcOrd="0" destOrd="0" presId="urn:microsoft.com/office/officeart/2005/8/layout/default"/>
    <dgm:cxn modelId="{9C9CBBD3-DF9C-1A48-852B-AC52E2483445}" srcId="{4B6A72F9-4C46-BF41-8B65-DBCA6211BB36}" destId="{06C2019C-7883-A642-BC22-D3BA3320111E}" srcOrd="1" destOrd="0" parTransId="{665B0CBF-C73F-E54D-9474-8FED54890E0E}" sibTransId="{BA4DF892-D0C9-EA45-A34B-62D7478CE189}"/>
    <dgm:cxn modelId="{42947FDC-D486-8348-B188-4338C8A9C3B3}" srcId="{4B6A72F9-4C46-BF41-8B65-DBCA6211BB36}" destId="{A6E05A3C-D913-C843-82CD-DFF8F416C869}" srcOrd="10" destOrd="0" parTransId="{A6E3B441-CA4F-0C47-BF55-B1DF12931351}" sibTransId="{2360B351-9C51-244B-8803-AEFDD7F84593}"/>
    <dgm:cxn modelId="{906051E5-E217-BD44-8E94-7C2955EA29FF}" srcId="{4B6A72F9-4C46-BF41-8B65-DBCA6211BB36}" destId="{9294040B-C209-4149-82F5-77E7165097A6}" srcOrd="3" destOrd="0" parTransId="{A8E987DA-CFA3-704C-8ED9-A7F931E22683}" sibTransId="{A619DF93-7343-374C-A518-243D38FBF3BE}"/>
    <dgm:cxn modelId="{59FC2BF2-83CB-AD44-8B57-3A31BF7F3816}" type="presOf" srcId="{8A7D8553-6071-8248-A4CD-477F90EAE681}" destId="{9FF8FCCA-F3C1-334C-B21E-C23E63B7CD5B}" srcOrd="0" destOrd="0" presId="urn:microsoft.com/office/officeart/2005/8/layout/default"/>
    <dgm:cxn modelId="{842D5EF4-7293-4A45-901A-9567AC121E04}" srcId="{4B6A72F9-4C46-BF41-8B65-DBCA6211BB36}" destId="{15164606-DBE7-734D-8822-D2C5F1551B0D}" srcOrd="7" destOrd="0" parTransId="{B71EDDE5-4A25-664D-BFAE-E7E174BE3FA6}" sibTransId="{1CE6E549-943D-BF44-9071-846DC7D2A50C}"/>
    <dgm:cxn modelId="{C52F54FB-4D9B-684B-BF48-C9228538EB13}" srcId="{4B6A72F9-4C46-BF41-8B65-DBCA6211BB36}" destId="{6AACF856-2352-8140-82CE-69CCD5921AAA}" srcOrd="4" destOrd="0" parTransId="{3738DF93-EE2F-9C42-BE8C-252E0EC7A193}" sibTransId="{6018AA2F-4EDF-7144-A64F-8FD8A6C8AE0B}"/>
    <dgm:cxn modelId="{537985FC-7C57-924A-A4CE-5CCB1172738F}" type="presOf" srcId="{9294040B-C209-4149-82F5-77E7165097A6}" destId="{DFE28E2E-4256-6447-B64F-39D3FE52E7E5}" srcOrd="0" destOrd="0" presId="urn:microsoft.com/office/officeart/2005/8/layout/default"/>
    <dgm:cxn modelId="{9437D5FE-1413-ED4A-A48F-20A9FDE0BD67}" srcId="{4B6A72F9-4C46-BF41-8B65-DBCA6211BB36}" destId="{54820560-E131-BA42-856A-E71EA2E791C4}" srcOrd="0" destOrd="0" parTransId="{126DE7B8-7DB4-B447-BA9E-03815FE5F532}" sibTransId="{9D0C3DAC-0320-684D-8FFA-DBCC302CA14C}"/>
    <dgm:cxn modelId="{47E373BE-2C59-704D-9166-B846B1CE2887}" type="presParOf" srcId="{E0ABC9F1-AA75-164F-806A-3730567854FD}" destId="{EBF5C627-7029-AE4E-977D-90F7EF92E6A0}" srcOrd="0" destOrd="0" presId="urn:microsoft.com/office/officeart/2005/8/layout/default"/>
    <dgm:cxn modelId="{77384F18-4596-F145-9752-7E77D9A4F6F7}" type="presParOf" srcId="{E0ABC9F1-AA75-164F-806A-3730567854FD}" destId="{762C28AE-FAF9-6748-8B30-6697FF097363}" srcOrd="1" destOrd="0" presId="urn:microsoft.com/office/officeart/2005/8/layout/default"/>
    <dgm:cxn modelId="{0EE0D702-5490-EB44-BB53-422846ED8BD8}" type="presParOf" srcId="{E0ABC9F1-AA75-164F-806A-3730567854FD}" destId="{D6F538D5-DA45-1B47-96BE-046BB8B1A555}" srcOrd="2" destOrd="0" presId="urn:microsoft.com/office/officeart/2005/8/layout/default"/>
    <dgm:cxn modelId="{6CAAB0D2-6DC3-B14A-9168-E4B8DE94CB8A}" type="presParOf" srcId="{E0ABC9F1-AA75-164F-806A-3730567854FD}" destId="{BCCFF7EA-0226-F34C-97B6-531E5DE8A750}" srcOrd="3" destOrd="0" presId="urn:microsoft.com/office/officeart/2005/8/layout/default"/>
    <dgm:cxn modelId="{4D338A7F-8BE3-9C47-AB2A-D50B8DAB1A9D}" type="presParOf" srcId="{E0ABC9F1-AA75-164F-806A-3730567854FD}" destId="{92186E9C-55E1-2C4C-820E-A399D7B41E9D}" srcOrd="4" destOrd="0" presId="urn:microsoft.com/office/officeart/2005/8/layout/default"/>
    <dgm:cxn modelId="{09531CBA-9307-9A47-9094-BCE133EC1194}" type="presParOf" srcId="{E0ABC9F1-AA75-164F-806A-3730567854FD}" destId="{CB239D15-1505-3F46-90C0-26C3859BBBF5}" srcOrd="5" destOrd="0" presId="urn:microsoft.com/office/officeart/2005/8/layout/default"/>
    <dgm:cxn modelId="{F96544FD-AABD-3A4E-9CCE-A3A4EB8733C0}" type="presParOf" srcId="{E0ABC9F1-AA75-164F-806A-3730567854FD}" destId="{DFE28E2E-4256-6447-B64F-39D3FE52E7E5}" srcOrd="6" destOrd="0" presId="urn:microsoft.com/office/officeart/2005/8/layout/default"/>
    <dgm:cxn modelId="{6097BB8D-B867-0447-9910-066DB4879AF6}" type="presParOf" srcId="{E0ABC9F1-AA75-164F-806A-3730567854FD}" destId="{AD52AF61-C7B8-8C42-85A9-19ACE49382CC}" srcOrd="7" destOrd="0" presId="urn:microsoft.com/office/officeart/2005/8/layout/default"/>
    <dgm:cxn modelId="{3D182E27-50A1-A842-95A4-E862523ADEC3}" type="presParOf" srcId="{E0ABC9F1-AA75-164F-806A-3730567854FD}" destId="{3B2964F5-A822-7648-A9BB-3F13F8AF37D3}" srcOrd="8" destOrd="0" presId="urn:microsoft.com/office/officeart/2005/8/layout/default"/>
    <dgm:cxn modelId="{324FB5E5-AC28-9F4A-A36A-C275E591FE17}" type="presParOf" srcId="{E0ABC9F1-AA75-164F-806A-3730567854FD}" destId="{D072B8FA-784C-184A-8527-D484A611D08B}" srcOrd="9" destOrd="0" presId="urn:microsoft.com/office/officeart/2005/8/layout/default"/>
    <dgm:cxn modelId="{D34A57A7-5C70-F446-AAAB-32479F3008A4}" type="presParOf" srcId="{E0ABC9F1-AA75-164F-806A-3730567854FD}" destId="{0346963B-55D4-E849-A285-C9E921D3D98A}" srcOrd="10" destOrd="0" presId="urn:microsoft.com/office/officeart/2005/8/layout/default"/>
    <dgm:cxn modelId="{B2671AAD-8363-3B4E-8714-CC2828C4C24A}" type="presParOf" srcId="{E0ABC9F1-AA75-164F-806A-3730567854FD}" destId="{1C979E0B-F3DD-0240-8A8B-A41DAA13EBD3}" srcOrd="11" destOrd="0" presId="urn:microsoft.com/office/officeart/2005/8/layout/default"/>
    <dgm:cxn modelId="{7C8BBF27-E0A5-8A41-90A3-59A75B8A373F}" type="presParOf" srcId="{E0ABC9F1-AA75-164F-806A-3730567854FD}" destId="{9FF8FCCA-F3C1-334C-B21E-C23E63B7CD5B}" srcOrd="12" destOrd="0" presId="urn:microsoft.com/office/officeart/2005/8/layout/default"/>
    <dgm:cxn modelId="{2E0B1293-6BB6-6046-900E-9430F3171531}" type="presParOf" srcId="{E0ABC9F1-AA75-164F-806A-3730567854FD}" destId="{67A8FBDA-996A-2D47-8896-7DFF109A8219}" srcOrd="13" destOrd="0" presId="urn:microsoft.com/office/officeart/2005/8/layout/default"/>
    <dgm:cxn modelId="{4CB8C6B9-17B2-E348-8B29-DE861E223480}" type="presParOf" srcId="{E0ABC9F1-AA75-164F-806A-3730567854FD}" destId="{C74CF4E1-F657-0346-A890-55859DA7CA74}" srcOrd="14" destOrd="0" presId="urn:microsoft.com/office/officeart/2005/8/layout/default"/>
    <dgm:cxn modelId="{22B4D078-A4E7-2C45-A66E-281D43D8258A}" type="presParOf" srcId="{E0ABC9F1-AA75-164F-806A-3730567854FD}" destId="{73EB84FD-7519-2B48-9FB8-31D9F4AFB191}" srcOrd="15" destOrd="0" presId="urn:microsoft.com/office/officeart/2005/8/layout/default"/>
    <dgm:cxn modelId="{C81D9650-4E16-1D4B-8BC8-BED9719ADF34}" type="presParOf" srcId="{E0ABC9F1-AA75-164F-806A-3730567854FD}" destId="{CE75181F-A0F7-7748-904D-AA33B7B4D000}" srcOrd="16" destOrd="0" presId="urn:microsoft.com/office/officeart/2005/8/layout/default"/>
    <dgm:cxn modelId="{B3335C1F-F8C0-164B-B703-A301415618F6}" type="presParOf" srcId="{E0ABC9F1-AA75-164F-806A-3730567854FD}" destId="{A01D872D-0A17-C64E-B4C6-747019F65A03}" srcOrd="17" destOrd="0" presId="urn:microsoft.com/office/officeart/2005/8/layout/default"/>
    <dgm:cxn modelId="{4DCFD3F4-970F-8E43-9354-BD5BA5CAA94F}" type="presParOf" srcId="{E0ABC9F1-AA75-164F-806A-3730567854FD}" destId="{84B252E4-05E8-A54A-91D2-C0EAC17240D8}" srcOrd="18" destOrd="0" presId="urn:microsoft.com/office/officeart/2005/8/layout/default"/>
    <dgm:cxn modelId="{8CF07BD1-E55E-AA49-9714-A126A30D0591}" type="presParOf" srcId="{E0ABC9F1-AA75-164F-806A-3730567854FD}" destId="{5CD9B38B-278B-1D44-BA29-0D7792CDA904}" srcOrd="19" destOrd="0" presId="urn:microsoft.com/office/officeart/2005/8/layout/default"/>
    <dgm:cxn modelId="{4C5AE4DF-1175-FF42-A380-4D60D8D398F3}" type="presParOf" srcId="{E0ABC9F1-AA75-164F-806A-3730567854FD}" destId="{577E162E-EFCF-494C-A701-DF42561E0C4A}" srcOrd="20" destOrd="0" presId="urn:microsoft.com/office/officeart/2005/8/layout/default"/>
    <dgm:cxn modelId="{25AF0973-D421-7646-9B66-54494FDA532C}" type="presParOf" srcId="{E0ABC9F1-AA75-164F-806A-3730567854FD}" destId="{36A6F26D-4D0A-5F43-93F6-44842D57453F}" srcOrd="21" destOrd="0" presId="urn:microsoft.com/office/officeart/2005/8/layout/default"/>
    <dgm:cxn modelId="{AE39D9BB-2007-BC4B-BD91-4B574D65C377}" type="presParOf" srcId="{E0ABC9F1-AA75-164F-806A-3730567854FD}" destId="{EC2A2376-0531-FB46-AE12-A7F17AFF0F99}"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5C627-7029-AE4E-977D-90F7EF92E6A0}">
      <dsp:nvSpPr>
        <dsp:cNvPr id="0" name=""/>
        <dsp:cNvSpPr/>
      </dsp:nvSpPr>
      <dsp:spPr>
        <a:xfrm>
          <a:off x="1668" y="464550"/>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General CBA data</a:t>
          </a:r>
          <a:endParaRPr lang="en-GB" sz="1600" kern="1200"/>
        </a:p>
      </dsp:txBody>
      <dsp:txXfrm>
        <a:off x="1668" y="464550"/>
        <a:ext cx="1323724" cy="794234"/>
      </dsp:txXfrm>
    </dsp:sp>
    <dsp:sp modelId="{D6F538D5-DA45-1B47-96BE-046BB8B1A555}">
      <dsp:nvSpPr>
        <dsp:cNvPr id="0" name=""/>
        <dsp:cNvSpPr/>
      </dsp:nvSpPr>
      <dsp:spPr>
        <a:xfrm>
          <a:off x="1457765" y="464550"/>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Job titles</a:t>
          </a:r>
        </a:p>
      </dsp:txBody>
      <dsp:txXfrm>
        <a:off x="1457765" y="464550"/>
        <a:ext cx="1323724" cy="794234"/>
      </dsp:txXfrm>
    </dsp:sp>
    <dsp:sp modelId="{92186E9C-55E1-2C4C-820E-A399D7B41E9D}">
      <dsp:nvSpPr>
        <dsp:cNvPr id="0" name=""/>
        <dsp:cNvSpPr/>
      </dsp:nvSpPr>
      <dsp:spPr>
        <a:xfrm>
          <a:off x="2913863" y="464550"/>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Social security and pensions</a:t>
          </a:r>
        </a:p>
      </dsp:txBody>
      <dsp:txXfrm>
        <a:off x="2913863" y="464550"/>
        <a:ext cx="1323724" cy="794234"/>
      </dsp:txXfrm>
    </dsp:sp>
    <dsp:sp modelId="{DFE28E2E-4256-6447-B64F-39D3FE52E7E5}">
      <dsp:nvSpPr>
        <dsp:cNvPr id="0" name=""/>
        <dsp:cNvSpPr/>
      </dsp:nvSpPr>
      <dsp:spPr>
        <a:xfrm>
          <a:off x="4369960" y="464550"/>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Training </a:t>
          </a:r>
        </a:p>
      </dsp:txBody>
      <dsp:txXfrm>
        <a:off x="4369960" y="464550"/>
        <a:ext cx="1323724" cy="794234"/>
      </dsp:txXfrm>
    </dsp:sp>
    <dsp:sp modelId="{3B2964F5-A822-7648-A9BB-3F13F8AF37D3}">
      <dsp:nvSpPr>
        <dsp:cNvPr id="0" name=""/>
        <dsp:cNvSpPr/>
      </dsp:nvSpPr>
      <dsp:spPr>
        <a:xfrm>
          <a:off x="1668" y="1391157"/>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Employment contracts</a:t>
          </a:r>
        </a:p>
      </dsp:txBody>
      <dsp:txXfrm>
        <a:off x="1668" y="1391157"/>
        <a:ext cx="1323724" cy="794234"/>
      </dsp:txXfrm>
    </dsp:sp>
    <dsp:sp modelId="{0346963B-55D4-E849-A285-C9E921D3D98A}">
      <dsp:nvSpPr>
        <dsp:cNvPr id="0" name=""/>
        <dsp:cNvSpPr/>
      </dsp:nvSpPr>
      <dsp:spPr>
        <a:xfrm>
          <a:off x="1457765" y="1391157"/>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Sickness and disability</a:t>
          </a:r>
        </a:p>
      </dsp:txBody>
      <dsp:txXfrm>
        <a:off x="1457765" y="1391157"/>
        <a:ext cx="1323724" cy="794234"/>
      </dsp:txXfrm>
    </dsp:sp>
    <dsp:sp modelId="{9FF8FCCA-F3C1-334C-B21E-C23E63B7CD5B}">
      <dsp:nvSpPr>
        <dsp:cNvPr id="0" name=""/>
        <dsp:cNvSpPr/>
      </dsp:nvSpPr>
      <dsp:spPr>
        <a:xfrm>
          <a:off x="2913863" y="1391157"/>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dirty="0"/>
            <a:t>Health and medical assistance</a:t>
          </a:r>
        </a:p>
      </dsp:txBody>
      <dsp:txXfrm>
        <a:off x="2913863" y="1391157"/>
        <a:ext cx="1323724" cy="794234"/>
      </dsp:txXfrm>
    </dsp:sp>
    <dsp:sp modelId="{C74CF4E1-F657-0346-A890-55859DA7CA74}">
      <dsp:nvSpPr>
        <dsp:cNvPr id="0" name=""/>
        <dsp:cNvSpPr/>
      </dsp:nvSpPr>
      <dsp:spPr>
        <a:xfrm>
          <a:off x="4369960" y="1391157"/>
          <a:ext cx="1323724" cy="794234"/>
        </a:xfrm>
        <a:prstGeom prst="rect">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dirty="0"/>
            <a:t>Work/family balance arrangements</a:t>
          </a:r>
        </a:p>
      </dsp:txBody>
      <dsp:txXfrm>
        <a:off x="4369960" y="1391157"/>
        <a:ext cx="1323724" cy="794234"/>
      </dsp:txXfrm>
    </dsp:sp>
    <dsp:sp modelId="{CE75181F-A0F7-7748-904D-AA33B7B4D000}">
      <dsp:nvSpPr>
        <dsp:cNvPr id="0" name=""/>
        <dsp:cNvSpPr/>
      </dsp:nvSpPr>
      <dsp:spPr>
        <a:xfrm>
          <a:off x="1668" y="2317764"/>
          <a:ext cx="1323724" cy="794234"/>
        </a:xfrm>
        <a:prstGeom prst="rect">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Gender equality issues</a:t>
          </a:r>
        </a:p>
      </dsp:txBody>
      <dsp:txXfrm>
        <a:off x="1668" y="2317764"/>
        <a:ext cx="1323724" cy="794234"/>
      </dsp:txXfrm>
    </dsp:sp>
    <dsp:sp modelId="{84B252E4-05E8-A54A-91D2-C0EAC17240D8}">
      <dsp:nvSpPr>
        <dsp:cNvPr id="0" name=""/>
        <dsp:cNvSpPr/>
      </dsp:nvSpPr>
      <dsp:spPr>
        <a:xfrm>
          <a:off x="1457765" y="2317764"/>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dirty="0"/>
            <a:t>Wages</a:t>
          </a:r>
        </a:p>
      </dsp:txBody>
      <dsp:txXfrm>
        <a:off x="1457765" y="2317764"/>
        <a:ext cx="1323724" cy="794234"/>
      </dsp:txXfrm>
    </dsp:sp>
    <dsp:sp modelId="{577E162E-EFCF-494C-A701-DF42561E0C4A}">
      <dsp:nvSpPr>
        <dsp:cNvPr id="0" name=""/>
        <dsp:cNvSpPr/>
      </dsp:nvSpPr>
      <dsp:spPr>
        <a:xfrm>
          <a:off x="2913863" y="2317764"/>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Working hours</a:t>
          </a:r>
        </a:p>
      </dsp:txBody>
      <dsp:txXfrm>
        <a:off x="2913863" y="2317764"/>
        <a:ext cx="1323724" cy="794234"/>
      </dsp:txXfrm>
    </dsp:sp>
    <dsp:sp modelId="{EC2A2376-0531-FB46-AE12-A7F17AFF0F99}">
      <dsp:nvSpPr>
        <dsp:cNvPr id="0" name=""/>
        <dsp:cNvSpPr/>
      </dsp:nvSpPr>
      <dsp:spPr>
        <a:xfrm>
          <a:off x="4369960" y="2317764"/>
          <a:ext cx="1323724" cy="7942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IN" sz="1600" kern="1200"/>
            <a:t>Coverage</a:t>
          </a:r>
        </a:p>
      </dsp:txBody>
      <dsp:txXfrm>
        <a:off x="4369960" y="2317764"/>
        <a:ext cx="1323724" cy="7942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4A676-9289-465F-A6F7-C6436BCD7264}" type="datetimeFigureOut">
              <a:rPr lang="nl-NL" smtClean="0"/>
              <a:t>9-10-2023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C5AE4-5E4B-4F2C-9CFB-D58FB746402C}" type="slidenum">
              <a:rPr lang="nl-NL" smtClean="0"/>
              <a:t>‹nr.›</a:t>
            </a:fld>
            <a:endParaRPr lang="nl-NL"/>
          </a:p>
        </p:txBody>
      </p:sp>
    </p:spTree>
    <p:extLst>
      <p:ext uri="{BB962C8B-B14F-4D97-AF65-F5344CB8AC3E}">
        <p14:creationId xmlns:p14="http://schemas.microsoft.com/office/powerpoint/2010/main" val="72290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3</a:t>
            </a:fld>
            <a:endParaRPr lang="en-GB"/>
          </a:p>
        </p:txBody>
      </p:sp>
    </p:spTree>
    <p:extLst>
      <p:ext uri="{BB962C8B-B14F-4D97-AF65-F5344CB8AC3E}">
        <p14:creationId xmlns:p14="http://schemas.microsoft.com/office/powerpoint/2010/main" val="407695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15694fc1c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515694fc1c_2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2515694fc1c_2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15694fc1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2515694fc1c_2_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2515694fc1c_2_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515694fc1c_2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515694fc1c_2_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2515694fc1c_2_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51e0b91cd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51e0b91cd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51e0b91cd3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15694fc1c_2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515694fc1c_2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2515694fc1c_2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15694fc1c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515694fc1c_2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2515694fc1c_2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515694fc1c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515694fc1c_2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2515694fc1c_2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7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21</a:t>
            </a:fld>
            <a:endParaRPr lang="en-ID"/>
          </a:p>
        </p:txBody>
      </p:sp>
    </p:spTree>
    <p:extLst>
      <p:ext uri="{BB962C8B-B14F-4D97-AF65-F5344CB8AC3E}">
        <p14:creationId xmlns:p14="http://schemas.microsoft.com/office/powerpoint/2010/main" val="240521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22</a:t>
            </a:fld>
            <a:endParaRPr lang="en-ID"/>
          </a:p>
        </p:txBody>
      </p:sp>
    </p:spTree>
    <p:extLst>
      <p:ext uri="{BB962C8B-B14F-4D97-AF65-F5344CB8AC3E}">
        <p14:creationId xmlns:p14="http://schemas.microsoft.com/office/powerpoint/2010/main" val="404759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15694fc1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2515694fc1c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23</a:t>
            </a:fld>
            <a:endParaRPr lang="en-ID"/>
          </a:p>
        </p:txBody>
      </p:sp>
    </p:spTree>
    <p:extLst>
      <p:ext uri="{BB962C8B-B14F-4D97-AF65-F5344CB8AC3E}">
        <p14:creationId xmlns:p14="http://schemas.microsoft.com/office/powerpoint/2010/main" val="727532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24</a:t>
            </a:fld>
            <a:endParaRPr lang="en-ID"/>
          </a:p>
        </p:txBody>
      </p:sp>
    </p:spTree>
    <p:extLst>
      <p:ext uri="{BB962C8B-B14F-4D97-AF65-F5344CB8AC3E}">
        <p14:creationId xmlns:p14="http://schemas.microsoft.com/office/powerpoint/2010/main" val="2472342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25</a:t>
            </a:fld>
            <a:endParaRPr lang="en-ID"/>
          </a:p>
        </p:txBody>
      </p:sp>
    </p:spTree>
    <p:extLst>
      <p:ext uri="{BB962C8B-B14F-4D97-AF65-F5344CB8AC3E}">
        <p14:creationId xmlns:p14="http://schemas.microsoft.com/office/powerpoint/2010/main" val="327295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26</a:t>
            </a:fld>
            <a:endParaRPr lang="en-ID"/>
          </a:p>
        </p:txBody>
      </p:sp>
    </p:spTree>
    <p:extLst>
      <p:ext uri="{BB962C8B-B14F-4D97-AF65-F5344CB8AC3E}">
        <p14:creationId xmlns:p14="http://schemas.microsoft.com/office/powerpoint/2010/main" val="253224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27</a:t>
            </a:fld>
            <a:endParaRPr lang="en-ID"/>
          </a:p>
        </p:txBody>
      </p:sp>
    </p:spTree>
    <p:extLst>
      <p:ext uri="{BB962C8B-B14F-4D97-AF65-F5344CB8AC3E}">
        <p14:creationId xmlns:p14="http://schemas.microsoft.com/office/powerpoint/2010/main" val="65675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77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02ea21c71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02ea21c7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908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02ea21c71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02ea21c7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4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56</a:t>
            </a:fld>
            <a:endParaRPr lang="en-ID"/>
          </a:p>
        </p:txBody>
      </p:sp>
    </p:spTree>
    <p:extLst>
      <p:ext uri="{BB962C8B-B14F-4D97-AF65-F5344CB8AC3E}">
        <p14:creationId xmlns:p14="http://schemas.microsoft.com/office/powerpoint/2010/main" val="656757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77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515694fc1c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2515694fc1c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75</a:t>
            </a:fld>
            <a:endParaRPr lang="en-ID"/>
          </a:p>
        </p:txBody>
      </p:sp>
    </p:spTree>
    <p:extLst>
      <p:ext uri="{BB962C8B-B14F-4D97-AF65-F5344CB8AC3E}">
        <p14:creationId xmlns:p14="http://schemas.microsoft.com/office/powerpoint/2010/main" val="2405214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76</a:t>
            </a:fld>
            <a:endParaRPr lang="en-ID"/>
          </a:p>
        </p:txBody>
      </p:sp>
    </p:spTree>
    <p:extLst>
      <p:ext uri="{BB962C8B-B14F-4D97-AF65-F5344CB8AC3E}">
        <p14:creationId xmlns:p14="http://schemas.microsoft.com/office/powerpoint/2010/main" val="4290988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77</a:t>
            </a:fld>
            <a:endParaRPr lang="en-ID"/>
          </a:p>
        </p:txBody>
      </p:sp>
    </p:spTree>
    <p:extLst>
      <p:ext uri="{BB962C8B-B14F-4D97-AF65-F5344CB8AC3E}">
        <p14:creationId xmlns:p14="http://schemas.microsoft.com/office/powerpoint/2010/main" val="727532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78</a:t>
            </a:fld>
            <a:endParaRPr lang="en-ID"/>
          </a:p>
        </p:txBody>
      </p:sp>
    </p:spTree>
    <p:extLst>
      <p:ext uri="{BB962C8B-B14F-4D97-AF65-F5344CB8AC3E}">
        <p14:creationId xmlns:p14="http://schemas.microsoft.com/office/powerpoint/2010/main" val="2472342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A69A796-FE52-476E-8D72-6149297AA279}" type="slidenum">
              <a:rPr lang="en-ID" smtClean="0"/>
              <a:t>79</a:t>
            </a:fld>
            <a:endParaRPr lang="en-ID"/>
          </a:p>
        </p:txBody>
      </p:sp>
    </p:spTree>
    <p:extLst>
      <p:ext uri="{BB962C8B-B14F-4D97-AF65-F5344CB8AC3E}">
        <p14:creationId xmlns:p14="http://schemas.microsoft.com/office/powerpoint/2010/main" val="2272865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9A796-FE52-476E-8D72-6149297AA279}" type="slidenum">
              <a:rPr lang="en-ID" smtClean="0"/>
              <a:t>80</a:t>
            </a:fld>
            <a:endParaRPr lang="en-ID"/>
          </a:p>
        </p:txBody>
      </p:sp>
    </p:spTree>
    <p:extLst>
      <p:ext uri="{BB962C8B-B14F-4D97-AF65-F5344CB8AC3E}">
        <p14:creationId xmlns:p14="http://schemas.microsoft.com/office/powerpoint/2010/main" val="656757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dcf63e3f49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1dcf63e3f4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434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515694fc1c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15694fc1c_6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2515694fc1c_6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515694fc1c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515694fc1c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2515694fc1c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15694fc1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515694fc1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2515694fc1c_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15694fc1c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515694fc1c_2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515694fc1c_2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15694fc1c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515694fc1c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2515694fc1c_2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515694fc1c_2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515694fc1c_2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515694fc1c_2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333E-FAB1-0DBC-82AC-92F0458B25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9B00847-792D-2988-E159-DEC1DF89D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D92C8E4-1A21-8A80-204A-2EC32D0DA44F}"/>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A2E1519B-75EE-C3D9-98A2-6D6BC7B9B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1A69B-38A5-E885-1BCE-FCC1CD481EEC}"/>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68058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AFC2-13B2-68F7-45FB-430CD7FCC9F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EB5AE9-6C6B-797E-B039-AD62A2AF18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19EE52-CA5E-81CA-454D-73EE8BE874A2}"/>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5701F9F7-F236-21E6-86A4-C20C7299F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1270B-20A7-5BF4-79EC-A8591ADB32FD}"/>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402468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78E5C-E2FE-EA6C-2068-328173F0AC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97FBE8-8437-645A-712A-7FA93E74DE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7419C3-4916-0BA0-C6E8-F5D1986B9EC6}"/>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99361497-AF33-BAAB-C1B3-C2BC505AC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E59EC-694D-46CC-B22F-4AB88689B026}"/>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242755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fr-FR"/>
              <a:t>Modifiez le style du titre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fr-CH" dirty="0">
                <a:solidFill>
                  <a:srgbClr val="1E2DBE"/>
                </a:solidFill>
                <a:effectLst/>
                <a:latin typeface="Overpass" pitchFamily="2" charset="77"/>
              </a:rPr>
              <a:t>8th </a:t>
            </a:r>
            <a:r>
              <a:rPr lang="fr-CH" dirty="0" err="1">
                <a:solidFill>
                  <a:srgbClr val="1E2DBE"/>
                </a:solidFill>
                <a:effectLst/>
                <a:latin typeface="Overpass" pitchFamily="2" charset="77"/>
              </a:rPr>
              <a:t>Regulating</a:t>
            </a:r>
            <a:r>
              <a:rPr lang="fr-CH" dirty="0">
                <a:solidFill>
                  <a:srgbClr val="1E2DBE"/>
                </a:solidFill>
                <a:effectLst/>
                <a:latin typeface="Overpass" pitchFamily="2" charset="77"/>
              </a:rPr>
              <a:t> for </a:t>
            </a:r>
            <a:r>
              <a:rPr lang="fr-CH" dirty="0" err="1">
                <a:solidFill>
                  <a:srgbClr val="1E2DBE"/>
                </a:solidFill>
                <a:effectLst/>
                <a:latin typeface="Overpass" pitchFamily="2" charset="77"/>
              </a:rPr>
              <a:t>Decent</a:t>
            </a:r>
            <a:r>
              <a:rPr lang="fr-CH" dirty="0">
                <a:solidFill>
                  <a:srgbClr val="1E2DBE"/>
                </a:solidFill>
                <a:effectLst/>
                <a:latin typeface="Overpass" pitchFamily="2" charset="77"/>
              </a:rPr>
              <a:t> Work </a:t>
            </a:r>
            <a:r>
              <a:rPr lang="fr-CH" dirty="0" err="1">
                <a:solidFill>
                  <a:srgbClr val="1E2DBE"/>
                </a:solidFill>
                <a:effectLst/>
                <a:latin typeface="Overpass" pitchFamily="2" charset="77"/>
              </a:rPr>
              <a:t>Conference</a:t>
            </a:r>
            <a:endParaRPr lang="en-GB" dirty="0"/>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dirty="0"/>
              <a:t>Click icon to insert picture, or leave unchanged for plain colour fill</a:t>
            </a:r>
          </a:p>
        </p:txBody>
      </p:sp>
      <p:pic>
        <p:nvPicPr>
          <p:cNvPr id="8" name="Image 7" descr="Une image contenant Police, texte, Graphique, logo&#10;&#10;Description générée automatiquement">
            <a:extLst>
              <a:ext uri="{FF2B5EF4-FFF2-40B4-BE49-F238E27FC236}">
                <a16:creationId xmlns:a16="http://schemas.microsoft.com/office/drawing/2014/main" id="{42A0AAF0-F976-BBA3-BBE7-8739B81B82F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0" t="16455" r="-2540" b="-16455"/>
          <a:stretch/>
        </p:blipFill>
        <p:spPr>
          <a:xfrm>
            <a:off x="496279" y="461965"/>
            <a:ext cx="2743200" cy="1020006"/>
          </a:xfrm>
          <a:prstGeom prst="rect">
            <a:avLst/>
          </a:prstGeom>
        </p:spPr>
      </p:pic>
    </p:spTree>
    <p:extLst>
      <p:ext uri="{BB962C8B-B14F-4D97-AF65-F5344CB8AC3E}">
        <p14:creationId xmlns:p14="http://schemas.microsoft.com/office/powerpoint/2010/main" val="56794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435100" y="2484800"/>
            <a:ext cx="6616800" cy="18884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rgbClr val="073763"/>
              </a:buClr>
              <a:buSzPts val="4800"/>
              <a:buNone/>
              <a:defRPr>
                <a:solidFill>
                  <a:srgbClr val="073763"/>
                </a:solidFill>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Tree>
    <p:extLst>
      <p:ext uri="{BB962C8B-B14F-4D97-AF65-F5344CB8AC3E}">
        <p14:creationId xmlns:p14="http://schemas.microsoft.com/office/powerpoint/2010/main" val="3299580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rgbClr val="000000">
            <a:alpha val="0"/>
          </a:srgbClr>
        </a:solidFill>
        <a:effectLst/>
      </p:bgPr>
    </p:bg>
    <p:spTree>
      <p:nvGrpSpPr>
        <p:cNvPr id="1" name="Shape 28"/>
        <p:cNvGrpSpPr/>
        <p:nvPr/>
      </p:nvGrpSpPr>
      <p:grpSpPr>
        <a:xfrm>
          <a:off x="0" y="0"/>
          <a:ext cx="0" cy="0"/>
          <a:chOff x="0" y="0"/>
          <a:chExt cx="0" cy="0"/>
        </a:xfrm>
      </p:grpSpPr>
      <p:sp>
        <p:nvSpPr>
          <p:cNvPr id="31" name="Google Shape;31;p6"/>
          <p:cNvSpPr txBox="1">
            <a:spLocks noGrp="1"/>
          </p:cNvSpPr>
          <p:nvPr>
            <p:ph type="title"/>
          </p:nvPr>
        </p:nvSpPr>
        <p:spPr>
          <a:xfrm>
            <a:off x="609600" y="807467"/>
            <a:ext cx="7521200" cy="1443600"/>
          </a:xfrm>
          <a:prstGeom prst="rect">
            <a:avLst/>
          </a:prstGeom>
        </p:spPr>
        <p:txBody>
          <a:bodyPr spcFirstLastPara="1" wrap="square" lIns="0" tIns="0" rIns="0" bIns="0" anchor="t" anchorCtr="0">
            <a:noAutofit/>
          </a:bodyPr>
          <a:lstStyle>
            <a:lvl1pPr lvl="0">
              <a:spcBef>
                <a:spcPts val="0"/>
              </a:spcBef>
              <a:spcAft>
                <a:spcPts val="0"/>
              </a:spcAft>
              <a:buClr>
                <a:srgbClr val="073763"/>
              </a:buClr>
              <a:buSzPts val="4800"/>
              <a:buNone/>
              <a:defRPr>
                <a:solidFill>
                  <a:srgbClr val="073763"/>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609600" y="2661000"/>
            <a:ext cx="3576800" cy="3572000"/>
          </a:xfrm>
          <a:prstGeom prst="rect">
            <a:avLst/>
          </a:prstGeom>
        </p:spPr>
        <p:txBody>
          <a:bodyPr spcFirstLastPara="1" wrap="square" lIns="0" tIns="0" rIns="0" bIns="0" anchor="t" anchorCtr="0">
            <a:noAutofit/>
          </a:bodyPr>
          <a:lstStyle>
            <a:lvl1pPr marL="609630" lvl="0" indent="-457223">
              <a:spcBef>
                <a:spcPts val="800"/>
              </a:spcBef>
              <a:spcAft>
                <a:spcPts val="0"/>
              </a:spcAft>
              <a:buSzPts val="1800"/>
              <a:buChar char="▸"/>
              <a:defRPr sz="2400"/>
            </a:lvl1pPr>
            <a:lvl2pPr marL="1219261" lvl="1" indent="-457223">
              <a:spcBef>
                <a:spcPts val="800"/>
              </a:spcBef>
              <a:spcAft>
                <a:spcPts val="0"/>
              </a:spcAft>
              <a:buSzPts val="1800"/>
              <a:buChar char="▹"/>
              <a:defRPr sz="2400"/>
            </a:lvl2pPr>
            <a:lvl3pPr marL="1828891" lvl="2" indent="-457223">
              <a:spcBef>
                <a:spcPts val="800"/>
              </a:spcBef>
              <a:spcAft>
                <a:spcPts val="0"/>
              </a:spcAft>
              <a:buSzPts val="1800"/>
              <a:buChar char="▹"/>
              <a:defRPr sz="2400"/>
            </a:lvl3pPr>
            <a:lvl4pPr marL="2438522" lvl="3" indent="-457223">
              <a:spcBef>
                <a:spcPts val="800"/>
              </a:spcBef>
              <a:spcAft>
                <a:spcPts val="0"/>
              </a:spcAft>
              <a:buSzPts val="1800"/>
              <a:buChar char="▹"/>
              <a:defRPr sz="2400"/>
            </a:lvl4pPr>
            <a:lvl5pPr marL="3048152" lvl="4" indent="-457223">
              <a:spcBef>
                <a:spcPts val="800"/>
              </a:spcBef>
              <a:spcAft>
                <a:spcPts val="0"/>
              </a:spcAft>
              <a:buSzPts val="1800"/>
              <a:buChar char="▹"/>
              <a:defRPr sz="2400"/>
            </a:lvl5pPr>
            <a:lvl6pPr marL="3657783" lvl="5" indent="-457223">
              <a:spcBef>
                <a:spcPts val="800"/>
              </a:spcBef>
              <a:spcAft>
                <a:spcPts val="0"/>
              </a:spcAft>
              <a:buSzPts val="1800"/>
              <a:buChar char="▹"/>
              <a:defRPr sz="2400"/>
            </a:lvl6pPr>
            <a:lvl7pPr marL="4267413" lvl="6" indent="-457223">
              <a:spcBef>
                <a:spcPts val="800"/>
              </a:spcBef>
              <a:spcAft>
                <a:spcPts val="0"/>
              </a:spcAft>
              <a:buSzPts val="1800"/>
              <a:buChar char="▹"/>
              <a:defRPr sz="2400"/>
            </a:lvl7pPr>
            <a:lvl8pPr marL="4877044" lvl="7" indent="-457223">
              <a:spcBef>
                <a:spcPts val="800"/>
              </a:spcBef>
              <a:spcAft>
                <a:spcPts val="0"/>
              </a:spcAft>
              <a:buSzPts val="1800"/>
              <a:buChar char="▹"/>
              <a:defRPr sz="2400"/>
            </a:lvl8pPr>
            <a:lvl9pPr marL="5486674" lvl="8" indent="-457223">
              <a:spcBef>
                <a:spcPts val="800"/>
              </a:spcBef>
              <a:spcAft>
                <a:spcPts val="0"/>
              </a:spcAft>
              <a:buSzPts val="1800"/>
              <a:buChar char="▹"/>
              <a:defRPr sz="2400"/>
            </a:lvl9pPr>
          </a:lstStyle>
          <a:p>
            <a:endParaRPr/>
          </a:p>
        </p:txBody>
      </p:sp>
      <p:sp>
        <p:nvSpPr>
          <p:cNvPr id="33" name="Google Shape;33;p6"/>
          <p:cNvSpPr txBox="1">
            <a:spLocks noGrp="1"/>
          </p:cNvSpPr>
          <p:nvPr>
            <p:ph type="body" idx="2"/>
          </p:nvPr>
        </p:nvSpPr>
        <p:spPr>
          <a:xfrm>
            <a:off x="4554104" y="2661000"/>
            <a:ext cx="3576800" cy="3572000"/>
          </a:xfrm>
          <a:prstGeom prst="rect">
            <a:avLst/>
          </a:prstGeom>
        </p:spPr>
        <p:txBody>
          <a:bodyPr spcFirstLastPara="1" wrap="square" lIns="0" tIns="0" rIns="0" bIns="0" anchor="t" anchorCtr="0">
            <a:noAutofit/>
          </a:bodyPr>
          <a:lstStyle>
            <a:lvl1pPr marL="609630" lvl="0" indent="-457223">
              <a:spcBef>
                <a:spcPts val="800"/>
              </a:spcBef>
              <a:spcAft>
                <a:spcPts val="0"/>
              </a:spcAft>
              <a:buSzPts val="1800"/>
              <a:buChar char="▸"/>
              <a:defRPr sz="2400"/>
            </a:lvl1pPr>
            <a:lvl2pPr marL="1219261" lvl="1" indent="-457223">
              <a:spcBef>
                <a:spcPts val="800"/>
              </a:spcBef>
              <a:spcAft>
                <a:spcPts val="0"/>
              </a:spcAft>
              <a:buSzPts val="1800"/>
              <a:buChar char="▹"/>
              <a:defRPr sz="2400"/>
            </a:lvl2pPr>
            <a:lvl3pPr marL="1828891" lvl="2" indent="-457223">
              <a:spcBef>
                <a:spcPts val="800"/>
              </a:spcBef>
              <a:spcAft>
                <a:spcPts val="0"/>
              </a:spcAft>
              <a:buSzPts val="1800"/>
              <a:buChar char="▹"/>
              <a:defRPr sz="2400"/>
            </a:lvl3pPr>
            <a:lvl4pPr marL="2438522" lvl="3" indent="-457223">
              <a:spcBef>
                <a:spcPts val="800"/>
              </a:spcBef>
              <a:spcAft>
                <a:spcPts val="0"/>
              </a:spcAft>
              <a:buSzPts val="1800"/>
              <a:buChar char="▹"/>
              <a:defRPr sz="2400"/>
            </a:lvl4pPr>
            <a:lvl5pPr marL="3048152" lvl="4" indent="-457223">
              <a:spcBef>
                <a:spcPts val="800"/>
              </a:spcBef>
              <a:spcAft>
                <a:spcPts val="0"/>
              </a:spcAft>
              <a:buSzPts val="1800"/>
              <a:buChar char="▹"/>
              <a:defRPr sz="2400"/>
            </a:lvl5pPr>
            <a:lvl6pPr marL="3657783" lvl="5" indent="-457223">
              <a:spcBef>
                <a:spcPts val="800"/>
              </a:spcBef>
              <a:spcAft>
                <a:spcPts val="0"/>
              </a:spcAft>
              <a:buSzPts val="1800"/>
              <a:buChar char="▹"/>
              <a:defRPr sz="2400"/>
            </a:lvl6pPr>
            <a:lvl7pPr marL="4267413" lvl="6" indent="-457223">
              <a:spcBef>
                <a:spcPts val="800"/>
              </a:spcBef>
              <a:spcAft>
                <a:spcPts val="0"/>
              </a:spcAft>
              <a:buSzPts val="1800"/>
              <a:buChar char="▹"/>
              <a:defRPr sz="2400"/>
            </a:lvl7pPr>
            <a:lvl8pPr marL="4877044" lvl="7" indent="-457223">
              <a:spcBef>
                <a:spcPts val="800"/>
              </a:spcBef>
              <a:spcAft>
                <a:spcPts val="0"/>
              </a:spcAft>
              <a:buSzPts val="1800"/>
              <a:buChar char="▹"/>
              <a:defRPr sz="2400"/>
            </a:lvl8pPr>
            <a:lvl9pPr marL="5486674" lvl="8" indent="-457223">
              <a:spcBef>
                <a:spcPts val="800"/>
              </a:spcBef>
              <a:spcAft>
                <a:spcPts val="0"/>
              </a:spcAft>
              <a:buSzPts val="1800"/>
              <a:buChar char="▹"/>
              <a:defRPr sz="2400"/>
            </a:lvl9pPr>
          </a:lstStyle>
          <a:p>
            <a:endParaRPr/>
          </a:p>
        </p:txBody>
      </p:sp>
      <p:sp>
        <p:nvSpPr>
          <p:cNvPr id="34" name="Google Shape;34;p6"/>
          <p:cNvSpPr txBox="1">
            <a:spLocks noGrp="1"/>
          </p:cNvSpPr>
          <p:nvPr>
            <p:ph type="sldNum" idx="12"/>
          </p:nvPr>
        </p:nvSpPr>
        <p:spPr>
          <a:xfrm>
            <a:off x="11532033" y="6182333"/>
            <a:ext cx="609200" cy="6248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‹nr.›</a:t>
            </a:fld>
            <a:endParaRPr lang="en-GB"/>
          </a:p>
        </p:txBody>
      </p:sp>
    </p:spTree>
    <p:extLst>
      <p:ext uri="{BB962C8B-B14F-4D97-AF65-F5344CB8AC3E}">
        <p14:creationId xmlns:p14="http://schemas.microsoft.com/office/powerpoint/2010/main" val="400962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CF51-E097-08B8-8207-C4DEC4E5EC1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3CDFB58-82EA-3978-55A4-EB44C314C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9A62443-DD98-E1B5-FDB1-4BAAE11B7665}"/>
              </a:ext>
            </a:extLst>
          </p:cNvPr>
          <p:cNvSpPr>
            <a:spLocks noGrp="1"/>
          </p:cNvSpPr>
          <p:nvPr>
            <p:ph type="dt" sz="half" idx="10"/>
          </p:nvPr>
        </p:nvSpPr>
        <p:spPr/>
        <p:txBody>
          <a:bodyPr/>
          <a:lstStyle/>
          <a:p>
            <a:fld id="{721AA2EB-716E-4101-88F7-1724C71AF3BD}" type="datetimeFigureOut">
              <a:rPr lang="en-ID" smtClean="0"/>
              <a:t>09/10/2023</a:t>
            </a:fld>
            <a:endParaRPr lang="en-ID"/>
          </a:p>
        </p:txBody>
      </p:sp>
      <p:sp>
        <p:nvSpPr>
          <p:cNvPr id="5" name="Footer Placeholder 4">
            <a:extLst>
              <a:ext uri="{FF2B5EF4-FFF2-40B4-BE49-F238E27FC236}">
                <a16:creationId xmlns:a16="http://schemas.microsoft.com/office/drawing/2014/main" id="{8B1571B4-78DD-BD62-A43A-0E6B0E120B9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9D45D776-1120-243C-6A45-B173ACC3426B}"/>
              </a:ext>
            </a:extLst>
          </p:cNvPr>
          <p:cNvSpPr>
            <a:spLocks noGrp="1"/>
          </p:cNvSpPr>
          <p:nvPr>
            <p:ph type="sldNum" sz="quarter" idx="12"/>
          </p:nvPr>
        </p:nvSpPr>
        <p:spPr/>
        <p:txBody>
          <a:bodyPr/>
          <a:lstStyle/>
          <a:p>
            <a:fld id="{00000000-1234-1234-1234-123412341234}" type="slidenum">
              <a:rPr lang="en-GB" smtClean="0"/>
              <a:pPr/>
              <a:t>‹nr.›</a:t>
            </a:fld>
            <a:endParaRPr lang="en-GB"/>
          </a:p>
        </p:txBody>
      </p:sp>
    </p:spTree>
    <p:extLst>
      <p:ext uri="{BB962C8B-B14F-4D97-AF65-F5344CB8AC3E}">
        <p14:creationId xmlns:p14="http://schemas.microsoft.com/office/powerpoint/2010/main" val="38560765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B4977-08C0-36FC-EBAF-3345B8D23E7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FD7107-2C3F-0B9A-63CB-1E9DD0002CEB}"/>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EB56554F-31E8-5ADD-C4DA-DE3B7F83B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15198-9AEF-8AD8-3D5C-2446F4406D98}"/>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1854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A47D-FD5E-48C2-0EF4-2170EA4F67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2CB735-AA15-FC2E-70FD-D0248D3657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7BA8A2-537B-9F85-978F-CA8C0722DC04}"/>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E7554DC7-F1AB-D80B-789D-8DEF48FD5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B00B5-2DED-496F-0333-0C2FA0C08083}"/>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71869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3B29-18D5-10F0-0D88-561B1B34DD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D56F3B-296F-3EB0-C091-FC06E726EC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1224ADB-B019-5F32-C1BA-61E4E33347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2734C4-AB0A-324E-11B5-6D36F389635D}"/>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6" name="Footer Placeholder 5">
            <a:extLst>
              <a:ext uri="{FF2B5EF4-FFF2-40B4-BE49-F238E27FC236}">
                <a16:creationId xmlns:a16="http://schemas.microsoft.com/office/drawing/2014/main" id="{1C94C962-0107-3D52-54C0-10C8F83F1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7A0DE-53D2-6147-619B-02B97D38DC32}"/>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91734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F050-EED0-8C83-4622-3C544DA276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07C63D-D018-7453-2EDA-4B79D81EA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3D84692-EAAB-E915-93B0-2B446A7A35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743B4A2-A2D9-2BF5-5659-D5D4A2E67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F3CA10-7909-B572-C0FD-FEB3E0A23C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AEEFC0-4D25-AB91-8F33-3A99FE19BB15}"/>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8" name="Footer Placeholder 7">
            <a:extLst>
              <a:ext uri="{FF2B5EF4-FFF2-40B4-BE49-F238E27FC236}">
                <a16:creationId xmlns:a16="http://schemas.microsoft.com/office/drawing/2014/main" id="{A61C53C0-7148-BA97-8680-B71F9BB501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9A4FE-0492-3F7F-FF9B-DBF39DCCEE38}"/>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36995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8D52-0613-D7F9-900E-E25221B2AC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EC144E-DBC9-B15E-D9A4-EFEDD338989D}"/>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4" name="Footer Placeholder 3">
            <a:extLst>
              <a:ext uri="{FF2B5EF4-FFF2-40B4-BE49-F238E27FC236}">
                <a16:creationId xmlns:a16="http://schemas.microsoft.com/office/drawing/2014/main" id="{ED59ED33-D944-B805-05F7-99F3F45936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5FDB50-F5F8-B725-EE70-B912B0ECD446}"/>
              </a:ext>
            </a:extLst>
          </p:cNvPr>
          <p:cNvSpPr>
            <a:spLocks noGrp="1"/>
          </p:cNvSpPr>
          <p:nvPr>
            <p:ph type="sldNum" sz="quarter" idx="12"/>
          </p:nvPr>
        </p:nvSpPr>
        <p:spPr/>
        <p:txBody>
          <a:bodyPr/>
          <a:lstStyle/>
          <a:p>
            <a:fld id="{0812E6FA-3D72-4B4C-9BA8-F11F259C7114}" type="slidenum">
              <a:rPr lang="en-US" smtClean="0"/>
              <a:t>‹nr.›</a:t>
            </a:fld>
            <a:endParaRPr lang="en-US"/>
          </a:p>
        </p:txBody>
      </p:sp>
      <p:pic>
        <p:nvPicPr>
          <p:cNvPr id="6" name="Google Shape;72;p13">
            <a:extLst>
              <a:ext uri="{FF2B5EF4-FFF2-40B4-BE49-F238E27FC236}">
                <a16:creationId xmlns:a16="http://schemas.microsoft.com/office/drawing/2014/main" id="{D1C8211E-A623-DF9D-3E16-C669161AAA1D}"/>
              </a:ext>
            </a:extLst>
          </p:cNvPr>
          <p:cNvPicPr preferRelativeResize="0"/>
          <p:nvPr userDrawn="1"/>
        </p:nvPicPr>
        <p:blipFill>
          <a:blip r:embed="rId2">
            <a:alphaModFix/>
          </a:blip>
          <a:stretch>
            <a:fillRect/>
          </a:stretch>
        </p:blipFill>
        <p:spPr>
          <a:xfrm>
            <a:off x="0" y="6356350"/>
            <a:ext cx="2743201" cy="520430"/>
          </a:xfrm>
          <a:prstGeom prst="rect">
            <a:avLst/>
          </a:prstGeom>
          <a:noFill/>
          <a:ln>
            <a:noFill/>
          </a:ln>
        </p:spPr>
      </p:pic>
    </p:spTree>
    <p:extLst>
      <p:ext uri="{BB962C8B-B14F-4D97-AF65-F5344CB8AC3E}">
        <p14:creationId xmlns:p14="http://schemas.microsoft.com/office/powerpoint/2010/main" val="202613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1A38C9-3818-4399-89F0-C2499A2CABF6}"/>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3" name="Footer Placeholder 2">
            <a:extLst>
              <a:ext uri="{FF2B5EF4-FFF2-40B4-BE49-F238E27FC236}">
                <a16:creationId xmlns:a16="http://schemas.microsoft.com/office/drawing/2014/main" id="{72D3AD60-90E1-B4EC-4627-17A0908E9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85B795-8B39-B620-63E3-2861EE0655E9}"/>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424365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C6C9-6945-872F-8DFD-13F29F37C7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5E936B-C028-1CD0-1EEE-B2667A909A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0F600B7-F613-D7CA-3F39-1D728839C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689DA4-3B83-661D-373C-072359ED0D20}"/>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6" name="Footer Placeholder 5">
            <a:extLst>
              <a:ext uri="{FF2B5EF4-FFF2-40B4-BE49-F238E27FC236}">
                <a16:creationId xmlns:a16="http://schemas.microsoft.com/office/drawing/2014/main" id="{AA307509-F884-A9A2-7CFF-670C910D2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18283-114C-ACF0-E538-49A8D41B0D90}"/>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74211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7467-AAAE-7411-E0BA-287C6E72EB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A19FCD1-57E3-24FF-35D6-57108450E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0F5CAC-A316-3751-9494-E7DA5991E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5650CD-5906-C0CC-3AA0-84F1A4CCA4A7}"/>
              </a:ext>
            </a:extLst>
          </p:cNvPr>
          <p:cNvSpPr>
            <a:spLocks noGrp="1"/>
          </p:cNvSpPr>
          <p:nvPr>
            <p:ph type="dt" sz="half" idx="10"/>
          </p:nvPr>
        </p:nvSpPr>
        <p:spPr/>
        <p:txBody>
          <a:bodyPr/>
          <a:lstStyle/>
          <a:p>
            <a:fld id="{E694C7AB-CA4C-2B43-BFCE-7BCD0A45B323}" type="datetimeFigureOut">
              <a:rPr lang="en-US" smtClean="0"/>
              <a:t>10/9/2023</a:t>
            </a:fld>
            <a:endParaRPr lang="en-US"/>
          </a:p>
        </p:txBody>
      </p:sp>
      <p:sp>
        <p:nvSpPr>
          <p:cNvPr id="6" name="Footer Placeholder 5">
            <a:extLst>
              <a:ext uri="{FF2B5EF4-FFF2-40B4-BE49-F238E27FC236}">
                <a16:creationId xmlns:a16="http://schemas.microsoft.com/office/drawing/2014/main" id="{A78BF815-8B4A-5DE0-164D-FB8508441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D8ED7-FAEF-8B0D-03D7-223FBCFFD8C4}"/>
              </a:ext>
            </a:extLst>
          </p:cNvPr>
          <p:cNvSpPr>
            <a:spLocks noGrp="1"/>
          </p:cNvSpPr>
          <p:nvPr>
            <p:ph type="sldNum" sz="quarter" idx="12"/>
          </p:nvPr>
        </p:nvSpPr>
        <p:spPr/>
        <p:txBody>
          <a:bodyPr/>
          <a:lstStyle/>
          <a:p>
            <a:fld id="{0812E6FA-3D72-4B4C-9BA8-F11F259C7114}" type="slidenum">
              <a:rPr lang="en-US" smtClean="0"/>
              <a:t>‹nr.›</a:t>
            </a:fld>
            <a:endParaRPr lang="en-US"/>
          </a:p>
        </p:txBody>
      </p:sp>
    </p:spTree>
    <p:extLst>
      <p:ext uri="{BB962C8B-B14F-4D97-AF65-F5344CB8AC3E}">
        <p14:creationId xmlns:p14="http://schemas.microsoft.com/office/powerpoint/2010/main" val="190322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552AC-4DBE-551E-D0CE-DB1ACD878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C5BE2B-28D9-D199-AB4E-9B17ED4EF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ED8F53-0DF3-ABE1-3664-5DF89212C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4C7AB-CA4C-2B43-BFCE-7BCD0A45B323}" type="datetimeFigureOut">
              <a:rPr lang="en-US" smtClean="0"/>
              <a:t>10/9/2023</a:t>
            </a:fld>
            <a:endParaRPr lang="en-US"/>
          </a:p>
        </p:txBody>
      </p:sp>
      <p:sp>
        <p:nvSpPr>
          <p:cNvPr id="5" name="Footer Placeholder 4">
            <a:extLst>
              <a:ext uri="{FF2B5EF4-FFF2-40B4-BE49-F238E27FC236}">
                <a16:creationId xmlns:a16="http://schemas.microsoft.com/office/drawing/2014/main" id="{7ED4E66B-8165-CCE2-2049-AF71E5BB2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6DFDFE-09B9-A6B5-0FF8-B1D7D038E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2E6FA-3D72-4B4C-9BA8-F11F259C7114}" type="slidenum">
              <a:rPr lang="en-US" smtClean="0"/>
              <a:t>‹nr.›</a:t>
            </a:fld>
            <a:endParaRPr lang="en-US"/>
          </a:p>
        </p:txBody>
      </p:sp>
    </p:spTree>
    <p:extLst>
      <p:ext uri="{BB962C8B-B14F-4D97-AF65-F5344CB8AC3E}">
        <p14:creationId xmlns:p14="http://schemas.microsoft.com/office/powerpoint/2010/main" val="2675100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bra.wageindicator.org/countries/italy/admi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ageindicator.org/labour-laws/collective-bargaining-agreements/collective-agreement-database-per-country-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ageindicator.org/cba-comparison/?locale=en_GH"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ageindicator.org/documents/publicationslist/publications-2022/220216-wageindicator-cba-codebook-v5.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gabrielemedas@wageindicator.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https://lh6.googleusercontent.com/phDnG3Zg3GUKER7yd1DUrIjyyctvNBVP-dFcA5m9XXG4ImcT0QBBqxi4LrTG5WcTbHUsBGzIFh_tUZJ9FlHd36f4VwgE1oWF6ln7G2WR-MgY47kymvQnWpWJYXHYMBa5lR4SRFhrdzxnJUFtHd-0neo"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mailto:gabrielemedas@wageindicator.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https://lh4.googleusercontent.com/yvTcY9s0q4qHG2Y4LluNy9HFoe0CJPP4QsCVYVv-bibCR3BDEMgqOdQ_cIp6w5bMGZdNsiZVY6JKG_-UIGKS0T3aoIKNrSwEJON8guQFmEfS38pY-42bdArZrPOOCJqOqBpicFW2EniHzWOXVzR914U"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0.sv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17.svg"/><Relationship Id="rId4" Type="http://schemas.openxmlformats.org/officeDocument/2006/relationships/image" Target="../media/image16.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81.xml.rels><?xml version="1.0" encoding="UTF-8" standalone="yes"?>
<Relationships xmlns="http://schemas.openxmlformats.org/package/2006/relationships"><Relationship Id="rId3" Type="http://schemas.openxmlformats.org/officeDocument/2006/relationships/hyperlink" Target="http://www.gajimu.com/garment" TargetMode="External"/><Relationship Id="rId2" Type="http://schemas.openxmlformats.org/officeDocument/2006/relationships/image" Target="../media/image92.jpeg"/><Relationship Id="rId1" Type="http://schemas.openxmlformats.org/officeDocument/2006/relationships/slideLayout" Target="../slideLayouts/slideLayout14.xml"/><Relationship Id="rId5" Type="http://schemas.openxmlformats.org/officeDocument/2006/relationships/image" Target="../media/image94.jpe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409" y="2356387"/>
            <a:ext cx="7729230" cy="1812598"/>
          </a:xfrm>
        </p:spPr>
        <p:txBody>
          <a:bodyPr/>
          <a:lstStyle/>
          <a:p>
            <a:r>
              <a:rPr lang="en-US" dirty="0">
                <a:solidFill>
                  <a:srgbClr val="1E2DBE"/>
                </a:solidFill>
                <a:effectLst/>
                <a:latin typeface="Overpass" pitchFamily="2" charset="77"/>
              </a:rPr>
              <a:t>The Challenges Of Understanding the Content Of Collective Bargaining</a:t>
            </a:r>
            <a:br>
              <a:rPr lang="en-US" dirty="0">
                <a:solidFill>
                  <a:srgbClr val="1E2DBE"/>
                </a:solidFill>
                <a:effectLst/>
                <a:latin typeface="Overpass" pitchFamily="2" charset="77"/>
              </a:rPr>
            </a:br>
            <a:br>
              <a:rPr lang="en-US" dirty="0">
                <a:solidFill>
                  <a:srgbClr val="1E2DBE"/>
                </a:solidFill>
                <a:effectLst/>
                <a:latin typeface="Overpass" pitchFamily="2" charset="77"/>
              </a:rPr>
            </a:br>
            <a:endParaRPr lang="en-US" dirty="0">
              <a:solidFill>
                <a:srgbClr val="1E2DBE"/>
              </a:solidFill>
              <a:effectLst/>
              <a:latin typeface="Overpass" pitchFamily="2" charset="77"/>
            </a:endParaRPr>
          </a:p>
        </p:txBody>
      </p:sp>
      <p:sp>
        <p:nvSpPr>
          <p:cNvPr id="3" name="Subtitle 2"/>
          <p:cNvSpPr>
            <a:spLocks noGrp="1"/>
          </p:cNvSpPr>
          <p:nvPr>
            <p:ph type="subTitle" idx="1"/>
          </p:nvPr>
        </p:nvSpPr>
        <p:spPr>
          <a:xfrm>
            <a:off x="3233738" y="5202238"/>
            <a:ext cx="7858761" cy="1655762"/>
          </a:xfrm>
        </p:spPr>
        <p:txBody>
          <a:bodyPr/>
          <a:lstStyle/>
          <a:p>
            <a:r>
              <a:rPr lang="fr-CH" sz="3000" dirty="0">
                <a:solidFill>
                  <a:srgbClr val="1E2DBE"/>
                </a:solidFill>
                <a:effectLst/>
                <a:latin typeface="Overpass" pitchFamily="2" charset="77"/>
              </a:rPr>
              <a:t>8th ILO </a:t>
            </a:r>
            <a:r>
              <a:rPr lang="fr-CH" sz="3000" dirty="0" err="1">
                <a:solidFill>
                  <a:srgbClr val="1E2DBE"/>
                </a:solidFill>
                <a:effectLst/>
                <a:latin typeface="Overpass" pitchFamily="2" charset="77"/>
              </a:rPr>
              <a:t>Regulating</a:t>
            </a:r>
            <a:r>
              <a:rPr lang="fr-CH" sz="3000" dirty="0">
                <a:solidFill>
                  <a:srgbClr val="1E2DBE"/>
                </a:solidFill>
                <a:effectLst/>
                <a:latin typeface="Overpass" pitchFamily="2" charset="77"/>
              </a:rPr>
              <a:t> for </a:t>
            </a:r>
            <a:r>
              <a:rPr lang="fr-CH" sz="3000" dirty="0" err="1">
                <a:solidFill>
                  <a:srgbClr val="1E2DBE"/>
                </a:solidFill>
                <a:effectLst/>
                <a:latin typeface="Overpass" pitchFamily="2" charset="77"/>
              </a:rPr>
              <a:t>Decent</a:t>
            </a:r>
            <a:r>
              <a:rPr lang="fr-CH" sz="3000" dirty="0">
                <a:solidFill>
                  <a:srgbClr val="1E2DBE"/>
                </a:solidFill>
                <a:effectLst/>
                <a:latin typeface="Overpass" pitchFamily="2" charset="77"/>
              </a:rPr>
              <a:t> Work </a:t>
            </a:r>
            <a:r>
              <a:rPr lang="fr-CH" sz="3000" dirty="0" err="1">
                <a:solidFill>
                  <a:srgbClr val="1E2DBE"/>
                </a:solidFill>
                <a:effectLst/>
                <a:latin typeface="Overpass" pitchFamily="2" charset="77"/>
              </a:rPr>
              <a:t>Conference</a:t>
            </a:r>
            <a:br>
              <a:rPr lang="fr-CH" sz="3000" dirty="0">
                <a:solidFill>
                  <a:srgbClr val="1E2DBE"/>
                </a:solidFill>
                <a:effectLst/>
                <a:latin typeface="Overpass" pitchFamily="2" charset="77"/>
              </a:rPr>
            </a:br>
            <a:r>
              <a:rPr lang="fr-CH" sz="3000" i="1" dirty="0" err="1">
                <a:solidFill>
                  <a:srgbClr val="1E2DBE"/>
                </a:solidFill>
                <a:effectLst/>
                <a:latin typeface="Overpass" pitchFamily="2" charset="77"/>
              </a:rPr>
              <a:t>Ensuring</a:t>
            </a:r>
            <a:r>
              <a:rPr lang="fr-CH" sz="3000" i="1" dirty="0">
                <a:solidFill>
                  <a:srgbClr val="1E2DBE"/>
                </a:solidFill>
                <a:effectLst/>
                <a:latin typeface="Overpass" pitchFamily="2" charset="77"/>
              </a:rPr>
              <a:t> </a:t>
            </a:r>
            <a:r>
              <a:rPr lang="fr-CH" sz="3000" i="1" dirty="0" err="1">
                <a:solidFill>
                  <a:srgbClr val="1E2DBE"/>
                </a:solidFill>
                <a:effectLst/>
                <a:latin typeface="Overpass" pitchFamily="2" charset="77"/>
              </a:rPr>
              <a:t>decent</a:t>
            </a:r>
            <a:r>
              <a:rPr lang="fr-CH" sz="3000" i="1" dirty="0">
                <a:solidFill>
                  <a:srgbClr val="1E2DBE"/>
                </a:solidFill>
                <a:effectLst/>
                <a:latin typeface="Overpass" pitchFamily="2" charset="77"/>
              </a:rPr>
              <a:t> </a:t>
            </a:r>
            <a:r>
              <a:rPr lang="fr-CH" sz="3000" i="1" dirty="0" err="1">
                <a:solidFill>
                  <a:srgbClr val="1E2DBE"/>
                </a:solidFill>
                <a:effectLst/>
                <a:latin typeface="Overpass" pitchFamily="2" charset="77"/>
              </a:rPr>
              <a:t>work</a:t>
            </a:r>
            <a:r>
              <a:rPr lang="fr-CH" sz="3000" i="1" dirty="0">
                <a:solidFill>
                  <a:srgbClr val="1E2DBE"/>
                </a:solidFill>
                <a:effectLst/>
                <a:latin typeface="Overpass" pitchFamily="2" charset="77"/>
              </a:rPr>
              <a:t> in times of </a:t>
            </a:r>
            <a:r>
              <a:rPr lang="fr-CH" sz="3000" i="1" dirty="0" err="1">
                <a:solidFill>
                  <a:srgbClr val="1E2DBE"/>
                </a:solidFill>
                <a:effectLst/>
                <a:latin typeface="Overpass" pitchFamily="2" charset="77"/>
              </a:rPr>
              <a:t>uncertainty</a:t>
            </a:r>
            <a:endParaRPr lang="fr-CH" sz="3000" i="1" dirty="0">
              <a:solidFill>
                <a:srgbClr val="1E2DBE"/>
              </a:solidFill>
              <a:effectLst/>
              <a:latin typeface="Overpass" pitchFamily="2" charset="77"/>
            </a:endParaRPr>
          </a:p>
        </p:txBody>
      </p:sp>
      <p:sp>
        <p:nvSpPr>
          <p:cNvPr id="4" name="Date Placeholder 3"/>
          <p:cNvSpPr>
            <a:spLocks noGrp="1"/>
          </p:cNvSpPr>
          <p:nvPr>
            <p:ph type="dt" sz="half" idx="10"/>
          </p:nvPr>
        </p:nvSpPr>
        <p:spPr>
          <a:xfrm>
            <a:off x="490538" y="6354553"/>
            <a:ext cx="2743200" cy="216000"/>
          </a:xfrm>
        </p:spPr>
        <p:txBody>
          <a:bodyPr/>
          <a:lstStyle/>
          <a:p>
            <a:r>
              <a:rPr lang="fr-CH" sz="1000" dirty="0">
                <a:solidFill>
                  <a:srgbClr val="1E2DBE"/>
                </a:solidFill>
                <a:effectLst/>
                <a:latin typeface="Overpass" pitchFamily="2" charset="77"/>
              </a:rPr>
              <a:t>10–12 July 2023 ILO Geneva</a:t>
            </a:r>
          </a:p>
        </p:txBody>
      </p:sp>
      <p:pic>
        <p:nvPicPr>
          <p:cNvPr id="9" name="Espace réservé pour une image  8">
            <a:extLst>
              <a:ext uri="{FF2B5EF4-FFF2-40B4-BE49-F238E27FC236}">
                <a16:creationId xmlns:a16="http://schemas.microsoft.com/office/drawing/2014/main" id="{64A9EA81-35FE-4C29-C90F-6CA74944C5C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54" t="7252" r="29892" b="23996"/>
          <a:stretch/>
        </p:blipFill>
        <p:spPr>
          <a:xfrm>
            <a:off x="2946400" y="0"/>
            <a:ext cx="9245600" cy="5321300"/>
          </a:xfrm>
          <a:solidFill>
            <a:schemeClr val="accent1"/>
          </a:solidFill>
        </p:spPr>
      </p:pic>
      <p:pic>
        <p:nvPicPr>
          <p:cNvPr id="5" name="Google Shape;135;p26" descr="https://lh5.googleusercontent.com/kM0RXnoGfT7Krxw1VuBwV5msuYPBlKXndIrxEOomtKOIJ-9BC6ow2ITKkkwRIApRQYc3pUm9CbE6EbHnr13oBYV3BgS-L1SPhzh0nBUp3w5Y67mOBDrjuI_BRMMsTqXJzhxRNawuvIk">
            <a:extLst>
              <a:ext uri="{FF2B5EF4-FFF2-40B4-BE49-F238E27FC236}">
                <a16:creationId xmlns:a16="http://schemas.microsoft.com/office/drawing/2014/main" id="{C37F3ADB-D3C4-BB42-EE67-9275EAC98F74}"/>
              </a:ext>
            </a:extLst>
          </p:cNvPr>
          <p:cNvPicPr preferRelativeResize="0"/>
          <p:nvPr/>
        </p:nvPicPr>
        <p:blipFill rotWithShape="1">
          <a:blip r:embed="rId3">
            <a:alphaModFix/>
          </a:blip>
          <a:srcRect/>
          <a:stretch/>
        </p:blipFill>
        <p:spPr>
          <a:xfrm>
            <a:off x="3062721" y="3971236"/>
            <a:ext cx="6648449" cy="1428751"/>
          </a:xfrm>
          <a:prstGeom prst="rect">
            <a:avLst/>
          </a:prstGeom>
          <a:noFill/>
          <a:ln>
            <a:noFill/>
          </a:ln>
        </p:spPr>
      </p:pic>
    </p:spTree>
    <p:extLst>
      <p:ext uri="{BB962C8B-B14F-4D97-AF65-F5344CB8AC3E}">
        <p14:creationId xmlns:p14="http://schemas.microsoft.com/office/powerpoint/2010/main" val="90000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idx="4294967295"/>
          </p:nvPr>
        </p:nvSpPr>
        <p:spPr>
          <a:xfrm>
            <a:off x="354724" y="310949"/>
            <a:ext cx="11353800" cy="1567264"/>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b="1"/>
              <a:t>Anonymization of CBAs</a:t>
            </a:r>
            <a:endParaRPr b="1"/>
          </a:p>
        </p:txBody>
      </p:sp>
      <p:sp>
        <p:nvSpPr>
          <p:cNvPr id="204" name="Google Shape;204;p32"/>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10</a:t>
            </a:fld>
            <a:endParaRPr/>
          </a:p>
        </p:txBody>
      </p:sp>
      <p:cxnSp>
        <p:nvCxnSpPr>
          <p:cNvPr id="205" name="Google Shape;205;p32"/>
          <p:cNvCxnSpPr/>
          <p:nvPr/>
        </p:nvCxnSpPr>
        <p:spPr>
          <a:xfrm>
            <a:off x="354724" y="430924"/>
            <a:ext cx="11353800" cy="31531"/>
          </a:xfrm>
          <a:prstGeom prst="straightConnector1">
            <a:avLst/>
          </a:prstGeom>
          <a:noFill/>
          <a:ln w="19050" cap="flat" cmpd="sng">
            <a:solidFill>
              <a:srgbClr val="9CC2E5"/>
            </a:solidFill>
            <a:prstDash val="solid"/>
            <a:miter lim="800000"/>
            <a:headEnd type="none" w="sm" len="sm"/>
            <a:tailEnd type="none" w="sm" len="sm"/>
          </a:ln>
        </p:spPr>
      </p:cxnSp>
      <p:cxnSp>
        <p:nvCxnSpPr>
          <p:cNvPr id="206" name="Google Shape;206;p32"/>
          <p:cNvCxnSpPr/>
          <p:nvPr/>
        </p:nvCxnSpPr>
        <p:spPr>
          <a:xfrm>
            <a:off x="354724" y="1655380"/>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207" name="Google Shape;207;p32"/>
          <p:cNvSpPr txBox="1"/>
          <p:nvPr/>
        </p:nvSpPr>
        <p:spPr>
          <a:xfrm>
            <a:off x="270503" y="1878214"/>
            <a:ext cx="11353800" cy="5101389"/>
          </a:xfrm>
          <a:prstGeom prst="rect">
            <a:avLst/>
          </a:prstGeom>
          <a:noFill/>
          <a:ln>
            <a:noFill/>
          </a:ln>
        </p:spPr>
        <p:txBody>
          <a:bodyPr spcFirstLastPara="1" wrap="square" lIns="91433" tIns="45700" rIns="91433" bIns="45700" anchor="t" anchorCtr="0">
            <a:noAutofit/>
          </a:bodyPr>
          <a:lstStyle/>
          <a:p>
            <a:pPr>
              <a:lnSpc>
                <a:spcPct val="90000"/>
              </a:lnSpc>
              <a:buClr>
                <a:schemeClr val="dk1"/>
              </a:buClr>
              <a:buSzPts val="1500"/>
            </a:pPr>
            <a:endParaRPr sz="2000">
              <a:solidFill>
                <a:schemeClr val="dk1"/>
              </a:solidFill>
              <a:latin typeface="Calibri"/>
              <a:ea typeface="Calibri"/>
              <a:cs typeface="Calibri"/>
              <a:sym typeface="Calibri"/>
            </a:endParaRPr>
          </a:p>
          <a:p>
            <a:pPr marL="237061" indent="-228594">
              <a:lnSpc>
                <a:spcPct val="90000"/>
              </a:lnSpc>
              <a:spcBef>
                <a:spcPts val="1067"/>
              </a:spcBef>
              <a:buClr>
                <a:schemeClr val="dk1"/>
              </a:buClr>
              <a:buSzPts val="2100"/>
              <a:buFont typeface="Noto Sans Symbols"/>
              <a:buChar char="⮚"/>
            </a:pPr>
            <a:r>
              <a:rPr lang="it" sz="2800">
                <a:solidFill>
                  <a:schemeClr val="dk1"/>
                </a:solidFill>
                <a:latin typeface="Calibri"/>
                <a:ea typeface="Calibri"/>
                <a:cs typeface="Calibri"/>
                <a:sym typeface="Calibri"/>
              </a:rPr>
              <a:t>If explicitly requested, we can guarantee two options:</a:t>
            </a:r>
            <a:endParaRPr sz="2800">
              <a:solidFill>
                <a:schemeClr val="dk1"/>
              </a:solidFill>
              <a:latin typeface="Calibri"/>
              <a:ea typeface="Calibri"/>
              <a:cs typeface="Calibri"/>
              <a:sym typeface="Calibri"/>
            </a:endParaRPr>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marL="237061" indent="-237061">
              <a:lnSpc>
                <a:spcPct val="90000"/>
              </a:lnSpc>
              <a:spcBef>
                <a:spcPts val="1067"/>
              </a:spcBef>
              <a:buClr>
                <a:schemeClr val="dk1"/>
              </a:buClr>
              <a:buSzPts val="1800"/>
              <a:buFont typeface="Arial"/>
              <a:buChar char="•"/>
            </a:pPr>
            <a:r>
              <a:rPr lang="it" sz="2400">
                <a:solidFill>
                  <a:schemeClr val="dk1"/>
                </a:solidFill>
                <a:latin typeface="Calibri"/>
                <a:ea typeface="Calibri"/>
                <a:cs typeface="Calibri"/>
                <a:sym typeface="Calibri"/>
              </a:rPr>
              <a:t>A: The CBA can be fully hidden to the public. This means that the text will not be published at all and it will only be coded and analyzed internally, for research purposes.</a:t>
            </a:r>
            <a:endParaRPr sz="1467"/>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marL="237061" indent="-237061">
              <a:lnSpc>
                <a:spcPct val="90000"/>
              </a:lnSpc>
              <a:spcBef>
                <a:spcPts val="1067"/>
              </a:spcBef>
              <a:buClr>
                <a:schemeClr val="dk1"/>
              </a:buClr>
              <a:buSzPts val="1800"/>
              <a:buFont typeface="Arial"/>
              <a:buChar char="•"/>
            </a:pPr>
            <a:r>
              <a:rPr lang="it" sz="2400">
                <a:solidFill>
                  <a:schemeClr val="dk1"/>
                </a:solidFill>
                <a:latin typeface="Calibri"/>
                <a:ea typeface="Calibri"/>
                <a:cs typeface="Calibri"/>
                <a:sym typeface="Calibri"/>
              </a:rPr>
              <a:t>B: The CBA can be published but without showing any sensitive data regarding the signatories. All the referring data regarding the signatories are deleted by our team prior to publishing the text of the agreement on the WageIndicator website.</a:t>
            </a:r>
            <a:endParaRPr sz="2400">
              <a:solidFill>
                <a:schemeClr val="dk1"/>
              </a:solidFill>
              <a:latin typeface="Calibri"/>
              <a:ea typeface="Calibri"/>
              <a:cs typeface="Calibri"/>
              <a:sym typeface="Calibri"/>
            </a:endParaRPr>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idx="4294967295"/>
          </p:nvPr>
        </p:nvSpPr>
        <p:spPr>
          <a:xfrm>
            <a:off x="354724" y="310951"/>
            <a:ext cx="113538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it"/>
              <a:t>Collecting, annotating and coding agreements</a:t>
            </a:r>
            <a:endParaRPr/>
          </a:p>
        </p:txBody>
      </p:sp>
      <p:sp>
        <p:nvSpPr>
          <p:cNvPr id="214" name="Google Shape;214;p33"/>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11</a:t>
            </a:fld>
            <a:endParaRPr/>
          </a:p>
        </p:txBody>
      </p:sp>
      <p:cxnSp>
        <p:nvCxnSpPr>
          <p:cNvPr id="215" name="Google Shape;215;p33"/>
          <p:cNvCxnSpPr/>
          <p:nvPr/>
        </p:nvCxnSpPr>
        <p:spPr>
          <a:xfrm>
            <a:off x="354724" y="583324"/>
            <a:ext cx="11353800" cy="0"/>
          </a:xfrm>
          <a:prstGeom prst="straightConnector1">
            <a:avLst/>
          </a:prstGeom>
          <a:noFill/>
          <a:ln w="19050" cap="flat" cmpd="sng">
            <a:solidFill>
              <a:srgbClr val="9CC2E5"/>
            </a:solidFill>
            <a:prstDash val="solid"/>
            <a:miter lim="800000"/>
            <a:headEnd type="none" w="sm" len="sm"/>
            <a:tailEnd type="none" w="sm" len="sm"/>
          </a:ln>
        </p:spPr>
      </p:cxnSp>
      <p:cxnSp>
        <p:nvCxnSpPr>
          <p:cNvPr id="216" name="Google Shape;216;p33"/>
          <p:cNvCxnSpPr/>
          <p:nvPr/>
        </p:nvCxnSpPr>
        <p:spPr>
          <a:xfrm>
            <a:off x="354724" y="1382111"/>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217" name="Google Shape;217;p33"/>
          <p:cNvSpPr/>
          <p:nvPr/>
        </p:nvSpPr>
        <p:spPr>
          <a:xfrm>
            <a:off x="111869" y="2326062"/>
            <a:ext cx="1801761" cy="1799303"/>
          </a:xfrm>
          <a:prstGeom prst="ellipse">
            <a:avLst/>
          </a:prstGeom>
          <a:solidFill>
            <a:srgbClr val="F7CAAC"/>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18" name="Google Shape;218;p33"/>
          <p:cNvSpPr/>
          <p:nvPr/>
        </p:nvSpPr>
        <p:spPr>
          <a:xfrm>
            <a:off x="147156" y="4349707"/>
            <a:ext cx="1801761" cy="1799303"/>
          </a:xfrm>
          <a:prstGeom prst="ellipse">
            <a:avLst/>
          </a:prstGeom>
          <a:solidFill>
            <a:srgbClr val="FEE599"/>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19" name="Google Shape;219;p33"/>
          <p:cNvSpPr txBox="1"/>
          <p:nvPr/>
        </p:nvSpPr>
        <p:spPr>
          <a:xfrm>
            <a:off x="111870" y="2875029"/>
            <a:ext cx="1801761" cy="666937"/>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Social security and pensions</a:t>
            </a:r>
            <a:endParaRPr sz="1467"/>
          </a:p>
        </p:txBody>
      </p:sp>
      <p:sp>
        <p:nvSpPr>
          <p:cNvPr id="220" name="Google Shape;220;p33"/>
          <p:cNvSpPr txBox="1"/>
          <p:nvPr/>
        </p:nvSpPr>
        <p:spPr>
          <a:xfrm>
            <a:off x="187226" y="4872762"/>
            <a:ext cx="1801761" cy="666937"/>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Training / apprenticeship</a:t>
            </a:r>
            <a:endParaRPr sz="1467"/>
          </a:p>
        </p:txBody>
      </p:sp>
      <p:sp>
        <p:nvSpPr>
          <p:cNvPr id="221" name="Google Shape;221;p33"/>
          <p:cNvSpPr/>
          <p:nvPr/>
        </p:nvSpPr>
        <p:spPr>
          <a:xfrm>
            <a:off x="2201694" y="2527234"/>
            <a:ext cx="1801761" cy="1799303"/>
          </a:xfrm>
          <a:prstGeom prst="ellipse">
            <a:avLst/>
          </a:prstGeom>
          <a:solidFill>
            <a:srgbClr val="DBDBDB"/>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22" name="Google Shape;222;p33"/>
          <p:cNvSpPr txBox="1"/>
          <p:nvPr/>
        </p:nvSpPr>
        <p:spPr>
          <a:xfrm>
            <a:off x="2210484" y="2766863"/>
            <a:ext cx="1801761" cy="1241582"/>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Individual employment contracts / job security</a:t>
            </a:r>
            <a:endParaRPr sz="1467"/>
          </a:p>
        </p:txBody>
      </p:sp>
      <p:sp>
        <p:nvSpPr>
          <p:cNvPr id="223" name="Google Shape;223;p33"/>
          <p:cNvSpPr/>
          <p:nvPr/>
        </p:nvSpPr>
        <p:spPr>
          <a:xfrm>
            <a:off x="2121996" y="4389558"/>
            <a:ext cx="1801761" cy="1799303"/>
          </a:xfrm>
          <a:prstGeom prst="ellipse">
            <a:avLst/>
          </a:prstGeom>
          <a:solidFill>
            <a:srgbClr val="B3C6E7"/>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24" name="Google Shape;224;p33"/>
          <p:cNvSpPr txBox="1"/>
          <p:nvPr/>
        </p:nvSpPr>
        <p:spPr>
          <a:xfrm>
            <a:off x="2160696" y="4955740"/>
            <a:ext cx="1801761" cy="666937"/>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Sickness and disability</a:t>
            </a:r>
            <a:endParaRPr sz="1467"/>
          </a:p>
        </p:txBody>
      </p:sp>
      <p:sp>
        <p:nvSpPr>
          <p:cNvPr id="225" name="Google Shape;225;p33"/>
          <p:cNvSpPr/>
          <p:nvPr/>
        </p:nvSpPr>
        <p:spPr>
          <a:xfrm>
            <a:off x="4077676" y="4389558"/>
            <a:ext cx="1801761" cy="1799303"/>
          </a:xfrm>
          <a:prstGeom prst="ellipse">
            <a:avLst/>
          </a:prstGeom>
          <a:solidFill>
            <a:srgbClr val="C4E0B2"/>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26" name="Google Shape;226;p33"/>
          <p:cNvSpPr txBox="1"/>
          <p:nvPr/>
        </p:nvSpPr>
        <p:spPr>
          <a:xfrm>
            <a:off x="4077676" y="4799422"/>
            <a:ext cx="1801761" cy="954260"/>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Health and medical assistance</a:t>
            </a:r>
            <a:endParaRPr sz="1467"/>
          </a:p>
        </p:txBody>
      </p:sp>
      <p:sp>
        <p:nvSpPr>
          <p:cNvPr id="227" name="Google Shape;227;p33"/>
          <p:cNvSpPr/>
          <p:nvPr/>
        </p:nvSpPr>
        <p:spPr>
          <a:xfrm>
            <a:off x="4307680" y="2468923"/>
            <a:ext cx="1801761" cy="1799303"/>
          </a:xfrm>
          <a:prstGeom prst="ellipse">
            <a:avLst/>
          </a:prstGeom>
          <a:solidFill>
            <a:srgbClr val="FEE599"/>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28" name="Google Shape;228;p33"/>
          <p:cNvSpPr txBox="1"/>
          <p:nvPr/>
        </p:nvSpPr>
        <p:spPr>
          <a:xfrm>
            <a:off x="4316469" y="2891443"/>
            <a:ext cx="1801761" cy="954260"/>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Work-life balance arrangements</a:t>
            </a:r>
            <a:endParaRPr sz="1467"/>
          </a:p>
        </p:txBody>
      </p:sp>
      <p:sp>
        <p:nvSpPr>
          <p:cNvPr id="229" name="Google Shape;229;p33"/>
          <p:cNvSpPr/>
          <p:nvPr/>
        </p:nvSpPr>
        <p:spPr>
          <a:xfrm>
            <a:off x="6317365" y="2392415"/>
            <a:ext cx="1801761" cy="1799303"/>
          </a:xfrm>
          <a:prstGeom prst="ellipse">
            <a:avLst/>
          </a:prstGeom>
          <a:solidFill>
            <a:srgbClr val="F7CAAC"/>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30" name="Google Shape;230;p33"/>
          <p:cNvSpPr txBox="1"/>
          <p:nvPr/>
        </p:nvSpPr>
        <p:spPr>
          <a:xfrm>
            <a:off x="6326156" y="2910523"/>
            <a:ext cx="1801761" cy="954260"/>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Equality and/or violence in the workplace</a:t>
            </a:r>
            <a:endParaRPr sz="1467"/>
          </a:p>
        </p:txBody>
      </p:sp>
      <p:sp>
        <p:nvSpPr>
          <p:cNvPr id="231" name="Google Shape;231;p33"/>
          <p:cNvSpPr/>
          <p:nvPr/>
        </p:nvSpPr>
        <p:spPr>
          <a:xfrm>
            <a:off x="8341670" y="2215914"/>
            <a:ext cx="1801761" cy="1799303"/>
          </a:xfrm>
          <a:prstGeom prst="ellipse">
            <a:avLst/>
          </a:prstGeom>
          <a:solidFill>
            <a:srgbClr val="D8D8D8"/>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32" name="Google Shape;232;p33"/>
          <p:cNvSpPr txBox="1"/>
          <p:nvPr/>
        </p:nvSpPr>
        <p:spPr>
          <a:xfrm>
            <a:off x="8341670" y="2895042"/>
            <a:ext cx="1801761" cy="379615"/>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Wages</a:t>
            </a:r>
            <a:endParaRPr sz="1467"/>
          </a:p>
        </p:txBody>
      </p:sp>
      <p:sp>
        <p:nvSpPr>
          <p:cNvPr id="233" name="Google Shape;233;p33"/>
          <p:cNvSpPr/>
          <p:nvPr/>
        </p:nvSpPr>
        <p:spPr>
          <a:xfrm>
            <a:off x="5978295" y="4307572"/>
            <a:ext cx="1921828" cy="1871896"/>
          </a:xfrm>
          <a:prstGeom prst="ellipse">
            <a:avLst/>
          </a:prstGeom>
          <a:solidFill>
            <a:srgbClr val="B3C6E7"/>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34" name="Google Shape;234;p33"/>
          <p:cNvSpPr txBox="1"/>
          <p:nvPr/>
        </p:nvSpPr>
        <p:spPr>
          <a:xfrm>
            <a:off x="6074857" y="4647257"/>
            <a:ext cx="1801761" cy="1241582"/>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Working hours, schedules, holidays and days of leave</a:t>
            </a:r>
            <a:endParaRPr sz="1467"/>
          </a:p>
        </p:txBody>
      </p:sp>
      <p:sp>
        <p:nvSpPr>
          <p:cNvPr id="235" name="Google Shape;235;p33"/>
          <p:cNvSpPr txBox="1">
            <a:spLocks noGrp="1"/>
          </p:cNvSpPr>
          <p:nvPr>
            <p:ph type="body" idx="1"/>
          </p:nvPr>
        </p:nvSpPr>
        <p:spPr>
          <a:xfrm>
            <a:off x="354724" y="1636515"/>
            <a:ext cx="11353800" cy="452623"/>
          </a:xfrm>
          <a:prstGeom prst="rect">
            <a:avLst/>
          </a:prstGeom>
          <a:noFill/>
          <a:ln>
            <a:noFill/>
          </a:ln>
        </p:spPr>
        <p:txBody>
          <a:bodyPr spcFirstLastPara="1" vert="horz" wrap="square" lIns="91433" tIns="45700" rIns="91433" bIns="45700" rtlCol="0" anchor="t" anchorCtr="0">
            <a:noAutofit/>
          </a:bodyPr>
          <a:lstStyle/>
          <a:p>
            <a:pPr marL="507987" indent="-507987">
              <a:lnSpc>
                <a:spcPct val="100000"/>
              </a:lnSpc>
              <a:spcBef>
                <a:spcPts val="0"/>
              </a:spcBef>
              <a:buClr>
                <a:schemeClr val="dk1"/>
              </a:buClr>
              <a:buSzPts val="1800"/>
              <a:buNone/>
            </a:pPr>
            <a:r>
              <a:rPr lang="it" sz="2400" b="1"/>
              <a:t>THE TOPICS CODED IN COBRA</a:t>
            </a:r>
            <a:endParaRPr/>
          </a:p>
        </p:txBody>
      </p:sp>
      <p:sp>
        <p:nvSpPr>
          <p:cNvPr id="236" name="Google Shape;236;p33"/>
          <p:cNvSpPr/>
          <p:nvPr/>
        </p:nvSpPr>
        <p:spPr>
          <a:xfrm>
            <a:off x="8076760" y="4336826"/>
            <a:ext cx="1801761" cy="1799303"/>
          </a:xfrm>
          <a:prstGeom prst="ellipse">
            <a:avLst/>
          </a:prstGeom>
          <a:solidFill>
            <a:srgbClr val="D8D8D8"/>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37" name="Google Shape;237;p33"/>
          <p:cNvSpPr/>
          <p:nvPr/>
        </p:nvSpPr>
        <p:spPr>
          <a:xfrm>
            <a:off x="9906764" y="3505026"/>
            <a:ext cx="1801761" cy="1799303"/>
          </a:xfrm>
          <a:prstGeom prst="ellipse">
            <a:avLst/>
          </a:prstGeom>
          <a:solidFill>
            <a:srgbClr val="FEE599"/>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38" name="Google Shape;238;p33"/>
          <p:cNvSpPr txBox="1"/>
          <p:nvPr/>
        </p:nvSpPr>
        <p:spPr>
          <a:xfrm>
            <a:off x="8068709" y="4698103"/>
            <a:ext cx="1801761" cy="954260"/>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Workers’ Representation &amp; Conflicts</a:t>
            </a:r>
            <a:endParaRPr sz="1467"/>
          </a:p>
        </p:txBody>
      </p:sp>
      <p:sp>
        <p:nvSpPr>
          <p:cNvPr id="239" name="Google Shape;239;p33"/>
          <p:cNvSpPr txBox="1"/>
          <p:nvPr/>
        </p:nvSpPr>
        <p:spPr>
          <a:xfrm>
            <a:off x="9895684" y="3859695"/>
            <a:ext cx="1801761" cy="954260"/>
          </a:xfrm>
          <a:prstGeom prst="rect">
            <a:avLst/>
          </a:prstGeom>
          <a:noFill/>
          <a:ln>
            <a:noFill/>
          </a:ln>
        </p:spPr>
        <p:txBody>
          <a:bodyPr spcFirstLastPara="1" wrap="square" lIns="91433" tIns="45700" rIns="91433" bIns="45700" anchor="ctr" anchorCtr="0">
            <a:spAutoFit/>
          </a:bodyPr>
          <a:lstStyle/>
          <a:p>
            <a:pPr algn="ctr"/>
            <a:r>
              <a:rPr lang="it" sz="1867">
                <a:solidFill>
                  <a:schemeClr val="dk1"/>
                </a:solidFill>
                <a:latin typeface="Calibri"/>
                <a:ea typeface="Calibri"/>
                <a:cs typeface="Calibri"/>
                <a:sym typeface="Calibri"/>
              </a:rPr>
              <a:t>New Technologies &amp; Green clauses</a:t>
            </a:r>
            <a:endParaRPr sz="1467"/>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idx="4294967295"/>
          </p:nvPr>
        </p:nvSpPr>
        <p:spPr>
          <a:xfrm>
            <a:off x="354724" y="310951"/>
            <a:ext cx="113538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it"/>
              <a:t>Collecting, annotating and coding agreements</a:t>
            </a:r>
            <a:endParaRPr/>
          </a:p>
        </p:txBody>
      </p:sp>
      <p:sp>
        <p:nvSpPr>
          <p:cNvPr id="246" name="Google Shape;246;p34"/>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12</a:t>
            </a:fld>
            <a:endParaRPr/>
          </a:p>
        </p:txBody>
      </p:sp>
      <p:cxnSp>
        <p:nvCxnSpPr>
          <p:cNvPr id="247" name="Google Shape;247;p34"/>
          <p:cNvCxnSpPr/>
          <p:nvPr/>
        </p:nvCxnSpPr>
        <p:spPr>
          <a:xfrm>
            <a:off x="354724" y="583324"/>
            <a:ext cx="11353800" cy="0"/>
          </a:xfrm>
          <a:prstGeom prst="straightConnector1">
            <a:avLst/>
          </a:prstGeom>
          <a:noFill/>
          <a:ln w="19050" cap="flat" cmpd="sng">
            <a:solidFill>
              <a:srgbClr val="9CC2E5"/>
            </a:solidFill>
            <a:prstDash val="solid"/>
            <a:miter lim="800000"/>
            <a:headEnd type="none" w="sm" len="sm"/>
            <a:tailEnd type="none" w="sm" len="sm"/>
          </a:ln>
        </p:spPr>
      </p:cxnSp>
      <p:cxnSp>
        <p:nvCxnSpPr>
          <p:cNvPr id="248" name="Google Shape;248;p34"/>
          <p:cNvCxnSpPr/>
          <p:nvPr/>
        </p:nvCxnSpPr>
        <p:spPr>
          <a:xfrm>
            <a:off x="354724" y="1382111"/>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249" name="Google Shape;249;p34"/>
          <p:cNvSpPr txBox="1">
            <a:spLocks noGrp="1"/>
          </p:cNvSpPr>
          <p:nvPr>
            <p:ph type="body" idx="1"/>
          </p:nvPr>
        </p:nvSpPr>
        <p:spPr>
          <a:xfrm>
            <a:off x="354724" y="1636515"/>
            <a:ext cx="11353800" cy="993123"/>
          </a:xfrm>
          <a:prstGeom prst="rect">
            <a:avLst/>
          </a:prstGeom>
          <a:noFill/>
          <a:ln>
            <a:noFill/>
          </a:ln>
        </p:spPr>
        <p:txBody>
          <a:bodyPr spcFirstLastPara="1" vert="horz" wrap="square" lIns="91433" tIns="45700" rIns="91433" bIns="45700" rtlCol="0" anchor="t" anchorCtr="0">
            <a:noAutofit/>
          </a:bodyPr>
          <a:lstStyle/>
          <a:p>
            <a:pPr marL="507987" indent="-507987">
              <a:lnSpc>
                <a:spcPct val="100000"/>
              </a:lnSpc>
              <a:spcBef>
                <a:spcPts val="0"/>
              </a:spcBef>
              <a:buClr>
                <a:schemeClr val="dk1"/>
              </a:buClr>
              <a:buSzPts val="1800"/>
              <a:buNone/>
            </a:pPr>
            <a:r>
              <a:rPr lang="it" sz="2400" b="1"/>
              <a:t>‘COBRA’ ANNOTATION SYSTEM </a:t>
            </a:r>
            <a:r>
              <a:rPr lang="it" sz="2400" b="1">
                <a:solidFill>
                  <a:srgbClr val="0070C0"/>
                </a:solidFill>
              </a:rPr>
              <a:t>used by annotators </a:t>
            </a:r>
            <a:r>
              <a:rPr lang="it" sz="2400" b="1"/>
              <a:t>:</a:t>
            </a:r>
            <a:endParaRPr/>
          </a:p>
          <a:p>
            <a:pPr marL="507987" indent="-507987">
              <a:lnSpc>
                <a:spcPct val="100000"/>
              </a:lnSpc>
              <a:spcBef>
                <a:spcPts val="0"/>
              </a:spcBef>
              <a:buClr>
                <a:schemeClr val="dk1"/>
              </a:buClr>
              <a:buSzPts val="1800"/>
              <a:buNone/>
            </a:pPr>
            <a:r>
              <a:rPr lang="it" sz="2400" u="sng">
                <a:solidFill>
                  <a:schemeClr val="hlink"/>
                </a:solidFill>
                <a:hlinkClick r:id="rId3"/>
              </a:rPr>
              <a:t>https://cobra.wageindicator.org</a:t>
            </a:r>
            <a:endParaRPr sz="2400" b="1"/>
          </a:p>
        </p:txBody>
      </p:sp>
      <p:pic>
        <p:nvPicPr>
          <p:cNvPr id="250" name="Google Shape;250;p34"/>
          <p:cNvPicPr preferRelativeResize="0"/>
          <p:nvPr/>
        </p:nvPicPr>
        <p:blipFill rotWithShape="1">
          <a:blip r:embed="rId4">
            <a:alphaModFix/>
          </a:blip>
          <a:srcRect/>
          <a:stretch/>
        </p:blipFill>
        <p:spPr>
          <a:xfrm>
            <a:off x="3363006" y="2629637"/>
            <a:ext cx="7378129" cy="39253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idx="4294967295"/>
          </p:nvPr>
        </p:nvSpPr>
        <p:spPr>
          <a:xfrm>
            <a:off x="354724" y="310951"/>
            <a:ext cx="113538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it"/>
              <a:t>Collecting, annotating and coding agreements</a:t>
            </a:r>
            <a:endParaRPr/>
          </a:p>
        </p:txBody>
      </p:sp>
      <p:sp>
        <p:nvSpPr>
          <p:cNvPr id="257" name="Google Shape;257;p35"/>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13</a:t>
            </a:fld>
            <a:endParaRPr/>
          </a:p>
        </p:txBody>
      </p:sp>
      <p:cxnSp>
        <p:nvCxnSpPr>
          <p:cNvPr id="258" name="Google Shape;258;p35"/>
          <p:cNvCxnSpPr/>
          <p:nvPr/>
        </p:nvCxnSpPr>
        <p:spPr>
          <a:xfrm>
            <a:off x="354724" y="583324"/>
            <a:ext cx="11353800" cy="0"/>
          </a:xfrm>
          <a:prstGeom prst="straightConnector1">
            <a:avLst/>
          </a:prstGeom>
          <a:noFill/>
          <a:ln w="19050" cap="flat" cmpd="sng">
            <a:solidFill>
              <a:srgbClr val="9CC2E5"/>
            </a:solidFill>
            <a:prstDash val="solid"/>
            <a:miter lim="800000"/>
            <a:headEnd type="none" w="sm" len="sm"/>
            <a:tailEnd type="none" w="sm" len="sm"/>
          </a:ln>
        </p:spPr>
      </p:cxnSp>
      <p:cxnSp>
        <p:nvCxnSpPr>
          <p:cNvPr id="259" name="Google Shape;259;p35"/>
          <p:cNvCxnSpPr/>
          <p:nvPr/>
        </p:nvCxnSpPr>
        <p:spPr>
          <a:xfrm>
            <a:off x="354724" y="1382111"/>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260" name="Google Shape;260;p35"/>
          <p:cNvSpPr txBox="1">
            <a:spLocks noGrp="1"/>
          </p:cNvSpPr>
          <p:nvPr>
            <p:ph type="body" idx="1"/>
          </p:nvPr>
        </p:nvSpPr>
        <p:spPr>
          <a:xfrm>
            <a:off x="354724" y="1636515"/>
            <a:ext cx="11353800" cy="993123"/>
          </a:xfrm>
          <a:prstGeom prst="rect">
            <a:avLst/>
          </a:prstGeom>
          <a:noFill/>
          <a:ln>
            <a:noFill/>
          </a:ln>
        </p:spPr>
        <p:txBody>
          <a:bodyPr spcFirstLastPara="1" vert="horz" wrap="square" lIns="91433" tIns="45700" rIns="91433" bIns="45700" rtlCol="0" anchor="t" anchorCtr="0">
            <a:noAutofit/>
          </a:bodyPr>
          <a:lstStyle/>
          <a:p>
            <a:pPr marL="507987" indent="-507987">
              <a:lnSpc>
                <a:spcPct val="100000"/>
              </a:lnSpc>
              <a:spcBef>
                <a:spcPts val="0"/>
              </a:spcBef>
              <a:buClr>
                <a:schemeClr val="dk1"/>
              </a:buClr>
              <a:buSzPts val="1800"/>
              <a:buNone/>
            </a:pPr>
            <a:r>
              <a:rPr lang="it" sz="2400" b="1"/>
              <a:t>WHAT CBAs LOOK LIKE ONLINE </a:t>
            </a:r>
            <a:r>
              <a:rPr lang="it" sz="2400" b="1">
                <a:solidFill>
                  <a:srgbClr val="0070C0"/>
                </a:solidFill>
              </a:rPr>
              <a:t>to users (i.e., citizens, trade unions, researchers) </a:t>
            </a:r>
            <a:r>
              <a:rPr lang="it" sz="2400" b="1"/>
              <a:t>:</a:t>
            </a:r>
            <a:endParaRPr/>
          </a:p>
          <a:p>
            <a:pPr marL="507987" indent="-507987">
              <a:lnSpc>
                <a:spcPct val="100000"/>
              </a:lnSpc>
              <a:spcBef>
                <a:spcPts val="0"/>
              </a:spcBef>
              <a:buClr>
                <a:schemeClr val="dk1"/>
              </a:buClr>
              <a:buSzPts val="1800"/>
              <a:buNone/>
            </a:pPr>
            <a:r>
              <a:rPr lang="it" sz="2400" u="sng">
                <a:solidFill>
                  <a:schemeClr val="hlink"/>
                </a:solidFill>
                <a:hlinkClick r:id="rId3"/>
              </a:rPr>
              <a:t>https://wageindicator.org/cbadatabase</a:t>
            </a:r>
            <a:endParaRPr sz="2400" b="1"/>
          </a:p>
        </p:txBody>
      </p:sp>
      <p:pic>
        <p:nvPicPr>
          <p:cNvPr id="261" name="Google Shape;261;p35"/>
          <p:cNvPicPr preferRelativeResize="0"/>
          <p:nvPr/>
        </p:nvPicPr>
        <p:blipFill rotWithShape="1">
          <a:blip r:embed="rId4">
            <a:alphaModFix/>
          </a:blip>
          <a:srcRect/>
          <a:stretch/>
        </p:blipFill>
        <p:spPr>
          <a:xfrm>
            <a:off x="1002424" y="2629637"/>
            <a:ext cx="10058400" cy="30803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idx="4294967295"/>
          </p:nvPr>
        </p:nvSpPr>
        <p:spPr>
          <a:xfrm>
            <a:off x="216233" y="175300"/>
            <a:ext cx="11454000" cy="1325600"/>
          </a:xfrm>
          <a:prstGeom prst="rect">
            <a:avLst/>
          </a:prstGeom>
          <a:noFill/>
          <a:ln>
            <a:noFill/>
          </a:ln>
        </p:spPr>
        <p:txBody>
          <a:bodyPr spcFirstLastPara="1" vert="horz" wrap="square" lIns="91433" tIns="45700" rIns="91433" bIns="45700" rtlCol="0" anchor="ctr" anchorCtr="0">
            <a:normAutofit/>
          </a:bodyPr>
          <a:lstStyle/>
          <a:p>
            <a:pPr marL="507987" indent="-507987">
              <a:lnSpc>
                <a:spcPct val="100000"/>
              </a:lnSpc>
              <a:spcBef>
                <a:spcPts val="0"/>
              </a:spcBef>
              <a:buClr>
                <a:schemeClr val="dk1"/>
              </a:buClr>
              <a:buSzPts val="1800"/>
            </a:pPr>
            <a:r>
              <a:rPr lang="it" sz="3200" b="1"/>
              <a:t>THE COMPARISON TOOL:</a:t>
            </a:r>
            <a:endParaRPr sz="5200"/>
          </a:p>
        </p:txBody>
      </p:sp>
      <p:sp>
        <p:nvSpPr>
          <p:cNvPr id="268" name="Google Shape;268;p36"/>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14</a:t>
            </a:fld>
            <a:endParaRPr/>
          </a:p>
        </p:txBody>
      </p:sp>
      <p:cxnSp>
        <p:nvCxnSpPr>
          <p:cNvPr id="269" name="Google Shape;269;p36"/>
          <p:cNvCxnSpPr/>
          <p:nvPr/>
        </p:nvCxnSpPr>
        <p:spPr>
          <a:xfrm>
            <a:off x="266224" y="175291"/>
            <a:ext cx="11354000" cy="0"/>
          </a:xfrm>
          <a:prstGeom prst="straightConnector1">
            <a:avLst/>
          </a:prstGeom>
          <a:noFill/>
          <a:ln w="19050" cap="flat" cmpd="sng">
            <a:solidFill>
              <a:srgbClr val="9CC2E5"/>
            </a:solidFill>
            <a:prstDash val="solid"/>
            <a:miter lim="800000"/>
            <a:headEnd type="none" w="sm" len="sm"/>
            <a:tailEnd type="none" w="sm" len="sm"/>
          </a:ln>
        </p:spPr>
      </p:cxnSp>
      <p:cxnSp>
        <p:nvCxnSpPr>
          <p:cNvPr id="270" name="Google Shape;270;p36"/>
          <p:cNvCxnSpPr/>
          <p:nvPr/>
        </p:nvCxnSpPr>
        <p:spPr>
          <a:xfrm>
            <a:off x="354724" y="1234644"/>
            <a:ext cx="11354000" cy="0"/>
          </a:xfrm>
          <a:prstGeom prst="straightConnector1">
            <a:avLst/>
          </a:prstGeom>
          <a:noFill/>
          <a:ln w="19050" cap="flat" cmpd="sng">
            <a:solidFill>
              <a:srgbClr val="9CC2E5"/>
            </a:solidFill>
            <a:prstDash val="solid"/>
            <a:miter lim="800000"/>
            <a:headEnd type="none" w="sm" len="sm"/>
            <a:tailEnd type="none" w="sm" len="sm"/>
          </a:ln>
        </p:spPr>
      </p:cxnSp>
      <p:sp>
        <p:nvSpPr>
          <p:cNvPr id="271" name="Google Shape;271;p36"/>
          <p:cNvSpPr txBox="1">
            <a:spLocks noGrp="1"/>
          </p:cNvSpPr>
          <p:nvPr>
            <p:ph type="body" idx="1"/>
          </p:nvPr>
        </p:nvSpPr>
        <p:spPr>
          <a:xfrm>
            <a:off x="254600" y="1234634"/>
            <a:ext cx="11682800" cy="400069"/>
          </a:xfrm>
          <a:prstGeom prst="rect">
            <a:avLst/>
          </a:prstGeom>
          <a:noFill/>
          <a:ln>
            <a:noFill/>
          </a:ln>
        </p:spPr>
        <p:txBody>
          <a:bodyPr spcFirstLastPara="1" vert="horz" wrap="square" lIns="91433" tIns="45700" rIns="91433" bIns="45700" rtlCol="0" anchor="t" anchorCtr="0">
            <a:spAutoFit/>
          </a:bodyPr>
          <a:lstStyle/>
          <a:p>
            <a:pPr marL="507987" indent="-507987">
              <a:lnSpc>
                <a:spcPct val="100000"/>
              </a:lnSpc>
              <a:spcBef>
                <a:spcPts val="0"/>
              </a:spcBef>
              <a:buClr>
                <a:schemeClr val="dk1"/>
              </a:buClr>
              <a:buSzPts val="1800"/>
              <a:buNone/>
            </a:pPr>
            <a:r>
              <a:rPr lang="it" sz="2000" b="1">
                <a:solidFill>
                  <a:srgbClr val="2B2B2A"/>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Compare the articles of the Collective Agreements across topics, sectors and countries</a:t>
            </a:r>
            <a:endParaRPr sz="2933" b="1"/>
          </a:p>
        </p:txBody>
      </p:sp>
      <p:pic>
        <p:nvPicPr>
          <p:cNvPr id="272" name="Google Shape;272;p36"/>
          <p:cNvPicPr preferRelativeResize="0"/>
          <p:nvPr/>
        </p:nvPicPr>
        <p:blipFill>
          <a:blip r:embed="rId4">
            <a:alphaModFix/>
          </a:blip>
          <a:stretch>
            <a:fillRect/>
          </a:stretch>
        </p:blipFill>
        <p:spPr>
          <a:xfrm>
            <a:off x="216233" y="1699434"/>
            <a:ext cx="11454000" cy="50199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idx="4294967295"/>
          </p:nvPr>
        </p:nvSpPr>
        <p:spPr>
          <a:xfrm>
            <a:off x="354724" y="310951"/>
            <a:ext cx="11354000" cy="15672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a:t>Comparative analysis of collective agreements</a:t>
            </a:r>
            <a:endParaRPr/>
          </a:p>
        </p:txBody>
      </p:sp>
      <p:sp>
        <p:nvSpPr>
          <p:cNvPr id="279" name="Google Shape;279;p37"/>
          <p:cNvSpPr txBox="1">
            <a:spLocks noGrp="1"/>
          </p:cNvSpPr>
          <p:nvPr>
            <p:ph type="sldNum" idx="12"/>
          </p:nvPr>
        </p:nvSpPr>
        <p:spPr>
          <a:xfrm>
            <a:off x="8610600" y="6356351"/>
            <a:ext cx="2743200" cy="365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15</a:t>
            </a:fld>
            <a:endParaRPr/>
          </a:p>
        </p:txBody>
      </p:sp>
      <p:cxnSp>
        <p:nvCxnSpPr>
          <p:cNvPr id="280" name="Google Shape;280;p37"/>
          <p:cNvCxnSpPr/>
          <p:nvPr/>
        </p:nvCxnSpPr>
        <p:spPr>
          <a:xfrm>
            <a:off x="354724" y="430924"/>
            <a:ext cx="11354000" cy="31600"/>
          </a:xfrm>
          <a:prstGeom prst="straightConnector1">
            <a:avLst/>
          </a:prstGeom>
          <a:noFill/>
          <a:ln w="19050" cap="flat" cmpd="sng">
            <a:solidFill>
              <a:srgbClr val="9CC2E5"/>
            </a:solidFill>
            <a:prstDash val="solid"/>
            <a:miter lim="800000"/>
            <a:headEnd type="none" w="sm" len="sm"/>
            <a:tailEnd type="none" w="sm" len="sm"/>
          </a:ln>
        </p:spPr>
      </p:cxnSp>
      <p:cxnSp>
        <p:nvCxnSpPr>
          <p:cNvPr id="281" name="Google Shape;281;p37"/>
          <p:cNvCxnSpPr/>
          <p:nvPr/>
        </p:nvCxnSpPr>
        <p:spPr>
          <a:xfrm>
            <a:off x="354724" y="1655380"/>
            <a:ext cx="11354000" cy="0"/>
          </a:xfrm>
          <a:prstGeom prst="straightConnector1">
            <a:avLst/>
          </a:prstGeom>
          <a:noFill/>
          <a:ln w="19050" cap="flat" cmpd="sng">
            <a:solidFill>
              <a:srgbClr val="9CC2E5"/>
            </a:solidFill>
            <a:prstDash val="solid"/>
            <a:miter lim="800000"/>
            <a:headEnd type="none" w="sm" len="sm"/>
            <a:tailEnd type="none" w="sm" len="sm"/>
          </a:ln>
        </p:spPr>
      </p:cxnSp>
      <p:sp>
        <p:nvSpPr>
          <p:cNvPr id="282" name="Google Shape;282;p37"/>
          <p:cNvSpPr txBox="1"/>
          <p:nvPr/>
        </p:nvSpPr>
        <p:spPr>
          <a:xfrm>
            <a:off x="354724" y="1878181"/>
            <a:ext cx="11354000" cy="4690800"/>
          </a:xfrm>
          <a:prstGeom prst="rect">
            <a:avLst/>
          </a:prstGeom>
          <a:noFill/>
          <a:ln>
            <a:noFill/>
          </a:ln>
        </p:spPr>
        <p:txBody>
          <a:bodyPr spcFirstLastPara="1" wrap="square" lIns="91433" tIns="45700" rIns="91433" bIns="45700" anchor="t" anchorCtr="0">
            <a:noAutofit/>
          </a:bodyPr>
          <a:lstStyle/>
          <a:p>
            <a:pPr marL="609585" indent="-482588">
              <a:buClr>
                <a:schemeClr val="dk1"/>
              </a:buClr>
              <a:buSzPts val="2100"/>
              <a:buFont typeface="Calibri"/>
              <a:buChar char="❖"/>
            </a:pPr>
            <a:r>
              <a:rPr lang="it" sz="2800" b="1">
                <a:solidFill>
                  <a:schemeClr val="dk1"/>
                </a:solidFill>
                <a:latin typeface="Calibri"/>
                <a:ea typeface="Calibri"/>
                <a:cs typeface="Calibri"/>
                <a:sym typeface="Calibri"/>
              </a:rPr>
              <a:t>Which comparisons are possible through the CBAs comparison tool?</a:t>
            </a:r>
            <a:endParaRPr sz="2800" b="1">
              <a:solidFill>
                <a:schemeClr val="dk1"/>
              </a:solidFill>
              <a:latin typeface="Calibri"/>
              <a:ea typeface="Calibri"/>
              <a:cs typeface="Calibri"/>
              <a:sym typeface="Calibri"/>
            </a:endParaRPr>
          </a:p>
          <a:p>
            <a:pPr marL="507987" indent="-507987">
              <a:buClr>
                <a:schemeClr val="dk1"/>
              </a:buClr>
              <a:buSzPts val="1400"/>
            </a:pPr>
            <a:endParaRPr sz="2400">
              <a:solidFill>
                <a:schemeClr val="dk1"/>
              </a:solidFill>
              <a:latin typeface="Calibri"/>
              <a:ea typeface="Calibri"/>
              <a:cs typeface="Calibri"/>
              <a:sym typeface="Calibri"/>
            </a:endParaRPr>
          </a:p>
          <a:p>
            <a:pPr marL="609585" indent="-423323">
              <a:lnSpc>
                <a:spcPct val="115000"/>
              </a:lnSpc>
              <a:spcBef>
                <a:spcPts val="1067"/>
              </a:spcBef>
              <a:buClr>
                <a:schemeClr val="dk1"/>
              </a:buClr>
              <a:buSzPts val="1400"/>
              <a:buFont typeface="Calibri"/>
              <a:buChar char="➢"/>
            </a:pPr>
            <a:r>
              <a:rPr lang="it" sz="2400">
                <a:solidFill>
                  <a:schemeClr val="dk1"/>
                </a:solidFill>
                <a:latin typeface="Calibri"/>
                <a:ea typeface="Calibri"/>
                <a:cs typeface="Calibri"/>
                <a:sym typeface="Calibri"/>
              </a:rPr>
              <a:t> Cross-country comparison on some topics/provisions </a:t>
            </a:r>
            <a:r>
              <a:rPr lang="it" sz="2133">
                <a:solidFill>
                  <a:schemeClr val="dk1"/>
                </a:solidFill>
                <a:latin typeface="Calibri"/>
                <a:ea typeface="Calibri"/>
                <a:cs typeface="Calibri"/>
                <a:sym typeface="Calibri"/>
              </a:rPr>
              <a:t>(e.g., </a:t>
            </a:r>
            <a:r>
              <a:rPr lang="it" sz="2133" i="1">
                <a:solidFill>
                  <a:schemeClr val="dk1"/>
                </a:solidFill>
                <a:highlight>
                  <a:schemeClr val="lt1"/>
                </a:highlight>
                <a:latin typeface="Calibri"/>
                <a:ea typeface="Calibri"/>
                <a:cs typeface="Calibri"/>
                <a:sym typeface="Calibri"/>
              </a:rPr>
              <a:t>Gender Equality and Work/Family Balance Arrangements in Collective Agreements in Africa, Latin America and South East Asia, on the basis of the WageIndicator CBA Database - </a:t>
            </a:r>
            <a:r>
              <a:rPr lang="it" sz="2133">
                <a:solidFill>
                  <a:schemeClr val="dk1"/>
                </a:solidFill>
                <a:highlight>
                  <a:schemeClr val="lt1"/>
                </a:highlight>
                <a:latin typeface="Calibri"/>
                <a:ea typeface="Calibri"/>
                <a:cs typeface="Calibri"/>
                <a:sym typeface="Calibri"/>
              </a:rPr>
              <a:t>Amsterdam: WageIndicator Foundation. Copyright © 2016 International Labour Organization · 1 dic 2016)</a:t>
            </a:r>
            <a:endParaRPr sz="2133">
              <a:solidFill>
                <a:schemeClr val="dk1"/>
              </a:solidFill>
              <a:highlight>
                <a:schemeClr val="lt1"/>
              </a:highlight>
              <a:latin typeface="Calibri"/>
              <a:ea typeface="Calibri"/>
              <a:cs typeface="Calibri"/>
              <a:sym typeface="Calibri"/>
            </a:endParaRPr>
          </a:p>
          <a:p>
            <a:pPr marL="609585" indent="-457189">
              <a:lnSpc>
                <a:spcPct val="115000"/>
              </a:lnSpc>
              <a:buClr>
                <a:schemeClr val="dk1"/>
              </a:buClr>
              <a:buSzPts val="1800"/>
              <a:buFont typeface="Calibri"/>
              <a:buChar char="➢"/>
            </a:pPr>
            <a:r>
              <a:rPr lang="it" sz="2400">
                <a:solidFill>
                  <a:schemeClr val="dk1"/>
                </a:solidFill>
                <a:latin typeface="Calibri"/>
                <a:ea typeface="Calibri"/>
                <a:cs typeface="Calibri"/>
                <a:sym typeface="Calibri"/>
              </a:rPr>
              <a:t>Changes over time in one country/sector/CBA (eg BARCOVID)</a:t>
            </a:r>
            <a:endParaRPr sz="2400">
              <a:solidFill>
                <a:schemeClr val="dk1"/>
              </a:solidFill>
              <a:latin typeface="Calibri"/>
              <a:ea typeface="Calibri"/>
              <a:cs typeface="Calibri"/>
              <a:sym typeface="Calibri"/>
            </a:endParaRPr>
          </a:p>
          <a:p>
            <a:pPr marL="609585" indent="-457189">
              <a:lnSpc>
                <a:spcPct val="115000"/>
              </a:lnSpc>
              <a:buClr>
                <a:schemeClr val="dk1"/>
              </a:buClr>
              <a:buSzPts val="1800"/>
              <a:buFont typeface="Calibri"/>
              <a:buChar char="➢"/>
            </a:pPr>
            <a:r>
              <a:rPr lang="it" sz="2400">
                <a:solidFill>
                  <a:schemeClr val="dk1"/>
                </a:solidFill>
                <a:latin typeface="Calibri"/>
                <a:ea typeface="Calibri"/>
                <a:cs typeface="Calibri"/>
                <a:sym typeface="Calibri"/>
              </a:rPr>
              <a:t>Variations between different CBA types (eg MEB-SEB in LevelUp)</a:t>
            </a:r>
            <a:endParaRPr sz="2400">
              <a:solidFill>
                <a:schemeClr val="dk1"/>
              </a:solidFill>
              <a:latin typeface="Calibri"/>
              <a:ea typeface="Calibri"/>
              <a:cs typeface="Calibri"/>
              <a:sym typeface="Calibri"/>
            </a:endParaRPr>
          </a:p>
          <a:p>
            <a:pPr marL="609585" indent="-457189">
              <a:lnSpc>
                <a:spcPct val="115000"/>
              </a:lnSpc>
              <a:buClr>
                <a:schemeClr val="dk1"/>
              </a:buClr>
              <a:buSzPts val="1800"/>
              <a:buFont typeface="Calibri"/>
              <a:buChar char="➢"/>
            </a:pPr>
            <a:r>
              <a:rPr lang="it" sz="2400">
                <a:solidFill>
                  <a:schemeClr val="dk1"/>
                </a:solidFill>
                <a:latin typeface="Calibri"/>
                <a:ea typeface="Calibri"/>
                <a:cs typeface="Calibri"/>
                <a:sym typeface="Calibri"/>
              </a:rPr>
              <a:t>Qualitative analysis on clauses.</a:t>
            </a:r>
            <a:endParaRPr sz="2400">
              <a:solidFill>
                <a:schemeClr val="dk1"/>
              </a:solidFill>
              <a:latin typeface="Calibri"/>
              <a:ea typeface="Calibri"/>
              <a:cs typeface="Calibri"/>
              <a:sym typeface="Calibri"/>
            </a:endParaRPr>
          </a:p>
          <a:p>
            <a:pPr>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idx="4294967295"/>
          </p:nvPr>
        </p:nvSpPr>
        <p:spPr>
          <a:xfrm>
            <a:off x="354724" y="310949"/>
            <a:ext cx="11353800" cy="1567264"/>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it"/>
              <a:t>A comprehensive coding scheme* in continuous evolution…</a:t>
            </a:r>
            <a:endParaRPr/>
          </a:p>
        </p:txBody>
      </p:sp>
      <p:sp>
        <p:nvSpPr>
          <p:cNvPr id="289" name="Google Shape;289;p38"/>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16</a:t>
            </a:fld>
            <a:endParaRPr/>
          </a:p>
        </p:txBody>
      </p:sp>
      <p:cxnSp>
        <p:nvCxnSpPr>
          <p:cNvPr id="290" name="Google Shape;290;p38"/>
          <p:cNvCxnSpPr/>
          <p:nvPr/>
        </p:nvCxnSpPr>
        <p:spPr>
          <a:xfrm>
            <a:off x="354724" y="430924"/>
            <a:ext cx="11353800" cy="31531"/>
          </a:xfrm>
          <a:prstGeom prst="straightConnector1">
            <a:avLst/>
          </a:prstGeom>
          <a:noFill/>
          <a:ln w="19050" cap="flat" cmpd="sng">
            <a:solidFill>
              <a:srgbClr val="9CC2E5"/>
            </a:solidFill>
            <a:prstDash val="solid"/>
            <a:miter lim="800000"/>
            <a:headEnd type="none" w="sm" len="sm"/>
            <a:tailEnd type="none" w="sm" len="sm"/>
          </a:ln>
        </p:spPr>
      </p:cxnSp>
      <p:cxnSp>
        <p:nvCxnSpPr>
          <p:cNvPr id="291" name="Google Shape;291;p38"/>
          <p:cNvCxnSpPr/>
          <p:nvPr/>
        </p:nvCxnSpPr>
        <p:spPr>
          <a:xfrm>
            <a:off x="354724" y="1655380"/>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292" name="Google Shape;292;p38"/>
          <p:cNvSpPr txBox="1"/>
          <p:nvPr/>
        </p:nvSpPr>
        <p:spPr>
          <a:xfrm>
            <a:off x="354724" y="1878215"/>
            <a:ext cx="11353800" cy="4690752"/>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400"/>
            </a:pPr>
            <a:endParaRPr sz="1867">
              <a:solidFill>
                <a:schemeClr val="dk1"/>
              </a:solidFill>
              <a:latin typeface="Calibri"/>
              <a:ea typeface="Calibri"/>
              <a:cs typeface="Calibri"/>
              <a:sym typeface="Calibri"/>
            </a:endParaRPr>
          </a:p>
          <a:p>
            <a:pPr marL="507987" indent="-507987">
              <a:buClr>
                <a:schemeClr val="dk1"/>
              </a:buClr>
              <a:buSzPts val="1400"/>
            </a:pPr>
            <a:r>
              <a:rPr lang="it" sz="1867">
                <a:solidFill>
                  <a:schemeClr val="dk1"/>
                </a:solidFill>
                <a:latin typeface="Calibri"/>
                <a:ea typeface="Calibri"/>
                <a:cs typeface="Calibri"/>
                <a:sym typeface="Calibri"/>
              </a:rPr>
              <a:t>According to:</a:t>
            </a:r>
            <a:endParaRPr sz="1467"/>
          </a:p>
          <a:p>
            <a:pPr marL="507987" indent="-507987">
              <a:buClr>
                <a:schemeClr val="dk1"/>
              </a:buClr>
              <a:buSzPts val="1400"/>
            </a:pPr>
            <a:endParaRPr sz="1867">
              <a:solidFill>
                <a:schemeClr val="dk1"/>
              </a:solidFill>
              <a:latin typeface="Calibri"/>
              <a:ea typeface="Calibri"/>
              <a:cs typeface="Calibri"/>
              <a:sym typeface="Calibri"/>
            </a:endParaRPr>
          </a:p>
          <a:p>
            <a:pPr marL="237061" indent="-237061">
              <a:buClr>
                <a:schemeClr val="dk1"/>
              </a:buClr>
              <a:buSzPts val="1800"/>
              <a:buFont typeface="Noto Sans Symbols"/>
              <a:buChar char="⮚"/>
            </a:pPr>
            <a:r>
              <a:rPr lang="it" sz="2400">
                <a:solidFill>
                  <a:schemeClr val="dk1"/>
                </a:solidFill>
                <a:latin typeface="Calibri"/>
                <a:ea typeface="Calibri"/>
                <a:cs typeface="Calibri"/>
                <a:sym typeface="Calibri"/>
              </a:rPr>
              <a:t>Findings coming from the CBAs analysis</a:t>
            </a:r>
            <a:endParaRPr sz="1467"/>
          </a:p>
          <a:p>
            <a:pPr marL="237061" indent="-84665">
              <a:buClr>
                <a:schemeClr val="dk1"/>
              </a:buClr>
              <a:buSzPts val="1800"/>
            </a:pPr>
            <a:endParaRPr sz="2400">
              <a:solidFill>
                <a:schemeClr val="dk1"/>
              </a:solidFill>
              <a:latin typeface="Calibri"/>
              <a:ea typeface="Calibri"/>
              <a:cs typeface="Calibri"/>
              <a:sym typeface="Calibri"/>
            </a:endParaRPr>
          </a:p>
          <a:p>
            <a:pPr marL="237061" indent="-237061">
              <a:buClr>
                <a:schemeClr val="dk1"/>
              </a:buClr>
              <a:buSzPts val="1800"/>
              <a:buFont typeface="Noto Sans Symbols"/>
              <a:buChar char="⮚"/>
            </a:pPr>
            <a:r>
              <a:rPr lang="it" sz="2400">
                <a:solidFill>
                  <a:schemeClr val="dk1"/>
                </a:solidFill>
                <a:latin typeface="Calibri"/>
                <a:ea typeface="Calibri"/>
                <a:cs typeface="Calibri"/>
                <a:sym typeface="Calibri"/>
              </a:rPr>
              <a:t>Annotators and researchers’ inputs and insights</a:t>
            </a:r>
            <a:endParaRPr sz="1467"/>
          </a:p>
          <a:p>
            <a:pPr marL="237061" indent="-84665">
              <a:buClr>
                <a:schemeClr val="dk1"/>
              </a:buClr>
              <a:buSzPts val="1800"/>
            </a:pPr>
            <a:endParaRPr sz="2400">
              <a:solidFill>
                <a:schemeClr val="dk1"/>
              </a:solidFill>
              <a:latin typeface="Calibri"/>
              <a:ea typeface="Calibri"/>
              <a:cs typeface="Calibri"/>
              <a:sym typeface="Calibri"/>
            </a:endParaRPr>
          </a:p>
          <a:p>
            <a:pPr marL="237061" indent="-237061">
              <a:buClr>
                <a:schemeClr val="dk1"/>
              </a:buClr>
              <a:buSzPts val="1800"/>
              <a:buFont typeface="Noto Sans Symbols"/>
              <a:buChar char="⮚"/>
            </a:pPr>
            <a:r>
              <a:rPr lang="it" sz="2400">
                <a:solidFill>
                  <a:schemeClr val="dk1"/>
                </a:solidFill>
                <a:latin typeface="Calibri"/>
                <a:ea typeface="Calibri"/>
                <a:cs typeface="Calibri"/>
                <a:sym typeface="Calibri"/>
              </a:rPr>
              <a:t>Industrial relations Projects (ongoing, in the pipeline as well as potential ones</a:t>
            </a:r>
            <a:r>
              <a:rPr lang="it" sz="1867">
                <a:solidFill>
                  <a:schemeClr val="dk1"/>
                </a:solidFill>
                <a:latin typeface="Calibri"/>
                <a:ea typeface="Calibri"/>
                <a:cs typeface="Calibri"/>
                <a:sym typeface="Calibri"/>
              </a:rPr>
              <a:t>)</a:t>
            </a:r>
            <a:endParaRPr sz="1467"/>
          </a:p>
          <a:p>
            <a:pPr marL="237061" indent="-118530">
              <a:buClr>
                <a:schemeClr val="dk1"/>
              </a:buClr>
              <a:buSzPts val="1400"/>
            </a:pPr>
            <a:endParaRPr sz="1867">
              <a:solidFill>
                <a:schemeClr val="dk1"/>
              </a:solidFill>
              <a:latin typeface="Calibri"/>
              <a:ea typeface="Calibri"/>
              <a:cs typeface="Calibri"/>
              <a:sym typeface="Calibri"/>
            </a:endParaRPr>
          </a:p>
          <a:p>
            <a:pPr marL="237061" indent="-237061">
              <a:buClr>
                <a:schemeClr val="dk1"/>
              </a:buClr>
              <a:buSzPts val="1800"/>
              <a:buFont typeface="Noto Sans Symbols"/>
              <a:buChar char="⮚"/>
            </a:pPr>
            <a:r>
              <a:rPr lang="it" sz="2400">
                <a:solidFill>
                  <a:schemeClr val="dk1"/>
                </a:solidFill>
                <a:latin typeface="Calibri"/>
                <a:ea typeface="Calibri"/>
                <a:cs typeface="Calibri"/>
                <a:sym typeface="Calibri"/>
              </a:rPr>
              <a:t>Highly relevant topics emerging in the public debate: remote work, Industry 4.0, green transition, wages, AI (artificial intelligence) in collective bargaining</a:t>
            </a:r>
            <a:endParaRPr sz="2400">
              <a:solidFill>
                <a:schemeClr val="dk1"/>
              </a:solidFill>
              <a:latin typeface="Calibri"/>
              <a:ea typeface="Calibri"/>
              <a:cs typeface="Calibri"/>
              <a:sym typeface="Calibri"/>
            </a:endParaRPr>
          </a:p>
          <a:p>
            <a:pPr>
              <a:buClr>
                <a:schemeClr val="dk1"/>
              </a:buClr>
              <a:buSzPts val="1400"/>
            </a:pPr>
            <a:endParaRPr sz="1867">
              <a:solidFill>
                <a:schemeClr val="dk1"/>
              </a:solidFill>
              <a:latin typeface="Calibri"/>
              <a:ea typeface="Calibri"/>
              <a:cs typeface="Calibri"/>
              <a:sym typeface="Calibri"/>
            </a:endParaRPr>
          </a:p>
          <a:p>
            <a:pPr>
              <a:buClr>
                <a:schemeClr val="dk1"/>
              </a:buClr>
              <a:buSzPts val="1400"/>
            </a:pPr>
            <a:r>
              <a:rPr lang="it" sz="1867">
                <a:solidFill>
                  <a:schemeClr val="dk1"/>
                </a:solidFill>
                <a:latin typeface="Calibri"/>
                <a:ea typeface="Calibri"/>
                <a:cs typeface="Calibri"/>
                <a:sym typeface="Calibri"/>
              </a:rPr>
              <a:t>*See the latest CBAs Database Codebook available here: </a:t>
            </a:r>
            <a:r>
              <a:rPr lang="it" sz="1200" b="1" u="sng">
                <a:solidFill>
                  <a:schemeClr val="hlink"/>
                </a:solidFill>
                <a:latin typeface="Calibri"/>
                <a:ea typeface="Calibri"/>
                <a:cs typeface="Calibri"/>
                <a:sym typeface="Calibri"/>
                <a:hlinkClick r:id="rId3"/>
              </a:rPr>
              <a:t>Ceccon, D., Medas, G. (2022). </a:t>
            </a:r>
            <a:r>
              <a:rPr lang="it" sz="1200" b="1" i="1" u="sng">
                <a:solidFill>
                  <a:schemeClr val="hlink"/>
                </a:solidFill>
                <a:latin typeface="Calibri"/>
                <a:ea typeface="Calibri"/>
                <a:cs typeface="Calibri"/>
                <a:sym typeface="Calibri"/>
                <a:hlinkClick r:id="rId3"/>
              </a:rPr>
              <a:t>Codebook WageIndicator Collective Agreements Database – Version 5 – February 2022.</a:t>
            </a:r>
            <a:r>
              <a:rPr lang="it" sz="1200" b="1" u="sng">
                <a:solidFill>
                  <a:schemeClr val="hlink"/>
                </a:solidFill>
                <a:latin typeface="Calibri"/>
                <a:ea typeface="Calibri"/>
                <a:cs typeface="Calibri"/>
                <a:sym typeface="Calibri"/>
                <a:hlinkClick r:id="rId3"/>
              </a:rPr>
              <a:t> WageIndicator Foundation, Amsterdam.</a:t>
            </a:r>
            <a:endParaRPr sz="1200">
              <a:solidFill>
                <a:schemeClr val="dk1"/>
              </a:solidFill>
              <a:latin typeface="Calibri"/>
              <a:ea typeface="Calibri"/>
              <a:cs typeface="Calibri"/>
              <a:sym typeface="Calibri"/>
            </a:endParaRPr>
          </a:p>
          <a:p>
            <a:pPr>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idx="4294967295"/>
          </p:nvPr>
        </p:nvSpPr>
        <p:spPr>
          <a:xfrm>
            <a:off x="354723" y="206324"/>
            <a:ext cx="11353800" cy="1088571"/>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a:t>Projects of the WIF CBAs Database</a:t>
            </a:r>
            <a:endParaRPr/>
          </a:p>
        </p:txBody>
      </p:sp>
      <p:sp>
        <p:nvSpPr>
          <p:cNvPr id="299" name="Google Shape;299;p39"/>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17</a:t>
            </a:fld>
            <a:endParaRPr/>
          </a:p>
        </p:txBody>
      </p:sp>
      <p:cxnSp>
        <p:nvCxnSpPr>
          <p:cNvPr id="300" name="Google Shape;300;p39"/>
          <p:cNvCxnSpPr/>
          <p:nvPr/>
        </p:nvCxnSpPr>
        <p:spPr>
          <a:xfrm>
            <a:off x="319345" y="435429"/>
            <a:ext cx="11389179" cy="27027"/>
          </a:xfrm>
          <a:prstGeom prst="straightConnector1">
            <a:avLst/>
          </a:prstGeom>
          <a:noFill/>
          <a:ln w="19050" cap="flat" cmpd="sng">
            <a:solidFill>
              <a:srgbClr val="9CC2E5"/>
            </a:solidFill>
            <a:prstDash val="solid"/>
            <a:miter lim="800000"/>
            <a:headEnd type="none" w="sm" len="sm"/>
            <a:tailEnd type="none" w="sm" len="sm"/>
          </a:ln>
        </p:spPr>
      </p:cxnSp>
      <p:cxnSp>
        <p:nvCxnSpPr>
          <p:cNvPr id="301" name="Google Shape;301;p39"/>
          <p:cNvCxnSpPr/>
          <p:nvPr/>
        </p:nvCxnSpPr>
        <p:spPr>
          <a:xfrm>
            <a:off x="319345" y="1053738"/>
            <a:ext cx="11389179" cy="4649"/>
          </a:xfrm>
          <a:prstGeom prst="straightConnector1">
            <a:avLst/>
          </a:prstGeom>
          <a:noFill/>
          <a:ln w="19050" cap="flat" cmpd="sng">
            <a:solidFill>
              <a:srgbClr val="9CC2E5"/>
            </a:solidFill>
            <a:prstDash val="solid"/>
            <a:miter lim="800000"/>
            <a:headEnd type="none" w="sm" len="sm"/>
            <a:tailEnd type="none" w="sm" len="sm"/>
          </a:ln>
        </p:spPr>
      </p:cxnSp>
      <p:sp>
        <p:nvSpPr>
          <p:cNvPr id="302" name="Google Shape;302;p39"/>
          <p:cNvSpPr txBox="1"/>
          <p:nvPr/>
        </p:nvSpPr>
        <p:spPr>
          <a:xfrm>
            <a:off x="92444" y="1235263"/>
            <a:ext cx="11878400" cy="6761875"/>
          </a:xfrm>
          <a:prstGeom prst="rect">
            <a:avLst/>
          </a:prstGeom>
          <a:noFill/>
          <a:ln>
            <a:noFill/>
          </a:ln>
        </p:spPr>
        <p:txBody>
          <a:bodyPr spcFirstLastPara="1" wrap="square" lIns="91433" tIns="45700" rIns="91433" bIns="45700" anchor="t" anchorCtr="0">
            <a:spAutoFit/>
          </a:bodyPr>
          <a:lstStyle/>
          <a:p>
            <a:pPr algn="ctr"/>
            <a:r>
              <a:rPr lang="it" sz="2000" b="1" u="sng">
                <a:solidFill>
                  <a:schemeClr val="dk1"/>
                </a:solidFill>
                <a:latin typeface="Calibri"/>
                <a:ea typeface="Calibri"/>
                <a:cs typeface="Calibri"/>
                <a:sym typeface="Calibri"/>
              </a:rPr>
              <a:t>Analysis of CBAs are key for every social dialogue project which aims at understanding the collective bargaining</a:t>
            </a:r>
            <a:endParaRPr sz="1867" b="1">
              <a:solidFill>
                <a:schemeClr val="dk1"/>
              </a:solidFill>
              <a:latin typeface="Calibri"/>
              <a:ea typeface="Calibri"/>
              <a:cs typeface="Calibri"/>
              <a:sym typeface="Calibri"/>
            </a:endParaRPr>
          </a:p>
          <a:p>
            <a:pPr marL="287859" indent="-169329">
              <a:buClr>
                <a:schemeClr val="dk1"/>
              </a:buClr>
              <a:buSzPts val="1400"/>
            </a:pPr>
            <a:endParaRPr sz="1867" b="1">
              <a:solidFill>
                <a:schemeClr val="dk1"/>
              </a:solidFill>
              <a:latin typeface="Calibri"/>
              <a:ea typeface="Calibri"/>
              <a:cs typeface="Calibri"/>
              <a:sym typeface="Calibri"/>
            </a:endParaRPr>
          </a:p>
          <a:p>
            <a:pPr marL="287859" indent="-287859">
              <a:buClr>
                <a:schemeClr val="dk1"/>
              </a:buClr>
              <a:buSzPts val="1400"/>
              <a:buFont typeface="Noto Sans Symbols"/>
              <a:buChar char="⮚"/>
            </a:pPr>
            <a:r>
              <a:rPr lang="it" sz="1867" b="1">
                <a:solidFill>
                  <a:schemeClr val="dk1"/>
                </a:solidFill>
                <a:latin typeface="Calibri"/>
                <a:ea typeface="Calibri"/>
                <a:cs typeface="Calibri"/>
                <a:sym typeface="Calibri"/>
              </a:rPr>
              <a:t>Past projects</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Several Living Wage and Decent Wage projects (2012-2017): CBAs in Africa, Latin America and South-East Asia</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BARCOM (Contents of CBAs in the commerce sector in the EU)</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COLBAR (Contents of CBAs in all sectors in the EU)</a:t>
            </a:r>
            <a:endParaRPr sz="1867">
              <a:solidFill>
                <a:schemeClr val="dk1"/>
              </a:solidFill>
              <a:latin typeface="Calibri"/>
              <a:ea typeface="Calibri"/>
              <a:cs typeface="Calibri"/>
              <a:sym typeface="Calibri"/>
            </a:endParaRPr>
          </a:p>
          <a:p>
            <a:pPr marL="287859" indent="-287859">
              <a:buClr>
                <a:schemeClr val="dk1"/>
              </a:buClr>
              <a:buSzPts val="1400"/>
              <a:buFont typeface="Noto Sans Symbols"/>
              <a:buChar char="⮚"/>
            </a:pPr>
            <a:r>
              <a:rPr lang="it" sz="1867" b="1">
                <a:solidFill>
                  <a:schemeClr val="dk1"/>
                </a:solidFill>
                <a:latin typeface="Calibri"/>
                <a:ea typeface="Calibri"/>
                <a:cs typeface="Calibri"/>
                <a:sym typeface="Calibri"/>
              </a:rPr>
              <a:t>Current projects </a:t>
            </a:r>
            <a:endParaRPr sz="1867" b="1">
              <a:solidFill>
                <a:schemeClr val="dk1"/>
              </a:solidFill>
              <a:latin typeface="Calibri"/>
              <a:ea typeface="Calibri"/>
              <a:cs typeface="Calibri"/>
              <a:sym typeface="Calibri"/>
            </a:endParaRPr>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BARMETAL (Contents of CBAs in the metal sector &amp; developing coding scheme for automatization, digitalization and decarbonization)</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AI in Collective Bargaining</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LEVEL-UP (Increase collective bargaining coverage by levelling-up bargaining to the sectoral/multi-employer level)</a:t>
            </a:r>
            <a:endParaRPr sz="1867">
              <a:solidFill>
                <a:schemeClr val="dk1"/>
              </a:solidFill>
              <a:latin typeface="Calibri"/>
              <a:ea typeface="Calibri"/>
              <a:cs typeface="Calibri"/>
              <a:sym typeface="Calibri"/>
            </a:endParaRPr>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BARCOVID (Effects of COVID on bargaining &amp; building a time series)</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BARWAGE (Coding pay scales &amp; sampling)</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EUROFOUND CBA Database (Wage floors &amp; sampling)</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SSHOC (machine reading / NLP – Natural Language Processing techniques)</a:t>
            </a:r>
            <a:endParaRPr sz="1467"/>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Decent work and living wages projects in garment sector in Indonesia and garment and flower sectors in Ethiopia</a:t>
            </a:r>
            <a:endParaRPr sz="1467"/>
          </a:p>
          <a:p>
            <a:pPr marL="287859" indent="-287859">
              <a:buClr>
                <a:schemeClr val="dk1"/>
              </a:buClr>
              <a:buSzPts val="1400"/>
              <a:buFont typeface="Noto Sans Symbols"/>
              <a:buChar char="⮚"/>
            </a:pPr>
            <a:r>
              <a:rPr lang="it" sz="1867" b="1">
                <a:solidFill>
                  <a:schemeClr val="dk1"/>
                </a:solidFill>
                <a:latin typeface="Calibri"/>
                <a:ea typeface="Calibri"/>
                <a:cs typeface="Calibri"/>
                <a:sym typeface="Calibri"/>
              </a:rPr>
              <a:t>Projects in the pipeline</a:t>
            </a:r>
            <a:endParaRPr sz="1867" b="1">
              <a:solidFill>
                <a:schemeClr val="dk1"/>
              </a:solidFill>
              <a:latin typeface="Calibri"/>
              <a:ea typeface="Calibri"/>
              <a:cs typeface="Calibri"/>
              <a:sym typeface="Calibri"/>
            </a:endParaRPr>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BARSERVICE</a:t>
            </a:r>
            <a:r>
              <a:rPr lang="it" sz="2400">
                <a:solidFill>
                  <a:schemeClr val="dk1"/>
                </a:solidFill>
                <a:latin typeface="Calibri"/>
                <a:ea typeface="Calibri"/>
                <a:cs typeface="Calibri"/>
                <a:sym typeface="Calibri"/>
              </a:rPr>
              <a:t>: Support smart collective bargaining in the services sector in Europe: overview, challenges, opportunities</a:t>
            </a:r>
            <a:endParaRPr sz="1867">
              <a:solidFill>
                <a:schemeClr val="dk1"/>
              </a:solidFill>
              <a:latin typeface="Calibri"/>
              <a:ea typeface="Calibri"/>
              <a:cs typeface="Calibri"/>
              <a:sym typeface="Calibri"/>
            </a:endParaRPr>
          </a:p>
          <a:p>
            <a:pPr marL="745048" lvl="1" indent="-287859">
              <a:buClr>
                <a:schemeClr val="dk1"/>
              </a:buClr>
              <a:buSzPts val="1400"/>
              <a:buFont typeface="Arial"/>
              <a:buChar char="•"/>
            </a:pPr>
            <a:r>
              <a:rPr lang="it" sz="1867">
                <a:solidFill>
                  <a:schemeClr val="dk1"/>
                </a:solidFill>
                <a:latin typeface="Calibri"/>
                <a:ea typeface="Calibri"/>
                <a:cs typeface="Calibri"/>
                <a:sym typeface="Calibri"/>
              </a:rPr>
              <a:t>BARTIM</a:t>
            </a:r>
            <a:r>
              <a:rPr lang="it" sz="2400">
                <a:solidFill>
                  <a:schemeClr val="dk1"/>
                </a:solidFill>
                <a:latin typeface="Calibri"/>
                <a:ea typeface="Calibri"/>
                <a:cs typeface="Calibri"/>
                <a:sym typeface="Calibri"/>
              </a:rPr>
              <a:t>E: The monetary rewards of working time dimensions in collective bargaining in Europe</a:t>
            </a:r>
            <a:endParaRPr sz="1867">
              <a:solidFill>
                <a:schemeClr val="dk1"/>
              </a:solidFill>
              <a:latin typeface="Calibri"/>
              <a:ea typeface="Calibri"/>
              <a:cs typeface="Calibri"/>
              <a:sym typeface="Calibri"/>
            </a:endParaRPr>
          </a:p>
          <a:p>
            <a:pPr marL="457189" lvl="1"/>
            <a:endParaRPr sz="1867">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idx="4294967295"/>
          </p:nvPr>
        </p:nvSpPr>
        <p:spPr>
          <a:xfrm>
            <a:off x="108349" y="1816393"/>
            <a:ext cx="11353800" cy="1325563"/>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b="1"/>
              <a:t>THANK YOU</a:t>
            </a:r>
            <a:endParaRPr b="1"/>
          </a:p>
        </p:txBody>
      </p:sp>
      <p:sp>
        <p:nvSpPr>
          <p:cNvPr id="309" name="Google Shape;309;p40"/>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18</a:t>
            </a:fld>
            <a:endParaRPr/>
          </a:p>
        </p:txBody>
      </p:sp>
      <p:cxnSp>
        <p:nvCxnSpPr>
          <p:cNvPr id="310" name="Google Shape;310;p40"/>
          <p:cNvCxnSpPr/>
          <p:nvPr/>
        </p:nvCxnSpPr>
        <p:spPr>
          <a:xfrm>
            <a:off x="354724" y="2013067"/>
            <a:ext cx="11353800" cy="0"/>
          </a:xfrm>
          <a:prstGeom prst="straightConnector1">
            <a:avLst/>
          </a:prstGeom>
          <a:noFill/>
          <a:ln w="19050" cap="flat" cmpd="sng">
            <a:solidFill>
              <a:srgbClr val="9CC2E5"/>
            </a:solidFill>
            <a:prstDash val="solid"/>
            <a:miter lim="800000"/>
            <a:headEnd type="none" w="sm" len="sm"/>
            <a:tailEnd type="none" w="sm" len="sm"/>
          </a:ln>
        </p:spPr>
      </p:cxnSp>
      <p:cxnSp>
        <p:nvCxnSpPr>
          <p:cNvPr id="311" name="Google Shape;311;p40"/>
          <p:cNvCxnSpPr/>
          <p:nvPr/>
        </p:nvCxnSpPr>
        <p:spPr>
          <a:xfrm>
            <a:off x="354724" y="2951191"/>
            <a:ext cx="11353800" cy="0"/>
          </a:xfrm>
          <a:prstGeom prst="straightConnector1">
            <a:avLst/>
          </a:prstGeom>
          <a:noFill/>
          <a:ln w="19050" cap="flat" cmpd="sng">
            <a:solidFill>
              <a:srgbClr val="9CC2E5"/>
            </a:solidFill>
            <a:prstDash val="solid"/>
            <a:miter lim="800000"/>
            <a:headEnd type="none" w="sm" len="sm"/>
            <a:tailEnd type="none" w="sm" len="sm"/>
          </a:ln>
        </p:spPr>
      </p:cxnSp>
      <p:pic>
        <p:nvPicPr>
          <p:cNvPr id="312" name="Google Shape;312;p40" descr="https://lh5.googleusercontent.com/kM0RXnoGfT7Krxw1VuBwV5msuYPBlKXndIrxEOomtKOIJ-9BC6ow2ITKkkwRIApRQYc3pUm9CbE6EbHnr13oBYV3BgS-L1SPhzh0nBUp3w5Y67mOBDrjuI_BRMMsTqXJzhxRNawuvIk"/>
          <p:cNvPicPr preferRelativeResize="0"/>
          <p:nvPr/>
        </p:nvPicPr>
        <p:blipFill rotWithShape="1">
          <a:blip r:embed="rId3">
            <a:alphaModFix/>
          </a:blip>
          <a:srcRect/>
          <a:stretch/>
        </p:blipFill>
        <p:spPr>
          <a:xfrm>
            <a:off x="2461025" y="207902"/>
            <a:ext cx="6648449" cy="1428751"/>
          </a:xfrm>
          <a:prstGeom prst="rect">
            <a:avLst/>
          </a:prstGeom>
          <a:noFill/>
          <a:ln>
            <a:noFill/>
          </a:ln>
        </p:spPr>
      </p:pic>
      <p:sp>
        <p:nvSpPr>
          <p:cNvPr id="313" name="Google Shape;313;p40"/>
          <p:cNvSpPr txBox="1"/>
          <p:nvPr/>
        </p:nvSpPr>
        <p:spPr>
          <a:xfrm>
            <a:off x="2670667" y="3320067"/>
            <a:ext cx="6371600" cy="3293200"/>
          </a:xfrm>
          <a:prstGeom prst="rect">
            <a:avLst/>
          </a:prstGeom>
          <a:noFill/>
          <a:ln>
            <a:noFill/>
          </a:ln>
        </p:spPr>
        <p:txBody>
          <a:bodyPr spcFirstLastPara="1" wrap="square" lIns="91433" tIns="45700" rIns="91433" bIns="45700" anchor="t" anchorCtr="0">
            <a:noAutofit/>
          </a:bodyPr>
          <a:lstStyle/>
          <a:p>
            <a:pPr algn="ctr">
              <a:lnSpc>
                <a:spcPct val="90000"/>
              </a:lnSpc>
              <a:buClr>
                <a:schemeClr val="accent1"/>
              </a:buClr>
              <a:buSzPts val="1800"/>
            </a:pPr>
            <a:r>
              <a:rPr lang="it" sz="2400" b="1">
                <a:solidFill>
                  <a:schemeClr val="accent1"/>
                </a:solidFill>
                <a:latin typeface="Calibri"/>
                <a:ea typeface="Calibri"/>
                <a:cs typeface="Calibri"/>
                <a:sym typeface="Calibri"/>
              </a:rPr>
              <a:t>Daniela Ceccon</a:t>
            </a:r>
            <a:endParaRPr sz="2400" b="1">
              <a:solidFill>
                <a:schemeClr val="accent1"/>
              </a:solidFill>
              <a:latin typeface="Calibri"/>
              <a:ea typeface="Calibri"/>
              <a:cs typeface="Calibri"/>
              <a:sym typeface="Calibri"/>
            </a:endParaRPr>
          </a:p>
          <a:p>
            <a:pPr algn="ctr">
              <a:lnSpc>
                <a:spcPct val="90000"/>
              </a:lnSpc>
              <a:spcBef>
                <a:spcPts val="1067"/>
              </a:spcBef>
              <a:buClr>
                <a:schemeClr val="dk1"/>
              </a:buClr>
              <a:buSzPts val="1400"/>
            </a:pPr>
            <a:r>
              <a:rPr lang="it" sz="2400">
                <a:solidFill>
                  <a:schemeClr val="dk1"/>
                </a:solidFill>
                <a:latin typeface="Calibri"/>
                <a:ea typeface="Calibri"/>
                <a:cs typeface="Calibri"/>
                <a:sym typeface="Calibri"/>
              </a:rPr>
              <a:t>Director Data at WageIndicator </a:t>
            </a:r>
            <a:endParaRPr sz="2400">
              <a:solidFill>
                <a:schemeClr val="dk1"/>
              </a:solidFill>
              <a:latin typeface="Calibri"/>
              <a:ea typeface="Calibri"/>
              <a:cs typeface="Calibri"/>
              <a:sym typeface="Calibri"/>
            </a:endParaRPr>
          </a:p>
          <a:p>
            <a:pPr marL="0" lvl="1" algn="ctr">
              <a:lnSpc>
                <a:spcPct val="90000"/>
              </a:lnSpc>
              <a:spcBef>
                <a:spcPts val="1067"/>
              </a:spcBef>
              <a:buClr>
                <a:srgbClr val="192E4B"/>
              </a:buClr>
              <a:buSzPts val="1400"/>
            </a:pPr>
            <a:r>
              <a:rPr lang="it" sz="2400" u="sng">
                <a:solidFill>
                  <a:schemeClr val="hlink"/>
                </a:solidFill>
                <a:latin typeface="Calibri"/>
                <a:ea typeface="Calibri"/>
                <a:cs typeface="Calibri"/>
                <a:sym typeface="Calibri"/>
                <a:hlinkClick r:id="rId4"/>
              </a:rPr>
              <a:t>danielaceccon@wageindicator.org</a:t>
            </a:r>
            <a:endParaRPr sz="2400">
              <a:solidFill>
                <a:schemeClr val="dk1"/>
              </a:solidFill>
              <a:latin typeface="Calibri"/>
              <a:ea typeface="Calibri"/>
              <a:cs typeface="Calibri"/>
              <a:sym typeface="Calibri"/>
            </a:endParaRPr>
          </a:p>
          <a:p>
            <a:pPr marL="0" lvl="1" algn="ctr">
              <a:lnSpc>
                <a:spcPct val="90000"/>
              </a:lnSpc>
              <a:spcBef>
                <a:spcPts val="1067"/>
              </a:spcBef>
              <a:buClr>
                <a:srgbClr val="192E4B"/>
              </a:buClr>
              <a:buSzPts val="1400"/>
            </a:pPr>
            <a:endParaRPr sz="2400">
              <a:solidFill>
                <a:schemeClr val="dk1"/>
              </a:solidFill>
              <a:latin typeface="Calibri"/>
              <a:ea typeface="Calibri"/>
              <a:cs typeface="Calibri"/>
              <a:sym typeface="Calibri"/>
            </a:endParaRPr>
          </a:p>
          <a:p>
            <a:pPr algn="ctr">
              <a:lnSpc>
                <a:spcPct val="90000"/>
              </a:lnSpc>
              <a:buClr>
                <a:schemeClr val="accent1"/>
              </a:buClr>
              <a:buSzPts val="1800"/>
            </a:pPr>
            <a:r>
              <a:rPr lang="it" sz="2400" b="1">
                <a:solidFill>
                  <a:schemeClr val="accent1"/>
                </a:solidFill>
                <a:latin typeface="Calibri"/>
                <a:ea typeface="Calibri"/>
                <a:cs typeface="Calibri"/>
                <a:sym typeface="Calibri"/>
              </a:rPr>
              <a:t>Gabriele Medas </a:t>
            </a:r>
            <a:endParaRPr sz="2400">
              <a:solidFill>
                <a:schemeClr val="dk1"/>
              </a:solidFill>
              <a:latin typeface="Calibri"/>
              <a:ea typeface="Calibri"/>
              <a:cs typeface="Calibri"/>
              <a:sym typeface="Calibri"/>
            </a:endParaRPr>
          </a:p>
          <a:p>
            <a:pPr algn="ctr">
              <a:lnSpc>
                <a:spcPct val="90000"/>
              </a:lnSpc>
              <a:spcBef>
                <a:spcPts val="1067"/>
              </a:spcBef>
              <a:buClr>
                <a:schemeClr val="dk1"/>
              </a:buClr>
              <a:buSzPts val="1400"/>
            </a:pPr>
            <a:r>
              <a:rPr lang="it" sz="2400">
                <a:solidFill>
                  <a:schemeClr val="dk1"/>
                </a:solidFill>
                <a:latin typeface="Calibri"/>
                <a:ea typeface="Calibri"/>
                <a:cs typeface="Calibri"/>
                <a:sym typeface="Calibri"/>
              </a:rPr>
              <a:t>Manager of the WageIndicator Collective Agreements Database </a:t>
            </a:r>
            <a:endParaRPr sz="2400">
              <a:solidFill>
                <a:schemeClr val="dk1"/>
              </a:solidFill>
              <a:latin typeface="Calibri"/>
              <a:ea typeface="Calibri"/>
              <a:cs typeface="Calibri"/>
              <a:sym typeface="Calibri"/>
            </a:endParaRPr>
          </a:p>
          <a:p>
            <a:pPr marL="0" lvl="1" algn="ctr">
              <a:lnSpc>
                <a:spcPct val="90000"/>
              </a:lnSpc>
              <a:spcBef>
                <a:spcPts val="1067"/>
              </a:spcBef>
              <a:buClr>
                <a:srgbClr val="192E4B"/>
              </a:buClr>
              <a:buSzPts val="1400"/>
            </a:pPr>
            <a:r>
              <a:rPr lang="it" sz="2400" u="sng">
                <a:solidFill>
                  <a:schemeClr val="hlink"/>
                </a:solidFill>
                <a:latin typeface="Calibri"/>
                <a:ea typeface="Calibri"/>
                <a:cs typeface="Calibri"/>
                <a:sym typeface="Calibri"/>
                <a:hlinkClick r:id="rId4"/>
              </a:rPr>
              <a:t>gabrielemedas@wageindicator.org</a:t>
            </a:r>
            <a:endParaRPr sz="2800" b="1">
              <a:solidFill>
                <a:schemeClr val="accen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863600" y="2565400"/>
            <a:ext cx="10215757" cy="3808909"/>
          </a:xfrm>
          <a:prstGeom prst="rect">
            <a:avLst/>
          </a:prstGeom>
        </p:spPr>
        <p:txBody>
          <a:bodyPr spcFirstLastPara="1" vert="horz" wrap="square" lIns="0" tIns="0" rIns="0" bIns="0" rtlCol="0" anchor="ctr" anchorCtr="0">
            <a:noAutofit/>
          </a:bodyPr>
          <a:lstStyle/>
          <a:p>
            <a:pPr algn="ctr">
              <a:lnSpc>
                <a:spcPct val="107000"/>
              </a:lnSpc>
              <a:spcAft>
                <a:spcPts val="533"/>
              </a:spcAft>
            </a:pP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r>
              <a:rPr lang="en-US" b="1" dirty="0">
                <a:latin typeface="Source Sans Pro"/>
                <a:ea typeface="Source Sans Pro"/>
                <a:cs typeface="Source Sans Pro"/>
                <a:sym typeface="Source Sans Pro"/>
              </a:rPr>
              <a:t>The interplay of collective wage bargaining and statutory minimum wages in realizing adequate wage floors across European sectors</a:t>
            </a: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867" b="1" dirty="0">
                <a:latin typeface="Source Sans Pro" panose="020B0503030403020204" pitchFamily="34" charset="0"/>
                <a:ea typeface="Source Sans Pro" panose="020B0503030403020204" pitchFamily="34" charset="0"/>
                <a:cs typeface="Calibri" panose="020F0502020204030204" pitchFamily="34" charset="0"/>
              </a:rPr>
              <a:t>Janna Besamusca, Martin Guzi and Kea Tijdens</a:t>
            </a:r>
            <a:br>
              <a:rPr lang="en-GB" sz="1867" b="1" dirty="0">
                <a:latin typeface="Source Sans Pro" panose="020B0503030403020204" pitchFamily="34" charset="0"/>
                <a:ea typeface="Source Sans Pro" panose="020B0503030403020204" pitchFamily="34" charset="0"/>
                <a:cs typeface="Calibri" panose="020F0502020204030204" pitchFamily="34" charset="0"/>
              </a:rPr>
            </a:br>
            <a:br>
              <a:rPr lang="en-ID" sz="1200" dirty="0">
                <a:latin typeface="Calibri" panose="020F0502020204030204" pitchFamily="34" charset="0"/>
                <a:ea typeface="Calibri" panose="020F0502020204030204" pitchFamily="34" charset="0"/>
                <a:cs typeface="Calibri" panose="020F0502020204030204" pitchFamily="34" charset="0"/>
              </a:rPr>
            </a:br>
            <a:br>
              <a:rPr lang="en-GB" sz="5867" b="1" dirty="0">
                <a:latin typeface="Source Sans Pro"/>
                <a:ea typeface="Source Sans Pro"/>
                <a:cs typeface="Source Sans Pro"/>
                <a:sym typeface="Source Sans Pro"/>
              </a:rPr>
            </a:br>
            <a:endParaRPr sz="5867" b="1" dirty="0">
              <a:latin typeface="Source Sans Pro"/>
              <a:ea typeface="Source Sans Pro"/>
              <a:cs typeface="Source Sans Pro"/>
              <a:sym typeface="Source Sans Pro"/>
            </a:endParaRPr>
          </a:p>
        </p:txBody>
      </p:sp>
      <p:pic>
        <p:nvPicPr>
          <p:cNvPr id="2" name="image3.png">
            <a:extLst>
              <a:ext uri="{FF2B5EF4-FFF2-40B4-BE49-F238E27FC236}">
                <a16:creationId xmlns:a16="http://schemas.microsoft.com/office/drawing/2014/main" id="{9E4BAC4C-D153-8F53-A04F-588A367F7048}"/>
              </a:ext>
            </a:extLst>
          </p:cNvPr>
          <p:cNvPicPr/>
          <p:nvPr/>
        </p:nvPicPr>
        <p:blipFill>
          <a:blip r:embed="rId3"/>
          <a:srcRect/>
          <a:stretch>
            <a:fillRect/>
          </a:stretch>
        </p:blipFill>
        <p:spPr>
          <a:xfrm>
            <a:off x="7732340" y="1"/>
            <a:ext cx="4459661" cy="2215508"/>
          </a:xfrm>
          <a:prstGeom prst="rect">
            <a:avLst/>
          </a:prstGeom>
          <a:ln/>
        </p:spPr>
      </p:pic>
      <p:sp>
        <p:nvSpPr>
          <p:cNvPr id="4" name="TextBox 3">
            <a:extLst>
              <a:ext uri="{FF2B5EF4-FFF2-40B4-BE49-F238E27FC236}">
                <a16:creationId xmlns:a16="http://schemas.microsoft.com/office/drawing/2014/main" id="{0A24A648-5F72-C519-0321-9FF8BE15E787}"/>
              </a:ext>
            </a:extLst>
          </p:cNvPr>
          <p:cNvSpPr txBox="1"/>
          <p:nvPr/>
        </p:nvSpPr>
        <p:spPr>
          <a:xfrm>
            <a:off x="0" y="6535579"/>
            <a:ext cx="12192000" cy="276999"/>
          </a:xfrm>
          <a:prstGeom prst="rect">
            <a:avLst/>
          </a:prstGeom>
          <a:noFill/>
        </p:spPr>
        <p:txBody>
          <a:bodyPr wrap="square">
            <a:spAutoFit/>
          </a:bodyPr>
          <a:lstStyle/>
          <a:p>
            <a:pPr algn="ctr"/>
            <a:r>
              <a:rPr lang="en-GB" sz="1200" b="1" dirty="0">
                <a:latin typeface="Source Sans Pro" panose="020B0503030403020204" pitchFamily="34" charset="0"/>
                <a:ea typeface="Source Sans Pro" panose="020B0503030403020204" pitchFamily="34" charset="0"/>
                <a:cs typeface="Source Sans Pro"/>
                <a:sym typeface="Source Sans Pro"/>
              </a:rPr>
              <a:t>Prepared for </a:t>
            </a:r>
            <a:r>
              <a:rPr lang="en-GB" sz="1200" b="1" dirty="0">
                <a:latin typeface="Source Sans Pro" panose="020B0503030403020204" pitchFamily="34" charset="0"/>
                <a:ea typeface="Source Sans Pro" panose="020B0503030403020204" pitchFamily="34" charset="0"/>
                <a:cs typeface="Calibri" panose="020F0502020204030204" pitchFamily="34" charset="0"/>
              </a:rPr>
              <a:t>“8th Conference of the Regulating for Decent Work Network</a:t>
            </a:r>
            <a:r>
              <a:rPr lang="en-GB" sz="1200" b="1" i="1" dirty="0">
                <a:latin typeface="Source Sans Pro" panose="020B0503030403020204" pitchFamily="34" charset="0"/>
                <a:ea typeface="Source Sans Pro" panose="020B0503030403020204" pitchFamily="34" charset="0"/>
                <a:cs typeface="Calibri" panose="020F0502020204030204" pitchFamily="34" charset="0"/>
              </a:rPr>
              <a:t>” </a:t>
            </a:r>
            <a:r>
              <a:rPr lang="en-GB" sz="1200" b="1" dirty="0">
                <a:latin typeface="Source Sans Pro" panose="020B0503030403020204" pitchFamily="34" charset="0"/>
                <a:ea typeface="Source Sans Pro" panose="020B0503030403020204" pitchFamily="34" charset="0"/>
                <a:cs typeface="Calibri" panose="020F0502020204030204" pitchFamily="34" charset="0"/>
              </a:rPr>
              <a:t>on Ensuring decent work in times of uncertainty 10-12 July 2023</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C5D1D-EE90-2E3D-85D6-D4DFC8ED2ABF}"/>
              </a:ext>
            </a:extLst>
          </p:cNvPr>
          <p:cNvSpPr>
            <a:spLocks noGrp="1"/>
          </p:cNvSpPr>
          <p:nvPr>
            <p:ph type="ctrTitle"/>
          </p:nvPr>
        </p:nvSpPr>
        <p:spPr>
          <a:xfrm>
            <a:off x="490538" y="2552392"/>
            <a:ext cx="7200000" cy="608525"/>
          </a:xfrm>
        </p:spPr>
        <p:txBody>
          <a:bodyPr/>
          <a:lstStyle/>
          <a:p>
            <a:r>
              <a:rPr lang="nl-NL" b="1" dirty="0" err="1"/>
              <a:t>Funding</a:t>
            </a:r>
            <a:r>
              <a:rPr lang="nl-NL" b="1" dirty="0"/>
              <a:t> </a:t>
            </a:r>
            <a:r>
              <a:rPr lang="nl-NL" b="1" dirty="0" err="1"/>
              <a:t>acknowledgements</a:t>
            </a:r>
            <a:endParaRPr lang="nl-NL" b="1" dirty="0"/>
          </a:p>
        </p:txBody>
      </p:sp>
      <p:sp>
        <p:nvSpPr>
          <p:cNvPr id="3" name="Ondertitel 2">
            <a:extLst>
              <a:ext uri="{FF2B5EF4-FFF2-40B4-BE49-F238E27FC236}">
                <a16:creationId xmlns:a16="http://schemas.microsoft.com/office/drawing/2014/main" id="{04B94D9F-5BC6-9407-31BB-EB938DC075DA}"/>
              </a:ext>
            </a:extLst>
          </p:cNvPr>
          <p:cNvSpPr>
            <a:spLocks noGrp="1"/>
          </p:cNvSpPr>
          <p:nvPr>
            <p:ph type="subTitle" idx="1"/>
          </p:nvPr>
        </p:nvSpPr>
        <p:spPr>
          <a:xfrm>
            <a:off x="490538" y="3271730"/>
            <a:ext cx="7200000" cy="1655762"/>
          </a:xfrm>
        </p:spPr>
        <p:txBody>
          <a:bodyPr/>
          <a:lstStyle/>
          <a:p>
            <a:r>
              <a:rPr lang="en-US" sz="1500" dirty="0"/>
              <a:t>BARWAGE is a project within the Social Dialogue Program of the European Commission. (SOCPL-2021-IND-REL - Project ID 101052319)</a:t>
            </a:r>
          </a:p>
          <a:p>
            <a:r>
              <a:rPr lang="en-US" sz="1500" dirty="0"/>
              <a:t>BARMETAL is a project within the Social Dialogue Program of the European Commission. (SOCPL-2021-IND-REL – Project ID 101052331)</a:t>
            </a:r>
          </a:p>
          <a:p>
            <a:r>
              <a:rPr lang="en-US" sz="1500" dirty="0"/>
              <a:t>BARCOVID is a project within the Social Dialogue Program of the European Commission Directorate-General for Employment. Social Affairs and Inclusion (VS/2021/0190)</a:t>
            </a:r>
          </a:p>
          <a:p>
            <a:r>
              <a:rPr lang="en-US" sz="1500" dirty="0" err="1"/>
              <a:t>Laudes</a:t>
            </a:r>
            <a:r>
              <a:rPr lang="en-US" sz="1500" dirty="0"/>
              <a:t> Foundation for funding improving working conditions in Indonesia, see https://wageindicator.org/about/projects/makin-terang-improving-work-and-worker-representation-in-indonesia. </a:t>
            </a:r>
          </a:p>
          <a:p>
            <a:r>
              <a:rPr lang="en-US" sz="1500" dirty="0"/>
              <a:t>The papers presented solely reflects the opinion of the authors and does not necessarily reflect the official opinion of the funder</a:t>
            </a:r>
          </a:p>
          <a:p>
            <a:endParaRPr lang="en-US" sz="1500" dirty="0"/>
          </a:p>
          <a:p>
            <a:endParaRPr lang="nl-NL" dirty="0"/>
          </a:p>
        </p:txBody>
      </p:sp>
      <p:sp>
        <p:nvSpPr>
          <p:cNvPr id="4" name="Tijdelijke aanduiding voor afbeelding 3">
            <a:extLst>
              <a:ext uri="{FF2B5EF4-FFF2-40B4-BE49-F238E27FC236}">
                <a16:creationId xmlns:a16="http://schemas.microsoft.com/office/drawing/2014/main" id="{8E043039-1E28-753A-5243-E5286D14B788}"/>
              </a:ext>
            </a:extLst>
          </p:cNvPr>
          <p:cNvSpPr>
            <a:spLocks noGrp="1"/>
          </p:cNvSpPr>
          <p:nvPr>
            <p:ph type="pic" sz="quarter" idx="13"/>
          </p:nvPr>
        </p:nvSpPr>
        <p:spPr/>
        <p:txBody>
          <a:bodyPr/>
          <a:lstStyle/>
          <a:p>
            <a:endParaRPr lang="nl-NL" dirty="0"/>
          </a:p>
        </p:txBody>
      </p:sp>
      <p:pic>
        <p:nvPicPr>
          <p:cNvPr id="7" name="Afbeelding 6">
            <a:extLst>
              <a:ext uri="{FF2B5EF4-FFF2-40B4-BE49-F238E27FC236}">
                <a16:creationId xmlns:a16="http://schemas.microsoft.com/office/drawing/2014/main" id="{7B71D71C-970E-033C-4009-9C4C9AF792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429" y="4651662"/>
            <a:ext cx="1529716" cy="1008861"/>
          </a:xfrm>
          <a:prstGeom prst="rect">
            <a:avLst/>
          </a:prstGeom>
          <a:noFill/>
          <a:ln>
            <a:noFill/>
          </a:ln>
        </p:spPr>
      </p:pic>
      <p:pic>
        <p:nvPicPr>
          <p:cNvPr id="2053" name="Picture 5" descr="Laudes Foundation launches to accelerate the transition to a just and  regenerative economy">
            <a:extLst>
              <a:ext uri="{FF2B5EF4-FFF2-40B4-BE49-F238E27FC236}">
                <a16:creationId xmlns:a16="http://schemas.microsoft.com/office/drawing/2014/main" id="{397E9A73-4A3E-55D1-4BEE-D6B9DA174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429" y="5660523"/>
            <a:ext cx="1926418" cy="100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5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21164" y="549994"/>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Collective Bargaining vs Minimum wage floors</a:t>
            </a:r>
            <a:br>
              <a:rPr lang="en-US" sz="3200" b="1" spc="-42" dirty="0">
                <a:solidFill>
                  <a:srgbClr val="002060"/>
                </a:solidFill>
                <a:latin typeface="Source Sans Pro" panose="020B0604020202020204" charset="0"/>
              </a:rPr>
            </a:br>
            <a:endParaRPr lang="en-US" sz="3200" b="1" spc="-42" dirty="0">
              <a:solidFill>
                <a:srgbClr val="002060"/>
              </a:solidFill>
              <a:latin typeface="Source Sans Pro" panose="020B0604020202020204" charset="0"/>
            </a:endParaRPr>
          </a:p>
        </p:txBody>
      </p:sp>
      <p:sp>
        <p:nvSpPr>
          <p:cNvPr id="12" name="Isosceles Triangle 11"/>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3" name="TextBox 2">
            <a:extLst>
              <a:ext uri="{FF2B5EF4-FFF2-40B4-BE49-F238E27FC236}">
                <a16:creationId xmlns:a16="http://schemas.microsoft.com/office/drawing/2014/main" id="{E01FA892-982A-8BC6-AE81-B6D63E0BE10D}"/>
              </a:ext>
            </a:extLst>
          </p:cNvPr>
          <p:cNvSpPr txBox="1"/>
          <p:nvPr/>
        </p:nvSpPr>
        <p:spPr>
          <a:xfrm>
            <a:off x="380710" y="1884808"/>
            <a:ext cx="3919341" cy="2800382"/>
          </a:xfrm>
          <a:prstGeom prst="rect">
            <a:avLst/>
          </a:prstGeom>
          <a:noFill/>
        </p:spPr>
        <p:txBody>
          <a:bodyPr wrap="square">
            <a:spAutoFit/>
          </a:bodyPr>
          <a:lstStyle/>
          <a:p>
            <a:r>
              <a:rPr lang="en-US" sz="2933" b="1" dirty="0">
                <a:solidFill>
                  <a:srgbClr val="E46C0A"/>
                </a:solidFill>
                <a:latin typeface="Source Sans Pro" panose="020B0503030403020204" pitchFamily="34" charset="0"/>
                <a:ea typeface="Source Sans Pro" panose="020B0503030403020204" pitchFamily="34" charset="0"/>
              </a:rPr>
              <a:t>This paper focuses on the interplay of the wage setting arenas of statutory minimums and collective bargaining on pay</a:t>
            </a:r>
            <a:endParaRPr lang="en-ID" sz="2933" b="1" dirty="0">
              <a:solidFill>
                <a:srgbClr val="E46C0A"/>
              </a:solidFill>
              <a:latin typeface="Source Sans Pro" panose="020B0503030403020204" pitchFamily="34" charset="0"/>
              <a:ea typeface="Source Sans Pro" panose="020B0503030403020204" pitchFamily="34" charset="0"/>
            </a:endParaRPr>
          </a:p>
        </p:txBody>
      </p:sp>
      <p:grpSp>
        <p:nvGrpSpPr>
          <p:cNvPr id="10" name="Group 9">
            <a:extLst>
              <a:ext uri="{FF2B5EF4-FFF2-40B4-BE49-F238E27FC236}">
                <a16:creationId xmlns:a16="http://schemas.microsoft.com/office/drawing/2014/main" id="{9AA3B02F-D79E-76C4-2CE0-2FB069F759C4}"/>
              </a:ext>
            </a:extLst>
          </p:cNvPr>
          <p:cNvGrpSpPr/>
          <p:nvPr/>
        </p:nvGrpSpPr>
        <p:grpSpPr>
          <a:xfrm>
            <a:off x="4368998" y="1988514"/>
            <a:ext cx="7617685" cy="4793286"/>
            <a:chOff x="836939" y="3207102"/>
            <a:chExt cx="11426528" cy="7189929"/>
          </a:xfrm>
        </p:grpSpPr>
        <p:grpSp>
          <p:nvGrpSpPr>
            <p:cNvPr id="5" name="Group 4"/>
            <p:cNvGrpSpPr/>
            <p:nvPr/>
          </p:nvGrpSpPr>
          <p:grpSpPr>
            <a:xfrm>
              <a:off x="836939" y="3207102"/>
              <a:ext cx="10477736" cy="6443309"/>
              <a:chOff x="1041388" y="8263771"/>
              <a:chExt cx="21515766" cy="2960038"/>
            </a:xfrm>
            <a:solidFill>
              <a:srgbClr val="002060"/>
            </a:solidFill>
          </p:grpSpPr>
          <p:sp>
            <p:nvSpPr>
              <p:cNvPr id="7" name="Rectangle 6"/>
              <p:cNvSpPr/>
              <p:nvPr/>
            </p:nvSpPr>
            <p:spPr>
              <a:xfrm>
                <a:off x="1041388" y="8263771"/>
                <a:ext cx="21515766" cy="2960038"/>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777485" y="8301682"/>
                <a:ext cx="18123057" cy="2149331"/>
              </a:xfrm>
              <a:prstGeom prst="rect">
                <a:avLst/>
              </a:prstGeom>
              <a:grpFill/>
              <a:ln>
                <a:noFill/>
              </a:ln>
            </p:spPr>
            <p:txBody>
              <a:bodyPr wrap="square" lIns="0" tIns="0" rIns="0" bIns="0" rtlCol="0" anchor="t">
                <a:spAutoFit/>
              </a:bodyPr>
              <a:lstStyle/>
              <a:p>
                <a:pPr defTabSz="650293">
                  <a:buClr>
                    <a:srgbClr val="E46C0A"/>
                  </a:buClr>
                  <a:defRPr/>
                </a:pPr>
                <a:endParaRPr lang="en-US" sz="1467" kern="0" dirty="0">
                  <a:cs typeface="Arial"/>
                  <a:sym typeface="Arial"/>
                </a:endParaRPr>
              </a:p>
              <a:p>
                <a:pPr marL="228611" indent="-228611" defTabSz="650293">
                  <a:buClr>
                    <a:srgbClr val="E46C0A"/>
                  </a:buClr>
                  <a:buFont typeface="Arial" panose="020B0604020202020204" pitchFamily="34" charset="0"/>
                  <a:buChar char="•"/>
                  <a:defRPr/>
                </a:pPr>
                <a:r>
                  <a:rPr lang="en-US" sz="2400" kern="0" dirty="0">
                    <a:solidFill>
                      <a:schemeClr val="bg1"/>
                    </a:solidFill>
                    <a:cs typeface="Arial"/>
                    <a:sym typeface="Arial"/>
                  </a:rPr>
                  <a:t>Statutory minimum wages and collective bargaining both theorized to support the decent wage agenda.</a:t>
                </a:r>
              </a:p>
              <a:p>
                <a:pPr marL="228611" indent="-228611" defTabSz="650293">
                  <a:buClr>
                    <a:srgbClr val="E46C0A"/>
                  </a:buClr>
                  <a:buFont typeface="Arial" panose="020B0604020202020204" pitchFamily="34" charset="0"/>
                  <a:buChar char="•"/>
                  <a:defRPr/>
                </a:pPr>
                <a:r>
                  <a:rPr lang="en-US" sz="2400" kern="0" dirty="0">
                    <a:solidFill>
                      <a:schemeClr val="bg1"/>
                    </a:solidFill>
                    <a:cs typeface="Arial"/>
                    <a:sym typeface="Arial"/>
                  </a:rPr>
                  <a:t>Considerable scientific debate about their interaction</a:t>
                </a:r>
              </a:p>
              <a:p>
                <a:pPr marL="228611" indent="-228611" defTabSz="650293">
                  <a:buClr>
                    <a:srgbClr val="E46C0A"/>
                  </a:buClr>
                  <a:buFont typeface="Arial" panose="020B0604020202020204" pitchFamily="34" charset="0"/>
                  <a:buChar char="•"/>
                  <a:defRPr/>
                </a:pPr>
                <a:r>
                  <a:rPr lang="en-US" sz="2400" kern="0" dirty="0">
                    <a:solidFill>
                      <a:schemeClr val="bg1"/>
                    </a:solidFill>
                    <a:cs typeface="Arial"/>
                    <a:sym typeface="Arial"/>
                  </a:rPr>
                  <a:t>Crowding out or reinforcing?</a:t>
                </a: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p:txBody>
          </p:sp>
        </p:grpSp>
        <p:sp>
          <p:nvSpPr>
            <p:cNvPr id="4" name="Freeform 2">
              <a:extLst>
                <a:ext uri="{FF2B5EF4-FFF2-40B4-BE49-F238E27FC236}">
                  <a16:creationId xmlns:a16="http://schemas.microsoft.com/office/drawing/2014/main" id="{3059763A-2F00-9C98-CEAB-E53272F5E3AC}"/>
                </a:ext>
              </a:extLst>
            </p:cNvPr>
            <p:cNvSpPr/>
            <p:nvPr/>
          </p:nvSpPr>
          <p:spPr>
            <a:xfrm>
              <a:off x="9733004" y="4057051"/>
              <a:ext cx="2530463" cy="6339980"/>
            </a:xfrm>
            <a:custGeom>
              <a:avLst/>
              <a:gdLst/>
              <a:ahLst/>
              <a:cxnLst/>
              <a:rect l="l" t="t" r="r" b="b"/>
              <a:pathLst>
                <a:path w="1014360" h="2582861">
                  <a:moveTo>
                    <a:pt x="0" y="0"/>
                  </a:moveTo>
                  <a:lnTo>
                    <a:pt x="1014360" y="0"/>
                  </a:lnTo>
                  <a:lnTo>
                    <a:pt x="1014360" y="2582861"/>
                  </a:lnTo>
                  <a:lnTo>
                    <a:pt x="0" y="258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sz="1200" dirty="0"/>
            </a:p>
          </p:txBody>
        </p:sp>
      </p:grpSp>
      <p:sp>
        <p:nvSpPr>
          <p:cNvPr id="14" name="Isosceles Triangle 13">
            <a:extLst>
              <a:ext uri="{FF2B5EF4-FFF2-40B4-BE49-F238E27FC236}">
                <a16:creationId xmlns:a16="http://schemas.microsoft.com/office/drawing/2014/main" id="{0C03D2AB-F46A-3617-CFE7-0157C1E770C3}"/>
              </a:ext>
            </a:extLst>
          </p:cNvPr>
          <p:cNvSpPr/>
          <p:nvPr/>
        </p:nvSpPr>
        <p:spPr>
          <a:xfrm rot="13351803" flipV="1">
            <a:off x="10926129" y="1847658"/>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61044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09388" y="601320"/>
            <a:ext cx="11379199" cy="1116181"/>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Structure of Earnings Survey (2018) and </a:t>
            </a:r>
          </a:p>
          <a:p>
            <a:pPr algn="l">
              <a:spcBef>
                <a:spcPts val="0"/>
              </a:spcBef>
              <a:defRPr/>
            </a:pPr>
            <a:endParaRPr lang="en-US" sz="2667" b="1" spc="-42" dirty="0">
              <a:solidFill>
                <a:srgbClr val="E46C0A"/>
              </a:solidFill>
              <a:latin typeface="Source Sans Pro" panose="020B0604020202020204" charset="0"/>
            </a:endParaRPr>
          </a:p>
        </p:txBody>
      </p:sp>
      <p:sp>
        <p:nvSpPr>
          <p:cNvPr id="2" name="Isosceles Triangle 1">
            <a:extLst>
              <a:ext uri="{FF2B5EF4-FFF2-40B4-BE49-F238E27FC236}">
                <a16:creationId xmlns:a16="http://schemas.microsoft.com/office/drawing/2014/main" id="{5BAC77C1-CB47-E9FF-A4FD-B06069AF2B30}"/>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145C143D-79FD-3802-88B2-930D63396CD7}"/>
              </a:ext>
            </a:extLst>
          </p:cNvPr>
          <p:cNvSpPr/>
          <p:nvPr/>
        </p:nvSpPr>
        <p:spPr>
          <a:xfrm>
            <a:off x="914400" y="1557250"/>
            <a:ext cx="7941668" cy="4318000"/>
          </a:xfrm>
          <a:prstGeom prst="rect">
            <a:avLst/>
          </a:prstGeom>
          <a:solidFill>
            <a:srgbClr val="F39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alibri" panose="020F0502020204030204" pitchFamily="34" charset="0"/>
                <a:ea typeface="Calibri" panose="020F0502020204030204" pitchFamily="34" charset="0"/>
              </a:rPr>
              <a:t>The focus of our analysis is on </a:t>
            </a:r>
            <a:r>
              <a:rPr lang="en-US" sz="2400" dirty="0">
                <a:latin typeface="Calibri" panose="020F0502020204030204" pitchFamily="34" charset="0"/>
                <a:ea typeface="Calibri" panose="020F0502020204030204" pitchFamily="34" charset="0"/>
              </a:rPr>
              <a:t>workers who earn below the median wage in each country. </a:t>
            </a:r>
            <a:r>
              <a:rPr lang="en-GB" sz="2400" dirty="0">
                <a:solidFill>
                  <a:srgbClr val="000000"/>
                </a:solidFill>
                <a:latin typeface="Calibri" panose="020F0502020204030204" pitchFamily="34" charset="0"/>
                <a:ea typeface="Calibri" panose="020F0502020204030204" pitchFamily="34" charset="0"/>
              </a:rPr>
              <a:t>The estimation sample comprises </a:t>
            </a:r>
            <a:r>
              <a:rPr lang="en-GB" sz="2400" dirty="0">
                <a:solidFill>
                  <a:schemeClr val="bg1"/>
                </a:solidFill>
                <a:latin typeface="Calibri" panose="020F0502020204030204" pitchFamily="34" charset="0"/>
                <a:ea typeface="Calibri" panose="020F0502020204030204" pitchFamily="34" charset="0"/>
              </a:rPr>
              <a:t>2.57 million workers employed </a:t>
            </a:r>
            <a:r>
              <a:rPr lang="en-GB" sz="2400" dirty="0">
                <a:latin typeface="Calibri" panose="020F0502020204030204" pitchFamily="34" charset="0"/>
                <a:ea typeface="Calibri" panose="020F0502020204030204" pitchFamily="34" charset="0"/>
              </a:rPr>
              <a:t>in 181,698 </a:t>
            </a:r>
            <a:r>
              <a:rPr lang="en-GB" sz="2400" dirty="0">
                <a:solidFill>
                  <a:srgbClr val="000000"/>
                </a:solidFill>
                <a:latin typeface="Calibri" panose="020F0502020204030204" pitchFamily="34" charset="0"/>
                <a:ea typeface="Calibri" panose="020F0502020204030204" pitchFamily="34" charset="0"/>
              </a:rPr>
              <a:t> enterprises in 17 EU countries.</a:t>
            </a:r>
            <a:r>
              <a:rPr lang="en-GB" sz="2400" dirty="0">
                <a:latin typeface="Calibri" panose="020F0502020204030204" pitchFamily="34" charset="0"/>
                <a:ea typeface="Calibri" panose="020F0502020204030204" pitchFamily="34" charset="0"/>
              </a:rPr>
              <a:t> </a:t>
            </a:r>
          </a:p>
          <a:p>
            <a:endParaRPr lang="en-GB" sz="2400" dirty="0">
              <a:latin typeface="Calibri" panose="020F0502020204030204" pitchFamily="34" charset="0"/>
              <a:ea typeface="Calibri" panose="020F0502020204030204" pitchFamily="34" charset="0"/>
            </a:endParaRPr>
          </a:p>
          <a:p>
            <a:r>
              <a:rPr lang="en-GB" sz="2400" dirty="0">
                <a:solidFill>
                  <a:schemeClr val="tx1"/>
                </a:solidFill>
                <a:latin typeface="Calibri" panose="020F0502020204030204" pitchFamily="34" charset="0"/>
                <a:ea typeface="Calibri" panose="020F0502020204030204" pitchFamily="34" charset="0"/>
              </a:rPr>
              <a:t>Sample includes workers between 20 and 59 years old who work at least 50% of full-time hours. </a:t>
            </a:r>
            <a:r>
              <a:rPr lang="en-US" sz="2400" dirty="0">
                <a:latin typeface="Calibri" panose="020F0502020204030204" pitchFamily="34" charset="0"/>
                <a:ea typeface="Calibri" panose="020F0502020204030204" pitchFamily="34" charset="0"/>
              </a:rPr>
              <a:t>Data on minimum wage rates are sourced from the </a:t>
            </a:r>
            <a:r>
              <a:rPr lang="en-GB" sz="2400" dirty="0" err="1">
                <a:solidFill>
                  <a:srgbClr val="000000"/>
                </a:solidFill>
                <a:latin typeface="Calibri" panose="020F0502020204030204" pitchFamily="34" charset="0"/>
                <a:ea typeface="Calibri" panose="020F0502020204030204" pitchFamily="34" charset="0"/>
              </a:rPr>
              <a:t>WageIndicator</a:t>
            </a:r>
            <a:r>
              <a:rPr lang="en-GB" sz="2400" dirty="0">
                <a:solidFill>
                  <a:srgbClr val="000000"/>
                </a:solidFill>
                <a:latin typeface="Calibri" panose="020F0502020204030204" pitchFamily="34" charset="0"/>
                <a:ea typeface="Calibri" panose="020F0502020204030204" pitchFamily="34" charset="0"/>
              </a:rPr>
              <a:t> Minimum Wage Database. </a:t>
            </a:r>
            <a:r>
              <a:rPr lang="en-GB" sz="2400" dirty="0">
                <a:solidFill>
                  <a:schemeClr val="tx1"/>
                </a:solidFill>
                <a:latin typeface="Calibri" panose="020F0502020204030204" pitchFamily="34" charset="0"/>
                <a:ea typeface="Calibri" panose="020F0502020204030204" pitchFamily="34" charset="0"/>
              </a:rPr>
              <a:t>Our main outcome variable is referred as </a:t>
            </a:r>
            <a:r>
              <a:rPr lang="en-GB" sz="2400" i="1" dirty="0">
                <a:latin typeface="Calibri" panose="020F0502020204030204" pitchFamily="34" charset="0"/>
                <a:ea typeface="Calibri" panose="020F0502020204030204" pitchFamily="34" charset="0"/>
              </a:rPr>
              <a:t>low pay</a:t>
            </a:r>
            <a:r>
              <a:rPr lang="en-GB" sz="2400" dirty="0">
                <a:latin typeface="Calibri" panose="020F0502020204030204" pitchFamily="34" charset="0"/>
                <a:ea typeface="Calibri" panose="020F0502020204030204" pitchFamily="34" charset="0"/>
              </a:rPr>
              <a:t> </a:t>
            </a:r>
            <a:r>
              <a:rPr lang="en-GB" sz="2400" dirty="0">
                <a:solidFill>
                  <a:schemeClr val="tx1"/>
                </a:solidFill>
                <a:latin typeface="Calibri" panose="020F0502020204030204" pitchFamily="34" charset="0"/>
                <a:ea typeface="Calibri" panose="020F0502020204030204" pitchFamily="34" charset="0"/>
              </a:rPr>
              <a:t>that </a:t>
            </a:r>
            <a:r>
              <a:rPr lang="en-US" sz="2400" dirty="0">
                <a:solidFill>
                  <a:schemeClr val="tx1"/>
                </a:solidFill>
                <a:latin typeface="Calibri" panose="020F0502020204030204" pitchFamily="34" charset="0"/>
                <a:ea typeface="Calibri" panose="020F0502020204030204" pitchFamily="34" charset="0"/>
              </a:rPr>
              <a:t>indicates</a:t>
            </a:r>
            <a:r>
              <a:rPr lang="en-US" sz="2400" dirty="0">
                <a:latin typeface="Calibri" panose="020F0502020204030204" pitchFamily="34" charset="0"/>
                <a:ea typeface="Calibri" panose="020F0502020204030204" pitchFamily="34" charset="0"/>
              </a:rPr>
              <a:t> </a:t>
            </a:r>
            <a:r>
              <a:rPr lang="en-US" sz="2400" dirty="0">
                <a:solidFill>
                  <a:srgbClr val="000000"/>
                </a:solidFill>
                <a:latin typeface="Calibri" panose="020F0502020204030204" pitchFamily="34" charset="0"/>
                <a:ea typeface="Calibri" panose="020F0502020204030204" pitchFamily="34" charset="0"/>
              </a:rPr>
              <a:t>workers earning between 100 and 110 percent of minimum wage.</a:t>
            </a:r>
            <a:endParaRPr lang="en-US" sz="2400" dirty="0"/>
          </a:p>
        </p:txBody>
      </p:sp>
    </p:spTree>
    <p:extLst>
      <p:ext uri="{BB962C8B-B14F-4D97-AF65-F5344CB8AC3E}">
        <p14:creationId xmlns:p14="http://schemas.microsoft.com/office/powerpoint/2010/main" val="133258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09388" y="601320"/>
            <a:ext cx="11379199" cy="1116181"/>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Characteristics of workers in our sample</a:t>
            </a:r>
          </a:p>
          <a:p>
            <a:pPr algn="l">
              <a:spcBef>
                <a:spcPts val="0"/>
              </a:spcBef>
              <a:defRPr/>
            </a:pPr>
            <a:endParaRPr lang="en-US" sz="2667" b="1" spc="-42" dirty="0">
              <a:solidFill>
                <a:srgbClr val="E46C0A"/>
              </a:solidFill>
              <a:latin typeface="Source Sans Pro" panose="020B0604020202020204" charset="0"/>
            </a:endParaRPr>
          </a:p>
        </p:txBody>
      </p:sp>
      <p:sp>
        <p:nvSpPr>
          <p:cNvPr id="2" name="Isosceles Triangle 1">
            <a:extLst>
              <a:ext uri="{FF2B5EF4-FFF2-40B4-BE49-F238E27FC236}">
                <a16:creationId xmlns:a16="http://schemas.microsoft.com/office/drawing/2014/main" id="{5BAC77C1-CB47-E9FF-A4FD-B06069AF2B30}"/>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145C143D-79FD-3802-88B2-930D63396CD7}"/>
              </a:ext>
            </a:extLst>
          </p:cNvPr>
          <p:cNvSpPr/>
          <p:nvPr/>
        </p:nvSpPr>
        <p:spPr>
          <a:xfrm>
            <a:off x="733677" y="1717501"/>
            <a:ext cx="8867523" cy="4810299"/>
          </a:xfrm>
          <a:prstGeom prst="rect">
            <a:avLst/>
          </a:prstGeom>
          <a:solidFill>
            <a:srgbClr val="F39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dirty="0"/>
              <a:t>14 percent of workers in our sample are identified with low pay. </a:t>
            </a:r>
          </a:p>
          <a:p>
            <a:endParaRPr lang="en-US" sz="2667" dirty="0"/>
          </a:p>
          <a:p>
            <a:r>
              <a:rPr lang="en-US" sz="2667" dirty="0"/>
              <a:t>The incidence of low pay is lower (10 percent) in the group of workers covered by CBA than in the group not covered (23 percent).</a:t>
            </a:r>
          </a:p>
          <a:p>
            <a:endParaRPr lang="en-US" sz="2667" dirty="0"/>
          </a:p>
          <a:p>
            <a:r>
              <a:rPr lang="en-US" sz="2667" dirty="0">
                <a:solidFill>
                  <a:schemeClr val="tx1"/>
                </a:solidFill>
                <a:latin typeface="Calibri" panose="020F0502020204030204" pitchFamily="34" charset="0"/>
                <a:ea typeface="Calibri" panose="020F0502020204030204" pitchFamily="34" charset="0"/>
              </a:rPr>
              <a:t>Workers covered by CBA attain lower education levels, are more likely to have part-time work; more likely to have permanent than temporary contracts; and more concentrated in the public sector. </a:t>
            </a:r>
          </a:p>
        </p:txBody>
      </p:sp>
    </p:spTree>
    <p:extLst>
      <p:ext uri="{BB962C8B-B14F-4D97-AF65-F5344CB8AC3E}">
        <p14:creationId xmlns:p14="http://schemas.microsoft.com/office/powerpoint/2010/main" val="268529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BE44E2-C265-EBE5-7400-991BFB7627B2}"/>
              </a:ext>
            </a:extLst>
          </p:cNvPr>
          <p:cNvSpPr/>
          <p:nvPr/>
        </p:nvSpPr>
        <p:spPr>
          <a:xfrm>
            <a:off x="508001" y="5928398"/>
            <a:ext cx="10916759" cy="7591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2" name="TextBox 4">
            <a:extLst>
              <a:ext uri="{FF2B5EF4-FFF2-40B4-BE49-F238E27FC236}">
                <a16:creationId xmlns:a16="http://schemas.microsoft.com/office/drawing/2014/main" id="{71E7C70C-7285-DACF-ADCE-F3254AC6D9A2}"/>
              </a:ext>
            </a:extLst>
          </p:cNvPr>
          <p:cNvSpPr txBox="1"/>
          <p:nvPr/>
        </p:nvSpPr>
        <p:spPr>
          <a:xfrm>
            <a:off x="901555" y="6012148"/>
            <a:ext cx="10129648" cy="759310"/>
          </a:xfrm>
          <a:prstGeom prst="rect">
            <a:avLst/>
          </a:prstGeom>
        </p:spPr>
        <p:txBody>
          <a:bodyPr wrap="square" lIns="0" tIns="0" rIns="0" bIns="0" rtlCol="0" anchor="t">
            <a:spAutoFit/>
          </a:bodyPr>
          <a:lstStyle/>
          <a:p>
            <a:pPr>
              <a:spcBef>
                <a:spcPct val="0"/>
              </a:spcBef>
              <a:buClr>
                <a:srgbClr val="E46C0A"/>
              </a:buClr>
            </a:pPr>
            <a:endParaRPr lang="en-US" sz="1200" dirty="0">
              <a:solidFill>
                <a:schemeClr val="bg1"/>
              </a:solidFill>
              <a:cs typeface="Calibri" panose="020F0502020204030204" pitchFamily="34" charset="0"/>
            </a:endParaRPr>
          </a:p>
          <a:p>
            <a:pPr>
              <a:spcBef>
                <a:spcPct val="0"/>
              </a:spcBef>
              <a:buClr>
                <a:srgbClr val="E46C0A"/>
              </a:buClr>
            </a:pPr>
            <a:r>
              <a:rPr lang="en-US" sz="1267" dirty="0">
                <a:solidFill>
                  <a:schemeClr val="bg1"/>
                </a:solidFill>
                <a:cs typeface="Calibri" panose="020F0502020204030204" pitchFamily="34" charset="0"/>
              </a:rPr>
              <a:t>The magnitude of coefficient is lowest in education and health sector and reaches the highest values in construction and manufacturing sectors. </a:t>
            </a:r>
          </a:p>
          <a:p>
            <a:pPr marL="228611" indent="-228611">
              <a:spcBef>
                <a:spcPct val="0"/>
              </a:spcBef>
              <a:buClr>
                <a:srgbClr val="E46C0A"/>
              </a:buClr>
              <a:buFont typeface="Arial" panose="020B0604020202020204" pitchFamily="34" charset="0"/>
              <a:buChar char="•"/>
            </a:pPr>
            <a:endParaRPr lang="en-US" sz="12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endParaRPr lang="en-US" sz="1200" dirty="0">
              <a:solidFill>
                <a:schemeClr val="bg1"/>
              </a:solidFill>
            </a:endParaRPr>
          </a:p>
        </p:txBody>
      </p:sp>
      <p:sp>
        <p:nvSpPr>
          <p:cNvPr id="3" name="Google Shape;353;p14">
            <a:extLst>
              <a:ext uri="{FF2B5EF4-FFF2-40B4-BE49-F238E27FC236}">
                <a16:creationId xmlns:a16="http://schemas.microsoft.com/office/drawing/2014/main" id="{D6EEBBFE-6130-2B85-4D25-05AD9C2B715B}"/>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Different impact of CBA between sectors</a:t>
            </a:r>
            <a:br>
              <a:rPr lang="en-US" sz="5867" b="1" kern="0" dirty="0">
                <a:latin typeface="Source Sans Pro"/>
                <a:ea typeface="Source Sans Pro"/>
                <a:cs typeface="Source Sans Pro"/>
                <a:sym typeface="Source Sans Pro"/>
              </a:rPr>
            </a:br>
            <a:r>
              <a:rPr lang="en-US" sz="2000" b="1" dirty="0">
                <a:solidFill>
                  <a:srgbClr val="E46C0A"/>
                </a:solidFill>
                <a:latin typeface="Calibri" panose="020F0502020204030204" pitchFamily="34" charset="0"/>
                <a:ea typeface="Times New Roman" panose="02020603050405020304" pitchFamily="18" charset="0"/>
                <a:cs typeface="+mj-cs"/>
              </a:rPr>
              <a:t>Contribution of collective bargaining is weaker in sectors employing high-skilled workers </a:t>
            </a:r>
            <a:endParaRPr lang="en-US" sz="2000" b="1" kern="0" dirty="0">
              <a:solidFill>
                <a:srgbClr val="E46C0A"/>
              </a:solidFill>
              <a:latin typeface="Source Sans Pro"/>
              <a:ea typeface="Source Sans Pro"/>
              <a:cs typeface="Source Sans Pro"/>
              <a:sym typeface="Source Sans Pro"/>
            </a:endParaRPr>
          </a:p>
        </p:txBody>
      </p:sp>
      <p:sp>
        <p:nvSpPr>
          <p:cNvPr id="7" name="Isosceles Triangle 6">
            <a:extLst>
              <a:ext uri="{FF2B5EF4-FFF2-40B4-BE49-F238E27FC236}">
                <a16:creationId xmlns:a16="http://schemas.microsoft.com/office/drawing/2014/main" id="{87FF5EF3-A411-7436-E227-6E6724FDF0D6}"/>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3" name="Isosceles Triangle 12">
            <a:extLst>
              <a:ext uri="{FF2B5EF4-FFF2-40B4-BE49-F238E27FC236}">
                <a16:creationId xmlns:a16="http://schemas.microsoft.com/office/drawing/2014/main" id="{27C6A6F3-DADA-09A2-48B3-4FC0AA436189}"/>
              </a:ext>
            </a:extLst>
          </p:cNvPr>
          <p:cNvSpPr/>
          <p:nvPr/>
        </p:nvSpPr>
        <p:spPr>
          <a:xfrm rot="13351803" flipV="1">
            <a:off x="10994142" y="5798407"/>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graphicFrame>
        <p:nvGraphicFramePr>
          <p:cNvPr id="5" name="Chart 4">
            <a:extLst>
              <a:ext uri="{FF2B5EF4-FFF2-40B4-BE49-F238E27FC236}">
                <a16:creationId xmlns:a16="http://schemas.microsoft.com/office/drawing/2014/main" id="{75F00121-E5A8-49AD-B5EB-FEA65E28E0DC}"/>
              </a:ext>
            </a:extLst>
          </p:cNvPr>
          <p:cNvGraphicFramePr/>
          <p:nvPr/>
        </p:nvGraphicFramePr>
        <p:xfrm>
          <a:off x="897648" y="1342106"/>
          <a:ext cx="5720503" cy="423935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3C74434-F3C0-E17E-8EDE-5BB79851E7BC}"/>
              </a:ext>
            </a:extLst>
          </p:cNvPr>
          <p:cNvSpPr txBox="1"/>
          <p:nvPr/>
        </p:nvSpPr>
        <p:spPr>
          <a:xfrm>
            <a:off x="918309" y="5615037"/>
            <a:ext cx="10372136" cy="292259"/>
          </a:xfrm>
          <a:prstGeom prst="rect">
            <a:avLst/>
          </a:prstGeom>
          <a:noFill/>
        </p:spPr>
        <p:txBody>
          <a:bodyPr wrap="square">
            <a:spAutoFit/>
          </a:bodyPr>
          <a:lstStyle/>
          <a:p>
            <a:pPr>
              <a:lnSpc>
                <a:spcPct val="115000"/>
              </a:lnSpc>
              <a:spcAft>
                <a:spcPts val="667"/>
              </a:spcAft>
            </a:pPr>
            <a:r>
              <a:rPr lang="en-GB" sz="1200" dirty="0">
                <a:latin typeface="Calibri" panose="020F0502020204030204" pitchFamily="34" charset="0"/>
                <a:ea typeface="Calibri" panose="020F0502020204030204" pitchFamily="34" charset="0"/>
              </a:rPr>
              <a:t>Note: Presented are estimates on CBA variable obtained from models estimated separately for each sector. All e</a:t>
            </a:r>
            <a:r>
              <a:rPr lang="en-US" sz="1200" dirty="0" err="1">
                <a:latin typeface="Calibri" panose="020F0502020204030204" pitchFamily="34" charset="0"/>
                <a:ea typeface="Calibri" panose="020F0502020204030204" pitchFamily="34" charset="0"/>
              </a:rPr>
              <a:t>stimates</a:t>
            </a:r>
            <a:r>
              <a:rPr lang="en-US" sz="1200" dirty="0">
                <a:latin typeface="Calibri" panose="020F0502020204030204" pitchFamily="34" charset="0"/>
                <a:ea typeface="Calibri" panose="020F0502020204030204" pitchFamily="34" charset="0"/>
              </a:rPr>
              <a:t> are confirmed significant at 1% level.</a:t>
            </a:r>
          </a:p>
        </p:txBody>
      </p:sp>
      <p:sp>
        <p:nvSpPr>
          <p:cNvPr id="9" name="Freeform 6">
            <a:extLst>
              <a:ext uri="{FF2B5EF4-FFF2-40B4-BE49-F238E27FC236}">
                <a16:creationId xmlns:a16="http://schemas.microsoft.com/office/drawing/2014/main" id="{1297DFD8-A7E8-971A-3C6D-022ADBA79BD4}"/>
              </a:ext>
            </a:extLst>
          </p:cNvPr>
          <p:cNvSpPr/>
          <p:nvPr/>
        </p:nvSpPr>
        <p:spPr>
          <a:xfrm>
            <a:off x="9799051" y="604435"/>
            <a:ext cx="2337019" cy="5100639"/>
          </a:xfrm>
          <a:custGeom>
            <a:avLst/>
            <a:gdLst/>
            <a:ahLst/>
            <a:cxnLst/>
            <a:rect l="l" t="t" r="r" b="b"/>
            <a:pathLst>
              <a:path w="1215932" h="2653821">
                <a:moveTo>
                  <a:pt x="0" y="0"/>
                </a:moveTo>
                <a:lnTo>
                  <a:pt x="1215932" y="0"/>
                </a:lnTo>
                <a:lnTo>
                  <a:pt x="1215932" y="2653821"/>
                </a:lnTo>
                <a:lnTo>
                  <a:pt x="0" y="2653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Tree>
    <p:extLst>
      <p:ext uri="{BB962C8B-B14F-4D97-AF65-F5344CB8AC3E}">
        <p14:creationId xmlns:p14="http://schemas.microsoft.com/office/powerpoint/2010/main" val="996827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161C3B18-4760-5854-9D2F-2890775B10AA}"/>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0" name="Google Shape;353;p14">
            <a:extLst>
              <a:ext uri="{FF2B5EF4-FFF2-40B4-BE49-F238E27FC236}">
                <a16:creationId xmlns:a16="http://schemas.microsoft.com/office/drawing/2014/main" id="{67D2233B-BB2E-231D-845F-339838216206}"/>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Heterogenous impact of collective bargaining</a:t>
            </a:r>
            <a:br>
              <a:rPr lang="en-US" sz="5867" b="1" kern="0" dirty="0">
                <a:latin typeface="Source Sans Pro"/>
                <a:ea typeface="Source Sans Pro"/>
                <a:cs typeface="Source Sans Pro"/>
                <a:sym typeface="Source Sans Pro"/>
              </a:rPr>
            </a:br>
            <a:r>
              <a:rPr lang="en-US" sz="2000" b="1" dirty="0">
                <a:solidFill>
                  <a:srgbClr val="E46C0A"/>
                </a:solidFill>
                <a:latin typeface="Calibri" panose="020F0502020204030204" pitchFamily="34" charset="0"/>
                <a:ea typeface="Times New Roman" panose="02020603050405020304" pitchFamily="18" charset="0"/>
                <a:cs typeface="+mj-cs"/>
              </a:rPr>
              <a:t>The impact of collective wage bargaining on wage levels is higher for workers with lowest education attainment, older workers, those employed in private firms, and workers with temporary contracts or with part-time work. </a:t>
            </a:r>
            <a:endParaRPr lang="en-US" sz="2000" b="1" kern="0" dirty="0">
              <a:solidFill>
                <a:srgbClr val="E46C0A"/>
              </a:solidFill>
              <a:latin typeface="Source Sans Pro"/>
              <a:ea typeface="Source Sans Pro"/>
              <a:cs typeface="Source Sans Pro"/>
              <a:sym typeface="Source Sans Pro"/>
            </a:endParaRPr>
          </a:p>
        </p:txBody>
      </p:sp>
      <p:graphicFrame>
        <p:nvGraphicFramePr>
          <p:cNvPr id="3" name="Chart 2">
            <a:extLst>
              <a:ext uri="{FF2B5EF4-FFF2-40B4-BE49-F238E27FC236}">
                <a16:creationId xmlns:a16="http://schemas.microsoft.com/office/drawing/2014/main" id="{89CB8A02-0035-4E47-9021-EB66F2CB442A}"/>
              </a:ext>
            </a:extLst>
          </p:cNvPr>
          <p:cNvGraphicFramePr/>
          <p:nvPr/>
        </p:nvGraphicFramePr>
        <p:xfrm>
          <a:off x="3403600" y="1856154"/>
          <a:ext cx="6488328" cy="4464050"/>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8">
            <a:extLst>
              <a:ext uri="{FF2B5EF4-FFF2-40B4-BE49-F238E27FC236}">
                <a16:creationId xmlns:a16="http://schemas.microsoft.com/office/drawing/2014/main" id="{2AAB2B10-96DE-033A-080F-87FE18BFE8A5}"/>
              </a:ext>
            </a:extLst>
          </p:cNvPr>
          <p:cNvSpPr/>
          <p:nvPr/>
        </p:nvSpPr>
        <p:spPr>
          <a:xfrm flipH="1">
            <a:off x="914400" y="1905000"/>
            <a:ext cx="2590800" cy="4775200"/>
          </a:xfrm>
          <a:custGeom>
            <a:avLst/>
            <a:gdLst/>
            <a:ahLst/>
            <a:cxnLst/>
            <a:rect l="l" t="t" r="r" b="b"/>
            <a:pathLst>
              <a:path w="5527860" h="10858296">
                <a:moveTo>
                  <a:pt x="5527860" y="0"/>
                </a:moveTo>
                <a:lnTo>
                  <a:pt x="0" y="0"/>
                </a:lnTo>
                <a:lnTo>
                  <a:pt x="0" y="10858296"/>
                </a:lnTo>
                <a:lnTo>
                  <a:pt x="5527860" y="10858296"/>
                </a:lnTo>
                <a:lnTo>
                  <a:pt x="55278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2" name="TextBox 11">
            <a:extLst>
              <a:ext uri="{FF2B5EF4-FFF2-40B4-BE49-F238E27FC236}">
                <a16:creationId xmlns:a16="http://schemas.microsoft.com/office/drawing/2014/main" id="{81D347C6-A996-0A78-9CAD-EAF58D397B85}"/>
              </a:ext>
            </a:extLst>
          </p:cNvPr>
          <p:cNvSpPr txBox="1"/>
          <p:nvPr/>
        </p:nvSpPr>
        <p:spPr>
          <a:xfrm>
            <a:off x="3556000" y="6408128"/>
            <a:ext cx="8382000" cy="504625"/>
          </a:xfrm>
          <a:prstGeom prst="rect">
            <a:avLst/>
          </a:prstGeom>
          <a:noFill/>
        </p:spPr>
        <p:txBody>
          <a:bodyPr wrap="square">
            <a:spAutoFit/>
          </a:bodyPr>
          <a:lstStyle/>
          <a:p>
            <a:pPr>
              <a:lnSpc>
                <a:spcPct val="115000"/>
              </a:lnSpc>
              <a:spcAft>
                <a:spcPts val="667"/>
              </a:spcAft>
            </a:pPr>
            <a:r>
              <a:rPr lang="en-GB" sz="1200" dirty="0">
                <a:latin typeface="Calibri" panose="020F0502020204030204" pitchFamily="34" charset="0"/>
                <a:ea typeface="Calibri" panose="020F0502020204030204" pitchFamily="34" charset="0"/>
              </a:rPr>
              <a:t>Note: Separate models are estimated by adding interaction terms between coverage and characteristics of workers (education, age, gender) and parameters of their job (firm ownership, type of contract) to baseline specification. </a:t>
            </a:r>
            <a:endParaRPr lang="en-US" sz="1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9679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161C3B18-4760-5854-9D2F-2890775B10AA}"/>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0" name="Google Shape;353;p14">
            <a:extLst>
              <a:ext uri="{FF2B5EF4-FFF2-40B4-BE49-F238E27FC236}">
                <a16:creationId xmlns:a16="http://schemas.microsoft.com/office/drawing/2014/main" id="{67D2233B-BB2E-231D-845F-339838216206}"/>
              </a:ext>
            </a:extLst>
          </p:cNvPr>
          <p:cNvSpPr txBox="1">
            <a:spLocks/>
          </p:cNvSpPr>
          <p:nvPr/>
        </p:nvSpPr>
        <p:spPr>
          <a:xfrm>
            <a:off x="914401" y="533400"/>
            <a:ext cx="10058400" cy="863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The impact of collective bargaining vary with the level of minimum wages to median wage (</a:t>
            </a:r>
            <a:r>
              <a:rPr lang="en-US" sz="3200" b="1" kern="0" dirty="0" err="1">
                <a:latin typeface="Source Sans Pro"/>
                <a:ea typeface="Source Sans Pro"/>
                <a:cs typeface="Source Sans Pro"/>
                <a:sym typeface="Source Sans Pro"/>
              </a:rPr>
              <a:t>Kaitz</a:t>
            </a:r>
            <a:r>
              <a:rPr lang="en-US" sz="3200" b="1" kern="0" dirty="0">
                <a:latin typeface="Source Sans Pro"/>
                <a:ea typeface="Source Sans Pro"/>
                <a:cs typeface="Source Sans Pro"/>
                <a:sym typeface="Source Sans Pro"/>
              </a:rPr>
              <a:t> index)</a:t>
            </a:r>
            <a:br>
              <a:rPr lang="en-US" sz="5867" b="1" kern="0" dirty="0">
                <a:latin typeface="Source Sans Pro"/>
                <a:ea typeface="Source Sans Pro"/>
                <a:cs typeface="Source Sans Pro"/>
                <a:sym typeface="Source Sans Pro"/>
              </a:rPr>
            </a:br>
            <a:endParaRPr lang="en-US" sz="2000" b="1" kern="0" dirty="0">
              <a:solidFill>
                <a:srgbClr val="E46C0A"/>
              </a:solidFill>
              <a:latin typeface="Source Sans Pro"/>
              <a:ea typeface="Source Sans Pro"/>
              <a:cs typeface="Source Sans Pro"/>
              <a:sym typeface="Source Sans Pro"/>
            </a:endParaRPr>
          </a:p>
        </p:txBody>
      </p:sp>
      <p:pic>
        <p:nvPicPr>
          <p:cNvPr id="2" name="Picture 1">
            <a:extLst>
              <a:ext uri="{FF2B5EF4-FFF2-40B4-BE49-F238E27FC236}">
                <a16:creationId xmlns:a16="http://schemas.microsoft.com/office/drawing/2014/main" id="{A4EA43C1-0545-633C-922F-900BD94FDD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297" y="2667000"/>
            <a:ext cx="5252304" cy="3505200"/>
          </a:xfrm>
          <a:prstGeom prst="rect">
            <a:avLst/>
          </a:prstGeom>
          <a:noFill/>
          <a:ln>
            <a:noFill/>
          </a:ln>
        </p:spPr>
      </p:pic>
      <p:sp>
        <p:nvSpPr>
          <p:cNvPr id="5" name="TextBox 4">
            <a:extLst>
              <a:ext uri="{FF2B5EF4-FFF2-40B4-BE49-F238E27FC236}">
                <a16:creationId xmlns:a16="http://schemas.microsoft.com/office/drawing/2014/main" id="{C8A919CB-E558-8DB0-8CBF-DD88BAAC7094}"/>
              </a:ext>
            </a:extLst>
          </p:cNvPr>
          <p:cNvSpPr txBox="1"/>
          <p:nvPr/>
        </p:nvSpPr>
        <p:spPr>
          <a:xfrm>
            <a:off x="933940" y="2362200"/>
            <a:ext cx="4806461" cy="461665"/>
          </a:xfrm>
          <a:prstGeom prst="rect">
            <a:avLst/>
          </a:prstGeom>
          <a:noFill/>
        </p:spPr>
        <p:txBody>
          <a:bodyPr wrap="square">
            <a:spAutoFit/>
          </a:bodyPr>
          <a:lstStyle/>
          <a:p>
            <a:r>
              <a:rPr lang="en-GB" sz="1200" dirty="0">
                <a:latin typeface="Calibri" panose="020F0502020204030204" pitchFamily="34" charset="0"/>
                <a:ea typeface="Calibri" panose="020F0502020204030204" pitchFamily="34" charset="0"/>
              </a:rPr>
              <a:t>The marginal effect of </a:t>
            </a:r>
            <a:r>
              <a:rPr lang="en-US" sz="1200" dirty="0">
                <a:latin typeface="Calibri" panose="020F0502020204030204" pitchFamily="34" charset="0"/>
                <a:ea typeface="Calibri" panose="020F0502020204030204" pitchFamily="34" charset="0"/>
              </a:rPr>
              <a:t>collective bargaining on the incidence of low pay for different values of </a:t>
            </a:r>
            <a:r>
              <a:rPr lang="en-US" sz="1200" dirty="0" err="1">
                <a:latin typeface="Calibri" panose="020F0502020204030204" pitchFamily="34" charset="0"/>
                <a:ea typeface="Calibri" panose="020F0502020204030204" pitchFamily="34" charset="0"/>
              </a:rPr>
              <a:t>Kaitz</a:t>
            </a:r>
            <a:r>
              <a:rPr lang="en-US" sz="1200" dirty="0">
                <a:latin typeface="Calibri" panose="020F0502020204030204" pitchFamily="34" charset="0"/>
                <a:ea typeface="Calibri" panose="020F0502020204030204" pitchFamily="34" charset="0"/>
              </a:rPr>
              <a:t> index</a:t>
            </a:r>
            <a:endParaRPr lang="en-US" sz="1200" dirty="0"/>
          </a:p>
        </p:txBody>
      </p:sp>
      <p:sp>
        <p:nvSpPr>
          <p:cNvPr id="12" name="TextBox 11">
            <a:extLst>
              <a:ext uri="{FF2B5EF4-FFF2-40B4-BE49-F238E27FC236}">
                <a16:creationId xmlns:a16="http://schemas.microsoft.com/office/drawing/2014/main" id="{988FAF4F-7B46-979C-C6C2-071BAAEF549C}"/>
              </a:ext>
            </a:extLst>
          </p:cNvPr>
          <p:cNvSpPr txBox="1"/>
          <p:nvPr/>
        </p:nvSpPr>
        <p:spPr>
          <a:xfrm>
            <a:off x="933940" y="6253566"/>
            <a:ext cx="6025661" cy="504625"/>
          </a:xfrm>
          <a:prstGeom prst="rect">
            <a:avLst/>
          </a:prstGeom>
          <a:noFill/>
        </p:spPr>
        <p:txBody>
          <a:bodyPr wrap="square">
            <a:spAutoFit/>
          </a:bodyPr>
          <a:lstStyle/>
          <a:p>
            <a:pPr>
              <a:lnSpc>
                <a:spcPct val="115000"/>
              </a:lnSpc>
              <a:spcAft>
                <a:spcPts val="667"/>
              </a:spcAft>
            </a:pPr>
            <a:r>
              <a:rPr lang="en-GB" sz="1200" dirty="0">
                <a:latin typeface="Calibri" panose="020F0502020204030204" pitchFamily="34" charset="0"/>
                <a:ea typeface="Calibri" panose="020F0502020204030204" pitchFamily="34" charset="0"/>
              </a:rPr>
              <a:t>Note: Predictions are based on the estimation of baseline model with added interaction term between coverage </a:t>
            </a:r>
            <a:r>
              <a:rPr lang="en-US" sz="1200" dirty="0">
                <a:latin typeface="Calibri" panose="020F0502020204030204" pitchFamily="34" charset="0"/>
                <a:ea typeface="Calibri" panose="020F0502020204030204" pitchFamily="34" charset="0"/>
              </a:rPr>
              <a:t>bargaining </a:t>
            </a:r>
            <a:r>
              <a:rPr lang="en-GB" sz="1200" dirty="0">
                <a:latin typeface="Calibri" panose="020F0502020204030204" pitchFamily="34" charset="0"/>
                <a:ea typeface="Calibri" panose="020F0502020204030204" pitchFamily="34" charset="0"/>
              </a:rPr>
              <a:t>and </a:t>
            </a:r>
            <a:r>
              <a:rPr lang="en-GB" sz="1200" dirty="0" err="1">
                <a:latin typeface="Calibri" panose="020F0502020204030204" pitchFamily="34" charset="0"/>
                <a:ea typeface="Calibri" panose="020F0502020204030204" pitchFamily="34" charset="0"/>
              </a:rPr>
              <a:t>Kaitz</a:t>
            </a:r>
            <a:r>
              <a:rPr lang="en-GB" sz="1200" dirty="0">
                <a:latin typeface="Calibri" panose="020F0502020204030204" pitchFamily="34" charset="0"/>
                <a:ea typeface="Calibri" panose="020F0502020204030204" pitchFamily="34" charset="0"/>
              </a:rPr>
              <a:t> index. 95% confidence intervals are shown.</a:t>
            </a:r>
            <a:endParaRPr lang="en-US" sz="1200" dirty="0">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4265617-0705-536C-ED9A-7FF6078DECBD}"/>
              </a:ext>
            </a:extLst>
          </p:cNvPr>
          <p:cNvSpPr txBox="1"/>
          <p:nvPr/>
        </p:nvSpPr>
        <p:spPr>
          <a:xfrm>
            <a:off x="6959600" y="2260600"/>
            <a:ext cx="4064000" cy="3416320"/>
          </a:xfrm>
          <a:prstGeom prst="rect">
            <a:avLst/>
          </a:prstGeom>
          <a:noFill/>
        </p:spPr>
        <p:txBody>
          <a:bodyPr wrap="square">
            <a:spAutoFit/>
          </a:bodyPr>
          <a:lstStyle/>
          <a:p>
            <a:r>
              <a:rPr lang="en-US" sz="2400" b="1" dirty="0">
                <a:solidFill>
                  <a:srgbClr val="E46C0A"/>
                </a:solidFill>
                <a:latin typeface="Calibri" panose="020F0502020204030204" pitchFamily="34" charset="0"/>
                <a:ea typeface="Source Sans Pro"/>
                <a:cs typeface="+mj-cs"/>
                <a:sym typeface="Source Sans Pro"/>
              </a:rPr>
              <a:t>T</a:t>
            </a:r>
            <a:r>
              <a:rPr lang="en-US" sz="2400" b="1" dirty="0">
                <a:solidFill>
                  <a:srgbClr val="E46C0A"/>
                </a:solidFill>
                <a:latin typeface="Calibri" panose="020F0502020204030204" pitchFamily="34" charset="0"/>
                <a:ea typeface="Times New Roman" panose="02020603050405020304" pitchFamily="18" charset="0"/>
                <a:cs typeface="+mj-cs"/>
              </a:rPr>
              <a:t>he impact of being covered by a collective agreement is stronger in countries with high </a:t>
            </a:r>
            <a:r>
              <a:rPr lang="en-US" sz="2400" b="1" dirty="0" err="1">
                <a:solidFill>
                  <a:srgbClr val="E46C0A"/>
                </a:solidFill>
                <a:latin typeface="Calibri" panose="020F0502020204030204" pitchFamily="34" charset="0"/>
                <a:ea typeface="Times New Roman" panose="02020603050405020304" pitchFamily="18" charset="0"/>
                <a:cs typeface="+mj-cs"/>
              </a:rPr>
              <a:t>Kaitz</a:t>
            </a:r>
            <a:r>
              <a:rPr lang="en-US" sz="2400" b="1" dirty="0">
                <a:solidFill>
                  <a:srgbClr val="E46C0A"/>
                </a:solidFill>
                <a:latin typeface="Calibri" panose="020F0502020204030204" pitchFamily="34" charset="0"/>
                <a:ea typeface="Times New Roman" panose="02020603050405020304" pitchFamily="18" charset="0"/>
                <a:cs typeface="+mj-cs"/>
              </a:rPr>
              <a:t> index. This indicates that collective bargaining helps workers to sustain their wages above minimum wage levels even at more generous minimum wage levels.</a:t>
            </a:r>
            <a:endParaRPr lang="nl-NL" sz="2400" dirty="0"/>
          </a:p>
        </p:txBody>
      </p:sp>
    </p:spTree>
    <p:extLst>
      <p:ext uri="{BB962C8B-B14F-4D97-AF65-F5344CB8AC3E}">
        <p14:creationId xmlns:p14="http://schemas.microsoft.com/office/powerpoint/2010/main" val="93373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161C3B18-4760-5854-9D2F-2890775B10AA}"/>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0" name="Google Shape;353;p14">
            <a:extLst>
              <a:ext uri="{FF2B5EF4-FFF2-40B4-BE49-F238E27FC236}">
                <a16:creationId xmlns:a16="http://schemas.microsoft.com/office/drawing/2014/main" id="{67D2233B-BB2E-231D-845F-339838216206}"/>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The interaction of collective bargaining with sectoral characteristics </a:t>
            </a:r>
            <a:br>
              <a:rPr lang="en-US" sz="5867" b="1" kern="0" dirty="0">
                <a:latin typeface="Source Sans Pro"/>
                <a:ea typeface="Source Sans Pro"/>
                <a:cs typeface="Source Sans Pro"/>
                <a:sym typeface="Source Sans Pro"/>
              </a:rPr>
            </a:br>
            <a:r>
              <a:rPr lang="en-US" sz="2000" b="1" dirty="0">
                <a:solidFill>
                  <a:srgbClr val="E46C0A"/>
                </a:solidFill>
                <a:latin typeface="Calibri" panose="020F0502020204030204" pitchFamily="34" charset="0"/>
                <a:ea typeface="Times New Roman" panose="02020603050405020304" pitchFamily="18" charset="0"/>
                <a:cs typeface="+mj-cs"/>
              </a:rPr>
              <a:t>The impact of collective bargaining is higher in sectors with dominant low-skill workforce and male dominated sectors and in sectors with lower proportion of workers covered by CBA.</a:t>
            </a:r>
            <a:endParaRPr lang="en-US" sz="2000" b="1" kern="0" dirty="0">
              <a:solidFill>
                <a:srgbClr val="E46C0A"/>
              </a:solidFill>
              <a:latin typeface="Source Sans Pro"/>
              <a:ea typeface="Source Sans Pro"/>
              <a:cs typeface="Source Sans Pro"/>
              <a:sym typeface="Source Sans Pro"/>
            </a:endParaRPr>
          </a:p>
        </p:txBody>
      </p:sp>
      <p:sp>
        <p:nvSpPr>
          <p:cNvPr id="5" name="TextBox 4">
            <a:extLst>
              <a:ext uri="{FF2B5EF4-FFF2-40B4-BE49-F238E27FC236}">
                <a16:creationId xmlns:a16="http://schemas.microsoft.com/office/drawing/2014/main" id="{C8A919CB-E558-8DB0-8CBF-DD88BAAC7094}"/>
              </a:ext>
            </a:extLst>
          </p:cNvPr>
          <p:cNvSpPr txBox="1"/>
          <p:nvPr/>
        </p:nvSpPr>
        <p:spPr>
          <a:xfrm>
            <a:off x="762000" y="2227469"/>
            <a:ext cx="10718800" cy="584775"/>
          </a:xfrm>
          <a:prstGeom prst="rect">
            <a:avLst/>
          </a:prstGeom>
          <a:noFill/>
        </p:spPr>
        <p:txBody>
          <a:bodyPr wrap="square">
            <a:spAutoFit/>
          </a:bodyPr>
          <a:lstStyle/>
          <a:p>
            <a:r>
              <a:rPr lang="en-GB" sz="1600" dirty="0">
                <a:latin typeface="Calibri" panose="020F0502020204030204" pitchFamily="34" charset="0"/>
                <a:ea typeface="Calibri" panose="020F0502020204030204" pitchFamily="34" charset="0"/>
              </a:rPr>
              <a:t>The marginal effect of </a:t>
            </a:r>
            <a:r>
              <a:rPr lang="en-US" sz="1600" dirty="0">
                <a:latin typeface="Calibri" panose="020F0502020204030204" pitchFamily="34" charset="0"/>
                <a:ea typeface="Calibri" panose="020F0502020204030204" pitchFamily="34" charset="0"/>
              </a:rPr>
              <a:t>collective bargaining on the incidence of low pay in interaction with sectoral differences in the characteristics of workforce  </a:t>
            </a:r>
            <a:endParaRPr lang="en-US" sz="1600" dirty="0"/>
          </a:p>
        </p:txBody>
      </p:sp>
      <p:pic>
        <p:nvPicPr>
          <p:cNvPr id="3" name="Picture 2">
            <a:extLst>
              <a:ext uri="{FF2B5EF4-FFF2-40B4-BE49-F238E27FC236}">
                <a16:creationId xmlns:a16="http://schemas.microsoft.com/office/drawing/2014/main" id="{58EEECB5-EAFA-8AFF-8524-1AF79331AD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95" y="3073400"/>
            <a:ext cx="4172635" cy="2781757"/>
          </a:xfrm>
          <a:prstGeom prst="rect">
            <a:avLst/>
          </a:prstGeom>
          <a:noFill/>
          <a:ln>
            <a:noFill/>
          </a:ln>
        </p:spPr>
      </p:pic>
      <p:pic>
        <p:nvPicPr>
          <p:cNvPr id="4" name="Picture 3">
            <a:extLst>
              <a:ext uri="{FF2B5EF4-FFF2-40B4-BE49-F238E27FC236}">
                <a16:creationId xmlns:a16="http://schemas.microsoft.com/office/drawing/2014/main" id="{01F4C63F-27E0-839A-8B84-F00C6EB30D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5179" y="3073400"/>
            <a:ext cx="4110891" cy="2740594"/>
          </a:xfrm>
          <a:prstGeom prst="rect">
            <a:avLst/>
          </a:prstGeom>
          <a:noFill/>
          <a:ln>
            <a:noFill/>
          </a:ln>
        </p:spPr>
      </p:pic>
      <p:pic>
        <p:nvPicPr>
          <p:cNvPr id="6" name="Picture 5">
            <a:extLst>
              <a:ext uri="{FF2B5EF4-FFF2-40B4-BE49-F238E27FC236}">
                <a16:creationId xmlns:a16="http://schemas.microsoft.com/office/drawing/2014/main" id="{A45CB612-7F19-6862-1882-DC7D5C91BB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1109" y="3063875"/>
            <a:ext cx="4110891" cy="2740594"/>
          </a:xfrm>
          <a:prstGeom prst="rect">
            <a:avLst/>
          </a:prstGeom>
          <a:noFill/>
          <a:ln>
            <a:noFill/>
          </a:ln>
        </p:spPr>
      </p:pic>
    </p:spTree>
    <p:extLst>
      <p:ext uri="{BB962C8B-B14F-4D97-AF65-F5344CB8AC3E}">
        <p14:creationId xmlns:p14="http://schemas.microsoft.com/office/powerpoint/2010/main" val="166699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2077" y="2325653"/>
            <a:ext cx="8562723" cy="3897348"/>
            <a:chOff x="1215424" y="8461966"/>
            <a:chExt cx="18780680" cy="2274548"/>
          </a:xfrm>
          <a:solidFill>
            <a:srgbClr val="FFC000"/>
          </a:solidFill>
        </p:grpSpPr>
        <p:sp>
          <p:nvSpPr>
            <p:cNvPr id="7" name="Rectangle 6"/>
            <p:cNvSpPr/>
            <p:nvPr/>
          </p:nvSpPr>
          <p:spPr>
            <a:xfrm>
              <a:off x="1215424" y="8461966"/>
              <a:ext cx="18780680" cy="2274548"/>
            </a:xfrm>
            <a:prstGeom prst="rect">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946065" y="8662888"/>
              <a:ext cx="17464468" cy="1981539"/>
            </a:xfrm>
            <a:prstGeom prst="rect">
              <a:avLst/>
            </a:prstGeom>
            <a:noFill/>
            <a:ln>
              <a:noFill/>
            </a:ln>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2133" b="1" dirty="0">
                  <a:solidFill>
                    <a:schemeClr val="bg1"/>
                  </a:solidFill>
                  <a:cs typeface="Calibri" panose="020F0502020204030204" pitchFamily="34" charset="0"/>
                </a:rPr>
                <a:t>Evidence for added impact of collective bargaining towards decent wages</a:t>
              </a:r>
            </a:p>
            <a:p>
              <a:pPr marL="228611" indent="-228611">
                <a:spcBef>
                  <a:spcPct val="0"/>
                </a:spcBef>
                <a:buClr>
                  <a:srgbClr val="E46C0A"/>
                </a:buClr>
                <a:buFont typeface="Arial" panose="020B0604020202020204" pitchFamily="34" charset="0"/>
                <a:buChar char="•"/>
              </a:pPr>
              <a:endParaRPr lang="en-US" sz="2133" b="1"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2133" b="1" dirty="0">
                  <a:solidFill>
                    <a:schemeClr val="bg1"/>
                  </a:solidFill>
                  <a:cs typeface="Calibri" panose="020F0502020204030204" pitchFamily="34" charset="0"/>
                </a:rPr>
                <a:t>Sectoral differences are crucial. Larger effect of collective bargaining in sectors with more women, low educated and lower collective bargaining coverage</a:t>
              </a:r>
              <a:endParaRPr lang="en-US" sz="2133"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endParaRPr lang="en-US" sz="2133"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2133" b="1" dirty="0">
                  <a:solidFill>
                    <a:schemeClr val="bg1"/>
                  </a:solidFill>
                  <a:cs typeface="Calibri" panose="020F0502020204030204" pitchFamily="34" charset="0"/>
                </a:rPr>
                <a:t>More important to more vulnerable workers (females, older workers) </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defTabSz="650293">
                <a:buClr>
                  <a:srgbClr val="E46C0A"/>
                </a:buClr>
                <a:defRPr/>
              </a:pPr>
              <a:endParaRPr lang="en-US" sz="1400" b="1" kern="0" dirty="0">
                <a:solidFill>
                  <a:schemeClr val="bg1"/>
                </a:solidFill>
                <a:cs typeface="Arial"/>
                <a:sym typeface="Arial"/>
              </a:endParaRPr>
            </a:p>
          </p:txBody>
        </p:sp>
      </p:grpSp>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3" name="Google Shape;353;p14">
            <a:extLst>
              <a:ext uri="{FF2B5EF4-FFF2-40B4-BE49-F238E27FC236}">
                <a16:creationId xmlns:a16="http://schemas.microsoft.com/office/drawing/2014/main" id="{01A5FE6D-0604-2BD8-6B05-2E575665F9B2}"/>
              </a:ext>
            </a:extLst>
          </p:cNvPr>
          <p:cNvSpPr txBox="1">
            <a:spLocks/>
          </p:cNvSpPr>
          <p:nvPr/>
        </p:nvSpPr>
        <p:spPr>
          <a:xfrm>
            <a:off x="821164" y="549994"/>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Conclusion</a:t>
            </a:r>
          </a:p>
          <a:p>
            <a:pPr algn="l" defTabSz="609630">
              <a:spcBef>
                <a:spcPts val="0"/>
              </a:spcBef>
              <a:defRPr/>
            </a:pPr>
            <a:r>
              <a:rPr lang="en-US" sz="2667" b="1" spc="-42" dirty="0">
                <a:solidFill>
                  <a:srgbClr val="ED7D31"/>
                </a:solidFill>
                <a:latin typeface="Source Sans Pro" panose="020B0604020202020204" charset="0"/>
                <a:ea typeface="+mn-ea"/>
                <a:cs typeface="+mn-cs"/>
              </a:rPr>
              <a:t>Collective bargaining as a policy instrument for </a:t>
            </a:r>
            <a:br>
              <a:rPr lang="en-US" sz="2667" b="1" spc="-42" dirty="0">
                <a:solidFill>
                  <a:srgbClr val="ED7D31"/>
                </a:solidFill>
                <a:latin typeface="Source Sans Pro" panose="020B0604020202020204" charset="0"/>
                <a:ea typeface="+mn-ea"/>
                <a:cs typeface="+mn-cs"/>
              </a:rPr>
            </a:br>
            <a:r>
              <a:rPr lang="en-US" sz="2667" b="1" spc="-42" dirty="0">
                <a:solidFill>
                  <a:srgbClr val="ED7D31"/>
                </a:solidFill>
                <a:latin typeface="Source Sans Pro" panose="020B0604020202020204" charset="0"/>
                <a:ea typeface="+mn-ea"/>
                <a:cs typeface="+mn-cs"/>
              </a:rPr>
              <a:t>achieving decent wages in Europe.</a:t>
            </a:r>
          </a:p>
        </p:txBody>
      </p:sp>
      <p:sp>
        <p:nvSpPr>
          <p:cNvPr id="4" name="Isosceles Triangle 3">
            <a:extLst>
              <a:ext uri="{FF2B5EF4-FFF2-40B4-BE49-F238E27FC236}">
                <a16:creationId xmlns:a16="http://schemas.microsoft.com/office/drawing/2014/main" id="{4A243B9C-6742-0322-B186-717CAAB08EFB}"/>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3" name="Freeform 60">
            <a:extLst>
              <a:ext uri="{FF2B5EF4-FFF2-40B4-BE49-F238E27FC236}">
                <a16:creationId xmlns:a16="http://schemas.microsoft.com/office/drawing/2014/main" id="{02EE1536-A2AE-F115-E56D-5C390902CC63}"/>
              </a:ext>
            </a:extLst>
          </p:cNvPr>
          <p:cNvSpPr/>
          <p:nvPr/>
        </p:nvSpPr>
        <p:spPr>
          <a:xfrm>
            <a:off x="8534400" y="926275"/>
            <a:ext cx="3654661" cy="5723807"/>
          </a:xfrm>
          <a:custGeom>
            <a:avLst/>
            <a:gdLst/>
            <a:ahLst/>
            <a:cxnLst/>
            <a:rect l="l" t="t" r="r" b="b"/>
            <a:pathLst>
              <a:path w="5215588" h="8486904">
                <a:moveTo>
                  <a:pt x="0" y="0"/>
                </a:moveTo>
                <a:lnTo>
                  <a:pt x="5215588" y="0"/>
                </a:lnTo>
                <a:lnTo>
                  <a:pt x="5215588" y="8486904"/>
                </a:lnTo>
                <a:lnTo>
                  <a:pt x="0" y="848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4" name="Isosceles Triangle 13">
            <a:extLst>
              <a:ext uri="{FF2B5EF4-FFF2-40B4-BE49-F238E27FC236}">
                <a16:creationId xmlns:a16="http://schemas.microsoft.com/office/drawing/2014/main" id="{B0FEC734-8797-6679-FAC2-68EDDC1360C4}"/>
              </a:ext>
            </a:extLst>
          </p:cNvPr>
          <p:cNvSpPr/>
          <p:nvPr/>
        </p:nvSpPr>
        <p:spPr>
          <a:xfrm rot="7943305" flipV="1">
            <a:off x="320764" y="2202144"/>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5" name="Isosceles Triangle 14">
            <a:extLst>
              <a:ext uri="{FF2B5EF4-FFF2-40B4-BE49-F238E27FC236}">
                <a16:creationId xmlns:a16="http://schemas.microsoft.com/office/drawing/2014/main" id="{55B81635-750C-1621-4CB2-E78E9CA472A3}"/>
              </a:ext>
            </a:extLst>
          </p:cNvPr>
          <p:cNvSpPr/>
          <p:nvPr/>
        </p:nvSpPr>
        <p:spPr>
          <a:xfrm rot="18599406" flipV="1">
            <a:off x="8830954" y="5952182"/>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281803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B885E-64A1-7BA4-516F-60FAB64B81A2}"/>
              </a:ext>
            </a:extLst>
          </p:cNvPr>
          <p:cNvSpPr/>
          <p:nvPr/>
        </p:nvSpPr>
        <p:spPr>
          <a:xfrm>
            <a:off x="587377" y="2264793"/>
            <a:ext cx="4721503" cy="24218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5" name="Google Shape;353;p14"/>
          <p:cNvSpPr txBox="1">
            <a:spLocks noGrp="1"/>
          </p:cNvSpPr>
          <p:nvPr>
            <p:ph type="title"/>
          </p:nvPr>
        </p:nvSpPr>
        <p:spPr>
          <a:xfrm>
            <a:off x="609600" y="807467"/>
            <a:ext cx="8621485" cy="1443600"/>
          </a:xfrm>
          <a:prstGeom prst="rect">
            <a:avLst/>
          </a:prstGeom>
        </p:spPr>
        <p:txBody>
          <a:bodyPr spcFirstLastPara="1" vert="horz" wrap="square" lIns="0" tIns="0" rIns="0" bIns="0" rtlCol="0" anchor="t" anchorCtr="0">
            <a:noAutofit/>
          </a:bodyPr>
          <a:lstStyle/>
          <a:p>
            <a:pPr lvl="0"/>
            <a:r>
              <a:rPr lang="en-GB" sz="5867" b="1" dirty="0">
                <a:solidFill>
                  <a:srgbClr val="002060"/>
                </a:solidFill>
                <a:latin typeface="Source Sans Pro"/>
                <a:ea typeface="Source Sans Pro"/>
                <a:cs typeface="Source Sans Pro"/>
                <a:sym typeface="Source Sans Pro"/>
              </a:rPr>
              <a:t>Contact Us</a:t>
            </a:r>
          </a:p>
        </p:txBody>
      </p:sp>
      <p:sp>
        <p:nvSpPr>
          <p:cNvPr id="4" name="TextBox 3">
            <a:extLst>
              <a:ext uri="{FF2B5EF4-FFF2-40B4-BE49-F238E27FC236}">
                <a16:creationId xmlns:a16="http://schemas.microsoft.com/office/drawing/2014/main" id="{730382D1-F0EA-4CA6-96C0-47AC5793C7EA}"/>
              </a:ext>
            </a:extLst>
          </p:cNvPr>
          <p:cNvSpPr txBox="1"/>
          <p:nvPr/>
        </p:nvSpPr>
        <p:spPr>
          <a:xfrm>
            <a:off x="717787" y="2437997"/>
            <a:ext cx="4482904" cy="1431226"/>
          </a:xfrm>
          <a:prstGeom prst="rect">
            <a:avLst/>
          </a:prstGeom>
          <a:noFill/>
          <a:ln>
            <a:noFill/>
          </a:ln>
        </p:spPr>
        <p:txBody>
          <a:bodyPr wrap="square" rtlCol="0">
            <a:spAutoFit/>
          </a:bodyPr>
          <a:lstStyle/>
          <a:p>
            <a:pPr algn="ctr">
              <a:lnSpc>
                <a:spcPts val="4107"/>
              </a:lnSpc>
            </a:pPr>
            <a:endParaRPr lang="en-US" sz="2133" b="1" spc="-37" dirty="0">
              <a:solidFill>
                <a:srgbClr val="FFC000"/>
              </a:solidFill>
              <a:latin typeface="Source Sans Pro" panose="020B0604020202020204" charset="0"/>
            </a:endParaRPr>
          </a:p>
          <a:p>
            <a:pPr algn="ctr">
              <a:lnSpc>
                <a:spcPts val="4107"/>
              </a:lnSpc>
            </a:pPr>
            <a:r>
              <a:rPr lang="en-US" sz="2133" b="1" spc="-37" dirty="0">
                <a:solidFill>
                  <a:srgbClr val="FFC000"/>
                </a:solidFill>
                <a:latin typeface="Source Sans Pro" panose="020B0604020202020204" charset="0"/>
              </a:rPr>
              <a:t>Contact: </a:t>
            </a:r>
            <a:r>
              <a:rPr lang="sv-SE" sz="2133" b="1" spc="-37" dirty="0">
                <a:solidFill>
                  <a:schemeClr val="bg1"/>
                </a:solidFill>
                <a:latin typeface="Source Sans Pro" panose="020B0604020202020204" charset="0"/>
              </a:rPr>
              <a:t>j.w.besamusca@uu.nl</a:t>
            </a:r>
            <a:endParaRPr lang="en-US" sz="2133" b="1" spc="-37" dirty="0">
              <a:solidFill>
                <a:schemeClr val="bg1"/>
              </a:solidFill>
              <a:latin typeface="Source Sans Pro" panose="020B0604020202020204" charset="0"/>
            </a:endParaRPr>
          </a:p>
          <a:p>
            <a:pPr defTabSz="1219261">
              <a:buClr>
                <a:srgbClr val="000000"/>
              </a:buClr>
            </a:pPr>
            <a:endParaRPr lang="en-US" sz="1867" b="1" kern="0" dirty="0">
              <a:solidFill>
                <a:srgbClr val="E46C0A"/>
              </a:solidFill>
              <a:latin typeface="Calibri" panose="020F0502020204030204" pitchFamily="34" charset="0"/>
              <a:cs typeface="Arial"/>
              <a:sym typeface="Arial"/>
            </a:endParaRPr>
          </a:p>
        </p:txBody>
      </p:sp>
      <p:sp>
        <p:nvSpPr>
          <p:cNvPr id="106" name="Isosceles Triangle 105">
            <a:extLst>
              <a:ext uri="{FF2B5EF4-FFF2-40B4-BE49-F238E27FC236}">
                <a16:creationId xmlns:a16="http://schemas.microsoft.com/office/drawing/2014/main" id="{9457CEEB-1F2D-3E6A-2C2F-2EF74BE002B4}"/>
              </a:ext>
            </a:extLst>
          </p:cNvPr>
          <p:cNvSpPr/>
          <p:nvPr/>
        </p:nvSpPr>
        <p:spPr>
          <a:xfrm rot="13351803" flipV="1">
            <a:off x="4880271" y="2138261"/>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4988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D55C-A8CB-A800-E257-AA4FF77857AF}"/>
              </a:ext>
            </a:extLst>
          </p:cNvPr>
          <p:cNvSpPr>
            <a:spLocks noGrp="1"/>
          </p:cNvSpPr>
          <p:nvPr>
            <p:ph type="ctrTitle"/>
          </p:nvPr>
        </p:nvSpPr>
        <p:spPr/>
        <p:txBody>
          <a:bodyPr>
            <a:normAutofit/>
          </a:bodyPr>
          <a:lstStyle/>
          <a:p>
            <a:r>
              <a:rPr lang="en-US" sz="4800" dirty="0">
                <a:solidFill>
                  <a:srgbClr val="002060"/>
                </a:solidFill>
              </a:rPr>
              <a:t>Female friendly clauses in collective bargaining agreements</a:t>
            </a:r>
          </a:p>
        </p:txBody>
      </p:sp>
      <p:sp>
        <p:nvSpPr>
          <p:cNvPr id="3" name="Subtitle 2">
            <a:extLst>
              <a:ext uri="{FF2B5EF4-FFF2-40B4-BE49-F238E27FC236}">
                <a16:creationId xmlns:a16="http://schemas.microsoft.com/office/drawing/2014/main" id="{B54A40B3-BA7B-5DF3-65F9-65CFC630D4FA}"/>
              </a:ext>
            </a:extLst>
          </p:cNvPr>
          <p:cNvSpPr>
            <a:spLocks noGrp="1"/>
          </p:cNvSpPr>
          <p:nvPr>
            <p:ph type="subTitle" idx="1"/>
          </p:nvPr>
        </p:nvSpPr>
        <p:spPr/>
        <p:txBody>
          <a:bodyPr/>
          <a:lstStyle/>
          <a:p>
            <a:r>
              <a:rPr lang="en-US" dirty="0"/>
              <a:t>Rupa </a:t>
            </a:r>
            <a:r>
              <a:rPr lang="en-US" dirty="0" err="1"/>
              <a:t>Korde</a:t>
            </a:r>
            <a:r>
              <a:rPr lang="en-US" dirty="0"/>
              <a:t> and </a:t>
            </a:r>
            <a:r>
              <a:rPr lang="en-US" dirty="0" err="1"/>
              <a:t>Mahika</a:t>
            </a:r>
            <a:r>
              <a:rPr lang="en-US" dirty="0"/>
              <a:t> Gandhi</a:t>
            </a:r>
          </a:p>
          <a:p>
            <a:r>
              <a:rPr lang="en-US" dirty="0"/>
              <a:t>Economics and Public Policy Department</a:t>
            </a:r>
          </a:p>
          <a:p>
            <a:r>
              <a:rPr lang="en-US" dirty="0"/>
              <a:t>FLAME University, India</a:t>
            </a:r>
          </a:p>
        </p:txBody>
      </p:sp>
      <p:pic>
        <p:nvPicPr>
          <p:cNvPr id="5" name="Picture 2" descr="FLAME University — College Fair">
            <a:extLst>
              <a:ext uri="{FF2B5EF4-FFF2-40B4-BE49-F238E27FC236}">
                <a16:creationId xmlns:a16="http://schemas.microsoft.com/office/drawing/2014/main" id="{273E5E1A-7B9F-A131-3FF5-A261964DB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ges — The Industry We Want">
            <a:extLst>
              <a:ext uri="{FF2B5EF4-FFF2-40B4-BE49-F238E27FC236}">
                <a16:creationId xmlns:a16="http://schemas.microsoft.com/office/drawing/2014/main" id="{8B485D2F-1F48-D6BA-D29D-85197D437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5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8209" y="136525"/>
            <a:ext cx="11617036" cy="1325563"/>
          </a:xfrm>
        </p:spPr>
        <p:txBody>
          <a:bodyPr/>
          <a:lstStyle/>
          <a:p>
            <a:r>
              <a:rPr lang="en-US" b="1" dirty="0">
                <a:solidFill>
                  <a:schemeClr val="accent2"/>
                </a:solidFill>
                <a:effectLst/>
                <a:latin typeface="Overpass" pitchFamily="2" charset="77"/>
              </a:rPr>
              <a:t>The Challenges Of Understanding the Content of Collective Bargaining</a:t>
            </a:r>
            <a:endParaRPr lang="en-GB" b="1" dirty="0">
              <a:solidFill>
                <a:schemeClr val="accent2"/>
              </a:solidFill>
            </a:endParaRPr>
          </a:p>
        </p:txBody>
      </p:sp>
      <p:sp>
        <p:nvSpPr>
          <p:cNvPr id="28" name="Slide Number Placeholder 27"/>
          <p:cNvSpPr>
            <a:spLocks noGrp="1"/>
          </p:cNvSpPr>
          <p:nvPr>
            <p:ph type="sldNum" sz="quarter" idx="12"/>
          </p:nvPr>
        </p:nvSpPr>
        <p:spPr/>
        <p:txBody>
          <a:bodyPr/>
          <a:lstStyle/>
          <a:p>
            <a:fld id="{856227C0-AD57-4F9B-BAE3-EEFB0D0EE427}" type="slidenum">
              <a:rPr lang="en-GB" smtClean="0"/>
              <a:t>3</a:t>
            </a:fld>
            <a:endParaRPr lang="en-GB"/>
          </a:p>
        </p:txBody>
      </p:sp>
      <p:pic>
        <p:nvPicPr>
          <p:cNvPr id="6" name="Google Shape;135;p26" descr="https://lh5.googleusercontent.com/kM0RXnoGfT7Krxw1VuBwV5msuYPBlKXndIrxEOomtKOIJ-9BC6ow2ITKkkwRIApRQYc3pUm9CbE6EbHnr13oBYV3BgS-L1SPhzh0nBUp3w5Y67mOBDrjuI_BRMMsTqXJzhxRNawuvIk">
            <a:extLst>
              <a:ext uri="{FF2B5EF4-FFF2-40B4-BE49-F238E27FC236}">
                <a16:creationId xmlns:a16="http://schemas.microsoft.com/office/drawing/2014/main" id="{167EAF11-3FEF-47F5-60ED-8F5A64962F83}"/>
              </a:ext>
            </a:extLst>
          </p:cNvPr>
          <p:cNvPicPr preferRelativeResize="0"/>
          <p:nvPr/>
        </p:nvPicPr>
        <p:blipFill rotWithShape="1">
          <a:blip r:embed="rId3">
            <a:alphaModFix/>
          </a:blip>
          <a:srcRect/>
          <a:stretch/>
        </p:blipFill>
        <p:spPr>
          <a:xfrm>
            <a:off x="9020176" y="6149885"/>
            <a:ext cx="3171824" cy="708115"/>
          </a:xfrm>
          <a:prstGeom prst="rect">
            <a:avLst/>
          </a:prstGeom>
          <a:noFill/>
          <a:ln>
            <a:noFill/>
          </a:ln>
        </p:spPr>
      </p:pic>
      <p:sp>
        <p:nvSpPr>
          <p:cNvPr id="11" name="Tekstvak 10">
            <a:extLst>
              <a:ext uri="{FF2B5EF4-FFF2-40B4-BE49-F238E27FC236}">
                <a16:creationId xmlns:a16="http://schemas.microsoft.com/office/drawing/2014/main" id="{D64B9893-A150-7B17-F395-B8458EEA6A34}"/>
              </a:ext>
            </a:extLst>
          </p:cNvPr>
          <p:cNvSpPr txBox="1"/>
          <p:nvPr/>
        </p:nvSpPr>
        <p:spPr>
          <a:xfrm>
            <a:off x="218209" y="1368266"/>
            <a:ext cx="11617036" cy="5170646"/>
          </a:xfrm>
          <a:prstGeom prst="rect">
            <a:avLst/>
          </a:prstGeom>
          <a:noFill/>
        </p:spPr>
        <p:txBody>
          <a:bodyPr wrap="square">
            <a:spAutoFit/>
          </a:bodyPr>
          <a:lstStyle/>
          <a:p>
            <a:pPr marL="285750" indent="-285750">
              <a:buFont typeface="Arial" panose="020B0604020202020204" pitchFamily="34" charset="0"/>
              <a:buChar char="•"/>
            </a:pPr>
            <a:r>
              <a:rPr lang="en-US" sz="2200" dirty="0"/>
              <a:t>Explaining the Global WageIndicator Collective Agreements Database</a:t>
            </a:r>
            <a:br>
              <a:rPr lang="en-US" sz="2200" dirty="0"/>
            </a:br>
            <a:r>
              <a:rPr lang="en-US" sz="1600" dirty="0">
                <a:solidFill>
                  <a:schemeClr val="accent1"/>
                </a:solidFill>
              </a:rPr>
              <a:t>Daniela Ceccon and Gabriele </a:t>
            </a:r>
            <a:r>
              <a:rPr lang="en-US" sz="1600" dirty="0" err="1">
                <a:solidFill>
                  <a:schemeClr val="accent1"/>
                </a:solidFill>
              </a:rPr>
              <a:t>Medas</a:t>
            </a:r>
            <a:r>
              <a:rPr lang="en-US" sz="1600" dirty="0">
                <a:solidFill>
                  <a:schemeClr val="accent1"/>
                </a:solidFill>
              </a:rPr>
              <a:t>, WageIndicator Foundation</a:t>
            </a:r>
            <a:r>
              <a:rPr lang="en-GB" sz="1600" dirty="0">
                <a:solidFill>
                  <a:schemeClr val="accent1"/>
                </a:solidFill>
              </a:rPr>
              <a:t> </a:t>
            </a:r>
            <a:br>
              <a:rPr lang="en-GB" sz="1600" dirty="0">
                <a:solidFill>
                  <a:schemeClr val="accent1"/>
                </a:solidFill>
              </a:rPr>
            </a:br>
            <a:endParaRPr lang="en-GB" sz="1600" dirty="0">
              <a:solidFill>
                <a:schemeClr val="accent1"/>
              </a:solidFill>
            </a:endParaRPr>
          </a:p>
          <a:p>
            <a:pPr marL="285750" indent="-285750">
              <a:buFont typeface="Arial" panose="020B0604020202020204" pitchFamily="34" charset="0"/>
              <a:buChar char="•"/>
            </a:pPr>
            <a:r>
              <a:rPr lang="en-US" sz="2200" dirty="0"/>
              <a:t>The interplay of collective wage bargaining and statutory minimum wages in realizing adequate wage floors across European sectors</a:t>
            </a:r>
            <a:br>
              <a:rPr lang="en-US" sz="2200" dirty="0"/>
            </a:br>
            <a:r>
              <a:rPr lang="en-US" sz="1600" dirty="0">
                <a:solidFill>
                  <a:schemeClr val="accent1"/>
                </a:solidFill>
              </a:rPr>
              <a:t>Janna </a:t>
            </a:r>
            <a:r>
              <a:rPr lang="en-US" sz="1600" dirty="0" err="1">
                <a:solidFill>
                  <a:schemeClr val="accent1"/>
                </a:solidFill>
              </a:rPr>
              <a:t>Besamusca</a:t>
            </a:r>
            <a:r>
              <a:rPr lang="en-US" sz="1600" dirty="0">
                <a:solidFill>
                  <a:schemeClr val="accent1"/>
                </a:solidFill>
              </a:rPr>
              <a:t>, Utrecht University; Martin </a:t>
            </a:r>
            <a:r>
              <a:rPr lang="en-US" sz="1600" dirty="0" err="1">
                <a:solidFill>
                  <a:schemeClr val="accent1"/>
                </a:solidFill>
              </a:rPr>
              <a:t>Guzi</a:t>
            </a:r>
            <a:r>
              <a:rPr lang="en-US" sz="1600" dirty="0">
                <a:solidFill>
                  <a:schemeClr val="accent1"/>
                </a:solidFill>
              </a:rPr>
              <a:t>, Masaryk University; Kea </a:t>
            </a:r>
            <a:r>
              <a:rPr lang="en-US" sz="1600" dirty="0" err="1">
                <a:solidFill>
                  <a:schemeClr val="accent1"/>
                </a:solidFill>
              </a:rPr>
              <a:t>Tijdens</a:t>
            </a:r>
            <a:r>
              <a:rPr lang="en-US" sz="1600" dirty="0">
                <a:solidFill>
                  <a:schemeClr val="accent1"/>
                </a:solidFill>
              </a:rPr>
              <a:t>, WageIndicator Foundation</a:t>
            </a:r>
            <a:br>
              <a:rPr lang="en-US" sz="1600" dirty="0">
                <a:solidFill>
                  <a:schemeClr val="accent1"/>
                </a:solidFill>
              </a:rPr>
            </a:br>
            <a:endParaRPr lang="en-GB" sz="1600" dirty="0"/>
          </a:p>
          <a:p>
            <a:pPr marL="285750" indent="-285750">
              <a:buFont typeface="Arial" panose="020B0604020202020204" pitchFamily="34" charset="0"/>
              <a:buChar char="•"/>
            </a:pPr>
            <a:r>
              <a:rPr lang="en-US" sz="2200" dirty="0"/>
              <a:t>Female friendly clauses in collective bargaining agreements</a:t>
            </a:r>
            <a:br>
              <a:rPr lang="en-US" sz="2200" dirty="0"/>
            </a:br>
            <a:r>
              <a:rPr lang="en-GB" sz="1600" dirty="0">
                <a:solidFill>
                  <a:schemeClr val="accent1"/>
                </a:solidFill>
              </a:rPr>
              <a:t>Rupa </a:t>
            </a:r>
            <a:r>
              <a:rPr lang="en-GB" sz="1600" dirty="0" err="1">
                <a:solidFill>
                  <a:schemeClr val="accent1"/>
                </a:solidFill>
              </a:rPr>
              <a:t>Korde</a:t>
            </a:r>
            <a:r>
              <a:rPr lang="en-GB" sz="1600" dirty="0">
                <a:solidFill>
                  <a:schemeClr val="accent1"/>
                </a:solidFill>
              </a:rPr>
              <a:t> and Mahika Gandhi, FLAME University / WageIndicator Foundation </a:t>
            </a:r>
            <a:br>
              <a:rPr lang="en-GB" sz="1600" dirty="0">
                <a:solidFill>
                  <a:schemeClr val="accent1"/>
                </a:solidFill>
              </a:rPr>
            </a:br>
            <a:endParaRPr lang="en-GB" sz="1600" dirty="0">
              <a:solidFill>
                <a:schemeClr val="accent1"/>
              </a:solidFill>
            </a:endParaRPr>
          </a:p>
          <a:p>
            <a:pPr marL="285750" indent="-285750">
              <a:buFont typeface="Arial" panose="020B0604020202020204" pitchFamily="34" charset="0"/>
              <a:buChar char="•"/>
            </a:pPr>
            <a:r>
              <a:rPr lang="en-US" sz="2200" dirty="0"/>
              <a:t>Wage-setting in Collective Bargaining in Africa: Analyses using WageIndicator Database</a:t>
            </a:r>
            <a:br>
              <a:rPr lang="en-US" sz="2200" dirty="0"/>
            </a:br>
            <a:r>
              <a:rPr lang="en-US" sz="1600" dirty="0">
                <a:solidFill>
                  <a:schemeClr val="accent1"/>
                </a:solidFill>
              </a:rPr>
              <a:t>Ernest </a:t>
            </a:r>
            <a:r>
              <a:rPr lang="en-US" sz="1600" dirty="0" err="1">
                <a:solidFill>
                  <a:schemeClr val="accent1"/>
                </a:solidFill>
              </a:rPr>
              <a:t>Ngeh</a:t>
            </a:r>
            <a:r>
              <a:rPr lang="en-US" sz="1600" dirty="0">
                <a:solidFill>
                  <a:schemeClr val="accent1"/>
                </a:solidFill>
              </a:rPr>
              <a:t> </a:t>
            </a:r>
            <a:r>
              <a:rPr lang="en-US" sz="1600" dirty="0" err="1">
                <a:solidFill>
                  <a:schemeClr val="accent1"/>
                </a:solidFill>
              </a:rPr>
              <a:t>Tingum</a:t>
            </a:r>
            <a:r>
              <a:rPr lang="en-US" sz="1600" dirty="0">
                <a:solidFill>
                  <a:schemeClr val="accent1"/>
                </a:solidFill>
              </a:rPr>
              <a:t>, University of Namibia/WageIndicator Foundation</a:t>
            </a:r>
            <a:br>
              <a:rPr lang="en-US" sz="1600" dirty="0">
                <a:solidFill>
                  <a:schemeClr val="accent1"/>
                </a:solidFill>
              </a:rPr>
            </a:br>
            <a:endParaRPr lang="en-GB" sz="1600" dirty="0">
              <a:solidFill>
                <a:schemeClr val="accent1"/>
              </a:solidFill>
            </a:endParaRPr>
          </a:p>
          <a:p>
            <a:pPr marL="285750" indent="-285750">
              <a:buFont typeface="Arial" panose="020B0604020202020204" pitchFamily="34" charset="0"/>
              <a:buChar char="•"/>
            </a:pPr>
            <a:r>
              <a:rPr lang="en-GB" sz="2200" dirty="0"/>
              <a:t>Understanding Collective Bargaining Agreements in Turkey </a:t>
            </a:r>
            <a:br>
              <a:rPr lang="en-GB" sz="2200" dirty="0"/>
            </a:br>
            <a:r>
              <a:rPr lang="en-GB" sz="1600" dirty="0" err="1">
                <a:solidFill>
                  <a:schemeClr val="accent1"/>
                </a:solidFill>
              </a:rPr>
              <a:t>Ceyhun</a:t>
            </a:r>
            <a:r>
              <a:rPr lang="en-GB" sz="1600" dirty="0">
                <a:solidFill>
                  <a:schemeClr val="accent1"/>
                </a:solidFill>
              </a:rPr>
              <a:t> </a:t>
            </a:r>
            <a:r>
              <a:rPr lang="en-GB" sz="1600" dirty="0" err="1">
                <a:solidFill>
                  <a:schemeClr val="accent1"/>
                </a:solidFill>
              </a:rPr>
              <a:t>Güler</a:t>
            </a:r>
            <a:r>
              <a:rPr lang="en-GB" sz="1600" dirty="0">
                <a:solidFill>
                  <a:schemeClr val="accent1"/>
                </a:solidFill>
              </a:rPr>
              <a:t>, </a:t>
            </a:r>
            <a:r>
              <a:rPr lang="en-GB" sz="1600" dirty="0" err="1">
                <a:solidFill>
                  <a:schemeClr val="accent1"/>
                </a:solidFill>
              </a:rPr>
              <a:t>Dokuz</a:t>
            </a:r>
            <a:r>
              <a:rPr lang="en-GB" sz="1600" dirty="0">
                <a:solidFill>
                  <a:schemeClr val="accent1"/>
                </a:solidFill>
              </a:rPr>
              <a:t> </a:t>
            </a:r>
            <a:r>
              <a:rPr lang="en-GB" sz="1600" dirty="0" err="1">
                <a:solidFill>
                  <a:schemeClr val="accent1"/>
                </a:solidFill>
              </a:rPr>
              <a:t>Eylul</a:t>
            </a:r>
            <a:r>
              <a:rPr lang="en-GB" sz="1600" dirty="0">
                <a:solidFill>
                  <a:schemeClr val="accent1"/>
                </a:solidFill>
              </a:rPr>
              <a:t> University / WageIndicator Foundation</a:t>
            </a:r>
            <a:br>
              <a:rPr lang="en-GB" sz="1600" dirty="0">
                <a:solidFill>
                  <a:schemeClr val="accent1"/>
                </a:solidFill>
              </a:rPr>
            </a:br>
            <a:endParaRPr lang="en-GB" sz="1600" dirty="0">
              <a:solidFill>
                <a:schemeClr val="accent1"/>
              </a:solidFill>
            </a:endParaRPr>
          </a:p>
          <a:p>
            <a:pPr marL="285750" indent="-285750">
              <a:buFont typeface="Arial" panose="020B0604020202020204" pitchFamily="34" charset="0"/>
              <a:buChar char="•"/>
            </a:pPr>
            <a:r>
              <a:rPr lang="en-US" sz="2200" dirty="0"/>
              <a:t>Collective Bargaining After </a:t>
            </a:r>
            <a:r>
              <a:rPr lang="en-US" sz="2200" dirty="0" err="1"/>
              <a:t>Labour</a:t>
            </a:r>
            <a:r>
              <a:rPr lang="en-US" sz="2200" dirty="0"/>
              <a:t> Law Reform in Indonesia</a:t>
            </a:r>
            <a:br>
              <a:rPr lang="en-US" sz="2200" dirty="0"/>
            </a:br>
            <a:r>
              <a:rPr lang="en-GB" sz="1600" dirty="0">
                <a:solidFill>
                  <a:schemeClr val="accent1"/>
                </a:solidFill>
              </a:rPr>
              <a:t>Nadia </a:t>
            </a:r>
            <a:r>
              <a:rPr lang="en-GB" sz="1600" dirty="0" err="1">
                <a:solidFill>
                  <a:schemeClr val="accent1"/>
                </a:solidFill>
              </a:rPr>
              <a:t>Pralitasari</a:t>
            </a:r>
            <a:r>
              <a:rPr lang="en-GB" sz="1600" dirty="0">
                <a:solidFill>
                  <a:schemeClr val="accent1"/>
                </a:solidFill>
              </a:rPr>
              <a:t>, WageIndicator Foundation / Gajimu.com</a:t>
            </a:r>
            <a:endParaRPr lang="en-GB" sz="1600" dirty="0"/>
          </a:p>
        </p:txBody>
      </p:sp>
    </p:spTree>
    <p:extLst>
      <p:ext uri="{BB962C8B-B14F-4D97-AF65-F5344CB8AC3E}">
        <p14:creationId xmlns:p14="http://schemas.microsoft.com/office/powerpoint/2010/main" val="243705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AA5E-8FCC-58AF-C4BF-C34D1CAF43DA}"/>
              </a:ext>
            </a:extLst>
          </p:cNvPr>
          <p:cNvSpPr>
            <a:spLocks noGrp="1"/>
          </p:cNvSpPr>
          <p:nvPr>
            <p:ph type="title" idx="4294967295"/>
          </p:nvPr>
        </p:nvSpPr>
        <p:spPr>
          <a:xfrm>
            <a:off x="838200" y="365125"/>
            <a:ext cx="10515600" cy="1325563"/>
          </a:xfrm>
        </p:spPr>
        <p:txBody>
          <a:bodyPr/>
          <a:lstStyle/>
          <a:p>
            <a:r>
              <a:rPr lang="en-US" dirty="0">
                <a:solidFill>
                  <a:srgbClr val="002060"/>
                </a:solidFill>
              </a:rPr>
              <a:t>Introduction</a:t>
            </a:r>
          </a:p>
        </p:txBody>
      </p:sp>
      <p:sp>
        <p:nvSpPr>
          <p:cNvPr id="3" name="Content Placeholder 2">
            <a:extLst>
              <a:ext uri="{FF2B5EF4-FFF2-40B4-BE49-F238E27FC236}">
                <a16:creationId xmlns:a16="http://schemas.microsoft.com/office/drawing/2014/main" id="{A3EB236D-4ECD-7026-F5A9-C02C89B1A455}"/>
              </a:ext>
            </a:extLst>
          </p:cNvPr>
          <p:cNvSpPr>
            <a:spLocks noGrp="1"/>
          </p:cNvSpPr>
          <p:nvPr>
            <p:ph idx="1"/>
          </p:nvPr>
        </p:nvSpPr>
        <p:spPr>
          <a:xfrm>
            <a:off x="838199" y="1825625"/>
            <a:ext cx="10194235" cy="4351338"/>
          </a:xfrm>
        </p:spPr>
        <p:txBody>
          <a:bodyPr>
            <a:normAutofit lnSpcReduction="10000"/>
          </a:bodyPr>
          <a:lstStyle/>
          <a:p>
            <a:r>
              <a:rPr lang="en-US" dirty="0"/>
              <a:t>The potential women workforce is almost 50%, however the global FLFPR is only about 50%, whereas that of men is almost 80% (ILO, 2017)</a:t>
            </a:r>
          </a:p>
          <a:p>
            <a:endParaRPr lang="en-US" dirty="0"/>
          </a:p>
          <a:p>
            <a:r>
              <a:rPr lang="en-US" dirty="0"/>
              <a:t>One of the biggest barriers affecting women’s participation in the </a:t>
            </a:r>
            <a:r>
              <a:rPr lang="en-US" dirty="0" err="1"/>
              <a:t>labour</a:t>
            </a:r>
            <a:r>
              <a:rPr lang="en-US" dirty="0"/>
              <a:t> market is the work-life balance</a:t>
            </a:r>
          </a:p>
          <a:p>
            <a:endParaRPr lang="en-US" dirty="0"/>
          </a:p>
          <a:p>
            <a:r>
              <a:rPr lang="en-US" dirty="0"/>
              <a:t>Governments as well as researchers suggest that including women friendly and gender equality clauses in CBAs may encourage more women to participate in the </a:t>
            </a:r>
            <a:r>
              <a:rPr lang="en-US" dirty="0" err="1"/>
              <a:t>labour</a:t>
            </a:r>
            <a:r>
              <a:rPr lang="en-US" dirty="0"/>
              <a:t> market</a:t>
            </a:r>
          </a:p>
          <a:p>
            <a:endParaRPr lang="en-US" dirty="0"/>
          </a:p>
        </p:txBody>
      </p:sp>
      <p:sp>
        <p:nvSpPr>
          <p:cNvPr id="4" name="Content Placeholder 2">
            <a:extLst>
              <a:ext uri="{FF2B5EF4-FFF2-40B4-BE49-F238E27FC236}">
                <a16:creationId xmlns:a16="http://schemas.microsoft.com/office/drawing/2014/main" id="{0329477B-B528-D5AD-B351-0C47F6A3A703}"/>
              </a:ext>
            </a:extLst>
          </p:cNvPr>
          <p:cNvSpPr txBox="1">
            <a:spLocks/>
          </p:cNvSpPr>
          <p:nvPr/>
        </p:nvSpPr>
        <p:spPr>
          <a:xfrm>
            <a:off x="6350000" y="1804988"/>
            <a:ext cx="500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2" descr="FLAME University — College Fair">
            <a:extLst>
              <a:ext uri="{FF2B5EF4-FFF2-40B4-BE49-F238E27FC236}">
                <a16:creationId xmlns:a16="http://schemas.microsoft.com/office/drawing/2014/main" id="{33A17FC9-D134-41D6-3F88-7EF7EC4CB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ges — The Industry We Want">
            <a:extLst>
              <a:ext uri="{FF2B5EF4-FFF2-40B4-BE49-F238E27FC236}">
                <a16:creationId xmlns:a16="http://schemas.microsoft.com/office/drawing/2014/main" id="{976C3FE3-75F4-A564-C83D-A6E0DCE24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55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38D5-4224-6E72-665F-647493B15068}"/>
              </a:ext>
            </a:extLst>
          </p:cNvPr>
          <p:cNvSpPr>
            <a:spLocks noGrp="1"/>
          </p:cNvSpPr>
          <p:nvPr>
            <p:ph type="title" idx="4294967295"/>
          </p:nvPr>
        </p:nvSpPr>
        <p:spPr>
          <a:xfrm>
            <a:off x="838200" y="365125"/>
            <a:ext cx="10515600" cy="1325563"/>
          </a:xfrm>
        </p:spPr>
        <p:txBody>
          <a:bodyPr/>
          <a:lstStyle/>
          <a:p>
            <a:r>
              <a:rPr lang="en-US" dirty="0">
                <a:solidFill>
                  <a:srgbClr val="002060"/>
                </a:solidFill>
              </a:rPr>
              <a:t>Research Objectives</a:t>
            </a:r>
          </a:p>
        </p:txBody>
      </p:sp>
      <p:sp>
        <p:nvSpPr>
          <p:cNvPr id="3" name="Content Placeholder 2">
            <a:extLst>
              <a:ext uri="{FF2B5EF4-FFF2-40B4-BE49-F238E27FC236}">
                <a16:creationId xmlns:a16="http://schemas.microsoft.com/office/drawing/2014/main" id="{D7CC7B86-D9E6-C678-F5DD-6B3E4FEA8222}"/>
              </a:ext>
            </a:extLst>
          </p:cNvPr>
          <p:cNvSpPr>
            <a:spLocks noGrp="1"/>
          </p:cNvSpPr>
          <p:nvPr>
            <p:ph idx="1"/>
          </p:nvPr>
        </p:nvSpPr>
        <p:spPr/>
        <p:txBody>
          <a:bodyPr>
            <a:normAutofit/>
          </a:bodyPr>
          <a:lstStyle/>
          <a:p>
            <a:r>
              <a:rPr lang="en-IN" dirty="0"/>
              <a:t>To assess and compare the inclusion of female-friendly clauses in the CBAs across countries using </a:t>
            </a:r>
            <a:r>
              <a:rPr lang="en-IN" dirty="0" err="1"/>
              <a:t>WageIndicator’s</a:t>
            </a:r>
            <a:r>
              <a:rPr lang="en-IN" dirty="0"/>
              <a:t> CBA database</a:t>
            </a:r>
          </a:p>
          <a:p>
            <a:r>
              <a:rPr lang="en-IN" dirty="0"/>
              <a:t>To study the</a:t>
            </a:r>
            <a:r>
              <a:rPr lang="en-US" dirty="0"/>
              <a:t> relationship between female </a:t>
            </a:r>
            <a:r>
              <a:rPr lang="en-US" dirty="0" err="1"/>
              <a:t>labour</a:t>
            </a:r>
            <a:r>
              <a:rPr lang="en-US" dirty="0"/>
              <a:t> force participation rate and the extent of female-friendly clauses in the CBAs</a:t>
            </a:r>
          </a:p>
          <a:p>
            <a:pPr lvl="1"/>
            <a:endParaRPr lang="en-US" dirty="0"/>
          </a:p>
        </p:txBody>
      </p:sp>
      <p:pic>
        <p:nvPicPr>
          <p:cNvPr id="4" name="Picture 2" descr="Wages — The Industry We Want">
            <a:extLst>
              <a:ext uri="{FF2B5EF4-FFF2-40B4-BE49-F238E27FC236}">
                <a16:creationId xmlns:a16="http://schemas.microsoft.com/office/drawing/2014/main" id="{75AA961E-E7A7-C6C1-523D-4EC3EECE5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AME University — College Fair">
            <a:extLst>
              <a:ext uri="{FF2B5EF4-FFF2-40B4-BE49-F238E27FC236}">
                <a16:creationId xmlns:a16="http://schemas.microsoft.com/office/drawing/2014/main" id="{7AEB1C2E-3DD6-CD1C-60DB-D8A954EA8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090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C7FF-CDF2-DC7F-350D-863536F2AEFB}"/>
              </a:ext>
            </a:extLst>
          </p:cNvPr>
          <p:cNvSpPr>
            <a:spLocks noGrp="1"/>
          </p:cNvSpPr>
          <p:nvPr>
            <p:ph type="title" idx="4294967295"/>
          </p:nvPr>
        </p:nvSpPr>
        <p:spPr>
          <a:xfrm>
            <a:off x="308623" y="343959"/>
            <a:ext cx="10515600" cy="1325563"/>
          </a:xfrm>
        </p:spPr>
        <p:txBody>
          <a:bodyPr/>
          <a:lstStyle/>
          <a:p>
            <a:r>
              <a:rPr lang="en-US" b="1" dirty="0"/>
              <a:t>Data and Research Methodology</a:t>
            </a:r>
          </a:p>
        </p:txBody>
      </p:sp>
      <p:sp>
        <p:nvSpPr>
          <p:cNvPr id="3" name="Content Placeholder 2">
            <a:extLst>
              <a:ext uri="{FF2B5EF4-FFF2-40B4-BE49-F238E27FC236}">
                <a16:creationId xmlns:a16="http://schemas.microsoft.com/office/drawing/2014/main" id="{602044C3-8AF4-4865-C1BA-5FBC22D23D72}"/>
              </a:ext>
            </a:extLst>
          </p:cNvPr>
          <p:cNvSpPr>
            <a:spLocks noGrp="1"/>
          </p:cNvSpPr>
          <p:nvPr>
            <p:ph idx="1"/>
          </p:nvPr>
        </p:nvSpPr>
        <p:spPr>
          <a:xfrm>
            <a:off x="345363" y="1690688"/>
            <a:ext cx="6389318" cy="4351338"/>
          </a:xfrm>
        </p:spPr>
        <p:txBody>
          <a:bodyPr>
            <a:normAutofit/>
          </a:bodyPr>
          <a:lstStyle/>
          <a:p>
            <a:pPr marL="0" indent="0">
              <a:buNone/>
            </a:pPr>
            <a:r>
              <a:rPr lang="en-US" sz="2400" dirty="0" err="1"/>
              <a:t>WageIndicator’s</a:t>
            </a:r>
            <a:r>
              <a:rPr lang="en-US" sz="2400" dirty="0"/>
              <a:t> CBA Database</a:t>
            </a:r>
          </a:p>
          <a:p>
            <a:pPr marL="0" indent="0">
              <a:buNone/>
            </a:pPr>
            <a:r>
              <a:rPr lang="en-US" sz="2400" dirty="0"/>
              <a:t>Topics covered:</a:t>
            </a:r>
          </a:p>
        </p:txBody>
      </p:sp>
      <p:graphicFrame>
        <p:nvGraphicFramePr>
          <p:cNvPr id="5" name="Diagram 4">
            <a:extLst>
              <a:ext uri="{FF2B5EF4-FFF2-40B4-BE49-F238E27FC236}">
                <a16:creationId xmlns:a16="http://schemas.microsoft.com/office/drawing/2014/main" id="{761F618D-4FA3-8BB5-A7D4-5C03CD5CCCB3}"/>
              </a:ext>
            </a:extLst>
          </p:cNvPr>
          <p:cNvGraphicFramePr/>
          <p:nvPr>
            <p:extLst>
              <p:ext uri="{D42A27DB-BD31-4B8C-83A1-F6EECF244321}">
                <p14:modId xmlns:p14="http://schemas.microsoft.com/office/powerpoint/2010/main" val="1577790631"/>
              </p:ext>
            </p:extLst>
          </p:nvPr>
        </p:nvGraphicFramePr>
        <p:xfrm>
          <a:off x="497949" y="2207457"/>
          <a:ext cx="5695354" cy="357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e 7">
            <a:extLst>
              <a:ext uri="{FF2B5EF4-FFF2-40B4-BE49-F238E27FC236}">
                <a16:creationId xmlns:a16="http://schemas.microsoft.com/office/drawing/2014/main" id="{88E9B477-A98B-0474-96E2-D7493AC793E6}"/>
              </a:ext>
            </a:extLst>
          </p:cNvPr>
          <p:cNvGraphicFramePr>
            <a:graphicFrameLocks noGrp="1"/>
          </p:cNvGraphicFramePr>
          <p:nvPr>
            <p:extLst>
              <p:ext uri="{D42A27DB-BD31-4B8C-83A1-F6EECF244321}">
                <p14:modId xmlns:p14="http://schemas.microsoft.com/office/powerpoint/2010/main" val="1498316745"/>
              </p:ext>
            </p:extLst>
          </p:nvPr>
        </p:nvGraphicFramePr>
        <p:xfrm>
          <a:off x="7957190" y="1331032"/>
          <a:ext cx="3976395" cy="1259840"/>
        </p:xfrm>
        <a:graphic>
          <a:graphicData uri="http://schemas.openxmlformats.org/drawingml/2006/table">
            <a:tbl>
              <a:tblPr firstRow="1" bandRow="1">
                <a:tableStyleId>{5C22544A-7EE6-4342-B048-85BDC9FD1C3A}</a:tableStyleId>
              </a:tblPr>
              <a:tblGrid>
                <a:gridCol w="1325465">
                  <a:extLst>
                    <a:ext uri="{9D8B030D-6E8A-4147-A177-3AD203B41FA5}">
                      <a16:colId xmlns:a16="http://schemas.microsoft.com/office/drawing/2014/main" val="37373042"/>
                    </a:ext>
                  </a:extLst>
                </a:gridCol>
                <a:gridCol w="1325465">
                  <a:extLst>
                    <a:ext uri="{9D8B030D-6E8A-4147-A177-3AD203B41FA5}">
                      <a16:colId xmlns:a16="http://schemas.microsoft.com/office/drawing/2014/main" val="3303636597"/>
                    </a:ext>
                  </a:extLst>
                </a:gridCol>
                <a:gridCol w="1325465">
                  <a:extLst>
                    <a:ext uri="{9D8B030D-6E8A-4147-A177-3AD203B41FA5}">
                      <a16:colId xmlns:a16="http://schemas.microsoft.com/office/drawing/2014/main" val="4012716808"/>
                    </a:ext>
                  </a:extLst>
                </a:gridCol>
              </a:tblGrid>
              <a:tr h="370840">
                <a:tc>
                  <a:txBody>
                    <a:bodyPr/>
                    <a:lstStyle/>
                    <a:p>
                      <a:endParaRPr lang="en-US" sz="1400" b="1" dirty="0">
                        <a:solidFill>
                          <a:schemeClr val="tx1"/>
                        </a:solidFill>
                      </a:endParaRPr>
                    </a:p>
                  </a:txBody>
                  <a:tcPr>
                    <a:solidFill>
                      <a:schemeClr val="bg2">
                        <a:lumMod val="90000"/>
                      </a:schemeClr>
                    </a:solidFill>
                  </a:tcPr>
                </a:tc>
                <a:tc>
                  <a:txBody>
                    <a:bodyPr/>
                    <a:lstStyle/>
                    <a:p>
                      <a:r>
                        <a:rPr lang="en-US" sz="1400" b="1" dirty="0" err="1">
                          <a:solidFill>
                            <a:schemeClr val="bg1"/>
                          </a:solidFill>
                        </a:rPr>
                        <a:t>WageIndicator</a:t>
                      </a:r>
                      <a:r>
                        <a:rPr lang="en-US" sz="1400" b="1" dirty="0">
                          <a:solidFill>
                            <a:schemeClr val="bg1"/>
                          </a:solidFill>
                        </a:rPr>
                        <a:t> CBA Database</a:t>
                      </a:r>
                    </a:p>
                  </a:txBody>
                  <a:tcPr>
                    <a:solidFill>
                      <a:schemeClr val="tx2">
                        <a:lumMod val="75000"/>
                      </a:schemeClr>
                    </a:solidFill>
                  </a:tcPr>
                </a:tc>
                <a:tc>
                  <a:txBody>
                    <a:bodyPr/>
                    <a:lstStyle/>
                    <a:p>
                      <a:r>
                        <a:rPr lang="en-US" sz="1400" b="1" dirty="0">
                          <a:solidFill>
                            <a:schemeClr val="bg1"/>
                          </a:solidFill>
                        </a:rPr>
                        <a:t>Research Paper</a:t>
                      </a:r>
                    </a:p>
                  </a:txBody>
                  <a:tcPr>
                    <a:solidFill>
                      <a:schemeClr val="accent2"/>
                    </a:solidFill>
                  </a:tcPr>
                </a:tc>
                <a:extLst>
                  <a:ext uri="{0D108BD9-81ED-4DB2-BD59-A6C34878D82A}">
                    <a16:rowId xmlns:a16="http://schemas.microsoft.com/office/drawing/2014/main" val="2494145578"/>
                  </a:ext>
                </a:extLst>
              </a:tr>
              <a:tr h="370840">
                <a:tc>
                  <a:txBody>
                    <a:bodyPr/>
                    <a:lstStyle/>
                    <a:p>
                      <a:r>
                        <a:rPr lang="en-US" sz="1400" b="1" dirty="0">
                          <a:solidFill>
                            <a:schemeClr val="tx1"/>
                          </a:solidFill>
                        </a:rPr>
                        <a:t>Topics</a:t>
                      </a:r>
                    </a:p>
                  </a:txBody>
                  <a:tcPr>
                    <a:solidFill>
                      <a:schemeClr val="bg2">
                        <a:lumMod val="90000"/>
                      </a:schemeClr>
                    </a:solidFill>
                  </a:tcPr>
                </a:tc>
                <a:tc>
                  <a:txBody>
                    <a:bodyPr/>
                    <a:lstStyle/>
                    <a:p>
                      <a:r>
                        <a:rPr lang="en-US" sz="1400" b="1" dirty="0">
                          <a:solidFill>
                            <a:schemeClr val="bg1"/>
                          </a:solidFill>
                        </a:rPr>
                        <a:t>12</a:t>
                      </a:r>
                    </a:p>
                  </a:txBody>
                  <a:tcPr>
                    <a:solidFill>
                      <a:schemeClr val="tx2">
                        <a:lumMod val="75000"/>
                      </a:schemeClr>
                    </a:solidFill>
                  </a:tcPr>
                </a:tc>
                <a:tc>
                  <a:txBody>
                    <a:bodyPr/>
                    <a:lstStyle/>
                    <a:p>
                      <a:r>
                        <a:rPr lang="en-US" sz="1400" b="1" dirty="0">
                          <a:solidFill>
                            <a:schemeClr val="bg1"/>
                          </a:solidFill>
                        </a:rPr>
                        <a:t>2</a:t>
                      </a:r>
                    </a:p>
                  </a:txBody>
                  <a:tcPr>
                    <a:solidFill>
                      <a:schemeClr val="accent2"/>
                    </a:solidFill>
                  </a:tcPr>
                </a:tc>
                <a:extLst>
                  <a:ext uri="{0D108BD9-81ED-4DB2-BD59-A6C34878D82A}">
                    <a16:rowId xmlns:a16="http://schemas.microsoft.com/office/drawing/2014/main" val="3422357283"/>
                  </a:ext>
                </a:extLst>
              </a:tr>
              <a:tr h="370840">
                <a:tc>
                  <a:txBody>
                    <a:bodyPr/>
                    <a:lstStyle/>
                    <a:p>
                      <a:r>
                        <a:rPr lang="en-US" sz="1400" b="1" dirty="0">
                          <a:solidFill>
                            <a:schemeClr val="tx1"/>
                          </a:solidFill>
                        </a:rPr>
                        <a:t>Variables</a:t>
                      </a:r>
                    </a:p>
                  </a:txBody>
                  <a:tcPr>
                    <a:solidFill>
                      <a:schemeClr val="bg2">
                        <a:lumMod val="90000"/>
                      </a:schemeClr>
                    </a:solidFill>
                  </a:tcPr>
                </a:tc>
                <a:tc>
                  <a:txBody>
                    <a:bodyPr/>
                    <a:lstStyle/>
                    <a:p>
                      <a:r>
                        <a:rPr lang="en-US" sz="1400" b="1" dirty="0">
                          <a:solidFill>
                            <a:schemeClr val="bg1"/>
                          </a:solidFill>
                        </a:rPr>
                        <a:t>749</a:t>
                      </a:r>
                    </a:p>
                  </a:txBody>
                  <a:tcPr>
                    <a:solidFill>
                      <a:schemeClr val="tx2">
                        <a:lumMod val="75000"/>
                      </a:schemeClr>
                    </a:solidFill>
                  </a:tcPr>
                </a:tc>
                <a:tc>
                  <a:txBody>
                    <a:bodyPr/>
                    <a:lstStyle/>
                    <a:p>
                      <a:r>
                        <a:rPr lang="en-US" sz="1400" b="1" dirty="0">
                          <a:solidFill>
                            <a:schemeClr val="bg1"/>
                          </a:solidFill>
                        </a:rPr>
                        <a:t>35</a:t>
                      </a:r>
                    </a:p>
                  </a:txBody>
                  <a:tcPr>
                    <a:solidFill>
                      <a:schemeClr val="accent2"/>
                    </a:solidFill>
                  </a:tcPr>
                </a:tc>
                <a:extLst>
                  <a:ext uri="{0D108BD9-81ED-4DB2-BD59-A6C34878D82A}">
                    <a16:rowId xmlns:a16="http://schemas.microsoft.com/office/drawing/2014/main" val="1590430450"/>
                  </a:ext>
                </a:extLst>
              </a:tr>
            </a:tbl>
          </a:graphicData>
        </a:graphic>
      </p:graphicFrame>
      <p:grpSp>
        <p:nvGrpSpPr>
          <p:cNvPr id="11" name="Group 10">
            <a:extLst>
              <a:ext uri="{FF2B5EF4-FFF2-40B4-BE49-F238E27FC236}">
                <a16:creationId xmlns:a16="http://schemas.microsoft.com/office/drawing/2014/main" id="{21BBCEA6-012A-9932-4D74-424D6967D79A}"/>
              </a:ext>
            </a:extLst>
          </p:cNvPr>
          <p:cNvGrpSpPr/>
          <p:nvPr/>
        </p:nvGrpSpPr>
        <p:grpSpPr>
          <a:xfrm>
            <a:off x="9904023" y="86630"/>
            <a:ext cx="1790029" cy="1259841"/>
            <a:chOff x="9891896" y="481533"/>
            <a:chExt cx="1954741" cy="1366019"/>
          </a:xfrm>
          <a:solidFill>
            <a:schemeClr val="accent2"/>
          </a:solidFill>
        </p:grpSpPr>
        <p:sp>
          <p:nvSpPr>
            <p:cNvPr id="9" name="Rounded Rectangle 8">
              <a:extLst>
                <a:ext uri="{FF2B5EF4-FFF2-40B4-BE49-F238E27FC236}">
                  <a16:creationId xmlns:a16="http://schemas.microsoft.com/office/drawing/2014/main" id="{D2575CC1-3A44-660F-44D5-9ED994B11650}"/>
                </a:ext>
              </a:extLst>
            </p:cNvPr>
            <p:cNvSpPr/>
            <p:nvPr/>
          </p:nvSpPr>
          <p:spPr>
            <a:xfrm>
              <a:off x="9891896" y="481533"/>
              <a:ext cx="1954741" cy="81419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Focus on Gender equality issues and Work/family balance arrangement</a:t>
              </a:r>
            </a:p>
          </p:txBody>
        </p:sp>
        <p:sp>
          <p:nvSpPr>
            <p:cNvPr id="10" name="Down Arrow 9">
              <a:extLst>
                <a:ext uri="{FF2B5EF4-FFF2-40B4-BE49-F238E27FC236}">
                  <a16:creationId xmlns:a16="http://schemas.microsoft.com/office/drawing/2014/main" id="{56C68977-BDA6-4564-63C8-94617804A74C}"/>
                </a:ext>
              </a:extLst>
            </p:cNvPr>
            <p:cNvSpPr/>
            <p:nvPr/>
          </p:nvSpPr>
          <p:spPr>
            <a:xfrm>
              <a:off x="10824223" y="1295725"/>
              <a:ext cx="353051" cy="551827"/>
            </a:xfrm>
            <a:prstGeom prst="down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own Arrow 11">
            <a:extLst>
              <a:ext uri="{FF2B5EF4-FFF2-40B4-BE49-F238E27FC236}">
                <a16:creationId xmlns:a16="http://schemas.microsoft.com/office/drawing/2014/main" id="{E752D2EB-0D7D-ED71-D74A-1C966CEAB1CE}"/>
              </a:ext>
            </a:extLst>
          </p:cNvPr>
          <p:cNvSpPr/>
          <p:nvPr/>
        </p:nvSpPr>
        <p:spPr>
          <a:xfrm>
            <a:off x="10722281" y="2592616"/>
            <a:ext cx="353051" cy="700686"/>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A0045ED-58B1-F458-8709-89B853F6E1CE}"/>
              </a:ext>
            </a:extLst>
          </p:cNvPr>
          <p:cNvSpPr/>
          <p:nvPr/>
        </p:nvSpPr>
        <p:spPr>
          <a:xfrm>
            <a:off x="10184994" y="3295046"/>
            <a:ext cx="1509057" cy="70068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Categorized into 6 themes</a:t>
            </a:r>
          </a:p>
        </p:txBody>
      </p:sp>
      <p:graphicFrame>
        <p:nvGraphicFramePr>
          <p:cNvPr id="14" name="Table 13">
            <a:extLst>
              <a:ext uri="{FF2B5EF4-FFF2-40B4-BE49-F238E27FC236}">
                <a16:creationId xmlns:a16="http://schemas.microsoft.com/office/drawing/2014/main" id="{483F538F-3CE2-8781-FC99-71978A36A972}"/>
              </a:ext>
            </a:extLst>
          </p:cNvPr>
          <p:cNvGraphicFramePr>
            <a:graphicFrameLocks noGrp="1"/>
          </p:cNvGraphicFramePr>
          <p:nvPr>
            <p:extLst>
              <p:ext uri="{D42A27DB-BD31-4B8C-83A1-F6EECF244321}">
                <p14:modId xmlns:p14="http://schemas.microsoft.com/office/powerpoint/2010/main" val="502343369"/>
              </p:ext>
            </p:extLst>
          </p:nvPr>
        </p:nvGraphicFramePr>
        <p:xfrm>
          <a:off x="7957190" y="4141781"/>
          <a:ext cx="3976396" cy="2372262"/>
        </p:xfrm>
        <a:graphic>
          <a:graphicData uri="http://schemas.openxmlformats.org/drawingml/2006/table">
            <a:tbl>
              <a:tblPr firstRow="1" firstCol="1" bandRow="1">
                <a:tableStyleId>{21E4AEA4-8DFA-4A89-87EB-49C32662AFE0}</a:tableStyleId>
              </a:tblPr>
              <a:tblGrid>
                <a:gridCol w="1988198">
                  <a:extLst>
                    <a:ext uri="{9D8B030D-6E8A-4147-A177-3AD203B41FA5}">
                      <a16:colId xmlns:a16="http://schemas.microsoft.com/office/drawing/2014/main" val="1627846612"/>
                    </a:ext>
                  </a:extLst>
                </a:gridCol>
                <a:gridCol w="1988198">
                  <a:extLst>
                    <a:ext uri="{9D8B030D-6E8A-4147-A177-3AD203B41FA5}">
                      <a16:colId xmlns:a16="http://schemas.microsoft.com/office/drawing/2014/main" val="3301809801"/>
                    </a:ext>
                  </a:extLst>
                </a:gridCol>
              </a:tblGrid>
              <a:tr h="395377">
                <a:tc>
                  <a:txBody>
                    <a:bodyPr/>
                    <a:lstStyle/>
                    <a:p>
                      <a:pPr algn="l">
                        <a:lnSpc>
                          <a:spcPct val="107000"/>
                        </a:lnSpc>
                        <a:spcAft>
                          <a:spcPts val="800"/>
                        </a:spcAft>
                      </a:pPr>
                      <a:r>
                        <a:rPr lang="en-IN" sz="1400" dirty="0">
                          <a:effectLst/>
                        </a:rPr>
                        <a:t>CBA Clause</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a:effectLst/>
                        </a:rPr>
                        <a:t>Number of Clauses</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484878821"/>
                  </a:ext>
                </a:extLst>
              </a:tr>
              <a:tr h="395377">
                <a:tc>
                  <a:txBody>
                    <a:bodyPr/>
                    <a:lstStyle/>
                    <a:p>
                      <a:pPr algn="l">
                        <a:lnSpc>
                          <a:spcPct val="107000"/>
                        </a:lnSpc>
                        <a:spcAft>
                          <a:spcPts val="800"/>
                        </a:spcAft>
                      </a:pPr>
                      <a:r>
                        <a:rPr lang="en-IN" sz="1400">
                          <a:effectLst/>
                        </a:rPr>
                        <a:t>Maternity Leave</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b="1" dirty="0">
                          <a:solidFill>
                            <a:schemeClr val="tx1"/>
                          </a:solidFill>
                          <a:effectLst/>
                        </a:rPr>
                        <a:t>8</a:t>
                      </a:r>
                      <a:endParaRPr lang="en-IN"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4003565980"/>
                  </a:ext>
                </a:extLst>
              </a:tr>
              <a:tr h="395377">
                <a:tc>
                  <a:txBody>
                    <a:bodyPr/>
                    <a:lstStyle/>
                    <a:p>
                      <a:pPr algn="l">
                        <a:lnSpc>
                          <a:spcPct val="107000"/>
                        </a:lnSpc>
                        <a:spcAft>
                          <a:spcPts val="800"/>
                        </a:spcAft>
                      </a:pPr>
                      <a:r>
                        <a:rPr lang="en-IN" sz="1400">
                          <a:effectLst/>
                        </a:rPr>
                        <a:t>Health and Safety</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b="1" dirty="0">
                          <a:solidFill>
                            <a:schemeClr val="tx1"/>
                          </a:solidFill>
                          <a:effectLst/>
                        </a:rPr>
                        <a:t>7</a:t>
                      </a:r>
                      <a:endParaRPr lang="en-IN"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1431379504"/>
                  </a:ext>
                </a:extLst>
              </a:tr>
              <a:tr h="395377">
                <a:tc>
                  <a:txBody>
                    <a:bodyPr/>
                    <a:lstStyle/>
                    <a:p>
                      <a:pPr algn="l">
                        <a:lnSpc>
                          <a:spcPct val="107000"/>
                        </a:lnSpc>
                        <a:spcAft>
                          <a:spcPts val="800"/>
                        </a:spcAft>
                      </a:pPr>
                      <a:r>
                        <a:rPr lang="en-IN" sz="1400" dirty="0">
                          <a:effectLst/>
                        </a:rPr>
                        <a:t>Breastfeeding</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b="1" dirty="0">
                          <a:solidFill>
                            <a:schemeClr val="tx1"/>
                          </a:solidFill>
                          <a:effectLst/>
                        </a:rPr>
                        <a:t>7</a:t>
                      </a:r>
                      <a:endParaRPr lang="en-IN"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3952070124"/>
                  </a:ext>
                </a:extLst>
              </a:tr>
              <a:tr h="395377">
                <a:tc>
                  <a:txBody>
                    <a:bodyPr/>
                    <a:lstStyle/>
                    <a:p>
                      <a:pPr algn="l">
                        <a:lnSpc>
                          <a:spcPct val="107000"/>
                        </a:lnSpc>
                        <a:spcAft>
                          <a:spcPts val="800"/>
                        </a:spcAft>
                      </a:pPr>
                      <a:r>
                        <a:rPr lang="en-IN" sz="1400">
                          <a:effectLst/>
                        </a:rPr>
                        <a:t>Paternity Leave</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b="1" dirty="0">
                          <a:solidFill>
                            <a:schemeClr val="tx1"/>
                          </a:solidFill>
                          <a:effectLst/>
                        </a:rPr>
                        <a:t>2</a:t>
                      </a:r>
                      <a:endParaRPr lang="en-IN"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3271212225"/>
                  </a:ext>
                </a:extLst>
              </a:tr>
              <a:tr h="395377">
                <a:tc>
                  <a:txBody>
                    <a:bodyPr/>
                    <a:lstStyle/>
                    <a:p>
                      <a:pPr algn="l">
                        <a:lnSpc>
                          <a:spcPct val="107000"/>
                        </a:lnSpc>
                        <a:spcAft>
                          <a:spcPts val="800"/>
                        </a:spcAft>
                      </a:pPr>
                      <a:r>
                        <a:rPr lang="en-IN" sz="1400">
                          <a:effectLst/>
                        </a:rPr>
                        <a:t>Gender Equality</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algn="l">
                        <a:lnSpc>
                          <a:spcPct val="107000"/>
                        </a:lnSpc>
                        <a:spcAft>
                          <a:spcPts val="800"/>
                        </a:spcAft>
                      </a:pPr>
                      <a:r>
                        <a:rPr lang="en-IN" sz="1400" b="1" dirty="0">
                          <a:solidFill>
                            <a:schemeClr val="tx1"/>
                          </a:solidFill>
                          <a:effectLst/>
                        </a:rPr>
                        <a:t>11</a:t>
                      </a:r>
                      <a:endParaRPr lang="en-IN"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3848666951"/>
                  </a:ext>
                </a:extLst>
              </a:tr>
            </a:tbl>
          </a:graphicData>
        </a:graphic>
      </p:graphicFrame>
      <p:pic>
        <p:nvPicPr>
          <p:cNvPr id="4" name="Picture 2" descr="Wages — The Industry We Want">
            <a:extLst>
              <a:ext uri="{FF2B5EF4-FFF2-40B4-BE49-F238E27FC236}">
                <a16:creationId xmlns:a16="http://schemas.microsoft.com/office/drawing/2014/main" id="{C5A1CBEC-7448-F2CB-AAEA-F8ADE79F9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BBBBD49F-5534-CA50-D6C8-C4B473AE1F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78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C4EA-B0EE-AAA4-98C9-87916165C628}"/>
              </a:ext>
            </a:extLst>
          </p:cNvPr>
          <p:cNvSpPr>
            <a:spLocks noGrp="1"/>
          </p:cNvSpPr>
          <p:nvPr>
            <p:ph type="title" idx="4294967295"/>
          </p:nvPr>
        </p:nvSpPr>
        <p:spPr>
          <a:xfrm>
            <a:off x="838200" y="365125"/>
            <a:ext cx="10515600" cy="1325563"/>
          </a:xfrm>
        </p:spPr>
        <p:txBody>
          <a:bodyPr/>
          <a:lstStyle/>
          <a:p>
            <a:r>
              <a:rPr lang="en-US" dirty="0">
                <a:solidFill>
                  <a:srgbClr val="002060"/>
                </a:solidFill>
              </a:rPr>
              <a:t>Number of CBAs across countries</a:t>
            </a:r>
          </a:p>
        </p:txBody>
      </p:sp>
      <p:sp>
        <p:nvSpPr>
          <p:cNvPr id="3" name="Content Placeholder 2">
            <a:extLst>
              <a:ext uri="{FF2B5EF4-FFF2-40B4-BE49-F238E27FC236}">
                <a16:creationId xmlns:a16="http://schemas.microsoft.com/office/drawing/2014/main" id="{58CA5DAD-AC63-27F6-880A-E2927378FDEC}"/>
              </a:ext>
            </a:extLst>
          </p:cNvPr>
          <p:cNvSpPr>
            <a:spLocks noGrp="1"/>
          </p:cNvSpPr>
          <p:nvPr>
            <p:ph idx="1"/>
          </p:nvPr>
        </p:nvSpPr>
        <p:spPr>
          <a:xfrm>
            <a:off x="487473" y="1690688"/>
            <a:ext cx="2606458" cy="4351338"/>
          </a:xfrm>
        </p:spPr>
        <p:txBody>
          <a:bodyPr/>
          <a:lstStyle/>
          <a:p>
            <a:r>
              <a:rPr lang="en-IN" sz="1800" b="1" dirty="0">
                <a:solidFill>
                  <a:srgbClr val="000000"/>
                </a:solidFill>
                <a:latin typeface="Calibri" panose="020F0502020204030204" pitchFamily="34" charset="0"/>
                <a:ea typeface="Times New Roman" panose="02020603050405020304" pitchFamily="18" charset="0"/>
              </a:rPr>
              <a:t>Total CBAs 1668</a:t>
            </a:r>
          </a:p>
          <a:p>
            <a:r>
              <a:rPr lang="en-IN" sz="1800" b="1" dirty="0">
                <a:solidFill>
                  <a:srgbClr val="000000"/>
                </a:solidFill>
                <a:effectLst/>
                <a:latin typeface="Calibri" panose="020F0502020204030204" pitchFamily="34" charset="0"/>
                <a:ea typeface="Times New Roman" panose="02020603050405020304" pitchFamily="18" charset="0"/>
              </a:rPr>
              <a:t>Countries 47</a:t>
            </a:r>
          </a:p>
          <a:p>
            <a:r>
              <a:rPr lang="en-IN" sz="1800" b="1" dirty="0">
                <a:solidFill>
                  <a:srgbClr val="000000"/>
                </a:solidFill>
                <a:effectLst/>
                <a:latin typeface="Calibri" panose="020F0502020204030204" pitchFamily="34" charset="0"/>
                <a:ea typeface="Times New Roman" panose="02020603050405020304" pitchFamily="18" charset="0"/>
              </a:rPr>
              <a:t>2012 to 2022</a:t>
            </a:r>
          </a:p>
          <a:p>
            <a:endParaRPr lang="en-IN" sz="1800" b="1" dirty="0">
              <a:solidFill>
                <a:srgbClr val="000000"/>
              </a:solidFill>
              <a:effectLst/>
              <a:latin typeface="Calibri" panose="020F0502020204030204" pitchFamily="34" charset="0"/>
              <a:ea typeface="Times New Roman" panose="02020603050405020304" pitchFamily="18" charset="0"/>
            </a:endParaRPr>
          </a:p>
          <a:p>
            <a:r>
              <a:rPr lang="en-IN" sz="1400" dirty="0">
                <a:solidFill>
                  <a:srgbClr val="000000"/>
                </a:solidFill>
                <a:effectLst/>
                <a:latin typeface="Calibri" panose="020F0502020204030204" pitchFamily="34" charset="0"/>
                <a:ea typeface="Times New Roman" panose="02020603050405020304" pitchFamily="18" charset="0"/>
              </a:rPr>
              <a:t>Only those countries with more than five CBAs in the </a:t>
            </a:r>
            <a:r>
              <a:rPr lang="en-IN" sz="1400" dirty="0" err="1">
                <a:solidFill>
                  <a:srgbClr val="000000"/>
                </a:solidFill>
                <a:effectLst/>
                <a:latin typeface="Calibri" panose="020F0502020204030204" pitchFamily="34" charset="0"/>
                <a:ea typeface="Times New Roman" panose="02020603050405020304" pitchFamily="18" charset="0"/>
              </a:rPr>
              <a:t>WageIndicator</a:t>
            </a:r>
            <a:r>
              <a:rPr lang="en-IN" sz="1400" dirty="0">
                <a:solidFill>
                  <a:srgbClr val="000000"/>
                </a:solidFill>
                <a:effectLst/>
                <a:latin typeface="Calibri" panose="020F0502020204030204" pitchFamily="34" charset="0"/>
                <a:ea typeface="Times New Roman" panose="02020603050405020304" pitchFamily="18" charset="0"/>
              </a:rPr>
              <a:t> CBA database are considered for the analysis</a:t>
            </a:r>
          </a:p>
          <a:p>
            <a:pPr marL="0" indent="0">
              <a:buNone/>
            </a:pPr>
            <a:endParaRPr lang="en-US" dirty="0"/>
          </a:p>
        </p:txBody>
      </p:sp>
      <p:sp>
        <p:nvSpPr>
          <p:cNvPr id="4" name="Rectangle 2">
            <a:extLst>
              <a:ext uri="{FF2B5EF4-FFF2-40B4-BE49-F238E27FC236}">
                <a16:creationId xmlns:a16="http://schemas.microsoft.com/office/drawing/2014/main" id="{939451BA-42AA-83F3-F8EB-3FD7A550EAEE}"/>
              </a:ext>
            </a:extLst>
          </p:cNvPr>
          <p:cNvSpPr>
            <a:spLocks noChangeArrowheads="1"/>
          </p:cNvSpPr>
          <p:nvPr/>
        </p:nvSpPr>
        <p:spPr bwMode="auto">
          <a:xfrm>
            <a:off x="4839225" y="1411437"/>
            <a:ext cx="22847472" cy="60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2">
            <a:extLst>
              <a:ext uri="{FF2B5EF4-FFF2-40B4-BE49-F238E27FC236}">
                <a16:creationId xmlns:a16="http://schemas.microsoft.com/office/drawing/2014/main" id="{F94B73DD-7FC3-3A11-1747-49D3D754474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t="8932" b="7220"/>
          <a:stretch>
            <a:fillRect/>
          </a:stretch>
        </p:blipFill>
        <p:spPr bwMode="auto">
          <a:xfrm>
            <a:off x="3093931" y="1548854"/>
            <a:ext cx="8610596" cy="4377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ges — The Industry We Want">
            <a:extLst>
              <a:ext uri="{FF2B5EF4-FFF2-40B4-BE49-F238E27FC236}">
                <a16:creationId xmlns:a16="http://schemas.microsoft.com/office/drawing/2014/main" id="{827C1070-CE06-8E8E-098B-87330DA69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3B854C11-1BDF-2188-6804-BEFA08D16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34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Maternity Leave Clauses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US" sz="1800" dirty="0"/>
              <a:t>Percentage of maternity leave clauses in CBAs across countries </a:t>
            </a:r>
          </a:p>
          <a:p>
            <a:r>
              <a:rPr lang="en-US" sz="1800" dirty="0"/>
              <a:t>African countries are at the top the scale - Zimbabwe and Kenya stand out as leaders in this regard, with an astounding average of 80% of maternity leave clauses. </a:t>
            </a:r>
          </a:p>
          <a:p>
            <a:r>
              <a:rPr lang="en-US" sz="1800" dirty="0"/>
              <a:t>Burundi, on the other hand, trails substantially behind, with a remarkable absence of any kind of maternity leave clauses. </a:t>
            </a:r>
          </a:p>
          <a:p>
            <a:r>
              <a:rPr lang="en-US" sz="1800" dirty="0"/>
              <a:t>Ethiopia and Ghana are also amongst the top, with 65%+ of maternity leave clauses in their CBAs, on average. </a:t>
            </a:r>
          </a:p>
          <a:p>
            <a:r>
              <a:rPr lang="en-US" sz="1800" dirty="0"/>
              <a:t>Further, the European countries, France and Italy are amongst the top 5 at 75%. </a:t>
            </a:r>
          </a:p>
          <a:p>
            <a:r>
              <a:rPr lang="en-US" sz="1800" dirty="0"/>
              <a:t>No clear regional pattern</a:t>
            </a:r>
          </a:p>
        </p:txBody>
      </p:sp>
      <p:pic>
        <p:nvPicPr>
          <p:cNvPr id="4" name="Picture 3">
            <a:extLst>
              <a:ext uri="{FF2B5EF4-FFF2-40B4-BE49-F238E27FC236}">
                <a16:creationId xmlns:a16="http://schemas.microsoft.com/office/drawing/2014/main" id="{F23FE00C-8B50-F1FB-9449-75DDADCEF402}"/>
              </a:ext>
            </a:extLst>
          </p:cNvPr>
          <p:cNvPicPr>
            <a:picLocks noChangeAspect="1"/>
          </p:cNvPicPr>
          <p:nvPr/>
        </p:nvPicPr>
        <p:blipFill rotWithShape="1">
          <a:blip r:embed="rId2"/>
          <a:srcRect t="3770" b="3772"/>
          <a:stretch/>
        </p:blipFill>
        <p:spPr bwMode="auto">
          <a:xfrm>
            <a:off x="6497846" y="5274"/>
            <a:ext cx="5694155" cy="6852725"/>
          </a:xfrm>
          <a:prstGeom prst="rect">
            <a:avLst/>
          </a:prstGeom>
          <a:ln>
            <a:noFill/>
          </a:ln>
          <a:extLst>
            <a:ext uri="{53640926-AAD7-44D8-BBD7-CCE9431645EC}">
              <a14:shadowObscured xmlns:a14="http://schemas.microsoft.com/office/drawing/2010/main"/>
            </a:ext>
          </a:extLst>
        </p:spPr>
      </p:pic>
      <p:pic>
        <p:nvPicPr>
          <p:cNvPr id="5" name="Picture 2" descr="Wages — The Industry We Want">
            <a:extLst>
              <a:ext uri="{FF2B5EF4-FFF2-40B4-BE49-F238E27FC236}">
                <a16:creationId xmlns:a16="http://schemas.microsoft.com/office/drawing/2014/main" id="{7775B39A-3B92-3894-ECC9-EDD609C4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8AD20363-5642-5A35-6779-0FDACCB0B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39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Health and Safety Clauses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analysis of Collective Bargaining Agreements (CBAs) reveals a concerning trend regarding the inclusion of female-friendly health and safety clauses across most countries. </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majority lie between 0 to 10% of health and safety clauses in their CBAs.</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Top 7 positions are held by European nations, with Romania at the top</a:t>
            </a:r>
          </a:p>
        </p:txBody>
      </p:sp>
      <p:pic>
        <p:nvPicPr>
          <p:cNvPr id="5" name="Picture 4">
            <a:extLst>
              <a:ext uri="{FF2B5EF4-FFF2-40B4-BE49-F238E27FC236}">
                <a16:creationId xmlns:a16="http://schemas.microsoft.com/office/drawing/2014/main" id="{DCFBBAAD-4189-E36E-3820-BAA9BA410AD6}"/>
              </a:ext>
            </a:extLst>
          </p:cNvPr>
          <p:cNvPicPr>
            <a:picLocks noChangeAspect="1"/>
          </p:cNvPicPr>
          <p:nvPr/>
        </p:nvPicPr>
        <p:blipFill rotWithShape="1">
          <a:blip r:embed="rId2"/>
          <a:srcRect t="4026" b="4131"/>
          <a:stretch/>
        </p:blipFill>
        <p:spPr bwMode="auto">
          <a:xfrm>
            <a:off x="6601217" y="-1"/>
            <a:ext cx="5590784" cy="6785753"/>
          </a:xfrm>
          <a:prstGeom prst="rect">
            <a:avLst/>
          </a:prstGeom>
          <a:ln>
            <a:noFill/>
          </a:ln>
          <a:extLst>
            <a:ext uri="{53640926-AAD7-44D8-BBD7-CCE9431645EC}">
              <a14:shadowObscured xmlns:a14="http://schemas.microsoft.com/office/drawing/2010/main"/>
            </a:ext>
          </a:extLst>
        </p:spPr>
      </p:pic>
      <p:pic>
        <p:nvPicPr>
          <p:cNvPr id="4" name="Picture 2" descr="Wages — The Industry We Want">
            <a:extLst>
              <a:ext uri="{FF2B5EF4-FFF2-40B4-BE49-F238E27FC236}">
                <a16:creationId xmlns:a16="http://schemas.microsoft.com/office/drawing/2014/main" id="{7D65EF3B-825D-0FEF-FA82-D1A60113B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1A00E0B9-6AE8-C845-0A16-E0733F2D7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91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Paternity Leave Clauses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Paternity leave clauses in Collective Bargaining Agreements (CBAs) show no distinct regional trend. </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Costa Rica takes the lead by including paternity leave clauses in all of its CBAs</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Indonesia and Kenya also deserve recognition for their efforts, as they include over 70% of these clauses, on average, in their CBAs. </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the other end of the spectrum, countries such as Pakistan, Burundi, Bangladesh, Belgium, and Poland lag behind in terms of including paternity leave clauses in their CBAs. </a:t>
            </a:r>
          </a:p>
        </p:txBody>
      </p:sp>
      <p:pic>
        <p:nvPicPr>
          <p:cNvPr id="4" name="Picture 3">
            <a:extLst>
              <a:ext uri="{FF2B5EF4-FFF2-40B4-BE49-F238E27FC236}">
                <a16:creationId xmlns:a16="http://schemas.microsoft.com/office/drawing/2014/main" id="{994B0C5A-76BD-F8E5-6794-78EEBCC34BC5}"/>
              </a:ext>
            </a:extLst>
          </p:cNvPr>
          <p:cNvPicPr>
            <a:picLocks noChangeAspect="1"/>
          </p:cNvPicPr>
          <p:nvPr/>
        </p:nvPicPr>
        <p:blipFill rotWithShape="1">
          <a:blip r:embed="rId2"/>
          <a:srcRect t="4012" b="3997"/>
          <a:stretch/>
        </p:blipFill>
        <p:spPr bwMode="auto">
          <a:xfrm>
            <a:off x="6419625" y="-1"/>
            <a:ext cx="5772375" cy="6858001"/>
          </a:xfrm>
          <a:prstGeom prst="rect">
            <a:avLst/>
          </a:prstGeom>
          <a:ln>
            <a:noFill/>
          </a:ln>
          <a:extLst>
            <a:ext uri="{53640926-AAD7-44D8-BBD7-CCE9431645EC}">
              <a14:shadowObscured xmlns:a14="http://schemas.microsoft.com/office/drawing/2010/main"/>
            </a:ext>
          </a:extLst>
        </p:spPr>
      </p:pic>
      <p:pic>
        <p:nvPicPr>
          <p:cNvPr id="5" name="Picture 2" descr="Wages — The Industry We Want">
            <a:extLst>
              <a:ext uri="{FF2B5EF4-FFF2-40B4-BE49-F238E27FC236}">
                <a16:creationId xmlns:a16="http://schemas.microsoft.com/office/drawing/2014/main" id="{D60E851B-5751-E951-D7E4-9113E1574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B6B2B132-EA03-0148-46FD-2C4D756B0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1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Breastfeeding Clauses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IN" sz="1800" dirty="0">
                <a:solidFill>
                  <a:srgbClr val="000000"/>
                </a:solidFill>
                <a:effectLst/>
                <a:latin typeface="Calibri" panose="020F0502020204030204" pitchFamily="34" charset="0"/>
                <a:ea typeface="Times New Roman" panose="02020603050405020304" pitchFamily="18" charset="0"/>
              </a:rPr>
              <a:t>Zimbabwe emerges as a frontrunner with an average inclusion of 30% of such clauses </a:t>
            </a:r>
          </a:p>
          <a:p>
            <a:r>
              <a:rPr lang="en-IN" sz="1800" dirty="0">
                <a:solidFill>
                  <a:srgbClr val="000000"/>
                </a:solidFill>
                <a:effectLst/>
                <a:latin typeface="Calibri" panose="020F0502020204030204" pitchFamily="34" charset="0"/>
                <a:ea typeface="Times New Roman" panose="02020603050405020304" pitchFamily="18" charset="0"/>
              </a:rPr>
              <a:t>Notably, Central American countries showcase commendable progress in this area. El Salvador and Guatemala join the ranks of the top 5 countries with significant inclusion of breastfeeding clauses in their CBAs.</a:t>
            </a:r>
          </a:p>
          <a:p>
            <a:r>
              <a:rPr lang="en-IN" sz="1800" dirty="0">
                <a:solidFill>
                  <a:srgbClr val="000000"/>
                </a:solidFill>
                <a:effectLst/>
                <a:latin typeface="Calibri" panose="020F0502020204030204" pitchFamily="34" charset="0"/>
                <a:ea typeface="Times New Roman" panose="02020603050405020304" pitchFamily="18" charset="0"/>
              </a:rPr>
              <a:t>Furthermore, European countries also excel in prioritising breastfeeding clauses. Turkey and Spain secure their positions among the top 5.</a:t>
            </a:r>
            <a:endPar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EA17A80-97D3-1DF0-DBCB-07519CFFA38E}"/>
              </a:ext>
            </a:extLst>
          </p:cNvPr>
          <p:cNvPicPr>
            <a:picLocks noChangeAspect="1"/>
          </p:cNvPicPr>
          <p:nvPr/>
        </p:nvPicPr>
        <p:blipFill rotWithShape="1">
          <a:blip r:embed="rId2"/>
          <a:srcRect t="4394" b="3897"/>
          <a:stretch/>
        </p:blipFill>
        <p:spPr bwMode="auto">
          <a:xfrm>
            <a:off x="6375748" y="0"/>
            <a:ext cx="5816253" cy="6858000"/>
          </a:xfrm>
          <a:prstGeom prst="rect">
            <a:avLst/>
          </a:prstGeom>
          <a:ln>
            <a:noFill/>
          </a:ln>
          <a:extLst>
            <a:ext uri="{53640926-AAD7-44D8-BBD7-CCE9431645EC}">
              <a14:shadowObscured xmlns:a14="http://schemas.microsoft.com/office/drawing/2010/main"/>
            </a:ext>
          </a:extLst>
        </p:spPr>
      </p:pic>
      <p:pic>
        <p:nvPicPr>
          <p:cNvPr id="4" name="Picture 2" descr="Wages — The Industry We Want">
            <a:extLst>
              <a:ext uri="{FF2B5EF4-FFF2-40B4-BE49-F238E27FC236}">
                <a16:creationId xmlns:a16="http://schemas.microsoft.com/office/drawing/2014/main" id="{3058F3C3-F0E5-75DA-A8E0-BA4AC1BCB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CE6C1A32-4C45-147F-3072-04ABB842D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89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Gender Equality Clauses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IN" sz="1800" dirty="0">
                <a:solidFill>
                  <a:srgbClr val="000000"/>
                </a:solidFill>
                <a:effectLst/>
                <a:latin typeface="Calibri" panose="020F0502020204030204" pitchFamily="34" charset="0"/>
                <a:ea typeface="Times New Roman" panose="02020603050405020304" pitchFamily="18" charset="0"/>
              </a:rPr>
              <a:t>Spain, Romania, and Italy stand out by including over 40% of these clauses, on average, in their CBAs. </a:t>
            </a:r>
          </a:p>
          <a:p>
            <a:r>
              <a:rPr lang="en-IN" sz="1800" dirty="0">
                <a:solidFill>
                  <a:srgbClr val="000000"/>
                </a:solidFill>
                <a:effectLst/>
                <a:latin typeface="Calibri" panose="020F0502020204030204" pitchFamily="34" charset="0"/>
                <a:ea typeface="Times New Roman" panose="02020603050405020304" pitchFamily="18" charset="0"/>
              </a:rPr>
              <a:t>France, in particular, incorporates 60% of these clauses in its CBAs. </a:t>
            </a:r>
          </a:p>
          <a:p>
            <a:r>
              <a:rPr lang="en-IN" sz="1800" dirty="0">
                <a:solidFill>
                  <a:srgbClr val="000000"/>
                </a:solidFill>
                <a:effectLst/>
                <a:latin typeface="Calibri" panose="020F0502020204030204" pitchFamily="34" charset="0"/>
                <a:ea typeface="Times New Roman" panose="02020603050405020304" pitchFamily="18" charset="0"/>
              </a:rPr>
              <a:t>However, there is room for improvement in several regions. African countries, including Tanzania, Kenya, Mozambique, and Zambia, along with Asian countries like Vietnam and Pakistan, have a significant opportunity to enhance the inclusion of gender equality clauses in their CBAs. </a:t>
            </a:r>
          </a:p>
        </p:txBody>
      </p:sp>
      <p:pic>
        <p:nvPicPr>
          <p:cNvPr id="4" name="Picture 3" descr="A picture containing text, screenshot, line, plot&#10;&#10;Description automatically generated">
            <a:extLst>
              <a:ext uri="{FF2B5EF4-FFF2-40B4-BE49-F238E27FC236}">
                <a16:creationId xmlns:a16="http://schemas.microsoft.com/office/drawing/2014/main" id="{4C008972-9C99-722F-E1F3-0F4EDDEE7D07}"/>
              </a:ext>
            </a:extLst>
          </p:cNvPr>
          <p:cNvPicPr>
            <a:picLocks noChangeAspect="1"/>
          </p:cNvPicPr>
          <p:nvPr/>
        </p:nvPicPr>
        <p:blipFill rotWithShape="1">
          <a:blip r:embed="rId2"/>
          <a:srcRect t="3821" b="4280"/>
          <a:stretch/>
        </p:blipFill>
        <p:spPr bwMode="auto">
          <a:xfrm>
            <a:off x="6419625" y="0"/>
            <a:ext cx="5772375" cy="6829407"/>
          </a:xfrm>
          <a:prstGeom prst="rect">
            <a:avLst/>
          </a:prstGeom>
          <a:ln>
            <a:noFill/>
          </a:ln>
          <a:extLst>
            <a:ext uri="{53640926-AAD7-44D8-BBD7-CCE9431645EC}">
              <a14:shadowObscured xmlns:a14="http://schemas.microsoft.com/office/drawing/2010/main"/>
            </a:ext>
          </a:extLst>
        </p:spPr>
      </p:pic>
      <p:pic>
        <p:nvPicPr>
          <p:cNvPr id="5" name="Picture 2" descr="Wages — The Industry We Want">
            <a:extLst>
              <a:ext uri="{FF2B5EF4-FFF2-40B4-BE49-F238E27FC236}">
                <a16:creationId xmlns:a16="http://schemas.microsoft.com/office/drawing/2014/main" id="{41F5A5AF-20A8-ED8C-D321-DE9350592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17555F7F-4E60-05A1-E706-F99D53062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12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Female-friendly clauses by </a:t>
            </a:r>
            <a:br>
              <a:rPr lang="en-US" sz="3200" dirty="0">
                <a:solidFill>
                  <a:srgbClr val="002060"/>
                </a:solidFill>
              </a:rPr>
            </a:br>
            <a:r>
              <a:rPr lang="en-US" sz="3200" dirty="0">
                <a:solidFill>
                  <a:srgbClr val="002060"/>
                </a:solidFill>
              </a:rPr>
              <a:t>Country - Average </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r>
              <a:rPr lang="en-IN" sz="1800" dirty="0">
                <a:solidFill>
                  <a:srgbClr val="000000"/>
                </a:solidFill>
                <a:effectLst/>
                <a:latin typeface="Calibri" panose="020F0502020204030204" pitchFamily="34" charset="0"/>
                <a:ea typeface="Times New Roman" panose="02020603050405020304" pitchFamily="18" charset="0"/>
              </a:rPr>
              <a:t>A majority of countries' CBAs exhibit a significant inclusion maternity and paternity leave clauses. </a:t>
            </a:r>
          </a:p>
          <a:p>
            <a:r>
              <a:rPr lang="en-IN" sz="1800" dirty="0">
                <a:solidFill>
                  <a:srgbClr val="000000"/>
                </a:solidFill>
                <a:effectLst/>
                <a:latin typeface="Calibri" panose="020F0502020204030204" pitchFamily="34" charset="0"/>
                <a:ea typeface="Times New Roman" panose="02020603050405020304" pitchFamily="18" charset="0"/>
              </a:rPr>
              <a:t>Remarkably, all of Costa Rica’s CBAs included all paternity leave clauses.</a:t>
            </a:r>
          </a:p>
          <a:p>
            <a:r>
              <a:rPr lang="en-IN" sz="1800" dirty="0">
                <a:solidFill>
                  <a:srgbClr val="000000"/>
                </a:solidFill>
                <a:effectLst/>
                <a:latin typeface="Calibri" panose="020F0502020204030204" pitchFamily="34" charset="0"/>
                <a:ea typeface="Times New Roman" panose="02020603050405020304" pitchFamily="18" charset="0"/>
              </a:rPr>
              <a:t>However, when examining the overall average, it becomes apparent that there are areas where CBAs are lacking.</a:t>
            </a:r>
          </a:p>
          <a:p>
            <a:r>
              <a:rPr lang="en-IN" sz="1800" dirty="0">
                <a:solidFill>
                  <a:srgbClr val="000000"/>
                </a:solidFill>
                <a:effectLst/>
                <a:latin typeface="Calibri" panose="020F0502020204030204" pitchFamily="34" charset="0"/>
                <a:ea typeface="Times New Roman" panose="02020603050405020304" pitchFamily="18" charset="0"/>
              </a:rPr>
              <a:t>Specifically, there is a notable scarcity of breastfeeding clauses, and gender equality clauses across most countries</a:t>
            </a:r>
          </a:p>
          <a:p>
            <a:r>
              <a:rPr lang="en-IN" sz="1800" dirty="0">
                <a:solidFill>
                  <a:srgbClr val="000000"/>
                </a:solidFill>
                <a:effectLst/>
                <a:latin typeface="Calibri" panose="020F0502020204030204" pitchFamily="34" charset="0"/>
                <a:ea typeface="Times New Roman" panose="02020603050405020304" pitchFamily="18" charset="0"/>
              </a:rPr>
              <a:t>The CBAs in France, on average have 47.57% of all the female-friendly clauses, the highest in the world while Pakistan has the lowest, at 1.8%.</a:t>
            </a:r>
          </a:p>
        </p:txBody>
      </p:sp>
      <p:pic>
        <p:nvPicPr>
          <p:cNvPr id="5" name="Picture 4" descr="A picture containing screenshot, text, line, diagram&#10;&#10;Description automatically generated">
            <a:extLst>
              <a:ext uri="{FF2B5EF4-FFF2-40B4-BE49-F238E27FC236}">
                <a16:creationId xmlns:a16="http://schemas.microsoft.com/office/drawing/2014/main" id="{1754D53C-20A0-2F90-852F-C693C744D8BF}"/>
              </a:ext>
            </a:extLst>
          </p:cNvPr>
          <p:cNvPicPr>
            <a:picLocks noChangeAspect="1"/>
          </p:cNvPicPr>
          <p:nvPr/>
        </p:nvPicPr>
        <p:blipFill rotWithShape="1">
          <a:blip r:embed="rId2"/>
          <a:srcRect t="3630" b="3902"/>
          <a:stretch/>
        </p:blipFill>
        <p:spPr bwMode="auto">
          <a:xfrm>
            <a:off x="6563638" y="0"/>
            <a:ext cx="5603310" cy="6858000"/>
          </a:xfrm>
          <a:prstGeom prst="rect">
            <a:avLst/>
          </a:prstGeom>
          <a:ln>
            <a:noFill/>
          </a:ln>
          <a:extLst>
            <a:ext uri="{53640926-AAD7-44D8-BBD7-CCE9431645EC}">
              <a14:shadowObscured xmlns:a14="http://schemas.microsoft.com/office/drawing/2010/main"/>
            </a:ext>
          </a:extLst>
        </p:spPr>
      </p:pic>
      <p:pic>
        <p:nvPicPr>
          <p:cNvPr id="4" name="Picture 2" descr="Wages — The Industry We Want">
            <a:extLst>
              <a:ext uri="{FF2B5EF4-FFF2-40B4-BE49-F238E27FC236}">
                <a16:creationId xmlns:a16="http://schemas.microsoft.com/office/drawing/2014/main" id="{AAE0B532-6A94-A5DD-796C-2558E5F7B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AB500E6A-D990-C923-FCE4-CF9D540F9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708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1647287" y="1923467"/>
            <a:ext cx="8276000" cy="1505600"/>
          </a:xfrm>
          <a:prstGeom prst="rect">
            <a:avLst/>
          </a:prstGeom>
          <a:noFill/>
          <a:ln>
            <a:noFill/>
          </a:ln>
        </p:spPr>
        <p:txBody>
          <a:bodyPr spcFirstLastPara="1" vert="horz" wrap="square" lIns="91433" tIns="45700" rIns="91433" bIns="45700" rtlCol="0" anchor="b" anchorCtr="0">
            <a:normAutofit/>
          </a:bodyPr>
          <a:lstStyle/>
          <a:p>
            <a:pPr>
              <a:spcBef>
                <a:spcPts val="0"/>
              </a:spcBef>
              <a:buClr>
                <a:schemeClr val="dk1"/>
              </a:buClr>
              <a:buSzPct val="100000"/>
            </a:pPr>
            <a:r>
              <a:rPr lang="it" sz="4400" b="1"/>
              <a:t>Explaining the Global WageIndicator Collective Agreements Database</a:t>
            </a:r>
            <a:endParaRPr sz="4400" b="1"/>
          </a:p>
        </p:txBody>
      </p:sp>
      <p:sp>
        <p:nvSpPr>
          <p:cNvPr id="134" name="Google Shape;134;p26"/>
          <p:cNvSpPr txBox="1">
            <a:spLocks noGrp="1"/>
          </p:cNvSpPr>
          <p:nvPr>
            <p:ph type="subTitle" idx="1"/>
          </p:nvPr>
        </p:nvSpPr>
        <p:spPr>
          <a:xfrm>
            <a:off x="2635833" y="3871233"/>
            <a:ext cx="6371600" cy="3169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accent1"/>
              </a:buClr>
              <a:buSzPts val="1800"/>
            </a:pPr>
            <a:r>
              <a:rPr lang="it" b="1">
                <a:solidFill>
                  <a:schemeClr val="accent1"/>
                </a:solidFill>
              </a:rPr>
              <a:t>Daniela Ceccon</a:t>
            </a:r>
            <a:endParaRPr b="1">
              <a:solidFill>
                <a:schemeClr val="accent1"/>
              </a:solidFill>
            </a:endParaRPr>
          </a:p>
          <a:p>
            <a:pPr>
              <a:spcBef>
                <a:spcPts val="1067"/>
              </a:spcBef>
              <a:buClr>
                <a:schemeClr val="dk1"/>
              </a:buClr>
              <a:buSzPts val="1400"/>
            </a:pPr>
            <a:r>
              <a:rPr lang="it" sz="1867"/>
              <a:t>Director Data at WageIndicator </a:t>
            </a:r>
            <a:endParaRPr sz="1867"/>
          </a:p>
          <a:p>
            <a:pPr marL="0" lvl="1">
              <a:spcBef>
                <a:spcPts val="1067"/>
              </a:spcBef>
              <a:buClr>
                <a:srgbClr val="192E4B"/>
              </a:buClr>
              <a:buSzPts val="1400"/>
            </a:pPr>
            <a:r>
              <a:rPr lang="it" sz="1867" u="sng">
                <a:solidFill>
                  <a:schemeClr val="hlink"/>
                </a:solidFill>
                <a:hlinkClick r:id="rId3"/>
              </a:rPr>
              <a:t>danielaceccon@wageindicator.org</a:t>
            </a:r>
            <a:endParaRPr sz="1867"/>
          </a:p>
          <a:p>
            <a:pPr>
              <a:spcBef>
                <a:spcPts val="1067"/>
              </a:spcBef>
              <a:buClr>
                <a:schemeClr val="dk1"/>
              </a:buClr>
              <a:buSzPts val="1400"/>
            </a:pPr>
            <a:endParaRPr sz="1867"/>
          </a:p>
          <a:p>
            <a:pPr>
              <a:spcBef>
                <a:spcPts val="0"/>
              </a:spcBef>
              <a:buClr>
                <a:schemeClr val="accent1"/>
              </a:buClr>
              <a:buSzPts val="1800"/>
            </a:pPr>
            <a:r>
              <a:rPr lang="it" b="1">
                <a:solidFill>
                  <a:schemeClr val="accent1"/>
                </a:solidFill>
              </a:rPr>
              <a:t>Gabriele Medas </a:t>
            </a:r>
            <a:endParaRPr/>
          </a:p>
          <a:p>
            <a:pPr>
              <a:spcBef>
                <a:spcPts val="1067"/>
              </a:spcBef>
              <a:buClr>
                <a:schemeClr val="dk1"/>
              </a:buClr>
              <a:buSzPts val="1400"/>
            </a:pPr>
            <a:r>
              <a:rPr lang="it" sz="1867"/>
              <a:t>Manager of the WageIndicator Collective Agreements Database </a:t>
            </a:r>
            <a:endParaRPr/>
          </a:p>
          <a:p>
            <a:pPr marL="0" lvl="1">
              <a:spcBef>
                <a:spcPts val="1067"/>
              </a:spcBef>
              <a:buClr>
                <a:srgbClr val="192E4B"/>
              </a:buClr>
              <a:buSzPts val="1400"/>
            </a:pPr>
            <a:r>
              <a:rPr lang="it" sz="1867" u="sng">
                <a:solidFill>
                  <a:schemeClr val="hlink"/>
                </a:solidFill>
                <a:hlinkClick r:id="rId3"/>
              </a:rPr>
              <a:t>gabrielemedas@wageindicator.org</a:t>
            </a:r>
            <a:endParaRPr sz="1867">
              <a:solidFill>
                <a:srgbClr val="192E4B"/>
              </a:solidFill>
            </a:endParaRPr>
          </a:p>
        </p:txBody>
      </p:sp>
      <p:pic>
        <p:nvPicPr>
          <p:cNvPr id="135" name="Google Shape;135;p26" descr="https://lh5.googleusercontent.com/kM0RXnoGfT7Krxw1VuBwV5msuYPBlKXndIrxEOomtKOIJ-9BC6ow2ITKkkwRIApRQYc3pUm9CbE6EbHnr13oBYV3BgS-L1SPhzh0nBUp3w5Y67mOBDrjuI_BRMMsTqXJzhxRNawuvIk"/>
          <p:cNvPicPr preferRelativeResize="0"/>
          <p:nvPr/>
        </p:nvPicPr>
        <p:blipFill rotWithShape="1">
          <a:blip r:embed="rId4">
            <a:alphaModFix/>
          </a:blip>
          <a:srcRect/>
          <a:stretch/>
        </p:blipFill>
        <p:spPr>
          <a:xfrm>
            <a:off x="2461025" y="207902"/>
            <a:ext cx="6648449" cy="14287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Percentage of Female-friendly Clauses by Region </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568705" y="1337109"/>
            <a:ext cx="11301572" cy="2420699"/>
          </a:xfrm>
        </p:spPr>
        <p:txBody>
          <a:bodyPr>
            <a:normAutofit/>
          </a:bodyPr>
          <a:lstStyle/>
          <a:p>
            <a:pPr algn="just">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analysis of collective bargaining agreements (CBAs) across different regions reveals trends that align with the earlier observations. It is notable that, regardless of the region, CBAs universally exhibit a low proportion of breastfeeding and health and safety clauses. </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CBAs in all the regions have on average, 40-50% of the paternity leave clauses we are studying. South America’s CBAs, have a lower percentage of paternity leave clauses, with an average of only 20%. Furthermore, when considering the overall inclusion of female-friendly clauses, South America's CBAs exhibit the lowest percentage among all the regions. </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3BE2CB-94DE-93F1-89AE-59F158FBB82B}"/>
              </a:ext>
            </a:extLst>
          </p:cNvPr>
          <p:cNvPicPr>
            <a:picLocks noChangeAspect="1"/>
          </p:cNvPicPr>
          <p:nvPr/>
        </p:nvPicPr>
        <p:blipFill rotWithShape="1">
          <a:blip r:embed="rId2"/>
          <a:srcRect t="13498" b="12589"/>
          <a:stretch/>
        </p:blipFill>
        <p:spPr bwMode="auto">
          <a:xfrm>
            <a:off x="1835792" y="3912183"/>
            <a:ext cx="7694995" cy="26138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146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Maternity Leave in CBAs</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pPr algn="l">
              <a:lnSpc>
                <a:spcPct val="107000"/>
              </a:lnSpc>
              <a:spcAft>
                <a:spcPts val="800"/>
              </a:spcAft>
            </a:pPr>
            <a:r>
              <a:rPr lang="en-IN"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here is a huge disparity across the countries when it comes to maternity leave.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CBAs from Croatia have the 30 weeks of maternity, which is currently the highest amongst all the countries.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Romania also has a maximum of 30 weeks, however, there are also CBAs which mention only 10 weeks.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Mozambique has the lowest maternity leave at 8.5 weeks.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 is no clear regional trend that can be established, however many European countries lie at the bottom of the chart when it comes to maternity leave. </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A5113F-03C3-2F20-F372-3BCB10D63026}"/>
              </a:ext>
            </a:extLst>
          </p:cNvPr>
          <p:cNvPicPr>
            <a:picLocks noChangeAspect="1"/>
          </p:cNvPicPr>
          <p:nvPr/>
        </p:nvPicPr>
        <p:blipFill rotWithShape="1">
          <a:blip r:embed="rId2"/>
          <a:srcRect t="4662" b="3652"/>
          <a:stretch/>
        </p:blipFill>
        <p:spPr bwMode="auto">
          <a:xfrm>
            <a:off x="6375748" y="0"/>
            <a:ext cx="5866356" cy="6852688"/>
          </a:xfrm>
          <a:prstGeom prst="rect">
            <a:avLst/>
          </a:prstGeom>
          <a:ln>
            <a:noFill/>
          </a:ln>
          <a:extLst>
            <a:ext uri="{53640926-AAD7-44D8-BBD7-CCE9431645EC}">
              <a14:shadowObscured xmlns:a14="http://schemas.microsoft.com/office/drawing/2010/main"/>
            </a:ext>
          </a:extLst>
        </p:spPr>
      </p:pic>
      <p:pic>
        <p:nvPicPr>
          <p:cNvPr id="5" name="Picture 2" descr="Wages — The Industry We Want">
            <a:extLst>
              <a:ext uri="{FF2B5EF4-FFF2-40B4-BE49-F238E27FC236}">
                <a16:creationId xmlns:a16="http://schemas.microsoft.com/office/drawing/2014/main" id="{D2B1D9CD-77A0-F085-9D72-4329C8F59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851D283D-9040-D358-183E-630634218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204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Percentage of female-clauses by sector</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rPr>
              <a:t>In the realm of security, cleaning, and homework sectors, collective bargaining agreements (CBAs) tend to include a substantial proportion of provisions that are conducive to fostering a female-friendly work environment.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rPr>
              <a:t>The sector on average has 31% of these female-friendly clauses and most sectors are above the 20% mark. </a:t>
            </a:r>
          </a:p>
          <a:p>
            <a:pPr algn="l">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rPr>
              <a:t>However, certain areas lag behind in terms of incorporating female-friendly measures into their CBAs. Specifically, the real estate, renting, and call centre sectors exhibit the lowest percentage of such provisions, standing at a mere 14%.</a:t>
            </a:r>
            <a:r>
              <a:rPr lang="en-IN" sz="1200" dirty="0">
                <a:effectLst/>
              </a:rPr>
              <a:t> </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ED214EB-DEE9-E603-F400-E1D5F9067526}"/>
              </a:ext>
            </a:extLst>
          </p:cNvPr>
          <p:cNvPicPr>
            <a:picLocks noChangeAspect="1"/>
          </p:cNvPicPr>
          <p:nvPr/>
        </p:nvPicPr>
        <p:blipFill rotWithShape="1">
          <a:blip r:embed="rId2"/>
          <a:srcRect t="7113" b="6043"/>
          <a:stretch/>
        </p:blipFill>
        <p:spPr bwMode="auto">
          <a:xfrm>
            <a:off x="6367809" y="323382"/>
            <a:ext cx="5824191" cy="6402297"/>
          </a:xfrm>
          <a:prstGeom prst="rect">
            <a:avLst/>
          </a:prstGeom>
          <a:ln>
            <a:noFill/>
          </a:ln>
          <a:extLst>
            <a:ext uri="{53640926-AAD7-44D8-BBD7-CCE9431645EC}">
              <a14:shadowObscured xmlns:a14="http://schemas.microsoft.com/office/drawing/2010/main"/>
            </a:ext>
          </a:extLst>
        </p:spPr>
      </p:pic>
      <p:pic>
        <p:nvPicPr>
          <p:cNvPr id="4" name="Picture 2" descr="Wages — The Industry We Want">
            <a:extLst>
              <a:ext uri="{FF2B5EF4-FFF2-40B4-BE49-F238E27FC236}">
                <a16:creationId xmlns:a16="http://schemas.microsoft.com/office/drawing/2014/main" id="{AA8200F0-7C0B-E898-DC06-F353ADD4E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5C7FF990-E270-B074-F48C-C77F05401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8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2" y="114604"/>
            <a:ext cx="5309712" cy="1325563"/>
          </a:xfrm>
        </p:spPr>
        <p:txBody>
          <a:bodyPr>
            <a:normAutofit/>
          </a:bodyPr>
          <a:lstStyle/>
          <a:p>
            <a:r>
              <a:rPr lang="en-US" sz="3200" dirty="0">
                <a:solidFill>
                  <a:srgbClr val="002060"/>
                </a:solidFill>
              </a:rPr>
              <a:t>Percentage of female-clauses by Firm-type</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5005156" cy="4625279"/>
          </a:xfrm>
        </p:spPr>
        <p:txBody>
          <a:bodyPr>
            <a:normAutofit/>
          </a:bodyPr>
          <a:lstStyle/>
          <a:p>
            <a:pPr algn="just">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Collective bargaining agreements (CBAs) in government-funded organizations stand out by having the highest percentage of female-friendly clauses, including more than 40% of female-friendly clauses. </a:t>
            </a:r>
          </a:p>
          <a:p>
            <a:pPr algn="just">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all firms lack in terms of gender equality and health and safety clauses. </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952DB7-7D59-3AF5-540D-EAFB78DB7F54}"/>
              </a:ext>
            </a:extLst>
          </p:cNvPr>
          <p:cNvPicPr>
            <a:picLocks noChangeAspect="1"/>
          </p:cNvPicPr>
          <p:nvPr/>
        </p:nvPicPr>
        <p:blipFill rotWithShape="1">
          <a:blip r:embed="rId2"/>
          <a:srcRect t="12691" b="10602"/>
          <a:stretch/>
        </p:blipFill>
        <p:spPr bwMode="auto">
          <a:xfrm>
            <a:off x="5609293" y="777384"/>
            <a:ext cx="6582708" cy="3080631"/>
          </a:xfrm>
          <a:prstGeom prst="rect">
            <a:avLst/>
          </a:prstGeom>
          <a:ln>
            <a:noFill/>
          </a:ln>
          <a:extLst>
            <a:ext uri="{53640926-AAD7-44D8-BBD7-CCE9431645EC}">
              <a14:shadowObscured xmlns:a14="http://schemas.microsoft.com/office/drawing/2010/main"/>
            </a:ext>
          </a:extLst>
        </p:spPr>
      </p:pic>
      <p:pic>
        <p:nvPicPr>
          <p:cNvPr id="5" name="Picture 2" descr="Wages — The Industry We Want">
            <a:extLst>
              <a:ext uri="{FF2B5EF4-FFF2-40B4-BE49-F238E27FC236}">
                <a16:creationId xmlns:a16="http://schemas.microsoft.com/office/drawing/2014/main" id="{1037B3DF-280B-4586-9DDC-F9D1CDBF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1099CB3D-CB28-DCC7-D947-B517FCBEC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824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827F-D5AC-D2D3-2FFB-71CEBF2D9C71}"/>
              </a:ext>
            </a:extLst>
          </p:cNvPr>
          <p:cNvSpPr>
            <a:spLocks noGrp="1"/>
          </p:cNvSpPr>
          <p:nvPr>
            <p:ph type="title" idx="4294967295"/>
          </p:nvPr>
        </p:nvSpPr>
        <p:spPr>
          <a:xfrm>
            <a:off x="299581" y="114604"/>
            <a:ext cx="6410417" cy="1325563"/>
          </a:xfrm>
        </p:spPr>
        <p:txBody>
          <a:bodyPr>
            <a:normAutofit/>
          </a:bodyPr>
          <a:lstStyle/>
          <a:p>
            <a:r>
              <a:rPr lang="en-US" sz="3200" dirty="0">
                <a:solidFill>
                  <a:srgbClr val="002060"/>
                </a:solidFill>
              </a:rPr>
              <a:t>Female </a:t>
            </a:r>
            <a:r>
              <a:rPr lang="en-US" sz="3200" dirty="0" err="1">
                <a:solidFill>
                  <a:srgbClr val="002060"/>
                </a:solidFill>
              </a:rPr>
              <a:t>Labour</a:t>
            </a:r>
            <a:r>
              <a:rPr lang="en-US" sz="3200" dirty="0">
                <a:solidFill>
                  <a:srgbClr val="002060"/>
                </a:solidFill>
              </a:rPr>
              <a:t> Force Participation Rate and Female-friendly CBA Clauses </a:t>
            </a:r>
          </a:p>
        </p:txBody>
      </p:sp>
      <p:sp>
        <p:nvSpPr>
          <p:cNvPr id="3" name="Content Placeholder 2">
            <a:extLst>
              <a:ext uri="{FF2B5EF4-FFF2-40B4-BE49-F238E27FC236}">
                <a16:creationId xmlns:a16="http://schemas.microsoft.com/office/drawing/2014/main" id="{C8DCC364-0E11-032F-3BE1-FA376B82EA22}"/>
              </a:ext>
            </a:extLst>
          </p:cNvPr>
          <p:cNvSpPr>
            <a:spLocks noGrp="1"/>
          </p:cNvSpPr>
          <p:nvPr>
            <p:ph idx="1"/>
          </p:nvPr>
        </p:nvSpPr>
        <p:spPr>
          <a:xfrm>
            <a:off x="343458" y="1349635"/>
            <a:ext cx="6032290" cy="4625279"/>
          </a:xfrm>
        </p:spPr>
        <p:txBody>
          <a:bodyPr>
            <a:normAutofit/>
          </a:bodyPr>
          <a:lstStyle/>
          <a:p>
            <a:pPr>
              <a:lnSpc>
                <a:spcPct val="107000"/>
              </a:lnSpc>
              <a:spcAft>
                <a:spcPts val="800"/>
              </a:spcAft>
            </a:pPr>
            <a:r>
              <a:rPr lang="en-IN"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here is no significant correlation between average FLFPRs and the presence of female-friendly clauses within CBAs. </a:t>
            </a:r>
          </a:p>
          <a:p>
            <a:pPr>
              <a:lnSpc>
                <a:spcPct val="107000"/>
              </a:lnSpc>
              <a:spcAft>
                <a:spcPts val="800"/>
              </a:spcAft>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suggests that there might be other influential factors at play such as societal norms, educational opportunities, and economic conditions when it comes to determining FLFPRs (</a:t>
            </a:r>
            <a:r>
              <a:rPr lang="en-IN"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Klasen</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2019). While CBAs play a crucial role in shaping workplace policies and conditions, they do not encompass all industries and job sectors. </a:t>
            </a:r>
          </a:p>
          <a:p>
            <a:pPr marL="0" indent="0" algn="l">
              <a:lnSpc>
                <a:spcPct val="107000"/>
              </a:lnSpc>
              <a:spcAft>
                <a:spcPts val="800"/>
              </a:spcAft>
              <a:buNone/>
            </a:pPr>
            <a:endParaRPr lang="en-IN"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7AFF1462-695E-CE46-73FF-8CCAD21E2847}"/>
              </a:ext>
            </a:extLst>
          </p:cNvPr>
          <p:cNvSpPr>
            <a:spLocks noChangeArrowheads="1"/>
          </p:cNvSpPr>
          <p:nvPr/>
        </p:nvSpPr>
        <p:spPr bwMode="auto">
          <a:xfrm>
            <a:off x="4545619" y="-457200"/>
            <a:ext cx="155838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1">
            <a:extLst>
              <a:ext uri="{FF2B5EF4-FFF2-40B4-BE49-F238E27FC236}">
                <a16:creationId xmlns:a16="http://schemas.microsoft.com/office/drawing/2014/main" id="{07E19FCB-5F4F-399E-27DE-CF2FCDA286F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t="2928" b="2216"/>
          <a:stretch>
            <a:fillRect/>
          </a:stretch>
        </p:blipFill>
        <p:spPr bwMode="auto">
          <a:xfrm>
            <a:off x="6709998" y="213387"/>
            <a:ext cx="5438125" cy="6530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ges — The Industry We Want">
            <a:extLst>
              <a:ext uri="{FF2B5EF4-FFF2-40B4-BE49-F238E27FC236}">
                <a16:creationId xmlns:a16="http://schemas.microsoft.com/office/drawing/2014/main" id="{33D3456C-31D6-9BDB-22A1-38BB254B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AME University — College Fair">
            <a:extLst>
              <a:ext uri="{FF2B5EF4-FFF2-40B4-BE49-F238E27FC236}">
                <a16:creationId xmlns:a16="http://schemas.microsoft.com/office/drawing/2014/main" id="{F22CAB60-BFF7-D92C-69DF-1F09E8EFD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42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A000-60BE-AF16-512D-14F91E2C639E}"/>
              </a:ext>
            </a:extLst>
          </p:cNvPr>
          <p:cNvSpPr>
            <a:spLocks noGrp="1"/>
          </p:cNvSpPr>
          <p:nvPr>
            <p:ph type="title" idx="4294967295"/>
          </p:nvPr>
        </p:nvSpPr>
        <p:spPr>
          <a:xfrm>
            <a:off x="838200" y="365125"/>
            <a:ext cx="10515600" cy="1325563"/>
          </a:xfrm>
        </p:spPr>
        <p:txBody>
          <a:bodyPr/>
          <a:lstStyle/>
          <a:p>
            <a:r>
              <a:rPr lang="en-US" dirty="0">
                <a:solidFill>
                  <a:srgbClr val="002060"/>
                </a:solidFill>
              </a:rPr>
              <a:t>Conclusion</a:t>
            </a:r>
          </a:p>
        </p:txBody>
      </p:sp>
      <p:sp>
        <p:nvSpPr>
          <p:cNvPr id="3" name="Content Placeholder 2">
            <a:extLst>
              <a:ext uri="{FF2B5EF4-FFF2-40B4-BE49-F238E27FC236}">
                <a16:creationId xmlns:a16="http://schemas.microsoft.com/office/drawing/2014/main" id="{4B48C6BB-CBA8-F77B-B10E-9017013EF4E5}"/>
              </a:ext>
            </a:extLst>
          </p:cNvPr>
          <p:cNvSpPr>
            <a:spLocks noGrp="1"/>
          </p:cNvSpPr>
          <p:nvPr>
            <p:ph idx="1"/>
          </p:nvPr>
        </p:nvSpPr>
        <p:spPr/>
        <p:txBody>
          <a:bodyPr/>
          <a:lstStyle/>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analysis of 35 female friendly clauses in CBAs using the </a:t>
            </a:r>
            <a:r>
              <a:rPr lang="en-IN"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WageIndicator</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CBA database provides insights into gender equality and work/family balance status of 47 countries. </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Most countries include maternity clauses in their CBAs, however African countries perform better in this aspect. </a:t>
            </a:r>
          </a:p>
          <a:p>
            <a:r>
              <a:rPr lang="en-IN"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reastfeeding clauses can be a factor affecting higher FLFPRs</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countries in question perform poorly on gender equality clauses</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Overall, European countries include more female friendly clauses as compared to the </a:t>
            </a:r>
            <a:r>
              <a:rPr lang="en-IN"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other</a:t>
            </a: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regions</a:t>
            </a:r>
          </a:p>
          <a:p>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this does not translate into improved FLFPRs</a:t>
            </a:r>
          </a:p>
          <a:p>
            <a:r>
              <a:rPr lang="en-IN"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Future direction</a:t>
            </a:r>
            <a:r>
              <a:rPr lang="en-IN" sz="1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lvl="1"/>
            <a:r>
              <a:rPr lang="en-IN"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Individual CBA clauses tested</a:t>
            </a:r>
            <a:r>
              <a:rPr lang="en-IN" sz="1400" dirty="0">
                <a:solidFill>
                  <a:srgbClr val="000000"/>
                </a:solidFill>
                <a:latin typeface="Calibri" panose="020F0502020204030204" pitchFamily="34" charset="0"/>
                <a:ea typeface="Calibri" panose="020F0502020204030204" pitchFamily="34" charset="0"/>
                <a:cs typeface="Calibri" panose="020F0502020204030204" pitchFamily="34" charset="0"/>
              </a:rPr>
              <a:t> for association with FLFPRs to identify the crucial CBA clauses affecting FLFPRs</a:t>
            </a:r>
          </a:p>
          <a:p>
            <a:pPr lvl="1"/>
            <a:r>
              <a:rPr lang="en-IN"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Country-level </a:t>
            </a:r>
            <a:r>
              <a:rPr lang="en-IN" sz="1400" dirty="0">
                <a:solidFill>
                  <a:srgbClr val="000000"/>
                </a:solidFill>
                <a:latin typeface="Calibri" panose="020F0502020204030204" pitchFamily="34" charset="0"/>
                <a:ea typeface="Calibri" panose="020F0502020204030204" pitchFamily="34" charset="0"/>
                <a:cs typeface="Calibri" panose="020F0502020204030204" pitchFamily="34" charset="0"/>
              </a:rPr>
              <a:t>assessment of sectoral and firm-type and its relationship with FLFPRs</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descr="Wages — The Industry We Want">
            <a:extLst>
              <a:ext uri="{FF2B5EF4-FFF2-40B4-BE49-F238E27FC236}">
                <a16:creationId xmlns:a16="http://schemas.microsoft.com/office/drawing/2014/main" id="{D152534E-8976-76C7-B327-56A6FB126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309" y="6229110"/>
            <a:ext cx="3871383" cy="527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AME University — College Fair">
            <a:extLst>
              <a:ext uri="{FF2B5EF4-FFF2-40B4-BE49-F238E27FC236}">
                <a16:creationId xmlns:a16="http://schemas.microsoft.com/office/drawing/2014/main" id="{27D4F5CE-80DF-9A79-AD95-F95D53CB1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6006"/>
            <a:ext cx="1761067" cy="91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66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988121" y="1905000"/>
            <a:ext cx="10695879" cy="3808909"/>
          </a:xfrm>
          <a:prstGeom prst="rect">
            <a:avLst/>
          </a:prstGeom>
        </p:spPr>
        <p:txBody>
          <a:bodyPr spcFirstLastPara="1" vert="horz" wrap="square" lIns="0" tIns="0" rIns="0" bIns="0" rtlCol="0" anchor="ctr" anchorCtr="0">
            <a:noAutofit/>
          </a:bodyPr>
          <a:lstStyle/>
          <a:p>
            <a:pPr algn="ctr">
              <a:lnSpc>
                <a:spcPct val="107000"/>
              </a:lnSpc>
              <a:spcAft>
                <a:spcPts val="533"/>
              </a:spcAft>
            </a:pP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r>
              <a:rPr lang="en-US" sz="3600" b="1" dirty="0">
                <a:latin typeface="Source Sans Pro"/>
                <a:ea typeface="Source Sans Pro"/>
                <a:cs typeface="Source Sans Pro"/>
              </a:rPr>
              <a:t>Wage-setting in Collective Bargaining in Africa:</a:t>
            </a:r>
            <a:br>
              <a:rPr lang="en-GB" sz="3600" b="1" dirty="0">
                <a:latin typeface="Source Sans Pro"/>
                <a:ea typeface="Source Sans Pro"/>
                <a:cs typeface="Source Sans Pro"/>
                <a:sym typeface="Source Sans Pro"/>
              </a:rPr>
            </a:br>
            <a:r>
              <a:rPr lang="en-GB" sz="2400" b="1" dirty="0">
                <a:solidFill>
                  <a:srgbClr val="E46C0A"/>
                </a:solidFill>
                <a:latin typeface="Source Sans Pro" panose="020B0503030403020204" pitchFamily="34" charset="0"/>
                <a:ea typeface="Source Sans Pro" panose="020B0503030403020204" pitchFamily="34" charset="0"/>
              </a:rPr>
              <a:t>Analyses using </a:t>
            </a:r>
            <a:r>
              <a:rPr lang="en-GB" sz="2400" b="1" dirty="0" err="1">
                <a:solidFill>
                  <a:srgbClr val="E46C0A"/>
                </a:solidFill>
                <a:latin typeface="Source Sans Pro" panose="020B0503030403020204" pitchFamily="34" charset="0"/>
                <a:ea typeface="Source Sans Pro" panose="020B0503030403020204" pitchFamily="34" charset="0"/>
              </a:rPr>
              <a:t>WageIndicator</a:t>
            </a:r>
            <a:r>
              <a:rPr lang="en-GB" sz="2400" b="1" dirty="0">
                <a:solidFill>
                  <a:srgbClr val="E46C0A"/>
                </a:solidFill>
                <a:latin typeface="Source Sans Pro" panose="020B0503030403020204" pitchFamily="34" charset="0"/>
                <a:ea typeface="Source Sans Pro" panose="020B0503030403020204" pitchFamily="34" charset="0"/>
              </a:rPr>
              <a:t> Database</a:t>
            </a:r>
            <a:br>
              <a:rPr lang="en-GB" sz="5867" b="1" dirty="0">
                <a:latin typeface="Source Sans Pro"/>
                <a:ea typeface="Source Sans Pro"/>
                <a:cs typeface="Source Sans Pro"/>
                <a:sym typeface="Source Sans Pro"/>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Source Sans Pro"/>
                <a:sym typeface="Source Sans Pro"/>
              </a:rPr>
              <a:t>Prepared for </a:t>
            </a:r>
            <a:r>
              <a:rPr lang="en-GB" sz="1200" b="1" dirty="0">
                <a:latin typeface="Source Sans Pro" panose="020B0503030403020204" pitchFamily="34" charset="0"/>
                <a:ea typeface="Source Sans Pro" panose="020B0503030403020204" pitchFamily="34" charset="0"/>
                <a:cs typeface="Calibri" panose="020F0502020204030204" pitchFamily="34" charset="0"/>
              </a:rPr>
              <a:t>“8th Conference of the Regulating for Decent Work Network</a:t>
            </a:r>
            <a:r>
              <a:rPr lang="en-GB" sz="1200" b="1" i="1" dirty="0">
                <a:latin typeface="Source Sans Pro" panose="020B0503030403020204" pitchFamily="34" charset="0"/>
                <a:ea typeface="Source Sans Pro" panose="020B0503030403020204" pitchFamily="34" charset="0"/>
                <a:cs typeface="Calibri" panose="020F0502020204030204" pitchFamily="34" charset="0"/>
              </a:rPr>
              <a:t>”</a:t>
            </a:r>
            <a:br>
              <a:rPr lang="en-ID" sz="1200"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on Ensuring decent work in times of uncertainty</a:t>
            </a:r>
            <a:br>
              <a:rPr lang="en-ID" sz="1200"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10-12 July 2023</a:t>
            </a: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Ernest </a:t>
            </a:r>
            <a:r>
              <a:rPr lang="en-GB" sz="1200" b="1" dirty="0" err="1">
                <a:latin typeface="Source Sans Pro" panose="020B0503030403020204" pitchFamily="34" charset="0"/>
                <a:ea typeface="Source Sans Pro" panose="020B0503030403020204" pitchFamily="34" charset="0"/>
                <a:cs typeface="Calibri" panose="020F0502020204030204" pitchFamily="34" charset="0"/>
              </a:rPr>
              <a:t>Ngeh</a:t>
            </a:r>
            <a:r>
              <a:rPr lang="en-GB" sz="1200" b="1" dirty="0">
                <a:latin typeface="Source Sans Pro" panose="020B0503030403020204" pitchFamily="34" charset="0"/>
                <a:ea typeface="Source Sans Pro" panose="020B0503030403020204" pitchFamily="34" charset="0"/>
                <a:cs typeface="Calibri" panose="020F0502020204030204" pitchFamily="34" charset="0"/>
              </a:rPr>
              <a:t> </a:t>
            </a:r>
            <a:r>
              <a:rPr lang="en-GB" sz="1200" b="1" dirty="0" err="1">
                <a:latin typeface="Source Sans Pro" panose="020B0503030403020204" pitchFamily="34" charset="0"/>
                <a:ea typeface="Source Sans Pro" panose="020B0503030403020204" pitchFamily="34" charset="0"/>
                <a:cs typeface="Calibri" panose="020F0502020204030204" pitchFamily="34" charset="0"/>
              </a:rPr>
              <a:t>Tingum</a:t>
            </a: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University of Namibia/</a:t>
            </a:r>
            <a:r>
              <a:rPr lang="en-GB" sz="1200" b="1" dirty="0" err="1">
                <a:latin typeface="Source Sans Pro" panose="020B0503030403020204" pitchFamily="34" charset="0"/>
                <a:ea typeface="Source Sans Pro" panose="020B0503030403020204" pitchFamily="34" charset="0"/>
                <a:cs typeface="Calibri" panose="020F0502020204030204" pitchFamily="34" charset="0"/>
              </a:rPr>
              <a:t>WageIndicator</a:t>
            </a:r>
            <a:r>
              <a:rPr lang="en-GB" sz="1200" b="1" dirty="0">
                <a:latin typeface="Source Sans Pro" panose="020B0503030403020204" pitchFamily="34" charset="0"/>
                <a:ea typeface="Source Sans Pro" panose="020B0503030403020204" pitchFamily="34" charset="0"/>
                <a:cs typeface="Calibri" panose="020F0502020204030204" pitchFamily="34" charset="0"/>
              </a:rPr>
              <a:t> Foundation</a:t>
            </a:r>
            <a:br>
              <a:rPr lang="en-ID" sz="1200" dirty="0">
                <a:latin typeface="Calibri" panose="020F0502020204030204" pitchFamily="34" charset="0"/>
                <a:ea typeface="Calibri" panose="020F0502020204030204" pitchFamily="34" charset="0"/>
                <a:cs typeface="Calibri" panose="020F0502020204030204" pitchFamily="34" charset="0"/>
              </a:rPr>
            </a:br>
            <a:br>
              <a:rPr lang="en-GB" sz="5867" b="1" dirty="0">
                <a:latin typeface="Source Sans Pro"/>
                <a:ea typeface="Source Sans Pro"/>
                <a:cs typeface="Source Sans Pro"/>
                <a:sym typeface="Source Sans Pro"/>
              </a:rPr>
            </a:br>
            <a:endParaRPr sz="5867" b="1" dirty="0">
              <a:latin typeface="Source Sans Pro"/>
              <a:ea typeface="Source Sans Pro"/>
              <a:cs typeface="Source Sans Pro"/>
              <a:sym typeface="Source Sans Pro"/>
            </a:endParaRPr>
          </a:p>
        </p:txBody>
      </p:sp>
      <p:pic>
        <p:nvPicPr>
          <p:cNvPr id="2" name="Picture 2" descr="Wages — The Industry We Want">
            <a:extLst>
              <a:ext uri="{FF2B5EF4-FFF2-40B4-BE49-F238E27FC236}">
                <a16:creationId xmlns:a16="http://schemas.microsoft.com/office/drawing/2014/main" id="{13ECC0C9-24E5-E5BE-6898-AAF8111DB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477" y="862445"/>
            <a:ext cx="6576711" cy="896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24" name="Rectangle 23"/>
          <p:cNvSpPr/>
          <p:nvPr/>
        </p:nvSpPr>
        <p:spPr>
          <a:xfrm>
            <a:off x="695757" y="2410452"/>
            <a:ext cx="4556776" cy="377517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endParaRPr>
          </a:p>
        </p:txBody>
      </p:sp>
      <p:sp>
        <p:nvSpPr>
          <p:cNvPr id="353" name="Google Shape;353;p14"/>
          <p:cNvSpPr txBox="1">
            <a:spLocks noGrp="1"/>
          </p:cNvSpPr>
          <p:nvPr>
            <p:ph type="title"/>
          </p:nvPr>
        </p:nvSpPr>
        <p:spPr>
          <a:xfrm>
            <a:off x="980597" y="1286477"/>
            <a:ext cx="11236803" cy="1443600"/>
          </a:xfrm>
          <a:prstGeom prst="rect">
            <a:avLst/>
          </a:prstGeom>
        </p:spPr>
        <p:txBody>
          <a:bodyPr spcFirstLastPara="1" vert="horz" wrap="square" lIns="0" tIns="0" rIns="0" bIns="0" rtlCol="0" anchor="t" anchorCtr="0">
            <a:noAutofit/>
          </a:bodyPr>
          <a:lstStyle/>
          <a:p>
            <a:pPr lvl="0"/>
            <a:r>
              <a:rPr lang="en-GB" b="1" dirty="0">
                <a:latin typeface="Source Sans Pro"/>
                <a:ea typeface="Source Sans Pro"/>
                <a:cs typeface="Source Sans Pro"/>
                <a:sym typeface="Source Sans Pro"/>
              </a:rPr>
              <a:t>Overview of Collective bargaining</a:t>
            </a:r>
          </a:p>
        </p:txBody>
      </p:sp>
      <p:sp>
        <p:nvSpPr>
          <p:cNvPr id="4" name="Rectangle 3"/>
          <p:cNvSpPr/>
          <p:nvPr/>
        </p:nvSpPr>
        <p:spPr>
          <a:xfrm>
            <a:off x="5947306" y="2384670"/>
            <a:ext cx="5150625" cy="10906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5930372" y="3655923"/>
            <a:ext cx="5150625" cy="11050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6434667" y="2572777"/>
            <a:ext cx="3700812" cy="625684"/>
          </a:xfrm>
          <a:prstGeom prst="rect">
            <a:avLst/>
          </a:prstGeom>
          <a:noFill/>
        </p:spPr>
        <p:txBody>
          <a:bodyPr wrap="square" rtlCol="0">
            <a:spAutoFit/>
          </a:bodyPr>
          <a:lstStyle/>
          <a:p>
            <a:r>
              <a:rPr lang="en-US" sz="2133" b="1" dirty="0">
                <a:solidFill>
                  <a:srgbClr val="1E1E1E"/>
                </a:solidFill>
                <a:latin typeface="HK Grotesk Light"/>
              </a:rPr>
              <a:t>Bargaining Process</a:t>
            </a:r>
          </a:p>
          <a:p>
            <a:pPr marL="304815" indent="-304815">
              <a:buFont typeface="Wingdings" panose="05000000000000000000" pitchFamily="2" charset="2"/>
              <a:buChar char="§"/>
            </a:pPr>
            <a:r>
              <a:rPr lang="en-US" sz="1333" b="1" dirty="0" err="1">
                <a:solidFill>
                  <a:srgbClr val="FF0000"/>
                </a:solidFill>
                <a:latin typeface="HK Grotesk Light"/>
              </a:rPr>
              <a:t>Bhuller</a:t>
            </a:r>
            <a:r>
              <a:rPr lang="en-US" sz="1333" b="1" dirty="0">
                <a:solidFill>
                  <a:srgbClr val="FF0000"/>
                </a:solidFill>
                <a:latin typeface="HK Grotesk Light"/>
              </a:rPr>
              <a:t> et al., (2022)</a:t>
            </a:r>
          </a:p>
        </p:txBody>
      </p:sp>
      <p:sp>
        <p:nvSpPr>
          <p:cNvPr id="9" name="TextBox 8"/>
          <p:cNvSpPr txBox="1"/>
          <p:nvPr/>
        </p:nvSpPr>
        <p:spPr>
          <a:xfrm>
            <a:off x="6350000" y="3865574"/>
            <a:ext cx="4108169" cy="625684"/>
          </a:xfrm>
          <a:prstGeom prst="rect">
            <a:avLst/>
          </a:prstGeom>
          <a:noFill/>
        </p:spPr>
        <p:txBody>
          <a:bodyPr wrap="square" rtlCol="0">
            <a:spAutoFit/>
          </a:bodyPr>
          <a:lstStyle/>
          <a:p>
            <a:r>
              <a:rPr lang="en-US" sz="2133" b="1" dirty="0">
                <a:solidFill>
                  <a:srgbClr val="1E1E1E"/>
                </a:solidFill>
                <a:latin typeface="HK Grotesk Light"/>
              </a:rPr>
              <a:t>Decentralized level</a:t>
            </a:r>
          </a:p>
          <a:p>
            <a:pPr marL="457223" indent="-457223">
              <a:buFont typeface="Arial" panose="020B0604020202020204" pitchFamily="34" charset="0"/>
              <a:buChar char="•"/>
            </a:pPr>
            <a:r>
              <a:rPr lang="en-US" sz="1333" dirty="0">
                <a:solidFill>
                  <a:srgbClr val="FF0000"/>
                </a:solidFill>
                <a:latin typeface="HK Grotesk Light"/>
              </a:rPr>
              <a:t>Individual firms and workers determine wages</a:t>
            </a:r>
          </a:p>
        </p:txBody>
      </p:sp>
      <p:sp>
        <p:nvSpPr>
          <p:cNvPr id="21" name="TextBox 20">
            <a:extLst>
              <a:ext uri="{FF2B5EF4-FFF2-40B4-BE49-F238E27FC236}">
                <a16:creationId xmlns:a16="http://schemas.microsoft.com/office/drawing/2014/main" id="{76553B00-FB03-4FC7-8A6D-5EA14E28FF57}"/>
              </a:ext>
            </a:extLst>
          </p:cNvPr>
          <p:cNvSpPr txBox="1"/>
          <p:nvPr/>
        </p:nvSpPr>
        <p:spPr>
          <a:xfrm>
            <a:off x="853597" y="2521424"/>
            <a:ext cx="4168553" cy="2719014"/>
          </a:xfrm>
          <a:prstGeom prst="rect">
            <a:avLst/>
          </a:prstGeom>
          <a:noFill/>
        </p:spPr>
        <p:txBody>
          <a:bodyPr wrap="square" rtlCol="0">
            <a:spAutoFit/>
          </a:bodyPr>
          <a:lstStyle/>
          <a:p>
            <a:pPr>
              <a:lnSpc>
                <a:spcPct val="107000"/>
              </a:lnSpc>
            </a:pPr>
            <a:r>
              <a:rPr lang="en-ID" sz="2133"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What is collective bargaining?</a:t>
            </a:r>
          </a:p>
          <a:p>
            <a:pPr>
              <a:lnSpc>
                <a:spcPct val="107000"/>
              </a:lnSpc>
            </a:pPr>
            <a:endParaRPr lang="en-ID" sz="1333"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marL="381019" indent="-381019" algn="just">
              <a:lnSpc>
                <a:spcPct val="107000"/>
              </a:lnSpc>
              <a:buFont typeface="Arial" panose="020B0604020202020204" pitchFamily="34" charset="0"/>
              <a:buChar char="•"/>
            </a:pPr>
            <a:r>
              <a:rPr lang="en-GB" sz="16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process of negotiation between employers and employees (representatives)</a:t>
            </a:r>
          </a:p>
          <a:p>
            <a:pPr marL="381019" indent="-381019" algn="just">
              <a:lnSpc>
                <a:spcPct val="107000"/>
              </a:lnSpc>
              <a:buFont typeface="Wingdings" panose="05000000000000000000" pitchFamily="2" charset="2"/>
              <a:buChar char="Ø"/>
            </a:pPr>
            <a:r>
              <a:rPr lang="en-GB" sz="16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to determine the terms and conditions of employment</a:t>
            </a:r>
          </a:p>
          <a:p>
            <a:pPr marL="381019" indent="-381019" algn="just">
              <a:lnSpc>
                <a:spcPct val="107000"/>
              </a:lnSpc>
              <a:buFont typeface="Wingdings" panose="05000000000000000000" pitchFamily="2" charset="2"/>
              <a:buChar char="Ø"/>
            </a:pPr>
            <a:endParaRPr lang="en-GB" sz="1600" b="1"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algn="just"/>
            <a:r>
              <a:rPr lang="en-GB" sz="1600" dirty="0"/>
              <a:t>Wage-settings are important components of the bargaining having significant impact on labour market outcomes</a:t>
            </a:r>
          </a:p>
        </p:txBody>
      </p:sp>
      <p:sp>
        <p:nvSpPr>
          <p:cNvPr id="22" name="Rectangle 21"/>
          <p:cNvSpPr/>
          <p:nvPr/>
        </p:nvSpPr>
        <p:spPr>
          <a:xfrm>
            <a:off x="5930372" y="5022554"/>
            <a:ext cx="5150625" cy="11050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NA" sz="2133" b="1" dirty="0">
              <a:solidFill>
                <a:srgbClr val="1E1E1E"/>
              </a:solidFill>
              <a:latin typeface="HK Grotesk Light"/>
            </a:endParaRPr>
          </a:p>
        </p:txBody>
      </p:sp>
      <p:sp>
        <p:nvSpPr>
          <p:cNvPr id="25" name="Isosceles Triangle 24"/>
          <p:cNvSpPr/>
          <p:nvPr/>
        </p:nvSpPr>
        <p:spPr>
          <a:xfrm rot="2730414">
            <a:off x="5031796" y="2340319"/>
            <a:ext cx="412219" cy="199933"/>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6451600" y="5156157"/>
            <a:ext cx="4108169" cy="625684"/>
          </a:xfrm>
          <a:prstGeom prst="rect">
            <a:avLst/>
          </a:prstGeom>
          <a:noFill/>
        </p:spPr>
        <p:txBody>
          <a:bodyPr wrap="square" rtlCol="0">
            <a:spAutoFit/>
          </a:bodyPr>
          <a:lstStyle/>
          <a:p>
            <a:r>
              <a:rPr lang="en-US" sz="2133" b="1" dirty="0">
                <a:solidFill>
                  <a:srgbClr val="1E1E1E"/>
                </a:solidFill>
                <a:latin typeface="HK Grotesk Light"/>
              </a:rPr>
              <a:t>Centralized level</a:t>
            </a:r>
          </a:p>
          <a:p>
            <a:pPr marL="457223" indent="-457223">
              <a:buFont typeface="Arial" panose="020B0604020202020204" pitchFamily="34" charset="0"/>
              <a:buChar char="•"/>
            </a:pPr>
            <a:r>
              <a:rPr lang="en-US" sz="1333" dirty="0">
                <a:solidFill>
                  <a:srgbClr val="FF0000"/>
                </a:solidFill>
                <a:latin typeface="HK Grotesk Light"/>
              </a:rPr>
              <a:t>Employers negotiate with trade unions</a:t>
            </a:r>
          </a:p>
        </p:txBody>
      </p:sp>
    </p:spTree>
    <p:extLst>
      <p:ext uri="{BB962C8B-B14F-4D97-AF65-F5344CB8AC3E}">
        <p14:creationId xmlns:p14="http://schemas.microsoft.com/office/powerpoint/2010/main" val="3964804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1151852" y="898930"/>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200" b="1" spc="-42" dirty="0">
                <a:solidFill>
                  <a:srgbClr val="002060"/>
                </a:solidFill>
                <a:latin typeface="Source Sans Pro" panose="020B0604020202020204" charset="0"/>
              </a:rPr>
              <a:t>Wage-setting and Collective Bargaining</a:t>
            </a:r>
            <a:r>
              <a:rPr lang="en-US" sz="3200" b="1" spc="-42" dirty="0">
                <a:solidFill>
                  <a:srgbClr val="002060"/>
                </a:solidFill>
                <a:latin typeface="Source Sans Pro" panose="020B0604020202020204" charset="0"/>
              </a:rPr>
              <a:t> in Africa </a:t>
            </a:r>
          </a:p>
        </p:txBody>
      </p:sp>
      <p:sp>
        <p:nvSpPr>
          <p:cNvPr id="12" name="Isosceles Triangle 11"/>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3" name="TextBox 2">
            <a:extLst>
              <a:ext uri="{FF2B5EF4-FFF2-40B4-BE49-F238E27FC236}">
                <a16:creationId xmlns:a16="http://schemas.microsoft.com/office/drawing/2014/main" id="{E01FA892-982A-8BC6-AE81-B6D63E0BE10D}"/>
              </a:ext>
            </a:extLst>
          </p:cNvPr>
          <p:cNvSpPr txBox="1"/>
          <p:nvPr/>
        </p:nvSpPr>
        <p:spPr>
          <a:xfrm>
            <a:off x="706567" y="2667000"/>
            <a:ext cx="3045884" cy="2349041"/>
          </a:xfrm>
          <a:prstGeom prst="rect">
            <a:avLst/>
          </a:prstGeom>
          <a:noFill/>
        </p:spPr>
        <p:txBody>
          <a:bodyPr wrap="square">
            <a:spAutoFit/>
          </a:bodyPr>
          <a:lstStyle/>
          <a:p>
            <a:r>
              <a:rPr lang="en-GB" sz="2933" b="1" dirty="0">
                <a:solidFill>
                  <a:srgbClr val="E46C0A"/>
                </a:solidFill>
                <a:latin typeface="Source Sans Pro" panose="020B0503030403020204" pitchFamily="34" charset="0"/>
                <a:ea typeface="Source Sans Pro" panose="020B0503030403020204" pitchFamily="34" charset="0"/>
              </a:rPr>
              <a:t>Addressing issues of inequality and social justice</a:t>
            </a:r>
            <a:r>
              <a:rPr lang="en-US" sz="2933" b="1" dirty="0">
                <a:solidFill>
                  <a:srgbClr val="E46C0A"/>
                </a:solidFill>
                <a:latin typeface="Source Sans Pro" panose="020B0503030403020204" pitchFamily="34" charset="0"/>
                <a:ea typeface="Source Sans Pro" panose="020B0503030403020204" pitchFamily="34" charset="0"/>
              </a:rPr>
              <a:t> at work place</a:t>
            </a:r>
            <a:endParaRPr lang="en-ID" sz="2933" b="1" dirty="0">
              <a:solidFill>
                <a:srgbClr val="E46C0A"/>
              </a:solidFill>
              <a:latin typeface="Source Sans Pro" panose="020B0503030403020204" pitchFamily="34" charset="0"/>
              <a:ea typeface="Source Sans Pro" panose="020B0503030403020204" pitchFamily="34" charset="0"/>
            </a:endParaRPr>
          </a:p>
        </p:txBody>
      </p:sp>
      <p:grpSp>
        <p:nvGrpSpPr>
          <p:cNvPr id="5" name="Group 4"/>
          <p:cNvGrpSpPr/>
          <p:nvPr/>
        </p:nvGrpSpPr>
        <p:grpSpPr>
          <a:xfrm>
            <a:off x="4024640" y="1993595"/>
            <a:ext cx="6985157" cy="4295539"/>
            <a:chOff x="1041388" y="8263771"/>
            <a:chExt cx="21515766" cy="2960038"/>
          </a:xfrm>
          <a:solidFill>
            <a:srgbClr val="002060"/>
          </a:solidFill>
        </p:grpSpPr>
        <p:sp>
          <p:nvSpPr>
            <p:cNvPr id="7" name="Rectangle 6"/>
            <p:cNvSpPr/>
            <p:nvPr/>
          </p:nvSpPr>
          <p:spPr>
            <a:xfrm>
              <a:off x="1041388" y="8263771"/>
              <a:ext cx="21515766" cy="2960038"/>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409436" y="8333783"/>
              <a:ext cx="20779669" cy="2531486"/>
            </a:xfrm>
            <a:prstGeom prst="rect">
              <a:avLst/>
            </a:prstGeom>
            <a:grpFill/>
            <a:ln>
              <a:noFill/>
            </a:ln>
          </p:spPr>
          <p:txBody>
            <a:bodyPr wrap="square" lIns="0" tIns="0" rIns="0" bIns="0" rtlCol="0" anchor="t">
              <a:spAutoFit/>
            </a:bodyPr>
            <a:lstStyle/>
            <a:p>
              <a:pPr defTabSz="650293">
                <a:buClr>
                  <a:srgbClr val="E46C0A"/>
                </a:buClr>
                <a:defRPr/>
              </a:pPr>
              <a:endParaRPr lang="en-US" sz="1867" kern="0" dirty="0">
                <a:cs typeface="Arial"/>
                <a:sym typeface="Arial"/>
              </a:endParaRPr>
            </a:p>
            <a:p>
              <a:pPr marL="228611" indent="-228611" defTabSz="650293">
                <a:buClr>
                  <a:srgbClr val="E46C0A"/>
                </a:buClr>
                <a:buFont typeface="Arial" panose="020B0604020202020204" pitchFamily="34" charset="0"/>
                <a:buChar char="•"/>
                <a:defRPr/>
              </a:pPr>
              <a:endParaRPr lang="en-US" sz="18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US" sz="1867" kern="0" dirty="0">
                  <a:solidFill>
                    <a:schemeClr val="bg1"/>
                  </a:solidFill>
                  <a:cs typeface="Arial"/>
                  <a:sym typeface="Arial"/>
                </a:rPr>
                <a:t>Based on WI data few countries have centralized wage settings</a:t>
              </a:r>
            </a:p>
            <a:p>
              <a:pPr marL="304815" indent="-304815" defTabSz="650293">
                <a:buClr>
                  <a:srgbClr val="E46C0A"/>
                </a:buClr>
                <a:buFont typeface="Wingdings" panose="05000000000000000000" pitchFamily="2" charset="2"/>
                <a:buChar char="Ø"/>
                <a:defRPr/>
              </a:pPr>
              <a:endParaRPr lang="en-US" sz="1067" kern="0" dirty="0">
                <a:solidFill>
                  <a:schemeClr val="bg1"/>
                </a:solidFill>
                <a:cs typeface="Arial"/>
                <a:sym typeface="Arial"/>
              </a:endParaRPr>
            </a:p>
            <a:p>
              <a:pPr marL="609630" lvl="1" indent="-304815" defTabSz="650293">
                <a:buClr>
                  <a:srgbClr val="E46C0A"/>
                </a:buClr>
                <a:buFont typeface="Wingdings" panose="05000000000000000000" pitchFamily="2" charset="2"/>
                <a:buChar char="Ø"/>
                <a:defRPr/>
              </a:pPr>
              <a:r>
                <a:rPr lang="en-US" sz="1867" kern="0" dirty="0">
                  <a:solidFill>
                    <a:schemeClr val="bg1"/>
                  </a:solidFill>
                  <a:cs typeface="Arial"/>
                  <a:sym typeface="Arial"/>
                </a:rPr>
                <a:t>21.9% of agreement are multiple enterprise bargaining</a:t>
              </a:r>
            </a:p>
            <a:p>
              <a:pPr marL="228611" indent="-228611" defTabSz="650293">
                <a:buClr>
                  <a:srgbClr val="E46C0A"/>
                </a:buClr>
                <a:buFont typeface="Arial" panose="020B0604020202020204" pitchFamily="34" charset="0"/>
                <a:buChar char="•"/>
                <a:defRPr/>
              </a:pPr>
              <a:endParaRPr lang="en-US" sz="800" kern="0" dirty="0">
                <a:solidFill>
                  <a:schemeClr val="bg1"/>
                </a:solidFill>
                <a:cs typeface="Arial"/>
                <a:sym typeface="Arial"/>
              </a:endParaRPr>
            </a:p>
            <a:p>
              <a:pPr defTabSz="650293">
                <a:buClr>
                  <a:srgbClr val="E46C0A"/>
                </a:buCl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GB" sz="1867" kern="0" dirty="0">
                  <a:solidFill>
                    <a:schemeClr val="bg1"/>
                  </a:solidFill>
                  <a:cs typeface="Arial"/>
                </a:rPr>
                <a:t>Most systems are decentralized </a:t>
              </a:r>
            </a:p>
            <a:p>
              <a:pPr marL="609630" lvl="1" indent="-304815" defTabSz="650293">
                <a:buClr>
                  <a:srgbClr val="E46C0A"/>
                </a:buClr>
                <a:buFont typeface="Wingdings" panose="05000000000000000000" pitchFamily="2" charset="2"/>
                <a:buChar char="Ø"/>
                <a:defRPr/>
              </a:pPr>
              <a:r>
                <a:rPr lang="en-GB" sz="1867" kern="0" dirty="0">
                  <a:solidFill>
                    <a:schemeClr val="bg1"/>
                  </a:solidFill>
                  <a:cs typeface="Arial"/>
                </a:rPr>
                <a:t>Believe to allow for more negotiation at the local level</a:t>
              </a:r>
            </a:p>
            <a:p>
              <a:pPr marL="609630" lvl="1" indent="-304815" defTabSz="650293">
                <a:buClr>
                  <a:srgbClr val="E46C0A"/>
                </a:buClr>
                <a:buFont typeface="Wingdings" panose="05000000000000000000" pitchFamily="2" charset="2"/>
                <a:buChar char="§"/>
                <a:defRPr/>
              </a:pPr>
              <a:endParaRPr lang="en-US" sz="1867" kern="0" dirty="0">
                <a:solidFill>
                  <a:schemeClr val="bg1"/>
                </a:solidFill>
                <a:cs typeface="Arial"/>
                <a:sym typeface="Arial"/>
              </a:endParaRPr>
            </a:p>
            <a:p>
              <a:pPr lvl="1" defTabSz="650293">
                <a:buClr>
                  <a:srgbClr val="E46C0A"/>
                </a:buClr>
                <a:defRPr/>
              </a:pPr>
              <a:r>
                <a:rPr lang="en-GB" sz="1867" kern="0" dirty="0">
                  <a:solidFill>
                    <a:schemeClr val="bg1"/>
                  </a:solidFill>
                  <a:cs typeface="Arial"/>
                </a:rPr>
                <a:t>However, there is a lack of empirical research on the effectiveness of these systems in Africa</a:t>
              </a:r>
            </a:p>
            <a:p>
              <a:pPr marL="914446" lvl="2" indent="-304815" defTabSz="650293">
                <a:buClr>
                  <a:srgbClr val="E46C0A"/>
                </a:buClr>
                <a:buFont typeface="Wingdings" panose="05000000000000000000" pitchFamily="2" charset="2"/>
                <a:buChar char="Ø"/>
                <a:defRPr/>
              </a:pPr>
              <a:r>
                <a:rPr lang="en-GB" sz="1867" dirty="0">
                  <a:solidFill>
                    <a:srgbClr val="FF0000"/>
                  </a:solidFill>
                </a:rPr>
                <a:t>relates to lack of data on CBAs</a:t>
              </a:r>
            </a:p>
            <a:p>
              <a:pPr marL="914446" lvl="2" indent="-304815" defTabSz="650293">
                <a:buClr>
                  <a:srgbClr val="E46C0A"/>
                </a:buClr>
                <a:buFont typeface="Wingdings" panose="05000000000000000000" pitchFamily="2" charset="2"/>
                <a:buChar char="Ø"/>
                <a:defRPr/>
              </a:pPr>
              <a:endParaRPr lang="en-GB" sz="1867" kern="0" dirty="0">
                <a:solidFill>
                  <a:schemeClr val="bg1"/>
                </a:solidFill>
                <a:cs typeface="Arial"/>
                <a:sym typeface="Arial"/>
              </a:endParaRPr>
            </a:p>
          </p:txBody>
        </p:sp>
      </p:grpSp>
      <p:sp>
        <p:nvSpPr>
          <p:cNvPr id="14" name="Isosceles Triangle 13">
            <a:extLst>
              <a:ext uri="{FF2B5EF4-FFF2-40B4-BE49-F238E27FC236}">
                <a16:creationId xmlns:a16="http://schemas.microsoft.com/office/drawing/2014/main" id="{0C03D2AB-F46A-3617-CFE7-0157C1E770C3}"/>
              </a:ext>
            </a:extLst>
          </p:cNvPr>
          <p:cNvSpPr/>
          <p:nvPr/>
        </p:nvSpPr>
        <p:spPr>
          <a:xfrm rot="13351803" flipV="1">
            <a:off x="10926129" y="1847658"/>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553661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696408" y="702261"/>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Few empirical research in Africa</a:t>
            </a:r>
          </a:p>
          <a:p>
            <a:pPr algn="just"/>
            <a:r>
              <a:rPr lang="en-GB" sz="2933" b="1" dirty="0" err="1">
                <a:solidFill>
                  <a:srgbClr val="E46C0A"/>
                </a:solidFill>
                <a:latin typeface="Source Sans Pro" panose="020B0503030403020204" pitchFamily="34" charset="0"/>
                <a:ea typeface="Source Sans Pro" panose="020B0503030403020204" pitchFamily="34" charset="0"/>
                <a:cs typeface="+mn-cs"/>
              </a:rPr>
              <a:t>Besamusca</a:t>
            </a:r>
            <a:r>
              <a:rPr lang="en-GB" sz="2933" b="1" dirty="0">
                <a:solidFill>
                  <a:srgbClr val="E46C0A"/>
                </a:solidFill>
                <a:latin typeface="Source Sans Pro" panose="020B0503030403020204" pitchFamily="34" charset="0"/>
                <a:ea typeface="Source Sans Pro" panose="020B0503030403020204" pitchFamily="34" charset="0"/>
                <a:cs typeface="+mn-cs"/>
              </a:rPr>
              <a:t> and </a:t>
            </a:r>
            <a:r>
              <a:rPr lang="en-GB" sz="2933" b="1" dirty="0" err="1">
                <a:solidFill>
                  <a:srgbClr val="E46C0A"/>
                </a:solidFill>
                <a:latin typeface="Source Sans Pro" panose="020B0503030403020204" pitchFamily="34" charset="0"/>
                <a:ea typeface="Source Sans Pro" panose="020B0503030403020204" pitchFamily="34" charset="0"/>
                <a:cs typeface="+mn-cs"/>
              </a:rPr>
              <a:t>Tijdens</a:t>
            </a:r>
            <a:r>
              <a:rPr lang="en-GB" sz="2933" b="1" dirty="0">
                <a:solidFill>
                  <a:srgbClr val="E46C0A"/>
                </a:solidFill>
                <a:latin typeface="Source Sans Pro" panose="020B0503030403020204" pitchFamily="34" charset="0"/>
                <a:ea typeface="Source Sans Pro" panose="020B0503030403020204" pitchFamily="34" charset="0"/>
                <a:cs typeface="+mn-cs"/>
              </a:rPr>
              <a:t> (2015)</a:t>
            </a:r>
            <a:r>
              <a:rPr lang="en-GB" sz="3200" dirty="0"/>
              <a:t>.</a:t>
            </a:r>
          </a:p>
        </p:txBody>
      </p:sp>
      <p:sp>
        <p:nvSpPr>
          <p:cNvPr id="12" name="Isosceles Triangle 11"/>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3" name="TextBox 2">
            <a:extLst>
              <a:ext uri="{FF2B5EF4-FFF2-40B4-BE49-F238E27FC236}">
                <a16:creationId xmlns:a16="http://schemas.microsoft.com/office/drawing/2014/main" id="{E01FA892-982A-8BC6-AE81-B6D63E0BE10D}"/>
              </a:ext>
            </a:extLst>
          </p:cNvPr>
          <p:cNvSpPr txBox="1"/>
          <p:nvPr/>
        </p:nvSpPr>
        <p:spPr>
          <a:xfrm>
            <a:off x="406401" y="2667000"/>
            <a:ext cx="2951684" cy="2554930"/>
          </a:xfrm>
          <a:prstGeom prst="rect">
            <a:avLst/>
          </a:prstGeom>
          <a:noFill/>
        </p:spPr>
        <p:txBody>
          <a:bodyPr wrap="square">
            <a:spAutoFit/>
          </a:bodyPr>
          <a:lstStyle/>
          <a:p>
            <a:r>
              <a:rPr lang="en-GB" sz="2667" dirty="0">
                <a:solidFill>
                  <a:srgbClr val="FF0000"/>
                </a:solidFill>
              </a:rPr>
              <a:t>“Very little is known about what exactly is agreed in these collective bargaining agreements”</a:t>
            </a:r>
            <a:endParaRPr lang="en-ID" sz="2667" b="1" dirty="0">
              <a:solidFill>
                <a:srgbClr val="FF0000"/>
              </a:solidFill>
              <a:latin typeface="Source Sans Pro" panose="020B0503030403020204" pitchFamily="34" charset="0"/>
              <a:ea typeface="Source Sans Pro" panose="020B0503030403020204" pitchFamily="34" charset="0"/>
            </a:endParaRPr>
          </a:p>
        </p:txBody>
      </p:sp>
      <p:grpSp>
        <p:nvGrpSpPr>
          <p:cNvPr id="5" name="Group 4"/>
          <p:cNvGrpSpPr/>
          <p:nvPr/>
        </p:nvGrpSpPr>
        <p:grpSpPr>
          <a:xfrm>
            <a:off x="4024640" y="1993595"/>
            <a:ext cx="6985157" cy="4295539"/>
            <a:chOff x="1041388" y="8263771"/>
            <a:chExt cx="21515766" cy="2960038"/>
          </a:xfrm>
          <a:solidFill>
            <a:srgbClr val="002060"/>
          </a:solidFill>
        </p:grpSpPr>
        <p:sp>
          <p:nvSpPr>
            <p:cNvPr id="7" name="Rectangle 6"/>
            <p:cNvSpPr/>
            <p:nvPr/>
          </p:nvSpPr>
          <p:spPr>
            <a:xfrm>
              <a:off x="1041388" y="8263771"/>
              <a:ext cx="21515766" cy="2960038"/>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409436" y="8333783"/>
              <a:ext cx="20779669" cy="2616321"/>
            </a:xfrm>
            <a:prstGeom prst="rect">
              <a:avLst/>
            </a:prstGeom>
            <a:grpFill/>
            <a:ln>
              <a:noFill/>
            </a:ln>
          </p:spPr>
          <p:txBody>
            <a:bodyPr wrap="square" lIns="0" tIns="0" rIns="0" bIns="0" rtlCol="0" anchor="t">
              <a:spAutoFit/>
            </a:bodyPr>
            <a:lstStyle/>
            <a:p>
              <a:pPr defTabSz="650293">
                <a:buClr>
                  <a:srgbClr val="E46C0A"/>
                </a:buClr>
                <a:defRPr/>
              </a:pPr>
              <a:endParaRPr lang="en-US" sz="1867" kern="0" dirty="0">
                <a:cs typeface="Arial"/>
                <a:sym typeface="Arial"/>
              </a:endParaRPr>
            </a:p>
            <a:p>
              <a:pPr marL="228611" indent="-228611" defTabSz="650293">
                <a:buClr>
                  <a:srgbClr val="E46C0A"/>
                </a:buClr>
                <a:buFont typeface="Arial" panose="020B0604020202020204" pitchFamily="34" charset="0"/>
                <a:buChar char="•"/>
                <a:defRPr/>
              </a:pPr>
              <a:endParaRPr lang="en-US" sz="18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GB" sz="1867" kern="0" dirty="0">
                  <a:solidFill>
                    <a:schemeClr val="bg1"/>
                  </a:solidFill>
                  <a:cs typeface="Arial"/>
                </a:rPr>
                <a:t>Two databases with collective agreement text Africa</a:t>
              </a:r>
              <a:endParaRPr lang="en-US" sz="1867" kern="0" dirty="0">
                <a:solidFill>
                  <a:schemeClr val="bg1"/>
                </a:solidFill>
                <a:cs typeface="Arial"/>
                <a:sym typeface="Arial"/>
              </a:endParaRPr>
            </a:p>
            <a:p>
              <a:pPr marL="609630" lvl="1" indent="-304815" defTabSz="650293">
                <a:buClr>
                  <a:srgbClr val="E46C0A"/>
                </a:buClr>
                <a:buFont typeface="Wingdings" panose="05000000000000000000" pitchFamily="2" charset="2"/>
                <a:buChar char="Ø"/>
                <a:defRPr/>
              </a:pPr>
              <a:r>
                <a:rPr lang="en-US" sz="1867" kern="0" dirty="0">
                  <a:solidFill>
                    <a:schemeClr val="bg1"/>
                  </a:solidFill>
                  <a:cs typeface="Arial"/>
                  <a:sym typeface="Arial"/>
                </a:rPr>
                <a:t>AGREED of SA </a:t>
              </a:r>
              <a:r>
                <a:rPr lang="en-US" sz="1867" kern="0" dirty="0" err="1">
                  <a:solidFill>
                    <a:schemeClr val="bg1"/>
                  </a:solidFill>
                  <a:cs typeface="Arial"/>
                  <a:sym typeface="Arial"/>
                </a:rPr>
                <a:t>Labour</a:t>
              </a:r>
              <a:r>
                <a:rPr lang="en-US" sz="1867" kern="0" dirty="0">
                  <a:solidFill>
                    <a:schemeClr val="bg1"/>
                  </a:solidFill>
                  <a:cs typeface="Arial"/>
                  <a:sym typeface="Arial"/>
                </a:rPr>
                <a:t> Research Service (LRS,2022)</a:t>
              </a:r>
            </a:p>
            <a:p>
              <a:pPr marL="609630" lvl="1" indent="-304815" defTabSz="650293">
                <a:buClr>
                  <a:srgbClr val="E46C0A"/>
                </a:buClr>
                <a:buFont typeface="Wingdings" panose="05000000000000000000" pitchFamily="2" charset="2"/>
                <a:buChar char="Ø"/>
                <a:defRPr/>
              </a:pPr>
              <a:r>
                <a:rPr lang="en-US" sz="1867" kern="0" dirty="0" err="1">
                  <a:solidFill>
                    <a:schemeClr val="bg1"/>
                  </a:solidFill>
                  <a:cs typeface="Arial"/>
                  <a:sym typeface="Arial"/>
                </a:rPr>
                <a:t>Wageindicator</a:t>
              </a:r>
              <a:r>
                <a:rPr lang="en-US" sz="1867" kern="0" dirty="0">
                  <a:solidFill>
                    <a:schemeClr val="bg1"/>
                  </a:solidFill>
                  <a:cs typeface="Arial"/>
                  <a:sym typeface="Arial"/>
                </a:rPr>
                <a:t> CBAs (WI, 2023)</a:t>
              </a:r>
            </a:p>
            <a:p>
              <a:pPr marL="609630" lvl="1" indent="-304815" defTabSz="650293">
                <a:buClr>
                  <a:srgbClr val="E46C0A"/>
                </a:buClr>
                <a:buFont typeface="Wingdings" panose="05000000000000000000" pitchFamily="2" charset="2"/>
                <a:buChar char="Ø"/>
                <a:defRPr/>
              </a:pPr>
              <a:endParaRPr lang="en-US" sz="18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endParaRPr lang="en-US" sz="800" kern="0" dirty="0">
                <a:solidFill>
                  <a:schemeClr val="bg1"/>
                </a:solidFill>
                <a:cs typeface="Arial"/>
                <a:sym typeface="Arial"/>
              </a:endParaRPr>
            </a:p>
            <a:p>
              <a:pPr defTabSz="650293">
                <a:buClr>
                  <a:srgbClr val="E46C0A"/>
                </a:buClr>
                <a:defRPr/>
              </a:pPr>
              <a:endParaRPr lang="en-US" sz="1467" kern="0" dirty="0">
                <a:solidFill>
                  <a:schemeClr val="bg1"/>
                </a:solidFill>
                <a:cs typeface="Arial"/>
                <a:sym typeface="Arial"/>
              </a:endParaRPr>
            </a:p>
            <a:p>
              <a:pPr algn="just"/>
              <a:r>
                <a:rPr lang="en-GB" sz="1867" dirty="0"/>
                <a:t>	</a:t>
              </a:r>
            </a:p>
            <a:p>
              <a:pPr algn="just"/>
              <a:r>
                <a:rPr lang="en-GB" sz="1867" kern="0" dirty="0">
                  <a:solidFill>
                    <a:srgbClr val="FF0000"/>
                  </a:solidFill>
                  <a:cs typeface="Arial"/>
                </a:rPr>
                <a:t>Objective:</a:t>
              </a:r>
            </a:p>
            <a:p>
              <a:pPr algn="ctr"/>
              <a:r>
                <a:rPr lang="en-GB" sz="1867" kern="0" dirty="0">
                  <a:solidFill>
                    <a:schemeClr val="bg1"/>
                  </a:solidFill>
                  <a:cs typeface="Arial"/>
                </a:rPr>
                <a:t> comprehensively understand the content of agreements with respect pay-settings and related financial benefits</a:t>
              </a:r>
              <a:endParaRPr lang="en-NA" sz="1867" kern="0" dirty="0">
                <a:solidFill>
                  <a:schemeClr val="bg1"/>
                </a:solidFill>
                <a:cs typeface="Arial"/>
              </a:endParaRPr>
            </a:p>
            <a:p>
              <a:pPr marL="914446" lvl="2" indent="-304815" defTabSz="650293">
                <a:buClr>
                  <a:srgbClr val="E46C0A"/>
                </a:buClr>
                <a:buFont typeface="Wingdings" panose="05000000000000000000" pitchFamily="2" charset="2"/>
                <a:buChar char="Ø"/>
                <a:defRPr/>
              </a:pPr>
              <a:endParaRPr lang="en-GB" sz="1867" kern="0" dirty="0">
                <a:solidFill>
                  <a:schemeClr val="bg1"/>
                </a:solidFill>
                <a:cs typeface="Arial"/>
              </a:endParaRPr>
            </a:p>
            <a:p>
              <a:pPr marL="914446" lvl="2" indent="-304815" defTabSz="650293">
                <a:buClr>
                  <a:srgbClr val="E46C0A"/>
                </a:buClr>
                <a:buFont typeface="Wingdings" panose="05000000000000000000" pitchFamily="2" charset="2"/>
                <a:buChar char="Ø"/>
                <a:defRPr/>
              </a:pPr>
              <a:endParaRPr lang="en-GB" sz="1867" kern="0" dirty="0">
                <a:solidFill>
                  <a:schemeClr val="bg1"/>
                </a:solidFill>
                <a:cs typeface="Arial"/>
                <a:sym typeface="Arial"/>
              </a:endParaRPr>
            </a:p>
          </p:txBody>
        </p:sp>
      </p:grpSp>
      <p:sp>
        <p:nvSpPr>
          <p:cNvPr id="14" name="Isosceles Triangle 13">
            <a:extLst>
              <a:ext uri="{FF2B5EF4-FFF2-40B4-BE49-F238E27FC236}">
                <a16:creationId xmlns:a16="http://schemas.microsoft.com/office/drawing/2014/main" id="{0C03D2AB-F46A-3617-CFE7-0157C1E770C3}"/>
              </a:ext>
            </a:extLst>
          </p:cNvPr>
          <p:cNvSpPr/>
          <p:nvPr/>
        </p:nvSpPr>
        <p:spPr>
          <a:xfrm rot="13351803" flipV="1">
            <a:off x="10926129" y="1847658"/>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87211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5</a:t>
            </a:fld>
            <a:endParaRPr/>
          </a:p>
        </p:txBody>
      </p:sp>
      <p:sp>
        <p:nvSpPr>
          <p:cNvPr id="141" name="Google Shape;141;p27"/>
          <p:cNvSpPr txBox="1"/>
          <p:nvPr/>
        </p:nvSpPr>
        <p:spPr>
          <a:xfrm>
            <a:off x="7802880" y="2359648"/>
            <a:ext cx="4476400" cy="4442266"/>
          </a:xfrm>
          <a:prstGeom prst="rect">
            <a:avLst/>
          </a:prstGeom>
          <a:noFill/>
          <a:ln>
            <a:noFill/>
          </a:ln>
        </p:spPr>
        <p:txBody>
          <a:bodyPr spcFirstLastPara="1" wrap="square" lIns="91433" tIns="45700" rIns="91433" bIns="45700" anchor="t" anchorCtr="0">
            <a:spAutoFit/>
          </a:bodyPr>
          <a:lstStyle/>
          <a:p>
            <a:pPr marL="338658" indent="-338658">
              <a:buClr>
                <a:srgbClr val="192E4B"/>
              </a:buClr>
              <a:buSzPts val="1800"/>
              <a:buFont typeface="Noto Sans Symbols"/>
              <a:buChar char="▪"/>
            </a:pPr>
            <a:r>
              <a:rPr lang="it" sz="2400">
                <a:solidFill>
                  <a:srgbClr val="192E4B"/>
                </a:solidFill>
                <a:latin typeface="Calibri"/>
                <a:ea typeface="Calibri"/>
                <a:cs typeface="Calibri"/>
                <a:sym typeface="Calibri"/>
              </a:rPr>
              <a:t>Established in 2012</a:t>
            </a:r>
            <a:endParaRPr sz="1467"/>
          </a:p>
          <a:p>
            <a:pPr marL="338658" indent="-338658">
              <a:buClr>
                <a:srgbClr val="192E4B"/>
              </a:buClr>
              <a:buSzPts val="1800"/>
              <a:buFont typeface="Noto Sans Symbols"/>
              <a:buChar char="▪"/>
            </a:pPr>
            <a:r>
              <a:rPr lang="it" sz="2400">
                <a:solidFill>
                  <a:srgbClr val="192E4B"/>
                </a:solidFill>
                <a:latin typeface="Calibri"/>
                <a:ea typeface="Calibri"/>
                <a:cs typeface="Calibri"/>
                <a:sym typeface="Calibri"/>
              </a:rPr>
              <a:t>Currently hosting more than  2200 CBAs from 67 countries all over the world, in 27 languages</a:t>
            </a:r>
            <a:endParaRPr sz="2400">
              <a:solidFill>
                <a:srgbClr val="192E4B"/>
              </a:solidFill>
              <a:latin typeface="Calibri"/>
              <a:ea typeface="Calibri"/>
              <a:cs typeface="Calibri"/>
              <a:sym typeface="Calibri"/>
            </a:endParaRPr>
          </a:p>
          <a:p>
            <a:pPr marL="338658" indent="-338658">
              <a:buClr>
                <a:srgbClr val="192E4B"/>
              </a:buClr>
              <a:buSzPts val="1800"/>
              <a:buFont typeface="Noto Sans Symbols"/>
              <a:buChar char="▪"/>
            </a:pPr>
            <a:r>
              <a:rPr lang="it" sz="2400">
                <a:solidFill>
                  <a:srgbClr val="192E4B"/>
                </a:solidFill>
                <a:latin typeface="Calibri"/>
                <a:ea typeface="Calibri"/>
                <a:cs typeface="Calibri"/>
                <a:sym typeface="Calibri"/>
              </a:rPr>
              <a:t>Agreements are collected, annotated (coding scheme with around 800 variables) and published in WageIndicator national websites, all in national languages</a:t>
            </a:r>
            <a:endParaRPr sz="1467"/>
          </a:p>
          <a:p>
            <a:pPr marL="338658" indent="-338658">
              <a:buClr>
                <a:srgbClr val="192E4B"/>
              </a:buClr>
              <a:buSzPts val="1800"/>
              <a:buFont typeface="Noto Sans Symbols"/>
              <a:buChar char="▪"/>
            </a:pPr>
            <a:r>
              <a:rPr lang="it" sz="2400">
                <a:solidFill>
                  <a:srgbClr val="192E4B"/>
                </a:solidFill>
                <a:latin typeface="Calibri"/>
                <a:ea typeface="Calibri"/>
                <a:cs typeface="Calibri"/>
                <a:sym typeface="Calibri"/>
              </a:rPr>
              <a:t>12 main macro-topics</a:t>
            </a:r>
            <a:endParaRPr sz="1467"/>
          </a:p>
          <a:p>
            <a:pPr marL="287859" indent="-169329">
              <a:buClr>
                <a:schemeClr val="dk1"/>
              </a:buClr>
              <a:buSzPts val="1400"/>
            </a:pPr>
            <a:endParaRPr sz="1867">
              <a:solidFill>
                <a:srgbClr val="192E4B"/>
              </a:solidFill>
              <a:latin typeface="Calibri"/>
              <a:ea typeface="Calibri"/>
              <a:cs typeface="Calibri"/>
              <a:sym typeface="Calibri"/>
            </a:endParaRPr>
          </a:p>
        </p:txBody>
      </p:sp>
      <p:sp>
        <p:nvSpPr>
          <p:cNvPr id="142" name="Google Shape;142;p27"/>
          <p:cNvSpPr/>
          <p:nvPr/>
        </p:nvSpPr>
        <p:spPr>
          <a:xfrm>
            <a:off x="1166949" y="0"/>
            <a:ext cx="9370423" cy="169817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33" tIns="45700" rIns="91433" bIns="45700" anchor="ctr" anchorCtr="0">
            <a:noAutofit/>
          </a:bodyPr>
          <a:lstStyle/>
          <a:p>
            <a:pPr algn="ctr"/>
            <a:r>
              <a:rPr lang="it" sz="3200" b="1">
                <a:solidFill>
                  <a:schemeClr val="dk1"/>
                </a:solidFill>
                <a:latin typeface="Calibri"/>
                <a:ea typeface="Calibri"/>
                <a:cs typeface="Calibri"/>
                <a:sym typeface="Calibri"/>
              </a:rPr>
              <a:t>The WageIndicator Collective Agreements Database in numbers</a:t>
            </a:r>
            <a:endParaRPr sz="3200" b="1">
              <a:solidFill>
                <a:schemeClr val="dk1"/>
              </a:solidFill>
              <a:latin typeface="Calibri"/>
              <a:ea typeface="Calibri"/>
              <a:cs typeface="Calibri"/>
              <a:sym typeface="Calibri"/>
            </a:endParaRPr>
          </a:p>
        </p:txBody>
      </p:sp>
      <p:pic>
        <p:nvPicPr>
          <p:cNvPr id="143" name="Google Shape;143;p27"/>
          <p:cNvPicPr preferRelativeResize="0"/>
          <p:nvPr/>
        </p:nvPicPr>
        <p:blipFill>
          <a:blip r:embed="rId3">
            <a:alphaModFix/>
          </a:blip>
          <a:stretch>
            <a:fillRect/>
          </a:stretch>
        </p:blipFill>
        <p:spPr>
          <a:xfrm>
            <a:off x="499493" y="1975097"/>
            <a:ext cx="7365657" cy="4608567"/>
          </a:xfrm>
          <a:prstGeom prst="rect">
            <a:avLst/>
          </a:prstGeom>
          <a:noFill/>
          <a:ln>
            <a:noFill/>
          </a:ln>
        </p:spPr>
      </p:pic>
      <p:sp>
        <p:nvSpPr>
          <p:cNvPr id="144" name="Google Shape;144;p27"/>
          <p:cNvSpPr/>
          <p:nvPr/>
        </p:nvSpPr>
        <p:spPr>
          <a:xfrm>
            <a:off x="740367" y="3905367"/>
            <a:ext cx="1253600" cy="3652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24" name="Rectangle 23"/>
          <p:cNvSpPr/>
          <p:nvPr/>
        </p:nvSpPr>
        <p:spPr>
          <a:xfrm>
            <a:off x="496745" y="2419511"/>
            <a:ext cx="4556776" cy="377517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15" indent="-304815">
              <a:buAutoNum type="arabicPeriod"/>
            </a:pPr>
            <a:r>
              <a:rPr lang="en-GB" sz="2133" dirty="0"/>
              <a:t>Apart from wages, what other financial benefits are agreed within the agreements? </a:t>
            </a:r>
          </a:p>
          <a:p>
            <a:pPr marL="304815" indent="-304815">
              <a:buFontTx/>
              <a:buAutoNum type="arabicPeriod"/>
            </a:pPr>
            <a:r>
              <a:rPr lang="en-GB" sz="2133" dirty="0"/>
              <a:t>How important are the sectors of industry in wage settings? </a:t>
            </a:r>
          </a:p>
          <a:p>
            <a:pPr marL="304815" indent="-304815">
              <a:buFontTx/>
              <a:buAutoNum type="arabicPeriod"/>
            </a:pPr>
            <a:r>
              <a:rPr lang="en-GB" sz="2133" dirty="0"/>
              <a:t>How important are sectors of industry in wage level determination? </a:t>
            </a:r>
          </a:p>
          <a:p>
            <a:pPr marL="304815" indent="-304815">
              <a:buAutoNum type="arabicPeriod"/>
            </a:pPr>
            <a:endParaRPr lang="en-GB" sz="1600" dirty="0"/>
          </a:p>
        </p:txBody>
      </p:sp>
      <p:sp>
        <p:nvSpPr>
          <p:cNvPr id="4" name="Rectangle 3"/>
          <p:cNvSpPr/>
          <p:nvPr/>
        </p:nvSpPr>
        <p:spPr>
          <a:xfrm>
            <a:off x="6061812" y="2403040"/>
            <a:ext cx="5150625" cy="10906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6061812" y="3697125"/>
            <a:ext cx="5150625" cy="11050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6197601" y="3726421"/>
            <a:ext cx="4713723" cy="1077026"/>
          </a:xfrm>
          <a:prstGeom prst="rect">
            <a:avLst/>
          </a:prstGeom>
          <a:noFill/>
        </p:spPr>
        <p:txBody>
          <a:bodyPr wrap="square" rtlCol="0">
            <a:spAutoFit/>
          </a:bodyPr>
          <a:lstStyle/>
          <a:p>
            <a:r>
              <a:rPr lang="en-GB" sz="2133" dirty="0"/>
              <a:t>Second, the logistic model applied to the trigger question “Does the agreement have clauses on wages [YES/NO]?”. </a:t>
            </a:r>
          </a:p>
        </p:txBody>
      </p:sp>
      <p:sp>
        <p:nvSpPr>
          <p:cNvPr id="21" name="TextBox 20">
            <a:extLst>
              <a:ext uri="{FF2B5EF4-FFF2-40B4-BE49-F238E27FC236}">
                <a16:creationId xmlns:a16="http://schemas.microsoft.com/office/drawing/2014/main" id="{76553B00-FB03-4FC7-8A6D-5EA14E28FF57}"/>
              </a:ext>
            </a:extLst>
          </p:cNvPr>
          <p:cNvSpPr txBox="1"/>
          <p:nvPr/>
        </p:nvSpPr>
        <p:spPr>
          <a:xfrm>
            <a:off x="747272" y="2022223"/>
            <a:ext cx="3951924" cy="427938"/>
          </a:xfrm>
          <a:prstGeom prst="rect">
            <a:avLst/>
          </a:prstGeom>
          <a:noFill/>
        </p:spPr>
        <p:txBody>
          <a:bodyPr wrap="square" rtlCol="0">
            <a:spAutoFit/>
          </a:bodyPr>
          <a:lstStyle/>
          <a:p>
            <a:pPr>
              <a:lnSpc>
                <a:spcPct val="107000"/>
              </a:lnSpc>
            </a:pPr>
            <a:r>
              <a:rPr lang="en-ID" sz="2133"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Issues addressed</a:t>
            </a:r>
          </a:p>
        </p:txBody>
      </p:sp>
      <p:sp>
        <p:nvSpPr>
          <p:cNvPr id="22" name="Rectangle 21"/>
          <p:cNvSpPr/>
          <p:nvPr/>
        </p:nvSpPr>
        <p:spPr>
          <a:xfrm>
            <a:off x="6086305" y="5005556"/>
            <a:ext cx="5150625" cy="11050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Isosceles Triangle 24"/>
          <p:cNvSpPr/>
          <p:nvPr/>
        </p:nvSpPr>
        <p:spPr>
          <a:xfrm rot="2730414">
            <a:off x="4801271" y="2337984"/>
            <a:ext cx="412219" cy="199933"/>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930400" y="865893"/>
            <a:ext cx="7521200" cy="1443600"/>
          </a:xfrm>
        </p:spPr>
        <p:txBody>
          <a:bodyPr/>
          <a:lstStyle/>
          <a:p>
            <a:r>
              <a:rPr lang="en-ZA" sz="3200" b="1" spc="-42" dirty="0">
                <a:solidFill>
                  <a:srgbClr val="002060"/>
                </a:solidFill>
                <a:latin typeface="Source Sans Pro" panose="020B0604020202020204" charset="0"/>
              </a:rPr>
              <a:t>Issues addressed and Methodology</a:t>
            </a:r>
          </a:p>
        </p:txBody>
      </p:sp>
      <p:sp>
        <p:nvSpPr>
          <p:cNvPr id="26" name="TextBox 25">
            <a:extLst>
              <a:ext uri="{FF2B5EF4-FFF2-40B4-BE49-F238E27FC236}">
                <a16:creationId xmlns:a16="http://schemas.microsoft.com/office/drawing/2014/main" id="{76553B00-FB03-4FC7-8A6D-5EA14E28FF57}"/>
              </a:ext>
            </a:extLst>
          </p:cNvPr>
          <p:cNvSpPr txBox="1"/>
          <p:nvPr/>
        </p:nvSpPr>
        <p:spPr>
          <a:xfrm>
            <a:off x="7162800" y="1943917"/>
            <a:ext cx="3951924" cy="427938"/>
          </a:xfrm>
          <a:prstGeom prst="rect">
            <a:avLst/>
          </a:prstGeom>
          <a:noFill/>
        </p:spPr>
        <p:txBody>
          <a:bodyPr wrap="square" rtlCol="0">
            <a:spAutoFit/>
          </a:bodyPr>
          <a:lstStyle/>
          <a:p>
            <a:pPr>
              <a:lnSpc>
                <a:spcPct val="107000"/>
              </a:lnSpc>
            </a:pPr>
            <a:r>
              <a:rPr lang="en-ID" sz="2133"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Methodology</a:t>
            </a:r>
          </a:p>
        </p:txBody>
      </p:sp>
      <p:sp>
        <p:nvSpPr>
          <p:cNvPr id="27" name="TextBox 26"/>
          <p:cNvSpPr txBox="1"/>
          <p:nvPr/>
        </p:nvSpPr>
        <p:spPr>
          <a:xfrm>
            <a:off x="6276010" y="2563187"/>
            <a:ext cx="4411167" cy="748795"/>
          </a:xfrm>
          <a:prstGeom prst="rect">
            <a:avLst/>
          </a:prstGeom>
          <a:noFill/>
        </p:spPr>
        <p:txBody>
          <a:bodyPr wrap="square" rtlCol="0">
            <a:spAutoFit/>
          </a:bodyPr>
          <a:lstStyle/>
          <a:p>
            <a:r>
              <a:rPr lang="en-GB" sz="2133" dirty="0"/>
              <a:t>First, apply descriptive statistics to analyse additional financial benefits</a:t>
            </a:r>
            <a:endParaRPr lang="en-US" sz="1200" dirty="0">
              <a:solidFill>
                <a:srgbClr val="1E1E1E"/>
              </a:solidFill>
              <a:latin typeface="HK Grotesk Light"/>
            </a:endParaRPr>
          </a:p>
        </p:txBody>
      </p:sp>
      <p:sp>
        <p:nvSpPr>
          <p:cNvPr id="3" name="Rectangle 2"/>
          <p:cNvSpPr/>
          <p:nvPr/>
        </p:nvSpPr>
        <p:spPr>
          <a:xfrm>
            <a:off x="6133044" y="4958696"/>
            <a:ext cx="5103886" cy="1241622"/>
          </a:xfrm>
          <a:prstGeom prst="rect">
            <a:avLst/>
          </a:prstGeom>
        </p:spPr>
        <p:txBody>
          <a:bodyPr wrap="square">
            <a:spAutoFit/>
          </a:bodyPr>
          <a:lstStyle/>
          <a:p>
            <a:r>
              <a:rPr lang="en-GB" sz="1867" dirty="0"/>
              <a:t>Third, the multinomial logit model is applicable to the question, “Where are the wages determined [INDIVIDUAL LEVEL/COMPANY LEVEL /SECTORIAL LEVEL/ ELSEWHERE]?”. </a:t>
            </a:r>
          </a:p>
        </p:txBody>
      </p:sp>
    </p:spTree>
    <p:extLst>
      <p:ext uri="{BB962C8B-B14F-4D97-AF65-F5344CB8AC3E}">
        <p14:creationId xmlns:p14="http://schemas.microsoft.com/office/powerpoint/2010/main" val="3587099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7E8D-51AD-45E9-A937-BA53A7A8ED92}"/>
              </a:ext>
            </a:extLst>
          </p:cNvPr>
          <p:cNvSpPr>
            <a:spLocks noGrp="1"/>
          </p:cNvSpPr>
          <p:nvPr>
            <p:ph type="title"/>
          </p:nvPr>
        </p:nvSpPr>
        <p:spPr>
          <a:xfrm>
            <a:off x="838200" y="365126"/>
            <a:ext cx="10515600" cy="315912"/>
          </a:xfrm>
        </p:spPr>
        <p:txBody>
          <a:bodyPr>
            <a:noAutofit/>
          </a:bodyPr>
          <a:lstStyle/>
          <a:p>
            <a:r>
              <a:rPr lang="en-GB" sz="2400" b="1" dirty="0"/>
              <a:t>	Collective Bargaining agreements per country</a:t>
            </a:r>
            <a:endParaRPr lang="en-NA" sz="2400" dirty="0"/>
          </a:p>
        </p:txBody>
      </p:sp>
      <p:graphicFrame>
        <p:nvGraphicFramePr>
          <p:cNvPr id="4" name="Content Placeholder 3">
            <a:extLst>
              <a:ext uri="{FF2B5EF4-FFF2-40B4-BE49-F238E27FC236}">
                <a16:creationId xmlns:a16="http://schemas.microsoft.com/office/drawing/2014/main" id="{CE98DB08-C491-4CD4-B2A2-26A7310289F8}"/>
              </a:ext>
            </a:extLst>
          </p:cNvPr>
          <p:cNvGraphicFramePr>
            <a:graphicFrameLocks noGrp="1"/>
          </p:cNvGraphicFramePr>
          <p:nvPr>
            <p:ph idx="1"/>
          </p:nvPr>
        </p:nvGraphicFramePr>
        <p:xfrm>
          <a:off x="1054102" y="774700"/>
          <a:ext cx="9982201" cy="5956308"/>
        </p:xfrm>
        <a:graphic>
          <a:graphicData uri="http://schemas.openxmlformats.org/drawingml/2006/table">
            <a:tbl>
              <a:tblPr firstRow="1" firstCol="1" bandRow="1">
                <a:tableStyleId>{5C22544A-7EE6-4342-B048-85BDC9FD1C3A}</a:tableStyleId>
              </a:tblPr>
              <a:tblGrid>
                <a:gridCol w="1751262">
                  <a:extLst>
                    <a:ext uri="{9D8B030D-6E8A-4147-A177-3AD203B41FA5}">
                      <a16:colId xmlns:a16="http://schemas.microsoft.com/office/drawing/2014/main" val="617505119"/>
                    </a:ext>
                  </a:extLst>
                </a:gridCol>
                <a:gridCol w="1210168">
                  <a:extLst>
                    <a:ext uri="{9D8B030D-6E8A-4147-A177-3AD203B41FA5}">
                      <a16:colId xmlns:a16="http://schemas.microsoft.com/office/drawing/2014/main" val="4006776338"/>
                    </a:ext>
                  </a:extLst>
                </a:gridCol>
                <a:gridCol w="1813006">
                  <a:extLst>
                    <a:ext uri="{9D8B030D-6E8A-4147-A177-3AD203B41FA5}">
                      <a16:colId xmlns:a16="http://schemas.microsoft.com/office/drawing/2014/main" val="4149366008"/>
                    </a:ext>
                  </a:extLst>
                </a:gridCol>
                <a:gridCol w="2068961">
                  <a:extLst>
                    <a:ext uri="{9D8B030D-6E8A-4147-A177-3AD203B41FA5}">
                      <a16:colId xmlns:a16="http://schemas.microsoft.com/office/drawing/2014/main" val="3160546049"/>
                    </a:ext>
                  </a:extLst>
                </a:gridCol>
                <a:gridCol w="1522253">
                  <a:extLst>
                    <a:ext uri="{9D8B030D-6E8A-4147-A177-3AD203B41FA5}">
                      <a16:colId xmlns:a16="http://schemas.microsoft.com/office/drawing/2014/main" val="718321299"/>
                    </a:ext>
                  </a:extLst>
                </a:gridCol>
                <a:gridCol w="1616551">
                  <a:extLst>
                    <a:ext uri="{9D8B030D-6E8A-4147-A177-3AD203B41FA5}">
                      <a16:colId xmlns:a16="http://schemas.microsoft.com/office/drawing/2014/main" val="1094917343"/>
                    </a:ext>
                  </a:extLst>
                </a:gridCol>
              </a:tblGrid>
              <a:tr h="943636">
                <a:tc>
                  <a:txBody>
                    <a:bodyPr/>
                    <a:lstStyle/>
                    <a:p>
                      <a:pPr>
                        <a:lnSpc>
                          <a:spcPct val="107000"/>
                        </a:lnSpc>
                        <a:spcAft>
                          <a:spcPts val="0"/>
                        </a:spcAft>
                      </a:pPr>
                      <a:r>
                        <a:rPr lang="nl-NL" sz="1400" dirty="0">
                          <a:effectLst/>
                        </a:rPr>
                        <a:t>Country</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Number</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Number of agreements Ratified</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Number of agreements signed in the Private Sector</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Single Enterprise bargaining agreements</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Language</a:t>
                      </a:r>
                      <a:r>
                        <a:rPr lang="en-GB" sz="1400">
                          <a:effectLst/>
                        </a:rPr>
                        <a:t> of the agreement</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3289343"/>
                  </a:ext>
                </a:extLst>
              </a:tr>
              <a:tr h="237814">
                <a:tc>
                  <a:txBody>
                    <a:bodyPr/>
                    <a:lstStyle/>
                    <a:p>
                      <a:pPr>
                        <a:lnSpc>
                          <a:spcPct val="107000"/>
                        </a:lnSpc>
                        <a:spcAft>
                          <a:spcPts val="0"/>
                        </a:spcAft>
                      </a:pPr>
                      <a:r>
                        <a:rPr lang="nl-NL" sz="1400">
                          <a:effectLst/>
                        </a:rPr>
                        <a:t>Burundi</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19</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17</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18</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French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2402874"/>
                  </a:ext>
                </a:extLst>
              </a:tr>
              <a:tr h="237814">
                <a:tc>
                  <a:txBody>
                    <a:bodyPr/>
                    <a:lstStyle/>
                    <a:p>
                      <a:pPr>
                        <a:lnSpc>
                          <a:spcPct val="107000"/>
                        </a:lnSpc>
                        <a:spcAft>
                          <a:spcPts val="0"/>
                        </a:spcAft>
                      </a:pPr>
                      <a:r>
                        <a:rPr lang="nl-NL" sz="1400">
                          <a:effectLst/>
                        </a:rPr>
                        <a:t>Benin</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19</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18</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French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623401"/>
                  </a:ext>
                </a:extLst>
              </a:tr>
              <a:tr h="237814">
                <a:tc>
                  <a:txBody>
                    <a:bodyPr/>
                    <a:lstStyle/>
                    <a:p>
                      <a:pPr>
                        <a:lnSpc>
                          <a:spcPct val="107000"/>
                        </a:lnSpc>
                        <a:spcAft>
                          <a:spcPts val="0"/>
                        </a:spcAft>
                      </a:pPr>
                      <a:r>
                        <a:rPr lang="nl-NL" sz="1400">
                          <a:solidFill>
                            <a:srgbClr val="FF0000"/>
                          </a:solidFill>
                          <a:effectLst/>
                        </a:rPr>
                        <a:t>Ethiopia</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solidFill>
                            <a:srgbClr val="FF0000"/>
                          </a:solidFill>
                          <a:effectLst/>
                        </a:rPr>
                        <a:t>66</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53</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solidFill>
                            <a:srgbClr val="FF0000"/>
                          </a:solidFill>
                          <a:effectLst/>
                        </a:rPr>
                        <a:t>66</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solidFill>
                            <a:srgbClr val="FF0000"/>
                          </a:solidFill>
                          <a:effectLst/>
                        </a:rPr>
                        <a:t>66</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solidFill>
                            <a:srgbClr val="FF0000"/>
                          </a:solidFill>
                          <a:effectLst/>
                        </a:rPr>
                        <a:t>English</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49321785"/>
                  </a:ext>
                </a:extLst>
              </a:tr>
              <a:tr h="237814">
                <a:tc>
                  <a:txBody>
                    <a:bodyPr/>
                    <a:lstStyle/>
                    <a:p>
                      <a:pPr>
                        <a:lnSpc>
                          <a:spcPct val="107000"/>
                        </a:lnSpc>
                        <a:spcAft>
                          <a:spcPts val="0"/>
                        </a:spcAft>
                      </a:pPr>
                      <a:r>
                        <a:rPr lang="nl-NL" sz="1400">
                          <a:solidFill>
                            <a:srgbClr val="FF0000"/>
                          </a:solidFill>
                          <a:effectLst/>
                        </a:rPr>
                        <a:t>Ghana</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solidFill>
                            <a:srgbClr val="FF0000"/>
                          </a:solidFill>
                          <a:effectLst/>
                        </a:rPr>
                        <a:t>38</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25</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33</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solidFill>
                            <a:srgbClr val="FF0000"/>
                          </a:solidFill>
                          <a:effectLst/>
                        </a:rPr>
                        <a:t>38</a:t>
                      </a:r>
                      <a:endParaRPr lang="en-NA"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solidFill>
                            <a:srgbClr val="FF0000"/>
                          </a:solidFill>
                          <a:effectLst/>
                        </a:rPr>
                        <a:t>English</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69336660"/>
                  </a:ext>
                </a:extLst>
              </a:tr>
              <a:tr h="237814">
                <a:tc>
                  <a:txBody>
                    <a:bodyPr/>
                    <a:lstStyle/>
                    <a:p>
                      <a:pPr>
                        <a:lnSpc>
                          <a:spcPct val="107000"/>
                        </a:lnSpc>
                        <a:spcAft>
                          <a:spcPts val="0"/>
                        </a:spcAft>
                      </a:pPr>
                      <a:r>
                        <a:rPr lang="nl-NL" sz="1400">
                          <a:effectLst/>
                        </a:rPr>
                        <a:t>Guinea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French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98739542"/>
                  </a:ext>
                </a:extLst>
              </a:tr>
              <a:tr h="237814">
                <a:tc>
                  <a:txBody>
                    <a:bodyPr/>
                    <a:lstStyle/>
                    <a:p>
                      <a:pPr>
                        <a:lnSpc>
                          <a:spcPct val="107000"/>
                        </a:lnSpc>
                        <a:spcAft>
                          <a:spcPts val="0"/>
                        </a:spcAft>
                      </a:pPr>
                      <a:r>
                        <a:rPr lang="nl-NL" sz="1400" dirty="0">
                          <a:solidFill>
                            <a:srgbClr val="FF0000"/>
                          </a:solidFill>
                          <a:effectLst/>
                        </a:rPr>
                        <a:t>Kenya</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90</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7</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89</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78</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solidFill>
                            <a:srgbClr val="FF0000"/>
                          </a:solidFill>
                          <a:effectLst/>
                        </a:rPr>
                        <a:t>English</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53988959"/>
                  </a:ext>
                </a:extLst>
              </a:tr>
              <a:tr h="237814">
                <a:tc>
                  <a:txBody>
                    <a:bodyPr/>
                    <a:lstStyle/>
                    <a:p>
                      <a:pPr>
                        <a:lnSpc>
                          <a:spcPct val="107000"/>
                        </a:lnSpc>
                        <a:spcAft>
                          <a:spcPts val="0"/>
                        </a:spcAft>
                      </a:pPr>
                      <a:r>
                        <a:rPr lang="nl-NL" sz="1400">
                          <a:effectLst/>
                        </a:rPr>
                        <a:t>Lesotho</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5</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5</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4</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75131962"/>
                  </a:ext>
                </a:extLst>
              </a:tr>
              <a:tr h="237814">
                <a:tc>
                  <a:txBody>
                    <a:bodyPr/>
                    <a:lstStyle/>
                    <a:p>
                      <a:pPr>
                        <a:lnSpc>
                          <a:spcPct val="107000"/>
                        </a:lnSpc>
                        <a:spcAft>
                          <a:spcPts val="0"/>
                        </a:spcAft>
                      </a:pPr>
                      <a:r>
                        <a:rPr lang="nl-NL" sz="1400">
                          <a:effectLst/>
                        </a:rPr>
                        <a:t>Madagascar</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6</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12</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9</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French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32587218"/>
                  </a:ext>
                </a:extLst>
              </a:tr>
              <a:tr h="237814">
                <a:tc>
                  <a:txBody>
                    <a:bodyPr/>
                    <a:lstStyle/>
                    <a:p>
                      <a:pPr>
                        <a:lnSpc>
                          <a:spcPct val="107000"/>
                        </a:lnSpc>
                        <a:spcAft>
                          <a:spcPts val="0"/>
                        </a:spcAft>
                      </a:pPr>
                      <a:r>
                        <a:rPr lang="nl-NL" sz="1400">
                          <a:effectLst/>
                        </a:rPr>
                        <a:t>Malawi</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3</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2</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English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4030958"/>
                  </a:ext>
                </a:extLst>
              </a:tr>
              <a:tr h="237814">
                <a:tc>
                  <a:txBody>
                    <a:bodyPr/>
                    <a:lstStyle/>
                    <a:p>
                      <a:pPr>
                        <a:lnSpc>
                          <a:spcPct val="107000"/>
                        </a:lnSpc>
                        <a:spcAft>
                          <a:spcPts val="0"/>
                        </a:spcAft>
                      </a:pPr>
                      <a:r>
                        <a:rPr lang="nl-NL" sz="1400">
                          <a:effectLst/>
                        </a:rPr>
                        <a:t>Mozambique</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7</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11</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Portuguese</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91293453"/>
                  </a:ext>
                </a:extLst>
              </a:tr>
              <a:tr h="237814">
                <a:tc>
                  <a:txBody>
                    <a:bodyPr/>
                    <a:lstStyle/>
                    <a:p>
                      <a:pPr>
                        <a:lnSpc>
                          <a:spcPct val="107000"/>
                        </a:lnSpc>
                        <a:spcAft>
                          <a:spcPts val="0"/>
                        </a:spcAft>
                      </a:pPr>
                      <a:r>
                        <a:rPr lang="nl-NL" sz="1400">
                          <a:effectLst/>
                        </a:rPr>
                        <a:t>Niger</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7</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4</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4</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French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66310338"/>
                  </a:ext>
                </a:extLst>
              </a:tr>
              <a:tr h="237814">
                <a:tc>
                  <a:txBody>
                    <a:bodyPr/>
                    <a:lstStyle/>
                    <a:p>
                      <a:pPr>
                        <a:lnSpc>
                          <a:spcPct val="107000"/>
                        </a:lnSpc>
                        <a:spcAft>
                          <a:spcPts val="0"/>
                        </a:spcAft>
                      </a:pPr>
                      <a:r>
                        <a:rPr lang="nl-NL" sz="1400">
                          <a:effectLst/>
                        </a:rPr>
                        <a:t>Rwanda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4</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4</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English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23644559"/>
                  </a:ext>
                </a:extLst>
              </a:tr>
              <a:tr h="237814">
                <a:tc>
                  <a:txBody>
                    <a:bodyPr/>
                    <a:lstStyle/>
                    <a:p>
                      <a:pPr>
                        <a:lnSpc>
                          <a:spcPct val="107000"/>
                        </a:lnSpc>
                        <a:spcAft>
                          <a:spcPts val="0"/>
                        </a:spcAft>
                      </a:pPr>
                      <a:r>
                        <a:rPr lang="nl-NL" sz="1400">
                          <a:effectLst/>
                        </a:rPr>
                        <a:t>Senegal</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28</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3</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French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66369135"/>
                  </a:ext>
                </a:extLst>
              </a:tr>
              <a:tr h="237814">
                <a:tc>
                  <a:txBody>
                    <a:bodyPr/>
                    <a:lstStyle/>
                    <a:p>
                      <a:pPr>
                        <a:lnSpc>
                          <a:spcPct val="107000"/>
                        </a:lnSpc>
                        <a:spcAft>
                          <a:spcPts val="0"/>
                        </a:spcAft>
                      </a:pPr>
                      <a:r>
                        <a:rPr lang="nl-NL" sz="1400">
                          <a:effectLst/>
                        </a:rPr>
                        <a:t>Sierra Leone</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0</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a:effectLst/>
                        </a:rPr>
                        <a:t>English</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18980478"/>
                  </a:ext>
                </a:extLst>
              </a:tr>
              <a:tr h="237814">
                <a:tc>
                  <a:txBody>
                    <a:bodyPr/>
                    <a:lstStyle/>
                    <a:p>
                      <a:pPr>
                        <a:lnSpc>
                          <a:spcPct val="107000"/>
                        </a:lnSpc>
                        <a:spcAft>
                          <a:spcPts val="0"/>
                        </a:spcAft>
                      </a:pPr>
                      <a:r>
                        <a:rPr lang="nl-NL" sz="1400">
                          <a:effectLst/>
                        </a:rPr>
                        <a:t>South Africa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14359515"/>
                  </a:ext>
                </a:extLst>
              </a:tr>
              <a:tr h="237814">
                <a:tc>
                  <a:txBody>
                    <a:bodyPr/>
                    <a:lstStyle/>
                    <a:p>
                      <a:pPr>
                        <a:lnSpc>
                          <a:spcPct val="107000"/>
                        </a:lnSpc>
                        <a:spcAft>
                          <a:spcPts val="0"/>
                        </a:spcAft>
                      </a:pPr>
                      <a:r>
                        <a:rPr lang="nl-NL" sz="1400">
                          <a:effectLst/>
                        </a:rPr>
                        <a:t>Zimbabwe</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4</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0</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33453078"/>
                  </a:ext>
                </a:extLst>
              </a:tr>
              <a:tr h="237814">
                <a:tc>
                  <a:txBody>
                    <a:bodyPr/>
                    <a:lstStyle/>
                    <a:p>
                      <a:pPr>
                        <a:lnSpc>
                          <a:spcPct val="107000"/>
                        </a:lnSpc>
                        <a:spcAft>
                          <a:spcPts val="0"/>
                        </a:spcAft>
                      </a:pPr>
                      <a:r>
                        <a:rPr lang="nl-NL" sz="1400">
                          <a:effectLst/>
                        </a:rPr>
                        <a:t>Tog</a:t>
                      </a:r>
                      <a:r>
                        <a:rPr lang="en-GB" sz="1400">
                          <a:effectLst/>
                        </a:rPr>
                        <a:t>o</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16</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5</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French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42100991"/>
                  </a:ext>
                </a:extLst>
              </a:tr>
              <a:tr h="237814">
                <a:tc>
                  <a:txBody>
                    <a:bodyPr/>
                    <a:lstStyle/>
                    <a:p>
                      <a:pPr>
                        <a:lnSpc>
                          <a:spcPct val="107000"/>
                        </a:lnSpc>
                        <a:spcAft>
                          <a:spcPts val="0"/>
                        </a:spcAft>
                      </a:pPr>
                      <a:r>
                        <a:rPr lang="nl-NL" sz="1400">
                          <a:effectLst/>
                        </a:rPr>
                        <a:t>Uganda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29</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25</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19</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94337530"/>
                  </a:ext>
                </a:extLst>
              </a:tr>
              <a:tr h="237814">
                <a:tc>
                  <a:txBody>
                    <a:bodyPr/>
                    <a:lstStyle/>
                    <a:p>
                      <a:pPr>
                        <a:lnSpc>
                          <a:spcPct val="107000"/>
                        </a:lnSpc>
                        <a:spcAft>
                          <a:spcPts val="0"/>
                        </a:spcAft>
                      </a:pPr>
                      <a:r>
                        <a:rPr lang="nl-NL" sz="1400">
                          <a:effectLst/>
                        </a:rPr>
                        <a:t>Tanzania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34</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33</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32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31761779"/>
                  </a:ext>
                </a:extLst>
              </a:tr>
              <a:tr h="247103">
                <a:tc>
                  <a:txBody>
                    <a:bodyPr/>
                    <a:lstStyle/>
                    <a:p>
                      <a:pPr>
                        <a:lnSpc>
                          <a:spcPct val="107000"/>
                        </a:lnSpc>
                        <a:spcAft>
                          <a:spcPts val="0"/>
                        </a:spcAft>
                      </a:pPr>
                      <a:r>
                        <a:rPr lang="nl-NL" sz="1400">
                          <a:effectLst/>
                        </a:rPr>
                        <a:t>Zambia</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18</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10</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22</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effectLst/>
                        </a:rPr>
                        <a:t>English</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69069938"/>
                  </a:ext>
                </a:extLst>
              </a:tr>
              <a:tr h="247103">
                <a:tc>
                  <a:txBody>
                    <a:bodyPr/>
                    <a:lstStyle/>
                    <a:p>
                      <a:pPr>
                        <a:lnSpc>
                          <a:spcPct val="107000"/>
                        </a:lnSpc>
                        <a:spcAft>
                          <a:spcPts val="0"/>
                        </a:spcAft>
                      </a:pPr>
                      <a:r>
                        <a:rPr lang="nl-NL" sz="1400">
                          <a:effectLst/>
                        </a:rPr>
                        <a:t>Total </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a:effectLst/>
                        </a:rPr>
                        <a:t>424</a:t>
                      </a:r>
                      <a:endParaRPr lang="en-N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nl-NL" sz="1400" dirty="0">
                          <a:solidFill>
                            <a:srgbClr val="FF0000"/>
                          </a:solidFill>
                          <a:effectLst/>
                        </a:rPr>
                        <a:t>230 (54.2%)</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355 (83.7%)</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solidFill>
                            <a:srgbClr val="FF0000"/>
                          </a:solidFill>
                          <a:effectLst/>
                        </a:rPr>
                        <a:t>331 (78.1%)</a:t>
                      </a:r>
                      <a:endParaRPr lang="en-NA"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nl-NL" sz="1400" dirty="0">
                          <a:effectLst/>
                        </a:rPr>
                        <a:t> </a:t>
                      </a:r>
                      <a:endParaRPr lang="en-N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7740469"/>
                  </a:ext>
                </a:extLst>
              </a:tr>
            </a:tbl>
          </a:graphicData>
        </a:graphic>
      </p:graphicFrame>
    </p:spTree>
    <p:extLst>
      <p:ext uri="{BB962C8B-B14F-4D97-AF65-F5344CB8AC3E}">
        <p14:creationId xmlns:p14="http://schemas.microsoft.com/office/powerpoint/2010/main" val="2353217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DC5F-4694-44BF-AD7C-6445913E9093}"/>
              </a:ext>
            </a:extLst>
          </p:cNvPr>
          <p:cNvSpPr>
            <a:spLocks noGrp="1"/>
          </p:cNvSpPr>
          <p:nvPr>
            <p:ph type="title"/>
          </p:nvPr>
        </p:nvSpPr>
        <p:spPr>
          <a:xfrm>
            <a:off x="63499" y="111126"/>
            <a:ext cx="12192000" cy="511175"/>
          </a:xfrm>
        </p:spPr>
        <p:txBody>
          <a:bodyPr>
            <a:noAutofit/>
          </a:bodyPr>
          <a:lstStyle/>
          <a:p>
            <a:r>
              <a:rPr lang="en-US" sz="2200" b="1" dirty="0"/>
              <a:t>Share of collective agreements that include additional financial benefits clauses per country (%)</a:t>
            </a:r>
            <a:endParaRPr lang="en-NA" sz="2200" dirty="0"/>
          </a:p>
        </p:txBody>
      </p:sp>
      <p:graphicFrame>
        <p:nvGraphicFramePr>
          <p:cNvPr id="4" name="Content Placeholder 3">
            <a:extLst>
              <a:ext uri="{FF2B5EF4-FFF2-40B4-BE49-F238E27FC236}">
                <a16:creationId xmlns:a16="http://schemas.microsoft.com/office/drawing/2014/main" id="{6757D97A-854C-4ACB-8E2E-46D1605BDB50}"/>
              </a:ext>
            </a:extLst>
          </p:cNvPr>
          <p:cNvGraphicFramePr>
            <a:graphicFrameLocks noGrp="1"/>
          </p:cNvGraphicFramePr>
          <p:nvPr>
            <p:ph idx="1"/>
          </p:nvPr>
        </p:nvGraphicFramePr>
        <p:xfrm>
          <a:off x="239347" y="495312"/>
          <a:ext cx="11952656" cy="6286479"/>
        </p:xfrm>
        <a:graphic>
          <a:graphicData uri="http://schemas.openxmlformats.org/drawingml/2006/table">
            <a:tbl>
              <a:tblPr firstRow="1" firstCol="1" bandRow="1">
                <a:tableStyleId>{5C22544A-7EE6-4342-B048-85BDC9FD1C3A}</a:tableStyleId>
              </a:tblPr>
              <a:tblGrid>
                <a:gridCol w="1043027">
                  <a:extLst>
                    <a:ext uri="{9D8B030D-6E8A-4147-A177-3AD203B41FA5}">
                      <a16:colId xmlns:a16="http://schemas.microsoft.com/office/drawing/2014/main" val="1626308679"/>
                    </a:ext>
                  </a:extLst>
                </a:gridCol>
                <a:gridCol w="423152">
                  <a:extLst>
                    <a:ext uri="{9D8B030D-6E8A-4147-A177-3AD203B41FA5}">
                      <a16:colId xmlns:a16="http://schemas.microsoft.com/office/drawing/2014/main" val="1536113588"/>
                    </a:ext>
                  </a:extLst>
                </a:gridCol>
                <a:gridCol w="823822">
                  <a:extLst>
                    <a:ext uri="{9D8B030D-6E8A-4147-A177-3AD203B41FA5}">
                      <a16:colId xmlns:a16="http://schemas.microsoft.com/office/drawing/2014/main" val="951286266"/>
                    </a:ext>
                  </a:extLst>
                </a:gridCol>
                <a:gridCol w="823822">
                  <a:extLst>
                    <a:ext uri="{9D8B030D-6E8A-4147-A177-3AD203B41FA5}">
                      <a16:colId xmlns:a16="http://schemas.microsoft.com/office/drawing/2014/main" val="3000191129"/>
                    </a:ext>
                  </a:extLst>
                </a:gridCol>
                <a:gridCol w="851122">
                  <a:extLst>
                    <a:ext uri="{9D8B030D-6E8A-4147-A177-3AD203B41FA5}">
                      <a16:colId xmlns:a16="http://schemas.microsoft.com/office/drawing/2014/main" val="1362889921"/>
                    </a:ext>
                  </a:extLst>
                </a:gridCol>
                <a:gridCol w="814990">
                  <a:extLst>
                    <a:ext uri="{9D8B030D-6E8A-4147-A177-3AD203B41FA5}">
                      <a16:colId xmlns:a16="http://schemas.microsoft.com/office/drawing/2014/main" val="716713053"/>
                    </a:ext>
                  </a:extLst>
                </a:gridCol>
                <a:gridCol w="623889">
                  <a:extLst>
                    <a:ext uri="{9D8B030D-6E8A-4147-A177-3AD203B41FA5}">
                      <a16:colId xmlns:a16="http://schemas.microsoft.com/office/drawing/2014/main" val="1291919202"/>
                    </a:ext>
                  </a:extLst>
                </a:gridCol>
                <a:gridCol w="778858">
                  <a:extLst>
                    <a:ext uri="{9D8B030D-6E8A-4147-A177-3AD203B41FA5}">
                      <a16:colId xmlns:a16="http://schemas.microsoft.com/office/drawing/2014/main" val="3385664694"/>
                    </a:ext>
                  </a:extLst>
                </a:gridCol>
                <a:gridCol w="778858">
                  <a:extLst>
                    <a:ext uri="{9D8B030D-6E8A-4147-A177-3AD203B41FA5}">
                      <a16:colId xmlns:a16="http://schemas.microsoft.com/office/drawing/2014/main" val="3400086662"/>
                    </a:ext>
                  </a:extLst>
                </a:gridCol>
                <a:gridCol w="750754">
                  <a:extLst>
                    <a:ext uri="{9D8B030D-6E8A-4147-A177-3AD203B41FA5}">
                      <a16:colId xmlns:a16="http://schemas.microsoft.com/office/drawing/2014/main" val="467358010"/>
                    </a:ext>
                  </a:extLst>
                </a:gridCol>
                <a:gridCol w="797327">
                  <a:extLst>
                    <a:ext uri="{9D8B030D-6E8A-4147-A177-3AD203B41FA5}">
                      <a16:colId xmlns:a16="http://schemas.microsoft.com/office/drawing/2014/main" val="3310885887"/>
                    </a:ext>
                  </a:extLst>
                </a:gridCol>
                <a:gridCol w="888059">
                  <a:extLst>
                    <a:ext uri="{9D8B030D-6E8A-4147-A177-3AD203B41FA5}">
                      <a16:colId xmlns:a16="http://schemas.microsoft.com/office/drawing/2014/main" val="2229993331"/>
                    </a:ext>
                  </a:extLst>
                </a:gridCol>
                <a:gridCol w="778858">
                  <a:extLst>
                    <a:ext uri="{9D8B030D-6E8A-4147-A177-3AD203B41FA5}">
                      <a16:colId xmlns:a16="http://schemas.microsoft.com/office/drawing/2014/main" val="453267456"/>
                    </a:ext>
                  </a:extLst>
                </a:gridCol>
                <a:gridCol w="888059">
                  <a:extLst>
                    <a:ext uri="{9D8B030D-6E8A-4147-A177-3AD203B41FA5}">
                      <a16:colId xmlns:a16="http://schemas.microsoft.com/office/drawing/2014/main" val="2811500579"/>
                    </a:ext>
                  </a:extLst>
                </a:gridCol>
                <a:gridCol w="888059">
                  <a:extLst>
                    <a:ext uri="{9D8B030D-6E8A-4147-A177-3AD203B41FA5}">
                      <a16:colId xmlns:a16="http://schemas.microsoft.com/office/drawing/2014/main" val="1109440959"/>
                    </a:ext>
                  </a:extLst>
                </a:gridCol>
              </a:tblGrid>
              <a:tr h="625015">
                <a:tc>
                  <a:txBody>
                    <a:bodyPr/>
                    <a:lstStyle/>
                    <a:p>
                      <a:pPr>
                        <a:lnSpc>
                          <a:spcPct val="107000"/>
                        </a:lnSpc>
                        <a:spcAft>
                          <a:spcPts val="0"/>
                        </a:spcAft>
                      </a:pPr>
                      <a:r>
                        <a:rPr lang="nl-NL" sz="1200" dirty="0">
                          <a:effectLst/>
                        </a:rPr>
                        <a:t>Country</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No</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dirty="0">
                          <a:effectLst/>
                        </a:rPr>
                        <a:t>Maternity Pay</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dirty="0">
                          <a:effectLst/>
                        </a:rPr>
                        <a:t>Disability pay</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Severance Pay</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Health Insurance</a:t>
                      </a:r>
                      <a:r>
                        <a:rPr lang="en-GB" sz="1200">
                          <a:effectLst/>
                        </a:rPr>
                        <a:t> pay</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Yearly Bonus</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dirty="0">
                          <a:effectLst/>
                        </a:rPr>
                        <a:t>Evening</a:t>
                      </a:r>
                      <a:r>
                        <a:rPr lang="en-GB" sz="1200" dirty="0">
                          <a:effectLst/>
                        </a:rPr>
                        <a:t>g</a:t>
                      </a:r>
                      <a:r>
                        <a:rPr lang="nl-NL" sz="1200" dirty="0">
                          <a:effectLst/>
                        </a:rPr>
                        <a:t> Premium</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Standby</a:t>
                      </a:r>
                      <a:r>
                        <a:rPr lang="en-GB" sz="1200">
                          <a:effectLst/>
                        </a:rPr>
                        <a:t> or on-call</a:t>
                      </a:r>
                      <a:r>
                        <a:rPr lang="nl-NL" sz="1200">
                          <a:effectLst/>
                        </a:rPr>
                        <a:t> Premium</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Extra Leave </a:t>
                      </a:r>
                      <a:r>
                        <a:rPr lang="en-GB" sz="1200">
                          <a:effectLst/>
                        </a:rPr>
                        <a:t>premium</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Overtime </a:t>
                      </a:r>
                      <a:r>
                        <a:rPr lang="en-GB" sz="1200">
                          <a:effectLst/>
                        </a:rPr>
                        <a:t>premium</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Hardship </a:t>
                      </a:r>
                      <a:r>
                        <a:rPr lang="en-GB" sz="1200">
                          <a:effectLst/>
                        </a:rPr>
                        <a:t>premium</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Sunday Premium</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Transport Allowance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nl-NL" sz="1200">
                          <a:effectLst/>
                        </a:rPr>
                        <a:t>Seniority Allowance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77330105"/>
                  </a:ext>
                </a:extLst>
              </a:tr>
              <a:tr h="280697">
                <a:tc>
                  <a:txBody>
                    <a:bodyPr/>
                    <a:lstStyle/>
                    <a:p>
                      <a:pPr>
                        <a:lnSpc>
                          <a:spcPct val="107000"/>
                        </a:lnSpc>
                        <a:spcAft>
                          <a:spcPts val="0"/>
                        </a:spcAft>
                      </a:pPr>
                      <a:r>
                        <a:rPr lang="nl-NL" sz="1200">
                          <a:effectLst/>
                        </a:rPr>
                        <a:t>Burundi</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15.79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80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15.79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35.71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14.29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7.14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35.71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28.57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94961815"/>
                  </a:ext>
                </a:extLst>
              </a:tr>
              <a:tr h="270193">
                <a:tc>
                  <a:txBody>
                    <a:bodyPr/>
                    <a:lstStyle/>
                    <a:p>
                      <a:pPr>
                        <a:lnSpc>
                          <a:spcPct val="107000"/>
                        </a:lnSpc>
                        <a:spcAft>
                          <a:spcPts val="0"/>
                        </a:spcAft>
                      </a:pPr>
                      <a:r>
                        <a:rPr lang="nl-NL" sz="1200">
                          <a:effectLst/>
                        </a:rPr>
                        <a:t>Benin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39.13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88.89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73.91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60.87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31.82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52.38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47.62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86.36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40.91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45.45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63.64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22.73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46285592"/>
                  </a:ext>
                </a:extLst>
              </a:tr>
              <a:tr h="270193">
                <a:tc>
                  <a:txBody>
                    <a:bodyPr/>
                    <a:lstStyle/>
                    <a:p>
                      <a:pPr>
                        <a:lnSpc>
                          <a:spcPct val="107000"/>
                        </a:lnSpc>
                        <a:spcAft>
                          <a:spcPts val="0"/>
                        </a:spcAft>
                      </a:pPr>
                      <a:r>
                        <a:rPr lang="nl-NL" sz="1200">
                          <a:effectLst/>
                        </a:rPr>
                        <a:t>Ethiopia</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90.91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44.44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51.52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31.91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27.78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5.41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54.29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2.78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16.22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29.73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26062913"/>
                  </a:ext>
                </a:extLst>
              </a:tr>
              <a:tr h="270193">
                <a:tc>
                  <a:txBody>
                    <a:bodyPr/>
                    <a:lstStyle/>
                    <a:p>
                      <a:pPr>
                        <a:lnSpc>
                          <a:spcPct val="107000"/>
                        </a:lnSpc>
                        <a:spcAft>
                          <a:spcPts val="0"/>
                        </a:spcAft>
                      </a:pPr>
                      <a:r>
                        <a:rPr lang="nl-NL" sz="1200" dirty="0">
                          <a:solidFill>
                            <a:srgbClr val="FF0000"/>
                          </a:solidFill>
                          <a:effectLst/>
                        </a:rPr>
                        <a:t>Ghana</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84.21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77.14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94.74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84.21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81.08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62.16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43.24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8.11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83.78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11.11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66.67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45.95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64.86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72954926"/>
                  </a:ext>
                </a:extLst>
              </a:tr>
              <a:tr h="270193">
                <a:tc>
                  <a:txBody>
                    <a:bodyPr/>
                    <a:lstStyle/>
                    <a:p>
                      <a:pPr>
                        <a:lnSpc>
                          <a:spcPct val="107000"/>
                        </a:lnSpc>
                        <a:spcAft>
                          <a:spcPts val="0"/>
                        </a:spcAft>
                      </a:pPr>
                      <a:r>
                        <a:rPr lang="nl-NL" sz="1200">
                          <a:effectLst/>
                        </a:rPr>
                        <a:t>Guinea</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100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100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1097011"/>
                  </a:ext>
                </a:extLst>
              </a:tr>
              <a:tr h="270193">
                <a:tc>
                  <a:txBody>
                    <a:bodyPr/>
                    <a:lstStyle/>
                    <a:p>
                      <a:pPr>
                        <a:lnSpc>
                          <a:spcPct val="107000"/>
                        </a:lnSpc>
                        <a:spcAft>
                          <a:spcPts val="0"/>
                        </a:spcAft>
                      </a:pPr>
                      <a:r>
                        <a:rPr lang="nl-NL" sz="1200">
                          <a:effectLst/>
                        </a:rPr>
                        <a:t>Kenya</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84.44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59.55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95.56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27.27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23.86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35.23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1.16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86.05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2.35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74.12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29.76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11.63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06316015"/>
                  </a:ext>
                </a:extLst>
              </a:tr>
              <a:tr h="270193">
                <a:tc>
                  <a:txBody>
                    <a:bodyPr/>
                    <a:lstStyle/>
                    <a:p>
                      <a:pPr>
                        <a:lnSpc>
                          <a:spcPct val="107000"/>
                        </a:lnSpc>
                        <a:spcAft>
                          <a:spcPts val="0"/>
                        </a:spcAft>
                      </a:pPr>
                      <a:r>
                        <a:rPr lang="nl-NL" sz="1200">
                          <a:effectLst/>
                        </a:rPr>
                        <a:t>Lesotho</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     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07142036"/>
                  </a:ext>
                </a:extLst>
              </a:tr>
              <a:tr h="270193">
                <a:tc>
                  <a:txBody>
                    <a:bodyPr/>
                    <a:lstStyle/>
                    <a:p>
                      <a:pPr>
                        <a:lnSpc>
                          <a:spcPct val="107000"/>
                        </a:lnSpc>
                        <a:spcAft>
                          <a:spcPts val="0"/>
                        </a:spcAft>
                      </a:pPr>
                      <a:r>
                        <a:rPr lang="nl-NL" sz="1200" dirty="0">
                          <a:solidFill>
                            <a:srgbClr val="FF0000"/>
                          </a:solidFill>
                          <a:effectLst/>
                        </a:rPr>
                        <a:t>Madagascar</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76.92</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69.23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46.15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38.46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46.15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53.85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38.46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76.92</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7.69</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53.85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30.77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53.85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92582223"/>
                  </a:ext>
                </a:extLst>
              </a:tr>
              <a:tr h="270193">
                <a:tc>
                  <a:txBody>
                    <a:bodyPr/>
                    <a:lstStyle/>
                    <a:p>
                      <a:pPr>
                        <a:lnSpc>
                          <a:spcPct val="107000"/>
                        </a:lnSpc>
                        <a:spcAft>
                          <a:spcPts val="0"/>
                        </a:spcAft>
                      </a:pPr>
                      <a:r>
                        <a:rPr lang="nl-NL" sz="1200">
                          <a:effectLst/>
                        </a:rPr>
                        <a:t>Malawi</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100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28405194"/>
                  </a:ext>
                </a:extLst>
              </a:tr>
              <a:tr h="236596">
                <a:tc>
                  <a:txBody>
                    <a:bodyPr/>
                    <a:lstStyle/>
                    <a:p>
                      <a:pPr>
                        <a:lnSpc>
                          <a:spcPct val="107000"/>
                        </a:lnSpc>
                        <a:spcAft>
                          <a:spcPts val="0"/>
                        </a:spcAft>
                      </a:pPr>
                      <a:r>
                        <a:rPr lang="nl-NL" sz="1200">
                          <a:effectLst/>
                        </a:rPr>
                        <a:t>Mozambique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36.36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63.64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9.09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63.64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18.18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79550488"/>
                  </a:ext>
                </a:extLst>
              </a:tr>
              <a:tr h="270193">
                <a:tc>
                  <a:txBody>
                    <a:bodyPr/>
                    <a:lstStyle/>
                    <a:p>
                      <a:pPr>
                        <a:lnSpc>
                          <a:spcPct val="107000"/>
                        </a:lnSpc>
                        <a:spcAft>
                          <a:spcPts val="0"/>
                        </a:spcAft>
                      </a:pPr>
                      <a:r>
                        <a:rPr lang="nl-NL" sz="1200">
                          <a:effectLst/>
                        </a:rPr>
                        <a:t>Niger</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57.14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42.86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42.86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14.29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14.29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14.29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28.57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85.71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82783459"/>
                  </a:ext>
                </a:extLst>
              </a:tr>
              <a:tr h="270193">
                <a:tc>
                  <a:txBody>
                    <a:bodyPr/>
                    <a:lstStyle/>
                    <a:p>
                      <a:pPr>
                        <a:lnSpc>
                          <a:spcPct val="107000"/>
                        </a:lnSpc>
                        <a:spcAft>
                          <a:spcPts val="0"/>
                        </a:spcAft>
                      </a:pPr>
                      <a:r>
                        <a:rPr lang="nl-NL" sz="1200">
                          <a:effectLst/>
                        </a:rPr>
                        <a:t>Rwanda</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33.33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25921419"/>
                  </a:ext>
                </a:extLst>
              </a:tr>
              <a:tr h="270193">
                <a:tc>
                  <a:txBody>
                    <a:bodyPr/>
                    <a:lstStyle/>
                    <a:p>
                      <a:pPr>
                        <a:lnSpc>
                          <a:spcPct val="107000"/>
                        </a:lnSpc>
                        <a:spcAft>
                          <a:spcPts val="0"/>
                        </a:spcAft>
                      </a:pPr>
                      <a:r>
                        <a:rPr lang="nl-NL" sz="1200">
                          <a:effectLst/>
                        </a:rPr>
                        <a:t>Senegal</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21.43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96.43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12.5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17.86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64.29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3.57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82.14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14.81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48.15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21.43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77.78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4561687"/>
                  </a:ext>
                </a:extLst>
              </a:tr>
              <a:tr h="270193">
                <a:tc>
                  <a:txBody>
                    <a:bodyPr/>
                    <a:lstStyle/>
                    <a:p>
                      <a:pPr>
                        <a:lnSpc>
                          <a:spcPct val="107000"/>
                        </a:lnSpc>
                        <a:spcAft>
                          <a:spcPts val="0"/>
                        </a:spcAft>
                      </a:pPr>
                      <a:r>
                        <a:rPr lang="nl-NL" sz="1200">
                          <a:effectLst/>
                        </a:rPr>
                        <a:t>Sierra Leone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50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29646961"/>
                  </a:ext>
                </a:extLst>
              </a:tr>
              <a:tr h="270193">
                <a:tc>
                  <a:txBody>
                    <a:bodyPr/>
                    <a:lstStyle/>
                    <a:p>
                      <a:pPr>
                        <a:lnSpc>
                          <a:spcPct val="107000"/>
                        </a:lnSpc>
                        <a:spcAft>
                          <a:spcPts val="0"/>
                        </a:spcAft>
                      </a:pPr>
                      <a:r>
                        <a:rPr lang="nl-NL" sz="1200" dirty="0">
                          <a:solidFill>
                            <a:srgbClr val="FF0000"/>
                          </a:solidFill>
                          <a:effectLst/>
                        </a:rPr>
                        <a:t>South Africa</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100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100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66.67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66.67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9034996"/>
                  </a:ext>
                </a:extLst>
              </a:tr>
              <a:tr h="270193">
                <a:tc>
                  <a:txBody>
                    <a:bodyPr/>
                    <a:lstStyle/>
                    <a:p>
                      <a:pPr>
                        <a:lnSpc>
                          <a:spcPct val="107000"/>
                        </a:lnSpc>
                        <a:spcAft>
                          <a:spcPts val="0"/>
                        </a:spcAft>
                      </a:pPr>
                      <a:r>
                        <a:rPr lang="nl-NL" sz="1200">
                          <a:effectLst/>
                        </a:rPr>
                        <a:t>Zimbabwe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80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80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77.78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02265713"/>
                  </a:ext>
                </a:extLst>
              </a:tr>
              <a:tr h="270193">
                <a:tc>
                  <a:txBody>
                    <a:bodyPr/>
                    <a:lstStyle/>
                    <a:p>
                      <a:pPr>
                        <a:lnSpc>
                          <a:spcPct val="107000"/>
                        </a:lnSpc>
                        <a:spcAft>
                          <a:spcPts val="0"/>
                        </a:spcAft>
                      </a:pPr>
                      <a:r>
                        <a:rPr lang="nl-NL" sz="1200" dirty="0">
                          <a:solidFill>
                            <a:srgbClr val="FF0000"/>
                          </a:solidFill>
                          <a:effectLst/>
                        </a:rPr>
                        <a:t>Tog</a:t>
                      </a:r>
                      <a:r>
                        <a:rPr lang="en-GB" sz="1200" dirty="0">
                          <a:solidFill>
                            <a:srgbClr val="FF0000"/>
                          </a:solidFill>
                          <a:effectLst/>
                        </a:rPr>
                        <a:t>o</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100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87.5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64.29</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86.67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80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199409"/>
                  </a:ext>
                </a:extLst>
              </a:tr>
              <a:tr h="270193">
                <a:tc>
                  <a:txBody>
                    <a:bodyPr/>
                    <a:lstStyle/>
                    <a:p>
                      <a:pPr>
                        <a:lnSpc>
                          <a:spcPct val="107000"/>
                        </a:lnSpc>
                        <a:spcAft>
                          <a:spcPts val="0"/>
                        </a:spcAft>
                      </a:pPr>
                      <a:r>
                        <a:rPr lang="nl-NL" sz="1200" dirty="0">
                          <a:solidFill>
                            <a:srgbClr val="FF0000"/>
                          </a:solidFill>
                          <a:effectLst/>
                        </a:rPr>
                        <a:t>Uganda</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29</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37.93</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78.57</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44.83</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50</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25.93</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17.86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7.14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26.92</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39.29</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3.57</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21.43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25.93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25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83601863"/>
                  </a:ext>
                </a:extLst>
              </a:tr>
              <a:tr h="270193">
                <a:tc>
                  <a:txBody>
                    <a:bodyPr/>
                    <a:lstStyle/>
                    <a:p>
                      <a:pPr>
                        <a:lnSpc>
                          <a:spcPct val="107000"/>
                        </a:lnSpc>
                        <a:spcAft>
                          <a:spcPts val="0"/>
                        </a:spcAft>
                      </a:pPr>
                      <a:r>
                        <a:rPr lang="nl-NL" sz="1200" dirty="0">
                          <a:solidFill>
                            <a:srgbClr val="FF0000"/>
                          </a:solidFill>
                          <a:effectLst/>
                        </a:rPr>
                        <a:t>Tanzania</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44.12</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66.67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67.65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57.58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38.71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35.48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9.68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70.97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70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3.23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41.94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solidFill>
                            <a:srgbClr val="FF0000"/>
                          </a:solidFill>
                          <a:effectLst/>
                        </a:rPr>
                        <a:t>58.06</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solidFill>
                            <a:srgbClr val="FF0000"/>
                          </a:solidFill>
                          <a:effectLst/>
                        </a:rPr>
                        <a:t>51.61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7837999"/>
                  </a:ext>
                </a:extLst>
              </a:tr>
              <a:tr h="270193">
                <a:tc>
                  <a:txBody>
                    <a:bodyPr/>
                    <a:lstStyle/>
                    <a:p>
                      <a:pPr>
                        <a:lnSpc>
                          <a:spcPct val="107000"/>
                        </a:lnSpc>
                        <a:spcAft>
                          <a:spcPts val="0"/>
                        </a:spcAft>
                      </a:pPr>
                      <a:r>
                        <a:rPr lang="nl-NL" sz="1200">
                          <a:effectLst/>
                        </a:rPr>
                        <a:t>Zambia</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63.64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42.86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54.55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43.75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55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20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40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21414045"/>
                  </a:ext>
                </a:extLst>
              </a:tr>
              <a:tr h="280697">
                <a:tc>
                  <a:txBody>
                    <a:bodyPr/>
                    <a:lstStyle/>
                    <a:p>
                      <a:pPr>
                        <a:lnSpc>
                          <a:spcPct val="107000"/>
                        </a:lnSpc>
                        <a:spcAft>
                          <a:spcPts val="0"/>
                        </a:spcAft>
                      </a:pPr>
                      <a:r>
                        <a:rPr lang="nl-NL" sz="1200" dirty="0">
                          <a:effectLst/>
                        </a:rPr>
                        <a:t>Total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424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62.74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66.57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67.92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44.35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39.51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36.76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7.59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43.29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76.36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9.29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a:effectLst/>
                        </a:rPr>
                        <a:t>47.81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39.78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nl-NL" sz="1200" dirty="0">
                          <a:effectLst/>
                        </a:rPr>
                        <a:t>34.42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4410902"/>
                  </a:ext>
                </a:extLst>
              </a:tr>
            </a:tbl>
          </a:graphicData>
        </a:graphic>
      </p:graphicFrame>
    </p:spTree>
    <p:extLst>
      <p:ext uri="{BB962C8B-B14F-4D97-AF65-F5344CB8AC3E}">
        <p14:creationId xmlns:p14="http://schemas.microsoft.com/office/powerpoint/2010/main" val="1270252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CA5B-F3B9-4D7C-94E5-D8ABDA79D19B}"/>
              </a:ext>
            </a:extLst>
          </p:cNvPr>
          <p:cNvSpPr>
            <a:spLocks noGrp="1"/>
          </p:cNvSpPr>
          <p:nvPr>
            <p:ph type="title"/>
          </p:nvPr>
        </p:nvSpPr>
        <p:spPr>
          <a:xfrm>
            <a:off x="1659467" y="1"/>
            <a:ext cx="9702800" cy="482600"/>
          </a:xfrm>
        </p:spPr>
        <p:txBody>
          <a:bodyPr>
            <a:normAutofit/>
          </a:bodyPr>
          <a:lstStyle/>
          <a:p>
            <a:r>
              <a:rPr lang="nl-NL" sz="2400" b="1" dirty="0"/>
              <a:t>Descriptive statistics of variables</a:t>
            </a:r>
            <a:endParaRPr lang="en-NA" sz="2400" dirty="0"/>
          </a:p>
        </p:txBody>
      </p:sp>
      <p:graphicFrame>
        <p:nvGraphicFramePr>
          <p:cNvPr id="5" name="Content Placeholder 4">
            <a:extLst>
              <a:ext uri="{FF2B5EF4-FFF2-40B4-BE49-F238E27FC236}">
                <a16:creationId xmlns:a16="http://schemas.microsoft.com/office/drawing/2014/main" id="{9FA353C6-AFFB-4731-AAF8-0122FE517FA0}"/>
              </a:ext>
            </a:extLst>
          </p:cNvPr>
          <p:cNvGraphicFramePr>
            <a:graphicFrameLocks noGrp="1"/>
          </p:cNvGraphicFramePr>
          <p:nvPr>
            <p:ph idx="1"/>
          </p:nvPr>
        </p:nvGraphicFramePr>
        <p:xfrm>
          <a:off x="711200" y="330200"/>
          <a:ext cx="10515601" cy="6424957"/>
        </p:xfrm>
        <a:graphic>
          <a:graphicData uri="http://schemas.openxmlformats.org/drawingml/2006/table">
            <a:tbl>
              <a:tblPr firstRow="1" firstCol="1" bandRow="1">
                <a:tableStyleId>{5C22544A-7EE6-4342-B048-85BDC9FD1C3A}</a:tableStyleId>
              </a:tblPr>
              <a:tblGrid>
                <a:gridCol w="6535026">
                  <a:extLst>
                    <a:ext uri="{9D8B030D-6E8A-4147-A177-3AD203B41FA5}">
                      <a16:colId xmlns:a16="http://schemas.microsoft.com/office/drawing/2014/main" val="2182349030"/>
                    </a:ext>
                  </a:extLst>
                </a:gridCol>
                <a:gridCol w="801527">
                  <a:extLst>
                    <a:ext uri="{9D8B030D-6E8A-4147-A177-3AD203B41FA5}">
                      <a16:colId xmlns:a16="http://schemas.microsoft.com/office/drawing/2014/main" val="4024906198"/>
                    </a:ext>
                  </a:extLst>
                </a:gridCol>
                <a:gridCol w="534354">
                  <a:extLst>
                    <a:ext uri="{9D8B030D-6E8A-4147-A177-3AD203B41FA5}">
                      <a16:colId xmlns:a16="http://schemas.microsoft.com/office/drawing/2014/main" val="2006364928"/>
                    </a:ext>
                  </a:extLst>
                </a:gridCol>
                <a:gridCol w="752510">
                  <a:extLst>
                    <a:ext uri="{9D8B030D-6E8A-4147-A177-3AD203B41FA5}">
                      <a16:colId xmlns:a16="http://schemas.microsoft.com/office/drawing/2014/main" val="1432596905"/>
                    </a:ext>
                  </a:extLst>
                </a:gridCol>
                <a:gridCol w="651411">
                  <a:extLst>
                    <a:ext uri="{9D8B030D-6E8A-4147-A177-3AD203B41FA5}">
                      <a16:colId xmlns:a16="http://schemas.microsoft.com/office/drawing/2014/main" val="4219993954"/>
                    </a:ext>
                  </a:extLst>
                </a:gridCol>
                <a:gridCol w="973596">
                  <a:extLst>
                    <a:ext uri="{9D8B030D-6E8A-4147-A177-3AD203B41FA5}">
                      <a16:colId xmlns:a16="http://schemas.microsoft.com/office/drawing/2014/main" val="2819192905"/>
                    </a:ext>
                  </a:extLst>
                </a:gridCol>
                <a:gridCol w="267176">
                  <a:extLst>
                    <a:ext uri="{9D8B030D-6E8A-4147-A177-3AD203B41FA5}">
                      <a16:colId xmlns:a16="http://schemas.microsoft.com/office/drawing/2014/main" val="2029381291"/>
                    </a:ext>
                  </a:extLst>
                </a:gridCol>
              </a:tblGrid>
              <a:tr h="408647">
                <a:tc>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Frequency</a:t>
                      </a:r>
                      <a:endParaRPr lang="en-NA" sz="1200" dirty="0"/>
                    </a:p>
                  </a:txBody>
                  <a:tcPr marL="27900" marR="27900" marT="0" marB="0" anchor="ctr"/>
                </a:tc>
                <a:tc>
                  <a:txBody>
                    <a:bodyPr/>
                    <a:lstStyle/>
                    <a:p>
                      <a:pPr>
                        <a:lnSpc>
                          <a:spcPct val="107000"/>
                        </a:lnSpc>
                        <a:spcAft>
                          <a:spcPts val="0"/>
                        </a:spcAft>
                      </a:pPr>
                      <a:r>
                        <a:rPr lang="nl-NL" sz="1200">
                          <a:effectLst/>
                        </a:rPr>
                        <a:t>Mean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nSpc>
                          <a:spcPct val="107000"/>
                        </a:lnSpc>
                        <a:spcAft>
                          <a:spcPts val="0"/>
                        </a:spcAft>
                      </a:pPr>
                      <a:r>
                        <a:rPr lang="nl-NL" sz="1200">
                          <a:effectLst/>
                        </a:rPr>
                        <a:t>S.D.</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nSpc>
                          <a:spcPct val="107000"/>
                        </a:lnSpc>
                        <a:spcAft>
                          <a:spcPts val="0"/>
                        </a:spcAft>
                      </a:pPr>
                      <a:r>
                        <a:rPr lang="en-GB" sz="1200" dirty="0">
                          <a:effectLst/>
                        </a:rPr>
                        <a:t>   Min</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nSpc>
                          <a:spcPct val="107000"/>
                        </a:lnSpc>
                        <a:spcAft>
                          <a:spcPts val="0"/>
                        </a:spcAft>
                      </a:pPr>
                      <a:r>
                        <a:rPr lang="nl-NL" sz="1200" dirty="0">
                          <a:effectLst/>
                        </a:rPr>
                        <a:t>Max</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nSpc>
                          <a:spcPct val="107000"/>
                        </a:lnSpc>
                        <a:spcAft>
                          <a:spcPts val="800"/>
                        </a:spcAft>
                      </a:pPr>
                      <a:r>
                        <a:rPr lang="en-NA" sz="400">
                          <a:effectLst/>
                        </a:rPr>
                        <a:t> </a:t>
                      </a:r>
                      <a:endParaRPr lang="en-NA" sz="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11329871"/>
                  </a:ext>
                </a:extLst>
              </a:tr>
              <a:tr h="195707">
                <a:tc gridSpan="7">
                  <a:txBody>
                    <a:bodyPr/>
                    <a:lstStyle/>
                    <a:p>
                      <a:pPr>
                        <a:lnSpc>
                          <a:spcPct val="107000"/>
                        </a:lnSpc>
                        <a:spcAft>
                          <a:spcPts val="0"/>
                        </a:spcAft>
                      </a:pPr>
                      <a:r>
                        <a:rPr lang="nl-NL" sz="1200" dirty="0">
                          <a:effectLst/>
                        </a:rPr>
                        <a:t>Dependent Variables</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extLst>
                  <a:ext uri="{0D108BD9-81ED-4DB2-BD59-A6C34878D82A}">
                    <a16:rowId xmlns:a16="http://schemas.microsoft.com/office/drawing/2014/main" val="3197557805"/>
                  </a:ext>
                </a:extLst>
              </a:tr>
              <a:tr h="195707">
                <a:tc gridSpan="7">
                  <a:txBody>
                    <a:bodyPr/>
                    <a:lstStyle/>
                    <a:p>
                      <a:pPr>
                        <a:lnSpc>
                          <a:spcPct val="107000"/>
                        </a:lnSpc>
                        <a:spcAft>
                          <a:spcPts val="0"/>
                        </a:spcAft>
                      </a:pPr>
                      <a:r>
                        <a:rPr lang="nl-NL" sz="1200" dirty="0">
                          <a:effectLst/>
                        </a:rPr>
                        <a:t>Wage trigger</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extLst>
                  <a:ext uri="{0D108BD9-81ED-4DB2-BD59-A6C34878D82A}">
                    <a16:rowId xmlns:a16="http://schemas.microsoft.com/office/drawing/2014/main" val="2568376397"/>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effectLst/>
                        </a:rPr>
                        <a:t>   Yes</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374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0.882</a:t>
                      </a:r>
                      <a:endParaRPr lang="en-NA" sz="1200"/>
                    </a:p>
                  </a:txBody>
                  <a:tcPr marL="27900" marR="27900" marT="0" marB="0" anchor="ctr"/>
                </a:tc>
                <a:tc>
                  <a:txBody>
                    <a:bodyPr/>
                    <a:lstStyle/>
                    <a:p>
                      <a:r>
                        <a:rPr lang="nl-NL" sz="1200">
                          <a:effectLst/>
                        </a:rPr>
                        <a:t>0.323</a:t>
                      </a:r>
                      <a:endParaRPr lang="en-NA" sz="120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1117898347"/>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effectLst/>
                        </a:rPr>
                        <a:t>  No</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50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0.118</a:t>
                      </a:r>
                      <a:endParaRPr lang="en-NA" sz="1200" dirty="0"/>
                    </a:p>
                  </a:txBody>
                  <a:tcPr marL="27900" marR="27900" marT="0" marB="0" anchor="ctr"/>
                </a:tc>
                <a:tc>
                  <a:txBody>
                    <a:bodyPr/>
                    <a:lstStyle/>
                    <a:p>
                      <a:r>
                        <a:rPr lang="nl-NL" sz="1200" dirty="0">
                          <a:effectLst/>
                        </a:rPr>
                        <a:t>0.323</a:t>
                      </a:r>
                      <a:endParaRPr lang="en-NA" sz="1200" dirty="0"/>
                    </a:p>
                  </a:txBody>
                  <a:tcPr marL="27900" marR="27900" marT="0" marB="0" anchor="ctr"/>
                </a:tc>
                <a:tc>
                  <a:txBody>
                    <a:bodyPr/>
                    <a:lstStyle/>
                    <a:p>
                      <a:r>
                        <a:rPr lang="nl-NL" sz="1200" dirty="0">
                          <a:effectLst/>
                        </a:rPr>
                        <a:t>0</a:t>
                      </a:r>
                      <a:endParaRPr lang="en-NA" sz="1200" dirty="0"/>
                    </a:p>
                  </a:txBody>
                  <a:tcPr marL="27900" marR="27900" marT="0" marB="0" anchor="ctr"/>
                </a:tc>
                <a:tc gridSpan="2">
                  <a:txBody>
                    <a:bodyPr/>
                    <a:lstStyle/>
                    <a:p>
                      <a:r>
                        <a:rPr lang="nl-NL" sz="1200" dirty="0">
                          <a:effectLst/>
                        </a:rPr>
                        <a:t>1</a:t>
                      </a:r>
                      <a:endParaRPr lang="en-NA" sz="1200" dirty="0"/>
                    </a:p>
                  </a:txBody>
                  <a:tcPr marL="27900" marR="27900" marT="0" marB="0" anchor="ctr"/>
                </a:tc>
                <a:tc hMerge="1">
                  <a:txBody>
                    <a:bodyPr/>
                    <a:lstStyle/>
                    <a:p>
                      <a:endParaRPr lang="en-NA"/>
                    </a:p>
                  </a:txBody>
                  <a:tcPr/>
                </a:tc>
                <a:extLst>
                  <a:ext uri="{0D108BD9-81ED-4DB2-BD59-A6C34878D82A}">
                    <a16:rowId xmlns:a16="http://schemas.microsoft.com/office/drawing/2014/main" val="115573452"/>
                  </a:ext>
                </a:extLst>
              </a:tr>
              <a:tr h="195707">
                <a:tc gridSpan="7">
                  <a:txBody>
                    <a:bodyPr/>
                    <a:lstStyle/>
                    <a:p>
                      <a:pPr>
                        <a:lnSpc>
                          <a:spcPct val="107000"/>
                        </a:lnSpc>
                        <a:spcAft>
                          <a:spcPts val="0"/>
                        </a:spcAft>
                      </a:pPr>
                      <a:r>
                        <a:rPr lang="nl-NL" sz="1200" dirty="0">
                          <a:effectLst/>
                        </a:rPr>
                        <a:t>Level of wage determination</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extLst>
                  <a:ext uri="{0D108BD9-81ED-4DB2-BD59-A6C34878D82A}">
                    <a16:rowId xmlns:a16="http://schemas.microsoft.com/office/drawing/2014/main" val="2863633517"/>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solidFill>
                            <a:srgbClr val="FF0000"/>
                          </a:solidFill>
                          <a:effectLst/>
                        </a:rPr>
                        <a:t> Individual level</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en-GB" sz="1200" dirty="0">
                          <a:solidFill>
                            <a:srgbClr val="FF0000"/>
                          </a:solidFill>
                          <a:effectLst/>
                        </a:rPr>
                        <a:t>190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solidFill>
                            <a:srgbClr val="FF0000"/>
                          </a:solidFill>
                          <a:effectLst/>
                        </a:rPr>
                        <a:t>0.636</a:t>
                      </a:r>
                      <a:endParaRPr lang="en-NA" sz="1200">
                        <a:solidFill>
                          <a:srgbClr val="FF0000"/>
                        </a:solidFill>
                      </a:endParaRPr>
                    </a:p>
                  </a:txBody>
                  <a:tcPr marL="27900" marR="27900" marT="0" marB="0" anchor="ctr"/>
                </a:tc>
                <a:tc>
                  <a:txBody>
                    <a:bodyPr/>
                    <a:lstStyle/>
                    <a:p>
                      <a:r>
                        <a:rPr lang="nl-NL" sz="1200">
                          <a:solidFill>
                            <a:srgbClr val="FF0000"/>
                          </a:solidFill>
                          <a:effectLst/>
                        </a:rPr>
                        <a:t>0.482</a:t>
                      </a:r>
                      <a:endParaRPr lang="en-NA" sz="1200">
                        <a:solidFill>
                          <a:srgbClr val="FF0000"/>
                        </a:solidFill>
                      </a:endParaRPr>
                    </a:p>
                  </a:txBody>
                  <a:tcPr marL="27900" marR="27900" marT="0" marB="0" anchor="ctr"/>
                </a:tc>
                <a:tc>
                  <a:txBody>
                    <a:bodyPr/>
                    <a:lstStyle/>
                    <a:p>
                      <a:r>
                        <a:rPr lang="nl-NL" sz="1200">
                          <a:solidFill>
                            <a:srgbClr val="FF0000"/>
                          </a:solidFill>
                          <a:effectLst/>
                        </a:rPr>
                        <a:t>0</a:t>
                      </a:r>
                      <a:endParaRPr lang="en-NA" sz="1200">
                        <a:solidFill>
                          <a:srgbClr val="FF0000"/>
                        </a:solidFill>
                      </a:endParaRPr>
                    </a:p>
                  </a:txBody>
                  <a:tcPr marL="27900" marR="27900" marT="0" marB="0" anchor="ctr"/>
                </a:tc>
                <a:tc gridSpan="2">
                  <a:txBody>
                    <a:bodyPr/>
                    <a:lstStyle/>
                    <a:p>
                      <a:r>
                        <a:rPr lang="nl-NL" sz="1200" dirty="0">
                          <a:solidFill>
                            <a:srgbClr val="FF0000"/>
                          </a:solidFill>
                          <a:effectLst/>
                        </a:rPr>
                        <a:t>1</a:t>
                      </a:r>
                      <a:endParaRPr lang="en-NA" sz="1200" dirty="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1584643787"/>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effectLst/>
                        </a:rPr>
                        <a:t> Company level</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en-GB" sz="1200" dirty="0">
                          <a:effectLst/>
                        </a:rPr>
                        <a:t>31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0.104</a:t>
                      </a:r>
                      <a:endParaRPr lang="en-NA" sz="1200"/>
                    </a:p>
                  </a:txBody>
                  <a:tcPr marL="27900" marR="27900" marT="0" marB="0" anchor="ctr"/>
                </a:tc>
                <a:tc>
                  <a:txBody>
                    <a:bodyPr/>
                    <a:lstStyle/>
                    <a:p>
                      <a:r>
                        <a:rPr lang="nl-NL" sz="1200">
                          <a:effectLst/>
                        </a:rPr>
                        <a:t>0.305</a:t>
                      </a:r>
                      <a:endParaRPr lang="en-NA" sz="120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dirty="0">
                          <a:effectLst/>
                        </a:rPr>
                        <a:t>1</a:t>
                      </a:r>
                      <a:endParaRPr lang="en-NA" sz="1200" dirty="0"/>
                    </a:p>
                  </a:txBody>
                  <a:tcPr marL="27900" marR="27900" marT="0" marB="0" anchor="ctr"/>
                </a:tc>
                <a:tc hMerge="1">
                  <a:txBody>
                    <a:bodyPr/>
                    <a:lstStyle/>
                    <a:p>
                      <a:endParaRPr lang="en-NA"/>
                    </a:p>
                  </a:txBody>
                  <a:tcPr/>
                </a:tc>
                <a:extLst>
                  <a:ext uri="{0D108BD9-81ED-4DB2-BD59-A6C34878D82A}">
                    <a16:rowId xmlns:a16="http://schemas.microsoft.com/office/drawing/2014/main" val="416865565"/>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effectLst/>
                        </a:rPr>
                        <a:t> Sectoral level</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en-NA" sz="1200" dirty="0">
                          <a:effectLst/>
                        </a:rPr>
                        <a:t>32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en-NA" sz="1200">
                          <a:effectLst/>
                        </a:rPr>
                        <a:t>0.107</a:t>
                      </a:r>
                      <a:endParaRPr lang="en-NA" sz="1200"/>
                    </a:p>
                  </a:txBody>
                  <a:tcPr marL="27900" marR="27900" marT="0" marB="0" anchor="ctr"/>
                </a:tc>
                <a:tc>
                  <a:txBody>
                    <a:bodyPr/>
                    <a:lstStyle/>
                    <a:p>
                      <a:r>
                        <a:rPr lang="en-NA" sz="1200">
                          <a:effectLst/>
                        </a:rPr>
                        <a:t>0.309</a:t>
                      </a:r>
                      <a:endParaRPr lang="en-NA" sz="1200"/>
                    </a:p>
                  </a:txBody>
                  <a:tcPr marL="27900" marR="27900" marT="0" marB="0" anchor="ctr"/>
                </a:tc>
                <a:tc>
                  <a:txBody>
                    <a:bodyPr/>
                    <a:lstStyle/>
                    <a:p>
                      <a:r>
                        <a:rPr lang="en-NA" sz="1200">
                          <a:effectLst/>
                        </a:rPr>
                        <a:t>0</a:t>
                      </a:r>
                      <a:endParaRPr lang="en-NA" sz="1200"/>
                    </a:p>
                  </a:txBody>
                  <a:tcPr marL="27900" marR="27900" marT="0" marB="0" anchor="ctr"/>
                </a:tc>
                <a:tc gridSpan="2">
                  <a:txBody>
                    <a:bodyPr/>
                    <a:lstStyle/>
                    <a:p>
                      <a:r>
                        <a:rPr lang="en-NA"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3701196462"/>
                  </a:ext>
                </a:extLst>
              </a:tr>
              <a:tr h="270385">
                <a:tc>
                  <a:txBody>
                    <a:bodyPr/>
                    <a:lstStyle/>
                    <a:p>
                      <a:pPr marL="628650" lvl="1" indent="-171450">
                        <a:lnSpc>
                          <a:spcPct val="107000"/>
                        </a:lnSpc>
                        <a:spcAft>
                          <a:spcPts val="0"/>
                        </a:spcAft>
                        <a:buFont typeface="Wingdings" panose="05000000000000000000" pitchFamily="2" charset="2"/>
                        <a:buChar char="Ø"/>
                      </a:pPr>
                      <a:r>
                        <a:rPr lang="nl-NL" sz="1200" dirty="0">
                          <a:effectLst/>
                        </a:rPr>
                        <a:t> Elsewhere ( state, regional…)</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en-GB" sz="1200" dirty="0">
                          <a:effectLst/>
                        </a:rPr>
                        <a:t>78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0.154</a:t>
                      </a:r>
                      <a:endParaRPr lang="en-NA" sz="1200" dirty="0"/>
                    </a:p>
                  </a:txBody>
                  <a:tcPr marL="27900" marR="27900" marT="0" marB="0" anchor="ctr"/>
                </a:tc>
                <a:tc>
                  <a:txBody>
                    <a:bodyPr/>
                    <a:lstStyle/>
                    <a:p>
                      <a:r>
                        <a:rPr lang="nl-NL" sz="1200" dirty="0">
                          <a:effectLst/>
                        </a:rPr>
                        <a:t>0.361</a:t>
                      </a:r>
                      <a:endParaRPr lang="en-NA" sz="1200" dirty="0"/>
                    </a:p>
                  </a:txBody>
                  <a:tcPr marL="27900" marR="27900" marT="0" marB="0" anchor="ctr"/>
                </a:tc>
                <a:tc>
                  <a:txBody>
                    <a:bodyPr/>
                    <a:lstStyle/>
                    <a:p>
                      <a:r>
                        <a:rPr lang="nl-NL" sz="1200" dirty="0">
                          <a:effectLst/>
                        </a:rPr>
                        <a:t>0</a:t>
                      </a:r>
                      <a:endParaRPr lang="en-NA" sz="1200" dirty="0"/>
                    </a:p>
                  </a:txBody>
                  <a:tcPr marL="27900" marR="27900" marT="0" marB="0" anchor="ctr"/>
                </a:tc>
                <a:tc gridSpan="2">
                  <a:txBody>
                    <a:bodyPr/>
                    <a:lstStyle/>
                    <a:p>
                      <a:r>
                        <a:rPr lang="nl-NL" sz="1200" dirty="0">
                          <a:effectLst/>
                        </a:rPr>
                        <a:t>1</a:t>
                      </a:r>
                      <a:endParaRPr lang="en-NA" sz="1200" dirty="0"/>
                    </a:p>
                  </a:txBody>
                  <a:tcPr marL="27900" marR="27900" marT="0" marB="0" anchor="ctr"/>
                </a:tc>
                <a:tc hMerge="1">
                  <a:txBody>
                    <a:bodyPr/>
                    <a:lstStyle/>
                    <a:p>
                      <a:endParaRPr lang="en-NA"/>
                    </a:p>
                  </a:txBody>
                  <a:tcPr/>
                </a:tc>
                <a:extLst>
                  <a:ext uri="{0D108BD9-81ED-4DB2-BD59-A6C34878D82A}">
                    <a16:rowId xmlns:a16="http://schemas.microsoft.com/office/drawing/2014/main" val="2051023127"/>
                  </a:ext>
                </a:extLst>
              </a:tr>
              <a:tr h="195707">
                <a:tc gridSpan="7">
                  <a:txBody>
                    <a:bodyPr/>
                    <a:lstStyle/>
                    <a:p>
                      <a:pPr>
                        <a:lnSpc>
                          <a:spcPct val="107000"/>
                        </a:lnSpc>
                        <a:spcAft>
                          <a:spcPts val="0"/>
                        </a:spcAft>
                      </a:pPr>
                      <a:r>
                        <a:rPr lang="nl-NL" sz="1200" dirty="0">
                          <a:effectLst/>
                        </a:rPr>
                        <a:t>Independent Variables</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extLst>
                  <a:ext uri="{0D108BD9-81ED-4DB2-BD59-A6C34878D82A}">
                    <a16:rowId xmlns:a16="http://schemas.microsoft.com/office/drawing/2014/main" val="3734165550"/>
                  </a:ext>
                </a:extLst>
              </a:tr>
              <a:tr h="270385">
                <a:tc>
                  <a:txBody>
                    <a:bodyPr/>
                    <a:lstStyle/>
                    <a:p>
                      <a:pPr>
                        <a:lnSpc>
                          <a:spcPct val="107000"/>
                        </a:lnSpc>
                        <a:spcAft>
                          <a:spcPts val="0"/>
                        </a:spcAft>
                      </a:pPr>
                      <a:r>
                        <a:rPr lang="nl-NL" sz="1200" dirty="0">
                          <a:solidFill>
                            <a:srgbClr val="FF0000"/>
                          </a:solidFill>
                          <a:effectLst/>
                        </a:rPr>
                        <a:t>Ratified collective Bargaining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solidFill>
                            <a:srgbClr val="FF0000"/>
                          </a:solidFill>
                          <a:effectLst/>
                        </a:rPr>
                        <a:t>230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solidFill>
                            <a:srgbClr val="FF0000"/>
                          </a:solidFill>
                          <a:effectLst/>
                        </a:rPr>
                        <a:t>0.542</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0.499</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a:t>
                      </a:r>
                      <a:endParaRPr lang="en-NA" sz="1200" dirty="0">
                        <a:solidFill>
                          <a:srgbClr val="FF0000"/>
                        </a:solidFill>
                      </a:endParaRPr>
                    </a:p>
                  </a:txBody>
                  <a:tcPr marL="27900" marR="27900" marT="0" marB="0" anchor="ctr"/>
                </a:tc>
                <a:tc gridSpan="2">
                  <a:txBody>
                    <a:bodyPr/>
                    <a:lstStyle/>
                    <a:p>
                      <a:r>
                        <a:rPr lang="nl-NL" sz="1200" dirty="0">
                          <a:solidFill>
                            <a:srgbClr val="FF0000"/>
                          </a:solidFill>
                          <a:effectLst/>
                        </a:rPr>
                        <a:t>1</a:t>
                      </a:r>
                      <a:endParaRPr lang="en-NA" sz="1200" dirty="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3543009074"/>
                  </a:ext>
                </a:extLst>
              </a:tr>
              <a:tr h="270385">
                <a:tc>
                  <a:txBody>
                    <a:bodyPr/>
                    <a:lstStyle/>
                    <a:p>
                      <a:pPr>
                        <a:lnSpc>
                          <a:spcPct val="107000"/>
                        </a:lnSpc>
                        <a:spcAft>
                          <a:spcPts val="0"/>
                        </a:spcAft>
                      </a:pPr>
                      <a:r>
                        <a:rPr lang="nl-NL" sz="1200" dirty="0">
                          <a:solidFill>
                            <a:srgbClr val="FF0000"/>
                          </a:solidFill>
                          <a:effectLst/>
                        </a:rPr>
                        <a:t>Private sector Bargaining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solidFill>
                            <a:srgbClr val="FF0000"/>
                          </a:solidFill>
                          <a:effectLst/>
                        </a:rPr>
                        <a:t>355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solidFill>
                            <a:srgbClr val="FF0000"/>
                          </a:solidFill>
                          <a:effectLst/>
                        </a:rPr>
                        <a:t>0.837</a:t>
                      </a:r>
                      <a:endParaRPr lang="en-NA" sz="1200">
                        <a:solidFill>
                          <a:srgbClr val="FF0000"/>
                        </a:solidFill>
                      </a:endParaRPr>
                    </a:p>
                  </a:txBody>
                  <a:tcPr marL="27900" marR="27900" marT="0" marB="0" anchor="ctr"/>
                </a:tc>
                <a:tc>
                  <a:txBody>
                    <a:bodyPr/>
                    <a:lstStyle/>
                    <a:p>
                      <a:r>
                        <a:rPr lang="nl-NL" sz="1200" dirty="0">
                          <a:solidFill>
                            <a:srgbClr val="FF0000"/>
                          </a:solidFill>
                          <a:effectLst/>
                        </a:rPr>
                        <a:t>0.369</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a:t>
                      </a:r>
                      <a:endParaRPr lang="en-NA" sz="1200" dirty="0">
                        <a:solidFill>
                          <a:srgbClr val="FF0000"/>
                        </a:solidFill>
                      </a:endParaRPr>
                    </a:p>
                  </a:txBody>
                  <a:tcPr marL="27900" marR="27900" marT="0" marB="0" anchor="ctr"/>
                </a:tc>
                <a:tc gridSpan="2">
                  <a:txBody>
                    <a:bodyPr/>
                    <a:lstStyle/>
                    <a:p>
                      <a:r>
                        <a:rPr lang="nl-NL" sz="1200" dirty="0">
                          <a:solidFill>
                            <a:srgbClr val="FF0000"/>
                          </a:solidFill>
                          <a:effectLst/>
                        </a:rPr>
                        <a:t>1</a:t>
                      </a:r>
                      <a:endParaRPr lang="en-NA" sz="1200" dirty="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2286692973"/>
                  </a:ext>
                </a:extLst>
              </a:tr>
              <a:tr h="270385">
                <a:tc>
                  <a:txBody>
                    <a:bodyPr/>
                    <a:lstStyle/>
                    <a:p>
                      <a:pPr>
                        <a:lnSpc>
                          <a:spcPct val="107000"/>
                        </a:lnSpc>
                        <a:spcAft>
                          <a:spcPts val="0"/>
                        </a:spcAft>
                      </a:pPr>
                      <a:r>
                        <a:rPr lang="nl-NL" sz="1200" dirty="0">
                          <a:solidFill>
                            <a:srgbClr val="FF0000"/>
                          </a:solidFill>
                          <a:effectLst/>
                        </a:rPr>
                        <a:t>Single Employer Bargaining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solidFill>
                            <a:srgbClr val="FF0000"/>
                          </a:solidFill>
                          <a:effectLst/>
                        </a:rPr>
                        <a:t>331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solidFill>
                            <a:srgbClr val="FF0000"/>
                          </a:solidFill>
                          <a:effectLst/>
                        </a:rPr>
                        <a:t>0.789</a:t>
                      </a:r>
                      <a:endParaRPr lang="en-NA" sz="1200">
                        <a:solidFill>
                          <a:srgbClr val="FF0000"/>
                        </a:solidFill>
                      </a:endParaRPr>
                    </a:p>
                  </a:txBody>
                  <a:tcPr marL="27900" marR="27900" marT="0" marB="0" anchor="ctr"/>
                </a:tc>
                <a:tc>
                  <a:txBody>
                    <a:bodyPr/>
                    <a:lstStyle/>
                    <a:p>
                      <a:r>
                        <a:rPr lang="nl-NL" sz="1200">
                          <a:solidFill>
                            <a:srgbClr val="FF0000"/>
                          </a:solidFill>
                          <a:effectLst/>
                        </a:rPr>
                        <a:t>0.408</a:t>
                      </a:r>
                      <a:endParaRPr lang="en-NA" sz="1200">
                        <a:solidFill>
                          <a:srgbClr val="FF0000"/>
                        </a:solidFill>
                      </a:endParaRPr>
                    </a:p>
                  </a:txBody>
                  <a:tcPr marL="27900" marR="27900" marT="0" marB="0" anchor="ctr"/>
                </a:tc>
                <a:tc>
                  <a:txBody>
                    <a:bodyPr/>
                    <a:lstStyle/>
                    <a:p>
                      <a:r>
                        <a:rPr lang="nl-NL" sz="1200">
                          <a:solidFill>
                            <a:srgbClr val="FF0000"/>
                          </a:solidFill>
                          <a:effectLst/>
                        </a:rPr>
                        <a:t>0</a:t>
                      </a:r>
                      <a:endParaRPr lang="en-NA" sz="1200">
                        <a:solidFill>
                          <a:srgbClr val="FF0000"/>
                        </a:solidFill>
                      </a:endParaRPr>
                    </a:p>
                  </a:txBody>
                  <a:tcPr marL="27900" marR="27900" marT="0" marB="0" anchor="ctr"/>
                </a:tc>
                <a:tc gridSpan="2">
                  <a:txBody>
                    <a:bodyPr/>
                    <a:lstStyle/>
                    <a:p>
                      <a:r>
                        <a:rPr lang="nl-NL" sz="1200">
                          <a:solidFill>
                            <a:srgbClr val="FF0000"/>
                          </a:solidFill>
                          <a:effectLst/>
                        </a:rPr>
                        <a:t>1</a:t>
                      </a:r>
                      <a:endParaRPr lang="en-NA" sz="120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1305591531"/>
                  </a:ext>
                </a:extLst>
              </a:tr>
              <a:tr h="270385">
                <a:tc>
                  <a:txBody>
                    <a:bodyPr/>
                    <a:lstStyle/>
                    <a:p>
                      <a:pPr>
                        <a:lnSpc>
                          <a:spcPct val="107000"/>
                        </a:lnSpc>
                        <a:spcAft>
                          <a:spcPts val="0"/>
                        </a:spcAft>
                      </a:pPr>
                      <a:r>
                        <a:rPr lang="nl-NL" sz="1200" dirty="0">
                          <a:solidFill>
                            <a:srgbClr val="FF0000"/>
                          </a:solidFill>
                          <a:effectLst/>
                        </a:rPr>
                        <a:t>English collective Bargaining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solidFill>
                            <a:srgbClr val="FF0000"/>
                          </a:solidFill>
                          <a:effectLst/>
                        </a:rPr>
                        <a:t>306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solidFill>
                            <a:srgbClr val="FF0000"/>
                          </a:solidFill>
                          <a:effectLst/>
                        </a:rPr>
                        <a:t>0.722</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0.449</a:t>
                      </a:r>
                      <a:endParaRPr lang="en-NA" sz="1200" dirty="0">
                        <a:solidFill>
                          <a:srgbClr val="FF0000"/>
                        </a:solidFill>
                      </a:endParaRPr>
                    </a:p>
                  </a:txBody>
                  <a:tcPr marL="27900" marR="27900" marT="0" marB="0" anchor="ctr"/>
                </a:tc>
                <a:tc>
                  <a:txBody>
                    <a:bodyPr/>
                    <a:lstStyle/>
                    <a:p>
                      <a:r>
                        <a:rPr lang="nl-NL" sz="1200">
                          <a:solidFill>
                            <a:srgbClr val="FF0000"/>
                          </a:solidFill>
                          <a:effectLst/>
                        </a:rPr>
                        <a:t>0</a:t>
                      </a:r>
                      <a:endParaRPr lang="en-NA" sz="1200">
                        <a:solidFill>
                          <a:srgbClr val="FF0000"/>
                        </a:solidFill>
                      </a:endParaRPr>
                    </a:p>
                  </a:txBody>
                  <a:tcPr marL="27900" marR="27900" marT="0" marB="0" anchor="ctr"/>
                </a:tc>
                <a:tc gridSpan="2">
                  <a:txBody>
                    <a:bodyPr/>
                    <a:lstStyle/>
                    <a:p>
                      <a:r>
                        <a:rPr lang="nl-NL" sz="1200">
                          <a:solidFill>
                            <a:srgbClr val="FF0000"/>
                          </a:solidFill>
                          <a:effectLst/>
                        </a:rPr>
                        <a:t>1</a:t>
                      </a:r>
                      <a:endParaRPr lang="en-NA" sz="120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190605143"/>
                  </a:ext>
                </a:extLst>
              </a:tr>
              <a:tr h="270385">
                <a:tc>
                  <a:txBody>
                    <a:bodyPr/>
                    <a:lstStyle/>
                    <a:p>
                      <a:pPr>
                        <a:lnSpc>
                          <a:spcPct val="107000"/>
                        </a:lnSpc>
                        <a:spcAft>
                          <a:spcPts val="0"/>
                        </a:spcAft>
                      </a:pPr>
                      <a:r>
                        <a:rPr lang="nl-NL" sz="1200" dirty="0">
                          <a:solidFill>
                            <a:srgbClr val="FF0000"/>
                          </a:solidFill>
                          <a:effectLst/>
                        </a:rPr>
                        <a:t>Manufacturing Sector</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solidFill>
                            <a:srgbClr val="FF0000"/>
                          </a:solidFill>
                          <a:effectLst/>
                        </a:rPr>
                        <a:t>134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solidFill>
                            <a:srgbClr val="FF0000"/>
                          </a:solidFill>
                          <a:effectLst/>
                        </a:rPr>
                        <a:t>0.321</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0.467</a:t>
                      </a:r>
                      <a:endParaRPr lang="en-NA" sz="1200" dirty="0">
                        <a:solidFill>
                          <a:srgbClr val="FF0000"/>
                        </a:solidFill>
                      </a:endParaRPr>
                    </a:p>
                  </a:txBody>
                  <a:tcPr marL="27900" marR="27900" marT="0" marB="0" anchor="ctr"/>
                </a:tc>
                <a:tc>
                  <a:txBody>
                    <a:bodyPr/>
                    <a:lstStyle/>
                    <a:p>
                      <a:r>
                        <a:rPr lang="nl-NL" sz="1200" dirty="0">
                          <a:solidFill>
                            <a:srgbClr val="FF0000"/>
                          </a:solidFill>
                          <a:effectLst/>
                        </a:rPr>
                        <a:t>0</a:t>
                      </a:r>
                      <a:endParaRPr lang="en-NA" sz="1200" dirty="0">
                        <a:solidFill>
                          <a:srgbClr val="FF0000"/>
                        </a:solidFill>
                      </a:endParaRPr>
                    </a:p>
                  </a:txBody>
                  <a:tcPr marL="27900" marR="27900" marT="0" marB="0" anchor="ctr"/>
                </a:tc>
                <a:tc gridSpan="2">
                  <a:txBody>
                    <a:bodyPr/>
                    <a:lstStyle/>
                    <a:p>
                      <a:r>
                        <a:rPr lang="nl-NL" sz="1200" dirty="0">
                          <a:solidFill>
                            <a:srgbClr val="FF0000"/>
                          </a:solidFill>
                          <a:effectLst/>
                        </a:rPr>
                        <a:t>1</a:t>
                      </a:r>
                      <a:endParaRPr lang="en-NA" sz="1200" dirty="0">
                        <a:solidFill>
                          <a:srgbClr val="FF0000"/>
                        </a:solidFill>
                      </a:endParaRPr>
                    </a:p>
                  </a:txBody>
                  <a:tcPr marL="27900" marR="27900" marT="0" marB="0" anchor="ctr"/>
                </a:tc>
                <a:tc hMerge="1">
                  <a:txBody>
                    <a:bodyPr/>
                    <a:lstStyle/>
                    <a:p>
                      <a:endParaRPr lang="en-NA"/>
                    </a:p>
                  </a:txBody>
                  <a:tcPr/>
                </a:tc>
                <a:extLst>
                  <a:ext uri="{0D108BD9-81ED-4DB2-BD59-A6C34878D82A}">
                    <a16:rowId xmlns:a16="http://schemas.microsoft.com/office/drawing/2014/main" val="2634760948"/>
                  </a:ext>
                </a:extLst>
              </a:tr>
              <a:tr h="270385">
                <a:tc>
                  <a:txBody>
                    <a:bodyPr/>
                    <a:lstStyle/>
                    <a:p>
                      <a:pPr>
                        <a:lnSpc>
                          <a:spcPct val="107000"/>
                        </a:lnSpc>
                        <a:spcAft>
                          <a:spcPts val="0"/>
                        </a:spcAft>
                      </a:pPr>
                      <a:r>
                        <a:rPr lang="nl-NL" sz="1200">
                          <a:effectLst/>
                        </a:rPr>
                        <a:t>Agriculture and forestry sector</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62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0.148</a:t>
                      </a:r>
                      <a:endParaRPr lang="en-NA" sz="1200"/>
                    </a:p>
                  </a:txBody>
                  <a:tcPr marL="27900" marR="27900" marT="0" marB="0" anchor="ctr"/>
                </a:tc>
                <a:tc>
                  <a:txBody>
                    <a:bodyPr/>
                    <a:lstStyle/>
                    <a:p>
                      <a:r>
                        <a:rPr lang="nl-NL" sz="1200">
                          <a:effectLst/>
                        </a:rPr>
                        <a:t>0.356</a:t>
                      </a:r>
                      <a:endParaRPr lang="en-NA" sz="120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2962797236"/>
                  </a:ext>
                </a:extLst>
              </a:tr>
              <a:tr h="270385">
                <a:tc>
                  <a:txBody>
                    <a:bodyPr/>
                    <a:lstStyle/>
                    <a:p>
                      <a:pPr>
                        <a:lnSpc>
                          <a:spcPct val="107000"/>
                        </a:lnSpc>
                        <a:spcAft>
                          <a:spcPts val="0"/>
                        </a:spcAft>
                      </a:pPr>
                      <a:r>
                        <a:rPr lang="nl-NL" sz="1200">
                          <a:effectLst/>
                        </a:rPr>
                        <a:t>Construction sector</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26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0.062</a:t>
                      </a:r>
                      <a:endParaRPr lang="en-NA" sz="1200" dirty="0"/>
                    </a:p>
                  </a:txBody>
                  <a:tcPr marL="27900" marR="27900" marT="0" marB="0" anchor="ctr"/>
                </a:tc>
                <a:tc>
                  <a:txBody>
                    <a:bodyPr/>
                    <a:lstStyle/>
                    <a:p>
                      <a:r>
                        <a:rPr lang="nl-NL" sz="1200">
                          <a:effectLst/>
                        </a:rPr>
                        <a:t>0.242</a:t>
                      </a:r>
                      <a:endParaRPr lang="en-NA" sz="120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2968959099"/>
                  </a:ext>
                </a:extLst>
              </a:tr>
              <a:tr h="270385">
                <a:tc>
                  <a:txBody>
                    <a:bodyPr/>
                    <a:lstStyle/>
                    <a:p>
                      <a:pPr>
                        <a:lnSpc>
                          <a:spcPct val="107000"/>
                        </a:lnSpc>
                        <a:spcAft>
                          <a:spcPts val="0"/>
                        </a:spcAft>
                      </a:pPr>
                      <a:r>
                        <a:rPr lang="nl-NL" sz="1200">
                          <a:effectLst/>
                        </a:rPr>
                        <a:t>Transportation and Storage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38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0.091</a:t>
                      </a:r>
                      <a:endParaRPr lang="en-NA" sz="1200" dirty="0"/>
                    </a:p>
                  </a:txBody>
                  <a:tcPr marL="27900" marR="27900" marT="0" marB="0" anchor="ctr"/>
                </a:tc>
                <a:tc>
                  <a:txBody>
                    <a:bodyPr/>
                    <a:lstStyle/>
                    <a:p>
                      <a:r>
                        <a:rPr lang="nl-NL" sz="1200">
                          <a:effectLst/>
                        </a:rPr>
                        <a:t>0.288</a:t>
                      </a:r>
                      <a:endParaRPr lang="en-NA" sz="120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3952116217"/>
                  </a:ext>
                </a:extLst>
              </a:tr>
              <a:tr h="270385">
                <a:tc>
                  <a:txBody>
                    <a:bodyPr/>
                    <a:lstStyle/>
                    <a:p>
                      <a:pPr>
                        <a:lnSpc>
                          <a:spcPct val="107000"/>
                        </a:lnSpc>
                        <a:spcAft>
                          <a:spcPts val="0"/>
                        </a:spcAft>
                      </a:pPr>
                      <a:r>
                        <a:rPr lang="nl-NL" sz="1200">
                          <a:effectLst/>
                        </a:rPr>
                        <a:t>Accommodation and food service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29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0.069</a:t>
                      </a:r>
                      <a:endParaRPr lang="en-NA" sz="1200" dirty="0"/>
                    </a:p>
                  </a:txBody>
                  <a:tcPr marL="27900" marR="27900" marT="0" marB="0" anchor="ctr"/>
                </a:tc>
                <a:tc>
                  <a:txBody>
                    <a:bodyPr/>
                    <a:lstStyle/>
                    <a:p>
                      <a:r>
                        <a:rPr lang="nl-NL" sz="1200" dirty="0">
                          <a:effectLst/>
                        </a:rPr>
                        <a:t>0.254</a:t>
                      </a:r>
                      <a:endParaRPr lang="en-NA" sz="1200" dirty="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1950977636"/>
                  </a:ext>
                </a:extLst>
              </a:tr>
              <a:tr h="270385">
                <a:tc>
                  <a:txBody>
                    <a:bodyPr/>
                    <a:lstStyle/>
                    <a:p>
                      <a:pPr>
                        <a:lnSpc>
                          <a:spcPct val="107000"/>
                        </a:lnSpc>
                        <a:spcAft>
                          <a:spcPts val="0"/>
                        </a:spcAft>
                      </a:pPr>
                      <a:r>
                        <a:rPr lang="nl-NL" sz="1200">
                          <a:effectLst/>
                        </a:rPr>
                        <a:t>Financial and Insurance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37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0.089</a:t>
                      </a:r>
                      <a:endParaRPr lang="en-NA" sz="1200"/>
                    </a:p>
                  </a:txBody>
                  <a:tcPr marL="27900" marR="27900" marT="0" marB="0" anchor="ctr"/>
                </a:tc>
                <a:tc>
                  <a:txBody>
                    <a:bodyPr/>
                    <a:lstStyle/>
                    <a:p>
                      <a:r>
                        <a:rPr lang="nl-NL" sz="1200" dirty="0">
                          <a:effectLst/>
                        </a:rPr>
                        <a:t>0.284</a:t>
                      </a:r>
                      <a:endParaRPr lang="en-NA" sz="1200" dirty="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4098952516"/>
                  </a:ext>
                </a:extLst>
              </a:tr>
              <a:tr h="270385">
                <a:tc>
                  <a:txBody>
                    <a:bodyPr/>
                    <a:lstStyle/>
                    <a:p>
                      <a:pPr>
                        <a:lnSpc>
                          <a:spcPct val="107000"/>
                        </a:lnSpc>
                        <a:spcAft>
                          <a:spcPts val="0"/>
                        </a:spcAft>
                      </a:pPr>
                      <a:r>
                        <a:rPr lang="nl-NL" sz="1200">
                          <a:effectLst/>
                        </a:rPr>
                        <a:t>Public Administration and defence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en-GB" sz="1200">
                          <a:effectLst/>
                        </a:rPr>
                        <a:t>20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0.046</a:t>
                      </a:r>
                      <a:endParaRPr lang="en-NA" sz="1200"/>
                    </a:p>
                  </a:txBody>
                  <a:tcPr marL="27900" marR="27900" marT="0" marB="0" anchor="ctr"/>
                </a:tc>
                <a:tc>
                  <a:txBody>
                    <a:bodyPr/>
                    <a:lstStyle/>
                    <a:p>
                      <a:r>
                        <a:rPr lang="nl-NL" sz="1200" dirty="0">
                          <a:effectLst/>
                        </a:rPr>
                        <a:t>0.209</a:t>
                      </a:r>
                      <a:endParaRPr lang="en-NA" sz="1200" dirty="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a:effectLst/>
                        </a:rPr>
                        <a:t>1</a:t>
                      </a:r>
                      <a:endParaRPr lang="en-NA" sz="1200"/>
                    </a:p>
                  </a:txBody>
                  <a:tcPr marL="27900" marR="27900" marT="0" marB="0" anchor="ctr"/>
                </a:tc>
                <a:tc hMerge="1">
                  <a:txBody>
                    <a:bodyPr/>
                    <a:lstStyle/>
                    <a:p>
                      <a:endParaRPr lang="en-NA"/>
                    </a:p>
                  </a:txBody>
                  <a:tcPr/>
                </a:tc>
                <a:extLst>
                  <a:ext uri="{0D108BD9-81ED-4DB2-BD59-A6C34878D82A}">
                    <a16:rowId xmlns:a16="http://schemas.microsoft.com/office/drawing/2014/main" val="2617398600"/>
                  </a:ext>
                </a:extLst>
              </a:tr>
              <a:tr h="366544">
                <a:tc>
                  <a:txBody>
                    <a:bodyPr/>
                    <a:lstStyle/>
                    <a:p>
                      <a:pPr>
                        <a:lnSpc>
                          <a:spcPct val="107000"/>
                        </a:lnSpc>
                        <a:spcAft>
                          <a:spcPts val="0"/>
                        </a:spcAft>
                      </a:pPr>
                      <a:r>
                        <a:rPr lang="nl-NL" sz="1200">
                          <a:effectLst/>
                        </a:rPr>
                        <a:t>Education sector</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a:effectLst/>
                        </a:rPr>
                        <a:t>22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a:effectLst/>
                        </a:rPr>
                        <a:t>0.053</a:t>
                      </a:r>
                      <a:endParaRPr lang="en-NA" sz="1200"/>
                    </a:p>
                  </a:txBody>
                  <a:tcPr marL="27900" marR="27900" marT="0" marB="0" anchor="ctr"/>
                </a:tc>
                <a:tc>
                  <a:txBody>
                    <a:bodyPr/>
                    <a:lstStyle/>
                    <a:p>
                      <a:r>
                        <a:rPr lang="nl-NL" sz="1200" dirty="0">
                          <a:effectLst/>
                        </a:rPr>
                        <a:t>0.223</a:t>
                      </a:r>
                      <a:endParaRPr lang="en-NA" sz="1200" dirty="0"/>
                    </a:p>
                  </a:txBody>
                  <a:tcPr marL="27900" marR="27900" marT="0" marB="0" anchor="ctr"/>
                </a:tc>
                <a:tc>
                  <a:txBody>
                    <a:bodyPr/>
                    <a:lstStyle/>
                    <a:p>
                      <a:r>
                        <a:rPr lang="nl-NL" sz="1200">
                          <a:effectLst/>
                        </a:rPr>
                        <a:t>0</a:t>
                      </a:r>
                      <a:endParaRPr lang="en-NA" sz="1200"/>
                    </a:p>
                  </a:txBody>
                  <a:tcPr marL="27900" marR="27900" marT="0" marB="0" anchor="ctr"/>
                </a:tc>
                <a:tc gridSpan="2">
                  <a:txBody>
                    <a:bodyPr/>
                    <a:lstStyle/>
                    <a:p>
                      <a:r>
                        <a:rPr lang="nl-NL" sz="1200" dirty="0">
                          <a:effectLst/>
                        </a:rPr>
                        <a:t>1</a:t>
                      </a:r>
                      <a:endParaRPr lang="en-NA" sz="1200" dirty="0"/>
                    </a:p>
                  </a:txBody>
                  <a:tcPr marL="27900" marR="27900" marT="0" marB="0" anchor="ctr"/>
                </a:tc>
                <a:tc hMerge="1">
                  <a:txBody>
                    <a:bodyPr/>
                    <a:lstStyle/>
                    <a:p>
                      <a:endParaRPr lang="en-NA"/>
                    </a:p>
                  </a:txBody>
                  <a:tcPr/>
                </a:tc>
                <a:extLst>
                  <a:ext uri="{0D108BD9-81ED-4DB2-BD59-A6C34878D82A}">
                    <a16:rowId xmlns:a16="http://schemas.microsoft.com/office/drawing/2014/main" val="1641291764"/>
                  </a:ext>
                </a:extLst>
              </a:tr>
              <a:tr h="270385">
                <a:tc>
                  <a:txBody>
                    <a:bodyPr/>
                    <a:lstStyle/>
                    <a:p>
                      <a:pPr>
                        <a:lnSpc>
                          <a:spcPct val="107000"/>
                        </a:lnSpc>
                        <a:spcAft>
                          <a:spcPts val="0"/>
                        </a:spcAft>
                      </a:pPr>
                      <a:r>
                        <a:rPr lang="nl-NL" sz="1200" dirty="0">
                          <a:effectLst/>
                        </a:rPr>
                        <a:t>Social work and other services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pPr algn="r">
                        <a:lnSpc>
                          <a:spcPct val="107000"/>
                        </a:lnSpc>
                        <a:spcAft>
                          <a:spcPts val="0"/>
                        </a:spcAft>
                      </a:pPr>
                      <a:r>
                        <a:rPr lang="nl-NL" sz="1200" dirty="0">
                          <a:effectLst/>
                        </a:rPr>
                        <a:t>27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900" marR="27900" marT="0" marB="0" anchor="ctr"/>
                </a:tc>
                <a:tc>
                  <a:txBody>
                    <a:bodyPr/>
                    <a:lstStyle/>
                    <a:p>
                      <a:r>
                        <a:rPr lang="nl-NL" sz="1200" dirty="0">
                          <a:effectLst/>
                        </a:rPr>
                        <a:t>0.065</a:t>
                      </a:r>
                      <a:endParaRPr lang="en-NA" sz="1200" dirty="0"/>
                    </a:p>
                  </a:txBody>
                  <a:tcPr marL="27900" marR="27900" marT="0" marB="0" anchor="ctr"/>
                </a:tc>
                <a:tc>
                  <a:txBody>
                    <a:bodyPr/>
                    <a:lstStyle/>
                    <a:p>
                      <a:r>
                        <a:rPr lang="nl-NL" sz="1200" dirty="0">
                          <a:effectLst/>
                        </a:rPr>
                        <a:t>0.246</a:t>
                      </a:r>
                      <a:endParaRPr lang="en-NA" sz="1200" dirty="0"/>
                    </a:p>
                  </a:txBody>
                  <a:tcPr marL="27900" marR="27900" marT="0" marB="0" anchor="ctr"/>
                </a:tc>
                <a:tc>
                  <a:txBody>
                    <a:bodyPr/>
                    <a:lstStyle/>
                    <a:p>
                      <a:r>
                        <a:rPr lang="nl-NL" sz="1200" dirty="0">
                          <a:effectLst/>
                        </a:rPr>
                        <a:t>0</a:t>
                      </a:r>
                      <a:endParaRPr lang="en-NA" sz="1200" dirty="0"/>
                    </a:p>
                  </a:txBody>
                  <a:tcPr marL="27900" marR="27900" marT="0" marB="0" anchor="ctr"/>
                </a:tc>
                <a:tc gridSpan="2">
                  <a:txBody>
                    <a:bodyPr/>
                    <a:lstStyle/>
                    <a:p>
                      <a:r>
                        <a:rPr lang="nl-NL" sz="1200" dirty="0">
                          <a:effectLst/>
                        </a:rPr>
                        <a:t>1</a:t>
                      </a:r>
                      <a:endParaRPr lang="en-NA" sz="1200" dirty="0"/>
                    </a:p>
                  </a:txBody>
                  <a:tcPr marL="27900" marR="27900" marT="0" marB="0" anchor="ctr"/>
                </a:tc>
                <a:tc hMerge="1">
                  <a:txBody>
                    <a:bodyPr/>
                    <a:lstStyle/>
                    <a:p>
                      <a:endParaRPr lang="en-NA"/>
                    </a:p>
                  </a:txBody>
                  <a:tcPr/>
                </a:tc>
                <a:extLst>
                  <a:ext uri="{0D108BD9-81ED-4DB2-BD59-A6C34878D82A}">
                    <a16:rowId xmlns:a16="http://schemas.microsoft.com/office/drawing/2014/main" val="49106078"/>
                  </a:ext>
                </a:extLst>
              </a:tr>
            </a:tbl>
          </a:graphicData>
        </a:graphic>
      </p:graphicFrame>
    </p:spTree>
    <p:extLst>
      <p:ext uri="{BB962C8B-B14F-4D97-AF65-F5344CB8AC3E}">
        <p14:creationId xmlns:p14="http://schemas.microsoft.com/office/powerpoint/2010/main" val="2809368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7758-D840-4B26-BCA7-C7A9B5BB71D1}"/>
              </a:ext>
            </a:extLst>
          </p:cNvPr>
          <p:cNvSpPr>
            <a:spLocks noGrp="1"/>
          </p:cNvSpPr>
          <p:nvPr>
            <p:ph type="title"/>
          </p:nvPr>
        </p:nvSpPr>
        <p:spPr>
          <a:xfrm>
            <a:off x="977900" y="495300"/>
            <a:ext cx="10515600" cy="241300"/>
          </a:xfrm>
        </p:spPr>
        <p:txBody>
          <a:bodyPr>
            <a:normAutofit fontScale="90000"/>
          </a:bodyPr>
          <a:lstStyle/>
          <a:p>
            <a:pPr algn="ctr"/>
            <a:r>
              <a:rPr lang="en-GB" sz="2700" b="1" dirty="0"/>
              <a:t>Sectoral impact and wage setting in collective agreements: Probability of inclusion of </a:t>
            </a:r>
            <a:r>
              <a:rPr lang="en-NA" sz="2700" b="1" dirty="0"/>
              <a:t>wage </a:t>
            </a:r>
            <a:r>
              <a:rPr lang="en-GB" sz="2700" b="1" dirty="0"/>
              <a:t>clauses</a:t>
            </a:r>
            <a:r>
              <a:rPr lang="en-NA" sz="2700" b="1" dirty="0"/>
              <a:t> in </a:t>
            </a:r>
            <a:r>
              <a:rPr lang="en-GB" sz="2700" b="1" dirty="0"/>
              <a:t>agreements</a:t>
            </a:r>
            <a:br>
              <a:rPr lang="en-NA" sz="2700" dirty="0"/>
            </a:br>
            <a:endParaRPr lang="en-NA" sz="2700" dirty="0"/>
          </a:p>
        </p:txBody>
      </p:sp>
      <p:graphicFrame>
        <p:nvGraphicFramePr>
          <p:cNvPr id="4" name="Content Placeholder 3">
            <a:extLst>
              <a:ext uri="{FF2B5EF4-FFF2-40B4-BE49-F238E27FC236}">
                <a16:creationId xmlns:a16="http://schemas.microsoft.com/office/drawing/2014/main" id="{B406961F-A8C6-44A1-8B87-FC8FAF142840}"/>
              </a:ext>
            </a:extLst>
          </p:cNvPr>
          <p:cNvGraphicFramePr>
            <a:graphicFrameLocks noGrp="1"/>
          </p:cNvGraphicFramePr>
          <p:nvPr>
            <p:ph idx="1"/>
          </p:nvPr>
        </p:nvGraphicFramePr>
        <p:xfrm>
          <a:off x="736601" y="736601"/>
          <a:ext cx="10845797" cy="6122223"/>
        </p:xfrm>
        <a:graphic>
          <a:graphicData uri="http://schemas.openxmlformats.org/drawingml/2006/table">
            <a:tbl>
              <a:tblPr firstRow="1" firstCol="1" bandRow="1">
                <a:tableStyleId>{5C22544A-7EE6-4342-B048-85BDC9FD1C3A}</a:tableStyleId>
              </a:tblPr>
              <a:tblGrid>
                <a:gridCol w="2347499">
                  <a:extLst>
                    <a:ext uri="{9D8B030D-6E8A-4147-A177-3AD203B41FA5}">
                      <a16:colId xmlns:a16="http://schemas.microsoft.com/office/drawing/2014/main" val="3193745576"/>
                    </a:ext>
                  </a:extLst>
                </a:gridCol>
                <a:gridCol w="1078547">
                  <a:extLst>
                    <a:ext uri="{9D8B030D-6E8A-4147-A177-3AD203B41FA5}">
                      <a16:colId xmlns:a16="http://schemas.microsoft.com/office/drawing/2014/main" val="3394728956"/>
                    </a:ext>
                  </a:extLst>
                </a:gridCol>
                <a:gridCol w="1238202">
                  <a:extLst>
                    <a:ext uri="{9D8B030D-6E8A-4147-A177-3AD203B41FA5}">
                      <a16:colId xmlns:a16="http://schemas.microsoft.com/office/drawing/2014/main" val="1281454882"/>
                    </a:ext>
                  </a:extLst>
                </a:gridCol>
                <a:gridCol w="314578">
                  <a:extLst>
                    <a:ext uri="{9D8B030D-6E8A-4147-A177-3AD203B41FA5}">
                      <a16:colId xmlns:a16="http://schemas.microsoft.com/office/drawing/2014/main" val="4150779845"/>
                    </a:ext>
                  </a:extLst>
                </a:gridCol>
                <a:gridCol w="1464081">
                  <a:extLst>
                    <a:ext uri="{9D8B030D-6E8A-4147-A177-3AD203B41FA5}">
                      <a16:colId xmlns:a16="http://schemas.microsoft.com/office/drawing/2014/main" val="3203279711"/>
                    </a:ext>
                  </a:extLst>
                </a:gridCol>
                <a:gridCol w="1078547">
                  <a:extLst>
                    <a:ext uri="{9D8B030D-6E8A-4147-A177-3AD203B41FA5}">
                      <a16:colId xmlns:a16="http://schemas.microsoft.com/office/drawing/2014/main" val="6441736"/>
                    </a:ext>
                  </a:extLst>
                </a:gridCol>
                <a:gridCol w="335864">
                  <a:extLst>
                    <a:ext uri="{9D8B030D-6E8A-4147-A177-3AD203B41FA5}">
                      <a16:colId xmlns:a16="http://schemas.microsoft.com/office/drawing/2014/main" val="2450183760"/>
                    </a:ext>
                  </a:extLst>
                </a:gridCol>
                <a:gridCol w="1509023">
                  <a:extLst>
                    <a:ext uri="{9D8B030D-6E8A-4147-A177-3AD203B41FA5}">
                      <a16:colId xmlns:a16="http://schemas.microsoft.com/office/drawing/2014/main" val="1126544456"/>
                    </a:ext>
                  </a:extLst>
                </a:gridCol>
                <a:gridCol w="1479456">
                  <a:extLst>
                    <a:ext uri="{9D8B030D-6E8A-4147-A177-3AD203B41FA5}">
                      <a16:colId xmlns:a16="http://schemas.microsoft.com/office/drawing/2014/main" val="2061706694"/>
                    </a:ext>
                  </a:extLst>
                </a:gridCol>
              </a:tblGrid>
              <a:tr h="155845">
                <a:tc rowSpan="2">
                  <a:txBody>
                    <a:bodyPr/>
                    <a:lstStyle/>
                    <a:p>
                      <a:pPr>
                        <a:lnSpc>
                          <a:spcPct val="107000"/>
                        </a:lnSpc>
                        <a:spcAft>
                          <a:spcPts val="0"/>
                        </a:spcAft>
                      </a:pPr>
                      <a:r>
                        <a:rPr lang="en-NA" sz="1200" dirty="0">
                          <a:effectLst/>
                        </a:rPr>
                        <a:t>Variables</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effectLst/>
                        </a:rPr>
                        <a:t>(1)</a:t>
                      </a:r>
                      <a:endParaRPr lang="en-NA" sz="10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effectLst/>
                        </a:rPr>
                        <a:t>(2)</a:t>
                      </a:r>
                      <a:endParaRPr lang="en-NA" sz="10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0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solidFill>
                            <a:srgbClr val="7030A0"/>
                          </a:solidFill>
                          <a:effectLst/>
                        </a:rPr>
                        <a:t>(3)</a:t>
                      </a:r>
                      <a:endParaRPr lang="en-NA" sz="10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effectLst/>
                        </a:rPr>
                        <a:t>(4)</a:t>
                      </a:r>
                      <a:endParaRPr lang="en-NA" sz="10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0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effectLst/>
                        </a:rPr>
                        <a:t>(5)</a:t>
                      </a:r>
                      <a:endParaRPr lang="en-NA" sz="10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900">
                          <a:effectLst/>
                        </a:rPr>
                        <a:t>(6)</a:t>
                      </a:r>
                      <a:endParaRPr lang="en-NA" sz="10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43242556"/>
                  </a:ext>
                </a:extLst>
              </a:tr>
              <a:tr h="187039">
                <a:tc vMerge="1">
                  <a:txBody>
                    <a:bodyPr/>
                    <a:lstStyle/>
                    <a:p>
                      <a:endParaRPr lang="en-NA"/>
                    </a:p>
                  </a:txBody>
                  <a:tcPr/>
                </a:tc>
                <a:tc gridSpan="2">
                  <a:txBody>
                    <a:bodyPr/>
                    <a:lstStyle/>
                    <a:p>
                      <a:pPr algn="ctr">
                        <a:lnSpc>
                          <a:spcPct val="107000"/>
                        </a:lnSpc>
                        <a:spcAft>
                          <a:spcPts val="0"/>
                        </a:spcAft>
                      </a:pPr>
                      <a:r>
                        <a:rPr lang="en-NA" sz="1200">
                          <a:effectLst/>
                        </a:rPr>
                        <a:t>Coefficients</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hMerge="1">
                  <a:txBody>
                    <a:bodyPr/>
                    <a:lstStyle/>
                    <a:p>
                      <a:endParaRPr lang="en-NA"/>
                    </a:p>
                  </a:txBody>
                  <a:tcPr/>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gridSpan="2">
                  <a:txBody>
                    <a:bodyPr/>
                    <a:lstStyle/>
                    <a:p>
                      <a:pPr algn="ctr">
                        <a:lnSpc>
                          <a:spcPct val="107000"/>
                        </a:lnSpc>
                        <a:spcAft>
                          <a:spcPts val="0"/>
                        </a:spcAft>
                      </a:pPr>
                      <a:r>
                        <a:rPr lang="en-NA" sz="1200" dirty="0">
                          <a:solidFill>
                            <a:srgbClr val="FF0000"/>
                          </a:solidFill>
                          <a:effectLst/>
                        </a:rPr>
                        <a:t>Marginal effects</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hMerge="1">
                  <a:txBody>
                    <a:bodyPr/>
                    <a:lstStyle/>
                    <a:p>
                      <a:endParaRPr lang="en-NA"/>
                    </a:p>
                  </a:txBody>
                  <a:tcPr/>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gridSpan="2">
                  <a:txBody>
                    <a:bodyPr/>
                    <a:lstStyle/>
                    <a:p>
                      <a:pPr algn="ctr">
                        <a:lnSpc>
                          <a:spcPct val="107000"/>
                        </a:lnSpc>
                        <a:spcAft>
                          <a:spcPts val="0"/>
                        </a:spcAft>
                      </a:pPr>
                      <a:r>
                        <a:rPr lang="en-NA" sz="1200">
                          <a:effectLst/>
                        </a:rPr>
                        <a:t>Marginal effects (at mean)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hMerge="1">
                  <a:txBody>
                    <a:bodyPr/>
                    <a:lstStyle/>
                    <a:p>
                      <a:endParaRPr lang="en-NA"/>
                    </a:p>
                  </a:txBody>
                  <a:tcPr/>
                </a:tc>
                <a:extLst>
                  <a:ext uri="{0D108BD9-81ED-4DB2-BD59-A6C34878D82A}">
                    <a16:rowId xmlns:a16="http://schemas.microsoft.com/office/drawing/2014/main" val="989379077"/>
                  </a:ext>
                </a:extLst>
              </a:tr>
              <a:tr h="187039">
                <a:tc>
                  <a:txBody>
                    <a:bodyPr/>
                    <a:lstStyle/>
                    <a:p>
                      <a:pPr>
                        <a:lnSpc>
                          <a:spcPct val="107000"/>
                        </a:lnSpc>
                        <a:spcAft>
                          <a:spcPts val="0"/>
                        </a:spcAft>
                      </a:pPr>
                      <a:r>
                        <a:rPr lang="en-NA" sz="1200" dirty="0">
                          <a:effectLst/>
                        </a:rPr>
                        <a:t>CBA Ratified</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0.997***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0.987***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0.0886***</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0.0891***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0.0669***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0.0676***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253722823"/>
                  </a:ext>
                </a:extLst>
              </a:tr>
              <a:tr h="187039">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0.38</a:t>
                      </a:r>
                      <a:r>
                        <a:rPr lang="nl-NL" sz="1200">
                          <a:effectLst/>
                        </a:rPr>
                        <a:t>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0.379</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7030A0"/>
                          </a:solidFill>
                          <a:effectLst/>
                        </a:rPr>
                        <a:t>(</a:t>
                      </a:r>
                      <a:r>
                        <a:rPr lang="en-NA" sz="1200" dirty="0">
                          <a:solidFill>
                            <a:srgbClr val="7030A0"/>
                          </a:solidFill>
                          <a:effectLst/>
                        </a:rPr>
                        <a:t>0.0336</a:t>
                      </a:r>
                      <a:r>
                        <a:rPr lang="nl-NL" sz="1200" dirty="0">
                          <a:solidFill>
                            <a:srgbClr val="7030A0"/>
                          </a:solidFill>
                          <a:effectLst/>
                        </a:rPr>
                        <a:t>)</a:t>
                      </a:r>
                      <a:endParaRPr lang="en-NA"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0.034</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0.0254</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0.0256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460637580"/>
                  </a:ext>
                </a:extLst>
              </a:tr>
              <a:tr h="275633">
                <a:tc>
                  <a:txBody>
                    <a:bodyPr/>
                    <a:lstStyle/>
                    <a:p>
                      <a:pPr>
                        <a:lnSpc>
                          <a:spcPct val="107000"/>
                        </a:lnSpc>
                        <a:spcAft>
                          <a:spcPts val="0"/>
                        </a:spcAft>
                      </a:pPr>
                      <a:r>
                        <a:rPr lang="en-NA" sz="1200" dirty="0">
                          <a:effectLst/>
                        </a:rPr>
                        <a:t>Single Employer</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-1.182*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-1.115*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-0.1051*</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-0.1006*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-0.0794*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-0.0763*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297647770"/>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(0.643</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0.649</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7030A0"/>
                          </a:solidFill>
                          <a:effectLst/>
                        </a:rPr>
                        <a:t>(</a:t>
                      </a:r>
                      <a:r>
                        <a:rPr lang="en-NA" sz="1200" dirty="0">
                          <a:solidFill>
                            <a:srgbClr val="7030A0"/>
                          </a:solidFill>
                          <a:effectLst/>
                        </a:rPr>
                        <a:t>0.0573</a:t>
                      </a:r>
                      <a:r>
                        <a:rPr lang="nl-NL" sz="1200" dirty="0">
                          <a:solidFill>
                            <a:srgbClr val="7030A0"/>
                          </a:solidFill>
                          <a:effectLst/>
                        </a:rPr>
                        <a:t>)</a:t>
                      </a:r>
                      <a:endParaRPr lang="en-NA"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0.0586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0.041</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0.0418</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725549387"/>
                  </a:ext>
                </a:extLst>
              </a:tr>
              <a:tr h="187039">
                <a:tc>
                  <a:txBody>
                    <a:bodyPr/>
                    <a:lstStyle/>
                    <a:p>
                      <a:pPr>
                        <a:lnSpc>
                          <a:spcPct val="107000"/>
                        </a:lnSpc>
                        <a:spcAft>
                          <a:spcPts val="0"/>
                        </a:spcAft>
                      </a:pPr>
                      <a:r>
                        <a:rPr lang="en-NA" sz="1200" dirty="0">
                          <a:solidFill>
                            <a:srgbClr val="FF0000"/>
                          </a:solidFill>
                          <a:effectLst/>
                        </a:rPr>
                        <a:t>English countries</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1.704***</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1.880***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0.1516***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0.1696***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0.1145***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0.1286***</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164166468"/>
                  </a:ext>
                </a:extLst>
              </a:tr>
              <a:tr h="187039">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0.599</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0.591</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0.0529</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0.053</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0.0371</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0.0368</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825651263"/>
                  </a:ext>
                </a:extLst>
              </a:tr>
              <a:tr h="187039">
                <a:tc>
                  <a:txBody>
                    <a:bodyPr/>
                    <a:lstStyle/>
                    <a:p>
                      <a:pPr>
                        <a:lnSpc>
                          <a:spcPct val="107000"/>
                        </a:lnSpc>
                        <a:spcAft>
                          <a:spcPts val="0"/>
                        </a:spcAft>
                      </a:pPr>
                      <a:r>
                        <a:rPr lang="en-NA" sz="1200" dirty="0">
                          <a:effectLst/>
                        </a:rPr>
                        <a:t>Private sector</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1.291*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0.1148*</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0.0867*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73114714"/>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0.746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0.0661</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0.0501</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391670156"/>
                  </a:ext>
                </a:extLst>
              </a:tr>
              <a:tr h="187039">
                <a:tc>
                  <a:txBody>
                    <a:bodyPr/>
                    <a:lstStyle/>
                    <a:p>
                      <a:pPr>
                        <a:lnSpc>
                          <a:spcPct val="107000"/>
                        </a:lnSpc>
                        <a:spcAft>
                          <a:spcPts val="0"/>
                        </a:spcAft>
                      </a:pPr>
                      <a:r>
                        <a:rPr lang="en-NA" sz="1200" dirty="0">
                          <a:solidFill>
                            <a:srgbClr val="FF0000"/>
                          </a:solidFill>
                          <a:effectLst/>
                        </a:rPr>
                        <a:t>Manufacturing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0.507</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0.583</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0.0451</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0.0526</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0.0341</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0.0399</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642705928"/>
                  </a:ext>
                </a:extLst>
              </a:tr>
              <a:tr h="187039">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1.086</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1.086</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0.0967</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0.0981</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0.0727</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0.0741</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132593569"/>
                  </a:ext>
                </a:extLst>
              </a:tr>
              <a:tr h="275633">
                <a:tc>
                  <a:txBody>
                    <a:bodyPr/>
                    <a:lstStyle/>
                    <a:p>
                      <a:pPr>
                        <a:lnSpc>
                          <a:spcPct val="107000"/>
                        </a:lnSpc>
                        <a:spcAft>
                          <a:spcPts val="0"/>
                        </a:spcAft>
                      </a:pPr>
                      <a:r>
                        <a:rPr lang="en-NA" sz="1200">
                          <a:effectLst/>
                        </a:rPr>
                        <a:t>Agriculture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-1.426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-1.489</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7030A0"/>
                          </a:solidFill>
                          <a:effectLst/>
                        </a:rPr>
                        <a:t>-0.1268</a:t>
                      </a:r>
                      <a:r>
                        <a:rPr lang="en-GB" sz="1200" dirty="0">
                          <a:solidFill>
                            <a:srgbClr val="7030A0"/>
                          </a:solidFill>
                          <a:effectLst/>
                        </a:rPr>
                        <a:t>*</a:t>
                      </a:r>
                      <a:endParaRPr lang="en-NA"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-0.1344</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-0.0957</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-0.1019</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4001518030"/>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1.091</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1.089</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7030A0"/>
                          </a:solidFill>
                          <a:effectLst/>
                        </a:rPr>
                        <a:t>(</a:t>
                      </a:r>
                      <a:r>
                        <a:rPr lang="en-NA" sz="1200" dirty="0">
                          <a:solidFill>
                            <a:srgbClr val="7030A0"/>
                          </a:solidFill>
                          <a:effectLst/>
                        </a:rPr>
                        <a:t>0.097</a:t>
                      </a:r>
                      <a:r>
                        <a:rPr lang="nl-NL" sz="1200" dirty="0">
                          <a:solidFill>
                            <a:srgbClr val="7030A0"/>
                          </a:solidFill>
                          <a:effectLst/>
                        </a:rPr>
                        <a:t>)</a:t>
                      </a:r>
                      <a:endParaRPr lang="en-NA"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0.0982</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0.073</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0.0742</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224829651"/>
                  </a:ext>
                </a:extLst>
              </a:tr>
              <a:tr h="187039">
                <a:tc>
                  <a:txBody>
                    <a:bodyPr/>
                    <a:lstStyle/>
                    <a:p>
                      <a:pPr>
                        <a:lnSpc>
                          <a:spcPct val="107000"/>
                        </a:lnSpc>
                        <a:spcAft>
                          <a:spcPts val="0"/>
                        </a:spcAft>
                      </a:pPr>
                      <a:r>
                        <a:rPr lang="en-NA" sz="1200">
                          <a:effectLst/>
                        </a:rPr>
                        <a:t>Construction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2.259**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2.201*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0.2009**</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0.1986*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0.1517**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0.1506*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903605113"/>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1.145</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1.141</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0.1013</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0.1024</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0.0771</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0.0781</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511549079"/>
                  </a:ext>
                </a:extLst>
              </a:tr>
              <a:tr h="187039">
                <a:tc>
                  <a:txBody>
                    <a:bodyPr/>
                    <a:lstStyle/>
                    <a:p>
                      <a:pPr>
                        <a:lnSpc>
                          <a:spcPct val="107000"/>
                        </a:lnSpc>
                        <a:spcAft>
                          <a:spcPts val="0"/>
                        </a:spcAft>
                      </a:pPr>
                      <a:r>
                        <a:rPr lang="en-NA" sz="1200">
                          <a:effectLst/>
                        </a:rPr>
                        <a:t>Transportation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-0.918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-0.952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-0.0817</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-0.0859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-0.0617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-0.0652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123021302"/>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1.173</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1.172</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0.1044</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0.1058</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0.0785</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0.0799</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37384514"/>
                  </a:ext>
                </a:extLst>
              </a:tr>
              <a:tr h="187039">
                <a:tc>
                  <a:txBody>
                    <a:bodyPr/>
                    <a:lstStyle/>
                    <a:p>
                      <a:pPr>
                        <a:lnSpc>
                          <a:spcPct val="107000"/>
                        </a:lnSpc>
                        <a:spcAft>
                          <a:spcPts val="0"/>
                        </a:spcAft>
                      </a:pPr>
                      <a:r>
                        <a:rPr lang="en-NA" sz="1200">
                          <a:effectLst/>
                        </a:rPr>
                        <a:t>Accommodation</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-0.56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-0.636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-0.0498</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-0.0574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-0.0376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-0.0436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663743993"/>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1.207</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1.206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0.1075</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0.1089</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0.0808</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0.0822</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971606840"/>
                  </a:ext>
                </a:extLst>
              </a:tr>
              <a:tr h="187039">
                <a:tc>
                  <a:txBody>
                    <a:bodyPr/>
                    <a:lstStyle/>
                    <a:p>
                      <a:pPr>
                        <a:lnSpc>
                          <a:spcPct val="107000"/>
                        </a:lnSpc>
                        <a:spcAft>
                          <a:spcPts val="0"/>
                        </a:spcAft>
                      </a:pPr>
                      <a:r>
                        <a:rPr lang="en-NA" sz="1200" dirty="0">
                          <a:solidFill>
                            <a:srgbClr val="FF0000"/>
                          </a:solidFill>
                          <a:effectLst/>
                        </a:rPr>
                        <a:t>Financial</a:t>
                      </a:r>
                      <a:r>
                        <a:rPr lang="nl-NL" sz="1200" dirty="0">
                          <a:solidFill>
                            <a:srgbClr val="FF0000"/>
                          </a:solidFill>
                          <a:effectLst/>
                        </a:rPr>
                        <a:t> sector</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0.263</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0.025</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0.0234</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0.0022</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FF0000"/>
                          </a:solidFill>
                          <a:effectLst/>
                        </a:rPr>
                        <a:t>0.0176</a:t>
                      </a:r>
                      <a:r>
                        <a:rPr lang="en-GB"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FF0000"/>
                          </a:solidFill>
                          <a:effectLst/>
                        </a:rPr>
                        <a:t>0.0017</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696080135"/>
                  </a:ext>
                </a:extLst>
              </a:tr>
              <a:tr h="187039">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1.282</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1.273</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0.114</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0.1149</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FF0000"/>
                          </a:solidFill>
                          <a:effectLst/>
                        </a:rPr>
                        <a:t>(</a:t>
                      </a:r>
                      <a:r>
                        <a:rPr lang="en-NA" sz="1200">
                          <a:solidFill>
                            <a:srgbClr val="FF0000"/>
                          </a:solidFill>
                          <a:effectLst/>
                        </a:rPr>
                        <a:t>0.0861</a:t>
                      </a:r>
                      <a:r>
                        <a:rPr lang="nl-NL" sz="1200">
                          <a:solidFill>
                            <a:srgbClr val="FF0000"/>
                          </a:solidFill>
                          <a:effectLst/>
                        </a:rPr>
                        <a:t>)</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0.0871</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833881893"/>
                  </a:ext>
                </a:extLst>
              </a:tr>
              <a:tr h="275633">
                <a:tc>
                  <a:txBody>
                    <a:bodyPr/>
                    <a:lstStyle/>
                    <a:p>
                      <a:pPr>
                        <a:lnSpc>
                          <a:spcPct val="107000"/>
                        </a:lnSpc>
                        <a:spcAft>
                          <a:spcPts val="0"/>
                        </a:spcAft>
                      </a:pPr>
                      <a:r>
                        <a:rPr lang="en-NA" sz="1200" dirty="0">
                          <a:solidFill>
                            <a:srgbClr val="FF0000"/>
                          </a:solidFill>
                          <a:effectLst/>
                        </a:rPr>
                        <a:t>Public Admin</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a:solidFill>
                            <a:srgbClr val="FF0000"/>
                          </a:solidFill>
                          <a:effectLst/>
                        </a:rPr>
                        <a:t>-</a:t>
                      </a:r>
                      <a:r>
                        <a:rPr lang="en-NA" sz="1200">
                          <a:solidFill>
                            <a:srgbClr val="FF0000"/>
                          </a:solidFill>
                          <a:effectLst/>
                        </a:rPr>
                        <a:t>3.474**</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dirty="0">
                          <a:solidFill>
                            <a:srgbClr val="FF0000"/>
                          </a:solidFill>
                          <a:effectLst/>
                        </a:rPr>
                        <a:t>-</a:t>
                      </a:r>
                      <a:r>
                        <a:rPr lang="en-NA" sz="1200" dirty="0">
                          <a:solidFill>
                            <a:srgbClr val="FF0000"/>
                          </a:solidFill>
                          <a:effectLst/>
                        </a:rPr>
                        <a:t>2.459*</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dirty="0">
                          <a:solidFill>
                            <a:srgbClr val="FF0000"/>
                          </a:solidFill>
                          <a:effectLst/>
                        </a:rPr>
                        <a:t>-</a:t>
                      </a:r>
                      <a:r>
                        <a:rPr lang="en-NA" sz="1200" dirty="0">
                          <a:solidFill>
                            <a:srgbClr val="FF0000"/>
                          </a:solidFill>
                          <a:effectLst/>
                        </a:rPr>
                        <a:t>0.3090**</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a:solidFill>
                            <a:srgbClr val="FF0000"/>
                          </a:solidFill>
                          <a:effectLst/>
                        </a:rPr>
                        <a:t>-</a:t>
                      </a:r>
                      <a:r>
                        <a:rPr lang="en-NA" sz="1200">
                          <a:solidFill>
                            <a:srgbClr val="FF0000"/>
                          </a:solidFill>
                          <a:effectLst/>
                        </a:rPr>
                        <a:t>0.2219*</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dirty="0">
                          <a:solidFill>
                            <a:srgbClr val="FF0000"/>
                          </a:solidFill>
                          <a:effectLst/>
                        </a:rPr>
                        <a:t>-</a:t>
                      </a:r>
                      <a:r>
                        <a:rPr lang="en-NA" sz="1200" dirty="0">
                          <a:solidFill>
                            <a:srgbClr val="FF0000"/>
                          </a:solidFill>
                          <a:effectLst/>
                        </a:rPr>
                        <a:t>0.2333**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GB" sz="1200" dirty="0">
                          <a:solidFill>
                            <a:srgbClr val="FF0000"/>
                          </a:solidFill>
                          <a:effectLst/>
                        </a:rPr>
                        <a:t>-</a:t>
                      </a:r>
                      <a:r>
                        <a:rPr lang="en-NA" sz="1200" dirty="0">
                          <a:solidFill>
                            <a:srgbClr val="FF0000"/>
                          </a:solidFill>
                          <a:effectLst/>
                        </a:rPr>
                        <a:t>0.1683**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927753307"/>
                  </a:ext>
                </a:extLst>
              </a:tr>
              <a:tr h="187039">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1.398</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1.267</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0.124</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0.1142</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solidFill>
                          <a:srgbClr val="FF000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0.0908</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solidFill>
                            <a:srgbClr val="FF0000"/>
                          </a:solidFill>
                          <a:effectLst/>
                        </a:rPr>
                        <a:t>(</a:t>
                      </a:r>
                      <a:r>
                        <a:rPr lang="en-NA" sz="1200" dirty="0">
                          <a:solidFill>
                            <a:srgbClr val="FF0000"/>
                          </a:solidFill>
                          <a:effectLst/>
                        </a:rPr>
                        <a:t>0.0842</a:t>
                      </a:r>
                      <a:r>
                        <a:rPr lang="nl-NL"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717999057"/>
                  </a:ext>
                </a:extLst>
              </a:tr>
              <a:tr h="275633">
                <a:tc>
                  <a:txBody>
                    <a:bodyPr/>
                    <a:lstStyle/>
                    <a:p>
                      <a:pPr>
                        <a:lnSpc>
                          <a:spcPct val="107000"/>
                        </a:lnSpc>
                        <a:spcAft>
                          <a:spcPts val="0"/>
                        </a:spcAft>
                      </a:pPr>
                      <a:r>
                        <a:rPr lang="en-NA" sz="1200" dirty="0">
                          <a:effectLst/>
                        </a:rPr>
                        <a:t>Education</a:t>
                      </a:r>
                      <a:r>
                        <a:rPr lang="nl-NL" sz="1200" dirty="0">
                          <a:effectLst/>
                        </a:rPr>
                        <a:t> sector</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-2.749**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-2.239*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-0.2445**</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-0.2020*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-0.1846**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-0.1532*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474302578"/>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1.258</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1.213</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0.1112</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0.1093</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0.0836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0.0816</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2807491678"/>
                  </a:ext>
                </a:extLst>
              </a:tr>
              <a:tr h="187039">
                <a:tc>
                  <a:txBody>
                    <a:bodyPr/>
                    <a:lstStyle/>
                    <a:p>
                      <a:pPr>
                        <a:lnSpc>
                          <a:spcPct val="107000"/>
                        </a:lnSpc>
                        <a:spcAft>
                          <a:spcPts val="0"/>
                        </a:spcAft>
                      </a:pPr>
                      <a:r>
                        <a:rPr lang="en-NA" sz="1200">
                          <a:effectLst/>
                        </a:rPr>
                        <a:t>Social work</a:t>
                      </a:r>
                      <a:r>
                        <a:rPr lang="en-GB" sz="1200">
                          <a:effectLst/>
                        </a:rPr>
                        <a:t>s</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-1.112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-0.972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solidFill>
                            <a:srgbClr val="7030A0"/>
                          </a:solidFill>
                          <a:effectLst/>
                        </a:rPr>
                        <a:t>-0.0989</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-0.0877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-0.0747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-0.0665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3533895393"/>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1.29</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1.285</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solidFill>
                            <a:srgbClr val="7030A0"/>
                          </a:solidFill>
                          <a:effectLst/>
                        </a:rPr>
                        <a:t>(</a:t>
                      </a:r>
                      <a:r>
                        <a:rPr lang="en-NA" sz="1200">
                          <a:solidFill>
                            <a:srgbClr val="7030A0"/>
                          </a:solidFill>
                          <a:effectLst/>
                        </a:rPr>
                        <a:t>0.1148</a:t>
                      </a:r>
                      <a:r>
                        <a:rPr lang="nl-NL" sz="1200">
                          <a:solidFill>
                            <a:srgbClr val="7030A0"/>
                          </a:solidFill>
                          <a:effectLst/>
                        </a:rPr>
                        <a:t>)</a:t>
                      </a:r>
                      <a:endParaRPr lang="en-NA" sz="12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0.116</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0.0865</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dirty="0">
                          <a:effectLst/>
                        </a:rPr>
                        <a:t>(</a:t>
                      </a:r>
                      <a:r>
                        <a:rPr lang="en-NA" sz="1200" dirty="0">
                          <a:effectLst/>
                        </a:rPr>
                        <a:t>0.0876</a:t>
                      </a:r>
                      <a:r>
                        <a:rPr lang="nl-NL"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330949290"/>
                  </a:ext>
                </a:extLst>
              </a:tr>
              <a:tr h="187039">
                <a:tc>
                  <a:txBody>
                    <a:bodyPr/>
                    <a:lstStyle/>
                    <a:p>
                      <a:pPr>
                        <a:lnSpc>
                          <a:spcPct val="107000"/>
                        </a:lnSpc>
                        <a:spcAft>
                          <a:spcPts val="0"/>
                        </a:spcAft>
                      </a:pPr>
                      <a:r>
                        <a:rPr lang="en-NA" sz="1200">
                          <a:effectLst/>
                        </a:rPr>
                        <a:t>Constant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7.403***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6.289***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7030A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876869640"/>
                  </a:ext>
                </a:extLst>
              </a:tr>
              <a:tr h="187039">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1.474</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nl-NL" sz="1200">
                          <a:effectLst/>
                        </a:rPr>
                        <a:t>(</a:t>
                      </a:r>
                      <a:r>
                        <a:rPr lang="en-NA" sz="1200">
                          <a:effectLst/>
                        </a:rPr>
                        <a:t>1.311</a:t>
                      </a:r>
                      <a:r>
                        <a:rPr lang="nl-NL"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solidFill>
                          <a:srgbClr val="7030A0"/>
                        </a:solidFill>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a:effectLst/>
                        <a:latin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pPr>
                      <a:endParaRPr lang="en-NA" sz="1200" dirty="0">
                        <a:effectLst/>
                        <a:latin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310322568"/>
                  </a:ext>
                </a:extLst>
              </a:tr>
              <a:tr h="187039">
                <a:tc>
                  <a:txBody>
                    <a:bodyPr/>
                    <a:lstStyle/>
                    <a:p>
                      <a:pPr>
                        <a:lnSpc>
                          <a:spcPct val="107000"/>
                        </a:lnSpc>
                        <a:spcAft>
                          <a:spcPts val="0"/>
                        </a:spcAft>
                      </a:pPr>
                      <a:r>
                        <a:rPr lang="en-NA" sz="1200">
                          <a:effectLst/>
                        </a:rPr>
                        <a:t>Observations</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418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418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solidFill>
                            <a:srgbClr val="7030A0"/>
                          </a:solidFill>
                          <a:effectLst/>
                        </a:rPr>
                        <a:t>418</a:t>
                      </a:r>
                      <a:endParaRPr lang="en-NA"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418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a:effectLst/>
                        </a:rPr>
                        <a:t>418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tc>
                  <a:txBody>
                    <a:bodyPr/>
                    <a:lstStyle/>
                    <a:p>
                      <a:pPr>
                        <a:lnSpc>
                          <a:spcPct val="107000"/>
                        </a:lnSpc>
                        <a:spcAft>
                          <a:spcPts val="0"/>
                        </a:spcAft>
                      </a:pPr>
                      <a:r>
                        <a:rPr lang="en-NA" sz="1200" dirty="0">
                          <a:effectLst/>
                        </a:rPr>
                        <a:t>418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476" marR="63476" marT="0" marB="0" anchor="b"/>
                </a:tc>
                <a:extLst>
                  <a:ext uri="{0D108BD9-81ED-4DB2-BD59-A6C34878D82A}">
                    <a16:rowId xmlns:a16="http://schemas.microsoft.com/office/drawing/2014/main" val="1537508051"/>
                  </a:ext>
                </a:extLst>
              </a:tr>
            </a:tbl>
          </a:graphicData>
        </a:graphic>
      </p:graphicFrame>
    </p:spTree>
    <p:extLst>
      <p:ext uri="{BB962C8B-B14F-4D97-AF65-F5344CB8AC3E}">
        <p14:creationId xmlns:p14="http://schemas.microsoft.com/office/powerpoint/2010/main" val="2172411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645D-CE7A-4377-9776-827ECF1EF8C3}"/>
              </a:ext>
            </a:extLst>
          </p:cNvPr>
          <p:cNvSpPr>
            <a:spLocks noGrp="1"/>
          </p:cNvSpPr>
          <p:nvPr>
            <p:ph type="title"/>
          </p:nvPr>
        </p:nvSpPr>
        <p:spPr>
          <a:xfrm>
            <a:off x="838200" y="266701"/>
            <a:ext cx="10515600" cy="469900"/>
          </a:xfrm>
        </p:spPr>
        <p:txBody>
          <a:bodyPr>
            <a:normAutofit fontScale="90000"/>
          </a:bodyPr>
          <a:lstStyle/>
          <a:p>
            <a:r>
              <a:rPr lang="en-GB" sz="2700" b="1" dirty="0"/>
              <a:t>Sectors of Industry and wage level determination (Multinomial levels)</a:t>
            </a:r>
            <a:br>
              <a:rPr lang="en-NA" dirty="0"/>
            </a:br>
            <a:endParaRPr lang="en-NA" dirty="0"/>
          </a:p>
        </p:txBody>
      </p:sp>
      <p:graphicFrame>
        <p:nvGraphicFramePr>
          <p:cNvPr id="5" name="Content Placeholder 4">
            <a:extLst>
              <a:ext uri="{FF2B5EF4-FFF2-40B4-BE49-F238E27FC236}">
                <a16:creationId xmlns:a16="http://schemas.microsoft.com/office/drawing/2014/main" id="{D299D74E-68A1-46AA-AF6B-44482D55CC21}"/>
              </a:ext>
            </a:extLst>
          </p:cNvPr>
          <p:cNvGraphicFramePr>
            <a:graphicFrameLocks noGrp="1"/>
          </p:cNvGraphicFramePr>
          <p:nvPr>
            <p:ph idx="1"/>
          </p:nvPr>
        </p:nvGraphicFramePr>
        <p:xfrm>
          <a:off x="412750" y="396662"/>
          <a:ext cx="11169655" cy="6461346"/>
        </p:xfrm>
        <a:graphic>
          <a:graphicData uri="http://schemas.openxmlformats.org/drawingml/2006/table">
            <a:tbl>
              <a:tblPr>
                <a:tableStyleId>{5C22544A-7EE6-4342-B048-85BDC9FD1C3A}</a:tableStyleId>
              </a:tblPr>
              <a:tblGrid>
                <a:gridCol w="2507555">
                  <a:extLst>
                    <a:ext uri="{9D8B030D-6E8A-4147-A177-3AD203B41FA5}">
                      <a16:colId xmlns:a16="http://schemas.microsoft.com/office/drawing/2014/main" val="1011749770"/>
                    </a:ext>
                  </a:extLst>
                </a:gridCol>
                <a:gridCol w="733215">
                  <a:extLst>
                    <a:ext uri="{9D8B030D-6E8A-4147-A177-3AD203B41FA5}">
                      <a16:colId xmlns:a16="http://schemas.microsoft.com/office/drawing/2014/main" val="2421262616"/>
                    </a:ext>
                  </a:extLst>
                </a:gridCol>
                <a:gridCol w="455043">
                  <a:extLst>
                    <a:ext uri="{9D8B030D-6E8A-4147-A177-3AD203B41FA5}">
                      <a16:colId xmlns:a16="http://schemas.microsoft.com/office/drawing/2014/main" val="3691944748"/>
                    </a:ext>
                  </a:extLst>
                </a:gridCol>
                <a:gridCol w="733215">
                  <a:extLst>
                    <a:ext uri="{9D8B030D-6E8A-4147-A177-3AD203B41FA5}">
                      <a16:colId xmlns:a16="http://schemas.microsoft.com/office/drawing/2014/main" val="1649766623"/>
                    </a:ext>
                  </a:extLst>
                </a:gridCol>
                <a:gridCol w="844965">
                  <a:extLst>
                    <a:ext uri="{9D8B030D-6E8A-4147-A177-3AD203B41FA5}">
                      <a16:colId xmlns:a16="http://schemas.microsoft.com/office/drawing/2014/main" val="2786024099"/>
                    </a:ext>
                  </a:extLst>
                </a:gridCol>
                <a:gridCol w="798333">
                  <a:extLst>
                    <a:ext uri="{9D8B030D-6E8A-4147-A177-3AD203B41FA5}">
                      <a16:colId xmlns:a16="http://schemas.microsoft.com/office/drawing/2014/main" val="2167389365"/>
                    </a:ext>
                  </a:extLst>
                </a:gridCol>
                <a:gridCol w="844965">
                  <a:extLst>
                    <a:ext uri="{9D8B030D-6E8A-4147-A177-3AD203B41FA5}">
                      <a16:colId xmlns:a16="http://schemas.microsoft.com/office/drawing/2014/main" val="3249003881"/>
                    </a:ext>
                  </a:extLst>
                </a:gridCol>
                <a:gridCol w="238742">
                  <a:extLst>
                    <a:ext uri="{9D8B030D-6E8A-4147-A177-3AD203B41FA5}">
                      <a16:colId xmlns:a16="http://schemas.microsoft.com/office/drawing/2014/main" val="1763525135"/>
                    </a:ext>
                  </a:extLst>
                </a:gridCol>
                <a:gridCol w="798333">
                  <a:extLst>
                    <a:ext uri="{9D8B030D-6E8A-4147-A177-3AD203B41FA5}">
                      <a16:colId xmlns:a16="http://schemas.microsoft.com/office/drawing/2014/main" val="559449494"/>
                    </a:ext>
                  </a:extLst>
                </a:gridCol>
                <a:gridCol w="733215">
                  <a:extLst>
                    <a:ext uri="{9D8B030D-6E8A-4147-A177-3AD203B41FA5}">
                      <a16:colId xmlns:a16="http://schemas.microsoft.com/office/drawing/2014/main" val="2487517605"/>
                    </a:ext>
                  </a:extLst>
                </a:gridCol>
                <a:gridCol w="733215">
                  <a:extLst>
                    <a:ext uri="{9D8B030D-6E8A-4147-A177-3AD203B41FA5}">
                      <a16:colId xmlns:a16="http://schemas.microsoft.com/office/drawing/2014/main" val="4251950589"/>
                    </a:ext>
                  </a:extLst>
                </a:gridCol>
                <a:gridCol w="797531">
                  <a:extLst>
                    <a:ext uri="{9D8B030D-6E8A-4147-A177-3AD203B41FA5}">
                      <a16:colId xmlns:a16="http://schemas.microsoft.com/office/drawing/2014/main" val="803402017"/>
                    </a:ext>
                  </a:extLst>
                </a:gridCol>
                <a:gridCol w="797531">
                  <a:extLst>
                    <a:ext uri="{9D8B030D-6E8A-4147-A177-3AD203B41FA5}">
                      <a16:colId xmlns:a16="http://schemas.microsoft.com/office/drawing/2014/main" val="1157504234"/>
                    </a:ext>
                  </a:extLst>
                </a:gridCol>
                <a:gridCol w="153797">
                  <a:extLst>
                    <a:ext uri="{9D8B030D-6E8A-4147-A177-3AD203B41FA5}">
                      <a16:colId xmlns:a16="http://schemas.microsoft.com/office/drawing/2014/main" val="878428798"/>
                    </a:ext>
                  </a:extLst>
                </a:gridCol>
              </a:tblGrid>
              <a:tr h="116903">
                <a:tc rowSpan="3">
                  <a:txBody>
                    <a:bodyPr/>
                    <a:lstStyle/>
                    <a:p>
                      <a:pPr>
                        <a:lnSpc>
                          <a:spcPct val="107000"/>
                        </a:lnSpc>
                        <a:spcAft>
                          <a:spcPts val="0"/>
                        </a:spcAft>
                      </a:pPr>
                      <a:r>
                        <a:rPr lang="nl-NL" sz="1200" dirty="0">
                          <a:solidFill>
                            <a:srgbClr val="0070C0"/>
                          </a:solidFill>
                          <a:effectLst/>
                        </a:rPr>
                        <a:t> </a:t>
                      </a:r>
                      <a:endParaRPr lang="en-NA" sz="1200" dirty="0">
                        <a:solidFill>
                          <a:srgbClr val="0070C0"/>
                        </a:solidFill>
                        <a:effectLst/>
                      </a:endParaRPr>
                    </a:p>
                    <a:p>
                      <a:pPr>
                        <a:lnSpc>
                          <a:spcPct val="107000"/>
                        </a:lnSpc>
                        <a:spcAft>
                          <a:spcPts val="0"/>
                        </a:spcAft>
                      </a:pPr>
                      <a:r>
                        <a:rPr lang="nl-NL" sz="1200" dirty="0">
                          <a:solidFill>
                            <a:srgbClr val="0070C0"/>
                          </a:solidFill>
                          <a:effectLst/>
                        </a:rPr>
                        <a:t> </a:t>
                      </a:r>
                      <a:endParaRPr lang="en-NA" sz="1200" dirty="0">
                        <a:solidFill>
                          <a:srgbClr val="0070C0"/>
                        </a:solidFill>
                        <a:effectLst/>
                      </a:endParaRPr>
                    </a:p>
                    <a:p>
                      <a:pPr>
                        <a:lnSpc>
                          <a:spcPct val="107000"/>
                        </a:lnSpc>
                        <a:spcAft>
                          <a:spcPts val="0"/>
                        </a:spcAft>
                      </a:pPr>
                      <a:r>
                        <a:rPr lang="en-GB" sz="1200" dirty="0">
                          <a:solidFill>
                            <a:srgbClr val="0070C0"/>
                          </a:solidFill>
                          <a:effectLst/>
                        </a:rPr>
                        <a:t>Variables</a:t>
                      </a:r>
                      <a:endParaRPr lang="en-N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gn="ctr">
                        <a:lnSpc>
                          <a:spcPct val="107000"/>
                        </a:lnSpc>
                        <a:spcAft>
                          <a:spcPts val="0"/>
                        </a:spcAft>
                      </a:pPr>
                      <a:r>
                        <a:rPr lang="nl-NL" sz="700">
                          <a:effectLst/>
                        </a:rPr>
                        <a:t> </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gn="ctr">
                        <a:lnSpc>
                          <a:spcPct val="107000"/>
                        </a:lnSpc>
                        <a:spcAft>
                          <a:spcPts val="0"/>
                        </a:spcAft>
                      </a:pPr>
                      <a:r>
                        <a:rPr lang="en-GB" sz="700">
                          <a:effectLst/>
                        </a:rPr>
                        <a:t>Model 1</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gn="ctr">
                        <a:lnSpc>
                          <a:spcPct val="107000"/>
                        </a:lnSpc>
                        <a:spcAft>
                          <a:spcPts val="0"/>
                        </a:spcAft>
                      </a:pPr>
                      <a:r>
                        <a:rPr lang="nl-NL" sz="700">
                          <a:effectLst/>
                        </a:rPr>
                        <a:t> </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gn="ctr">
                        <a:lnSpc>
                          <a:spcPct val="107000"/>
                        </a:lnSpc>
                        <a:spcAft>
                          <a:spcPts val="0"/>
                        </a:spcAft>
                      </a:pPr>
                      <a:r>
                        <a:rPr lang="nl-NL" sz="700">
                          <a:effectLst/>
                        </a:rPr>
                        <a:t> </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rowSpan="2">
                  <a:txBody>
                    <a:bodyPr/>
                    <a:lstStyle/>
                    <a:p>
                      <a:pPr algn="ctr">
                        <a:lnSpc>
                          <a:spcPct val="107000"/>
                        </a:lnSpc>
                        <a:spcAft>
                          <a:spcPts val="0"/>
                        </a:spcAft>
                      </a:pPr>
                      <a:r>
                        <a:rPr lang="nl-NL" sz="1200">
                          <a:solidFill>
                            <a:srgbClr val="FF0000"/>
                          </a:solidFill>
                          <a:effectLst/>
                        </a:rPr>
                        <a:t> </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5">
                  <a:txBody>
                    <a:bodyPr/>
                    <a:lstStyle/>
                    <a:p>
                      <a:pPr algn="ctr">
                        <a:lnSpc>
                          <a:spcPct val="107000"/>
                        </a:lnSpc>
                        <a:spcAft>
                          <a:spcPts val="0"/>
                        </a:spcAft>
                      </a:pPr>
                      <a:r>
                        <a:rPr lang="en-GB" sz="700">
                          <a:effectLst/>
                        </a:rPr>
                        <a:t>Model 2</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hMerge="1">
                  <a:txBody>
                    <a:bodyPr/>
                    <a:lstStyle/>
                    <a:p>
                      <a:endParaRPr lang="en-NA"/>
                    </a:p>
                  </a:txBody>
                  <a:tcPr/>
                </a:tc>
                <a:tc hMerge="1">
                  <a:txBody>
                    <a:bodyPr/>
                    <a:lstStyle/>
                    <a:p>
                      <a:endParaRPr lang="en-NA"/>
                    </a:p>
                  </a:txBody>
                  <a:tcPr/>
                </a:tc>
                <a:tc hMerge="1">
                  <a:txBody>
                    <a:bodyPr/>
                    <a:lstStyle/>
                    <a:p>
                      <a:endParaRPr lang="en-NA"/>
                    </a:p>
                  </a:txBody>
                  <a:tcPr/>
                </a:tc>
                <a:tc>
                  <a:txBody>
                    <a:bodyPr/>
                    <a:lstStyle/>
                    <a:p>
                      <a:pPr>
                        <a:lnSpc>
                          <a:spcPct val="107000"/>
                        </a:lnSpc>
                        <a:spcAft>
                          <a:spcPts val="800"/>
                        </a:spcAft>
                      </a:pPr>
                      <a:r>
                        <a:rPr lang="en-NA" sz="700">
                          <a:effectLst/>
                        </a:rPr>
                        <a:t> </a:t>
                      </a:r>
                      <a:endParaRPr lang="en-NA"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77402170"/>
                  </a:ext>
                </a:extLst>
              </a:tr>
              <a:tr h="191307">
                <a:tc vMerge="1">
                  <a:txBody>
                    <a:bodyPr/>
                    <a:lstStyle/>
                    <a:p>
                      <a:endParaRPr lang="en-NA"/>
                    </a:p>
                  </a:txBody>
                  <a:tcPr/>
                </a:tc>
                <a:tc>
                  <a:txBody>
                    <a:bodyPr/>
                    <a:lstStyle/>
                    <a:p>
                      <a:pPr algn="ctr">
                        <a:lnSpc>
                          <a:spcPct val="107000"/>
                        </a:lnSpc>
                        <a:spcAft>
                          <a:spcPts val="0"/>
                        </a:spcAft>
                      </a:pPr>
                      <a:r>
                        <a:rPr lang="nl-NL" sz="1200" dirty="0">
                          <a:solidFill>
                            <a:srgbClr val="FF0000"/>
                          </a:solidFill>
                          <a:effectLst/>
                        </a:rPr>
                        <a:t>(1)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gn="ctr">
                        <a:lnSpc>
                          <a:spcPct val="107000"/>
                        </a:lnSpc>
                        <a:spcAft>
                          <a:spcPts val="0"/>
                        </a:spcAft>
                      </a:pPr>
                      <a:r>
                        <a:rPr lang="nl-NL" sz="1200" dirty="0">
                          <a:solidFill>
                            <a:srgbClr val="FF0000"/>
                          </a:solidFill>
                          <a:effectLst/>
                        </a:rPr>
                        <a:t>(2)</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gn="ctr">
                        <a:lnSpc>
                          <a:spcPct val="107000"/>
                        </a:lnSpc>
                        <a:spcAft>
                          <a:spcPts val="0"/>
                        </a:spcAft>
                      </a:pPr>
                      <a:r>
                        <a:rPr lang="nl-NL" sz="1200" dirty="0">
                          <a:solidFill>
                            <a:srgbClr val="FF0000"/>
                          </a:solidFill>
                          <a:effectLst/>
                        </a:rPr>
                        <a:t>(3)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gn="ctr">
                        <a:lnSpc>
                          <a:spcPct val="107000"/>
                        </a:lnSpc>
                        <a:spcAft>
                          <a:spcPts val="0"/>
                        </a:spcAft>
                      </a:pPr>
                      <a:r>
                        <a:rPr lang="nl-NL" sz="1200" dirty="0">
                          <a:solidFill>
                            <a:srgbClr val="FF0000"/>
                          </a:solidFill>
                          <a:effectLst/>
                        </a:rPr>
                        <a:t>(4)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vMerge="1">
                  <a:txBody>
                    <a:bodyPr/>
                    <a:lstStyle/>
                    <a:p>
                      <a:endParaRPr lang="en-NA"/>
                    </a:p>
                  </a:txBody>
                  <a:tcPr/>
                </a:tc>
                <a:tc>
                  <a:txBody>
                    <a:bodyPr/>
                    <a:lstStyle/>
                    <a:p>
                      <a:pPr>
                        <a:lnSpc>
                          <a:spcPct val="107000"/>
                        </a:lnSpc>
                        <a:spcAft>
                          <a:spcPts val="0"/>
                        </a:spcAft>
                      </a:pPr>
                      <a:r>
                        <a:rPr lang="nl-NL" sz="1200" dirty="0">
                          <a:solidFill>
                            <a:srgbClr val="FF0000"/>
                          </a:solidFill>
                          <a:effectLst/>
                        </a:rPr>
                        <a:t>    (5)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solidFill>
                            <a:srgbClr val="FF0000"/>
                          </a:solidFill>
                          <a:effectLst/>
                        </a:rPr>
                        <a:t>    (6)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    (7)</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   (8)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48963889"/>
                  </a:ext>
                </a:extLst>
              </a:tr>
              <a:tr h="275911">
                <a:tc vMerge="1">
                  <a:txBody>
                    <a:bodyPr/>
                    <a:lstStyle/>
                    <a:p>
                      <a:endParaRPr lang="en-NA"/>
                    </a:p>
                  </a:txBody>
                  <a:tcPr/>
                </a:tc>
                <a:tc gridSpan="2">
                  <a:txBody>
                    <a:bodyPr/>
                    <a:lstStyle/>
                    <a:p>
                      <a:pPr>
                        <a:lnSpc>
                          <a:spcPct val="107000"/>
                        </a:lnSpc>
                        <a:spcAft>
                          <a:spcPts val="0"/>
                        </a:spcAft>
                      </a:pPr>
                      <a:r>
                        <a:rPr lang="en-GB" sz="1200" dirty="0">
                          <a:effectLst/>
                        </a:rPr>
                        <a:t>Individual</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en-GB" sz="1200">
                          <a:effectLst/>
                        </a:rPr>
                        <a:t>Company</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en-GB" sz="1200">
                          <a:effectLst/>
                        </a:rPr>
                        <a:t>Sectoral</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en-GB" sz="1200">
                          <a:effectLst/>
                        </a:rPr>
                        <a:t>Elsewhere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en-GB" sz="1200">
                          <a:effectLst/>
                        </a:rPr>
                        <a:t>Individual</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en-GB" sz="1200">
                          <a:effectLst/>
                        </a:rPr>
                        <a:t>Company</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en-GB" sz="1200">
                          <a:effectLst/>
                        </a:rPr>
                        <a:t>Sectoral</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en-GB" sz="1200">
                          <a:effectLst/>
                        </a:rPr>
                        <a:t>Elsewhere</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extLst>
                  <a:ext uri="{0D108BD9-81ED-4DB2-BD59-A6C34878D82A}">
                    <a16:rowId xmlns:a16="http://schemas.microsoft.com/office/drawing/2014/main" val="928581602"/>
                  </a:ext>
                </a:extLst>
              </a:tr>
              <a:tr h="250635">
                <a:tc>
                  <a:txBody>
                    <a:bodyPr/>
                    <a:lstStyle/>
                    <a:p>
                      <a:pPr>
                        <a:lnSpc>
                          <a:spcPct val="107000"/>
                        </a:lnSpc>
                        <a:spcAft>
                          <a:spcPts val="0"/>
                        </a:spcAft>
                      </a:pPr>
                      <a:r>
                        <a:rPr lang="nl-NL" sz="1200" dirty="0">
                          <a:solidFill>
                            <a:srgbClr val="0070C0"/>
                          </a:solidFill>
                          <a:effectLst/>
                        </a:rPr>
                        <a:t>CBA Ratified</a:t>
                      </a:r>
                      <a:endParaRPr lang="en-N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0.066</a:t>
                      </a:r>
                      <a:r>
                        <a:rPr lang="en-GB"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-0.034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0.066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-0.032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98734695"/>
                  </a:ext>
                </a:extLst>
              </a:tr>
              <a:tr h="191307">
                <a:tc>
                  <a:txBody>
                    <a:bodyPr/>
                    <a:lstStyle/>
                    <a:p>
                      <a:pPr>
                        <a:lnSpc>
                          <a:spcPct val="107000"/>
                        </a:lnSpc>
                        <a:spcAft>
                          <a:spcPts val="0"/>
                        </a:spcAft>
                      </a:pPr>
                      <a:r>
                        <a:rPr lang="nl-NL" sz="1200" dirty="0">
                          <a:solidFill>
                            <a:srgbClr val="0070C0"/>
                          </a:solidFill>
                          <a:effectLst/>
                        </a:rPr>
                        <a:t> </a:t>
                      </a:r>
                      <a:endParaRPr lang="en-N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(3.166)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(2.179)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(1.325)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(2.450)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(3.166)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(5.954)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(3.537)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(6.216)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57408152"/>
                  </a:ext>
                </a:extLst>
              </a:tr>
              <a:tr h="250635">
                <a:tc>
                  <a:txBody>
                    <a:bodyPr/>
                    <a:lstStyle/>
                    <a:p>
                      <a:pPr>
                        <a:lnSpc>
                          <a:spcPct val="107000"/>
                        </a:lnSpc>
                        <a:spcAft>
                          <a:spcPts val="0"/>
                        </a:spcAft>
                      </a:pPr>
                      <a:r>
                        <a:rPr lang="nl-NL" sz="1200">
                          <a:solidFill>
                            <a:srgbClr val="0070C0"/>
                          </a:solidFill>
                          <a:effectLst/>
                        </a:rPr>
                        <a:t>Single Employer</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-0.019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0.056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-0.045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0.009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0.050</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-0.041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0.006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74708121"/>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(5.361)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(3.555)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(4.002)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(1.199)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(5.361)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(9.214)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(11.190)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(2.551)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93827495"/>
                  </a:ext>
                </a:extLst>
              </a:tr>
              <a:tr h="250635">
                <a:tc>
                  <a:txBody>
                    <a:bodyPr/>
                    <a:lstStyle/>
                    <a:p>
                      <a:pPr>
                        <a:lnSpc>
                          <a:spcPct val="107000"/>
                        </a:lnSpc>
                        <a:spcAft>
                          <a:spcPts val="0"/>
                        </a:spcAft>
                      </a:pPr>
                      <a:r>
                        <a:rPr lang="nl-NL" sz="1200">
                          <a:solidFill>
                            <a:srgbClr val="0070C0"/>
                          </a:solidFill>
                          <a:effectLst/>
                        </a:rPr>
                        <a:t>English countries</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0.172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-0.134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-0.058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0.020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0.172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-0.124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-0.051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03080400"/>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(9.803)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(8.564)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(5.206)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(2.759)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(9.803)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(23.014)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(13.791)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(7.871)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19157377"/>
                  </a:ext>
                </a:extLst>
              </a:tr>
              <a:tr h="250635">
                <a:tc>
                  <a:txBody>
                    <a:bodyPr/>
                    <a:lstStyle/>
                    <a:p>
                      <a:pPr>
                        <a:lnSpc>
                          <a:spcPct val="107000"/>
                        </a:lnSpc>
                        <a:spcAft>
                          <a:spcPts val="0"/>
                        </a:spcAft>
                      </a:pPr>
                      <a:r>
                        <a:rPr lang="nl-NL" sz="1200">
                          <a:solidFill>
                            <a:srgbClr val="0070C0"/>
                          </a:solidFill>
                          <a:effectLst/>
                        </a:rPr>
                        <a:t>Private sector</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0.055</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0.015</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0.008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0.031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48663341"/>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(4.119)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(1.010)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(0.754)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(4.323)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 </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95102363"/>
                  </a:ext>
                </a:extLst>
              </a:tr>
              <a:tr h="191307">
                <a:tc>
                  <a:txBody>
                    <a:bodyPr/>
                    <a:lstStyle/>
                    <a:p>
                      <a:pPr>
                        <a:lnSpc>
                          <a:spcPct val="107000"/>
                        </a:lnSpc>
                        <a:spcAft>
                          <a:spcPts val="0"/>
                        </a:spcAft>
                      </a:pPr>
                      <a:r>
                        <a:rPr lang="nl-NL" sz="1200" dirty="0">
                          <a:solidFill>
                            <a:srgbClr val="FF0000"/>
                          </a:solidFill>
                          <a:effectLst/>
                        </a:rPr>
                        <a:t>Manufacturing</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solidFill>
                            <a:srgbClr val="FF0000"/>
                          </a:solidFill>
                          <a:effectLst/>
                        </a:rPr>
                        <a:t>0.031</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0.005</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solidFill>
                            <a:srgbClr val="FF0000"/>
                          </a:solidFill>
                          <a:effectLst/>
                        </a:rPr>
                        <a:t>0.020</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0.016</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solidFill>
                            <a:srgbClr val="FF0000"/>
                          </a:solidFill>
                          <a:effectLst/>
                        </a:rPr>
                        <a:t> </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0.031</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solidFill>
                            <a:srgbClr val="FF0000"/>
                          </a:solidFill>
                          <a:effectLst/>
                        </a:rPr>
                        <a:t>0.004</a:t>
                      </a:r>
                      <a:r>
                        <a:rPr lang="en-GB" sz="1200" dirty="0">
                          <a:solidFill>
                            <a:srgbClr val="FF0000"/>
                          </a:solidFill>
                          <a:effectLst/>
                        </a:rPr>
                        <a:t>**</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0.018</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0.013</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80116247"/>
                  </a:ext>
                </a:extLst>
              </a:tr>
              <a:tr h="191307">
                <a:tc>
                  <a:txBody>
                    <a:bodyPr/>
                    <a:lstStyle/>
                    <a:p>
                      <a:pPr>
                        <a:lnSpc>
                          <a:spcPct val="107000"/>
                        </a:lnSpc>
                        <a:spcAft>
                          <a:spcPts val="0"/>
                        </a:spcAft>
                      </a:pPr>
                      <a:r>
                        <a:rPr lang="nl-NL" sz="1200" dirty="0">
                          <a:solidFill>
                            <a:srgbClr val="FF0000"/>
                          </a:solidFill>
                          <a:effectLst/>
                        </a:rPr>
                        <a:t> </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solidFill>
                            <a:srgbClr val="FF0000"/>
                          </a:solidFill>
                          <a:effectLst/>
                        </a:rPr>
                        <a:t>(2.641)</a:t>
                      </a:r>
                      <a:endParaRPr lang="en-NA"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(0.314)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solidFill>
                            <a:srgbClr val="FF0000"/>
                          </a:solidFill>
                          <a:effectLst/>
                        </a:rPr>
                        <a:t>(1.814)</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(2.175)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 </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(2.641)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solidFill>
                            <a:srgbClr val="FF0000"/>
                          </a:solidFill>
                          <a:effectLst/>
                        </a:rPr>
                        <a:t>(0.802)</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solidFill>
                            <a:srgbClr val="FF0000"/>
                          </a:solidFill>
                          <a:effectLst/>
                        </a:rPr>
                        <a:t>(4.921)</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solidFill>
                            <a:srgbClr val="FF0000"/>
                          </a:solidFill>
                          <a:effectLst/>
                        </a:rPr>
                        <a:t>(5.645)</a:t>
                      </a:r>
                      <a:endParaRPr lang="en-NA"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79154971"/>
                  </a:ext>
                </a:extLst>
              </a:tr>
              <a:tr h="250635">
                <a:tc>
                  <a:txBody>
                    <a:bodyPr/>
                    <a:lstStyle/>
                    <a:p>
                      <a:pPr>
                        <a:lnSpc>
                          <a:spcPct val="107000"/>
                        </a:lnSpc>
                        <a:spcAft>
                          <a:spcPts val="0"/>
                        </a:spcAft>
                      </a:pPr>
                      <a:r>
                        <a:rPr lang="nl-NL" sz="1200" dirty="0">
                          <a:solidFill>
                            <a:srgbClr val="0070C0"/>
                          </a:solidFill>
                          <a:effectLst/>
                        </a:rPr>
                        <a:t>Agriculture</a:t>
                      </a:r>
                      <a:r>
                        <a:rPr lang="en-GB" sz="1200" dirty="0">
                          <a:solidFill>
                            <a:srgbClr val="0070C0"/>
                          </a:solidFill>
                          <a:effectLst/>
                        </a:rPr>
                        <a:t> and forestry</a:t>
                      </a:r>
                      <a:endParaRPr lang="en-N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-0.003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-0.028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0.013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-0.003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-0.030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0.011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0.016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a:effectLst/>
                        </a:rPr>
                        <a:t> </a:t>
                      </a:r>
                      <a:endParaRPr lang="en-NA"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16168356"/>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(3.322)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(1.819)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(1.140)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(2.688)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(3.322)</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(5.529)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(2.848)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(6.803)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64357940"/>
                  </a:ext>
                </a:extLst>
              </a:tr>
              <a:tr h="250635">
                <a:tc>
                  <a:txBody>
                    <a:bodyPr/>
                    <a:lstStyle/>
                    <a:p>
                      <a:pPr>
                        <a:lnSpc>
                          <a:spcPct val="107000"/>
                        </a:lnSpc>
                        <a:spcAft>
                          <a:spcPts val="0"/>
                        </a:spcAft>
                      </a:pPr>
                      <a:r>
                        <a:rPr lang="nl-NL" sz="1200">
                          <a:solidFill>
                            <a:srgbClr val="0070C0"/>
                          </a:solidFill>
                          <a:effectLst/>
                        </a:rPr>
                        <a:t>Construction</a:t>
                      </a:r>
                      <a:r>
                        <a:rPr lang="en-GB" sz="1200">
                          <a:solidFill>
                            <a:srgbClr val="0070C0"/>
                          </a:solidFill>
                          <a:effectLst/>
                        </a:rPr>
                        <a:t> and mining</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0.302</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0.002</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-0.323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0.302</a:t>
                      </a:r>
                      <a:r>
                        <a:rPr lang="en-GB"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0.002</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-0.330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39119525"/>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(10.337)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(0.463)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(10.444)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(2.692)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(10.337)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(0.681)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(16.304)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(5.383)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87926258"/>
                  </a:ext>
                </a:extLst>
              </a:tr>
              <a:tr h="250635">
                <a:tc>
                  <a:txBody>
                    <a:bodyPr/>
                    <a:lstStyle/>
                    <a:p>
                      <a:pPr>
                        <a:lnSpc>
                          <a:spcPct val="107000"/>
                        </a:lnSpc>
                        <a:spcAft>
                          <a:spcPts val="0"/>
                        </a:spcAft>
                      </a:pPr>
                      <a:r>
                        <a:rPr lang="nl-NL" sz="1200">
                          <a:solidFill>
                            <a:srgbClr val="0070C0"/>
                          </a:solidFill>
                          <a:effectLst/>
                        </a:rPr>
                        <a:t>Transportation</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0.156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0.046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-0.217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0.156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0.041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0.013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-0.206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1115925"/>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(1.633)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(2.998)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(1.459)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(1.235)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(1.633)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(7.893)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(3.710)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(4.546)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42770837"/>
                  </a:ext>
                </a:extLst>
              </a:tr>
              <a:tr h="250635">
                <a:tc>
                  <a:txBody>
                    <a:bodyPr/>
                    <a:lstStyle/>
                    <a:p>
                      <a:pPr>
                        <a:lnSpc>
                          <a:spcPct val="107000"/>
                        </a:lnSpc>
                        <a:spcAft>
                          <a:spcPts val="0"/>
                        </a:spcAft>
                      </a:pPr>
                      <a:r>
                        <a:rPr lang="nl-NL" sz="1200">
                          <a:solidFill>
                            <a:srgbClr val="0070C0"/>
                          </a:solidFill>
                          <a:effectLst/>
                        </a:rPr>
                        <a:t>Accommodation</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0.028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-0.037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0.028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-0.034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0.012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-0.003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041495"/>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(2.624)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(2.374)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(1.164)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(0.512)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(2.624)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(6.350)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(3.208)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(1.097)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62738051"/>
                  </a:ext>
                </a:extLst>
              </a:tr>
              <a:tr h="250635">
                <a:tc>
                  <a:txBody>
                    <a:bodyPr/>
                    <a:lstStyle/>
                    <a:p>
                      <a:pPr>
                        <a:lnSpc>
                          <a:spcPct val="107000"/>
                        </a:lnSpc>
                        <a:spcAft>
                          <a:spcPts val="0"/>
                        </a:spcAft>
                      </a:pPr>
                      <a:r>
                        <a:rPr lang="nl-NL" sz="1200">
                          <a:solidFill>
                            <a:srgbClr val="0070C0"/>
                          </a:solidFill>
                          <a:effectLst/>
                        </a:rPr>
                        <a:t>Financial</a:t>
                      </a:r>
                      <a:r>
                        <a:rPr lang="en-GB" sz="1200">
                          <a:solidFill>
                            <a:srgbClr val="0070C0"/>
                          </a:solidFill>
                          <a:effectLst/>
                        </a:rPr>
                        <a:t> and insurance</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0.028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0.011</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0.024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-0.008</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39789725"/>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(2.546)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(0.410)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(2.493)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(0.826)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(2.546)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(2.036)</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(6.397)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(3.547)</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73311505"/>
                  </a:ext>
                </a:extLst>
              </a:tr>
              <a:tr h="250635">
                <a:tc>
                  <a:txBody>
                    <a:bodyPr/>
                    <a:lstStyle/>
                    <a:p>
                      <a:pPr>
                        <a:lnSpc>
                          <a:spcPct val="107000"/>
                        </a:lnSpc>
                        <a:spcAft>
                          <a:spcPts val="0"/>
                        </a:spcAft>
                      </a:pPr>
                      <a:r>
                        <a:rPr lang="nl-NL" sz="1200">
                          <a:solidFill>
                            <a:srgbClr val="0070C0"/>
                          </a:solidFill>
                          <a:effectLst/>
                        </a:rPr>
                        <a:t>P</a:t>
                      </a:r>
                      <a:r>
                        <a:rPr lang="en-GB" sz="1200">
                          <a:solidFill>
                            <a:srgbClr val="0070C0"/>
                          </a:solidFill>
                          <a:effectLst/>
                        </a:rPr>
                        <a:t>ublic </a:t>
                      </a:r>
                      <a:r>
                        <a:rPr lang="nl-NL" sz="1200">
                          <a:solidFill>
                            <a:srgbClr val="0070C0"/>
                          </a:solidFill>
                          <a:effectLst/>
                        </a:rPr>
                        <a:t>Admin</a:t>
                      </a:r>
                      <a:r>
                        <a:rPr lang="en-GB" sz="1200">
                          <a:solidFill>
                            <a:srgbClr val="0070C0"/>
                          </a:solidFill>
                          <a:effectLst/>
                        </a:rPr>
                        <a:t> and defence</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0.823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-0.663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0.016</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-0.176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0.823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-0.714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0.008</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-0.184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43172201"/>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(4.415)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(3.758)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(1.786)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(2.739)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(4.415)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(1.434)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(3.213)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(7.393)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99862770"/>
                  </a:ext>
                </a:extLst>
              </a:tr>
              <a:tr h="250635">
                <a:tc>
                  <a:txBody>
                    <a:bodyPr/>
                    <a:lstStyle/>
                    <a:p>
                      <a:pPr>
                        <a:lnSpc>
                          <a:spcPct val="107000"/>
                        </a:lnSpc>
                        <a:spcAft>
                          <a:spcPts val="0"/>
                        </a:spcAft>
                      </a:pPr>
                      <a:r>
                        <a:rPr lang="nl-NL" sz="1200">
                          <a:solidFill>
                            <a:srgbClr val="0070C0"/>
                          </a:solidFill>
                          <a:effectLst/>
                        </a:rPr>
                        <a:t>Education</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-0.048</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0.039</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0.028</a:t>
                      </a:r>
                      <a:r>
                        <a:rPr lang="en-GB" sz="1200">
                          <a:effectLst/>
                        </a:rPr>
                        <a:t>*</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-0.019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-0.054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0.031</a:t>
                      </a:r>
                      <a:r>
                        <a:rPr lang="en-GB"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0.010</a:t>
                      </a:r>
                      <a:r>
                        <a:rPr lang="en-GB" sz="1200" dirty="0">
                          <a:effectLst/>
                        </a:rPr>
                        <a:t>*</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74617675"/>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(5.829)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(3.047)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(3.500)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(3.864)</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(5.829)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(10.079)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(8.349)</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(4.121)</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0543077"/>
                  </a:ext>
                </a:extLst>
              </a:tr>
              <a:tr h="250635">
                <a:tc>
                  <a:txBody>
                    <a:bodyPr/>
                    <a:lstStyle/>
                    <a:p>
                      <a:pPr>
                        <a:lnSpc>
                          <a:spcPct val="107000"/>
                        </a:lnSpc>
                        <a:spcAft>
                          <a:spcPts val="0"/>
                        </a:spcAft>
                      </a:pPr>
                      <a:r>
                        <a:rPr lang="nl-NL" sz="1200">
                          <a:solidFill>
                            <a:srgbClr val="0070C0"/>
                          </a:solidFill>
                          <a:effectLst/>
                        </a:rPr>
                        <a:t>Social work</a:t>
                      </a:r>
                      <a:r>
                        <a:rPr lang="en-GB" sz="1200">
                          <a:solidFill>
                            <a:srgbClr val="0070C0"/>
                          </a:solidFill>
                          <a:effectLst/>
                        </a:rPr>
                        <a:t> and services</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-0.031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-0.007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0.017</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0.022</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-0.031</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-0.013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0.013</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0.014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29613817"/>
                  </a:ext>
                </a:extLst>
              </a:tr>
              <a:tr h="191307">
                <a:tc>
                  <a:txBody>
                    <a:bodyPr/>
                    <a:lstStyle/>
                    <a:p>
                      <a:pPr>
                        <a:lnSpc>
                          <a:spcPct val="107000"/>
                        </a:lnSpc>
                        <a:spcAft>
                          <a:spcPts val="0"/>
                        </a:spcAft>
                      </a:pPr>
                      <a:r>
                        <a:rPr lang="nl-NL" sz="1200">
                          <a:solidFill>
                            <a:srgbClr val="0070C0"/>
                          </a:solidFill>
                          <a:effectLst/>
                        </a:rPr>
                        <a:t> </a:t>
                      </a:r>
                      <a:endParaRPr lang="en-NA"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(3.199)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(0.470)</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(1.486)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(3.063)</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(3.199)</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(2.496)</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(3.384)</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(6.150)</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0705979"/>
                  </a:ext>
                </a:extLst>
              </a:tr>
              <a:tr h="191307">
                <a:tc>
                  <a:txBody>
                    <a:bodyPr/>
                    <a:lstStyle/>
                    <a:p>
                      <a:pPr>
                        <a:lnSpc>
                          <a:spcPct val="107000"/>
                        </a:lnSpc>
                        <a:spcAft>
                          <a:spcPts val="0"/>
                        </a:spcAft>
                      </a:pPr>
                      <a:r>
                        <a:rPr lang="nl-NL" sz="1200" dirty="0">
                          <a:solidFill>
                            <a:srgbClr val="0070C0"/>
                          </a:solidFill>
                          <a:effectLst/>
                        </a:rPr>
                        <a:t>Observations</a:t>
                      </a:r>
                      <a:endParaRPr lang="en-N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dirty="0">
                          <a:effectLst/>
                        </a:rPr>
                        <a:t>295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295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295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a:effectLst/>
                        </a:rPr>
                        <a:t>295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 </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a:effectLst/>
                        </a:rPr>
                        <a:t>295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gridSpan="2">
                  <a:txBody>
                    <a:bodyPr/>
                    <a:lstStyle/>
                    <a:p>
                      <a:pPr>
                        <a:lnSpc>
                          <a:spcPct val="107000"/>
                        </a:lnSpc>
                        <a:spcAft>
                          <a:spcPts val="0"/>
                        </a:spcAft>
                      </a:pPr>
                      <a:r>
                        <a:rPr lang="nl-NL" sz="1200">
                          <a:effectLst/>
                        </a:rPr>
                        <a:t>295</a:t>
                      </a:r>
                      <a:endParaRPr lang="en-NA"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hMerge="1">
                  <a:txBody>
                    <a:bodyPr/>
                    <a:lstStyle/>
                    <a:p>
                      <a:endParaRPr lang="en-NA"/>
                    </a:p>
                  </a:txBody>
                  <a:tcPr/>
                </a:tc>
                <a:tc>
                  <a:txBody>
                    <a:bodyPr/>
                    <a:lstStyle/>
                    <a:p>
                      <a:pPr>
                        <a:lnSpc>
                          <a:spcPct val="107000"/>
                        </a:lnSpc>
                        <a:spcAft>
                          <a:spcPts val="0"/>
                        </a:spcAft>
                      </a:pPr>
                      <a:r>
                        <a:rPr lang="nl-NL" sz="1200" dirty="0">
                          <a:effectLst/>
                        </a:rPr>
                        <a:t>295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l-NL" sz="1200" dirty="0">
                          <a:effectLst/>
                        </a:rPr>
                        <a:t>295</a:t>
                      </a:r>
                      <a:endParaRPr lang="en-N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800"/>
                        </a:spcAft>
                      </a:pPr>
                      <a:r>
                        <a:rPr lang="en-NA" sz="900" dirty="0">
                          <a:effectLst/>
                        </a:rPr>
                        <a:t> </a:t>
                      </a:r>
                      <a:endParaRPr lang="en-N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05821736"/>
                  </a:ext>
                </a:extLst>
              </a:tr>
            </a:tbl>
          </a:graphicData>
        </a:graphic>
      </p:graphicFrame>
    </p:spTree>
    <p:extLst>
      <p:ext uri="{BB962C8B-B14F-4D97-AF65-F5344CB8AC3E}">
        <p14:creationId xmlns:p14="http://schemas.microsoft.com/office/powerpoint/2010/main" val="1401106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26344" y="1280750"/>
            <a:ext cx="8562722" cy="3789453"/>
            <a:chOff x="852237" y="7946561"/>
            <a:chExt cx="18780680" cy="2606163"/>
          </a:xfrm>
          <a:solidFill>
            <a:srgbClr val="FFC000"/>
          </a:solidFill>
        </p:grpSpPr>
        <p:sp>
          <p:nvSpPr>
            <p:cNvPr id="7" name="Rectangle 6"/>
            <p:cNvSpPr/>
            <p:nvPr/>
          </p:nvSpPr>
          <p:spPr>
            <a:xfrm>
              <a:off x="852237" y="7946561"/>
              <a:ext cx="18780680" cy="2274548"/>
            </a:xfrm>
            <a:prstGeom prst="rect">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272378" y="8061449"/>
              <a:ext cx="18341325" cy="2491275"/>
            </a:xfrm>
            <a:prstGeom prst="rect">
              <a:avLst/>
            </a:prstGeom>
            <a:noFill/>
            <a:ln>
              <a:noFill/>
            </a:ln>
          </p:spPr>
          <p:txBody>
            <a:bodyPr wrap="square" lIns="0" tIns="0" rIns="0" bIns="0" rtlCol="0" anchor="t">
              <a:spAutoFit/>
            </a:bodyPr>
            <a:lstStyle/>
            <a:p>
              <a:pPr marL="228611" indent="-228611">
                <a:buFont typeface="Wingdings" panose="05000000000000000000" pitchFamily="2" charset="2"/>
                <a:buChar char="Ø"/>
              </a:pPr>
              <a:r>
                <a:rPr lang="en-GB" sz="1867" b="1" dirty="0">
                  <a:solidFill>
                    <a:schemeClr val="bg1"/>
                  </a:solidFill>
                  <a:cs typeface="Calibri" panose="020F0502020204030204" pitchFamily="34" charset="0"/>
                </a:rPr>
                <a:t>agreements in the manufacturing, financial and insurance, mining and construction sectors are more likely to include provisions related to wages</a:t>
              </a:r>
            </a:p>
            <a:p>
              <a:pPr marL="533427" lvl="1" indent="-228611">
                <a:buFont typeface="Wingdings" panose="05000000000000000000" pitchFamily="2" charset="2"/>
                <a:buChar char="Ø"/>
              </a:pPr>
              <a:r>
                <a:rPr lang="en-GB" sz="1467" b="1" dirty="0">
                  <a:solidFill>
                    <a:schemeClr val="bg1"/>
                  </a:solidFill>
                  <a:cs typeface="Calibri" panose="020F0502020204030204" pitchFamily="34" charset="0"/>
                </a:rPr>
                <a:t>Same as those from English countries and private sector</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buFont typeface="Wingdings" panose="05000000000000000000" pitchFamily="2" charset="2"/>
                <a:buChar char="Ø"/>
              </a:pPr>
              <a:r>
                <a:rPr lang="en-GB" sz="1867" b="1" dirty="0">
                  <a:solidFill>
                    <a:schemeClr val="bg1"/>
                  </a:solidFill>
                  <a:cs typeface="Calibri" panose="020F0502020204030204" pitchFamily="34" charset="0"/>
                </a:rPr>
                <a:t>education, public administration and defence sectors are mostly set by the state</a:t>
              </a:r>
            </a:p>
            <a:p>
              <a:pPr marL="533427" lvl="1" indent="-228611">
                <a:buFont typeface="Arial" panose="020B0604020202020204" pitchFamily="34" charset="0"/>
                <a:buChar char="•"/>
              </a:pPr>
              <a:r>
                <a:rPr lang="en-GB" sz="1467" b="1" dirty="0">
                  <a:solidFill>
                    <a:schemeClr val="bg1"/>
                  </a:solidFill>
                  <a:cs typeface="Calibri" panose="020F0502020204030204" pitchFamily="34" charset="0"/>
                </a:rPr>
                <a:t>financial and manufacturing sectors, wages are set in individual contracts</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buFont typeface="Wingdings" panose="05000000000000000000" pitchFamily="2" charset="2"/>
                <a:buChar char="Ø"/>
              </a:pPr>
              <a:r>
                <a:rPr lang="en-GB" sz="1867" b="1" dirty="0">
                  <a:solidFill>
                    <a:schemeClr val="bg1"/>
                  </a:solidFill>
                  <a:cs typeface="Calibri" panose="020F0502020204030204" pitchFamily="34" charset="0"/>
                </a:rPr>
                <a:t>most agreements included clauses on maternity pay and yearly bonus. </a:t>
              </a:r>
            </a:p>
            <a:p>
              <a:pPr marL="533427" lvl="1" indent="-228611">
                <a:buFont typeface="Wingdings" panose="05000000000000000000" pitchFamily="2" charset="2"/>
                <a:buChar char="Ø"/>
              </a:pPr>
              <a:r>
                <a:rPr lang="en-GB" sz="1467" b="1" dirty="0">
                  <a:solidFill>
                    <a:schemeClr val="bg1"/>
                  </a:solidFill>
                  <a:cs typeface="Calibri" panose="020F0502020204030204" pitchFamily="34" charset="0"/>
                </a:rPr>
                <a:t>Agreements from Guinea and Sierra Leone guarantee a majority of these premiums and allowances</a:t>
              </a:r>
            </a:p>
            <a:p>
              <a:pPr marL="533427" lvl="1" indent="-228611">
                <a:buFont typeface="Wingdings" panose="05000000000000000000" pitchFamily="2" charset="2"/>
                <a:buChar char="Ø"/>
              </a:pPr>
              <a:r>
                <a:rPr lang="en-GB" sz="1467" b="1" dirty="0">
                  <a:solidFill>
                    <a:schemeClr val="bg1"/>
                  </a:solidFill>
                  <a:cs typeface="Calibri" panose="020F0502020204030204" pitchFamily="34" charset="0"/>
                </a:rPr>
                <a:t>Ghana, Kenya, Senegal, Uganda, Tanzania and Zambia (mostly English-speaking countries) are the only countries where all the premiums and allowances are sometimes awarded</a:t>
              </a:r>
            </a:p>
            <a:p>
              <a:pPr marL="533427" lvl="1" indent="-228611">
                <a:buFont typeface="Wingdings" panose="05000000000000000000" pitchFamily="2" charset="2"/>
                <a:buChar char="Ø"/>
              </a:pPr>
              <a:endParaRPr lang="en-GB" sz="1467" b="1" dirty="0">
                <a:solidFill>
                  <a:schemeClr val="bg1"/>
                </a:solidFill>
                <a:cs typeface="Calibri" panose="020F0502020204030204" pitchFamily="34" charset="0"/>
              </a:endParaRPr>
            </a:p>
            <a:p>
              <a:pPr marL="533427" lvl="1" indent="-228611">
                <a:buFont typeface="Wingdings" panose="05000000000000000000" pitchFamily="2" charset="2"/>
                <a:buChar char="Ø"/>
              </a:pPr>
              <a:endParaRPr lang="en-GB" sz="1467" b="1"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defTabSz="650293">
                <a:buClr>
                  <a:srgbClr val="E46C0A"/>
                </a:buClr>
                <a:defRPr/>
              </a:pPr>
              <a:endParaRPr lang="en-US" sz="1400" b="1" kern="0" dirty="0">
                <a:solidFill>
                  <a:schemeClr val="bg1"/>
                </a:solidFill>
                <a:cs typeface="Arial"/>
                <a:sym typeface="Arial"/>
              </a:endParaRPr>
            </a:p>
          </p:txBody>
        </p:sp>
      </p:grpSp>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3" name="Google Shape;353;p14">
            <a:extLst>
              <a:ext uri="{FF2B5EF4-FFF2-40B4-BE49-F238E27FC236}">
                <a16:creationId xmlns:a16="http://schemas.microsoft.com/office/drawing/2014/main" id="{01A5FE6D-0604-2BD8-6B05-2E575665F9B2}"/>
              </a:ext>
            </a:extLst>
          </p:cNvPr>
          <p:cNvSpPr txBox="1">
            <a:spLocks/>
          </p:cNvSpPr>
          <p:nvPr/>
        </p:nvSpPr>
        <p:spPr>
          <a:xfrm>
            <a:off x="809388" y="640746"/>
            <a:ext cx="10953893" cy="948606"/>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Discussion and Conclusion</a:t>
            </a:r>
          </a:p>
        </p:txBody>
      </p:sp>
      <p:sp>
        <p:nvSpPr>
          <p:cNvPr id="4" name="Isosceles Triangle 3">
            <a:extLst>
              <a:ext uri="{FF2B5EF4-FFF2-40B4-BE49-F238E27FC236}">
                <a16:creationId xmlns:a16="http://schemas.microsoft.com/office/drawing/2014/main" id="{4A243B9C-6742-0322-B186-717CAAB08EFB}"/>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4" name="Isosceles Triangle 13">
            <a:extLst>
              <a:ext uri="{FF2B5EF4-FFF2-40B4-BE49-F238E27FC236}">
                <a16:creationId xmlns:a16="http://schemas.microsoft.com/office/drawing/2014/main" id="{B0FEC734-8797-6679-FAC2-68EDDC1360C4}"/>
              </a:ext>
            </a:extLst>
          </p:cNvPr>
          <p:cNvSpPr/>
          <p:nvPr/>
        </p:nvSpPr>
        <p:spPr>
          <a:xfrm rot="7943305" flipV="1">
            <a:off x="320764" y="2202144"/>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5" name="Isosceles Triangle 14">
            <a:extLst>
              <a:ext uri="{FF2B5EF4-FFF2-40B4-BE49-F238E27FC236}">
                <a16:creationId xmlns:a16="http://schemas.microsoft.com/office/drawing/2014/main" id="{55B81635-750C-1621-4CB2-E78E9CA472A3}"/>
              </a:ext>
            </a:extLst>
          </p:cNvPr>
          <p:cNvSpPr/>
          <p:nvPr/>
        </p:nvSpPr>
        <p:spPr>
          <a:xfrm rot="18599406" flipV="1">
            <a:off x="11643174" y="5881380"/>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2" name="Rectangle 11"/>
          <p:cNvSpPr/>
          <p:nvPr/>
        </p:nvSpPr>
        <p:spPr>
          <a:xfrm>
            <a:off x="3606800" y="4689622"/>
            <a:ext cx="8257923" cy="126202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3" dirty="0">
                <a:solidFill>
                  <a:srgbClr val="FF0000"/>
                </a:solidFill>
              </a:rPr>
              <a:t>Recommendation for future research</a:t>
            </a:r>
            <a:r>
              <a:rPr lang="en-GB" sz="2133" dirty="0"/>
              <a:t>: analyse the agreements that have fixed both wage scales and low/minimum wages as well as show how wage in collective bargaining agreements are compared to decent wages</a:t>
            </a:r>
            <a:endParaRPr lang="en-NA" sz="1867" dirty="0"/>
          </a:p>
          <a:p>
            <a:endParaRPr lang="en-GB" sz="1600" dirty="0"/>
          </a:p>
        </p:txBody>
      </p:sp>
    </p:spTree>
    <p:extLst>
      <p:ext uri="{BB962C8B-B14F-4D97-AF65-F5344CB8AC3E}">
        <p14:creationId xmlns:p14="http://schemas.microsoft.com/office/powerpoint/2010/main" val="146460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01938" y="2154874"/>
            <a:ext cx="8988127" cy="2165276"/>
            <a:chOff x="2315840" y="3924300"/>
            <a:chExt cx="13482191" cy="3247914"/>
          </a:xfrm>
        </p:grpSpPr>
        <p:sp>
          <p:nvSpPr>
            <p:cNvPr id="9" name="Rectangle 8"/>
            <p:cNvSpPr/>
            <p:nvPr/>
          </p:nvSpPr>
          <p:spPr>
            <a:xfrm>
              <a:off x="2315840" y="3924300"/>
              <a:ext cx="4607493" cy="1453989"/>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dirty="0"/>
            </a:p>
          </p:txBody>
        </p:sp>
        <p:sp>
          <p:nvSpPr>
            <p:cNvPr id="10" name="TextBox 8"/>
            <p:cNvSpPr txBox="1"/>
            <p:nvPr/>
          </p:nvSpPr>
          <p:spPr>
            <a:xfrm>
              <a:off x="2584456" y="4229100"/>
              <a:ext cx="13213575" cy="2943114"/>
            </a:xfrm>
            <a:prstGeom prst="rect">
              <a:avLst/>
            </a:prstGeom>
          </p:spPr>
          <p:txBody>
            <a:bodyPr lIns="0" tIns="0" rIns="0" bIns="0" rtlCol="0" anchor="t">
              <a:spAutoFit/>
            </a:bodyPr>
            <a:lstStyle/>
            <a:p>
              <a:pPr>
                <a:lnSpc>
                  <a:spcPts val="5132"/>
                </a:lnSpc>
              </a:pPr>
              <a:r>
                <a:rPr lang="en-US" sz="4666" spc="-47" dirty="0">
                  <a:solidFill>
                    <a:schemeClr val="bg1"/>
                  </a:solidFill>
                  <a:latin typeface="HK Grotesk Medium"/>
                </a:rPr>
                <a:t>Thank You  </a:t>
              </a:r>
            </a:p>
            <a:p>
              <a:pPr>
                <a:lnSpc>
                  <a:spcPts val="5132"/>
                </a:lnSpc>
              </a:pPr>
              <a:endParaRPr lang="en-US" sz="4666" spc="-47" dirty="0">
                <a:solidFill>
                  <a:schemeClr val="bg1"/>
                </a:solidFill>
                <a:latin typeface="HK Grotesk Medium"/>
              </a:endParaRPr>
            </a:p>
            <a:p>
              <a:pPr>
                <a:lnSpc>
                  <a:spcPts val="5132"/>
                </a:lnSpc>
              </a:pPr>
              <a:r>
                <a:rPr lang="en-US" sz="4666" spc="-47" dirty="0">
                  <a:solidFill>
                    <a:srgbClr val="1E1E1E"/>
                  </a:solidFill>
                  <a:latin typeface="HK Grotesk Medium"/>
                </a:rPr>
                <a:t>Comments and Suggestions</a:t>
              </a:r>
            </a:p>
          </p:txBody>
        </p:sp>
      </p:grpSp>
      <p:sp>
        <p:nvSpPr>
          <p:cNvPr id="8" name="TextBox 7">
            <a:extLst>
              <a:ext uri="{FF2B5EF4-FFF2-40B4-BE49-F238E27FC236}">
                <a16:creationId xmlns:a16="http://schemas.microsoft.com/office/drawing/2014/main" id="{FA16A743-5AF9-9745-864F-A754A506713A}"/>
              </a:ext>
            </a:extLst>
          </p:cNvPr>
          <p:cNvSpPr txBox="1"/>
          <p:nvPr/>
        </p:nvSpPr>
        <p:spPr>
          <a:xfrm>
            <a:off x="3337461" y="3749783"/>
            <a:ext cx="5932715" cy="235898"/>
          </a:xfrm>
          <a:prstGeom prst="rect">
            <a:avLst/>
          </a:prstGeom>
          <a:noFill/>
        </p:spPr>
        <p:txBody>
          <a:bodyPr wrap="square" rtlCol="0">
            <a:spAutoFit/>
          </a:bodyPr>
          <a:lstStyle/>
          <a:p>
            <a:pPr algn="ctr"/>
            <a:r>
              <a:rPr lang="en-US" sz="933" dirty="0"/>
              <a:t> </a:t>
            </a:r>
          </a:p>
        </p:txBody>
      </p:sp>
    </p:spTree>
    <p:extLst>
      <p:ext uri="{BB962C8B-B14F-4D97-AF65-F5344CB8AC3E}">
        <p14:creationId xmlns:p14="http://schemas.microsoft.com/office/powerpoint/2010/main" val="3631158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023242" y="0"/>
            <a:ext cx="4168758" cy="2399934"/>
          </a:xfrm>
          <a:custGeom>
            <a:avLst/>
            <a:gdLst/>
            <a:ahLst/>
            <a:cxnLst/>
            <a:rect l="l" t="t" r="r" b="b"/>
            <a:pathLst>
              <a:path w="6253137" h="3599901">
                <a:moveTo>
                  <a:pt x="0" y="0"/>
                </a:moveTo>
                <a:lnTo>
                  <a:pt x="6253137" y="0"/>
                </a:lnTo>
                <a:lnTo>
                  <a:pt x="6253137" y="3599901"/>
                </a:lnTo>
                <a:lnTo>
                  <a:pt x="0" y="3599901"/>
                </a:lnTo>
                <a:lnTo>
                  <a:pt x="0" y="0"/>
                </a:lnTo>
                <a:close/>
              </a:path>
            </a:pathLst>
          </a:custGeom>
          <a:blipFill>
            <a:blip r:embed="rId2"/>
            <a:stretch>
              <a:fillRect/>
            </a:stretch>
          </a:blipFill>
        </p:spPr>
        <p:txBody>
          <a:bodyPr/>
          <a:lstStyle/>
          <a:p>
            <a:endParaRPr lang="nl-NL"/>
          </a:p>
        </p:txBody>
      </p:sp>
      <p:sp>
        <p:nvSpPr>
          <p:cNvPr id="5" name="Freeform 5"/>
          <p:cNvSpPr/>
          <p:nvPr/>
        </p:nvSpPr>
        <p:spPr>
          <a:xfrm>
            <a:off x="6004020" y="685800"/>
            <a:ext cx="1154965" cy="1154965"/>
          </a:xfrm>
          <a:custGeom>
            <a:avLst/>
            <a:gdLst/>
            <a:ahLst/>
            <a:cxnLst/>
            <a:rect l="l" t="t" r="r" b="b"/>
            <a:pathLst>
              <a:path w="1732448" h="1732448">
                <a:moveTo>
                  <a:pt x="0" y="0"/>
                </a:moveTo>
                <a:lnTo>
                  <a:pt x="1732448" y="0"/>
                </a:lnTo>
                <a:lnTo>
                  <a:pt x="1732448" y="1732448"/>
                </a:lnTo>
                <a:lnTo>
                  <a:pt x="0" y="1732448"/>
                </a:lnTo>
                <a:lnTo>
                  <a:pt x="0" y="0"/>
                </a:lnTo>
                <a:close/>
              </a:path>
            </a:pathLst>
          </a:custGeom>
          <a:blipFill>
            <a:blip r:embed="rId3"/>
            <a:stretch>
              <a:fillRect/>
            </a:stretch>
          </a:blipFill>
        </p:spPr>
        <p:txBody>
          <a:bodyPr/>
          <a:lstStyle/>
          <a:p>
            <a:endParaRPr lang="nl-NL"/>
          </a:p>
        </p:txBody>
      </p:sp>
      <p:sp>
        <p:nvSpPr>
          <p:cNvPr id="6" name="TextBox 6"/>
          <p:cNvSpPr txBox="1"/>
          <p:nvPr/>
        </p:nvSpPr>
        <p:spPr>
          <a:xfrm>
            <a:off x="2940627" y="3519067"/>
            <a:ext cx="6340067" cy="2811988"/>
          </a:xfrm>
          <a:prstGeom prst="rect">
            <a:avLst/>
          </a:prstGeom>
        </p:spPr>
        <p:txBody>
          <a:bodyPr wrap="square" lIns="0" tIns="0" rIns="0" bIns="0" rtlCol="0" anchor="t">
            <a:spAutoFit/>
          </a:bodyPr>
          <a:lstStyle/>
          <a:p>
            <a:pPr algn="ctr">
              <a:lnSpc>
                <a:spcPts val="2135"/>
              </a:lnSpc>
            </a:pPr>
            <a:r>
              <a:rPr lang="en-US" sz="1525" dirty="0">
                <a:solidFill>
                  <a:srgbClr val="202CBD"/>
                </a:solidFill>
                <a:latin typeface="Arimo Bold Italics"/>
              </a:rPr>
              <a:t>Prepared for “8th Conference of the Regulating for Decent Work Network”</a:t>
            </a:r>
          </a:p>
          <a:p>
            <a:pPr algn="ctr">
              <a:lnSpc>
                <a:spcPts val="2135"/>
              </a:lnSpc>
            </a:pPr>
            <a:r>
              <a:rPr lang="en-US" sz="1525" dirty="0">
                <a:solidFill>
                  <a:srgbClr val="202CBD"/>
                </a:solidFill>
                <a:latin typeface="Arimo Bold Italics"/>
              </a:rPr>
              <a:t>on Ensuring decent work in times of uncertainty</a:t>
            </a:r>
          </a:p>
          <a:p>
            <a:pPr algn="ctr">
              <a:lnSpc>
                <a:spcPts val="2135"/>
              </a:lnSpc>
            </a:pPr>
            <a:r>
              <a:rPr lang="en-US" sz="1525" dirty="0">
                <a:solidFill>
                  <a:srgbClr val="202CBD"/>
                </a:solidFill>
                <a:latin typeface="Arimo Bold Italics"/>
              </a:rPr>
              <a:t>10-12 July 2023</a:t>
            </a:r>
          </a:p>
          <a:p>
            <a:pPr algn="ctr">
              <a:lnSpc>
                <a:spcPts val="2135"/>
              </a:lnSpc>
            </a:pPr>
            <a:endParaRPr lang="en-US" sz="1525" dirty="0">
              <a:solidFill>
                <a:srgbClr val="202CBD"/>
              </a:solidFill>
              <a:latin typeface="Arimo Bold Italics"/>
            </a:endParaRPr>
          </a:p>
          <a:p>
            <a:pPr algn="ctr">
              <a:lnSpc>
                <a:spcPts val="2135"/>
              </a:lnSpc>
            </a:pPr>
            <a:endParaRPr lang="en-US" sz="1525" dirty="0">
              <a:solidFill>
                <a:srgbClr val="202CBD"/>
              </a:solidFill>
              <a:latin typeface="Arimo Bold Italics"/>
            </a:endParaRPr>
          </a:p>
          <a:p>
            <a:pPr algn="ctr">
              <a:lnSpc>
                <a:spcPts val="2135"/>
              </a:lnSpc>
            </a:pPr>
            <a:r>
              <a:rPr lang="en-US" sz="1525" dirty="0">
                <a:solidFill>
                  <a:srgbClr val="202CBD"/>
                </a:solidFill>
                <a:latin typeface="Arimo Bold Italics"/>
              </a:rPr>
              <a:t>Asst. Prof. </a:t>
            </a:r>
            <a:r>
              <a:rPr lang="en-US" sz="1525" dirty="0" err="1">
                <a:solidFill>
                  <a:srgbClr val="202CBD"/>
                </a:solidFill>
                <a:latin typeface="Arimo Bold Italics"/>
              </a:rPr>
              <a:t>Dr.Ceyhun</a:t>
            </a:r>
            <a:r>
              <a:rPr lang="en-US" sz="1525" dirty="0">
                <a:solidFill>
                  <a:srgbClr val="202CBD"/>
                </a:solidFill>
                <a:latin typeface="Arimo Bold Italics"/>
              </a:rPr>
              <a:t> GÜLER</a:t>
            </a:r>
          </a:p>
          <a:p>
            <a:pPr algn="ctr">
              <a:lnSpc>
                <a:spcPts val="2135"/>
              </a:lnSpc>
            </a:pPr>
            <a:r>
              <a:rPr lang="en-US" sz="1525" dirty="0" err="1">
                <a:solidFill>
                  <a:srgbClr val="202CBD"/>
                </a:solidFill>
                <a:latin typeface="Arimo Bold Italics"/>
              </a:rPr>
              <a:t>Dokuz</a:t>
            </a:r>
            <a:r>
              <a:rPr lang="en-US" sz="1525" dirty="0">
                <a:solidFill>
                  <a:srgbClr val="202CBD"/>
                </a:solidFill>
                <a:latin typeface="Arimo Bold Italics"/>
              </a:rPr>
              <a:t> </a:t>
            </a:r>
            <a:r>
              <a:rPr lang="en-US" sz="1525" dirty="0" err="1">
                <a:solidFill>
                  <a:srgbClr val="202CBD"/>
                </a:solidFill>
                <a:latin typeface="Arimo Bold Italics"/>
              </a:rPr>
              <a:t>Eylul</a:t>
            </a:r>
            <a:r>
              <a:rPr lang="en-US" sz="1525" dirty="0">
                <a:solidFill>
                  <a:srgbClr val="202CBD"/>
                </a:solidFill>
                <a:latin typeface="Arimo Bold Italics"/>
              </a:rPr>
              <a:t> University</a:t>
            </a:r>
          </a:p>
          <a:p>
            <a:pPr algn="ctr">
              <a:lnSpc>
                <a:spcPts val="2135"/>
              </a:lnSpc>
            </a:pPr>
            <a:r>
              <a:rPr lang="en-US" sz="1525" dirty="0">
                <a:solidFill>
                  <a:srgbClr val="202CBD"/>
                </a:solidFill>
                <a:latin typeface="Arimo Bold Italics"/>
              </a:rPr>
              <a:t>Department of </a:t>
            </a:r>
            <a:r>
              <a:rPr lang="en-US" sz="1525" dirty="0" err="1">
                <a:solidFill>
                  <a:srgbClr val="202CBD"/>
                </a:solidFill>
                <a:latin typeface="Arimo Bold Italics"/>
              </a:rPr>
              <a:t>Labour</a:t>
            </a:r>
            <a:r>
              <a:rPr lang="en-US" sz="1525" dirty="0">
                <a:solidFill>
                  <a:srgbClr val="202CBD"/>
                </a:solidFill>
                <a:latin typeface="Arimo Bold Italics"/>
              </a:rPr>
              <a:t> Economics &amp; Industrial Relations</a:t>
            </a:r>
          </a:p>
          <a:p>
            <a:pPr algn="ctr">
              <a:lnSpc>
                <a:spcPts val="2135"/>
              </a:lnSpc>
            </a:pPr>
            <a:endParaRPr lang="en-US" sz="1525" dirty="0">
              <a:solidFill>
                <a:srgbClr val="202CBD"/>
              </a:solidFill>
              <a:latin typeface="Arimo Bold Italics"/>
            </a:endParaRPr>
          </a:p>
          <a:p>
            <a:pPr algn="ctr">
              <a:lnSpc>
                <a:spcPts val="1525"/>
              </a:lnSpc>
            </a:pPr>
            <a:endParaRPr lang="en-US" sz="1525" dirty="0">
              <a:solidFill>
                <a:srgbClr val="202CBD"/>
              </a:solidFill>
              <a:latin typeface="Arimo Bold Italics"/>
            </a:endParaRPr>
          </a:p>
          <a:p>
            <a:pPr algn="ctr">
              <a:lnSpc>
                <a:spcPts val="1525"/>
              </a:lnSpc>
            </a:pPr>
            <a:endParaRPr lang="en-US" sz="1525" dirty="0">
              <a:solidFill>
                <a:srgbClr val="202CBD"/>
              </a:solidFill>
              <a:latin typeface="Arimo Bold Italics"/>
            </a:endParaRPr>
          </a:p>
        </p:txBody>
      </p:sp>
      <p:sp>
        <p:nvSpPr>
          <p:cNvPr id="7" name="TextBox 7"/>
          <p:cNvSpPr txBox="1"/>
          <p:nvPr/>
        </p:nvSpPr>
        <p:spPr>
          <a:xfrm>
            <a:off x="685800" y="2333308"/>
            <a:ext cx="10636441" cy="469616"/>
          </a:xfrm>
          <a:prstGeom prst="rect">
            <a:avLst/>
          </a:prstGeom>
        </p:spPr>
        <p:txBody>
          <a:bodyPr lIns="0" tIns="0" rIns="0" bIns="0" rtlCol="0" anchor="t">
            <a:spAutoFit/>
          </a:bodyPr>
          <a:lstStyle/>
          <a:p>
            <a:pPr algn="ctr">
              <a:lnSpc>
                <a:spcPts val="3912"/>
              </a:lnSpc>
              <a:spcBef>
                <a:spcPct val="0"/>
              </a:spcBef>
            </a:pPr>
            <a:r>
              <a:rPr lang="en-US" sz="2793">
                <a:solidFill>
                  <a:srgbClr val="202CBD"/>
                </a:solidFill>
                <a:latin typeface="Trocchi"/>
              </a:rPr>
              <a:t>Understanding Collective Bargaining Agreements In Turkey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825434"/>
            <a:ext cx="12185725" cy="944502"/>
          </a:xfrm>
          <a:prstGeom prst="rect">
            <a:avLst/>
          </a:prstGeom>
          <a:solidFill>
            <a:srgbClr val="1E2DBE"/>
          </a:solidFill>
        </p:spPr>
        <p:txBody>
          <a:bodyPr/>
          <a:lstStyle/>
          <a:p>
            <a:endParaRPr lang="nl-NL"/>
          </a:p>
        </p:txBody>
      </p:sp>
      <p:sp>
        <p:nvSpPr>
          <p:cNvPr id="3" name="Freeform 3"/>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2"/>
            <a:stretch>
              <a:fillRect/>
            </a:stretch>
          </a:blipFill>
        </p:spPr>
        <p:txBody>
          <a:bodyPr/>
          <a:lstStyle/>
          <a:p>
            <a:endParaRPr lang="nl-NL"/>
          </a:p>
        </p:txBody>
      </p:sp>
      <p:sp>
        <p:nvSpPr>
          <p:cNvPr id="4" name="Freeform 4"/>
          <p:cNvSpPr/>
          <p:nvPr/>
        </p:nvSpPr>
        <p:spPr>
          <a:xfrm rot="-10800000">
            <a:off x="4466464" y="1877608"/>
            <a:ext cx="3250816" cy="2836337"/>
          </a:xfrm>
          <a:custGeom>
            <a:avLst/>
            <a:gdLst/>
            <a:ahLst/>
            <a:cxnLst/>
            <a:rect l="l" t="t" r="r" b="b"/>
            <a:pathLst>
              <a:path w="4876224" h="4254506">
                <a:moveTo>
                  <a:pt x="0" y="0"/>
                </a:moveTo>
                <a:lnTo>
                  <a:pt x="4876224" y="0"/>
                </a:lnTo>
                <a:lnTo>
                  <a:pt x="4876224" y="4254506"/>
                </a:lnTo>
                <a:lnTo>
                  <a:pt x="0" y="42545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a:off x="8438230" y="2148879"/>
            <a:ext cx="1529225" cy="1609711"/>
          </a:xfrm>
          <a:custGeom>
            <a:avLst/>
            <a:gdLst/>
            <a:ahLst/>
            <a:cxnLst/>
            <a:rect l="l" t="t" r="r" b="b"/>
            <a:pathLst>
              <a:path w="2293838" h="2414566">
                <a:moveTo>
                  <a:pt x="0" y="0"/>
                </a:moveTo>
                <a:lnTo>
                  <a:pt x="2293838" y="0"/>
                </a:lnTo>
                <a:lnTo>
                  <a:pt x="2293838" y="2414567"/>
                </a:lnTo>
                <a:lnTo>
                  <a:pt x="0" y="241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2034282" y="2148879"/>
            <a:ext cx="1655653" cy="1604477"/>
          </a:xfrm>
          <a:custGeom>
            <a:avLst/>
            <a:gdLst/>
            <a:ahLst/>
            <a:cxnLst/>
            <a:rect l="l" t="t" r="r" b="b"/>
            <a:pathLst>
              <a:path w="2483479" h="2406716">
                <a:moveTo>
                  <a:pt x="0" y="0"/>
                </a:moveTo>
                <a:lnTo>
                  <a:pt x="2483479" y="0"/>
                </a:lnTo>
                <a:lnTo>
                  <a:pt x="2483479" y="2406717"/>
                </a:lnTo>
                <a:lnTo>
                  <a:pt x="0" y="2406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7" name="TextBox 7"/>
          <p:cNvSpPr txBox="1"/>
          <p:nvPr/>
        </p:nvSpPr>
        <p:spPr>
          <a:xfrm>
            <a:off x="3967600" y="1344363"/>
            <a:ext cx="4765774" cy="324448"/>
          </a:xfrm>
          <a:prstGeom prst="rect">
            <a:avLst/>
          </a:prstGeom>
        </p:spPr>
        <p:txBody>
          <a:bodyPr lIns="0" tIns="0" rIns="0" bIns="0" rtlCol="0" anchor="t">
            <a:spAutoFit/>
          </a:bodyPr>
          <a:lstStyle/>
          <a:p>
            <a:pPr algn="ctr">
              <a:lnSpc>
                <a:spcPts val="2677"/>
              </a:lnSpc>
            </a:pPr>
            <a:r>
              <a:rPr lang="en-US" sz="1913">
                <a:solidFill>
                  <a:srgbClr val="001C84"/>
                </a:solidFill>
                <a:latin typeface="Aileron"/>
              </a:rPr>
              <a:t>Two different collective bargaining regimes </a:t>
            </a:r>
          </a:p>
        </p:txBody>
      </p:sp>
      <p:sp>
        <p:nvSpPr>
          <p:cNvPr id="8" name="TextBox 8"/>
          <p:cNvSpPr txBox="1"/>
          <p:nvPr/>
        </p:nvSpPr>
        <p:spPr>
          <a:xfrm>
            <a:off x="2086911" y="3934189"/>
            <a:ext cx="1550392" cy="670696"/>
          </a:xfrm>
          <a:prstGeom prst="rect">
            <a:avLst/>
          </a:prstGeom>
        </p:spPr>
        <p:txBody>
          <a:bodyPr lIns="0" tIns="0" rIns="0" bIns="0" rtlCol="0" anchor="t">
            <a:spAutoFit/>
          </a:bodyPr>
          <a:lstStyle/>
          <a:p>
            <a:pPr algn="ctr">
              <a:lnSpc>
                <a:spcPts val="2677"/>
              </a:lnSpc>
            </a:pPr>
            <a:r>
              <a:rPr lang="en-US" sz="1913">
                <a:solidFill>
                  <a:srgbClr val="001C84"/>
                </a:solidFill>
                <a:latin typeface="Aileron"/>
              </a:rPr>
              <a:t>For workers</a:t>
            </a:r>
          </a:p>
          <a:p>
            <a:pPr algn="ctr">
              <a:lnSpc>
                <a:spcPts val="2677"/>
              </a:lnSpc>
            </a:pPr>
            <a:r>
              <a:rPr lang="en-US" sz="1913">
                <a:solidFill>
                  <a:srgbClr val="001C84"/>
                </a:solidFill>
                <a:latin typeface="Aileron"/>
              </a:rPr>
              <a:t>Law No. 6356 </a:t>
            </a:r>
          </a:p>
        </p:txBody>
      </p:sp>
      <p:sp>
        <p:nvSpPr>
          <p:cNvPr id="9" name="TextBox 9"/>
          <p:cNvSpPr txBox="1"/>
          <p:nvPr/>
        </p:nvSpPr>
        <p:spPr>
          <a:xfrm>
            <a:off x="8300597" y="3934189"/>
            <a:ext cx="1804491" cy="670696"/>
          </a:xfrm>
          <a:prstGeom prst="rect">
            <a:avLst/>
          </a:prstGeom>
        </p:spPr>
        <p:txBody>
          <a:bodyPr lIns="0" tIns="0" rIns="0" bIns="0" rtlCol="0" anchor="t">
            <a:spAutoFit/>
          </a:bodyPr>
          <a:lstStyle/>
          <a:p>
            <a:pPr algn="ctr">
              <a:lnSpc>
                <a:spcPts val="2677"/>
              </a:lnSpc>
            </a:pPr>
            <a:r>
              <a:rPr lang="en-US" sz="1913">
                <a:solidFill>
                  <a:srgbClr val="001C84"/>
                </a:solidFill>
                <a:latin typeface="Aileron"/>
              </a:rPr>
              <a:t>For civil servants</a:t>
            </a:r>
          </a:p>
          <a:p>
            <a:pPr algn="ctr">
              <a:lnSpc>
                <a:spcPts val="2677"/>
              </a:lnSpc>
            </a:pPr>
            <a:r>
              <a:rPr lang="en-US" sz="1913">
                <a:solidFill>
                  <a:srgbClr val="001C84"/>
                </a:solidFill>
                <a:latin typeface="Aileron"/>
              </a:rPr>
              <a:t>Law No. 4688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idx="4294967295"/>
          </p:nvPr>
        </p:nvSpPr>
        <p:spPr>
          <a:xfrm>
            <a:off x="354724" y="310951"/>
            <a:ext cx="11354000" cy="15672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b="1"/>
              <a:t>CBAs around the world</a:t>
            </a:r>
            <a:endParaRPr b="1"/>
          </a:p>
        </p:txBody>
      </p:sp>
      <p:sp>
        <p:nvSpPr>
          <p:cNvPr id="151" name="Google Shape;151;p28"/>
          <p:cNvSpPr txBox="1">
            <a:spLocks noGrp="1"/>
          </p:cNvSpPr>
          <p:nvPr>
            <p:ph type="sldNum" idx="12"/>
          </p:nvPr>
        </p:nvSpPr>
        <p:spPr>
          <a:xfrm>
            <a:off x="8610600" y="6356351"/>
            <a:ext cx="2743200" cy="365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6</a:t>
            </a:fld>
            <a:endParaRPr/>
          </a:p>
        </p:txBody>
      </p:sp>
      <p:cxnSp>
        <p:nvCxnSpPr>
          <p:cNvPr id="152" name="Google Shape;152;p28"/>
          <p:cNvCxnSpPr/>
          <p:nvPr/>
        </p:nvCxnSpPr>
        <p:spPr>
          <a:xfrm>
            <a:off x="354724" y="430924"/>
            <a:ext cx="11354000" cy="31600"/>
          </a:xfrm>
          <a:prstGeom prst="straightConnector1">
            <a:avLst/>
          </a:prstGeom>
          <a:noFill/>
          <a:ln w="19050" cap="flat" cmpd="sng">
            <a:solidFill>
              <a:srgbClr val="9CC2E5"/>
            </a:solidFill>
            <a:prstDash val="solid"/>
            <a:miter lim="800000"/>
            <a:headEnd type="none" w="sm" len="sm"/>
            <a:tailEnd type="none" w="sm" len="sm"/>
          </a:ln>
        </p:spPr>
      </p:cxnSp>
      <p:cxnSp>
        <p:nvCxnSpPr>
          <p:cNvPr id="153" name="Google Shape;153;p28"/>
          <p:cNvCxnSpPr/>
          <p:nvPr/>
        </p:nvCxnSpPr>
        <p:spPr>
          <a:xfrm>
            <a:off x="354724" y="1655380"/>
            <a:ext cx="11354000" cy="0"/>
          </a:xfrm>
          <a:prstGeom prst="straightConnector1">
            <a:avLst/>
          </a:prstGeom>
          <a:noFill/>
          <a:ln w="19050" cap="flat" cmpd="sng">
            <a:solidFill>
              <a:srgbClr val="9CC2E5"/>
            </a:solidFill>
            <a:prstDash val="solid"/>
            <a:miter lim="800000"/>
            <a:headEnd type="none" w="sm" len="sm"/>
            <a:tailEnd type="none" w="sm" len="sm"/>
          </a:ln>
        </p:spPr>
      </p:cxnSp>
      <p:sp>
        <p:nvSpPr>
          <p:cNvPr id="154" name="Google Shape;154;p28"/>
          <p:cNvSpPr txBox="1"/>
          <p:nvPr/>
        </p:nvSpPr>
        <p:spPr>
          <a:xfrm>
            <a:off x="354724" y="1756611"/>
            <a:ext cx="11354000" cy="5101200"/>
          </a:xfrm>
          <a:prstGeom prst="rect">
            <a:avLst/>
          </a:prstGeom>
          <a:noFill/>
          <a:ln>
            <a:noFill/>
          </a:ln>
        </p:spPr>
        <p:txBody>
          <a:bodyPr spcFirstLastPara="1" wrap="square" lIns="91433" tIns="45700" rIns="91433" bIns="45700" anchor="t" anchorCtr="0">
            <a:noAutofit/>
          </a:bodyPr>
          <a:lstStyle/>
          <a:p>
            <a:pPr marL="609585">
              <a:lnSpc>
                <a:spcPct val="90000"/>
              </a:lnSpc>
              <a:spcBef>
                <a:spcPts val="1067"/>
              </a:spcBef>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pic>
        <p:nvPicPr>
          <p:cNvPr id="155" name="Google Shape;155;p28"/>
          <p:cNvPicPr preferRelativeResize="0"/>
          <p:nvPr/>
        </p:nvPicPr>
        <p:blipFill>
          <a:blip r:embed="rId3">
            <a:alphaModFix/>
          </a:blip>
          <a:stretch>
            <a:fillRect/>
          </a:stretch>
        </p:blipFill>
        <p:spPr>
          <a:xfrm>
            <a:off x="1215867" y="1756601"/>
            <a:ext cx="9631733" cy="51011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080" y="-425199"/>
            <a:ext cx="2024887" cy="2024887"/>
          </a:xfrm>
          <a:custGeom>
            <a:avLst/>
            <a:gdLst/>
            <a:ahLst/>
            <a:cxnLst/>
            <a:rect l="l" t="t" r="r" b="b"/>
            <a:pathLst>
              <a:path w="3037330" h="3037330">
                <a:moveTo>
                  <a:pt x="0" y="0"/>
                </a:moveTo>
                <a:lnTo>
                  <a:pt x="3037330" y="0"/>
                </a:lnTo>
                <a:lnTo>
                  <a:pt x="3037330" y="3037331"/>
                </a:lnTo>
                <a:lnTo>
                  <a:pt x="0" y="3037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AutoShape 3"/>
          <p:cNvSpPr/>
          <p:nvPr/>
        </p:nvSpPr>
        <p:spPr>
          <a:xfrm>
            <a:off x="279400" y="1876604"/>
            <a:ext cx="17030" cy="3678438"/>
          </a:xfrm>
          <a:prstGeom prst="rect">
            <a:avLst/>
          </a:prstGeom>
          <a:solidFill>
            <a:srgbClr val="86A8C5"/>
          </a:solidFill>
        </p:spPr>
        <p:txBody>
          <a:bodyPr/>
          <a:lstStyle/>
          <a:p>
            <a:endParaRPr lang="nl-NL"/>
          </a:p>
        </p:txBody>
      </p:sp>
      <p:grpSp>
        <p:nvGrpSpPr>
          <p:cNvPr id="5" name="Group 5"/>
          <p:cNvGrpSpPr>
            <a:grpSpLocks noChangeAspect="1"/>
          </p:cNvGrpSpPr>
          <p:nvPr/>
        </p:nvGrpSpPr>
        <p:grpSpPr>
          <a:xfrm rot="-5400000">
            <a:off x="717034" y="5832263"/>
            <a:ext cx="795855" cy="68921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0000"/>
            </a:solidFill>
          </p:spPr>
          <p:txBody>
            <a:bodyPr/>
            <a:lstStyle/>
            <a:p>
              <a:endParaRPr lang="nl-NL"/>
            </a:p>
          </p:txBody>
        </p:sp>
      </p:grpSp>
      <p:sp>
        <p:nvSpPr>
          <p:cNvPr id="7" name="Freeform 7"/>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4"/>
            <a:stretch>
              <a:fillRect/>
            </a:stretch>
          </a:blipFill>
        </p:spPr>
        <p:txBody>
          <a:bodyPr/>
          <a:lstStyle/>
          <a:p>
            <a:endParaRPr lang="nl-NL"/>
          </a:p>
        </p:txBody>
      </p:sp>
      <p:graphicFrame>
        <p:nvGraphicFramePr>
          <p:cNvPr id="8" name="Table 8"/>
          <p:cNvGraphicFramePr>
            <a:graphicFrameLocks noGrp="1"/>
          </p:cNvGraphicFramePr>
          <p:nvPr/>
        </p:nvGraphicFramePr>
        <p:xfrm>
          <a:off x="4338458" y="1479257"/>
          <a:ext cx="6916334" cy="4715614"/>
        </p:xfrm>
        <a:graphic>
          <a:graphicData uri="http://schemas.openxmlformats.org/drawingml/2006/table">
            <a:tbl>
              <a:tblPr/>
              <a:tblGrid>
                <a:gridCol w="3458167">
                  <a:extLst>
                    <a:ext uri="{9D8B030D-6E8A-4147-A177-3AD203B41FA5}">
                      <a16:colId xmlns:a16="http://schemas.microsoft.com/office/drawing/2014/main" val="20000"/>
                    </a:ext>
                  </a:extLst>
                </a:gridCol>
                <a:gridCol w="3458167">
                  <a:extLst>
                    <a:ext uri="{9D8B030D-6E8A-4147-A177-3AD203B41FA5}">
                      <a16:colId xmlns:a16="http://schemas.microsoft.com/office/drawing/2014/main" val="20001"/>
                    </a:ext>
                  </a:extLst>
                </a:gridCol>
              </a:tblGrid>
              <a:tr h="1162773">
                <a:tc>
                  <a:txBody>
                    <a:bodyPr/>
                    <a:lstStyle/>
                    <a:p>
                      <a:pPr algn="ctr">
                        <a:lnSpc>
                          <a:spcPts val="3499"/>
                        </a:lnSpc>
                        <a:defRPr/>
                      </a:pPr>
                      <a:r>
                        <a:rPr lang="en-US" sz="1700">
                          <a:solidFill>
                            <a:srgbClr val="1E2DBE"/>
                          </a:solidFill>
                          <a:latin typeface="Aileron Bold"/>
                        </a:rPr>
                        <a:t>For workers</a:t>
                      </a:r>
                      <a:endParaRPr lang="en-US" sz="700"/>
                    </a:p>
                    <a:p>
                      <a:pPr algn="ctr">
                        <a:lnSpc>
                          <a:spcPts val="3499"/>
                        </a:lnSpc>
                      </a:pPr>
                      <a:r>
                        <a:rPr lang="en-US" sz="1700">
                          <a:solidFill>
                            <a:srgbClr val="1E2DBE"/>
                          </a:solidFill>
                          <a:latin typeface="Aileron Bold"/>
                        </a:rPr>
                        <a:t>Law No. 6356 </a:t>
                      </a:r>
                    </a:p>
                    <a:p>
                      <a:pPr algn="ctr">
                        <a:lnSpc>
                          <a:spcPts val="3499"/>
                        </a:lnSpc>
                      </a:pPr>
                      <a:endParaRPr lang="en-US" sz="1700">
                        <a:solidFill>
                          <a:srgbClr val="1E2DBE"/>
                        </a:solidFill>
                        <a:latin typeface="Aileron Bold"/>
                      </a:endParaRPr>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3499"/>
                        </a:lnSpc>
                        <a:defRPr/>
                      </a:pPr>
                      <a:r>
                        <a:rPr lang="en-US" sz="1700">
                          <a:solidFill>
                            <a:srgbClr val="1E2DBE"/>
                          </a:solidFill>
                          <a:latin typeface="Aileron Bold"/>
                        </a:rPr>
                        <a:t>For civil servants</a:t>
                      </a:r>
                      <a:endParaRPr lang="en-US" sz="700"/>
                    </a:p>
                    <a:p>
                      <a:pPr algn="ctr">
                        <a:lnSpc>
                          <a:spcPts val="3499"/>
                        </a:lnSpc>
                      </a:pPr>
                      <a:r>
                        <a:rPr lang="en-US" sz="1700">
                          <a:solidFill>
                            <a:srgbClr val="1E2DBE"/>
                          </a:solidFill>
                          <a:latin typeface="Aileron Bold"/>
                        </a:rPr>
                        <a:t>Law No. 4688</a:t>
                      </a:r>
                    </a:p>
                    <a:p>
                      <a:pPr algn="ctr">
                        <a:lnSpc>
                          <a:spcPts val="3499"/>
                        </a:lnSpc>
                      </a:pPr>
                      <a:endParaRPr lang="en-US" sz="1700">
                        <a:solidFill>
                          <a:srgbClr val="1E2DBE"/>
                        </a:solidFill>
                        <a:latin typeface="Aileron Bold"/>
                      </a:endParaRPr>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r h="1004420">
                <a:tc>
                  <a:txBody>
                    <a:bodyPr/>
                    <a:lstStyle/>
                    <a:p>
                      <a:pPr algn="ctr">
                        <a:lnSpc>
                          <a:spcPts val="3499"/>
                        </a:lnSpc>
                        <a:defRPr/>
                      </a:pPr>
                      <a:r>
                        <a:rPr lang="en-US" sz="1700">
                          <a:solidFill>
                            <a:srgbClr val="1E2DBE"/>
                          </a:solidFill>
                          <a:latin typeface="Aileron"/>
                        </a:rPr>
                        <a:t>Workplace or enterprise level</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3499"/>
                        </a:lnSpc>
                        <a:defRPr/>
                      </a:pPr>
                      <a:r>
                        <a:rPr lang="en-US" sz="1700">
                          <a:solidFill>
                            <a:srgbClr val="1E2DBE"/>
                          </a:solidFill>
                          <a:latin typeface="Aileron"/>
                        </a:rPr>
                        <a:t>Sectoral or national level </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1004420">
                <a:tc>
                  <a:txBody>
                    <a:bodyPr/>
                    <a:lstStyle/>
                    <a:p>
                      <a:pPr algn="ctr">
                        <a:lnSpc>
                          <a:spcPts val="3499"/>
                        </a:lnSpc>
                        <a:defRPr/>
                      </a:pPr>
                      <a:r>
                        <a:rPr lang="en-US" sz="1700">
                          <a:solidFill>
                            <a:srgbClr val="1E2DBE"/>
                          </a:solidFill>
                          <a:latin typeface="Aileron"/>
                        </a:rPr>
                        <a:t>Group collective bargaining agreement</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3499"/>
                        </a:lnSpc>
                        <a:defRPr/>
                      </a:pPr>
                      <a:r>
                        <a:rPr lang="en-US" sz="1700">
                          <a:solidFill>
                            <a:srgbClr val="1E2DBE"/>
                          </a:solidFill>
                          <a:latin typeface="Aileron"/>
                        </a:rPr>
                        <a:t>Service branches </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004420">
                <a:tc>
                  <a:txBody>
                    <a:bodyPr/>
                    <a:lstStyle/>
                    <a:p>
                      <a:pPr algn="ctr">
                        <a:lnSpc>
                          <a:spcPts val="3499"/>
                        </a:lnSpc>
                        <a:defRPr/>
                      </a:pPr>
                      <a:r>
                        <a:rPr lang="en-US" sz="1700">
                          <a:solidFill>
                            <a:srgbClr val="1E2DBE"/>
                          </a:solidFill>
                          <a:latin typeface="Aileron"/>
                        </a:rPr>
                        <a:t>Cover trade union member workers (Solidarity Fee)</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3499"/>
                        </a:lnSpc>
                        <a:defRPr/>
                      </a:pPr>
                      <a:r>
                        <a:rPr lang="en-US" sz="1700">
                          <a:solidFill>
                            <a:srgbClr val="1E2DBE"/>
                          </a:solidFill>
                          <a:latin typeface="Aileron"/>
                        </a:rPr>
                        <a:t>Cover all civil servants</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Freeform 9"/>
          <p:cNvSpPr/>
          <p:nvPr/>
        </p:nvSpPr>
        <p:spPr>
          <a:xfrm>
            <a:off x="1114961" y="3567273"/>
            <a:ext cx="1477575" cy="1455411"/>
          </a:xfrm>
          <a:custGeom>
            <a:avLst/>
            <a:gdLst/>
            <a:ahLst/>
            <a:cxnLst/>
            <a:rect l="l" t="t" r="r" b="b"/>
            <a:pathLst>
              <a:path w="2216362" h="2183117">
                <a:moveTo>
                  <a:pt x="0" y="0"/>
                </a:moveTo>
                <a:lnTo>
                  <a:pt x="2216363" y="0"/>
                </a:lnTo>
                <a:lnTo>
                  <a:pt x="2216363" y="2183117"/>
                </a:lnTo>
                <a:lnTo>
                  <a:pt x="0" y="2183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10" name="Group 10"/>
          <p:cNvGrpSpPr/>
          <p:nvPr/>
        </p:nvGrpSpPr>
        <p:grpSpPr>
          <a:xfrm>
            <a:off x="304800" y="2090706"/>
            <a:ext cx="4423463" cy="2283627"/>
            <a:chOff x="0" y="428202"/>
            <a:chExt cx="8846925" cy="4567254"/>
          </a:xfrm>
        </p:grpSpPr>
        <p:sp>
          <p:nvSpPr>
            <p:cNvPr id="11" name="TextBox 11"/>
            <p:cNvSpPr txBox="1"/>
            <p:nvPr/>
          </p:nvSpPr>
          <p:spPr>
            <a:xfrm>
              <a:off x="0" y="4510194"/>
              <a:ext cx="7460077" cy="485262"/>
            </a:xfrm>
            <a:prstGeom prst="rect">
              <a:avLst/>
            </a:prstGeom>
          </p:spPr>
          <p:txBody>
            <a:bodyPr lIns="0" tIns="0" rIns="0" bIns="0" rtlCol="0" anchor="t">
              <a:spAutoFit/>
            </a:bodyPr>
            <a:lstStyle/>
            <a:p>
              <a:pPr>
                <a:lnSpc>
                  <a:spcPts val="2080"/>
                </a:lnSpc>
              </a:pPr>
              <a:endParaRPr sz="1200"/>
            </a:p>
          </p:txBody>
        </p:sp>
        <p:sp>
          <p:nvSpPr>
            <p:cNvPr id="12" name="TextBox 12"/>
            <p:cNvSpPr txBox="1"/>
            <p:nvPr/>
          </p:nvSpPr>
          <p:spPr>
            <a:xfrm>
              <a:off x="0" y="428202"/>
              <a:ext cx="8846925" cy="2821286"/>
            </a:xfrm>
            <a:prstGeom prst="rect">
              <a:avLst/>
            </a:prstGeom>
          </p:spPr>
          <p:txBody>
            <a:bodyPr lIns="0" tIns="0" rIns="0" bIns="0" rtlCol="0" anchor="t">
              <a:spAutoFit/>
            </a:bodyPr>
            <a:lstStyle/>
            <a:p>
              <a:pPr>
                <a:lnSpc>
                  <a:spcPts val="2841"/>
                </a:lnSpc>
              </a:pPr>
              <a:r>
                <a:rPr lang="en-US" sz="2583" spc="23">
                  <a:solidFill>
                    <a:srgbClr val="1E2DBE"/>
                  </a:solidFill>
                  <a:latin typeface="Montserrat Bold"/>
                </a:rPr>
                <a:t>Scope and Level of Collective Bargaining Agreement</a:t>
              </a:r>
            </a:p>
            <a:p>
              <a:pPr>
                <a:lnSpc>
                  <a:spcPts val="2621"/>
                </a:lnSpc>
              </a:pPr>
              <a:endParaRPr lang="en-US" sz="2583" spc="23">
                <a:solidFill>
                  <a:srgbClr val="1E2DBE"/>
                </a:solidFill>
                <a:latin typeface="Montserrat Bold"/>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9908" y="2056566"/>
            <a:ext cx="4667073" cy="1919333"/>
            <a:chOff x="0" y="0"/>
            <a:chExt cx="5420212" cy="2229061"/>
          </a:xfrm>
        </p:grpSpPr>
        <p:sp>
          <p:nvSpPr>
            <p:cNvPr id="3"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4B6FED"/>
            </a:solidFill>
          </p:spPr>
          <p:txBody>
            <a:bodyPr/>
            <a:lstStyle/>
            <a:p>
              <a:endParaRPr lang="nl-NL"/>
            </a:p>
          </p:txBody>
        </p:sp>
      </p:grpSp>
      <p:grpSp>
        <p:nvGrpSpPr>
          <p:cNvPr id="4" name="Group 4"/>
          <p:cNvGrpSpPr/>
          <p:nvPr/>
        </p:nvGrpSpPr>
        <p:grpSpPr>
          <a:xfrm>
            <a:off x="6245019" y="2056566"/>
            <a:ext cx="4667073" cy="1919333"/>
            <a:chOff x="0" y="0"/>
            <a:chExt cx="5420212" cy="2229061"/>
          </a:xfrm>
        </p:grpSpPr>
        <p:sp>
          <p:nvSpPr>
            <p:cNvPr id="5" name="Freeform 5"/>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FF0000"/>
            </a:solidFill>
          </p:spPr>
          <p:txBody>
            <a:bodyPr/>
            <a:lstStyle/>
            <a:p>
              <a:endParaRPr lang="nl-NL"/>
            </a:p>
          </p:txBody>
        </p:sp>
      </p:grpSp>
      <p:sp>
        <p:nvSpPr>
          <p:cNvPr id="6" name="TextBox 6"/>
          <p:cNvSpPr txBox="1"/>
          <p:nvPr/>
        </p:nvSpPr>
        <p:spPr>
          <a:xfrm>
            <a:off x="1641734" y="2469709"/>
            <a:ext cx="3943422" cy="1128514"/>
          </a:xfrm>
          <a:prstGeom prst="rect">
            <a:avLst/>
          </a:prstGeom>
        </p:spPr>
        <p:txBody>
          <a:bodyPr lIns="0" tIns="0" rIns="0" bIns="0" rtlCol="0" anchor="t">
            <a:spAutoFit/>
          </a:bodyPr>
          <a:lstStyle/>
          <a:p>
            <a:pPr algn="ctr">
              <a:lnSpc>
                <a:spcPts val="3080"/>
              </a:lnSpc>
            </a:pPr>
            <a:r>
              <a:rPr lang="en-US" sz="2800">
                <a:solidFill>
                  <a:srgbClr val="FDFDFC"/>
                </a:solidFill>
                <a:latin typeface="Rubik Semi-Bold"/>
              </a:rPr>
              <a:t>For workers</a:t>
            </a:r>
          </a:p>
          <a:p>
            <a:pPr algn="ctr">
              <a:lnSpc>
                <a:spcPts val="3080"/>
              </a:lnSpc>
            </a:pPr>
            <a:r>
              <a:rPr lang="en-US" sz="2800">
                <a:solidFill>
                  <a:srgbClr val="FDFDFC"/>
                </a:solidFill>
                <a:latin typeface="Rubik Semi-Bold"/>
              </a:rPr>
              <a:t>Law No. 6356 </a:t>
            </a:r>
          </a:p>
          <a:p>
            <a:pPr algn="ctr">
              <a:lnSpc>
                <a:spcPts val="2567"/>
              </a:lnSpc>
            </a:pPr>
            <a:r>
              <a:rPr lang="en-US" sz="2333">
                <a:solidFill>
                  <a:srgbClr val="FDFDFC"/>
                </a:solidFill>
                <a:latin typeface="Rubik Italics"/>
              </a:rPr>
              <a:t>1-3 Years</a:t>
            </a:r>
          </a:p>
        </p:txBody>
      </p:sp>
      <p:sp>
        <p:nvSpPr>
          <p:cNvPr id="7" name="TextBox 7"/>
          <p:cNvSpPr txBox="1"/>
          <p:nvPr/>
        </p:nvSpPr>
        <p:spPr>
          <a:xfrm>
            <a:off x="2373727" y="4603899"/>
            <a:ext cx="7742583" cy="666849"/>
          </a:xfrm>
          <a:prstGeom prst="rect">
            <a:avLst/>
          </a:prstGeom>
        </p:spPr>
        <p:txBody>
          <a:bodyPr lIns="0" tIns="0" rIns="0" bIns="0" rtlCol="0" anchor="t">
            <a:spAutoFit/>
          </a:bodyPr>
          <a:lstStyle/>
          <a:p>
            <a:pPr algn="ctr">
              <a:lnSpc>
                <a:spcPts val="2567"/>
              </a:lnSpc>
            </a:pPr>
            <a:r>
              <a:rPr lang="en-US" sz="2333">
                <a:solidFill>
                  <a:srgbClr val="001C84"/>
                </a:solidFill>
                <a:latin typeface="Rubik Italics"/>
              </a:rPr>
              <a:t>The vast majority of CBAs, which annotated through the Cobra System, are for 2 years.</a:t>
            </a:r>
          </a:p>
        </p:txBody>
      </p:sp>
      <p:sp>
        <p:nvSpPr>
          <p:cNvPr id="8" name="TextBox 8"/>
          <p:cNvSpPr txBox="1"/>
          <p:nvPr/>
        </p:nvSpPr>
        <p:spPr>
          <a:xfrm>
            <a:off x="6606844" y="2436478"/>
            <a:ext cx="3943422" cy="1192634"/>
          </a:xfrm>
          <a:prstGeom prst="rect">
            <a:avLst/>
          </a:prstGeom>
        </p:spPr>
        <p:txBody>
          <a:bodyPr lIns="0" tIns="0" rIns="0" bIns="0" rtlCol="0" anchor="t">
            <a:spAutoFit/>
          </a:bodyPr>
          <a:lstStyle/>
          <a:p>
            <a:pPr algn="ctr">
              <a:lnSpc>
                <a:spcPts val="3080"/>
              </a:lnSpc>
            </a:pPr>
            <a:r>
              <a:rPr lang="en-US" sz="2800">
                <a:solidFill>
                  <a:srgbClr val="FDFDFC"/>
                </a:solidFill>
                <a:latin typeface="Rubik Semi-Bold"/>
              </a:rPr>
              <a:t>For civil servants</a:t>
            </a:r>
          </a:p>
          <a:p>
            <a:pPr algn="ctr">
              <a:lnSpc>
                <a:spcPts val="3080"/>
              </a:lnSpc>
            </a:pPr>
            <a:r>
              <a:rPr lang="en-US" sz="2800">
                <a:solidFill>
                  <a:srgbClr val="FDFDFC"/>
                </a:solidFill>
                <a:latin typeface="Rubik Semi-Bold"/>
              </a:rPr>
              <a:t>Law No. 4688</a:t>
            </a:r>
          </a:p>
          <a:p>
            <a:pPr algn="ctr">
              <a:lnSpc>
                <a:spcPts val="3080"/>
              </a:lnSpc>
            </a:pPr>
            <a:r>
              <a:rPr lang="en-US" sz="2800">
                <a:solidFill>
                  <a:srgbClr val="FDFDFC"/>
                </a:solidFill>
                <a:latin typeface="Rubik Italics"/>
              </a:rPr>
              <a:t>2 years</a:t>
            </a:r>
          </a:p>
        </p:txBody>
      </p:sp>
      <p:sp>
        <p:nvSpPr>
          <p:cNvPr id="9" name="TextBox 9"/>
          <p:cNvSpPr txBox="1"/>
          <p:nvPr/>
        </p:nvSpPr>
        <p:spPr>
          <a:xfrm>
            <a:off x="611121" y="679450"/>
            <a:ext cx="10895079" cy="447238"/>
          </a:xfrm>
          <a:prstGeom prst="rect">
            <a:avLst/>
          </a:prstGeom>
        </p:spPr>
        <p:txBody>
          <a:bodyPr lIns="0" tIns="0" rIns="0" bIns="0" rtlCol="0" anchor="t">
            <a:spAutoFit/>
          </a:bodyPr>
          <a:lstStyle/>
          <a:p>
            <a:pPr>
              <a:lnSpc>
                <a:spcPts val="3580"/>
              </a:lnSpc>
              <a:spcBef>
                <a:spcPct val="0"/>
              </a:spcBef>
            </a:pPr>
            <a:r>
              <a:rPr lang="en-US" sz="2983">
                <a:solidFill>
                  <a:srgbClr val="1E2DBE"/>
                </a:solidFill>
                <a:latin typeface="Rubik Medium"/>
              </a:rPr>
              <a:t>Duration of collective agreements</a:t>
            </a:r>
          </a:p>
        </p:txBody>
      </p:sp>
      <p:sp>
        <p:nvSpPr>
          <p:cNvPr id="10" name="Freeform 10"/>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2"/>
            <a:stretch>
              <a:fillRect/>
            </a:stretch>
          </a:blipFill>
        </p:spPr>
        <p:txBody>
          <a:bodyPr/>
          <a:lstStyle/>
          <a:p>
            <a:endParaRPr lang="nl-NL"/>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95331" y="0"/>
            <a:ext cx="5225864" cy="6858000"/>
          </a:xfrm>
          <a:prstGeom prst="rect">
            <a:avLst/>
          </a:prstGeom>
          <a:solidFill>
            <a:srgbClr val="1E2DBE"/>
          </a:solidFill>
        </p:spPr>
        <p:txBody>
          <a:bodyPr/>
          <a:lstStyle/>
          <a:p>
            <a:endParaRPr lang="nl-NL"/>
          </a:p>
        </p:txBody>
      </p:sp>
      <p:grpSp>
        <p:nvGrpSpPr>
          <p:cNvPr id="3" name="Group 3"/>
          <p:cNvGrpSpPr/>
          <p:nvPr/>
        </p:nvGrpSpPr>
        <p:grpSpPr>
          <a:xfrm>
            <a:off x="5296315" y="102051"/>
            <a:ext cx="5539791" cy="3203156"/>
            <a:chOff x="0" y="0"/>
            <a:chExt cx="2810931" cy="1625305"/>
          </a:xfrm>
        </p:grpSpPr>
        <p:sp>
          <p:nvSpPr>
            <p:cNvPr id="4" name="Freeform 4"/>
            <p:cNvSpPr/>
            <p:nvPr/>
          </p:nvSpPr>
          <p:spPr>
            <a:xfrm>
              <a:off x="0" y="0"/>
              <a:ext cx="2810931" cy="1625305"/>
            </a:xfrm>
            <a:custGeom>
              <a:avLst/>
              <a:gdLst/>
              <a:ahLst/>
              <a:cxnLst/>
              <a:rect l="l" t="t" r="r" b="b"/>
              <a:pathLst>
                <a:path w="2810931" h="1625305">
                  <a:moveTo>
                    <a:pt x="2686471" y="1625305"/>
                  </a:moveTo>
                  <a:lnTo>
                    <a:pt x="124460" y="1625305"/>
                  </a:lnTo>
                  <a:cubicBezTo>
                    <a:pt x="55880" y="1625305"/>
                    <a:pt x="0" y="1569425"/>
                    <a:pt x="0" y="1500845"/>
                  </a:cubicBezTo>
                  <a:lnTo>
                    <a:pt x="0" y="124460"/>
                  </a:lnTo>
                  <a:cubicBezTo>
                    <a:pt x="0" y="55880"/>
                    <a:pt x="55880" y="0"/>
                    <a:pt x="124460" y="0"/>
                  </a:cubicBezTo>
                  <a:lnTo>
                    <a:pt x="2686471" y="0"/>
                  </a:lnTo>
                  <a:cubicBezTo>
                    <a:pt x="2755051" y="0"/>
                    <a:pt x="2810931" y="55880"/>
                    <a:pt x="2810931" y="124460"/>
                  </a:cubicBezTo>
                  <a:lnTo>
                    <a:pt x="2810931" y="1500845"/>
                  </a:lnTo>
                  <a:cubicBezTo>
                    <a:pt x="2810931" y="1569425"/>
                    <a:pt x="2755051" y="1625305"/>
                    <a:pt x="2686471" y="1625305"/>
                  </a:cubicBezTo>
                  <a:close/>
                </a:path>
              </a:pathLst>
            </a:custGeom>
            <a:solidFill>
              <a:srgbClr val="FFFFFF"/>
            </a:solidFill>
          </p:spPr>
          <p:txBody>
            <a:bodyPr/>
            <a:lstStyle/>
            <a:p>
              <a:endParaRPr lang="nl-NL"/>
            </a:p>
          </p:txBody>
        </p:sp>
      </p:grpSp>
      <p:grpSp>
        <p:nvGrpSpPr>
          <p:cNvPr id="5" name="Group 5"/>
          <p:cNvGrpSpPr>
            <a:grpSpLocks noChangeAspect="1"/>
          </p:cNvGrpSpPr>
          <p:nvPr/>
        </p:nvGrpSpPr>
        <p:grpSpPr>
          <a:xfrm>
            <a:off x="5540592" y="349282"/>
            <a:ext cx="1110817" cy="1110817"/>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6680" r="-16680"/>
              </a:stretch>
            </a:blipFill>
          </p:spPr>
          <p:txBody>
            <a:bodyPr/>
            <a:lstStyle/>
            <a:p>
              <a:endParaRPr lang="nl-NL"/>
            </a:p>
          </p:txBody>
        </p:sp>
      </p:grpSp>
      <p:grpSp>
        <p:nvGrpSpPr>
          <p:cNvPr id="7" name="Group 7"/>
          <p:cNvGrpSpPr/>
          <p:nvPr/>
        </p:nvGrpSpPr>
        <p:grpSpPr>
          <a:xfrm>
            <a:off x="5296315" y="3429000"/>
            <a:ext cx="5539791" cy="3255821"/>
            <a:chOff x="0" y="0"/>
            <a:chExt cx="2810931" cy="1652028"/>
          </a:xfrm>
        </p:grpSpPr>
        <p:sp>
          <p:nvSpPr>
            <p:cNvPr id="8" name="Freeform 8"/>
            <p:cNvSpPr/>
            <p:nvPr/>
          </p:nvSpPr>
          <p:spPr>
            <a:xfrm>
              <a:off x="0" y="0"/>
              <a:ext cx="2810931" cy="1652028"/>
            </a:xfrm>
            <a:custGeom>
              <a:avLst/>
              <a:gdLst/>
              <a:ahLst/>
              <a:cxnLst/>
              <a:rect l="l" t="t" r="r" b="b"/>
              <a:pathLst>
                <a:path w="2810931" h="1652028">
                  <a:moveTo>
                    <a:pt x="2686471" y="1652028"/>
                  </a:moveTo>
                  <a:lnTo>
                    <a:pt x="124460" y="1652028"/>
                  </a:lnTo>
                  <a:cubicBezTo>
                    <a:pt x="55880" y="1652028"/>
                    <a:pt x="0" y="1596148"/>
                    <a:pt x="0" y="1527568"/>
                  </a:cubicBezTo>
                  <a:lnTo>
                    <a:pt x="0" y="124460"/>
                  </a:lnTo>
                  <a:cubicBezTo>
                    <a:pt x="0" y="55880"/>
                    <a:pt x="55880" y="0"/>
                    <a:pt x="124460" y="0"/>
                  </a:cubicBezTo>
                  <a:lnTo>
                    <a:pt x="2686471" y="0"/>
                  </a:lnTo>
                  <a:cubicBezTo>
                    <a:pt x="2755051" y="0"/>
                    <a:pt x="2810931" y="55880"/>
                    <a:pt x="2810931" y="124460"/>
                  </a:cubicBezTo>
                  <a:lnTo>
                    <a:pt x="2810931" y="1527568"/>
                  </a:lnTo>
                  <a:cubicBezTo>
                    <a:pt x="2810931" y="1596148"/>
                    <a:pt x="2755051" y="1652028"/>
                    <a:pt x="2686471" y="1652028"/>
                  </a:cubicBezTo>
                  <a:close/>
                </a:path>
              </a:pathLst>
            </a:custGeom>
            <a:solidFill>
              <a:srgbClr val="FFFFFF"/>
            </a:solidFill>
          </p:spPr>
          <p:txBody>
            <a:bodyPr/>
            <a:lstStyle/>
            <a:p>
              <a:endParaRPr lang="nl-NL"/>
            </a:p>
          </p:txBody>
        </p:sp>
      </p:grpSp>
      <p:grpSp>
        <p:nvGrpSpPr>
          <p:cNvPr id="9" name="Group 9"/>
          <p:cNvGrpSpPr>
            <a:grpSpLocks noChangeAspect="1"/>
          </p:cNvGrpSpPr>
          <p:nvPr/>
        </p:nvGrpSpPr>
        <p:grpSpPr>
          <a:xfrm>
            <a:off x="5540592" y="3678242"/>
            <a:ext cx="1110817" cy="1110817"/>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25061" r="-25061"/>
              </a:stretch>
            </a:blipFill>
          </p:spPr>
          <p:txBody>
            <a:bodyPr/>
            <a:lstStyle/>
            <a:p>
              <a:endParaRPr lang="nl-NL"/>
            </a:p>
          </p:txBody>
        </p:sp>
      </p:grpSp>
      <p:sp>
        <p:nvSpPr>
          <p:cNvPr id="11" name="Freeform 11"/>
          <p:cNvSpPr/>
          <p:nvPr/>
        </p:nvSpPr>
        <p:spPr>
          <a:xfrm>
            <a:off x="49990" y="5536390"/>
            <a:ext cx="1271622" cy="1271622"/>
          </a:xfrm>
          <a:custGeom>
            <a:avLst/>
            <a:gdLst/>
            <a:ahLst/>
            <a:cxnLst/>
            <a:rect l="l" t="t" r="r" b="b"/>
            <a:pathLst>
              <a:path w="1907433" h="1907433">
                <a:moveTo>
                  <a:pt x="0" y="0"/>
                </a:moveTo>
                <a:lnTo>
                  <a:pt x="1907432" y="0"/>
                </a:lnTo>
                <a:lnTo>
                  <a:pt x="1907432" y="1907432"/>
                </a:lnTo>
                <a:lnTo>
                  <a:pt x="0" y="1907432"/>
                </a:lnTo>
                <a:lnTo>
                  <a:pt x="0" y="0"/>
                </a:lnTo>
                <a:close/>
              </a:path>
            </a:pathLst>
          </a:custGeom>
          <a:blipFill>
            <a:blip r:embed="rId4"/>
            <a:stretch>
              <a:fillRect/>
            </a:stretch>
          </a:blipFill>
        </p:spPr>
        <p:txBody>
          <a:bodyPr/>
          <a:lstStyle/>
          <a:p>
            <a:endParaRPr lang="nl-NL"/>
          </a:p>
        </p:txBody>
      </p:sp>
      <p:sp>
        <p:nvSpPr>
          <p:cNvPr id="12" name="TextBox 12"/>
          <p:cNvSpPr txBox="1"/>
          <p:nvPr/>
        </p:nvSpPr>
        <p:spPr>
          <a:xfrm>
            <a:off x="7395332" y="298482"/>
            <a:ext cx="3528354" cy="1848455"/>
          </a:xfrm>
          <a:prstGeom prst="rect">
            <a:avLst/>
          </a:prstGeom>
        </p:spPr>
        <p:txBody>
          <a:bodyPr lIns="0" tIns="0" rIns="0" bIns="0" rtlCol="0" anchor="t">
            <a:spAutoFit/>
          </a:bodyPr>
          <a:lstStyle/>
          <a:p>
            <a:pPr>
              <a:lnSpc>
                <a:spcPts val="2893"/>
              </a:lnSpc>
            </a:pPr>
            <a:r>
              <a:rPr lang="en-US" sz="2066" spc="41">
                <a:solidFill>
                  <a:srgbClr val="1E2DBE"/>
                </a:solidFill>
                <a:latin typeface="Roboto Bold"/>
              </a:rPr>
              <a:t>For workers</a:t>
            </a:r>
          </a:p>
          <a:p>
            <a:pPr>
              <a:lnSpc>
                <a:spcPts val="2893"/>
              </a:lnSpc>
            </a:pPr>
            <a:r>
              <a:rPr lang="en-US" sz="2066" spc="41">
                <a:solidFill>
                  <a:srgbClr val="1E2DBE"/>
                </a:solidFill>
                <a:latin typeface="Roboto Bold"/>
              </a:rPr>
              <a:t>Law No. 6356 </a:t>
            </a:r>
          </a:p>
          <a:p>
            <a:pPr marL="345459" lvl="1" indent="-172730">
              <a:lnSpc>
                <a:spcPts val="2240"/>
              </a:lnSpc>
              <a:buFont typeface="Arial"/>
              <a:buChar char="•"/>
            </a:pPr>
            <a:r>
              <a:rPr lang="en-US" sz="1600" spc="32">
                <a:solidFill>
                  <a:srgbClr val="1E2DBE"/>
                </a:solidFill>
                <a:latin typeface="Roboto Bold Italics"/>
              </a:rPr>
              <a:t>Industry threshold</a:t>
            </a:r>
          </a:p>
          <a:p>
            <a:pPr marL="345459" lvl="1" indent="-172730">
              <a:lnSpc>
                <a:spcPts val="2240"/>
              </a:lnSpc>
              <a:buFont typeface="Arial"/>
              <a:buChar char="•"/>
            </a:pPr>
            <a:r>
              <a:rPr lang="en-US" sz="1600" spc="32">
                <a:solidFill>
                  <a:srgbClr val="1E2DBE"/>
                </a:solidFill>
                <a:latin typeface="Roboto Bold Italics"/>
              </a:rPr>
              <a:t>Enterprise threshold</a:t>
            </a:r>
          </a:p>
          <a:p>
            <a:pPr marL="345459" lvl="1" indent="-172730">
              <a:lnSpc>
                <a:spcPts val="2240"/>
              </a:lnSpc>
              <a:buFont typeface="Arial"/>
              <a:buChar char="•"/>
            </a:pPr>
            <a:r>
              <a:rPr lang="en-US" sz="1600" spc="32">
                <a:solidFill>
                  <a:srgbClr val="1E2DBE"/>
                </a:solidFill>
                <a:latin typeface="Roboto Bold Italics"/>
              </a:rPr>
              <a:t>Workplace thresold</a:t>
            </a:r>
          </a:p>
          <a:p>
            <a:pPr>
              <a:lnSpc>
                <a:spcPts val="2240"/>
              </a:lnSpc>
            </a:pPr>
            <a:endParaRPr lang="en-US" sz="1600" spc="32">
              <a:solidFill>
                <a:srgbClr val="1E2DBE"/>
              </a:solidFill>
              <a:latin typeface="Roboto Bold Italics"/>
            </a:endParaRPr>
          </a:p>
        </p:txBody>
      </p:sp>
      <p:sp>
        <p:nvSpPr>
          <p:cNvPr id="13" name="TextBox 13"/>
          <p:cNvSpPr txBox="1"/>
          <p:nvPr/>
        </p:nvSpPr>
        <p:spPr>
          <a:xfrm>
            <a:off x="7395331" y="3760458"/>
            <a:ext cx="3070323" cy="2412712"/>
          </a:xfrm>
          <a:prstGeom prst="rect">
            <a:avLst/>
          </a:prstGeom>
        </p:spPr>
        <p:txBody>
          <a:bodyPr lIns="0" tIns="0" rIns="0" bIns="0" rtlCol="0" anchor="t">
            <a:spAutoFit/>
          </a:bodyPr>
          <a:lstStyle/>
          <a:p>
            <a:pPr>
              <a:lnSpc>
                <a:spcPts val="2893"/>
              </a:lnSpc>
            </a:pPr>
            <a:r>
              <a:rPr lang="en-US" sz="2066" spc="41">
                <a:solidFill>
                  <a:srgbClr val="1E2DBE"/>
                </a:solidFill>
                <a:latin typeface="Roboto Bold"/>
              </a:rPr>
              <a:t>For civil servants</a:t>
            </a:r>
          </a:p>
          <a:p>
            <a:pPr>
              <a:lnSpc>
                <a:spcPts val="2893"/>
              </a:lnSpc>
            </a:pPr>
            <a:r>
              <a:rPr lang="en-US" sz="2066" spc="41">
                <a:solidFill>
                  <a:srgbClr val="1E2DBE"/>
                </a:solidFill>
                <a:latin typeface="Roboto Bold"/>
              </a:rPr>
              <a:t>Law No. 4688</a:t>
            </a:r>
          </a:p>
          <a:p>
            <a:pPr marL="345459" lvl="1" indent="-172730">
              <a:lnSpc>
                <a:spcPts val="2240"/>
              </a:lnSpc>
              <a:buFont typeface="Arial"/>
              <a:buChar char="•"/>
            </a:pPr>
            <a:r>
              <a:rPr lang="en-US" sz="1600" spc="32">
                <a:solidFill>
                  <a:srgbClr val="1E2DBE"/>
                </a:solidFill>
                <a:latin typeface="Roboto Bold"/>
              </a:rPr>
              <a:t>T</a:t>
            </a:r>
            <a:r>
              <a:rPr lang="en-US" sz="1600" spc="32">
                <a:solidFill>
                  <a:srgbClr val="1E2DBE"/>
                </a:solidFill>
                <a:latin typeface="Roboto Bold Italics"/>
              </a:rPr>
              <a:t>rade union confederation with the highest number of members</a:t>
            </a:r>
          </a:p>
          <a:p>
            <a:pPr marL="345459" lvl="1" indent="-172730">
              <a:lnSpc>
                <a:spcPts val="2240"/>
              </a:lnSpc>
              <a:buFont typeface="Arial"/>
              <a:buChar char="•"/>
            </a:pPr>
            <a:r>
              <a:rPr lang="en-US" sz="1600" spc="32">
                <a:solidFill>
                  <a:srgbClr val="1E2DBE"/>
                </a:solidFill>
                <a:latin typeface="Roboto Bold Italics"/>
              </a:rPr>
              <a:t>Trade union with the highest number of members  </a:t>
            </a:r>
          </a:p>
          <a:p>
            <a:pPr>
              <a:lnSpc>
                <a:spcPts val="2240"/>
              </a:lnSpc>
            </a:pPr>
            <a:endParaRPr lang="en-US" sz="1600" spc="32">
              <a:solidFill>
                <a:srgbClr val="1E2DBE"/>
              </a:solidFill>
              <a:latin typeface="Roboto Bold Italics"/>
            </a:endParaRPr>
          </a:p>
        </p:txBody>
      </p:sp>
      <p:sp>
        <p:nvSpPr>
          <p:cNvPr id="14" name="TextBox 14"/>
          <p:cNvSpPr txBox="1"/>
          <p:nvPr/>
        </p:nvSpPr>
        <p:spPr>
          <a:xfrm>
            <a:off x="760480" y="535265"/>
            <a:ext cx="4535835" cy="2047612"/>
          </a:xfrm>
          <a:prstGeom prst="rect">
            <a:avLst/>
          </a:prstGeom>
        </p:spPr>
        <p:txBody>
          <a:bodyPr lIns="0" tIns="0" rIns="0" bIns="0" rtlCol="0" anchor="t">
            <a:spAutoFit/>
          </a:bodyPr>
          <a:lstStyle/>
          <a:p>
            <a:pPr>
              <a:lnSpc>
                <a:spcPts val="5360"/>
              </a:lnSpc>
            </a:pPr>
            <a:r>
              <a:rPr lang="en-US" sz="4467" spc="-45">
                <a:solidFill>
                  <a:srgbClr val="1E2DBE"/>
                </a:solidFill>
                <a:latin typeface="Roboto"/>
              </a:rPr>
              <a:t>Collective agreement signing authority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93321"/>
            <a:ext cx="967597" cy="483240"/>
            <a:chOff x="0" y="0"/>
            <a:chExt cx="382261" cy="190910"/>
          </a:xfrm>
        </p:grpSpPr>
        <p:sp>
          <p:nvSpPr>
            <p:cNvPr id="3" name="Freeform 3"/>
            <p:cNvSpPr/>
            <p:nvPr/>
          </p:nvSpPr>
          <p:spPr>
            <a:xfrm>
              <a:off x="0" y="0"/>
              <a:ext cx="382261" cy="190910"/>
            </a:xfrm>
            <a:custGeom>
              <a:avLst/>
              <a:gdLst/>
              <a:ahLst/>
              <a:cxnLst/>
              <a:rect l="l" t="t" r="r" b="b"/>
              <a:pathLst>
                <a:path w="382261" h="190910">
                  <a:moveTo>
                    <a:pt x="0" y="0"/>
                  </a:moveTo>
                  <a:lnTo>
                    <a:pt x="382261" y="0"/>
                  </a:lnTo>
                  <a:lnTo>
                    <a:pt x="382261" y="190910"/>
                  </a:lnTo>
                  <a:lnTo>
                    <a:pt x="0" y="190910"/>
                  </a:lnTo>
                  <a:close/>
                </a:path>
              </a:pathLst>
            </a:custGeom>
            <a:solidFill>
              <a:srgbClr val="0050F5"/>
            </a:solidFill>
          </p:spPr>
          <p:txBody>
            <a:bodyPr/>
            <a:lstStyle/>
            <a:p>
              <a:endParaRPr lang="nl-NL"/>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46"/>
                </a:lnSpc>
              </a:pPr>
              <a:endParaRPr sz="1200"/>
            </a:p>
          </p:txBody>
        </p:sp>
      </p:grpSp>
      <p:grpSp>
        <p:nvGrpSpPr>
          <p:cNvPr id="5" name="Group 5"/>
          <p:cNvGrpSpPr/>
          <p:nvPr/>
        </p:nvGrpSpPr>
        <p:grpSpPr>
          <a:xfrm>
            <a:off x="685800" y="4405148"/>
            <a:ext cx="967597" cy="483240"/>
            <a:chOff x="0" y="0"/>
            <a:chExt cx="382261" cy="190910"/>
          </a:xfrm>
        </p:grpSpPr>
        <p:sp>
          <p:nvSpPr>
            <p:cNvPr id="6" name="Freeform 6"/>
            <p:cNvSpPr/>
            <p:nvPr/>
          </p:nvSpPr>
          <p:spPr>
            <a:xfrm>
              <a:off x="0" y="0"/>
              <a:ext cx="382261" cy="190910"/>
            </a:xfrm>
            <a:custGeom>
              <a:avLst/>
              <a:gdLst/>
              <a:ahLst/>
              <a:cxnLst/>
              <a:rect l="l" t="t" r="r" b="b"/>
              <a:pathLst>
                <a:path w="382261" h="190910">
                  <a:moveTo>
                    <a:pt x="0" y="0"/>
                  </a:moveTo>
                  <a:lnTo>
                    <a:pt x="382261" y="0"/>
                  </a:lnTo>
                  <a:lnTo>
                    <a:pt x="382261" y="190910"/>
                  </a:lnTo>
                  <a:lnTo>
                    <a:pt x="0" y="190910"/>
                  </a:lnTo>
                  <a:close/>
                </a:path>
              </a:pathLst>
            </a:custGeom>
            <a:solidFill>
              <a:srgbClr val="86A8C5"/>
            </a:solidFill>
          </p:spPr>
          <p:txBody>
            <a:bodyPr/>
            <a:lstStyle/>
            <a:p>
              <a:endParaRPr lang="nl-NL"/>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2246"/>
                </a:lnSpc>
              </a:pPr>
              <a:endParaRPr sz="1200"/>
            </a:p>
          </p:txBody>
        </p:sp>
      </p:grpSp>
      <p:grpSp>
        <p:nvGrpSpPr>
          <p:cNvPr id="8" name="Group 8"/>
          <p:cNvGrpSpPr/>
          <p:nvPr/>
        </p:nvGrpSpPr>
        <p:grpSpPr>
          <a:xfrm>
            <a:off x="685800" y="3459801"/>
            <a:ext cx="967597" cy="483240"/>
            <a:chOff x="0" y="0"/>
            <a:chExt cx="382261" cy="190910"/>
          </a:xfrm>
        </p:grpSpPr>
        <p:sp>
          <p:nvSpPr>
            <p:cNvPr id="9" name="Freeform 9"/>
            <p:cNvSpPr/>
            <p:nvPr/>
          </p:nvSpPr>
          <p:spPr>
            <a:xfrm>
              <a:off x="0" y="0"/>
              <a:ext cx="382261" cy="190910"/>
            </a:xfrm>
            <a:custGeom>
              <a:avLst/>
              <a:gdLst/>
              <a:ahLst/>
              <a:cxnLst/>
              <a:rect l="l" t="t" r="r" b="b"/>
              <a:pathLst>
                <a:path w="382261" h="190910">
                  <a:moveTo>
                    <a:pt x="0" y="0"/>
                  </a:moveTo>
                  <a:lnTo>
                    <a:pt x="382261" y="0"/>
                  </a:lnTo>
                  <a:lnTo>
                    <a:pt x="382261" y="190910"/>
                  </a:lnTo>
                  <a:lnTo>
                    <a:pt x="0" y="190910"/>
                  </a:lnTo>
                  <a:close/>
                </a:path>
              </a:pathLst>
            </a:custGeom>
            <a:solidFill>
              <a:srgbClr val="36A9E1"/>
            </a:solidFill>
          </p:spPr>
          <p:txBody>
            <a:bodyPr/>
            <a:lstStyle/>
            <a:p>
              <a:endParaRPr lang="nl-NL"/>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2246"/>
                </a:lnSpc>
              </a:pPr>
              <a:endParaRPr sz="1200"/>
            </a:p>
          </p:txBody>
        </p:sp>
      </p:grpSp>
      <p:sp>
        <p:nvSpPr>
          <p:cNvPr id="11" name="Freeform 11"/>
          <p:cNvSpPr/>
          <p:nvPr/>
        </p:nvSpPr>
        <p:spPr>
          <a:xfrm>
            <a:off x="10093519" y="1777220"/>
            <a:ext cx="1618312" cy="2170907"/>
          </a:xfrm>
          <a:custGeom>
            <a:avLst/>
            <a:gdLst/>
            <a:ahLst/>
            <a:cxnLst/>
            <a:rect l="l" t="t" r="r" b="b"/>
            <a:pathLst>
              <a:path w="2427468" h="3256360">
                <a:moveTo>
                  <a:pt x="0" y="0"/>
                </a:moveTo>
                <a:lnTo>
                  <a:pt x="2427468" y="0"/>
                </a:lnTo>
                <a:lnTo>
                  <a:pt x="2427468" y="3256360"/>
                </a:lnTo>
                <a:lnTo>
                  <a:pt x="0" y="3256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TextBox 12"/>
          <p:cNvSpPr txBox="1"/>
          <p:nvPr/>
        </p:nvSpPr>
        <p:spPr>
          <a:xfrm>
            <a:off x="1761844" y="685800"/>
            <a:ext cx="8668312" cy="538609"/>
          </a:xfrm>
          <a:prstGeom prst="rect">
            <a:avLst/>
          </a:prstGeom>
        </p:spPr>
        <p:txBody>
          <a:bodyPr lIns="0" tIns="0" rIns="0" bIns="0" rtlCol="0" anchor="t">
            <a:spAutoFit/>
          </a:bodyPr>
          <a:lstStyle/>
          <a:p>
            <a:pPr algn="ctr">
              <a:lnSpc>
                <a:spcPts val="4240"/>
              </a:lnSpc>
            </a:pPr>
            <a:r>
              <a:rPr lang="en-US" sz="3534">
                <a:solidFill>
                  <a:srgbClr val="1627BD"/>
                </a:solidFill>
                <a:latin typeface="Open Sans"/>
              </a:rPr>
              <a:t>Turkish WageIndicator CBA Database</a:t>
            </a:r>
          </a:p>
        </p:txBody>
      </p:sp>
      <p:sp>
        <p:nvSpPr>
          <p:cNvPr id="13" name="TextBox 13"/>
          <p:cNvSpPr txBox="1"/>
          <p:nvPr/>
        </p:nvSpPr>
        <p:spPr>
          <a:xfrm>
            <a:off x="1849547" y="2455965"/>
            <a:ext cx="7856859" cy="522002"/>
          </a:xfrm>
          <a:prstGeom prst="rect">
            <a:avLst/>
          </a:prstGeom>
        </p:spPr>
        <p:txBody>
          <a:bodyPr lIns="0" tIns="0" rIns="0" bIns="0" rtlCol="0" anchor="t">
            <a:spAutoFit/>
          </a:bodyPr>
          <a:lstStyle/>
          <a:p>
            <a:pPr>
              <a:lnSpc>
                <a:spcPts val="2147"/>
              </a:lnSpc>
              <a:spcBef>
                <a:spcPct val="0"/>
              </a:spcBef>
            </a:pPr>
            <a:r>
              <a:rPr lang="en-US" sz="1533">
                <a:solidFill>
                  <a:srgbClr val="1E2DBE"/>
                </a:solidFill>
                <a:latin typeface="Open Sans Bold"/>
              </a:rPr>
              <a:t>69 CBAs for which annotations were entered within the COBRA system (25 of the cover civil servants/ 44 of them cover workers)</a:t>
            </a:r>
          </a:p>
        </p:txBody>
      </p:sp>
      <p:sp>
        <p:nvSpPr>
          <p:cNvPr id="14" name="TextBox 14"/>
          <p:cNvSpPr txBox="1"/>
          <p:nvPr/>
        </p:nvSpPr>
        <p:spPr>
          <a:xfrm>
            <a:off x="1849547" y="3447992"/>
            <a:ext cx="6384311" cy="522002"/>
          </a:xfrm>
          <a:prstGeom prst="rect">
            <a:avLst/>
          </a:prstGeom>
        </p:spPr>
        <p:txBody>
          <a:bodyPr lIns="0" tIns="0" rIns="0" bIns="0" rtlCol="0" anchor="t">
            <a:spAutoFit/>
          </a:bodyPr>
          <a:lstStyle/>
          <a:p>
            <a:pPr>
              <a:lnSpc>
                <a:spcPts val="2147"/>
              </a:lnSpc>
              <a:spcBef>
                <a:spcPct val="0"/>
              </a:spcBef>
            </a:pPr>
            <a:r>
              <a:rPr lang="en-US" sz="1533">
                <a:solidFill>
                  <a:srgbClr val="1E2DBE"/>
                </a:solidFill>
                <a:latin typeface="Open Sans Bold"/>
              </a:rPr>
              <a:t>CBAs concluded for civil servants are excluded from the scope in order to make a sound evaluation</a:t>
            </a:r>
          </a:p>
        </p:txBody>
      </p:sp>
      <p:sp>
        <p:nvSpPr>
          <p:cNvPr id="15" name="TextBox 15"/>
          <p:cNvSpPr txBox="1"/>
          <p:nvPr/>
        </p:nvSpPr>
        <p:spPr>
          <a:xfrm>
            <a:off x="1849547" y="4385252"/>
            <a:ext cx="7856859" cy="522002"/>
          </a:xfrm>
          <a:prstGeom prst="rect">
            <a:avLst/>
          </a:prstGeom>
        </p:spPr>
        <p:txBody>
          <a:bodyPr lIns="0" tIns="0" rIns="0" bIns="0" rtlCol="0" anchor="t">
            <a:spAutoFit/>
          </a:bodyPr>
          <a:lstStyle/>
          <a:p>
            <a:pPr>
              <a:lnSpc>
                <a:spcPts val="2147"/>
              </a:lnSpc>
              <a:spcBef>
                <a:spcPct val="0"/>
              </a:spcBef>
            </a:pPr>
            <a:r>
              <a:rPr lang="en-US" sz="1533">
                <a:solidFill>
                  <a:srgbClr val="1E2DBE"/>
                </a:solidFill>
                <a:latin typeface="Open Sans Bold"/>
              </a:rPr>
              <a:t>There is no significant difference between the renewed CBA and the expired CBA in terms of the provisions</a:t>
            </a:r>
          </a:p>
        </p:txBody>
      </p:sp>
      <p:sp>
        <p:nvSpPr>
          <p:cNvPr id="16" name="Freeform 16"/>
          <p:cNvSpPr/>
          <p:nvPr/>
        </p:nvSpPr>
        <p:spPr>
          <a:xfrm>
            <a:off x="10920378" y="-52422"/>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19463" y="5842599"/>
            <a:ext cx="861831" cy="917759"/>
            <a:chOff x="0" y="0"/>
            <a:chExt cx="1723661" cy="1835518"/>
          </a:xfrm>
        </p:grpSpPr>
        <p:sp>
          <p:nvSpPr>
            <p:cNvPr id="3" name="Freeform 3"/>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txBody>
            <a:bodyPr/>
            <a:lstStyle/>
            <a:p>
              <a:endParaRPr lang="nl-NL"/>
            </a:p>
          </p:txBody>
        </p:sp>
        <p:sp>
          <p:nvSpPr>
            <p:cNvPr id="4" name="Freeform 4"/>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txBody>
            <a:bodyPr/>
            <a:lstStyle/>
            <a:p>
              <a:endParaRPr lang="nl-NL"/>
            </a:p>
          </p:txBody>
        </p:sp>
        <p:sp>
          <p:nvSpPr>
            <p:cNvPr id="5" name="Freeform 5"/>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txBody>
            <a:bodyPr/>
            <a:lstStyle/>
            <a:p>
              <a:endParaRPr lang="nl-NL"/>
            </a:p>
          </p:txBody>
        </p:sp>
      </p:grpSp>
      <p:sp>
        <p:nvSpPr>
          <p:cNvPr id="6" name="AutoShape 6"/>
          <p:cNvSpPr/>
          <p:nvPr/>
        </p:nvSpPr>
        <p:spPr>
          <a:xfrm>
            <a:off x="162342" y="-397031"/>
            <a:ext cx="928649" cy="6126219"/>
          </a:xfrm>
          <a:prstGeom prst="rect">
            <a:avLst/>
          </a:prstGeom>
          <a:solidFill>
            <a:srgbClr val="1627BD"/>
          </a:solidFill>
        </p:spPr>
        <p:txBody>
          <a:bodyPr/>
          <a:lstStyle/>
          <a:p>
            <a:endParaRPr lang="nl-NL"/>
          </a:p>
        </p:txBody>
      </p:sp>
      <p:sp>
        <p:nvSpPr>
          <p:cNvPr id="7" name="Freeform 7"/>
          <p:cNvSpPr/>
          <p:nvPr/>
        </p:nvSpPr>
        <p:spPr>
          <a:xfrm>
            <a:off x="10920378" y="-52422"/>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8"/>
            <a:stretch>
              <a:fillRect/>
            </a:stretch>
          </a:blipFill>
        </p:spPr>
        <p:txBody>
          <a:bodyPr/>
          <a:lstStyle/>
          <a:p>
            <a:endParaRPr lang="nl-NL"/>
          </a:p>
        </p:txBody>
      </p:sp>
      <p:graphicFrame>
        <p:nvGraphicFramePr>
          <p:cNvPr id="8" name="Table 8"/>
          <p:cNvGraphicFramePr>
            <a:graphicFrameLocks noGrp="1"/>
          </p:cNvGraphicFramePr>
          <p:nvPr/>
        </p:nvGraphicFramePr>
        <p:xfrm>
          <a:off x="1701681" y="1602956"/>
          <a:ext cx="9854508" cy="3422650"/>
        </p:xfrm>
        <a:graphic>
          <a:graphicData uri="http://schemas.openxmlformats.org/drawingml/2006/table">
            <a:tbl>
              <a:tblPr/>
              <a:tblGrid>
                <a:gridCol w="9854508">
                  <a:extLst>
                    <a:ext uri="{9D8B030D-6E8A-4147-A177-3AD203B41FA5}">
                      <a16:colId xmlns:a16="http://schemas.microsoft.com/office/drawing/2014/main" val="20000"/>
                    </a:ext>
                  </a:extLst>
                </a:gridCol>
              </a:tblGrid>
              <a:tr h="684530">
                <a:tc>
                  <a:txBody>
                    <a:bodyPr/>
                    <a:lstStyle/>
                    <a:p>
                      <a:pPr algn="ctr">
                        <a:lnSpc>
                          <a:spcPts val="3219"/>
                        </a:lnSpc>
                        <a:defRPr/>
                      </a:pPr>
                      <a:r>
                        <a:rPr lang="en-US" sz="1500">
                          <a:solidFill>
                            <a:srgbClr val="1E2DBE"/>
                          </a:solidFill>
                          <a:latin typeface="Aileron Bold"/>
                        </a:rPr>
                        <a:t>14 of these CBAs belong to private sector and 14 of them belong to public and semi-public.</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r h="684530">
                <a:tc>
                  <a:txBody>
                    <a:bodyPr/>
                    <a:lstStyle/>
                    <a:p>
                      <a:pPr algn="ctr">
                        <a:lnSpc>
                          <a:spcPts val="3499"/>
                        </a:lnSpc>
                        <a:defRPr/>
                      </a:pPr>
                      <a:r>
                        <a:rPr lang="en-US" sz="1700">
                          <a:solidFill>
                            <a:srgbClr val="1E2DBE"/>
                          </a:solidFill>
                          <a:latin typeface="Aileron Bold"/>
                        </a:rPr>
                        <a:t>11 of these CBAs were signed after 2020.</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684530">
                <a:tc>
                  <a:txBody>
                    <a:bodyPr/>
                    <a:lstStyle/>
                    <a:p>
                      <a:pPr algn="ctr">
                        <a:lnSpc>
                          <a:spcPts val="3499"/>
                        </a:lnSpc>
                        <a:defRPr/>
                      </a:pPr>
                      <a:r>
                        <a:rPr lang="en-US" sz="1700">
                          <a:solidFill>
                            <a:srgbClr val="1E2DBE"/>
                          </a:solidFill>
                          <a:latin typeface="Aileron Bold"/>
                        </a:rPr>
                        <a:t>8 belong to the energy sector</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684530">
                <a:tc>
                  <a:txBody>
                    <a:bodyPr/>
                    <a:lstStyle/>
                    <a:p>
                      <a:pPr algn="ctr">
                        <a:lnSpc>
                          <a:spcPts val="3499"/>
                        </a:lnSpc>
                        <a:defRPr/>
                      </a:pPr>
                      <a:r>
                        <a:rPr lang="en-US" sz="1700">
                          <a:solidFill>
                            <a:srgbClr val="1E2DBE"/>
                          </a:solidFill>
                          <a:latin typeface="Aileron Bold"/>
                        </a:rPr>
                        <a:t>5 to transportation, 9 to Commerce Bureau Education, 3 to general industry</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684530">
                <a:tc>
                  <a:txBody>
                    <a:bodyPr/>
                    <a:lstStyle/>
                    <a:p>
                      <a:pPr algn="ctr">
                        <a:lnSpc>
                          <a:spcPts val="3499"/>
                        </a:lnSpc>
                        <a:defRPr/>
                      </a:pPr>
                      <a:r>
                        <a:rPr lang="en-US" sz="1700">
                          <a:solidFill>
                            <a:srgbClr val="1E2DBE"/>
                          </a:solidFill>
                          <a:latin typeface="Aileron Bold"/>
                        </a:rPr>
                        <a:t>1 to metal, 1 to food industry and 1 to communication sector</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rot="5400000">
            <a:off x="-2123257" y="2703870"/>
            <a:ext cx="5499845" cy="550792"/>
          </a:xfrm>
          <a:prstGeom prst="rect">
            <a:avLst/>
          </a:prstGeom>
        </p:spPr>
        <p:txBody>
          <a:bodyPr lIns="0" tIns="0" rIns="0" bIns="0" rtlCol="0" anchor="t">
            <a:spAutoFit/>
          </a:bodyPr>
          <a:lstStyle/>
          <a:p>
            <a:pPr>
              <a:lnSpc>
                <a:spcPts val="2160"/>
              </a:lnSpc>
            </a:pPr>
            <a:r>
              <a:rPr lang="en-US" spc="72">
                <a:solidFill>
                  <a:srgbClr val="FDFDFE"/>
                </a:solidFill>
                <a:latin typeface="Montserrat Bold"/>
              </a:rPr>
              <a:t>Total of 28 CBAs for which explanations were entered into the COBRA system.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673082" y="574638"/>
            <a:ext cx="3006949" cy="3006949"/>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4BFF"/>
            </a:solidFill>
          </p:spPr>
          <p:txBody>
            <a:bodyPr/>
            <a:lstStyle/>
            <a:p>
              <a:endParaRPr lang="nl-NL"/>
            </a:p>
          </p:txBody>
        </p:sp>
      </p:grpSp>
      <p:grpSp>
        <p:nvGrpSpPr>
          <p:cNvPr id="4" name="Group 4"/>
          <p:cNvGrpSpPr>
            <a:grpSpLocks noChangeAspect="1"/>
          </p:cNvGrpSpPr>
          <p:nvPr/>
        </p:nvGrpSpPr>
        <p:grpSpPr>
          <a:xfrm>
            <a:off x="2335470" y="3158042"/>
            <a:ext cx="3006949" cy="3006949"/>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E2DBE"/>
            </a:solidFill>
          </p:spPr>
          <p:txBody>
            <a:bodyPr/>
            <a:lstStyle/>
            <a:p>
              <a:endParaRPr lang="nl-NL"/>
            </a:p>
          </p:txBody>
        </p:sp>
      </p:grpSp>
      <p:grpSp>
        <p:nvGrpSpPr>
          <p:cNvPr id="6" name="Group 6"/>
          <p:cNvGrpSpPr>
            <a:grpSpLocks noChangeAspect="1"/>
          </p:cNvGrpSpPr>
          <p:nvPr/>
        </p:nvGrpSpPr>
        <p:grpSpPr>
          <a:xfrm>
            <a:off x="7186412" y="3158042"/>
            <a:ext cx="3006949" cy="3006949"/>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7C83BD"/>
            </a:solidFill>
          </p:spPr>
          <p:txBody>
            <a:bodyPr/>
            <a:lstStyle/>
            <a:p>
              <a:endParaRPr lang="nl-NL"/>
            </a:p>
          </p:txBody>
        </p:sp>
      </p:grpSp>
      <p:sp>
        <p:nvSpPr>
          <p:cNvPr id="8" name="Freeform 8"/>
          <p:cNvSpPr/>
          <p:nvPr/>
        </p:nvSpPr>
        <p:spPr>
          <a:xfrm>
            <a:off x="8256989" y="954362"/>
            <a:ext cx="1641562" cy="1543069"/>
          </a:xfrm>
          <a:custGeom>
            <a:avLst/>
            <a:gdLst/>
            <a:ahLst/>
            <a:cxnLst/>
            <a:rect l="l" t="t" r="r" b="b"/>
            <a:pathLst>
              <a:path w="2462343" h="2314603">
                <a:moveTo>
                  <a:pt x="0" y="0"/>
                </a:moveTo>
                <a:lnTo>
                  <a:pt x="2462344" y="0"/>
                </a:lnTo>
                <a:lnTo>
                  <a:pt x="2462344" y="2314602"/>
                </a:lnTo>
                <a:lnTo>
                  <a:pt x="0" y="2314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2397663" y="1025761"/>
            <a:ext cx="1441280" cy="1736482"/>
          </a:xfrm>
          <a:custGeom>
            <a:avLst/>
            <a:gdLst/>
            <a:ahLst/>
            <a:cxnLst/>
            <a:rect l="l" t="t" r="r" b="b"/>
            <a:pathLst>
              <a:path w="2161920" h="2604723">
                <a:moveTo>
                  <a:pt x="0" y="0"/>
                </a:moveTo>
                <a:lnTo>
                  <a:pt x="2161921" y="0"/>
                </a:lnTo>
                <a:lnTo>
                  <a:pt x="2161921" y="2604724"/>
                </a:lnTo>
                <a:lnTo>
                  <a:pt x="0" y="2604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Freeform 10"/>
          <p:cNvSpPr/>
          <p:nvPr/>
        </p:nvSpPr>
        <p:spPr>
          <a:xfrm>
            <a:off x="5587551" y="4898480"/>
            <a:ext cx="1353728" cy="1330038"/>
          </a:xfrm>
          <a:custGeom>
            <a:avLst/>
            <a:gdLst/>
            <a:ahLst/>
            <a:cxnLst/>
            <a:rect l="l" t="t" r="r" b="b"/>
            <a:pathLst>
              <a:path w="2030592" h="1995057">
                <a:moveTo>
                  <a:pt x="0" y="0"/>
                </a:moveTo>
                <a:lnTo>
                  <a:pt x="2030593" y="0"/>
                </a:lnTo>
                <a:lnTo>
                  <a:pt x="2030593" y="1995057"/>
                </a:lnTo>
                <a:lnTo>
                  <a:pt x="0" y="1995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1" name="TextBox 11"/>
          <p:cNvSpPr txBox="1"/>
          <p:nvPr/>
        </p:nvSpPr>
        <p:spPr>
          <a:xfrm>
            <a:off x="5484787" y="1039240"/>
            <a:ext cx="1383538" cy="500137"/>
          </a:xfrm>
          <a:prstGeom prst="rect">
            <a:avLst/>
          </a:prstGeom>
        </p:spPr>
        <p:txBody>
          <a:bodyPr lIns="0" tIns="0" rIns="0" bIns="0" rtlCol="0" anchor="t">
            <a:spAutoFit/>
          </a:bodyPr>
          <a:lstStyle/>
          <a:p>
            <a:pPr algn="ctr">
              <a:lnSpc>
                <a:spcPts val="1305"/>
              </a:lnSpc>
            </a:pPr>
            <a:r>
              <a:rPr lang="en-US" sz="1135" spc="11">
                <a:solidFill>
                  <a:srgbClr val="1627BD"/>
                </a:solidFill>
                <a:latin typeface="Now Medium"/>
              </a:rPr>
              <a:t>JOB DESCRIPTION OR JOB CLASSIFICATION SYSTEM</a:t>
            </a:r>
          </a:p>
        </p:txBody>
      </p:sp>
      <p:sp>
        <p:nvSpPr>
          <p:cNvPr id="12" name="TextBox 12"/>
          <p:cNvSpPr txBox="1"/>
          <p:nvPr/>
        </p:nvSpPr>
        <p:spPr>
          <a:xfrm>
            <a:off x="4956484" y="1935887"/>
            <a:ext cx="2615861" cy="833562"/>
          </a:xfrm>
          <a:prstGeom prst="rect">
            <a:avLst/>
          </a:prstGeom>
        </p:spPr>
        <p:txBody>
          <a:bodyPr lIns="0" tIns="0" rIns="0" bIns="0" rtlCol="0" anchor="t">
            <a:spAutoFit/>
          </a:bodyPr>
          <a:lstStyle/>
          <a:p>
            <a:pPr marL="245036" lvl="1" indent="-122518">
              <a:lnSpc>
                <a:spcPts val="1305"/>
              </a:lnSpc>
              <a:buFont typeface="Arial"/>
              <a:buChar char="•"/>
            </a:pPr>
            <a:r>
              <a:rPr lang="en-US" sz="1135" spc="11">
                <a:solidFill>
                  <a:srgbClr val="1627BD"/>
                </a:solidFill>
                <a:latin typeface="Tex Gyre Termes"/>
              </a:rPr>
              <a:t>11 OF 28 CBAS INCLUDE </a:t>
            </a:r>
          </a:p>
          <a:p>
            <a:pPr marL="245036" lvl="1" indent="-122518">
              <a:lnSpc>
                <a:spcPts val="1305"/>
              </a:lnSpc>
              <a:buFont typeface="Arial"/>
              <a:buChar char="•"/>
            </a:pPr>
            <a:r>
              <a:rPr lang="en-US" sz="1135" spc="11">
                <a:solidFill>
                  <a:srgbClr val="1627BD"/>
                </a:solidFill>
                <a:latin typeface="Tex Gyre Termes"/>
              </a:rPr>
              <a:t>JOB DESCRIPTION WAS INCLUDED IN ONLY ONE CBA</a:t>
            </a:r>
          </a:p>
          <a:p>
            <a:pPr marL="245036" lvl="1" indent="-122518">
              <a:lnSpc>
                <a:spcPts val="1305"/>
              </a:lnSpc>
              <a:buFont typeface="Arial"/>
              <a:buChar char="•"/>
            </a:pPr>
            <a:r>
              <a:rPr lang="en-US" sz="1135" spc="11">
                <a:solidFill>
                  <a:srgbClr val="1627BD"/>
                </a:solidFill>
                <a:latin typeface="Tex Gyre Termes"/>
              </a:rPr>
              <a:t>JOB CLASSIFICATION WAS INCLUDED IN 10 CBAS</a:t>
            </a:r>
          </a:p>
        </p:txBody>
      </p:sp>
      <p:sp>
        <p:nvSpPr>
          <p:cNvPr id="13" name="TextBox 13"/>
          <p:cNvSpPr txBox="1"/>
          <p:nvPr/>
        </p:nvSpPr>
        <p:spPr>
          <a:xfrm>
            <a:off x="3147175" y="3615516"/>
            <a:ext cx="1383538" cy="333425"/>
          </a:xfrm>
          <a:prstGeom prst="rect">
            <a:avLst/>
          </a:prstGeom>
        </p:spPr>
        <p:txBody>
          <a:bodyPr lIns="0" tIns="0" rIns="0" bIns="0" rtlCol="0" anchor="t">
            <a:spAutoFit/>
          </a:bodyPr>
          <a:lstStyle/>
          <a:p>
            <a:pPr algn="ctr">
              <a:lnSpc>
                <a:spcPts val="1305"/>
              </a:lnSpc>
            </a:pPr>
            <a:r>
              <a:rPr lang="en-US" sz="1135" spc="11">
                <a:solidFill>
                  <a:srgbClr val="1627BD"/>
                </a:solidFill>
                <a:latin typeface="Now Medium"/>
              </a:rPr>
              <a:t>TRAINING AND APPRENTICESHIP </a:t>
            </a:r>
          </a:p>
        </p:txBody>
      </p:sp>
      <p:sp>
        <p:nvSpPr>
          <p:cNvPr id="14" name="TextBox 14"/>
          <p:cNvSpPr txBox="1"/>
          <p:nvPr/>
        </p:nvSpPr>
        <p:spPr>
          <a:xfrm>
            <a:off x="2615222" y="4362203"/>
            <a:ext cx="2615861" cy="666849"/>
          </a:xfrm>
          <a:prstGeom prst="rect">
            <a:avLst/>
          </a:prstGeom>
        </p:spPr>
        <p:txBody>
          <a:bodyPr lIns="0" tIns="0" rIns="0" bIns="0" rtlCol="0" anchor="t">
            <a:spAutoFit/>
          </a:bodyPr>
          <a:lstStyle/>
          <a:p>
            <a:pPr marL="245036" lvl="1" indent="-122518">
              <a:lnSpc>
                <a:spcPts val="1305"/>
              </a:lnSpc>
              <a:buFont typeface="Arial"/>
              <a:buChar char="•"/>
            </a:pPr>
            <a:r>
              <a:rPr lang="en-US" sz="1135" spc="11">
                <a:solidFill>
                  <a:srgbClr val="1627BD"/>
                </a:solidFill>
                <a:latin typeface="Tex Gyre Termes"/>
              </a:rPr>
              <a:t>16 OF 28 CBAS INCLUDE</a:t>
            </a:r>
          </a:p>
          <a:p>
            <a:pPr marL="245036" lvl="1" indent="-122518">
              <a:lnSpc>
                <a:spcPts val="1305"/>
              </a:lnSpc>
              <a:buFont typeface="Arial"/>
              <a:buChar char="•"/>
            </a:pPr>
            <a:r>
              <a:rPr lang="en-US" sz="1135" spc="11">
                <a:solidFill>
                  <a:srgbClr val="1627BD"/>
                </a:solidFill>
                <a:latin typeface="Tex Gyre Termes"/>
              </a:rPr>
              <a:t>TRAINING IN ALL OF THE 16 CBAS</a:t>
            </a:r>
          </a:p>
          <a:p>
            <a:pPr marL="245036" lvl="1" indent="-122518">
              <a:lnSpc>
                <a:spcPts val="1305"/>
              </a:lnSpc>
              <a:buFont typeface="Arial"/>
              <a:buChar char="•"/>
            </a:pPr>
            <a:r>
              <a:rPr lang="en-US" sz="1135" spc="11">
                <a:solidFill>
                  <a:srgbClr val="1627BD"/>
                </a:solidFill>
                <a:latin typeface="Tex Gyre Termes"/>
              </a:rPr>
              <a:t>ONLY 7 OF THEM MENTIONED APPRENTICESHIP </a:t>
            </a:r>
          </a:p>
        </p:txBody>
      </p:sp>
      <p:sp>
        <p:nvSpPr>
          <p:cNvPr id="15" name="TextBox 15"/>
          <p:cNvSpPr txBox="1"/>
          <p:nvPr/>
        </p:nvSpPr>
        <p:spPr>
          <a:xfrm>
            <a:off x="7998117" y="3783132"/>
            <a:ext cx="1383538" cy="166712"/>
          </a:xfrm>
          <a:prstGeom prst="rect">
            <a:avLst/>
          </a:prstGeom>
        </p:spPr>
        <p:txBody>
          <a:bodyPr lIns="0" tIns="0" rIns="0" bIns="0" rtlCol="0" anchor="t">
            <a:spAutoFit/>
          </a:bodyPr>
          <a:lstStyle/>
          <a:p>
            <a:pPr algn="ctr">
              <a:lnSpc>
                <a:spcPts val="1305"/>
              </a:lnSpc>
            </a:pPr>
            <a:r>
              <a:rPr lang="en-US" sz="1135" spc="11">
                <a:solidFill>
                  <a:srgbClr val="1627BD"/>
                </a:solidFill>
                <a:latin typeface="Now Medium"/>
              </a:rPr>
              <a:t>TRIAL PERIOD </a:t>
            </a:r>
          </a:p>
        </p:txBody>
      </p:sp>
      <p:sp>
        <p:nvSpPr>
          <p:cNvPr id="16" name="TextBox 16"/>
          <p:cNvSpPr txBox="1"/>
          <p:nvPr/>
        </p:nvSpPr>
        <p:spPr>
          <a:xfrm>
            <a:off x="7457282" y="4158638"/>
            <a:ext cx="2615861" cy="1333698"/>
          </a:xfrm>
          <a:prstGeom prst="rect">
            <a:avLst/>
          </a:prstGeom>
        </p:spPr>
        <p:txBody>
          <a:bodyPr lIns="0" tIns="0" rIns="0" bIns="0" rtlCol="0" anchor="t">
            <a:spAutoFit/>
          </a:bodyPr>
          <a:lstStyle/>
          <a:p>
            <a:pPr marL="245036" lvl="1" indent="-122518">
              <a:lnSpc>
                <a:spcPts val="1305"/>
              </a:lnSpc>
              <a:buFont typeface="Arial"/>
              <a:buChar char="•"/>
            </a:pPr>
            <a:r>
              <a:rPr lang="en-US" sz="1135" spc="11">
                <a:solidFill>
                  <a:srgbClr val="1627BD"/>
                </a:solidFill>
                <a:latin typeface="Tex Gyre Termes"/>
              </a:rPr>
              <a:t>27 OF 28 CBAS INCLUDE A TRIAL PERIOD</a:t>
            </a:r>
          </a:p>
          <a:p>
            <a:pPr marL="245036" lvl="1" indent="-122518">
              <a:lnSpc>
                <a:spcPts val="1305"/>
              </a:lnSpc>
              <a:buFont typeface="Arial"/>
              <a:buChar char="•"/>
            </a:pPr>
            <a:r>
              <a:rPr lang="en-US" sz="1135" spc="11">
                <a:solidFill>
                  <a:srgbClr val="1627BD"/>
                </a:solidFill>
                <a:latin typeface="Tex Gyre Termes"/>
              </a:rPr>
              <a:t>2-4 MONTHS</a:t>
            </a:r>
          </a:p>
          <a:p>
            <a:pPr marL="245036" lvl="1" indent="-122518">
              <a:lnSpc>
                <a:spcPts val="1305"/>
              </a:lnSpc>
              <a:buFont typeface="Arial"/>
              <a:buChar char="•"/>
            </a:pPr>
            <a:r>
              <a:rPr lang="en-US" sz="1135" spc="11">
                <a:solidFill>
                  <a:srgbClr val="1627BD"/>
                </a:solidFill>
                <a:latin typeface="Tex Gyre Termes"/>
              </a:rPr>
              <a:t>3 OF THESE CBAS HAD A TRIAL PERIOD OF 120 DAYS, 9 OF THEM 30 DAYS, 5 OF THEM 60 DAYS AND 10 OF THEM 90 DAYS OF TRIAL PERIOD.</a:t>
            </a:r>
          </a:p>
          <a:p>
            <a:pPr>
              <a:lnSpc>
                <a:spcPts val="1305"/>
              </a:lnSpc>
            </a:pPr>
            <a:endParaRPr lang="en-US" sz="1135" spc="11">
              <a:solidFill>
                <a:srgbClr val="1627BD"/>
              </a:solidFill>
              <a:latin typeface="Tex Gyre Termes"/>
            </a:endParaRPr>
          </a:p>
        </p:txBody>
      </p:sp>
      <p:sp>
        <p:nvSpPr>
          <p:cNvPr id="17" name="Freeform 17"/>
          <p:cNvSpPr/>
          <p:nvPr/>
        </p:nvSpPr>
        <p:spPr>
          <a:xfrm>
            <a:off x="10920378" y="-52422"/>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07752" y="650776"/>
            <a:ext cx="2749786" cy="815726"/>
            <a:chOff x="0" y="0"/>
            <a:chExt cx="5499572" cy="1631452"/>
          </a:xfrm>
        </p:grpSpPr>
        <p:grpSp>
          <p:nvGrpSpPr>
            <p:cNvPr id="3" name="Group 3"/>
            <p:cNvGrpSpPr>
              <a:grpSpLocks noChangeAspect="1"/>
            </p:cNvGrpSpPr>
            <p:nvPr/>
          </p:nvGrpSpPr>
          <p:grpSpPr>
            <a:xfrm>
              <a:off x="0" y="0"/>
              <a:ext cx="5499572" cy="1631452"/>
              <a:chOff x="0" y="0"/>
              <a:chExt cx="13271500" cy="3937000"/>
            </a:xfrm>
          </p:grpSpPr>
          <p:sp>
            <p:nvSpPr>
              <p:cNvPr id="4" name="Freeform 4"/>
              <p:cNvSpPr/>
              <p:nvPr/>
            </p:nvSpPr>
            <p:spPr>
              <a:xfrm>
                <a:off x="0" y="0"/>
                <a:ext cx="6604000" cy="1270000"/>
              </a:xfrm>
              <a:custGeom>
                <a:avLst/>
                <a:gdLst/>
                <a:ahLst/>
                <a:cxnLst/>
                <a:rect l="l" t="t" r="r" b="b"/>
                <a:pathLst>
                  <a:path w="6604000" h="1270000">
                    <a:moveTo>
                      <a:pt x="685800" y="1104900"/>
                    </a:moveTo>
                    <a:cubicBezTo>
                      <a:pt x="673100" y="1130300"/>
                      <a:pt x="647700" y="1130300"/>
                      <a:pt x="635000" y="1130300"/>
                    </a:cubicBezTo>
                    <a:cubicBezTo>
                      <a:pt x="622300" y="1130300"/>
                      <a:pt x="596900" y="1130300"/>
                      <a:pt x="584200" y="1104900"/>
                    </a:cubicBezTo>
                    <a:cubicBezTo>
                      <a:pt x="558800" y="1079500"/>
                      <a:pt x="533400" y="1054100"/>
                      <a:pt x="520700" y="1003300"/>
                    </a:cubicBezTo>
                    <a:cubicBezTo>
                      <a:pt x="495300" y="952500"/>
                      <a:pt x="482600" y="889000"/>
                      <a:pt x="469900" y="812800"/>
                    </a:cubicBezTo>
                    <a:lnTo>
                      <a:pt x="800100" y="812800"/>
                    </a:lnTo>
                    <a:cubicBezTo>
                      <a:pt x="787400" y="889000"/>
                      <a:pt x="774700" y="952500"/>
                      <a:pt x="749300" y="1003300"/>
                    </a:cubicBezTo>
                    <a:cubicBezTo>
                      <a:pt x="736600" y="1054100"/>
                      <a:pt x="711200" y="1079500"/>
                      <a:pt x="685800" y="1104900"/>
                    </a:cubicBezTo>
                    <a:lnTo>
                      <a:pt x="685800" y="1104900"/>
                    </a:lnTo>
                    <a:moveTo>
                      <a:pt x="457200" y="635000"/>
                    </a:moveTo>
                    <a:cubicBezTo>
                      <a:pt x="457200" y="685800"/>
                      <a:pt x="457200" y="723900"/>
                      <a:pt x="457200" y="774700"/>
                    </a:cubicBezTo>
                    <a:lnTo>
                      <a:pt x="812800" y="774700"/>
                    </a:lnTo>
                    <a:cubicBezTo>
                      <a:pt x="812800" y="723900"/>
                      <a:pt x="812800" y="685800"/>
                      <a:pt x="812800" y="635000"/>
                    </a:cubicBezTo>
                    <a:cubicBezTo>
                      <a:pt x="812800" y="584200"/>
                      <a:pt x="812800" y="546100"/>
                      <a:pt x="812800" y="495300"/>
                    </a:cubicBezTo>
                    <a:lnTo>
                      <a:pt x="457200" y="495300"/>
                    </a:lnTo>
                    <a:cubicBezTo>
                      <a:pt x="457200" y="546100"/>
                      <a:pt x="457200" y="584200"/>
                      <a:pt x="457200" y="635000"/>
                    </a:cubicBezTo>
                    <a:moveTo>
                      <a:pt x="736600" y="1130300"/>
                    </a:moveTo>
                    <a:cubicBezTo>
                      <a:pt x="787400" y="1066800"/>
                      <a:pt x="825500" y="952500"/>
                      <a:pt x="850900" y="812800"/>
                    </a:cubicBezTo>
                    <a:lnTo>
                      <a:pt x="1104900" y="812800"/>
                    </a:lnTo>
                    <a:cubicBezTo>
                      <a:pt x="1041400" y="977900"/>
                      <a:pt x="901700" y="1092200"/>
                      <a:pt x="736600" y="1130300"/>
                    </a:cubicBezTo>
                    <a:moveTo>
                      <a:pt x="850900" y="774700"/>
                    </a:moveTo>
                    <a:lnTo>
                      <a:pt x="1117600" y="774700"/>
                    </a:lnTo>
                    <a:cubicBezTo>
                      <a:pt x="1130300" y="723900"/>
                      <a:pt x="1130300" y="685800"/>
                      <a:pt x="1130300" y="635000"/>
                    </a:cubicBezTo>
                    <a:cubicBezTo>
                      <a:pt x="1130300" y="584200"/>
                      <a:pt x="1130300" y="546100"/>
                      <a:pt x="1117600" y="495300"/>
                    </a:cubicBezTo>
                    <a:lnTo>
                      <a:pt x="850900" y="495300"/>
                    </a:lnTo>
                    <a:cubicBezTo>
                      <a:pt x="863600" y="546100"/>
                      <a:pt x="863600" y="584200"/>
                      <a:pt x="863600" y="635000"/>
                    </a:cubicBezTo>
                    <a:cubicBezTo>
                      <a:pt x="863600" y="685800"/>
                      <a:pt x="863600" y="723900"/>
                      <a:pt x="850900" y="774700"/>
                    </a:cubicBezTo>
                    <a:moveTo>
                      <a:pt x="152400" y="774700"/>
                    </a:moveTo>
                    <a:lnTo>
                      <a:pt x="419100" y="774700"/>
                    </a:lnTo>
                    <a:cubicBezTo>
                      <a:pt x="406400" y="723900"/>
                      <a:pt x="406400" y="685800"/>
                      <a:pt x="406400" y="635000"/>
                    </a:cubicBezTo>
                    <a:cubicBezTo>
                      <a:pt x="406400" y="584200"/>
                      <a:pt x="406400" y="546100"/>
                      <a:pt x="419100" y="495300"/>
                    </a:cubicBezTo>
                    <a:lnTo>
                      <a:pt x="152400" y="495300"/>
                    </a:lnTo>
                    <a:cubicBezTo>
                      <a:pt x="139700" y="546100"/>
                      <a:pt x="139700" y="584200"/>
                      <a:pt x="139700" y="635000"/>
                    </a:cubicBezTo>
                    <a:cubicBezTo>
                      <a:pt x="139700" y="685800"/>
                      <a:pt x="139700" y="723900"/>
                      <a:pt x="152400" y="774700"/>
                    </a:cubicBezTo>
                    <a:moveTo>
                      <a:pt x="419100" y="812800"/>
                    </a:moveTo>
                    <a:lnTo>
                      <a:pt x="165100" y="812800"/>
                    </a:lnTo>
                    <a:cubicBezTo>
                      <a:pt x="228600" y="977900"/>
                      <a:pt x="368300" y="1092200"/>
                      <a:pt x="533400" y="1130300"/>
                    </a:cubicBezTo>
                    <a:cubicBezTo>
                      <a:pt x="482600" y="1066800"/>
                      <a:pt x="444500" y="952500"/>
                      <a:pt x="419100" y="812800"/>
                    </a:cubicBezTo>
                    <a:moveTo>
                      <a:pt x="800100" y="457200"/>
                    </a:moveTo>
                    <a:lnTo>
                      <a:pt x="469900" y="457200"/>
                    </a:lnTo>
                    <a:cubicBezTo>
                      <a:pt x="482600" y="381000"/>
                      <a:pt x="495300" y="317500"/>
                      <a:pt x="520700" y="266700"/>
                    </a:cubicBezTo>
                    <a:cubicBezTo>
                      <a:pt x="533400" y="215900"/>
                      <a:pt x="558800" y="190500"/>
                      <a:pt x="584200" y="165100"/>
                    </a:cubicBezTo>
                    <a:cubicBezTo>
                      <a:pt x="596900" y="139700"/>
                      <a:pt x="622300" y="139700"/>
                      <a:pt x="635000" y="139700"/>
                    </a:cubicBezTo>
                    <a:cubicBezTo>
                      <a:pt x="647700" y="139700"/>
                      <a:pt x="673100" y="139700"/>
                      <a:pt x="685800" y="165100"/>
                    </a:cubicBezTo>
                    <a:cubicBezTo>
                      <a:pt x="711200" y="190500"/>
                      <a:pt x="736600" y="215900"/>
                      <a:pt x="749300" y="266700"/>
                    </a:cubicBezTo>
                    <a:cubicBezTo>
                      <a:pt x="774700" y="317500"/>
                      <a:pt x="787400" y="381000"/>
                      <a:pt x="800100" y="457200"/>
                    </a:cubicBezTo>
                    <a:moveTo>
                      <a:pt x="1104900" y="457200"/>
                    </a:moveTo>
                    <a:lnTo>
                      <a:pt x="850900" y="457200"/>
                    </a:lnTo>
                    <a:cubicBezTo>
                      <a:pt x="825500" y="317500"/>
                      <a:pt x="787400" y="203200"/>
                      <a:pt x="736600" y="152400"/>
                    </a:cubicBezTo>
                    <a:cubicBezTo>
                      <a:pt x="901700" y="177800"/>
                      <a:pt x="1041400" y="292100"/>
                      <a:pt x="1104900" y="457200"/>
                    </a:cubicBezTo>
                    <a:moveTo>
                      <a:pt x="419100" y="457200"/>
                    </a:moveTo>
                    <a:cubicBezTo>
                      <a:pt x="444500" y="317500"/>
                      <a:pt x="482600" y="203200"/>
                      <a:pt x="533400" y="152400"/>
                    </a:cubicBezTo>
                    <a:cubicBezTo>
                      <a:pt x="368300" y="177800"/>
                      <a:pt x="228600" y="292100"/>
                      <a:pt x="165100" y="457200"/>
                    </a:cubicBezTo>
                    <a:lnTo>
                      <a:pt x="419100" y="457200"/>
                    </a:lnTo>
                    <a:moveTo>
                      <a:pt x="635000" y="1270000"/>
                    </a:moveTo>
                    <a:cubicBezTo>
                      <a:pt x="279400" y="1270000"/>
                      <a:pt x="0" y="990600"/>
                      <a:pt x="0" y="635000"/>
                    </a:cubicBezTo>
                    <a:cubicBezTo>
                      <a:pt x="0" y="279400"/>
                      <a:pt x="279400" y="0"/>
                      <a:pt x="635000" y="0"/>
                    </a:cubicBezTo>
                    <a:cubicBezTo>
                      <a:pt x="990600" y="0"/>
                      <a:pt x="1270000" y="279400"/>
                      <a:pt x="1270000" y="635000"/>
                    </a:cubicBezTo>
                    <a:cubicBezTo>
                      <a:pt x="1270000" y="990600"/>
                      <a:pt x="990600" y="1270000"/>
                      <a:pt x="635000" y="1270000"/>
                    </a:cubicBezTo>
                    <a:moveTo>
                      <a:pt x="1181100" y="635000"/>
                    </a:moveTo>
                    <a:cubicBezTo>
                      <a:pt x="1181100" y="330200"/>
                      <a:pt x="939800" y="88900"/>
                      <a:pt x="635000" y="88900"/>
                    </a:cubicBezTo>
                    <a:cubicBezTo>
                      <a:pt x="330200" y="88900"/>
                      <a:pt x="88900" y="330200"/>
                      <a:pt x="88900" y="635000"/>
                    </a:cubicBezTo>
                    <a:cubicBezTo>
                      <a:pt x="88900" y="939800"/>
                      <a:pt x="330200" y="1181100"/>
                      <a:pt x="635000" y="1181100"/>
                    </a:cubicBezTo>
                    <a:cubicBezTo>
                      <a:pt x="939800" y="1181100"/>
                      <a:pt x="1181100" y="939800"/>
                      <a:pt x="1181100" y="635000"/>
                    </a:cubicBezTo>
                    <a:moveTo>
                      <a:pt x="2019300" y="1104900"/>
                    </a:moveTo>
                    <a:cubicBezTo>
                      <a:pt x="2006600" y="1130300"/>
                      <a:pt x="1981200" y="1130300"/>
                      <a:pt x="1968500" y="1130300"/>
                    </a:cubicBezTo>
                    <a:cubicBezTo>
                      <a:pt x="1955800" y="1130300"/>
                      <a:pt x="1930400" y="1130300"/>
                      <a:pt x="1917700" y="1104900"/>
                    </a:cubicBezTo>
                    <a:cubicBezTo>
                      <a:pt x="1892300" y="1079500"/>
                      <a:pt x="1866900" y="1054100"/>
                      <a:pt x="1854200" y="1003300"/>
                    </a:cubicBezTo>
                    <a:cubicBezTo>
                      <a:pt x="1828800" y="952500"/>
                      <a:pt x="1816100" y="889000"/>
                      <a:pt x="1803400" y="812800"/>
                    </a:cubicBezTo>
                    <a:lnTo>
                      <a:pt x="2133600" y="812800"/>
                    </a:lnTo>
                    <a:cubicBezTo>
                      <a:pt x="2120900" y="889000"/>
                      <a:pt x="2108200" y="952500"/>
                      <a:pt x="2082800" y="1003300"/>
                    </a:cubicBezTo>
                    <a:cubicBezTo>
                      <a:pt x="2070100" y="1054100"/>
                      <a:pt x="2044700" y="1079500"/>
                      <a:pt x="2019300" y="1104900"/>
                    </a:cubicBezTo>
                    <a:moveTo>
                      <a:pt x="1790700" y="635000"/>
                    </a:moveTo>
                    <a:cubicBezTo>
                      <a:pt x="1790700" y="685800"/>
                      <a:pt x="1790700" y="723900"/>
                      <a:pt x="1790700" y="774700"/>
                    </a:cubicBezTo>
                    <a:lnTo>
                      <a:pt x="2146300" y="774700"/>
                    </a:lnTo>
                    <a:cubicBezTo>
                      <a:pt x="2146300" y="723900"/>
                      <a:pt x="2146300" y="685800"/>
                      <a:pt x="2146300" y="635000"/>
                    </a:cubicBezTo>
                    <a:cubicBezTo>
                      <a:pt x="2146300" y="584200"/>
                      <a:pt x="2146300" y="546100"/>
                      <a:pt x="2146300" y="495300"/>
                    </a:cubicBezTo>
                    <a:lnTo>
                      <a:pt x="1790700" y="495300"/>
                    </a:lnTo>
                    <a:cubicBezTo>
                      <a:pt x="1790700" y="546100"/>
                      <a:pt x="1790700" y="584200"/>
                      <a:pt x="1790700" y="635000"/>
                    </a:cubicBezTo>
                    <a:moveTo>
                      <a:pt x="2070100" y="1130300"/>
                    </a:moveTo>
                    <a:cubicBezTo>
                      <a:pt x="2120900" y="1066800"/>
                      <a:pt x="2159000" y="952500"/>
                      <a:pt x="2184400" y="812800"/>
                    </a:cubicBezTo>
                    <a:lnTo>
                      <a:pt x="2438400" y="812800"/>
                    </a:lnTo>
                    <a:cubicBezTo>
                      <a:pt x="2374900" y="977900"/>
                      <a:pt x="2235200" y="1092200"/>
                      <a:pt x="2070100" y="1130300"/>
                    </a:cubicBezTo>
                    <a:moveTo>
                      <a:pt x="2184400" y="774700"/>
                    </a:moveTo>
                    <a:lnTo>
                      <a:pt x="2451100" y="774700"/>
                    </a:lnTo>
                    <a:cubicBezTo>
                      <a:pt x="2463800" y="723900"/>
                      <a:pt x="2463800" y="685800"/>
                      <a:pt x="2463800" y="635000"/>
                    </a:cubicBezTo>
                    <a:cubicBezTo>
                      <a:pt x="2463800" y="584200"/>
                      <a:pt x="2463800" y="546100"/>
                      <a:pt x="2451100" y="495300"/>
                    </a:cubicBezTo>
                    <a:lnTo>
                      <a:pt x="2184400" y="495300"/>
                    </a:lnTo>
                    <a:cubicBezTo>
                      <a:pt x="2197100" y="546100"/>
                      <a:pt x="2197100" y="584200"/>
                      <a:pt x="2197100" y="635000"/>
                    </a:cubicBezTo>
                    <a:cubicBezTo>
                      <a:pt x="2197100" y="685800"/>
                      <a:pt x="2197100" y="723900"/>
                      <a:pt x="2184400" y="774700"/>
                    </a:cubicBezTo>
                    <a:moveTo>
                      <a:pt x="1485900" y="774700"/>
                    </a:moveTo>
                    <a:lnTo>
                      <a:pt x="1752600" y="774700"/>
                    </a:lnTo>
                    <a:cubicBezTo>
                      <a:pt x="1739900" y="723900"/>
                      <a:pt x="1739900" y="685800"/>
                      <a:pt x="1739900" y="635000"/>
                    </a:cubicBezTo>
                    <a:cubicBezTo>
                      <a:pt x="1739900" y="584200"/>
                      <a:pt x="1739900" y="546100"/>
                      <a:pt x="1752600" y="495300"/>
                    </a:cubicBezTo>
                    <a:lnTo>
                      <a:pt x="1485900" y="495300"/>
                    </a:lnTo>
                    <a:cubicBezTo>
                      <a:pt x="1473200" y="546100"/>
                      <a:pt x="1473200" y="584200"/>
                      <a:pt x="1473200" y="635000"/>
                    </a:cubicBezTo>
                    <a:cubicBezTo>
                      <a:pt x="1473200" y="685800"/>
                      <a:pt x="1473200" y="723900"/>
                      <a:pt x="1485900" y="774700"/>
                    </a:cubicBezTo>
                    <a:moveTo>
                      <a:pt x="1752600" y="812800"/>
                    </a:moveTo>
                    <a:lnTo>
                      <a:pt x="1498600" y="812800"/>
                    </a:lnTo>
                    <a:cubicBezTo>
                      <a:pt x="1562100" y="977900"/>
                      <a:pt x="1701800" y="1092200"/>
                      <a:pt x="1866900" y="1130300"/>
                    </a:cubicBezTo>
                    <a:cubicBezTo>
                      <a:pt x="1816100" y="1066800"/>
                      <a:pt x="1778000" y="952500"/>
                      <a:pt x="1752600" y="812800"/>
                    </a:cubicBezTo>
                    <a:moveTo>
                      <a:pt x="2133600" y="457200"/>
                    </a:moveTo>
                    <a:lnTo>
                      <a:pt x="1803400" y="457200"/>
                    </a:lnTo>
                    <a:cubicBezTo>
                      <a:pt x="1816100" y="381000"/>
                      <a:pt x="1828800" y="317500"/>
                      <a:pt x="1854200" y="266700"/>
                    </a:cubicBezTo>
                    <a:cubicBezTo>
                      <a:pt x="1866900" y="215900"/>
                      <a:pt x="1892300" y="190500"/>
                      <a:pt x="1917700" y="165100"/>
                    </a:cubicBezTo>
                    <a:cubicBezTo>
                      <a:pt x="1930400" y="139700"/>
                      <a:pt x="1955800" y="139700"/>
                      <a:pt x="1968500" y="139700"/>
                    </a:cubicBezTo>
                    <a:cubicBezTo>
                      <a:pt x="1981200" y="139700"/>
                      <a:pt x="2006600" y="139700"/>
                      <a:pt x="2019300" y="165100"/>
                    </a:cubicBezTo>
                    <a:cubicBezTo>
                      <a:pt x="2044700" y="190500"/>
                      <a:pt x="2070100" y="215900"/>
                      <a:pt x="2082800" y="266700"/>
                    </a:cubicBezTo>
                    <a:cubicBezTo>
                      <a:pt x="2108200" y="317500"/>
                      <a:pt x="2120900" y="381000"/>
                      <a:pt x="2133600" y="457200"/>
                    </a:cubicBezTo>
                    <a:moveTo>
                      <a:pt x="2438400" y="457200"/>
                    </a:moveTo>
                    <a:lnTo>
                      <a:pt x="2184400" y="457200"/>
                    </a:lnTo>
                    <a:cubicBezTo>
                      <a:pt x="2159000" y="317500"/>
                      <a:pt x="2120900" y="203200"/>
                      <a:pt x="2070100" y="152400"/>
                    </a:cubicBezTo>
                    <a:cubicBezTo>
                      <a:pt x="2235200" y="177800"/>
                      <a:pt x="2374900" y="292100"/>
                      <a:pt x="2438400" y="457200"/>
                    </a:cubicBezTo>
                    <a:moveTo>
                      <a:pt x="1752600" y="457200"/>
                    </a:moveTo>
                    <a:cubicBezTo>
                      <a:pt x="1778000" y="317500"/>
                      <a:pt x="1816100" y="203200"/>
                      <a:pt x="1866900" y="152400"/>
                    </a:cubicBezTo>
                    <a:cubicBezTo>
                      <a:pt x="1701800" y="177800"/>
                      <a:pt x="1562100" y="292100"/>
                      <a:pt x="1498600" y="457200"/>
                    </a:cubicBezTo>
                    <a:lnTo>
                      <a:pt x="1752600" y="457200"/>
                    </a:lnTo>
                    <a:moveTo>
                      <a:pt x="1968500" y="1270000"/>
                    </a:moveTo>
                    <a:cubicBezTo>
                      <a:pt x="1612900" y="1270000"/>
                      <a:pt x="1333500" y="990600"/>
                      <a:pt x="1333500" y="635000"/>
                    </a:cubicBezTo>
                    <a:cubicBezTo>
                      <a:pt x="1333500" y="279400"/>
                      <a:pt x="1612900" y="0"/>
                      <a:pt x="1968500" y="0"/>
                    </a:cubicBezTo>
                    <a:cubicBezTo>
                      <a:pt x="2324100" y="0"/>
                      <a:pt x="2603500" y="279400"/>
                      <a:pt x="2603500" y="635000"/>
                    </a:cubicBezTo>
                    <a:cubicBezTo>
                      <a:pt x="2603500" y="990600"/>
                      <a:pt x="2324100" y="1270000"/>
                      <a:pt x="1968500" y="1270000"/>
                    </a:cubicBezTo>
                    <a:moveTo>
                      <a:pt x="2514600" y="635000"/>
                    </a:moveTo>
                    <a:cubicBezTo>
                      <a:pt x="2514600" y="330200"/>
                      <a:pt x="2273300" y="88900"/>
                      <a:pt x="1968500" y="88900"/>
                    </a:cubicBezTo>
                    <a:cubicBezTo>
                      <a:pt x="1663700" y="88900"/>
                      <a:pt x="1422400" y="330200"/>
                      <a:pt x="1422400" y="635000"/>
                    </a:cubicBezTo>
                    <a:cubicBezTo>
                      <a:pt x="1422400" y="939800"/>
                      <a:pt x="1663700" y="1181100"/>
                      <a:pt x="1968500" y="1181100"/>
                    </a:cubicBezTo>
                    <a:cubicBezTo>
                      <a:pt x="2273300" y="1181100"/>
                      <a:pt x="2514600" y="939800"/>
                      <a:pt x="2514600" y="635000"/>
                    </a:cubicBezTo>
                    <a:moveTo>
                      <a:pt x="3352800" y="1104900"/>
                    </a:moveTo>
                    <a:cubicBezTo>
                      <a:pt x="3340100" y="1130300"/>
                      <a:pt x="3314700" y="1130300"/>
                      <a:pt x="3302000" y="1130300"/>
                    </a:cubicBezTo>
                    <a:cubicBezTo>
                      <a:pt x="3289300" y="1130300"/>
                      <a:pt x="3263900" y="1130300"/>
                      <a:pt x="3251200" y="1104900"/>
                    </a:cubicBezTo>
                    <a:cubicBezTo>
                      <a:pt x="3225800" y="1079500"/>
                      <a:pt x="3200400" y="1054100"/>
                      <a:pt x="3187700" y="1003300"/>
                    </a:cubicBezTo>
                    <a:cubicBezTo>
                      <a:pt x="3162300" y="952500"/>
                      <a:pt x="3149600" y="889000"/>
                      <a:pt x="3136900" y="812800"/>
                    </a:cubicBezTo>
                    <a:lnTo>
                      <a:pt x="3467100" y="812800"/>
                    </a:lnTo>
                    <a:cubicBezTo>
                      <a:pt x="3454400" y="889000"/>
                      <a:pt x="3441700" y="952500"/>
                      <a:pt x="3416300" y="1003300"/>
                    </a:cubicBezTo>
                    <a:cubicBezTo>
                      <a:pt x="3403600" y="1054100"/>
                      <a:pt x="3378200" y="1079500"/>
                      <a:pt x="3352800" y="1104900"/>
                    </a:cubicBezTo>
                    <a:moveTo>
                      <a:pt x="3124200" y="635000"/>
                    </a:moveTo>
                    <a:cubicBezTo>
                      <a:pt x="3124200" y="685800"/>
                      <a:pt x="3124200" y="723900"/>
                      <a:pt x="3124200" y="774700"/>
                    </a:cubicBezTo>
                    <a:lnTo>
                      <a:pt x="3479800" y="774700"/>
                    </a:lnTo>
                    <a:cubicBezTo>
                      <a:pt x="3479800" y="723900"/>
                      <a:pt x="3479800" y="685800"/>
                      <a:pt x="3479800" y="635000"/>
                    </a:cubicBezTo>
                    <a:cubicBezTo>
                      <a:pt x="3479800" y="584200"/>
                      <a:pt x="3479800" y="546100"/>
                      <a:pt x="3479800" y="495300"/>
                    </a:cubicBezTo>
                    <a:lnTo>
                      <a:pt x="3124200" y="495300"/>
                    </a:lnTo>
                    <a:cubicBezTo>
                      <a:pt x="3124200" y="546100"/>
                      <a:pt x="3124200" y="584200"/>
                      <a:pt x="3124200" y="635000"/>
                    </a:cubicBezTo>
                    <a:moveTo>
                      <a:pt x="3403600" y="1130300"/>
                    </a:moveTo>
                    <a:cubicBezTo>
                      <a:pt x="3454400" y="1066800"/>
                      <a:pt x="3492500" y="952500"/>
                      <a:pt x="3517900" y="812800"/>
                    </a:cubicBezTo>
                    <a:lnTo>
                      <a:pt x="3771900" y="812800"/>
                    </a:lnTo>
                    <a:cubicBezTo>
                      <a:pt x="3708400" y="977900"/>
                      <a:pt x="3568700" y="1092200"/>
                      <a:pt x="3403600" y="1130300"/>
                    </a:cubicBezTo>
                    <a:moveTo>
                      <a:pt x="3517900" y="774700"/>
                    </a:moveTo>
                    <a:lnTo>
                      <a:pt x="3784600" y="774700"/>
                    </a:lnTo>
                    <a:cubicBezTo>
                      <a:pt x="3797300" y="723900"/>
                      <a:pt x="3797300" y="685800"/>
                      <a:pt x="3797300" y="635000"/>
                    </a:cubicBezTo>
                    <a:cubicBezTo>
                      <a:pt x="3797300" y="584200"/>
                      <a:pt x="3797300" y="546100"/>
                      <a:pt x="3784600" y="495300"/>
                    </a:cubicBezTo>
                    <a:lnTo>
                      <a:pt x="3517900" y="495300"/>
                    </a:lnTo>
                    <a:cubicBezTo>
                      <a:pt x="3530600" y="546100"/>
                      <a:pt x="3530600" y="584200"/>
                      <a:pt x="3530600" y="635000"/>
                    </a:cubicBezTo>
                    <a:cubicBezTo>
                      <a:pt x="3530600" y="685800"/>
                      <a:pt x="3530600" y="723900"/>
                      <a:pt x="3517900" y="774700"/>
                    </a:cubicBezTo>
                    <a:moveTo>
                      <a:pt x="2819400" y="774700"/>
                    </a:moveTo>
                    <a:lnTo>
                      <a:pt x="3086100" y="774700"/>
                    </a:lnTo>
                    <a:cubicBezTo>
                      <a:pt x="3073400" y="723900"/>
                      <a:pt x="3073400" y="685800"/>
                      <a:pt x="3073400" y="635000"/>
                    </a:cubicBezTo>
                    <a:cubicBezTo>
                      <a:pt x="3073400" y="584200"/>
                      <a:pt x="3073400" y="546100"/>
                      <a:pt x="3086100" y="495300"/>
                    </a:cubicBezTo>
                    <a:lnTo>
                      <a:pt x="2819400" y="495300"/>
                    </a:lnTo>
                    <a:cubicBezTo>
                      <a:pt x="2806700" y="546100"/>
                      <a:pt x="2806700" y="584200"/>
                      <a:pt x="2806700" y="635000"/>
                    </a:cubicBezTo>
                    <a:cubicBezTo>
                      <a:pt x="2806700" y="685800"/>
                      <a:pt x="2806700" y="723900"/>
                      <a:pt x="2819400" y="774700"/>
                    </a:cubicBezTo>
                    <a:moveTo>
                      <a:pt x="3086100" y="812800"/>
                    </a:moveTo>
                    <a:lnTo>
                      <a:pt x="2832100" y="812800"/>
                    </a:lnTo>
                    <a:cubicBezTo>
                      <a:pt x="2895600" y="977900"/>
                      <a:pt x="3035300" y="1092200"/>
                      <a:pt x="3200400" y="1130300"/>
                    </a:cubicBezTo>
                    <a:cubicBezTo>
                      <a:pt x="3149600" y="1066800"/>
                      <a:pt x="3111500" y="952500"/>
                      <a:pt x="3086100" y="812800"/>
                    </a:cubicBezTo>
                    <a:moveTo>
                      <a:pt x="3467100" y="457200"/>
                    </a:moveTo>
                    <a:lnTo>
                      <a:pt x="3136900" y="457200"/>
                    </a:lnTo>
                    <a:cubicBezTo>
                      <a:pt x="3149600" y="381000"/>
                      <a:pt x="3162300" y="317500"/>
                      <a:pt x="3187700" y="266700"/>
                    </a:cubicBezTo>
                    <a:cubicBezTo>
                      <a:pt x="3200400" y="215900"/>
                      <a:pt x="3225800" y="190500"/>
                      <a:pt x="3251200" y="165100"/>
                    </a:cubicBezTo>
                    <a:cubicBezTo>
                      <a:pt x="3263900" y="139700"/>
                      <a:pt x="3289300" y="139700"/>
                      <a:pt x="3302000" y="139700"/>
                    </a:cubicBezTo>
                    <a:cubicBezTo>
                      <a:pt x="3314700" y="139700"/>
                      <a:pt x="3340100" y="139700"/>
                      <a:pt x="3352800" y="165100"/>
                    </a:cubicBezTo>
                    <a:cubicBezTo>
                      <a:pt x="3378200" y="190500"/>
                      <a:pt x="3403600" y="215900"/>
                      <a:pt x="3416300" y="266700"/>
                    </a:cubicBezTo>
                    <a:cubicBezTo>
                      <a:pt x="3441700" y="317500"/>
                      <a:pt x="3454400" y="381000"/>
                      <a:pt x="3467100" y="457200"/>
                    </a:cubicBezTo>
                    <a:moveTo>
                      <a:pt x="3771900" y="457200"/>
                    </a:moveTo>
                    <a:lnTo>
                      <a:pt x="3517900" y="457200"/>
                    </a:lnTo>
                    <a:cubicBezTo>
                      <a:pt x="3492500" y="317500"/>
                      <a:pt x="3454400" y="203200"/>
                      <a:pt x="3403600" y="152400"/>
                    </a:cubicBezTo>
                    <a:cubicBezTo>
                      <a:pt x="3568700" y="177800"/>
                      <a:pt x="3708400" y="292100"/>
                      <a:pt x="3771900" y="457200"/>
                    </a:cubicBezTo>
                    <a:moveTo>
                      <a:pt x="3086100" y="457200"/>
                    </a:moveTo>
                    <a:cubicBezTo>
                      <a:pt x="3111500" y="317500"/>
                      <a:pt x="3149600" y="203200"/>
                      <a:pt x="3200400" y="152400"/>
                    </a:cubicBezTo>
                    <a:cubicBezTo>
                      <a:pt x="3035300" y="177800"/>
                      <a:pt x="2895600" y="292100"/>
                      <a:pt x="2832100" y="457200"/>
                    </a:cubicBezTo>
                    <a:lnTo>
                      <a:pt x="3086100" y="457200"/>
                    </a:lnTo>
                    <a:moveTo>
                      <a:pt x="3302000" y="1270000"/>
                    </a:moveTo>
                    <a:cubicBezTo>
                      <a:pt x="2946400" y="1270000"/>
                      <a:pt x="2667000" y="990600"/>
                      <a:pt x="2667000" y="635000"/>
                    </a:cubicBezTo>
                    <a:cubicBezTo>
                      <a:pt x="2667000" y="279400"/>
                      <a:pt x="2946400" y="0"/>
                      <a:pt x="3302000" y="0"/>
                    </a:cubicBezTo>
                    <a:cubicBezTo>
                      <a:pt x="3657600" y="0"/>
                      <a:pt x="3937000" y="279400"/>
                      <a:pt x="3937000" y="635000"/>
                    </a:cubicBezTo>
                    <a:cubicBezTo>
                      <a:pt x="3937000" y="990600"/>
                      <a:pt x="3657600" y="1270000"/>
                      <a:pt x="3302000" y="1270000"/>
                    </a:cubicBezTo>
                    <a:moveTo>
                      <a:pt x="3848100" y="635000"/>
                    </a:moveTo>
                    <a:cubicBezTo>
                      <a:pt x="3848100" y="330200"/>
                      <a:pt x="3606800" y="88900"/>
                      <a:pt x="3302000" y="88900"/>
                    </a:cubicBezTo>
                    <a:cubicBezTo>
                      <a:pt x="2997200" y="88900"/>
                      <a:pt x="2755900" y="330200"/>
                      <a:pt x="2755900" y="635000"/>
                    </a:cubicBezTo>
                    <a:cubicBezTo>
                      <a:pt x="2755900" y="939800"/>
                      <a:pt x="2997200" y="1181100"/>
                      <a:pt x="3302000" y="1181100"/>
                    </a:cubicBezTo>
                    <a:cubicBezTo>
                      <a:pt x="3606800" y="1181100"/>
                      <a:pt x="3848100" y="939800"/>
                      <a:pt x="3848100" y="635000"/>
                    </a:cubicBezTo>
                    <a:moveTo>
                      <a:pt x="4686300" y="1104900"/>
                    </a:moveTo>
                    <a:cubicBezTo>
                      <a:pt x="4673600" y="1130300"/>
                      <a:pt x="4648200" y="1130300"/>
                      <a:pt x="4635500" y="1130300"/>
                    </a:cubicBezTo>
                    <a:cubicBezTo>
                      <a:pt x="4622800" y="1130300"/>
                      <a:pt x="4597400" y="1130300"/>
                      <a:pt x="4584700" y="1104900"/>
                    </a:cubicBezTo>
                    <a:cubicBezTo>
                      <a:pt x="4559300" y="1079500"/>
                      <a:pt x="4533900" y="1054100"/>
                      <a:pt x="4521200" y="1003300"/>
                    </a:cubicBezTo>
                    <a:cubicBezTo>
                      <a:pt x="4495800" y="952500"/>
                      <a:pt x="4483100" y="889000"/>
                      <a:pt x="4470400" y="812800"/>
                    </a:cubicBezTo>
                    <a:lnTo>
                      <a:pt x="4800600" y="812800"/>
                    </a:lnTo>
                    <a:cubicBezTo>
                      <a:pt x="4787900" y="889000"/>
                      <a:pt x="4775200" y="952500"/>
                      <a:pt x="4749800" y="1003300"/>
                    </a:cubicBezTo>
                    <a:cubicBezTo>
                      <a:pt x="4737100" y="1054100"/>
                      <a:pt x="4711700" y="1079500"/>
                      <a:pt x="4686300" y="1104900"/>
                    </a:cubicBezTo>
                    <a:moveTo>
                      <a:pt x="4457700" y="635000"/>
                    </a:moveTo>
                    <a:cubicBezTo>
                      <a:pt x="4457700" y="685800"/>
                      <a:pt x="4457700" y="723900"/>
                      <a:pt x="4457700" y="774700"/>
                    </a:cubicBezTo>
                    <a:lnTo>
                      <a:pt x="4813300" y="774700"/>
                    </a:lnTo>
                    <a:cubicBezTo>
                      <a:pt x="4813300" y="723900"/>
                      <a:pt x="4813300" y="685800"/>
                      <a:pt x="4813300" y="635000"/>
                    </a:cubicBezTo>
                    <a:cubicBezTo>
                      <a:pt x="4813300" y="584200"/>
                      <a:pt x="4813300" y="546100"/>
                      <a:pt x="4813300" y="495300"/>
                    </a:cubicBezTo>
                    <a:lnTo>
                      <a:pt x="4457700" y="495300"/>
                    </a:lnTo>
                    <a:cubicBezTo>
                      <a:pt x="4457700" y="546100"/>
                      <a:pt x="4457700" y="584200"/>
                      <a:pt x="4457700" y="635000"/>
                    </a:cubicBezTo>
                    <a:moveTo>
                      <a:pt x="4737100" y="1130300"/>
                    </a:moveTo>
                    <a:cubicBezTo>
                      <a:pt x="4787900" y="1066800"/>
                      <a:pt x="4826000" y="952500"/>
                      <a:pt x="4851400" y="812800"/>
                    </a:cubicBezTo>
                    <a:lnTo>
                      <a:pt x="5105400" y="812800"/>
                    </a:lnTo>
                    <a:cubicBezTo>
                      <a:pt x="5041900" y="977900"/>
                      <a:pt x="4902200" y="1092200"/>
                      <a:pt x="4737100" y="1130300"/>
                    </a:cubicBezTo>
                    <a:moveTo>
                      <a:pt x="4851400" y="774700"/>
                    </a:moveTo>
                    <a:lnTo>
                      <a:pt x="5118100" y="774700"/>
                    </a:lnTo>
                    <a:cubicBezTo>
                      <a:pt x="5130800" y="723900"/>
                      <a:pt x="5130800" y="685800"/>
                      <a:pt x="5130800" y="635000"/>
                    </a:cubicBezTo>
                    <a:cubicBezTo>
                      <a:pt x="5130800" y="584200"/>
                      <a:pt x="5130800" y="546100"/>
                      <a:pt x="5118100" y="495300"/>
                    </a:cubicBezTo>
                    <a:lnTo>
                      <a:pt x="4851400" y="495300"/>
                    </a:lnTo>
                    <a:cubicBezTo>
                      <a:pt x="4864100" y="546100"/>
                      <a:pt x="4864100" y="584200"/>
                      <a:pt x="4864100" y="635000"/>
                    </a:cubicBezTo>
                    <a:cubicBezTo>
                      <a:pt x="4864100" y="685800"/>
                      <a:pt x="4864100" y="723900"/>
                      <a:pt x="4851400" y="774700"/>
                    </a:cubicBezTo>
                    <a:moveTo>
                      <a:pt x="4152900" y="774700"/>
                    </a:moveTo>
                    <a:lnTo>
                      <a:pt x="4419600" y="774700"/>
                    </a:lnTo>
                    <a:cubicBezTo>
                      <a:pt x="4406900" y="723900"/>
                      <a:pt x="4406900" y="685800"/>
                      <a:pt x="4406900" y="635000"/>
                    </a:cubicBezTo>
                    <a:cubicBezTo>
                      <a:pt x="4406900" y="584200"/>
                      <a:pt x="4406900" y="546100"/>
                      <a:pt x="4419600" y="495300"/>
                    </a:cubicBezTo>
                    <a:lnTo>
                      <a:pt x="4152900" y="495300"/>
                    </a:lnTo>
                    <a:cubicBezTo>
                      <a:pt x="4140200" y="546100"/>
                      <a:pt x="4140200" y="584200"/>
                      <a:pt x="4140200" y="635000"/>
                    </a:cubicBezTo>
                    <a:cubicBezTo>
                      <a:pt x="4140200" y="685800"/>
                      <a:pt x="4140200" y="723900"/>
                      <a:pt x="4152900" y="774700"/>
                    </a:cubicBezTo>
                    <a:moveTo>
                      <a:pt x="4419600" y="812800"/>
                    </a:moveTo>
                    <a:lnTo>
                      <a:pt x="4165600" y="812800"/>
                    </a:lnTo>
                    <a:cubicBezTo>
                      <a:pt x="4229100" y="977900"/>
                      <a:pt x="4368800" y="1092200"/>
                      <a:pt x="4533900" y="1130300"/>
                    </a:cubicBezTo>
                    <a:cubicBezTo>
                      <a:pt x="4483100" y="1066800"/>
                      <a:pt x="4445000" y="952500"/>
                      <a:pt x="4419600" y="812800"/>
                    </a:cubicBezTo>
                    <a:moveTo>
                      <a:pt x="4800600" y="457200"/>
                    </a:moveTo>
                    <a:lnTo>
                      <a:pt x="4470400" y="457200"/>
                    </a:lnTo>
                    <a:cubicBezTo>
                      <a:pt x="4483100" y="381000"/>
                      <a:pt x="4495800" y="317500"/>
                      <a:pt x="4521200" y="266700"/>
                    </a:cubicBezTo>
                    <a:cubicBezTo>
                      <a:pt x="4533900" y="215900"/>
                      <a:pt x="4559300" y="190500"/>
                      <a:pt x="4584700" y="165100"/>
                    </a:cubicBezTo>
                    <a:cubicBezTo>
                      <a:pt x="4597400" y="139700"/>
                      <a:pt x="4622800" y="139700"/>
                      <a:pt x="4635500" y="139700"/>
                    </a:cubicBezTo>
                    <a:cubicBezTo>
                      <a:pt x="4648200" y="139700"/>
                      <a:pt x="4673600" y="139700"/>
                      <a:pt x="4686300" y="165100"/>
                    </a:cubicBezTo>
                    <a:cubicBezTo>
                      <a:pt x="4711700" y="190500"/>
                      <a:pt x="4737100" y="215900"/>
                      <a:pt x="4749800" y="266700"/>
                    </a:cubicBezTo>
                    <a:cubicBezTo>
                      <a:pt x="4775200" y="317500"/>
                      <a:pt x="4787900" y="381000"/>
                      <a:pt x="4800600" y="457200"/>
                    </a:cubicBezTo>
                    <a:moveTo>
                      <a:pt x="5105400" y="457200"/>
                    </a:moveTo>
                    <a:lnTo>
                      <a:pt x="4851400" y="457200"/>
                    </a:lnTo>
                    <a:cubicBezTo>
                      <a:pt x="4826000" y="317500"/>
                      <a:pt x="4787900" y="203200"/>
                      <a:pt x="4737100" y="152400"/>
                    </a:cubicBezTo>
                    <a:cubicBezTo>
                      <a:pt x="4902200" y="177800"/>
                      <a:pt x="5041900" y="292100"/>
                      <a:pt x="5105400" y="457200"/>
                    </a:cubicBezTo>
                    <a:moveTo>
                      <a:pt x="4419600" y="457200"/>
                    </a:moveTo>
                    <a:cubicBezTo>
                      <a:pt x="4445000" y="317500"/>
                      <a:pt x="4483100" y="203200"/>
                      <a:pt x="4533900" y="152400"/>
                    </a:cubicBezTo>
                    <a:cubicBezTo>
                      <a:pt x="4368800" y="177800"/>
                      <a:pt x="4229100" y="292100"/>
                      <a:pt x="4165600" y="457200"/>
                    </a:cubicBezTo>
                    <a:lnTo>
                      <a:pt x="4419600" y="457200"/>
                    </a:lnTo>
                    <a:moveTo>
                      <a:pt x="4635500" y="1270000"/>
                    </a:moveTo>
                    <a:cubicBezTo>
                      <a:pt x="4279900" y="1270000"/>
                      <a:pt x="4000500" y="990600"/>
                      <a:pt x="4000500" y="635000"/>
                    </a:cubicBezTo>
                    <a:cubicBezTo>
                      <a:pt x="4000500" y="279400"/>
                      <a:pt x="4279900" y="0"/>
                      <a:pt x="4635500" y="0"/>
                    </a:cubicBezTo>
                    <a:cubicBezTo>
                      <a:pt x="4991100" y="0"/>
                      <a:pt x="5270500" y="279400"/>
                      <a:pt x="5270500" y="635000"/>
                    </a:cubicBezTo>
                    <a:cubicBezTo>
                      <a:pt x="5270500" y="990600"/>
                      <a:pt x="4991100" y="1270000"/>
                      <a:pt x="4635500" y="1270000"/>
                    </a:cubicBezTo>
                    <a:moveTo>
                      <a:pt x="5181600" y="635000"/>
                    </a:moveTo>
                    <a:cubicBezTo>
                      <a:pt x="5181600" y="330200"/>
                      <a:pt x="4940300" y="88900"/>
                      <a:pt x="4635500" y="88900"/>
                    </a:cubicBezTo>
                    <a:cubicBezTo>
                      <a:pt x="4330700" y="88900"/>
                      <a:pt x="4089400" y="330200"/>
                      <a:pt x="4089400" y="635000"/>
                    </a:cubicBezTo>
                    <a:cubicBezTo>
                      <a:pt x="4089400" y="939800"/>
                      <a:pt x="4330700" y="1181100"/>
                      <a:pt x="4635500" y="1181100"/>
                    </a:cubicBezTo>
                    <a:cubicBezTo>
                      <a:pt x="4940300" y="1181100"/>
                      <a:pt x="5181600" y="939800"/>
                      <a:pt x="5181600" y="635000"/>
                    </a:cubicBezTo>
                    <a:moveTo>
                      <a:pt x="6019800" y="1104900"/>
                    </a:moveTo>
                    <a:cubicBezTo>
                      <a:pt x="6007100" y="1130300"/>
                      <a:pt x="5981700" y="1130300"/>
                      <a:pt x="5969000" y="1130300"/>
                    </a:cubicBezTo>
                    <a:cubicBezTo>
                      <a:pt x="5956300" y="1130300"/>
                      <a:pt x="5930900" y="1130300"/>
                      <a:pt x="5918200" y="1104900"/>
                    </a:cubicBezTo>
                    <a:cubicBezTo>
                      <a:pt x="5892800" y="1079500"/>
                      <a:pt x="5867400" y="1054100"/>
                      <a:pt x="5854700" y="1003300"/>
                    </a:cubicBezTo>
                    <a:cubicBezTo>
                      <a:pt x="5829300" y="952500"/>
                      <a:pt x="5816600" y="889000"/>
                      <a:pt x="5803900" y="812800"/>
                    </a:cubicBezTo>
                    <a:lnTo>
                      <a:pt x="6134100" y="812800"/>
                    </a:lnTo>
                    <a:cubicBezTo>
                      <a:pt x="6121400" y="889000"/>
                      <a:pt x="6108700" y="952500"/>
                      <a:pt x="6083300" y="1003300"/>
                    </a:cubicBezTo>
                    <a:cubicBezTo>
                      <a:pt x="6070600" y="1054100"/>
                      <a:pt x="6045200" y="1079500"/>
                      <a:pt x="6019800" y="1104900"/>
                    </a:cubicBezTo>
                    <a:moveTo>
                      <a:pt x="5791200" y="635000"/>
                    </a:moveTo>
                    <a:cubicBezTo>
                      <a:pt x="5791200" y="685800"/>
                      <a:pt x="5791200" y="723900"/>
                      <a:pt x="5791200" y="774700"/>
                    </a:cubicBezTo>
                    <a:lnTo>
                      <a:pt x="6146800" y="774700"/>
                    </a:lnTo>
                    <a:cubicBezTo>
                      <a:pt x="6146800" y="723900"/>
                      <a:pt x="6146800" y="685800"/>
                      <a:pt x="6146800" y="635000"/>
                    </a:cubicBezTo>
                    <a:cubicBezTo>
                      <a:pt x="6146800" y="584200"/>
                      <a:pt x="6146800" y="546100"/>
                      <a:pt x="6146800" y="495300"/>
                    </a:cubicBezTo>
                    <a:lnTo>
                      <a:pt x="5791200" y="495300"/>
                    </a:lnTo>
                    <a:cubicBezTo>
                      <a:pt x="5791200" y="546100"/>
                      <a:pt x="5791200" y="584200"/>
                      <a:pt x="5791200" y="635000"/>
                    </a:cubicBezTo>
                    <a:moveTo>
                      <a:pt x="6070600" y="1130300"/>
                    </a:moveTo>
                    <a:cubicBezTo>
                      <a:pt x="6121400" y="1066800"/>
                      <a:pt x="6159500" y="952500"/>
                      <a:pt x="6184900" y="812800"/>
                    </a:cubicBezTo>
                    <a:lnTo>
                      <a:pt x="6438900" y="812800"/>
                    </a:lnTo>
                    <a:cubicBezTo>
                      <a:pt x="6375400" y="977900"/>
                      <a:pt x="6235700" y="1092200"/>
                      <a:pt x="6070600" y="1130300"/>
                    </a:cubicBezTo>
                    <a:moveTo>
                      <a:pt x="6184900" y="774700"/>
                    </a:moveTo>
                    <a:lnTo>
                      <a:pt x="6451600" y="774700"/>
                    </a:lnTo>
                    <a:cubicBezTo>
                      <a:pt x="6464300" y="723900"/>
                      <a:pt x="6464300" y="685800"/>
                      <a:pt x="6464300" y="635000"/>
                    </a:cubicBezTo>
                    <a:cubicBezTo>
                      <a:pt x="6464300" y="584200"/>
                      <a:pt x="6464300" y="546100"/>
                      <a:pt x="6451600" y="495300"/>
                    </a:cubicBezTo>
                    <a:lnTo>
                      <a:pt x="6184900" y="495300"/>
                    </a:lnTo>
                    <a:cubicBezTo>
                      <a:pt x="6197600" y="546100"/>
                      <a:pt x="6197600" y="584200"/>
                      <a:pt x="6197600" y="635000"/>
                    </a:cubicBezTo>
                    <a:cubicBezTo>
                      <a:pt x="6197600" y="685800"/>
                      <a:pt x="6197600" y="723900"/>
                      <a:pt x="6184900" y="774700"/>
                    </a:cubicBezTo>
                    <a:moveTo>
                      <a:pt x="5486400" y="774700"/>
                    </a:moveTo>
                    <a:lnTo>
                      <a:pt x="5753100" y="774700"/>
                    </a:lnTo>
                    <a:cubicBezTo>
                      <a:pt x="5740400" y="723900"/>
                      <a:pt x="5740400" y="685800"/>
                      <a:pt x="5740400" y="635000"/>
                    </a:cubicBezTo>
                    <a:cubicBezTo>
                      <a:pt x="5740400" y="584200"/>
                      <a:pt x="5740400" y="546100"/>
                      <a:pt x="5753100" y="495300"/>
                    </a:cubicBezTo>
                    <a:lnTo>
                      <a:pt x="5486400" y="495300"/>
                    </a:lnTo>
                    <a:cubicBezTo>
                      <a:pt x="5473700" y="546100"/>
                      <a:pt x="5473700" y="584200"/>
                      <a:pt x="5473700" y="635000"/>
                    </a:cubicBezTo>
                    <a:cubicBezTo>
                      <a:pt x="5473700" y="685800"/>
                      <a:pt x="5473700" y="723900"/>
                      <a:pt x="5486400" y="774700"/>
                    </a:cubicBezTo>
                    <a:moveTo>
                      <a:pt x="5753100" y="812800"/>
                    </a:moveTo>
                    <a:lnTo>
                      <a:pt x="5499100" y="812800"/>
                    </a:lnTo>
                    <a:cubicBezTo>
                      <a:pt x="5562600" y="977900"/>
                      <a:pt x="5702300" y="1092200"/>
                      <a:pt x="5867400" y="1130300"/>
                    </a:cubicBezTo>
                    <a:cubicBezTo>
                      <a:pt x="5816600" y="1066800"/>
                      <a:pt x="5778500" y="952500"/>
                      <a:pt x="5753100" y="812800"/>
                    </a:cubicBezTo>
                    <a:moveTo>
                      <a:pt x="6134100" y="457200"/>
                    </a:moveTo>
                    <a:lnTo>
                      <a:pt x="5803900" y="457200"/>
                    </a:lnTo>
                    <a:cubicBezTo>
                      <a:pt x="5816600" y="381000"/>
                      <a:pt x="5829300" y="317500"/>
                      <a:pt x="5854700" y="266700"/>
                    </a:cubicBezTo>
                    <a:cubicBezTo>
                      <a:pt x="5867400" y="215900"/>
                      <a:pt x="5892800" y="190500"/>
                      <a:pt x="5918200" y="165100"/>
                    </a:cubicBezTo>
                    <a:cubicBezTo>
                      <a:pt x="5930900" y="139700"/>
                      <a:pt x="5956300" y="139700"/>
                      <a:pt x="5969000" y="139700"/>
                    </a:cubicBezTo>
                    <a:cubicBezTo>
                      <a:pt x="5981700" y="139700"/>
                      <a:pt x="6007100" y="139700"/>
                      <a:pt x="6019800" y="165100"/>
                    </a:cubicBezTo>
                    <a:cubicBezTo>
                      <a:pt x="6045200" y="190500"/>
                      <a:pt x="6070600" y="215900"/>
                      <a:pt x="6083300" y="266700"/>
                    </a:cubicBezTo>
                    <a:cubicBezTo>
                      <a:pt x="6108700" y="317500"/>
                      <a:pt x="6121400" y="381000"/>
                      <a:pt x="6134100" y="457200"/>
                    </a:cubicBezTo>
                    <a:moveTo>
                      <a:pt x="6438900" y="457200"/>
                    </a:moveTo>
                    <a:lnTo>
                      <a:pt x="6184900" y="457200"/>
                    </a:lnTo>
                    <a:cubicBezTo>
                      <a:pt x="6159500" y="317500"/>
                      <a:pt x="6121400" y="203200"/>
                      <a:pt x="6070600" y="152400"/>
                    </a:cubicBezTo>
                    <a:cubicBezTo>
                      <a:pt x="6235700" y="177800"/>
                      <a:pt x="6375400" y="292100"/>
                      <a:pt x="6438900" y="457200"/>
                    </a:cubicBezTo>
                    <a:moveTo>
                      <a:pt x="5753100" y="457200"/>
                    </a:moveTo>
                    <a:cubicBezTo>
                      <a:pt x="5778500" y="317500"/>
                      <a:pt x="5816600" y="203200"/>
                      <a:pt x="5867400" y="152400"/>
                    </a:cubicBezTo>
                    <a:cubicBezTo>
                      <a:pt x="5702300" y="177800"/>
                      <a:pt x="5562600" y="292100"/>
                      <a:pt x="5499100" y="457200"/>
                    </a:cubicBezTo>
                    <a:lnTo>
                      <a:pt x="5753100" y="457200"/>
                    </a:lnTo>
                    <a:moveTo>
                      <a:pt x="5969000" y="1270000"/>
                    </a:moveTo>
                    <a:cubicBezTo>
                      <a:pt x="5613400" y="1270000"/>
                      <a:pt x="5334000" y="990600"/>
                      <a:pt x="5334000" y="635000"/>
                    </a:cubicBezTo>
                    <a:cubicBezTo>
                      <a:pt x="5334000" y="279400"/>
                      <a:pt x="5613400" y="0"/>
                      <a:pt x="5969000" y="0"/>
                    </a:cubicBezTo>
                    <a:cubicBezTo>
                      <a:pt x="6324600" y="0"/>
                      <a:pt x="6604000" y="279400"/>
                      <a:pt x="6604000" y="635000"/>
                    </a:cubicBezTo>
                    <a:cubicBezTo>
                      <a:pt x="6604000" y="990600"/>
                      <a:pt x="6324600" y="1270000"/>
                      <a:pt x="5969000" y="1270000"/>
                    </a:cubicBezTo>
                    <a:moveTo>
                      <a:pt x="6515100" y="635000"/>
                    </a:moveTo>
                    <a:cubicBezTo>
                      <a:pt x="6515100" y="330200"/>
                      <a:pt x="6273800" y="88900"/>
                      <a:pt x="5969000" y="88900"/>
                    </a:cubicBezTo>
                    <a:cubicBezTo>
                      <a:pt x="5664200" y="88900"/>
                      <a:pt x="5422900" y="330200"/>
                      <a:pt x="5422900" y="635000"/>
                    </a:cubicBezTo>
                    <a:cubicBezTo>
                      <a:pt x="5422900" y="939800"/>
                      <a:pt x="5664200" y="1181100"/>
                      <a:pt x="5969000" y="1181100"/>
                    </a:cubicBezTo>
                    <a:cubicBezTo>
                      <a:pt x="6273800" y="1181100"/>
                      <a:pt x="6515100" y="939800"/>
                      <a:pt x="6515100" y="635000"/>
                    </a:cubicBezTo>
                  </a:path>
                </a:pathLst>
              </a:custGeom>
              <a:solidFill>
                <a:srgbClr val="FF0000"/>
              </a:solidFill>
            </p:spPr>
            <p:txBody>
              <a:bodyPr/>
              <a:lstStyle/>
              <a:p>
                <a:endParaRPr lang="nl-NL"/>
              </a:p>
            </p:txBody>
          </p:sp>
          <p:sp>
            <p:nvSpPr>
              <p:cNvPr id="5" name="Freeform 5"/>
              <p:cNvSpPr/>
              <p:nvPr/>
            </p:nvSpPr>
            <p:spPr>
              <a:xfrm>
                <a:off x="0" y="0"/>
                <a:ext cx="13271500" cy="3937000"/>
              </a:xfrm>
              <a:custGeom>
                <a:avLst/>
                <a:gdLst/>
                <a:ahLst/>
                <a:cxnLst/>
                <a:rect l="l" t="t" r="r" b="b"/>
                <a:pathLst>
                  <a:path w="13271500" h="3937000">
                    <a:moveTo>
                      <a:pt x="7353300" y="1104900"/>
                    </a:moveTo>
                    <a:cubicBezTo>
                      <a:pt x="7340600" y="1130300"/>
                      <a:pt x="7315200" y="1130300"/>
                      <a:pt x="7302500" y="1130300"/>
                    </a:cubicBezTo>
                    <a:cubicBezTo>
                      <a:pt x="7289800" y="1130300"/>
                      <a:pt x="7264400" y="1130300"/>
                      <a:pt x="7251700" y="1104900"/>
                    </a:cubicBezTo>
                    <a:cubicBezTo>
                      <a:pt x="7226300" y="1079500"/>
                      <a:pt x="7200900" y="1054100"/>
                      <a:pt x="7188200" y="1003300"/>
                    </a:cubicBezTo>
                    <a:cubicBezTo>
                      <a:pt x="7162800" y="952500"/>
                      <a:pt x="7150100" y="889000"/>
                      <a:pt x="7137400" y="812800"/>
                    </a:cubicBezTo>
                    <a:lnTo>
                      <a:pt x="7467600" y="812800"/>
                    </a:lnTo>
                    <a:cubicBezTo>
                      <a:pt x="7454900" y="889000"/>
                      <a:pt x="7442200" y="952500"/>
                      <a:pt x="7416800" y="1003300"/>
                    </a:cubicBezTo>
                    <a:cubicBezTo>
                      <a:pt x="7404100" y="1054100"/>
                      <a:pt x="7378700" y="1079500"/>
                      <a:pt x="7353300" y="1104900"/>
                    </a:cubicBezTo>
                    <a:moveTo>
                      <a:pt x="7124700" y="635000"/>
                    </a:moveTo>
                    <a:cubicBezTo>
                      <a:pt x="7124700" y="685800"/>
                      <a:pt x="7124700" y="723900"/>
                      <a:pt x="7124700" y="774700"/>
                    </a:cubicBezTo>
                    <a:lnTo>
                      <a:pt x="7480300" y="774700"/>
                    </a:lnTo>
                    <a:cubicBezTo>
                      <a:pt x="7480300" y="723900"/>
                      <a:pt x="7480300" y="685800"/>
                      <a:pt x="7480300" y="635000"/>
                    </a:cubicBezTo>
                    <a:cubicBezTo>
                      <a:pt x="7480300" y="584200"/>
                      <a:pt x="7480300" y="546100"/>
                      <a:pt x="7480300" y="495300"/>
                    </a:cubicBezTo>
                    <a:lnTo>
                      <a:pt x="7124700" y="495300"/>
                    </a:lnTo>
                    <a:cubicBezTo>
                      <a:pt x="7124700" y="546100"/>
                      <a:pt x="7124700" y="584200"/>
                      <a:pt x="7124700" y="635000"/>
                    </a:cubicBezTo>
                    <a:moveTo>
                      <a:pt x="7404100" y="1130300"/>
                    </a:moveTo>
                    <a:cubicBezTo>
                      <a:pt x="7454900" y="1066800"/>
                      <a:pt x="7493000" y="952500"/>
                      <a:pt x="7518400" y="812800"/>
                    </a:cubicBezTo>
                    <a:lnTo>
                      <a:pt x="7772400" y="812800"/>
                    </a:lnTo>
                    <a:cubicBezTo>
                      <a:pt x="7708900" y="977900"/>
                      <a:pt x="7569200" y="1092200"/>
                      <a:pt x="7404100" y="1130300"/>
                    </a:cubicBezTo>
                    <a:moveTo>
                      <a:pt x="7518400" y="774700"/>
                    </a:moveTo>
                    <a:lnTo>
                      <a:pt x="7785100" y="774700"/>
                    </a:lnTo>
                    <a:cubicBezTo>
                      <a:pt x="7797800" y="723900"/>
                      <a:pt x="7797800" y="685800"/>
                      <a:pt x="7797800" y="635000"/>
                    </a:cubicBezTo>
                    <a:cubicBezTo>
                      <a:pt x="7797800" y="584200"/>
                      <a:pt x="7797800" y="546100"/>
                      <a:pt x="7785100" y="495300"/>
                    </a:cubicBezTo>
                    <a:lnTo>
                      <a:pt x="7518400" y="495300"/>
                    </a:lnTo>
                    <a:cubicBezTo>
                      <a:pt x="7531100" y="546100"/>
                      <a:pt x="7531100" y="584200"/>
                      <a:pt x="7531100" y="635000"/>
                    </a:cubicBezTo>
                    <a:cubicBezTo>
                      <a:pt x="7531100" y="685800"/>
                      <a:pt x="7531100" y="723900"/>
                      <a:pt x="7518400" y="774700"/>
                    </a:cubicBezTo>
                    <a:moveTo>
                      <a:pt x="6819900" y="774700"/>
                    </a:moveTo>
                    <a:lnTo>
                      <a:pt x="7086600" y="774700"/>
                    </a:lnTo>
                    <a:cubicBezTo>
                      <a:pt x="7073900" y="723900"/>
                      <a:pt x="7073900" y="685800"/>
                      <a:pt x="7073900" y="635000"/>
                    </a:cubicBezTo>
                    <a:cubicBezTo>
                      <a:pt x="7073900" y="584200"/>
                      <a:pt x="7073900" y="546100"/>
                      <a:pt x="7086600" y="495300"/>
                    </a:cubicBezTo>
                    <a:lnTo>
                      <a:pt x="6819900" y="495300"/>
                    </a:lnTo>
                    <a:cubicBezTo>
                      <a:pt x="6807200" y="546100"/>
                      <a:pt x="6807200" y="584200"/>
                      <a:pt x="6807200" y="635000"/>
                    </a:cubicBezTo>
                    <a:cubicBezTo>
                      <a:pt x="6807200" y="685800"/>
                      <a:pt x="6807200" y="723900"/>
                      <a:pt x="6819900" y="774700"/>
                    </a:cubicBezTo>
                    <a:moveTo>
                      <a:pt x="7086600" y="812800"/>
                    </a:moveTo>
                    <a:lnTo>
                      <a:pt x="6832600" y="812800"/>
                    </a:lnTo>
                    <a:cubicBezTo>
                      <a:pt x="6896100" y="977900"/>
                      <a:pt x="7035800" y="1092200"/>
                      <a:pt x="7200900" y="1130300"/>
                    </a:cubicBezTo>
                    <a:cubicBezTo>
                      <a:pt x="7150100" y="1066800"/>
                      <a:pt x="7112000" y="952500"/>
                      <a:pt x="7086600" y="812800"/>
                    </a:cubicBezTo>
                    <a:moveTo>
                      <a:pt x="7467600" y="457200"/>
                    </a:moveTo>
                    <a:lnTo>
                      <a:pt x="7137400" y="457200"/>
                    </a:lnTo>
                    <a:cubicBezTo>
                      <a:pt x="7150100" y="381000"/>
                      <a:pt x="7162800" y="317500"/>
                      <a:pt x="7188200" y="266700"/>
                    </a:cubicBezTo>
                    <a:cubicBezTo>
                      <a:pt x="7200900" y="215900"/>
                      <a:pt x="7226300" y="190500"/>
                      <a:pt x="7251700" y="165100"/>
                    </a:cubicBezTo>
                    <a:cubicBezTo>
                      <a:pt x="7264400" y="139700"/>
                      <a:pt x="7289800" y="139700"/>
                      <a:pt x="7302500" y="139700"/>
                    </a:cubicBezTo>
                    <a:cubicBezTo>
                      <a:pt x="7315200" y="139700"/>
                      <a:pt x="7340600" y="139700"/>
                      <a:pt x="7353300" y="165100"/>
                    </a:cubicBezTo>
                    <a:cubicBezTo>
                      <a:pt x="7378700" y="190500"/>
                      <a:pt x="7404100" y="215900"/>
                      <a:pt x="7416800" y="266700"/>
                    </a:cubicBezTo>
                    <a:cubicBezTo>
                      <a:pt x="7442200" y="317500"/>
                      <a:pt x="7454900" y="381000"/>
                      <a:pt x="7467600" y="457200"/>
                    </a:cubicBezTo>
                    <a:moveTo>
                      <a:pt x="7772400" y="457200"/>
                    </a:moveTo>
                    <a:lnTo>
                      <a:pt x="7518400" y="457200"/>
                    </a:lnTo>
                    <a:cubicBezTo>
                      <a:pt x="7493000" y="317500"/>
                      <a:pt x="7454900" y="203200"/>
                      <a:pt x="7404100" y="152400"/>
                    </a:cubicBezTo>
                    <a:cubicBezTo>
                      <a:pt x="7569200" y="177800"/>
                      <a:pt x="7708900" y="292100"/>
                      <a:pt x="7772400" y="457200"/>
                    </a:cubicBezTo>
                    <a:moveTo>
                      <a:pt x="7086600" y="457200"/>
                    </a:moveTo>
                    <a:cubicBezTo>
                      <a:pt x="7112000" y="317500"/>
                      <a:pt x="7150100" y="203200"/>
                      <a:pt x="7200900" y="152400"/>
                    </a:cubicBezTo>
                    <a:cubicBezTo>
                      <a:pt x="7035800" y="177800"/>
                      <a:pt x="6896100" y="292100"/>
                      <a:pt x="6832600" y="457200"/>
                    </a:cubicBezTo>
                    <a:lnTo>
                      <a:pt x="7086600" y="457200"/>
                    </a:lnTo>
                    <a:moveTo>
                      <a:pt x="7302500" y="1270000"/>
                    </a:moveTo>
                    <a:cubicBezTo>
                      <a:pt x="6946900" y="1270000"/>
                      <a:pt x="6667500" y="990600"/>
                      <a:pt x="6667500" y="635000"/>
                    </a:cubicBezTo>
                    <a:cubicBezTo>
                      <a:pt x="6667500" y="279400"/>
                      <a:pt x="6946900" y="0"/>
                      <a:pt x="7302500" y="0"/>
                    </a:cubicBezTo>
                    <a:cubicBezTo>
                      <a:pt x="7658100" y="0"/>
                      <a:pt x="7937500" y="279400"/>
                      <a:pt x="7937500" y="635000"/>
                    </a:cubicBezTo>
                    <a:cubicBezTo>
                      <a:pt x="7937500" y="990600"/>
                      <a:pt x="7658100" y="1270000"/>
                      <a:pt x="7302500" y="1270000"/>
                    </a:cubicBezTo>
                    <a:moveTo>
                      <a:pt x="7848600" y="635000"/>
                    </a:moveTo>
                    <a:cubicBezTo>
                      <a:pt x="7848600" y="330200"/>
                      <a:pt x="7607300" y="88900"/>
                      <a:pt x="7302500" y="88900"/>
                    </a:cubicBezTo>
                    <a:cubicBezTo>
                      <a:pt x="6997700" y="88900"/>
                      <a:pt x="6756400" y="330200"/>
                      <a:pt x="6756400" y="635000"/>
                    </a:cubicBezTo>
                    <a:cubicBezTo>
                      <a:pt x="6756400" y="939800"/>
                      <a:pt x="6997700" y="1181100"/>
                      <a:pt x="7302500" y="1181100"/>
                    </a:cubicBezTo>
                    <a:cubicBezTo>
                      <a:pt x="7607300" y="1181100"/>
                      <a:pt x="7848600" y="939800"/>
                      <a:pt x="7848600" y="635000"/>
                    </a:cubicBezTo>
                    <a:moveTo>
                      <a:pt x="8686800" y="1104900"/>
                    </a:moveTo>
                    <a:cubicBezTo>
                      <a:pt x="8674100" y="1130300"/>
                      <a:pt x="8648700" y="1130300"/>
                      <a:pt x="8636000" y="1130300"/>
                    </a:cubicBezTo>
                    <a:cubicBezTo>
                      <a:pt x="8623300" y="1130300"/>
                      <a:pt x="8597900" y="1130300"/>
                      <a:pt x="8585200" y="1104900"/>
                    </a:cubicBezTo>
                    <a:cubicBezTo>
                      <a:pt x="8559800" y="1079500"/>
                      <a:pt x="8534400" y="1054100"/>
                      <a:pt x="8521700" y="1003300"/>
                    </a:cubicBezTo>
                    <a:cubicBezTo>
                      <a:pt x="8496300" y="952500"/>
                      <a:pt x="8483600" y="889000"/>
                      <a:pt x="8470900" y="812800"/>
                    </a:cubicBezTo>
                    <a:lnTo>
                      <a:pt x="8801100" y="812800"/>
                    </a:lnTo>
                    <a:cubicBezTo>
                      <a:pt x="8788400" y="889000"/>
                      <a:pt x="8775700" y="952500"/>
                      <a:pt x="8750300" y="1003300"/>
                    </a:cubicBezTo>
                    <a:cubicBezTo>
                      <a:pt x="8737600" y="1054100"/>
                      <a:pt x="8712200" y="1079500"/>
                      <a:pt x="8686800" y="1104900"/>
                    </a:cubicBezTo>
                    <a:moveTo>
                      <a:pt x="8458200" y="635000"/>
                    </a:moveTo>
                    <a:cubicBezTo>
                      <a:pt x="8458200" y="685800"/>
                      <a:pt x="8458200" y="723900"/>
                      <a:pt x="8458200" y="774700"/>
                    </a:cubicBezTo>
                    <a:lnTo>
                      <a:pt x="8813800" y="774700"/>
                    </a:lnTo>
                    <a:cubicBezTo>
                      <a:pt x="8813800" y="723900"/>
                      <a:pt x="8813800" y="685800"/>
                      <a:pt x="8813800" y="635000"/>
                    </a:cubicBezTo>
                    <a:cubicBezTo>
                      <a:pt x="8813800" y="584200"/>
                      <a:pt x="8813800" y="546100"/>
                      <a:pt x="8813800" y="495300"/>
                    </a:cubicBezTo>
                    <a:lnTo>
                      <a:pt x="8458200" y="495300"/>
                    </a:lnTo>
                    <a:cubicBezTo>
                      <a:pt x="8458200" y="546100"/>
                      <a:pt x="8458200" y="584200"/>
                      <a:pt x="8458200" y="635000"/>
                    </a:cubicBezTo>
                    <a:moveTo>
                      <a:pt x="8737600" y="1130300"/>
                    </a:moveTo>
                    <a:cubicBezTo>
                      <a:pt x="8788400" y="1066800"/>
                      <a:pt x="8826500" y="952500"/>
                      <a:pt x="8851900" y="812800"/>
                    </a:cubicBezTo>
                    <a:lnTo>
                      <a:pt x="9105900" y="812800"/>
                    </a:lnTo>
                    <a:cubicBezTo>
                      <a:pt x="9042400" y="977900"/>
                      <a:pt x="8902700" y="1092200"/>
                      <a:pt x="8737600" y="1130300"/>
                    </a:cubicBezTo>
                    <a:moveTo>
                      <a:pt x="8851900" y="774700"/>
                    </a:moveTo>
                    <a:lnTo>
                      <a:pt x="9118600" y="774700"/>
                    </a:lnTo>
                    <a:cubicBezTo>
                      <a:pt x="9131300" y="723900"/>
                      <a:pt x="9131300" y="685800"/>
                      <a:pt x="9131300" y="635000"/>
                    </a:cubicBezTo>
                    <a:cubicBezTo>
                      <a:pt x="9131300" y="584200"/>
                      <a:pt x="9131300" y="546100"/>
                      <a:pt x="9118600" y="495300"/>
                    </a:cubicBezTo>
                    <a:lnTo>
                      <a:pt x="8851900" y="495300"/>
                    </a:lnTo>
                    <a:cubicBezTo>
                      <a:pt x="8864600" y="546100"/>
                      <a:pt x="8864600" y="584200"/>
                      <a:pt x="8864600" y="635000"/>
                    </a:cubicBezTo>
                    <a:cubicBezTo>
                      <a:pt x="8864600" y="685800"/>
                      <a:pt x="8864600" y="723900"/>
                      <a:pt x="8851900" y="774700"/>
                    </a:cubicBezTo>
                    <a:moveTo>
                      <a:pt x="8153400" y="774700"/>
                    </a:moveTo>
                    <a:lnTo>
                      <a:pt x="8420100" y="774700"/>
                    </a:lnTo>
                    <a:cubicBezTo>
                      <a:pt x="8407400" y="723900"/>
                      <a:pt x="8407400" y="685800"/>
                      <a:pt x="8407400" y="635000"/>
                    </a:cubicBezTo>
                    <a:cubicBezTo>
                      <a:pt x="8407400" y="584200"/>
                      <a:pt x="8407400" y="546100"/>
                      <a:pt x="8420100" y="495300"/>
                    </a:cubicBezTo>
                    <a:lnTo>
                      <a:pt x="8153400" y="495300"/>
                    </a:lnTo>
                    <a:cubicBezTo>
                      <a:pt x="8140700" y="546100"/>
                      <a:pt x="8140700" y="584200"/>
                      <a:pt x="8140700" y="635000"/>
                    </a:cubicBezTo>
                    <a:cubicBezTo>
                      <a:pt x="8140700" y="685800"/>
                      <a:pt x="8140700" y="723900"/>
                      <a:pt x="8153400" y="774700"/>
                    </a:cubicBezTo>
                    <a:moveTo>
                      <a:pt x="8420100" y="812800"/>
                    </a:moveTo>
                    <a:lnTo>
                      <a:pt x="8166100" y="812800"/>
                    </a:lnTo>
                    <a:cubicBezTo>
                      <a:pt x="8229600" y="977900"/>
                      <a:pt x="8369300" y="1092200"/>
                      <a:pt x="8534400" y="1130300"/>
                    </a:cubicBezTo>
                    <a:cubicBezTo>
                      <a:pt x="8483600" y="1066800"/>
                      <a:pt x="8445500" y="952500"/>
                      <a:pt x="8420100" y="812800"/>
                    </a:cubicBezTo>
                    <a:moveTo>
                      <a:pt x="8801100" y="457200"/>
                    </a:moveTo>
                    <a:lnTo>
                      <a:pt x="8470900" y="457200"/>
                    </a:lnTo>
                    <a:cubicBezTo>
                      <a:pt x="8483600" y="381000"/>
                      <a:pt x="8496300" y="317500"/>
                      <a:pt x="8521700" y="266700"/>
                    </a:cubicBezTo>
                    <a:cubicBezTo>
                      <a:pt x="8534400" y="215900"/>
                      <a:pt x="8559800" y="190500"/>
                      <a:pt x="8585200" y="165100"/>
                    </a:cubicBezTo>
                    <a:cubicBezTo>
                      <a:pt x="8597900" y="139700"/>
                      <a:pt x="8623300" y="139700"/>
                      <a:pt x="8636000" y="139700"/>
                    </a:cubicBezTo>
                    <a:cubicBezTo>
                      <a:pt x="8648700" y="139700"/>
                      <a:pt x="8674100" y="139700"/>
                      <a:pt x="8686800" y="165100"/>
                    </a:cubicBezTo>
                    <a:cubicBezTo>
                      <a:pt x="8712200" y="190500"/>
                      <a:pt x="8737600" y="215900"/>
                      <a:pt x="8750300" y="266700"/>
                    </a:cubicBezTo>
                    <a:cubicBezTo>
                      <a:pt x="8775700" y="317500"/>
                      <a:pt x="8788400" y="381000"/>
                      <a:pt x="8801100" y="457200"/>
                    </a:cubicBezTo>
                    <a:moveTo>
                      <a:pt x="9105900" y="457200"/>
                    </a:moveTo>
                    <a:lnTo>
                      <a:pt x="8851900" y="457200"/>
                    </a:lnTo>
                    <a:cubicBezTo>
                      <a:pt x="8826500" y="317500"/>
                      <a:pt x="8788400" y="203200"/>
                      <a:pt x="8737600" y="152400"/>
                    </a:cubicBezTo>
                    <a:cubicBezTo>
                      <a:pt x="8902700" y="177800"/>
                      <a:pt x="9042400" y="292100"/>
                      <a:pt x="9105900" y="457200"/>
                    </a:cubicBezTo>
                    <a:moveTo>
                      <a:pt x="8420100" y="457200"/>
                    </a:moveTo>
                    <a:cubicBezTo>
                      <a:pt x="8445500" y="317500"/>
                      <a:pt x="8483600" y="203200"/>
                      <a:pt x="8534400" y="152400"/>
                    </a:cubicBezTo>
                    <a:cubicBezTo>
                      <a:pt x="8369300" y="177800"/>
                      <a:pt x="8229600" y="292100"/>
                      <a:pt x="8166100" y="457200"/>
                    </a:cubicBezTo>
                    <a:lnTo>
                      <a:pt x="8420100" y="457200"/>
                    </a:lnTo>
                    <a:moveTo>
                      <a:pt x="8636000" y="1270000"/>
                    </a:moveTo>
                    <a:cubicBezTo>
                      <a:pt x="8280400" y="1270000"/>
                      <a:pt x="8001000" y="990600"/>
                      <a:pt x="8001000" y="635000"/>
                    </a:cubicBezTo>
                    <a:cubicBezTo>
                      <a:pt x="8001000" y="279400"/>
                      <a:pt x="8280400" y="0"/>
                      <a:pt x="8636000" y="0"/>
                    </a:cubicBezTo>
                    <a:cubicBezTo>
                      <a:pt x="8991600" y="0"/>
                      <a:pt x="9271000" y="279400"/>
                      <a:pt x="9271000" y="635000"/>
                    </a:cubicBezTo>
                    <a:cubicBezTo>
                      <a:pt x="9271000" y="990600"/>
                      <a:pt x="8991600" y="1270000"/>
                      <a:pt x="8636000" y="1270000"/>
                    </a:cubicBezTo>
                    <a:moveTo>
                      <a:pt x="9182100" y="635000"/>
                    </a:moveTo>
                    <a:cubicBezTo>
                      <a:pt x="9182100" y="330200"/>
                      <a:pt x="8940800" y="88900"/>
                      <a:pt x="8636000" y="88900"/>
                    </a:cubicBezTo>
                    <a:cubicBezTo>
                      <a:pt x="8331200" y="88900"/>
                      <a:pt x="8089900" y="330200"/>
                      <a:pt x="8089900" y="635000"/>
                    </a:cubicBezTo>
                    <a:cubicBezTo>
                      <a:pt x="8089900" y="939800"/>
                      <a:pt x="8331200" y="1181100"/>
                      <a:pt x="8636000" y="1181100"/>
                    </a:cubicBezTo>
                    <a:cubicBezTo>
                      <a:pt x="8940800" y="1181100"/>
                      <a:pt x="9182100" y="939800"/>
                      <a:pt x="9182100" y="635000"/>
                    </a:cubicBezTo>
                    <a:moveTo>
                      <a:pt x="10020300" y="1104900"/>
                    </a:moveTo>
                    <a:cubicBezTo>
                      <a:pt x="10007600" y="1130300"/>
                      <a:pt x="9982200" y="1130300"/>
                      <a:pt x="9969500" y="1130300"/>
                    </a:cubicBezTo>
                    <a:cubicBezTo>
                      <a:pt x="9956800" y="1130300"/>
                      <a:pt x="9931400" y="1130300"/>
                      <a:pt x="9918700" y="1104900"/>
                    </a:cubicBezTo>
                    <a:cubicBezTo>
                      <a:pt x="9893300" y="1079500"/>
                      <a:pt x="9867900" y="1054100"/>
                      <a:pt x="9855200" y="1003300"/>
                    </a:cubicBezTo>
                    <a:cubicBezTo>
                      <a:pt x="9829800" y="952500"/>
                      <a:pt x="9817100" y="889000"/>
                      <a:pt x="9804400" y="812800"/>
                    </a:cubicBezTo>
                    <a:lnTo>
                      <a:pt x="10134600" y="812800"/>
                    </a:lnTo>
                    <a:cubicBezTo>
                      <a:pt x="10121900" y="889000"/>
                      <a:pt x="10109200" y="952500"/>
                      <a:pt x="10083800" y="1003300"/>
                    </a:cubicBezTo>
                    <a:cubicBezTo>
                      <a:pt x="10071100" y="1054100"/>
                      <a:pt x="10045700" y="1079500"/>
                      <a:pt x="10020300" y="1104900"/>
                    </a:cubicBezTo>
                    <a:moveTo>
                      <a:pt x="9791700" y="635000"/>
                    </a:moveTo>
                    <a:cubicBezTo>
                      <a:pt x="9791700" y="685800"/>
                      <a:pt x="9791700" y="723900"/>
                      <a:pt x="9791700" y="774700"/>
                    </a:cubicBezTo>
                    <a:lnTo>
                      <a:pt x="10147300" y="774700"/>
                    </a:lnTo>
                    <a:cubicBezTo>
                      <a:pt x="10147300" y="723900"/>
                      <a:pt x="10147300" y="685800"/>
                      <a:pt x="10147300" y="635000"/>
                    </a:cubicBezTo>
                    <a:cubicBezTo>
                      <a:pt x="10147300" y="584200"/>
                      <a:pt x="10147300" y="546100"/>
                      <a:pt x="10147300" y="495300"/>
                    </a:cubicBezTo>
                    <a:lnTo>
                      <a:pt x="9791700" y="495300"/>
                    </a:lnTo>
                    <a:cubicBezTo>
                      <a:pt x="9791700" y="546100"/>
                      <a:pt x="9791700" y="584200"/>
                      <a:pt x="9791700" y="635000"/>
                    </a:cubicBezTo>
                    <a:moveTo>
                      <a:pt x="10071100" y="1130300"/>
                    </a:moveTo>
                    <a:cubicBezTo>
                      <a:pt x="10121900" y="1066800"/>
                      <a:pt x="10160000" y="952500"/>
                      <a:pt x="10185400" y="812800"/>
                    </a:cubicBezTo>
                    <a:lnTo>
                      <a:pt x="10439400" y="812800"/>
                    </a:lnTo>
                    <a:cubicBezTo>
                      <a:pt x="10375900" y="977900"/>
                      <a:pt x="10236200" y="1092200"/>
                      <a:pt x="10071100" y="1130300"/>
                    </a:cubicBezTo>
                    <a:moveTo>
                      <a:pt x="10185400" y="774700"/>
                    </a:moveTo>
                    <a:lnTo>
                      <a:pt x="10452100" y="774700"/>
                    </a:lnTo>
                    <a:cubicBezTo>
                      <a:pt x="10464800" y="723900"/>
                      <a:pt x="10464800" y="685800"/>
                      <a:pt x="10464800" y="635000"/>
                    </a:cubicBezTo>
                    <a:cubicBezTo>
                      <a:pt x="10464800" y="584200"/>
                      <a:pt x="10464800" y="546100"/>
                      <a:pt x="10452100" y="495300"/>
                    </a:cubicBezTo>
                    <a:lnTo>
                      <a:pt x="10185400" y="495300"/>
                    </a:lnTo>
                    <a:cubicBezTo>
                      <a:pt x="10198100" y="546100"/>
                      <a:pt x="10198100" y="584200"/>
                      <a:pt x="10198100" y="635000"/>
                    </a:cubicBezTo>
                    <a:cubicBezTo>
                      <a:pt x="10198100" y="685800"/>
                      <a:pt x="10198100" y="723900"/>
                      <a:pt x="10185400" y="774700"/>
                    </a:cubicBezTo>
                    <a:moveTo>
                      <a:pt x="9486900" y="774700"/>
                    </a:moveTo>
                    <a:lnTo>
                      <a:pt x="9753600" y="774700"/>
                    </a:lnTo>
                    <a:cubicBezTo>
                      <a:pt x="9740900" y="723900"/>
                      <a:pt x="9740900" y="685800"/>
                      <a:pt x="9740900" y="635000"/>
                    </a:cubicBezTo>
                    <a:cubicBezTo>
                      <a:pt x="9740900" y="584200"/>
                      <a:pt x="9740900" y="546100"/>
                      <a:pt x="9753600" y="495300"/>
                    </a:cubicBezTo>
                    <a:lnTo>
                      <a:pt x="9486900" y="495300"/>
                    </a:lnTo>
                    <a:cubicBezTo>
                      <a:pt x="9474200" y="546100"/>
                      <a:pt x="9474200" y="584200"/>
                      <a:pt x="9474200" y="635000"/>
                    </a:cubicBezTo>
                    <a:cubicBezTo>
                      <a:pt x="9474200" y="685800"/>
                      <a:pt x="9474200" y="723900"/>
                      <a:pt x="9486900" y="774700"/>
                    </a:cubicBezTo>
                    <a:moveTo>
                      <a:pt x="9753600" y="812800"/>
                    </a:moveTo>
                    <a:lnTo>
                      <a:pt x="9499600" y="812800"/>
                    </a:lnTo>
                    <a:cubicBezTo>
                      <a:pt x="9563100" y="977900"/>
                      <a:pt x="9702800" y="1092200"/>
                      <a:pt x="9867900" y="1130300"/>
                    </a:cubicBezTo>
                    <a:cubicBezTo>
                      <a:pt x="9817100" y="1066800"/>
                      <a:pt x="9779000" y="952500"/>
                      <a:pt x="9753600" y="812800"/>
                    </a:cubicBezTo>
                    <a:moveTo>
                      <a:pt x="10134600" y="457200"/>
                    </a:moveTo>
                    <a:lnTo>
                      <a:pt x="9804400" y="457200"/>
                    </a:lnTo>
                    <a:cubicBezTo>
                      <a:pt x="9817100" y="381000"/>
                      <a:pt x="9829800" y="317500"/>
                      <a:pt x="9855200" y="266700"/>
                    </a:cubicBezTo>
                    <a:cubicBezTo>
                      <a:pt x="9867900" y="215900"/>
                      <a:pt x="9893300" y="190500"/>
                      <a:pt x="9918700" y="165100"/>
                    </a:cubicBezTo>
                    <a:cubicBezTo>
                      <a:pt x="9931400" y="139700"/>
                      <a:pt x="9956800" y="139700"/>
                      <a:pt x="9969500" y="139700"/>
                    </a:cubicBezTo>
                    <a:cubicBezTo>
                      <a:pt x="9982200" y="139700"/>
                      <a:pt x="10007600" y="139700"/>
                      <a:pt x="10020300" y="165100"/>
                    </a:cubicBezTo>
                    <a:cubicBezTo>
                      <a:pt x="10045700" y="190500"/>
                      <a:pt x="10071100" y="215900"/>
                      <a:pt x="10083800" y="266700"/>
                    </a:cubicBezTo>
                    <a:cubicBezTo>
                      <a:pt x="10109200" y="317500"/>
                      <a:pt x="10121900" y="381000"/>
                      <a:pt x="10134600" y="457200"/>
                    </a:cubicBezTo>
                    <a:moveTo>
                      <a:pt x="10439400" y="457200"/>
                    </a:moveTo>
                    <a:lnTo>
                      <a:pt x="10185400" y="457200"/>
                    </a:lnTo>
                    <a:cubicBezTo>
                      <a:pt x="10160000" y="317500"/>
                      <a:pt x="10121900" y="203200"/>
                      <a:pt x="10071100" y="152400"/>
                    </a:cubicBezTo>
                    <a:cubicBezTo>
                      <a:pt x="10236200" y="177800"/>
                      <a:pt x="10375900" y="292100"/>
                      <a:pt x="10439400" y="457200"/>
                    </a:cubicBezTo>
                    <a:moveTo>
                      <a:pt x="9753600" y="457200"/>
                    </a:moveTo>
                    <a:cubicBezTo>
                      <a:pt x="9779000" y="317500"/>
                      <a:pt x="9817100" y="203200"/>
                      <a:pt x="9867900" y="152400"/>
                    </a:cubicBezTo>
                    <a:cubicBezTo>
                      <a:pt x="9702800" y="177800"/>
                      <a:pt x="9563100" y="292100"/>
                      <a:pt x="9499600" y="457200"/>
                    </a:cubicBezTo>
                    <a:lnTo>
                      <a:pt x="9753600" y="457200"/>
                    </a:lnTo>
                    <a:moveTo>
                      <a:pt x="9969500" y="1270000"/>
                    </a:moveTo>
                    <a:cubicBezTo>
                      <a:pt x="9613900" y="1270000"/>
                      <a:pt x="9334500" y="990600"/>
                      <a:pt x="9334500" y="635000"/>
                    </a:cubicBezTo>
                    <a:cubicBezTo>
                      <a:pt x="9334500" y="279400"/>
                      <a:pt x="9613900" y="0"/>
                      <a:pt x="9969500" y="0"/>
                    </a:cubicBezTo>
                    <a:cubicBezTo>
                      <a:pt x="10325100" y="0"/>
                      <a:pt x="10604500" y="279400"/>
                      <a:pt x="10604500" y="635000"/>
                    </a:cubicBezTo>
                    <a:cubicBezTo>
                      <a:pt x="10604500" y="990600"/>
                      <a:pt x="10325100" y="1270000"/>
                      <a:pt x="9969500" y="1270000"/>
                    </a:cubicBezTo>
                    <a:moveTo>
                      <a:pt x="10515600" y="635000"/>
                    </a:moveTo>
                    <a:cubicBezTo>
                      <a:pt x="10515600" y="330200"/>
                      <a:pt x="10274300" y="88900"/>
                      <a:pt x="9969500" y="88900"/>
                    </a:cubicBezTo>
                    <a:cubicBezTo>
                      <a:pt x="9664700" y="88900"/>
                      <a:pt x="9423400" y="330200"/>
                      <a:pt x="9423400" y="635000"/>
                    </a:cubicBezTo>
                    <a:cubicBezTo>
                      <a:pt x="9423400" y="939800"/>
                      <a:pt x="9664700" y="1181100"/>
                      <a:pt x="9969500" y="1181100"/>
                    </a:cubicBezTo>
                    <a:cubicBezTo>
                      <a:pt x="10274300" y="1181100"/>
                      <a:pt x="10515600" y="939800"/>
                      <a:pt x="10515600" y="635000"/>
                    </a:cubicBezTo>
                    <a:moveTo>
                      <a:pt x="11353800" y="1104900"/>
                    </a:moveTo>
                    <a:cubicBezTo>
                      <a:pt x="11341100" y="1130300"/>
                      <a:pt x="11315700" y="1130300"/>
                      <a:pt x="11303000" y="1130300"/>
                    </a:cubicBezTo>
                    <a:cubicBezTo>
                      <a:pt x="11290300" y="1130300"/>
                      <a:pt x="11264900" y="1130300"/>
                      <a:pt x="11252200" y="1104900"/>
                    </a:cubicBezTo>
                    <a:cubicBezTo>
                      <a:pt x="11226800" y="1079500"/>
                      <a:pt x="11201400" y="1054100"/>
                      <a:pt x="11188700" y="1003300"/>
                    </a:cubicBezTo>
                    <a:cubicBezTo>
                      <a:pt x="11163300" y="952500"/>
                      <a:pt x="11150600" y="889000"/>
                      <a:pt x="11137900" y="812800"/>
                    </a:cubicBezTo>
                    <a:lnTo>
                      <a:pt x="11468100" y="812800"/>
                    </a:lnTo>
                    <a:cubicBezTo>
                      <a:pt x="11455400" y="889000"/>
                      <a:pt x="11442700" y="952500"/>
                      <a:pt x="11417300" y="1003300"/>
                    </a:cubicBezTo>
                    <a:cubicBezTo>
                      <a:pt x="11404600" y="1054100"/>
                      <a:pt x="11379200" y="1079500"/>
                      <a:pt x="11353800" y="1104900"/>
                    </a:cubicBezTo>
                    <a:moveTo>
                      <a:pt x="11125200" y="635000"/>
                    </a:moveTo>
                    <a:cubicBezTo>
                      <a:pt x="11125200" y="685800"/>
                      <a:pt x="11125200" y="723900"/>
                      <a:pt x="11125200" y="774700"/>
                    </a:cubicBezTo>
                    <a:lnTo>
                      <a:pt x="11480800" y="774700"/>
                    </a:lnTo>
                    <a:cubicBezTo>
                      <a:pt x="11480800" y="723900"/>
                      <a:pt x="11480800" y="685800"/>
                      <a:pt x="11480800" y="635000"/>
                    </a:cubicBezTo>
                    <a:cubicBezTo>
                      <a:pt x="11480800" y="584200"/>
                      <a:pt x="11480800" y="546100"/>
                      <a:pt x="11480800" y="495300"/>
                    </a:cubicBezTo>
                    <a:lnTo>
                      <a:pt x="11125200" y="495300"/>
                    </a:lnTo>
                    <a:cubicBezTo>
                      <a:pt x="11125200" y="546100"/>
                      <a:pt x="11125200" y="584200"/>
                      <a:pt x="11125200" y="635000"/>
                    </a:cubicBezTo>
                    <a:moveTo>
                      <a:pt x="11404600" y="1130300"/>
                    </a:moveTo>
                    <a:cubicBezTo>
                      <a:pt x="11455400" y="1066800"/>
                      <a:pt x="11493500" y="952500"/>
                      <a:pt x="11518900" y="812800"/>
                    </a:cubicBezTo>
                    <a:lnTo>
                      <a:pt x="11772900" y="812800"/>
                    </a:lnTo>
                    <a:cubicBezTo>
                      <a:pt x="11709400" y="977900"/>
                      <a:pt x="11569700" y="1092200"/>
                      <a:pt x="11404600" y="1130300"/>
                    </a:cubicBezTo>
                    <a:moveTo>
                      <a:pt x="11518900" y="774700"/>
                    </a:moveTo>
                    <a:lnTo>
                      <a:pt x="11785600" y="774700"/>
                    </a:lnTo>
                    <a:cubicBezTo>
                      <a:pt x="11798300" y="723900"/>
                      <a:pt x="11798300" y="685800"/>
                      <a:pt x="11798300" y="635000"/>
                    </a:cubicBezTo>
                    <a:cubicBezTo>
                      <a:pt x="11798300" y="584200"/>
                      <a:pt x="11798300" y="546100"/>
                      <a:pt x="11785600" y="495300"/>
                    </a:cubicBezTo>
                    <a:lnTo>
                      <a:pt x="11518900" y="495300"/>
                    </a:lnTo>
                    <a:cubicBezTo>
                      <a:pt x="11531600" y="546100"/>
                      <a:pt x="11531600" y="584200"/>
                      <a:pt x="11531600" y="635000"/>
                    </a:cubicBezTo>
                    <a:cubicBezTo>
                      <a:pt x="11531600" y="685800"/>
                      <a:pt x="11531600" y="723900"/>
                      <a:pt x="11518900" y="774700"/>
                    </a:cubicBezTo>
                    <a:moveTo>
                      <a:pt x="10820400" y="774700"/>
                    </a:moveTo>
                    <a:lnTo>
                      <a:pt x="11087100" y="774700"/>
                    </a:lnTo>
                    <a:cubicBezTo>
                      <a:pt x="11074400" y="723900"/>
                      <a:pt x="11074400" y="685800"/>
                      <a:pt x="11074400" y="635000"/>
                    </a:cubicBezTo>
                    <a:cubicBezTo>
                      <a:pt x="11074400" y="584200"/>
                      <a:pt x="11074400" y="546100"/>
                      <a:pt x="11087100" y="495300"/>
                    </a:cubicBezTo>
                    <a:lnTo>
                      <a:pt x="10820400" y="495300"/>
                    </a:lnTo>
                    <a:cubicBezTo>
                      <a:pt x="10807700" y="546100"/>
                      <a:pt x="10807700" y="584200"/>
                      <a:pt x="10807700" y="635000"/>
                    </a:cubicBezTo>
                    <a:cubicBezTo>
                      <a:pt x="10807700" y="685800"/>
                      <a:pt x="10807700" y="723900"/>
                      <a:pt x="10820400" y="774700"/>
                    </a:cubicBezTo>
                    <a:moveTo>
                      <a:pt x="11087100" y="812800"/>
                    </a:moveTo>
                    <a:lnTo>
                      <a:pt x="10833100" y="812800"/>
                    </a:lnTo>
                    <a:cubicBezTo>
                      <a:pt x="10896600" y="977900"/>
                      <a:pt x="11036300" y="1092200"/>
                      <a:pt x="11201400" y="1130300"/>
                    </a:cubicBezTo>
                    <a:cubicBezTo>
                      <a:pt x="11150600" y="1066800"/>
                      <a:pt x="11112500" y="952500"/>
                      <a:pt x="11087100" y="812800"/>
                    </a:cubicBezTo>
                    <a:moveTo>
                      <a:pt x="11468100" y="457200"/>
                    </a:moveTo>
                    <a:lnTo>
                      <a:pt x="11137900" y="457200"/>
                    </a:lnTo>
                    <a:cubicBezTo>
                      <a:pt x="11150600" y="381000"/>
                      <a:pt x="11163300" y="317500"/>
                      <a:pt x="11188700" y="266700"/>
                    </a:cubicBezTo>
                    <a:cubicBezTo>
                      <a:pt x="11201400" y="215900"/>
                      <a:pt x="11226800" y="190500"/>
                      <a:pt x="11252200" y="165100"/>
                    </a:cubicBezTo>
                    <a:cubicBezTo>
                      <a:pt x="11264900" y="139700"/>
                      <a:pt x="11290300" y="139700"/>
                      <a:pt x="11303000" y="139700"/>
                    </a:cubicBezTo>
                    <a:cubicBezTo>
                      <a:pt x="11315700" y="139700"/>
                      <a:pt x="11341100" y="139700"/>
                      <a:pt x="11353800" y="165100"/>
                    </a:cubicBezTo>
                    <a:cubicBezTo>
                      <a:pt x="11379200" y="190500"/>
                      <a:pt x="11404600" y="215900"/>
                      <a:pt x="11417300" y="266700"/>
                    </a:cubicBezTo>
                    <a:cubicBezTo>
                      <a:pt x="11442700" y="317500"/>
                      <a:pt x="11455400" y="381000"/>
                      <a:pt x="11468100" y="457200"/>
                    </a:cubicBezTo>
                    <a:moveTo>
                      <a:pt x="11772900" y="457200"/>
                    </a:moveTo>
                    <a:lnTo>
                      <a:pt x="11518900" y="457200"/>
                    </a:lnTo>
                    <a:cubicBezTo>
                      <a:pt x="11493500" y="317500"/>
                      <a:pt x="11455400" y="203200"/>
                      <a:pt x="11404600" y="152400"/>
                    </a:cubicBezTo>
                    <a:cubicBezTo>
                      <a:pt x="11569700" y="177800"/>
                      <a:pt x="11709400" y="292100"/>
                      <a:pt x="11772900" y="457200"/>
                    </a:cubicBezTo>
                    <a:moveTo>
                      <a:pt x="11087100" y="457200"/>
                    </a:moveTo>
                    <a:cubicBezTo>
                      <a:pt x="11112500" y="317500"/>
                      <a:pt x="11150600" y="203200"/>
                      <a:pt x="11201400" y="152400"/>
                    </a:cubicBezTo>
                    <a:cubicBezTo>
                      <a:pt x="11036300" y="177800"/>
                      <a:pt x="10896600" y="292100"/>
                      <a:pt x="10833100" y="457200"/>
                    </a:cubicBezTo>
                    <a:lnTo>
                      <a:pt x="11087100" y="457200"/>
                    </a:lnTo>
                    <a:moveTo>
                      <a:pt x="11303000" y="1270000"/>
                    </a:moveTo>
                    <a:cubicBezTo>
                      <a:pt x="10947400" y="1270000"/>
                      <a:pt x="10668000" y="990600"/>
                      <a:pt x="10668000" y="635000"/>
                    </a:cubicBezTo>
                    <a:cubicBezTo>
                      <a:pt x="10668000" y="279400"/>
                      <a:pt x="10947400" y="0"/>
                      <a:pt x="11303000" y="0"/>
                    </a:cubicBezTo>
                    <a:cubicBezTo>
                      <a:pt x="11658600" y="0"/>
                      <a:pt x="11938000" y="279400"/>
                      <a:pt x="11938000" y="635000"/>
                    </a:cubicBezTo>
                    <a:cubicBezTo>
                      <a:pt x="11938000" y="990600"/>
                      <a:pt x="11658600" y="1270000"/>
                      <a:pt x="11303000" y="1270000"/>
                    </a:cubicBezTo>
                    <a:moveTo>
                      <a:pt x="11849100" y="635000"/>
                    </a:moveTo>
                    <a:cubicBezTo>
                      <a:pt x="11849100" y="330200"/>
                      <a:pt x="11607800" y="88900"/>
                      <a:pt x="11303000" y="88900"/>
                    </a:cubicBezTo>
                    <a:cubicBezTo>
                      <a:pt x="10998200" y="88900"/>
                      <a:pt x="10756900" y="330200"/>
                      <a:pt x="10756900" y="635000"/>
                    </a:cubicBezTo>
                    <a:cubicBezTo>
                      <a:pt x="10756900" y="939800"/>
                      <a:pt x="10998200" y="1181100"/>
                      <a:pt x="11303000" y="1181100"/>
                    </a:cubicBezTo>
                    <a:cubicBezTo>
                      <a:pt x="11607800" y="1181100"/>
                      <a:pt x="11849100" y="939800"/>
                      <a:pt x="11849100" y="635000"/>
                    </a:cubicBezTo>
                    <a:moveTo>
                      <a:pt x="12687300" y="1104900"/>
                    </a:moveTo>
                    <a:cubicBezTo>
                      <a:pt x="12674600" y="1130300"/>
                      <a:pt x="12649200" y="1130300"/>
                      <a:pt x="12636500" y="1130300"/>
                    </a:cubicBezTo>
                    <a:cubicBezTo>
                      <a:pt x="12623800" y="1130300"/>
                      <a:pt x="12598400" y="1130300"/>
                      <a:pt x="12585700" y="1104900"/>
                    </a:cubicBezTo>
                    <a:cubicBezTo>
                      <a:pt x="12560300" y="1079500"/>
                      <a:pt x="12534900" y="1054100"/>
                      <a:pt x="12522200" y="1003300"/>
                    </a:cubicBezTo>
                    <a:cubicBezTo>
                      <a:pt x="12496800" y="952500"/>
                      <a:pt x="12484100" y="889000"/>
                      <a:pt x="12471400" y="812800"/>
                    </a:cubicBezTo>
                    <a:lnTo>
                      <a:pt x="12801600" y="812800"/>
                    </a:lnTo>
                    <a:cubicBezTo>
                      <a:pt x="12788900" y="889000"/>
                      <a:pt x="12776200" y="952500"/>
                      <a:pt x="12750800" y="1003300"/>
                    </a:cubicBezTo>
                    <a:cubicBezTo>
                      <a:pt x="12738100" y="1054100"/>
                      <a:pt x="12712700" y="1079500"/>
                      <a:pt x="12687300" y="1104900"/>
                    </a:cubicBezTo>
                    <a:moveTo>
                      <a:pt x="12458700" y="635000"/>
                    </a:moveTo>
                    <a:cubicBezTo>
                      <a:pt x="12458700" y="685800"/>
                      <a:pt x="12458700" y="723900"/>
                      <a:pt x="12458700" y="774700"/>
                    </a:cubicBezTo>
                    <a:lnTo>
                      <a:pt x="12814300" y="774700"/>
                    </a:lnTo>
                    <a:cubicBezTo>
                      <a:pt x="12814300" y="723900"/>
                      <a:pt x="12814300" y="685800"/>
                      <a:pt x="12814300" y="635000"/>
                    </a:cubicBezTo>
                    <a:cubicBezTo>
                      <a:pt x="12814300" y="584200"/>
                      <a:pt x="12814300" y="546100"/>
                      <a:pt x="12814300" y="495300"/>
                    </a:cubicBezTo>
                    <a:lnTo>
                      <a:pt x="12458700" y="495300"/>
                    </a:lnTo>
                    <a:cubicBezTo>
                      <a:pt x="12458700" y="546100"/>
                      <a:pt x="12458700" y="584200"/>
                      <a:pt x="12458700" y="635000"/>
                    </a:cubicBezTo>
                    <a:moveTo>
                      <a:pt x="12738100" y="1130300"/>
                    </a:moveTo>
                    <a:cubicBezTo>
                      <a:pt x="12788900" y="1066800"/>
                      <a:pt x="12827000" y="952500"/>
                      <a:pt x="12852400" y="812800"/>
                    </a:cubicBezTo>
                    <a:lnTo>
                      <a:pt x="13106400" y="812800"/>
                    </a:lnTo>
                    <a:cubicBezTo>
                      <a:pt x="13042900" y="977900"/>
                      <a:pt x="12903200" y="1092200"/>
                      <a:pt x="12738100" y="1130300"/>
                    </a:cubicBezTo>
                    <a:moveTo>
                      <a:pt x="12852400" y="774700"/>
                    </a:moveTo>
                    <a:lnTo>
                      <a:pt x="13119100" y="774700"/>
                    </a:lnTo>
                    <a:cubicBezTo>
                      <a:pt x="13131800" y="723900"/>
                      <a:pt x="13131800" y="685800"/>
                      <a:pt x="13131800" y="635000"/>
                    </a:cubicBezTo>
                    <a:cubicBezTo>
                      <a:pt x="13131800" y="584200"/>
                      <a:pt x="13131800" y="546100"/>
                      <a:pt x="13119100" y="495300"/>
                    </a:cubicBezTo>
                    <a:lnTo>
                      <a:pt x="12852400" y="495300"/>
                    </a:lnTo>
                    <a:cubicBezTo>
                      <a:pt x="12865100" y="546100"/>
                      <a:pt x="12865100" y="584200"/>
                      <a:pt x="12865100" y="635000"/>
                    </a:cubicBezTo>
                    <a:cubicBezTo>
                      <a:pt x="12865100" y="685800"/>
                      <a:pt x="12865100" y="723900"/>
                      <a:pt x="12852400" y="774700"/>
                    </a:cubicBezTo>
                    <a:moveTo>
                      <a:pt x="12153900" y="774700"/>
                    </a:moveTo>
                    <a:lnTo>
                      <a:pt x="12420600" y="774700"/>
                    </a:lnTo>
                    <a:cubicBezTo>
                      <a:pt x="12407900" y="723900"/>
                      <a:pt x="12407900" y="685800"/>
                      <a:pt x="12407900" y="635000"/>
                    </a:cubicBezTo>
                    <a:cubicBezTo>
                      <a:pt x="12407900" y="584200"/>
                      <a:pt x="12407900" y="546100"/>
                      <a:pt x="12420600" y="495300"/>
                    </a:cubicBezTo>
                    <a:lnTo>
                      <a:pt x="12153900" y="495300"/>
                    </a:lnTo>
                    <a:cubicBezTo>
                      <a:pt x="12141200" y="546100"/>
                      <a:pt x="12141200" y="584200"/>
                      <a:pt x="12141200" y="635000"/>
                    </a:cubicBezTo>
                    <a:cubicBezTo>
                      <a:pt x="12141200" y="685800"/>
                      <a:pt x="12141200" y="723900"/>
                      <a:pt x="12153900" y="774700"/>
                    </a:cubicBezTo>
                    <a:moveTo>
                      <a:pt x="12420600" y="812800"/>
                    </a:moveTo>
                    <a:lnTo>
                      <a:pt x="12166600" y="812800"/>
                    </a:lnTo>
                    <a:cubicBezTo>
                      <a:pt x="12230100" y="977900"/>
                      <a:pt x="12369800" y="1092200"/>
                      <a:pt x="12534900" y="1130300"/>
                    </a:cubicBezTo>
                    <a:cubicBezTo>
                      <a:pt x="12484100" y="1066800"/>
                      <a:pt x="12446000" y="952500"/>
                      <a:pt x="12420600" y="812800"/>
                    </a:cubicBezTo>
                    <a:moveTo>
                      <a:pt x="12801600" y="457200"/>
                    </a:moveTo>
                    <a:lnTo>
                      <a:pt x="12471400" y="457200"/>
                    </a:lnTo>
                    <a:cubicBezTo>
                      <a:pt x="12484100" y="381000"/>
                      <a:pt x="12496800" y="317500"/>
                      <a:pt x="12522200" y="266700"/>
                    </a:cubicBezTo>
                    <a:cubicBezTo>
                      <a:pt x="12534900" y="215900"/>
                      <a:pt x="12560300" y="190500"/>
                      <a:pt x="12585700" y="165100"/>
                    </a:cubicBezTo>
                    <a:cubicBezTo>
                      <a:pt x="12598400" y="139700"/>
                      <a:pt x="12623800" y="139700"/>
                      <a:pt x="12636500" y="139700"/>
                    </a:cubicBezTo>
                    <a:cubicBezTo>
                      <a:pt x="12649200" y="139700"/>
                      <a:pt x="12674600" y="139700"/>
                      <a:pt x="12687300" y="165100"/>
                    </a:cubicBezTo>
                    <a:cubicBezTo>
                      <a:pt x="12712700" y="190500"/>
                      <a:pt x="12738100" y="215900"/>
                      <a:pt x="12750800" y="266700"/>
                    </a:cubicBezTo>
                    <a:cubicBezTo>
                      <a:pt x="12776200" y="317500"/>
                      <a:pt x="12788900" y="381000"/>
                      <a:pt x="12801600" y="457200"/>
                    </a:cubicBezTo>
                    <a:moveTo>
                      <a:pt x="13106400" y="457200"/>
                    </a:moveTo>
                    <a:lnTo>
                      <a:pt x="12852400" y="457200"/>
                    </a:lnTo>
                    <a:cubicBezTo>
                      <a:pt x="12827000" y="317500"/>
                      <a:pt x="12788900" y="203200"/>
                      <a:pt x="12738100" y="152400"/>
                    </a:cubicBezTo>
                    <a:cubicBezTo>
                      <a:pt x="12903200" y="177800"/>
                      <a:pt x="13042900" y="292100"/>
                      <a:pt x="13106400" y="457200"/>
                    </a:cubicBezTo>
                    <a:moveTo>
                      <a:pt x="12420600" y="457200"/>
                    </a:moveTo>
                    <a:cubicBezTo>
                      <a:pt x="12446000" y="317500"/>
                      <a:pt x="12484100" y="203200"/>
                      <a:pt x="12534900" y="152400"/>
                    </a:cubicBezTo>
                    <a:cubicBezTo>
                      <a:pt x="12369800" y="177800"/>
                      <a:pt x="12230100" y="292100"/>
                      <a:pt x="12166600" y="457200"/>
                    </a:cubicBezTo>
                    <a:lnTo>
                      <a:pt x="12420600" y="457200"/>
                    </a:lnTo>
                    <a:moveTo>
                      <a:pt x="12636500" y="1270000"/>
                    </a:moveTo>
                    <a:cubicBezTo>
                      <a:pt x="12280900" y="1270000"/>
                      <a:pt x="12001500" y="990600"/>
                      <a:pt x="12001500" y="635000"/>
                    </a:cubicBezTo>
                    <a:cubicBezTo>
                      <a:pt x="12001500" y="279400"/>
                      <a:pt x="12280900" y="0"/>
                      <a:pt x="12636500" y="0"/>
                    </a:cubicBezTo>
                    <a:cubicBezTo>
                      <a:pt x="12992100" y="0"/>
                      <a:pt x="13271500" y="279400"/>
                      <a:pt x="13271500" y="635000"/>
                    </a:cubicBezTo>
                    <a:cubicBezTo>
                      <a:pt x="13271500" y="990600"/>
                      <a:pt x="12992100" y="1270000"/>
                      <a:pt x="12636500" y="1270000"/>
                    </a:cubicBezTo>
                    <a:moveTo>
                      <a:pt x="13182600" y="635000"/>
                    </a:moveTo>
                    <a:cubicBezTo>
                      <a:pt x="13182600" y="330200"/>
                      <a:pt x="12941300" y="88900"/>
                      <a:pt x="12636500" y="88900"/>
                    </a:cubicBezTo>
                    <a:cubicBezTo>
                      <a:pt x="12331700" y="88900"/>
                      <a:pt x="12090400" y="330200"/>
                      <a:pt x="12090400" y="635000"/>
                    </a:cubicBezTo>
                    <a:cubicBezTo>
                      <a:pt x="12090400" y="939800"/>
                      <a:pt x="12331700" y="1181100"/>
                      <a:pt x="12636500" y="1181100"/>
                    </a:cubicBezTo>
                    <a:cubicBezTo>
                      <a:pt x="12941300" y="1181100"/>
                      <a:pt x="13182600" y="939800"/>
                      <a:pt x="13182600" y="635000"/>
                    </a:cubicBezTo>
                    <a:moveTo>
                      <a:pt x="685800" y="2438400"/>
                    </a:moveTo>
                    <a:cubicBezTo>
                      <a:pt x="673100" y="2463800"/>
                      <a:pt x="647700" y="2463800"/>
                      <a:pt x="635000" y="2463800"/>
                    </a:cubicBezTo>
                    <a:cubicBezTo>
                      <a:pt x="622300" y="2463800"/>
                      <a:pt x="596900" y="2463800"/>
                      <a:pt x="584200" y="2438400"/>
                    </a:cubicBezTo>
                    <a:cubicBezTo>
                      <a:pt x="558800" y="2413000"/>
                      <a:pt x="533400" y="2387600"/>
                      <a:pt x="520700" y="2336800"/>
                    </a:cubicBezTo>
                    <a:cubicBezTo>
                      <a:pt x="495300" y="2286000"/>
                      <a:pt x="482600" y="2222500"/>
                      <a:pt x="469900" y="2146300"/>
                    </a:cubicBezTo>
                    <a:lnTo>
                      <a:pt x="800100" y="2146300"/>
                    </a:lnTo>
                    <a:cubicBezTo>
                      <a:pt x="787400" y="2222500"/>
                      <a:pt x="774700" y="2286000"/>
                      <a:pt x="749300" y="2336800"/>
                    </a:cubicBezTo>
                    <a:cubicBezTo>
                      <a:pt x="736600" y="2387600"/>
                      <a:pt x="711200" y="2413000"/>
                      <a:pt x="685800" y="2438400"/>
                    </a:cubicBezTo>
                    <a:moveTo>
                      <a:pt x="457200" y="1968500"/>
                    </a:moveTo>
                    <a:cubicBezTo>
                      <a:pt x="457200" y="2019300"/>
                      <a:pt x="457200" y="2057400"/>
                      <a:pt x="457200" y="2108200"/>
                    </a:cubicBezTo>
                    <a:lnTo>
                      <a:pt x="812800" y="2108200"/>
                    </a:lnTo>
                    <a:cubicBezTo>
                      <a:pt x="812800" y="2057400"/>
                      <a:pt x="812800" y="2019300"/>
                      <a:pt x="812800" y="1968500"/>
                    </a:cubicBezTo>
                    <a:cubicBezTo>
                      <a:pt x="812800" y="1917700"/>
                      <a:pt x="812800" y="1879600"/>
                      <a:pt x="812800" y="1828800"/>
                    </a:cubicBezTo>
                    <a:lnTo>
                      <a:pt x="457200" y="1828800"/>
                    </a:lnTo>
                    <a:cubicBezTo>
                      <a:pt x="457200" y="1879600"/>
                      <a:pt x="457200" y="1917700"/>
                      <a:pt x="457200" y="1968500"/>
                    </a:cubicBezTo>
                    <a:moveTo>
                      <a:pt x="736600" y="2463800"/>
                    </a:moveTo>
                    <a:cubicBezTo>
                      <a:pt x="787400" y="2400300"/>
                      <a:pt x="825500" y="2286000"/>
                      <a:pt x="850900" y="2146300"/>
                    </a:cubicBezTo>
                    <a:lnTo>
                      <a:pt x="1104900" y="2146300"/>
                    </a:lnTo>
                    <a:cubicBezTo>
                      <a:pt x="1041400" y="2311400"/>
                      <a:pt x="901700" y="2425700"/>
                      <a:pt x="736600" y="2463800"/>
                    </a:cubicBezTo>
                    <a:moveTo>
                      <a:pt x="850900" y="2108200"/>
                    </a:moveTo>
                    <a:lnTo>
                      <a:pt x="1117600" y="2108200"/>
                    </a:lnTo>
                    <a:cubicBezTo>
                      <a:pt x="1130300" y="2057400"/>
                      <a:pt x="1130300" y="2019300"/>
                      <a:pt x="1130300" y="1968500"/>
                    </a:cubicBezTo>
                    <a:cubicBezTo>
                      <a:pt x="1130300" y="1917700"/>
                      <a:pt x="1130300" y="1879600"/>
                      <a:pt x="1117600" y="1828800"/>
                    </a:cubicBezTo>
                    <a:lnTo>
                      <a:pt x="850900" y="1828800"/>
                    </a:lnTo>
                    <a:cubicBezTo>
                      <a:pt x="863600" y="1879600"/>
                      <a:pt x="863600" y="1917700"/>
                      <a:pt x="863600" y="1968500"/>
                    </a:cubicBezTo>
                    <a:cubicBezTo>
                      <a:pt x="863600" y="2019300"/>
                      <a:pt x="863600" y="2057400"/>
                      <a:pt x="850900" y="2108200"/>
                    </a:cubicBezTo>
                    <a:moveTo>
                      <a:pt x="152400" y="2108200"/>
                    </a:moveTo>
                    <a:lnTo>
                      <a:pt x="419100" y="2108200"/>
                    </a:lnTo>
                    <a:cubicBezTo>
                      <a:pt x="406400" y="2057400"/>
                      <a:pt x="406400" y="2019300"/>
                      <a:pt x="406400" y="1968500"/>
                    </a:cubicBezTo>
                    <a:cubicBezTo>
                      <a:pt x="406400" y="1917700"/>
                      <a:pt x="406400" y="1879600"/>
                      <a:pt x="419100" y="1828800"/>
                    </a:cubicBezTo>
                    <a:lnTo>
                      <a:pt x="152400" y="1828800"/>
                    </a:lnTo>
                    <a:cubicBezTo>
                      <a:pt x="139700" y="1879600"/>
                      <a:pt x="139700" y="1917700"/>
                      <a:pt x="139700" y="1968500"/>
                    </a:cubicBezTo>
                    <a:cubicBezTo>
                      <a:pt x="139700" y="2019300"/>
                      <a:pt x="139700" y="2057400"/>
                      <a:pt x="152400" y="2108200"/>
                    </a:cubicBezTo>
                    <a:moveTo>
                      <a:pt x="419100" y="2146300"/>
                    </a:moveTo>
                    <a:lnTo>
                      <a:pt x="165100" y="2146300"/>
                    </a:lnTo>
                    <a:cubicBezTo>
                      <a:pt x="228600" y="2311400"/>
                      <a:pt x="368300" y="2425700"/>
                      <a:pt x="533400" y="2463800"/>
                    </a:cubicBezTo>
                    <a:cubicBezTo>
                      <a:pt x="482600" y="2400300"/>
                      <a:pt x="444500" y="2286000"/>
                      <a:pt x="419100" y="2146300"/>
                    </a:cubicBezTo>
                    <a:moveTo>
                      <a:pt x="800100" y="1790700"/>
                    </a:moveTo>
                    <a:lnTo>
                      <a:pt x="469900" y="1790700"/>
                    </a:lnTo>
                    <a:cubicBezTo>
                      <a:pt x="482600" y="1714500"/>
                      <a:pt x="495300" y="1651000"/>
                      <a:pt x="520700" y="1600200"/>
                    </a:cubicBezTo>
                    <a:cubicBezTo>
                      <a:pt x="533400" y="1549400"/>
                      <a:pt x="558800" y="1524000"/>
                      <a:pt x="584200" y="1498600"/>
                    </a:cubicBezTo>
                    <a:cubicBezTo>
                      <a:pt x="596900" y="1473200"/>
                      <a:pt x="622300" y="1473200"/>
                      <a:pt x="635000" y="1473200"/>
                    </a:cubicBezTo>
                    <a:cubicBezTo>
                      <a:pt x="647700" y="1473200"/>
                      <a:pt x="673100" y="1473200"/>
                      <a:pt x="685800" y="1498600"/>
                    </a:cubicBezTo>
                    <a:cubicBezTo>
                      <a:pt x="711200" y="1524000"/>
                      <a:pt x="736600" y="1549400"/>
                      <a:pt x="749300" y="1600200"/>
                    </a:cubicBezTo>
                    <a:cubicBezTo>
                      <a:pt x="774700" y="1651000"/>
                      <a:pt x="787400" y="1714500"/>
                      <a:pt x="800100" y="1790700"/>
                    </a:cubicBezTo>
                    <a:moveTo>
                      <a:pt x="1104900" y="1790700"/>
                    </a:moveTo>
                    <a:lnTo>
                      <a:pt x="850900" y="1790700"/>
                    </a:lnTo>
                    <a:cubicBezTo>
                      <a:pt x="825500" y="1651000"/>
                      <a:pt x="787400" y="1536700"/>
                      <a:pt x="736600" y="1485900"/>
                    </a:cubicBezTo>
                    <a:cubicBezTo>
                      <a:pt x="901700" y="1511300"/>
                      <a:pt x="1041400" y="1625600"/>
                      <a:pt x="1104900" y="1790700"/>
                    </a:cubicBezTo>
                    <a:moveTo>
                      <a:pt x="419100" y="1790700"/>
                    </a:moveTo>
                    <a:cubicBezTo>
                      <a:pt x="444500" y="1651000"/>
                      <a:pt x="482600" y="1536700"/>
                      <a:pt x="533400" y="1485900"/>
                    </a:cubicBezTo>
                    <a:cubicBezTo>
                      <a:pt x="368300" y="1511300"/>
                      <a:pt x="228600" y="1625600"/>
                      <a:pt x="165100" y="1790700"/>
                    </a:cubicBezTo>
                    <a:lnTo>
                      <a:pt x="419100" y="1790700"/>
                    </a:lnTo>
                    <a:moveTo>
                      <a:pt x="635000" y="2603500"/>
                    </a:moveTo>
                    <a:cubicBezTo>
                      <a:pt x="279400" y="2603500"/>
                      <a:pt x="0" y="2324100"/>
                      <a:pt x="0" y="1968500"/>
                    </a:cubicBezTo>
                    <a:cubicBezTo>
                      <a:pt x="0" y="1612900"/>
                      <a:pt x="279400" y="1333500"/>
                      <a:pt x="635000" y="1333500"/>
                    </a:cubicBezTo>
                    <a:cubicBezTo>
                      <a:pt x="990600" y="1333500"/>
                      <a:pt x="1270000" y="1612900"/>
                      <a:pt x="1270000" y="1968500"/>
                    </a:cubicBezTo>
                    <a:cubicBezTo>
                      <a:pt x="1270000" y="2324100"/>
                      <a:pt x="990600" y="2603500"/>
                      <a:pt x="635000" y="2603500"/>
                    </a:cubicBezTo>
                    <a:moveTo>
                      <a:pt x="1181100" y="1968500"/>
                    </a:moveTo>
                    <a:cubicBezTo>
                      <a:pt x="1181100" y="1663700"/>
                      <a:pt x="939800" y="1422400"/>
                      <a:pt x="635000" y="1422400"/>
                    </a:cubicBezTo>
                    <a:cubicBezTo>
                      <a:pt x="330200" y="1422400"/>
                      <a:pt x="88900" y="1663700"/>
                      <a:pt x="88900" y="1968500"/>
                    </a:cubicBezTo>
                    <a:cubicBezTo>
                      <a:pt x="88900" y="2273300"/>
                      <a:pt x="330200" y="2514600"/>
                      <a:pt x="635000" y="2514600"/>
                    </a:cubicBezTo>
                    <a:cubicBezTo>
                      <a:pt x="939800" y="2514600"/>
                      <a:pt x="1181100" y="2273300"/>
                      <a:pt x="1181100" y="1968500"/>
                    </a:cubicBezTo>
                    <a:moveTo>
                      <a:pt x="2019300" y="2438400"/>
                    </a:moveTo>
                    <a:cubicBezTo>
                      <a:pt x="2006600" y="2463800"/>
                      <a:pt x="1981200" y="2463800"/>
                      <a:pt x="1968500" y="2463800"/>
                    </a:cubicBezTo>
                    <a:cubicBezTo>
                      <a:pt x="1955800" y="2463800"/>
                      <a:pt x="1930400" y="2463800"/>
                      <a:pt x="1917700" y="2438400"/>
                    </a:cubicBezTo>
                    <a:cubicBezTo>
                      <a:pt x="1892300" y="2413000"/>
                      <a:pt x="1866900" y="2387600"/>
                      <a:pt x="1854200" y="2336800"/>
                    </a:cubicBezTo>
                    <a:cubicBezTo>
                      <a:pt x="1828800" y="2286000"/>
                      <a:pt x="1816100" y="2222500"/>
                      <a:pt x="1803400" y="2146300"/>
                    </a:cubicBezTo>
                    <a:lnTo>
                      <a:pt x="2133600" y="2146300"/>
                    </a:lnTo>
                    <a:cubicBezTo>
                      <a:pt x="2120900" y="2222500"/>
                      <a:pt x="2108200" y="2286000"/>
                      <a:pt x="2082800" y="2336800"/>
                    </a:cubicBezTo>
                    <a:cubicBezTo>
                      <a:pt x="2070100" y="2387600"/>
                      <a:pt x="2044700" y="2413000"/>
                      <a:pt x="2019300" y="2438400"/>
                    </a:cubicBezTo>
                    <a:moveTo>
                      <a:pt x="1790700" y="1968500"/>
                    </a:moveTo>
                    <a:cubicBezTo>
                      <a:pt x="1790700" y="2019300"/>
                      <a:pt x="1790700" y="2057400"/>
                      <a:pt x="1790700" y="2108200"/>
                    </a:cubicBezTo>
                    <a:lnTo>
                      <a:pt x="2146300" y="2108200"/>
                    </a:lnTo>
                    <a:cubicBezTo>
                      <a:pt x="2146300" y="2057400"/>
                      <a:pt x="2146300" y="2019300"/>
                      <a:pt x="2146300" y="1968500"/>
                    </a:cubicBezTo>
                    <a:cubicBezTo>
                      <a:pt x="2146300" y="1917700"/>
                      <a:pt x="2146300" y="1879600"/>
                      <a:pt x="2146300" y="1828800"/>
                    </a:cubicBezTo>
                    <a:lnTo>
                      <a:pt x="1790700" y="1828800"/>
                    </a:lnTo>
                    <a:cubicBezTo>
                      <a:pt x="1790700" y="1879600"/>
                      <a:pt x="1790700" y="1917700"/>
                      <a:pt x="1790700" y="1968500"/>
                    </a:cubicBezTo>
                    <a:moveTo>
                      <a:pt x="2070100" y="2463800"/>
                    </a:moveTo>
                    <a:cubicBezTo>
                      <a:pt x="2120900" y="2400300"/>
                      <a:pt x="2159000" y="2286000"/>
                      <a:pt x="2184400" y="2146300"/>
                    </a:cubicBezTo>
                    <a:lnTo>
                      <a:pt x="2438400" y="2146300"/>
                    </a:lnTo>
                    <a:cubicBezTo>
                      <a:pt x="2374900" y="2311400"/>
                      <a:pt x="2235200" y="2425700"/>
                      <a:pt x="2070100" y="2463800"/>
                    </a:cubicBezTo>
                    <a:moveTo>
                      <a:pt x="2184400" y="2108200"/>
                    </a:moveTo>
                    <a:lnTo>
                      <a:pt x="2451100" y="2108200"/>
                    </a:lnTo>
                    <a:cubicBezTo>
                      <a:pt x="2463800" y="2057400"/>
                      <a:pt x="2463800" y="2019300"/>
                      <a:pt x="2463800" y="1968500"/>
                    </a:cubicBezTo>
                    <a:cubicBezTo>
                      <a:pt x="2463800" y="1917700"/>
                      <a:pt x="2463800" y="1879600"/>
                      <a:pt x="2451100" y="1828800"/>
                    </a:cubicBezTo>
                    <a:lnTo>
                      <a:pt x="2184400" y="1828800"/>
                    </a:lnTo>
                    <a:cubicBezTo>
                      <a:pt x="2197100" y="1879600"/>
                      <a:pt x="2197100" y="1917700"/>
                      <a:pt x="2197100" y="1968500"/>
                    </a:cubicBezTo>
                    <a:cubicBezTo>
                      <a:pt x="2197100" y="2019300"/>
                      <a:pt x="2197100" y="2057400"/>
                      <a:pt x="2184400" y="2108200"/>
                    </a:cubicBezTo>
                    <a:moveTo>
                      <a:pt x="1485900" y="2108200"/>
                    </a:moveTo>
                    <a:lnTo>
                      <a:pt x="1752600" y="2108200"/>
                    </a:lnTo>
                    <a:cubicBezTo>
                      <a:pt x="1739900" y="2057400"/>
                      <a:pt x="1739900" y="2019300"/>
                      <a:pt x="1739900" y="1968500"/>
                    </a:cubicBezTo>
                    <a:cubicBezTo>
                      <a:pt x="1739900" y="1917700"/>
                      <a:pt x="1739900" y="1879600"/>
                      <a:pt x="1752600" y="1828800"/>
                    </a:cubicBezTo>
                    <a:lnTo>
                      <a:pt x="1485900" y="1828800"/>
                    </a:lnTo>
                    <a:cubicBezTo>
                      <a:pt x="1473200" y="1879600"/>
                      <a:pt x="1473200" y="1917700"/>
                      <a:pt x="1473200" y="1968500"/>
                    </a:cubicBezTo>
                    <a:cubicBezTo>
                      <a:pt x="1473200" y="2019300"/>
                      <a:pt x="1473200" y="2057400"/>
                      <a:pt x="1485900" y="2108200"/>
                    </a:cubicBezTo>
                    <a:moveTo>
                      <a:pt x="1752600" y="2146300"/>
                    </a:moveTo>
                    <a:lnTo>
                      <a:pt x="1498600" y="2146300"/>
                    </a:lnTo>
                    <a:cubicBezTo>
                      <a:pt x="1562100" y="2311400"/>
                      <a:pt x="1701800" y="2425700"/>
                      <a:pt x="1866900" y="2463800"/>
                    </a:cubicBezTo>
                    <a:cubicBezTo>
                      <a:pt x="1816100" y="2400300"/>
                      <a:pt x="1778000" y="2286000"/>
                      <a:pt x="1752600" y="2146300"/>
                    </a:cubicBezTo>
                    <a:moveTo>
                      <a:pt x="2133600" y="1790700"/>
                    </a:moveTo>
                    <a:lnTo>
                      <a:pt x="1803400" y="1790700"/>
                    </a:lnTo>
                    <a:cubicBezTo>
                      <a:pt x="1816100" y="1714500"/>
                      <a:pt x="1828800" y="1651000"/>
                      <a:pt x="1854200" y="1600200"/>
                    </a:cubicBezTo>
                    <a:cubicBezTo>
                      <a:pt x="1866900" y="1549400"/>
                      <a:pt x="1892300" y="1524000"/>
                      <a:pt x="1917700" y="1498600"/>
                    </a:cubicBezTo>
                    <a:cubicBezTo>
                      <a:pt x="1930400" y="1473200"/>
                      <a:pt x="1955800" y="1473200"/>
                      <a:pt x="1968500" y="1473200"/>
                    </a:cubicBezTo>
                    <a:cubicBezTo>
                      <a:pt x="1981200" y="1473200"/>
                      <a:pt x="2006600" y="1473200"/>
                      <a:pt x="2019300" y="1498600"/>
                    </a:cubicBezTo>
                    <a:cubicBezTo>
                      <a:pt x="2044700" y="1524000"/>
                      <a:pt x="2070100" y="1549400"/>
                      <a:pt x="2082800" y="1600200"/>
                    </a:cubicBezTo>
                    <a:cubicBezTo>
                      <a:pt x="2108200" y="1651000"/>
                      <a:pt x="2120900" y="1714500"/>
                      <a:pt x="2133600" y="1790700"/>
                    </a:cubicBezTo>
                    <a:moveTo>
                      <a:pt x="2438400" y="1790700"/>
                    </a:moveTo>
                    <a:lnTo>
                      <a:pt x="2184400" y="1790700"/>
                    </a:lnTo>
                    <a:cubicBezTo>
                      <a:pt x="2159000" y="1651000"/>
                      <a:pt x="2120900" y="1536700"/>
                      <a:pt x="2070100" y="1485900"/>
                    </a:cubicBezTo>
                    <a:cubicBezTo>
                      <a:pt x="2235200" y="1511300"/>
                      <a:pt x="2374900" y="1625600"/>
                      <a:pt x="2438400" y="1790700"/>
                    </a:cubicBezTo>
                    <a:moveTo>
                      <a:pt x="1752600" y="1790700"/>
                    </a:moveTo>
                    <a:cubicBezTo>
                      <a:pt x="1778000" y="1651000"/>
                      <a:pt x="1816100" y="1536700"/>
                      <a:pt x="1866900" y="1485900"/>
                    </a:cubicBezTo>
                    <a:cubicBezTo>
                      <a:pt x="1701800" y="1511300"/>
                      <a:pt x="1562100" y="1625600"/>
                      <a:pt x="1498600" y="1790700"/>
                    </a:cubicBezTo>
                    <a:lnTo>
                      <a:pt x="1752600" y="1790700"/>
                    </a:lnTo>
                    <a:moveTo>
                      <a:pt x="1968500" y="2603500"/>
                    </a:moveTo>
                    <a:cubicBezTo>
                      <a:pt x="1612900" y="2603500"/>
                      <a:pt x="1333500" y="2324100"/>
                      <a:pt x="1333500" y="1968500"/>
                    </a:cubicBezTo>
                    <a:cubicBezTo>
                      <a:pt x="1333500" y="1612900"/>
                      <a:pt x="1612900" y="1333500"/>
                      <a:pt x="1968500" y="1333500"/>
                    </a:cubicBezTo>
                    <a:cubicBezTo>
                      <a:pt x="2324100" y="1333500"/>
                      <a:pt x="2603500" y="1612900"/>
                      <a:pt x="2603500" y="1968500"/>
                    </a:cubicBezTo>
                    <a:cubicBezTo>
                      <a:pt x="2603500" y="2324100"/>
                      <a:pt x="2324100" y="2603500"/>
                      <a:pt x="1968500" y="2603500"/>
                    </a:cubicBezTo>
                    <a:moveTo>
                      <a:pt x="2514600" y="1968500"/>
                    </a:moveTo>
                    <a:cubicBezTo>
                      <a:pt x="2514600" y="1663700"/>
                      <a:pt x="2273300" y="1422400"/>
                      <a:pt x="1968500" y="1422400"/>
                    </a:cubicBezTo>
                    <a:cubicBezTo>
                      <a:pt x="1663700" y="1422400"/>
                      <a:pt x="1422400" y="1663700"/>
                      <a:pt x="1422400" y="1968500"/>
                    </a:cubicBezTo>
                    <a:cubicBezTo>
                      <a:pt x="1422400" y="2273300"/>
                      <a:pt x="1663700" y="2514600"/>
                      <a:pt x="1968500" y="2514600"/>
                    </a:cubicBezTo>
                    <a:cubicBezTo>
                      <a:pt x="2273300" y="2514600"/>
                      <a:pt x="2514600" y="2273300"/>
                      <a:pt x="2514600" y="1968500"/>
                    </a:cubicBezTo>
                    <a:moveTo>
                      <a:pt x="3352800" y="2438400"/>
                    </a:moveTo>
                    <a:cubicBezTo>
                      <a:pt x="3340100" y="2463800"/>
                      <a:pt x="3314700" y="2463800"/>
                      <a:pt x="3302000" y="2463800"/>
                    </a:cubicBezTo>
                    <a:cubicBezTo>
                      <a:pt x="3289300" y="2463800"/>
                      <a:pt x="3263900" y="2463800"/>
                      <a:pt x="3251200" y="2438400"/>
                    </a:cubicBezTo>
                    <a:cubicBezTo>
                      <a:pt x="3225800" y="2413000"/>
                      <a:pt x="3200400" y="2387600"/>
                      <a:pt x="3187700" y="2336800"/>
                    </a:cubicBezTo>
                    <a:cubicBezTo>
                      <a:pt x="3162300" y="2286000"/>
                      <a:pt x="3149600" y="2222500"/>
                      <a:pt x="3136900" y="2146300"/>
                    </a:cubicBezTo>
                    <a:lnTo>
                      <a:pt x="3467100" y="2146300"/>
                    </a:lnTo>
                    <a:cubicBezTo>
                      <a:pt x="3454400" y="2222500"/>
                      <a:pt x="3441700" y="2286000"/>
                      <a:pt x="3416300" y="2336800"/>
                    </a:cubicBezTo>
                    <a:cubicBezTo>
                      <a:pt x="3403600" y="2387600"/>
                      <a:pt x="3378200" y="2413000"/>
                      <a:pt x="3352800" y="2438400"/>
                    </a:cubicBezTo>
                    <a:moveTo>
                      <a:pt x="3124200" y="1968500"/>
                    </a:moveTo>
                    <a:cubicBezTo>
                      <a:pt x="3124200" y="2019300"/>
                      <a:pt x="3124200" y="2057400"/>
                      <a:pt x="3124200" y="2108200"/>
                    </a:cubicBezTo>
                    <a:lnTo>
                      <a:pt x="3479800" y="2108200"/>
                    </a:lnTo>
                    <a:cubicBezTo>
                      <a:pt x="3479800" y="2057400"/>
                      <a:pt x="3479800" y="2019300"/>
                      <a:pt x="3479800" y="1968500"/>
                    </a:cubicBezTo>
                    <a:cubicBezTo>
                      <a:pt x="3479800" y="1917700"/>
                      <a:pt x="3479800" y="1879600"/>
                      <a:pt x="3479800" y="1828800"/>
                    </a:cubicBezTo>
                    <a:lnTo>
                      <a:pt x="3124200" y="1828800"/>
                    </a:lnTo>
                    <a:cubicBezTo>
                      <a:pt x="3124200" y="1879600"/>
                      <a:pt x="3124200" y="1917700"/>
                      <a:pt x="3124200" y="1968500"/>
                    </a:cubicBezTo>
                    <a:moveTo>
                      <a:pt x="3403600" y="2463800"/>
                    </a:moveTo>
                    <a:cubicBezTo>
                      <a:pt x="3454400" y="2400300"/>
                      <a:pt x="3492500" y="2286000"/>
                      <a:pt x="3517900" y="2146300"/>
                    </a:cubicBezTo>
                    <a:lnTo>
                      <a:pt x="3771900" y="2146300"/>
                    </a:lnTo>
                    <a:cubicBezTo>
                      <a:pt x="3708400" y="2311400"/>
                      <a:pt x="3568700" y="2425700"/>
                      <a:pt x="3403600" y="2463800"/>
                    </a:cubicBezTo>
                    <a:moveTo>
                      <a:pt x="3517900" y="2108200"/>
                    </a:moveTo>
                    <a:lnTo>
                      <a:pt x="3784600" y="2108200"/>
                    </a:lnTo>
                    <a:cubicBezTo>
                      <a:pt x="3797300" y="2057400"/>
                      <a:pt x="3797300" y="2019300"/>
                      <a:pt x="3797300" y="1968500"/>
                    </a:cubicBezTo>
                    <a:cubicBezTo>
                      <a:pt x="3797300" y="1917700"/>
                      <a:pt x="3797300" y="1879600"/>
                      <a:pt x="3784600" y="1828800"/>
                    </a:cubicBezTo>
                    <a:lnTo>
                      <a:pt x="3517900" y="1828800"/>
                    </a:lnTo>
                    <a:cubicBezTo>
                      <a:pt x="3530600" y="1879600"/>
                      <a:pt x="3530600" y="1917700"/>
                      <a:pt x="3530600" y="1968500"/>
                    </a:cubicBezTo>
                    <a:cubicBezTo>
                      <a:pt x="3530600" y="2019300"/>
                      <a:pt x="3530600" y="2057400"/>
                      <a:pt x="3517900" y="2108200"/>
                    </a:cubicBezTo>
                    <a:moveTo>
                      <a:pt x="2819400" y="2108200"/>
                    </a:moveTo>
                    <a:lnTo>
                      <a:pt x="3086100" y="2108200"/>
                    </a:lnTo>
                    <a:cubicBezTo>
                      <a:pt x="3073400" y="2057400"/>
                      <a:pt x="3073400" y="2019300"/>
                      <a:pt x="3073400" y="1968500"/>
                    </a:cubicBezTo>
                    <a:cubicBezTo>
                      <a:pt x="3073400" y="1917700"/>
                      <a:pt x="3073400" y="1879600"/>
                      <a:pt x="3086100" y="1828800"/>
                    </a:cubicBezTo>
                    <a:lnTo>
                      <a:pt x="2819400" y="1828800"/>
                    </a:lnTo>
                    <a:cubicBezTo>
                      <a:pt x="2806700" y="1879600"/>
                      <a:pt x="2806700" y="1917700"/>
                      <a:pt x="2806700" y="1968500"/>
                    </a:cubicBezTo>
                    <a:cubicBezTo>
                      <a:pt x="2806700" y="2019300"/>
                      <a:pt x="2806700" y="2057400"/>
                      <a:pt x="2819400" y="2108200"/>
                    </a:cubicBezTo>
                    <a:moveTo>
                      <a:pt x="3086100" y="2146300"/>
                    </a:moveTo>
                    <a:lnTo>
                      <a:pt x="2832100" y="2146300"/>
                    </a:lnTo>
                    <a:cubicBezTo>
                      <a:pt x="2895600" y="2311400"/>
                      <a:pt x="3035300" y="2425700"/>
                      <a:pt x="3200400" y="2463800"/>
                    </a:cubicBezTo>
                    <a:cubicBezTo>
                      <a:pt x="3149600" y="2400300"/>
                      <a:pt x="3111500" y="2286000"/>
                      <a:pt x="3086100" y="2146300"/>
                    </a:cubicBezTo>
                    <a:moveTo>
                      <a:pt x="3467100" y="1790700"/>
                    </a:moveTo>
                    <a:lnTo>
                      <a:pt x="3136900" y="1790700"/>
                    </a:lnTo>
                    <a:cubicBezTo>
                      <a:pt x="3149600" y="1714500"/>
                      <a:pt x="3162300" y="1651000"/>
                      <a:pt x="3187700" y="1600200"/>
                    </a:cubicBezTo>
                    <a:cubicBezTo>
                      <a:pt x="3200400" y="1549400"/>
                      <a:pt x="3225800" y="1524000"/>
                      <a:pt x="3251200" y="1498600"/>
                    </a:cubicBezTo>
                    <a:cubicBezTo>
                      <a:pt x="3263900" y="1473200"/>
                      <a:pt x="3289300" y="1473200"/>
                      <a:pt x="3302000" y="1473200"/>
                    </a:cubicBezTo>
                    <a:cubicBezTo>
                      <a:pt x="3314700" y="1473200"/>
                      <a:pt x="3340100" y="1473200"/>
                      <a:pt x="3352800" y="1498600"/>
                    </a:cubicBezTo>
                    <a:cubicBezTo>
                      <a:pt x="3378200" y="1524000"/>
                      <a:pt x="3403600" y="1549400"/>
                      <a:pt x="3416300" y="1600200"/>
                    </a:cubicBezTo>
                    <a:cubicBezTo>
                      <a:pt x="3441700" y="1651000"/>
                      <a:pt x="3454400" y="1714500"/>
                      <a:pt x="3467100" y="1790700"/>
                    </a:cubicBezTo>
                    <a:moveTo>
                      <a:pt x="3771900" y="1790700"/>
                    </a:moveTo>
                    <a:lnTo>
                      <a:pt x="3517900" y="1790700"/>
                    </a:lnTo>
                    <a:cubicBezTo>
                      <a:pt x="3492500" y="1651000"/>
                      <a:pt x="3454400" y="1536700"/>
                      <a:pt x="3403600" y="1485900"/>
                    </a:cubicBezTo>
                    <a:cubicBezTo>
                      <a:pt x="3568700" y="1511300"/>
                      <a:pt x="3708400" y="1625600"/>
                      <a:pt x="3771900" y="1790700"/>
                    </a:cubicBezTo>
                    <a:moveTo>
                      <a:pt x="3086100" y="1790700"/>
                    </a:moveTo>
                    <a:cubicBezTo>
                      <a:pt x="3111500" y="1651000"/>
                      <a:pt x="3149600" y="1536700"/>
                      <a:pt x="3200400" y="1485900"/>
                    </a:cubicBezTo>
                    <a:cubicBezTo>
                      <a:pt x="3035300" y="1511300"/>
                      <a:pt x="2895600" y="1625600"/>
                      <a:pt x="2832100" y="1790700"/>
                    </a:cubicBezTo>
                    <a:lnTo>
                      <a:pt x="3086100" y="1790700"/>
                    </a:lnTo>
                    <a:moveTo>
                      <a:pt x="3302000" y="2603500"/>
                    </a:moveTo>
                    <a:cubicBezTo>
                      <a:pt x="2946400" y="2603500"/>
                      <a:pt x="2667000" y="2324100"/>
                      <a:pt x="2667000" y="1968500"/>
                    </a:cubicBezTo>
                    <a:cubicBezTo>
                      <a:pt x="2667000" y="1612900"/>
                      <a:pt x="2946400" y="1333500"/>
                      <a:pt x="3302000" y="1333500"/>
                    </a:cubicBezTo>
                    <a:cubicBezTo>
                      <a:pt x="3657600" y="1333500"/>
                      <a:pt x="3937000" y="1612900"/>
                      <a:pt x="3937000" y="1968500"/>
                    </a:cubicBezTo>
                    <a:cubicBezTo>
                      <a:pt x="3937000" y="2324100"/>
                      <a:pt x="3657600" y="2603500"/>
                      <a:pt x="3302000" y="2603500"/>
                    </a:cubicBezTo>
                    <a:moveTo>
                      <a:pt x="3848100" y="1968500"/>
                    </a:moveTo>
                    <a:cubicBezTo>
                      <a:pt x="3848100" y="1663700"/>
                      <a:pt x="3606800" y="1422400"/>
                      <a:pt x="3302000" y="1422400"/>
                    </a:cubicBezTo>
                    <a:cubicBezTo>
                      <a:pt x="2997200" y="1422400"/>
                      <a:pt x="2755900" y="1663700"/>
                      <a:pt x="2755900" y="1968500"/>
                    </a:cubicBezTo>
                    <a:cubicBezTo>
                      <a:pt x="2755900" y="2273300"/>
                      <a:pt x="2997200" y="2514600"/>
                      <a:pt x="3302000" y="2514600"/>
                    </a:cubicBezTo>
                    <a:cubicBezTo>
                      <a:pt x="3606800" y="2514600"/>
                      <a:pt x="3848100" y="2273300"/>
                      <a:pt x="3848100" y="1968500"/>
                    </a:cubicBezTo>
                    <a:moveTo>
                      <a:pt x="4686300" y="2438400"/>
                    </a:moveTo>
                    <a:cubicBezTo>
                      <a:pt x="4673600" y="2463800"/>
                      <a:pt x="4648200" y="2463800"/>
                      <a:pt x="4635500" y="2463800"/>
                    </a:cubicBezTo>
                    <a:cubicBezTo>
                      <a:pt x="4622800" y="2463800"/>
                      <a:pt x="4597400" y="2463800"/>
                      <a:pt x="4584700" y="2438400"/>
                    </a:cubicBezTo>
                    <a:cubicBezTo>
                      <a:pt x="4559300" y="2413000"/>
                      <a:pt x="4533900" y="2387600"/>
                      <a:pt x="4521200" y="2336800"/>
                    </a:cubicBezTo>
                    <a:cubicBezTo>
                      <a:pt x="4495800" y="2286000"/>
                      <a:pt x="4483100" y="2222500"/>
                      <a:pt x="4470400" y="2146300"/>
                    </a:cubicBezTo>
                    <a:lnTo>
                      <a:pt x="4800600" y="2146300"/>
                    </a:lnTo>
                    <a:cubicBezTo>
                      <a:pt x="4787900" y="2222500"/>
                      <a:pt x="4775200" y="2286000"/>
                      <a:pt x="4749800" y="2336800"/>
                    </a:cubicBezTo>
                    <a:cubicBezTo>
                      <a:pt x="4737100" y="2387600"/>
                      <a:pt x="4711700" y="2413000"/>
                      <a:pt x="4686300" y="2438400"/>
                    </a:cubicBezTo>
                    <a:moveTo>
                      <a:pt x="4457700" y="1968500"/>
                    </a:moveTo>
                    <a:cubicBezTo>
                      <a:pt x="4457700" y="2019300"/>
                      <a:pt x="4457700" y="2057400"/>
                      <a:pt x="4457700" y="2108200"/>
                    </a:cubicBezTo>
                    <a:lnTo>
                      <a:pt x="4813300" y="2108200"/>
                    </a:lnTo>
                    <a:cubicBezTo>
                      <a:pt x="4813300" y="2057400"/>
                      <a:pt x="4813300" y="2019300"/>
                      <a:pt x="4813300" y="1968500"/>
                    </a:cubicBezTo>
                    <a:cubicBezTo>
                      <a:pt x="4813300" y="1917700"/>
                      <a:pt x="4813300" y="1879600"/>
                      <a:pt x="4813300" y="1828800"/>
                    </a:cubicBezTo>
                    <a:lnTo>
                      <a:pt x="4457700" y="1828800"/>
                    </a:lnTo>
                    <a:cubicBezTo>
                      <a:pt x="4457700" y="1879600"/>
                      <a:pt x="4457700" y="1917700"/>
                      <a:pt x="4457700" y="1968500"/>
                    </a:cubicBezTo>
                    <a:moveTo>
                      <a:pt x="4737100" y="2463800"/>
                    </a:moveTo>
                    <a:cubicBezTo>
                      <a:pt x="4787900" y="2400300"/>
                      <a:pt x="4826000" y="2286000"/>
                      <a:pt x="4851400" y="2146300"/>
                    </a:cubicBezTo>
                    <a:lnTo>
                      <a:pt x="5105400" y="2146300"/>
                    </a:lnTo>
                    <a:cubicBezTo>
                      <a:pt x="5041900" y="2311400"/>
                      <a:pt x="4902200" y="2425700"/>
                      <a:pt x="4737100" y="2463800"/>
                    </a:cubicBezTo>
                    <a:moveTo>
                      <a:pt x="4851400" y="2108200"/>
                    </a:moveTo>
                    <a:lnTo>
                      <a:pt x="5118100" y="2108200"/>
                    </a:lnTo>
                    <a:cubicBezTo>
                      <a:pt x="5130800" y="2057400"/>
                      <a:pt x="5130800" y="2019300"/>
                      <a:pt x="5130800" y="1968500"/>
                    </a:cubicBezTo>
                    <a:cubicBezTo>
                      <a:pt x="5130800" y="1917700"/>
                      <a:pt x="5130800" y="1879600"/>
                      <a:pt x="5118100" y="1828800"/>
                    </a:cubicBezTo>
                    <a:lnTo>
                      <a:pt x="4851400" y="1828800"/>
                    </a:lnTo>
                    <a:cubicBezTo>
                      <a:pt x="4864100" y="1879600"/>
                      <a:pt x="4864100" y="1917700"/>
                      <a:pt x="4864100" y="1968500"/>
                    </a:cubicBezTo>
                    <a:cubicBezTo>
                      <a:pt x="4864100" y="2019300"/>
                      <a:pt x="4864100" y="2057400"/>
                      <a:pt x="4851400" y="2108200"/>
                    </a:cubicBezTo>
                    <a:moveTo>
                      <a:pt x="4152900" y="2108200"/>
                    </a:moveTo>
                    <a:lnTo>
                      <a:pt x="4419600" y="2108200"/>
                    </a:lnTo>
                    <a:cubicBezTo>
                      <a:pt x="4406900" y="2057400"/>
                      <a:pt x="4406900" y="2019300"/>
                      <a:pt x="4406900" y="1968500"/>
                    </a:cubicBezTo>
                    <a:cubicBezTo>
                      <a:pt x="4406900" y="1917700"/>
                      <a:pt x="4406900" y="1879600"/>
                      <a:pt x="4419600" y="1828800"/>
                    </a:cubicBezTo>
                    <a:lnTo>
                      <a:pt x="4152900" y="1828800"/>
                    </a:lnTo>
                    <a:cubicBezTo>
                      <a:pt x="4140200" y="1879600"/>
                      <a:pt x="4140200" y="1917700"/>
                      <a:pt x="4140200" y="1968500"/>
                    </a:cubicBezTo>
                    <a:cubicBezTo>
                      <a:pt x="4140200" y="2019300"/>
                      <a:pt x="4140200" y="2057400"/>
                      <a:pt x="4152900" y="2108200"/>
                    </a:cubicBezTo>
                    <a:moveTo>
                      <a:pt x="4419600" y="2146300"/>
                    </a:moveTo>
                    <a:lnTo>
                      <a:pt x="4165600" y="2146300"/>
                    </a:lnTo>
                    <a:cubicBezTo>
                      <a:pt x="4229100" y="2311400"/>
                      <a:pt x="4368800" y="2425700"/>
                      <a:pt x="4533900" y="2463800"/>
                    </a:cubicBezTo>
                    <a:cubicBezTo>
                      <a:pt x="4483100" y="2400300"/>
                      <a:pt x="4445000" y="2286000"/>
                      <a:pt x="4419600" y="2146300"/>
                    </a:cubicBezTo>
                    <a:moveTo>
                      <a:pt x="4800600" y="1790700"/>
                    </a:moveTo>
                    <a:lnTo>
                      <a:pt x="4470400" y="1790700"/>
                    </a:lnTo>
                    <a:cubicBezTo>
                      <a:pt x="4483100" y="1714500"/>
                      <a:pt x="4495800" y="1651000"/>
                      <a:pt x="4521200" y="1600200"/>
                    </a:cubicBezTo>
                    <a:cubicBezTo>
                      <a:pt x="4533900" y="1549400"/>
                      <a:pt x="4559300" y="1524000"/>
                      <a:pt x="4584700" y="1498600"/>
                    </a:cubicBezTo>
                    <a:cubicBezTo>
                      <a:pt x="4597400" y="1473200"/>
                      <a:pt x="4622800" y="1473200"/>
                      <a:pt x="4635500" y="1473200"/>
                    </a:cubicBezTo>
                    <a:cubicBezTo>
                      <a:pt x="4648200" y="1473200"/>
                      <a:pt x="4673600" y="1473200"/>
                      <a:pt x="4686300" y="1498600"/>
                    </a:cubicBezTo>
                    <a:cubicBezTo>
                      <a:pt x="4711700" y="1524000"/>
                      <a:pt x="4737100" y="1549400"/>
                      <a:pt x="4749800" y="1600200"/>
                    </a:cubicBezTo>
                    <a:cubicBezTo>
                      <a:pt x="4775200" y="1651000"/>
                      <a:pt x="4787900" y="1714500"/>
                      <a:pt x="4800600" y="1790700"/>
                    </a:cubicBezTo>
                    <a:moveTo>
                      <a:pt x="5105400" y="1790700"/>
                    </a:moveTo>
                    <a:lnTo>
                      <a:pt x="4851400" y="1790700"/>
                    </a:lnTo>
                    <a:cubicBezTo>
                      <a:pt x="4826000" y="1651000"/>
                      <a:pt x="4787900" y="1536700"/>
                      <a:pt x="4737100" y="1485900"/>
                    </a:cubicBezTo>
                    <a:cubicBezTo>
                      <a:pt x="4902200" y="1511300"/>
                      <a:pt x="5041900" y="1625600"/>
                      <a:pt x="5105400" y="1790700"/>
                    </a:cubicBezTo>
                    <a:moveTo>
                      <a:pt x="4419600" y="1790700"/>
                    </a:moveTo>
                    <a:cubicBezTo>
                      <a:pt x="4445000" y="1651000"/>
                      <a:pt x="4483100" y="1536700"/>
                      <a:pt x="4533900" y="1485900"/>
                    </a:cubicBezTo>
                    <a:cubicBezTo>
                      <a:pt x="4368800" y="1511300"/>
                      <a:pt x="4229100" y="1625600"/>
                      <a:pt x="4165600" y="1790700"/>
                    </a:cubicBezTo>
                    <a:lnTo>
                      <a:pt x="4419600" y="1790700"/>
                    </a:lnTo>
                    <a:moveTo>
                      <a:pt x="4635500" y="2603500"/>
                    </a:moveTo>
                    <a:cubicBezTo>
                      <a:pt x="4279900" y="2603500"/>
                      <a:pt x="4000500" y="2324100"/>
                      <a:pt x="4000500" y="1968500"/>
                    </a:cubicBezTo>
                    <a:cubicBezTo>
                      <a:pt x="4000500" y="1612900"/>
                      <a:pt x="4279900" y="1333500"/>
                      <a:pt x="4635500" y="1333500"/>
                    </a:cubicBezTo>
                    <a:cubicBezTo>
                      <a:pt x="4991100" y="1333500"/>
                      <a:pt x="5270500" y="1612900"/>
                      <a:pt x="5270500" y="1968500"/>
                    </a:cubicBezTo>
                    <a:cubicBezTo>
                      <a:pt x="5270500" y="2324100"/>
                      <a:pt x="4991100" y="2603500"/>
                      <a:pt x="4635500" y="2603500"/>
                    </a:cubicBezTo>
                    <a:moveTo>
                      <a:pt x="5181600" y="1968500"/>
                    </a:moveTo>
                    <a:cubicBezTo>
                      <a:pt x="5181600" y="1663700"/>
                      <a:pt x="4940300" y="1422400"/>
                      <a:pt x="4635500" y="1422400"/>
                    </a:cubicBezTo>
                    <a:cubicBezTo>
                      <a:pt x="4330700" y="1422400"/>
                      <a:pt x="4089400" y="1663700"/>
                      <a:pt x="4089400" y="1968500"/>
                    </a:cubicBezTo>
                    <a:cubicBezTo>
                      <a:pt x="4089400" y="2273300"/>
                      <a:pt x="4330700" y="2514600"/>
                      <a:pt x="4635500" y="2514600"/>
                    </a:cubicBezTo>
                    <a:cubicBezTo>
                      <a:pt x="4940300" y="2514600"/>
                      <a:pt x="5181600" y="2273300"/>
                      <a:pt x="5181600" y="1968500"/>
                    </a:cubicBezTo>
                    <a:moveTo>
                      <a:pt x="6019800" y="2438400"/>
                    </a:moveTo>
                    <a:cubicBezTo>
                      <a:pt x="6007100" y="2463800"/>
                      <a:pt x="5981700" y="2463800"/>
                      <a:pt x="5969000" y="2463800"/>
                    </a:cubicBezTo>
                    <a:cubicBezTo>
                      <a:pt x="5956300" y="2463800"/>
                      <a:pt x="5930900" y="2463800"/>
                      <a:pt x="5918200" y="2438400"/>
                    </a:cubicBezTo>
                    <a:cubicBezTo>
                      <a:pt x="5892800" y="2413000"/>
                      <a:pt x="5867400" y="2387600"/>
                      <a:pt x="5854700" y="2336800"/>
                    </a:cubicBezTo>
                    <a:cubicBezTo>
                      <a:pt x="5829300" y="2286000"/>
                      <a:pt x="5816600" y="2222500"/>
                      <a:pt x="5803900" y="2146300"/>
                    </a:cubicBezTo>
                    <a:lnTo>
                      <a:pt x="6134100" y="2146300"/>
                    </a:lnTo>
                    <a:cubicBezTo>
                      <a:pt x="6121400" y="2222500"/>
                      <a:pt x="6108700" y="2286000"/>
                      <a:pt x="6083300" y="2336800"/>
                    </a:cubicBezTo>
                    <a:cubicBezTo>
                      <a:pt x="6070600" y="2387600"/>
                      <a:pt x="6045200" y="2413000"/>
                      <a:pt x="6019800" y="2438400"/>
                    </a:cubicBezTo>
                    <a:moveTo>
                      <a:pt x="5791200" y="1968500"/>
                    </a:moveTo>
                    <a:cubicBezTo>
                      <a:pt x="5791200" y="2019300"/>
                      <a:pt x="5791200" y="2057400"/>
                      <a:pt x="5791200" y="2108200"/>
                    </a:cubicBezTo>
                    <a:lnTo>
                      <a:pt x="6146800" y="2108200"/>
                    </a:lnTo>
                    <a:cubicBezTo>
                      <a:pt x="6146800" y="2057400"/>
                      <a:pt x="6146800" y="2019300"/>
                      <a:pt x="6146800" y="1968500"/>
                    </a:cubicBezTo>
                    <a:cubicBezTo>
                      <a:pt x="6146800" y="1917700"/>
                      <a:pt x="6146800" y="1879600"/>
                      <a:pt x="6146800" y="1828800"/>
                    </a:cubicBezTo>
                    <a:lnTo>
                      <a:pt x="5791200" y="1828800"/>
                    </a:lnTo>
                    <a:cubicBezTo>
                      <a:pt x="5791200" y="1879600"/>
                      <a:pt x="5791200" y="1917700"/>
                      <a:pt x="5791200" y="1968500"/>
                    </a:cubicBezTo>
                    <a:moveTo>
                      <a:pt x="6070600" y="2463800"/>
                    </a:moveTo>
                    <a:cubicBezTo>
                      <a:pt x="6121400" y="2400300"/>
                      <a:pt x="6159500" y="2286000"/>
                      <a:pt x="6184900" y="2146300"/>
                    </a:cubicBezTo>
                    <a:lnTo>
                      <a:pt x="6438900" y="2146300"/>
                    </a:lnTo>
                    <a:cubicBezTo>
                      <a:pt x="6375400" y="2311400"/>
                      <a:pt x="6235700" y="2425700"/>
                      <a:pt x="6070600" y="2463800"/>
                    </a:cubicBezTo>
                    <a:moveTo>
                      <a:pt x="6184900" y="2108200"/>
                    </a:moveTo>
                    <a:lnTo>
                      <a:pt x="6451600" y="2108200"/>
                    </a:lnTo>
                    <a:cubicBezTo>
                      <a:pt x="6464300" y="2057400"/>
                      <a:pt x="6464300" y="2019300"/>
                      <a:pt x="6464300" y="1968500"/>
                    </a:cubicBezTo>
                    <a:cubicBezTo>
                      <a:pt x="6464300" y="1917700"/>
                      <a:pt x="6464300" y="1879600"/>
                      <a:pt x="6451600" y="1828800"/>
                    </a:cubicBezTo>
                    <a:lnTo>
                      <a:pt x="6184900" y="1828800"/>
                    </a:lnTo>
                    <a:cubicBezTo>
                      <a:pt x="6197600" y="1879600"/>
                      <a:pt x="6197600" y="1917700"/>
                      <a:pt x="6197600" y="1968500"/>
                    </a:cubicBezTo>
                    <a:cubicBezTo>
                      <a:pt x="6197600" y="2019300"/>
                      <a:pt x="6197600" y="2057400"/>
                      <a:pt x="6184900" y="2108200"/>
                    </a:cubicBezTo>
                    <a:moveTo>
                      <a:pt x="5486400" y="2108200"/>
                    </a:moveTo>
                    <a:lnTo>
                      <a:pt x="5753100" y="2108200"/>
                    </a:lnTo>
                    <a:cubicBezTo>
                      <a:pt x="5740400" y="2057400"/>
                      <a:pt x="5740400" y="2019300"/>
                      <a:pt x="5740400" y="1968500"/>
                    </a:cubicBezTo>
                    <a:cubicBezTo>
                      <a:pt x="5740400" y="1917700"/>
                      <a:pt x="5740400" y="1879600"/>
                      <a:pt x="5753100" y="1828800"/>
                    </a:cubicBezTo>
                    <a:lnTo>
                      <a:pt x="5486400" y="1828800"/>
                    </a:lnTo>
                    <a:cubicBezTo>
                      <a:pt x="5473700" y="1879600"/>
                      <a:pt x="5473700" y="1917700"/>
                      <a:pt x="5473700" y="1968500"/>
                    </a:cubicBezTo>
                    <a:cubicBezTo>
                      <a:pt x="5473700" y="2019300"/>
                      <a:pt x="5473700" y="2057400"/>
                      <a:pt x="5486400" y="2108200"/>
                    </a:cubicBezTo>
                    <a:moveTo>
                      <a:pt x="5753100" y="2146300"/>
                    </a:moveTo>
                    <a:lnTo>
                      <a:pt x="5499100" y="2146300"/>
                    </a:lnTo>
                    <a:cubicBezTo>
                      <a:pt x="5562600" y="2311400"/>
                      <a:pt x="5702300" y="2425700"/>
                      <a:pt x="5867400" y="2463800"/>
                    </a:cubicBezTo>
                    <a:cubicBezTo>
                      <a:pt x="5816600" y="2400300"/>
                      <a:pt x="5778500" y="2286000"/>
                      <a:pt x="5753100" y="2146300"/>
                    </a:cubicBezTo>
                    <a:moveTo>
                      <a:pt x="6134100" y="1790700"/>
                    </a:moveTo>
                    <a:lnTo>
                      <a:pt x="5803900" y="1790700"/>
                    </a:lnTo>
                    <a:cubicBezTo>
                      <a:pt x="5816600" y="1714500"/>
                      <a:pt x="5829300" y="1651000"/>
                      <a:pt x="5854700" y="1600200"/>
                    </a:cubicBezTo>
                    <a:cubicBezTo>
                      <a:pt x="5867400" y="1549400"/>
                      <a:pt x="5892800" y="1524000"/>
                      <a:pt x="5918200" y="1498600"/>
                    </a:cubicBezTo>
                    <a:cubicBezTo>
                      <a:pt x="5930900" y="1473200"/>
                      <a:pt x="5956300" y="1473200"/>
                      <a:pt x="5969000" y="1473200"/>
                    </a:cubicBezTo>
                    <a:cubicBezTo>
                      <a:pt x="5981700" y="1473200"/>
                      <a:pt x="6007100" y="1473200"/>
                      <a:pt x="6019800" y="1498600"/>
                    </a:cubicBezTo>
                    <a:cubicBezTo>
                      <a:pt x="6045200" y="1524000"/>
                      <a:pt x="6070600" y="1549400"/>
                      <a:pt x="6083300" y="1600200"/>
                    </a:cubicBezTo>
                    <a:cubicBezTo>
                      <a:pt x="6108700" y="1651000"/>
                      <a:pt x="6121400" y="1714500"/>
                      <a:pt x="6134100" y="1790700"/>
                    </a:cubicBezTo>
                    <a:moveTo>
                      <a:pt x="6438900" y="1790700"/>
                    </a:moveTo>
                    <a:lnTo>
                      <a:pt x="6184900" y="1790700"/>
                    </a:lnTo>
                    <a:cubicBezTo>
                      <a:pt x="6159500" y="1651000"/>
                      <a:pt x="6121400" y="1536700"/>
                      <a:pt x="6070600" y="1485900"/>
                    </a:cubicBezTo>
                    <a:cubicBezTo>
                      <a:pt x="6235700" y="1511300"/>
                      <a:pt x="6375400" y="1625600"/>
                      <a:pt x="6438900" y="1790700"/>
                    </a:cubicBezTo>
                    <a:moveTo>
                      <a:pt x="5753100" y="1790700"/>
                    </a:moveTo>
                    <a:cubicBezTo>
                      <a:pt x="5778500" y="1651000"/>
                      <a:pt x="5816600" y="1536700"/>
                      <a:pt x="5867400" y="1485900"/>
                    </a:cubicBezTo>
                    <a:cubicBezTo>
                      <a:pt x="5702300" y="1511300"/>
                      <a:pt x="5562600" y="1625600"/>
                      <a:pt x="5499100" y="1790700"/>
                    </a:cubicBezTo>
                    <a:lnTo>
                      <a:pt x="5753100" y="1790700"/>
                    </a:lnTo>
                    <a:moveTo>
                      <a:pt x="5969000" y="2603500"/>
                    </a:moveTo>
                    <a:cubicBezTo>
                      <a:pt x="5613400" y="2603500"/>
                      <a:pt x="5334000" y="2324100"/>
                      <a:pt x="5334000" y="1968500"/>
                    </a:cubicBezTo>
                    <a:cubicBezTo>
                      <a:pt x="5334000" y="1612900"/>
                      <a:pt x="5613400" y="1333500"/>
                      <a:pt x="5969000" y="1333500"/>
                    </a:cubicBezTo>
                    <a:cubicBezTo>
                      <a:pt x="6324600" y="1333500"/>
                      <a:pt x="6604000" y="1612900"/>
                      <a:pt x="6604000" y="1968500"/>
                    </a:cubicBezTo>
                    <a:cubicBezTo>
                      <a:pt x="6604000" y="2324100"/>
                      <a:pt x="6324600" y="2603500"/>
                      <a:pt x="5969000" y="2603500"/>
                    </a:cubicBezTo>
                    <a:moveTo>
                      <a:pt x="6515100" y="1968500"/>
                    </a:moveTo>
                    <a:cubicBezTo>
                      <a:pt x="6515100" y="1663700"/>
                      <a:pt x="6273800" y="1422400"/>
                      <a:pt x="5969000" y="1422400"/>
                    </a:cubicBezTo>
                    <a:cubicBezTo>
                      <a:pt x="5664200" y="1422400"/>
                      <a:pt x="5422900" y="1663700"/>
                      <a:pt x="5422900" y="1968500"/>
                    </a:cubicBezTo>
                    <a:cubicBezTo>
                      <a:pt x="5422900" y="2273300"/>
                      <a:pt x="5664200" y="2514600"/>
                      <a:pt x="5969000" y="2514600"/>
                    </a:cubicBezTo>
                    <a:cubicBezTo>
                      <a:pt x="6273800" y="2514600"/>
                      <a:pt x="6515100" y="2273300"/>
                      <a:pt x="6515100" y="1968500"/>
                    </a:cubicBezTo>
                    <a:moveTo>
                      <a:pt x="7353300" y="2438400"/>
                    </a:moveTo>
                    <a:cubicBezTo>
                      <a:pt x="7340600" y="2463800"/>
                      <a:pt x="7315200" y="2463800"/>
                      <a:pt x="7302500" y="2463800"/>
                    </a:cubicBezTo>
                    <a:cubicBezTo>
                      <a:pt x="7289800" y="2463800"/>
                      <a:pt x="7264400" y="2463800"/>
                      <a:pt x="7251700" y="2438400"/>
                    </a:cubicBezTo>
                    <a:cubicBezTo>
                      <a:pt x="7226300" y="2413000"/>
                      <a:pt x="7200900" y="2387600"/>
                      <a:pt x="7188200" y="2336800"/>
                    </a:cubicBezTo>
                    <a:cubicBezTo>
                      <a:pt x="7162800" y="2286000"/>
                      <a:pt x="7150100" y="2222500"/>
                      <a:pt x="7137400" y="2146300"/>
                    </a:cubicBezTo>
                    <a:lnTo>
                      <a:pt x="7467600" y="2146300"/>
                    </a:lnTo>
                    <a:cubicBezTo>
                      <a:pt x="7454900" y="2222500"/>
                      <a:pt x="7442200" y="2286000"/>
                      <a:pt x="7416800" y="2336800"/>
                    </a:cubicBezTo>
                    <a:cubicBezTo>
                      <a:pt x="7404100" y="2387600"/>
                      <a:pt x="7378700" y="2413000"/>
                      <a:pt x="7353300" y="2438400"/>
                    </a:cubicBezTo>
                    <a:moveTo>
                      <a:pt x="7124700" y="1968500"/>
                    </a:moveTo>
                    <a:cubicBezTo>
                      <a:pt x="7124700" y="2019300"/>
                      <a:pt x="7124700" y="2057400"/>
                      <a:pt x="7124700" y="2108200"/>
                    </a:cubicBezTo>
                    <a:lnTo>
                      <a:pt x="7480300" y="2108200"/>
                    </a:lnTo>
                    <a:cubicBezTo>
                      <a:pt x="7480300" y="2057400"/>
                      <a:pt x="7480300" y="2019300"/>
                      <a:pt x="7480300" y="1968500"/>
                    </a:cubicBezTo>
                    <a:cubicBezTo>
                      <a:pt x="7480300" y="1917700"/>
                      <a:pt x="7480300" y="1879600"/>
                      <a:pt x="7480300" y="1828800"/>
                    </a:cubicBezTo>
                    <a:lnTo>
                      <a:pt x="7124700" y="1828800"/>
                    </a:lnTo>
                    <a:cubicBezTo>
                      <a:pt x="7124700" y="1879600"/>
                      <a:pt x="7124700" y="1917700"/>
                      <a:pt x="7124700" y="1968500"/>
                    </a:cubicBezTo>
                    <a:moveTo>
                      <a:pt x="7404100" y="2463800"/>
                    </a:moveTo>
                    <a:cubicBezTo>
                      <a:pt x="7454900" y="2400300"/>
                      <a:pt x="7493000" y="2286000"/>
                      <a:pt x="7518400" y="2146300"/>
                    </a:cubicBezTo>
                    <a:lnTo>
                      <a:pt x="7772400" y="2146300"/>
                    </a:lnTo>
                    <a:cubicBezTo>
                      <a:pt x="7708900" y="2311400"/>
                      <a:pt x="7569200" y="2425700"/>
                      <a:pt x="7404100" y="2463800"/>
                    </a:cubicBezTo>
                    <a:moveTo>
                      <a:pt x="7518400" y="2108200"/>
                    </a:moveTo>
                    <a:lnTo>
                      <a:pt x="7785100" y="2108200"/>
                    </a:lnTo>
                    <a:cubicBezTo>
                      <a:pt x="7797800" y="2057400"/>
                      <a:pt x="7797800" y="2019300"/>
                      <a:pt x="7797800" y="1968500"/>
                    </a:cubicBezTo>
                    <a:cubicBezTo>
                      <a:pt x="7797800" y="1917700"/>
                      <a:pt x="7797800" y="1879600"/>
                      <a:pt x="7785100" y="1828800"/>
                    </a:cubicBezTo>
                    <a:lnTo>
                      <a:pt x="7518400" y="1828800"/>
                    </a:lnTo>
                    <a:cubicBezTo>
                      <a:pt x="7531100" y="1879600"/>
                      <a:pt x="7531100" y="1917700"/>
                      <a:pt x="7531100" y="1968500"/>
                    </a:cubicBezTo>
                    <a:cubicBezTo>
                      <a:pt x="7531100" y="2019300"/>
                      <a:pt x="7531100" y="2057400"/>
                      <a:pt x="7518400" y="2108200"/>
                    </a:cubicBezTo>
                    <a:moveTo>
                      <a:pt x="6819900" y="2108200"/>
                    </a:moveTo>
                    <a:lnTo>
                      <a:pt x="7086600" y="2108200"/>
                    </a:lnTo>
                    <a:cubicBezTo>
                      <a:pt x="7073900" y="2057400"/>
                      <a:pt x="7073900" y="2019300"/>
                      <a:pt x="7073900" y="1968500"/>
                    </a:cubicBezTo>
                    <a:cubicBezTo>
                      <a:pt x="7073900" y="1917700"/>
                      <a:pt x="7073900" y="1879600"/>
                      <a:pt x="7086600" y="1828800"/>
                    </a:cubicBezTo>
                    <a:lnTo>
                      <a:pt x="6819900" y="1828800"/>
                    </a:lnTo>
                    <a:cubicBezTo>
                      <a:pt x="6807200" y="1879600"/>
                      <a:pt x="6807200" y="1917700"/>
                      <a:pt x="6807200" y="1968500"/>
                    </a:cubicBezTo>
                    <a:cubicBezTo>
                      <a:pt x="6807200" y="2019300"/>
                      <a:pt x="6807200" y="2057400"/>
                      <a:pt x="6819900" y="2108200"/>
                    </a:cubicBezTo>
                    <a:moveTo>
                      <a:pt x="7086600" y="2146300"/>
                    </a:moveTo>
                    <a:lnTo>
                      <a:pt x="6832600" y="2146300"/>
                    </a:lnTo>
                    <a:cubicBezTo>
                      <a:pt x="6896100" y="2311400"/>
                      <a:pt x="7035800" y="2425700"/>
                      <a:pt x="7200900" y="2463800"/>
                    </a:cubicBezTo>
                    <a:cubicBezTo>
                      <a:pt x="7150100" y="2400300"/>
                      <a:pt x="7112000" y="2286000"/>
                      <a:pt x="7086600" y="2146300"/>
                    </a:cubicBezTo>
                    <a:moveTo>
                      <a:pt x="7467600" y="1790700"/>
                    </a:moveTo>
                    <a:lnTo>
                      <a:pt x="7137400" y="1790700"/>
                    </a:lnTo>
                    <a:cubicBezTo>
                      <a:pt x="7150100" y="1714500"/>
                      <a:pt x="7162800" y="1651000"/>
                      <a:pt x="7188200" y="1600200"/>
                    </a:cubicBezTo>
                    <a:cubicBezTo>
                      <a:pt x="7200900" y="1549400"/>
                      <a:pt x="7226300" y="1524000"/>
                      <a:pt x="7251700" y="1498600"/>
                    </a:cubicBezTo>
                    <a:cubicBezTo>
                      <a:pt x="7264400" y="1473200"/>
                      <a:pt x="7289800" y="1473200"/>
                      <a:pt x="7302500" y="1473200"/>
                    </a:cubicBezTo>
                    <a:cubicBezTo>
                      <a:pt x="7315200" y="1473200"/>
                      <a:pt x="7340600" y="1473200"/>
                      <a:pt x="7353300" y="1498600"/>
                    </a:cubicBezTo>
                    <a:cubicBezTo>
                      <a:pt x="7378700" y="1524000"/>
                      <a:pt x="7404100" y="1549400"/>
                      <a:pt x="7416800" y="1600200"/>
                    </a:cubicBezTo>
                    <a:cubicBezTo>
                      <a:pt x="7442200" y="1651000"/>
                      <a:pt x="7454900" y="1714500"/>
                      <a:pt x="7467600" y="1790700"/>
                    </a:cubicBezTo>
                    <a:moveTo>
                      <a:pt x="7772400" y="1790700"/>
                    </a:moveTo>
                    <a:lnTo>
                      <a:pt x="7518400" y="1790700"/>
                    </a:lnTo>
                    <a:cubicBezTo>
                      <a:pt x="7493000" y="1651000"/>
                      <a:pt x="7454900" y="1536700"/>
                      <a:pt x="7404100" y="1485900"/>
                    </a:cubicBezTo>
                    <a:cubicBezTo>
                      <a:pt x="7569200" y="1511300"/>
                      <a:pt x="7708900" y="1625600"/>
                      <a:pt x="7772400" y="1790700"/>
                    </a:cubicBezTo>
                    <a:moveTo>
                      <a:pt x="7086600" y="1790700"/>
                    </a:moveTo>
                    <a:cubicBezTo>
                      <a:pt x="7112000" y="1651000"/>
                      <a:pt x="7150100" y="1536700"/>
                      <a:pt x="7200900" y="1485900"/>
                    </a:cubicBezTo>
                    <a:cubicBezTo>
                      <a:pt x="7035800" y="1511300"/>
                      <a:pt x="6896100" y="1625600"/>
                      <a:pt x="6832600" y="1790700"/>
                    </a:cubicBezTo>
                    <a:lnTo>
                      <a:pt x="7086600" y="1790700"/>
                    </a:lnTo>
                    <a:moveTo>
                      <a:pt x="7302500" y="2603500"/>
                    </a:moveTo>
                    <a:cubicBezTo>
                      <a:pt x="6946900" y="2603500"/>
                      <a:pt x="6667500" y="2324100"/>
                      <a:pt x="6667500" y="1968500"/>
                    </a:cubicBezTo>
                    <a:cubicBezTo>
                      <a:pt x="6667500" y="1612900"/>
                      <a:pt x="6946900" y="1333500"/>
                      <a:pt x="7302500" y="1333500"/>
                    </a:cubicBezTo>
                    <a:cubicBezTo>
                      <a:pt x="7658100" y="1333500"/>
                      <a:pt x="7937500" y="1612900"/>
                      <a:pt x="7937500" y="1968500"/>
                    </a:cubicBezTo>
                    <a:cubicBezTo>
                      <a:pt x="7937500" y="2324100"/>
                      <a:pt x="7658100" y="2603500"/>
                      <a:pt x="7302500" y="2603500"/>
                    </a:cubicBezTo>
                    <a:moveTo>
                      <a:pt x="7848600" y="1968500"/>
                    </a:moveTo>
                    <a:cubicBezTo>
                      <a:pt x="7848600" y="1663700"/>
                      <a:pt x="7607300" y="1422400"/>
                      <a:pt x="7302500" y="1422400"/>
                    </a:cubicBezTo>
                    <a:cubicBezTo>
                      <a:pt x="6997700" y="1422400"/>
                      <a:pt x="6756400" y="1663700"/>
                      <a:pt x="6756400" y="1968500"/>
                    </a:cubicBezTo>
                    <a:cubicBezTo>
                      <a:pt x="6756400" y="2273300"/>
                      <a:pt x="6997700" y="2514600"/>
                      <a:pt x="7302500" y="2514600"/>
                    </a:cubicBezTo>
                    <a:cubicBezTo>
                      <a:pt x="7607300" y="2514600"/>
                      <a:pt x="7848600" y="2273300"/>
                      <a:pt x="7848600" y="1968500"/>
                    </a:cubicBezTo>
                    <a:moveTo>
                      <a:pt x="8686800" y="2438400"/>
                    </a:moveTo>
                    <a:cubicBezTo>
                      <a:pt x="8674100" y="2463800"/>
                      <a:pt x="8648700" y="2463800"/>
                      <a:pt x="8636000" y="2463800"/>
                    </a:cubicBezTo>
                    <a:cubicBezTo>
                      <a:pt x="8623300" y="2463800"/>
                      <a:pt x="8597900" y="2463800"/>
                      <a:pt x="8585200" y="2438400"/>
                    </a:cubicBezTo>
                    <a:cubicBezTo>
                      <a:pt x="8559800" y="2413000"/>
                      <a:pt x="8534400" y="2387600"/>
                      <a:pt x="8521700" y="2336800"/>
                    </a:cubicBezTo>
                    <a:cubicBezTo>
                      <a:pt x="8496300" y="2286000"/>
                      <a:pt x="8483600" y="2222500"/>
                      <a:pt x="8470900" y="2146300"/>
                    </a:cubicBezTo>
                    <a:lnTo>
                      <a:pt x="8801100" y="2146300"/>
                    </a:lnTo>
                    <a:cubicBezTo>
                      <a:pt x="8788400" y="2222500"/>
                      <a:pt x="8775700" y="2286000"/>
                      <a:pt x="8750300" y="2336800"/>
                    </a:cubicBezTo>
                    <a:cubicBezTo>
                      <a:pt x="8737600" y="2387600"/>
                      <a:pt x="8712200" y="2413000"/>
                      <a:pt x="8686800" y="2438400"/>
                    </a:cubicBezTo>
                    <a:moveTo>
                      <a:pt x="8458200" y="1968500"/>
                    </a:moveTo>
                    <a:cubicBezTo>
                      <a:pt x="8458200" y="2019300"/>
                      <a:pt x="8458200" y="2057400"/>
                      <a:pt x="8458200" y="2108200"/>
                    </a:cubicBezTo>
                    <a:lnTo>
                      <a:pt x="8813800" y="2108200"/>
                    </a:lnTo>
                    <a:cubicBezTo>
                      <a:pt x="8813800" y="2057400"/>
                      <a:pt x="8813800" y="2019300"/>
                      <a:pt x="8813800" y="1968500"/>
                    </a:cubicBezTo>
                    <a:cubicBezTo>
                      <a:pt x="8813800" y="1917700"/>
                      <a:pt x="8813800" y="1879600"/>
                      <a:pt x="8813800" y="1828800"/>
                    </a:cubicBezTo>
                    <a:lnTo>
                      <a:pt x="8458200" y="1828800"/>
                    </a:lnTo>
                    <a:cubicBezTo>
                      <a:pt x="8458200" y="1879600"/>
                      <a:pt x="8458200" y="1917700"/>
                      <a:pt x="8458200" y="1968500"/>
                    </a:cubicBezTo>
                    <a:moveTo>
                      <a:pt x="8737600" y="2463800"/>
                    </a:moveTo>
                    <a:cubicBezTo>
                      <a:pt x="8788400" y="2400300"/>
                      <a:pt x="8826500" y="2286000"/>
                      <a:pt x="8851900" y="2146300"/>
                    </a:cubicBezTo>
                    <a:lnTo>
                      <a:pt x="9105900" y="2146300"/>
                    </a:lnTo>
                    <a:cubicBezTo>
                      <a:pt x="9042400" y="2311400"/>
                      <a:pt x="8902700" y="2425700"/>
                      <a:pt x="8737600" y="2463800"/>
                    </a:cubicBezTo>
                    <a:moveTo>
                      <a:pt x="8851900" y="2108200"/>
                    </a:moveTo>
                    <a:lnTo>
                      <a:pt x="9118600" y="2108200"/>
                    </a:lnTo>
                    <a:cubicBezTo>
                      <a:pt x="9131300" y="2057400"/>
                      <a:pt x="9131300" y="2019300"/>
                      <a:pt x="9131300" y="1968500"/>
                    </a:cubicBezTo>
                    <a:cubicBezTo>
                      <a:pt x="9131300" y="1917700"/>
                      <a:pt x="9131300" y="1879600"/>
                      <a:pt x="9118600" y="1828800"/>
                    </a:cubicBezTo>
                    <a:lnTo>
                      <a:pt x="8851900" y="1828800"/>
                    </a:lnTo>
                    <a:cubicBezTo>
                      <a:pt x="8864600" y="1879600"/>
                      <a:pt x="8864600" y="1917700"/>
                      <a:pt x="8864600" y="1968500"/>
                    </a:cubicBezTo>
                    <a:cubicBezTo>
                      <a:pt x="8864600" y="2019300"/>
                      <a:pt x="8864600" y="2057400"/>
                      <a:pt x="8851900" y="2108200"/>
                    </a:cubicBezTo>
                    <a:moveTo>
                      <a:pt x="8153400" y="2108200"/>
                    </a:moveTo>
                    <a:lnTo>
                      <a:pt x="8420100" y="2108200"/>
                    </a:lnTo>
                    <a:cubicBezTo>
                      <a:pt x="8407400" y="2057400"/>
                      <a:pt x="8407400" y="2019300"/>
                      <a:pt x="8407400" y="1968500"/>
                    </a:cubicBezTo>
                    <a:cubicBezTo>
                      <a:pt x="8407400" y="1917700"/>
                      <a:pt x="8407400" y="1879600"/>
                      <a:pt x="8420100" y="1828800"/>
                    </a:cubicBezTo>
                    <a:lnTo>
                      <a:pt x="8153400" y="1828800"/>
                    </a:lnTo>
                    <a:cubicBezTo>
                      <a:pt x="8140700" y="1879600"/>
                      <a:pt x="8140700" y="1917700"/>
                      <a:pt x="8140700" y="1968500"/>
                    </a:cubicBezTo>
                    <a:cubicBezTo>
                      <a:pt x="8140700" y="2019300"/>
                      <a:pt x="8140700" y="2057400"/>
                      <a:pt x="8153400" y="2108200"/>
                    </a:cubicBezTo>
                    <a:moveTo>
                      <a:pt x="8420100" y="2146300"/>
                    </a:moveTo>
                    <a:lnTo>
                      <a:pt x="8166100" y="2146300"/>
                    </a:lnTo>
                    <a:cubicBezTo>
                      <a:pt x="8229600" y="2311400"/>
                      <a:pt x="8369300" y="2425700"/>
                      <a:pt x="8534400" y="2463800"/>
                    </a:cubicBezTo>
                    <a:cubicBezTo>
                      <a:pt x="8483600" y="2400300"/>
                      <a:pt x="8445500" y="2286000"/>
                      <a:pt x="8420100" y="2146300"/>
                    </a:cubicBezTo>
                    <a:moveTo>
                      <a:pt x="8801100" y="1790700"/>
                    </a:moveTo>
                    <a:lnTo>
                      <a:pt x="8470900" y="1790700"/>
                    </a:lnTo>
                    <a:cubicBezTo>
                      <a:pt x="8483600" y="1714500"/>
                      <a:pt x="8496300" y="1651000"/>
                      <a:pt x="8521700" y="1600200"/>
                    </a:cubicBezTo>
                    <a:cubicBezTo>
                      <a:pt x="8534400" y="1549400"/>
                      <a:pt x="8559800" y="1524000"/>
                      <a:pt x="8585200" y="1498600"/>
                    </a:cubicBezTo>
                    <a:cubicBezTo>
                      <a:pt x="8597900" y="1473200"/>
                      <a:pt x="8623300" y="1473200"/>
                      <a:pt x="8636000" y="1473200"/>
                    </a:cubicBezTo>
                    <a:cubicBezTo>
                      <a:pt x="8648700" y="1473200"/>
                      <a:pt x="8674100" y="1473200"/>
                      <a:pt x="8686800" y="1498600"/>
                    </a:cubicBezTo>
                    <a:cubicBezTo>
                      <a:pt x="8712200" y="1524000"/>
                      <a:pt x="8737600" y="1549400"/>
                      <a:pt x="8750300" y="1600200"/>
                    </a:cubicBezTo>
                    <a:cubicBezTo>
                      <a:pt x="8775700" y="1651000"/>
                      <a:pt x="8788400" y="1714500"/>
                      <a:pt x="8801100" y="1790700"/>
                    </a:cubicBezTo>
                    <a:moveTo>
                      <a:pt x="9105900" y="1790700"/>
                    </a:moveTo>
                    <a:lnTo>
                      <a:pt x="8851900" y="1790700"/>
                    </a:lnTo>
                    <a:cubicBezTo>
                      <a:pt x="8826500" y="1651000"/>
                      <a:pt x="8788400" y="1536700"/>
                      <a:pt x="8737600" y="1485900"/>
                    </a:cubicBezTo>
                    <a:cubicBezTo>
                      <a:pt x="8902700" y="1511300"/>
                      <a:pt x="9042400" y="1625600"/>
                      <a:pt x="9105900" y="1790700"/>
                    </a:cubicBezTo>
                    <a:moveTo>
                      <a:pt x="8420100" y="1790700"/>
                    </a:moveTo>
                    <a:cubicBezTo>
                      <a:pt x="8445500" y="1651000"/>
                      <a:pt x="8483600" y="1536700"/>
                      <a:pt x="8534400" y="1485900"/>
                    </a:cubicBezTo>
                    <a:cubicBezTo>
                      <a:pt x="8369300" y="1511300"/>
                      <a:pt x="8229600" y="1625600"/>
                      <a:pt x="8166100" y="1790700"/>
                    </a:cubicBezTo>
                    <a:lnTo>
                      <a:pt x="8420100" y="1790700"/>
                    </a:lnTo>
                    <a:moveTo>
                      <a:pt x="8636000" y="2603500"/>
                    </a:moveTo>
                    <a:cubicBezTo>
                      <a:pt x="8280400" y="2603500"/>
                      <a:pt x="8001000" y="2324100"/>
                      <a:pt x="8001000" y="1968500"/>
                    </a:cubicBezTo>
                    <a:cubicBezTo>
                      <a:pt x="8001000" y="1612900"/>
                      <a:pt x="8280400" y="1333500"/>
                      <a:pt x="8636000" y="1333500"/>
                    </a:cubicBezTo>
                    <a:cubicBezTo>
                      <a:pt x="8991600" y="1333500"/>
                      <a:pt x="9271000" y="1612900"/>
                      <a:pt x="9271000" y="1968500"/>
                    </a:cubicBezTo>
                    <a:cubicBezTo>
                      <a:pt x="9271000" y="2324100"/>
                      <a:pt x="8991600" y="2603500"/>
                      <a:pt x="8636000" y="2603500"/>
                    </a:cubicBezTo>
                    <a:moveTo>
                      <a:pt x="9182100" y="1968500"/>
                    </a:moveTo>
                    <a:cubicBezTo>
                      <a:pt x="9182100" y="1663700"/>
                      <a:pt x="8940800" y="1422400"/>
                      <a:pt x="8636000" y="1422400"/>
                    </a:cubicBezTo>
                    <a:cubicBezTo>
                      <a:pt x="8331200" y="1422400"/>
                      <a:pt x="8089900" y="1663700"/>
                      <a:pt x="8089900" y="1968500"/>
                    </a:cubicBezTo>
                    <a:cubicBezTo>
                      <a:pt x="8089900" y="2273300"/>
                      <a:pt x="8331200" y="2514600"/>
                      <a:pt x="8636000" y="2514600"/>
                    </a:cubicBezTo>
                    <a:cubicBezTo>
                      <a:pt x="8940800" y="2514600"/>
                      <a:pt x="9182100" y="2273300"/>
                      <a:pt x="9182100" y="1968500"/>
                    </a:cubicBezTo>
                    <a:moveTo>
                      <a:pt x="10020300" y="2438400"/>
                    </a:moveTo>
                    <a:cubicBezTo>
                      <a:pt x="10007600" y="2463800"/>
                      <a:pt x="9982200" y="2463800"/>
                      <a:pt x="9969500" y="2463800"/>
                    </a:cubicBezTo>
                    <a:cubicBezTo>
                      <a:pt x="9956800" y="2463800"/>
                      <a:pt x="9931400" y="2463800"/>
                      <a:pt x="9918700" y="2438400"/>
                    </a:cubicBezTo>
                    <a:cubicBezTo>
                      <a:pt x="9893300" y="2413000"/>
                      <a:pt x="9867900" y="2387600"/>
                      <a:pt x="9855200" y="2336800"/>
                    </a:cubicBezTo>
                    <a:cubicBezTo>
                      <a:pt x="9829800" y="2286000"/>
                      <a:pt x="9817100" y="2222500"/>
                      <a:pt x="9804400" y="2146300"/>
                    </a:cubicBezTo>
                    <a:lnTo>
                      <a:pt x="10134600" y="2146300"/>
                    </a:lnTo>
                    <a:cubicBezTo>
                      <a:pt x="10121900" y="2222500"/>
                      <a:pt x="10109200" y="2286000"/>
                      <a:pt x="10083800" y="2336800"/>
                    </a:cubicBezTo>
                    <a:cubicBezTo>
                      <a:pt x="10071100" y="2387600"/>
                      <a:pt x="10045700" y="2413000"/>
                      <a:pt x="10020300" y="2438400"/>
                    </a:cubicBezTo>
                    <a:moveTo>
                      <a:pt x="9791700" y="1968500"/>
                    </a:moveTo>
                    <a:cubicBezTo>
                      <a:pt x="9791700" y="2019300"/>
                      <a:pt x="9791700" y="2057400"/>
                      <a:pt x="9791700" y="2108200"/>
                    </a:cubicBezTo>
                    <a:lnTo>
                      <a:pt x="10147300" y="2108200"/>
                    </a:lnTo>
                    <a:cubicBezTo>
                      <a:pt x="10147300" y="2057400"/>
                      <a:pt x="10147300" y="2019300"/>
                      <a:pt x="10147300" y="1968500"/>
                    </a:cubicBezTo>
                    <a:cubicBezTo>
                      <a:pt x="10147300" y="1917700"/>
                      <a:pt x="10147300" y="1879600"/>
                      <a:pt x="10147300" y="1828800"/>
                    </a:cubicBezTo>
                    <a:lnTo>
                      <a:pt x="9791700" y="1828800"/>
                    </a:lnTo>
                    <a:cubicBezTo>
                      <a:pt x="9791700" y="1879600"/>
                      <a:pt x="9791700" y="1917700"/>
                      <a:pt x="9791700" y="1968500"/>
                    </a:cubicBezTo>
                    <a:moveTo>
                      <a:pt x="10071100" y="2463800"/>
                    </a:moveTo>
                    <a:cubicBezTo>
                      <a:pt x="10121900" y="2400300"/>
                      <a:pt x="10160000" y="2286000"/>
                      <a:pt x="10185400" y="2146300"/>
                    </a:cubicBezTo>
                    <a:lnTo>
                      <a:pt x="10439400" y="2146300"/>
                    </a:lnTo>
                    <a:cubicBezTo>
                      <a:pt x="10375900" y="2311400"/>
                      <a:pt x="10236200" y="2425700"/>
                      <a:pt x="10071100" y="2463800"/>
                    </a:cubicBezTo>
                    <a:moveTo>
                      <a:pt x="10185400" y="2108200"/>
                    </a:moveTo>
                    <a:lnTo>
                      <a:pt x="10452100" y="2108200"/>
                    </a:lnTo>
                    <a:cubicBezTo>
                      <a:pt x="10464800" y="2057400"/>
                      <a:pt x="10464800" y="2019300"/>
                      <a:pt x="10464800" y="1968500"/>
                    </a:cubicBezTo>
                    <a:cubicBezTo>
                      <a:pt x="10464800" y="1917700"/>
                      <a:pt x="10464800" y="1879600"/>
                      <a:pt x="10452100" y="1828800"/>
                    </a:cubicBezTo>
                    <a:lnTo>
                      <a:pt x="10185400" y="1828800"/>
                    </a:lnTo>
                    <a:cubicBezTo>
                      <a:pt x="10198100" y="1879600"/>
                      <a:pt x="10198100" y="1917700"/>
                      <a:pt x="10198100" y="1968500"/>
                    </a:cubicBezTo>
                    <a:cubicBezTo>
                      <a:pt x="10198100" y="2019300"/>
                      <a:pt x="10198100" y="2057400"/>
                      <a:pt x="10185400" y="2108200"/>
                    </a:cubicBezTo>
                    <a:moveTo>
                      <a:pt x="9486900" y="2108200"/>
                    </a:moveTo>
                    <a:lnTo>
                      <a:pt x="9753600" y="2108200"/>
                    </a:lnTo>
                    <a:cubicBezTo>
                      <a:pt x="9740900" y="2057400"/>
                      <a:pt x="9740900" y="2019300"/>
                      <a:pt x="9740900" y="1968500"/>
                    </a:cubicBezTo>
                    <a:cubicBezTo>
                      <a:pt x="9740900" y="1917700"/>
                      <a:pt x="9740900" y="1879600"/>
                      <a:pt x="9753600" y="1828800"/>
                    </a:cubicBezTo>
                    <a:lnTo>
                      <a:pt x="9486900" y="1828800"/>
                    </a:lnTo>
                    <a:cubicBezTo>
                      <a:pt x="9474200" y="1879600"/>
                      <a:pt x="9474200" y="1917700"/>
                      <a:pt x="9474200" y="1968500"/>
                    </a:cubicBezTo>
                    <a:cubicBezTo>
                      <a:pt x="9474200" y="2019300"/>
                      <a:pt x="9474200" y="2057400"/>
                      <a:pt x="9486900" y="2108200"/>
                    </a:cubicBezTo>
                    <a:moveTo>
                      <a:pt x="9753600" y="2146300"/>
                    </a:moveTo>
                    <a:lnTo>
                      <a:pt x="9499600" y="2146300"/>
                    </a:lnTo>
                    <a:cubicBezTo>
                      <a:pt x="9563100" y="2311400"/>
                      <a:pt x="9702800" y="2425700"/>
                      <a:pt x="9867900" y="2463800"/>
                    </a:cubicBezTo>
                    <a:cubicBezTo>
                      <a:pt x="9817100" y="2400300"/>
                      <a:pt x="9779000" y="2286000"/>
                      <a:pt x="9753600" y="2146300"/>
                    </a:cubicBezTo>
                    <a:moveTo>
                      <a:pt x="10134600" y="1790700"/>
                    </a:moveTo>
                    <a:lnTo>
                      <a:pt x="9804400" y="1790700"/>
                    </a:lnTo>
                    <a:cubicBezTo>
                      <a:pt x="9817100" y="1714500"/>
                      <a:pt x="9829800" y="1651000"/>
                      <a:pt x="9855200" y="1600200"/>
                    </a:cubicBezTo>
                    <a:cubicBezTo>
                      <a:pt x="9867900" y="1549400"/>
                      <a:pt x="9893300" y="1524000"/>
                      <a:pt x="9918700" y="1498600"/>
                    </a:cubicBezTo>
                    <a:cubicBezTo>
                      <a:pt x="9931400" y="1473200"/>
                      <a:pt x="9956800" y="1473200"/>
                      <a:pt x="9969500" y="1473200"/>
                    </a:cubicBezTo>
                    <a:cubicBezTo>
                      <a:pt x="9982200" y="1473200"/>
                      <a:pt x="10007600" y="1473200"/>
                      <a:pt x="10020300" y="1498600"/>
                    </a:cubicBezTo>
                    <a:cubicBezTo>
                      <a:pt x="10045700" y="1524000"/>
                      <a:pt x="10071100" y="1549400"/>
                      <a:pt x="10083800" y="1600200"/>
                    </a:cubicBezTo>
                    <a:cubicBezTo>
                      <a:pt x="10109200" y="1651000"/>
                      <a:pt x="10121900" y="1714500"/>
                      <a:pt x="10134600" y="1790700"/>
                    </a:cubicBezTo>
                    <a:moveTo>
                      <a:pt x="10439400" y="1790700"/>
                    </a:moveTo>
                    <a:lnTo>
                      <a:pt x="10185400" y="1790700"/>
                    </a:lnTo>
                    <a:cubicBezTo>
                      <a:pt x="10160000" y="1651000"/>
                      <a:pt x="10121900" y="1536700"/>
                      <a:pt x="10071100" y="1485900"/>
                    </a:cubicBezTo>
                    <a:cubicBezTo>
                      <a:pt x="10236200" y="1511300"/>
                      <a:pt x="10375900" y="1625600"/>
                      <a:pt x="10439400" y="1790700"/>
                    </a:cubicBezTo>
                    <a:moveTo>
                      <a:pt x="9753600" y="1790700"/>
                    </a:moveTo>
                    <a:cubicBezTo>
                      <a:pt x="9779000" y="1651000"/>
                      <a:pt x="9817100" y="1536700"/>
                      <a:pt x="9867900" y="1485900"/>
                    </a:cubicBezTo>
                    <a:cubicBezTo>
                      <a:pt x="9702800" y="1511300"/>
                      <a:pt x="9563100" y="1625600"/>
                      <a:pt x="9499600" y="1790700"/>
                    </a:cubicBezTo>
                    <a:lnTo>
                      <a:pt x="9753600" y="1790700"/>
                    </a:lnTo>
                    <a:moveTo>
                      <a:pt x="9969500" y="2603500"/>
                    </a:moveTo>
                    <a:cubicBezTo>
                      <a:pt x="9613900" y="2603500"/>
                      <a:pt x="9334500" y="2324100"/>
                      <a:pt x="9334500" y="1968500"/>
                    </a:cubicBezTo>
                    <a:cubicBezTo>
                      <a:pt x="9334500" y="1612900"/>
                      <a:pt x="9613900" y="1333500"/>
                      <a:pt x="9969500" y="1333500"/>
                    </a:cubicBezTo>
                    <a:cubicBezTo>
                      <a:pt x="10325100" y="1333500"/>
                      <a:pt x="10604500" y="1612900"/>
                      <a:pt x="10604500" y="1968500"/>
                    </a:cubicBezTo>
                    <a:cubicBezTo>
                      <a:pt x="10604500" y="2324100"/>
                      <a:pt x="10325100" y="2603500"/>
                      <a:pt x="9969500" y="2603500"/>
                    </a:cubicBezTo>
                    <a:moveTo>
                      <a:pt x="10515600" y="1968500"/>
                    </a:moveTo>
                    <a:cubicBezTo>
                      <a:pt x="10515600" y="1663700"/>
                      <a:pt x="10274300" y="1422400"/>
                      <a:pt x="9969500" y="1422400"/>
                    </a:cubicBezTo>
                    <a:cubicBezTo>
                      <a:pt x="9664700" y="1422400"/>
                      <a:pt x="9423400" y="1663700"/>
                      <a:pt x="9423400" y="1968500"/>
                    </a:cubicBezTo>
                    <a:cubicBezTo>
                      <a:pt x="9423400" y="2273300"/>
                      <a:pt x="9664700" y="2514600"/>
                      <a:pt x="9969500" y="2514600"/>
                    </a:cubicBezTo>
                    <a:cubicBezTo>
                      <a:pt x="10274300" y="2514600"/>
                      <a:pt x="10515600" y="2273300"/>
                      <a:pt x="10515600" y="1968500"/>
                    </a:cubicBezTo>
                    <a:moveTo>
                      <a:pt x="11353800" y="2438400"/>
                    </a:moveTo>
                    <a:cubicBezTo>
                      <a:pt x="11341100" y="2463800"/>
                      <a:pt x="11315700" y="2463800"/>
                      <a:pt x="11303000" y="2463800"/>
                    </a:cubicBezTo>
                    <a:cubicBezTo>
                      <a:pt x="11290300" y="2463800"/>
                      <a:pt x="11264900" y="2463800"/>
                      <a:pt x="11252200" y="2438400"/>
                    </a:cubicBezTo>
                    <a:cubicBezTo>
                      <a:pt x="11226800" y="2413000"/>
                      <a:pt x="11201400" y="2387600"/>
                      <a:pt x="11188700" y="2336800"/>
                    </a:cubicBezTo>
                    <a:cubicBezTo>
                      <a:pt x="11163300" y="2286000"/>
                      <a:pt x="11150600" y="2222500"/>
                      <a:pt x="11137900" y="2146300"/>
                    </a:cubicBezTo>
                    <a:lnTo>
                      <a:pt x="11468100" y="2146300"/>
                    </a:lnTo>
                    <a:cubicBezTo>
                      <a:pt x="11455400" y="2222500"/>
                      <a:pt x="11442700" y="2286000"/>
                      <a:pt x="11417300" y="2336800"/>
                    </a:cubicBezTo>
                    <a:cubicBezTo>
                      <a:pt x="11404600" y="2387600"/>
                      <a:pt x="11379200" y="2413000"/>
                      <a:pt x="11353800" y="2438400"/>
                    </a:cubicBezTo>
                    <a:moveTo>
                      <a:pt x="11125200" y="1968500"/>
                    </a:moveTo>
                    <a:cubicBezTo>
                      <a:pt x="11125200" y="2019300"/>
                      <a:pt x="11125200" y="2057400"/>
                      <a:pt x="11125200" y="2108200"/>
                    </a:cubicBezTo>
                    <a:lnTo>
                      <a:pt x="11480800" y="2108200"/>
                    </a:lnTo>
                    <a:cubicBezTo>
                      <a:pt x="11480800" y="2057400"/>
                      <a:pt x="11480800" y="2019300"/>
                      <a:pt x="11480800" y="1968500"/>
                    </a:cubicBezTo>
                    <a:cubicBezTo>
                      <a:pt x="11480800" y="1917700"/>
                      <a:pt x="11480800" y="1879600"/>
                      <a:pt x="11480800" y="1828800"/>
                    </a:cubicBezTo>
                    <a:lnTo>
                      <a:pt x="11125200" y="1828800"/>
                    </a:lnTo>
                    <a:cubicBezTo>
                      <a:pt x="11125200" y="1879600"/>
                      <a:pt x="11125200" y="1917700"/>
                      <a:pt x="11125200" y="1968500"/>
                    </a:cubicBezTo>
                    <a:moveTo>
                      <a:pt x="11404600" y="2463800"/>
                    </a:moveTo>
                    <a:cubicBezTo>
                      <a:pt x="11455400" y="2400300"/>
                      <a:pt x="11493500" y="2286000"/>
                      <a:pt x="11518900" y="2146300"/>
                    </a:cubicBezTo>
                    <a:lnTo>
                      <a:pt x="11772900" y="2146300"/>
                    </a:lnTo>
                    <a:cubicBezTo>
                      <a:pt x="11709400" y="2311400"/>
                      <a:pt x="11569700" y="2425700"/>
                      <a:pt x="11404600" y="2463800"/>
                    </a:cubicBezTo>
                    <a:moveTo>
                      <a:pt x="11518900" y="2108200"/>
                    </a:moveTo>
                    <a:lnTo>
                      <a:pt x="11785600" y="2108200"/>
                    </a:lnTo>
                    <a:cubicBezTo>
                      <a:pt x="11798300" y="2057400"/>
                      <a:pt x="11798300" y="2019300"/>
                      <a:pt x="11798300" y="1968500"/>
                    </a:cubicBezTo>
                    <a:cubicBezTo>
                      <a:pt x="11798300" y="1917700"/>
                      <a:pt x="11798300" y="1879600"/>
                      <a:pt x="11785600" y="1828800"/>
                    </a:cubicBezTo>
                    <a:lnTo>
                      <a:pt x="11518900" y="1828800"/>
                    </a:lnTo>
                    <a:cubicBezTo>
                      <a:pt x="11531600" y="1879600"/>
                      <a:pt x="11531600" y="1917700"/>
                      <a:pt x="11531600" y="1968500"/>
                    </a:cubicBezTo>
                    <a:cubicBezTo>
                      <a:pt x="11531600" y="2019300"/>
                      <a:pt x="11531600" y="2057400"/>
                      <a:pt x="11518900" y="2108200"/>
                    </a:cubicBezTo>
                    <a:moveTo>
                      <a:pt x="10820400" y="2108200"/>
                    </a:moveTo>
                    <a:lnTo>
                      <a:pt x="11087100" y="2108200"/>
                    </a:lnTo>
                    <a:cubicBezTo>
                      <a:pt x="11074400" y="2057400"/>
                      <a:pt x="11074400" y="2019300"/>
                      <a:pt x="11074400" y="1968500"/>
                    </a:cubicBezTo>
                    <a:cubicBezTo>
                      <a:pt x="11074400" y="1917700"/>
                      <a:pt x="11074400" y="1879600"/>
                      <a:pt x="11087100" y="1828800"/>
                    </a:cubicBezTo>
                    <a:lnTo>
                      <a:pt x="10820400" y="1828800"/>
                    </a:lnTo>
                    <a:cubicBezTo>
                      <a:pt x="10807700" y="1879600"/>
                      <a:pt x="10807700" y="1917700"/>
                      <a:pt x="10807700" y="1968500"/>
                    </a:cubicBezTo>
                    <a:cubicBezTo>
                      <a:pt x="10807700" y="2019300"/>
                      <a:pt x="10807700" y="2057400"/>
                      <a:pt x="10820400" y="2108200"/>
                    </a:cubicBezTo>
                    <a:moveTo>
                      <a:pt x="11087100" y="2146300"/>
                    </a:moveTo>
                    <a:lnTo>
                      <a:pt x="10833100" y="2146300"/>
                    </a:lnTo>
                    <a:cubicBezTo>
                      <a:pt x="10896600" y="2311400"/>
                      <a:pt x="11036300" y="2425700"/>
                      <a:pt x="11201400" y="2463800"/>
                    </a:cubicBezTo>
                    <a:cubicBezTo>
                      <a:pt x="11150600" y="2400300"/>
                      <a:pt x="11112500" y="2286000"/>
                      <a:pt x="11087100" y="2146300"/>
                    </a:cubicBezTo>
                    <a:moveTo>
                      <a:pt x="11468100" y="1790700"/>
                    </a:moveTo>
                    <a:lnTo>
                      <a:pt x="11137900" y="1790700"/>
                    </a:lnTo>
                    <a:cubicBezTo>
                      <a:pt x="11150600" y="1714500"/>
                      <a:pt x="11163300" y="1651000"/>
                      <a:pt x="11188700" y="1600200"/>
                    </a:cubicBezTo>
                    <a:cubicBezTo>
                      <a:pt x="11201400" y="1549400"/>
                      <a:pt x="11226800" y="1524000"/>
                      <a:pt x="11252200" y="1498600"/>
                    </a:cubicBezTo>
                    <a:cubicBezTo>
                      <a:pt x="11264900" y="1473200"/>
                      <a:pt x="11290300" y="1473200"/>
                      <a:pt x="11303000" y="1473200"/>
                    </a:cubicBezTo>
                    <a:cubicBezTo>
                      <a:pt x="11315700" y="1473200"/>
                      <a:pt x="11341100" y="1473200"/>
                      <a:pt x="11353800" y="1498600"/>
                    </a:cubicBezTo>
                    <a:cubicBezTo>
                      <a:pt x="11379200" y="1524000"/>
                      <a:pt x="11404600" y="1549400"/>
                      <a:pt x="11417300" y="1600200"/>
                    </a:cubicBezTo>
                    <a:cubicBezTo>
                      <a:pt x="11442700" y="1651000"/>
                      <a:pt x="11455400" y="1714500"/>
                      <a:pt x="11468100" y="1790700"/>
                    </a:cubicBezTo>
                    <a:moveTo>
                      <a:pt x="11772900" y="1790700"/>
                    </a:moveTo>
                    <a:lnTo>
                      <a:pt x="11518900" y="1790700"/>
                    </a:lnTo>
                    <a:cubicBezTo>
                      <a:pt x="11493500" y="1651000"/>
                      <a:pt x="11455400" y="1536700"/>
                      <a:pt x="11404600" y="1485900"/>
                    </a:cubicBezTo>
                    <a:cubicBezTo>
                      <a:pt x="11569700" y="1511300"/>
                      <a:pt x="11709400" y="1625600"/>
                      <a:pt x="11772900" y="1790700"/>
                    </a:cubicBezTo>
                    <a:moveTo>
                      <a:pt x="11087100" y="1790700"/>
                    </a:moveTo>
                    <a:cubicBezTo>
                      <a:pt x="11112500" y="1651000"/>
                      <a:pt x="11150600" y="1536700"/>
                      <a:pt x="11201400" y="1485900"/>
                    </a:cubicBezTo>
                    <a:cubicBezTo>
                      <a:pt x="11036300" y="1511300"/>
                      <a:pt x="10896600" y="1625600"/>
                      <a:pt x="10833100" y="1790700"/>
                    </a:cubicBezTo>
                    <a:lnTo>
                      <a:pt x="11087100" y="1790700"/>
                    </a:lnTo>
                    <a:moveTo>
                      <a:pt x="11303000" y="2603500"/>
                    </a:moveTo>
                    <a:cubicBezTo>
                      <a:pt x="10947400" y="2603500"/>
                      <a:pt x="10668000" y="2324100"/>
                      <a:pt x="10668000" y="1968500"/>
                    </a:cubicBezTo>
                    <a:cubicBezTo>
                      <a:pt x="10668000" y="1612900"/>
                      <a:pt x="10947400" y="1333500"/>
                      <a:pt x="11303000" y="1333500"/>
                    </a:cubicBezTo>
                    <a:cubicBezTo>
                      <a:pt x="11658600" y="1333500"/>
                      <a:pt x="11938000" y="1612900"/>
                      <a:pt x="11938000" y="1968500"/>
                    </a:cubicBezTo>
                    <a:cubicBezTo>
                      <a:pt x="11938000" y="2324100"/>
                      <a:pt x="11658600" y="2603500"/>
                      <a:pt x="11303000" y="2603500"/>
                    </a:cubicBezTo>
                    <a:moveTo>
                      <a:pt x="11849100" y="1968500"/>
                    </a:moveTo>
                    <a:cubicBezTo>
                      <a:pt x="11849100" y="1663700"/>
                      <a:pt x="11607800" y="1422400"/>
                      <a:pt x="11303000" y="1422400"/>
                    </a:cubicBezTo>
                    <a:cubicBezTo>
                      <a:pt x="10998200" y="1422400"/>
                      <a:pt x="10756900" y="1663700"/>
                      <a:pt x="10756900" y="1968500"/>
                    </a:cubicBezTo>
                    <a:cubicBezTo>
                      <a:pt x="10756900" y="2273300"/>
                      <a:pt x="10998200" y="2514600"/>
                      <a:pt x="11303000" y="2514600"/>
                    </a:cubicBezTo>
                    <a:cubicBezTo>
                      <a:pt x="11607800" y="2514600"/>
                      <a:pt x="11849100" y="2273300"/>
                      <a:pt x="11849100" y="1968500"/>
                    </a:cubicBezTo>
                    <a:moveTo>
                      <a:pt x="12687300" y="2438400"/>
                    </a:moveTo>
                    <a:cubicBezTo>
                      <a:pt x="12674600" y="2463800"/>
                      <a:pt x="12649200" y="2463800"/>
                      <a:pt x="12636500" y="2463800"/>
                    </a:cubicBezTo>
                    <a:cubicBezTo>
                      <a:pt x="12623800" y="2463800"/>
                      <a:pt x="12598400" y="2463800"/>
                      <a:pt x="12585700" y="2438400"/>
                    </a:cubicBezTo>
                    <a:cubicBezTo>
                      <a:pt x="12560300" y="2413000"/>
                      <a:pt x="12534900" y="2387600"/>
                      <a:pt x="12522200" y="2336800"/>
                    </a:cubicBezTo>
                    <a:cubicBezTo>
                      <a:pt x="12496800" y="2286000"/>
                      <a:pt x="12484100" y="2222500"/>
                      <a:pt x="12471400" y="2146300"/>
                    </a:cubicBezTo>
                    <a:lnTo>
                      <a:pt x="12801600" y="2146300"/>
                    </a:lnTo>
                    <a:cubicBezTo>
                      <a:pt x="12788900" y="2222500"/>
                      <a:pt x="12776200" y="2286000"/>
                      <a:pt x="12750800" y="2336800"/>
                    </a:cubicBezTo>
                    <a:cubicBezTo>
                      <a:pt x="12738100" y="2387600"/>
                      <a:pt x="12712700" y="2413000"/>
                      <a:pt x="12687300" y="2438400"/>
                    </a:cubicBezTo>
                    <a:moveTo>
                      <a:pt x="12458700" y="1968500"/>
                    </a:moveTo>
                    <a:cubicBezTo>
                      <a:pt x="12458700" y="2019300"/>
                      <a:pt x="12458700" y="2057400"/>
                      <a:pt x="12458700" y="2108200"/>
                    </a:cubicBezTo>
                    <a:lnTo>
                      <a:pt x="12814300" y="2108200"/>
                    </a:lnTo>
                    <a:cubicBezTo>
                      <a:pt x="12814300" y="2057400"/>
                      <a:pt x="12814300" y="2019300"/>
                      <a:pt x="12814300" y="1968500"/>
                    </a:cubicBezTo>
                    <a:cubicBezTo>
                      <a:pt x="12814300" y="1917700"/>
                      <a:pt x="12814300" y="1879600"/>
                      <a:pt x="12814300" y="1828800"/>
                    </a:cubicBezTo>
                    <a:lnTo>
                      <a:pt x="12458700" y="1828800"/>
                    </a:lnTo>
                    <a:cubicBezTo>
                      <a:pt x="12458700" y="1879600"/>
                      <a:pt x="12458700" y="1917700"/>
                      <a:pt x="12458700" y="1968500"/>
                    </a:cubicBezTo>
                    <a:moveTo>
                      <a:pt x="12738100" y="2463800"/>
                    </a:moveTo>
                    <a:cubicBezTo>
                      <a:pt x="12788900" y="2400300"/>
                      <a:pt x="12827000" y="2286000"/>
                      <a:pt x="12852400" y="2146300"/>
                    </a:cubicBezTo>
                    <a:lnTo>
                      <a:pt x="13106400" y="2146300"/>
                    </a:lnTo>
                    <a:cubicBezTo>
                      <a:pt x="13042900" y="2311400"/>
                      <a:pt x="12903200" y="2425700"/>
                      <a:pt x="12738100" y="2463800"/>
                    </a:cubicBezTo>
                    <a:moveTo>
                      <a:pt x="12852400" y="2108200"/>
                    </a:moveTo>
                    <a:lnTo>
                      <a:pt x="13119100" y="2108200"/>
                    </a:lnTo>
                    <a:cubicBezTo>
                      <a:pt x="13131800" y="2057400"/>
                      <a:pt x="13131800" y="2019300"/>
                      <a:pt x="13131800" y="1968500"/>
                    </a:cubicBezTo>
                    <a:cubicBezTo>
                      <a:pt x="13131800" y="1917700"/>
                      <a:pt x="13131800" y="1879600"/>
                      <a:pt x="13119100" y="1828800"/>
                    </a:cubicBezTo>
                    <a:lnTo>
                      <a:pt x="12852400" y="1828800"/>
                    </a:lnTo>
                    <a:cubicBezTo>
                      <a:pt x="12865100" y="1879600"/>
                      <a:pt x="12865100" y="1917700"/>
                      <a:pt x="12865100" y="1968500"/>
                    </a:cubicBezTo>
                    <a:cubicBezTo>
                      <a:pt x="12865100" y="2019300"/>
                      <a:pt x="12865100" y="2057400"/>
                      <a:pt x="12852400" y="2108200"/>
                    </a:cubicBezTo>
                    <a:moveTo>
                      <a:pt x="12153900" y="2108200"/>
                    </a:moveTo>
                    <a:lnTo>
                      <a:pt x="12420600" y="2108200"/>
                    </a:lnTo>
                    <a:cubicBezTo>
                      <a:pt x="12407900" y="2057400"/>
                      <a:pt x="12407900" y="2019300"/>
                      <a:pt x="12407900" y="1968500"/>
                    </a:cubicBezTo>
                    <a:cubicBezTo>
                      <a:pt x="12407900" y="1917700"/>
                      <a:pt x="12407900" y="1879600"/>
                      <a:pt x="12420600" y="1828800"/>
                    </a:cubicBezTo>
                    <a:lnTo>
                      <a:pt x="12153900" y="1828800"/>
                    </a:lnTo>
                    <a:cubicBezTo>
                      <a:pt x="12141200" y="1879600"/>
                      <a:pt x="12141200" y="1917700"/>
                      <a:pt x="12141200" y="1968500"/>
                    </a:cubicBezTo>
                    <a:cubicBezTo>
                      <a:pt x="12141200" y="2019300"/>
                      <a:pt x="12141200" y="2057400"/>
                      <a:pt x="12153900" y="2108200"/>
                    </a:cubicBezTo>
                    <a:moveTo>
                      <a:pt x="12420600" y="2146300"/>
                    </a:moveTo>
                    <a:lnTo>
                      <a:pt x="12166600" y="2146300"/>
                    </a:lnTo>
                    <a:cubicBezTo>
                      <a:pt x="12230100" y="2311400"/>
                      <a:pt x="12369800" y="2425700"/>
                      <a:pt x="12534900" y="2463800"/>
                    </a:cubicBezTo>
                    <a:cubicBezTo>
                      <a:pt x="12484100" y="2400300"/>
                      <a:pt x="12446000" y="2286000"/>
                      <a:pt x="12420600" y="2146300"/>
                    </a:cubicBezTo>
                    <a:moveTo>
                      <a:pt x="12801600" y="1790700"/>
                    </a:moveTo>
                    <a:lnTo>
                      <a:pt x="12471400" y="1790700"/>
                    </a:lnTo>
                    <a:cubicBezTo>
                      <a:pt x="12484100" y="1714500"/>
                      <a:pt x="12496800" y="1651000"/>
                      <a:pt x="12522200" y="1600200"/>
                    </a:cubicBezTo>
                    <a:cubicBezTo>
                      <a:pt x="12534900" y="1549400"/>
                      <a:pt x="12560300" y="1524000"/>
                      <a:pt x="12585700" y="1498600"/>
                    </a:cubicBezTo>
                    <a:cubicBezTo>
                      <a:pt x="12598400" y="1473200"/>
                      <a:pt x="12623800" y="1473200"/>
                      <a:pt x="12636500" y="1473200"/>
                    </a:cubicBezTo>
                    <a:cubicBezTo>
                      <a:pt x="12649200" y="1473200"/>
                      <a:pt x="12674600" y="1473200"/>
                      <a:pt x="12687300" y="1498600"/>
                    </a:cubicBezTo>
                    <a:cubicBezTo>
                      <a:pt x="12712700" y="1524000"/>
                      <a:pt x="12738100" y="1549400"/>
                      <a:pt x="12750800" y="1600200"/>
                    </a:cubicBezTo>
                    <a:cubicBezTo>
                      <a:pt x="12776200" y="1651000"/>
                      <a:pt x="12788900" y="1714500"/>
                      <a:pt x="12801600" y="1790700"/>
                    </a:cubicBezTo>
                    <a:moveTo>
                      <a:pt x="13106400" y="1790700"/>
                    </a:moveTo>
                    <a:lnTo>
                      <a:pt x="12852400" y="1790700"/>
                    </a:lnTo>
                    <a:cubicBezTo>
                      <a:pt x="12827000" y="1651000"/>
                      <a:pt x="12788900" y="1536700"/>
                      <a:pt x="12738100" y="1485900"/>
                    </a:cubicBezTo>
                    <a:cubicBezTo>
                      <a:pt x="12903200" y="1511300"/>
                      <a:pt x="13042900" y="1625600"/>
                      <a:pt x="13106400" y="1790700"/>
                    </a:cubicBezTo>
                    <a:moveTo>
                      <a:pt x="12420600" y="1790700"/>
                    </a:moveTo>
                    <a:cubicBezTo>
                      <a:pt x="12446000" y="1651000"/>
                      <a:pt x="12484100" y="1536700"/>
                      <a:pt x="12534900" y="1485900"/>
                    </a:cubicBezTo>
                    <a:cubicBezTo>
                      <a:pt x="12369800" y="1511300"/>
                      <a:pt x="12230100" y="1625600"/>
                      <a:pt x="12166600" y="1790700"/>
                    </a:cubicBezTo>
                    <a:lnTo>
                      <a:pt x="12420600" y="1790700"/>
                    </a:lnTo>
                    <a:moveTo>
                      <a:pt x="12636500" y="2603500"/>
                    </a:moveTo>
                    <a:cubicBezTo>
                      <a:pt x="12280900" y="2603500"/>
                      <a:pt x="12001500" y="2324100"/>
                      <a:pt x="12001500" y="1968500"/>
                    </a:cubicBezTo>
                    <a:cubicBezTo>
                      <a:pt x="12001500" y="1612900"/>
                      <a:pt x="12280900" y="1333500"/>
                      <a:pt x="12636500" y="1333500"/>
                    </a:cubicBezTo>
                    <a:cubicBezTo>
                      <a:pt x="12992100" y="1333500"/>
                      <a:pt x="13271500" y="1612900"/>
                      <a:pt x="13271500" y="1968500"/>
                    </a:cubicBezTo>
                    <a:cubicBezTo>
                      <a:pt x="13271500" y="2324100"/>
                      <a:pt x="12992100" y="2603500"/>
                      <a:pt x="12636500" y="2603500"/>
                    </a:cubicBezTo>
                    <a:moveTo>
                      <a:pt x="13182600" y="1968500"/>
                    </a:moveTo>
                    <a:cubicBezTo>
                      <a:pt x="13182600" y="1663700"/>
                      <a:pt x="12941300" y="1422400"/>
                      <a:pt x="12636500" y="1422400"/>
                    </a:cubicBezTo>
                    <a:cubicBezTo>
                      <a:pt x="12331700" y="1422400"/>
                      <a:pt x="12090400" y="1663700"/>
                      <a:pt x="12090400" y="1968500"/>
                    </a:cubicBezTo>
                    <a:cubicBezTo>
                      <a:pt x="12090400" y="2273300"/>
                      <a:pt x="12331700" y="2514600"/>
                      <a:pt x="12636500" y="2514600"/>
                    </a:cubicBezTo>
                    <a:cubicBezTo>
                      <a:pt x="12941300" y="2514600"/>
                      <a:pt x="13182600" y="2273300"/>
                      <a:pt x="13182600" y="1968500"/>
                    </a:cubicBezTo>
                    <a:moveTo>
                      <a:pt x="685800" y="3771900"/>
                    </a:moveTo>
                    <a:cubicBezTo>
                      <a:pt x="673100" y="3797300"/>
                      <a:pt x="647700" y="3797300"/>
                      <a:pt x="635000" y="3797300"/>
                    </a:cubicBezTo>
                    <a:cubicBezTo>
                      <a:pt x="622300" y="3797300"/>
                      <a:pt x="596900" y="3797300"/>
                      <a:pt x="584200" y="3771900"/>
                    </a:cubicBezTo>
                    <a:cubicBezTo>
                      <a:pt x="558800" y="3746500"/>
                      <a:pt x="533400" y="3721100"/>
                      <a:pt x="520700" y="3670300"/>
                    </a:cubicBezTo>
                    <a:cubicBezTo>
                      <a:pt x="495300" y="3619500"/>
                      <a:pt x="482600" y="3556000"/>
                      <a:pt x="469900" y="3479800"/>
                    </a:cubicBezTo>
                    <a:lnTo>
                      <a:pt x="800100" y="3479800"/>
                    </a:lnTo>
                    <a:cubicBezTo>
                      <a:pt x="787400" y="3556000"/>
                      <a:pt x="774700" y="3619500"/>
                      <a:pt x="749300" y="3670300"/>
                    </a:cubicBezTo>
                    <a:cubicBezTo>
                      <a:pt x="736600" y="3721100"/>
                      <a:pt x="711200" y="3746500"/>
                      <a:pt x="685800" y="3771900"/>
                    </a:cubicBezTo>
                    <a:moveTo>
                      <a:pt x="457200" y="3302000"/>
                    </a:moveTo>
                    <a:cubicBezTo>
                      <a:pt x="457200" y="3352800"/>
                      <a:pt x="457200" y="3390900"/>
                      <a:pt x="457200" y="3441700"/>
                    </a:cubicBezTo>
                    <a:lnTo>
                      <a:pt x="812800" y="3441700"/>
                    </a:lnTo>
                    <a:cubicBezTo>
                      <a:pt x="812800" y="3390900"/>
                      <a:pt x="812800" y="3352800"/>
                      <a:pt x="812800" y="3302000"/>
                    </a:cubicBezTo>
                    <a:cubicBezTo>
                      <a:pt x="812800" y="3251200"/>
                      <a:pt x="812800" y="3213100"/>
                      <a:pt x="812800" y="3162300"/>
                    </a:cubicBezTo>
                    <a:lnTo>
                      <a:pt x="457200" y="3162300"/>
                    </a:lnTo>
                    <a:cubicBezTo>
                      <a:pt x="457200" y="3213100"/>
                      <a:pt x="457200" y="3251200"/>
                      <a:pt x="457200" y="3302000"/>
                    </a:cubicBezTo>
                    <a:moveTo>
                      <a:pt x="736600" y="3797300"/>
                    </a:moveTo>
                    <a:cubicBezTo>
                      <a:pt x="787400" y="3733800"/>
                      <a:pt x="825500" y="3619500"/>
                      <a:pt x="850900" y="3479800"/>
                    </a:cubicBezTo>
                    <a:lnTo>
                      <a:pt x="1104900" y="3479800"/>
                    </a:lnTo>
                    <a:cubicBezTo>
                      <a:pt x="1041400" y="3644900"/>
                      <a:pt x="901700" y="3759200"/>
                      <a:pt x="736600" y="3797300"/>
                    </a:cubicBezTo>
                    <a:moveTo>
                      <a:pt x="850900" y="3441700"/>
                    </a:moveTo>
                    <a:lnTo>
                      <a:pt x="1117600" y="3441700"/>
                    </a:lnTo>
                    <a:cubicBezTo>
                      <a:pt x="1130300" y="3390900"/>
                      <a:pt x="1130300" y="3352800"/>
                      <a:pt x="1130300" y="3302000"/>
                    </a:cubicBezTo>
                    <a:cubicBezTo>
                      <a:pt x="1130300" y="3251200"/>
                      <a:pt x="1130300" y="3213100"/>
                      <a:pt x="1117600" y="3162300"/>
                    </a:cubicBezTo>
                    <a:lnTo>
                      <a:pt x="850900" y="3162300"/>
                    </a:lnTo>
                    <a:cubicBezTo>
                      <a:pt x="863600" y="3213100"/>
                      <a:pt x="863600" y="3251200"/>
                      <a:pt x="863600" y="3302000"/>
                    </a:cubicBezTo>
                    <a:cubicBezTo>
                      <a:pt x="863600" y="3352800"/>
                      <a:pt x="863600" y="3390900"/>
                      <a:pt x="850900" y="3441700"/>
                    </a:cubicBezTo>
                    <a:moveTo>
                      <a:pt x="152400" y="3441700"/>
                    </a:moveTo>
                    <a:lnTo>
                      <a:pt x="419100" y="3441700"/>
                    </a:lnTo>
                    <a:cubicBezTo>
                      <a:pt x="406400" y="3390900"/>
                      <a:pt x="406400" y="3352800"/>
                      <a:pt x="406400" y="3302000"/>
                    </a:cubicBezTo>
                    <a:cubicBezTo>
                      <a:pt x="406400" y="3251200"/>
                      <a:pt x="406400" y="3213100"/>
                      <a:pt x="419100" y="3162300"/>
                    </a:cubicBezTo>
                    <a:lnTo>
                      <a:pt x="152400" y="3162300"/>
                    </a:lnTo>
                    <a:cubicBezTo>
                      <a:pt x="139700" y="3213100"/>
                      <a:pt x="139700" y="3251200"/>
                      <a:pt x="139700" y="3302000"/>
                    </a:cubicBezTo>
                    <a:cubicBezTo>
                      <a:pt x="139700" y="3352800"/>
                      <a:pt x="139700" y="3390900"/>
                      <a:pt x="152400" y="3441700"/>
                    </a:cubicBezTo>
                    <a:moveTo>
                      <a:pt x="419100" y="3479800"/>
                    </a:moveTo>
                    <a:lnTo>
                      <a:pt x="165100" y="3479800"/>
                    </a:lnTo>
                    <a:cubicBezTo>
                      <a:pt x="228600" y="3644900"/>
                      <a:pt x="368300" y="3759200"/>
                      <a:pt x="533400" y="3797300"/>
                    </a:cubicBezTo>
                    <a:cubicBezTo>
                      <a:pt x="482600" y="3733800"/>
                      <a:pt x="444500" y="3619500"/>
                      <a:pt x="419100" y="3479800"/>
                    </a:cubicBezTo>
                    <a:moveTo>
                      <a:pt x="800100" y="3124200"/>
                    </a:moveTo>
                    <a:lnTo>
                      <a:pt x="469900" y="3124200"/>
                    </a:lnTo>
                    <a:cubicBezTo>
                      <a:pt x="482600" y="3048000"/>
                      <a:pt x="495300" y="2984500"/>
                      <a:pt x="520700" y="2933700"/>
                    </a:cubicBezTo>
                    <a:cubicBezTo>
                      <a:pt x="533400" y="2882900"/>
                      <a:pt x="558800" y="2857500"/>
                      <a:pt x="584200" y="2832100"/>
                    </a:cubicBezTo>
                    <a:cubicBezTo>
                      <a:pt x="596900" y="2806700"/>
                      <a:pt x="622300" y="2806700"/>
                      <a:pt x="635000" y="2806700"/>
                    </a:cubicBezTo>
                    <a:cubicBezTo>
                      <a:pt x="647700" y="2806700"/>
                      <a:pt x="673100" y="2806700"/>
                      <a:pt x="685800" y="2832100"/>
                    </a:cubicBezTo>
                    <a:cubicBezTo>
                      <a:pt x="711200" y="2857500"/>
                      <a:pt x="736600" y="2882900"/>
                      <a:pt x="749300" y="2933700"/>
                    </a:cubicBezTo>
                    <a:cubicBezTo>
                      <a:pt x="774700" y="2984500"/>
                      <a:pt x="787400" y="3048000"/>
                      <a:pt x="800100" y="3124200"/>
                    </a:cubicBezTo>
                    <a:moveTo>
                      <a:pt x="1104900" y="3124200"/>
                    </a:moveTo>
                    <a:lnTo>
                      <a:pt x="850900" y="3124200"/>
                    </a:lnTo>
                    <a:cubicBezTo>
                      <a:pt x="825500" y="2984500"/>
                      <a:pt x="787400" y="2870200"/>
                      <a:pt x="736600" y="2819400"/>
                    </a:cubicBezTo>
                    <a:cubicBezTo>
                      <a:pt x="901700" y="2844800"/>
                      <a:pt x="1041400" y="2959100"/>
                      <a:pt x="1104900" y="3124200"/>
                    </a:cubicBezTo>
                    <a:moveTo>
                      <a:pt x="419100" y="3124200"/>
                    </a:moveTo>
                    <a:cubicBezTo>
                      <a:pt x="444500" y="2984500"/>
                      <a:pt x="482600" y="2870200"/>
                      <a:pt x="533400" y="2819400"/>
                    </a:cubicBezTo>
                    <a:cubicBezTo>
                      <a:pt x="368300" y="2844800"/>
                      <a:pt x="228600" y="2959100"/>
                      <a:pt x="165100" y="3124200"/>
                    </a:cubicBezTo>
                    <a:lnTo>
                      <a:pt x="419100" y="3124200"/>
                    </a:lnTo>
                    <a:moveTo>
                      <a:pt x="635000" y="3937000"/>
                    </a:moveTo>
                    <a:cubicBezTo>
                      <a:pt x="279400" y="3937000"/>
                      <a:pt x="0" y="3657600"/>
                      <a:pt x="0" y="3302000"/>
                    </a:cubicBezTo>
                    <a:cubicBezTo>
                      <a:pt x="0" y="2946400"/>
                      <a:pt x="279400" y="2667000"/>
                      <a:pt x="635000" y="2667000"/>
                    </a:cubicBezTo>
                    <a:cubicBezTo>
                      <a:pt x="990600" y="2667000"/>
                      <a:pt x="1270000" y="2946400"/>
                      <a:pt x="1270000" y="3302000"/>
                    </a:cubicBezTo>
                    <a:cubicBezTo>
                      <a:pt x="1270000" y="3657600"/>
                      <a:pt x="990600" y="3937000"/>
                      <a:pt x="635000" y="3937000"/>
                    </a:cubicBezTo>
                    <a:moveTo>
                      <a:pt x="1181100" y="3302000"/>
                    </a:moveTo>
                    <a:cubicBezTo>
                      <a:pt x="1181100" y="2997200"/>
                      <a:pt x="939800" y="2755900"/>
                      <a:pt x="635000" y="2755900"/>
                    </a:cubicBezTo>
                    <a:cubicBezTo>
                      <a:pt x="330200" y="2755900"/>
                      <a:pt x="88900" y="2997200"/>
                      <a:pt x="88900" y="3302000"/>
                    </a:cubicBezTo>
                    <a:cubicBezTo>
                      <a:pt x="88900" y="3606800"/>
                      <a:pt x="330200" y="3848100"/>
                      <a:pt x="635000" y="3848100"/>
                    </a:cubicBezTo>
                    <a:cubicBezTo>
                      <a:pt x="939800" y="3848100"/>
                      <a:pt x="1181100" y="3606800"/>
                      <a:pt x="1181100" y="3302000"/>
                    </a:cubicBezTo>
                    <a:moveTo>
                      <a:pt x="2019300" y="3771900"/>
                    </a:moveTo>
                    <a:cubicBezTo>
                      <a:pt x="2006600" y="3797300"/>
                      <a:pt x="1981200" y="3797300"/>
                      <a:pt x="1968500" y="3797300"/>
                    </a:cubicBezTo>
                    <a:cubicBezTo>
                      <a:pt x="1955800" y="3797300"/>
                      <a:pt x="1930400" y="3797300"/>
                      <a:pt x="1917700" y="3771900"/>
                    </a:cubicBezTo>
                    <a:cubicBezTo>
                      <a:pt x="1892300" y="3746500"/>
                      <a:pt x="1866900" y="3721100"/>
                      <a:pt x="1854200" y="3670300"/>
                    </a:cubicBezTo>
                    <a:cubicBezTo>
                      <a:pt x="1828800" y="3619500"/>
                      <a:pt x="1816100" y="3556000"/>
                      <a:pt x="1803400" y="3479800"/>
                    </a:cubicBezTo>
                    <a:lnTo>
                      <a:pt x="2133600" y="3479800"/>
                    </a:lnTo>
                    <a:cubicBezTo>
                      <a:pt x="2120900" y="3556000"/>
                      <a:pt x="2108200" y="3619500"/>
                      <a:pt x="2082800" y="3670300"/>
                    </a:cubicBezTo>
                    <a:cubicBezTo>
                      <a:pt x="2070100" y="3721100"/>
                      <a:pt x="2044700" y="3746500"/>
                      <a:pt x="2019300" y="3771900"/>
                    </a:cubicBezTo>
                    <a:moveTo>
                      <a:pt x="1790700" y="3302000"/>
                    </a:moveTo>
                    <a:cubicBezTo>
                      <a:pt x="1790700" y="3352800"/>
                      <a:pt x="1790700" y="3390900"/>
                      <a:pt x="1790700" y="3441700"/>
                    </a:cubicBezTo>
                    <a:lnTo>
                      <a:pt x="2146300" y="3441700"/>
                    </a:lnTo>
                    <a:cubicBezTo>
                      <a:pt x="2146300" y="3390900"/>
                      <a:pt x="2146300" y="3352800"/>
                      <a:pt x="2146300" y="3302000"/>
                    </a:cubicBezTo>
                    <a:cubicBezTo>
                      <a:pt x="2146300" y="3251200"/>
                      <a:pt x="2146300" y="3213100"/>
                      <a:pt x="2146300" y="3162300"/>
                    </a:cubicBezTo>
                    <a:lnTo>
                      <a:pt x="1790700" y="3162300"/>
                    </a:lnTo>
                    <a:cubicBezTo>
                      <a:pt x="1790700" y="3213100"/>
                      <a:pt x="1790700" y="3251200"/>
                      <a:pt x="1790700" y="3302000"/>
                    </a:cubicBezTo>
                    <a:moveTo>
                      <a:pt x="2070100" y="3797300"/>
                    </a:moveTo>
                    <a:cubicBezTo>
                      <a:pt x="2120900" y="3733800"/>
                      <a:pt x="2159000" y="3619500"/>
                      <a:pt x="2184400" y="3479800"/>
                    </a:cubicBezTo>
                    <a:lnTo>
                      <a:pt x="2438400" y="3479800"/>
                    </a:lnTo>
                    <a:cubicBezTo>
                      <a:pt x="2374900" y="3644900"/>
                      <a:pt x="2235200" y="3759200"/>
                      <a:pt x="2070100" y="3797300"/>
                    </a:cubicBezTo>
                    <a:moveTo>
                      <a:pt x="2184400" y="3441700"/>
                    </a:moveTo>
                    <a:lnTo>
                      <a:pt x="2451100" y="3441700"/>
                    </a:lnTo>
                    <a:cubicBezTo>
                      <a:pt x="2463800" y="3390900"/>
                      <a:pt x="2463800" y="3352800"/>
                      <a:pt x="2463800" y="3302000"/>
                    </a:cubicBezTo>
                    <a:cubicBezTo>
                      <a:pt x="2463800" y="3251200"/>
                      <a:pt x="2463800" y="3213100"/>
                      <a:pt x="2451100" y="3162300"/>
                    </a:cubicBezTo>
                    <a:lnTo>
                      <a:pt x="2184400" y="3162300"/>
                    </a:lnTo>
                    <a:cubicBezTo>
                      <a:pt x="2197100" y="3213100"/>
                      <a:pt x="2197100" y="3251200"/>
                      <a:pt x="2197100" y="3302000"/>
                    </a:cubicBezTo>
                    <a:cubicBezTo>
                      <a:pt x="2197100" y="3352800"/>
                      <a:pt x="2197100" y="3390900"/>
                      <a:pt x="2184400" y="3441700"/>
                    </a:cubicBezTo>
                    <a:moveTo>
                      <a:pt x="1485900" y="3441700"/>
                    </a:moveTo>
                    <a:lnTo>
                      <a:pt x="1752600" y="3441700"/>
                    </a:lnTo>
                    <a:cubicBezTo>
                      <a:pt x="1739900" y="3390900"/>
                      <a:pt x="1739900" y="3352800"/>
                      <a:pt x="1739900" y="3302000"/>
                    </a:cubicBezTo>
                    <a:cubicBezTo>
                      <a:pt x="1739900" y="3251200"/>
                      <a:pt x="1739900" y="3213100"/>
                      <a:pt x="1752600" y="3162300"/>
                    </a:cubicBezTo>
                    <a:lnTo>
                      <a:pt x="1485900" y="3162300"/>
                    </a:lnTo>
                    <a:cubicBezTo>
                      <a:pt x="1473200" y="3213100"/>
                      <a:pt x="1473200" y="3251200"/>
                      <a:pt x="1473200" y="3302000"/>
                    </a:cubicBezTo>
                    <a:cubicBezTo>
                      <a:pt x="1473200" y="3352800"/>
                      <a:pt x="1473200" y="3390900"/>
                      <a:pt x="1485900" y="3441700"/>
                    </a:cubicBezTo>
                    <a:moveTo>
                      <a:pt x="1752600" y="3479800"/>
                    </a:moveTo>
                    <a:lnTo>
                      <a:pt x="1498600" y="3479800"/>
                    </a:lnTo>
                    <a:cubicBezTo>
                      <a:pt x="1562100" y="3644900"/>
                      <a:pt x="1701800" y="3759200"/>
                      <a:pt x="1866900" y="3797300"/>
                    </a:cubicBezTo>
                    <a:cubicBezTo>
                      <a:pt x="1816100" y="3733800"/>
                      <a:pt x="1778000" y="3619500"/>
                      <a:pt x="1752600" y="3479800"/>
                    </a:cubicBezTo>
                    <a:moveTo>
                      <a:pt x="2133600" y="3124200"/>
                    </a:moveTo>
                    <a:lnTo>
                      <a:pt x="1803400" y="3124200"/>
                    </a:lnTo>
                    <a:cubicBezTo>
                      <a:pt x="1816100" y="3048000"/>
                      <a:pt x="1828800" y="2984500"/>
                      <a:pt x="1854200" y="2933700"/>
                    </a:cubicBezTo>
                    <a:cubicBezTo>
                      <a:pt x="1866900" y="2882900"/>
                      <a:pt x="1892300" y="2857500"/>
                      <a:pt x="1917700" y="2832100"/>
                    </a:cubicBezTo>
                    <a:cubicBezTo>
                      <a:pt x="1930400" y="2806700"/>
                      <a:pt x="1955800" y="2806700"/>
                      <a:pt x="1968500" y="2806700"/>
                    </a:cubicBezTo>
                    <a:cubicBezTo>
                      <a:pt x="1981200" y="2806700"/>
                      <a:pt x="2006600" y="2806700"/>
                      <a:pt x="2019300" y="2832100"/>
                    </a:cubicBezTo>
                    <a:cubicBezTo>
                      <a:pt x="2044700" y="2857500"/>
                      <a:pt x="2070100" y="2882900"/>
                      <a:pt x="2082800" y="2933700"/>
                    </a:cubicBezTo>
                    <a:cubicBezTo>
                      <a:pt x="2108200" y="2984500"/>
                      <a:pt x="2120900" y="3048000"/>
                      <a:pt x="2133600" y="3124200"/>
                    </a:cubicBezTo>
                    <a:moveTo>
                      <a:pt x="2438400" y="3124200"/>
                    </a:moveTo>
                    <a:lnTo>
                      <a:pt x="2184400" y="3124200"/>
                    </a:lnTo>
                    <a:cubicBezTo>
                      <a:pt x="2159000" y="2984500"/>
                      <a:pt x="2120900" y="2870200"/>
                      <a:pt x="2070100" y="2819400"/>
                    </a:cubicBezTo>
                    <a:cubicBezTo>
                      <a:pt x="2235200" y="2844800"/>
                      <a:pt x="2374900" y="2959100"/>
                      <a:pt x="2438400" y="3124200"/>
                    </a:cubicBezTo>
                    <a:moveTo>
                      <a:pt x="1752600" y="3124200"/>
                    </a:moveTo>
                    <a:cubicBezTo>
                      <a:pt x="1778000" y="2984500"/>
                      <a:pt x="1816100" y="2870200"/>
                      <a:pt x="1866900" y="2819400"/>
                    </a:cubicBezTo>
                    <a:cubicBezTo>
                      <a:pt x="1701800" y="2844800"/>
                      <a:pt x="1562100" y="2959100"/>
                      <a:pt x="1498600" y="3124200"/>
                    </a:cubicBezTo>
                    <a:lnTo>
                      <a:pt x="1752600" y="3124200"/>
                    </a:lnTo>
                    <a:moveTo>
                      <a:pt x="1968500" y="3937000"/>
                    </a:moveTo>
                    <a:cubicBezTo>
                      <a:pt x="1612900" y="3937000"/>
                      <a:pt x="1333500" y="3657600"/>
                      <a:pt x="1333500" y="3302000"/>
                    </a:cubicBezTo>
                    <a:cubicBezTo>
                      <a:pt x="1333500" y="2946400"/>
                      <a:pt x="1612900" y="2667000"/>
                      <a:pt x="1968500" y="2667000"/>
                    </a:cubicBezTo>
                    <a:cubicBezTo>
                      <a:pt x="2324100" y="2667000"/>
                      <a:pt x="2603500" y="2946400"/>
                      <a:pt x="2603500" y="3302000"/>
                    </a:cubicBezTo>
                    <a:cubicBezTo>
                      <a:pt x="2603500" y="3657600"/>
                      <a:pt x="2324100" y="3937000"/>
                      <a:pt x="1968500" y="3937000"/>
                    </a:cubicBezTo>
                    <a:moveTo>
                      <a:pt x="2514600" y="3302000"/>
                    </a:moveTo>
                    <a:cubicBezTo>
                      <a:pt x="2514600" y="2997200"/>
                      <a:pt x="2273300" y="2755900"/>
                      <a:pt x="1968500" y="2755900"/>
                    </a:cubicBezTo>
                    <a:cubicBezTo>
                      <a:pt x="1663700" y="2755900"/>
                      <a:pt x="1422400" y="2997200"/>
                      <a:pt x="1422400" y="3302000"/>
                    </a:cubicBezTo>
                    <a:cubicBezTo>
                      <a:pt x="1422400" y="3606800"/>
                      <a:pt x="1663700" y="3848100"/>
                      <a:pt x="1968500" y="3848100"/>
                    </a:cubicBezTo>
                    <a:cubicBezTo>
                      <a:pt x="2273300" y="3848100"/>
                      <a:pt x="2514600" y="3606800"/>
                      <a:pt x="2514600" y="3302000"/>
                    </a:cubicBezTo>
                    <a:moveTo>
                      <a:pt x="3352800" y="3771900"/>
                    </a:moveTo>
                    <a:cubicBezTo>
                      <a:pt x="3340100" y="3797300"/>
                      <a:pt x="3314700" y="3797300"/>
                      <a:pt x="3302000" y="3797300"/>
                    </a:cubicBezTo>
                    <a:cubicBezTo>
                      <a:pt x="3289300" y="3797300"/>
                      <a:pt x="3263900" y="3797300"/>
                      <a:pt x="3251200" y="3771900"/>
                    </a:cubicBezTo>
                    <a:cubicBezTo>
                      <a:pt x="3225800" y="3746500"/>
                      <a:pt x="3200400" y="3721100"/>
                      <a:pt x="3187700" y="3670300"/>
                    </a:cubicBezTo>
                    <a:cubicBezTo>
                      <a:pt x="3162300" y="3619500"/>
                      <a:pt x="3149600" y="3556000"/>
                      <a:pt x="3136900" y="3479800"/>
                    </a:cubicBezTo>
                    <a:lnTo>
                      <a:pt x="3467100" y="3479800"/>
                    </a:lnTo>
                    <a:cubicBezTo>
                      <a:pt x="3454400" y="3556000"/>
                      <a:pt x="3441700" y="3619500"/>
                      <a:pt x="3416300" y="3670300"/>
                    </a:cubicBezTo>
                    <a:cubicBezTo>
                      <a:pt x="3403600" y="3721100"/>
                      <a:pt x="3378200" y="3746500"/>
                      <a:pt x="3352800" y="3771900"/>
                    </a:cubicBezTo>
                    <a:moveTo>
                      <a:pt x="3124200" y="3302000"/>
                    </a:moveTo>
                    <a:cubicBezTo>
                      <a:pt x="3124200" y="3352800"/>
                      <a:pt x="3124200" y="3390900"/>
                      <a:pt x="3124200" y="3441700"/>
                    </a:cubicBezTo>
                    <a:lnTo>
                      <a:pt x="3479800" y="3441700"/>
                    </a:lnTo>
                    <a:cubicBezTo>
                      <a:pt x="3479800" y="3390900"/>
                      <a:pt x="3479800" y="3352800"/>
                      <a:pt x="3479800" y="3302000"/>
                    </a:cubicBezTo>
                    <a:cubicBezTo>
                      <a:pt x="3479800" y="3251200"/>
                      <a:pt x="3479800" y="3213100"/>
                      <a:pt x="3479800" y="3162300"/>
                    </a:cubicBezTo>
                    <a:lnTo>
                      <a:pt x="3124200" y="3162300"/>
                    </a:lnTo>
                    <a:cubicBezTo>
                      <a:pt x="3124200" y="3213100"/>
                      <a:pt x="3124200" y="3251200"/>
                      <a:pt x="3124200" y="3302000"/>
                    </a:cubicBezTo>
                    <a:moveTo>
                      <a:pt x="3403600" y="3797300"/>
                    </a:moveTo>
                    <a:cubicBezTo>
                      <a:pt x="3454400" y="3733800"/>
                      <a:pt x="3492500" y="3619500"/>
                      <a:pt x="3517900" y="3479800"/>
                    </a:cubicBezTo>
                    <a:lnTo>
                      <a:pt x="3771900" y="3479800"/>
                    </a:lnTo>
                    <a:cubicBezTo>
                      <a:pt x="3708400" y="3644900"/>
                      <a:pt x="3568700" y="3759200"/>
                      <a:pt x="3403600" y="3797300"/>
                    </a:cubicBezTo>
                    <a:moveTo>
                      <a:pt x="3517900" y="3441700"/>
                    </a:moveTo>
                    <a:lnTo>
                      <a:pt x="3784600" y="3441700"/>
                    </a:lnTo>
                    <a:cubicBezTo>
                      <a:pt x="3797300" y="3390900"/>
                      <a:pt x="3797300" y="3352800"/>
                      <a:pt x="3797300" y="3302000"/>
                    </a:cubicBezTo>
                    <a:cubicBezTo>
                      <a:pt x="3797300" y="3251200"/>
                      <a:pt x="3797300" y="3213100"/>
                      <a:pt x="3784600" y="3162300"/>
                    </a:cubicBezTo>
                    <a:lnTo>
                      <a:pt x="3517900" y="3162300"/>
                    </a:lnTo>
                    <a:cubicBezTo>
                      <a:pt x="3530600" y="3213100"/>
                      <a:pt x="3530600" y="3251200"/>
                      <a:pt x="3530600" y="3302000"/>
                    </a:cubicBezTo>
                    <a:cubicBezTo>
                      <a:pt x="3530600" y="3352800"/>
                      <a:pt x="3530600" y="3390900"/>
                      <a:pt x="3517900" y="3441700"/>
                    </a:cubicBezTo>
                    <a:moveTo>
                      <a:pt x="2819400" y="3441700"/>
                    </a:moveTo>
                    <a:lnTo>
                      <a:pt x="3086100" y="3441700"/>
                    </a:lnTo>
                    <a:cubicBezTo>
                      <a:pt x="3073400" y="3390900"/>
                      <a:pt x="3073400" y="3352800"/>
                      <a:pt x="3073400" y="3302000"/>
                    </a:cubicBezTo>
                    <a:cubicBezTo>
                      <a:pt x="3073400" y="3251200"/>
                      <a:pt x="3073400" y="3213100"/>
                      <a:pt x="3086100" y="3162300"/>
                    </a:cubicBezTo>
                    <a:lnTo>
                      <a:pt x="2819400" y="3162300"/>
                    </a:lnTo>
                    <a:cubicBezTo>
                      <a:pt x="2806700" y="3213100"/>
                      <a:pt x="2806700" y="3251200"/>
                      <a:pt x="2806700" y="3302000"/>
                    </a:cubicBezTo>
                    <a:cubicBezTo>
                      <a:pt x="2806700" y="3352800"/>
                      <a:pt x="2806700" y="3390900"/>
                      <a:pt x="2819400" y="3441700"/>
                    </a:cubicBezTo>
                    <a:moveTo>
                      <a:pt x="3086100" y="3479800"/>
                    </a:moveTo>
                    <a:lnTo>
                      <a:pt x="2832100" y="3479800"/>
                    </a:lnTo>
                    <a:cubicBezTo>
                      <a:pt x="2895600" y="3644900"/>
                      <a:pt x="3035300" y="3759200"/>
                      <a:pt x="3200400" y="3797300"/>
                    </a:cubicBezTo>
                    <a:cubicBezTo>
                      <a:pt x="3149600" y="3733800"/>
                      <a:pt x="3111500" y="3619500"/>
                      <a:pt x="3086100" y="3479800"/>
                    </a:cubicBezTo>
                    <a:moveTo>
                      <a:pt x="3467100" y="3124200"/>
                    </a:moveTo>
                    <a:lnTo>
                      <a:pt x="3136900" y="3124200"/>
                    </a:lnTo>
                    <a:cubicBezTo>
                      <a:pt x="3149600" y="3048000"/>
                      <a:pt x="3162300" y="2984500"/>
                      <a:pt x="3187700" y="2933700"/>
                    </a:cubicBezTo>
                    <a:cubicBezTo>
                      <a:pt x="3200400" y="2882900"/>
                      <a:pt x="3225800" y="2857500"/>
                      <a:pt x="3251200" y="2832100"/>
                    </a:cubicBezTo>
                    <a:cubicBezTo>
                      <a:pt x="3263900" y="2806700"/>
                      <a:pt x="3289300" y="2806700"/>
                      <a:pt x="3302000" y="2806700"/>
                    </a:cubicBezTo>
                    <a:cubicBezTo>
                      <a:pt x="3314700" y="2806700"/>
                      <a:pt x="3340100" y="2806700"/>
                      <a:pt x="3352800" y="2832100"/>
                    </a:cubicBezTo>
                    <a:cubicBezTo>
                      <a:pt x="3378200" y="2857500"/>
                      <a:pt x="3403600" y="2882900"/>
                      <a:pt x="3416300" y="2933700"/>
                    </a:cubicBezTo>
                    <a:cubicBezTo>
                      <a:pt x="3441700" y="2984500"/>
                      <a:pt x="3454400" y="3048000"/>
                      <a:pt x="3467100" y="3124200"/>
                    </a:cubicBezTo>
                    <a:moveTo>
                      <a:pt x="3771900" y="3124200"/>
                    </a:moveTo>
                    <a:lnTo>
                      <a:pt x="3517900" y="3124200"/>
                    </a:lnTo>
                    <a:cubicBezTo>
                      <a:pt x="3492500" y="2984500"/>
                      <a:pt x="3454400" y="2870200"/>
                      <a:pt x="3403600" y="2819400"/>
                    </a:cubicBezTo>
                    <a:cubicBezTo>
                      <a:pt x="3568700" y="2844800"/>
                      <a:pt x="3708400" y="2959100"/>
                      <a:pt x="3771900" y="3124200"/>
                    </a:cubicBezTo>
                    <a:moveTo>
                      <a:pt x="3086100" y="3124200"/>
                    </a:moveTo>
                    <a:cubicBezTo>
                      <a:pt x="3111500" y="2984500"/>
                      <a:pt x="3149600" y="2870200"/>
                      <a:pt x="3200400" y="2819400"/>
                    </a:cubicBezTo>
                    <a:cubicBezTo>
                      <a:pt x="3035300" y="2844800"/>
                      <a:pt x="2895600" y="2959100"/>
                      <a:pt x="2832100" y="3124200"/>
                    </a:cubicBezTo>
                    <a:lnTo>
                      <a:pt x="3086100" y="3124200"/>
                    </a:lnTo>
                    <a:moveTo>
                      <a:pt x="3302000" y="3937000"/>
                    </a:moveTo>
                    <a:cubicBezTo>
                      <a:pt x="2946400" y="3937000"/>
                      <a:pt x="2667000" y="3657600"/>
                      <a:pt x="2667000" y="3302000"/>
                    </a:cubicBezTo>
                    <a:cubicBezTo>
                      <a:pt x="2667000" y="2946400"/>
                      <a:pt x="2946400" y="2667000"/>
                      <a:pt x="3302000" y="2667000"/>
                    </a:cubicBezTo>
                    <a:cubicBezTo>
                      <a:pt x="3657600" y="2667000"/>
                      <a:pt x="3937000" y="2946400"/>
                      <a:pt x="3937000" y="3302000"/>
                    </a:cubicBezTo>
                    <a:cubicBezTo>
                      <a:pt x="3937000" y="3657600"/>
                      <a:pt x="3657600" y="3937000"/>
                      <a:pt x="3302000" y="3937000"/>
                    </a:cubicBezTo>
                    <a:moveTo>
                      <a:pt x="3848100" y="3302000"/>
                    </a:moveTo>
                    <a:cubicBezTo>
                      <a:pt x="3848100" y="2997200"/>
                      <a:pt x="3606800" y="2755900"/>
                      <a:pt x="3302000" y="2755900"/>
                    </a:cubicBezTo>
                    <a:cubicBezTo>
                      <a:pt x="2997200" y="2755900"/>
                      <a:pt x="2755900" y="2997200"/>
                      <a:pt x="2755900" y="3302000"/>
                    </a:cubicBezTo>
                    <a:cubicBezTo>
                      <a:pt x="2755900" y="3606800"/>
                      <a:pt x="2997200" y="3848100"/>
                      <a:pt x="3302000" y="3848100"/>
                    </a:cubicBezTo>
                    <a:cubicBezTo>
                      <a:pt x="3606800" y="3848100"/>
                      <a:pt x="3848100" y="3606800"/>
                      <a:pt x="3848100" y="3302000"/>
                    </a:cubicBezTo>
                    <a:moveTo>
                      <a:pt x="4686300" y="3771900"/>
                    </a:moveTo>
                    <a:cubicBezTo>
                      <a:pt x="4673600" y="3797300"/>
                      <a:pt x="4648200" y="3797300"/>
                      <a:pt x="4635500" y="3797300"/>
                    </a:cubicBezTo>
                    <a:cubicBezTo>
                      <a:pt x="4622800" y="3797300"/>
                      <a:pt x="4597400" y="3797300"/>
                      <a:pt x="4584700" y="3771900"/>
                    </a:cubicBezTo>
                    <a:cubicBezTo>
                      <a:pt x="4559300" y="3746500"/>
                      <a:pt x="4533900" y="3721100"/>
                      <a:pt x="4521200" y="3670300"/>
                    </a:cubicBezTo>
                    <a:cubicBezTo>
                      <a:pt x="4495800" y="3619500"/>
                      <a:pt x="4483100" y="3556000"/>
                      <a:pt x="4470400" y="3479800"/>
                    </a:cubicBezTo>
                    <a:lnTo>
                      <a:pt x="4800600" y="3479800"/>
                    </a:lnTo>
                    <a:cubicBezTo>
                      <a:pt x="4787900" y="3556000"/>
                      <a:pt x="4775200" y="3619500"/>
                      <a:pt x="4749800" y="3670300"/>
                    </a:cubicBezTo>
                    <a:cubicBezTo>
                      <a:pt x="4737100" y="3721100"/>
                      <a:pt x="4711700" y="3746500"/>
                      <a:pt x="4686300" y="3771900"/>
                    </a:cubicBezTo>
                    <a:moveTo>
                      <a:pt x="4457700" y="3302000"/>
                    </a:moveTo>
                    <a:cubicBezTo>
                      <a:pt x="4457700" y="3352800"/>
                      <a:pt x="4457700" y="3390900"/>
                      <a:pt x="4457700" y="3441700"/>
                    </a:cubicBezTo>
                    <a:lnTo>
                      <a:pt x="4813300" y="3441700"/>
                    </a:lnTo>
                    <a:cubicBezTo>
                      <a:pt x="4813300" y="3390900"/>
                      <a:pt x="4813300" y="3352800"/>
                      <a:pt x="4813300" y="3302000"/>
                    </a:cubicBezTo>
                    <a:cubicBezTo>
                      <a:pt x="4813300" y="3251200"/>
                      <a:pt x="4813300" y="3213100"/>
                      <a:pt x="4813300" y="3162300"/>
                    </a:cubicBezTo>
                    <a:lnTo>
                      <a:pt x="4457700" y="3162300"/>
                    </a:lnTo>
                    <a:cubicBezTo>
                      <a:pt x="4457700" y="3213100"/>
                      <a:pt x="4457700" y="3251200"/>
                      <a:pt x="4457700" y="3302000"/>
                    </a:cubicBezTo>
                    <a:moveTo>
                      <a:pt x="4737100" y="3797300"/>
                    </a:moveTo>
                    <a:cubicBezTo>
                      <a:pt x="4787900" y="3733800"/>
                      <a:pt x="4826000" y="3619500"/>
                      <a:pt x="4851400" y="3479800"/>
                    </a:cubicBezTo>
                    <a:lnTo>
                      <a:pt x="5105400" y="3479800"/>
                    </a:lnTo>
                    <a:cubicBezTo>
                      <a:pt x="5041900" y="3644900"/>
                      <a:pt x="4902200" y="3759200"/>
                      <a:pt x="4737100" y="3797300"/>
                    </a:cubicBezTo>
                    <a:moveTo>
                      <a:pt x="4851400" y="3441700"/>
                    </a:moveTo>
                    <a:lnTo>
                      <a:pt x="5118100" y="3441700"/>
                    </a:lnTo>
                    <a:cubicBezTo>
                      <a:pt x="5130800" y="3390900"/>
                      <a:pt x="5130800" y="3352800"/>
                      <a:pt x="5130800" y="3302000"/>
                    </a:cubicBezTo>
                    <a:cubicBezTo>
                      <a:pt x="5130800" y="3251200"/>
                      <a:pt x="5130800" y="3213100"/>
                      <a:pt x="5118100" y="3162300"/>
                    </a:cubicBezTo>
                    <a:lnTo>
                      <a:pt x="4851400" y="3162300"/>
                    </a:lnTo>
                    <a:cubicBezTo>
                      <a:pt x="4864100" y="3213100"/>
                      <a:pt x="4864100" y="3251200"/>
                      <a:pt x="4864100" y="3302000"/>
                    </a:cubicBezTo>
                    <a:cubicBezTo>
                      <a:pt x="4864100" y="3352800"/>
                      <a:pt x="4864100" y="3390900"/>
                      <a:pt x="4851400" y="3441700"/>
                    </a:cubicBezTo>
                    <a:moveTo>
                      <a:pt x="4152900" y="3441700"/>
                    </a:moveTo>
                    <a:lnTo>
                      <a:pt x="4419600" y="3441700"/>
                    </a:lnTo>
                    <a:cubicBezTo>
                      <a:pt x="4406900" y="3390900"/>
                      <a:pt x="4406900" y="3352800"/>
                      <a:pt x="4406900" y="3302000"/>
                    </a:cubicBezTo>
                    <a:cubicBezTo>
                      <a:pt x="4406900" y="3251200"/>
                      <a:pt x="4406900" y="3213100"/>
                      <a:pt x="4419600" y="3162300"/>
                    </a:cubicBezTo>
                    <a:lnTo>
                      <a:pt x="4152900" y="3162300"/>
                    </a:lnTo>
                    <a:cubicBezTo>
                      <a:pt x="4140200" y="3213100"/>
                      <a:pt x="4140200" y="3251200"/>
                      <a:pt x="4140200" y="3302000"/>
                    </a:cubicBezTo>
                    <a:cubicBezTo>
                      <a:pt x="4140200" y="3352800"/>
                      <a:pt x="4140200" y="3390900"/>
                      <a:pt x="4152900" y="3441700"/>
                    </a:cubicBezTo>
                    <a:moveTo>
                      <a:pt x="4419600" y="3479800"/>
                    </a:moveTo>
                    <a:lnTo>
                      <a:pt x="4165600" y="3479800"/>
                    </a:lnTo>
                    <a:cubicBezTo>
                      <a:pt x="4229100" y="3644900"/>
                      <a:pt x="4368800" y="3759200"/>
                      <a:pt x="4533900" y="3797300"/>
                    </a:cubicBezTo>
                    <a:cubicBezTo>
                      <a:pt x="4483100" y="3733800"/>
                      <a:pt x="4445000" y="3619500"/>
                      <a:pt x="4419600" y="3479800"/>
                    </a:cubicBezTo>
                    <a:moveTo>
                      <a:pt x="4800600" y="3124200"/>
                    </a:moveTo>
                    <a:lnTo>
                      <a:pt x="4470400" y="3124200"/>
                    </a:lnTo>
                    <a:cubicBezTo>
                      <a:pt x="4483100" y="3048000"/>
                      <a:pt x="4495800" y="2984500"/>
                      <a:pt x="4521200" y="2933700"/>
                    </a:cubicBezTo>
                    <a:cubicBezTo>
                      <a:pt x="4533900" y="2882900"/>
                      <a:pt x="4559300" y="2857500"/>
                      <a:pt x="4584700" y="2832100"/>
                    </a:cubicBezTo>
                    <a:cubicBezTo>
                      <a:pt x="4597400" y="2806700"/>
                      <a:pt x="4622800" y="2806700"/>
                      <a:pt x="4635500" y="2806700"/>
                    </a:cubicBezTo>
                    <a:cubicBezTo>
                      <a:pt x="4648200" y="2806700"/>
                      <a:pt x="4673600" y="2806700"/>
                      <a:pt x="4686300" y="2832100"/>
                    </a:cubicBezTo>
                    <a:cubicBezTo>
                      <a:pt x="4711700" y="2857500"/>
                      <a:pt x="4737100" y="2882900"/>
                      <a:pt x="4749800" y="2933700"/>
                    </a:cubicBezTo>
                    <a:cubicBezTo>
                      <a:pt x="4775200" y="2984500"/>
                      <a:pt x="4787900" y="3048000"/>
                      <a:pt x="4800600" y="3124200"/>
                    </a:cubicBezTo>
                    <a:moveTo>
                      <a:pt x="5105400" y="3124200"/>
                    </a:moveTo>
                    <a:lnTo>
                      <a:pt x="4851400" y="3124200"/>
                    </a:lnTo>
                    <a:cubicBezTo>
                      <a:pt x="4826000" y="2984500"/>
                      <a:pt x="4787900" y="2870200"/>
                      <a:pt x="4737100" y="2819400"/>
                    </a:cubicBezTo>
                    <a:cubicBezTo>
                      <a:pt x="4902200" y="2844800"/>
                      <a:pt x="5041900" y="2959100"/>
                      <a:pt x="5105400" y="3124200"/>
                    </a:cubicBezTo>
                    <a:moveTo>
                      <a:pt x="4419600" y="3124200"/>
                    </a:moveTo>
                    <a:cubicBezTo>
                      <a:pt x="4445000" y="2984500"/>
                      <a:pt x="4483100" y="2870200"/>
                      <a:pt x="4533900" y="2819400"/>
                    </a:cubicBezTo>
                    <a:cubicBezTo>
                      <a:pt x="4368800" y="2844800"/>
                      <a:pt x="4229100" y="2959100"/>
                      <a:pt x="4165600" y="3124200"/>
                    </a:cubicBezTo>
                    <a:lnTo>
                      <a:pt x="4419600" y="3124200"/>
                    </a:lnTo>
                    <a:moveTo>
                      <a:pt x="4635500" y="3937000"/>
                    </a:moveTo>
                    <a:cubicBezTo>
                      <a:pt x="4279900" y="3937000"/>
                      <a:pt x="4000500" y="3657600"/>
                      <a:pt x="4000500" y="3302000"/>
                    </a:cubicBezTo>
                    <a:cubicBezTo>
                      <a:pt x="4000500" y="2946400"/>
                      <a:pt x="4279900" y="2667000"/>
                      <a:pt x="4635500" y="2667000"/>
                    </a:cubicBezTo>
                    <a:cubicBezTo>
                      <a:pt x="4991100" y="2667000"/>
                      <a:pt x="5270500" y="2946400"/>
                      <a:pt x="5270500" y="3302000"/>
                    </a:cubicBezTo>
                    <a:cubicBezTo>
                      <a:pt x="5270500" y="3657600"/>
                      <a:pt x="4991100" y="3937000"/>
                      <a:pt x="4635500" y="3937000"/>
                    </a:cubicBezTo>
                    <a:moveTo>
                      <a:pt x="5181600" y="3302000"/>
                    </a:moveTo>
                    <a:cubicBezTo>
                      <a:pt x="5181600" y="2997200"/>
                      <a:pt x="4940300" y="2755900"/>
                      <a:pt x="4635500" y="2755900"/>
                    </a:cubicBezTo>
                    <a:cubicBezTo>
                      <a:pt x="4330700" y="2755900"/>
                      <a:pt x="4089400" y="2997200"/>
                      <a:pt x="4089400" y="3302000"/>
                    </a:cubicBezTo>
                    <a:cubicBezTo>
                      <a:pt x="4089400" y="3606800"/>
                      <a:pt x="4330700" y="3848100"/>
                      <a:pt x="4635500" y="3848100"/>
                    </a:cubicBezTo>
                    <a:cubicBezTo>
                      <a:pt x="4940300" y="3848100"/>
                      <a:pt x="5181600" y="3606800"/>
                      <a:pt x="5181600" y="3302000"/>
                    </a:cubicBezTo>
                    <a:moveTo>
                      <a:pt x="6019800" y="3771900"/>
                    </a:moveTo>
                    <a:cubicBezTo>
                      <a:pt x="6007100" y="3797300"/>
                      <a:pt x="5981700" y="3797300"/>
                      <a:pt x="5969000" y="3797300"/>
                    </a:cubicBezTo>
                    <a:cubicBezTo>
                      <a:pt x="5956300" y="3797300"/>
                      <a:pt x="5930900" y="3797300"/>
                      <a:pt x="5918200" y="3771900"/>
                    </a:cubicBezTo>
                    <a:cubicBezTo>
                      <a:pt x="5892800" y="3746500"/>
                      <a:pt x="5867400" y="3721100"/>
                      <a:pt x="5854700" y="3670300"/>
                    </a:cubicBezTo>
                    <a:cubicBezTo>
                      <a:pt x="5829300" y="3619500"/>
                      <a:pt x="5816600" y="3556000"/>
                      <a:pt x="5803900" y="3479800"/>
                    </a:cubicBezTo>
                    <a:lnTo>
                      <a:pt x="6134100" y="3479800"/>
                    </a:lnTo>
                    <a:cubicBezTo>
                      <a:pt x="6121400" y="3556000"/>
                      <a:pt x="6108700" y="3619500"/>
                      <a:pt x="6083300" y="3670300"/>
                    </a:cubicBezTo>
                    <a:cubicBezTo>
                      <a:pt x="6070600" y="3721100"/>
                      <a:pt x="6045200" y="3746500"/>
                      <a:pt x="6019800" y="3771900"/>
                    </a:cubicBezTo>
                    <a:moveTo>
                      <a:pt x="5791200" y="3302000"/>
                    </a:moveTo>
                    <a:cubicBezTo>
                      <a:pt x="5791200" y="3352800"/>
                      <a:pt x="5791200" y="3390900"/>
                      <a:pt x="5791200" y="3441700"/>
                    </a:cubicBezTo>
                    <a:lnTo>
                      <a:pt x="6146800" y="3441700"/>
                    </a:lnTo>
                    <a:cubicBezTo>
                      <a:pt x="6146800" y="3390900"/>
                      <a:pt x="6146800" y="3352800"/>
                      <a:pt x="6146800" y="3302000"/>
                    </a:cubicBezTo>
                    <a:cubicBezTo>
                      <a:pt x="6146800" y="3251200"/>
                      <a:pt x="6146800" y="3213100"/>
                      <a:pt x="6146800" y="3162300"/>
                    </a:cubicBezTo>
                    <a:lnTo>
                      <a:pt x="5791200" y="3162300"/>
                    </a:lnTo>
                    <a:cubicBezTo>
                      <a:pt x="5791200" y="3213100"/>
                      <a:pt x="5791200" y="3251200"/>
                      <a:pt x="5791200" y="3302000"/>
                    </a:cubicBezTo>
                    <a:moveTo>
                      <a:pt x="6070600" y="3797300"/>
                    </a:moveTo>
                    <a:cubicBezTo>
                      <a:pt x="6121400" y="3733800"/>
                      <a:pt x="6159500" y="3619500"/>
                      <a:pt x="6184900" y="3479800"/>
                    </a:cubicBezTo>
                    <a:lnTo>
                      <a:pt x="6438900" y="3479800"/>
                    </a:lnTo>
                    <a:cubicBezTo>
                      <a:pt x="6375400" y="3644900"/>
                      <a:pt x="6235700" y="3759200"/>
                      <a:pt x="6070600" y="3797300"/>
                    </a:cubicBezTo>
                    <a:moveTo>
                      <a:pt x="6184900" y="3441700"/>
                    </a:moveTo>
                    <a:lnTo>
                      <a:pt x="6451600" y="3441700"/>
                    </a:lnTo>
                    <a:cubicBezTo>
                      <a:pt x="6464300" y="3390900"/>
                      <a:pt x="6464300" y="3352800"/>
                      <a:pt x="6464300" y="3302000"/>
                    </a:cubicBezTo>
                    <a:cubicBezTo>
                      <a:pt x="6464300" y="3251200"/>
                      <a:pt x="6464300" y="3213100"/>
                      <a:pt x="6451600" y="3162300"/>
                    </a:cubicBezTo>
                    <a:lnTo>
                      <a:pt x="6184900" y="3162300"/>
                    </a:lnTo>
                    <a:cubicBezTo>
                      <a:pt x="6197600" y="3213100"/>
                      <a:pt x="6197600" y="3251200"/>
                      <a:pt x="6197600" y="3302000"/>
                    </a:cubicBezTo>
                    <a:cubicBezTo>
                      <a:pt x="6197600" y="3352800"/>
                      <a:pt x="6197600" y="3390900"/>
                      <a:pt x="6184900" y="3441700"/>
                    </a:cubicBezTo>
                    <a:moveTo>
                      <a:pt x="5486400" y="3441700"/>
                    </a:moveTo>
                    <a:lnTo>
                      <a:pt x="5753100" y="3441700"/>
                    </a:lnTo>
                    <a:cubicBezTo>
                      <a:pt x="5740400" y="3390900"/>
                      <a:pt x="5740400" y="3352800"/>
                      <a:pt x="5740400" y="3302000"/>
                    </a:cubicBezTo>
                    <a:cubicBezTo>
                      <a:pt x="5740400" y="3251200"/>
                      <a:pt x="5740400" y="3213100"/>
                      <a:pt x="5753100" y="3162300"/>
                    </a:cubicBezTo>
                    <a:lnTo>
                      <a:pt x="5486400" y="3162300"/>
                    </a:lnTo>
                    <a:cubicBezTo>
                      <a:pt x="5473700" y="3213100"/>
                      <a:pt x="5473700" y="3251200"/>
                      <a:pt x="5473700" y="3302000"/>
                    </a:cubicBezTo>
                    <a:cubicBezTo>
                      <a:pt x="5473700" y="3352800"/>
                      <a:pt x="5473700" y="3390900"/>
                      <a:pt x="5486400" y="3441700"/>
                    </a:cubicBezTo>
                    <a:moveTo>
                      <a:pt x="5753100" y="3479800"/>
                    </a:moveTo>
                    <a:lnTo>
                      <a:pt x="5499100" y="3479800"/>
                    </a:lnTo>
                    <a:cubicBezTo>
                      <a:pt x="5562600" y="3644900"/>
                      <a:pt x="5702300" y="3759200"/>
                      <a:pt x="5867400" y="3797300"/>
                    </a:cubicBezTo>
                    <a:cubicBezTo>
                      <a:pt x="5816600" y="3733800"/>
                      <a:pt x="5778500" y="3619500"/>
                      <a:pt x="5753100" y="3479800"/>
                    </a:cubicBezTo>
                    <a:moveTo>
                      <a:pt x="6134100" y="3124200"/>
                    </a:moveTo>
                    <a:lnTo>
                      <a:pt x="5803900" y="3124200"/>
                    </a:lnTo>
                    <a:cubicBezTo>
                      <a:pt x="5816600" y="3048000"/>
                      <a:pt x="5829300" y="2984500"/>
                      <a:pt x="5854700" y="2933700"/>
                    </a:cubicBezTo>
                    <a:cubicBezTo>
                      <a:pt x="5867400" y="2882900"/>
                      <a:pt x="5892800" y="2857500"/>
                      <a:pt x="5918200" y="2832100"/>
                    </a:cubicBezTo>
                    <a:cubicBezTo>
                      <a:pt x="5930900" y="2806700"/>
                      <a:pt x="5956300" y="2806700"/>
                      <a:pt x="5969000" y="2806700"/>
                    </a:cubicBezTo>
                    <a:cubicBezTo>
                      <a:pt x="5981700" y="2806700"/>
                      <a:pt x="6007100" y="2806700"/>
                      <a:pt x="6019800" y="2832100"/>
                    </a:cubicBezTo>
                    <a:cubicBezTo>
                      <a:pt x="6045200" y="2857500"/>
                      <a:pt x="6070600" y="2882900"/>
                      <a:pt x="6083300" y="2933700"/>
                    </a:cubicBezTo>
                    <a:cubicBezTo>
                      <a:pt x="6108700" y="2984500"/>
                      <a:pt x="6121400" y="3048000"/>
                      <a:pt x="6134100" y="3124200"/>
                    </a:cubicBezTo>
                    <a:moveTo>
                      <a:pt x="6438900" y="3124200"/>
                    </a:moveTo>
                    <a:lnTo>
                      <a:pt x="6184900" y="3124200"/>
                    </a:lnTo>
                    <a:cubicBezTo>
                      <a:pt x="6159500" y="2984500"/>
                      <a:pt x="6121400" y="2870200"/>
                      <a:pt x="6070600" y="2819400"/>
                    </a:cubicBezTo>
                    <a:cubicBezTo>
                      <a:pt x="6235700" y="2844800"/>
                      <a:pt x="6375400" y="2959100"/>
                      <a:pt x="6438900" y="3124200"/>
                    </a:cubicBezTo>
                    <a:moveTo>
                      <a:pt x="5753100" y="3124200"/>
                    </a:moveTo>
                    <a:cubicBezTo>
                      <a:pt x="5778500" y="2984500"/>
                      <a:pt x="5816600" y="2870200"/>
                      <a:pt x="5867400" y="2819400"/>
                    </a:cubicBezTo>
                    <a:cubicBezTo>
                      <a:pt x="5702300" y="2844800"/>
                      <a:pt x="5562600" y="2959100"/>
                      <a:pt x="5499100" y="3124200"/>
                    </a:cubicBezTo>
                    <a:lnTo>
                      <a:pt x="5753100" y="3124200"/>
                    </a:lnTo>
                    <a:moveTo>
                      <a:pt x="5969000" y="3937000"/>
                    </a:moveTo>
                    <a:cubicBezTo>
                      <a:pt x="5613400" y="3937000"/>
                      <a:pt x="5334000" y="3657600"/>
                      <a:pt x="5334000" y="3302000"/>
                    </a:cubicBezTo>
                    <a:cubicBezTo>
                      <a:pt x="5334000" y="2946400"/>
                      <a:pt x="5613400" y="2667000"/>
                      <a:pt x="5969000" y="2667000"/>
                    </a:cubicBezTo>
                    <a:cubicBezTo>
                      <a:pt x="6324600" y="2667000"/>
                      <a:pt x="6604000" y="2946400"/>
                      <a:pt x="6604000" y="3302000"/>
                    </a:cubicBezTo>
                    <a:cubicBezTo>
                      <a:pt x="6604000" y="3657600"/>
                      <a:pt x="6324600" y="3937000"/>
                      <a:pt x="5969000" y="3937000"/>
                    </a:cubicBezTo>
                    <a:moveTo>
                      <a:pt x="6515100" y="3302000"/>
                    </a:moveTo>
                    <a:cubicBezTo>
                      <a:pt x="6515100" y="2997200"/>
                      <a:pt x="6273800" y="2755900"/>
                      <a:pt x="5969000" y="2755900"/>
                    </a:cubicBezTo>
                    <a:cubicBezTo>
                      <a:pt x="5664200" y="2755900"/>
                      <a:pt x="5422900" y="2997200"/>
                      <a:pt x="5422900" y="3302000"/>
                    </a:cubicBezTo>
                    <a:cubicBezTo>
                      <a:pt x="5422900" y="3606800"/>
                      <a:pt x="5664200" y="3848100"/>
                      <a:pt x="5969000" y="3848100"/>
                    </a:cubicBezTo>
                    <a:cubicBezTo>
                      <a:pt x="6273800" y="3848100"/>
                      <a:pt x="6515100" y="3606800"/>
                      <a:pt x="6515100" y="3302000"/>
                    </a:cubicBezTo>
                    <a:moveTo>
                      <a:pt x="7353300" y="3771900"/>
                    </a:moveTo>
                    <a:cubicBezTo>
                      <a:pt x="7340600" y="3797300"/>
                      <a:pt x="7315200" y="3797300"/>
                      <a:pt x="7302500" y="3797300"/>
                    </a:cubicBezTo>
                    <a:cubicBezTo>
                      <a:pt x="7289800" y="3797300"/>
                      <a:pt x="7264400" y="3797300"/>
                      <a:pt x="7251700" y="3771900"/>
                    </a:cubicBezTo>
                    <a:cubicBezTo>
                      <a:pt x="7226300" y="3746500"/>
                      <a:pt x="7200900" y="3721100"/>
                      <a:pt x="7188200" y="3670300"/>
                    </a:cubicBezTo>
                    <a:cubicBezTo>
                      <a:pt x="7162800" y="3619500"/>
                      <a:pt x="7150100" y="3556000"/>
                      <a:pt x="7137400" y="3479800"/>
                    </a:cubicBezTo>
                    <a:lnTo>
                      <a:pt x="7467600" y="3479800"/>
                    </a:lnTo>
                    <a:cubicBezTo>
                      <a:pt x="7454900" y="3556000"/>
                      <a:pt x="7442200" y="3619500"/>
                      <a:pt x="7416800" y="3670300"/>
                    </a:cubicBezTo>
                    <a:cubicBezTo>
                      <a:pt x="7404100" y="3721100"/>
                      <a:pt x="7378700" y="3746500"/>
                      <a:pt x="7353300" y="3771900"/>
                    </a:cubicBezTo>
                    <a:moveTo>
                      <a:pt x="7124700" y="3302000"/>
                    </a:moveTo>
                    <a:cubicBezTo>
                      <a:pt x="7124700" y="3352800"/>
                      <a:pt x="7124700" y="3390900"/>
                      <a:pt x="7124700" y="3441700"/>
                    </a:cubicBezTo>
                    <a:lnTo>
                      <a:pt x="7480300" y="3441700"/>
                    </a:lnTo>
                    <a:cubicBezTo>
                      <a:pt x="7480300" y="3390900"/>
                      <a:pt x="7480300" y="3352800"/>
                      <a:pt x="7480300" y="3302000"/>
                    </a:cubicBezTo>
                    <a:cubicBezTo>
                      <a:pt x="7480300" y="3251200"/>
                      <a:pt x="7480300" y="3213100"/>
                      <a:pt x="7480300" y="3162300"/>
                    </a:cubicBezTo>
                    <a:lnTo>
                      <a:pt x="7124700" y="3162300"/>
                    </a:lnTo>
                    <a:cubicBezTo>
                      <a:pt x="7124700" y="3213100"/>
                      <a:pt x="7124700" y="3251200"/>
                      <a:pt x="7124700" y="3302000"/>
                    </a:cubicBezTo>
                    <a:moveTo>
                      <a:pt x="7404100" y="3797300"/>
                    </a:moveTo>
                    <a:cubicBezTo>
                      <a:pt x="7454900" y="3733800"/>
                      <a:pt x="7493000" y="3619500"/>
                      <a:pt x="7518400" y="3479800"/>
                    </a:cubicBezTo>
                    <a:lnTo>
                      <a:pt x="7772400" y="3479800"/>
                    </a:lnTo>
                    <a:cubicBezTo>
                      <a:pt x="7708900" y="3644900"/>
                      <a:pt x="7569200" y="3759200"/>
                      <a:pt x="7404100" y="3797300"/>
                    </a:cubicBezTo>
                    <a:moveTo>
                      <a:pt x="7518400" y="3441700"/>
                    </a:moveTo>
                    <a:lnTo>
                      <a:pt x="7785100" y="3441700"/>
                    </a:lnTo>
                    <a:cubicBezTo>
                      <a:pt x="7797800" y="3390900"/>
                      <a:pt x="7797800" y="3352800"/>
                      <a:pt x="7797800" y="3302000"/>
                    </a:cubicBezTo>
                    <a:cubicBezTo>
                      <a:pt x="7797800" y="3251200"/>
                      <a:pt x="7797800" y="3213100"/>
                      <a:pt x="7785100" y="3162300"/>
                    </a:cubicBezTo>
                    <a:lnTo>
                      <a:pt x="7518400" y="3162300"/>
                    </a:lnTo>
                    <a:cubicBezTo>
                      <a:pt x="7531100" y="3213100"/>
                      <a:pt x="7531100" y="3251200"/>
                      <a:pt x="7531100" y="3302000"/>
                    </a:cubicBezTo>
                    <a:cubicBezTo>
                      <a:pt x="7531100" y="3352800"/>
                      <a:pt x="7531100" y="3390900"/>
                      <a:pt x="7518400" y="3441700"/>
                    </a:cubicBezTo>
                    <a:moveTo>
                      <a:pt x="6819900" y="3441700"/>
                    </a:moveTo>
                    <a:lnTo>
                      <a:pt x="7086600" y="3441700"/>
                    </a:lnTo>
                    <a:cubicBezTo>
                      <a:pt x="7073900" y="3390900"/>
                      <a:pt x="7073900" y="3352800"/>
                      <a:pt x="7073900" y="3302000"/>
                    </a:cubicBezTo>
                    <a:cubicBezTo>
                      <a:pt x="7073900" y="3251200"/>
                      <a:pt x="7073900" y="3213100"/>
                      <a:pt x="7086600" y="3162300"/>
                    </a:cubicBezTo>
                    <a:lnTo>
                      <a:pt x="6819900" y="3162300"/>
                    </a:lnTo>
                    <a:cubicBezTo>
                      <a:pt x="6807200" y="3213100"/>
                      <a:pt x="6807200" y="3251200"/>
                      <a:pt x="6807200" y="3302000"/>
                    </a:cubicBezTo>
                    <a:cubicBezTo>
                      <a:pt x="6807200" y="3352800"/>
                      <a:pt x="6807200" y="3390900"/>
                      <a:pt x="6819900" y="3441700"/>
                    </a:cubicBezTo>
                    <a:moveTo>
                      <a:pt x="7086600" y="3479800"/>
                    </a:moveTo>
                    <a:lnTo>
                      <a:pt x="6832600" y="3479800"/>
                    </a:lnTo>
                    <a:cubicBezTo>
                      <a:pt x="6896100" y="3644900"/>
                      <a:pt x="7035800" y="3759200"/>
                      <a:pt x="7200900" y="3797300"/>
                    </a:cubicBezTo>
                    <a:cubicBezTo>
                      <a:pt x="7150100" y="3733800"/>
                      <a:pt x="7112000" y="3619500"/>
                      <a:pt x="7086600" y="3479800"/>
                    </a:cubicBezTo>
                    <a:moveTo>
                      <a:pt x="7467600" y="3124200"/>
                    </a:moveTo>
                    <a:lnTo>
                      <a:pt x="7137400" y="3124200"/>
                    </a:lnTo>
                    <a:cubicBezTo>
                      <a:pt x="7150100" y="3048000"/>
                      <a:pt x="7162800" y="2984500"/>
                      <a:pt x="7188200" y="2933700"/>
                    </a:cubicBezTo>
                    <a:cubicBezTo>
                      <a:pt x="7200900" y="2882900"/>
                      <a:pt x="7226300" y="2857500"/>
                      <a:pt x="7251700" y="2832100"/>
                    </a:cubicBezTo>
                    <a:cubicBezTo>
                      <a:pt x="7264400" y="2806700"/>
                      <a:pt x="7289800" y="2806700"/>
                      <a:pt x="7302500" y="2806700"/>
                    </a:cubicBezTo>
                    <a:cubicBezTo>
                      <a:pt x="7315200" y="2806700"/>
                      <a:pt x="7340600" y="2806700"/>
                      <a:pt x="7353300" y="2832100"/>
                    </a:cubicBezTo>
                    <a:cubicBezTo>
                      <a:pt x="7378700" y="2857500"/>
                      <a:pt x="7404100" y="2882900"/>
                      <a:pt x="7416800" y="2933700"/>
                    </a:cubicBezTo>
                    <a:cubicBezTo>
                      <a:pt x="7442200" y="2984500"/>
                      <a:pt x="7454900" y="3048000"/>
                      <a:pt x="7467600" y="3124200"/>
                    </a:cubicBezTo>
                    <a:moveTo>
                      <a:pt x="7772400" y="3124200"/>
                    </a:moveTo>
                    <a:lnTo>
                      <a:pt x="7518400" y="3124200"/>
                    </a:lnTo>
                    <a:cubicBezTo>
                      <a:pt x="7493000" y="2984500"/>
                      <a:pt x="7454900" y="2870200"/>
                      <a:pt x="7404100" y="2819400"/>
                    </a:cubicBezTo>
                    <a:cubicBezTo>
                      <a:pt x="7569200" y="2844800"/>
                      <a:pt x="7708900" y="2959100"/>
                      <a:pt x="7772400" y="3124200"/>
                    </a:cubicBezTo>
                    <a:moveTo>
                      <a:pt x="7086600" y="3124200"/>
                    </a:moveTo>
                    <a:cubicBezTo>
                      <a:pt x="7112000" y="2984500"/>
                      <a:pt x="7150100" y="2870200"/>
                      <a:pt x="7200900" y="2819400"/>
                    </a:cubicBezTo>
                    <a:cubicBezTo>
                      <a:pt x="7035800" y="2844800"/>
                      <a:pt x="6896100" y="2959100"/>
                      <a:pt x="6832600" y="3124200"/>
                    </a:cubicBezTo>
                    <a:lnTo>
                      <a:pt x="7086600" y="3124200"/>
                    </a:lnTo>
                    <a:moveTo>
                      <a:pt x="7302500" y="3937000"/>
                    </a:moveTo>
                    <a:cubicBezTo>
                      <a:pt x="6946900" y="3937000"/>
                      <a:pt x="6667500" y="3657600"/>
                      <a:pt x="6667500" y="3302000"/>
                    </a:cubicBezTo>
                    <a:cubicBezTo>
                      <a:pt x="6667500" y="2946400"/>
                      <a:pt x="6946900" y="2667000"/>
                      <a:pt x="7302500" y="2667000"/>
                    </a:cubicBezTo>
                    <a:cubicBezTo>
                      <a:pt x="7658100" y="2667000"/>
                      <a:pt x="7937500" y="2946400"/>
                      <a:pt x="7937500" y="3302000"/>
                    </a:cubicBezTo>
                    <a:cubicBezTo>
                      <a:pt x="7937500" y="3657600"/>
                      <a:pt x="7658100" y="3937000"/>
                      <a:pt x="7302500" y="3937000"/>
                    </a:cubicBezTo>
                    <a:moveTo>
                      <a:pt x="7848600" y="3302000"/>
                    </a:moveTo>
                    <a:cubicBezTo>
                      <a:pt x="7848600" y="2997200"/>
                      <a:pt x="7607300" y="2755900"/>
                      <a:pt x="7302500" y="2755900"/>
                    </a:cubicBezTo>
                    <a:cubicBezTo>
                      <a:pt x="6997700" y="2755900"/>
                      <a:pt x="6756400" y="2997200"/>
                      <a:pt x="6756400" y="3302000"/>
                    </a:cubicBezTo>
                    <a:cubicBezTo>
                      <a:pt x="6756400" y="3606800"/>
                      <a:pt x="6997700" y="3848100"/>
                      <a:pt x="7302500" y="3848100"/>
                    </a:cubicBezTo>
                    <a:cubicBezTo>
                      <a:pt x="7607300" y="3848100"/>
                      <a:pt x="7848600" y="3606800"/>
                      <a:pt x="7848600" y="3302000"/>
                    </a:cubicBezTo>
                    <a:moveTo>
                      <a:pt x="8686800" y="3771900"/>
                    </a:moveTo>
                    <a:cubicBezTo>
                      <a:pt x="8674100" y="3797300"/>
                      <a:pt x="8648700" y="3797300"/>
                      <a:pt x="8636000" y="3797300"/>
                    </a:cubicBezTo>
                    <a:cubicBezTo>
                      <a:pt x="8623300" y="3797300"/>
                      <a:pt x="8597900" y="3797300"/>
                      <a:pt x="8585200" y="3771900"/>
                    </a:cubicBezTo>
                    <a:cubicBezTo>
                      <a:pt x="8559800" y="3746500"/>
                      <a:pt x="8534400" y="3721100"/>
                      <a:pt x="8521700" y="3670300"/>
                    </a:cubicBezTo>
                    <a:cubicBezTo>
                      <a:pt x="8496300" y="3619500"/>
                      <a:pt x="8483600" y="3556000"/>
                      <a:pt x="8470900" y="3479800"/>
                    </a:cubicBezTo>
                    <a:lnTo>
                      <a:pt x="8801100" y="3479800"/>
                    </a:lnTo>
                    <a:cubicBezTo>
                      <a:pt x="8788400" y="3556000"/>
                      <a:pt x="8775700" y="3619500"/>
                      <a:pt x="8750300" y="3670300"/>
                    </a:cubicBezTo>
                    <a:cubicBezTo>
                      <a:pt x="8737600" y="3721100"/>
                      <a:pt x="8712200" y="3746500"/>
                      <a:pt x="8686800" y="3771900"/>
                    </a:cubicBezTo>
                    <a:moveTo>
                      <a:pt x="8458200" y="3302000"/>
                    </a:moveTo>
                    <a:cubicBezTo>
                      <a:pt x="8458200" y="3352800"/>
                      <a:pt x="8458200" y="3390900"/>
                      <a:pt x="8458200" y="3441700"/>
                    </a:cubicBezTo>
                    <a:lnTo>
                      <a:pt x="8813800" y="3441700"/>
                    </a:lnTo>
                    <a:cubicBezTo>
                      <a:pt x="8813800" y="3390900"/>
                      <a:pt x="8813800" y="3352800"/>
                      <a:pt x="8813800" y="3302000"/>
                    </a:cubicBezTo>
                    <a:cubicBezTo>
                      <a:pt x="8813800" y="3251200"/>
                      <a:pt x="8813800" y="3213100"/>
                      <a:pt x="8813800" y="3162300"/>
                    </a:cubicBezTo>
                    <a:lnTo>
                      <a:pt x="8458200" y="3162300"/>
                    </a:lnTo>
                    <a:cubicBezTo>
                      <a:pt x="8458200" y="3213100"/>
                      <a:pt x="8458200" y="3251200"/>
                      <a:pt x="8458200" y="3302000"/>
                    </a:cubicBezTo>
                    <a:moveTo>
                      <a:pt x="8737600" y="3797300"/>
                    </a:moveTo>
                    <a:cubicBezTo>
                      <a:pt x="8788400" y="3733800"/>
                      <a:pt x="8826500" y="3619500"/>
                      <a:pt x="8851900" y="3479800"/>
                    </a:cubicBezTo>
                    <a:lnTo>
                      <a:pt x="9105900" y="3479800"/>
                    </a:lnTo>
                    <a:cubicBezTo>
                      <a:pt x="9042400" y="3644900"/>
                      <a:pt x="8902700" y="3759200"/>
                      <a:pt x="8737600" y="3797300"/>
                    </a:cubicBezTo>
                    <a:moveTo>
                      <a:pt x="8851900" y="3441700"/>
                    </a:moveTo>
                    <a:lnTo>
                      <a:pt x="9118600" y="3441700"/>
                    </a:lnTo>
                    <a:cubicBezTo>
                      <a:pt x="9131300" y="3390900"/>
                      <a:pt x="9131300" y="3352800"/>
                      <a:pt x="9131300" y="3302000"/>
                    </a:cubicBezTo>
                    <a:cubicBezTo>
                      <a:pt x="9131300" y="3251200"/>
                      <a:pt x="9131300" y="3213100"/>
                      <a:pt x="9118600" y="3162300"/>
                    </a:cubicBezTo>
                    <a:lnTo>
                      <a:pt x="8851900" y="3162300"/>
                    </a:lnTo>
                    <a:cubicBezTo>
                      <a:pt x="8864600" y="3213100"/>
                      <a:pt x="8864600" y="3251200"/>
                      <a:pt x="8864600" y="3302000"/>
                    </a:cubicBezTo>
                    <a:cubicBezTo>
                      <a:pt x="8864600" y="3352800"/>
                      <a:pt x="8864600" y="3390900"/>
                      <a:pt x="8851900" y="3441700"/>
                    </a:cubicBezTo>
                    <a:moveTo>
                      <a:pt x="8153400" y="3441700"/>
                    </a:moveTo>
                    <a:lnTo>
                      <a:pt x="8420100" y="3441700"/>
                    </a:lnTo>
                    <a:cubicBezTo>
                      <a:pt x="8407400" y="3390900"/>
                      <a:pt x="8407400" y="3352800"/>
                      <a:pt x="8407400" y="3302000"/>
                    </a:cubicBezTo>
                    <a:cubicBezTo>
                      <a:pt x="8407400" y="3251200"/>
                      <a:pt x="8407400" y="3213100"/>
                      <a:pt x="8420100" y="3162300"/>
                    </a:cubicBezTo>
                    <a:lnTo>
                      <a:pt x="8153400" y="3162300"/>
                    </a:lnTo>
                    <a:cubicBezTo>
                      <a:pt x="8140700" y="3213100"/>
                      <a:pt x="8140700" y="3251200"/>
                      <a:pt x="8140700" y="3302000"/>
                    </a:cubicBezTo>
                    <a:cubicBezTo>
                      <a:pt x="8140700" y="3352800"/>
                      <a:pt x="8140700" y="3390900"/>
                      <a:pt x="8153400" y="3441700"/>
                    </a:cubicBezTo>
                    <a:moveTo>
                      <a:pt x="8420100" y="3479800"/>
                    </a:moveTo>
                    <a:lnTo>
                      <a:pt x="8166100" y="3479800"/>
                    </a:lnTo>
                    <a:cubicBezTo>
                      <a:pt x="8229600" y="3644900"/>
                      <a:pt x="8369300" y="3759200"/>
                      <a:pt x="8534400" y="3797300"/>
                    </a:cubicBezTo>
                    <a:cubicBezTo>
                      <a:pt x="8483600" y="3733800"/>
                      <a:pt x="8445500" y="3619500"/>
                      <a:pt x="8420100" y="3479800"/>
                    </a:cubicBezTo>
                    <a:moveTo>
                      <a:pt x="8801100" y="3124200"/>
                    </a:moveTo>
                    <a:lnTo>
                      <a:pt x="8470900" y="3124200"/>
                    </a:lnTo>
                    <a:cubicBezTo>
                      <a:pt x="8483600" y="3048000"/>
                      <a:pt x="8496300" y="2984500"/>
                      <a:pt x="8521700" y="2933700"/>
                    </a:cubicBezTo>
                    <a:cubicBezTo>
                      <a:pt x="8534400" y="2882900"/>
                      <a:pt x="8559800" y="2857500"/>
                      <a:pt x="8585200" y="2832100"/>
                    </a:cubicBezTo>
                    <a:cubicBezTo>
                      <a:pt x="8597900" y="2806700"/>
                      <a:pt x="8623300" y="2806700"/>
                      <a:pt x="8636000" y="2806700"/>
                    </a:cubicBezTo>
                    <a:cubicBezTo>
                      <a:pt x="8648700" y="2806700"/>
                      <a:pt x="8674100" y="2806700"/>
                      <a:pt x="8686800" y="2832100"/>
                    </a:cubicBezTo>
                    <a:cubicBezTo>
                      <a:pt x="8712200" y="2857500"/>
                      <a:pt x="8737600" y="2882900"/>
                      <a:pt x="8750300" y="2933700"/>
                    </a:cubicBezTo>
                    <a:cubicBezTo>
                      <a:pt x="8775700" y="2984500"/>
                      <a:pt x="8788400" y="3048000"/>
                      <a:pt x="8801100" y="3124200"/>
                    </a:cubicBezTo>
                    <a:moveTo>
                      <a:pt x="9105900" y="3124200"/>
                    </a:moveTo>
                    <a:lnTo>
                      <a:pt x="8851900" y="3124200"/>
                    </a:lnTo>
                    <a:cubicBezTo>
                      <a:pt x="8826500" y="2984500"/>
                      <a:pt x="8788400" y="2870200"/>
                      <a:pt x="8737600" y="2819400"/>
                    </a:cubicBezTo>
                    <a:cubicBezTo>
                      <a:pt x="8902700" y="2844800"/>
                      <a:pt x="9042400" y="2959100"/>
                      <a:pt x="9105900" y="3124200"/>
                    </a:cubicBezTo>
                    <a:moveTo>
                      <a:pt x="8420100" y="3124200"/>
                    </a:moveTo>
                    <a:cubicBezTo>
                      <a:pt x="8445500" y="2984500"/>
                      <a:pt x="8483600" y="2870200"/>
                      <a:pt x="8534400" y="2819400"/>
                    </a:cubicBezTo>
                    <a:cubicBezTo>
                      <a:pt x="8369300" y="2844800"/>
                      <a:pt x="8229600" y="2959100"/>
                      <a:pt x="8166100" y="3124200"/>
                    </a:cubicBezTo>
                    <a:lnTo>
                      <a:pt x="8420100" y="3124200"/>
                    </a:lnTo>
                    <a:moveTo>
                      <a:pt x="8636000" y="3937000"/>
                    </a:moveTo>
                    <a:cubicBezTo>
                      <a:pt x="8280400" y="3937000"/>
                      <a:pt x="8001000" y="3657600"/>
                      <a:pt x="8001000" y="3302000"/>
                    </a:cubicBezTo>
                    <a:cubicBezTo>
                      <a:pt x="8001000" y="2946400"/>
                      <a:pt x="8280400" y="2667000"/>
                      <a:pt x="8636000" y="2667000"/>
                    </a:cubicBezTo>
                    <a:cubicBezTo>
                      <a:pt x="8991600" y="2667000"/>
                      <a:pt x="9271000" y="2946400"/>
                      <a:pt x="9271000" y="3302000"/>
                    </a:cubicBezTo>
                    <a:cubicBezTo>
                      <a:pt x="9271000" y="3657600"/>
                      <a:pt x="8991600" y="3937000"/>
                      <a:pt x="8636000" y="3937000"/>
                    </a:cubicBezTo>
                    <a:moveTo>
                      <a:pt x="9182100" y="3302000"/>
                    </a:moveTo>
                    <a:cubicBezTo>
                      <a:pt x="9182100" y="2997200"/>
                      <a:pt x="8940800" y="2755900"/>
                      <a:pt x="8636000" y="2755900"/>
                    </a:cubicBezTo>
                    <a:cubicBezTo>
                      <a:pt x="8331200" y="2755900"/>
                      <a:pt x="8089900" y="2997200"/>
                      <a:pt x="8089900" y="3302000"/>
                    </a:cubicBezTo>
                    <a:cubicBezTo>
                      <a:pt x="8089900" y="3606800"/>
                      <a:pt x="8331200" y="3848100"/>
                      <a:pt x="8636000" y="3848100"/>
                    </a:cubicBezTo>
                    <a:cubicBezTo>
                      <a:pt x="8940800" y="3848100"/>
                      <a:pt x="9182100" y="3606800"/>
                      <a:pt x="9182100" y="3302000"/>
                    </a:cubicBezTo>
                    <a:moveTo>
                      <a:pt x="10020300" y="3771900"/>
                    </a:moveTo>
                    <a:cubicBezTo>
                      <a:pt x="10007600" y="3797300"/>
                      <a:pt x="9982200" y="3797300"/>
                      <a:pt x="9969500" y="3797300"/>
                    </a:cubicBezTo>
                    <a:cubicBezTo>
                      <a:pt x="9956800" y="3797300"/>
                      <a:pt x="9931400" y="3797300"/>
                      <a:pt x="9918700" y="3771900"/>
                    </a:cubicBezTo>
                    <a:cubicBezTo>
                      <a:pt x="9893300" y="3746500"/>
                      <a:pt x="9867900" y="3721100"/>
                      <a:pt x="9855200" y="3670300"/>
                    </a:cubicBezTo>
                    <a:cubicBezTo>
                      <a:pt x="9829800" y="3619500"/>
                      <a:pt x="9817100" y="3556000"/>
                      <a:pt x="9804400" y="3479800"/>
                    </a:cubicBezTo>
                    <a:lnTo>
                      <a:pt x="10134600" y="3479800"/>
                    </a:lnTo>
                    <a:cubicBezTo>
                      <a:pt x="10121900" y="3556000"/>
                      <a:pt x="10109200" y="3619500"/>
                      <a:pt x="10083800" y="3670300"/>
                    </a:cubicBezTo>
                    <a:cubicBezTo>
                      <a:pt x="10071100" y="3721100"/>
                      <a:pt x="10045700" y="3746500"/>
                      <a:pt x="10020300" y="3771900"/>
                    </a:cubicBezTo>
                    <a:moveTo>
                      <a:pt x="9791700" y="3302000"/>
                    </a:moveTo>
                    <a:cubicBezTo>
                      <a:pt x="9791700" y="3352800"/>
                      <a:pt x="9791700" y="3390900"/>
                      <a:pt x="9791700" y="3441700"/>
                    </a:cubicBezTo>
                    <a:lnTo>
                      <a:pt x="10147300" y="3441700"/>
                    </a:lnTo>
                    <a:cubicBezTo>
                      <a:pt x="10147300" y="3390900"/>
                      <a:pt x="10147300" y="3352800"/>
                      <a:pt x="10147300" y="3302000"/>
                    </a:cubicBezTo>
                    <a:cubicBezTo>
                      <a:pt x="10147300" y="3251200"/>
                      <a:pt x="10147300" y="3213100"/>
                      <a:pt x="10147300" y="3162300"/>
                    </a:cubicBezTo>
                    <a:lnTo>
                      <a:pt x="9791700" y="3162300"/>
                    </a:lnTo>
                    <a:cubicBezTo>
                      <a:pt x="9791700" y="3213100"/>
                      <a:pt x="9791700" y="3251200"/>
                      <a:pt x="9791700" y="3302000"/>
                    </a:cubicBezTo>
                    <a:moveTo>
                      <a:pt x="10071100" y="3797300"/>
                    </a:moveTo>
                    <a:cubicBezTo>
                      <a:pt x="10121900" y="3733800"/>
                      <a:pt x="10160000" y="3619500"/>
                      <a:pt x="10185400" y="3479800"/>
                    </a:cubicBezTo>
                    <a:lnTo>
                      <a:pt x="10439400" y="3479800"/>
                    </a:lnTo>
                    <a:cubicBezTo>
                      <a:pt x="10375900" y="3644900"/>
                      <a:pt x="10236200" y="3759200"/>
                      <a:pt x="10071100" y="3797300"/>
                    </a:cubicBezTo>
                    <a:moveTo>
                      <a:pt x="10185400" y="3441700"/>
                    </a:moveTo>
                    <a:lnTo>
                      <a:pt x="10452100" y="3441700"/>
                    </a:lnTo>
                    <a:cubicBezTo>
                      <a:pt x="10464800" y="3390900"/>
                      <a:pt x="10464800" y="3352800"/>
                      <a:pt x="10464800" y="3302000"/>
                    </a:cubicBezTo>
                    <a:cubicBezTo>
                      <a:pt x="10464800" y="3251200"/>
                      <a:pt x="10464800" y="3213100"/>
                      <a:pt x="10452100" y="3162300"/>
                    </a:cubicBezTo>
                    <a:lnTo>
                      <a:pt x="10185400" y="3162300"/>
                    </a:lnTo>
                    <a:cubicBezTo>
                      <a:pt x="10198100" y="3213100"/>
                      <a:pt x="10198100" y="3251200"/>
                      <a:pt x="10198100" y="3302000"/>
                    </a:cubicBezTo>
                    <a:cubicBezTo>
                      <a:pt x="10198100" y="3352800"/>
                      <a:pt x="10198100" y="3390900"/>
                      <a:pt x="10185400" y="3441700"/>
                    </a:cubicBezTo>
                    <a:moveTo>
                      <a:pt x="9486900" y="3441700"/>
                    </a:moveTo>
                    <a:lnTo>
                      <a:pt x="9753600" y="3441700"/>
                    </a:lnTo>
                    <a:cubicBezTo>
                      <a:pt x="9740900" y="3390900"/>
                      <a:pt x="9740900" y="3352800"/>
                      <a:pt x="9740900" y="3302000"/>
                    </a:cubicBezTo>
                    <a:cubicBezTo>
                      <a:pt x="9740900" y="3251200"/>
                      <a:pt x="9740900" y="3213100"/>
                      <a:pt x="9753600" y="3162300"/>
                    </a:cubicBezTo>
                    <a:lnTo>
                      <a:pt x="9486900" y="3162300"/>
                    </a:lnTo>
                    <a:cubicBezTo>
                      <a:pt x="9474200" y="3213100"/>
                      <a:pt x="9474200" y="3251200"/>
                      <a:pt x="9474200" y="3302000"/>
                    </a:cubicBezTo>
                    <a:cubicBezTo>
                      <a:pt x="9474200" y="3352800"/>
                      <a:pt x="9474200" y="3390900"/>
                      <a:pt x="9486900" y="3441700"/>
                    </a:cubicBezTo>
                    <a:moveTo>
                      <a:pt x="9753600" y="3479800"/>
                    </a:moveTo>
                    <a:lnTo>
                      <a:pt x="9499600" y="3479800"/>
                    </a:lnTo>
                    <a:cubicBezTo>
                      <a:pt x="9563100" y="3644900"/>
                      <a:pt x="9702800" y="3759200"/>
                      <a:pt x="9867900" y="3797300"/>
                    </a:cubicBezTo>
                    <a:cubicBezTo>
                      <a:pt x="9817100" y="3733800"/>
                      <a:pt x="9779000" y="3619500"/>
                      <a:pt x="9753600" y="3479800"/>
                    </a:cubicBezTo>
                    <a:moveTo>
                      <a:pt x="10134600" y="3124200"/>
                    </a:moveTo>
                    <a:lnTo>
                      <a:pt x="9804400" y="3124200"/>
                    </a:lnTo>
                    <a:cubicBezTo>
                      <a:pt x="9817100" y="3048000"/>
                      <a:pt x="9829800" y="2984500"/>
                      <a:pt x="9855200" y="2933700"/>
                    </a:cubicBezTo>
                    <a:cubicBezTo>
                      <a:pt x="9867900" y="2882900"/>
                      <a:pt x="9893300" y="2857500"/>
                      <a:pt x="9918700" y="2832100"/>
                    </a:cubicBezTo>
                    <a:cubicBezTo>
                      <a:pt x="9931400" y="2806700"/>
                      <a:pt x="9956800" y="2806700"/>
                      <a:pt x="9969500" y="2806700"/>
                    </a:cubicBezTo>
                    <a:cubicBezTo>
                      <a:pt x="9982200" y="2806700"/>
                      <a:pt x="10007600" y="2806700"/>
                      <a:pt x="10020300" y="2832100"/>
                    </a:cubicBezTo>
                    <a:cubicBezTo>
                      <a:pt x="10045700" y="2857500"/>
                      <a:pt x="10071100" y="2882900"/>
                      <a:pt x="10083800" y="2933700"/>
                    </a:cubicBezTo>
                    <a:cubicBezTo>
                      <a:pt x="10109200" y="2984500"/>
                      <a:pt x="10121900" y="3048000"/>
                      <a:pt x="10134600" y="3124200"/>
                    </a:cubicBezTo>
                    <a:moveTo>
                      <a:pt x="10439400" y="3124200"/>
                    </a:moveTo>
                    <a:lnTo>
                      <a:pt x="10185400" y="3124200"/>
                    </a:lnTo>
                    <a:cubicBezTo>
                      <a:pt x="10160000" y="2984500"/>
                      <a:pt x="10121900" y="2870200"/>
                      <a:pt x="10071100" y="2819400"/>
                    </a:cubicBezTo>
                    <a:cubicBezTo>
                      <a:pt x="10236200" y="2844800"/>
                      <a:pt x="10375900" y="2959100"/>
                      <a:pt x="10439400" y="3124200"/>
                    </a:cubicBezTo>
                    <a:moveTo>
                      <a:pt x="9753600" y="3124200"/>
                    </a:moveTo>
                    <a:cubicBezTo>
                      <a:pt x="9779000" y="2984500"/>
                      <a:pt x="9817100" y="2870200"/>
                      <a:pt x="9867900" y="2819400"/>
                    </a:cubicBezTo>
                    <a:cubicBezTo>
                      <a:pt x="9702800" y="2844800"/>
                      <a:pt x="9563100" y="2959100"/>
                      <a:pt x="9499600" y="3124200"/>
                    </a:cubicBezTo>
                    <a:lnTo>
                      <a:pt x="9753600" y="3124200"/>
                    </a:lnTo>
                    <a:moveTo>
                      <a:pt x="9969500" y="3937000"/>
                    </a:moveTo>
                    <a:cubicBezTo>
                      <a:pt x="9613900" y="3937000"/>
                      <a:pt x="9334500" y="3657600"/>
                      <a:pt x="9334500" y="3302000"/>
                    </a:cubicBezTo>
                    <a:cubicBezTo>
                      <a:pt x="9334500" y="2946400"/>
                      <a:pt x="9613900" y="2667000"/>
                      <a:pt x="9969500" y="2667000"/>
                    </a:cubicBezTo>
                    <a:cubicBezTo>
                      <a:pt x="10325100" y="2667000"/>
                      <a:pt x="10604500" y="2946400"/>
                      <a:pt x="10604500" y="3302000"/>
                    </a:cubicBezTo>
                    <a:cubicBezTo>
                      <a:pt x="10604500" y="3657600"/>
                      <a:pt x="10325100" y="3937000"/>
                      <a:pt x="9969500" y="3937000"/>
                    </a:cubicBezTo>
                    <a:moveTo>
                      <a:pt x="10515600" y="3302000"/>
                    </a:moveTo>
                    <a:cubicBezTo>
                      <a:pt x="10515600" y="2997200"/>
                      <a:pt x="10274300" y="2755900"/>
                      <a:pt x="9969500" y="2755900"/>
                    </a:cubicBezTo>
                    <a:cubicBezTo>
                      <a:pt x="9664700" y="2755900"/>
                      <a:pt x="9423400" y="2997200"/>
                      <a:pt x="9423400" y="3302000"/>
                    </a:cubicBezTo>
                    <a:cubicBezTo>
                      <a:pt x="9423400" y="3606800"/>
                      <a:pt x="9664700" y="3848100"/>
                      <a:pt x="9969500" y="3848100"/>
                    </a:cubicBezTo>
                    <a:cubicBezTo>
                      <a:pt x="10274300" y="3848100"/>
                      <a:pt x="10515600" y="3606800"/>
                      <a:pt x="10515600" y="3302000"/>
                    </a:cubicBezTo>
                  </a:path>
                </a:pathLst>
              </a:custGeom>
              <a:solidFill>
                <a:srgbClr val="1E2DBE"/>
              </a:solidFill>
            </p:spPr>
            <p:txBody>
              <a:bodyPr/>
              <a:lstStyle/>
              <a:p>
                <a:endParaRPr lang="nl-NL"/>
              </a:p>
            </p:txBody>
          </p:sp>
        </p:grpSp>
      </p:grpSp>
      <p:grpSp>
        <p:nvGrpSpPr>
          <p:cNvPr id="6" name="Group 6"/>
          <p:cNvGrpSpPr/>
          <p:nvPr/>
        </p:nvGrpSpPr>
        <p:grpSpPr>
          <a:xfrm>
            <a:off x="7022065" y="1858441"/>
            <a:ext cx="2749786" cy="815726"/>
            <a:chOff x="0" y="0"/>
            <a:chExt cx="5499572" cy="1631452"/>
          </a:xfrm>
        </p:grpSpPr>
        <p:grpSp>
          <p:nvGrpSpPr>
            <p:cNvPr id="7" name="Group 7"/>
            <p:cNvGrpSpPr>
              <a:grpSpLocks noChangeAspect="1"/>
            </p:cNvGrpSpPr>
            <p:nvPr/>
          </p:nvGrpSpPr>
          <p:grpSpPr>
            <a:xfrm>
              <a:off x="0" y="0"/>
              <a:ext cx="5499572" cy="1631452"/>
              <a:chOff x="0" y="0"/>
              <a:chExt cx="13271500" cy="3937000"/>
            </a:xfrm>
          </p:grpSpPr>
          <p:sp>
            <p:nvSpPr>
              <p:cNvPr id="8" name="Freeform 8"/>
              <p:cNvSpPr/>
              <p:nvPr/>
            </p:nvSpPr>
            <p:spPr>
              <a:xfrm>
                <a:off x="0" y="0"/>
                <a:ext cx="13271500" cy="3937000"/>
              </a:xfrm>
              <a:custGeom>
                <a:avLst/>
                <a:gdLst/>
                <a:ahLst/>
                <a:cxnLst/>
                <a:rect l="l" t="t" r="r" b="b"/>
                <a:pathLst>
                  <a:path w="13271500" h="3937000">
                    <a:moveTo>
                      <a:pt x="685800" y="1104900"/>
                    </a:moveTo>
                    <a:cubicBezTo>
                      <a:pt x="673100" y="1130300"/>
                      <a:pt x="647700" y="1130300"/>
                      <a:pt x="635000" y="1130300"/>
                    </a:cubicBezTo>
                    <a:cubicBezTo>
                      <a:pt x="622300" y="1130300"/>
                      <a:pt x="596900" y="1130300"/>
                      <a:pt x="584200" y="1104900"/>
                    </a:cubicBezTo>
                    <a:cubicBezTo>
                      <a:pt x="558800" y="1079500"/>
                      <a:pt x="533400" y="1054100"/>
                      <a:pt x="520700" y="1003300"/>
                    </a:cubicBezTo>
                    <a:cubicBezTo>
                      <a:pt x="495300" y="952500"/>
                      <a:pt x="482600" y="889000"/>
                      <a:pt x="469900" y="812800"/>
                    </a:cubicBezTo>
                    <a:lnTo>
                      <a:pt x="800100" y="812800"/>
                    </a:lnTo>
                    <a:cubicBezTo>
                      <a:pt x="787400" y="889000"/>
                      <a:pt x="774700" y="952500"/>
                      <a:pt x="749300" y="1003300"/>
                    </a:cubicBezTo>
                    <a:cubicBezTo>
                      <a:pt x="736600" y="1054100"/>
                      <a:pt x="711200" y="1079500"/>
                      <a:pt x="685800" y="1104900"/>
                    </a:cubicBezTo>
                    <a:lnTo>
                      <a:pt x="685800" y="1104900"/>
                    </a:lnTo>
                    <a:moveTo>
                      <a:pt x="457200" y="635000"/>
                    </a:moveTo>
                    <a:cubicBezTo>
                      <a:pt x="457200" y="685800"/>
                      <a:pt x="457200" y="723900"/>
                      <a:pt x="457200" y="774700"/>
                    </a:cubicBezTo>
                    <a:lnTo>
                      <a:pt x="812800" y="774700"/>
                    </a:lnTo>
                    <a:cubicBezTo>
                      <a:pt x="812800" y="723900"/>
                      <a:pt x="812800" y="685800"/>
                      <a:pt x="812800" y="635000"/>
                    </a:cubicBezTo>
                    <a:cubicBezTo>
                      <a:pt x="812800" y="584200"/>
                      <a:pt x="812800" y="546100"/>
                      <a:pt x="812800" y="495300"/>
                    </a:cubicBezTo>
                    <a:lnTo>
                      <a:pt x="457200" y="495300"/>
                    </a:lnTo>
                    <a:cubicBezTo>
                      <a:pt x="457200" y="546100"/>
                      <a:pt x="457200" y="584200"/>
                      <a:pt x="457200" y="635000"/>
                    </a:cubicBezTo>
                    <a:moveTo>
                      <a:pt x="736600" y="1130300"/>
                    </a:moveTo>
                    <a:cubicBezTo>
                      <a:pt x="787400" y="1066800"/>
                      <a:pt x="825500" y="952500"/>
                      <a:pt x="850900" y="812800"/>
                    </a:cubicBezTo>
                    <a:lnTo>
                      <a:pt x="1104900" y="812800"/>
                    </a:lnTo>
                    <a:cubicBezTo>
                      <a:pt x="1041400" y="977900"/>
                      <a:pt x="901700" y="1092200"/>
                      <a:pt x="736600" y="1130300"/>
                    </a:cubicBezTo>
                    <a:moveTo>
                      <a:pt x="850900" y="774700"/>
                    </a:moveTo>
                    <a:lnTo>
                      <a:pt x="1117600" y="774700"/>
                    </a:lnTo>
                    <a:cubicBezTo>
                      <a:pt x="1130300" y="723900"/>
                      <a:pt x="1130300" y="685800"/>
                      <a:pt x="1130300" y="635000"/>
                    </a:cubicBezTo>
                    <a:cubicBezTo>
                      <a:pt x="1130300" y="584200"/>
                      <a:pt x="1130300" y="546100"/>
                      <a:pt x="1117600" y="495300"/>
                    </a:cubicBezTo>
                    <a:lnTo>
                      <a:pt x="850900" y="495300"/>
                    </a:lnTo>
                    <a:cubicBezTo>
                      <a:pt x="863600" y="546100"/>
                      <a:pt x="863600" y="584200"/>
                      <a:pt x="863600" y="635000"/>
                    </a:cubicBezTo>
                    <a:cubicBezTo>
                      <a:pt x="863600" y="685800"/>
                      <a:pt x="863600" y="723900"/>
                      <a:pt x="850900" y="774700"/>
                    </a:cubicBezTo>
                    <a:moveTo>
                      <a:pt x="152400" y="774700"/>
                    </a:moveTo>
                    <a:lnTo>
                      <a:pt x="419100" y="774700"/>
                    </a:lnTo>
                    <a:cubicBezTo>
                      <a:pt x="406400" y="723900"/>
                      <a:pt x="406400" y="685800"/>
                      <a:pt x="406400" y="635000"/>
                    </a:cubicBezTo>
                    <a:cubicBezTo>
                      <a:pt x="406400" y="584200"/>
                      <a:pt x="406400" y="546100"/>
                      <a:pt x="419100" y="495300"/>
                    </a:cubicBezTo>
                    <a:lnTo>
                      <a:pt x="152400" y="495300"/>
                    </a:lnTo>
                    <a:cubicBezTo>
                      <a:pt x="139700" y="546100"/>
                      <a:pt x="139700" y="584200"/>
                      <a:pt x="139700" y="635000"/>
                    </a:cubicBezTo>
                    <a:cubicBezTo>
                      <a:pt x="139700" y="685800"/>
                      <a:pt x="139700" y="723900"/>
                      <a:pt x="152400" y="774700"/>
                    </a:cubicBezTo>
                    <a:moveTo>
                      <a:pt x="419100" y="812800"/>
                    </a:moveTo>
                    <a:lnTo>
                      <a:pt x="165100" y="812800"/>
                    </a:lnTo>
                    <a:cubicBezTo>
                      <a:pt x="228600" y="977900"/>
                      <a:pt x="368300" y="1092200"/>
                      <a:pt x="533400" y="1130300"/>
                    </a:cubicBezTo>
                    <a:cubicBezTo>
                      <a:pt x="482600" y="1066800"/>
                      <a:pt x="444500" y="952500"/>
                      <a:pt x="419100" y="812800"/>
                    </a:cubicBezTo>
                    <a:moveTo>
                      <a:pt x="800100" y="457200"/>
                    </a:moveTo>
                    <a:lnTo>
                      <a:pt x="469900" y="457200"/>
                    </a:lnTo>
                    <a:cubicBezTo>
                      <a:pt x="482600" y="381000"/>
                      <a:pt x="495300" y="317500"/>
                      <a:pt x="520700" y="266700"/>
                    </a:cubicBezTo>
                    <a:cubicBezTo>
                      <a:pt x="533400" y="215900"/>
                      <a:pt x="558800" y="190500"/>
                      <a:pt x="584200" y="165100"/>
                    </a:cubicBezTo>
                    <a:cubicBezTo>
                      <a:pt x="596900" y="139700"/>
                      <a:pt x="622300" y="139700"/>
                      <a:pt x="635000" y="139700"/>
                    </a:cubicBezTo>
                    <a:cubicBezTo>
                      <a:pt x="647700" y="139700"/>
                      <a:pt x="673100" y="139700"/>
                      <a:pt x="685800" y="165100"/>
                    </a:cubicBezTo>
                    <a:cubicBezTo>
                      <a:pt x="711200" y="190500"/>
                      <a:pt x="736600" y="215900"/>
                      <a:pt x="749300" y="266700"/>
                    </a:cubicBezTo>
                    <a:cubicBezTo>
                      <a:pt x="774700" y="317500"/>
                      <a:pt x="787400" y="381000"/>
                      <a:pt x="800100" y="457200"/>
                    </a:cubicBezTo>
                    <a:moveTo>
                      <a:pt x="1104900" y="457200"/>
                    </a:moveTo>
                    <a:lnTo>
                      <a:pt x="850900" y="457200"/>
                    </a:lnTo>
                    <a:cubicBezTo>
                      <a:pt x="825500" y="317500"/>
                      <a:pt x="787400" y="203200"/>
                      <a:pt x="736600" y="152400"/>
                    </a:cubicBezTo>
                    <a:cubicBezTo>
                      <a:pt x="901700" y="177800"/>
                      <a:pt x="1041400" y="292100"/>
                      <a:pt x="1104900" y="457200"/>
                    </a:cubicBezTo>
                    <a:moveTo>
                      <a:pt x="419100" y="457200"/>
                    </a:moveTo>
                    <a:cubicBezTo>
                      <a:pt x="444500" y="317500"/>
                      <a:pt x="482600" y="203200"/>
                      <a:pt x="533400" y="152400"/>
                    </a:cubicBezTo>
                    <a:cubicBezTo>
                      <a:pt x="368300" y="177800"/>
                      <a:pt x="228600" y="292100"/>
                      <a:pt x="165100" y="457200"/>
                    </a:cubicBezTo>
                    <a:lnTo>
                      <a:pt x="419100" y="457200"/>
                    </a:lnTo>
                    <a:moveTo>
                      <a:pt x="635000" y="1270000"/>
                    </a:moveTo>
                    <a:cubicBezTo>
                      <a:pt x="279400" y="1270000"/>
                      <a:pt x="0" y="990600"/>
                      <a:pt x="0" y="635000"/>
                    </a:cubicBezTo>
                    <a:cubicBezTo>
                      <a:pt x="0" y="279400"/>
                      <a:pt x="279400" y="0"/>
                      <a:pt x="635000" y="0"/>
                    </a:cubicBezTo>
                    <a:cubicBezTo>
                      <a:pt x="990600" y="0"/>
                      <a:pt x="1270000" y="279400"/>
                      <a:pt x="1270000" y="635000"/>
                    </a:cubicBezTo>
                    <a:cubicBezTo>
                      <a:pt x="1270000" y="990600"/>
                      <a:pt x="990600" y="1270000"/>
                      <a:pt x="635000" y="1270000"/>
                    </a:cubicBezTo>
                    <a:moveTo>
                      <a:pt x="1181100" y="635000"/>
                    </a:moveTo>
                    <a:cubicBezTo>
                      <a:pt x="1181100" y="330200"/>
                      <a:pt x="939800" y="88900"/>
                      <a:pt x="635000" y="88900"/>
                    </a:cubicBezTo>
                    <a:cubicBezTo>
                      <a:pt x="330200" y="88900"/>
                      <a:pt x="88900" y="330200"/>
                      <a:pt x="88900" y="635000"/>
                    </a:cubicBezTo>
                    <a:cubicBezTo>
                      <a:pt x="88900" y="939800"/>
                      <a:pt x="330200" y="1181100"/>
                      <a:pt x="635000" y="1181100"/>
                    </a:cubicBezTo>
                    <a:cubicBezTo>
                      <a:pt x="939800" y="1181100"/>
                      <a:pt x="1181100" y="939800"/>
                      <a:pt x="1181100" y="635000"/>
                    </a:cubicBezTo>
                    <a:moveTo>
                      <a:pt x="2019300" y="1104900"/>
                    </a:moveTo>
                    <a:cubicBezTo>
                      <a:pt x="2006600" y="1130300"/>
                      <a:pt x="1981200" y="1130300"/>
                      <a:pt x="1968500" y="1130300"/>
                    </a:cubicBezTo>
                    <a:cubicBezTo>
                      <a:pt x="1955800" y="1130300"/>
                      <a:pt x="1930400" y="1130300"/>
                      <a:pt x="1917700" y="1104900"/>
                    </a:cubicBezTo>
                    <a:cubicBezTo>
                      <a:pt x="1892300" y="1079500"/>
                      <a:pt x="1866900" y="1054100"/>
                      <a:pt x="1854200" y="1003300"/>
                    </a:cubicBezTo>
                    <a:cubicBezTo>
                      <a:pt x="1828800" y="952500"/>
                      <a:pt x="1816100" y="889000"/>
                      <a:pt x="1803400" y="812800"/>
                    </a:cubicBezTo>
                    <a:lnTo>
                      <a:pt x="2133600" y="812800"/>
                    </a:lnTo>
                    <a:cubicBezTo>
                      <a:pt x="2120900" y="889000"/>
                      <a:pt x="2108200" y="952500"/>
                      <a:pt x="2082800" y="1003300"/>
                    </a:cubicBezTo>
                    <a:cubicBezTo>
                      <a:pt x="2070100" y="1054100"/>
                      <a:pt x="2044700" y="1079500"/>
                      <a:pt x="2019300" y="1104900"/>
                    </a:cubicBezTo>
                    <a:moveTo>
                      <a:pt x="1790700" y="635000"/>
                    </a:moveTo>
                    <a:cubicBezTo>
                      <a:pt x="1790700" y="685800"/>
                      <a:pt x="1790700" y="723900"/>
                      <a:pt x="1790700" y="774700"/>
                    </a:cubicBezTo>
                    <a:lnTo>
                      <a:pt x="2146300" y="774700"/>
                    </a:lnTo>
                    <a:cubicBezTo>
                      <a:pt x="2146300" y="723900"/>
                      <a:pt x="2146300" y="685800"/>
                      <a:pt x="2146300" y="635000"/>
                    </a:cubicBezTo>
                    <a:cubicBezTo>
                      <a:pt x="2146300" y="584200"/>
                      <a:pt x="2146300" y="546100"/>
                      <a:pt x="2146300" y="495300"/>
                    </a:cubicBezTo>
                    <a:lnTo>
                      <a:pt x="1790700" y="495300"/>
                    </a:lnTo>
                    <a:cubicBezTo>
                      <a:pt x="1790700" y="546100"/>
                      <a:pt x="1790700" y="584200"/>
                      <a:pt x="1790700" y="635000"/>
                    </a:cubicBezTo>
                    <a:moveTo>
                      <a:pt x="2070100" y="1130300"/>
                    </a:moveTo>
                    <a:cubicBezTo>
                      <a:pt x="2120900" y="1066800"/>
                      <a:pt x="2159000" y="952500"/>
                      <a:pt x="2184400" y="812800"/>
                    </a:cubicBezTo>
                    <a:lnTo>
                      <a:pt x="2438400" y="812800"/>
                    </a:lnTo>
                    <a:cubicBezTo>
                      <a:pt x="2374900" y="977900"/>
                      <a:pt x="2235200" y="1092200"/>
                      <a:pt x="2070100" y="1130300"/>
                    </a:cubicBezTo>
                    <a:moveTo>
                      <a:pt x="2184400" y="774700"/>
                    </a:moveTo>
                    <a:lnTo>
                      <a:pt x="2451100" y="774700"/>
                    </a:lnTo>
                    <a:cubicBezTo>
                      <a:pt x="2463800" y="723900"/>
                      <a:pt x="2463800" y="685800"/>
                      <a:pt x="2463800" y="635000"/>
                    </a:cubicBezTo>
                    <a:cubicBezTo>
                      <a:pt x="2463800" y="584200"/>
                      <a:pt x="2463800" y="546100"/>
                      <a:pt x="2451100" y="495300"/>
                    </a:cubicBezTo>
                    <a:lnTo>
                      <a:pt x="2184400" y="495300"/>
                    </a:lnTo>
                    <a:cubicBezTo>
                      <a:pt x="2197100" y="546100"/>
                      <a:pt x="2197100" y="584200"/>
                      <a:pt x="2197100" y="635000"/>
                    </a:cubicBezTo>
                    <a:cubicBezTo>
                      <a:pt x="2197100" y="685800"/>
                      <a:pt x="2197100" y="723900"/>
                      <a:pt x="2184400" y="774700"/>
                    </a:cubicBezTo>
                    <a:moveTo>
                      <a:pt x="1485900" y="774700"/>
                    </a:moveTo>
                    <a:lnTo>
                      <a:pt x="1752600" y="774700"/>
                    </a:lnTo>
                    <a:cubicBezTo>
                      <a:pt x="1739900" y="723900"/>
                      <a:pt x="1739900" y="685800"/>
                      <a:pt x="1739900" y="635000"/>
                    </a:cubicBezTo>
                    <a:cubicBezTo>
                      <a:pt x="1739900" y="584200"/>
                      <a:pt x="1739900" y="546100"/>
                      <a:pt x="1752600" y="495300"/>
                    </a:cubicBezTo>
                    <a:lnTo>
                      <a:pt x="1485900" y="495300"/>
                    </a:lnTo>
                    <a:cubicBezTo>
                      <a:pt x="1473200" y="546100"/>
                      <a:pt x="1473200" y="584200"/>
                      <a:pt x="1473200" y="635000"/>
                    </a:cubicBezTo>
                    <a:cubicBezTo>
                      <a:pt x="1473200" y="685800"/>
                      <a:pt x="1473200" y="723900"/>
                      <a:pt x="1485900" y="774700"/>
                    </a:cubicBezTo>
                    <a:moveTo>
                      <a:pt x="1752600" y="812800"/>
                    </a:moveTo>
                    <a:lnTo>
                      <a:pt x="1498600" y="812800"/>
                    </a:lnTo>
                    <a:cubicBezTo>
                      <a:pt x="1562100" y="977900"/>
                      <a:pt x="1701800" y="1092200"/>
                      <a:pt x="1866900" y="1130300"/>
                    </a:cubicBezTo>
                    <a:cubicBezTo>
                      <a:pt x="1816100" y="1066800"/>
                      <a:pt x="1778000" y="952500"/>
                      <a:pt x="1752600" y="812800"/>
                    </a:cubicBezTo>
                    <a:moveTo>
                      <a:pt x="2133600" y="457200"/>
                    </a:moveTo>
                    <a:lnTo>
                      <a:pt x="1803400" y="457200"/>
                    </a:lnTo>
                    <a:cubicBezTo>
                      <a:pt x="1816100" y="381000"/>
                      <a:pt x="1828800" y="317500"/>
                      <a:pt x="1854200" y="266700"/>
                    </a:cubicBezTo>
                    <a:cubicBezTo>
                      <a:pt x="1866900" y="215900"/>
                      <a:pt x="1892300" y="190500"/>
                      <a:pt x="1917700" y="165100"/>
                    </a:cubicBezTo>
                    <a:cubicBezTo>
                      <a:pt x="1930400" y="139700"/>
                      <a:pt x="1955800" y="139700"/>
                      <a:pt x="1968500" y="139700"/>
                    </a:cubicBezTo>
                    <a:cubicBezTo>
                      <a:pt x="1981200" y="139700"/>
                      <a:pt x="2006600" y="139700"/>
                      <a:pt x="2019300" y="165100"/>
                    </a:cubicBezTo>
                    <a:cubicBezTo>
                      <a:pt x="2044700" y="190500"/>
                      <a:pt x="2070100" y="215900"/>
                      <a:pt x="2082800" y="266700"/>
                    </a:cubicBezTo>
                    <a:cubicBezTo>
                      <a:pt x="2108200" y="317500"/>
                      <a:pt x="2120900" y="381000"/>
                      <a:pt x="2133600" y="457200"/>
                    </a:cubicBezTo>
                    <a:moveTo>
                      <a:pt x="2438400" y="457200"/>
                    </a:moveTo>
                    <a:lnTo>
                      <a:pt x="2184400" y="457200"/>
                    </a:lnTo>
                    <a:cubicBezTo>
                      <a:pt x="2159000" y="317500"/>
                      <a:pt x="2120900" y="203200"/>
                      <a:pt x="2070100" y="152400"/>
                    </a:cubicBezTo>
                    <a:cubicBezTo>
                      <a:pt x="2235200" y="177800"/>
                      <a:pt x="2374900" y="292100"/>
                      <a:pt x="2438400" y="457200"/>
                    </a:cubicBezTo>
                    <a:moveTo>
                      <a:pt x="1752600" y="457200"/>
                    </a:moveTo>
                    <a:cubicBezTo>
                      <a:pt x="1778000" y="317500"/>
                      <a:pt x="1816100" y="203200"/>
                      <a:pt x="1866900" y="152400"/>
                    </a:cubicBezTo>
                    <a:cubicBezTo>
                      <a:pt x="1701800" y="177800"/>
                      <a:pt x="1562100" y="292100"/>
                      <a:pt x="1498600" y="457200"/>
                    </a:cubicBezTo>
                    <a:lnTo>
                      <a:pt x="1752600" y="457200"/>
                    </a:lnTo>
                    <a:moveTo>
                      <a:pt x="1968500" y="1270000"/>
                    </a:moveTo>
                    <a:cubicBezTo>
                      <a:pt x="1612900" y="1270000"/>
                      <a:pt x="1333500" y="990600"/>
                      <a:pt x="1333500" y="635000"/>
                    </a:cubicBezTo>
                    <a:cubicBezTo>
                      <a:pt x="1333500" y="279400"/>
                      <a:pt x="1612900" y="0"/>
                      <a:pt x="1968500" y="0"/>
                    </a:cubicBezTo>
                    <a:cubicBezTo>
                      <a:pt x="2324100" y="0"/>
                      <a:pt x="2603500" y="279400"/>
                      <a:pt x="2603500" y="635000"/>
                    </a:cubicBezTo>
                    <a:cubicBezTo>
                      <a:pt x="2603500" y="990600"/>
                      <a:pt x="2324100" y="1270000"/>
                      <a:pt x="1968500" y="1270000"/>
                    </a:cubicBezTo>
                    <a:moveTo>
                      <a:pt x="2514600" y="635000"/>
                    </a:moveTo>
                    <a:cubicBezTo>
                      <a:pt x="2514600" y="330200"/>
                      <a:pt x="2273300" y="88900"/>
                      <a:pt x="1968500" y="88900"/>
                    </a:cubicBezTo>
                    <a:cubicBezTo>
                      <a:pt x="1663700" y="88900"/>
                      <a:pt x="1422400" y="330200"/>
                      <a:pt x="1422400" y="635000"/>
                    </a:cubicBezTo>
                    <a:cubicBezTo>
                      <a:pt x="1422400" y="939800"/>
                      <a:pt x="1663700" y="1181100"/>
                      <a:pt x="1968500" y="1181100"/>
                    </a:cubicBezTo>
                    <a:cubicBezTo>
                      <a:pt x="2273300" y="1181100"/>
                      <a:pt x="2514600" y="939800"/>
                      <a:pt x="2514600" y="635000"/>
                    </a:cubicBezTo>
                    <a:moveTo>
                      <a:pt x="3352800" y="1104900"/>
                    </a:moveTo>
                    <a:cubicBezTo>
                      <a:pt x="3340100" y="1130300"/>
                      <a:pt x="3314700" y="1130300"/>
                      <a:pt x="3302000" y="1130300"/>
                    </a:cubicBezTo>
                    <a:cubicBezTo>
                      <a:pt x="3289300" y="1130300"/>
                      <a:pt x="3263900" y="1130300"/>
                      <a:pt x="3251200" y="1104900"/>
                    </a:cubicBezTo>
                    <a:cubicBezTo>
                      <a:pt x="3225800" y="1079500"/>
                      <a:pt x="3200400" y="1054100"/>
                      <a:pt x="3187700" y="1003300"/>
                    </a:cubicBezTo>
                    <a:cubicBezTo>
                      <a:pt x="3162300" y="952500"/>
                      <a:pt x="3149600" y="889000"/>
                      <a:pt x="3136900" y="812800"/>
                    </a:cubicBezTo>
                    <a:lnTo>
                      <a:pt x="3467100" y="812800"/>
                    </a:lnTo>
                    <a:cubicBezTo>
                      <a:pt x="3454400" y="889000"/>
                      <a:pt x="3441700" y="952500"/>
                      <a:pt x="3416300" y="1003300"/>
                    </a:cubicBezTo>
                    <a:cubicBezTo>
                      <a:pt x="3403600" y="1054100"/>
                      <a:pt x="3378200" y="1079500"/>
                      <a:pt x="3352800" y="1104900"/>
                    </a:cubicBezTo>
                    <a:moveTo>
                      <a:pt x="3124200" y="635000"/>
                    </a:moveTo>
                    <a:cubicBezTo>
                      <a:pt x="3124200" y="685800"/>
                      <a:pt x="3124200" y="723900"/>
                      <a:pt x="3124200" y="774700"/>
                    </a:cubicBezTo>
                    <a:lnTo>
                      <a:pt x="3479800" y="774700"/>
                    </a:lnTo>
                    <a:cubicBezTo>
                      <a:pt x="3479800" y="723900"/>
                      <a:pt x="3479800" y="685800"/>
                      <a:pt x="3479800" y="635000"/>
                    </a:cubicBezTo>
                    <a:cubicBezTo>
                      <a:pt x="3479800" y="584200"/>
                      <a:pt x="3479800" y="546100"/>
                      <a:pt x="3479800" y="495300"/>
                    </a:cubicBezTo>
                    <a:lnTo>
                      <a:pt x="3124200" y="495300"/>
                    </a:lnTo>
                    <a:cubicBezTo>
                      <a:pt x="3124200" y="546100"/>
                      <a:pt x="3124200" y="584200"/>
                      <a:pt x="3124200" y="635000"/>
                    </a:cubicBezTo>
                    <a:moveTo>
                      <a:pt x="3403600" y="1130300"/>
                    </a:moveTo>
                    <a:cubicBezTo>
                      <a:pt x="3454400" y="1066800"/>
                      <a:pt x="3492500" y="952500"/>
                      <a:pt x="3517900" y="812800"/>
                    </a:cubicBezTo>
                    <a:lnTo>
                      <a:pt x="3771900" y="812800"/>
                    </a:lnTo>
                    <a:cubicBezTo>
                      <a:pt x="3708400" y="977900"/>
                      <a:pt x="3568700" y="1092200"/>
                      <a:pt x="3403600" y="1130300"/>
                    </a:cubicBezTo>
                    <a:moveTo>
                      <a:pt x="3517900" y="774700"/>
                    </a:moveTo>
                    <a:lnTo>
                      <a:pt x="3784600" y="774700"/>
                    </a:lnTo>
                    <a:cubicBezTo>
                      <a:pt x="3797300" y="723900"/>
                      <a:pt x="3797300" y="685800"/>
                      <a:pt x="3797300" y="635000"/>
                    </a:cubicBezTo>
                    <a:cubicBezTo>
                      <a:pt x="3797300" y="584200"/>
                      <a:pt x="3797300" y="546100"/>
                      <a:pt x="3784600" y="495300"/>
                    </a:cubicBezTo>
                    <a:lnTo>
                      <a:pt x="3517900" y="495300"/>
                    </a:lnTo>
                    <a:cubicBezTo>
                      <a:pt x="3530600" y="546100"/>
                      <a:pt x="3530600" y="584200"/>
                      <a:pt x="3530600" y="635000"/>
                    </a:cubicBezTo>
                    <a:cubicBezTo>
                      <a:pt x="3530600" y="685800"/>
                      <a:pt x="3530600" y="723900"/>
                      <a:pt x="3517900" y="774700"/>
                    </a:cubicBezTo>
                    <a:moveTo>
                      <a:pt x="2819400" y="774700"/>
                    </a:moveTo>
                    <a:lnTo>
                      <a:pt x="3086100" y="774700"/>
                    </a:lnTo>
                    <a:cubicBezTo>
                      <a:pt x="3073400" y="723900"/>
                      <a:pt x="3073400" y="685800"/>
                      <a:pt x="3073400" y="635000"/>
                    </a:cubicBezTo>
                    <a:cubicBezTo>
                      <a:pt x="3073400" y="584200"/>
                      <a:pt x="3073400" y="546100"/>
                      <a:pt x="3086100" y="495300"/>
                    </a:cubicBezTo>
                    <a:lnTo>
                      <a:pt x="2819400" y="495300"/>
                    </a:lnTo>
                    <a:cubicBezTo>
                      <a:pt x="2806700" y="546100"/>
                      <a:pt x="2806700" y="584200"/>
                      <a:pt x="2806700" y="635000"/>
                    </a:cubicBezTo>
                    <a:cubicBezTo>
                      <a:pt x="2806700" y="685800"/>
                      <a:pt x="2806700" y="723900"/>
                      <a:pt x="2819400" y="774700"/>
                    </a:cubicBezTo>
                    <a:moveTo>
                      <a:pt x="3086100" y="812800"/>
                    </a:moveTo>
                    <a:lnTo>
                      <a:pt x="2832100" y="812800"/>
                    </a:lnTo>
                    <a:cubicBezTo>
                      <a:pt x="2895600" y="977900"/>
                      <a:pt x="3035300" y="1092200"/>
                      <a:pt x="3200400" y="1130300"/>
                    </a:cubicBezTo>
                    <a:cubicBezTo>
                      <a:pt x="3149600" y="1066800"/>
                      <a:pt x="3111500" y="952500"/>
                      <a:pt x="3086100" y="812800"/>
                    </a:cubicBezTo>
                    <a:moveTo>
                      <a:pt x="3467100" y="457200"/>
                    </a:moveTo>
                    <a:lnTo>
                      <a:pt x="3136900" y="457200"/>
                    </a:lnTo>
                    <a:cubicBezTo>
                      <a:pt x="3149600" y="381000"/>
                      <a:pt x="3162300" y="317500"/>
                      <a:pt x="3187700" y="266700"/>
                    </a:cubicBezTo>
                    <a:cubicBezTo>
                      <a:pt x="3200400" y="215900"/>
                      <a:pt x="3225800" y="190500"/>
                      <a:pt x="3251200" y="165100"/>
                    </a:cubicBezTo>
                    <a:cubicBezTo>
                      <a:pt x="3263900" y="139700"/>
                      <a:pt x="3289300" y="139700"/>
                      <a:pt x="3302000" y="139700"/>
                    </a:cubicBezTo>
                    <a:cubicBezTo>
                      <a:pt x="3314700" y="139700"/>
                      <a:pt x="3340100" y="139700"/>
                      <a:pt x="3352800" y="165100"/>
                    </a:cubicBezTo>
                    <a:cubicBezTo>
                      <a:pt x="3378200" y="190500"/>
                      <a:pt x="3403600" y="215900"/>
                      <a:pt x="3416300" y="266700"/>
                    </a:cubicBezTo>
                    <a:cubicBezTo>
                      <a:pt x="3441700" y="317500"/>
                      <a:pt x="3454400" y="381000"/>
                      <a:pt x="3467100" y="457200"/>
                    </a:cubicBezTo>
                    <a:moveTo>
                      <a:pt x="3771900" y="457200"/>
                    </a:moveTo>
                    <a:lnTo>
                      <a:pt x="3517900" y="457200"/>
                    </a:lnTo>
                    <a:cubicBezTo>
                      <a:pt x="3492500" y="317500"/>
                      <a:pt x="3454400" y="203200"/>
                      <a:pt x="3403600" y="152400"/>
                    </a:cubicBezTo>
                    <a:cubicBezTo>
                      <a:pt x="3568700" y="177800"/>
                      <a:pt x="3708400" y="292100"/>
                      <a:pt x="3771900" y="457200"/>
                    </a:cubicBezTo>
                    <a:moveTo>
                      <a:pt x="3086100" y="457200"/>
                    </a:moveTo>
                    <a:cubicBezTo>
                      <a:pt x="3111500" y="317500"/>
                      <a:pt x="3149600" y="203200"/>
                      <a:pt x="3200400" y="152400"/>
                    </a:cubicBezTo>
                    <a:cubicBezTo>
                      <a:pt x="3035300" y="177800"/>
                      <a:pt x="2895600" y="292100"/>
                      <a:pt x="2832100" y="457200"/>
                    </a:cubicBezTo>
                    <a:lnTo>
                      <a:pt x="3086100" y="457200"/>
                    </a:lnTo>
                    <a:moveTo>
                      <a:pt x="3302000" y="1270000"/>
                    </a:moveTo>
                    <a:cubicBezTo>
                      <a:pt x="2946400" y="1270000"/>
                      <a:pt x="2667000" y="990600"/>
                      <a:pt x="2667000" y="635000"/>
                    </a:cubicBezTo>
                    <a:cubicBezTo>
                      <a:pt x="2667000" y="279400"/>
                      <a:pt x="2946400" y="0"/>
                      <a:pt x="3302000" y="0"/>
                    </a:cubicBezTo>
                    <a:cubicBezTo>
                      <a:pt x="3657600" y="0"/>
                      <a:pt x="3937000" y="279400"/>
                      <a:pt x="3937000" y="635000"/>
                    </a:cubicBezTo>
                    <a:cubicBezTo>
                      <a:pt x="3937000" y="990600"/>
                      <a:pt x="3657600" y="1270000"/>
                      <a:pt x="3302000" y="1270000"/>
                    </a:cubicBezTo>
                    <a:moveTo>
                      <a:pt x="3848100" y="635000"/>
                    </a:moveTo>
                    <a:cubicBezTo>
                      <a:pt x="3848100" y="330200"/>
                      <a:pt x="3606800" y="88900"/>
                      <a:pt x="3302000" y="88900"/>
                    </a:cubicBezTo>
                    <a:cubicBezTo>
                      <a:pt x="2997200" y="88900"/>
                      <a:pt x="2755900" y="330200"/>
                      <a:pt x="2755900" y="635000"/>
                    </a:cubicBezTo>
                    <a:cubicBezTo>
                      <a:pt x="2755900" y="939800"/>
                      <a:pt x="2997200" y="1181100"/>
                      <a:pt x="3302000" y="1181100"/>
                    </a:cubicBezTo>
                    <a:cubicBezTo>
                      <a:pt x="3606800" y="1181100"/>
                      <a:pt x="3848100" y="939800"/>
                      <a:pt x="3848100" y="635000"/>
                    </a:cubicBezTo>
                    <a:moveTo>
                      <a:pt x="4686300" y="1104900"/>
                    </a:moveTo>
                    <a:cubicBezTo>
                      <a:pt x="4673600" y="1130300"/>
                      <a:pt x="4648200" y="1130300"/>
                      <a:pt x="4635500" y="1130300"/>
                    </a:cubicBezTo>
                    <a:cubicBezTo>
                      <a:pt x="4622800" y="1130300"/>
                      <a:pt x="4597400" y="1130300"/>
                      <a:pt x="4584700" y="1104900"/>
                    </a:cubicBezTo>
                    <a:cubicBezTo>
                      <a:pt x="4559300" y="1079500"/>
                      <a:pt x="4533900" y="1054100"/>
                      <a:pt x="4521200" y="1003300"/>
                    </a:cubicBezTo>
                    <a:cubicBezTo>
                      <a:pt x="4495800" y="952500"/>
                      <a:pt x="4483100" y="889000"/>
                      <a:pt x="4470400" y="812800"/>
                    </a:cubicBezTo>
                    <a:lnTo>
                      <a:pt x="4800600" y="812800"/>
                    </a:lnTo>
                    <a:cubicBezTo>
                      <a:pt x="4787900" y="889000"/>
                      <a:pt x="4775200" y="952500"/>
                      <a:pt x="4749800" y="1003300"/>
                    </a:cubicBezTo>
                    <a:cubicBezTo>
                      <a:pt x="4737100" y="1054100"/>
                      <a:pt x="4711700" y="1079500"/>
                      <a:pt x="4686300" y="1104900"/>
                    </a:cubicBezTo>
                    <a:moveTo>
                      <a:pt x="4457700" y="635000"/>
                    </a:moveTo>
                    <a:cubicBezTo>
                      <a:pt x="4457700" y="685800"/>
                      <a:pt x="4457700" y="723900"/>
                      <a:pt x="4457700" y="774700"/>
                    </a:cubicBezTo>
                    <a:lnTo>
                      <a:pt x="4813300" y="774700"/>
                    </a:lnTo>
                    <a:cubicBezTo>
                      <a:pt x="4813300" y="723900"/>
                      <a:pt x="4813300" y="685800"/>
                      <a:pt x="4813300" y="635000"/>
                    </a:cubicBezTo>
                    <a:cubicBezTo>
                      <a:pt x="4813300" y="584200"/>
                      <a:pt x="4813300" y="546100"/>
                      <a:pt x="4813300" y="495300"/>
                    </a:cubicBezTo>
                    <a:lnTo>
                      <a:pt x="4457700" y="495300"/>
                    </a:lnTo>
                    <a:cubicBezTo>
                      <a:pt x="4457700" y="546100"/>
                      <a:pt x="4457700" y="584200"/>
                      <a:pt x="4457700" y="635000"/>
                    </a:cubicBezTo>
                    <a:moveTo>
                      <a:pt x="4737100" y="1130300"/>
                    </a:moveTo>
                    <a:cubicBezTo>
                      <a:pt x="4787900" y="1066800"/>
                      <a:pt x="4826000" y="952500"/>
                      <a:pt x="4851400" y="812800"/>
                    </a:cubicBezTo>
                    <a:lnTo>
                      <a:pt x="5105400" y="812800"/>
                    </a:lnTo>
                    <a:cubicBezTo>
                      <a:pt x="5041900" y="977900"/>
                      <a:pt x="4902200" y="1092200"/>
                      <a:pt x="4737100" y="1130300"/>
                    </a:cubicBezTo>
                    <a:moveTo>
                      <a:pt x="4851400" y="774700"/>
                    </a:moveTo>
                    <a:lnTo>
                      <a:pt x="5118100" y="774700"/>
                    </a:lnTo>
                    <a:cubicBezTo>
                      <a:pt x="5130800" y="723900"/>
                      <a:pt x="5130800" y="685800"/>
                      <a:pt x="5130800" y="635000"/>
                    </a:cubicBezTo>
                    <a:cubicBezTo>
                      <a:pt x="5130800" y="584200"/>
                      <a:pt x="5130800" y="546100"/>
                      <a:pt x="5118100" y="495300"/>
                    </a:cubicBezTo>
                    <a:lnTo>
                      <a:pt x="4851400" y="495300"/>
                    </a:lnTo>
                    <a:cubicBezTo>
                      <a:pt x="4864100" y="546100"/>
                      <a:pt x="4864100" y="584200"/>
                      <a:pt x="4864100" y="635000"/>
                    </a:cubicBezTo>
                    <a:cubicBezTo>
                      <a:pt x="4864100" y="685800"/>
                      <a:pt x="4864100" y="723900"/>
                      <a:pt x="4851400" y="774700"/>
                    </a:cubicBezTo>
                    <a:moveTo>
                      <a:pt x="4152900" y="774700"/>
                    </a:moveTo>
                    <a:lnTo>
                      <a:pt x="4419600" y="774700"/>
                    </a:lnTo>
                    <a:cubicBezTo>
                      <a:pt x="4406900" y="723900"/>
                      <a:pt x="4406900" y="685800"/>
                      <a:pt x="4406900" y="635000"/>
                    </a:cubicBezTo>
                    <a:cubicBezTo>
                      <a:pt x="4406900" y="584200"/>
                      <a:pt x="4406900" y="546100"/>
                      <a:pt x="4419600" y="495300"/>
                    </a:cubicBezTo>
                    <a:lnTo>
                      <a:pt x="4152900" y="495300"/>
                    </a:lnTo>
                    <a:cubicBezTo>
                      <a:pt x="4140200" y="546100"/>
                      <a:pt x="4140200" y="584200"/>
                      <a:pt x="4140200" y="635000"/>
                    </a:cubicBezTo>
                    <a:cubicBezTo>
                      <a:pt x="4140200" y="685800"/>
                      <a:pt x="4140200" y="723900"/>
                      <a:pt x="4152900" y="774700"/>
                    </a:cubicBezTo>
                    <a:moveTo>
                      <a:pt x="4419600" y="812800"/>
                    </a:moveTo>
                    <a:lnTo>
                      <a:pt x="4165600" y="812800"/>
                    </a:lnTo>
                    <a:cubicBezTo>
                      <a:pt x="4229100" y="977900"/>
                      <a:pt x="4368800" y="1092200"/>
                      <a:pt x="4533900" y="1130300"/>
                    </a:cubicBezTo>
                    <a:cubicBezTo>
                      <a:pt x="4483100" y="1066800"/>
                      <a:pt x="4445000" y="952500"/>
                      <a:pt x="4419600" y="812800"/>
                    </a:cubicBezTo>
                    <a:moveTo>
                      <a:pt x="4800600" y="457200"/>
                    </a:moveTo>
                    <a:lnTo>
                      <a:pt x="4470400" y="457200"/>
                    </a:lnTo>
                    <a:cubicBezTo>
                      <a:pt x="4483100" y="381000"/>
                      <a:pt x="4495800" y="317500"/>
                      <a:pt x="4521200" y="266700"/>
                    </a:cubicBezTo>
                    <a:cubicBezTo>
                      <a:pt x="4533900" y="215900"/>
                      <a:pt x="4559300" y="190500"/>
                      <a:pt x="4584700" y="165100"/>
                    </a:cubicBezTo>
                    <a:cubicBezTo>
                      <a:pt x="4597400" y="139700"/>
                      <a:pt x="4622800" y="139700"/>
                      <a:pt x="4635500" y="139700"/>
                    </a:cubicBezTo>
                    <a:cubicBezTo>
                      <a:pt x="4648200" y="139700"/>
                      <a:pt x="4673600" y="139700"/>
                      <a:pt x="4686300" y="165100"/>
                    </a:cubicBezTo>
                    <a:cubicBezTo>
                      <a:pt x="4711700" y="190500"/>
                      <a:pt x="4737100" y="215900"/>
                      <a:pt x="4749800" y="266700"/>
                    </a:cubicBezTo>
                    <a:cubicBezTo>
                      <a:pt x="4775200" y="317500"/>
                      <a:pt x="4787900" y="381000"/>
                      <a:pt x="4800600" y="457200"/>
                    </a:cubicBezTo>
                    <a:moveTo>
                      <a:pt x="5105400" y="457200"/>
                    </a:moveTo>
                    <a:lnTo>
                      <a:pt x="4851400" y="457200"/>
                    </a:lnTo>
                    <a:cubicBezTo>
                      <a:pt x="4826000" y="317500"/>
                      <a:pt x="4787900" y="203200"/>
                      <a:pt x="4737100" y="152400"/>
                    </a:cubicBezTo>
                    <a:cubicBezTo>
                      <a:pt x="4902200" y="177800"/>
                      <a:pt x="5041900" y="292100"/>
                      <a:pt x="5105400" y="457200"/>
                    </a:cubicBezTo>
                    <a:moveTo>
                      <a:pt x="4419600" y="457200"/>
                    </a:moveTo>
                    <a:cubicBezTo>
                      <a:pt x="4445000" y="317500"/>
                      <a:pt x="4483100" y="203200"/>
                      <a:pt x="4533900" y="152400"/>
                    </a:cubicBezTo>
                    <a:cubicBezTo>
                      <a:pt x="4368800" y="177800"/>
                      <a:pt x="4229100" y="292100"/>
                      <a:pt x="4165600" y="457200"/>
                    </a:cubicBezTo>
                    <a:lnTo>
                      <a:pt x="4419600" y="457200"/>
                    </a:lnTo>
                    <a:moveTo>
                      <a:pt x="4635500" y="1270000"/>
                    </a:moveTo>
                    <a:cubicBezTo>
                      <a:pt x="4279900" y="1270000"/>
                      <a:pt x="4000500" y="990600"/>
                      <a:pt x="4000500" y="635000"/>
                    </a:cubicBezTo>
                    <a:cubicBezTo>
                      <a:pt x="4000500" y="279400"/>
                      <a:pt x="4279900" y="0"/>
                      <a:pt x="4635500" y="0"/>
                    </a:cubicBezTo>
                    <a:cubicBezTo>
                      <a:pt x="4991100" y="0"/>
                      <a:pt x="5270500" y="279400"/>
                      <a:pt x="5270500" y="635000"/>
                    </a:cubicBezTo>
                    <a:cubicBezTo>
                      <a:pt x="5270500" y="990600"/>
                      <a:pt x="4991100" y="1270000"/>
                      <a:pt x="4635500" y="1270000"/>
                    </a:cubicBezTo>
                    <a:moveTo>
                      <a:pt x="5181600" y="635000"/>
                    </a:moveTo>
                    <a:cubicBezTo>
                      <a:pt x="5181600" y="330200"/>
                      <a:pt x="4940300" y="88900"/>
                      <a:pt x="4635500" y="88900"/>
                    </a:cubicBezTo>
                    <a:cubicBezTo>
                      <a:pt x="4330700" y="88900"/>
                      <a:pt x="4089400" y="330200"/>
                      <a:pt x="4089400" y="635000"/>
                    </a:cubicBezTo>
                    <a:cubicBezTo>
                      <a:pt x="4089400" y="939800"/>
                      <a:pt x="4330700" y="1181100"/>
                      <a:pt x="4635500" y="1181100"/>
                    </a:cubicBezTo>
                    <a:cubicBezTo>
                      <a:pt x="4940300" y="1181100"/>
                      <a:pt x="5181600" y="939800"/>
                      <a:pt x="5181600" y="635000"/>
                    </a:cubicBezTo>
                    <a:moveTo>
                      <a:pt x="6019800" y="1104900"/>
                    </a:moveTo>
                    <a:cubicBezTo>
                      <a:pt x="6007100" y="1130300"/>
                      <a:pt x="5981700" y="1130300"/>
                      <a:pt x="5969000" y="1130300"/>
                    </a:cubicBezTo>
                    <a:cubicBezTo>
                      <a:pt x="5956300" y="1130300"/>
                      <a:pt x="5930900" y="1130300"/>
                      <a:pt x="5918200" y="1104900"/>
                    </a:cubicBezTo>
                    <a:cubicBezTo>
                      <a:pt x="5892800" y="1079500"/>
                      <a:pt x="5867400" y="1054100"/>
                      <a:pt x="5854700" y="1003300"/>
                    </a:cubicBezTo>
                    <a:cubicBezTo>
                      <a:pt x="5829300" y="952500"/>
                      <a:pt x="5816600" y="889000"/>
                      <a:pt x="5803900" y="812800"/>
                    </a:cubicBezTo>
                    <a:lnTo>
                      <a:pt x="6134100" y="812800"/>
                    </a:lnTo>
                    <a:cubicBezTo>
                      <a:pt x="6121400" y="889000"/>
                      <a:pt x="6108700" y="952500"/>
                      <a:pt x="6083300" y="1003300"/>
                    </a:cubicBezTo>
                    <a:cubicBezTo>
                      <a:pt x="6070600" y="1054100"/>
                      <a:pt x="6045200" y="1079500"/>
                      <a:pt x="6019800" y="1104900"/>
                    </a:cubicBezTo>
                    <a:moveTo>
                      <a:pt x="5791200" y="635000"/>
                    </a:moveTo>
                    <a:cubicBezTo>
                      <a:pt x="5791200" y="685800"/>
                      <a:pt x="5791200" y="723900"/>
                      <a:pt x="5791200" y="774700"/>
                    </a:cubicBezTo>
                    <a:lnTo>
                      <a:pt x="6146800" y="774700"/>
                    </a:lnTo>
                    <a:cubicBezTo>
                      <a:pt x="6146800" y="723900"/>
                      <a:pt x="6146800" y="685800"/>
                      <a:pt x="6146800" y="635000"/>
                    </a:cubicBezTo>
                    <a:cubicBezTo>
                      <a:pt x="6146800" y="584200"/>
                      <a:pt x="6146800" y="546100"/>
                      <a:pt x="6146800" y="495300"/>
                    </a:cubicBezTo>
                    <a:lnTo>
                      <a:pt x="5791200" y="495300"/>
                    </a:lnTo>
                    <a:cubicBezTo>
                      <a:pt x="5791200" y="546100"/>
                      <a:pt x="5791200" y="584200"/>
                      <a:pt x="5791200" y="635000"/>
                    </a:cubicBezTo>
                    <a:moveTo>
                      <a:pt x="6070600" y="1130300"/>
                    </a:moveTo>
                    <a:cubicBezTo>
                      <a:pt x="6121400" y="1066800"/>
                      <a:pt x="6159500" y="952500"/>
                      <a:pt x="6184900" y="812800"/>
                    </a:cubicBezTo>
                    <a:lnTo>
                      <a:pt x="6438900" y="812800"/>
                    </a:lnTo>
                    <a:cubicBezTo>
                      <a:pt x="6375400" y="977900"/>
                      <a:pt x="6235700" y="1092200"/>
                      <a:pt x="6070600" y="1130300"/>
                    </a:cubicBezTo>
                    <a:moveTo>
                      <a:pt x="6184900" y="774700"/>
                    </a:moveTo>
                    <a:lnTo>
                      <a:pt x="6451600" y="774700"/>
                    </a:lnTo>
                    <a:cubicBezTo>
                      <a:pt x="6464300" y="723900"/>
                      <a:pt x="6464300" y="685800"/>
                      <a:pt x="6464300" y="635000"/>
                    </a:cubicBezTo>
                    <a:cubicBezTo>
                      <a:pt x="6464300" y="584200"/>
                      <a:pt x="6464300" y="546100"/>
                      <a:pt x="6451600" y="495300"/>
                    </a:cubicBezTo>
                    <a:lnTo>
                      <a:pt x="6184900" y="495300"/>
                    </a:lnTo>
                    <a:cubicBezTo>
                      <a:pt x="6197600" y="546100"/>
                      <a:pt x="6197600" y="584200"/>
                      <a:pt x="6197600" y="635000"/>
                    </a:cubicBezTo>
                    <a:cubicBezTo>
                      <a:pt x="6197600" y="685800"/>
                      <a:pt x="6197600" y="723900"/>
                      <a:pt x="6184900" y="774700"/>
                    </a:cubicBezTo>
                    <a:moveTo>
                      <a:pt x="5486400" y="774700"/>
                    </a:moveTo>
                    <a:lnTo>
                      <a:pt x="5753100" y="774700"/>
                    </a:lnTo>
                    <a:cubicBezTo>
                      <a:pt x="5740400" y="723900"/>
                      <a:pt x="5740400" y="685800"/>
                      <a:pt x="5740400" y="635000"/>
                    </a:cubicBezTo>
                    <a:cubicBezTo>
                      <a:pt x="5740400" y="584200"/>
                      <a:pt x="5740400" y="546100"/>
                      <a:pt x="5753100" y="495300"/>
                    </a:cubicBezTo>
                    <a:lnTo>
                      <a:pt x="5486400" y="495300"/>
                    </a:lnTo>
                    <a:cubicBezTo>
                      <a:pt x="5473700" y="546100"/>
                      <a:pt x="5473700" y="584200"/>
                      <a:pt x="5473700" y="635000"/>
                    </a:cubicBezTo>
                    <a:cubicBezTo>
                      <a:pt x="5473700" y="685800"/>
                      <a:pt x="5473700" y="723900"/>
                      <a:pt x="5486400" y="774700"/>
                    </a:cubicBezTo>
                    <a:moveTo>
                      <a:pt x="5753100" y="812800"/>
                    </a:moveTo>
                    <a:lnTo>
                      <a:pt x="5499100" y="812800"/>
                    </a:lnTo>
                    <a:cubicBezTo>
                      <a:pt x="5562600" y="977900"/>
                      <a:pt x="5702300" y="1092200"/>
                      <a:pt x="5867400" y="1130300"/>
                    </a:cubicBezTo>
                    <a:cubicBezTo>
                      <a:pt x="5816600" y="1066800"/>
                      <a:pt x="5778500" y="952500"/>
                      <a:pt x="5753100" y="812800"/>
                    </a:cubicBezTo>
                    <a:moveTo>
                      <a:pt x="6134100" y="457200"/>
                    </a:moveTo>
                    <a:lnTo>
                      <a:pt x="5803900" y="457200"/>
                    </a:lnTo>
                    <a:cubicBezTo>
                      <a:pt x="5816600" y="381000"/>
                      <a:pt x="5829300" y="317500"/>
                      <a:pt x="5854700" y="266700"/>
                    </a:cubicBezTo>
                    <a:cubicBezTo>
                      <a:pt x="5867400" y="215900"/>
                      <a:pt x="5892800" y="190500"/>
                      <a:pt x="5918200" y="165100"/>
                    </a:cubicBezTo>
                    <a:cubicBezTo>
                      <a:pt x="5930900" y="139700"/>
                      <a:pt x="5956300" y="139700"/>
                      <a:pt x="5969000" y="139700"/>
                    </a:cubicBezTo>
                    <a:cubicBezTo>
                      <a:pt x="5981700" y="139700"/>
                      <a:pt x="6007100" y="139700"/>
                      <a:pt x="6019800" y="165100"/>
                    </a:cubicBezTo>
                    <a:cubicBezTo>
                      <a:pt x="6045200" y="190500"/>
                      <a:pt x="6070600" y="215900"/>
                      <a:pt x="6083300" y="266700"/>
                    </a:cubicBezTo>
                    <a:cubicBezTo>
                      <a:pt x="6108700" y="317500"/>
                      <a:pt x="6121400" y="381000"/>
                      <a:pt x="6134100" y="457200"/>
                    </a:cubicBezTo>
                    <a:moveTo>
                      <a:pt x="6438900" y="457200"/>
                    </a:moveTo>
                    <a:lnTo>
                      <a:pt x="6184900" y="457200"/>
                    </a:lnTo>
                    <a:cubicBezTo>
                      <a:pt x="6159500" y="317500"/>
                      <a:pt x="6121400" y="203200"/>
                      <a:pt x="6070600" y="152400"/>
                    </a:cubicBezTo>
                    <a:cubicBezTo>
                      <a:pt x="6235700" y="177800"/>
                      <a:pt x="6375400" y="292100"/>
                      <a:pt x="6438900" y="457200"/>
                    </a:cubicBezTo>
                    <a:moveTo>
                      <a:pt x="5753100" y="457200"/>
                    </a:moveTo>
                    <a:cubicBezTo>
                      <a:pt x="5778500" y="317500"/>
                      <a:pt x="5816600" y="203200"/>
                      <a:pt x="5867400" y="152400"/>
                    </a:cubicBezTo>
                    <a:cubicBezTo>
                      <a:pt x="5702300" y="177800"/>
                      <a:pt x="5562600" y="292100"/>
                      <a:pt x="5499100" y="457200"/>
                    </a:cubicBezTo>
                    <a:lnTo>
                      <a:pt x="5753100" y="457200"/>
                    </a:lnTo>
                    <a:moveTo>
                      <a:pt x="5969000" y="1270000"/>
                    </a:moveTo>
                    <a:cubicBezTo>
                      <a:pt x="5613400" y="1270000"/>
                      <a:pt x="5334000" y="990600"/>
                      <a:pt x="5334000" y="635000"/>
                    </a:cubicBezTo>
                    <a:cubicBezTo>
                      <a:pt x="5334000" y="279400"/>
                      <a:pt x="5613400" y="0"/>
                      <a:pt x="5969000" y="0"/>
                    </a:cubicBezTo>
                    <a:cubicBezTo>
                      <a:pt x="6324600" y="0"/>
                      <a:pt x="6604000" y="279400"/>
                      <a:pt x="6604000" y="635000"/>
                    </a:cubicBezTo>
                    <a:cubicBezTo>
                      <a:pt x="6604000" y="990600"/>
                      <a:pt x="6324600" y="1270000"/>
                      <a:pt x="5969000" y="1270000"/>
                    </a:cubicBezTo>
                    <a:moveTo>
                      <a:pt x="6515100" y="635000"/>
                    </a:moveTo>
                    <a:cubicBezTo>
                      <a:pt x="6515100" y="330200"/>
                      <a:pt x="6273800" y="88900"/>
                      <a:pt x="5969000" y="88900"/>
                    </a:cubicBezTo>
                    <a:cubicBezTo>
                      <a:pt x="5664200" y="88900"/>
                      <a:pt x="5422900" y="330200"/>
                      <a:pt x="5422900" y="635000"/>
                    </a:cubicBezTo>
                    <a:cubicBezTo>
                      <a:pt x="5422900" y="939800"/>
                      <a:pt x="5664200" y="1181100"/>
                      <a:pt x="5969000" y="1181100"/>
                    </a:cubicBezTo>
                    <a:cubicBezTo>
                      <a:pt x="6273800" y="1181100"/>
                      <a:pt x="6515100" y="939800"/>
                      <a:pt x="6515100" y="635000"/>
                    </a:cubicBezTo>
                    <a:moveTo>
                      <a:pt x="7353300" y="1104900"/>
                    </a:moveTo>
                    <a:cubicBezTo>
                      <a:pt x="7340600" y="1130300"/>
                      <a:pt x="7315200" y="1130300"/>
                      <a:pt x="7302500" y="1130300"/>
                    </a:cubicBezTo>
                    <a:cubicBezTo>
                      <a:pt x="7289800" y="1130300"/>
                      <a:pt x="7264400" y="1130300"/>
                      <a:pt x="7251700" y="1104900"/>
                    </a:cubicBezTo>
                    <a:cubicBezTo>
                      <a:pt x="7226300" y="1079500"/>
                      <a:pt x="7200900" y="1054100"/>
                      <a:pt x="7188200" y="1003300"/>
                    </a:cubicBezTo>
                    <a:cubicBezTo>
                      <a:pt x="7162800" y="952500"/>
                      <a:pt x="7150100" y="889000"/>
                      <a:pt x="7137400" y="812800"/>
                    </a:cubicBezTo>
                    <a:lnTo>
                      <a:pt x="7467600" y="812800"/>
                    </a:lnTo>
                    <a:cubicBezTo>
                      <a:pt x="7454900" y="889000"/>
                      <a:pt x="7442200" y="952500"/>
                      <a:pt x="7416800" y="1003300"/>
                    </a:cubicBezTo>
                    <a:cubicBezTo>
                      <a:pt x="7404100" y="1054100"/>
                      <a:pt x="7378700" y="1079500"/>
                      <a:pt x="7353300" y="1104900"/>
                    </a:cubicBezTo>
                    <a:moveTo>
                      <a:pt x="7124700" y="635000"/>
                    </a:moveTo>
                    <a:cubicBezTo>
                      <a:pt x="7124700" y="685800"/>
                      <a:pt x="7124700" y="723900"/>
                      <a:pt x="7124700" y="774700"/>
                    </a:cubicBezTo>
                    <a:lnTo>
                      <a:pt x="7480300" y="774700"/>
                    </a:lnTo>
                    <a:cubicBezTo>
                      <a:pt x="7480300" y="723900"/>
                      <a:pt x="7480300" y="685800"/>
                      <a:pt x="7480300" y="635000"/>
                    </a:cubicBezTo>
                    <a:cubicBezTo>
                      <a:pt x="7480300" y="584200"/>
                      <a:pt x="7480300" y="546100"/>
                      <a:pt x="7480300" y="495300"/>
                    </a:cubicBezTo>
                    <a:lnTo>
                      <a:pt x="7124700" y="495300"/>
                    </a:lnTo>
                    <a:cubicBezTo>
                      <a:pt x="7124700" y="546100"/>
                      <a:pt x="7124700" y="584200"/>
                      <a:pt x="7124700" y="635000"/>
                    </a:cubicBezTo>
                    <a:moveTo>
                      <a:pt x="7404100" y="1130300"/>
                    </a:moveTo>
                    <a:cubicBezTo>
                      <a:pt x="7454900" y="1066800"/>
                      <a:pt x="7493000" y="952500"/>
                      <a:pt x="7518400" y="812800"/>
                    </a:cubicBezTo>
                    <a:lnTo>
                      <a:pt x="7772400" y="812800"/>
                    </a:lnTo>
                    <a:cubicBezTo>
                      <a:pt x="7708900" y="977900"/>
                      <a:pt x="7569200" y="1092200"/>
                      <a:pt x="7404100" y="1130300"/>
                    </a:cubicBezTo>
                    <a:moveTo>
                      <a:pt x="7518400" y="774700"/>
                    </a:moveTo>
                    <a:lnTo>
                      <a:pt x="7785100" y="774700"/>
                    </a:lnTo>
                    <a:cubicBezTo>
                      <a:pt x="7797800" y="723900"/>
                      <a:pt x="7797800" y="685800"/>
                      <a:pt x="7797800" y="635000"/>
                    </a:cubicBezTo>
                    <a:cubicBezTo>
                      <a:pt x="7797800" y="584200"/>
                      <a:pt x="7797800" y="546100"/>
                      <a:pt x="7785100" y="495300"/>
                    </a:cubicBezTo>
                    <a:lnTo>
                      <a:pt x="7518400" y="495300"/>
                    </a:lnTo>
                    <a:cubicBezTo>
                      <a:pt x="7531100" y="546100"/>
                      <a:pt x="7531100" y="584200"/>
                      <a:pt x="7531100" y="635000"/>
                    </a:cubicBezTo>
                    <a:cubicBezTo>
                      <a:pt x="7531100" y="685800"/>
                      <a:pt x="7531100" y="723900"/>
                      <a:pt x="7518400" y="774700"/>
                    </a:cubicBezTo>
                    <a:moveTo>
                      <a:pt x="6819900" y="774700"/>
                    </a:moveTo>
                    <a:lnTo>
                      <a:pt x="7086600" y="774700"/>
                    </a:lnTo>
                    <a:cubicBezTo>
                      <a:pt x="7073900" y="723900"/>
                      <a:pt x="7073900" y="685800"/>
                      <a:pt x="7073900" y="635000"/>
                    </a:cubicBezTo>
                    <a:cubicBezTo>
                      <a:pt x="7073900" y="584200"/>
                      <a:pt x="7073900" y="546100"/>
                      <a:pt x="7086600" y="495300"/>
                    </a:cubicBezTo>
                    <a:lnTo>
                      <a:pt x="6819900" y="495300"/>
                    </a:lnTo>
                    <a:cubicBezTo>
                      <a:pt x="6807200" y="546100"/>
                      <a:pt x="6807200" y="584200"/>
                      <a:pt x="6807200" y="635000"/>
                    </a:cubicBezTo>
                    <a:cubicBezTo>
                      <a:pt x="6807200" y="685800"/>
                      <a:pt x="6807200" y="723900"/>
                      <a:pt x="6819900" y="774700"/>
                    </a:cubicBezTo>
                    <a:moveTo>
                      <a:pt x="7086600" y="812800"/>
                    </a:moveTo>
                    <a:lnTo>
                      <a:pt x="6832600" y="812800"/>
                    </a:lnTo>
                    <a:cubicBezTo>
                      <a:pt x="6896100" y="977900"/>
                      <a:pt x="7035800" y="1092200"/>
                      <a:pt x="7200900" y="1130300"/>
                    </a:cubicBezTo>
                    <a:cubicBezTo>
                      <a:pt x="7150100" y="1066800"/>
                      <a:pt x="7112000" y="952500"/>
                      <a:pt x="7086600" y="812800"/>
                    </a:cubicBezTo>
                    <a:moveTo>
                      <a:pt x="7467600" y="457200"/>
                    </a:moveTo>
                    <a:lnTo>
                      <a:pt x="7137400" y="457200"/>
                    </a:lnTo>
                    <a:cubicBezTo>
                      <a:pt x="7150100" y="381000"/>
                      <a:pt x="7162800" y="317500"/>
                      <a:pt x="7188200" y="266700"/>
                    </a:cubicBezTo>
                    <a:cubicBezTo>
                      <a:pt x="7200900" y="215900"/>
                      <a:pt x="7226300" y="190500"/>
                      <a:pt x="7251700" y="165100"/>
                    </a:cubicBezTo>
                    <a:cubicBezTo>
                      <a:pt x="7264400" y="139700"/>
                      <a:pt x="7289800" y="139700"/>
                      <a:pt x="7302500" y="139700"/>
                    </a:cubicBezTo>
                    <a:cubicBezTo>
                      <a:pt x="7315200" y="139700"/>
                      <a:pt x="7340600" y="139700"/>
                      <a:pt x="7353300" y="165100"/>
                    </a:cubicBezTo>
                    <a:cubicBezTo>
                      <a:pt x="7378700" y="190500"/>
                      <a:pt x="7404100" y="215900"/>
                      <a:pt x="7416800" y="266700"/>
                    </a:cubicBezTo>
                    <a:cubicBezTo>
                      <a:pt x="7442200" y="317500"/>
                      <a:pt x="7454900" y="381000"/>
                      <a:pt x="7467600" y="457200"/>
                    </a:cubicBezTo>
                    <a:moveTo>
                      <a:pt x="7772400" y="457200"/>
                    </a:moveTo>
                    <a:lnTo>
                      <a:pt x="7518400" y="457200"/>
                    </a:lnTo>
                    <a:cubicBezTo>
                      <a:pt x="7493000" y="317500"/>
                      <a:pt x="7454900" y="203200"/>
                      <a:pt x="7404100" y="152400"/>
                    </a:cubicBezTo>
                    <a:cubicBezTo>
                      <a:pt x="7569200" y="177800"/>
                      <a:pt x="7708900" y="292100"/>
                      <a:pt x="7772400" y="457200"/>
                    </a:cubicBezTo>
                    <a:moveTo>
                      <a:pt x="7086600" y="457200"/>
                    </a:moveTo>
                    <a:cubicBezTo>
                      <a:pt x="7112000" y="317500"/>
                      <a:pt x="7150100" y="203200"/>
                      <a:pt x="7200900" y="152400"/>
                    </a:cubicBezTo>
                    <a:cubicBezTo>
                      <a:pt x="7035800" y="177800"/>
                      <a:pt x="6896100" y="292100"/>
                      <a:pt x="6832600" y="457200"/>
                    </a:cubicBezTo>
                    <a:lnTo>
                      <a:pt x="7086600" y="457200"/>
                    </a:lnTo>
                    <a:moveTo>
                      <a:pt x="7302500" y="1270000"/>
                    </a:moveTo>
                    <a:cubicBezTo>
                      <a:pt x="6946900" y="1270000"/>
                      <a:pt x="6667500" y="990600"/>
                      <a:pt x="6667500" y="635000"/>
                    </a:cubicBezTo>
                    <a:cubicBezTo>
                      <a:pt x="6667500" y="279400"/>
                      <a:pt x="6946900" y="0"/>
                      <a:pt x="7302500" y="0"/>
                    </a:cubicBezTo>
                    <a:cubicBezTo>
                      <a:pt x="7658100" y="0"/>
                      <a:pt x="7937500" y="279400"/>
                      <a:pt x="7937500" y="635000"/>
                    </a:cubicBezTo>
                    <a:cubicBezTo>
                      <a:pt x="7937500" y="990600"/>
                      <a:pt x="7658100" y="1270000"/>
                      <a:pt x="7302500" y="1270000"/>
                    </a:cubicBezTo>
                    <a:moveTo>
                      <a:pt x="7848600" y="635000"/>
                    </a:moveTo>
                    <a:cubicBezTo>
                      <a:pt x="7848600" y="330200"/>
                      <a:pt x="7607300" y="88900"/>
                      <a:pt x="7302500" y="88900"/>
                    </a:cubicBezTo>
                    <a:cubicBezTo>
                      <a:pt x="6997700" y="88900"/>
                      <a:pt x="6756400" y="330200"/>
                      <a:pt x="6756400" y="635000"/>
                    </a:cubicBezTo>
                    <a:cubicBezTo>
                      <a:pt x="6756400" y="939800"/>
                      <a:pt x="6997700" y="1181100"/>
                      <a:pt x="7302500" y="1181100"/>
                    </a:cubicBezTo>
                    <a:cubicBezTo>
                      <a:pt x="7607300" y="1181100"/>
                      <a:pt x="7848600" y="939800"/>
                      <a:pt x="7848600" y="635000"/>
                    </a:cubicBezTo>
                    <a:moveTo>
                      <a:pt x="8686800" y="1104900"/>
                    </a:moveTo>
                    <a:cubicBezTo>
                      <a:pt x="8674100" y="1130300"/>
                      <a:pt x="8648700" y="1130300"/>
                      <a:pt x="8636000" y="1130300"/>
                    </a:cubicBezTo>
                    <a:cubicBezTo>
                      <a:pt x="8623300" y="1130300"/>
                      <a:pt x="8597900" y="1130300"/>
                      <a:pt x="8585200" y="1104900"/>
                    </a:cubicBezTo>
                    <a:cubicBezTo>
                      <a:pt x="8559800" y="1079500"/>
                      <a:pt x="8534400" y="1054100"/>
                      <a:pt x="8521700" y="1003300"/>
                    </a:cubicBezTo>
                    <a:cubicBezTo>
                      <a:pt x="8496300" y="952500"/>
                      <a:pt x="8483600" y="889000"/>
                      <a:pt x="8470900" y="812800"/>
                    </a:cubicBezTo>
                    <a:lnTo>
                      <a:pt x="8801100" y="812800"/>
                    </a:lnTo>
                    <a:cubicBezTo>
                      <a:pt x="8788400" y="889000"/>
                      <a:pt x="8775700" y="952500"/>
                      <a:pt x="8750300" y="1003300"/>
                    </a:cubicBezTo>
                    <a:cubicBezTo>
                      <a:pt x="8737600" y="1054100"/>
                      <a:pt x="8712200" y="1079500"/>
                      <a:pt x="8686800" y="1104900"/>
                    </a:cubicBezTo>
                    <a:moveTo>
                      <a:pt x="8458200" y="635000"/>
                    </a:moveTo>
                    <a:cubicBezTo>
                      <a:pt x="8458200" y="685800"/>
                      <a:pt x="8458200" y="723900"/>
                      <a:pt x="8458200" y="774700"/>
                    </a:cubicBezTo>
                    <a:lnTo>
                      <a:pt x="8813800" y="774700"/>
                    </a:lnTo>
                    <a:cubicBezTo>
                      <a:pt x="8813800" y="723900"/>
                      <a:pt x="8813800" y="685800"/>
                      <a:pt x="8813800" y="635000"/>
                    </a:cubicBezTo>
                    <a:cubicBezTo>
                      <a:pt x="8813800" y="584200"/>
                      <a:pt x="8813800" y="546100"/>
                      <a:pt x="8813800" y="495300"/>
                    </a:cubicBezTo>
                    <a:lnTo>
                      <a:pt x="8458200" y="495300"/>
                    </a:lnTo>
                    <a:cubicBezTo>
                      <a:pt x="8458200" y="546100"/>
                      <a:pt x="8458200" y="584200"/>
                      <a:pt x="8458200" y="635000"/>
                    </a:cubicBezTo>
                    <a:moveTo>
                      <a:pt x="8737600" y="1130300"/>
                    </a:moveTo>
                    <a:cubicBezTo>
                      <a:pt x="8788400" y="1066800"/>
                      <a:pt x="8826500" y="952500"/>
                      <a:pt x="8851900" y="812800"/>
                    </a:cubicBezTo>
                    <a:lnTo>
                      <a:pt x="9105900" y="812800"/>
                    </a:lnTo>
                    <a:cubicBezTo>
                      <a:pt x="9042400" y="977900"/>
                      <a:pt x="8902700" y="1092200"/>
                      <a:pt x="8737600" y="1130300"/>
                    </a:cubicBezTo>
                    <a:moveTo>
                      <a:pt x="8851900" y="774700"/>
                    </a:moveTo>
                    <a:lnTo>
                      <a:pt x="9118600" y="774700"/>
                    </a:lnTo>
                    <a:cubicBezTo>
                      <a:pt x="9131300" y="723900"/>
                      <a:pt x="9131300" y="685800"/>
                      <a:pt x="9131300" y="635000"/>
                    </a:cubicBezTo>
                    <a:cubicBezTo>
                      <a:pt x="9131300" y="584200"/>
                      <a:pt x="9131300" y="546100"/>
                      <a:pt x="9118600" y="495300"/>
                    </a:cubicBezTo>
                    <a:lnTo>
                      <a:pt x="8851900" y="495300"/>
                    </a:lnTo>
                    <a:cubicBezTo>
                      <a:pt x="8864600" y="546100"/>
                      <a:pt x="8864600" y="584200"/>
                      <a:pt x="8864600" y="635000"/>
                    </a:cubicBezTo>
                    <a:cubicBezTo>
                      <a:pt x="8864600" y="685800"/>
                      <a:pt x="8864600" y="723900"/>
                      <a:pt x="8851900" y="774700"/>
                    </a:cubicBezTo>
                    <a:moveTo>
                      <a:pt x="8153400" y="774700"/>
                    </a:moveTo>
                    <a:lnTo>
                      <a:pt x="8420100" y="774700"/>
                    </a:lnTo>
                    <a:cubicBezTo>
                      <a:pt x="8407400" y="723900"/>
                      <a:pt x="8407400" y="685800"/>
                      <a:pt x="8407400" y="635000"/>
                    </a:cubicBezTo>
                    <a:cubicBezTo>
                      <a:pt x="8407400" y="584200"/>
                      <a:pt x="8407400" y="546100"/>
                      <a:pt x="8420100" y="495300"/>
                    </a:cubicBezTo>
                    <a:lnTo>
                      <a:pt x="8153400" y="495300"/>
                    </a:lnTo>
                    <a:cubicBezTo>
                      <a:pt x="8140700" y="546100"/>
                      <a:pt x="8140700" y="584200"/>
                      <a:pt x="8140700" y="635000"/>
                    </a:cubicBezTo>
                    <a:cubicBezTo>
                      <a:pt x="8140700" y="685800"/>
                      <a:pt x="8140700" y="723900"/>
                      <a:pt x="8153400" y="774700"/>
                    </a:cubicBezTo>
                    <a:moveTo>
                      <a:pt x="8420100" y="812800"/>
                    </a:moveTo>
                    <a:lnTo>
                      <a:pt x="8166100" y="812800"/>
                    </a:lnTo>
                    <a:cubicBezTo>
                      <a:pt x="8229600" y="977900"/>
                      <a:pt x="8369300" y="1092200"/>
                      <a:pt x="8534400" y="1130300"/>
                    </a:cubicBezTo>
                    <a:cubicBezTo>
                      <a:pt x="8483600" y="1066800"/>
                      <a:pt x="8445500" y="952500"/>
                      <a:pt x="8420100" y="812800"/>
                    </a:cubicBezTo>
                    <a:moveTo>
                      <a:pt x="8801100" y="457200"/>
                    </a:moveTo>
                    <a:lnTo>
                      <a:pt x="8470900" y="457200"/>
                    </a:lnTo>
                    <a:cubicBezTo>
                      <a:pt x="8483600" y="381000"/>
                      <a:pt x="8496300" y="317500"/>
                      <a:pt x="8521700" y="266700"/>
                    </a:cubicBezTo>
                    <a:cubicBezTo>
                      <a:pt x="8534400" y="215900"/>
                      <a:pt x="8559800" y="190500"/>
                      <a:pt x="8585200" y="165100"/>
                    </a:cubicBezTo>
                    <a:cubicBezTo>
                      <a:pt x="8597900" y="139700"/>
                      <a:pt x="8623300" y="139700"/>
                      <a:pt x="8636000" y="139700"/>
                    </a:cubicBezTo>
                    <a:cubicBezTo>
                      <a:pt x="8648700" y="139700"/>
                      <a:pt x="8674100" y="139700"/>
                      <a:pt x="8686800" y="165100"/>
                    </a:cubicBezTo>
                    <a:cubicBezTo>
                      <a:pt x="8712200" y="190500"/>
                      <a:pt x="8737600" y="215900"/>
                      <a:pt x="8750300" y="266700"/>
                    </a:cubicBezTo>
                    <a:cubicBezTo>
                      <a:pt x="8775700" y="317500"/>
                      <a:pt x="8788400" y="381000"/>
                      <a:pt x="8801100" y="457200"/>
                    </a:cubicBezTo>
                    <a:moveTo>
                      <a:pt x="9105900" y="457200"/>
                    </a:moveTo>
                    <a:lnTo>
                      <a:pt x="8851900" y="457200"/>
                    </a:lnTo>
                    <a:cubicBezTo>
                      <a:pt x="8826500" y="317500"/>
                      <a:pt x="8788400" y="203200"/>
                      <a:pt x="8737600" y="152400"/>
                    </a:cubicBezTo>
                    <a:cubicBezTo>
                      <a:pt x="8902700" y="177800"/>
                      <a:pt x="9042400" y="292100"/>
                      <a:pt x="9105900" y="457200"/>
                    </a:cubicBezTo>
                    <a:moveTo>
                      <a:pt x="8420100" y="457200"/>
                    </a:moveTo>
                    <a:cubicBezTo>
                      <a:pt x="8445500" y="317500"/>
                      <a:pt x="8483600" y="203200"/>
                      <a:pt x="8534400" y="152400"/>
                    </a:cubicBezTo>
                    <a:cubicBezTo>
                      <a:pt x="8369300" y="177800"/>
                      <a:pt x="8229600" y="292100"/>
                      <a:pt x="8166100" y="457200"/>
                    </a:cubicBezTo>
                    <a:lnTo>
                      <a:pt x="8420100" y="457200"/>
                    </a:lnTo>
                    <a:moveTo>
                      <a:pt x="8636000" y="1270000"/>
                    </a:moveTo>
                    <a:cubicBezTo>
                      <a:pt x="8280400" y="1270000"/>
                      <a:pt x="8001000" y="990600"/>
                      <a:pt x="8001000" y="635000"/>
                    </a:cubicBezTo>
                    <a:cubicBezTo>
                      <a:pt x="8001000" y="279400"/>
                      <a:pt x="8280400" y="0"/>
                      <a:pt x="8636000" y="0"/>
                    </a:cubicBezTo>
                    <a:cubicBezTo>
                      <a:pt x="8991600" y="0"/>
                      <a:pt x="9271000" y="279400"/>
                      <a:pt x="9271000" y="635000"/>
                    </a:cubicBezTo>
                    <a:cubicBezTo>
                      <a:pt x="9271000" y="990600"/>
                      <a:pt x="8991600" y="1270000"/>
                      <a:pt x="8636000" y="1270000"/>
                    </a:cubicBezTo>
                    <a:moveTo>
                      <a:pt x="9182100" y="635000"/>
                    </a:moveTo>
                    <a:cubicBezTo>
                      <a:pt x="9182100" y="330200"/>
                      <a:pt x="8940800" y="88900"/>
                      <a:pt x="8636000" y="88900"/>
                    </a:cubicBezTo>
                    <a:cubicBezTo>
                      <a:pt x="8331200" y="88900"/>
                      <a:pt x="8089900" y="330200"/>
                      <a:pt x="8089900" y="635000"/>
                    </a:cubicBezTo>
                    <a:cubicBezTo>
                      <a:pt x="8089900" y="939800"/>
                      <a:pt x="8331200" y="1181100"/>
                      <a:pt x="8636000" y="1181100"/>
                    </a:cubicBezTo>
                    <a:cubicBezTo>
                      <a:pt x="8940800" y="1181100"/>
                      <a:pt x="9182100" y="939800"/>
                      <a:pt x="9182100" y="635000"/>
                    </a:cubicBezTo>
                    <a:moveTo>
                      <a:pt x="10020300" y="1104900"/>
                    </a:moveTo>
                    <a:cubicBezTo>
                      <a:pt x="10007600" y="1130300"/>
                      <a:pt x="9982200" y="1130300"/>
                      <a:pt x="9969500" y="1130300"/>
                    </a:cubicBezTo>
                    <a:cubicBezTo>
                      <a:pt x="9956800" y="1130300"/>
                      <a:pt x="9931400" y="1130300"/>
                      <a:pt x="9918700" y="1104900"/>
                    </a:cubicBezTo>
                    <a:cubicBezTo>
                      <a:pt x="9893300" y="1079500"/>
                      <a:pt x="9867900" y="1054100"/>
                      <a:pt x="9855200" y="1003300"/>
                    </a:cubicBezTo>
                    <a:cubicBezTo>
                      <a:pt x="9829800" y="952500"/>
                      <a:pt x="9817100" y="889000"/>
                      <a:pt x="9804400" y="812800"/>
                    </a:cubicBezTo>
                    <a:lnTo>
                      <a:pt x="10134600" y="812800"/>
                    </a:lnTo>
                    <a:cubicBezTo>
                      <a:pt x="10121900" y="889000"/>
                      <a:pt x="10109200" y="952500"/>
                      <a:pt x="10083800" y="1003300"/>
                    </a:cubicBezTo>
                    <a:cubicBezTo>
                      <a:pt x="10071100" y="1054100"/>
                      <a:pt x="10045700" y="1079500"/>
                      <a:pt x="10020300" y="1104900"/>
                    </a:cubicBezTo>
                    <a:moveTo>
                      <a:pt x="9791700" y="635000"/>
                    </a:moveTo>
                    <a:cubicBezTo>
                      <a:pt x="9791700" y="685800"/>
                      <a:pt x="9791700" y="723900"/>
                      <a:pt x="9791700" y="774700"/>
                    </a:cubicBezTo>
                    <a:lnTo>
                      <a:pt x="10147300" y="774700"/>
                    </a:lnTo>
                    <a:cubicBezTo>
                      <a:pt x="10147300" y="723900"/>
                      <a:pt x="10147300" y="685800"/>
                      <a:pt x="10147300" y="635000"/>
                    </a:cubicBezTo>
                    <a:cubicBezTo>
                      <a:pt x="10147300" y="584200"/>
                      <a:pt x="10147300" y="546100"/>
                      <a:pt x="10147300" y="495300"/>
                    </a:cubicBezTo>
                    <a:lnTo>
                      <a:pt x="9791700" y="495300"/>
                    </a:lnTo>
                    <a:cubicBezTo>
                      <a:pt x="9791700" y="546100"/>
                      <a:pt x="9791700" y="584200"/>
                      <a:pt x="9791700" y="635000"/>
                    </a:cubicBezTo>
                    <a:moveTo>
                      <a:pt x="10071100" y="1130300"/>
                    </a:moveTo>
                    <a:cubicBezTo>
                      <a:pt x="10121900" y="1066800"/>
                      <a:pt x="10160000" y="952500"/>
                      <a:pt x="10185400" y="812800"/>
                    </a:cubicBezTo>
                    <a:lnTo>
                      <a:pt x="10439400" y="812800"/>
                    </a:lnTo>
                    <a:cubicBezTo>
                      <a:pt x="10375900" y="977900"/>
                      <a:pt x="10236200" y="1092200"/>
                      <a:pt x="10071100" y="1130300"/>
                    </a:cubicBezTo>
                    <a:moveTo>
                      <a:pt x="10185400" y="774700"/>
                    </a:moveTo>
                    <a:lnTo>
                      <a:pt x="10452100" y="774700"/>
                    </a:lnTo>
                    <a:cubicBezTo>
                      <a:pt x="10464800" y="723900"/>
                      <a:pt x="10464800" y="685800"/>
                      <a:pt x="10464800" y="635000"/>
                    </a:cubicBezTo>
                    <a:cubicBezTo>
                      <a:pt x="10464800" y="584200"/>
                      <a:pt x="10464800" y="546100"/>
                      <a:pt x="10452100" y="495300"/>
                    </a:cubicBezTo>
                    <a:lnTo>
                      <a:pt x="10185400" y="495300"/>
                    </a:lnTo>
                    <a:cubicBezTo>
                      <a:pt x="10198100" y="546100"/>
                      <a:pt x="10198100" y="584200"/>
                      <a:pt x="10198100" y="635000"/>
                    </a:cubicBezTo>
                    <a:cubicBezTo>
                      <a:pt x="10198100" y="685800"/>
                      <a:pt x="10198100" y="723900"/>
                      <a:pt x="10185400" y="774700"/>
                    </a:cubicBezTo>
                    <a:moveTo>
                      <a:pt x="9486900" y="774700"/>
                    </a:moveTo>
                    <a:lnTo>
                      <a:pt x="9753600" y="774700"/>
                    </a:lnTo>
                    <a:cubicBezTo>
                      <a:pt x="9740900" y="723900"/>
                      <a:pt x="9740900" y="685800"/>
                      <a:pt x="9740900" y="635000"/>
                    </a:cubicBezTo>
                    <a:cubicBezTo>
                      <a:pt x="9740900" y="584200"/>
                      <a:pt x="9740900" y="546100"/>
                      <a:pt x="9753600" y="495300"/>
                    </a:cubicBezTo>
                    <a:lnTo>
                      <a:pt x="9486900" y="495300"/>
                    </a:lnTo>
                    <a:cubicBezTo>
                      <a:pt x="9474200" y="546100"/>
                      <a:pt x="9474200" y="584200"/>
                      <a:pt x="9474200" y="635000"/>
                    </a:cubicBezTo>
                    <a:cubicBezTo>
                      <a:pt x="9474200" y="685800"/>
                      <a:pt x="9474200" y="723900"/>
                      <a:pt x="9486900" y="774700"/>
                    </a:cubicBezTo>
                    <a:moveTo>
                      <a:pt x="9753600" y="812800"/>
                    </a:moveTo>
                    <a:lnTo>
                      <a:pt x="9499600" y="812800"/>
                    </a:lnTo>
                    <a:cubicBezTo>
                      <a:pt x="9563100" y="977900"/>
                      <a:pt x="9702800" y="1092200"/>
                      <a:pt x="9867900" y="1130300"/>
                    </a:cubicBezTo>
                    <a:cubicBezTo>
                      <a:pt x="9817100" y="1066800"/>
                      <a:pt x="9779000" y="952500"/>
                      <a:pt x="9753600" y="812800"/>
                    </a:cubicBezTo>
                    <a:moveTo>
                      <a:pt x="10134600" y="457200"/>
                    </a:moveTo>
                    <a:lnTo>
                      <a:pt x="9804400" y="457200"/>
                    </a:lnTo>
                    <a:cubicBezTo>
                      <a:pt x="9817100" y="381000"/>
                      <a:pt x="9829800" y="317500"/>
                      <a:pt x="9855200" y="266700"/>
                    </a:cubicBezTo>
                    <a:cubicBezTo>
                      <a:pt x="9867900" y="215900"/>
                      <a:pt x="9893300" y="190500"/>
                      <a:pt x="9918700" y="165100"/>
                    </a:cubicBezTo>
                    <a:cubicBezTo>
                      <a:pt x="9931400" y="139700"/>
                      <a:pt x="9956800" y="139700"/>
                      <a:pt x="9969500" y="139700"/>
                    </a:cubicBezTo>
                    <a:cubicBezTo>
                      <a:pt x="9982200" y="139700"/>
                      <a:pt x="10007600" y="139700"/>
                      <a:pt x="10020300" y="165100"/>
                    </a:cubicBezTo>
                    <a:cubicBezTo>
                      <a:pt x="10045700" y="190500"/>
                      <a:pt x="10071100" y="215900"/>
                      <a:pt x="10083800" y="266700"/>
                    </a:cubicBezTo>
                    <a:cubicBezTo>
                      <a:pt x="10109200" y="317500"/>
                      <a:pt x="10121900" y="381000"/>
                      <a:pt x="10134600" y="457200"/>
                    </a:cubicBezTo>
                    <a:moveTo>
                      <a:pt x="10439400" y="457200"/>
                    </a:moveTo>
                    <a:lnTo>
                      <a:pt x="10185400" y="457200"/>
                    </a:lnTo>
                    <a:cubicBezTo>
                      <a:pt x="10160000" y="317500"/>
                      <a:pt x="10121900" y="203200"/>
                      <a:pt x="10071100" y="152400"/>
                    </a:cubicBezTo>
                    <a:cubicBezTo>
                      <a:pt x="10236200" y="177800"/>
                      <a:pt x="10375900" y="292100"/>
                      <a:pt x="10439400" y="457200"/>
                    </a:cubicBezTo>
                    <a:moveTo>
                      <a:pt x="9753600" y="457200"/>
                    </a:moveTo>
                    <a:cubicBezTo>
                      <a:pt x="9779000" y="317500"/>
                      <a:pt x="9817100" y="203200"/>
                      <a:pt x="9867900" y="152400"/>
                    </a:cubicBezTo>
                    <a:cubicBezTo>
                      <a:pt x="9702800" y="177800"/>
                      <a:pt x="9563100" y="292100"/>
                      <a:pt x="9499600" y="457200"/>
                    </a:cubicBezTo>
                    <a:lnTo>
                      <a:pt x="9753600" y="457200"/>
                    </a:lnTo>
                    <a:moveTo>
                      <a:pt x="9969500" y="1270000"/>
                    </a:moveTo>
                    <a:cubicBezTo>
                      <a:pt x="9613900" y="1270000"/>
                      <a:pt x="9334500" y="990600"/>
                      <a:pt x="9334500" y="635000"/>
                    </a:cubicBezTo>
                    <a:cubicBezTo>
                      <a:pt x="9334500" y="279400"/>
                      <a:pt x="9613900" y="0"/>
                      <a:pt x="9969500" y="0"/>
                    </a:cubicBezTo>
                    <a:cubicBezTo>
                      <a:pt x="10325100" y="0"/>
                      <a:pt x="10604500" y="279400"/>
                      <a:pt x="10604500" y="635000"/>
                    </a:cubicBezTo>
                    <a:cubicBezTo>
                      <a:pt x="10604500" y="990600"/>
                      <a:pt x="10325100" y="1270000"/>
                      <a:pt x="9969500" y="1270000"/>
                    </a:cubicBezTo>
                    <a:moveTo>
                      <a:pt x="10515600" y="635000"/>
                    </a:moveTo>
                    <a:cubicBezTo>
                      <a:pt x="10515600" y="330200"/>
                      <a:pt x="10274300" y="88900"/>
                      <a:pt x="9969500" y="88900"/>
                    </a:cubicBezTo>
                    <a:cubicBezTo>
                      <a:pt x="9664700" y="88900"/>
                      <a:pt x="9423400" y="330200"/>
                      <a:pt x="9423400" y="635000"/>
                    </a:cubicBezTo>
                    <a:cubicBezTo>
                      <a:pt x="9423400" y="939800"/>
                      <a:pt x="9664700" y="1181100"/>
                      <a:pt x="9969500" y="1181100"/>
                    </a:cubicBezTo>
                    <a:cubicBezTo>
                      <a:pt x="10274300" y="1181100"/>
                      <a:pt x="10515600" y="939800"/>
                      <a:pt x="10515600" y="635000"/>
                    </a:cubicBezTo>
                    <a:moveTo>
                      <a:pt x="11353800" y="1104900"/>
                    </a:moveTo>
                    <a:cubicBezTo>
                      <a:pt x="11341100" y="1130300"/>
                      <a:pt x="11315700" y="1130300"/>
                      <a:pt x="11303000" y="1130300"/>
                    </a:cubicBezTo>
                    <a:cubicBezTo>
                      <a:pt x="11290300" y="1130300"/>
                      <a:pt x="11264900" y="1130300"/>
                      <a:pt x="11252200" y="1104900"/>
                    </a:cubicBezTo>
                    <a:cubicBezTo>
                      <a:pt x="11226800" y="1079500"/>
                      <a:pt x="11201400" y="1054100"/>
                      <a:pt x="11188700" y="1003300"/>
                    </a:cubicBezTo>
                    <a:cubicBezTo>
                      <a:pt x="11163300" y="952500"/>
                      <a:pt x="11150600" y="889000"/>
                      <a:pt x="11137900" y="812800"/>
                    </a:cubicBezTo>
                    <a:lnTo>
                      <a:pt x="11468100" y="812800"/>
                    </a:lnTo>
                    <a:cubicBezTo>
                      <a:pt x="11455400" y="889000"/>
                      <a:pt x="11442700" y="952500"/>
                      <a:pt x="11417300" y="1003300"/>
                    </a:cubicBezTo>
                    <a:cubicBezTo>
                      <a:pt x="11404600" y="1054100"/>
                      <a:pt x="11379200" y="1079500"/>
                      <a:pt x="11353800" y="1104900"/>
                    </a:cubicBezTo>
                    <a:moveTo>
                      <a:pt x="11125200" y="635000"/>
                    </a:moveTo>
                    <a:cubicBezTo>
                      <a:pt x="11125200" y="685800"/>
                      <a:pt x="11125200" y="723900"/>
                      <a:pt x="11125200" y="774700"/>
                    </a:cubicBezTo>
                    <a:lnTo>
                      <a:pt x="11480800" y="774700"/>
                    </a:lnTo>
                    <a:cubicBezTo>
                      <a:pt x="11480800" y="723900"/>
                      <a:pt x="11480800" y="685800"/>
                      <a:pt x="11480800" y="635000"/>
                    </a:cubicBezTo>
                    <a:cubicBezTo>
                      <a:pt x="11480800" y="584200"/>
                      <a:pt x="11480800" y="546100"/>
                      <a:pt x="11480800" y="495300"/>
                    </a:cubicBezTo>
                    <a:lnTo>
                      <a:pt x="11125200" y="495300"/>
                    </a:lnTo>
                    <a:cubicBezTo>
                      <a:pt x="11125200" y="546100"/>
                      <a:pt x="11125200" y="584200"/>
                      <a:pt x="11125200" y="635000"/>
                    </a:cubicBezTo>
                    <a:moveTo>
                      <a:pt x="11404600" y="1130300"/>
                    </a:moveTo>
                    <a:cubicBezTo>
                      <a:pt x="11455400" y="1066800"/>
                      <a:pt x="11493500" y="952500"/>
                      <a:pt x="11518900" y="812800"/>
                    </a:cubicBezTo>
                    <a:lnTo>
                      <a:pt x="11772900" y="812800"/>
                    </a:lnTo>
                    <a:cubicBezTo>
                      <a:pt x="11709400" y="977900"/>
                      <a:pt x="11569700" y="1092200"/>
                      <a:pt x="11404600" y="1130300"/>
                    </a:cubicBezTo>
                    <a:moveTo>
                      <a:pt x="11518900" y="774700"/>
                    </a:moveTo>
                    <a:lnTo>
                      <a:pt x="11785600" y="774700"/>
                    </a:lnTo>
                    <a:cubicBezTo>
                      <a:pt x="11798300" y="723900"/>
                      <a:pt x="11798300" y="685800"/>
                      <a:pt x="11798300" y="635000"/>
                    </a:cubicBezTo>
                    <a:cubicBezTo>
                      <a:pt x="11798300" y="584200"/>
                      <a:pt x="11798300" y="546100"/>
                      <a:pt x="11785600" y="495300"/>
                    </a:cubicBezTo>
                    <a:lnTo>
                      <a:pt x="11518900" y="495300"/>
                    </a:lnTo>
                    <a:cubicBezTo>
                      <a:pt x="11531600" y="546100"/>
                      <a:pt x="11531600" y="584200"/>
                      <a:pt x="11531600" y="635000"/>
                    </a:cubicBezTo>
                    <a:cubicBezTo>
                      <a:pt x="11531600" y="685800"/>
                      <a:pt x="11531600" y="723900"/>
                      <a:pt x="11518900" y="774700"/>
                    </a:cubicBezTo>
                    <a:moveTo>
                      <a:pt x="10820400" y="774700"/>
                    </a:moveTo>
                    <a:lnTo>
                      <a:pt x="11087100" y="774700"/>
                    </a:lnTo>
                    <a:cubicBezTo>
                      <a:pt x="11074400" y="723900"/>
                      <a:pt x="11074400" y="685800"/>
                      <a:pt x="11074400" y="635000"/>
                    </a:cubicBezTo>
                    <a:cubicBezTo>
                      <a:pt x="11074400" y="584200"/>
                      <a:pt x="11074400" y="546100"/>
                      <a:pt x="11087100" y="495300"/>
                    </a:cubicBezTo>
                    <a:lnTo>
                      <a:pt x="10820400" y="495300"/>
                    </a:lnTo>
                    <a:cubicBezTo>
                      <a:pt x="10807700" y="546100"/>
                      <a:pt x="10807700" y="584200"/>
                      <a:pt x="10807700" y="635000"/>
                    </a:cubicBezTo>
                    <a:cubicBezTo>
                      <a:pt x="10807700" y="685800"/>
                      <a:pt x="10807700" y="723900"/>
                      <a:pt x="10820400" y="774700"/>
                    </a:cubicBezTo>
                    <a:moveTo>
                      <a:pt x="11087100" y="812800"/>
                    </a:moveTo>
                    <a:lnTo>
                      <a:pt x="10833100" y="812800"/>
                    </a:lnTo>
                    <a:cubicBezTo>
                      <a:pt x="10896600" y="977900"/>
                      <a:pt x="11036300" y="1092200"/>
                      <a:pt x="11201400" y="1130300"/>
                    </a:cubicBezTo>
                    <a:cubicBezTo>
                      <a:pt x="11150600" y="1066800"/>
                      <a:pt x="11112500" y="952500"/>
                      <a:pt x="11087100" y="812800"/>
                    </a:cubicBezTo>
                    <a:moveTo>
                      <a:pt x="11468100" y="457200"/>
                    </a:moveTo>
                    <a:lnTo>
                      <a:pt x="11137900" y="457200"/>
                    </a:lnTo>
                    <a:cubicBezTo>
                      <a:pt x="11150600" y="381000"/>
                      <a:pt x="11163300" y="317500"/>
                      <a:pt x="11188700" y="266700"/>
                    </a:cubicBezTo>
                    <a:cubicBezTo>
                      <a:pt x="11201400" y="215900"/>
                      <a:pt x="11226800" y="190500"/>
                      <a:pt x="11252200" y="165100"/>
                    </a:cubicBezTo>
                    <a:cubicBezTo>
                      <a:pt x="11264900" y="139700"/>
                      <a:pt x="11290300" y="139700"/>
                      <a:pt x="11303000" y="139700"/>
                    </a:cubicBezTo>
                    <a:cubicBezTo>
                      <a:pt x="11315700" y="139700"/>
                      <a:pt x="11341100" y="139700"/>
                      <a:pt x="11353800" y="165100"/>
                    </a:cubicBezTo>
                    <a:cubicBezTo>
                      <a:pt x="11379200" y="190500"/>
                      <a:pt x="11404600" y="215900"/>
                      <a:pt x="11417300" y="266700"/>
                    </a:cubicBezTo>
                    <a:cubicBezTo>
                      <a:pt x="11442700" y="317500"/>
                      <a:pt x="11455400" y="381000"/>
                      <a:pt x="11468100" y="457200"/>
                    </a:cubicBezTo>
                    <a:moveTo>
                      <a:pt x="11772900" y="457200"/>
                    </a:moveTo>
                    <a:lnTo>
                      <a:pt x="11518900" y="457200"/>
                    </a:lnTo>
                    <a:cubicBezTo>
                      <a:pt x="11493500" y="317500"/>
                      <a:pt x="11455400" y="203200"/>
                      <a:pt x="11404600" y="152400"/>
                    </a:cubicBezTo>
                    <a:cubicBezTo>
                      <a:pt x="11569700" y="177800"/>
                      <a:pt x="11709400" y="292100"/>
                      <a:pt x="11772900" y="457200"/>
                    </a:cubicBezTo>
                    <a:moveTo>
                      <a:pt x="11087100" y="457200"/>
                    </a:moveTo>
                    <a:cubicBezTo>
                      <a:pt x="11112500" y="317500"/>
                      <a:pt x="11150600" y="203200"/>
                      <a:pt x="11201400" y="152400"/>
                    </a:cubicBezTo>
                    <a:cubicBezTo>
                      <a:pt x="11036300" y="177800"/>
                      <a:pt x="10896600" y="292100"/>
                      <a:pt x="10833100" y="457200"/>
                    </a:cubicBezTo>
                    <a:lnTo>
                      <a:pt x="11087100" y="457200"/>
                    </a:lnTo>
                    <a:moveTo>
                      <a:pt x="11303000" y="1270000"/>
                    </a:moveTo>
                    <a:cubicBezTo>
                      <a:pt x="10947400" y="1270000"/>
                      <a:pt x="10668000" y="990600"/>
                      <a:pt x="10668000" y="635000"/>
                    </a:cubicBezTo>
                    <a:cubicBezTo>
                      <a:pt x="10668000" y="279400"/>
                      <a:pt x="10947400" y="0"/>
                      <a:pt x="11303000" y="0"/>
                    </a:cubicBezTo>
                    <a:cubicBezTo>
                      <a:pt x="11658600" y="0"/>
                      <a:pt x="11938000" y="279400"/>
                      <a:pt x="11938000" y="635000"/>
                    </a:cubicBezTo>
                    <a:cubicBezTo>
                      <a:pt x="11938000" y="990600"/>
                      <a:pt x="11658600" y="1270000"/>
                      <a:pt x="11303000" y="1270000"/>
                    </a:cubicBezTo>
                    <a:moveTo>
                      <a:pt x="11849100" y="635000"/>
                    </a:moveTo>
                    <a:cubicBezTo>
                      <a:pt x="11849100" y="330200"/>
                      <a:pt x="11607800" y="88900"/>
                      <a:pt x="11303000" y="88900"/>
                    </a:cubicBezTo>
                    <a:cubicBezTo>
                      <a:pt x="10998200" y="88900"/>
                      <a:pt x="10756900" y="330200"/>
                      <a:pt x="10756900" y="635000"/>
                    </a:cubicBezTo>
                    <a:cubicBezTo>
                      <a:pt x="10756900" y="939800"/>
                      <a:pt x="10998200" y="1181100"/>
                      <a:pt x="11303000" y="1181100"/>
                    </a:cubicBezTo>
                    <a:cubicBezTo>
                      <a:pt x="11607800" y="1181100"/>
                      <a:pt x="11849100" y="939800"/>
                      <a:pt x="11849100" y="635000"/>
                    </a:cubicBezTo>
                    <a:moveTo>
                      <a:pt x="12687300" y="1104900"/>
                    </a:moveTo>
                    <a:cubicBezTo>
                      <a:pt x="12674600" y="1130300"/>
                      <a:pt x="12649200" y="1130300"/>
                      <a:pt x="12636500" y="1130300"/>
                    </a:cubicBezTo>
                    <a:cubicBezTo>
                      <a:pt x="12623800" y="1130300"/>
                      <a:pt x="12598400" y="1130300"/>
                      <a:pt x="12585700" y="1104900"/>
                    </a:cubicBezTo>
                    <a:cubicBezTo>
                      <a:pt x="12560300" y="1079500"/>
                      <a:pt x="12534900" y="1054100"/>
                      <a:pt x="12522200" y="1003300"/>
                    </a:cubicBezTo>
                    <a:cubicBezTo>
                      <a:pt x="12496800" y="952500"/>
                      <a:pt x="12484100" y="889000"/>
                      <a:pt x="12471400" y="812800"/>
                    </a:cubicBezTo>
                    <a:lnTo>
                      <a:pt x="12801600" y="812800"/>
                    </a:lnTo>
                    <a:cubicBezTo>
                      <a:pt x="12788900" y="889000"/>
                      <a:pt x="12776200" y="952500"/>
                      <a:pt x="12750800" y="1003300"/>
                    </a:cubicBezTo>
                    <a:cubicBezTo>
                      <a:pt x="12738100" y="1054100"/>
                      <a:pt x="12712700" y="1079500"/>
                      <a:pt x="12687300" y="1104900"/>
                    </a:cubicBezTo>
                    <a:moveTo>
                      <a:pt x="12458700" y="635000"/>
                    </a:moveTo>
                    <a:cubicBezTo>
                      <a:pt x="12458700" y="685800"/>
                      <a:pt x="12458700" y="723900"/>
                      <a:pt x="12458700" y="774700"/>
                    </a:cubicBezTo>
                    <a:lnTo>
                      <a:pt x="12814300" y="774700"/>
                    </a:lnTo>
                    <a:cubicBezTo>
                      <a:pt x="12814300" y="723900"/>
                      <a:pt x="12814300" y="685800"/>
                      <a:pt x="12814300" y="635000"/>
                    </a:cubicBezTo>
                    <a:cubicBezTo>
                      <a:pt x="12814300" y="584200"/>
                      <a:pt x="12814300" y="546100"/>
                      <a:pt x="12814300" y="495300"/>
                    </a:cubicBezTo>
                    <a:lnTo>
                      <a:pt x="12458700" y="495300"/>
                    </a:lnTo>
                    <a:cubicBezTo>
                      <a:pt x="12458700" y="546100"/>
                      <a:pt x="12458700" y="584200"/>
                      <a:pt x="12458700" y="635000"/>
                    </a:cubicBezTo>
                    <a:moveTo>
                      <a:pt x="12738100" y="1130300"/>
                    </a:moveTo>
                    <a:cubicBezTo>
                      <a:pt x="12788900" y="1066800"/>
                      <a:pt x="12827000" y="952500"/>
                      <a:pt x="12852400" y="812800"/>
                    </a:cubicBezTo>
                    <a:lnTo>
                      <a:pt x="13106400" y="812800"/>
                    </a:lnTo>
                    <a:cubicBezTo>
                      <a:pt x="13042900" y="977900"/>
                      <a:pt x="12903200" y="1092200"/>
                      <a:pt x="12738100" y="1130300"/>
                    </a:cubicBezTo>
                    <a:moveTo>
                      <a:pt x="12852400" y="774700"/>
                    </a:moveTo>
                    <a:lnTo>
                      <a:pt x="13119100" y="774700"/>
                    </a:lnTo>
                    <a:cubicBezTo>
                      <a:pt x="13131800" y="723900"/>
                      <a:pt x="13131800" y="685800"/>
                      <a:pt x="13131800" y="635000"/>
                    </a:cubicBezTo>
                    <a:cubicBezTo>
                      <a:pt x="13131800" y="584200"/>
                      <a:pt x="13131800" y="546100"/>
                      <a:pt x="13119100" y="495300"/>
                    </a:cubicBezTo>
                    <a:lnTo>
                      <a:pt x="12852400" y="495300"/>
                    </a:lnTo>
                    <a:cubicBezTo>
                      <a:pt x="12865100" y="546100"/>
                      <a:pt x="12865100" y="584200"/>
                      <a:pt x="12865100" y="635000"/>
                    </a:cubicBezTo>
                    <a:cubicBezTo>
                      <a:pt x="12865100" y="685800"/>
                      <a:pt x="12865100" y="723900"/>
                      <a:pt x="12852400" y="774700"/>
                    </a:cubicBezTo>
                    <a:moveTo>
                      <a:pt x="12153900" y="774700"/>
                    </a:moveTo>
                    <a:lnTo>
                      <a:pt x="12420600" y="774700"/>
                    </a:lnTo>
                    <a:cubicBezTo>
                      <a:pt x="12407900" y="723900"/>
                      <a:pt x="12407900" y="685800"/>
                      <a:pt x="12407900" y="635000"/>
                    </a:cubicBezTo>
                    <a:cubicBezTo>
                      <a:pt x="12407900" y="584200"/>
                      <a:pt x="12407900" y="546100"/>
                      <a:pt x="12420600" y="495300"/>
                    </a:cubicBezTo>
                    <a:lnTo>
                      <a:pt x="12153900" y="495300"/>
                    </a:lnTo>
                    <a:cubicBezTo>
                      <a:pt x="12141200" y="546100"/>
                      <a:pt x="12141200" y="584200"/>
                      <a:pt x="12141200" y="635000"/>
                    </a:cubicBezTo>
                    <a:cubicBezTo>
                      <a:pt x="12141200" y="685800"/>
                      <a:pt x="12141200" y="723900"/>
                      <a:pt x="12153900" y="774700"/>
                    </a:cubicBezTo>
                    <a:moveTo>
                      <a:pt x="12420600" y="812800"/>
                    </a:moveTo>
                    <a:lnTo>
                      <a:pt x="12166600" y="812800"/>
                    </a:lnTo>
                    <a:cubicBezTo>
                      <a:pt x="12230100" y="977900"/>
                      <a:pt x="12369800" y="1092200"/>
                      <a:pt x="12534900" y="1130300"/>
                    </a:cubicBezTo>
                    <a:cubicBezTo>
                      <a:pt x="12484100" y="1066800"/>
                      <a:pt x="12446000" y="952500"/>
                      <a:pt x="12420600" y="812800"/>
                    </a:cubicBezTo>
                    <a:moveTo>
                      <a:pt x="12801600" y="457200"/>
                    </a:moveTo>
                    <a:lnTo>
                      <a:pt x="12471400" y="457200"/>
                    </a:lnTo>
                    <a:cubicBezTo>
                      <a:pt x="12484100" y="381000"/>
                      <a:pt x="12496800" y="317500"/>
                      <a:pt x="12522200" y="266700"/>
                    </a:cubicBezTo>
                    <a:cubicBezTo>
                      <a:pt x="12534900" y="215900"/>
                      <a:pt x="12560300" y="190500"/>
                      <a:pt x="12585700" y="165100"/>
                    </a:cubicBezTo>
                    <a:cubicBezTo>
                      <a:pt x="12598400" y="139700"/>
                      <a:pt x="12623800" y="139700"/>
                      <a:pt x="12636500" y="139700"/>
                    </a:cubicBezTo>
                    <a:cubicBezTo>
                      <a:pt x="12649200" y="139700"/>
                      <a:pt x="12674600" y="139700"/>
                      <a:pt x="12687300" y="165100"/>
                    </a:cubicBezTo>
                    <a:cubicBezTo>
                      <a:pt x="12712700" y="190500"/>
                      <a:pt x="12738100" y="215900"/>
                      <a:pt x="12750800" y="266700"/>
                    </a:cubicBezTo>
                    <a:cubicBezTo>
                      <a:pt x="12776200" y="317500"/>
                      <a:pt x="12788900" y="381000"/>
                      <a:pt x="12801600" y="457200"/>
                    </a:cubicBezTo>
                    <a:moveTo>
                      <a:pt x="13106400" y="457200"/>
                    </a:moveTo>
                    <a:lnTo>
                      <a:pt x="12852400" y="457200"/>
                    </a:lnTo>
                    <a:cubicBezTo>
                      <a:pt x="12827000" y="317500"/>
                      <a:pt x="12788900" y="203200"/>
                      <a:pt x="12738100" y="152400"/>
                    </a:cubicBezTo>
                    <a:cubicBezTo>
                      <a:pt x="12903200" y="177800"/>
                      <a:pt x="13042900" y="292100"/>
                      <a:pt x="13106400" y="457200"/>
                    </a:cubicBezTo>
                    <a:moveTo>
                      <a:pt x="12420600" y="457200"/>
                    </a:moveTo>
                    <a:cubicBezTo>
                      <a:pt x="12446000" y="317500"/>
                      <a:pt x="12484100" y="203200"/>
                      <a:pt x="12534900" y="152400"/>
                    </a:cubicBezTo>
                    <a:cubicBezTo>
                      <a:pt x="12369800" y="177800"/>
                      <a:pt x="12230100" y="292100"/>
                      <a:pt x="12166600" y="457200"/>
                    </a:cubicBezTo>
                    <a:lnTo>
                      <a:pt x="12420600" y="457200"/>
                    </a:lnTo>
                    <a:moveTo>
                      <a:pt x="12636500" y="1270000"/>
                    </a:moveTo>
                    <a:cubicBezTo>
                      <a:pt x="12280900" y="1270000"/>
                      <a:pt x="12001500" y="990600"/>
                      <a:pt x="12001500" y="635000"/>
                    </a:cubicBezTo>
                    <a:cubicBezTo>
                      <a:pt x="12001500" y="279400"/>
                      <a:pt x="12280900" y="0"/>
                      <a:pt x="12636500" y="0"/>
                    </a:cubicBezTo>
                    <a:cubicBezTo>
                      <a:pt x="12992100" y="0"/>
                      <a:pt x="13271500" y="279400"/>
                      <a:pt x="13271500" y="635000"/>
                    </a:cubicBezTo>
                    <a:cubicBezTo>
                      <a:pt x="13271500" y="990600"/>
                      <a:pt x="12992100" y="1270000"/>
                      <a:pt x="12636500" y="1270000"/>
                    </a:cubicBezTo>
                    <a:moveTo>
                      <a:pt x="13182600" y="635000"/>
                    </a:moveTo>
                    <a:cubicBezTo>
                      <a:pt x="13182600" y="330200"/>
                      <a:pt x="12941300" y="88900"/>
                      <a:pt x="12636500" y="88900"/>
                    </a:cubicBezTo>
                    <a:cubicBezTo>
                      <a:pt x="12331700" y="88900"/>
                      <a:pt x="12090400" y="330200"/>
                      <a:pt x="12090400" y="635000"/>
                    </a:cubicBezTo>
                    <a:cubicBezTo>
                      <a:pt x="12090400" y="939800"/>
                      <a:pt x="12331700" y="1181100"/>
                      <a:pt x="12636500" y="1181100"/>
                    </a:cubicBezTo>
                    <a:cubicBezTo>
                      <a:pt x="12941300" y="1181100"/>
                      <a:pt x="13182600" y="939800"/>
                      <a:pt x="13182600" y="635000"/>
                    </a:cubicBezTo>
                    <a:moveTo>
                      <a:pt x="685800" y="2438400"/>
                    </a:moveTo>
                    <a:cubicBezTo>
                      <a:pt x="673100" y="2463800"/>
                      <a:pt x="647700" y="2463800"/>
                      <a:pt x="635000" y="2463800"/>
                    </a:cubicBezTo>
                    <a:cubicBezTo>
                      <a:pt x="622300" y="2463800"/>
                      <a:pt x="596900" y="2463800"/>
                      <a:pt x="584200" y="2438400"/>
                    </a:cubicBezTo>
                    <a:cubicBezTo>
                      <a:pt x="558800" y="2413000"/>
                      <a:pt x="533400" y="2387600"/>
                      <a:pt x="520700" y="2336800"/>
                    </a:cubicBezTo>
                    <a:cubicBezTo>
                      <a:pt x="495300" y="2286000"/>
                      <a:pt x="482600" y="2222500"/>
                      <a:pt x="469900" y="2146300"/>
                    </a:cubicBezTo>
                    <a:lnTo>
                      <a:pt x="800100" y="2146300"/>
                    </a:lnTo>
                    <a:cubicBezTo>
                      <a:pt x="787400" y="2222500"/>
                      <a:pt x="774700" y="2286000"/>
                      <a:pt x="749300" y="2336800"/>
                    </a:cubicBezTo>
                    <a:cubicBezTo>
                      <a:pt x="736600" y="2387600"/>
                      <a:pt x="711200" y="2413000"/>
                      <a:pt x="685800" y="2438400"/>
                    </a:cubicBezTo>
                    <a:moveTo>
                      <a:pt x="457200" y="1968500"/>
                    </a:moveTo>
                    <a:cubicBezTo>
                      <a:pt x="457200" y="2019300"/>
                      <a:pt x="457200" y="2057400"/>
                      <a:pt x="457200" y="2108200"/>
                    </a:cubicBezTo>
                    <a:lnTo>
                      <a:pt x="812800" y="2108200"/>
                    </a:lnTo>
                    <a:cubicBezTo>
                      <a:pt x="812800" y="2057400"/>
                      <a:pt x="812800" y="2019300"/>
                      <a:pt x="812800" y="1968500"/>
                    </a:cubicBezTo>
                    <a:cubicBezTo>
                      <a:pt x="812800" y="1917700"/>
                      <a:pt x="812800" y="1879600"/>
                      <a:pt x="812800" y="1828800"/>
                    </a:cubicBezTo>
                    <a:lnTo>
                      <a:pt x="457200" y="1828800"/>
                    </a:lnTo>
                    <a:cubicBezTo>
                      <a:pt x="457200" y="1879600"/>
                      <a:pt x="457200" y="1917700"/>
                      <a:pt x="457200" y="1968500"/>
                    </a:cubicBezTo>
                    <a:moveTo>
                      <a:pt x="736600" y="2463800"/>
                    </a:moveTo>
                    <a:cubicBezTo>
                      <a:pt x="787400" y="2400300"/>
                      <a:pt x="825500" y="2286000"/>
                      <a:pt x="850900" y="2146300"/>
                    </a:cubicBezTo>
                    <a:lnTo>
                      <a:pt x="1104900" y="2146300"/>
                    </a:lnTo>
                    <a:cubicBezTo>
                      <a:pt x="1041400" y="2311400"/>
                      <a:pt x="901700" y="2425700"/>
                      <a:pt x="736600" y="2463800"/>
                    </a:cubicBezTo>
                    <a:moveTo>
                      <a:pt x="850900" y="2108200"/>
                    </a:moveTo>
                    <a:lnTo>
                      <a:pt x="1117600" y="2108200"/>
                    </a:lnTo>
                    <a:cubicBezTo>
                      <a:pt x="1130300" y="2057400"/>
                      <a:pt x="1130300" y="2019300"/>
                      <a:pt x="1130300" y="1968500"/>
                    </a:cubicBezTo>
                    <a:cubicBezTo>
                      <a:pt x="1130300" y="1917700"/>
                      <a:pt x="1130300" y="1879600"/>
                      <a:pt x="1117600" y="1828800"/>
                    </a:cubicBezTo>
                    <a:lnTo>
                      <a:pt x="850900" y="1828800"/>
                    </a:lnTo>
                    <a:cubicBezTo>
                      <a:pt x="863600" y="1879600"/>
                      <a:pt x="863600" y="1917700"/>
                      <a:pt x="863600" y="1968500"/>
                    </a:cubicBezTo>
                    <a:cubicBezTo>
                      <a:pt x="863600" y="2019300"/>
                      <a:pt x="863600" y="2057400"/>
                      <a:pt x="850900" y="2108200"/>
                    </a:cubicBezTo>
                    <a:moveTo>
                      <a:pt x="152400" y="2108200"/>
                    </a:moveTo>
                    <a:lnTo>
                      <a:pt x="419100" y="2108200"/>
                    </a:lnTo>
                    <a:cubicBezTo>
                      <a:pt x="406400" y="2057400"/>
                      <a:pt x="406400" y="2019300"/>
                      <a:pt x="406400" y="1968500"/>
                    </a:cubicBezTo>
                    <a:cubicBezTo>
                      <a:pt x="406400" y="1917700"/>
                      <a:pt x="406400" y="1879600"/>
                      <a:pt x="419100" y="1828800"/>
                    </a:cubicBezTo>
                    <a:lnTo>
                      <a:pt x="152400" y="1828800"/>
                    </a:lnTo>
                    <a:cubicBezTo>
                      <a:pt x="139700" y="1879600"/>
                      <a:pt x="139700" y="1917700"/>
                      <a:pt x="139700" y="1968500"/>
                    </a:cubicBezTo>
                    <a:cubicBezTo>
                      <a:pt x="139700" y="2019300"/>
                      <a:pt x="139700" y="2057400"/>
                      <a:pt x="152400" y="2108200"/>
                    </a:cubicBezTo>
                    <a:moveTo>
                      <a:pt x="419100" y="2146300"/>
                    </a:moveTo>
                    <a:lnTo>
                      <a:pt x="165100" y="2146300"/>
                    </a:lnTo>
                    <a:cubicBezTo>
                      <a:pt x="228600" y="2311400"/>
                      <a:pt x="368300" y="2425700"/>
                      <a:pt x="533400" y="2463800"/>
                    </a:cubicBezTo>
                    <a:cubicBezTo>
                      <a:pt x="482600" y="2400300"/>
                      <a:pt x="444500" y="2286000"/>
                      <a:pt x="419100" y="2146300"/>
                    </a:cubicBezTo>
                    <a:moveTo>
                      <a:pt x="800100" y="1790700"/>
                    </a:moveTo>
                    <a:lnTo>
                      <a:pt x="469900" y="1790700"/>
                    </a:lnTo>
                    <a:cubicBezTo>
                      <a:pt x="482600" y="1714500"/>
                      <a:pt x="495300" y="1651000"/>
                      <a:pt x="520700" y="1600200"/>
                    </a:cubicBezTo>
                    <a:cubicBezTo>
                      <a:pt x="533400" y="1549400"/>
                      <a:pt x="558800" y="1524000"/>
                      <a:pt x="584200" y="1498600"/>
                    </a:cubicBezTo>
                    <a:cubicBezTo>
                      <a:pt x="596900" y="1473200"/>
                      <a:pt x="622300" y="1473200"/>
                      <a:pt x="635000" y="1473200"/>
                    </a:cubicBezTo>
                    <a:cubicBezTo>
                      <a:pt x="647700" y="1473200"/>
                      <a:pt x="673100" y="1473200"/>
                      <a:pt x="685800" y="1498600"/>
                    </a:cubicBezTo>
                    <a:cubicBezTo>
                      <a:pt x="711200" y="1524000"/>
                      <a:pt x="736600" y="1549400"/>
                      <a:pt x="749300" y="1600200"/>
                    </a:cubicBezTo>
                    <a:cubicBezTo>
                      <a:pt x="774700" y="1651000"/>
                      <a:pt x="787400" y="1714500"/>
                      <a:pt x="800100" y="1790700"/>
                    </a:cubicBezTo>
                    <a:moveTo>
                      <a:pt x="1104900" y="1790700"/>
                    </a:moveTo>
                    <a:lnTo>
                      <a:pt x="850900" y="1790700"/>
                    </a:lnTo>
                    <a:cubicBezTo>
                      <a:pt x="825500" y="1651000"/>
                      <a:pt x="787400" y="1536700"/>
                      <a:pt x="736600" y="1485900"/>
                    </a:cubicBezTo>
                    <a:cubicBezTo>
                      <a:pt x="901700" y="1511300"/>
                      <a:pt x="1041400" y="1625600"/>
                      <a:pt x="1104900" y="1790700"/>
                    </a:cubicBezTo>
                    <a:moveTo>
                      <a:pt x="419100" y="1790700"/>
                    </a:moveTo>
                    <a:cubicBezTo>
                      <a:pt x="444500" y="1651000"/>
                      <a:pt x="482600" y="1536700"/>
                      <a:pt x="533400" y="1485900"/>
                    </a:cubicBezTo>
                    <a:cubicBezTo>
                      <a:pt x="368300" y="1511300"/>
                      <a:pt x="228600" y="1625600"/>
                      <a:pt x="165100" y="1790700"/>
                    </a:cubicBezTo>
                    <a:lnTo>
                      <a:pt x="419100" y="1790700"/>
                    </a:lnTo>
                    <a:moveTo>
                      <a:pt x="635000" y="2603500"/>
                    </a:moveTo>
                    <a:cubicBezTo>
                      <a:pt x="279400" y="2603500"/>
                      <a:pt x="0" y="2324100"/>
                      <a:pt x="0" y="1968500"/>
                    </a:cubicBezTo>
                    <a:cubicBezTo>
                      <a:pt x="0" y="1612900"/>
                      <a:pt x="279400" y="1333500"/>
                      <a:pt x="635000" y="1333500"/>
                    </a:cubicBezTo>
                    <a:cubicBezTo>
                      <a:pt x="990600" y="1333500"/>
                      <a:pt x="1270000" y="1612900"/>
                      <a:pt x="1270000" y="1968500"/>
                    </a:cubicBezTo>
                    <a:cubicBezTo>
                      <a:pt x="1270000" y="2324100"/>
                      <a:pt x="990600" y="2603500"/>
                      <a:pt x="635000" y="2603500"/>
                    </a:cubicBezTo>
                    <a:moveTo>
                      <a:pt x="1181100" y="1968500"/>
                    </a:moveTo>
                    <a:cubicBezTo>
                      <a:pt x="1181100" y="1663700"/>
                      <a:pt x="939800" y="1422400"/>
                      <a:pt x="635000" y="1422400"/>
                    </a:cubicBezTo>
                    <a:cubicBezTo>
                      <a:pt x="330200" y="1422400"/>
                      <a:pt x="88900" y="1663700"/>
                      <a:pt x="88900" y="1968500"/>
                    </a:cubicBezTo>
                    <a:cubicBezTo>
                      <a:pt x="88900" y="2273300"/>
                      <a:pt x="330200" y="2514600"/>
                      <a:pt x="635000" y="2514600"/>
                    </a:cubicBezTo>
                    <a:cubicBezTo>
                      <a:pt x="939800" y="2514600"/>
                      <a:pt x="1181100" y="2273300"/>
                      <a:pt x="1181100" y="1968500"/>
                    </a:cubicBezTo>
                    <a:moveTo>
                      <a:pt x="2019300" y="2438400"/>
                    </a:moveTo>
                    <a:cubicBezTo>
                      <a:pt x="2006600" y="2463800"/>
                      <a:pt x="1981200" y="2463800"/>
                      <a:pt x="1968500" y="2463800"/>
                    </a:cubicBezTo>
                    <a:cubicBezTo>
                      <a:pt x="1955800" y="2463800"/>
                      <a:pt x="1930400" y="2463800"/>
                      <a:pt x="1917700" y="2438400"/>
                    </a:cubicBezTo>
                    <a:cubicBezTo>
                      <a:pt x="1892300" y="2413000"/>
                      <a:pt x="1866900" y="2387600"/>
                      <a:pt x="1854200" y="2336800"/>
                    </a:cubicBezTo>
                    <a:cubicBezTo>
                      <a:pt x="1828800" y="2286000"/>
                      <a:pt x="1816100" y="2222500"/>
                      <a:pt x="1803400" y="2146300"/>
                    </a:cubicBezTo>
                    <a:lnTo>
                      <a:pt x="2133600" y="2146300"/>
                    </a:lnTo>
                    <a:cubicBezTo>
                      <a:pt x="2120900" y="2222500"/>
                      <a:pt x="2108200" y="2286000"/>
                      <a:pt x="2082800" y="2336800"/>
                    </a:cubicBezTo>
                    <a:cubicBezTo>
                      <a:pt x="2070100" y="2387600"/>
                      <a:pt x="2044700" y="2413000"/>
                      <a:pt x="2019300" y="2438400"/>
                    </a:cubicBezTo>
                    <a:moveTo>
                      <a:pt x="1790700" y="1968500"/>
                    </a:moveTo>
                    <a:cubicBezTo>
                      <a:pt x="1790700" y="2019300"/>
                      <a:pt x="1790700" y="2057400"/>
                      <a:pt x="1790700" y="2108200"/>
                    </a:cubicBezTo>
                    <a:lnTo>
                      <a:pt x="2146300" y="2108200"/>
                    </a:lnTo>
                    <a:cubicBezTo>
                      <a:pt x="2146300" y="2057400"/>
                      <a:pt x="2146300" y="2019300"/>
                      <a:pt x="2146300" y="1968500"/>
                    </a:cubicBezTo>
                    <a:cubicBezTo>
                      <a:pt x="2146300" y="1917700"/>
                      <a:pt x="2146300" y="1879600"/>
                      <a:pt x="2146300" y="1828800"/>
                    </a:cubicBezTo>
                    <a:lnTo>
                      <a:pt x="1790700" y="1828800"/>
                    </a:lnTo>
                    <a:cubicBezTo>
                      <a:pt x="1790700" y="1879600"/>
                      <a:pt x="1790700" y="1917700"/>
                      <a:pt x="1790700" y="1968500"/>
                    </a:cubicBezTo>
                    <a:moveTo>
                      <a:pt x="2070100" y="2463800"/>
                    </a:moveTo>
                    <a:cubicBezTo>
                      <a:pt x="2120900" y="2400300"/>
                      <a:pt x="2159000" y="2286000"/>
                      <a:pt x="2184400" y="2146300"/>
                    </a:cubicBezTo>
                    <a:lnTo>
                      <a:pt x="2438400" y="2146300"/>
                    </a:lnTo>
                    <a:cubicBezTo>
                      <a:pt x="2374900" y="2311400"/>
                      <a:pt x="2235200" y="2425700"/>
                      <a:pt x="2070100" y="2463800"/>
                    </a:cubicBezTo>
                    <a:moveTo>
                      <a:pt x="2184400" y="2108200"/>
                    </a:moveTo>
                    <a:lnTo>
                      <a:pt x="2451100" y="2108200"/>
                    </a:lnTo>
                    <a:cubicBezTo>
                      <a:pt x="2463800" y="2057400"/>
                      <a:pt x="2463800" y="2019300"/>
                      <a:pt x="2463800" y="1968500"/>
                    </a:cubicBezTo>
                    <a:cubicBezTo>
                      <a:pt x="2463800" y="1917700"/>
                      <a:pt x="2463800" y="1879600"/>
                      <a:pt x="2451100" y="1828800"/>
                    </a:cubicBezTo>
                    <a:lnTo>
                      <a:pt x="2184400" y="1828800"/>
                    </a:lnTo>
                    <a:cubicBezTo>
                      <a:pt x="2197100" y="1879600"/>
                      <a:pt x="2197100" y="1917700"/>
                      <a:pt x="2197100" y="1968500"/>
                    </a:cubicBezTo>
                    <a:cubicBezTo>
                      <a:pt x="2197100" y="2019300"/>
                      <a:pt x="2197100" y="2057400"/>
                      <a:pt x="2184400" y="2108200"/>
                    </a:cubicBezTo>
                    <a:moveTo>
                      <a:pt x="1485900" y="2108200"/>
                    </a:moveTo>
                    <a:lnTo>
                      <a:pt x="1752600" y="2108200"/>
                    </a:lnTo>
                    <a:cubicBezTo>
                      <a:pt x="1739900" y="2057400"/>
                      <a:pt x="1739900" y="2019300"/>
                      <a:pt x="1739900" y="1968500"/>
                    </a:cubicBezTo>
                    <a:cubicBezTo>
                      <a:pt x="1739900" y="1917700"/>
                      <a:pt x="1739900" y="1879600"/>
                      <a:pt x="1752600" y="1828800"/>
                    </a:cubicBezTo>
                    <a:lnTo>
                      <a:pt x="1485900" y="1828800"/>
                    </a:lnTo>
                    <a:cubicBezTo>
                      <a:pt x="1473200" y="1879600"/>
                      <a:pt x="1473200" y="1917700"/>
                      <a:pt x="1473200" y="1968500"/>
                    </a:cubicBezTo>
                    <a:cubicBezTo>
                      <a:pt x="1473200" y="2019300"/>
                      <a:pt x="1473200" y="2057400"/>
                      <a:pt x="1485900" y="2108200"/>
                    </a:cubicBezTo>
                    <a:moveTo>
                      <a:pt x="1752600" y="2146300"/>
                    </a:moveTo>
                    <a:lnTo>
                      <a:pt x="1498600" y="2146300"/>
                    </a:lnTo>
                    <a:cubicBezTo>
                      <a:pt x="1562100" y="2311400"/>
                      <a:pt x="1701800" y="2425700"/>
                      <a:pt x="1866900" y="2463800"/>
                    </a:cubicBezTo>
                    <a:cubicBezTo>
                      <a:pt x="1816100" y="2400300"/>
                      <a:pt x="1778000" y="2286000"/>
                      <a:pt x="1752600" y="2146300"/>
                    </a:cubicBezTo>
                    <a:moveTo>
                      <a:pt x="2133600" y="1790700"/>
                    </a:moveTo>
                    <a:lnTo>
                      <a:pt x="1803400" y="1790700"/>
                    </a:lnTo>
                    <a:cubicBezTo>
                      <a:pt x="1816100" y="1714500"/>
                      <a:pt x="1828800" y="1651000"/>
                      <a:pt x="1854200" y="1600200"/>
                    </a:cubicBezTo>
                    <a:cubicBezTo>
                      <a:pt x="1866900" y="1549400"/>
                      <a:pt x="1892300" y="1524000"/>
                      <a:pt x="1917700" y="1498600"/>
                    </a:cubicBezTo>
                    <a:cubicBezTo>
                      <a:pt x="1930400" y="1473200"/>
                      <a:pt x="1955800" y="1473200"/>
                      <a:pt x="1968500" y="1473200"/>
                    </a:cubicBezTo>
                    <a:cubicBezTo>
                      <a:pt x="1981200" y="1473200"/>
                      <a:pt x="2006600" y="1473200"/>
                      <a:pt x="2019300" y="1498600"/>
                    </a:cubicBezTo>
                    <a:cubicBezTo>
                      <a:pt x="2044700" y="1524000"/>
                      <a:pt x="2070100" y="1549400"/>
                      <a:pt x="2082800" y="1600200"/>
                    </a:cubicBezTo>
                    <a:cubicBezTo>
                      <a:pt x="2108200" y="1651000"/>
                      <a:pt x="2120900" y="1714500"/>
                      <a:pt x="2133600" y="1790700"/>
                    </a:cubicBezTo>
                    <a:moveTo>
                      <a:pt x="2438400" y="1790700"/>
                    </a:moveTo>
                    <a:lnTo>
                      <a:pt x="2184400" y="1790700"/>
                    </a:lnTo>
                    <a:cubicBezTo>
                      <a:pt x="2159000" y="1651000"/>
                      <a:pt x="2120900" y="1536700"/>
                      <a:pt x="2070100" y="1485900"/>
                    </a:cubicBezTo>
                    <a:cubicBezTo>
                      <a:pt x="2235200" y="1511300"/>
                      <a:pt x="2374900" y="1625600"/>
                      <a:pt x="2438400" y="1790700"/>
                    </a:cubicBezTo>
                    <a:moveTo>
                      <a:pt x="1752600" y="1790700"/>
                    </a:moveTo>
                    <a:cubicBezTo>
                      <a:pt x="1778000" y="1651000"/>
                      <a:pt x="1816100" y="1536700"/>
                      <a:pt x="1866900" y="1485900"/>
                    </a:cubicBezTo>
                    <a:cubicBezTo>
                      <a:pt x="1701800" y="1511300"/>
                      <a:pt x="1562100" y="1625600"/>
                      <a:pt x="1498600" y="1790700"/>
                    </a:cubicBezTo>
                    <a:lnTo>
                      <a:pt x="1752600" y="1790700"/>
                    </a:lnTo>
                    <a:moveTo>
                      <a:pt x="1968500" y="2603500"/>
                    </a:moveTo>
                    <a:cubicBezTo>
                      <a:pt x="1612900" y="2603500"/>
                      <a:pt x="1333500" y="2324100"/>
                      <a:pt x="1333500" y="1968500"/>
                    </a:cubicBezTo>
                    <a:cubicBezTo>
                      <a:pt x="1333500" y="1612900"/>
                      <a:pt x="1612900" y="1333500"/>
                      <a:pt x="1968500" y="1333500"/>
                    </a:cubicBezTo>
                    <a:cubicBezTo>
                      <a:pt x="2324100" y="1333500"/>
                      <a:pt x="2603500" y="1612900"/>
                      <a:pt x="2603500" y="1968500"/>
                    </a:cubicBezTo>
                    <a:cubicBezTo>
                      <a:pt x="2603500" y="2324100"/>
                      <a:pt x="2324100" y="2603500"/>
                      <a:pt x="1968500" y="2603500"/>
                    </a:cubicBezTo>
                    <a:moveTo>
                      <a:pt x="2514600" y="1968500"/>
                    </a:moveTo>
                    <a:cubicBezTo>
                      <a:pt x="2514600" y="1663700"/>
                      <a:pt x="2273300" y="1422400"/>
                      <a:pt x="1968500" y="1422400"/>
                    </a:cubicBezTo>
                    <a:cubicBezTo>
                      <a:pt x="1663700" y="1422400"/>
                      <a:pt x="1422400" y="1663700"/>
                      <a:pt x="1422400" y="1968500"/>
                    </a:cubicBezTo>
                    <a:cubicBezTo>
                      <a:pt x="1422400" y="2273300"/>
                      <a:pt x="1663700" y="2514600"/>
                      <a:pt x="1968500" y="2514600"/>
                    </a:cubicBezTo>
                    <a:cubicBezTo>
                      <a:pt x="2273300" y="2514600"/>
                      <a:pt x="2514600" y="2273300"/>
                      <a:pt x="2514600" y="1968500"/>
                    </a:cubicBezTo>
                    <a:moveTo>
                      <a:pt x="3352800" y="2438400"/>
                    </a:moveTo>
                    <a:cubicBezTo>
                      <a:pt x="3340100" y="2463800"/>
                      <a:pt x="3314700" y="2463800"/>
                      <a:pt x="3302000" y="2463800"/>
                    </a:cubicBezTo>
                    <a:cubicBezTo>
                      <a:pt x="3289300" y="2463800"/>
                      <a:pt x="3263900" y="2463800"/>
                      <a:pt x="3251200" y="2438400"/>
                    </a:cubicBezTo>
                    <a:cubicBezTo>
                      <a:pt x="3225800" y="2413000"/>
                      <a:pt x="3200400" y="2387600"/>
                      <a:pt x="3187700" y="2336800"/>
                    </a:cubicBezTo>
                    <a:cubicBezTo>
                      <a:pt x="3162300" y="2286000"/>
                      <a:pt x="3149600" y="2222500"/>
                      <a:pt x="3136900" y="2146300"/>
                    </a:cubicBezTo>
                    <a:lnTo>
                      <a:pt x="3467100" y="2146300"/>
                    </a:lnTo>
                    <a:cubicBezTo>
                      <a:pt x="3454400" y="2222500"/>
                      <a:pt x="3441700" y="2286000"/>
                      <a:pt x="3416300" y="2336800"/>
                    </a:cubicBezTo>
                    <a:cubicBezTo>
                      <a:pt x="3403600" y="2387600"/>
                      <a:pt x="3378200" y="2413000"/>
                      <a:pt x="3352800" y="2438400"/>
                    </a:cubicBezTo>
                    <a:moveTo>
                      <a:pt x="3124200" y="1968500"/>
                    </a:moveTo>
                    <a:cubicBezTo>
                      <a:pt x="3124200" y="2019300"/>
                      <a:pt x="3124200" y="2057400"/>
                      <a:pt x="3124200" y="2108200"/>
                    </a:cubicBezTo>
                    <a:lnTo>
                      <a:pt x="3479800" y="2108200"/>
                    </a:lnTo>
                    <a:cubicBezTo>
                      <a:pt x="3479800" y="2057400"/>
                      <a:pt x="3479800" y="2019300"/>
                      <a:pt x="3479800" y="1968500"/>
                    </a:cubicBezTo>
                    <a:cubicBezTo>
                      <a:pt x="3479800" y="1917700"/>
                      <a:pt x="3479800" y="1879600"/>
                      <a:pt x="3479800" y="1828800"/>
                    </a:cubicBezTo>
                    <a:lnTo>
                      <a:pt x="3124200" y="1828800"/>
                    </a:lnTo>
                    <a:cubicBezTo>
                      <a:pt x="3124200" y="1879600"/>
                      <a:pt x="3124200" y="1917700"/>
                      <a:pt x="3124200" y="1968500"/>
                    </a:cubicBezTo>
                    <a:moveTo>
                      <a:pt x="3403600" y="2463800"/>
                    </a:moveTo>
                    <a:cubicBezTo>
                      <a:pt x="3454400" y="2400300"/>
                      <a:pt x="3492500" y="2286000"/>
                      <a:pt x="3517900" y="2146300"/>
                    </a:cubicBezTo>
                    <a:lnTo>
                      <a:pt x="3771900" y="2146300"/>
                    </a:lnTo>
                    <a:cubicBezTo>
                      <a:pt x="3708400" y="2311400"/>
                      <a:pt x="3568700" y="2425700"/>
                      <a:pt x="3403600" y="2463800"/>
                    </a:cubicBezTo>
                    <a:moveTo>
                      <a:pt x="3517900" y="2108200"/>
                    </a:moveTo>
                    <a:lnTo>
                      <a:pt x="3784600" y="2108200"/>
                    </a:lnTo>
                    <a:cubicBezTo>
                      <a:pt x="3797300" y="2057400"/>
                      <a:pt x="3797300" y="2019300"/>
                      <a:pt x="3797300" y="1968500"/>
                    </a:cubicBezTo>
                    <a:cubicBezTo>
                      <a:pt x="3797300" y="1917700"/>
                      <a:pt x="3797300" y="1879600"/>
                      <a:pt x="3784600" y="1828800"/>
                    </a:cubicBezTo>
                    <a:lnTo>
                      <a:pt x="3517900" y="1828800"/>
                    </a:lnTo>
                    <a:cubicBezTo>
                      <a:pt x="3530600" y="1879600"/>
                      <a:pt x="3530600" y="1917700"/>
                      <a:pt x="3530600" y="1968500"/>
                    </a:cubicBezTo>
                    <a:cubicBezTo>
                      <a:pt x="3530600" y="2019300"/>
                      <a:pt x="3530600" y="2057400"/>
                      <a:pt x="3517900" y="2108200"/>
                    </a:cubicBezTo>
                    <a:moveTo>
                      <a:pt x="2819400" y="2108200"/>
                    </a:moveTo>
                    <a:lnTo>
                      <a:pt x="3086100" y="2108200"/>
                    </a:lnTo>
                    <a:cubicBezTo>
                      <a:pt x="3073400" y="2057400"/>
                      <a:pt x="3073400" y="2019300"/>
                      <a:pt x="3073400" y="1968500"/>
                    </a:cubicBezTo>
                    <a:cubicBezTo>
                      <a:pt x="3073400" y="1917700"/>
                      <a:pt x="3073400" y="1879600"/>
                      <a:pt x="3086100" y="1828800"/>
                    </a:cubicBezTo>
                    <a:lnTo>
                      <a:pt x="2819400" y="1828800"/>
                    </a:lnTo>
                    <a:cubicBezTo>
                      <a:pt x="2806700" y="1879600"/>
                      <a:pt x="2806700" y="1917700"/>
                      <a:pt x="2806700" y="1968500"/>
                    </a:cubicBezTo>
                    <a:cubicBezTo>
                      <a:pt x="2806700" y="2019300"/>
                      <a:pt x="2806700" y="2057400"/>
                      <a:pt x="2819400" y="2108200"/>
                    </a:cubicBezTo>
                    <a:moveTo>
                      <a:pt x="3086100" y="2146300"/>
                    </a:moveTo>
                    <a:lnTo>
                      <a:pt x="2832100" y="2146300"/>
                    </a:lnTo>
                    <a:cubicBezTo>
                      <a:pt x="2895600" y="2311400"/>
                      <a:pt x="3035300" y="2425700"/>
                      <a:pt x="3200400" y="2463800"/>
                    </a:cubicBezTo>
                    <a:cubicBezTo>
                      <a:pt x="3149600" y="2400300"/>
                      <a:pt x="3111500" y="2286000"/>
                      <a:pt x="3086100" y="2146300"/>
                    </a:cubicBezTo>
                    <a:moveTo>
                      <a:pt x="3467100" y="1790700"/>
                    </a:moveTo>
                    <a:lnTo>
                      <a:pt x="3136900" y="1790700"/>
                    </a:lnTo>
                    <a:cubicBezTo>
                      <a:pt x="3149600" y="1714500"/>
                      <a:pt x="3162300" y="1651000"/>
                      <a:pt x="3187700" y="1600200"/>
                    </a:cubicBezTo>
                    <a:cubicBezTo>
                      <a:pt x="3200400" y="1549400"/>
                      <a:pt x="3225800" y="1524000"/>
                      <a:pt x="3251200" y="1498600"/>
                    </a:cubicBezTo>
                    <a:cubicBezTo>
                      <a:pt x="3263900" y="1473200"/>
                      <a:pt x="3289300" y="1473200"/>
                      <a:pt x="3302000" y="1473200"/>
                    </a:cubicBezTo>
                    <a:cubicBezTo>
                      <a:pt x="3314700" y="1473200"/>
                      <a:pt x="3340100" y="1473200"/>
                      <a:pt x="3352800" y="1498600"/>
                    </a:cubicBezTo>
                    <a:cubicBezTo>
                      <a:pt x="3378200" y="1524000"/>
                      <a:pt x="3403600" y="1549400"/>
                      <a:pt x="3416300" y="1600200"/>
                    </a:cubicBezTo>
                    <a:cubicBezTo>
                      <a:pt x="3441700" y="1651000"/>
                      <a:pt x="3454400" y="1714500"/>
                      <a:pt x="3467100" y="1790700"/>
                    </a:cubicBezTo>
                    <a:moveTo>
                      <a:pt x="3771900" y="1790700"/>
                    </a:moveTo>
                    <a:lnTo>
                      <a:pt x="3517900" y="1790700"/>
                    </a:lnTo>
                    <a:cubicBezTo>
                      <a:pt x="3492500" y="1651000"/>
                      <a:pt x="3454400" y="1536700"/>
                      <a:pt x="3403600" y="1485900"/>
                    </a:cubicBezTo>
                    <a:cubicBezTo>
                      <a:pt x="3568700" y="1511300"/>
                      <a:pt x="3708400" y="1625600"/>
                      <a:pt x="3771900" y="1790700"/>
                    </a:cubicBezTo>
                    <a:moveTo>
                      <a:pt x="3086100" y="1790700"/>
                    </a:moveTo>
                    <a:cubicBezTo>
                      <a:pt x="3111500" y="1651000"/>
                      <a:pt x="3149600" y="1536700"/>
                      <a:pt x="3200400" y="1485900"/>
                    </a:cubicBezTo>
                    <a:cubicBezTo>
                      <a:pt x="3035300" y="1511300"/>
                      <a:pt x="2895600" y="1625600"/>
                      <a:pt x="2832100" y="1790700"/>
                    </a:cubicBezTo>
                    <a:lnTo>
                      <a:pt x="3086100" y="1790700"/>
                    </a:lnTo>
                    <a:moveTo>
                      <a:pt x="3302000" y="2603500"/>
                    </a:moveTo>
                    <a:cubicBezTo>
                      <a:pt x="2946400" y="2603500"/>
                      <a:pt x="2667000" y="2324100"/>
                      <a:pt x="2667000" y="1968500"/>
                    </a:cubicBezTo>
                    <a:cubicBezTo>
                      <a:pt x="2667000" y="1612900"/>
                      <a:pt x="2946400" y="1333500"/>
                      <a:pt x="3302000" y="1333500"/>
                    </a:cubicBezTo>
                    <a:cubicBezTo>
                      <a:pt x="3657600" y="1333500"/>
                      <a:pt x="3937000" y="1612900"/>
                      <a:pt x="3937000" y="1968500"/>
                    </a:cubicBezTo>
                    <a:cubicBezTo>
                      <a:pt x="3937000" y="2324100"/>
                      <a:pt x="3657600" y="2603500"/>
                      <a:pt x="3302000" y="2603500"/>
                    </a:cubicBezTo>
                    <a:moveTo>
                      <a:pt x="3848100" y="1968500"/>
                    </a:moveTo>
                    <a:cubicBezTo>
                      <a:pt x="3848100" y="1663700"/>
                      <a:pt x="3606800" y="1422400"/>
                      <a:pt x="3302000" y="1422400"/>
                    </a:cubicBezTo>
                    <a:cubicBezTo>
                      <a:pt x="2997200" y="1422400"/>
                      <a:pt x="2755900" y="1663700"/>
                      <a:pt x="2755900" y="1968500"/>
                    </a:cubicBezTo>
                    <a:cubicBezTo>
                      <a:pt x="2755900" y="2273300"/>
                      <a:pt x="2997200" y="2514600"/>
                      <a:pt x="3302000" y="2514600"/>
                    </a:cubicBezTo>
                    <a:cubicBezTo>
                      <a:pt x="3606800" y="2514600"/>
                      <a:pt x="3848100" y="2273300"/>
                      <a:pt x="3848100" y="1968500"/>
                    </a:cubicBezTo>
                    <a:moveTo>
                      <a:pt x="4686300" y="2438400"/>
                    </a:moveTo>
                    <a:cubicBezTo>
                      <a:pt x="4673600" y="2463800"/>
                      <a:pt x="4648200" y="2463800"/>
                      <a:pt x="4635500" y="2463800"/>
                    </a:cubicBezTo>
                    <a:cubicBezTo>
                      <a:pt x="4622800" y="2463800"/>
                      <a:pt x="4597400" y="2463800"/>
                      <a:pt x="4584700" y="2438400"/>
                    </a:cubicBezTo>
                    <a:cubicBezTo>
                      <a:pt x="4559300" y="2413000"/>
                      <a:pt x="4533900" y="2387600"/>
                      <a:pt x="4521200" y="2336800"/>
                    </a:cubicBezTo>
                    <a:cubicBezTo>
                      <a:pt x="4495800" y="2286000"/>
                      <a:pt x="4483100" y="2222500"/>
                      <a:pt x="4470400" y="2146300"/>
                    </a:cubicBezTo>
                    <a:lnTo>
                      <a:pt x="4800600" y="2146300"/>
                    </a:lnTo>
                    <a:cubicBezTo>
                      <a:pt x="4787900" y="2222500"/>
                      <a:pt x="4775200" y="2286000"/>
                      <a:pt x="4749800" y="2336800"/>
                    </a:cubicBezTo>
                    <a:cubicBezTo>
                      <a:pt x="4737100" y="2387600"/>
                      <a:pt x="4711700" y="2413000"/>
                      <a:pt x="4686300" y="2438400"/>
                    </a:cubicBezTo>
                    <a:moveTo>
                      <a:pt x="4457700" y="1968500"/>
                    </a:moveTo>
                    <a:cubicBezTo>
                      <a:pt x="4457700" y="2019300"/>
                      <a:pt x="4457700" y="2057400"/>
                      <a:pt x="4457700" y="2108200"/>
                    </a:cubicBezTo>
                    <a:lnTo>
                      <a:pt x="4813300" y="2108200"/>
                    </a:lnTo>
                    <a:cubicBezTo>
                      <a:pt x="4813300" y="2057400"/>
                      <a:pt x="4813300" y="2019300"/>
                      <a:pt x="4813300" y="1968500"/>
                    </a:cubicBezTo>
                    <a:cubicBezTo>
                      <a:pt x="4813300" y="1917700"/>
                      <a:pt x="4813300" y="1879600"/>
                      <a:pt x="4813300" y="1828800"/>
                    </a:cubicBezTo>
                    <a:lnTo>
                      <a:pt x="4457700" y="1828800"/>
                    </a:lnTo>
                    <a:cubicBezTo>
                      <a:pt x="4457700" y="1879600"/>
                      <a:pt x="4457700" y="1917700"/>
                      <a:pt x="4457700" y="1968500"/>
                    </a:cubicBezTo>
                    <a:moveTo>
                      <a:pt x="4737100" y="2463800"/>
                    </a:moveTo>
                    <a:cubicBezTo>
                      <a:pt x="4787900" y="2400300"/>
                      <a:pt x="4826000" y="2286000"/>
                      <a:pt x="4851400" y="2146300"/>
                    </a:cubicBezTo>
                    <a:lnTo>
                      <a:pt x="5105400" y="2146300"/>
                    </a:lnTo>
                    <a:cubicBezTo>
                      <a:pt x="5041900" y="2311400"/>
                      <a:pt x="4902200" y="2425700"/>
                      <a:pt x="4737100" y="2463800"/>
                    </a:cubicBezTo>
                    <a:moveTo>
                      <a:pt x="4851400" y="2108200"/>
                    </a:moveTo>
                    <a:lnTo>
                      <a:pt x="5118100" y="2108200"/>
                    </a:lnTo>
                    <a:cubicBezTo>
                      <a:pt x="5130800" y="2057400"/>
                      <a:pt x="5130800" y="2019300"/>
                      <a:pt x="5130800" y="1968500"/>
                    </a:cubicBezTo>
                    <a:cubicBezTo>
                      <a:pt x="5130800" y="1917700"/>
                      <a:pt x="5130800" y="1879600"/>
                      <a:pt x="5118100" y="1828800"/>
                    </a:cubicBezTo>
                    <a:lnTo>
                      <a:pt x="4851400" y="1828800"/>
                    </a:lnTo>
                    <a:cubicBezTo>
                      <a:pt x="4864100" y="1879600"/>
                      <a:pt x="4864100" y="1917700"/>
                      <a:pt x="4864100" y="1968500"/>
                    </a:cubicBezTo>
                    <a:cubicBezTo>
                      <a:pt x="4864100" y="2019300"/>
                      <a:pt x="4864100" y="2057400"/>
                      <a:pt x="4851400" y="2108200"/>
                    </a:cubicBezTo>
                    <a:moveTo>
                      <a:pt x="4152900" y="2108200"/>
                    </a:moveTo>
                    <a:lnTo>
                      <a:pt x="4419600" y="2108200"/>
                    </a:lnTo>
                    <a:cubicBezTo>
                      <a:pt x="4406900" y="2057400"/>
                      <a:pt x="4406900" y="2019300"/>
                      <a:pt x="4406900" y="1968500"/>
                    </a:cubicBezTo>
                    <a:cubicBezTo>
                      <a:pt x="4406900" y="1917700"/>
                      <a:pt x="4406900" y="1879600"/>
                      <a:pt x="4419600" y="1828800"/>
                    </a:cubicBezTo>
                    <a:lnTo>
                      <a:pt x="4152900" y="1828800"/>
                    </a:lnTo>
                    <a:cubicBezTo>
                      <a:pt x="4140200" y="1879600"/>
                      <a:pt x="4140200" y="1917700"/>
                      <a:pt x="4140200" y="1968500"/>
                    </a:cubicBezTo>
                    <a:cubicBezTo>
                      <a:pt x="4140200" y="2019300"/>
                      <a:pt x="4140200" y="2057400"/>
                      <a:pt x="4152900" y="2108200"/>
                    </a:cubicBezTo>
                    <a:moveTo>
                      <a:pt x="4419600" y="2146300"/>
                    </a:moveTo>
                    <a:lnTo>
                      <a:pt x="4165600" y="2146300"/>
                    </a:lnTo>
                    <a:cubicBezTo>
                      <a:pt x="4229100" y="2311400"/>
                      <a:pt x="4368800" y="2425700"/>
                      <a:pt x="4533900" y="2463800"/>
                    </a:cubicBezTo>
                    <a:cubicBezTo>
                      <a:pt x="4483100" y="2400300"/>
                      <a:pt x="4445000" y="2286000"/>
                      <a:pt x="4419600" y="2146300"/>
                    </a:cubicBezTo>
                    <a:moveTo>
                      <a:pt x="4800600" y="1790700"/>
                    </a:moveTo>
                    <a:lnTo>
                      <a:pt x="4470400" y="1790700"/>
                    </a:lnTo>
                    <a:cubicBezTo>
                      <a:pt x="4483100" y="1714500"/>
                      <a:pt x="4495800" y="1651000"/>
                      <a:pt x="4521200" y="1600200"/>
                    </a:cubicBezTo>
                    <a:cubicBezTo>
                      <a:pt x="4533900" y="1549400"/>
                      <a:pt x="4559300" y="1524000"/>
                      <a:pt x="4584700" y="1498600"/>
                    </a:cubicBezTo>
                    <a:cubicBezTo>
                      <a:pt x="4597400" y="1473200"/>
                      <a:pt x="4622800" y="1473200"/>
                      <a:pt x="4635500" y="1473200"/>
                    </a:cubicBezTo>
                    <a:cubicBezTo>
                      <a:pt x="4648200" y="1473200"/>
                      <a:pt x="4673600" y="1473200"/>
                      <a:pt x="4686300" y="1498600"/>
                    </a:cubicBezTo>
                    <a:cubicBezTo>
                      <a:pt x="4711700" y="1524000"/>
                      <a:pt x="4737100" y="1549400"/>
                      <a:pt x="4749800" y="1600200"/>
                    </a:cubicBezTo>
                    <a:cubicBezTo>
                      <a:pt x="4775200" y="1651000"/>
                      <a:pt x="4787900" y="1714500"/>
                      <a:pt x="4800600" y="1790700"/>
                    </a:cubicBezTo>
                    <a:moveTo>
                      <a:pt x="5105400" y="1790700"/>
                    </a:moveTo>
                    <a:lnTo>
                      <a:pt x="4851400" y="1790700"/>
                    </a:lnTo>
                    <a:cubicBezTo>
                      <a:pt x="4826000" y="1651000"/>
                      <a:pt x="4787900" y="1536700"/>
                      <a:pt x="4737100" y="1485900"/>
                    </a:cubicBezTo>
                    <a:cubicBezTo>
                      <a:pt x="4902200" y="1511300"/>
                      <a:pt x="5041900" y="1625600"/>
                      <a:pt x="5105400" y="1790700"/>
                    </a:cubicBezTo>
                    <a:moveTo>
                      <a:pt x="4419600" y="1790700"/>
                    </a:moveTo>
                    <a:cubicBezTo>
                      <a:pt x="4445000" y="1651000"/>
                      <a:pt x="4483100" y="1536700"/>
                      <a:pt x="4533900" y="1485900"/>
                    </a:cubicBezTo>
                    <a:cubicBezTo>
                      <a:pt x="4368800" y="1511300"/>
                      <a:pt x="4229100" y="1625600"/>
                      <a:pt x="4165600" y="1790700"/>
                    </a:cubicBezTo>
                    <a:lnTo>
                      <a:pt x="4419600" y="1790700"/>
                    </a:lnTo>
                    <a:moveTo>
                      <a:pt x="4635500" y="2603500"/>
                    </a:moveTo>
                    <a:cubicBezTo>
                      <a:pt x="4279900" y="2603500"/>
                      <a:pt x="4000500" y="2324100"/>
                      <a:pt x="4000500" y="1968500"/>
                    </a:cubicBezTo>
                    <a:cubicBezTo>
                      <a:pt x="4000500" y="1612900"/>
                      <a:pt x="4279900" y="1333500"/>
                      <a:pt x="4635500" y="1333500"/>
                    </a:cubicBezTo>
                    <a:cubicBezTo>
                      <a:pt x="4991100" y="1333500"/>
                      <a:pt x="5270500" y="1612900"/>
                      <a:pt x="5270500" y="1968500"/>
                    </a:cubicBezTo>
                    <a:cubicBezTo>
                      <a:pt x="5270500" y="2324100"/>
                      <a:pt x="4991100" y="2603500"/>
                      <a:pt x="4635500" y="2603500"/>
                    </a:cubicBezTo>
                    <a:moveTo>
                      <a:pt x="5181600" y="1968500"/>
                    </a:moveTo>
                    <a:cubicBezTo>
                      <a:pt x="5181600" y="1663700"/>
                      <a:pt x="4940300" y="1422400"/>
                      <a:pt x="4635500" y="1422400"/>
                    </a:cubicBezTo>
                    <a:cubicBezTo>
                      <a:pt x="4330700" y="1422400"/>
                      <a:pt x="4089400" y="1663700"/>
                      <a:pt x="4089400" y="1968500"/>
                    </a:cubicBezTo>
                    <a:cubicBezTo>
                      <a:pt x="4089400" y="2273300"/>
                      <a:pt x="4330700" y="2514600"/>
                      <a:pt x="4635500" y="2514600"/>
                    </a:cubicBezTo>
                    <a:cubicBezTo>
                      <a:pt x="4940300" y="2514600"/>
                      <a:pt x="5181600" y="2273300"/>
                      <a:pt x="5181600" y="1968500"/>
                    </a:cubicBezTo>
                    <a:moveTo>
                      <a:pt x="6019800" y="2438400"/>
                    </a:moveTo>
                    <a:cubicBezTo>
                      <a:pt x="6007100" y="2463800"/>
                      <a:pt x="5981700" y="2463800"/>
                      <a:pt x="5969000" y="2463800"/>
                    </a:cubicBezTo>
                    <a:cubicBezTo>
                      <a:pt x="5956300" y="2463800"/>
                      <a:pt x="5930900" y="2463800"/>
                      <a:pt x="5918200" y="2438400"/>
                    </a:cubicBezTo>
                    <a:cubicBezTo>
                      <a:pt x="5892800" y="2413000"/>
                      <a:pt x="5867400" y="2387600"/>
                      <a:pt x="5854700" y="2336800"/>
                    </a:cubicBezTo>
                    <a:cubicBezTo>
                      <a:pt x="5829300" y="2286000"/>
                      <a:pt x="5816600" y="2222500"/>
                      <a:pt x="5803900" y="2146300"/>
                    </a:cubicBezTo>
                    <a:lnTo>
                      <a:pt x="6134100" y="2146300"/>
                    </a:lnTo>
                    <a:cubicBezTo>
                      <a:pt x="6121400" y="2222500"/>
                      <a:pt x="6108700" y="2286000"/>
                      <a:pt x="6083300" y="2336800"/>
                    </a:cubicBezTo>
                    <a:cubicBezTo>
                      <a:pt x="6070600" y="2387600"/>
                      <a:pt x="6045200" y="2413000"/>
                      <a:pt x="6019800" y="2438400"/>
                    </a:cubicBezTo>
                    <a:moveTo>
                      <a:pt x="5791200" y="1968500"/>
                    </a:moveTo>
                    <a:cubicBezTo>
                      <a:pt x="5791200" y="2019300"/>
                      <a:pt x="5791200" y="2057400"/>
                      <a:pt x="5791200" y="2108200"/>
                    </a:cubicBezTo>
                    <a:lnTo>
                      <a:pt x="6146800" y="2108200"/>
                    </a:lnTo>
                    <a:cubicBezTo>
                      <a:pt x="6146800" y="2057400"/>
                      <a:pt x="6146800" y="2019300"/>
                      <a:pt x="6146800" y="1968500"/>
                    </a:cubicBezTo>
                    <a:cubicBezTo>
                      <a:pt x="6146800" y="1917700"/>
                      <a:pt x="6146800" y="1879600"/>
                      <a:pt x="6146800" y="1828800"/>
                    </a:cubicBezTo>
                    <a:lnTo>
                      <a:pt x="5791200" y="1828800"/>
                    </a:lnTo>
                    <a:cubicBezTo>
                      <a:pt x="5791200" y="1879600"/>
                      <a:pt x="5791200" y="1917700"/>
                      <a:pt x="5791200" y="1968500"/>
                    </a:cubicBezTo>
                    <a:moveTo>
                      <a:pt x="6070600" y="2463800"/>
                    </a:moveTo>
                    <a:cubicBezTo>
                      <a:pt x="6121400" y="2400300"/>
                      <a:pt x="6159500" y="2286000"/>
                      <a:pt x="6184900" y="2146300"/>
                    </a:cubicBezTo>
                    <a:lnTo>
                      <a:pt x="6438900" y="2146300"/>
                    </a:lnTo>
                    <a:cubicBezTo>
                      <a:pt x="6375400" y="2311400"/>
                      <a:pt x="6235700" y="2425700"/>
                      <a:pt x="6070600" y="2463800"/>
                    </a:cubicBezTo>
                    <a:moveTo>
                      <a:pt x="6184900" y="2108200"/>
                    </a:moveTo>
                    <a:lnTo>
                      <a:pt x="6451600" y="2108200"/>
                    </a:lnTo>
                    <a:cubicBezTo>
                      <a:pt x="6464300" y="2057400"/>
                      <a:pt x="6464300" y="2019300"/>
                      <a:pt x="6464300" y="1968500"/>
                    </a:cubicBezTo>
                    <a:cubicBezTo>
                      <a:pt x="6464300" y="1917700"/>
                      <a:pt x="6464300" y="1879600"/>
                      <a:pt x="6451600" y="1828800"/>
                    </a:cubicBezTo>
                    <a:lnTo>
                      <a:pt x="6184900" y="1828800"/>
                    </a:lnTo>
                    <a:cubicBezTo>
                      <a:pt x="6197600" y="1879600"/>
                      <a:pt x="6197600" y="1917700"/>
                      <a:pt x="6197600" y="1968500"/>
                    </a:cubicBezTo>
                    <a:cubicBezTo>
                      <a:pt x="6197600" y="2019300"/>
                      <a:pt x="6197600" y="2057400"/>
                      <a:pt x="6184900" y="2108200"/>
                    </a:cubicBezTo>
                    <a:moveTo>
                      <a:pt x="5486400" y="2108200"/>
                    </a:moveTo>
                    <a:lnTo>
                      <a:pt x="5753100" y="2108200"/>
                    </a:lnTo>
                    <a:cubicBezTo>
                      <a:pt x="5740400" y="2057400"/>
                      <a:pt x="5740400" y="2019300"/>
                      <a:pt x="5740400" y="1968500"/>
                    </a:cubicBezTo>
                    <a:cubicBezTo>
                      <a:pt x="5740400" y="1917700"/>
                      <a:pt x="5740400" y="1879600"/>
                      <a:pt x="5753100" y="1828800"/>
                    </a:cubicBezTo>
                    <a:lnTo>
                      <a:pt x="5486400" y="1828800"/>
                    </a:lnTo>
                    <a:cubicBezTo>
                      <a:pt x="5473700" y="1879600"/>
                      <a:pt x="5473700" y="1917700"/>
                      <a:pt x="5473700" y="1968500"/>
                    </a:cubicBezTo>
                    <a:cubicBezTo>
                      <a:pt x="5473700" y="2019300"/>
                      <a:pt x="5473700" y="2057400"/>
                      <a:pt x="5486400" y="2108200"/>
                    </a:cubicBezTo>
                    <a:moveTo>
                      <a:pt x="5753100" y="2146300"/>
                    </a:moveTo>
                    <a:lnTo>
                      <a:pt x="5499100" y="2146300"/>
                    </a:lnTo>
                    <a:cubicBezTo>
                      <a:pt x="5562600" y="2311400"/>
                      <a:pt x="5702300" y="2425700"/>
                      <a:pt x="5867400" y="2463800"/>
                    </a:cubicBezTo>
                    <a:cubicBezTo>
                      <a:pt x="5816600" y="2400300"/>
                      <a:pt x="5778500" y="2286000"/>
                      <a:pt x="5753100" y="2146300"/>
                    </a:cubicBezTo>
                    <a:moveTo>
                      <a:pt x="6134100" y="1790700"/>
                    </a:moveTo>
                    <a:lnTo>
                      <a:pt x="5803900" y="1790700"/>
                    </a:lnTo>
                    <a:cubicBezTo>
                      <a:pt x="5816600" y="1714500"/>
                      <a:pt x="5829300" y="1651000"/>
                      <a:pt x="5854700" y="1600200"/>
                    </a:cubicBezTo>
                    <a:cubicBezTo>
                      <a:pt x="5867400" y="1549400"/>
                      <a:pt x="5892800" y="1524000"/>
                      <a:pt x="5918200" y="1498600"/>
                    </a:cubicBezTo>
                    <a:cubicBezTo>
                      <a:pt x="5930900" y="1473200"/>
                      <a:pt x="5956300" y="1473200"/>
                      <a:pt x="5969000" y="1473200"/>
                    </a:cubicBezTo>
                    <a:cubicBezTo>
                      <a:pt x="5981700" y="1473200"/>
                      <a:pt x="6007100" y="1473200"/>
                      <a:pt x="6019800" y="1498600"/>
                    </a:cubicBezTo>
                    <a:cubicBezTo>
                      <a:pt x="6045200" y="1524000"/>
                      <a:pt x="6070600" y="1549400"/>
                      <a:pt x="6083300" y="1600200"/>
                    </a:cubicBezTo>
                    <a:cubicBezTo>
                      <a:pt x="6108700" y="1651000"/>
                      <a:pt x="6121400" y="1714500"/>
                      <a:pt x="6134100" y="1790700"/>
                    </a:cubicBezTo>
                    <a:moveTo>
                      <a:pt x="6438900" y="1790700"/>
                    </a:moveTo>
                    <a:lnTo>
                      <a:pt x="6184900" y="1790700"/>
                    </a:lnTo>
                    <a:cubicBezTo>
                      <a:pt x="6159500" y="1651000"/>
                      <a:pt x="6121400" y="1536700"/>
                      <a:pt x="6070600" y="1485900"/>
                    </a:cubicBezTo>
                    <a:cubicBezTo>
                      <a:pt x="6235700" y="1511300"/>
                      <a:pt x="6375400" y="1625600"/>
                      <a:pt x="6438900" y="1790700"/>
                    </a:cubicBezTo>
                    <a:moveTo>
                      <a:pt x="5753100" y="1790700"/>
                    </a:moveTo>
                    <a:cubicBezTo>
                      <a:pt x="5778500" y="1651000"/>
                      <a:pt x="5816600" y="1536700"/>
                      <a:pt x="5867400" y="1485900"/>
                    </a:cubicBezTo>
                    <a:cubicBezTo>
                      <a:pt x="5702300" y="1511300"/>
                      <a:pt x="5562600" y="1625600"/>
                      <a:pt x="5499100" y="1790700"/>
                    </a:cubicBezTo>
                    <a:lnTo>
                      <a:pt x="5753100" y="1790700"/>
                    </a:lnTo>
                    <a:moveTo>
                      <a:pt x="5969000" y="2603500"/>
                    </a:moveTo>
                    <a:cubicBezTo>
                      <a:pt x="5613400" y="2603500"/>
                      <a:pt x="5334000" y="2324100"/>
                      <a:pt x="5334000" y="1968500"/>
                    </a:cubicBezTo>
                    <a:cubicBezTo>
                      <a:pt x="5334000" y="1612900"/>
                      <a:pt x="5613400" y="1333500"/>
                      <a:pt x="5969000" y="1333500"/>
                    </a:cubicBezTo>
                    <a:cubicBezTo>
                      <a:pt x="6324600" y="1333500"/>
                      <a:pt x="6604000" y="1612900"/>
                      <a:pt x="6604000" y="1968500"/>
                    </a:cubicBezTo>
                    <a:cubicBezTo>
                      <a:pt x="6604000" y="2324100"/>
                      <a:pt x="6324600" y="2603500"/>
                      <a:pt x="5969000" y="2603500"/>
                    </a:cubicBezTo>
                    <a:moveTo>
                      <a:pt x="6515100" y="1968500"/>
                    </a:moveTo>
                    <a:cubicBezTo>
                      <a:pt x="6515100" y="1663700"/>
                      <a:pt x="6273800" y="1422400"/>
                      <a:pt x="5969000" y="1422400"/>
                    </a:cubicBezTo>
                    <a:cubicBezTo>
                      <a:pt x="5664200" y="1422400"/>
                      <a:pt x="5422900" y="1663700"/>
                      <a:pt x="5422900" y="1968500"/>
                    </a:cubicBezTo>
                    <a:cubicBezTo>
                      <a:pt x="5422900" y="2273300"/>
                      <a:pt x="5664200" y="2514600"/>
                      <a:pt x="5969000" y="2514600"/>
                    </a:cubicBezTo>
                    <a:cubicBezTo>
                      <a:pt x="6273800" y="2514600"/>
                      <a:pt x="6515100" y="2273300"/>
                      <a:pt x="6515100" y="1968500"/>
                    </a:cubicBezTo>
                    <a:moveTo>
                      <a:pt x="7353300" y="2438400"/>
                    </a:moveTo>
                    <a:cubicBezTo>
                      <a:pt x="7340600" y="2463800"/>
                      <a:pt x="7315200" y="2463800"/>
                      <a:pt x="7302500" y="2463800"/>
                    </a:cubicBezTo>
                    <a:cubicBezTo>
                      <a:pt x="7289800" y="2463800"/>
                      <a:pt x="7264400" y="2463800"/>
                      <a:pt x="7251700" y="2438400"/>
                    </a:cubicBezTo>
                    <a:cubicBezTo>
                      <a:pt x="7226300" y="2413000"/>
                      <a:pt x="7200900" y="2387600"/>
                      <a:pt x="7188200" y="2336800"/>
                    </a:cubicBezTo>
                    <a:cubicBezTo>
                      <a:pt x="7162800" y="2286000"/>
                      <a:pt x="7150100" y="2222500"/>
                      <a:pt x="7137400" y="2146300"/>
                    </a:cubicBezTo>
                    <a:lnTo>
                      <a:pt x="7467600" y="2146300"/>
                    </a:lnTo>
                    <a:cubicBezTo>
                      <a:pt x="7454900" y="2222500"/>
                      <a:pt x="7442200" y="2286000"/>
                      <a:pt x="7416800" y="2336800"/>
                    </a:cubicBezTo>
                    <a:cubicBezTo>
                      <a:pt x="7404100" y="2387600"/>
                      <a:pt x="7378700" y="2413000"/>
                      <a:pt x="7353300" y="2438400"/>
                    </a:cubicBezTo>
                    <a:moveTo>
                      <a:pt x="7124700" y="1968500"/>
                    </a:moveTo>
                    <a:cubicBezTo>
                      <a:pt x="7124700" y="2019300"/>
                      <a:pt x="7124700" y="2057400"/>
                      <a:pt x="7124700" y="2108200"/>
                    </a:cubicBezTo>
                    <a:lnTo>
                      <a:pt x="7480300" y="2108200"/>
                    </a:lnTo>
                    <a:cubicBezTo>
                      <a:pt x="7480300" y="2057400"/>
                      <a:pt x="7480300" y="2019300"/>
                      <a:pt x="7480300" y="1968500"/>
                    </a:cubicBezTo>
                    <a:cubicBezTo>
                      <a:pt x="7480300" y="1917700"/>
                      <a:pt x="7480300" y="1879600"/>
                      <a:pt x="7480300" y="1828800"/>
                    </a:cubicBezTo>
                    <a:lnTo>
                      <a:pt x="7124700" y="1828800"/>
                    </a:lnTo>
                    <a:cubicBezTo>
                      <a:pt x="7124700" y="1879600"/>
                      <a:pt x="7124700" y="1917700"/>
                      <a:pt x="7124700" y="1968500"/>
                    </a:cubicBezTo>
                    <a:moveTo>
                      <a:pt x="7404100" y="2463800"/>
                    </a:moveTo>
                    <a:cubicBezTo>
                      <a:pt x="7454900" y="2400300"/>
                      <a:pt x="7493000" y="2286000"/>
                      <a:pt x="7518400" y="2146300"/>
                    </a:cubicBezTo>
                    <a:lnTo>
                      <a:pt x="7772400" y="2146300"/>
                    </a:lnTo>
                    <a:cubicBezTo>
                      <a:pt x="7708900" y="2311400"/>
                      <a:pt x="7569200" y="2425700"/>
                      <a:pt x="7404100" y="2463800"/>
                    </a:cubicBezTo>
                    <a:moveTo>
                      <a:pt x="7518400" y="2108200"/>
                    </a:moveTo>
                    <a:lnTo>
                      <a:pt x="7785100" y="2108200"/>
                    </a:lnTo>
                    <a:cubicBezTo>
                      <a:pt x="7797800" y="2057400"/>
                      <a:pt x="7797800" y="2019300"/>
                      <a:pt x="7797800" y="1968500"/>
                    </a:cubicBezTo>
                    <a:cubicBezTo>
                      <a:pt x="7797800" y="1917700"/>
                      <a:pt x="7797800" y="1879600"/>
                      <a:pt x="7785100" y="1828800"/>
                    </a:cubicBezTo>
                    <a:lnTo>
                      <a:pt x="7518400" y="1828800"/>
                    </a:lnTo>
                    <a:cubicBezTo>
                      <a:pt x="7531100" y="1879600"/>
                      <a:pt x="7531100" y="1917700"/>
                      <a:pt x="7531100" y="1968500"/>
                    </a:cubicBezTo>
                    <a:cubicBezTo>
                      <a:pt x="7531100" y="2019300"/>
                      <a:pt x="7531100" y="2057400"/>
                      <a:pt x="7518400" y="2108200"/>
                    </a:cubicBezTo>
                    <a:moveTo>
                      <a:pt x="6819900" y="2108200"/>
                    </a:moveTo>
                    <a:lnTo>
                      <a:pt x="7086600" y="2108200"/>
                    </a:lnTo>
                    <a:cubicBezTo>
                      <a:pt x="7073900" y="2057400"/>
                      <a:pt x="7073900" y="2019300"/>
                      <a:pt x="7073900" y="1968500"/>
                    </a:cubicBezTo>
                    <a:cubicBezTo>
                      <a:pt x="7073900" y="1917700"/>
                      <a:pt x="7073900" y="1879600"/>
                      <a:pt x="7086600" y="1828800"/>
                    </a:cubicBezTo>
                    <a:lnTo>
                      <a:pt x="6819900" y="1828800"/>
                    </a:lnTo>
                    <a:cubicBezTo>
                      <a:pt x="6807200" y="1879600"/>
                      <a:pt x="6807200" y="1917700"/>
                      <a:pt x="6807200" y="1968500"/>
                    </a:cubicBezTo>
                    <a:cubicBezTo>
                      <a:pt x="6807200" y="2019300"/>
                      <a:pt x="6807200" y="2057400"/>
                      <a:pt x="6819900" y="2108200"/>
                    </a:cubicBezTo>
                    <a:moveTo>
                      <a:pt x="7086600" y="2146300"/>
                    </a:moveTo>
                    <a:lnTo>
                      <a:pt x="6832600" y="2146300"/>
                    </a:lnTo>
                    <a:cubicBezTo>
                      <a:pt x="6896100" y="2311400"/>
                      <a:pt x="7035800" y="2425700"/>
                      <a:pt x="7200900" y="2463800"/>
                    </a:cubicBezTo>
                    <a:cubicBezTo>
                      <a:pt x="7150100" y="2400300"/>
                      <a:pt x="7112000" y="2286000"/>
                      <a:pt x="7086600" y="2146300"/>
                    </a:cubicBezTo>
                    <a:moveTo>
                      <a:pt x="7467600" y="1790700"/>
                    </a:moveTo>
                    <a:lnTo>
                      <a:pt x="7137400" y="1790700"/>
                    </a:lnTo>
                    <a:cubicBezTo>
                      <a:pt x="7150100" y="1714500"/>
                      <a:pt x="7162800" y="1651000"/>
                      <a:pt x="7188200" y="1600200"/>
                    </a:cubicBezTo>
                    <a:cubicBezTo>
                      <a:pt x="7200900" y="1549400"/>
                      <a:pt x="7226300" y="1524000"/>
                      <a:pt x="7251700" y="1498600"/>
                    </a:cubicBezTo>
                    <a:cubicBezTo>
                      <a:pt x="7264400" y="1473200"/>
                      <a:pt x="7289800" y="1473200"/>
                      <a:pt x="7302500" y="1473200"/>
                    </a:cubicBezTo>
                    <a:cubicBezTo>
                      <a:pt x="7315200" y="1473200"/>
                      <a:pt x="7340600" y="1473200"/>
                      <a:pt x="7353300" y="1498600"/>
                    </a:cubicBezTo>
                    <a:cubicBezTo>
                      <a:pt x="7378700" y="1524000"/>
                      <a:pt x="7404100" y="1549400"/>
                      <a:pt x="7416800" y="1600200"/>
                    </a:cubicBezTo>
                    <a:cubicBezTo>
                      <a:pt x="7442200" y="1651000"/>
                      <a:pt x="7454900" y="1714500"/>
                      <a:pt x="7467600" y="1790700"/>
                    </a:cubicBezTo>
                    <a:moveTo>
                      <a:pt x="7772400" y="1790700"/>
                    </a:moveTo>
                    <a:lnTo>
                      <a:pt x="7518400" y="1790700"/>
                    </a:lnTo>
                    <a:cubicBezTo>
                      <a:pt x="7493000" y="1651000"/>
                      <a:pt x="7454900" y="1536700"/>
                      <a:pt x="7404100" y="1485900"/>
                    </a:cubicBezTo>
                    <a:cubicBezTo>
                      <a:pt x="7569200" y="1511300"/>
                      <a:pt x="7708900" y="1625600"/>
                      <a:pt x="7772400" y="1790700"/>
                    </a:cubicBezTo>
                    <a:moveTo>
                      <a:pt x="7086600" y="1790700"/>
                    </a:moveTo>
                    <a:cubicBezTo>
                      <a:pt x="7112000" y="1651000"/>
                      <a:pt x="7150100" y="1536700"/>
                      <a:pt x="7200900" y="1485900"/>
                    </a:cubicBezTo>
                    <a:cubicBezTo>
                      <a:pt x="7035800" y="1511300"/>
                      <a:pt x="6896100" y="1625600"/>
                      <a:pt x="6832600" y="1790700"/>
                    </a:cubicBezTo>
                    <a:lnTo>
                      <a:pt x="7086600" y="1790700"/>
                    </a:lnTo>
                    <a:moveTo>
                      <a:pt x="7302500" y="2603500"/>
                    </a:moveTo>
                    <a:cubicBezTo>
                      <a:pt x="6946900" y="2603500"/>
                      <a:pt x="6667500" y="2324100"/>
                      <a:pt x="6667500" y="1968500"/>
                    </a:cubicBezTo>
                    <a:cubicBezTo>
                      <a:pt x="6667500" y="1612900"/>
                      <a:pt x="6946900" y="1333500"/>
                      <a:pt x="7302500" y="1333500"/>
                    </a:cubicBezTo>
                    <a:cubicBezTo>
                      <a:pt x="7658100" y="1333500"/>
                      <a:pt x="7937500" y="1612900"/>
                      <a:pt x="7937500" y="1968500"/>
                    </a:cubicBezTo>
                    <a:cubicBezTo>
                      <a:pt x="7937500" y="2324100"/>
                      <a:pt x="7658100" y="2603500"/>
                      <a:pt x="7302500" y="2603500"/>
                    </a:cubicBezTo>
                    <a:moveTo>
                      <a:pt x="7848600" y="1968500"/>
                    </a:moveTo>
                    <a:cubicBezTo>
                      <a:pt x="7848600" y="1663700"/>
                      <a:pt x="7607300" y="1422400"/>
                      <a:pt x="7302500" y="1422400"/>
                    </a:cubicBezTo>
                    <a:cubicBezTo>
                      <a:pt x="6997700" y="1422400"/>
                      <a:pt x="6756400" y="1663700"/>
                      <a:pt x="6756400" y="1968500"/>
                    </a:cubicBezTo>
                    <a:cubicBezTo>
                      <a:pt x="6756400" y="2273300"/>
                      <a:pt x="6997700" y="2514600"/>
                      <a:pt x="7302500" y="2514600"/>
                    </a:cubicBezTo>
                    <a:cubicBezTo>
                      <a:pt x="7607300" y="2514600"/>
                      <a:pt x="7848600" y="2273300"/>
                      <a:pt x="7848600" y="1968500"/>
                    </a:cubicBezTo>
                    <a:moveTo>
                      <a:pt x="8686800" y="2438400"/>
                    </a:moveTo>
                    <a:cubicBezTo>
                      <a:pt x="8674100" y="2463800"/>
                      <a:pt x="8648700" y="2463800"/>
                      <a:pt x="8636000" y="2463800"/>
                    </a:cubicBezTo>
                    <a:cubicBezTo>
                      <a:pt x="8623300" y="2463800"/>
                      <a:pt x="8597900" y="2463800"/>
                      <a:pt x="8585200" y="2438400"/>
                    </a:cubicBezTo>
                    <a:cubicBezTo>
                      <a:pt x="8559800" y="2413000"/>
                      <a:pt x="8534400" y="2387600"/>
                      <a:pt x="8521700" y="2336800"/>
                    </a:cubicBezTo>
                    <a:cubicBezTo>
                      <a:pt x="8496300" y="2286000"/>
                      <a:pt x="8483600" y="2222500"/>
                      <a:pt x="8470900" y="2146300"/>
                    </a:cubicBezTo>
                    <a:lnTo>
                      <a:pt x="8801100" y="2146300"/>
                    </a:lnTo>
                    <a:cubicBezTo>
                      <a:pt x="8788400" y="2222500"/>
                      <a:pt x="8775700" y="2286000"/>
                      <a:pt x="8750300" y="2336800"/>
                    </a:cubicBezTo>
                    <a:cubicBezTo>
                      <a:pt x="8737600" y="2387600"/>
                      <a:pt x="8712200" y="2413000"/>
                      <a:pt x="8686800" y="2438400"/>
                    </a:cubicBezTo>
                    <a:moveTo>
                      <a:pt x="8458200" y="1968500"/>
                    </a:moveTo>
                    <a:cubicBezTo>
                      <a:pt x="8458200" y="2019300"/>
                      <a:pt x="8458200" y="2057400"/>
                      <a:pt x="8458200" y="2108200"/>
                    </a:cubicBezTo>
                    <a:lnTo>
                      <a:pt x="8813800" y="2108200"/>
                    </a:lnTo>
                    <a:cubicBezTo>
                      <a:pt x="8813800" y="2057400"/>
                      <a:pt x="8813800" y="2019300"/>
                      <a:pt x="8813800" y="1968500"/>
                    </a:cubicBezTo>
                    <a:cubicBezTo>
                      <a:pt x="8813800" y="1917700"/>
                      <a:pt x="8813800" y="1879600"/>
                      <a:pt x="8813800" y="1828800"/>
                    </a:cubicBezTo>
                    <a:lnTo>
                      <a:pt x="8458200" y="1828800"/>
                    </a:lnTo>
                    <a:cubicBezTo>
                      <a:pt x="8458200" y="1879600"/>
                      <a:pt x="8458200" y="1917700"/>
                      <a:pt x="8458200" y="1968500"/>
                    </a:cubicBezTo>
                    <a:moveTo>
                      <a:pt x="8737600" y="2463800"/>
                    </a:moveTo>
                    <a:cubicBezTo>
                      <a:pt x="8788400" y="2400300"/>
                      <a:pt x="8826500" y="2286000"/>
                      <a:pt x="8851900" y="2146300"/>
                    </a:cubicBezTo>
                    <a:lnTo>
                      <a:pt x="9105900" y="2146300"/>
                    </a:lnTo>
                    <a:cubicBezTo>
                      <a:pt x="9042400" y="2311400"/>
                      <a:pt x="8902700" y="2425700"/>
                      <a:pt x="8737600" y="2463800"/>
                    </a:cubicBezTo>
                    <a:moveTo>
                      <a:pt x="8851900" y="2108200"/>
                    </a:moveTo>
                    <a:lnTo>
                      <a:pt x="9118600" y="2108200"/>
                    </a:lnTo>
                    <a:cubicBezTo>
                      <a:pt x="9131300" y="2057400"/>
                      <a:pt x="9131300" y="2019300"/>
                      <a:pt x="9131300" y="1968500"/>
                    </a:cubicBezTo>
                    <a:cubicBezTo>
                      <a:pt x="9131300" y="1917700"/>
                      <a:pt x="9131300" y="1879600"/>
                      <a:pt x="9118600" y="1828800"/>
                    </a:cubicBezTo>
                    <a:lnTo>
                      <a:pt x="8851900" y="1828800"/>
                    </a:lnTo>
                    <a:cubicBezTo>
                      <a:pt x="8864600" y="1879600"/>
                      <a:pt x="8864600" y="1917700"/>
                      <a:pt x="8864600" y="1968500"/>
                    </a:cubicBezTo>
                    <a:cubicBezTo>
                      <a:pt x="8864600" y="2019300"/>
                      <a:pt x="8864600" y="2057400"/>
                      <a:pt x="8851900" y="2108200"/>
                    </a:cubicBezTo>
                    <a:moveTo>
                      <a:pt x="8153400" y="2108200"/>
                    </a:moveTo>
                    <a:lnTo>
                      <a:pt x="8420100" y="2108200"/>
                    </a:lnTo>
                    <a:cubicBezTo>
                      <a:pt x="8407400" y="2057400"/>
                      <a:pt x="8407400" y="2019300"/>
                      <a:pt x="8407400" y="1968500"/>
                    </a:cubicBezTo>
                    <a:cubicBezTo>
                      <a:pt x="8407400" y="1917700"/>
                      <a:pt x="8407400" y="1879600"/>
                      <a:pt x="8420100" y="1828800"/>
                    </a:cubicBezTo>
                    <a:lnTo>
                      <a:pt x="8153400" y="1828800"/>
                    </a:lnTo>
                    <a:cubicBezTo>
                      <a:pt x="8140700" y="1879600"/>
                      <a:pt x="8140700" y="1917700"/>
                      <a:pt x="8140700" y="1968500"/>
                    </a:cubicBezTo>
                    <a:cubicBezTo>
                      <a:pt x="8140700" y="2019300"/>
                      <a:pt x="8140700" y="2057400"/>
                      <a:pt x="8153400" y="2108200"/>
                    </a:cubicBezTo>
                    <a:moveTo>
                      <a:pt x="8420100" y="2146300"/>
                    </a:moveTo>
                    <a:lnTo>
                      <a:pt x="8166100" y="2146300"/>
                    </a:lnTo>
                    <a:cubicBezTo>
                      <a:pt x="8229600" y="2311400"/>
                      <a:pt x="8369300" y="2425700"/>
                      <a:pt x="8534400" y="2463800"/>
                    </a:cubicBezTo>
                    <a:cubicBezTo>
                      <a:pt x="8483600" y="2400300"/>
                      <a:pt x="8445500" y="2286000"/>
                      <a:pt x="8420100" y="2146300"/>
                    </a:cubicBezTo>
                    <a:moveTo>
                      <a:pt x="8801100" y="1790700"/>
                    </a:moveTo>
                    <a:lnTo>
                      <a:pt x="8470900" y="1790700"/>
                    </a:lnTo>
                    <a:cubicBezTo>
                      <a:pt x="8483600" y="1714500"/>
                      <a:pt x="8496300" y="1651000"/>
                      <a:pt x="8521700" y="1600200"/>
                    </a:cubicBezTo>
                    <a:cubicBezTo>
                      <a:pt x="8534400" y="1549400"/>
                      <a:pt x="8559800" y="1524000"/>
                      <a:pt x="8585200" y="1498600"/>
                    </a:cubicBezTo>
                    <a:cubicBezTo>
                      <a:pt x="8597900" y="1473200"/>
                      <a:pt x="8623300" y="1473200"/>
                      <a:pt x="8636000" y="1473200"/>
                    </a:cubicBezTo>
                    <a:cubicBezTo>
                      <a:pt x="8648700" y="1473200"/>
                      <a:pt x="8674100" y="1473200"/>
                      <a:pt x="8686800" y="1498600"/>
                    </a:cubicBezTo>
                    <a:cubicBezTo>
                      <a:pt x="8712200" y="1524000"/>
                      <a:pt x="8737600" y="1549400"/>
                      <a:pt x="8750300" y="1600200"/>
                    </a:cubicBezTo>
                    <a:cubicBezTo>
                      <a:pt x="8775700" y="1651000"/>
                      <a:pt x="8788400" y="1714500"/>
                      <a:pt x="8801100" y="1790700"/>
                    </a:cubicBezTo>
                    <a:moveTo>
                      <a:pt x="9105900" y="1790700"/>
                    </a:moveTo>
                    <a:lnTo>
                      <a:pt x="8851900" y="1790700"/>
                    </a:lnTo>
                    <a:cubicBezTo>
                      <a:pt x="8826500" y="1651000"/>
                      <a:pt x="8788400" y="1536700"/>
                      <a:pt x="8737600" y="1485900"/>
                    </a:cubicBezTo>
                    <a:cubicBezTo>
                      <a:pt x="8902700" y="1511300"/>
                      <a:pt x="9042400" y="1625600"/>
                      <a:pt x="9105900" y="1790700"/>
                    </a:cubicBezTo>
                    <a:moveTo>
                      <a:pt x="8420100" y="1790700"/>
                    </a:moveTo>
                    <a:cubicBezTo>
                      <a:pt x="8445500" y="1651000"/>
                      <a:pt x="8483600" y="1536700"/>
                      <a:pt x="8534400" y="1485900"/>
                    </a:cubicBezTo>
                    <a:cubicBezTo>
                      <a:pt x="8369300" y="1511300"/>
                      <a:pt x="8229600" y="1625600"/>
                      <a:pt x="8166100" y="1790700"/>
                    </a:cubicBezTo>
                    <a:lnTo>
                      <a:pt x="8420100" y="1790700"/>
                    </a:lnTo>
                    <a:moveTo>
                      <a:pt x="8636000" y="2603500"/>
                    </a:moveTo>
                    <a:cubicBezTo>
                      <a:pt x="8280400" y="2603500"/>
                      <a:pt x="8001000" y="2324100"/>
                      <a:pt x="8001000" y="1968500"/>
                    </a:cubicBezTo>
                    <a:cubicBezTo>
                      <a:pt x="8001000" y="1612900"/>
                      <a:pt x="8280400" y="1333500"/>
                      <a:pt x="8636000" y="1333500"/>
                    </a:cubicBezTo>
                    <a:cubicBezTo>
                      <a:pt x="8991600" y="1333500"/>
                      <a:pt x="9271000" y="1612900"/>
                      <a:pt x="9271000" y="1968500"/>
                    </a:cubicBezTo>
                    <a:cubicBezTo>
                      <a:pt x="9271000" y="2324100"/>
                      <a:pt x="8991600" y="2603500"/>
                      <a:pt x="8636000" y="2603500"/>
                    </a:cubicBezTo>
                    <a:moveTo>
                      <a:pt x="9182100" y="1968500"/>
                    </a:moveTo>
                    <a:cubicBezTo>
                      <a:pt x="9182100" y="1663700"/>
                      <a:pt x="8940800" y="1422400"/>
                      <a:pt x="8636000" y="1422400"/>
                    </a:cubicBezTo>
                    <a:cubicBezTo>
                      <a:pt x="8331200" y="1422400"/>
                      <a:pt x="8089900" y="1663700"/>
                      <a:pt x="8089900" y="1968500"/>
                    </a:cubicBezTo>
                    <a:cubicBezTo>
                      <a:pt x="8089900" y="2273300"/>
                      <a:pt x="8331200" y="2514600"/>
                      <a:pt x="8636000" y="2514600"/>
                    </a:cubicBezTo>
                    <a:cubicBezTo>
                      <a:pt x="8940800" y="2514600"/>
                      <a:pt x="9182100" y="2273300"/>
                      <a:pt x="9182100" y="1968500"/>
                    </a:cubicBezTo>
                    <a:moveTo>
                      <a:pt x="10020300" y="2438400"/>
                    </a:moveTo>
                    <a:cubicBezTo>
                      <a:pt x="10007600" y="2463800"/>
                      <a:pt x="9982200" y="2463800"/>
                      <a:pt x="9969500" y="2463800"/>
                    </a:cubicBezTo>
                    <a:cubicBezTo>
                      <a:pt x="9956800" y="2463800"/>
                      <a:pt x="9931400" y="2463800"/>
                      <a:pt x="9918700" y="2438400"/>
                    </a:cubicBezTo>
                    <a:cubicBezTo>
                      <a:pt x="9893300" y="2413000"/>
                      <a:pt x="9867900" y="2387600"/>
                      <a:pt x="9855200" y="2336800"/>
                    </a:cubicBezTo>
                    <a:cubicBezTo>
                      <a:pt x="9829800" y="2286000"/>
                      <a:pt x="9817100" y="2222500"/>
                      <a:pt x="9804400" y="2146300"/>
                    </a:cubicBezTo>
                    <a:lnTo>
                      <a:pt x="10134600" y="2146300"/>
                    </a:lnTo>
                    <a:cubicBezTo>
                      <a:pt x="10121900" y="2222500"/>
                      <a:pt x="10109200" y="2286000"/>
                      <a:pt x="10083800" y="2336800"/>
                    </a:cubicBezTo>
                    <a:cubicBezTo>
                      <a:pt x="10071100" y="2387600"/>
                      <a:pt x="10045700" y="2413000"/>
                      <a:pt x="10020300" y="2438400"/>
                    </a:cubicBezTo>
                    <a:moveTo>
                      <a:pt x="9791700" y="1968500"/>
                    </a:moveTo>
                    <a:cubicBezTo>
                      <a:pt x="9791700" y="2019300"/>
                      <a:pt x="9791700" y="2057400"/>
                      <a:pt x="9791700" y="2108200"/>
                    </a:cubicBezTo>
                    <a:lnTo>
                      <a:pt x="10147300" y="2108200"/>
                    </a:lnTo>
                    <a:cubicBezTo>
                      <a:pt x="10147300" y="2057400"/>
                      <a:pt x="10147300" y="2019300"/>
                      <a:pt x="10147300" y="1968500"/>
                    </a:cubicBezTo>
                    <a:cubicBezTo>
                      <a:pt x="10147300" y="1917700"/>
                      <a:pt x="10147300" y="1879600"/>
                      <a:pt x="10147300" y="1828800"/>
                    </a:cubicBezTo>
                    <a:lnTo>
                      <a:pt x="9791700" y="1828800"/>
                    </a:lnTo>
                    <a:cubicBezTo>
                      <a:pt x="9791700" y="1879600"/>
                      <a:pt x="9791700" y="1917700"/>
                      <a:pt x="9791700" y="1968500"/>
                    </a:cubicBezTo>
                    <a:moveTo>
                      <a:pt x="10071100" y="2463800"/>
                    </a:moveTo>
                    <a:cubicBezTo>
                      <a:pt x="10121900" y="2400300"/>
                      <a:pt x="10160000" y="2286000"/>
                      <a:pt x="10185400" y="2146300"/>
                    </a:cubicBezTo>
                    <a:lnTo>
                      <a:pt x="10439400" y="2146300"/>
                    </a:lnTo>
                    <a:cubicBezTo>
                      <a:pt x="10375900" y="2311400"/>
                      <a:pt x="10236200" y="2425700"/>
                      <a:pt x="10071100" y="2463800"/>
                    </a:cubicBezTo>
                    <a:moveTo>
                      <a:pt x="10185400" y="2108200"/>
                    </a:moveTo>
                    <a:lnTo>
                      <a:pt x="10452100" y="2108200"/>
                    </a:lnTo>
                    <a:cubicBezTo>
                      <a:pt x="10464800" y="2057400"/>
                      <a:pt x="10464800" y="2019300"/>
                      <a:pt x="10464800" y="1968500"/>
                    </a:cubicBezTo>
                    <a:cubicBezTo>
                      <a:pt x="10464800" y="1917700"/>
                      <a:pt x="10464800" y="1879600"/>
                      <a:pt x="10452100" y="1828800"/>
                    </a:cubicBezTo>
                    <a:lnTo>
                      <a:pt x="10185400" y="1828800"/>
                    </a:lnTo>
                    <a:cubicBezTo>
                      <a:pt x="10198100" y="1879600"/>
                      <a:pt x="10198100" y="1917700"/>
                      <a:pt x="10198100" y="1968500"/>
                    </a:cubicBezTo>
                    <a:cubicBezTo>
                      <a:pt x="10198100" y="2019300"/>
                      <a:pt x="10198100" y="2057400"/>
                      <a:pt x="10185400" y="2108200"/>
                    </a:cubicBezTo>
                    <a:moveTo>
                      <a:pt x="9486900" y="2108200"/>
                    </a:moveTo>
                    <a:lnTo>
                      <a:pt x="9753600" y="2108200"/>
                    </a:lnTo>
                    <a:cubicBezTo>
                      <a:pt x="9740900" y="2057400"/>
                      <a:pt x="9740900" y="2019300"/>
                      <a:pt x="9740900" y="1968500"/>
                    </a:cubicBezTo>
                    <a:cubicBezTo>
                      <a:pt x="9740900" y="1917700"/>
                      <a:pt x="9740900" y="1879600"/>
                      <a:pt x="9753600" y="1828800"/>
                    </a:cubicBezTo>
                    <a:lnTo>
                      <a:pt x="9486900" y="1828800"/>
                    </a:lnTo>
                    <a:cubicBezTo>
                      <a:pt x="9474200" y="1879600"/>
                      <a:pt x="9474200" y="1917700"/>
                      <a:pt x="9474200" y="1968500"/>
                    </a:cubicBezTo>
                    <a:cubicBezTo>
                      <a:pt x="9474200" y="2019300"/>
                      <a:pt x="9474200" y="2057400"/>
                      <a:pt x="9486900" y="2108200"/>
                    </a:cubicBezTo>
                    <a:moveTo>
                      <a:pt x="9753600" y="2146300"/>
                    </a:moveTo>
                    <a:lnTo>
                      <a:pt x="9499600" y="2146300"/>
                    </a:lnTo>
                    <a:cubicBezTo>
                      <a:pt x="9563100" y="2311400"/>
                      <a:pt x="9702800" y="2425700"/>
                      <a:pt x="9867900" y="2463800"/>
                    </a:cubicBezTo>
                    <a:cubicBezTo>
                      <a:pt x="9817100" y="2400300"/>
                      <a:pt x="9779000" y="2286000"/>
                      <a:pt x="9753600" y="2146300"/>
                    </a:cubicBezTo>
                    <a:moveTo>
                      <a:pt x="10134600" y="1790700"/>
                    </a:moveTo>
                    <a:lnTo>
                      <a:pt x="9804400" y="1790700"/>
                    </a:lnTo>
                    <a:cubicBezTo>
                      <a:pt x="9817100" y="1714500"/>
                      <a:pt x="9829800" y="1651000"/>
                      <a:pt x="9855200" y="1600200"/>
                    </a:cubicBezTo>
                    <a:cubicBezTo>
                      <a:pt x="9867900" y="1549400"/>
                      <a:pt x="9893300" y="1524000"/>
                      <a:pt x="9918700" y="1498600"/>
                    </a:cubicBezTo>
                    <a:cubicBezTo>
                      <a:pt x="9931400" y="1473200"/>
                      <a:pt x="9956800" y="1473200"/>
                      <a:pt x="9969500" y="1473200"/>
                    </a:cubicBezTo>
                    <a:cubicBezTo>
                      <a:pt x="9982200" y="1473200"/>
                      <a:pt x="10007600" y="1473200"/>
                      <a:pt x="10020300" y="1498600"/>
                    </a:cubicBezTo>
                    <a:cubicBezTo>
                      <a:pt x="10045700" y="1524000"/>
                      <a:pt x="10071100" y="1549400"/>
                      <a:pt x="10083800" y="1600200"/>
                    </a:cubicBezTo>
                    <a:cubicBezTo>
                      <a:pt x="10109200" y="1651000"/>
                      <a:pt x="10121900" y="1714500"/>
                      <a:pt x="10134600" y="1790700"/>
                    </a:cubicBezTo>
                    <a:moveTo>
                      <a:pt x="10439400" y="1790700"/>
                    </a:moveTo>
                    <a:lnTo>
                      <a:pt x="10185400" y="1790700"/>
                    </a:lnTo>
                    <a:cubicBezTo>
                      <a:pt x="10160000" y="1651000"/>
                      <a:pt x="10121900" y="1536700"/>
                      <a:pt x="10071100" y="1485900"/>
                    </a:cubicBezTo>
                    <a:cubicBezTo>
                      <a:pt x="10236200" y="1511300"/>
                      <a:pt x="10375900" y="1625600"/>
                      <a:pt x="10439400" y="1790700"/>
                    </a:cubicBezTo>
                    <a:moveTo>
                      <a:pt x="9753600" y="1790700"/>
                    </a:moveTo>
                    <a:cubicBezTo>
                      <a:pt x="9779000" y="1651000"/>
                      <a:pt x="9817100" y="1536700"/>
                      <a:pt x="9867900" y="1485900"/>
                    </a:cubicBezTo>
                    <a:cubicBezTo>
                      <a:pt x="9702800" y="1511300"/>
                      <a:pt x="9563100" y="1625600"/>
                      <a:pt x="9499600" y="1790700"/>
                    </a:cubicBezTo>
                    <a:lnTo>
                      <a:pt x="9753600" y="1790700"/>
                    </a:lnTo>
                    <a:moveTo>
                      <a:pt x="9969500" y="2603500"/>
                    </a:moveTo>
                    <a:cubicBezTo>
                      <a:pt x="9613900" y="2603500"/>
                      <a:pt x="9334500" y="2324100"/>
                      <a:pt x="9334500" y="1968500"/>
                    </a:cubicBezTo>
                    <a:cubicBezTo>
                      <a:pt x="9334500" y="1612900"/>
                      <a:pt x="9613900" y="1333500"/>
                      <a:pt x="9969500" y="1333500"/>
                    </a:cubicBezTo>
                    <a:cubicBezTo>
                      <a:pt x="10325100" y="1333500"/>
                      <a:pt x="10604500" y="1612900"/>
                      <a:pt x="10604500" y="1968500"/>
                    </a:cubicBezTo>
                    <a:cubicBezTo>
                      <a:pt x="10604500" y="2324100"/>
                      <a:pt x="10325100" y="2603500"/>
                      <a:pt x="9969500" y="2603500"/>
                    </a:cubicBezTo>
                    <a:moveTo>
                      <a:pt x="10515600" y="1968500"/>
                    </a:moveTo>
                    <a:cubicBezTo>
                      <a:pt x="10515600" y="1663700"/>
                      <a:pt x="10274300" y="1422400"/>
                      <a:pt x="9969500" y="1422400"/>
                    </a:cubicBezTo>
                    <a:cubicBezTo>
                      <a:pt x="9664700" y="1422400"/>
                      <a:pt x="9423400" y="1663700"/>
                      <a:pt x="9423400" y="1968500"/>
                    </a:cubicBezTo>
                    <a:cubicBezTo>
                      <a:pt x="9423400" y="2273300"/>
                      <a:pt x="9664700" y="2514600"/>
                      <a:pt x="9969500" y="2514600"/>
                    </a:cubicBezTo>
                    <a:cubicBezTo>
                      <a:pt x="10274300" y="2514600"/>
                      <a:pt x="10515600" y="2273300"/>
                      <a:pt x="10515600" y="1968500"/>
                    </a:cubicBezTo>
                    <a:moveTo>
                      <a:pt x="11353800" y="2438400"/>
                    </a:moveTo>
                    <a:cubicBezTo>
                      <a:pt x="11341100" y="2463800"/>
                      <a:pt x="11315700" y="2463800"/>
                      <a:pt x="11303000" y="2463800"/>
                    </a:cubicBezTo>
                    <a:cubicBezTo>
                      <a:pt x="11290300" y="2463800"/>
                      <a:pt x="11264900" y="2463800"/>
                      <a:pt x="11252200" y="2438400"/>
                    </a:cubicBezTo>
                    <a:cubicBezTo>
                      <a:pt x="11226800" y="2413000"/>
                      <a:pt x="11201400" y="2387600"/>
                      <a:pt x="11188700" y="2336800"/>
                    </a:cubicBezTo>
                    <a:cubicBezTo>
                      <a:pt x="11163300" y="2286000"/>
                      <a:pt x="11150600" y="2222500"/>
                      <a:pt x="11137900" y="2146300"/>
                    </a:cubicBezTo>
                    <a:lnTo>
                      <a:pt x="11468100" y="2146300"/>
                    </a:lnTo>
                    <a:cubicBezTo>
                      <a:pt x="11455400" y="2222500"/>
                      <a:pt x="11442700" y="2286000"/>
                      <a:pt x="11417300" y="2336800"/>
                    </a:cubicBezTo>
                    <a:cubicBezTo>
                      <a:pt x="11404600" y="2387600"/>
                      <a:pt x="11379200" y="2413000"/>
                      <a:pt x="11353800" y="2438400"/>
                    </a:cubicBezTo>
                    <a:moveTo>
                      <a:pt x="11125200" y="1968500"/>
                    </a:moveTo>
                    <a:cubicBezTo>
                      <a:pt x="11125200" y="2019300"/>
                      <a:pt x="11125200" y="2057400"/>
                      <a:pt x="11125200" y="2108200"/>
                    </a:cubicBezTo>
                    <a:lnTo>
                      <a:pt x="11480800" y="2108200"/>
                    </a:lnTo>
                    <a:cubicBezTo>
                      <a:pt x="11480800" y="2057400"/>
                      <a:pt x="11480800" y="2019300"/>
                      <a:pt x="11480800" y="1968500"/>
                    </a:cubicBezTo>
                    <a:cubicBezTo>
                      <a:pt x="11480800" y="1917700"/>
                      <a:pt x="11480800" y="1879600"/>
                      <a:pt x="11480800" y="1828800"/>
                    </a:cubicBezTo>
                    <a:lnTo>
                      <a:pt x="11125200" y="1828800"/>
                    </a:lnTo>
                    <a:cubicBezTo>
                      <a:pt x="11125200" y="1879600"/>
                      <a:pt x="11125200" y="1917700"/>
                      <a:pt x="11125200" y="1968500"/>
                    </a:cubicBezTo>
                    <a:moveTo>
                      <a:pt x="11404600" y="2463800"/>
                    </a:moveTo>
                    <a:cubicBezTo>
                      <a:pt x="11455400" y="2400300"/>
                      <a:pt x="11493500" y="2286000"/>
                      <a:pt x="11518900" y="2146300"/>
                    </a:cubicBezTo>
                    <a:lnTo>
                      <a:pt x="11772900" y="2146300"/>
                    </a:lnTo>
                    <a:cubicBezTo>
                      <a:pt x="11709400" y="2311400"/>
                      <a:pt x="11569700" y="2425700"/>
                      <a:pt x="11404600" y="2463800"/>
                    </a:cubicBezTo>
                    <a:moveTo>
                      <a:pt x="11518900" y="2108200"/>
                    </a:moveTo>
                    <a:lnTo>
                      <a:pt x="11785600" y="2108200"/>
                    </a:lnTo>
                    <a:cubicBezTo>
                      <a:pt x="11798300" y="2057400"/>
                      <a:pt x="11798300" y="2019300"/>
                      <a:pt x="11798300" y="1968500"/>
                    </a:cubicBezTo>
                    <a:cubicBezTo>
                      <a:pt x="11798300" y="1917700"/>
                      <a:pt x="11798300" y="1879600"/>
                      <a:pt x="11785600" y="1828800"/>
                    </a:cubicBezTo>
                    <a:lnTo>
                      <a:pt x="11518900" y="1828800"/>
                    </a:lnTo>
                    <a:cubicBezTo>
                      <a:pt x="11531600" y="1879600"/>
                      <a:pt x="11531600" y="1917700"/>
                      <a:pt x="11531600" y="1968500"/>
                    </a:cubicBezTo>
                    <a:cubicBezTo>
                      <a:pt x="11531600" y="2019300"/>
                      <a:pt x="11531600" y="2057400"/>
                      <a:pt x="11518900" y="2108200"/>
                    </a:cubicBezTo>
                    <a:moveTo>
                      <a:pt x="10820400" y="2108200"/>
                    </a:moveTo>
                    <a:lnTo>
                      <a:pt x="11087100" y="2108200"/>
                    </a:lnTo>
                    <a:cubicBezTo>
                      <a:pt x="11074400" y="2057400"/>
                      <a:pt x="11074400" y="2019300"/>
                      <a:pt x="11074400" y="1968500"/>
                    </a:cubicBezTo>
                    <a:cubicBezTo>
                      <a:pt x="11074400" y="1917700"/>
                      <a:pt x="11074400" y="1879600"/>
                      <a:pt x="11087100" y="1828800"/>
                    </a:cubicBezTo>
                    <a:lnTo>
                      <a:pt x="10820400" y="1828800"/>
                    </a:lnTo>
                    <a:cubicBezTo>
                      <a:pt x="10807700" y="1879600"/>
                      <a:pt x="10807700" y="1917700"/>
                      <a:pt x="10807700" y="1968500"/>
                    </a:cubicBezTo>
                    <a:cubicBezTo>
                      <a:pt x="10807700" y="2019300"/>
                      <a:pt x="10807700" y="2057400"/>
                      <a:pt x="10820400" y="2108200"/>
                    </a:cubicBezTo>
                    <a:moveTo>
                      <a:pt x="11087100" y="2146300"/>
                    </a:moveTo>
                    <a:lnTo>
                      <a:pt x="10833100" y="2146300"/>
                    </a:lnTo>
                    <a:cubicBezTo>
                      <a:pt x="10896600" y="2311400"/>
                      <a:pt x="11036300" y="2425700"/>
                      <a:pt x="11201400" y="2463800"/>
                    </a:cubicBezTo>
                    <a:cubicBezTo>
                      <a:pt x="11150600" y="2400300"/>
                      <a:pt x="11112500" y="2286000"/>
                      <a:pt x="11087100" y="2146300"/>
                    </a:cubicBezTo>
                    <a:moveTo>
                      <a:pt x="11468100" y="1790700"/>
                    </a:moveTo>
                    <a:lnTo>
                      <a:pt x="11137900" y="1790700"/>
                    </a:lnTo>
                    <a:cubicBezTo>
                      <a:pt x="11150600" y="1714500"/>
                      <a:pt x="11163300" y="1651000"/>
                      <a:pt x="11188700" y="1600200"/>
                    </a:cubicBezTo>
                    <a:cubicBezTo>
                      <a:pt x="11201400" y="1549400"/>
                      <a:pt x="11226800" y="1524000"/>
                      <a:pt x="11252200" y="1498600"/>
                    </a:cubicBezTo>
                    <a:cubicBezTo>
                      <a:pt x="11264900" y="1473200"/>
                      <a:pt x="11290300" y="1473200"/>
                      <a:pt x="11303000" y="1473200"/>
                    </a:cubicBezTo>
                    <a:cubicBezTo>
                      <a:pt x="11315700" y="1473200"/>
                      <a:pt x="11341100" y="1473200"/>
                      <a:pt x="11353800" y="1498600"/>
                    </a:cubicBezTo>
                    <a:cubicBezTo>
                      <a:pt x="11379200" y="1524000"/>
                      <a:pt x="11404600" y="1549400"/>
                      <a:pt x="11417300" y="1600200"/>
                    </a:cubicBezTo>
                    <a:cubicBezTo>
                      <a:pt x="11442700" y="1651000"/>
                      <a:pt x="11455400" y="1714500"/>
                      <a:pt x="11468100" y="1790700"/>
                    </a:cubicBezTo>
                    <a:moveTo>
                      <a:pt x="11772900" y="1790700"/>
                    </a:moveTo>
                    <a:lnTo>
                      <a:pt x="11518900" y="1790700"/>
                    </a:lnTo>
                    <a:cubicBezTo>
                      <a:pt x="11493500" y="1651000"/>
                      <a:pt x="11455400" y="1536700"/>
                      <a:pt x="11404600" y="1485900"/>
                    </a:cubicBezTo>
                    <a:cubicBezTo>
                      <a:pt x="11569700" y="1511300"/>
                      <a:pt x="11709400" y="1625600"/>
                      <a:pt x="11772900" y="1790700"/>
                    </a:cubicBezTo>
                    <a:moveTo>
                      <a:pt x="11087100" y="1790700"/>
                    </a:moveTo>
                    <a:cubicBezTo>
                      <a:pt x="11112500" y="1651000"/>
                      <a:pt x="11150600" y="1536700"/>
                      <a:pt x="11201400" y="1485900"/>
                    </a:cubicBezTo>
                    <a:cubicBezTo>
                      <a:pt x="11036300" y="1511300"/>
                      <a:pt x="10896600" y="1625600"/>
                      <a:pt x="10833100" y="1790700"/>
                    </a:cubicBezTo>
                    <a:lnTo>
                      <a:pt x="11087100" y="1790700"/>
                    </a:lnTo>
                    <a:moveTo>
                      <a:pt x="11303000" y="2603500"/>
                    </a:moveTo>
                    <a:cubicBezTo>
                      <a:pt x="10947400" y="2603500"/>
                      <a:pt x="10668000" y="2324100"/>
                      <a:pt x="10668000" y="1968500"/>
                    </a:cubicBezTo>
                    <a:cubicBezTo>
                      <a:pt x="10668000" y="1612900"/>
                      <a:pt x="10947400" y="1333500"/>
                      <a:pt x="11303000" y="1333500"/>
                    </a:cubicBezTo>
                    <a:cubicBezTo>
                      <a:pt x="11658600" y="1333500"/>
                      <a:pt x="11938000" y="1612900"/>
                      <a:pt x="11938000" y="1968500"/>
                    </a:cubicBezTo>
                    <a:cubicBezTo>
                      <a:pt x="11938000" y="2324100"/>
                      <a:pt x="11658600" y="2603500"/>
                      <a:pt x="11303000" y="2603500"/>
                    </a:cubicBezTo>
                    <a:moveTo>
                      <a:pt x="11849100" y="1968500"/>
                    </a:moveTo>
                    <a:cubicBezTo>
                      <a:pt x="11849100" y="1663700"/>
                      <a:pt x="11607800" y="1422400"/>
                      <a:pt x="11303000" y="1422400"/>
                    </a:cubicBezTo>
                    <a:cubicBezTo>
                      <a:pt x="10998200" y="1422400"/>
                      <a:pt x="10756900" y="1663700"/>
                      <a:pt x="10756900" y="1968500"/>
                    </a:cubicBezTo>
                    <a:cubicBezTo>
                      <a:pt x="10756900" y="2273300"/>
                      <a:pt x="10998200" y="2514600"/>
                      <a:pt x="11303000" y="2514600"/>
                    </a:cubicBezTo>
                    <a:cubicBezTo>
                      <a:pt x="11607800" y="2514600"/>
                      <a:pt x="11849100" y="2273300"/>
                      <a:pt x="11849100" y="1968500"/>
                    </a:cubicBezTo>
                    <a:moveTo>
                      <a:pt x="12687300" y="2438400"/>
                    </a:moveTo>
                    <a:cubicBezTo>
                      <a:pt x="12674600" y="2463800"/>
                      <a:pt x="12649200" y="2463800"/>
                      <a:pt x="12636500" y="2463800"/>
                    </a:cubicBezTo>
                    <a:cubicBezTo>
                      <a:pt x="12623800" y="2463800"/>
                      <a:pt x="12598400" y="2463800"/>
                      <a:pt x="12585700" y="2438400"/>
                    </a:cubicBezTo>
                    <a:cubicBezTo>
                      <a:pt x="12560300" y="2413000"/>
                      <a:pt x="12534900" y="2387600"/>
                      <a:pt x="12522200" y="2336800"/>
                    </a:cubicBezTo>
                    <a:cubicBezTo>
                      <a:pt x="12496800" y="2286000"/>
                      <a:pt x="12484100" y="2222500"/>
                      <a:pt x="12471400" y="2146300"/>
                    </a:cubicBezTo>
                    <a:lnTo>
                      <a:pt x="12801600" y="2146300"/>
                    </a:lnTo>
                    <a:cubicBezTo>
                      <a:pt x="12788900" y="2222500"/>
                      <a:pt x="12776200" y="2286000"/>
                      <a:pt x="12750800" y="2336800"/>
                    </a:cubicBezTo>
                    <a:cubicBezTo>
                      <a:pt x="12738100" y="2387600"/>
                      <a:pt x="12712700" y="2413000"/>
                      <a:pt x="12687300" y="2438400"/>
                    </a:cubicBezTo>
                    <a:moveTo>
                      <a:pt x="12458700" y="1968500"/>
                    </a:moveTo>
                    <a:cubicBezTo>
                      <a:pt x="12458700" y="2019300"/>
                      <a:pt x="12458700" y="2057400"/>
                      <a:pt x="12458700" y="2108200"/>
                    </a:cubicBezTo>
                    <a:lnTo>
                      <a:pt x="12814300" y="2108200"/>
                    </a:lnTo>
                    <a:cubicBezTo>
                      <a:pt x="12814300" y="2057400"/>
                      <a:pt x="12814300" y="2019300"/>
                      <a:pt x="12814300" y="1968500"/>
                    </a:cubicBezTo>
                    <a:cubicBezTo>
                      <a:pt x="12814300" y="1917700"/>
                      <a:pt x="12814300" y="1879600"/>
                      <a:pt x="12814300" y="1828800"/>
                    </a:cubicBezTo>
                    <a:lnTo>
                      <a:pt x="12458700" y="1828800"/>
                    </a:lnTo>
                    <a:cubicBezTo>
                      <a:pt x="12458700" y="1879600"/>
                      <a:pt x="12458700" y="1917700"/>
                      <a:pt x="12458700" y="1968500"/>
                    </a:cubicBezTo>
                    <a:moveTo>
                      <a:pt x="12738100" y="2463800"/>
                    </a:moveTo>
                    <a:cubicBezTo>
                      <a:pt x="12788900" y="2400300"/>
                      <a:pt x="12827000" y="2286000"/>
                      <a:pt x="12852400" y="2146300"/>
                    </a:cubicBezTo>
                    <a:lnTo>
                      <a:pt x="13106400" y="2146300"/>
                    </a:lnTo>
                    <a:cubicBezTo>
                      <a:pt x="13042900" y="2311400"/>
                      <a:pt x="12903200" y="2425700"/>
                      <a:pt x="12738100" y="2463800"/>
                    </a:cubicBezTo>
                    <a:moveTo>
                      <a:pt x="12852400" y="2108200"/>
                    </a:moveTo>
                    <a:lnTo>
                      <a:pt x="13119100" y="2108200"/>
                    </a:lnTo>
                    <a:cubicBezTo>
                      <a:pt x="13131800" y="2057400"/>
                      <a:pt x="13131800" y="2019300"/>
                      <a:pt x="13131800" y="1968500"/>
                    </a:cubicBezTo>
                    <a:cubicBezTo>
                      <a:pt x="13131800" y="1917700"/>
                      <a:pt x="13131800" y="1879600"/>
                      <a:pt x="13119100" y="1828800"/>
                    </a:cubicBezTo>
                    <a:lnTo>
                      <a:pt x="12852400" y="1828800"/>
                    </a:lnTo>
                    <a:cubicBezTo>
                      <a:pt x="12865100" y="1879600"/>
                      <a:pt x="12865100" y="1917700"/>
                      <a:pt x="12865100" y="1968500"/>
                    </a:cubicBezTo>
                    <a:cubicBezTo>
                      <a:pt x="12865100" y="2019300"/>
                      <a:pt x="12865100" y="2057400"/>
                      <a:pt x="12852400" y="2108200"/>
                    </a:cubicBezTo>
                    <a:moveTo>
                      <a:pt x="12153900" y="2108200"/>
                    </a:moveTo>
                    <a:lnTo>
                      <a:pt x="12420600" y="2108200"/>
                    </a:lnTo>
                    <a:cubicBezTo>
                      <a:pt x="12407900" y="2057400"/>
                      <a:pt x="12407900" y="2019300"/>
                      <a:pt x="12407900" y="1968500"/>
                    </a:cubicBezTo>
                    <a:cubicBezTo>
                      <a:pt x="12407900" y="1917700"/>
                      <a:pt x="12407900" y="1879600"/>
                      <a:pt x="12420600" y="1828800"/>
                    </a:cubicBezTo>
                    <a:lnTo>
                      <a:pt x="12153900" y="1828800"/>
                    </a:lnTo>
                    <a:cubicBezTo>
                      <a:pt x="12141200" y="1879600"/>
                      <a:pt x="12141200" y="1917700"/>
                      <a:pt x="12141200" y="1968500"/>
                    </a:cubicBezTo>
                    <a:cubicBezTo>
                      <a:pt x="12141200" y="2019300"/>
                      <a:pt x="12141200" y="2057400"/>
                      <a:pt x="12153900" y="2108200"/>
                    </a:cubicBezTo>
                    <a:moveTo>
                      <a:pt x="12420600" y="2146300"/>
                    </a:moveTo>
                    <a:lnTo>
                      <a:pt x="12166600" y="2146300"/>
                    </a:lnTo>
                    <a:cubicBezTo>
                      <a:pt x="12230100" y="2311400"/>
                      <a:pt x="12369800" y="2425700"/>
                      <a:pt x="12534900" y="2463800"/>
                    </a:cubicBezTo>
                    <a:cubicBezTo>
                      <a:pt x="12484100" y="2400300"/>
                      <a:pt x="12446000" y="2286000"/>
                      <a:pt x="12420600" y="2146300"/>
                    </a:cubicBezTo>
                    <a:moveTo>
                      <a:pt x="12801600" y="1790700"/>
                    </a:moveTo>
                    <a:lnTo>
                      <a:pt x="12471400" y="1790700"/>
                    </a:lnTo>
                    <a:cubicBezTo>
                      <a:pt x="12484100" y="1714500"/>
                      <a:pt x="12496800" y="1651000"/>
                      <a:pt x="12522200" y="1600200"/>
                    </a:cubicBezTo>
                    <a:cubicBezTo>
                      <a:pt x="12534900" y="1549400"/>
                      <a:pt x="12560300" y="1524000"/>
                      <a:pt x="12585700" y="1498600"/>
                    </a:cubicBezTo>
                    <a:cubicBezTo>
                      <a:pt x="12598400" y="1473200"/>
                      <a:pt x="12623800" y="1473200"/>
                      <a:pt x="12636500" y="1473200"/>
                    </a:cubicBezTo>
                    <a:cubicBezTo>
                      <a:pt x="12649200" y="1473200"/>
                      <a:pt x="12674600" y="1473200"/>
                      <a:pt x="12687300" y="1498600"/>
                    </a:cubicBezTo>
                    <a:cubicBezTo>
                      <a:pt x="12712700" y="1524000"/>
                      <a:pt x="12738100" y="1549400"/>
                      <a:pt x="12750800" y="1600200"/>
                    </a:cubicBezTo>
                    <a:cubicBezTo>
                      <a:pt x="12776200" y="1651000"/>
                      <a:pt x="12788900" y="1714500"/>
                      <a:pt x="12801600" y="1790700"/>
                    </a:cubicBezTo>
                    <a:moveTo>
                      <a:pt x="13106400" y="1790700"/>
                    </a:moveTo>
                    <a:lnTo>
                      <a:pt x="12852400" y="1790700"/>
                    </a:lnTo>
                    <a:cubicBezTo>
                      <a:pt x="12827000" y="1651000"/>
                      <a:pt x="12788900" y="1536700"/>
                      <a:pt x="12738100" y="1485900"/>
                    </a:cubicBezTo>
                    <a:cubicBezTo>
                      <a:pt x="12903200" y="1511300"/>
                      <a:pt x="13042900" y="1625600"/>
                      <a:pt x="13106400" y="1790700"/>
                    </a:cubicBezTo>
                    <a:moveTo>
                      <a:pt x="12420600" y="1790700"/>
                    </a:moveTo>
                    <a:cubicBezTo>
                      <a:pt x="12446000" y="1651000"/>
                      <a:pt x="12484100" y="1536700"/>
                      <a:pt x="12534900" y="1485900"/>
                    </a:cubicBezTo>
                    <a:cubicBezTo>
                      <a:pt x="12369800" y="1511300"/>
                      <a:pt x="12230100" y="1625600"/>
                      <a:pt x="12166600" y="1790700"/>
                    </a:cubicBezTo>
                    <a:lnTo>
                      <a:pt x="12420600" y="1790700"/>
                    </a:lnTo>
                    <a:moveTo>
                      <a:pt x="12636500" y="2603500"/>
                    </a:moveTo>
                    <a:cubicBezTo>
                      <a:pt x="12280900" y="2603500"/>
                      <a:pt x="12001500" y="2324100"/>
                      <a:pt x="12001500" y="1968500"/>
                    </a:cubicBezTo>
                    <a:cubicBezTo>
                      <a:pt x="12001500" y="1612900"/>
                      <a:pt x="12280900" y="1333500"/>
                      <a:pt x="12636500" y="1333500"/>
                    </a:cubicBezTo>
                    <a:cubicBezTo>
                      <a:pt x="12992100" y="1333500"/>
                      <a:pt x="13271500" y="1612900"/>
                      <a:pt x="13271500" y="1968500"/>
                    </a:cubicBezTo>
                    <a:cubicBezTo>
                      <a:pt x="13271500" y="2324100"/>
                      <a:pt x="12992100" y="2603500"/>
                      <a:pt x="12636500" y="2603500"/>
                    </a:cubicBezTo>
                    <a:moveTo>
                      <a:pt x="13182600" y="1968500"/>
                    </a:moveTo>
                    <a:cubicBezTo>
                      <a:pt x="13182600" y="1663700"/>
                      <a:pt x="12941300" y="1422400"/>
                      <a:pt x="12636500" y="1422400"/>
                    </a:cubicBezTo>
                    <a:cubicBezTo>
                      <a:pt x="12331700" y="1422400"/>
                      <a:pt x="12090400" y="1663700"/>
                      <a:pt x="12090400" y="1968500"/>
                    </a:cubicBezTo>
                    <a:cubicBezTo>
                      <a:pt x="12090400" y="2273300"/>
                      <a:pt x="12331700" y="2514600"/>
                      <a:pt x="12636500" y="2514600"/>
                    </a:cubicBezTo>
                    <a:cubicBezTo>
                      <a:pt x="12941300" y="2514600"/>
                      <a:pt x="13182600" y="2273300"/>
                      <a:pt x="13182600" y="1968500"/>
                    </a:cubicBezTo>
                    <a:moveTo>
                      <a:pt x="685800" y="3771900"/>
                    </a:moveTo>
                    <a:cubicBezTo>
                      <a:pt x="673100" y="3797300"/>
                      <a:pt x="647700" y="3797300"/>
                      <a:pt x="635000" y="3797300"/>
                    </a:cubicBezTo>
                    <a:cubicBezTo>
                      <a:pt x="622300" y="3797300"/>
                      <a:pt x="596900" y="3797300"/>
                      <a:pt x="584200" y="3771900"/>
                    </a:cubicBezTo>
                    <a:cubicBezTo>
                      <a:pt x="558800" y="3746500"/>
                      <a:pt x="533400" y="3721100"/>
                      <a:pt x="520700" y="3670300"/>
                    </a:cubicBezTo>
                    <a:cubicBezTo>
                      <a:pt x="495300" y="3619500"/>
                      <a:pt x="482600" y="3556000"/>
                      <a:pt x="469900" y="3479800"/>
                    </a:cubicBezTo>
                    <a:lnTo>
                      <a:pt x="800100" y="3479800"/>
                    </a:lnTo>
                    <a:cubicBezTo>
                      <a:pt x="787400" y="3556000"/>
                      <a:pt x="774700" y="3619500"/>
                      <a:pt x="749300" y="3670300"/>
                    </a:cubicBezTo>
                    <a:cubicBezTo>
                      <a:pt x="736600" y="3721100"/>
                      <a:pt x="711200" y="3746500"/>
                      <a:pt x="685800" y="3771900"/>
                    </a:cubicBezTo>
                    <a:moveTo>
                      <a:pt x="457200" y="3302000"/>
                    </a:moveTo>
                    <a:cubicBezTo>
                      <a:pt x="457200" y="3352800"/>
                      <a:pt x="457200" y="3390900"/>
                      <a:pt x="457200" y="3441700"/>
                    </a:cubicBezTo>
                    <a:lnTo>
                      <a:pt x="812800" y="3441700"/>
                    </a:lnTo>
                    <a:cubicBezTo>
                      <a:pt x="812800" y="3390900"/>
                      <a:pt x="812800" y="3352800"/>
                      <a:pt x="812800" y="3302000"/>
                    </a:cubicBezTo>
                    <a:cubicBezTo>
                      <a:pt x="812800" y="3251200"/>
                      <a:pt x="812800" y="3213100"/>
                      <a:pt x="812800" y="3162300"/>
                    </a:cubicBezTo>
                    <a:lnTo>
                      <a:pt x="457200" y="3162300"/>
                    </a:lnTo>
                    <a:cubicBezTo>
                      <a:pt x="457200" y="3213100"/>
                      <a:pt x="457200" y="3251200"/>
                      <a:pt x="457200" y="3302000"/>
                    </a:cubicBezTo>
                    <a:moveTo>
                      <a:pt x="736600" y="3797300"/>
                    </a:moveTo>
                    <a:cubicBezTo>
                      <a:pt x="787400" y="3733800"/>
                      <a:pt x="825500" y="3619500"/>
                      <a:pt x="850900" y="3479800"/>
                    </a:cubicBezTo>
                    <a:lnTo>
                      <a:pt x="1104900" y="3479800"/>
                    </a:lnTo>
                    <a:cubicBezTo>
                      <a:pt x="1041400" y="3644900"/>
                      <a:pt x="901700" y="3759200"/>
                      <a:pt x="736600" y="3797300"/>
                    </a:cubicBezTo>
                    <a:moveTo>
                      <a:pt x="850900" y="3441700"/>
                    </a:moveTo>
                    <a:lnTo>
                      <a:pt x="1117600" y="3441700"/>
                    </a:lnTo>
                    <a:cubicBezTo>
                      <a:pt x="1130300" y="3390900"/>
                      <a:pt x="1130300" y="3352800"/>
                      <a:pt x="1130300" y="3302000"/>
                    </a:cubicBezTo>
                    <a:cubicBezTo>
                      <a:pt x="1130300" y="3251200"/>
                      <a:pt x="1130300" y="3213100"/>
                      <a:pt x="1117600" y="3162300"/>
                    </a:cubicBezTo>
                    <a:lnTo>
                      <a:pt x="850900" y="3162300"/>
                    </a:lnTo>
                    <a:cubicBezTo>
                      <a:pt x="863600" y="3213100"/>
                      <a:pt x="863600" y="3251200"/>
                      <a:pt x="863600" y="3302000"/>
                    </a:cubicBezTo>
                    <a:cubicBezTo>
                      <a:pt x="863600" y="3352800"/>
                      <a:pt x="863600" y="3390900"/>
                      <a:pt x="850900" y="3441700"/>
                    </a:cubicBezTo>
                    <a:moveTo>
                      <a:pt x="152400" y="3441700"/>
                    </a:moveTo>
                    <a:lnTo>
                      <a:pt x="419100" y="3441700"/>
                    </a:lnTo>
                    <a:cubicBezTo>
                      <a:pt x="406400" y="3390900"/>
                      <a:pt x="406400" y="3352800"/>
                      <a:pt x="406400" y="3302000"/>
                    </a:cubicBezTo>
                    <a:cubicBezTo>
                      <a:pt x="406400" y="3251200"/>
                      <a:pt x="406400" y="3213100"/>
                      <a:pt x="419100" y="3162300"/>
                    </a:cubicBezTo>
                    <a:lnTo>
                      <a:pt x="152400" y="3162300"/>
                    </a:lnTo>
                    <a:cubicBezTo>
                      <a:pt x="139700" y="3213100"/>
                      <a:pt x="139700" y="3251200"/>
                      <a:pt x="139700" y="3302000"/>
                    </a:cubicBezTo>
                    <a:cubicBezTo>
                      <a:pt x="139700" y="3352800"/>
                      <a:pt x="139700" y="3390900"/>
                      <a:pt x="152400" y="3441700"/>
                    </a:cubicBezTo>
                    <a:moveTo>
                      <a:pt x="419100" y="3479800"/>
                    </a:moveTo>
                    <a:lnTo>
                      <a:pt x="165100" y="3479800"/>
                    </a:lnTo>
                    <a:cubicBezTo>
                      <a:pt x="228600" y="3644900"/>
                      <a:pt x="368300" y="3759200"/>
                      <a:pt x="533400" y="3797300"/>
                    </a:cubicBezTo>
                    <a:cubicBezTo>
                      <a:pt x="482600" y="3733800"/>
                      <a:pt x="444500" y="3619500"/>
                      <a:pt x="419100" y="3479800"/>
                    </a:cubicBezTo>
                    <a:moveTo>
                      <a:pt x="800100" y="3124200"/>
                    </a:moveTo>
                    <a:lnTo>
                      <a:pt x="469900" y="3124200"/>
                    </a:lnTo>
                    <a:cubicBezTo>
                      <a:pt x="482600" y="3048000"/>
                      <a:pt x="495300" y="2984500"/>
                      <a:pt x="520700" y="2933700"/>
                    </a:cubicBezTo>
                    <a:cubicBezTo>
                      <a:pt x="533400" y="2882900"/>
                      <a:pt x="558800" y="2857500"/>
                      <a:pt x="584200" y="2832100"/>
                    </a:cubicBezTo>
                    <a:cubicBezTo>
                      <a:pt x="596900" y="2806700"/>
                      <a:pt x="622300" y="2806700"/>
                      <a:pt x="635000" y="2806700"/>
                    </a:cubicBezTo>
                    <a:cubicBezTo>
                      <a:pt x="647700" y="2806700"/>
                      <a:pt x="673100" y="2806700"/>
                      <a:pt x="685800" y="2832100"/>
                    </a:cubicBezTo>
                    <a:cubicBezTo>
                      <a:pt x="711200" y="2857500"/>
                      <a:pt x="736600" y="2882900"/>
                      <a:pt x="749300" y="2933700"/>
                    </a:cubicBezTo>
                    <a:cubicBezTo>
                      <a:pt x="774700" y="2984500"/>
                      <a:pt x="787400" y="3048000"/>
                      <a:pt x="800100" y="3124200"/>
                    </a:cubicBezTo>
                    <a:moveTo>
                      <a:pt x="1104900" y="3124200"/>
                    </a:moveTo>
                    <a:lnTo>
                      <a:pt x="850900" y="3124200"/>
                    </a:lnTo>
                    <a:cubicBezTo>
                      <a:pt x="825500" y="2984500"/>
                      <a:pt x="787400" y="2870200"/>
                      <a:pt x="736600" y="2819400"/>
                    </a:cubicBezTo>
                    <a:cubicBezTo>
                      <a:pt x="901700" y="2844800"/>
                      <a:pt x="1041400" y="2959100"/>
                      <a:pt x="1104900" y="3124200"/>
                    </a:cubicBezTo>
                    <a:moveTo>
                      <a:pt x="419100" y="3124200"/>
                    </a:moveTo>
                    <a:cubicBezTo>
                      <a:pt x="444500" y="2984500"/>
                      <a:pt x="482600" y="2870200"/>
                      <a:pt x="533400" y="2819400"/>
                    </a:cubicBezTo>
                    <a:cubicBezTo>
                      <a:pt x="368300" y="2844800"/>
                      <a:pt x="228600" y="2959100"/>
                      <a:pt x="165100" y="3124200"/>
                    </a:cubicBezTo>
                    <a:lnTo>
                      <a:pt x="419100" y="3124200"/>
                    </a:lnTo>
                    <a:moveTo>
                      <a:pt x="635000" y="3937000"/>
                    </a:moveTo>
                    <a:cubicBezTo>
                      <a:pt x="279400" y="3937000"/>
                      <a:pt x="0" y="3657600"/>
                      <a:pt x="0" y="3302000"/>
                    </a:cubicBezTo>
                    <a:cubicBezTo>
                      <a:pt x="0" y="2946400"/>
                      <a:pt x="279400" y="2667000"/>
                      <a:pt x="635000" y="2667000"/>
                    </a:cubicBezTo>
                    <a:cubicBezTo>
                      <a:pt x="990600" y="2667000"/>
                      <a:pt x="1270000" y="2946400"/>
                      <a:pt x="1270000" y="3302000"/>
                    </a:cubicBezTo>
                    <a:cubicBezTo>
                      <a:pt x="1270000" y="3657600"/>
                      <a:pt x="990600" y="3937000"/>
                      <a:pt x="635000" y="3937000"/>
                    </a:cubicBezTo>
                    <a:moveTo>
                      <a:pt x="1181100" y="3302000"/>
                    </a:moveTo>
                    <a:cubicBezTo>
                      <a:pt x="1181100" y="2997200"/>
                      <a:pt x="939800" y="2755900"/>
                      <a:pt x="635000" y="2755900"/>
                    </a:cubicBezTo>
                    <a:cubicBezTo>
                      <a:pt x="330200" y="2755900"/>
                      <a:pt x="88900" y="2997200"/>
                      <a:pt x="88900" y="3302000"/>
                    </a:cubicBezTo>
                    <a:cubicBezTo>
                      <a:pt x="88900" y="3606800"/>
                      <a:pt x="330200" y="3848100"/>
                      <a:pt x="635000" y="3848100"/>
                    </a:cubicBezTo>
                    <a:cubicBezTo>
                      <a:pt x="939800" y="3848100"/>
                      <a:pt x="1181100" y="3606800"/>
                      <a:pt x="1181100" y="3302000"/>
                    </a:cubicBezTo>
                    <a:moveTo>
                      <a:pt x="2019300" y="3771900"/>
                    </a:moveTo>
                    <a:cubicBezTo>
                      <a:pt x="2006600" y="3797300"/>
                      <a:pt x="1981200" y="3797300"/>
                      <a:pt x="1968500" y="3797300"/>
                    </a:cubicBezTo>
                    <a:cubicBezTo>
                      <a:pt x="1955800" y="3797300"/>
                      <a:pt x="1930400" y="3797300"/>
                      <a:pt x="1917700" y="3771900"/>
                    </a:cubicBezTo>
                    <a:cubicBezTo>
                      <a:pt x="1892300" y="3746500"/>
                      <a:pt x="1866900" y="3721100"/>
                      <a:pt x="1854200" y="3670300"/>
                    </a:cubicBezTo>
                    <a:cubicBezTo>
                      <a:pt x="1828800" y="3619500"/>
                      <a:pt x="1816100" y="3556000"/>
                      <a:pt x="1803400" y="3479800"/>
                    </a:cubicBezTo>
                    <a:lnTo>
                      <a:pt x="2133600" y="3479800"/>
                    </a:lnTo>
                    <a:cubicBezTo>
                      <a:pt x="2120900" y="3556000"/>
                      <a:pt x="2108200" y="3619500"/>
                      <a:pt x="2082800" y="3670300"/>
                    </a:cubicBezTo>
                    <a:cubicBezTo>
                      <a:pt x="2070100" y="3721100"/>
                      <a:pt x="2044700" y="3746500"/>
                      <a:pt x="2019300" y="3771900"/>
                    </a:cubicBezTo>
                    <a:moveTo>
                      <a:pt x="1790700" y="3302000"/>
                    </a:moveTo>
                    <a:cubicBezTo>
                      <a:pt x="1790700" y="3352800"/>
                      <a:pt x="1790700" y="3390900"/>
                      <a:pt x="1790700" y="3441700"/>
                    </a:cubicBezTo>
                    <a:lnTo>
                      <a:pt x="2146300" y="3441700"/>
                    </a:lnTo>
                    <a:cubicBezTo>
                      <a:pt x="2146300" y="3390900"/>
                      <a:pt x="2146300" y="3352800"/>
                      <a:pt x="2146300" y="3302000"/>
                    </a:cubicBezTo>
                    <a:cubicBezTo>
                      <a:pt x="2146300" y="3251200"/>
                      <a:pt x="2146300" y="3213100"/>
                      <a:pt x="2146300" y="3162300"/>
                    </a:cubicBezTo>
                    <a:lnTo>
                      <a:pt x="1790700" y="3162300"/>
                    </a:lnTo>
                    <a:cubicBezTo>
                      <a:pt x="1790700" y="3213100"/>
                      <a:pt x="1790700" y="3251200"/>
                      <a:pt x="1790700" y="3302000"/>
                    </a:cubicBezTo>
                    <a:moveTo>
                      <a:pt x="2070100" y="3797300"/>
                    </a:moveTo>
                    <a:cubicBezTo>
                      <a:pt x="2120900" y="3733800"/>
                      <a:pt x="2159000" y="3619500"/>
                      <a:pt x="2184400" y="3479800"/>
                    </a:cubicBezTo>
                    <a:lnTo>
                      <a:pt x="2438400" y="3479800"/>
                    </a:lnTo>
                    <a:cubicBezTo>
                      <a:pt x="2374900" y="3644900"/>
                      <a:pt x="2235200" y="3759200"/>
                      <a:pt x="2070100" y="3797300"/>
                    </a:cubicBezTo>
                    <a:moveTo>
                      <a:pt x="2184400" y="3441700"/>
                    </a:moveTo>
                    <a:lnTo>
                      <a:pt x="2451100" y="3441700"/>
                    </a:lnTo>
                    <a:cubicBezTo>
                      <a:pt x="2463800" y="3390900"/>
                      <a:pt x="2463800" y="3352800"/>
                      <a:pt x="2463800" y="3302000"/>
                    </a:cubicBezTo>
                    <a:cubicBezTo>
                      <a:pt x="2463800" y="3251200"/>
                      <a:pt x="2463800" y="3213100"/>
                      <a:pt x="2451100" y="3162300"/>
                    </a:cubicBezTo>
                    <a:lnTo>
                      <a:pt x="2184400" y="3162300"/>
                    </a:lnTo>
                    <a:cubicBezTo>
                      <a:pt x="2197100" y="3213100"/>
                      <a:pt x="2197100" y="3251200"/>
                      <a:pt x="2197100" y="3302000"/>
                    </a:cubicBezTo>
                    <a:cubicBezTo>
                      <a:pt x="2197100" y="3352800"/>
                      <a:pt x="2197100" y="3390900"/>
                      <a:pt x="2184400" y="3441700"/>
                    </a:cubicBezTo>
                    <a:moveTo>
                      <a:pt x="1485900" y="3441700"/>
                    </a:moveTo>
                    <a:lnTo>
                      <a:pt x="1752600" y="3441700"/>
                    </a:lnTo>
                    <a:cubicBezTo>
                      <a:pt x="1739900" y="3390900"/>
                      <a:pt x="1739900" y="3352800"/>
                      <a:pt x="1739900" y="3302000"/>
                    </a:cubicBezTo>
                    <a:cubicBezTo>
                      <a:pt x="1739900" y="3251200"/>
                      <a:pt x="1739900" y="3213100"/>
                      <a:pt x="1752600" y="3162300"/>
                    </a:cubicBezTo>
                    <a:lnTo>
                      <a:pt x="1485900" y="3162300"/>
                    </a:lnTo>
                    <a:cubicBezTo>
                      <a:pt x="1473200" y="3213100"/>
                      <a:pt x="1473200" y="3251200"/>
                      <a:pt x="1473200" y="3302000"/>
                    </a:cubicBezTo>
                    <a:cubicBezTo>
                      <a:pt x="1473200" y="3352800"/>
                      <a:pt x="1473200" y="3390900"/>
                      <a:pt x="1485900" y="3441700"/>
                    </a:cubicBezTo>
                    <a:moveTo>
                      <a:pt x="1752600" y="3479800"/>
                    </a:moveTo>
                    <a:lnTo>
                      <a:pt x="1498600" y="3479800"/>
                    </a:lnTo>
                    <a:cubicBezTo>
                      <a:pt x="1562100" y="3644900"/>
                      <a:pt x="1701800" y="3759200"/>
                      <a:pt x="1866900" y="3797300"/>
                    </a:cubicBezTo>
                    <a:cubicBezTo>
                      <a:pt x="1816100" y="3733800"/>
                      <a:pt x="1778000" y="3619500"/>
                      <a:pt x="1752600" y="3479800"/>
                    </a:cubicBezTo>
                    <a:moveTo>
                      <a:pt x="2133600" y="3124200"/>
                    </a:moveTo>
                    <a:lnTo>
                      <a:pt x="1803400" y="3124200"/>
                    </a:lnTo>
                    <a:cubicBezTo>
                      <a:pt x="1816100" y="3048000"/>
                      <a:pt x="1828800" y="2984500"/>
                      <a:pt x="1854200" y="2933700"/>
                    </a:cubicBezTo>
                    <a:cubicBezTo>
                      <a:pt x="1866900" y="2882900"/>
                      <a:pt x="1892300" y="2857500"/>
                      <a:pt x="1917700" y="2832100"/>
                    </a:cubicBezTo>
                    <a:cubicBezTo>
                      <a:pt x="1930400" y="2806700"/>
                      <a:pt x="1955800" y="2806700"/>
                      <a:pt x="1968500" y="2806700"/>
                    </a:cubicBezTo>
                    <a:cubicBezTo>
                      <a:pt x="1981200" y="2806700"/>
                      <a:pt x="2006600" y="2806700"/>
                      <a:pt x="2019300" y="2832100"/>
                    </a:cubicBezTo>
                    <a:cubicBezTo>
                      <a:pt x="2044700" y="2857500"/>
                      <a:pt x="2070100" y="2882900"/>
                      <a:pt x="2082800" y="2933700"/>
                    </a:cubicBezTo>
                    <a:cubicBezTo>
                      <a:pt x="2108200" y="2984500"/>
                      <a:pt x="2120900" y="3048000"/>
                      <a:pt x="2133600" y="3124200"/>
                    </a:cubicBezTo>
                    <a:moveTo>
                      <a:pt x="2438400" y="3124200"/>
                    </a:moveTo>
                    <a:lnTo>
                      <a:pt x="2184400" y="3124200"/>
                    </a:lnTo>
                    <a:cubicBezTo>
                      <a:pt x="2159000" y="2984500"/>
                      <a:pt x="2120900" y="2870200"/>
                      <a:pt x="2070100" y="2819400"/>
                    </a:cubicBezTo>
                    <a:cubicBezTo>
                      <a:pt x="2235200" y="2844800"/>
                      <a:pt x="2374900" y="2959100"/>
                      <a:pt x="2438400" y="3124200"/>
                    </a:cubicBezTo>
                    <a:moveTo>
                      <a:pt x="1752600" y="3124200"/>
                    </a:moveTo>
                    <a:cubicBezTo>
                      <a:pt x="1778000" y="2984500"/>
                      <a:pt x="1816100" y="2870200"/>
                      <a:pt x="1866900" y="2819400"/>
                    </a:cubicBezTo>
                    <a:cubicBezTo>
                      <a:pt x="1701800" y="2844800"/>
                      <a:pt x="1562100" y="2959100"/>
                      <a:pt x="1498600" y="3124200"/>
                    </a:cubicBezTo>
                    <a:lnTo>
                      <a:pt x="1752600" y="3124200"/>
                    </a:lnTo>
                    <a:moveTo>
                      <a:pt x="1968500" y="3937000"/>
                    </a:moveTo>
                    <a:cubicBezTo>
                      <a:pt x="1612900" y="3937000"/>
                      <a:pt x="1333500" y="3657600"/>
                      <a:pt x="1333500" y="3302000"/>
                    </a:cubicBezTo>
                    <a:cubicBezTo>
                      <a:pt x="1333500" y="2946400"/>
                      <a:pt x="1612900" y="2667000"/>
                      <a:pt x="1968500" y="2667000"/>
                    </a:cubicBezTo>
                    <a:cubicBezTo>
                      <a:pt x="2324100" y="2667000"/>
                      <a:pt x="2603500" y="2946400"/>
                      <a:pt x="2603500" y="3302000"/>
                    </a:cubicBezTo>
                    <a:cubicBezTo>
                      <a:pt x="2603500" y="3657600"/>
                      <a:pt x="2324100" y="3937000"/>
                      <a:pt x="1968500" y="3937000"/>
                    </a:cubicBezTo>
                    <a:moveTo>
                      <a:pt x="2514600" y="3302000"/>
                    </a:moveTo>
                    <a:cubicBezTo>
                      <a:pt x="2514600" y="2997200"/>
                      <a:pt x="2273300" y="2755900"/>
                      <a:pt x="1968500" y="2755900"/>
                    </a:cubicBezTo>
                    <a:cubicBezTo>
                      <a:pt x="1663700" y="2755900"/>
                      <a:pt x="1422400" y="2997200"/>
                      <a:pt x="1422400" y="3302000"/>
                    </a:cubicBezTo>
                    <a:cubicBezTo>
                      <a:pt x="1422400" y="3606800"/>
                      <a:pt x="1663700" y="3848100"/>
                      <a:pt x="1968500" y="3848100"/>
                    </a:cubicBezTo>
                    <a:cubicBezTo>
                      <a:pt x="2273300" y="3848100"/>
                      <a:pt x="2514600" y="3606800"/>
                      <a:pt x="2514600" y="3302000"/>
                    </a:cubicBezTo>
                    <a:moveTo>
                      <a:pt x="3352800" y="3771900"/>
                    </a:moveTo>
                    <a:cubicBezTo>
                      <a:pt x="3340100" y="3797300"/>
                      <a:pt x="3314700" y="3797300"/>
                      <a:pt x="3302000" y="3797300"/>
                    </a:cubicBezTo>
                    <a:cubicBezTo>
                      <a:pt x="3289300" y="3797300"/>
                      <a:pt x="3263900" y="3797300"/>
                      <a:pt x="3251200" y="3771900"/>
                    </a:cubicBezTo>
                    <a:cubicBezTo>
                      <a:pt x="3225800" y="3746500"/>
                      <a:pt x="3200400" y="3721100"/>
                      <a:pt x="3187700" y="3670300"/>
                    </a:cubicBezTo>
                    <a:cubicBezTo>
                      <a:pt x="3162300" y="3619500"/>
                      <a:pt x="3149600" y="3556000"/>
                      <a:pt x="3136900" y="3479800"/>
                    </a:cubicBezTo>
                    <a:lnTo>
                      <a:pt x="3467100" y="3479800"/>
                    </a:lnTo>
                    <a:cubicBezTo>
                      <a:pt x="3454400" y="3556000"/>
                      <a:pt x="3441700" y="3619500"/>
                      <a:pt x="3416300" y="3670300"/>
                    </a:cubicBezTo>
                    <a:cubicBezTo>
                      <a:pt x="3403600" y="3721100"/>
                      <a:pt x="3378200" y="3746500"/>
                      <a:pt x="3352800" y="3771900"/>
                    </a:cubicBezTo>
                    <a:moveTo>
                      <a:pt x="3124200" y="3302000"/>
                    </a:moveTo>
                    <a:cubicBezTo>
                      <a:pt x="3124200" y="3352800"/>
                      <a:pt x="3124200" y="3390900"/>
                      <a:pt x="3124200" y="3441700"/>
                    </a:cubicBezTo>
                    <a:lnTo>
                      <a:pt x="3479800" y="3441700"/>
                    </a:lnTo>
                    <a:cubicBezTo>
                      <a:pt x="3479800" y="3390900"/>
                      <a:pt x="3479800" y="3352800"/>
                      <a:pt x="3479800" y="3302000"/>
                    </a:cubicBezTo>
                    <a:cubicBezTo>
                      <a:pt x="3479800" y="3251200"/>
                      <a:pt x="3479800" y="3213100"/>
                      <a:pt x="3479800" y="3162300"/>
                    </a:cubicBezTo>
                    <a:lnTo>
                      <a:pt x="3124200" y="3162300"/>
                    </a:lnTo>
                    <a:cubicBezTo>
                      <a:pt x="3124200" y="3213100"/>
                      <a:pt x="3124200" y="3251200"/>
                      <a:pt x="3124200" y="3302000"/>
                    </a:cubicBezTo>
                    <a:moveTo>
                      <a:pt x="3403600" y="3797300"/>
                    </a:moveTo>
                    <a:cubicBezTo>
                      <a:pt x="3454400" y="3733800"/>
                      <a:pt x="3492500" y="3619500"/>
                      <a:pt x="3517900" y="3479800"/>
                    </a:cubicBezTo>
                    <a:lnTo>
                      <a:pt x="3771900" y="3479800"/>
                    </a:lnTo>
                    <a:cubicBezTo>
                      <a:pt x="3708400" y="3644900"/>
                      <a:pt x="3568700" y="3759200"/>
                      <a:pt x="3403600" y="3797300"/>
                    </a:cubicBezTo>
                    <a:moveTo>
                      <a:pt x="3517900" y="3441700"/>
                    </a:moveTo>
                    <a:lnTo>
                      <a:pt x="3784600" y="3441700"/>
                    </a:lnTo>
                    <a:cubicBezTo>
                      <a:pt x="3797300" y="3390900"/>
                      <a:pt x="3797300" y="3352800"/>
                      <a:pt x="3797300" y="3302000"/>
                    </a:cubicBezTo>
                    <a:cubicBezTo>
                      <a:pt x="3797300" y="3251200"/>
                      <a:pt x="3797300" y="3213100"/>
                      <a:pt x="3784600" y="3162300"/>
                    </a:cubicBezTo>
                    <a:lnTo>
                      <a:pt x="3517900" y="3162300"/>
                    </a:lnTo>
                    <a:cubicBezTo>
                      <a:pt x="3530600" y="3213100"/>
                      <a:pt x="3530600" y="3251200"/>
                      <a:pt x="3530600" y="3302000"/>
                    </a:cubicBezTo>
                    <a:cubicBezTo>
                      <a:pt x="3530600" y="3352800"/>
                      <a:pt x="3530600" y="3390900"/>
                      <a:pt x="3517900" y="3441700"/>
                    </a:cubicBezTo>
                    <a:moveTo>
                      <a:pt x="2819400" y="3441700"/>
                    </a:moveTo>
                    <a:lnTo>
                      <a:pt x="3086100" y="3441700"/>
                    </a:lnTo>
                    <a:cubicBezTo>
                      <a:pt x="3073400" y="3390900"/>
                      <a:pt x="3073400" y="3352800"/>
                      <a:pt x="3073400" y="3302000"/>
                    </a:cubicBezTo>
                    <a:cubicBezTo>
                      <a:pt x="3073400" y="3251200"/>
                      <a:pt x="3073400" y="3213100"/>
                      <a:pt x="3086100" y="3162300"/>
                    </a:cubicBezTo>
                    <a:lnTo>
                      <a:pt x="2819400" y="3162300"/>
                    </a:lnTo>
                    <a:cubicBezTo>
                      <a:pt x="2806700" y="3213100"/>
                      <a:pt x="2806700" y="3251200"/>
                      <a:pt x="2806700" y="3302000"/>
                    </a:cubicBezTo>
                    <a:cubicBezTo>
                      <a:pt x="2806700" y="3352800"/>
                      <a:pt x="2806700" y="3390900"/>
                      <a:pt x="2819400" y="3441700"/>
                    </a:cubicBezTo>
                    <a:moveTo>
                      <a:pt x="3086100" y="3479800"/>
                    </a:moveTo>
                    <a:lnTo>
                      <a:pt x="2832100" y="3479800"/>
                    </a:lnTo>
                    <a:cubicBezTo>
                      <a:pt x="2895600" y="3644900"/>
                      <a:pt x="3035300" y="3759200"/>
                      <a:pt x="3200400" y="3797300"/>
                    </a:cubicBezTo>
                    <a:cubicBezTo>
                      <a:pt x="3149600" y="3733800"/>
                      <a:pt x="3111500" y="3619500"/>
                      <a:pt x="3086100" y="3479800"/>
                    </a:cubicBezTo>
                    <a:moveTo>
                      <a:pt x="3467100" y="3124200"/>
                    </a:moveTo>
                    <a:lnTo>
                      <a:pt x="3136900" y="3124200"/>
                    </a:lnTo>
                    <a:cubicBezTo>
                      <a:pt x="3149600" y="3048000"/>
                      <a:pt x="3162300" y="2984500"/>
                      <a:pt x="3187700" y="2933700"/>
                    </a:cubicBezTo>
                    <a:cubicBezTo>
                      <a:pt x="3200400" y="2882900"/>
                      <a:pt x="3225800" y="2857500"/>
                      <a:pt x="3251200" y="2832100"/>
                    </a:cubicBezTo>
                    <a:cubicBezTo>
                      <a:pt x="3263900" y="2806700"/>
                      <a:pt x="3289300" y="2806700"/>
                      <a:pt x="3302000" y="2806700"/>
                    </a:cubicBezTo>
                    <a:cubicBezTo>
                      <a:pt x="3314700" y="2806700"/>
                      <a:pt x="3340100" y="2806700"/>
                      <a:pt x="3352800" y="2832100"/>
                    </a:cubicBezTo>
                    <a:cubicBezTo>
                      <a:pt x="3378200" y="2857500"/>
                      <a:pt x="3403600" y="2882900"/>
                      <a:pt x="3416300" y="2933700"/>
                    </a:cubicBezTo>
                    <a:cubicBezTo>
                      <a:pt x="3441700" y="2984500"/>
                      <a:pt x="3454400" y="3048000"/>
                      <a:pt x="3467100" y="3124200"/>
                    </a:cubicBezTo>
                    <a:moveTo>
                      <a:pt x="3771900" y="3124200"/>
                    </a:moveTo>
                    <a:lnTo>
                      <a:pt x="3517900" y="3124200"/>
                    </a:lnTo>
                    <a:cubicBezTo>
                      <a:pt x="3492500" y="2984500"/>
                      <a:pt x="3454400" y="2870200"/>
                      <a:pt x="3403600" y="2819400"/>
                    </a:cubicBezTo>
                    <a:cubicBezTo>
                      <a:pt x="3568700" y="2844800"/>
                      <a:pt x="3708400" y="2959100"/>
                      <a:pt x="3771900" y="3124200"/>
                    </a:cubicBezTo>
                    <a:moveTo>
                      <a:pt x="3086100" y="3124200"/>
                    </a:moveTo>
                    <a:cubicBezTo>
                      <a:pt x="3111500" y="2984500"/>
                      <a:pt x="3149600" y="2870200"/>
                      <a:pt x="3200400" y="2819400"/>
                    </a:cubicBezTo>
                    <a:cubicBezTo>
                      <a:pt x="3035300" y="2844800"/>
                      <a:pt x="2895600" y="2959100"/>
                      <a:pt x="2832100" y="3124200"/>
                    </a:cubicBezTo>
                    <a:lnTo>
                      <a:pt x="3086100" y="3124200"/>
                    </a:lnTo>
                    <a:moveTo>
                      <a:pt x="3302000" y="3937000"/>
                    </a:moveTo>
                    <a:cubicBezTo>
                      <a:pt x="2946400" y="3937000"/>
                      <a:pt x="2667000" y="3657600"/>
                      <a:pt x="2667000" y="3302000"/>
                    </a:cubicBezTo>
                    <a:cubicBezTo>
                      <a:pt x="2667000" y="2946400"/>
                      <a:pt x="2946400" y="2667000"/>
                      <a:pt x="3302000" y="2667000"/>
                    </a:cubicBezTo>
                    <a:cubicBezTo>
                      <a:pt x="3657600" y="2667000"/>
                      <a:pt x="3937000" y="2946400"/>
                      <a:pt x="3937000" y="3302000"/>
                    </a:cubicBezTo>
                    <a:cubicBezTo>
                      <a:pt x="3937000" y="3657600"/>
                      <a:pt x="3657600" y="3937000"/>
                      <a:pt x="3302000" y="3937000"/>
                    </a:cubicBezTo>
                    <a:moveTo>
                      <a:pt x="3848100" y="3302000"/>
                    </a:moveTo>
                    <a:cubicBezTo>
                      <a:pt x="3848100" y="2997200"/>
                      <a:pt x="3606800" y="2755900"/>
                      <a:pt x="3302000" y="2755900"/>
                    </a:cubicBezTo>
                    <a:cubicBezTo>
                      <a:pt x="2997200" y="2755900"/>
                      <a:pt x="2755900" y="2997200"/>
                      <a:pt x="2755900" y="3302000"/>
                    </a:cubicBezTo>
                    <a:cubicBezTo>
                      <a:pt x="2755900" y="3606800"/>
                      <a:pt x="2997200" y="3848100"/>
                      <a:pt x="3302000" y="3848100"/>
                    </a:cubicBezTo>
                    <a:cubicBezTo>
                      <a:pt x="3606800" y="3848100"/>
                      <a:pt x="3848100" y="3606800"/>
                      <a:pt x="3848100" y="3302000"/>
                    </a:cubicBezTo>
                    <a:moveTo>
                      <a:pt x="4686300" y="3771900"/>
                    </a:moveTo>
                    <a:cubicBezTo>
                      <a:pt x="4673600" y="3797300"/>
                      <a:pt x="4648200" y="3797300"/>
                      <a:pt x="4635500" y="3797300"/>
                    </a:cubicBezTo>
                    <a:cubicBezTo>
                      <a:pt x="4622800" y="3797300"/>
                      <a:pt x="4597400" y="3797300"/>
                      <a:pt x="4584700" y="3771900"/>
                    </a:cubicBezTo>
                    <a:cubicBezTo>
                      <a:pt x="4559300" y="3746500"/>
                      <a:pt x="4533900" y="3721100"/>
                      <a:pt x="4521200" y="3670300"/>
                    </a:cubicBezTo>
                    <a:cubicBezTo>
                      <a:pt x="4495800" y="3619500"/>
                      <a:pt x="4483100" y="3556000"/>
                      <a:pt x="4470400" y="3479800"/>
                    </a:cubicBezTo>
                    <a:lnTo>
                      <a:pt x="4800600" y="3479800"/>
                    </a:lnTo>
                    <a:cubicBezTo>
                      <a:pt x="4787900" y="3556000"/>
                      <a:pt x="4775200" y="3619500"/>
                      <a:pt x="4749800" y="3670300"/>
                    </a:cubicBezTo>
                    <a:cubicBezTo>
                      <a:pt x="4737100" y="3721100"/>
                      <a:pt x="4711700" y="3746500"/>
                      <a:pt x="4686300" y="3771900"/>
                    </a:cubicBezTo>
                    <a:moveTo>
                      <a:pt x="4457700" y="3302000"/>
                    </a:moveTo>
                    <a:cubicBezTo>
                      <a:pt x="4457700" y="3352800"/>
                      <a:pt x="4457700" y="3390900"/>
                      <a:pt x="4457700" y="3441700"/>
                    </a:cubicBezTo>
                    <a:lnTo>
                      <a:pt x="4813300" y="3441700"/>
                    </a:lnTo>
                    <a:cubicBezTo>
                      <a:pt x="4813300" y="3390900"/>
                      <a:pt x="4813300" y="3352800"/>
                      <a:pt x="4813300" y="3302000"/>
                    </a:cubicBezTo>
                    <a:cubicBezTo>
                      <a:pt x="4813300" y="3251200"/>
                      <a:pt x="4813300" y="3213100"/>
                      <a:pt x="4813300" y="3162300"/>
                    </a:cubicBezTo>
                    <a:lnTo>
                      <a:pt x="4457700" y="3162300"/>
                    </a:lnTo>
                    <a:cubicBezTo>
                      <a:pt x="4457700" y="3213100"/>
                      <a:pt x="4457700" y="3251200"/>
                      <a:pt x="4457700" y="3302000"/>
                    </a:cubicBezTo>
                    <a:moveTo>
                      <a:pt x="4737100" y="3797300"/>
                    </a:moveTo>
                    <a:cubicBezTo>
                      <a:pt x="4787900" y="3733800"/>
                      <a:pt x="4826000" y="3619500"/>
                      <a:pt x="4851400" y="3479800"/>
                    </a:cubicBezTo>
                    <a:lnTo>
                      <a:pt x="5105400" y="3479800"/>
                    </a:lnTo>
                    <a:cubicBezTo>
                      <a:pt x="5041900" y="3644900"/>
                      <a:pt x="4902200" y="3759200"/>
                      <a:pt x="4737100" y="3797300"/>
                    </a:cubicBezTo>
                    <a:moveTo>
                      <a:pt x="4851400" y="3441700"/>
                    </a:moveTo>
                    <a:lnTo>
                      <a:pt x="5118100" y="3441700"/>
                    </a:lnTo>
                    <a:cubicBezTo>
                      <a:pt x="5130800" y="3390900"/>
                      <a:pt x="5130800" y="3352800"/>
                      <a:pt x="5130800" y="3302000"/>
                    </a:cubicBezTo>
                    <a:cubicBezTo>
                      <a:pt x="5130800" y="3251200"/>
                      <a:pt x="5130800" y="3213100"/>
                      <a:pt x="5118100" y="3162300"/>
                    </a:cubicBezTo>
                    <a:lnTo>
                      <a:pt x="4851400" y="3162300"/>
                    </a:lnTo>
                    <a:cubicBezTo>
                      <a:pt x="4864100" y="3213100"/>
                      <a:pt x="4864100" y="3251200"/>
                      <a:pt x="4864100" y="3302000"/>
                    </a:cubicBezTo>
                    <a:cubicBezTo>
                      <a:pt x="4864100" y="3352800"/>
                      <a:pt x="4864100" y="3390900"/>
                      <a:pt x="4851400" y="3441700"/>
                    </a:cubicBezTo>
                    <a:moveTo>
                      <a:pt x="4152900" y="3441700"/>
                    </a:moveTo>
                    <a:lnTo>
                      <a:pt x="4419600" y="3441700"/>
                    </a:lnTo>
                    <a:cubicBezTo>
                      <a:pt x="4406900" y="3390900"/>
                      <a:pt x="4406900" y="3352800"/>
                      <a:pt x="4406900" y="3302000"/>
                    </a:cubicBezTo>
                    <a:cubicBezTo>
                      <a:pt x="4406900" y="3251200"/>
                      <a:pt x="4406900" y="3213100"/>
                      <a:pt x="4419600" y="3162300"/>
                    </a:cubicBezTo>
                    <a:lnTo>
                      <a:pt x="4152900" y="3162300"/>
                    </a:lnTo>
                    <a:cubicBezTo>
                      <a:pt x="4140200" y="3213100"/>
                      <a:pt x="4140200" y="3251200"/>
                      <a:pt x="4140200" y="3302000"/>
                    </a:cubicBezTo>
                    <a:cubicBezTo>
                      <a:pt x="4140200" y="3352800"/>
                      <a:pt x="4140200" y="3390900"/>
                      <a:pt x="4152900" y="3441700"/>
                    </a:cubicBezTo>
                    <a:moveTo>
                      <a:pt x="4419600" y="3479800"/>
                    </a:moveTo>
                    <a:lnTo>
                      <a:pt x="4165600" y="3479800"/>
                    </a:lnTo>
                    <a:cubicBezTo>
                      <a:pt x="4229100" y="3644900"/>
                      <a:pt x="4368800" y="3759200"/>
                      <a:pt x="4533900" y="3797300"/>
                    </a:cubicBezTo>
                    <a:cubicBezTo>
                      <a:pt x="4483100" y="3733800"/>
                      <a:pt x="4445000" y="3619500"/>
                      <a:pt x="4419600" y="3479800"/>
                    </a:cubicBezTo>
                    <a:moveTo>
                      <a:pt x="4800600" y="3124200"/>
                    </a:moveTo>
                    <a:lnTo>
                      <a:pt x="4470400" y="3124200"/>
                    </a:lnTo>
                    <a:cubicBezTo>
                      <a:pt x="4483100" y="3048000"/>
                      <a:pt x="4495800" y="2984500"/>
                      <a:pt x="4521200" y="2933700"/>
                    </a:cubicBezTo>
                    <a:cubicBezTo>
                      <a:pt x="4533900" y="2882900"/>
                      <a:pt x="4559300" y="2857500"/>
                      <a:pt x="4584700" y="2832100"/>
                    </a:cubicBezTo>
                    <a:cubicBezTo>
                      <a:pt x="4597400" y="2806700"/>
                      <a:pt x="4622800" y="2806700"/>
                      <a:pt x="4635500" y="2806700"/>
                    </a:cubicBezTo>
                    <a:cubicBezTo>
                      <a:pt x="4648200" y="2806700"/>
                      <a:pt x="4673600" y="2806700"/>
                      <a:pt x="4686300" y="2832100"/>
                    </a:cubicBezTo>
                    <a:cubicBezTo>
                      <a:pt x="4711700" y="2857500"/>
                      <a:pt x="4737100" y="2882900"/>
                      <a:pt x="4749800" y="2933700"/>
                    </a:cubicBezTo>
                    <a:cubicBezTo>
                      <a:pt x="4775200" y="2984500"/>
                      <a:pt x="4787900" y="3048000"/>
                      <a:pt x="4800600" y="3124200"/>
                    </a:cubicBezTo>
                    <a:moveTo>
                      <a:pt x="5105400" y="3124200"/>
                    </a:moveTo>
                    <a:lnTo>
                      <a:pt x="4851400" y="3124200"/>
                    </a:lnTo>
                    <a:cubicBezTo>
                      <a:pt x="4826000" y="2984500"/>
                      <a:pt x="4787900" y="2870200"/>
                      <a:pt x="4737100" y="2819400"/>
                    </a:cubicBezTo>
                    <a:cubicBezTo>
                      <a:pt x="4902200" y="2844800"/>
                      <a:pt x="5041900" y="2959100"/>
                      <a:pt x="5105400" y="3124200"/>
                    </a:cubicBezTo>
                    <a:moveTo>
                      <a:pt x="4419600" y="3124200"/>
                    </a:moveTo>
                    <a:cubicBezTo>
                      <a:pt x="4445000" y="2984500"/>
                      <a:pt x="4483100" y="2870200"/>
                      <a:pt x="4533900" y="2819400"/>
                    </a:cubicBezTo>
                    <a:cubicBezTo>
                      <a:pt x="4368800" y="2844800"/>
                      <a:pt x="4229100" y="2959100"/>
                      <a:pt x="4165600" y="3124200"/>
                    </a:cubicBezTo>
                    <a:lnTo>
                      <a:pt x="4419600" y="3124200"/>
                    </a:lnTo>
                    <a:moveTo>
                      <a:pt x="4635500" y="3937000"/>
                    </a:moveTo>
                    <a:cubicBezTo>
                      <a:pt x="4279900" y="3937000"/>
                      <a:pt x="4000500" y="3657600"/>
                      <a:pt x="4000500" y="3302000"/>
                    </a:cubicBezTo>
                    <a:cubicBezTo>
                      <a:pt x="4000500" y="2946400"/>
                      <a:pt x="4279900" y="2667000"/>
                      <a:pt x="4635500" y="2667000"/>
                    </a:cubicBezTo>
                    <a:cubicBezTo>
                      <a:pt x="4991100" y="2667000"/>
                      <a:pt x="5270500" y="2946400"/>
                      <a:pt x="5270500" y="3302000"/>
                    </a:cubicBezTo>
                    <a:cubicBezTo>
                      <a:pt x="5270500" y="3657600"/>
                      <a:pt x="4991100" y="3937000"/>
                      <a:pt x="4635500" y="3937000"/>
                    </a:cubicBezTo>
                    <a:moveTo>
                      <a:pt x="5181600" y="3302000"/>
                    </a:moveTo>
                    <a:cubicBezTo>
                      <a:pt x="5181600" y="2997200"/>
                      <a:pt x="4940300" y="2755900"/>
                      <a:pt x="4635500" y="2755900"/>
                    </a:cubicBezTo>
                    <a:cubicBezTo>
                      <a:pt x="4330700" y="2755900"/>
                      <a:pt x="4089400" y="2997200"/>
                      <a:pt x="4089400" y="3302000"/>
                    </a:cubicBezTo>
                    <a:cubicBezTo>
                      <a:pt x="4089400" y="3606800"/>
                      <a:pt x="4330700" y="3848100"/>
                      <a:pt x="4635500" y="3848100"/>
                    </a:cubicBezTo>
                    <a:cubicBezTo>
                      <a:pt x="4940300" y="3848100"/>
                      <a:pt x="5181600" y="3606800"/>
                      <a:pt x="5181600" y="3302000"/>
                    </a:cubicBezTo>
                  </a:path>
                </a:pathLst>
              </a:custGeom>
              <a:solidFill>
                <a:srgbClr val="FF0000"/>
              </a:solidFill>
            </p:spPr>
            <p:txBody>
              <a:bodyPr/>
              <a:lstStyle/>
              <a:p>
                <a:endParaRPr lang="nl-NL"/>
              </a:p>
            </p:txBody>
          </p:sp>
          <p:sp>
            <p:nvSpPr>
              <p:cNvPr id="9" name="Freeform 9"/>
              <p:cNvSpPr/>
              <p:nvPr/>
            </p:nvSpPr>
            <p:spPr>
              <a:xfrm>
                <a:off x="5334000" y="2667000"/>
                <a:ext cx="5270500" cy="1270000"/>
              </a:xfrm>
              <a:custGeom>
                <a:avLst/>
                <a:gdLst/>
                <a:ahLst/>
                <a:cxnLst/>
                <a:rect l="l" t="t" r="r" b="b"/>
                <a:pathLst>
                  <a:path w="5270500" h="1270000">
                    <a:moveTo>
                      <a:pt x="685800" y="1104900"/>
                    </a:moveTo>
                    <a:cubicBezTo>
                      <a:pt x="673100" y="1130300"/>
                      <a:pt x="647700" y="1130300"/>
                      <a:pt x="635000" y="1130300"/>
                    </a:cubicBezTo>
                    <a:cubicBezTo>
                      <a:pt x="622300" y="1130300"/>
                      <a:pt x="596900" y="1130300"/>
                      <a:pt x="584200" y="1104900"/>
                    </a:cubicBezTo>
                    <a:cubicBezTo>
                      <a:pt x="558800" y="1079500"/>
                      <a:pt x="533400" y="1054100"/>
                      <a:pt x="520700" y="1003300"/>
                    </a:cubicBezTo>
                    <a:cubicBezTo>
                      <a:pt x="495300" y="952500"/>
                      <a:pt x="482600" y="889000"/>
                      <a:pt x="469900" y="812800"/>
                    </a:cubicBezTo>
                    <a:lnTo>
                      <a:pt x="800100" y="812800"/>
                    </a:lnTo>
                    <a:cubicBezTo>
                      <a:pt x="787400" y="889000"/>
                      <a:pt x="774700" y="952500"/>
                      <a:pt x="749300" y="1003300"/>
                    </a:cubicBezTo>
                    <a:cubicBezTo>
                      <a:pt x="736600" y="1054100"/>
                      <a:pt x="711200" y="1079500"/>
                      <a:pt x="685800" y="1104900"/>
                    </a:cubicBezTo>
                    <a:moveTo>
                      <a:pt x="457200" y="635000"/>
                    </a:moveTo>
                    <a:cubicBezTo>
                      <a:pt x="457200" y="685800"/>
                      <a:pt x="457200" y="723900"/>
                      <a:pt x="457200" y="774700"/>
                    </a:cubicBezTo>
                    <a:lnTo>
                      <a:pt x="812800" y="774700"/>
                    </a:lnTo>
                    <a:cubicBezTo>
                      <a:pt x="812800" y="723900"/>
                      <a:pt x="812800" y="685800"/>
                      <a:pt x="812800" y="635000"/>
                    </a:cubicBezTo>
                    <a:cubicBezTo>
                      <a:pt x="812800" y="584200"/>
                      <a:pt x="812800" y="546100"/>
                      <a:pt x="812800" y="495300"/>
                    </a:cubicBezTo>
                    <a:lnTo>
                      <a:pt x="457200" y="495300"/>
                    </a:lnTo>
                    <a:cubicBezTo>
                      <a:pt x="457200" y="546100"/>
                      <a:pt x="457200" y="584200"/>
                      <a:pt x="457200" y="635000"/>
                    </a:cubicBezTo>
                    <a:moveTo>
                      <a:pt x="736600" y="1130300"/>
                    </a:moveTo>
                    <a:cubicBezTo>
                      <a:pt x="787400" y="1066800"/>
                      <a:pt x="825500" y="952500"/>
                      <a:pt x="850900" y="812800"/>
                    </a:cubicBezTo>
                    <a:lnTo>
                      <a:pt x="1104900" y="812800"/>
                    </a:lnTo>
                    <a:cubicBezTo>
                      <a:pt x="1041400" y="977900"/>
                      <a:pt x="901700" y="1092200"/>
                      <a:pt x="736600" y="1130300"/>
                    </a:cubicBezTo>
                    <a:moveTo>
                      <a:pt x="850900" y="774700"/>
                    </a:moveTo>
                    <a:lnTo>
                      <a:pt x="1117600" y="774700"/>
                    </a:lnTo>
                    <a:cubicBezTo>
                      <a:pt x="1130300" y="723900"/>
                      <a:pt x="1130300" y="685800"/>
                      <a:pt x="1130300" y="635000"/>
                    </a:cubicBezTo>
                    <a:cubicBezTo>
                      <a:pt x="1130300" y="584200"/>
                      <a:pt x="1130300" y="546100"/>
                      <a:pt x="1117600" y="495300"/>
                    </a:cubicBezTo>
                    <a:lnTo>
                      <a:pt x="850900" y="495300"/>
                    </a:lnTo>
                    <a:cubicBezTo>
                      <a:pt x="863600" y="546100"/>
                      <a:pt x="863600" y="584200"/>
                      <a:pt x="863600" y="635000"/>
                    </a:cubicBezTo>
                    <a:cubicBezTo>
                      <a:pt x="863600" y="685800"/>
                      <a:pt x="863600" y="723900"/>
                      <a:pt x="850900" y="774700"/>
                    </a:cubicBezTo>
                    <a:moveTo>
                      <a:pt x="152400" y="774700"/>
                    </a:moveTo>
                    <a:lnTo>
                      <a:pt x="419100" y="774700"/>
                    </a:lnTo>
                    <a:cubicBezTo>
                      <a:pt x="406400" y="723900"/>
                      <a:pt x="406400" y="685800"/>
                      <a:pt x="406400" y="635000"/>
                    </a:cubicBezTo>
                    <a:cubicBezTo>
                      <a:pt x="406400" y="584200"/>
                      <a:pt x="406400" y="546100"/>
                      <a:pt x="419100" y="495300"/>
                    </a:cubicBezTo>
                    <a:lnTo>
                      <a:pt x="152400" y="495300"/>
                    </a:lnTo>
                    <a:cubicBezTo>
                      <a:pt x="139700" y="546100"/>
                      <a:pt x="139700" y="584200"/>
                      <a:pt x="139700" y="635000"/>
                    </a:cubicBezTo>
                    <a:cubicBezTo>
                      <a:pt x="139700" y="685800"/>
                      <a:pt x="139700" y="723900"/>
                      <a:pt x="152400" y="774700"/>
                    </a:cubicBezTo>
                    <a:moveTo>
                      <a:pt x="419100" y="812800"/>
                    </a:moveTo>
                    <a:lnTo>
                      <a:pt x="165100" y="812800"/>
                    </a:lnTo>
                    <a:cubicBezTo>
                      <a:pt x="228600" y="977900"/>
                      <a:pt x="368300" y="1092200"/>
                      <a:pt x="533400" y="1130300"/>
                    </a:cubicBezTo>
                    <a:cubicBezTo>
                      <a:pt x="482600" y="1066800"/>
                      <a:pt x="444500" y="952500"/>
                      <a:pt x="419100" y="812800"/>
                    </a:cubicBezTo>
                    <a:moveTo>
                      <a:pt x="800100" y="457200"/>
                    </a:moveTo>
                    <a:lnTo>
                      <a:pt x="469900" y="457200"/>
                    </a:lnTo>
                    <a:cubicBezTo>
                      <a:pt x="482600" y="381000"/>
                      <a:pt x="495300" y="317500"/>
                      <a:pt x="520700" y="266700"/>
                    </a:cubicBezTo>
                    <a:cubicBezTo>
                      <a:pt x="533400" y="215900"/>
                      <a:pt x="558800" y="190500"/>
                      <a:pt x="584200" y="165100"/>
                    </a:cubicBezTo>
                    <a:cubicBezTo>
                      <a:pt x="596900" y="139700"/>
                      <a:pt x="622300" y="139700"/>
                      <a:pt x="635000" y="139700"/>
                    </a:cubicBezTo>
                    <a:cubicBezTo>
                      <a:pt x="647700" y="139700"/>
                      <a:pt x="673100" y="139700"/>
                      <a:pt x="685800" y="165100"/>
                    </a:cubicBezTo>
                    <a:cubicBezTo>
                      <a:pt x="711200" y="190500"/>
                      <a:pt x="736600" y="215900"/>
                      <a:pt x="749300" y="266700"/>
                    </a:cubicBezTo>
                    <a:cubicBezTo>
                      <a:pt x="774700" y="317500"/>
                      <a:pt x="787400" y="381000"/>
                      <a:pt x="800100" y="457200"/>
                    </a:cubicBezTo>
                    <a:moveTo>
                      <a:pt x="1104900" y="457200"/>
                    </a:moveTo>
                    <a:lnTo>
                      <a:pt x="850900" y="457200"/>
                    </a:lnTo>
                    <a:cubicBezTo>
                      <a:pt x="825500" y="317500"/>
                      <a:pt x="787400" y="203200"/>
                      <a:pt x="736600" y="152400"/>
                    </a:cubicBezTo>
                    <a:cubicBezTo>
                      <a:pt x="901700" y="177800"/>
                      <a:pt x="1041400" y="292100"/>
                      <a:pt x="1104900" y="457200"/>
                    </a:cubicBezTo>
                    <a:moveTo>
                      <a:pt x="419100" y="457200"/>
                    </a:moveTo>
                    <a:cubicBezTo>
                      <a:pt x="444500" y="317500"/>
                      <a:pt x="482600" y="203200"/>
                      <a:pt x="533400" y="152400"/>
                    </a:cubicBezTo>
                    <a:cubicBezTo>
                      <a:pt x="368300" y="177800"/>
                      <a:pt x="228600" y="292100"/>
                      <a:pt x="165100" y="457200"/>
                    </a:cubicBezTo>
                    <a:lnTo>
                      <a:pt x="419100" y="457200"/>
                    </a:lnTo>
                    <a:moveTo>
                      <a:pt x="635000" y="1270000"/>
                    </a:moveTo>
                    <a:cubicBezTo>
                      <a:pt x="279400" y="1270000"/>
                      <a:pt x="0" y="990600"/>
                      <a:pt x="0" y="635000"/>
                    </a:cubicBezTo>
                    <a:cubicBezTo>
                      <a:pt x="0" y="279400"/>
                      <a:pt x="279400" y="0"/>
                      <a:pt x="635000" y="0"/>
                    </a:cubicBezTo>
                    <a:cubicBezTo>
                      <a:pt x="990600" y="0"/>
                      <a:pt x="1270000" y="279400"/>
                      <a:pt x="1270000" y="635000"/>
                    </a:cubicBezTo>
                    <a:cubicBezTo>
                      <a:pt x="1270000" y="990600"/>
                      <a:pt x="990600" y="1270000"/>
                      <a:pt x="635000" y="1270000"/>
                    </a:cubicBezTo>
                    <a:moveTo>
                      <a:pt x="1181100" y="635000"/>
                    </a:moveTo>
                    <a:cubicBezTo>
                      <a:pt x="1181100" y="330200"/>
                      <a:pt x="939800" y="88900"/>
                      <a:pt x="635000" y="88900"/>
                    </a:cubicBezTo>
                    <a:cubicBezTo>
                      <a:pt x="330200" y="88900"/>
                      <a:pt x="88900" y="330200"/>
                      <a:pt x="88900" y="635000"/>
                    </a:cubicBezTo>
                    <a:cubicBezTo>
                      <a:pt x="88900" y="939800"/>
                      <a:pt x="330200" y="1181100"/>
                      <a:pt x="635000" y="1181100"/>
                    </a:cubicBezTo>
                    <a:cubicBezTo>
                      <a:pt x="939800" y="1181100"/>
                      <a:pt x="1181100" y="939800"/>
                      <a:pt x="1181100" y="635000"/>
                    </a:cubicBezTo>
                    <a:moveTo>
                      <a:pt x="2019300" y="1104900"/>
                    </a:moveTo>
                    <a:cubicBezTo>
                      <a:pt x="2006600" y="1130300"/>
                      <a:pt x="1981200" y="1130300"/>
                      <a:pt x="1968500" y="1130300"/>
                    </a:cubicBezTo>
                    <a:cubicBezTo>
                      <a:pt x="1955800" y="1130300"/>
                      <a:pt x="1930400" y="1130300"/>
                      <a:pt x="1917700" y="1104900"/>
                    </a:cubicBezTo>
                    <a:cubicBezTo>
                      <a:pt x="1892300" y="1079500"/>
                      <a:pt x="1866900" y="1054100"/>
                      <a:pt x="1854200" y="1003300"/>
                    </a:cubicBezTo>
                    <a:cubicBezTo>
                      <a:pt x="1828800" y="952500"/>
                      <a:pt x="1816100" y="889000"/>
                      <a:pt x="1803400" y="812800"/>
                    </a:cubicBezTo>
                    <a:lnTo>
                      <a:pt x="2133600" y="812800"/>
                    </a:lnTo>
                    <a:cubicBezTo>
                      <a:pt x="2120900" y="889000"/>
                      <a:pt x="2108200" y="952500"/>
                      <a:pt x="2082800" y="1003300"/>
                    </a:cubicBezTo>
                    <a:cubicBezTo>
                      <a:pt x="2070100" y="1054100"/>
                      <a:pt x="2044700" y="1079500"/>
                      <a:pt x="2019300" y="1104900"/>
                    </a:cubicBezTo>
                    <a:moveTo>
                      <a:pt x="1790700" y="635000"/>
                    </a:moveTo>
                    <a:cubicBezTo>
                      <a:pt x="1790700" y="685800"/>
                      <a:pt x="1790700" y="723900"/>
                      <a:pt x="1790700" y="774700"/>
                    </a:cubicBezTo>
                    <a:lnTo>
                      <a:pt x="2146300" y="774700"/>
                    </a:lnTo>
                    <a:cubicBezTo>
                      <a:pt x="2146300" y="723900"/>
                      <a:pt x="2146300" y="685800"/>
                      <a:pt x="2146300" y="635000"/>
                    </a:cubicBezTo>
                    <a:cubicBezTo>
                      <a:pt x="2146300" y="584200"/>
                      <a:pt x="2146300" y="546100"/>
                      <a:pt x="2146300" y="495300"/>
                    </a:cubicBezTo>
                    <a:lnTo>
                      <a:pt x="1790700" y="495300"/>
                    </a:lnTo>
                    <a:cubicBezTo>
                      <a:pt x="1790700" y="546100"/>
                      <a:pt x="1790700" y="584200"/>
                      <a:pt x="1790700" y="635000"/>
                    </a:cubicBezTo>
                    <a:moveTo>
                      <a:pt x="2070100" y="1130300"/>
                    </a:moveTo>
                    <a:cubicBezTo>
                      <a:pt x="2120900" y="1066800"/>
                      <a:pt x="2159000" y="952500"/>
                      <a:pt x="2184400" y="812800"/>
                    </a:cubicBezTo>
                    <a:lnTo>
                      <a:pt x="2438400" y="812800"/>
                    </a:lnTo>
                    <a:cubicBezTo>
                      <a:pt x="2374900" y="977900"/>
                      <a:pt x="2235200" y="1092200"/>
                      <a:pt x="2070100" y="1130300"/>
                    </a:cubicBezTo>
                    <a:moveTo>
                      <a:pt x="2184400" y="774700"/>
                    </a:moveTo>
                    <a:lnTo>
                      <a:pt x="2451100" y="774700"/>
                    </a:lnTo>
                    <a:cubicBezTo>
                      <a:pt x="2463800" y="723900"/>
                      <a:pt x="2463800" y="685800"/>
                      <a:pt x="2463800" y="635000"/>
                    </a:cubicBezTo>
                    <a:cubicBezTo>
                      <a:pt x="2463800" y="584200"/>
                      <a:pt x="2463800" y="546100"/>
                      <a:pt x="2451100" y="495300"/>
                    </a:cubicBezTo>
                    <a:lnTo>
                      <a:pt x="2184400" y="495300"/>
                    </a:lnTo>
                    <a:cubicBezTo>
                      <a:pt x="2197100" y="546100"/>
                      <a:pt x="2197100" y="584200"/>
                      <a:pt x="2197100" y="635000"/>
                    </a:cubicBezTo>
                    <a:cubicBezTo>
                      <a:pt x="2197100" y="685800"/>
                      <a:pt x="2197100" y="723900"/>
                      <a:pt x="2184400" y="774700"/>
                    </a:cubicBezTo>
                    <a:moveTo>
                      <a:pt x="1485900" y="774700"/>
                    </a:moveTo>
                    <a:lnTo>
                      <a:pt x="1752600" y="774700"/>
                    </a:lnTo>
                    <a:cubicBezTo>
                      <a:pt x="1739900" y="723900"/>
                      <a:pt x="1739900" y="685800"/>
                      <a:pt x="1739900" y="635000"/>
                    </a:cubicBezTo>
                    <a:cubicBezTo>
                      <a:pt x="1739900" y="584200"/>
                      <a:pt x="1739900" y="546100"/>
                      <a:pt x="1752600" y="495300"/>
                    </a:cubicBezTo>
                    <a:lnTo>
                      <a:pt x="1485900" y="495300"/>
                    </a:lnTo>
                    <a:cubicBezTo>
                      <a:pt x="1473200" y="546100"/>
                      <a:pt x="1473200" y="584200"/>
                      <a:pt x="1473200" y="635000"/>
                    </a:cubicBezTo>
                    <a:cubicBezTo>
                      <a:pt x="1473200" y="685800"/>
                      <a:pt x="1473200" y="723900"/>
                      <a:pt x="1485900" y="774700"/>
                    </a:cubicBezTo>
                    <a:moveTo>
                      <a:pt x="1752600" y="812800"/>
                    </a:moveTo>
                    <a:lnTo>
                      <a:pt x="1498600" y="812800"/>
                    </a:lnTo>
                    <a:cubicBezTo>
                      <a:pt x="1562100" y="977900"/>
                      <a:pt x="1701800" y="1092200"/>
                      <a:pt x="1866900" y="1130300"/>
                    </a:cubicBezTo>
                    <a:cubicBezTo>
                      <a:pt x="1816100" y="1066800"/>
                      <a:pt x="1778000" y="952500"/>
                      <a:pt x="1752600" y="812800"/>
                    </a:cubicBezTo>
                    <a:moveTo>
                      <a:pt x="2133600" y="457200"/>
                    </a:moveTo>
                    <a:lnTo>
                      <a:pt x="1803400" y="457200"/>
                    </a:lnTo>
                    <a:cubicBezTo>
                      <a:pt x="1816100" y="381000"/>
                      <a:pt x="1828800" y="317500"/>
                      <a:pt x="1854200" y="266700"/>
                    </a:cubicBezTo>
                    <a:cubicBezTo>
                      <a:pt x="1866900" y="215900"/>
                      <a:pt x="1892300" y="190500"/>
                      <a:pt x="1917700" y="165100"/>
                    </a:cubicBezTo>
                    <a:cubicBezTo>
                      <a:pt x="1930400" y="139700"/>
                      <a:pt x="1955800" y="139700"/>
                      <a:pt x="1968500" y="139700"/>
                    </a:cubicBezTo>
                    <a:cubicBezTo>
                      <a:pt x="1981200" y="139700"/>
                      <a:pt x="2006600" y="139700"/>
                      <a:pt x="2019300" y="165100"/>
                    </a:cubicBezTo>
                    <a:cubicBezTo>
                      <a:pt x="2044700" y="190500"/>
                      <a:pt x="2070100" y="215900"/>
                      <a:pt x="2082800" y="266700"/>
                    </a:cubicBezTo>
                    <a:cubicBezTo>
                      <a:pt x="2108200" y="317500"/>
                      <a:pt x="2120900" y="381000"/>
                      <a:pt x="2133600" y="457200"/>
                    </a:cubicBezTo>
                    <a:moveTo>
                      <a:pt x="2438400" y="457200"/>
                    </a:moveTo>
                    <a:lnTo>
                      <a:pt x="2184400" y="457200"/>
                    </a:lnTo>
                    <a:cubicBezTo>
                      <a:pt x="2159000" y="317500"/>
                      <a:pt x="2120900" y="203200"/>
                      <a:pt x="2070100" y="152400"/>
                    </a:cubicBezTo>
                    <a:cubicBezTo>
                      <a:pt x="2235200" y="177800"/>
                      <a:pt x="2374900" y="292100"/>
                      <a:pt x="2438400" y="457200"/>
                    </a:cubicBezTo>
                    <a:moveTo>
                      <a:pt x="1752600" y="457200"/>
                    </a:moveTo>
                    <a:cubicBezTo>
                      <a:pt x="1778000" y="317500"/>
                      <a:pt x="1816100" y="203200"/>
                      <a:pt x="1866900" y="152400"/>
                    </a:cubicBezTo>
                    <a:cubicBezTo>
                      <a:pt x="1701800" y="177800"/>
                      <a:pt x="1562100" y="292100"/>
                      <a:pt x="1498600" y="457200"/>
                    </a:cubicBezTo>
                    <a:lnTo>
                      <a:pt x="1752600" y="457200"/>
                    </a:lnTo>
                    <a:moveTo>
                      <a:pt x="1968500" y="1270000"/>
                    </a:moveTo>
                    <a:cubicBezTo>
                      <a:pt x="1612900" y="1270000"/>
                      <a:pt x="1333500" y="990600"/>
                      <a:pt x="1333500" y="635000"/>
                    </a:cubicBezTo>
                    <a:cubicBezTo>
                      <a:pt x="1333500" y="279400"/>
                      <a:pt x="1612900" y="0"/>
                      <a:pt x="1968500" y="0"/>
                    </a:cubicBezTo>
                    <a:cubicBezTo>
                      <a:pt x="2324100" y="0"/>
                      <a:pt x="2603500" y="279400"/>
                      <a:pt x="2603500" y="635000"/>
                    </a:cubicBezTo>
                    <a:cubicBezTo>
                      <a:pt x="2603500" y="990600"/>
                      <a:pt x="2324100" y="1270000"/>
                      <a:pt x="1968500" y="1270000"/>
                    </a:cubicBezTo>
                    <a:moveTo>
                      <a:pt x="2514600" y="635000"/>
                    </a:moveTo>
                    <a:cubicBezTo>
                      <a:pt x="2514600" y="330200"/>
                      <a:pt x="2273300" y="88900"/>
                      <a:pt x="1968500" y="88900"/>
                    </a:cubicBezTo>
                    <a:cubicBezTo>
                      <a:pt x="1663700" y="88900"/>
                      <a:pt x="1422400" y="330200"/>
                      <a:pt x="1422400" y="635000"/>
                    </a:cubicBezTo>
                    <a:cubicBezTo>
                      <a:pt x="1422400" y="939800"/>
                      <a:pt x="1663700" y="1181100"/>
                      <a:pt x="1968500" y="1181100"/>
                    </a:cubicBezTo>
                    <a:cubicBezTo>
                      <a:pt x="2273300" y="1181100"/>
                      <a:pt x="2514600" y="939800"/>
                      <a:pt x="2514600" y="635000"/>
                    </a:cubicBezTo>
                    <a:moveTo>
                      <a:pt x="3352800" y="1104900"/>
                    </a:moveTo>
                    <a:cubicBezTo>
                      <a:pt x="3340100" y="1130300"/>
                      <a:pt x="3314700" y="1130300"/>
                      <a:pt x="3302000" y="1130300"/>
                    </a:cubicBezTo>
                    <a:cubicBezTo>
                      <a:pt x="3289300" y="1130300"/>
                      <a:pt x="3263900" y="1130300"/>
                      <a:pt x="3251200" y="1104900"/>
                    </a:cubicBezTo>
                    <a:cubicBezTo>
                      <a:pt x="3225800" y="1079500"/>
                      <a:pt x="3200400" y="1054100"/>
                      <a:pt x="3187700" y="1003300"/>
                    </a:cubicBezTo>
                    <a:cubicBezTo>
                      <a:pt x="3162300" y="952500"/>
                      <a:pt x="3149600" y="889000"/>
                      <a:pt x="3136900" y="812800"/>
                    </a:cubicBezTo>
                    <a:lnTo>
                      <a:pt x="3467100" y="812800"/>
                    </a:lnTo>
                    <a:cubicBezTo>
                      <a:pt x="3454400" y="889000"/>
                      <a:pt x="3441700" y="952500"/>
                      <a:pt x="3416300" y="1003300"/>
                    </a:cubicBezTo>
                    <a:cubicBezTo>
                      <a:pt x="3403600" y="1054100"/>
                      <a:pt x="3378200" y="1079500"/>
                      <a:pt x="3352800" y="1104900"/>
                    </a:cubicBezTo>
                    <a:moveTo>
                      <a:pt x="3124200" y="635000"/>
                    </a:moveTo>
                    <a:cubicBezTo>
                      <a:pt x="3124200" y="685800"/>
                      <a:pt x="3124200" y="723900"/>
                      <a:pt x="3124200" y="774700"/>
                    </a:cubicBezTo>
                    <a:lnTo>
                      <a:pt x="3479800" y="774700"/>
                    </a:lnTo>
                    <a:cubicBezTo>
                      <a:pt x="3479800" y="723900"/>
                      <a:pt x="3479800" y="685800"/>
                      <a:pt x="3479800" y="635000"/>
                    </a:cubicBezTo>
                    <a:cubicBezTo>
                      <a:pt x="3479800" y="584200"/>
                      <a:pt x="3479800" y="546100"/>
                      <a:pt x="3479800" y="495300"/>
                    </a:cubicBezTo>
                    <a:lnTo>
                      <a:pt x="3124200" y="495300"/>
                    </a:lnTo>
                    <a:cubicBezTo>
                      <a:pt x="3124200" y="546100"/>
                      <a:pt x="3124200" y="584200"/>
                      <a:pt x="3124200" y="635000"/>
                    </a:cubicBezTo>
                    <a:moveTo>
                      <a:pt x="3403600" y="1130300"/>
                    </a:moveTo>
                    <a:cubicBezTo>
                      <a:pt x="3454400" y="1066800"/>
                      <a:pt x="3492500" y="952500"/>
                      <a:pt x="3517900" y="812800"/>
                    </a:cubicBezTo>
                    <a:lnTo>
                      <a:pt x="3771900" y="812800"/>
                    </a:lnTo>
                    <a:cubicBezTo>
                      <a:pt x="3708400" y="977900"/>
                      <a:pt x="3568700" y="1092200"/>
                      <a:pt x="3403600" y="1130300"/>
                    </a:cubicBezTo>
                    <a:moveTo>
                      <a:pt x="3517900" y="774700"/>
                    </a:moveTo>
                    <a:lnTo>
                      <a:pt x="3784600" y="774700"/>
                    </a:lnTo>
                    <a:cubicBezTo>
                      <a:pt x="3797300" y="723900"/>
                      <a:pt x="3797300" y="685800"/>
                      <a:pt x="3797300" y="635000"/>
                    </a:cubicBezTo>
                    <a:cubicBezTo>
                      <a:pt x="3797300" y="584200"/>
                      <a:pt x="3797300" y="546100"/>
                      <a:pt x="3784600" y="495300"/>
                    </a:cubicBezTo>
                    <a:lnTo>
                      <a:pt x="3517900" y="495300"/>
                    </a:lnTo>
                    <a:cubicBezTo>
                      <a:pt x="3530600" y="546100"/>
                      <a:pt x="3530600" y="584200"/>
                      <a:pt x="3530600" y="635000"/>
                    </a:cubicBezTo>
                    <a:cubicBezTo>
                      <a:pt x="3530600" y="685800"/>
                      <a:pt x="3530600" y="723900"/>
                      <a:pt x="3517900" y="774700"/>
                    </a:cubicBezTo>
                    <a:moveTo>
                      <a:pt x="2819400" y="774700"/>
                    </a:moveTo>
                    <a:lnTo>
                      <a:pt x="3086100" y="774700"/>
                    </a:lnTo>
                    <a:cubicBezTo>
                      <a:pt x="3073400" y="723900"/>
                      <a:pt x="3073400" y="685800"/>
                      <a:pt x="3073400" y="635000"/>
                    </a:cubicBezTo>
                    <a:cubicBezTo>
                      <a:pt x="3073400" y="584200"/>
                      <a:pt x="3073400" y="546100"/>
                      <a:pt x="3086100" y="495300"/>
                    </a:cubicBezTo>
                    <a:lnTo>
                      <a:pt x="2819400" y="495300"/>
                    </a:lnTo>
                    <a:cubicBezTo>
                      <a:pt x="2806700" y="546100"/>
                      <a:pt x="2806700" y="584200"/>
                      <a:pt x="2806700" y="635000"/>
                    </a:cubicBezTo>
                    <a:cubicBezTo>
                      <a:pt x="2806700" y="685800"/>
                      <a:pt x="2806700" y="723900"/>
                      <a:pt x="2819400" y="774700"/>
                    </a:cubicBezTo>
                    <a:moveTo>
                      <a:pt x="3086100" y="812800"/>
                    </a:moveTo>
                    <a:lnTo>
                      <a:pt x="2832100" y="812800"/>
                    </a:lnTo>
                    <a:cubicBezTo>
                      <a:pt x="2895600" y="977900"/>
                      <a:pt x="3035300" y="1092200"/>
                      <a:pt x="3200400" y="1130300"/>
                    </a:cubicBezTo>
                    <a:cubicBezTo>
                      <a:pt x="3149600" y="1066800"/>
                      <a:pt x="3111500" y="952500"/>
                      <a:pt x="3086100" y="812800"/>
                    </a:cubicBezTo>
                    <a:moveTo>
                      <a:pt x="3467100" y="457200"/>
                    </a:moveTo>
                    <a:lnTo>
                      <a:pt x="3136900" y="457200"/>
                    </a:lnTo>
                    <a:cubicBezTo>
                      <a:pt x="3149600" y="381000"/>
                      <a:pt x="3162300" y="317500"/>
                      <a:pt x="3187700" y="266700"/>
                    </a:cubicBezTo>
                    <a:cubicBezTo>
                      <a:pt x="3200400" y="215900"/>
                      <a:pt x="3225800" y="190500"/>
                      <a:pt x="3251200" y="165100"/>
                    </a:cubicBezTo>
                    <a:cubicBezTo>
                      <a:pt x="3263900" y="139700"/>
                      <a:pt x="3289300" y="139700"/>
                      <a:pt x="3302000" y="139700"/>
                    </a:cubicBezTo>
                    <a:cubicBezTo>
                      <a:pt x="3314700" y="139700"/>
                      <a:pt x="3340100" y="139700"/>
                      <a:pt x="3352800" y="165100"/>
                    </a:cubicBezTo>
                    <a:cubicBezTo>
                      <a:pt x="3378200" y="190500"/>
                      <a:pt x="3403600" y="215900"/>
                      <a:pt x="3416300" y="266700"/>
                    </a:cubicBezTo>
                    <a:cubicBezTo>
                      <a:pt x="3441700" y="317500"/>
                      <a:pt x="3454400" y="381000"/>
                      <a:pt x="3467100" y="457200"/>
                    </a:cubicBezTo>
                    <a:moveTo>
                      <a:pt x="3771900" y="457200"/>
                    </a:moveTo>
                    <a:lnTo>
                      <a:pt x="3517900" y="457200"/>
                    </a:lnTo>
                    <a:cubicBezTo>
                      <a:pt x="3492500" y="317500"/>
                      <a:pt x="3454400" y="203200"/>
                      <a:pt x="3403600" y="152400"/>
                    </a:cubicBezTo>
                    <a:cubicBezTo>
                      <a:pt x="3568700" y="177800"/>
                      <a:pt x="3708400" y="292100"/>
                      <a:pt x="3771900" y="457200"/>
                    </a:cubicBezTo>
                    <a:moveTo>
                      <a:pt x="3086100" y="457200"/>
                    </a:moveTo>
                    <a:cubicBezTo>
                      <a:pt x="3111500" y="317500"/>
                      <a:pt x="3149600" y="203200"/>
                      <a:pt x="3200400" y="152400"/>
                    </a:cubicBezTo>
                    <a:cubicBezTo>
                      <a:pt x="3035300" y="177800"/>
                      <a:pt x="2895600" y="292100"/>
                      <a:pt x="2832100" y="457200"/>
                    </a:cubicBezTo>
                    <a:lnTo>
                      <a:pt x="3086100" y="457200"/>
                    </a:lnTo>
                    <a:moveTo>
                      <a:pt x="3302000" y="1270000"/>
                    </a:moveTo>
                    <a:cubicBezTo>
                      <a:pt x="2946400" y="1270000"/>
                      <a:pt x="2667000" y="990600"/>
                      <a:pt x="2667000" y="635000"/>
                    </a:cubicBezTo>
                    <a:cubicBezTo>
                      <a:pt x="2667000" y="279400"/>
                      <a:pt x="2946400" y="0"/>
                      <a:pt x="3302000" y="0"/>
                    </a:cubicBezTo>
                    <a:cubicBezTo>
                      <a:pt x="3657600" y="0"/>
                      <a:pt x="3937000" y="279400"/>
                      <a:pt x="3937000" y="635000"/>
                    </a:cubicBezTo>
                    <a:cubicBezTo>
                      <a:pt x="3937000" y="990600"/>
                      <a:pt x="3657600" y="1270000"/>
                      <a:pt x="3302000" y="1270000"/>
                    </a:cubicBezTo>
                    <a:moveTo>
                      <a:pt x="3848100" y="635000"/>
                    </a:moveTo>
                    <a:cubicBezTo>
                      <a:pt x="3848100" y="330200"/>
                      <a:pt x="3606800" y="88900"/>
                      <a:pt x="3302000" y="88900"/>
                    </a:cubicBezTo>
                    <a:cubicBezTo>
                      <a:pt x="2997200" y="88900"/>
                      <a:pt x="2755900" y="330200"/>
                      <a:pt x="2755900" y="635000"/>
                    </a:cubicBezTo>
                    <a:cubicBezTo>
                      <a:pt x="2755900" y="939800"/>
                      <a:pt x="2997200" y="1181100"/>
                      <a:pt x="3302000" y="1181100"/>
                    </a:cubicBezTo>
                    <a:cubicBezTo>
                      <a:pt x="3606800" y="1181100"/>
                      <a:pt x="3848100" y="939800"/>
                      <a:pt x="3848100" y="635000"/>
                    </a:cubicBezTo>
                    <a:moveTo>
                      <a:pt x="4686300" y="1104900"/>
                    </a:moveTo>
                    <a:cubicBezTo>
                      <a:pt x="4673600" y="1130300"/>
                      <a:pt x="4648200" y="1130300"/>
                      <a:pt x="4635500" y="1130300"/>
                    </a:cubicBezTo>
                    <a:cubicBezTo>
                      <a:pt x="4622800" y="1130300"/>
                      <a:pt x="4597400" y="1130300"/>
                      <a:pt x="4584700" y="1104900"/>
                    </a:cubicBezTo>
                    <a:cubicBezTo>
                      <a:pt x="4559300" y="1079500"/>
                      <a:pt x="4533900" y="1054100"/>
                      <a:pt x="4521200" y="1003300"/>
                    </a:cubicBezTo>
                    <a:cubicBezTo>
                      <a:pt x="4495800" y="952500"/>
                      <a:pt x="4483100" y="889000"/>
                      <a:pt x="4470400" y="812800"/>
                    </a:cubicBezTo>
                    <a:lnTo>
                      <a:pt x="4800600" y="812800"/>
                    </a:lnTo>
                    <a:cubicBezTo>
                      <a:pt x="4787900" y="889000"/>
                      <a:pt x="4775200" y="952500"/>
                      <a:pt x="4749800" y="1003300"/>
                    </a:cubicBezTo>
                    <a:cubicBezTo>
                      <a:pt x="4737100" y="1054100"/>
                      <a:pt x="4711700" y="1079500"/>
                      <a:pt x="4686300" y="1104900"/>
                    </a:cubicBezTo>
                    <a:moveTo>
                      <a:pt x="4457700" y="635000"/>
                    </a:moveTo>
                    <a:cubicBezTo>
                      <a:pt x="4457700" y="685800"/>
                      <a:pt x="4457700" y="723900"/>
                      <a:pt x="4457700" y="774700"/>
                    </a:cubicBezTo>
                    <a:lnTo>
                      <a:pt x="4813300" y="774700"/>
                    </a:lnTo>
                    <a:cubicBezTo>
                      <a:pt x="4813300" y="723900"/>
                      <a:pt x="4813300" y="685800"/>
                      <a:pt x="4813300" y="635000"/>
                    </a:cubicBezTo>
                    <a:cubicBezTo>
                      <a:pt x="4813300" y="584200"/>
                      <a:pt x="4813300" y="546100"/>
                      <a:pt x="4813300" y="495300"/>
                    </a:cubicBezTo>
                    <a:lnTo>
                      <a:pt x="4457700" y="495300"/>
                    </a:lnTo>
                    <a:cubicBezTo>
                      <a:pt x="4457700" y="546100"/>
                      <a:pt x="4457700" y="584200"/>
                      <a:pt x="4457700" y="635000"/>
                    </a:cubicBezTo>
                    <a:moveTo>
                      <a:pt x="4737100" y="1130300"/>
                    </a:moveTo>
                    <a:cubicBezTo>
                      <a:pt x="4787900" y="1066800"/>
                      <a:pt x="4826000" y="952500"/>
                      <a:pt x="4851400" y="812800"/>
                    </a:cubicBezTo>
                    <a:lnTo>
                      <a:pt x="5105400" y="812800"/>
                    </a:lnTo>
                    <a:cubicBezTo>
                      <a:pt x="5041900" y="977900"/>
                      <a:pt x="4902200" y="1092200"/>
                      <a:pt x="4737100" y="1130300"/>
                    </a:cubicBezTo>
                    <a:moveTo>
                      <a:pt x="4851400" y="774700"/>
                    </a:moveTo>
                    <a:lnTo>
                      <a:pt x="5118100" y="774700"/>
                    </a:lnTo>
                    <a:cubicBezTo>
                      <a:pt x="5130800" y="723900"/>
                      <a:pt x="5130800" y="685800"/>
                      <a:pt x="5130800" y="635000"/>
                    </a:cubicBezTo>
                    <a:cubicBezTo>
                      <a:pt x="5130800" y="584200"/>
                      <a:pt x="5130800" y="546100"/>
                      <a:pt x="5118100" y="495300"/>
                    </a:cubicBezTo>
                    <a:lnTo>
                      <a:pt x="4851400" y="495300"/>
                    </a:lnTo>
                    <a:cubicBezTo>
                      <a:pt x="4864100" y="546100"/>
                      <a:pt x="4864100" y="584200"/>
                      <a:pt x="4864100" y="635000"/>
                    </a:cubicBezTo>
                    <a:cubicBezTo>
                      <a:pt x="4864100" y="685800"/>
                      <a:pt x="4864100" y="723900"/>
                      <a:pt x="4851400" y="774700"/>
                    </a:cubicBezTo>
                    <a:moveTo>
                      <a:pt x="4152900" y="774700"/>
                    </a:moveTo>
                    <a:lnTo>
                      <a:pt x="4419600" y="774700"/>
                    </a:lnTo>
                    <a:cubicBezTo>
                      <a:pt x="4406900" y="723900"/>
                      <a:pt x="4406900" y="685800"/>
                      <a:pt x="4406900" y="635000"/>
                    </a:cubicBezTo>
                    <a:cubicBezTo>
                      <a:pt x="4406900" y="584200"/>
                      <a:pt x="4406900" y="546100"/>
                      <a:pt x="4419600" y="495300"/>
                    </a:cubicBezTo>
                    <a:lnTo>
                      <a:pt x="4152900" y="495300"/>
                    </a:lnTo>
                    <a:cubicBezTo>
                      <a:pt x="4140200" y="546100"/>
                      <a:pt x="4140200" y="584200"/>
                      <a:pt x="4140200" y="635000"/>
                    </a:cubicBezTo>
                    <a:cubicBezTo>
                      <a:pt x="4140200" y="685800"/>
                      <a:pt x="4140200" y="723900"/>
                      <a:pt x="4152900" y="774700"/>
                    </a:cubicBezTo>
                    <a:moveTo>
                      <a:pt x="4419600" y="812800"/>
                    </a:moveTo>
                    <a:lnTo>
                      <a:pt x="4165600" y="812800"/>
                    </a:lnTo>
                    <a:cubicBezTo>
                      <a:pt x="4229100" y="977900"/>
                      <a:pt x="4368800" y="1092200"/>
                      <a:pt x="4533900" y="1130300"/>
                    </a:cubicBezTo>
                    <a:cubicBezTo>
                      <a:pt x="4483100" y="1066800"/>
                      <a:pt x="4445000" y="952500"/>
                      <a:pt x="4419600" y="812800"/>
                    </a:cubicBezTo>
                    <a:moveTo>
                      <a:pt x="4800600" y="457200"/>
                    </a:moveTo>
                    <a:lnTo>
                      <a:pt x="4470400" y="457200"/>
                    </a:lnTo>
                    <a:cubicBezTo>
                      <a:pt x="4483100" y="381000"/>
                      <a:pt x="4495800" y="317500"/>
                      <a:pt x="4521200" y="266700"/>
                    </a:cubicBezTo>
                    <a:cubicBezTo>
                      <a:pt x="4533900" y="215900"/>
                      <a:pt x="4559300" y="190500"/>
                      <a:pt x="4584700" y="165100"/>
                    </a:cubicBezTo>
                    <a:cubicBezTo>
                      <a:pt x="4597400" y="139700"/>
                      <a:pt x="4622800" y="139700"/>
                      <a:pt x="4635500" y="139700"/>
                    </a:cubicBezTo>
                    <a:cubicBezTo>
                      <a:pt x="4648200" y="139700"/>
                      <a:pt x="4673600" y="139700"/>
                      <a:pt x="4686300" y="165100"/>
                    </a:cubicBezTo>
                    <a:cubicBezTo>
                      <a:pt x="4711700" y="190500"/>
                      <a:pt x="4737100" y="215900"/>
                      <a:pt x="4749800" y="266700"/>
                    </a:cubicBezTo>
                    <a:cubicBezTo>
                      <a:pt x="4775200" y="317500"/>
                      <a:pt x="4787900" y="381000"/>
                      <a:pt x="4800600" y="457200"/>
                    </a:cubicBezTo>
                    <a:moveTo>
                      <a:pt x="5105400" y="457200"/>
                    </a:moveTo>
                    <a:lnTo>
                      <a:pt x="4851400" y="457200"/>
                    </a:lnTo>
                    <a:cubicBezTo>
                      <a:pt x="4826000" y="317500"/>
                      <a:pt x="4787900" y="203200"/>
                      <a:pt x="4737100" y="152400"/>
                    </a:cubicBezTo>
                    <a:cubicBezTo>
                      <a:pt x="4902200" y="177800"/>
                      <a:pt x="5041900" y="292100"/>
                      <a:pt x="5105400" y="457200"/>
                    </a:cubicBezTo>
                    <a:moveTo>
                      <a:pt x="4419600" y="457200"/>
                    </a:moveTo>
                    <a:cubicBezTo>
                      <a:pt x="4445000" y="317500"/>
                      <a:pt x="4483100" y="203200"/>
                      <a:pt x="4533900" y="152400"/>
                    </a:cubicBezTo>
                    <a:cubicBezTo>
                      <a:pt x="4368800" y="177800"/>
                      <a:pt x="4229100" y="292100"/>
                      <a:pt x="4165600" y="457200"/>
                    </a:cubicBezTo>
                    <a:lnTo>
                      <a:pt x="4419600" y="457200"/>
                    </a:lnTo>
                    <a:moveTo>
                      <a:pt x="4635500" y="1270000"/>
                    </a:moveTo>
                    <a:cubicBezTo>
                      <a:pt x="4279900" y="1270000"/>
                      <a:pt x="4000500" y="990600"/>
                      <a:pt x="4000500" y="635000"/>
                    </a:cubicBezTo>
                    <a:cubicBezTo>
                      <a:pt x="4000500" y="279400"/>
                      <a:pt x="4279900" y="0"/>
                      <a:pt x="4635500" y="0"/>
                    </a:cubicBezTo>
                    <a:cubicBezTo>
                      <a:pt x="4991100" y="0"/>
                      <a:pt x="5270500" y="279400"/>
                      <a:pt x="5270500" y="635000"/>
                    </a:cubicBezTo>
                    <a:cubicBezTo>
                      <a:pt x="5270500" y="990600"/>
                      <a:pt x="4991100" y="1270000"/>
                      <a:pt x="4635500" y="1270000"/>
                    </a:cubicBezTo>
                    <a:moveTo>
                      <a:pt x="5181600" y="635000"/>
                    </a:moveTo>
                    <a:cubicBezTo>
                      <a:pt x="5181600" y="330200"/>
                      <a:pt x="4940300" y="88900"/>
                      <a:pt x="4635500" y="88900"/>
                    </a:cubicBezTo>
                    <a:cubicBezTo>
                      <a:pt x="4330700" y="88900"/>
                      <a:pt x="4089400" y="330200"/>
                      <a:pt x="4089400" y="635000"/>
                    </a:cubicBezTo>
                    <a:cubicBezTo>
                      <a:pt x="4089400" y="939800"/>
                      <a:pt x="4330700" y="1181100"/>
                      <a:pt x="4635500" y="1181100"/>
                    </a:cubicBezTo>
                    <a:cubicBezTo>
                      <a:pt x="4940300" y="1181100"/>
                      <a:pt x="5181600" y="939800"/>
                      <a:pt x="5181600" y="635000"/>
                    </a:cubicBezTo>
                  </a:path>
                </a:pathLst>
              </a:custGeom>
              <a:solidFill>
                <a:srgbClr val="1E2DBE"/>
              </a:solidFill>
            </p:spPr>
            <p:txBody>
              <a:bodyPr/>
              <a:lstStyle/>
              <a:p>
                <a:endParaRPr lang="nl-NL"/>
              </a:p>
            </p:txBody>
          </p:sp>
        </p:grpSp>
      </p:grpSp>
      <p:grpSp>
        <p:nvGrpSpPr>
          <p:cNvPr id="10" name="Group 10"/>
          <p:cNvGrpSpPr/>
          <p:nvPr/>
        </p:nvGrpSpPr>
        <p:grpSpPr>
          <a:xfrm>
            <a:off x="3355854" y="3158184"/>
            <a:ext cx="2749786" cy="815726"/>
            <a:chOff x="0" y="0"/>
            <a:chExt cx="5499572" cy="1631452"/>
          </a:xfrm>
        </p:grpSpPr>
        <p:grpSp>
          <p:nvGrpSpPr>
            <p:cNvPr id="11" name="Group 11"/>
            <p:cNvGrpSpPr>
              <a:grpSpLocks noChangeAspect="1"/>
            </p:cNvGrpSpPr>
            <p:nvPr/>
          </p:nvGrpSpPr>
          <p:grpSpPr>
            <a:xfrm>
              <a:off x="0" y="0"/>
              <a:ext cx="5499572" cy="1631452"/>
              <a:chOff x="0" y="0"/>
              <a:chExt cx="13271500" cy="3937000"/>
            </a:xfrm>
          </p:grpSpPr>
          <p:sp>
            <p:nvSpPr>
              <p:cNvPr id="12" name="Freeform 12"/>
              <p:cNvSpPr/>
              <p:nvPr/>
            </p:nvSpPr>
            <p:spPr>
              <a:xfrm>
                <a:off x="0" y="0"/>
                <a:ext cx="6604000" cy="1270000"/>
              </a:xfrm>
              <a:custGeom>
                <a:avLst/>
                <a:gdLst/>
                <a:ahLst/>
                <a:cxnLst/>
                <a:rect l="l" t="t" r="r" b="b"/>
                <a:pathLst>
                  <a:path w="6604000" h="1270000">
                    <a:moveTo>
                      <a:pt x="685800" y="1104900"/>
                    </a:moveTo>
                    <a:cubicBezTo>
                      <a:pt x="673100" y="1130300"/>
                      <a:pt x="647700" y="1130300"/>
                      <a:pt x="635000" y="1130300"/>
                    </a:cubicBezTo>
                    <a:cubicBezTo>
                      <a:pt x="622300" y="1130300"/>
                      <a:pt x="596900" y="1130300"/>
                      <a:pt x="584200" y="1104900"/>
                    </a:cubicBezTo>
                    <a:cubicBezTo>
                      <a:pt x="558800" y="1079500"/>
                      <a:pt x="533400" y="1054100"/>
                      <a:pt x="520700" y="1003300"/>
                    </a:cubicBezTo>
                    <a:cubicBezTo>
                      <a:pt x="495300" y="952500"/>
                      <a:pt x="482600" y="889000"/>
                      <a:pt x="469900" y="812800"/>
                    </a:cubicBezTo>
                    <a:lnTo>
                      <a:pt x="800100" y="812800"/>
                    </a:lnTo>
                    <a:cubicBezTo>
                      <a:pt x="787400" y="889000"/>
                      <a:pt x="774700" y="952500"/>
                      <a:pt x="749300" y="1003300"/>
                    </a:cubicBezTo>
                    <a:cubicBezTo>
                      <a:pt x="736600" y="1054100"/>
                      <a:pt x="711200" y="1079500"/>
                      <a:pt x="685800" y="1104900"/>
                    </a:cubicBezTo>
                    <a:lnTo>
                      <a:pt x="685800" y="1104900"/>
                    </a:lnTo>
                    <a:moveTo>
                      <a:pt x="457200" y="635000"/>
                    </a:moveTo>
                    <a:cubicBezTo>
                      <a:pt x="457200" y="685800"/>
                      <a:pt x="457200" y="723900"/>
                      <a:pt x="457200" y="774700"/>
                    </a:cubicBezTo>
                    <a:lnTo>
                      <a:pt x="812800" y="774700"/>
                    </a:lnTo>
                    <a:cubicBezTo>
                      <a:pt x="812800" y="723900"/>
                      <a:pt x="812800" y="685800"/>
                      <a:pt x="812800" y="635000"/>
                    </a:cubicBezTo>
                    <a:cubicBezTo>
                      <a:pt x="812800" y="584200"/>
                      <a:pt x="812800" y="546100"/>
                      <a:pt x="812800" y="495300"/>
                    </a:cubicBezTo>
                    <a:lnTo>
                      <a:pt x="457200" y="495300"/>
                    </a:lnTo>
                    <a:cubicBezTo>
                      <a:pt x="457200" y="546100"/>
                      <a:pt x="457200" y="584200"/>
                      <a:pt x="457200" y="635000"/>
                    </a:cubicBezTo>
                    <a:moveTo>
                      <a:pt x="736600" y="1130300"/>
                    </a:moveTo>
                    <a:cubicBezTo>
                      <a:pt x="787400" y="1066800"/>
                      <a:pt x="825500" y="952500"/>
                      <a:pt x="850900" y="812800"/>
                    </a:cubicBezTo>
                    <a:lnTo>
                      <a:pt x="1104900" y="812800"/>
                    </a:lnTo>
                    <a:cubicBezTo>
                      <a:pt x="1041400" y="977900"/>
                      <a:pt x="901700" y="1092200"/>
                      <a:pt x="736600" y="1130300"/>
                    </a:cubicBezTo>
                    <a:moveTo>
                      <a:pt x="850900" y="774700"/>
                    </a:moveTo>
                    <a:lnTo>
                      <a:pt x="1117600" y="774700"/>
                    </a:lnTo>
                    <a:cubicBezTo>
                      <a:pt x="1130300" y="723900"/>
                      <a:pt x="1130300" y="685800"/>
                      <a:pt x="1130300" y="635000"/>
                    </a:cubicBezTo>
                    <a:cubicBezTo>
                      <a:pt x="1130300" y="584200"/>
                      <a:pt x="1130300" y="546100"/>
                      <a:pt x="1117600" y="495300"/>
                    </a:cubicBezTo>
                    <a:lnTo>
                      <a:pt x="850900" y="495300"/>
                    </a:lnTo>
                    <a:cubicBezTo>
                      <a:pt x="863600" y="546100"/>
                      <a:pt x="863600" y="584200"/>
                      <a:pt x="863600" y="635000"/>
                    </a:cubicBezTo>
                    <a:cubicBezTo>
                      <a:pt x="863600" y="685800"/>
                      <a:pt x="863600" y="723900"/>
                      <a:pt x="850900" y="774700"/>
                    </a:cubicBezTo>
                    <a:moveTo>
                      <a:pt x="152400" y="774700"/>
                    </a:moveTo>
                    <a:lnTo>
                      <a:pt x="419100" y="774700"/>
                    </a:lnTo>
                    <a:cubicBezTo>
                      <a:pt x="406400" y="723900"/>
                      <a:pt x="406400" y="685800"/>
                      <a:pt x="406400" y="635000"/>
                    </a:cubicBezTo>
                    <a:cubicBezTo>
                      <a:pt x="406400" y="584200"/>
                      <a:pt x="406400" y="546100"/>
                      <a:pt x="419100" y="495300"/>
                    </a:cubicBezTo>
                    <a:lnTo>
                      <a:pt x="152400" y="495300"/>
                    </a:lnTo>
                    <a:cubicBezTo>
                      <a:pt x="139700" y="546100"/>
                      <a:pt x="139700" y="584200"/>
                      <a:pt x="139700" y="635000"/>
                    </a:cubicBezTo>
                    <a:cubicBezTo>
                      <a:pt x="139700" y="685800"/>
                      <a:pt x="139700" y="723900"/>
                      <a:pt x="152400" y="774700"/>
                    </a:cubicBezTo>
                    <a:moveTo>
                      <a:pt x="419100" y="812800"/>
                    </a:moveTo>
                    <a:lnTo>
                      <a:pt x="165100" y="812800"/>
                    </a:lnTo>
                    <a:cubicBezTo>
                      <a:pt x="228600" y="977900"/>
                      <a:pt x="368300" y="1092200"/>
                      <a:pt x="533400" y="1130300"/>
                    </a:cubicBezTo>
                    <a:cubicBezTo>
                      <a:pt x="482600" y="1066800"/>
                      <a:pt x="444500" y="952500"/>
                      <a:pt x="419100" y="812800"/>
                    </a:cubicBezTo>
                    <a:moveTo>
                      <a:pt x="800100" y="457200"/>
                    </a:moveTo>
                    <a:lnTo>
                      <a:pt x="469900" y="457200"/>
                    </a:lnTo>
                    <a:cubicBezTo>
                      <a:pt x="482600" y="381000"/>
                      <a:pt x="495300" y="317500"/>
                      <a:pt x="520700" y="266700"/>
                    </a:cubicBezTo>
                    <a:cubicBezTo>
                      <a:pt x="533400" y="215900"/>
                      <a:pt x="558800" y="190500"/>
                      <a:pt x="584200" y="165100"/>
                    </a:cubicBezTo>
                    <a:cubicBezTo>
                      <a:pt x="596900" y="139700"/>
                      <a:pt x="622300" y="139700"/>
                      <a:pt x="635000" y="139700"/>
                    </a:cubicBezTo>
                    <a:cubicBezTo>
                      <a:pt x="647700" y="139700"/>
                      <a:pt x="673100" y="139700"/>
                      <a:pt x="685800" y="165100"/>
                    </a:cubicBezTo>
                    <a:cubicBezTo>
                      <a:pt x="711200" y="190500"/>
                      <a:pt x="736600" y="215900"/>
                      <a:pt x="749300" y="266700"/>
                    </a:cubicBezTo>
                    <a:cubicBezTo>
                      <a:pt x="774700" y="317500"/>
                      <a:pt x="787400" y="381000"/>
                      <a:pt x="800100" y="457200"/>
                    </a:cubicBezTo>
                    <a:moveTo>
                      <a:pt x="1104900" y="457200"/>
                    </a:moveTo>
                    <a:lnTo>
                      <a:pt x="850900" y="457200"/>
                    </a:lnTo>
                    <a:cubicBezTo>
                      <a:pt x="825500" y="317500"/>
                      <a:pt x="787400" y="203200"/>
                      <a:pt x="736600" y="152400"/>
                    </a:cubicBezTo>
                    <a:cubicBezTo>
                      <a:pt x="901700" y="177800"/>
                      <a:pt x="1041400" y="292100"/>
                      <a:pt x="1104900" y="457200"/>
                    </a:cubicBezTo>
                    <a:moveTo>
                      <a:pt x="419100" y="457200"/>
                    </a:moveTo>
                    <a:cubicBezTo>
                      <a:pt x="444500" y="317500"/>
                      <a:pt x="482600" y="203200"/>
                      <a:pt x="533400" y="152400"/>
                    </a:cubicBezTo>
                    <a:cubicBezTo>
                      <a:pt x="368300" y="177800"/>
                      <a:pt x="228600" y="292100"/>
                      <a:pt x="165100" y="457200"/>
                    </a:cubicBezTo>
                    <a:lnTo>
                      <a:pt x="419100" y="457200"/>
                    </a:lnTo>
                    <a:moveTo>
                      <a:pt x="635000" y="1270000"/>
                    </a:moveTo>
                    <a:cubicBezTo>
                      <a:pt x="279400" y="1270000"/>
                      <a:pt x="0" y="990600"/>
                      <a:pt x="0" y="635000"/>
                    </a:cubicBezTo>
                    <a:cubicBezTo>
                      <a:pt x="0" y="279400"/>
                      <a:pt x="279400" y="0"/>
                      <a:pt x="635000" y="0"/>
                    </a:cubicBezTo>
                    <a:cubicBezTo>
                      <a:pt x="990600" y="0"/>
                      <a:pt x="1270000" y="279400"/>
                      <a:pt x="1270000" y="635000"/>
                    </a:cubicBezTo>
                    <a:cubicBezTo>
                      <a:pt x="1270000" y="990600"/>
                      <a:pt x="990600" y="1270000"/>
                      <a:pt x="635000" y="1270000"/>
                    </a:cubicBezTo>
                    <a:moveTo>
                      <a:pt x="1181100" y="635000"/>
                    </a:moveTo>
                    <a:cubicBezTo>
                      <a:pt x="1181100" y="330200"/>
                      <a:pt x="939800" y="88900"/>
                      <a:pt x="635000" y="88900"/>
                    </a:cubicBezTo>
                    <a:cubicBezTo>
                      <a:pt x="330200" y="88900"/>
                      <a:pt x="88900" y="330200"/>
                      <a:pt x="88900" y="635000"/>
                    </a:cubicBezTo>
                    <a:cubicBezTo>
                      <a:pt x="88900" y="939800"/>
                      <a:pt x="330200" y="1181100"/>
                      <a:pt x="635000" y="1181100"/>
                    </a:cubicBezTo>
                    <a:cubicBezTo>
                      <a:pt x="939800" y="1181100"/>
                      <a:pt x="1181100" y="939800"/>
                      <a:pt x="1181100" y="635000"/>
                    </a:cubicBezTo>
                    <a:moveTo>
                      <a:pt x="2019300" y="1104900"/>
                    </a:moveTo>
                    <a:cubicBezTo>
                      <a:pt x="2006600" y="1130300"/>
                      <a:pt x="1981200" y="1130300"/>
                      <a:pt x="1968500" y="1130300"/>
                    </a:cubicBezTo>
                    <a:cubicBezTo>
                      <a:pt x="1955800" y="1130300"/>
                      <a:pt x="1930400" y="1130300"/>
                      <a:pt x="1917700" y="1104900"/>
                    </a:cubicBezTo>
                    <a:cubicBezTo>
                      <a:pt x="1892300" y="1079500"/>
                      <a:pt x="1866900" y="1054100"/>
                      <a:pt x="1854200" y="1003300"/>
                    </a:cubicBezTo>
                    <a:cubicBezTo>
                      <a:pt x="1828800" y="952500"/>
                      <a:pt x="1816100" y="889000"/>
                      <a:pt x="1803400" y="812800"/>
                    </a:cubicBezTo>
                    <a:lnTo>
                      <a:pt x="2133600" y="812800"/>
                    </a:lnTo>
                    <a:cubicBezTo>
                      <a:pt x="2120900" y="889000"/>
                      <a:pt x="2108200" y="952500"/>
                      <a:pt x="2082800" y="1003300"/>
                    </a:cubicBezTo>
                    <a:cubicBezTo>
                      <a:pt x="2070100" y="1054100"/>
                      <a:pt x="2044700" y="1079500"/>
                      <a:pt x="2019300" y="1104900"/>
                    </a:cubicBezTo>
                    <a:moveTo>
                      <a:pt x="1790700" y="635000"/>
                    </a:moveTo>
                    <a:cubicBezTo>
                      <a:pt x="1790700" y="685800"/>
                      <a:pt x="1790700" y="723900"/>
                      <a:pt x="1790700" y="774700"/>
                    </a:cubicBezTo>
                    <a:lnTo>
                      <a:pt x="2146300" y="774700"/>
                    </a:lnTo>
                    <a:cubicBezTo>
                      <a:pt x="2146300" y="723900"/>
                      <a:pt x="2146300" y="685800"/>
                      <a:pt x="2146300" y="635000"/>
                    </a:cubicBezTo>
                    <a:cubicBezTo>
                      <a:pt x="2146300" y="584200"/>
                      <a:pt x="2146300" y="546100"/>
                      <a:pt x="2146300" y="495300"/>
                    </a:cubicBezTo>
                    <a:lnTo>
                      <a:pt x="1790700" y="495300"/>
                    </a:lnTo>
                    <a:cubicBezTo>
                      <a:pt x="1790700" y="546100"/>
                      <a:pt x="1790700" y="584200"/>
                      <a:pt x="1790700" y="635000"/>
                    </a:cubicBezTo>
                    <a:moveTo>
                      <a:pt x="2070100" y="1130300"/>
                    </a:moveTo>
                    <a:cubicBezTo>
                      <a:pt x="2120900" y="1066800"/>
                      <a:pt x="2159000" y="952500"/>
                      <a:pt x="2184400" y="812800"/>
                    </a:cubicBezTo>
                    <a:lnTo>
                      <a:pt x="2438400" y="812800"/>
                    </a:lnTo>
                    <a:cubicBezTo>
                      <a:pt x="2374900" y="977900"/>
                      <a:pt x="2235200" y="1092200"/>
                      <a:pt x="2070100" y="1130300"/>
                    </a:cubicBezTo>
                    <a:moveTo>
                      <a:pt x="2184400" y="774700"/>
                    </a:moveTo>
                    <a:lnTo>
                      <a:pt x="2451100" y="774700"/>
                    </a:lnTo>
                    <a:cubicBezTo>
                      <a:pt x="2463800" y="723900"/>
                      <a:pt x="2463800" y="685800"/>
                      <a:pt x="2463800" y="635000"/>
                    </a:cubicBezTo>
                    <a:cubicBezTo>
                      <a:pt x="2463800" y="584200"/>
                      <a:pt x="2463800" y="546100"/>
                      <a:pt x="2451100" y="495300"/>
                    </a:cubicBezTo>
                    <a:lnTo>
                      <a:pt x="2184400" y="495300"/>
                    </a:lnTo>
                    <a:cubicBezTo>
                      <a:pt x="2197100" y="546100"/>
                      <a:pt x="2197100" y="584200"/>
                      <a:pt x="2197100" y="635000"/>
                    </a:cubicBezTo>
                    <a:cubicBezTo>
                      <a:pt x="2197100" y="685800"/>
                      <a:pt x="2197100" y="723900"/>
                      <a:pt x="2184400" y="774700"/>
                    </a:cubicBezTo>
                    <a:moveTo>
                      <a:pt x="1485900" y="774700"/>
                    </a:moveTo>
                    <a:lnTo>
                      <a:pt x="1752600" y="774700"/>
                    </a:lnTo>
                    <a:cubicBezTo>
                      <a:pt x="1739900" y="723900"/>
                      <a:pt x="1739900" y="685800"/>
                      <a:pt x="1739900" y="635000"/>
                    </a:cubicBezTo>
                    <a:cubicBezTo>
                      <a:pt x="1739900" y="584200"/>
                      <a:pt x="1739900" y="546100"/>
                      <a:pt x="1752600" y="495300"/>
                    </a:cubicBezTo>
                    <a:lnTo>
                      <a:pt x="1485900" y="495300"/>
                    </a:lnTo>
                    <a:cubicBezTo>
                      <a:pt x="1473200" y="546100"/>
                      <a:pt x="1473200" y="584200"/>
                      <a:pt x="1473200" y="635000"/>
                    </a:cubicBezTo>
                    <a:cubicBezTo>
                      <a:pt x="1473200" y="685800"/>
                      <a:pt x="1473200" y="723900"/>
                      <a:pt x="1485900" y="774700"/>
                    </a:cubicBezTo>
                    <a:moveTo>
                      <a:pt x="1752600" y="812800"/>
                    </a:moveTo>
                    <a:lnTo>
                      <a:pt x="1498600" y="812800"/>
                    </a:lnTo>
                    <a:cubicBezTo>
                      <a:pt x="1562100" y="977900"/>
                      <a:pt x="1701800" y="1092200"/>
                      <a:pt x="1866900" y="1130300"/>
                    </a:cubicBezTo>
                    <a:cubicBezTo>
                      <a:pt x="1816100" y="1066800"/>
                      <a:pt x="1778000" y="952500"/>
                      <a:pt x="1752600" y="812800"/>
                    </a:cubicBezTo>
                    <a:moveTo>
                      <a:pt x="2133600" y="457200"/>
                    </a:moveTo>
                    <a:lnTo>
                      <a:pt x="1803400" y="457200"/>
                    </a:lnTo>
                    <a:cubicBezTo>
                      <a:pt x="1816100" y="381000"/>
                      <a:pt x="1828800" y="317500"/>
                      <a:pt x="1854200" y="266700"/>
                    </a:cubicBezTo>
                    <a:cubicBezTo>
                      <a:pt x="1866900" y="215900"/>
                      <a:pt x="1892300" y="190500"/>
                      <a:pt x="1917700" y="165100"/>
                    </a:cubicBezTo>
                    <a:cubicBezTo>
                      <a:pt x="1930400" y="139700"/>
                      <a:pt x="1955800" y="139700"/>
                      <a:pt x="1968500" y="139700"/>
                    </a:cubicBezTo>
                    <a:cubicBezTo>
                      <a:pt x="1981200" y="139700"/>
                      <a:pt x="2006600" y="139700"/>
                      <a:pt x="2019300" y="165100"/>
                    </a:cubicBezTo>
                    <a:cubicBezTo>
                      <a:pt x="2044700" y="190500"/>
                      <a:pt x="2070100" y="215900"/>
                      <a:pt x="2082800" y="266700"/>
                    </a:cubicBezTo>
                    <a:cubicBezTo>
                      <a:pt x="2108200" y="317500"/>
                      <a:pt x="2120900" y="381000"/>
                      <a:pt x="2133600" y="457200"/>
                    </a:cubicBezTo>
                    <a:moveTo>
                      <a:pt x="2438400" y="457200"/>
                    </a:moveTo>
                    <a:lnTo>
                      <a:pt x="2184400" y="457200"/>
                    </a:lnTo>
                    <a:cubicBezTo>
                      <a:pt x="2159000" y="317500"/>
                      <a:pt x="2120900" y="203200"/>
                      <a:pt x="2070100" y="152400"/>
                    </a:cubicBezTo>
                    <a:cubicBezTo>
                      <a:pt x="2235200" y="177800"/>
                      <a:pt x="2374900" y="292100"/>
                      <a:pt x="2438400" y="457200"/>
                    </a:cubicBezTo>
                    <a:moveTo>
                      <a:pt x="1752600" y="457200"/>
                    </a:moveTo>
                    <a:cubicBezTo>
                      <a:pt x="1778000" y="317500"/>
                      <a:pt x="1816100" y="203200"/>
                      <a:pt x="1866900" y="152400"/>
                    </a:cubicBezTo>
                    <a:cubicBezTo>
                      <a:pt x="1701800" y="177800"/>
                      <a:pt x="1562100" y="292100"/>
                      <a:pt x="1498600" y="457200"/>
                    </a:cubicBezTo>
                    <a:lnTo>
                      <a:pt x="1752600" y="457200"/>
                    </a:lnTo>
                    <a:moveTo>
                      <a:pt x="1968500" y="1270000"/>
                    </a:moveTo>
                    <a:cubicBezTo>
                      <a:pt x="1612900" y="1270000"/>
                      <a:pt x="1333500" y="990600"/>
                      <a:pt x="1333500" y="635000"/>
                    </a:cubicBezTo>
                    <a:cubicBezTo>
                      <a:pt x="1333500" y="279400"/>
                      <a:pt x="1612900" y="0"/>
                      <a:pt x="1968500" y="0"/>
                    </a:cubicBezTo>
                    <a:cubicBezTo>
                      <a:pt x="2324100" y="0"/>
                      <a:pt x="2603500" y="279400"/>
                      <a:pt x="2603500" y="635000"/>
                    </a:cubicBezTo>
                    <a:cubicBezTo>
                      <a:pt x="2603500" y="990600"/>
                      <a:pt x="2324100" y="1270000"/>
                      <a:pt x="1968500" y="1270000"/>
                    </a:cubicBezTo>
                    <a:moveTo>
                      <a:pt x="2514600" y="635000"/>
                    </a:moveTo>
                    <a:cubicBezTo>
                      <a:pt x="2514600" y="330200"/>
                      <a:pt x="2273300" y="88900"/>
                      <a:pt x="1968500" y="88900"/>
                    </a:cubicBezTo>
                    <a:cubicBezTo>
                      <a:pt x="1663700" y="88900"/>
                      <a:pt x="1422400" y="330200"/>
                      <a:pt x="1422400" y="635000"/>
                    </a:cubicBezTo>
                    <a:cubicBezTo>
                      <a:pt x="1422400" y="939800"/>
                      <a:pt x="1663700" y="1181100"/>
                      <a:pt x="1968500" y="1181100"/>
                    </a:cubicBezTo>
                    <a:cubicBezTo>
                      <a:pt x="2273300" y="1181100"/>
                      <a:pt x="2514600" y="939800"/>
                      <a:pt x="2514600" y="635000"/>
                    </a:cubicBezTo>
                    <a:moveTo>
                      <a:pt x="3352800" y="1104900"/>
                    </a:moveTo>
                    <a:cubicBezTo>
                      <a:pt x="3340100" y="1130300"/>
                      <a:pt x="3314700" y="1130300"/>
                      <a:pt x="3302000" y="1130300"/>
                    </a:cubicBezTo>
                    <a:cubicBezTo>
                      <a:pt x="3289300" y="1130300"/>
                      <a:pt x="3263900" y="1130300"/>
                      <a:pt x="3251200" y="1104900"/>
                    </a:cubicBezTo>
                    <a:cubicBezTo>
                      <a:pt x="3225800" y="1079500"/>
                      <a:pt x="3200400" y="1054100"/>
                      <a:pt x="3187700" y="1003300"/>
                    </a:cubicBezTo>
                    <a:cubicBezTo>
                      <a:pt x="3162300" y="952500"/>
                      <a:pt x="3149600" y="889000"/>
                      <a:pt x="3136900" y="812800"/>
                    </a:cubicBezTo>
                    <a:lnTo>
                      <a:pt x="3467100" y="812800"/>
                    </a:lnTo>
                    <a:cubicBezTo>
                      <a:pt x="3454400" y="889000"/>
                      <a:pt x="3441700" y="952500"/>
                      <a:pt x="3416300" y="1003300"/>
                    </a:cubicBezTo>
                    <a:cubicBezTo>
                      <a:pt x="3403600" y="1054100"/>
                      <a:pt x="3378200" y="1079500"/>
                      <a:pt x="3352800" y="1104900"/>
                    </a:cubicBezTo>
                    <a:moveTo>
                      <a:pt x="3124200" y="635000"/>
                    </a:moveTo>
                    <a:cubicBezTo>
                      <a:pt x="3124200" y="685800"/>
                      <a:pt x="3124200" y="723900"/>
                      <a:pt x="3124200" y="774700"/>
                    </a:cubicBezTo>
                    <a:lnTo>
                      <a:pt x="3479800" y="774700"/>
                    </a:lnTo>
                    <a:cubicBezTo>
                      <a:pt x="3479800" y="723900"/>
                      <a:pt x="3479800" y="685800"/>
                      <a:pt x="3479800" y="635000"/>
                    </a:cubicBezTo>
                    <a:cubicBezTo>
                      <a:pt x="3479800" y="584200"/>
                      <a:pt x="3479800" y="546100"/>
                      <a:pt x="3479800" y="495300"/>
                    </a:cubicBezTo>
                    <a:lnTo>
                      <a:pt x="3124200" y="495300"/>
                    </a:lnTo>
                    <a:cubicBezTo>
                      <a:pt x="3124200" y="546100"/>
                      <a:pt x="3124200" y="584200"/>
                      <a:pt x="3124200" y="635000"/>
                    </a:cubicBezTo>
                    <a:moveTo>
                      <a:pt x="3403600" y="1130300"/>
                    </a:moveTo>
                    <a:cubicBezTo>
                      <a:pt x="3454400" y="1066800"/>
                      <a:pt x="3492500" y="952500"/>
                      <a:pt x="3517900" y="812800"/>
                    </a:cubicBezTo>
                    <a:lnTo>
                      <a:pt x="3771900" y="812800"/>
                    </a:lnTo>
                    <a:cubicBezTo>
                      <a:pt x="3708400" y="977900"/>
                      <a:pt x="3568700" y="1092200"/>
                      <a:pt x="3403600" y="1130300"/>
                    </a:cubicBezTo>
                    <a:moveTo>
                      <a:pt x="3517900" y="774700"/>
                    </a:moveTo>
                    <a:lnTo>
                      <a:pt x="3784600" y="774700"/>
                    </a:lnTo>
                    <a:cubicBezTo>
                      <a:pt x="3797300" y="723900"/>
                      <a:pt x="3797300" y="685800"/>
                      <a:pt x="3797300" y="635000"/>
                    </a:cubicBezTo>
                    <a:cubicBezTo>
                      <a:pt x="3797300" y="584200"/>
                      <a:pt x="3797300" y="546100"/>
                      <a:pt x="3784600" y="495300"/>
                    </a:cubicBezTo>
                    <a:lnTo>
                      <a:pt x="3517900" y="495300"/>
                    </a:lnTo>
                    <a:cubicBezTo>
                      <a:pt x="3530600" y="546100"/>
                      <a:pt x="3530600" y="584200"/>
                      <a:pt x="3530600" y="635000"/>
                    </a:cubicBezTo>
                    <a:cubicBezTo>
                      <a:pt x="3530600" y="685800"/>
                      <a:pt x="3530600" y="723900"/>
                      <a:pt x="3517900" y="774700"/>
                    </a:cubicBezTo>
                    <a:moveTo>
                      <a:pt x="2819400" y="774700"/>
                    </a:moveTo>
                    <a:lnTo>
                      <a:pt x="3086100" y="774700"/>
                    </a:lnTo>
                    <a:cubicBezTo>
                      <a:pt x="3073400" y="723900"/>
                      <a:pt x="3073400" y="685800"/>
                      <a:pt x="3073400" y="635000"/>
                    </a:cubicBezTo>
                    <a:cubicBezTo>
                      <a:pt x="3073400" y="584200"/>
                      <a:pt x="3073400" y="546100"/>
                      <a:pt x="3086100" y="495300"/>
                    </a:cubicBezTo>
                    <a:lnTo>
                      <a:pt x="2819400" y="495300"/>
                    </a:lnTo>
                    <a:cubicBezTo>
                      <a:pt x="2806700" y="546100"/>
                      <a:pt x="2806700" y="584200"/>
                      <a:pt x="2806700" y="635000"/>
                    </a:cubicBezTo>
                    <a:cubicBezTo>
                      <a:pt x="2806700" y="685800"/>
                      <a:pt x="2806700" y="723900"/>
                      <a:pt x="2819400" y="774700"/>
                    </a:cubicBezTo>
                    <a:moveTo>
                      <a:pt x="3086100" y="812800"/>
                    </a:moveTo>
                    <a:lnTo>
                      <a:pt x="2832100" y="812800"/>
                    </a:lnTo>
                    <a:cubicBezTo>
                      <a:pt x="2895600" y="977900"/>
                      <a:pt x="3035300" y="1092200"/>
                      <a:pt x="3200400" y="1130300"/>
                    </a:cubicBezTo>
                    <a:cubicBezTo>
                      <a:pt x="3149600" y="1066800"/>
                      <a:pt x="3111500" y="952500"/>
                      <a:pt x="3086100" y="812800"/>
                    </a:cubicBezTo>
                    <a:moveTo>
                      <a:pt x="3467100" y="457200"/>
                    </a:moveTo>
                    <a:lnTo>
                      <a:pt x="3136900" y="457200"/>
                    </a:lnTo>
                    <a:cubicBezTo>
                      <a:pt x="3149600" y="381000"/>
                      <a:pt x="3162300" y="317500"/>
                      <a:pt x="3187700" y="266700"/>
                    </a:cubicBezTo>
                    <a:cubicBezTo>
                      <a:pt x="3200400" y="215900"/>
                      <a:pt x="3225800" y="190500"/>
                      <a:pt x="3251200" y="165100"/>
                    </a:cubicBezTo>
                    <a:cubicBezTo>
                      <a:pt x="3263900" y="139700"/>
                      <a:pt x="3289300" y="139700"/>
                      <a:pt x="3302000" y="139700"/>
                    </a:cubicBezTo>
                    <a:cubicBezTo>
                      <a:pt x="3314700" y="139700"/>
                      <a:pt x="3340100" y="139700"/>
                      <a:pt x="3352800" y="165100"/>
                    </a:cubicBezTo>
                    <a:cubicBezTo>
                      <a:pt x="3378200" y="190500"/>
                      <a:pt x="3403600" y="215900"/>
                      <a:pt x="3416300" y="266700"/>
                    </a:cubicBezTo>
                    <a:cubicBezTo>
                      <a:pt x="3441700" y="317500"/>
                      <a:pt x="3454400" y="381000"/>
                      <a:pt x="3467100" y="457200"/>
                    </a:cubicBezTo>
                    <a:moveTo>
                      <a:pt x="3771900" y="457200"/>
                    </a:moveTo>
                    <a:lnTo>
                      <a:pt x="3517900" y="457200"/>
                    </a:lnTo>
                    <a:cubicBezTo>
                      <a:pt x="3492500" y="317500"/>
                      <a:pt x="3454400" y="203200"/>
                      <a:pt x="3403600" y="152400"/>
                    </a:cubicBezTo>
                    <a:cubicBezTo>
                      <a:pt x="3568700" y="177800"/>
                      <a:pt x="3708400" y="292100"/>
                      <a:pt x="3771900" y="457200"/>
                    </a:cubicBezTo>
                    <a:moveTo>
                      <a:pt x="3086100" y="457200"/>
                    </a:moveTo>
                    <a:cubicBezTo>
                      <a:pt x="3111500" y="317500"/>
                      <a:pt x="3149600" y="203200"/>
                      <a:pt x="3200400" y="152400"/>
                    </a:cubicBezTo>
                    <a:cubicBezTo>
                      <a:pt x="3035300" y="177800"/>
                      <a:pt x="2895600" y="292100"/>
                      <a:pt x="2832100" y="457200"/>
                    </a:cubicBezTo>
                    <a:lnTo>
                      <a:pt x="3086100" y="457200"/>
                    </a:lnTo>
                    <a:moveTo>
                      <a:pt x="3302000" y="1270000"/>
                    </a:moveTo>
                    <a:cubicBezTo>
                      <a:pt x="2946400" y="1270000"/>
                      <a:pt x="2667000" y="990600"/>
                      <a:pt x="2667000" y="635000"/>
                    </a:cubicBezTo>
                    <a:cubicBezTo>
                      <a:pt x="2667000" y="279400"/>
                      <a:pt x="2946400" y="0"/>
                      <a:pt x="3302000" y="0"/>
                    </a:cubicBezTo>
                    <a:cubicBezTo>
                      <a:pt x="3657600" y="0"/>
                      <a:pt x="3937000" y="279400"/>
                      <a:pt x="3937000" y="635000"/>
                    </a:cubicBezTo>
                    <a:cubicBezTo>
                      <a:pt x="3937000" y="990600"/>
                      <a:pt x="3657600" y="1270000"/>
                      <a:pt x="3302000" y="1270000"/>
                    </a:cubicBezTo>
                    <a:moveTo>
                      <a:pt x="3848100" y="635000"/>
                    </a:moveTo>
                    <a:cubicBezTo>
                      <a:pt x="3848100" y="330200"/>
                      <a:pt x="3606800" y="88900"/>
                      <a:pt x="3302000" y="88900"/>
                    </a:cubicBezTo>
                    <a:cubicBezTo>
                      <a:pt x="2997200" y="88900"/>
                      <a:pt x="2755900" y="330200"/>
                      <a:pt x="2755900" y="635000"/>
                    </a:cubicBezTo>
                    <a:cubicBezTo>
                      <a:pt x="2755900" y="939800"/>
                      <a:pt x="2997200" y="1181100"/>
                      <a:pt x="3302000" y="1181100"/>
                    </a:cubicBezTo>
                    <a:cubicBezTo>
                      <a:pt x="3606800" y="1181100"/>
                      <a:pt x="3848100" y="939800"/>
                      <a:pt x="3848100" y="635000"/>
                    </a:cubicBezTo>
                    <a:moveTo>
                      <a:pt x="4686300" y="1104900"/>
                    </a:moveTo>
                    <a:cubicBezTo>
                      <a:pt x="4673600" y="1130300"/>
                      <a:pt x="4648200" y="1130300"/>
                      <a:pt x="4635500" y="1130300"/>
                    </a:cubicBezTo>
                    <a:cubicBezTo>
                      <a:pt x="4622800" y="1130300"/>
                      <a:pt x="4597400" y="1130300"/>
                      <a:pt x="4584700" y="1104900"/>
                    </a:cubicBezTo>
                    <a:cubicBezTo>
                      <a:pt x="4559300" y="1079500"/>
                      <a:pt x="4533900" y="1054100"/>
                      <a:pt x="4521200" y="1003300"/>
                    </a:cubicBezTo>
                    <a:cubicBezTo>
                      <a:pt x="4495800" y="952500"/>
                      <a:pt x="4483100" y="889000"/>
                      <a:pt x="4470400" y="812800"/>
                    </a:cubicBezTo>
                    <a:lnTo>
                      <a:pt x="4800600" y="812800"/>
                    </a:lnTo>
                    <a:cubicBezTo>
                      <a:pt x="4787900" y="889000"/>
                      <a:pt x="4775200" y="952500"/>
                      <a:pt x="4749800" y="1003300"/>
                    </a:cubicBezTo>
                    <a:cubicBezTo>
                      <a:pt x="4737100" y="1054100"/>
                      <a:pt x="4711700" y="1079500"/>
                      <a:pt x="4686300" y="1104900"/>
                    </a:cubicBezTo>
                    <a:moveTo>
                      <a:pt x="4457700" y="635000"/>
                    </a:moveTo>
                    <a:cubicBezTo>
                      <a:pt x="4457700" y="685800"/>
                      <a:pt x="4457700" y="723900"/>
                      <a:pt x="4457700" y="774700"/>
                    </a:cubicBezTo>
                    <a:lnTo>
                      <a:pt x="4813300" y="774700"/>
                    </a:lnTo>
                    <a:cubicBezTo>
                      <a:pt x="4813300" y="723900"/>
                      <a:pt x="4813300" y="685800"/>
                      <a:pt x="4813300" y="635000"/>
                    </a:cubicBezTo>
                    <a:cubicBezTo>
                      <a:pt x="4813300" y="584200"/>
                      <a:pt x="4813300" y="546100"/>
                      <a:pt x="4813300" y="495300"/>
                    </a:cubicBezTo>
                    <a:lnTo>
                      <a:pt x="4457700" y="495300"/>
                    </a:lnTo>
                    <a:cubicBezTo>
                      <a:pt x="4457700" y="546100"/>
                      <a:pt x="4457700" y="584200"/>
                      <a:pt x="4457700" y="635000"/>
                    </a:cubicBezTo>
                    <a:moveTo>
                      <a:pt x="4737100" y="1130300"/>
                    </a:moveTo>
                    <a:cubicBezTo>
                      <a:pt x="4787900" y="1066800"/>
                      <a:pt x="4826000" y="952500"/>
                      <a:pt x="4851400" y="812800"/>
                    </a:cubicBezTo>
                    <a:lnTo>
                      <a:pt x="5105400" y="812800"/>
                    </a:lnTo>
                    <a:cubicBezTo>
                      <a:pt x="5041900" y="977900"/>
                      <a:pt x="4902200" y="1092200"/>
                      <a:pt x="4737100" y="1130300"/>
                    </a:cubicBezTo>
                    <a:moveTo>
                      <a:pt x="4851400" y="774700"/>
                    </a:moveTo>
                    <a:lnTo>
                      <a:pt x="5118100" y="774700"/>
                    </a:lnTo>
                    <a:cubicBezTo>
                      <a:pt x="5130800" y="723900"/>
                      <a:pt x="5130800" y="685800"/>
                      <a:pt x="5130800" y="635000"/>
                    </a:cubicBezTo>
                    <a:cubicBezTo>
                      <a:pt x="5130800" y="584200"/>
                      <a:pt x="5130800" y="546100"/>
                      <a:pt x="5118100" y="495300"/>
                    </a:cubicBezTo>
                    <a:lnTo>
                      <a:pt x="4851400" y="495300"/>
                    </a:lnTo>
                    <a:cubicBezTo>
                      <a:pt x="4864100" y="546100"/>
                      <a:pt x="4864100" y="584200"/>
                      <a:pt x="4864100" y="635000"/>
                    </a:cubicBezTo>
                    <a:cubicBezTo>
                      <a:pt x="4864100" y="685800"/>
                      <a:pt x="4864100" y="723900"/>
                      <a:pt x="4851400" y="774700"/>
                    </a:cubicBezTo>
                    <a:moveTo>
                      <a:pt x="4152900" y="774700"/>
                    </a:moveTo>
                    <a:lnTo>
                      <a:pt x="4419600" y="774700"/>
                    </a:lnTo>
                    <a:cubicBezTo>
                      <a:pt x="4406900" y="723900"/>
                      <a:pt x="4406900" y="685800"/>
                      <a:pt x="4406900" y="635000"/>
                    </a:cubicBezTo>
                    <a:cubicBezTo>
                      <a:pt x="4406900" y="584200"/>
                      <a:pt x="4406900" y="546100"/>
                      <a:pt x="4419600" y="495300"/>
                    </a:cubicBezTo>
                    <a:lnTo>
                      <a:pt x="4152900" y="495300"/>
                    </a:lnTo>
                    <a:cubicBezTo>
                      <a:pt x="4140200" y="546100"/>
                      <a:pt x="4140200" y="584200"/>
                      <a:pt x="4140200" y="635000"/>
                    </a:cubicBezTo>
                    <a:cubicBezTo>
                      <a:pt x="4140200" y="685800"/>
                      <a:pt x="4140200" y="723900"/>
                      <a:pt x="4152900" y="774700"/>
                    </a:cubicBezTo>
                    <a:moveTo>
                      <a:pt x="4419600" y="812800"/>
                    </a:moveTo>
                    <a:lnTo>
                      <a:pt x="4165600" y="812800"/>
                    </a:lnTo>
                    <a:cubicBezTo>
                      <a:pt x="4229100" y="977900"/>
                      <a:pt x="4368800" y="1092200"/>
                      <a:pt x="4533900" y="1130300"/>
                    </a:cubicBezTo>
                    <a:cubicBezTo>
                      <a:pt x="4483100" y="1066800"/>
                      <a:pt x="4445000" y="952500"/>
                      <a:pt x="4419600" y="812800"/>
                    </a:cubicBezTo>
                    <a:moveTo>
                      <a:pt x="4800600" y="457200"/>
                    </a:moveTo>
                    <a:lnTo>
                      <a:pt x="4470400" y="457200"/>
                    </a:lnTo>
                    <a:cubicBezTo>
                      <a:pt x="4483100" y="381000"/>
                      <a:pt x="4495800" y="317500"/>
                      <a:pt x="4521200" y="266700"/>
                    </a:cubicBezTo>
                    <a:cubicBezTo>
                      <a:pt x="4533900" y="215900"/>
                      <a:pt x="4559300" y="190500"/>
                      <a:pt x="4584700" y="165100"/>
                    </a:cubicBezTo>
                    <a:cubicBezTo>
                      <a:pt x="4597400" y="139700"/>
                      <a:pt x="4622800" y="139700"/>
                      <a:pt x="4635500" y="139700"/>
                    </a:cubicBezTo>
                    <a:cubicBezTo>
                      <a:pt x="4648200" y="139700"/>
                      <a:pt x="4673600" y="139700"/>
                      <a:pt x="4686300" y="165100"/>
                    </a:cubicBezTo>
                    <a:cubicBezTo>
                      <a:pt x="4711700" y="190500"/>
                      <a:pt x="4737100" y="215900"/>
                      <a:pt x="4749800" y="266700"/>
                    </a:cubicBezTo>
                    <a:cubicBezTo>
                      <a:pt x="4775200" y="317500"/>
                      <a:pt x="4787900" y="381000"/>
                      <a:pt x="4800600" y="457200"/>
                    </a:cubicBezTo>
                    <a:moveTo>
                      <a:pt x="5105400" y="457200"/>
                    </a:moveTo>
                    <a:lnTo>
                      <a:pt x="4851400" y="457200"/>
                    </a:lnTo>
                    <a:cubicBezTo>
                      <a:pt x="4826000" y="317500"/>
                      <a:pt x="4787900" y="203200"/>
                      <a:pt x="4737100" y="152400"/>
                    </a:cubicBezTo>
                    <a:cubicBezTo>
                      <a:pt x="4902200" y="177800"/>
                      <a:pt x="5041900" y="292100"/>
                      <a:pt x="5105400" y="457200"/>
                    </a:cubicBezTo>
                    <a:moveTo>
                      <a:pt x="4419600" y="457200"/>
                    </a:moveTo>
                    <a:cubicBezTo>
                      <a:pt x="4445000" y="317500"/>
                      <a:pt x="4483100" y="203200"/>
                      <a:pt x="4533900" y="152400"/>
                    </a:cubicBezTo>
                    <a:cubicBezTo>
                      <a:pt x="4368800" y="177800"/>
                      <a:pt x="4229100" y="292100"/>
                      <a:pt x="4165600" y="457200"/>
                    </a:cubicBezTo>
                    <a:lnTo>
                      <a:pt x="4419600" y="457200"/>
                    </a:lnTo>
                    <a:moveTo>
                      <a:pt x="4635500" y="1270000"/>
                    </a:moveTo>
                    <a:cubicBezTo>
                      <a:pt x="4279900" y="1270000"/>
                      <a:pt x="4000500" y="990600"/>
                      <a:pt x="4000500" y="635000"/>
                    </a:cubicBezTo>
                    <a:cubicBezTo>
                      <a:pt x="4000500" y="279400"/>
                      <a:pt x="4279900" y="0"/>
                      <a:pt x="4635500" y="0"/>
                    </a:cubicBezTo>
                    <a:cubicBezTo>
                      <a:pt x="4991100" y="0"/>
                      <a:pt x="5270500" y="279400"/>
                      <a:pt x="5270500" y="635000"/>
                    </a:cubicBezTo>
                    <a:cubicBezTo>
                      <a:pt x="5270500" y="990600"/>
                      <a:pt x="4991100" y="1270000"/>
                      <a:pt x="4635500" y="1270000"/>
                    </a:cubicBezTo>
                    <a:moveTo>
                      <a:pt x="5181600" y="635000"/>
                    </a:moveTo>
                    <a:cubicBezTo>
                      <a:pt x="5181600" y="330200"/>
                      <a:pt x="4940300" y="88900"/>
                      <a:pt x="4635500" y="88900"/>
                    </a:cubicBezTo>
                    <a:cubicBezTo>
                      <a:pt x="4330700" y="88900"/>
                      <a:pt x="4089400" y="330200"/>
                      <a:pt x="4089400" y="635000"/>
                    </a:cubicBezTo>
                    <a:cubicBezTo>
                      <a:pt x="4089400" y="939800"/>
                      <a:pt x="4330700" y="1181100"/>
                      <a:pt x="4635500" y="1181100"/>
                    </a:cubicBezTo>
                    <a:cubicBezTo>
                      <a:pt x="4940300" y="1181100"/>
                      <a:pt x="5181600" y="939800"/>
                      <a:pt x="5181600" y="635000"/>
                    </a:cubicBezTo>
                    <a:moveTo>
                      <a:pt x="6019800" y="1104900"/>
                    </a:moveTo>
                    <a:cubicBezTo>
                      <a:pt x="6007100" y="1130300"/>
                      <a:pt x="5981700" y="1130300"/>
                      <a:pt x="5969000" y="1130300"/>
                    </a:cubicBezTo>
                    <a:cubicBezTo>
                      <a:pt x="5956300" y="1130300"/>
                      <a:pt x="5930900" y="1130300"/>
                      <a:pt x="5918200" y="1104900"/>
                    </a:cubicBezTo>
                    <a:cubicBezTo>
                      <a:pt x="5892800" y="1079500"/>
                      <a:pt x="5867400" y="1054100"/>
                      <a:pt x="5854700" y="1003300"/>
                    </a:cubicBezTo>
                    <a:cubicBezTo>
                      <a:pt x="5829300" y="952500"/>
                      <a:pt x="5816600" y="889000"/>
                      <a:pt x="5803900" y="812800"/>
                    </a:cubicBezTo>
                    <a:lnTo>
                      <a:pt x="6134100" y="812800"/>
                    </a:lnTo>
                    <a:cubicBezTo>
                      <a:pt x="6121400" y="889000"/>
                      <a:pt x="6108700" y="952500"/>
                      <a:pt x="6083300" y="1003300"/>
                    </a:cubicBezTo>
                    <a:cubicBezTo>
                      <a:pt x="6070600" y="1054100"/>
                      <a:pt x="6045200" y="1079500"/>
                      <a:pt x="6019800" y="1104900"/>
                    </a:cubicBezTo>
                    <a:moveTo>
                      <a:pt x="5791200" y="635000"/>
                    </a:moveTo>
                    <a:cubicBezTo>
                      <a:pt x="5791200" y="685800"/>
                      <a:pt x="5791200" y="723900"/>
                      <a:pt x="5791200" y="774700"/>
                    </a:cubicBezTo>
                    <a:lnTo>
                      <a:pt x="6146800" y="774700"/>
                    </a:lnTo>
                    <a:cubicBezTo>
                      <a:pt x="6146800" y="723900"/>
                      <a:pt x="6146800" y="685800"/>
                      <a:pt x="6146800" y="635000"/>
                    </a:cubicBezTo>
                    <a:cubicBezTo>
                      <a:pt x="6146800" y="584200"/>
                      <a:pt x="6146800" y="546100"/>
                      <a:pt x="6146800" y="495300"/>
                    </a:cubicBezTo>
                    <a:lnTo>
                      <a:pt x="5791200" y="495300"/>
                    </a:lnTo>
                    <a:cubicBezTo>
                      <a:pt x="5791200" y="546100"/>
                      <a:pt x="5791200" y="584200"/>
                      <a:pt x="5791200" y="635000"/>
                    </a:cubicBezTo>
                    <a:moveTo>
                      <a:pt x="6070600" y="1130300"/>
                    </a:moveTo>
                    <a:cubicBezTo>
                      <a:pt x="6121400" y="1066800"/>
                      <a:pt x="6159500" y="952500"/>
                      <a:pt x="6184900" y="812800"/>
                    </a:cubicBezTo>
                    <a:lnTo>
                      <a:pt x="6438900" y="812800"/>
                    </a:lnTo>
                    <a:cubicBezTo>
                      <a:pt x="6375400" y="977900"/>
                      <a:pt x="6235700" y="1092200"/>
                      <a:pt x="6070600" y="1130300"/>
                    </a:cubicBezTo>
                    <a:moveTo>
                      <a:pt x="6184900" y="774700"/>
                    </a:moveTo>
                    <a:lnTo>
                      <a:pt x="6451600" y="774700"/>
                    </a:lnTo>
                    <a:cubicBezTo>
                      <a:pt x="6464300" y="723900"/>
                      <a:pt x="6464300" y="685800"/>
                      <a:pt x="6464300" y="635000"/>
                    </a:cubicBezTo>
                    <a:cubicBezTo>
                      <a:pt x="6464300" y="584200"/>
                      <a:pt x="6464300" y="546100"/>
                      <a:pt x="6451600" y="495300"/>
                    </a:cubicBezTo>
                    <a:lnTo>
                      <a:pt x="6184900" y="495300"/>
                    </a:lnTo>
                    <a:cubicBezTo>
                      <a:pt x="6197600" y="546100"/>
                      <a:pt x="6197600" y="584200"/>
                      <a:pt x="6197600" y="635000"/>
                    </a:cubicBezTo>
                    <a:cubicBezTo>
                      <a:pt x="6197600" y="685800"/>
                      <a:pt x="6197600" y="723900"/>
                      <a:pt x="6184900" y="774700"/>
                    </a:cubicBezTo>
                    <a:moveTo>
                      <a:pt x="5486400" y="774700"/>
                    </a:moveTo>
                    <a:lnTo>
                      <a:pt x="5753100" y="774700"/>
                    </a:lnTo>
                    <a:cubicBezTo>
                      <a:pt x="5740400" y="723900"/>
                      <a:pt x="5740400" y="685800"/>
                      <a:pt x="5740400" y="635000"/>
                    </a:cubicBezTo>
                    <a:cubicBezTo>
                      <a:pt x="5740400" y="584200"/>
                      <a:pt x="5740400" y="546100"/>
                      <a:pt x="5753100" y="495300"/>
                    </a:cubicBezTo>
                    <a:lnTo>
                      <a:pt x="5486400" y="495300"/>
                    </a:lnTo>
                    <a:cubicBezTo>
                      <a:pt x="5473700" y="546100"/>
                      <a:pt x="5473700" y="584200"/>
                      <a:pt x="5473700" y="635000"/>
                    </a:cubicBezTo>
                    <a:cubicBezTo>
                      <a:pt x="5473700" y="685800"/>
                      <a:pt x="5473700" y="723900"/>
                      <a:pt x="5486400" y="774700"/>
                    </a:cubicBezTo>
                    <a:moveTo>
                      <a:pt x="5753100" y="812800"/>
                    </a:moveTo>
                    <a:lnTo>
                      <a:pt x="5499100" y="812800"/>
                    </a:lnTo>
                    <a:cubicBezTo>
                      <a:pt x="5562600" y="977900"/>
                      <a:pt x="5702300" y="1092200"/>
                      <a:pt x="5867400" y="1130300"/>
                    </a:cubicBezTo>
                    <a:cubicBezTo>
                      <a:pt x="5816600" y="1066800"/>
                      <a:pt x="5778500" y="952500"/>
                      <a:pt x="5753100" y="812800"/>
                    </a:cubicBezTo>
                    <a:moveTo>
                      <a:pt x="6134100" y="457200"/>
                    </a:moveTo>
                    <a:lnTo>
                      <a:pt x="5803900" y="457200"/>
                    </a:lnTo>
                    <a:cubicBezTo>
                      <a:pt x="5816600" y="381000"/>
                      <a:pt x="5829300" y="317500"/>
                      <a:pt x="5854700" y="266700"/>
                    </a:cubicBezTo>
                    <a:cubicBezTo>
                      <a:pt x="5867400" y="215900"/>
                      <a:pt x="5892800" y="190500"/>
                      <a:pt x="5918200" y="165100"/>
                    </a:cubicBezTo>
                    <a:cubicBezTo>
                      <a:pt x="5930900" y="139700"/>
                      <a:pt x="5956300" y="139700"/>
                      <a:pt x="5969000" y="139700"/>
                    </a:cubicBezTo>
                    <a:cubicBezTo>
                      <a:pt x="5981700" y="139700"/>
                      <a:pt x="6007100" y="139700"/>
                      <a:pt x="6019800" y="165100"/>
                    </a:cubicBezTo>
                    <a:cubicBezTo>
                      <a:pt x="6045200" y="190500"/>
                      <a:pt x="6070600" y="215900"/>
                      <a:pt x="6083300" y="266700"/>
                    </a:cubicBezTo>
                    <a:cubicBezTo>
                      <a:pt x="6108700" y="317500"/>
                      <a:pt x="6121400" y="381000"/>
                      <a:pt x="6134100" y="457200"/>
                    </a:cubicBezTo>
                    <a:moveTo>
                      <a:pt x="6438900" y="457200"/>
                    </a:moveTo>
                    <a:lnTo>
                      <a:pt x="6184900" y="457200"/>
                    </a:lnTo>
                    <a:cubicBezTo>
                      <a:pt x="6159500" y="317500"/>
                      <a:pt x="6121400" y="203200"/>
                      <a:pt x="6070600" y="152400"/>
                    </a:cubicBezTo>
                    <a:cubicBezTo>
                      <a:pt x="6235700" y="177800"/>
                      <a:pt x="6375400" y="292100"/>
                      <a:pt x="6438900" y="457200"/>
                    </a:cubicBezTo>
                    <a:moveTo>
                      <a:pt x="5753100" y="457200"/>
                    </a:moveTo>
                    <a:cubicBezTo>
                      <a:pt x="5778500" y="317500"/>
                      <a:pt x="5816600" y="203200"/>
                      <a:pt x="5867400" y="152400"/>
                    </a:cubicBezTo>
                    <a:cubicBezTo>
                      <a:pt x="5702300" y="177800"/>
                      <a:pt x="5562600" y="292100"/>
                      <a:pt x="5499100" y="457200"/>
                    </a:cubicBezTo>
                    <a:lnTo>
                      <a:pt x="5753100" y="457200"/>
                    </a:lnTo>
                    <a:moveTo>
                      <a:pt x="5969000" y="1270000"/>
                    </a:moveTo>
                    <a:cubicBezTo>
                      <a:pt x="5613400" y="1270000"/>
                      <a:pt x="5334000" y="990600"/>
                      <a:pt x="5334000" y="635000"/>
                    </a:cubicBezTo>
                    <a:cubicBezTo>
                      <a:pt x="5334000" y="279400"/>
                      <a:pt x="5613400" y="0"/>
                      <a:pt x="5969000" y="0"/>
                    </a:cubicBezTo>
                    <a:cubicBezTo>
                      <a:pt x="6324600" y="0"/>
                      <a:pt x="6604000" y="279400"/>
                      <a:pt x="6604000" y="635000"/>
                    </a:cubicBezTo>
                    <a:cubicBezTo>
                      <a:pt x="6604000" y="990600"/>
                      <a:pt x="6324600" y="1270000"/>
                      <a:pt x="5969000" y="1270000"/>
                    </a:cubicBezTo>
                    <a:moveTo>
                      <a:pt x="6515100" y="635000"/>
                    </a:moveTo>
                    <a:cubicBezTo>
                      <a:pt x="6515100" y="330200"/>
                      <a:pt x="6273800" y="88900"/>
                      <a:pt x="5969000" y="88900"/>
                    </a:cubicBezTo>
                    <a:cubicBezTo>
                      <a:pt x="5664200" y="88900"/>
                      <a:pt x="5422900" y="330200"/>
                      <a:pt x="5422900" y="635000"/>
                    </a:cubicBezTo>
                    <a:cubicBezTo>
                      <a:pt x="5422900" y="939800"/>
                      <a:pt x="5664200" y="1181100"/>
                      <a:pt x="5969000" y="1181100"/>
                    </a:cubicBezTo>
                    <a:cubicBezTo>
                      <a:pt x="6273800" y="1181100"/>
                      <a:pt x="6515100" y="939800"/>
                      <a:pt x="6515100" y="635000"/>
                    </a:cubicBezTo>
                  </a:path>
                </a:pathLst>
              </a:custGeom>
              <a:solidFill>
                <a:srgbClr val="FF0000"/>
              </a:solidFill>
            </p:spPr>
            <p:txBody>
              <a:bodyPr/>
              <a:lstStyle/>
              <a:p>
                <a:endParaRPr lang="nl-NL"/>
              </a:p>
            </p:txBody>
          </p:sp>
          <p:sp>
            <p:nvSpPr>
              <p:cNvPr id="13" name="Freeform 13"/>
              <p:cNvSpPr/>
              <p:nvPr/>
            </p:nvSpPr>
            <p:spPr>
              <a:xfrm>
                <a:off x="0" y="0"/>
                <a:ext cx="13271500" cy="3937000"/>
              </a:xfrm>
              <a:custGeom>
                <a:avLst/>
                <a:gdLst/>
                <a:ahLst/>
                <a:cxnLst/>
                <a:rect l="l" t="t" r="r" b="b"/>
                <a:pathLst>
                  <a:path w="13271500" h="3937000">
                    <a:moveTo>
                      <a:pt x="7353300" y="1104900"/>
                    </a:moveTo>
                    <a:cubicBezTo>
                      <a:pt x="7340600" y="1130300"/>
                      <a:pt x="7315200" y="1130300"/>
                      <a:pt x="7302500" y="1130300"/>
                    </a:cubicBezTo>
                    <a:cubicBezTo>
                      <a:pt x="7289800" y="1130300"/>
                      <a:pt x="7264400" y="1130300"/>
                      <a:pt x="7251700" y="1104900"/>
                    </a:cubicBezTo>
                    <a:cubicBezTo>
                      <a:pt x="7226300" y="1079500"/>
                      <a:pt x="7200900" y="1054100"/>
                      <a:pt x="7188200" y="1003300"/>
                    </a:cubicBezTo>
                    <a:cubicBezTo>
                      <a:pt x="7162800" y="952500"/>
                      <a:pt x="7150100" y="889000"/>
                      <a:pt x="7137400" y="812800"/>
                    </a:cubicBezTo>
                    <a:lnTo>
                      <a:pt x="7467600" y="812800"/>
                    </a:lnTo>
                    <a:cubicBezTo>
                      <a:pt x="7454900" y="889000"/>
                      <a:pt x="7442200" y="952500"/>
                      <a:pt x="7416800" y="1003300"/>
                    </a:cubicBezTo>
                    <a:cubicBezTo>
                      <a:pt x="7404100" y="1054100"/>
                      <a:pt x="7378700" y="1079500"/>
                      <a:pt x="7353300" y="1104900"/>
                    </a:cubicBezTo>
                    <a:moveTo>
                      <a:pt x="7124700" y="635000"/>
                    </a:moveTo>
                    <a:cubicBezTo>
                      <a:pt x="7124700" y="685800"/>
                      <a:pt x="7124700" y="723900"/>
                      <a:pt x="7124700" y="774700"/>
                    </a:cubicBezTo>
                    <a:lnTo>
                      <a:pt x="7480300" y="774700"/>
                    </a:lnTo>
                    <a:cubicBezTo>
                      <a:pt x="7480300" y="723900"/>
                      <a:pt x="7480300" y="685800"/>
                      <a:pt x="7480300" y="635000"/>
                    </a:cubicBezTo>
                    <a:cubicBezTo>
                      <a:pt x="7480300" y="584200"/>
                      <a:pt x="7480300" y="546100"/>
                      <a:pt x="7480300" y="495300"/>
                    </a:cubicBezTo>
                    <a:lnTo>
                      <a:pt x="7124700" y="495300"/>
                    </a:lnTo>
                    <a:cubicBezTo>
                      <a:pt x="7124700" y="546100"/>
                      <a:pt x="7124700" y="584200"/>
                      <a:pt x="7124700" y="635000"/>
                    </a:cubicBezTo>
                    <a:moveTo>
                      <a:pt x="7404100" y="1130300"/>
                    </a:moveTo>
                    <a:cubicBezTo>
                      <a:pt x="7454900" y="1066800"/>
                      <a:pt x="7493000" y="952500"/>
                      <a:pt x="7518400" y="812800"/>
                    </a:cubicBezTo>
                    <a:lnTo>
                      <a:pt x="7772400" y="812800"/>
                    </a:lnTo>
                    <a:cubicBezTo>
                      <a:pt x="7708900" y="977900"/>
                      <a:pt x="7569200" y="1092200"/>
                      <a:pt x="7404100" y="1130300"/>
                    </a:cubicBezTo>
                    <a:moveTo>
                      <a:pt x="7518400" y="774700"/>
                    </a:moveTo>
                    <a:lnTo>
                      <a:pt x="7785100" y="774700"/>
                    </a:lnTo>
                    <a:cubicBezTo>
                      <a:pt x="7797800" y="723900"/>
                      <a:pt x="7797800" y="685800"/>
                      <a:pt x="7797800" y="635000"/>
                    </a:cubicBezTo>
                    <a:cubicBezTo>
                      <a:pt x="7797800" y="584200"/>
                      <a:pt x="7797800" y="546100"/>
                      <a:pt x="7785100" y="495300"/>
                    </a:cubicBezTo>
                    <a:lnTo>
                      <a:pt x="7518400" y="495300"/>
                    </a:lnTo>
                    <a:cubicBezTo>
                      <a:pt x="7531100" y="546100"/>
                      <a:pt x="7531100" y="584200"/>
                      <a:pt x="7531100" y="635000"/>
                    </a:cubicBezTo>
                    <a:cubicBezTo>
                      <a:pt x="7531100" y="685800"/>
                      <a:pt x="7531100" y="723900"/>
                      <a:pt x="7518400" y="774700"/>
                    </a:cubicBezTo>
                    <a:moveTo>
                      <a:pt x="6819900" y="774700"/>
                    </a:moveTo>
                    <a:lnTo>
                      <a:pt x="7086600" y="774700"/>
                    </a:lnTo>
                    <a:cubicBezTo>
                      <a:pt x="7073900" y="723900"/>
                      <a:pt x="7073900" y="685800"/>
                      <a:pt x="7073900" y="635000"/>
                    </a:cubicBezTo>
                    <a:cubicBezTo>
                      <a:pt x="7073900" y="584200"/>
                      <a:pt x="7073900" y="546100"/>
                      <a:pt x="7086600" y="495300"/>
                    </a:cubicBezTo>
                    <a:lnTo>
                      <a:pt x="6819900" y="495300"/>
                    </a:lnTo>
                    <a:cubicBezTo>
                      <a:pt x="6807200" y="546100"/>
                      <a:pt x="6807200" y="584200"/>
                      <a:pt x="6807200" y="635000"/>
                    </a:cubicBezTo>
                    <a:cubicBezTo>
                      <a:pt x="6807200" y="685800"/>
                      <a:pt x="6807200" y="723900"/>
                      <a:pt x="6819900" y="774700"/>
                    </a:cubicBezTo>
                    <a:moveTo>
                      <a:pt x="7086600" y="812800"/>
                    </a:moveTo>
                    <a:lnTo>
                      <a:pt x="6832600" y="812800"/>
                    </a:lnTo>
                    <a:cubicBezTo>
                      <a:pt x="6896100" y="977900"/>
                      <a:pt x="7035800" y="1092200"/>
                      <a:pt x="7200900" y="1130300"/>
                    </a:cubicBezTo>
                    <a:cubicBezTo>
                      <a:pt x="7150100" y="1066800"/>
                      <a:pt x="7112000" y="952500"/>
                      <a:pt x="7086600" y="812800"/>
                    </a:cubicBezTo>
                    <a:moveTo>
                      <a:pt x="7467600" y="457200"/>
                    </a:moveTo>
                    <a:lnTo>
                      <a:pt x="7137400" y="457200"/>
                    </a:lnTo>
                    <a:cubicBezTo>
                      <a:pt x="7150100" y="381000"/>
                      <a:pt x="7162800" y="317500"/>
                      <a:pt x="7188200" y="266700"/>
                    </a:cubicBezTo>
                    <a:cubicBezTo>
                      <a:pt x="7200900" y="215900"/>
                      <a:pt x="7226300" y="190500"/>
                      <a:pt x="7251700" y="165100"/>
                    </a:cubicBezTo>
                    <a:cubicBezTo>
                      <a:pt x="7264400" y="139700"/>
                      <a:pt x="7289800" y="139700"/>
                      <a:pt x="7302500" y="139700"/>
                    </a:cubicBezTo>
                    <a:cubicBezTo>
                      <a:pt x="7315200" y="139700"/>
                      <a:pt x="7340600" y="139700"/>
                      <a:pt x="7353300" y="165100"/>
                    </a:cubicBezTo>
                    <a:cubicBezTo>
                      <a:pt x="7378700" y="190500"/>
                      <a:pt x="7404100" y="215900"/>
                      <a:pt x="7416800" y="266700"/>
                    </a:cubicBezTo>
                    <a:cubicBezTo>
                      <a:pt x="7442200" y="317500"/>
                      <a:pt x="7454900" y="381000"/>
                      <a:pt x="7467600" y="457200"/>
                    </a:cubicBezTo>
                    <a:moveTo>
                      <a:pt x="7772400" y="457200"/>
                    </a:moveTo>
                    <a:lnTo>
                      <a:pt x="7518400" y="457200"/>
                    </a:lnTo>
                    <a:cubicBezTo>
                      <a:pt x="7493000" y="317500"/>
                      <a:pt x="7454900" y="203200"/>
                      <a:pt x="7404100" y="152400"/>
                    </a:cubicBezTo>
                    <a:cubicBezTo>
                      <a:pt x="7569200" y="177800"/>
                      <a:pt x="7708900" y="292100"/>
                      <a:pt x="7772400" y="457200"/>
                    </a:cubicBezTo>
                    <a:moveTo>
                      <a:pt x="7086600" y="457200"/>
                    </a:moveTo>
                    <a:cubicBezTo>
                      <a:pt x="7112000" y="317500"/>
                      <a:pt x="7150100" y="203200"/>
                      <a:pt x="7200900" y="152400"/>
                    </a:cubicBezTo>
                    <a:cubicBezTo>
                      <a:pt x="7035800" y="177800"/>
                      <a:pt x="6896100" y="292100"/>
                      <a:pt x="6832600" y="457200"/>
                    </a:cubicBezTo>
                    <a:lnTo>
                      <a:pt x="7086600" y="457200"/>
                    </a:lnTo>
                    <a:moveTo>
                      <a:pt x="7302500" y="1270000"/>
                    </a:moveTo>
                    <a:cubicBezTo>
                      <a:pt x="6946900" y="1270000"/>
                      <a:pt x="6667500" y="990600"/>
                      <a:pt x="6667500" y="635000"/>
                    </a:cubicBezTo>
                    <a:cubicBezTo>
                      <a:pt x="6667500" y="279400"/>
                      <a:pt x="6946900" y="0"/>
                      <a:pt x="7302500" y="0"/>
                    </a:cubicBezTo>
                    <a:cubicBezTo>
                      <a:pt x="7658100" y="0"/>
                      <a:pt x="7937500" y="279400"/>
                      <a:pt x="7937500" y="635000"/>
                    </a:cubicBezTo>
                    <a:cubicBezTo>
                      <a:pt x="7937500" y="990600"/>
                      <a:pt x="7658100" y="1270000"/>
                      <a:pt x="7302500" y="1270000"/>
                    </a:cubicBezTo>
                    <a:moveTo>
                      <a:pt x="7848600" y="635000"/>
                    </a:moveTo>
                    <a:cubicBezTo>
                      <a:pt x="7848600" y="330200"/>
                      <a:pt x="7607300" y="88900"/>
                      <a:pt x="7302500" y="88900"/>
                    </a:cubicBezTo>
                    <a:cubicBezTo>
                      <a:pt x="6997700" y="88900"/>
                      <a:pt x="6756400" y="330200"/>
                      <a:pt x="6756400" y="635000"/>
                    </a:cubicBezTo>
                    <a:cubicBezTo>
                      <a:pt x="6756400" y="939800"/>
                      <a:pt x="6997700" y="1181100"/>
                      <a:pt x="7302500" y="1181100"/>
                    </a:cubicBezTo>
                    <a:cubicBezTo>
                      <a:pt x="7607300" y="1181100"/>
                      <a:pt x="7848600" y="939800"/>
                      <a:pt x="7848600" y="635000"/>
                    </a:cubicBezTo>
                    <a:moveTo>
                      <a:pt x="8686800" y="1104900"/>
                    </a:moveTo>
                    <a:cubicBezTo>
                      <a:pt x="8674100" y="1130300"/>
                      <a:pt x="8648700" y="1130300"/>
                      <a:pt x="8636000" y="1130300"/>
                    </a:cubicBezTo>
                    <a:cubicBezTo>
                      <a:pt x="8623300" y="1130300"/>
                      <a:pt x="8597900" y="1130300"/>
                      <a:pt x="8585200" y="1104900"/>
                    </a:cubicBezTo>
                    <a:cubicBezTo>
                      <a:pt x="8559800" y="1079500"/>
                      <a:pt x="8534400" y="1054100"/>
                      <a:pt x="8521700" y="1003300"/>
                    </a:cubicBezTo>
                    <a:cubicBezTo>
                      <a:pt x="8496300" y="952500"/>
                      <a:pt x="8483600" y="889000"/>
                      <a:pt x="8470900" y="812800"/>
                    </a:cubicBezTo>
                    <a:lnTo>
                      <a:pt x="8801100" y="812800"/>
                    </a:lnTo>
                    <a:cubicBezTo>
                      <a:pt x="8788400" y="889000"/>
                      <a:pt x="8775700" y="952500"/>
                      <a:pt x="8750300" y="1003300"/>
                    </a:cubicBezTo>
                    <a:cubicBezTo>
                      <a:pt x="8737600" y="1054100"/>
                      <a:pt x="8712200" y="1079500"/>
                      <a:pt x="8686800" y="1104900"/>
                    </a:cubicBezTo>
                    <a:moveTo>
                      <a:pt x="8458200" y="635000"/>
                    </a:moveTo>
                    <a:cubicBezTo>
                      <a:pt x="8458200" y="685800"/>
                      <a:pt x="8458200" y="723900"/>
                      <a:pt x="8458200" y="774700"/>
                    </a:cubicBezTo>
                    <a:lnTo>
                      <a:pt x="8813800" y="774700"/>
                    </a:lnTo>
                    <a:cubicBezTo>
                      <a:pt x="8813800" y="723900"/>
                      <a:pt x="8813800" y="685800"/>
                      <a:pt x="8813800" y="635000"/>
                    </a:cubicBezTo>
                    <a:cubicBezTo>
                      <a:pt x="8813800" y="584200"/>
                      <a:pt x="8813800" y="546100"/>
                      <a:pt x="8813800" y="495300"/>
                    </a:cubicBezTo>
                    <a:lnTo>
                      <a:pt x="8458200" y="495300"/>
                    </a:lnTo>
                    <a:cubicBezTo>
                      <a:pt x="8458200" y="546100"/>
                      <a:pt x="8458200" y="584200"/>
                      <a:pt x="8458200" y="635000"/>
                    </a:cubicBezTo>
                    <a:moveTo>
                      <a:pt x="8737600" y="1130300"/>
                    </a:moveTo>
                    <a:cubicBezTo>
                      <a:pt x="8788400" y="1066800"/>
                      <a:pt x="8826500" y="952500"/>
                      <a:pt x="8851900" y="812800"/>
                    </a:cubicBezTo>
                    <a:lnTo>
                      <a:pt x="9105900" y="812800"/>
                    </a:lnTo>
                    <a:cubicBezTo>
                      <a:pt x="9042400" y="977900"/>
                      <a:pt x="8902700" y="1092200"/>
                      <a:pt x="8737600" y="1130300"/>
                    </a:cubicBezTo>
                    <a:moveTo>
                      <a:pt x="8851900" y="774700"/>
                    </a:moveTo>
                    <a:lnTo>
                      <a:pt x="9118600" y="774700"/>
                    </a:lnTo>
                    <a:cubicBezTo>
                      <a:pt x="9131300" y="723900"/>
                      <a:pt x="9131300" y="685800"/>
                      <a:pt x="9131300" y="635000"/>
                    </a:cubicBezTo>
                    <a:cubicBezTo>
                      <a:pt x="9131300" y="584200"/>
                      <a:pt x="9131300" y="546100"/>
                      <a:pt x="9118600" y="495300"/>
                    </a:cubicBezTo>
                    <a:lnTo>
                      <a:pt x="8851900" y="495300"/>
                    </a:lnTo>
                    <a:cubicBezTo>
                      <a:pt x="8864600" y="546100"/>
                      <a:pt x="8864600" y="584200"/>
                      <a:pt x="8864600" y="635000"/>
                    </a:cubicBezTo>
                    <a:cubicBezTo>
                      <a:pt x="8864600" y="685800"/>
                      <a:pt x="8864600" y="723900"/>
                      <a:pt x="8851900" y="774700"/>
                    </a:cubicBezTo>
                    <a:moveTo>
                      <a:pt x="8153400" y="774700"/>
                    </a:moveTo>
                    <a:lnTo>
                      <a:pt x="8420100" y="774700"/>
                    </a:lnTo>
                    <a:cubicBezTo>
                      <a:pt x="8407400" y="723900"/>
                      <a:pt x="8407400" y="685800"/>
                      <a:pt x="8407400" y="635000"/>
                    </a:cubicBezTo>
                    <a:cubicBezTo>
                      <a:pt x="8407400" y="584200"/>
                      <a:pt x="8407400" y="546100"/>
                      <a:pt x="8420100" y="495300"/>
                    </a:cubicBezTo>
                    <a:lnTo>
                      <a:pt x="8153400" y="495300"/>
                    </a:lnTo>
                    <a:cubicBezTo>
                      <a:pt x="8140700" y="546100"/>
                      <a:pt x="8140700" y="584200"/>
                      <a:pt x="8140700" y="635000"/>
                    </a:cubicBezTo>
                    <a:cubicBezTo>
                      <a:pt x="8140700" y="685800"/>
                      <a:pt x="8140700" y="723900"/>
                      <a:pt x="8153400" y="774700"/>
                    </a:cubicBezTo>
                    <a:moveTo>
                      <a:pt x="8420100" y="812800"/>
                    </a:moveTo>
                    <a:lnTo>
                      <a:pt x="8166100" y="812800"/>
                    </a:lnTo>
                    <a:cubicBezTo>
                      <a:pt x="8229600" y="977900"/>
                      <a:pt x="8369300" y="1092200"/>
                      <a:pt x="8534400" y="1130300"/>
                    </a:cubicBezTo>
                    <a:cubicBezTo>
                      <a:pt x="8483600" y="1066800"/>
                      <a:pt x="8445500" y="952500"/>
                      <a:pt x="8420100" y="812800"/>
                    </a:cubicBezTo>
                    <a:moveTo>
                      <a:pt x="8801100" y="457200"/>
                    </a:moveTo>
                    <a:lnTo>
                      <a:pt x="8470900" y="457200"/>
                    </a:lnTo>
                    <a:cubicBezTo>
                      <a:pt x="8483600" y="381000"/>
                      <a:pt x="8496300" y="317500"/>
                      <a:pt x="8521700" y="266700"/>
                    </a:cubicBezTo>
                    <a:cubicBezTo>
                      <a:pt x="8534400" y="215900"/>
                      <a:pt x="8559800" y="190500"/>
                      <a:pt x="8585200" y="165100"/>
                    </a:cubicBezTo>
                    <a:cubicBezTo>
                      <a:pt x="8597900" y="139700"/>
                      <a:pt x="8623300" y="139700"/>
                      <a:pt x="8636000" y="139700"/>
                    </a:cubicBezTo>
                    <a:cubicBezTo>
                      <a:pt x="8648700" y="139700"/>
                      <a:pt x="8674100" y="139700"/>
                      <a:pt x="8686800" y="165100"/>
                    </a:cubicBezTo>
                    <a:cubicBezTo>
                      <a:pt x="8712200" y="190500"/>
                      <a:pt x="8737600" y="215900"/>
                      <a:pt x="8750300" y="266700"/>
                    </a:cubicBezTo>
                    <a:cubicBezTo>
                      <a:pt x="8775700" y="317500"/>
                      <a:pt x="8788400" y="381000"/>
                      <a:pt x="8801100" y="457200"/>
                    </a:cubicBezTo>
                    <a:moveTo>
                      <a:pt x="9105900" y="457200"/>
                    </a:moveTo>
                    <a:lnTo>
                      <a:pt x="8851900" y="457200"/>
                    </a:lnTo>
                    <a:cubicBezTo>
                      <a:pt x="8826500" y="317500"/>
                      <a:pt x="8788400" y="203200"/>
                      <a:pt x="8737600" y="152400"/>
                    </a:cubicBezTo>
                    <a:cubicBezTo>
                      <a:pt x="8902700" y="177800"/>
                      <a:pt x="9042400" y="292100"/>
                      <a:pt x="9105900" y="457200"/>
                    </a:cubicBezTo>
                    <a:moveTo>
                      <a:pt x="8420100" y="457200"/>
                    </a:moveTo>
                    <a:cubicBezTo>
                      <a:pt x="8445500" y="317500"/>
                      <a:pt x="8483600" y="203200"/>
                      <a:pt x="8534400" y="152400"/>
                    </a:cubicBezTo>
                    <a:cubicBezTo>
                      <a:pt x="8369300" y="177800"/>
                      <a:pt x="8229600" y="292100"/>
                      <a:pt x="8166100" y="457200"/>
                    </a:cubicBezTo>
                    <a:lnTo>
                      <a:pt x="8420100" y="457200"/>
                    </a:lnTo>
                    <a:moveTo>
                      <a:pt x="8636000" y="1270000"/>
                    </a:moveTo>
                    <a:cubicBezTo>
                      <a:pt x="8280400" y="1270000"/>
                      <a:pt x="8001000" y="990600"/>
                      <a:pt x="8001000" y="635000"/>
                    </a:cubicBezTo>
                    <a:cubicBezTo>
                      <a:pt x="8001000" y="279400"/>
                      <a:pt x="8280400" y="0"/>
                      <a:pt x="8636000" y="0"/>
                    </a:cubicBezTo>
                    <a:cubicBezTo>
                      <a:pt x="8991600" y="0"/>
                      <a:pt x="9271000" y="279400"/>
                      <a:pt x="9271000" y="635000"/>
                    </a:cubicBezTo>
                    <a:cubicBezTo>
                      <a:pt x="9271000" y="990600"/>
                      <a:pt x="8991600" y="1270000"/>
                      <a:pt x="8636000" y="1270000"/>
                    </a:cubicBezTo>
                    <a:moveTo>
                      <a:pt x="9182100" y="635000"/>
                    </a:moveTo>
                    <a:cubicBezTo>
                      <a:pt x="9182100" y="330200"/>
                      <a:pt x="8940800" y="88900"/>
                      <a:pt x="8636000" y="88900"/>
                    </a:cubicBezTo>
                    <a:cubicBezTo>
                      <a:pt x="8331200" y="88900"/>
                      <a:pt x="8089900" y="330200"/>
                      <a:pt x="8089900" y="635000"/>
                    </a:cubicBezTo>
                    <a:cubicBezTo>
                      <a:pt x="8089900" y="939800"/>
                      <a:pt x="8331200" y="1181100"/>
                      <a:pt x="8636000" y="1181100"/>
                    </a:cubicBezTo>
                    <a:cubicBezTo>
                      <a:pt x="8940800" y="1181100"/>
                      <a:pt x="9182100" y="939800"/>
                      <a:pt x="9182100" y="635000"/>
                    </a:cubicBezTo>
                    <a:moveTo>
                      <a:pt x="10020300" y="1104900"/>
                    </a:moveTo>
                    <a:cubicBezTo>
                      <a:pt x="10007600" y="1130300"/>
                      <a:pt x="9982200" y="1130300"/>
                      <a:pt x="9969500" y="1130300"/>
                    </a:cubicBezTo>
                    <a:cubicBezTo>
                      <a:pt x="9956800" y="1130300"/>
                      <a:pt x="9931400" y="1130300"/>
                      <a:pt x="9918700" y="1104900"/>
                    </a:cubicBezTo>
                    <a:cubicBezTo>
                      <a:pt x="9893300" y="1079500"/>
                      <a:pt x="9867900" y="1054100"/>
                      <a:pt x="9855200" y="1003300"/>
                    </a:cubicBezTo>
                    <a:cubicBezTo>
                      <a:pt x="9829800" y="952500"/>
                      <a:pt x="9817100" y="889000"/>
                      <a:pt x="9804400" y="812800"/>
                    </a:cubicBezTo>
                    <a:lnTo>
                      <a:pt x="10134600" y="812800"/>
                    </a:lnTo>
                    <a:cubicBezTo>
                      <a:pt x="10121900" y="889000"/>
                      <a:pt x="10109200" y="952500"/>
                      <a:pt x="10083800" y="1003300"/>
                    </a:cubicBezTo>
                    <a:cubicBezTo>
                      <a:pt x="10071100" y="1054100"/>
                      <a:pt x="10045700" y="1079500"/>
                      <a:pt x="10020300" y="1104900"/>
                    </a:cubicBezTo>
                    <a:moveTo>
                      <a:pt x="9791700" y="635000"/>
                    </a:moveTo>
                    <a:cubicBezTo>
                      <a:pt x="9791700" y="685800"/>
                      <a:pt x="9791700" y="723900"/>
                      <a:pt x="9791700" y="774700"/>
                    </a:cubicBezTo>
                    <a:lnTo>
                      <a:pt x="10147300" y="774700"/>
                    </a:lnTo>
                    <a:cubicBezTo>
                      <a:pt x="10147300" y="723900"/>
                      <a:pt x="10147300" y="685800"/>
                      <a:pt x="10147300" y="635000"/>
                    </a:cubicBezTo>
                    <a:cubicBezTo>
                      <a:pt x="10147300" y="584200"/>
                      <a:pt x="10147300" y="546100"/>
                      <a:pt x="10147300" y="495300"/>
                    </a:cubicBezTo>
                    <a:lnTo>
                      <a:pt x="9791700" y="495300"/>
                    </a:lnTo>
                    <a:cubicBezTo>
                      <a:pt x="9791700" y="546100"/>
                      <a:pt x="9791700" y="584200"/>
                      <a:pt x="9791700" y="635000"/>
                    </a:cubicBezTo>
                    <a:moveTo>
                      <a:pt x="10071100" y="1130300"/>
                    </a:moveTo>
                    <a:cubicBezTo>
                      <a:pt x="10121900" y="1066800"/>
                      <a:pt x="10160000" y="952500"/>
                      <a:pt x="10185400" y="812800"/>
                    </a:cubicBezTo>
                    <a:lnTo>
                      <a:pt x="10439400" y="812800"/>
                    </a:lnTo>
                    <a:cubicBezTo>
                      <a:pt x="10375900" y="977900"/>
                      <a:pt x="10236200" y="1092200"/>
                      <a:pt x="10071100" y="1130300"/>
                    </a:cubicBezTo>
                    <a:moveTo>
                      <a:pt x="10185400" y="774700"/>
                    </a:moveTo>
                    <a:lnTo>
                      <a:pt x="10452100" y="774700"/>
                    </a:lnTo>
                    <a:cubicBezTo>
                      <a:pt x="10464800" y="723900"/>
                      <a:pt x="10464800" y="685800"/>
                      <a:pt x="10464800" y="635000"/>
                    </a:cubicBezTo>
                    <a:cubicBezTo>
                      <a:pt x="10464800" y="584200"/>
                      <a:pt x="10464800" y="546100"/>
                      <a:pt x="10452100" y="495300"/>
                    </a:cubicBezTo>
                    <a:lnTo>
                      <a:pt x="10185400" y="495300"/>
                    </a:lnTo>
                    <a:cubicBezTo>
                      <a:pt x="10198100" y="546100"/>
                      <a:pt x="10198100" y="584200"/>
                      <a:pt x="10198100" y="635000"/>
                    </a:cubicBezTo>
                    <a:cubicBezTo>
                      <a:pt x="10198100" y="685800"/>
                      <a:pt x="10198100" y="723900"/>
                      <a:pt x="10185400" y="774700"/>
                    </a:cubicBezTo>
                    <a:moveTo>
                      <a:pt x="9486900" y="774700"/>
                    </a:moveTo>
                    <a:lnTo>
                      <a:pt x="9753600" y="774700"/>
                    </a:lnTo>
                    <a:cubicBezTo>
                      <a:pt x="9740900" y="723900"/>
                      <a:pt x="9740900" y="685800"/>
                      <a:pt x="9740900" y="635000"/>
                    </a:cubicBezTo>
                    <a:cubicBezTo>
                      <a:pt x="9740900" y="584200"/>
                      <a:pt x="9740900" y="546100"/>
                      <a:pt x="9753600" y="495300"/>
                    </a:cubicBezTo>
                    <a:lnTo>
                      <a:pt x="9486900" y="495300"/>
                    </a:lnTo>
                    <a:cubicBezTo>
                      <a:pt x="9474200" y="546100"/>
                      <a:pt x="9474200" y="584200"/>
                      <a:pt x="9474200" y="635000"/>
                    </a:cubicBezTo>
                    <a:cubicBezTo>
                      <a:pt x="9474200" y="685800"/>
                      <a:pt x="9474200" y="723900"/>
                      <a:pt x="9486900" y="774700"/>
                    </a:cubicBezTo>
                    <a:moveTo>
                      <a:pt x="9753600" y="812800"/>
                    </a:moveTo>
                    <a:lnTo>
                      <a:pt x="9499600" y="812800"/>
                    </a:lnTo>
                    <a:cubicBezTo>
                      <a:pt x="9563100" y="977900"/>
                      <a:pt x="9702800" y="1092200"/>
                      <a:pt x="9867900" y="1130300"/>
                    </a:cubicBezTo>
                    <a:cubicBezTo>
                      <a:pt x="9817100" y="1066800"/>
                      <a:pt x="9779000" y="952500"/>
                      <a:pt x="9753600" y="812800"/>
                    </a:cubicBezTo>
                    <a:moveTo>
                      <a:pt x="10134600" y="457200"/>
                    </a:moveTo>
                    <a:lnTo>
                      <a:pt x="9804400" y="457200"/>
                    </a:lnTo>
                    <a:cubicBezTo>
                      <a:pt x="9817100" y="381000"/>
                      <a:pt x="9829800" y="317500"/>
                      <a:pt x="9855200" y="266700"/>
                    </a:cubicBezTo>
                    <a:cubicBezTo>
                      <a:pt x="9867900" y="215900"/>
                      <a:pt x="9893300" y="190500"/>
                      <a:pt x="9918700" y="165100"/>
                    </a:cubicBezTo>
                    <a:cubicBezTo>
                      <a:pt x="9931400" y="139700"/>
                      <a:pt x="9956800" y="139700"/>
                      <a:pt x="9969500" y="139700"/>
                    </a:cubicBezTo>
                    <a:cubicBezTo>
                      <a:pt x="9982200" y="139700"/>
                      <a:pt x="10007600" y="139700"/>
                      <a:pt x="10020300" y="165100"/>
                    </a:cubicBezTo>
                    <a:cubicBezTo>
                      <a:pt x="10045700" y="190500"/>
                      <a:pt x="10071100" y="215900"/>
                      <a:pt x="10083800" y="266700"/>
                    </a:cubicBezTo>
                    <a:cubicBezTo>
                      <a:pt x="10109200" y="317500"/>
                      <a:pt x="10121900" y="381000"/>
                      <a:pt x="10134600" y="457200"/>
                    </a:cubicBezTo>
                    <a:moveTo>
                      <a:pt x="10439400" y="457200"/>
                    </a:moveTo>
                    <a:lnTo>
                      <a:pt x="10185400" y="457200"/>
                    </a:lnTo>
                    <a:cubicBezTo>
                      <a:pt x="10160000" y="317500"/>
                      <a:pt x="10121900" y="203200"/>
                      <a:pt x="10071100" y="152400"/>
                    </a:cubicBezTo>
                    <a:cubicBezTo>
                      <a:pt x="10236200" y="177800"/>
                      <a:pt x="10375900" y="292100"/>
                      <a:pt x="10439400" y="457200"/>
                    </a:cubicBezTo>
                    <a:moveTo>
                      <a:pt x="9753600" y="457200"/>
                    </a:moveTo>
                    <a:cubicBezTo>
                      <a:pt x="9779000" y="317500"/>
                      <a:pt x="9817100" y="203200"/>
                      <a:pt x="9867900" y="152400"/>
                    </a:cubicBezTo>
                    <a:cubicBezTo>
                      <a:pt x="9702800" y="177800"/>
                      <a:pt x="9563100" y="292100"/>
                      <a:pt x="9499600" y="457200"/>
                    </a:cubicBezTo>
                    <a:lnTo>
                      <a:pt x="9753600" y="457200"/>
                    </a:lnTo>
                    <a:moveTo>
                      <a:pt x="9969500" y="1270000"/>
                    </a:moveTo>
                    <a:cubicBezTo>
                      <a:pt x="9613900" y="1270000"/>
                      <a:pt x="9334500" y="990600"/>
                      <a:pt x="9334500" y="635000"/>
                    </a:cubicBezTo>
                    <a:cubicBezTo>
                      <a:pt x="9334500" y="279400"/>
                      <a:pt x="9613900" y="0"/>
                      <a:pt x="9969500" y="0"/>
                    </a:cubicBezTo>
                    <a:cubicBezTo>
                      <a:pt x="10325100" y="0"/>
                      <a:pt x="10604500" y="279400"/>
                      <a:pt x="10604500" y="635000"/>
                    </a:cubicBezTo>
                    <a:cubicBezTo>
                      <a:pt x="10604500" y="990600"/>
                      <a:pt x="10325100" y="1270000"/>
                      <a:pt x="9969500" y="1270000"/>
                    </a:cubicBezTo>
                    <a:moveTo>
                      <a:pt x="10515600" y="635000"/>
                    </a:moveTo>
                    <a:cubicBezTo>
                      <a:pt x="10515600" y="330200"/>
                      <a:pt x="10274300" y="88900"/>
                      <a:pt x="9969500" y="88900"/>
                    </a:cubicBezTo>
                    <a:cubicBezTo>
                      <a:pt x="9664700" y="88900"/>
                      <a:pt x="9423400" y="330200"/>
                      <a:pt x="9423400" y="635000"/>
                    </a:cubicBezTo>
                    <a:cubicBezTo>
                      <a:pt x="9423400" y="939800"/>
                      <a:pt x="9664700" y="1181100"/>
                      <a:pt x="9969500" y="1181100"/>
                    </a:cubicBezTo>
                    <a:cubicBezTo>
                      <a:pt x="10274300" y="1181100"/>
                      <a:pt x="10515600" y="939800"/>
                      <a:pt x="10515600" y="635000"/>
                    </a:cubicBezTo>
                    <a:moveTo>
                      <a:pt x="11353800" y="1104900"/>
                    </a:moveTo>
                    <a:cubicBezTo>
                      <a:pt x="11341100" y="1130300"/>
                      <a:pt x="11315700" y="1130300"/>
                      <a:pt x="11303000" y="1130300"/>
                    </a:cubicBezTo>
                    <a:cubicBezTo>
                      <a:pt x="11290300" y="1130300"/>
                      <a:pt x="11264900" y="1130300"/>
                      <a:pt x="11252200" y="1104900"/>
                    </a:cubicBezTo>
                    <a:cubicBezTo>
                      <a:pt x="11226800" y="1079500"/>
                      <a:pt x="11201400" y="1054100"/>
                      <a:pt x="11188700" y="1003300"/>
                    </a:cubicBezTo>
                    <a:cubicBezTo>
                      <a:pt x="11163300" y="952500"/>
                      <a:pt x="11150600" y="889000"/>
                      <a:pt x="11137900" y="812800"/>
                    </a:cubicBezTo>
                    <a:lnTo>
                      <a:pt x="11468100" y="812800"/>
                    </a:lnTo>
                    <a:cubicBezTo>
                      <a:pt x="11455400" y="889000"/>
                      <a:pt x="11442700" y="952500"/>
                      <a:pt x="11417300" y="1003300"/>
                    </a:cubicBezTo>
                    <a:cubicBezTo>
                      <a:pt x="11404600" y="1054100"/>
                      <a:pt x="11379200" y="1079500"/>
                      <a:pt x="11353800" y="1104900"/>
                    </a:cubicBezTo>
                    <a:moveTo>
                      <a:pt x="11125200" y="635000"/>
                    </a:moveTo>
                    <a:cubicBezTo>
                      <a:pt x="11125200" y="685800"/>
                      <a:pt x="11125200" y="723900"/>
                      <a:pt x="11125200" y="774700"/>
                    </a:cubicBezTo>
                    <a:lnTo>
                      <a:pt x="11480800" y="774700"/>
                    </a:lnTo>
                    <a:cubicBezTo>
                      <a:pt x="11480800" y="723900"/>
                      <a:pt x="11480800" y="685800"/>
                      <a:pt x="11480800" y="635000"/>
                    </a:cubicBezTo>
                    <a:cubicBezTo>
                      <a:pt x="11480800" y="584200"/>
                      <a:pt x="11480800" y="546100"/>
                      <a:pt x="11480800" y="495300"/>
                    </a:cubicBezTo>
                    <a:lnTo>
                      <a:pt x="11125200" y="495300"/>
                    </a:lnTo>
                    <a:cubicBezTo>
                      <a:pt x="11125200" y="546100"/>
                      <a:pt x="11125200" y="584200"/>
                      <a:pt x="11125200" y="635000"/>
                    </a:cubicBezTo>
                    <a:moveTo>
                      <a:pt x="11404600" y="1130300"/>
                    </a:moveTo>
                    <a:cubicBezTo>
                      <a:pt x="11455400" y="1066800"/>
                      <a:pt x="11493500" y="952500"/>
                      <a:pt x="11518900" y="812800"/>
                    </a:cubicBezTo>
                    <a:lnTo>
                      <a:pt x="11772900" y="812800"/>
                    </a:lnTo>
                    <a:cubicBezTo>
                      <a:pt x="11709400" y="977900"/>
                      <a:pt x="11569700" y="1092200"/>
                      <a:pt x="11404600" y="1130300"/>
                    </a:cubicBezTo>
                    <a:moveTo>
                      <a:pt x="11518900" y="774700"/>
                    </a:moveTo>
                    <a:lnTo>
                      <a:pt x="11785600" y="774700"/>
                    </a:lnTo>
                    <a:cubicBezTo>
                      <a:pt x="11798300" y="723900"/>
                      <a:pt x="11798300" y="685800"/>
                      <a:pt x="11798300" y="635000"/>
                    </a:cubicBezTo>
                    <a:cubicBezTo>
                      <a:pt x="11798300" y="584200"/>
                      <a:pt x="11798300" y="546100"/>
                      <a:pt x="11785600" y="495300"/>
                    </a:cubicBezTo>
                    <a:lnTo>
                      <a:pt x="11518900" y="495300"/>
                    </a:lnTo>
                    <a:cubicBezTo>
                      <a:pt x="11531600" y="546100"/>
                      <a:pt x="11531600" y="584200"/>
                      <a:pt x="11531600" y="635000"/>
                    </a:cubicBezTo>
                    <a:cubicBezTo>
                      <a:pt x="11531600" y="685800"/>
                      <a:pt x="11531600" y="723900"/>
                      <a:pt x="11518900" y="774700"/>
                    </a:cubicBezTo>
                    <a:moveTo>
                      <a:pt x="10820400" y="774700"/>
                    </a:moveTo>
                    <a:lnTo>
                      <a:pt x="11087100" y="774700"/>
                    </a:lnTo>
                    <a:cubicBezTo>
                      <a:pt x="11074400" y="723900"/>
                      <a:pt x="11074400" y="685800"/>
                      <a:pt x="11074400" y="635000"/>
                    </a:cubicBezTo>
                    <a:cubicBezTo>
                      <a:pt x="11074400" y="584200"/>
                      <a:pt x="11074400" y="546100"/>
                      <a:pt x="11087100" y="495300"/>
                    </a:cubicBezTo>
                    <a:lnTo>
                      <a:pt x="10820400" y="495300"/>
                    </a:lnTo>
                    <a:cubicBezTo>
                      <a:pt x="10807700" y="546100"/>
                      <a:pt x="10807700" y="584200"/>
                      <a:pt x="10807700" y="635000"/>
                    </a:cubicBezTo>
                    <a:cubicBezTo>
                      <a:pt x="10807700" y="685800"/>
                      <a:pt x="10807700" y="723900"/>
                      <a:pt x="10820400" y="774700"/>
                    </a:cubicBezTo>
                    <a:moveTo>
                      <a:pt x="11087100" y="812800"/>
                    </a:moveTo>
                    <a:lnTo>
                      <a:pt x="10833100" y="812800"/>
                    </a:lnTo>
                    <a:cubicBezTo>
                      <a:pt x="10896600" y="977900"/>
                      <a:pt x="11036300" y="1092200"/>
                      <a:pt x="11201400" y="1130300"/>
                    </a:cubicBezTo>
                    <a:cubicBezTo>
                      <a:pt x="11150600" y="1066800"/>
                      <a:pt x="11112500" y="952500"/>
                      <a:pt x="11087100" y="812800"/>
                    </a:cubicBezTo>
                    <a:moveTo>
                      <a:pt x="11468100" y="457200"/>
                    </a:moveTo>
                    <a:lnTo>
                      <a:pt x="11137900" y="457200"/>
                    </a:lnTo>
                    <a:cubicBezTo>
                      <a:pt x="11150600" y="381000"/>
                      <a:pt x="11163300" y="317500"/>
                      <a:pt x="11188700" y="266700"/>
                    </a:cubicBezTo>
                    <a:cubicBezTo>
                      <a:pt x="11201400" y="215900"/>
                      <a:pt x="11226800" y="190500"/>
                      <a:pt x="11252200" y="165100"/>
                    </a:cubicBezTo>
                    <a:cubicBezTo>
                      <a:pt x="11264900" y="139700"/>
                      <a:pt x="11290300" y="139700"/>
                      <a:pt x="11303000" y="139700"/>
                    </a:cubicBezTo>
                    <a:cubicBezTo>
                      <a:pt x="11315700" y="139700"/>
                      <a:pt x="11341100" y="139700"/>
                      <a:pt x="11353800" y="165100"/>
                    </a:cubicBezTo>
                    <a:cubicBezTo>
                      <a:pt x="11379200" y="190500"/>
                      <a:pt x="11404600" y="215900"/>
                      <a:pt x="11417300" y="266700"/>
                    </a:cubicBezTo>
                    <a:cubicBezTo>
                      <a:pt x="11442700" y="317500"/>
                      <a:pt x="11455400" y="381000"/>
                      <a:pt x="11468100" y="457200"/>
                    </a:cubicBezTo>
                    <a:moveTo>
                      <a:pt x="11772900" y="457200"/>
                    </a:moveTo>
                    <a:lnTo>
                      <a:pt x="11518900" y="457200"/>
                    </a:lnTo>
                    <a:cubicBezTo>
                      <a:pt x="11493500" y="317500"/>
                      <a:pt x="11455400" y="203200"/>
                      <a:pt x="11404600" y="152400"/>
                    </a:cubicBezTo>
                    <a:cubicBezTo>
                      <a:pt x="11569700" y="177800"/>
                      <a:pt x="11709400" y="292100"/>
                      <a:pt x="11772900" y="457200"/>
                    </a:cubicBezTo>
                    <a:moveTo>
                      <a:pt x="11087100" y="457200"/>
                    </a:moveTo>
                    <a:cubicBezTo>
                      <a:pt x="11112500" y="317500"/>
                      <a:pt x="11150600" y="203200"/>
                      <a:pt x="11201400" y="152400"/>
                    </a:cubicBezTo>
                    <a:cubicBezTo>
                      <a:pt x="11036300" y="177800"/>
                      <a:pt x="10896600" y="292100"/>
                      <a:pt x="10833100" y="457200"/>
                    </a:cubicBezTo>
                    <a:lnTo>
                      <a:pt x="11087100" y="457200"/>
                    </a:lnTo>
                    <a:moveTo>
                      <a:pt x="11303000" y="1270000"/>
                    </a:moveTo>
                    <a:cubicBezTo>
                      <a:pt x="10947400" y="1270000"/>
                      <a:pt x="10668000" y="990600"/>
                      <a:pt x="10668000" y="635000"/>
                    </a:cubicBezTo>
                    <a:cubicBezTo>
                      <a:pt x="10668000" y="279400"/>
                      <a:pt x="10947400" y="0"/>
                      <a:pt x="11303000" y="0"/>
                    </a:cubicBezTo>
                    <a:cubicBezTo>
                      <a:pt x="11658600" y="0"/>
                      <a:pt x="11938000" y="279400"/>
                      <a:pt x="11938000" y="635000"/>
                    </a:cubicBezTo>
                    <a:cubicBezTo>
                      <a:pt x="11938000" y="990600"/>
                      <a:pt x="11658600" y="1270000"/>
                      <a:pt x="11303000" y="1270000"/>
                    </a:cubicBezTo>
                    <a:moveTo>
                      <a:pt x="11849100" y="635000"/>
                    </a:moveTo>
                    <a:cubicBezTo>
                      <a:pt x="11849100" y="330200"/>
                      <a:pt x="11607800" y="88900"/>
                      <a:pt x="11303000" y="88900"/>
                    </a:cubicBezTo>
                    <a:cubicBezTo>
                      <a:pt x="10998200" y="88900"/>
                      <a:pt x="10756900" y="330200"/>
                      <a:pt x="10756900" y="635000"/>
                    </a:cubicBezTo>
                    <a:cubicBezTo>
                      <a:pt x="10756900" y="939800"/>
                      <a:pt x="10998200" y="1181100"/>
                      <a:pt x="11303000" y="1181100"/>
                    </a:cubicBezTo>
                    <a:cubicBezTo>
                      <a:pt x="11607800" y="1181100"/>
                      <a:pt x="11849100" y="939800"/>
                      <a:pt x="11849100" y="635000"/>
                    </a:cubicBezTo>
                    <a:moveTo>
                      <a:pt x="12687300" y="1104900"/>
                    </a:moveTo>
                    <a:cubicBezTo>
                      <a:pt x="12674600" y="1130300"/>
                      <a:pt x="12649200" y="1130300"/>
                      <a:pt x="12636500" y="1130300"/>
                    </a:cubicBezTo>
                    <a:cubicBezTo>
                      <a:pt x="12623800" y="1130300"/>
                      <a:pt x="12598400" y="1130300"/>
                      <a:pt x="12585700" y="1104900"/>
                    </a:cubicBezTo>
                    <a:cubicBezTo>
                      <a:pt x="12560300" y="1079500"/>
                      <a:pt x="12534900" y="1054100"/>
                      <a:pt x="12522200" y="1003300"/>
                    </a:cubicBezTo>
                    <a:cubicBezTo>
                      <a:pt x="12496800" y="952500"/>
                      <a:pt x="12484100" y="889000"/>
                      <a:pt x="12471400" y="812800"/>
                    </a:cubicBezTo>
                    <a:lnTo>
                      <a:pt x="12801600" y="812800"/>
                    </a:lnTo>
                    <a:cubicBezTo>
                      <a:pt x="12788900" y="889000"/>
                      <a:pt x="12776200" y="952500"/>
                      <a:pt x="12750800" y="1003300"/>
                    </a:cubicBezTo>
                    <a:cubicBezTo>
                      <a:pt x="12738100" y="1054100"/>
                      <a:pt x="12712700" y="1079500"/>
                      <a:pt x="12687300" y="1104900"/>
                    </a:cubicBezTo>
                    <a:moveTo>
                      <a:pt x="12458700" y="635000"/>
                    </a:moveTo>
                    <a:cubicBezTo>
                      <a:pt x="12458700" y="685800"/>
                      <a:pt x="12458700" y="723900"/>
                      <a:pt x="12458700" y="774700"/>
                    </a:cubicBezTo>
                    <a:lnTo>
                      <a:pt x="12814300" y="774700"/>
                    </a:lnTo>
                    <a:cubicBezTo>
                      <a:pt x="12814300" y="723900"/>
                      <a:pt x="12814300" y="685800"/>
                      <a:pt x="12814300" y="635000"/>
                    </a:cubicBezTo>
                    <a:cubicBezTo>
                      <a:pt x="12814300" y="584200"/>
                      <a:pt x="12814300" y="546100"/>
                      <a:pt x="12814300" y="495300"/>
                    </a:cubicBezTo>
                    <a:lnTo>
                      <a:pt x="12458700" y="495300"/>
                    </a:lnTo>
                    <a:cubicBezTo>
                      <a:pt x="12458700" y="546100"/>
                      <a:pt x="12458700" y="584200"/>
                      <a:pt x="12458700" y="635000"/>
                    </a:cubicBezTo>
                    <a:moveTo>
                      <a:pt x="12738100" y="1130300"/>
                    </a:moveTo>
                    <a:cubicBezTo>
                      <a:pt x="12788900" y="1066800"/>
                      <a:pt x="12827000" y="952500"/>
                      <a:pt x="12852400" y="812800"/>
                    </a:cubicBezTo>
                    <a:lnTo>
                      <a:pt x="13106400" y="812800"/>
                    </a:lnTo>
                    <a:cubicBezTo>
                      <a:pt x="13042900" y="977900"/>
                      <a:pt x="12903200" y="1092200"/>
                      <a:pt x="12738100" y="1130300"/>
                    </a:cubicBezTo>
                    <a:moveTo>
                      <a:pt x="12852400" y="774700"/>
                    </a:moveTo>
                    <a:lnTo>
                      <a:pt x="13119100" y="774700"/>
                    </a:lnTo>
                    <a:cubicBezTo>
                      <a:pt x="13131800" y="723900"/>
                      <a:pt x="13131800" y="685800"/>
                      <a:pt x="13131800" y="635000"/>
                    </a:cubicBezTo>
                    <a:cubicBezTo>
                      <a:pt x="13131800" y="584200"/>
                      <a:pt x="13131800" y="546100"/>
                      <a:pt x="13119100" y="495300"/>
                    </a:cubicBezTo>
                    <a:lnTo>
                      <a:pt x="12852400" y="495300"/>
                    </a:lnTo>
                    <a:cubicBezTo>
                      <a:pt x="12865100" y="546100"/>
                      <a:pt x="12865100" y="584200"/>
                      <a:pt x="12865100" y="635000"/>
                    </a:cubicBezTo>
                    <a:cubicBezTo>
                      <a:pt x="12865100" y="685800"/>
                      <a:pt x="12865100" y="723900"/>
                      <a:pt x="12852400" y="774700"/>
                    </a:cubicBezTo>
                    <a:moveTo>
                      <a:pt x="12153900" y="774700"/>
                    </a:moveTo>
                    <a:lnTo>
                      <a:pt x="12420600" y="774700"/>
                    </a:lnTo>
                    <a:cubicBezTo>
                      <a:pt x="12407900" y="723900"/>
                      <a:pt x="12407900" y="685800"/>
                      <a:pt x="12407900" y="635000"/>
                    </a:cubicBezTo>
                    <a:cubicBezTo>
                      <a:pt x="12407900" y="584200"/>
                      <a:pt x="12407900" y="546100"/>
                      <a:pt x="12420600" y="495300"/>
                    </a:cubicBezTo>
                    <a:lnTo>
                      <a:pt x="12153900" y="495300"/>
                    </a:lnTo>
                    <a:cubicBezTo>
                      <a:pt x="12141200" y="546100"/>
                      <a:pt x="12141200" y="584200"/>
                      <a:pt x="12141200" y="635000"/>
                    </a:cubicBezTo>
                    <a:cubicBezTo>
                      <a:pt x="12141200" y="685800"/>
                      <a:pt x="12141200" y="723900"/>
                      <a:pt x="12153900" y="774700"/>
                    </a:cubicBezTo>
                    <a:moveTo>
                      <a:pt x="12420600" y="812800"/>
                    </a:moveTo>
                    <a:lnTo>
                      <a:pt x="12166600" y="812800"/>
                    </a:lnTo>
                    <a:cubicBezTo>
                      <a:pt x="12230100" y="977900"/>
                      <a:pt x="12369800" y="1092200"/>
                      <a:pt x="12534900" y="1130300"/>
                    </a:cubicBezTo>
                    <a:cubicBezTo>
                      <a:pt x="12484100" y="1066800"/>
                      <a:pt x="12446000" y="952500"/>
                      <a:pt x="12420600" y="812800"/>
                    </a:cubicBezTo>
                    <a:moveTo>
                      <a:pt x="12801600" y="457200"/>
                    </a:moveTo>
                    <a:lnTo>
                      <a:pt x="12471400" y="457200"/>
                    </a:lnTo>
                    <a:cubicBezTo>
                      <a:pt x="12484100" y="381000"/>
                      <a:pt x="12496800" y="317500"/>
                      <a:pt x="12522200" y="266700"/>
                    </a:cubicBezTo>
                    <a:cubicBezTo>
                      <a:pt x="12534900" y="215900"/>
                      <a:pt x="12560300" y="190500"/>
                      <a:pt x="12585700" y="165100"/>
                    </a:cubicBezTo>
                    <a:cubicBezTo>
                      <a:pt x="12598400" y="139700"/>
                      <a:pt x="12623800" y="139700"/>
                      <a:pt x="12636500" y="139700"/>
                    </a:cubicBezTo>
                    <a:cubicBezTo>
                      <a:pt x="12649200" y="139700"/>
                      <a:pt x="12674600" y="139700"/>
                      <a:pt x="12687300" y="165100"/>
                    </a:cubicBezTo>
                    <a:cubicBezTo>
                      <a:pt x="12712700" y="190500"/>
                      <a:pt x="12738100" y="215900"/>
                      <a:pt x="12750800" y="266700"/>
                    </a:cubicBezTo>
                    <a:cubicBezTo>
                      <a:pt x="12776200" y="317500"/>
                      <a:pt x="12788900" y="381000"/>
                      <a:pt x="12801600" y="457200"/>
                    </a:cubicBezTo>
                    <a:moveTo>
                      <a:pt x="13106400" y="457200"/>
                    </a:moveTo>
                    <a:lnTo>
                      <a:pt x="12852400" y="457200"/>
                    </a:lnTo>
                    <a:cubicBezTo>
                      <a:pt x="12827000" y="317500"/>
                      <a:pt x="12788900" y="203200"/>
                      <a:pt x="12738100" y="152400"/>
                    </a:cubicBezTo>
                    <a:cubicBezTo>
                      <a:pt x="12903200" y="177800"/>
                      <a:pt x="13042900" y="292100"/>
                      <a:pt x="13106400" y="457200"/>
                    </a:cubicBezTo>
                    <a:moveTo>
                      <a:pt x="12420600" y="457200"/>
                    </a:moveTo>
                    <a:cubicBezTo>
                      <a:pt x="12446000" y="317500"/>
                      <a:pt x="12484100" y="203200"/>
                      <a:pt x="12534900" y="152400"/>
                    </a:cubicBezTo>
                    <a:cubicBezTo>
                      <a:pt x="12369800" y="177800"/>
                      <a:pt x="12230100" y="292100"/>
                      <a:pt x="12166600" y="457200"/>
                    </a:cubicBezTo>
                    <a:lnTo>
                      <a:pt x="12420600" y="457200"/>
                    </a:lnTo>
                    <a:moveTo>
                      <a:pt x="12636500" y="1270000"/>
                    </a:moveTo>
                    <a:cubicBezTo>
                      <a:pt x="12280900" y="1270000"/>
                      <a:pt x="12001500" y="990600"/>
                      <a:pt x="12001500" y="635000"/>
                    </a:cubicBezTo>
                    <a:cubicBezTo>
                      <a:pt x="12001500" y="279400"/>
                      <a:pt x="12280900" y="0"/>
                      <a:pt x="12636500" y="0"/>
                    </a:cubicBezTo>
                    <a:cubicBezTo>
                      <a:pt x="12992100" y="0"/>
                      <a:pt x="13271500" y="279400"/>
                      <a:pt x="13271500" y="635000"/>
                    </a:cubicBezTo>
                    <a:cubicBezTo>
                      <a:pt x="13271500" y="990600"/>
                      <a:pt x="12992100" y="1270000"/>
                      <a:pt x="12636500" y="1270000"/>
                    </a:cubicBezTo>
                    <a:moveTo>
                      <a:pt x="13182600" y="635000"/>
                    </a:moveTo>
                    <a:cubicBezTo>
                      <a:pt x="13182600" y="330200"/>
                      <a:pt x="12941300" y="88900"/>
                      <a:pt x="12636500" y="88900"/>
                    </a:cubicBezTo>
                    <a:cubicBezTo>
                      <a:pt x="12331700" y="88900"/>
                      <a:pt x="12090400" y="330200"/>
                      <a:pt x="12090400" y="635000"/>
                    </a:cubicBezTo>
                    <a:cubicBezTo>
                      <a:pt x="12090400" y="939800"/>
                      <a:pt x="12331700" y="1181100"/>
                      <a:pt x="12636500" y="1181100"/>
                    </a:cubicBezTo>
                    <a:cubicBezTo>
                      <a:pt x="12941300" y="1181100"/>
                      <a:pt x="13182600" y="939800"/>
                      <a:pt x="13182600" y="635000"/>
                    </a:cubicBezTo>
                    <a:moveTo>
                      <a:pt x="685800" y="2438400"/>
                    </a:moveTo>
                    <a:cubicBezTo>
                      <a:pt x="673100" y="2463800"/>
                      <a:pt x="647700" y="2463800"/>
                      <a:pt x="635000" y="2463800"/>
                    </a:cubicBezTo>
                    <a:cubicBezTo>
                      <a:pt x="622300" y="2463800"/>
                      <a:pt x="596900" y="2463800"/>
                      <a:pt x="584200" y="2438400"/>
                    </a:cubicBezTo>
                    <a:cubicBezTo>
                      <a:pt x="558800" y="2413000"/>
                      <a:pt x="533400" y="2387600"/>
                      <a:pt x="520700" y="2336800"/>
                    </a:cubicBezTo>
                    <a:cubicBezTo>
                      <a:pt x="495300" y="2286000"/>
                      <a:pt x="482600" y="2222500"/>
                      <a:pt x="469900" y="2146300"/>
                    </a:cubicBezTo>
                    <a:lnTo>
                      <a:pt x="800100" y="2146300"/>
                    </a:lnTo>
                    <a:cubicBezTo>
                      <a:pt x="787400" y="2222500"/>
                      <a:pt x="774700" y="2286000"/>
                      <a:pt x="749300" y="2336800"/>
                    </a:cubicBezTo>
                    <a:cubicBezTo>
                      <a:pt x="736600" y="2387600"/>
                      <a:pt x="711200" y="2413000"/>
                      <a:pt x="685800" y="2438400"/>
                    </a:cubicBezTo>
                    <a:moveTo>
                      <a:pt x="457200" y="1968500"/>
                    </a:moveTo>
                    <a:cubicBezTo>
                      <a:pt x="457200" y="2019300"/>
                      <a:pt x="457200" y="2057400"/>
                      <a:pt x="457200" y="2108200"/>
                    </a:cubicBezTo>
                    <a:lnTo>
                      <a:pt x="812800" y="2108200"/>
                    </a:lnTo>
                    <a:cubicBezTo>
                      <a:pt x="812800" y="2057400"/>
                      <a:pt x="812800" y="2019300"/>
                      <a:pt x="812800" y="1968500"/>
                    </a:cubicBezTo>
                    <a:cubicBezTo>
                      <a:pt x="812800" y="1917700"/>
                      <a:pt x="812800" y="1879600"/>
                      <a:pt x="812800" y="1828800"/>
                    </a:cubicBezTo>
                    <a:lnTo>
                      <a:pt x="457200" y="1828800"/>
                    </a:lnTo>
                    <a:cubicBezTo>
                      <a:pt x="457200" y="1879600"/>
                      <a:pt x="457200" y="1917700"/>
                      <a:pt x="457200" y="1968500"/>
                    </a:cubicBezTo>
                    <a:moveTo>
                      <a:pt x="736600" y="2463800"/>
                    </a:moveTo>
                    <a:cubicBezTo>
                      <a:pt x="787400" y="2400300"/>
                      <a:pt x="825500" y="2286000"/>
                      <a:pt x="850900" y="2146300"/>
                    </a:cubicBezTo>
                    <a:lnTo>
                      <a:pt x="1104900" y="2146300"/>
                    </a:lnTo>
                    <a:cubicBezTo>
                      <a:pt x="1041400" y="2311400"/>
                      <a:pt x="901700" y="2425700"/>
                      <a:pt x="736600" y="2463800"/>
                    </a:cubicBezTo>
                    <a:moveTo>
                      <a:pt x="850900" y="2108200"/>
                    </a:moveTo>
                    <a:lnTo>
                      <a:pt x="1117600" y="2108200"/>
                    </a:lnTo>
                    <a:cubicBezTo>
                      <a:pt x="1130300" y="2057400"/>
                      <a:pt x="1130300" y="2019300"/>
                      <a:pt x="1130300" y="1968500"/>
                    </a:cubicBezTo>
                    <a:cubicBezTo>
                      <a:pt x="1130300" y="1917700"/>
                      <a:pt x="1130300" y="1879600"/>
                      <a:pt x="1117600" y="1828800"/>
                    </a:cubicBezTo>
                    <a:lnTo>
                      <a:pt x="850900" y="1828800"/>
                    </a:lnTo>
                    <a:cubicBezTo>
                      <a:pt x="863600" y="1879600"/>
                      <a:pt x="863600" y="1917700"/>
                      <a:pt x="863600" y="1968500"/>
                    </a:cubicBezTo>
                    <a:cubicBezTo>
                      <a:pt x="863600" y="2019300"/>
                      <a:pt x="863600" y="2057400"/>
                      <a:pt x="850900" y="2108200"/>
                    </a:cubicBezTo>
                    <a:moveTo>
                      <a:pt x="152400" y="2108200"/>
                    </a:moveTo>
                    <a:lnTo>
                      <a:pt x="419100" y="2108200"/>
                    </a:lnTo>
                    <a:cubicBezTo>
                      <a:pt x="406400" y="2057400"/>
                      <a:pt x="406400" y="2019300"/>
                      <a:pt x="406400" y="1968500"/>
                    </a:cubicBezTo>
                    <a:cubicBezTo>
                      <a:pt x="406400" y="1917700"/>
                      <a:pt x="406400" y="1879600"/>
                      <a:pt x="419100" y="1828800"/>
                    </a:cubicBezTo>
                    <a:lnTo>
                      <a:pt x="152400" y="1828800"/>
                    </a:lnTo>
                    <a:cubicBezTo>
                      <a:pt x="139700" y="1879600"/>
                      <a:pt x="139700" y="1917700"/>
                      <a:pt x="139700" y="1968500"/>
                    </a:cubicBezTo>
                    <a:cubicBezTo>
                      <a:pt x="139700" y="2019300"/>
                      <a:pt x="139700" y="2057400"/>
                      <a:pt x="152400" y="2108200"/>
                    </a:cubicBezTo>
                    <a:moveTo>
                      <a:pt x="419100" y="2146300"/>
                    </a:moveTo>
                    <a:lnTo>
                      <a:pt x="165100" y="2146300"/>
                    </a:lnTo>
                    <a:cubicBezTo>
                      <a:pt x="228600" y="2311400"/>
                      <a:pt x="368300" y="2425700"/>
                      <a:pt x="533400" y="2463800"/>
                    </a:cubicBezTo>
                    <a:cubicBezTo>
                      <a:pt x="482600" y="2400300"/>
                      <a:pt x="444500" y="2286000"/>
                      <a:pt x="419100" y="2146300"/>
                    </a:cubicBezTo>
                    <a:moveTo>
                      <a:pt x="800100" y="1790700"/>
                    </a:moveTo>
                    <a:lnTo>
                      <a:pt x="469900" y="1790700"/>
                    </a:lnTo>
                    <a:cubicBezTo>
                      <a:pt x="482600" y="1714500"/>
                      <a:pt x="495300" y="1651000"/>
                      <a:pt x="520700" y="1600200"/>
                    </a:cubicBezTo>
                    <a:cubicBezTo>
                      <a:pt x="533400" y="1549400"/>
                      <a:pt x="558800" y="1524000"/>
                      <a:pt x="584200" y="1498600"/>
                    </a:cubicBezTo>
                    <a:cubicBezTo>
                      <a:pt x="596900" y="1473200"/>
                      <a:pt x="622300" y="1473200"/>
                      <a:pt x="635000" y="1473200"/>
                    </a:cubicBezTo>
                    <a:cubicBezTo>
                      <a:pt x="647700" y="1473200"/>
                      <a:pt x="673100" y="1473200"/>
                      <a:pt x="685800" y="1498600"/>
                    </a:cubicBezTo>
                    <a:cubicBezTo>
                      <a:pt x="711200" y="1524000"/>
                      <a:pt x="736600" y="1549400"/>
                      <a:pt x="749300" y="1600200"/>
                    </a:cubicBezTo>
                    <a:cubicBezTo>
                      <a:pt x="774700" y="1651000"/>
                      <a:pt x="787400" y="1714500"/>
                      <a:pt x="800100" y="1790700"/>
                    </a:cubicBezTo>
                    <a:moveTo>
                      <a:pt x="1104900" y="1790700"/>
                    </a:moveTo>
                    <a:lnTo>
                      <a:pt x="850900" y="1790700"/>
                    </a:lnTo>
                    <a:cubicBezTo>
                      <a:pt x="825500" y="1651000"/>
                      <a:pt x="787400" y="1536700"/>
                      <a:pt x="736600" y="1485900"/>
                    </a:cubicBezTo>
                    <a:cubicBezTo>
                      <a:pt x="901700" y="1511300"/>
                      <a:pt x="1041400" y="1625600"/>
                      <a:pt x="1104900" y="1790700"/>
                    </a:cubicBezTo>
                    <a:moveTo>
                      <a:pt x="419100" y="1790700"/>
                    </a:moveTo>
                    <a:cubicBezTo>
                      <a:pt x="444500" y="1651000"/>
                      <a:pt x="482600" y="1536700"/>
                      <a:pt x="533400" y="1485900"/>
                    </a:cubicBezTo>
                    <a:cubicBezTo>
                      <a:pt x="368300" y="1511300"/>
                      <a:pt x="228600" y="1625600"/>
                      <a:pt x="165100" y="1790700"/>
                    </a:cubicBezTo>
                    <a:lnTo>
                      <a:pt x="419100" y="1790700"/>
                    </a:lnTo>
                    <a:moveTo>
                      <a:pt x="635000" y="2603500"/>
                    </a:moveTo>
                    <a:cubicBezTo>
                      <a:pt x="279400" y="2603500"/>
                      <a:pt x="0" y="2324100"/>
                      <a:pt x="0" y="1968500"/>
                    </a:cubicBezTo>
                    <a:cubicBezTo>
                      <a:pt x="0" y="1612900"/>
                      <a:pt x="279400" y="1333500"/>
                      <a:pt x="635000" y="1333500"/>
                    </a:cubicBezTo>
                    <a:cubicBezTo>
                      <a:pt x="990600" y="1333500"/>
                      <a:pt x="1270000" y="1612900"/>
                      <a:pt x="1270000" y="1968500"/>
                    </a:cubicBezTo>
                    <a:cubicBezTo>
                      <a:pt x="1270000" y="2324100"/>
                      <a:pt x="990600" y="2603500"/>
                      <a:pt x="635000" y="2603500"/>
                    </a:cubicBezTo>
                    <a:moveTo>
                      <a:pt x="1181100" y="1968500"/>
                    </a:moveTo>
                    <a:cubicBezTo>
                      <a:pt x="1181100" y="1663700"/>
                      <a:pt x="939800" y="1422400"/>
                      <a:pt x="635000" y="1422400"/>
                    </a:cubicBezTo>
                    <a:cubicBezTo>
                      <a:pt x="330200" y="1422400"/>
                      <a:pt x="88900" y="1663700"/>
                      <a:pt x="88900" y="1968500"/>
                    </a:cubicBezTo>
                    <a:cubicBezTo>
                      <a:pt x="88900" y="2273300"/>
                      <a:pt x="330200" y="2514600"/>
                      <a:pt x="635000" y="2514600"/>
                    </a:cubicBezTo>
                    <a:cubicBezTo>
                      <a:pt x="939800" y="2514600"/>
                      <a:pt x="1181100" y="2273300"/>
                      <a:pt x="1181100" y="1968500"/>
                    </a:cubicBezTo>
                    <a:moveTo>
                      <a:pt x="2019300" y="2438400"/>
                    </a:moveTo>
                    <a:cubicBezTo>
                      <a:pt x="2006600" y="2463800"/>
                      <a:pt x="1981200" y="2463800"/>
                      <a:pt x="1968500" y="2463800"/>
                    </a:cubicBezTo>
                    <a:cubicBezTo>
                      <a:pt x="1955800" y="2463800"/>
                      <a:pt x="1930400" y="2463800"/>
                      <a:pt x="1917700" y="2438400"/>
                    </a:cubicBezTo>
                    <a:cubicBezTo>
                      <a:pt x="1892300" y="2413000"/>
                      <a:pt x="1866900" y="2387600"/>
                      <a:pt x="1854200" y="2336800"/>
                    </a:cubicBezTo>
                    <a:cubicBezTo>
                      <a:pt x="1828800" y="2286000"/>
                      <a:pt x="1816100" y="2222500"/>
                      <a:pt x="1803400" y="2146300"/>
                    </a:cubicBezTo>
                    <a:lnTo>
                      <a:pt x="2133600" y="2146300"/>
                    </a:lnTo>
                    <a:cubicBezTo>
                      <a:pt x="2120900" y="2222500"/>
                      <a:pt x="2108200" y="2286000"/>
                      <a:pt x="2082800" y="2336800"/>
                    </a:cubicBezTo>
                    <a:cubicBezTo>
                      <a:pt x="2070100" y="2387600"/>
                      <a:pt x="2044700" y="2413000"/>
                      <a:pt x="2019300" y="2438400"/>
                    </a:cubicBezTo>
                    <a:moveTo>
                      <a:pt x="1790700" y="1968500"/>
                    </a:moveTo>
                    <a:cubicBezTo>
                      <a:pt x="1790700" y="2019300"/>
                      <a:pt x="1790700" y="2057400"/>
                      <a:pt x="1790700" y="2108200"/>
                    </a:cubicBezTo>
                    <a:lnTo>
                      <a:pt x="2146300" y="2108200"/>
                    </a:lnTo>
                    <a:cubicBezTo>
                      <a:pt x="2146300" y="2057400"/>
                      <a:pt x="2146300" y="2019300"/>
                      <a:pt x="2146300" y="1968500"/>
                    </a:cubicBezTo>
                    <a:cubicBezTo>
                      <a:pt x="2146300" y="1917700"/>
                      <a:pt x="2146300" y="1879600"/>
                      <a:pt x="2146300" y="1828800"/>
                    </a:cubicBezTo>
                    <a:lnTo>
                      <a:pt x="1790700" y="1828800"/>
                    </a:lnTo>
                    <a:cubicBezTo>
                      <a:pt x="1790700" y="1879600"/>
                      <a:pt x="1790700" y="1917700"/>
                      <a:pt x="1790700" y="1968500"/>
                    </a:cubicBezTo>
                    <a:moveTo>
                      <a:pt x="2070100" y="2463800"/>
                    </a:moveTo>
                    <a:cubicBezTo>
                      <a:pt x="2120900" y="2400300"/>
                      <a:pt x="2159000" y="2286000"/>
                      <a:pt x="2184400" y="2146300"/>
                    </a:cubicBezTo>
                    <a:lnTo>
                      <a:pt x="2438400" y="2146300"/>
                    </a:lnTo>
                    <a:cubicBezTo>
                      <a:pt x="2374900" y="2311400"/>
                      <a:pt x="2235200" y="2425700"/>
                      <a:pt x="2070100" y="2463800"/>
                    </a:cubicBezTo>
                    <a:moveTo>
                      <a:pt x="2184400" y="2108200"/>
                    </a:moveTo>
                    <a:lnTo>
                      <a:pt x="2451100" y="2108200"/>
                    </a:lnTo>
                    <a:cubicBezTo>
                      <a:pt x="2463800" y="2057400"/>
                      <a:pt x="2463800" y="2019300"/>
                      <a:pt x="2463800" y="1968500"/>
                    </a:cubicBezTo>
                    <a:cubicBezTo>
                      <a:pt x="2463800" y="1917700"/>
                      <a:pt x="2463800" y="1879600"/>
                      <a:pt x="2451100" y="1828800"/>
                    </a:cubicBezTo>
                    <a:lnTo>
                      <a:pt x="2184400" y="1828800"/>
                    </a:lnTo>
                    <a:cubicBezTo>
                      <a:pt x="2197100" y="1879600"/>
                      <a:pt x="2197100" y="1917700"/>
                      <a:pt x="2197100" y="1968500"/>
                    </a:cubicBezTo>
                    <a:cubicBezTo>
                      <a:pt x="2197100" y="2019300"/>
                      <a:pt x="2197100" y="2057400"/>
                      <a:pt x="2184400" y="2108200"/>
                    </a:cubicBezTo>
                    <a:moveTo>
                      <a:pt x="1485900" y="2108200"/>
                    </a:moveTo>
                    <a:lnTo>
                      <a:pt x="1752600" y="2108200"/>
                    </a:lnTo>
                    <a:cubicBezTo>
                      <a:pt x="1739900" y="2057400"/>
                      <a:pt x="1739900" y="2019300"/>
                      <a:pt x="1739900" y="1968500"/>
                    </a:cubicBezTo>
                    <a:cubicBezTo>
                      <a:pt x="1739900" y="1917700"/>
                      <a:pt x="1739900" y="1879600"/>
                      <a:pt x="1752600" y="1828800"/>
                    </a:cubicBezTo>
                    <a:lnTo>
                      <a:pt x="1485900" y="1828800"/>
                    </a:lnTo>
                    <a:cubicBezTo>
                      <a:pt x="1473200" y="1879600"/>
                      <a:pt x="1473200" y="1917700"/>
                      <a:pt x="1473200" y="1968500"/>
                    </a:cubicBezTo>
                    <a:cubicBezTo>
                      <a:pt x="1473200" y="2019300"/>
                      <a:pt x="1473200" y="2057400"/>
                      <a:pt x="1485900" y="2108200"/>
                    </a:cubicBezTo>
                    <a:moveTo>
                      <a:pt x="1752600" y="2146300"/>
                    </a:moveTo>
                    <a:lnTo>
                      <a:pt x="1498600" y="2146300"/>
                    </a:lnTo>
                    <a:cubicBezTo>
                      <a:pt x="1562100" y="2311400"/>
                      <a:pt x="1701800" y="2425700"/>
                      <a:pt x="1866900" y="2463800"/>
                    </a:cubicBezTo>
                    <a:cubicBezTo>
                      <a:pt x="1816100" y="2400300"/>
                      <a:pt x="1778000" y="2286000"/>
                      <a:pt x="1752600" y="2146300"/>
                    </a:cubicBezTo>
                    <a:moveTo>
                      <a:pt x="2133600" y="1790700"/>
                    </a:moveTo>
                    <a:lnTo>
                      <a:pt x="1803400" y="1790700"/>
                    </a:lnTo>
                    <a:cubicBezTo>
                      <a:pt x="1816100" y="1714500"/>
                      <a:pt x="1828800" y="1651000"/>
                      <a:pt x="1854200" y="1600200"/>
                    </a:cubicBezTo>
                    <a:cubicBezTo>
                      <a:pt x="1866900" y="1549400"/>
                      <a:pt x="1892300" y="1524000"/>
                      <a:pt x="1917700" y="1498600"/>
                    </a:cubicBezTo>
                    <a:cubicBezTo>
                      <a:pt x="1930400" y="1473200"/>
                      <a:pt x="1955800" y="1473200"/>
                      <a:pt x="1968500" y="1473200"/>
                    </a:cubicBezTo>
                    <a:cubicBezTo>
                      <a:pt x="1981200" y="1473200"/>
                      <a:pt x="2006600" y="1473200"/>
                      <a:pt x="2019300" y="1498600"/>
                    </a:cubicBezTo>
                    <a:cubicBezTo>
                      <a:pt x="2044700" y="1524000"/>
                      <a:pt x="2070100" y="1549400"/>
                      <a:pt x="2082800" y="1600200"/>
                    </a:cubicBezTo>
                    <a:cubicBezTo>
                      <a:pt x="2108200" y="1651000"/>
                      <a:pt x="2120900" y="1714500"/>
                      <a:pt x="2133600" y="1790700"/>
                    </a:cubicBezTo>
                    <a:moveTo>
                      <a:pt x="2438400" y="1790700"/>
                    </a:moveTo>
                    <a:lnTo>
                      <a:pt x="2184400" y="1790700"/>
                    </a:lnTo>
                    <a:cubicBezTo>
                      <a:pt x="2159000" y="1651000"/>
                      <a:pt x="2120900" y="1536700"/>
                      <a:pt x="2070100" y="1485900"/>
                    </a:cubicBezTo>
                    <a:cubicBezTo>
                      <a:pt x="2235200" y="1511300"/>
                      <a:pt x="2374900" y="1625600"/>
                      <a:pt x="2438400" y="1790700"/>
                    </a:cubicBezTo>
                    <a:moveTo>
                      <a:pt x="1752600" y="1790700"/>
                    </a:moveTo>
                    <a:cubicBezTo>
                      <a:pt x="1778000" y="1651000"/>
                      <a:pt x="1816100" y="1536700"/>
                      <a:pt x="1866900" y="1485900"/>
                    </a:cubicBezTo>
                    <a:cubicBezTo>
                      <a:pt x="1701800" y="1511300"/>
                      <a:pt x="1562100" y="1625600"/>
                      <a:pt x="1498600" y="1790700"/>
                    </a:cubicBezTo>
                    <a:lnTo>
                      <a:pt x="1752600" y="1790700"/>
                    </a:lnTo>
                    <a:moveTo>
                      <a:pt x="1968500" y="2603500"/>
                    </a:moveTo>
                    <a:cubicBezTo>
                      <a:pt x="1612900" y="2603500"/>
                      <a:pt x="1333500" y="2324100"/>
                      <a:pt x="1333500" y="1968500"/>
                    </a:cubicBezTo>
                    <a:cubicBezTo>
                      <a:pt x="1333500" y="1612900"/>
                      <a:pt x="1612900" y="1333500"/>
                      <a:pt x="1968500" y="1333500"/>
                    </a:cubicBezTo>
                    <a:cubicBezTo>
                      <a:pt x="2324100" y="1333500"/>
                      <a:pt x="2603500" y="1612900"/>
                      <a:pt x="2603500" y="1968500"/>
                    </a:cubicBezTo>
                    <a:cubicBezTo>
                      <a:pt x="2603500" y="2324100"/>
                      <a:pt x="2324100" y="2603500"/>
                      <a:pt x="1968500" y="2603500"/>
                    </a:cubicBezTo>
                    <a:moveTo>
                      <a:pt x="2514600" y="1968500"/>
                    </a:moveTo>
                    <a:cubicBezTo>
                      <a:pt x="2514600" y="1663700"/>
                      <a:pt x="2273300" y="1422400"/>
                      <a:pt x="1968500" y="1422400"/>
                    </a:cubicBezTo>
                    <a:cubicBezTo>
                      <a:pt x="1663700" y="1422400"/>
                      <a:pt x="1422400" y="1663700"/>
                      <a:pt x="1422400" y="1968500"/>
                    </a:cubicBezTo>
                    <a:cubicBezTo>
                      <a:pt x="1422400" y="2273300"/>
                      <a:pt x="1663700" y="2514600"/>
                      <a:pt x="1968500" y="2514600"/>
                    </a:cubicBezTo>
                    <a:cubicBezTo>
                      <a:pt x="2273300" y="2514600"/>
                      <a:pt x="2514600" y="2273300"/>
                      <a:pt x="2514600" y="1968500"/>
                    </a:cubicBezTo>
                    <a:moveTo>
                      <a:pt x="3352800" y="2438400"/>
                    </a:moveTo>
                    <a:cubicBezTo>
                      <a:pt x="3340100" y="2463800"/>
                      <a:pt x="3314700" y="2463800"/>
                      <a:pt x="3302000" y="2463800"/>
                    </a:cubicBezTo>
                    <a:cubicBezTo>
                      <a:pt x="3289300" y="2463800"/>
                      <a:pt x="3263900" y="2463800"/>
                      <a:pt x="3251200" y="2438400"/>
                    </a:cubicBezTo>
                    <a:cubicBezTo>
                      <a:pt x="3225800" y="2413000"/>
                      <a:pt x="3200400" y="2387600"/>
                      <a:pt x="3187700" y="2336800"/>
                    </a:cubicBezTo>
                    <a:cubicBezTo>
                      <a:pt x="3162300" y="2286000"/>
                      <a:pt x="3149600" y="2222500"/>
                      <a:pt x="3136900" y="2146300"/>
                    </a:cubicBezTo>
                    <a:lnTo>
                      <a:pt x="3467100" y="2146300"/>
                    </a:lnTo>
                    <a:cubicBezTo>
                      <a:pt x="3454400" y="2222500"/>
                      <a:pt x="3441700" y="2286000"/>
                      <a:pt x="3416300" y="2336800"/>
                    </a:cubicBezTo>
                    <a:cubicBezTo>
                      <a:pt x="3403600" y="2387600"/>
                      <a:pt x="3378200" y="2413000"/>
                      <a:pt x="3352800" y="2438400"/>
                    </a:cubicBezTo>
                    <a:moveTo>
                      <a:pt x="3124200" y="1968500"/>
                    </a:moveTo>
                    <a:cubicBezTo>
                      <a:pt x="3124200" y="2019300"/>
                      <a:pt x="3124200" y="2057400"/>
                      <a:pt x="3124200" y="2108200"/>
                    </a:cubicBezTo>
                    <a:lnTo>
                      <a:pt x="3479800" y="2108200"/>
                    </a:lnTo>
                    <a:cubicBezTo>
                      <a:pt x="3479800" y="2057400"/>
                      <a:pt x="3479800" y="2019300"/>
                      <a:pt x="3479800" y="1968500"/>
                    </a:cubicBezTo>
                    <a:cubicBezTo>
                      <a:pt x="3479800" y="1917700"/>
                      <a:pt x="3479800" y="1879600"/>
                      <a:pt x="3479800" y="1828800"/>
                    </a:cubicBezTo>
                    <a:lnTo>
                      <a:pt x="3124200" y="1828800"/>
                    </a:lnTo>
                    <a:cubicBezTo>
                      <a:pt x="3124200" y="1879600"/>
                      <a:pt x="3124200" y="1917700"/>
                      <a:pt x="3124200" y="1968500"/>
                    </a:cubicBezTo>
                    <a:moveTo>
                      <a:pt x="3403600" y="2463800"/>
                    </a:moveTo>
                    <a:cubicBezTo>
                      <a:pt x="3454400" y="2400300"/>
                      <a:pt x="3492500" y="2286000"/>
                      <a:pt x="3517900" y="2146300"/>
                    </a:cubicBezTo>
                    <a:lnTo>
                      <a:pt x="3771900" y="2146300"/>
                    </a:lnTo>
                    <a:cubicBezTo>
                      <a:pt x="3708400" y="2311400"/>
                      <a:pt x="3568700" y="2425700"/>
                      <a:pt x="3403600" y="2463800"/>
                    </a:cubicBezTo>
                    <a:moveTo>
                      <a:pt x="3517900" y="2108200"/>
                    </a:moveTo>
                    <a:lnTo>
                      <a:pt x="3784600" y="2108200"/>
                    </a:lnTo>
                    <a:cubicBezTo>
                      <a:pt x="3797300" y="2057400"/>
                      <a:pt x="3797300" y="2019300"/>
                      <a:pt x="3797300" y="1968500"/>
                    </a:cubicBezTo>
                    <a:cubicBezTo>
                      <a:pt x="3797300" y="1917700"/>
                      <a:pt x="3797300" y="1879600"/>
                      <a:pt x="3784600" y="1828800"/>
                    </a:cubicBezTo>
                    <a:lnTo>
                      <a:pt x="3517900" y="1828800"/>
                    </a:lnTo>
                    <a:cubicBezTo>
                      <a:pt x="3530600" y="1879600"/>
                      <a:pt x="3530600" y="1917700"/>
                      <a:pt x="3530600" y="1968500"/>
                    </a:cubicBezTo>
                    <a:cubicBezTo>
                      <a:pt x="3530600" y="2019300"/>
                      <a:pt x="3530600" y="2057400"/>
                      <a:pt x="3517900" y="2108200"/>
                    </a:cubicBezTo>
                    <a:moveTo>
                      <a:pt x="2819400" y="2108200"/>
                    </a:moveTo>
                    <a:lnTo>
                      <a:pt x="3086100" y="2108200"/>
                    </a:lnTo>
                    <a:cubicBezTo>
                      <a:pt x="3073400" y="2057400"/>
                      <a:pt x="3073400" y="2019300"/>
                      <a:pt x="3073400" y="1968500"/>
                    </a:cubicBezTo>
                    <a:cubicBezTo>
                      <a:pt x="3073400" y="1917700"/>
                      <a:pt x="3073400" y="1879600"/>
                      <a:pt x="3086100" y="1828800"/>
                    </a:cubicBezTo>
                    <a:lnTo>
                      <a:pt x="2819400" y="1828800"/>
                    </a:lnTo>
                    <a:cubicBezTo>
                      <a:pt x="2806700" y="1879600"/>
                      <a:pt x="2806700" y="1917700"/>
                      <a:pt x="2806700" y="1968500"/>
                    </a:cubicBezTo>
                    <a:cubicBezTo>
                      <a:pt x="2806700" y="2019300"/>
                      <a:pt x="2806700" y="2057400"/>
                      <a:pt x="2819400" y="2108200"/>
                    </a:cubicBezTo>
                    <a:moveTo>
                      <a:pt x="3086100" y="2146300"/>
                    </a:moveTo>
                    <a:lnTo>
                      <a:pt x="2832100" y="2146300"/>
                    </a:lnTo>
                    <a:cubicBezTo>
                      <a:pt x="2895600" y="2311400"/>
                      <a:pt x="3035300" y="2425700"/>
                      <a:pt x="3200400" y="2463800"/>
                    </a:cubicBezTo>
                    <a:cubicBezTo>
                      <a:pt x="3149600" y="2400300"/>
                      <a:pt x="3111500" y="2286000"/>
                      <a:pt x="3086100" y="2146300"/>
                    </a:cubicBezTo>
                    <a:moveTo>
                      <a:pt x="3467100" y="1790700"/>
                    </a:moveTo>
                    <a:lnTo>
                      <a:pt x="3136900" y="1790700"/>
                    </a:lnTo>
                    <a:cubicBezTo>
                      <a:pt x="3149600" y="1714500"/>
                      <a:pt x="3162300" y="1651000"/>
                      <a:pt x="3187700" y="1600200"/>
                    </a:cubicBezTo>
                    <a:cubicBezTo>
                      <a:pt x="3200400" y="1549400"/>
                      <a:pt x="3225800" y="1524000"/>
                      <a:pt x="3251200" y="1498600"/>
                    </a:cubicBezTo>
                    <a:cubicBezTo>
                      <a:pt x="3263900" y="1473200"/>
                      <a:pt x="3289300" y="1473200"/>
                      <a:pt x="3302000" y="1473200"/>
                    </a:cubicBezTo>
                    <a:cubicBezTo>
                      <a:pt x="3314700" y="1473200"/>
                      <a:pt x="3340100" y="1473200"/>
                      <a:pt x="3352800" y="1498600"/>
                    </a:cubicBezTo>
                    <a:cubicBezTo>
                      <a:pt x="3378200" y="1524000"/>
                      <a:pt x="3403600" y="1549400"/>
                      <a:pt x="3416300" y="1600200"/>
                    </a:cubicBezTo>
                    <a:cubicBezTo>
                      <a:pt x="3441700" y="1651000"/>
                      <a:pt x="3454400" y="1714500"/>
                      <a:pt x="3467100" y="1790700"/>
                    </a:cubicBezTo>
                    <a:moveTo>
                      <a:pt x="3771900" y="1790700"/>
                    </a:moveTo>
                    <a:lnTo>
                      <a:pt x="3517900" y="1790700"/>
                    </a:lnTo>
                    <a:cubicBezTo>
                      <a:pt x="3492500" y="1651000"/>
                      <a:pt x="3454400" y="1536700"/>
                      <a:pt x="3403600" y="1485900"/>
                    </a:cubicBezTo>
                    <a:cubicBezTo>
                      <a:pt x="3568700" y="1511300"/>
                      <a:pt x="3708400" y="1625600"/>
                      <a:pt x="3771900" y="1790700"/>
                    </a:cubicBezTo>
                    <a:moveTo>
                      <a:pt x="3086100" y="1790700"/>
                    </a:moveTo>
                    <a:cubicBezTo>
                      <a:pt x="3111500" y="1651000"/>
                      <a:pt x="3149600" y="1536700"/>
                      <a:pt x="3200400" y="1485900"/>
                    </a:cubicBezTo>
                    <a:cubicBezTo>
                      <a:pt x="3035300" y="1511300"/>
                      <a:pt x="2895600" y="1625600"/>
                      <a:pt x="2832100" y="1790700"/>
                    </a:cubicBezTo>
                    <a:lnTo>
                      <a:pt x="3086100" y="1790700"/>
                    </a:lnTo>
                    <a:moveTo>
                      <a:pt x="3302000" y="2603500"/>
                    </a:moveTo>
                    <a:cubicBezTo>
                      <a:pt x="2946400" y="2603500"/>
                      <a:pt x="2667000" y="2324100"/>
                      <a:pt x="2667000" y="1968500"/>
                    </a:cubicBezTo>
                    <a:cubicBezTo>
                      <a:pt x="2667000" y="1612900"/>
                      <a:pt x="2946400" y="1333500"/>
                      <a:pt x="3302000" y="1333500"/>
                    </a:cubicBezTo>
                    <a:cubicBezTo>
                      <a:pt x="3657600" y="1333500"/>
                      <a:pt x="3937000" y="1612900"/>
                      <a:pt x="3937000" y="1968500"/>
                    </a:cubicBezTo>
                    <a:cubicBezTo>
                      <a:pt x="3937000" y="2324100"/>
                      <a:pt x="3657600" y="2603500"/>
                      <a:pt x="3302000" y="2603500"/>
                    </a:cubicBezTo>
                    <a:moveTo>
                      <a:pt x="3848100" y="1968500"/>
                    </a:moveTo>
                    <a:cubicBezTo>
                      <a:pt x="3848100" y="1663700"/>
                      <a:pt x="3606800" y="1422400"/>
                      <a:pt x="3302000" y="1422400"/>
                    </a:cubicBezTo>
                    <a:cubicBezTo>
                      <a:pt x="2997200" y="1422400"/>
                      <a:pt x="2755900" y="1663700"/>
                      <a:pt x="2755900" y="1968500"/>
                    </a:cubicBezTo>
                    <a:cubicBezTo>
                      <a:pt x="2755900" y="2273300"/>
                      <a:pt x="2997200" y="2514600"/>
                      <a:pt x="3302000" y="2514600"/>
                    </a:cubicBezTo>
                    <a:cubicBezTo>
                      <a:pt x="3606800" y="2514600"/>
                      <a:pt x="3848100" y="2273300"/>
                      <a:pt x="3848100" y="1968500"/>
                    </a:cubicBezTo>
                    <a:moveTo>
                      <a:pt x="4686300" y="2438400"/>
                    </a:moveTo>
                    <a:cubicBezTo>
                      <a:pt x="4673600" y="2463800"/>
                      <a:pt x="4648200" y="2463800"/>
                      <a:pt x="4635500" y="2463800"/>
                    </a:cubicBezTo>
                    <a:cubicBezTo>
                      <a:pt x="4622800" y="2463800"/>
                      <a:pt x="4597400" y="2463800"/>
                      <a:pt x="4584700" y="2438400"/>
                    </a:cubicBezTo>
                    <a:cubicBezTo>
                      <a:pt x="4559300" y="2413000"/>
                      <a:pt x="4533900" y="2387600"/>
                      <a:pt x="4521200" y="2336800"/>
                    </a:cubicBezTo>
                    <a:cubicBezTo>
                      <a:pt x="4495800" y="2286000"/>
                      <a:pt x="4483100" y="2222500"/>
                      <a:pt x="4470400" y="2146300"/>
                    </a:cubicBezTo>
                    <a:lnTo>
                      <a:pt x="4800600" y="2146300"/>
                    </a:lnTo>
                    <a:cubicBezTo>
                      <a:pt x="4787900" y="2222500"/>
                      <a:pt x="4775200" y="2286000"/>
                      <a:pt x="4749800" y="2336800"/>
                    </a:cubicBezTo>
                    <a:cubicBezTo>
                      <a:pt x="4737100" y="2387600"/>
                      <a:pt x="4711700" y="2413000"/>
                      <a:pt x="4686300" y="2438400"/>
                    </a:cubicBezTo>
                    <a:moveTo>
                      <a:pt x="4457700" y="1968500"/>
                    </a:moveTo>
                    <a:cubicBezTo>
                      <a:pt x="4457700" y="2019300"/>
                      <a:pt x="4457700" y="2057400"/>
                      <a:pt x="4457700" y="2108200"/>
                    </a:cubicBezTo>
                    <a:lnTo>
                      <a:pt x="4813300" y="2108200"/>
                    </a:lnTo>
                    <a:cubicBezTo>
                      <a:pt x="4813300" y="2057400"/>
                      <a:pt x="4813300" y="2019300"/>
                      <a:pt x="4813300" y="1968500"/>
                    </a:cubicBezTo>
                    <a:cubicBezTo>
                      <a:pt x="4813300" y="1917700"/>
                      <a:pt x="4813300" y="1879600"/>
                      <a:pt x="4813300" y="1828800"/>
                    </a:cubicBezTo>
                    <a:lnTo>
                      <a:pt x="4457700" y="1828800"/>
                    </a:lnTo>
                    <a:cubicBezTo>
                      <a:pt x="4457700" y="1879600"/>
                      <a:pt x="4457700" y="1917700"/>
                      <a:pt x="4457700" y="1968500"/>
                    </a:cubicBezTo>
                    <a:moveTo>
                      <a:pt x="4737100" y="2463800"/>
                    </a:moveTo>
                    <a:cubicBezTo>
                      <a:pt x="4787900" y="2400300"/>
                      <a:pt x="4826000" y="2286000"/>
                      <a:pt x="4851400" y="2146300"/>
                    </a:cubicBezTo>
                    <a:lnTo>
                      <a:pt x="5105400" y="2146300"/>
                    </a:lnTo>
                    <a:cubicBezTo>
                      <a:pt x="5041900" y="2311400"/>
                      <a:pt x="4902200" y="2425700"/>
                      <a:pt x="4737100" y="2463800"/>
                    </a:cubicBezTo>
                    <a:moveTo>
                      <a:pt x="4851400" y="2108200"/>
                    </a:moveTo>
                    <a:lnTo>
                      <a:pt x="5118100" y="2108200"/>
                    </a:lnTo>
                    <a:cubicBezTo>
                      <a:pt x="5130800" y="2057400"/>
                      <a:pt x="5130800" y="2019300"/>
                      <a:pt x="5130800" y="1968500"/>
                    </a:cubicBezTo>
                    <a:cubicBezTo>
                      <a:pt x="5130800" y="1917700"/>
                      <a:pt x="5130800" y="1879600"/>
                      <a:pt x="5118100" y="1828800"/>
                    </a:cubicBezTo>
                    <a:lnTo>
                      <a:pt x="4851400" y="1828800"/>
                    </a:lnTo>
                    <a:cubicBezTo>
                      <a:pt x="4864100" y="1879600"/>
                      <a:pt x="4864100" y="1917700"/>
                      <a:pt x="4864100" y="1968500"/>
                    </a:cubicBezTo>
                    <a:cubicBezTo>
                      <a:pt x="4864100" y="2019300"/>
                      <a:pt x="4864100" y="2057400"/>
                      <a:pt x="4851400" y="2108200"/>
                    </a:cubicBezTo>
                    <a:moveTo>
                      <a:pt x="4152900" y="2108200"/>
                    </a:moveTo>
                    <a:lnTo>
                      <a:pt x="4419600" y="2108200"/>
                    </a:lnTo>
                    <a:cubicBezTo>
                      <a:pt x="4406900" y="2057400"/>
                      <a:pt x="4406900" y="2019300"/>
                      <a:pt x="4406900" y="1968500"/>
                    </a:cubicBezTo>
                    <a:cubicBezTo>
                      <a:pt x="4406900" y="1917700"/>
                      <a:pt x="4406900" y="1879600"/>
                      <a:pt x="4419600" y="1828800"/>
                    </a:cubicBezTo>
                    <a:lnTo>
                      <a:pt x="4152900" y="1828800"/>
                    </a:lnTo>
                    <a:cubicBezTo>
                      <a:pt x="4140200" y="1879600"/>
                      <a:pt x="4140200" y="1917700"/>
                      <a:pt x="4140200" y="1968500"/>
                    </a:cubicBezTo>
                    <a:cubicBezTo>
                      <a:pt x="4140200" y="2019300"/>
                      <a:pt x="4140200" y="2057400"/>
                      <a:pt x="4152900" y="2108200"/>
                    </a:cubicBezTo>
                    <a:moveTo>
                      <a:pt x="4419600" y="2146300"/>
                    </a:moveTo>
                    <a:lnTo>
                      <a:pt x="4165600" y="2146300"/>
                    </a:lnTo>
                    <a:cubicBezTo>
                      <a:pt x="4229100" y="2311400"/>
                      <a:pt x="4368800" y="2425700"/>
                      <a:pt x="4533900" y="2463800"/>
                    </a:cubicBezTo>
                    <a:cubicBezTo>
                      <a:pt x="4483100" y="2400300"/>
                      <a:pt x="4445000" y="2286000"/>
                      <a:pt x="4419600" y="2146300"/>
                    </a:cubicBezTo>
                    <a:moveTo>
                      <a:pt x="4800600" y="1790700"/>
                    </a:moveTo>
                    <a:lnTo>
                      <a:pt x="4470400" y="1790700"/>
                    </a:lnTo>
                    <a:cubicBezTo>
                      <a:pt x="4483100" y="1714500"/>
                      <a:pt x="4495800" y="1651000"/>
                      <a:pt x="4521200" y="1600200"/>
                    </a:cubicBezTo>
                    <a:cubicBezTo>
                      <a:pt x="4533900" y="1549400"/>
                      <a:pt x="4559300" y="1524000"/>
                      <a:pt x="4584700" y="1498600"/>
                    </a:cubicBezTo>
                    <a:cubicBezTo>
                      <a:pt x="4597400" y="1473200"/>
                      <a:pt x="4622800" y="1473200"/>
                      <a:pt x="4635500" y="1473200"/>
                    </a:cubicBezTo>
                    <a:cubicBezTo>
                      <a:pt x="4648200" y="1473200"/>
                      <a:pt x="4673600" y="1473200"/>
                      <a:pt x="4686300" y="1498600"/>
                    </a:cubicBezTo>
                    <a:cubicBezTo>
                      <a:pt x="4711700" y="1524000"/>
                      <a:pt x="4737100" y="1549400"/>
                      <a:pt x="4749800" y="1600200"/>
                    </a:cubicBezTo>
                    <a:cubicBezTo>
                      <a:pt x="4775200" y="1651000"/>
                      <a:pt x="4787900" y="1714500"/>
                      <a:pt x="4800600" y="1790700"/>
                    </a:cubicBezTo>
                    <a:moveTo>
                      <a:pt x="5105400" y="1790700"/>
                    </a:moveTo>
                    <a:lnTo>
                      <a:pt x="4851400" y="1790700"/>
                    </a:lnTo>
                    <a:cubicBezTo>
                      <a:pt x="4826000" y="1651000"/>
                      <a:pt x="4787900" y="1536700"/>
                      <a:pt x="4737100" y="1485900"/>
                    </a:cubicBezTo>
                    <a:cubicBezTo>
                      <a:pt x="4902200" y="1511300"/>
                      <a:pt x="5041900" y="1625600"/>
                      <a:pt x="5105400" y="1790700"/>
                    </a:cubicBezTo>
                    <a:moveTo>
                      <a:pt x="4419600" y="1790700"/>
                    </a:moveTo>
                    <a:cubicBezTo>
                      <a:pt x="4445000" y="1651000"/>
                      <a:pt x="4483100" y="1536700"/>
                      <a:pt x="4533900" y="1485900"/>
                    </a:cubicBezTo>
                    <a:cubicBezTo>
                      <a:pt x="4368800" y="1511300"/>
                      <a:pt x="4229100" y="1625600"/>
                      <a:pt x="4165600" y="1790700"/>
                    </a:cubicBezTo>
                    <a:lnTo>
                      <a:pt x="4419600" y="1790700"/>
                    </a:lnTo>
                    <a:moveTo>
                      <a:pt x="4635500" y="2603500"/>
                    </a:moveTo>
                    <a:cubicBezTo>
                      <a:pt x="4279900" y="2603500"/>
                      <a:pt x="4000500" y="2324100"/>
                      <a:pt x="4000500" y="1968500"/>
                    </a:cubicBezTo>
                    <a:cubicBezTo>
                      <a:pt x="4000500" y="1612900"/>
                      <a:pt x="4279900" y="1333500"/>
                      <a:pt x="4635500" y="1333500"/>
                    </a:cubicBezTo>
                    <a:cubicBezTo>
                      <a:pt x="4991100" y="1333500"/>
                      <a:pt x="5270500" y="1612900"/>
                      <a:pt x="5270500" y="1968500"/>
                    </a:cubicBezTo>
                    <a:cubicBezTo>
                      <a:pt x="5270500" y="2324100"/>
                      <a:pt x="4991100" y="2603500"/>
                      <a:pt x="4635500" y="2603500"/>
                    </a:cubicBezTo>
                    <a:moveTo>
                      <a:pt x="5181600" y="1968500"/>
                    </a:moveTo>
                    <a:cubicBezTo>
                      <a:pt x="5181600" y="1663700"/>
                      <a:pt x="4940300" y="1422400"/>
                      <a:pt x="4635500" y="1422400"/>
                    </a:cubicBezTo>
                    <a:cubicBezTo>
                      <a:pt x="4330700" y="1422400"/>
                      <a:pt x="4089400" y="1663700"/>
                      <a:pt x="4089400" y="1968500"/>
                    </a:cubicBezTo>
                    <a:cubicBezTo>
                      <a:pt x="4089400" y="2273300"/>
                      <a:pt x="4330700" y="2514600"/>
                      <a:pt x="4635500" y="2514600"/>
                    </a:cubicBezTo>
                    <a:cubicBezTo>
                      <a:pt x="4940300" y="2514600"/>
                      <a:pt x="5181600" y="2273300"/>
                      <a:pt x="5181600" y="1968500"/>
                    </a:cubicBezTo>
                    <a:moveTo>
                      <a:pt x="6019800" y="2438400"/>
                    </a:moveTo>
                    <a:cubicBezTo>
                      <a:pt x="6007100" y="2463800"/>
                      <a:pt x="5981700" y="2463800"/>
                      <a:pt x="5969000" y="2463800"/>
                    </a:cubicBezTo>
                    <a:cubicBezTo>
                      <a:pt x="5956300" y="2463800"/>
                      <a:pt x="5930900" y="2463800"/>
                      <a:pt x="5918200" y="2438400"/>
                    </a:cubicBezTo>
                    <a:cubicBezTo>
                      <a:pt x="5892800" y="2413000"/>
                      <a:pt x="5867400" y="2387600"/>
                      <a:pt x="5854700" y="2336800"/>
                    </a:cubicBezTo>
                    <a:cubicBezTo>
                      <a:pt x="5829300" y="2286000"/>
                      <a:pt x="5816600" y="2222500"/>
                      <a:pt x="5803900" y="2146300"/>
                    </a:cubicBezTo>
                    <a:lnTo>
                      <a:pt x="6134100" y="2146300"/>
                    </a:lnTo>
                    <a:cubicBezTo>
                      <a:pt x="6121400" y="2222500"/>
                      <a:pt x="6108700" y="2286000"/>
                      <a:pt x="6083300" y="2336800"/>
                    </a:cubicBezTo>
                    <a:cubicBezTo>
                      <a:pt x="6070600" y="2387600"/>
                      <a:pt x="6045200" y="2413000"/>
                      <a:pt x="6019800" y="2438400"/>
                    </a:cubicBezTo>
                    <a:moveTo>
                      <a:pt x="5791200" y="1968500"/>
                    </a:moveTo>
                    <a:cubicBezTo>
                      <a:pt x="5791200" y="2019300"/>
                      <a:pt x="5791200" y="2057400"/>
                      <a:pt x="5791200" y="2108200"/>
                    </a:cubicBezTo>
                    <a:lnTo>
                      <a:pt x="6146800" y="2108200"/>
                    </a:lnTo>
                    <a:cubicBezTo>
                      <a:pt x="6146800" y="2057400"/>
                      <a:pt x="6146800" y="2019300"/>
                      <a:pt x="6146800" y="1968500"/>
                    </a:cubicBezTo>
                    <a:cubicBezTo>
                      <a:pt x="6146800" y="1917700"/>
                      <a:pt x="6146800" y="1879600"/>
                      <a:pt x="6146800" y="1828800"/>
                    </a:cubicBezTo>
                    <a:lnTo>
                      <a:pt x="5791200" y="1828800"/>
                    </a:lnTo>
                    <a:cubicBezTo>
                      <a:pt x="5791200" y="1879600"/>
                      <a:pt x="5791200" y="1917700"/>
                      <a:pt x="5791200" y="1968500"/>
                    </a:cubicBezTo>
                    <a:moveTo>
                      <a:pt x="6070600" y="2463800"/>
                    </a:moveTo>
                    <a:cubicBezTo>
                      <a:pt x="6121400" y="2400300"/>
                      <a:pt x="6159500" y="2286000"/>
                      <a:pt x="6184900" y="2146300"/>
                    </a:cubicBezTo>
                    <a:lnTo>
                      <a:pt x="6438900" y="2146300"/>
                    </a:lnTo>
                    <a:cubicBezTo>
                      <a:pt x="6375400" y="2311400"/>
                      <a:pt x="6235700" y="2425700"/>
                      <a:pt x="6070600" y="2463800"/>
                    </a:cubicBezTo>
                    <a:moveTo>
                      <a:pt x="6184900" y="2108200"/>
                    </a:moveTo>
                    <a:lnTo>
                      <a:pt x="6451600" y="2108200"/>
                    </a:lnTo>
                    <a:cubicBezTo>
                      <a:pt x="6464300" y="2057400"/>
                      <a:pt x="6464300" y="2019300"/>
                      <a:pt x="6464300" y="1968500"/>
                    </a:cubicBezTo>
                    <a:cubicBezTo>
                      <a:pt x="6464300" y="1917700"/>
                      <a:pt x="6464300" y="1879600"/>
                      <a:pt x="6451600" y="1828800"/>
                    </a:cubicBezTo>
                    <a:lnTo>
                      <a:pt x="6184900" y="1828800"/>
                    </a:lnTo>
                    <a:cubicBezTo>
                      <a:pt x="6197600" y="1879600"/>
                      <a:pt x="6197600" y="1917700"/>
                      <a:pt x="6197600" y="1968500"/>
                    </a:cubicBezTo>
                    <a:cubicBezTo>
                      <a:pt x="6197600" y="2019300"/>
                      <a:pt x="6197600" y="2057400"/>
                      <a:pt x="6184900" y="2108200"/>
                    </a:cubicBezTo>
                    <a:moveTo>
                      <a:pt x="5486400" y="2108200"/>
                    </a:moveTo>
                    <a:lnTo>
                      <a:pt x="5753100" y="2108200"/>
                    </a:lnTo>
                    <a:cubicBezTo>
                      <a:pt x="5740400" y="2057400"/>
                      <a:pt x="5740400" y="2019300"/>
                      <a:pt x="5740400" y="1968500"/>
                    </a:cubicBezTo>
                    <a:cubicBezTo>
                      <a:pt x="5740400" y="1917700"/>
                      <a:pt x="5740400" y="1879600"/>
                      <a:pt x="5753100" y="1828800"/>
                    </a:cubicBezTo>
                    <a:lnTo>
                      <a:pt x="5486400" y="1828800"/>
                    </a:lnTo>
                    <a:cubicBezTo>
                      <a:pt x="5473700" y="1879600"/>
                      <a:pt x="5473700" y="1917700"/>
                      <a:pt x="5473700" y="1968500"/>
                    </a:cubicBezTo>
                    <a:cubicBezTo>
                      <a:pt x="5473700" y="2019300"/>
                      <a:pt x="5473700" y="2057400"/>
                      <a:pt x="5486400" y="2108200"/>
                    </a:cubicBezTo>
                    <a:moveTo>
                      <a:pt x="5753100" y="2146300"/>
                    </a:moveTo>
                    <a:lnTo>
                      <a:pt x="5499100" y="2146300"/>
                    </a:lnTo>
                    <a:cubicBezTo>
                      <a:pt x="5562600" y="2311400"/>
                      <a:pt x="5702300" y="2425700"/>
                      <a:pt x="5867400" y="2463800"/>
                    </a:cubicBezTo>
                    <a:cubicBezTo>
                      <a:pt x="5816600" y="2400300"/>
                      <a:pt x="5778500" y="2286000"/>
                      <a:pt x="5753100" y="2146300"/>
                    </a:cubicBezTo>
                    <a:moveTo>
                      <a:pt x="6134100" y="1790700"/>
                    </a:moveTo>
                    <a:lnTo>
                      <a:pt x="5803900" y="1790700"/>
                    </a:lnTo>
                    <a:cubicBezTo>
                      <a:pt x="5816600" y="1714500"/>
                      <a:pt x="5829300" y="1651000"/>
                      <a:pt x="5854700" y="1600200"/>
                    </a:cubicBezTo>
                    <a:cubicBezTo>
                      <a:pt x="5867400" y="1549400"/>
                      <a:pt x="5892800" y="1524000"/>
                      <a:pt x="5918200" y="1498600"/>
                    </a:cubicBezTo>
                    <a:cubicBezTo>
                      <a:pt x="5930900" y="1473200"/>
                      <a:pt x="5956300" y="1473200"/>
                      <a:pt x="5969000" y="1473200"/>
                    </a:cubicBezTo>
                    <a:cubicBezTo>
                      <a:pt x="5981700" y="1473200"/>
                      <a:pt x="6007100" y="1473200"/>
                      <a:pt x="6019800" y="1498600"/>
                    </a:cubicBezTo>
                    <a:cubicBezTo>
                      <a:pt x="6045200" y="1524000"/>
                      <a:pt x="6070600" y="1549400"/>
                      <a:pt x="6083300" y="1600200"/>
                    </a:cubicBezTo>
                    <a:cubicBezTo>
                      <a:pt x="6108700" y="1651000"/>
                      <a:pt x="6121400" y="1714500"/>
                      <a:pt x="6134100" y="1790700"/>
                    </a:cubicBezTo>
                    <a:moveTo>
                      <a:pt x="6438900" y="1790700"/>
                    </a:moveTo>
                    <a:lnTo>
                      <a:pt x="6184900" y="1790700"/>
                    </a:lnTo>
                    <a:cubicBezTo>
                      <a:pt x="6159500" y="1651000"/>
                      <a:pt x="6121400" y="1536700"/>
                      <a:pt x="6070600" y="1485900"/>
                    </a:cubicBezTo>
                    <a:cubicBezTo>
                      <a:pt x="6235700" y="1511300"/>
                      <a:pt x="6375400" y="1625600"/>
                      <a:pt x="6438900" y="1790700"/>
                    </a:cubicBezTo>
                    <a:moveTo>
                      <a:pt x="5753100" y="1790700"/>
                    </a:moveTo>
                    <a:cubicBezTo>
                      <a:pt x="5778500" y="1651000"/>
                      <a:pt x="5816600" y="1536700"/>
                      <a:pt x="5867400" y="1485900"/>
                    </a:cubicBezTo>
                    <a:cubicBezTo>
                      <a:pt x="5702300" y="1511300"/>
                      <a:pt x="5562600" y="1625600"/>
                      <a:pt x="5499100" y="1790700"/>
                    </a:cubicBezTo>
                    <a:lnTo>
                      <a:pt x="5753100" y="1790700"/>
                    </a:lnTo>
                    <a:moveTo>
                      <a:pt x="5969000" y="2603500"/>
                    </a:moveTo>
                    <a:cubicBezTo>
                      <a:pt x="5613400" y="2603500"/>
                      <a:pt x="5334000" y="2324100"/>
                      <a:pt x="5334000" y="1968500"/>
                    </a:cubicBezTo>
                    <a:cubicBezTo>
                      <a:pt x="5334000" y="1612900"/>
                      <a:pt x="5613400" y="1333500"/>
                      <a:pt x="5969000" y="1333500"/>
                    </a:cubicBezTo>
                    <a:cubicBezTo>
                      <a:pt x="6324600" y="1333500"/>
                      <a:pt x="6604000" y="1612900"/>
                      <a:pt x="6604000" y="1968500"/>
                    </a:cubicBezTo>
                    <a:cubicBezTo>
                      <a:pt x="6604000" y="2324100"/>
                      <a:pt x="6324600" y="2603500"/>
                      <a:pt x="5969000" y="2603500"/>
                    </a:cubicBezTo>
                    <a:moveTo>
                      <a:pt x="6515100" y="1968500"/>
                    </a:moveTo>
                    <a:cubicBezTo>
                      <a:pt x="6515100" y="1663700"/>
                      <a:pt x="6273800" y="1422400"/>
                      <a:pt x="5969000" y="1422400"/>
                    </a:cubicBezTo>
                    <a:cubicBezTo>
                      <a:pt x="5664200" y="1422400"/>
                      <a:pt x="5422900" y="1663700"/>
                      <a:pt x="5422900" y="1968500"/>
                    </a:cubicBezTo>
                    <a:cubicBezTo>
                      <a:pt x="5422900" y="2273300"/>
                      <a:pt x="5664200" y="2514600"/>
                      <a:pt x="5969000" y="2514600"/>
                    </a:cubicBezTo>
                    <a:cubicBezTo>
                      <a:pt x="6273800" y="2514600"/>
                      <a:pt x="6515100" y="2273300"/>
                      <a:pt x="6515100" y="1968500"/>
                    </a:cubicBezTo>
                    <a:moveTo>
                      <a:pt x="7353300" y="2438400"/>
                    </a:moveTo>
                    <a:cubicBezTo>
                      <a:pt x="7340600" y="2463800"/>
                      <a:pt x="7315200" y="2463800"/>
                      <a:pt x="7302500" y="2463800"/>
                    </a:cubicBezTo>
                    <a:cubicBezTo>
                      <a:pt x="7289800" y="2463800"/>
                      <a:pt x="7264400" y="2463800"/>
                      <a:pt x="7251700" y="2438400"/>
                    </a:cubicBezTo>
                    <a:cubicBezTo>
                      <a:pt x="7226300" y="2413000"/>
                      <a:pt x="7200900" y="2387600"/>
                      <a:pt x="7188200" y="2336800"/>
                    </a:cubicBezTo>
                    <a:cubicBezTo>
                      <a:pt x="7162800" y="2286000"/>
                      <a:pt x="7150100" y="2222500"/>
                      <a:pt x="7137400" y="2146300"/>
                    </a:cubicBezTo>
                    <a:lnTo>
                      <a:pt x="7467600" y="2146300"/>
                    </a:lnTo>
                    <a:cubicBezTo>
                      <a:pt x="7454900" y="2222500"/>
                      <a:pt x="7442200" y="2286000"/>
                      <a:pt x="7416800" y="2336800"/>
                    </a:cubicBezTo>
                    <a:cubicBezTo>
                      <a:pt x="7404100" y="2387600"/>
                      <a:pt x="7378700" y="2413000"/>
                      <a:pt x="7353300" y="2438400"/>
                    </a:cubicBezTo>
                    <a:moveTo>
                      <a:pt x="7124700" y="1968500"/>
                    </a:moveTo>
                    <a:cubicBezTo>
                      <a:pt x="7124700" y="2019300"/>
                      <a:pt x="7124700" y="2057400"/>
                      <a:pt x="7124700" y="2108200"/>
                    </a:cubicBezTo>
                    <a:lnTo>
                      <a:pt x="7480300" y="2108200"/>
                    </a:lnTo>
                    <a:cubicBezTo>
                      <a:pt x="7480300" y="2057400"/>
                      <a:pt x="7480300" y="2019300"/>
                      <a:pt x="7480300" y="1968500"/>
                    </a:cubicBezTo>
                    <a:cubicBezTo>
                      <a:pt x="7480300" y="1917700"/>
                      <a:pt x="7480300" y="1879600"/>
                      <a:pt x="7480300" y="1828800"/>
                    </a:cubicBezTo>
                    <a:lnTo>
                      <a:pt x="7124700" y="1828800"/>
                    </a:lnTo>
                    <a:cubicBezTo>
                      <a:pt x="7124700" y="1879600"/>
                      <a:pt x="7124700" y="1917700"/>
                      <a:pt x="7124700" y="1968500"/>
                    </a:cubicBezTo>
                    <a:moveTo>
                      <a:pt x="7404100" y="2463800"/>
                    </a:moveTo>
                    <a:cubicBezTo>
                      <a:pt x="7454900" y="2400300"/>
                      <a:pt x="7493000" y="2286000"/>
                      <a:pt x="7518400" y="2146300"/>
                    </a:cubicBezTo>
                    <a:lnTo>
                      <a:pt x="7772400" y="2146300"/>
                    </a:lnTo>
                    <a:cubicBezTo>
                      <a:pt x="7708900" y="2311400"/>
                      <a:pt x="7569200" y="2425700"/>
                      <a:pt x="7404100" y="2463800"/>
                    </a:cubicBezTo>
                    <a:moveTo>
                      <a:pt x="7518400" y="2108200"/>
                    </a:moveTo>
                    <a:lnTo>
                      <a:pt x="7785100" y="2108200"/>
                    </a:lnTo>
                    <a:cubicBezTo>
                      <a:pt x="7797800" y="2057400"/>
                      <a:pt x="7797800" y="2019300"/>
                      <a:pt x="7797800" y="1968500"/>
                    </a:cubicBezTo>
                    <a:cubicBezTo>
                      <a:pt x="7797800" y="1917700"/>
                      <a:pt x="7797800" y="1879600"/>
                      <a:pt x="7785100" y="1828800"/>
                    </a:cubicBezTo>
                    <a:lnTo>
                      <a:pt x="7518400" y="1828800"/>
                    </a:lnTo>
                    <a:cubicBezTo>
                      <a:pt x="7531100" y="1879600"/>
                      <a:pt x="7531100" y="1917700"/>
                      <a:pt x="7531100" y="1968500"/>
                    </a:cubicBezTo>
                    <a:cubicBezTo>
                      <a:pt x="7531100" y="2019300"/>
                      <a:pt x="7531100" y="2057400"/>
                      <a:pt x="7518400" y="2108200"/>
                    </a:cubicBezTo>
                    <a:moveTo>
                      <a:pt x="6819900" y="2108200"/>
                    </a:moveTo>
                    <a:lnTo>
                      <a:pt x="7086600" y="2108200"/>
                    </a:lnTo>
                    <a:cubicBezTo>
                      <a:pt x="7073900" y="2057400"/>
                      <a:pt x="7073900" y="2019300"/>
                      <a:pt x="7073900" y="1968500"/>
                    </a:cubicBezTo>
                    <a:cubicBezTo>
                      <a:pt x="7073900" y="1917700"/>
                      <a:pt x="7073900" y="1879600"/>
                      <a:pt x="7086600" y="1828800"/>
                    </a:cubicBezTo>
                    <a:lnTo>
                      <a:pt x="6819900" y="1828800"/>
                    </a:lnTo>
                    <a:cubicBezTo>
                      <a:pt x="6807200" y="1879600"/>
                      <a:pt x="6807200" y="1917700"/>
                      <a:pt x="6807200" y="1968500"/>
                    </a:cubicBezTo>
                    <a:cubicBezTo>
                      <a:pt x="6807200" y="2019300"/>
                      <a:pt x="6807200" y="2057400"/>
                      <a:pt x="6819900" y="2108200"/>
                    </a:cubicBezTo>
                    <a:moveTo>
                      <a:pt x="7086600" y="2146300"/>
                    </a:moveTo>
                    <a:lnTo>
                      <a:pt x="6832600" y="2146300"/>
                    </a:lnTo>
                    <a:cubicBezTo>
                      <a:pt x="6896100" y="2311400"/>
                      <a:pt x="7035800" y="2425700"/>
                      <a:pt x="7200900" y="2463800"/>
                    </a:cubicBezTo>
                    <a:cubicBezTo>
                      <a:pt x="7150100" y="2400300"/>
                      <a:pt x="7112000" y="2286000"/>
                      <a:pt x="7086600" y="2146300"/>
                    </a:cubicBezTo>
                    <a:moveTo>
                      <a:pt x="7467600" y="1790700"/>
                    </a:moveTo>
                    <a:lnTo>
                      <a:pt x="7137400" y="1790700"/>
                    </a:lnTo>
                    <a:cubicBezTo>
                      <a:pt x="7150100" y="1714500"/>
                      <a:pt x="7162800" y="1651000"/>
                      <a:pt x="7188200" y="1600200"/>
                    </a:cubicBezTo>
                    <a:cubicBezTo>
                      <a:pt x="7200900" y="1549400"/>
                      <a:pt x="7226300" y="1524000"/>
                      <a:pt x="7251700" y="1498600"/>
                    </a:cubicBezTo>
                    <a:cubicBezTo>
                      <a:pt x="7264400" y="1473200"/>
                      <a:pt x="7289800" y="1473200"/>
                      <a:pt x="7302500" y="1473200"/>
                    </a:cubicBezTo>
                    <a:cubicBezTo>
                      <a:pt x="7315200" y="1473200"/>
                      <a:pt x="7340600" y="1473200"/>
                      <a:pt x="7353300" y="1498600"/>
                    </a:cubicBezTo>
                    <a:cubicBezTo>
                      <a:pt x="7378700" y="1524000"/>
                      <a:pt x="7404100" y="1549400"/>
                      <a:pt x="7416800" y="1600200"/>
                    </a:cubicBezTo>
                    <a:cubicBezTo>
                      <a:pt x="7442200" y="1651000"/>
                      <a:pt x="7454900" y="1714500"/>
                      <a:pt x="7467600" y="1790700"/>
                    </a:cubicBezTo>
                    <a:moveTo>
                      <a:pt x="7772400" y="1790700"/>
                    </a:moveTo>
                    <a:lnTo>
                      <a:pt x="7518400" y="1790700"/>
                    </a:lnTo>
                    <a:cubicBezTo>
                      <a:pt x="7493000" y="1651000"/>
                      <a:pt x="7454900" y="1536700"/>
                      <a:pt x="7404100" y="1485900"/>
                    </a:cubicBezTo>
                    <a:cubicBezTo>
                      <a:pt x="7569200" y="1511300"/>
                      <a:pt x="7708900" y="1625600"/>
                      <a:pt x="7772400" y="1790700"/>
                    </a:cubicBezTo>
                    <a:moveTo>
                      <a:pt x="7086600" y="1790700"/>
                    </a:moveTo>
                    <a:cubicBezTo>
                      <a:pt x="7112000" y="1651000"/>
                      <a:pt x="7150100" y="1536700"/>
                      <a:pt x="7200900" y="1485900"/>
                    </a:cubicBezTo>
                    <a:cubicBezTo>
                      <a:pt x="7035800" y="1511300"/>
                      <a:pt x="6896100" y="1625600"/>
                      <a:pt x="6832600" y="1790700"/>
                    </a:cubicBezTo>
                    <a:lnTo>
                      <a:pt x="7086600" y="1790700"/>
                    </a:lnTo>
                    <a:moveTo>
                      <a:pt x="7302500" y="2603500"/>
                    </a:moveTo>
                    <a:cubicBezTo>
                      <a:pt x="6946900" y="2603500"/>
                      <a:pt x="6667500" y="2324100"/>
                      <a:pt x="6667500" y="1968500"/>
                    </a:cubicBezTo>
                    <a:cubicBezTo>
                      <a:pt x="6667500" y="1612900"/>
                      <a:pt x="6946900" y="1333500"/>
                      <a:pt x="7302500" y="1333500"/>
                    </a:cubicBezTo>
                    <a:cubicBezTo>
                      <a:pt x="7658100" y="1333500"/>
                      <a:pt x="7937500" y="1612900"/>
                      <a:pt x="7937500" y="1968500"/>
                    </a:cubicBezTo>
                    <a:cubicBezTo>
                      <a:pt x="7937500" y="2324100"/>
                      <a:pt x="7658100" y="2603500"/>
                      <a:pt x="7302500" y="2603500"/>
                    </a:cubicBezTo>
                    <a:moveTo>
                      <a:pt x="7848600" y="1968500"/>
                    </a:moveTo>
                    <a:cubicBezTo>
                      <a:pt x="7848600" y="1663700"/>
                      <a:pt x="7607300" y="1422400"/>
                      <a:pt x="7302500" y="1422400"/>
                    </a:cubicBezTo>
                    <a:cubicBezTo>
                      <a:pt x="6997700" y="1422400"/>
                      <a:pt x="6756400" y="1663700"/>
                      <a:pt x="6756400" y="1968500"/>
                    </a:cubicBezTo>
                    <a:cubicBezTo>
                      <a:pt x="6756400" y="2273300"/>
                      <a:pt x="6997700" y="2514600"/>
                      <a:pt x="7302500" y="2514600"/>
                    </a:cubicBezTo>
                    <a:cubicBezTo>
                      <a:pt x="7607300" y="2514600"/>
                      <a:pt x="7848600" y="2273300"/>
                      <a:pt x="7848600" y="1968500"/>
                    </a:cubicBezTo>
                    <a:moveTo>
                      <a:pt x="8686800" y="2438400"/>
                    </a:moveTo>
                    <a:cubicBezTo>
                      <a:pt x="8674100" y="2463800"/>
                      <a:pt x="8648700" y="2463800"/>
                      <a:pt x="8636000" y="2463800"/>
                    </a:cubicBezTo>
                    <a:cubicBezTo>
                      <a:pt x="8623300" y="2463800"/>
                      <a:pt x="8597900" y="2463800"/>
                      <a:pt x="8585200" y="2438400"/>
                    </a:cubicBezTo>
                    <a:cubicBezTo>
                      <a:pt x="8559800" y="2413000"/>
                      <a:pt x="8534400" y="2387600"/>
                      <a:pt x="8521700" y="2336800"/>
                    </a:cubicBezTo>
                    <a:cubicBezTo>
                      <a:pt x="8496300" y="2286000"/>
                      <a:pt x="8483600" y="2222500"/>
                      <a:pt x="8470900" y="2146300"/>
                    </a:cubicBezTo>
                    <a:lnTo>
                      <a:pt x="8801100" y="2146300"/>
                    </a:lnTo>
                    <a:cubicBezTo>
                      <a:pt x="8788400" y="2222500"/>
                      <a:pt x="8775700" y="2286000"/>
                      <a:pt x="8750300" y="2336800"/>
                    </a:cubicBezTo>
                    <a:cubicBezTo>
                      <a:pt x="8737600" y="2387600"/>
                      <a:pt x="8712200" y="2413000"/>
                      <a:pt x="8686800" y="2438400"/>
                    </a:cubicBezTo>
                    <a:moveTo>
                      <a:pt x="8458200" y="1968500"/>
                    </a:moveTo>
                    <a:cubicBezTo>
                      <a:pt x="8458200" y="2019300"/>
                      <a:pt x="8458200" y="2057400"/>
                      <a:pt x="8458200" y="2108200"/>
                    </a:cubicBezTo>
                    <a:lnTo>
                      <a:pt x="8813800" y="2108200"/>
                    </a:lnTo>
                    <a:cubicBezTo>
                      <a:pt x="8813800" y="2057400"/>
                      <a:pt x="8813800" y="2019300"/>
                      <a:pt x="8813800" y="1968500"/>
                    </a:cubicBezTo>
                    <a:cubicBezTo>
                      <a:pt x="8813800" y="1917700"/>
                      <a:pt x="8813800" y="1879600"/>
                      <a:pt x="8813800" y="1828800"/>
                    </a:cubicBezTo>
                    <a:lnTo>
                      <a:pt x="8458200" y="1828800"/>
                    </a:lnTo>
                    <a:cubicBezTo>
                      <a:pt x="8458200" y="1879600"/>
                      <a:pt x="8458200" y="1917700"/>
                      <a:pt x="8458200" y="1968500"/>
                    </a:cubicBezTo>
                    <a:moveTo>
                      <a:pt x="8737600" y="2463800"/>
                    </a:moveTo>
                    <a:cubicBezTo>
                      <a:pt x="8788400" y="2400300"/>
                      <a:pt x="8826500" y="2286000"/>
                      <a:pt x="8851900" y="2146300"/>
                    </a:cubicBezTo>
                    <a:lnTo>
                      <a:pt x="9105900" y="2146300"/>
                    </a:lnTo>
                    <a:cubicBezTo>
                      <a:pt x="9042400" y="2311400"/>
                      <a:pt x="8902700" y="2425700"/>
                      <a:pt x="8737600" y="2463800"/>
                    </a:cubicBezTo>
                    <a:moveTo>
                      <a:pt x="8851900" y="2108200"/>
                    </a:moveTo>
                    <a:lnTo>
                      <a:pt x="9118600" y="2108200"/>
                    </a:lnTo>
                    <a:cubicBezTo>
                      <a:pt x="9131300" y="2057400"/>
                      <a:pt x="9131300" y="2019300"/>
                      <a:pt x="9131300" y="1968500"/>
                    </a:cubicBezTo>
                    <a:cubicBezTo>
                      <a:pt x="9131300" y="1917700"/>
                      <a:pt x="9131300" y="1879600"/>
                      <a:pt x="9118600" y="1828800"/>
                    </a:cubicBezTo>
                    <a:lnTo>
                      <a:pt x="8851900" y="1828800"/>
                    </a:lnTo>
                    <a:cubicBezTo>
                      <a:pt x="8864600" y="1879600"/>
                      <a:pt x="8864600" y="1917700"/>
                      <a:pt x="8864600" y="1968500"/>
                    </a:cubicBezTo>
                    <a:cubicBezTo>
                      <a:pt x="8864600" y="2019300"/>
                      <a:pt x="8864600" y="2057400"/>
                      <a:pt x="8851900" y="2108200"/>
                    </a:cubicBezTo>
                    <a:moveTo>
                      <a:pt x="8153400" y="2108200"/>
                    </a:moveTo>
                    <a:lnTo>
                      <a:pt x="8420100" y="2108200"/>
                    </a:lnTo>
                    <a:cubicBezTo>
                      <a:pt x="8407400" y="2057400"/>
                      <a:pt x="8407400" y="2019300"/>
                      <a:pt x="8407400" y="1968500"/>
                    </a:cubicBezTo>
                    <a:cubicBezTo>
                      <a:pt x="8407400" y="1917700"/>
                      <a:pt x="8407400" y="1879600"/>
                      <a:pt x="8420100" y="1828800"/>
                    </a:cubicBezTo>
                    <a:lnTo>
                      <a:pt x="8153400" y="1828800"/>
                    </a:lnTo>
                    <a:cubicBezTo>
                      <a:pt x="8140700" y="1879600"/>
                      <a:pt x="8140700" y="1917700"/>
                      <a:pt x="8140700" y="1968500"/>
                    </a:cubicBezTo>
                    <a:cubicBezTo>
                      <a:pt x="8140700" y="2019300"/>
                      <a:pt x="8140700" y="2057400"/>
                      <a:pt x="8153400" y="2108200"/>
                    </a:cubicBezTo>
                    <a:moveTo>
                      <a:pt x="8420100" y="2146300"/>
                    </a:moveTo>
                    <a:lnTo>
                      <a:pt x="8166100" y="2146300"/>
                    </a:lnTo>
                    <a:cubicBezTo>
                      <a:pt x="8229600" y="2311400"/>
                      <a:pt x="8369300" y="2425700"/>
                      <a:pt x="8534400" y="2463800"/>
                    </a:cubicBezTo>
                    <a:cubicBezTo>
                      <a:pt x="8483600" y="2400300"/>
                      <a:pt x="8445500" y="2286000"/>
                      <a:pt x="8420100" y="2146300"/>
                    </a:cubicBezTo>
                    <a:moveTo>
                      <a:pt x="8801100" y="1790700"/>
                    </a:moveTo>
                    <a:lnTo>
                      <a:pt x="8470900" y="1790700"/>
                    </a:lnTo>
                    <a:cubicBezTo>
                      <a:pt x="8483600" y="1714500"/>
                      <a:pt x="8496300" y="1651000"/>
                      <a:pt x="8521700" y="1600200"/>
                    </a:cubicBezTo>
                    <a:cubicBezTo>
                      <a:pt x="8534400" y="1549400"/>
                      <a:pt x="8559800" y="1524000"/>
                      <a:pt x="8585200" y="1498600"/>
                    </a:cubicBezTo>
                    <a:cubicBezTo>
                      <a:pt x="8597900" y="1473200"/>
                      <a:pt x="8623300" y="1473200"/>
                      <a:pt x="8636000" y="1473200"/>
                    </a:cubicBezTo>
                    <a:cubicBezTo>
                      <a:pt x="8648700" y="1473200"/>
                      <a:pt x="8674100" y="1473200"/>
                      <a:pt x="8686800" y="1498600"/>
                    </a:cubicBezTo>
                    <a:cubicBezTo>
                      <a:pt x="8712200" y="1524000"/>
                      <a:pt x="8737600" y="1549400"/>
                      <a:pt x="8750300" y="1600200"/>
                    </a:cubicBezTo>
                    <a:cubicBezTo>
                      <a:pt x="8775700" y="1651000"/>
                      <a:pt x="8788400" y="1714500"/>
                      <a:pt x="8801100" y="1790700"/>
                    </a:cubicBezTo>
                    <a:moveTo>
                      <a:pt x="9105900" y="1790700"/>
                    </a:moveTo>
                    <a:lnTo>
                      <a:pt x="8851900" y="1790700"/>
                    </a:lnTo>
                    <a:cubicBezTo>
                      <a:pt x="8826500" y="1651000"/>
                      <a:pt x="8788400" y="1536700"/>
                      <a:pt x="8737600" y="1485900"/>
                    </a:cubicBezTo>
                    <a:cubicBezTo>
                      <a:pt x="8902700" y="1511300"/>
                      <a:pt x="9042400" y="1625600"/>
                      <a:pt x="9105900" y="1790700"/>
                    </a:cubicBezTo>
                    <a:moveTo>
                      <a:pt x="8420100" y="1790700"/>
                    </a:moveTo>
                    <a:cubicBezTo>
                      <a:pt x="8445500" y="1651000"/>
                      <a:pt x="8483600" y="1536700"/>
                      <a:pt x="8534400" y="1485900"/>
                    </a:cubicBezTo>
                    <a:cubicBezTo>
                      <a:pt x="8369300" y="1511300"/>
                      <a:pt x="8229600" y="1625600"/>
                      <a:pt x="8166100" y="1790700"/>
                    </a:cubicBezTo>
                    <a:lnTo>
                      <a:pt x="8420100" y="1790700"/>
                    </a:lnTo>
                    <a:moveTo>
                      <a:pt x="8636000" y="2603500"/>
                    </a:moveTo>
                    <a:cubicBezTo>
                      <a:pt x="8280400" y="2603500"/>
                      <a:pt x="8001000" y="2324100"/>
                      <a:pt x="8001000" y="1968500"/>
                    </a:cubicBezTo>
                    <a:cubicBezTo>
                      <a:pt x="8001000" y="1612900"/>
                      <a:pt x="8280400" y="1333500"/>
                      <a:pt x="8636000" y="1333500"/>
                    </a:cubicBezTo>
                    <a:cubicBezTo>
                      <a:pt x="8991600" y="1333500"/>
                      <a:pt x="9271000" y="1612900"/>
                      <a:pt x="9271000" y="1968500"/>
                    </a:cubicBezTo>
                    <a:cubicBezTo>
                      <a:pt x="9271000" y="2324100"/>
                      <a:pt x="8991600" y="2603500"/>
                      <a:pt x="8636000" y="2603500"/>
                    </a:cubicBezTo>
                    <a:moveTo>
                      <a:pt x="9182100" y="1968500"/>
                    </a:moveTo>
                    <a:cubicBezTo>
                      <a:pt x="9182100" y="1663700"/>
                      <a:pt x="8940800" y="1422400"/>
                      <a:pt x="8636000" y="1422400"/>
                    </a:cubicBezTo>
                    <a:cubicBezTo>
                      <a:pt x="8331200" y="1422400"/>
                      <a:pt x="8089900" y="1663700"/>
                      <a:pt x="8089900" y="1968500"/>
                    </a:cubicBezTo>
                    <a:cubicBezTo>
                      <a:pt x="8089900" y="2273300"/>
                      <a:pt x="8331200" y="2514600"/>
                      <a:pt x="8636000" y="2514600"/>
                    </a:cubicBezTo>
                    <a:cubicBezTo>
                      <a:pt x="8940800" y="2514600"/>
                      <a:pt x="9182100" y="2273300"/>
                      <a:pt x="9182100" y="1968500"/>
                    </a:cubicBezTo>
                    <a:moveTo>
                      <a:pt x="10020300" y="2438400"/>
                    </a:moveTo>
                    <a:cubicBezTo>
                      <a:pt x="10007600" y="2463800"/>
                      <a:pt x="9982200" y="2463800"/>
                      <a:pt x="9969500" y="2463800"/>
                    </a:cubicBezTo>
                    <a:cubicBezTo>
                      <a:pt x="9956800" y="2463800"/>
                      <a:pt x="9931400" y="2463800"/>
                      <a:pt x="9918700" y="2438400"/>
                    </a:cubicBezTo>
                    <a:cubicBezTo>
                      <a:pt x="9893300" y="2413000"/>
                      <a:pt x="9867900" y="2387600"/>
                      <a:pt x="9855200" y="2336800"/>
                    </a:cubicBezTo>
                    <a:cubicBezTo>
                      <a:pt x="9829800" y="2286000"/>
                      <a:pt x="9817100" y="2222500"/>
                      <a:pt x="9804400" y="2146300"/>
                    </a:cubicBezTo>
                    <a:lnTo>
                      <a:pt x="10134600" y="2146300"/>
                    </a:lnTo>
                    <a:cubicBezTo>
                      <a:pt x="10121900" y="2222500"/>
                      <a:pt x="10109200" y="2286000"/>
                      <a:pt x="10083800" y="2336800"/>
                    </a:cubicBezTo>
                    <a:cubicBezTo>
                      <a:pt x="10071100" y="2387600"/>
                      <a:pt x="10045700" y="2413000"/>
                      <a:pt x="10020300" y="2438400"/>
                    </a:cubicBezTo>
                    <a:moveTo>
                      <a:pt x="9791700" y="1968500"/>
                    </a:moveTo>
                    <a:cubicBezTo>
                      <a:pt x="9791700" y="2019300"/>
                      <a:pt x="9791700" y="2057400"/>
                      <a:pt x="9791700" y="2108200"/>
                    </a:cubicBezTo>
                    <a:lnTo>
                      <a:pt x="10147300" y="2108200"/>
                    </a:lnTo>
                    <a:cubicBezTo>
                      <a:pt x="10147300" y="2057400"/>
                      <a:pt x="10147300" y="2019300"/>
                      <a:pt x="10147300" y="1968500"/>
                    </a:cubicBezTo>
                    <a:cubicBezTo>
                      <a:pt x="10147300" y="1917700"/>
                      <a:pt x="10147300" y="1879600"/>
                      <a:pt x="10147300" y="1828800"/>
                    </a:cubicBezTo>
                    <a:lnTo>
                      <a:pt x="9791700" y="1828800"/>
                    </a:lnTo>
                    <a:cubicBezTo>
                      <a:pt x="9791700" y="1879600"/>
                      <a:pt x="9791700" y="1917700"/>
                      <a:pt x="9791700" y="1968500"/>
                    </a:cubicBezTo>
                    <a:moveTo>
                      <a:pt x="10071100" y="2463800"/>
                    </a:moveTo>
                    <a:cubicBezTo>
                      <a:pt x="10121900" y="2400300"/>
                      <a:pt x="10160000" y="2286000"/>
                      <a:pt x="10185400" y="2146300"/>
                    </a:cubicBezTo>
                    <a:lnTo>
                      <a:pt x="10439400" y="2146300"/>
                    </a:lnTo>
                    <a:cubicBezTo>
                      <a:pt x="10375900" y="2311400"/>
                      <a:pt x="10236200" y="2425700"/>
                      <a:pt x="10071100" y="2463800"/>
                    </a:cubicBezTo>
                    <a:moveTo>
                      <a:pt x="10185400" y="2108200"/>
                    </a:moveTo>
                    <a:lnTo>
                      <a:pt x="10452100" y="2108200"/>
                    </a:lnTo>
                    <a:cubicBezTo>
                      <a:pt x="10464800" y="2057400"/>
                      <a:pt x="10464800" y="2019300"/>
                      <a:pt x="10464800" y="1968500"/>
                    </a:cubicBezTo>
                    <a:cubicBezTo>
                      <a:pt x="10464800" y="1917700"/>
                      <a:pt x="10464800" y="1879600"/>
                      <a:pt x="10452100" y="1828800"/>
                    </a:cubicBezTo>
                    <a:lnTo>
                      <a:pt x="10185400" y="1828800"/>
                    </a:lnTo>
                    <a:cubicBezTo>
                      <a:pt x="10198100" y="1879600"/>
                      <a:pt x="10198100" y="1917700"/>
                      <a:pt x="10198100" y="1968500"/>
                    </a:cubicBezTo>
                    <a:cubicBezTo>
                      <a:pt x="10198100" y="2019300"/>
                      <a:pt x="10198100" y="2057400"/>
                      <a:pt x="10185400" y="2108200"/>
                    </a:cubicBezTo>
                    <a:moveTo>
                      <a:pt x="9486900" y="2108200"/>
                    </a:moveTo>
                    <a:lnTo>
                      <a:pt x="9753600" y="2108200"/>
                    </a:lnTo>
                    <a:cubicBezTo>
                      <a:pt x="9740900" y="2057400"/>
                      <a:pt x="9740900" y="2019300"/>
                      <a:pt x="9740900" y="1968500"/>
                    </a:cubicBezTo>
                    <a:cubicBezTo>
                      <a:pt x="9740900" y="1917700"/>
                      <a:pt x="9740900" y="1879600"/>
                      <a:pt x="9753600" y="1828800"/>
                    </a:cubicBezTo>
                    <a:lnTo>
                      <a:pt x="9486900" y="1828800"/>
                    </a:lnTo>
                    <a:cubicBezTo>
                      <a:pt x="9474200" y="1879600"/>
                      <a:pt x="9474200" y="1917700"/>
                      <a:pt x="9474200" y="1968500"/>
                    </a:cubicBezTo>
                    <a:cubicBezTo>
                      <a:pt x="9474200" y="2019300"/>
                      <a:pt x="9474200" y="2057400"/>
                      <a:pt x="9486900" y="2108200"/>
                    </a:cubicBezTo>
                    <a:moveTo>
                      <a:pt x="9753600" y="2146300"/>
                    </a:moveTo>
                    <a:lnTo>
                      <a:pt x="9499600" y="2146300"/>
                    </a:lnTo>
                    <a:cubicBezTo>
                      <a:pt x="9563100" y="2311400"/>
                      <a:pt x="9702800" y="2425700"/>
                      <a:pt x="9867900" y="2463800"/>
                    </a:cubicBezTo>
                    <a:cubicBezTo>
                      <a:pt x="9817100" y="2400300"/>
                      <a:pt x="9779000" y="2286000"/>
                      <a:pt x="9753600" y="2146300"/>
                    </a:cubicBezTo>
                    <a:moveTo>
                      <a:pt x="10134600" y="1790700"/>
                    </a:moveTo>
                    <a:lnTo>
                      <a:pt x="9804400" y="1790700"/>
                    </a:lnTo>
                    <a:cubicBezTo>
                      <a:pt x="9817100" y="1714500"/>
                      <a:pt x="9829800" y="1651000"/>
                      <a:pt x="9855200" y="1600200"/>
                    </a:cubicBezTo>
                    <a:cubicBezTo>
                      <a:pt x="9867900" y="1549400"/>
                      <a:pt x="9893300" y="1524000"/>
                      <a:pt x="9918700" y="1498600"/>
                    </a:cubicBezTo>
                    <a:cubicBezTo>
                      <a:pt x="9931400" y="1473200"/>
                      <a:pt x="9956800" y="1473200"/>
                      <a:pt x="9969500" y="1473200"/>
                    </a:cubicBezTo>
                    <a:cubicBezTo>
                      <a:pt x="9982200" y="1473200"/>
                      <a:pt x="10007600" y="1473200"/>
                      <a:pt x="10020300" y="1498600"/>
                    </a:cubicBezTo>
                    <a:cubicBezTo>
                      <a:pt x="10045700" y="1524000"/>
                      <a:pt x="10071100" y="1549400"/>
                      <a:pt x="10083800" y="1600200"/>
                    </a:cubicBezTo>
                    <a:cubicBezTo>
                      <a:pt x="10109200" y="1651000"/>
                      <a:pt x="10121900" y="1714500"/>
                      <a:pt x="10134600" y="1790700"/>
                    </a:cubicBezTo>
                    <a:moveTo>
                      <a:pt x="10439400" y="1790700"/>
                    </a:moveTo>
                    <a:lnTo>
                      <a:pt x="10185400" y="1790700"/>
                    </a:lnTo>
                    <a:cubicBezTo>
                      <a:pt x="10160000" y="1651000"/>
                      <a:pt x="10121900" y="1536700"/>
                      <a:pt x="10071100" y="1485900"/>
                    </a:cubicBezTo>
                    <a:cubicBezTo>
                      <a:pt x="10236200" y="1511300"/>
                      <a:pt x="10375900" y="1625600"/>
                      <a:pt x="10439400" y="1790700"/>
                    </a:cubicBezTo>
                    <a:moveTo>
                      <a:pt x="9753600" y="1790700"/>
                    </a:moveTo>
                    <a:cubicBezTo>
                      <a:pt x="9779000" y="1651000"/>
                      <a:pt x="9817100" y="1536700"/>
                      <a:pt x="9867900" y="1485900"/>
                    </a:cubicBezTo>
                    <a:cubicBezTo>
                      <a:pt x="9702800" y="1511300"/>
                      <a:pt x="9563100" y="1625600"/>
                      <a:pt x="9499600" y="1790700"/>
                    </a:cubicBezTo>
                    <a:lnTo>
                      <a:pt x="9753600" y="1790700"/>
                    </a:lnTo>
                    <a:moveTo>
                      <a:pt x="9969500" y="2603500"/>
                    </a:moveTo>
                    <a:cubicBezTo>
                      <a:pt x="9613900" y="2603500"/>
                      <a:pt x="9334500" y="2324100"/>
                      <a:pt x="9334500" y="1968500"/>
                    </a:cubicBezTo>
                    <a:cubicBezTo>
                      <a:pt x="9334500" y="1612900"/>
                      <a:pt x="9613900" y="1333500"/>
                      <a:pt x="9969500" y="1333500"/>
                    </a:cubicBezTo>
                    <a:cubicBezTo>
                      <a:pt x="10325100" y="1333500"/>
                      <a:pt x="10604500" y="1612900"/>
                      <a:pt x="10604500" y="1968500"/>
                    </a:cubicBezTo>
                    <a:cubicBezTo>
                      <a:pt x="10604500" y="2324100"/>
                      <a:pt x="10325100" y="2603500"/>
                      <a:pt x="9969500" y="2603500"/>
                    </a:cubicBezTo>
                    <a:moveTo>
                      <a:pt x="10515600" y="1968500"/>
                    </a:moveTo>
                    <a:cubicBezTo>
                      <a:pt x="10515600" y="1663700"/>
                      <a:pt x="10274300" y="1422400"/>
                      <a:pt x="9969500" y="1422400"/>
                    </a:cubicBezTo>
                    <a:cubicBezTo>
                      <a:pt x="9664700" y="1422400"/>
                      <a:pt x="9423400" y="1663700"/>
                      <a:pt x="9423400" y="1968500"/>
                    </a:cubicBezTo>
                    <a:cubicBezTo>
                      <a:pt x="9423400" y="2273300"/>
                      <a:pt x="9664700" y="2514600"/>
                      <a:pt x="9969500" y="2514600"/>
                    </a:cubicBezTo>
                    <a:cubicBezTo>
                      <a:pt x="10274300" y="2514600"/>
                      <a:pt x="10515600" y="2273300"/>
                      <a:pt x="10515600" y="1968500"/>
                    </a:cubicBezTo>
                    <a:moveTo>
                      <a:pt x="11353800" y="2438400"/>
                    </a:moveTo>
                    <a:cubicBezTo>
                      <a:pt x="11341100" y="2463800"/>
                      <a:pt x="11315700" y="2463800"/>
                      <a:pt x="11303000" y="2463800"/>
                    </a:cubicBezTo>
                    <a:cubicBezTo>
                      <a:pt x="11290300" y="2463800"/>
                      <a:pt x="11264900" y="2463800"/>
                      <a:pt x="11252200" y="2438400"/>
                    </a:cubicBezTo>
                    <a:cubicBezTo>
                      <a:pt x="11226800" y="2413000"/>
                      <a:pt x="11201400" y="2387600"/>
                      <a:pt x="11188700" y="2336800"/>
                    </a:cubicBezTo>
                    <a:cubicBezTo>
                      <a:pt x="11163300" y="2286000"/>
                      <a:pt x="11150600" y="2222500"/>
                      <a:pt x="11137900" y="2146300"/>
                    </a:cubicBezTo>
                    <a:lnTo>
                      <a:pt x="11468100" y="2146300"/>
                    </a:lnTo>
                    <a:cubicBezTo>
                      <a:pt x="11455400" y="2222500"/>
                      <a:pt x="11442700" y="2286000"/>
                      <a:pt x="11417300" y="2336800"/>
                    </a:cubicBezTo>
                    <a:cubicBezTo>
                      <a:pt x="11404600" y="2387600"/>
                      <a:pt x="11379200" y="2413000"/>
                      <a:pt x="11353800" y="2438400"/>
                    </a:cubicBezTo>
                    <a:moveTo>
                      <a:pt x="11125200" y="1968500"/>
                    </a:moveTo>
                    <a:cubicBezTo>
                      <a:pt x="11125200" y="2019300"/>
                      <a:pt x="11125200" y="2057400"/>
                      <a:pt x="11125200" y="2108200"/>
                    </a:cubicBezTo>
                    <a:lnTo>
                      <a:pt x="11480800" y="2108200"/>
                    </a:lnTo>
                    <a:cubicBezTo>
                      <a:pt x="11480800" y="2057400"/>
                      <a:pt x="11480800" y="2019300"/>
                      <a:pt x="11480800" y="1968500"/>
                    </a:cubicBezTo>
                    <a:cubicBezTo>
                      <a:pt x="11480800" y="1917700"/>
                      <a:pt x="11480800" y="1879600"/>
                      <a:pt x="11480800" y="1828800"/>
                    </a:cubicBezTo>
                    <a:lnTo>
                      <a:pt x="11125200" y="1828800"/>
                    </a:lnTo>
                    <a:cubicBezTo>
                      <a:pt x="11125200" y="1879600"/>
                      <a:pt x="11125200" y="1917700"/>
                      <a:pt x="11125200" y="1968500"/>
                    </a:cubicBezTo>
                    <a:moveTo>
                      <a:pt x="11404600" y="2463800"/>
                    </a:moveTo>
                    <a:cubicBezTo>
                      <a:pt x="11455400" y="2400300"/>
                      <a:pt x="11493500" y="2286000"/>
                      <a:pt x="11518900" y="2146300"/>
                    </a:cubicBezTo>
                    <a:lnTo>
                      <a:pt x="11772900" y="2146300"/>
                    </a:lnTo>
                    <a:cubicBezTo>
                      <a:pt x="11709400" y="2311400"/>
                      <a:pt x="11569700" y="2425700"/>
                      <a:pt x="11404600" y="2463800"/>
                    </a:cubicBezTo>
                    <a:moveTo>
                      <a:pt x="11518900" y="2108200"/>
                    </a:moveTo>
                    <a:lnTo>
                      <a:pt x="11785600" y="2108200"/>
                    </a:lnTo>
                    <a:cubicBezTo>
                      <a:pt x="11798300" y="2057400"/>
                      <a:pt x="11798300" y="2019300"/>
                      <a:pt x="11798300" y="1968500"/>
                    </a:cubicBezTo>
                    <a:cubicBezTo>
                      <a:pt x="11798300" y="1917700"/>
                      <a:pt x="11798300" y="1879600"/>
                      <a:pt x="11785600" y="1828800"/>
                    </a:cubicBezTo>
                    <a:lnTo>
                      <a:pt x="11518900" y="1828800"/>
                    </a:lnTo>
                    <a:cubicBezTo>
                      <a:pt x="11531600" y="1879600"/>
                      <a:pt x="11531600" y="1917700"/>
                      <a:pt x="11531600" y="1968500"/>
                    </a:cubicBezTo>
                    <a:cubicBezTo>
                      <a:pt x="11531600" y="2019300"/>
                      <a:pt x="11531600" y="2057400"/>
                      <a:pt x="11518900" y="2108200"/>
                    </a:cubicBezTo>
                    <a:moveTo>
                      <a:pt x="10820400" y="2108200"/>
                    </a:moveTo>
                    <a:lnTo>
                      <a:pt x="11087100" y="2108200"/>
                    </a:lnTo>
                    <a:cubicBezTo>
                      <a:pt x="11074400" y="2057400"/>
                      <a:pt x="11074400" y="2019300"/>
                      <a:pt x="11074400" y="1968500"/>
                    </a:cubicBezTo>
                    <a:cubicBezTo>
                      <a:pt x="11074400" y="1917700"/>
                      <a:pt x="11074400" y="1879600"/>
                      <a:pt x="11087100" y="1828800"/>
                    </a:cubicBezTo>
                    <a:lnTo>
                      <a:pt x="10820400" y="1828800"/>
                    </a:lnTo>
                    <a:cubicBezTo>
                      <a:pt x="10807700" y="1879600"/>
                      <a:pt x="10807700" y="1917700"/>
                      <a:pt x="10807700" y="1968500"/>
                    </a:cubicBezTo>
                    <a:cubicBezTo>
                      <a:pt x="10807700" y="2019300"/>
                      <a:pt x="10807700" y="2057400"/>
                      <a:pt x="10820400" y="2108200"/>
                    </a:cubicBezTo>
                    <a:moveTo>
                      <a:pt x="11087100" y="2146300"/>
                    </a:moveTo>
                    <a:lnTo>
                      <a:pt x="10833100" y="2146300"/>
                    </a:lnTo>
                    <a:cubicBezTo>
                      <a:pt x="10896600" y="2311400"/>
                      <a:pt x="11036300" y="2425700"/>
                      <a:pt x="11201400" y="2463800"/>
                    </a:cubicBezTo>
                    <a:cubicBezTo>
                      <a:pt x="11150600" y="2400300"/>
                      <a:pt x="11112500" y="2286000"/>
                      <a:pt x="11087100" y="2146300"/>
                    </a:cubicBezTo>
                    <a:moveTo>
                      <a:pt x="11468100" y="1790700"/>
                    </a:moveTo>
                    <a:lnTo>
                      <a:pt x="11137900" y="1790700"/>
                    </a:lnTo>
                    <a:cubicBezTo>
                      <a:pt x="11150600" y="1714500"/>
                      <a:pt x="11163300" y="1651000"/>
                      <a:pt x="11188700" y="1600200"/>
                    </a:cubicBezTo>
                    <a:cubicBezTo>
                      <a:pt x="11201400" y="1549400"/>
                      <a:pt x="11226800" y="1524000"/>
                      <a:pt x="11252200" y="1498600"/>
                    </a:cubicBezTo>
                    <a:cubicBezTo>
                      <a:pt x="11264900" y="1473200"/>
                      <a:pt x="11290300" y="1473200"/>
                      <a:pt x="11303000" y="1473200"/>
                    </a:cubicBezTo>
                    <a:cubicBezTo>
                      <a:pt x="11315700" y="1473200"/>
                      <a:pt x="11341100" y="1473200"/>
                      <a:pt x="11353800" y="1498600"/>
                    </a:cubicBezTo>
                    <a:cubicBezTo>
                      <a:pt x="11379200" y="1524000"/>
                      <a:pt x="11404600" y="1549400"/>
                      <a:pt x="11417300" y="1600200"/>
                    </a:cubicBezTo>
                    <a:cubicBezTo>
                      <a:pt x="11442700" y="1651000"/>
                      <a:pt x="11455400" y="1714500"/>
                      <a:pt x="11468100" y="1790700"/>
                    </a:cubicBezTo>
                    <a:moveTo>
                      <a:pt x="11772900" y="1790700"/>
                    </a:moveTo>
                    <a:lnTo>
                      <a:pt x="11518900" y="1790700"/>
                    </a:lnTo>
                    <a:cubicBezTo>
                      <a:pt x="11493500" y="1651000"/>
                      <a:pt x="11455400" y="1536700"/>
                      <a:pt x="11404600" y="1485900"/>
                    </a:cubicBezTo>
                    <a:cubicBezTo>
                      <a:pt x="11569700" y="1511300"/>
                      <a:pt x="11709400" y="1625600"/>
                      <a:pt x="11772900" y="1790700"/>
                    </a:cubicBezTo>
                    <a:moveTo>
                      <a:pt x="11087100" y="1790700"/>
                    </a:moveTo>
                    <a:cubicBezTo>
                      <a:pt x="11112500" y="1651000"/>
                      <a:pt x="11150600" y="1536700"/>
                      <a:pt x="11201400" y="1485900"/>
                    </a:cubicBezTo>
                    <a:cubicBezTo>
                      <a:pt x="11036300" y="1511300"/>
                      <a:pt x="10896600" y="1625600"/>
                      <a:pt x="10833100" y="1790700"/>
                    </a:cubicBezTo>
                    <a:lnTo>
                      <a:pt x="11087100" y="1790700"/>
                    </a:lnTo>
                    <a:moveTo>
                      <a:pt x="11303000" y="2603500"/>
                    </a:moveTo>
                    <a:cubicBezTo>
                      <a:pt x="10947400" y="2603500"/>
                      <a:pt x="10668000" y="2324100"/>
                      <a:pt x="10668000" y="1968500"/>
                    </a:cubicBezTo>
                    <a:cubicBezTo>
                      <a:pt x="10668000" y="1612900"/>
                      <a:pt x="10947400" y="1333500"/>
                      <a:pt x="11303000" y="1333500"/>
                    </a:cubicBezTo>
                    <a:cubicBezTo>
                      <a:pt x="11658600" y="1333500"/>
                      <a:pt x="11938000" y="1612900"/>
                      <a:pt x="11938000" y="1968500"/>
                    </a:cubicBezTo>
                    <a:cubicBezTo>
                      <a:pt x="11938000" y="2324100"/>
                      <a:pt x="11658600" y="2603500"/>
                      <a:pt x="11303000" y="2603500"/>
                    </a:cubicBezTo>
                    <a:moveTo>
                      <a:pt x="11849100" y="1968500"/>
                    </a:moveTo>
                    <a:cubicBezTo>
                      <a:pt x="11849100" y="1663700"/>
                      <a:pt x="11607800" y="1422400"/>
                      <a:pt x="11303000" y="1422400"/>
                    </a:cubicBezTo>
                    <a:cubicBezTo>
                      <a:pt x="10998200" y="1422400"/>
                      <a:pt x="10756900" y="1663700"/>
                      <a:pt x="10756900" y="1968500"/>
                    </a:cubicBezTo>
                    <a:cubicBezTo>
                      <a:pt x="10756900" y="2273300"/>
                      <a:pt x="10998200" y="2514600"/>
                      <a:pt x="11303000" y="2514600"/>
                    </a:cubicBezTo>
                    <a:cubicBezTo>
                      <a:pt x="11607800" y="2514600"/>
                      <a:pt x="11849100" y="2273300"/>
                      <a:pt x="11849100" y="1968500"/>
                    </a:cubicBezTo>
                    <a:moveTo>
                      <a:pt x="12687300" y="2438400"/>
                    </a:moveTo>
                    <a:cubicBezTo>
                      <a:pt x="12674600" y="2463800"/>
                      <a:pt x="12649200" y="2463800"/>
                      <a:pt x="12636500" y="2463800"/>
                    </a:cubicBezTo>
                    <a:cubicBezTo>
                      <a:pt x="12623800" y="2463800"/>
                      <a:pt x="12598400" y="2463800"/>
                      <a:pt x="12585700" y="2438400"/>
                    </a:cubicBezTo>
                    <a:cubicBezTo>
                      <a:pt x="12560300" y="2413000"/>
                      <a:pt x="12534900" y="2387600"/>
                      <a:pt x="12522200" y="2336800"/>
                    </a:cubicBezTo>
                    <a:cubicBezTo>
                      <a:pt x="12496800" y="2286000"/>
                      <a:pt x="12484100" y="2222500"/>
                      <a:pt x="12471400" y="2146300"/>
                    </a:cubicBezTo>
                    <a:lnTo>
                      <a:pt x="12801600" y="2146300"/>
                    </a:lnTo>
                    <a:cubicBezTo>
                      <a:pt x="12788900" y="2222500"/>
                      <a:pt x="12776200" y="2286000"/>
                      <a:pt x="12750800" y="2336800"/>
                    </a:cubicBezTo>
                    <a:cubicBezTo>
                      <a:pt x="12738100" y="2387600"/>
                      <a:pt x="12712700" y="2413000"/>
                      <a:pt x="12687300" y="2438400"/>
                    </a:cubicBezTo>
                    <a:moveTo>
                      <a:pt x="12458700" y="1968500"/>
                    </a:moveTo>
                    <a:cubicBezTo>
                      <a:pt x="12458700" y="2019300"/>
                      <a:pt x="12458700" y="2057400"/>
                      <a:pt x="12458700" y="2108200"/>
                    </a:cubicBezTo>
                    <a:lnTo>
                      <a:pt x="12814300" y="2108200"/>
                    </a:lnTo>
                    <a:cubicBezTo>
                      <a:pt x="12814300" y="2057400"/>
                      <a:pt x="12814300" y="2019300"/>
                      <a:pt x="12814300" y="1968500"/>
                    </a:cubicBezTo>
                    <a:cubicBezTo>
                      <a:pt x="12814300" y="1917700"/>
                      <a:pt x="12814300" y="1879600"/>
                      <a:pt x="12814300" y="1828800"/>
                    </a:cubicBezTo>
                    <a:lnTo>
                      <a:pt x="12458700" y="1828800"/>
                    </a:lnTo>
                    <a:cubicBezTo>
                      <a:pt x="12458700" y="1879600"/>
                      <a:pt x="12458700" y="1917700"/>
                      <a:pt x="12458700" y="1968500"/>
                    </a:cubicBezTo>
                    <a:moveTo>
                      <a:pt x="12738100" y="2463800"/>
                    </a:moveTo>
                    <a:cubicBezTo>
                      <a:pt x="12788900" y="2400300"/>
                      <a:pt x="12827000" y="2286000"/>
                      <a:pt x="12852400" y="2146300"/>
                    </a:cubicBezTo>
                    <a:lnTo>
                      <a:pt x="13106400" y="2146300"/>
                    </a:lnTo>
                    <a:cubicBezTo>
                      <a:pt x="13042900" y="2311400"/>
                      <a:pt x="12903200" y="2425700"/>
                      <a:pt x="12738100" y="2463800"/>
                    </a:cubicBezTo>
                    <a:moveTo>
                      <a:pt x="12852400" y="2108200"/>
                    </a:moveTo>
                    <a:lnTo>
                      <a:pt x="13119100" y="2108200"/>
                    </a:lnTo>
                    <a:cubicBezTo>
                      <a:pt x="13131800" y="2057400"/>
                      <a:pt x="13131800" y="2019300"/>
                      <a:pt x="13131800" y="1968500"/>
                    </a:cubicBezTo>
                    <a:cubicBezTo>
                      <a:pt x="13131800" y="1917700"/>
                      <a:pt x="13131800" y="1879600"/>
                      <a:pt x="13119100" y="1828800"/>
                    </a:cubicBezTo>
                    <a:lnTo>
                      <a:pt x="12852400" y="1828800"/>
                    </a:lnTo>
                    <a:cubicBezTo>
                      <a:pt x="12865100" y="1879600"/>
                      <a:pt x="12865100" y="1917700"/>
                      <a:pt x="12865100" y="1968500"/>
                    </a:cubicBezTo>
                    <a:cubicBezTo>
                      <a:pt x="12865100" y="2019300"/>
                      <a:pt x="12865100" y="2057400"/>
                      <a:pt x="12852400" y="2108200"/>
                    </a:cubicBezTo>
                    <a:moveTo>
                      <a:pt x="12153900" y="2108200"/>
                    </a:moveTo>
                    <a:lnTo>
                      <a:pt x="12420600" y="2108200"/>
                    </a:lnTo>
                    <a:cubicBezTo>
                      <a:pt x="12407900" y="2057400"/>
                      <a:pt x="12407900" y="2019300"/>
                      <a:pt x="12407900" y="1968500"/>
                    </a:cubicBezTo>
                    <a:cubicBezTo>
                      <a:pt x="12407900" y="1917700"/>
                      <a:pt x="12407900" y="1879600"/>
                      <a:pt x="12420600" y="1828800"/>
                    </a:cubicBezTo>
                    <a:lnTo>
                      <a:pt x="12153900" y="1828800"/>
                    </a:lnTo>
                    <a:cubicBezTo>
                      <a:pt x="12141200" y="1879600"/>
                      <a:pt x="12141200" y="1917700"/>
                      <a:pt x="12141200" y="1968500"/>
                    </a:cubicBezTo>
                    <a:cubicBezTo>
                      <a:pt x="12141200" y="2019300"/>
                      <a:pt x="12141200" y="2057400"/>
                      <a:pt x="12153900" y="2108200"/>
                    </a:cubicBezTo>
                    <a:moveTo>
                      <a:pt x="12420600" y="2146300"/>
                    </a:moveTo>
                    <a:lnTo>
                      <a:pt x="12166600" y="2146300"/>
                    </a:lnTo>
                    <a:cubicBezTo>
                      <a:pt x="12230100" y="2311400"/>
                      <a:pt x="12369800" y="2425700"/>
                      <a:pt x="12534900" y="2463800"/>
                    </a:cubicBezTo>
                    <a:cubicBezTo>
                      <a:pt x="12484100" y="2400300"/>
                      <a:pt x="12446000" y="2286000"/>
                      <a:pt x="12420600" y="2146300"/>
                    </a:cubicBezTo>
                    <a:moveTo>
                      <a:pt x="12801600" y="1790700"/>
                    </a:moveTo>
                    <a:lnTo>
                      <a:pt x="12471400" y="1790700"/>
                    </a:lnTo>
                    <a:cubicBezTo>
                      <a:pt x="12484100" y="1714500"/>
                      <a:pt x="12496800" y="1651000"/>
                      <a:pt x="12522200" y="1600200"/>
                    </a:cubicBezTo>
                    <a:cubicBezTo>
                      <a:pt x="12534900" y="1549400"/>
                      <a:pt x="12560300" y="1524000"/>
                      <a:pt x="12585700" y="1498600"/>
                    </a:cubicBezTo>
                    <a:cubicBezTo>
                      <a:pt x="12598400" y="1473200"/>
                      <a:pt x="12623800" y="1473200"/>
                      <a:pt x="12636500" y="1473200"/>
                    </a:cubicBezTo>
                    <a:cubicBezTo>
                      <a:pt x="12649200" y="1473200"/>
                      <a:pt x="12674600" y="1473200"/>
                      <a:pt x="12687300" y="1498600"/>
                    </a:cubicBezTo>
                    <a:cubicBezTo>
                      <a:pt x="12712700" y="1524000"/>
                      <a:pt x="12738100" y="1549400"/>
                      <a:pt x="12750800" y="1600200"/>
                    </a:cubicBezTo>
                    <a:cubicBezTo>
                      <a:pt x="12776200" y="1651000"/>
                      <a:pt x="12788900" y="1714500"/>
                      <a:pt x="12801600" y="1790700"/>
                    </a:cubicBezTo>
                    <a:moveTo>
                      <a:pt x="13106400" y="1790700"/>
                    </a:moveTo>
                    <a:lnTo>
                      <a:pt x="12852400" y="1790700"/>
                    </a:lnTo>
                    <a:cubicBezTo>
                      <a:pt x="12827000" y="1651000"/>
                      <a:pt x="12788900" y="1536700"/>
                      <a:pt x="12738100" y="1485900"/>
                    </a:cubicBezTo>
                    <a:cubicBezTo>
                      <a:pt x="12903200" y="1511300"/>
                      <a:pt x="13042900" y="1625600"/>
                      <a:pt x="13106400" y="1790700"/>
                    </a:cubicBezTo>
                    <a:moveTo>
                      <a:pt x="12420600" y="1790700"/>
                    </a:moveTo>
                    <a:cubicBezTo>
                      <a:pt x="12446000" y="1651000"/>
                      <a:pt x="12484100" y="1536700"/>
                      <a:pt x="12534900" y="1485900"/>
                    </a:cubicBezTo>
                    <a:cubicBezTo>
                      <a:pt x="12369800" y="1511300"/>
                      <a:pt x="12230100" y="1625600"/>
                      <a:pt x="12166600" y="1790700"/>
                    </a:cubicBezTo>
                    <a:lnTo>
                      <a:pt x="12420600" y="1790700"/>
                    </a:lnTo>
                    <a:moveTo>
                      <a:pt x="12636500" y="2603500"/>
                    </a:moveTo>
                    <a:cubicBezTo>
                      <a:pt x="12280900" y="2603500"/>
                      <a:pt x="12001500" y="2324100"/>
                      <a:pt x="12001500" y="1968500"/>
                    </a:cubicBezTo>
                    <a:cubicBezTo>
                      <a:pt x="12001500" y="1612900"/>
                      <a:pt x="12280900" y="1333500"/>
                      <a:pt x="12636500" y="1333500"/>
                    </a:cubicBezTo>
                    <a:cubicBezTo>
                      <a:pt x="12992100" y="1333500"/>
                      <a:pt x="13271500" y="1612900"/>
                      <a:pt x="13271500" y="1968500"/>
                    </a:cubicBezTo>
                    <a:cubicBezTo>
                      <a:pt x="13271500" y="2324100"/>
                      <a:pt x="12992100" y="2603500"/>
                      <a:pt x="12636500" y="2603500"/>
                    </a:cubicBezTo>
                    <a:moveTo>
                      <a:pt x="13182600" y="1968500"/>
                    </a:moveTo>
                    <a:cubicBezTo>
                      <a:pt x="13182600" y="1663700"/>
                      <a:pt x="12941300" y="1422400"/>
                      <a:pt x="12636500" y="1422400"/>
                    </a:cubicBezTo>
                    <a:cubicBezTo>
                      <a:pt x="12331700" y="1422400"/>
                      <a:pt x="12090400" y="1663700"/>
                      <a:pt x="12090400" y="1968500"/>
                    </a:cubicBezTo>
                    <a:cubicBezTo>
                      <a:pt x="12090400" y="2273300"/>
                      <a:pt x="12331700" y="2514600"/>
                      <a:pt x="12636500" y="2514600"/>
                    </a:cubicBezTo>
                    <a:cubicBezTo>
                      <a:pt x="12941300" y="2514600"/>
                      <a:pt x="13182600" y="2273300"/>
                      <a:pt x="13182600" y="1968500"/>
                    </a:cubicBezTo>
                    <a:moveTo>
                      <a:pt x="685800" y="3771900"/>
                    </a:moveTo>
                    <a:cubicBezTo>
                      <a:pt x="673100" y="3797300"/>
                      <a:pt x="647700" y="3797300"/>
                      <a:pt x="635000" y="3797300"/>
                    </a:cubicBezTo>
                    <a:cubicBezTo>
                      <a:pt x="622300" y="3797300"/>
                      <a:pt x="596900" y="3797300"/>
                      <a:pt x="584200" y="3771900"/>
                    </a:cubicBezTo>
                    <a:cubicBezTo>
                      <a:pt x="558800" y="3746500"/>
                      <a:pt x="533400" y="3721100"/>
                      <a:pt x="520700" y="3670300"/>
                    </a:cubicBezTo>
                    <a:cubicBezTo>
                      <a:pt x="495300" y="3619500"/>
                      <a:pt x="482600" y="3556000"/>
                      <a:pt x="469900" y="3479800"/>
                    </a:cubicBezTo>
                    <a:lnTo>
                      <a:pt x="800100" y="3479800"/>
                    </a:lnTo>
                    <a:cubicBezTo>
                      <a:pt x="787400" y="3556000"/>
                      <a:pt x="774700" y="3619500"/>
                      <a:pt x="749300" y="3670300"/>
                    </a:cubicBezTo>
                    <a:cubicBezTo>
                      <a:pt x="736600" y="3721100"/>
                      <a:pt x="711200" y="3746500"/>
                      <a:pt x="685800" y="3771900"/>
                    </a:cubicBezTo>
                    <a:moveTo>
                      <a:pt x="457200" y="3302000"/>
                    </a:moveTo>
                    <a:cubicBezTo>
                      <a:pt x="457200" y="3352800"/>
                      <a:pt x="457200" y="3390900"/>
                      <a:pt x="457200" y="3441700"/>
                    </a:cubicBezTo>
                    <a:lnTo>
                      <a:pt x="812800" y="3441700"/>
                    </a:lnTo>
                    <a:cubicBezTo>
                      <a:pt x="812800" y="3390900"/>
                      <a:pt x="812800" y="3352800"/>
                      <a:pt x="812800" y="3302000"/>
                    </a:cubicBezTo>
                    <a:cubicBezTo>
                      <a:pt x="812800" y="3251200"/>
                      <a:pt x="812800" y="3213100"/>
                      <a:pt x="812800" y="3162300"/>
                    </a:cubicBezTo>
                    <a:lnTo>
                      <a:pt x="457200" y="3162300"/>
                    </a:lnTo>
                    <a:cubicBezTo>
                      <a:pt x="457200" y="3213100"/>
                      <a:pt x="457200" y="3251200"/>
                      <a:pt x="457200" y="3302000"/>
                    </a:cubicBezTo>
                    <a:moveTo>
                      <a:pt x="736600" y="3797300"/>
                    </a:moveTo>
                    <a:cubicBezTo>
                      <a:pt x="787400" y="3733800"/>
                      <a:pt x="825500" y="3619500"/>
                      <a:pt x="850900" y="3479800"/>
                    </a:cubicBezTo>
                    <a:lnTo>
                      <a:pt x="1104900" y="3479800"/>
                    </a:lnTo>
                    <a:cubicBezTo>
                      <a:pt x="1041400" y="3644900"/>
                      <a:pt x="901700" y="3759200"/>
                      <a:pt x="736600" y="3797300"/>
                    </a:cubicBezTo>
                    <a:moveTo>
                      <a:pt x="850900" y="3441700"/>
                    </a:moveTo>
                    <a:lnTo>
                      <a:pt x="1117600" y="3441700"/>
                    </a:lnTo>
                    <a:cubicBezTo>
                      <a:pt x="1130300" y="3390900"/>
                      <a:pt x="1130300" y="3352800"/>
                      <a:pt x="1130300" y="3302000"/>
                    </a:cubicBezTo>
                    <a:cubicBezTo>
                      <a:pt x="1130300" y="3251200"/>
                      <a:pt x="1130300" y="3213100"/>
                      <a:pt x="1117600" y="3162300"/>
                    </a:cubicBezTo>
                    <a:lnTo>
                      <a:pt x="850900" y="3162300"/>
                    </a:lnTo>
                    <a:cubicBezTo>
                      <a:pt x="863600" y="3213100"/>
                      <a:pt x="863600" y="3251200"/>
                      <a:pt x="863600" y="3302000"/>
                    </a:cubicBezTo>
                    <a:cubicBezTo>
                      <a:pt x="863600" y="3352800"/>
                      <a:pt x="863600" y="3390900"/>
                      <a:pt x="850900" y="3441700"/>
                    </a:cubicBezTo>
                    <a:moveTo>
                      <a:pt x="152400" y="3441700"/>
                    </a:moveTo>
                    <a:lnTo>
                      <a:pt x="419100" y="3441700"/>
                    </a:lnTo>
                    <a:cubicBezTo>
                      <a:pt x="406400" y="3390900"/>
                      <a:pt x="406400" y="3352800"/>
                      <a:pt x="406400" y="3302000"/>
                    </a:cubicBezTo>
                    <a:cubicBezTo>
                      <a:pt x="406400" y="3251200"/>
                      <a:pt x="406400" y="3213100"/>
                      <a:pt x="419100" y="3162300"/>
                    </a:cubicBezTo>
                    <a:lnTo>
                      <a:pt x="152400" y="3162300"/>
                    </a:lnTo>
                    <a:cubicBezTo>
                      <a:pt x="139700" y="3213100"/>
                      <a:pt x="139700" y="3251200"/>
                      <a:pt x="139700" y="3302000"/>
                    </a:cubicBezTo>
                    <a:cubicBezTo>
                      <a:pt x="139700" y="3352800"/>
                      <a:pt x="139700" y="3390900"/>
                      <a:pt x="152400" y="3441700"/>
                    </a:cubicBezTo>
                    <a:moveTo>
                      <a:pt x="419100" y="3479800"/>
                    </a:moveTo>
                    <a:lnTo>
                      <a:pt x="165100" y="3479800"/>
                    </a:lnTo>
                    <a:cubicBezTo>
                      <a:pt x="228600" y="3644900"/>
                      <a:pt x="368300" y="3759200"/>
                      <a:pt x="533400" y="3797300"/>
                    </a:cubicBezTo>
                    <a:cubicBezTo>
                      <a:pt x="482600" y="3733800"/>
                      <a:pt x="444500" y="3619500"/>
                      <a:pt x="419100" y="3479800"/>
                    </a:cubicBezTo>
                    <a:moveTo>
                      <a:pt x="800100" y="3124200"/>
                    </a:moveTo>
                    <a:lnTo>
                      <a:pt x="469900" y="3124200"/>
                    </a:lnTo>
                    <a:cubicBezTo>
                      <a:pt x="482600" y="3048000"/>
                      <a:pt x="495300" y="2984500"/>
                      <a:pt x="520700" y="2933700"/>
                    </a:cubicBezTo>
                    <a:cubicBezTo>
                      <a:pt x="533400" y="2882900"/>
                      <a:pt x="558800" y="2857500"/>
                      <a:pt x="584200" y="2832100"/>
                    </a:cubicBezTo>
                    <a:cubicBezTo>
                      <a:pt x="596900" y="2806700"/>
                      <a:pt x="622300" y="2806700"/>
                      <a:pt x="635000" y="2806700"/>
                    </a:cubicBezTo>
                    <a:cubicBezTo>
                      <a:pt x="647700" y="2806700"/>
                      <a:pt x="673100" y="2806700"/>
                      <a:pt x="685800" y="2832100"/>
                    </a:cubicBezTo>
                    <a:cubicBezTo>
                      <a:pt x="711200" y="2857500"/>
                      <a:pt x="736600" y="2882900"/>
                      <a:pt x="749300" y="2933700"/>
                    </a:cubicBezTo>
                    <a:cubicBezTo>
                      <a:pt x="774700" y="2984500"/>
                      <a:pt x="787400" y="3048000"/>
                      <a:pt x="800100" y="3124200"/>
                    </a:cubicBezTo>
                    <a:moveTo>
                      <a:pt x="1104900" y="3124200"/>
                    </a:moveTo>
                    <a:lnTo>
                      <a:pt x="850900" y="3124200"/>
                    </a:lnTo>
                    <a:cubicBezTo>
                      <a:pt x="825500" y="2984500"/>
                      <a:pt x="787400" y="2870200"/>
                      <a:pt x="736600" y="2819400"/>
                    </a:cubicBezTo>
                    <a:cubicBezTo>
                      <a:pt x="901700" y="2844800"/>
                      <a:pt x="1041400" y="2959100"/>
                      <a:pt x="1104900" y="3124200"/>
                    </a:cubicBezTo>
                    <a:moveTo>
                      <a:pt x="419100" y="3124200"/>
                    </a:moveTo>
                    <a:cubicBezTo>
                      <a:pt x="444500" y="2984500"/>
                      <a:pt x="482600" y="2870200"/>
                      <a:pt x="533400" y="2819400"/>
                    </a:cubicBezTo>
                    <a:cubicBezTo>
                      <a:pt x="368300" y="2844800"/>
                      <a:pt x="228600" y="2959100"/>
                      <a:pt x="165100" y="3124200"/>
                    </a:cubicBezTo>
                    <a:lnTo>
                      <a:pt x="419100" y="3124200"/>
                    </a:lnTo>
                    <a:moveTo>
                      <a:pt x="635000" y="3937000"/>
                    </a:moveTo>
                    <a:cubicBezTo>
                      <a:pt x="279400" y="3937000"/>
                      <a:pt x="0" y="3657600"/>
                      <a:pt x="0" y="3302000"/>
                    </a:cubicBezTo>
                    <a:cubicBezTo>
                      <a:pt x="0" y="2946400"/>
                      <a:pt x="279400" y="2667000"/>
                      <a:pt x="635000" y="2667000"/>
                    </a:cubicBezTo>
                    <a:cubicBezTo>
                      <a:pt x="990600" y="2667000"/>
                      <a:pt x="1270000" y="2946400"/>
                      <a:pt x="1270000" y="3302000"/>
                    </a:cubicBezTo>
                    <a:cubicBezTo>
                      <a:pt x="1270000" y="3657600"/>
                      <a:pt x="990600" y="3937000"/>
                      <a:pt x="635000" y="3937000"/>
                    </a:cubicBezTo>
                    <a:moveTo>
                      <a:pt x="1181100" y="3302000"/>
                    </a:moveTo>
                    <a:cubicBezTo>
                      <a:pt x="1181100" y="2997200"/>
                      <a:pt x="939800" y="2755900"/>
                      <a:pt x="635000" y="2755900"/>
                    </a:cubicBezTo>
                    <a:cubicBezTo>
                      <a:pt x="330200" y="2755900"/>
                      <a:pt x="88900" y="2997200"/>
                      <a:pt x="88900" y="3302000"/>
                    </a:cubicBezTo>
                    <a:cubicBezTo>
                      <a:pt x="88900" y="3606800"/>
                      <a:pt x="330200" y="3848100"/>
                      <a:pt x="635000" y="3848100"/>
                    </a:cubicBezTo>
                    <a:cubicBezTo>
                      <a:pt x="939800" y="3848100"/>
                      <a:pt x="1181100" y="3606800"/>
                      <a:pt x="1181100" y="3302000"/>
                    </a:cubicBezTo>
                    <a:moveTo>
                      <a:pt x="2019300" y="3771900"/>
                    </a:moveTo>
                    <a:cubicBezTo>
                      <a:pt x="2006600" y="3797300"/>
                      <a:pt x="1981200" y="3797300"/>
                      <a:pt x="1968500" y="3797300"/>
                    </a:cubicBezTo>
                    <a:cubicBezTo>
                      <a:pt x="1955800" y="3797300"/>
                      <a:pt x="1930400" y="3797300"/>
                      <a:pt x="1917700" y="3771900"/>
                    </a:cubicBezTo>
                    <a:cubicBezTo>
                      <a:pt x="1892300" y="3746500"/>
                      <a:pt x="1866900" y="3721100"/>
                      <a:pt x="1854200" y="3670300"/>
                    </a:cubicBezTo>
                    <a:cubicBezTo>
                      <a:pt x="1828800" y="3619500"/>
                      <a:pt x="1816100" y="3556000"/>
                      <a:pt x="1803400" y="3479800"/>
                    </a:cubicBezTo>
                    <a:lnTo>
                      <a:pt x="2133600" y="3479800"/>
                    </a:lnTo>
                    <a:cubicBezTo>
                      <a:pt x="2120900" y="3556000"/>
                      <a:pt x="2108200" y="3619500"/>
                      <a:pt x="2082800" y="3670300"/>
                    </a:cubicBezTo>
                    <a:cubicBezTo>
                      <a:pt x="2070100" y="3721100"/>
                      <a:pt x="2044700" y="3746500"/>
                      <a:pt x="2019300" y="3771900"/>
                    </a:cubicBezTo>
                    <a:moveTo>
                      <a:pt x="1790700" y="3302000"/>
                    </a:moveTo>
                    <a:cubicBezTo>
                      <a:pt x="1790700" y="3352800"/>
                      <a:pt x="1790700" y="3390900"/>
                      <a:pt x="1790700" y="3441700"/>
                    </a:cubicBezTo>
                    <a:lnTo>
                      <a:pt x="2146300" y="3441700"/>
                    </a:lnTo>
                    <a:cubicBezTo>
                      <a:pt x="2146300" y="3390900"/>
                      <a:pt x="2146300" y="3352800"/>
                      <a:pt x="2146300" y="3302000"/>
                    </a:cubicBezTo>
                    <a:cubicBezTo>
                      <a:pt x="2146300" y="3251200"/>
                      <a:pt x="2146300" y="3213100"/>
                      <a:pt x="2146300" y="3162300"/>
                    </a:cubicBezTo>
                    <a:lnTo>
                      <a:pt x="1790700" y="3162300"/>
                    </a:lnTo>
                    <a:cubicBezTo>
                      <a:pt x="1790700" y="3213100"/>
                      <a:pt x="1790700" y="3251200"/>
                      <a:pt x="1790700" y="3302000"/>
                    </a:cubicBezTo>
                    <a:moveTo>
                      <a:pt x="2070100" y="3797300"/>
                    </a:moveTo>
                    <a:cubicBezTo>
                      <a:pt x="2120900" y="3733800"/>
                      <a:pt x="2159000" y="3619500"/>
                      <a:pt x="2184400" y="3479800"/>
                    </a:cubicBezTo>
                    <a:lnTo>
                      <a:pt x="2438400" y="3479800"/>
                    </a:lnTo>
                    <a:cubicBezTo>
                      <a:pt x="2374900" y="3644900"/>
                      <a:pt x="2235200" y="3759200"/>
                      <a:pt x="2070100" y="3797300"/>
                    </a:cubicBezTo>
                    <a:moveTo>
                      <a:pt x="2184400" y="3441700"/>
                    </a:moveTo>
                    <a:lnTo>
                      <a:pt x="2451100" y="3441700"/>
                    </a:lnTo>
                    <a:cubicBezTo>
                      <a:pt x="2463800" y="3390900"/>
                      <a:pt x="2463800" y="3352800"/>
                      <a:pt x="2463800" y="3302000"/>
                    </a:cubicBezTo>
                    <a:cubicBezTo>
                      <a:pt x="2463800" y="3251200"/>
                      <a:pt x="2463800" y="3213100"/>
                      <a:pt x="2451100" y="3162300"/>
                    </a:cubicBezTo>
                    <a:lnTo>
                      <a:pt x="2184400" y="3162300"/>
                    </a:lnTo>
                    <a:cubicBezTo>
                      <a:pt x="2197100" y="3213100"/>
                      <a:pt x="2197100" y="3251200"/>
                      <a:pt x="2197100" y="3302000"/>
                    </a:cubicBezTo>
                    <a:cubicBezTo>
                      <a:pt x="2197100" y="3352800"/>
                      <a:pt x="2197100" y="3390900"/>
                      <a:pt x="2184400" y="3441700"/>
                    </a:cubicBezTo>
                    <a:moveTo>
                      <a:pt x="1485900" y="3441700"/>
                    </a:moveTo>
                    <a:lnTo>
                      <a:pt x="1752600" y="3441700"/>
                    </a:lnTo>
                    <a:cubicBezTo>
                      <a:pt x="1739900" y="3390900"/>
                      <a:pt x="1739900" y="3352800"/>
                      <a:pt x="1739900" y="3302000"/>
                    </a:cubicBezTo>
                    <a:cubicBezTo>
                      <a:pt x="1739900" y="3251200"/>
                      <a:pt x="1739900" y="3213100"/>
                      <a:pt x="1752600" y="3162300"/>
                    </a:cubicBezTo>
                    <a:lnTo>
                      <a:pt x="1485900" y="3162300"/>
                    </a:lnTo>
                    <a:cubicBezTo>
                      <a:pt x="1473200" y="3213100"/>
                      <a:pt x="1473200" y="3251200"/>
                      <a:pt x="1473200" y="3302000"/>
                    </a:cubicBezTo>
                    <a:cubicBezTo>
                      <a:pt x="1473200" y="3352800"/>
                      <a:pt x="1473200" y="3390900"/>
                      <a:pt x="1485900" y="3441700"/>
                    </a:cubicBezTo>
                    <a:moveTo>
                      <a:pt x="1752600" y="3479800"/>
                    </a:moveTo>
                    <a:lnTo>
                      <a:pt x="1498600" y="3479800"/>
                    </a:lnTo>
                    <a:cubicBezTo>
                      <a:pt x="1562100" y="3644900"/>
                      <a:pt x="1701800" y="3759200"/>
                      <a:pt x="1866900" y="3797300"/>
                    </a:cubicBezTo>
                    <a:cubicBezTo>
                      <a:pt x="1816100" y="3733800"/>
                      <a:pt x="1778000" y="3619500"/>
                      <a:pt x="1752600" y="3479800"/>
                    </a:cubicBezTo>
                    <a:moveTo>
                      <a:pt x="2133600" y="3124200"/>
                    </a:moveTo>
                    <a:lnTo>
                      <a:pt x="1803400" y="3124200"/>
                    </a:lnTo>
                    <a:cubicBezTo>
                      <a:pt x="1816100" y="3048000"/>
                      <a:pt x="1828800" y="2984500"/>
                      <a:pt x="1854200" y="2933700"/>
                    </a:cubicBezTo>
                    <a:cubicBezTo>
                      <a:pt x="1866900" y="2882900"/>
                      <a:pt x="1892300" y="2857500"/>
                      <a:pt x="1917700" y="2832100"/>
                    </a:cubicBezTo>
                    <a:cubicBezTo>
                      <a:pt x="1930400" y="2806700"/>
                      <a:pt x="1955800" y="2806700"/>
                      <a:pt x="1968500" y="2806700"/>
                    </a:cubicBezTo>
                    <a:cubicBezTo>
                      <a:pt x="1981200" y="2806700"/>
                      <a:pt x="2006600" y="2806700"/>
                      <a:pt x="2019300" y="2832100"/>
                    </a:cubicBezTo>
                    <a:cubicBezTo>
                      <a:pt x="2044700" y="2857500"/>
                      <a:pt x="2070100" y="2882900"/>
                      <a:pt x="2082800" y="2933700"/>
                    </a:cubicBezTo>
                    <a:cubicBezTo>
                      <a:pt x="2108200" y="2984500"/>
                      <a:pt x="2120900" y="3048000"/>
                      <a:pt x="2133600" y="3124200"/>
                    </a:cubicBezTo>
                    <a:moveTo>
                      <a:pt x="2438400" y="3124200"/>
                    </a:moveTo>
                    <a:lnTo>
                      <a:pt x="2184400" y="3124200"/>
                    </a:lnTo>
                    <a:cubicBezTo>
                      <a:pt x="2159000" y="2984500"/>
                      <a:pt x="2120900" y="2870200"/>
                      <a:pt x="2070100" y="2819400"/>
                    </a:cubicBezTo>
                    <a:cubicBezTo>
                      <a:pt x="2235200" y="2844800"/>
                      <a:pt x="2374900" y="2959100"/>
                      <a:pt x="2438400" y="3124200"/>
                    </a:cubicBezTo>
                    <a:moveTo>
                      <a:pt x="1752600" y="3124200"/>
                    </a:moveTo>
                    <a:cubicBezTo>
                      <a:pt x="1778000" y="2984500"/>
                      <a:pt x="1816100" y="2870200"/>
                      <a:pt x="1866900" y="2819400"/>
                    </a:cubicBezTo>
                    <a:cubicBezTo>
                      <a:pt x="1701800" y="2844800"/>
                      <a:pt x="1562100" y="2959100"/>
                      <a:pt x="1498600" y="3124200"/>
                    </a:cubicBezTo>
                    <a:lnTo>
                      <a:pt x="1752600" y="3124200"/>
                    </a:lnTo>
                    <a:moveTo>
                      <a:pt x="1968500" y="3937000"/>
                    </a:moveTo>
                    <a:cubicBezTo>
                      <a:pt x="1612900" y="3937000"/>
                      <a:pt x="1333500" y="3657600"/>
                      <a:pt x="1333500" y="3302000"/>
                    </a:cubicBezTo>
                    <a:cubicBezTo>
                      <a:pt x="1333500" y="2946400"/>
                      <a:pt x="1612900" y="2667000"/>
                      <a:pt x="1968500" y="2667000"/>
                    </a:cubicBezTo>
                    <a:cubicBezTo>
                      <a:pt x="2324100" y="2667000"/>
                      <a:pt x="2603500" y="2946400"/>
                      <a:pt x="2603500" y="3302000"/>
                    </a:cubicBezTo>
                    <a:cubicBezTo>
                      <a:pt x="2603500" y="3657600"/>
                      <a:pt x="2324100" y="3937000"/>
                      <a:pt x="1968500" y="3937000"/>
                    </a:cubicBezTo>
                    <a:moveTo>
                      <a:pt x="2514600" y="3302000"/>
                    </a:moveTo>
                    <a:cubicBezTo>
                      <a:pt x="2514600" y="2997200"/>
                      <a:pt x="2273300" y="2755900"/>
                      <a:pt x="1968500" y="2755900"/>
                    </a:cubicBezTo>
                    <a:cubicBezTo>
                      <a:pt x="1663700" y="2755900"/>
                      <a:pt x="1422400" y="2997200"/>
                      <a:pt x="1422400" y="3302000"/>
                    </a:cubicBezTo>
                    <a:cubicBezTo>
                      <a:pt x="1422400" y="3606800"/>
                      <a:pt x="1663700" y="3848100"/>
                      <a:pt x="1968500" y="3848100"/>
                    </a:cubicBezTo>
                    <a:cubicBezTo>
                      <a:pt x="2273300" y="3848100"/>
                      <a:pt x="2514600" y="3606800"/>
                      <a:pt x="2514600" y="3302000"/>
                    </a:cubicBezTo>
                    <a:moveTo>
                      <a:pt x="3352800" y="3771900"/>
                    </a:moveTo>
                    <a:cubicBezTo>
                      <a:pt x="3340100" y="3797300"/>
                      <a:pt x="3314700" y="3797300"/>
                      <a:pt x="3302000" y="3797300"/>
                    </a:cubicBezTo>
                    <a:cubicBezTo>
                      <a:pt x="3289300" y="3797300"/>
                      <a:pt x="3263900" y="3797300"/>
                      <a:pt x="3251200" y="3771900"/>
                    </a:cubicBezTo>
                    <a:cubicBezTo>
                      <a:pt x="3225800" y="3746500"/>
                      <a:pt x="3200400" y="3721100"/>
                      <a:pt x="3187700" y="3670300"/>
                    </a:cubicBezTo>
                    <a:cubicBezTo>
                      <a:pt x="3162300" y="3619500"/>
                      <a:pt x="3149600" y="3556000"/>
                      <a:pt x="3136900" y="3479800"/>
                    </a:cubicBezTo>
                    <a:lnTo>
                      <a:pt x="3467100" y="3479800"/>
                    </a:lnTo>
                    <a:cubicBezTo>
                      <a:pt x="3454400" y="3556000"/>
                      <a:pt x="3441700" y="3619500"/>
                      <a:pt x="3416300" y="3670300"/>
                    </a:cubicBezTo>
                    <a:cubicBezTo>
                      <a:pt x="3403600" y="3721100"/>
                      <a:pt x="3378200" y="3746500"/>
                      <a:pt x="3352800" y="3771900"/>
                    </a:cubicBezTo>
                    <a:moveTo>
                      <a:pt x="3124200" y="3302000"/>
                    </a:moveTo>
                    <a:cubicBezTo>
                      <a:pt x="3124200" y="3352800"/>
                      <a:pt x="3124200" y="3390900"/>
                      <a:pt x="3124200" y="3441700"/>
                    </a:cubicBezTo>
                    <a:lnTo>
                      <a:pt x="3479800" y="3441700"/>
                    </a:lnTo>
                    <a:cubicBezTo>
                      <a:pt x="3479800" y="3390900"/>
                      <a:pt x="3479800" y="3352800"/>
                      <a:pt x="3479800" y="3302000"/>
                    </a:cubicBezTo>
                    <a:cubicBezTo>
                      <a:pt x="3479800" y="3251200"/>
                      <a:pt x="3479800" y="3213100"/>
                      <a:pt x="3479800" y="3162300"/>
                    </a:cubicBezTo>
                    <a:lnTo>
                      <a:pt x="3124200" y="3162300"/>
                    </a:lnTo>
                    <a:cubicBezTo>
                      <a:pt x="3124200" y="3213100"/>
                      <a:pt x="3124200" y="3251200"/>
                      <a:pt x="3124200" y="3302000"/>
                    </a:cubicBezTo>
                    <a:moveTo>
                      <a:pt x="3403600" y="3797300"/>
                    </a:moveTo>
                    <a:cubicBezTo>
                      <a:pt x="3454400" y="3733800"/>
                      <a:pt x="3492500" y="3619500"/>
                      <a:pt x="3517900" y="3479800"/>
                    </a:cubicBezTo>
                    <a:lnTo>
                      <a:pt x="3771900" y="3479800"/>
                    </a:lnTo>
                    <a:cubicBezTo>
                      <a:pt x="3708400" y="3644900"/>
                      <a:pt x="3568700" y="3759200"/>
                      <a:pt x="3403600" y="3797300"/>
                    </a:cubicBezTo>
                    <a:moveTo>
                      <a:pt x="3517900" y="3441700"/>
                    </a:moveTo>
                    <a:lnTo>
                      <a:pt x="3784600" y="3441700"/>
                    </a:lnTo>
                    <a:cubicBezTo>
                      <a:pt x="3797300" y="3390900"/>
                      <a:pt x="3797300" y="3352800"/>
                      <a:pt x="3797300" y="3302000"/>
                    </a:cubicBezTo>
                    <a:cubicBezTo>
                      <a:pt x="3797300" y="3251200"/>
                      <a:pt x="3797300" y="3213100"/>
                      <a:pt x="3784600" y="3162300"/>
                    </a:cubicBezTo>
                    <a:lnTo>
                      <a:pt x="3517900" y="3162300"/>
                    </a:lnTo>
                    <a:cubicBezTo>
                      <a:pt x="3530600" y="3213100"/>
                      <a:pt x="3530600" y="3251200"/>
                      <a:pt x="3530600" y="3302000"/>
                    </a:cubicBezTo>
                    <a:cubicBezTo>
                      <a:pt x="3530600" y="3352800"/>
                      <a:pt x="3530600" y="3390900"/>
                      <a:pt x="3517900" y="3441700"/>
                    </a:cubicBezTo>
                    <a:moveTo>
                      <a:pt x="2819400" y="3441700"/>
                    </a:moveTo>
                    <a:lnTo>
                      <a:pt x="3086100" y="3441700"/>
                    </a:lnTo>
                    <a:cubicBezTo>
                      <a:pt x="3073400" y="3390900"/>
                      <a:pt x="3073400" y="3352800"/>
                      <a:pt x="3073400" y="3302000"/>
                    </a:cubicBezTo>
                    <a:cubicBezTo>
                      <a:pt x="3073400" y="3251200"/>
                      <a:pt x="3073400" y="3213100"/>
                      <a:pt x="3086100" y="3162300"/>
                    </a:cubicBezTo>
                    <a:lnTo>
                      <a:pt x="2819400" y="3162300"/>
                    </a:lnTo>
                    <a:cubicBezTo>
                      <a:pt x="2806700" y="3213100"/>
                      <a:pt x="2806700" y="3251200"/>
                      <a:pt x="2806700" y="3302000"/>
                    </a:cubicBezTo>
                    <a:cubicBezTo>
                      <a:pt x="2806700" y="3352800"/>
                      <a:pt x="2806700" y="3390900"/>
                      <a:pt x="2819400" y="3441700"/>
                    </a:cubicBezTo>
                    <a:moveTo>
                      <a:pt x="3086100" y="3479800"/>
                    </a:moveTo>
                    <a:lnTo>
                      <a:pt x="2832100" y="3479800"/>
                    </a:lnTo>
                    <a:cubicBezTo>
                      <a:pt x="2895600" y="3644900"/>
                      <a:pt x="3035300" y="3759200"/>
                      <a:pt x="3200400" y="3797300"/>
                    </a:cubicBezTo>
                    <a:cubicBezTo>
                      <a:pt x="3149600" y="3733800"/>
                      <a:pt x="3111500" y="3619500"/>
                      <a:pt x="3086100" y="3479800"/>
                    </a:cubicBezTo>
                    <a:moveTo>
                      <a:pt x="3467100" y="3124200"/>
                    </a:moveTo>
                    <a:lnTo>
                      <a:pt x="3136900" y="3124200"/>
                    </a:lnTo>
                    <a:cubicBezTo>
                      <a:pt x="3149600" y="3048000"/>
                      <a:pt x="3162300" y="2984500"/>
                      <a:pt x="3187700" y="2933700"/>
                    </a:cubicBezTo>
                    <a:cubicBezTo>
                      <a:pt x="3200400" y="2882900"/>
                      <a:pt x="3225800" y="2857500"/>
                      <a:pt x="3251200" y="2832100"/>
                    </a:cubicBezTo>
                    <a:cubicBezTo>
                      <a:pt x="3263900" y="2806700"/>
                      <a:pt x="3289300" y="2806700"/>
                      <a:pt x="3302000" y="2806700"/>
                    </a:cubicBezTo>
                    <a:cubicBezTo>
                      <a:pt x="3314700" y="2806700"/>
                      <a:pt x="3340100" y="2806700"/>
                      <a:pt x="3352800" y="2832100"/>
                    </a:cubicBezTo>
                    <a:cubicBezTo>
                      <a:pt x="3378200" y="2857500"/>
                      <a:pt x="3403600" y="2882900"/>
                      <a:pt x="3416300" y="2933700"/>
                    </a:cubicBezTo>
                    <a:cubicBezTo>
                      <a:pt x="3441700" y="2984500"/>
                      <a:pt x="3454400" y="3048000"/>
                      <a:pt x="3467100" y="3124200"/>
                    </a:cubicBezTo>
                    <a:moveTo>
                      <a:pt x="3771900" y="3124200"/>
                    </a:moveTo>
                    <a:lnTo>
                      <a:pt x="3517900" y="3124200"/>
                    </a:lnTo>
                    <a:cubicBezTo>
                      <a:pt x="3492500" y="2984500"/>
                      <a:pt x="3454400" y="2870200"/>
                      <a:pt x="3403600" y="2819400"/>
                    </a:cubicBezTo>
                    <a:cubicBezTo>
                      <a:pt x="3568700" y="2844800"/>
                      <a:pt x="3708400" y="2959100"/>
                      <a:pt x="3771900" y="3124200"/>
                    </a:cubicBezTo>
                    <a:moveTo>
                      <a:pt x="3086100" y="3124200"/>
                    </a:moveTo>
                    <a:cubicBezTo>
                      <a:pt x="3111500" y="2984500"/>
                      <a:pt x="3149600" y="2870200"/>
                      <a:pt x="3200400" y="2819400"/>
                    </a:cubicBezTo>
                    <a:cubicBezTo>
                      <a:pt x="3035300" y="2844800"/>
                      <a:pt x="2895600" y="2959100"/>
                      <a:pt x="2832100" y="3124200"/>
                    </a:cubicBezTo>
                    <a:lnTo>
                      <a:pt x="3086100" y="3124200"/>
                    </a:lnTo>
                    <a:moveTo>
                      <a:pt x="3302000" y="3937000"/>
                    </a:moveTo>
                    <a:cubicBezTo>
                      <a:pt x="2946400" y="3937000"/>
                      <a:pt x="2667000" y="3657600"/>
                      <a:pt x="2667000" y="3302000"/>
                    </a:cubicBezTo>
                    <a:cubicBezTo>
                      <a:pt x="2667000" y="2946400"/>
                      <a:pt x="2946400" y="2667000"/>
                      <a:pt x="3302000" y="2667000"/>
                    </a:cubicBezTo>
                    <a:cubicBezTo>
                      <a:pt x="3657600" y="2667000"/>
                      <a:pt x="3937000" y="2946400"/>
                      <a:pt x="3937000" y="3302000"/>
                    </a:cubicBezTo>
                    <a:cubicBezTo>
                      <a:pt x="3937000" y="3657600"/>
                      <a:pt x="3657600" y="3937000"/>
                      <a:pt x="3302000" y="3937000"/>
                    </a:cubicBezTo>
                    <a:moveTo>
                      <a:pt x="3848100" y="3302000"/>
                    </a:moveTo>
                    <a:cubicBezTo>
                      <a:pt x="3848100" y="2997200"/>
                      <a:pt x="3606800" y="2755900"/>
                      <a:pt x="3302000" y="2755900"/>
                    </a:cubicBezTo>
                    <a:cubicBezTo>
                      <a:pt x="2997200" y="2755900"/>
                      <a:pt x="2755900" y="2997200"/>
                      <a:pt x="2755900" y="3302000"/>
                    </a:cubicBezTo>
                    <a:cubicBezTo>
                      <a:pt x="2755900" y="3606800"/>
                      <a:pt x="2997200" y="3848100"/>
                      <a:pt x="3302000" y="3848100"/>
                    </a:cubicBezTo>
                    <a:cubicBezTo>
                      <a:pt x="3606800" y="3848100"/>
                      <a:pt x="3848100" y="3606800"/>
                      <a:pt x="3848100" y="3302000"/>
                    </a:cubicBezTo>
                    <a:moveTo>
                      <a:pt x="4686300" y="3771900"/>
                    </a:moveTo>
                    <a:cubicBezTo>
                      <a:pt x="4673600" y="3797300"/>
                      <a:pt x="4648200" y="3797300"/>
                      <a:pt x="4635500" y="3797300"/>
                    </a:cubicBezTo>
                    <a:cubicBezTo>
                      <a:pt x="4622800" y="3797300"/>
                      <a:pt x="4597400" y="3797300"/>
                      <a:pt x="4584700" y="3771900"/>
                    </a:cubicBezTo>
                    <a:cubicBezTo>
                      <a:pt x="4559300" y="3746500"/>
                      <a:pt x="4533900" y="3721100"/>
                      <a:pt x="4521200" y="3670300"/>
                    </a:cubicBezTo>
                    <a:cubicBezTo>
                      <a:pt x="4495800" y="3619500"/>
                      <a:pt x="4483100" y="3556000"/>
                      <a:pt x="4470400" y="3479800"/>
                    </a:cubicBezTo>
                    <a:lnTo>
                      <a:pt x="4800600" y="3479800"/>
                    </a:lnTo>
                    <a:cubicBezTo>
                      <a:pt x="4787900" y="3556000"/>
                      <a:pt x="4775200" y="3619500"/>
                      <a:pt x="4749800" y="3670300"/>
                    </a:cubicBezTo>
                    <a:cubicBezTo>
                      <a:pt x="4737100" y="3721100"/>
                      <a:pt x="4711700" y="3746500"/>
                      <a:pt x="4686300" y="3771900"/>
                    </a:cubicBezTo>
                    <a:moveTo>
                      <a:pt x="4457700" y="3302000"/>
                    </a:moveTo>
                    <a:cubicBezTo>
                      <a:pt x="4457700" y="3352800"/>
                      <a:pt x="4457700" y="3390900"/>
                      <a:pt x="4457700" y="3441700"/>
                    </a:cubicBezTo>
                    <a:lnTo>
                      <a:pt x="4813300" y="3441700"/>
                    </a:lnTo>
                    <a:cubicBezTo>
                      <a:pt x="4813300" y="3390900"/>
                      <a:pt x="4813300" y="3352800"/>
                      <a:pt x="4813300" y="3302000"/>
                    </a:cubicBezTo>
                    <a:cubicBezTo>
                      <a:pt x="4813300" y="3251200"/>
                      <a:pt x="4813300" y="3213100"/>
                      <a:pt x="4813300" y="3162300"/>
                    </a:cubicBezTo>
                    <a:lnTo>
                      <a:pt x="4457700" y="3162300"/>
                    </a:lnTo>
                    <a:cubicBezTo>
                      <a:pt x="4457700" y="3213100"/>
                      <a:pt x="4457700" y="3251200"/>
                      <a:pt x="4457700" y="3302000"/>
                    </a:cubicBezTo>
                    <a:moveTo>
                      <a:pt x="4737100" y="3797300"/>
                    </a:moveTo>
                    <a:cubicBezTo>
                      <a:pt x="4787900" y="3733800"/>
                      <a:pt x="4826000" y="3619500"/>
                      <a:pt x="4851400" y="3479800"/>
                    </a:cubicBezTo>
                    <a:lnTo>
                      <a:pt x="5105400" y="3479800"/>
                    </a:lnTo>
                    <a:cubicBezTo>
                      <a:pt x="5041900" y="3644900"/>
                      <a:pt x="4902200" y="3759200"/>
                      <a:pt x="4737100" y="3797300"/>
                    </a:cubicBezTo>
                    <a:moveTo>
                      <a:pt x="4851400" y="3441700"/>
                    </a:moveTo>
                    <a:lnTo>
                      <a:pt x="5118100" y="3441700"/>
                    </a:lnTo>
                    <a:cubicBezTo>
                      <a:pt x="5130800" y="3390900"/>
                      <a:pt x="5130800" y="3352800"/>
                      <a:pt x="5130800" y="3302000"/>
                    </a:cubicBezTo>
                    <a:cubicBezTo>
                      <a:pt x="5130800" y="3251200"/>
                      <a:pt x="5130800" y="3213100"/>
                      <a:pt x="5118100" y="3162300"/>
                    </a:cubicBezTo>
                    <a:lnTo>
                      <a:pt x="4851400" y="3162300"/>
                    </a:lnTo>
                    <a:cubicBezTo>
                      <a:pt x="4864100" y="3213100"/>
                      <a:pt x="4864100" y="3251200"/>
                      <a:pt x="4864100" y="3302000"/>
                    </a:cubicBezTo>
                    <a:cubicBezTo>
                      <a:pt x="4864100" y="3352800"/>
                      <a:pt x="4864100" y="3390900"/>
                      <a:pt x="4851400" y="3441700"/>
                    </a:cubicBezTo>
                    <a:moveTo>
                      <a:pt x="4152900" y="3441700"/>
                    </a:moveTo>
                    <a:lnTo>
                      <a:pt x="4419600" y="3441700"/>
                    </a:lnTo>
                    <a:cubicBezTo>
                      <a:pt x="4406900" y="3390900"/>
                      <a:pt x="4406900" y="3352800"/>
                      <a:pt x="4406900" y="3302000"/>
                    </a:cubicBezTo>
                    <a:cubicBezTo>
                      <a:pt x="4406900" y="3251200"/>
                      <a:pt x="4406900" y="3213100"/>
                      <a:pt x="4419600" y="3162300"/>
                    </a:cubicBezTo>
                    <a:lnTo>
                      <a:pt x="4152900" y="3162300"/>
                    </a:lnTo>
                    <a:cubicBezTo>
                      <a:pt x="4140200" y="3213100"/>
                      <a:pt x="4140200" y="3251200"/>
                      <a:pt x="4140200" y="3302000"/>
                    </a:cubicBezTo>
                    <a:cubicBezTo>
                      <a:pt x="4140200" y="3352800"/>
                      <a:pt x="4140200" y="3390900"/>
                      <a:pt x="4152900" y="3441700"/>
                    </a:cubicBezTo>
                    <a:moveTo>
                      <a:pt x="4419600" y="3479800"/>
                    </a:moveTo>
                    <a:lnTo>
                      <a:pt x="4165600" y="3479800"/>
                    </a:lnTo>
                    <a:cubicBezTo>
                      <a:pt x="4229100" y="3644900"/>
                      <a:pt x="4368800" y="3759200"/>
                      <a:pt x="4533900" y="3797300"/>
                    </a:cubicBezTo>
                    <a:cubicBezTo>
                      <a:pt x="4483100" y="3733800"/>
                      <a:pt x="4445000" y="3619500"/>
                      <a:pt x="4419600" y="3479800"/>
                    </a:cubicBezTo>
                    <a:moveTo>
                      <a:pt x="4800600" y="3124200"/>
                    </a:moveTo>
                    <a:lnTo>
                      <a:pt x="4470400" y="3124200"/>
                    </a:lnTo>
                    <a:cubicBezTo>
                      <a:pt x="4483100" y="3048000"/>
                      <a:pt x="4495800" y="2984500"/>
                      <a:pt x="4521200" y="2933700"/>
                    </a:cubicBezTo>
                    <a:cubicBezTo>
                      <a:pt x="4533900" y="2882900"/>
                      <a:pt x="4559300" y="2857500"/>
                      <a:pt x="4584700" y="2832100"/>
                    </a:cubicBezTo>
                    <a:cubicBezTo>
                      <a:pt x="4597400" y="2806700"/>
                      <a:pt x="4622800" y="2806700"/>
                      <a:pt x="4635500" y="2806700"/>
                    </a:cubicBezTo>
                    <a:cubicBezTo>
                      <a:pt x="4648200" y="2806700"/>
                      <a:pt x="4673600" y="2806700"/>
                      <a:pt x="4686300" y="2832100"/>
                    </a:cubicBezTo>
                    <a:cubicBezTo>
                      <a:pt x="4711700" y="2857500"/>
                      <a:pt x="4737100" y="2882900"/>
                      <a:pt x="4749800" y="2933700"/>
                    </a:cubicBezTo>
                    <a:cubicBezTo>
                      <a:pt x="4775200" y="2984500"/>
                      <a:pt x="4787900" y="3048000"/>
                      <a:pt x="4800600" y="3124200"/>
                    </a:cubicBezTo>
                    <a:moveTo>
                      <a:pt x="5105400" y="3124200"/>
                    </a:moveTo>
                    <a:lnTo>
                      <a:pt x="4851400" y="3124200"/>
                    </a:lnTo>
                    <a:cubicBezTo>
                      <a:pt x="4826000" y="2984500"/>
                      <a:pt x="4787900" y="2870200"/>
                      <a:pt x="4737100" y="2819400"/>
                    </a:cubicBezTo>
                    <a:cubicBezTo>
                      <a:pt x="4902200" y="2844800"/>
                      <a:pt x="5041900" y="2959100"/>
                      <a:pt x="5105400" y="3124200"/>
                    </a:cubicBezTo>
                    <a:moveTo>
                      <a:pt x="4419600" y="3124200"/>
                    </a:moveTo>
                    <a:cubicBezTo>
                      <a:pt x="4445000" y="2984500"/>
                      <a:pt x="4483100" y="2870200"/>
                      <a:pt x="4533900" y="2819400"/>
                    </a:cubicBezTo>
                    <a:cubicBezTo>
                      <a:pt x="4368800" y="2844800"/>
                      <a:pt x="4229100" y="2959100"/>
                      <a:pt x="4165600" y="3124200"/>
                    </a:cubicBezTo>
                    <a:lnTo>
                      <a:pt x="4419600" y="3124200"/>
                    </a:lnTo>
                    <a:moveTo>
                      <a:pt x="4635500" y="3937000"/>
                    </a:moveTo>
                    <a:cubicBezTo>
                      <a:pt x="4279900" y="3937000"/>
                      <a:pt x="4000500" y="3657600"/>
                      <a:pt x="4000500" y="3302000"/>
                    </a:cubicBezTo>
                    <a:cubicBezTo>
                      <a:pt x="4000500" y="2946400"/>
                      <a:pt x="4279900" y="2667000"/>
                      <a:pt x="4635500" y="2667000"/>
                    </a:cubicBezTo>
                    <a:cubicBezTo>
                      <a:pt x="4991100" y="2667000"/>
                      <a:pt x="5270500" y="2946400"/>
                      <a:pt x="5270500" y="3302000"/>
                    </a:cubicBezTo>
                    <a:cubicBezTo>
                      <a:pt x="5270500" y="3657600"/>
                      <a:pt x="4991100" y="3937000"/>
                      <a:pt x="4635500" y="3937000"/>
                    </a:cubicBezTo>
                    <a:moveTo>
                      <a:pt x="5181600" y="3302000"/>
                    </a:moveTo>
                    <a:cubicBezTo>
                      <a:pt x="5181600" y="2997200"/>
                      <a:pt x="4940300" y="2755900"/>
                      <a:pt x="4635500" y="2755900"/>
                    </a:cubicBezTo>
                    <a:cubicBezTo>
                      <a:pt x="4330700" y="2755900"/>
                      <a:pt x="4089400" y="2997200"/>
                      <a:pt x="4089400" y="3302000"/>
                    </a:cubicBezTo>
                    <a:cubicBezTo>
                      <a:pt x="4089400" y="3606800"/>
                      <a:pt x="4330700" y="3848100"/>
                      <a:pt x="4635500" y="3848100"/>
                    </a:cubicBezTo>
                    <a:cubicBezTo>
                      <a:pt x="4940300" y="3848100"/>
                      <a:pt x="5181600" y="3606800"/>
                      <a:pt x="5181600" y="3302000"/>
                    </a:cubicBezTo>
                    <a:moveTo>
                      <a:pt x="6019800" y="3771900"/>
                    </a:moveTo>
                    <a:cubicBezTo>
                      <a:pt x="6007100" y="3797300"/>
                      <a:pt x="5981700" y="3797300"/>
                      <a:pt x="5969000" y="3797300"/>
                    </a:cubicBezTo>
                    <a:cubicBezTo>
                      <a:pt x="5956300" y="3797300"/>
                      <a:pt x="5930900" y="3797300"/>
                      <a:pt x="5918200" y="3771900"/>
                    </a:cubicBezTo>
                    <a:cubicBezTo>
                      <a:pt x="5892800" y="3746500"/>
                      <a:pt x="5867400" y="3721100"/>
                      <a:pt x="5854700" y="3670300"/>
                    </a:cubicBezTo>
                    <a:cubicBezTo>
                      <a:pt x="5829300" y="3619500"/>
                      <a:pt x="5816600" y="3556000"/>
                      <a:pt x="5803900" y="3479800"/>
                    </a:cubicBezTo>
                    <a:lnTo>
                      <a:pt x="6134100" y="3479800"/>
                    </a:lnTo>
                    <a:cubicBezTo>
                      <a:pt x="6121400" y="3556000"/>
                      <a:pt x="6108700" y="3619500"/>
                      <a:pt x="6083300" y="3670300"/>
                    </a:cubicBezTo>
                    <a:cubicBezTo>
                      <a:pt x="6070600" y="3721100"/>
                      <a:pt x="6045200" y="3746500"/>
                      <a:pt x="6019800" y="3771900"/>
                    </a:cubicBezTo>
                    <a:moveTo>
                      <a:pt x="5791200" y="3302000"/>
                    </a:moveTo>
                    <a:cubicBezTo>
                      <a:pt x="5791200" y="3352800"/>
                      <a:pt x="5791200" y="3390900"/>
                      <a:pt x="5791200" y="3441700"/>
                    </a:cubicBezTo>
                    <a:lnTo>
                      <a:pt x="6146800" y="3441700"/>
                    </a:lnTo>
                    <a:cubicBezTo>
                      <a:pt x="6146800" y="3390900"/>
                      <a:pt x="6146800" y="3352800"/>
                      <a:pt x="6146800" y="3302000"/>
                    </a:cubicBezTo>
                    <a:cubicBezTo>
                      <a:pt x="6146800" y="3251200"/>
                      <a:pt x="6146800" y="3213100"/>
                      <a:pt x="6146800" y="3162300"/>
                    </a:cubicBezTo>
                    <a:lnTo>
                      <a:pt x="5791200" y="3162300"/>
                    </a:lnTo>
                    <a:cubicBezTo>
                      <a:pt x="5791200" y="3213100"/>
                      <a:pt x="5791200" y="3251200"/>
                      <a:pt x="5791200" y="3302000"/>
                    </a:cubicBezTo>
                    <a:moveTo>
                      <a:pt x="6070600" y="3797300"/>
                    </a:moveTo>
                    <a:cubicBezTo>
                      <a:pt x="6121400" y="3733800"/>
                      <a:pt x="6159500" y="3619500"/>
                      <a:pt x="6184900" y="3479800"/>
                    </a:cubicBezTo>
                    <a:lnTo>
                      <a:pt x="6438900" y="3479800"/>
                    </a:lnTo>
                    <a:cubicBezTo>
                      <a:pt x="6375400" y="3644900"/>
                      <a:pt x="6235700" y="3759200"/>
                      <a:pt x="6070600" y="3797300"/>
                    </a:cubicBezTo>
                    <a:moveTo>
                      <a:pt x="6184900" y="3441700"/>
                    </a:moveTo>
                    <a:lnTo>
                      <a:pt x="6451600" y="3441700"/>
                    </a:lnTo>
                    <a:cubicBezTo>
                      <a:pt x="6464300" y="3390900"/>
                      <a:pt x="6464300" y="3352800"/>
                      <a:pt x="6464300" y="3302000"/>
                    </a:cubicBezTo>
                    <a:cubicBezTo>
                      <a:pt x="6464300" y="3251200"/>
                      <a:pt x="6464300" y="3213100"/>
                      <a:pt x="6451600" y="3162300"/>
                    </a:cubicBezTo>
                    <a:lnTo>
                      <a:pt x="6184900" y="3162300"/>
                    </a:lnTo>
                    <a:cubicBezTo>
                      <a:pt x="6197600" y="3213100"/>
                      <a:pt x="6197600" y="3251200"/>
                      <a:pt x="6197600" y="3302000"/>
                    </a:cubicBezTo>
                    <a:cubicBezTo>
                      <a:pt x="6197600" y="3352800"/>
                      <a:pt x="6197600" y="3390900"/>
                      <a:pt x="6184900" y="3441700"/>
                    </a:cubicBezTo>
                    <a:moveTo>
                      <a:pt x="5486400" y="3441700"/>
                    </a:moveTo>
                    <a:lnTo>
                      <a:pt x="5753100" y="3441700"/>
                    </a:lnTo>
                    <a:cubicBezTo>
                      <a:pt x="5740400" y="3390900"/>
                      <a:pt x="5740400" y="3352800"/>
                      <a:pt x="5740400" y="3302000"/>
                    </a:cubicBezTo>
                    <a:cubicBezTo>
                      <a:pt x="5740400" y="3251200"/>
                      <a:pt x="5740400" y="3213100"/>
                      <a:pt x="5753100" y="3162300"/>
                    </a:cubicBezTo>
                    <a:lnTo>
                      <a:pt x="5486400" y="3162300"/>
                    </a:lnTo>
                    <a:cubicBezTo>
                      <a:pt x="5473700" y="3213100"/>
                      <a:pt x="5473700" y="3251200"/>
                      <a:pt x="5473700" y="3302000"/>
                    </a:cubicBezTo>
                    <a:cubicBezTo>
                      <a:pt x="5473700" y="3352800"/>
                      <a:pt x="5473700" y="3390900"/>
                      <a:pt x="5486400" y="3441700"/>
                    </a:cubicBezTo>
                    <a:moveTo>
                      <a:pt x="5753100" y="3479800"/>
                    </a:moveTo>
                    <a:lnTo>
                      <a:pt x="5499100" y="3479800"/>
                    </a:lnTo>
                    <a:cubicBezTo>
                      <a:pt x="5562600" y="3644900"/>
                      <a:pt x="5702300" y="3759200"/>
                      <a:pt x="5867400" y="3797300"/>
                    </a:cubicBezTo>
                    <a:cubicBezTo>
                      <a:pt x="5816600" y="3733800"/>
                      <a:pt x="5778500" y="3619500"/>
                      <a:pt x="5753100" y="3479800"/>
                    </a:cubicBezTo>
                    <a:moveTo>
                      <a:pt x="6134100" y="3124200"/>
                    </a:moveTo>
                    <a:lnTo>
                      <a:pt x="5803900" y="3124200"/>
                    </a:lnTo>
                    <a:cubicBezTo>
                      <a:pt x="5816600" y="3048000"/>
                      <a:pt x="5829300" y="2984500"/>
                      <a:pt x="5854700" y="2933700"/>
                    </a:cubicBezTo>
                    <a:cubicBezTo>
                      <a:pt x="5867400" y="2882900"/>
                      <a:pt x="5892800" y="2857500"/>
                      <a:pt x="5918200" y="2832100"/>
                    </a:cubicBezTo>
                    <a:cubicBezTo>
                      <a:pt x="5930900" y="2806700"/>
                      <a:pt x="5956300" y="2806700"/>
                      <a:pt x="5969000" y="2806700"/>
                    </a:cubicBezTo>
                    <a:cubicBezTo>
                      <a:pt x="5981700" y="2806700"/>
                      <a:pt x="6007100" y="2806700"/>
                      <a:pt x="6019800" y="2832100"/>
                    </a:cubicBezTo>
                    <a:cubicBezTo>
                      <a:pt x="6045200" y="2857500"/>
                      <a:pt x="6070600" y="2882900"/>
                      <a:pt x="6083300" y="2933700"/>
                    </a:cubicBezTo>
                    <a:cubicBezTo>
                      <a:pt x="6108700" y="2984500"/>
                      <a:pt x="6121400" y="3048000"/>
                      <a:pt x="6134100" y="3124200"/>
                    </a:cubicBezTo>
                    <a:moveTo>
                      <a:pt x="6438900" y="3124200"/>
                    </a:moveTo>
                    <a:lnTo>
                      <a:pt x="6184900" y="3124200"/>
                    </a:lnTo>
                    <a:cubicBezTo>
                      <a:pt x="6159500" y="2984500"/>
                      <a:pt x="6121400" y="2870200"/>
                      <a:pt x="6070600" y="2819400"/>
                    </a:cubicBezTo>
                    <a:cubicBezTo>
                      <a:pt x="6235700" y="2844800"/>
                      <a:pt x="6375400" y="2959100"/>
                      <a:pt x="6438900" y="3124200"/>
                    </a:cubicBezTo>
                    <a:moveTo>
                      <a:pt x="5753100" y="3124200"/>
                    </a:moveTo>
                    <a:cubicBezTo>
                      <a:pt x="5778500" y="2984500"/>
                      <a:pt x="5816600" y="2870200"/>
                      <a:pt x="5867400" y="2819400"/>
                    </a:cubicBezTo>
                    <a:cubicBezTo>
                      <a:pt x="5702300" y="2844800"/>
                      <a:pt x="5562600" y="2959100"/>
                      <a:pt x="5499100" y="3124200"/>
                    </a:cubicBezTo>
                    <a:lnTo>
                      <a:pt x="5753100" y="3124200"/>
                    </a:lnTo>
                    <a:moveTo>
                      <a:pt x="5969000" y="3937000"/>
                    </a:moveTo>
                    <a:cubicBezTo>
                      <a:pt x="5613400" y="3937000"/>
                      <a:pt x="5334000" y="3657600"/>
                      <a:pt x="5334000" y="3302000"/>
                    </a:cubicBezTo>
                    <a:cubicBezTo>
                      <a:pt x="5334000" y="2946400"/>
                      <a:pt x="5613400" y="2667000"/>
                      <a:pt x="5969000" y="2667000"/>
                    </a:cubicBezTo>
                    <a:cubicBezTo>
                      <a:pt x="6324600" y="2667000"/>
                      <a:pt x="6604000" y="2946400"/>
                      <a:pt x="6604000" y="3302000"/>
                    </a:cubicBezTo>
                    <a:cubicBezTo>
                      <a:pt x="6604000" y="3657600"/>
                      <a:pt x="6324600" y="3937000"/>
                      <a:pt x="5969000" y="3937000"/>
                    </a:cubicBezTo>
                    <a:moveTo>
                      <a:pt x="6515100" y="3302000"/>
                    </a:moveTo>
                    <a:cubicBezTo>
                      <a:pt x="6515100" y="2997200"/>
                      <a:pt x="6273800" y="2755900"/>
                      <a:pt x="5969000" y="2755900"/>
                    </a:cubicBezTo>
                    <a:cubicBezTo>
                      <a:pt x="5664200" y="2755900"/>
                      <a:pt x="5422900" y="2997200"/>
                      <a:pt x="5422900" y="3302000"/>
                    </a:cubicBezTo>
                    <a:cubicBezTo>
                      <a:pt x="5422900" y="3606800"/>
                      <a:pt x="5664200" y="3848100"/>
                      <a:pt x="5969000" y="3848100"/>
                    </a:cubicBezTo>
                    <a:cubicBezTo>
                      <a:pt x="6273800" y="3848100"/>
                      <a:pt x="6515100" y="3606800"/>
                      <a:pt x="6515100" y="3302000"/>
                    </a:cubicBezTo>
                    <a:moveTo>
                      <a:pt x="7353300" y="3771900"/>
                    </a:moveTo>
                    <a:cubicBezTo>
                      <a:pt x="7340600" y="3797300"/>
                      <a:pt x="7315200" y="3797300"/>
                      <a:pt x="7302500" y="3797300"/>
                    </a:cubicBezTo>
                    <a:cubicBezTo>
                      <a:pt x="7289800" y="3797300"/>
                      <a:pt x="7264400" y="3797300"/>
                      <a:pt x="7251700" y="3771900"/>
                    </a:cubicBezTo>
                    <a:cubicBezTo>
                      <a:pt x="7226300" y="3746500"/>
                      <a:pt x="7200900" y="3721100"/>
                      <a:pt x="7188200" y="3670300"/>
                    </a:cubicBezTo>
                    <a:cubicBezTo>
                      <a:pt x="7162800" y="3619500"/>
                      <a:pt x="7150100" y="3556000"/>
                      <a:pt x="7137400" y="3479800"/>
                    </a:cubicBezTo>
                    <a:lnTo>
                      <a:pt x="7467600" y="3479800"/>
                    </a:lnTo>
                    <a:cubicBezTo>
                      <a:pt x="7454900" y="3556000"/>
                      <a:pt x="7442200" y="3619500"/>
                      <a:pt x="7416800" y="3670300"/>
                    </a:cubicBezTo>
                    <a:cubicBezTo>
                      <a:pt x="7404100" y="3721100"/>
                      <a:pt x="7378700" y="3746500"/>
                      <a:pt x="7353300" y="3771900"/>
                    </a:cubicBezTo>
                    <a:moveTo>
                      <a:pt x="7124700" y="3302000"/>
                    </a:moveTo>
                    <a:cubicBezTo>
                      <a:pt x="7124700" y="3352800"/>
                      <a:pt x="7124700" y="3390900"/>
                      <a:pt x="7124700" y="3441700"/>
                    </a:cubicBezTo>
                    <a:lnTo>
                      <a:pt x="7480300" y="3441700"/>
                    </a:lnTo>
                    <a:cubicBezTo>
                      <a:pt x="7480300" y="3390900"/>
                      <a:pt x="7480300" y="3352800"/>
                      <a:pt x="7480300" y="3302000"/>
                    </a:cubicBezTo>
                    <a:cubicBezTo>
                      <a:pt x="7480300" y="3251200"/>
                      <a:pt x="7480300" y="3213100"/>
                      <a:pt x="7480300" y="3162300"/>
                    </a:cubicBezTo>
                    <a:lnTo>
                      <a:pt x="7124700" y="3162300"/>
                    </a:lnTo>
                    <a:cubicBezTo>
                      <a:pt x="7124700" y="3213100"/>
                      <a:pt x="7124700" y="3251200"/>
                      <a:pt x="7124700" y="3302000"/>
                    </a:cubicBezTo>
                    <a:moveTo>
                      <a:pt x="7404100" y="3797300"/>
                    </a:moveTo>
                    <a:cubicBezTo>
                      <a:pt x="7454900" y="3733800"/>
                      <a:pt x="7493000" y="3619500"/>
                      <a:pt x="7518400" y="3479800"/>
                    </a:cubicBezTo>
                    <a:lnTo>
                      <a:pt x="7772400" y="3479800"/>
                    </a:lnTo>
                    <a:cubicBezTo>
                      <a:pt x="7708900" y="3644900"/>
                      <a:pt x="7569200" y="3759200"/>
                      <a:pt x="7404100" y="3797300"/>
                    </a:cubicBezTo>
                    <a:moveTo>
                      <a:pt x="7518400" y="3441700"/>
                    </a:moveTo>
                    <a:lnTo>
                      <a:pt x="7785100" y="3441700"/>
                    </a:lnTo>
                    <a:cubicBezTo>
                      <a:pt x="7797800" y="3390900"/>
                      <a:pt x="7797800" y="3352800"/>
                      <a:pt x="7797800" y="3302000"/>
                    </a:cubicBezTo>
                    <a:cubicBezTo>
                      <a:pt x="7797800" y="3251200"/>
                      <a:pt x="7797800" y="3213100"/>
                      <a:pt x="7785100" y="3162300"/>
                    </a:cubicBezTo>
                    <a:lnTo>
                      <a:pt x="7518400" y="3162300"/>
                    </a:lnTo>
                    <a:cubicBezTo>
                      <a:pt x="7531100" y="3213100"/>
                      <a:pt x="7531100" y="3251200"/>
                      <a:pt x="7531100" y="3302000"/>
                    </a:cubicBezTo>
                    <a:cubicBezTo>
                      <a:pt x="7531100" y="3352800"/>
                      <a:pt x="7531100" y="3390900"/>
                      <a:pt x="7518400" y="3441700"/>
                    </a:cubicBezTo>
                    <a:moveTo>
                      <a:pt x="6819900" y="3441700"/>
                    </a:moveTo>
                    <a:lnTo>
                      <a:pt x="7086600" y="3441700"/>
                    </a:lnTo>
                    <a:cubicBezTo>
                      <a:pt x="7073900" y="3390900"/>
                      <a:pt x="7073900" y="3352800"/>
                      <a:pt x="7073900" y="3302000"/>
                    </a:cubicBezTo>
                    <a:cubicBezTo>
                      <a:pt x="7073900" y="3251200"/>
                      <a:pt x="7073900" y="3213100"/>
                      <a:pt x="7086600" y="3162300"/>
                    </a:cubicBezTo>
                    <a:lnTo>
                      <a:pt x="6819900" y="3162300"/>
                    </a:lnTo>
                    <a:cubicBezTo>
                      <a:pt x="6807200" y="3213100"/>
                      <a:pt x="6807200" y="3251200"/>
                      <a:pt x="6807200" y="3302000"/>
                    </a:cubicBezTo>
                    <a:cubicBezTo>
                      <a:pt x="6807200" y="3352800"/>
                      <a:pt x="6807200" y="3390900"/>
                      <a:pt x="6819900" y="3441700"/>
                    </a:cubicBezTo>
                    <a:moveTo>
                      <a:pt x="7086600" y="3479800"/>
                    </a:moveTo>
                    <a:lnTo>
                      <a:pt x="6832600" y="3479800"/>
                    </a:lnTo>
                    <a:cubicBezTo>
                      <a:pt x="6896100" y="3644900"/>
                      <a:pt x="7035800" y="3759200"/>
                      <a:pt x="7200900" y="3797300"/>
                    </a:cubicBezTo>
                    <a:cubicBezTo>
                      <a:pt x="7150100" y="3733800"/>
                      <a:pt x="7112000" y="3619500"/>
                      <a:pt x="7086600" y="3479800"/>
                    </a:cubicBezTo>
                    <a:moveTo>
                      <a:pt x="7467600" y="3124200"/>
                    </a:moveTo>
                    <a:lnTo>
                      <a:pt x="7137400" y="3124200"/>
                    </a:lnTo>
                    <a:cubicBezTo>
                      <a:pt x="7150100" y="3048000"/>
                      <a:pt x="7162800" y="2984500"/>
                      <a:pt x="7188200" y="2933700"/>
                    </a:cubicBezTo>
                    <a:cubicBezTo>
                      <a:pt x="7200900" y="2882900"/>
                      <a:pt x="7226300" y="2857500"/>
                      <a:pt x="7251700" y="2832100"/>
                    </a:cubicBezTo>
                    <a:cubicBezTo>
                      <a:pt x="7264400" y="2806700"/>
                      <a:pt x="7289800" y="2806700"/>
                      <a:pt x="7302500" y="2806700"/>
                    </a:cubicBezTo>
                    <a:cubicBezTo>
                      <a:pt x="7315200" y="2806700"/>
                      <a:pt x="7340600" y="2806700"/>
                      <a:pt x="7353300" y="2832100"/>
                    </a:cubicBezTo>
                    <a:cubicBezTo>
                      <a:pt x="7378700" y="2857500"/>
                      <a:pt x="7404100" y="2882900"/>
                      <a:pt x="7416800" y="2933700"/>
                    </a:cubicBezTo>
                    <a:cubicBezTo>
                      <a:pt x="7442200" y="2984500"/>
                      <a:pt x="7454900" y="3048000"/>
                      <a:pt x="7467600" y="3124200"/>
                    </a:cubicBezTo>
                    <a:moveTo>
                      <a:pt x="7772400" y="3124200"/>
                    </a:moveTo>
                    <a:lnTo>
                      <a:pt x="7518400" y="3124200"/>
                    </a:lnTo>
                    <a:cubicBezTo>
                      <a:pt x="7493000" y="2984500"/>
                      <a:pt x="7454900" y="2870200"/>
                      <a:pt x="7404100" y="2819400"/>
                    </a:cubicBezTo>
                    <a:cubicBezTo>
                      <a:pt x="7569200" y="2844800"/>
                      <a:pt x="7708900" y="2959100"/>
                      <a:pt x="7772400" y="3124200"/>
                    </a:cubicBezTo>
                    <a:moveTo>
                      <a:pt x="7086600" y="3124200"/>
                    </a:moveTo>
                    <a:cubicBezTo>
                      <a:pt x="7112000" y="2984500"/>
                      <a:pt x="7150100" y="2870200"/>
                      <a:pt x="7200900" y="2819400"/>
                    </a:cubicBezTo>
                    <a:cubicBezTo>
                      <a:pt x="7035800" y="2844800"/>
                      <a:pt x="6896100" y="2959100"/>
                      <a:pt x="6832600" y="3124200"/>
                    </a:cubicBezTo>
                    <a:lnTo>
                      <a:pt x="7086600" y="3124200"/>
                    </a:lnTo>
                    <a:moveTo>
                      <a:pt x="7302500" y="3937000"/>
                    </a:moveTo>
                    <a:cubicBezTo>
                      <a:pt x="6946900" y="3937000"/>
                      <a:pt x="6667500" y="3657600"/>
                      <a:pt x="6667500" y="3302000"/>
                    </a:cubicBezTo>
                    <a:cubicBezTo>
                      <a:pt x="6667500" y="2946400"/>
                      <a:pt x="6946900" y="2667000"/>
                      <a:pt x="7302500" y="2667000"/>
                    </a:cubicBezTo>
                    <a:cubicBezTo>
                      <a:pt x="7658100" y="2667000"/>
                      <a:pt x="7937500" y="2946400"/>
                      <a:pt x="7937500" y="3302000"/>
                    </a:cubicBezTo>
                    <a:cubicBezTo>
                      <a:pt x="7937500" y="3657600"/>
                      <a:pt x="7658100" y="3937000"/>
                      <a:pt x="7302500" y="3937000"/>
                    </a:cubicBezTo>
                    <a:moveTo>
                      <a:pt x="7848600" y="3302000"/>
                    </a:moveTo>
                    <a:cubicBezTo>
                      <a:pt x="7848600" y="2997200"/>
                      <a:pt x="7607300" y="2755900"/>
                      <a:pt x="7302500" y="2755900"/>
                    </a:cubicBezTo>
                    <a:cubicBezTo>
                      <a:pt x="6997700" y="2755900"/>
                      <a:pt x="6756400" y="2997200"/>
                      <a:pt x="6756400" y="3302000"/>
                    </a:cubicBezTo>
                    <a:cubicBezTo>
                      <a:pt x="6756400" y="3606800"/>
                      <a:pt x="6997700" y="3848100"/>
                      <a:pt x="7302500" y="3848100"/>
                    </a:cubicBezTo>
                    <a:cubicBezTo>
                      <a:pt x="7607300" y="3848100"/>
                      <a:pt x="7848600" y="3606800"/>
                      <a:pt x="7848600" y="3302000"/>
                    </a:cubicBezTo>
                    <a:moveTo>
                      <a:pt x="8686800" y="3771900"/>
                    </a:moveTo>
                    <a:cubicBezTo>
                      <a:pt x="8674100" y="3797300"/>
                      <a:pt x="8648700" y="3797300"/>
                      <a:pt x="8636000" y="3797300"/>
                    </a:cubicBezTo>
                    <a:cubicBezTo>
                      <a:pt x="8623300" y="3797300"/>
                      <a:pt x="8597900" y="3797300"/>
                      <a:pt x="8585200" y="3771900"/>
                    </a:cubicBezTo>
                    <a:cubicBezTo>
                      <a:pt x="8559800" y="3746500"/>
                      <a:pt x="8534400" y="3721100"/>
                      <a:pt x="8521700" y="3670300"/>
                    </a:cubicBezTo>
                    <a:cubicBezTo>
                      <a:pt x="8496300" y="3619500"/>
                      <a:pt x="8483600" y="3556000"/>
                      <a:pt x="8470900" y="3479800"/>
                    </a:cubicBezTo>
                    <a:lnTo>
                      <a:pt x="8801100" y="3479800"/>
                    </a:lnTo>
                    <a:cubicBezTo>
                      <a:pt x="8788400" y="3556000"/>
                      <a:pt x="8775700" y="3619500"/>
                      <a:pt x="8750300" y="3670300"/>
                    </a:cubicBezTo>
                    <a:cubicBezTo>
                      <a:pt x="8737600" y="3721100"/>
                      <a:pt x="8712200" y="3746500"/>
                      <a:pt x="8686800" y="3771900"/>
                    </a:cubicBezTo>
                    <a:moveTo>
                      <a:pt x="8458200" y="3302000"/>
                    </a:moveTo>
                    <a:cubicBezTo>
                      <a:pt x="8458200" y="3352800"/>
                      <a:pt x="8458200" y="3390900"/>
                      <a:pt x="8458200" y="3441700"/>
                    </a:cubicBezTo>
                    <a:lnTo>
                      <a:pt x="8813800" y="3441700"/>
                    </a:lnTo>
                    <a:cubicBezTo>
                      <a:pt x="8813800" y="3390900"/>
                      <a:pt x="8813800" y="3352800"/>
                      <a:pt x="8813800" y="3302000"/>
                    </a:cubicBezTo>
                    <a:cubicBezTo>
                      <a:pt x="8813800" y="3251200"/>
                      <a:pt x="8813800" y="3213100"/>
                      <a:pt x="8813800" y="3162300"/>
                    </a:cubicBezTo>
                    <a:lnTo>
                      <a:pt x="8458200" y="3162300"/>
                    </a:lnTo>
                    <a:cubicBezTo>
                      <a:pt x="8458200" y="3213100"/>
                      <a:pt x="8458200" y="3251200"/>
                      <a:pt x="8458200" y="3302000"/>
                    </a:cubicBezTo>
                    <a:moveTo>
                      <a:pt x="8737600" y="3797300"/>
                    </a:moveTo>
                    <a:cubicBezTo>
                      <a:pt x="8788400" y="3733800"/>
                      <a:pt x="8826500" y="3619500"/>
                      <a:pt x="8851900" y="3479800"/>
                    </a:cubicBezTo>
                    <a:lnTo>
                      <a:pt x="9105900" y="3479800"/>
                    </a:lnTo>
                    <a:cubicBezTo>
                      <a:pt x="9042400" y="3644900"/>
                      <a:pt x="8902700" y="3759200"/>
                      <a:pt x="8737600" y="3797300"/>
                    </a:cubicBezTo>
                    <a:moveTo>
                      <a:pt x="8851900" y="3441700"/>
                    </a:moveTo>
                    <a:lnTo>
                      <a:pt x="9118600" y="3441700"/>
                    </a:lnTo>
                    <a:cubicBezTo>
                      <a:pt x="9131300" y="3390900"/>
                      <a:pt x="9131300" y="3352800"/>
                      <a:pt x="9131300" y="3302000"/>
                    </a:cubicBezTo>
                    <a:cubicBezTo>
                      <a:pt x="9131300" y="3251200"/>
                      <a:pt x="9131300" y="3213100"/>
                      <a:pt x="9118600" y="3162300"/>
                    </a:cubicBezTo>
                    <a:lnTo>
                      <a:pt x="8851900" y="3162300"/>
                    </a:lnTo>
                    <a:cubicBezTo>
                      <a:pt x="8864600" y="3213100"/>
                      <a:pt x="8864600" y="3251200"/>
                      <a:pt x="8864600" y="3302000"/>
                    </a:cubicBezTo>
                    <a:cubicBezTo>
                      <a:pt x="8864600" y="3352800"/>
                      <a:pt x="8864600" y="3390900"/>
                      <a:pt x="8851900" y="3441700"/>
                    </a:cubicBezTo>
                    <a:moveTo>
                      <a:pt x="8153400" y="3441700"/>
                    </a:moveTo>
                    <a:lnTo>
                      <a:pt x="8420100" y="3441700"/>
                    </a:lnTo>
                    <a:cubicBezTo>
                      <a:pt x="8407400" y="3390900"/>
                      <a:pt x="8407400" y="3352800"/>
                      <a:pt x="8407400" y="3302000"/>
                    </a:cubicBezTo>
                    <a:cubicBezTo>
                      <a:pt x="8407400" y="3251200"/>
                      <a:pt x="8407400" y="3213100"/>
                      <a:pt x="8420100" y="3162300"/>
                    </a:cubicBezTo>
                    <a:lnTo>
                      <a:pt x="8153400" y="3162300"/>
                    </a:lnTo>
                    <a:cubicBezTo>
                      <a:pt x="8140700" y="3213100"/>
                      <a:pt x="8140700" y="3251200"/>
                      <a:pt x="8140700" y="3302000"/>
                    </a:cubicBezTo>
                    <a:cubicBezTo>
                      <a:pt x="8140700" y="3352800"/>
                      <a:pt x="8140700" y="3390900"/>
                      <a:pt x="8153400" y="3441700"/>
                    </a:cubicBezTo>
                    <a:moveTo>
                      <a:pt x="8420100" y="3479800"/>
                    </a:moveTo>
                    <a:lnTo>
                      <a:pt x="8166100" y="3479800"/>
                    </a:lnTo>
                    <a:cubicBezTo>
                      <a:pt x="8229600" y="3644900"/>
                      <a:pt x="8369300" y="3759200"/>
                      <a:pt x="8534400" y="3797300"/>
                    </a:cubicBezTo>
                    <a:cubicBezTo>
                      <a:pt x="8483600" y="3733800"/>
                      <a:pt x="8445500" y="3619500"/>
                      <a:pt x="8420100" y="3479800"/>
                    </a:cubicBezTo>
                    <a:moveTo>
                      <a:pt x="8801100" y="3124200"/>
                    </a:moveTo>
                    <a:lnTo>
                      <a:pt x="8470900" y="3124200"/>
                    </a:lnTo>
                    <a:cubicBezTo>
                      <a:pt x="8483600" y="3048000"/>
                      <a:pt x="8496300" y="2984500"/>
                      <a:pt x="8521700" y="2933700"/>
                    </a:cubicBezTo>
                    <a:cubicBezTo>
                      <a:pt x="8534400" y="2882900"/>
                      <a:pt x="8559800" y="2857500"/>
                      <a:pt x="8585200" y="2832100"/>
                    </a:cubicBezTo>
                    <a:cubicBezTo>
                      <a:pt x="8597900" y="2806700"/>
                      <a:pt x="8623300" y="2806700"/>
                      <a:pt x="8636000" y="2806700"/>
                    </a:cubicBezTo>
                    <a:cubicBezTo>
                      <a:pt x="8648700" y="2806700"/>
                      <a:pt x="8674100" y="2806700"/>
                      <a:pt x="8686800" y="2832100"/>
                    </a:cubicBezTo>
                    <a:cubicBezTo>
                      <a:pt x="8712200" y="2857500"/>
                      <a:pt x="8737600" y="2882900"/>
                      <a:pt x="8750300" y="2933700"/>
                    </a:cubicBezTo>
                    <a:cubicBezTo>
                      <a:pt x="8775700" y="2984500"/>
                      <a:pt x="8788400" y="3048000"/>
                      <a:pt x="8801100" y="3124200"/>
                    </a:cubicBezTo>
                    <a:moveTo>
                      <a:pt x="9105900" y="3124200"/>
                    </a:moveTo>
                    <a:lnTo>
                      <a:pt x="8851900" y="3124200"/>
                    </a:lnTo>
                    <a:cubicBezTo>
                      <a:pt x="8826500" y="2984500"/>
                      <a:pt x="8788400" y="2870200"/>
                      <a:pt x="8737600" y="2819400"/>
                    </a:cubicBezTo>
                    <a:cubicBezTo>
                      <a:pt x="8902700" y="2844800"/>
                      <a:pt x="9042400" y="2959100"/>
                      <a:pt x="9105900" y="3124200"/>
                    </a:cubicBezTo>
                    <a:moveTo>
                      <a:pt x="8420100" y="3124200"/>
                    </a:moveTo>
                    <a:cubicBezTo>
                      <a:pt x="8445500" y="2984500"/>
                      <a:pt x="8483600" y="2870200"/>
                      <a:pt x="8534400" y="2819400"/>
                    </a:cubicBezTo>
                    <a:cubicBezTo>
                      <a:pt x="8369300" y="2844800"/>
                      <a:pt x="8229600" y="2959100"/>
                      <a:pt x="8166100" y="3124200"/>
                    </a:cubicBezTo>
                    <a:lnTo>
                      <a:pt x="8420100" y="3124200"/>
                    </a:lnTo>
                    <a:moveTo>
                      <a:pt x="8636000" y="3937000"/>
                    </a:moveTo>
                    <a:cubicBezTo>
                      <a:pt x="8280400" y="3937000"/>
                      <a:pt x="8001000" y="3657600"/>
                      <a:pt x="8001000" y="3302000"/>
                    </a:cubicBezTo>
                    <a:cubicBezTo>
                      <a:pt x="8001000" y="2946400"/>
                      <a:pt x="8280400" y="2667000"/>
                      <a:pt x="8636000" y="2667000"/>
                    </a:cubicBezTo>
                    <a:cubicBezTo>
                      <a:pt x="8991600" y="2667000"/>
                      <a:pt x="9271000" y="2946400"/>
                      <a:pt x="9271000" y="3302000"/>
                    </a:cubicBezTo>
                    <a:cubicBezTo>
                      <a:pt x="9271000" y="3657600"/>
                      <a:pt x="8991600" y="3937000"/>
                      <a:pt x="8636000" y="3937000"/>
                    </a:cubicBezTo>
                    <a:moveTo>
                      <a:pt x="9182100" y="3302000"/>
                    </a:moveTo>
                    <a:cubicBezTo>
                      <a:pt x="9182100" y="2997200"/>
                      <a:pt x="8940800" y="2755900"/>
                      <a:pt x="8636000" y="2755900"/>
                    </a:cubicBezTo>
                    <a:cubicBezTo>
                      <a:pt x="8331200" y="2755900"/>
                      <a:pt x="8089900" y="2997200"/>
                      <a:pt x="8089900" y="3302000"/>
                    </a:cubicBezTo>
                    <a:cubicBezTo>
                      <a:pt x="8089900" y="3606800"/>
                      <a:pt x="8331200" y="3848100"/>
                      <a:pt x="8636000" y="3848100"/>
                    </a:cubicBezTo>
                    <a:cubicBezTo>
                      <a:pt x="8940800" y="3848100"/>
                      <a:pt x="9182100" y="3606800"/>
                      <a:pt x="9182100" y="3302000"/>
                    </a:cubicBezTo>
                    <a:moveTo>
                      <a:pt x="10020300" y="3771900"/>
                    </a:moveTo>
                    <a:cubicBezTo>
                      <a:pt x="10007600" y="3797300"/>
                      <a:pt x="9982200" y="3797300"/>
                      <a:pt x="9969500" y="3797300"/>
                    </a:cubicBezTo>
                    <a:cubicBezTo>
                      <a:pt x="9956800" y="3797300"/>
                      <a:pt x="9931400" y="3797300"/>
                      <a:pt x="9918700" y="3771900"/>
                    </a:cubicBezTo>
                    <a:cubicBezTo>
                      <a:pt x="9893300" y="3746500"/>
                      <a:pt x="9867900" y="3721100"/>
                      <a:pt x="9855200" y="3670300"/>
                    </a:cubicBezTo>
                    <a:cubicBezTo>
                      <a:pt x="9829800" y="3619500"/>
                      <a:pt x="9817100" y="3556000"/>
                      <a:pt x="9804400" y="3479800"/>
                    </a:cubicBezTo>
                    <a:lnTo>
                      <a:pt x="10134600" y="3479800"/>
                    </a:lnTo>
                    <a:cubicBezTo>
                      <a:pt x="10121900" y="3556000"/>
                      <a:pt x="10109200" y="3619500"/>
                      <a:pt x="10083800" y="3670300"/>
                    </a:cubicBezTo>
                    <a:cubicBezTo>
                      <a:pt x="10071100" y="3721100"/>
                      <a:pt x="10045700" y="3746500"/>
                      <a:pt x="10020300" y="3771900"/>
                    </a:cubicBezTo>
                    <a:moveTo>
                      <a:pt x="9791700" y="3302000"/>
                    </a:moveTo>
                    <a:cubicBezTo>
                      <a:pt x="9791700" y="3352800"/>
                      <a:pt x="9791700" y="3390900"/>
                      <a:pt x="9791700" y="3441700"/>
                    </a:cubicBezTo>
                    <a:lnTo>
                      <a:pt x="10147300" y="3441700"/>
                    </a:lnTo>
                    <a:cubicBezTo>
                      <a:pt x="10147300" y="3390900"/>
                      <a:pt x="10147300" y="3352800"/>
                      <a:pt x="10147300" y="3302000"/>
                    </a:cubicBezTo>
                    <a:cubicBezTo>
                      <a:pt x="10147300" y="3251200"/>
                      <a:pt x="10147300" y="3213100"/>
                      <a:pt x="10147300" y="3162300"/>
                    </a:cubicBezTo>
                    <a:lnTo>
                      <a:pt x="9791700" y="3162300"/>
                    </a:lnTo>
                    <a:cubicBezTo>
                      <a:pt x="9791700" y="3213100"/>
                      <a:pt x="9791700" y="3251200"/>
                      <a:pt x="9791700" y="3302000"/>
                    </a:cubicBezTo>
                    <a:moveTo>
                      <a:pt x="10071100" y="3797300"/>
                    </a:moveTo>
                    <a:cubicBezTo>
                      <a:pt x="10121900" y="3733800"/>
                      <a:pt x="10160000" y="3619500"/>
                      <a:pt x="10185400" y="3479800"/>
                    </a:cubicBezTo>
                    <a:lnTo>
                      <a:pt x="10439400" y="3479800"/>
                    </a:lnTo>
                    <a:cubicBezTo>
                      <a:pt x="10375900" y="3644900"/>
                      <a:pt x="10236200" y="3759200"/>
                      <a:pt x="10071100" y="3797300"/>
                    </a:cubicBezTo>
                    <a:moveTo>
                      <a:pt x="10185400" y="3441700"/>
                    </a:moveTo>
                    <a:lnTo>
                      <a:pt x="10452100" y="3441700"/>
                    </a:lnTo>
                    <a:cubicBezTo>
                      <a:pt x="10464800" y="3390900"/>
                      <a:pt x="10464800" y="3352800"/>
                      <a:pt x="10464800" y="3302000"/>
                    </a:cubicBezTo>
                    <a:cubicBezTo>
                      <a:pt x="10464800" y="3251200"/>
                      <a:pt x="10464800" y="3213100"/>
                      <a:pt x="10452100" y="3162300"/>
                    </a:cubicBezTo>
                    <a:lnTo>
                      <a:pt x="10185400" y="3162300"/>
                    </a:lnTo>
                    <a:cubicBezTo>
                      <a:pt x="10198100" y="3213100"/>
                      <a:pt x="10198100" y="3251200"/>
                      <a:pt x="10198100" y="3302000"/>
                    </a:cubicBezTo>
                    <a:cubicBezTo>
                      <a:pt x="10198100" y="3352800"/>
                      <a:pt x="10198100" y="3390900"/>
                      <a:pt x="10185400" y="3441700"/>
                    </a:cubicBezTo>
                    <a:moveTo>
                      <a:pt x="9486900" y="3441700"/>
                    </a:moveTo>
                    <a:lnTo>
                      <a:pt x="9753600" y="3441700"/>
                    </a:lnTo>
                    <a:cubicBezTo>
                      <a:pt x="9740900" y="3390900"/>
                      <a:pt x="9740900" y="3352800"/>
                      <a:pt x="9740900" y="3302000"/>
                    </a:cubicBezTo>
                    <a:cubicBezTo>
                      <a:pt x="9740900" y="3251200"/>
                      <a:pt x="9740900" y="3213100"/>
                      <a:pt x="9753600" y="3162300"/>
                    </a:cubicBezTo>
                    <a:lnTo>
                      <a:pt x="9486900" y="3162300"/>
                    </a:lnTo>
                    <a:cubicBezTo>
                      <a:pt x="9474200" y="3213100"/>
                      <a:pt x="9474200" y="3251200"/>
                      <a:pt x="9474200" y="3302000"/>
                    </a:cubicBezTo>
                    <a:cubicBezTo>
                      <a:pt x="9474200" y="3352800"/>
                      <a:pt x="9474200" y="3390900"/>
                      <a:pt x="9486900" y="3441700"/>
                    </a:cubicBezTo>
                    <a:moveTo>
                      <a:pt x="9753600" y="3479800"/>
                    </a:moveTo>
                    <a:lnTo>
                      <a:pt x="9499600" y="3479800"/>
                    </a:lnTo>
                    <a:cubicBezTo>
                      <a:pt x="9563100" y="3644900"/>
                      <a:pt x="9702800" y="3759200"/>
                      <a:pt x="9867900" y="3797300"/>
                    </a:cubicBezTo>
                    <a:cubicBezTo>
                      <a:pt x="9817100" y="3733800"/>
                      <a:pt x="9779000" y="3619500"/>
                      <a:pt x="9753600" y="3479800"/>
                    </a:cubicBezTo>
                    <a:moveTo>
                      <a:pt x="10134600" y="3124200"/>
                    </a:moveTo>
                    <a:lnTo>
                      <a:pt x="9804400" y="3124200"/>
                    </a:lnTo>
                    <a:cubicBezTo>
                      <a:pt x="9817100" y="3048000"/>
                      <a:pt x="9829800" y="2984500"/>
                      <a:pt x="9855200" y="2933700"/>
                    </a:cubicBezTo>
                    <a:cubicBezTo>
                      <a:pt x="9867900" y="2882900"/>
                      <a:pt x="9893300" y="2857500"/>
                      <a:pt x="9918700" y="2832100"/>
                    </a:cubicBezTo>
                    <a:cubicBezTo>
                      <a:pt x="9931400" y="2806700"/>
                      <a:pt x="9956800" y="2806700"/>
                      <a:pt x="9969500" y="2806700"/>
                    </a:cubicBezTo>
                    <a:cubicBezTo>
                      <a:pt x="9982200" y="2806700"/>
                      <a:pt x="10007600" y="2806700"/>
                      <a:pt x="10020300" y="2832100"/>
                    </a:cubicBezTo>
                    <a:cubicBezTo>
                      <a:pt x="10045700" y="2857500"/>
                      <a:pt x="10071100" y="2882900"/>
                      <a:pt x="10083800" y="2933700"/>
                    </a:cubicBezTo>
                    <a:cubicBezTo>
                      <a:pt x="10109200" y="2984500"/>
                      <a:pt x="10121900" y="3048000"/>
                      <a:pt x="10134600" y="3124200"/>
                    </a:cubicBezTo>
                    <a:moveTo>
                      <a:pt x="10439400" y="3124200"/>
                    </a:moveTo>
                    <a:lnTo>
                      <a:pt x="10185400" y="3124200"/>
                    </a:lnTo>
                    <a:cubicBezTo>
                      <a:pt x="10160000" y="2984500"/>
                      <a:pt x="10121900" y="2870200"/>
                      <a:pt x="10071100" y="2819400"/>
                    </a:cubicBezTo>
                    <a:cubicBezTo>
                      <a:pt x="10236200" y="2844800"/>
                      <a:pt x="10375900" y="2959100"/>
                      <a:pt x="10439400" y="3124200"/>
                    </a:cubicBezTo>
                    <a:moveTo>
                      <a:pt x="9753600" y="3124200"/>
                    </a:moveTo>
                    <a:cubicBezTo>
                      <a:pt x="9779000" y="2984500"/>
                      <a:pt x="9817100" y="2870200"/>
                      <a:pt x="9867900" y="2819400"/>
                    </a:cubicBezTo>
                    <a:cubicBezTo>
                      <a:pt x="9702800" y="2844800"/>
                      <a:pt x="9563100" y="2959100"/>
                      <a:pt x="9499600" y="3124200"/>
                    </a:cubicBezTo>
                    <a:lnTo>
                      <a:pt x="9753600" y="3124200"/>
                    </a:lnTo>
                    <a:moveTo>
                      <a:pt x="9969500" y="3937000"/>
                    </a:moveTo>
                    <a:cubicBezTo>
                      <a:pt x="9613900" y="3937000"/>
                      <a:pt x="9334500" y="3657600"/>
                      <a:pt x="9334500" y="3302000"/>
                    </a:cubicBezTo>
                    <a:cubicBezTo>
                      <a:pt x="9334500" y="2946400"/>
                      <a:pt x="9613900" y="2667000"/>
                      <a:pt x="9969500" y="2667000"/>
                    </a:cubicBezTo>
                    <a:cubicBezTo>
                      <a:pt x="10325100" y="2667000"/>
                      <a:pt x="10604500" y="2946400"/>
                      <a:pt x="10604500" y="3302000"/>
                    </a:cubicBezTo>
                    <a:cubicBezTo>
                      <a:pt x="10604500" y="3657600"/>
                      <a:pt x="10325100" y="3937000"/>
                      <a:pt x="9969500" y="3937000"/>
                    </a:cubicBezTo>
                    <a:moveTo>
                      <a:pt x="10515600" y="3302000"/>
                    </a:moveTo>
                    <a:cubicBezTo>
                      <a:pt x="10515600" y="2997200"/>
                      <a:pt x="10274300" y="2755900"/>
                      <a:pt x="9969500" y="2755900"/>
                    </a:cubicBezTo>
                    <a:cubicBezTo>
                      <a:pt x="9664700" y="2755900"/>
                      <a:pt x="9423400" y="2997200"/>
                      <a:pt x="9423400" y="3302000"/>
                    </a:cubicBezTo>
                    <a:cubicBezTo>
                      <a:pt x="9423400" y="3606800"/>
                      <a:pt x="9664700" y="3848100"/>
                      <a:pt x="9969500" y="3848100"/>
                    </a:cubicBezTo>
                    <a:cubicBezTo>
                      <a:pt x="10274300" y="3848100"/>
                      <a:pt x="10515600" y="3606800"/>
                      <a:pt x="10515600" y="3302000"/>
                    </a:cubicBezTo>
                  </a:path>
                </a:pathLst>
              </a:custGeom>
              <a:solidFill>
                <a:srgbClr val="1E2DBE"/>
              </a:solidFill>
            </p:spPr>
            <p:txBody>
              <a:bodyPr/>
              <a:lstStyle/>
              <a:p>
                <a:endParaRPr lang="nl-NL"/>
              </a:p>
            </p:txBody>
          </p:sp>
        </p:grpSp>
      </p:grpSp>
      <p:sp>
        <p:nvSpPr>
          <p:cNvPr id="14" name="Freeform 14"/>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2"/>
            <a:stretch>
              <a:fillRect/>
            </a:stretch>
          </a:blipFill>
        </p:spPr>
        <p:txBody>
          <a:bodyPr/>
          <a:lstStyle/>
          <a:p>
            <a:endParaRPr lang="nl-NL"/>
          </a:p>
        </p:txBody>
      </p:sp>
      <p:sp>
        <p:nvSpPr>
          <p:cNvPr id="15" name="Freeform 15"/>
          <p:cNvSpPr/>
          <p:nvPr/>
        </p:nvSpPr>
        <p:spPr>
          <a:xfrm>
            <a:off x="203010" y="1828005"/>
            <a:ext cx="2521952" cy="1967123"/>
          </a:xfrm>
          <a:custGeom>
            <a:avLst/>
            <a:gdLst/>
            <a:ahLst/>
            <a:cxnLst/>
            <a:rect l="l" t="t" r="r" b="b"/>
            <a:pathLst>
              <a:path w="3782928" h="2950684">
                <a:moveTo>
                  <a:pt x="0" y="0"/>
                </a:moveTo>
                <a:lnTo>
                  <a:pt x="3782928" y="0"/>
                </a:lnTo>
                <a:lnTo>
                  <a:pt x="3782928" y="2950684"/>
                </a:lnTo>
                <a:lnTo>
                  <a:pt x="0" y="2950684"/>
                </a:lnTo>
                <a:lnTo>
                  <a:pt x="0" y="0"/>
                </a:lnTo>
                <a:close/>
              </a:path>
            </a:pathLst>
          </a:custGeom>
          <a:blipFill>
            <a:blip r:embed="rId3"/>
            <a:stretch>
              <a:fillRect/>
            </a:stretch>
          </a:blipFill>
        </p:spPr>
        <p:txBody>
          <a:bodyPr/>
          <a:lstStyle/>
          <a:p>
            <a:endParaRPr lang="nl-NL"/>
          </a:p>
        </p:txBody>
      </p:sp>
      <p:sp>
        <p:nvSpPr>
          <p:cNvPr id="16" name="TextBox 16"/>
          <p:cNvSpPr txBox="1"/>
          <p:nvPr/>
        </p:nvSpPr>
        <p:spPr>
          <a:xfrm>
            <a:off x="3207752" y="1599355"/>
            <a:ext cx="2872681" cy="623569"/>
          </a:xfrm>
          <a:prstGeom prst="rect">
            <a:avLst/>
          </a:prstGeom>
        </p:spPr>
        <p:txBody>
          <a:bodyPr lIns="0" tIns="0" rIns="0" bIns="0" rtlCol="0" anchor="t">
            <a:spAutoFit/>
          </a:bodyPr>
          <a:lstStyle/>
          <a:p>
            <a:pPr algn="ctr">
              <a:lnSpc>
                <a:spcPts val="2720"/>
              </a:lnSpc>
            </a:pPr>
            <a:r>
              <a:rPr lang="en-US" sz="1943">
                <a:solidFill>
                  <a:srgbClr val="1E2DBE"/>
                </a:solidFill>
                <a:latin typeface="Trocchi"/>
              </a:rPr>
              <a:t>5 of 28</a:t>
            </a:r>
          </a:p>
          <a:p>
            <a:pPr algn="ctr">
              <a:lnSpc>
                <a:spcPts val="2321"/>
              </a:lnSpc>
            </a:pPr>
            <a:r>
              <a:rPr lang="en-US" sz="1657">
                <a:solidFill>
                  <a:srgbClr val="1E2DBE"/>
                </a:solidFill>
                <a:latin typeface="Trocchi"/>
              </a:rPr>
              <a:t>Social security and pension</a:t>
            </a:r>
          </a:p>
        </p:txBody>
      </p:sp>
      <p:sp>
        <p:nvSpPr>
          <p:cNvPr id="17" name="TextBox 17"/>
          <p:cNvSpPr txBox="1"/>
          <p:nvPr/>
        </p:nvSpPr>
        <p:spPr>
          <a:xfrm>
            <a:off x="7254264" y="2807020"/>
            <a:ext cx="2408282" cy="623569"/>
          </a:xfrm>
          <a:prstGeom prst="rect">
            <a:avLst/>
          </a:prstGeom>
        </p:spPr>
        <p:txBody>
          <a:bodyPr lIns="0" tIns="0" rIns="0" bIns="0" rtlCol="0" anchor="t">
            <a:spAutoFit/>
          </a:bodyPr>
          <a:lstStyle/>
          <a:p>
            <a:pPr algn="ctr">
              <a:lnSpc>
                <a:spcPts val="2720"/>
              </a:lnSpc>
            </a:pPr>
            <a:r>
              <a:rPr lang="en-US" sz="1943">
                <a:solidFill>
                  <a:srgbClr val="1E2DBE"/>
                </a:solidFill>
                <a:latin typeface="Trocchi"/>
              </a:rPr>
              <a:t>24 of 28</a:t>
            </a:r>
          </a:p>
          <a:p>
            <a:pPr algn="ctr">
              <a:lnSpc>
                <a:spcPts val="2321"/>
              </a:lnSpc>
            </a:pPr>
            <a:r>
              <a:rPr lang="en-US" sz="1657">
                <a:solidFill>
                  <a:srgbClr val="1E2DBE"/>
                </a:solidFill>
                <a:latin typeface="Trocchi"/>
              </a:rPr>
              <a:t>Sickness and disability</a:t>
            </a:r>
          </a:p>
        </p:txBody>
      </p:sp>
      <p:sp>
        <p:nvSpPr>
          <p:cNvPr id="18" name="TextBox 18"/>
          <p:cNvSpPr txBox="1"/>
          <p:nvPr/>
        </p:nvSpPr>
        <p:spPr>
          <a:xfrm>
            <a:off x="3013515" y="4280073"/>
            <a:ext cx="3434464" cy="918521"/>
          </a:xfrm>
          <a:prstGeom prst="rect">
            <a:avLst/>
          </a:prstGeom>
        </p:spPr>
        <p:txBody>
          <a:bodyPr lIns="0" tIns="0" rIns="0" bIns="0" rtlCol="0" anchor="t">
            <a:spAutoFit/>
          </a:bodyPr>
          <a:lstStyle/>
          <a:p>
            <a:pPr algn="ctr">
              <a:lnSpc>
                <a:spcPts val="2720"/>
              </a:lnSpc>
            </a:pPr>
            <a:r>
              <a:rPr lang="en-US" sz="1943">
                <a:solidFill>
                  <a:srgbClr val="1E2DBE"/>
                </a:solidFill>
                <a:latin typeface="Trocchi"/>
              </a:rPr>
              <a:t>1 of 28</a:t>
            </a:r>
          </a:p>
          <a:p>
            <a:pPr algn="ctr">
              <a:lnSpc>
                <a:spcPts val="2321"/>
              </a:lnSpc>
            </a:pPr>
            <a:r>
              <a:rPr lang="en-US" sz="1657">
                <a:solidFill>
                  <a:srgbClr val="1E2DBE"/>
                </a:solidFill>
                <a:latin typeface="Trocchi"/>
              </a:rPr>
              <a:t>Employer's contribution regarding health insurance</a:t>
            </a:r>
          </a:p>
        </p:txBody>
      </p:sp>
      <p:sp>
        <p:nvSpPr>
          <p:cNvPr id="19" name="TextBox 19"/>
          <p:cNvSpPr txBox="1"/>
          <p:nvPr/>
        </p:nvSpPr>
        <p:spPr>
          <a:xfrm>
            <a:off x="6831735" y="5361889"/>
            <a:ext cx="5024423" cy="1111843"/>
          </a:xfrm>
          <a:prstGeom prst="rect">
            <a:avLst/>
          </a:prstGeom>
        </p:spPr>
        <p:txBody>
          <a:bodyPr lIns="0" tIns="0" rIns="0" bIns="0" rtlCol="0" anchor="t">
            <a:spAutoFit/>
          </a:bodyPr>
          <a:lstStyle/>
          <a:p>
            <a:pPr algn="just">
              <a:lnSpc>
                <a:spcPts val="2227"/>
              </a:lnSpc>
            </a:pPr>
            <a:r>
              <a:rPr lang="en-US" sz="1591">
                <a:solidFill>
                  <a:srgbClr val="1E2DBE"/>
                </a:solidFill>
                <a:latin typeface="Trocchi"/>
              </a:rPr>
              <a:t>Note:  Considering the legal framework regarding working life and the right to social security in Turkey, it should be underlined that all insured workers are covered by health insurance.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3750" y="3422650"/>
            <a:ext cx="10712450" cy="0"/>
          </a:xfrm>
          <a:prstGeom prst="line">
            <a:avLst/>
          </a:prstGeom>
          <a:ln w="19050" cap="rnd">
            <a:solidFill>
              <a:srgbClr val="202CBD"/>
            </a:solidFill>
            <a:prstDash val="solid"/>
            <a:headEnd type="none" w="sm" len="sm"/>
            <a:tailEnd type="none" w="sm" len="sm"/>
          </a:ln>
        </p:spPr>
        <p:txBody>
          <a:bodyPr/>
          <a:lstStyle/>
          <a:p>
            <a:endParaRPr lang="nl-NL"/>
          </a:p>
        </p:txBody>
      </p:sp>
      <p:grpSp>
        <p:nvGrpSpPr>
          <p:cNvPr id="3" name="Group 3"/>
          <p:cNvGrpSpPr/>
          <p:nvPr/>
        </p:nvGrpSpPr>
        <p:grpSpPr>
          <a:xfrm>
            <a:off x="685800" y="3321050"/>
            <a:ext cx="215900" cy="2159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2CBD"/>
            </a:solidFill>
          </p:spPr>
          <p:txBody>
            <a:bodyPr/>
            <a:lstStyle/>
            <a:p>
              <a:endParaRPr lang="nl-NL"/>
            </a:p>
          </p:txBody>
        </p:sp>
      </p:grpSp>
      <p:grpSp>
        <p:nvGrpSpPr>
          <p:cNvPr id="5" name="Group 5"/>
          <p:cNvGrpSpPr/>
          <p:nvPr/>
        </p:nvGrpSpPr>
        <p:grpSpPr>
          <a:xfrm>
            <a:off x="3544839" y="3314700"/>
            <a:ext cx="215900" cy="2159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2CBD"/>
            </a:solidFill>
          </p:spPr>
          <p:txBody>
            <a:bodyPr/>
            <a:lstStyle/>
            <a:p>
              <a:endParaRPr lang="nl-NL"/>
            </a:p>
          </p:txBody>
        </p:sp>
      </p:grpSp>
      <p:grpSp>
        <p:nvGrpSpPr>
          <p:cNvPr id="7" name="Group 7"/>
          <p:cNvGrpSpPr/>
          <p:nvPr/>
        </p:nvGrpSpPr>
        <p:grpSpPr>
          <a:xfrm>
            <a:off x="6403878" y="3314700"/>
            <a:ext cx="215900" cy="2159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2CBD"/>
            </a:solidFill>
          </p:spPr>
          <p:txBody>
            <a:bodyPr/>
            <a:lstStyle/>
            <a:p>
              <a:endParaRPr lang="nl-NL"/>
            </a:p>
          </p:txBody>
        </p:sp>
      </p:grpSp>
      <p:grpSp>
        <p:nvGrpSpPr>
          <p:cNvPr id="9" name="Group 9"/>
          <p:cNvGrpSpPr/>
          <p:nvPr/>
        </p:nvGrpSpPr>
        <p:grpSpPr>
          <a:xfrm>
            <a:off x="9262917" y="3314700"/>
            <a:ext cx="215900" cy="2159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2CBD"/>
            </a:solidFill>
          </p:spPr>
          <p:txBody>
            <a:bodyPr/>
            <a:lstStyle/>
            <a:p>
              <a:endParaRPr lang="nl-NL"/>
            </a:p>
          </p:txBody>
        </p:sp>
      </p:grpSp>
      <p:sp>
        <p:nvSpPr>
          <p:cNvPr id="11" name="TextBox 11"/>
          <p:cNvSpPr txBox="1"/>
          <p:nvPr/>
        </p:nvSpPr>
        <p:spPr>
          <a:xfrm>
            <a:off x="685800" y="673100"/>
            <a:ext cx="10820400" cy="1282402"/>
          </a:xfrm>
          <a:prstGeom prst="rect">
            <a:avLst/>
          </a:prstGeom>
        </p:spPr>
        <p:txBody>
          <a:bodyPr lIns="0" tIns="0" rIns="0" bIns="0" rtlCol="0" anchor="t">
            <a:spAutoFit/>
          </a:bodyPr>
          <a:lstStyle/>
          <a:p>
            <a:pPr>
              <a:lnSpc>
                <a:spcPts val="5020"/>
              </a:lnSpc>
            </a:pPr>
            <a:r>
              <a:rPr lang="en-US" sz="4184">
                <a:solidFill>
                  <a:srgbClr val="1E2DBE"/>
                </a:solidFill>
                <a:latin typeface="Rubik Medium"/>
              </a:rPr>
              <a:t>Working hours</a:t>
            </a:r>
          </a:p>
          <a:p>
            <a:pPr>
              <a:lnSpc>
                <a:spcPts val="5020"/>
              </a:lnSpc>
              <a:spcBef>
                <a:spcPct val="0"/>
              </a:spcBef>
            </a:pPr>
            <a:endParaRPr lang="en-US" sz="4184">
              <a:solidFill>
                <a:srgbClr val="1E2DBE"/>
              </a:solidFill>
              <a:latin typeface="Rubik Medium"/>
            </a:endParaRPr>
          </a:p>
        </p:txBody>
      </p:sp>
      <p:sp>
        <p:nvSpPr>
          <p:cNvPr id="12" name="Freeform 12"/>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2"/>
            <a:stretch>
              <a:fillRect/>
            </a:stretch>
          </a:blipFill>
        </p:spPr>
        <p:txBody>
          <a:bodyPr/>
          <a:lstStyle/>
          <a:p>
            <a:endParaRPr lang="nl-NL"/>
          </a:p>
        </p:txBody>
      </p:sp>
      <p:sp>
        <p:nvSpPr>
          <p:cNvPr id="13" name="Freeform 13"/>
          <p:cNvSpPr/>
          <p:nvPr/>
        </p:nvSpPr>
        <p:spPr>
          <a:xfrm>
            <a:off x="586766" y="1994800"/>
            <a:ext cx="1102957" cy="1198866"/>
          </a:xfrm>
          <a:custGeom>
            <a:avLst/>
            <a:gdLst/>
            <a:ahLst/>
            <a:cxnLst/>
            <a:rect l="l" t="t" r="r" b="b"/>
            <a:pathLst>
              <a:path w="1654435" h="1798299">
                <a:moveTo>
                  <a:pt x="0" y="0"/>
                </a:moveTo>
                <a:lnTo>
                  <a:pt x="1654435" y="0"/>
                </a:lnTo>
                <a:lnTo>
                  <a:pt x="1654435" y="1798299"/>
                </a:lnTo>
                <a:lnTo>
                  <a:pt x="0" y="1798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4" name="Freeform 14"/>
          <p:cNvSpPr/>
          <p:nvPr/>
        </p:nvSpPr>
        <p:spPr>
          <a:xfrm>
            <a:off x="6403879" y="1841020"/>
            <a:ext cx="1204059" cy="1269101"/>
          </a:xfrm>
          <a:custGeom>
            <a:avLst/>
            <a:gdLst/>
            <a:ahLst/>
            <a:cxnLst/>
            <a:rect l="l" t="t" r="r" b="b"/>
            <a:pathLst>
              <a:path w="1806089" h="1903651">
                <a:moveTo>
                  <a:pt x="0" y="0"/>
                </a:moveTo>
                <a:lnTo>
                  <a:pt x="1806088" y="0"/>
                </a:lnTo>
                <a:lnTo>
                  <a:pt x="1806088" y="1903651"/>
                </a:lnTo>
                <a:lnTo>
                  <a:pt x="0" y="19036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5" name="Freeform 15"/>
          <p:cNvSpPr/>
          <p:nvPr/>
        </p:nvSpPr>
        <p:spPr>
          <a:xfrm>
            <a:off x="3544839" y="1799803"/>
            <a:ext cx="1393863" cy="1393863"/>
          </a:xfrm>
          <a:custGeom>
            <a:avLst/>
            <a:gdLst/>
            <a:ahLst/>
            <a:cxnLst/>
            <a:rect l="l" t="t" r="r" b="b"/>
            <a:pathLst>
              <a:path w="2090795" h="2090795">
                <a:moveTo>
                  <a:pt x="0" y="0"/>
                </a:moveTo>
                <a:lnTo>
                  <a:pt x="2090795" y="0"/>
                </a:lnTo>
                <a:lnTo>
                  <a:pt x="2090795" y="2090795"/>
                </a:lnTo>
                <a:lnTo>
                  <a:pt x="0" y="2090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6" name="Freeform 16"/>
          <p:cNvSpPr/>
          <p:nvPr/>
        </p:nvSpPr>
        <p:spPr>
          <a:xfrm>
            <a:off x="9074787" y="2083748"/>
            <a:ext cx="2625925" cy="825973"/>
          </a:xfrm>
          <a:custGeom>
            <a:avLst/>
            <a:gdLst/>
            <a:ahLst/>
            <a:cxnLst/>
            <a:rect l="l" t="t" r="r" b="b"/>
            <a:pathLst>
              <a:path w="3938888" h="1238959">
                <a:moveTo>
                  <a:pt x="0" y="0"/>
                </a:moveTo>
                <a:lnTo>
                  <a:pt x="3938888" y="0"/>
                </a:lnTo>
                <a:lnTo>
                  <a:pt x="3938888" y="1238959"/>
                </a:lnTo>
                <a:lnTo>
                  <a:pt x="0" y="12389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7" name="TextBox 17"/>
          <p:cNvSpPr txBox="1"/>
          <p:nvPr/>
        </p:nvSpPr>
        <p:spPr>
          <a:xfrm>
            <a:off x="685800" y="3882391"/>
            <a:ext cx="1772872" cy="946478"/>
          </a:xfrm>
          <a:prstGeom prst="rect">
            <a:avLst/>
          </a:prstGeom>
        </p:spPr>
        <p:txBody>
          <a:bodyPr lIns="0" tIns="0" rIns="0" bIns="0" rtlCol="0" anchor="t">
            <a:spAutoFit/>
          </a:bodyPr>
          <a:lstStyle/>
          <a:p>
            <a:pPr>
              <a:lnSpc>
                <a:spcPts val="2491"/>
              </a:lnSpc>
              <a:spcBef>
                <a:spcPct val="0"/>
              </a:spcBef>
            </a:pPr>
            <a:r>
              <a:rPr lang="en-US" sz="1916">
                <a:solidFill>
                  <a:srgbClr val="1E2DBE"/>
                </a:solidFill>
                <a:latin typeface="Rubik"/>
              </a:rPr>
              <a:t>8 hours a day is common in general</a:t>
            </a:r>
          </a:p>
        </p:txBody>
      </p:sp>
      <p:sp>
        <p:nvSpPr>
          <p:cNvPr id="18" name="TextBox 18"/>
          <p:cNvSpPr txBox="1"/>
          <p:nvPr/>
        </p:nvSpPr>
        <p:spPr>
          <a:xfrm>
            <a:off x="3309634" y="3935095"/>
            <a:ext cx="2243283" cy="833946"/>
          </a:xfrm>
          <a:prstGeom prst="rect">
            <a:avLst/>
          </a:prstGeom>
        </p:spPr>
        <p:txBody>
          <a:bodyPr lIns="0" tIns="0" rIns="0" bIns="0" rtlCol="0" anchor="t">
            <a:spAutoFit/>
          </a:bodyPr>
          <a:lstStyle/>
          <a:p>
            <a:pPr>
              <a:lnSpc>
                <a:spcPts val="2231"/>
              </a:lnSpc>
              <a:spcBef>
                <a:spcPct val="0"/>
              </a:spcBef>
            </a:pPr>
            <a:r>
              <a:rPr lang="en-US" sz="1716">
                <a:solidFill>
                  <a:srgbClr val="1E2DBE"/>
                </a:solidFill>
                <a:latin typeface="Rubik"/>
              </a:rPr>
              <a:t>Weekly working hours are accepted as 45 hours in the majority </a:t>
            </a:r>
          </a:p>
        </p:txBody>
      </p:sp>
      <p:sp>
        <p:nvSpPr>
          <p:cNvPr id="19" name="TextBox 19"/>
          <p:cNvSpPr txBox="1"/>
          <p:nvPr/>
        </p:nvSpPr>
        <p:spPr>
          <a:xfrm>
            <a:off x="6403879" y="3935095"/>
            <a:ext cx="2243283" cy="833946"/>
          </a:xfrm>
          <a:prstGeom prst="rect">
            <a:avLst/>
          </a:prstGeom>
        </p:spPr>
        <p:txBody>
          <a:bodyPr lIns="0" tIns="0" rIns="0" bIns="0" rtlCol="0" anchor="t">
            <a:spAutoFit/>
          </a:bodyPr>
          <a:lstStyle/>
          <a:p>
            <a:pPr>
              <a:lnSpc>
                <a:spcPts val="2231"/>
              </a:lnSpc>
              <a:spcBef>
                <a:spcPct val="0"/>
              </a:spcBef>
            </a:pPr>
            <a:r>
              <a:rPr lang="en-US" sz="1716">
                <a:solidFill>
                  <a:srgbClr val="1E2DBE"/>
                </a:solidFill>
                <a:latin typeface="Rubik"/>
              </a:rPr>
              <a:t>27 CBAs include compensation for overtime work</a:t>
            </a:r>
          </a:p>
        </p:txBody>
      </p:sp>
      <p:sp>
        <p:nvSpPr>
          <p:cNvPr id="20" name="TextBox 20"/>
          <p:cNvSpPr txBox="1"/>
          <p:nvPr/>
        </p:nvSpPr>
        <p:spPr>
          <a:xfrm>
            <a:off x="9262917" y="3981450"/>
            <a:ext cx="2243283" cy="833946"/>
          </a:xfrm>
          <a:prstGeom prst="rect">
            <a:avLst/>
          </a:prstGeom>
        </p:spPr>
        <p:txBody>
          <a:bodyPr lIns="0" tIns="0" rIns="0" bIns="0" rtlCol="0" anchor="t">
            <a:spAutoFit/>
          </a:bodyPr>
          <a:lstStyle/>
          <a:p>
            <a:pPr>
              <a:lnSpc>
                <a:spcPts val="2231"/>
              </a:lnSpc>
              <a:spcBef>
                <a:spcPct val="0"/>
              </a:spcBef>
            </a:pPr>
            <a:r>
              <a:rPr lang="en-US" sz="1716">
                <a:solidFill>
                  <a:srgbClr val="1E2DBE"/>
                </a:solidFill>
                <a:latin typeface="Rubik"/>
              </a:rPr>
              <a:t>In case of working on Sundays, premium is given in 13 CBAs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96000" cy="3429000"/>
          </a:xfrm>
          <a:prstGeom prst="rect">
            <a:avLst/>
          </a:prstGeom>
          <a:solidFill>
            <a:srgbClr val="202CBD"/>
          </a:solidFill>
        </p:spPr>
        <p:txBody>
          <a:bodyPr/>
          <a:lstStyle/>
          <a:p>
            <a:endParaRPr lang="nl-NL"/>
          </a:p>
        </p:txBody>
      </p:sp>
      <p:sp>
        <p:nvSpPr>
          <p:cNvPr id="3" name="AutoShape 3"/>
          <p:cNvSpPr/>
          <p:nvPr/>
        </p:nvSpPr>
        <p:spPr>
          <a:xfrm>
            <a:off x="6096000" y="3429000"/>
            <a:ext cx="6096000" cy="3429000"/>
          </a:xfrm>
          <a:prstGeom prst="rect">
            <a:avLst/>
          </a:prstGeom>
          <a:solidFill>
            <a:srgbClr val="498FB2"/>
          </a:solidFill>
        </p:spPr>
        <p:txBody>
          <a:bodyPr/>
          <a:lstStyle/>
          <a:p>
            <a:endParaRPr lang="nl-NL"/>
          </a:p>
        </p:txBody>
      </p:sp>
      <p:grpSp>
        <p:nvGrpSpPr>
          <p:cNvPr id="4" name="Group 4"/>
          <p:cNvGrpSpPr/>
          <p:nvPr/>
        </p:nvGrpSpPr>
        <p:grpSpPr>
          <a:xfrm rot="5400000">
            <a:off x="5707567" y="2930393"/>
            <a:ext cx="776867" cy="827281"/>
            <a:chOff x="0" y="0"/>
            <a:chExt cx="1553733" cy="1654562"/>
          </a:xfrm>
        </p:grpSpPr>
        <p:sp>
          <p:nvSpPr>
            <p:cNvPr id="5" name="Freeform 5"/>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txBody>
            <a:bodyPr/>
            <a:lstStyle/>
            <a:p>
              <a:endParaRPr lang="nl-NL"/>
            </a:p>
          </p:txBody>
        </p:sp>
        <p:sp>
          <p:nvSpPr>
            <p:cNvPr id="6" name="Freeform 6"/>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txBody>
            <a:bodyPr/>
            <a:lstStyle/>
            <a:p>
              <a:endParaRPr lang="nl-NL"/>
            </a:p>
          </p:txBody>
        </p:sp>
        <p:sp>
          <p:nvSpPr>
            <p:cNvPr id="7" name="Freeform 7"/>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txBody>
            <a:bodyPr/>
            <a:lstStyle/>
            <a:p>
              <a:endParaRPr lang="nl-NL"/>
            </a:p>
          </p:txBody>
        </p:sp>
      </p:grpSp>
      <p:sp>
        <p:nvSpPr>
          <p:cNvPr id="8" name="TextBox 8"/>
          <p:cNvSpPr txBox="1"/>
          <p:nvPr/>
        </p:nvSpPr>
        <p:spPr>
          <a:xfrm>
            <a:off x="6509641" y="1527812"/>
            <a:ext cx="5296688" cy="1068498"/>
          </a:xfrm>
          <a:prstGeom prst="rect">
            <a:avLst/>
          </a:prstGeom>
        </p:spPr>
        <p:txBody>
          <a:bodyPr lIns="0" tIns="0" rIns="0" bIns="0" rtlCol="0" anchor="t">
            <a:spAutoFit/>
          </a:bodyPr>
          <a:lstStyle/>
          <a:p>
            <a:pPr>
              <a:lnSpc>
                <a:spcPts val="4282"/>
              </a:lnSpc>
              <a:spcBef>
                <a:spcPct val="0"/>
              </a:spcBef>
            </a:pPr>
            <a:r>
              <a:rPr lang="en-US" sz="3058">
                <a:solidFill>
                  <a:srgbClr val="1E2DBE"/>
                </a:solidFill>
                <a:latin typeface="Dosis Ultra-Bold"/>
              </a:rPr>
              <a:t>Four half-months for a two-year CBA</a:t>
            </a:r>
          </a:p>
        </p:txBody>
      </p:sp>
      <p:sp>
        <p:nvSpPr>
          <p:cNvPr id="9" name="Freeform 9"/>
          <p:cNvSpPr/>
          <p:nvPr/>
        </p:nvSpPr>
        <p:spPr>
          <a:xfrm>
            <a:off x="1450095" y="258206"/>
            <a:ext cx="3195811" cy="1830329"/>
          </a:xfrm>
          <a:custGeom>
            <a:avLst/>
            <a:gdLst/>
            <a:ahLst/>
            <a:cxnLst/>
            <a:rect l="l" t="t" r="r" b="b"/>
            <a:pathLst>
              <a:path w="4793717" h="2745493">
                <a:moveTo>
                  <a:pt x="0" y="0"/>
                </a:moveTo>
                <a:lnTo>
                  <a:pt x="4793718" y="0"/>
                </a:lnTo>
                <a:lnTo>
                  <a:pt x="4793718" y="2745493"/>
                </a:lnTo>
                <a:lnTo>
                  <a:pt x="0" y="274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581229" y="-1260992"/>
            <a:ext cx="4950961" cy="1117870"/>
          </a:xfrm>
          <a:prstGeom prst="rect">
            <a:avLst/>
          </a:prstGeom>
        </p:spPr>
        <p:txBody>
          <a:bodyPr lIns="0" tIns="0" rIns="0" bIns="0" rtlCol="0" anchor="t">
            <a:spAutoFit/>
          </a:bodyPr>
          <a:lstStyle/>
          <a:p>
            <a:pPr>
              <a:lnSpc>
                <a:spcPts val="11206"/>
              </a:lnSpc>
              <a:spcBef>
                <a:spcPct val="0"/>
              </a:spcBef>
            </a:pPr>
            <a:endParaRPr sz="1200"/>
          </a:p>
        </p:txBody>
      </p:sp>
      <p:grpSp>
        <p:nvGrpSpPr>
          <p:cNvPr id="11" name="Group 11"/>
          <p:cNvGrpSpPr/>
          <p:nvPr/>
        </p:nvGrpSpPr>
        <p:grpSpPr>
          <a:xfrm>
            <a:off x="6855460" y="4942279"/>
            <a:ext cx="4317245" cy="1585979"/>
            <a:chOff x="0" y="-85725"/>
            <a:chExt cx="8634490" cy="3171958"/>
          </a:xfrm>
        </p:grpSpPr>
        <p:sp>
          <p:nvSpPr>
            <p:cNvPr id="12" name="TextBox 12"/>
            <p:cNvSpPr txBox="1"/>
            <p:nvPr/>
          </p:nvSpPr>
          <p:spPr>
            <a:xfrm>
              <a:off x="0" y="2408611"/>
              <a:ext cx="8634490" cy="677622"/>
            </a:xfrm>
            <a:prstGeom prst="rect">
              <a:avLst/>
            </a:prstGeom>
          </p:spPr>
          <p:txBody>
            <a:bodyPr lIns="0" tIns="0" rIns="0" bIns="0" rtlCol="0" anchor="t">
              <a:spAutoFit/>
            </a:bodyPr>
            <a:lstStyle/>
            <a:p>
              <a:pPr>
                <a:lnSpc>
                  <a:spcPts val="3137"/>
                </a:lnSpc>
              </a:pPr>
              <a:endParaRPr sz="1200"/>
            </a:p>
          </p:txBody>
        </p:sp>
        <p:sp>
          <p:nvSpPr>
            <p:cNvPr id="13" name="TextBox 13"/>
            <p:cNvSpPr txBox="1"/>
            <p:nvPr/>
          </p:nvSpPr>
          <p:spPr>
            <a:xfrm>
              <a:off x="0" y="-85725"/>
              <a:ext cx="8634490" cy="2040558"/>
            </a:xfrm>
            <a:prstGeom prst="rect">
              <a:avLst/>
            </a:prstGeom>
          </p:spPr>
          <p:txBody>
            <a:bodyPr lIns="0" tIns="0" rIns="0" bIns="0" rtlCol="0" anchor="t">
              <a:spAutoFit/>
            </a:bodyPr>
            <a:lstStyle/>
            <a:p>
              <a:pPr>
                <a:lnSpc>
                  <a:spcPts val="4144"/>
                </a:lnSpc>
                <a:spcBef>
                  <a:spcPct val="0"/>
                </a:spcBef>
              </a:pPr>
              <a:r>
                <a:rPr lang="en-US" sz="2959">
                  <a:solidFill>
                    <a:srgbClr val="FFFFFF"/>
                  </a:solidFill>
                  <a:latin typeface="Dosis Ultra-Bold"/>
                </a:rPr>
                <a:t>Consumer price indexes and inflation </a:t>
              </a:r>
            </a:p>
          </p:txBody>
        </p:sp>
      </p:grpSp>
      <p:sp>
        <p:nvSpPr>
          <p:cNvPr id="14" name="TextBox 14"/>
          <p:cNvSpPr txBox="1"/>
          <p:nvPr/>
        </p:nvSpPr>
        <p:spPr>
          <a:xfrm>
            <a:off x="390863" y="4982981"/>
            <a:ext cx="5367672" cy="516423"/>
          </a:xfrm>
          <a:prstGeom prst="rect">
            <a:avLst/>
          </a:prstGeom>
        </p:spPr>
        <p:txBody>
          <a:bodyPr lIns="0" tIns="0" rIns="0" bIns="0" rtlCol="0" anchor="t">
            <a:spAutoFit/>
          </a:bodyPr>
          <a:lstStyle/>
          <a:p>
            <a:pPr>
              <a:lnSpc>
                <a:spcPts val="4254"/>
              </a:lnSpc>
              <a:spcBef>
                <a:spcPct val="0"/>
              </a:spcBef>
            </a:pPr>
            <a:r>
              <a:rPr lang="en-US" sz="3038">
                <a:solidFill>
                  <a:srgbClr val="1E2DBE"/>
                </a:solidFill>
                <a:latin typeface="Dosis Ultra-Bold"/>
              </a:rPr>
              <a:t>Increases by seniority </a:t>
            </a:r>
          </a:p>
        </p:txBody>
      </p:sp>
      <p:sp>
        <p:nvSpPr>
          <p:cNvPr id="15" name="TextBox 15"/>
          <p:cNvSpPr txBox="1"/>
          <p:nvPr/>
        </p:nvSpPr>
        <p:spPr>
          <a:xfrm>
            <a:off x="390863" y="2183785"/>
            <a:ext cx="5141327" cy="456279"/>
          </a:xfrm>
          <a:prstGeom prst="rect">
            <a:avLst/>
          </a:prstGeom>
        </p:spPr>
        <p:txBody>
          <a:bodyPr lIns="0" tIns="0" rIns="0" bIns="0" rtlCol="0" anchor="t">
            <a:spAutoFit/>
          </a:bodyPr>
          <a:lstStyle/>
          <a:p>
            <a:pPr>
              <a:lnSpc>
                <a:spcPts val="3754"/>
              </a:lnSpc>
              <a:spcBef>
                <a:spcPct val="0"/>
              </a:spcBef>
            </a:pPr>
            <a:r>
              <a:rPr lang="en-US" sz="2681">
                <a:solidFill>
                  <a:srgbClr val="FDFDFE"/>
                </a:solidFill>
                <a:latin typeface="Dosis Ultra-Bold"/>
              </a:rPr>
              <a:t>WAGES</a:t>
            </a:r>
          </a:p>
        </p:txBody>
      </p:sp>
      <p:sp>
        <p:nvSpPr>
          <p:cNvPr id="16" name="Freeform 16"/>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6"/>
            <a:stretch>
              <a:fillRect/>
            </a:stretch>
          </a:blipFill>
        </p:spPr>
        <p:txBody>
          <a:bodyPr/>
          <a:lstStyle/>
          <a:p>
            <a:endParaRPr lang="nl-NL"/>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9475" y="714984"/>
            <a:ext cx="9979743" cy="1285288"/>
          </a:xfrm>
          <a:prstGeom prst="rect">
            <a:avLst/>
          </a:prstGeom>
        </p:spPr>
        <p:txBody>
          <a:bodyPr lIns="0" tIns="0" rIns="0" bIns="0" rtlCol="0" anchor="t">
            <a:spAutoFit/>
          </a:bodyPr>
          <a:lstStyle/>
          <a:p>
            <a:pPr algn="ctr">
              <a:lnSpc>
                <a:spcPts val="5227"/>
              </a:lnSpc>
            </a:pPr>
            <a:r>
              <a:rPr lang="en-US" sz="3734">
                <a:solidFill>
                  <a:srgbClr val="1E2DBE"/>
                </a:solidFill>
                <a:latin typeface="Montserrat Bold"/>
              </a:rPr>
              <a:t>Occupational health and safety</a:t>
            </a:r>
          </a:p>
          <a:p>
            <a:pPr algn="ctr">
              <a:lnSpc>
                <a:spcPts val="5226"/>
              </a:lnSpc>
            </a:pPr>
            <a:endParaRPr lang="en-US" sz="3734">
              <a:solidFill>
                <a:srgbClr val="1E2DBE"/>
              </a:solidFill>
              <a:latin typeface="Montserrat Bold"/>
            </a:endParaRPr>
          </a:p>
        </p:txBody>
      </p:sp>
      <p:grpSp>
        <p:nvGrpSpPr>
          <p:cNvPr id="3" name="Group 3"/>
          <p:cNvGrpSpPr/>
          <p:nvPr/>
        </p:nvGrpSpPr>
        <p:grpSpPr>
          <a:xfrm>
            <a:off x="1586405" y="1707687"/>
            <a:ext cx="9019190" cy="4726311"/>
            <a:chOff x="0" y="-28575"/>
            <a:chExt cx="18038381" cy="9452621"/>
          </a:xfrm>
        </p:grpSpPr>
        <p:sp>
          <p:nvSpPr>
            <p:cNvPr id="4" name="TextBox 4"/>
            <p:cNvSpPr txBox="1"/>
            <p:nvPr/>
          </p:nvSpPr>
          <p:spPr>
            <a:xfrm>
              <a:off x="11289657" y="-28575"/>
              <a:ext cx="823746" cy="432940"/>
            </a:xfrm>
            <a:prstGeom prst="rect">
              <a:avLst/>
            </a:prstGeom>
          </p:spPr>
          <p:txBody>
            <a:bodyPr lIns="0" tIns="0" rIns="0" bIns="0" rtlCol="0" anchor="t">
              <a:spAutoFit/>
            </a:bodyPr>
            <a:lstStyle/>
            <a:p>
              <a:pPr>
                <a:lnSpc>
                  <a:spcPts val="1792"/>
                </a:lnSpc>
              </a:pPr>
              <a:r>
                <a:rPr lang="en-US" sz="1280">
                  <a:solidFill>
                    <a:srgbClr val="000000"/>
                  </a:solidFill>
                  <a:latin typeface="Abril Fatface"/>
                </a:rPr>
                <a:t>Seri 1</a:t>
              </a:r>
            </a:p>
          </p:txBody>
        </p:sp>
        <p:sp>
          <p:nvSpPr>
            <p:cNvPr id="5" name="TextBox 5"/>
            <p:cNvSpPr txBox="1"/>
            <p:nvPr/>
          </p:nvSpPr>
          <p:spPr>
            <a:xfrm>
              <a:off x="12723115" y="-28575"/>
              <a:ext cx="865028" cy="432940"/>
            </a:xfrm>
            <a:prstGeom prst="rect">
              <a:avLst/>
            </a:prstGeom>
          </p:spPr>
          <p:txBody>
            <a:bodyPr lIns="0" tIns="0" rIns="0" bIns="0" rtlCol="0" anchor="t">
              <a:spAutoFit/>
            </a:bodyPr>
            <a:lstStyle/>
            <a:p>
              <a:pPr>
                <a:lnSpc>
                  <a:spcPts val="1792"/>
                </a:lnSpc>
              </a:pPr>
              <a:r>
                <a:rPr lang="en-US" sz="1280">
                  <a:solidFill>
                    <a:srgbClr val="000000"/>
                  </a:solidFill>
                  <a:latin typeface="Abril Fatface"/>
                </a:rPr>
                <a:t>Seri 2</a:t>
              </a:r>
            </a:p>
          </p:txBody>
        </p:sp>
        <p:grpSp>
          <p:nvGrpSpPr>
            <p:cNvPr id="6" name="Group 6"/>
            <p:cNvGrpSpPr>
              <a:grpSpLocks noChangeAspect="1"/>
            </p:cNvGrpSpPr>
            <p:nvPr/>
          </p:nvGrpSpPr>
          <p:grpSpPr>
            <a:xfrm>
              <a:off x="11045771" y="130072"/>
              <a:ext cx="1555403" cy="121943"/>
              <a:chOff x="4853145" y="-619760"/>
              <a:chExt cx="1943894" cy="152400"/>
            </a:xfrm>
          </p:grpSpPr>
          <p:sp>
            <p:nvSpPr>
              <p:cNvPr id="7" name="Freeform 7"/>
              <p:cNvSpPr/>
              <p:nvPr/>
            </p:nvSpPr>
            <p:spPr>
              <a:xfrm>
                <a:off x="4853145"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F0000"/>
              </a:solidFill>
            </p:spPr>
            <p:txBody>
              <a:bodyPr/>
              <a:lstStyle/>
              <a:p>
                <a:endParaRPr lang="nl-NL"/>
              </a:p>
            </p:txBody>
          </p:sp>
          <p:sp>
            <p:nvSpPr>
              <p:cNvPr id="8" name="Freeform 8"/>
              <p:cNvSpPr/>
              <p:nvPr/>
            </p:nvSpPr>
            <p:spPr>
              <a:xfrm>
                <a:off x="6644639"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5" y="0"/>
                      <a:pt x="0" y="5686"/>
                      <a:pt x="0" y="12700"/>
                    </a:cubicBezTo>
                    <a:lnTo>
                      <a:pt x="0" y="139700"/>
                    </a:lnTo>
                    <a:cubicBezTo>
                      <a:pt x="0" y="146714"/>
                      <a:pt x="5685" y="152400"/>
                      <a:pt x="12700" y="152400"/>
                    </a:cubicBezTo>
                    <a:lnTo>
                      <a:pt x="139700" y="152400"/>
                    </a:lnTo>
                    <a:cubicBezTo>
                      <a:pt x="146714" y="152400"/>
                      <a:pt x="152400" y="146714"/>
                      <a:pt x="152400" y="139700"/>
                    </a:cubicBezTo>
                    <a:close/>
                  </a:path>
                </a:pathLst>
              </a:custGeom>
              <a:solidFill>
                <a:srgbClr val="1E2DBE"/>
              </a:solidFill>
            </p:spPr>
            <p:txBody>
              <a:bodyPr/>
              <a:lstStyle/>
              <a:p>
                <a:endParaRPr lang="nl-NL"/>
              </a:p>
            </p:txBody>
          </p:sp>
        </p:grpSp>
        <p:grpSp>
          <p:nvGrpSpPr>
            <p:cNvPr id="9" name="Group 9"/>
            <p:cNvGrpSpPr>
              <a:grpSpLocks noChangeAspect="1"/>
            </p:cNvGrpSpPr>
            <p:nvPr/>
          </p:nvGrpSpPr>
          <p:grpSpPr>
            <a:xfrm>
              <a:off x="7162537" y="625972"/>
              <a:ext cx="10674670" cy="8231122"/>
              <a:chOff x="0" y="0"/>
              <a:chExt cx="13340871" cy="10287000"/>
            </a:xfrm>
          </p:grpSpPr>
          <p:sp>
            <p:nvSpPr>
              <p:cNvPr id="10" name="Freeform 10"/>
              <p:cNvSpPr/>
              <p:nvPr/>
            </p:nvSpPr>
            <p:spPr>
              <a:xfrm>
                <a:off x="-6350" y="0"/>
                <a:ext cx="13353571" cy="10287000"/>
              </a:xfrm>
              <a:custGeom>
                <a:avLst/>
                <a:gdLst/>
                <a:ahLst/>
                <a:cxnLst/>
                <a:rect l="l" t="t" r="r" b="b"/>
                <a:pathLst>
                  <a:path w="13353571" h="10287000">
                    <a:moveTo>
                      <a:pt x="0" y="0"/>
                    </a:moveTo>
                    <a:lnTo>
                      <a:pt x="12700" y="0"/>
                    </a:lnTo>
                    <a:lnTo>
                      <a:pt x="12700" y="10287000"/>
                    </a:lnTo>
                    <a:lnTo>
                      <a:pt x="0" y="10287000"/>
                    </a:lnTo>
                    <a:close/>
                    <a:moveTo>
                      <a:pt x="4446957" y="0"/>
                    </a:moveTo>
                    <a:lnTo>
                      <a:pt x="4459657" y="0"/>
                    </a:lnTo>
                    <a:lnTo>
                      <a:pt x="4459657" y="10287000"/>
                    </a:lnTo>
                    <a:lnTo>
                      <a:pt x="4446957" y="10287000"/>
                    </a:lnTo>
                    <a:close/>
                    <a:moveTo>
                      <a:pt x="8893914" y="0"/>
                    </a:moveTo>
                    <a:lnTo>
                      <a:pt x="8906614" y="0"/>
                    </a:lnTo>
                    <a:lnTo>
                      <a:pt x="8906614" y="10287000"/>
                    </a:lnTo>
                    <a:lnTo>
                      <a:pt x="8893914" y="10287000"/>
                    </a:lnTo>
                    <a:close/>
                    <a:moveTo>
                      <a:pt x="13340871" y="0"/>
                    </a:moveTo>
                    <a:lnTo>
                      <a:pt x="13353571" y="0"/>
                    </a:lnTo>
                    <a:lnTo>
                      <a:pt x="13353571" y="10287000"/>
                    </a:lnTo>
                    <a:lnTo>
                      <a:pt x="13340871" y="10287000"/>
                    </a:lnTo>
                    <a:close/>
                  </a:path>
                </a:pathLst>
              </a:custGeom>
              <a:solidFill>
                <a:srgbClr val="000000">
                  <a:alpha val="24706"/>
                </a:srgbClr>
              </a:solidFill>
            </p:spPr>
            <p:txBody>
              <a:bodyPr/>
              <a:lstStyle/>
              <a:p>
                <a:endParaRPr lang="nl-NL"/>
              </a:p>
            </p:txBody>
          </p:sp>
        </p:grpSp>
        <p:sp>
          <p:nvSpPr>
            <p:cNvPr id="11" name="TextBox 11"/>
            <p:cNvSpPr txBox="1"/>
            <p:nvPr/>
          </p:nvSpPr>
          <p:spPr>
            <a:xfrm>
              <a:off x="7054566" y="8991106"/>
              <a:ext cx="215940" cy="432940"/>
            </a:xfrm>
            <a:prstGeom prst="rect">
              <a:avLst/>
            </a:prstGeom>
          </p:spPr>
          <p:txBody>
            <a:bodyPr lIns="0" tIns="0" rIns="0" bIns="0" rtlCol="0" anchor="t">
              <a:spAutoFit/>
            </a:bodyPr>
            <a:lstStyle/>
            <a:p>
              <a:pPr algn="ctr">
                <a:lnSpc>
                  <a:spcPts val="1792"/>
                </a:lnSpc>
              </a:pPr>
              <a:r>
                <a:rPr lang="en-US" sz="1280">
                  <a:solidFill>
                    <a:srgbClr val="000000"/>
                  </a:solidFill>
                  <a:latin typeface="Abril Fatface"/>
                </a:rPr>
                <a:t>0</a:t>
              </a:r>
            </a:p>
          </p:txBody>
        </p:sp>
        <p:sp>
          <p:nvSpPr>
            <p:cNvPr id="12" name="TextBox 12"/>
            <p:cNvSpPr txBox="1"/>
            <p:nvPr/>
          </p:nvSpPr>
          <p:spPr>
            <a:xfrm>
              <a:off x="10543643" y="8991106"/>
              <a:ext cx="354236" cy="432940"/>
            </a:xfrm>
            <a:prstGeom prst="rect">
              <a:avLst/>
            </a:prstGeom>
          </p:spPr>
          <p:txBody>
            <a:bodyPr lIns="0" tIns="0" rIns="0" bIns="0" rtlCol="0" anchor="t">
              <a:spAutoFit/>
            </a:bodyPr>
            <a:lstStyle/>
            <a:p>
              <a:pPr algn="ctr">
                <a:lnSpc>
                  <a:spcPts val="1792"/>
                </a:lnSpc>
              </a:pPr>
              <a:r>
                <a:rPr lang="en-US" sz="1280">
                  <a:solidFill>
                    <a:srgbClr val="000000"/>
                  </a:solidFill>
                  <a:latin typeface="Abril Fatface"/>
                </a:rPr>
                <a:t>10</a:t>
              </a:r>
            </a:p>
          </p:txBody>
        </p:sp>
        <p:sp>
          <p:nvSpPr>
            <p:cNvPr id="13" name="TextBox 13"/>
            <p:cNvSpPr txBox="1"/>
            <p:nvPr/>
          </p:nvSpPr>
          <p:spPr>
            <a:xfrm>
              <a:off x="14081223" y="8991106"/>
              <a:ext cx="395518" cy="432940"/>
            </a:xfrm>
            <a:prstGeom prst="rect">
              <a:avLst/>
            </a:prstGeom>
          </p:spPr>
          <p:txBody>
            <a:bodyPr lIns="0" tIns="0" rIns="0" bIns="0" rtlCol="0" anchor="t">
              <a:spAutoFit/>
            </a:bodyPr>
            <a:lstStyle/>
            <a:p>
              <a:pPr algn="ctr">
                <a:lnSpc>
                  <a:spcPts val="1792"/>
                </a:lnSpc>
              </a:pPr>
              <a:r>
                <a:rPr lang="en-US" sz="1280">
                  <a:solidFill>
                    <a:srgbClr val="000000"/>
                  </a:solidFill>
                  <a:latin typeface="Abril Fatface"/>
                </a:rPr>
                <a:t>20</a:t>
              </a:r>
            </a:p>
          </p:txBody>
        </p:sp>
        <p:sp>
          <p:nvSpPr>
            <p:cNvPr id="14" name="TextBox 14"/>
            <p:cNvSpPr txBox="1"/>
            <p:nvPr/>
          </p:nvSpPr>
          <p:spPr>
            <a:xfrm>
              <a:off x="17636035" y="8991106"/>
              <a:ext cx="402346" cy="432940"/>
            </a:xfrm>
            <a:prstGeom prst="rect">
              <a:avLst/>
            </a:prstGeom>
          </p:spPr>
          <p:txBody>
            <a:bodyPr lIns="0" tIns="0" rIns="0" bIns="0" rtlCol="0" anchor="t">
              <a:spAutoFit/>
            </a:bodyPr>
            <a:lstStyle/>
            <a:p>
              <a:pPr algn="ctr">
                <a:lnSpc>
                  <a:spcPts val="1792"/>
                </a:lnSpc>
              </a:pPr>
              <a:r>
                <a:rPr lang="en-US" sz="1280">
                  <a:solidFill>
                    <a:srgbClr val="000000"/>
                  </a:solidFill>
                  <a:latin typeface="Abril Fatface"/>
                </a:rPr>
                <a:t>30</a:t>
              </a:r>
            </a:p>
          </p:txBody>
        </p:sp>
        <p:sp>
          <p:nvSpPr>
            <p:cNvPr id="15" name="TextBox 15"/>
            <p:cNvSpPr txBox="1"/>
            <p:nvPr/>
          </p:nvSpPr>
          <p:spPr>
            <a:xfrm>
              <a:off x="847722" y="2258357"/>
              <a:ext cx="6152224" cy="432940"/>
            </a:xfrm>
            <a:prstGeom prst="rect">
              <a:avLst/>
            </a:prstGeom>
          </p:spPr>
          <p:txBody>
            <a:bodyPr lIns="0" tIns="0" rIns="0" bIns="0" rtlCol="0" anchor="t">
              <a:spAutoFit/>
            </a:bodyPr>
            <a:lstStyle/>
            <a:p>
              <a:pPr algn="r">
                <a:lnSpc>
                  <a:spcPts val="1792"/>
                </a:lnSpc>
              </a:pPr>
              <a:r>
                <a:rPr lang="en-US" sz="1280">
                  <a:solidFill>
                    <a:srgbClr val="000000"/>
                  </a:solidFill>
                  <a:latin typeface="Abril Fatface"/>
                </a:rPr>
                <a:t>Occupational health and safety trainings </a:t>
              </a:r>
            </a:p>
          </p:txBody>
        </p:sp>
        <p:sp>
          <p:nvSpPr>
            <p:cNvPr id="16" name="TextBox 16"/>
            <p:cNvSpPr txBox="1"/>
            <p:nvPr/>
          </p:nvSpPr>
          <p:spPr>
            <a:xfrm>
              <a:off x="0" y="6785472"/>
              <a:ext cx="6999946" cy="432940"/>
            </a:xfrm>
            <a:prstGeom prst="rect">
              <a:avLst/>
            </a:prstGeom>
          </p:spPr>
          <p:txBody>
            <a:bodyPr lIns="0" tIns="0" rIns="0" bIns="0" rtlCol="0" anchor="t">
              <a:spAutoFit/>
            </a:bodyPr>
            <a:lstStyle/>
            <a:p>
              <a:pPr algn="r">
                <a:lnSpc>
                  <a:spcPts val="1792"/>
                </a:lnSpc>
              </a:pPr>
              <a:r>
                <a:rPr lang="en-US" sz="1280">
                  <a:solidFill>
                    <a:srgbClr val="000000"/>
                  </a:solidFill>
                  <a:latin typeface="Abril Fatface"/>
                </a:rPr>
                <a:t>Health and safety clauses related to pregnancy </a:t>
              </a:r>
            </a:p>
          </p:txBody>
        </p:sp>
        <p:grpSp>
          <p:nvGrpSpPr>
            <p:cNvPr id="17" name="Group 17"/>
            <p:cNvGrpSpPr>
              <a:grpSpLocks noChangeAspect="1"/>
            </p:cNvGrpSpPr>
            <p:nvPr/>
          </p:nvGrpSpPr>
          <p:grpSpPr>
            <a:xfrm>
              <a:off x="7162537" y="625972"/>
              <a:ext cx="9968107" cy="8231122"/>
              <a:chOff x="0" y="0"/>
              <a:chExt cx="12457830" cy="10287000"/>
            </a:xfrm>
          </p:grpSpPr>
          <p:sp>
            <p:nvSpPr>
              <p:cNvPr id="18" name="Freeform 18"/>
              <p:cNvSpPr/>
              <p:nvPr/>
            </p:nvSpPr>
            <p:spPr>
              <a:xfrm>
                <a:off x="0" y="0"/>
                <a:ext cx="2669535" cy="2301875"/>
              </a:xfrm>
              <a:custGeom>
                <a:avLst/>
                <a:gdLst/>
                <a:ahLst/>
                <a:cxnLst/>
                <a:rect l="l" t="t" r="r" b="b"/>
                <a:pathLst>
                  <a:path w="2669535" h="2301875">
                    <a:moveTo>
                      <a:pt x="0" y="0"/>
                    </a:moveTo>
                    <a:lnTo>
                      <a:pt x="1518597" y="0"/>
                    </a:lnTo>
                    <a:cubicBezTo>
                      <a:pt x="2154243" y="0"/>
                      <a:pt x="2669535" y="515292"/>
                      <a:pt x="2669535" y="1150938"/>
                    </a:cubicBezTo>
                    <a:lnTo>
                      <a:pt x="2669535" y="1150938"/>
                    </a:lnTo>
                    <a:cubicBezTo>
                      <a:pt x="2669535" y="1786583"/>
                      <a:pt x="2154243" y="2301875"/>
                      <a:pt x="1518597" y="2301875"/>
                    </a:cubicBezTo>
                    <a:lnTo>
                      <a:pt x="0" y="2301875"/>
                    </a:lnTo>
                    <a:close/>
                  </a:path>
                </a:pathLst>
              </a:custGeom>
              <a:solidFill>
                <a:srgbClr val="FF0000"/>
              </a:solidFill>
            </p:spPr>
            <p:txBody>
              <a:bodyPr/>
              <a:lstStyle/>
              <a:p>
                <a:endParaRPr lang="nl-NL"/>
              </a:p>
            </p:txBody>
          </p:sp>
          <p:sp>
            <p:nvSpPr>
              <p:cNvPr id="19" name="Freeform 19"/>
              <p:cNvSpPr/>
              <p:nvPr/>
            </p:nvSpPr>
            <p:spPr>
              <a:xfrm>
                <a:off x="0" y="5657850"/>
                <a:ext cx="4449225" cy="2301875"/>
              </a:xfrm>
              <a:custGeom>
                <a:avLst/>
                <a:gdLst/>
                <a:ahLst/>
                <a:cxnLst/>
                <a:rect l="l" t="t" r="r" b="b"/>
                <a:pathLst>
                  <a:path w="4449225" h="2301875">
                    <a:moveTo>
                      <a:pt x="0" y="0"/>
                    </a:moveTo>
                    <a:lnTo>
                      <a:pt x="3298287" y="0"/>
                    </a:lnTo>
                    <a:cubicBezTo>
                      <a:pt x="3933933" y="0"/>
                      <a:pt x="4449225" y="515292"/>
                      <a:pt x="4449225" y="1150938"/>
                    </a:cubicBezTo>
                    <a:lnTo>
                      <a:pt x="4449225" y="1150938"/>
                    </a:lnTo>
                    <a:cubicBezTo>
                      <a:pt x="4449225" y="1786582"/>
                      <a:pt x="3933933" y="2301875"/>
                      <a:pt x="3298287" y="2301875"/>
                    </a:cubicBezTo>
                    <a:lnTo>
                      <a:pt x="0" y="2301875"/>
                    </a:lnTo>
                    <a:close/>
                  </a:path>
                </a:pathLst>
              </a:custGeom>
              <a:solidFill>
                <a:srgbClr val="FF0000"/>
              </a:solidFill>
            </p:spPr>
            <p:txBody>
              <a:bodyPr/>
              <a:lstStyle/>
              <a:p>
                <a:endParaRPr lang="nl-NL"/>
              </a:p>
            </p:txBody>
          </p:sp>
          <p:sp>
            <p:nvSpPr>
              <p:cNvPr id="20" name="Freeform 20"/>
              <p:cNvSpPr/>
              <p:nvPr/>
            </p:nvSpPr>
            <p:spPr>
              <a:xfrm>
                <a:off x="0" y="2327275"/>
                <a:ext cx="12457830" cy="2301875"/>
              </a:xfrm>
              <a:custGeom>
                <a:avLst/>
                <a:gdLst/>
                <a:ahLst/>
                <a:cxnLst/>
                <a:rect l="l" t="t" r="r" b="b"/>
                <a:pathLst>
                  <a:path w="12457830" h="2301875">
                    <a:moveTo>
                      <a:pt x="0" y="0"/>
                    </a:moveTo>
                    <a:lnTo>
                      <a:pt x="11306892" y="0"/>
                    </a:lnTo>
                    <a:cubicBezTo>
                      <a:pt x="11942537" y="0"/>
                      <a:pt x="12457830" y="515292"/>
                      <a:pt x="12457830" y="1150937"/>
                    </a:cubicBezTo>
                    <a:lnTo>
                      <a:pt x="12457830" y="1150937"/>
                    </a:lnTo>
                    <a:cubicBezTo>
                      <a:pt x="12457830" y="1786583"/>
                      <a:pt x="11942537" y="2301875"/>
                      <a:pt x="11306892" y="2301875"/>
                    </a:cubicBezTo>
                    <a:lnTo>
                      <a:pt x="0" y="2301875"/>
                    </a:lnTo>
                    <a:close/>
                  </a:path>
                </a:pathLst>
              </a:custGeom>
              <a:solidFill>
                <a:srgbClr val="1E2DBE"/>
              </a:solidFill>
            </p:spPr>
            <p:txBody>
              <a:bodyPr/>
              <a:lstStyle/>
              <a:p>
                <a:endParaRPr lang="nl-NL"/>
              </a:p>
            </p:txBody>
          </p:sp>
          <p:sp>
            <p:nvSpPr>
              <p:cNvPr id="21" name="Freeform 21"/>
              <p:cNvSpPr/>
              <p:nvPr/>
            </p:nvSpPr>
            <p:spPr>
              <a:xfrm>
                <a:off x="0" y="7985125"/>
                <a:ext cx="12457830" cy="2301875"/>
              </a:xfrm>
              <a:custGeom>
                <a:avLst/>
                <a:gdLst/>
                <a:ahLst/>
                <a:cxnLst/>
                <a:rect l="l" t="t" r="r" b="b"/>
                <a:pathLst>
                  <a:path w="12457830" h="2301875">
                    <a:moveTo>
                      <a:pt x="0" y="0"/>
                    </a:moveTo>
                    <a:lnTo>
                      <a:pt x="11306892" y="0"/>
                    </a:lnTo>
                    <a:cubicBezTo>
                      <a:pt x="11942537" y="0"/>
                      <a:pt x="12457830" y="515293"/>
                      <a:pt x="12457830" y="1150937"/>
                    </a:cubicBezTo>
                    <a:lnTo>
                      <a:pt x="12457830" y="1150937"/>
                    </a:lnTo>
                    <a:cubicBezTo>
                      <a:pt x="12457830" y="1786582"/>
                      <a:pt x="11942537" y="2301875"/>
                      <a:pt x="11306892" y="2301875"/>
                    </a:cubicBezTo>
                    <a:lnTo>
                      <a:pt x="0" y="2301875"/>
                    </a:lnTo>
                    <a:close/>
                  </a:path>
                </a:pathLst>
              </a:custGeom>
              <a:solidFill>
                <a:srgbClr val="1E2DBE"/>
              </a:solidFill>
            </p:spPr>
            <p:txBody>
              <a:bodyPr/>
              <a:lstStyle/>
              <a:p>
                <a:endParaRPr lang="nl-NL"/>
              </a:p>
            </p:txBody>
          </p:sp>
        </p:grpSp>
      </p:grpSp>
      <p:sp>
        <p:nvSpPr>
          <p:cNvPr id="22" name="Freeform 22"/>
          <p:cNvSpPr/>
          <p:nvPr/>
        </p:nvSpPr>
        <p:spPr>
          <a:xfrm>
            <a:off x="10920378" y="0"/>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2"/>
            <a:stretch>
              <a:fillRect/>
            </a:stretch>
          </a:blipFill>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idx="4294967295"/>
          </p:nvPr>
        </p:nvSpPr>
        <p:spPr>
          <a:xfrm>
            <a:off x="354724" y="310949"/>
            <a:ext cx="11353800" cy="1567264"/>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b="1"/>
              <a:t>The CBAs Database team</a:t>
            </a:r>
            <a:endParaRPr b="1"/>
          </a:p>
        </p:txBody>
      </p:sp>
      <p:sp>
        <p:nvSpPr>
          <p:cNvPr id="162" name="Google Shape;162;p29"/>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7</a:t>
            </a:fld>
            <a:endParaRPr/>
          </a:p>
        </p:txBody>
      </p:sp>
      <p:cxnSp>
        <p:nvCxnSpPr>
          <p:cNvPr id="163" name="Google Shape;163;p29"/>
          <p:cNvCxnSpPr/>
          <p:nvPr/>
        </p:nvCxnSpPr>
        <p:spPr>
          <a:xfrm>
            <a:off x="354724" y="430924"/>
            <a:ext cx="11353800" cy="31531"/>
          </a:xfrm>
          <a:prstGeom prst="straightConnector1">
            <a:avLst/>
          </a:prstGeom>
          <a:noFill/>
          <a:ln w="19050" cap="flat" cmpd="sng">
            <a:solidFill>
              <a:srgbClr val="9CC2E5"/>
            </a:solidFill>
            <a:prstDash val="solid"/>
            <a:miter lim="800000"/>
            <a:headEnd type="none" w="sm" len="sm"/>
            <a:tailEnd type="none" w="sm" len="sm"/>
          </a:ln>
        </p:spPr>
      </p:cxnSp>
      <p:cxnSp>
        <p:nvCxnSpPr>
          <p:cNvPr id="164" name="Google Shape;164;p29"/>
          <p:cNvCxnSpPr/>
          <p:nvPr/>
        </p:nvCxnSpPr>
        <p:spPr>
          <a:xfrm>
            <a:off x="354724" y="1655380"/>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165" name="Google Shape;165;p29"/>
          <p:cNvSpPr txBox="1"/>
          <p:nvPr/>
        </p:nvSpPr>
        <p:spPr>
          <a:xfrm>
            <a:off x="354724" y="1756611"/>
            <a:ext cx="11353800" cy="5101389"/>
          </a:xfrm>
          <a:prstGeom prst="rect">
            <a:avLst/>
          </a:prstGeom>
          <a:noFill/>
          <a:ln>
            <a:noFill/>
          </a:ln>
        </p:spPr>
        <p:txBody>
          <a:bodyPr spcFirstLastPara="1" wrap="square" lIns="91433" tIns="45700" rIns="91433" bIns="45700" anchor="t" anchorCtr="0">
            <a:noAutofit/>
          </a:bodyPr>
          <a:lstStyle/>
          <a:p>
            <a:pPr>
              <a:lnSpc>
                <a:spcPct val="90000"/>
              </a:lnSpc>
              <a:buClr>
                <a:schemeClr val="dk1"/>
              </a:buClr>
              <a:buSzPts val="1500"/>
            </a:pPr>
            <a:endParaRPr sz="2000">
              <a:solidFill>
                <a:schemeClr val="dk1"/>
              </a:solidFill>
              <a:latin typeface="Calibri"/>
              <a:ea typeface="Calibri"/>
              <a:cs typeface="Calibri"/>
              <a:sym typeface="Calibri"/>
            </a:endParaRPr>
          </a:p>
          <a:p>
            <a:pPr marL="237061" indent="-228594">
              <a:lnSpc>
                <a:spcPct val="90000"/>
              </a:lnSpc>
              <a:spcBef>
                <a:spcPts val="1067"/>
              </a:spcBef>
              <a:buClr>
                <a:schemeClr val="dk1"/>
              </a:buClr>
              <a:buSzPts val="2100"/>
              <a:buFont typeface="Noto Sans Symbols"/>
              <a:buChar char="⮚"/>
            </a:pPr>
            <a:r>
              <a:rPr lang="it" sz="2800">
                <a:solidFill>
                  <a:schemeClr val="dk1"/>
                </a:solidFill>
                <a:latin typeface="Calibri"/>
                <a:ea typeface="Calibri"/>
                <a:cs typeface="Calibri"/>
                <a:sym typeface="Calibri"/>
              </a:rPr>
              <a:t>A skilled multilingual team of professionals:</a:t>
            </a:r>
            <a:endParaRPr sz="1467"/>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marL="237061" indent="-237061">
              <a:lnSpc>
                <a:spcPct val="90000"/>
              </a:lnSpc>
              <a:spcBef>
                <a:spcPts val="1067"/>
              </a:spcBef>
              <a:buClr>
                <a:schemeClr val="dk1"/>
              </a:buClr>
              <a:buSzPts val="1800"/>
              <a:buFont typeface="Arial"/>
              <a:buChar char="•"/>
            </a:pPr>
            <a:r>
              <a:rPr lang="it" sz="2400">
                <a:solidFill>
                  <a:schemeClr val="dk1"/>
                </a:solidFill>
                <a:latin typeface="Calibri"/>
                <a:ea typeface="Calibri"/>
                <a:cs typeface="Calibri"/>
                <a:sym typeface="Calibri"/>
              </a:rPr>
              <a:t>Around 20 people currently involved (annotators and researchers)</a:t>
            </a:r>
            <a:endParaRPr sz="1467"/>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marL="237061" indent="-237061">
              <a:lnSpc>
                <a:spcPct val="90000"/>
              </a:lnSpc>
              <a:spcBef>
                <a:spcPts val="1067"/>
              </a:spcBef>
              <a:buClr>
                <a:schemeClr val="dk1"/>
              </a:buClr>
              <a:buSzPts val="1800"/>
              <a:buFont typeface="Arial"/>
              <a:buChar char="•"/>
            </a:pPr>
            <a:r>
              <a:rPr lang="it" sz="2400">
                <a:solidFill>
                  <a:schemeClr val="dk1"/>
                </a:solidFill>
                <a:latin typeface="Calibri"/>
                <a:ea typeface="Calibri"/>
                <a:cs typeface="Calibri"/>
                <a:sym typeface="Calibri"/>
              </a:rPr>
              <a:t>20 languages spoken at a mother tongue level</a:t>
            </a:r>
            <a:endParaRPr sz="2400">
              <a:solidFill>
                <a:schemeClr val="dk1"/>
              </a:solidFill>
              <a:latin typeface="Calibri"/>
              <a:ea typeface="Calibri"/>
              <a:cs typeface="Calibri"/>
              <a:sym typeface="Calibri"/>
            </a:endParaRPr>
          </a:p>
          <a:p>
            <a:pPr marL="237061" indent="-84665">
              <a:lnSpc>
                <a:spcPct val="90000"/>
              </a:lnSpc>
              <a:spcBef>
                <a:spcPts val="1067"/>
              </a:spcBef>
              <a:buClr>
                <a:schemeClr val="dk1"/>
              </a:buClr>
              <a:buSzPts val="1800"/>
            </a:pPr>
            <a:endParaRPr sz="2400">
              <a:solidFill>
                <a:schemeClr val="dk1"/>
              </a:solidFill>
              <a:latin typeface="Calibri"/>
              <a:ea typeface="Calibri"/>
              <a:cs typeface="Calibri"/>
              <a:sym typeface="Calibri"/>
            </a:endParaRPr>
          </a:p>
          <a:p>
            <a:pPr marL="237061" indent="-237061">
              <a:lnSpc>
                <a:spcPct val="90000"/>
              </a:lnSpc>
              <a:spcBef>
                <a:spcPts val="1067"/>
              </a:spcBef>
              <a:buClr>
                <a:schemeClr val="dk1"/>
              </a:buClr>
              <a:buSzPts val="1800"/>
              <a:buFont typeface="Arial"/>
              <a:buChar char="•"/>
            </a:pPr>
            <a:r>
              <a:rPr lang="it" sz="2400">
                <a:solidFill>
                  <a:schemeClr val="dk1"/>
                </a:solidFill>
                <a:latin typeface="Calibri"/>
                <a:ea typeface="Calibri"/>
                <a:cs typeface="Calibri"/>
                <a:sym typeface="Calibri"/>
              </a:rPr>
              <a:t>Coders who are able to manage multiple languages</a:t>
            </a:r>
            <a:endParaRPr sz="2400">
              <a:solidFill>
                <a:schemeClr val="dk1"/>
              </a:solidFill>
              <a:latin typeface="Calibri"/>
              <a:ea typeface="Calibri"/>
              <a:cs typeface="Calibri"/>
              <a:sym typeface="Calibri"/>
            </a:endParaRPr>
          </a:p>
          <a:p>
            <a:pPr>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3258" y="-193709"/>
            <a:ext cx="12585494" cy="4212520"/>
          </a:xfrm>
          <a:prstGeom prst="rect">
            <a:avLst/>
          </a:prstGeom>
          <a:solidFill>
            <a:srgbClr val="1E2DBE"/>
          </a:solidFill>
        </p:spPr>
        <p:txBody>
          <a:bodyPr/>
          <a:lstStyle/>
          <a:p>
            <a:endParaRPr lang="nl-NL"/>
          </a:p>
        </p:txBody>
      </p:sp>
      <p:grpSp>
        <p:nvGrpSpPr>
          <p:cNvPr id="3" name="Group 3"/>
          <p:cNvGrpSpPr/>
          <p:nvPr/>
        </p:nvGrpSpPr>
        <p:grpSpPr>
          <a:xfrm>
            <a:off x="9876571" y="3815551"/>
            <a:ext cx="3044815" cy="406455"/>
            <a:chOff x="0" y="0"/>
            <a:chExt cx="3805508" cy="508000"/>
          </a:xfrm>
        </p:grpSpPr>
        <p:sp>
          <p:nvSpPr>
            <p:cNvPr id="4" name="Freeform 4"/>
            <p:cNvSpPr/>
            <p:nvPr/>
          </p:nvSpPr>
          <p:spPr>
            <a:xfrm>
              <a:off x="3358111"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FBFBF5"/>
            </a:solidFill>
          </p:spPr>
          <p:txBody>
            <a:bodyPr/>
            <a:lstStyle/>
            <a:p>
              <a:endParaRPr lang="nl-NL"/>
            </a:p>
          </p:txBody>
        </p:sp>
        <p:sp>
          <p:nvSpPr>
            <p:cNvPr id="5" name="Freeform 5"/>
            <p:cNvSpPr/>
            <p:nvPr/>
          </p:nvSpPr>
          <p:spPr>
            <a:xfrm>
              <a:off x="0" y="11430"/>
              <a:ext cx="3805508" cy="485140"/>
            </a:xfrm>
            <a:custGeom>
              <a:avLst/>
              <a:gdLst/>
              <a:ahLst/>
              <a:cxnLst/>
              <a:rect l="l" t="t" r="r" b="b"/>
              <a:pathLst>
                <a:path w="3805508" h="485140">
                  <a:moveTo>
                    <a:pt x="3561668" y="0"/>
                  </a:moveTo>
                  <a:cubicBezTo>
                    <a:pt x="3441018" y="0"/>
                    <a:pt x="3340688" y="88900"/>
                    <a:pt x="3321638" y="204470"/>
                  </a:cubicBezTo>
                  <a:lnTo>
                    <a:pt x="0" y="204470"/>
                  </a:lnTo>
                  <a:lnTo>
                    <a:pt x="0" y="280670"/>
                  </a:lnTo>
                  <a:lnTo>
                    <a:pt x="3322908" y="280670"/>
                  </a:lnTo>
                  <a:cubicBezTo>
                    <a:pt x="3340688" y="396240"/>
                    <a:pt x="3442288" y="485140"/>
                    <a:pt x="3562938" y="485140"/>
                  </a:cubicBezTo>
                  <a:cubicBezTo>
                    <a:pt x="3697558" y="485140"/>
                    <a:pt x="3805508" y="375920"/>
                    <a:pt x="3805508" y="242570"/>
                  </a:cubicBezTo>
                  <a:cubicBezTo>
                    <a:pt x="3805508" y="107950"/>
                    <a:pt x="3696288" y="0"/>
                    <a:pt x="3561668" y="0"/>
                  </a:cubicBezTo>
                  <a:close/>
                  <a:moveTo>
                    <a:pt x="3561668" y="408940"/>
                  </a:moveTo>
                  <a:cubicBezTo>
                    <a:pt x="3470228" y="408940"/>
                    <a:pt x="3395298" y="334010"/>
                    <a:pt x="3395298" y="242570"/>
                  </a:cubicBezTo>
                  <a:cubicBezTo>
                    <a:pt x="3395298" y="151130"/>
                    <a:pt x="3470228" y="76200"/>
                    <a:pt x="3561668" y="76200"/>
                  </a:cubicBezTo>
                  <a:cubicBezTo>
                    <a:pt x="3653108" y="76200"/>
                    <a:pt x="3728038" y="151130"/>
                    <a:pt x="3728038" y="242570"/>
                  </a:cubicBezTo>
                  <a:cubicBezTo>
                    <a:pt x="3729308" y="334010"/>
                    <a:pt x="3654378" y="408940"/>
                    <a:pt x="3561668" y="408940"/>
                  </a:cubicBezTo>
                  <a:close/>
                </a:path>
              </a:pathLst>
            </a:custGeom>
            <a:solidFill>
              <a:srgbClr val="FF0000"/>
            </a:solidFill>
          </p:spPr>
          <p:txBody>
            <a:bodyPr/>
            <a:lstStyle/>
            <a:p>
              <a:endParaRPr lang="nl-NL"/>
            </a:p>
          </p:txBody>
        </p:sp>
      </p:grpSp>
      <p:grpSp>
        <p:nvGrpSpPr>
          <p:cNvPr id="6" name="Group 6"/>
          <p:cNvGrpSpPr/>
          <p:nvPr/>
        </p:nvGrpSpPr>
        <p:grpSpPr>
          <a:xfrm>
            <a:off x="6306634" y="3815551"/>
            <a:ext cx="3569937" cy="406455"/>
            <a:chOff x="0" y="0"/>
            <a:chExt cx="4461823" cy="508000"/>
          </a:xfrm>
        </p:grpSpPr>
        <p:sp>
          <p:nvSpPr>
            <p:cNvPr id="7" name="Freeform 7"/>
            <p:cNvSpPr/>
            <p:nvPr/>
          </p:nvSpPr>
          <p:spPr>
            <a:xfrm>
              <a:off x="4014425"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BFBF5"/>
            </a:solidFill>
          </p:spPr>
          <p:txBody>
            <a:bodyPr/>
            <a:lstStyle/>
            <a:p>
              <a:endParaRPr lang="nl-NL"/>
            </a:p>
          </p:txBody>
        </p:sp>
        <p:sp>
          <p:nvSpPr>
            <p:cNvPr id="8" name="Freeform 8"/>
            <p:cNvSpPr/>
            <p:nvPr/>
          </p:nvSpPr>
          <p:spPr>
            <a:xfrm>
              <a:off x="0" y="11430"/>
              <a:ext cx="4461823" cy="485140"/>
            </a:xfrm>
            <a:custGeom>
              <a:avLst/>
              <a:gdLst/>
              <a:ahLst/>
              <a:cxnLst/>
              <a:rect l="l" t="t" r="r" b="b"/>
              <a:pathLst>
                <a:path w="4461823" h="485140">
                  <a:moveTo>
                    <a:pt x="4217983" y="0"/>
                  </a:moveTo>
                  <a:cubicBezTo>
                    <a:pt x="4097333" y="0"/>
                    <a:pt x="3997003" y="88900"/>
                    <a:pt x="3977953" y="204470"/>
                  </a:cubicBezTo>
                  <a:lnTo>
                    <a:pt x="0" y="204470"/>
                  </a:lnTo>
                  <a:lnTo>
                    <a:pt x="0" y="280670"/>
                  </a:lnTo>
                  <a:lnTo>
                    <a:pt x="3979223" y="280670"/>
                  </a:lnTo>
                  <a:cubicBezTo>
                    <a:pt x="3997003" y="396240"/>
                    <a:pt x="4098603" y="485140"/>
                    <a:pt x="4219253" y="485140"/>
                  </a:cubicBezTo>
                  <a:cubicBezTo>
                    <a:pt x="4353873" y="485140"/>
                    <a:pt x="4461823" y="375920"/>
                    <a:pt x="4461823" y="242570"/>
                  </a:cubicBezTo>
                  <a:cubicBezTo>
                    <a:pt x="4461823" y="107950"/>
                    <a:pt x="4352603" y="0"/>
                    <a:pt x="4217983" y="0"/>
                  </a:cubicBezTo>
                  <a:close/>
                  <a:moveTo>
                    <a:pt x="4217983" y="408940"/>
                  </a:moveTo>
                  <a:cubicBezTo>
                    <a:pt x="4126543" y="408940"/>
                    <a:pt x="4051613" y="334010"/>
                    <a:pt x="4051613" y="242570"/>
                  </a:cubicBezTo>
                  <a:cubicBezTo>
                    <a:pt x="4051613" y="151130"/>
                    <a:pt x="4126543" y="76200"/>
                    <a:pt x="4217983" y="76200"/>
                  </a:cubicBezTo>
                  <a:cubicBezTo>
                    <a:pt x="4309423" y="76200"/>
                    <a:pt x="4384353" y="151130"/>
                    <a:pt x="4384353" y="242570"/>
                  </a:cubicBezTo>
                  <a:cubicBezTo>
                    <a:pt x="4385623" y="334010"/>
                    <a:pt x="4310693" y="408940"/>
                    <a:pt x="4217983" y="408940"/>
                  </a:cubicBezTo>
                  <a:close/>
                </a:path>
              </a:pathLst>
            </a:custGeom>
            <a:solidFill>
              <a:srgbClr val="FF0000"/>
            </a:solidFill>
          </p:spPr>
          <p:txBody>
            <a:bodyPr/>
            <a:lstStyle/>
            <a:p>
              <a:endParaRPr lang="nl-NL"/>
            </a:p>
          </p:txBody>
        </p:sp>
      </p:grpSp>
      <p:grpSp>
        <p:nvGrpSpPr>
          <p:cNvPr id="9" name="Group 9"/>
          <p:cNvGrpSpPr/>
          <p:nvPr/>
        </p:nvGrpSpPr>
        <p:grpSpPr>
          <a:xfrm>
            <a:off x="2036021" y="3815584"/>
            <a:ext cx="4270613" cy="406455"/>
            <a:chOff x="0" y="0"/>
            <a:chExt cx="5337550" cy="508000"/>
          </a:xfrm>
        </p:grpSpPr>
        <p:sp>
          <p:nvSpPr>
            <p:cNvPr id="10" name="Freeform 10"/>
            <p:cNvSpPr/>
            <p:nvPr/>
          </p:nvSpPr>
          <p:spPr>
            <a:xfrm>
              <a:off x="4890152"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BFBF5"/>
            </a:solidFill>
          </p:spPr>
          <p:txBody>
            <a:bodyPr/>
            <a:lstStyle/>
            <a:p>
              <a:endParaRPr lang="nl-NL"/>
            </a:p>
          </p:txBody>
        </p:sp>
        <p:sp>
          <p:nvSpPr>
            <p:cNvPr id="11" name="Freeform 11"/>
            <p:cNvSpPr/>
            <p:nvPr/>
          </p:nvSpPr>
          <p:spPr>
            <a:xfrm>
              <a:off x="0" y="11430"/>
              <a:ext cx="5337550" cy="485140"/>
            </a:xfrm>
            <a:custGeom>
              <a:avLst/>
              <a:gdLst/>
              <a:ahLst/>
              <a:cxnLst/>
              <a:rect l="l" t="t" r="r" b="b"/>
              <a:pathLst>
                <a:path w="5337550" h="485140">
                  <a:moveTo>
                    <a:pt x="5093710" y="0"/>
                  </a:moveTo>
                  <a:cubicBezTo>
                    <a:pt x="4973060" y="0"/>
                    <a:pt x="4872730" y="88900"/>
                    <a:pt x="4853680" y="204470"/>
                  </a:cubicBezTo>
                  <a:lnTo>
                    <a:pt x="0" y="204470"/>
                  </a:lnTo>
                  <a:lnTo>
                    <a:pt x="0" y="280670"/>
                  </a:lnTo>
                  <a:lnTo>
                    <a:pt x="4854950" y="280670"/>
                  </a:lnTo>
                  <a:cubicBezTo>
                    <a:pt x="4872730" y="396240"/>
                    <a:pt x="4974330" y="485140"/>
                    <a:pt x="5094980" y="485140"/>
                  </a:cubicBezTo>
                  <a:cubicBezTo>
                    <a:pt x="5229600" y="485140"/>
                    <a:pt x="5337550" y="375920"/>
                    <a:pt x="5337550" y="242570"/>
                  </a:cubicBezTo>
                  <a:cubicBezTo>
                    <a:pt x="5337550" y="107950"/>
                    <a:pt x="5228330" y="0"/>
                    <a:pt x="5093710" y="0"/>
                  </a:cubicBezTo>
                  <a:close/>
                  <a:moveTo>
                    <a:pt x="5093710" y="408940"/>
                  </a:moveTo>
                  <a:cubicBezTo>
                    <a:pt x="5002270" y="408940"/>
                    <a:pt x="4927340" y="334010"/>
                    <a:pt x="4927340" y="242570"/>
                  </a:cubicBezTo>
                  <a:cubicBezTo>
                    <a:pt x="4927340" y="151130"/>
                    <a:pt x="5002270" y="76200"/>
                    <a:pt x="5093710" y="76200"/>
                  </a:cubicBezTo>
                  <a:cubicBezTo>
                    <a:pt x="5185150" y="76200"/>
                    <a:pt x="5260080" y="151130"/>
                    <a:pt x="5260080" y="242570"/>
                  </a:cubicBezTo>
                  <a:cubicBezTo>
                    <a:pt x="5261350" y="334010"/>
                    <a:pt x="5186420" y="408940"/>
                    <a:pt x="5093710" y="408940"/>
                  </a:cubicBezTo>
                  <a:close/>
                </a:path>
              </a:pathLst>
            </a:custGeom>
            <a:solidFill>
              <a:srgbClr val="FF0000"/>
            </a:solidFill>
          </p:spPr>
          <p:txBody>
            <a:bodyPr/>
            <a:lstStyle/>
            <a:p>
              <a:endParaRPr lang="nl-NL"/>
            </a:p>
          </p:txBody>
        </p:sp>
      </p:grpSp>
      <p:grpSp>
        <p:nvGrpSpPr>
          <p:cNvPr id="12" name="Group 12"/>
          <p:cNvGrpSpPr/>
          <p:nvPr/>
        </p:nvGrpSpPr>
        <p:grpSpPr>
          <a:xfrm>
            <a:off x="2571" y="3815551"/>
            <a:ext cx="2033451" cy="406455"/>
            <a:chOff x="0" y="0"/>
            <a:chExt cx="2541472" cy="508000"/>
          </a:xfrm>
        </p:grpSpPr>
        <p:sp>
          <p:nvSpPr>
            <p:cNvPr id="13" name="Freeform 13"/>
            <p:cNvSpPr/>
            <p:nvPr/>
          </p:nvSpPr>
          <p:spPr>
            <a:xfrm>
              <a:off x="2094074"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BFBF5"/>
            </a:solidFill>
          </p:spPr>
          <p:txBody>
            <a:bodyPr/>
            <a:lstStyle/>
            <a:p>
              <a:endParaRPr lang="nl-NL"/>
            </a:p>
          </p:txBody>
        </p:sp>
        <p:sp>
          <p:nvSpPr>
            <p:cNvPr id="14" name="Freeform 14"/>
            <p:cNvSpPr/>
            <p:nvPr/>
          </p:nvSpPr>
          <p:spPr>
            <a:xfrm>
              <a:off x="0" y="11430"/>
              <a:ext cx="2541472" cy="485140"/>
            </a:xfrm>
            <a:custGeom>
              <a:avLst/>
              <a:gdLst/>
              <a:ahLst/>
              <a:cxnLst/>
              <a:rect l="l" t="t" r="r" b="b"/>
              <a:pathLst>
                <a:path w="2541472" h="485140">
                  <a:moveTo>
                    <a:pt x="2297632" y="0"/>
                  </a:moveTo>
                  <a:cubicBezTo>
                    <a:pt x="2176982" y="0"/>
                    <a:pt x="2076652" y="88900"/>
                    <a:pt x="2057602" y="204470"/>
                  </a:cubicBezTo>
                  <a:lnTo>
                    <a:pt x="0" y="204470"/>
                  </a:lnTo>
                  <a:lnTo>
                    <a:pt x="0" y="280670"/>
                  </a:lnTo>
                  <a:lnTo>
                    <a:pt x="2058872" y="280670"/>
                  </a:lnTo>
                  <a:cubicBezTo>
                    <a:pt x="2076652" y="396240"/>
                    <a:pt x="2178252" y="485140"/>
                    <a:pt x="2298902" y="485140"/>
                  </a:cubicBezTo>
                  <a:cubicBezTo>
                    <a:pt x="2433522" y="485140"/>
                    <a:pt x="2541472" y="375920"/>
                    <a:pt x="2541472" y="242570"/>
                  </a:cubicBezTo>
                  <a:cubicBezTo>
                    <a:pt x="2541472" y="107950"/>
                    <a:pt x="2432252" y="0"/>
                    <a:pt x="2297632" y="0"/>
                  </a:cubicBezTo>
                  <a:close/>
                  <a:moveTo>
                    <a:pt x="2297632" y="408940"/>
                  </a:moveTo>
                  <a:cubicBezTo>
                    <a:pt x="2206192" y="408940"/>
                    <a:pt x="2131262" y="334010"/>
                    <a:pt x="2131262" y="242570"/>
                  </a:cubicBezTo>
                  <a:cubicBezTo>
                    <a:pt x="2131262" y="151130"/>
                    <a:pt x="2206192" y="76200"/>
                    <a:pt x="2297632" y="76200"/>
                  </a:cubicBezTo>
                  <a:cubicBezTo>
                    <a:pt x="2389072" y="76200"/>
                    <a:pt x="2464002" y="151130"/>
                    <a:pt x="2464002" y="242570"/>
                  </a:cubicBezTo>
                  <a:cubicBezTo>
                    <a:pt x="2465272" y="334010"/>
                    <a:pt x="2390342" y="408940"/>
                    <a:pt x="2297632" y="408940"/>
                  </a:cubicBezTo>
                  <a:close/>
                </a:path>
              </a:pathLst>
            </a:custGeom>
            <a:solidFill>
              <a:srgbClr val="FF0000"/>
            </a:solidFill>
          </p:spPr>
          <p:txBody>
            <a:bodyPr/>
            <a:lstStyle/>
            <a:p>
              <a:endParaRPr lang="nl-NL"/>
            </a:p>
          </p:txBody>
        </p:sp>
      </p:grpSp>
      <p:sp>
        <p:nvSpPr>
          <p:cNvPr id="15" name="Freeform 15"/>
          <p:cNvSpPr/>
          <p:nvPr/>
        </p:nvSpPr>
        <p:spPr>
          <a:xfrm>
            <a:off x="477323" y="881373"/>
            <a:ext cx="2516366" cy="1840093"/>
          </a:xfrm>
          <a:custGeom>
            <a:avLst/>
            <a:gdLst/>
            <a:ahLst/>
            <a:cxnLst/>
            <a:rect l="l" t="t" r="r" b="b"/>
            <a:pathLst>
              <a:path w="3774549" h="2760139">
                <a:moveTo>
                  <a:pt x="0" y="0"/>
                </a:moveTo>
                <a:lnTo>
                  <a:pt x="3774549" y="0"/>
                </a:lnTo>
                <a:lnTo>
                  <a:pt x="3774549" y="2760139"/>
                </a:lnTo>
                <a:lnTo>
                  <a:pt x="0" y="2760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6" name="TextBox 16"/>
          <p:cNvSpPr txBox="1"/>
          <p:nvPr/>
        </p:nvSpPr>
        <p:spPr>
          <a:xfrm>
            <a:off x="1702525" y="1204135"/>
            <a:ext cx="10786155" cy="948978"/>
          </a:xfrm>
          <a:prstGeom prst="rect">
            <a:avLst/>
          </a:prstGeom>
        </p:spPr>
        <p:txBody>
          <a:bodyPr lIns="0" tIns="0" rIns="0" bIns="0" rtlCol="0" anchor="t">
            <a:spAutoFit/>
          </a:bodyPr>
          <a:lstStyle/>
          <a:p>
            <a:pPr algn="ctr">
              <a:lnSpc>
                <a:spcPts val="3652"/>
              </a:lnSpc>
            </a:pPr>
            <a:r>
              <a:rPr lang="en-US" sz="3350" spc="73">
                <a:solidFill>
                  <a:srgbClr val="FBFBF5"/>
                </a:solidFill>
                <a:latin typeface="Raleway Bold"/>
              </a:rPr>
              <a:t>REGULATIONS ON SOCIAL RIGHTS</a:t>
            </a:r>
          </a:p>
          <a:p>
            <a:pPr algn="ctr">
              <a:lnSpc>
                <a:spcPts val="3652"/>
              </a:lnSpc>
            </a:pPr>
            <a:endParaRPr lang="en-US" sz="3350" spc="73">
              <a:solidFill>
                <a:srgbClr val="FBFBF5"/>
              </a:solidFill>
              <a:latin typeface="Raleway Bold"/>
            </a:endParaRPr>
          </a:p>
        </p:txBody>
      </p:sp>
      <p:sp>
        <p:nvSpPr>
          <p:cNvPr id="17" name="TextBox 17"/>
          <p:cNvSpPr txBox="1"/>
          <p:nvPr/>
        </p:nvSpPr>
        <p:spPr>
          <a:xfrm>
            <a:off x="146480" y="4294784"/>
            <a:ext cx="3112091" cy="1863652"/>
          </a:xfrm>
          <a:prstGeom prst="rect">
            <a:avLst/>
          </a:prstGeom>
        </p:spPr>
        <p:txBody>
          <a:bodyPr lIns="0" tIns="0" rIns="0" bIns="0" rtlCol="0" anchor="t">
            <a:spAutoFit/>
          </a:bodyPr>
          <a:lstStyle/>
          <a:p>
            <a:pPr marL="322985" lvl="1" indent="-161493" algn="just">
              <a:lnSpc>
                <a:spcPts val="2094"/>
              </a:lnSpc>
              <a:buFont typeface="Arial"/>
              <a:buChar char="•"/>
            </a:pPr>
            <a:r>
              <a:rPr lang="en-US" sz="1495">
                <a:solidFill>
                  <a:srgbClr val="202CBD"/>
                </a:solidFill>
                <a:latin typeface="Raleway Bold"/>
              </a:rPr>
              <a:t>Education</a:t>
            </a:r>
          </a:p>
          <a:p>
            <a:pPr marL="322985" lvl="1" indent="-161493" algn="just">
              <a:lnSpc>
                <a:spcPts val="2094"/>
              </a:lnSpc>
              <a:buFont typeface="Arial"/>
              <a:buChar char="•"/>
            </a:pPr>
            <a:r>
              <a:rPr lang="en-US" sz="1495">
                <a:solidFill>
                  <a:srgbClr val="202CBD"/>
                </a:solidFill>
                <a:latin typeface="Raleway Bold"/>
              </a:rPr>
              <a:t>Military</a:t>
            </a:r>
          </a:p>
          <a:p>
            <a:pPr marL="322985" lvl="1" indent="-161493" algn="just">
              <a:lnSpc>
                <a:spcPts val="2094"/>
              </a:lnSpc>
              <a:buFont typeface="Arial"/>
              <a:buChar char="•"/>
            </a:pPr>
            <a:r>
              <a:rPr lang="en-US" sz="1495">
                <a:solidFill>
                  <a:srgbClr val="202CBD"/>
                </a:solidFill>
                <a:latin typeface="Raleway Bold"/>
              </a:rPr>
              <a:t>Marriage</a:t>
            </a:r>
          </a:p>
          <a:p>
            <a:pPr marL="322985" lvl="1" indent="-161493" algn="just">
              <a:lnSpc>
                <a:spcPts val="2094"/>
              </a:lnSpc>
              <a:buFont typeface="Arial"/>
              <a:buChar char="•"/>
            </a:pPr>
            <a:r>
              <a:rPr lang="en-US" sz="1495">
                <a:solidFill>
                  <a:srgbClr val="202CBD"/>
                </a:solidFill>
                <a:latin typeface="Raleway Bold"/>
              </a:rPr>
              <a:t>Maternity</a:t>
            </a:r>
          </a:p>
          <a:p>
            <a:pPr marL="322985" lvl="1" indent="-161493" algn="just">
              <a:lnSpc>
                <a:spcPts val="2094"/>
              </a:lnSpc>
              <a:buFont typeface="Arial"/>
              <a:buChar char="•"/>
            </a:pPr>
            <a:r>
              <a:rPr lang="en-US" sz="1495">
                <a:solidFill>
                  <a:srgbClr val="202CBD"/>
                </a:solidFill>
                <a:latin typeface="Raleway Bold"/>
              </a:rPr>
              <a:t>Paternity</a:t>
            </a:r>
          </a:p>
          <a:p>
            <a:pPr marL="322985" lvl="1" indent="-161493" algn="just">
              <a:lnSpc>
                <a:spcPts val="2094"/>
              </a:lnSpc>
              <a:buFont typeface="Arial"/>
              <a:buChar char="•"/>
            </a:pPr>
            <a:r>
              <a:rPr lang="en-US" sz="1495">
                <a:solidFill>
                  <a:srgbClr val="202CBD"/>
                </a:solidFill>
                <a:latin typeface="Raleway Bold"/>
              </a:rPr>
              <a:t>Death of Relatives</a:t>
            </a:r>
          </a:p>
          <a:p>
            <a:pPr algn="just">
              <a:lnSpc>
                <a:spcPts val="2094"/>
              </a:lnSpc>
            </a:pPr>
            <a:endParaRPr lang="en-US" sz="1495">
              <a:solidFill>
                <a:srgbClr val="202CBD"/>
              </a:solidFill>
              <a:latin typeface="Raleway Bold"/>
            </a:endParaRPr>
          </a:p>
        </p:txBody>
      </p:sp>
      <p:sp>
        <p:nvSpPr>
          <p:cNvPr id="18" name="TextBox 18"/>
          <p:cNvSpPr txBox="1"/>
          <p:nvPr/>
        </p:nvSpPr>
        <p:spPr>
          <a:xfrm>
            <a:off x="5560884" y="4509620"/>
            <a:ext cx="3069437" cy="1594860"/>
          </a:xfrm>
          <a:prstGeom prst="rect">
            <a:avLst/>
          </a:prstGeom>
        </p:spPr>
        <p:txBody>
          <a:bodyPr lIns="0" tIns="0" rIns="0" bIns="0" rtlCol="0" anchor="t">
            <a:spAutoFit/>
          </a:bodyPr>
          <a:lstStyle/>
          <a:p>
            <a:pPr marL="326216" lvl="1" indent="-163108">
              <a:lnSpc>
                <a:spcPts val="2115"/>
              </a:lnSpc>
              <a:buFont typeface="Arial"/>
              <a:buChar char="•"/>
            </a:pPr>
            <a:r>
              <a:rPr lang="en-US" sz="1511">
                <a:solidFill>
                  <a:srgbClr val="202CBD"/>
                </a:solidFill>
                <a:latin typeface="Raleway Bold"/>
              </a:rPr>
              <a:t>Fuel</a:t>
            </a:r>
          </a:p>
          <a:p>
            <a:pPr marL="326216" lvl="1" indent="-163108">
              <a:lnSpc>
                <a:spcPts val="2115"/>
              </a:lnSpc>
              <a:buFont typeface="Arial"/>
              <a:buChar char="•"/>
            </a:pPr>
            <a:r>
              <a:rPr lang="en-US" sz="1511">
                <a:solidFill>
                  <a:srgbClr val="202CBD"/>
                </a:solidFill>
                <a:latin typeface="Raleway Bold"/>
              </a:rPr>
              <a:t>Funeral</a:t>
            </a:r>
          </a:p>
          <a:p>
            <a:pPr marL="326216" lvl="1" indent="-163108">
              <a:lnSpc>
                <a:spcPts val="2115"/>
              </a:lnSpc>
              <a:buFont typeface="Arial"/>
              <a:buChar char="•"/>
            </a:pPr>
            <a:r>
              <a:rPr lang="en-US" sz="1511">
                <a:solidFill>
                  <a:srgbClr val="202CBD"/>
                </a:solidFill>
                <a:latin typeface="Raleway Bold"/>
              </a:rPr>
              <a:t>Travel</a:t>
            </a:r>
          </a:p>
          <a:p>
            <a:pPr marL="326216" lvl="1" indent="-163108">
              <a:lnSpc>
                <a:spcPts val="2115"/>
              </a:lnSpc>
              <a:buFont typeface="Arial"/>
              <a:buChar char="•"/>
            </a:pPr>
            <a:r>
              <a:rPr lang="en-US" sz="1511">
                <a:solidFill>
                  <a:srgbClr val="202CBD"/>
                </a:solidFill>
                <a:latin typeface="Raleway Bold"/>
              </a:rPr>
              <a:t>Disability</a:t>
            </a:r>
          </a:p>
          <a:p>
            <a:pPr marL="326216" lvl="1" indent="-163108">
              <a:lnSpc>
                <a:spcPts val="2115"/>
              </a:lnSpc>
              <a:buFont typeface="Arial"/>
              <a:buChar char="•"/>
            </a:pPr>
            <a:r>
              <a:rPr lang="en-US" sz="1511">
                <a:solidFill>
                  <a:srgbClr val="202CBD"/>
                </a:solidFill>
                <a:latin typeface="Raleway Bold"/>
              </a:rPr>
              <a:t>Clothing</a:t>
            </a:r>
          </a:p>
          <a:p>
            <a:pPr>
              <a:lnSpc>
                <a:spcPts val="2115"/>
              </a:lnSpc>
            </a:pPr>
            <a:endParaRPr lang="en-US" sz="1511">
              <a:solidFill>
                <a:srgbClr val="202CBD"/>
              </a:solidFill>
              <a:latin typeface="Raleway Bold"/>
            </a:endParaRPr>
          </a:p>
        </p:txBody>
      </p:sp>
      <p:sp>
        <p:nvSpPr>
          <p:cNvPr id="19" name="TextBox 19"/>
          <p:cNvSpPr txBox="1"/>
          <p:nvPr/>
        </p:nvSpPr>
        <p:spPr>
          <a:xfrm>
            <a:off x="8908819" y="4548575"/>
            <a:ext cx="2135863" cy="1324593"/>
          </a:xfrm>
          <a:prstGeom prst="rect">
            <a:avLst/>
          </a:prstGeom>
        </p:spPr>
        <p:txBody>
          <a:bodyPr lIns="0" tIns="0" rIns="0" bIns="0" rtlCol="0" anchor="t">
            <a:spAutoFit/>
          </a:bodyPr>
          <a:lstStyle/>
          <a:p>
            <a:pPr marL="319427" lvl="1" indent="-159713">
              <a:lnSpc>
                <a:spcPts val="2071"/>
              </a:lnSpc>
              <a:buFont typeface="Arial"/>
              <a:buChar char="•"/>
            </a:pPr>
            <a:r>
              <a:rPr lang="en-US" sz="1479">
                <a:solidFill>
                  <a:srgbClr val="202CBD"/>
                </a:solidFill>
                <a:latin typeface="Raleway Bold"/>
              </a:rPr>
              <a:t>Breast Feeding Rooms</a:t>
            </a:r>
          </a:p>
          <a:p>
            <a:pPr marL="319427" lvl="1" indent="-159713">
              <a:lnSpc>
                <a:spcPts val="2071"/>
              </a:lnSpc>
              <a:buFont typeface="Arial"/>
              <a:buChar char="•"/>
            </a:pPr>
            <a:r>
              <a:rPr lang="en-US" sz="1479">
                <a:solidFill>
                  <a:srgbClr val="202CBD"/>
                </a:solidFill>
                <a:latin typeface="Raleway Bold"/>
              </a:rPr>
              <a:t>Nursery</a:t>
            </a:r>
          </a:p>
          <a:p>
            <a:pPr marL="319427" lvl="1" indent="-159713">
              <a:lnSpc>
                <a:spcPts val="2071"/>
              </a:lnSpc>
              <a:buFont typeface="Arial"/>
              <a:buChar char="•"/>
            </a:pPr>
            <a:r>
              <a:rPr lang="en-US" sz="1479">
                <a:solidFill>
                  <a:srgbClr val="202CBD"/>
                </a:solidFill>
                <a:latin typeface="Raleway Bold"/>
              </a:rPr>
              <a:t>Discrimination at work</a:t>
            </a:r>
          </a:p>
        </p:txBody>
      </p:sp>
      <p:sp>
        <p:nvSpPr>
          <p:cNvPr id="20" name="TextBox 20"/>
          <p:cNvSpPr txBox="1"/>
          <p:nvPr/>
        </p:nvSpPr>
        <p:spPr>
          <a:xfrm>
            <a:off x="411362" y="3155934"/>
            <a:ext cx="2582327" cy="615553"/>
          </a:xfrm>
          <a:prstGeom prst="rect">
            <a:avLst/>
          </a:prstGeom>
        </p:spPr>
        <p:txBody>
          <a:bodyPr lIns="0" tIns="0" rIns="0" bIns="0" rtlCol="0" anchor="t">
            <a:spAutoFit/>
          </a:bodyPr>
          <a:lstStyle/>
          <a:p>
            <a:pPr algn="ctr">
              <a:lnSpc>
                <a:spcPts val="2416"/>
              </a:lnSpc>
            </a:pPr>
            <a:r>
              <a:rPr lang="en-US" sz="2217" spc="49">
                <a:solidFill>
                  <a:srgbClr val="FBFBF5"/>
                </a:solidFill>
                <a:latin typeface="Raleway Bold"/>
              </a:rPr>
              <a:t>PAID ALLOWANCES</a:t>
            </a:r>
          </a:p>
        </p:txBody>
      </p:sp>
      <p:sp>
        <p:nvSpPr>
          <p:cNvPr id="21" name="TextBox 21"/>
          <p:cNvSpPr txBox="1"/>
          <p:nvPr/>
        </p:nvSpPr>
        <p:spPr>
          <a:xfrm>
            <a:off x="4804837" y="3058896"/>
            <a:ext cx="2582327" cy="615553"/>
          </a:xfrm>
          <a:prstGeom prst="rect">
            <a:avLst/>
          </a:prstGeom>
        </p:spPr>
        <p:txBody>
          <a:bodyPr lIns="0" tIns="0" rIns="0" bIns="0" rtlCol="0" anchor="t">
            <a:spAutoFit/>
          </a:bodyPr>
          <a:lstStyle/>
          <a:p>
            <a:pPr algn="ctr">
              <a:lnSpc>
                <a:spcPts val="2416"/>
              </a:lnSpc>
            </a:pPr>
            <a:r>
              <a:rPr lang="en-US" sz="2217" spc="49">
                <a:solidFill>
                  <a:srgbClr val="FBFBF5"/>
                </a:solidFill>
                <a:latin typeface="Raleway Bold"/>
              </a:rPr>
              <a:t>AIDS AND ASSISTANCES</a:t>
            </a:r>
          </a:p>
        </p:txBody>
      </p:sp>
      <p:sp>
        <p:nvSpPr>
          <p:cNvPr id="22" name="TextBox 22"/>
          <p:cNvSpPr txBox="1"/>
          <p:nvPr/>
        </p:nvSpPr>
        <p:spPr>
          <a:xfrm>
            <a:off x="8262491" y="3211296"/>
            <a:ext cx="2582327" cy="307777"/>
          </a:xfrm>
          <a:prstGeom prst="rect">
            <a:avLst/>
          </a:prstGeom>
        </p:spPr>
        <p:txBody>
          <a:bodyPr lIns="0" tIns="0" rIns="0" bIns="0" rtlCol="0" anchor="t">
            <a:spAutoFit/>
          </a:bodyPr>
          <a:lstStyle/>
          <a:p>
            <a:pPr algn="ctr">
              <a:lnSpc>
                <a:spcPts val="2416"/>
              </a:lnSpc>
            </a:pPr>
            <a:r>
              <a:rPr lang="en-US" sz="2217" spc="49">
                <a:solidFill>
                  <a:srgbClr val="FBFBF5"/>
                </a:solidFill>
                <a:latin typeface="Raleway Bold"/>
              </a:rPr>
              <a:t>GENDER</a:t>
            </a:r>
          </a:p>
        </p:txBody>
      </p:sp>
      <p:sp>
        <p:nvSpPr>
          <p:cNvPr id="23" name="Freeform 23"/>
          <p:cNvSpPr/>
          <p:nvPr/>
        </p:nvSpPr>
        <p:spPr>
          <a:xfrm>
            <a:off x="10935372" y="5586378"/>
            <a:ext cx="1271622" cy="1271622"/>
          </a:xfrm>
          <a:custGeom>
            <a:avLst/>
            <a:gdLst/>
            <a:ahLst/>
            <a:cxnLst/>
            <a:rect l="l" t="t" r="r" b="b"/>
            <a:pathLst>
              <a:path w="1907433" h="1907433">
                <a:moveTo>
                  <a:pt x="0" y="0"/>
                </a:moveTo>
                <a:lnTo>
                  <a:pt x="1907433" y="0"/>
                </a:lnTo>
                <a:lnTo>
                  <a:pt x="1907433" y="1907433"/>
                </a:lnTo>
                <a:lnTo>
                  <a:pt x="0" y="1907433"/>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69005" y="4033345"/>
            <a:ext cx="6122995" cy="2824655"/>
          </a:xfrm>
          <a:prstGeom prst="rect">
            <a:avLst/>
          </a:prstGeom>
          <a:solidFill>
            <a:srgbClr val="498FB2"/>
          </a:solidFill>
        </p:spPr>
        <p:txBody>
          <a:bodyPr/>
          <a:lstStyle/>
          <a:p>
            <a:endParaRPr lang="nl-NL"/>
          </a:p>
        </p:txBody>
      </p:sp>
      <p:sp>
        <p:nvSpPr>
          <p:cNvPr id="3" name="AutoShape 3"/>
          <p:cNvSpPr/>
          <p:nvPr/>
        </p:nvSpPr>
        <p:spPr>
          <a:xfrm>
            <a:off x="0" y="1301778"/>
            <a:ext cx="9559838" cy="2731567"/>
          </a:xfrm>
          <a:prstGeom prst="rect">
            <a:avLst/>
          </a:prstGeom>
          <a:solidFill>
            <a:srgbClr val="202CBD"/>
          </a:solidFill>
        </p:spPr>
        <p:txBody>
          <a:bodyPr/>
          <a:lstStyle/>
          <a:p>
            <a:endParaRPr lang="nl-NL"/>
          </a:p>
        </p:txBody>
      </p:sp>
      <p:sp>
        <p:nvSpPr>
          <p:cNvPr id="4" name="AutoShape 4"/>
          <p:cNvSpPr/>
          <p:nvPr/>
        </p:nvSpPr>
        <p:spPr>
          <a:xfrm>
            <a:off x="9559838" y="0"/>
            <a:ext cx="2632162" cy="4033345"/>
          </a:xfrm>
          <a:prstGeom prst="rect">
            <a:avLst/>
          </a:prstGeom>
          <a:solidFill>
            <a:srgbClr val="FF0000"/>
          </a:solidFill>
        </p:spPr>
        <p:txBody>
          <a:bodyPr/>
          <a:lstStyle/>
          <a:p>
            <a:endParaRPr lang="nl-NL"/>
          </a:p>
        </p:txBody>
      </p:sp>
      <p:sp>
        <p:nvSpPr>
          <p:cNvPr id="5" name="AutoShape 5"/>
          <p:cNvSpPr/>
          <p:nvPr/>
        </p:nvSpPr>
        <p:spPr>
          <a:xfrm>
            <a:off x="0" y="0"/>
            <a:ext cx="1404478" cy="1301777"/>
          </a:xfrm>
          <a:prstGeom prst="rect">
            <a:avLst/>
          </a:prstGeom>
          <a:solidFill>
            <a:srgbClr val="1A3365"/>
          </a:solidFill>
        </p:spPr>
        <p:txBody>
          <a:bodyPr/>
          <a:lstStyle/>
          <a:p>
            <a:endParaRPr lang="nl-NL"/>
          </a:p>
        </p:txBody>
      </p:sp>
      <p:sp>
        <p:nvSpPr>
          <p:cNvPr id="6" name="Freeform 6"/>
          <p:cNvSpPr/>
          <p:nvPr/>
        </p:nvSpPr>
        <p:spPr>
          <a:xfrm>
            <a:off x="7979087" y="457466"/>
            <a:ext cx="1164913" cy="456669"/>
          </a:xfrm>
          <a:custGeom>
            <a:avLst/>
            <a:gdLst/>
            <a:ahLst/>
            <a:cxnLst/>
            <a:rect l="l" t="t" r="r" b="b"/>
            <a:pathLst>
              <a:path w="1747370" h="685003">
                <a:moveTo>
                  <a:pt x="0" y="0"/>
                </a:moveTo>
                <a:lnTo>
                  <a:pt x="1747370" y="0"/>
                </a:lnTo>
                <a:lnTo>
                  <a:pt x="1747370" y="685004"/>
                </a:lnTo>
                <a:lnTo>
                  <a:pt x="0" y="685004"/>
                </a:lnTo>
                <a:lnTo>
                  <a:pt x="0" y="0"/>
                </a:lnTo>
                <a:close/>
              </a:path>
            </a:pathLst>
          </a:custGeom>
          <a:blipFill>
            <a:blip r:embed="rId2">
              <a:extLst>
                <a:ext uri="{96DAC541-7B7A-43D3-8B79-37D633B846F1}">
                  <asvg:svgBlip xmlns:asvg="http://schemas.microsoft.com/office/drawing/2016/SVG/main" r:embed="rId3"/>
                </a:ext>
              </a:extLst>
            </a:blip>
            <a:stretch>
              <a:fillRect t="-83900" r="-5998" b="-86490"/>
            </a:stretch>
          </a:blipFill>
        </p:spPr>
        <p:txBody>
          <a:bodyPr/>
          <a:lstStyle/>
          <a:p>
            <a:endParaRPr lang="nl-NL"/>
          </a:p>
        </p:txBody>
      </p:sp>
      <p:sp>
        <p:nvSpPr>
          <p:cNvPr id="7" name="TextBox 7"/>
          <p:cNvSpPr txBox="1"/>
          <p:nvPr/>
        </p:nvSpPr>
        <p:spPr>
          <a:xfrm>
            <a:off x="1677995" y="1943063"/>
            <a:ext cx="6203849" cy="1464119"/>
          </a:xfrm>
          <a:prstGeom prst="rect">
            <a:avLst/>
          </a:prstGeom>
        </p:spPr>
        <p:txBody>
          <a:bodyPr lIns="0" tIns="0" rIns="0" bIns="0" rtlCol="0" anchor="t">
            <a:spAutoFit/>
          </a:bodyPr>
          <a:lstStyle/>
          <a:p>
            <a:pPr algn="ctr">
              <a:lnSpc>
                <a:spcPts val="5760"/>
              </a:lnSpc>
            </a:pPr>
            <a:r>
              <a:rPr lang="en-US" sz="4800">
                <a:solidFill>
                  <a:srgbClr val="FFFFFF"/>
                </a:solidFill>
                <a:latin typeface="Muli Ultra-Bold"/>
              </a:rPr>
              <a:t>Thanks for your Attention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988121" y="1905000"/>
            <a:ext cx="10215757" cy="3808909"/>
          </a:xfrm>
          <a:prstGeom prst="rect">
            <a:avLst/>
          </a:prstGeom>
        </p:spPr>
        <p:txBody>
          <a:bodyPr spcFirstLastPara="1" vert="horz" wrap="square" lIns="0" tIns="0" rIns="0" bIns="0" rtlCol="0" anchor="ctr" anchorCtr="0">
            <a:noAutofit/>
          </a:bodyPr>
          <a:lstStyle/>
          <a:p>
            <a:pPr algn="ctr">
              <a:lnSpc>
                <a:spcPct val="107000"/>
              </a:lnSpc>
              <a:spcAft>
                <a:spcPts val="533"/>
              </a:spcAft>
            </a:pP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br>
              <a:rPr lang="en-GB" sz="4000" b="1" dirty="0">
                <a:latin typeface="Source Sans Pro"/>
                <a:ea typeface="Source Sans Pro"/>
                <a:cs typeface="Source Sans Pro"/>
                <a:sym typeface="Source Sans Pro"/>
              </a:rPr>
            </a:br>
            <a:r>
              <a:rPr lang="en-GB" b="1" dirty="0">
                <a:latin typeface="Source Sans Pro"/>
                <a:ea typeface="Source Sans Pro"/>
                <a:cs typeface="Source Sans Pro"/>
                <a:sym typeface="Source Sans Pro"/>
              </a:rPr>
              <a:t>Collective Bargaining </a:t>
            </a:r>
            <a:br>
              <a:rPr lang="en-GB" b="1" dirty="0">
                <a:latin typeface="Source Sans Pro"/>
                <a:ea typeface="Source Sans Pro"/>
                <a:cs typeface="Source Sans Pro"/>
                <a:sym typeface="Source Sans Pro"/>
              </a:rPr>
            </a:br>
            <a:r>
              <a:rPr lang="en-GB" b="1" dirty="0">
                <a:latin typeface="Source Sans Pro"/>
                <a:ea typeface="Source Sans Pro"/>
                <a:cs typeface="Source Sans Pro"/>
                <a:sym typeface="Source Sans Pro"/>
              </a:rPr>
              <a:t>After Labour Law Reform in Indonesia</a:t>
            </a:r>
            <a:br>
              <a:rPr lang="en-GB" sz="4000" b="1" dirty="0">
                <a:latin typeface="Source Sans Pro"/>
                <a:ea typeface="Source Sans Pro"/>
                <a:cs typeface="Source Sans Pro"/>
                <a:sym typeface="Source Sans Pro"/>
              </a:rPr>
            </a:br>
            <a:r>
              <a:rPr lang="en-GB" sz="1200" b="1" dirty="0">
                <a:latin typeface="Source Sans Pro"/>
                <a:ea typeface="Source Sans Pro"/>
                <a:cs typeface="Source Sans Pro"/>
                <a:sym typeface="Source Sans Pro"/>
              </a:rPr>
              <a:t> </a:t>
            </a:r>
            <a:br>
              <a:rPr lang="en-GB" sz="4000" b="1" dirty="0">
                <a:latin typeface="Source Sans Pro"/>
                <a:ea typeface="Source Sans Pro"/>
                <a:cs typeface="Source Sans Pro"/>
                <a:sym typeface="Source Sans Pro"/>
              </a:rPr>
            </a:br>
            <a:r>
              <a:rPr lang="en-GB" sz="2400" b="1" dirty="0">
                <a:solidFill>
                  <a:srgbClr val="E46C0A"/>
                </a:solidFill>
                <a:latin typeface="Source Sans Pro" panose="020B0503030403020204" pitchFamily="34" charset="0"/>
                <a:ea typeface="Source Sans Pro" panose="020B0503030403020204" pitchFamily="34" charset="0"/>
              </a:rPr>
              <a:t>A National-Level Analysis on the WageIndicator </a:t>
            </a:r>
            <a:br>
              <a:rPr lang="en-GB" sz="2400" b="1" dirty="0">
                <a:solidFill>
                  <a:srgbClr val="E46C0A"/>
                </a:solidFill>
                <a:latin typeface="Source Sans Pro" panose="020B0503030403020204" pitchFamily="34" charset="0"/>
                <a:ea typeface="Source Sans Pro" panose="020B0503030403020204" pitchFamily="34" charset="0"/>
              </a:rPr>
            </a:br>
            <a:r>
              <a:rPr lang="en-GB" sz="2400" b="1" dirty="0">
                <a:solidFill>
                  <a:srgbClr val="E46C0A"/>
                </a:solidFill>
                <a:latin typeface="Source Sans Pro" panose="020B0503030403020204" pitchFamily="34" charset="0"/>
                <a:ea typeface="Source Sans Pro" panose="020B0503030403020204" pitchFamily="34" charset="0"/>
              </a:rPr>
              <a:t>Collective Bargaining Agreement Database</a:t>
            </a:r>
            <a:br>
              <a:rPr lang="en-GB" sz="5867" b="1" dirty="0">
                <a:latin typeface="Source Sans Pro"/>
                <a:ea typeface="Source Sans Pro"/>
                <a:cs typeface="Source Sans Pro"/>
                <a:sym typeface="Source Sans Pro"/>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Source Sans Pro"/>
                <a:sym typeface="Source Sans Pro"/>
              </a:rPr>
              <a:t>Prepared for </a:t>
            </a:r>
            <a:r>
              <a:rPr lang="en-GB" sz="1200" b="1" dirty="0">
                <a:latin typeface="Source Sans Pro" panose="020B0503030403020204" pitchFamily="34" charset="0"/>
                <a:ea typeface="Source Sans Pro" panose="020B0503030403020204" pitchFamily="34" charset="0"/>
                <a:cs typeface="Calibri" panose="020F0502020204030204" pitchFamily="34" charset="0"/>
              </a:rPr>
              <a:t>“8th Conference of the Regulating for Decent Work Network</a:t>
            </a:r>
            <a:r>
              <a:rPr lang="en-GB" sz="1200" b="1" i="1" dirty="0">
                <a:latin typeface="Source Sans Pro" panose="020B0503030403020204" pitchFamily="34" charset="0"/>
                <a:ea typeface="Source Sans Pro" panose="020B0503030403020204" pitchFamily="34" charset="0"/>
                <a:cs typeface="Calibri" panose="020F0502020204030204" pitchFamily="34" charset="0"/>
              </a:rPr>
              <a:t>”</a:t>
            </a:r>
            <a:br>
              <a:rPr lang="en-ID" sz="1200"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on Ensuring decent work in times of uncertainty</a:t>
            </a:r>
            <a:br>
              <a:rPr lang="en-ID" sz="1200"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10-12 July 2023</a:t>
            </a: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a:latin typeface="Source Sans Pro" panose="020B0503030403020204" pitchFamily="34" charset="0"/>
                <a:ea typeface="Source Sans Pro" panose="020B0503030403020204" pitchFamily="34" charset="0"/>
                <a:cs typeface="Calibri" panose="020F0502020204030204" pitchFamily="34" charset="0"/>
              </a:rPr>
              <a:t>Nadia </a:t>
            </a:r>
            <a:r>
              <a:rPr lang="en-GB" sz="1200" b="1" dirty="0" err="1">
                <a:latin typeface="Source Sans Pro" panose="020B0503030403020204" pitchFamily="34" charset="0"/>
                <a:ea typeface="Source Sans Pro" panose="020B0503030403020204" pitchFamily="34" charset="0"/>
                <a:cs typeface="Calibri" panose="020F0502020204030204" pitchFamily="34" charset="0"/>
              </a:rPr>
              <a:t>Pralitasari</a:t>
            </a:r>
            <a:br>
              <a:rPr lang="en-GB" sz="1200" b="1" dirty="0">
                <a:latin typeface="Source Sans Pro" panose="020B0503030403020204" pitchFamily="34" charset="0"/>
                <a:ea typeface="Source Sans Pro" panose="020B0503030403020204" pitchFamily="34" charset="0"/>
                <a:cs typeface="Calibri" panose="020F0502020204030204" pitchFamily="34" charset="0"/>
              </a:rPr>
            </a:br>
            <a:r>
              <a:rPr lang="en-GB" sz="1200" b="1" dirty="0" err="1">
                <a:latin typeface="Source Sans Pro" panose="020B0503030403020204" pitchFamily="34" charset="0"/>
                <a:ea typeface="Source Sans Pro" panose="020B0503030403020204" pitchFamily="34" charset="0"/>
                <a:cs typeface="Calibri" panose="020F0502020204030204" pitchFamily="34" charset="0"/>
              </a:rPr>
              <a:t>WageIndicator</a:t>
            </a:r>
            <a:r>
              <a:rPr lang="en-GB" sz="1200" b="1" dirty="0">
                <a:latin typeface="Source Sans Pro" panose="020B0503030403020204" pitchFamily="34" charset="0"/>
                <a:ea typeface="Source Sans Pro" panose="020B0503030403020204" pitchFamily="34" charset="0"/>
                <a:cs typeface="Calibri" panose="020F0502020204030204" pitchFamily="34" charset="0"/>
              </a:rPr>
              <a:t> Foundation</a:t>
            </a:r>
            <a:br>
              <a:rPr lang="en-ID" sz="1200" dirty="0">
                <a:latin typeface="Calibri" panose="020F0502020204030204" pitchFamily="34" charset="0"/>
                <a:ea typeface="Calibri" panose="020F0502020204030204" pitchFamily="34" charset="0"/>
                <a:cs typeface="Calibri" panose="020F0502020204030204" pitchFamily="34" charset="0"/>
              </a:rPr>
            </a:br>
            <a:br>
              <a:rPr lang="en-GB" sz="5867" b="1" dirty="0">
                <a:latin typeface="Source Sans Pro"/>
                <a:ea typeface="Source Sans Pro"/>
                <a:cs typeface="Source Sans Pro"/>
                <a:sym typeface="Source Sans Pro"/>
              </a:rPr>
            </a:br>
            <a:endParaRPr sz="5867" b="1" dirty="0">
              <a:latin typeface="Source Sans Pro"/>
              <a:ea typeface="Source Sans Pro"/>
              <a:cs typeface="Source Sans Pro"/>
              <a:sym typeface="Source Sans Pro"/>
            </a:endParaRPr>
          </a:p>
        </p:txBody>
      </p:sp>
      <p:pic>
        <p:nvPicPr>
          <p:cNvPr id="72" name="Google Shape;72;p13"/>
          <p:cNvPicPr preferRelativeResize="0"/>
          <p:nvPr/>
        </p:nvPicPr>
        <p:blipFill>
          <a:blip r:embed="rId3">
            <a:alphaModFix/>
          </a:blip>
          <a:stretch>
            <a:fillRect/>
          </a:stretch>
        </p:blipFill>
        <p:spPr>
          <a:xfrm>
            <a:off x="4533900" y="431800"/>
            <a:ext cx="3124201" cy="67138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21164" y="549994"/>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Collective Bargaining in Indonesia </a:t>
            </a:r>
          </a:p>
          <a:p>
            <a:pPr algn="l">
              <a:spcBef>
                <a:spcPts val="0"/>
              </a:spcBef>
              <a:defRPr/>
            </a:pPr>
            <a:r>
              <a:rPr lang="en-US" sz="2667" b="1" spc="-42" dirty="0">
                <a:solidFill>
                  <a:schemeClr val="accent2"/>
                </a:solidFill>
                <a:latin typeface="Source Sans Pro" panose="020B0604020202020204" charset="0"/>
              </a:rPr>
              <a:t>“No Negotiations if No Legal Basis?”</a:t>
            </a:r>
          </a:p>
        </p:txBody>
      </p:sp>
      <p:sp>
        <p:nvSpPr>
          <p:cNvPr id="12" name="Isosceles Triangle 11"/>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3" name="TextBox 2">
            <a:extLst>
              <a:ext uri="{FF2B5EF4-FFF2-40B4-BE49-F238E27FC236}">
                <a16:creationId xmlns:a16="http://schemas.microsoft.com/office/drawing/2014/main" id="{E01FA892-982A-8BC6-AE81-B6D63E0BE10D}"/>
              </a:ext>
            </a:extLst>
          </p:cNvPr>
          <p:cNvSpPr txBox="1"/>
          <p:nvPr/>
        </p:nvSpPr>
        <p:spPr>
          <a:xfrm>
            <a:off x="306917" y="2982072"/>
            <a:ext cx="3919341" cy="2349041"/>
          </a:xfrm>
          <a:prstGeom prst="rect">
            <a:avLst/>
          </a:prstGeom>
          <a:noFill/>
        </p:spPr>
        <p:txBody>
          <a:bodyPr wrap="square">
            <a:spAutoFit/>
          </a:bodyPr>
          <a:lstStyle/>
          <a:p>
            <a:r>
              <a:rPr lang="en-US" sz="2933" b="1" dirty="0">
                <a:solidFill>
                  <a:srgbClr val="E46C0A"/>
                </a:solidFill>
                <a:latin typeface="Source Sans Pro" panose="020B0503030403020204" pitchFamily="34" charset="0"/>
                <a:ea typeface="Source Sans Pro" panose="020B0503030403020204" pitchFamily="34" charset="0"/>
              </a:rPr>
              <a:t>What is the impact of Omnibus Law on the content of Collective Bargaining Agreement in Indonesia?</a:t>
            </a:r>
            <a:endParaRPr lang="en-ID" sz="2933" b="1" dirty="0">
              <a:solidFill>
                <a:srgbClr val="E46C0A"/>
              </a:solidFill>
              <a:latin typeface="Source Sans Pro" panose="020B0503030403020204" pitchFamily="34" charset="0"/>
              <a:ea typeface="Source Sans Pro" panose="020B0503030403020204" pitchFamily="34" charset="0"/>
            </a:endParaRPr>
          </a:p>
        </p:txBody>
      </p:sp>
      <p:grpSp>
        <p:nvGrpSpPr>
          <p:cNvPr id="10" name="Group 9">
            <a:extLst>
              <a:ext uri="{FF2B5EF4-FFF2-40B4-BE49-F238E27FC236}">
                <a16:creationId xmlns:a16="http://schemas.microsoft.com/office/drawing/2014/main" id="{9AA3B02F-D79E-76C4-2CE0-2FB069F759C4}"/>
              </a:ext>
            </a:extLst>
          </p:cNvPr>
          <p:cNvGrpSpPr/>
          <p:nvPr/>
        </p:nvGrpSpPr>
        <p:grpSpPr>
          <a:xfrm>
            <a:off x="4368998" y="1988515"/>
            <a:ext cx="7617685" cy="4614536"/>
            <a:chOff x="836939" y="3207102"/>
            <a:chExt cx="11426528" cy="6921805"/>
          </a:xfrm>
        </p:grpSpPr>
        <p:grpSp>
          <p:nvGrpSpPr>
            <p:cNvPr id="5" name="Group 4"/>
            <p:cNvGrpSpPr/>
            <p:nvPr/>
          </p:nvGrpSpPr>
          <p:grpSpPr>
            <a:xfrm>
              <a:off x="836939" y="3207102"/>
              <a:ext cx="10477736" cy="6443309"/>
              <a:chOff x="1041388" y="8263771"/>
              <a:chExt cx="21515766" cy="2960038"/>
            </a:xfrm>
            <a:solidFill>
              <a:srgbClr val="002060"/>
            </a:solidFill>
          </p:grpSpPr>
          <p:sp>
            <p:nvSpPr>
              <p:cNvPr id="7" name="Rectangle 6"/>
              <p:cNvSpPr/>
              <p:nvPr/>
            </p:nvSpPr>
            <p:spPr>
              <a:xfrm>
                <a:off x="1041388" y="8263771"/>
                <a:ext cx="21515766" cy="2960038"/>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777485" y="8301682"/>
                <a:ext cx="18123057" cy="2800351"/>
              </a:xfrm>
              <a:prstGeom prst="rect">
                <a:avLst/>
              </a:prstGeom>
              <a:grpFill/>
              <a:ln>
                <a:noFill/>
              </a:ln>
            </p:spPr>
            <p:txBody>
              <a:bodyPr wrap="square" lIns="0" tIns="0" rIns="0" bIns="0" rtlCol="0" anchor="t">
                <a:spAutoFit/>
              </a:bodyPr>
              <a:lstStyle/>
              <a:p>
                <a:pPr defTabSz="650293">
                  <a:buClr>
                    <a:srgbClr val="E46C0A"/>
                  </a:buClr>
                  <a:defRPr/>
                </a:pPr>
                <a:endParaRPr lang="en-US" sz="1467" kern="0" dirty="0">
                  <a:cs typeface="Arial"/>
                  <a:sym typeface="Arial"/>
                </a:endParaRPr>
              </a:p>
              <a:p>
                <a:pPr marL="228611" indent="-228611" defTabSz="650293">
                  <a:buClr>
                    <a:srgbClr val="E46C0A"/>
                  </a:buClr>
                  <a:buFont typeface="Arial" panose="020B0604020202020204" pitchFamily="34" charset="0"/>
                  <a:buChar char="•"/>
                  <a:defRPr/>
                </a:pPr>
                <a:r>
                  <a:rPr lang="en-US" sz="1467" kern="0" dirty="0">
                    <a:solidFill>
                      <a:schemeClr val="bg1"/>
                    </a:solidFill>
                    <a:cs typeface="Arial"/>
                    <a:sym typeface="Arial"/>
                  </a:rPr>
                  <a:t>Based on data published by the Ministry of Manpower, only </a:t>
                </a:r>
                <a:r>
                  <a:rPr lang="en-US" sz="1467" b="1" kern="0" dirty="0">
                    <a:solidFill>
                      <a:schemeClr val="bg1"/>
                    </a:solidFill>
                    <a:cs typeface="Arial"/>
                    <a:sym typeface="Arial"/>
                  </a:rPr>
                  <a:t>1.25% of the company had a registered Collective Bargaining Agreement</a:t>
                </a:r>
                <a:r>
                  <a:rPr lang="en-US" sz="1467" kern="0" dirty="0">
                    <a:solidFill>
                      <a:schemeClr val="bg1"/>
                    </a:solidFill>
                    <a:cs typeface="Arial"/>
                    <a:sym typeface="Arial"/>
                  </a:rPr>
                  <a:t> (CBA) out of 1,247,660 companies that were listed in the Mandatory Labor Report application as of 31 December 2022</a:t>
                </a: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US" sz="1467" b="1" kern="0" dirty="0">
                    <a:solidFill>
                      <a:schemeClr val="bg1"/>
                    </a:solidFill>
                    <a:cs typeface="Arial"/>
                    <a:sym typeface="Arial"/>
                  </a:rPr>
                  <a:t>Low level of unionization </a:t>
                </a:r>
                <a:r>
                  <a:rPr lang="en-US" sz="1467" kern="0" dirty="0">
                    <a:solidFill>
                      <a:schemeClr val="bg1"/>
                    </a:solidFill>
                    <a:cs typeface="Arial"/>
                    <a:sym typeface="Arial"/>
                  </a:rPr>
                  <a:t>(11%)</a:t>
                </a:r>
                <a:r>
                  <a:rPr lang="en-US" sz="1467" b="1" kern="0" dirty="0">
                    <a:solidFill>
                      <a:schemeClr val="bg1"/>
                    </a:solidFill>
                    <a:cs typeface="Arial"/>
                    <a:sym typeface="Arial"/>
                  </a:rPr>
                  <a:t> </a:t>
                </a:r>
                <a:r>
                  <a:rPr lang="en-US" sz="1467" kern="0" dirty="0">
                    <a:solidFill>
                      <a:schemeClr val="bg1"/>
                    </a:solidFill>
                    <a:cs typeface="Arial"/>
                    <a:sym typeface="Arial"/>
                  </a:rPr>
                  <a:t>limits trade union bargaining power</a:t>
                </a: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US" sz="1467" kern="0" dirty="0">
                    <a:solidFill>
                      <a:schemeClr val="bg1"/>
                    </a:solidFill>
                    <a:cs typeface="Arial"/>
                    <a:sym typeface="Arial"/>
                  </a:rPr>
                  <a:t>The existence of </a:t>
                </a:r>
                <a:r>
                  <a:rPr lang="en-US" sz="1467" b="1" kern="0" dirty="0">
                    <a:solidFill>
                      <a:schemeClr val="bg1"/>
                    </a:solidFill>
                    <a:cs typeface="Arial"/>
                    <a:sym typeface="Arial"/>
                  </a:rPr>
                  <a:t>company's trade union does not guarantee a smooth CBA implementation</a:t>
                </a:r>
                <a:r>
                  <a:rPr lang="en-US" sz="1467" kern="0" dirty="0">
                    <a:solidFill>
                      <a:schemeClr val="bg1"/>
                    </a:solidFill>
                    <a:cs typeface="Arial"/>
                    <a:sym typeface="Arial"/>
                  </a:rPr>
                  <a:t> process.</a:t>
                </a: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US" sz="1467" kern="0" dirty="0">
                    <a:solidFill>
                      <a:schemeClr val="bg1"/>
                    </a:solidFill>
                    <a:cs typeface="Arial"/>
                    <a:sym typeface="Arial"/>
                  </a:rPr>
                  <a:t>The normative </a:t>
                </a:r>
                <a:r>
                  <a:rPr lang="en-US" sz="1467" b="1" kern="0" dirty="0">
                    <a:solidFill>
                      <a:schemeClr val="bg1"/>
                    </a:solidFill>
                    <a:cs typeface="Arial"/>
                    <a:sym typeface="Arial"/>
                  </a:rPr>
                  <a:t>legal framework serve as an upper limit </a:t>
                </a:r>
                <a:r>
                  <a:rPr lang="en-US" sz="1467" kern="0" dirty="0">
                    <a:solidFill>
                      <a:schemeClr val="bg1"/>
                    </a:solidFill>
                    <a:cs typeface="Arial"/>
                    <a:sym typeface="Arial"/>
                  </a:rPr>
                  <a:t>in Indonesian CBA negotiations – become apparent after the passing of Omnibus Law</a:t>
                </a:r>
              </a:p>
              <a:p>
                <a:pPr marL="228611" indent="-228611" defTabSz="650293">
                  <a:buClr>
                    <a:srgbClr val="E46C0A"/>
                  </a:buClr>
                  <a:buFont typeface="Arial" panose="020B0604020202020204" pitchFamily="34" charset="0"/>
                  <a:buChar char="•"/>
                  <a:defRPr/>
                </a:pPr>
                <a:endParaRPr lang="en-US" sz="1467" kern="0" dirty="0">
                  <a:solidFill>
                    <a:schemeClr val="bg1"/>
                  </a:solidFill>
                  <a:cs typeface="Arial"/>
                  <a:sym typeface="Arial"/>
                </a:endParaRPr>
              </a:p>
              <a:p>
                <a:pPr marL="228611" indent="-228611" defTabSz="650293">
                  <a:buClr>
                    <a:srgbClr val="E46C0A"/>
                  </a:buClr>
                  <a:buFont typeface="Arial" panose="020B0604020202020204" pitchFamily="34" charset="0"/>
                  <a:buChar char="•"/>
                  <a:defRPr/>
                </a:pPr>
                <a:r>
                  <a:rPr lang="en-US" sz="1467" kern="0" dirty="0">
                    <a:solidFill>
                      <a:schemeClr val="bg1"/>
                    </a:solidFill>
                    <a:cs typeface="Arial"/>
                  </a:rPr>
                  <a:t>The Omnibus Law has led to significant </a:t>
                </a:r>
                <a:r>
                  <a:rPr lang="en-US" sz="1467" b="1" kern="0" dirty="0">
                    <a:solidFill>
                      <a:schemeClr val="bg1"/>
                    </a:solidFill>
                    <a:cs typeface="Arial"/>
                  </a:rPr>
                  <a:t>increase in the duration of negotiation processes for CBAs</a:t>
                </a:r>
                <a:r>
                  <a:rPr lang="en-US" sz="1467" kern="0" dirty="0">
                    <a:solidFill>
                      <a:schemeClr val="bg1"/>
                    </a:solidFill>
                    <a:cs typeface="Arial"/>
                  </a:rPr>
                  <a:t> - Employers seek to align their latest company CBA with the Omnibus Law while trade union safeguard the agreed upon CBA</a:t>
                </a:r>
              </a:p>
            </p:txBody>
          </p:sp>
        </p:grpSp>
        <p:sp>
          <p:nvSpPr>
            <p:cNvPr id="4" name="Freeform 2">
              <a:extLst>
                <a:ext uri="{FF2B5EF4-FFF2-40B4-BE49-F238E27FC236}">
                  <a16:creationId xmlns:a16="http://schemas.microsoft.com/office/drawing/2014/main" id="{3059763A-2F00-9C98-CEAB-E53272F5E3AC}"/>
                </a:ext>
              </a:extLst>
            </p:cNvPr>
            <p:cNvSpPr/>
            <p:nvPr/>
          </p:nvSpPr>
          <p:spPr>
            <a:xfrm>
              <a:off x="9733004" y="3788927"/>
              <a:ext cx="2530463" cy="6339980"/>
            </a:xfrm>
            <a:custGeom>
              <a:avLst/>
              <a:gdLst/>
              <a:ahLst/>
              <a:cxnLst/>
              <a:rect l="l" t="t" r="r" b="b"/>
              <a:pathLst>
                <a:path w="1014360" h="2582861">
                  <a:moveTo>
                    <a:pt x="0" y="0"/>
                  </a:moveTo>
                  <a:lnTo>
                    <a:pt x="1014360" y="0"/>
                  </a:lnTo>
                  <a:lnTo>
                    <a:pt x="1014360" y="2582861"/>
                  </a:lnTo>
                  <a:lnTo>
                    <a:pt x="0" y="258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sz="1200" dirty="0"/>
            </a:p>
          </p:txBody>
        </p:sp>
      </p:grpSp>
      <p:sp>
        <p:nvSpPr>
          <p:cNvPr id="14" name="Isosceles Triangle 13">
            <a:extLst>
              <a:ext uri="{FF2B5EF4-FFF2-40B4-BE49-F238E27FC236}">
                <a16:creationId xmlns:a16="http://schemas.microsoft.com/office/drawing/2014/main" id="{0C03D2AB-F46A-3617-CFE7-0157C1E770C3}"/>
              </a:ext>
            </a:extLst>
          </p:cNvPr>
          <p:cNvSpPr/>
          <p:nvPr/>
        </p:nvSpPr>
        <p:spPr>
          <a:xfrm rot="13351803" flipV="1">
            <a:off x="10926129" y="1847658"/>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573227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09387" y="484019"/>
            <a:ext cx="1107781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93"/>
              </a:lnSpc>
              <a:spcBef>
                <a:spcPts val="0"/>
              </a:spcBef>
              <a:defRPr/>
            </a:pPr>
            <a:r>
              <a:rPr lang="en-US" sz="3200" b="1" spc="-42" dirty="0">
                <a:solidFill>
                  <a:srgbClr val="002060"/>
                </a:solidFill>
                <a:latin typeface="Source Sans Pro" panose="020B0604020202020204" charset="0"/>
              </a:rPr>
              <a:t>Labor Law Reform  </a:t>
            </a:r>
            <a:r>
              <a:rPr lang="en-US" sz="2667" b="1" spc="-42" dirty="0">
                <a:solidFill>
                  <a:schemeClr val="accent2"/>
                </a:solidFill>
                <a:latin typeface="Source Sans Pro" panose="020B0604020202020204" charset="0"/>
              </a:rPr>
              <a:t>Changes in Indonesian Labor Law</a:t>
            </a:r>
          </a:p>
        </p:txBody>
      </p:sp>
      <p:graphicFrame>
        <p:nvGraphicFramePr>
          <p:cNvPr id="2" name="Table 1">
            <a:extLst>
              <a:ext uri="{FF2B5EF4-FFF2-40B4-BE49-F238E27FC236}">
                <a16:creationId xmlns:a16="http://schemas.microsoft.com/office/drawing/2014/main" id="{C698ED97-4D54-E717-2C68-8FD04F2528C4}"/>
              </a:ext>
            </a:extLst>
          </p:cNvPr>
          <p:cNvGraphicFramePr>
            <a:graphicFrameLocks noGrp="1"/>
          </p:cNvGraphicFramePr>
          <p:nvPr/>
        </p:nvGraphicFramePr>
        <p:xfrm>
          <a:off x="450599" y="2480964"/>
          <a:ext cx="11158849" cy="4005469"/>
        </p:xfrm>
        <a:graphic>
          <a:graphicData uri="http://schemas.openxmlformats.org/drawingml/2006/table">
            <a:tbl>
              <a:tblPr>
                <a:tableStyleId>{93296810-A885-4BE3-A3E7-6D5BEEA58F35}</a:tableStyleId>
              </a:tblPr>
              <a:tblGrid>
                <a:gridCol w="4951026">
                  <a:extLst>
                    <a:ext uri="{9D8B030D-6E8A-4147-A177-3AD203B41FA5}">
                      <a16:colId xmlns:a16="http://schemas.microsoft.com/office/drawing/2014/main" val="3115014466"/>
                    </a:ext>
                  </a:extLst>
                </a:gridCol>
                <a:gridCol w="6207823">
                  <a:extLst>
                    <a:ext uri="{9D8B030D-6E8A-4147-A177-3AD203B41FA5}">
                      <a16:colId xmlns:a16="http://schemas.microsoft.com/office/drawing/2014/main" val="84376318"/>
                    </a:ext>
                  </a:extLst>
                </a:gridCol>
              </a:tblGrid>
              <a:tr h="672097">
                <a:tc>
                  <a:txBody>
                    <a:bodyPr/>
                    <a:lstStyle/>
                    <a:p>
                      <a:pPr algn="ctr" fontAlgn="b"/>
                      <a:r>
                        <a:rPr lang="en-US" sz="1900" b="1" i="0" u="none" strike="noStrike" dirty="0">
                          <a:solidFill>
                            <a:schemeClr val="bg1"/>
                          </a:solidFill>
                          <a:effectLst/>
                          <a:latin typeface="Calibri" panose="020F0502020204030204" pitchFamily="34" charset="0"/>
                        </a:rPr>
                        <a:t>Improvement </a:t>
                      </a:r>
                    </a:p>
                  </a:txBody>
                  <a:tcPr marL="2457" marR="2457" marT="2457" marB="0" anchor="ctr">
                    <a:solidFill>
                      <a:srgbClr val="002060"/>
                    </a:solidFill>
                  </a:tcPr>
                </a:tc>
                <a:tc>
                  <a:txBody>
                    <a:bodyPr/>
                    <a:lstStyle/>
                    <a:p>
                      <a:pPr algn="l" fontAlgn="b"/>
                      <a:r>
                        <a:rPr lang="en-US" sz="1900" b="1" i="0" u="none" strike="noStrike" dirty="0">
                          <a:solidFill>
                            <a:schemeClr val="bg1"/>
                          </a:solidFill>
                          <a:effectLst/>
                          <a:latin typeface="Calibri" panose="020F0502020204030204" pitchFamily="34" charset="0"/>
                        </a:rPr>
                        <a:t>                                Regression</a:t>
                      </a:r>
                      <a:endParaRPr lang="en-ID" sz="1900" b="1" i="0" u="none" strike="noStrike" dirty="0">
                        <a:solidFill>
                          <a:schemeClr val="bg1"/>
                        </a:solidFill>
                        <a:effectLst/>
                        <a:latin typeface="Calibri" panose="020F0502020204030204" pitchFamily="34" charset="0"/>
                      </a:endParaRPr>
                    </a:p>
                  </a:txBody>
                  <a:tcPr marL="2457" marR="2457" marT="2457" marB="0" anchor="ctr">
                    <a:solidFill>
                      <a:srgbClr val="002060"/>
                    </a:solidFill>
                  </a:tcPr>
                </a:tc>
                <a:extLst>
                  <a:ext uri="{0D108BD9-81ED-4DB2-BD59-A6C34878D82A}">
                    <a16:rowId xmlns:a16="http://schemas.microsoft.com/office/drawing/2014/main" val="2576457914"/>
                  </a:ext>
                </a:extLst>
              </a:tr>
              <a:tr h="3333372">
                <a:tc>
                  <a:txBody>
                    <a:bodyPr/>
                    <a:lstStyle/>
                    <a:p>
                      <a:pPr marL="114300" indent="0" algn="l" fontAlgn="ctr">
                        <a:tabLst>
                          <a:tab pos="7543800" algn="l"/>
                        </a:tabLst>
                      </a:pPr>
                      <a:endParaRPr lang="en-US" sz="1200" b="1" i="0" u="none" strike="noStrike" dirty="0">
                        <a:solidFill>
                          <a:srgbClr val="000000"/>
                        </a:solidFill>
                        <a:effectLst/>
                        <a:latin typeface="Source Sans Pro" panose="020B0604020202020204" charset="0"/>
                      </a:endParaRPr>
                    </a:p>
                  </a:txBody>
                  <a:tcPr marL="2457" marR="2457" marT="2457" marB="0" anchor="ctr">
                    <a:solidFill>
                      <a:schemeClr val="bg1">
                        <a:lumMod val="85000"/>
                      </a:schemeClr>
                    </a:solidFill>
                  </a:tcPr>
                </a:tc>
                <a:tc>
                  <a:txBody>
                    <a:bodyPr/>
                    <a:lstStyle/>
                    <a:p>
                      <a:pPr marL="285750" indent="-285750" algn="ctr" fontAlgn="ctr">
                        <a:buClr>
                          <a:srgbClr val="000000"/>
                        </a:buClr>
                        <a:buSzPts val="1100"/>
                        <a:buFont typeface="Arial" panose="020B0604020202020204" pitchFamily="34" charset="0"/>
                        <a:buChar char="•"/>
                      </a:pPr>
                      <a:endParaRPr lang="en-US" sz="1200" b="0" i="0" u="none" strike="noStrike" dirty="0">
                        <a:solidFill>
                          <a:srgbClr val="000000"/>
                        </a:solidFill>
                        <a:effectLst/>
                        <a:latin typeface="Source Sans Pro" panose="020B0604020202020204" charset="0"/>
                      </a:endParaRPr>
                    </a:p>
                    <a:p>
                      <a:pPr marL="285750" indent="-285750" algn="ctr" fontAlgn="ctr">
                        <a:buClr>
                          <a:srgbClr val="000000"/>
                        </a:buClr>
                        <a:buSzPts val="1100"/>
                        <a:buFont typeface="Arial" panose="020B0604020202020204" pitchFamily="34" charset="0"/>
                        <a:buChar char="•"/>
                      </a:pPr>
                      <a:endParaRPr lang="en-US" sz="1200" b="0" i="0" u="none" strike="noStrike" dirty="0">
                        <a:solidFill>
                          <a:srgbClr val="000000"/>
                        </a:solidFill>
                        <a:effectLst/>
                        <a:latin typeface="Source Sans Pro" panose="020B0604020202020204" charset="0"/>
                      </a:endParaRPr>
                    </a:p>
                    <a:p>
                      <a:pPr marL="285750" indent="-285750" algn="ctr" fontAlgn="ctr">
                        <a:buClr>
                          <a:srgbClr val="000000"/>
                        </a:buClr>
                        <a:buSzPts val="1100"/>
                        <a:buFont typeface="Arial" panose="020B0604020202020204" pitchFamily="34" charset="0"/>
                        <a:buChar char="•"/>
                      </a:pPr>
                      <a:endParaRPr lang="en-US" sz="1200" b="0" i="0" u="none" strike="noStrike" dirty="0">
                        <a:solidFill>
                          <a:srgbClr val="000000"/>
                        </a:solidFill>
                        <a:effectLst/>
                        <a:latin typeface="Source Sans Pro" panose="020B0604020202020204" charset="0"/>
                      </a:endParaRPr>
                    </a:p>
                    <a:p>
                      <a:pPr marL="285750" indent="-285750" algn="ctr" fontAlgn="ctr">
                        <a:buClr>
                          <a:srgbClr val="000000"/>
                        </a:buClr>
                        <a:buSzPts val="1100"/>
                        <a:buFont typeface="Arial" panose="020B0604020202020204" pitchFamily="34" charset="0"/>
                        <a:buChar char="•"/>
                      </a:pPr>
                      <a:endParaRPr lang="en-US" sz="1200" b="0" i="0" u="none" strike="noStrike" dirty="0">
                        <a:solidFill>
                          <a:srgbClr val="000000"/>
                        </a:solidFill>
                        <a:effectLst/>
                        <a:latin typeface="Source Sans Pro" panose="020B0604020202020204" charset="0"/>
                      </a:endParaRPr>
                    </a:p>
                    <a:p>
                      <a:pPr marL="285750" indent="-285750" algn="ctr" fontAlgn="ctr">
                        <a:buClr>
                          <a:srgbClr val="000000"/>
                        </a:buClr>
                        <a:buSzPts val="1100"/>
                        <a:buFont typeface="Arial" panose="020B0604020202020204" pitchFamily="34" charset="0"/>
                        <a:buChar char="•"/>
                      </a:pPr>
                      <a:endParaRPr lang="en-US" sz="1200" b="0" i="0" u="none" strike="noStrike" dirty="0">
                        <a:solidFill>
                          <a:srgbClr val="000000"/>
                        </a:solidFill>
                        <a:effectLst/>
                        <a:latin typeface="Source Sans Pro" panose="020B0604020202020204" charset="0"/>
                      </a:endParaRPr>
                    </a:p>
                  </a:txBody>
                  <a:tcPr marL="2457" marR="2457" marT="2457" marB="0" anchor="ctr">
                    <a:solidFill>
                      <a:schemeClr val="bg1">
                        <a:lumMod val="85000"/>
                      </a:schemeClr>
                    </a:solidFill>
                  </a:tcPr>
                </a:tc>
                <a:extLst>
                  <a:ext uri="{0D108BD9-81ED-4DB2-BD59-A6C34878D82A}">
                    <a16:rowId xmlns:a16="http://schemas.microsoft.com/office/drawing/2014/main" val="722286817"/>
                  </a:ext>
                </a:extLst>
              </a:tr>
            </a:tbl>
          </a:graphicData>
        </a:graphic>
      </p:graphicFrame>
      <p:sp>
        <p:nvSpPr>
          <p:cNvPr id="3" name="Rectangle 2">
            <a:extLst>
              <a:ext uri="{FF2B5EF4-FFF2-40B4-BE49-F238E27FC236}">
                <a16:creationId xmlns:a16="http://schemas.microsoft.com/office/drawing/2014/main" id="{2C738094-233F-0DD3-DB19-058B6FDD036B}"/>
              </a:ext>
            </a:extLst>
          </p:cNvPr>
          <p:cNvSpPr/>
          <p:nvPr/>
        </p:nvSpPr>
        <p:spPr>
          <a:xfrm>
            <a:off x="450599" y="1304113"/>
            <a:ext cx="11158849" cy="982579"/>
          </a:xfrm>
          <a:prstGeom prst="rect">
            <a:avLst/>
          </a:prstGeom>
          <a:solidFill>
            <a:srgbClr val="F39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4" name="TextBox 4">
            <a:extLst>
              <a:ext uri="{FF2B5EF4-FFF2-40B4-BE49-F238E27FC236}">
                <a16:creationId xmlns:a16="http://schemas.microsoft.com/office/drawing/2014/main" id="{FF1FD3BE-B50A-EB43-54AB-7E08A0DEDF5C}"/>
              </a:ext>
            </a:extLst>
          </p:cNvPr>
          <p:cNvSpPr txBox="1"/>
          <p:nvPr/>
        </p:nvSpPr>
        <p:spPr>
          <a:xfrm>
            <a:off x="685166" y="1459246"/>
            <a:ext cx="9906615" cy="903068"/>
          </a:xfrm>
          <a:prstGeom prst="rect">
            <a:avLst/>
          </a:prstGeom>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1467" dirty="0">
                <a:solidFill>
                  <a:schemeClr val="bg1"/>
                </a:solidFill>
              </a:rPr>
              <a:t>The Indonesian Parliament passed the Job Creation Law (Law No. 11/2020) on November 2, 2020, known as Omnibus Law</a:t>
            </a:r>
          </a:p>
          <a:p>
            <a:pPr marL="228611" indent="-228611">
              <a:spcBef>
                <a:spcPct val="0"/>
              </a:spcBef>
              <a:buClr>
                <a:srgbClr val="E46C0A"/>
              </a:buClr>
              <a:buFont typeface="Arial" panose="020B0604020202020204" pitchFamily="34" charset="0"/>
              <a:buChar char="•"/>
            </a:pPr>
            <a:r>
              <a:rPr lang="en-US" sz="1467" dirty="0">
                <a:solidFill>
                  <a:schemeClr val="bg1"/>
                </a:solidFill>
              </a:rPr>
              <a:t>On March 21, 2023, the House of Representatives passed an Act with the same title</a:t>
            </a:r>
            <a:r>
              <a:rPr lang="en-US" sz="1467" b="1" dirty="0">
                <a:solidFill>
                  <a:schemeClr val="bg1"/>
                </a:solidFill>
              </a:rPr>
              <a:t>, Law No. 6/2023 on Job Creation</a:t>
            </a:r>
            <a:endParaRPr lang="en-US" sz="1467" dirty="0">
              <a:solidFill>
                <a:schemeClr val="bg1"/>
              </a:solidFill>
            </a:endParaRPr>
          </a:p>
          <a:p>
            <a:pPr marL="228611" indent="-228611">
              <a:spcBef>
                <a:spcPct val="0"/>
              </a:spcBef>
              <a:buClr>
                <a:srgbClr val="E46C0A"/>
              </a:buClr>
              <a:buFont typeface="Arial" panose="020B0604020202020204" pitchFamily="34" charset="0"/>
              <a:buChar char="•"/>
            </a:pPr>
            <a:r>
              <a:rPr lang="en-US" sz="1467" dirty="0">
                <a:solidFill>
                  <a:schemeClr val="bg1"/>
                </a:solidFill>
              </a:rPr>
              <a:t>Labor Law No.13/2003 was amended by the Omnibus Law. While certain labor protection have improved, others have declined</a:t>
            </a:r>
          </a:p>
          <a:p>
            <a:pPr marL="228611" indent="-228611">
              <a:spcBef>
                <a:spcPct val="0"/>
              </a:spcBef>
              <a:buClr>
                <a:srgbClr val="E46C0A"/>
              </a:buClr>
              <a:buFont typeface="Arial" panose="020B0604020202020204" pitchFamily="34" charset="0"/>
              <a:buChar char="•"/>
            </a:pPr>
            <a:endParaRPr lang="en-US" sz="1467" dirty="0">
              <a:solidFill>
                <a:schemeClr val="bg1"/>
              </a:solidFill>
            </a:endParaRPr>
          </a:p>
        </p:txBody>
      </p:sp>
      <p:sp>
        <p:nvSpPr>
          <p:cNvPr id="5" name="TextBox 4">
            <a:extLst>
              <a:ext uri="{FF2B5EF4-FFF2-40B4-BE49-F238E27FC236}">
                <a16:creationId xmlns:a16="http://schemas.microsoft.com/office/drawing/2014/main" id="{08D8F466-BB88-9421-87A0-F2524B09547F}"/>
              </a:ext>
            </a:extLst>
          </p:cNvPr>
          <p:cNvSpPr txBox="1"/>
          <p:nvPr/>
        </p:nvSpPr>
        <p:spPr>
          <a:xfrm>
            <a:off x="632077" y="3378200"/>
            <a:ext cx="4713235" cy="3453959"/>
          </a:xfrm>
          <a:prstGeom prst="rect">
            <a:avLst/>
          </a:prstGeom>
          <a:noFill/>
        </p:spPr>
        <p:txBody>
          <a:bodyPr wrap="square" rtlCol="0">
            <a:spAutoFit/>
          </a:bodyPr>
          <a:lstStyle/>
          <a:p>
            <a:pPr marL="192626" indent="-192626">
              <a:lnSpc>
                <a:spcPct val="107000"/>
              </a:lnSpc>
            </a:pPr>
            <a:r>
              <a:rPr lang="en-ID"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 Compensation for contract workers upon termination</a:t>
            </a:r>
          </a:p>
          <a:p>
            <a:pPr>
              <a:lnSpc>
                <a:spcPct val="107000"/>
              </a:lnSpc>
            </a:pPr>
            <a:r>
              <a:rPr lang="en-ID"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 The legal consequences of the terms of a contract</a:t>
            </a:r>
          </a:p>
          <a:p>
            <a:pPr marL="228611" indent="-228611">
              <a:lnSpc>
                <a:spcPct val="107000"/>
              </a:lnSpc>
              <a:buFont typeface="Calibri" panose="020F0502020204030204" pitchFamily="34" charset="0"/>
              <a:buChar char="-"/>
            </a:pPr>
            <a:r>
              <a:rPr lang="en-ID"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Revision: Worker’s years of service is calculated from the date of fixed-term employment contract begin</a:t>
            </a:r>
          </a:p>
          <a:p>
            <a:pPr>
              <a:lnSpc>
                <a:spcPct val="107000"/>
              </a:lnSpc>
            </a:pPr>
            <a:r>
              <a:rPr lang="en-ID"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 Prohibition of probation period for contract workers</a:t>
            </a:r>
            <a:endParaRPr lang="en-ID"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228611" indent="-228611" algn="just">
              <a:buFontTx/>
              <a:buChar char="-"/>
            </a:pPr>
            <a:r>
              <a:rPr lang="en-ID"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Revision:</a:t>
            </a:r>
            <a:r>
              <a:rPr lang="en-US"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not only granted with permanent status, the probation period is counted as working period for the worker. </a:t>
            </a:r>
          </a:p>
          <a:p>
            <a:pPr>
              <a:lnSpc>
                <a:spcPct val="107000"/>
              </a:lnSpc>
            </a:pPr>
            <a:r>
              <a:rPr lang="en-ID"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 Employment termination notice</a:t>
            </a:r>
          </a:p>
          <a:p>
            <a:pPr>
              <a:lnSpc>
                <a:spcPct val="107000"/>
              </a:lnSpc>
            </a:pPr>
            <a:r>
              <a:rPr lang="en-ID"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e. Unemployment benefit scheme</a:t>
            </a:r>
          </a:p>
        </p:txBody>
      </p:sp>
      <p:sp>
        <p:nvSpPr>
          <p:cNvPr id="6" name="TextBox 5">
            <a:extLst>
              <a:ext uri="{FF2B5EF4-FFF2-40B4-BE49-F238E27FC236}">
                <a16:creationId xmlns:a16="http://schemas.microsoft.com/office/drawing/2014/main" id="{164F76A1-6CB7-BD39-3829-99E8888456E8}"/>
              </a:ext>
            </a:extLst>
          </p:cNvPr>
          <p:cNvSpPr txBox="1"/>
          <p:nvPr/>
        </p:nvSpPr>
        <p:spPr>
          <a:xfrm>
            <a:off x="5517476" y="3308428"/>
            <a:ext cx="5912525" cy="3816879"/>
          </a:xfrm>
          <a:prstGeom prst="rect">
            <a:avLst/>
          </a:prstGeom>
          <a:noFill/>
        </p:spPr>
        <p:txBody>
          <a:bodyPr wrap="square" rtlCol="0">
            <a:spAutoFit/>
          </a:bodyPr>
          <a:lstStyle/>
          <a:p>
            <a:pPr>
              <a:lnSpc>
                <a:spcPct val="107000"/>
              </a:lnSpc>
            </a:pP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 Fixed-term employment contracts period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extended from 3 to 5 years</a:t>
            </a:r>
            <a:endParaRPr lang="en-ID"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92626" indent="-192626">
              <a:lnSpc>
                <a:spcPct val="107000"/>
              </a:lnSpc>
            </a:pPr>
            <a:r>
              <a:rPr lang="en-ID"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 Removal </a:t>
            </a: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 limitations to outsourcing certain types of work</a:t>
            </a:r>
            <a:endParaRPr lang="en-ID"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49233" indent="-149233">
              <a:lnSpc>
                <a:spcPct val="107000"/>
              </a:lnSpc>
            </a:pPr>
            <a:r>
              <a:rPr lang="en-ID"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 Removal </a:t>
            </a: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 legal consequences of outsourcing implementation violations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that regulate worker employment relations with the outsourced company changed to the company providing the job.</a:t>
            </a:r>
          </a:p>
          <a:p>
            <a:pPr marL="149233" indent="-149233">
              <a:lnSpc>
                <a:spcPct val="107000"/>
              </a:lnSpc>
            </a:pP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 Longer overtime hours</a:t>
            </a:r>
          </a:p>
          <a:p>
            <a:pPr marL="149233" indent="-149233">
              <a:lnSpc>
                <a:spcPct val="107000"/>
              </a:lnSpc>
            </a:pP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e. Removal the Sabbatical leave</a:t>
            </a:r>
          </a:p>
          <a:p>
            <a:pPr marL="149233" indent="-149233">
              <a:lnSpc>
                <a:spcPct val="107000"/>
              </a:lnSpc>
            </a:pP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 Reduction termination compensation for permanent worker</a:t>
            </a:r>
          </a:p>
          <a:p>
            <a:pPr marL="149233" indent="-149233">
              <a:lnSpc>
                <a:spcPct val="107000"/>
              </a:lnSpc>
            </a:pP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g.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Abolished </a:t>
            </a: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 cost of the living survey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on the minimum wage formula</a:t>
            </a:r>
          </a:p>
          <a:p>
            <a:pPr algn="just"/>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h. Exemption of MSMEs workers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receive a number of rights</a:t>
            </a:r>
          </a:p>
          <a:p>
            <a:pPr algn="just"/>
            <a:r>
              <a:rPr lang="en-US" sz="1533" b="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a:t>
            </a: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Simplifies the recruitment of </a:t>
            </a:r>
            <a:r>
              <a:rPr lang="en-US" sz="1533"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Foreign Workers </a:t>
            </a:r>
            <a:r>
              <a:rPr lang="en-US" sz="1533"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which has the effect of competing with local employees</a:t>
            </a:r>
          </a:p>
          <a:p>
            <a:br>
              <a:rPr lang="en-US"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br>
            <a:endParaRPr lang="en-US" sz="16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Isosceles Triangle 6">
            <a:extLst>
              <a:ext uri="{FF2B5EF4-FFF2-40B4-BE49-F238E27FC236}">
                <a16:creationId xmlns:a16="http://schemas.microsoft.com/office/drawing/2014/main" id="{583D3121-5E1B-CAF0-E48E-35BBFF2C7E4F}"/>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0" name="Freeform 17">
            <a:extLst>
              <a:ext uri="{FF2B5EF4-FFF2-40B4-BE49-F238E27FC236}">
                <a16:creationId xmlns:a16="http://schemas.microsoft.com/office/drawing/2014/main" id="{7719F9D0-E4C9-764A-272E-0B498E1E8A51}"/>
              </a:ext>
            </a:extLst>
          </p:cNvPr>
          <p:cNvSpPr/>
          <p:nvPr/>
        </p:nvSpPr>
        <p:spPr>
          <a:xfrm>
            <a:off x="9194800" y="1092200"/>
            <a:ext cx="2773436" cy="2064441"/>
          </a:xfrm>
          <a:custGeom>
            <a:avLst/>
            <a:gdLst/>
            <a:ahLst/>
            <a:cxnLst/>
            <a:rect l="l" t="t" r="r" b="b"/>
            <a:pathLst>
              <a:path w="1995441" h="1494766">
                <a:moveTo>
                  <a:pt x="0" y="0"/>
                </a:moveTo>
                <a:lnTo>
                  <a:pt x="1995440" y="0"/>
                </a:lnTo>
                <a:lnTo>
                  <a:pt x="1995440" y="1494766"/>
                </a:lnTo>
                <a:lnTo>
                  <a:pt x="0" y="1494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Tree>
    <p:extLst>
      <p:ext uri="{BB962C8B-B14F-4D97-AF65-F5344CB8AC3E}">
        <p14:creationId xmlns:p14="http://schemas.microsoft.com/office/powerpoint/2010/main" val="4158210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41248" y="1651000"/>
            <a:ext cx="4184261" cy="4826000"/>
            <a:chOff x="1215424" y="8293005"/>
            <a:chExt cx="18780680" cy="2644752"/>
          </a:xfrm>
          <a:solidFill>
            <a:srgbClr val="002060"/>
          </a:solidFill>
        </p:grpSpPr>
        <p:sp>
          <p:nvSpPr>
            <p:cNvPr id="7" name="Rectangle 6"/>
            <p:cNvSpPr/>
            <p:nvPr/>
          </p:nvSpPr>
          <p:spPr>
            <a:xfrm>
              <a:off x="1215424" y="8293005"/>
              <a:ext cx="18780680" cy="2644752"/>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2223252" y="8602084"/>
              <a:ext cx="15897200" cy="1979602"/>
            </a:xfrm>
            <a:prstGeom prst="rect">
              <a:avLst/>
            </a:prstGeom>
            <a:grpFill/>
            <a:ln>
              <a:noFill/>
            </a:ln>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1467" dirty="0">
                  <a:solidFill>
                    <a:schemeClr val="bg1"/>
                  </a:solidFill>
                  <a:cs typeface="Calibri" panose="020F0502020204030204" pitchFamily="34" charset="0"/>
                </a:rPr>
                <a:t>The </a:t>
              </a:r>
              <a:r>
                <a:rPr lang="en-US" sz="1467" dirty="0" err="1">
                  <a:solidFill>
                    <a:schemeClr val="bg1"/>
                  </a:solidFill>
                  <a:cs typeface="Calibri" panose="020F0502020204030204" pitchFamily="34" charset="0"/>
                </a:rPr>
                <a:t>WageIndicator</a:t>
              </a:r>
              <a:r>
                <a:rPr lang="en-US" sz="1467" dirty="0">
                  <a:solidFill>
                    <a:schemeClr val="bg1"/>
                  </a:solidFill>
                  <a:cs typeface="Calibri" panose="020F0502020204030204" pitchFamily="34" charset="0"/>
                </a:rPr>
                <a:t> CBA Database lists </a:t>
              </a:r>
              <a:r>
                <a:rPr lang="en-US" sz="1467" b="1" dirty="0">
                  <a:solidFill>
                    <a:schemeClr val="bg1"/>
                  </a:solidFill>
                  <a:cs typeface="Calibri" panose="020F0502020204030204" pitchFamily="34" charset="0"/>
                </a:rPr>
                <a:t>10 main topics </a:t>
              </a:r>
              <a:r>
                <a:rPr lang="en-US" sz="1467" dirty="0">
                  <a:solidFill>
                    <a:schemeClr val="bg1"/>
                  </a:solidFill>
                  <a:cs typeface="Calibri" panose="020F0502020204030204" pitchFamily="34" charset="0"/>
                </a:rPr>
                <a:t>that CBA contents cover: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Job titles,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Training,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Social Security &amp; Pensions,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Employment Contracts,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Sickness and Disability,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Health and Medical Assistance,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Work-Family Balance Arrangements,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Gender Equality Issues,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Working Hours, </a:t>
              </a:r>
            </a:p>
            <a:p>
              <a:pPr marL="533427" lvl="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Wages</a:t>
              </a:r>
            </a:p>
            <a:p>
              <a:pPr marL="228611" indent="-228611">
                <a:spcBef>
                  <a:spcPct val="0"/>
                </a:spcBef>
                <a:buClr>
                  <a:srgbClr val="E46C0A"/>
                </a:buClr>
                <a:buFont typeface="Arial" panose="020B0604020202020204" pitchFamily="34" charset="0"/>
                <a:buChar char="•"/>
              </a:pPr>
              <a:endParaRPr lang="en-US" sz="1467" b="1"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467" dirty="0">
                  <a:solidFill>
                    <a:schemeClr val="bg1"/>
                  </a:solidFill>
                  <a:cs typeface="Calibri" panose="020F0502020204030204" pitchFamily="34" charset="0"/>
                </a:rPr>
                <a:t>Sub-questions are used to analyze each main topic. This specific study </a:t>
              </a:r>
              <a:r>
                <a:rPr lang="en-US" sz="1467" b="1" dirty="0">
                  <a:solidFill>
                    <a:schemeClr val="bg1"/>
                  </a:solidFill>
                  <a:cs typeface="Calibri" panose="020F0502020204030204" pitchFamily="34" charset="0"/>
                </a:rPr>
                <a:t>analyzes 110 subtopics related to 10 main topics</a:t>
              </a:r>
              <a:endParaRPr lang="en-US" sz="1467" b="1" kern="0" dirty="0">
                <a:solidFill>
                  <a:schemeClr val="bg1"/>
                </a:solidFill>
                <a:cs typeface="Arial"/>
                <a:sym typeface="Arial"/>
              </a:endParaRPr>
            </a:p>
          </p:txBody>
        </p:sp>
      </p:grpSp>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11" name="Google Shape;353;p14"/>
          <p:cNvSpPr txBox="1">
            <a:spLocks/>
          </p:cNvSpPr>
          <p:nvPr/>
        </p:nvSpPr>
        <p:spPr>
          <a:xfrm>
            <a:off x="809388" y="601320"/>
            <a:ext cx="11379199" cy="1116181"/>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err="1">
                <a:solidFill>
                  <a:srgbClr val="002060"/>
                </a:solidFill>
                <a:latin typeface="Source Sans Pro" panose="020B0604020202020204" charset="0"/>
              </a:rPr>
              <a:t>WageIndicator</a:t>
            </a:r>
            <a:r>
              <a:rPr lang="en-US" sz="2933" b="1" spc="-42" dirty="0">
                <a:solidFill>
                  <a:srgbClr val="002060"/>
                </a:solidFill>
                <a:latin typeface="Source Sans Pro" panose="020B0604020202020204" charset="0"/>
              </a:rPr>
              <a:t> </a:t>
            </a:r>
            <a:r>
              <a:rPr lang="en-US" sz="2667" b="1" spc="-42" dirty="0">
                <a:solidFill>
                  <a:srgbClr val="E46C0A"/>
                </a:solidFill>
                <a:latin typeface="Source Sans Pro" panose="020B0604020202020204" charset="0"/>
              </a:rPr>
              <a:t>Collective Bargaining Agreement Database</a:t>
            </a:r>
          </a:p>
        </p:txBody>
      </p:sp>
      <p:pic>
        <p:nvPicPr>
          <p:cNvPr id="3" name="Picture 2">
            <a:extLst>
              <a:ext uri="{FF2B5EF4-FFF2-40B4-BE49-F238E27FC236}">
                <a16:creationId xmlns:a16="http://schemas.microsoft.com/office/drawing/2014/main" id="{3AC6A1C0-ECB9-E548-F9B0-63F90B59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14854"/>
            <a:ext cx="4518433" cy="3198606"/>
          </a:xfrm>
          <a:prstGeom prst="rect">
            <a:avLst/>
          </a:prstGeom>
        </p:spPr>
      </p:pic>
      <p:sp>
        <p:nvSpPr>
          <p:cNvPr id="2" name="Isosceles Triangle 1">
            <a:extLst>
              <a:ext uri="{FF2B5EF4-FFF2-40B4-BE49-F238E27FC236}">
                <a16:creationId xmlns:a16="http://schemas.microsoft.com/office/drawing/2014/main" id="{5BAC77C1-CB47-E9FF-A4FD-B06069AF2B30}"/>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145C143D-79FD-3802-88B2-930D63396CD7}"/>
              </a:ext>
            </a:extLst>
          </p:cNvPr>
          <p:cNvSpPr/>
          <p:nvPr/>
        </p:nvSpPr>
        <p:spPr>
          <a:xfrm>
            <a:off x="632077" y="4839758"/>
            <a:ext cx="5971923" cy="1637242"/>
          </a:xfrm>
          <a:prstGeom prst="rect">
            <a:avLst/>
          </a:prstGeom>
          <a:solidFill>
            <a:srgbClr val="F39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11" indent="-228611" defTabSz="609630">
              <a:spcBef>
                <a:spcPct val="0"/>
              </a:spcBef>
              <a:buClr>
                <a:srgbClr val="E46C0A"/>
              </a:buClr>
              <a:buFont typeface="Arial" panose="020B0604020202020204" pitchFamily="34" charset="0"/>
              <a:buChar char="•"/>
              <a:defRPr/>
            </a:pPr>
            <a:endParaRPr lang="en-US" sz="1600" dirty="0">
              <a:solidFill>
                <a:prstClr val="white"/>
              </a:solidFill>
            </a:endParaRPr>
          </a:p>
          <a:p>
            <a:pPr marL="228611" indent="-228611" defTabSz="609630">
              <a:spcBef>
                <a:spcPct val="0"/>
              </a:spcBef>
              <a:buClr>
                <a:srgbClr val="E46C0A"/>
              </a:buClr>
              <a:buFont typeface="Arial" panose="020B0604020202020204" pitchFamily="34" charset="0"/>
              <a:buChar char="•"/>
              <a:defRPr/>
            </a:pPr>
            <a:r>
              <a:rPr lang="en-US" sz="1400" dirty="0">
                <a:solidFill>
                  <a:schemeClr val="tx1"/>
                </a:solidFill>
              </a:rPr>
              <a:t>In Indonesia, </a:t>
            </a:r>
            <a:r>
              <a:rPr lang="en-US" sz="1400" dirty="0" err="1">
                <a:solidFill>
                  <a:schemeClr val="tx1"/>
                </a:solidFill>
              </a:rPr>
              <a:t>WageIndicator</a:t>
            </a:r>
            <a:r>
              <a:rPr lang="en-US" sz="1400" dirty="0">
                <a:solidFill>
                  <a:schemeClr val="tx1"/>
                </a:solidFill>
              </a:rPr>
              <a:t> collects CBAs from trade union partners and request registered CBA at the local manpower department</a:t>
            </a:r>
          </a:p>
          <a:p>
            <a:pPr marL="228611" indent="-228611" defTabSz="609630">
              <a:spcBef>
                <a:spcPct val="0"/>
              </a:spcBef>
              <a:buClr>
                <a:srgbClr val="E46C0A"/>
              </a:buClr>
              <a:buFont typeface="Arial" panose="020B0604020202020204" pitchFamily="34" charset="0"/>
              <a:buChar char="•"/>
              <a:defRPr/>
            </a:pPr>
            <a:r>
              <a:rPr lang="en-US" sz="1400" b="1" dirty="0">
                <a:solidFill>
                  <a:schemeClr val="tx1"/>
                </a:solidFill>
                <a:cs typeface="Calibri" panose="020F0502020204030204" pitchFamily="34" charset="0"/>
              </a:rPr>
              <a:t>A total of 249 CBAs</a:t>
            </a:r>
            <a:r>
              <a:rPr lang="en-US" sz="1400" dirty="0">
                <a:solidFill>
                  <a:schemeClr val="tx1"/>
                </a:solidFill>
                <a:cs typeface="Calibri" panose="020F0502020204030204" pitchFamily="34" charset="0"/>
              </a:rPr>
              <a:t> are annotated and available in </a:t>
            </a:r>
            <a:r>
              <a:rPr lang="en-US" sz="1400" dirty="0" err="1">
                <a:solidFill>
                  <a:schemeClr val="tx1"/>
                </a:solidFill>
                <a:cs typeface="Calibri" panose="020F0502020204030204" pitchFamily="34" charset="0"/>
              </a:rPr>
              <a:t>WageIndicator’s</a:t>
            </a:r>
            <a:r>
              <a:rPr lang="en-US" sz="1400" dirty="0">
                <a:solidFill>
                  <a:schemeClr val="tx1"/>
                </a:solidFill>
                <a:cs typeface="Calibri" panose="020F0502020204030204" pitchFamily="34" charset="0"/>
              </a:rPr>
              <a:t> CBA Database.</a:t>
            </a:r>
          </a:p>
          <a:p>
            <a:pPr marL="228611" indent="-228611" defTabSz="609630">
              <a:spcBef>
                <a:spcPct val="0"/>
              </a:spcBef>
              <a:buClr>
                <a:srgbClr val="E46C0A"/>
              </a:buClr>
              <a:buFont typeface="Arial" panose="020B0604020202020204" pitchFamily="34" charset="0"/>
              <a:buChar char="•"/>
              <a:defRPr/>
            </a:pPr>
            <a:r>
              <a:rPr lang="en-US" sz="1400" dirty="0">
                <a:solidFill>
                  <a:schemeClr val="tx1"/>
                </a:solidFill>
                <a:cs typeface="Calibri" panose="020F0502020204030204" pitchFamily="34" charset="0"/>
              </a:rPr>
              <a:t>Out of 249 CBAs in </a:t>
            </a:r>
            <a:r>
              <a:rPr lang="en-US" sz="1400" dirty="0" err="1">
                <a:solidFill>
                  <a:schemeClr val="tx1"/>
                </a:solidFill>
                <a:cs typeface="Calibri" panose="020F0502020204030204" pitchFamily="34" charset="0"/>
              </a:rPr>
              <a:t>WageIndicator’s</a:t>
            </a:r>
            <a:r>
              <a:rPr lang="en-US" sz="1400" dirty="0">
                <a:solidFill>
                  <a:schemeClr val="tx1"/>
                </a:solidFill>
                <a:cs typeface="Calibri" panose="020F0502020204030204" pitchFamily="34" charset="0"/>
              </a:rPr>
              <a:t> system, </a:t>
            </a:r>
            <a:r>
              <a:rPr lang="en-US" sz="1400" b="1" dirty="0">
                <a:solidFill>
                  <a:schemeClr val="tx1"/>
                </a:solidFill>
                <a:cs typeface="Calibri" panose="020F0502020204030204" pitchFamily="34" charset="0"/>
              </a:rPr>
              <a:t>164 CBAs are from wearing apparels (104 CBAs), textile (37 CBAs), leather and related products (23 CBAs)</a:t>
            </a:r>
          </a:p>
          <a:p>
            <a:pPr marL="228611" indent="-228611" defTabSz="609630">
              <a:spcBef>
                <a:spcPct val="0"/>
              </a:spcBef>
              <a:buClr>
                <a:srgbClr val="E46C0A"/>
              </a:buClr>
              <a:buFont typeface="Arial" panose="020B0604020202020204" pitchFamily="34" charset="0"/>
              <a:buChar char="•"/>
              <a:defRPr/>
            </a:pPr>
            <a:endParaRPr lang="en-US" sz="1600" b="1" dirty="0">
              <a:solidFill>
                <a:prstClr val="white"/>
              </a:solidFill>
              <a:cs typeface="Calibri" panose="020F0502020204030204" pitchFamily="34" charset="0"/>
            </a:endParaRPr>
          </a:p>
        </p:txBody>
      </p:sp>
      <p:sp>
        <p:nvSpPr>
          <p:cNvPr id="10" name="Freeform 6">
            <a:extLst>
              <a:ext uri="{FF2B5EF4-FFF2-40B4-BE49-F238E27FC236}">
                <a16:creationId xmlns:a16="http://schemas.microsoft.com/office/drawing/2014/main" id="{4EE0A094-621F-BC26-8E66-6D8D71B6AA2D}"/>
              </a:ext>
            </a:extLst>
          </p:cNvPr>
          <p:cNvSpPr/>
          <p:nvPr/>
        </p:nvSpPr>
        <p:spPr>
          <a:xfrm>
            <a:off x="10004048" y="2201757"/>
            <a:ext cx="2042921" cy="4458757"/>
          </a:xfrm>
          <a:custGeom>
            <a:avLst/>
            <a:gdLst/>
            <a:ahLst/>
            <a:cxnLst/>
            <a:rect l="l" t="t" r="r" b="b"/>
            <a:pathLst>
              <a:path w="1215932" h="2653821">
                <a:moveTo>
                  <a:pt x="0" y="0"/>
                </a:moveTo>
                <a:lnTo>
                  <a:pt x="1215932" y="0"/>
                </a:lnTo>
                <a:lnTo>
                  <a:pt x="1215932" y="2653821"/>
                </a:lnTo>
                <a:lnTo>
                  <a:pt x="0" y="2653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Isosceles Triangle 12">
            <a:extLst>
              <a:ext uri="{FF2B5EF4-FFF2-40B4-BE49-F238E27FC236}">
                <a16:creationId xmlns:a16="http://schemas.microsoft.com/office/drawing/2014/main" id="{451D20FA-F991-6E43-3057-46CF650E989D}"/>
              </a:ext>
            </a:extLst>
          </p:cNvPr>
          <p:cNvSpPr/>
          <p:nvPr/>
        </p:nvSpPr>
        <p:spPr>
          <a:xfrm rot="13351803" flipV="1">
            <a:off x="10592981" y="1531207"/>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441625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8801" y="5261006"/>
            <a:ext cx="10916759" cy="12766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4" name="TextBox 4"/>
          <p:cNvSpPr txBox="1"/>
          <p:nvPr/>
        </p:nvSpPr>
        <p:spPr>
          <a:xfrm>
            <a:off x="835579" y="5412015"/>
            <a:ext cx="10363200" cy="974947"/>
          </a:xfrm>
          <a:prstGeom prst="rect">
            <a:avLst/>
          </a:prstGeom>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1267" dirty="0">
                <a:solidFill>
                  <a:schemeClr val="bg1"/>
                </a:solidFill>
              </a:rPr>
              <a:t>Data </a:t>
            </a:r>
            <a:r>
              <a:rPr lang="en-US" sz="1267" b="1" dirty="0">
                <a:solidFill>
                  <a:schemeClr val="bg1"/>
                </a:solidFill>
              </a:rPr>
              <a:t>compared </a:t>
            </a:r>
            <a:r>
              <a:rPr lang="en-US" sz="1267" b="1" dirty="0">
                <a:solidFill>
                  <a:schemeClr val="bg1"/>
                </a:solidFill>
                <a:cs typeface="Calibri" panose="020F0502020204030204" pitchFamily="34" charset="0"/>
              </a:rPr>
              <a:t>18 garment, textile, and footwear CBAs from 9 companies signed pre- and post the Omnibus Law </a:t>
            </a:r>
            <a:r>
              <a:rPr lang="en-US" sz="1267" dirty="0">
                <a:solidFill>
                  <a:schemeClr val="bg1"/>
                </a:solidFill>
                <a:cs typeface="Calibri" panose="020F0502020204030204" pitchFamily="34" charset="0"/>
              </a:rPr>
              <a:t>- which become the focus of the paper</a:t>
            </a:r>
          </a:p>
          <a:p>
            <a:pPr marL="228611" indent="-228611">
              <a:spcBef>
                <a:spcPct val="0"/>
              </a:spcBef>
              <a:buClr>
                <a:srgbClr val="E46C0A"/>
              </a:buClr>
              <a:buFont typeface="Arial" panose="020B0604020202020204" pitchFamily="34" charset="0"/>
              <a:buChar char="•"/>
            </a:pPr>
            <a:r>
              <a:rPr lang="en-US" sz="1267" dirty="0">
                <a:solidFill>
                  <a:schemeClr val="bg1"/>
                </a:solidFill>
                <a:cs typeface="Calibri" panose="020F0502020204030204" pitchFamily="34" charset="0"/>
              </a:rPr>
              <a:t>Improvement is measured by </a:t>
            </a:r>
            <a:r>
              <a:rPr lang="en-US" sz="1267" b="1" dirty="0">
                <a:solidFill>
                  <a:schemeClr val="bg1"/>
                </a:solidFill>
                <a:cs typeface="Calibri" panose="020F0502020204030204" pitchFamily="34" charset="0"/>
              </a:rPr>
              <a:t>two main variables</a:t>
            </a:r>
            <a:r>
              <a:rPr lang="en-US" sz="1267" dirty="0">
                <a:solidFill>
                  <a:schemeClr val="bg1"/>
                </a:solidFill>
                <a:cs typeface="Calibri" panose="020F0502020204030204" pitchFamily="34" charset="0"/>
              </a:rPr>
              <a:t>. First, </a:t>
            </a:r>
            <a:r>
              <a:rPr lang="en-US" sz="1267" b="1" dirty="0">
                <a:solidFill>
                  <a:schemeClr val="bg1"/>
                </a:solidFill>
                <a:cs typeface="Calibri" panose="020F0502020204030204" pitchFamily="34" charset="0"/>
              </a:rPr>
              <a:t>new CBA clauses in unregulated areas</a:t>
            </a:r>
            <a:r>
              <a:rPr lang="en-US" sz="1267" dirty="0">
                <a:solidFill>
                  <a:schemeClr val="bg1"/>
                </a:solidFill>
                <a:cs typeface="Calibri" panose="020F0502020204030204" pitchFamily="34" charset="0"/>
              </a:rPr>
              <a:t>. Second, </a:t>
            </a:r>
            <a:r>
              <a:rPr lang="en-US" sz="1267" b="1" dirty="0">
                <a:solidFill>
                  <a:schemeClr val="bg1"/>
                </a:solidFill>
                <a:cs typeface="Calibri" panose="020F0502020204030204" pitchFamily="34" charset="0"/>
              </a:rPr>
              <a:t>the extent of provision enhancement</a:t>
            </a:r>
            <a:r>
              <a:rPr lang="en-US" sz="1267" dirty="0">
                <a:solidFill>
                  <a:schemeClr val="bg1"/>
                </a:solidFill>
                <a:cs typeface="Calibri" panose="020F0502020204030204" pitchFamily="34" charset="0"/>
              </a:rPr>
              <a:t>, such as increasing annual leave days from 12 to 16</a:t>
            </a:r>
          </a:p>
          <a:p>
            <a:pPr marL="228611" indent="-228611">
              <a:spcBef>
                <a:spcPct val="0"/>
              </a:spcBef>
              <a:buClr>
                <a:srgbClr val="E46C0A"/>
              </a:buClr>
              <a:buFont typeface="Arial" panose="020B0604020202020204" pitchFamily="34" charset="0"/>
              <a:buChar char="•"/>
            </a:pPr>
            <a:r>
              <a:rPr lang="en-US" sz="1267" b="1" dirty="0">
                <a:solidFill>
                  <a:schemeClr val="bg1"/>
                </a:solidFill>
              </a:rPr>
              <a:t>Training</a:t>
            </a:r>
            <a:r>
              <a:rPr lang="en-US" sz="1267" dirty="0">
                <a:solidFill>
                  <a:schemeClr val="bg1"/>
                </a:solidFill>
              </a:rPr>
              <a:t> at 11.1%, </a:t>
            </a:r>
            <a:r>
              <a:rPr lang="en-US" sz="1267" b="1" dirty="0">
                <a:solidFill>
                  <a:schemeClr val="bg1"/>
                </a:solidFill>
              </a:rPr>
              <a:t>gender equality </a:t>
            </a:r>
            <a:r>
              <a:rPr lang="en-US" sz="1267" dirty="0">
                <a:solidFill>
                  <a:schemeClr val="bg1"/>
                </a:solidFill>
              </a:rPr>
              <a:t>at 9.6%, and </a:t>
            </a:r>
            <a:r>
              <a:rPr lang="en-US" sz="1267" b="1" dirty="0">
                <a:solidFill>
                  <a:schemeClr val="bg1"/>
                </a:solidFill>
              </a:rPr>
              <a:t>social security &amp; pensions </a:t>
            </a:r>
            <a:r>
              <a:rPr lang="en-US" sz="1267" dirty="0">
                <a:solidFill>
                  <a:schemeClr val="bg1"/>
                </a:solidFill>
              </a:rPr>
              <a:t>at 11.2% </a:t>
            </a:r>
            <a:r>
              <a:rPr lang="en-US" sz="1267" b="1" dirty="0">
                <a:solidFill>
                  <a:schemeClr val="bg1"/>
                </a:solidFill>
              </a:rPr>
              <a:t>show the greatest improvement</a:t>
            </a:r>
          </a:p>
          <a:p>
            <a:pPr marL="228611" indent="-228611">
              <a:spcBef>
                <a:spcPct val="0"/>
              </a:spcBef>
              <a:buClr>
                <a:srgbClr val="E46C0A"/>
              </a:buClr>
              <a:buFont typeface="Arial" panose="020B0604020202020204" pitchFamily="34" charset="0"/>
              <a:buChar char="•"/>
            </a:pPr>
            <a:r>
              <a:rPr lang="en-US" sz="1267" dirty="0">
                <a:solidFill>
                  <a:schemeClr val="bg1"/>
                </a:solidFill>
              </a:rPr>
              <a:t>Topics that are improving most are either </a:t>
            </a:r>
            <a:r>
              <a:rPr lang="en-US" sz="1267" b="1" dirty="0">
                <a:solidFill>
                  <a:schemeClr val="bg1"/>
                </a:solidFill>
              </a:rPr>
              <a:t>unaffected by the Omnibus Law </a:t>
            </a:r>
            <a:r>
              <a:rPr lang="en-US" sz="1267" dirty="0">
                <a:solidFill>
                  <a:schemeClr val="bg1"/>
                </a:solidFill>
              </a:rPr>
              <a:t>or made possible by it</a:t>
            </a:r>
          </a:p>
        </p:txBody>
      </p:sp>
      <p:pic>
        <p:nvPicPr>
          <p:cNvPr id="11" name="Picture 10">
            <a:extLst>
              <a:ext uri="{FF2B5EF4-FFF2-40B4-BE49-F238E27FC236}">
                <a16:creationId xmlns:a16="http://schemas.microsoft.com/office/drawing/2014/main" id="{0185DB76-86C4-59E1-D11B-A3ACD4B4B428}"/>
              </a:ext>
            </a:extLst>
          </p:cNvPr>
          <p:cNvPicPr>
            <a:picLocks noChangeAspect="1"/>
          </p:cNvPicPr>
          <p:nvPr/>
        </p:nvPicPr>
        <p:blipFill>
          <a:blip r:embed="rId3"/>
          <a:stretch>
            <a:fillRect/>
          </a:stretch>
        </p:blipFill>
        <p:spPr>
          <a:xfrm>
            <a:off x="1826179" y="1504807"/>
            <a:ext cx="8382000" cy="3756199"/>
          </a:xfrm>
          <a:prstGeom prst="rect">
            <a:avLst/>
          </a:prstGeom>
        </p:spPr>
      </p:pic>
      <p:sp>
        <p:nvSpPr>
          <p:cNvPr id="2" name="Google Shape;353;p14">
            <a:extLst>
              <a:ext uri="{FF2B5EF4-FFF2-40B4-BE49-F238E27FC236}">
                <a16:creationId xmlns:a16="http://schemas.microsoft.com/office/drawing/2014/main" id="{16B20F9B-3793-5D76-4DF8-0988FDFD5802}"/>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CBA Comparison Pre- and Post Omnibus Law</a:t>
            </a:r>
            <a:br>
              <a:rPr lang="en-US" sz="5867" b="1" kern="0" dirty="0">
                <a:latin typeface="Source Sans Pro"/>
                <a:ea typeface="Source Sans Pro"/>
                <a:cs typeface="Source Sans Pro"/>
                <a:sym typeface="Source Sans Pro"/>
              </a:rPr>
            </a:br>
            <a:r>
              <a:rPr lang="en-ID" sz="2000" b="1" dirty="0">
                <a:solidFill>
                  <a:schemeClr val="accent2"/>
                </a:solidFill>
                <a:latin typeface="Source Sans Pro" panose="020B0503030403020204" pitchFamily="34" charset="0"/>
                <a:ea typeface="Source Sans Pro" panose="020B0503030403020204" pitchFamily="34" charset="0"/>
              </a:rPr>
              <a:t>Comparison on average % of each </a:t>
            </a:r>
            <a:r>
              <a:rPr lang="en-ID" sz="2000" b="1" dirty="0" err="1">
                <a:solidFill>
                  <a:schemeClr val="accent2"/>
                </a:solidFill>
                <a:latin typeface="Source Sans Pro" panose="020B0503030403020204" pitchFamily="34" charset="0"/>
                <a:ea typeface="Source Sans Pro" panose="020B0503030403020204" pitchFamily="34" charset="0"/>
              </a:rPr>
              <a:t>WageIndicator</a:t>
            </a:r>
            <a:r>
              <a:rPr lang="en-ID" sz="2000" b="1" dirty="0">
                <a:solidFill>
                  <a:schemeClr val="accent2"/>
                </a:solidFill>
                <a:latin typeface="Source Sans Pro" panose="020B0503030403020204" pitchFamily="34" charset="0"/>
                <a:ea typeface="Source Sans Pro" panose="020B0503030403020204" pitchFamily="34" charset="0"/>
              </a:rPr>
              <a:t> coded main topics </a:t>
            </a:r>
            <a:r>
              <a:rPr lang="en-US" sz="2000" b="1" dirty="0">
                <a:solidFill>
                  <a:schemeClr val="accent2"/>
                </a:solidFill>
                <a:latin typeface="Source Sans Pro" panose="020B0503030403020204" pitchFamily="34" charset="0"/>
                <a:ea typeface="Source Sans Pro" panose="020B0503030403020204" pitchFamily="34" charset="0"/>
              </a:rPr>
              <a:t>in 9 renewed company Collective Bargaining Agreement content</a:t>
            </a:r>
            <a:endParaRPr lang="en-US" sz="2000" b="1" kern="0" dirty="0">
              <a:solidFill>
                <a:schemeClr val="accent2"/>
              </a:solidFill>
              <a:latin typeface="Source Sans Pro"/>
              <a:ea typeface="Source Sans Pro"/>
              <a:cs typeface="Source Sans Pro"/>
              <a:sym typeface="Source Sans Pro"/>
            </a:endParaRPr>
          </a:p>
        </p:txBody>
      </p:sp>
      <p:sp>
        <p:nvSpPr>
          <p:cNvPr id="3" name="Isosceles Triangle 2">
            <a:extLst>
              <a:ext uri="{FF2B5EF4-FFF2-40B4-BE49-F238E27FC236}">
                <a16:creationId xmlns:a16="http://schemas.microsoft.com/office/drawing/2014/main" id="{0968B43C-8E60-52F4-DAC2-F2A21C0FD4EF}"/>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7" name="Isosceles Triangle 6">
            <a:extLst>
              <a:ext uri="{FF2B5EF4-FFF2-40B4-BE49-F238E27FC236}">
                <a16:creationId xmlns:a16="http://schemas.microsoft.com/office/drawing/2014/main" id="{16CA9D62-5443-E12B-3CC4-84BBC6EEB0B9}"/>
              </a:ext>
            </a:extLst>
          </p:cNvPr>
          <p:cNvSpPr/>
          <p:nvPr/>
        </p:nvSpPr>
        <p:spPr>
          <a:xfrm rot="13351803" flipV="1">
            <a:off x="11044610" y="5132289"/>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73278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BE44E2-C265-EBE5-7400-991BFB7627B2}"/>
              </a:ext>
            </a:extLst>
          </p:cNvPr>
          <p:cNvSpPr/>
          <p:nvPr/>
        </p:nvSpPr>
        <p:spPr>
          <a:xfrm>
            <a:off x="558801" y="5410200"/>
            <a:ext cx="10916759" cy="11274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2" name="TextBox 4">
            <a:extLst>
              <a:ext uri="{FF2B5EF4-FFF2-40B4-BE49-F238E27FC236}">
                <a16:creationId xmlns:a16="http://schemas.microsoft.com/office/drawing/2014/main" id="{71E7C70C-7285-DACF-ADCE-F3254AC6D9A2}"/>
              </a:ext>
            </a:extLst>
          </p:cNvPr>
          <p:cNvSpPr txBox="1"/>
          <p:nvPr/>
        </p:nvSpPr>
        <p:spPr>
          <a:xfrm>
            <a:off x="952355" y="5493950"/>
            <a:ext cx="10129648" cy="1344279"/>
          </a:xfrm>
          <a:prstGeom prst="rect">
            <a:avLst/>
          </a:prstGeom>
        </p:spPr>
        <p:txBody>
          <a:bodyPr wrap="square" lIns="0" tIns="0" rIns="0" bIns="0" rtlCol="0" anchor="t">
            <a:spAutoFit/>
          </a:bodyPr>
          <a:lstStyle/>
          <a:p>
            <a:pPr>
              <a:spcBef>
                <a:spcPct val="0"/>
              </a:spcBef>
              <a:buClr>
                <a:srgbClr val="E46C0A"/>
              </a:buClr>
            </a:pPr>
            <a:endParaRPr lang="en-US" sz="1200"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267" dirty="0">
                <a:solidFill>
                  <a:schemeClr val="bg1"/>
                </a:solidFill>
                <a:cs typeface="Calibri" panose="020F0502020204030204" pitchFamily="34" charset="0"/>
              </a:rPr>
              <a:t>Before the Omnibus Law, all 9 companies CBAs covered 58% of the 110 </a:t>
            </a:r>
            <a:r>
              <a:rPr lang="en-US" sz="1267" dirty="0" err="1">
                <a:solidFill>
                  <a:schemeClr val="bg1"/>
                </a:solidFill>
                <a:cs typeface="Calibri" panose="020F0502020204030204" pitchFamily="34" charset="0"/>
              </a:rPr>
              <a:t>WageIndicator</a:t>
            </a:r>
            <a:r>
              <a:rPr lang="en-US" sz="1267" dirty="0">
                <a:solidFill>
                  <a:schemeClr val="bg1"/>
                </a:solidFill>
                <a:cs typeface="Calibri" panose="020F0502020204030204" pitchFamily="34" charset="0"/>
              </a:rPr>
              <a:t> subtopics, the figure </a:t>
            </a:r>
            <a:r>
              <a:rPr lang="en-US" sz="1267" b="1" dirty="0">
                <a:solidFill>
                  <a:schemeClr val="bg1"/>
                </a:solidFill>
                <a:cs typeface="Calibri" panose="020F0502020204030204" pitchFamily="34" charset="0"/>
              </a:rPr>
              <a:t>improve to 61% </a:t>
            </a:r>
            <a:r>
              <a:rPr lang="en-US" sz="1267" dirty="0">
                <a:solidFill>
                  <a:schemeClr val="bg1"/>
                </a:solidFill>
                <a:cs typeface="Calibri" panose="020F0502020204030204" pitchFamily="34" charset="0"/>
              </a:rPr>
              <a:t>after Omnibus Law</a:t>
            </a:r>
          </a:p>
          <a:p>
            <a:pPr marL="228611" indent="-228611">
              <a:spcBef>
                <a:spcPct val="0"/>
              </a:spcBef>
              <a:buClr>
                <a:srgbClr val="E46C0A"/>
              </a:buClr>
              <a:buFont typeface="Arial" panose="020B0604020202020204" pitchFamily="34" charset="0"/>
              <a:buChar char="•"/>
            </a:pPr>
            <a:r>
              <a:rPr lang="en-US" sz="1267" b="1" dirty="0">
                <a:solidFill>
                  <a:schemeClr val="bg1"/>
                </a:solidFill>
                <a:cs typeface="Calibri" panose="020F0502020204030204" pitchFamily="34" charset="0"/>
              </a:rPr>
              <a:t>8 of the 9 company's CBAs have improve their CBA </a:t>
            </a:r>
            <a:r>
              <a:rPr lang="en-US" sz="1267" dirty="0">
                <a:solidFill>
                  <a:schemeClr val="bg1"/>
                </a:solidFill>
                <a:cs typeface="Calibri" panose="020F0502020204030204" pitchFamily="34" charset="0"/>
              </a:rPr>
              <a:t>clauses and provisions. One CBA remain unchanged</a:t>
            </a:r>
          </a:p>
          <a:p>
            <a:pPr marL="228611" indent="-228611">
              <a:spcBef>
                <a:spcPct val="0"/>
              </a:spcBef>
              <a:buClr>
                <a:srgbClr val="E46C0A"/>
              </a:buClr>
              <a:buFont typeface="Arial" panose="020B0604020202020204" pitchFamily="34" charset="0"/>
              <a:buChar char="•"/>
            </a:pPr>
            <a:r>
              <a:rPr lang="en-US" sz="1267" dirty="0">
                <a:solidFill>
                  <a:schemeClr val="bg1"/>
                </a:solidFill>
                <a:cs typeface="Calibri" panose="020F0502020204030204" pitchFamily="34" charset="0"/>
              </a:rPr>
              <a:t>Companies with </a:t>
            </a:r>
            <a:r>
              <a:rPr lang="en-US" sz="1267" b="1" dirty="0">
                <a:solidFill>
                  <a:schemeClr val="bg1"/>
                </a:solidFill>
                <a:cs typeface="Calibri" panose="020F0502020204030204" pitchFamily="34" charset="0"/>
              </a:rPr>
              <a:t>lower starting positions in their CBAs have more potential to improve their CBA </a:t>
            </a:r>
            <a:r>
              <a:rPr lang="en-US" sz="1267" dirty="0">
                <a:solidFill>
                  <a:schemeClr val="bg1"/>
                </a:solidFill>
                <a:cs typeface="Calibri" panose="020F0502020204030204" pitchFamily="34" charset="0"/>
              </a:rPr>
              <a:t>than those in top positions</a:t>
            </a:r>
          </a:p>
          <a:p>
            <a:pPr>
              <a:spcBef>
                <a:spcPct val="0"/>
              </a:spcBef>
              <a:buClr>
                <a:srgbClr val="E46C0A"/>
              </a:buClr>
            </a:pPr>
            <a:endParaRPr lang="en-US" sz="12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endParaRPr lang="en-US" sz="12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endParaRPr lang="en-US" sz="1200" dirty="0">
              <a:solidFill>
                <a:schemeClr val="bg1"/>
              </a:solidFill>
            </a:endParaRPr>
          </a:p>
        </p:txBody>
      </p:sp>
      <p:pic>
        <p:nvPicPr>
          <p:cNvPr id="4" name="Picture 3">
            <a:extLst>
              <a:ext uri="{FF2B5EF4-FFF2-40B4-BE49-F238E27FC236}">
                <a16:creationId xmlns:a16="http://schemas.microsoft.com/office/drawing/2014/main" id="{6616F8F3-F31E-35C5-D576-5B72A3290F8B}"/>
              </a:ext>
            </a:extLst>
          </p:cNvPr>
          <p:cNvPicPr>
            <a:picLocks noChangeAspect="1"/>
          </p:cNvPicPr>
          <p:nvPr/>
        </p:nvPicPr>
        <p:blipFill>
          <a:blip r:embed="rId3"/>
          <a:stretch>
            <a:fillRect/>
          </a:stretch>
        </p:blipFill>
        <p:spPr>
          <a:xfrm>
            <a:off x="1265961" y="1563680"/>
            <a:ext cx="9101278" cy="3704755"/>
          </a:xfrm>
          <a:prstGeom prst="rect">
            <a:avLst/>
          </a:prstGeom>
        </p:spPr>
      </p:pic>
      <p:sp>
        <p:nvSpPr>
          <p:cNvPr id="3" name="Google Shape;353;p14">
            <a:extLst>
              <a:ext uri="{FF2B5EF4-FFF2-40B4-BE49-F238E27FC236}">
                <a16:creationId xmlns:a16="http://schemas.microsoft.com/office/drawing/2014/main" id="{D6EEBBFE-6130-2B85-4D25-05AD9C2B715B}"/>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CBA Comparison Pre- and Post Omnibus Law</a:t>
            </a:r>
            <a:br>
              <a:rPr lang="en-US" sz="5867" b="1" kern="0" dirty="0">
                <a:latin typeface="Source Sans Pro"/>
                <a:ea typeface="Source Sans Pro"/>
                <a:cs typeface="Source Sans Pro"/>
                <a:sym typeface="Source Sans Pro"/>
              </a:rPr>
            </a:br>
            <a:r>
              <a:rPr lang="en-ID" sz="2000" b="1" dirty="0">
                <a:solidFill>
                  <a:srgbClr val="E46C0A"/>
                </a:solidFill>
                <a:latin typeface="Calibri" panose="020F0502020204030204" pitchFamily="34" charset="0"/>
                <a:ea typeface="Times New Roman" panose="02020603050405020304" pitchFamily="18" charset="0"/>
                <a:cs typeface="+mj-cs"/>
              </a:rPr>
              <a:t>Comparison on average % of all </a:t>
            </a:r>
            <a:r>
              <a:rPr lang="en-ID" sz="2000" b="1" dirty="0" err="1">
                <a:solidFill>
                  <a:srgbClr val="E46C0A"/>
                </a:solidFill>
                <a:latin typeface="Calibri" panose="020F0502020204030204" pitchFamily="34" charset="0"/>
                <a:ea typeface="Times New Roman" panose="02020603050405020304" pitchFamily="18" charset="0"/>
                <a:cs typeface="+mj-cs"/>
              </a:rPr>
              <a:t>WageIndicator</a:t>
            </a:r>
            <a:r>
              <a:rPr lang="en-ID" sz="2000" b="1" dirty="0">
                <a:solidFill>
                  <a:srgbClr val="E46C0A"/>
                </a:solidFill>
                <a:latin typeface="Calibri" panose="020F0502020204030204" pitchFamily="34" charset="0"/>
                <a:ea typeface="Times New Roman" panose="02020603050405020304" pitchFamily="18" charset="0"/>
                <a:cs typeface="+mj-cs"/>
              </a:rPr>
              <a:t> coded sub-topics of the 9 renewed company CBAs post and prior Omnibus Law, categorized by company</a:t>
            </a:r>
            <a:endParaRPr lang="en-US" sz="2000" b="1" kern="0" dirty="0">
              <a:solidFill>
                <a:srgbClr val="E46C0A"/>
              </a:solidFill>
              <a:latin typeface="Source Sans Pro"/>
              <a:ea typeface="Source Sans Pro"/>
              <a:cs typeface="Source Sans Pro"/>
              <a:sym typeface="Source Sans Pro"/>
            </a:endParaRPr>
          </a:p>
        </p:txBody>
      </p:sp>
      <p:sp>
        <p:nvSpPr>
          <p:cNvPr id="7" name="Isosceles Triangle 6">
            <a:extLst>
              <a:ext uri="{FF2B5EF4-FFF2-40B4-BE49-F238E27FC236}">
                <a16:creationId xmlns:a16="http://schemas.microsoft.com/office/drawing/2014/main" id="{87FF5EF3-A411-7436-E227-6E6724FDF0D6}"/>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3" name="Isosceles Triangle 12">
            <a:extLst>
              <a:ext uri="{FF2B5EF4-FFF2-40B4-BE49-F238E27FC236}">
                <a16:creationId xmlns:a16="http://schemas.microsoft.com/office/drawing/2014/main" id="{27C6A6F3-DADA-09A2-48B3-4FC0AA436189}"/>
              </a:ext>
            </a:extLst>
          </p:cNvPr>
          <p:cNvSpPr/>
          <p:nvPr/>
        </p:nvSpPr>
        <p:spPr>
          <a:xfrm rot="13351803" flipV="1">
            <a:off x="11044942" y="5280209"/>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4069311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7284E6-F4A6-C9F6-8422-B61D773E6320}"/>
              </a:ext>
            </a:extLst>
          </p:cNvPr>
          <p:cNvSpPr/>
          <p:nvPr/>
        </p:nvSpPr>
        <p:spPr>
          <a:xfrm>
            <a:off x="558801" y="5303469"/>
            <a:ext cx="10916759" cy="1255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pic>
        <p:nvPicPr>
          <p:cNvPr id="2" name="Picture 1">
            <a:extLst>
              <a:ext uri="{FF2B5EF4-FFF2-40B4-BE49-F238E27FC236}">
                <a16:creationId xmlns:a16="http://schemas.microsoft.com/office/drawing/2014/main" id="{42473CCC-F46A-7907-4F9D-22BFD7CBBE67}"/>
              </a:ext>
            </a:extLst>
          </p:cNvPr>
          <p:cNvPicPr>
            <a:picLocks noChangeAspect="1"/>
          </p:cNvPicPr>
          <p:nvPr/>
        </p:nvPicPr>
        <p:blipFill>
          <a:blip r:embed="rId3"/>
          <a:stretch>
            <a:fillRect/>
          </a:stretch>
        </p:blipFill>
        <p:spPr>
          <a:xfrm>
            <a:off x="1152857" y="1447800"/>
            <a:ext cx="9327486" cy="3855669"/>
          </a:xfrm>
          <a:prstGeom prst="rect">
            <a:avLst/>
          </a:prstGeom>
        </p:spPr>
      </p:pic>
      <p:sp>
        <p:nvSpPr>
          <p:cNvPr id="4" name="TextBox 4">
            <a:extLst>
              <a:ext uri="{FF2B5EF4-FFF2-40B4-BE49-F238E27FC236}">
                <a16:creationId xmlns:a16="http://schemas.microsoft.com/office/drawing/2014/main" id="{E39F4CF7-635D-23D1-B97F-D91436465F85}"/>
              </a:ext>
            </a:extLst>
          </p:cNvPr>
          <p:cNvSpPr txBox="1"/>
          <p:nvPr/>
        </p:nvSpPr>
        <p:spPr>
          <a:xfrm>
            <a:off x="914401" y="5461000"/>
            <a:ext cx="10035503" cy="1149289"/>
          </a:xfrm>
          <a:prstGeom prst="rect">
            <a:avLst/>
          </a:prstGeom>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1267" dirty="0">
                <a:solidFill>
                  <a:schemeClr val="bg1"/>
                </a:solidFill>
                <a:cs typeface="Calibri" panose="020F0502020204030204" pitchFamily="34" charset="0"/>
              </a:rPr>
              <a:t>1 company's CBA clauses/provisions decreased in the working hours and wages topics. However, 1 company improved working hours and 3 improved wages. 4 company enhanced gender equality, social security, and pension CBA clauses</a:t>
            </a:r>
          </a:p>
          <a:p>
            <a:pPr marL="228611" indent="-228611">
              <a:spcBef>
                <a:spcPct val="0"/>
              </a:spcBef>
              <a:buClr>
                <a:srgbClr val="E46C0A"/>
              </a:buClr>
              <a:buFont typeface="Arial" panose="020B0604020202020204" pitchFamily="34" charset="0"/>
              <a:buChar char="•"/>
            </a:pPr>
            <a:r>
              <a:rPr lang="en-US" sz="1267" b="1" dirty="0">
                <a:solidFill>
                  <a:schemeClr val="bg1"/>
                </a:solidFill>
                <a:cs typeface="Calibri" panose="020F0502020204030204" pitchFamily="34" charset="0"/>
              </a:rPr>
              <a:t>Gender equality </a:t>
            </a:r>
            <a:r>
              <a:rPr lang="en-US" sz="1267" dirty="0">
                <a:solidFill>
                  <a:schemeClr val="bg1"/>
                </a:solidFill>
                <a:cs typeface="Calibri" panose="020F0502020204030204" pitchFamily="34" charset="0"/>
              </a:rPr>
              <a:t>– adding clauses on discrimination, sexual harassment, and workplace violence, into their collective bargaining agreements</a:t>
            </a:r>
          </a:p>
          <a:p>
            <a:pPr marL="228611" indent="-228611">
              <a:spcBef>
                <a:spcPct val="0"/>
              </a:spcBef>
              <a:buClr>
                <a:srgbClr val="E46C0A"/>
              </a:buClr>
              <a:buFont typeface="Arial" panose="020B0604020202020204" pitchFamily="34" charset="0"/>
              <a:buChar char="•"/>
            </a:pPr>
            <a:r>
              <a:rPr lang="en-US" sz="1267" b="1" dirty="0">
                <a:solidFill>
                  <a:schemeClr val="bg1"/>
                </a:solidFill>
                <a:cs typeface="Calibri" panose="020F0502020204030204" pitchFamily="34" charset="0"/>
              </a:rPr>
              <a:t>Health &amp; medical assistance </a:t>
            </a:r>
            <a:r>
              <a:rPr lang="en-US" sz="1267" dirty="0">
                <a:solidFill>
                  <a:schemeClr val="bg1"/>
                </a:solidFill>
                <a:cs typeface="Calibri" panose="020F0502020204030204" pitchFamily="34" charset="0"/>
              </a:rPr>
              <a:t>– adding clauses on COVID-19 pandemic, improve provision in protective clothing/gear and health insurance</a:t>
            </a:r>
          </a:p>
          <a:p>
            <a:pPr marL="228611" indent="-228611">
              <a:spcBef>
                <a:spcPct val="0"/>
              </a:spcBef>
              <a:buClr>
                <a:srgbClr val="E46C0A"/>
              </a:buClr>
              <a:buFont typeface="Arial" panose="020B0604020202020204" pitchFamily="34" charset="0"/>
              <a:buChar char="•"/>
            </a:pPr>
            <a:r>
              <a:rPr lang="en-US" sz="1200" dirty="0">
                <a:solidFill>
                  <a:schemeClr val="bg1"/>
                </a:solidFill>
                <a:cs typeface="Calibri" panose="020F0502020204030204" pitchFamily="34" charset="0"/>
              </a:rPr>
              <a:t>Trade unions are </a:t>
            </a:r>
            <a:r>
              <a:rPr lang="en-US" sz="1200" b="1" dirty="0">
                <a:solidFill>
                  <a:schemeClr val="bg1"/>
                </a:solidFill>
                <a:cs typeface="Calibri" panose="020F0502020204030204" pitchFamily="34" charset="0"/>
              </a:rPr>
              <a:t>negotiating for improvements to other clauses </a:t>
            </a:r>
            <a:r>
              <a:rPr lang="en-US" sz="1200" b="1" dirty="0">
                <a:solidFill>
                  <a:schemeClr val="bg1"/>
                </a:solidFill>
              </a:rPr>
              <a:t>unaffected by the Omnibus Law</a:t>
            </a:r>
            <a:r>
              <a:rPr lang="en-US" sz="1200" b="1" dirty="0">
                <a:solidFill>
                  <a:schemeClr val="bg1"/>
                </a:solidFill>
                <a:cs typeface="Calibri" panose="020F0502020204030204" pitchFamily="34" charset="0"/>
              </a:rPr>
              <a:t> in order to compensate the loss of other clauses</a:t>
            </a:r>
          </a:p>
          <a:p>
            <a:pPr marL="228611" indent="-228611">
              <a:spcBef>
                <a:spcPct val="0"/>
              </a:spcBef>
              <a:buClr>
                <a:srgbClr val="E46C0A"/>
              </a:buClr>
              <a:buFont typeface="Arial" panose="020B0604020202020204" pitchFamily="34" charset="0"/>
              <a:buChar char="•"/>
            </a:pPr>
            <a:endParaRPr lang="en-US" sz="1200" dirty="0">
              <a:solidFill>
                <a:schemeClr val="bg1"/>
              </a:solidFill>
            </a:endParaRPr>
          </a:p>
        </p:txBody>
      </p:sp>
      <p:sp>
        <p:nvSpPr>
          <p:cNvPr id="7" name="Isosceles Triangle 6">
            <a:extLst>
              <a:ext uri="{FF2B5EF4-FFF2-40B4-BE49-F238E27FC236}">
                <a16:creationId xmlns:a16="http://schemas.microsoft.com/office/drawing/2014/main" id="{161C3B18-4760-5854-9D2F-2890775B10AA}"/>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0" name="Google Shape;353;p14">
            <a:extLst>
              <a:ext uri="{FF2B5EF4-FFF2-40B4-BE49-F238E27FC236}">
                <a16:creationId xmlns:a16="http://schemas.microsoft.com/office/drawing/2014/main" id="{67D2233B-BB2E-231D-845F-339838216206}"/>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kern="0" dirty="0">
                <a:latin typeface="Source Sans Pro"/>
                <a:ea typeface="Source Sans Pro"/>
                <a:cs typeface="Source Sans Pro"/>
                <a:sym typeface="Source Sans Pro"/>
              </a:rPr>
              <a:t>CBA Post Omnibus Law</a:t>
            </a:r>
            <a:br>
              <a:rPr lang="en-US" sz="5867" b="1" kern="0" dirty="0">
                <a:latin typeface="Source Sans Pro"/>
                <a:ea typeface="Source Sans Pro"/>
                <a:cs typeface="Source Sans Pro"/>
                <a:sym typeface="Source Sans Pro"/>
              </a:rPr>
            </a:br>
            <a:r>
              <a:rPr lang="en-US" sz="2000" b="1" dirty="0">
                <a:solidFill>
                  <a:srgbClr val="E46C0A"/>
                </a:solidFill>
                <a:latin typeface="Calibri" panose="020F0502020204030204" pitchFamily="34" charset="0"/>
                <a:ea typeface="Times New Roman" panose="02020603050405020304" pitchFamily="18" charset="0"/>
                <a:cs typeface="+mj-cs"/>
              </a:rPr>
              <a:t>Number of companies that change the clauses and/or provision in their Collective Bargaining Agreement post Omnibus Law, categorized by coded main topics</a:t>
            </a:r>
            <a:endParaRPr lang="en-US" sz="2000" b="1" kern="0" dirty="0">
              <a:solidFill>
                <a:srgbClr val="E46C0A"/>
              </a:solidFill>
              <a:latin typeface="Source Sans Pro"/>
              <a:ea typeface="Source Sans Pro"/>
              <a:cs typeface="Source Sans Pro"/>
              <a:sym typeface="Source Sans Pro"/>
            </a:endParaRPr>
          </a:p>
        </p:txBody>
      </p:sp>
      <p:sp>
        <p:nvSpPr>
          <p:cNvPr id="14" name="Isosceles Triangle 13">
            <a:extLst>
              <a:ext uri="{FF2B5EF4-FFF2-40B4-BE49-F238E27FC236}">
                <a16:creationId xmlns:a16="http://schemas.microsoft.com/office/drawing/2014/main" id="{BBED5940-987C-66BD-8634-88290DAE31AB}"/>
              </a:ext>
            </a:extLst>
          </p:cNvPr>
          <p:cNvSpPr/>
          <p:nvPr/>
        </p:nvSpPr>
        <p:spPr>
          <a:xfrm rot="13351803" flipV="1">
            <a:off x="11044942" y="5188807"/>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586908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5312" y="5033411"/>
            <a:ext cx="4450111" cy="15766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endParaRPr>
          </a:p>
        </p:txBody>
      </p:sp>
      <p:pic>
        <p:nvPicPr>
          <p:cNvPr id="3" name="Picture 2">
            <a:extLst>
              <a:ext uri="{FF2B5EF4-FFF2-40B4-BE49-F238E27FC236}">
                <a16:creationId xmlns:a16="http://schemas.microsoft.com/office/drawing/2014/main" id="{51005002-C8CD-BE1F-325A-B4B2720B7A47}"/>
              </a:ext>
            </a:extLst>
          </p:cNvPr>
          <p:cNvPicPr>
            <a:picLocks noChangeAspect="1"/>
          </p:cNvPicPr>
          <p:nvPr/>
        </p:nvPicPr>
        <p:blipFill>
          <a:blip r:embed="rId3"/>
          <a:stretch>
            <a:fillRect/>
          </a:stretch>
        </p:blipFill>
        <p:spPr>
          <a:xfrm>
            <a:off x="3048001" y="1436809"/>
            <a:ext cx="8444327" cy="3490601"/>
          </a:xfrm>
          <a:prstGeom prst="rect">
            <a:avLst/>
          </a:prstGeom>
        </p:spPr>
      </p:pic>
      <p:sp>
        <p:nvSpPr>
          <p:cNvPr id="4" name="TextBox 4">
            <a:extLst>
              <a:ext uri="{FF2B5EF4-FFF2-40B4-BE49-F238E27FC236}">
                <a16:creationId xmlns:a16="http://schemas.microsoft.com/office/drawing/2014/main" id="{2FA7EE18-8956-7B7B-31A7-8AE58ED2870E}"/>
              </a:ext>
            </a:extLst>
          </p:cNvPr>
          <p:cNvSpPr txBox="1"/>
          <p:nvPr/>
        </p:nvSpPr>
        <p:spPr>
          <a:xfrm>
            <a:off x="2059271" y="5189955"/>
            <a:ext cx="3779110" cy="1128450"/>
          </a:xfrm>
          <a:prstGeom prst="rect">
            <a:avLst/>
          </a:prstGeom>
        </p:spPr>
        <p:txBody>
          <a:bodyPr wrap="square" lIns="0" tIns="0" rIns="0" bIns="0" rtlCol="0" anchor="t">
            <a:spAutoFit/>
          </a:bodyPr>
          <a:lstStyle/>
          <a:p>
            <a:pPr>
              <a:spcBef>
                <a:spcPct val="0"/>
              </a:spcBef>
              <a:buClr>
                <a:srgbClr val="E46C0A"/>
              </a:buClr>
            </a:pPr>
            <a:r>
              <a:rPr lang="en-US" sz="1333" b="1" dirty="0">
                <a:solidFill>
                  <a:schemeClr val="bg1"/>
                </a:solidFill>
                <a:cs typeface="Calibri" panose="020F0502020204030204" pitchFamily="34" charset="0"/>
              </a:rPr>
              <a:t>Improving Articles in Omnibus Law</a:t>
            </a:r>
          </a:p>
          <a:p>
            <a:pPr marL="190510" indent="-190510">
              <a:spcBef>
                <a:spcPct val="0"/>
              </a:spcBef>
              <a:buClr>
                <a:srgbClr val="E46C0A"/>
              </a:buClr>
              <a:buFontTx/>
              <a:buChar char="-"/>
            </a:pPr>
            <a:r>
              <a:rPr lang="en-US" sz="1200" dirty="0">
                <a:solidFill>
                  <a:schemeClr val="bg1"/>
                </a:solidFill>
                <a:cs typeface="Calibri" panose="020F0502020204030204" pitchFamily="34" charset="0"/>
              </a:rPr>
              <a:t>Only 2 of 9 companies CBA included contract worker termination compensation clauses in their CBAs</a:t>
            </a:r>
          </a:p>
          <a:p>
            <a:pPr marL="190510" indent="-190510">
              <a:spcBef>
                <a:spcPct val="0"/>
              </a:spcBef>
              <a:buClr>
                <a:srgbClr val="E46C0A"/>
              </a:buClr>
              <a:buFontTx/>
              <a:buChar char="-"/>
            </a:pPr>
            <a:r>
              <a:rPr lang="en-US" sz="1200" dirty="0">
                <a:solidFill>
                  <a:schemeClr val="bg1"/>
                </a:solidFill>
                <a:cs typeface="Calibri" panose="020F0502020204030204" pitchFamily="34" charset="0"/>
              </a:rPr>
              <a:t>3 companies have included new clauses on unemployment benefits/job loss protection into their CBAs</a:t>
            </a:r>
          </a:p>
        </p:txBody>
      </p:sp>
      <p:sp>
        <p:nvSpPr>
          <p:cNvPr id="8" name="Rectangle 7">
            <a:extLst>
              <a:ext uri="{FF2B5EF4-FFF2-40B4-BE49-F238E27FC236}">
                <a16:creationId xmlns:a16="http://schemas.microsoft.com/office/drawing/2014/main" id="{F0A63F06-A7ED-30D8-95B4-DD238268EECC}"/>
              </a:ext>
            </a:extLst>
          </p:cNvPr>
          <p:cNvSpPr/>
          <p:nvPr/>
        </p:nvSpPr>
        <p:spPr>
          <a:xfrm>
            <a:off x="5944058" y="5025527"/>
            <a:ext cx="5907740" cy="15766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endParaRPr>
          </a:p>
        </p:txBody>
      </p:sp>
      <p:sp>
        <p:nvSpPr>
          <p:cNvPr id="10" name="TextBox 4">
            <a:extLst>
              <a:ext uri="{FF2B5EF4-FFF2-40B4-BE49-F238E27FC236}">
                <a16:creationId xmlns:a16="http://schemas.microsoft.com/office/drawing/2014/main" id="{3320C37D-4DD4-A409-5436-121797D79F1C}"/>
              </a:ext>
            </a:extLst>
          </p:cNvPr>
          <p:cNvSpPr txBox="1"/>
          <p:nvPr/>
        </p:nvSpPr>
        <p:spPr>
          <a:xfrm>
            <a:off x="6181328" y="5165135"/>
            <a:ext cx="5441161" cy="1313116"/>
          </a:xfrm>
          <a:prstGeom prst="rect">
            <a:avLst/>
          </a:prstGeom>
        </p:spPr>
        <p:txBody>
          <a:bodyPr wrap="square" lIns="0" tIns="0" rIns="0" bIns="0" rtlCol="0" anchor="t">
            <a:spAutoFit/>
          </a:bodyPr>
          <a:lstStyle/>
          <a:p>
            <a:pPr>
              <a:spcBef>
                <a:spcPct val="0"/>
              </a:spcBef>
              <a:buClr>
                <a:srgbClr val="E46C0A"/>
              </a:buClr>
            </a:pPr>
            <a:r>
              <a:rPr lang="en-US" sz="1333" b="1" dirty="0">
                <a:solidFill>
                  <a:schemeClr val="bg1"/>
                </a:solidFill>
                <a:cs typeface="Calibri" panose="020F0502020204030204" pitchFamily="34" charset="0"/>
              </a:rPr>
              <a:t>Declining Articles in Omnibus Law</a:t>
            </a:r>
          </a:p>
          <a:p>
            <a:pPr marL="190510" indent="-190510">
              <a:spcBef>
                <a:spcPct val="0"/>
              </a:spcBef>
              <a:buClr>
                <a:srgbClr val="E46C0A"/>
              </a:buClr>
              <a:buFontTx/>
              <a:buChar char="-"/>
            </a:pPr>
            <a:r>
              <a:rPr lang="en-US" sz="1200" dirty="0">
                <a:solidFill>
                  <a:schemeClr val="bg1"/>
                </a:solidFill>
                <a:cs typeface="Calibri" panose="020F0502020204030204" pitchFamily="34" charset="0"/>
              </a:rPr>
              <a:t>4 companies revised their CBA to comply with the Omnibus Law, which extends fixed-term contracts to five years</a:t>
            </a:r>
          </a:p>
          <a:p>
            <a:pPr marL="190510" indent="-190510">
              <a:spcBef>
                <a:spcPct val="0"/>
              </a:spcBef>
              <a:buClr>
                <a:srgbClr val="E46C0A"/>
              </a:buClr>
              <a:buFontTx/>
              <a:buChar char="-"/>
            </a:pPr>
            <a:r>
              <a:rPr lang="en-US" sz="1200" dirty="0">
                <a:solidFill>
                  <a:schemeClr val="bg1"/>
                </a:solidFill>
                <a:cs typeface="Calibri" panose="020F0502020204030204" pitchFamily="34" charset="0"/>
              </a:rPr>
              <a:t>5 companies changed their CBAs to enable 4 hours of overtime per day and 18 hours per week instead of 14 hours per week</a:t>
            </a:r>
          </a:p>
          <a:p>
            <a:pPr marL="190510" indent="-190510">
              <a:spcBef>
                <a:spcPct val="0"/>
              </a:spcBef>
              <a:buClr>
                <a:srgbClr val="E46C0A"/>
              </a:buClr>
              <a:buFontTx/>
              <a:buChar char="-"/>
            </a:pPr>
            <a:r>
              <a:rPr lang="en-US" sz="1200" dirty="0">
                <a:solidFill>
                  <a:schemeClr val="bg1"/>
                </a:solidFill>
                <a:cs typeface="Calibri" panose="020F0502020204030204" pitchFamily="34" charset="0"/>
              </a:rPr>
              <a:t>5 companies have decreased their CBA severance pay provision to comply with Omnibus Law</a:t>
            </a:r>
            <a:endParaRPr lang="en-US" sz="1200" dirty="0">
              <a:solidFill>
                <a:schemeClr val="bg1"/>
              </a:solidFill>
            </a:endParaRPr>
          </a:p>
        </p:txBody>
      </p:sp>
      <p:sp>
        <p:nvSpPr>
          <p:cNvPr id="2" name="Isosceles Triangle 1">
            <a:extLst>
              <a:ext uri="{FF2B5EF4-FFF2-40B4-BE49-F238E27FC236}">
                <a16:creationId xmlns:a16="http://schemas.microsoft.com/office/drawing/2014/main" id="{F8C73818-8605-A4F2-AD5D-54E78026C534}"/>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7" name="Google Shape;353;p14">
            <a:extLst>
              <a:ext uri="{FF2B5EF4-FFF2-40B4-BE49-F238E27FC236}">
                <a16:creationId xmlns:a16="http://schemas.microsoft.com/office/drawing/2014/main" id="{6A477CAD-3FEB-3A97-D491-D2203B9E38C2}"/>
              </a:ext>
            </a:extLst>
          </p:cNvPr>
          <p:cNvSpPr txBox="1">
            <a:spLocks/>
          </p:cNvSpPr>
          <p:nvPr/>
        </p:nvSpPr>
        <p:spPr>
          <a:xfrm>
            <a:off x="914401" y="604434"/>
            <a:ext cx="100584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73763"/>
              </a:buClr>
              <a:buSzPts val="4800"/>
              <a:buFont typeface="Raleway SemiBold"/>
              <a:buNone/>
              <a:defRPr sz="4800" b="0" i="0" u="none" strike="noStrike" cap="none">
                <a:solidFill>
                  <a:srgbClr val="073763"/>
                </a:solidFill>
                <a:latin typeface="Raleway SemiBold"/>
                <a:ea typeface="Raleway SemiBold"/>
                <a:cs typeface="Raleway SemiBold"/>
                <a:sym typeface="Raleway SemiBold"/>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r>
              <a:rPr lang="en-US" sz="3200" b="1" dirty="0">
                <a:latin typeface="Source Sans Pro"/>
                <a:ea typeface="Source Sans Pro"/>
                <a:cs typeface="Source Sans Pro"/>
                <a:sym typeface="Source Sans Pro"/>
              </a:rPr>
              <a:t>Impact of the amendment’s articles in the Omnibus Law on the content of CBA</a:t>
            </a:r>
            <a:br>
              <a:rPr lang="en-US" sz="3200" b="1" dirty="0">
                <a:latin typeface="Source Sans Pro"/>
                <a:ea typeface="Source Sans Pro"/>
                <a:cs typeface="Source Sans Pro"/>
                <a:sym typeface="Source Sans Pro"/>
              </a:rPr>
            </a:br>
            <a:endParaRPr lang="en-US" sz="3200" b="1" kern="0" dirty="0">
              <a:solidFill>
                <a:srgbClr val="E46C0A"/>
              </a:solidFill>
              <a:latin typeface="Source Sans Pro"/>
              <a:ea typeface="Source Sans Pro"/>
              <a:cs typeface="Source Sans Pro"/>
              <a:sym typeface="Source Sans Pro"/>
            </a:endParaRPr>
          </a:p>
        </p:txBody>
      </p:sp>
      <p:sp>
        <p:nvSpPr>
          <p:cNvPr id="14" name="Freeform 8">
            <a:extLst>
              <a:ext uri="{FF2B5EF4-FFF2-40B4-BE49-F238E27FC236}">
                <a16:creationId xmlns:a16="http://schemas.microsoft.com/office/drawing/2014/main" id="{8BEFD93A-C0F7-4E34-81AE-562752A28116}"/>
              </a:ext>
            </a:extLst>
          </p:cNvPr>
          <p:cNvSpPr/>
          <p:nvPr/>
        </p:nvSpPr>
        <p:spPr>
          <a:xfrm flipH="1">
            <a:off x="569511" y="1934331"/>
            <a:ext cx="2380360" cy="4675707"/>
          </a:xfrm>
          <a:custGeom>
            <a:avLst/>
            <a:gdLst/>
            <a:ahLst/>
            <a:cxnLst/>
            <a:rect l="l" t="t" r="r" b="b"/>
            <a:pathLst>
              <a:path w="5527860" h="10858296">
                <a:moveTo>
                  <a:pt x="5527860" y="0"/>
                </a:moveTo>
                <a:lnTo>
                  <a:pt x="0" y="0"/>
                </a:lnTo>
                <a:lnTo>
                  <a:pt x="0" y="10858296"/>
                </a:lnTo>
                <a:lnTo>
                  <a:pt x="5527860" y="10858296"/>
                </a:lnTo>
                <a:lnTo>
                  <a:pt x="55278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5" name="Isosceles Triangle 14">
            <a:extLst>
              <a:ext uri="{FF2B5EF4-FFF2-40B4-BE49-F238E27FC236}">
                <a16:creationId xmlns:a16="http://schemas.microsoft.com/office/drawing/2014/main" id="{9371C566-4A48-1D7C-16B8-E694D4646ECB}"/>
              </a:ext>
            </a:extLst>
          </p:cNvPr>
          <p:cNvSpPr/>
          <p:nvPr/>
        </p:nvSpPr>
        <p:spPr>
          <a:xfrm rot="13351803" flipV="1">
            <a:off x="11433471" y="4892452"/>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983164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idx="4294967295"/>
          </p:nvPr>
        </p:nvSpPr>
        <p:spPr>
          <a:xfrm>
            <a:off x="354724" y="310951"/>
            <a:ext cx="11354000" cy="15672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it" b="1"/>
              <a:t>Languages spoken by the CBAs Database team</a:t>
            </a:r>
            <a:endParaRPr b="1"/>
          </a:p>
        </p:txBody>
      </p:sp>
      <p:sp>
        <p:nvSpPr>
          <p:cNvPr id="172" name="Google Shape;172;p30"/>
          <p:cNvSpPr txBox="1">
            <a:spLocks noGrp="1"/>
          </p:cNvSpPr>
          <p:nvPr>
            <p:ph type="sldNum" idx="12"/>
          </p:nvPr>
        </p:nvSpPr>
        <p:spPr>
          <a:xfrm>
            <a:off x="8610600" y="6356351"/>
            <a:ext cx="2743200" cy="365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8</a:t>
            </a:fld>
            <a:endParaRPr/>
          </a:p>
        </p:txBody>
      </p:sp>
      <p:cxnSp>
        <p:nvCxnSpPr>
          <p:cNvPr id="173" name="Google Shape;173;p30"/>
          <p:cNvCxnSpPr/>
          <p:nvPr/>
        </p:nvCxnSpPr>
        <p:spPr>
          <a:xfrm>
            <a:off x="354724" y="430924"/>
            <a:ext cx="11354000" cy="31600"/>
          </a:xfrm>
          <a:prstGeom prst="straightConnector1">
            <a:avLst/>
          </a:prstGeom>
          <a:noFill/>
          <a:ln w="19050" cap="flat" cmpd="sng">
            <a:solidFill>
              <a:srgbClr val="9CC2E5"/>
            </a:solidFill>
            <a:prstDash val="solid"/>
            <a:miter lim="800000"/>
            <a:headEnd type="none" w="sm" len="sm"/>
            <a:tailEnd type="none" w="sm" len="sm"/>
          </a:ln>
        </p:spPr>
      </p:cxnSp>
      <p:cxnSp>
        <p:nvCxnSpPr>
          <p:cNvPr id="174" name="Google Shape;174;p30"/>
          <p:cNvCxnSpPr/>
          <p:nvPr/>
        </p:nvCxnSpPr>
        <p:spPr>
          <a:xfrm>
            <a:off x="354724" y="1655380"/>
            <a:ext cx="11354000" cy="0"/>
          </a:xfrm>
          <a:prstGeom prst="straightConnector1">
            <a:avLst/>
          </a:prstGeom>
          <a:noFill/>
          <a:ln w="19050" cap="flat" cmpd="sng">
            <a:solidFill>
              <a:srgbClr val="9CC2E5"/>
            </a:solidFill>
            <a:prstDash val="solid"/>
            <a:miter lim="800000"/>
            <a:headEnd type="none" w="sm" len="sm"/>
            <a:tailEnd type="none" w="sm" len="sm"/>
          </a:ln>
        </p:spPr>
      </p:cxnSp>
      <p:sp>
        <p:nvSpPr>
          <p:cNvPr id="175" name="Google Shape;175;p30"/>
          <p:cNvSpPr txBox="1"/>
          <p:nvPr/>
        </p:nvSpPr>
        <p:spPr>
          <a:xfrm>
            <a:off x="354724" y="1756611"/>
            <a:ext cx="11354000" cy="5101200"/>
          </a:xfrm>
          <a:prstGeom prst="rect">
            <a:avLst/>
          </a:prstGeom>
          <a:noFill/>
          <a:ln>
            <a:noFill/>
          </a:ln>
        </p:spPr>
        <p:txBody>
          <a:bodyPr spcFirstLastPara="1" wrap="square" lIns="91433" tIns="45700" rIns="91433" bIns="45700" anchor="t" anchorCtr="0">
            <a:noAutofit/>
          </a:bodyPr>
          <a:lstStyle/>
          <a:p>
            <a:pPr marL="609585">
              <a:lnSpc>
                <a:spcPct val="90000"/>
              </a:lnSpc>
              <a:spcBef>
                <a:spcPts val="1067"/>
              </a:spcBef>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a:p>
            <a:pPr marL="237061" indent="-118530">
              <a:buClr>
                <a:schemeClr val="dk1"/>
              </a:buClr>
              <a:buSzPts val="1400"/>
            </a:pPr>
            <a:endParaRPr sz="1867">
              <a:solidFill>
                <a:schemeClr val="dk1"/>
              </a:solidFill>
              <a:latin typeface="Calibri"/>
              <a:ea typeface="Calibri"/>
              <a:cs typeface="Calibri"/>
              <a:sym typeface="Calibri"/>
            </a:endParaRPr>
          </a:p>
        </p:txBody>
      </p:sp>
      <p:pic>
        <p:nvPicPr>
          <p:cNvPr id="176" name="Google Shape;176;p30"/>
          <p:cNvPicPr preferRelativeResize="0"/>
          <p:nvPr/>
        </p:nvPicPr>
        <p:blipFill rotWithShape="1">
          <a:blip r:embed="rId3">
            <a:alphaModFix/>
          </a:blip>
          <a:srcRect l="199" r="199"/>
          <a:stretch/>
        </p:blipFill>
        <p:spPr>
          <a:xfrm>
            <a:off x="934973" y="1807401"/>
            <a:ext cx="10525243" cy="49996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2077" y="2325653"/>
            <a:ext cx="8562723" cy="3897348"/>
            <a:chOff x="1215424" y="8461966"/>
            <a:chExt cx="18780680" cy="2274548"/>
          </a:xfrm>
          <a:solidFill>
            <a:srgbClr val="FFC000"/>
          </a:solidFill>
        </p:grpSpPr>
        <p:sp>
          <p:nvSpPr>
            <p:cNvPr id="7" name="Rectangle 6"/>
            <p:cNvSpPr/>
            <p:nvPr/>
          </p:nvSpPr>
          <p:spPr>
            <a:xfrm>
              <a:off x="1215424" y="8461966"/>
              <a:ext cx="18780680" cy="2274548"/>
            </a:xfrm>
            <a:prstGeom prst="rect">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4"/>
            <p:cNvSpPr txBox="1"/>
            <p:nvPr/>
          </p:nvSpPr>
          <p:spPr>
            <a:xfrm>
              <a:off x="1946065" y="8662888"/>
              <a:ext cx="17464468" cy="1970387"/>
            </a:xfrm>
            <a:prstGeom prst="rect">
              <a:avLst/>
            </a:prstGeom>
            <a:noFill/>
            <a:ln>
              <a:noFill/>
            </a:ln>
          </p:spPr>
          <p:txBody>
            <a:bodyPr wrap="square" lIns="0" tIns="0" rIns="0" bIns="0" rtlCol="0" anchor="t">
              <a:spAutoFit/>
            </a:bodyPr>
            <a:lstStyle/>
            <a:p>
              <a:pPr marL="22861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Omnibus Law has reduced CBA protections in companies</a:t>
              </a:r>
              <a:r>
                <a:rPr lang="en-US" sz="1467" dirty="0">
                  <a:solidFill>
                    <a:schemeClr val="bg1"/>
                  </a:solidFill>
                  <a:cs typeface="Calibri" panose="020F0502020204030204" pitchFamily="34" charset="0"/>
                </a:rPr>
                <a:t>, resulting longer overtime hours, less severance pay, and longer employment contract period</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Companies with lower starting positions in their pre-Omnibus Law CBA had a substantial increase </a:t>
              </a:r>
              <a:r>
                <a:rPr lang="en-US" sz="1467" dirty="0">
                  <a:solidFill>
                    <a:schemeClr val="bg1"/>
                  </a:solidFill>
                  <a:cs typeface="Calibri" panose="020F0502020204030204" pitchFamily="34" charset="0"/>
                </a:rPr>
                <a:t>in their latest CBA clauses/provision compared to those in top positions</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Trade unions are using gender equality, work-family, and other agreements to prevent Omnibus Law revisions</a:t>
              </a:r>
              <a:r>
                <a:rPr lang="en-US" sz="1467" dirty="0">
                  <a:solidFill>
                    <a:schemeClr val="bg1"/>
                  </a:solidFill>
                  <a:cs typeface="Calibri" panose="020F0502020204030204" pitchFamily="34" charset="0"/>
                </a:rPr>
                <a:t> from lowering their CBA clauses/provision</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467" b="1" dirty="0">
                  <a:solidFill>
                    <a:schemeClr val="bg1"/>
                  </a:solidFill>
                  <a:cs typeface="Calibri" panose="020F0502020204030204" pitchFamily="34" charset="0"/>
                </a:rPr>
                <a:t>Shift in the interpretation of the CBA essence</a:t>
              </a:r>
              <a:r>
                <a:rPr lang="en-US" sz="1467" dirty="0">
                  <a:solidFill>
                    <a:schemeClr val="bg1"/>
                  </a:solidFill>
                  <a:cs typeface="Calibri" panose="020F0502020204030204" pitchFamily="34" charset="0"/>
                </a:rPr>
                <a:t>, national labor law serves as the normative legal basis as an upper provision</a:t>
              </a:r>
            </a:p>
            <a:p>
              <a:pPr marL="228611" indent="-228611">
                <a:spcBef>
                  <a:spcPct val="0"/>
                </a:spcBef>
                <a:buClr>
                  <a:srgbClr val="E46C0A"/>
                </a:buClr>
                <a:buFont typeface="Arial" panose="020B0604020202020204" pitchFamily="34" charset="0"/>
                <a:buChar char="•"/>
              </a:pPr>
              <a:endParaRPr lang="en-US" sz="1467" dirty="0">
                <a:solidFill>
                  <a:schemeClr val="bg1"/>
                </a:solidFill>
                <a:cs typeface="Calibri" panose="020F0502020204030204" pitchFamily="34" charset="0"/>
              </a:endParaRPr>
            </a:p>
            <a:p>
              <a:pPr marL="228611" indent="-228611">
                <a:spcBef>
                  <a:spcPct val="0"/>
                </a:spcBef>
                <a:buClr>
                  <a:srgbClr val="E46C0A"/>
                </a:buClr>
                <a:buFont typeface="Arial" panose="020B0604020202020204" pitchFamily="34" charset="0"/>
                <a:buChar char="•"/>
              </a:pPr>
              <a:r>
                <a:rPr lang="en-US" sz="1467" dirty="0">
                  <a:solidFill>
                    <a:schemeClr val="bg1"/>
                  </a:solidFill>
                  <a:cs typeface="Calibri" panose="020F0502020204030204" pitchFamily="34" charset="0"/>
                </a:rPr>
                <a:t>As a result of the Omnibus Law, </a:t>
              </a:r>
              <a:r>
                <a:rPr lang="en-US" sz="1467" b="1" dirty="0">
                  <a:solidFill>
                    <a:schemeClr val="bg1"/>
                  </a:solidFill>
                  <a:cs typeface="Calibri" panose="020F0502020204030204" pitchFamily="34" charset="0"/>
                </a:rPr>
                <a:t>CBA negotiations become difficult and take longer period </a:t>
              </a:r>
              <a:r>
                <a:rPr lang="en-US" sz="1467" dirty="0">
                  <a:solidFill>
                    <a:schemeClr val="bg1"/>
                  </a:solidFill>
                  <a:cs typeface="Calibri" panose="020F0502020204030204" pitchFamily="34" charset="0"/>
                </a:rPr>
                <a:t>due to trade unions' reliance on national labor law</a:t>
              </a:r>
            </a:p>
            <a:p>
              <a:pPr defTabSz="650293">
                <a:buClr>
                  <a:srgbClr val="E46C0A"/>
                </a:buClr>
                <a:defRPr/>
              </a:pPr>
              <a:endParaRPr lang="en-US" sz="1400" b="1" kern="0" dirty="0">
                <a:solidFill>
                  <a:schemeClr val="bg1"/>
                </a:solidFill>
                <a:cs typeface="Arial"/>
                <a:sym typeface="Arial"/>
              </a:endParaRPr>
            </a:p>
          </p:txBody>
        </p:sp>
      </p:grpSp>
      <p:sp>
        <p:nvSpPr>
          <p:cNvPr id="8" name="AutoShape 6"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9" name="AutoShape 8" descr="data:image/png;base64,iVBORw0KGgoAAAANSUhEUgAABLAAAALlCAYAAADUsh+xAAAAAXNSR0IArs4c6QAAIABJREFUeF7snQe0FUW2hjdXgoARFbOYw+hgADGBmNFRwAAq0YAoRowMBlQMmBOYA2POmMAxgQlEUGYUcxwxjDn7zKhv/fVeXfse+oQ+6Vaf+/VaLJHTXb3r29X7VP9n165mf/zxxx/GAQEIQAACEIAABCAAAQhAAAIQgAAEIACBQAk0Q8AK1DOYBQEIQAACEIAABCAAAQhAAAIQgAAEIOAIIGAxECAAAQhAAAIQgAAEIAABCEAAAhCAAASCJoCAFbR7MA4CEIAABCAAAQhAAAIQgAAEIAABCEAAAYsxAAEIQAACEIAABCAAAQhAAAIQgAAEIBA0AQSsoN2DcRCAAAQgAAEIQAACEIAABCAAAQhAAAIIWIwBCEAAAhCAAAQgAAEIQAACEIAABCAAgaAJIGAF7R6MgwAEIAABCEAAAhCAAAQgAAEIQAACEEDAYgxAAAIQgAAEIAABCEAAAhCAAAQgAAEIBE0AASto92AcBCAAAQhAAAIQgAAEIAABCEAAAhCAAAIWYwACEIAABCAAAQhAAAIQgAAEIAABCEAgaAIIWEG7B+MgAAEIQAACEIAABCAAAQhAAAIQgAAEELAYAxCAAAQgAAEIQAACEIAABCAAAQhAAAJBE0DACto9GAcBCEAAAhCAAAQgAAEIQAACEIAABCCAgMUYgAAEIAABCEAAAhCAAAQgAAEIQAACEAiaAAJW0O7BOAhAAAIQgAAEIAABCEAAAhCAAAQgAAEELMYABCAAAQhAAAIQgAAEIAABCEAAAhCAQNAEELCCdg/GQQACEIAABCAAAQhAAAIQgAAEIAABCCBgMQYgAAEIQAACEIAABCAAAQhAAAIQgAAEgiaAgBW0ezAOAhCAAAQgAAEIQAACEIAABCAAAQhAAAGLMQABCEAAAhCAAAQgAAEIQAACEIAABCAQNAEErKDdg3EQgAAEIAABCEAAAhCAAAQgAAEIQAACCFiMAQhAAAIQgAAEIAABCEAAAhCAAAQgAIGgCSBgBe0ejIMABCAAAQhAAAIQgAAEIAABCEAAAhBAwGIMQAACEIAABCAAAQhAAAIQgAAEIAABCARNAAEraPdgHAQgAAEIQAACEIAABCAAAQhAAAIQgAACFmMA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Cg/gUse+cWeemOuffLNH2VrvG0rs+07trCDtm1ZtjZpCAIQKA+BX2f/y/7n0gts7ttvlKfB/2+lxbob2AIHHmnNV129rO3SGAQgkJDA3K/ttzeOsj8+u9ds7jcJL85x+vwdrG6ZvaxupVHla5OWIAABCEAAAiUQQMAqAR6XQiBtBKa98ZuddOdPFTP7oG1a2m5dWlSsfRqGAASSE/i895b2x/ffJ7+wgCuar7K6LXrFjQWcySkQgEClCPz+3kX2+5tHV6p5m2+DydZs0e4Va5+GIfDrr79a8+bNrVmzZsCAAAQgkJMAAhYDBAJNiMB1U3+x66f+WrEeD+7WwvbqVnwW1ldffWUHH3ywPfHEE4lsHDdunO26666JrinmZG/fZ599ZpdffrmtssoqxTRTtWvi7P3pp5/spJNOshtvvNHuuece23DDDatmT1O4UYh8P9umS0XRLzH5mbK2/8cff9hbb71ld999t02dOtX+/e9/u/bXWWcd23rrrW2XXXaxVVdddZ4XnbQ9n2WFRmNVJfDss8/azjvvbAMHDrTRo0fb/PPPX9X7Z97s9/+cYr+/c2rFbFAGVt3KJ5bcfmjcSu4QDZRM4Oeff7Z//vOfNnv2bBs5cmSjP0sld4gGIACBihNAwKo4Ym4AgXAIIGCV5ou0vSAjYJXm72KuRsAqhtqf12jMnnPOOXbddddlbaht27Z20EEH2bBhwxq87KTt+SyNFFc3JoHQhBgErMYcDdy7FAJvv/22i+UbbLBBEGJwKX3hWghAoDoEELCqw5m7QCAIAqELWNkghfayEIQzCzCCF/oCIJX5FASs4oEqs3HEiBH28MMP27rrrmtHHnmkdenSxRZaaCFTVtbXX39tDz30kF166aWml57jjjvODjjgALfsRAfjvXj2XJmMQGjfSQhYyfzH2eEQQMAKxxdYAoG0EEDASounsBMCZSCAgFUGiClqghf66jsLAas45nPnzrVzzz3XtBx48ODBdvzxx9sCCywQ29jTTz9tw4cPN9VMueyyy2zjjTdGwCoOO1cVSQABqzhwoXErrhdcVU4CCFjlpElbEGgaBBCwmoaf6SUEHIFaFrB+//1304vt9ddfb9OmTXPZGnqx7dWrl/Xt29fatGnTYBTcddddduihh9rRRx9tQ4cOdddde+219t///te6du3qXqK32WYba9WqVf11uQShuPtna0cv67LR2/r999/ntDXf8P3hhx/sjjvucH+ee+45W3/99W2//fZzbSqLJVqzK5fA8vHHH9utt95qYqNJ5bLLLmvdunWzfffd1/7yl7/EFlf94osv7JZbbrGJEyfaSy+95K7529/+ZkOGDLHll1++3vR8Ly5RfxxxxBH118neBx980N1DzLR8THW7+vfvP49/dFHS83WNanBMnz7d9V33kDCS6x7+msmTJ9f7UPXQNGZUi+2ss84KqsZYGmpgqf6JnsMOHTrY2LFjbemll8467JWNdeWVV9opp5xiBx54oP3973+3Fi1azJOB9emnn9pVV13lfLrIIovYFlts4Z756Lj0N9Hzq1pb9957r6vBp/GvsaZnSeM5M4ZEx7PGq67TGNYzoLGw++6724ABA2zRRRedpx/Zntctt9zSxowZ4+yIq7Gn2KRn/IEHHqi/j2qC6fmM61Mxz3M26En5+Hbef/99u+aaa1yNG8Vk9fGQQw5x8Thz2ZCPTbpGy0j1PI4fP94WW2wx22effdzzNd9885m3RTFBNdLEJVes97Yk5afrstkvW6mBle+bad7Ps30PROO/sipvvvlmF1v1HOp7VM/tZptt5jIxn3rqKbv44ovdc+3jrr4Pot/xxXy/Jxl/hcw1ZOtFF13kxvI//vEP22677eYB8ttvv9n5559vF154ofuO23zzzevPSTJey83PG6E5j2plTpo0yWbMmJFzTpA5t1Axdj2/iqf6TpUfFeP1rOqz6PlRMN27d7dLLrnExc5yz5WSj1iugAAEQiSAgBWiV7AJAhUiUKsCll4I9dKr7I24Q5PC008/3VZeeeX6j/2Eb//993cCRlzNHYkwKirqJ8bZBCzd/8wzz3QvanHHXnvtZSeccIJrRxOyK664wr2oxh0S3E477TT30lbIIXFKbWuCmXmo2PWcOXNc//wLcTYB68033zS9iEsAyzz08q/+9ezZs8FHmtBqyZdeMjIPCVmavG+yySbuo2IELHEVi2z1kCTSHXvssfV1kJKeL7vy+W633XZzRe+j/sh1zVZbbeUm51OmTAmmSH4aBCwJUiqGfeKJJ5qeyXw7UX377bemlz+NTX+ufz4/+eQTJ5ToBVjicPTQC69efjt27Fj/z3omdX+9RGae70+KPsPR8bzppps6QUXPQuax0047OTFTNvoj1/MqkebLL780PYuZAla+Z+3kk0+2HXbYoZ5FMc9ztnhTDB+1lc1mxYZ+/fo5USta98bHpjfeeMMV7NfLrz+8AJDPlrhYn8sWfSZ7Mvnlukb+7N27t4tLFHEv5Fvqz3PyCVjZvo/lIz2fzz//fOxzKtFLQrb/wamY7/dCxl/SuYa+TyUwKxboezr6g5ioKFYpm1SHvi+XXHJJ9/ekz3u+/iblJxv0vX7UUUe57+7MQ+K+vnsHDRpUv4Q7OrfQDzla7p0ZT3Wd5mk9evTIK2AtuOCCZZ0rJRupnA0BCIRMAAErZO9gGwTKTKAWBSz9yqlfayWk6OVUk0RlWqgujsQbLUtSdkTmy6Sf8PkXGE1+d9xxR3edfuGVcPLKK6+4yZbf4TBOwIreX1lKur9+Ka6rq7MXX3zRCT9PPvlkfTuvv/66e0HX5Ewv7Mrw0Av4O++8416iJHwUuqtidNnV9ttv72oCrbTSSm5ieN9999mpp57qsh5kVy4BK/orsDK2vH1qZ8KECc5OZSTJrnbt2rlR+dFHH9lhhx3mMpeUSaFrNPn+7rvvXPbRBRdc4Djo1+fFF1+8KAFL2RUSEfWLrdiob+KtlwKJSnrRvemmm+p3Ukx6vvotMVHiprLtJODpxVm+U+aFfgVW+9GXo6i/xWTUqFGuXpNEjMcff9yNGy/ohbLLY+gCln/x0a6DUX8mDX/RXUz1oiR/SmDQUsTo86UMIMULZfPo8ONm9dVXd+NsvfXWc3FAL6vKdpIIpedIArUyEnX4F3H9XeNA7alel45HH33UxQFlUEQzLzTeVL9LMUFCi8Txv/71rzmfV7X3n//8xz1r6oNedpXdJRFF9mnMqT0xVLaZxmIxz3Mu1sXw+fzzz+2YY45x9cx8fGjfvr0pK0xxxIvSUQEo+gKsF26J/BKE1U/5Qzv9KZarXe1CqZgtgVzZdxIGJVhKiJR4GRUOk/KLxjdlBirLT+LiwgsvnNP+pOO1nOenvQZW9PtYWYV6NtZcc02TUC1fyrf6fm/durUTVfQdrzgtEVQxt2XLls73+q7TUcz3e77xJ/Ep6VxD9ivL+8MPP3TP/gorrNDA7ZobSMw9/PDDXba0YlIx47Xc/JRZrZimZ1/ivUS4pZZaymVSKfbpe93PjyRG6YjyU/zVnGDvvfd23/8S6jQXEz/Ns/R31TbUkW0JYTnnSuV81mgLAhBofAIIWI3vAyyAQNUI1KKA5X/B1GRHL0ZKU48eWkakCaR+0Yy+gPoJnyZamiBrOUg060PLE7RsQRkC5513nnthjBOw/P016fQvkNH7+19g9eKrFzIJVNpBTZNV/Yne009mlWYvMUqT8lyHn/j5XzWjy4gyhbVcApZezvWCrBduCTp6OfTH//zP/zhbNJHVS6fPXNFyB3HN/OVb1ynjSy8VyqDwyyKKycCSP/Vyrl/etYQretxwww3uJUdClibKOpKe/9577zlfSJTThFov2NFDYpyECP3qr5ejNdZYw2XIaFwowyXO31ouIf/pl2cErMJCW7lqtUUFLIkcEqp8gXdZojGoZX16+fUvUBJ7zj77bJeVJX9quWD0iI7lqLDsx7PGjMa5hGh/RJcOaYxqvOjw401t6mV2tdVWa3CNfzmOCs7R5ZLKMpWYnpmd5secxp1iisZt0uc5m6eK5SNhQfZoaZcE8OjyLv9c3XnnnQ0ymKIvwJkio+xTnJJ4IY6Z/PS5F/TlDx/ri+EnEcF/P8TFt2z2FzbaK3NWrQhY+u5RXTsvRImWhBLFeAm4mT/uRMdMdAleMd/v+cZfsXMN/12pmCOxyh+//PKLmxPouffCfanjtVz8/PMbF0e9TyTsan6kH4D0fEf5SfDKzDjz8xU9X/KxfpDSkU3AklhdrrlSZZ46WoUABBqLAAJWY5HnvhBoBAK1KGD961//cpNCZSBpMhhX+NlPZqOikf83vcxGM4u8W/wvp5o8+1924160C7l/1NX+fAliyqbYdtttbYkllsi7ZCpuuOSa4GW+MOcSsDTxVD0hCVRaGqMXz7XXXjurgBY9P7NuR7ZhXYyA5funlxll02i5VnQ5Vua9kp6v7BBlVkRFsMw2VXNIv457Ec37T0s9leGmjIDo4V+yVbcLAauwIFduAWvWrFlOOO3UqVMDA/yLkp43X2OlEAuVTaiXz6iQ6sezskUkLGWOy7iabn68xYkz2Z5XH4f08iybl1tuuXlMVrbEwQcf7P5d50jQTvI8F8Ig1zmZfPyLuQTBbPHBvyBny8CSQKVYFD1eeOEFlw2if88m8OuHCi379bFeYpOE9mL5KQPVbxIQtSXO/lI5lnJ9rQhY+i7PjKvK2tMzoziR+QOLmPnxFxW3ivl+jwowceOvkO/6uLmGzySKij3R512Zy/5HsmKedy1v9/ctBz///Or7NPqjVXR8/vjjjy77WD/QeZ/k45ctzmcTsMo5Vyrl2eJaCEAgPAIIWOH5BIsgUDECtShgedFCLynR4t9RiHHiiZ/wZct2imYe+JeYuAlYIfeP2hJXp0lLI7TEUTWmlJURzRrJNRh8xlG2JYd+MqxfrvPVwPI7uykLS4degpXNppdFFVWNvqD7jC0tI4wrNh1nczEClpYFaRmDXvz94YtqaxmCMs60jMQfSc/3/Ap54Pz4yufv6Ms7AlYhZP8vs0YZQ0nGU1zL+YSwQgQsZc5JEHr33Xddlt3MmTPrN4WIxphixnO+59VnO7766qv1z5WeXWU6aDlyviOauZXkec7XbvTzQvgU4k+fVaNlxsrQ0vLAfDt4+mevEHu9MKYxlZSfBIF849GLaSrM7e0vxK5KnVMrAlZcZrJ/rrVMWwJtZn3IXAJWku/3Qsdf0rmGz+J87LHHGixz9CJotO5fsc97nHDmx1pSfv75VbZ4IYf/nsvHL6mAVc65UiH94BwIQCA9BBCw0uMrLIVAyQRqUcDKtntdoQJWrslo5sQ4bgJWyP0zHed3IVNdj9dee63Bx6pho1+gM7NH4pwfN3GPnucnlNFdzbJNMrV0wWebqe5PtPiqxCwVTPe7h+UTCsolYKkdiQlaXqG6Wl5c8+2rbpWyp6LF+ZOc7/kV8mD5cVKIv327CFiFkP2/2ik+YyhbxkshLeUbl9kELL0Yq+6ddgN75plnst6qVAGrmOfV26xnM9+RufSw0Oc5X7tJ+eTzg+4Xl3WR7wU4Wucnn81ewFLMUA2uJPy0pFgZbdHdWzPvly1rJJ9dlfq8VgSsuO9jP57ELi5zMpeAleT7vdDxl1TAkt2Z2b7+Xoo70dpdxT7vub6XkvKLLsUuZLxWSsDSvcs1VyqkH5wDAQikhwACVnp8haUQKJlALQpY+TJiBC1XBla25TzRDCw/QSuXgOUdqZotqp2lGjaTJ092mR46lGWkZUlRYSbO+fkyOnyavwoR58vAiravX2C1DEu/wOqPF46OP/54V/NKmV35XvAy7S0mYyXahjKbXn75ZVe0Wjb53RK1dFQ1jDJ/lS/k/HyCQhzzfONNQqCEEP1BwCo8ZPmaZoXuQqhaZMq41GYIKuatbLx8wkmcgCV/yU9qQ6KtivhLPFZ7KiK91lprOQFV/ixVwMr3vMZlYBWSNZaPcr7n2Rezj2unGD6VysAqRDzOJjQlWTZaiP1vvfWWi4WdO3cmAyvfAIx8nm8XwnILWEm+3/MJWPlif7a5hv7d18/Sj0FaLqj/V12vzGWFxT7vlRCwcgm4cS7Pxy9pBlb0HqXOlRIMUU6FAARSQAABKwVOwkQIlItALQpYhdSl8EVU42pgqV5KXO0sv/xOE0pf4yFXDaxsNZGS+E5CkQqf6tfauBocmW3lq6nja4d88803iQSszImjdoeTeKVaMBLWtNwnacZMPgHLCxi5ft32dumlWsustLxQOxHG1TuK9iHb+f6FJNtLTpzv/NIhX5Q/s+aaFyGUSYSAVfjo93ViVBRdY2zppZfOebEvXC4/5NpkIdpI3MthtCi/RCotaYsWSY8uCS1VwMr3vH7wwQdOGFbWgRecvZgioTuaqVE42YZn6kUw83nOVVeuGD6F1MDyLLLVwIp7dgqJ9ZlciuFXiP1+w42o/cX6pBzXkYF1boMC717QSfL9nk+AKWT8xc015F+/M6gKtmuTAWVeK55kFnYvZryq/XIKWMXUuJQN+fiVImBlPiNJ50rleMZoAwIQCIcAAlY4vsASCFScQC0KWIXuDKSsneiW9n7CpxfmuN0L/Quyai35XXaK2YUwunOWXkpV90I762VOXOX8aPZOIQJWvl3N1EfVcokuLYqbZPq6G3qRveiii0xFZaOHzzbQ1va+YHWuXQh1bXQXIxWrl+CkX5y1Fbd2fNN//SFGyoCZNGlSfZaLn0Rrp7Lo7pH+Gp9ddt999zkBS0XnJaoVer6ybLxoojYzd77Sv/ldzTQ+/A513p9alhk3bvzuldr9EgGr8JAWZT148GAnmMZtyKAW/cufsvCi9d+KycDKl/GgOljaCUtL0EoVsPzzqhp3sjtz19C459W/+KqAvHYzlA2ZNfJkm+o8aQcyiXnioP9P8jxn81SxfPzzH7eLnwQ6Lf3Vy3wSAcvHej17eh5Vmy96RHde9Zl8Wv4oYTIJP3HLtYtiNvsLH+3lPxMBK17ASvL9nk+AKXau4b3tdyQeNGiQvf/++/bSSy/NU0OymOdd47WcApbs9d/vffr0cTsKK9M1eqi2nOYW+h7WXGWFFVYou4DlM1bLMVcq/xNHixCAQGMSQMBqTPrcGwJVJlCLAlb0pUXF0JXBpJ0F9ZI3Z84cJxQp00ZF0s8666z6YuTReioSeHSdsi90aJmaxBBlMEVflOJekKP333DDDV1WUJcuXUzLcnT91Vdf7Sap/kVOL5vaYloTQt1z8803dxlN+tVf99W/LbzwwgUVR9dkV9lhEtjUzsiRI+2vf/2ra+v+++93/dUvlfkELF9kVr8Ma5cvZSRJYFImivqgF0C9bKp9vcyrb34Cq+WJEqb23ntvW3zxxd29VddDWW3K/BI/1fXyk/+pU6e6HcJ0jQQKZZ1oovrII4+YRJ+oSOBfIsVVXDp27Oh2RtQLpLJIVDxZPjvnnHPcvZOeL9FEYpquFyPtbKb2WrRo4erfqEaZsl6i99D40HjS9uIdOnRoMG7Ub032fb0dBKxkAS5ahF9jRgWY9Sz7DCF9LpHz2muvdTWUNFY1LrSFu45iBKyoKCJRZZdddnHtaYypFpwEXd1LR6kClp5XvexJwNbuhXqetEwx1/Oq+0ZFNNVzUj06PZ+//vqrWx6t8av/ejGvmOc5m6eK5fP555+7Z0SZVnrRHTJkiHtG1Z6eKcVEHUkELMVaL/JJTJfovcMOOzh/SViWmK2Yt8wyyzSIn0n5yS7V0lMs126iYq54JWE/l/3JRnt5z0bAihewRLnQ7/d8Alaxcw3vaf/jh55V3WuPPfZw8atVq1YNBkMx47XcApb/LtYPf9rIRbFvxRVXNAnC+gFBy+/1bETnBPn45cvA0nxAMczvtOoFv3LMlcr7tNEaBCDQ2AQQsBrbA9wfAlUkUIsClvDpZVOZQZr8xB0SdyTyRGtK+Qnf7rvv7l5+ojvdqQ3Vqjj22GNNv5b6jIdsE7B899fLqgQdTcwkmkh00v/HHbqvXsJ23nnnBkuZsg2TuJ16/LkSyvQrr5a15auBpUmzagr52lKZ99NuW6o1pVoy/lCdLDGKK5Csfkhg6tu3r+OXWUsn2r7a3nXXXd2LYlQkyNU3Xa+XWAkMm2yyiWsu6fm6Rj6VLyTQxR16+TnjjDNcrRt/5PKh+iFBQkILAlby4KYXJ4mAWoKZ69BSOwkj0SytYgSsXONS95dIpp1B9aIZ3dEs35LYbC+UEuHUlsZH5qEMqw8//NBlK0Z395SN2sFML4uZGxn4NnSteHgxr5jnOY53sXzU1owZM5wI5AVA376eWz3rqi0WrSGV7wVY1+sciYDKNIs71PbJJ5/shC2/FLQYfmo7G0PdQ5kpij0sIUz2jFe7BlaS7/dCxl++7/q4uUaUkF8qr3/zWb2ZBIsZr+UWsGSTlsvrR51scwItz5To7+tP5uOXLT77Zcr6AU+HYoKK9UukL+dcKdlI5WwIQCBkAghYIXsH2yBQZgK1KmAJk34Z1NbxyprRMi6JUqrZpNpUElH8i51HGp3wacmSMqX00qxCzj169HAZAxIvovVwcr0gJ7m/P1eTWS2H0UupXook5PTr12+e++YbBsq4UBF433cVgVeWhvqvbKdoMdZck0xlHWjpwEMPPeTs0tG1a1cnpulX2EyG+txfM3HiRCeWqR+qSyTxLJOf77eWBMpHyqzRC+CAAQNcMXvdJ7MGlu/b7bff7grLy6/KtFNGnVhFl2HJnqTn+2umT59ut956a/3YUTHvnj17untkFoiPjjffF022NY4kYEmA1K6JCFj5Rm785xII9dKkjBrtCqhxpUM+2XTTTa1///5uuVz02dTnxQhY3pfKnpNopBdsP+4lXut+yrpR5qHEMr/EtlgBS237nbXuuOMO189cz2uUkOKErlFmmJjo+dHzqXEnEbeurq4B0GKe5ziP+F0Ik/Dx7WiplJ4RZUfq2d1yyy1dhqfikJ73JBlYvk3Zo/ikWKWMTnFRTNAPBYo7mTHBX5eUXzS+Kf4oGzWX/cWN9vJcRQZWfAaWvk8K/X7PJ8BEx1+SuUbUw37Zup5diTQ+2yhuFCQZr5UQsHxM1feYBHcJ0vphShnRisHaBTiaPZaPX674rPpi+oFM84LVV1/didTaQKPcc6XyPG20AgEINDYBBKzG9gD3h0AVCaRVwKoEomJ2tKqEHbQJgUoT+GybLhW9xRKTn6lo+02lcQlOyizzS1ujdeJqjYFehpXBkWQDhVpjUM7+pEXAKmefc7XF93u1SHMfCEAAAtUngIBVfebcEQKNRgAB60/0THAbbRhy4yoTQMCqMvAst/NZW9l2RvMbR2y//faxO6OG0YvCrFCNHNUfVL0vZbJFj2jB/rjPC7sDZ0UJIGA1HA98v/NxiFWNAAAgAElEQVR8QAACEKhdAghYtetbegaBeQggYCFg8Vg0PQIIWGH43O9C+MYbb7h6c1qeqqVE0Y0PVE8uurNiGJYnt8JvqBDdHEEbMGgZoZb+SeDSJgjRWl/J78IVngACFgIWTwMEIACBpkIAAaupeJp+QsDMHnphrp096eeKsThom5a2W5cWFWu/nA3zC205adJWyAQqKWDVtV/KFrv5vpC7H4xt+Qqiy9DMYuzBGJ/QkEI2VMgstp7wFpweIVBpAWu+jndasyV6p4Y53++pcRWGQgACEEhMAAErMTIugEB6CfzPT2aj7vzRXnjv97J3YuX2dXbBwNa2wPxlb7oiDTLBrQhWGg2QwE8PTbLvzjml7JY1a9vWFhpxkrXcbIuyt12rDUrEUpbV+PHj6wuQa+MDFYvfY489bKONNpqnGHtaWfgNFbTDp5ZPaoMMFeJXsfW4DRjS2s8g7J77tc3919Zm//NC2c1ptsjmNl+nKWVvt5IN8v1eSbq0DQEIQKBxCSBgNS5/7g4BCEAAAhCAAAQgAAEIQAACEIAABCCQhwACFkMEAhCAAAQgAAEIQAACEIAABCAAAQhAIGgCCFhBuwfjIAABCEAAAhCAAAQgAAEIQAACEIAABBCwGAMQgAAEIAABCEAAAhCAAAQgAAEIQAACQRNAwAraPRgHAQhAAAIQgAAEIAABCEAAAhCAAAQggIDFGIAABCAAAQhAAAIQgAAEIAABCEAAAhAImgACVtDuwTgIQAACEIAABCAAAQhAAAIQgAAEIAABBCzGAAQgAAEIQAACEIAABCAAAQhAAAIQgEDQBBCwgnYPxkEAAhCAAAQgAAEIQAACEIAABCAAAQggYDEGIAABCEAAAhCAAAQgAAEIQAACEIAABIImgIAVtHswDgIQgAAEIAABCEAAAhCAAAQgAAEIQAABizEAAQhAAAIQgAAEIAABCEAAAhCAAAQgEDQBBKyg3YNxEIAABCAAAQhAAAIQgAAEIAABCEAAAghYjAEIQAACEIAABCAAAQhAAAIQgAAEIACBoAkgYAXtHoyDAAQgAAEIQAACEIAABCAAAQhAAAIQQMBiDEAAAhCAAAQgAAEIQAACEIAABCAAAQgETQABK2j3YBwEIAABCEAAAhCAAAQgAAEIQAACEIAAAhZjAAIQgAAEIAABCEAAAhCAAAQgAAEIQCBoAghYQbsH4yAAAQhAAAIQgAAEIAABCEAAAhCAAAQQsBgDEIAABCAAAQhAAAIQgAAEIAABCEAAAkETQMAK2j0YBwEIQAACEIAABCAAAQhAAAIQgAAEIICAxRiAAAQgAAEIQAACEIAABCAAAQhAAAIQCJoAAlbQ7sE4CEAAAhCAAAQgAAEIQAACEIAABCAAAQQsxgAEIAABCEAAAhCAAAQgAAEIQAACEIBA0AQQsIJ2D8ZBIB0EOnfu7AydNWtWOgzGSghAoMkQ+Ne//uX62qlTpybTZzoKAQikgwDxKR1+wkoINEUCocYnBKymOBrpMwTKTAABq8xAaQ4CECgbgVAnYGXrIA1BAAKpJUB8Sq3rMBwCNU8g1PiEgFXzQ48OQqDyBBCwKs+YO0AAAsURCHUCVlxvuAoCEKglAsSnWvImfYFAbREINT4hYNXWOKM3EGgUAghYjYKdm0IAAgUQCHUCVoDpnAIBCNQ4AeJTjTuY7kEgxQRCjU8IWCkeVJgOgVAIIGCF4gnsgAAEMgmEOgHDUxCAAASIT4wBCEAgVAKhxicErFBHDHZBIEUEELBS5CxMhUATIxDqBKyJuYHuQgACMQSITwwLCEAgVAKhxicErFBHDHZBIEUEELBS5CxMhUATIxDqBKyJuYHuQgACCFiMAQhAIEUEQp0/IWClaBBhKgRCJYCAFapnsAsCEAh1AoZnIAABCBCfGAMQgECoBEKNTwhYoY4Y7IJAigggYKXIWZgKgSZGINQJWBNzA92FAARiCBCfGBYQgECoBEKNTwhYoY4Y7IJAigggYKXIWZgKgSZGINQJWBNzA92FAAQQsBgDEIBAigiEOn9CwErRIMJUCIRKAAErVM9gFwQgEOoEDM9AAAIQID4xBiAAgVAJhBqfELBCHTHYBYEUEUDASpGzMBUCTYxAqBOwJuYGugsBCMQQID4xLCAAgVAJhBqfELBCHTHYBYEUEUDASpGzMBUCTYxAqBOwJuYGugsBCCBgMQYgAIEUEQh1/oSAlaJBhKkQCJUAAlaonsEuCEAg1AkYnoEABCBAfGIMQAACoRIINT4hYIU6YrALAikigICVImdhKgSaGIFQJ2BNzA10FwIQiCFAfGJYQAACoRIINT4hYIU6YrALAikigICVImdhKgSaGIFQJ2BNzA10FwIQQMBiDEAAAikiEOr8CQErRYMIUyEQKgEErFA9g10QgECoEzA8AwEIQID4xBiAAARCJRBqfELACnXEYBcEUkQAAStFzsJUCDQxAqFOwJqYG+guBCAQQ4D4xLCAAARCJRBqfELACnXEYBcEUkQAAStFzsJUCDQxAqFOwJqYG+guBCCAgMUYgAAEUkQg1PkTAlaKBhGmQiBUAghYoXoGuyAAgVAnYHgGAhCAAPGJMQABCIRKINT4hIAV6ojBLgikiAACVoqchakQaGIEQp2ANTE30F0IQCCGAPGJYQEBCIRKINT4hIAV6ojBLgikiMDmh0+1Fu03SJHFmAqBhgQWbdvMendqYYO6tgBNjREIdQJWY5jpDgQgUAQB4lMR0LgEAhCoCoFQ4xMCVlXcz01qhcDcuXOtrq7O/eH4kwACFqOhVgj037SFDdmiZa10h36YWagTMJwDAQhAgPjEGIAABEIlEGp8Sr2A9f3339vEiRPt7rvvtpkzZ9q7775r7dq1s6233tp23XVX69mzp7Vt2zbUcdGk7Pr555/tpptusiuvvNL5Sn4aPXq0HXLIIRXn8NRTT1nXrl3tgAMOsAsuuMBat25tX3zxhQ0YMMA+/vhju+2222yNNdawH3/80Y444gi74oorbNq0abbZZps5237//Xd79NFH7dprr7WLLrrIFltsMffv2c6veIcCuwECVmAOwZyiCSgT687hbYq+ngvDIxDqBCw8UlgEAQhUmwDxqdrEuR8EIFAogVDjU2oFrD/++MMeeughO/zww+3111/P6gcJEGPHjrUNNmB5U6GDtVLnXXPNNbbffvs1aP7WW2+1PfbYo1K3rG+3VAHLi11qUCIcAlZDlyFgVXwIc4MqEUDAqhLoKt4m1AlYFRFwKwhAIFACxKdAHYNZEIBAsBnsqRSwJF7dcsstNmzYMDe0lFWjv3fo0MGaN29uv/zyi7322mt23nnn2fXXX28bbbSR/eMf/7C11lqLodiIBE499VQ78cQT7dJLL7WhQ4c6XzXmEZeBlc2ebAJWY9of0r0RsELyBraUQoAlhKXQC/NaXhDD9AtWQQACLHFmDEAAAuESCHX+lEoB64UXXrA999zTfvjhBxs/frxtueWW1qxZs3m8r+WFI0aMcIJJdOlYuMOkdi0LcakdAlb5xhsCVvlY0lLjEFDmVZ8uLWzPTSji3jgeqNxdQ52AVa7HtAwBCKSFAPEpLZ7CTgg0PQKhxqfUCViqo3T88ce77CrVUtKStDjxyg+xd955x/r16+fqHN1zzz223nrrNRh9c+bMsXHjxtn999/vliKqDtKOO+5ohx56qK244ooNztXnWu621FJL2Q033GCzZ8+2M88806ZMmeKuO+igg1xmkeorqd0xY8bYhAkTXBu77babHXfccQ3azGxvxowZds4559jUqVNde3vvvbcNGTLEllhiiVhxTrW/7rrrLnf/L7/80mWgKdtM2Wjdu3dvUGg8uoROWVBaunfjjTfac889V3+v/fff39Wl0iHxT7WpdN2dd95pHTt2nMcGDWrVGOvbt6+dffbZ1qpVq9gnW0vuBg4cOM9nUVHR1zIrtD++sc8++8y0NPH22293fRED1T477LDDGrAuZQmhzxyLdmDdddd1dbNWWGGF2JpZ/lyJZMoWFMMnnnjC2bfNNtu48SWmmWNXQp/Gqfokvy644IKuDpfG+U477ZSVcWOH1M6dOzsTZs2a1dimcH8IQAACDQiEOgHDTRCAAASIT4wBCEAgVAKhxqfUCVgq0t6/f3/77bffnDCw0kor5fS5zvvkk09s8cUXt5Yt/9xZSssQVfj9yCOPdIXfMw8JDeeff77tsssu9SKDF5wkKP3tb3+zk046yb777rsGl0rI6dSpkxOzMmtzSYiQaOSFsULa0zUSMyRo+UP9kQByxx13xPZdosfll1/uhDsvkHgBR9lqKkguMSXzkBCl4uWLLrqo+8gLT1dffbUT0jIPFUMXP4l0Eo2yHfkErG+//TZxf3SvJ5980iS6xdVAk/+uu+46J+TpaAwBS3aJm+6dechHEjglNvqllNGMwTiWqvemaySQhnYgYIXmEeyBAAQ8gVAnYHgIAhCAAPGJMQABCIRKINT4lDoBK06IKMbpfhniBx98YMccc4zLNpJw89VXXznB6JRTTnHZSMqc8S/nXnBS5pUEknPPPddla7Vo0cJuvvlm18YCCyzgrlOmlv5/kUUWsVdffdVl6Tz88MNOWFLmkY5oe/r/o48+2glCyvBS5tgJJ5zgRLpoppIEOe3cp6wgZXtJRFtmmWVcex9++KFdeOGFzi5l+aj+19JLL91AwNH/SBQ77bTT3K58Oh544AEnIEnIu/fee61Xr14N7Ft//fXt4osvbrCb4zfffOOygt5///2ChMRsSwiL7c9///tfGzRokD322GP13NRXiWHKzJP/JNZdddVV1r59+5IELMFIWsRdmWHy2+TJk52YKb7y06+//upsGTVqlGkMKpOvd+/ejrcyriSYbr755m6nxFVXXdUktD7zzDNus4JXXnnF+crvjFjMuK/UNQhYlSJLuxCAQKkEQp2AldovrocABNJPgPiUfh/SAwjUKoFQ41PqBCyfzSOBQiJAMUdUNJEQNHLkyAYFxefOneuWBqp9/ZFINN988zUQnDKXLyoT6+CDD3aCRFy9LW/3scce68SnzPYkcih7q23btvVd0rJHiUT//ve/3bKyLl26OJFqwIABJkEoLgPNL5n86aef3BI3n7nlhT+JPL4tfyOJJKeffrrrqzJ8ZKMOLddUDbFHHnnEZXutvfba9bYVunzQX5BNwCq2P35Hw6OOOsrZHl2+6O3W7pMSDbfddtuqC1haCqllo3HjS0y8gKoln14cPOOMM9wyU2WODR48uMHQVmacsrWUFSgxNLQDASs0j2APBCDgCYQ6AcNDEIAABIhPjAEIQCBUAqHGpyYpYCnLStk7b7zxRtb6TtHlfcqu0rJB/29agqeaS2uuuWb9eJMoJgFIIkScABGXOebb+89//pM1s8Yv04tmbuUa5D5TSMJQ1EZ/f2WMSWTzywR9W9mEQS/EZC4j9HZFM7Zy2VVsEfe4/kick3Cl4vxeoMr34JeyhFBtJ8nA0i6YEkVVZ0x1yrSkNPPQBgTDhw+3mTNn1vtJgqM2J1B9LdUpUwZZpp/y9bOxPn+k+4a2Xot5N1JoLHu4b+UJ1C26mLXu1cfaDJp3eXHl784dIFA4gVAnYIX3gDMhAIFaJUB8qlXP0i8IpJ9AqPEpdQKWf8kvJQPrrbfeckKB6mJJuFlsscXmGWFxO9TFiVrRC32xb9WX0jKw6JFLwFLWlUQyLUvMPJT9tN1227ksMP2JFv2WkKalfFr6pyV1zz77rD3++OP19a2mTZtWv9ws39LLbAKWrzm2+uqr12cK+eWDEsmy2Z3Zj0IErEL74wVILf+MZpnlChPVFLC8fdoYoJDD+0m1zZS9J1HQH8rQUn2xPn36uNppdXV1hTRZ9XMQsKqOPJgbtum/t7Xd96Bg7MEQCGQSCHUChqcgAAEIEJ8YAxCAQKgEQo1PqROwtFOfBB3VmLrooousTZs2iX0e3f2vGAFLNarirvMCVlQ48sblErCytadr465TsW8tYVT/4wrQ+3uWQ8DymWVaduiXEfrlgxIBtdQyWhw/mzNyCVhJ+xMnLuYbBNUUsLx9Dz30UD6z3OdRP6l2lup2yb+ZvtUuhFpCuNpqqxXUbjVPQsCqJu2w7tVskXa2+J0PhmUU1kAgQiDUCRhOggAEIEB8YgxAAAKhEgg1PqVOwMpXMyluAEhsOu+881xR9b322ssVSC8lA6vcApaWiclGX4w92gefgeUzzqI71WknO9XF2njjjd21G2ywgStYrnpaEk/KIWDJFm+DX0aYdPmg2sgmYBXTn7QIWKphVmiGWOa41TLE559/3vlRmVxaaqhDRd5VD0tLWkM6ELBC8kZ1bUHAqi5v7pacQKgTsOQ94QoIQKDWCBCfas2j9AcCtUMg1PiUOgErWoA9s5B63HDRrnTaAU478k2YMMEtxyqkBtbLL79sffv2tWWXXdYtk4vWwCq3gKV6SNrtsGPHjvN0wYtFvq6WMol22GEH22qrreySSy5x9kUPv+Rv+vTpZROwPvroI1dUfLnllnNFyVVE/PPPP88qusX5IZuAVUx/ojWw4pZrxt2/mhlYxdToyhXqVGT/xRdftP3339/tRKi6XxItQzoQsELyRnVtYQlhdXlzt+QEQp2AJe8JV0AAArVGgPhUax6lPxCoHQKhxqfUCVgaEn4HNwk/48ePd8Wuo7Wh/LDRbnRacqWd3Xr16uWWZilDKckuhBJr/DK5fEsPi11COHv27Njd6lTXSsXmlcnjl+/l2oVRQoc+1zU6ypWB5Xndd999bodCFatXTSa/m2Ihj2k2AavY/uTahVD2RHcBPP74402CXteuXRvsEBmXyZXNziRF3HV/b5+Ev3HjxtlCCy3UAJP3rcawdpPU7pAqTK8C+3fffbdtvfXWDc73Rd+V0YWAVciI45xKE3BF3Pv0szZ7NNwxs9L3pX0IJCUQ6gQsaT84HwIQqD0CxKfa8yk9gkCtEAg1PqVSwJJQo5f+YcOGufGhZYFDhw51uwKqHpOWXz3zzDNulzqdp+LoymDq3r17/XjyIpgKgR9zzDFueaGW8ik7S+KDluy1a9fOZUZ17tzZXVdJAUvLAbXznLJs9HcVmv/73//uxAwJcKNHj7bmzZvblClT3DKyv/zlL6bsrA033NDmm28+09JKCSXq83fffVdWAUuN+UwpFafXkrZCd//zwLMJQ8X2xwtAs2bNchlhBx98sBMn5ftHH33U7QL49ddf1/uvXBlY2jFSGXl+TGTrl0TH/fbbz7Hq16+f898qq6xiKlT/0ksvufEl344ZM8ZGjBjhfOhFt80228zOOecct3uhxrOWWeqeErgk1nohNqTg6HnIHxwQgAAEQiIQ6gQsJEbYAgEINA4B4lPjcOeuEIBAfgKhxqdUCljCLSFASwIlPuUqZL7uuuu6pXabbrppgywtiWASEI488sjY6yV6KXtLYpHP7qqUgKXsnPXXX9/Gjh07z0hSNpXqd/maR9GaUZknS3BTVtS///1vJ8JpNztlnnkBKjMDKXp9rkwonSdhb8iQIY7ZFltskWj5oK4vpAZWkv7o3KefftoOPPBAUwZb5iERUAKfxE0Jf6UKWFH7dS9lTE2cONEJiRLQVJcqs3i/HnoJa75+VaaNSXyra+OE2GjB+BtvvNEGDBjQ4DZ+zIpRrs0F9JwUW69LN0TAyv8lwBkQgEDjEAh1AtY4NLgrBCAQEgHiU0jewBYIQCBKINT4lFoBy8P99NNPTTvkSUzQMrEvv/zSZU5JsFLmS+/eva1t27ZZR+OcOXNc5pIyZfSyv8Yaa9iOO+7o6matuOKKsWJAuWtgqT0thVQ9J+0sKMFDS8gkzmjnuVatWjWwQyKWCqorq+y5555zwoZqe/ksNIlMu+22m1vqd9JJJ7nsnjgBJ4mAJcFPgpCygKLtFvqY59uFMGl//H21a5/Euttvv72exTbbbOP8p5piXnwsVcDS/d58803TcsQHH3zQWrRo4bL7unXrllXA0jUSmHSeMvnkXwlryrBSdlacb7XsddKkSXbttdfWj2eNSdVjk4CYOSYRsAodgZwHAQg0VQKhTsCaqj/oNwQg8CcB4hOjAQIQCJVAqPEp9QJWqA4vxK58GV2FtFGtc3wdrAsvvDC2RlO17OA+YRIgAytMv2AVBCBgFuoEDN9AAAIQID4xBiAAgVAJhBqfELAaccSkScDyOxEqg0gZT6oXxgEBT2DGFYtY51W/B0glCbRc0uqWG2Z1K51QybvQNgRqjkCoE7CaA02HIACBxASIT4mRcQEEIFAlAqHGJwSsKg2AuNuELmDNnTvX6urqXP0qFRVXIXIt9dNSNg4IRAkgYFVvPNStONLqVjm1ejfkThBIOYFQJ2Apx4r5EIBAGQgQn8oAkSYgAIGKEAg1PiFgVcTdhTUauoA1Y8YM22677ep3NVRBexUr9wXlC+slZzUFAghYVfRyy/bWvNt/q3hDbgWBdBMIdQKWbqpYDwEIlIMA8akcFGkDAhCoBIFQ4xMCViW8XWCboQtY//nPf+yAAw5wReX79OnjMrCWX375AnvHaU2JAAJWFb2NgFVF2NyqFgiEOgGrBbb0AQIQKI0A8ak0flwNAQhUjkCo8QkBq3I+p2UINBkCCFjVczVLCKvHmjvVBoFQJ2C1QZdeQAACpRAgPpVCj2shAIFKEgg1PiFgVdLrtA2BJkIAAasKjlYR9xWGW12HY6pwM24BgdohEOoErHYI0xMIQKBYAsSnYslxHQQgUGkCocYnBKxKe572IdAECHTu3Nn1ctasWU2gt3QRAhBIE4FQJ2BpYoitEIBAZQgQnyrDlVYhAIHSCYQanxCwSvctLUCgyRNAwGryQwAAEAiWQKgTsGCBYRgEIFA1AsSnqqHmRhCAQEICocYnBKyEjuR0CEBgXgIIWIwK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iQgcUYgAAEQiUQ6gQsVF7YBQEIVI8A8al6rLkTBCCQjECo8QkBK5kfORsCEIghgIDFsIAABEIlEOoELFRe2AUBCFSPAPGpeqy5EwQgkIxAqPEJASuZHzkbAhBAwGIMQAACKSIQ6gQsRQgxFQIQqBAB4lOFwNIsBCBQMoFQ4xMCVsmupQEIQIAMLMYABCAQKoFQJ2Ch8sIuCECgegSIT9VjzZ0gAIFkBEKNTwhYyfzI2RCAQAwBBCyGBQQgECqBUCdgofLCLghAoHoEiE/VY82dIACBZARCjU8IWMn8yNkQgAACFmMAAhBIEYFQJ2ApQoipEIBAhQgQnyoElmYhAIGSCYQanxCwSnYtDUAAApsfPtVatN8gEYglF25m23dsYYO7tUh0HSdDAAIQSEIg1AlYkj5wLgQgUJsEiE+16Vd6BYFaIBBqfELAqoXRRR8g0MgEihGwvMm7btjCDt62ZSP3gNtDAAK1SiDUCVit8qZfEIBA4QSIT4Wz4kwIQKC6BEKNTwhY1R0Hwd7tjz/+sLlz51qLFmTDBOukBIZV25+lCFjKxLr54DYJesepEIAABAonEOoErPAecCYEIFCrBIhPtepZ+gWB9BMINT4hYDXi2Prxxx/t73//u33yySfWpUsX69atm3Xq1Mnmm2++rFb9/PPPNm3aNJs6dar776mnnmqbbLJJSb347LPP7LzzzrN1113X+vXrV1JbIV38xRdf2IABA+zjjz+22267zdZYY4285onniSeemPM8tSPme++9t/NZXV1d/fny6RFHHGFXXHGF889mm22W957ZTijGfrXVGP4sScBaqJndfAgCVtEDhQshAIGcBEKdgOE2CEAAAsQnxgAEIBAqgVDjEwJWI46YqNghMzbddFO7+eabrUOHDlmteuaZZ2znnXe2jz76yJ1TqkiiNm666SYbOHCg3XjjjU7wqZWjGAGoEAHL81lwwQVt1KhRTrBq3ry5++cQBKzG8GcpApZqYO3VjSWEtfLc0Q8IhEYg1AlYaJywBwIQqD4B4lP1mXNHCECgMAKhxicErML8V5GzomLHHnvs4bKEHn74Ydt2221j76dlYRdccIETuRZddFGbPHkyAlYOz5QiYGUTBuUDZcxdd911dvrpp1u7du3szjvvtM6dO5d9jBRjf2MJksUIWEsu1Mx6rNsc8arsI4cGIQCBKIFQJ2B4CQIQgADxiTEAAQiESiDU+ISA1YgjJipgXXzxxXbJJZe47CplAcUtI/zqq69syJAhtvrqq9uXX35pV111FQJWlQUsfzsvJh511FF2/vnnuyysch9pErC8gDdr1qxyY3bvkssAACAASURBVKA9CEAAAiURCHUCVlKnuBgCEKgJAsSnmnAjnYBATRIINT4hYDXicIsKWA888IDLrNLSwOuvv96WXnrpeSx76qmnbNddd3VL/SZMmJC1zpKED31+9913m6757rvvXP0n1Ws65JBDrGPHjtasWTN7/fXXTZlfs2fPbnCvU045xS2N84fqbj322GM2fvx4mzJliv3666+uttN+++1nO+20k7Vq1ar+XN+nOXPm2JVXXumuGTdunC2xxBJ26KGH2l577WVHH310ve2qH6XPH3roIdfu1ltvbYcffrhtvvnmzsboIdHotddec5zuv/9+e+6559zHG2+8sfXu3duJe7qPP4oRgPwSwkKWZvqlelFe+ZYQisvYsWPtrrvuciLk9ttvbyNHjrS2bds6X6gvyrJr3bq1ZdqvWl4XXnih84Eyv3r06GHHHnusrbjiiq7LhfhT9t1zzz12zTXXuHa0DDKbL5M8GghYSWhxLgQgUE0CoU7AqsmAe0EAAmESID6F6ResggAEzEKNTwhYjTg6M8UO1bc66aSTnPAkISdTvNGSNQlSKhA+ZsyYWAFLIoaEHJ0Xd6i+lpa/de/evSDB4/vvv7fjjz/eLrrootj2Bg0a5ArAe+HI9+mVV16x9ddf34k1/rj33nvd8khf5Fx1t/RvEtiih0SVG264wYlS/pB4pSWWBx98sBN+4g6dLzZLLrmk+7iSApZ2bJSv5IdoBlYuAevJJ5+0/fff33GPHvKJfCbRMU7A+vDDD53Qdfnll8/DSsKkhDQV/88nYMmXI0aMsEsvvTSWn4RD9UfiWdIDASspMc6HAASqRSDUCVi1+s99IACBcAkQn8L1DZZBoKkTCDU+IWA14sjMFDvmn39+69mzpx100EFONIpmICkza/DgwU54kgCkpWuZO91JoFCG1bXXXuvEleHDh7taWb///ru9/fbb7t9uueUWt3ueliwq60dHtqLfv/32mxNnJHoo00q780mUUtaUMonOOussl2UlWySuKRMr2icJM1oWucMOO5hs84XOvYAloUp/lyjVvn17l30mG7U0sk+fPnb11Vfbwgsv7Gx8+eWXrW/fvvbDDz84UUyCTsuWLe2XX36xRx991GUxKZNM10gMqpSAJeHq3XffdWKS+C+33HJ26623uqw2HdkErE8//dSGDh1q9913n8tAO/LII22ppZYyiVMSjbyodMABB8yTgaXsNLESfwlg+vtbb73l2CkTTVlY0WWn2fypjKtddtnFZbcpy2vVVVc1CYMSTiVeSXRUJmAxOyciYDViIOHWEIBATgKhTsBwGwQgAAHiE2MAAhAIlUCo8QkBqxFHTKbY8Ze//MWJL/p3ZSAtvvji9dZJfOjfv79berbBBhvUZzFFl7q98MILTvhZZ5113BIxiVfRw+9gKLFFIsdiiy2WU8B65513rF+/fs4OCUMSXKLHt99+65YFPvvss3bHHXfY2muv3UDAyRRWMgWeww47zM4+++wGSxB9FpHELglDEll0SCwaNmyYy/aScBMV96L1qKLL+UrJwCpkWGgZnwQ6Lf3z9mQTsOS33XbbzYlYEo+8eKj7eI5aOppNwJJAJZHOi4C6Tll2Ege1lDAq9mUTsM444ww77rjjXAaexNDo4fkWW8/rke4b2notGi75zGRYt+TS1rrHTtZm8NBC8HIOBCAAgbIQCHUCVpbO0QgEIJBqAsSnVLsP4yFQ0wRCjU8IWI047DLFjk033dRlMknUiWbCKBNq9OjRTiiSsCXxw2cxFVKryXfRi0Na7qc6Un7ZXzbBQ9lCWpaXS9SQ6KK6Vl4UifZJApTEneiR7/NiRCe17/ugDC79kaBUTFu+BlauYaEstB133NGJjb7+lD8/TsBSlpjEJwlX2XaZ9AJXnIA1ffp0d52WF0YP708Ji4UIklqCueeee9q6667rsrm23HLLeUTOYh+HQgQs33brXfa0BQ4+sthbcR0EIACBRARCnYAl6gQnQwACNUmA+FSTbqVTEKgJAqHGJwSsRhxecWKHz6o5+eST6zONossHtbTwp59+yitgaanb119/bcqi+uCDD+zpp5+2yZMnu8LnEjAkZqh+UlT8UXH4AQMG1BPxGTuFIPKZT/mKmOf7vBDRSW3oPPXtjTfesKlTp9rjjz/ulvbFCUAqfh7tb67+xBVxV4aX7nXCCSfYpEmTXNaZBCkt5cs84vqn3SNVK0x+yGaHz57baqutshZx9/7y90wqYH3yySeOj+qO+WOjjTZyGwMoc09inJaHFnMkEbCUibXYTX/aUMz9uAYCEIBAoQRCnYAVaj/nQQACtUuA+FS7vqVnEEg7gVDjEwJWI46sOLFDNZEkImn5n18G+Mgjj7jlZz4rK5cI9Nlnn7md6lSjKVux80IFrEKykTy+SgtYEpEkvp122mmuyH22oxIClr9XVABSnTJlykWXAuq8ON8UIsp5MSrXLoSlCliyT+NDNcZUu0yCX/RQnTNl26222mqJn4pEAlb7pWyxm+9LfA8ugAAEIFAMgVAnYMX0hWsgAIHaIkB8qi1/0hsI1BKBUOMTAlYjjrI4sUPLBUeNGuUKsU+cONHWW2899/8Sb3xdrGwCVlRgUX0mLUns0qWLLbPMMm6XOh0q4K6jkAwsL2BlZmblQpYvwyrf59nEnieeeMItVZToIiFnk002sTXXXNNWX311V1hen6tvlRSw1O9XX33V9tlnH5s5c6adeeaZroB9tC5VyBlYUb9pWePzzz9vKhCvQvDqjw4VeVc9LL+8tNDHI4mA1WbQftZ2r/0LbZrzIAABCJREINQJWEmd4mIIQKAmCBCfasKNdAICNUkg1PiEgNWIwy2bmBOtPaUaUsrI2nrrret3Jsx2na8DdeCBB7odAjOXuGkQapdD7fhXiIDlaybFFWPPhi2fQJXv8zgBy1+jul3arU/F7DOXuqm+lHb2q7SApUww7eSogvISCcU8umtfsTWwvM+T2J90CWE2n6lPL774otvhUDsRxtXbyveYFCJg1bVfyubvsRPiVT6YfA4BCJSVQKgTsLJ2ksYgAIFUEiA+pdJtGA2BJkEg1PiEgNWIwy+bmKMsI4k0q6yyivXq1cv23XffBkXds12XK2NKNbGUMaRsrkKXEL788svWt29fR0gF2bV7YfRQmyqYPmbMGJswYYKrpZRPoMr3eZyAlW8Jnmpc7bfffi6TKIkAFOf6uBpYmed9//33rgaZluKJjzKW/I6P+XYhVMaWCvW3atWqvtloe0nsTyJgqW6a7q0sPi3BlCAaPX744QcbPny4EzaLEbA6d+7smps1a1YjPlHcGgIQgMC8BEKdgOErCEAAAsQnxgAEIBAqgVDjEwJWI46YbGKH//cnn3zSll12WZdJ5ethydxs1+kcCTnaIe+8886rr2X09ttvu9pR2jFQRzYB6+ijj3bneXElU/SSAKYi4y1atDAtV7zssstcwXHtZicxR5ld+QSqfJ/HiVUSeA455BC3rFKCmYQWCUZaBqfi7Squrh0adSQRgIoVsLxQo8LnEhslCilLTjsfZuvfp59+akOHDjVlWqkQ/2GHHeZ4qUC/6k6de+65ie3PJ2Bl+tPvdKiMsXPOOcctK23ZsqWJr7LbJHBFfZnk0UDASkKLcyEAgWoSCHUCVk0G3AsCEAiTAPEpTL9gFQQgYBZqfELAasTRmUvM8csBZZ7EKGX8SCDJJWDF7TLnu6e6URJ61O7s2bNdfS1fF8vvfPjdd9+503UviVUSN1QIXjvuSaCKOySGSchSTapctvlrixGwdG20BlamHarbpCL3WjrZo0cPu/rqq23hhRd2OxVKWCp1F8K4fqtWmYSnESNGmHbyk4il4ue5+idBUsv0JDxFjw4dOjjxSIxVt0yiYOvWrfPan03AyubPX3/91dmrZZhxh+y47rrrrHv37omfCgSsxMi4AAIQqBKBUCdgVeo+t4EABAImQHwK2DmYBoEmTiDU+ISA1YgDM5fY4Zfvff3113bPPfe4YuyFiEDaZW7cuHF2++23O6FEwtXAgQNt8ODBtvzyyztxRGKJRJ4hQ4a4JpVppewtfaZrVAx97Nix9TW0fv75Z3vsscds/PjxNmXKFCdqqXD67rvv7tqIFvzOJ1Dl+zyb6OR3IVSmkgqPywYtg9Pyyt69e7tsLNny2muv2R133GFrr712XgEozvWFLCH010WXLh533HE2evRok0gkAVDLCqdNm9agPpaumzNnjmOrbCj1Yfvtt3cCobh07do1UQZZNgErlz/ly0mTJrlstunTpzsbNEa0FFL8VlxxxaKeCASsorBxEQQgUAUCoU7AqtB1bgEBCAROgPgUuIMwDwJNmECo8QkBqwkPSroeDgFlZynzKUnB/HCsN5txxSLWedXv402av4PVLbOX1a00KiSTsQUCEGgiBEKdgDUR/HQTAhDIQYD4xPCAAARCJRBqfELACnXEYFdNEfCZXZdffrnLsooe0WL4cZ+nAUROAev/O1C3/KFWt/r5aegONkIAAjVEINQJWA0hpisQgECRBIhPRYLjMghAoOIEQo1PCFgVdz03gIC5JYOq06WaYb4YvmqMffXVV2755imnnGIrr7yy2wVQS/rSdhQiYNn8Haz5Zm+lrWvYCwEIpJxAqBOwlGPFfAhAoAwEiE9lgEgTEIBARQiEGp8QsCribhqFQEMC2ukvXwF1FYVXQXpfrD9NDAsTsFaw5pu9naZuYSsEIFADBEKdgNUAWroAAQiUSID4VCJALocABCpGINT4hIBVMZfTMAQaEvAF1FVAXzsFatdHFcPfcccdSyqgHgLnQgQs1cCqW/nEEMzFBghAoAkRCHUC1oRcQFchAIEsBIhPDA0IQCBUAqHGJwSsUEcMdkEgRQRyF3FfweqW3gvxKkX+xFQI1BKBUCdgtcSYvkAAAsURID4Vx42rIACByhMINT4hYFXe99wBAjVPoHPnzq6Ps2bNqvm+0kEIQCBdBEKdgKWLItZCAAKVIEB8qgRV2oQABMpBINT4hIBVDu/SBgSaOAEErCY+AOg+BAImEOoELGBkmAYBCFSJAPGpSqC5DQQgkJhAqPEJASuxK7kAAhDIJICAxZiAAARCJRDqBCxUXtgFAQhUjwDxqXqsuRMEIJCMQKjxCQErmR85GwIQiCGAgMWwgAAEQiUQ6gQsVF7YBQEIVI8A8al6rLkTBCCQjECo8QkBK5kfORsCEEDAYgxAAAIpIhDqBCxFCDEVAhCoEAHiU4XA0iwEIFAygVDjEwJWya6lAQhAgAwsxgA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IIbA5odPtRbtN4ANBCCQcgKLtm1mvTu1sEFdW6S8J3+aH+oErGYA0xEIQKBoAsSnotFxIQQgUGECocYnBKwKO57mIdAUCCBgNQUv08emRKD/pi1syBYta6LLoU7AagIunYAABEoiQHwqCR8XQwACFSQQanxCwKqg08vR9BVXXGHDhg2zI444ws4880xr2XLeF4p3333X+vfvb9OnT7d1113XbrvtNltjjTVib+/bu/HGG23AgAHlMLFBGz/++KOzVfeZNm2abbbZZjnvkfT8shucp8FTTz3VTjzxxIL6ctNNN9nAgQPtlFNOsVGjRlXb1Ea9HwJWo+Ln5hAoOwFlYt05vE3Z222MBkOdgDUGC+4JAQiERYD4FJY/sAYCEPiTQKjxCQEr8FGqgdOzZ09be+217eabb7YlllhiHouffPJJ6969e/2/33vvvdarV695zvNi0YwZM3KKXKUgSSpIJT2/FNuKuRYBqzBqCFiFceIsCKSFAAJWWjyFnRCAQJoJhPqCmGam2A4BCJSHQKjxCQGrPP6tWCuff/65DRo0yGbPnm0TJ060Tp06zXOvCy64wI488kg76qij7Morr7RDDjnEJLzMN998Dc798MMPXdbV8ssvb5dccoktuOCCZbc7dEEqaYcRsAojhoBVGCfOgkBaCLCEMC2ewk4IQCDNBEJ9QUwzU2yHAATKQyDU+ISAVR7/VqyV3377zS1HO+OMMyxu2d93331nBx98sL3wwgt2/vnnO+Fq/vnntxtuuMEWX3zxBnY99dRTtsMOO9jo0aPdMr9KHAhYLCGsxLiiTQhAoDoElHnVp0sL23MTirhXhzh3gQAEmjKBUF8Qm7JP6DsEIPB/BEKNTwhYKRih9913n/Xu3Tu2Dtbrr79ue+yxh3Xs2NGUiXX66afbrbfeGputpc/POeccu+eee6xLly71Pf/5559t0qRJdvXVV5tELh2qXbXffvvZTjvtZK1atao/1wtUc+bMcdle48ePt3HjxrmljYceeqjttddedvTRR8fWwPrss89clpjuf/nll1u/fv3sp59+iq2ZJTu6du1qBxxwgKtBpT5JwHvuuedcfa+9997b9t9/f2vXrt08Hvz+++/t+uuvt+uuu85mzpxpG220kQ0fPtyJdyNHjrQkSyjLlYH1+++/2xNPPGGXXXaZTZkyxb788ku37FO+Gzx4sLVt23YesdH3X35r3bp1g8/j6m198cUXLsNuxRVXtOOOO85OO+00x23VVVd1DHfeeWeT/8T/mmuucXYoCy+br5M8Gp07d3anz5o1K8llnAsBCECg4gRCnYBVvOPcAAIQCJ4A8Sl4F2EgBJosgVDjEwJWCoakF6mWXnrpeTKrvLil7CtlVXlhQwKRxB9//PDDD07E+eCDDxq04UUlZWzFHVq+eN5559XX3vIC1iuvvGLrr7++jR07tv4y1d7adtttYwUpZYr9/e9/dyKUF6+aNWvmBJW4ou9ewNpyyy3Niz+Z9vXt29cJZYsuumj9R5988okT0u644455uqN/V39fffXVgmuAlUPAkqA2ZswY9yfu2G677eziiy+21VZbrf7jqICXVMBaaKGFnOgo1jo0brT8dM0117QRI0bYpZdeGmvH4Ycf7mzMFMsKeUQQsAqhxDkQgEBjEAh1AtYYLLgnBCAQFgHiU1j+wBoIQOBPAqHGJwSsFIxSv0xQmUN33nmny7bS4ZcXSvx44IEHXCaNlhL26dPHttpqK5eR5cUIv1Ohsn58fay5c+faSSed5EQLXXvuueeaFyKU6XTCCSfYww8/7LKmlNklUSQqOHXo0MHV0lJmk0Sa5s2bO7syBSl9JuFEIllUvNK5+QQsnSPblE2kjCQd6qvEKPUpWrBePM4++2yXfSRRSDZvsMEG7h7amfGYY45xmU/5dmqMDolSBaw//vjDZbYpW0yZY8qA69Gjh2P19ttvO/633HKLZYpxpQhYDz30kMs6U2acaqZ98803LtNKGWC77LKLbb755m5sKDNL9j3zzDMm8UqipB9HSR8LBKykxDgfAhCoFoFQJ2DV6j/3gQAEwiVAfArXN1gGgaZOINT4hICVkpHpC7VH62D5Au/ffvut26FQgpLECi39U8F2/2/q4iOPPOJEnajg8/LLLzvhpGXLlk5EWWuttRrQUKaSlvn98ssvLqNJOyFGBadjjz12nmLxmYLUeuutVy9eKfOnf//+VldXV3+ffAKWsocylzxKdJE4pdpgEt9kh4533nmnflliZn+iQlIxAlaSYXLKKac423R89NFHbomgWMt3Ehajx8cff+z8pZ0k7777btt6663dx6UKWJkZeGpTddQk7mlppWyKHspkGzZsmKujVkx9NASsJCOEcyEAgWoSCHUCVk0G3AsCEAiTAPEpTL9gFQQgQA0sxkCJBHwB9ugOg/rS69mzp/Xq1as+20pCjYq064+yp7Skz4sXqnMVFbWUlbTnnns6AShu18KoUORFj6jgpPpKquEUPaKfP/jgg06YUSZQnHil6/IJWDvuuKPL3IouE9R1cTWg/HLKbP2JClzquzKi8h0+AyvfedHPowKWsuYkHKr+VLadH31flI2lP1paWYqANX36dOf7jTfeuIHZ3t8S8FQTS8szM7km6Wf03Ee6b2jrtWhW7OVcB4FgCdQtupi17tXH2gwaEqyNGJabAC+IjBAIQCBUAsSnUD2DXRCAQKjxiQyslIxNZVSpQLeKfXtBR4XKVTQ9M9smU8hR/SvtVNimTZsGywp9Rk7c7oYeS6ZQlG+Xwejnm266qUlM0XHhhRfaYYcd5sSZbILXtGnT3HJBHcUIOPn6E92xMamAFbUt25CJE9W8aBQVtTKvj+trMf33RdyV1RXXP9UHU100ZeH5Q0sNd911V7fsVMXfo9lxSR4NBKwktDg3jQTa9N/b2u57UBpNb/I2hzoBa/KOAQAEIBDsLl+4BgIQgECo8ycErJSMTS3j0w56yqJSHSwV5Nb/x+046Iu+qyi46i9J0FCm1IEHHtigsLvPLqqUgKW6SxLOVFdJ9stWX7/LY8+XgSXBpdAi5vn64+9VzV0I40StxhKwdF8Vsb/qqqvcDpKqIRY9tOOklhBGi8kX+nggYBVKivPSSqDZIu1s8TsfTKv5TdruUCdgTdopdB4CEHAEiE8MBAhAIFQCocYnBKxQR0yMXV4MkRDUrVs3l5E1//zzz7Mzoc80ev755+3222+3N954w44++ugGBeDVfL6MJZ1TSgbWtddeawMHDrTx48e7IuZDhw51YpSyyCohYOXrT1PPwIoOKQmKGh8q+H7//ffbzJkz3ccq8q56WEsssUSiJwMBKxEuTk4hAQSsFDrt/00OdQKWXqJYDgEIlIsA8alcJGkHAhAoN4FQ4xMCVrk9XcH2/A6DKoSuYt+qD6UC4GeeeaYrxB49fNH3f/7znzZ16lR78803XTbWwgsvXH9avhpY2tVPtbSU2RRXAytuWV1cRtVXX33lMr9UE0uZP6q7VQkBK18NLL8To3ZFrNYSwkJqYF1zzTXOj0lqYPmi69GlifmWEGYbmqp19uKLLzqRUTsRxtXPyjesEbDyEeLztBNgCWF6PRjqBCy9RLEcAhAoFwHiU7lI0g4EIFBuAqHGJwSscnu6gu35HQZ1i/XXX9+OP/54t7OdMrEyD1/0XUv4JE6ooLfOj9agKnQXwk8//dQmTpxonTp1ylp0PZ8g9eijj7psrJVXXtnZrHpLOsq5hNAXaW/evHmDe+g+EmmUTTZo0CArZhfCYmtgFboLobKgojtEerFy2WWXdXYvs8wy9S72gqB2hixUwPrpp5/sqKOOctl60d0OfaOqkzZ8+HAn7CFgVfAhpunUEXBF3Pv0szZ7NNy5M3UdacIGhzoBa8IuoesQgMD/EyA+MRQgAIFQCYQanxCwQh0xMXb5XQH9MjwtH1Q9rMy6UrrUF32XgCLxQlk+ytqKHnPnznVZP2PGjHHF088991zr3LmzO+W5556zE044wYkZEj5OP/10a9WqVdECVvRexx13nMvsktBUTgFLGWNnn322qX1lp6lf66yzjv388882YcIE1x9lYVVTwJLPlPmm7CbtenjOOedYjx49XN/ffvttx/+WW26xvn37uqV7fldAL3xNnjzZnXPkkUeaaorJfi2VlKCocwoVsOTTu+66y3bbbTfna9khQVKZe8pI0+6U8rN2JlSNrPbt2yd6Mvy4mTVrVqLrOBkCEIBApQmEOgGrdL9pHwIQCJ8A8Sl8H2EhBJoqgVDjEwJWykbkI488Ytttt52zWjvHZS4L9N3xRd8ldm2xxRbzZPH481TU22fmxKFQxtJ5551XXxMpyS6EmVlLWsao9t577z2XIbXVVluVVcCS/dpp79BDDzVlJ2UeErbef/99U3ZTtZYQygYJRBLT9CfukD8vvvjiBsXTJXxJ2Bo2bJipdlf06N27t8u623333RMJWLJjxIgRdumll8ba0aFDB7dUtHv37omfCgSsxMi4AAIQqBKBUCdgVeo+t4EABAImQHwK2DmYBoEmTiDU+ISAlbKB6es4TZ8+3dWmylwWGO2OL8B+xBFHxNbJ8ucqQ0m7G0oM09JDHcrSUV0m7UynzCt/lCJgRZfx+WLhCyywgMk+ZR9FBS/Z0bVrV1c7tpUpOAAAIABJREFUq9BdCL2NEmquv/56J8aoOPlGG23klsdJmNl3333drozVFLBk1++//25PPPGEXXbZZTZlyhT78ssvnT3aHXLw4MENCtv7fvhrxo4d665p165dfTF8FeYXnyQZWGrX+1oF9jWGZIcyw5QBNmTIkPqlnUkfCwSspMQ4HwIQqBaBUCdg1eo/94EABMIlQHwK1zdYBoGmTiDU+ISA1dRHZhPqv7LNVABfyxkz60o1IQwV6SoCVkWw0igEIFAGAqFOwMrQNZqAAARSToD4lHIHYj4EaphAqPEJAauGB11T65rP2tIyxUsuucTVjIoequelZZc777xz7OdNjVc5+zvjikWs86rfl7PJ8rXVckmrW26Y1a10QvnapCUIQCA1BEKdgKUGIIZCAAIVI0B8qhhaGoYABEokEGp8QsAq0bFcHg4BvwvhK6+8YieeeKJbEqei6KoHpl0QR44cabNnz866c2M4PUmfJUELWP+Ps27FkVa3yqnpg4vFEIBASQRCnYCV1CkuhgAEaoIA8akm3EgnIFCTBEKNTwhYNTncmmanchU+90RUyF1/2rZt2zQhVajXaRCwrGV7a97tvxUiQLMQgECoBEKdgIXKC7sgAIHqESA+VY81d4IABJIRCDU+IWAl8yNnB05AIpZ2GRw3bpxNnjzZVPReu+tpJ8Z99tnHunXrZnV1dYH3In3mIWClz2dYDIGmQiDUCVhT4U8/IQCB7ASIT4wOCEAgVAKhxicErFBHDHZBIEUE0iBgsYQwRQMKUyFQRgKhTsDK2EWaggAEUkqA+JRSx2E2BJoAgVDjEwJWExh8dBEClSYQtIClIu4rDLe6DsdUGgPtQwACARIIdQIWICpMggAEqkyA+FRl4NwOAhAomECo8QkBq2AXciIEIJCNQOfOnd1Hs2bNAhIEIACBoAiEOgELChLGQAACjUKA+NQo2LkpBCBQAIFQ4xMCVgHO4xQIQCA3AQQsRggEIBAqgVAnYKHywi4IQKB6BIhP1WPNnSAAgWQEQo1PCFjJ/MjZEIBADAEELIYFBCAQKoFQJ2Ch8sIuCECgegSIT9VjzZ0gAIFkBEKNTwhYyfzI2RCAAAIWYwACEEgRgVAnYClCiKkQgECFCBCfKgSWZiEAgZIJhBqfELBKdi0NQAACZGAxBiAAgVAJhDoBC5UXdkEAAtUjQHyqHmvuBAEIJCMQanxCwErmR86GAARiCCBgMSwgAIFQCYQ6AQuVF3ZBAALVI0B8qh5r7gQBCCQjEGp8QsBK5kfOhgAEELAYAxCAQIoIhDoBSxFCTIUABCpEgPhUIbA0CwEIlEwg1PiEgFWya2kAAhAgA4sxAAEIhEog1AlYqLywCwIQqB4B4lP1WHMnCEAgGYFQ4xMCVjI/cjYEIBBDAAGLYQEBCIRKINQJWKi8sAsCEKgeAeJT9VhzJwhAIBmBUOMTAlYyP3I2BCCAgMUYgAAEUkQg1AlYihBiKgQgUCECxKcKgaVZCECgZAKhxicErJJdSwMQgAAZWIwBCEAgVAKhTsBC5YVdEIBA9QgQn6rHmjtBAALJCIQanxCwkvmRsyEAgRgCCFgMCwhAIFQCoU7AQuWFXRCAQPUIEJ+qx5o7QQACyQiEGp8QsJL5kbMhAAEELMYABCCQIgKhTsBShBBTIQCBChEgPlUILM1CAAIlEwg1PiFglexaGoAABMjAYgxAAAKhEgh1AhYqL+yCAASqR4D4VD3W3AkCEEhGINT4hICVzI+cDQEIxBBAwGJYQAACoRIIdQIWKi/sggAEqkeA+FQ91twJAhBIRiDU+ISAlcyPnA0BCCBgMQYgAIEUEQh1ApYihJgKAQhUiADxqUJgaRYCECiZQKjxCQGrZNfSAAQgQAYWYwACEAiVQKgTsFB5YRcEIFA9AsSn6rHmThCAQDICocYnBKxkfuRsCEAghgACFsMCAhAIlUCoE7BQeWEXBCBQPQLEp+qx5k4QgEAyAqHGJwSsZH7kbAhAAAGLMQABCKSIQKgTsBQhxFQIQKBCBIhPFQJLsxCAQMkEQo1PCFglu5YGIAABMrAYAxCAQKgEQp2AhcoLuyAAgeoRID5VjzV3ggAEkhEINT4hYCXzI2dDAAIxBBCwGBYQgECoBEKdgIXKC7sgAIHqESA+VY81d4IABJIRCDU+IWAl8yNnQwACCFiMAQhAIEUEQp2ApQghpkIAAhUiQHyqEFiahQAESiYQanxCwCrZtTQAAQhsfvhUa9F+A0BAAAIQgEANEli0bTPr3amFDeraogZ7R5cg0HgEQn1BbDwi3BkCEAiFQKjxCQErlBFSQ3b8/vvvpj/NmzevoV7RlVwEELAYHxCAAARqn0D/TVvYkC1a1n5H6SEEqkQg1BfEKnWf20AAAgETCDU+IWDlGDQSYZ577jm75557bPLkyTZjxgx39hprrGHrr7++9e7d23r27Glt27YNeOhV17Q5c+bYSSedZPvvv79tttlm1b15Dd/tqaeesq5du9oBBxxgF1xwgbVu3Tqo3iJgBeUOjIEABCBQEQLKxLpzeJuKtE2jEGiKBEJ9QWyKvqDPEIBAQwKhxicErCwj9bXXXrNjjjnGJk2alHMsb7jhhjZ27FjbeOONGfNmduqpp9qJJ55o06ZNQ8Aq44hAwCojTJqCAAQgAIGiCCBgFYWNiyCQlUCoL4i4DAIQgECo8QkBK2Zsvvrqq7bPPvvYzJkzrUePHjZ8+HAnUC2yyCLWrFkz+/HHH00OvfTSS+2WW26xtdZay2699Vbr2LFjkx/pCFiVGQIIWJXhSqsQgAAEIFA4AZYQFs6KMyFQCIFQXxALsZ1zIACB2iYQanxCwMoYd5999plbpnX33XfbmDFj7Mgjj7RWrVrFjs65c+faeeedZyNHjrTDDjvMzj777Kzn1vbw/rN3CFiV8TQCVmW40ioEIAABCOQnoMyrPl1a2J6bUMQ9Py3OgEDhBEJ9QSy8B5wJAQjUKoFQ4xMCVsaIu+mmm2zgwIE2dOhQV2soX32rjz76yAYPHuyysm688UZbccUVXYu+nVNOOcVGjRo1z7j2Qo+uGTBgQIPPv/jiC5swYYIT0SRcfPfdd67uVrdu3eyQQw5xmV7KBNOh+x5xxBGm2lNXXnmljR8/3saNG2dLLLGEHXrooTZs2DCbb7757Pvvv7eJEyfaXXfdZVOmTLEvv/zSOnToYBtttJE7p3v37lZXV1dvR9T+IUOG2CWXXOJsev311901e++9t+211171tZi8wJLZ0cz+vffee3b99dc7O1RfTP3acccdna2eXWYbP//8sz322GOub7L9119/dcsT99tvP9tpp53mEQ0lLOq8yy+/3P1X/NS/PfbYw/kqn08z71+MP6644gq3jFJM5Y+HHnrI2b311lvb4Ycfbptvvnm9D6P3kx+1JFV85KPtt9/eCaTyc8g1sDp37uy6MWvWrFqN4fQLAhBIKYFQJ2ApxYnZEIBAGQkQn8oIk6YgAIGyEgg1PiFgRdwskUcCkYSaBx54oKAaTn/88Yd9/vnntuiiizbYda9YAUsCkQQjCUJxh0Sn6667zgkyUQHrlVdecYXlJX74495777VevXrZJ5984gSiO+64I7bNBRdc0Ik9/fr1qxdVvP0SUL766iu3nDLzOOqoo+z00093AlIhAtaTTz7pirurj5mH+nX++efbLrvs0kDYkU+OP/54u+iii2JtHzRokMuCk2CnI5oVF3eBRCwv8BXyhBfrDwlYEkLlAwlo0UO8b7jhBrcJQPTIxqddu3a25557uiWroRZxR8AqZDRxDgQg0BgEQp2ANQYL7gkBCIRFgPgUlj+wBgIQ+JNAqPEJASsySt966y0nFEiMuvnmm+tFkWIGcjEClhfQrr32WreTn2pvyRbthvj222+7f1PNLWU/XXzxxS6TyGdgSTCRCKRMqR122MFlXDVv3txatmxpo0ePdsXVlVWmNpZZZhnXpQ8//NAuvPBCO/fcc22bbbZxmVFLL720+8zbr79LVDr55JNtnXXWMWVDKatK4tUCCyzgsro6depUjyjbEsI333zTJDbpvyeccILrg/omO5WddNxxx9lPP/1kd955p3kx5LfffnOi1ogRI1ymlYrDS6RTVpMylc466yyXdRYV0l5++WXr27evLbTQQq5vXbp0cYKYfKtMtfvvv9/Zn5n1FufjUv0hoUr3PPjgg619+/ambD3xv+qqq6xPnz529dVX28ILL+xu/d///tfxUQaTNg+QkKqaa/KRlrJKvNKBgFXM08g1EIBAUyYQ6gSsKfuEvkMAAv9HgPjESIAABEIlEGp8QsCKjJhy1hkqRsB64YUXnLAhoeiaa65xAk/0eOaZZ2znnXd2SwjV/mKLLdZAwDr22GOdUKUlg/6QACKxRkKXxK+VVlqpQZvvvPOOy7ySeHTbbbe5JX1RAUvLBTOvi4pmKl6vrCZ/xAlYylLTckwJTco8kj1+CaS/7uGHH3Z91/I6iTzqg7dt8cUXd2LPUkst1cD2b7/91mWWPfvssy67bO2113Z9kAipNvQnep9HHnnEtttuOycqnXnmmU7cy3WU6o+4umjK6BIviYtit+qqqzbgHRXjvG2+nxIYEbBCDfHYBQEIhEog1AlYqLywCwIQqB4B4lP1WHMnCEAgGYFQ4xMCVkIByws0ce6PZvYUI2DlG1Je/NByOZ8hlktMyteePld9JwlKErpuv/12W3PNNRsIKgcddJBbojf//PM3aC5bDa84Aeubb75x9ap0D9mtTLHMQ8Xz+/fv7/7Z9+2+++5zy+yUhSXRKe6QqKNaXFpWqfpWM2bMcCKVlt1p6WHPnj1tySWXjK03VQifXOcU4w/P++OPP64XDCUeSrhSltUTTzzh6mNlHqqJtdtuuwUrYD3SfUNbr8X/1WXjgEBTIFC36GLWulcfazNoSFPobqr7GOoELNVQMR4CECgLAeJTWTDSCAQgUAECocYnBKyIswvJwKqWgKVaTl9//bXLQvrggw/s6aeftsmTJ7vC5+uuu269+BEVsFQ0XMXNsx1aiigx6d1333VL1pS59PjjjzvRREf0+mIFuDgByy/N9A9Brucr2rczzjjDLS0s5PDF8rXsT0sO/ZI7XausMi0r3H333W2ttdZqUKuskLZ1Trn8ESdgqcaYlg/Kz9EsuKhtYicxTjXNlM3WunXrQk2vynkIWFXBzE0CJNCm/97Wdt+DArQMkzyBUCdgeAgCEIAA8YkxAAEIhEog1PiEgBUZMT6jZrnllnNL3TKX8GUbXHHZSMUKQMpEUu0mFVXXLnRxR1IBS6KOakWpELrEq2xHpQQsz3X27Nl5n89o33KJhZkNRXd7VH+VmXXZZZfZiy++2ODUDTfc0BW633jjjfPaohPK7Y84ASvu3zKN8wxlNwJWQa7jJAhUhUCzRdrZ4nc+WJV7cZPiCIQ6ASuuN1wFAQjUEgHiUy15k75AoLYIhBqfELAi48wvdVMm1j333OMKgBdylEvA0m6BqnGkneu0BG7TTTd1Nqjoui+UruLnOnymTr4MrGhGkoqKqz2JIGpzgw02cMXFtUxQhdQrLWCphpWv3VUs10Ku8+coa+qNN94w1deaNGmSTZkyxX2kul4SKFdbbbWczVXCH8VmYL322msug0xjAgErySjgXAhUlgACVmX5lqP1UCdg5egbbUAAAukmQHxKt/+wHgK1TCDU+ISAlTHqVDxd9Zok6px99tlup798R1IBS7vrjRo1yrRELq5u1oEHHuh22JPgFD38MjKJToUKWBLjtCvhVltt5XYoXHbZZRu0qYws1Z6aPn16xQQsv0ROYpJ2GVQR+kIOX5A9rjh9IddnnvPee++ZCqtLIMwsPh/Xns+iK6c/4gSsX375xUaOHOmEKYlt22677Tzm+AL0oRZxZwlhMSOSa2qBAEsIw/diqBOw8MlhIQQgUGkCxKdKE6Z9CECgWAKhxicErAyPasmYRIK7777bTj75ZFdPKVe9oTlz5tgxxxzjhJmoGOUFB9U2knAUFaN0zcCBA03iUvSabIXRZaKyibRznoSvJEsIcy1l1O6A+lw26qhUBpYEu9GjR7sdElXTSn/XLnzRQzv+afdAFZH3OzC+/PLLrnaVDglOmcKXmGinwTFjxtiECRNs1113daKg7qFdC4cMaVhcWf3VvfWnEAGrEv7ItlzQF2kfOnSoE7Kiwqmy6FTE/qqrrqKIe7ERmOsgUGYCroh7n37WZo/BZW6Z5spNINQJWLn7SXsQgED6CBCf0uczLIZAUyEQanxCwIoZga+++qrts88+NnPmTOvWrZsNGzbMZcUstthiVldXZ1q2p9pK2i1PS9FUq0q1lVQ4vHPnzq5FL76oMLd28ZNg1apVK3vppZecMKbd8j766KMGApbP/trxf9k7EyirymNtFw0NAgEFAopGAYdookKMLQ4QUXGMIiIYBgVMEByAiEC8qIhxQiOiBlTEKY6giKAhJk5oiGjA9AoXo9erccLruIwY48IJxX+935/dOd2c7jP0Oadrn/3stVgaeu9vVz1VXfl8V321jz46PBMdcXv11VftkksuCXOddOUiYOnY3KBBg+z73/9+EEZkZ/PmzcMXAefOnRts/uSTTwouYGltdbGJly4xHT58uGkO1tSpU23SpEnhGOPGjRuDkCdhrq6gV1e0k4CnTrLKykrT8T7NuJJPBx98cBB31Jn27LPP2nHHHWft27e3WbNm2aGHHhoESHU5Pfzww6EDa6uttqp3WHpqOhQjHvUJWKnCqfhMnjzZunbtGnJEX2G88sorg2leO7CivK+urk5KTcdPCEAgJgS8bsBigg8zIQCBIhKgPhURLktDAAKNIuC1PiFg1RPW//u//7Pp06fXiEb1RV+zqiRwSZDp3LlzzW0SXyRC6WhY3UvCzp577mk6mpbagZU6c6nuM/qSnuxRx5REoGXLloW5WLnMwKq7pmxXl9Ff//rX0PWko3X6yp2ufIfQR89F75L4ou4hdT9JQJLP9Q2SV+eU/qR2H0kcFEMJVOkuiXkSsvbff//w44a46+fqhNOAfIlpzZo1a/CXuhjxaGhge6pwmmpYt27dQpecRMy6Ala0nmaYpeZS9HzqAP10X6mMvryZKormU+kQsPKhxjMQgEApCHjdgJXCd94BAQj4JkB98h0frINAkgl4rU8IWA1kpUQXzW2SsKPZROruUbeSBAUNAh84cGDo8FHnT7rriy++CMPDJbCoEyoSrUaNGhWGxKsrq67ooE4cdS8tWrTIJD5IuNJ9emb77bcPHUdTpkypOSKXScCSXTqCpiN1t99+u61ZsybYr+N2Oq6mI3s6Ljl48ODQBaUjeerQylfA0rvULfSb3/wmCFVaU3/UNaVLc6jUSaYjc7JFIlr//v2DsNWvX7+ajq1UnuL45JNP2q233ho4StTaa6+9wlBzHRNMFQ713KZNm2zFihVBqFIXneyQzxLndL+OImYSr6L3Fzoemb44qPdJTLzttttCl9yRRx4ZBDzFuW/fvghYSf5/EXyHAATyIuB1A5aXMzwEAQiUFQHqU1mFE2cgUFYEvNYnBKyySjOcgUDTEKADq2m481YIQCAzAa8bsMyWcwcEIFDuBKhP5R5h/INAfAl4rU8IWPHNKSyHgBsCq+ZvZVU7b2hae7boZhXbjraKHuc3rR28HQIQcEXA6wbMFSSMgQAEmoQA9alJsPNSCEAgCwJe6xMCVhbB4xYIQKBhAi4ErH+bWLH9RKv47lWEDAIQgEAg4HUDRnggAAEIUJ/IAQhAwCsBr/UJActrxmAXBGJEwJOAZVt0sxZ9XokRPUyFAASKScDrBqyYPrM2BCAQDwLUp3jECSshkEQCXusTAlYSsxGfIVBgAr4ErB2sRZ9XC+why0EAAnEl4HUDFlee2A0BCBSOAPWpcCxZCQIQKCwBr/UJAauwcWY1CCSSgCcBSzOwKnackcg44DQEILA5Aa8bMGIFAQhAgPpEDkAAAl4JeK1PCFheMwa7IBAjAi4ErC12sIquoxGvYpQ3mAqBUhDwugErhe+8AwIQ8E2A+uQ7PlgHgSQT8FqfELCSnJX4DoECEaiqqgorVVdXF2hFloEABCBQGAJeN2CF8Y5VIACBOBOgPsU5etgOgfIm4LU+IWCVd97hHQRKQgABqySYeQkEIJAHAa8bsDxc4REIQKDMCFCfyiyguAOBMiLgtT4hYJVRkuEKBJqKAAJWU5HnvRCAQCYCXjdgmezm5xCAQPkToD6Vf4zxEAJxJeC1PiFgxTWjsBsCjgggYDkKBqZAAAK1CHjdgBEmCEAAAtQncgACEPBKwGt9QsDymjHYBYEYEUDAilGwMBUCCSPgdQOWsDDgLgQgkIYA9Ym0gAAEvBLwWp8QsLxmDHZBIEYEELBiFCxMhUDCCHjdgCUsDLgLAQggYJEDEIBAjAh43T8hYMUoiTAVAl4JIGB5jQx2QQACXjdgRAYCEIAA9YkcgAAEvBLwWp8QsLxmDHZBIEYEELBiFCxMhUDCCHjdgCUsDLgLAQikIUB9Ii0gAAGvBLzWJwQsrxmDXRCIEQEErBgFC1MhkDACXjdgCQsD7kIAAghY5AAEIBAjAl73TwhYMUoiTIWAVwIIWF4jg10QgIDXDRiRgQAEIEB9IgcgAAGvBLzWJwQsrxmDXRCIEQEErBgFC1MhkDACXjdgCQsD7kIAAmkIUJ9ICwhAwCsBr/UJActrxmAXBGJEAAErRsHCVAgkjIDXDVjCwoC7EIAAAhY5AAEIxIiA1/0TAlaMkghTIeCVAAKW18hgFwQg4HUDRmQgAAEIUJ/IAQhAwCsBr/UJActrxmAXBGJEAAErRsHCVAgkjIDXDVjCwoC7EIBAGgLUJ9ICAhDwSsBrfULA8pox2AWBGBFAwIpRsDAVAgkj4HUDlrAw4C4EIICARQ5AAAIxIuB1/4SAFaMkwlQIeCWAgOU1MtgFAQh43YARGQhAAALUJ3IAAhDwSsBrfULA8pox2AWBGBFAwIpRsDAVAgkj4HUDlrAw4C4EIJCGAPWJtIAABLwS8FqfELC8Zgx2QSBGBBCwYhQsTIVAwgh43YAlLAy4CwEIIGCRAxCAQIwIeN0/IWDFKIkwFQJeCSBgeY0MdkEAAl43YEQGAhCAAPWJHIAABLwS8FqfELC8Zgx2QSBGBBCwYhQsTIVAwgh43YAlLAy4CwEIpCFAfSItIAABrwS81icELK8Zg10QiBGBAyc9ZZVdflhQi7fespkd2bPSRv2osqDrshgEIJAsAl43YMmKAt5CAALpCFCfyAsIQMArAa/1CQHLa8ZgFwRiRKAYAlbk/vH7VNr4w1rGiAamQgACngh43YB5YoQtEIBA0xCgPjUNd94KAQhkJuC1PiFgZY4dd0AgdgS++eYb++qrr6yysjTdS8UUsNSJtWB8m9jFAIMhAAEfBLxuwHzQwQoIQKApCVCfmpI+74YABBoi4LU+IWDFKG/ffPNNu+eee+zRRx+1Z5991j755BPbddddbf/997fhw4fbj370I2vdunWTePT0009b37597dRTT7Wrr746bzs+++wzO+uss2z+/Pm2cuVK69OnT9b+eOaTtRM53Pjhhx/aiSeeaO+9957de++9IRd0ffDBBzZ79mzr1atXyItSXEUVsNo3swUTELBKEUfeAYFyJOB1A1aOrPEJAhDIjQD1KTde3A0BCJSOgNf6hIBVuhzI+03qppFAMX78eFu/fn296xx++OF27bXX2i677JL3u/J9sCkFrDjwyZdrQ8/VJ2DdfffddtJJJ9ldd90VBK5SXMUUsDQDa/SPOEJYijjyDgiUIwGvG7ByZI1PEIBAbgSoT7nx4m4IQKB0BLzWJwSs0uVA3m+SOBQJETNmzLCBAwdax44drVmzZvbll1/a//7v/9rll19uCxcutEGDBoXupc6dO+f9vqZ8MJ8OrCTxySY25SJgbd2+mR3RqwXiVTZB5x4IQKBeAl43YIQMAhCAAPWJHIAABLwS8FqfELC8Zsy/7fr666/t/PPPt8suu8zuvPPOIGRJuKp7/etf/7KJEyfaHXfcYffff78df/zxzj1Lb16uAlbS+GQT1KYQsKqqqoJp1dXV2ZjIPRCAAARKRsDrBqxkAHgRBCDglgD1yW1oMAwCiSfgtT4hYDlPzVwEnUi4uOiii4LolXpt2rTJVqxYYfPmzbPly5eHo4j9+vWzoUOH2qhRo6xt27ZpSWie0i233GKLFi2yNWvWWLdu3YI49vOf/9y6d+9e80xDRwh11E2i2tKlS033RbO7NLNrwoQJ1rNnzxpRLhd/9fJc7s/EZ/Xq1cHXxx9/3NatW1cyPvIjnW3REUFxPvfcc+2SSy4JM9B23nlnUyee+KXOwNI6iufatWtrxVL5MHny5MBa/BcvXhyY171UpAYMGGAnnHCCXXHFFdaqVausfzsQsLJGxY0QgECJCXjdgJUYA6+DAAQcEqA+OQwKJkEAAoGA1/qEgOU8QXVEcNq0aWEw+g033GBjx461ioqKnKzesGGDzZw5M/xJd9U3O+tPf/qTjRs3zl566aXNHpOQdfvttweRR1d9ApaeHTNmTPh5uqvuOrkIUlqvEHz0tT7xvfjii4O4VvcqJp/oXQ0JWO3btw9ikmZa6eratastW7YsCIjZClgSNKN33HzzzSEmdS8xkNCVTwcfAlZOv5LcDAEIlJCA1w1YCRHwKghAwCkB6pPTwGAWBCCAgEUO5E8gmvGkriB1x4wePdr222+/mjlYDa2sAecSLCRE6St1s2bNsiOOOMJatGhhr776ql1wwQVhdpbW1eysDh06hOXefvttGzlypD355JM2derUIGxIONFRxRtvvNHU1XPwwQfbTTfdZF26dEkrYEk4U9fPbbfdFt5z5plnhvXVDZb67pNPPjkMn1cXWK4CViSeScjJh4+eV1eT+Oy2226hy+mggw6yyspKe/8CViEVAAAgAElEQVT990PHmoSdI488suB8UuPWkID1yCOP2L777mtz5861vffe2z7++GNr165d+Ge6rxDWd4RQYqI6tPbaa68a3pENWuuUU06x//u//wv50KNHj5wSFgErJ1zcDAEIlJAA/4FYQti8CgIQyIkA9SknXNwMAQiUkIDX+kQHVgmTIN9XSYR64IEH7JxzzqnVDSVBav/99w+ClESXrbfeerP5WO+++244IvjCCy+EDp5DDjmklhnvvfdeEC7UbaUjfv379w8/11E6/f2UKVPs0ksvrXWc7IsvvrCzzz7b5syZY48++qgddthhaQWs5557zoYMGWJ77LFHWC8SxyIDnn32WTvuuOPCcTaJLp06dcpLwGoMn48++ih0I7322mtBuPne975Xi4+6syS+STwqNJ9cBCx135166qm1bMv1K4RR3B577DG77777bPfdd69ZrzHHB7XIY/32sR9Ubj6braGcr9i6q7U+4hhrM2psvr8aPAcBCEAgIwGvG7CMhnMDBCBQ9gSoT2UfYhyEQGwJeK1PCFgxSil1P/3+97+3e++9N8yxqnvcTV8g1DFBdRJF16pVq0xH4CQUXXfddaFzp+4VdexIqNEfCR0Srq6//voagSoTpoZmYNX3bNQRpC8mLliwIHw5MZ8OrGj9fPhEws2wYcPClxxbtmy5mbkS93RUsph8GurAeuaZZ0Ic1HWXeuUqYOnZJUuW2ODBg0NXXuoxwuj44IMPPmjHHntspnBv9vN8BKxokdaDhtm3xk/O+Z08AAEIQCAbAl43YNnYzj0QgEB5E6A+lXd88Q4CcSbgtT4hYMU0qzT7Scf8/vznP9vDDz9sDz30UBjMrq4sHfE78MADg2cSuyTOpBvsHrleV3z6/PPPw/HBt956KzyvNTNdmQQsdTL985//tNdffz2sK7s1LF2D4Xv16lXznsYIWKk25sonk3/6uTqgJPQUg09DApa65NLFIR8BS8csR4wYYd/97ndrjhFGxwffeeedICRqLlmuV2MELHVidbr7wVxfyf0QgAAEsiLgdQOWlfHcBAEIlDUB6lNZhxfnIBBrAl7rEwJWrNPqP8bra4H6ctyVV15pqTOlGvryXn0C1qeffpp2tlJDqOoTsGTXNddcEwbQS2BLdxVDwKr7nkx8skmDSMAqJJ/ovaUSsL7++uvwhUodSY2OEWbThZaJT6MErC7bWKcFv830Cn4OAQhAIC8CXjdgeTnDQxCAQFkRoD6VVThxBgJlRcBrfULAcp5mdY/3NWtW/5whddBoqLeOFmow+c4775xXB1ahBBoNQZfoo2NpHTt2tAMOOMB69+5t2267bRhGrktim66owyjXDqzG8slG4KubIvV1PuUj8JVawNL7NANLx0qjY4SNPT4Y1sxjBlbke5uRp1jb0eOc/yZiHgQgEFcCXjdgceWJ3RCAQOEIUJ8Kx5KVIACBwhLwWp8QsAob54KvFnXHaOD2HXfcEb4EWN+VTljJZgZWNLA93YynFStW1BxHzFWgicSh008/3X71q19tNn8r8k1fMcxXwCoFn7p+6whhNCOsMXxS19UXIE877bRaRz0zCWX5HCHUO6PB/t/5znfs4osvtrPOOsv+8Y9/hEH6EhfzufIRsCq6bGNbHHEM4lU+wHkGAhDImoDXDVjWDnAjBCBQtgSoT2UbWhyDQOwJeK1PCFjOU0tfyVMXk457aci4hJMWLVqktVqDvvXVP32VUN01W265ZY1YkekrhJqhlTrAu6GvEOrl0TBwCSDnnXeeadB43759a+ZEtW7dOogjM2bMCF8/VGdY6qWZWPJHx9kac4SwUHxWr15tixcvDp1JqZe+cCiW48aNs9mzZwexR11wufL529/+FmKz3XbbbSYUpfqQOqusWAKWjhFeeOGF9tvf/jZ82VIxkG2KV/PmzfP6jaiqqgrPVVdX5/U8D0EAAhAoFgGvG7Bi+cu6EIBAfAhQn+ITKyyFQNIIeK1PCFgxyER1+YwePdo0gHv48OF2xhlnhCN4Eok2bdpkGvKt7hkJQhs3brQ777zTBg4cGDxLFWA0jH3WrFlB4JII9uqrr4Yv6y1cuNBOOOEEUxdQhw4dwnMaEK9B7hIkJNqMHz/e1Cml4ehPPPGETZs2LQxll+gj8SLdDKxI5Dn66KOD+LPLLruEtfXeSy65JHSU6WqMgKXnG8tH7OSrhpfLLn3NsW3btiZhSZ1hEui23377WoPUc+UTdT1pcL2YT548OXSkKaaXXXaZLVu2LIiNhRSwpk6dGvxp1arVZlmueB111FGhu07ipcTPww47LO/fBgSsvNHxIAQgUGQCXjdgRXab5SEAgRgQoD7FIEiYCIGEEvBanxCwYpCQEqEeeeQRmzRpkr300kv1Wqw5U1dddVXodkrt0tqwYYPNnDkz/El3qevo2muvrRGYonv0pUAd/1u7du1mj0l80ewkCWt6VzoBK3UGVt0FJKZNnz49CG9aXwKORLlcZ2BFIl1j+OidGoD/y1/+Mi0fCVviKmErdQZZLnwUQwmFOiaoGWWpl8RGxewnP/lJQQSsSJyK3iMBUuJmy5Yta14rcW7MmDG2dOlSO+iggxp1fFCLImDFoJBgIgQSSsDrBiyh4cBtCEAghQD1iXSAAAS8EvBanxCwvGZMGrv+9a9/2e9///sgOujIm7p3JCRpMLpEqGHDhtkOO+yQ1iN1aqlTad68ebZ8+fLwRcB+/frZ0KFDbdSoUaHjKN2lr/epk2rRokW2Zs2a0KV06KGH2sSJE61nz541gk5DXyGcO3dueF7im4Srk046KbxTXU0SwXQsMhoono+AFdndWD5iKl/VJSW2slXdY/K1e/fujeKjh6MYzJkzJ8RAgqOOJo4dO9ZefvnlcASzEB1YOp4pP8RWzDUoX+9UrkSXBLWIvY4Qqiss3+ODCFgxKiKYCoEEEvC6AUtgKHAZAhCoQ4D6REpAAAJeCXitTwhYXjMGuyBQRALRHKxrrrkmCKL9+/dv1NvowGoUPh6GAASKSMDrBqyILrM0BCAQEwLUp5gECjMhkEACXusTAlYCkxGXIRDN5FJXlrq1otln+ZJBwMqXHM9BAALFJuB1A1Zsv1kfAhDwT4D65D9GWAiBpBLwWp8QsJKakfidOAI6WlhRURHmjGmYv75EGB3dbCwMBKzGEuR5CECgWAS8bsCK5S/rQgAC8SFAfYpPrLAUAkkj4LU+IWAlLRPxN7EEVq1aFWalRcPdNZReX57s3Llzo5kgYDUaIQtAAAJFIuB1A1Ykd1kWAhCIEQHqU4yChakQSBgBr/UJASthiYi7ySXw2muv2amnnho+ADBkyJDQgaVB+oW4ELAKQZE1IACBYhDwugErhq+sCQEIxIsA9Sle8cJaCCSJgNf6hICVpCzEVwgUiQACVpHAsiwEINBoAl43YI12jAUgAIHYE6A+xT6EOACBsiXgtT4hYJVtyuEYBEpHAAGrdKx5EwQgkBsBrxuw3LzgbghAoBwJUJ/KMar4BIHyIOC1PiFglUd+4QUEmpQAAlaT4uflEIBAAwS8bsAIGgQgAAHqEzkA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rgwElPWWWXH3o1D7sKQKBD22Y2cO9KG9m3sgCrsQQESkfA6wasdAR4EwQg4JUA9clrZLALAhDwWp8QsMhNCECg0QQQsBqNMDYLjDig0sYc1DI29mIoBLxuwIgMBCAAAeoTOQABCHgl4LU+uRewLr74YpsxY0ZWcT3iiCPs7rvvtk6dOmV1v4ebPvvsMzvrrLNs/vz5tnLlSuvTp48Hs4pmwzfffGOrV6+2X/3qV7Z8+XL75JNPbNSoUTZnzhzbcssts3qvfpkGDBhg7777rt1///12/PHHZ/VcnG96+umnrW/fvnbqqafa1Vdfba1bt3blDgKWq3AU1Rh1Yi0+s01R38HiECgkAa8bsEL6yFoQgEA8CVCf4hk3rIZAEgh4rU8IWE2cfUkTsF544QU74YQT7MUXX6whf8YZZ9js2bNtiy22yBgNCWAScKZMmRLuPfnkk+3aa6+1tm3bZnw2zjcgYMU5euVlOwJWecUzCd543YAlgT0+QgACDROgPpEhEICAVwJe61NsBKxy7U5KmoAVCTEjR44MQlSu3XLqulLHVkVFhW211Vb21FNP2QMPPGC9e/f2+rufCLvowEpEmIOTHCFMTqzLxVOvG7By4YsfEIBA/gSoT/mz40kIQKC4BLzWJwSs4sY94+pJE7B0xPOkk06yiy66yM4///yMfOresGTJEhs8eLDpaOn3vvc9GzJkSFjnggsusObNm+e8Hg8UhgACVmE4el5FnVdDelfasP0Z4u45Tti2OQGvGzBiBQEIQID6RA5AAAJeCXitT2UrYEVCiTq3PvjggzBH6+233w7zki6//PKazp8333zT7rjjDpMwsmbNGtt1113t6KOPtokTJ1r37t3T5tMXX3xhTz75pN16661hjtPGjRvD7KpTTjnFjjnmGGvVqtVmz+mZ3/3udzZv3rzwjN5z+umn24knnmjTp0+vdwaWbL/lllts0aJFwb5u3brZoYceGuzr2bOnNWvWrOZdL730kg0dOtS22WYbu/POO23t2rXB1+h9Oqo3duzYMD/pjTfesJkzZ4YZUrokCp177rn1+lzfL1a29kW2yabUq1evXnbvvfcGHpkuMTz77LPtN7/5jf3hD3+w73znOzZixAj7+uuvbeHChdajR4+0S3z11VeBwQ033FAzd6tfv36Blbq56h4/zPV+vXTTpk22YsWKmviuX7/eGnpHZGg6fsrRn//857Vi4f0IYVVVVXCpuro6Uxj5OQQgAIGSEvC6ASspBF4GAQi4JEB9chkWjIIABMzMa30qewFL4pDEnHXr1oVE1MB0iTotW7a0P/3pTzZu3DiTuFL3klB01VVX2aBBg2qJRBs2bLDzzjvPfv3rX6dNbB2N0zynzp071/y8oWd+/OMfh/UfeuihzYa4//nPfw4iV13RRwu3a9cuCFCnnXaatWjRIrwrEon0bq2rriQNSU+9rrjiCtt7771NYlZdvyXC3XXXXVmLWLnYVwgBK5qftdtuuwVRr3379nbhhReGbqybb77ZxowZs1lMJEYpHtOmTUsbL4lYc+fOrYlXrvdrUcVXsdCfdNfhhx8e5nTtsssutX6cKf9uv/32IILpQsDi/0cgAAEI5EfA6wYsP294CgIQKCcC1Kdyiia+QKC8CHitT2UvYCmNJOT84he/sMrKSvv000/D7KS///3vJrFJ/5TIpWHgHTp0CGLEI488ErqRPv/8c1u8eLFF3SXq9JGopS4gdVqpq2uvvfYK85jU0aQv6914441hwPill14aOrE0dFziioQyCURXXnllWE8dO3qP7IqEpNQ5X+oWk33q9JLYJHu23XbbYP/SpUuDzerykTg3cODAWgKWBC8JcHqXusnk94IFC2zChAn2rW99yzp27Bi6j/S/xUID1SXsPfroo6FLSV+6y3TlY5/WzPcIYerw9lQbJewcddRRoStNopZimHpFopfErmuuuSbMypJg+MorrwSfJRxKtFMnnK5c70+Nr7rIZs2aZfoapkTFV199NeSeusM0uF5fmozsS+U3depUmzx5snXt2tX+9a9/hRzSEcuDDz7YbrrpJuvSpQsCVqaE5OcQgAAE6iHgdQNGwCAAAQhQn8gBCEDAKwGv9Sk2AlamwNadqRQJJQcddFAQTST+RFeqGCIBSOJF6lE83ScxR/OVJk2aVDNf6fXXX7fhw4fbt7/97SBK6ahe6iXxQUf7/vKXv9h9991nu+++u/3jH/8IQpREolQxLHoueo86pVIFLIkxOpKoI38adp56zE32yyetm/oVvtQuJ4kgej7yS+uPHz8+CF4SqLSmjhJGV8TrnHPOCR1NmeZJ5WNfYwSsiKM66SK2Wu+jjz4KnVePP/54EPb69+9fKyY6njhs2LAQQ/1JjfNjjz1m6o5K7crL9f5oqLyELwlhhxxySK33v/feeyEO6rZKtS/ilyp2Rg9GRyXnzJkT8vCwww5DwMpUAPg5BCAAAQQscgACEIgZAa//gRgzjJgLAQgUgYDX+lT2Apa6l3SEbIsttqgJ68cffxxEhXfeeSd0Jqlbqe6l2USar6RL9+hY3m9/+9vQ7aQuLIke6S7N0xo9erTp+JfmK61atSqIJOp40rHDNm3a1HosEmAkbkQCljq/JGxcf/31NQJG3XdFgo46eTQfS8fqIgFL3V3R30XPqXtMw84vu+yyGttS18zliFq+9jVGwNIMKx3n/OlPf2o6Bpk6Z0ydTTpKqblRdX8W8VfXmY5+DhgwwLbeeuvNBMuIRb73H3fccXbdddeFo511r0gcjEQ0CVSZ4lt3jVziU4T6lXHJx/rtYz+o/M88towPOLihokMna33sEGszcvOjpw7MwwQIQKBABLxuwArkHstAAAIxJkB9inHwMB0CZU7Aa32KjYCV2p2UTa40dFRNx8fUlRMFpaH1UoeMS/zRUb5srqgjLOroqe+re19++WWYz6SOqMhHiVrqrnrrrbfqHXCe7uuFqTOwItEt1VZ1VunYo4aNH3jggbXcyEUgyde+fAWs1I6kBx980I499thatkfH/vSXqd1Z+t86EqojnxIDo0tH/XSk7yc/+Un4kmE0Qyyf+zPFV2vWZSsBMFN86+ZYLvHJJj8LfU8cBayIQZsRJ1vbn51RaCSsBwEIOCHgdQPmBA9mQAACTUiA+tSE8Hk1BCDQIAGv9SmRAlZ9A8XTRTBVwIoEoGxyPRKsspn5FK0bCVgffvhhONao42f1faGvIQFLRxv13k6dOtUyte57Un+Yi0CSr335CliRQKVjmJkuddupOy71qKBELHXG6QuQf/vb32otsc8++5iO6u233341f5/L/dnEty5bzTHLFF8ErEyRLtzPm23V0b69+OHCLchKEICAKwJeN2CuIGEMBCDQJASoT02CnZdCAAJZEPBanxItYNUn9NQXz0gASh36nSn2mTp0NM9KX9LTn0J1YBVbwCp1B1Y0LyoTa/1cw9wlVmkget1LXxh8+eWXw7HM3/3ud6Zjibr23XffMBus7lcCs7k/U3y1PgJWNpFrunsQsJqOPW+GQCkIeN2AlcJ33gEBCPgmQH3yHR+sg0CSCXitT4kUsCIBRmKGBqv37Nkzq9yMxIpsB51rUQVec5ckrKSbkZQ6XD2XGVjR8PD3339/sxlYxRawspmBlc4+8cimYyk1GJmGtEf3Ru/TMPf777/fjj/++IwxffPNN8PcLB1LvOeee8KcsoaudPdHM7MamoEVCXDpZmClO86ZzoZcOuQyOl6EGzhCWASoLAkBCBSEgNcNWEGcYxEIQCDWBKhPsQ4fxkOgrAl4rU+JFLA00FwdT+qo0kwr/XvqHCRl4nPPPRfmZGk4ugSIDh06WOqsJQkedYUvdexIpJg5c2aNiBIJMBI60n2l7oknnrCTTjrJJMDk8xVCfSlRX0Tccssta4a4F1vAEp9sv0KYal8+AlY0vF0CYBSHdJUiNaapX2aM5paJkb5WmHqldr9FAlau92f7FcKHHnooCGXR/K6GvkIoG5csWWKDBw8OOarh888884z17ds37RckPVTOOApYYYj7kOHWZugoDwixAQIQKBIBrxuwIrnLshCAQIwIUJ9iFCxMhUDCCHitT4kUsJR7mqc0fPhwW7t2rU2dOtUmTZpk2267rW3cuDEc+dIX+/TP1OOCEqguv/zy8DPNxtK/H3LIIVZZWWnqhNKMJQ1jP/jgg+2mm26yLl26hDSXODJu3Djbcccdw1fy9IwuiVcaMC4bdKUKWPq6oAZ9P/nkk6YvKUpok32an6QvFk6fPt3Wr18fjr7py4i6otlepRCw8rEvVwErVZRKN9uqbg159tlnTZ1Quh544AHr3bu3RX/Xvn17mzVrVuiEa926tWl4/sMPPxw6sLbaaquaWWO53i8RTOKY4qvh8HrHEUccEQTRV199NQiaCxcuDEPj9bVECaG6In7V1dVhZtf48eNDvsgu5YUG+//zn/8MHYJVVVWbHUOUD54u2ahL/nBBAAIQ8ETA6wbMEyNsgQAEmoYA9alpuPNWCEAgMwGv9SmxApaEBwkYp59+uq1bty5tBCUa6U/btm1rfi7RSOKCBKp0l4QtCVn7779/zY8lfEmA0XN1L3Vf6St7+npe3S8t/vnPfw72RQJX6rPt2rULnV6nnXZaTfdYKQUs2ZKrfXomlyOEr7/+ehAZxTybo54avj5hwgS77bbbgsgo8Uhxro+97BHHG264IbxHg98bilW6+/V3eq9ioT/prsMPP9yuvfbazWZsZeInMXT06NEhvvUdIYwG6j/yyCO1xNbIjtQPFqT7kme0burHCjKXs83vQMDKhxrPQAACpSDgdQNWCt95BwQg4JsA9cl3fLAOAkkm4LU+JVbAipJRc4009FtHttasWWMdO3a0/v37B+GoX79+VlFRsVneSnBSZ9Stt94aBoFLYNlrr73sJz/5STim1rlz582e2bRpk2nekb54p2fUTaV36Gt06qZSd046geGDDz4IR+cWLVoU7OvWrVvoIpo4cWI4wpj6tb1SC1hyMhf7chWwomN2qUcCMxWR6BkNZlfnU48ePSxiL6Fq9erVQbAURx3nU7zqcsz1ftkUPSPxMsoJ5Y/mao0aNaqWCJrqQ7b8ELAyRZ6fQwACEEhPwOsGjHhBAAIQoD6RAxCAgFcCXuuTewHLa0CxCwIQ+A8BOrDIBghAwCsBrxswr7ywCwIQKB0B6lPpWPMmCEAgNwJe6xMCVm5x5G4IQCANgVXzt7KqnTekZ7NFN6vYdrRV9DgfdhCAAARKTsDrBqzkIHghBCDgjgD1yV1IMAgCEPg3Aa/1CQGLFIUABBpNoEEB69+rV2w/0Sq+e1Wj38UCEIAABHIh4HUDlosP3AsBCJQnAepTecYVryBQDgS81icErHLILnyAQBMTyEbAsi26WYs+rzSxpbweAhBIGgGvG7CkxQF/IQCBzQlQn8gKCEDAKwGv9QkBy2vGYBcEYkQgOwFrB2vR59UYeYWpEIBAORDwugErB7b4AAEINI4A9alx/HgaAhAoHgGv9QkBq3gxZ2UIJIZANgKWZmBV7DgjMUxwFAIQ8EHA6wbMBx2sgAAEmpIA9akp6fNuCECgIQJe6xMCFnkLAQg0mkDDQ9x3sIquoxGvGk2ZBSAAgXwIeN2A5eMLz0AAAuVFgPpUXvHEGwiUEwGv9QkBq5yyDF8g0EQEqqqqwpurq6ubyAJeCwEIQCA9Aa8bMOIF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JhSr6EAACAASURBV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KAgBWjYGEqBBJGwOsGLGFhwF0IQAABixyAAARiRMDr/gkBK0ZJhKkQ8EoAActrZLALAhDwugEjMhCAAASoT+QABCDglYDX+oSA5TVjsAsCMSKAgBWjYGEqBBJGwOsGLGFhwF0IQCANAeoTaQEBCHgl4LU+IWB5zRjsgkCMCBw46Smr7PLDGFmMqbkS6NC2mQ3cu9JG9q3M9VHuh0CTEvC6AWtSKLwcAhBwQYD65CIMGAEBCMRIYEfAIl0hAIFGE0DAajTC2Cww4oBKG3NQy9jYi6EQ4D8QyQEIQMArAeqT18hgFwQg4LU+IWAlPDc3btxoLVq0sGbNmiWcBO43hgACVmPoxetZdWItPrNNvIzG2kQT8LoBS3RQcB4CEAgEqE8kAgQg4JWA1/oUawFrw4YNtmzZMlu6dKmtXr3a1q1bZ+3atbPevXvbgAEDbMiQIbbddtt5zYkmteuLL76w+++/36qrq+3SSy+11q1bB3s+++wzO+uss2z+/Pm2cuVK69OnT5Pame3Ln376aevbt6+deuqpdvXVV9f4U9/zH374oZ144onhx3fffbd16tSp3ld5YJKrf9lyK9R9CFiFIul/HQQs/zHCwtoEvG7AiBMEIAAB6hM5AAEIeCXgtT7FUsD65ptv7IknnrApU6bY2rVr6415x44dbfr06XbaaadlFDS8Jk6x7HrppZds6NChtt9++9USfDyINfn4nKvAg4CVD+X6n0HAKixPz6txhNBzdLAtHQGvGzCiBQEIQID6RA5AAAJeCXitT7ETsCReLVy4MIhSutRlpX/fc889g0i1adMme++990J30XXXXWcSas444wy74oorrG3btl7zo+R21SdgldyQAr0QAatAIPNcBgErT3AxekydV0N6V9qw/RniHqOwYSpHdMgBCEDAMQGv/4HoGBmmQQACJSLgtT7FTsCSUBEd/Zo3b54deeSR9c5v0pHC8ePH20MPPRQErMmTJ1vz5s1LFHLfr0HA4ghhITO0qqoqLKcjqVwQgAAEPBHwugHzxAhbIACBpiFAfWoa7rwVAhDITMBrfYqVgKWZVxMmTAjdVTfccIMNHz484/DxF198Mdz35Zdf2n333We77757rWi98cYbNnfu3CBySdTZdddd7eSTT7YxY8ZY586dN4tstvdrrtJJJ51kF110kZ1//vmbrXPxxRfbjBkz7K677qoR5CJRaZtttrE777zTVq1aZbNmzbKnnnoqo13RPLAlS5bY8uXLbf369datWzfbd999Q4dav379rKKiotaMq1SjjjjiiDALqk2bNg3OwErn/9FHH20TJ0607t271/IzOqanjjit/eabb9qcOXNMImRlZaUNHDgwvEvdc3WvbP2JnmvKDizNE3vyySft1ltvDew1GF+zw0455RQ75phjrFWrViX3L3NJKuwdCFiF5clqEIBA4Qh43YAVzkNWggAE4kqA+hTXyGE3BMqfgNf6FCsB67nnngtHBvfYYw+75ZZbrEOHDhkzR0cONdRb87IkemnIty79/b333hs6tCT21L0k/PzmN7+x733ve3nd3xgBS8LZj3/8Y7vgggvsk08+qWWahBH5LqEtut5///0gIEmgS3dpsH0k+H3++ec1AlXqvZkELPHSsHx1samzre4lseyqq66yQYMG1YiKkYD12muvBZFK4lq65xYvXmyRAKKf5+JP9PXEphKwJLSdd9559utf/zot+5EjR9rs2bNriaGl8C/jL0aBb0DAKjBQloMABApGwOsGrGAOshAEIBBbAtSn2IYOwyFQ9gS81qdYCVgSnIYNGxaEHf2JxItM2SNx46ijjrJITNhiiy1MYpjWeuutt0In1Lhx46x9+/b27rvvBiHmyiuvrPVFu1zvb4yAFQ2mnzp1ahCM1JH1+uuvh4H0mv+V+qW9r7/+2i688EJTR9fYsWMDl2233TYgeeedd+yaa64Jvhx66KF2xx13WNeuXcPPch3inur/L37xi9AJJwHxo48+CoKaOs00ND9VjIoErEceeST8TF87HDFiRPhS5CuvvBKENHW+6Z+XX365tWzZ0vL1pykELNmqXDn77LNDp5XyaK+99gqdbupU+9WvfmU33nhjEE/luzqxSuVfpt+JQv8cAavQRFkPAhAoFAGvG7BC+cc6EIBAfAlQn+IbOyyHQLkT8FqfYiVgXXbZZXbuuefWOnaXTeKkHs2TsLTVVlvViD4SeH7+85/XEsMkyugI4fPPPx8EGR07jESibO7v2bNnODKX7xFCCVjpBs/rKJ6Opf31r3+1Bx54wHr37h1EKs0E09cDJW716NGjFhIJXzpCqc4rCYBR51YuAlaq6CKhbNq0adaiRYua93z11VdBgNJRSf2RiKZZY6kClrqQJFSlio6RsHjggQeGI5MSxPL1J18BS+JaLtfKlSvD8UBdEdtvf/vbdvPNNwehMfX617/+FTrj/vKXv9QcXy2Vf7n4VIh7H+u3j/2gslkhlirZGhUdOlnrY4dYm5FjSvZOXgQBCJSegNcNWOlJ8EYIQMAbAeqTt4hgDwQgEBHwWp9iJWClmxuVTYrVFbDUIaNurJdffjkIVBKcGrokaOVyv9ZqjIClI3d/+MMfaoSSVNt0HFJdWanHIRuyPRKRJJwsWrTIdtttt3B7LgJWNv5H6+n444IFC8KRuejdzzzzjD366KO233771TK1blw6deqUMZz1+dMUAtZvf/vbMMdLXVgS59Jd6nobPXq03X777TZq1KiS+ZfxRQW+IY4CVoSgzYiTre3PzigwEZaDAAS8EPC6AfPCBzsgAIGmI0B9ajr2vBkCEGiYgNf6lEgBS4KMjg+qc0ZCUybhRMfdcrm/sQJW27ZtgwikuVJ1r8cee8wOP/zwtMcoN23aZB9//HGYUfX222+Hzp8//vGPtmLFirBMavdQLgJWNv6nDmyPOr3S/V2qP5kErFz8yVfAimLVUA6ou00C1fz582sxjDoCsyl+6Yb5F9O/bGwq5D1xFrCabdXRvr344ULiYC0IQMARAa8bMEeIMAUCEGgiAtSnJgLPayEAgYwEvNanWAlY0QysmTNn2jnnnJMRenRDdFRN85fUwaSv4Q0dOjQc+cpGwMoktKQzpDEdWA3ZlU6o0SBxzVrSIPF0A9Yj+/IVsLLxv5ACVj7+NIWAFXUEZpOIqQJWKfzLxqZC3oOAVUiarAUBCBSSgNcNWCF9ZC0IQCCeBKhP8YwbVkMgCQS81qdYCVgvvPCCnXDCCeEYXD5fIYyOemUjyKQmZa7369nGCFiaBaXno2HsqbZEHViRICIxREPEr7/++jAcXXOxdFRPz/7whz+0Ll26hHlamvWUr4BVyg6sfP1pSgHrrrvuCnPIsrlK5V82thTynjgLWBwhLGQmsBYE/BHwugHzRwqLIACBUhOgPpWaOO+DAASyJeC1PsVKwPriiy+CWDNnzpww9FuiQaYvEb744othiPmXX35ZM0g7mumkTqzUuVD1BTPX+zMJWBqKrmHnOoKWKn5EQtmnn35a72yuaAZWNFMp6i475JBD7LrrrrPtttuulhvqyFLnmeZQ5StgZTMDKxIX9f66M7A0fD51gHxkYDphMF9/mkLAijoC1Q2obiwNrs90lcq/THYU+udxFLDCEPchw63N0MyzyQrNi/UgAIHSEfC6ASsdAd4EAQh4JUB98hoZ7IIABLzWp1gJWEqj6upqGzJkSMgoCTZHHXWUaSh7ukvizfjx4+2hhx6yK664Igw/l8iQ+lW9dF8V/Oabb8JRwylTpgSBSfOvGvoKYd37JaxFnVIa/i471R0VXW+88Ub4QqHEjHQClr5CmO5rf5prpfUkCN13333h64gNdXrJLv1cz+jKV8DK5SuEmhWlLxK2bNmyZoh7LgJWvv40hYAViXZie88992z2MQB9nVFfZNSR1/vvv9+OP/74vOOVq3+lLrlVVVXhlfr95IIABCDgiYDXDZgnRtgCAQg0DQHqU9Nw560QgEBmAl7rU+wELIky6nyRMLVx48YgZk2aNCkcK5RoosHYEkwkGEg4UpePjtBJwNJw9Oh67rnngjD1/vvv26WXXhq6lNq3b2864rV06VKbPn26fec73wkCU/fu3S3X+yNx46233rLZs2cHwapVq1b2/PPP2y9/+UtbtWqVvfvuu/UKWBK8ZsyYYePGjQvil47x/dd//Vew7dxzzw2CWosWLWz58uU2aNAg+/73vx9Et3322SeIdPrq4Ny5c8PRwk8++aReAUs+q5stGhhf38DyyH/584tf/MImTJhgOuqo7iwd59SRxo4dO4bOsUjMyGeIe77+5CrwRLYJTKY5aPUxkUAlsU7ddL169Qr/rk64ysrKkFfz5s0LMTn44IPtpptuCsc5S+Vf5pJU2DsQsArLk9UgAIHCEfC6ASuch6wEAQjElQD1Ka6Rw24IlD8Br/UpdgKWUkUi1pNPPmnTpk0LX9qr75KgMnXq1CBwtW7dutZtWkNikLqy0g0+l6AjAeLII48MxxRzvV/ihoQr2Vj3kqC255572umnn55WwJKotNdee4WjknUvdVNp3c6dO4cfpc5Uqnuv/Fcn11//+tcgMj344IN27LHHhtv+8Y9/hM6shx/+/19fO+CAA8LRP4ks6b64l43/mjEmMS061pmPgJWvP00hYInb+vXrQ4wlUKW7JGwpj/bff/9Gxas+/yLGmnGWbhZXdExTXX2pHXiRrdG6sjPdMc9sSzMCVrakuA8CECg1Aa8bsFJz4H0QgIA/AtQnfzHBIghA4P8T8FqfYilgRUmlzpinnnoqCC9//OMfgxAl0UZizIABA+y4444LgkxDl47zqVNJxwz1H/u77rqrHX300TZx4sTQeVX3yuV+zez63e9+FwQMdd5EotWoUaPsgQceCF1Z6Y4Q6iuEt956q61YsSJ8WXD16tXWv3//IHgdc8wxoZMr9ZLoc/PNN5vmYq1ZsyZ0U+m42tixY0NnmoS6wYMHh04hHWmLZjWpC0ydZrJNxxEXLlxoO++8c1oBK3pfLv7nI2DpPfn401QCluxVnCWoKmZiKVFLAuRPfvITGzNmTI3YGDEspH8IWPxfDAQgAIGGCXjdgBE3CEAAAtQncgACEPBKwGt9irWA5TXY+dqVz9cO830Xz0GgkARWzd/KqnbekH7JLbpZxbajraLH+YV8JWtBAAIQyIqA1w1YVsZzEwQgUNYEqE9lHV6cg0CsCXitTwhYjtIKActRMDAlJwINClj/Xqli+4lW8d2rclqXmyEAAQg0loDXDVhj/eJ5CEAg/gSoT/GPIR5AoFwJeK1PCFiOMg4By1EwMCUnAtkIWLZFN2vR55Wc1uVmCEAAAo0l4HUD1li/eB4CEIg/AepT/GOIBxAoVwJe6xMClqOMQ8ByFAxMyYlAdgLWDtaiz6s5rcvNEIAABBpLwOsGrLF+8TwEIBB/AtSn+McQDyBQrgS81icELEcZh4DlKBiYkhOBbAQszcCq2HFGTutyMwQgAIHGEvC6AWusXzwPAQjEnwD1Kf4xxAMIlCsBr/UJAatcMw6/IFBCAg0Pcd/BKrqORrwqYTx4FQQg8B8CXjdgxAgCEIAA9YkcgAAEvBLwWp8QsLxmDHZBIEYEqqqqgrXV1dUxshpTIQCBJBDwugFLAnt8hAAEGiZAfSJDIAABrwS81icELK8Zg10QiBEBBKwYBQtTIZAwAl43YAkLA+5CAAJpCFCfSAsIQMArAa/1CQHLa8ZgFwRiRAABK0bBwlQIJIyA1w1YwsKAuxCAAAIWOQABCMSIgNf9EwJWjJIIUyHglQACltfIYBcEIOB1A0ZkIAABCFCfyAEIQMArAa/1CQHLa8ZgFwRiRAABK0bBwlQIJIyA1w1YwsKAuxCAQBoC1CfSAgIQ8ErAa31CwPKaMdgFgRgRQMCKUbAwFQIJI+B1A5awMOAuBCCAgEUOQAACMSLgdf+EgBWjJMJUCHglgIDlNTLYBQEIeN2AERkIQAAC1CdyAAIQ8ErAa31CwPKaMdgFgRgRQMCKUbAwFQIJI+B1A5awMOAuBCCQhgD1ibSAAAS8EvBanxCwvGYMdkEgRgQQsGIULEyFQMIIeN2AJSwMuAsBCCBgkQMQgECMCHjdPyFgxSiJMBUCXgkgYHmNDHZBAAJeN2BEBgIQgAD1iRyAAAS8EvBanxCwvGYMdkEgRgQQsGIULEyFQMIIeN2AJSwMuAsBCKQhQH0iLSAAAa8EvNYnBCyvGYNdEIgRAQSsGAULUyGQMAJeN2AJCwPuQgACCFjkAAQgECMCXvdPCFgxSiJMhYBXAghYXiODXRCAgNcNGJGBAAQgQH0iByAAAa8EvNYnBCyvGYNdEIgRAQSsGAULUyGQMAJeN2AJCwPuQgACaQhQn0gLCEDAKwGv9QkBy2vGYBcEYkQAAStGwcJUCCSMgNcNWMLCgLsQgAACFjkAAQjEiIDX/RMCVoySCFMh4JUAApbXyGAXBCDgdQNGZCAAAQhQn8gBCEDAKwGv9QkBy2vGYBcEYkQAAStGwcJUCCSMgNcNWMLCgLsQgEAaAtQn0gICEPBKwGt9QsDymjHYBYEYEUDAilGwMBUCCSPgdQOWsDDgLgQggIBFDkAAAjEi4HX/hIAVoyTCVAh4JYCA5TUy2AUBCHjdgBEZCEAAAtQncgACEPBKwGt9QsDymjHYBYEYEUDAilGwMBUCCSPgdQOWsDDgLgQgkIYA9Ym0gAAEvBLwWp8QsLxmDHZBIEYEELBiFCxMhUDCCHjdgCUsDLgLAQggYJEDEIBAjAh43T8hYMUoiTAVAl4JIGB5jQx2QQACXjdgRAYCEIAA9YkcgAAEvBLwWp8QsLxmDHZBIEYEDpz0lFV2+WGMLMbUuBLo0LaZDdy70kb2rYyrC9hdYgJeN2AlxsDrIAABhwSoTw6DgkkQgEAg4LU+IWCRoBAoIIGvvvrKKioqwp8kXQhYSYq2D19HHFBpYw5q6cMYrHBNwOsGzDU0jIMABEpCgPpUEsy8BAIQyIOA1/qEgJVHMHmkPAls2LDBli1bZkuXLrXVq1fbunXrrF27dta7d28bMGCADRkyxLbbbru0zm/atMmeeOIJu+222+zXv/61derUKdz32Wef2VlnnWXz58+3lStXWp8+fcoSHgJWWYbVtVPqxFp8ZhvXNmKcDwJeN2A+6GAFBCDQlASoT01Jn3dDAAINEfBanxCwyNvEE/jmm2+C+DRlyhRbu3ZtvTw6duxo06dPt9NOO81at25d674PP/zQTjzxxPB3d999NwJW4rMKAMUmgIBVbMLls77XDVj5EMYTCEAgXwLUp3zJ8RwEIFBsAl7rEwJWsSPP+q4JSLxauHBhEKV0qctK/77nnnsGkUqdVe+9957df//9dt1119lLL71kZ5xxhl1xxRXWtm3bGt8QsJiB5TrRy9A4jhCWYVCL5JLXDViR3GVZCEAgRgSoTzEKFqZCIGEEvNYnBKyEJSLu1ibw9NNP13ROzZs3z4488khr1qxZWkw6Ujh+/Hh76KGHgoA1efJka968ebgXAQsBi9+t0hBQ59WQ3pU2bH+GuJeGePzf4nUDFn+yeAABCDSWAPWpsQR5HgIQKBYBr/UJAatYEWdd9wQ082rChAmhu+qGG26w4cOH1yteRc68+OKL4b4vv/zS7rvvPtt9993t4osvthkzZtTyt1evXnbvvffaDjvsUGsGVvv27e3qq6+2Bx98MNx/xBFH2NSpU22vvfZK+24JY+oQW7x4sa1YscK6detmhx56qE2cONF69uxZ65lIROvevbude+65dskll9g999xjO++8c7DvuOOOCzO5HnjgAbvlllts+fLlYcaX5nKdcsopdswxx1irVq3yiltVVVV4rrq6Oq/neQgCEIBAsQh43YAVy1/WhQAE4kOA+hSfWGEpBJJGwGt9QsBKWibibw2B5557LhwZ3GOPPYKg06FDh4x0dORQApTmZUn0OvXUU7MWsDQ/68477wzD4VMvzdbS8HcNik+9dFxxzJgxpi6xupeEp5kzZ4bjji1atAg/jgQsiWQSou66667w9127dg3D6XfbbTc7++yz7frrr0/r56RJk8Kaded7ZYRiZghY2VDiHghAoCkIeN2ANQUL3gkBCPgiQH3yFQ+sgQAE/kPAa31CwCJLE0tAHVLDhg2zCy64IPyp7+hgXUASlI466igbOXKkzZ4927bYYousjhBqHXVb6eihRKV33303vPemm24Ka2nGloQpXR988EEQxx5//PEwc0sdV9tuu61t3LgxCFrnn3++SYCTIDZw4MBaAtYjjzxi++67r82dO9f23ntv+/jjj8O66uAaNGiQHXjggUGEU2eWBLlnn33WJF79z//8j/3hD3/I60uJCFiJ/TXCcQi4J+B1A+YeHAZCAAJFJ0B9KjpiXgABCORJwGt9QsDKM6A8Fn8Cl112WThqp06l6AuC2XilzqihQ4faNttsU/PFwWxmYI0dOzYIR6nD36O19HcLFiwIRwR1LVmyxAYPHhy6u6ZNm1bTZRXZJ/FK4puEqmuvvTasGdkgASvqDkv1J/L39ttvt1GjRtVydf78+aGb66qrrgpHHnO9ELByJcb9EIBAqQh43YCVyn/eAwEI+CVAffIbGyyDQNIJeK1PCFhJz8wE+x/NriqVgKV5VBK+Uq9IdNKXDtURtuuuu4b5WhKtdL+O/qmLqu716aef2plnnmmrV6+2RYsWheOB0VrPPPOMPfroo7bffvvVeizqONN8Ls3EOvjgg7M6NplNijzWbx/7QWX64ffZPM895U+gokMna33sEGszckz5O4uHrgh43YC5goQxEIBAkxCgPjUJdl4KAQhkQcBrfULAyiJ43FKeBEotYK1cuXKz43npBKyPPvooHCnU1w6zuaJ1062V+vz7778fjiVGA+T1M3VwHX/88WEWmIa/V1RUZPPKze5BwMoLWyIfajPiZGv7szMS6TtONw0BrxuwpqHBWyEAAU8EqE+eooEtEIBAKgGv9QkBizxNLIGoI0mDy88555ysOUQzsEaMGBGOBGroeTZHCLMVsFKPAmZjVLYCltbSbC3N3Lrxxhs3GyavrxDqCOEuu+ySzWtr3YOAlTOyxD7QbKuO9u3FDyfWfxwvPQGvG7DSk+CNEICANwLUJ28RwR4IQCAi4LU+IWCRo4kl8MILL9gJJ5wQjt/l8xXC1HlRxRCwUo8VZhOkTB1YqWvomOJ///d/m+ZlqdNLRxF1aci75mF17tw5m1fW3IOAlROuRN+MgJXo8DeJ8143YE0Cg5dCAAKuCFCfXIUDYyAAgRQCXusTAhZpmlgCX3zxhZ199tk2Z86c8DU/DXLP9CXCF1980YYPHx7mVN133322++67B36FFLA+//xzmzJlil1//fVhltVhhx2WVYxyEbBSF9SXCP/2t7/ZuHHjwpcI083PymQAAlYmQvw8IsARQnKh1AS8bsBKzYH3QQAC/ghQn/zFBIsgAIH/T8BrfULAIkMTTaC6ujrMf9J13XXX2VFHHVXvHKh169bZ+PHjQ8fSFVdcYZMnT7bmzZsXXMDSguoIO+WUU8LXAufOnWvt27evFae33347zMnSMPeFCxdajx49akS0dJ1bkSgmoW7p0qXWv3//WutFQ+F1rBIBK9G/EkVzPgxxHzLc2gyt/QXMor2QhSHwbwJeN2AECAIQgAD1iRyAAAS8EvBanxCwvGYMdpWEgLqPJNpImNq4cWMQsyZNmhSOFbZs2dI2bdpkEoTuv//+IHC99NJLdsYZZwQBq23btjU2Rt1Pr732mi1YsMCqqqrCzz777DM766yzwrG8bGdg6Tm9UwKWxDJ1fF144YW20047BXuef/55u+iii4IQpfld6iKTkJapA2vJkiU2ePDgMEh+1qxZ4euG8nHDhg3BZnV96cuEmpHVpUuXnPhH/koQ5IIABCDgiYDXDZgnRtgCAQg0DQHqU9Nw560QgEBmAl7rEwJW5thxR5kTkIj15JNP2rRp0+wvf/lLvd527NjRpk6dGgQuDW5PvVKFKv19165dbdmyZfb9738/LwFLa6hoSFiL5lPVNUwdWLNnz66ZV5VJwJJQJbFLRxPTXd26dbPbb7/d+vXrl3PEEbByRsYDEIBAiQh43YCVyH1eAwEIOCZAfXIcHEyDQMIJeK1PCFgJT0zc/w8BiVBPPfVU6Eb64x//GL7SJ9HqgAMOsAEDBthxxx3XYGfS3//+dzvvvPPs4YcftsrKynC070c/+lHeApYskyildRYvXmwrVqywdu3ahQ4qdWfpq4GtWrWqcSCTgKUbNffrd7/7nd122232zDPP2Pr1623XXXcNw+zHjBlj3bt3zyslELDywsZDEIBACQh43YCVwHVeAQEIOCdAfXIeIMyDQIIJeK1PCFgJTkpch0ChCCBgFYok60AAAoUm4HUDVmg/WQ8CEIgfAepT/GKGxRBICgGv9QkBKykZiJ8QKCKBVfO3sqqdNxTxDQleuuXWVvGd06yix/QEQ8B1CORPwOsGLH+PeBICECgXAtSncokkfkCg/Ah4rU8IWOWXa3gEgZITmjMvPgAAIABJREFUQMAqPvKK7tOsYqeLi/8i3gCBMiPgdQNWZphxBwIQyIMA9SkPaDwCAQiUhIDX+oSAVZLw8xIIlDcBBKwSxLdlF2vxo7dL8CJeAYHyIuB1A1ZelPEGAhDIhwD1KR9qPAMBCJSCgNf6hIBViujzDgiUOQEErBIEGAGrBJB5RTkS8LoBK0fW+AQBCORGgPqUGy/uhgAESkfAa31CwCpdDvAmCJQtAQSs4oeWI4TFZ8wbypOA1w1YedLGKwhAIBcC1KdcaHEvBCBQSgJe6xMCVimzgHdBoEwJIGAVMbAa4r7DmVbR7RdFfAlLQ6B8CXjdgJUvcTyDAASyJUB9ypYU90EAAqUm4LU+IWCVOhN4HwTKkEBVVVXwqrq6ugy9wyUIQCDOBLxuwOLMFNshAIHCEKA+FYYjq0AAAoUn4LU+IWAVPtasCIHEEUDASlzIcRgCsSHgdQMWG4AYCgEIFI0A9aloaFkYAhBoJAGv9QkBq5GB5XEIQMAMAYssgAAEvBLwugHzygu7IACB0hGgPpWONW+CAARyI+C1PiFg5RZH7oYABNIQQMAiLSAAAa8EvG7AvPLCLghAoHQEqE+lY82bIACB3Ah4rU8IWLnFkbshAAEELHIAAhCIEQGvG7AYIcRUCECgSASoT0UCy7IQgECjCXitTwhYjQ4tC0AAAnRgkQMQgIBXAl43YF55YRcEIFA6AtSn0rHmTRCAQG4EvNYnBKzc4sjdEIBAGgIIWKQFBCDglYDXDZhXXtgFAQiUjgD1qXSseRMEIJAbAa/1CQErtzhyNwQggIBFDkAAAjEi4HUDFiOEmAoBCBSJAPWpSGBZFgIQaDQBr/UJAavRoWUBCECADixyAAIQ8ErA6wbMKy/sggAESkeA+lQ61rwJAhDIjYDX+oSAlVscuRsCEEhDAAGLtIAABLwS8LoB88oLuyAAgdIRoD6VjjVvggAEciPgtT4hYOUWR+6GAAQQsMgBCEAgRgS8bsBihBBTIQCBIhGgPhUJLMtCAAKNJuC1PiFgNTq0LAABCNCBRQ5AAAJeCXjdgHnlhV0QgEDpCFCfSseaN0EAArkR8FqfELByiyN3QwACaQggYJEWEICAVwJeN2BeeWEXBCBQOgLUp9Kx5k0QgEBuBLzWJwSs3OLI3RCAAAIWOQABCMSIgNcNWIwQYioEIFAkAtSnIoFlWQhAoNEEvNYnBKxGh5YFIAABOrDIAQhAwCsBrxswr7ywCwIQKB0B6lPpWPMmCEAgNwJe6xMCVm5x5G4IQCANAQQs0gICEPBKwOsGzCsv7IIABEpHgPpUOta8CQIQyI2A1/qEgJVbHLkbAhBAwCIHIACBGBHwugGLEUJMhQAEikSA+lQksCwLAQg0moDX+oSA1ejQsgAEIEAHFjkAAQh4JeB1A+aVF3ZBAAKlI0B9Kh1r3gQBCORGwGt9QsDKLY7cDQEIpCGAgEVaQAACXgl43YB55YVdEIBA6QhQn0rHmjdBAAK5EfBanxCwcosjd0MAAghY5AAEIBAjAl43YDFCiKkQgECRCFCfigSWZSEAgUYT8FqfELAaHVoWgAAE6MAiByAAAa8EvG7AvPLCLghAoHQEqE+lY82bIACB3Ah4rU8IWLnFkbshAIE0BBCwSAsIQMArAa8bMK+8sAsCECgdAepT6VjzJghAIDcCXusTAlZuceRuCEAgDYEDJz1llV1+CJsyINChbTMbuHeljexbWQbe4AIEzLxuwIgNBCAAAeoTOQABCHgl4LU+IWB5zRjsShSBb775xr766iurrIynaICAVX7pOuKAShtzUMvycwyPEkfA6wYscYHAYQhAYDMC1CeSAgIQ8ErAa31CwPKaMTnYdffdd9tJJ53U4BPdunWzfffd14YNG2Y//vGPrVWrVjm8gVuLSeCDDz6w2bNnW69evWz48OE1r/rwww/txBNPtPfee8/uvfde23XXXYtpRqPWRsBqFD6XD6sTa/GZbVzahlEQyIWA1w1YLj5wLwQgUJ4EqE/lGVe8gkA5EPBanxCwyiC7shGwUt0888wz7dJLL7W2bduWgffxdyGK31133RUEq+hCwIp/bOPsAQJWnKOH7akEvG7AiBIEIAAB6hM5AAEIeCXgtT4hYHnNmBzsqk8ASV3io48+sqVLl9pFF11k69evtzvvvNMGDhyYw1u4tVgEsolfsd5dqHXpwCoUST/rcITQTyywpHEEvG7AGucVT0MAAuVAgPpUDlHEBwiUJwGv9QkBqwzyLRcBZMmSJTZ48GA766yz7PLLL7eWLZlx09QpkEv8mtrW+t6PgOU1Mrnbpc6rIb0rbdj+8ZzHlrvHPFHuBLxuwMqdO/5BAAKZCVCfMjPiDghAoGkIeK1PCFhNkw8FfWsuAsjTTz9tffv2tVNPPdWuvvpqa926dS1b3nzzTbvjjjtMQteaNWvC3KWjjz7aJk6caN27d69170svvWRDhw61bbbZJnR0rV27Nohiy5cvD8+dccYZNnbs2PCON954w2bOnGn3339/WEMi2rnnnltrzUxH5lLfJ587depkn332WRDj5s+fbytXrrSKigqbO3euPfLII7Zx40br37+/TZo0yQ488EBr1qzZZtz1zoULF9rixYttxYoVpllhhx56aPC3Z8+etZ6J7BMH2X7JJZfYPffcYzvvvLPNmDHDjjvuuLC+7pOf6ngT708++STw+NGPfmQTJkyoWTfyR9xSL3XJnX/++WGd+mZgbdq0Kdg7b968wFtddf369QvxGDVq1GbHQ1PjLltlt44sRjE++eSTbdy4cdaxY8e8crOqqio8V11dndfzPAQBCECgWAS8bsCK5S/rQgAC8SFAfYpPrLAUAkkj4LU+IWCVQSZmK2DpS3c333xzECrSdWD96U9/Cj+TsFL3krBz1VVX2aBBg2pEnUiA6dy5cxgMf8EFFwSxJvW64oorbO+99w5iVt11+/TpE0SUSBhrrIClQfYPPvjgZja0a9cu7ZFJ2TNmzJggMtW99IwEt9NOO81atGhRI0xJUGrfvn0Ygi/bdXXt2tWWLVsW/GxoTd0rjrfffnsQm/IVsDZs2BBs05901+GHH27XXnut7bLLLjU/jgSsgw8+2CLxq+6zJ5xwQhACO3TokPNvBQJWzsh4AAIQKBEBrxuwErnPayAAAccEqE+Og4NpEEg4Aa/1CQGrDBIzk4AlwUJfstN96pBSZ5I6jiR0RNff//53GzlypOmf06dPN3XkSMiQWKJuJnUcff755+G5SKxIFWAkzFx55ZWhW6uystIWLFgQuo2+9a1vha4edQbpf2+11Vb24osvBgHt0UcftRtuuCF0g+lqrIAl0Unrjh8/3rp06WLvvvtuENVuuukmGzJkSBDvttxyy/AufflP73388ceDuKaOq2233TawkdijDqjnnnuulvAV2Sce+qKjOr0kWn388cemd3/xxRfBx9tuuy28V8PyxVD8X3311fB36vYSWwlM0RD9XIa4p4qQ6uqaNWuWHXHEEUFkS31HXTEqErDku4RDdY+pE0/XH/7wh+D/unXrggB47LHH5vxbgYCVMzIegAAESkTA6wasRO7zGghAwDEB6pPj4GAaBBJOwGt9QsAqg8TM5SuEElokzkjoiTqLJIroOOGUKVOCYKMuo7rH7SQ2SQTScTwJMc2bN6/VQXTjjTfaKaecUvOcOrEkJGm9dMcVI5vPOeccu/jii8N6jRWwfv7zn5s6vtQdFV2RyCZfo+N++lk0C0zvnjZtWg2L6DmJV8OGDQtCVSQ2pQpYqcJb6jNitMcee9gtt9yyWSfTs88+G44Z6mhidARSz+YiYEmU0xHBF154IXSAHXLIIbUyWEKl4qBuOh1h1BFKXZGApW6xBx54wHr37l3znOKvr1IqL9TVpZjkeiFg5UqM+yEAgVIR8LoBK5X/vAcCEPBLgPrkNzZYBoGkE/BanxCwyiAzsxGw1K2jTp2f/exnm812UgeRRI933nkndE6pm6rupY6lESNGhL/WPTo2GIlD6jBatGiR7bbbbjWPff3110EQueyyy8KROYkuqVe6WVyNFbAkUKnTK/VKt+aXX34ZRCvdHx39q+vvp59+GjqoVq9eXeNbtNYzzzwTusf222+/nLIn9chlxFAL5CJgrVq1KnTOSQi77rrrQudX3StaT0Kj/kiMjHirQ06iYt1jgtEz0fytnBwzs8f67WM/qNx8xliu65TT/RUdOlnrY4dYm5FjysktfIFA7Ah43YDFDiQGQwACBSdAfSo4UhaEAAQKRMBrfULAKlCAm3KZ+gQQdetobpWO9km4UpeNBq7XvV555ZXQbRQlaUO+9OrVy+69994wlLw+QSZ6Xt1NGhiuYeMaol5sAUtD3HU8LpOA9dFHH4Xjkg899FBWYYvWzSSwpS721Vdf2T//+U97/fXX7a233rI///nP4biihqanMsxVwBJ7xaohoSmdOJhpeD8CVlapkNdNbUacbG1/dkZez/IQBCDQeAJeN2CN94wVIACBuBOgPsU9gtgPgfIl4LU+IWCVQc41NANLM6zOPvtsu/76623gwIFhSPfWW29dy+v6homnQ5NOwJIolnokrq6AlU5YKkYHVrYCVupRwGzCn4uApU61a665Jsz20pcBMzHMVcDKRmhCwMomqqW7p9lWHe3bix8u3Qt5EwQgUIuA1w0YYYIABCBAfSIHIAABrwS81icELK8Zk4NdmYa4v//++2EOlQZ0a2C55kRFA8T1mkjAqk+Iqs+UTM9FHVheBSzNi4q6ybLBnakDK5WzBtcfcMABYdaUhsNr2LsuDXDXlfreXI4Q0oGVTaR83YOA5SseWJM8Al43YMmLBB5DAAJ1CVCfyAkIQMArAa/1CQHLa8bkYFcmAUtL6Rjf6NGjQ1eQBq7rGFp0RUfqXn755fCVQQ0Zz+YqtYClweoakr7jjjvWdHx99tlnYSC9Osuy7cDS1xQ1sF5daZplddhhh2XjbsYh81EcTj/9dPvVr3612XwqFYEBAwaELyTmK2BlMwNLA+Q10yzdDKx0A/XlfDadXQ1BYgZW/XQ4QpjVrxc3QaBoBLxuwIrmMAtDAAKxIUB9ik2oMBQCiSPgtT4hYJVBKmYjYGkm0+WXXx4Gq2tOlL5g17179+C9Bq5feOGF4WuA5557bvj36AuFEZ7oq3wa1B59Ya/QAlbqlwvrCkv6Ut6cOXPCVxA1jD46spiPgCWfIpFHw+Xnzp1r7du3r5UJb7/9dpiTpWHuCxcutB49emQUsKKOM7HVlxxTr1T+jZmBle1XCDXfSx13xx57bDCDGVil/0UPQ9yHDLc2Q2t/wKD0lvBGCCSbgNcNWLKjgvcQgIAIUJ/IAwhAwCsBr/UJActrxuRgVzYClpZ744037KSTTgpihsQWfYkvEqpefPFFGz58uK1du9amTp0ahCIdfdu4cWO4X8KX/pkqzhRawEoV0vS1vKuvvtp23nlnk7Clr/ZJgFMHmY7mNVbA0vFBdSlJ6JHfEu122mkn0xcVn3/++TAkfenSpTZz5swwQ6x58+YZBaxIFJPts2fPtl122SVE8dVXX7VLLrnE7rjjjvC/6xOwxF33tWrVKtyX7siihLybb77Zxo0bFwbpz5o1Kwh6iqPeo64rCW4nnHBC6EqLvjZYbAGrqqoq2FxdXZ1D5nIrBCAAgeIT8LoBK77nvAECEPBOgPrkPULYB4HkEvBanxCwyiAnsxWw5Oo999wTxA/NaNJz0Vf7JIw8/PDDpuNv69atS0tF3Vn6E83PKrSApZdKSPvpT39qq1evrmVDt27dglgjkUhXYwUsraFfyvHjx2/2rujF6sCSENW5c+d6BaVUI1NnYNUFKLFp+vTpwW6JhMuWLauZiyVx6aijjgpCnS4diZRYp/+tTq66s7o0mF/Cmv6kuw4//HC79tprawQ03YOAVQa/6LgAAQjkRcDrBiwvZ3gIAhAoKwLUp7IKJ85AoKwIeK1PCFhlkGa5CFgSPySQ3HTTTZbu+Nybb74ZOoWWLFlia9asCUJX//79g7DVr18/q6ioqCFWDAFLi6tTTMcFZYM6rgYNGmSTJ0+27bbbLnSQFUrA0jrqclLHkmZ/aU5Yu3btgqin7qxjjjmmphsqujedoJSaQvoKoY4kLlq0KAzHl3Alm8V6++23D11lmr+lLqoxY8aER3W8UMKcfqZnNOhd/n/55ZdpBSw9o04x2Ttv3jxbvnx54KT4DB06NLwrdUg/AlYZ/JLjAgQgkDcBrxuwvB3iQQhAoGwIUJ/KJpQ4AoGyI+C1PiFglV2q4RAESk+AI4SlZ84bIQCB7Ah43YBlZz13QQAC5UyA+lTO0cU3CMSbgNf6hIAV77zCegi4ILBq/lZWtfOG0tiyRTer2Ha0VfQ4vzTv4y0QgECsCXjdgMUaKsZDAAIFIUB9KghGFoEABIpAwGt9QsAqQrBZEgJJI1BSAevfcCu2n2gV370qaajxFwIQyJGA1w1Yjm5wOwQgUIYEqE9lGFRcgkCZEPBanxCwyiTBcAMCTUmgKQQs26KbtejzSlO6zbshAIEYEPC6AYsBOkyEAASKTID6VGTALA8BCORNwGt9QsDKO6Q8CAEIRASaRsDawVr0eZUgQAACEGiQgNcNGGGDAAQgQH0iByAAAa8EvNYnBCyvGYNdEIgRgaYQsDQDq2LHGTGihKkQgEBTEPC6AWsKFrwTAhDwRYD65CseWAMBCPyHgNf6hIBFlkIAAo0mUFIBa4sdrKLraMSrRkeNBSCQDAJeN2DJoI+XEIBAQwSoT+QHBCDglYDX+oSA5TVjsAsCMSJQVVUVrK2uro6R1ZgKAQgkgYDXDVgS2OMjBCDQMAHqExkCAQh4JeC1PiFgec0Y7IJAjAggYMUoWJgKgYQR8LoBS1gYcBcCEEhDgPpEWkAAAl4JeK1PCFheMwa7IBAjAghYMQoWpkIgYQS8bsASFgbchQAEELDIAQhAIEYEvO6fELBilESYCgGvBBCwvEYGuyAAAa8bMCIDAQhAgPpEDkAAAl4JeK1PCFheMwa7IBAjAghYMQoWpkIgYQS8bsASFgbchQAE0hCgPpEWEICAVwJe6xMClteMwS4IxIgAAlaMgoWpEEgYAa8bsISFAXchAAEELHIAAhCIEQGv+ycErBglEaZCwCsBBCyvkcEuCEDA6waMyEAAAhCgPpEDEICAVwJe6xMClteMwS4IxIgAAlaMgoWpEEgYAa8bsISFAXchAIE0BKhPpAUEIOCVgNf6hIDlNWOwCwIxIoCAFaNgYSoEEkbA6wYsYWHAXQhAAAGLHIAABGJEwOv+CQErRkmEqRDwSgABy2tksAsCEPC6ASMyEIAABKhP5AAEIOCVgNf6hIDlNWOwCwIxIoCAFaNgYSoEEkbA6wYsYWHAXQhAIA0B6hNpAQEIeCXgtT4hYHnNGOyCQIwIIGDFKFiYCoGEEfC6AUtYGHAXAhBAwCIHIACBGBHwun9CwIpREmEqBLwSQMDyGhnsggAEvG7AiAwEIAAB6hM5AAEIeCXgtT4hYHnNGOyCQIwIIGDFKFiYCoGEEfC6AUtYGHAXAhBIQ4D6RFpAAAJeCXitTwhYXjMGuyAQIwIIWDEKFqZCIGEEvG7AEhYG3IUABBCwyAEIQCBGBLzunxCwYpREmAoBrwQQsLxGBrsgAAGvGzAiAwEIQID6RA5AAAJeCXitTwhYXjMGuyAQIwIIWDEKFqZCIGEEvG7AEhYG3IUABNIQoD6RFhCAgFcCXusTApbXjMEuCMSIAAJWjIKFqRBIGAGvG7CEhQF3IQABBCxyAAIQiBEBr/snBKwYJRGmQsArAQQsr5HBLghAwOsGjMhAAAIQoD6RAxCAgFcCXusTApbXjMEuCMSIAAJWjIKFqRBIGAGvG7CEhQF3IQCBNASoT6QFBCDglYDX+oSA5TVjsAsCMSJw4KSnrLLLD23rLZvZ2ce0sh90ax4j6zEVAhAoZwJeN2DlzBzfIACB7AhQn7LjxF0QgEDpCXitTwhYpc8F3giBsiMQCVhyTCLWgvFtys5HHIIABOJJwOsGLJ40sRoCECgkAepTIWmyFgQgUEgCXusTAlYho8xaiSCwadMm058WLVqUjb/ffPONffXVV1ZZWZmXT6kClhZYfm7bvNbhIQhAAAKFJuB1A1ZoP1kPAhCIHwHqU/xihsUQSAoBr/UJAStGGfjSSy/Z0KFDbe3atVlZfdddd9mJJ56Y1b3pbrr77rvtpJNOsosuusjOP//8vNfRgxdffLHNmDEjpzVOPfVUu/rqq61169Y5PVfMm9944w274IILbNy4cdanT59ivqpka3/wwQc2e/Zs69Wrlw0fPjyv9yJg5YWNhyAAgRIQ8LoBK4HrvAICEHBOgPrkPECYB4EEE/BanxCwYpSUCFhNH6xIiFu5cmXZCFiRUNkYwbPWEcL2zWzBBI4QNn22YgEEICACXjdgRAcCEIAA9YkcgAAEvBLwWp8QsLxmTBq7IgFrv/32c9eZlA/GDz/8MHSIvffee3bvvffarrvums8yJX0GASs97poh7u2b2dkDGOJe0qTkZRCAQIMEvG7ACBsEIAAB6hM5AAEIeCXgtT4hYHnNGAQsl5FBwEoflqqqqvCD6upql3HDKAhAILkEvG7AkhsRPIcABCIC1CdyAQIQ8ErAa31CwPKaMUUQsDZs2GDLli2zJUuW2PLly239+vXWrVs323fffe20006zfv36WUVFRc2b083Aevrpp61v376m42Y77bSTnX322fbf//3fdsghh9hVV11lO+64Y9ZEs+nA+uyzz+yss84yzZ668cYb7dZbb7W5c+da586dbeLEicHu5s2bh6Hqq1evtltuucUef/xxW7duXfBHM8NGjRplbdtuPlRcg8v/93//1xYsWGAPPfSQrVmzJtiuDreBAwfamDFjwnt0RX7XdS46dpfKavLkyXbzzTfbvHnzTF1z/fv3t3PPPdcOPvhg0zufeOIJu/zyy0MM1HV2+umn2ymnnJLWRjFauHChLV682FasWBHideihhwbfe/bsac2aNasxKZWn7HnzzTdtzpw5wXYNZ5dPYrnnnnuGZ+o7kprPzDMErKzTnhshAIESE/C6ASsxBl4HAQg4JEB9chgUTIIABAIBr/UJAStGCdqYI4Tvv/9+ED3uu+++tB63a9fObrjhhjDEOxJFGhKwJNJIGJFopGvIkCFBtNlyyy2zJpqLgPU///M/ttdeewVBJroefPBBO/bYY8PX8zTsXd1Rn3zyyWbvP/zww+3aa6+1XXbZpeZnEpJ0bHH8+PFByEt3SfCZP3++bb311lkLWOLy+eef2/XXX19rSQlPt912m/3lL39Ja+eUKVPs0ksvtVatWtU8p3hLRBPnupfiNXPmzCDgRV9DjHi+9tprQaSSUFn3kh0SwyQ4IWBlnarcCAEIxJiA1w1YjJFiOgQgUCAC1KcCgWQZCECg4AS81icErIKHungL5itgff3113bhhRcG4WTs2LHhK3rbbrttMPSdd96xa665xq688srQ2XPHHXdY165dw88aErD0c60l0aVDhw728ccfW6dOnXJyPhcBS0KSxJfrrrvOjjrqKFM3mYQbfaHwnnvuCV8F3G233eySSy6xgw46KHQcSbRTF5TErSOPPDKIUbJV1wsvvGAnnHCCffrpp0EU089btmxpX375ZeiQmjZtWvjao0Q5iUjRVd8RwoiV7jv66KODuLTHHnsELuedd16wQ91Wbdq0CbE44ogjQrebRCZ1sendEpbUVaVLXwbUVxjVTXbGGWcE8VEx27hxYxC09FXI5557zu68887QWaUr4vnII49Yx44dQ2xGjBhhErteeeWV0H2lTjP9Ux1gemdqnBszxJ0OrJxSn5shAIESEvC6ASshAl4FAQg4JUB9choYzIIABOjAIgcaTyDbrxD26tWr1lB0iVQalq7jeDqO1qNHj1rGvP7666HzSp1DqcPUGxKw1M2UKrjk412uAtY555wTRDgdGYyujz76KAhM6jqSb9/73vdqmaLuLAl2Ona4dOnScJxPl8QsdS/Nnj07CDqpR/HUnSXRS11RdY/TZRKw9H4JapEQpXdJaFKH2t///vdw9FKxiK7oiKTsefTRR+2www4LP5KwNXjw4OCvxLSoyyp6TmsOGzYsHP9Ud5mOSKYKWOn8kvAl8e/AAw8Mwlck5hXiK4SP9dvHflDZzCq27mrtz55hlb32zicleAYCEIBAwQnwH4gFR8qCEIBAgQhQnwoEkmUgAIGCE/Ban+jAKnioi7dgvgJWJosi4UNC16JFi0Ink66GBCx1GaWKIJneke7nuQpYEoY00yr10i/WgAEDgpiT2lWUes+f/vSnMA9LQpb+pIpV9dkd+V73mUwClmZZ/frXvw6dVtEVCYjyN5Vv9PNozUjcUheYRCv5q5lle++9uRikzrEzzzwzHOGM1ox4PvPMM0EM0yyv1CvKn2222SbENuqYK6SApfdJxOp094P5pATPQAACECg4Aa8bsII7yoIQgEDsCFCfYhcyDIZAYgh4rU8IWDFKwXyPEKa6qGHnOtamIedvv/12mMn0xz/+MQwI17Vy5Urr06dP+PeGBCwdb1OXko7w5XvlKmCl2ha9Ux1jEq+yueqzWV1QskWdaC+//LI99dRTgYkY1X0mk4CVTiSL/NRRTg2MjwbD1ydgqats5MiR4bhfNlfEJRPPUglYsrnz489mYzr3QAACECg6Aa8bsKI7zgsgAAH3BKhP7kOEgRBILAGv9QkBK0Yp2RgBSzOj9BU/dQdJmKnvipuAlTp7KlMoU8UoHRPUVwc1M0tHC+u7chWw0n3BLxKWIlGw7qywuh1YqUcBM/mknyNgZUOJeyAAgaQS8LoBS2o88BsCEPgPAeoT2QABCHgl4LU+IWB5zZg0duUrYEm80qBwfRlPA7179+4djpdpKPgPf/hD69KlSxijlArjAAAgAElEQVQUruHfcRWw0glHDYVWHWejR48OYp6Gq++///7h6OR3v/vd8LVD/fzkk0/OuQOrkALWe++9V2smWaZU9dKBVdFlG+u04LeZzOXnEIAABEpCwOsGrCTO8xIIQMA1AeqT6/BgHAQSTcBrfULAilFa5itgRcO7DznkkPAVv+22266W1xJx9LU6zU6Km4C1atUqO/zww+24444Lvkmgy3RFg9N1nE+innzXFwFTLx2PnDx5cpMIWBqmrwHysi11sHsmvzwIWBKv2v/XBQxxzxQsfg4BCJSMgNcNWMkA8CIIQMAtAeqT29BgGAQST8BrfULAilFq5itgpZtlFbmto3T6uWYu6YqbgPXuu+/aqFGjwjBzfRVRYlbqJf9uvvlmGzduXM0XB9evXx++BFhfh5P+XsPYNYOqKY4Qyv5bbrkl2CDf9AXF9u3b1/JL88sUMw1zj74s2ZQCVlVVVbCvuro6Rr9RmAoBCCSBgNcNWBLY4yMEINAwAeoTGQIBCHgl4LU+IWB5zZg0duUrYC1fvtwGDRpk3//+98Pg9X322ceaN29u+jqexBF1+nzyySexFLBSBbhu3bqFmVbytW3btqZh6Bryft5559n2229fcxxPRyonTJhgt912W/gqob7m16FDB9PX/zS8ffr06WG4va76BCxx07HLqHOrIZEw1xlYem+qiDZ8+HC78MILbaeddjIN4X/++edNRxU1u2vmzJnheOj/a+9OgKyszvyPP+ybIpsLmgRUHHS0SKI9QcVAAog6ICjgAIpCRGRRQBAtI6CoiAwKCuICigIqLiAMLuWooIXjhjIxOpNBJ9HIlIL7RnAF/Nfv/Oftud3cpu/tvt39nH6/t8pS6Xvf9zmfczj13l+f97zqz8oGWJMnTw5+jRo1yvtvBQFW3mR8AAEEqknA6wVYNTWf0yCAgGMB5ifHnUNpCKRcwOv8RIAV0cCsaICVuQdW6ea2atXKtIn4H/7wh7DqZ82aNda3b9/wthieQqg6dUvg7Nmzbfr06Vl7U8HW3LlzQ7BVp06d8J7MPbBKf0jvGzBggI0ZM8ZOOumksIJrn332KWGSfEbHnThxYlar5D0VCbD0WU0aF1xwQVhdlu2lFVhz5swpfqphRQOs5BbTJMRUe2bNmmUNGzbM+W8HAVbOVLwRAQSqWcDrBVg1M3A6BBBwKMD85LBTKAkBBIKA1/mJACuiAVrRAEtNVIilIGbp0qXh6XsKdfr3728jR44Mm5drNY9Cm2nTpoVVSVrRE0uApfZpZZKCHoVwa9euLd6cvXfv3jZu3Dhr3759iZ5OnkJ4ww03hM3rdVthjx497Nxzz7V+/fqF1VgjRoywN99801asWGFHHnlk+Lwc9Zm77747nENe+uehhx6yoUOHhpVR+v/MV0UDLB1Dn9Utgro9UqGb9vjq0qVLuL2wT58+JVZLVTTA2rFjR3DT6jyNMW1eP3/+/Jz2E0vaSYAV0URCqQikTMDrBVjKuoHmIoBAFgHmJ4YFAgh4FfA6PxFgeR0x1IVARAIvL2xhRR22mzVuZ/X+frHVadktouopFQEEarOA1wuw2mxO2xBAIDcB5qfcnHgXAghUv4DX+YkAq/rHAmdEoNYJFAdYalnjdla/y19qXRtpEAIIxCng9QIsTk2qRgCBQgowPxVSk2MhgEAhBbzOTwRYhexljoVASgVKBFhmVr/HDymVoNkIIOBNwOsFmDcn6kEAgeoXYH6qfnPOiAACuQl4nZ8IsHLrP96FAAJ7ECDAYngggIBXAa8XYF69qAsBBKpPgPmp+qw5EwII5CfgdX4iwMqvH3k3AghkESh5C+HPrH6Xt3FCAAEEXAh4vQBzgUMRCCBQowLMTzXKz8kRQGAPAl7nJwIshi0CCFRa4P82cf+Z1fv7u9jEvdKiHAABBAol4PUCrFDt4zgIIBCvAPNTvH1H5QjUdgGv8xMBVm0febQPgWoQKCoqCmfZuHFjNZyNUyCAAAK5C3i9AMu9BbwTAQRqqwDzU23tWdqFQPwCXucnAqz4xxYtQKDGBQiwarwLKAABBMoQ8HoBRochgAACzE+MAQQQ8CrgdX4iwPI6YqgLgYgECLAi6ixKRSBlAl4vwFLWDTQXAQSyCDA/MSwQQMCrgNf5iQDL64ihLgQiEiDAiqizKBWBlAl4vQBLWTfQXAQQIMBiDCCAQEQCXq+fCLAiGkSUioBXAQIsrz1DXQgg4PUCjJ5BAAEEmJ8YAwgg4FXA6/xEgOV1xFAXAhEJEGBF1FmUikDKBLxegKWsG2guAghkEWB+YlgggIBXAa/zEwGW1xFDXQhEJECAFVFnUSoCKRPwegGWsm6guQggQIDFGEAAgYgEvF4/EWBFNIgoFQGvAgRYXnuGuhBAwOsFGD2DAAIIMD8xBhBAwKuA1/mJAMvriKEuBCISIMCKqLMoFYGUCXi9AEtZN9BcBBDIIsD8xLBAAAGvAl7nJwIsryOGuhCISIAAK6LOolQEUibg9QIsZd1AcxFAgACLMYAAAhEJeL1+IsCKaBBRKgJeBQiwvPYMdSGAgNcLMHoGAQQQYH5iDCCAgFcBr/MTAZbXEUNdCEQkQIAVUWdRKgIpE/B6AZaybqC5CCCQRYD5iWGBAAJeBbzOTwRYXkcMdSEQkQABVkSdRakIpEzA6wVYyrqB5iKAAAEWYwABBCIS8Hr9RIAV0SCiVAS8ChBgee0Z6kIAAa8XYPQMAgggwPzEGEAAAa8CXucnAiyvI4a6EIhIgAAros6iVARSJuD1Aixl3UBzEUAgiwDzE8MCAQS8CnidnwiwvI4Y6kIgIgECrIg6i1IRSJmA1wuwlHUDzUUAAQIsxgACCEQk4PX6iQArokFEqQh4FSDA8toz1IUAAl4vwOgZBBBAgPmJMYAAAl4FvM5PBFheRwx1IRCRAAFWRJ1FqQikTMDrBVjKuoHmIoBAFgHmJ4YFAgh4FfA6PxFgeR0x1IVARAIEWBF1FqUikDIBrxdgKesGmosAAgRYjAEEEIhIwOv1EwFWRIOIUhHwKkCA5bVnqAsBBLxegNEzCCCAAPMTYwABBLwKeJ2fCLC8jhjqQiAiAQKsiDqLUhFImYDXC7CUdQPNRQCBLALMTwwLBBDwKuB1fiLA8jpiqAuBiAQIsCLqLEpFIGUCXi/AUtYNNBcBBAiwGAMIIBCRgNfrJwKsiAYRpSLgVaDrRf9mDfY72mt51IUAAggggAACCCCAAAIIIJBFoGWzOtbvmAZ29gkNin9KgMVQQQCBWitAgFVru5aGIYAAAggggAACCCCAQAoEzjy+gY34TcPQUgKsFHR4bW7izp07bdq0aXbdddfZ3LlzbeLEiVmbq4F+6qmn2tatW+3kk0+2e+65x9q0abPbe5PjLViwwJ544gnr0qVLwfk+/fRTO+uss+yDDz6wBx980Dp27FjhcyTHevLJJ/d4jGOPPdZ69uxpI0aMsPbt21f4fMkHv/nmm2C9cOFCe/7556vEqdJFmhkBViEUOQYCCCCAAAIIIIAAAgggUDMCWom1ckJTAqya4eeshRZ45JFHrF+/fnbeeefZvHnzrGnT/z+4M1/Lli2zYcOGhT9q27atPfroo3bMMcfs9r5PPvnEzj777PDnZYVcla2/JgKspGaFZYsWLbKuXbtWqhkEWJXi48MIIIAAAggggAACCCCAAAI5CBBg5YDEW+IReOutt2zQoEHWrFkzW758ubVr165E8d9//71ddtll9thjj1mvXr3slltusdtvv91GjRq1WyPfeOMNGzhwYPjnmmuusXr16hUcoioCLBV53333WevWrXerd8eOHbZp06awSu3++++3M844I6ycatmyZYXbRoBVYTo+iAACCCCAAAIIIIAAAgggkKMAtxDmCMXb4hDYtm2bXXDBBfYv//IvWW/727JlS7hlr3HjxjZ58mQbM2aMde/e3W688UZr0qRJiUYqBBo6dKitWbPG+vbtWyUA1R1gJY34/PPPwy2EL7/8cpkr0HJtMAFWrlK8DwEEEEAAAQQQQAABBBBAIF8Brbwa+KsGNvg4NnHP1473OxdQGDVp0qSs+2C98MILdsopp9iFF15oF198sY0ePdoUapVerZWs1HrxxRfDSqWDDz64uNUff/yxLV682B566CF77bXXwiov7Sk1btw469Spk9WpU6f4vUlApb2mLr/8cpsxY4Y98MAD1qFDB7viiivs17/+dZl7YP35z38OdWpV2dKlS61bt257lE/OpTeVtQIrOUBZoVN5gVqywu2AAw4oPkd5AZaOKcOVK1fa+vXr9+il+nQ8BZAyXrdune29995hXy3dFtqnTx9r1KhRhUZgUVFR+NzGjRsr9Hk+hAACCFSVgNdNSKuqvRwXAQTiEWB+iqevqBSBtAl4nZ/q/Pjjjz+mrTNob8UFkpDqzDPP3G1lVRJuaVWVNnK/9tprw8bvTz31lJ144oklQip9/tBDDy1xjJdeeims2nr99dd3K1BBy8yZM0MoVr9+/fDzJBBq3rx5CF7uvffe8OfJ3lsKtrJt4v7++++HlWR//OMfcwqvMs+VS4Cl42t/rzfffLPECqxCB1gKvLTSS31S+pXNa/v27XbppZfarbfemnUAXHTRRcG49Gq5XEYLAVYuSrwHAQRqQsDrBVhNWHBOBBDwJcD85Ks/qAYBBP5PwOv8RIDFKM1LILlNMAlyDjzwwPD55PZC7W2VPPHv6aefDnthaY+rKVOmFK+eSp5UeOWVVxbvj5WEPs8++6yNHTs2rKjSsb/++mtbvXq1TZ061T777LOw4bs2ks8MlfRkwM6dO9vNN98cNoz/8ssvw8oi/bt0gPXhhx+Gc+YTXuUaYGl106uvvmrXX3992AfsnHPOCTUpYMs8RllPRcxnBZZWqqkda9euDV5aoSavH374IQRaCg7VF5leWnF1+umnh43lFTZqpZry61deecUUXv3Xf/1XhZ8ISYCV118j3owAAtUo4PUCrBoJOBUCCDgVYH5y2jGUhQAC5nV+IsBicOYlkNz+d+edd5YIO5Lw5bDDDjP9bJ999rHNmzebVlopWEn+TCfTxuZXXXVVidVJuqVNt7GNHDkyhCvaKD55KWTRbXta1TR8+HBbsGBB+HmyokkBVrbN4kuveGrRokVxeHXXXXfZb3/72xK3JO4JIvNcuYDptjy1SU8jTF6FXIG1atUqGzBgQAgHtXF+siotOZfCq8GDB4dgL/HS5vIKBnXLpMK1zJf6RKvb5s6daxMnTsyliSXeQ4CVNxkfQACBahLwegFWTc3nNAgg4FiA+clx51AaAikX8Do/EWClfGBWpPnJBuyZodEjjzwSVkZlrrbS6qkJEyaEvZm0R5P2sPr222/D/lgfffRRcaiV/JlubSt9u2FS3yeffBICLK3U0v5Yhx9+eHGApb209Lljjz22RHMyAyOthLrjjjvsueees3zDKx00lwAr2U9KT1ZUeJQZwmUeo7IrsJIQUft9Pfroo2HVWelXYr9hw4ZiL62MU10///nPwx5hCvAq84TEzHM+3e0f7BcN/m9/soqMKz6DAAIIIICAR4G6LVtbk74DrenZIzyWR00RC3j9ghgxKaUjgECBBLzOTwRYBergNB1Gq3sU0mhfqzlz5oT9p7SiSv+UDqCSfbGSsCu5BbFHjx7FtxXqqX0Kp957773i2w9Le2bbzLy8FU3Jz1WvNkbXpvAKmTJvq8u138raxH3Hjh32zDPPhL2lFMRpI/n+/ftb3bp1dzt0efXmegth4vX444/nVP7zzz8fNmpPbp/UHmXJSyu0VK/6U3uGZas7l5MQYOWixHsQQAABBGIWaHrmcGt27tiYm0DtzgS8fkF0xkQ5CCBQAwJe5ycCrBoYDLGfUntL6XY/rYrSaiytNNL/Z3viYLLpu34+a9assEeUnlT48MMPF2/sXl6wI6/KBFi6xVBPMxw6dGhYfaXVWwqxDjrooJy7orynEGqV2bBhw8I+XQrrhgwZstvtieW1M9cAK5fVYJkNSwIs/Zn2ztJKtEWLFoVbPDNfegqhbiHUbaD5vgiw8hXj/QgggAACsQnUadHK2qz819jKpl7HAl6/IDomozQEEKgmAa/zEwFWNQ2A2nQa7UmlJwzOnj07rLhq2rRpWMHTvXv33Z5MmKy40h5Ny5cvD08K1O2GCr6SDeCrYwXWsmXLrFu3bjZ9+vTwpL2y9o4qq5/KC7Bkcv/994d9pFq1apX16YaFDrDKuhUxl7Gm2xC1kb3CPa3k0q2GemmTd+2Hte++++ZymOL3EGDlxcWbEUAAAQQiFCDAirDTnJfs9QuiczbKQwCBahDwOj8RYFVD59fGUyRPGNSG4PXq1Qurm7JtAJ7s16Sn8t19990hHGnTpk1YjdWwYcNAk8seWFu3bg0bj+s2uNJ7YJUV5GQLjN59991Qq25XVIimW+tyeZUXYOkY27dvD7cSai+vbEFQeQFWcmvmIYccEmpr3bp11pVnuXjl0qbkPQrf/uM//sPOP//88CTCbPuJlXc8AqzyhPg5AggggEDsAtxCGHsP+qvf6xdEf1JUhAAC1S3gdX4iwKrukVBLzpc8YfDoo48OT8DTE/eeeOKJrIFQsum7Vj7p1kE95e6ss84qIZHrUwi10it5omF5gVC2n2c+0fCMM84IgVouG5nnEmCpQZs2bQq3D77++ut200032fjx44tvJdy2bZtdcMEF4fbF0nuFqa758+fbRRddZCeddNIeAyydJ/FSqKcN6ps3b17CU5vda18xbeaulWFt27YNm+fr3KtXrzbtQZb5SjZ910bvBFi15C8pzUAAAQQQKIhA2MR94BBrOqjkE3wLcnAOkmoBr18QU90pNB4BBIKA1/mJAIsBWiGBZE8q3Q6oV8eOHUvcFph50GRl0V577RVWW61YscKOPPLIrIHLs88+a2PHjrXLL7883GKoYEWBy9SpU8P+UpkbsFckwNJJv/rqKxs3bpzptkLtBaX9uerU2fMT9HINsDKDKD3tT+HREUccEdq6c+fOsNG9bl/s3bt3uN2yQ4cOpmBLt1dqVZraePzxx5cbYGnVmerW7X8KzHTcQw891Hbt2mX/+Z//aVdffXVwU2ioVWFaJbdq1SobMGBACBmvv/768PRCrYLTyjGdXwGXnkyoPbL222+/vMZFUVFReP/GjRvz+hxvRgABBKpawOsFWFW3m+MjgIB/AeYn/31EhQikVcDr/ESAldYRWYB2a/WS9nzSS6uqMm8LzDx8sun7ypUrw6qgW265JTwNsPTrpZdesjFjxoTVS6Vfer/CGJ1PK770qmiApc9qc3mtAmvRokWJkKksllwDLH1eG6WPGjUqBEgXXnhh2CusSZMm4dBaofW73/2ueM+p5HzaZF6hklZW6bWnWwiTz2hS0YquZP+q0rXLWk+JTPazyrzFMVs7VYNuCdVeYfm+CLDyFeP9CCBQXQJeL8Cqq/2cBwEE/AowP/ntGypDIO0CXucnAqy0j8xKtF+D+tRTTzXtT6XN2UvfFpgcOtn0fdq0aVn3ycosQeGPQhztc/Xaa6+Fpwf27NkzrJjq1KlTiZVSlQmwduzYEQI31VQ6ZMpGkk+Apc8/88wzYa+tv/3tb6bgrlevXsWH1T5cul1QK6K04kr7ZU2aNCk8FVGfyTXA0vtUl1Z56Rx6EqKCPq2w0uosPVWwUaNGJZrz3XffmfYjW7Jkib344ovh/Fo9p9spR4wYYe3bt6/QiCDAqhAbH0IAgWoQ8HoBVg1N5xQIIOBcgPnJeQdRHgIpFvA6PxFgpXhQ0nQECiVAgFUoSY6DAAKFFvB6AVbodnI8BBCIT4D5Kb4+o2IE0iLgdX4iwErLCKSdCFShwMsLW1hRh+1VeAYO7U6g4f5W9yejre7BU92VRkEIZAp4vQCjlxBAAAHmJ8YAAgh4FfA6PxFgeR0x1IVARAIEWBF1VoFLrdv+Mqt76DUFPiqHQ6BwAl4vwArXQo6EAAKxCjA/xdpz1I1A7RfwOj8RYNX+sUcLEahyAQKsKif2e4KG+1n9X7/vtz4qS72A1wuw1HcMAAgg4PYx9XQNAggg4PX6iQCLsYkAApUWIMCqNGG8ByDAirfvUlK51wuwlPDTTAQQ2IMA8xPDAwEEvAp4nZ8IsLyOGOpCICIBAqyIOqvApXILYYFBOVzBBbxegBW8oRwQAQSiE2B+iq7LKBiB1Ah4nZ8IsFIzBGkoAlUnQIBVdbZuj6xN3H82weq2u8RtiRSGgAS8XoDROwgggADzE2MAAQS8CnidnwiwvI4Y6kIgIoGioqJQ7caNGyOqmlIRQCANAl4vwNJgTxsRQGDPAsxPjBAEEPAq4HV+IsDyOmKoC4GIBAiwIuosSkUgZQJeL8BS1g00FwEEsggwPzEsEEDAq4DX+YkAy+uIoS4EIhIgwIqosygVgZQJeL0AS1k30FwEECDAYgwggEBEAl6vnwiwIhpElIqAVwECLK89Q10IIOD1AoyeQQABBJifGAMIIOBVwOv8RIDldcRQFwIRCRBgRdRZlIpAygS8XoClrBtoLgIIZBFgfmJYIICAVwGv8xMBltcRQ10IRCRAgBVRZ1EqAikT8HoBlrJuoLkIIECAxRhAAIGIBLxePxFgRTSIKBUBrwIEWF57hroQQMDrBRg9gwACCDA/MQYQQMCrgNf5iQDL64ihLgQiEiDAiqizKBWBlAl4vQBLWTfQXAQQyCLA/MSwQAABrwJe5ycCLK8jhroQiEiAACuizqJUBFIm4PUCLGXdQHMRQIAAizGAAAIRCXi9fiLAimgQUSoCXgUIsLz2DHUhgIDXCzB6BgEEEGB+YgwggIBXAa/zEwGW1xFDXQhEJECAFVFnUSoCKRPwegGWsm6guQggkEWA+YlhgQACXgW8zk8EWF5HDHUhEJEAAVZEnUWpCKRMwOsFWMq6geYigAABFmMAAQQiEvB6/USAFdEgolQEvAoQYHntGepCAAGvF2D0DAIIIMD8xBhAAAGvAl7nJwIsryOGuhCISIAAK6LOolQEUibg9QIsZd1AcxFAIIsA8xPDAgEEvAp4nZ8IsLyOGOpCICIBAqyIOotSEUiZgNcLsJR1A81FAAECLMYAAghEJOD1+okAK6JBRKkIeBUgwPLaM9SFAAJeL8DoGQQQQID5iTGAAAJeBbzOTwRYXkcMdSEQkQABVkSdRakIpEzA6wVYyrqB5iKAQBYB5ieGBQIIeBXwOj8RYHkdMdSFQEQCBFgRdRalIpAyAa8XYCnrBpqLAAIEWIwBBBCISMDr9RMBVkSDiFIR8CpAgOW1Z6gLAQS8XoDRMwgggADzE2MAAQS8CnidnwiwvI4Y6kIgIgECrIg6i1IRSJmA1wuwlHUDzUUAgSwCzE8MCwQQ8CrgdX4iwPI6YqgLgYgECLAi6ixKRSBlAl4vwFLWDTQXAQQIsBgDCCAQkYDX6ycCrIgGEaUi4FWAAMtrz1AXAgh4vQCjZxBAAAHmJ8YAAgh4FfA6PxFgeR0xKa/rxx9/tB07dliDBg1SLhFH87te9G/WYL+j4yjWeZUtm9Wxfsc0sLNPYOw77yrKi0TA6wVYJHyUiQACVSjA/FSFuBwaAQQqJeB1fiLAqlS31syH77vvPhs6dKjde++9dtZZZ+2xiBdeeMFOOOEEGzVqlN14443WpEmTmik6j7N+/PHHNmfOHPv5z39uQ4YMyeOTvt/66aefhv764IMP7MEHH7SOHTu6Kbiy44QAq/BdeebxDWzEbxoW/sAcEYGUCXi9AEtZN9BcBBDIIsD8xLBAAAGvAl7nJwIsryNmD3XV9gArn/bF1H0EWDH1Vs3XqpVYKyc0rflCqACByAW8XoBFzkr5CCBQAAHmpwIgcggEEKgSAa/zEwFWlXR31R40n4CnsitrqrYl2Y+eT/tqor7aeM7KjhNWYBV+VBBgFd6UI6ZTwOsFWDp7g1YjgECmAPMT4wEBBLwKeJ2fCLC8jpg91JVPwFPZYKImePJpX03UVxvPWdlxQoBV+FHBLYSFN+WI6RTwegGWzt6g1QggQIDFGEAAgRgEvF4/EWDFMHpK1ZhPwFNWMJEc4+qrr7YRI0bYLbfcYg8//LC99dZb1rlzZxs+fLgNGzYs655Z3333nT322GN25513mo6vV48ePWz8+PHWrVs3q1u3bomKdeucjr169erw/m3btoX9n37961/bhRdeaJ06dbI6deqEcw8aNMhef/31Ep9XjdOmTSv+M53/2WeftbvuusvWrVtnP/zwg3Xp0sXOO+8869OnjzVq1Gi3Xk1qvu2228JndP4xY8aEz8ydO9euuOIKe/7558NxMl/aj2vx4sX20EMP2WuvvWbt2rWznj172rhx44rrTt6f3CLYvn17u/zyy23GjBn2wAMPWIcOHcLx1d7Se2Al/VDeMCy939muXbtsw4YNoba1a9fa5s2bg738zjnnHGvWrFnWQ7777rs2f/58W7VqlX322Wd28skn22WXXWbffPNNpfZKI8Aqrwdz/7lWXg38VQMbfBybuOeuxjsRKFvA6wUYfYYAAggwPzEGEEDAq4DX+YkAy+uI2UNdhQywFGB8/vnnIQwp/br44ovt2muvLREIffjhhyG8WbFiRdYKZ82aZfpc/fr1w88VSikgS4Ku0h9SILR06dIQvuQSYG3fvt2mTJli8+bNy3r+s88+O2wAv++++xb/fE+fUUjXuHFjW7hw4W4B1ksvvRRCrtKBmg68995728yZM2306NHFbU0CrObNmwczhU56tW3b1h599FFTsFXRAEtBmMIpvfR0Rm3If80114QwsPSrV69etmDBAjvssMNK/Oi5556z888/Pzhnvlq1amWDBw+2W2+9tcKb/RcVFYVDbty4McK/UZSMAAK1WcDrBVhtNqdtCCCQmwDzU25OvAsBBKpfwOv8RIBV/WOh0mcsZIClYk4//XSbPn26HXXUUaaVSgpeFIQPoF0AACAASURBVELttddeIXg55phjioOTK6+8MgQ3CkkUbh199NGm1UDPPPOMXXrppfbRRx+FVUddu3Y1BUdaYbVkyRLT5yZMmGAtW7YM73/77bfDn91///1htZcCl2TVUFnt27lzZ1gtpfNopZVWNf3yl78MK760suif//mfbdGiRaH2zOAtOZ6eajh79mzr3r17qOHJJ5+0Sy65pDjQyVyB9f7775vCMK30Gjt2bFhRdeCBB9rXX38dVpJNnTo1rGC65557rF+/fsEnCbB0XK1iu/nmm4Pdl19+GQIv/TvXpxD++OOPwUYB2e9//3ubNGlScZAoXwVRhx9+eFjl9Zvf/MYaNGhgChe1wkzhloJJhXLy1itpjwImtVn90qJFC9uyZUvoT4VXelX0aZUEWJX+a80BEECgigS8XoBVUXM5LAIIRCTA/BRRZ1EqAikT8Do/EWBFOBALGWApaFFQcvDBBxdL6HayiRMnhgAkc+XPn/70JzvjjDNMK3YUcmlFUeZLt6UNGDAgBC5aHaT3Dxw4MARjutUtCVOSz7zyyit22mmnhVvx1KbWrVuHH5XVvr/+9a82ZMgQa9OmTbh98YADDihx/q+++iqsDnv11VfDCrEjjzwyrC7TCrCXX3451KzwKvP11FNPhRq1kikzwFK9ur1w5MiRIRDKvCVP4ZJqVMCVGb5lBli33357CIMyX/k8hXD9+vXhFs7evXuH0C05f9Ked955J/TbEUccUeIcWp2lYFDhmYI23dqZaZptVV3itmzZMgKsCOcDSkYAgT0LeL0Ao98QQAAB5ifGAAIIeBXwOj8RYHkdMXuoq5ABllYX6ZY73UaX+VIApRVOmXsvPfjgg+FWsySgqlevXqX0klsGdbvf8uXLi2/7K6t9jzzySFjtpFVYCtiyvRTCKPjRbYnaC0p/8U499dSwb5X2+dJKqMxXEggp7EkCrG+//Tas4tKqJAVcJ5544m6n+uSTT0KApZVN2h9Lq6GSgOrFF18Mnzv22GMrFGAl4dUvfvGLECLuv//+xcdJ2qN+0O2aDRs23K023SqoWzIVZOkfrapL2qNja3Vc6VcSPrICq1JDmg8jgIBDAa8XYA6pKAkBBKpZgPmpmsE5HQII5CzgdX4iwMq5C/28sZABVukN0pNWZguwrrvuunArXekNxXOR0cqgL774wrSK6r333jPtL6XNx7Uxum7tUzimjdX1Kqt9yflzOV/SriR0K6udui1RG8Tr2EmApVBL4ZTqzKwr87yZq9SSz5W3wqq8n+v4mzZtst/97nfhVHffffduK6yS9uRikIRRCuTKa08SjPXt2zesOGvSpEkupyh+z9Pd/sF+0aBOXp/x8ua6LVtbk74DrenZI7yURB0IIFBAAa8XYAVsIodCAIFIBZifIu04ykYgBQJe5ycCrAgHXxLwZLtNrXRzcnkKYeYT/vYUYGULtcrj01P8brrpJlOt2jMq2yvXACs5f3nn1M+TwCrzaYvZ2qn3JsfNNYjSZ6oiwNIeVgqdPvjgg7BaLNl7LLO9uT61UJ9JAizt21Xe3lvJajitGktbgJX4Nj1zuDU7d2wuw4v3IIBARAJeL8AiIqRUBBCoIgHmpyqC5bAIIFBpAa/zEwFWpbu2+g+QSyiTVJXcTlb6VsHyjpEtrMo3wEoCmTVr1oR9s44//nj71a9+FTZDT8IZ7SGlVy4rsPI9f3Jc3W7nfQVW8nRH7QuWPJUx28gqr9+yfSaXFWVvvvmm/dM//VPoo7QGWHVatLI2K/+1+v9Cc0YEEKhSAa8XYFXaaA6OAAJRCDA/RdFNFIlAKgW8zk8EWBEOR21IrqcAagP0bPs6ZTZJYYSeYFd636jygpA97YGV7K1Up86ebxlLzjFmzJjwhMDS+08lt63tt99+OQVYFdmDq7w9sPRkQG3WvnLlyrz2wNq6dWvYY0vBU+k9sLSCKtuth2XdQqinNerJinqioVaqaaP6smzz6ftkHHz//fd22WWXhWCqrD29nn766TCmKroHVsy3ECZOBFgRToaUjEAOAl4vwHIonbcggEAtF2B+quUdTPMQiFjA6/xEgBXhoErCEz3lL9uT9ZImKUhROKNVWE888YR16dKluLUVCbDKewph8pRAPW1QYcxtt92220bwSQHaE0ubkOu2vlxvIUzOr2Po6Yh6emHmK3kC38yZM+3hhx+2/v37Fz+F8A9/+EMIqYqKikp85plnnrGhQ4eaTCvyFEI9wVBPRNxnn32KN3HPJ8BSzdpEXwGTPLTZev369csclUnfb9iwIbRHoVPmS09IVD3nn39+OK42u1cYlmzSnu2pigrQ9L477rgj1QEWtxBGOBlSMgI5CHi9AMuhdN6CAAK1XID5qZZ3MM1DIGIBr/MTAVaEgyozpGjXrl0IifR0Pt2mp7Dib3/7mymwuf766+2xxx4z3T44e/Zsa9asWaUCrMyA6PTTT7fp06fbUUcdFY759ttvhyfe3X///WHPq/Hjx9tdd90VArTevXuHMOWwww4rfu+MGTNMTwzUq6wAa/Lkyab3NWrUKLyvdOilwKd79+7WoEGDsBJKgZlWGf32t78NYYxWdumVhHWdO3cOIdEJJ5wQ/lzhlVY+vf766+H/MwMsPV1QG58/++yzwU+b1+vWR+0npScWTp06NezppaBO9nqVt0l76Z8feuihYcWVjj1u3Ljw78w+yjY01fdqj2pT38tHfaHP6VZBrfyaMmWK/fSnPy2xCkx7kWl1lWqXq1bltW3bNgR3Wp13ww03hNOlcQVW2MR94BBrOuicCGcDSkYAgfIEvF6AlVc3P0cAgdovwPxU+/uYFiIQq4DX+YkAK9IRpU3EFQopmNq2bVuZrVDQofftu+++Jd5TkRVYOoCCEK0SUnCT7aUVPgqJFKZl7oFV+r164qBCINWhAOnRRx8t3hdLG8+fcsopxe3S6iAds2HDhiE00molBVTZXgrDFGQdd9xxxT/WCiOFOvPmzdvtI7q9UcfVzzIDLL1RT0rUz5OAK/PDuh1SK71Gjx5dvGIq3wBLxxs0aFDW45cuNDNYUt+r3xUgZnsp2FIopWAr81bE5AmHWr2V+dL7NU4UhlU0wEpWtm3cuDHSv1GUjQACtVXA6wVYbfWmXQggkLsA81PuVrwTAQSqV8Dr/ESAVb3joKBn02ocbb69fPlyW7t2rWl/JL0UDinAOfPMM61r167FK5gyT17RAEvH+O6778LKLt2qprBJL92eqNVWffr0KXE+BV4333xz2CdKT7pTbbplT/tHaZWQVkwpENOxRowYEY6llVaLFy8OP9NntNH7/Pnzi/fQ0vm1MkorvNatWxdCrV/+8pdhE3Ido3RYl1mzwi19RnUonNLT+RSkLVy4cLcAS59T/apF9b/22mth1VPPnj3DiindwpgZEFVXgKW6du3aZQqiVJv6fvPmzaFNWu2m2tq3b591rCXtWbJkiW3ZssVOPvnkEAgqFNPKNAKsgv4V5WAIIOBAwOsFmAMaSkAAgRoWYH6q4Q7g9AggUKaA1/mJAItBm2oB3RI4YcIEW79+fdhTqvS+WqnGyaPxrMDKA4u3IoBAtQp4vQCrVgROhgACLgWYn1x2C0UhgICZeZ2fCLAYnrVaQCu4dJueNpbXqjPtY5X5euONN2zw4MG2//77Z/15rcYpYOMIsAqIyaEQQKCgAl4vwAraSA6GAAJRCjA/RdltFI1AKgS8zk8EWKkYfultpDY2122FyeblF110UQixdu7cGW4J1O2DTz31VNjPShu616tXL71YlWj5ywtbWFGH7RU7QuN2VvfAYVb34GkV+zyfQgABBPYg4PUCjE5DAAEEmJ8YAwgg4FXA6/xEgOV1xFBXwQR0e+CwYcPCPlHZXmVtdF+wAlJwoEoFWP/rU/en46zu381NgRZNRACB6hTwegFWnQacCwEEfAowP/nsF6pCAAFuIWQMIFCjAu+++27YTP7xxx8PG8PrKYk9evSwIUOG2D/+4z9m3ei+RguO7OSFCLCscTur3+UvkbWcchFAwLsAXxC99xD1IZBeAean9PY9LUfAu4DX+YkVWN5HDvUhEIFAYQKsn1n9Lm9H0FpKRACBmAS8XoDFZEitCCBQNQLMT1XjylERQKDyAl7nJwKsyvctR0Ag9QKFCLC0B1bdQ65IvSUACCBQWAGvF2CFbSVHQwCBGAWYn2LsNWpGIB0CXucnAqx0jD9aiUCVClQqwGr8M6vbdhjhVZX2EAdHIL0CXi/A0tsjtBwBBBIB5ifGAgIIeBXwOj8RYHkdMdSFQEQCRUVFodqNGzdGVDWlIoBAGgS8XoClwZ42IoDAngWYnxghCCDgVcDr/ESA5XXEUBcCEQkQYEXUWZSKQMoEvF6ApawbaC4CCGQRYH5iWCCAgFcBr/MTAZbXEUNdCEQkQIAVUWdRKgIpE/B6AZaybqC5CCBAgMUYQACBiAS8Xj8RYEU0iCgVAa8CBFhee4a6EEDA6wUYPYMAAggwPzEGEEDAq4DX+YkAy+uIoS4EIhIgwIqosygVgZQJeL0AS1k30FwEEMgiwPzEsEAAAa8CXucnAiyvI4a6EIhIgAAros6iVARSJuD1Aixl3UBzEUCAAIsxgAACEQl4vX4iwIpoEFEqAl4FCLC89gx1IYCA1wswegYBBBBgfmIMIICAVwGv8xMBltcRQ10IRCRAgBVRZ1EqAikT8HoBlrJuoLkIIJBFgPmJYYEAAl4FvM5PBFheRwx1IRCRAAFWRJ1FqQikTMDrBVjKuoHmIoAAARZjAAEEIhLwev1EgBXRIKJUBLwKEGB57RnqQgABrxdg9AwCCCDA/MQYQAABrwJe5ycCLK8jhroQiEiAACuizqJUBFIm4PUCLGXdQHMRQCCLAPMTwwIBBLwKeJ2fCLC8jhjqQiAiAQKsiDqLUhFImYDXC7CUdQPNRQABAizGAAIIRCTg9fqJACuiQUSpCHgVIMDy2jPUhQACXi/A6BkEEECA+YkxgAACXgW8zk8EWF5HDHUhEJEAAVZEnUWpCKRMwOsFWMq6geYigEAWAeYnhgUCCHgV8Do/EWB5HTHUhUBEAgRYEXUWpSKQMgGvF2Ap6waaiwACBFiMAQQQiEjA6/UTAVZEg4hSEfAqQIDltWeoCwEEvF6A0TMIIIAA8xNjAAEEvAp4nZ8IsLyOGOpCICIBAqyIOotSEUiZgNcLsJR1A81FAIEsAsxPDAsEEPAq4HV+IsDyOmKoCwEEEEAAAQQQQAABBBBAAAEEEEAgCBBgMRA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DwKfDjjz/aG2+8YfPmzbM1a9bYZ599Zj169LAxY8ZYnz59rFGjRj4LpyoEEIhaQPPO4MGDbcqUKXbWWWeV2ZaPP/7YFi9ebEuWLLG33nrLOnbsaMOHD7cRI0bYvvvum/Vzu3btsvXr19v8+fNt3bp14T2a18aPH2/dunWzunXrRm1H8QggUFiBZM647bbbwpyhayHNNb1797Zx48ZZ+/bts55w+/bttmzZMlu6dKlt2LDB2rVrZ/379w9zTVmfYX4qbN9xNARqu4C+q7355pt2xx132KpVq2zz5s3WuXNnGzp0qA0ZMsRat25dsGuh6v5eSIBV20cv7UOgwAKapB588EG74IILwsVa6dfYsWNt9uzZ1qxZswKfmcMhgECaBT788EMbNWpUCM3vvffeMgMsBVYKql544YXduHTxdvfdd9sRRxxR4mc7duywG2+80a655hrbtm3bbp+bNWuWXXzxxVa/fv00dwFtRwCB/xX47rvvwrXOFVdckdVEoZQCKoXfmS/NYwq3VqxYsdvnyvoM8xPDDgEE8hEo77taly5dwi/5FLhnvioy15R3rqr4XkiAlc9o4L0IIBBWMwwaNMi++OILmzFjhg0YMCCsuHr11VfDFzx9aVy0aJGdd955VqdOHcQQQACBSgvoN4cKzR9//PFwrLICrG+++cYmTpxoCxcutMmTJ9ukSZOsbdu2tnXr1jBf3XrrrXbOOefYzTffbM2bNy+u67nnngsru/bbb7/wpbR79+7hZ08++WSY17Zs2WIrV660Xr16VbotHAABBOIXUJB+9tln2yGHHGIKuDVnNGjQIMwVN910k91www2mL4maq5JVVTt37gzzy+WXXx5WQGhOOvjgg0NorhXt119/vRUVFdk999xjBx10EPNT/MOEFiBQIwKlv6udfvrpYWGBroXmzp0b5ietSl+wYEGJBQcVuRaqie+FBFg1Mqw4KQJxCihl1yoFfaHTBZqWu2eGVMntPbrw0vJ4fXHkhQACCFRUQKscHn74Ybv66qvDF8MmTZrYRx99VGaA9corr9hpp51mJ5xwQgixWrZsWXzqr776Kqx8WL16dfhHtwfqpXNceumlYWWWvjj269evRLlPPfWUDRw4MIT1pS/2KtouPocAAvEK6BbACy+8MATcCqiSwDtpkX6uIF237jzwwAPhl356/fWvfw3BlVZyZgZb+plWPlx55ZU2c+ZMu/POO8MqUuaneMcIlSNQkwK6/hk9erTNmTMnzEWZ39V0DTVy5EjbtGlT+MVcp06dKjzX1NT3QgKsmhxdnBuByAQ+//zz8BvH//7v/y4x6SXNyPwi+MQTT4TfPvJCAAEEKiLw7bff2mWXXRZWJmiZuy7EtNLzqquuKjPAuu6668Lqhttvvz3cblj6pX0gFETpVkHto6WLur/85S9h9dXee+9t9913nx144IElPqZ5T18m33nnnXD7dOkl9xVpG59BAIF4BbQi9MwzzyyeM7LtJaNf4g0bNiyE79OmTQuN1fyhueb3v/99mIPq1atXAiEJ4Pv27Rt+WajAnvkp3nFC5Qh4FMhcqf78888Xf1eryFxTU98LCbA8jixqQsCpQLJM9Cc/+UlYqZC5uiEpOUn9y/oC6bRplIUAAs4EdJGl2wC1klNhlDZf15c+7TmT7RbC5KJs+fLlplVTxx577G4t0ipRrabSz2655ZbwBVS3PWvFlvZpUEjWuHHjEp/TbT/6AqpwTMc98cQTnUlRDgIIeBNIAizdrqMVEHol81fmqqzMurXKNHk4RRKmMz9561nqQSBugffffz8sRtCiA10vae89vSoy19TU90ICrLjHINUjUK0CyeSmL5PJbwdLF6CLLj3hIvO3jtVaJCdDAIFaIaCl6bqtRvvKJK89BViffvpp+PL3wQcflLlSKrnYOuCAA8JqK62cyGXO2tN5awU2jUAAgYIJJLcY6vbnZDV6WaseMk+abQ5jfipYt3AgBFItoOsp3TaoX8Y99thjYaW6bmlObi+syFxTU98LCbBSPZRpPAL5CeQyUSXvIcDKz5Z3I4BA+QKVDbCSL4g6Uz4BVnJht6enH5ZfPe9AAIE0CCT75mnj5OSBEbkEWMl7Xn755eIQPpcvlcxPaRhVtBGBigskc4SOoBVX8+fPtz59+ljdunWLD1qRuaamvhcSYFV8LPBJBFInkM9EpX1oFGKV3uMhdWg0GAEECiZQqADr+++/D0vnk5VY5a0aTS7sMjdXLlijOBACCNQagX//938PT0zVSw+GOOKII8J/5xNg6UlgDz30kB111FE5rRBlfqo1w4eGIFAlAnrC6dq1a8M89Mc//jGsbJ86dWrY6F177emVT4CVXAvV1PdCAqwqGSYcFIHaKZDPRMUKrNo5BmgVAjUpUKgAK7lYy/UWQlY41GSvc24E4hB46aWXbMyYMfbFF1/Y0qVLrVu3bsWF5xNgsQIrjv6mSgRiFHjvvffCw260l3HmE+XzCbCS1eg19b2QACvGkUfNCNSQgC6qevXqFZ6+wx5YNdQJnBaBFAvsKcBKnoaji7OynhaYbQ+s5Mlgewrd2QMrxYOOpiNQjsCuXbtM+11dcskl1qJFC7vtttvsuOOOK/EpPVX14osvtltvvdUyn/yV+aZse2AxPzH8EECg0ALJtZAexpU8MKIic01NfS8kwCr0iOB4CNRigXyeNqHfPp5zzjm1WIOmIYBAdQsU6imEWhkxb948a9q0aV5P3lm/fr117dq1upvN+RBAwKmAnuSluWTGjBkhtNJ/H3744VmrzfUphPXr1w+3OOvJq/k8GYz5yekgoSwEnAl8/fXXNmHCBHv11VeLf+FXkbmmpr4XEmA5G1CUg4BngS+//NLOO+88+/Of/5x1hYMu5C699NKw70Py5B3P7aE2BBCIS6C8lVBaGTpp0iQra7P1VatW2YABA8Lj7KdMmRKevrN58+awqrR58+ZhSX2bNm1KoGhl14gRI+ydd94pc2VXXIpUiwAChRDYtm1bmEe0UfvIkSNt1qxZ1qpVqzIP/cgjj1i/fv1KzD+Zb37llVfstNNOs759+xavcmd+KkRPcQwE0iOQudpTD5Q48cQTd2t8tu9zFZlraup7IQFWesYzLUWg0gJ6rP21115r06ZNK3HfdHLgN954wwYPHmwHHXSQLVu2zNq2bVvpc3IABBBAIBEoL8DSbxBPOeUUO/nkk23hwoWm5fHJ66uvvrJx48bZ6tWrwz89evQIP0r2ptGKBwVY+oKZ+UqeKKbga8GCBdasWTM6BAEEUi6wffv28As73RI4ffr08N/JZshl0SSrFfbaa68Qsrdv3774rXrE/ZVXXmkzZ860zIdFMD+lfKDRfAQqILB48eKw4GDUqFFZt3xJrmt69uxpeq+ulSoy19TU90ICrAoMCj6CQJoFkpBK+8zMmTPH9PSuRo0ahWWo2t9BXyAXLVoUJk6tbuCFAAIIFEqgvAArCakUoGtFxFVXXRWC9K1bt4ZbfPRlU7c2J4+2T+pKLua0ekI/Uwim15NPPhnmtS1bttjKlSvDHoC8EEAg3QI7d+60uXPnhtBKq640R+i2v/JemSFV7969wxfLDh06mFZy6dZDPSmsqKgoBOn6RSDzU3mi/BwBBLIJvPvuu+H7mb6TTZ48OaxM17WQgnf9Ak9PIPzss8/C9zUtPKjMXFMT3wsJsBj3CCCQl4DSdm30p8dEa/Ir/Ro7dqzNnj2bVQp5qfJmBBDIRaC8AEvH0CoH3fKnC7fSr86dO5d4tH3yc32x1JdJHV9fJku/8vmSmks7eA8CCMQr8Kc//cnOOOMM27RpU7mNKL0C4sMPPwwrQVesWLHbZ9u1a7fb0wv1Juancpl5AwIIlBJ47rnn7Pzzzw/XRKVfe++9d1jtOXr06BLhe0Xmmpr4XkiAxXBHAIG8BTRZKXHXbwzXrFkTgizdjqPHR/fp0yesyOKFAAIIFFoglwBL5/z444/DsvglS5aEi7eOHTva8OHDQ7CljZGzvfQkMW2CPH/+fFu3bl14i+a18ePHmzZ9r1u3bqGbw/EQQCBCgeRpXbmUnu0WHq2C0CpRPexmw4YNpuCqf//+Ya7JvK0w8/jMT7lo8x4EEMgU+J//+Z8w1+iW5eRa6KSTTrJzzz3XOnXqlPVOmYrMNdX9vZAAi3GO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UIsFx3D8UhgAACCCCAAAIIIIAAAggggAACCBBgMQYQQAABBBBAAAEEEEAAAQQQQAABBFwLEGC57h6KQwABBBBAAAEEEEAAAQQQQAABBBAgwGIMIIAAAggggAACCCCAAAIIIIAAAgi4FiDAct09FIcAAggggAACCCCAAAIIIIAAAgggQIDFGEAAAQQQQAABBBBAAAEEEEAA2ca5wwAAARBJREFUAQQQcC1AgOW6eygOAQQQQAABBBBAAAEEEEAAAQQQQIAAizGAAAIIIIAAAggggAACCCCAAAIIIOBagADLdfdQHAIIIIAAAggggAACCCCAAAIIIIAAARZjAAEEEEAAAQQQQAABBBBAAAEEEEDAtQABluvuoTgEEEAAAQQQQAABBBBAAAEEEEAAAQIsxgACCCCAAAIIIIAAAggggAACCCCAgGsBAizX3UNxCCCAAAIIIIAAAggggAACCCCAAAIEWIwBBBBAAAEEEEAAAQQQQAABBBBAAAHXAgRYrruH4hBAAAEEEEAAAQQQQAABBBBAAAEECLAYAwgggAACCCCAAAIIIIAAAggggAACrgX+H/BUBRqBJfEUAAAAAElFTkSuQmCC"/>
          <p:cNvSpPr>
            <a:spLocks noChangeAspect="1" noChangeArrowheads="1"/>
          </p:cNvSpPr>
          <p:nvPr/>
        </p:nvSpPr>
        <p:spPr bwMode="auto">
          <a:xfrm>
            <a:off x="205317" y="5292"/>
            <a:ext cx="10027676" cy="100277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3" name="Google Shape;353;p14">
            <a:extLst>
              <a:ext uri="{FF2B5EF4-FFF2-40B4-BE49-F238E27FC236}">
                <a16:creationId xmlns:a16="http://schemas.microsoft.com/office/drawing/2014/main" id="{01A5FE6D-0604-2BD8-6B05-2E575665F9B2}"/>
              </a:ext>
            </a:extLst>
          </p:cNvPr>
          <p:cNvSpPr txBox="1">
            <a:spLocks/>
          </p:cNvSpPr>
          <p:nvPr/>
        </p:nvSpPr>
        <p:spPr>
          <a:xfrm>
            <a:off x="821164" y="549994"/>
            <a:ext cx="10953893" cy="1443600"/>
          </a:xfrm>
          <a:prstGeom prst="rect">
            <a:avLst/>
          </a:prstGeom>
        </p:spPr>
        <p:txBody>
          <a:bodyPr spcFirstLastPara="1" wrap="square" lIns="0" tIns="0" rIns="0" bIns="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3200" b="1" spc="-42" dirty="0">
                <a:solidFill>
                  <a:srgbClr val="002060"/>
                </a:solidFill>
                <a:latin typeface="Source Sans Pro" panose="020B0604020202020204" charset="0"/>
              </a:rPr>
              <a:t>Conclusion</a:t>
            </a:r>
          </a:p>
          <a:p>
            <a:pPr algn="l" defTabSz="609630">
              <a:spcBef>
                <a:spcPts val="0"/>
              </a:spcBef>
              <a:defRPr/>
            </a:pPr>
            <a:r>
              <a:rPr lang="en-US" sz="2667" b="1" spc="-42" dirty="0">
                <a:solidFill>
                  <a:srgbClr val="ED7D31"/>
                </a:solidFill>
                <a:latin typeface="Source Sans Pro" panose="020B0604020202020204" charset="0"/>
                <a:ea typeface="+mn-ea"/>
                <a:cs typeface="+mn-cs"/>
              </a:rPr>
              <a:t>What is the impact of Omnibus Law on the content of </a:t>
            </a:r>
          </a:p>
          <a:p>
            <a:pPr algn="l" defTabSz="609630">
              <a:spcBef>
                <a:spcPts val="0"/>
              </a:spcBef>
              <a:defRPr/>
            </a:pPr>
            <a:r>
              <a:rPr lang="en-US" sz="2667" b="1" spc="-42" dirty="0">
                <a:solidFill>
                  <a:srgbClr val="ED7D31"/>
                </a:solidFill>
                <a:latin typeface="Source Sans Pro" panose="020B0604020202020204" charset="0"/>
                <a:ea typeface="+mn-ea"/>
                <a:cs typeface="+mn-cs"/>
              </a:rPr>
              <a:t>Collective Bargaining Agreement in Indonesia?</a:t>
            </a:r>
          </a:p>
        </p:txBody>
      </p:sp>
      <p:sp>
        <p:nvSpPr>
          <p:cNvPr id="4" name="Isosceles Triangle 3">
            <a:extLst>
              <a:ext uri="{FF2B5EF4-FFF2-40B4-BE49-F238E27FC236}">
                <a16:creationId xmlns:a16="http://schemas.microsoft.com/office/drawing/2014/main" id="{4A243B9C-6742-0322-B186-717CAAB08EFB}"/>
              </a:ext>
            </a:extLst>
          </p:cNvPr>
          <p:cNvSpPr/>
          <p:nvPr/>
        </p:nvSpPr>
        <p:spPr>
          <a:xfrm rot="16200000" flipV="1">
            <a:off x="-40109" y="499917"/>
            <a:ext cx="740303" cy="604070"/>
          </a:xfrm>
          <a:prstGeom prst="triangle">
            <a:avLst>
              <a:gd name="adj" fmla="val 4935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3" name="Freeform 60">
            <a:extLst>
              <a:ext uri="{FF2B5EF4-FFF2-40B4-BE49-F238E27FC236}">
                <a16:creationId xmlns:a16="http://schemas.microsoft.com/office/drawing/2014/main" id="{02EE1536-A2AE-F115-E56D-5C390902CC63}"/>
              </a:ext>
            </a:extLst>
          </p:cNvPr>
          <p:cNvSpPr/>
          <p:nvPr/>
        </p:nvSpPr>
        <p:spPr>
          <a:xfrm>
            <a:off x="8477823" y="660399"/>
            <a:ext cx="3486321" cy="5673007"/>
          </a:xfrm>
          <a:custGeom>
            <a:avLst/>
            <a:gdLst/>
            <a:ahLst/>
            <a:cxnLst/>
            <a:rect l="l" t="t" r="r" b="b"/>
            <a:pathLst>
              <a:path w="5215588" h="8486904">
                <a:moveTo>
                  <a:pt x="0" y="0"/>
                </a:moveTo>
                <a:lnTo>
                  <a:pt x="5215588" y="0"/>
                </a:lnTo>
                <a:lnTo>
                  <a:pt x="5215588" y="8486904"/>
                </a:lnTo>
                <a:lnTo>
                  <a:pt x="0" y="8486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4" name="Isosceles Triangle 13">
            <a:extLst>
              <a:ext uri="{FF2B5EF4-FFF2-40B4-BE49-F238E27FC236}">
                <a16:creationId xmlns:a16="http://schemas.microsoft.com/office/drawing/2014/main" id="{B0FEC734-8797-6679-FAC2-68EDDC1360C4}"/>
              </a:ext>
            </a:extLst>
          </p:cNvPr>
          <p:cNvSpPr/>
          <p:nvPr/>
        </p:nvSpPr>
        <p:spPr>
          <a:xfrm rot="7943305" flipV="1">
            <a:off x="320764" y="2202144"/>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
        <p:nvSpPr>
          <p:cNvPr id="15" name="Isosceles Triangle 14">
            <a:extLst>
              <a:ext uri="{FF2B5EF4-FFF2-40B4-BE49-F238E27FC236}">
                <a16:creationId xmlns:a16="http://schemas.microsoft.com/office/drawing/2014/main" id="{55B81635-750C-1621-4CB2-E78E9CA472A3}"/>
              </a:ext>
            </a:extLst>
          </p:cNvPr>
          <p:cNvSpPr/>
          <p:nvPr/>
        </p:nvSpPr>
        <p:spPr>
          <a:xfrm rot="18599406" flipV="1">
            <a:off x="8830954" y="5952182"/>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453726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B885E-64A1-7BA4-516F-60FAB64B81A2}"/>
              </a:ext>
            </a:extLst>
          </p:cNvPr>
          <p:cNvSpPr/>
          <p:nvPr/>
        </p:nvSpPr>
        <p:spPr>
          <a:xfrm>
            <a:off x="587377" y="2264793"/>
            <a:ext cx="4721503" cy="24218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pic>
        <p:nvPicPr>
          <p:cNvPr id="12" name="Picture 11"/>
          <p:cNvPicPr>
            <a:picLocks noChangeAspect="1"/>
          </p:cNvPicPr>
          <p:nvPr/>
        </p:nvPicPr>
        <p:blipFill rotWithShape="1">
          <a:blip r:embed="rId2" cstate="print">
            <a:grayscl/>
            <a:extLst>
              <a:ext uri="{28A0092B-C50C-407E-A947-70E740481C1C}">
                <a14:useLocalDpi xmlns:a14="http://schemas.microsoft.com/office/drawing/2010/main" val="0"/>
              </a:ext>
            </a:extLst>
          </a:blip>
          <a:srcRect l="-71" t="16056" r="23327" b="6942"/>
          <a:stretch/>
        </p:blipFill>
        <p:spPr>
          <a:xfrm>
            <a:off x="6146244" y="2837123"/>
            <a:ext cx="6035357" cy="4035350"/>
          </a:xfrm>
          <a:prstGeom prst="rect">
            <a:avLst/>
          </a:prstGeom>
        </p:spPr>
      </p:pic>
      <p:sp>
        <p:nvSpPr>
          <p:cNvPr id="5" name="Google Shape;353;p14"/>
          <p:cNvSpPr txBox="1">
            <a:spLocks noGrp="1"/>
          </p:cNvSpPr>
          <p:nvPr>
            <p:ph type="title"/>
          </p:nvPr>
        </p:nvSpPr>
        <p:spPr>
          <a:xfrm>
            <a:off x="609600" y="807467"/>
            <a:ext cx="8621485" cy="1443600"/>
          </a:xfrm>
          <a:prstGeom prst="rect">
            <a:avLst/>
          </a:prstGeom>
        </p:spPr>
        <p:txBody>
          <a:bodyPr spcFirstLastPara="1" vert="horz" wrap="square" lIns="0" tIns="0" rIns="0" bIns="0" rtlCol="0" anchor="t" anchorCtr="0">
            <a:noAutofit/>
          </a:bodyPr>
          <a:lstStyle/>
          <a:p>
            <a:pPr lvl="0"/>
            <a:r>
              <a:rPr lang="en-GB" sz="5867" b="1" dirty="0">
                <a:solidFill>
                  <a:srgbClr val="002060"/>
                </a:solidFill>
                <a:latin typeface="Source Sans Pro"/>
                <a:ea typeface="Source Sans Pro"/>
                <a:cs typeface="Source Sans Pro"/>
                <a:sym typeface="Source Sans Pro"/>
              </a:rPr>
              <a:t>Contact Us</a:t>
            </a:r>
          </a:p>
        </p:txBody>
      </p:sp>
      <p:sp>
        <p:nvSpPr>
          <p:cNvPr id="4" name="TextBox 3">
            <a:extLst>
              <a:ext uri="{FF2B5EF4-FFF2-40B4-BE49-F238E27FC236}">
                <a16:creationId xmlns:a16="http://schemas.microsoft.com/office/drawing/2014/main" id="{730382D1-F0EA-4CA6-96C0-47AC5793C7EA}"/>
              </a:ext>
            </a:extLst>
          </p:cNvPr>
          <p:cNvSpPr txBox="1"/>
          <p:nvPr/>
        </p:nvSpPr>
        <p:spPr>
          <a:xfrm>
            <a:off x="717787" y="2437998"/>
            <a:ext cx="4482904" cy="1957011"/>
          </a:xfrm>
          <a:prstGeom prst="rect">
            <a:avLst/>
          </a:prstGeom>
          <a:noFill/>
          <a:ln>
            <a:noFill/>
          </a:ln>
        </p:spPr>
        <p:txBody>
          <a:bodyPr wrap="square" rtlCol="0">
            <a:spAutoFit/>
          </a:bodyPr>
          <a:lstStyle/>
          <a:p>
            <a:pPr algn="ctr">
              <a:lnSpc>
                <a:spcPts val="4107"/>
              </a:lnSpc>
            </a:pPr>
            <a:r>
              <a:rPr lang="en-US" sz="2400" b="1" spc="-37" dirty="0">
                <a:solidFill>
                  <a:srgbClr val="FFC000"/>
                </a:solidFill>
                <a:latin typeface="Source Sans Pro" panose="020B0604020202020204" charset="0"/>
              </a:rPr>
              <a:t>To learn more</a:t>
            </a:r>
          </a:p>
          <a:p>
            <a:pPr algn="ctr">
              <a:lnSpc>
                <a:spcPts val="4107"/>
              </a:lnSpc>
            </a:pPr>
            <a:r>
              <a:rPr lang="en-US" sz="2400" b="1" spc="-37" dirty="0">
                <a:solidFill>
                  <a:schemeClr val="bg1"/>
                </a:solidFill>
                <a:latin typeface="Source Sans Pro" panose="020B0604020202020204" charset="0"/>
                <a:hlinkClick r:id="rId3">
                  <a:extLst>
                    <a:ext uri="{A12FA001-AC4F-418D-AE19-62706E023703}">
                      <ahyp:hlinkClr xmlns:ahyp="http://schemas.microsoft.com/office/drawing/2018/hyperlinkcolor" val="tx"/>
                    </a:ext>
                  </a:extLst>
                </a:hlinkClick>
              </a:rPr>
              <a:t>www.gajimu.com/garment</a:t>
            </a:r>
            <a:endParaRPr lang="en-US" sz="2400" b="1" spc="-37" dirty="0">
              <a:solidFill>
                <a:schemeClr val="bg1"/>
              </a:solidFill>
              <a:latin typeface="Source Sans Pro" panose="020B0604020202020204" charset="0"/>
            </a:endParaRPr>
          </a:p>
          <a:p>
            <a:pPr algn="ctr">
              <a:lnSpc>
                <a:spcPts val="4107"/>
              </a:lnSpc>
            </a:pPr>
            <a:r>
              <a:rPr lang="en-US" sz="2133" b="1" spc="-37" dirty="0">
                <a:solidFill>
                  <a:srgbClr val="FFC000"/>
                </a:solidFill>
                <a:latin typeface="Source Sans Pro" panose="020B0604020202020204" charset="0"/>
              </a:rPr>
              <a:t>Contact: </a:t>
            </a:r>
            <a:r>
              <a:rPr lang="en-US" sz="2133" b="1" spc="-37" dirty="0">
                <a:solidFill>
                  <a:schemeClr val="bg1"/>
                </a:solidFill>
                <a:latin typeface="Source Sans Pro" panose="020B0604020202020204" charset="0"/>
              </a:rPr>
              <a:t>gajimu@wageindicator.org  </a:t>
            </a:r>
          </a:p>
          <a:p>
            <a:pPr defTabSz="1219261">
              <a:buClr>
                <a:srgbClr val="000000"/>
              </a:buClr>
            </a:pPr>
            <a:endParaRPr lang="en-US" sz="1867" b="1" kern="0" dirty="0">
              <a:solidFill>
                <a:srgbClr val="E46C0A"/>
              </a:solidFill>
              <a:latin typeface="Calibri" panose="020F0502020204030204" pitchFamily="34" charset="0"/>
              <a:cs typeface="Arial"/>
              <a:sym typeface="Arial"/>
            </a:endParaRPr>
          </a:p>
        </p:txBody>
      </p:sp>
      <p:pic>
        <p:nvPicPr>
          <p:cNvPr id="8" name="Picture 7">
            <a:extLst>
              <a:ext uri="{FF2B5EF4-FFF2-40B4-BE49-F238E27FC236}">
                <a16:creationId xmlns:a16="http://schemas.microsoft.com/office/drawing/2014/main" id="{07235709-2B71-4FE9-819F-6419A3270A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99" y="6152865"/>
            <a:ext cx="4699280" cy="255761"/>
          </a:xfrm>
          <a:prstGeom prst="rect">
            <a:avLst/>
          </a:prstGeom>
        </p:spPr>
      </p:pic>
      <p:pic>
        <p:nvPicPr>
          <p:cNvPr id="14" name="Picture 13"/>
          <p:cNvPicPr>
            <a:picLocks noChangeAspect="1"/>
          </p:cNvPicPr>
          <p:nvPr/>
        </p:nvPicPr>
        <p:blipFill rotWithShape="1">
          <a:blip r:embed="rId5" cstate="print">
            <a:grayscl/>
            <a:extLst>
              <a:ext uri="{28A0092B-C50C-407E-A947-70E740481C1C}">
                <a14:useLocalDpi xmlns:a14="http://schemas.microsoft.com/office/drawing/2010/main" val="0"/>
              </a:ext>
            </a:extLst>
          </a:blip>
          <a:srcRect l="60" r="-158" b="14613"/>
          <a:stretch/>
        </p:blipFill>
        <p:spPr>
          <a:xfrm>
            <a:off x="6146245" y="1"/>
            <a:ext cx="6045755" cy="3429000"/>
          </a:xfrm>
          <a:prstGeom prst="rect">
            <a:avLst/>
          </a:prstGeom>
        </p:spPr>
      </p:pic>
      <p:grpSp>
        <p:nvGrpSpPr>
          <p:cNvPr id="15" name="Google Shape;2267;p56"/>
          <p:cNvGrpSpPr/>
          <p:nvPr/>
        </p:nvGrpSpPr>
        <p:grpSpPr>
          <a:xfrm>
            <a:off x="989146" y="4122023"/>
            <a:ext cx="3931197" cy="1676400"/>
            <a:chOff x="238125" y="1767675"/>
            <a:chExt cx="7142075" cy="3031200"/>
          </a:xfrm>
        </p:grpSpPr>
        <p:sp>
          <p:nvSpPr>
            <p:cNvPr id="16" name="Google Shape;2268;p56"/>
            <p:cNvSpPr/>
            <p:nvPr/>
          </p:nvSpPr>
          <p:spPr>
            <a:xfrm>
              <a:off x="238125" y="4687325"/>
              <a:ext cx="7142075" cy="5875"/>
            </a:xfrm>
            <a:custGeom>
              <a:avLst/>
              <a:gdLst/>
              <a:ahLst/>
              <a:cxnLst/>
              <a:rect l="l" t="t" r="r" b="b"/>
              <a:pathLst>
                <a:path w="285683" h="235" extrusionOk="0">
                  <a:moveTo>
                    <a:pt x="142849" y="1"/>
                  </a:moveTo>
                  <a:cubicBezTo>
                    <a:pt x="63943" y="1"/>
                    <a:pt x="0" y="53"/>
                    <a:pt x="0" y="117"/>
                  </a:cubicBezTo>
                  <a:cubicBezTo>
                    <a:pt x="0" y="183"/>
                    <a:pt x="63943" y="235"/>
                    <a:pt x="142849" y="235"/>
                  </a:cubicBezTo>
                  <a:cubicBezTo>
                    <a:pt x="221726" y="235"/>
                    <a:pt x="285683" y="183"/>
                    <a:pt x="285683" y="117"/>
                  </a:cubicBezTo>
                  <a:cubicBezTo>
                    <a:pt x="285683" y="53"/>
                    <a:pt x="221726" y="1"/>
                    <a:pt x="142849" y="1"/>
                  </a:cubicBezTo>
                  <a:close/>
                </a:path>
              </a:pathLst>
            </a:custGeom>
            <a:solidFill>
              <a:schemeClr val="dk2"/>
            </a:solidFill>
            <a:ln>
              <a:noFill/>
            </a:ln>
          </p:spPr>
          <p:txBody>
            <a:bodyPr spcFirstLastPara="1" wrap="square" lIns="60950" tIns="60950" rIns="60950" bIns="60950" anchor="ctr" anchorCtr="0">
              <a:noAutofit/>
            </a:bodyPr>
            <a:lstStyle/>
            <a:p>
              <a:endParaRPr sz="1200"/>
            </a:p>
          </p:txBody>
        </p:sp>
        <p:sp>
          <p:nvSpPr>
            <p:cNvPr id="17" name="Google Shape;2269;p56"/>
            <p:cNvSpPr/>
            <p:nvPr/>
          </p:nvSpPr>
          <p:spPr>
            <a:xfrm>
              <a:off x="4727125" y="3103750"/>
              <a:ext cx="2358650" cy="1584150"/>
            </a:xfrm>
            <a:custGeom>
              <a:avLst/>
              <a:gdLst/>
              <a:ahLst/>
              <a:cxnLst/>
              <a:rect l="l" t="t" r="r" b="b"/>
              <a:pathLst>
                <a:path w="94346" h="63366" extrusionOk="0">
                  <a:moveTo>
                    <a:pt x="23099" y="0"/>
                  </a:moveTo>
                  <a:cubicBezTo>
                    <a:pt x="22617" y="0"/>
                    <a:pt x="22189" y="303"/>
                    <a:pt x="22028" y="757"/>
                  </a:cubicBezTo>
                  <a:lnTo>
                    <a:pt x="1" y="63365"/>
                  </a:lnTo>
                  <a:lnTo>
                    <a:pt x="69342" y="63365"/>
                  </a:lnTo>
                  <a:lnTo>
                    <a:pt x="94048" y="1600"/>
                  </a:lnTo>
                  <a:cubicBezTo>
                    <a:pt x="94346" y="856"/>
                    <a:pt x="93797" y="46"/>
                    <a:pt x="92997" y="46"/>
                  </a:cubicBezTo>
                  <a:lnTo>
                    <a:pt x="23099" y="0"/>
                  </a:ln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18" name="Google Shape;2270;p56"/>
            <p:cNvSpPr/>
            <p:nvPr/>
          </p:nvSpPr>
          <p:spPr>
            <a:xfrm>
              <a:off x="4802875" y="3166625"/>
              <a:ext cx="2184650" cy="1415025"/>
            </a:xfrm>
            <a:custGeom>
              <a:avLst/>
              <a:gdLst/>
              <a:ahLst/>
              <a:cxnLst/>
              <a:rect l="l" t="t" r="r" b="b"/>
              <a:pathLst>
                <a:path w="87386" h="56601" extrusionOk="0">
                  <a:moveTo>
                    <a:pt x="20851" y="1"/>
                  </a:moveTo>
                  <a:cubicBezTo>
                    <a:pt x="20583" y="1"/>
                    <a:pt x="20343" y="168"/>
                    <a:pt x="20249" y="421"/>
                  </a:cubicBezTo>
                  <a:lnTo>
                    <a:pt x="150" y="55759"/>
                  </a:lnTo>
                  <a:cubicBezTo>
                    <a:pt x="0" y="56169"/>
                    <a:pt x="312" y="56600"/>
                    <a:pt x="759" y="56600"/>
                  </a:cubicBezTo>
                  <a:lnTo>
                    <a:pt x="63930" y="56600"/>
                  </a:lnTo>
                  <a:cubicBezTo>
                    <a:pt x="63931" y="56600"/>
                    <a:pt x="63932" y="56600"/>
                    <a:pt x="63933" y="56600"/>
                  </a:cubicBezTo>
                  <a:cubicBezTo>
                    <a:pt x="64193" y="56600"/>
                    <a:pt x="64429" y="56445"/>
                    <a:pt x="64529" y="56204"/>
                  </a:cubicBezTo>
                  <a:lnTo>
                    <a:pt x="87216" y="866"/>
                  </a:lnTo>
                  <a:cubicBezTo>
                    <a:pt x="87386" y="452"/>
                    <a:pt x="87074" y="1"/>
                    <a:pt x="86615" y="1"/>
                  </a:cubicBezTo>
                  <a:lnTo>
                    <a:pt x="20858" y="1"/>
                  </a:lnTo>
                  <a:cubicBezTo>
                    <a:pt x="20855" y="1"/>
                    <a:pt x="20853" y="1"/>
                    <a:pt x="20851"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19" name="Google Shape;2271;p56"/>
            <p:cNvSpPr/>
            <p:nvPr/>
          </p:nvSpPr>
          <p:spPr>
            <a:xfrm>
              <a:off x="4104675" y="4581625"/>
              <a:ext cx="2356025" cy="108625"/>
            </a:xfrm>
            <a:custGeom>
              <a:avLst/>
              <a:gdLst/>
              <a:ahLst/>
              <a:cxnLst/>
              <a:rect l="l" t="t" r="r" b="b"/>
              <a:pathLst>
                <a:path w="94241" h="4345" extrusionOk="0">
                  <a:moveTo>
                    <a:pt x="1" y="0"/>
                  </a:moveTo>
                  <a:lnTo>
                    <a:pt x="1" y="4345"/>
                  </a:lnTo>
                  <a:lnTo>
                    <a:pt x="94240" y="4345"/>
                  </a:lnTo>
                  <a:lnTo>
                    <a:pt x="91679" y="0"/>
                  </a:ln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20" name="Google Shape;2272;p56"/>
            <p:cNvSpPr/>
            <p:nvPr/>
          </p:nvSpPr>
          <p:spPr>
            <a:xfrm>
              <a:off x="3384700" y="3203600"/>
              <a:ext cx="1662375" cy="969150"/>
            </a:xfrm>
            <a:custGeom>
              <a:avLst/>
              <a:gdLst/>
              <a:ahLst/>
              <a:cxnLst/>
              <a:rect l="l" t="t" r="r" b="b"/>
              <a:pathLst>
                <a:path w="66495" h="38766" extrusionOk="0">
                  <a:moveTo>
                    <a:pt x="51485" y="0"/>
                  </a:moveTo>
                  <a:cubicBezTo>
                    <a:pt x="51485" y="0"/>
                    <a:pt x="49587" y="22575"/>
                    <a:pt x="45495" y="23675"/>
                  </a:cubicBezTo>
                  <a:cubicBezTo>
                    <a:pt x="41305" y="24800"/>
                    <a:pt x="36888" y="25188"/>
                    <a:pt x="32770" y="25188"/>
                  </a:cubicBezTo>
                  <a:cubicBezTo>
                    <a:pt x="25944" y="25188"/>
                    <a:pt x="19940" y="24122"/>
                    <a:pt x="17150" y="23574"/>
                  </a:cubicBezTo>
                  <a:cubicBezTo>
                    <a:pt x="16647" y="23143"/>
                    <a:pt x="16068" y="22620"/>
                    <a:pt x="15415" y="21973"/>
                  </a:cubicBezTo>
                  <a:cubicBezTo>
                    <a:pt x="14853" y="21412"/>
                    <a:pt x="14391" y="20760"/>
                    <a:pt x="14048" y="20046"/>
                  </a:cubicBezTo>
                  <a:cubicBezTo>
                    <a:pt x="13628" y="19176"/>
                    <a:pt x="13115" y="17997"/>
                    <a:pt x="13028" y="17263"/>
                  </a:cubicBezTo>
                  <a:cubicBezTo>
                    <a:pt x="12963" y="16702"/>
                    <a:pt x="12508" y="16372"/>
                    <a:pt x="12076" y="16372"/>
                  </a:cubicBezTo>
                  <a:cubicBezTo>
                    <a:pt x="11808" y="16372"/>
                    <a:pt x="11549" y="16499"/>
                    <a:pt x="11397" y="16776"/>
                  </a:cubicBezTo>
                  <a:cubicBezTo>
                    <a:pt x="10997" y="17501"/>
                    <a:pt x="10828" y="20260"/>
                    <a:pt x="12331" y="22771"/>
                  </a:cubicBezTo>
                  <a:cubicBezTo>
                    <a:pt x="12331" y="22771"/>
                    <a:pt x="12813" y="23903"/>
                    <a:pt x="11511" y="24383"/>
                  </a:cubicBezTo>
                  <a:cubicBezTo>
                    <a:pt x="9620" y="25080"/>
                    <a:pt x="2958" y="27150"/>
                    <a:pt x="1883" y="27660"/>
                  </a:cubicBezTo>
                  <a:cubicBezTo>
                    <a:pt x="927" y="28114"/>
                    <a:pt x="0" y="28927"/>
                    <a:pt x="1007" y="29089"/>
                  </a:cubicBezTo>
                  <a:cubicBezTo>
                    <a:pt x="1101" y="29104"/>
                    <a:pt x="1234" y="29111"/>
                    <a:pt x="1398" y="29111"/>
                  </a:cubicBezTo>
                  <a:cubicBezTo>
                    <a:pt x="2515" y="29111"/>
                    <a:pt x="5071" y="28793"/>
                    <a:pt x="6500" y="28602"/>
                  </a:cubicBezTo>
                  <a:lnTo>
                    <a:pt x="6500" y="28602"/>
                  </a:lnTo>
                  <a:cubicBezTo>
                    <a:pt x="4516" y="28892"/>
                    <a:pt x="326" y="29602"/>
                    <a:pt x="462" y="30402"/>
                  </a:cubicBezTo>
                  <a:cubicBezTo>
                    <a:pt x="529" y="30798"/>
                    <a:pt x="1144" y="31081"/>
                    <a:pt x="2461" y="31081"/>
                  </a:cubicBezTo>
                  <a:cubicBezTo>
                    <a:pt x="2693" y="31081"/>
                    <a:pt x="2947" y="31072"/>
                    <a:pt x="3223" y="31054"/>
                  </a:cubicBezTo>
                  <a:lnTo>
                    <a:pt x="3223" y="31054"/>
                  </a:lnTo>
                  <a:cubicBezTo>
                    <a:pt x="2008" y="31291"/>
                    <a:pt x="929" y="31562"/>
                    <a:pt x="682" y="31809"/>
                  </a:cubicBezTo>
                  <a:cubicBezTo>
                    <a:pt x="53" y="32440"/>
                    <a:pt x="1145" y="32615"/>
                    <a:pt x="2543" y="32615"/>
                  </a:cubicBezTo>
                  <a:cubicBezTo>
                    <a:pt x="4264" y="32615"/>
                    <a:pt x="6447" y="32351"/>
                    <a:pt x="6448" y="32351"/>
                  </a:cubicBezTo>
                  <a:lnTo>
                    <a:pt x="6448" y="32351"/>
                  </a:lnTo>
                  <a:cubicBezTo>
                    <a:pt x="1429" y="33002"/>
                    <a:pt x="1481" y="32739"/>
                    <a:pt x="1427" y="33427"/>
                  </a:cubicBezTo>
                  <a:cubicBezTo>
                    <a:pt x="1387" y="33944"/>
                    <a:pt x="2522" y="34150"/>
                    <a:pt x="5279" y="34184"/>
                  </a:cubicBezTo>
                  <a:cubicBezTo>
                    <a:pt x="7515" y="34212"/>
                    <a:pt x="9826" y="34687"/>
                    <a:pt x="13229" y="34914"/>
                  </a:cubicBezTo>
                  <a:cubicBezTo>
                    <a:pt x="13229" y="34914"/>
                    <a:pt x="26843" y="38765"/>
                    <a:pt x="39810" y="38765"/>
                  </a:cubicBezTo>
                  <a:cubicBezTo>
                    <a:pt x="49896" y="38765"/>
                    <a:pt x="59590" y="36435"/>
                    <a:pt x="62180" y="28148"/>
                  </a:cubicBezTo>
                  <a:cubicBezTo>
                    <a:pt x="65372" y="17940"/>
                    <a:pt x="65392" y="14054"/>
                    <a:pt x="66495" y="7364"/>
                  </a:cubicBezTo>
                  <a:lnTo>
                    <a:pt x="51485" y="0"/>
                  </a:ln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21" name="Google Shape;2273;p56"/>
            <p:cNvSpPr/>
            <p:nvPr/>
          </p:nvSpPr>
          <p:spPr>
            <a:xfrm>
              <a:off x="3449200" y="4002625"/>
              <a:ext cx="172975" cy="21350"/>
            </a:xfrm>
            <a:custGeom>
              <a:avLst/>
              <a:gdLst/>
              <a:ahLst/>
              <a:cxnLst/>
              <a:rect l="l" t="t" r="r" b="b"/>
              <a:pathLst>
                <a:path w="6919" h="854" extrusionOk="0">
                  <a:moveTo>
                    <a:pt x="6346" y="1"/>
                  </a:moveTo>
                  <a:cubicBezTo>
                    <a:pt x="5727" y="1"/>
                    <a:pt x="4650" y="70"/>
                    <a:pt x="3430" y="197"/>
                  </a:cubicBezTo>
                  <a:cubicBezTo>
                    <a:pt x="1533" y="396"/>
                    <a:pt x="0" y="660"/>
                    <a:pt x="8" y="787"/>
                  </a:cubicBezTo>
                  <a:cubicBezTo>
                    <a:pt x="11" y="832"/>
                    <a:pt x="209" y="854"/>
                    <a:pt x="551" y="854"/>
                  </a:cubicBezTo>
                  <a:cubicBezTo>
                    <a:pt x="1167" y="854"/>
                    <a:pt x="2248" y="784"/>
                    <a:pt x="3478" y="656"/>
                  </a:cubicBezTo>
                  <a:cubicBezTo>
                    <a:pt x="5386" y="455"/>
                    <a:pt x="6919" y="192"/>
                    <a:pt x="6899" y="67"/>
                  </a:cubicBezTo>
                  <a:cubicBezTo>
                    <a:pt x="6892" y="22"/>
                    <a:pt x="6690" y="1"/>
                    <a:pt x="6346" y="1"/>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22" name="Google Shape;2274;p56"/>
            <p:cNvSpPr/>
            <p:nvPr/>
          </p:nvSpPr>
          <p:spPr>
            <a:xfrm>
              <a:off x="3437600" y="3954400"/>
              <a:ext cx="183425" cy="32350"/>
            </a:xfrm>
            <a:custGeom>
              <a:avLst/>
              <a:gdLst/>
              <a:ahLst/>
              <a:cxnLst/>
              <a:rect l="l" t="t" r="r" b="b"/>
              <a:pathLst>
                <a:path w="7337" h="1294" extrusionOk="0">
                  <a:moveTo>
                    <a:pt x="7072" y="0"/>
                  </a:moveTo>
                  <a:cubicBezTo>
                    <a:pt x="6540" y="0"/>
                    <a:pt x="5195" y="160"/>
                    <a:pt x="3631" y="419"/>
                  </a:cubicBezTo>
                  <a:cubicBezTo>
                    <a:pt x="1616" y="754"/>
                    <a:pt x="1" y="1127"/>
                    <a:pt x="21" y="1253"/>
                  </a:cubicBezTo>
                  <a:cubicBezTo>
                    <a:pt x="26" y="1281"/>
                    <a:pt x="112" y="1294"/>
                    <a:pt x="265" y="1294"/>
                  </a:cubicBezTo>
                  <a:cubicBezTo>
                    <a:pt x="798" y="1294"/>
                    <a:pt x="2142" y="1133"/>
                    <a:pt x="3706" y="873"/>
                  </a:cubicBezTo>
                  <a:cubicBezTo>
                    <a:pt x="5720" y="540"/>
                    <a:pt x="7337" y="167"/>
                    <a:pt x="7315" y="41"/>
                  </a:cubicBezTo>
                  <a:cubicBezTo>
                    <a:pt x="7311" y="13"/>
                    <a:pt x="7225" y="0"/>
                    <a:pt x="7072"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23" name="Google Shape;2275;p56"/>
            <p:cNvSpPr/>
            <p:nvPr/>
          </p:nvSpPr>
          <p:spPr>
            <a:xfrm>
              <a:off x="3446250" y="3903700"/>
              <a:ext cx="173325" cy="32975"/>
            </a:xfrm>
            <a:custGeom>
              <a:avLst/>
              <a:gdLst/>
              <a:ahLst/>
              <a:cxnLst/>
              <a:rect l="l" t="t" r="r" b="b"/>
              <a:pathLst>
                <a:path w="6933" h="1319" extrusionOk="0">
                  <a:moveTo>
                    <a:pt x="6688" y="0"/>
                  </a:moveTo>
                  <a:cubicBezTo>
                    <a:pt x="6190" y="0"/>
                    <a:pt x="4912" y="165"/>
                    <a:pt x="3426" y="433"/>
                  </a:cubicBezTo>
                  <a:cubicBezTo>
                    <a:pt x="1524" y="774"/>
                    <a:pt x="1" y="1153"/>
                    <a:pt x="23" y="1279"/>
                  </a:cubicBezTo>
                  <a:cubicBezTo>
                    <a:pt x="28" y="1306"/>
                    <a:pt x="105" y="1319"/>
                    <a:pt x="243" y="1319"/>
                  </a:cubicBezTo>
                  <a:cubicBezTo>
                    <a:pt x="739" y="1319"/>
                    <a:pt x="2019" y="1153"/>
                    <a:pt x="3507" y="886"/>
                  </a:cubicBezTo>
                  <a:cubicBezTo>
                    <a:pt x="5408" y="545"/>
                    <a:pt x="6933" y="166"/>
                    <a:pt x="6910" y="40"/>
                  </a:cubicBezTo>
                  <a:cubicBezTo>
                    <a:pt x="6905" y="13"/>
                    <a:pt x="6827" y="0"/>
                    <a:pt x="6688"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24" name="Google Shape;2276;p56"/>
            <p:cNvSpPr/>
            <p:nvPr/>
          </p:nvSpPr>
          <p:spPr>
            <a:xfrm>
              <a:off x="5047050" y="4166950"/>
              <a:ext cx="1090925" cy="407325"/>
            </a:xfrm>
            <a:custGeom>
              <a:avLst/>
              <a:gdLst/>
              <a:ahLst/>
              <a:cxnLst/>
              <a:rect l="l" t="t" r="r" b="b"/>
              <a:pathLst>
                <a:path w="43637" h="16293" extrusionOk="0">
                  <a:moveTo>
                    <a:pt x="40840" y="1"/>
                  </a:moveTo>
                  <a:lnTo>
                    <a:pt x="1672" y="3633"/>
                  </a:lnTo>
                  <a:lnTo>
                    <a:pt x="1" y="16292"/>
                  </a:lnTo>
                  <a:lnTo>
                    <a:pt x="43637" y="16292"/>
                  </a:lnTo>
                  <a:lnTo>
                    <a:pt x="40840" y="1"/>
                  </a:lnTo>
                  <a:close/>
                </a:path>
              </a:pathLst>
            </a:custGeom>
            <a:solidFill>
              <a:srgbClr val="002060"/>
            </a:solidFill>
            <a:ln>
              <a:noFill/>
            </a:ln>
          </p:spPr>
          <p:txBody>
            <a:bodyPr spcFirstLastPara="1" wrap="square" lIns="60950" tIns="60950" rIns="60950" bIns="60950" anchor="ctr" anchorCtr="0">
              <a:noAutofit/>
            </a:bodyPr>
            <a:lstStyle/>
            <a:p>
              <a:endParaRPr sz="1200"/>
            </a:p>
          </p:txBody>
        </p:sp>
        <p:sp>
          <p:nvSpPr>
            <p:cNvPr id="25" name="Google Shape;2277;p56"/>
            <p:cNvSpPr/>
            <p:nvPr/>
          </p:nvSpPr>
          <p:spPr>
            <a:xfrm>
              <a:off x="4623675" y="2767875"/>
              <a:ext cx="359200" cy="576250"/>
            </a:xfrm>
            <a:custGeom>
              <a:avLst/>
              <a:gdLst/>
              <a:ahLst/>
              <a:cxnLst/>
              <a:rect l="l" t="t" r="r" b="b"/>
              <a:pathLst>
                <a:path w="14368" h="23050" extrusionOk="0">
                  <a:moveTo>
                    <a:pt x="6344" y="0"/>
                  </a:moveTo>
                  <a:cubicBezTo>
                    <a:pt x="6344" y="0"/>
                    <a:pt x="0" y="19050"/>
                    <a:pt x="407" y="19812"/>
                  </a:cubicBezTo>
                  <a:lnTo>
                    <a:pt x="14368" y="23050"/>
                  </a:lnTo>
                  <a:lnTo>
                    <a:pt x="6344" y="0"/>
                  </a:ln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26" name="Google Shape;2278;p56"/>
            <p:cNvSpPr/>
            <p:nvPr/>
          </p:nvSpPr>
          <p:spPr>
            <a:xfrm>
              <a:off x="4623675" y="2767875"/>
              <a:ext cx="359200" cy="576250"/>
            </a:xfrm>
            <a:custGeom>
              <a:avLst/>
              <a:gdLst/>
              <a:ahLst/>
              <a:cxnLst/>
              <a:rect l="l" t="t" r="r" b="b"/>
              <a:pathLst>
                <a:path w="14368" h="23050" extrusionOk="0">
                  <a:moveTo>
                    <a:pt x="6344" y="0"/>
                  </a:moveTo>
                  <a:cubicBezTo>
                    <a:pt x="6344" y="0"/>
                    <a:pt x="0" y="19050"/>
                    <a:pt x="407" y="19812"/>
                  </a:cubicBezTo>
                  <a:lnTo>
                    <a:pt x="14368" y="23050"/>
                  </a:lnTo>
                  <a:lnTo>
                    <a:pt x="6344" y="0"/>
                  </a:lnTo>
                  <a:close/>
                </a:path>
              </a:pathLst>
            </a:custGeom>
            <a:solidFill>
              <a:schemeClr val="accent2">
                <a:alpha val="26789"/>
              </a:schemeClr>
            </a:solidFill>
            <a:ln>
              <a:noFill/>
            </a:ln>
          </p:spPr>
          <p:txBody>
            <a:bodyPr spcFirstLastPara="1" wrap="square" lIns="60950" tIns="60950" rIns="60950" bIns="60950" anchor="ctr" anchorCtr="0">
              <a:noAutofit/>
            </a:bodyPr>
            <a:lstStyle/>
            <a:p>
              <a:endParaRPr sz="1200"/>
            </a:p>
          </p:txBody>
        </p:sp>
        <p:sp>
          <p:nvSpPr>
            <p:cNvPr id="27" name="Google Shape;2279;p56"/>
            <p:cNvSpPr/>
            <p:nvPr/>
          </p:nvSpPr>
          <p:spPr>
            <a:xfrm>
              <a:off x="4778600" y="2608375"/>
              <a:ext cx="1322375" cy="1735825"/>
            </a:xfrm>
            <a:custGeom>
              <a:avLst/>
              <a:gdLst/>
              <a:ahLst/>
              <a:cxnLst/>
              <a:rect l="l" t="t" r="r" b="b"/>
              <a:pathLst>
                <a:path w="52895" h="69433" extrusionOk="0">
                  <a:moveTo>
                    <a:pt x="13706" y="1"/>
                  </a:moveTo>
                  <a:cubicBezTo>
                    <a:pt x="11976" y="1"/>
                    <a:pt x="10244" y="112"/>
                    <a:pt x="8520" y="335"/>
                  </a:cubicBezTo>
                  <a:lnTo>
                    <a:pt x="7672" y="445"/>
                  </a:lnTo>
                  <a:cubicBezTo>
                    <a:pt x="4154" y="901"/>
                    <a:pt x="1210" y="3201"/>
                    <a:pt x="147" y="6380"/>
                  </a:cubicBezTo>
                  <a:cubicBezTo>
                    <a:pt x="147" y="6380"/>
                    <a:pt x="0" y="15766"/>
                    <a:pt x="2884" y="21979"/>
                  </a:cubicBezTo>
                  <a:lnTo>
                    <a:pt x="12109" y="42164"/>
                  </a:lnTo>
                  <a:lnTo>
                    <a:pt x="10739" y="69432"/>
                  </a:lnTo>
                  <a:lnTo>
                    <a:pt x="52894" y="64659"/>
                  </a:lnTo>
                  <a:lnTo>
                    <a:pt x="46297" y="38304"/>
                  </a:lnTo>
                  <a:cubicBezTo>
                    <a:pt x="46297" y="38304"/>
                    <a:pt x="41761" y="7748"/>
                    <a:pt x="33497" y="4362"/>
                  </a:cubicBezTo>
                  <a:cubicBezTo>
                    <a:pt x="30306" y="3054"/>
                    <a:pt x="27255" y="2251"/>
                    <a:pt x="24727" y="1534"/>
                  </a:cubicBezTo>
                  <a:cubicBezTo>
                    <a:pt x="21133" y="515"/>
                    <a:pt x="17425" y="1"/>
                    <a:pt x="13706" y="1"/>
                  </a:cubicBez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28" name="Google Shape;2280;p56"/>
            <p:cNvSpPr/>
            <p:nvPr/>
          </p:nvSpPr>
          <p:spPr>
            <a:xfrm>
              <a:off x="5324350" y="4313700"/>
              <a:ext cx="8400" cy="247675"/>
            </a:xfrm>
            <a:custGeom>
              <a:avLst/>
              <a:gdLst/>
              <a:ahLst/>
              <a:cxnLst/>
              <a:rect l="l" t="t" r="r" b="b"/>
              <a:pathLst>
                <a:path w="336" h="9907" extrusionOk="0">
                  <a:moveTo>
                    <a:pt x="75" y="0"/>
                  </a:moveTo>
                  <a:cubicBezTo>
                    <a:pt x="75" y="0"/>
                    <a:pt x="75" y="0"/>
                    <a:pt x="75" y="0"/>
                  </a:cubicBezTo>
                  <a:cubicBezTo>
                    <a:pt x="11" y="0"/>
                    <a:pt x="0" y="2221"/>
                    <a:pt x="51" y="4957"/>
                  </a:cubicBezTo>
                  <a:cubicBezTo>
                    <a:pt x="101" y="7690"/>
                    <a:pt x="196" y="9907"/>
                    <a:pt x="260" y="9907"/>
                  </a:cubicBezTo>
                  <a:cubicBezTo>
                    <a:pt x="260" y="9907"/>
                    <a:pt x="260" y="9907"/>
                    <a:pt x="260" y="9907"/>
                  </a:cubicBezTo>
                  <a:cubicBezTo>
                    <a:pt x="325" y="9905"/>
                    <a:pt x="335" y="7688"/>
                    <a:pt x="285" y="4952"/>
                  </a:cubicBezTo>
                  <a:cubicBezTo>
                    <a:pt x="234" y="2216"/>
                    <a:pt x="140" y="0"/>
                    <a:pt x="75"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29" name="Google Shape;2281;p56"/>
            <p:cNvSpPr/>
            <p:nvPr/>
          </p:nvSpPr>
          <p:spPr>
            <a:xfrm>
              <a:off x="5369625" y="4338975"/>
              <a:ext cx="50850" cy="46625"/>
            </a:xfrm>
            <a:custGeom>
              <a:avLst/>
              <a:gdLst/>
              <a:ahLst/>
              <a:cxnLst/>
              <a:rect l="l" t="t" r="r" b="b"/>
              <a:pathLst>
                <a:path w="2034" h="1865" extrusionOk="0">
                  <a:moveTo>
                    <a:pt x="454" y="1"/>
                  </a:moveTo>
                  <a:cubicBezTo>
                    <a:pt x="416" y="1"/>
                    <a:pt x="129" y="184"/>
                    <a:pt x="41" y="671"/>
                  </a:cubicBezTo>
                  <a:cubicBezTo>
                    <a:pt x="0" y="921"/>
                    <a:pt x="49" y="1266"/>
                    <a:pt x="300" y="1526"/>
                  </a:cubicBezTo>
                  <a:cubicBezTo>
                    <a:pt x="480" y="1721"/>
                    <a:pt x="762" y="1865"/>
                    <a:pt x="1069" y="1865"/>
                  </a:cubicBezTo>
                  <a:cubicBezTo>
                    <a:pt x="1163" y="1865"/>
                    <a:pt x="1259" y="1851"/>
                    <a:pt x="1355" y="1821"/>
                  </a:cubicBezTo>
                  <a:cubicBezTo>
                    <a:pt x="1763" y="1685"/>
                    <a:pt x="1996" y="1297"/>
                    <a:pt x="2009" y="942"/>
                  </a:cubicBezTo>
                  <a:cubicBezTo>
                    <a:pt x="2034" y="572"/>
                    <a:pt x="1782" y="278"/>
                    <a:pt x="1548" y="176"/>
                  </a:cubicBezTo>
                  <a:cubicBezTo>
                    <a:pt x="1412" y="110"/>
                    <a:pt x="1281" y="86"/>
                    <a:pt x="1168" y="86"/>
                  </a:cubicBezTo>
                  <a:cubicBezTo>
                    <a:pt x="1084" y="86"/>
                    <a:pt x="1010" y="99"/>
                    <a:pt x="951" y="119"/>
                  </a:cubicBezTo>
                  <a:cubicBezTo>
                    <a:pt x="815" y="165"/>
                    <a:pt x="762" y="228"/>
                    <a:pt x="769" y="239"/>
                  </a:cubicBezTo>
                  <a:cubicBezTo>
                    <a:pt x="770" y="242"/>
                    <a:pt x="773" y="244"/>
                    <a:pt x="779" y="244"/>
                  </a:cubicBezTo>
                  <a:cubicBezTo>
                    <a:pt x="810" y="244"/>
                    <a:pt x="909" y="204"/>
                    <a:pt x="1052" y="204"/>
                  </a:cubicBezTo>
                  <a:cubicBezTo>
                    <a:pt x="1167" y="204"/>
                    <a:pt x="1311" y="230"/>
                    <a:pt x="1470" y="323"/>
                  </a:cubicBezTo>
                  <a:cubicBezTo>
                    <a:pt x="1656" y="431"/>
                    <a:pt x="1823" y="653"/>
                    <a:pt x="1795" y="931"/>
                  </a:cubicBezTo>
                  <a:cubicBezTo>
                    <a:pt x="1777" y="1202"/>
                    <a:pt x="1581" y="1505"/>
                    <a:pt x="1285" y="1601"/>
                  </a:cubicBezTo>
                  <a:cubicBezTo>
                    <a:pt x="1213" y="1624"/>
                    <a:pt x="1140" y="1634"/>
                    <a:pt x="1067" y="1634"/>
                  </a:cubicBezTo>
                  <a:cubicBezTo>
                    <a:pt x="833" y="1634"/>
                    <a:pt x="604" y="1527"/>
                    <a:pt x="454" y="1378"/>
                  </a:cubicBezTo>
                  <a:cubicBezTo>
                    <a:pt x="249" y="1182"/>
                    <a:pt x="191" y="910"/>
                    <a:pt x="205" y="691"/>
                  </a:cubicBezTo>
                  <a:cubicBezTo>
                    <a:pt x="242" y="239"/>
                    <a:pt x="492" y="26"/>
                    <a:pt x="459" y="3"/>
                  </a:cubicBezTo>
                  <a:cubicBezTo>
                    <a:pt x="459" y="1"/>
                    <a:pt x="457" y="1"/>
                    <a:pt x="454"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30" name="Google Shape;2282;p56"/>
            <p:cNvSpPr/>
            <p:nvPr/>
          </p:nvSpPr>
          <p:spPr>
            <a:xfrm>
              <a:off x="5653700" y="4272450"/>
              <a:ext cx="431800" cy="190750"/>
            </a:xfrm>
            <a:custGeom>
              <a:avLst/>
              <a:gdLst/>
              <a:ahLst/>
              <a:cxnLst/>
              <a:rect l="l" t="t" r="r" b="b"/>
              <a:pathLst>
                <a:path w="17272" h="7630" extrusionOk="0">
                  <a:moveTo>
                    <a:pt x="9" y="0"/>
                  </a:moveTo>
                  <a:cubicBezTo>
                    <a:pt x="9" y="0"/>
                    <a:pt x="9" y="0"/>
                    <a:pt x="9" y="0"/>
                  </a:cubicBezTo>
                  <a:cubicBezTo>
                    <a:pt x="1" y="3"/>
                    <a:pt x="21" y="74"/>
                    <a:pt x="65" y="205"/>
                  </a:cubicBezTo>
                  <a:cubicBezTo>
                    <a:pt x="114" y="335"/>
                    <a:pt x="172" y="534"/>
                    <a:pt x="282" y="775"/>
                  </a:cubicBezTo>
                  <a:cubicBezTo>
                    <a:pt x="484" y="1265"/>
                    <a:pt x="838" y="1951"/>
                    <a:pt x="1379" y="2731"/>
                  </a:cubicBezTo>
                  <a:cubicBezTo>
                    <a:pt x="1919" y="3511"/>
                    <a:pt x="2677" y="4368"/>
                    <a:pt x="3662" y="5154"/>
                  </a:cubicBezTo>
                  <a:cubicBezTo>
                    <a:pt x="5653" y="6758"/>
                    <a:pt x="8129" y="7630"/>
                    <a:pt x="10673" y="7630"/>
                  </a:cubicBezTo>
                  <a:cubicBezTo>
                    <a:pt x="10878" y="7630"/>
                    <a:pt x="11084" y="7624"/>
                    <a:pt x="11290" y="7613"/>
                  </a:cubicBezTo>
                  <a:cubicBezTo>
                    <a:pt x="12549" y="7552"/>
                    <a:pt x="13663" y="7298"/>
                    <a:pt x="14560" y="6983"/>
                  </a:cubicBezTo>
                  <a:cubicBezTo>
                    <a:pt x="15456" y="6668"/>
                    <a:pt x="16142" y="6314"/>
                    <a:pt x="16592" y="6035"/>
                  </a:cubicBezTo>
                  <a:cubicBezTo>
                    <a:pt x="16823" y="5905"/>
                    <a:pt x="16985" y="5775"/>
                    <a:pt x="17101" y="5698"/>
                  </a:cubicBezTo>
                  <a:cubicBezTo>
                    <a:pt x="17214" y="5617"/>
                    <a:pt x="17271" y="5571"/>
                    <a:pt x="17266" y="5565"/>
                  </a:cubicBezTo>
                  <a:cubicBezTo>
                    <a:pt x="17266" y="5564"/>
                    <a:pt x="17265" y="5564"/>
                    <a:pt x="17263" y="5564"/>
                  </a:cubicBezTo>
                  <a:cubicBezTo>
                    <a:pt x="17230" y="5564"/>
                    <a:pt x="16982" y="5714"/>
                    <a:pt x="16546" y="5954"/>
                  </a:cubicBezTo>
                  <a:cubicBezTo>
                    <a:pt x="16086" y="6207"/>
                    <a:pt x="15395" y="6532"/>
                    <a:pt x="14506" y="6825"/>
                  </a:cubicBezTo>
                  <a:cubicBezTo>
                    <a:pt x="13618" y="7119"/>
                    <a:pt x="12517" y="7348"/>
                    <a:pt x="11281" y="7399"/>
                  </a:cubicBezTo>
                  <a:cubicBezTo>
                    <a:pt x="11109" y="7407"/>
                    <a:pt x="10938" y="7411"/>
                    <a:pt x="10766" y="7411"/>
                  </a:cubicBezTo>
                  <a:cubicBezTo>
                    <a:pt x="8240" y="7411"/>
                    <a:pt x="5783" y="6559"/>
                    <a:pt x="3795" y="4984"/>
                  </a:cubicBezTo>
                  <a:cubicBezTo>
                    <a:pt x="2821" y="4222"/>
                    <a:pt x="2064" y="3392"/>
                    <a:pt x="1512" y="2635"/>
                  </a:cubicBezTo>
                  <a:cubicBezTo>
                    <a:pt x="960" y="1880"/>
                    <a:pt x="593" y="1211"/>
                    <a:pt x="365" y="737"/>
                  </a:cubicBezTo>
                  <a:cubicBezTo>
                    <a:pt x="141" y="270"/>
                    <a:pt x="29" y="0"/>
                    <a:pt x="9" y="0"/>
                  </a:cubicBezTo>
                  <a:close/>
                </a:path>
              </a:pathLst>
            </a:custGeom>
            <a:solidFill>
              <a:srgbClr val="002060"/>
            </a:solidFill>
            <a:ln>
              <a:noFill/>
            </a:ln>
          </p:spPr>
          <p:txBody>
            <a:bodyPr spcFirstLastPara="1" wrap="square" lIns="60950" tIns="60950" rIns="60950" bIns="60950" anchor="ctr" anchorCtr="0">
              <a:noAutofit/>
            </a:bodyPr>
            <a:lstStyle/>
            <a:p>
              <a:endParaRPr sz="1200"/>
            </a:p>
          </p:txBody>
        </p:sp>
        <p:sp>
          <p:nvSpPr>
            <p:cNvPr id="31" name="Google Shape;2283;p56"/>
            <p:cNvSpPr/>
            <p:nvPr/>
          </p:nvSpPr>
          <p:spPr>
            <a:xfrm>
              <a:off x="4829600" y="3070500"/>
              <a:ext cx="405200" cy="68950"/>
            </a:xfrm>
            <a:custGeom>
              <a:avLst/>
              <a:gdLst/>
              <a:ahLst/>
              <a:cxnLst/>
              <a:rect l="l" t="t" r="r" b="b"/>
              <a:pathLst>
                <a:path w="16208" h="2758" extrusionOk="0">
                  <a:moveTo>
                    <a:pt x="2931" y="1"/>
                  </a:moveTo>
                  <a:cubicBezTo>
                    <a:pt x="2686" y="1"/>
                    <a:pt x="2451" y="20"/>
                    <a:pt x="2230" y="58"/>
                  </a:cubicBezTo>
                  <a:cubicBezTo>
                    <a:pt x="1415" y="178"/>
                    <a:pt x="812" y="519"/>
                    <a:pt x="468" y="816"/>
                  </a:cubicBezTo>
                  <a:cubicBezTo>
                    <a:pt x="333" y="929"/>
                    <a:pt x="211" y="1055"/>
                    <a:pt x="104" y="1194"/>
                  </a:cubicBezTo>
                  <a:cubicBezTo>
                    <a:pt x="34" y="1292"/>
                    <a:pt x="0" y="1344"/>
                    <a:pt x="6" y="1348"/>
                  </a:cubicBezTo>
                  <a:cubicBezTo>
                    <a:pt x="7" y="1349"/>
                    <a:pt x="8" y="1349"/>
                    <a:pt x="9" y="1349"/>
                  </a:cubicBezTo>
                  <a:cubicBezTo>
                    <a:pt x="35" y="1349"/>
                    <a:pt x="184" y="1148"/>
                    <a:pt x="525" y="888"/>
                  </a:cubicBezTo>
                  <a:cubicBezTo>
                    <a:pt x="876" y="622"/>
                    <a:pt x="1464" y="318"/>
                    <a:pt x="2253" y="221"/>
                  </a:cubicBezTo>
                  <a:cubicBezTo>
                    <a:pt x="2437" y="195"/>
                    <a:pt x="2631" y="181"/>
                    <a:pt x="2833" y="181"/>
                  </a:cubicBezTo>
                  <a:cubicBezTo>
                    <a:pt x="3490" y="181"/>
                    <a:pt x="4226" y="323"/>
                    <a:pt x="4981" y="608"/>
                  </a:cubicBezTo>
                  <a:cubicBezTo>
                    <a:pt x="5973" y="966"/>
                    <a:pt x="6992" y="1546"/>
                    <a:pt x="8127" y="2043"/>
                  </a:cubicBezTo>
                  <a:cubicBezTo>
                    <a:pt x="9085" y="2462"/>
                    <a:pt x="10091" y="2758"/>
                    <a:pt x="11044" y="2758"/>
                  </a:cubicBezTo>
                  <a:cubicBezTo>
                    <a:pt x="11211" y="2758"/>
                    <a:pt x="11376" y="2748"/>
                    <a:pt x="11540" y="2729"/>
                  </a:cubicBezTo>
                  <a:cubicBezTo>
                    <a:pt x="12632" y="2607"/>
                    <a:pt x="13517" y="2128"/>
                    <a:pt x="14189" y="1685"/>
                  </a:cubicBezTo>
                  <a:cubicBezTo>
                    <a:pt x="14865" y="1234"/>
                    <a:pt x="15357" y="801"/>
                    <a:pt x="15695" y="503"/>
                  </a:cubicBezTo>
                  <a:cubicBezTo>
                    <a:pt x="16030" y="201"/>
                    <a:pt x="16207" y="26"/>
                    <a:pt x="16198" y="13"/>
                  </a:cubicBezTo>
                  <a:cubicBezTo>
                    <a:pt x="16198" y="13"/>
                    <a:pt x="16197" y="13"/>
                    <a:pt x="16196" y="13"/>
                  </a:cubicBezTo>
                  <a:cubicBezTo>
                    <a:pt x="16171" y="13"/>
                    <a:pt x="15975" y="164"/>
                    <a:pt x="15635" y="432"/>
                  </a:cubicBezTo>
                  <a:cubicBezTo>
                    <a:pt x="15281" y="708"/>
                    <a:pt x="14774" y="1120"/>
                    <a:pt x="14098" y="1546"/>
                  </a:cubicBezTo>
                  <a:cubicBezTo>
                    <a:pt x="13427" y="1966"/>
                    <a:pt x="12558" y="2410"/>
                    <a:pt x="11517" y="2514"/>
                  </a:cubicBezTo>
                  <a:cubicBezTo>
                    <a:pt x="11373" y="2529"/>
                    <a:pt x="11227" y="2537"/>
                    <a:pt x="11080" y="2537"/>
                  </a:cubicBezTo>
                  <a:cubicBezTo>
                    <a:pt x="10161" y="2537"/>
                    <a:pt x="9178" y="2246"/>
                    <a:pt x="8218" y="1827"/>
                  </a:cubicBezTo>
                  <a:cubicBezTo>
                    <a:pt x="7102" y="1339"/>
                    <a:pt x="6071" y="761"/>
                    <a:pt x="5053" y="406"/>
                  </a:cubicBezTo>
                  <a:cubicBezTo>
                    <a:pt x="4318" y="136"/>
                    <a:pt x="3587" y="1"/>
                    <a:pt x="2931" y="1"/>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32" name="Google Shape;2284;p56"/>
            <p:cNvSpPr/>
            <p:nvPr/>
          </p:nvSpPr>
          <p:spPr>
            <a:xfrm>
              <a:off x="4786925" y="2804175"/>
              <a:ext cx="171525" cy="47625"/>
            </a:xfrm>
            <a:custGeom>
              <a:avLst/>
              <a:gdLst/>
              <a:ahLst/>
              <a:cxnLst/>
              <a:rect l="l" t="t" r="r" b="b"/>
              <a:pathLst>
                <a:path w="6861" h="1905" extrusionOk="0">
                  <a:moveTo>
                    <a:pt x="6838" y="1"/>
                  </a:moveTo>
                  <a:cubicBezTo>
                    <a:pt x="6786" y="1"/>
                    <a:pt x="6475" y="255"/>
                    <a:pt x="5946" y="578"/>
                  </a:cubicBezTo>
                  <a:cubicBezTo>
                    <a:pt x="5390" y="919"/>
                    <a:pt x="4565" y="1303"/>
                    <a:pt x="3593" y="1517"/>
                  </a:cubicBezTo>
                  <a:cubicBezTo>
                    <a:pt x="2997" y="1646"/>
                    <a:pt x="2426" y="1693"/>
                    <a:pt x="1923" y="1693"/>
                  </a:cubicBezTo>
                  <a:cubicBezTo>
                    <a:pt x="1605" y="1693"/>
                    <a:pt x="1315" y="1674"/>
                    <a:pt x="1063" y="1645"/>
                  </a:cubicBezTo>
                  <a:cubicBezTo>
                    <a:pt x="504" y="1581"/>
                    <a:pt x="134" y="1489"/>
                    <a:pt x="35" y="1489"/>
                  </a:cubicBezTo>
                  <a:cubicBezTo>
                    <a:pt x="19" y="1489"/>
                    <a:pt x="10" y="1491"/>
                    <a:pt x="8" y="1497"/>
                  </a:cubicBezTo>
                  <a:cubicBezTo>
                    <a:pt x="0" y="1520"/>
                    <a:pt x="381" y="1690"/>
                    <a:pt x="1040" y="1809"/>
                  </a:cubicBezTo>
                  <a:cubicBezTo>
                    <a:pt x="1354" y="1867"/>
                    <a:pt x="1734" y="1904"/>
                    <a:pt x="2154" y="1904"/>
                  </a:cubicBezTo>
                  <a:cubicBezTo>
                    <a:pt x="2613" y="1904"/>
                    <a:pt x="3120" y="1859"/>
                    <a:pt x="3645" y="1746"/>
                  </a:cubicBezTo>
                  <a:cubicBezTo>
                    <a:pt x="4648" y="1524"/>
                    <a:pt x="5490" y="1101"/>
                    <a:pt x="6036" y="717"/>
                  </a:cubicBezTo>
                  <a:cubicBezTo>
                    <a:pt x="6587" y="335"/>
                    <a:pt x="6861" y="20"/>
                    <a:pt x="6844" y="3"/>
                  </a:cubicBezTo>
                  <a:cubicBezTo>
                    <a:pt x="6843" y="1"/>
                    <a:pt x="6841" y="1"/>
                    <a:pt x="6838" y="1"/>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33" name="Google Shape;2285;p56"/>
            <p:cNvSpPr/>
            <p:nvPr/>
          </p:nvSpPr>
          <p:spPr>
            <a:xfrm>
              <a:off x="5004050" y="3439350"/>
              <a:ext cx="906975" cy="113125"/>
            </a:xfrm>
            <a:custGeom>
              <a:avLst/>
              <a:gdLst/>
              <a:ahLst/>
              <a:cxnLst/>
              <a:rect l="l" t="t" r="r" b="b"/>
              <a:pathLst>
                <a:path w="36279" h="4525" extrusionOk="0">
                  <a:moveTo>
                    <a:pt x="24148" y="0"/>
                  </a:moveTo>
                  <a:cubicBezTo>
                    <a:pt x="23297" y="0"/>
                    <a:pt x="22449" y="96"/>
                    <a:pt x="21618" y="286"/>
                  </a:cubicBezTo>
                  <a:cubicBezTo>
                    <a:pt x="20408" y="553"/>
                    <a:pt x="19205" y="994"/>
                    <a:pt x="18000" y="1488"/>
                  </a:cubicBezTo>
                  <a:cubicBezTo>
                    <a:pt x="15596" y="2488"/>
                    <a:pt x="13351" y="3566"/>
                    <a:pt x="11155" y="4034"/>
                  </a:cubicBezTo>
                  <a:cubicBezTo>
                    <a:pt x="10267" y="4244"/>
                    <a:pt x="9400" y="4327"/>
                    <a:pt x="8574" y="4327"/>
                  </a:cubicBezTo>
                  <a:cubicBezTo>
                    <a:pt x="7363" y="4327"/>
                    <a:pt x="6239" y="4148"/>
                    <a:pt x="5259" y="3930"/>
                  </a:cubicBezTo>
                  <a:cubicBezTo>
                    <a:pt x="3603" y="3552"/>
                    <a:pt x="2305" y="3078"/>
                    <a:pt x="1404" y="2768"/>
                  </a:cubicBezTo>
                  <a:lnTo>
                    <a:pt x="369" y="2404"/>
                  </a:lnTo>
                  <a:cubicBezTo>
                    <a:pt x="151" y="2328"/>
                    <a:pt x="27" y="2288"/>
                    <a:pt x="6" y="2288"/>
                  </a:cubicBezTo>
                  <a:cubicBezTo>
                    <a:pt x="4" y="2288"/>
                    <a:pt x="3" y="2289"/>
                    <a:pt x="3" y="2289"/>
                  </a:cubicBezTo>
                  <a:cubicBezTo>
                    <a:pt x="0" y="2295"/>
                    <a:pt x="121" y="2350"/>
                    <a:pt x="352" y="2447"/>
                  </a:cubicBezTo>
                  <a:lnTo>
                    <a:pt x="1373" y="2854"/>
                  </a:lnTo>
                  <a:cubicBezTo>
                    <a:pt x="2265" y="3190"/>
                    <a:pt x="3557" y="3690"/>
                    <a:pt x="5223" y="4091"/>
                  </a:cubicBezTo>
                  <a:cubicBezTo>
                    <a:pt x="6230" y="4329"/>
                    <a:pt x="7401" y="4525"/>
                    <a:pt x="8666" y="4525"/>
                  </a:cubicBezTo>
                  <a:cubicBezTo>
                    <a:pt x="9478" y="4525"/>
                    <a:pt x="10328" y="4444"/>
                    <a:pt x="11199" y="4244"/>
                  </a:cubicBezTo>
                  <a:cubicBezTo>
                    <a:pt x="13432" y="3780"/>
                    <a:pt x="15697" y="2698"/>
                    <a:pt x="18088" y="1704"/>
                  </a:cubicBezTo>
                  <a:cubicBezTo>
                    <a:pt x="19289" y="1213"/>
                    <a:pt x="20479" y="775"/>
                    <a:pt x="21668" y="511"/>
                  </a:cubicBezTo>
                  <a:cubicBezTo>
                    <a:pt x="22502" y="317"/>
                    <a:pt x="23354" y="219"/>
                    <a:pt x="24208" y="219"/>
                  </a:cubicBezTo>
                  <a:cubicBezTo>
                    <a:pt x="24520" y="219"/>
                    <a:pt x="24833" y="232"/>
                    <a:pt x="25144" y="258"/>
                  </a:cubicBezTo>
                  <a:cubicBezTo>
                    <a:pt x="26258" y="367"/>
                    <a:pt x="27296" y="624"/>
                    <a:pt x="28269" y="864"/>
                  </a:cubicBezTo>
                  <a:cubicBezTo>
                    <a:pt x="29243" y="1103"/>
                    <a:pt x="30156" y="1321"/>
                    <a:pt x="31008" y="1433"/>
                  </a:cubicBezTo>
                  <a:cubicBezTo>
                    <a:pt x="31487" y="1498"/>
                    <a:pt x="31944" y="1528"/>
                    <a:pt x="32373" y="1528"/>
                  </a:cubicBezTo>
                  <a:cubicBezTo>
                    <a:pt x="33468" y="1528"/>
                    <a:pt x="34381" y="1336"/>
                    <a:pt x="35017" y="1066"/>
                  </a:cubicBezTo>
                  <a:cubicBezTo>
                    <a:pt x="35462" y="884"/>
                    <a:pt x="35774" y="673"/>
                    <a:pt x="35982" y="531"/>
                  </a:cubicBezTo>
                  <a:cubicBezTo>
                    <a:pt x="36180" y="373"/>
                    <a:pt x="36279" y="286"/>
                    <a:pt x="36274" y="281"/>
                  </a:cubicBezTo>
                  <a:cubicBezTo>
                    <a:pt x="36274" y="280"/>
                    <a:pt x="36273" y="280"/>
                    <a:pt x="36271" y="280"/>
                  </a:cubicBezTo>
                  <a:cubicBezTo>
                    <a:pt x="36231" y="280"/>
                    <a:pt x="35839" y="649"/>
                    <a:pt x="34985" y="982"/>
                  </a:cubicBezTo>
                  <a:cubicBezTo>
                    <a:pt x="34381" y="1218"/>
                    <a:pt x="33534" y="1383"/>
                    <a:pt x="32519" y="1383"/>
                  </a:cubicBezTo>
                  <a:cubicBezTo>
                    <a:pt x="32056" y="1383"/>
                    <a:pt x="31557" y="1349"/>
                    <a:pt x="31031" y="1271"/>
                  </a:cubicBezTo>
                  <a:cubicBezTo>
                    <a:pt x="30191" y="1150"/>
                    <a:pt x="29287" y="925"/>
                    <a:pt x="28316" y="676"/>
                  </a:cubicBezTo>
                  <a:cubicBezTo>
                    <a:pt x="27345" y="433"/>
                    <a:pt x="26300" y="160"/>
                    <a:pt x="25166" y="46"/>
                  </a:cubicBezTo>
                  <a:cubicBezTo>
                    <a:pt x="24827" y="15"/>
                    <a:pt x="24487" y="0"/>
                    <a:pt x="24148"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34" name="Google Shape;2286;p56"/>
            <p:cNvSpPr/>
            <p:nvPr/>
          </p:nvSpPr>
          <p:spPr>
            <a:xfrm>
              <a:off x="5075525" y="3787225"/>
              <a:ext cx="936700" cy="121300"/>
            </a:xfrm>
            <a:custGeom>
              <a:avLst/>
              <a:gdLst/>
              <a:ahLst/>
              <a:cxnLst/>
              <a:rect l="l" t="t" r="r" b="b"/>
              <a:pathLst>
                <a:path w="37468" h="4852" extrusionOk="0">
                  <a:moveTo>
                    <a:pt x="30893" y="0"/>
                  </a:moveTo>
                  <a:cubicBezTo>
                    <a:pt x="30424" y="0"/>
                    <a:pt x="29938" y="40"/>
                    <a:pt x="29444" y="131"/>
                  </a:cubicBezTo>
                  <a:cubicBezTo>
                    <a:pt x="28364" y="339"/>
                    <a:pt x="27272" y="798"/>
                    <a:pt x="26206" y="1396"/>
                  </a:cubicBezTo>
                  <a:cubicBezTo>
                    <a:pt x="25131" y="1983"/>
                    <a:pt x="24070" y="2702"/>
                    <a:pt x="22911" y="3332"/>
                  </a:cubicBezTo>
                  <a:cubicBezTo>
                    <a:pt x="21759" y="3965"/>
                    <a:pt x="20478" y="4491"/>
                    <a:pt x="19091" y="4595"/>
                  </a:cubicBezTo>
                  <a:cubicBezTo>
                    <a:pt x="18886" y="4611"/>
                    <a:pt x="18683" y="4618"/>
                    <a:pt x="18480" y="4618"/>
                  </a:cubicBezTo>
                  <a:cubicBezTo>
                    <a:pt x="17308" y="4618"/>
                    <a:pt x="16164" y="4370"/>
                    <a:pt x="15096" y="4038"/>
                  </a:cubicBezTo>
                  <a:cubicBezTo>
                    <a:pt x="13839" y="3644"/>
                    <a:pt x="12672" y="3121"/>
                    <a:pt x="11556" y="2636"/>
                  </a:cubicBezTo>
                  <a:cubicBezTo>
                    <a:pt x="9337" y="1650"/>
                    <a:pt x="7221" y="873"/>
                    <a:pt x="5343" y="842"/>
                  </a:cubicBezTo>
                  <a:cubicBezTo>
                    <a:pt x="5255" y="839"/>
                    <a:pt x="5167" y="838"/>
                    <a:pt x="5079" y="838"/>
                  </a:cubicBezTo>
                  <a:cubicBezTo>
                    <a:pt x="4329" y="838"/>
                    <a:pt x="3584" y="943"/>
                    <a:pt x="2862" y="1148"/>
                  </a:cubicBezTo>
                  <a:cubicBezTo>
                    <a:pt x="2154" y="1359"/>
                    <a:pt x="1581" y="1654"/>
                    <a:pt x="1152" y="1946"/>
                  </a:cubicBezTo>
                  <a:cubicBezTo>
                    <a:pt x="720" y="2235"/>
                    <a:pt x="441" y="2532"/>
                    <a:pt x="256" y="2731"/>
                  </a:cubicBezTo>
                  <a:lnTo>
                    <a:pt x="64" y="2974"/>
                  </a:lnTo>
                  <a:cubicBezTo>
                    <a:pt x="21" y="3029"/>
                    <a:pt x="1" y="3058"/>
                    <a:pt x="4" y="3061"/>
                  </a:cubicBezTo>
                  <a:cubicBezTo>
                    <a:pt x="5" y="3062"/>
                    <a:pt x="6" y="3062"/>
                    <a:pt x="7" y="3062"/>
                  </a:cubicBezTo>
                  <a:cubicBezTo>
                    <a:pt x="48" y="3062"/>
                    <a:pt x="364" y="2568"/>
                    <a:pt x="1203" y="2021"/>
                  </a:cubicBezTo>
                  <a:cubicBezTo>
                    <a:pt x="1633" y="1745"/>
                    <a:pt x="2200" y="1468"/>
                    <a:pt x="2897" y="1272"/>
                  </a:cubicBezTo>
                  <a:cubicBezTo>
                    <a:pt x="3581" y="1091"/>
                    <a:pt x="4284" y="999"/>
                    <a:pt x="4991" y="999"/>
                  </a:cubicBezTo>
                  <a:cubicBezTo>
                    <a:pt x="5107" y="999"/>
                    <a:pt x="5222" y="1001"/>
                    <a:pt x="5338" y="1006"/>
                  </a:cubicBezTo>
                  <a:cubicBezTo>
                    <a:pt x="7176" y="1056"/>
                    <a:pt x="9258" y="1835"/>
                    <a:pt x="11469" y="2832"/>
                  </a:cubicBezTo>
                  <a:cubicBezTo>
                    <a:pt x="12582" y="3323"/>
                    <a:pt x="13754" y="3852"/>
                    <a:pt x="15026" y="4256"/>
                  </a:cubicBezTo>
                  <a:cubicBezTo>
                    <a:pt x="16109" y="4594"/>
                    <a:pt x="17277" y="4851"/>
                    <a:pt x="18483" y="4851"/>
                  </a:cubicBezTo>
                  <a:cubicBezTo>
                    <a:pt x="18691" y="4851"/>
                    <a:pt x="18899" y="4844"/>
                    <a:pt x="19109" y="4828"/>
                  </a:cubicBezTo>
                  <a:cubicBezTo>
                    <a:pt x="20542" y="4719"/>
                    <a:pt x="21859" y="4175"/>
                    <a:pt x="23019" y="3531"/>
                  </a:cubicBezTo>
                  <a:cubicBezTo>
                    <a:pt x="24191" y="2892"/>
                    <a:pt x="25249" y="2170"/>
                    <a:pt x="26310" y="1584"/>
                  </a:cubicBezTo>
                  <a:cubicBezTo>
                    <a:pt x="27364" y="986"/>
                    <a:pt x="28430" y="532"/>
                    <a:pt x="29481" y="322"/>
                  </a:cubicBezTo>
                  <a:cubicBezTo>
                    <a:pt x="29989" y="224"/>
                    <a:pt x="30490" y="181"/>
                    <a:pt x="30972" y="181"/>
                  </a:cubicBezTo>
                  <a:cubicBezTo>
                    <a:pt x="31486" y="181"/>
                    <a:pt x="31980" y="230"/>
                    <a:pt x="32443" y="310"/>
                  </a:cubicBezTo>
                  <a:cubicBezTo>
                    <a:pt x="34246" y="644"/>
                    <a:pt x="35552" y="1457"/>
                    <a:pt x="36330" y="2107"/>
                  </a:cubicBezTo>
                  <a:cubicBezTo>
                    <a:pt x="36527" y="2271"/>
                    <a:pt x="36700" y="2419"/>
                    <a:pt x="36836" y="2561"/>
                  </a:cubicBezTo>
                  <a:cubicBezTo>
                    <a:pt x="36979" y="2699"/>
                    <a:pt x="37098" y="2815"/>
                    <a:pt x="37185" y="2921"/>
                  </a:cubicBezTo>
                  <a:lnTo>
                    <a:pt x="37391" y="3148"/>
                  </a:lnTo>
                  <a:cubicBezTo>
                    <a:pt x="37436" y="3196"/>
                    <a:pt x="37462" y="3222"/>
                    <a:pt x="37467" y="3222"/>
                  </a:cubicBezTo>
                  <a:cubicBezTo>
                    <a:pt x="37468" y="3222"/>
                    <a:pt x="37468" y="3222"/>
                    <a:pt x="37468" y="3222"/>
                  </a:cubicBezTo>
                  <a:cubicBezTo>
                    <a:pt x="37468" y="3222"/>
                    <a:pt x="37165" y="2728"/>
                    <a:pt x="36388" y="2038"/>
                  </a:cubicBezTo>
                  <a:cubicBezTo>
                    <a:pt x="35619" y="1359"/>
                    <a:pt x="34308" y="510"/>
                    <a:pt x="32473" y="148"/>
                  </a:cubicBezTo>
                  <a:cubicBezTo>
                    <a:pt x="31979" y="56"/>
                    <a:pt x="31447" y="0"/>
                    <a:pt x="30893"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35" name="Google Shape;2287;p56"/>
            <p:cNvSpPr/>
            <p:nvPr/>
          </p:nvSpPr>
          <p:spPr>
            <a:xfrm>
              <a:off x="5056000" y="4109300"/>
              <a:ext cx="971600" cy="144425"/>
            </a:xfrm>
            <a:custGeom>
              <a:avLst/>
              <a:gdLst/>
              <a:ahLst/>
              <a:cxnLst/>
              <a:rect l="l" t="t" r="r" b="b"/>
              <a:pathLst>
                <a:path w="38864" h="5777" extrusionOk="0">
                  <a:moveTo>
                    <a:pt x="31647" y="0"/>
                  </a:moveTo>
                  <a:cubicBezTo>
                    <a:pt x="31546" y="0"/>
                    <a:pt x="31444" y="2"/>
                    <a:pt x="31341" y="5"/>
                  </a:cubicBezTo>
                  <a:cubicBezTo>
                    <a:pt x="30203" y="34"/>
                    <a:pt x="28998" y="258"/>
                    <a:pt x="27777" y="623"/>
                  </a:cubicBezTo>
                  <a:cubicBezTo>
                    <a:pt x="26556" y="995"/>
                    <a:pt x="25319" y="1507"/>
                    <a:pt x="24063" y="2088"/>
                  </a:cubicBezTo>
                  <a:cubicBezTo>
                    <a:pt x="22809" y="2668"/>
                    <a:pt x="21534" y="3313"/>
                    <a:pt x="20197" y="3899"/>
                  </a:cubicBezTo>
                  <a:cubicBezTo>
                    <a:pt x="18862" y="4483"/>
                    <a:pt x="17520" y="4974"/>
                    <a:pt x="16180" y="5258"/>
                  </a:cubicBezTo>
                  <a:cubicBezTo>
                    <a:pt x="15191" y="5457"/>
                    <a:pt x="14184" y="5557"/>
                    <a:pt x="13176" y="5557"/>
                  </a:cubicBezTo>
                  <a:cubicBezTo>
                    <a:pt x="12868" y="5557"/>
                    <a:pt x="12559" y="5548"/>
                    <a:pt x="12251" y="5529"/>
                  </a:cubicBezTo>
                  <a:cubicBezTo>
                    <a:pt x="9728" y="5379"/>
                    <a:pt x="7526" y="4693"/>
                    <a:pt x="5728" y="4059"/>
                  </a:cubicBezTo>
                  <a:cubicBezTo>
                    <a:pt x="3929" y="3402"/>
                    <a:pt x="2513" y="2767"/>
                    <a:pt x="1531" y="2334"/>
                  </a:cubicBezTo>
                  <a:lnTo>
                    <a:pt x="403" y="1834"/>
                  </a:lnTo>
                  <a:lnTo>
                    <a:pt x="106" y="1709"/>
                  </a:lnTo>
                  <a:cubicBezTo>
                    <a:pt x="45" y="1684"/>
                    <a:pt x="11" y="1672"/>
                    <a:pt x="3" y="1672"/>
                  </a:cubicBezTo>
                  <a:cubicBezTo>
                    <a:pt x="3" y="1672"/>
                    <a:pt x="2" y="1672"/>
                    <a:pt x="2" y="1672"/>
                  </a:cubicBezTo>
                  <a:cubicBezTo>
                    <a:pt x="0" y="1675"/>
                    <a:pt x="33" y="1695"/>
                    <a:pt x="97" y="1730"/>
                  </a:cubicBezTo>
                  <a:lnTo>
                    <a:pt x="383" y="1877"/>
                  </a:lnTo>
                  <a:cubicBezTo>
                    <a:pt x="635" y="2004"/>
                    <a:pt x="1010" y="2188"/>
                    <a:pt x="1495" y="2417"/>
                  </a:cubicBezTo>
                  <a:cubicBezTo>
                    <a:pt x="2464" y="2874"/>
                    <a:pt x="3873" y="3533"/>
                    <a:pt x="5671" y="4214"/>
                  </a:cubicBezTo>
                  <a:cubicBezTo>
                    <a:pt x="7471" y="4871"/>
                    <a:pt x="9684" y="5580"/>
                    <a:pt x="12239" y="5743"/>
                  </a:cubicBezTo>
                  <a:cubicBezTo>
                    <a:pt x="12574" y="5765"/>
                    <a:pt x="12909" y="5776"/>
                    <a:pt x="13244" y="5776"/>
                  </a:cubicBezTo>
                  <a:cubicBezTo>
                    <a:pt x="14245" y="5776"/>
                    <a:pt x="15244" y="5678"/>
                    <a:pt x="16227" y="5482"/>
                  </a:cubicBezTo>
                  <a:cubicBezTo>
                    <a:pt x="17590" y="5197"/>
                    <a:pt x="18948" y="4700"/>
                    <a:pt x="20292" y="4113"/>
                  </a:cubicBezTo>
                  <a:cubicBezTo>
                    <a:pt x="21637" y="3524"/>
                    <a:pt x="22913" y="2879"/>
                    <a:pt x="24161" y="2296"/>
                  </a:cubicBezTo>
                  <a:cubicBezTo>
                    <a:pt x="25409" y="1715"/>
                    <a:pt x="26636" y="1203"/>
                    <a:pt x="27841" y="831"/>
                  </a:cubicBezTo>
                  <a:cubicBezTo>
                    <a:pt x="29046" y="463"/>
                    <a:pt x="30229" y="236"/>
                    <a:pt x="31349" y="200"/>
                  </a:cubicBezTo>
                  <a:cubicBezTo>
                    <a:pt x="31475" y="195"/>
                    <a:pt x="31599" y="192"/>
                    <a:pt x="31723" y="192"/>
                  </a:cubicBezTo>
                  <a:cubicBezTo>
                    <a:pt x="32698" y="192"/>
                    <a:pt x="33610" y="345"/>
                    <a:pt x="34410" y="609"/>
                  </a:cubicBezTo>
                  <a:cubicBezTo>
                    <a:pt x="36236" y="1181"/>
                    <a:pt x="37445" y="2261"/>
                    <a:pt x="38064" y="3113"/>
                  </a:cubicBezTo>
                  <a:cubicBezTo>
                    <a:pt x="38681" y="3968"/>
                    <a:pt x="38820" y="4563"/>
                    <a:pt x="38858" y="4563"/>
                  </a:cubicBezTo>
                  <a:cubicBezTo>
                    <a:pt x="38858" y="4563"/>
                    <a:pt x="38859" y="4563"/>
                    <a:pt x="38859" y="4563"/>
                  </a:cubicBezTo>
                  <a:cubicBezTo>
                    <a:pt x="38864" y="4561"/>
                    <a:pt x="38853" y="4526"/>
                    <a:pt x="38830" y="4456"/>
                  </a:cubicBezTo>
                  <a:lnTo>
                    <a:pt x="38725" y="4151"/>
                  </a:lnTo>
                  <a:cubicBezTo>
                    <a:pt x="38624" y="3887"/>
                    <a:pt x="38442" y="3506"/>
                    <a:pt x="38137" y="3059"/>
                  </a:cubicBezTo>
                  <a:cubicBezTo>
                    <a:pt x="37530" y="2177"/>
                    <a:pt x="36316" y="1056"/>
                    <a:pt x="34461" y="452"/>
                  </a:cubicBezTo>
                  <a:cubicBezTo>
                    <a:pt x="33629" y="167"/>
                    <a:pt x="32670" y="0"/>
                    <a:pt x="31647"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36" name="Google Shape;2288;p56"/>
            <p:cNvSpPr/>
            <p:nvPr/>
          </p:nvSpPr>
          <p:spPr>
            <a:xfrm>
              <a:off x="5131975" y="3386925"/>
              <a:ext cx="580100" cy="941675"/>
            </a:xfrm>
            <a:custGeom>
              <a:avLst/>
              <a:gdLst/>
              <a:ahLst/>
              <a:cxnLst/>
              <a:rect l="l" t="t" r="r" b="b"/>
              <a:pathLst>
                <a:path w="23204" h="37667" extrusionOk="0">
                  <a:moveTo>
                    <a:pt x="21124" y="0"/>
                  </a:moveTo>
                  <a:cubicBezTo>
                    <a:pt x="17119" y="5614"/>
                    <a:pt x="13863" y="11727"/>
                    <a:pt x="11441" y="18185"/>
                  </a:cubicBezTo>
                  <a:cubicBezTo>
                    <a:pt x="9852" y="22422"/>
                    <a:pt x="8454" y="27053"/>
                    <a:pt x="4933" y="29896"/>
                  </a:cubicBezTo>
                  <a:cubicBezTo>
                    <a:pt x="3676" y="30910"/>
                    <a:pt x="2178" y="31667"/>
                    <a:pt x="1196" y="32948"/>
                  </a:cubicBezTo>
                  <a:cubicBezTo>
                    <a:pt x="214" y="34228"/>
                    <a:pt x="0" y="36336"/>
                    <a:pt x="1305" y="37287"/>
                  </a:cubicBezTo>
                  <a:lnTo>
                    <a:pt x="2467" y="37666"/>
                  </a:lnTo>
                  <a:lnTo>
                    <a:pt x="3690" y="37388"/>
                  </a:lnTo>
                  <a:cubicBezTo>
                    <a:pt x="7969" y="37216"/>
                    <a:pt x="12254" y="35788"/>
                    <a:pt x="15525" y="33028"/>
                  </a:cubicBezTo>
                  <a:cubicBezTo>
                    <a:pt x="20007" y="29244"/>
                    <a:pt x="22222" y="23311"/>
                    <a:pt x="22713" y="17468"/>
                  </a:cubicBezTo>
                  <a:cubicBezTo>
                    <a:pt x="23204" y="11623"/>
                    <a:pt x="22162" y="5772"/>
                    <a:pt x="21124" y="0"/>
                  </a:cubicBezTo>
                  <a:close/>
                </a:path>
              </a:pathLst>
            </a:custGeom>
            <a:solidFill>
              <a:schemeClr val="accent2">
                <a:alpha val="26789"/>
              </a:schemeClr>
            </a:solidFill>
            <a:ln>
              <a:noFill/>
            </a:ln>
          </p:spPr>
          <p:txBody>
            <a:bodyPr spcFirstLastPara="1" wrap="square" lIns="60950" tIns="60950" rIns="60950" bIns="60950" anchor="ctr" anchorCtr="0">
              <a:noAutofit/>
            </a:bodyPr>
            <a:lstStyle/>
            <a:p>
              <a:endParaRPr sz="1200"/>
            </a:p>
          </p:txBody>
        </p:sp>
        <p:sp>
          <p:nvSpPr>
            <p:cNvPr id="37" name="Google Shape;2289;p56"/>
            <p:cNvSpPr/>
            <p:nvPr/>
          </p:nvSpPr>
          <p:spPr>
            <a:xfrm>
              <a:off x="4350425" y="3095975"/>
              <a:ext cx="1341250" cy="1702900"/>
            </a:xfrm>
            <a:custGeom>
              <a:avLst/>
              <a:gdLst/>
              <a:ahLst/>
              <a:cxnLst/>
              <a:rect l="l" t="t" r="r" b="b"/>
              <a:pathLst>
                <a:path w="53650" h="68116" extrusionOk="0">
                  <a:moveTo>
                    <a:pt x="37858" y="1"/>
                  </a:moveTo>
                  <a:cubicBezTo>
                    <a:pt x="37858" y="1"/>
                    <a:pt x="37066" y="24012"/>
                    <a:pt x="34238" y="27644"/>
                  </a:cubicBezTo>
                  <a:cubicBezTo>
                    <a:pt x="31886" y="30665"/>
                    <a:pt x="18725" y="44020"/>
                    <a:pt x="13864" y="48241"/>
                  </a:cubicBezTo>
                  <a:cubicBezTo>
                    <a:pt x="12758" y="49205"/>
                    <a:pt x="11406" y="49838"/>
                    <a:pt x="9958" y="50072"/>
                  </a:cubicBezTo>
                  <a:cubicBezTo>
                    <a:pt x="9647" y="50122"/>
                    <a:pt x="9317" y="50170"/>
                    <a:pt x="8967" y="50216"/>
                  </a:cubicBezTo>
                  <a:cubicBezTo>
                    <a:pt x="8687" y="50251"/>
                    <a:pt x="8407" y="50269"/>
                    <a:pt x="8126" y="50269"/>
                  </a:cubicBezTo>
                  <a:cubicBezTo>
                    <a:pt x="7652" y="50269"/>
                    <a:pt x="7178" y="50218"/>
                    <a:pt x="6713" y="50116"/>
                  </a:cubicBezTo>
                  <a:cubicBezTo>
                    <a:pt x="5814" y="49923"/>
                    <a:pt x="4631" y="49618"/>
                    <a:pt x="4036" y="49249"/>
                  </a:cubicBezTo>
                  <a:cubicBezTo>
                    <a:pt x="3870" y="49146"/>
                    <a:pt x="3696" y="49101"/>
                    <a:pt x="3528" y="49101"/>
                  </a:cubicBezTo>
                  <a:cubicBezTo>
                    <a:pt x="2951" y="49101"/>
                    <a:pt x="2457" y="49635"/>
                    <a:pt x="2686" y="50200"/>
                  </a:cubicBezTo>
                  <a:cubicBezTo>
                    <a:pt x="2981" y="50930"/>
                    <a:pt x="4983" y="52234"/>
                    <a:pt x="7753" y="52574"/>
                  </a:cubicBezTo>
                  <a:cubicBezTo>
                    <a:pt x="10522" y="52915"/>
                    <a:pt x="6803" y="55250"/>
                    <a:pt x="5463" y="56125"/>
                  </a:cubicBezTo>
                  <a:cubicBezTo>
                    <a:pt x="4124" y="56999"/>
                    <a:pt x="105" y="59902"/>
                    <a:pt x="48" y="60527"/>
                  </a:cubicBezTo>
                  <a:cubicBezTo>
                    <a:pt x="0" y="61051"/>
                    <a:pt x="295" y="61360"/>
                    <a:pt x="803" y="61360"/>
                  </a:cubicBezTo>
                  <a:cubicBezTo>
                    <a:pt x="1183" y="61360"/>
                    <a:pt x="1684" y="61186"/>
                    <a:pt x="2249" y="60798"/>
                  </a:cubicBezTo>
                  <a:cubicBezTo>
                    <a:pt x="3411" y="59999"/>
                    <a:pt x="6700" y="58051"/>
                    <a:pt x="7805" y="58051"/>
                  </a:cubicBezTo>
                  <a:cubicBezTo>
                    <a:pt x="7967" y="58051"/>
                    <a:pt x="8082" y="58093"/>
                    <a:pt x="8136" y="58186"/>
                  </a:cubicBezTo>
                  <a:cubicBezTo>
                    <a:pt x="8559" y="58905"/>
                    <a:pt x="1677" y="63268"/>
                    <a:pt x="1677" y="63268"/>
                  </a:cubicBezTo>
                  <a:cubicBezTo>
                    <a:pt x="1677" y="63268"/>
                    <a:pt x="54" y="63962"/>
                    <a:pt x="521" y="64822"/>
                  </a:cubicBezTo>
                  <a:cubicBezTo>
                    <a:pt x="630" y="65022"/>
                    <a:pt x="842" y="65110"/>
                    <a:pt x="1129" y="65110"/>
                  </a:cubicBezTo>
                  <a:cubicBezTo>
                    <a:pt x="3063" y="65110"/>
                    <a:pt x="8421" y="61131"/>
                    <a:pt x="8990" y="60688"/>
                  </a:cubicBezTo>
                  <a:cubicBezTo>
                    <a:pt x="9071" y="60625"/>
                    <a:pt x="9153" y="60597"/>
                    <a:pt x="9230" y="60597"/>
                  </a:cubicBezTo>
                  <a:cubicBezTo>
                    <a:pt x="9587" y="60597"/>
                    <a:pt x="9844" y="61173"/>
                    <a:pt x="9429" y="61463"/>
                  </a:cubicBezTo>
                  <a:cubicBezTo>
                    <a:pt x="8907" y="61829"/>
                    <a:pt x="2464" y="65655"/>
                    <a:pt x="3306" y="67244"/>
                  </a:cubicBezTo>
                  <a:cubicBezTo>
                    <a:pt x="3371" y="67367"/>
                    <a:pt x="3481" y="67422"/>
                    <a:pt x="3630" y="67422"/>
                  </a:cubicBezTo>
                  <a:cubicBezTo>
                    <a:pt x="4952" y="67422"/>
                    <a:pt x="9261" y="63033"/>
                    <a:pt x="10859" y="62988"/>
                  </a:cubicBezTo>
                  <a:cubicBezTo>
                    <a:pt x="10870" y="62988"/>
                    <a:pt x="10882" y="62987"/>
                    <a:pt x="10893" y="62987"/>
                  </a:cubicBezTo>
                  <a:cubicBezTo>
                    <a:pt x="12556" y="62987"/>
                    <a:pt x="6555" y="66712"/>
                    <a:pt x="7216" y="67843"/>
                  </a:cubicBezTo>
                  <a:cubicBezTo>
                    <a:pt x="7300" y="67988"/>
                    <a:pt x="7384" y="68116"/>
                    <a:pt x="7585" y="68116"/>
                  </a:cubicBezTo>
                  <a:cubicBezTo>
                    <a:pt x="7971" y="68116"/>
                    <a:pt x="8792" y="67638"/>
                    <a:pt x="10889" y="65880"/>
                  </a:cubicBezTo>
                  <a:cubicBezTo>
                    <a:pt x="12418" y="64598"/>
                    <a:pt x="14907" y="61974"/>
                    <a:pt x="17119" y="59547"/>
                  </a:cubicBezTo>
                  <a:cubicBezTo>
                    <a:pt x="17145" y="59532"/>
                    <a:pt x="47010" y="41916"/>
                    <a:pt x="49482" y="33354"/>
                  </a:cubicBezTo>
                  <a:cubicBezTo>
                    <a:pt x="53368" y="19892"/>
                    <a:pt x="53649" y="2587"/>
                    <a:pt x="53649" y="2587"/>
                  </a:cubicBezTo>
                  <a:lnTo>
                    <a:pt x="37858" y="1"/>
                  </a:ln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38" name="Google Shape;2290;p56"/>
            <p:cNvSpPr/>
            <p:nvPr/>
          </p:nvSpPr>
          <p:spPr>
            <a:xfrm>
              <a:off x="5227850" y="2700150"/>
              <a:ext cx="517750" cy="656700"/>
            </a:xfrm>
            <a:custGeom>
              <a:avLst/>
              <a:gdLst/>
              <a:ahLst/>
              <a:cxnLst/>
              <a:rect l="l" t="t" r="r" b="b"/>
              <a:pathLst>
                <a:path w="20710" h="26268" extrusionOk="0">
                  <a:moveTo>
                    <a:pt x="10534" y="0"/>
                  </a:moveTo>
                  <a:cubicBezTo>
                    <a:pt x="9931" y="0"/>
                    <a:pt x="9324" y="61"/>
                    <a:pt x="8722" y="188"/>
                  </a:cubicBezTo>
                  <a:cubicBezTo>
                    <a:pt x="2267" y="1546"/>
                    <a:pt x="762" y="8917"/>
                    <a:pt x="762" y="8917"/>
                  </a:cubicBezTo>
                  <a:lnTo>
                    <a:pt x="0" y="25593"/>
                  </a:lnTo>
                  <a:lnTo>
                    <a:pt x="19463" y="26268"/>
                  </a:lnTo>
                  <a:cubicBezTo>
                    <a:pt x="19463" y="26268"/>
                    <a:pt x="20248" y="22882"/>
                    <a:pt x="20554" y="12955"/>
                  </a:cubicBezTo>
                  <a:cubicBezTo>
                    <a:pt x="20710" y="7866"/>
                    <a:pt x="18861" y="4661"/>
                    <a:pt x="17021" y="2743"/>
                  </a:cubicBezTo>
                  <a:cubicBezTo>
                    <a:pt x="15357" y="1010"/>
                    <a:pt x="12983" y="0"/>
                    <a:pt x="10534" y="0"/>
                  </a:cubicBez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39" name="Google Shape;2291;p56"/>
            <p:cNvSpPr/>
            <p:nvPr/>
          </p:nvSpPr>
          <p:spPr>
            <a:xfrm>
              <a:off x="5227850" y="2700150"/>
              <a:ext cx="518475" cy="656700"/>
            </a:xfrm>
            <a:custGeom>
              <a:avLst/>
              <a:gdLst/>
              <a:ahLst/>
              <a:cxnLst/>
              <a:rect l="l" t="t" r="r" b="b"/>
              <a:pathLst>
                <a:path w="20739" h="26268" extrusionOk="0">
                  <a:moveTo>
                    <a:pt x="10534" y="0"/>
                  </a:moveTo>
                  <a:cubicBezTo>
                    <a:pt x="9931" y="0"/>
                    <a:pt x="9324" y="61"/>
                    <a:pt x="8722" y="188"/>
                  </a:cubicBezTo>
                  <a:cubicBezTo>
                    <a:pt x="2267" y="1546"/>
                    <a:pt x="791" y="9169"/>
                    <a:pt x="791" y="9169"/>
                  </a:cubicBezTo>
                  <a:lnTo>
                    <a:pt x="0" y="25593"/>
                  </a:lnTo>
                  <a:lnTo>
                    <a:pt x="19463" y="26268"/>
                  </a:lnTo>
                  <a:cubicBezTo>
                    <a:pt x="19463" y="26268"/>
                    <a:pt x="20277" y="23134"/>
                    <a:pt x="20583" y="13208"/>
                  </a:cubicBezTo>
                  <a:cubicBezTo>
                    <a:pt x="20739" y="8120"/>
                    <a:pt x="18861" y="4661"/>
                    <a:pt x="17021" y="2743"/>
                  </a:cubicBezTo>
                  <a:cubicBezTo>
                    <a:pt x="15357" y="1010"/>
                    <a:pt x="12983" y="0"/>
                    <a:pt x="10534" y="0"/>
                  </a:cubicBezTo>
                  <a:close/>
                </a:path>
              </a:pathLst>
            </a:custGeom>
            <a:solidFill>
              <a:schemeClr val="accent2">
                <a:alpha val="26789"/>
              </a:schemeClr>
            </a:solidFill>
            <a:ln>
              <a:noFill/>
            </a:ln>
          </p:spPr>
          <p:txBody>
            <a:bodyPr spcFirstLastPara="1" wrap="square" lIns="60950" tIns="60950" rIns="60950" bIns="60950" anchor="ctr" anchorCtr="0">
              <a:noAutofit/>
            </a:bodyPr>
            <a:lstStyle/>
            <a:p>
              <a:endParaRPr sz="1200"/>
            </a:p>
          </p:txBody>
        </p:sp>
        <p:sp>
          <p:nvSpPr>
            <p:cNvPr id="40" name="Google Shape;2292;p56"/>
            <p:cNvSpPr/>
            <p:nvPr/>
          </p:nvSpPr>
          <p:spPr>
            <a:xfrm>
              <a:off x="5234375" y="3165900"/>
              <a:ext cx="498625" cy="85025"/>
            </a:xfrm>
            <a:custGeom>
              <a:avLst/>
              <a:gdLst/>
              <a:ahLst/>
              <a:cxnLst/>
              <a:rect l="l" t="t" r="r" b="b"/>
              <a:pathLst>
                <a:path w="19945" h="3401" extrusionOk="0">
                  <a:moveTo>
                    <a:pt x="15215" y="1"/>
                  </a:moveTo>
                  <a:cubicBezTo>
                    <a:pt x="14777" y="1"/>
                    <a:pt x="14339" y="37"/>
                    <a:pt x="13905" y="111"/>
                  </a:cubicBezTo>
                  <a:cubicBezTo>
                    <a:pt x="12633" y="340"/>
                    <a:pt x="11334" y="889"/>
                    <a:pt x="9998" y="1479"/>
                  </a:cubicBezTo>
                  <a:cubicBezTo>
                    <a:pt x="8661" y="2070"/>
                    <a:pt x="7389" y="2646"/>
                    <a:pt x="6170" y="2943"/>
                  </a:cubicBezTo>
                  <a:cubicBezTo>
                    <a:pt x="5373" y="3135"/>
                    <a:pt x="4607" y="3214"/>
                    <a:pt x="3909" y="3214"/>
                  </a:cubicBezTo>
                  <a:cubicBezTo>
                    <a:pt x="3539" y="3214"/>
                    <a:pt x="3189" y="3192"/>
                    <a:pt x="2864" y="3152"/>
                  </a:cubicBezTo>
                  <a:cubicBezTo>
                    <a:pt x="1922" y="3029"/>
                    <a:pt x="1191" y="2764"/>
                    <a:pt x="720" y="2516"/>
                  </a:cubicBezTo>
                  <a:cubicBezTo>
                    <a:pt x="274" y="2280"/>
                    <a:pt x="46" y="2094"/>
                    <a:pt x="10" y="2094"/>
                  </a:cubicBezTo>
                  <a:cubicBezTo>
                    <a:pt x="8" y="2094"/>
                    <a:pt x="6" y="2095"/>
                    <a:pt x="6" y="2096"/>
                  </a:cubicBezTo>
                  <a:cubicBezTo>
                    <a:pt x="1" y="2102"/>
                    <a:pt x="56" y="2152"/>
                    <a:pt x="166" y="2241"/>
                  </a:cubicBezTo>
                  <a:cubicBezTo>
                    <a:pt x="272" y="2337"/>
                    <a:pt x="446" y="2454"/>
                    <a:pt x="677" y="2596"/>
                  </a:cubicBezTo>
                  <a:cubicBezTo>
                    <a:pt x="1140" y="2873"/>
                    <a:pt x="1882" y="3168"/>
                    <a:pt x="2841" y="3316"/>
                  </a:cubicBezTo>
                  <a:cubicBezTo>
                    <a:pt x="3218" y="3370"/>
                    <a:pt x="3628" y="3401"/>
                    <a:pt x="4064" y="3401"/>
                  </a:cubicBezTo>
                  <a:cubicBezTo>
                    <a:pt x="4734" y="3401"/>
                    <a:pt x="5462" y="3328"/>
                    <a:pt x="6221" y="3152"/>
                  </a:cubicBezTo>
                  <a:cubicBezTo>
                    <a:pt x="7475" y="2859"/>
                    <a:pt x="8756" y="2284"/>
                    <a:pt x="10093" y="1693"/>
                  </a:cubicBezTo>
                  <a:cubicBezTo>
                    <a:pt x="11426" y="1106"/>
                    <a:pt x="12714" y="554"/>
                    <a:pt x="13942" y="322"/>
                  </a:cubicBezTo>
                  <a:cubicBezTo>
                    <a:pt x="14399" y="241"/>
                    <a:pt x="14861" y="201"/>
                    <a:pt x="15323" y="201"/>
                  </a:cubicBezTo>
                  <a:cubicBezTo>
                    <a:pt x="15967" y="201"/>
                    <a:pt x="16611" y="280"/>
                    <a:pt x="17240" y="436"/>
                  </a:cubicBezTo>
                  <a:cubicBezTo>
                    <a:pt x="18158" y="677"/>
                    <a:pt x="18846" y="1039"/>
                    <a:pt x="19282" y="1345"/>
                  </a:cubicBezTo>
                  <a:cubicBezTo>
                    <a:pt x="19701" y="1639"/>
                    <a:pt x="19904" y="1854"/>
                    <a:pt x="19935" y="1854"/>
                  </a:cubicBezTo>
                  <a:cubicBezTo>
                    <a:pt x="19936" y="1854"/>
                    <a:pt x="19937" y="1853"/>
                    <a:pt x="19938" y="1853"/>
                  </a:cubicBezTo>
                  <a:cubicBezTo>
                    <a:pt x="19944" y="1846"/>
                    <a:pt x="19897" y="1791"/>
                    <a:pt x="19797" y="1686"/>
                  </a:cubicBezTo>
                  <a:cubicBezTo>
                    <a:pt x="19704" y="1579"/>
                    <a:pt x="19545" y="1441"/>
                    <a:pt x="19336" y="1271"/>
                  </a:cubicBezTo>
                  <a:cubicBezTo>
                    <a:pt x="18910" y="938"/>
                    <a:pt x="18216" y="545"/>
                    <a:pt x="17283" y="277"/>
                  </a:cubicBezTo>
                  <a:cubicBezTo>
                    <a:pt x="16607" y="93"/>
                    <a:pt x="15912" y="1"/>
                    <a:pt x="15215" y="1"/>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41" name="Google Shape;2293;p56"/>
            <p:cNvSpPr/>
            <p:nvPr/>
          </p:nvSpPr>
          <p:spPr>
            <a:xfrm>
              <a:off x="5283475" y="2841100"/>
              <a:ext cx="429675" cy="56175"/>
            </a:xfrm>
            <a:custGeom>
              <a:avLst/>
              <a:gdLst/>
              <a:ahLst/>
              <a:cxnLst/>
              <a:rect l="l" t="t" r="r" b="b"/>
              <a:pathLst>
                <a:path w="17187" h="2247" extrusionOk="0">
                  <a:moveTo>
                    <a:pt x="12" y="0"/>
                  </a:moveTo>
                  <a:cubicBezTo>
                    <a:pt x="10" y="0"/>
                    <a:pt x="9" y="1"/>
                    <a:pt x="8" y="1"/>
                  </a:cubicBezTo>
                  <a:cubicBezTo>
                    <a:pt x="1" y="17"/>
                    <a:pt x="213" y="142"/>
                    <a:pt x="606" y="361"/>
                  </a:cubicBezTo>
                  <a:cubicBezTo>
                    <a:pt x="799" y="476"/>
                    <a:pt x="1047" y="593"/>
                    <a:pt x="1340" y="719"/>
                  </a:cubicBezTo>
                  <a:cubicBezTo>
                    <a:pt x="1667" y="873"/>
                    <a:pt x="2002" y="1008"/>
                    <a:pt x="2345" y="1122"/>
                  </a:cubicBezTo>
                  <a:cubicBezTo>
                    <a:pt x="3097" y="1410"/>
                    <a:pt x="4027" y="1644"/>
                    <a:pt x="5067" y="1861"/>
                  </a:cubicBezTo>
                  <a:cubicBezTo>
                    <a:pt x="6200" y="2064"/>
                    <a:pt x="7347" y="2190"/>
                    <a:pt x="8499" y="2236"/>
                  </a:cubicBezTo>
                  <a:cubicBezTo>
                    <a:pt x="8750" y="2243"/>
                    <a:pt x="9001" y="2246"/>
                    <a:pt x="9253" y="2246"/>
                  </a:cubicBezTo>
                  <a:cubicBezTo>
                    <a:pt x="10153" y="2246"/>
                    <a:pt x="11053" y="2201"/>
                    <a:pt x="11949" y="2110"/>
                  </a:cubicBezTo>
                  <a:cubicBezTo>
                    <a:pt x="13001" y="1977"/>
                    <a:pt x="13947" y="1827"/>
                    <a:pt x="14724" y="1621"/>
                  </a:cubicBezTo>
                  <a:cubicBezTo>
                    <a:pt x="15116" y="1534"/>
                    <a:pt x="15463" y="1430"/>
                    <a:pt x="15767" y="1332"/>
                  </a:cubicBezTo>
                  <a:cubicBezTo>
                    <a:pt x="16073" y="1240"/>
                    <a:pt x="16333" y="1155"/>
                    <a:pt x="16541" y="1069"/>
                  </a:cubicBezTo>
                  <a:cubicBezTo>
                    <a:pt x="16959" y="905"/>
                    <a:pt x="17186" y="809"/>
                    <a:pt x="17180" y="794"/>
                  </a:cubicBezTo>
                  <a:cubicBezTo>
                    <a:pt x="17180" y="792"/>
                    <a:pt x="17177" y="792"/>
                    <a:pt x="17173" y="792"/>
                  </a:cubicBezTo>
                  <a:cubicBezTo>
                    <a:pt x="17128" y="792"/>
                    <a:pt x="16896" y="858"/>
                    <a:pt x="16512" y="982"/>
                  </a:cubicBezTo>
                  <a:cubicBezTo>
                    <a:pt x="16301" y="1055"/>
                    <a:pt x="16038" y="1127"/>
                    <a:pt x="15731" y="1207"/>
                  </a:cubicBezTo>
                  <a:cubicBezTo>
                    <a:pt x="15426" y="1291"/>
                    <a:pt x="15078" y="1384"/>
                    <a:pt x="14686" y="1460"/>
                  </a:cubicBezTo>
                  <a:cubicBezTo>
                    <a:pt x="13912" y="1644"/>
                    <a:pt x="12972" y="1775"/>
                    <a:pt x="11927" y="1896"/>
                  </a:cubicBezTo>
                  <a:cubicBezTo>
                    <a:pt x="11112" y="1966"/>
                    <a:pt x="10233" y="2014"/>
                    <a:pt x="9312" y="2014"/>
                  </a:cubicBezTo>
                  <a:cubicBezTo>
                    <a:pt x="9047" y="2014"/>
                    <a:pt x="8779" y="2010"/>
                    <a:pt x="8508" y="2002"/>
                  </a:cubicBezTo>
                  <a:cubicBezTo>
                    <a:pt x="7367" y="1957"/>
                    <a:pt x="6231" y="1838"/>
                    <a:pt x="5107" y="1648"/>
                  </a:cubicBezTo>
                  <a:cubicBezTo>
                    <a:pt x="4076" y="1447"/>
                    <a:pt x="3149" y="1231"/>
                    <a:pt x="2400" y="966"/>
                  </a:cubicBezTo>
                  <a:cubicBezTo>
                    <a:pt x="2057" y="861"/>
                    <a:pt x="1721" y="739"/>
                    <a:pt x="1392" y="598"/>
                  </a:cubicBezTo>
                  <a:cubicBezTo>
                    <a:pt x="1096" y="485"/>
                    <a:pt x="845" y="381"/>
                    <a:pt x="646" y="278"/>
                  </a:cubicBezTo>
                  <a:cubicBezTo>
                    <a:pt x="268" y="99"/>
                    <a:pt x="46" y="0"/>
                    <a:pt x="12"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42" name="Google Shape;2294;p56"/>
            <p:cNvSpPr/>
            <p:nvPr/>
          </p:nvSpPr>
          <p:spPr>
            <a:xfrm>
              <a:off x="4550275" y="1767675"/>
              <a:ext cx="743975" cy="434825"/>
            </a:xfrm>
            <a:custGeom>
              <a:avLst/>
              <a:gdLst/>
              <a:ahLst/>
              <a:cxnLst/>
              <a:rect l="l" t="t" r="r" b="b"/>
              <a:pathLst>
                <a:path w="29759" h="17393" extrusionOk="0">
                  <a:moveTo>
                    <a:pt x="7058" y="0"/>
                  </a:moveTo>
                  <a:cubicBezTo>
                    <a:pt x="4916" y="0"/>
                    <a:pt x="2765" y="1055"/>
                    <a:pt x="1545" y="2827"/>
                  </a:cubicBezTo>
                  <a:cubicBezTo>
                    <a:pt x="0" y="5068"/>
                    <a:pt x="55" y="8290"/>
                    <a:pt x="1675" y="10475"/>
                  </a:cubicBezTo>
                  <a:cubicBezTo>
                    <a:pt x="2256" y="11261"/>
                    <a:pt x="3051" y="11933"/>
                    <a:pt x="4004" y="12154"/>
                  </a:cubicBezTo>
                  <a:lnTo>
                    <a:pt x="25554" y="15886"/>
                  </a:lnTo>
                  <a:cubicBezTo>
                    <a:pt x="25482" y="16398"/>
                    <a:pt x="25741" y="16941"/>
                    <a:pt x="26183" y="17207"/>
                  </a:cubicBezTo>
                  <a:cubicBezTo>
                    <a:pt x="26388" y="17331"/>
                    <a:pt x="26627" y="17392"/>
                    <a:pt x="26866" y="17392"/>
                  </a:cubicBezTo>
                  <a:cubicBezTo>
                    <a:pt x="27143" y="17392"/>
                    <a:pt x="27420" y="17310"/>
                    <a:pt x="27645" y="17147"/>
                  </a:cubicBezTo>
                  <a:cubicBezTo>
                    <a:pt x="28442" y="16574"/>
                    <a:pt x="28364" y="15363"/>
                    <a:pt x="28044" y="14434"/>
                  </a:cubicBezTo>
                  <a:cubicBezTo>
                    <a:pt x="27724" y="13508"/>
                    <a:pt x="27241" y="12540"/>
                    <a:pt x="27503" y="11593"/>
                  </a:cubicBezTo>
                  <a:cubicBezTo>
                    <a:pt x="27703" y="10870"/>
                    <a:pt x="28299" y="10338"/>
                    <a:pt x="28734" y="9724"/>
                  </a:cubicBezTo>
                  <a:cubicBezTo>
                    <a:pt x="29489" y="8657"/>
                    <a:pt x="29758" y="7232"/>
                    <a:pt x="29339" y="5991"/>
                  </a:cubicBezTo>
                  <a:cubicBezTo>
                    <a:pt x="28920" y="4753"/>
                    <a:pt x="27786" y="3757"/>
                    <a:pt x="26486" y="3604"/>
                  </a:cubicBezTo>
                  <a:cubicBezTo>
                    <a:pt x="26329" y="3586"/>
                    <a:pt x="26170" y="3578"/>
                    <a:pt x="26010" y="3578"/>
                  </a:cubicBezTo>
                  <a:cubicBezTo>
                    <a:pt x="25352" y="3578"/>
                    <a:pt x="24668" y="3703"/>
                    <a:pt x="24026" y="3703"/>
                  </a:cubicBezTo>
                  <a:cubicBezTo>
                    <a:pt x="23498" y="3703"/>
                    <a:pt x="22998" y="3619"/>
                    <a:pt x="22565" y="3312"/>
                  </a:cubicBezTo>
                  <a:cubicBezTo>
                    <a:pt x="21774" y="2752"/>
                    <a:pt x="21560" y="1667"/>
                    <a:pt x="20905" y="954"/>
                  </a:cubicBezTo>
                  <a:cubicBezTo>
                    <a:pt x="20306" y="303"/>
                    <a:pt x="19445" y="62"/>
                    <a:pt x="18544" y="62"/>
                  </a:cubicBezTo>
                  <a:cubicBezTo>
                    <a:pt x="17916" y="62"/>
                    <a:pt x="17268" y="179"/>
                    <a:pt x="16677" y="356"/>
                  </a:cubicBezTo>
                  <a:cubicBezTo>
                    <a:pt x="15357" y="753"/>
                    <a:pt x="14052" y="1379"/>
                    <a:pt x="12691" y="1379"/>
                  </a:cubicBezTo>
                  <a:cubicBezTo>
                    <a:pt x="12566" y="1379"/>
                    <a:pt x="12441" y="1373"/>
                    <a:pt x="12315" y="1362"/>
                  </a:cubicBezTo>
                  <a:cubicBezTo>
                    <a:pt x="11066" y="1252"/>
                    <a:pt x="9945" y="566"/>
                    <a:pt x="8737" y="228"/>
                  </a:cubicBezTo>
                  <a:cubicBezTo>
                    <a:pt x="8190" y="74"/>
                    <a:pt x="7624" y="0"/>
                    <a:pt x="7058"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43" name="Google Shape;2295;p56"/>
            <p:cNvSpPr/>
            <p:nvPr/>
          </p:nvSpPr>
          <p:spPr>
            <a:xfrm>
              <a:off x="4661300" y="1907950"/>
              <a:ext cx="635800" cy="964225"/>
            </a:xfrm>
            <a:custGeom>
              <a:avLst/>
              <a:gdLst/>
              <a:ahLst/>
              <a:cxnLst/>
              <a:rect l="l" t="t" r="r" b="b"/>
              <a:pathLst>
                <a:path w="25432" h="38569" extrusionOk="0">
                  <a:moveTo>
                    <a:pt x="10359" y="0"/>
                  </a:moveTo>
                  <a:cubicBezTo>
                    <a:pt x="6728" y="0"/>
                    <a:pt x="3138" y="945"/>
                    <a:pt x="0" y="2977"/>
                  </a:cubicBezTo>
                  <a:lnTo>
                    <a:pt x="74" y="3754"/>
                  </a:lnTo>
                  <a:cubicBezTo>
                    <a:pt x="74" y="3754"/>
                    <a:pt x="1277" y="16598"/>
                    <a:pt x="2348" y="22442"/>
                  </a:cubicBezTo>
                  <a:cubicBezTo>
                    <a:pt x="3387" y="28114"/>
                    <a:pt x="9081" y="28198"/>
                    <a:pt x="9416" y="28198"/>
                  </a:cubicBezTo>
                  <a:cubicBezTo>
                    <a:pt x="9426" y="28198"/>
                    <a:pt x="9431" y="28198"/>
                    <a:pt x="9431" y="28198"/>
                  </a:cubicBezTo>
                  <a:cubicBezTo>
                    <a:pt x="9431" y="28198"/>
                    <a:pt x="9791" y="30149"/>
                    <a:pt x="10222" y="32464"/>
                  </a:cubicBezTo>
                  <a:cubicBezTo>
                    <a:pt x="10894" y="36057"/>
                    <a:pt x="14033" y="38568"/>
                    <a:pt x="17561" y="38568"/>
                  </a:cubicBezTo>
                  <a:cubicBezTo>
                    <a:pt x="18007" y="38568"/>
                    <a:pt x="18459" y="38528"/>
                    <a:pt x="18913" y="38445"/>
                  </a:cubicBezTo>
                  <a:cubicBezTo>
                    <a:pt x="22777" y="37737"/>
                    <a:pt x="25432" y="34160"/>
                    <a:pt x="24992" y="30258"/>
                  </a:cubicBezTo>
                  <a:lnTo>
                    <a:pt x="21191" y="3911"/>
                  </a:lnTo>
                  <a:lnTo>
                    <a:pt x="20994" y="2703"/>
                  </a:lnTo>
                  <a:cubicBezTo>
                    <a:pt x="17683" y="949"/>
                    <a:pt x="14000" y="0"/>
                    <a:pt x="10359" y="0"/>
                  </a:cubicBez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44" name="Google Shape;2296;p56"/>
            <p:cNvSpPr/>
            <p:nvPr/>
          </p:nvSpPr>
          <p:spPr>
            <a:xfrm>
              <a:off x="4876075" y="2357850"/>
              <a:ext cx="110625" cy="64425"/>
            </a:xfrm>
            <a:custGeom>
              <a:avLst/>
              <a:gdLst/>
              <a:ahLst/>
              <a:cxnLst/>
              <a:rect l="l" t="t" r="r" b="b"/>
              <a:pathLst>
                <a:path w="4425" h="2577" extrusionOk="0">
                  <a:moveTo>
                    <a:pt x="3760" y="0"/>
                  </a:moveTo>
                  <a:lnTo>
                    <a:pt x="1" y="1824"/>
                  </a:lnTo>
                  <a:cubicBezTo>
                    <a:pt x="1" y="1824"/>
                    <a:pt x="671" y="2577"/>
                    <a:pt x="1672" y="2577"/>
                  </a:cubicBezTo>
                  <a:cubicBezTo>
                    <a:pt x="2009" y="2577"/>
                    <a:pt x="2383" y="2491"/>
                    <a:pt x="2782" y="2263"/>
                  </a:cubicBezTo>
                  <a:cubicBezTo>
                    <a:pt x="4425" y="1323"/>
                    <a:pt x="3760" y="0"/>
                    <a:pt x="3760"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45" name="Google Shape;2297;p56"/>
            <p:cNvSpPr/>
            <p:nvPr/>
          </p:nvSpPr>
          <p:spPr>
            <a:xfrm>
              <a:off x="4896450" y="2524075"/>
              <a:ext cx="181675" cy="124775"/>
            </a:xfrm>
            <a:custGeom>
              <a:avLst/>
              <a:gdLst/>
              <a:ahLst/>
              <a:cxnLst/>
              <a:rect l="l" t="t" r="r" b="b"/>
              <a:pathLst>
                <a:path w="7267" h="4991" extrusionOk="0">
                  <a:moveTo>
                    <a:pt x="7266" y="0"/>
                  </a:moveTo>
                  <a:cubicBezTo>
                    <a:pt x="3754" y="3141"/>
                    <a:pt x="1" y="3472"/>
                    <a:pt x="1" y="3472"/>
                  </a:cubicBezTo>
                  <a:lnTo>
                    <a:pt x="245" y="4990"/>
                  </a:lnTo>
                  <a:cubicBezTo>
                    <a:pt x="6179" y="4522"/>
                    <a:pt x="7266" y="1"/>
                    <a:pt x="7266"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46" name="Google Shape;2298;p56"/>
            <p:cNvSpPr/>
            <p:nvPr/>
          </p:nvSpPr>
          <p:spPr>
            <a:xfrm>
              <a:off x="5183775" y="2101275"/>
              <a:ext cx="128150" cy="195475"/>
            </a:xfrm>
            <a:custGeom>
              <a:avLst/>
              <a:gdLst/>
              <a:ahLst/>
              <a:cxnLst/>
              <a:rect l="l" t="t" r="r" b="b"/>
              <a:pathLst>
                <a:path w="5126" h="7819" extrusionOk="0">
                  <a:moveTo>
                    <a:pt x="1578" y="1"/>
                  </a:moveTo>
                  <a:cubicBezTo>
                    <a:pt x="1030" y="1"/>
                    <a:pt x="629" y="104"/>
                    <a:pt x="592" y="122"/>
                  </a:cubicBezTo>
                  <a:cubicBezTo>
                    <a:pt x="592" y="122"/>
                    <a:pt x="0" y="7344"/>
                    <a:pt x="12" y="7489"/>
                  </a:cubicBezTo>
                  <a:cubicBezTo>
                    <a:pt x="18" y="7546"/>
                    <a:pt x="821" y="7818"/>
                    <a:pt x="1783" y="7818"/>
                  </a:cubicBezTo>
                  <a:cubicBezTo>
                    <a:pt x="3265" y="7818"/>
                    <a:pt x="5125" y="7174"/>
                    <a:pt x="5041" y="4109"/>
                  </a:cubicBezTo>
                  <a:cubicBezTo>
                    <a:pt x="4943" y="566"/>
                    <a:pt x="2859" y="1"/>
                    <a:pt x="1578" y="1"/>
                  </a:cubicBez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47" name="Google Shape;2299;p56"/>
            <p:cNvSpPr/>
            <p:nvPr/>
          </p:nvSpPr>
          <p:spPr>
            <a:xfrm>
              <a:off x="5221150" y="2142375"/>
              <a:ext cx="55700" cy="110625"/>
            </a:xfrm>
            <a:custGeom>
              <a:avLst/>
              <a:gdLst/>
              <a:ahLst/>
              <a:cxnLst/>
              <a:rect l="l" t="t" r="r" b="b"/>
              <a:pathLst>
                <a:path w="2228" h="4425" extrusionOk="0">
                  <a:moveTo>
                    <a:pt x="879" y="1"/>
                  </a:moveTo>
                  <a:cubicBezTo>
                    <a:pt x="715" y="1"/>
                    <a:pt x="563" y="54"/>
                    <a:pt x="457" y="145"/>
                  </a:cubicBezTo>
                  <a:cubicBezTo>
                    <a:pt x="359" y="228"/>
                    <a:pt x="291" y="341"/>
                    <a:pt x="265" y="467"/>
                  </a:cubicBezTo>
                  <a:cubicBezTo>
                    <a:pt x="234" y="664"/>
                    <a:pt x="316" y="760"/>
                    <a:pt x="338" y="760"/>
                  </a:cubicBezTo>
                  <a:cubicBezTo>
                    <a:pt x="340" y="760"/>
                    <a:pt x="341" y="759"/>
                    <a:pt x="342" y="759"/>
                  </a:cubicBezTo>
                  <a:cubicBezTo>
                    <a:pt x="369" y="749"/>
                    <a:pt x="334" y="648"/>
                    <a:pt x="398" y="506"/>
                  </a:cubicBezTo>
                  <a:cubicBezTo>
                    <a:pt x="449" y="382"/>
                    <a:pt x="594" y="240"/>
                    <a:pt x="807" y="240"/>
                  </a:cubicBezTo>
                  <a:cubicBezTo>
                    <a:pt x="840" y="240"/>
                    <a:pt x="875" y="244"/>
                    <a:pt x="911" y="251"/>
                  </a:cubicBezTo>
                  <a:cubicBezTo>
                    <a:pt x="1181" y="291"/>
                    <a:pt x="1428" y="543"/>
                    <a:pt x="1593" y="908"/>
                  </a:cubicBezTo>
                  <a:cubicBezTo>
                    <a:pt x="1779" y="1300"/>
                    <a:pt x="1874" y="1730"/>
                    <a:pt x="1874" y="2164"/>
                  </a:cubicBezTo>
                  <a:cubicBezTo>
                    <a:pt x="1874" y="3075"/>
                    <a:pt x="1448" y="3936"/>
                    <a:pt x="918" y="4147"/>
                  </a:cubicBezTo>
                  <a:cubicBezTo>
                    <a:pt x="811" y="4191"/>
                    <a:pt x="698" y="4213"/>
                    <a:pt x="585" y="4213"/>
                  </a:cubicBezTo>
                  <a:cubicBezTo>
                    <a:pt x="475" y="4213"/>
                    <a:pt x="364" y="4192"/>
                    <a:pt x="259" y="4151"/>
                  </a:cubicBezTo>
                  <a:cubicBezTo>
                    <a:pt x="124" y="4093"/>
                    <a:pt x="55" y="4026"/>
                    <a:pt x="27" y="4026"/>
                  </a:cubicBezTo>
                  <a:cubicBezTo>
                    <a:pt x="24" y="4026"/>
                    <a:pt x="21" y="4027"/>
                    <a:pt x="19" y="4028"/>
                  </a:cubicBezTo>
                  <a:cubicBezTo>
                    <a:pt x="1" y="4037"/>
                    <a:pt x="31" y="4151"/>
                    <a:pt x="192" y="4270"/>
                  </a:cubicBezTo>
                  <a:cubicBezTo>
                    <a:pt x="303" y="4352"/>
                    <a:pt x="485" y="4424"/>
                    <a:pt x="706" y="4424"/>
                  </a:cubicBezTo>
                  <a:cubicBezTo>
                    <a:pt x="799" y="4424"/>
                    <a:pt x="898" y="4412"/>
                    <a:pt x="1003" y="4381"/>
                  </a:cubicBezTo>
                  <a:cubicBezTo>
                    <a:pt x="1727" y="4151"/>
                    <a:pt x="2223" y="3182"/>
                    <a:pt x="2227" y="2162"/>
                  </a:cubicBezTo>
                  <a:cubicBezTo>
                    <a:pt x="2227" y="1675"/>
                    <a:pt x="2110" y="1193"/>
                    <a:pt x="1883" y="762"/>
                  </a:cubicBezTo>
                  <a:cubicBezTo>
                    <a:pt x="1692" y="369"/>
                    <a:pt x="1331" y="18"/>
                    <a:pt x="941" y="3"/>
                  </a:cubicBezTo>
                  <a:cubicBezTo>
                    <a:pt x="921" y="1"/>
                    <a:pt x="900" y="1"/>
                    <a:pt x="879"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48" name="Google Shape;2300;p56"/>
            <p:cNvSpPr/>
            <p:nvPr/>
          </p:nvSpPr>
          <p:spPr>
            <a:xfrm>
              <a:off x="4620925" y="1870725"/>
              <a:ext cx="644350" cy="327650"/>
            </a:xfrm>
            <a:custGeom>
              <a:avLst/>
              <a:gdLst/>
              <a:ahLst/>
              <a:cxnLst/>
              <a:rect l="l" t="t" r="r" b="b"/>
              <a:pathLst>
                <a:path w="25774" h="13106" extrusionOk="0">
                  <a:moveTo>
                    <a:pt x="10540" y="1"/>
                  </a:moveTo>
                  <a:lnTo>
                    <a:pt x="3648" y="1738"/>
                  </a:lnTo>
                  <a:lnTo>
                    <a:pt x="0" y="4692"/>
                  </a:lnTo>
                  <a:lnTo>
                    <a:pt x="676" y="7870"/>
                  </a:lnTo>
                  <a:cubicBezTo>
                    <a:pt x="676" y="7870"/>
                    <a:pt x="1464" y="8127"/>
                    <a:pt x="2729" y="8127"/>
                  </a:cubicBezTo>
                  <a:cubicBezTo>
                    <a:pt x="4237" y="8127"/>
                    <a:pt x="6425" y="7762"/>
                    <a:pt x="8766" y="6164"/>
                  </a:cubicBezTo>
                  <a:cubicBezTo>
                    <a:pt x="11160" y="4529"/>
                    <a:pt x="13990" y="3402"/>
                    <a:pt x="15323" y="3402"/>
                  </a:cubicBezTo>
                  <a:cubicBezTo>
                    <a:pt x="15563" y="3402"/>
                    <a:pt x="15755" y="3438"/>
                    <a:pt x="15886" y="3515"/>
                  </a:cubicBezTo>
                  <a:cubicBezTo>
                    <a:pt x="16749" y="4018"/>
                    <a:pt x="17341" y="7119"/>
                    <a:pt x="20470" y="7621"/>
                  </a:cubicBezTo>
                  <a:cubicBezTo>
                    <a:pt x="20470" y="7621"/>
                    <a:pt x="21027" y="13105"/>
                    <a:pt x="23133" y="13105"/>
                  </a:cubicBezTo>
                  <a:cubicBezTo>
                    <a:pt x="23227" y="13105"/>
                    <a:pt x="23325" y="13094"/>
                    <a:pt x="23426" y="13071"/>
                  </a:cubicBezTo>
                  <a:cubicBezTo>
                    <a:pt x="25773" y="12533"/>
                    <a:pt x="23025" y="3506"/>
                    <a:pt x="23025" y="3506"/>
                  </a:cubicBezTo>
                  <a:lnTo>
                    <a:pt x="17049" y="331"/>
                  </a:lnTo>
                  <a:lnTo>
                    <a:pt x="10540" y="1"/>
                  </a:ln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49" name="Google Shape;2301;p56"/>
            <p:cNvSpPr/>
            <p:nvPr/>
          </p:nvSpPr>
          <p:spPr>
            <a:xfrm>
              <a:off x="5130775" y="1830825"/>
              <a:ext cx="59475" cy="33925"/>
            </a:xfrm>
            <a:custGeom>
              <a:avLst/>
              <a:gdLst/>
              <a:ahLst/>
              <a:cxnLst/>
              <a:rect l="l" t="t" r="r" b="b"/>
              <a:pathLst>
                <a:path w="2379" h="1357" extrusionOk="0">
                  <a:moveTo>
                    <a:pt x="2094" y="0"/>
                  </a:moveTo>
                  <a:cubicBezTo>
                    <a:pt x="1831" y="0"/>
                    <a:pt x="1416" y="65"/>
                    <a:pt x="992" y="306"/>
                  </a:cubicBezTo>
                  <a:cubicBezTo>
                    <a:pt x="279" y="702"/>
                    <a:pt x="1" y="1338"/>
                    <a:pt x="60" y="1355"/>
                  </a:cubicBezTo>
                  <a:cubicBezTo>
                    <a:pt x="62" y="1356"/>
                    <a:pt x="65" y="1357"/>
                    <a:pt x="67" y="1357"/>
                  </a:cubicBezTo>
                  <a:cubicBezTo>
                    <a:pt x="142" y="1357"/>
                    <a:pt x="479" y="855"/>
                    <a:pt x="1106" y="511"/>
                  </a:cubicBezTo>
                  <a:cubicBezTo>
                    <a:pt x="1750" y="141"/>
                    <a:pt x="2376" y="124"/>
                    <a:pt x="2373" y="54"/>
                  </a:cubicBezTo>
                  <a:cubicBezTo>
                    <a:pt x="2379" y="30"/>
                    <a:pt x="2271" y="0"/>
                    <a:pt x="2094" y="0"/>
                  </a:cubicBezTo>
                  <a:close/>
                </a:path>
              </a:pathLst>
            </a:custGeom>
            <a:solidFill>
              <a:schemeClr val="accent3"/>
            </a:solidFill>
            <a:ln>
              <a:noFill/>
            </a:ln>
          </p:spPr>
          <p:txBody>
            <a:bodyPr spcFirstLastPara="1" wrap="square" lIns="60950" tIns="60950" rIns="60950" bIns="60950" anchor="ctr" anchorCtr="0">
              <a:noAutofit/>
            </a:bodyPr>
            <a:lstStyle/>
            <a:p>
              <a:endParaRPr sz="1200"/>
            </a:p>
          </p:txBody>
        </p:sp>
        <p:sp>
          <p:nvSpPr>
            <p:cNvPr id="50" name="Google Shape;2302;p56"/>
            <p:cNvSpPr/>
            <p:nvPr/>
          </p:nvSpPr>
          <p:spPr>
            <a:xfrm>
              <a:off x="5116875" y="1781950"/>
              <a:ext cx="14350" cy="91800"/>
            </a:xfrm>
            <a:custGeom>
              <a:avLst/>
              <a:gdLst/>
              <a:ahLst/>
              <a:cxnLst/>
              <a:rect l="l" t="t" r="r" b="b"/>
              <a:pathLst>
                <a:path w="574" h="3672" extrusionOk="0">
                  <a:moveTo>
                    <a:pt x="164" y="0"/>
                  </a:moveTo>
                  <a:cubicBezTo>
                    <a:pt x="163" y="0"/>
                    <a:pt x="163" y="1"/>
                    <a:pt x="162" y="1"/>
                  </a:cubicBezTo>
                  <a:cubicBezTo>
                    <a:pt x="84" y="19"/>
                    <a:pt x="317" y="837"/>
                    <a:pt x="333" y="1851"/>
                  </a:cubicBezTo>
                  <a:cubicBezTo>
                    <a:pt x="355" y="2871"/>
                    <a:pt x="0" y="3643"/>
                    <a:pt x="66" y="3671"/>
                  </a:cubicBezTo>
                  <a:cubicBezTo>
                    <a:pt x="67" y="3671"/>
                    <a:pt x="68" y="3672"/>
                    <a:pt x="69" y="3672"/>
                  </a:cubicBezTo>
                  <a:cubicBezTo>
                    <a:pt x="100" y="3672"/>
                    <a:pt x="220" y="3498"/>
                    <a:pt x="343" y="3183"/>
                  </a:cubicBezTo>
                  <a:cubicBezTo>
                    <a:pt x="499" y="2756"/>
                    <a:pt x="573" y="2304"/>
                    <a:pt x="567" y="1850"/>
                  </a:cubicBezTo>
                  <a:cubicBezTo>
                    <a:pt x="548" y="792"/>
                    <a:pt x="213" y="0"/>
                    <a:pt x="164" y="0"/>
                  </a:cubicBezTo>
                  <a:close/>
                </a:path>
              </a:pathLst>
            </a:custGeom>
            <a:solidFill>
              <a:schemeClr val="accent3"/>
            </a:solidFill>
            <a:ln>
              <a:noFill/>
            </a:ln>
          </p:spPr>
          <p:txBody>
            <a:bodyPr spcFirstLastPara="1" wrap="square" lIns="60950" tIns="60950" rIns="60950" bIns="60950" anchor="ctr" anchorCtr="0">
              <a:noAutofit/>
            </a:bodyPr>
            <a:lstStyle/>
            <a:p>
              <a:endParaRPr sz="1200"/>
            </a:p>
          </p:txBody>
        </p:sp>
        <p:sp>
          <p:nvSpPr>
            <p:cNvPr id="51" name="Google Shape;2303;p56"/>
            <p:cNvSpPr/>
            <p:nvPr/>
          </p:nvSpPr>
          <p:spPr>
            <a:xfrm>
              <a:off x="4707925" y="2194175"/>
              <a:ext cx="43325" cy="41125"/>
            </a:xfrm>
            <a:custGeom>
              <a:avLst/>
              <a:gdLst/>
              <a:ahLst/>
              <a:cxnLst/>
              <a:rect l="l" t="t" r="r" b="b"/>
              <a:pathLst>
                <a:path w="1733" h="1645" extrusionOk="0">
                  <a:moveTo>
                    <a:pt x="851" y="0"/>
                  </a:moveTo>
                  <a:cubicBezTo>
                    <a:pt x="380" y="0"/>
                    <a:pt x="1" y="365"/>
                    <a:pt x="7" y="820"/>
                  </a:cubicBezTo>
                  <a:cubicBezTo>
                    <a:pt x="15" y="1274"/>
                    <a:pt x="405" y="1643"/>
                    <a:pt x="879" y="1644"/>
                  </a:cubicBezTo>
                  <a:cubicBezTo>
                    <a:pt x="880" y="1644"/>
                    <a:pt x="881" y="1644"/>
                    <a:pt x="882" y="1644"/>
                  </a:cubicBezTo>
                  <a:cubicBezTo>
                    <a:pt x="1354" y="1644"/>
                    <a:pt x="1732" y="1279"/>
                    <a:pt x="1726" y="825"/>
                  </a:cubicBezTo>
                  <a:cubicBezTo>
                    <a:pt x="1718" y="370"/>
                    <a:pt x="1328" y="2"/>
                    <a:pt x="854" y="0"/>
                  </a:cubicBezTo>
                  <a:cubicBezTo>
                    <a:pt x="853" y="0"/>
                    <a:pt x="852" y="0"/>
                    <a:pt x="851"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2" name="Google Shape;2304;p56"/>
            <p:cNvSpPr/>
            <p:nvPr/>
          </p:nvSpPr>
          <p:spPr>
            <a:xfrm>
              <a:off x="4706100" y="2173375"/>
              <a:ext cx="87125" cy="25125"/>
            </a:xfrm>
            <a:custGeom>
              <a:avLst/>
              <a:gdLst/>
              <a:ahLst/>
              <a:cxnLst/>
              <a:rect l="l" t="t" r="r" b="b"/>
              <a:pathLst>
                <a:path w="3485" h="1005" extrusionOk="0">
                  <a:moveTo>
                    <a:pt x="1803" y="0"/>
                  </a:moveTo>
                  <a:cubicBezTo>
                    <a:pt x="1761" y="0"/>
                    <a:pt x="1719" y="1"/>
                    <a:pt x="1677" y="3"/>
                  </a:cubicBezTo>
                  <a:cubicBezTo>
                    <a:pt x="1102" y="34"/>
                    <a:pt x="628" y="271"/>
                    <a:pt x="360" y="503"/>
                  </a:cubicBezTo>
                  <a:cubicBezTo>
                    <a:pt x="86" y="736"/>
                    <a:pt x="1" y="942"/>
                    <a:pt x="56" y="990"/>
                  </a:cubicBezTo>
                  <a:cubicBezTo>
                    <a:pt x="66" y="1000"/>
                    <a:pt x="81" y="1004"/>
                    <a:pt x="101" y="1004"/>
                  </a:cubicBezTo>
                  <a:cubicBezTo>
                    <a:pt x="288" y="1004"/>
                    <a:pt x="881" y="579"/>
                    <a:pt x="1719" y="539"/>
                  </a:cubicBezTo>
                  <a:cubicBezTo>
                    <a:pt x="1776" y="535"/>
                    <a:pt x="1831" y="534"/>
                    <a:pt x="1885" y="534"/>
                  </a:cubicBezTo>
                  <a:cubicBezTo>
                    <a:pt x="2619" y="534"/>
                    <a:pt x="3188" y="825"/>
                    <a:pt x="3379" y="825"/>
                  </a:cubicBezTo>
                  <a:cubicBezTo>
                    <a:pt x="3407" y="825"/>
                    <a:pt x="3427" y="819"/>
                    <a:pt x="3438" y="805"/>
                  </a:cubicBezTo>
                  <a:cubicBezTo>
                    <a:pt x="3484" y="753"/>
                    <a:pt x="3366" y="555"/>
                    <a:pt x="3061" y="355"/>
                  </a:cubicBezTo>
                  <a:cubicBezTo>
                    <a:pt x="2780" y="171"/>
                    <a:pt x="2325" y="0"/>
                    <a:pt x="1803"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3" name="Google Shape;2305;p56"/>
            <p:cNvSpPr/>
            <p:nvPr/>
          </p:nvSpPr>
          <p:spPr>
            <a:xfrm>
              <a:off x="4934725" y="2181275"/>
              <a:ext cx="44325" cy="41075"/>
            </a:xfrm>
            <a:custGeom>
              <a:avLst/>
              <a:gdLst/>
              <a:ahLst/>
              <a:cxnLst/>
              <a:rect l="l" t="t" r="r" b="b"/>
              <a:pathLst>
                <a:path w="1773" h="1643" extrusionOk="0">
                  <a:moveTo>
                    <a:pt x="874" y="0"/>
                  </a:moveTo>
                  <a:cubicBezTo>
                    <a:pt x="861" y="0"/>
                    <a:pt x="848" y="0"/>
                    <a:pt x="836" y="1"/>
                  </a:cubicBezTo>
                  <a:cubicBezTo>
                    <a:pt x="363" y="22"/>
                    <a:pt x="1" y="406"/>
                    <a:pt x="28" y="859"/>
                  </a:cubicBezTo>
                  <a:cubicBezTo>
                    <a:pt x="56" y="1299"/>
                    <a:pt x="442" y="1643"/>
                    <a:pt x="900" y="1643"/>
                  </a:cubicBezTo>
                  <a:cubicBezTo>
                    <a:pt x="912" y="1643"/>
                    <a:pt x="925" y="1642"/>
                    <a:pt x="938" y="1642"/>
                  </a:cubicBezTo>
                  <a:cubicBezTo>
                    <a:pt x="1412" y="1623"/>
                    <a:pt x="1773" y="1238"/>
                    <a:pt x="1744" y="785"/>
                  </a:cubicBezTo>
                  <a:cubicBezTo>
                    <a:pt x="1717" y="344"/>
                    <a:pt x="1331" y="0"/>
                    <a:pt x="874"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4" name="Google Shape;2306;p56"/>
            <p:cNvSpPr/>
            <p:nvPr/>
          </p:nvSpPr>
          <p:spPr>
            <a:xfrm>
              <a:off x="4927650" y="2159150"/>
              <a:ext cx="86775" cy="27175"/>
            </a:xfrm>
            <a:custGeom>
              <a:avLst/>
              <a:gdLst/>
              <a:ahLst/>
              <a:cxnLst/>
              <a:rect l="l" t="t" r="r" b="b"/>
              <a:pathLst>
                <a:path w="3471" h="1087" extrusionOk="0">
                  <a:moveTo>
                    <a:pt x="1872" y="0"/>
                  </a:moveTo>
                  <a:cubicBezTo>
                    <a:pt x="1793" y="0"/>
                    <a:pt x="1713" y="4"/>
                    <a:pt x="1631" y="13"/>
                  </a:cubicBezTo>
                  <a:cubicBezTo>
                    <a:pt x="1057" y="69"/>
                    <a:pt x="596" y="329"/>
                    <a:pt x="339" y="572"/>
                  </a:cubicBezTo>
                  <a:cubicBezTo>
                    <a:pt x="77" y="819"/>
                    <a:pt x="1" y="1030"/>
                    <a:pt x="57" y="1074"/>
                  </a:cubicBezTo>
                  <a:cubicBezTo>
                    <a:pt x="67" y="1083"/>
                    <a:pt x="81" y="1086"/>
                    <a:pt x="97" y="1086"/>
                  </a:cubicBezTo>
                  <a:cubicBezTo>
                    <a:pt x="279" y="1086"/>
                    <a:pt x="855" y="625"/>
                    <a:pt x="1698" y="545"/>
                  </a:cubicBezTo>
                  <a:cubicBezTo>
                    <a:pt x="1801" y="534"/>
                    <a:pt x="1901" y="529"/>
                    <a:pt x="1998" y="529"/>
                  </a:cubicBezTo>
                  <a:cubicBezTo>
                    <a:pt x="2654" y="529"/>
                    <a:pt x="3171" y="753"/>
                    <a:pt x="3360" y="753"/>
                  </a:cubicBezTo>
                  <a:cubicBezTo>
                    <a:pt x="3393" y="753"/>
                    <a:pt x="3416" y="746"/>
                    <a:pt x="3428" y="730"/>
                  </a:cubicBezTo>
                  <a:cubicBezTo>
                    <a:pt x="3471" y="675"/>
                    <a:pt x="3345" y="484"/>
                    <a:pt x="3029" y="299"/>
                  </a:cubicBezTo>
                  <a:cubicBezTo>
                    <a:pt x="2762" y="140"/>
                    <a:pt x="2347" y="0"/>
                    <a:pt x="1872"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5" name="Google Shape;2307;p56"/>
            <p:cNvSpPr/>
            <p:nvPr/>
          </p:nvSpPr>
          <p:spPr>
            <a:xfrm>
              <a:off x="4799800" y="2172025"/>
              <a:ext cx="62425" cy="196600"/>
            </a:xfrm>
            <a:custGeom>
              <a:avLst/>
              <a:gdLst/>
              <a:ahLst/>
              <a:cxnLst/>
              <a:rect l="l" t="t" r="r" b="b"/>
              <a:pathLst>
                <a:path w="2497" h="7864" extrusionOk="0">
                  <a:moveTo>
                    <a:pt x="2167" y="1"/>
                  </a:moveTo>
                  <a:cubicBezTo>
                    <a:pt x="2054" y="1"/>
                    <a:pt x="1389" y="2110"/>
                    <a:pt x="678" y="4735"/>
                  </a:cubicBezTo>
                  <a:cubicBezTo>
                    <a:pt x="507" y="5387"/>
                    <a:pt x="343" y="6009"/>
                    <a:pt x="187" y="6601"/>
                  </a:cubicBezTo>
                  <a:cubicBezTo>
                    <a:pt x="125" y="6878"/>
                    <a:pt x="1" y="7196"/>
                    <a:pt x="155" y="7535"/>
                  </a:cubicBezTo>
                  <a:cubicBezTo>
                    <a:pt x="236" y="7705"/>
                    <a:pt x="421" y="7817"/>
                    <a:pt x="576" y="7841"/>
                  </a:cubicBezTo>
                  <a:cubicBezTo>
                    <a:pt x="660" y="7859"/>
                    <a:pt x="738" y="7864"/>
                    <a:pt x="810" y="7864"/>
                  </a:cubicBezTo>
                  <a:cubicBezTo>
                    <a:pt x="871" y="7864"/>
                    <a:pt x="927" y="7860"/>
                    <a:pt x="981" y="7858"/>
                  </a:cubicBezTo>
                  <a:cubicBezTo>
                    <a:pt x="1917" y="7818"/>
                    <a:pt x="2497" y="7766"/>
                    <a:pt x="2495" y="7713"/>
                  </a:cubicBezTo>
                  <a:cubicBezTo>
                    <a:pt x="2495" y="7661"/>
                    <a:pt x="1912" y="7618"/>
                    <a:pt x="973" y="7589"/>
                  </a:cubicBezTo>
                  <a:cubicBezTo>
                    <a:pt x="736" y="7587"/>
                    <a:pt x="508" y="7563"/>
                    <a:pt x="453" y="7406"/>
                  </a:cubicBezTo>
                  <a:cubicBezTo>
                    <a:pt x="382" y="7242"/>
                    <a:pt x="455" y="6979"/>
                    <a:pt x="542" y="6694"/>
                  </a:cubicBezTo>
                  <a:cubicBezTo>
                    <a:pt x="709" y="6103"/>
                    <a:pt x="882" y="5483"/>
                    <a:pt x="1064" y="4836"/>
                  </a:cubicBezTo>
                  <a:cubicBezTo>
                    <a:pt x="1781" y="2192"/>
                    <a:pt x="2275" y="28"/>
                    <a:pt x="2169" y="1"/>
                  </a:cubicBezTo>
                  <a:cubicBezTo>
                    <a:pt x="2169" y="1"/>
                    <a:pt x="2168" y="1"/>
                    <a:pt x="2167"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6" name="Google Shape;2308;p56"/>
            <p:cNvSpPr/>
            <p:nvPr/>
          </p:nvSpPr>
          <p:spPr>
            <a:xfrm>
              <a:off x="4913550" y="2095225"/>
              <a:ext cx="108450" cy="26100"/>
            </a:xfrm>
            <a:custGeom>
              <a:avLst/>
              <a:gdLst/>
              <a:ahLst/>
              <a:cxnLst/>
              <a:rect l="l" t="t" r="r" b="b"/>
              <a:pathLst>
                <a:path w="4338" h="1044" extrusionOk="0">
                  <a:moveTo>
                    <a:pt x="2126" y="0"/>
                  </a:moveTo>
                  <a:cubicBezTo>
                    <a:pt x="1492" y="0"/>
                    <a:pt x="929" y="159"/>
                    <a:pt x="562" y="352"/>
                  </a:cubicBezTo>
                  <a:cubicBezTo>
                    <a:pt x="181" y="551"/>
                    <a:pt x="0" y="767"/>
                    <a:pt x="51" y="881"/>
                  </a:cubicBezTo>
                  <a:cubicBezTo>
                    <a:pt x="94" y="972"/>
                    <a:pt x="250" y="1000"/>
                    <a:pt x="485" y="1000"/>
                  </a:cubicBezTo>
                  <a:cubicBezTo>
                    <a:pt x="837" y="1000"/>
                    <a:pt x="1368" y="939"/>
                    <a:pt x="1969" y="939"/>
                  </a:cubicBezTo>
                  <a:cubicBezTo>
                    <a:pt x="2035" y="939"/>
                    <a:pt x="2101" y="939"/>
                    <a:pt x="2167" y="941"/>
                  </a:cubicBezTo>
                  <a:cubicBezTo>
                    <a:pt x="2890" y="942"/>
                    <a:pt x="3530" y="1044"/>
                    <a:pt x="3915" y="1044"/>
                  </a:cubicBezTo>
                  <a:cubicBezTo>
                    <a:pt x="4112" y="1044"/>
                    <a:pt x="4243" y="1017"/>
                    <a:pt x="4284" y="936"/>
                  </a:cubicBezTo>
                  <a:cubicBezTo>
                    <a:pt x="4337" y="822"/>
                    <a:pt x="4163" y="602"/>
                    <a:pt x="3787" y="394"/>
                  </a:cubicBezTo>
                  <a:cubicBezTo>
                    <a:pt x="3414" y="186"/>
                    <a:pt x="2834" y="10"/>
                    <a:pt x="2180" y="1"/>
                  </a:cubicBezTo>
                  <a:cubicBezTo>
                    <a:pt x="2162" y="0"/>
                    <a:pt x="2144" y="0"/>
                    <a:pt x="2126"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7" name="Google Shape;2309;p56"/>
            <p:cNvSpPr/>
            <p:nvPr/>
          </p:nvSpPr>
          <p:spPr>
            <a:xfrm>
              <a:off x="4702325" y="2108275"/>
              <a:ext cx="81100" cy="29725"/>
            </a:xfrm>
            <a:custGeom>
              <a:avLst/>
              <a:gdLst/>
              <a:ahLst/>
              <a:cxnLst/>
              <a:rect l="l" t="t" r="r" b="b"/>
              <a:pathLst>
                <a:path w="3244" h="1189" extrusionOk="0">
                  <a:moveTo>
                    <a:pt x="1822" y="0"/>
                  </a:moveTo>
                  <a:cubicBezTo>
                    <a:pt x="1723" y="0"/>
                    <a:pt x="1622" y="7"/>
                    <a:pt x="1519" y="20"/>
                  </a:cubicBezTo>
                  <a:cubicBezTo>
                    <a:pt x="996" y="87"/>
                    <a:pt x="561" y="321"/>
                    <a:pt x="317" y="561"/>
                  </a:cubicBezTo>
                  <a:cubicBezTo>
                    <a:pt x="67" y="803"/>
                    <a:pt x="0" y="1026"/>
                    <a:pt x="81" y="1121"/>
                  </a:cubicBezTo>
                  <a:cubicBezTo>
                    <a:pt x="127" y="1169"/>
                    <a:pt x="199" y="1188"/>
                    <a:pt x="293" y="1188"/>
                  </a:cubicBezTo>
                  <a:cubicBezTo>
                    <a:pt x="579" y="1188"/>
                    <a:pt x="1067" y="1014"/>
                    <a:pt x="1640" y="951"/>
                  </a:cubicBezTo>
                  <a:cubicBezTo>
                    <a:pt x="2398" y="840"/>
                    <a:pt x="3062" y="954"/>
                    <a:pt x="3189" y="722"/>
                  </a:cubicBezTo>
                  <a:cubicBezTo>
                    <a:pt x="3244" y="609"/>
                    <a:pt x="3121" y="410"/>
                    <a:pt x="2820" y="239"/>
                  </a:cubicBezTo>
                  <a:cubicBezTo>
                    <a:pt x="2582" y="102"/>
                    <a:pt x="2224" y="0"/>
                    <a:pt x="1822"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8" name="Google Shape;2310;p56"/>
            <p:cNvSpPr/>
            <p:nvPr/>
          </p:nvSpPr>
          <p:spPr>
            <a:xfrm>
              <a:off x="625750" y="3147425"/>
              <a:ext cx="2297125" cy="1542825"/>
            </a:xfrm>
            <a:custGeom>
              <a:avLst/>
              <a:gdLst/>
              <a:ahLst/>
              <a:cxnLst/>
              <a:rect l="l" t="t" r="r" b="b"/>
              <a:pathLst>
                <a:path w="91885" h="61713" extrusionOk="0">
                  <a:moveTo>
                    <a:pt x="69389" y="1"/>
                  </a:moveTo>
                  <a:lnTo>
                    <a:pt x="1315" y="45"/>
                  </a:lnTo>
                  <a:cubicBezTo>
                    <a:pt x="534" y="45"/>
                    <a:pt x="0" y="834"/>
                    <a:pt x="291" y="1559"/>
                  </a:cubicBezTo>
                  <a:lnTo>
                    <a:pt x="24352" y="61713"/>
                  </a:lnTo>
                  <a:lnTo>
                    <a:pt x="91885" y="61713"/>
                  </a:lnTo>
                  <a:lnTo>
                    <a:pt x="70431" y="740"/>
                  </a:lnTo>
                  <a:cubicBezTo>
                    <a:pt x="70276" y="296"/>
                    <a:pt x="69857" y="1"/>
                    <a:pt x="69389"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59" name="Google Shape;2311;p56"/>
            <p:cNvSpPr/>
            <p:nvPr/>
          </p:nvSpPr>
          <p:spPr>
            <a:xfrm>
              <a:off x="721450" y="3206350"/>
              <a:ext cx="2127675" cy="1378150"/>
            </a:xfrm>
            <a:custGeom>
              <a:avLst/>
              <a:gdLst/>
              <a:ahLst/>
              <a:cxnLst/>
              <a:rect l="l" t="t" r="r" b="b"/>
              <a:pathLst>
                <a:path w="85107" h="55126" extrusionOk="0">
                  <a:moveTo>
                    <a:pt x="64796" y="1"/>
                  </a:moveTo>
                  <a:cubicBezTo>
                    <a:pt x="64795" y="1"/>
                    <a:pt x="64793" y="1"/>
                    <a:pt x="64792" y="1"/>
                  </a:cubicBezTo>
                  <a:lnTo>
                    <a:pt x="749" y="1"/>
                  </a:lnTo>
                  <a:cubicBezTo>
                    <a:pt x="304" y="1"/>
                    <a:pt x="0" y="439"/>
                    <a:pt x="165" y="843"/>
                  </a:cubicBezTo>
                  <a:lnTo>
                    <a:pt x="22260" y="54739"/>
                  </a:lnTo>
                  <a:cubicBezTo>
                    <a:pt x="22358" y="54975"/>
                    <a:pt x="22589" y="55126"/>
                    <a:pt x="22844" y="55126"/>
                  </a:cubicBezTo>
                  <a:lnTo>
                    <a:pt x="84367" y="55126"/>
                  </a:lnTo>
                  <a:cubicBezTo>
                    <a:pt x="84803" y="55126"/>
                    <a:pt x="85107" y="54705"/>
                    <a:pt x="84962" y="54305"/>
                  </a:cubicBezTo>
                  <a:lnTo>
                    <a:pt x="65387" y="410"/>
                  </a:lnTo>
                  <a:cubicBezTo>
                    <a:pt x="65294" y="164"/>
                    <a:pt x="65059" y="1"/>
                    <a:pt x="64796"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60" name="Google Shape;2312;p56"/>
            <p:cNvSpPr/>
            <p:nvPr/>
          </p:nvSpPr>
          <p:spPr>
            <a:xfrm>
              <a:off x="1234550" y="4584500"/>
              <a:ext cx="2294575" cy="105750"/>
            </a:xfrm>
            <a:custGeom>
              <a:avLst/>
              <a:gdLst/>
              <a:ahLst/>
              <a:cxnLst/>
              <a:rect l="l" t="t" r="r" b="b"/>
              <a:pathLst>
                <a:path w="91783" h="4230" extrusionOk="0">
                  <a:moveTo>
                    <a:pt x="2495" y="0"/>
                  </a:moveTo>
                  <a:lnTo>
                    <a:pt x="0" y="4230"/>
                  </a:lnTo>
                  <a:lnTo>
                    <a:pt x="91782" y="4230"/>
                  </a:lnTo>
                  <a:lnTo>
                    <a:pt x="91782" y="0"/>
                  </a:ln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61" name="Google Shape;2313;p56"/>
            <p:cNvSpPr/>
            <p:nvPr/>
          </p:nvSpPr>
          <p:spPr>
            <a:xfrm>
              <a:off x="2690825" y="2740475"/>
              <a:ext cx="1224550" cy="1372875"/>
            </a:xfrm>
            <a:custGeom>
              <a:avLst/>
              <a:gdLst/>
              <a:ahLst/>
              <a:cxnLst/>
              <a:rect l="l" t="t" r="r" b="b"/>
              <a:pathLst>
                <a:path w="48982" h="54915" extrusionOk="0">
                  <a:moveTo>
                    <a:pt x="43851" y="1"/>
                  </a:moveTo>
                  <a:cubicBezTo>
                    <a:pt x="43735" y="1"/>
                    <a:pt x="43609" y="26"/>
                    <a:pt x="43476" y="79"/>
                  </a:cubicBezTo>
                  <a:cubicBezTo>
                    <a:pt x="42851" y="327"/>
                    <a:pt x="41149" y="5433"/>
                    <a:pt x="40678" y="7106"/>
                  </a:cubicBezTo>
                  <a:cubicBezTo>
                    <a:pt x="40419" y="8021"/>
                    <a:pt x="39939" y="9816"/>
                    <a:pt x="39356" y="10795"/>
                  </a:cubicBezTo>
                  <a:cubicBezTo>
                    <a:pt x="39111" y="11206"/>
                    <a:pt x="38848" y="11474"/>
                    <a:pt x="38576" y="11474"/>
                  </a:cubicBezTo>
                  <a:cubicBezTo>
                    <a:pt x="38309" y="11474"/>
                    <a:pt x="38033" y="11218"/>
                    <a:pt x="37755" y="10587"/>
                  </a:cubicBezTo>
                  <a:cubicBezTo>
                    <a:pt x="36518" y="7778"/>
                    <a:pt x="34535" y="6070"/>
                    <a:pt x="33689" y="5979"/>
                  </a:cubicBezTo>
                  <a:cubicBezTo>
                    <a:pt x="33658" y="5976"/>
                    <a:pt x="33627" y="5974"/>
                    <a:pt x="33597" y="5974"/>
                  </a:cubicBezTo>
                  <a:cubicBezTo>
                    <a:pt x="32816" y="5974"/>
                    <a:pt x="32464" y="7073"/>
                    <a:pt x="33142" y="7686"/>
                  </a:cubicBezTo>
                  <a:cubicBezTo>
                    <a:pt x="33712" y="8201"/>
                    <a:pt x="34403" y="9353"/>
                    <a:pt x="34891" y="10238"/>
                  </a:cubicBezTo>
                  <a:cubicBezTo>
                    <a:pt x="35293" y="10968"/>
                    <a:pt x="35572" y="11758"/>
                    <a:pt x="35715" y="12580"/>
                  </a:cubicBezTo>
                  <a:cubicBezTo>
                    <a:pt x="35836" y="13289"/>
                    <a:pt x="35922" y="13921"/>
                    <a:pt x="35987" y="14490"/>
                  </a:cubicBezTo>
                  <a:cubicBezTo>
                    <a:pt x="35987" y="14490"/>
                    <a:pt x="36270" y="16984"/>
                    <a:pt x="35954" y="18733"/>
                  </a:cubicBezTo>
                  <a:lnTo>
                    <a:pt x="19037" y="38713"/>
                  </a:lnTo>
                  <a:lnTo>
                    <a:pt x="15345" y="25187"/>
                  </a:lnTo>
                  <a:lnTo>
                    <a:pt x="15003" y="24146"/>
                  </a:lnTo>
                  <a:lnTo>
                    <a:pt x="437" y="29556"/>
                  </a:lnTo>
                  <a:cubicBezTo>
                    <a:pt x="1" y="29672"/>
                    <a:pt x="3569" y="40265"/>
                    <a:pt x="5830" y="46847"/>
                  </a:cubicBezTo>
                  <a:cubicBezTo>
                    <a:pt x="6948" y="50103"/>
                    <a:pt x="9418" y="52718"/>
                    <a:pt x="12603" y="54023"/>
                  </a:cubicBezTo>
                  <a:cubicBezTo>
                    <a:pt x="14075" y="54625"/>
                    <a:pt x="15610" y="54915"/>
                    <a:pt x="17128" y="54915"/>
                  </a:cubicBezTo>
                  <a:cubicBezTo>
                    <a:pt x="20868" y="54915"/>
                    <a:pt x="24499" y="53156"/>
                    <a:pt x="26801" y="49986"/>
                  </a:cubicBezTo>
                  <a:lnTo>
                    <a:pt x="44909" y="23697"/>
                  </a:lnTo>
                  <a:lnTo>
                    <a:pt x="44519" y="23431"/>
                  </a:lnTo>
                  <a:lnTo>
                    <a:pt x="44519" y="23431"/>
                  </a:lnTo>
                  <a:lnTo>
                    <a:pt x="44886" y="23600"/>
                  </a:lnTo>
                  <a:lnTo>
                    <a:pt x="47299" y="19400"/>
                  </a:lnTo>
                  <a:cubicBezTo>
                    <a:pt x="47299" y="19400"/>
                    <a:pt x="48982" y="17218"/>
                    <a:pt x="47845" y="14695"/>
                  </a:cubicBezTo>
                  <a:cubicBezTo>
                    <a:pt x="46709" y="12171"/>
                    <a:pt x="43655" y="9293"/>
                    <a:pt x="43655" y="9293"/>
                  </a:cubicBezTo>
                  <a:cubicBezTo>
                    <a:pt x="42767" y="9064"/>
                    <a:pt x="43943" y="3991"/>
                    <a:pt x="44458" y="2311"/>
                  </a:cubicBezTo>
                  <a:cubicBezTo>
                    <a:pt x="44895" y="892"/>
                    <a:pt x="44537" y="1"/>
                    <a:pt x="43851" y="1"/>
                  </a:cubicBez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62" name="Google Shape;2314;p56"/>
            <p:cNvSpPr/>
            <p:nvPr/>
          </p:nvSpPr>
          <p:spPr>
            <a:xfrm>
              <a:off x="3729325" y="2973050"/>
              <a:ext cx="87925" cy="163925"/>
            </a:xfrm>
            <a:custGeom>
              <a:avLst/>
              <a:gdLst/>
              <a:ahLst/>
              <a:cxnLst/>
              <a:rect l="l" t="t" r="r" b="b"/>
              <a:pathLst>
                <a:path w="3517" h="6557" extrusionOk="0">
                  <a:moveTo>
                    <a:pt x="1848" y="1"/>
                  </a:moveTo>
                  <a:cubicBezTo>
                    <a:pt x="1832" y="1"/>
                    <a:pt x="1744" y="161"/>
                    <a:pt x="1609" y="457"/>
                  </a:cubicBezTo>
                  <a:cubicBezTo>
                    <a:pt x="1470" y="756"/>
                    <a:pt x="1279" y="1197"/>
                    <a:pt x="1069" y="1750"/>
                  </a:cubicBezTo>
                  <a:cubicBezTo>
                    <a:pt x="860" y="2304"/>
                    <a:pt x="629" y="2971"/>
                    <a:pt x="410" y="3725"/>
                  </a:cubicBezTo>
                  <a:cubicBezTo>
                    <a:pt x="300" y="4101"/>
                    <a:pt x="193" y="4495"/>
                    <a:pt x="90" y="4913"/>
                  </a:cubicBezTo>
                  <a:cubicBezTo>
                    <a:pt x="43" y="5124"/>
                    <a:pt x="0" y="5350"/>
                    <a:pt x="14" y="5587"/>
                  </a:cubicBezTo>
                  <a:cubicBezTo>
                    <a:pt x="25" y="5824"/>
                    <a:pt x="107" y="6077"/>
                    <a:pt x="274" y="6269"/>
                  </a:cubicBezTo>
                  <a:cubicBezTo>
                    <a:pt x="413" y="6442"/>
                    <a:pt x="641" y="6556"/>
                    <a:pt x="867" y="6556"/>
                  </a:cubicBezTo>
                  <a:cubicBezTo>
                    <a:pt x="902" y="6556"/>
                    <a:pt x="937" y="6554"/>
                    <a:pt x="971" y="6548"/>
                  </a:cubicBezTo>
                  <a:cubicBezTo>
                    <a:pt x="1225" y="6510"/>
                    <a:pt x="1438" y="6369"/>
                    <a:pt x="1592" y="6195"/>
                  </a:cubicBezTo>
                  <a:cubicBezTo>
                    <a:pt x="1897" y="5834"/>
                    <a:pt x="1994" y="5419"/>
                    <a:pt x="2146" y="5064"/>
                  </a:cubicBezTo>
                  <a:lnTo>
                    <a:pt x="2880" y="3124"/>
                  </a:lnTo>
                  <a:lnTo>
                    <a:pt x="3355" y="1809"/>
                  </a:lnTo>
                  <a:cubicBezTo>
                    <a:pt x="3463" y="1495"/>
                    <a:pt x="3516" y="1319"/>
                    <a:pt x="3501" y="1313"/>
                  </a:cubicBezTo>
                  <a:cubicBezTo>
                    <a:pt x="3501" y="1313"/>
                    <a:pt x="3500" y="1313"/>
                    <a:pt x="3500" y="1313"/>
                  </a:cubicBezTo>
                  <a:cubicBezTo>
                    <a:pt x="3483" y="1313"/>
                    <a:pt x="3403" y="1476"/>
                    <a:pt x="3273" y="1775"/>
                  </a:cubicBezTo>
                  <a:lnTo>
                    <a:pt x="2727" y="3063"/>
                  </a:lnTo>
                  <a:cubicBezTo>
                    <a:pt x="2498" y="3628"/>
                    <a:pt x="2235" y="4275"/>
                    <a:pt x="1945" y="4985"/>
                  </a:cubicBezTo>
                  <a:cubicBezTo>
                    <a:pt x="1791" y="5343"/>
                    <a:pt x="1678" y="5751"/>
                    <a:pt x="1422" y="6043"/>
                  </a:cubicBezTo>
                  <a:cubicBezTo>
                    <a:pt x="1297" y="6182"/>
                    <a:pt x="1123" y="6292"/>
                    <a:pt x="941" y="6317"/>
                  </a:cubicBezTo>
                  <a:cubicBezTo>
                    <a:pt x="916" y="6321"/>
                    <a:pt x="892" y="6322"/>
                    <a:pt x="868" y="6322"/>
                  </a:cubicBezTo>
                  <a:cubicBezTo>
                    <a:pt x="712" y="6322"/>
                    <a:pt x="562" y="6247"/>
                    <a:pt x="453" y="6118"/>
                  </a:cubicBezTo>
                  <a:cubicBezTo>
                    <a:pt x="184" y="5811"/>
                    <a:pt x="220" y="5363"/>
                    <a:pt x="314" y="4965"/>
                  </a:cubicBezTo>
                  <a:cubicBezTo>
                    <a:pt x="410" y="4555"/>
                    <a:pt x="514" y="4158"/>
                    <a:pt x="617" y="3783"/>
                  </a:cubicBezTo>
                  <a:cubicBezTo>
                    <a:pt x="823" y="3032"/>
                    <a:pt x="1036" y="2364"/>
                    <a:pt x="1225" y="1807"/>
                  </a:cubicBezTo>
                  <a:cubicBezTo>
                    <a:pt x="1415" y="1249"/>
                    <a:pt x="1580" y="801"/>
                    <a:pt x="1693" y="490"/>
                  </a:cubicBezTo>
                  <a:cubicBezTo>
                    <a:pt x="1805" y="180"/>
                    <a:pt x="1863" y="7"/>
                    <a:pt x="1849" y="1"/>
                  </a:cubicBezTo>
                  <a:cubicBezTo>
                    <a:pt x="1849" y="1"/>
                    <a:pt x="1849" y="1"/>
                    <a:pt x="1848" y="1"/>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63" name="Google Shape;2315;p56"/>
            <p:cNvSpPr/>
            <p:nvPr/>
          </p:nvSpPr>
          <p:spPr>
            <a:xfrm>
              <a:off x="3772400" y="3021050"/>
              <a:ext cx="87725" cy="143200"/>
            </a:xfrm>
            <a:custGeom>
              <a:avLst/>
              <a:gdLst/>
              <a:ahLst/>
              <a:cxnLst/>
              <a:rect l="l" t="t" r="r" b="b"/>
              <a:pathLst>
                <a:path w="3509" h="5728" extrusionOk="0">
                  <a:moveTo>
                    <a:pt x="1618" y="0"/>
                  </a:moveTo>
                  <a:cubicBezTo>
                    <a:pt x="1601" y="0"/>
                    <a:pt x="1515" y="136"/>
                    <a:pt x="1383" y="387"/>
                  </a:cubicBezTo>
                  <a:cubicBezTo>
                    <a:pt x="1247" y="644"/>
                    <a:pt x="1061" y="1020"/>
                    <a:pt x="857" y="1500"/>
                  </a:cubicBezTo>
                  <a:cubicBezTo>
                    <a:pt x="617" y="2062"/>
                    <a:pt x="417" y="2640"/>
                    <a:pt x="253" y="3228"/>
                  </a:cubicBezTo>
                  <a:cubicBezTo>
                    <a:pt x="167" y="3562"/>
                    <a:pt x="70" y="3911"/>
                    <a:pt x="36" y="4300"/>
                  </a:cubicBezTo>
                  <a:cubicBezTo>
                    <a:pt x="1" y="4683"/>
                    <a:pt x="80" y="5143"/>
                    <a:pt x="403" y="5458"/>
                  </a:cubicBezTo>
                  <a:cubicBezTo>
                    <a:pt x="557" y="5614"/>
                    <a:pt x="778" y="5720"/>
                    <a:pt x="1001" y="5727"/>
                  </a:cubicBezTo>
                  <a:cubicBezTo>
                    <a:pt x="1011" y="5728"/>
                    <a:pt x="1021" y="5728"/>
                    <a:pt x="1032" y="5728"/>
                  </a:cubicBezTo>
                  <a:cubicBezTo>
                    <a:pt x="1243" y="5728"/>
                    <a:pt x="1439" y="5653"/>
                    <a:pt x="1603" y="5550"/>
                  </a:cubicBezTo>
                  <a:cubicBezTo>
                    <a:pt x="1955" y="5325"/>
                    <a:pt x="2140" y="4966"/>
                    <a:pt x="2276" y="4651"/>
                  </a:cubicBezTo>
                  <a:cubicBezTo>
                    <a:pt x="2536" y="4011"/>
                    <a:pt x="2756" y="3438"/>
                    <a:pt x="2942" y="2953"/>
                  </a:cubicBezTo>
                  <a:cubicBezTo>
                    <a:pt x="3125" y="2470"/>
                    <a:pt x="3272" y="2075"/>
                    <a:pt x="3367" y="1803"/>
                  </a:cubicBezTo>
                  <a:cubicBezTo>
                    <a:pt x="3463" y="1529"/>
                    <a:pt x="3509" y="1375"/>
                    <a:pt x="3494" y="1369"/>
                  </a:cubicBezTo>
                  <a:cubicBezTo>
                    <a:pt x="3493" y="1369"/>
                    <a:pt x="3493" y="1369"/>
                    <a:pt x="3493" y="1369"/>
                  </a:cubicBezTo>
                  <a:cubicBezTo>
                    <a:pt x="3475" y="1369"/>
                    <a:pt x="3401" y="1510"/>
                    <a:pt x="3283" y="1768"/>
                  </a:cubicBezTo>
                  <a:cubicBezTo>
                    <a:pt x="3160" y="2031"/>
                    <a:pt x="2992" y="2415"/>
                    <a:pt x="2787" y="2892"/>
                  </a:cubicBezTo>
                  <a:lnTo>
                    <a:pt x="2081" y="4565"/>
                  </a:lnTo>
                  <a:cubicBezTo>
                    <a:pt x="1943" y="4866"/>
                    <a:pt x="1770" y="5178"/>
                    <a:pt x="1481" y="5356"/>
                  </a:cubicBezTo>
                  <a:cubicBezTo>
                    <a:pt x="1348" y="5445"/>
                    <a:pt x="1193" y="5493"/>
                    <a:pt x="1040" y="5493"/>
                  </a:cubicBezTo>
                  <a:cubicBezTo>
                    <a:pt x="867" y="5493"/>
                    <a:pt x="697" y="5430"/>
                    <a:pt x="567" y="5291"/>
                  </a:cubicBezTo>
                  <a:cubicBezTo>
                    <a:pt x="311" y="5041"/>
                    <a:pt x="236" y="4668"/>
                    <a:pt x="264" y="4316"/>
                  </a:cubicBezTo>
                  <a:cubicBezTo>
                    <a:pt x="290" y="3963"/>
                    <a:pt x="383" y="3612"/>
                    <a:pt x="463" y="3284"/>
                  </a:cubicBezTo>
                  <a:cubicBezTo>
                    <a:pt x="612" y="2699"/>
                    <a:pt x="796" y="2124"/>
                    <a:pt x="1010" y="1562"/>
                  </a:cubicBezTo>
                  <a:cubicBezTo>
                    <a:pt x="1377" y="597"/>
                    <a:pt x="1652" y="17"/>
                    <a:pt x="1619" y="0"/>
                  </a:cubicBezTo>
                  <a:cubicBezTo>
                    <a:pt x="1618" y="0"/>
                    <a:pt x="1618" y="0"/>
                    <a:pt x="1618"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64" name="Google Shape;2316;p56"/>
            <p:cNvSpPr/>
            <p:nvPr/>
          </p:nvSpPr>
          <p:spPr>
            <a:xfrm>
              <a:off x="3821575" y="3074700"/>
              <a:ext cx="62525" cy="115925"/>
            </a:xfrm>
            <a:custGeom>
              <a:avLst/>
              <a:gdLst/>
              <a:ahLst/>
              <a:cxnLst/>
              <a:rect l="l" t="t" r="r" b="b"/>
              <a:pathLst>
                <a:path w="2501" h="4637" extrusionOk="0">
                  <a:moveTo>
                    <a:pt x="1373" y="1"/>
                  </a:moveTo>
                  <a:cubicBezTo>
                    <a:pt x="1355" y="1"/>
                    <a:pt x="1263" y="86"/>
                    <a:pt x="1126" y="258"/>
                  </a:cubicBezTo>
                  <a:cubicBezTo>
                    <a:pt x="923" y="514"/>
                    <a:pt x="747" y="789"/>
                    <a:pt x="600" y="1081"/>
                  </a:cubicBezTo>
                  <a:cubicBezTo>
                    <a:pt x="381" y="1515"/>
                    <a:pt x="221" y="1977"/>
                    <a:pt x="121" y="2453"/>
                  </a:cubicBezTo>
                  <a:cubicBezTo>
                    <a:pt x="63" y="2734"/>
                    <a:pt x="26" y="3022"/>
                    <a:pt x="13" y="3309"/>
                  </a:cubicBezTo>
                  <a:cubicBezTo>
                    <a:pt x="0" y="3603"/>
                    <a:pt x="0" y="3948"/>
                    <a:pt x="193" y="4256"/>
                  </a:cubicBezTo>
                  <a:cubicBezTo>
                    <a:pt x="288" y="4409"/>
                    <a:pt x="430" y="4526"/>
                    <a:pt x="597" y="4594"/>
                  </a:cubicBezTo>
                  <a:cubicBezTo>
                    <a:pt x="673" y="4623"/>
                    <a:pt x="753" y="4637"/>
                    <a:pt x="833" y="4637"/>
                  </a:cubicBezTo>
                  <a:cubicBezTo>
                    <a:pt x="931" y="4637"/>
                    <a:pt x="1029" y="4615"/>
                    <a:pt x="1120" y="4572"/>
                  </a:cubicBezTo>
                  <a:cubicBezTo>
                    <a:pt x="1438" y="4425"/>
                    <a:pt x="1600" y="4123"/>
                    <a:pt x="1693" y="3867"/>
                  </a:cubicBezTo>
                  <a:cubicBezTo>
                    <a:pt x="1871" y="3346"/>
                    <a:pt x="2008" y="2889"/>
                    <a:pt x="2129" y="2497"/>
                  </a:cubicBezTo>
                  <a:cubicBezTo>
                    <a:pt x="2368" y="1716"/>
                    <a:pt x="2501" y="1228"/>
                    <a:pt x="2470" y="1219"/>
                  </a:cubicBezTo>
                  <a:cubicBezTo>
                    <a:pt x="2470" y="1218"/>
                    <a:pt x="2469" y="1218"/>
                    <a:pt x="2469" y="1218"/>
                  </a:cubicBezTo>
                  <a:cubicBezTo>
                    <a:pt x="2435" y="1218"/>
                    <a:pt x="2248" y="1686"/>
                    <a:pt x="1972" y="2445"/>
                  </a:cubicBezTo>
                  <a:cubicBezTo>
                    <a:pt x="1826" y="2850"/>
                    <a:pt x="1666" y="3301"/>
                    <a:pt x="1491" y="3789"/>
                  </a:cubicBezTo>
                  <a:cubicBezTo>
                    <a:pt x="1398" y="4028"/>
                    <a:pt x="1256" y="4262"/>
                    <a:pt x="1025" y="4363"/>
                  </a:cubicBezTo>
                  <a:cubicBezTo>
                    <a:pt x="966" y="4392"/>
                    <a:pt x="904" y="4406"/>
                    <a:pt x="842" y="4406"/>
                  </a:cubicBezTo>
                  <a:cubicBezTo>
                    <a:pt x="670" y="4406"/>
                    <a:pt x="497" y="4300"/>
                    <a:pt x="390" y="4129"/>
                  </a:cubicBezTo>
                  <a:cubicBezTo>
                    <a:pt x="244" y="3901"/>
                    <a:pt x="231" y="3601"/>
                    <a:pt x="242" y="3318"/>
                  </a:cubicBezTo>
                  <a:cubicBezTo>
                    <a:pt x="251" y="3041"/>
                    <a:pt x="282" y="2766"/>
                    <a:pt x="332" y="2494"/>
                  </a:cubicBezTo>
                  <a:cubicBezTo>
                    <a:pt x="419" y="2032"/>
                    <a:pt x="559" y="1581"/>
                    <a:pt x="750" y="1151"/>
                  </a:cubicBezTo>
                  <a:cubicBezTo>
                    <a:pt x="1082" y="417"/>
                    <a:pt x="1409" y="26"/>
                    <a:pt x="1375" y="1"/>
                  </a:cubicBezTo>
                  <a:cubicBezTo>
                    <a:pt x="1375" y="1"/>
                    <a:pt x="1374" y="1"/>
                    <a:pt x="1373" y="1"/>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65" name="Google Shape;2317;p56"/>
            <p:cNvSpPr/>
            <p:nvPr/>
          </p:nvSpPr>
          <p:spPr>
            <a:xfrm>
              <a:off x="3671900" y="3081400"/>
              <a:ext cx="70125" cy="132050"/>
            </a:xfrm>
            <a:custGeom>
              <a:avLst/>
              <a:gdLst/>
              <a:ahLst/>
              <a:cxnLst/>
              <a:rect l="l" t="t" r="r" b="b"/>
              <a:pathLst>
                <a:path w="2805" h="5282" extrusionOk="0">
                  <a:moveTo>
                    <a:pt x="27" y="0"/>
                  </a:moveTo>
                  <a:cubicBezTo>
                    <a:pt x="23" y="0"/>
                    <a:pt x="21" y="1"/>
                    <a:pt x="20" y="2"/>
                  </a:cubicBezTo>
                  <a:cubicBezTo>
                    <a:pt x="0" y="38"/>
                    <a:pt x="305" y="217"/>
                    <a:pt x="727" y="581"/>
                  </a:cubicBezTo>
                  <a:cubicBezTo>
                    <a:pt x="1149" y="944"/>
                    <a:pt x="1666" y="1530"/>
                    <a:pt x="2051" y="2289"/>
                  </a:cubicBezTo>
                  <a:cubicBezTo>
                    <a:pt x="2432" y="3050"/>
                    <a:pt x="2594" y="3812"/>
                    <a:pt x="2638" y="4368"/>
                  </a:cubicBezTo>
                  <a:cubicBezTo>
                    <a:pt x="2683" y="4927"/>
                    <a:pt x="2641" y="5277"/>
                    <a:pt x="2681" y="5281"/>
                  </a:cubicBezTo>
                  <a:cubicBezTo>
                    <a:pt x="2681" y="5282"/>
                    <a:pt x="2681" y="5282"/>
                    <a:pt x="2682" y="5282"/>
                  </a:cubicBezTo>
                  <a:cubicBezTo>
                    <a:pt x="2706" y="5282"/>
                    <a:pt x="2805" y="4932"/>
                    <a:pt x="2803" y="4361"/>
                  </a:cubicBezTo>
                  <a:cubicBezTo>
                    <a:pt x="2803" y="3784"/>
                    <a:pt x="2660" y="2978"/>
                    <a:pt x="2261" y="2183"/>
                  </a:cubicBezTo>
                  <a:cubicBezTo>
                    <a:pt x="1860" y="1391"/>
                    <a:pt x="1296" y="795"/>
                    <a:pt x="832" y="452"/>
                  </a:cubicBezTo>
                  <a:cubicBezTo>
                    <a:pt x="402" y="130"/>
                    <a:pt x="79" y="0"/>
                    <a:pt x="27"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66" name="Google Shape;2318;p56"/>
            <p:cNvSpPr/>
            <p:nvPr/>
          </p:nvSpPr>
          <p:spPr>
            <a:xfrm>
              <a:off x="1381425" y="4005350"/>
              <a:ext cx="1111075" cy="574625"/>
            </a:xfrm>
            <a:custGeom>
              <a:avLst/>
              <a:gdLst/>
              <a:ahLst/>
              <a:cxnLst/>
              <a:rect l="l" t="t" r="r" b="b"/>
              <a:pathLst>
                <a:path w="44443" h="22985" extrusionOk="0">
                  <a:moveTo>
                    <a:pt x="10195" y="1"/>
                  </a:moveTo>
                  <a:cubicBezTo>
                    <a:pt x="7187" y="3594"/>
                    <a:pt x="5372" y="7801"/>
                    <a:pt x="4508" y="12499"/>
                  </a:cubicBezTo>
                  <a:lnTo>
                    <a:pt x="1" y="22762"/>
                  </a:lnTo>
                  <a:lnTo>
                    <a:pt x="43905" y="22984"/>
                  </a:lnTo>
                  <a:lnTo>
                    <a:pt x="44443" y="15241"/>
                  </a:lnTo>
                  <a:lnTo>
                    <a:pt x="10195" y="1"/>
                  </a:lnTo>
                  <a:close/>
                </a:path>
              </a:pathLst>
            </a:custGeom>
            <a:solidFill>
              <a:srgbClr val="002060"/>
            </a:solidFill>
            <a:ln>
              <a:noFill/>
            </a:ln>
          </p:spPr>
          <p:txBody>
            <a:bodyPr spcFirstLastPara="1" wrap="square" lIns="60950" tIns="60950" rIns="60950" bIns="60950" anchor="ctr" anchorCtr="0">
              <a:noAutofit/>
            </a:bodyPr>
            <a:lstStyle/>
            <a:p>
              <a:endParaRPr sz="1200"/>
            </a:p>
          </p:txBody>
        </p:sp>
        <p:sp>
          <p:nvSpPr>
            <p:cNvPr id="67" name="Google Shape;2319;p56"/>
            <p:cNvSpPr/>
            <p:nvPr/>
          </p:nvSpPr>
          <p:spPr>
            <a:xfrm>
              <a:off x="1550150" y="4201675"/>
              <a:ext cx="350200" cy="107225"/>
            </a:xfrm>
            <a:custGeom>
              <a:avLst/>
              <a:gdLst/>
              <a:ahLst/>
              <a:cxnLst/>
              <a:rect l="l" t="t" r="r" b="b"/>
              <a:pathLst>
                <a:path w="14008" h="4289" extrusionOk="0">
                  <a:moveTo>
                    <a:pt x="13991" y="1"/>
                  </a:moveTo>
                  <a:cubicBezTo>
                    <a:pt x="13928" y="1"/>
                    <a:pt x="13352" y="617"/>
                    <a:pt x="12273" y="1395"/>
                  </a:cubicBezTo>
                  <a:cubicBezTo>
                    <a:pt x="11995" y="1594"/>
                    <a:pt x="11689" y="1808"/>
                    <a:pt x="11340" y="2007"/>
                  </a:cubicBezTo>
                  <a:cubicBezTo>
                    <a:pt x="11004" y="2226"/>
                    <a:pt x="10617" y="2412"/>
                    <a:pt x="10217" y="2622"/>
                  </a:cubicBezTo>
                  <a:cubicBezTo>
                    <a:pt x="8454" y="3480"/>
                    <a:pt x="6535" y="3972"/>
                    <a:pt x="4576" y="4068"/>
                  </a:cubicBezTo>
                  <a:cubicBezTo>
                    <a:pt x="4295" y="4074"/>
                    <a:pt x="4023" y="4085"/>
                    <a:pt x="3760" y="4085"/>
                  </a:cubicBezTo>
                  <a:cubicBezTo>
                    <a:pt x="3602" y="4085"/>
                    <a:pt x="3448" y="4081"/>
                    <a:pt x="3298" y="4070"/>
                  </a:cubicBezTo>
                  <a:cubicBezTo>
                    <a:pt x="2895" y="4064"/>
                    <a:pt x="2524" y="4022"/>
                    <a:pt x="2186" y="3983"/>
                  </a:cubicBezTo>
                  <a:cubicBezTo>
                    <a:pt x="938" y="3829"/>
                    <a:pt x="152" y="3585"/>
                    <a:pt x="24" y="3585"/>
                  </a:cubicBezTo>
                  <a:cubicBezTo>
                    <a:pt x="12" y="3585"/>
                    <a:pt x="6" y="3587"/>
                    <a:pt x="5" y="3591"/>
                  </a:cubicBezTo>
                  <a:cubicBezTo>
                    <a:pt x="0" y="3606"/>
                    <a:pt x="201" y="3677"/>
                    <a:pt x="568" y="3793"/>
                  </a:cubicBezTo>
                  <a:cubicBezTo>
                    <a:pt x="791" y="3868"/>
                    <a:pt x="1017" y="3928"/>
                    <a:pt x="1248" y="3974"/>
                  </a:cubicBezTo>
                  <a:cubicBezTo>
                    <a:pt x="1516" y="4029"/>
                    <a:pt x="1819" y="4110"/>
                    <a:pt x="2163" y="4146"/>
                  </a:cubicBezTo>
                  <a:cubicBezTo>
                    <a:pt x="2505" y="4198"/>
                    <a:pt x="2880" y="4249"/>
                    <a:pt x="3288" y="4264"/>
                  </a:cubicBezTo>
                  <a:cubicBezTo>
                    <a:pt x="3503" y="4283"/>
                    <a:pt x="3725" y="4289"/>
                    <a:pt x="3955" y="4289"/>
                  </a:cubicBezTo>
                  <a:cubicBezTo>
                    <a:pt x="4160" y="4289"/>
                    <a:pt x="4371" y="4285"/>
                    <a:pt x="4587" y="4282"/>
                  </a:cubicBezTo>
                  <a:cubicBezTo>
                    <a:pt x="6578" y="4211"/>
                    <a:pt x="8532" y="3709"/>
                    <a:pt x="10312" y="2814"/>
                  </a:cubicBezTo>
                  <a:cubicBezTo>
                    <a:pt x="10716" y="2597"/>
                    <a:pt x="11104" y="2401"/>
                    <a:pt x="11442" y="2172"/>
                  </a:cubicBezTo>
                  <a:cubicBezTo>
                    <a:pt x="11791" y="1963"/>
                    <a:pt x="12095" y="1738"/>
                    <a:pt x="12371" y="1528"/>
                  </a:cubicBezTo>
                  <a:cubicBezTo>
                    <a:pt x="12655" y="1331"/>
                    <a:pt x="12881" y="1114"/>
                    <a:pt x="13089" y="936"/>
                  </a:cubicBezTo>
                  <a:cubicBezTo>
                    <a:pt x="13270" y="785"/>
                    <a:pt x="13440" y="623"/>
                    <a:pt x="13599" y="450"/>
                  </a:cubicBezTo>
                  <a:cubicBezTo>
                    <a:pt x="13866" y="172"/>
                    <a:pt x="14007" y="13"/>
                    <a:pt x="13995" y="2"/>
                  </a:cubicBezTo>
                  <a:cubicBezTo>
                    <a:pt x="13994" y="1"/>
                    <a:pt x="13993" y="1"/>
                    <a:pt x="13991"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68" name="Google Shape;2320;p56"/>
            <p:cNvSpPr/>
            <p:nvPr/>
          </p:nvSpPr>
          <p:spPr>
            <a:xfrm>
              <a:off x="2197675" y="4306425"/>
              <a:ext cx="99250" cy="251700"/>
            </a:xfrm>
            <a:custGeom>
              <a:avLst/>
              <a:gdLst/>
              <a:ahLst/>
              <a:cxnLst/>
              <a:rect l="l" t="t" r="r" b="b"/>
              <a:pathLst>
                <a:path w="3970" h="10068" extrusionOk="0">
                  <a:moveTo>
                    <a:pt x="3939" y="1"/>
                  </a:moveTo>
                  <a:cubicBezTo>
                    <a:pt x="3905" y="1"/>
                    <a:pt x="3669" y="555"/>
                    <a:pt x="3308" y="1453"/>
                  </a:cubicBezTo>
                  <a:cubicBezTo>
                    <a:pt x="2931" y="2423"/>
                    <a:pt x="2452" y="3653"/>
                    <a:pt x="1923" y="5011"/>
                  </a:cubicBezTo>
                  <a:cubicBezTo>
                    <a:pt x="1405" y="6373"/>
                    <a:pt x="935" y="7604"/>
                    <a:pt x="563" y="8577"/>
                  </a:cubicBezTo>
                  <a:cubicBezTo>
                    <a:pt x="218" y="9491"/>
                    <a:pt x="1" y="10054"/>
                    <a:pt x="31" y="10068"/>
                  </a:cubicBezTo>
                  <a:cubicBezTo>
                    <a:pt x="32" y="10068"/>
                    <a:pt x="32" y="10068"/>
                    <a:pt x="32" y="10068"/>
                  </a:cubicBezTo>
                  <a:cubicBezTo>
                    <a:pt x="50" y="10068"/>
                    <a:pt x="123" y="9935"/>
                    <a:pt x="241" y="9695"/>
                  </a:cubicBezTo>
                  <a:cubicBezTo>
                    <a:pt x="360" y="9448"/>
                    <a:pt x="524" y="9088"/>
                    <a:pt x="716" y="8638"/>
                  </a:cubicBezTo>
                  <a:cubicBezTo>
                    <a:pt x="1103" y="7739"/>
                    <a:pt x="1606" y="6486"/>
                    <a:pt x="2142" y="5095"/>
                  </a:cubicBezTo>
                  <a:cubicBezTo>
                    <a:pt x="2675" y="3701"/>
                    <a:pt x="3140" y="2434"/>
                    <a:pt x="3463" y="1512"/>
                  </a:cubicBezTo>
                  <a:cubicBezTo>
                    <a:pt x="3787" y="589"/>
                    <a:pt x="3969" y="11"/>
                    <a:pt x="3940" y="1"/>
                  </a:cubicBezTo>
                  <a:cubicBezTo>
                    <a:pt x="3940" y="1"/>
                    <a:pt x="3939" y="1"/>
                    <a:pt x="3939"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69" name="Google Shape;2321;p56"/>
            <p:cNvSpPr/>
            <p:nvPr/>
          </p:nvSpPr>
          <p:spPr>
            <a:xfrm>
              <a:off x="2181075" y="4296075"/>
              <a:ext cx="56975" cy="52025"/>
            </a:xfrm>
            <a:custGeom>
              <a:avLst/>
              <a:gdLst/>
              <a:ahLst/>
              <a:cxnLst/>
              <a:rect l="l" t="t" r="r" b="b"/>
              <a:pathLst>
                <a:path w="2279" h="2081" extrusionOk="0">
                  <a:moveTo>
                    <a:pt x="1224" y="0"/>
                  </a:moveTo>
                  <a:cubicBezTo>
                    <a:pt x="1099" y="0"/>
                    <a:pt x="1035" y="28"/>
                    <a:pt x="1036" y="38"/>
                  </a:cubicBezTo>
                  <a:cubicBezTo>
                    <a:pt x="1027" y="80"/>
                    <a:pt x="1408" y="22"/>
                    <a:pt x="1763" y="396"/>
                  </a:cubicBezTo>
                  <a:cubicBezTo>
                    <a:pt x="1931" y="575"/>
                    <a:pt x="2058" y="867"/>
                    <a:pt x="1971" y="1176"/>
                  </a:cubicBezTo>
                  <a:cubicBezTo>
                    <a:pt x="1894" y="1477"/>
                    <a:pt x="1622" y="1782"/>
                    <a:pt x="1269" y="1840"/>
                  </a:cubicBezTo>
                  <a:cubicBezTo>
                    <a:pt x="1231" y="1845"/>
                    <a:pt x="1194" y="1848"/>
                    <a:pt x="1157" y="1848"/>
                  </a:cubicBezTo>
                  <a:cubicBezTo>
                    <a:pt x="841" y="1848"/>
                    <a:pt x="545" y="1658"/>
                    <a:pt x="397" y="1421"/>
                  </a:cubicBezTo>
                  <a:cubicBezTo>
                    <a:pt x="220" y="1153"/>
                    <a:pt x="252" y="837"/>
                    <a:pt x="357" y="615"/>
                  </a:cubicBezTo>
                  <a:cubicBezTo>
                    <a:pt x="582" y="152"/>
                    <a:pt x="963" y="89"/>
                    <a:pt x="941" y="54"/>
                  </a:cubicBezTo>
                  <a:cubicBezTo>
                    <a:pt x="941" y="49"/>
                    <a:pt x="928" y="46"/>
                    <a:pt x="905" y="46"/>
                  </a:cubicBezTo>
                  <a:cubicBezTo>
                    <a:pt x="865" y="46"/>
                    <a:pt x="795" y="56"/>
                    <a:pt x="703" y="92"/>
                  </a:cubicBezTo>
                  <a:cubicBezTo>
                    <a:pt x="558" y="149"/>
                    <a:pt x="354" y="285"/>
                    <a:pt x="210" y="539"/>
                  </a:cubicBezTo>
                  <a:cubicBezTo>
                    <a:pt x="67" y="782"/>
                    <a:pt x="1" y="1185"/>
                    <a:pt x="214" y="1533"/>
                  </a:cubicBezTo>
                  <a:cubicBezTo>
                    <a:pt x="391" y="1834"/>
                    <a:pt x="748" y="2081"/>
                    <a:pt x="1160" y="2081"/>
                  </a:cubicBezTo>
                  <a:cubicBezTo>
                    <a:pt x="1208" y="2081"/>
                    <a:pt x="1255" y="2078"/>
                    <a:pt x="1304" y="2071"/>
                  </a:cubicBezTo>
                  <a:cubicBezTo>
                    <a:pt x="1775" y="1991"/>
                    <a:pt x="2095" y="1606"/>
                    <a:pt x="2180" y="1227"/>
                  </a:cubicBezTo>
                  <a:cubicBezTo>
                    <a:pt x="2278" y="831"/>
                    <a:pt x="2093" y="467"/>
                    <a:pt x="1880" y="280"/>
                  </a:cubicBezTo>
                  <a:cubicBezTo>
                    <a:pt x="1668" y="81"/>
                    <a:pt x="1435" y="12"/>
                    <a:pt x="1276" y="2"/>
                  </a:cubicBezTo>
                  <a:cubicBezTo>
                    <a:pt x="1258" y="1"/>
                    <a:pt x="1240" y="0"/>
                    <a:pt x="1224"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70" name="Google Shape;2322;p56"/>
            <p:cNvSpPr/>
            <p:nvPr/>
          </p:nvSpPr>
          <p:spPr>
            <a:xfrm>
              <a:off x="2773450" y="2935975"/>
              <a:ext cx="333975" cy="580500"/>
            </a:xfrm>
            <a:custGeom>
              <a:avLst/>
              <a:gdLst/>
              <a:ahLst/>
              <a:cxnLst/>
              <a:rect l="l" t="t" r="r" b="b"/>
              <a:pathLst>
                <a:path w="13359" h="23220" extrusionOk="0">
                  <a:moveTo>
                    <a:pt x="6940" y="1"/>
                  </a:moveTo>
                  <a:lnTo>
                    <a:pt x="0" y="23219"/>
                  </a:lnTo>
                  <a:lnTo>
                    <a:pt x="12998" y="19658"/>
                  </a:lnTo>
                  <a:cubicBezTo>
                    <a:pt x="13359" y="18887"/>
                    <a:pt x="6940" y="1"/>
                    <a:pt x="6940" y="1"/>
                  </a:cubicBez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71" name="Google Shape;2323;p56"/>
            <p:cNvSpPr/>
            <p:nvPr/>
          </p:nvSpPr>
          <p:spPr>
            <a:xfrm>
              <a:off x="2773450" y="2935975"/>
              <a:ext cx="333975" cy="580500"/>
            </a:xfrm>
            <a:custGeom>
              <a:avLst/>
              <a:gdLst/>
              <a:ahLst/>
              <a:cxnLst/>
              <a:rect l="l" t="t" r="r" b="b"/>
              <a:pathLst>
                <a:path w="13359" h="23220" extrusionOk="0">
                  <a:moveTo>
                    <a:pt x="6940" y="1"/>
                  </a:moveTo>
                  <a:lnTo>
                    <a:pt x="0" y="23219"/>
                  </a:lnTo>
                  <a:lnTo>
                    <a:pt x="12998" y="19658"/>
                  </a:lnTo>
                  <a:cubicBezTo>
                    <a:pt x="13359" y="18887"/>
                    <a:pt x="6940" y="1"/>
                    <a:pt x="6940" y="1"/>
                  </a:cubicBezTo>
                  <a:close/>
                </a:path>
              </a:pathLst>
            </a:custGeom>
            <a:solidFill>
              <a:schemeClr val="accent2">
                <a:alpha val="26789"/>
              </a:schemeClr>
            </a:solidFill>
            <a:ln>
              <a:noFill/>
            </a:ln>
          </p:spPr>
          <p:txBody>
            <a:bodyPr spcFirstLastPara="1" wrap="square" lIns="60950" tIns="60950" rIns="60950" bIns="60950" anchor="ctr" anchorCtr="0">
              <a:noAutofit/>
            </a:bodyPr>
            <a:lstStyle/>
            <a:p>
              <a:endParaRPr sz="1200"/>
            </a:p>
          </p:txBody>
        </p:sp>
        <p:sp>
          <p:nvSpPr>
            <p:cNvPr id="72" name="Google Shape;2324;p56"/>
            <p:cNvSpPr/>
            <p:nvPr/>
          </p:nvSpPr>
          <p:spPr>
            <a:xfrm>
              <a:off x="1636275" y="2757550"/>
              <a:ext cx="1323125" cy="1638675"/>
            </a:xfrm>
            <a:custGeom>
              <a:avLst/>
              <a:gdLst/>
              <a:ahLst/>
              <a:cxnLst/>
              <a:rect l="l" t="t" r="r" b="b"/>
              <a:pathLst>
                <a:path w="52925" h="65547" extrusionOk="0">
                  <a:moveTo>
                    <a:pt x="35239" y="0"/>
                  </a:moveTo>
                  <a:cubicBezTo>
                    <a:pt x="32935" y="0"/>
                    <a:pt x="29569" y="406"/>
                    <a:pt x="25876" y="2386"/>
                  </a:cubicBezTo>
                  <a:cubicBezTo>
                    <a:pt x="17259" y="7003"/>
                    <a:pt x="11151" y="31977"/>
                    <a:pt x="11151" y="31977"/>
                  </a:cubicBezTo>
                  <a:lnTo>
                    <a:pt x="1" y="49913"/>
                  </a:lnTo>
                  <a:lnTo>
                    <a:pt x="35134" y="65546"/>
                  </a:lnTo>
                  <a:lnTo>
                    <a:pt x="37795" y="55817"/>
                  </a:lnTo>
                  <a:lnTo>
                    <a:pt x="41892" y="38429"/>
                  </a:lnTo>
                  <a:cubicBezTo>
                    <a:pt x="41892" y="38429"/>
                    <a:pt x="47829" y="28254"/>
                    <a:pt x="50224" y="22751"/>
                  </a:cubicBezTo>
                  <a:cubicBezTo>
                    <a:pt x="52014" y="18641"/>
                    <a:pt x="52557" y="13138"/>
                    <a:pt x="52721" y="9890"/>
                  </a:cubicBezTo>
                  <a:cubicBezTo>
                    <a:pt x="52924" y="5830"/>
                    <a:pt x="50216" y="2096"/>
                    <a:pt x="46228" y="1313"/>
                  </a:cubicBezTo>
                  <a:cubicBezTo>
                    <a:pt x="46066" y="1280"/>
                    <a:pt x="45902" y="1253"/>
                    <a:pt x="45737" y="1230"/>
                  </a:cubicBezTo>
                  <a:lnTo>
                    <a:pt x="38254" y="196"/>
                  </a:lnTo>
                  <a:cubicBezTo>
                    <a:pt x="37927" y="196"/>
                    <a:pt x="36840" y="0"/>
                    <a:pt x="35239" y="0"/>
                  </a:cubicBez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73" name="Google Shape;2325;p56"/>
            <p:cNvSpPr/>
            <p:nvPr/>
          </p:nvSpPr>
          <p:spPr>
            <a:xfrm>
              <a:off x="1764350" y="3725575"/>
              <a:ext cx="845350" cy="573125"/>
            </a:xfrm>
            <a:custGeom>
              <a:avLst/>
              <a:gdLst/>
              <a:ahLst/>
              <a:cxnLst/>
              <a:rect l="l" t="t" r="r" b="b"/>
              <a:pathLst>
                <a:path w="33814" h="22925" extrusionOk="0">
                  <a:moveTo>
                    <a:pt x="11695" y="188"/>
                  </a:moveTo>
                  <a:cubicBezTo>
                    <a:pt x="12324" y="188"/>
                    <a:pt x="12942" y="403"/>
                    <a:pt x="13387" y="814"/>
                  </a:cubicBezTo>
                  <a:cubicBezTo>
                    <a:pt x="13865" y="1255"/>
                    <a:pt x="14133" y="1875"/>
                    <a:pt x="14202" y="2498"/>
                  </a:cubicBezTo>
                  <a:cubicBezTo>
                    <a:pt x="14275" y="3123"/>
                    <a:pt x="14173" y="3752"/>
                    <a:pt x="13943" y="4307"/>
                  </a:cubicBezTo>
                  <a:cubicBezTo>
                    <a:pt x="13714" y="4865"/>
                    <a:pt x="13330" y="5328"/>
                    <a:pt x="12891" y="5702"/>
                  </a:cubicBezTo>
                  <a:cubicBezTo>
                    <a:pt x="12458" y="6063"/>
                    <a:pt x="11971" y="6352"/>
                    <a:pt x="11448" y="6558"/>
                  </a:cubicBezTo>
                  <a:cubicBezTo>
                    <a:pt x="10456" y="6959"/>
                    <a:pt x="9438" y="7104"/>
                    <a:pt x="8493" y="7134"/>
                  </a:cubicBezTo>
                  <a:lnTo>
                    <a:pt x="8493" y="7134"/>
                  </a:lnTo>
                  <a:cubicBezTo>
                    <a:pt x="8237" y="6388"/>
                    <a:pt x="8095" y="5615"/>
                    <a:pt x="8075" y="4850"/>
                  </a:cubicBezTo>
                  <a:cubicBezTo>
                    <a:pt x="8060" y="4091"/>
                    <a:pt x="8169" y="3337"/>
                    <a:pt x="8426" y="2649"/>
                  </a:cubicBezTo>
                  <a:cubicBezTo>
                    <a:pt x="8681" y="1964"/>
                    <a:pt x="9094" y="1343"/>
                    <a:pt x="9646" y="906"/>
                  </a:cubicBezTo>
                  <a:cubicBezTo>
                    <a:pt x="10194" y="476"/>
                    <a:pt x="10862" y="227"/>
                    <a:pt x="11558" y="192"/>
                  </a:cubicBezTo>
                  <a:cubicBezTo>
                    <a:pt x="11603" y="189"/>
                    <a:pt x="11649" y="188"/>
                    <a:pt x="11695" y="188"/>
                  </a:cubicBezTo>
                  <a:close/>
                  <a:moveTo>
                    <a:pt x="22520" y="4903"/>
                  </a:moveTo>
                  <a:cubicBezTo>
                    <a:pt x="22642" y="4903"/>
                    <a:pt x="22765" y="4910"/>
                    <a:pt x="22886" y="4923"/>
                  </a:cubicBezTo>
                  <a:cubicBezTo>
                    <a:pt x="23328" y="4980"/>
                    <a:pt x="23763" y="5130"/>
                    <a:pt x="24125" y="5388"/>
                  </a:cubicBezTo>
                  <a:cubicBezTo>
                    <a:pt x="24489" y="5653"/>
                    <a:pt x="24777" y="6009"/>
                    <a:pt x="24960" y="6420"/>
                  </a:cubicBezTo>
                  <a:cubicBezTo>
                    <a:pt x="25330" y="7249"/>
                    <a:pt x="25313" y="8223"/>
                    <a:pt x="25006" y="9064"/>
                  </a:cubicBezTo>
                  <a:cubicBezTo>
                    <a:pt x="24691" y="9910"/>
                    <a:pt x="24075" y="10618"/>
                    <a:pt x="23364" y="11161"/>
                  </a:cubicBezTo>
                  <a:cubicBezTo>
                    <a:pt x="22352" y="11914"/>
                    <a:pt x="21184" y="12414"/>
                    <a:pt x="19982" y="12716"/>
                  </a:cubicBezTo>
                  <a:lnTo>
                    <a:pt x="19982" y="12716"/>
                  </a:lnTo>
                  <a:cubicBezTo>
                    <a:pt x="19597" y="12019"/>
                    <a:pt x="19283" y="11281"/>
                    <a:pt x="19092" y="10494"/>
                  </a:cubicBezTo>
                  <a:cubicBezTo>
                    <a:pt x="18884" y="9649"/>
                    <a:pt x="18866" y="8753"/>
                    <a:pt x="19066" y="7893"/>
                  </a:cubicBezTo>
                  <a:cubicBezTo>
                    <a:pt x="19270" y="7041"/>
                    <a:pt x="19704" y="6217"/>
                    <a:pt x="20392" y="5654"/>
                  </a:cubicBezTo>
                  <a:cubicBezTo>
                    <a:pt x="20978" y="5169"/>
                    <a:pt x="21749" y="4903"/>
                    <a:pt x="22520" y="4903"/>
                  </a:cubicBezTo>
                  <a:close/>
                  <a:moveTo>
                    <a:pt x="30048" y="10441"/>
                  </a:moveTo>
                  <a:cubicBezTo>
                    <a:pt x="31098" y="10441"/>
                    <a:pt x="32168" y="11034"/>
                    <a:pt x="32853" y="11938"/>
                  </a:cubicBezTo>
                  <a:cubicBezTo>
                    <a:pt x="33241" y="12466"/>
                    <a:pt x="33518" y="13100"/>
                    <a:pt x="33562" y="13782"/>
                  </a:cubicBezTo>
                  <a:cubicBezTo>
                    <a:pt x="33622" y="14461"/>
                    <a:pt x="33481" y="15166"/>
                    <a:pt x="33186" y="15810"/>
                  </a:cubicBezTo>
                  <a:cubicBezTo>
                    <a:pt x="32600" y="17101"/>
                    <a:pt x="31397" y="18168"/>
                    <a:pt x="29924" y="18544"/>
                  </a:cubicBezTo>
                  <a:cubicBezTo>
                    <a:pt x="29415" y="18681"/>
                    <a:pt x="28884" y="18747"/>
                    <a:pt x="28347" y="18747"/>
                  </a:cubicBezTo>
                  <a:cubicBezTo>
                    <a:pt x="27955" y="18747"/>
                    <a:pt x="27559" y="18712"/>
                    <a:pt x="27166" y="18644"/>
                  </a:cubicBezTo>
                  <a:lnTo>
                    <a:pt x="27166" y="18644"/>
                  </a:lnTo>
                  <a:cubicBezTo>
                    <a:pt x="26770" y="17772"/>
                    <a:pt x="26479" y="16746"/>
                    <a:pt x="26421" y="15590"/>
                  </a:cubicBezTo>
                  <a:cubicBezTo>
                    <a:pt x="26367" y="14626"/>
                    <a:pt x="26537" y="13570"/>
                    <a:pt x="27017" y="12585"/>
                  </a:cubicBezTo>
                  <a:cubicBezTo>
                    <a:pt x="27259" y="12095"/>
                    <a:pt x="27586" y="11626"/>
                    <a:pt x="28013" y="11244"/>
                  </a:cubicBezTo>
                  <a:cubicBezTo>
                    <a:pt x="28436" y="10857"/>
                    <a:pt x="28982" y="10588"/>
                    <a:pt x="29571" y="10484"/>
                  </a:cubicBezTo>
                  <a:cubicBezTo>
                    <a:pt x="29729" y="10455"/>
                    <a:pt x="29888" y="10441"/>
                    <a:pt x="30048" y="10441"/>
                  </a:cubicBezTo>
                  <a:close/>
                  <a:moveTo>
                    <a:pt x="11686" y="0"/>
                  </a:moveTo>
                  <a:cubicBezTo>
                    <a:pt x="11640" y="0"/>
                    <a:pt x="11594" y="1"/>
                    <a:pt x="11548" y="4"/>
                  </a:cubicBezTo>
                  <a:cubicBezTo>
                    <a:pt x="10813" y="37"/>
                    <a:pt x="10106" y="299"/>
                    <a:pt x="9525" y="753"/>
                  </a:cubicBezTo>
                  <a:cubicBezTo>
                    <a:pt x="8938" y="1216"/>
                    <a:pt x="8507" y="1863"/>
                    <a:pt x="8238" y="2579"/>
                  </a:cubicBezTo>
                  <a:cubicBezTo>
                    <a:pt x="7968" y="3293"/>
                    <a:pt x="7855" y="4071"/>
                    <a:pt x="7869" y="4853"/>
                  </a:cubicBezTo>
                  <a:cubicBezTo>
                    <a:pt x="7887" y="5619"/>
                    <a:pt x="8024" y="6392"/>
                    <a:pt x="8272" y="7138"/>
                  </a:cubicBezTo>
                  <a:lnTo>
                    <a:pt x="8272" y="7138"/>
                  </a:lnTo>
                  <a:cubicBezTo>
                    <a:pt x="8245" y="7138"/>
                    <a:pt x="8218" y="7138"/>
                    <a:pt x="8192" y="7138"/>
                  </a:cubicBezTo>
                  <a:cubicBezTo>
                    <a:pt x="6336" y="7138"/>
                    <a:pt x="4757" y="6697"/>
                    <a:pt x="3547" y="6183"/>
                  </a:cubicBezTo>
                  <a:cubicBezTo>
                    <a:pt x="2286" y="5639"/>
                    <a:pt x="1405" y="5018"/>
                    <a:pt x="841" y="4568"/>
                  </a:cubicBezTo>
                  <a:cubicBezTo>
                    <a:pt x="556" y="4344"/>
                    <a:pt x="348" y="4162"/>
                    <a:pt x="214" y="4035"/>
                  </a:cubicBezTo>
                  <a:cubicBezTo>
                    <a:pt x="76" y="3911"/>
                    <a:pt x="1" y="3851"/>
                    <a:pt x="1" y="3851"/>
                  </a:cubicBezTo>
                  <a:lnTo>
                    <a:pt x="1" y="3851"/>
                  </a:lnTo>
                  <a:cubicBezTo>
                    <a:pt x="1" y="3851"/>
                    <a:pt x="64" y="3922"/>
                    <a:pt x="197" y="4052"/>
                  </a:cubicBezTo>
                  <a:cubicBezTo>
                    <a:pt x="392" y="4247"/>
                    <a:pt x="597" y="4432"/>
                    <a:pt x="810" y="4605"/>
                  </a:cubicBezTo>
                  <a:cubicBezTo>
                    <a:pt x="1368" y="5069"/>
                    <a:pt x="2244" y="5706"/>
                    <a:pt x="3511" y="6267"/>
                  </a:cubicBezTo>
                  <a:cubicBezTo>
                    <a:pt x="4739" y="6804"/>
                    <a:pt x="6352" y="7267"/>
                    <a:pt x="8258" y="7267"/>
                  </a:cubicBezTo>
                  <a:cubicBezTo>
                    <a:pt x="8277" y="7267"/>
                    <a:pt x="8296" y="7267"/>
                    <a:pt x="8316" y="7267"/>
                  </a:cubicBezTo>
                  <a:lnTo>
                    <a:pt x="8316" y="7267"/>
                  </a:lnTo>
                  <a:cubicBezTo>
                    <a:pt x="8572" y="7999"/>
                    <a:pt x="8934" y="8705"/>
                    <a:pt x="9392" y="9354"/>
                  </a:cubicBezTo>
                  <a:cubicBezTo>
                    <a:pt x="10337" y="10701"/>
                    <a:pt x="11677" y="11831"/>
                    <a:pt x="13269" y="12508"/>
                  </a:cubicBezTo>
                  <a:cubicBezTo>
                    <a:pt x="14506" y="13027"/>
                    <a:pt x="15871" y="13294"/>
                    <a:pt x="17252" y="13294"/>
                  </a:cubicBezTo>
                  <a:cubicBezTo>
                    <a:pt x="17647" y="13294"/>
                    <a:pt x="18042" y="13272"/>
                    <a:pt x="18436" y="13229"/>
                  </a:cubicBezTo>
                  <a:cubicBezTo>
                    <a:pt x="18915" y="13173"/>
                    <a:pt x="19395" y="13091"/>
                    <a:pt x="19871" y="12979"/>
                  </a:cubicBezTo>
                  <a:lnTo>
                    <a:pt x="19871" y="12979"/>
                  </a:lnTo>
                  <a:cubicBezTo>
                    <a:pt x="19876" y="12987"/>
                    <a:pt x="19880" y="12995"/>
                    <a:pt x="19884" y="13002"/>
                  </a:cubicBezTo>
                  <a:cubicBezTo>
                    <a:pt x="20322" y="13750"/>
                    <a:pt x="20819" y="14464"/>
                    <a:pt x="21368" y="15134"/>
                  </a:cubicBezTo>
                  <a:cubicBezTo>
                    <a:pt x="22448" y="16463"/>
                    <a:pt x="23755" y="17598"/>
                    <a:pt x="25263" y="18280"/>
                  </a:cubicBezTo>
                  <a:cubicBezTo>
                    <a:pt x="25868" y="18551"/>
                    <a:pt x="26503" y="18746"/>
                    <a:pt x="27146" y="18855"/>
                  </a:cubicBezTo>
                  <a:lnTo>
                    <a:pt x="27146" y="18855"/>
                  </a:lnTo>
                  <a:cubicBezTo>
                    <a:pt x="27408" y="19390"/>
                    <a:pt x="27708" y="19862"/>
                    <a:pt x="28013" y="20266"/>
                  </a:cubicBezTo>
                  <a:cubicBezTo>
                    <a:pt x="28849" y="21375"/>
                    <a:pt x="29722" y="22037"/>
                    <a:pt x="30339" y="22416"/>
                  </a:cubicBezTo>
                  <a:cubicBezTo>
                    <a:pt x="30651" y="22603"/>
                    <a:pt x="30892" y="22736"/>
                    <a:pt x="31065" y="22810"/>
                  </a:cubicBezTo>
                  <a:cubicBezTo>
                    <a:pt x="31233" y="22889"/>
                    <a:pt x="31322" y="22924"/>
                    <a:pt x="31322" y="22924"/>
                  </a:cubicBezTo>
                  <a:cubicBezTo>
                    <a:pt x="31322" y="22924"/>
                    <a:pt x="31239" y="22874"/>
                    <a:pt x="31076" y="22788"/>
                  </a:cubicBezTo>
                  <a:cubicBezTo>
                    <a:pt x="30909" y="22707"/>
                    <a:pt x="30670" y="22569"/>
                    <a:pt x="30365" y="22375"/>
                  </a:cubicBezTo>
                  <a:cubicBezTo>
                    <a:pt x="29761" y="21987"/>
                    <a:pt x="28904" y="21317"/>
                    <a:pt x="28087" y="20213"/>
                  </a:cubicBezTo>
                  <a:cubicBezTo>
                    <a:pt x="27802" y="19826"/>
                    <a:pt x="27522" y="19379"/>
                    <a:pt x="27275" y="18876"/>
                  </a:cubicBezTo>
                  <a:lnTo>
                    <a:pt x="27275" y="18876"/>
                  </a:lnTo>
                  <a:cubicBezTo>
                    <a:pt x="27627" y="18929"/>
                    <a:pt x="27979" y="18956"/>
                    <a:pt x="28330" y="18956"/>
                  </a:cubicBezTo>
                  <a:cubicBezTo>
                    <a:pt x="28890" y="18956"/>
                    <a:pt x="29444" y="18886"/>
                    <a:pt x="29978" y="18742"/>
                  </a:cubicBezTo>
                  <a:cubicBezTo>
                    <a:pt x="31507" y="18347"/>
                    <a:pt x="32758" y="17234"/>
                    <a:pt x="33362" y="15888"/>
                  </a:cubicBezTo>
                  <a:cubicBezTo>
                    <a:pt x="33668" y="15220"/>
                    <a:pt x="33813" y="14480"/>
                    <a:pt x="33749" y="13767"/>
                  </a:cubicBezTo>
                  <a:cubicBezTo>
                    <a:pt x="33698" y="13048"/>
                    <a:pt x="33405" y="12378"/>
                    <a:pt x="32995" y="11829"/>
                  </a:cubicBezTo>
                  <a:cubicBezTo>
                    <a:pt x="32279" y="10890"/>
                    <a:pt x="31166" y="10274"/>
                    <a:pt x="30059" y="10274"/>
                  </a:cubicBezTo>
                  <a:cubicBezTo>
                    <a:pt x="29886" y="10274"/>
                    <a:pt x="29713" y="10289"/>
                    <a:pt x="29542" y="10320"/>
                  </a:cubicBezTo>
                  <a:cubicBezTo>
                    <a:pt x="28921" y="10433"/>
                    <a:pt x="28347" y="10719"/>
                    <a:pt x="27907" y="11126"/>
                  </a:cubicBezTo>
                  <a:cubicBezTo>
                    <a:pt x="27464" y="11528"/>
                    <a:pt x="27129" y="12014"/>
                    <a:pt x="26882" y="12519"/>
                  </a:cubicBezTo>
                  <a:cubicBezTo>
                    <a:pt x="26395" y="13535"/>
                    <a:pt x="26229" y="14613"/>
                    <a:pt x="26289" y="15596"/>
                  </a:cubicBezTo>
                  <a:cubicBezTo>
                    <a:pt x="26354" y="16741"/>
                    <a:pt x="26644" y="17756"/>
                    <a:pt x="27036" y="18620"/>
                  </a:cubicBezTo>
                  <a:lnTo>
                    <a:pt x="27036" y="18620"/>
                  </a:lnTo>
                  <a:cubicBezTo>
                    <a:pt x="26461" y="18509"/>
                    <a:pt x="25894" y="18329"/>
                    <a:pt x="25353" y="18084"/>
                  </a:cubicBezTo>
                  <a:cubicBezTo>
                    <a:pt x="23885" y="17417"/>
                    <a:pt x="22605" y="16306"/>
                    <a:pt x="21542" y="14995"/>
                  </a:cubicBezTo>
                  <a:cubicBezTo>
                    <a:pt x="21027" y="14346"/>
                    <a:pt x="20525" y="13658"/>
                    <a:pt x="20099" y="12923"/>
                  </a:cubicBezTo>
                  <a:lnTo>
                    <a:pt x="20099" y="12923"/>
                  </a:lnTo>
                  <a:cubicBezTo>
                    <a:pt x="21305" y="12614"/>
                    <a:pt x="22474" y="12109"/>
                    <a:pt x="23503" y="11345"/>
                  </a:cubicBezTo>
                  <a:cubicBezTo>
                    <a:pt x="24240" y="10783"/>
                    <a:pt x="24887" y="10046"/>
                    <a:pt x="25223" y="9144"/>
                  </a:cubicBezTo>
                  <a:cubicBezTo>
                    <a:pt x="25550" y="8251"/>
                    <a:pt x="25570" y="7220"/>
                    <a:pt x="25171" y="6323"/>
                  </a:cubicBezTo>
                  <a:cubicBezTo>
                    <a:pt x="24972" y="5874"/>
                    <a:pt x="24657" y="5486"/>
                    <a:pt x="24260" y="5197"/>
                  </a:cubicBezTo>
                  <a:cubicBezTo>
                    <a:pt x="23862" y="4913"/>
                    <a:pt x="23390" y="4750"/>
                    <a:pt x="22914" y="4691"/>
                  </a:cubicBezTo>
                  <a:cubicBezTo>
                    <a:pt x="22783" y="4676"/>
                    <a:pt x="22651" y="4669"/>
                    <a:pt x="22519" y="4669"/>
                  </a:cubicBezTo>
                  <a:cubicBezTo>
                    <a:pt x="21693" y="4669"/>
                    <a:pt x="20874" y="4951"/>
                    <a:pt x="20244" y="5474"/>
                  </a:cubicBezTo>
                  <a:cubicBezTo>
                    <a:pt x="19508" y="6078"/>
                    <a:pt x="19053" y="6948"/>
                    <a:pt x="18840" y="7838"/>
                  </a:cubicBezTo>
                  <a:cubicBezTo>
                    <a:pt x="18630" y="8736"/>
                    <a:pt x="18653" y="9673"/>
                    <a:pt x="18869" y="10546"/>
                  </a:cubicBezTo>
                  <a:cubicBezTo>
                    <a:pt x="19056" y="11336"/>
                    <a:pt x="19373" y="12078"/>
                    <a:pt x="19754" y="12771"/>
                  </a:cubicBezTo>
                  <a:lnTo>
                    <a:pt x="19754" y="12771"/>
                  </a:lnTo>
                  <a:cubicBezTo>
                    <a:pt x="19309" y="12873"/>
                    <a:pt x="18860" y="12949"/>
                    <a:pt x="18413" y="13001"/>
                  </a:cubicBezTo>
                  <a:cubicBezTo>
                    <a:pt x="18021" y="13045"/>
                    <a:pt x="17629" y="13067"/>
                    <a:pt x="17238" y="13067"/>
                  </a:cubicBezTo>
                  <a:cubicBezTo>
                    <a:pt x="15889" y="13067"/>
                    <a:pt x="14562" y="12807"/>
                    <a:pt x="13356" y="12303"/>
                  </a:cubicBezTo>
                  <a:cubicBezTo>
                    <a:pt x="11805" y="11646"/>
                    <a:pt x="10495" y="10545"/>
                    <a:pt x="9570" y="9231"/>
                  </a:cubicBezTo>
                  <a:cubicBezTo>
                    <a:pt x="9134" y="8618"/>
                    <a:pt x="8788" y="7953"/>
                    <a:pt x="8538" y="7263"/>
                  </a:cubicBezTo>
                  <a:lnTo>
                    <a:pt x="8538" y="7263"/>
                  </a:lnTo>
                  <a:cubicBezTo>
                    <a:pt x="9484" y="7236"/>
                    <a:pt x="10502" y="7095"/>
                    <a:pt x="11503" y="6696"/>
                  </a:cubicBezTo>
                  <a:cubicBezTo>
                    <a:pt x="12527" y="6283"/>
                    <a:pt x="13595" y="5552"/>
                    <a:pt x="14095" y="4370"/>
                  </a:cubicBezTo>
                  <a:cubicBezTo>
                    <a:pt x="14338" y="3790"/>
                    <a:pt x="14448" y="3134"/>
                    <a:pt x="14371" y="2478"/>
                  </a:cubicBezTo>
                  <a:cubicBezTo>
                    <a:pt x="14303" y="1823"/>
                    <a:pt x="14021" y="1160"/>
                    <a:pt x="13509" y="681"/>
                  </a:cubicBezTo>
                  <a:cubicBezTo>
                    <a:pt x="13028" y="231"/>
                    <a:pt x="12358" y="0"/>
                    <a:pt x="11686"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74" name="Google Shape;2326;p56"/>
            <p:cNvSpPr/>
            <p:nvPr/>
          </p:nvSpPr>
          <p:spPr>
            <a:xfrm>
              <a:off x="2593300" y="3176850"/>
              <a:ext cx="292650" cy="283275"/>
            </a:xfrm>
            <a:custGeom>
              <a:avLst/>
              <a:gdLst/>
              <a:ahLst/>
              <a:cxnLst/>
              <a:rect l="l" t="t" r="r" b="b"/>
              <a:pathLst>
                <a:path w="11706" h="11331" extrusionOk="0">
                  <a:moveTo>
                    <a:pt x="3537" y="206"/>
                  </a:moveTo>
                  <a:cubicBezTo>
                    <a:pt x="3777" y="206"/>
                    <a:pt x="4013" y="278"/>
                    <a:pt x="4221" y="398"/>
                  </a:cubicBezTo>
                  <a:cubicBezTo>
                    <a:pt x="4501" y="564"/>
                    <a:pt x="4735" y="801"/>
                    <a:pt x="4914" y="1067"/>
                  </a:cubicBezTo>
                  <a:cubicBezTo>
                    <a:pt x="5098" y="1332"/>
                    <a:pt x="5217" y="1630"/>
                    <a:pt x="5303" y="1931"/>
                  </a:cubicBezTo>
                  <a:cubicBezTo>
                    <a:pt x="5390" y="2228"/>
                    <a:pt x="5437" y="2534"/>
                    <a:pt x="5445" y="2843"/>
                  </a:cubicBezTo>
                  <a:cubicBezTo>
                    <a:pt x="5469" y="3448"/>
                    <a:pt x="5351" y="4031"/>
                    <a:pt x="5173" y="4557"/>
                  </a:cubicBezTo>
                  <a:cubicBezTo>
                    <a:pt x="4806" y="5618"/>
                    <a:pt x="4160" y="6440"/>
                    <a:pt x="3515" y="7051"/>
                  </a:cubicBezTo>
                  <a:cubicBezTo>
                    <a:pt x="3285" y="7270"/>
                    <a:pt x="3055" y="7465"/>
                    <a:pt x="2831" y="7642"/>
                  </a:cubicBezTo>
                  <a:lnTo>
                    <a:pt x="2831" y="7642"/>
                  </a:lnTo>
                  <a:cubicBezTo>
                    <a:pt x="2512" y="7236"/>
                    <a:pt x="2264" y="6777"/>
                    <a:pt x="2094" y="6301"/>
                  </a:cubicBezTo>
                  <a:cubicBezTo>
                    <a:pt x="1823" y="5547"/>
                    <a:pt x="1721" y="4753"/>
                    <a:pt x="1719" y="3979"/>
                  </a:cubicBezTo>
                  <a:cubicBezTo>
                    <a:pt x="1730" y="3207"/>
                    <a:pt x="1775" y="2431"/>
                    <a:pt x="1990" y="1734"/>
                  </a:cubicBezTo>
                  <a:cubicBezTo>
                    <a:pt x="2197" y="1051"/>
                    <a:pt x="2619" y="370"/>
                    <a:pt x="3282" y="234"/>
                  </a:cubicBezTo>
                  <a:cubicBezTo>
                    <a:pt x="3367" y="215"/>
                    <a:pt x="3452" y="206"/>
                    <a:pt x="3537" y="206"/>
                  </a:cubicBezTo>
                  <a:close/>
                  <a:moveTo>
                    <a:pt x="10028" y="634"/>
                  </a:moveTo>
                  <a:cubicBezTo>
                    <a:pt x="10227" y="634"/>
                    <a:pt x="10426" y="682"/>
                    <a:pt x="10603" y="783"/>
                  </a:cubicBezTo>
                  <a:cubicBezTo>
                    <a:pt x="10892" y="942"/>
                    <a:pt x="11126" y="1208"/>
                    <a:pt x="11271" y="1523"/>
                  </a:cubicBezTo>
                  <a:cubicBezTo>
                    <a:pt x="11418" y="1838"/>
                    <a:pt x="11478" y="2196"/>
                    <a:pt x="11485" y="2560"/>
                  </a:cubicBezTo>
                  <a:cubicBezTo>
                    <a:pt x="11485" y="4028"/>
                    <a:pt x="10942" y="5576"/>
                    <a:pt x="9933" y="6822"/>
                  </a:cubicBezTo>
                  <a:cubicBezTo>
                    <a:pt x="9421" y="7460"/>
                    <a:pt x="8797" y="7998"/>
                    <a:pt x="8093" y="8414"/>
                  </a:cubicBezTo>
                  <a:cubicBezTo>
                    <a:pt x="7868" y="8544"/>
                    <a:pt x="7632" y="8661"/>
                    <a:pt x="7389" y="8760"/>
                  </a:cubicBezTo>
                  <a:lnTo>
                    <a:pt x="7389" y="8760"/>
                  </a:lnTo>
                  <a:cubicBezTo>
                    <a:pt x="7257" y="8329"/>
                    <a:pt x="7160" y="7887"/>
                    <a:pt x="7099" y="7440"/>
                  </a:cubicBezTo>
                  <a:cubicBezTo>
                    <a:pt x="6977" y="6557"/>
                    <a:pt x="6969" y="5522"/>
                    <a:pt x="7226" y="4427"/>
                  </a:cubicBezTo>
                  <a:cubicBezTo>
                    <a:pt x="7474" y="3344"/>
                    <a:pt x="7970" y="2158"/>
                    <a:pt x="8855" y="1203"/>
                  </a:cubicBezTo>
                  <a:cubicBezTo>
                    <a:pt x="9087" y="980"/>
                    <a:pt x="9360" y="781"/>
                    <a:pt x="9666" y="688"/>
                  </a:cubicBezTo>
                  <a:cubicBezTo>
                    <a:pt x="9783" y="652"/>
                    <a:pt x="9905" y="634"/>
                    <a:pt x="10028" y="634"/>
                  </a:cubicBezTo>
                  <a:close/>
                  <a:moveTo>
                    <a:pt x="3526" y="1"/>
                  </a:moveTo>
                  <a:cubicBezTo>
                    <a:pt x="3431" y="1"/>
                    <a:pt x="3335" y="10"/>
                    <a:pt x="3241" y="31"/>
                  </a:cubicBezTo>
                  <a:cubicBezTo>
                    <a:pt x="2865" y="105"/>
                    <a:pt x="2527" y="346"/>
                    <a:pt x="2298" y="648"/>
                  </a:cubicBezTo>
                  <a:cubicBezTo>
                    <a:pt x="2059" y="950"/>
                    <a:pt x="1901" y="1304"/>
                    <a:pt x="1784" y="1668"/>
                  </a:cubicBezTo>
                  <a:cubicBezTo>
                    <a:pt x="1556" y="2407"/>
                    <a:pt x="1510" y="3187"/>
                    <a:pt x="1498" y="3979"/>
                  </a:cubicBezTo>
                  <a:cubicBezTo>
                    <a:pt x="1498" y="4771"/>
                    <a:pt x="1600" y="5592"/>
                    <a:pt x="1880" y="6377"/>
                  </a:cubicBezTo>
                  <a:cubicBezTo>
                    <a:pt x="2057" y="6875"/>
                    <a:pt x="2315" y="7355"/>
                    <a:pt x="2649" y="7783"/>
                  </a:cubicBezTo>
                  <a:lnTo>
                    <a:pt x="2649" y="7783"/>
                  </a:lnTo>
                  <a:cubicBezTo>
                    <a:pt x="2307" y="8041"/>
                    <a:pt x="1982" y="8257"/>
                    <a:pt x="1690" y="8445"/>
                  </a:cubicBezTo>
                  <a:cubicBezTo>
                    <a:pt x="1157" y="8783"/>
                    <a:pt x="728" y="9026"/>
                    <a:pt x="439" y="9192"/>
                  </a:cubicBezTo>
                  <a:lnTo>
                    <a:pt x="111" y="9384"/>
                  </a:lnTo>
                  <a:cubicBezTo>
                    <a:pt x="37" y="9428"/>
                    <a:pt x="1" y="9451"/>
                    <a:pt x="2" y="9455"/>
                  </a:cubicBezTo>
                  <a:cubicBezTo>
                    <a:pt x="2" y="9456"/>
                    <a:pt x="3" y="9456"/>
                    <a:pt x="3" y="9456"/>
                  </a:cubicBezTo>
                  <a:cubicBezTo>
                    <a:pt x="12" y="9456"/>
                    <a:pt x="52" y="9439"/>
                    <a:pt x="123" y="9405"/>
                  </a:cubicBezTo>
                  <a:lnTo>
                    <a:pt x="462" y="9234"/>
                  </a:lnTo>
                  <a:cubicBezTo>
                    <a:pt x="758" y="9079"/>
                    <a:pt x="1195" y="8850"/>
                    <a:pt x="1739" y="8523"/>
                  </a:cubicBezTo>
                  <a:cubicBezTo>
                    <a:pt x="2037" y="8339"/>
                    <a:pt x="2369" y="8127"/>
                    <a:pt x="2720" y="7871"/>
                  </a:cubicBezTo>
                  <a:lnTo>
                    <a:pt x="2720" y="7871"/>
                  </a:lnTo>
                  <a:cubicBezTo>
                    <a:pt x="2893" y="8082"/>
                    <a:pt x="3086" y="8279"/>
                    <a:pt x="3298" y="8458"/>
                  </a:cubicBezTo>
                  <a:cubicBezTo>
                    <a:pt x="3934" y="9011"/>
                    <a:pt x="4785" y="9352"/>
                    <a:pt x="5658" y="9352"/>
                  </a:cubicBezTo>
                  <a:cubicBezTo>
                    <a:pt x="5681" y="9352"/>
                    <a:pt x="5703" y="9352"/>
                    <a:pt x="5726" y="9351"/>
                  </a:cubicBezTo>
                  <a:cubicBezTo>
                    <a:pt x="6295" y="9344"/>
                    <a:pt x="6847" y="9220"/>
                    <a:pt x="7364" y="9020"/>
                  </a:cubicBezTo>
                  <a:lnTo>
                    <a:pt x="7364" y="9020"/>
                  </a:lnTo>
                  <a:cubicBezTo>
                    <a:pt x="7444" y="9243"/>
                    <a:pt x="7533" y="9463"/>
                    <a:pt x="7632" y="9679"/>
                  </a:cubicBezTo>
                  <a:cubicBezTo>
                    <a:pt x="7910" y="10252"/>
                    <a:pt x="8179" y="10670"/>
                    <a:pt x="8381" y="10937"/>
                  </a:cubicBezTo>
                  <a:lnTo>
                    <a:pt x="8618" y="11234"/>
                  </a:lnTo>
                  <a:cubicBezTo>
                    <a:pt x="8672" y="11298"/>
                    <a:pt x="8701" y="11330"/>
                    <a:pt x="8705" y="11330"/>
                  </a:cubicBezTo>
                  <a:cubicBezTo>
                    <a:pt x="8705" y="11330"/>
                    <a:pt x="8705" y="11330"/>
                    <a:pt x="8705" y="11330"/>
                  </a:cubicBezTo>
                  <a:cubicBezTo>
                    <a:pt x="8708" y="11327"/>
                    <a:pt x="8685" y="11291"/>
                    <a:pt x="8636" y="11220"/>
                  </a:cubicBezTo>
                  <a:lnTo>
                    <a:pt x="8418" y="10911"/>
                  </a:lnTo>
                  <a:cubicBezTo>
                    <a:pt x="8230" y="10636"/>
                    <a:pt x="7976" y="10215"/>
                    <a:pt x="7713" y="9642"/>
                  </a:cubicBezTo>
                  <a:cubicBezTo>
                    <a:pt x="7619" y="9426"/>
                    <a:pt x="7535" y="9205"/>
                    <a:pt x="7460" y="8982"/>
                  </a:cubicBezTo>
                  <a:lnTo>
                    <a:pt x="7460" y="8982"/>
                  </a:lnTo>
                  <a:cubicBezTo>
                    <a:pt x="7720" y="8876"/>
                    <a:pt x="7971" y="8751"/>
                    <a:pt x="8211" y="8613"/>
                  </a:cubicBezTo>
                  <a:cubicBezTo>
                    <a:pt x="8939" y="8183"/>
                    <a:pt x="9583" y="7625"/>
                    <a:pt x="10111" y="6966"/>
                  </a:cubicBezTo>
                  <a:cubicBezTo>
                    <a:pt x="11152" y="5674"/>
                    <a:pt x="11706" y="4083"/>
                    <a:pt x="11701" y="2554"/>
                  </a:cubicBezTo>
                  <a:cubicBezTo>
                    <a:pt x="11692" y="2170"/>
                    <a:pt x="11626" y="1782"/>
                    <a:pt x="11462" y="1433"/>
                  </a:cubicBezTo>
                  <a:cubicBezTo>
                    <a:pt x="11300" y="1084"/>
                    <a:pt x="11037" y="786"/>
                    <a:pt x="10702" y="601"/>
                  </a:cubicBezTo>
                  <a:cubicBezTo>
                    <a:pt x="10499" y="486"/>
                    <a:pt x="10267" y="431"/>
                    <a:pt x="10038" y="431"/>
                  </a:cubicBezTo>
                  <a:cubicBezTo>
                    <a:pt x="9891" y="431"/>
                    <a:pt x="9745" y="453"/>
                    <a:pt x="9607" y="497"/>
                  </a:cubicBezTo>
                  <a:cubicBezTo>
                    <a:pt x="9256" y="609"/>
                    <a:pt x="8965" y="826"/>
                    <a:pt x="8720" y="1064"/>
                  </a:cubicBezTo>
                  <a:cubicBezTo>
                    <a:pt x="7794" y="2075"/>
                    <a:pt x="7312" y="3277"/>
                    <a:pt x="7066" y="4390"/>
                  </a:cubicBezTo>
                  <a:cubicBezTo>
                    <a:pt x="6815" y="5510"/>
                    <a:pt x="6835" y="6562"/>
                    <a:pt x="6971" y="7457"/>
                  </a:cubicBezTo>
                  <a:cubicBezTo>
                    <a:pt x="7039" y="7913"/>
                    <a:pt x="7146" y="8362"/>
                    <a:pt x="7289" y="8800"/>
                  </a:cubicBezTo>
                  <a:lnTo>
                    <a:pt x="7289" y="8800"/>
                  </a:lnTo>
                  <a:cubicBezTo>
                    <a:pt x="6791" y="8993"/>
                    <a:pt x="6262" y="9112"/>
                    <a:pt x="5723" y="9119"/>
                  </a:cubicBezTo>
                  <a:cubicBezTo>
                    <a:pt x="5704" y="9119"/>
                    <a:pt x="5684" y="9120"/>
                    <a:pt x="5665" y="9120"/>
                  </a:cubicBezTo>
                  <a:cubicBezTo>
                    <a:pt x="4844" y="9120"/>
                    <a:pt x="4053" y="8805"/>
                    <a:pt x="3448" y="8282"/>
                  </a:cubicBezTo>
                  <a:cubicBezTo>
                    <a:pt x="3250" y="8115"/>
                    <a:pt x="3068" y="7931"/>
                    <a:pt x="2905" y="7733"/>
                  </a:cubicBezTo>
                  <a:lnTo>
                    <a:pt x="2905" y="7733"/>
                  </a:lnTo>
                  <a:cubicBezTo>
                    <a:pt x="3133" y="7558"/>
                    <a:pt x="3368" y="7364"/>
                    <a:pt x="3604" y="7146"/>
                  </a:cubicBezTo>
                  <a:cubicBezTo>
                    <a:pt x="4267" y="6535"/>
                    <a:pt x="4940" y="5701"/>
                    <a:pt x="5329" y="4612"/>
                  </a:cubicBezTo>
                  <a:cubicBezTo>
                    <a:pt x="5518" y="4071"/>
                    <a:pt x="5645" y="3470"/>
                    <a:pt x="5625" y="2837"/>
                  </a:cubicBezTo>
                  <a:cubicBezTo>
                    <a:pt x="5619" y="2513"/>
                    <a:pt x="5572" y="2191"/>
                    <a:pt x="5483" y="1881"/>
                  </a:cubicBezTo>
                  <a:cubicBezTo>
                    <a:pt x="5396" y="1564"/>
                    <a:pt x="5270" y="1245"/>
                    <a:pt x="5075" y="959"/>
                  </a:cubicBezTo>
                  <a:cubicBezTo>
                    <a:pt x="4885" y="671"/>
                    <a:pt x="4634" y="411"/>
                    <a:pt x="4322" y="225"/>
                  </a:cubicBezTo>
                  <a:cubicBezTo>
                    <a:pt x="4088" y="86"/>
                    <a:pt x="3809" y="1"/>
                    <a:pt x="3526" y="1"/>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75" name="Google Shape;2327;p56"/>
            <p:cNvSpPr/>
            <p:nvPr/>
          </p:nvSpPr>
          <p:spPr>
            <a:xfrm>
              <a:off x="2156075" y="3303300"/>
              <a:ext cx="1613800" cy="863650"/>
            </a:xfrm>
            <a:custGeom>
              <a:avLst/>
              <a:gdLst/>
              <a:ahLst/>
              <a:cxnLst/>
              <a:rect l="l" t="t" r="r" b="b"/>
              <a:pathLst>
                <a:path w="64552" h="34546" extrusionOk="0">
                  <a:moveTo>
                    <a:pt x="1" y="1"/>
                  </a:moveTo>
                  <a:lnTo>
                    <a:pt x="1" y="1"/>
                  </a:lnTo>
                  <a:cubicBezTo>
                    <a:pt x="438" y="6824"/>
                    <a:pt x="71" y="10724"/>
                    <a:pt x="2250" y="21285"/>
                  </a:cubicBezTo>
                  <a:cubicBezTo>
                    <a:pt x="4487" y="32124"/>
                    <a:pt x="19075" y="34546"/>
                    <a:pt x="31661" y="34546"/>
                  </a:cubicBezTo>
                  <a:cubicBezTo>
                    <a:pt x="41824" y="34546"/>
                    <a:pt x="50682" y="32967"/>
                    <a:pt x="50682" y="32967"/>
                  </a:cubicBezTo>
                  <a:cubicBezTo>
                    <a:pt x="51383" y="32990"/>
                    <a:pt x="52039" y="32998"/>
                    <a:pt x="52658" y="32998"/>
                  </a:cubicBezTo>
                  <a:cubicBezTo>
                    <a:pt x="54140" y="32998"/>
                    <a:pt x="55413" y="32952"/>
                    <a:pt x="56588" y="32952"/>
                  </a:cubicBezTo>
                  <a:cubicBezTo>
                    <a:pt x="57331" y="32952"/>
                    <a:pt x="58036" y="32971"/>
                    <a:pt x="58729" y="33031"/>
                  </a:cubicBezTo>
                  <a:cubicBezTo>
                    <a:pt x="59680" y="33114"/>
                    <a:pt x="60441" y="33158"/>
                    <a:pt x="61031" y="33158"/>
                  </a:cubicBezTo>
                  <a:cubicBezTo>
                    <a:pt x="62159" y="33158"/>
                    <a:pt x="62661" y="32999"/>
                    <a:pt x="62669" y="32657"/>
                  </a:cubicBezTo>
                  <a:cubicBezTo>
                    <a:pt x="62684" y="31962"/>
                    <a:pt x="62710" y="32230"/>
                    <a:pt x="57740" y="31074"/>
                  </a:cubicBezTo>
                  <a:lnTo>
                    <a:pt x="57740" y="31074"/>
                  </a:lnTo>
                  <a:cubicBezTo>
                    <a:pt x="57741" y="31074"/>
                    <a:pt x="60944" y="31790"/>
                    <a:pt x="62666" y="31790"/>
                  </a:cubicBezTo>
                  <a:cubicBezTo>
                    <a:pt x="63508" y="31790"/>
                    <a:pt x="63996" y="31618"/>
                    <a:pt x="63579" y="31108"/>
                  </a:cubicBezTo>
                  <a:cubicBezTo>
                    <a:pt x="63357" y="30835"/>
                    <a:pt x="62301" y="30455"/>
                    <a:pt x="61105" y="30095"/>
                  </a:cubicBezTo>
                  <a:lnTo>
                    <a:pt x="61105" y="30095"/>
                  </a:lnTo>
                  <a:cubicBezTo>
                    <a:pt x="61688" y="30193"/>
                    <a:pt x="62174" y="30237"/>
                    <a:pt x="62569" y="30237"/>
                  </a:cubicBezTo>
                  <a:cubicBezTo>
                    <a:pt x="63422" y="30237"/>
                    <a:pt x="63855" y="30032"/>
                    <a:pt x="63941" y="29719"/>
                  </a:cubicBezTo>
                  <a:cubicBezTo>
                    <a:pt x="64157" y="28933"/>
                    <a:pt x="60064" y="27809"/>
                    <a:pt x="58091" y="27316"/>
                  </a:cubicBezTo>
                  <a:lnTo>
                    <a:pt x="58091" y="27316"/>
                  </a:lnTo>
                  <a:cubicBezTo>
                    <a:pt x="59671" y="27689"/>
                    <a:pt x="62596" y="28351"/>
                    <a:pt x="63450" y="28351"/>
                  </a:cubicBezTo>
                  <a:cubicBezTo>
                    <a:pt x="63477" y="28351"/>
                    <a:pt x="63502" y="28350"/>
                    <a:pt x="63525" y="28349"/>
                  </a:cubicBezTo>
                  <a:cubicBezTo>
                    <a:pt x="64551" y="28286"/>
                    <a:pt x="63703" y="27379"/>
                    <a:pt x="62790" y="26827"/>
                  </a:cubicBezTo>
                  <a:cubicBezTo>
                    <a:pt x="61763" y="26208"/>
                    <a:pt x="55285" y="23464"/>
                    <a:pt x="53458" y="22576"/>
                  </a:cubicBezTo>
                  <a:cubicBezTo>
                    <a:pt x="52201" y="21964"/>
                    <a:pt x="52797" y="20877"/>
                    <a:pt x="52797" y="20877"/>
                  </a:cubicBezTo>
                  <a:lnTo>
                    <a:pt x="52797" y="20877"/>
                  </a:lnTo>
                  <a:cubicBezTo>
                    <a:pt x="53493" y="21034"/>
                    <a:pt x="54184" y="21096"/>
                    <a:pt x="54831" y="21096"/>
                  </a:cubicBezTo>
                  <a:cubicBezTo>
                    <a:pt x="56764" y="21096"/>
                    <a:pt x="58299" y="20536"/>
                    <a:pt x="58370" y="20253"/>
                  </a:cubicBezTo>
                  <a:cubicBezTo>
                    <a:pt x="58463" y="19875"/>
                    <a:pt x="51296" y="18508"/>
                    <a:pt x="51296" y="18508"/>
                  </a:cubicBezTo>
                  <a:lnTo>
                    <a:pt x="49783" y="19767"/>
                  </a:lnTo>
                  <a:cubicBezTo>
                    <a:pt x="49063" y="20352"/>
                    <a:pt x="48431" y="20819"/>
                    <a:pt x="47882" y="21201"/>
                  </a:cubicBezTo>
                  <a:cubicBezTo>
                    <a:pt x="46118" y="21368"/>
                    <a:pt x="43102" y="21611"/>
                    <a:pt x="39437" y="21611"/>
                  </a:cubicBezTo>
                  <a:cubicBezTo>
                    <a:pt x="33599" y="21611"/>
                    <a:pt x="26116" y="20994"/>
                    <a:pt x="19438" y="18465"/>
                  </a:cubicBezTo>
                  <a:cubicBezTo>
                    <a:pt x="15440" y="16953"/>
                    <a:pt x="15440" y="989"/>
                    <a:pt x="15440" y="989"/>
                  </a:cubicBezTo>
                  <a:lnTo>
                    <a:pt x="1" y="1"/>
                  </a:ln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76" name="Google Shape;2328;p56"/>
            <p:cNvSpPr/>
            <p:nvPr/>
          </p:nvSpPr>
          <p:spPr>
            <a:xfrm>
              <a:off x="3523550" y="4063625"/>
              <a:ext cx="172350" cy="37100"/>
            </a:xfrm>
            <a:custGeom>
              <a:avLst/>
              <a:gdLst/>
              <a:ahLst/>
              <a:cxnLst/>
              <a:rect l="l" t="t" r="r" b="b"/>
              <a:pathLst>
                <a:path w="6894" h="1484" extrusionOk="0">
                  <a:moveTo>
                    <a:pt x="211" y="0"/>
                  </a:moveTo>
                  <a:cubicBezTo>
                    <a:pt x="101" y="0"/>
                    <a:pt x="39" y="12"/>
                    <a:pt x="33" y="35"/>
                  </a:cubicBezTo>
                  <a:cubicBezTo>
                    <a:pt x="1" y="159"/>
                    <a:pt x="1512" y="578"/>
                    <a:pt x="3406" y="968"/>
                  </a:cubicBezTo>
                  <a:cubicBezTo>
                    <a:pt x="4931" y="1283"/>
                    <a:pt x="6234" y="1484"/>
                    <a:pt x="6695" y="1484"/>
                  </a:cubicBezTo>
                  <a:cubicBezTo>
                    <a:pt x="6807" y="1484"/>
                    <a:pt x="6869" y="1472"/>
                    <a:pt x="6873" y="1447"/>
                  </a:cubicBezTo>
                  <a:cubicBezTo>
                    <a:pt x="6893" y="1320"/>
                    <a:pt x="5384" y="903"/>
                    <a:pt x="3500" y="514"/>
                  </a:cubicBezTo>
                  <a:cubicBezTo>
                    <a:pt x="1979" y="200"/>
                    <a:pt x="674" y="0"/>
                    <a:pt x="211"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77" name="Google Shape;2329;p56"/>
            <p:cNvSpPr/>
            <p:nvPr/>
          </p:nvSpPr>
          <p:spPr>
            <a:xfrm>
              <a:off x="3529600" y="4014975"/>
              <a:ext cx="181625" cy="49925"/>
            </a:xfrm>
            <a:custGeom>
              <a:avLst/>
              <a:gdLst/>
              <a:ahLst/>
              <a:cxnLst/>
              <a:rect l="l" t="t" r="r" b="b"/>
              <a:pathLst>
                <a:path w="7265" h="1997" extrusionOk="0">
                  <a:moveTo>
                    <a:pt x="139" y="0"/>
                  </a:moveTo>
                  <a:cubicBezTo>
                    <a:pt x="75" y="0"/>
                    <a:pt x="39" y="8"/>
                    <a:pt x="34" y="26"/>
                  </a:cubicBezTo>
                  <a:cubicBezTo>
                    <a:pt x="0" y="149"/>
                    <a:pt x="1585" y="686"/>
                    <a:pt x="3571" y="1223"/>
                  </a:cubicBezTo>
                  <a:cubicBezTo>
                    <a:pt x="5280" y="1684"/>
                    <a:pt x="6730" y="1997"/>
                    <a:pt x="7125" y="1997"/>
                  </a:cubicBezTo>
                  <a:cubicBezTo>
                    <a:pt x="7190" y="1997"/>
                    <a:pt x="7226" y="1988"/>
                    <a:pt x="7231" y="1971"/>
                  </a:cubicBezTo>
                  <a:cubicBezTo>
                    <a:pt x="7264" y="1847"/>
                    <a:pt x="5680" y="1312"/>
                    <a:pt x="3694" y="775"/>
                  </a:cubicBezTo>
                  <a:cubicBezTo>
                    <a:pt x="1983" y="312"/>
                    <a:pt x="533" y="0"/>
                    <a:pt x="139"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78" name="Google Shape;2330;p56"/>
            <p:cNvSpPr/>
            <p:nvPr/>
          </p:nvSpPr>
          <p:spPr>
            <a:xfrm>
              <a:off x="3536175" y="3964250"/>
              <a:ext cx="171350" cy="49575"/>
            </a:xfrm>
            <a:custGeom>
              <a:avLst/>
              <a:gdLst/>
              <a:ahLst/>
              <a:cxnLst/>
              <a:rect l="l" t="t" r="r" b="b"/>
              <a:pathLst>
                <a:path w="6854" h="1983" extrusionOk="0">
                  <a:moveTo>
                    <a:pt x="137" y="1"/>
                  </a:moveTo>
                  <a:cubicBezTo>
                    <a:pt x="75" y="1"/>
                    <a:pt x="40" y="9"/>
                    <a:pt x="36" y="27"/>
                  </a:cubicBezTo>
                  <a:cubicBezTo>
                    <a:pt x="0" y="149"/>
                    <a:pt x="1490" y="681"/>
                    <a:pt x="3363" y="1215"/>
                  </a:cubicBezTo>
                  <a:cubicBezTo>
                    <a:pt x="4972" y="1672"/>
                    <a:pt x="6342" y="1983"/>
                    <a:pt x="6718" y="1983"/>
                  </a:cubicBezTo>
                  <a:cubicBezTo>
                    <a:pt x="6780" y="1983"/>
                    <a:pt x="6815" y="1974"/>
                    <a:pt x="6819" y="1957"/>
                  </a:cubicBezTo>
                  <a:cubicBezTo>
                    <a:pt x="6853" y="1833"/>
                    <a:pt x="5365" y="1301"/>
                    <a:pt x="3490" y="768"/>
                  </a:cubicBezTo>
                  <a:cubicBezTo>
                    <a:pt x="1882" y="310"/>
                    <a:pt x="514" y="1"/>
                    <a:pt x="137" y="1"/>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79" name="Google Shape;2331;p56"/>
            <p:cNvSpPr/>
            <p:nvPr/>
          </p:nvSpPr>
          <p:spPr>
            <a:xfrm>
              <a:off x="2078550" y="2936500"/>
              <a:ext cx="528875" cy="678725"/>
            </a:xfrm>
            <a:custGeom>
              <a:avLst/>
              <a:gdLst/>
              <a:ahLst/>
              <a:cxnLst/>
              <a:rect l="l" t="t" r="r" b="b"/>
              <a:pathLst>
                <a:path w="21155" h="27149" extrusionOk="0">
                  <a:moveTo>
                    <a:pt x="9580" y="0"/>
                  </a:moveTo>
                  <a:cubicBezTo>
                    <a:pt x="6948" y="0"/>
                    <a:pt x="4446" y="1345"/>
                    <a:pt x="2895" y="3511"/>
                  </a:cubicBezTo>
                  <a:cubicBezTo>
                    <a:pt x="1384" y="5623"/>
                    <a:pt x="0" y="9014"/>
                    <a:pt x="683" y="14050"/>
                  </a:cubicBezTo>
                  <a:cubicBezTo>
                    <a:pt x="2015" y="23874"/>
                    <a:pt x="3102" y="27149"/>
                    <a:pt x="3102" y="27149"/>
                  </a:cubicBezTo>
                  <a:lnTo>
                    <a:pt x="21155" y="24289"/>
                  </a:lnTo>
                  <a:lnTo>
                    <a:pt x="18685" y="7812"/>
                  </a:lnTo>
                  <a:cubicBezTo>
                    <a:pt x="18685" y="7812"/>
                    <a:pt x="16507" y="662"/>
                    <a:pt x="10354" y="39"/>
                  </a:cubicBezTo>
                  <a:cubicBezTo>
                    <a:pt x="10095" y="13"/>
                    <a:pt x="9837" y="0"/>
                    <a:pt x="9580" y="0"/>
                  </a:cubicBezTo>
                  <a:close/>
                </a:path>
              </a:pathLst>
            </a:custGeom>
            <a:solidFill>
              <a:schemeClr val="accent1"/>
            </a:solidFill>
            <a:ln>
              <a:noFill/>
            </a:ln>
          </p:spPr>
          <p:txBody>
            <a:bodyPr spcFirstLastPara="1" wrap="square" lIns="60950" tIns="60950" rIns="60950" bIns="60950" anchor="ctr" anchorCtr="0">
              <a:noAutofit/>
            </a:bodyPr>
            <a:lstStyle/>
            <a:p>
              <a:endParaRPr sz="1200"/>
            </a:p>
          </p:txBody>
        </p:sp>
        <p:sp>
          <p:nvSpPr>
            <p:cNvPr id="80" name="Google Shape;2332;p56"/>
            <p:cNvSpPr/>
            <p:nvPr/>
          </p:nvSpPr>
          <p:spPr>
            <a:xfrm>
              <a:off x="2078550" y="2936500"/>
              <a:ext cx="528875" cy="678725"/>
            </a:xfrm>
            <a:custGeom>
              <a:avLst/>
              <a:gdLst/>
              <a:ahLst/>
              <a:cxnLst/>
              <a:rect l="l" t="t" r="r" b="b"/>
              <a:pathLst>
                <a:path w="21155" h="27149" extrusionOk="0">
                  <a:moveTo>
                    <a:pt x="9580" y="0"/>
                  </a:moveTo>
                  <a:cubicBezTo>
                    <a:pt x="6948" y="0"/>
                    <a:pt x="4446" y="1345"/>
                    <a:pt x="2895" y="3511"/>
                  </a:cubicBezTo>
                  <a:cubicBezTo>
                    <a:pt x="1384" y="5623"/>
                    <a:pt x="0" y="9014"/>
                    <a:pt x="683" y="14050"/>
                  </a:cubicBezTo>
                  <a:cubicBezTo>
                    <a:pt x="2015" y="23874"/>
                    <a:pt x="3102" y="27149"/>
                    <a:pt x="3102" y="27149"/>
                  </a:cubicBezTo>
                  <a:lnTo>
                    <a:pt x="21155" y="24289"/>
                  </a:lnTo>
                  <a:lnTo>
                    <a:pt x="18685" y="7812"/>
                  </a:lnTo>
                  <a:cubicBezTo>
                    <a:pt x="18685" y="7812"/>
                    <a:pt x="16507" y="662"/>
                    <a:pt x="10354" y="39"/>
                  </a:cubicBezTo>
                  <a:cubicBezTo>
                    <a:pt x="10095" y="13"/>
                    <a:pt x="9837" y="0"/>
                    <a:pt x="9580" y="0"/>
                  </a:cubicBezTo>
                  <a:close/>
                </a:path>
              </a:pathLst>
            </a:custGeom>
            <a:solidFill>
              <a:schemeClr val="accent2">
                <a:alpha val="26789"/>
              </a:schemeClr>
            </a:solidFill>
            <a:ln>
              <a:noFill/>
            </a:ln>
          </p:spPr>
          <p:txBody>
            <a:bodyPr spcFirstLastPara="1" wrap="square" lIns="60950" tIns="60950" rIns="60950" bIns="60950" anchor="ctr" anchorCtr="0">
              <a:noAutofit/>
            </a:bodyPr>
            <a:lstStyle/>
            <a:p>
              <a:endParaRPr sz="1200"/>
            </a:p>
          </p:txBody>
        </p:sp>
        <p:sp>
          <p:nvSpPr>
            <p:cNvPr id="81" name="Google Shape;2333;p56"/>
            <p:cNvSpPr/>
            <p:nvPr/>
          </p:nvSpPr>
          <p:spPr>
            <a:xfrm>
              <a:off x="2750275" y="3764700"/>
              <a:ext cx="724300" cy="82400"/>
            </a:xfrm>
            <a:custGeom>
              <a:avLst/>
              <a:gdLst/>
              <a:ahLst/>
              <a:cxnLst/>
              <a:rect l="l" t="t" r="r" b="b"/>
              <a:pathLst>
                <a:path w="28972" h="3296" extrusionOk="0">
                  <a:moveTo>
                    <a:pt x="27451" y="0"/>
                  </a:moveTo>
                  <a:cubicBezTo>
                    <a:pt x="27195" y="0"/>
                    <a:pt x="26954" y="131"/>
                    <a:pt x="26719" y="278"/>
                  </a:cubicBezTo>
                  <a:cubicBezTo>
                    <a:pt x="26448" y="451"/>
                    <a:pt x="26189" y="644"/>
                    <a:pt x="25948" y="855"/>
                  </a:cubicBezTo>
                  <a:cubicBezTo>
                    <a:pt x="25428" y="1295"/>
                    <a:pt x="24877" y="1835"/>
                    <a:pt x="24303" y="2461"/>
                  </a:cubicBezTo>
                  <a:lnTo>
                    <a:pt x="24303" y="2461"/>
                  </a:lnTo>
                  <a:cubicBezTo>
                    <a:pt x="23095" y="2816"/>
                    <a:pt x="21653" y="3028"/>
                    <a:pt x="20072" y="3063"/>
                  </a:cubicBezTo>
                  <a:cubicBezTo>
                    <a:pt x="19861" y="3069"/>
                    <a:pt x="19646" y="3071"/>
                    <a:pt x="19430" y="3071"/>
                  </a:cubicBezTo>
                  <a:cubicBezTo>
                    <a:pt x="18023" y="3071"/>
                    <a:pt x="16520" y="2959"/>
                    <a:pt x="14962" y="2838"/>
                  </a:cubicBezTo>
                  <a:cubicBezTo>
                    <a:pt x="10814" y="2545"/>
                    <a:pt x="7060" y="2343"/>
                    <a:pt x="4359" y="2009"/>
                  </a:cubicBezTo>
                  <a:cubicBezTo>
                    <a:pt x="3009" y="1852"/>
                    <a:pt x="1920" y="1691"/>
                    <a:pt x="1171" y="1560"/>
                  </a:cubicBezTo>
                  <a:lnTo>
                    <a:pt x="307" y="1410"/>
                  </a:lnTo>
                  <a:cubicBezTo>
                    <a:pt x="147" y="1384"/>
                    <a:pt x="48" y="1369"/>
                    <a:pt x="15" y="1369"/>
                  </a:cubicBezTo>
                  <a:cubicBezTo>
                    <a:pt x="7" y="1369"/>
                    <a:pt x="3" y="1370"/>
                    <a:pt x="2" y="1372"/>
                  </a:cubicBezTo>
                  <a:cubicBezTo>
                    <a:pt x="1" y="1381"/>
                    <a:pt x="102" y="1411"/>
                    <a:pt x="297" y="1457"/>
                  </a:cubicBezTo>
                  <a:cubicBezTo>
                    <a:pt x="492" y="1502"/>
                    <a:pt x="779" y="1578"/>
                    <a:pt x="1154" y="1650"/>
                  </a:cubicBezTo>
                  <a:cubicBezTo>
                    <a:pt x="1899" y="1809"/>
                    <a:pt x="2989" y="1996"/>
                    <a:pt x="4339" y="2175"/>
                  </a:cubicBezTo>
                  <a:cubicBezTo>
                    <a:pt x="7041" y="2551"/>
                    <a:pt x="10802" y="2780"/>
                    <a:pt x="14945" y="3072"/>
                  </a:cubicBezTo>
                  <a:cubicBezTo>
                    <a:pt x="16455" y="3189"/>
                    <a:pt x="17920" y="3295"/>
                    <a:pt x="19303" y="3295"/>
                  </a:cubicBezTo>
                  <a:cubicBezTo>
                    <a:pt x="19565" y="3295"/>
                    <a:pt x="19824" y="3292"/>
                    <a:pt x="20080" y="3283"/>
                  </a:cubicBezTo>
                  <a:cubicBezTo>
                    <a:pt x="21683" y="3239"/>
                    <a:pt x="23152" y="3010"/>
                    <a:pt x="24379" y="2629"/>
                  </a:cubicBezTo>
                  <a:lnTo>
                    <a:pt x="24403" y="2621"/>
                  </a:lnTo>
                  <a:lnTo>
                    <a:pt x="24420" y="2603"/>
                  </a:lnTo>
                  <a:cubicBezTo>
                    <a:pt x="24987" y="1968"/>
                    <a:pt x="25532" y="1415"/>
                    <a:pt x="26041" y="965"/>
                  </a:cubicBezTo>
                  <a:cubicBezTo>
                    <a:pt x="26275" y="754"/>
                    <a:pt x="26524" y="560"/>
                    <a:pt x="26784" y="384"/>
                  </a:cubicBezTo>
                  <a:cubicBezTo>
                    <a:pt x="27013" y="229"/>
                    <a:pt x="27254" y="103"/>
                    <a:pt x="27463" y="103"/>
                  </a:cubicBezTo>
                  <a:cubicBezTo>
                    <a:pt x="27470" y="103"/>
                    <a:pt x="27478" y="104"/>
                    <a:pt x="27485" y="104"/>
                  </a:cubicBezTo>
                  <a:cubicBezTo>
                    <a:pt x="27954" y="173"/>
                    <a:pt x="28330" y="249"/>
                    <a:pt x="28581" y="287"/>
                  </a:cubicBezTo>
                  <a:cubicBezTo>
                    <a:pt x="28791" y="322"/>
                    <a:pt x="28919" y="340"/>
                    <a:pt x="28958" y="340"/>
                  </a:cubicBezTo>
                  <a:cubicBezTo>
                    <a:pt x="28965" y="340"/>
                    <a:pt x="28969" y="339"/>
                    <a:pt x="28970" y="338"/>
                  </a:cubicBezTo>
                  <a:cubicBezTo>
                    <a:pt x="28971" y="329"/>
                    <a:pt x="28841" y="294"/>
                    <a:pt x="28592" y="235"/>
                  </a:cubicBezTo>
                  <a:cubicBezTo>
                    <a:pt x="28341" y="180"/>
                    <a:pt x="27979" y="90"/>
                    <a:pt x="27497" y="1"/>
                  </a:cubicBezTo>
                  <a:cubicBezTo>
                    <a:pt x="27482" y="1"/>
                    <a:pt x="27466" y="0"/>
                    <a:pt x="27451" y="0"/>
                  </a:cubicBezTo>
                  <a:close/>
                </a:path>
              </a:pathLst>
            </a:custGeom>
            <a:solidFill>
              <a:schemeClr val="accent6"/>
            </a:solidFill>
            <a:ln>
              <a:noFill/>
            </a:ln>
          </p:spPr>
          <p:txBody>
            <a:bodyPr spcFirstLastPara="1" wrap="square" lIns="60950" tIns="60950" rIns="60950" bIns="60950" anchor="ctr" anchorCtr="0">
              <a:noAutofit/>
            </a:bodyPr>
            <a:lstStyle/>
            <a:p>
              <a:endParaRPr sz="1200"/>
            </a:p>
          </p:txBody>
        </p:sp>
        <p:sp>
          <p:nvSpPr>
            <p:cNvPr id="82" name="Google Shape;2334;p56"/>
            <p:cNvSpPr/>
            <p:nvPr/>
          </p:nvSpPr>
          <p:spPr>
            <a:xfrm>
              <a:off x="2116350" y="3131175"/>
              <a:ext cx="460125" cy="241725"/>
            </a:xfrm>
            <a:custGeom>
              <a:avLst/>
              <a:gdLst/>
              <a:ahLst/>
              <a:cxnLst/>
              <a:rect l="l" t="t" r="r" b="b"/>
              <a:pathLst>
                <a:path w="18405" h="9669" extrusionOk="0">
                  <a:moveTo>
                    <a:pt x="11807" y="199"/>
                  </a:moveTo>
                  <a:cubicBezTo>
                    <a:pt x="12156" y="199"/>
                    <a:pt x="12512" y="305"/>
                    <a:pt x="12839" y="472"/>
                  </a:cubicBezTo>
                  <a:cubicBezTo>
                    <a:pt x="13179" y="646"/>
                    <a:pt x="13483" y="903"/>
                    <a:pt x="13763" y="1183"/>
                  </a:cubicBezTo>
                  <a:cubicBezTo>
                    <a:pt x="14035" y="1480"/>
                    <a:pt x="14266" y="1813"/>
                    <a:pt x="14448" y="2173"/>
                  </a:cubicBezTo>
                  <a:cubicBezTo>
                    <a:pt x="15140" y="3544"/>
                    <a:pt x="15148" y="5394"/>
                    <a:pt x="14193" y="6785"/>
                  </a:cubicBezTo>
                  <a:lnTo>
                    <a:pt x="14193" y="6785"/>
                  </a:lnTo>
                  <a:cubicBezTo>
                    <a:pt x="14065" y="6727"/>
                    <a:pt x="13936" y="6663"/>
                    <a:pt x="13806" y="6594"/>
                  </a:cubicBezTo>
                  <a:cubicBezTo>
                    <a:pt x="13368" y="6354"/>
                    <a:pt x="12917" y="6065"/>
                    <a:pt x="12497" y="5688"/>
                  </a:cubicBezTo>
                  <a:cubicBezTo>
                    <a:pt x="12065" y="5324"/>
                    <a:pt x="11666" y="4873"/>
                    <a:pt x="11321" y="4355"/>
                  </a:cubicBezTo>
                  <a:cubicBezTo>
                    <a:pt x="10952" y="3817"/>
                    <a:pt x="10680" y="3217"/>
                    <a:pt x="10519" y="2584"/>
                  </a:cubicBezTo>
                  <a:cubicBezTo>
                    <a:pt x="10446" y="2255"/>
                    <a:pt x="10411" y="1908"/>
                    <a:pt x="10447" y="1564"/>
                  </a:cubicBezTo>
                  <a:cubicBezTo>
                    <a:pt x="10481" y="1221"/>
                    <a:pt x="10597" y="877"/>
                    <a:pt x="10828" y="619"/>
                  </a:cubicBezTo>
                  <a:cubicBezTo>
                    <a:pt x="11068" y="356"/>
                    <a:pt x="11408" y="204"/>
                    <a:pt x="11764" y="200"/>
                  </a:cubicBezTo>
                  <a:cubicBezTo>
                    <a:pt x="11778" y="199"/>
                    <a:pt x="11793" y="199"/>
                    <a:pt x="11807" y="199"/>
                  </a:cubicBezTo>
                  <a:close/>
                  <a:moveTo>
                    <a:pt x="5711" y="1061"/>
                  </a:moveTo>
                  <a:cubicBezTo>
                    <a:pt x="6000" y="1061"/>
                    <a:pt x="6287" y="1138"/>
                    <a:pt x="6542" y="1266"/>
                  </a:cubicBezTo>
                  <a:cubicBezTo>
                    <a:pt x="7228" y="1605"/>
                    <a:pt x="7678" y="2277"/>
                    <a:pt x="7846" y="2977"/>
                  </a:cubicBezTo>
                  <a:cubicBezTo>
                    <a:pt x="8025" y="3680"/>
                    <a:pt x="7981" y="4405"/>
                    <a:pt x="7841" y="5067"/>
                  </a:cubicBezTo>
                  <a:cubicBezTo>
                    <a:pt x="7701" y="5707"/>
                    <a:pt x="7453" y="6317"/>
                    <a:pt x="7109" y="6872"/>
                  </a:cubicBezTo>
                  <a:cubicBezTo>
                    <a:pt x="6858" y="7278"/>
                    <a:pt x="6569" y="7636"/>
                    <a:pt x="6257" y="7946"/>
                  </a:cubicBezTo>
                  <a:lnTo>
                    <a:pt x="6257" y="7946"/>
                  </a:lnTo>
                  <a:cubicBezTo>
                    <a:pt x="5592" y="7480"/>
                    <a:pt x="5016" y="6899"/>
                    <a:pt x="4564" y="6257"/>
                  </a:cubicBezTo>
                  <a:cubicBezTo>
                    <a:pt x="4052" y="5526"/>
                    <a:pt x="3673" y="4700"/>
                    <a:pt x="3596" y="3852"/>
                  </a:cubicBezTo>
                  <a:cubicBezTo>
                    <a:pt x="3556" y="3430"/>
                    <a:pt x="3601" y="3003"/>
                    <a:pt x="3735" y="2618"/>
                  </a:cubicBezTo>
                  <a:cubicBezTo>
                    <a:pt x="3875" y="2234"/>
                    <a:pt x="4102" y="1888"/>
                    <a:pt x="4401" y="1610"/>
                  </a:cubicBezTo>
                  <a:cubicBezTo>
                    <a:pt x="4694" y="1341"/>
                    <a:pt x="5054" y="1143"/>
                    <a:pt x="5434" y="1085"/>
                  </a:cubicBezTo>
                  <a:cubicBezTo>
                    <a:pt x="5526" y="1069"/>
                    <a:pt x="5619" y="1061"/>
                    <a:pt x="5711" y="1061"/>
                  </a:cubicBezTo>
                  <a:close/>
                  <a:moveTo>
                    <a:pt x="11815" y="0"/>
                  </a:moveTo>
                  <a:cubicBezTo>
                    <a:pt x="11795" y="0"/>
                    <a:pt x="11776" y="0"/>
                    <a:pt x="11756" y="1"/>
                  </a:cubicBezTo>
                  <a:cubicBezTo>
                    <a:pt x="11347" y="9"/>
                    <a:pt x="10958" y="186"/>
                    <a:pt x="10681" y="490"/>
                  </a:cubicBezTo>
                  <a:cubicBezTo>
                    <a:pt x="10417" y="792"/>
                    <a:pt x="10294" y="1179"/>
                    <a:pt x="10261" y="1546"/>
                  </a:cubicBezTo>
                  <a:cubicBezTo>
                    <a:pt x="10224" y="1917"/>
                    <a:pt x="10264" y="2281"/>
                    <a:pt x="10342" y="2625"/>
                  </a:cubicBezTo>
                  <a:cubicBezTo>
                    <a:pt x="10513" y="3277"/>
                    <a:pt x="10798" y="3895"/>
                    <a:pt x="11183" y="4448"/>
                  </a:cubicBezTo>
                  <a:cubicBezTo>
                    <a:pt x="11542" y="4977"/>
                    <a:pt x="11955" y="5435"/>
                    <a:pt x="12400" y="5802"/>
                  </a:cubicBezTo>
                  <a:cubicBezTo>
                    <a:pt x="12835" y="6181"/>
                    <a:pt x="13296" y="6471"/>
                    <a:pt x="13744" y="6710"/>
                  </a:cubicBezTo>
                  <a:cubicBezTo>
                    <a:pt x="13870" y="6775"/>
                    <a:pt x="13995" y="6835"/>
                    <a:pt x="14119" y="6890"/>
                  </a:cubicBezTo>
                  <a:lnTo>
                    <a:pt x="14119" y="6890"/>
                  </a:lnTo>
                  <a:cubicBezTo>
                    <a:pt x="14088" y="6932"/>
                    <a:pt x="14056" y="6974"/>
                    <a:pt x="14023" y="7016"/>
                  </a:cubicBezTo>
                  <a:cubicBezTo>
                    <a:pt x="13057" y="8290"/>
                    <a:pt x="11412" y="9095"/>
                    <a:pt x="9724" y="9095"/>
                  </a:cubicBezTo>
                  <a:cubicBezTo>
                    <a:pt x="9533" y="9095"/>
                    <a:pt x="9343" y="9084"/>
                    <a:pt x="9152" y="9063"/>
                  </a:cubicBezTo>
                  <a:cubicBezTo>
                    <a:pt x="8144" y="8953"/>
                    <a:pt x="7202" y="8579"/>
                    <a:pt x="6386" y="8034"/>
                  </a:cubicBezTo>
                  <a:lnTo>
                    <a:pt x="6386" y="8034"/>
                  </a:lnTo>
                  <a:cubicBezTo>
                    <a:pt x="6701" y="7724"/>
                    <a:pt x="6993" y="7366"/>
                    <a:pt x="7248" y="6961"/>
                  </a:cubicBezTo>
                  <a:cubicBezTo>
                    <a:pt x="7609" y="6390"/>
                    <a:pt x="7869" y="5765"/>
                    <a:pt x="8017" y="5107"/>
                  </a:cubicBezTo>
                  <a:cubicBezTo>
                    <a:pt x="8164" y="4424"/>
                    <a:pt x="8218" y="3674"/>
                    <a:pt x="8033" y="2930"/>
                  </a:cubicBezTo>
                  <a:cubicBezTo>
                    <a:pt x="7861" y="2189"/>
                    <a:pt x="7383" y="1455"/>
                    <a:pt x="6633" y="1082"/>
                  </a:cubicBezTo>
                  <a:cubicBezTo>
                    <a:pt x="6350" y="940"/>
                    <a:pt x="6027" y="852"/>
                    <a:pt x="5699" y="852"/>
                  </a:cubicBezTo>
                  <a:cubicBezTo>
                    <a:pt x="5600" y="852"/>
                    <a:pt x="5500" y="860"/>
                    <a:pt x="5401" y="877"/>
                  </a:cubicBezTo>
                  <a:cubicBezTo>
                    <a:pt x="4971" y="940"/>
                    <a:pt x="4573" y="1159"/>
                    <a:pt x="4254" y="1452"/>
                  </a:cubicBezTo>
                  <a:cubicBezTo>
                    <a:pt x="3928" y="1754"/>
                    <a:pt x="3680" y="2127"/>
                    <a:pt x="3527" y="2543"/>
                  </a:cubicBezTo>
                  <a:cubicBezTo>
                    <a:pt x="3378" y="2966"/>
                    <a:pt x="3332" y="3422"/>
                    <a:pt x="3373" y="3872"/>
                  </a:cubicBezTo>
                  <a:cubicBezTo>
                    <a:pt x="3454" y="4777"/>
                    <a:pt x="3849" y="5633"/>
                    <a:pt x="4375" y="6390"/>
                  </a:cubicBezTo>
                  <a:cubicBezTo>
                    <a:pt x="4832" y="7042"/>
                    <a:pt x="5413" y="7632"/>
                    <a:pt x="6084" y="8110"/>
                  </a:cubicBezTo>
                  <a:lnTo>
                    <a:pt x="6084" y="8110"/>
                  </a:lnTo>
                  <a:cubicBezTo>
                    <a:pt x="5623" y="8532"/>
                    <a:pt x="5120" y="8852"/>
                    <a:pt x="4622" y="9073"/>
                  </a:cubicBezTo>
                  <a:cubicBezTo>
                    <a:pt x="3879" y="9404"/>
                    <a:pt x="3075" y="9574"/>
                    <a:pt x="2263" y="9574"/>
                  </a:cubicBezTo>
                  <a:cubicBezTo>
                    <a:pt x="2221" y="9574"/>
                    <a:pt x="2179" y="9574"/>
                    <a:pt x="2137" y="9573"/>
                  </a:cubicBezTo>
                  <a:cubicBezTo>
                    <a:pt x="1432" y="9565"/>
                    <a:pt x="897" y="9432"/>
                    <a:pt x="541" y="9328"/>
                  </a:cubicBezTo>
                  <a:cubicBezTo>
                    <a:pt x="210" y="9231"/>
                    <a:pt x="33" y="9151"/>
                    <a:pt x="5" y="9151"/>
                  </a:cubicBezTo>
                  <a:cubicBezTo>
                    <a:pt x="3" y="9151"/>
                    <a:pt x="1" y="9151"/>
                    <a:pt x="1" y="9152"/>
                  </a:cubicBezTo>
                  <a:cubicBezTo>
                    <a:pt x="1" y="9152"/>
                    <a:pt x="172" y="9253"/>
                    <a:pt x="527" y="9372"/>
                  </a:cubicBezTo>
                  <a:cubicBezTo>
                    <a:pt x="1045" y="9548"/>
                    <a:pt x="1587" y="9646"/>
                    <a:pt x="2134" y="9664"/>
                  </a:cubicBezTo>
                  <a:cubicBezTo>
                    <a:pt x="2210" y="9667"/>
                    <a:pt x="2286" y="9669"/>
                    <a:pt x="2361" y="9669"/>
                  </a:cubicBezTo>
                  <a:cubicBezTo>
                    <a:pt x="3156" y="9669"/>
                    <a:pt x="3943" y="9508"/>
                    <a:pt x="4674" y="9193"/>
                  </a:cubicBezTo>
                  <a:cubicBezTo>
                    <a:pt x="5196" y="8970"/>
                    <a:pt x="5726" y="8638"/>
                    <a:pt x="6211" y="8199"/>
                  </a:cubicBezTo>
                  <a:lnTo>
                    <a:pt x="6211" y="8199"/>
                  </a:lnTo>
                  <a:cubicBezTo>
                    <a:pt x="7065" y="8779"/>
                    <a:pt x="8057" y="9178"/>
                    <a:pt x="9125" y="9296"/>
                  </a:cubicBezTo>
                  <a:cubicBezTo>
                    <a:pt x="9324" y="9318"/>
                    <a:pt x="9523" y="9328"/>
                    <a:pt x="9721" y="9328"/>
                  </a:cubicBezTo>
                  <a:cubicBezTo>
                    <a:pt x="11484" y="9328"/>
                    <a:pt x="13192" y="8492"/>
                    <a:pt x="14205" y="7155"/>
                  </a:cubicBezTo>
                  <a:cubicBezTo>
                    <a:pt x="14249" y="7098"/>
                    <a:pt x="14292" y="7041"/>
                    <a:pt x="14333" y="6982"/>
                  </a:cubicBezTo>
                  <a:lnTo>
                    <a:pt x="14333" y="6982"/>
                  </a:lnTo>
                  <a:cubicBezTo>
                    <a:pt x="15018" y="7263"/>
                    <a:pt x="15663" y="7407"/>
                    <a:pt x="16214" y="7467"/>
                  </a:cubicBezTo>
                  <a:cubicBezTo>
                    <a:pt x="16486" y="7503"/>
                    <a:pt x="16736" y="7505"/>
                    <a:pt x="16961" y="7505"/>
                  </a:cubicBezTo>
                  <a:cubicBezTo>
                    <a:pt x="16978" y="7505"/>
                    <a:pt x="16995" y="7505"/>
                    <a:pt x="17012" y="7505"/>
                  </a:cubicBezTo>
                  <a:cubicBezTo>
                    <a:pt x="17062" y="7505"/>
                    <a:pt x="17111" y="7505"/>
                    <a:pt x="17159" y="7505"/>
                  </a:cubicBezTo>
                  <a:cubicBezTo>
                    <a:pt x="17432" y="7484"/>
                    <a:pt x="17662" y="7462"/>
                    <a:pt x="17847" y="7436"/>
                  </a:cubicBezTo>
                  <a:lnTo>
                    <a:pt x="18263" y="7346"/>
                  </a:lnTo>
                  <a:cubicBezTo>
                    <a:pt x="18357" y="7325"/>
                    <a:pt x="18404" y="7312"/>
                    <a:pt x="18403" y="7308"/>
                  </a:cubicBezTo>
                  <a:cubicBezTo>
                    <a:pt x="18402" y="7304"/>
                    <a:pt x="18397" y="7302"/>
                    <a:pt x="18387" y="7302"/>
                  </a:cubicBezTo>
                  <a:cubicBezTo>
                    <a:pt x="18301" y="7302"/>
                    <a:pt x="17863" y="7434"/>
                    <a:pt x="17115" y="7434"/>
                  </a:cubicBezTo>
                  <a:cubicBezTo>
                    <a:pt x="16855" y="7434"/>
                    <a:pt x="16558" y="7418"/>
                    <a:pt x="16225" y="7375"/>
                  </a:cubicBezTo>
                  <a:cubicBezTo>
                    <a:pt x="15690" y="7307"/>
                    <a:pt x="15065" y="7158"/>
                    <a:pt x="14404" y="6878"/>
                  </a:cubicBezTo>
                  <a:lnTo>
                    <a:pt x="14404" y="6878"/>
                  </a:lnTo>
                  <a:cubicBezTo>
                    <a:pt x="14854" y="6199"/>
                    <a:pt x="15107" y="5407"/>
                    <a:pt x="15153" y="4622"/>
                  </a:cubicBezTo>
                  <a:cubicBezTo>
                    <a:pt x="15211" y="3743"/>
                    <a:pt x="15034" y="2864"/>
                    <a:pt x="14639" y="2076"/>
                  </a:cubicBezTo>
                  <a:cubicBezTo>
                    <a:pt x="14254" y="1312"/>
                    <a:pt x="13657" y="675"/>
                    <a:pt x="12931" y="290"/>
                  </a:cubicBezTo>
                  <a:cubicBezTo>
                    <a:pt x="12584" y="115"/>
                    <a:pt x="12203" y="0"/>
                    <a:pt x="11815" y="0"/>
                  </a:cubicBezTo>
                  <a:close/>
                </a:path>
              </a:pathLst>
            </a:custGeom>
            <a:solidFill>
              <a:schemeClr val="lt1"/>
            </a:solidFill>
            <a:ln>
              <a:noFill/>
            </a:ln>
          </p:spPr>
          <p:txBody>
            <a:bodyPr spcFirstLastPara="1" wrap="square" lIns="60950" tIns="60950" rIns="60950" bIns="60950" anchor="ctr" anchorCtr="0">
              <a:noAutofit/>
            </a:bodyPr>
            <a:lstStyle/>
            <a:p>
              <a:endParaRPr sz="1200"/>
            </a:p>
          </p:txBody>
        </p:sp>
        <p:sp>
          <p:nvSpPr>
            <p:cNvPr id="83" name="Google Shape;2335;p56"/>
            <p:cNvSpPr/>
            <p:nvPr/>
          </p:nvSpPr>
          <p:spPr>
            <a:xfrm>
              <a:off x="1880250" y="1981150"/>
              <a:ext cx="473100" cy="548825"/>
            </a:xfrm>
            <a:custGeom>
              <a:avLst/>
              <a:gdLst/>
              <a:ahLst/>
              <a:cxnLst/>
              <a:rect l="l" t="t" r="r" b="b"/>
              <a:pathLst>
                <a:path w="18924" h="21953" extrusionOk="0">
                  <a:moveTo>
                    <a:pt x="13432" y="0"/>
                  </a:moveTo>
                  <a:cubicBezTo>
                    <a:pt x="11692" y="0"/>
                    <a:pt x="9961" y="905"/>
                    <a:pt x="9000" y="2361"/>
                  </a:cubicBezTo>
                  <a:cubicBezTo>
                    <a:pt x="8316" y="3397"/>
                    <a:pt x="8023" y="4632"/>
                    <a:pt x="7595" y="5798"/>
                  </a:cubicBezTo>
                  <a:cubicBezTo>
                    <a:pt x="7166" y="6961"/>
                    <a:pt x="6530" y="8140"/>
                    <a:pt x="5440" y="8732"/>
                  </a:cubicBezTo>
                  <a:cubicBezTo>
                    <a:pt x="4163" y="9424"/>
                    <a:pt x="2485" y="9185"/>
                    <a:pt x="1325" y="10057"/>
                  </a:cubicBezTo>
                  <a:cubicBezTo>
                    <a:pt x="35" y="11026"/>
                    <a:pt x="0" y="13155"/>
                    <a:pt x="1083" y="14351"/>
                  </a:cubicBezTo>
                  <a:cubicBezTo>
                    <a:pt x="1794" y="15136"/>
                    <a:pt x="2850" y="15516"/>
                    <a:pt x="3916" y="15516"/>
                  </a:cubicBezTo>
                  <a:cubicBezTo>
                    <a:pt x="4474" y="15516"/>
                    <a:pt x="5034" y="15412"/>
                    <a:pt x="5548" y="15207"/>
                  </a:cubicBezTo>
                  <a:lnTo>
                    <a:pt x="5548" y="15207"/>
                  </a:lnTo>
                  <a:cubicBezTo>
                    <a:pt x="5235" y="16169"/>
                    <a:pt x="4918" y="17152"/>
                    <a:pt x="4935" y="18165"/>
                  </a:cubicBezTo>
                  <a:cubicBezTo>
                    <a:pt x="4953" y="19177"/>
                    <a:pt x="5369" y="20238"/>
                    <a:pt x="6229" y="20772"/>
                  </a:cubicBezTo>
                  <a:cubicBezTo>
                    <a:pt x="6628" y="21019"/>
                    <a:pt x="7089" y="21129"/>
                    <a:pt x="7558" y="21129"/>
                  </a:cubicBezTo>
                  <a:cubicBezTo>
                    <a:pt x="8110" y="21129"/>
                    <a:pt x="8673" y="20977"/>
                    <a:pt x="9162" y="20717"/>
                  </a:cubicBezTo>
                  <a:cubicBezTo>
                    <a:pt x="10066" y="20238"/>
                    <a:pt x="10762" y="19445"/>
                    <a:pt x="11381" y="18631"/>
                  </a:cubicBezTo>
                  <a:cubicBezTo>
                    <a:pt x="11563" y="19335"/>
                    <a:pt x="11748" y="20049"/>
                    <a:pt x="12124" y="20671"/>
                  </a:cubicBezTo>
                  <a:cubicBezTo>
                    <a:pt x="12499" y="21294"/>
                    <a:pt x="13098" y="21821"/>
                    <a:pt x="13817" y="21931"/>
                  </a:cubicBezTo>
                  <a:cubicBezTo>
                    <a:pt x="13911" y="21946"/>
                    <a:pt x="14005" y="21953"/>
                    <a:pt x="14099" y="21953"/>
                  </a:cubicBezTo>
                  <a:cubicBezTo>
                    <a:pt x="14882" y="21953"/>
                    <a:pt x="15636" y="21463"/>
                    <a:pt x="16093" y="20810"/>
                  </a:cubicBezTo>
                  <a:cubicBezTo>
                    <a:pt x="16602" y="20079"/>
                    <a:pt x="16801" y="19179"/>
                    <a:pt x="16912" y="18293"/>
                  </a:cubicBezTo>
                  <a:cubicBezTo>
                    <a:pt x="17191" y="16108"/>
                    <a:pt x="17010" y="13874"/>
                    <a:pt x="16490" y="11731"/>
                  </a:cubicBezTo>
                  <a:cubicBezTo>
                    <a:pt x="16155" y="10359"/>
                    <a:pt x="15680" y="8956"/>
                    <a:pt x="15943" y="7569"/>
                  </a:cubicBezTo>
                  <a:cubicBezTo>
                    <a:pt x="16171" y="6360"/>
                    <a:pt x="17239" y="5214"/>
                    <a:pt x="18403" y="5214"/>
                  </a:cubicBezTo>
                  <a:cubicBezTo>
                    <a:pt x="18575" y="5214"/>
                    <a:pt x="18749" y="5239"/>
                    <a:pt x="18923" y="5293"/>
                  </a:cubicBezTo>
                  <a:lnTo>
                    <a:pt x="18353" y="3505"/>
                  </a:lnTo>
                  <a:cubicBezTo>
                    <a:pt x="17703" y="1672"/>
                    <a:pt x="15961" y="274"/>
                    <a:pt x="14031" y="37"/>
                  </a:cubicBezTo>
                  <a:cubicBezTo>
                    <a:pt x="13832" y="12"/>
                    <a:pt x="13632" y="0"/>
                    <a:pt x="13432"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84" name="Google Shape;2336;p56"/>
            <p:cNvSpPr/>
            <p:nvPr/>
          </p:nvSpPr>
          <p:spPr>
            <a:xfrm>
              <a:off x="1896450" y="2031875"/>
              <a:ext cx="446125" cy="284975"/>
            </a:xfrm>
            <a:custGeom>
              <a:avLst/>
              <a:gdLst/>
              <a:ahLst/>
              <a:cxnLst/>
              <a:rect l="l" t="t" r="r" b="b"/>
              <a:pathLst>
                <a:path w="17845" h="11399" extrusionOk="0">
                  <a:moveTo>
                    <a:pt x="13761" y="0"/>
                  </a:moveTo>
                  <a:cubicBezTo>
                    <a:pt x="12898" y="0"/>
                    <a:pt x="11947" y="242"/>
                    <a:pt x="11103" y="839"/>
                  </a:cubicBezTo>
                  <a:cubicBezTo>
                    <a:pt x="10470" y="1274"/>
                    <a:pt x="9950" y="1940"/>
                    <a:pt x="9629" y="2701"/>
                  </a:cubicBezTo>
                  <a:cubicBezTo>
                    <a:pt x="9297" y="3461"/>
                    <a:pt x="9129" y="4293"/>
                    <a:pt x="8944" y="5119"/>
                  </a:cubicBezTo>
                  <a:cubicBezTo>
                    <a:pt x="8759" y="5945"/>
                    <a:pt x="8552" y="6735"/>
                    <a:pt x="8193" y="7430"/>
                  </a:cubicBezTo>
                  <a:cubicBezTo>
                    <a:pt x="7853" y="8101"/>
                    <a:pt x="7405" y="8713"/>
                    <a:pt x="6865" y="9239"/>
                  </a:cubicBezTo>
                  <a:cubicBezTo>
                    <a:pt x="5949" y="10140"/>
                    <a:pt x="4796" y="10760"/>
                    <a:pt x="3539" y="11030"/>
                  </a:cubicBezTo>
                  <a:cubicBezTo>
                    <a:pt x="3038" y="11136"/>
                    <a:pt x="2527" y="11189"/>
                    <a:pt x="2017" y="11189"/>
                  </a:cubicBezTo>
                  <a:cubicBezTo>
                    <a:pt x="1662" y="11189"/>
                    <a:pt x="1306" y="11164"/>
                    <a:pt x="953" y="11112"/>
                  </a:cubicBezTo>
                  <a:cubicBezTo>
                    <a:pt x="416" y="11029"/>
                    <a:pt x="97" y="10937"/>
                    <a:pt x="21" y="10937"/>
                  </a:cubicBezTo>
                  <a:cubicBezTo>
                    <a:pt x="11" y="10937"/>
                    <a:pt x="5" y="10939"/>
                    <a:pt x="4" y="10942"/>
                  </a:cubicBezTo>
                  <a:cubicBezTo>
                    <a:pt x="1" y="10955"/>
                    <a:pt x="79" y="10991"/>
                    <a:pt x="233" y="11051"/>
                  </a:cubicBezTo>
                  <a:cubicBezTo>
                    <a:pt x="461" y="11134"/>
                    <a:pt x="693" y="11201"/>
                    <a:pt x="929" y="11253"/>
                  </a:cubicBezTo>
                  <a:cubicBezTo>
                    <a:pt x="1395" y="11350"/>
                    <a:pt x="1868" y="11399"/>
                    <a:pt x="2342" y="11399"/>
                  </a:cubicBezTo>
                  <a:cubicBezTo>
                    <a:pt x="2760" y="11399"/>
                    <a:pt x="3179" y="11361"/>
                    <a:pt x="3593" y="11285"/>
                  </a:cubicBezTo>
                  <a:cubicBezTo>
                    <a:pt x="4705" y="11086"/>
                    <a:pt x="6011" y="10534"/>
                    <a:pt x="7102" y="9482"/>
                  </a:cubicBezTo>
                  <a:cubicBezTo>
                    <a:pt x="7676" y="8936"/>
                    <a:pt x="8153" y="8298"/>
                    <a:pt x="8516" y="7593"/>
                  </a:cubicBezTo>
                  <a:cubicBezTo>
                    <a:pt x="8899" y="6861"/>
                    <a:pt x="9120" y="6029"/>
                    <a:pt x="9303" y="5198"/>
                  </a:cubicBezTo>
                  <a:cubicBezTo>
                    <a:pt x="9488" y="4368"/>
                    <a:pt x="9653" y="3559"/>
                    <a:pt x="9961" y="2843"/>
                  </a:cubicBezTo>
                  <a:cubicBezTo>
                    <a:pt x="10260" y="2126"/>
                    <a:pt x="10722" y="1525"/>
                    <a:pt x="11302" y="1114"/>
                  </a:cubicBezTo>
                  <a:cubicBezTo>
                    <a:pt x="12108" y="529"/>
                    <a:pt x="13031" y="291"/>
                    <a:pt x="13868" y="291"/>
                  </a:cubicBezTo>
                  <a:cubicBezTo>
                    <a:pt x="14233" y="291"/>
                    <a:pt x="14583" y="336"/>
                    <a:pt x="14899" y="418"/>
                  </a:cubicBezTo>
                  <a:cubicBezTo>
                    <a:pt x="15958" y="683"/>
                    <a:pt x="16697" y="1230"/>
                    <a:pt x="17151" y="1635"/>
                  </a:cubicBezTo>
                  <a:cubicBezTo>
                    <a:pt x="17595" y="2033"/>
                    <a:pt x="17794" y="2315"/>
                    <a:pt x="17832" y="2315"/>
                  </a:cubicBezTo>
                  <a:cubicBezTo>
                    <a:pt x="17833" y="2315"/>
                    <a:pt x="17834" y="2315"/>
                    <a:pt x="17835" y="2314"/>
                  </a:cubicBezTo>
                  <a:cubicBezTo>
                    <a:pt x="17844" y="2307"/>
                    <a:pt x="17803" y="2230"/>
                    <a:pt x="17713" y="2091"/>
                  </a:cubicBezTo>
                  <a:cubicBezTo>
                    <a:pt x="17575" y="1892"/>
                    <a:pt x="17420" y="1704"/>
                    <a:pt x="17251" y="1531"/>
                  </a:cubicBezTo>
                  <a:cubicBezTo>
                    <a:pt x="16622" y="883"/>
                    <a:pt x="15833" y="412"/>
                    <a:pt x="14964" y="167"/>
                  </a:cubicBezTo>
                  <a:cubicBezTo>
                    <a:pt x="14601" y="61"/>
                    <a:pt x="14192" y="0"/>
                    <a:pt x="13761"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85" name="Google Shape;2337;p56"/>
            <p:cNvSpPr/>
            <p:nvPr/>
          </p:nvSpPr>
          <p:spPr>
            <a:xfrm>
              <a:off x="2176725" y="2097450"/>
              <a:ext cx="165075" cy="415350"/>
            </a:xfrm>
            <a:custGeom>
              <a:avLst/>
              <a:gdLst/>
              <a:ahLst/>
              <a:cxnLst/>
              <a:rect l="l" t="t" r="r" b="b"/>
              <a:pathLst>
                <a:path w="6603" h="16614" extrusionOk="0">
                  <a:moveTo>
                    <a:pt x="5809" y="0"/>
                  </a:moveTo>
                  <a:cubicBezTo>
                    <a:pt x="5798" y="0"/>
                    <a:pt x="5787" y="0"/>
                    <a:pt x="5775" y="0"/>
                  </a:cubicBezTo>
                  <a:cubicBezTo>
                    <a:pt x="5012" y="14"/>
                    <a:pt x="4260" y="184"/>
                    <a:pt x="3564" y="497"/>
                  </a:cubicBezTo>
                  <a:cubicBezTo>
                    <a:pt x="2681" y="884"/>
                    <a:pt x="1710" y="1612"/>
                    <a:pt x="1039" y="2719"/>
                  </a:cubicBezTo>
                  <a:cubicBezTo>
                    <a:pt x="354" y="3805"/>
                    <a:pt x="1" y="5276"/>
                    <a:pt x="230" y="6746"/>
                  </a:cubicBezTo>
                  <a:cubicBezTo>
                    <a:pt x="441" y="8214"/>
                    <a:pt x="984" y="9500"/>
                    <a:pt x="1337" y="10687"/>
                  </a:cubicBezTo>
                  <a:cubicBezTo>
                    <a:pt x="1720" y="11866"/>
                    <a:pt x="1857" y="12979"/>
                    <a:pt x="1782" y="13903"/>
                  </a:cubicBezTo>
                  <a:cubicBezTo>
                    <a:pt x="1720" y="14831"/>
                    <a:pt x="1417" y="15539"/>
                    <a:pt x="1129" y="15967"/>
                  </a:cubicBezTo>
                  <a:cubicBezTo>
                    <a:pt x="840" y="16397"/>
                    <a:pt x="608" y="16585"/>
                    <a:pt x="632" y="16613"/>
                  </a:cubicBezTo>
                  <a:cubicBezTo>
                    <a:pt x="633" y="16613"/>
                    <a:pt x="634" y="16614"/>
                    <a:pt x="636" y="16614"/>
                  </a:cubicBezTo>
                  <a:cubicBezTo>
                    <a:pt x="652" y="16614"/>
                    <a:pt x="713" y="16574"/>
                    <a:pt x="813" y="16493"/>
                  </a:cubicBezTo>
                  <a:cubicBezTo>
                    <a:pt x="927" y="16409"/>
                    <a:pt x="1077" y="16261"/>
                    <a:pt x="1245" y="16050"/>
                  </a:cubicBezTo>
                  <a:cubicBezTo>
                    <a:pt x="1582" y="15629"/>
                    <a:pt x="1941" y="14895"/>
                    <a:pt x="2042" y="13929"/>
                  </a:cubicBezTo>
                  <a:cubicBezTo>
                    <a:pt x="2154" y="12968"/>
                    <a:pt x="2036" y="11798"/>
                    <a:pt x="1661" y="10590"/>
                  </a:cubicBezTo>
                  <a:cubicBezTo>
                    <a:pt x="1317" y="9379"/>
                    <a:pt x="794" y="8098"/>
                    <a:pt x="594" y="6697"/>
                  </a:cubicBezTo>
                  <a:cubicBezTo>
                    <a:pt x="377" y="5298"/>
                    <a:pt x="696" y="3937"/>
                    <a:pt x="1328" y="2895"/>
                  </a:cubicBezTo>
                  <a:cubicBezTo>
                    <a:pt x="1880" y="1959"/>
                    <a:pt x="2697" y="1208"/>
                    <a:pt x="3674" y="733"/>
                  </a:cubicBezTo>
                  <a:cubicBezTo>
                    <a:pt x="4335" y="410"/>
                    <a:pt x="5050" y="210"/>
                    <a:pt x="5783" y="142"/>
                  </a:cubicBezTo>
                  <a:cubicBezTo>
                    <a:pt x="6304" y="98"/>
                    <a:pt x="6598" y="118"/>
                    <a:pt x="6599" y="87"/>
                  </a:cubicBezTo>
                  <a:cubicBezTo>
                    <a:pt x="6602" y="68"/>
                    <a:pt x="6326" y="0"/>
                    <a:pt x="5809"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86" name="Google Shape;2338;p56"/>
            <p:cNvSpPr/>
            <p:nvPr/>
          </p:nvSpPr>
          <p:spPr>
            <a:xfrm>
              <a:off x="2300675" y="1894525"/>
              <a:ext cx="729450" cy="709625"/>
            </a:xfrm>
            <a:custGeom>
              <a:avLst/>
              <a:gdLst/>
              <a:ahLst/>
              <a:cxnLst/>
              <a:rect l="l" t="t" r="r" b="b"/>
              <a:pathLst>
                <a:path w="29178" h="28385" extrusionOk="0">
                  <a:moveTo>
                    <a:pt x="14000" y="0"/>
                  </a:moveTo>
                  <a:cubicBezTo>
                    <a:pt x="12193" y="0"/>
                    <a:pt x="10384" y="137"/>
                    <a:pt x="8638" y="592"/>
                  </a:cubicBezTo>
                  <a:cubicBezTo>
                    <a:pt x="6583" y="1127"/>
                    <a:pt x="4611" y="2127"/>
                    <a:pt x="3162" y="3679"/>
                  </a:cubicBezTo>
                  <a:cubicBezTo>
                    <a:pt x="589" y="6435"/>
                    <a:pt x="1" y="10515"/>
                    <a:pt x="241" y="14279"/>
                  </a:cubicBezTo>
                  <a:cubicBezTo>
                    <a:pt x="525" y="18709"/>
                    <a:pt x="1797" y="23081"/>
                    <a:pt x="3990" y="26941"/>
                  </a:cubicBezTo>
                  <a:cubicBezTo>
                    <a:pt x="4272" y="27438"/>
                    <a:pt x="4591" y="27947"/>
                    <a:pt x="5091" y="28222"/>
                  </a:cubicBezTo>
                  <a:cubicBezTo>
                    <a:pt x="5285" y="28329"/>
                    <a:pt x="5514" y="28384"/>
                    <a:pt x="5738" y="28384"/>
                  </a:cubicBezTo>
                  <a:cubicBezTo>
                    <a:pt x="6092" y="28384"/>
                    <a:pt x="6435" y="28245"/>
                    <a:pt x="6615" y="27946"/>
                  </a:cubicBezTo>
                  <a:lnTo>
                    <a:pt x="25657" y="16222"/>
                  </a:lnTo>
                  <a:cubicBezTo>
                    <a:pt x="29177" y="8084"/>
                    <a:pt x="24350" y="3126"/>
                    <a:pt x="21207" y="1346"/>
                  </a:cubicBezTo>
                  <a:cubicBezTo>
                    <a:pt x="19335" y="286"/>
                    <a:pt x="17112" y="66"/>
                    <a:pt x="14961" y="12"/>
                  </a:cubicBezTo>
                  <a:cubicBezTo>
                    <a:pt x="14641" y="4"/>
                    <a:pt x="14321" y="0"/>
                    <a:pt x="14000"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87" name="Google Shape;2339;p56"/>
            <p:cNvSpPr/>
            <p:nvPr/>
          </p:nvSpPr>
          <p:spPr>
            <a:xfrm>
              <a:off x="2415475" y="2031525"/>
              <a:ext cx="536475" cy="949975"/>
            </a:xfrm>
            <a:custGeom>
              <a:avLst/>
              <a:gdLst/>
              <a:ahLst/>
              <a:cxnLst/>
              <a:rect l="l" t="t" r="r" b="b"/>
              <a:pathLst>
                <a:path w="21459" h="37999" extrusionOk="0">
                  <a:moveTo>
                    <a:pt x="14147" y="0"/>
                  </a:moveTo>
                  <a:cubicBezTo>
                    <a:pt x="13905" y="0"/>
                    <a:pt x="13660" y="13"/>
                    <a:pt x="13413" y="39"/>
                  </a:cubicBezTo>
                  <a:lnTo>
                    <a:pt x="2081" y="1238"/>
                  </a:lnTo>
                  <a:cubicBezTo>
                    <a:pt x="894" y="1363"/>
                    <a:pt x="1" y="2376"/>
                    <a:pt x="25" y="3569"/>
                  </a:cubicBezTo>
                  <a:lnTo>
                    <a:pt x="1532" y="31608"/>
                  </a:lnTo>
                  <a:cubicBezTo>
                    <a:pt x="1724" y="35191"/>
                    <a:pt x="4685" y="37998"/>
                    <a:pt x="8276" y="37998"/>
                  </a:cubicBezTo>
                  <a:cubicBezTo>
                    <a:pt x="12085" y="37998"/>
                    <a:pt x="15141" y="34850"/>
                    <a:pt x="15026" y="31043"/>
                  </a:cubicBezTo>
                  <a:lnTo>
                    <a:pt x="14899" y="26761"/>
                  </a:lnTo>
                  <a:cubicBezTo>
                    <a:pt x="14899" y="26761"/>
                    <a:pt x="19904" y="25929"/>
                    <a:pt x="20943" y="19398"/>
                  </a:cubicBezTo>
                  <a:cubicBezTo>
                    <a:pt x="21458" y="16150"/>
                    <a:pt x="21294" y="10823"/>
                    <a:pt x="21021" y="6470"/>
                  </a:cubicBezTo>
                  <a:cubicBezTo>
                    <a:pt x="20789" y="2799"/>
                    <a:pt x="17741" y="0"/>
                    <a:pt x="14147" y="0"/>
                  </a:cubicBez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1200"/>
            </a:p>
          </p:txBody>
        </p:sp>
        <p:sp>
          <p:nvSpPr>
            <p:cNvPr id="88" name="Google Shape;2340;p56"/>
            <p:cNvSpPr/>
            <p:nvPr/>
          </p:nvSpPr>
          <p:spPr>
            <a:xfrm>
              <a:off x="2870475" y="2267125"/>
              <a:ext cx="42625" cy="40100"/>
            </a:xfrm>
            <a:custGeom>
              <a:avLst/>
              <a:gdLst/>
              <a:ahLst/>
              <a:cxnLst/>
              <a:rect l="l" t="t" r="r" b="b"/>
              <a:pathLst>
                <a:path w="1705" h="1604" extrusionOk="0">
                  <a:moveTo>
                    <a:pt x="870" y="0"/>
                  </a:moveTo>
                  <a:cubicBezTo>
                    <a:pt x="855" y="0"/>
                    <a:pt x="839" y="1"/>
                    <a:pt x="823" y="2"/>
                  </a:cubicBezTo>
                  <a:cubicBezTo>
                    <a:pt x="363" y="26"/>
                    <a:pt x="1" y="405"/>
                    <a:pt x="16" y="847"/>
                  </a:cubicBezTo>
                  <a:cubicBezTo>
                    <a:pt x="32" y="1276"/>
                    <a:pt x="392" y="1604"/>
                    <a:pt x="833" y="1604"/>
                  </a:cubicBezTo>
                  <a:cubicBezTo>
                    <a:pt x="848" y="1604"/>
                    <a:pt x="864" y="1604"/>
                    <a:pt x="880" y="1603"/>
                  </a:cubicBezTo>
                  <a:cubicBezTo>
                    <a:pt x="1342" y="1578"/>
                    <a:pt x="1704" y="1201"/>
                    <a:pt x="1688" y="759"/>
                  </a:cubicBezTo>
                  <a:cubicBezTo>
                    <a:pt x="1673" y="330"/>
                    <a:pt x="1310" y="0"/>
                    <a:pt x="870"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89" name="Google Shape;2341;p56"/>
            <p:cNvSpPr/>
            <p:nvPr/>
          </p:nvSpPr>
          <p:spPr>
            <a:xfrm>
              <a:off x="2828400" y="2240500"/>
              <a:ext cx="85000" cy="22450"/>
            </a:xfrm>
            <a:custGeom>
              <a:avLst/>
              <a:gdLst/>
              <a:ahLst/>
              <a:cxnLst/>
              <a:rect l="l" t="t" r="r" b="b"/>
              <a:pathLst>
                <a:path w="3400" h="898" extrusionOk="0">
                  <a:moveTo>
                    <a:pt x="1711" y="1"/>
                  </a:moveTo>
                  <a:cubicBezTo>
                    <a:pt x="1154" y="1"/>
                    <a:pt x="675" y="203"/>
                    <a:pt x="395" y="411"/>
                  </a:cubicBezTo>
                  <a:cubicBezTo>
                    <a:pt x="106" y="620"/>
                    <a:pt x="0" y="817"/>
                    <a:pt x="49" y="866"/>
                  </a:cubicBezTo>
                  <a:cubicBezTo>
                    <a:pt x="59" y="878"/>
                    <a:pt x="76" y="883"/>
                    <a:pt x="99" y="883"/>
                  </a:cubicBezTo>
                  <a:cubicBezTo>
                    <a:pt x="288" y="883"/>
                    <a:pt x="888" y="524"/>
                    <a:pt x="1677" y="524"/>
                  </a:cubicBezTo>
                  <a:cubicBezTo>
                    <a:pt x="1688" y="524"/>
                    <a:pt x="1698" y="524"/>
                    <a:pt x="1708" y="524"/>
                  </a:cubicBezTo>
                  <a:cubicBezTo>
                    <a:pt x="1711" y="524"/>
                    <a:pt x="1714" y="524"/>
                    <a:pt x="1717" y="524"/>
                  </a:cubicBezTo>
                  <a:cubicBezTo>
                    <a:pt x="2520" y="524"/>
                    <a:pt x="3110" y="898"/>
                    <a:pt x="3298" y="898"/>
                  </a:cubicBezTo>
                  <a:cubicBezTo>
                    <a:pt x="3320" y="898"/>
                    <a:pt x="3337" y="893"/>
                    <a:pt x="3348" y="882"/>
                  </a:cubicBezTo>
                  <a:cubicBezTo>
                    <a:pt x="3400" y="833"/>
                    <a:pt x="3305" y="634"/>
                    <a:pt x="3028" y="421"/>
                  </a:cubicBezTo>
                  <a:cubicBezTo>
                    <a:pt x="2757" y="210"/>
                    <a:pt x="2285" y="2"/>
                    <a:pt x="1724" y="1"/>
                  </a:cubicBezTo>
                  <a:cubicBezTo>
                    <a:pt x="1719" y="1"/>
                    <a:pt x="1715" y="1"/>
                    <a:pt x="1711"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0" name="Google Shape;2342;p56"/>
            <p:cNvSpPr/>
            <p:nvPr/>
          </p:nvSpPr>
          <p:spPr>
            <a:xfrm>
              <a:off x="2644650" y="2273075"/>
              <a:ext cx="42575" cy="40125"/>
            </a:xfrm>
            <a:custGeom>
              <a:avLst/>
              <a:gdLst/>
              <a:ahLst/>
              <a:cxnLst/>
              <a:rect l="l" t="t" r="r" b="b"/>
              <a:pathLst>
                <a:path w="1703" h="1605" extrusionOk="0">
                  <a:moveTo>
                    <a:pt x="870" y="1"/>
                  </a:moveTo>
                  <a:cubicBezTo>
                    <a:pt x="854" y="1"/>
                    <a:pt x="839" y="1"/>
                    <a:pt x="823" y="2"/>
                  </a:cubicBezTo>
                  <a:cubicBezTo>
                    <a:pt x="363" y="28"/>
                    <a:pt x="0" y="406"/>
                    <a:pt x="16" y="848"/>
                  </a:cubicBezTo>
                  <a:cubicBezTo>
                    <a:pt x="32" y="1276"/>
                    <a:pt x="392" y="1605"/>
                    <a:pt x="832" y="1605"/>
                  </a:cubicBezTo>
                  <a:cubicBezTo>
                    <a:pt x="848" y="1605"/>
                    <a:pt x="864" y="1604"/>
                    <a:pt x="880" y="1603"/>
                  </a:cubicBezTo>
                  <a:cubicBezTo>
                    <a:pt x="1342" y="1579"/>
                    <a:pt x="1702" y="1201"/>
                    <a:pt x="1687" y="759"/>
                  </a:cubicBezTo>
                  <a:cubicBezTo>
                    <a:pt x="1672" y="331"/>
                    <a:pt x="1310" y="1"/>
                    <a:pt x="870"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1" name="Google Shape;2343;p56"/>
            <p:cNvSpPr/>
            <p:nvPr/>
          </p:nvSpPr>
          <p:spPr>
            <a:xfrm>
              <a:off x="2606875" y="2244700"/>
              <a:ext cx="84975" cy="22475"/>
            </a:xfrm>
            <a:custGeom>
              <a:avLst/>
              <a:gdLst/>
              <a:ahLst/>
              <a:cxnLst/>
              <a:rect l="l" t="t" r="r" b="b"/>
              <a:pathLst>
                <a:path w="3399" h="899" extrusionOk="0">
                  <a:moveTo>
                    <a:pt x="1710" y="1"/>
                  </a:moveTo>
                  <a:cubicBezTo>
                    <a:pt x="1154" y="1"/>
                    <a:pt x="676" y="203"/>
                    <a:pt x="395" y="411"/>
                  </a:cubicBezTo>
                  <a:cubicBezTo>
                    <a:pt x="106" y="620"/>
                    <a:pt x="0" y="818"/>
                    <a:pt x="48" y="866"/>
                  </a:cubicBezTo>
                  <a:cubicBezTo>
                    <a:pt x="58" y="878"/>
                    <a:pt x="75" y="883"/>
                    <a:pt x="98" y="883"/>
                  </a:cubicBezTo>
                  <a:cubicBezTo>
                    <a:pt x="287" y="883"/>
                    <a:pt x="888" y="524"/>
                    <a:pt x="1678" y="524"/>
                  </a:cubicBezTo>
                  <a:cubicBezTo>
                    <a:pt x="1688" y="524"/>
                    <a:pt x="1698" y="524"/>
                    <a:pt x="1709" y="524"/>
                  </a:cubicBezTo>
                  <a:cubicBezTo>
                    <a:pt x="1712" y="524"/>
                    <a:pt x="1714" y="524"/>
                    <a:pt x="1717" y="524"/>
                  </a:cubicBezTo>
                  <a:cubicBezTo>
                    <a:pt x="2520" y="524"/>
                    <a:pt x="3110" y="898"/>
                    <a:pt x="3299" y="898"/>
                  </a:cubicBezTo>
                  <a:cubicBezTo>
                    <a:pt x="3321" y="898"/>
                    <a:pt x="3337" y="893"/>
                    <a:pt x="3348" y="882"/>
                  </a:cubicBezTo>
                  <a:cubicBezTo>
                    <a:pt x="3398" y="833"/>
                    <a:pt x="3305" y="636"/>
                    <a:pt x="3028" y="421"/>
                  </a:cubicBezTo>
                  <a:cubicBezTo>
                    <a:pt x="2756" y="210"/>
                    <a:pt x="2285" y="2"/>
                    <a:pt x="1722" y="1"/>
                  </a:cubicBezTo>
                  <a:cubicBezTo>
                    <a:pt x="1718" y="1"/>
                    <a:pt x="1714" y="1"/>
                    <a:pt x="1710"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2" name="Google Shape;2344;p56"/>
            <p:cNvSpPr/>
            <p:nvPr/>
          </p:nvSpPr>
          <p:spPr>
            <a:xfrm>
              <a:off x="2759575" y="2246075"/>
              <a:ext cx="72100" cy="188725"/>
            </a:xfrm>
            <a:custGeom>
              <a:avLst/>
              <a:gdLst/>
              <a:ahLst/>
              <a:cxnLst/>
              <a:rect l="l" t="t" r="r" b="b"/>
              <a:pathLst>
                <a:path w="2884" h="7549" extrusionOk="0">
                  <a:moveTo>
                    <a:pt x="103" y="0"/>
                  </a:moveTo>
                  <a:cubicBezTo>
                    <a:pt x="102" y="0"/>
                    <a:pt x="101" y="1"/>
                    <a:pt x="100" y="1"/>
                  </a:cubicBezTo>
                  <a:cubicBezTo>
                    <a:pt x="0" y="38"/>
                    <a:pt x="684" y="2090"/>
                    <a:pt x="1629" y="4586"/>
                  </a:cubicBezTo>
                  <a:cubicBezTo>
                    <a:pt x="1866" y="5197"/>
                    <a:pt x="2092" y="5782"/>
                    <a:pt x="2310" y="6338"/>
                  </a:cubicBezTo>
                  <a:cubicBezTo>
                    <a:pt x="2421" y="6606"/>
                    <a:pt x="2518" y="6854"/>
                    <a:pt x="2462" y="7020"/>
                  </a:cubicBezTo>
                  <a:cubicBezTo>
                    <a:pt x="2424" y="7178"/>
                    <a:pt x="2206" y="7224"/>
                    <a:pt x="1976" y="7247"/>
                  </a:cubicBezTo>
                  <a:cubicBezTo>
                    <a:pt x="1068" y="7363"/>
                    <a:pt x="508" y="7461"/>
                    <a:pt x="511" y="7511"/>
                  </a:cubicBezTo>
                  <a:cubicBezTo>
                    <a:pt x="513" y="7536"/>
                    <a:pt x="648" y="7548"/>
                    <a:pt x="889" y="7548"/>
                  </a:cubicBezTo>
                  <a:cubicBezTo>
                    <a:pt x="1146" y="7548"/>
                    <a:pt x="1525" y="7535"/>
                    <a:pt x="1996" y="7510"/>
                  </a:cubicBezTo>
                  <a:cubicBezTo>
                    <a:pt x="2111" y="7502"/>
                    <a:pt x="2239" y="7501"/>
                    <a:pt x="2388" y="7455"/>
                  </a:cubicBezTo>
                  <a:cubicBezTo>
                    <a:pt x="2534" y="7415"/>
                    <a:pt x="2704" y="7291"/>
                    <a:pt x="2765" y="7118"/>
                  </a:cubicBezTo>
                  <a:cubicBezTo>
                    <a:pt x="2883" y="6773"/>
                    <a:pt x="2733" y="6476"/>
                    <a:pt x="2646" y="6214"/>
                  </a:cubicBezTo>
                  <a:cubicBezTo>
                    <a:pt x="2440" y="5655"/>
                    <a:pt x="2221" y="5067"/>
                    <a:pt x="1995" y="4451"/>
                  </a:cubicBezTo>
                  <a:cubicBezTo>
                    <a:pt x="1058" y="1980"/>
                    <a:pt x="216" y="0"/>
                    <a:pt x="103"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3" name="Google Shape;2345;p56"/>
            <p:cNvSpPr/>
            <p:nvPr/>
          </p:nvSpPr>
          <p:spPr>
            <a:xfrm>
              <a:off x="2569250" y="2642175"/>
              <a:ext cx="218725" cy="98350"/>
            </a:xfrm>
            <a:custGeom>
              <a:avLst/>
              <a:gdLst/>
              <a:ahLst/>
              <a:cxnLst/>
              <a:rect l="l" t="t" r="r" b="b"/>
              <a:pathLst>
                <a:path w="8749" h="3934" extrusionOk="0">
                  <a:moveTo>
                    <a:pt x="1" y="0"/>
                  </a:moveTo>
                  <a:cubicBezTo>
                    <a:pt x="1" y="0"/>
                    <a:pt x="1860" y="3934"/>
                    <a:pt x="7464" y="3934"/>
                  </a:cubicBezTo>
                  <a:cubicBezTo>
                    <a:pt x="7845" y="3934"/>
                    <a:pt x="8243" y="3916"/>
                    <a:pt x="8659" y="3877"/>
                  </a:cubicBezTo>
                  <a:lnTo>
                    <a:pt x="8748" y="2334"/>
                  </a:lnTo>
                  <a:lnTo>
                    <a:pt x="8748" y="2334"/>
                  </a:lnTo>
                  <a:cubicBezTo>
                    <a:pt x="8748" y="2334"/>
                    <a:pt x="8609" y="2343"/>
                    <a:pt x="8356" y="2343"/>
                  </a:cubicBezTo>
                  <a:cubicBezTo>
                    <a:pt x="7187" y="2343"/>
                    <a:pt x="3579" y="2152"/>
                    <a:pt x="1"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4" name="Google Shape;2346;p56"/>
            <p:cNvSpPr/>
            <p:nvPr/>
          </p:nvSpPr>
          <p:spPr>
            <a:xfrm>
              <a:off x="2693650" y="2472875"/>
              <a:ext cx="72075" cy="49650"/>
            </a:xfrm>
            <a:custGeom>
              <a:avLst/>
              <a:gdLst/>
              <a:ahLst/>
              <a:cxnLst/>
              <a:rect l="l" t="t" r="r" b="b"/>
              <a:pathLst>
                <a:path w="2883" h="1986" extrusionOk="0">
                  <a:moveTo>
                    <a:pt x="1489" y="0"/>
                  </a:moveTo>
                  <a:cubicBezTo>
                    <a:pt x="1430" y="0"/>
                    <a:pt x="1371" y="3"/>
                    <a:pt x="1311" y="10"/>
                  </a:cubicBezTo>
                  <a:cubicBezTo>
                    <a:pt x="922" y="51"/>
                    <a:pt x="525" y="241"/>
                    <a:pt x="288" y="559"/>
                  </a:cubicBezTo>
                  <a:cubicBezTo>
                    <a:pt x="50" y="877"/>
                    <a:pt x="1" y="1330"/>
                    <a:pt x="217" y="1632"/>
                  </a:cubicBezTo>
                  <a:cubicBezTo>
                    <a:pt x="389" y="1876"/>
                    <a:pt x="696" y="1985"/>
                    <a:pt x="1013" y="1985"/>
                  </a:cubicBezTo>
                  <a:cubicBezTo>
                    <a:pt x="1143" y="1985"/>
                    <a:pt x="1274" y="1967"/>
                    <a:pt x="1399" y="1932"/>
                  </a:cubicBezTo>
                  <a:cubicBezTo>
                    <a:pt x="1828" y="1810"/>
                    <a:pt x="2198" y="1527"/>
                    <a:pt x="2550" y="1244"/>
                  </a:cubicBezTo>
                  <a:cubicBezTo>
                    <a:pt x="2648" y="1166"/>
                    <a:pt x="2747" y="1083"/>
                    <a:pt x="2809" y="978"/>
                  </a:cubicBezTo>
                  <a:cubicBezTo>
                    <a:pt x="2868" y="871"/>
                    <a:pt x="2882" y="730"/>
                    <a:pt x="2807" y="641"/>
                  </a:cubicBezTo>
                  <a:lnTo>
                    <a:pt x="2769" y="612"/>
                  </a:lnTo>
                  <a:cubicBezTo>
                    <a:pt x="2477" y="229"/>
                    <a:pt x="1992" y="0"/>
                    <a:pt x="1489"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5" name="Google Shape;2347;p56"/>
            <p:cNvSpPr/>
            <p:nvPr/>
          </p:nvSpPr>
          <p:spPr>
            <a:xfrm>
              <a:off x="2701650" y="2449450"/>
              <a:ext cx="76575" cy="64775"/>
            </a:xfrm>
            <a:custGeom>
              <a:avLst/>
              <a:gdLst/>
              <a:ahLst/>
              <a:cxnLst/>
              <a:rect l="l" t="t" r="r" b="b"/>
              <a:pathLst>
                <a:path w="3063" h="2591" extrusionOk="0">
                  <a:moveTo>
                    <a:pt x="174" y="0"/>
                  </a:moveTo>
                  <a:cubicBezTo>
                    <a:pt x="106" y="0"/>
                    <a:pt x="1" y="242"/>
                    <a:pt x="37" y="645"/>
                  </a:cubicBezTo>
                  <a:cubicBezTo>
                    <a:pt x="71" y="1048"/>
                    <a:pt x="288" y="1617"/>
                    <a:pt x="802" y="2042"/>
                  </a:cubicBezTo>
                  <a:cubicBezTo>
                    <a:pt x="1289" y="2445"/>
                    <a:pt x="1883" y="2590"/>
                    <a:pt x="2313" y="2590"/>
                  </a:cubicBezTo>
                  <a:cubicBezTo>
                    <a:pt x="2335" y="2590"/>
                    <a:pt x="2356" y="2590"/>
                    <a:pt x="2377" y="2589"/>
                  </a:cubicBezTo>
                  <a:cubicBezTo>
                    <a:pt x="2816" y="2578"/>
                    <a:pt x="3062" y="2449"/>
                    <a:pt x="3048" y="2387"/>
                  </a:cubicBezTo>
                  <a:cubicBezTo>
                    <a:pt x="3041" y="2251"/>
                    <a:pt x="1999" y="2358"/>
                    <a:pt x="1163" y="1664"/>
                  </a:cubicBezTo>
                  <a:cubicBezTo>
                    <a:pt x="329" y="973"/>
                    <a:pt x="323" y="0"/>
                    <a:pt x="178" y="0"/>
                  </a:cubicBezTo>
                  <a:cubicBezTo>
                    <a:pt x="178" y="0"/>
                    <a:pt x="177" y="0"/>
                    <a:pt x="176" y="0"/>
                  </a:cubicBezTo>
                  <a:cubicBezTo>
                    <a:pt x="176" y="0"/>
                    <a:pt x="175" y="0"/>
                    <a:pt x="174" y="0"/>
                  </a:cubicBezTo>
                  <a:close/>
                </a:path>
              </a:pathLst>
            </a:custGeom>
            <a:solidFill>
              <a:schemeClr val="accent3"/>
            </a:solidFill>
            <a:ln>
              <a:noFill/>
            </a:ln>
          </p:spPr>
          <p:txBody>
            <a:bodyPr spcFirstLastPara="1" wrap="square" lIns="60950" tIns="60950" rIns="60950" bIns="60950" anchor="ctr" anchorCtr="0">
              <a:noAutofit/>
            </a:bodyPr>
            <a:lstStyle/>
            <a:p>
              <a:endParaRPr sz="1200"/>
            </a:p>
          </p:txBody>
        </p:sp>
        <p:sp>
          <p:nvSpPr>
            <p:cNvPr id="96" name="Google Shape;2348;p56"/>
            <p:cNvSpPr/>
            <p:nvPr/>
          </p:nvSpPr>
          <p:spPr>
            <a:xfrm>
              <a:off x="2596675" y="2210350"/>
              <a:ext cx="105050" cy="30175"/>
            </a:xfrm>
            <a:custGeom>
              <a:avLst/>
              <a:gdLst/>
              <a:ahLst/>
              <a:cxnLst/>
              <a:rect l="l" t="t" r="r" b="b"/>
              <a:pathLst>
                <a:path w="4202" h="1207" extrusionOk="0">
                  <a:moveTo>
                    <a:pt x="2426" y="0"/>
                  </a:moveTo>
                  <a:cubicBezTo>
                    <a:pt x="2293" y="0"/>
                    <a:pt x="2156" y="8"/>
                    <a:pt x="2016" y="23"/>
                  </a:cubicBezTo>
                  <a:cubicBezTo>
                    <a:pt x="1381" y="93"/>
                    <a:pt x="835" y="320"/>
                    <a:pt x="494" y="555"/>
                  </a:cubicBezTo>
                  <a:cubicBezTo>
                    <a:pt x="148" y="794"/>
                    <a:pt x="0" y="1025"/>
                    <a:pt x="63" y="1129"/>
                  </a:cubicBezTo>
                  <a:cubicBezTo>
                    <a:pt x="98" y="1184"/>
                    <a:pt x="178" y="1206"/>
                    <a:pt x="296" y="1206"/>
                  </a:cubicBezTo>
                  <a:cubicBezTo>
                    <a:pt x="645" y="1206"/>
                    <a:pt x="1322" y="1013"/>
                    <a:pt x="2115" y="933"/>
                  </a:cubicBezTo>
                  <a:cubicBezTo>
                    <a:pt x="3173" y="806"/>
                    <a:pt x="4073" y="922"/>
                    <a:pt x="4163" y="678"/>
                  </a:cubicBezTo>
                  <a:cubicBezTo>
                    <a:pt x="4201" y="561"/>
                    <a:pt x="4005" y="369"/>
                    <a:pt x="3617" y="211"/>
                  </a:cubicBezTo>
                  <a:cubicBezTo>
                    <a:pt x="3316" y="90"/>
                    <a:pt x="2897" y="0"/>
                    <a:pt x="2426"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7" name="Google Shape;2349;p56"/>
            <p:cNvSpPr/>
            <p:nvPr/>
          </p:nvSpPr>
          <p:spPr>
            <a:xfrm>
              <a:off x="2825950" y="2173950"/>
              <a:ext cx="79625" cy="25600"/>
            </a:xfrm>
            <a:custGeom>
              <a:avLst/>
              <a:gdLst/>
              <a:ahLst/>
              <a:cxnLst/>
              <a:rect l="l" t="t" r="r" b="b"/>
              <a:pathLst>
                <a:path w="3185" h="1024" extrusionOk="0">
                  <a:moveTo>
                    <a:pt x="1549" y="1"/>
                  </a:moveTo>
                  <a:cubicBezTo>
                    <a:pt x="1064" y="1"/>
                    <a:pt x="636" y="153"/>
                    <a:pt x="376" y="337"/>
                  </a:cubicBezTo>
                  <a:cubicBezTo>
                    <a:pt x="100" y="531"/>
                    <a:pt x="0" y="736"/>
                    <a:pt x="64" y="840"/>
                  </a:cubicBezTo>
                  <a:cubicBezTo>
                    <a:pt x="122" y="925"/>
                    <a:pt x="257" y="949"/>
                    <a:pt x="446" y="949"/>
                  </a:cubicBezTo>
                  <a:cubicBezTo>
                    <a:pt x="683" y="949"/>
                    <a:pt x="1006" y="911"/>
                    <a:pt x="1366" y="911"/>
                  </a:cubicBezTo>
                  <a:cubicBezTo>
                    <a:pt x="1439" y="911"/>
                    <a:pt x="1513" y="913"/>
                    <a:pt x="1589" y="916"/>
                  </a:cubicBezTo>
                  <a:cubicBezTo>
                    <a:pt x="2095" y="924"/>
                    <a:pt x="2543" y="1023"/>
                    <a:pt x="2828" y="1023"/>
                  </a:cubicBezTo>
                  <a:cubicBezTo>
                    <a:pt x="2965" y="1023"/>
                    <a:pt x="3064" y="1001"/>
                    <a:pt x="3115" y="935"/>
                  </a:cubicBezTo>
                  <a:cubicBezTo>
                    <a:pt x="3184" y="834"/>
                    <a:pt x="3098" y="624"/>
                    <a:pt x="2835" y="413"/>
                  </a:cubicBezTo>
                  <a:cubicBezTo>
                    <a:pt x="2575" y="204"/>
                    <a:pt x="2130" y="17"/>
                    <a:pt x="1618" y="2"/>
                  </a:cubicBezTo>
                  <a:cubicBezTo>
                    <a:pt x="1595" y="1"/>
                    <a:pt x="1572" y="1"/>
                    <a:pt x="1549" y="1"/>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8" name="Google Shape;2350;p56"/>
            <p:cNvSpPr/>
            <p:nvPr/>
          </p:nvSpPr>
          <p:spPr>
            <a:xfrm>
              <a:off x="2348925" y="1964850"/>
              <a:ext cx="623625" cy="555150"/>
            </a:xfrm>
            <a:custGeom>
              <a:avLst/>
              <a:gdLst/>
              <a:ahLst/>
              <a:cxnLst/>
              <a:rect l="l" t="t" r="r" b="b"/>
              <a:pathLst>
                <a:path w="24945" h="22206" extrusionOk="0">
                  <a:moveTo>
                    <a:pt x="12708" y="0"/>
                  </a:moveTo>
                  <a:cubicBezTo>
                    <a:pt x="11035" y="0"/>
                    <a:pt x="9350" y="197"/>
                    <a:pt x="7708" y="498"/>
                  </a:cubicBezTo>
                  <a:cubicBezTo>
                    <a:pt x="6263" y="762"/>
                    <a:pt x="4778" y="1131"/>
                    <a:pt x="3629" y="2047"/>
                  </a:cubicBezTo>
                  <a:cubicBezTo>
                    <a:pt x="2025" y="3327"/>
                    <a:pt x="1357" y="5437"/>
                    <a:pt x="964" y="7451"/>
                  </a:cubicBezTo>
                  <a:cubicBezTo>
                    <a:pt x="0" y="12383"/>
                    <a:pt x="215" y="17665"/>
                    <a:pt x="2369" y="22206"/>
                  </a:cubicBezTo>
                  <a:cubicBezTo>
                    <a:pt x="3828" y="20935"/>
                    <a:pt x="4715" y="19107"/>
                    <a:pt x="5160" y="17225"/>
                  </a:cubicBezTo>
                  <a:cubicBezTo>
                    <a:pt x="5605" y="15342"/>
                    <a:pt x="5642" y="13389"/>
                    <a:pt x="5636" y="11455"/>
                  </a:cubicBezTo>
                  <a:cubicBezTo>
                    <a:pt x="5634" y="10770"/>
                    <a:pt x="5677" y="9976"/>
                    <a:pt x="6228" y="9569"/>
                  </a:cubicBezTo>
                  <a:cubicBezTo>
                    <a:pt x="6524" y="9349"/>
                    <a:pt x="6908" y="9294"/>
                    <a:pt x="7272" y="9234"/>
                  </a:cubicBezTo>
                  <a:cubicBezTo>
                    <a:pt x="10841" y="8652"/>
                    <a:pt x="16694" y="5685"/>
                    <a:pt x="19234" y="3113"/>
                  </a:cubicBezTo>
                  <a:cubicBezTo>
                    <a:pt x="20987" y="5771"/>
                    <a:pt x="22540" y="3565"/>
                    <a:pt x="23683" y="9137"/>
                  </a:cubicBezTo>
                  <a:lnTo>
                    <a:pt x="24944" y="7402"/>
                  </a:lnTo>
                  <a:cubicBezTo>
                    <a:pt x="24489" y="3801"/>
                    <a:pt x="21851" y="2233"/>
                    <a:pt x="18453" y="960"/>
                  </a:cubicBezTo>
                  <a:cubicBezTo>
                    <a:pt x="16617" y="271"/>
                    <a:pt x="14671" y="0"/>
                    <a:pt x="12708"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99" name="Google Shape;2351;p56"/>
            <p:cNvSpPr/>
            <p:nvPr/>
          </p:nvSpPr>
          <p:spPr>
            <a:xfrm>
              <a:off x="2323575" y="2011475"/>
              <a:ext cx="491875" cy="124075"/>
            </a:xfrm>
            <a:custGeom>
              <a:avLst/>
              <a:gdLst/>
              <a:ahLst/>
              <a:cxnLst/>
              <a:rect l="l" t="t" r="r" b="b"/>
              <a:pathLst>
                <a:path w="19675" h="4963" extrusionOk="0">
                  <a:moveTo>
                    <a:pt x="19647" y="0"/>
                  </a:moveTo>
                  <a:cubicBezTo>
                    <a:pt x="19548" y="0"/>
                    <a:pt x="18753" y="864"/>
                    <a:pt x="17191" y="1827"/>
                  </a:cubicBezTo>
                  <a:lnTo>
                    <a:pt x="16558" y="2211"/>
                  </a:lnTo>
                  <a:lnTo>
                    <a:pt x="15839" y="2571"/>
                  </a:lnTo>
                  <a:cubicBezTo>
                    <a:pt x="15351" y="2838"/>
                    <a:pt x="14789" y="3034"/>
                    <a:pt x="14214" y="3279"/>
                  </a:cubicBezTo>
                  <a:cubicBezTo>
                    <a:pt x="13038" y="3698"/>
                    <a:pt x="11716" y="4086"/>
                    <a:pt x="10291" y="4319"/>
                  </a:cubicBezTo>
                  <a:cubicBezTo>
                    <a:pt x="9024" y="4517"/>
                    <a:pt x="7798" y="4615"/>
                    <a:pt x="6662" y="4615"/>
                  </a:cubicBezTo>
                  <a:cubicBezTo>
                    <a:pt x="6521" y="4615"/>
                    <a:pt x="6380" y="4614"/>
                    <a:pt x="6242" y="4611"/>
                  </a:cubicBezTo>
                  <a:cubicBezTo>
                    <a:pt x="4995" y="4562"/>
                    <a:pt x="3871" y="4449"/>
                    <a:pt x="2949" y="4237"/>
                  </a:cubicBezTo>
                  <a:cubicBezTo>
                    <a:pt x="1205" y="3873"/>
                    <a:pt x="170" y="3353"/>
                    <a:pt x="27" y="3353"/>
                  </a:cubicBezTo>
                  <a:cubicBezTo>
                    <a:pt x="19" y="3353"/>
                    <a:pt x="13" y="3355"/>
                    <a:pt x="11" y="3360"/>
                  </a:cubicBezTo>
                  <a:cubicBezTo>
                    <a:pt x="1" y="3383"/>
                    <a:pt x="261" y="3522"/>
                    <a:pt x="742" y="3759"/>
                  </a:cubicBezTo>
                  <a:cubicBezTo>
                    <a:pt x="979" y="3887"/>
                    <a:pt x="1288" y="3997"/>
                    <a:pt x="1649" y="4123"/>
                  </a:cubicBezTo>
                  <a:lnTo>
                    <a:pt x="2227" y="4323"/>
                  </a:lnTo>
                  <a:lnTo>
                    <a:pt x="2892" y="4491"/>
                  </a:lnTo>
                  <a:cubicBezTo>
                    <a:pt x="3822" y="4739"/>
                    <a:pt x="4963" y="4881"/>
                    <a:pt x="6232" y="4950"/>
                  </a:cubicBezTo>
                  <a:cubicBezTo>
                    <a:pt x="6453" y="4958"/>
                    <a:pt x="6678" y="4962"/>
                    <a:pt x="6907" y="4962"/>
                  </a:cubicBezTo>
                  <a:cubicBezTo>
                    <a:pt x="7992" y="4962"/>
                    <a:pt x="9154" y="4869"/>
                    <a:pt x="10351" y="4682"/>
                  </a:cubicBezTo>
                  <a:cubicBezTo>
                    <a:pt x="11800" y="4445"/>
                    <a:pt x="13145" y="4040"/>
                    <a:pt x="14336" y="3595"/>
                  </a:cubicBezTo>
                  <a:cubicBezTo>
                    <a:pt x="14917" y="3338"/>
                    <a:pt x="15484" y="3127"/>
                    <a:pt x="15975" y="2843"/>
                  </a:cubicBezTo>
                  <a:lnTo>
                    <a:pt x="16699" y="2457"/>
                  </a:lnTo>
                  <a:cubicBezTo>
                    <a:pt x="16916" y="2317"/>
                    <a:pt x="17128" y="2179"/>
                    <a:pt x="17332" y="2046"/>
                  </a:cubicBezTo>
                  <a:cubicBezTo>
                    <a:pt x="17743" y="1798"/>
                    <a:pt x="18080" y="1520"/>
                    <a:pt x="18375" y="1278"/>
                  </a:cubicBezTo>
                  <a:lnTo>
                    <a:pt x="18788" y="942"/>
                  </a:lnTo>
                  <a:lnTo>
                    <a:pt x="19103" y="625"/>
                  </a:lnTo>
                  <a:cubicBezTo>
                    <a:pt x="19477" y="240"/>
                    <a:pt x="19675" y="21"/>
                    <a:pt x="19655" y="3"/>
                  </a:cubicBezTo>
                  <a:cubicBezTo>
                    <a:pt x="19653" y="1"/>
                    <a:pt x="19650" y="0"/>
                    <a:pt x="19647"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100" name="Google Shape;2352;p56"/>
            <p:cNvSpPr/>
            <p:nvPr/>
          </p:nvSpPr>
          <p:spPr>
            <a:xfrm>
              <a:off x="2369725" y="1985300"/>
              <a:ext cx="445425" cy="63825"/>
            </a:xfrm>
            <a:custGeom>
              <a:avLst/>
              <a:gdLst/>
              <a:ahLst/>
              <a:cxnLst/>
              <a:rect l="l" t="t" r="r" b="b"/>
              <a:pathLst>
                <a:path w="17817" h="2553" extrusionOk="0">
                  <a:moveTo>
                    <a:pt x="27" y="1"/>
                  </a:moveTo>
                  <a:cubicBezTo>
                    <a:pt x="22" y="1"/>
                    <a:pt x="18" y="2"/>
                    <a:pt x="16" y="5"/>
                  </a:cubicBezTo>
                  <a:cubicBezTo>
                    <a:pt x="0" y="25"/>
                    <a:pt x="199" y="187"/>
                    <a:pt x="578" y="466"/>
                  </a:cubicBezTo>
                  <a:cubicBezTo>
                    <a:pt x="762" y="616"/>
                    <a:pt x="1011" y="758"/>
                    <a:pt x="1305" y="915"/>
                  </a:cubicBezTo>
                  <a:lnTo>
                    <a:pt x="1774" y="1174"/>
                  </a:lnTo>
                  <a:lnTo>
                    <a:pt x="2326" y="1408"/>
                  </a:lnTo>
                  <a:cubicBezTo>
                    <a:pt x="3871" y="2082"/>
                    <a:pt x="6188" y="2538"/>
                    <a:pt x="8743" y="2552"/>
                  </a:cubicBezTo>
                  <a:cubicBezTo>
                    <a:pt x="8790" y="2552"/>
                    <a:pt x="8838" y="2552"/>
                    <a:pt x="8885" y="2552"/>
                  </a:cubicBezTo>
                  <a:cubicBezTo>
                    <a:pt x="11388" y="2552"/>
                    <a:pt x="13629" y="2196"/>
                    <a:pt x="15224" y="1830"/>
                  </a:cubicBezTo>
                  <a:cubicBezTo>
                    <a:pt x="16039" y="1648"/>
                    <a:pt x="16689" y="1461"/>
                    <a:pt x="17133" y="1315"/>
                  </a:cubicBezTo>
                  <a:cubicBezTo>
                    <a:pt x="17576" y="1168"/>
                    <a:pt x="17816" y="1074"/>
                    <a:pt x="17809" y="1050"/>
                  </a:cubicBezTo>
                  <a:cubicBezTo>
                    <a:pt x="17807" y="1045"/>
                    <a:pt x="17798" y="1043"/>
                    <a:pt x="17782" y="1043"/>
                  </a:cubicBezTo>
                  <a:cubicBezTo>
                    <a:pt x="17612" y="1043"/>
                    <a:pt x="16657" y="1297"/>
                    <a:pt x="15171" y="1574"/>
                  </a:cubicBezTo>
                  <a:cubicBezTo>
                    <a:pt x="13576" y="1874"/>
                    <a:pt x="11363" y="2185"/>
                    <a:pt x="8903" y="2185"/>
                  </a:cubicBezTo>
                  <a:cubicBezTo>
                    <a:pt x="8850" y="2185"/>
                    <a:pt x="8798" y="2185"/>
                    <a:pt x="8745" y="2185"/>
                  </a:cubicBezTo>
                  <a:cubicBezTo>
                    <a:pt x="6225" y="2169"/>
                    <a:pt x="3955" y="1764"/>
                    <a:pt x="2421" y="1166"/>
                  </a:cubicBezTo>
                  <a:cubicBezTo>
                    <a:pt x="948" y="618"/>
                    <a:pt x="138" y="1"/>
                    <a:pt x="27" y="1"/>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101" name="Google Shape;2353;p56"/>
            <p:cNvSpPr/>
            <p:nvPr/>
          </p:nvSpPr>
          <p:spPr>
            <a:xfrm>
              <a:off x="2814625" y="1948750"/>
              <a:ext cx="57800" cy="66675"/>
            </a:xfrm>
            <a:custGeom>
              <a:avLst/>
              <a:gdLst/>
              <a:ahLst/>
              <a:cxnLst/>
              <a:rect l="l" t="t" r="r" b="b"/>
              <a:pathLst>
                <a:path w="2312" h="2667" extrusionOk="0">
                  <a:moveTo>
                    <a:pt x="2087" y="0"/>
                  </a:moveTo>
                  <a:cubicBezTo>
                    <a:pt x="1991" y="0"/>
                    <a:pt x="1866" y="14"/>
                    <a:pt x="1718" y="51"/>
                  </a:cubicBezTo>
                  <a:cubicBezTo>
                    <a:pt x="1369" y="135"/>
                    <a:pt x="910" y="388"/>
                    <a:pt x="556" y="816"/>
                  </a:cubicBezTo>
                  <a:cubicBezTo>
                    <a:pt x="199" y="1244"/>
                    <a:pt x="40" y="1741"/>
                    <a:pt x="22" y="2101"/>
                  </a:cubicBezTo>
                  <a:cubicBezTo>
                    <a:pt x="1" y="2455"/>
                    <a:pt x="83" y="2667"/>
                    <a:pt x="127" y="2667"/>
                  </a:cubicBezTo>
                  <a:cubicBezTo>
                    <a:pt x="127" y="2667"/>
                    <a:pt x="128" y="2667"/>
                    <a:pt x="129" y="2666"/>
                  </a:cubicBezTo>
                  <a:cubicBezTo>
                    <a:pt x="233" y="2665"/>
                    <a:pt x="193" y="1802"/>
                    <a:pt x="839" y="1050"/>
                  </a:cubicBezTo>
                  <a:cubicBezTo>
                    <a:pt x="1458" y="276"/>
                    <a:pt x="2311" y="152"/>
                    <a:pt x="2294" y="51"/>
                  </a:cubicBezTo>
                  <a:cubicBezTo>
                    <a:pt x="2294" y="26"/>
                    <a:pt x="2218" y="0"/>
                    <a:pt x="2087"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sp>
          <p:nvSpPr>
            <p:cNvPr id="102" name="Google Shape;2354;p56"/>
            <p:cNvSpPr/>
            <p:nvPr/>
          </p:nvSpPr>
          <p:spPr>
            <a:xfrm>
              <a:off x="1947575" y="1947275"/>
              <a:ext cx="389975" cy="265225"/>
            </a:xfrm>
            <a:custGeom>
              <a:avLst/>
              <a:gdLst/>
              <a:ahLst/>
              <a:cxnLst/>
              <a:rect l="l" t="t" r="r" b="b"/>
              <a:pathLst>
                <a:path w="15599" h="10609" extrusionOk="0">
                  <a:moveTo>
                    <a:pt x="10290" y="1"/>
                  </a:moveTo>
                  <a:cubicBezTo>
                    <a:pt x="9739" y="1"/>
                    <a:pt x="9165" y="96"/>
                    <a:pt x="8604" y="283"/>
                  </a:cubicBezTo>
                  <a:cubicBezTo>
                    <a:pt x="6893" y="875"/>
                    <a:pt x="5267" y="2456"/>
                    <a:pt x="4868" y="4567"/>
                  </a:cubicBezTo>
                  <a:cubicBezTo>
                    <a:pt x="4677" y="5622"/>
                    <a:pt x="4857" y="6631"/>
                    <a:pt x="4793" y="7562"/>
                  </a:cubicBezTo>
                  <a:cubicBezTo>
                    <a:pt x="4765" y="8027"/>
                    <a:pt x="4678" y="8478"/>
                    <a:pt x="4490" y="8868"/>
                  </a:cubicBezTo>
                  <a:cubicBezTo>
                    <a:pt x="4305" y="9257"/>
                    <a:pt x="4011" y="9586"/>
                    <a:pt x="3675" y="9827"/>
                  </a:cubicBezTo>
                  <a:cubicBezTo>
                    <a:pt x="3261" y="10130"/>
                    <a:pt x="2766" y="10289"/>
                    <a:pt x="2295" y="10289"/>
                  </a:cubicBezTo>
                  <a:cubicBezTo>
                    <a:pt x="2001" y="10289"/>
                    <a:pt x="1716" y="10227"/>
                    <a:pt x="1467" y="10100"/>
                  </a:cubicBezTo>
                  <a:cubicBezTo>
                    <a:pt x="812" y="9766"/>
                    <a:pt x="405" y="9105"/>
                    <a:pt x="334" y="8489"/>
                  </a:cubicBezTo>
                  <a:cubicBezTo>
                    <a:pt x="257" y="7858"/>
                    <a:pt x="561" y="7307"/>
                    <a:pt x="984" y="7033"/>
                  </a:cubicBezTo>
                  <a:cubicBezTo>
                    <a:pt x="1306" y="6811"/>
                    <a:pt x="1686" y="6693"/>
                    <a:pt x="2075" y="6693"/>
                  </a:cubicBezTo>
                  <a:cubicBezTo>
                    <a:pt x="2122" y="6693"/>
                    <a:pt x="2169" y="6695"/>
                    <a:pt x="2216" y="6698"/>
                  </a:cubicBezTo>
                  <a:cubicBezTo>
                    <a:pt x="2914" y="6759"/>
                    <a:pt x="3174" y="7149"/>
                    <a:pt x="3224" y="7149"/>
                  </a:cubicBezTo>
                  <a:cubicBezTo>
                    <a:pt x="3226" y="7149"/>
                    <a:pt x="3229" y="7148"/>
                    <a:pt x="3230" y="7145"/>
                  </a:cubicBezTo>
                  <a:cubicBezTo>
                    <a:pt x="3236" y="7142"/>
                    <a:pt x="3187" y="7044"/>
                    <a:pt x="3036" y="6909"/>
                  </a:cubicBezTo>
                  <a:cubicBezTo>
                    <a:pt x="2891" y="6772"/>
                    <a:pt x="2618" y="6607"/>
                    <a:pt x="2230" y="6558"/>
                  </a:cubicBezTo>
                  <a:cubicBezTo>
                    <a:pt x="2142" y="6546"/>
                    <a:pt x="2054" y="6540"/>
                    <a:pt x="1966" y="6540"/>
                  </a:cubicBezTo>
                  <a:cubicBezTo>
                    <a:pt x="1579" y="6540"/>
                    <a:pt x="1198" y="6652"/>
                    <a:pt x="869" y="6864"/>
                  </a:cubicBezTo>
                  <a:cubicBezTo>
                    <a:pt x="386" y="7147"/>
                    <a:pt x="0" y="7793"/>
                    <a:pt x="75" y="8517"/>
                  </a:cubicBezTo>
                  <a:cubicBezTo>
                    <a:pt x="142" y="9223"/>
                    <a:pt x="577" y="9970"/>
                    <a:pt x="1328" y="10372"/>
                  </a:cubicBezTo>
                  <a:cubicBezTo>
                    <a:pt x="1631" y="10532"/>
                    <a:pt x="1974" y="10609"/>
                    <a:pt x="2326" y="10609"/>
                  </a:cubicBezTo>
                  <a:cubicBezTo>
                    <a:pt x="2859" y="10609"/>
                    <a:pt x="3412" y="10432"/>
                    <a:pt x="3871" y="10104"/>
                  </a:cubicBezTo>
                  <a:cubicBezTo>
                    <a:pt x="4253" y="9835"/>
                    <a:pt x="4588" y="9468"/>
                    <a:pt x="4805" y="9021"/>
                  </a:cubicBezTo>
                  <a:cubicBezTo>
                    <a:pt x="5022" y="8575"/>
                    <a:pt x="5120" y="8079"/>
                    <a:pt x="5152" y="7587"/>
                  </a:cubicBezTo>
                  <a:cubicBezTo>
                    <a:pt x="5221" y="6599"/>
                    <a:pt x="5048" y="5600"/>
                    <a:pt x="5229" y="4634"/>
                  </a:cubicBezTo>
                  <a:cubicBezTo>
                    <a:pt x="5596" y="2678"/>
                    <a:pt x="7117" y="1173"/>
                    <a:pt x="8717" y="603"/>
                  </a:cubicBezTo>
                  <a:cubicBezTo>
                    <a:pt x="9254" y="406"/>
                    <a:pt x="9792" y="322"/>
                    <a:pt x="10311" y="322"/>
                  </a:cubicBezTo>
                  <a:cubicBezTo>
                    <a:pt x="11374" y="322"/>
                    <a:pt x="12358" y="675"/>
                    <a:pt x="13089" y="1141"/>
                  </a:cubicBezTo>
                  <a:cubicBezTo>
                    <a:pt x="14204" y="1843"/>
                    <a:pt x="14836" y="2758"/>
                    <a:pt x="15158" y="3412"/>
                  </a:cubicBezTo>
                  <a:cubicBezTo>
                    <a:pt x="15477" y="4070"/>
                    <a:pt x="15547" y="4483"/>
                    <a:pt x="15585" y="4483"/>
                  </a:cubicBezTo>
                  <a:cubicBezTo>
                    <a:pt x="15586" y="4483"/>
                    <a:pt x="15586" y="4483"/>
                    <a:pt x="15587" y="4483"/>
                  </a:cubicBezTo>
                  <a:cubicBezTo>
                    <a:pt x="15599" y="4479"/>
                    <a:pt x="15587" y="4377"/>
                    <a:pt x="15550" y="4181"/>
                  </a:cubicBezTo>
                  <a:cubicBezTo>
                    <a:pt x="15518" y="3986"/>
                    <a:pt x="15437" y="3700"/>
                    <a:pt x="15287" y="3352"/>
                  </a:cubicBezTo>
                  <a:cubicBezTo>
                    <a:pt x="14996" y="2660"/>
                    <a:pt x="14378" y="1685"/>
                    <a:pt x="13230" y="922"/>
                  </a:cubicBezTo>
                  <a:cubicBezTo>
                    <a:pt x="12603" y="509"/>
                    <a:pt x="11901" y="224"/>
                    <a:pt x="11162" y="86"/>
                  </a:cubicBezTo>
                  <a:cubicBezTo>
                    <a:pt x="10882" y="29"/>
                    <a:pt x="10589" y="1"/>
                    <a:pt x="10290" y="1"/>
                  </a:cubicBezTo>
                  <a:close/>
                </a:path>
              </a:pathLst>
            </a:custGeom>
            <a:solidFill>
              <a:schemeClr val="dk2"/>
            </a:solidFill>
            <a:ln>
              <a:noFill/>
            </a:ln>
          </p:spPr>
          <p:txBody>
            <a:bodyPr spcFirstLastPara="1" wrap="square" lIns="60950" tIns="60950" rIns="60950" bIns="60950" anchor="ctr" anchorCtr="0">
              <a:noAutofit/>
            </a:bodyPr>
            <a:lstStyle/>
            <a:p>
              <a:endParaRPr sz="1200"/>
            </a:p>
          </p:txBody>
        </p:sp>
        <p:sp>
          <p:nvSpPr>
            <p:cNvPr id="103" name="Google Shape;2355;p56"/>
            <p:cNvSpPr/>
            <p:nvPr/>
          </p:nvSpPr>
          <p:spPr>
            <a:xfrm>
              <a:off x="2457125" y="2026125"/>
              <a:ext cx="364550" cy="174925"/>
            </a:xfrm>
            <a:custGeom>
              <a:avLst/>
              <a:gdLst/>
              <a:ahLst/>
              <a:cxnLst/>
              <a:rect l="l" t="t" r="r" b="b"/>
              <a:pathLst>
                <a:path w="14582" h="6997" extrusionOk="0">
                  <a:moveTo>
                    <a:pt x="14559" y="0"/>
                  </a:moveTo>
                  <a:cubicBezTo>
                    <a:pt x="14484" y="0"/>
                    <a:pt x="14235" y="956"/>
                    <a:pt x="13308" y="2163"/>
                  </a:cubicBezTo>
                  <a:cubicBezTo>
                    <a:pt x="12386" y="3391"/>
                    <a:pt x="10673" y="4779"/>
                    <a:pt x="8456" y="5584"/>
                  </a:cubicBezTo>
                  <a:cubicBezTo>
                    <a:pt x="6235" y="6387"/>
                    <a:pt x="4070" y="6585"/>
                    <a:pt x="2524" y="6713"/>
                  </a:cubicBezTo>
                  <a:cubicBezTo>
                    <a:pt x="968" y="6831"/>
                    <a:pt x="0" y="6880"/>
                    <a:pt x="2" y="6936"/>
                  </a:cubicBezTo>
                  <a:cubicBezTo>
                    <a:pt x="2" y="6961"/>
                    <a:pt x="245" y="6981"/>
                    <a:pt x="682" y="6991"/>
                  </a:cubicBezTo>
                  <a:cubicBezTo>
                    <a:pt x="843" y="6995"/>
                    <a:pt x="1030" y="6997"/>
                    <a:pt x="1240" y="6997"/>
                  </a:cubicBezTo>
                  <a:cubicBezTo>
                    <a:pt x="1605" y="6997"/>
                    <a:pt x="2042" y="6990"/>
                    <a:pt x="2539" y="6973"/>
                  </a:cubicBezTo>
                  <a:cubicBezTo>
                    <a:pt x="4097" y="6909"/>
                    <a:pt x="6299" y="6753"/>
                    <a:pt x="8583" y="5929"/>
                  </a:cubicBezTo>
                  <a:cubicBezTo>
                    <a:pt x="10867" y="5100"/>
                    <a:pt x="12620" y="3627"/>
                    <a:pt x="13516" y="2318"/>
                  </a:cubicBezTo>
                  <a:cubicBezTo>
                    <a:pt x="13972" y="1666"/>
                    <a:pt x="14250" y="1082"/>
                    <a:pt x="14394" y="665"/>
                  </a:cubicBezTo>
                  <a:cubicBezTo>
                    <a:pt x="14536" y="247"/>
                    <a:pt x="14582" y="6"/>
                    <a:pt x="14562" y="1"/>
                  </a:cubicBezTo>
                  <a:cubicBezTo>
                    <a:pt x="14561" y="1"/>
                    <a:pt x="14560" y="0"/>
                    <a:pt x="14559" y="0"/>
                  </a:cubicBezTo>
                  <a:close/>
                </a:path>
              </a:pathLst>
            </a:custGeom>
            <a:solidFill>
              <a:schemeClr val="tx1"/>
            </a:solidFill>
            <a:ln>
              <a:noFill/>
            </a:ln>
          </p:spPr>
          <p:txBody>
            <a:bodyPr spcFirstLastPara="1" wrap="square" lIns="60950" tIns="60950" rIns="60950" bIns="60950" anchor="ctr" anchorCtr="0">
              <a:noAutofit/>
            </a:bodyPr>
            <a:lstStyle/>
            <a:p>
              <a:endParaRPr sz="1200"/>
            </a:p>
          </p:txBody>
        </p:sp>
        <p:sp>
          <p:nvSpPr>
            <p:cNvPr id="104" name="Google Shape;2356;p56"/>
            <p:cNvSpPr/>
            <p:nvPr/>
          </p:nvSpPr>
          <p:spPr>
            <a:xfrm>
              <a:off x="2225025" y="2508575"/>
              <a:ext cx="177850" cy="126150"/>
            </a:xfrm>
            <a:custGeom>
              <a:avLst/>
              <a:gdLst/>
              <a:ahLst/>
              <a:cxnLst/>
              <a:rect l="l" t="t" r="r" b="b"/>
              <a:pathLst>
                <a:path w="7114" h="5046" extrusionOk="0">
                  <a:moveTo>
                    <a:pt x="4044" y="1149"/>
                  </a:moveTo>
                  <a:cubicBezTo>
                    <a:pt x="4178" y="1149"/>
                    <a:pt x="4310" y="1175"/>
                    <a:pt x="4429" y="1232"/>
                  </a:cubicBezTo>
                  <a:cubicBezTo>
                    <a:pt x="4888" y="1448"/>
                    <a:pt x="5112" y="2018"/>
                    <a:pt x="5076" y="2515"/>
                  </a:cubicBezTo>
                  <a:cubicBezTo>
                    <a:pt x="5069" y="2616"/>
                    <a:pt x="5052" y="2715"/>
                    <a:pt x="5026" y="2811"/>
                  </a:cubicBezTo>
                  <a:lnTo>
                    <a:pt x="5026" y="2811"/>
                  </a:lnTo>
                  <a:cubicBezTo>
                    <a:pt x="5024" y="2812"/>
                    <a:pt x="5023" y="2813"/>
                    <a:pt x="5021" y="2813"/>
                  </a:cubicBezTo>
                  <a:cubicBezTo>
                    <a:pt x="4818" y="2878"/>
                    <a:pt x="4595" y="2918"/>
                    <a:pt x="4372" y="2918"/>
                  </a:cubicBezTo>
                  <a:cubicBezTo>
                    <a:pt x="4145" y="2918"/>
                    <a:pt x="3917" y="2876"/>
                    <a:pt x="3710" y="2773"/>
                  </a:cubicBezTo>
                  <a:cubicBezTo>
                    <a:pt x="3314" y="2588"/>
                    <a:pt x="3005" y="2067"/>
                    <a:pt x="3186" y="1648"/>
                  </a:cubicBezTo>
                  <a:cubicBezTo>
                    <a:pt x="3306" y="1345"/>
                    <a:pt x="3680" y="1149"/>
                    <a:pt x="4044" y="1149"/>
                  </a:cubicBezTo>
                  <a:close/>
                  <a:moveTo>
                    <a:pt x="7027" y="1"/>
                  </a:moveTo>
                  <a:cubicBezTo>
                    <a:pt x="7027" y="1"/>
                    <a:pt x="7027" y="1"/>
                    <a:pt x="7027" y="1"/>
                  </a:cubicBezTo>
                  <a:cubicBezTo>
                    <a:pt x="6993" y="4"/>
                    <a:pt x="7013" y="249"/>
                    <a:pt x="6925" y="666"/>
                  </a:cubicBezTo>
                  <a:cubicBezTo>
                    <a:pt x="6793" y="1252"/>
                    <a:pt x="6490" y="1786"/>
                    <a:pt x="6054" y="2198"/>
                  </a:cubicBezTo>
                  <a:cubicBezTo>
                    <a:pt x="5866" y="2379"/>
                    <a:pt x="5654" y="2530"/>
                    <a:pt x="5423" y="2648"/>
                  </a:cubicBezTo>
                  <a:lnTo>
                    <a:pt x="5423" y="2648"/>
                  </a:lnTo>
                  <a:cubicBezTo>
                    <a:pt x="5428" y="2612"/>
                    <a:pt x="5432" y="2576"/>
                    <a:pt x="5435" y="2540"/>
                  </a:cubicBezTo>
                  <a:cubicBezTo>
                    <a:pt x="5481" y="1935"/>
                    <a:pt x="5232" y="1215"/>
                    <a:pt x="4585" y="899"/>
                  </a:cubicBezTo>
                  <a:cubicBezTo>
                    <a:pt x="4408" y="820"/>
                    <a:pt x="4219" y="783"/>
                    <a:pt x="4032" y="783"/>
                  </a:cubicBezTo>
                  <a:cubicBezTo>
                    <a:pt x="3539" y="783"/>
                    <a:pt x="3058" y="1044"/>
                    <a:pt x="2852" y="1512"/>
                  </a:cubicBezTo>
                  <a:cubicBezTo>
                    <a:pt x="2719" y="1833"/>
                    <a:pt x="2774" y="2189"/>
                    <a:pt x="2921" y="2460"/>
                  </a:cubicBezTo>
                  <a:cubicBezTo>
                    <a:pt x="3062" y="2729"/>
                    <a:pt x="3287" y="2946"/>
                    <a:pt x="3562" y="3076"/>
                  </a:cubicBezTo>
                  <a:cubicBezTo>
                    <a:pt x="3816" y="3195"/>
                    <a:pt x="4077" y="3242"/>
                    <a:pt x="4330" y="3242"/>
                  </a:cubicBezTo>
                  <a:cubicBezTo>
                    <a:pt x="4523" y="3242"/>
                    <a:pt x="4711" y="3214"/>
                    <a:pt x="4887" y="3170"/>
                  </a:cubicBezTo>
                  <a:lnTo>
                    <a:pt x="4887" y="3170"/>
                  </a:lnTo>
                  <a:cubicBezTo>
                    <a:pt x="4764" y="3410"/>
                    <a:pt x="4592" y="3627"/>
                    <a:pt x="4403" y="3807"/>
                  </a:cubicBezTo>
                  <a:cubicBezTo>
                    <a:pt x="3701" y="4462"/>
                    <a:pt x="2817" y="4782"/>
                    <a:pt x="2089" y="4782"/>
                  </a:cubicBezTo>
                  <a:cubicBezTo>
                    <a:pt x="2068" y="4782"/>
                    <a:pt x="2048" y="4782"/>
                    <a:pt x="2028" y="4781"/>
                  </a:cubicBezTo>
                  <a:cubicBezTo>
                    <a:pt x="1432" y="4772"/>
                    <a:pt x="860" y="4535"/>
                    <a:pt x="431" y="4118"/>
                  </a:cubicBezTo>
                  <a:cubicBezTo>
                    <a:pt x="140" y="3825"/>
                    <a:pt x="51" y="3594"/>
                    <a:pt x="18" y="3594"/>
                  </a:cubicBezTo>
                  <a:cubicBezTo>
                    <a:pt x="17" y="3594"/>
                    <a:pt x="16" y="3594"/>
                    <a:pt x="15" y="3595"/>
                  </a:cubicBezTo>
                  <a:cubicBezTo>
                    <a:pt x="0" y="3598"/>
                    <a:pt x="38" y="3858"/>
                    <a:pt x="326" y="4214"/>
                  </a:cubicBezTo>
                  <a:cubicBezTo>
                    <a:pt x="606" y="4557"/>
                    <a:pt x="1184" y="4989"/>
                    <a:pt x="2017" y="5040"/>
                  </a:cubicBezTo>
                  <a:cubicBezTo>
                    <a:pt x="2074" y="5043"/>
                    <a:pt x="2132" y="5045"/>
                    <a:pt x="2191" y="5045"/>
                  </a:cubicBezTo>
                  <a:cubicBezTo>
                    <a:pt x="2973" y="5045"/>
                    <a:pt x="3881" y="4729"/>
                    <a:pt x="4635" y="4053"/>
                  </a:cubicBezTo>
                  <a:cubicBezTo>
                    <a:pt x="4927" y="3785"/>
                    <a:pt x="5195" y="3434"/>
                    <a:pt x="5337" y="3015"/>
                  </a:cubicBezTo>
                  <a:lnTo>
                    <a:pt x="5337" y="3015"/>
                  </a:lnTo>
                  <a:cubicBezTo>
                    <a:pt x="5674" y="2866"/>
                    <a:pt x="5981" y="2650"/>
                    <a:pt x="6236" y="2382"/>
                  </a:cubicBezTo>
                  <a:cubicBezTo>
                    <a:pt x="6810" y="1792"/>
                    <a:pt x="7013" y="1130"/>
                    <a:pt x="7067" y="689"/>
                  </a:cubicBezTo>
                  <a:cubicBezTo>
                    <a:pt x="7114" y="244"/>
                    <a:pt x="7045" y="1"/>
                    <a:pt x="7027" y="1"/>
                  </a:cubicBezTo>
                  <a:close/>
                </a:path>
              </a:pathLst>
            </a:custGeom>
            <a:solidFill>
              <a:schemeClr val="accent3"/>
            </a:solidFill>
            <a:ln>
              <a:noFill/>
            </a:ln>
          </p:spPr>
          <p:txBody>
            <a:bodyPr spcFirstLastPara="1" wrap="square" lIns="60950" tIns="60950" rIns="60950" bIns="60950" anchor="ctr" anchorCtr="0">
              <a:noAutofit/>
            </a:bodyPr>
            <a:lstStyle/>
            <a:p>
              <a:endParaRPr sz="1200"/>
            </a:p>
          </p:txBody>
        </p:sp>
        <p:sp>
          <p:nvSpPr>
            <p:cNvPr id="105" name="Google Shape;2357;p56"/>
            <p:cNvSpPr/>
            <p:nvPr/>
          </p:nvSpPr>
          <p:spPr>
            <a:xfrm>
              <a:off x="1341825" y="4581550"/>
              <a:ext cx="1820125" cy="5875"/>
            </a:xfrm>
            <a:custGeom>
              <a:avLst/>
              <a:gdLst/>
              <a:ahLst/>
              <a:cxnLst/>
              <a:rect l="l" t="t" r="r" b="b"/>
              <a:pathLst>
                <a:path w="72805" h="235" extrusionOk="0">
                  <a:moveTo>
                    <a:pt x="36405" y="0"/>
                  </a:moveTo>
                  <a:cubicBezTo>
                    <a:pt x="16296" y="0"/>
                    <a:pt x="0" y="52"/>
                    <a:pt x="0" y="118"/>
                  </a:cubicBezTo>
                  <a:cubicBezTo>
                    <a:pt x="0" y="182"/>
                    <a:pt x="16296" y="234"/>
                    <a:pt x="36405" y="234"/>
                  </a:cubicBezTo>
                  <a:cubicBezTo>
                    <a:pt x="56505" y="234"/>
                    <a:pt x="72804" y="182"/>
                    <a:pt x="72804" y="118"/>
                  </a:cubicBezTo>
                  <a:cubicBezTo>
                    <a:pt x="72804" y="52"/>
                    <a:pt x="56505" y="0"/>
                    <a:pt x="36405" y="0"/>
                  </a:cubicBezTo>
                  <a:close/>
                </a:path>
              </a:pathLst>
            </a:custGeom>
            <a:solidFill>
              <a:schemeClr val="accent2"/>
            </a:solidFill>
            <a:ln>
              <a:noFill/>
            </a:ln>
          </p:spPr>
          <p:txBody>
            <a:bodyPr spcFirstLastPara="1" wrap="square" lIns="60950" tIns="60950" rIns="60950" bIns="60950" anchor="ctr" anchorCtr="0">
              <a:noAutofit/>
            </a:bodyPr>
            <a:lstStyle/>
            <a:p>
              <a:endParaRPr sz="1200"/>
            </a:p>
          </p:txBody>
        </p:sp>
      </p:grpSp>
      <p:sp>
        <p:nvSpPr>
          <p:cNvPr id="106" name="Isosceles Triangle 105">
            <a:extLst>
              <a:ext uri="{FF2B5EF4-FFF2-40B4-BE49-F238E27FC236}">
                <a16:creationId xmlns:a16="http://schemas.microsoft.com/office/drawing/2014/main" id="{9457CEEB-1F2D-3E6A-2C2F-2EF74BE002B4}"/>
              </a:ext>
            </a:extLst>
          </p:cNvPr>
          <p:cNvSpPr/>
          <p:nvPr/>
        </p:nvSpPr>
        <p:spPr>
          <a:xfrm rot="13351803" flipV="1">
            <a:off x="4880271" y="2138261"/>
            <a:ext cx="681149" cy="343733"/>
          </a:xfrm>
          <a:prstGeom prst="triangle">
            <a:avLst>
              <a:gd name="adj" fmla="val 46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618047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dcf63e3f49_0_13"/>
          <p:cNvSpPr txBox="1">
            <a:spLocks noGrp="1"/>
          </p:cNvSpPr>
          <p:nvPr>
            <p:ph type="ctrTitle"/>
          </p:nvPr>
        </p:nvSpPr>
        <p:spPr>
          <a:xfrm>
            <a:off x="414774" y="4766377"/>
            <a:ext cx="11583928" cy="916500"/>
          </a:xfrm>
          <a:prstGeom prst="rect">
            <a:avLst/>
          </a:prstGeom>
          <a:noFill/>
          <a:ln>
            <a:noFill/>
          </a:ln>
        </p:spPr>
        <p:txBody>
          <a:bodyPr spcFirstLastPara="1" wrap="square" lIns="91425" tIns="45700" rIns="91425" bIns="45700" anchor="b" anchorCtr="0">
            <a:noAutofit/>
          </a:bodyPr>
          <a:lstStyle/>
          <a:p>
            <a:pPr algn="l">
              <a:buClr>
                <a:srgbClr val="ED6D0D"/>
              </a:buClr>
            </a:pPr>
            <a:br>
              <a:rPr lang="en-US" sz="4000" b="1" i="0" u="none" strike="noStrike" cap="none" dirty="0">
                <a:solidFill>
                  <a:schemeClr val="accent1">
                    <a:lumMod val="75000"/>
                  </a:schemeClr>
                </a:solidFill>
                <a:latin typeface="Source Sans Pro"/>
                <a:ea typeface="Source Sans Pro"/>
                <a:cs typeface="Source Sans Pro"/>
                <a:sym typeface="Source Sans Pro"/>
              </a:rPr>
            </a:br>
            <a:br>
              <a:rPr lang="en-US" sz="4000" b="1" i="0" u="none" strike="noStrike" cap="none" dirty="0">
                <a:solidFill>
                  <a:schemeClr val="accent1">
                    <a:lumMod val="75000"/>
                  </a:schemeClr>
                </a:solidFill>
                <a:latin typeface="Source Sans Pro"/>
                <a:ea typeface="Source Sans Pro"/>
                <a:cs typeface="Source Sans Pro"/>
                <a:sym typeface="Source Sans Pro"/>
              </a:rPr>
            </a:br>
            <a:br>
              <a:rPr lang="en-US" sz="4000" b="1" i="0" u="none" strike="noStrike" cap="none" dirty="0">
                <a:solidFill>
                  <a:schemeClr val="accent1">
                    <a:lumMod val="75000"/>
                  </a:schemeClr>
                </a:solidFill>
                <a:latin typeface="Source Sans Pro"/>
                <a:ea typeface="Source Sans Pro"/>
                <a:cs typeface="Source Sans Pro"/>
                <a:sym typeface="Source Sans Pro"/>
              </a:rPr>
            </a:br>
            <a:br>
              <a:rPr lang="en-US" sz="4000" b="1" i="0" u="none" strike="noStrike" cap="none" dirty="0">
                <a:solidFill>
                  <a:schemeClr val="accent1">
                    <a:lumMod val="75000"/>
                  </a:schemeClr>
                </a:solidFill>
                <a:latin typeface="Source Sans Pro"/>
                <a:ea typeface="Source Sans Pro"/>
                <a:cs typeface="Source Sans Pro"/>
                <a:sym typeface="Source Sans Pro"/>
              </a:rPr>
            </a:br>
            <a:br>
              <a:rPr lang="en-US" sz="4000" b="1" i="0" u="none" strike="noStrike" cap="none" dirty="0">
                <a:solidFill>
                  <a:schemeClr val="accent1">
                    <a:lumMod val="75000"/>
                  </a:schemeClr>
                </a:solidFill>
                <a:latin typeface="Source Sans Pro"/>
                <a:ea typeface="Source Sans Pro"/>
                <a:cs typeface="Source Sans Pro"/>
                <a:sym typeface="Source Sans Pro"/>
              </a:rPr>
            </a:br>
            <a:r>
              <a:rPr lang="en-US" sz="4000" b="1" i="0" u="none" strike="noStrike" cap="none" dirty="0">
                <a:solidFill>
                  <a:schemeClr val="accent1">
                    <a:lumMod val="50000"/>
                  </a:schemeClr>
                </a:solidFill>
                <a:latin typeface="Source Sans Pro"/>
                <a:ea typeface="Source Sans Pro"/>
                <a:cs typeface="Source Sans Pro"/>
                <a:sym typeface="Source Sans Pro"/>
              </a:rPr>
              <a:t>Thank you for your attention! </a:t>
            </a:r>
            <a:br>
              <a:rPr lang="en-US" sz="4000" b="1" i="0" u="none" strike="noStrike" cap="none" dirty="0">
                <a:solidFill>
                  <a:schemeClr val="accent1">
                    <a:lumMod val="50000"/>
                  </a:schemeClr>
                </a:solidFill>
                <a:latin typeface="Source Sans Pro"/>
                <a:ea typeface="Source Sans Pro"/>
                <a:cs typeface="Source Sans Pro"/>
                <a:sym typeface="Source Sans Pro"/>
              </a:rPr>
            </a:br>
            <a:br>
              <a:rPr lang="en-US" sz="4000" b="1" i="0" u="none" strike="noStrike" cap="none" dirty="0">
                <a:solidFill>
                  <a:schemeClr val="accent1">
                    <a:lumMod val="50000"/>
                  </a:schemeClr>
                </a:solidFill>
                <a:latin typeface="Source Sans Pro"/>
                <a:ea typeface="Source Sans Pro"/>
                <a:cs typeface="Source Sans Pro"/>
                <a:sym typeface="Source Sans Pro"/>
              </a:rPr>
            </a:br>
            <a:r>
              <a:rPr lang="en-US" sz="4000" b="1" i="0" u="none" strike="noStrike" cap="none" dirty="0">
                <a:solidFill>
                  <a:schemeClr val="accent1">
                    <a:lumMod val="50000"/>
                  </a:schemeClr>
                </a:solidFill>
                <a:latin typeface="Source Sans Pro"/>
                <a:ea typeface="Source Sans Pro"/>
                <a:cs typeface="Source Sans Pro"/>
                <a:sym typeface="Source Sans Pro"/>
              </a:rPr>
              <a:t>Want to know more? </a:t>
            </a:r>
            <a:br>
              <a:rPr lang="en-US" sz="4000" b="1" i="0" u="none" strike="noStrike" cap="none" dirty="0">
                <a:solidFill>
                  <a:schemeClr val="accent1">
                    <a:lumMod val="50000"/>
                  </a:schemeClr>
                </a:solidFill>
                <a:latin typeface="Source Sans Pro"/>
                <a:ea typeface="Source Sans Pro"/>
                <a:cs typeface="Source Sans Pro"/>
                <a:sym typeface="Source Sans Pro"/>
              </a:rPr>
            </a:br>
            <a:r>
              <a:rPr lang="en-US" sz="4000" b="1" i="0" u="none" strike="noStrike" cap="none" dirty="0">
                <a:solidFill>
                  <a:schemeClr val="accent1">
                    <a:lumMod val="50000"/>
                  </a:schemeClr>
                </a:solidFill>
                <a:latin typeface="Source Sans Pro"/>
                <a:ea typeface="Source Sans Pro"/>
                <a:cs typeface="Source Sans Pro"/>
                <a:sym typeface="Source Sans Pro"/>
              </a:rPr>
              <a:t>Contact us at </a:t>
            </a:r>
            <a:r>
              <a:rPr lang="en-US" sz="4000" b="1" i="0" u="none" strike="noStrike" cap="none" dirty="0">
                <a:solidFill>
                  <a:schemeClr val="accent2"/>
                </a:solidFill>
                <a:latin typeface="Source Sans Pro"/>
                <a:ea typeface="Source Sans Pro"/>
                <a:cs typeface="Source Sans Pro"/>
                <a:sym typeface="Source Sans Pro"/>
              </a:rPr>
              <a:t>office@wageindicator.org</a:t>
            </a:r>
            <a:r>
              <a:rPr lang="en-US" sz="4000" b="1" i="0" u="none" strike="noStrike" cap="none" dirty="0">
                <a:solidFill>
                  <a:srgbClr val="8AC2E5"/>
                </a:solidFill>
                <a:latin typeface="Source Sans Pro"/>
                <a:ea typeface="Source Sans Pro"/>
                <a:cs typeface="Source Sans Pro"/>
                <a:sym typeface="Source Sans Pro"/>
              </a:rPr>
              <a:t> </a:t>
            </a:r>
            <a:br>
              <a:rPr lang="en-US" sz="4000" b="1" i="0" u="none" strike="noStrike" cap="none" dirty="0">
                <a:solidFill>
                  <a:srgbClr val="8AC2E5"/>
                </a:solidFill>
                <a:latin typeface="Source Sans Pro"/>
                <a:ea typeface="Source Sans Pro"/>
                <a:cs typeface="Source Sans Pro"/>
                <a:sym typeface="Source Sans Pro"/>
              </a:rPr>
            </a:br>
            <a:br>
              <a:rPr lang="en-US" sz="4000" b="1" dirty="0">
                <a:solidFill>
                  <a:srgbClr val="ED6D0D"/>
                </a:solidFill>
                <a:latin typeface="Source Sans Pro"/>
                <a:ea typeface="Source Sans Pro"/>
                <a:cs typeface="Source Sans Pro"/>
                <a:sym typeface="Source Sans Pro"/>
              </a:rPr>
            </a:br>
            <a:endParaRPr lang="en-GB" sz="4000" dirty="0"/>
          </a:p>
        </p:txBody>
      </p:sp>
      <p:pic>
        <p:nvPicPr>
          <p:cNvPr id="164" name="Google Shape;164;g1dcf63e3f49_0_13" descr="A picture containing text, clipart&#10;&#10;Description automatically generated"/>
          <p:cNvPicPr preferRelativeResize="0"/>
          <p:nvPr/>
        </p:nvPicPr>
        <p:blipFill rotWithShape="1">
          <a:blip r:embed="rId3">
            <a:alphaModFix/>
          </a:blip>
          <a:srcRect/>
          <a:stretch/>
        </p:blipFill>
        <p:spPr>
          <a:xfrm>
            <a:off x="8256258" y="386116"/>
            <a:ext cx="3742444" cy="506279"/>
          </a:xfrm>
          <a:prstGeom prst="rect">
            <a:avLst/>
          </a:prstGeom>
          <a:noFill/>
          <a:ln>
            <a:noFill/>
          </a:ln>
        </p:spPr>
      </p:pic>
      <p:sp>
        <p:nvSpPr>
          <p:cNvPr id="166" name="Google Shape;166;g1dcf63e3f49_0_13"/>
          <p:cNvSpPr txBox="1"/>
          <p:nvPr/>
        </p:nvSpPr>
        <p:spPr>
          <a:xfrm>
            <a:off x="414774" y="5599302"/>
            <a:ext cx="1158392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0" u="none" strike="noStrike" cap="none" dirty="0">
                <a:solidFill>
                  <a:srgbClr val="002060"/>
                </a:solidFill>
                <a:latin typeface="Source Sans Pro" panose="020B0503030403020204" pitchFamily="34" charset="0"/>
                <a:ea typeface="Source Sans Pro" panose="020B0503030403020204" pitchFamily="34" charset="0"/>
                <a:cs typeface="Source Sans Pro"/>
                <a:sym typeface="Source Sans Pro"/>
              </a:rPr>
              <a:t>A WageIndicator side session at 8</a:t>
            </a:r>
            <a:r>
              <a:rPr lang="en-US" sz="2000" i="0" u="none" strike="noStrike" cap="none" baseline="30000" dirty="0">
                <a:solidFill>
                  <a:srgbClr val="002060"/>
                </a:solidFill>
                <a:latin typeface="Source Sans Pro" panose="020B0503030403020204" pitchFamily="34" charset="0"/>
                <a:ea typeface="Source Sans Pro" panose="020B0503030403020204" pitchFamily="34" charset="0"/>
                <a:cs typeface="Source Sans Pro"/>
                <a:sym typeface="Source Sans Pro"/>
              </a:rPr>
              <a:t>th</a:t>
            </a:r>
            <a:r>
              <a:rPr lang="en-US" sz="2000" i="0" u="none" strike="noStrike" cap="none" dirty="0">
                <a:solidFill>
                  <a:srgbClr val="002060"/>
                </a:solidFill>
                <a:latin typeface="Source Sans Pro" panose="020B0503030403020204" pitchFamily="34" charset="0"/>
                <a:ea typeface="Source Sans Pro" panose="020B0503030403020204" pitchFamily="34" charset="0"/>
                <a:cs typeface="Source Sans Pro"/>
                <a:sym typeface="Source Sans Pro"/>
              </a:rPr>
              <a:t> Regulating for Decent Work ILO Conference</a:t>
            </a:r>
            <a:r>
              <a:rPr lang="en-US" sz="2000" i="1" dirty="0">
                <a:solidFill>
                  <a:srgbClr val="002060"/>
                </a:solidFill>
                <a:latin typeface="Source Sans Pro" panose="020B0503030403020204" pitchFamily="34" charset="0"/>
                <a:ea typeface="Source Sans Pro" panose="020B0503030403020204" pitchFamily="34" charset="0"/>
                <a:cs typeface="Source Sans Pro"/>
                <a:sym typeface="Source Sans Pro"/>
              </a:rPr>
              <a:t> </a:t>
            </a:r>
            <a:br>
              <a:rPr lang="en-US" sz="2000" i="1" dirty="0">
                <a:solidFill>
                  <a:srgbClr val="002060"/>
                </a:solidFill>
                <a:latin typeface="Source Sans Pro" panose="020B0503030403020204" pitchFamily="34" charset="0"/>
                <a:ea typeface="Source Sans Pro" panose="020B0503030403020204" pitchFamily="34" charset="0"/>
                <a:cs typeface="Source Sans Pro"/>
                <a:sym typeface="Source Sans Pro"/>
              </a:rPr>
            </a:br>
            <a:r>
              <a:rPr lang="en-US" sz="2000" i="1" dirty="0">
                <a:solidFill>
                  <a:schemeClr val="accent2">
                    <a:lumMod val="75000"/>
                  </a:schemeClr>
                </a:solidFill>
                <a:latin typeface="Source Sans Pro" panose="020B0503030403020204" pitchFamily="34" charset="0"/>
                <a:ea typeface="Source Sans Pro" panose="020B0503030403020204" pitchFamily="34" charset="0"/>
                <a:cs typeface="Source Sans Pro"/>
                <a:sym typeface="Source Sans Pro"/>
              </a:rPr>
              <a:t>11 July 2023, Geneva </a:t>
            </a:r>
            <a:r>
              <a:rPr lang="en-US" sz="2000" dirty="0">
                <a:solidFill>
                  <a:srgbClr val="ED6D0D"/>
                </a:solidFill>
                <a:latin typeface="Source Sans Pro" panose="020B0503030403020204" pitchFamily="34" charset="0"/>
                <a:ea typeface="Source Sans Pro" panose="020B0503030403020204" pitchFamily="34" charset="0"/>
                <a:cs typeface="Source Sans Pro"/>
                <a:sym typeface="Source Sans Pro"/>
              </a:rPr>
              <a:t>   </a:t>
            </a:r>
            <a:endParaRPr lang="en-US" sz="2000" i="0" u="none" strike="noStrike" cap="none"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pic>
        <p:nvPicPr>
          <p:cNvPr id="2" name="Google Shape;67;gfaac46f2e1_0_6">
            <a:extLst>
              <a:ext uri="{FF2B5EF4-FFF2-40B4-BE49-F238E27FC236}">
                <a16:creationId xmlns:a16="http://schemas.microsoft.com/office/drawing/2014/main" id="{CD6FF207-69B4-9858-07D5-A203D62BB0DF}"/>
              </a:ext>
            </a:extLst>
          </p:cNvPr>
          <p:cNvPicPr preferRelativeResize="0"/>
          <p:nvPr/>
        </p:nvPicPr>
        <p:blipFill>
          <a:blip r:embed="rId4">
            <a:alphaModFix/>
          </a:blip>
          <a:stretch>
            <a:fillRect/>
          </a:stretch>
        </p:blipFill>
        <p:spPr>
          <a:xfrm>
            <a:off x="7964130" y="84167"/>
            <a:ext cx="4159072" cy="987549"/>
          </a:xfrm>
          <a:prstGeom prst="rect">
            <a:avLst/>
          </a:prstGeom>
          <a:noFill/>
          <a:ln>
            <a:noFill/>
          </a:ln>
        </p:spPr>
      </p:pic>
    </p:spTree>
    <p:extLst>
      <p:ext uri="{BB962C8B-B14F-4D97-AF65-F5344CB8AC3E}">
        <p14:creationId xmlns:p14="http://schemas.microsoft.com/office/powerpoint/2010/main" val="99818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idx="4294967295"/>
          </p:nvPr>
        </p:nvSpPr>
        <p:spPr>
          <a:xfrm>
            <a:off x="354724" y="310951"/>
            <a:ext cx="1135380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it"/>
              <a:t>Collecting, annotating and coding agreements</a:t>
            </a:r>
            <a:endParaRPr/>
          </a:p>
        </p:txBody>
      </p:sp>
      <p:sp>
        <p:nvSpPr>
          <p:cNvPr id="183" name="Google Shape;183;p31"/>
          <p:cNvSpPr txBox="1">
            <a:spLocks noGrp="1"/>
          </p:cNvSpPr>
          <p:nvPr>
            <p:ph type="sldNum" idx="12"/>
          </p:nvPr>
        </p:nvSpPr>
        <p:spPr>
          <a:xfrm>
            <a:off x="8610600" y="6356351"/>
            <a:ext cx="2743200" cy="365125"/>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it"/>
              <a:pPr/>
              <a:t>9</a:t>
            </a:fld>
            <a:endParaRPr/>
          </a:p>
        </p:txBody>
      </p:sp>
      <p:cxnSp>
        <p:nvCxnSpPr>
          <p:cNvPr id="184" name="Google Shape;184;p31"/>
          <p:cNvCxnSpPr/>
          <p:nvPr/>
        </p:nvCxnSpPr>
        <p:spPr>
          <a:xfrm>
            <a:off x="354724" y="583324"/>
            <a:ext cx="11353800" cy="0"/>
          </a:xfrm>
          <a:prstGeom prst="straightConnector1">
            <a:avLst/>
          </a:prstGeom>
          <a:noFill/>
          <a:ln w="19050" cap="flat" cmpd="sng">
            <a:solidFill>
              <a:srgbClr val="9CC2E5"/>
            </a:solidFill>
            <a:prstDash val="solid"/>
            <a:miter lim="800000"/>
            <a:headEnd type="none" w="sm" len="sm"/>
            <a:tailEnd type="none" w="sm" len="sm"/>
          </a:ln>
        </p:spPr>
      </p:cxnSp>
      <p:cxnSp>
        <p:nvCxnSpPr>
          <p:cNvPr id="185" name="Google Shape;185;p31"/>
          <p:cNvCxnSpPr/>
          <p:nvPr/>
        </p:nvCxnSpPr>
        <p:spPr>
          <a:xfrm>
            <a:off x="354724" y="1382111"/>
            <a:ext cx="11353800" cy="0"/>
          </a:xfrm>
          <a:prstGeom prst="straightConnector1">
            <a:avLst/>
          </a:prstGeom>
          <a:noFill/>
          <a:ln w="19050" cap="flat" cmpd="sng">
            <a:solidFill>
              <a:srgbClr val="9CC2E5"/>
            </a:solidFill>
            <a:prstDash val="solid"/>
            <a:miter lim="800000"/>
            <a:headEnd type="none" w="sm" len="sm"/>
            <a:tailEnd type="none" w="sm" len="sm"/>
          </a:ln>
        </p:spPr>
      </p:cxnSp>
      <p:sp>
        <p:nvSpPr>
          <p:cNvPr id="186" name="Google Shape;186;p31"/>
          <p:cNvSpPr txBox="1">
            <a:spLocks noGrp="1"/>
          </p:cNvSpPr>
          <p:nvPr>
            <p:ph type="body" idx="1"/>
          </p:nvPr>
        </p:nvSpPr>
        <p:spPr>
          <a:xfrm>
            <a:off x="354724" y="1636514"/>
            <a:ext cx="11353800" cy="1160879"/>
          </a:xfrm>
          <a:prstGeom prst="rect">
            <a:avLst/>
          </a:prstGeom>
          <a:noFill/>
          <a:ln>
            <a:noFill/>
          </a:ln>
        </p:spPr>
        <p:txBody>
          <a:bodyPr spcFirstLastPara="1" vert="horz" wrap="square" lIns="91433" tIns="45700" rIns="91433" bIns="45700" rtlCol="0" anchor="t" anchorCtr="0">
            <a:noAutofit/>
          </a:bodyPr>
          <a:lstStyle/>
          <a:p>
            <a:pPr marL="507987" indent="-507987">
              <a:lnSpc>
                <a:spcPct val="100000"/>
              </a:lnSpc>
              <a:spcBef>
                <a:spcPts val="0"/>
              </a:spcBef>
              <a:buClr>
                <a:schemeClr val="dk1"/>
              </a:buClr>
              <a:buSzPts val="1800"/>
              <a:buNone/>
            </a:pPr>
            <a:r>
              <a:rPr lang="it" sz="2400" b="1"/>
              <a:t>THE PROCESS OF ANNOTATION</a:t>
            </a:r>
            <a:endParaRPr/>
          </a:p>
          <a:p>
            <a:pPr marL="507987" indent="-507987">
              <a:lnSpc>
                <a:spcPct val="100000"/>
              </a:lnSpc>
              <a:spcBef>
                <a:spcPts val="0"/>
              </a:spcBef>
              <a:buClr>
                <a:schemeClr val="dk1"/>
              </a:buClr>
              <a:buSzPts val="1800"/>
              <a:buNone/>
            </a:pPr>
            <a:endParaRPr sz="2400" b="1"/>
          </a:p>
          <a:p>
            <a:pPr marL="507987" indent="-507987">
              <a:lnSpc>
                <a:spcPct val="100000"/>
              </a:lnSpc>
              <a:spcBef>
                <a:spcPts val="0"/>
              </a:spcBef>
              <a:buClr>
                <a:schemeClr val="dk1"/>
              </a:buClr>
              <a:buSzPts val="1800"/>
              <a:buNone/>
            </a:pPr>
            <a:r>
              <a:rPr lang="it" sz="2400" b="1"/>
              <a:t>1.</a:t>
            </a:r>
            <a:endParaRPr/>
          </a:p>
        </p:txBody>
      </p:sp>
      <p:sp>
        <p:nvSpPr>
          <p:cNvPr id="187" name="Google Shape;187;p31"/>
          <p:cNvSpPr txBox="1"/>
          <p:nvPr/>
        </p:nvSpPr>
        <p:spPr>
          <a:xfrm>
            <a:off x="354724" y="2837407"/>
            <a:ext cx="2892973" cy="821831"/>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a:solidFill>
                  <a:schemeClr val="dk1"/>
                </a:solidFill>
                <a:latin typeface="Calibri"/>
                <a:ea typeface="Calibri"/>
                <a:cs typeface="Calibri"/>
                <a:sym typeface="Calibri"/>
              </a:rPr>
              <a:t>JPEG / PDF / Scanned document</a:t>
            </a:r>
            <a:endParaRPr sz="1467"/>
          </a:p>
        </p:txBody>
      </p:sp>
      <p:sp>
        <p:nvSpPr>
          <p:cNvPr id="188" name="Google Shape;188;p31"/>
          <p:cNvSpPr/>
          <p:nvPr/>
        </p:nvSpPr>
        <p:spPr>
          <a:xfrm>
            <a:off x="3247695" y="3074699"/>
            <a:ext cx="1797271" cy="42877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89" name="Google Shape;189;p31"/>
          <p:cNvSpPr txBox="1"/>
          <p:nvPr/>
        </p:nvSpPr>
        <p:spPr>
          <a:xfrm>
            <a:off x="5178096" y="3051794"/>
            <a:ext cx="2263227" cy="451676"/>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a:solidFill>
                  <a:schemeClr val="dk1"/>
                </a:solidFill>
                <a:latin typeface="Calibri"/>
                <a:ea typeface="Calibri"/>
                <a:cs typeface="Calibri"/>
                <a:sym typeface="Calibri"/>
              </a:rPr>
              <a:t>Word document</a:t>
            </a:r>
            <a:endParaRPr sz="2400">
              <a:solidFill>
                <a:schemeClr val="dk1"/>
              </a:solidFill>
              <a:latin typeface="Calibri"/>
              <a:ea typeface="Calibri"/>
              <a:cs typeface="Calibri"/>
              <a:sym typeface="Calibri"/>
            </a:endParaRPr>
          </a:p>
        </p:txBody>
      </p:sp>
      <p:sp>
        <p:nvSpPr>
          <p:cNvPr id="190" name="Google Shape;190;p31"/>
          <p:cNvSpPr txBox="1"/>
          <p:nvPr/>
        </p:nvSpPr>
        <p:spPr>
          <a:xfrm>
            <a:off x="3380827" y="3503470"/>
            <a:ext cx="1538013" cy="349869"/>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400"/>
            </a:pPr>
            <a:r>
              <a:rPr lang="it" sz="1867">
                <a:solidFill>
                  <a:schemeClr val="dk1"/>
                </a:solidFill>
                <a:latin typeface="Calibri"/>
                <a:ea typeface="Calibri"/>
                <a:cs typeface="Calibri"/>
                <a:sym typeface="Calibri"/>
              </a:rPr>
              <a:t>OCR software</a:t>
            </a:r>
            <a:endParaRPr sz="1467"/>
          </a:p>
        </p:txBody>
      </p:sp>
      <p:sp>
        <p:nvSpPr>
          <p:cNvPr id="191" name="Google Shape;191;p31"/>
          <p:cNvSpPr/>
          <p:nvPr/>
        </p:nvSpPr>
        <p:spPr>
          <a:xfrm>
            <a:off x="7441323" y="3069789"/>
            <a:ext cx="1797271" cy="42877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92" name="Google Shape;192;p31"/>
          <p:cNvSpPr txBox="1"/>
          <p:nvPr/>
        </p:nvSpPr>
        <p:spPr>
          <a:xfrm>
            <a:off x="9394060" y="2893603"/>
            <a:ext cx="2107761" cy="821831"/>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a:solidFill>
                  <a:schemeClr val="dk1"/>
                </a:solidFill>
                <a:latin typeface="Calibri"/>
                <a:ea typeface="Calibri"/>
                <a:cs typeface="Calibri"/>
                <a:sym typeface="Calibri"/>
              </a:rPr>
              <a:t>Html navigable text</a:t>
            </a:r>
            <a:endParaRPr sz="2400">
              <a:solidFill>
                <a:schemeClr val="dk1"/>
              </a:solidFill>
              <a:latin typeface="Calibri"/>
              <a:ea typeface="Calibri"/>
              <a:cs typeface="Calibri"/>
              <a:sym typeface="Calibri"/>
            </a:endParaRPr>
          </a:p>
        </p:txBody>
      </p:sp>
      <p:sp>
        <p:nvSpPr>
          <p:cNvPr id="193" name="Google Shape;193;p31"/>
          <p:cNvSpPr txBox="1"/>
          <p:nvPr/>
        </p:nvSpPr>
        <p:spPr>
          <a:xfrm>
            <a:off x="7570952" y="3484303"/>
            <a:ext cx="1273504" cy="369035"/>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400"/>
            </a:pPr>
            <a:r>
              <a:rPr lang="it" sz="1867">
                <a:solidFill>
                  <a:schemeClr val="dk1"/>
                </a:solidFill>
                <a:latin typeface="Calibri"/>
                <a:ea typeface="Calibri"/>
                <a:cs typeface="Calibri"/>
                <a:sym typeface="Calibri"/>
              </a:rPr>
              <a:t>Html editor</a:t>
            </a:r>
            <a:endParaRPr sz="1867">
              <a:solidFill>
                <a:schemeClr val="dk1"/>
              </a:solidFill>
              <a:latin typeface="Calibri"/>
              <a:ea typeface="Calibri"/>
              <a:cs typeface="Calibri"/>
              <a:sym typeface="Calibri"/>
            </a:endParaRPr>
          </a:p>
        </p:txBody>
      </p:sp>
      <p:sp>
        <p:nvSpPr>
          <p:cNvPr id="194" name="Google Shape;194;p31"/>
          <p:cNvSpPr txBox="1"/>
          <p:nvPr/>
        </p:nvSpPr>
        <p:spPr>
          <a:xfrm>
            <a:off x="354724" y="3948532"/>
            <a:ext cx="11353800" cy="428769"/>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b="1">
                <a:solidFill>
                  <a:schemeClr val="dk1"/>
                </a:solidFill>
                <a:latin typeface="Calibri"/>
                <a:ea typeface="Calibri"/>
                <a:cs typeface="Calibri"/>
                <a:sym typeface="Calibri"/>
              </a:rPr>
              <a:t>2.</a:t>
            </a:r>
            <a:endParaRPr sz="1467"/>
          </a:p>
        </p:txBody>
      </p:sp>
      <p:sp>
        <p:nvSpPr>
          <p:cNvPr id="195" name="Google Shape;195;p31"/>
          <p:cNvSpPr txBox="1"/>
          <p:nvPr/>
        </p:nvSpPr>
        <p:spPr>
          <a:xfrm>
            <a:off x="332829" y="4451720"/>
            <a:ext cx="7874876" cy="606113"/>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a:solidFill>
                  <a:schemeClr val="dk1"/>
                </a:solidFill>
                <a:latin typeface="Calibri"/>
                <a:ea typeface="Calibri"/>
                <a:cs typeface="Calibri"/>
                <a:sym typeface="Calibri"/>
              </a:rPr>
              <a:t>The text is uploaded in WageIndicator system, called COBRA.</a:t>
            </a:r>
            <a:endParaRPr sz="2400">
              <a:solidFill>
                <a:schemeClr val="dk1"/>
              </a:solidFill>
              <a:latin typeface="Calibri"/>
              <a:ea typeface="Calibri"/>
              <a:cs typeface="Calibri"/>
              <a:sym typeface="Calibri"/>
            </a:endParaRPr>
          </a:p>
        </p:txBody>
      </p:sp>
      <p:sp>
        <p:nvSpPr>
          <p:cNvPr id="196" name="Google Shape;196;p31"/>
          <p:cNvSpPr txBox="1"/>
          <p:nvPr/>
        </p:nvSpPr>
        <p:spPr>
          <a:xfrm>
            <a:off x="354724" y="5130943"/>
            <a:ext cx="11353800" cy="428771"/>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b="1">
                <a:solidFill>
                  <a:schemeClr val="dk1"/>
                </a:solidFill>
                <a:latin typeface="Calibri"/>
                <a:ea typeface="Calibri"/>
                <a:cs typeface="Calibri"/>
                <a:sym typeface="Calibri"/>
              </a:rPr>
              <a:t>3.</a:t>
            </a:r>
            <a:endParaRPr sz="1467"/>
          </a:p>
        </p:txBody>
      </p:sp>
      <p:sp>
        <p:nvSpPr>
          <p:cNvPr id="197" name="Google Shape;197;p31"/>
          <p:cNvSpPr txBox="1"/>
          <p:nvPr/>
        </p:nvSpPr>
        <p:spPr>
          <a:xfrm>
            <a:off x="332827" y="5630716"/>
            <a:ext cx="10073916" cy="606113"/>
          </a:xfrm>
          <a:prstGeom prst="rect">
            <a:avLst/>
          </a:prstGeom>
          <a:noFill/>
          <a:ln>
            <a:noFill/>
          </a:ln>
        </p:spPr>
        <p:txBody>
          <a:bodyPr spcFirstLastPara="1" wrap="square" lIns="91433" tIns="45700" rIns="91433" bIns="45700" anchor="t" anchorCtr="0">
            <a:noAutofit/>
          </a:bodyPr>
          <a:lstStyle/>
          <a:p>
            <a:pPr marL="507987" indent="-507987">
              <a:buClr>
                <a:schemeClr val="dk1"/>
              </a:buClr>
              <a:buSzPts val="1800"/>
            </a:pPr>
            <a:r>
              <a:rPr lang="it" sz="2400">
                <a:solidFill>
                  <a:schemeClr val="dk1"/>
                </a:solidFill>
                <a:latin typeface="Calibri"/>
                <a:ea typeface="Calibri"/>
                <a:cs typeface="Calibri"/>
                <a:sym typeface="Calibri"/>
              </a:rPr>
              <a:t>Questions are answered and clauses are selected about 12 macro topics.</a:t>
            </a:r>
            <a:endParaRPr sz="1467"/>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7494</Words>
  <Application>Microsoft Office PowerPoint</Application>
  <PresentationFormat>Breedbeeld</PresentationFormat>
  <Paragraphs>1720</Paragraphs>
  <Slides>82</Slides>
  <Notes>36</Notes>
  <HiddenSlides>0</HiddenSlides>
  <MMClips>0</MMClips>
  <ScaleCrop>false</ScaleCrop>
  <HeadingPairs>
    <vt:vector size="6" baseType="variant">
      <vt:variant>
        <vt:lpstr>Gebruikte lettertypen</vt:lpstr>
      </vt:variant>
      <vt:variant>
        <vt:i4>30</vt:i4>
      </vt:variant>
      <vt:variant>
        <vt:lpstr>Thema</vt:lpstr>
      </vt:variant>
      <vt:variant>
        <vt:i4>1</vt:i4>
      </vt:variant>
      <vt:variant>
        <vt:lpstr>Diatitels</vt:lpstr>
      </vt:variant>
      <vt:variant>
        <vt:i4>82</vt:i4>
      </vt:variant>
    </vt:vector>
  </HeadingPairs>
  <TitlesOfParts>
    <vt:vector size="113" baseType="lpstr">
      <vt:lpstr>Abril Fatface</vt:lpstr>
      <vt:lpstr>Aileron</vt:lpstr>
      <vt:lpstr>Aileron Bold</vt:lpstr>
      <vt:lpstr>Arial</vt:lpstr>
      <vt:lpstr>Arimo Bold Italics</vt:lpstr>
      <vt:lpstr>Calibri</vt:lpstr>
      <vt:lpstr>Calibri Light</vt:lpstr>
      <vt:lpstr>Dosis Ultra-Bold</vt:lpstr>
      <vt:lpstr>HK Grotesk Light</vt:lpstr>
      <vt:lpstr>HK Grotesk Medium</vt:lpstr>
      <vt:lpstr>Montserrat Bold</vt:lpstr>
      <vt:lpstr>Muli Ultra-Bold</vt:lpstr>
      <vt:lpstr>Noto Sans Symbols</vt:lpstr>
      <vt:lpstr>Now Medium</vt:lpstr>
      <vt:lpstr>Open Sans</vt:lpstr>
      <vt:lpstr>Open Sans Bold</vt:lpstr>
      <vt:lpstr>Overpass</vt:lpstr>
      <vt:lpstr>Raleway Bold</vt:lpstr>
      <vt:lpstr>Raleway SemiBold</vt:lpstr>
      <vt:lpstr>Roboto</vt:lpstr>
      <vt:lpstr>Roboto Bold</vt:lpstr>
      <vt:lpstr>Roboto Bold Italics</vt:lpstr>
      <vt:lpstr>Rubik</vt:lpstr>
      <vt:lpstr>Rubik Italics</vt:lpstr>
      <vt:lpstr>Rubik Medium</vt:lpstr>
      <vt:lpstr>Rubik Semi-Bold</vt:lpstr>
      <vt:lpstr>Source Sans Pro</vt:lpstr>
      <vt:lpstr>Tex Gyre Termes</vt:lpstr>
      <vt:lpstr>Trocchi</vt:lpstr>
      <vt:lpstr>Wingdings</vt:lpstr>
      <vt:lpstr>Office Theme</vt:lpstr>
      <vt:lpstr>The Challenges Of Understanding the Content Of Collective Bargaining  </vt:lpstr>
      <vt:lpstr>Funding acknowledgements</vt:lpstr>
      <vt:lpstr>The Challenges Of Understanding the Content of Collective Bargaining</vt:lpstr>
      <vt:lpstr>Explaining the Global WageIndicator Collective Agreements Database</vt:lpstr>
      <vt:lpstr>PowerPoint-presentatie</vt:lpstr>
      <vt:lpstr>CBAs around the world</vt:lpstr>
      <vt:lpstr>The CBAs Database team</vt:lpstr>
      <vt:lpstr>Languages spoken by the CBAs Database team</vt:lpstr>
      <vt:lpstr>Collecting, annotating and coding agreements</vt:lpstr>
      <vt:lpstr>Anonymization of CBAs</vt:lpstr>
      <vt:lpstr>Collecting, annotating and coding agreements</vt:lpstr>
      <vt:lpstr>Collecting, annotating and coding agreements</vt:lpstr>
      <vt:lpstr>Collecting, annotating and coding agreements</vt:lpstr>
      <vt:lpstr>THE COMPARISON TOOL:</vt:lpstr>
      <vt:lpstr>Comparative analysis of collective agreements</vt:lpstr>
      <vt:lpstr>A comprehensive coding scheme* in continuous evolution…</vt:lpstr>
      <vt:lpstr>Projects of the WIF CBAs Database</vt:lpstr>
      <vt:lpstr>THANK YOU</vt:lpstr>
      <vt:lpstr>   The interplay of collective wage bargaining and statutory minimum wages in realizing adequate wage floors across European sectors    Janna Besamusca, Martin Guzi and Kea Tijdens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Contact Us</vt:lpstr>
      <vt:lpstr>Female friendly clauses in collective bargaining agreements</vt:lpstr>
      <vt:lpstr>Introduction</vt:lpstr>
      <vt:lpstr>Research Objectives</vt:lpstr>
      <vt:lpstr>Data and Research Methodology</vt:lpstr>
      <vt:lpstr>Number of CBAs across countries</vt:lpstr>
      <vt:lpstr>Maternity Leave Clauses</vt:lpstr>
      <vt:lpstr>Health and Safety Clauses</vt:lpstr>
      <vt:lpstr>Paternity Leave Clauses</vt:lpstr>
      <vt:lpstr>Breastfeeding Clauses</vt:lpstr>
      <vt:lpstr>Gender Equality Clauses</vt:lpstr>
      <vt:lpstr>Female-friendly clauses by  Country - Average </vt:lpstr>
      <vt:lpstr>Percentage of Female-friendly Clauses by Region </vt:lpstr>
      <vt:lpstr>Maternity Leave in CBAs</vt:lpstr>
      <vt:lpstr>Percentage of female-clauses by sector</vt:lpstr>
      <vt:lpstr>Percentage of female-clauses by Firm-type</vt:lpstr>
      <vt:lpstr>Female Labour Force Participation Rate and Female-friendly CBA Clauses </vt:lpstr>
      <vt:lpstr>Conclusion</vt:lpstr>
      <vt:lpstr>   Wage-setting in Collective Bargaining in Africa: Analyses using WageIndicator Database    Prepared for “8th Conference of the Regulating for Decent Work Network” on Ensuring decent work in times of uncertainty 10-12 July 2023    Ernest Ngeh Tingum University of Namibia/WageIndicator Foundation  </vt:lpstr>
      <vt:lpstr>Overview of Collective bargaining</vt:lpstr>
      <vt:lpstr>PowerPoint-presentatie</vt:lpstr>
      <vt:lpstr>PowerPoint-presentatie</vt:lpstr>
      <vt:lpstr>Issues addressed and Methodology</vt:lpstr>
      <vt:lpstr> Collective Bargaining agreements per country</vt:lpstr>
      <vt:lpstr>Share of collective agreements that include additional financial benefits clauses per country (%)</vt:lpstr>
      <vt:lpstr>Descriptive statistics of variables</vt:lpstr>
      <vt:lpstr>Sectoral impact and wage setting in collective agreements: Probability of inclusion of wage clauses in agreements </vt:lpstr>
      <vt:lpstr>Sectors of Industry and wage level determination (Multinomial levels)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Collective Bargaining  After Labour Law Reform in Indonesia   A National-Level Analysis on the WageIndicator  Collective Bargaining Agreement Database    Prepared for “8th Conference of the Regulating for Decent Work Network” on Ensuring decent work in times of uncertainty 10-12 July 2023    Nadia Pralitasari WageIndicator Foundation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Contact Us</vt:lpstr>
      <vt:lpstr>     Thank you for your attention!   Want to know more?  Contact us at office@wageindicator.org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Female friendly clauses in collective bargaining agreements</dc:title>
  <dc:creator>Rupa Korde</dc:creator>
  <cp:lastModifiedBy>Fiona Dragstra</cp:lastModifiedBy>
  <cp:revision>3</cp:revision>
  <dcterms:created xsi:type="dcterms:W3CDTF">2023-07-09T03:50:26Z</dcterms:created>
  <dcterms:modified xsi:type="dcterms:W3CDTF">2023-10-09T08:43:54Z</dcterms:modified>
</cp:coreProperties>
</file>