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Source Sans Pr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hFF8gujNhoz7WnVCtDpO8npFN5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SourceSansPro-bold.fntdata"/><Relationship Id="rId12" Type="http://schemas.openxmlformats.org/officeDocument/2006/relationships/font" Target="fonts/SourceSansPr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SourceSansPro-boldItalic.fntdata"/><Relationship Id="rId14" Type="http://schemas.openxmlformats.org/officeDocument/2006/relationships/font" Target="fonts/SourceSansPro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2" name="Google Shape;26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3" name="Google Shape;26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1ffaff1001a_6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2" name="Google Shape;282;g1ffaff1001a_6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0.png"/><Relationship Id="rId10" Type="http://schemas.openxmlformats.org/officeDocument/2006/relationships/image" Target="../media/image27.png"/><Relationship Id="rId9" Type="http://schemas.openxmlformats.org/officeDocument/2006/relationships/image" Target="../media/image2.png"/><Relationship Id="rId5" Type="http://schemas.openxmlformats.org/officeDocument/2006/relationships/image" Target="../media/image21.png"/><Relationship Id="rId6" Type="http://schemas.openxmlformats.org/officeDocument/2006/relationships/image" Target="../media/image19.png"/><Relationship Id="rId7" Type="http://schemas.openxmlformats.org/officeDocument/2006/relationships/image" Target="../media/image1.png"/><Relationship Id="rId8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6.png"/><Relationship Id="rId11" Type="http://schemas.openxmlformats.org/officeDocument/2006/relationships/image" Target="../media/image28.png"/><Relationship Id="rId10" Type="http://schemas.openxmlformats.org/officeDocument/2006/relationships/image" Target="../media/image14.png"/><Relationship Id="rId12" Type="http://schemas.openxmlformats.org/officeDocument/2006/relationships/image" Target="../media/image29.png"/><Relationship Id="rId9" Type="http://schemas.openxmlformats.org/officeDocument/2006/relationships/image" Target="../media/image18.png"/><Relationship Id="rId5" Type="http://schemas.openxmlformats.org/officeDocument/2006/relationships/image" Target="../media/image25.png"/><Relationship Id="rId6" Type="http://schemas.openxmlformats.org/officeDocument/2006/relationships/image" Target="../media/image13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17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16.png"/><Relationship Id="rId8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6.png"/><Relationship Id="rId4" Type="http://schemas.openxmlformats.org/officeDocument/2006/relationships/image" Target="../media/image12.png"/><Relationship Id="rId5" Type="http://schemas.openxmlformats.org/officeDocument/2006/relationships/image" Target="../media/image22.png"/><Relationship Id="rId6" Type="http://schemas.openxmlformats.org/officeDocument/2006/relationships/image" Target="../media/image2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414779" y="1414545"/>
            <a:ext cx="6974100" cy="1821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6D0D"/>
              </a:buClr>
              <a:buSzPct val="100000"/>
              <a:buFont typeface="Source Sans Pro"/>
              <a:buNone/>
            </a:pPr>
            <a:r>
              <a:rPr b="1" lang="en-GB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WageIndicator’s Living Wage Database</a:t>
            </a:r>
            <a:endParaRPr/>
          </a:p>
        </p:txBody>
      </p:sp>
      <p:pic>
        <p:nvPicPr>
          <p:cNvPr descr="A picture containing text, clipart&#10;&#10;Description automatically generated"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5587" y="6070240"/>
            <a:ext cx="3742444" cy="50627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414779" y="3853617"/>
            <a:ext cx="111222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AC2E5"/>
              </a:buClr>
              <a:buSzPts val="2800"/>
              <a:buFont typeface="Source Sans Pro"/>
              <a:buNone/>
            </a:pPr>
            <a:r>
              <a:rPr b="1" i="0" lang="en-GB" sz="2800" u="none" cap="none" strike="noStrike">
                <a:solidFill>
                  <a:srgbClr val="8AC2E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Enabling labour market transparency for better working conditions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14775" y="5119200"/>
            <a:ext cx="60402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 presentation for</a:t>
            </a:r>
            <a:endParaRPr b="1" i="0" sz="20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1" lang="en-GB" sz="2000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Round Table UN Global Compact Netherlands </a:t>
            </a:r>
            <a:br>
              <a:rPr b="1" i="1" lang="en-GB" sz="2000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1" lang="en-GB" sz="2000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April 5, 2023</a:t>
            </a:r>
            <a:endParaRPr b="1" sz="20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Fiona Dragstra, General Director</a:t>
            </a:r>
            <a:endParaRPr b="0" i="0" sz="17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-GB" sz="17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Paulien Osse, co founder and Lead - Living Wage Team</a:t>
            </a:r>
            <a:endParaRPr b="0" i="0" sz="17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 flipH="1">
            <a:off x="0" y="0"/>
            <a:ext cx="174182" cy="1055536"/>
          </a:xfrm>
          <a:prstGeom prst="rect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192E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174182" y="0"/>
            <a:ext cx="12017818" cy="58474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 is publicly accessible wage information necessary?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202319" y="691723"/>
            <a:ext cx="11400176" cy="338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It enables labour market transparency, allowing  employers and workers to make informed decisions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915374" y="1697272"/>
            <a:ext cx="487614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WageIndicator publishes global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Living Wage estimates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382241" y="2686119"/>
            <a:ext cx="416144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That are updated on a quarter-on-quarter basis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Monthly calendar with solid fill"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2801" y="2577703"/>
            <a:ext cx="629382" cy="6293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arth Globe - Asia with solid fill" id="102" name="Google Shape;10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2800" y="3391749"/>
            <a:ext cx="629383" cy="62938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1382250" y="3506375"/>
            <a:ext cx="440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2,093 regions across 148 countries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lipboard with solid fill" id="104" name="Google Shape;10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5869" y="4205319"/>
            <a:ext cx="629383" cy="629383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/>
          <p:cNvSpPr txBox="1"/>
          <p:nvPr/>
        </p:nvSpPr>
        <p:spPr>
          <a:xfrm>
            <a:off x="1370756" y="4162836"/>
            <a:ext cx="4173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Sourcing quarterly data from data collectors globally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1337225" y="4979625"/>
            <a:ext cx="3906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Incorporating</a:t>
            </a:r>
            <a:r>
              <a:rPr lang="en-GB" sz="20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cost of all necessities for a decent life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oduce with solid fill" id="107" name="Google Shape;107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2800" y="5018889"/>
            <a:ext cx="629383" cy="62938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"/>
          <p:cNvSpPr txBox="1"/>
          <p:nvPr/>
        </p:nvSpPr>
        <p:spPr>
          <a:xfrm>
            <a:off x="7029967" y="1697272"/>
            <a:ext cx="4094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 also collect</a:t>
            </a:r>
            <a:r>
              <a:rPr b="1" lang="en-GB" sz="2200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data that feeds into databases </a:t>
            </a: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7096896" y="2869620"/>
            <a:ext cx="15541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Labour Laws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9550045" y="4257863"/>
            <a:ext cx="155413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Minimum Wages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7096896" y="4261145"/>
            <a:ext cx="155413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Collective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Agreements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9550051" y="2869625"/>
            <a:ext cx="1785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Earned Wages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avel with solid fill" id="113" name="Google Shape;113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08546" y="3240417"/>
            <a:ext cx="730838" cy="7308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andshake with solid fill" id="114" name="Google Shape;114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460177" y="4870722"/>
            <a:ext cx="768567" cy="7685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ney with solid fill" id="115" name="Google Shape;115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899580" y="3238952"/>
            <a:ext cx="826477" cy="8264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ins with solid fill" id="116" name="Google Shape;116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942830" y="4870723"/>
            <a:ext cx="768567" cy="7685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7" name="Google Shape;117;p2"/>
          <p:cNvCxnSpPr/>
          <p:nvPr/>
        </p:nvCxnSpPr>
        <p:spPr>
          <a:xfrm>
            <a:off x="6053796" y="1590904"/>
            <a:ext cx="0" cy="4534716"/>
          </a:xfrm>
          <a:prstGeom prst="straightConnector1">
            <a:avLst/>
          </a:prstGeom>
          <a:noFill/>
          <a:ln cap="flat" cmpd="sng" w="63500">
            <a:solidFill>
              <a:srgbClr val="8AC2E5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/>
          <p:nvPr/>
        </p:nvSpPr>
        <p:spPr>
          <a:xfrm flipH="1">
            <a:off x="0" y="0"/>
            <a:ext cx="174182" cy="1055536"/>
          </a:xfrm>
          <a:prstGeom prst="rect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192E4B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174182" y="0"/>
            <a:ext cx="12017818" cy="58474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sets WageIndicator’s Living Wage database apart?</a:t>
            </a:r>
            <a:endParaRPr b="1" i="0" sz="26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202319" y="691723"/>
            <a:ext cx="11797424" cy="338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Updated quarterly and based on ongoing data collection, it accounts for variations in family size, employment rates, and consumption patterns. Transparent methodology.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5000985" y="1659534"/>
            <a:ext cx="6521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GB" sz="2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Estimates are based on</a:t>
            </a:r>
            <a:endParaRPr b="1" i="0" sz="23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GB" sz="2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10 baskets of goods</a:t>
            </a:r>
            <a:endParaRPr b="0" i="0" sz="2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27" name="Google Shape;12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1819" y="2967187"/>
            <a:ext cx="1154400" cy="11544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28" name="Google Shape;12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71682" y="2985300"/>
            <a:ext cx="1159800" cy="11598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29" name="Google Shape;12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60418" y="2985301"/>
            <a:ext cx="1159800" cy="11598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0" name="Google Shape;130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49703" y="4517003"/>
            <a:ext cx="1159800" cy="11598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1" name="Google Shape;131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037890" y="2985301"/>
            <a:ext cx="1162800" cy="11628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2" name="Google Shape;132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056026" y="4522389"/>
            <a:ext cx="1149000" cy="11490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3" name="Google Shape;133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343527" y="4522390"/>
            <a:ext cx="1149000" cy="11490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4" name="Google Shape;134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329683" y="2982242"/>
            <a:ext cx="1162800" cy="11628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135" name="Google Shape;135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456356" y="4522403"/>
            <a:ext cx="1159800" cy="11598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36" name="Google Shape;136;p3"/>
          <p:cNvSpPr txBox="1"/>
          <p:nvPr/>
        </p:nvSpPr>
        <p:spPr>
          <a:xfrm>
            <a:off x="5376197" y="2643700"/>
            <a:ext cx="7506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Food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7" name="Google Shape;137;p3"/>
          <p:cNvSpPr txBox="1"/>
          <p:nvPr/>
        </p:nvSpPr>
        <p:spPr>
          <a:xfrm>
            <a:off x="6715088" y="2643688"/>
            <a:ext cx="642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Water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8" name="Google Shape;138;p3"/>
          <p:cNvSpPr txBox="1"/>
          <p:nvPr/>
        </p:nvSpPr>
        <p:spPr>
          <a:xfrm>
            <a:off x="5149700" y="5749450"/>
            <a:ext cx="1154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Housing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and energy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9" name="Google Shape;139;p3"/>
          <p:cNvSpPr txBox="1"/>
          <p:nvPr/>
        </p:nvSpPr>
        <p:spPr>
          <a:xfrm>
            <a:off x="9212075" y="2643688"/>
            <a:ext cx="804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Clothing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0" name="Google Shape;140;p3"/>
          <p:cNvSpPr txBox="1"/>
          <p:nvPr/>
        </p:nvSpPr>
        <p:spPr>
          <a:xfrm>
            <a:off x="10420770" y="2643688"/>
            <a:ext cx="994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Healthcare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6586617" y="5773421"/>
            <a:ext cx="89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Transport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2" name="Google Shape;142;p3"/>
          <p:cNvSpPr txBox="1"/>
          <p:nvPr/>
        </p:nvSpPr>
        <p:spPr>
          <a:xfrm>
            <a:off x="7754475" y="2643700"/>
            <a:ext cx="11628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Education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43" name="Google Shape;143;p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762997" y="4507146"/>
            <a:ext cx="1154400" cy="11544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44" name="Google Shape;144;p3"/>
          <p:cNvSpPr txBox="1"/>
          <p:nvPr/>
        </p:nvSpPr>
        <p:spPr>
          <a:xfrm>
            <a:off x="7838047" y="5753634"/>
            <a:ext cx="979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Phone and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internet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5" name="Google Shape;145;p3"/>
          <p:cNvSpPr txBox="1"/>
          <p:nvPr/>
        </p:nvSpPr>
        <p:spPr>
          <a:xfrm>
            <a:off x="9293374" y="5758500"/>
            <a:ext cx="642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Taxes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10411203" y="5749455"/>
            <a:ext cx="999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Emergency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expenses</a:t>
            </a:r>
            <a:endParaRPr b="0" i="0" sz="1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5880" y="1659534"/>
            <a:ext cx="3566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-GB" sz="23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WageIndicator calculates Living Wages for</a:t>
            </a:r>
            <a:endParaRPr b="0" i="0" sz="23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585881" y="2672248"/>
            <a:ext cx="1308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Standard Households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9" name="Google Shape;149;p3"/>
          <p:cNvSpPr txBox="1"/>
          <p:nvPr/>
        </p:nvSpPr>
        <p:spPr>
          <a:xfrm>
            <a:off x="2583500" y="2688350"/>
            <a:ext cx="1568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Typical Households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0" name="Google Shape;150;p3"/>
          <p:cNvSpPr/>
          <p:nvPr/>
        </p:nvSpPr>
        <p:spPr>
          <a:xfrm>
            <a:off x="633175" y="3317175"/>
            <a:ext cx="1609800" cy="2959800"/>
          </a:xfrm>
          <a:prstGeom prst="roundRect">
            <a:avLst>
              <a:gd fmla="val 16667" name="adj"/>
            </a:avLst>
          </a:prstGeom>
          <a:solidFill>
            <a:srgbClr val="192E4B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Two earning adults,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two children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936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One works 100% of permissible hour, other works 80%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2405000" y="3334267"/>
            <a:ext cx="1746900" cy="2942400"/>
          </a:xfrm>
          <a:prstGeom prst="roundRect">
            <a:avLst>
              <a:gd fmla="val 16667" name="adj"/>
            </a:avLst>
          </a:prstGeom>
          <a:solidFill>
            <a:srgbClr val="192E4B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Two earning adults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No. of children is determined by national fertility rate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93663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b="0" i="0" lang="en-GB" sz="135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One works 100% of permissible hour, other’s hours based on national employment rate</a:t>
            </a:r>
            <a:endParaRPr b="0"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/>
          <p:nvPr/>
        </p:nvSpPr>
        <p:spPr>
          <a:xfrm flipH="1">
            <a:off x="0" y="0"/>
            <a:ext cx="174182" cy="1055536"/>
          </a:xfrm>
          <a:prstGeom prst="rect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192E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"/>
          <p:cNvSpPr txBox="1"/>
          <p:nvPr/>
        </p:nvSpPr>
        <p:spPr>
          <a:xfrm>
            <a:off x="174182" y="0"/>
            <a:ext cx="12017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 is paying a </a:t>
            </a: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Living Wage </a:t>
            </a: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important for companies?</a:t>
            </a:r>
            <a:endParaRPr b="1" i="0" sz="26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202319" y="691723"/>
            <a:ext cx="11797424" cy="338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It </a:t>
            </a: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create</a:t>
            </a: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 a virtuous cycle between employers and workers, strengthening supply chains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9517618" y="1213021"/>
            <a:ext cx="1557000" cy="1557000"/>
          </a:xfrm>
          <a:prstGeom prst="ellipse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onstruction worker female with solid fill" id="160" name="Google Shape;16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51713" y="1698318"/>
            <a:ext cx="799504" cy="7995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nstruction worker male with solid fill" id="161" name="Google Shape;16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54823" y="1698317"/>
            <a:ext cx="799504" cy="799504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4"/>
          <p:cNvSpPr/>
          <p:nvPr/>
        </p:nvSpPr>
        <p:spPr>
          <a:xfrm>
            <a:off x="601362" y="2728877"/>
            <a:ext cx="1557000" cy="1557000"/>
          </a:xfrm>
          <a:prstGeom prst="ellipse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Building outline" id="163" name="Google Shape;16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2638" y="3143140"/>
            <a:ext cx="914400" cy="914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4" name="Google Shape;164;p4"/>
          <p:cNvCxnSpPr/>
          <p:nvPr/>
        </p:nvCxnSpPr>
        <p:spPr>
          <a:xfrm>
            <a:off x="1379838" y="2749425"/>
            <a:ext cx="8916300" cy="0"/>
          </a:xfrm>
          <a:prstGeom prst="straightConnector1">
            <a:avLst/>
          </a:prstGeom>
          <a:noFill/>
          <a:ln cap="flat" cmpd="sng" w="44450">
            <a:solidFill>
              <a:srgbClr val="ED6D0D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5" name="Google Shape;165;p4"/>
          <p:cNvCxnSpPr/>
          <p:nvPr/>
        </p:nvCxnSpPr>
        <p:spPr>
          <a:xfrm>
            <a:off x="1379838" y="1234117"/>
            <a:ext cx="8916300" cy="0"/>
          </a:xfrm>
          <a:prstGeom prst="straightConnector1">
            <a:avLst/>
          </a:prstGeom>
          <a:noFill/>
          <a:ln cap="flat" cmpd="sng" w="44450">
            <a:solidFill>
              <a:srgbClr val="ED6D0D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6" name="Google Shape;166;p4"/>
          <p:cNvSpPr txBox="1"/>
          <p:nvPr/>
        </p:nvSpPr>
        <p:spPr>
          <a:xfrm>
            <a:off x="1379838" y="1517801"/>
            <a:ext cx="2159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Workers can afford a decent and secure life for themselves and their families,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7" name="Google Shape;167;p4"/>
          <p:cNvCxnSpPr/>
          <p:nvPr/>
        </p:nvCxnSpPr>
        <p:spPr>
          <a:xfrm rot="10800000">
            <a:off x="2458405" y="1254620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8" name="Google Shape;168;p4"/>
          <p:cNvSpPr txBox="1"/>
          <p:nvPr/>
        </p:nvSpPr>
        <p:spPr>
          <a:xfrm>
            <a:off x="4472375" y="1501874"/>
            <a:ext cx="2159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leading to increased job security, satisfaction and purchasing power,</a:t>
            </a:r>
            <a:endParaRPr b="0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69" name="Google Shape;169;p4"/>
          <p:cNvCxnSpPr/>
          <p:nvPr/>
        </p:nvCxnSpPr>
        <p:spPr>
          <a:xfrm rot="10800000">
            <a:off x="5547841" y="1238693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0" name="Google Shape;170;p4"/>
          <p:cNvSpPr txBox="1"/>
          <p:nvPr/>
        </p:nvSpPr>
        <p:spPr>
          <a:xfrm>
            <a:off x="7564885" y="1501874"/>
            <a:ext cx="16671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3</a:t>
            </a:r>
            <a:endParaRPr b="1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which allows them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to afford and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consume more.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1" name="Google Shape;171;p4"/>
          <p:cNvCxnSpPr/>
          <p:nvPr/>
        </p:nvCxnSpPr>
        <p:spPr>
          <a:xfrm rot="10800000">
            <a:off x="8398376" y="1238693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2" name="Google Shape;172;p4"/>
          <p:cNvSpPr txBox="1"/>
          <p:nvPr/>
        </p:nvSpPr>
        <p:spPr>
          <a:xfrm>
            <a:off x="2281659" y="3041711"/>
            <a:ext cx="2159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This creates a larger market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 goods and services,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boosting business.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p4"/>
          <p:cNvCxnSpPr/>
          <p:nvPr/>
        </p:nvCxnSpPr>
        <p:spPr>
          <a:xfrm rot="10800000">
            <a:off x="3360226" y="2778530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4" name="Google Shape;174;p4"/>
          <p:cNvSpPr txBox="1"/>
          <p:nvPr/>
        </p:nvSpPr>
        <p:spPr>
          <a:xfrm>
            <a:off x="5374196" y="3025784"/>
            <a:ext cx="2159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5</a:t>
            </a:r>
            <a:endParaRPr b="1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Improved worker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morale reduces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attrition</a:t>
            </a:r>
            <a:endParaRPr b="0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75" name="Google Shape;175;p4"/>
          <p:cNvCxnSpPr/>
          <p:nvPr/>
        </p:nvCxnSpPr>
        <p:spPr>
          <a:xfrm rot="10800000">
            <a:off x="6449662" y="2762603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6" name="Google Shape;176;p4"/>
          <p:cNvSpPr txBox="1"/>
          <p:nvPr/>
        </p:nvSpPr>
        <p:spPr>
          <a:xfrm>
            <a:off x="8466705" y="3025784"/>
            <a:ext cx="18294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6</a:t>
            </a:r>
            <a:endParaRPr b="1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Which lowers the cost of recruitment, training and dispute resolution.</a:t>
            </a:r>
            <a:endParaRPr b="0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77" name="Google Shape;177;p4"/>
          <p:cNvCxnSpPr/>
          <p:nvPr/>
        </p:nvCxnSpPr>
        <p:spPr>
          <a:xfrm rot="10800000">
            <a:off x="9377687" y="2762603"/>
            <a:ext cx="0" cy="249600"/>
          </a:xfrm>
          <a:prstGeom prst="straightConnector1">
            <a:avLst/>
          </a:prstGeom>
          <a:noFill/>
          <a:ln cap="flat" cmpd="sng" w="349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8" name="Google Shape;178;p4"/>
          <p:cNvSpPr txBox="1"/>
          <p:nvPr/>
        </p:nvSpPr>
        <p:spPr>
          <a:xfrm>
            <a:off x="9462603" y="1423170"/>
            <a:ext cx="1667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workers</a:t>
            </a:r>
            <a:endParaRPr b="0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537507" y="2901992"/>
            <a:ext cx="1667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companies</a:t>
            </a:r>
            <a:endParaRPr b="0"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0" name="Google Shape;180;p4"/>
          <p:cNvSpPr txBox="1"/>
          <p:nvPr/>
        </p:nvSpPr>
        <p:spPr>
          <a:xfrm>
            <a:off x="1036950" y="4545225"/>
            <a:ext cx="101181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Living Wage payment also helps organisations fulfil their SDG and ESG objectives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ommunications materials - United Nations Sustainable ..." id="181" name="Google Shape;181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434059" y="5083024"/>
            <a:ext cx="1581151" cy="15811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mmunications materials - United Nations Sustainable ..." id="182" name="Google Shape;182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245976" y="5083024"/>
            <a:ext cx="1580542" cy="15805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mmunications materials - United Nations Sustainable ..." id="183" name="Google Shape;183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340017" y="5082416"/>
            <a:ext cx="1581151" cy="1581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"/>
          <p:cNvSpPr/>
          <p:nvPr/>
        </p:nvSpPr>
        <p:spPr>
          <a:xfrm flipH="1">
            <a:off x="0" y="0"/>
            <a:ext cx="174182" cy="1055536"/>
          </a:xfrm>
          <a:prstGeom prst="rect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192E4B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0" name="Google Shape;190;p5"/>
          <p:cNvSpPr txBox="1"/>
          <p:nvPr/>
        </p:nvSpPr>
        <p:spPr>
          <a:xfrm>
            <a:off x="174182" y="0"/>
            <a:ext cx="12017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How does WageIndicator help firms and NGOs implement Living Wages?</a:t>
            </a:r>
            <a:endParaRPr b="1" i="0" sz="26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1" name="Google Shape;191;p5"/>
          <p:cNvSpPr txBox="1"/>
          <p:nvPr/>
        </p:nvSpPr>
        <p:spPr>
          <a:xfrm>
            <a:off x="202319" y="691723"/>
            <a:ext cx="11797424" cy="338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 offer step-by-step assistance to ensure an effective rollout of Living Wages across supply chains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p5"/>
          <p:cNvGrpSpPr/>
          <p:nvPr/>
        </p:nvGrpSpPr>
        <p:grpSpPr>
          <a:xfrm>
            <a:off x="286725" y="1140018"/>
            <a:ext cx="10721841" cy="5030625"/>
            <a:chOff x="286725" y="1065374"/>
            <a:chExt cx="10721841" cy="5030625"/>
          </a:xfrm>
        </p:grpSpPr>
        <p:grpSp>
          <p:nvGrpSpPr>
            <p:cNvPr id="193" name="Google Shape;193;p5"/>
            <p:cNvGrpSpPr/>
            <p:nvPr/>
          </p:nvGrpSpPr>
          <p:grpSpPr>
            <a:xfrm>
              <a:off x="1556657" y="1309256"/>
              <a:ext cx="8304888" cy="4381499"/>
              <a:chOff x="1556657" y="1309256"/>
              <a:chExt cx="8304888" cy="4381499"/>
            </a:xfrm>
          </p:grpSpPr>
          <p:sp>
            <p:nvSpPr>
              <p:cNvPr id="194" name="Google Shape;194;p5"/>
              <p:cNvSpPr/>
              <p:nvPr/>
            </p:nvSpPr>
            <p:spPr>
              <a:xfrm>
                <a:off x="1556657" y="2189184"/>
                <a:ext cx="2663371" cy="656771"/>
              </a:xfrm>
              <a:custGeom>
                <a:rect b="b" l="l" r="r" t="t"/>
                <a:pathLst>
                  <a:path extrusionOk="0" h="574675" w="2330450">
                    <a:moveTo>
                      <a:pt x="52388" y="0"/>
                    </a:moveTo>
                    <a:lnTo>
                      <a:pt x="96838" y="44450"/>
                    </a:lnTo>
                    <a:lnTo>
                      <a:pt x="1635125" y="44450"/>
                    </a:lnTo>
                    <a:lnTo>
                      <a:pt x="2330450" y="566738"/>
                    </a:lnTo>
                    <a:lnTo>
                      <a:pt x="2327275" y="574675"/>
                    </a:lnTo>
                    <a:lnTo>
                      <a:pt x="1630363" y="55563"/>
                    </a:lnTo>
                    <a:lnTo>
                      <a:pt x="101600" y="55563"/>
                    </a:lnTo>
                    <a:lnTo>
                      <a:pt x="52388" y="104775"/>
                    </a:lnTo>
                    <a:lnTo>
                      <a:pt x="0" y="52388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7194375" y="3749670"/>
                <a:ext cx="2667170" cy="600329"/>
              </a:xfrm>
              <a:custGeom>
                <a:rect b="b" l="l" r="r" t="t"/>
                <a:pathLst>
                  <a:path extrusionOk="0" h="600329" w="2667170">
                    <a:moveTo>
                      <a:pt x="0" y="0"/>
                    </a:moveTo>
                    <a:lnTo>
                      <a:pt x="13149" y="0"/>
                    </a:lnTo>
                    <a:lnTo>
                      <a:pt x="301342" y="536831"/>
                    </a:lnTo>
                    <a:lnTo>
                      <a:pt x="2552869" y="536831"/>
                    </a:lnTo>
                    <a:lnTo>
                      <a:pt x="2609113" y="480586"/>
                    </a:lnTo>
                    <a:lnTo>
                      <a:pt x="2667170" y="540458"/>
                    </a:lnTo>
                    <a:lnTo>
                      <a:pt x="2609113" y="600329"/>
                    </a:lnTo>
                    <a:lnTo>
                      <a:pt x="2558314" y="549530"/>
                    </a:lnTo>
                    <a:lnTo>
                      <a:pt x="295900" y="54953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66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sp>
            <p:nvSpPr>
              <p:cNvPr id="196" name="Google Shape;196;p5"/>
              <p:cNvSpPr/>
              <p:nvPr/>
            </p:nvSpPr>
            <p:spPr>
              <a:xfrm>
                <a:off x="1569358" y="4662055"/>
                <a:ext cx="3476170" cy="1028700"/>
              </a:xfrm>
              <a:custGeom>
                <a:rect b="b" l="l" r="r" t="t"/>
                <a:pathLst>
                  <a:path extrusionOk="0" h="900113" w="3041650">
                    <a:moveTo>
                      <a:pt x="3035300" y="0"/>
                    </a:moveTo>
                    <a:lnTo>
                      <a:pt x="3041650" y="4763"/>
                    </a:lnTo>
                    <a:lnTo>
                      <a:pt x="2424113" y="855663"/>
                    </a:lnTo>
                    <a:lnTo>
                      <a:pt x="96837" y="855663"/>
                    </a:lnTo>
                    <a:lnTo>
                      <a:pt x="52387" y="900113"/>
                    </a:lnTo>
                    <a:lnTo>
                      <a:pt x="0" y="852488"/>
                    </a:lnTo>
                    <a:lnTo>
                      <a:pt x="52387" y="800100"/>
                    </a:lnTo>
                    <a:lnTo>
                      <a:pt x="97126" y="849313"/>
                    </a:lnTo>
                    <a:lnTo>
                      <a:pt x="2416175" y="849313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sp>
            <p:nvSpPr>
              <p:cNvPr id="197" name="Google Shape;197;p5"/>
              <p:cNvSpPr/>
              <p:nvPr/>
            </p:nvSpPr>
            <p:spPr>
              <a:xfrm rot="10800000">
                <a:off x="7231560" y="2581585"/>
                <a:ext cx="2158511" cy="418284"/>
              </a:xfrm>
              <a:custGeom>
                <a:rect b="b" l="l" r="r" t="t"/>
                <a:pathLst>
                  <a:path extrusionOk="0" h="418284" w="2158511">
                    <a:moveTo>
                      <a:pt x="2158511" y="418284"/>
                    </a:moveTo>
                    <a:lnTo>
                      <a:pt x="2141689" y="418284"/>
                    </a:lnTo>
                    <a:lnTo>
                      <a:pt x="1705675" y="63501"/>
                    </a:lnTo>
                    <a:lnTo>
                      <a:pt x="106293" y="63501"/>
                    </a:lnTo>
                    <a:lnTo>
                      <a:pt x="54808" y="119743"/>
                    </a:lnTo>
                    <a:lnTo>
                      <a:pt x="0" y="59872"/>
                    </a:lnTo>
                    <a:lnTo>
                      <a:pt x="54808" y="0"/>
                    </a:lnTo>
                    <a:lnTo>
                      <a:pt x="101311" y="50800"/>
                    </a:lnTo>
                    <a:lnTo>
                      <a:pt x="1710657" y="50800"/>
                    </a:lnTo>
                    <a:close/>
                  </a:path>
                </a:pathLst>
              </a:custGeom>
              <a:solidFill>
                <a:srgbClr val="C55A1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 flipH="1">
                <a:off x="6771298" y="4933681"/>
                <a:ext cx="2988676" cy="740446"/>
              </a:xfrm>
              <a:custGeom>
                <a:rect b="b" l="l" r="r" t="t"/>
                <a:pathLst>
                  <a:path extrusionOk="0" h="740446" w="2988676">
                    <a:moveTo>
                      <a:pt x="2988676" y="0"/>
                    </a:moveTo>
                    <a:lnTo>
                      <a:pt x="2977811" y="0"/>
                    </a:lnTo>
                    <a:lnTo>
                      <a:pt x="2499762" y="685507"/>
                    </a:lnTo>
                    <a:lnTo>
                      <a:pt x="100486" y="685507"/>
                    </a:lnTo>
                    <a:lnTo>
                      <a:pt x="54199" y="632284"/>
                    </a:lnTo>
                    <a:lnTo>
                      <a:pt x="0" y="688941"/>
                    </a:lnTo>
                    <a:lnTo>
                      <a:pt x="54199" y="740446"/>
                    </a:lnTo>
                    <a:lnTo>
                      <a:pt x="100187" y="692374"/>
                    </a:lnTo>
                    <a:lnTo>
                      <a:pt x="2507975" y="692374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>
                <a:off x="6223454" y="1586678"/>
                <a:ext cx="3279320" cy="509814"/>
              </a:xfrm>
              <a:custGeom>
                <a:rect b="b" l="l" r="r" t="t"/>
                <a:pathLst>
                  <a:path extrusionOk="0" h="446087" w="2869406">
                    <a:moveTo>
                      <a:pt x="2821781" y="0"/>
                    </a:moveTo>
                    <a:lnTo>
                      <a:pt x="2869406" y="52388"/>
                    </a:lnTo>
                    <a:lnTo>
                      <a:pt x="2821781" y="100013"/>
                    </a:lnTo>
                    <a:lnTo>
                      <a:pt x="2771139" y="53975"/>
                    </a:lnTo>
                    <a:lnTo>
                      <a:pt x="655637" y="53975"/>
                    </a:lnTo>
                    <a:lnTo>
                      <a:pt x="3175" y="446087"/>
                    </a:lnTo>
                    <a:lnTo>
                      <a:pt x="0" y="438150"/>
                    </a:lnTo>
                    <a:lnTo>
                      <a:pt x="650875" y="42862"/>
                    </a:lnTo>
                    <a:lnTo>
                      <a:pt x="2778920" y="4286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  <p:grpSp>
            <p:nvGrpSpPr>
              <p:cNvPr id="200" name="Google Shape;200;p5"/>
              <p:cNvGrpSpPr/>
              <p:nvPr/>
            </p:nvGrpSpPr>
            <p:grpSpPr>
              <a:xfrm>
                <a:off x="3136900" y="1309256"/>
                <a:ext cx="4412341" cy="4152899"/>
                <a:chOff x="3136900" y="1309256"/>
                <a:chExt cx="4412341" cy="4152899"/>
              </a:xfrm>
            </p:grpSpPr>
            <p:sp>
              <p:nvSpPr>
                <p:cNvPr id="201" name="Google Shape;201;p5"/>
                <p:cNvSpPr/>
                <p:nvPr/>
              </p:nvSpPr>
              <p:spPr>
                <a:xfrm>
                  <a:off x="5553528" y="3967183"/>
                  <a:ext cx="758371" cy="288472"/>
                </a:xfrm>
                <a:custGeom>
                  <a:rect b="b" l="l" r="r" t="t"/>
                  <a:pathLst>
                    <a:path extrusionOk="0" h="159" w="418">
                      <a:moveTo>
                        <a:pt x="136" y="75"/>
                      </a:moveTo>
                      <a:lnTo>
                        <a:pt x="122" y="89"/>
                      </a:lnTo>
                      <a:lnTo>
                        <a:pt x="108" y="101"/>
                      </a:lnTo>
                      <a:lnTo>
                        <a:pt x="85" y="119"/>
                      </a:lnTo>
                      <a:lnTo>
                        <a:pt x="59" y="136"/>
                      </a:lnTo>
                      <a:lnTo>
                        <a:pt x="31" y="147"/>
                      </a:lnTo>
                      <a:lnTo>
                        <a:pt x="0" y="159"/>
                      </a:lnTo>
                      <a:lnTo>
                        <a:pt x="269" y="96"/>
                      </a:lnTo>
                      <a:lnTo>
                        <a:pt x="302" y="87"/>
                      </a:lnTo>
                      <a:lnTo>
                        <a:pt x="332" y="70"/>
                      </a:lnTo>
                      <a:lnTo>
                        <a:pt x="360" y="54"/>
                      </a:lnTo>
                      <a:lnTo>
                        <a:pt x="388" y="33"/>
                      </a:lnTo>
                      <a:lnTo>
                        <a:pt x="402" y="17"/>
                      </a:lnTo>
                      <a:lnTo>
                        <a:pt x="418" y="0"/>
                      </a:lnTo>
                      <a:lnTo>
                        <a:pt x="136" y="75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2" name="Google Shape;202;p5"/>
                <p:cNvSpPr/>
                <p:nvPr/>
              </p:nvSpPr>
              <p:spPr>
                <a:xfrm>
                  <a:off x="3136900" y="3172526"/>
                  <a:ext cx="571499" cy="244929"/>
                </a:xfrm>
                <a:custGeom>
                  <a:rect b="b" l="l" r="r" t="t"/>
                  <a:pathLst>
                    <a:path extrusionOk="0" h="135" w="315">
                      <a:moveTo>
                        <a:pt x="266" y="135"/>
                      </a:moveTo>
                      <a:lnTo>
                        <a:pt x="0" y="102"/>
                      </a:lnTo>
                      <a:lnTo>
                        <a:pt x="16" y="0"/>
                      </a:lnTo>
                      <a:lnTo>
                        <a:pt x="315" y="39"/>
                      </a:lnTo>
                      <a:lnTo>
                        <a:pt x="266" y="135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3" name="Google Shape;203;p5"/>
                <p:cNvSpPr/>
                <p:nvPr/>
              </p:nvSpPr>
              <p:spPr>
                <a:xfrm>
                  <a:off x="6206670" y="3967183"/>
                  <a:ext cx="783771" cy="961571"/>
                </a:xfrm>
                <a:custGeom>
                  <a:rect b="b" l="l" r="r" t="t"/>
                  <a:pathLst>
                    <a:path extrusionOk="0" h="530" w="432">
                      <a:moveTo>
                        <a:pt x="56" y="0"/>
                      </a:moveTo>
                      <a:lnTo>
                        <a:pt x="42" y="17"/>
                      </a:lnTo>
                      <a:lnTo>
                        <a:pt x="26" y="33"/>
                      </a:lnTo>
                      <a:lnTo>
                        <a:pt x="0" y="54"/>
                      </a:lnTo>
                      <a:lnTo>
                        <a:pt x="380" y="530"/>
                      </a:lnTo>
                      <a:lnTo>
                        <a:pt x="432" y="463"/>
                      </a:lnTo>
                      <a:lnTo>
                        <a:pt x="432" y="460"/>
                      </a:lnTo>
                      <a:lnTo>
                        <a:pt x="56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4" name="Google Shape;204;p5"/>
                <p:cNvSpPr/>
                <p:nvPr/>
              </p:nvSpPr>
              <p:spPr>
                <a:xfrm>
                  <a:off x="5584371" y="4175827"/>
                  <a:ext cx="177800" cy="1260929"/>
                </a:xfrm>
                <a:custGeom>
                  <a:rect b="b" l="l" r="r" t="t"/>
                  <a:pathLst>
                    <a:path extrusionOk="0" h="695" w="98">
                      <a:moveTo>
                        <a:pt x="86" y="7"/>
                      </a:moveTo>
                      <a:lnTo>
                        <a:pt x="84" y="7"/>
                      </a:lnTo>
                      <a:lnTo>
                        <a:pt x="58" y="4"/>
                      </a:lnTo>
                      <a:lnTo>
                        <a:pt x="32" y="0"/>
                      </a:lnTo>
                      <a:lnTo>
                        <a:pt x="0" y="695"/>
                      </a:lnTo>
                      <a:lnTo>
                        <a:pt x="96" y="695"/>
                      </a:lnTo>
                      <a:lnTo>
                        <a:pt x="98" y="695"/>
                      </a:lnTo>
                      <a:lnTo>
                        <a:pt x="86" y="7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5" name="Google Shape;205;p5"/>
                <p:cNvSpPr/>
                <p:nvPr/>
              </p:nvSpPr>
              <p:spPr>
                <a:xfrm>
                  <a:off x="6435270" y="3417456"/>
                  <a:ext cx="152400" cy="517072"/>
                </a:xfrm>
                <a:custGeom>
                  <a:rect b="b" l="l" r="r" t="t"/>
                  <a:pathLst>
                    <a:path extrusionOk="0" h="285" w="84">
                      <a:moveTo>
                        <a:pt x="84" y="0"/>
                      </a:moveTo>
                      <a:lnTo>
                        <a:pt x="82" y="0"/>
                      </a:lnTo>
                      <a:lnTo>
                        <a:pt x="82" y="26"/>
                      </a:lnTo>
                      <a:lnTo>
                        <a:pt x="82" y="51"/>
                      </a:lnTo>
                      <a:lnTo>
                        <a:pt x="79" y="91"/>
                      </a:lnTo>
                      <a:lnTo>
                        <a:pt x="72" y="126"/>
                      </a:lnTo>
                      <a:lnTo>
                        <a:pt x="63" y="161"/>
                      </a:lnTo>
                      <a:lnTo>
                        <a:pt x="51" y="196"/>
                      </a:lnTo>
                      <a:lnTo>
                        <a:pt x="37" y="226"/>
                      </a:lnTo>
                      <a:lnTo>
                        <a:pt x="19" y="257"/>
                      </a:lnTo>
                      <a:lnTo>
                        <a:pt x="0" y="282"/>
                      </a:lnTo>
                      <a:lnTo>
                        <a:pt x="0" y="282"/>
                      </a:lnTo>
                      <a:lnTo>
                        <a:pt x="0" y="285"/>
                      </a:lnTo>
                      <a:lnTo>
                        <a:pt x="0" y="285"/>
                      </a:lnTo>
                      <a:lnTo>
                        <a:pt x="21" y="257"/>
                      </a:lnTo>
                      <a:lnTo>
                        <a:pt x="40" y="229"/>
                      </a:lnTo>
                      <a:lnTo>
                        <a:pt x="54" y="196"/>
                      </a:lnTo>
                      <a:lnTo>
                        <a:pt x="65" y="163"/>
                      </a:lnTo>
                      <a:lnTo>
                        <a:pt x="75" y="128"/>
                      </a:lnTo>
                      <a:lnTo>
                        <a:pt x="82" y="91"/>
                      </a:lnTo>
                      <a:lnTo>
                        <a:pt x="84" y="54"/>
                      </a:lnTo>
                      <a:lnTo>
                        <a:pt x="84" y="26"/>
                      </a:lnTo>
                      <a:lnTo>
                        <a:pt x="84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6" name="Google Shape;206;p5"/>
                <p:cNvSpPr/>
                <p:nvPr/>
              </p:nvSpPr>
              <p:spPr>
                <a:xfrm>
                  <a:off x="6435270" y="3417456"/>
                  <a:ext cx="977899" cy="1384300"/>
                </a:xfrm>
                <a:custGeom>
                  <a:rect b="b" l="l" r="r" t="t"/>
                  <a:pathLst>
                    <a:path extrusionOk="0" h="763" w="539">
                      <a:moveTo>
                        <a:pt x="532" y="112"/>
                      </a:moveTo>
                      <a:lnTo>
                        <a:pt x="537" y="161"/>
                      </a:lnTo>
                      <a:lnTo>
                        <a:pt x="537" y="247"/>
                      </a:lnTo>
                      <a:lnTo>
                        <a:pt x="530" y="334"/>
                      </a:lnTo>
                      <a:lnTo>
                        <a:pt x="518" y="418"/>
                      </a:lnTo>
                      <a:lnTo>
                        <a:pt x="497" y="502"/>
                      </a:lnTo>
                      <a:lnTo>
                        <a:pt x="471" y="581"/>
                      </a:lnTo>
                      <a:lnTo>
                        <a:pt x="439" y="661"/>
                      </a:lnTo>
                      <a:lnTo>
                        <a:pt x="427" y="684"/>
                      </a:lnTo>
                      <a:lnTo>
                        <a:pt x="429" y="686"/>
                      </a:lnTo>
                      <a:lnTo>
                        <a:pt x="441" y="663"/>
                      </a:lnTo>
                      <a:lnTo>
                        <a:pt x="474" y="584"/>
                      </a:lnTo>
                      <a:lnTo>
                        <a:pt x="499" y="502"/>
                      </a:lnTo>
                      <a:lnTo>
                        <a:pt x="520" y="418"/>
                      </a:lnTo>
                      <a:lnTo>
                        <a:pt x="532" y="334"/>
                      </a:lnTo>
                      <a:lnTo>
                        <a:pt x="539" y="247"/>
                      </a:lnTo>
                      <a:lnTo>
                        <a:pt x="539" y="161"/>
                      </a:lnTo>
                      <a:lnTo>
                        <a:pt x="534" y="112"/>
                      </a:lnTo>
                      <a:lnTo>
                        <a:pt x="532" y="112"/>
                      </a:lnTo>
                      <a:moveTo>
                        <a:pt x="84" y="54"/>
                      </a:moveTo>
                      <a:lnTo>
                        <a:pt x="84" y="54"/>
                      </a:lnTo>
                      <a:lnTo>
                        <a:pt x="82" y="91"/>
                      </a:lnTo>
                      <a:lnTo>
                        <a:pt x="75" y="128"/>
                      </a:lnTo>
                      <a:lnTo>
                        <a:pt x="65" y="163"/>
                      </a:lnTo>
                      <a:lnTo>
                        <a:pt x="54" y="196"/>
                      </a:lnTo>
                      <a:lnTo>
                        <a:pt x="40" y="229"/>
                      </a:lnTo>
                      <a:lnTo>
                        <a:pt x="21" y="257"/>
                      </a:lnTo>
                      <a:lnTo>
                        <a:pt x="0" y="285"/>
                      </a:lnTo>
                      <a:lnTo>
                        <a:pt x="385" y="763"/>
                      </a:lnTo>
                      <a:lnTo>
                        <a:pt x="415" y="714"/>
                      </a:lnTo>
                      <a:lnTo>
                        <a:pt x="425" y="693"/>
                      </a:lnTo>
                      <a:lnTo>
                        <a:pt x="425" y="691"/>
                      </a:lnTo>
                      <a:lnTo>
                        <a:pt x="413" y="712"/>
                      </a:lnTo>
                      <a:lnTo>
                        <a:pt x="385" y="761"/>
                      </a:lnTo>
                      <a:lnTo>
                        <a:pt x="5" y="285"/>
                      </a:lnTo>
                      <a:lnTo>
                        <a:pt x="23" y="259"/>
                      </a:lnTo>
                      <a:lnTo>
                        <a:pt x="40" y="229"/>
                      </a:lnTo>
                      <a:lnTo>
                        <a:pt x="56" y="196"/>
                      </a:lnTo>
                      <a:lnTo>
                        <a:pt x="68" y="163"/>
                      </a:lnTo>
                      <a:lnTo>
                        <a:pt x="77" y="128"/>
                      </a:lnTo>
                      <a:lnTo>
                        <a:pt x="84" y="91"/>
                      </a:lnTo>
                      <a:lnTo>
                        <a:pt x="86" y="54"/>
                      </a:lnTo>
                      <a:lnTo>
                        <a:pt x="84" y="54"/>
                      </a:lnTo>
                      <a:moveTo>
                        <a:pt x="84" y="0"/>
                      </a:moveTo>
                      <a:lnTo>
                        <a:pt x="84" y="26"/>
                      </a:lnTo>
                      <a:lnTo>
                        <a:pt x="84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7" name="Google Shape;207;p5"/>
                <p:cNvSpPr/>
                <p:nvPr/>
              </p:nvSpPr>
              <p:spPr>
                <a:xfrm>
                  <a:off x="5969000" y="3972627"/>
                  <a:ext cx="1025071" cy="834571"/>
                </a:xfrm>
                <a:custGeom>
                  <a:rect b="b" l="l" r="r" t="t"/>
                  <a:pathLst>
                    <a:path extrusionOk="0" h="460" w="565">
                      <a:moveTo>
                        <a:pt x="84" y="77"/>
                      </a:moveTo>
                      <a:lnTo>
                        <a:pt x="73" y="84"/>
                      </a:lnTo>
                      <a:lnTo>
                        <a:pt x="40" y="93"/>
                      </a:lnTo>
                      <a:lnTo>
                        <a:pt x="0" y="105"/>
                      </a:lnTo>
                      <a:lnTo>
                        <a:pt x="5" y="102"/>
                      </a:lnTo>
                      <a:lnTo>
                        <a:pt x="40" y="95"/>
                      </a:lnTo>
                      <a:lnTo>
                        <a:pt x="73" y="84"/>
                      </a:lnTo>
                      <a:lnTo>
                        <a:pt x="84" y="77"/>
                      </a:lnTo>
                      <a:moveTo>
                        <a:pt x="192" y="0"/>
                      </a:moveTo>
                      <a:lnTo>
                        <a:pt x="189" y="0"/>
                      </a:lnTo>
                      <a:lnTo>
                        <a:pt x="563" y="457"/>
                      </a:lnTo>
                      <a:lnTo>
                        <a:pt x="563" y="460"/>
                      </a:lnTo>
                      <a:lnTo>
                        <a:pt x="563" y="460"/>
                      </a:lnTo>
                      <a:lnTo>
                        <a:pt x="565" y="460"/>
                      </a:lnTo>
                      <a:lnTo>
                        <a:pt x="565" y="457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8" name="Google Shape;208;p5"/>
                <p:cNvSpPr/>
                <p:nvPr/>
              </p:nvSpPr>
              <p:spPr>
                <a:xfrm>
                  <a:off x="5838371" y="4163126"/>
                  <a:ext cx="38099" cy="1295400"/>
                </a:xfrm>
                <a:custGeom>
                  <a:rect b="b" l="l" r="r" t="t"/>
                  <a:pathLst>
                    <a:path extrusionOk="0" h="714" w="21">
                      <a:moveTo>
                        <a:pt x="5" y="0"/>
                      </a:moveTo>
                      <a:lnTo>
                        <a:pt x="0" y="2"/>
                      </a:lnTo>
                      <a:lnTo>
                        <a:pt x="21" y="714"/>
                      </a:lnTo>
                      <a:lnTo>
                        <a:pt x="21" y="714"/>
                      </a:lnTo>
                      <a:lnTo>
                        <a:pt x="12" y="313"/>
                      </a:ln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5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09" name="Google Shape;209;p5"/>
                <p:cNvSpPr/>
                <p:nvPr/>
              </p:nvSpPr>
              <p:spPr>
                <a:xfrm>
                  <a:off x="5842000" y="4065155"/>
                  <a:ext cx="1148442" cy="1397000"/>
                </a:xfrm>
                <a:custGeom>
                  <a:rect b="b" l="l" r="r" t="t"/>
                  <a:pathLst>
                    <a:path extrusionOk="0" h="770" w="633">
                      <a:moveTo>
                        <a:pt x="201" y="0"/>
                      </a:moveTo>
                      <a:lnTo>
                        <a:pt x="201" y="0"/>
                      </a:lnTo>
                      <a:lnTo>
                        <a:pt x="173" y="19"/>
                      </a:lnTo>
                      <a:lnTo>
                        <a:pt x="154" y="26"/>
                      </a:lnTo>
                      <a:lnTo>
                        <a:pt x="143" y="33"/>
                      </a:lnTo>
                      <a:lnTo>
                        <a:pt x="110" y="44"/>
                      </a:lnTo>
                      <a:lnTo>
                        <a:pt x="75" y="51"/>
                      </a:lnTo>
                      <a:lnTo>
                        <a:pt x="70" y="54"/>
                      </a:lnTo>
                      <a:lnTo>
                        <a:pt x="38" y="56"/>
                      </a:lnTo>
                      <a:lnTo>
                        <a:pt x="3" y="56"/>
                      </a:lnTo>
                      <a:lnTo>
                        <a:pt x="0" y="56"/>
                      </a:lnTo>
                      <a:lnTo>
                        <a:pt x="10" y="367"/>
                      </a:lnTo>
                      <a:lnTo>
                        <a:pt x="21" y="770"/>
                      </a:lnTo>
                      <a:lnTo>
                        <a:pt x="87" y="763"/>
                      </a:lnTo>
                      <a:lnTo>
                        <a:pt x="147" y="752"/>
                      </a:lnTo>
                      <a:lnTo>
                        <a:pt x="236" y="726"/>
                      </a:lnTo>
                      <a:lnTo>
                        <a:pt x="318" y="691"/>
                      </a:lnTo>
                      <a:lnTo>
                        <a:pt x="392" y="649"/>
                      </a:lnTo>
                      <a:lnTo>
                        <a:pt x="462" y="598"/>
                      </a:lnTo>
                      <a:lnTo>
                        <a:pt x="525" y="542"/>
                      </a:lnTo>
                      <a:lnTo>
                        <a:pt x="581" y="476"/>
                      </a:lnTo>
                      <a:lnTo>
                        <a:pt x="633" y="409"/>
                      </a:lnTo>
                      <a:lnTo>
                        <a:pt x="633" y="409"/>
                      </a:lnTo>
                      <a:lnTo>
                        <a:pt x="633" y="406"/>
                      </a:lnTo>
                      <a:lnTo>
                        <a:pt x="633" y="409"/>
                      </a:lnTo>
                      <a:lnTo>
                        <a:pt x="581" y="476"/>
                      </a:lnTo>
                      <a:lnTo>
                        <a:pt x="581" y="476"/>
                      </a:lnTo>
                      <a:lnTo>
                        <a:pt x="581" y="476"/>
                      </a:lnTo>
                      <a:lnTo>
                        <a:pt x="523" y="539"/>
                      </a:lnTo>
                      <a:lnTo>
                        <a:pt x="462" y="595"/>
                      </a:lnTo>
                      <a:lnTo>
                        <a:pt x="392" y="647"/>
                      </a:lnTo>
                      <a:lnTo>
                        <a:pt x="318" y="689"/>
                      </a:lnTo>
                      <a:lnTo>
                        <a:pt x="236" y="724"/>
                      </a:lnTo>
                      <a:lnTo>
                        <a:pt x="147" y="749"/>
                      </a:lnTo>
                      <a:lnTo>
                        <a:pt x="87" y="761"/>
                      </a:lnTo>
                      <a:lnTo>
                        <a:pt x="24" y="768"/>
                      </a:lnTo>
                      <a:lnTo>
                        <a:pt x="3" y="58"/>
                      </a:lnTo>
                      <a:lnTo>
                        <a:pt x="40" y="58"/>
                      </a:lnTo>
                      <a:lnTo>
                        <a:pt x="75" y="54"/>
                      </a:lnTo>
                      <a:lnTo>
                        <a:pt x="110" y="47"/>
                      </a:lnTo>
                      <a:lnTo>
                        <a:pt x="143" y="35"/>
                      </a:lnTo>
                      <a:lnTo>
                        <a:pt x="173" y="19"/>
                      </a:lnTo>
                      <a:lnTo>
                        <a:pt x="201" y="2"/>
                      </a:lnTo>
                      <a:lnTo>
                        <a:pt x="201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0" name="Google Shape;210;p5"/>
                <p:cNvSpPr/>
                <p:nvPr/>
              </p:nvSpPr>
              <p:spPr>
                <a:xfrm>
                  <a:off x="6206670" y="3967183"/>
                  <a:ext cx="783771" cy="961571"/>
                </a:xfrm>
                <a:custGeom>
                  <a:rect b="b" l="l" r="r" t="t"/>
                  <a:pathLst>
                    <a:path extrusionOk="0" h="530" w="432">
                      <a:moveTo>
                        <a:pt x="56" y="0"/>
                      </a:moveTo>
                      <a:lnTo>
                        <a:pt x="56" y="0"/>
                      </a:lnTo>
                      <a:lnTo>
                        <a:pt x="42" y="17"/>
                      </a:lnTo>
                      <a:lnTo>
                        <a:pt x="26" y="33"/>
                      </a:lnTo>
                      <a:lnTo>
                        <a:pt x="0" y="54"/>
                      </a:lnTo>
                      <a:lnTo>
                        <a:pt x="0" y="56"/>
                      </a:lnTo>
                      <a:lnTo>
                        <a:pt x="0" y="56"/>
                      </a:lnTo>
                      <a:lnTo>
                        <a:pt x="28" y="35"/>
                      </a:lnTo>
                      <a:lnTo>
                        <a:pt x="42" y="19"/>
                      </a:lnTo>
                      <a:lnTo>
                        <a:pt x="56" y="5"/>
                      </a:lnTo>
                      <a:lnTo>
                        <a:pt x="429" y="460"/>
                      </a:lnTo>
                      <a:lnTo>
                        <a:pt x="380" y="530"/>
                      </a:lnTo>
                      <a:lnTo>
                        <a:pt x="380" y="530"/>
                      </a:lnTo>
                      <a:lnTo>
                        <a:pt x="432" y="463"/>
                      </a:lnTo>
                      <a:lnTo>
                        <a:pt x="432" y="460"/>
                      </a:lnTo>
                      <a:lnTo>
                        <a:pt x="58" y="3"/>
                      </a:lnTo>
                      <a:lnTo>
                        <a:pt x="56" y="3"/>
                      </a:lnTo>
                      <a:lnTo>
                        <a:pt x="56" y="0"/>
                      </a:lnTo>
                      <a:lnTo>
                        <a:pt x="56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1" name="Google Shape;211;p5"/>
                <p:cNvSpPr/>
                <p:nvPr/>
              </p:nvSpPr>
              <p:spPr>
                <a:xfrm>
                  <a:off x="4321629" y="3912755"/>
                  <a:ext cx="1440542" cy="1524000"/>
                </a:xfrm>
                <a:custGeom>
                  <a:rect b="b" l="l" r="r" t="t"/>
                  <a:pathLst>
                    <a:path extrusionOk="0" h="840" w="794">
                      <a:moveTo>
                        <a:pt x="497" y="0"/>
                      </a:moveTo>
                      <a:lnTo>
                        <a:pt x="497" y="0"/>
                      </a:lnTo>
                      <a:lnTo>
                        <a:pt x="0" y="486"/>
                      </a:lnTo>
                      <a:lnTo>
                        <a:pt x="56" y="544"/>
                      </a:lnTo>
                      <a:lnTo>
                        <a:pt x="115" y="598"/>
                      </a:lnTo>
                      <a:lnTo>
                        <a:pt x="206" y="668"/>
                      </a:lnTo>
                      <a:lnTo>
                        <a:pt x="301" y="726"/>
                      </a:lnTo>
                      <a:lnTo>
                        <a:pt x="399" y="773"/>
                      </a:lnTo>
                      <a:lnTo>
                        <a:pt x="497" y="805"/>
                      </a:lnTo>
                      <a:lnTo>
                        <a:pt x="598" y="829"/>
                      </a:lnTo>
                      <a:lnTo>
                        <a:pt x="696" y="840"/>
                      </a:lnTo>
                      <a:lnTo>
                        <a:pt x="792" y="840"/>
                      </a:lnTo>
                      <a:lnTo>
                        <a:pt x="794" y="840"/>
                      </a:lnTo>
                      <a:lnTo>
                        <a:pt x="792" y="840"/>
                      </a:lnTo>
                      <a:lnTo>
                        <a:pt x="696" y="840"/>
                      </a:lnTo>
                      <a:lnTo>
                        <a:pt x="696" y="838"/>
                      </a:lnTo>
                      <a:lnTo>
                        <a:pt x="598" y="826"/>
                      </a:lnTo>
                      <a:lnTo>
                        <a:pt x="497" y="803"/>
                      </a:lnTo>
                      <a:lnTo>
                        <a:pt x="399" y="770"/>
                      </a:lnTo>
                      <a:lnTo>
                        <a:pt x="301" y="724"/>
                      </a:lnTo>
                      <a:lnTo>
                        <a:pt x="208" y="665"/>
                      </a:lnTo>
                      <a:lnTo>
                        <a:pt x="117" y="595"/>
                      </a:lnTo>
                      <a:lnTo>
                        <a:pt x="59" y="544"/>
                      </a:lnTo>
                      <a:lnTo>
                        <a:pt x="3" y="486"/>
                      </a:lnTo>
                      <a:lnTo>
                        <a:pt x="497" y="2"/>
                      </a:lnTo>
                      <a:lnTo>
                        <a:pt x="523" y="30"/>
                      </a:lnTo>
                      <a:lnTo>
                        <a:pt x="553" y="58"/>
                      </a:lnTo>
                      <a:lnTo>
                        <a:pt x="586" y="84"/>
                      </a:lnTo>
                      <a:lnTo>
                        <a:pt x="621" y="105"/>
                      </a:lnTo>
                      <a:lnTo>
                        <a:pt x="656" y="124"/>
                      </a:lnTo>
                      <a:lnTo>
                        <a:pt x="691" y="138"/>
                      </a:lnTo>
                      <a:lnTo>
                        <a:pt x="728" y="147"/>
                      </a:lnTo>
                      <a:lnTo>
                        <a:pt x="728" y="147"/>
                      </a:lnTo>
                      <a:lnTo>
                        <a:pt x="728" y="145"/>
                      </a:lnTo>
                      <a:lnTo>
                        <a:pt x="693" y="135"/>
                      </a:lnTo>
                      <a:lnTo>
                        <a:pt x="656" y="121"/>
                      </a:lnTo>
                      <a:lnTo>
                        <a:pt x="621" y="103"/>
                      </a:lnTo>
                      <a:lnTo>
                        <a:pt x="588" y="82"/>
                      </a:lnTo>
                      <a:lnTo>
                        <a:pt x="556" y="58"/>
                      </a:lnTo>
                      <a:lnTo>
                        <a:pt x="525" y="30"/>
                      </a:lnTo>
                      <a:lnTo>
                        <a:pt x="49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2" name="Google Shape;212;p5"/>
                <p:cNvSpPr/>
                <p:nvPr/>
              </p:nvSpPr>
              <p:spPr>
                <a:xfrm>
                  <a:off x="5584371" y="4175827"/>
                  <a:ext cx="177800" cy="1260929"/>
                </a:xfrm>
                <a:custGeom>
                  <a:rect b="b" l="l" r="r" t="t"/>
                  <a:pathLst>
                    <a:path extrusionOk="0" h="695" w="98">
                      <a:moveTo>
                        <a:pt x="32" y="0"/>
                      </a:moveTo>
                      <a:lnTo>
                        <a:pt x="32" y="0"/>
                      </a:lnTo>
                      <a:lnTo>
                        <a:pt x="32" y="2"/>
                      </a:lnTo>
                      <a:lnTo>
                        <a:pt x="58" y="7"/>
                      </a:lnTo>
                      <a:lnTo>
                        <a:pt x="84" y="9"/>
                      </a:lnTo>
                      <a:lnTo>
                        <a:pt x="96" y="693"/>
                      </a:lnTo>
                      <a:lnTo>
                        <a:pt x="0" y="693"/>
                      </a:lnTo>
                      <a:lnTo>
                        <a:pt x="0" y="693"/>
                      </a:lnTo>
                      <a:lnTo>
                        <a:pt x="0" y="695"/>
                      </a:lnTo>
                      <a:lnTo>
                        <a:pt x="96" y="695"/>
                      </a:lnTo>
                      <a:lnTo>
                        <a:pt x="98" y="695"/>
                      </a:lnTo>
                      <a:lnTo>
                        <a:pt x="86" y="7"/>
                      </a:lnTo>
                      <a:lnTo>
                        <a:pt x="86" y="7"/>
                      </a:lnTo>
                      <a:lnTo>
                        <a:pt x="84" y="7"/>
                      </a:lnTo>
                      <a:lnTo>
                        <a:pt x="65" y="4"/>
                      </a:lnTo>
                      <a:lnTo>
                        <a:pt x="58" y="4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3" name="Google Shape;213;p5"/>
                <p:cNvSpPr/>
                <p:nvPr/>
              </p:nvSpPr>
              <p:spPr>
                <a:xfrm>
                  <a:off x="4927600" y="3413827"/>
                  <a:ext cx="402771" cy="168729"/>
                </a:xfrm>
                <a:custGeom>
                  <a:rect b="b" l="l" r="r" t="t"/>
                  <a:pathLst>
                    <a:path extrusionOk="0" h="93" w="222">
                      <a:moveTo>
                        <a:pt x="0" y="0"/>
                      </a:moveTo>
                      <a:lnTo>
                        <a:pt x="5" y="37"/>
                      </a:lnTo>
                      <a:lnTo>
                        <a:pt x="9" y="77"/>
                      </a:lnTo>
                      <a:lnTo>
                        <a:pt x="14" y="91"/>
                      </a:lnTo>
                      <a:lnTo>
                        <a:pt x="16" y="93"/>
                      </a:lnTo>
                      <a:lnTo>
                        <a:pt x="12" y="77"/>
                      </a:lnTo>
                      <a:lnTo>
                        <a:pt x="7" y="37"/>
                      </a:lnTo>
                      <a:lnTo>
                        <a:pt x="5" y="2"/>
                      </a:lnTo>
                      <a:lnTo>
                        <a:pt x="217" y="32"/>
                      </a:lnTo>
                      <a:lnTo>
                        <a:pt x="222" y="3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4" name="Google Shape;214;p5"/>
                <p:cNvSpPr/>
                <p:nvPr/>
              </p:nvSpPr>
              <p:spPr>
                <a:xfrm>
                  <a:off x="5553528" y="3967183"/>
                  <a:ext cx="758371" cy="288472"/>
                </a:xfrm>
                <a:custGeom>
                  <a:rect b="b" l="l" r="r" t="t"/>
                  <a:pathLst>
                    <a:path extrusionOk="0" h="159" w="418">
                      <a:moveTo>
                        <a:pt x="136" y="75"/>
                      </a:moveTo>
                      <a:lnTo>
                        <a:pt x="122" y="89"/>
                      </a:lnTo>
                      <a:lnTo>
                        <a:pt x="108" y="101"/>
                      </a:lnTo>
                      <a:lnTo>
                        <a:pt x="85" y="119"/>
                      </a:lnTo>
                      <a:lnTo>
                        <a:pt x="59" y="136"/>
                      </a:lnTo>
                      <a:lnTo>
                        <a:pt x="31" y="147"/>
                      </a:lnTo>
                      <a:lnTo>
                        <a:pt x="0" y="159"/>
                      </a:lnTo>
                      <a:lnTo>
                        <a:pt x="269" y="96"/>
                      </a:lnTo>
                      <a:lnTo>
                        <a:pt x="302" y="87"/>
                      </a:lnTo>
                      <a:lnTo>
                        <a:pt x="332" y="70"/>
                      </a:lnTo>
                      <a:lnTo>
                        <a:pt x="360" y="54"/>
                      </a:lnTo>
                      <a:lnTo>
                        <a:pt x="388" y="33"/>
                      </a:lnTo>
                      <a:lnTo>
                        <a:pt x="402" y="17"/>
                      </a:lnTo>
                      <a:lnTo>
                        <a:pt x="418" y="0"/>
                      </a:lnTo>
                      <a:lnTo>
                        <a:pt x="136" y="75"/>
                      </a:lnTo>
                      <a:close/>
                    </a:path>
                  </a:pathLst>
                </a:custGeom>
                <a:solidFill>
                  <a:srgbClr val="2E75B5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5" name="Google Shape;215;p5"/>
                <p:cNvSpPr/>
                <p:nvPr/>
              </p:nvSpPr>
              <p:spPr>
                <a:xfrm>
                  <a:off x="6206670" y="3967183"/>
                  <a:ext cx="783771" cy="961571"/>
                </a:xfrm>
                <a:custGeom>
                  <a:rect b="b" l="l" r="r" t="t"/>
                  <a:pathLst>
                    <a:path extrusionOk="0" h="530" w="432">
                      <a:moveTo>
                        <a:pt x="56" y="0"/>
                      </a:moveTo>
                      <a:lnTo>
                        <a:pt x="42" y="17"/>
                      </a:lnTo>
                      <a:lnTo>
                        <a:pt x="26" y="33"/>
                      </a:lnTo>
                      <a:lnTo>
                        <a:pt x="0" y="54"/>
                      </a:lnTo>
                      <a:lnTo>
                        <a:pt x="380" y="530"/>
                      </a:lnTo>
                      <a:lnTo>
                        <a:pt x="432" y="463"/>
                      </a:lnTo>
                      <a:lnTo>
                        <a:pt x="432" y="460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dk1">
                    <a:alpha val="29411"/>
                  </a:schemeClr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6" name="Google Shape;216;p5"/>
                <p:cNvSpPr/>
                <p:nvPr/>
              </p:nvSpPr>
              <p:spPr>
                <a:xfrm>
                  <a:off x="5378450" y="4187277"/>
                  <a:ext cx="501650" cy="1268869"/>
                </a:xfrm>
                <a:custGeom>
                  <a:rect b="b" l="l" r="r" t="t"/>
                  <a:pathLst>
                    <a:path extrusionOk="0" h="1295400" w="501650">
                      <a:moveTo>
                        <a:pt x="0" y="101600"/>
                      </a:moveTo>
                      <a:lnTo>
                        <a:pt x="469900" y="0"/>
                      </a:lnTo>
                      <a:lnTo>
                        <a:pt x="501650" y="1295400"/>
                      </a:lnTo>
                      <a:lnTo>
                        <a:pt x="6350" y="1200150"/>
                      </a:lnTo>
                      <a:cubicBezTo>
                        <a:pt x="4233" y="833967"/>
                        <a:pt x="2117" y="467783"/>
                        <a:pt x="0" y="101600"/>
                      </a:cubicBezTo>
                      <a:close/>
                    </a:path>
                  </a:pathLst>
                </a:custGeom>
                <a:solidFill>
                  <a:srgbClr val="8AC2E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17" name="Google Shape;217;p5"/>
                <p:cNvSpPr/>
                <p:nvPr/>
              </p:nvSpPr>
              <p:spPr>
                <a:xfrm>
                  <a:off x="4131127" y="3870325"/>
                  <a:ext cx="1291771" cy="1546327"/>
                </a:xfrm>
                <a:custGeom>
                  <a:rect b="b" l="l" r="r" t="t"/>
                  <a:pathLst>
                    <a:path extrusionOk="0" h="1546327" w="1291771">
                      <a:moveTo>
                        <a:pt x="1092654" y="54532"/>
                      </a:moveTo>
                      <a:lnTo>
                        <a:pt x="206830" y="924028"/>
                      </a:lnTo>
                      <a:lnTo>
                        <a:pt x="308429" y="1029256"/>
                      </a:lnTo>
                      <a:lnTo>
                        <a:pt x="415472" y="1127227"/>
                      </a:lnTo>
                      <a:lnTo>
                        <a:pt x="580571" y="1254227"/>
                      </a:lnTo>
                      <a:lnTo>
                        <a:pt x="752929" y="1359456"/>
                      </a:lnTo>
                      <a:lnTo>
                        <a:pt x="930728" y="1444727"/>
                      </a:lnTo>
                      <a:lnTo>
                        <a:pt x="1108528" y="1502784"/>
                      </a:lnTo>
                      <a:lnTo>
                        <a:pt x="1291771" y="1546327"/>
                      </a:lnTo>
                      <a:lnTo>
                        <a:pt x="943428" y="1470127"/>
                      </a:lnTo>
                      <a:lnTo>
                        <a:pt x="787400" y="1435656"/>
                      </a:lnTo>
                      <a:lnTo>
                        <a:pt x="625929" y="1381227"/>
                      </a:lnTo>
                      <a:lnTo>
                        <a:pt x="473529" y="1308656"/>
                      </a:lnTo>
                      <a:lnTo>
                        <a:pt x="321129" y="1216127"/>
                      </a:lnTo>
                      <a:lnTo>
                        <a:pt x="177800" y="1105456"/>
                      </a:lnTo>
                      <a:lnTo>
                        <a:pt x="85272" y="1025627"/>
                      </a:lnTo>
                      <a:lnTo>
                        <a:pt x="0" y="936727"/>
                      </a:lnTo>
                      <a:lnTo>
                        <a:pt x="2" y="936727"/>
                      </a:lnTo>
                      <a:cubicBezTo>
                        <a:pt x="317351" y="675285"/>
                        <a:pt x="682324" y="261442"/>
                        <a:pt x="999673" y="0"/>
                      </a:cubicBezTo>
                      <a:lnTo>
                        <a:pt x="1092654" y="54532"/>
                      </a:lnTo>
                      <a:close/>
                    </a:path>
                  </a:pathLst>
                </a:custGeom>
                <a:solidFill>
                  <a:srgbClr val="F4B08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grpSp>
              <p:nvGrpSpPr>
                <p:cNvPr id="218" name="Google Shape;218;p5"/>
                <p:cNvGrpSpPr/>
                <p:nvPr/>
              </p:nvGrpSpPr>
              <p:grpSpPr>
                <a:xfrm>
                  <a:off x="5778499" y="2249056"/>
                  <a:ext cx="1770742" cy="1500613"/>
                  <a:chOff x="6254523" y="2079172"/>
                  <a:chExt cx="1770742" cy="1500613"/>
                </a:xfrm>
              </p:grpSpPr>
              <p:sp>
                <p:nvSpPr>
                  <p:cNvPr id="219" name="Google Shape;219;p5"/>
                  <p:cNvSpPr/>
                  <p:nvPr/>
                </p:nvSpPr>
                <p:spPr>
                  <a:xfrm>
                    <a:off x="6425066" y="3189713"/>
                    <a:ext cx="1600199" cy="390072"/>
                  </a:xfrm>
                  <a:custGeom>
                    <a:rect b="b" l="l" r="r" t="t"/>
                    <a:pathLst>
                      <a:path extrusionOk="0" h="215" w="882">
                        <a:moveTo>
                          <a:pt x="403" y="215"/>
                        </a:moveTo>
                        <a:lnTo>
                          <a:pt x="0" y="166"/>
                        </a:lnTo>
                        <a:lnTo>
                          <a:pt x="424" y="0"/>
                        </a:lnTo>
                        <a:lnTo>
                          <a:pt x="882" y="77"/>
                        </a:lnTo>
                        <a:lnTo>
                          <a:pt x="403" y="215"/>
                        </a:lnTo>
                        <a:close/>
                      </a:path>
                    </a:pathLst>
                  </a:custGeom>
                  <a:solidFill>
                    <a:srgbClr val="C55A11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0" name="Google Shape;220;p5"/>
                  <p:cNvSpPr/>
                  <p:nvPr/>
                </p:nvSpPr>
                <p:spPr>
                  <a:xfrm>
                    <a:off x="6254523" y="2628900"/>
                    <a:ext cx="939800" cy="869043"/>
                  </a:xfrm>
                  <a:custGeom>
                    <a:rect b="b" l="l" r="r" t="t"/>
                    <a:pathLst>
                      <a:path extrusionOk="0" h="479" w="518">
                        <a:moveTo>
                          <a:pt x="514" y="271"/>
                        </a:moveTo>
                        <a:lnTo>
                          <a:pt x="507" y="231"/>
                        </a:lnTo>
                        <a:lnTo>
                          <a:pt x="497" y="192"/>
                        </a:lnTo>
                        <a:lnTo>
                          <a:pt x="483" y="152"/>
                        </a:lnTo>
                        <a:lnTo>
                          <a:pt x="467" y="115"/>
                        </a:lnTo>
                        <a:lnTo>
                          <a:pt x="451" y="80"/>
                        </a:lnTo>
                        <a:lnTo>
                          <a:pt x="430" y="45"/>
                        </a:lnTo>
                        <a:lnTo>
                          <a:pt x="416" y="21"/>
                        </a:lnTo>
                        <a:lnTo>
                          <a:pt x="399" y="0"/>
                        </a:lnTo>
                        <a:lnTo>
                          <a:pt x="0" y="227"/>
                        </a:lnTo>
                        <a:lnTo>
                          <a:pt x="14" y="245"/>
                        </a:lnTo>
                        <a:lnTo>
                          <a:pt x="26" y="262"/>
                        </a:lnTo>
                        <a:lnTo>
                          <a:pt x="42" y="290"/>
                        </a:lnTo>
                        <a:lnTo>
                          <a:pt x="56" y="318"/>
                        </a:lnTo>
                        <a:lnTo>
                          <a:pt x="70" y="348"/>
                        </a:lnTo>
                        <a:lnTo>
                          <a:pt x="80" y="381"/>
                        </a:lnTo>
                        <a:lnTo>
                          <a:pt x="87" y="411"/>
                        </a:lnTo>
                        <a:lnTo>
                          <a:pt x="91" y="444"/>
                        </a:lnTo>
                        <a:lnTo>
                          <a:pt x="94" y="479"/>
                        </a:lnTo>
                        <a:lnTo>
                          <a:pt x="518" y="313"/>
                        </a:lnTo>
                        <a:lnTo>
                          <a:pt x="514" y="271"/>
                        </a:lnTo>
                        <a:close/>
                      </a:path>
                    </a:pathLst>
                  </a:custGeom>
                  <a:solidFill>
                    <a:srgbClr val="F4B081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1" name="Google Shape;221;p5"/>
                  <p:cNvSpPr/>
                  <p:nvPr/>
                </p:nvSpPr>
                <p:spPr>
                  <a:xfrm>
                    <a:off x="6978423" y="2079172"/>
                    <a:ext cx="1046842" cy="1257300"/>
                  </a:xfrm>
                  <a:custGeom>
                    <a:rect b="b" l="l" r="r" t="t"/>
                    <a:pathLst>
                      <a:path extrusionOk="0" h="693" w="577">
                        <a:moveTo>
                          <a:pt x="567" y="632"/>
                        </a:moveTo>
                        <a:lnTo>
                          <a:pt x="556" y="572"/>
                        </a:lnTo>
                        <a:lnTo>
                          <a:pt x="535" y="485"/>
                        </a:lnTo>
                        <a:lnTo>
                          <a:pt x="509" y="399"/>
                        </a:lnTo>
                        <a:lnTo>
                          <a:pt x="479" y="315"/>
                        </a:lnTo>
                        <a:lnTo>
                          <a:pt x="441" y="233"/>
                        </a:lnTo>
                        <a:lnTo>
                          <a:pt x="399" y="154"/>
                        </a:lnTo>
                        <a:lnTo>
                          <a:pt x="353" y="77"/>
                        </a:lnTo>
                        <a:lnTo>
                          <a:pt x="301" y="0"/>
                        </a:lnTo>
                        <a:lnTo>
                          <a:pt x="0" y="303"/>
                        </a:lnTo>
                        <a:lnTo>
                          <a:pt x="17" y="324"/>
                        </a:lnTo>
                        <a:lnTo>
                          <a:pt x="31" y="348"/>
                        </a:lnTo>
                        <a:lnTo>
                          <a:pt x="52" y="383"/>
                        </a:lnTo>
                        <a:lnTo>
                          <a:pt x="68" y="418"/>
                        </a:lnTo>
                        <a:lnTo>
                          <a:pt x="84" y="455"/>
                        </a:lnTo>
                        <a:lnTo>
                          <a:pt x="98" y="495"/>
                        </a:lnTo>
                        <a:lnTo>
                          <a:pt x="108" y="534"/>
                        </a:lnTo>
                        <a:lnTo>
                          <a:pt x="115" y="574"/>
                        </a:lnTo>
                        <a:lnTo>
                          <a:pt x="119" y="616"/>
                        </a:lnTo>
                        <a:lnTo>
                          <a:pt x="577" y="693"/>
                        </a:lnTo>
                        <a:lnTo>
                          <a:pt x="567" y="63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2" name="Google Shape;222;p5"/>
                  <p:cNvSpPr/>
                  <p:nvPr/>
                </p:nvSpPr>
                <p:spPr>
                  <a:xfrm>
                    <a:off x="6978423" y="2079172"/>
                    <a:ext cx="593271" cy="631371"/>
                  </a:xfrm>
                  <a:custGeom>
                    <a:rect b="b" l="l" r="r" t="t"/>
                    <a:pathLst>
                      <a:path extrusionOk="0" h="348" w="327">
                        <a:moveTo>
                          <a:pt x="327" y="37"/>
                        </a:moveTo>
                        <a:lnTo>
                          <a:pt x="301" y="0"/>
                        </a:lnTo>
                        <a:lnTo>
                          <a:pt x="0" y="303"/>
                        </a:lnTo>
                        <a:lnTo>
                          <a:pt x="5" y="313"/>
                        </a:lnTo>
                        <a:lnTo>
                          <a:pt x="24" y="336"/>
                        </a:lnTo>
                        <a:lnTo>
                          <a:pt x="31" y="348"/>
                        </a:lnTo>
                        <a:lnTo>
                          <a:pt x="327" y="37"/>
                        </a:lnTo>
                        <a:close/>
                      </a:path>
                    </a:pathLst>
                  </a:custGeom>
                  <a:solidFill>
                    <a:schemeClr val="dk1">
                      <a:alpha val="29411"/>
                    </a:schemeClr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</p:grpSp>
            <p:grpSp>
              <p:nvGrpSpPr>
                <p:cNvPr id="223" name="Google Shape;223;p5"/>
                <p:cNvGrpSpPr/>
                <p:nvPr/>
              </p:nvGrpSpPr>
              <p:grpSpPr>
                <a:xfrm>
                  <a:off x="5800270" y="3417456"/>
                  <a:ext cx="1612899" cy="1396999"/>
                  <a:chOff x="6276294" y="3247572"/>
                  <a:chExt cx="1612899" cy="1396999"/>
                </a:xfrm>
              </p:grpSpPr>
              <p:sp>
                <p:nvSpPr>
                  <p:cNvPr id="224" name="Google Shape;224;p5"/>
                  <p:cNvSpPr/>
                  <p:nvPr/>
                </p:nvSpPr>
                <p:spPr>
                  <a:xfrm>
                    <a:off x="6276294" y="3764642"/>
                    <a:ext cx="1333499" cy="879929"/>
                  </a:xfrm>
                  <a:custGeom>
                    <a:rect b="b" l="l" r="r" t="t"/>
                    <a:pathLst>
                      <a:path extrusionOk="0" h="485" w="735">
                        <a:moveTo>
                          <a:pt x="327" y="485"/>
                        </a:moveTo>
                        <a:lnTo>
                          <a:pt x="0" y="93"/>
                        </a:lnTo>
                        <a:lnTo>
                          <a:pt x="350" y="0"/>
                        </a:lnTo>
                        <a:lnTo>
                          <a:pt x="735" y="478"/>
                        </a:lnTo>
                        <a:lnTo>
                          <a:pt x="327" y="485"/>
                        </a:lnTo>
                        <a:close/>
                      </a:path>
                    </a:pathLst>
                  </a:custGeom>
                  <a:solidFill>
                    <a:srgbClr val="D0CECE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5" name="Google Shape;225;p5"/>
                  <p:cNvSpPr/>
                  <p:nvPr/>
                </p:nvSpPr>
                <p:spPr>
                  <a:xfrm>
                    <a:off x="6276294" y="3247572"/>
                    <a:ext cx="787400" cy="685800"/>
                  </a:xfrm>
                  <a:custGeom>
                    <a:rect b="b" l="l" r="r" t="t"/>
                    <a:pathLst>
                      <a:path extrusionOk="0" h="378" w="434">
                        <a:moveTo>
                          <a:pt x="434" y="0"/>
                        </a:moveTo>
                        <a:lnTo>
                          <a:pt x="82" y="138"/>
                        </a:lnTo>
                        <a:lnTo>
                          <a:pt x="84" y="159"/>
                        </a:lnTo>
                        <a:lnTo>
                          <a:pt x="82" y="182"/>
                        </a:lnTo>
                        <a:lnTo>
                          <a:pt x="77" y="215"/>
                        </a:lnTo>
                        <a:lnTo>
                          <a:pt x="70" y="245"/>
                        </a:lnTo>
                        <a:lnTo>
                          <a:pt x="61" y="273"/>
                        </a:lnTo>
                        <a:lnTo>
                          <a:pt x="49" y="303"/>
                        </a:lnTo>
                        <a:lnTo>
                          <a:pt x="35" y="329"/>
                        </a:lnTo>
                        <a:lnTo>
                          <a:pt x="19" y="355"/>
                        </a:lnTo>
                        <a:lnTo>
                          <a:pt x="0" y="378"/>
                        </a:lnTo>
                        <a:lnTo>
                          <a:pt x="350" y="285"/>
                        </a:lnTo>
                        <a:lnTo>
                          <a:pt x="371" y="257"/>
                        </a:lnTo>
                        <a:lnTo>
                          <a:pt x="390" y="229"/>
                        </a:lnTo>
                        <a:lnTo>
                          <a:pt x="404" y="196"/>
                        </a:lnTo>
                        <a:lnTo>
                          <a:pt x="415" y="163"/>
                        </a:lnTo>
                        <a:lnTo>
                          <a:pt x="425" y="128"/>
                        </a:lnTo>
                        <a:lnTo>
                          <a:pt x="432" y="91"/>
                        </a:lnTo>
                        <a:lnTo>
                          <a:pt x="434" y="54"/>
                        </a:lnTo>
                        <a:lnTo>
                          <a:pt x="434" y="26"/>
                        </a:lnTo>
                        <a:lnTo>
                          <a:pt x="434" y="0"/>
                        </a:lnTo>
                        <a:close/>
                      </a:path>
                    </a:pathLst>
                  </a:custGeom>
                  <a:solidFill>
                    <a:srgbClr val="C9C9C9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6" name="Google Shape;226;p5"/>
                  <p:cNvSpPr/>
                  <p:nvPr/>
                </p:nvSpPr>
                <p:spPr>
                  <a:xfrm>
                    <a:off x="6911294" y="3247572"/>
                    <a:ext cx="977899" cy="1384300"/>
                  </a:xfrm>
                  <a:custGeom>
                    <a:rect b="b" l="l" r="r" t="t"/>
                    <a:pathLst>
                      <a:path extrusionOk="0" h="763" w="539">
                        <a:moveTo>
                          <a:pt x="539" y="161"/>
                        </a:moveTo>
                        <a:lnTo>
                          <a:pt x="532" y="72"/>
                        </a:lnTo>
                        <a:lnTo>
                          <a:pt x="84" y="0"/>
                        </a:lnTo>
                        <a:lnTo>
                          <a:pt x="84" y="26"/>
                        </a:lnTo>
                        <a:lnTo>
                          <a:pt x="84" y="54"/>
                        </a:lnTo>
                        <a:lnTo>
                          <a:pt x="82" y="91"/>
                        </a:lnTo>
                        <a:lnTo>
                          <a:pt x="75" y="128"/>
                        </a:lnTo>
                        <a:lnTo>
                          <a:pt x="65" y="163"/>
                        </a:lnTo>
                        <a:lnTo>
                          <a:pt x="54" y="196"/>
                        </a:lnTo>
                        <a:lnTo>
                          <a:pt x="40" y="229"/>
                        </a:lnTo>
                        <a:lnTo>
                          <a:pt x="21" y="257"/>
                        </a:lnTo>
                        <a:lnTo>
                          <a:pt x="0" y="285"/>
                        </a:lnTo>
                        <a:lnTo>
                          <a:pt x="385" y="763"/>
                        </a:lnTo>
                        <a:lnTo>
                          <a:pt x="415" y="714"/>
                        </a:lnTo>
                        <a:lnTo>
                          <a:pt x="441" y="663"/>
                        </a:lnTo>
                        <a:lnTo>
                          <a:pt x="474" y="584"/>
                        </a:lnTo>
                        <a:lnTo>
                          <a:pt x="499" y="502"/>
                        </a:lnTo>
                        <a:lnTo>
                          <a:pt x="520" y="418"/>
                        </a:lnTo>
                        <a:lnTo>
                          <a:pt x="532" y="334"/>
                        </a:lnTo>
                        <a:lnTo>
                          <a:pt x="539" y="247"/>
                        </a:lnTo>
                        <a:lnTo>
                          <a:pt x="539" y="161"/>
                        </a:lnTo>
                        <a:close/>
                      </a:path>
                    </a:pathLst>
                  </a:custGeom>
                  <a:solidFill>
                    <a:srgbClr val="7B7B7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  <p:sp>
                <p:nvSpPr>
                  <p:cNvPr id="227" name="Google Shape;227;p5"/>
                  <p:cNvSpPr/>
                  <p:nvPr/>
                </p:nvSpPr>
                <p:spPr>
                  <a:xfrm>
                    <a:off x="7063694" y="3247572"/>
                    <a:ext cx="816428" cy="203200"/>
                  </a:xfrm>
                  <a:custGeom>
                    <a:rect b="b" l="l" r="r" t="t"/>
                    <a:pathLst>
                      <a:path extrusionOk="0" h="112" w="450">
                        <a:moveTo>
                          <a:pt x="450" y="112"/>
                        </a:moveTo>
                        <a:lnTo>
                          <a:pt x="448" y="72"/>
                        </a:lnTo>
                        <a:lnTo>
                          <a:pt x="0" y="0"/>
                        </a:lnTo>
                        <a:lnTo>
                          <a:pt x="0" y="26"/>
                        </a:lnTo>
                        <a:lnTo>
                          <a:pt x="0" y="54"/>
                        </a:lnTo>
                        <a:lnTo>
                          <a:pt x="450" y="112"/>
                        </a:lnTo>
                        <a:close/>
                      </a:path>
                    </a:pathLst>
                  </a:custGeom>
                  <a:solidFill>
                    <a:schemeClr val="dk1">
                      <a:alpha val="29411"/>
                    </a:schemeClr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1800"/>
                      <a:buFont typeface="Calibri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endParaRPr>
                  </a:p>
                </p:txBody>
              </p:sp>
            </p:grpSp>
            <p:sp>
              <p:nvSpPr>
                <p:cNvPr id="228" name="Google Shape;228;p5"/>
                <p:cNvSpPr/>
                <p:nvPr/>
              </p:nvSpPr>
              <p:spPr>
                <a:xfrm>
                  <a:off x="5837463" y="3965668"/>
                  <a:ext cx="1148442" cy="1494971"/>
                </a:xfrm>
                <a:custGeom>
                  <a:rect b="b" l="l" r="r" t="t"/>
                  <a:pathLst>
                    <a:path extrusionOk="0" h="824" w="633">
                      <a:moveTo>
                        <a:pt x="257" y="0"/>
                      </a:moveTo>
                      <a:lnTo>
                        <a:pt x="243" y="17"/>
                      </a:lnTo>
                      <a:lnTo>
                        <a:pt x="227" y="33"/>
                      </a:lnTo>
                      <a:lnTo>
                        <a:pt x="201" y="54"/>
                      </a:lnTo>
                      <a:lnTo>
                        <a:pt x="173" y="73"/>
                      </a:lnTo>
                      <a:lnTo>
                        <a:pt x="143" y="87"/>
                      </a:lnTo>
                      <a:lnTo>
                        <a:pt x="110" y="98"/>
                      </a:lnTo>
                      <a:lnTo>
                        <a:pt x="75" y="105"/>
                      </a:lnTo>
                      <a:lnTo>
                        <a:pt x="38" y="110"/>
                      </a:lnTo>
                      <a:lnTo>
                        <a:pt x="0" y="110"/>
                      </a:lnTo>
                      <a:lnTo>
                        <a:pt x="21" y="824"/>
                      </a:lnTo>
                      <a:lnTo>
                        <a:pt x="87" y="817"/>
                      </a:lnTo>
                      <a:lnTo>
                        <a:pt x="147" y="806"/>
                      </a:lnTo>
                      <a:lnTo>
                        <a:pt x="236" y="780"/>
                      </a:lnTo>
                      <a:lnTo>
                        <a:pt x="318" y="745"/>
                      </a:lnTo>
                      <a:lnTo>
                        <a:pt x="392" y="703"/>
                      </a:lnTo>
                      <a:lnTo>
                        <a:pt x="462" y="652"/>
                      </a:lnTo>
                      <a:lnTo>
                        <a:pt x="525" y="596"/>
                      </a:lnTo>
                      <a:lnTo>
                        <a:pt x="581" y="530"/>
                      </a:lnTo>
                      <a:lnTo>
                        <a:pt x="633" y="463"/>
                      </a:lnTo>
                      <a:lnTo>
                        <a:pt x="633" y="460"/>
                      </a:lnTo>
                      <a:lnTo>
                        <a:pt x="257" y="0"/>
                      </a:lnTo>
                      <a:close/>
                    </a:path>
                  </a:pathLst>
                </a:custGeom>
                <a:solidFill>
                  <a:srgbClr val="8AC2E5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29" name="Google Shape;229;p5"/>
                <p:cNvSpPr/>
                <p:nvPr/>
              </p:nvSpPr>
              <p:spPr>
                <a:xfrm>
                  <a:off x="4321629" y="3912755"/>
                  <a:ext cx="1440542" cy="1524000"/>
                </a:xfrm>
                <a:custGeom>
                  <a:rect b="b" l="l" r="r" t="t"/>
                  <a:pathLst>
                    <a:path extrusionOk="0" h="840" w="794">
                      <a:moveTo>
                        <a:pt x="782" y="152"/>
                      </a:moveTo>
                      <a:lnTo>
                        <a:pt x="780" y="152"/>
                      </a:lnTo>
                      <a:lnTo>
                        <a:pt x="754" y="149"/>
                      </a:lnTo>
                      <a:lnTo>
                        <a:pt x="728" y="145"/>
                      </a:lnTo>
                      <a:lnTo>
                        <a:pt x="693" y="135"/>
                      </a:lnTo>
                      <a:lnTo>
                        <a:pt x="656" y="121"/>
                      </a:lnTo>
                      <a:lnTo>
                        <a:pt x="621" y="103"/>
                      </a:lnTo>
                      <a:lnTo>
                        <a:pt x="588" y="82"/>
                      </a:lnTo>
                      <a:lnTo>
                        <a:pt x="556" y="58"/>
                      </a:lnTo>
                      <a:lnTo>
                        <a:pt x="525" y="30"/>
                      </a:lnTo>
                      <a:lnTo>
                        <a:pt x="497" y="0"/>
                      </a:lnTo>
                      <a:lnTo>
                        <a:pt x="0" y="486"/>
                      </a:lnTo>
                      <a:lnTo>
                        <a:pt x="56" y="544"/>
                      </a:lnTo>
                      <a:lnTo>
                        <a:pt x="115" y="598"/>
                      </a:lnTo>
                      <a:lnTo>
                        <a:pt x="206" y="668"/>
                      </a:lnTo>
                      <a:lnTo>
                        <a:pt x="301" y="726"/>
                      </a:lnTo>
                      <a:lnTo>
                        <a:pt x="399" y="773"/>
                      </a:lnTo>
                      <a:lnTo>
                        <a:pt x="497" y="805"/>
                      </a:lnTo>
                      <a:lnTo>
                        <a:pt x="598" y="829"/>
                      </a:lnTo>
                      <a:lnTo>
                        <a:pt x="696" y="840"/>
                      </a:lnTo>
                      <a:lnTo>
                        <a:pt x="792" y="840"/>
                      </a:lnTo>
                      <a:lnTo>
                        <a:pt x="794" y="840"/>
                      </a:lnTo>
                      <a:lnTo>
                        <a:pt x="782" y="152"/>
                      </a:lnTo>
                      <a:close/>
                    </a:path>
                  </a:pathLst>
                </a:custGeom>
                <a:solidFill>
                  <a:srgbClr val="ED6D0D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0" name="Google Shape;230;p5"/>
                <p:cNvSpPr/>
                <p:nvPr/>
              </p:nvSpPr>
              <p:spPr>
                <a:xfrm>
                  <a:off x="3151790" y="3173150"/>
                  <a:ext cx="2193471" cy="1634672"/>
                </a:xfrm>
                <a:custGeom>
                  <a:rect b="b" l="l" r="r" t="t"/>
                  <a:pathLst>
                    <a:path extrusionOk="0" h="1634672" w="2193471">
                      <a:moveTo>
                        <a:pt x="1790700" y="241302"/>
                      </a:moveTo>
                      <a:lnTo>
                        <a:pt x="2193471" y="295731"/>
                      </a:lnTo>
                      <a:lnTo>
                        <a:pt x="1964872" y="426359"/>
                      </a:lnTo>
                      <a:lnTo>
                        <a:pt x="1596572" y="381002"/>
                      </a:lnTo>
                      <a:close/>
                      <a:moveTo>
                        <a:pt x="571500" y="70758"/>
                      </a:moveTo>
                      <a:lnTo>
                        <a:pt x="567871" y="203201"/>
                      </a:lnTo>
                      <a:lnTo>
                        <a:pt x="571500" y="333830"/>
                      </a:lnTo>
                      <a:lnTo>
                        <a:pt x="593271" y="533401"/>
                      </a:lnTo>
                      <a:lnTo>
                        <a:pt x="635000" y="731158"/>
                      </a:lnTo>
                      <a:lnTo>
                        <a:pt x="698499" y="921658"/>
                      </a:lnTo>
                      <a:lnTo>
                        <a:pt x="778328" y="1112158"/>
                      </a:lnTo>
                      <a:lnTo>
                        <a:pt x="876299" y="1295401"/>
                      </a:lnTo>
                      <a:lnTo>
                        <a:pt x="994228" y="1464129"/>
                      </a:lnTo>
                      <a:lnTo>
                        <a:pt x="1126670" y="1625601"/>
                      </a:lnTo>
                      <a:lnTo>
                        <a:pt x="977899" y="1634672"/>
                      </a:lnTo>
                      <a:lnTo>
                        <a:pt x="974270" y="1629229"/>
                      </a:lnTo>
                      <a:lnTo>
                        <a:pt x="854528" y="1489529"/>
                      </a:lnTo>
                      <a:lnTo>
                        <a:pt x="752928" y="1337129"/>
                      </a:lnTo>
                      <a:lnTo>
                        <a:pt x="664028" y="1175658"/>
                      </a:lnTo>
                      <a:lnTo>
                        <a:pt x="593271" y="1006929"/>
                      </a:lnTo>
                      <a:lnTo>
                        <a:pt x="537028" y="838201"/>
                      </a:lnTo>
                      <a:lnTo>
                        <a:pt x="504371" y="660401"/>
                      </a:lnTo>
                      <a:lnTo>
                        <a:pt x="482600" y="482601"/>
                      </a:lnTo>
                      <a:lnTo>
                        <a:pt x="478971" y="362858"/>
                      </a:lnTo>
                      <a:lnTo>
                        <a:pt x="482600" y="244930"/>
                      </a:lnTo>
                      <a:close/>
                      <a:moveTo>
                        <a:pt x="29029" y="0"/>
                      </a:moveTo>
                      <a:lnTo>
                        <a:pt x="571499" y="70757"/>
                      </a:lnTo>
                      <a:lnTo>
                        <a:pt x="482599" y="244929"/>
                      </a:lnTo>
                      <a:lnTo>
                        <a:pt x="0" y="185058"/>
                      </a:lnTo>
                      <a:close/>
                    </a:path>
                  </a:pathLst>
                </a:custGeom>
                <a:solidFill>
                  <a:srgbClr val="C9C9C9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1" name="Google Shape;231;p5"/>
                <p:cNvSpPr/>
                <p:nvPr/>
              </p:nvSpPr>
              <p:spPr>
                <a:xfrm>
                  <a:off x="3149598" y="2363355"/>
                  <a:ext cx="2231574" cy="2434771"/>
                </a:xfrm>
                <a:custGeom>
                  <a:rect b="b" l="l" r="r" t="t"/>
                  <a:pathLst>
                    <a:path extrusionOk="0" h="1342" w="1193">
                      <a:moveTo>
                        <a:pt x="1039" y="805"/>
                      </a:moveTo>
                      <a:lnTo>
                        <a:pt x="1018" y="765"/>
                      </a:lnTo>
                      <a:lnTo>
                        <a:pt x="1004" y="730"/>
                      </a:lnTo>
                      <a:lnTo>
                        <a:pt x="990" y="693"/>
                      </a:lnTo>
                      <a:lnTo>
                        <a:pt x="980" y="656"/>
                      </a:lnTo>
                      <a:lnTo>
                        <a:pt x="976" y="616"/>
                      </a:lnTo>
                      <a:lnTo>
                        <a:pt x="971" y="579"/>
                      </a:lnTo>
                      <a:lnTo>
                        <a:pt x="1193" y="609"/>
                      </a:lnTo>
                      <a:lnTo>
                        <a:pt x="682" y="0"/>
                      </a:lnTo>
                      <a:lnTo>
                        <a:pt x="0" y="446"/>
                      </a:lnTo>
                      <a:lnTo>
                        <a:pt x="299" y="485"/>
                      </a:lnTo>
                      <a:lnTo>
                        <a:pt x="297" y="558"/>
                      </a:lnTo>
                      <a:lnTo>
                        <a:pt x="299" y="630"/>
                      </a:lnTo>
                      <a:lnTo>
                        <a:pt x="311" y="740"/>
                      </a:lnTo>
                      <a:lnTo>
                        <a:pt x="334" y="849"/>
                      </a:lnTo>
                      <a:lnTo>
                        <a:pt x="369" y="954"/>
                      </a:lnTo>
                      <a:lnTo>
                        <a:pt x="413" y="1059"/>
                      </a:lnTo>
                      <a:lnTo>
                        <a:pt x="467" y="1160"/>
                      </a:lnTo>
                      <a:lnTo>
                        <a:pt x="532" y="1253"/>
                      </a:lnTo>
                      <a:lnTo>
                        <a:pt x="605" y="1342"/>
                      </a:lnTo>
                      <a:lnTo>
                        <a:pt x="605" y="1342"/>
                      </a:lnTo>
                      <a:lnTo>
                        <a:pt x="1088" y="873"/>
                      </a:lnTo>
                      <a:lnTo>
                        <a:pt x="1060" y="838"/>
                      </a:lnTo>
                      <a:lnTo>
                        <a:pt x="1039" y="805"/>
                      </a:lnTo>
                      <a:close/>
                    </a:path>
                  </a:pathLst>
                </a:custGeom>
                <a:solidFill>
                  <a:srgbClr val="7B7B7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2" name="Google Shape;232;p5"/>
                <p:cNvSpPr/>
                <p:nvPr/>
              </p:nvSpPr>
              <p:spPr>
                <a:xfrm>
                  <a:off x="6096000" y="1309256"/>
                  <a:ext cx="1088571" cy="1413329"/>
                </a:xfrm>
                <a:custGeom>
                  <a:rect b="b" l="l" r="r" t="t"/>
                  <a:pathLst>
                    <a:path extrusionOk="0" h="779" w="600">
                      <a:moveTo>
                        <a:pt x="600" y="469"/>
                      </a:moveTo>
                      <a:lnTo>
                        <a:pt x="560" y="420"/>
                      </a:lnTo>
                      <a:lnTo>
                        <a:pt x="521" y="371"/>
                      </a:lnTo>
                      <a:lnTo>
                        <a:pt x="458" y="303"/>
                      </a:lnTo>
                      <a:lnTo>
                        <a:pt x="390" y="238"/>
                      </a:lnTo>
                      <a:lnTo>
                        <a:pt x="320" y="180"/>
                      </a:lnTo>
                      <a:lnTo>
                        <a:pt x="245" y="126"/>
                      </a:lnTo>
                      <a:lnTo>
                        <a:pt x="168" y="77"/>
                      </a:lnTo>
                      <a:lnTo>
                        <a:pt x="87" y="35"/>
                      </a:lnTo>
                      <a:lnTo>
                        <a:pt x="0" y="0"/>
                      </a:lnTo>
                      <a:lnTo>
                        <a:pt x="26" y="588"/>
                      </a:lnTo>
                      <a:lnTo>
                        <a:pt x="52" y="595"/>
                      </a:lnTo>
                      <a:lnTo>
                        <a:pt x="77" y="604"/>
                      </a:lnTo>
                      <a:lnTo>
                        <a:pt x="112" y="621"/>
                      </a:lnTo>
                      <a:lnTo>
                        <a:pt x="147" y="642"/>
                      </a:lnTo>
                      <a:lnTo>
                        <a:pt x="182" y="665"/>
                      </a:lnTo>
                      <a:lnTo>
                        <a:pt x="213" y="691"/>
                      </a:lnTo>
                      <a:lnTo>
                        <a:pt x="243" y="719"/>
                      </a:lnTo>
                      <a:lnTo>
                        <a:pt x="271" y="747"/>
                      </a:lnTo>
                      <a:lnTo>
                        <a:pt x="297" y="779"/>
                      </a:lnTo>
                      <a:lnTo>
                        <a:pt x="600" y="471"/>
                      </a:lnTo>
                      <a:lnTo>
                        <a:pt x="600" y="469"/>
                      </a:lnTo>
                      <a:close/>
                    </a:path>
                  </a:pathLst>
                </a:custGeom>
                <a:solidFill>
                  <a:srgbClr val="8AC2E5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3" name="Google Shape;233;p5"/>
                <p:cNvSpPr/>
                <p:nvPr/>
              </p:nvSpPr>
              <p:spPr>
                <a:xfrm>
                  <a:off x="5375728" y="1309256"/>
                  <a:ext cx="767442" cy="1651000"/>
                </a:xfrm>
                <a:custGeom>
                  <a:rect b="b" l="l" r="r" t="t"/>
                  <a:pathLst>
                    <a:path extrusionOk="0" h="910" w="423">
                      <a:moveTo>
                        <a:pt x="0" y="910"/>
                      </a:moveTo>
                      <a:lnTo>
                        <a:pt x="0" y="439"/>
                      </a:lnTo>
                      <a:lnTo>
                        <a:pt x="397" y="0"/>
                      </a:lnTo>
                      <a:lnTo>
                        <a:pt x="423" y="588"/>
                      </a:lnTo>
                      <a:lnTo>
                        <a:pt x="0" y="910"/>
                      </a:lnTo>
                      <a:close/>
                    </a:path>
                  </a:pathLst>
                </a:cu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4" name="Google Shape;234;p5"/>
                <p:cNvSpPr/>
                <p:nvPr/>
              </p:nvSpPr>
              <p:spPr>
                <a:xfrm>
                  <a:off x="5375728" y="2376056"/>
                  <a:ext cx="1259114" cy="834571"/>
                </a:xfrm>
                <a:custGeom>
                  <a:rect b="b" l="l" r="r" t="t"/>
                  <a:pathLst>
                    <a:path extrusionOk="0" h="460" w="694">
                      <a:moveTo>
                        <a:pt x="668" y="159"/>
                      </a:moveTo>
                      <a:lnTo>
                        <a:pt x="640" y="131"/>
                      </a:lnTo>
                      <a:lnTo>
                        <a:pt x="610" y="103"/>
                      </a:lnTo>
                      <a:lnTo>
                        <a:pt x="579" y="77"/>
                      </a:lnTo>
                      <a:lnTo>
                        <a:pt x="544" y="54"/>
                      </a:lnTo>
                      <a:lnTo>
                        <a:pt x="509" y="33"/>
                      </a:lnTo>
                      <a:lnTo>
                        <a:pt x="474" y="16"/>
                      </a:lnTo>
                      <a:lnTo>
                        <a:pt x="449" y="7"/>
                      </a:lnTo>
                      <a:lnTo>
                        <a:pt x="423" y="0"/>
                      </a:lnTo>
                      <a:lnTo>
                        <a:pt x="0" y="322"/>
                      </a:lnTo>
                      <a:lnTo>
                        <a:pt x="21" y="327"/>
                      </a:lnTo>
                      <a:lnTo>
                        <a:pt x="42" y="334"/>
                      </a:lnTo>
                      <a:lnTo>
                        <a:pt x="73" y="345"/>
                      </a:lnTo>
                      <a:lnTo>
                        <a:pt x="101" y="359"/>
                      </a:lnTo>
                      <a:lnTo>
                        <a:pt x="129" y="376"/>
                      </a:lnTo>
                      <a:lnTo>
                        <a:pt x="154" y="394"/>
                      </a:lnTo>
                      <a:lnTo>
                        <a:pt x="180" y="413"/>
                      </a:lnTo>
                      <a:lnTo>
                        <a:pt x="201" y="436"/>
                      </a:lnTo>
                      <a:lnTo>
                        <a:pt x="222" y="460"/>
                      </a:lnTo>
                      <a:lnTo>
                        <a:pt x="694" y="191"/>
                      </a:lnTo>
                      <a:lnTo>
                        <a:pt x="668" y="159"/>
                      </a:lnTo>
                      <a:close/>
                    </a:path>
                  </a:pathLst>
                </a:cu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</p:grpSp>
          <p:grpSp>
            <p:nvGrpSpPr>
              <p:cNvPr id="235" name="Google Shape;235;p5"/>
              <p:cNvGrpSpPr/>
              <p:nvPr/>
            </p:nvGrpSpPr>
            <p:grpSpPr>
              <a:xfrm>
                <a:off x="3666868" y="1366346"/>
                <a:ext cx="3737279" cy="4008787"/>
                <a:chOff x="3666868" y="1366346"/>
                <a:chExt cx="3737279" cy="4008787"/>
              </a:xfrm>
            </p:grpSpPr>
            <p:sp>
              <p:nvSpPr>
                <p:cNvPr id="236" name="Google Shape;236;p5"/>
                <p:cNvSpPr txBox="1"/>
                <p:nvPr/>
              </p:nvSpPr>
              <p:spPr>
                <a:xfrm>
                  <a:off x="6048287" y="1366346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01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7" name="Google Shape;237;p5"/>
                <p:cNvSpPr txBox="1"/>
                <p:nvPr/>
              </p:nvSpPr>
              <p:spPr>
                <a:xfrm>
                  <a:off x="6829608" y="2433915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02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8" name="Google Shape;238;p5"/>
                <p:cNvSpPr txBox="1"/>
                <p:nvPr/>
              </p:nvSpPr>
              <p:spPr>
                <a:xfrm>
                  <a:off x="6963001" y="3519902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03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39" name="Google Shape;239;p5"/>
                <p:cNvSpPr txBox="1"/>
                <p:nvPr/>
              </p:nvSpPr>
              <p:spPr>
                <a:xfrm>
                  <a:off x="5800951" y="5005801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04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40" name="Google Shape;240;p5"/>
                <p:cNvSpPr txBox="1"/>
                <p:nvPr/>
              </p:nvSpPr>
              <p:spPr>
                <a:xfrm>
                  <a:off x="4474328" y="4637848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05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  <p:sp>
              <p:nvSpPr>
                <p:cNvPr id="241" name="Google Shape;241;p5"/>
                <p:cNvSpPr txBox="1"/>
                <p:nvPr/>
              </p:nvSpPr>
              <p:spPr>
                <a:xfrm>
                  <a:off x="3666868" y="3197927"/>
                  <a:ext cx="44114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FFFF"/>
                    </a:buClr>
                    <a:buSzPts val="1800"/>
                    <a:buFont typeface="Source Sans Pro"/>
                    <a:buNone/>
                  </a:pPr>
                  <a:r>
                    <a:rPr b="1" i="0" lang="en-GB" sz="1800" u="none" cap="none" strike="noStrike">
                      <a:solidFill>
                        <a:srgbClr val="FFFFFF"/>
                      </a:solidFill>
                      <a:latin typeface="Source Sans Pro"/>
                      <a:ea typeface="Source Sans Pro"/>
                      <a:cs typeface="Source Sans Pro"/>
                      <a:sym typeface="Source Sans Pro"/>
                    </a:rPr>
                    <a:t>06</a:t>
                  </a:r>
                  <a:endParaRPr b="0" i="0" sz="1400" u="none" cap="none" strike="noStrike">
                    <a:solidFill>
                      <a:srgbClr val="FFFFFF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endParaRPr>
                </a:p>
              </p:txBody>
            </p:sp>
          </p:grpSp>
        </p:grpSp>
        <p:grpSp>
          <p:nvGrpSpPr>
            <p:cNvPr id="242" name="Google Shape;242;p5"/>
            <p:cNvGrpSpPr/>
            <p:nvPr/>
          </p:nvGrpSpPr>
          <p:grpSpPr>
            <a:xfrm>
              <a:off x="7621251" y="1065374"/>
              <a:ext cx="3387315" cy="1088946"/>
              <a:chOff x="2497622" y="1818953"/>
              <a:chExt cx="3387315" cy="1088946"/>
            </a:xfrm>
          </p:grpSpPr>
          <p:sp>
            <p:nvSpPr>
              <p:cNvPr id="243" name="Google Shape;243;p5"/>
              <p:cNvSpPr/>
              <p:nvPr/>
            </p:nvSpPr>
            <p:spPr>
              <a:xfrm>
                <a:off x="2497623" y="2446234"/>
                <a:ext cx="338731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ensure that companies can take informed decisions on wage structures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5"/>
              <p:cNvSpPr/>
              <p:nvPr/>
            </p:nvSpPr>
            <p:spPr>
              <a:xfrm>
                <a:off x="2497622" y="1818953"/>
                <a:ext cx="3254013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Providing quarter-on-quarter data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  <p:grpSp>
          <p:nvGrpSpPr>
            <p:cNvPr id="245" name="Google Shape;245;p5"/>
            <p:cNvGrpSpPr/>
            <p:nvPr/>
          </p:nvGrpSpPr>
          <p:grpSpPr>
            <a:xfrm>
              <a:off x="7621251" y="2352998"/>
              <a:ext cx="3387315" cy="1088946"/>
              <a:chOff x="2497622" y="1818953"/>
              <a:chExt cx="3387315" cy="1088946"/>
            </a:xfrm>
          </p:grpSpPr>
          <p:sp>
            <p:nvSpPr>
              <p:cNvPr id="246" name="Google Shape;246;p5"/>
              <p:cNvSpPr/>
              <p:nvPr/>
            </p:nvSpPr>
            <p:spPr>
              <a:xfrm>
                <a:off x="2497623" y="2446234"/>
                <a:ext cx="338731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account for instability from inflation and price fluctuation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5"/>
              <p:cNvSpPr/>
              <p:nvPr/>
            </p:nvSpPr>
            <p:spPr>
              <a:xfrm>
                <a:off x="2497622" y="1818953"/>
                <a:ext cx="3254013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Calculating yearly average cost-of-living figures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  <p:grpSp>
          <p:nvGrpSpPr>
            <p:cNvPr id="248" name="Google Shape;248;p5"/>
            <p:cNvGrpSpPr/>
            <p:nvPr/>
          </p:nvGrpSpPr>
          <p:grpSpPr>
            <a:xfrm>
              <a:off x="7621251" y="3715268"/>
              <a:ext cx="3387315" cy="904280"/>
              <a:chOff x="2497622" y="1818953"/>
              <a:chExt cx="3387315" cy="904280"/>
            </a:xfrm>
          </p:grpSpPr>
          <p:sp>
            <p:nvSpPr>
              <p:cNvPr id="249" name="Google Shape;249;p5"/>
              <p:cNvSpPr/>
              <p:nvPr/>
            </p:nvSpPr>
            <p:spPr>
              <a:xfrm>
                <a:off x="2497623" y="2446234"/>
                <a:ext cx="338731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help identify areas in need of priority redressal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5"/>
              <p:cNvSpPr/>
              <p:nvPr/>
            </p:nvSpPr>
            <p:spPr>
              <a:xfrm>
                <a:off x="2497622" y="1818953"/>
                <a:ext cx="3254013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Benchmarking Living Wages against Minimum Wages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  <p:grpSp>
          <p:nvGrpSpPr>
            <p:cNvPr id="251" name="Google Shape;251;p5"/>
            <p:cNvGrpSpPr/>
            <p:nvPr/>
          </p:nvGrpSpPr>
          <p:grpSpPr>
            <a:xfrm>
              <a:off x="7621251" y="5002893"/>
              <a:ext cx="3387315" cy="1088946"/>
              <a:chOff x="2497622" y="1818953"/>
              <a:chExt cx="3387315" cy="1088946"/>
            </a:xfrm>
          </p:grpSpPr>
          <p:sp>
            <p:nvSpPr>
              <p:cNvPr id="252" name="Google Shape;252;p5"/>
              <p:cNvSpPr/>
              <p:nvPr/>
            </p:nvSpPr>
            <p:spPr>
              <a:xfrm>
                <a:off x="2497623" y="2446234"/>
                <a:ext cx="338731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create structured roadmaps to close the wage gap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5"/>
              <p:cNvSpPr/>
              <p:nvPr/>
            </p:nvSpPr>
            <p:spPr>
              <a:xfrm>
                <a:off x="2497622" y="1818953"/>
                <a:ext cx="3254013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Calculating gaps between Living Wage and current wages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  <p:grpSp>
          <p:nvGrpSpPr>
            <p:cNvPr id="254" name="Google Shape;254;p5"/>
            <p:cNvGrpSpPr/>
            <p:nvPr/>
          </p:nvGrpSpPr>
          <p:grpSpPr>
            <a:xfrm>
              <a:off x="417215" y="1608686"/>
              <a:ext cx="3148938" cy="1088946"/>
              <a:chOff x="2497623" y="1818953"/>
              <a:chExt cx="3148938" cy="1088946"/>
            </a:xfrm>
          </p:grpSpPr>
          <p:sp>
            <p:nvSpPr>
              <p:cNvPr id="255" name="Google Shape;255;p5"/>
              <p:cNvSpPr/>
              <p:nvPr/>
            </p:nvSpPr>
            <p:spPr>
              <a:xfrm>
                <a:off x="2497623" y="2446234"/>
                <a:ext cx="314881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facilitate collaborative redressal of concerns with Living Wage implementation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5"/>
              <p:cNvSpPr/>
              <p:nvPr/>
            </p:nvSpPr>
            <p:spPr>
              <a:xfrm>
                <a:off x="2543961" y="1818953"/>
                <a:ext cx="3102600" cy="58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Creating networks of clients with similar concerns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  <p:grpSp>
          <p:nvGrpSpPr>
            <p:cNvPr id="257" name="Google Shape;257;p5"/>
            <p:cNvGrpSpPr/>
            <p:nvPr/>
          </p:nvGrpSpPr>
          <p:grpSpPr>
            <a:xfrm>
              <a:off x="286725" y="4972156"/>
              <a:ext cx="3279300" cy="1123843"/>
              <a:chOff x="1713991" y="1804741"/>
              <a:chExt cx="3279300" cy="1123843"/>
            </a:xfrm>
          </p:grpSpPr>
          <p:sp>
            <p:nvSpPr>
              <p:cNvPr id="258" name="Google Shape;258;p5"/>
              <p:cNvSpPr/>
              <p:nvPr/>
            </p:nvSpPr>
            <p:spPr>
              <a:xfrm>
                <a:off x="1844486" y="2466884"/>
                <a:ext cx="31488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To enable companies to forecast</a:t>
                </a:r>
                <a:endParaRPr b="0" i="0" sz="12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0" i="0" lang="en-GB" sz="12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future expenditures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5"/>
              <p:cNvSpPr/>
              <p:nvPr/>
            </p:nvSpPr>
            <p:spPr>
              <a:xfrm>
                <a:off x="1713991" y="1804741"/>
                <a:ext cx="3279300" cy="58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Source Sans Pro"/>
                  <a:buNone/>
                </a:pPr>
                <a:r>
                  <a:rPr b="1" i="0" lang="en-GB" sz="1600" u="none" cap="none" strike="noStrike">
                    <a:solidFill>
                      <a:schemeClr val="lt1"/>
                    </a:solidFill>
                    <a:latin typeface="Source Sans Pro"/>
                    <a:ea typeface="Source Sans Pro"/>
                    <a:cs typeface="Source Sans Pro"/>
                    <a:sym typeface="Source Sans Pro"/>
                  </a:rPr>
                  <a:t>Devising Living Wage projections for coming years</a:t>
                </a:r>
                <a:endParaRPr b="1" i="0" sz="1600" u="none" cap="none" strike="noStrike">
                  <a:solidFill>
                    <a:schemeClr val="lt1"/>
                  </a:solidFill>
                  <a:latin typeface="Source Sans Pro"/>
                  <a:ea typeface="Source Sans Pro"/>
                  <a:cs typeface="Source Sans Pro"/>
                  <a:sym typeface="Source Sans Pro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6"/>
          <p:cNvSpPr/>
          <p:nvPr/>
        </p:nvSpPr>
        <p:spPr>
          <a:xfrm flipH="1">
            <a:off x="0" y="0"/>
            <a:ext cx="174182" cy="1055536"/>
          </a:xfrm>
          <a:prstGeom prst="rect">
            <a:avLst/>
          </a:prstGeom>
          <a:solidFill>
            <a:srgbClr val="ED6D0D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192E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6"/>
          <p:cNvSpPr txBox="1"/>
          <p:nvPr/>
        </p:nvSpPr>
        <p:spPr>
          <a:xfrm>
            <a:off x="174182" y="0"/>
            <a:ext cx="12017818" cy="58474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GB" sz="2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How are we improving the quality and scope of our work?</a:t>
            </a:r>
            <a:endParaRPr b="1" i="0" sz="2600" u="none" cap="none" strike="noStrike">
              <a:solidFill>
                <a:srgbClr val="ED6D0D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67" name="Google Shape;267;p6"/>
          <p:cNvSpPr txBox="1"/>
          <p:nvPr/>
        </p:nvSpPr>
        <p:spPr>
          <a:xfrm>
            <a:off x="202319" y="691723"/>
            <a:ext cx="11797424" cy="338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 are localising data, constantly improving methodology, and forging strategic partnerships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8" name="Google Shape;26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7700" y="2638569"/>
            <a:ext cx="933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6"/>
          <p:cNvSpPr txBox="1"/>
          <p:nvPr/>
        </p:nvSpPr>
        <p:spPr>
          <a:xfrm>
            <a:off x="1801591" y="2751351"/>
            <a:ext cx="417195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Country data is being calculated at a regional and rural/urban level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0" name="Google Shape;27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18461" y="1463259"/>
            <a:ext cx="933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6"/>
          <p:cNvSpPr txBox="1"/>
          <p:nvPr/>
        </p:nvSpPr>
        <p:spPr>
          <a:xfrm>
            <a:off x="7372352" y="1576041"/>
            <a:ext cx="417195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Price fluctuations are accounted for through yearly average calculations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2" name="Google Shape;27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7700" y="1543207"/>
            <a:ext cx="933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6"/>
          <p:cNvSpPr txBox="1"/>
          <p:nvPr/>
        </p:nvSpPr>
        <p:spPr>
          <a:xfrm>
            <a:off x="1801591" y="1655989"/>
            <a:ext cx="417195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More countries are being added to the  database every year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6"/>
          <p:cNvSpPr txBox="1"/>
          <p:nvPr/>
        </p:nvSpPr>
        <p:spPr>
          <a:xfrm>
            <a:off x="7372352" y="2751351"/>
            <a:ext cx="417195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GB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Localised preferences, socio-political conditions are accommodated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5" name="Google Shape;275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218461" y="2638568"/>
            <a:ext cx="933451" cy="933451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6"/>
          <p:cNvSpPr txBox="1"/>
          <p:nvPr/>
        </p:nvSpPr>
        <p:spPr>
          <a:xfrm>
            <a:off x="1992150" y="4150625"/>
            <a:ext cx="82077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Based on our Living Wage database, We at WageIndicator are now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6"/>
          <p:cNvSpPr txBox="1"/>
          <p:nvPr/>
        </p:nvSpPr>
        <p:spPr>
          <a:xfrm>
            <a:off x="510650" y="4855225"/>
            <a:ext cx="35181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Adapting our methodology to create </a:t>
            </a: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Living Income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b="0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(for small family </a:t>
            </a:r>
            <a:r>
              <a:rPr b="0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businesses</a:t>
            </a:r>
            <a:r>
              <a:rPr b="0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) 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and </a:t>
            </a: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Living Tariff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b="0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(for digital labour platforms) 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estimates</a:t>
            </a:r>
            <a:endParaRPr b="1" i="0" sz="16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8" name="Google Shape;278;p6"/>
          <p:cNvSpPr txBox="1"/>
          <p:nvPr/>
        </p:nvSpPr>
        <p:spPr>
          <a:xfrm>
            <a:off x="4336938" y="4855225"/>
            <a:ext cx="35181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Creating a </a:t>
            </a: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consortium of leading Living Wage data providers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to enhance the quality and reach of 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Living W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age data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6"/>
          <p:cNvSpPr txBox="1"/>
          <p:nvPr/>
        </p:nvSpPr>
        <p:spPr>
          <a:xfrm>
            <a:off x="8163238" y="4855225"/>
            <a:ext cx="35181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Expanding our </a:t>
            </a:r>
            <a:r>
              <a:rPr b="1" i="0" lang="en-GB" sz="1600" u="none" cap="none" strike="noStrike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network of professional service partners</a:t>
            </a:r>
            <a:r>
              <a:rPr b="1" i="0" lang="en-GB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supporting firms to implement living wage policy</a:t>
            </a:r>
            <a:endParaRPr b="1" i="0" sz="16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2E4A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1ffaff1001a_6_0"/>
          <p:cNvSpPr txBox="1"/>
          <p:nvPr>
            <p:ph type="ctrTitle"/>
          </p:nvPr>
        </p:nvSpPr>
        <p:spPr>
          <a:xfrm>
            <a:off x="2488829" y="1455170"/>
            <a:ext cx="6974100" cy="1821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6D0D"/>
              </a:buClr>
              <a:buSzPts val="6000"/>
              <a:buFont typeface="Source Sans Pro"/>
              <a:buNone/>
            </a:pPr>
            <a:r>
              <a:rPr b="1" lang="en-GB" sz="5100">
                <a:solidFill>
                  <a:srgbClr val="ED6D0D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Want to know more? Get in touch!</a:t>
            </a:r>
            <a:endParaRPr sz="5100"/>
          </a:p>
        </p:txBody>
      </p:sp>
      <p:pic>
        <p:nvPicPr>
          <p:cNvPr descr="A picture containing text, clipart&#10;&#10;Description automatically generated" id="285" name="Google Shape;285;g1ffaff1001a_6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4787" y="6236515"/>
            <a:ext cx="3742444" cy="506279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1ffaff1001a_6_0"/>
          <p:cNvSpPr txBox="1"/>
          <p:nvPr/>
        </p:nvSpPr>
        <p:spPr>
          <a:xfrm>
            <a:off x="534900" y="4324730"/>
            <a:ext cx="11122200" cy="853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AC2E5"/>
              </a:buClr>
              <a:buSzPct val="100000"/>
              <a:buFont typeface="Source Sans Pro"/>
              <a:buNone/>
            </a:pPr>
            <a:r>
              <a:rPr b="1" i="0" lang="en-GB" sz="2800" u="none" cap="none" strike="noStrike">
                <a:solidFill>
                  <a:srgbClr val="8AC2E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Contact us at </a:t>
            </a:r>
            <a:r>
              <a:rPr b="1" i="0" lang="en-GB" sz="28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office@wageindicator.org</a:t>
            </a:r>
            <a:r>
              <a:rPr b="1" i="0" lang="en-GB" sz="2800" u="none" cap="none" strike="noStrike">
                <a:solidFill>
                  <a:srgbClr val="8AC2E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 b="1" i="0" sz="2800" u="none" cap="none" strike="noStrike">
              <a:solidFill>
                <a:srgbClr val="8AC2E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AC2E5"/>
              </a:buClr>
              <a:buSzPct val="100000"/>
              <a:buFont typeface="Source Sans Pro"/>
              <a:buNone/>
            </a:pPr>
            <a:r>
              <a:rPr b="1" i="0" lang="en-GB" sz="2800" u="none" cap="none" strike="noStrike">
                <a:solidFill>
                  <a:srgbClr val="8AC2E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to learn more </a:t>
            </a:r>
            <a:endParaRPr b="1" i="0" sz="2800" u="none" cap="none" strike="noStrike">
              <a:solidFill>
                <a:srgbClr val="8AC2E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AC2E5"/>
              </a:buClr>
              <a:buSzPct val="100000"/>
              <a:buFont typeface="Source Sans Pro"/>
              <a:buNone/>
            </a:pPr>
            <a:r>
              <a:rPr b="1" i="0" lang="en-GB" sz="2800" u="none" cap="none" strike="noStrike">
                <a:solidFill>
                  <a:srgbClr val="8AC2E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or partner with us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2023-01-19T06:03:05Z</dcterms:created>
  <dc:creator>Shantanu Kishwar</dc:creator>
</cp:coreProperties>
</file>