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20116-A39C-4B69-B072-C64682DDA066}" type="datetimeFigureOut">
              <a:rPr lang="en-NL" smtClean="0"/>
              <a:t>12/10/2021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CA533-224C-44B3-AFF1-055655BC3326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93146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32FED-99ED-4553-81D6-3240A1E67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CB9F7-183B-424B-9052-4F45829477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C2F70-36E8-4AC2-B02E-1906ADD29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E711A-9802-4012-8DC5-C8A776383B58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5FD28-2505-4497-BB92-5635CC5F0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43CCF-8AD5-4970-9C51-832AE39E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5575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55C83-EBB9-4D27-9916-6371DD91B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654C5B-6894-47D8-BBBB-1A192FCB0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38718-6E45-4C63-99DD-A4A3A9D59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1D51-E748-481D-AD03-9252898C8278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86C50-332D-4525-A459-CFEDCF138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FC062-7CFB-49AE-A807-93EC9C60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080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AADFCC-1E77-4656-BEEC-9EC7B21A9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8D9E59-ADB5-41F7-9198-C13A38237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4D4E5-A47D-48CF-8E2C-59735530E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E994-8832-4C60-8561-50CDBD391711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1CB54-2CBC-4678-AF67-28EFDD63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E0FF1-BBAB-4110-8046-4699525D6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5231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8D589-CB53-48AC-A222-1F9649E8E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E9E7E-B0B1-431F-9F69-787BB8A35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>
            <a:lvl1pPr>
              <a:defRPr sz="3200" b="1"/>
            </a:lvl1pPr>
            <a:lvl2pPr>
              <a:defRPr b="1">
                <a:solidFill>
                  <a:schemeClr val="accent2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6E38C-36B3-490E-91A5-6A1F0E5C0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6F9BF-A675-4C08-B6FF-E71464E4FE3A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8F00A8-4FCA-4BAC-921B-47968A58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B1215-7038-4F51-BB03-B6DB799E2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3041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78E32-7F48-4124-80D2-261F72968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561D84-649B-4EB1-9346-79945A96B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AC1EF-CCAF-4B2D-ACF0-0AFAB3067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B4F-57EB-4DF1-BFE3-198D74CB785C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E1232-F257-41F9-90FD-3DB572F80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70D7B-4DDE-435B-9D39-896B258C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  <p:pic>
        <p:nvPicPr>
          <p:cNvPr id="7" name="image17.png">
            <a:extLst>
              <a:ext uri="{FF2B5EF4-FFF2-40B4-BE49-F238E27FC236}">
                <a16:creationId xmlns:a16="http://schemas.microsoft.com/office/drawing/2014/main" id="{5C6B41EA-CA7E-476B-9FBB-537073E9576C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53258" y="436245"/>
            <a:ext cx="1328420" cy="66421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8361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E150-0D16-417A-8190-1E5A67725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0FF63-6DC6-4795-9F55-A4C465CB9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F8F1C-9F69-415B-AE77-EC7C00A51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024C98-CBBF-423F-88DF-B6297D2F9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2B0AF-7422-43A7-9ACF-61CA8CAC7DDE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FF172-6F6F-4636-92CB-33663436B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2859B-C50E-41A2-9392-6ADB1688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861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02284-41A2-4A06-9242-CFB8BF021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2BCF7-C27F-44B8-BC9B-A9F252DF1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EAF7E-4816-4BF8-ADB3-ED7CF8021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070968-079B-4A67-BE42-1ECA20AF7D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56242-CABD-45A5-88DE-C63A958C6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2BDDF9-7BF3-414A-9328-240F9794F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A629C-80C3-4506-B891-65ED8732E12D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0B2E26-77A2-4328-8CEB-F176F044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BB1190-9BEE-4454-BD67-294831EE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3236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D92B1-BEC1-42D0-A580-E471614CB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6EE0ED-A3BD-428F-937A-E4D46611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52D98-D55E-4C27-BE45-0ABDB536EBCC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18E68-5684-4A3A-85DE-A3BF55FBA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6DFDA-48F8-4CFE-9DAF-31928337A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3940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900C1-687E-4799-B6C9-229394DC5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653BB-89DF-4064-8817-B4535CBD9F30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3F4B6-B19F-4A0D-9418-E055FC43F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2B432-F604-46A4-BE37-8F557EBA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3889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6973-A9F6-43A3-B35B-5A0B844A1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C8F36-96D6-4655-B9C4-A1CEFA9E8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CC201-A55F-4ACE-AF7A-B183F6A74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1F055-8ACB-44B1-8D7C-A0E6450F8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4480-B2C1-44C9-B89C-0FA1EE84ABF2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5E433-15B6-4205-AE6E-E22B77B5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4B3A7-A229-4B89-A815-FC348DCD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8629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AE5E-C106-4A2A-8D97-F730C2708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659C1B-DDAA-4AC6-83B3-2AC705D15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100389-693A-46B5-9FFC-17F930C30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38DA3F-5F9B-4FD5-865B-A853A5DD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7CB6-39BD-40EA-8C99-88FBC7AD72EA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34EEE-E56E-4B3E-8DC8-7C2D2E14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29AEB-D91E-425F-824A-67092FE8F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4116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0A3477-A0C9-4DB8-9B3E-7ABBC2DE4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A581C-D8CC-4480-9C65-1660A4E8C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CAEE6-3D42-439C-9504-02EB579FC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B48F3-083C-4DE4-B1D7-DA28E3A0511D}" type="datetime8">
              <a:rPr lang="en-NL" smtClean="0"/>
              <a:t>12/10/2021 11:50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D7658-43E2-401F-A83C-828ACDD090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3E6F3-60F5-4EA1-AA2E-0C43E0890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6767F-3077-425A-B469-7003AC0ACFD4}" type="slidenum">
              <a:rPr lang="en-NL" smtClean="0"/>
              <a:t>‹#›</a:t>
            </a:fld>
            <a:endParaRPr lang="en-NL"/>
          </a:p>
        </p:txBody>
      </p:sp>
      <p:pic>
        <p:nvPicPr>
          <p:cNvPr id="7" name="image17.png">
            <a:extLst>
              <a:ext uri="{FF2B5EF4-FFF2-40B4-BE49-F238E27FC236}">
                <a16:creationId xmlns:a16="http://schemas.microsoft.com/office/drawing/2014/main" id="{CF2FBA33-9AB5-45D9-A3DD-8844BA51116C}"/>
              </a:ext>
            </a:extLst>
          </p:cNvPr>
          <p:cNvPicPr/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0032507" y="348932"/>
            <a:ext cx="1328420" cy="66421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317093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8A908-DA2F-437B-A356-C122FEC93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300" y="1485900"/>
            <a:ext cx="11468100" cy="3237020"/>
          </a:xfrm>
        </p:spPr>
        <p:txBody>
          <a:bodyPr>
            <a:normAutofit fontScale="90000"/>
          </a:bodyPr>
          <a:lstStyle/>
          <a:p>
            <a:pPr marL="1126490" marR="911860">
              <a:lnSpc>
                <a:spcPct val="99000"/>
              </a:lnSpc>
              <a:spcBef>
                <a:spcPts val="3875"/>
              </a:spcBef>
              <a:spcAft>
                <a:spcPts val="0"/>
              </a:spcAft>
            </a:pP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r>
              <a:rPr lang="en-GB" sz="8000" b="1" dirty="0">
                <a:effectLst/>
                <a:latin typeface="+mn-lt"/>
                <a:ea typeface="Arial" panose="020B0604020202020204" pitchFamily="34" charset="0"/>
              </a:rPr>
              <a:t>INTRODUCTION TO THE BARCOVID PROJECT</a:t>
            </a:r>
            <a:br>
              <a:rPr lang="en-GB" sz="4800" b="1" dirty="0">
                <a:effectLst/>
                <a:latin typeface="+mn-lt"/>
                <a:ea typeface="Arial" panose="020B0604020202020204" pitchFamily="34" charset="0"/>
              </a:rPr>
            </a:br>
            <a:br>
              <a:rPr lang="en-NL" sz="2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NL" sz="2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NL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FC643-03B7-49F7-B780-44522CAE1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5669"/>
            <a:ext cx="9144000" cy="1908699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Kea Tijdens</a:t>
            </a:r>
          </a:p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14 October 2021</a:t>
            </a:r>
          </a:p>
          <a:p>
            <a:endParaRPr lang="en-GB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GB" sz="1200" dirty="0"/>
              <a:t>Funded by the European Commission. Directorate-General  </a:t>
            </a:r>
          </a:p>
          <a:p>
            <a:r>
              <a:rPr lang="en-GB" sz="1200" dirty="0"/>
              <a:t>for Employment. Social Affairs and Inclusion - VS/2021/0190 1</a:t>
            </a:r>
            <a:endParaRPr lang="en-NL" sz="1200" dirty="0"/>
          </a:p>
        </p:txBody>
      </p:sp>
      <p:pic>
        <p:nvPicPr>
          <p:cNvPr id="8" name="image11.png">
            <a:extLst>
              <a:ext uri="{FF2B5EF4-FFF2-40B4-BE49-F238E27FC236}">
                <a16:creationId xmlns:a16="http://schemas.microsoft.com/office/drawing/2014/main" id="{F87EA2C3-F9E0-4185-89B5-D9A6CAA5D8D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031078" y="5590222"/>
            <a:ext cx="914400" cy="478155"/>
          </a:xfrm>
          <a:prstGeom prst="rect">
            <a:avLst/>
          </a:prstGeom>
          <a:ln/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F5516A-B201-4166-BF60-CC50D187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40955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DB2F9-D787-4AF2-9EED-40278AEE5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>
                <a:effectLst/>
                <a:latin typeface="+mn-lt"/>
                <a:ea typeface="Arial" panose="020B0604020202020204" pitchFamily="34" charset="0"/>
              </a:rPr>
              <a:t>Introducing BARCOVID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CA1CD-223F-46B8-AC35-E86F034DD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850"/>
            <a:ext cx="10960100" cy="5251450"/>
          </a:xfrm>
        </p:spPr>
        <p:txBody>
          <a:bodyPr>
            <a:normAutofit/>
          </a:bodyPr>
          <a:lstStyle/>
          <a:p>
            <a:r>
              <a:rPr lang="en-GB" dirty="0"/>
              <a:t>The European Commission wants to stimulate social dialogue in all EU countries</a:t>
            </a:r>
          </a:p>
          <a:p>
            <a:r>
              <a:rPr lang="en-GB" dirty="0"/>
              <a:t>They fund projects for “Improving expertise in the field of industrial relations”</a:t>
            </a:r>
          </a:p>
          <a:p>
            <a:r>
              <a:rPr lang="en-GB" dirty="0"/>
              <a:t>The BARCOVID proposal was funded : July 2021 – June 2023</a:t>
            </a:r>
          </a:p>
          <a:p>
            <a:r>
              <a:rPr lang="en-GB" dirty="0"/>
              <a:t>BARCOVID aims to study the impact of the COVID-19 crisis on Collective Agreements in Europe in EU-27 and 5 candidate countries</a:t>
            </a:r>
            <a:endParaRPr lang="en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A5BD65-2980-4C33-A6AC-88D29EE30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2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886267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E7E2-9C92-48CF-B7BB-2A394041B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COLLECTIVE BARGAINING AGREEMENTS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1B5C5-7C45-46BA-AF79-359193BED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9103"/>
            <a:ext cx="10676138" cy="4610085"/>
          </a:xfrm>
        </p:spPr>
        <p:txBody>
          <a:bodyPr>
            <a:normAutofit/>
          </a:bodyPr>
          <a:lstStyle/>
          <a:p>
            <a:r>
              <a:rPr lang="en-GB" dirty="0"/>
              <a:t>BARCOVID partners maintain a database of CBAs</a:t>
            </a:r>
          </a:p>
          <a:p>
            <a:pPr lvl="1"/>
            <a:r>
              <a:rPr lang="en-GB" dirty="0"/>
              <a:t>In 2013 they started collecting CBA texts</a:t>
            </a:r>
          </a:p>
          <a:p>
            <a:pPr lvl="1"/>
            <a:r>
              <a:rPr lang="en-GB" dirty="0"/>
              <a:t>They collect CBAs from websites or by asking social partners</a:t>
            </a:r>
          </a:p>
          <a:p>
            <a:pPr lvl="1"/>
            <a:r>
              <a:rPr lang="en-GB" dirty="0"/>
              <a:t>They copy the full text (in the national language) into the database</a:t>
            </a:r>
          </a:p>
          <a:p>
            <a:pPr lvl="1"/>
            <a:r>
              <a:rPr lang="en-GB" dirty="0"/>
              <a:t>They code clauses in the CBA text</a:t>
            </a:r>
          </a:p>
          <a:p>
            <a:pPr lvl="1"/>
            <a:r>
              <a:rPr lang="en-GB" dirty="0"/>
              <a:t>Coding is related to 10 topics, such as wages, working hours, leaves, etc.</a:t>
            </a:r>
          </a:p>
          <a:p>
            <a:r>
              <a:rPr lang="en-GB" dirty="0"/>
              <a:t>The CBA database contains</a:t>
            </a:r>
          </a:p>
          <a:p>
            <a:pPr lvl="1"/>
            <a:r>
              <a:rPr lang="en-GB" dirty="0"/>
              <a:t>Currently the database has approx. 1,600 CBAs from approx. 60 countries</a:t>
            </a:r>
          </a:p>
          <a:p>
            <a:pPr lvl="1"/>
            <a:r>
              <a:rPr lang="en-GB" dirty="0"/>
              <a:t>A web tool to compare clauses in CBAs within and across countries</a:t>
            </a:r>
          </a:p>
          <a:p>
            <a:pPr lvl="1"/>
            <a:r>
              <a:rPr lang="en-GB" dirty="0"/>
              <a:t>A statistical dataset that allows to analyse the coded information</a:t>
            </a:r>
          </a:p>
          <a:p>
            <a:pPr lvl="1"/>
            <a:endParaRPr lang="en-NL" dirty="0"/>
          </a:p>
          <a:p>
            <a:pPr lvl="1"/>
            <a:endParaRPr lang="en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4325B4-F5A3-40CD-A7D7-7B59CE889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3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76270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429B-4DFC-4E29-A051-A1BEC22D3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COVID-19 IMPACT ON INDUSTRIAL RELATIONS LANDSCAPE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ECDDE-2BD9-4D07-91C7-D3CB1D8672B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45724" y="1847850"/>
            <a:ext cx="10608076" cy="4351338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Research Question 1</a:t>
            </a:r>
          </a:p>
          <a:p>
            <a:pPr lvl="1"/>
            <a:r>
              <a:rPr lang="en-GB" dirty="0"/>
              <a:t>Will the Covid consequences affect the industrial relations landscape in Europe? </a:t>
            </a:r>
          </a:p>
          <a:p>
            <a:r>
              <a:rPr lang="es-ES" b="1" dirty="0">
                <a:solidFill>
                  <a:schemeClr val="accent2">
                    <a:lumMod val="75000"/>
                  </a:schemeClr>
                </a:solidFill>
              </a:rPr>
              <a:t>Methods</a:t>
            </a:r>
          </a:p>
          <a:p>
            <a:pPr lvl="1"/>
            <a:r>
              <a:rPr lang="en-GB" dirty="0"/>
              <a:t>Collecting text data from social partners’ press releases and newsletters </a:t>
            </a:r>
          </a:p>
          <a:p>
            <a:pPr lvl="1"/>
            <a:r>
              <a:rPr lang="en-GB" dirty="0"/>
              <a:t>Keyword extraction to classify each news item for prevalence of keywords</a:t>
            </a:r>
          </a:p>
          <a:p>
            <a:pPr lvl="1"/>
            <a:r>
              <a:rPr lang="en-GB" dirty="0"/>
              <a:t>Analysing the monthly updated database</a:t>
            </a:r>
          </a:p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Deliverables</a:t>
            </a:r>
          </a:p>
          <a:p>
            <a:pPr lvl="1"/>
            <a:r>
              <a:rPr lang="en-GB" dirty="0"/>
              <a:t>Quarterly reports about the Covid-19 impact on industrial relations</a:t>
            </a:r>
          </a:p>
          <a:p>
            <a:pPr lvl="1"/>
            <a:r>
              <a:rPr lang="en-GB" dirty="0"/>
              <a:t>Overarching report Covid-19 impact on the industrial relations landscape</a:t>
            </a:r>
          </a:p>
          <a:p>
            <a:pPr lvl="1"/>
            <a:endParaRPr lang="en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59CB5-800E-40D9-8D4F-21D0571A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4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54736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429B-4DFC-4E29-A051-A1BEC22D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13489" cy="1325563"/>
          </a:xfrm>
        </p:spPr>
        <p:txBody>
          <a:bodyPr>
            <a:normAutofit/>
          </a:bodyPr>
          <a:lstStyle/>
          <a:p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COVID-19 IMPACT ON CBA RENEWAL STRATEGIES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ECDDE-2BD9-4D07-91C7-D3CB1D8672B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45724" y="1847849"/>
            <a:ext cx="10875146" cy="4899179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Research Question 2</a:t>
            </a:r>
          </a:p>
          <a:p>
            <a:pPr lvl="1"/>
            <a:r>
              <a:rPr lang="en-GB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Will the Covid impact the collective bargaining institutional characteristics?</a:t>
            </a:r>
          </a:p>
          <a:p>
            <a:r>
              <a:rPr lang="es-ES" b="1" dirty="0">
                <a:solidFill>
                  <a:schemeClr val="accent2">
                    <a:lumMod val="75000"/>
                  </a:schemeClr>
                </a:solidFill>
              </a:rPr>
              <a:t>Methods</a:t>
            </a:r>
          </a:p>
          <a:p>
            <a:pPr lvl="1"/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600 CBAs in CBA Database: have expired CBAs have been?</a:t>
            </a:r>
          </a:p>
          <a:p>
            <a:pPr lvl="1"/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27 EU +5 candidate countries information will be collected about the renewals by asking social partners face-to-face/telephone/online survey</a:t>
            </a:r>
            <a:endParaRPr lang="en-GB" dirty="0"/>
          </a:p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Deliverables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ountry reports: AT, ES, IT, FR, NL, CEE, Portugal, Candidate countries</a:t>
            </a:r>
            <a:endParaRPr lang="en-GB" dirty="0"/>
          </a:p>
          <a:p>
            <a:pPr lvl="1"/>
            <a:r>
              <a:rPr lang="en-GB" dirty="0"/>
              <a:t>1 Overarching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analytical </a:t>
            </a:r>
            <a:r>
              <a:rPr lang="en-GB" dirty="0"/>
              <a:t>report</a:t>
            </a:r>
            <a:endParaRPr lang="en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28CF35-60A7-4AAA-B63D-E90C537F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5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0668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429B-4DFC-4E29-A051-A1BEC22D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13489" cy="1325563"/>
          </a:xfrm>
        </p:spPr>
        <p:txBody>
          <a:bodyPr>
            <a:noAutofit/>
          </a:bodyPr>
          <a:lstStyle/>
          <a:p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COVID-19 IMPACT ON CBA </a:t>
            </a:r>
            <a:r>
              <a:rPr lang="en-GB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CLAUSES </a:t>
            </a:r>
            <a:br>
              <a:rPr lang="en-GB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before-after comparison 5 countries)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ECDDE-2BD9-4D07-91C7-D3CB1D8672B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45724" y="1847849"/>
            <a:ext cx="10608076" cy="4899179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Research Question 3</a:t>
            </a:r>
          </a:p>
          <a:p>
            <a:pPr lvl="1"/>
            <a:r>
              <a:rPr lang="en-GB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the Covid consequences impact the clauses negotiated in CBAs</a:t>
            </a:r>
            <a:r>
              <a:rPr lang="en-GB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en-GB" dirty="0"/>
              <a:t> </a:t>
            </a:r>
          </a:p>
          <a:p>
            <a:r>
              <a:rPr lang="es-ES" b="1" dirty="0">
                <a:solidFill>
                  <a:schemeClr val="accent2">
                    <a:lumMod val="75000"/>
                  </a:schemeClr>
                </a:solidFill>
              </a:rPr>
              <a:t>Methods</a:t>
            </a:r>
          </a:p>
          <a:p>
            <a:pPr lvl="1"/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300 CBAs will be collected and 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compared with their predecessor to analyse </a:t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before-after changes?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these changes 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due to COVID-19 or to other causes?</a:t>
            </a:r>
          </a:p>
          <a:p>
            <a:r>
              <a:rPr lang="en-GB" b="1" dirty="0">
                <a:solidFill>
                  <a:schemeClr val="accent2">
                    <a:lumMod val="75000"/>
                  </a:schemeClr>
                </a:solidFill>
              </a:rPr>
              <a:t>Deliverables</a:t>
            </a:r>
          </a:p>
          <a:p>
            <a:pPr lvl="1"/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ountry reports: AT, ES, IT, FR, NL, CEE, Portugal, Candidate countries</a:t>
            </a:r>
            <a:endParaRPr lang="en-GB" dirty="0"/>
          </a:p>
          <a:p>
            <a:pPr lvl="1"/>
            <a:r>
              <a:rPr lang="en-GB" dirty="0"/>
              <a:t>Overarching 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analytical </a:t>
            </a:r>
            <a:r>
              <a:rPr lang="en-GB" dirty="0"/>
              <a:t>report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3C8D5E-3909-4B22-8485-9E3690F6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6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671980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5F287-749D-449F-9E12-19897F053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8F30A-2994-4A3A-AFC3-A71EDE839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Thank you for listening !!!</a:t>
            </a:r>
            <a:endParaRPr lang="en-N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BA91D6-56AB-49E4-B02D-49FDD1E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6767F-3077-425A-B469-7003AC0ACFD4}" type="slidenum">
              <a:rPr lang="en-NL" smtClean="0"/>
              <a:t>7</a:t>
            </a:fld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231440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445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       INTRODUCTION TO THE BARCOVID PROJECT   </vt:lpstr>
      <vt:lpstr>Introducing BARCOVID</vt:lpstr>
      <vt:lpstr>COLLECTIVE BARGAINING AGREEMENTS</vt:lpstr>
      <vt:lpstr>COVID-19 IMPACT ON INDUSTRIAL RELATIONS LANDSCAPE</vt:lpstr>
      <vt:lpstr>COVID-19 IMPACT ON CBA RENEWAL STRATEGIES</vt:lpstr>
      <vt:lpstr>COVID-19 IMPACT ON CBA CLAUSES  (before-after comparison 5 countries)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Research objectives in BARCOVID  </dc:title>
  <dc:creator>Kea Tijdens</dc:creator>
  <cp:lastModifiedBy>Kea Tijdens</cp:lastModifiedBy>
  <cp:revision>11</cp:revision>
  <dcterms:created xsi:type="dcterms:W3CDTF">2021-08-30T15:32:33Z</dcterms:created>
  <dcterms:modified xsi:type="dcterms:W3CDTF">2021-10-12T09:50:25Z</dcterms:modified>
</cp:coreProperties>
</file>