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749" r:id="rId4"/>
  </p:sldMasterIdLst>
  <p:notesMasterIdLst>
    <p:notesMasterId r:id="rId14"/>
  </p:notesMasterIdLst>
  <p:handoutMasterIdLst>
    <p:handoutMasterId r:id="rId15"/>
  </p:handoutMasterIdLst>
  <p:sldIdLst>
    <p:sldId id="339" r:id="rId5"/>
    <p:sldId id="1665" r:id="rId6"/>
    <p:sldId id="1666" r:id="rId7"/>
    <p:sldId id="1623" r:id="rId8"/>
    <p:sldId id="1667" r:id="rId9"/>
    <p:sldId id="1668" r:id="rId10"/>
    <p:sldId id="1669" r:id="rId11"/>
    <p:sldId id="1670" r:id="rId12"/>
    <p:sldId id="1664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24C5"/>
    <a:srgbClr val="263B97"/>
    <a:srgbClr val="008EBD"/>
    <a:srgbClr val="FD576A"/>
    <a:srgbClr val="F9F871"/>
    <a:srgbClr val="FEB839"/>
    <a:srgbClr val="0524C6"/>
    <a:srgbClr val="F9F971"/>
    <a:srgbClr val="1100DC"/>
    <a:srgbClr val="ECECEB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Střední styl 4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46F890A9-2807-4EBB-B81D-B2AA78EC7F39}" styleName="Tmavý styl 2 – zvýraznění 5/zvýraznění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Tmavý styl 2 – zvýraznění 3/zvýraznění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Světlý styl 3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Světlý styl 3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Světlý styl 3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Světlý sty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FECB4D8-DB02-4DC6-A0A2-4F2EBAE1DC90}" styleName="Střední styl 1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Střední styl 1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Střední styl 1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Střední styl 1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93D81CF-94F2-401A-BA57-92F5A7B2D0C5}" styleName="Střední styl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B1032C-EA38-4F05-BA0D-38AFFFC7BED3}" styleName="Světlý styl 3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Světlý styl 1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Světlý styl 1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Světlý styl 1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Světlý styl 1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38B1855-1B75-4FBE-930C-398BA8C253C6}" styleName="Styl s motivem 2 – zvýraznění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31" autoAdjust="0"/>
    <p:restoredTop sz="96840" autoAdjust="0"/>
  </p:normalViewPr>
  <p:slideViewPr>
    <p:cSldViewPr snapToGrid="0">
      <p:cViewPr varScale="1">
        <p:scale>
          <a:sx n="59" d="100"/>
          <a:sy n="59" d="100"/>
        </p:scale>
        <p:origin x="124" y="60"/>
      </p:cViewPr>
      <p:guideLst/>
    </p:cSldViewPr>
  </p:slideViewPr>
  <p:outlineViewPr>
    <p:cViewPr>
      <p:scale>
        <a:sx n="33" d="100"/>
        <a:sy n="33" d="100"/>
      </p:scale>
      <p:origin x="0" y="-88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68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16153B-29C7-48B9-AA22-1D3D54583207}" type="datetimeFigureOut">
              <a:rPr lang="cs-CZ" smtClean="0"/>
              <a:t>12.10.2021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8EE38D-F880-4D68-81ED-19CB4C6682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5331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9CB0A-14E8-7D44-9403-99621E435159}" type="datetimeFigureOut">
              <a:rPr lang="sk-SK" smtClean="0"/>
              <a:t>12. 10. 2021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3610F7-A4BD-B144-81AB-27D80793979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49745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b="1">
                <a:cs typeface="Calibri"/>
              </a:rPr>
              <a:t>Prestávka</a:t>
            </a:r>
          </a:p>
          <a:p>
            <a:endParaRPr lang="sk-SK">
              <a:cs typeface="Calibri"/>
            </a:endParaRPr>
          </a:p>
          <a:p>
            <a:r>
              <a:rPr lang="sk-SK" b="1"/>
              <a:t>3. sekcia - Vývoj jadrovej technológie</a:t>
            </a:r>
            <a:endParaRPr lang="sk-SK" b="1">
              <a:cs typeface="Calibri"/>
            </a:endParaRPr>
          </a:p>
          <a:p>
            <a:r>
              <a:rPr lang="sk-SK"/>
              <a:t>Na začiatku som Vám spomínal, že Vám poviem aj niečo o budúcnosti jadrového priemyslu. Nato je vhodné v krátkosti opísať minulosť a prítomnosť.</a:t>
            </a:r>
            <a:endParaRPr lang="sk-SK">
              <a:cs typeface="Calibri"/>
            </a:endParaRPr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BFE3CD-EF81-49DF-89E5-E171A5981E89}" type="slidenum">
              <a:rPr lang="sk-SK"/>
              <a:t>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319817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b="1">
                <a:cs typeface="Calibri"/>
              </a:rPr>
              <a:t>Prestávka</a:t>
            </a:r>
          </a:p>
          <a:p>
            <a:endParaRPr lang="sk-SK">
              <a:cs typeface="Calibri"/>
            </a:endParaRPr>
          </a:p>
          <a:p>
            <a:r>
              <a:rPr lang="sk-SK" b="1"/>
              <a:t>3. sekcia - Vývoj jadrovej technológie</a:t>
            </a:r>
            <a:endParaRPr lang="sk-SK" b="1">
              <a:cs typeface="Calibri"/>
            </a:endParaRPr>
          </a:p>
          <a:p>
            <a:r>
              <a:rPr lang="sk-SK"/>
              <a:t>Na začiatku som Vám spomínal, že Vám poviem aj niečo o budúcnosti jadrového priemyslu. Nato je vhodné v krátkosti opísať minulosť a prítomnosť.</a:t>
            </a:r>
            <a:endParaRPr lang="sk-SK">
              <a:cs typeface="Calibri"/>
            </a:endParaRPr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BFE3CD-EF81-49DF-89E5-E171A5981E89}" type="slidenum">
              <a:rPr lang="sk-SK"/>
              <a:t>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69292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. Nadpis / Titl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5">
            <a:extLst>
              <a:ext uri="{FF2B5EF4-FFF2-40B4-BE49-F238E27FC236}">
                <a16:creationId xmlns:a16="http://schemas.microsoft.com/office/drawing/2014/main" id="{8005D8AA-1112-2547-8811-DCA9D48CF9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13897" y="6414526"/>
            <a:ext cx="478104" cy="365125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rgbClr val="CCCBC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02DE814-3A16-EE4B-984A-2177CBFC1F13}" type="slidenum">
              <a:rPr lang="sk-SK" noProof="0" smtClean="0"/>
              <a:pPr/>
              <a:t>‹#›</a:t>
            </a:fld>
            <a:endParaRPr lang="sk-SK" noProof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254BD51-83A9-491E-A419-D21DB30694E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564078" y="1293531"/>
            <a:ext cx="6089940" cy="4134764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6600" b="1" i="0" spc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sk-SK" noProof="0"/>
              <a:t>Sem zadajte text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2E6168A-5576-4203-B89E-4AC23DED412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564078" y="5838488"/>
            <a:ext cx="6089940" cy="31658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k-SK" noProof="0"/>
              <a:t>1.1.2019 - Čičmany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5592CE5-5C02-43BB-8FD6-AC54BFEFF5E1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564078" y="5510109"/>
            <a:ext cx="6089940" cy="31658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k-SK" noProof="0"/>
              <a:t>Meno Priezvisko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662DDBF7-6B47-4F05-ABD2-0C4AE860BEEC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9076" y="754169"/>
            <a:ext cx="1744407" cy="457549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662DDBF7-6B47-4F05-ABD2-0C4AE860BEE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9076" y="754169"/>
            <a:ext cx="1744407" cy="457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824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. Obrázok v pozadí / Background image">
    <p:bg>
      <p:bgPr>
        <a:solidFill>
          <a:srgbClr val="263B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4F2A247B-AC77-8D46-A6EC-A28D996661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13897" y="6414526"/>
            <a:ext cx="478104" cy="365125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02DE814-3A16-EE4B-984A-2177CBFC1F13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  <p:extLst>
      <p:ext uri="{BB962C8B-B14F-4D97-AF65-F5344CB8AC3E}">
        <p14:creationId xmlns:p14="http://schemas.microsoft.com/office/powerpoint/2010/main" val="2175856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. Obrázok v pozadí / Background image">
    <p:bg>
      <p:bgPr>
        <a:solidFill>
          <a:srgbClr val="263B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58D64-231E-DF40-9017-60AFEC725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694" y="1913206"/>
            <a:ext cx="9314176" cy="42984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172247B-8BE9-E44D-93DE-43C487848543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12693" y="712694"/>
            <a:ext cx="9314176" cy="9888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 i="0" spc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cs-CZ" dirty="0"/>
              <a:t>Sem zadejte nadpis</a:t>
            </a:r>
            <a:endParaRPr lang="en-US" dirty="0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4F2A247B-AC77-8D46-A6EC-A28D996661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13897" y="6414526"/>
            <a:ext cx="478104" cy="365125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rgbClr val="CCCBC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02DE814-3A16-EE4B-984A-2177CBFC1F13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58730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. Odrážky / Indents">
    <p:bg>
      <p:bgPr>
        <a:blipFill dpi="0" rotWithShape="1">
          <a:blip r:embed="rId2" cstate="screen">
            <a:alphaModFix amt="30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text 3">
            <a:extLst>
              <a:ext uri="{FF2B5EF4-FFF2-40B4-BE49-F238E27FC236}">
                <a16:creationId xmlns:a16="http://schemas.microsoft.com/office/drawing/2014/main" id="{35CB5989-2945-B94B-ADC2-3311C072F2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76298" y="1369288"/>
            <a:ext cx="7151688" cy="45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sk-SK" noProof="0"/>
              <a:t>Kliknite sem a upravte štýly predlohy textu</a:t>
            </a:r>
          </a:p>
        </p:txBody>
      </p:sp>
      <p:sp>
        <p:nvSpPr>
          <p:cNvPr id="4" name="Zástupný objekt pre text 9">
            <a:extLst>
              <a:ext uri="{FF2B5EF4-FFF2-40B4-BE49-F238E27FC236}">
                <a16:creationId xmlns:a16="http://schemas.microsoft.com/office/drawing/2014/main" id="{1DA7E1F5-C696-5C4F-B1EB-0D5671A8116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76298" y="685800"/>
            <a:ext cx="11315702" cy="7381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 i="0">
                <a:solidFill>
                  <a:srgbClr val="263B9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k-SK" noProof="0"/>
              <a:t>Kliknite sem a upravte štýly predlohy textu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6D5A86C-A8E1-7747-A46C-5EE4716A84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13897" y="6414526"/>
            <a:ext cx="478104" cy="365125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02DE814-3A16-EE4B-984A-2177CBFC1F13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  <p:extLst>
      <p:ext uri="{BB962C8B-B14F-4D97-AF65-F5344CB8AC3E}">
        <p14:creationId xmlns:p14="http://schemas.microsoft.com/office/powerpoint/2010/main" val="721063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FAULT SLIDE">
    <p:bg>
      <p:bgPr>
        <a:blipFill dpi="0" rotWithShape="1">
          <a:blip r:embed="rId2" cstate="screen">
            <a:alphaModFix amt="30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5F1B54F-43F6-C24A-8A33-91E8DAC58D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13897" y="6414526"/>
            <a:ext cx="478104" cy="365125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02DE814-3A16-EE4B-984A-2177CBFC1F13}" type="slidenum">
              <a:rPr lang="sk-SK" noProof="0" smtClean="0"/>
              <a:pPr/>
              <a:t>‹#›</a:t>
            </a:fld>
            <a:endParaRPr lang="sk-SK" noProof="0"/>
          </a:p>
        </p:txBody>
      </p:sp>
      <p:sp>
        <p:nvSpPr>
          <p:cNvPr id="7" name="Zástupný objekt pre text 3">
            <a:extLst>
              <a:ext uri="{FF2B5EF4-FFF2-40B4-BE49-F238E27FC236}">
                <a16:creationId xmlns:a16="http://schemas.microsoft.com/office/drawing/2014/main" id="{3681965C-7A3D-5347-B538-F593F1F6DA4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76298" y="1369288"/>
            <a:ext cx="7151688" cy="45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sk-SK" noProof="0"/>
              <a:t>Kliknite sem a upravte štýly predlohy textu</a:t>
            </a:r>
          </a:p>
        </p:txBody>
      </p:sp>
      <p:sp>
        <p:nvSpPr>
          <p:cNvPr id="11" name="Zástupný objekt pre text 9">
            <a:extLst>
              <a:ext uri="{FF2B5EF4-FFF2-40B4-BE49-F238E27FC236}">
                <a16:creationId xmlns:a16="http://schemas.microsoft.com/office/drawing/2014/main" id="{F97D0B16-3274-014A-B5E9-F41E7839043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76298" y="685800"/>
            <a:ext cx="11315702" cy="7381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 i="0">
                <a:solidFill>
                  <a:srgbClr val="263B9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k-SK" noProof="0"/>
              <a:t>Kliknite sem a upravte štýly predlohy</a:t>
            </a:r>
          </a:p>
        </p:txBody>
      </p:sp>
    </p:spTree>
    <p:extLst>
      <p:ext uri="{BB962C8B-B14F-4D97-AF65-F5344CB8AC3E}">
        <p14:creationId xmlns:p14="http://schemas.microsoft.com/office/powerpoint/2010/main" val="287773099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1. Odrážky / Inden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text 3">
            <a:extLst>
              <a:ext uri="{FF2B5EF4-FFF2-40B4-BE49-F238E27FC236}">
                <a16:creationId xmlns:a16="http://schemas.microsoft.com/office/drawing/2014/main" id="{35CB5989-2945-B94B-ADC2-3311C072F2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76298" y="1369288"/>
            <a:ext cx="7151688" cy="45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sk-SK" noProof="0"/>
              <a:t>Kliknite sem a upravte štýly predlohy textu</a:t>
            </a:r>
          </a:p>
        </p:txBody>
      </p:sp>
      <p:sp>
        <p:nvSpPr>
          <p:cNvPr id="4" name="Zástupný objekt pre text 9">
            <a:extLst>
              <a:ext uri="{FF2B5EF4-FFF2-40B4-BE49-F238E27FC236}">
                <a16:creationId xmlns:a16="http://schemas.microsoft.com/office/drawing/2014/main" id="{1DA7E1F5-C696-5C4F-B1EB-0D5671A8116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76298" y="685800"/>
            <a:ext cx="11315702" cy="7381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 i="0">
                <a:solidFill>
                  <a:srgbClr val="263B9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k-SK" noProof="0" dirty="0"/>
              <a:t>Kliknite sem a upravte štýl textu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6D5A86C-A8E1-7747-A46C-5EE4716A84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13897" y="6414526"/>
            <a:ext cx="478104" cy="365125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02DE814-3A16-EE4B-984A-2177CBFC1F13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  <p:extLst>
      <p:ext uri="{BB962C8B-B14F-4D97-AF65-F5344CB8AC3E}">
        <p14:creationId xmlns:p14="http://schemas.microsoft.com/office/powerpoint/2010/main" val="1190700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. Odrážky / Inden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5187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005D8AA-1112-2547-8811-DCA9D48CF9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13897" y="6414526"/>
            <a:ext cx="478104" cy="365125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02DE814-3A16-EE4B-984A-2177CBFC1F13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  <p:extLst>
      <p:ext uri="{BB962C8B-B14F-4D97-AF65-F5344CB8AC3E}">
        <p14:creationId xmlns:p14="http://schemas.microsoft.com/office/powerpoint/2010/main" val="461344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2" r:id="rId2"/>
    <p:sldLayoutId id="2147483791" r:id="rId3"/>
    <p:sldLayoutId id="2147483784" r:id="rId4"/>
    <p:sldLayoutId id="2147483777" r:id="rId5"/>
    <p:sldLayoutId id="2147483785" r:id="rId6"/>
    <p:sldLayoutId id="2147483771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5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vladimir.tonka@seas.sk" TargetMode="External"/><Relationship Id="rId5" Type="http://schemas.openxmlformats.org/officeDocument/2006/relationships/hyperlink" Target="mailto:tonka.vladimir@gmail.com" TargetMode="External"/><Relationship Id="rId4" Type="http://schemas.openxmlformats.org/officeDocument/2006/relationships/hyperlink" Target="http://www.zzes.s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ok 5">
            <a:extLst>
              <a:ext uri="{FF2B5EF4-FFF2-40B4-BE49-F238E27FC236}">
                <a16:creationId xmlns:a16="http://schemas.microsoft.com/office/drawing/2014/main" id="{9C375EB2-6734-D349-919D-4E9DC34238B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1998" cy="6857742"/>
          </a:xfrm>
          <a:prstGeom prst="rect">
            <a:avLst/>
          </a:prstGeom>
        </p:spPr>
      </p:pic>
      <p:sp>
        <p:nvSpPr>
          <p:cNvPr id="7" name="Pravouholník 6">
            <a:extLst>
              <a:ext uri="{FF2B5EF4-FFF2-40B4-BE49-F238E27FC236}">
                <a16:creationId xmlns:a16="http://schemas.microsoft.com/office/drawing/2014/main" id="{310C3A64-64BC-D143-B9E0-A116EFACDD78}"/>
              </a:ext>
            </a:extLst>
          </p:cNvPr>
          <p:cNvSpPr/>
          <p:nvPr/>
        </p:nvSpPr>
        <p:spPr>
          <a:xfrm>
            <a:off x="-6" y="-1325"/>
            <a:ext cx="12218143" cy="6858000"/>
          </a:xfrm>
          <a:prstGeom prst="rect">
            <a:avLst/>
          </a:prstGeom>
          <a:solidFill>
            <a:schemeClr val="accent1">
              <a:lumMod val="60000"/>
              <a:lumOff val="4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4294967295"/>
          </p:nvPr>
        </p:nvSpPr>
        <p:spPr>
          <a:xfrm>
            <a:off x="725209" y="2104483"/>
            <a:ext cx="10741580" cy="3969746"/>
          </a:xfrm>
          <a:prstGeom prst="rect">
            <a:avLst/>
          </a:prstGeom>
        </p:spPr>
        <p:txBody>
          <a:bodyPr/>
          <a:lstStyle/>
          <a:p>
            <a:pPr marL="0" indent="0" algn="l">
              <a:buNone/>
            </a:pPr>
            <a:r>
              <a:rPr lang="sk-SK" sz="4000" b="1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VPLYV KRÍZY COVID-19 NA KOLEKTÍVNE ZMLUVY V EURÓPE </a:t>
            </a:r>
            <a:r>
              <a:rPr lang="sk-SK" sz="400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(BARCOVID)</a:t>
            </a:r>
          </a:p>
          <a:p>
            <a:pPr marL="0" indent="0" algn="l">
              <a:buNone/>
            </a:pPr>
            <a:r>
              <a:rPr lang="pt-BR" sz="32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Prezentácia o možných vplyvoch Covidu-</a:t>
            </a:r>
            <a:r>
              <a:rPr lang="pl-PL" sz="32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 na doložky vyjednané v kolektívnych </a:t>
            </a:r>
            <a:r>
              <a:rPr lang="sk-SK" sz="32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zmluvách na Slovensku</a:t>
            </a:r>
          </a:p>
          <a:p>
            <a:pPr marL="0" indent="0" algn="l">
              <a:buNone/>
            </a:pPr>
            <a:endParaRPr lang="sk-SK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sk-SK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Prezentujúci: Vladimír Tonka, Zväz zamestnávateľov energetiky Slovenska</a:t>
            </a:r>
          </a:p>
          <a:p>
            <a:pPr marL="0" indent="0" algn="l">
              <a:buNone/>
            </a:pPr>
            <a:r>
              <a:rPr lang="sk-SK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 ZOOM, 14. október 2021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02DE814-3A16-EE4B-984A-2177CBFC1F13}" type="slidenum">
              <a:rPr kumimoji="0" lang="sv-SE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</a:t>
            </a:fld>
            <a:endParaRPr kumimoji="0" lang="sv-SE" sz="10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pic>
        <p:nvPicPr>
          <p:cNvPr id="9" name="Grafický objekt 8">
            <a:extLst>
              <a:ext uri="{FF2B5EF4-FFF2-40B4-BE49-F238E27FC236}">
                <a16:creationId xmlns:a16="http://schemas.microsoft.com/office/drawing/2014/main" id="{D9626E1A-1F5A-45B7-A21F-1B3F27CB33AA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631060" y="428381"/>
            <a:ext cx="2835729" cy="1247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044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text 1">
            <a:extLst>
              <a:ext uri="{FF2B5EF4-FFF2-40B4-BE49-F238E27FC236}">
                <a16:creationId xmlns:a16="http://schemas.microsoft.com/office/drawing/2014/main" id="{3F4D3652-F079-4116-86DA-ACA8AF4595D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64356" y="658598"/>
            <a:ext cx="9746289" cy="741939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k-SK" sz="2800" b="1" dirty="0">
                <a:solidFill>
                  <a:srgbClr val="263B9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Sociálny dialóg a kolektívne zmluvy v SR</a:t>
            </a:r>
          </a:p>
        </p:txBody>
      </p:sp>
      <p:sp>
        <p:nvSpPr>
          <p:cNvPr id="6" name="Zástupný objekt pre text 1">
            <a:extLst>
              <a:ext uri="{FF2B5EF4-FFF2-40B4-BE49-F238E27FC236}">
                <a16:creationId xmlns:a16="http://schemas.microsoft.com/office/drawing/2014/main" id="{CF0877E8-A2A2-4D50-B8AA-E8C5065B1821}"/>
              </a:ext>
            </a:extLst>
          </p:cNvPr>
          <p:cNvSpPr txBox="1">
            <a:spLocks/>
          </p:cNvSpPr>
          <p:nvPr/>
        </p:nvSpPr>
        <p:spPr>
          <a:xfrm>
            <a:off x="590308" y="1287869"/>
            <a:ext cx="9927177" cy="531976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None/>
            </a:pPr>
            <a:r>
              <a:rPr lang="en-GB" sz="1600" b="1" dirty="0" err="1"/>
              <a:t>Sociálny</a:t>
            </a:r>
            <a:r>
              <a:rPr lang="en-GB" sz="1600" b="1" dirty="0"/>
              <a:t> </a:t>
            </a:r>
            <a:r>
              <a:rPr lang="en-GB" sz="1600" b="1" dirty="0" err="1"/>
              <a:t>dialóg</a:t>
            </a:r>
            <a:r>
              <a:rPr lang="en-GB" sz="1600" b="1" dirty="0"/>
              <a:t> je v </a:t>
            </a:r>
            <a:r>
              <a:rPr lang="sk-SK" sz="1600" b="1" dirty="0"/>
              <a:t>Slovenskej republike </a:t>
            </a:r>
            <a:r>
              <a:rPr lang="sk-SK" sz="1600" dirty="0"/>
              <a:t>(SR)</a:t>
            </a:r>
            <a:r>
              <a:rPr lang="en-GB" sz="1600" b="1" dirty="0"/>
              <a:t> </a:t>
            </a:r>
            <a:r>
              <a:rPr lang="en-GB" sz="1600" b="1" dirty="0" err="1"/>
              <a:t>vedený</a:t>
            </a:r>
            <a:r>
              <a:rPr lang="en-GB" sz="1600" b="1" dirty="0"/>
              <a:t> v troch </a:t>
            </a:r>
            <a:r>
              <a:rPr lang="en-GB" sz="1600" b="1" dirty="0" err="1"/>
              <a:t>úrovniach</a:t>
            </a:r>
            <a:r>
              <a:rPr lang="en-GB" sz="1600" b="1" dirty="0"/>
              <a:t>:</a:t>
            </a:r>
            <a:endParaRPr lang="sk-SK" sz="1600" b="1" dirty="0"/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209550" algn="l"/>
              </a:tabLst>
            </a:pPr>
            <a:r>
              <a:rPr lang="sk-SK" sz="1600" b="1" dirty="0"/>
              <a:t>Centrálna </a:t>
            </a:r>
            <a:r>
              <a:rPr lang="sk-SK" sz="1600" dirty="0"/>
              <a:t>(makro)</a:t>
            </a:r>
            <a:r>
              <a:rPr lang="en-GB" sz="1600" b="1" dirty="0"/>
              <a:t> </a:t>
            </a:r>
            <a:r>
              <a:rPr lang="en-GB" sz="1600" b="1" dirty="0" err="1"/>
              <a:t>úroveň</a:t>
            </a:r>
            <a:r>
              <a:rPr lang="en-GB" sz="1600" b="1" dirty="0"/>
              <a:t> </a:t>
            </a:r>
            <a:r>
              <a:rPr lang="en-GB" sz="1600" b="0" dirty="0"/>
              <a:t>(</a:t>
            </a:r>
            <a:r>
              <a:rPr lang="en-GB" sz="1600" b="0" dirty="0" err="1"/>
              <a:t>vláda-odbory-zamestnávatelia</a:t>
            </a:r>
            <a:r>
              <a:rPr lang="en-GB" sz="1600" b="0" dirty="0"/>
              <a:t>) </a:t>
            </a:r>
            <a:r>
              <a:rPr lang="en-GB" sz="1600" b="1" dirty="0"/>
              <a:t>v </a:t>
            </a:r>
            <a:r>
              <a:rPr lang="en-GB" sz="1600" b="1" dirty="0" err="1"/>
              <a:t>rámci</a:t>
            </a:r>
            <a:r>
              <a:rPr lang="en-GB" sz="1600" b="1" dirty="0"/>
              <a:t> </a:t>
            </a:r>
            <a:r>
              <a:rPr lang="en-GB" sz="1600" b="1" dirty="0" err="1"/>
              <a:t>Hospodárskej</a:t>
            </a:r>
            <a:r>
              <a:rPr lang="en-GB" sz="1600" b="1" dirty="0"/>
              <a:t> a </a:t>
            </a:r>
            <a:r>
              <a:rPr lang="en-GB" sz="1600" b="1" dirty="0" err="1"/>
              <a:t>sociálnej</a:t>
            </a:r>
            <a:r>
              <a:rPr lang="en-GB" sz="1600" b="1" dirty="0"/>
              <a:t> </a:t>
            </a:r>
            <a:r>
              <a:rPr lang="en-GB" sz="1600" b="1" dirty="0" err="1"/>
              <a:t>rady</a:t>
            </a:r>
            <a:r>
              <a:rPr lang="en-GB" sz="1600" b="1" dirty="0"/>
              <a:t> </a:t>
            </a:r>
            <a:r>
              <a:rPr lang="sk-SK" sz="1600" b="1" dirty="0"/>
              <a:t>S</a:t>
            </a:r>
            <a:r>
              <a:rPr lang="en-GB" sz="1600" b="1" dirty="0"/>
              <a:t>R, </a:t>
            </a:r>
            <a:r>
              <a:rPr lang="en-GB" sz="1600" b="1" dirty="0" err="1"/>
              <a:t>ako</a:t>
            </a:r>
            <a:r>
              <a:rPr lang="en-GB" sz="1600" b="1" dirty="0"/>
              <a:t> </a:t>
            </a:r>
            <a:r>
              <a:rPr lang="en-GB" sz="1600" b="1" dirty="0" err="1"/>
              <a:t>poradného</a:t>
            </a:r>
            <a:r>
              <a:rPr lang="sk-SK" sz="1600" b="1" dirty="0"/>
              <a:t> </a:t>
            </a:r>
            <a:r>
              <a:rPr lang="en-GB" sz="1600" b="1" dirty="0" err="1"/>
              <a:t>orgánu</a:t>
            </a:r>
            <a:r>
              <a:rPr lang="en-GB" sz="1600" b="1" dirty="0"/>
              <a:t> </a:t>
            </a:r>
            <a:r>
              <a:rPr lang="en-GB" sz="1600" b="1" dirty="0" err="1"/>
              <a:t>vlády</a:t>
            </a:r>
            <a:r>
              <a:rPr lang="en-GB" sz="1600" b="1" dirty="0"/>
              <a:t> SR</a:t>
            </a:r>
            <a:endParaRPr lang="sk-SK" sz="1600" b="1" dirty="0"/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209550" algn="l"/>
              </a:tabLst>
            </a:pPr>
            <a:r>
              <a:rPr lang="en-GB" sz="1600" b="1" dirty="0" err="1"/>
              <a:t>Odve</a:t>
            </a:r>
            <a:r>
              <a:rPr lang="sk-SK" sz="1600" b="1" dirty="0"/>
              <a:t>t</a:t>
            </a:r>
            <a:r>
              <a:rPr lang="en-GB" sz="1600" b="1" dirty="0" err="1"/>
              <a:t>vová</a:t>
            </a:r>
            <a:r>
              <a:rPr lang="en-GB" sz="1600" b="1" dirty="0"/>
              <a:t> </a:t>
            </a:r>
            <a:r>
              <a:rPr lang="sk-SK" sz="1600" b="1" dirty="0"/>
              <a:t>(sektorová) </a:t>
            </a:r>
            <a:r>
              <a:rPr lang="en-GB" sz="1600" b="1" dirty="0" err="1"/>
              <a:t>úroveň</a:t>
            </a:r>
            <a:r>
              <a:rPr lang="sk-SK" sz="1600" b="1" dirty="0"/>
              <a:t> </a:t>
            </a:r>
            <a:r>
              <a:rPr lang="sk-SK" sz="1600" dirty="0"/>
              <a:t>(výstupom sú Kolektívne zmluvy vyššieho stupňa – ďalej KZVS)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209550" algn="l"/>
              </a:tabLst>
            </a:pPr>
            <a:r>
              <a:rPr lang="en-GB" sz="1600" b="1" dirty="0" err="1"/>
              <a:t>Podniková</a:t>
            </a:r>
            <a:r>
              <a:rPr lang="en-GB" sz="1600" b="1" dirty="0"/>
              <a:t> </a:t>
            </a:r>
            <a:r>
              <a:rPr lang="sk-SK" sz="1600" dirty="0"/>
              <a:t>(</a:t>
            </a:r>
            <a:r>
              <a:rPr lang="sk-SK" sz="1600" dirty="0" err="1"/>
              <a:t>mikro</a:t>
            </a:r>
            <a:r>
              <a:rPr lang="sk-SK" sz="1600" dirty="0"/>
              <a:t>)</a:t>
            </a:r>
            <a:r>
              <a:rPr lang="sk-SK" sz="1600" b="1" dirty="0"/>
              <a:t> </a:t>
            </a:r>
            <a:r>
              <a:rPr lang="en-GB" sz="1600" b="1" dirty="0" err="1"/>
              <a:t>úroveň</a:t>
            </a:r>
            <a:r>
              <a:rPr lang="sk-SK" sz="1600" b="1" dirty="0"/>
              <a:t> </a:t>
            </a:r>
            <a:r>
              <a:rPr lang="sk-SK" sz="1600" dirty="0"/>
              <a:t>(výstupom sú Podnikové kolektívne zmluvy – ďalej PKZ)</a:t>
            </a:r>
          </a:p>
          <a:p>
            <a:pPr lvl="0">
              <a:lnSpc>
                <a:spcPct val="100000"/>
              </a:lnSpc>
              <a:spcBef>
                <a:spcPts val="600"/>
              </a:spcBef>
              <a:tabLst>
                <a:tab pos="209550" algn="l"/>
              </a:tabLst>
            </a:pPr>
            <a:r>
              <a:rPr lang="sk-SK" sz="1600" b="1" dirty="0"/>
              <a:t>Aktuálne sú Kolektívne zmluvy vyššieho stupňa </a:t>
            </a:r>
            <a:r>
              <a:rPr lang="sk-SK" sz="1600" dirty="0"/>
              <a:t>(KZVS) </a:t>
            </a:r>
            <a:r>
              <a:rPr lang="sk-SK" sz="1600" b="1" dirty="0"/>
              <a:t>na Slovensku uzatvorené v počte 32 pre 18 odvetví </a:t>
            </a:r>
            <a:r>
              <a:rPr lang="sk-SK" sz="1600" dirty="0"/>
              <a:t>(v odvetví energetiky sú uzatvárané a aktuálne aj uzatvorené dve KZVS)</a:t>
            </a:r>
            <a:r>
              <a:rPr lang="sk-SK" sz="1600" b="1" dirty="0"/>
              <a:t>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k-SK" sz="1600" b="1" dirty="0"/>
              <a:t>Slovensko je charakteristické kolektívnym vyjednávaním na zmiešanej podnikovo-odvetvovej úrovni, čo je podľa mojich osobných poznatkov odchylné od postupov v Česku, Maďarsku a Poľsku, kde prevažuje vyjednávanie na podnikovej úrovni o PKZ. </a:t>
            </a:r>
            <a:r>
              <a:rPr lang="sk-SK" sz="1600" b="1" dirty="0">
                <a:solidFill>
                  <a:schemeClr val="dk1"/>
                </a:solidFill>
              </a:rPr>
              <a:t>V posledných rokoch však možno aj na </a:t>
            </a:r>
            <a:r>
              <a:rPr lang="sk-SK" sz="1600" b="1" dirty="0" err="1">
                <a:solidFill>
                  <a:schemeClr val="dk1"/>
                </a:solidFill>
              </a:rPr>
              <a:t>Sloensku</a:t>
            </a:r>
            <a:r>
              <a:rPr lang="sk-SK" sz="1600" b="1" dirty="0">
                <a:solidFill>
                  <a:schemeClr val="dk1"/>
                </a:solidFill>
              </a:rPr>
              <a:t> pozorovať trend znižujúcej sa dôležitosti sociálneho dialógu na odvetvovej úrovni </a:t>
            </a:r>
            <a:r>
              <a:rPr lang="sk-SK" sz="1600" dirty="0">
                <a:solidFill>
                  <a:schemeClr val="dk1"/>
                </a:solidFill>
              </a:rPr>
              <a:t>(a posilňovanie dialógu na podnikovej úrovni)</a:t>
            </a:r>
            <a:r>
              <a:rPr lang="sk-SK" sz="1600" b="1" dirty="0">
                <a:solidFill>
                  <a:schemeClr val="dk1"/>
                </a:solidFill>
              </a:rPr>
              <a:t>, čo sa prejavilo aj znižujúcim sa  počtom uzatvorených KZVS na odvetvovej úrovni </a:t>
            </a:r>
            <a:r>
              <a:rPr lang="sk-SK" sz="1600" dirty="0">
                <a:solidFill>
                  <a:schemeClr val="dk1"/>
                </a:solidFill>
              </a:rPr>
              <a:t>(ich počet oproti minulosti klesá)</a:t>
            </a:r>
            <a:r>
              <a:rPr lang="sk-SK" sz="1600" b="1" dirty="0">
                <a:solidFill>
                  <a:schemeClr val="dk1"/>
                </a:solidFill>
              </a:rPr>
              <a:t>.</a:t>
            </a:r>
            <a:endParaRPr lang="sk-SK" sz="1600" b="1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600" b="1" dirty="0"/>
              <a:t>KZVS </a:t>
            </a:r>
            <a:r>
              <a:rPr lang="en-GB" sz="1600" b="1" dirty="0" err="1"/>
              <a:t>sú</a:t>
            </a:r>
            <a:r>
              <a:rPr lang="en-GB" sz="1600" b="1" dirty="0"/>
              <a:t> </a:t>
            </a:r>
            <a:r>
              <a:rPr lang="en-GB" sz="1600" b="1" dirty="0" err="1"/>
              <a:t>rámcové</a:t>
            </a:r>
            <a:r>
              <a:rPr lang="en-GB" sz="1600" b="1" dirty="0"/>
              <a:t>, </a:t>
            </a:r>
            <a:r>
              <a:rPr lang="en-GB" sz="1600" b="1" dirty="0" err="1"/>
              <a:t>upravujú</a:t>
            </a:r>
            <a:r>
              <a:rPr lang="en-GB" sz="1600" b="1" dirty="0"/>
              <a:t> </a:t>
            </a:r>
            <a:r>
              <a:rPr lang="en-GB" sz="1600" b="1" dirty="0" err="1"/>
              <a:t>minimálne</a:t>
            </a:r>
            <a:r>
              <a:rPr lang="en-GB" sz="1600" b="1" dirty="0"/>
              <a:t> </a:t>
            </a:r>
            <a:r>
              <a:rPr lang="en-GB" sz="1600" b="1" dirty="0" err="1"/>
              <a:t>nároky</a:t>
            </a:r>
            <a:r>
              <a:rPr lang="en-GB" sz="1600" b="1" dirty="0"/>
              <a:t> </a:t>
            </a:r>
            <a:r>
              <a:rPr lang="en-GB" sz="1600" b="1" dirty="0" err="1"/>
              <a:t>zamestnancov</a:t>
            </a:r>
            <a:r>
              <a:rPr lang="en-GB" sz="1600" b="1" dirty="0"/>
              <a:t> na </a:t>
            </a:r>
            <a:r>
              <a:rPr lang="en-GB" sz="1600" b="1" dirty="0" err="1"/>
              <a:t>úrovni</a:t>
            </a:r>
            <a:r>
              <a:rPr lang="en-GB" sz="1600" b="1" dirty="0"/>
              <a:t> </a:t>
            </a:r>
            <a:r>
              <a:rPr lang="en-GB" sz="1600" b="1" dirty="0" err="1"/>
              <a:t>odvetví</a:t>
            </a:r>
            <a:r>
              <a:rPr lang="en-GB" sz="1600" b="1" dirty="0"/>
              <a:t>.</a:t>
            </a:r>
            <a:r>
              <a:rPr lang="sk-SK" sz="1600" b="1" dirty="0"/>
              <a:t> KZVS sa uzatvára pre väčší počet zamestnávateľov.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k-SK" sz="1600" b="1" dirty="0"/>
              <a:t>PKZ </a:t>
            </a:r>
            <a:r>
              <a:rPr lang="en-GB" sz="1600" b="1" dirty="0" err="1"/>
              <a:t>upravujú</a:t>
            </a:r>
            <a:r>
              <a:rPr lang="en-GB" sz="1600" b="1" dirty="0"/>
              <a:t> </a:t>
            </a:r>
            <a:r>
              <a:rPr lang="en-GB" sz="1600" b="1" dirty="0" err="1"/>
              <a:t>konkrétne</a:t>
            </a:r>
            <a:r>
              <a:rPr lang="en-GB" sz="1600" b="1" dirty="0"/>
              <a:t> </a:t>
            </a:r>
            <a:r>
              <a:rPr lang="en-GB" sz="1600" b="1" dirty="0" err="1"/>
              <a:t>nároky</a:t>
            </a:r>
            <a:r>
              <a:rPr lang="en-GB" sz="1600" b="1" dirty="0"/>
              <a:t> </a:t>
            </a:r>
            <a:r>
              <a:rPr lang="en-GB" sz="1600" b="1" dirty="0" err="1"/>
              <a:t>zamestnancov</a:t>
            </a:r>
            <a:r>
              <a:rPr lang="en-GB" sz="1600" b="1" dirty="0"/>
              <a:t> na </a:t>
            </a:r>
            <a:r>
              <a:rPr lang="en-GB" sz="1600" b="1" dirty="0" err="1"/>
              <a:t>úrovni</a:t>
            </a:r>
            <a:r>
              <a:rPr lang="en-GB" sz="1600" b="1" dirty="0"/>
              <a:t> </a:t>
            </a:r>
            <a:r>
              <a:rPr lang="en-GB" sz="1600" b="1" dirty="0" err="1"/>
              <a:t>podniku</a:t>
            </a:r>
            <a:r>
              <a:rPr lang="sk-SK" sz="1600" b="1" dirty="0"/>
              <a:t>/ spoločností</a:t>
            </a:r>
            <a:r>
              <a:rPr lang="en-GB" sz="1600" b="1" dirty="0"/>
              <a:t>. Tieto </a:t>
            </a:r>
            <a:r>
              <a:rPr lang="en-GB" sz="1600" b="1" dirty="0" err="1"/>
              <a:t>nároky</a:t>
            </a:r>
            <a:r>
              <a:rPr lang="en-GB" sz="1600" b="1" dirty="0"/>
              <a:t> </a:t>
            </a:r>
            <a:r>
              <a:rPr lang="en-GB" sz="1600" b="1" dirty="0" err="1"/>
              <a:t>nesmú</a:t>
            </a:r>
            <a:r>
              <a:rPr lang="en-GB" sz="1600" b="1" dirty="0"/>
              <a:t> </a:t>
            </a:r>
            <a:r>
              <a:rPr lang="en-GB" sz="1600" b="1" dirty="0" err="1"/>
              <a:t>byť</a:t>
            </a:r>
            <a:r>
              <a:rPr lang="en-GB" sz="1600" b="1" dirty="0"/>
              <a:t> </a:t>
            </a:r>
            <a:r>
              <a:rPr lang="en-GB" sz="1600" b="1" dirty="0" err="1"/>
              <a:t>nižšie</a:t>
            </a:r>
            <a:r>
              <a:rPr lang="en-GB" sz="1600" b="1" dirty="0"/>
              <a:t> </a:t>
            </a:r>
            <a:r>
              <a:rPr lang="en-GB" sz="1600" b="1" dirty="0" err="1"/>
              <a:t>ako</a:t>
            </a:r>
            <a:r>
              <a:rPr lang="en-GB" sz="1600" b="1" dirty="0"/>
              <a:t> </a:t>
            </a:r>
            <a:r>
              <a:rPr lang="en-GB" sz="1600" b="1" dirty="0" err="1"/>
              <a:t>nároky</a:t>
            </a:r>
            <a:r>
              <a:rPr lang="en-GB" sz="1600" b="1" dirty="0"/>
              <a:t> </a:t>
            </a:r>
            <a:r>
              <a:rPr lang="en-GB" sz="1600" b="1" dirty="0" err="1"/>
              <a:t>dojednané</a:t>
            </a:r>
            <a:r>
              <a:rPr lang="en-GB" sz="1600" b="1" dirty="0"/>
              <a:t> v KZVS pre </a:t>
            </a:r>
            <a:r>
              <a:rPr lang="en-GB" sz="1600" b="1" dirty="0" err="1"/>
              <a:t>odvetvie</a:t>
            </a:r>
            <a:r>
              <a:rPr lang="en-GB" sz="1600" b="1" dirty="0"/>
              <a:t>, </a:t>
            </a:r>
            <a:r>
              <a:rPr lang="en-GB" sz="1600" b="1" dirty="0" err="1"/>
              <a:t>inak</a:t>
            </a:r>
            <a:r>
              <a:rPr lang="en-GB" sz="1600" b="1" dirty="0"/>
              <a:t> </a:t>
            </a:r>
            <a:r>
              <a:rPr lang="en-GB" sz="1600" b="1" dirty="0" err="1"/>
              <a:t>sú</a:t>
            </a:r>
            <a:r>
              <a:rPr lang="en-GB" sz="1600" b="1" dirty="0"/>
              <a:t> </a:t>
            </a:r>
            <a:r>
              <a:rPr lang="en-GB" sz="1600" b="1" dirty="0" err="1"/>
              <a:t>neplatné</a:t>
            </a:r>
            <a:r>
              <a:rPr lang="en-GB" sz="1600" b="1" dirty="0"/>
              <a:t>.</a:t>
            </a:r>
            <a:r>
              <a:rPr lang="sk-SK" sz="1600" b="1" dirty="0"/>
              <a:t> PKZ sa uzatvára medzi jedným zamestnávateľom a odborovou organizáciou alebo v prípade pôsobenia viacerých odborových organizácií s viacerými odborovými organizáciami </a:t>
            </a:r>
            <a:r>
              <a:rPr lang="sk-SK" sz="1600" dirty="0"/>
              <a:t>(postupy upravuje zákon)</a:t>
            </a:r>
            <a:r>
              <a:rPr lang="sk-SK" sz="1600" b="1" dirty="0"/>
              <a:t>.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sk-SK" sz="1600" b="1" dirty="0"/>
          </a:p>
          <a:p>
            <a:pPr lvl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tabLst>
                <a:tab pos="209550" algn="l"/>
              </a:tabLst>
            </a:pPr>
            <a:endParaRPr lang="sk-SK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tabLst>
                <a:tab pos="209550" algn="l"/>
              </a:tabLst>
            </a:pPr>
            <a:endParaRPr lang="sk-SK" sz="1600" dirty="0"/>
          </a:p>
        </p:txBody>
      </p:sp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0F15B48A-91CB-4B6A-8618-1F8905972445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80485" y="574518"/>
            <a:ext cx="1430160" cy="629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352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text 1">
            <a:extLst>
              <a:ext uri="{FF2B5EF4-FFF2-40B4-BE49-F238E27FC236}">
                <a16:creationId xmlns:a16="http://schemas.microsoft.com/office/drawing/2014/main" id="{3F4D3652-F079-4116-86DA-ACA8AF4595D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64356" y="658598"/>
            <a:ext cx="9746289" cy="741939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k-SK" sz="2800" b="1" dirty="0">
                <a:solidFill>
                  <a:srgbClr val="263B9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Sociálny dialóg a kolektívne zmluvy v SR</a:t>
            </a:r>
          </a:p>
        </p:txBody>
      </p:sp>
      <p:sp>
        <p:nvSpPr>
          <p:cNvPr id="6" name="Zástupný objekt pre text 1">
            <a:extLst>
              <a:ext uri="{FF2B5EF4-FFF2-40B4-BE49-F238E27FC236}">
                <a16:creationId xmlns:a16="http://schemas.microsoft.com/office/drawing/2014/main" id="{CF0877E8-A2A2-4D50-B8AA-E8C5065B1821}"/>
              </a:ext>
            </a:extLst>
          </p:cNvPr>
          <p:cNvSpPr txBox="1">
            <a:spLocks/>
          </p:cNvSpPr>
          <p:nvPr/>
        </p:nvSpPr>
        <p:spPr>
          <a:xfrm>
            <a:off x="590308" y="1687285"/>
            <a:ext cx="9927177" cy="492034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None/>
            </a:pPr>
            <a:r>
              <a:rPr lang="sk-SK" sz="1600" b="1" dirty="0">
                <a:solidFill>
                  <a:schemeClr val="tx1"/>
                </a:solidFill>
              </a:rPr>
              <a:t>Kľúčové zákony v SR pre proces kolektívneho vyjednávania:</a:t>
            </a:r>
          </a:p>
          <a:p>
            <a:pPr marL="342900" lvl="0" indent="-3429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kumimoji="0" lang="sk-SK" sz="1600" b="1" kern="1200" dirty="0">
                <a:solidFill>
                  <a:schemeClr val="dk1"/>
                </a:solidFill>
              </a:rPr>
              <a:t>Ústava Slovenskej republiky</a:t>
            </a:r>
          </a:p>
          <a:p>
            <a:pPr marL="342900" lvl="0" indent="-3429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kumimoji="0" lang="sk-SK" sz="1600" b="1" kern="1200" dirty="0">
                <a:solidFill>
                  <a:schemeClr val="dk1"/>
                </a:solidFill>
              </a:rPr>
              <a:t>Zákonník práce v znení neskorších predpisov</a:t>
            </a:r>
          </a:p>
          <a:p>
            <a:pPr marL="342900" lvl="0" indent="-3429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kumimoji="0" lang="sk-SK" sz="1600" b="1" kern="1200" dirty="0">
                <a:solidFill>
                  <a:schemeClr val="dk1"/>
                </a:solidFill>
              </a:rPr>
              <a:t>Zákon o kolektívnom vyjednávaní v znení neskorších predpisov</a:t>
            </a:r>
          </a:p>
          <a:p>
            <a:pPr marL="342900" lvl="0" indent="-3429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kumimoji="0" lang="sk-SK" sz="1600" b="1" kern="1200" dirty="0">
                <a:solidFill>
                  <a:schemeClr val="dk1"/>
                </a:solidFill>
              </a:rPr>
              <a:t>Zákon o trojstranných konzultáciách na celoštátnej úrovni a o zmene a doplnení niektorých zákonov </a:t>
            </a:r>
            <a:r>
              <a:rPr kumimoji="0" lang="sk-SK" sz="1600" b="0" kern="1200" dirty="0">
                <a:solidFill>
                  <a:schemeClr val="dk1"/>
                </a:solidFill>
              </a:rPr>
              <a:t>(zákon o tripartite)</a:t>
            </a:r>
          </a:p>
          <a:p>
            <a:pPr marL="342900" lvl="0" indent="-3429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kumimoji="0" lang="sk-SK" sz="1600" b="1" kern="1200" dirty="0">
                <a:solidFill>
                  <a:schemeClr val="dk1"/>
                </a:solidFill>
              </a:rPr>
              <a:t>Zákon o minimálnej mzde</a:t>
            </a:r>
            <a:endParaRPr lang="sk-SK" sz="1600" b="1" dirty="0">
              <a:solidFill>
                <a:schemeClr val="dk1"/>
              </a:solidFill>
            </a:endParaRPr>
          </a:p>
          <a:p>
            <a:pPr lvl="0">
              <a:lnSpc>
                <a:spcPct val="100000"/>
              </a:lnSpc>
              <a:spcBef>
                <a:spcPts val="600"/>
              </a:spcBef>
            </a:pPr>
            <a:endParaRPr lang="sk-SK" sz="1600" b="1" dirty="0"/>
          </a:p>
          <a:p>
            <a:pPr lvl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tabLst>
                <a:tab pos="209550" algn="l"/>
              </a:tabLst>
            </a:pPr>
            <a:endParaRPr lang="sk-SK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tabLst>
                <a:tab pos="209550" algn="l"/>
              </a:tabLst>
            </a:pPr>
            <a:endParaRPr lang="sk-SK" sz="1600" dirty="0"/>
          </a:p>
        </p:txBody>
      </p:sp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0F15B48A-91CB-4B6A-8618-1F8905972445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80485" y="574518"/>
            <a:ext cx="1430160" cy="629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299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text 1">
            <a:extLst>
              <a:ext uri="{FF2B5EF4-FFF2-40B4-BE49-F238E27FC236}">
                <a16:creationId xmlns:a16="http://schemas.microsoft.com/office/drawing/2014/main" id="{3F4D3652-F079-4116-86DA-ACA8AF4595D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64356" y="658598"/>
            <a:ext cx="9746289" cy="741939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k-SK" sz="2800" b="1" dirty="0">
                <a:solidFill>
                  <a:srgbClr val="263B9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Vplyv krízy (pandémie) COVID-19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k-SK" sz="2800" b="1" dirty="0">
                <a:solidFill>
                  <a:srgbClr val="263B9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kolektívne vyjednávanie a kolektívne zmluvy</a:t>
            </a:r>
          </a:p>
        </p:txBody>
      </p:sp>
      <p:sp>
        <p:nvSpPr>
          <p:cNvPr id="6" name="Zástupný objekt pre text 1">
            <a:extLst>
              <a:ext uri="{FF2B5EF4-FFF2-40B4-BE49-F238E27FC236}">
                <a16:creationId xmlns:a16="http://schemas.microsoft.com/office/drawing/2014/main" id="{CF0877E8-A2A2-4D50-B8AA-E8C5065B1821}"/>
              </a:ext>
            </a:extLst>
          </p:cNvPr>
          <p:cNvSpPr txBox="1">
            <a:spLocks/>
          </p:cNvSpPr>
          <p:nvPr/>
        </p:nvSpPr>
        <p:spPr>
          <a:xfrm>
            <a:off x="590308" y="1741714"/>
            <a:ext cx="9927177" cy="4256315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600"/>
              </a:spcBef>
              <a:buFont typeface="+mj-lt"/>
              <a:buNone/>
            </a:pPr>
            <a:r>
              <a:rPr lang="sk-SK" sz="1600" b="1" dirty="0">
                <a:solidFill>
                  <a:schemeClr val="tx1"/>
                </a:solidFill>
              </a:rPr>
              <a:t>Do času vzniku pandémie prebiehalo kolektívne vyjednávanie o KZVS v sektore elektroenergetiky takto:</a:t>
            </a:r>
          </a:p>
          <a:p>
            <a:pPr marL="614363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sk-SK" sz="1600" b="1" dirty="0"/>
              <a:t>Predloženie návrhu KZVS jednou zo zmluvných strán </a:t>
            </a:r>
            <a:r>
              <a:rPr lang="sk-SK" sz="1600" dirty="0"/>
              <a:t>(obvykle odborová organizácia)</a:t>
            </a:r>
          </a:p>
          <a:p>
            <a:pPr marL="614363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sk-SK" sz="1600" b="1" dirty="0">
                <a:solidFill>
                  <a:schemeClr val="tx1"/>
                </a:solidFill>
              </a:rPr>
              <a:t>Písomné vyjadrenie sa Zväzu zamestnávateľov energetiky Slovenska k návrhu </a:t>
            </a:r>
            <a:r>
              <a:rPr lang="sk-SK" sz="1600" dirty="0">
                <a:solidFill>
                  <a:schemeClr val="tx1"/>
                </a:solidFill>
              </a:rPr>
              <a:t>(s uvedením a odôvodnení častí, s ktorými nesúhlasí)</a:t>
            </a:r>
            <a:r>
              <a:rPr lang="sk-SK" sz="1600" b="1" dirty="0">
                <a:solidFill>
                  <a:schemeClr val="tx1"/>
                </a:solidFill>
              </a:rPr>
              <a:t> a následné začatie vyjednávania.</a:t>
            </a:r>
          </a:p>
          <a:p>
            <a:pPr marL="614363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sk-SK" sz="1600" b="1" u="sng" dirty="0"/>
              <a:t>Samotné vyjednávanie sa vždy uskutočňovalo formou osobného stretnutia, rokovania</a:t>
            </a:r>
          </a:p>
          <a:p>
            <a:pPr marL="614363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sk-SK" sz="1600" b="1" dirty="0">
                <a:solidFill>
                  <a:schemeClr val="tx1"/>
                </a:solidFill>
              </a:rPr>
              <a:t>Z každého rokovania bol priamo na rokovaní finalizovaný písomný výstup </a:t>
            </a:r>
            <a:r>
              <a:rPr lang="sk-SK" sz="1600" dirty="0">
                <a:solidFill>
                  <a:schemeClr val="tx1"/>
                </a:solidFill>
              </a:rPr>
              <a:t>(zápisnica o priebehu rokovania s popisom priebehu rokovania a s </a:t>
            </a:r>
            <a:r>
              <a:rPr lang="sk-SK" sz="1600" dirty="0"/>
              <a:t>popisom </a:t>
            </a:r>
            <a:r>
              <a:rPr lang="sk-SK" sz="1600" dirty="0">
                <a:solidFill>
                  <a:schemeClr val="tx1"/>
                </a:solidFill>
              </a:rPr>
              <a:t>nedojednaných ustanovení a protokol, v ktorom boli zapísané presné znenia dojednaných ustanovení budúcej KZVS alebo dodatku)</a:t>
            </a:r>
            <a:r>
              <a:rPr lang="sk-SK" sz="1600" b="1" dirty="0">
                <a:solidFill>
                  <a:schemeClr val="tx1"/>
                </a:solidFill>
              </a:rPr>
              <a:t>. Zápis a protokol </a:t>
            </a:r>
            <a:r>
              <a:rPr lang="sk-SK" sz="1600" dirty="0">
                <a:solidFill>
                  <a:schemeClr val="tx1"/>
                </a:solidFill>
              </a:rPr>
              <a:t>(nulté návrhy boli spracovávané pred rokovaním a s cieľom efektívneho a časovo nenáročného rokovania boli účastníkom zasielané vopred – na rokovaní boli návrhy dopracované a zosúladené s reálny priebehom rokovania)</a:t>
            </a:r>
            <a:r>
              <a:rPr lang="sk-SK" sz="1600" b="1" dirty="0">
                <a:solidFill>
                  <a:schemeClr val="tx1"/>
                </a:solidFill>
              </a:rPr>
              <a:t> </a:t>
            </a:r>
            <a:r>
              <a:rPr lang="sk-SK" sz="1600" b="1" u="sng" dirty="0">
                <a:solidFill>
                  <a:schemeClr val="tx1"/>
                </a:solidFill>
              </a:rPr>
              <a:t>boli vždy podpísané priamo na rokovaní</a:t>
            </a:r>
            <a:r>
              <a:rPr lang="sk-SK" sz="1600" b="1" dirty="0">
                <a:solidFill>
                  <a:schemeClr val="tx1"/>
                </a:solidFill>
              </a:rPr>
              <a:t> a distribuované účastníkom v elektronickej forme </a:t>
            </a:r>
            <a:r>
              <a:rPr lang="sk-SK" sz="1600" dirty="0">
                <a:solidFill>
                  <a:schemeClr val="tx1"/>
                </a:solidFill>
              </a:rPr>
              <a:t>(buď ako </a:t>
            </a:r>
            <a:r>
              <a:rPr lang="sk-SK" sz="1600" dirty="0" err="1">
                <a:solidFill>
                  <a:schemeClr val="tx1"/>
                </a:solidFill>
              </a:rPr>
              <a:t>scan</a:t>
            </a:r>
            <a:r>
              <a:rPr lang="sk-SK" sz="1600" dirty="0">
                <a:solidFill>
                  <a:schemeClr val="tx1"/>
                </a:solidFill>
              </a:rPr>
              <a:t> alebo ako elektronická verzia originálu)</a:t>
            </a:r>
            <a:endParaRPr kumimoji="0" lang="sk-SK" sz="1600" b="1" kern="1200" dirty="0">
              <a:solidFill>
                <a:schemeClr val="dk1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sk-SK" sz="1600" b="1" dirty="0">
              <a:solidFill>
                <a:schemeClr val="dk1"/>
              </a:solidFill>
            </a:endParaRPr>
          </a:p>
          <a:p>
            <a:pPr lvl="0">
              <a:lnSpc>
                <a:spcPct val="100000"/>
              </a:lnSpc>
              <a:spcBef>
                <a:spcPts val="600"/>
              </a:spcBef>
            </a:pPr>
            <a:endParaRPr lang="sk-SK" sz="1600" b="1" dirty="0"/>
          </a:p>
          <a:p>
            <a:pPr lvl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tabLst>
                <a:tab pos="209550" algn="l"/>
              </a:tabLst>
            </a:pPr>
            <a:endParaRPr lang="sk-SK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tabLst>
                <a:tab pos="209550" algn="l"/>
              </a:tabLst>
            </a:pPr>
            <a:endParaRPr lang="sk-SK" sz="1600" dirty="0"/>
          </a:p>
        </p:txBody>
      </p:sp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0F15B48A-91CB-4B6A-8618-1F8905972445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80485" y="574518"/>
            <a:ext cx="1430160" cy="629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080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text 1">
            <a:extLst>
              <a:ext uri="{FF2B5EF4-FFF2-40B4-BE49-F238E27FC236}">
                <a16:creationId xmlns:a16="http://schemas.microsoft.com/office/drawing/2014/main" id="{3F4D3652-F079-4116-86DA-ACA8AF4595D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64356" y="658598"/>
            <a:ext cx="9746289" cy="741939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k-SK" sz="2800" b="1" dirty="0">
                <a:solidFill>
                  <a:srgbClr val="263B9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Vplyv krízy (pandémie) COVID-19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k-SK" sz="2800" b="1" dirty="0">
                <a:solidFill>
                  <a:srgbClr val="263B9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kolektívne vyjednávanie a kolektívne zmluvy</a:t>
            </a:r>
          </a:p>
        </p:txBody>
      </p:sp>
      <p:sp>
        <p:nvSpPr>
          <p:cNvPr id="6" name="Zástupný objekt pre text 1">
            <a:extLst>
              <a:ext uri="{FF2B5EF4-FFF2-40B4-BE49-F238E27FC236}">
                <a16:creationId xmlns:a16="http://schemas.microsoft.com/office/drawing/2014/main" id="{CF0877E8-A2A2-4D50-B8AA-E8C5065B1821}"/>
              </a:ext>
            </a:extLst>
          </p:cNvPr>
          <p:cNvSpPr txBox="1">
            <a:spLocks/>
          </p:cNvSpPr>
          <p:nvPr/>
        </p:nvSpPr>
        <p:spPr>
          <a:xfrm>
            <a:off x="590308" y="1621971"/>
            <a:ext cx="9927177" cy="5236027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k-SK" sz="1600" b="1" dirty="0">
                <a:solidFill>
                  <a:schemeClr val="tx1"/>
                </a:solidFill>
              </a:rPr>
              <a:t>Po vzniku pandémie prebieha kolektívne vyjednávanie o KZVS v sektore elektroenergetiky v bodoch 1 a 2 predchádzajúceho slide bez zmien, zmenila sa len forma rokovania, z osobných stretnutí na online rokovania cez MS </a:t>
            </a:r>
            <a:r>
              <a:rPr lang="sk-SK" sz="1600" b="1" dirty="0" err="1">
                <a:solidFill>
                  <a:schemeClr val="tx1"/>
                </a:solidFill>
              </a:rPr>
              <a:t>Teams</a:t>
            </a:r>
            <a:r>
              <a:rPr lang="sk-SK" sz="1600" b="1" dirty="0">
                <a:solidFill>
                  <a:schemeClr val="tx1"/>
                </a:solidFill>
              </a:rPr>
              <a:t>, zápisy a protokoly sú vedúcimi vyjednávaní odsúhlasované porokovaní </a:t>
            </a:r>
            <a:r>
              <a:rPr lang="sk-SK" sz="1600" dirty="0">
                <a:solidFill>
                  <a:schemeClr val="tx1"/>
                </a:solidFill>
              </a:rPr>
              <a:t>(resp. na jeho konci)</a:t>
            </a:r>
            <a:r>
              <a:rPr lang="sk-SK" sz="1600" b="1" dirty="0">
                <a:solidFill>
                  <a:schemeClr val="tx1"/>
                </a:solidFill>
              </a:rPr>
              <a:t> online, prostredníctvom vopred pripraveného hlasovacieho formulára MS Forms. Formulár je na vyplnenie </a:t>
            </a:r>
            <a:r>
              <a:rPr lang="sk-SK" sz="1600" dirty="0">
                <a:solidFill>
                  <a:schemeClr val="tx1"/>
                </a:solidFill>
              </a:rPr>
              <a:t>(vyjadrenie sa k návrhu zápisu a protokolu) </a:t>
            </a:r>
            <a:r>
              <a:rPr lang="sk-SK" sz="1600" b="1" dirty="0">
                <a:solidFill>
                  <a:schemeClr val="tx1"/>
                </a:solidFill>
              </a:rPr>
              <a:t>zaslaný na konci rokovania s možnosťami: súhlasím, súhlasím s pripomienkami, ak súhlas s pripomienkami, tak formulár vyžaduje odôvodnenie. Zápis a protokol sú účastníkom zdieľané cez NB, každý účastník preto vidí akýkoľvek zápis, zmenu, doplnenie, úpravu zápisu a/alebo protokolu, z tohto dôvodu sa nikdy nestalo, že by zápis a protokol neboli odsúhlasené alebo aby boli čo len pripomienkované a aby bola požadovaná ich zmena.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k-SK" sz="1600" b="1" dirty="0"/>
              <a:t>Na podnikovej úrovni prebieha kolektívne vyjednávanie o PKZ alebo jej dodatkoch obvykle kombinovanou formou „osobná účasť a online cez </a:t>
            </a:r>
            <a:r>
              <a:rPr lang="sk-SK" sz="1600" b="1" dirty="0" err="1"/>
              <a:t>Teams</a:t>
            </a:r>
            <a:r>
              <a:rPr lang="sk-SK" sz="1600" b="1" dirty="0"/>
              <a:t>“. Ak to aktuálna epidemická situácia dovoľuje, prebiehajú rokovania formou osobných stretnutí, pri zhoršení situácie buď online alebo kombinovanou formou „osobne-online“ s tým, že online účastníci majú zabezpečený pohľad na rokovanie, účastníci rokovania diskutujú s online pripojenými cez veľké obrazovky/projekčné plátno. Pri dojednávaní dodatku k PKZ v čase vrcholiacej pandémie, bol napr. dodatok k PKZ schvaľovaný odborovými organizáciami </a:t>
            </a:r>
            <a:r>
              <a:rPr lang="sk-SK" sz="1600" dirty="0"/>
              <a:t>(a pôsobí ich tam spolu deväť) </a:t>
            </a:r>
            <a:r>
              <a:rPr lang="sk-SK" sz="1600" b="1" dirty="0"/>
              <a:t>a zamestnávateľom cez formulár MS Forms, podpísaný na jednej listine bol </a:t>
            </a:r>
            <a:r>
              <a:rPr lang="sk-SK" sz="1600" dirty="0"/>
              <a:t>(po online odsúhlasení)</a:t>
            </a:r>
            <a:r>
              <a:rPr lang="sk-SK" sz="1600" b="1" dirty="0"/>
              <a:t> všetkými schvaľujúcimi s časovým odstupom. Vo formulári sa však všetci dohodli, že dodatok bude vydaný s „</a:t>
            </a:r>
            <a:r>
              <a:rPr lang="sk-SK" sz="1600" b="1" dirty="0" err="1"/>
              <a:t>v.r</a:t>
            </a:r>
            <a:r>
              <a:rPr lang="sk-SK" sz="1600" b="1" dirty="0"/>
              <a:t>.“ </a:t>
            </a:r>
            <a:r>
              <a:rPr lang="sk-SK" sz="1600" dirty="0"/>
              <a:t>(vlastnou rukou)</a:t>
            </a:r>
            <a:r>
              <a:rPr lang="sk-SK" sz="1600" b="1" dirty="0"/>
              <a:t> pri menách schvaľujúcich a bude platný a účinný v dohodnutých termínoch.</a:t>
            </a:r>
            <a:endParaRPr lang="sk-SK" sz="1600" b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k-SK" sz="1600" b="1" dirty="0">
                <a:solidFill>
                  <a:schemeClr val="tx1"/>
                </a:solidFill>
              </a:rPr>
              <a:t> </a:t>
            </a:r>
            <a:endParaRPr lang="sk-SK" sz="1600" dirty="0">
              <a:solidFill>
                <a:schemeClr val="tx1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None/>
            </a:pPr>
            <a:endParaRPr kumimoji="0" lang="sk-SK" sz="1600" b="1" kern="1200" dirty="0">
              <a:solidFill>
                <a:schemeClr val="dk1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sk-SK" sz="1600" b="1" dirty="0">
              <a:solidFill>
                <a:schemeClr val="dk1"/>
              </a:solidFill>
            </a:endParaRPr>
          </a:p>
          <a:p>
            <a:pPr lvl="0">
              <a:lnSpc>
                <a:spcPct val="100000"/>
              </a:lnSpc>
              <a:spcBef>
                <a:spcPts val="600"/>
              </a:spcBef>
            </a:pPr>
            <a:endParaRPr lang="sk-SK" sz="1600" b="1" dirty="0"/>
          </a:p>
          <a:p>
            <a:pPr lvl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tabLst>
                <a:tab pos="209550" algn="l"/>
              </a:tabLst>
            </a:pPr>
            <a:endParaRPr lang="sk-SK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tabLst>
                <a:tab pos="209550" algn="l"/>
              </a:tabLst>
            </a:pPr>
            <a:endParaRPr lang="sk-SK" sz="1600" dirty="0"/>
          </a:p>
        </p:txBody>
      </p:sp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0F15B48A-91CB-4B6A-8618-1F8905972445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80485" y="574518"/>
            <a:ext cx="1430160" cy="629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939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text 1">
            <a:extLst>
              <a:ext uri="{FF2B5EF4-FFF2-40B4-BE49-F238E27FC236}">
                <a16:creationId xmlns:a16="http://schemas.microsoft.com/office/drawing/2014/main" id="{3F4D3652-F079-4116-86DA-ACA8AF4595D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64356" y="658598"/>
            <a:ext cx="9746289" cy="741939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k-SK" sz="2800" b="1" dirty="0">
                <a:solidFill>
                  <a:srgbClr val="263B9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Vplyv krízy (pandémie) COVID-19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k-SK" sz="2800" b="1" dirty="0">
                <a:solidFill>
                  <a:srgbClr val="263B9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kolektívne vyjednávanie a kolektívne zmluvy</a:t>
            </a:r>
          </a:p>
        </p:txBody>
      </p:sp>
      <p:sp>
        <p:nvSpPr>
          <p:cNvPr id="6" name="Zástupný objekt pre text 1">
            <a:extLst>
              <a:ext uri="{FF2B5EF4-FFF2-40B4-BE49-F238E27FC236}">
                <a16:creationId xmlns:a16="http://schemas.microsoft.com/office/drawing/2014/main" id="{CF0877E8-A2A2-4D50-B8AA-E8C5065B1821}"/>
              </a:ext>
            </a:extLst>
          </p:cNvPr>
          <p:cNvSpPr txBox="1">
            <a:spLocks/>
          </p:cNvSpPr>
          <p:nvPr/>
        </p:nvSpPr>
        <p:spPr>
          <a:xfrm>
            <a:off x="590308" y="1709057"/>
            <a:ext cx="9927177" cy="514894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k-SK" sz="1600" b="1" dirty="0">
                <a:solidFill>
                  <a:schemeClr val="tx1"/>
                </a:solidFill>
              </a:rPr>
              <a:t>Po porovnaní postupov pri vyjednávaní pred a počas pandémie je možné konštatovať: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sk-SK" sz="1600" b="1" u="sng" dirty="0"/>
              <a:t>Zmenu formy </a:t>
            </a:r>
            <a:r>
              <a:rPr lang="sk-SK" sz="1600" u="sng" dirty="0"/>
              <a:t>(spôsobu)</a:t>
            </a:r>
            <a:r>
              <a:rPr lang="sk-SK" sz="1600" b="1" u="sng" dirty="0"/>
              <a:t> vyjednávania z osobných stretnutí na online alebo kombinovanú formu hodnotím pozitívne.</a:t>
            </a:r>
            <a:r>
              <a:rPr lang="sk-SK" sz="1600" b="1" dirty="0"/>
              <a:t> Nová forma rokovania prispieva k efektívnosti, časovej nenáročnosti rokovaní, prínosom je tiež zdieľanie návrhu zápisu a protokolu cez obrazovky NB. Spoločnosti združené v ZZES sú dislokované po celom Slovensku a je pravdou, že aj takí účastníci, ktorí v minulosti hľadali dôvody na „necestovanie“ a nehľadali spôsoby ako sa rokovania zúčastniť </a:t>
            </a:r>
            <a:r>
              <a:rPr lang="sk-SK" sz="1600" dirty="0"/>
              <a:t>(a to tak na odborovej ako aj na zamestnávateľskej strane)</a:t>
            </a:r>
            <a:r>
              <a:rPr lang="sk-SK" sz="1600" b="1" dirty="0"/>
              <a:t> sú teraz na rokovaní prítomní cez online pripojenie.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sk-SK" sz="1600" b="1" dirty="0">
                <a:solidFill>
                  <a:schemeClr val="tx1"/>
                </a:solidFill>
              </a:rPr>
              <a:t>Osobné stretnutie nikdy nezabezpečilo dohodu sociálnych partnerov. Ak sú návrhy a stanoviská odborov a zamestnávateľo</a:t>
            </a:r>
            <a:r>
              <a:rPr lang="sk-SK" sz="1600" b="1" dirty="0"/>
              <a:t>v diametrálne odlišné a pre ktorúkoľvek druhú stranu neprijateľné, osobné a ani online stretnutie ich nezblíži, ak sú návrhy riešiteľné, a sú riešené kompromisne, je úplne jedno, či k dohode dôjde na osobnom alebo na online rokovaní.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sk-SK" sz="1600" b="1" dirty="0"/>
              <a:t>Pandémia nemali vplyv na schvaľujúcich Kolektívnych zmlúv vyššieho stupňa, títo sú určení </a:t>
            </a:r>
            <a:r>
              <a:rPr lang="sk-SK" sz="1600" dirty="0"/>
              <a:t>(ako štatutárni zástupcovia)</a:t>
            </a:r>
            <a:r>
              <a:rPr lang="sk-SK" sz="1600" b="1" dirty="0"/>
              <a:t> Stanovami tak odborových organizácií alebo zamestnávateľských združení.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sk-SK" sz="1600" b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sk-SK" sz="1600" b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sk-SK" sz="1600" b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k-SK" sz="1600" b="1" dirty="0">
                <a:solidFill>
                  <a:schemeClr val="tx1"/>
                </a:solidFill>
              </a:rPr>
              <a:t> </a:t>
            </a:r>
            <a:endParaRPr lang="sk-SK" sz="1600" dirty="0">
              <a:solidFill>
                <a:schemeClr val="tx1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None/>
            </a:pPr>
            <a:endParaRPr kumimoji="0" lang="sk-SK" sz="1600" b="1" kern="1200" dirty="0">
              <a:solidFill>
                <a:schemeClr val="dk1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sk-SK" sz="1600" b="1" dirty="0">
              <a:solidFill>
                <a:schemeClr val="dk1"/>
              </a:solidFill>
            </a:endParaRPr>
          </a:p>
          <a:p>
            <a:pPr lvl="0">
              <a:lnSpc>
                <a:spcPct val="100000"/>
              </a:lnSpc>
              <a:spcBef>
                <a:spcPts val="600"/>
              </a:spcBef>
            </a:pPr>
            <a:endParaRPr lang="sk-SK" sz="1600" b="1" dirty="0"/>
          </a:p>
          <a:p>
            <a:pPr lvl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tabLst>
                <a:tab pos="209550" algn="l"/>
              </a:tabLst>
            </a:pPr>
            <a:endParaRPr lang="sk-SK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tabLst>
                <a:tab pos="209550" algn="l"/>
              </a:tabLst>
            </a:pPr>
            <a:endParaRPr lang="sk-SK" sz="1600" dirty="0"/>
          </a:p>
        </p:txBody>
      </p:sp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0F15B48A-91CB-4B6A-8618-1F8905972445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80485" y="574518"/>
            <a:ext cx="1430160" cy="629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690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text 1">
            <a:extLst>
              <a:ext uri="{FF2B5EF4-FFF2-40B4-BE49-F238E27FC236}">
                <a16:creationId xmlns:a16="http://schemas.microsoft.com/office/drawing/2014/main" id="{3F4D3652-F079-4116-86DA-ACA8AF4595D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64356" y="658598"/>
            <a:ext cx="9746289" cy="741939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k-SK" sz="2800" b="1" dirty="0">
                <a:solidFill>
                  <a:srgbClr val="263B9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Vplyv krízy (pandémie) COVID-19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k-SK" sz="2800" b="1" dirty="0">
                <a:solidFill>
                  <a:srgbClr val="263B9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kolektívne vyjednávanie a kolektívne zmluvy</a:t>
            </a:r>
          </a:p>
        </p:txBody>
      </p:sp>
      <p:sp>
        <p:nvSpPr>
          <p:cNvPr id="6" name="Zástupný objekt pre text 1">
            <a:extLst>
              <a:ext uri="{FF2B5EF4-FFF2-40B4-BE49-F238E27FC236}">
                <a16:creationId xmlns:a16="http://schemas.microsoft.com/office/drawing/2014/main" id="{CF0877E8-A2A2-4D50-B8AA-E8C5065B1821}"/>
              </a:ext>
            </a:extLst>
          </p:cNvPr>
          <p:cNvSpPr txBox="1">
            <a:spLocks/>
          </p:cNvSpPr>
          <p:nvPr/>
        </p:nvSpPr>
        <p:spPr>
          <a:xfrm>
            <a:off x="564356" y="1709059"/>
            <a:ext cx="9927177" cy="514894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k-SK" sz="1600" b="1" dirty="0">
                <a:solidFill>
                  <a:schemeClr val="tx1"/>
                </a:solidFill>
              </a:rPr>
              <a:t>Pandémia COVID-19 nemala, nemá a predpokladám, že ani v budúcnosti nebude mať vplyv na obsah kolektívnych zmlúv, a to tak KZVS ako aj PKZ. Obsahovo je kolektívne vyjednávanie zhodné pred a počas pandémie. Vyjednáva sa rovnaká obsahová štruktúra ako pred začatím pandémie.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k-SK" sz="1600" b="1" dirty="0"/>
              <a:t>V KZVS a ani v PKZ nie sú dojednané žiadne ustanovenia týkajúce sa „</a:t>
            </a:r>
            <a:r>
              <a:rPr lang="sk-SK" sz="1600" b="1" dirty="0" err="1"/>
              <a:t>homeoffice</a:t>
            </a:r>
            <a:r>
              <a:rPr lang="sk-SK" sz="1600" b="1" dirty="0"/>
              <a:t>“.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k-SK" sz="1600" b="1" dirty="0">
                <a:solidFill>
                  <a:srgbClr val="353535"/>
                </a:solidFill>
                <a:effectLst/>
                <a:ea typeface="Times New Roman" panose="02020603050405020304" pitchFamily="18" charset="0"/>
              </a:rPr>
              <a:t>V tejto súvislos</a:t>
            </a:r>
            <a:r>
              <a:rPr lang="sk-SK" sz="1600" b="1" dirty="0">
                <a:effectLst/>
                <a:ea typeface="Times New Roman" panose="02020603050405020304" pitchFamily="18" charset="0"/>
              </a:rPr>
              <a:t>ti je potrebné zdôrazniť, že slovenský Zákonník práce pozná len pojmy “domácka práca a </a:t>
            </a:r>
            <a:r>
              <a:rPr lang="sk-SK" sz="1600" b="1" dirty="0" err="1">
                <a:effectLst/>
                <a:ea typeface="Times New Roman" panose="02020603050405020304" pitchFamily="18" charset="0"/>
              </a:rPr>
              <a:t>telepráca</a:t>
            </a:r>
            <a:r>
              <a:rPr lang="sk-SK" sz="1600" b="1" dirty="0">
                <a:effectLst/>
                <a:ea typeface="Times New Roman" panose="02020603050405020304" pitchFamily="18" charset="0"/>
              </a:rPr>
              <a:t>“. Poje</a:t>
            </a:r>
            <a:r>
              <a:rPr lang="sk-SK" sz="1600" b="1" dirty="0">
                <a:solidFill>
                  <a:srgbClr val="353535"/>
                </a:solidFill>
                <a:effectLst/>
                <a:ea typeface="Times New Roman" panose="02020603050405020304" pitchFamily="18" charset="0"/>
              </a:rPr>
              <a:t>m „</a:t>
            </a:r>
            <a:r>
              <a:rPr lang="sk-SK" sz="1600" b="1" dirty="0" err="1">
                <a:solidFill>
                  <a:srgbClr val="353535"/>
                </a:solidFill>
                <a:effectLst/>
                <a:ea typeface="Times New Roman" panose="02020603050405020304" pitchFamily="18" charset="0"/>
              </a:rPr>
              <a:t>home</a:t>
            </a:r>
            <a:r>
              <a:rPr lang="sk-SK" sz="1600" b="1" dirty="0">
                <a:solidFill>
                  <a:srgbClr val="353535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sk-SK" sz="1600" b="1" dirty="0" err="1">
                <a:solidFill>
                  <a:srgbClr val="353535"/>
                </a:solidFill>
                <a:effectLst/>
                <a:ea typeface="Times New Roman" panose="02020603050405020304" pitchFamily="18" charset="0"/>
              </a:rPr>
              <a:t>office</a:t>
            </a:r>
            <a:r>
              <a:rPr lang="sk-SK" sz="1600" b="1" dirty="0">
                <a:solidFill>
                  <a:srgbClr val="353535"/>
                </a:solidFill>
                <a:effectLst/>
                <a:ea typeface="Times New Roman" panose="02020603050405020304" pitchFamily="18" charset="0"/>
              </a:rPr>
              <a:t>“ nie je v Zákonníku práce explicitne upravený, rovnako nie je upravený ani žiadnym iným slovenským pracovnoprávnym predpisom. Jeho definíciu preto môžeme odvodiť len  s poukázaním na rozdiely medzi krátkodobým </a:t>
            </a:r>
            <a:r>
              <a:rPr lang="sk-SK" sz="1600" dirty="0">
                <a:solidFill>
                  <a:srgbClr val="353535"/>
                </a:solidFill>
                <a:effectLst/>
                <a:ea typeface="Times New Roman" panose="02020603050405020304" pitchFamily="18" charset="0"/>
              </a:rPr>
              <a:t>(a nepravidelným)</a:t>
            </a:r>
            <a:r>
              <a:rPr lang="sk-SK" sz="1600" b="1" dirty="0">
                <a:solidFill>
                  <a:srgbClr val="353535"/>
                </a:solidFill>
                <a:effectLst/>
                <a:ea typeface="Times New Roman" panose="02020603050405020304" pitchFamily="18" charset="0"/>
              </a:rPr>
              <a:t> výkonom práce z domácnosti </a:t>
            </a:r>
            <a:r>
              <a:rPr lang="sk-SK" sz="1600" dirty="0">
                <a:solidFill>
                  <a:srgbClr val="353535"/>
                </a:solidFill>
                <a:effectLst/>
                <a:ea typeface="Times New Roman" panose="02020603050405020304" pitchFamily="18" charset="0"/>
              </a:rPr>
              <a:t>(pre ktorý je možné použiť pojem „</a:t>
            </a:r>
            <a:r>
              <a:rPr lang="sk-SK" sz="1600" dirty="0" err="1">
                <a:solidFill>
                  <a:srgbClr val="353535"/>
                </a:solidFill>
                <a:effectLst/>
                <a:ea typeface="Times New Roman" panose="02020603050405020304" pitchFamily="18" charset="0"/>
              </a:rPr>
              <a:t>home</a:t>
            </a:r>
            <a:r>
              <a:rPr lang="sk-SK" sz="1600" dirty="0">
                <a:solidFill>
                  <a:srgbClr val="353535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sk-SK" sz="1600" dirty="0" err="1">
                <a:solidFill>
                  <a:srgbClr val="353535"/>
                </a:solidFill>
                <a:effectLst/>
                <a:ea typeface="Times New Roman" panose="02020603050405020304" pitchFamily="18" charset="0"/>
              </a:rPr>
              <a:t>office</a:t>
            </a:r>
            <a:r>
              <a:rPr lang="sk-SK" sz="1600" dirty="0">
                <a:solidFill>
                  <a:srgbClr val="353535"/>
                </a:solidFill>
                <a:effectLst/>
                <a:ea typeface="Times New Roman" panose="02020603050405020304" pitchFamily="18" charset="0"/>
              </a:rPr>
              <a:t>“)</a:t>
            </a:r>
            <a:r>
              <a:rPr lang="sk-SK" sz="1600" b="1" dirty="0">
                <a:solidFill>
                  <a:srgbClr val="353535"/>
                </a:solidFill>
                <a:effectLst/>
                <a:ea typeface="Times New Roman" panose="02020603050405020304" pitchFamily="18" charset="0"/>
              </a:rPr>
              <a:t> a dlhodobým </a:t>
            </a:r>
            <a:r>
              <a:rPr lang="sk-SK" sz="1600" dirty="0">
                <a:solidFill>
                  <a:srgbClr val="353535"/>
                </a:solidFill>
                <a:effectLst/>
                <a:ea typeface="Times New Roman" panose="02020603050405020304" pitchFamily="18" charset="0"/>
              </a:rPr>
              <a:t>(pravidelným,  a to aj opakujúcimi sa dňami – napr. každý utorok a v stredu) </a:t>
            </a:r>
            <a:r>
              <a:rPr lang="sk-SK" sz="1600" b="1" dirty="0">
                <a:solidFill>
                  <a:srgbClr val="353535"/>
                </a:solidFill>
                <a:effectLst/>
                <a:ea typeface="Times New Roman" panose="02020603050405020304" pitchFamily="18" charset="0"/>
              </a:rPr>
              <a:t>výkonom práce z domácnosti, ktorý spĺňa definičné znaky domáckej práce a </a:t>
            </a:r>
            <a:r>
              <a:rPr lang="sk-SK" sz="1600" b="1" dirty="0" err="1">
                <a:solidFill>
                  <a:srgbClr val="353535"/>
                </a:solidFill>
                <a:effectLst/>
                <a:ea typeface="Times New Roman" panose="02020603050405020304" pitchFamily="18" charset="0"/>
              </a:rPr>
              <a:t>telepráce</a:t>
            </a:r>
            <a:r>
              <a:rPr lang="sk-SK" sz="1600" b="1" dirty="0">
                <a:solidFill>
                  <a:srgbClr val="353535"/>
                </a:solidFill>
                <a:effectLst/>
                <a:ea typeface="Times New Roman" panose="02020603050405020304" pitchFamily="18" charset="0"/>
              </a:rPr>
              <a:t> podľa Zákonníka práce.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k-SK" sz="1600" b="1" dirty="0">
                <a:solidFill>
                  <a:srgbClr val="353535"/>
                </a:solidFill>
                <a:effectLst/>
                <a:ea typeface="Times New Roman" panose="02020603050405020304" pitchFamily="18" charset="0"/>
              </a:rPr>
              <a:t>Domácka práca je v zásade akákoľvek práca, ktorú má zamestnanec vykonávať podľa pracovnej zmluvy a ktorú vykonáva z domu alebo z akéhokoľvek iného miesta mimo pracoviska zamestnávateľa.</a:t>
            </a:r>
            <a:endParaRPr lang="sk-SK" sz="1600" b="1" dirty="0">
              <a:effectLst/>
              <a:ea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k-SK" sz="1600" b="1" dirty="0" err="1">
                <a:solidFill>
                  <a:srgbClr val="353535"/>
                </a:solidFill>
                <a:effectLst/>
                <a:ea typeface="Times New Roman" panose="02020603050405020304" pitchFamily="18" charset="0"/>
              </a:rPr>
              <a:t>Teleprácou</a:t>
            </a:r>
            <a:r>
              <a:rPr lang="sk-SK" sz="1600" b="1" dirty="0">
                <a:solidFill>
                  <a:srgbClr val="353535"/>
                </a:solidFill>
                <a:effectLst/>
                <a:ea typeface="Times New Roman" panose="02020603050405020304" pitchFamily="18" charset="0"/>
              </a:rPr>
              <a:t> sa</a:t>
            </a:r>
            <a:r>
              <a:rPr lang="sk-SK" sz="1600" dirty="0">
                <a:solidFill>
                  <a:srgbClr val="353535"/>
                </a:solidFill>
                <a:effectLst/>
                <a:ea typeface="Times New Roman" panose="02020603050405020304" pitchFamily="18" charset="0"/>
              </a:rPr>
              <a:t>, zjednodušene povedané, </a:t>
            </a:r>
            <a:r>
              <a:rPr lang="sk-SK" sz="1600" b="1" dirty="0">
                <a:solidFill>
                  <a:srgbClr val="353535"/>
                </a:solidFill>
                <a:effectLst/>
                <a:ea typeface="Times New Roman" panose="02020603050405020304" pitchFamily="18" charset="0"/>
              </a:rPr>
              <a:t>rozumie domácka práca, ak sa táto vykonáva s použitím informačných technológií, pri ktorých pravidelne dochádza k elektronickému prenosu dát na diaľku.</a:t>
            </a:r>
            <a:r>
              <a:rPr lang="sk-SK" sz="1600" dirty="0">
                <a:solidFill>
                  <a:srgbClr val="353535"/>
                </a:solidFill>
                <a:effectLst/>
                <a:ea typeface="Times New Roman" panose="02020603050405020304" pitchFamily="18" charset="0"/>
              </a:rPr>
              <a:t> Zamestnanec teda nielen že využíva pri práci výpočtovú techniku, ale sa aj </a:t>
            </a:r>
            <a:r>
              <a:rPr lang="sk-SK" sz="1600" u="sng" dirty="0">
                <a:solidFill>
                  <a:srgbClr val="353535"/>
                </a:solidFill>
                <a:effectLst/>
                <a:ea typeface="Times New Roman" panose="02020603050405020304" pitchFamily="18" charset="0"/>
              </a:rPr>
              <a:t>pravidelne pripája</a:t>
            </a:r>
            <a:r>
              <a:rPr lang="sk-SK" sz="1600" dirty="0">
                <a:solidFill>
                  <a:srgbClr val="353535"/>
                </a:solidFill>
                <a:effectLst/>
                <a:ea typeface="Times New Roman" panose="02020603050405020304" pitchFamily="18" charset="0"/>
              </a:rPr>
              <a:t> na pracovný server zamestnávateľa alebo pravidelne využíva elektronickú komunikáciu.</a:t>
            </a:r>
            <a:endParaRPr lang="sk-SK" sz="1600" b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sk-SK" sz="1600" b="1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sk-SK" sz="1600" b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sk-SK" sz="1600" b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sk-SK" sz="1600" b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k-SK" sz="1600" b="1" dirty="0">
                <a:solidFill>
                  <a:schemeClr val="tx1"/>
                </a:solidFill>
              </a:rPr>
              <a:t> </a:t>
            </a:r>
            <a:endParaRPr lang="sk-SK" sz="1600" dirty="0">
              <a:solidFill>
                <a:schemeClr val="tx1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None/>
            </a:pPr>
            <a:endParaRPr kumimoji="0" lang="sk-SK" sz="1600" b="1" kern="1200" dirty="0">
              <a:solidFill>
                <a:schemeClr val="dk1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sk-SK" sz="1600" b="1" dirty="0">
              <a:solidFill>
                <a:schemeClr val="dk1"/>
              </a:solidFill>
            </a:endParaRPr>
          </a:p>
          <a:p>
            <a:pPr lvl="0">
              <a:lnSpc>
                <a:spcPct val="100000"/>
              </a:lnSpc>
              <a:spcBef>
                <a:spcPts val="600"/>
              </a:spcBef>
            </a:pPr>
            <a:endParaRPr lang="sk-SK" sz="1600" b="1" dirty="0"/>
          </a:p>
          <a:p>
            <a:pPr lvl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tabLst>
                <a:tab pos="209550" algn="l"/>
              </a:tabLst>
            </a:pPr>
            <a:endParaRPr lang="sk-SK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tabLst>
                <a:tab pos="209550" algn="l"/>
              </a:tabLst>
            </a:pPr>
            <a:endParaRPr lang="sk-SK" sz="1600" dirty="0"/>
          </a:p>
        </p:txBody>
      </p:sp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0F15B48A-91CB-4B6A-8618-1F8905972445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80485" y="574518"/>
            <a:ext cx="1430160" cy="629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375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text 1">
            <a:extLst>
              <a:ext uri="{FF2B5EF4-FFF2-40B4-BE49-F238E27FC236}">
                <a16:creationId xmlns:a16="http://schemas.microsoft.com/office/drawing/2014/main" id="{3F4D3652-F079-4116-86DA-ACA8AF4595D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64356" y="658598"/>
            <a:ext cx="9746289" cy="741939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k-SK" sz="2800" b="1" dirty="0">
                <a:solidFill>
                  <a:srgbClr val="263B9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Vplyv krízy (pandémie) COVID-19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k-SK" sz="2800" b="1" dirty="0">
                <a:solidFill>
                  <a:srgbClr val="263B9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kolektívne vyjednávanie a kolektívne zmluvy</a:t>
            </a:r>
          </a:p>
        </p:txBody>
      </p:sp>
      <p:sp>
        <p:nvSpPr>
          <p:cNvPr id="6" name="Zástupný objekt pre text 1">
            <a:extLst>
              <a:ext uri="{FF2B5EF4-FFF2-40B4-BE49-F238E27FC236}">
                <a16:creationId xmlns:a16="http://schemas.microsoft.com/office/drawing/2014/main" id="{CF0877E8-A2A2-4D50-B8AA-E8C5065B1821}"/>
              </a:ext>
            </a:extLst>
          </p:cNvPr>
          <p:cNvSpPr txBox="1">
            <a:spLocks/>
          </p:cNvSpPr>
          <p:nvPr/>
        </p:nvSpPr>
        <p:spPr>
          <a:xfrm>
            <a:off x="564356" y="1709059"/>
            <a:ext cx="9927177" cy="514894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k-SK" sz="1600" b="1" dirty="0">
                <a:ea typeface="Times New Roman" panose="02020603050405020304" pitchFamily="18" charset="0"/>
              </a:rPr>
              <a:t>Ak má práca vykonávaná z domácnosti zamestnanca charakter príležitostný, dočasný a nepravidelný, vykonáva sa obvykle pri mimoriadnych okolnostiach a so súhlasom zamestnávateľa alebo po dohode s ním, hovoríme </a:t>
            </a:r>
            <a:r>
              <a:rPr lang="sk-SK" sz="1600" b="1" u="sng" dirty="0">
                <a:ea typeface="Times New Roman" panose="02020603050405020304" pitchFamily="18" charset="0"/>
              </a:rPr>
              <a:t>o mimoriadne dojednanej práci z domu, zjednodušene o práci formou „</a:t>
            </a:r>
            <a:r>
              <a:rPr lang="sk-SK" sz="1600" b="1" u="sng" dirty="0" err="1">
                <a:ea typeface="Times New Roman" panose="02020603050405020304" pitchFamily="18" charset="0"/>
              </a:rPr>
              <a:t>home</a:t>
            </a:r>
            <a:r>
              <a:rPr lang="sk-SK" sz="1600" b="1" u="sng" dirty="0">
                <a:ea typeface="Times New Roman" panose="02020603050405020304" pitchFamily="18" charset="0"/>
              </a:rPr>
              <a:t> </a:t>
            </a:r>
            <a:r>
              <a:rPr lang="sk-SK" sz="1600" b="1" u="sng" dirty="0" err="1">
                <a:ea typeface="Times New Roman" panose="02020603050405020304" pitchFamily="18" charset="0"/>
              </a:rPr>
              <a:t>office</a:t>
            </a:r>
            <a:r>
              <a:rPr lang="sk-SK" sz="1600" b="1" u="sng" dirty="0">
                <a:ea typeface="Times New Roman" panose="02020603050405020304" pitchFamily="18" charset="0"/>
              </a:rPr>
              <a:t>“</a:t>
            </a:r>
            <a:r>
              <a:rPr lang="sk-SK" sz="1600" b="1" u="none" strike="noStrike" dirty="0">
                <a:ea typeface="Times New Roman" panose="02020603050405020304" pitchFamily="18" charset="0"/>
              </a:rPr>
              <a:t>. Zákonník práce umožňuje takúto prácu zamestnancovi nariadiť alebo s ním takúto prácu aj dohodnúť, z tohto dôvodu nie je dôvod dojednávať takéto ustanovenie v akejkoľvek kolektívnej zmluve </a:t>
            </a:r>
            <a:r>
              <a:rPr lang="sk-SK" sz="1600" u="none" strike="noStrike" dirty="0">
                <a:ea typeface="Times New Roman" panose="02020603050405020304" pitchFamily="18" charset="0"/>
              </a:rPr>
              <a:t>(nie je to benefit, ak keď niektorí zamestnanci majú tendenciu to takto vnímať, ale výkon práce v plnom rozsahu iným spôsobom ako osobnou prítomnosťou na </a:t>
            </a:r>
            <a:r>
              <a:rPr lang="sk-SK" sz="1600" u="none" strike="noStrike" dirty="0" err="1">
                <a:ea typeface="Times New Roman" panose="02020603050405020304" pitchFamily="18" charset="0"/>
              </a:rPr>
              <a:t>praovisku</a:t>
            </a:r>
            <a:r>
              <a:rPr lang="sk-SK" sz="1600" u="none" strike="noStrike" dirty="0">
                <a:ea typeface="Times New Roman" panose="02020603050405020304" pitchFamily="18" charset="0"/>
              </a:rPr>
              <a:t>)</a:t>
            </a:r>
            <a:r>
              <a:rPr lang="sk-SK" sz="1600" b="1" u="none" strike="noStrike" dirty="0">
                <a:ea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k-SK" sz="1600" b="1" u="none" strike="noStrike" dirty="0">
                <a:ea typeface="Times New Roman" panose="02020603050405020304" pitchFamily="18" charset="0"/>
              </a:rPr>
              <a:t>Zamestnávatelia združení v ZZES majú obvykle spracované COVID automaty spoločnosti</a:t>
            </a:r>
            <a:r>
              <a:rPr lang="sk-SK" sz="1600" u="none" strike="noStrike" dirty="0">
                <a:ea typeface="Times New Roman" panose="02020603050405020304" pitchFamily="18" charset="0"/>
              </a:rPr>
              <a:t>, tieto sú prerokovávané s odborovými organizáciami,</a:t>
            </a:r>
            <a:r>
              <a:rPr lang="sk-SK" sz="1600" b="1" u="none" strike="noStrike" dirty="0">
                <a:ea typeface="Times New Roman" panose="02020603050405020304" pitchFamily="18" charset="0"/>
              </a:rPr>
              <a:t> ktoré stanovujú účasť zamestnancov na pracovisku počas zhoršenej alebo zlej </a:t>
            </a:r>
            <a:r>
              <a:rPr lang="sk-SK" sz="1600" b="1" u="none" strike="noStrike" dirty="0" err="1">
                <a:ea typeface="Times New Roman" panose="02020603050405020304" pitchFamily="18" charset="0"/>
              </a:rPr>
              <a:t>pandemickej</a:t>
            </a:r>
            <a:r>
              <a:rPr lang="sk-SK" sz="1600" b="1" u="none" strike="noStrike" dirty="0">
                <a:ea typeface="Times New Roman" panose="02020603050405020304" pitchFamily="18" charset="0"/>
              </a:rPr>
              <a:t> situácii</a:t>
            </a:r>
            <a:r>
              <a:rPr lang="sk-SK" sz="1600" u="none" strike="noStrike" dirty="0">
                <a:ea typeface="Times New Roman" panose="02020603050405020304" pitchFamily="18" charset="0"/>
              </a:rPr>
              <a:t> (buď všetci tí, ktorí môžu svoju prácu plnohodnotne a v plnom rozsahu vykonávať aj z domácnosti sú mimo pracoviska alebo na pracovisku je striedavo 50% a zvyšných 50% doma)</a:t>
            </a:r>
            <a:r>
              <a:rPr lang="sk-SK" sz="1600" b="1" u="none" strike="noStrike" dirty="0">
                <a:ea typeface="Times New Roman" panose="02020603050405020304" pitchFamily="18" charset="0"/>
              </a:rPr>
              <a:t>. </a:t>
            </a:r>
            <a:r>
              <a:rPr lang="sk-SK" sz="1600" b="1" u="sng" strike="noStrike" dirty="0">
                <a:ea typeface="Times New Roman" panose="02020603050405020304" pitchFamily="18" charset="0"/>
              </a:rPr>
              <a:t>Zdôrazňujem, že práca môže byť mimoriadne dojednaná z domu len v prípade, ak je ju možné z domu vykonávať plnohodnotne a na zariadení </a:t>
            </a:r>
            <a:r>
              <a:rPr lang="sk-SK" sz="1600" u="sng" strike="noStrike" dirty="0">
                <a:ea typeface="Times New Roman" panose="02020603050405020304" pitchFamily="18" charset="0"/>
              </a:rPr>
              <a:t>(NB)</a:t>
            </a:r>
            <a:r>
              <a:rPr lang="sk-SK" sz="1600" b="1" u="sng" strike="noStrike" dirty="0">
                <a:ea typeface="Times New Roman" panose="02020603050405020304" pitchFamily="18" charset="0"/>
              </a:rPr>
              <a:t> zamestnávateľa</a:t>
            </a:r>
            <a:r>
              <a:rPr lang="sk-SK" sz="1600" u="sng" strike="noStrike" dirty="0">
                <a:ea typeface="Times New Roman" panose="02020603050405020304" pitchFamily="18" charset="0"/>
              </a:rPr>
              <a:t> (k tomu sú vytvorené VPN pripojenia)</a:t>
            </a:r>
            <a:r>
              <a:rPr lang="sk-SK" sz="1600" b="1" u="none" strike="noStrike" dirty="0">
                <a:ea typeface="Times New Roman" panose="02020603050405020304" pitchFamily="18" charset="0"/>
              </a:rPr>
              <a:t>.</a:t>
            </a:r>
            <a:endParaRPr lang="sk-SK" sz="1600" b="1" dirty="0">
              <a:ea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sk-SK" sz="1600" b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sk-SK" sz="1600" b="1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sk-SK" sz="1600" b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sk-SK" sz="1600" b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sk-SK" sz="1600" b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k-SK" sz="1600" b="1" dirty="0">
                <a:solidFill>
                  <a:schemeClr val="tx1"/>
                </a:solidFill>
              </a:rPr>
              <a:t> </a:t>
            </a:r>
            <a:endParaRPr lang="sk-SK" sz="1600" dirty="0">
              <a:solidFill>
                <a:schemeClr val="tx1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None/>
            </a:pPr>
            <a:endParaRPr kumimoji="0" lang="sk-SK" sz="1600" b="1" kern="1200" dirty="0">
              <a:solidFill>
                <a:schemeClr val="dk1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sk-SK" sz="1600" b="1" dirty="0">
              <a:solidFill>
                <a:schemeClr val="dk1"/>
              </a:solidFill>
            </a:endParaRPr>
          </a:p>
          <a:p>
            <a:pPr lvl="0">
              <a:lnSpc>
                <a:spcPct val="100000"/>
              </a:lnSpc>
              <a:spcBef>
                <a:spcPts val="600"/>
              </a:spcBef>
            </a:pPr>
            <a:endParaRPr lang="sk-SK" sz="1600" b="1" dirty="0"/>
          </a:p>
          <a:p>
            <a:pPr lvl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tabLst>
                <a:tab pos="209550" algn="l"/>
              </a:tabLst>
            </a:pPr>
            <a:endParaRPr lang="sk-SK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tabLst>
                <a:tab pos="209550" algn="l"/>
              </a:tabLst>
            </a:pPr>
            <a:endParaRPr lang="sk-SK" sz="1600" dirty="0"/>
          </a:p>
        </p:txBody>
      </p:sp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0F15B48A-91CB-4B6A-8618-1F8905972445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80485" y="574518"/>
            <a:ext cx="1430160" cy="629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992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ok 5">
            <a:extLst>
              <a:ext uri="{FF2B5EF4-FFF2-40B4-BE49-F238E27FC236}">
                <a16:creationId xmlns:a16="http://schemas.microsoft.com/office/drawing/2014/main" id="{9C375EB2-6734-D349-919D-4E9DC34238B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1998" cy="6857742"/>
          </a:xfrm>
          <a:prstGeom prst="rect">
            <a:avLst/>
          </a:prstGeom>
        </p:spPr>
      </p:pic>
      <p:sp>
        <p:nvSpPr>
          <p:cNvPr id="7" name="Pravouholník 6">
            <a:extLst>
              <a:ext uri="{FF2B5EF4-FFF2-40B4-BE49-F238E27FC236}">
                <a16:creationId xmlns:a16="http://schemas.microsoft.com/office/drawing/2014/main" id="{310C3A64-64BC-D143-B9E0-A116EFACDD78}"/>
              </a:ext>
            </a:extLst>
          </p:cNvPr>
          <p:cNvSpPr/>
          <p:nvPr/>
        </p:nvSpPr>
        <p:spPr>
          <a:xfrm>
            <a:off x="-6" y="-1325"/>
            <a:ext cx="12218143" cy="6858000"/>
          </a:xfrm>
          <a:prstGeom prst="rect">
            <a:avLst/>
          </a:prstGeom>
          <a:solidFill>
            <a:schemeClr val="accent1">
              <a:lumMod val="60000"/>
              <a:lumOff val="4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4294967295"/>
          </p:nvPr>
        </p:nvSpPr>
        <p:spPr>
          <a:xfrm>
            <a:off x="725209" y="2104483"/>
            <a:ext cx="10741580" cy="3969746"/>
          </a:xfrm>
          <a:prstGeom prst="rect">
            <a:avLst/>
          </a:prstGeom>
          <a:noFill/>
        </p:spPr>
        <p:txBody>
          <a:bodyPr/>
          <a:lstStyle/>
          <a:p>
            <a:pPr marL="0" indent="0" algn="l">
              <a:buNone/>
            </a:pPr>
            <a:r>
              <a:rPr lang="sk-SK" sz="4000" b="1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Ďakujem za pozornosť</a:t>
            </a:r>
          </a:p>
          <a:p>
            <a:pPr marL="0" indent="0">
              <a:lnSpc>
                <a:spcPts val="1320"/>
              </a:lnSpc>
              <a:spcBef>
                <a:spcPts val="0"/>
              </a:spcBef>
              <a:buNone/>
            </a:pPr>
            <a:endParaRPr lang="sk-SK" sz="18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1320"/>
              </a:lnSpc>
              <a:spcBef>
                <a:spcPts val="0"/>
              </a:spcBef>
              <a:buNone/>
            </a:pPr>
            <a:endParaRPr lang="sk-SK" sz="18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6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Vladimír Tonka</a:t>
            </a:r>
            <a:endParaRPr lang="sk-SK" sz="16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sk-SK" sz="16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generálny sekretár</a:t>
            </a:r>
            <a:r>
              <a:rPr lang="sk-SK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sk-SK" sz="1600" i="0" dirty="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General </a:t>
            </a:r>
            <a:r>
              <a:rPr lang="sk-SK" sz="1600" i="0" dirty="0" err="1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Secretary</a:t>
            </a:r>
            <a:r>
              <a:rPr lang="sk-SK" sz="1600" i="0" dirty="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sk-SK" sz="16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sk-SK" sz="16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Zväz zamestnávateľov energetiky Slovenska (</a:t>
            </a:r>
            <a:r>
              <a:rPr lang="en-US" sz="1600" i="0" cap="all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UNION OF EMPLOYERS</a:t>
            </a:r>
            <a:r>
              <a:rPr lang="sk-SK" sz="1600" i="0" cap="all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cap="all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OF POWER INDUSTRY IN SLOVAKIA</a:t>
            </a:r>
            <a:r>
              <a:rPr lang="sk-SK" sz="1600" i="0" cap="all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it-IT" sz="16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Mlynské Nivy 47, 821 09 Bratislava</a:t>
            </a:r>
            <a:endParaRPr lang="sk-SK" sz="1600" b="1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sk-SK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Slovakia</a:t>
            </a:r>
            <a:endParaRPr lang="sk-SK" sz="1600" b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sk-SK" sz="1600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T: +421 2 5866 3586</a:t>
            </a:r>
            <a:endParaRPr lang="sk-SK" sz="16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M: +421 905 255586, +421 910 673685</a:t>
            </a:r>
            <a:endParaRPr lang="sk-SK" sz="16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W: </a:t>
            </a:r>
            <a:r>
              <a:rPr lang="en-US" sz="1600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www.zzes.sk</a:t>
            </a:r>
            <a:endParaRPr lang="sk-SK" sz="16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it-IT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E: </a:t>
            </a:r>
            <a:r>
              <a:rPr lang="it-IT" sz="1600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tonka.vladimir@gmail.com</a:t>
            </a:r>
            <a:r>
              <a:rPr lang="it-IT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it-IT" sz="1600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vladimir.tonka@seas.sk</a:t>
            </a:r>
            <a:endParaRPr lang="sk-SK" sz="16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l">
              <a:buNone/>
            </a:pPr>
            <a:endParaRPr lang="sk-SK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02DE814-3A16-EE4B-984A-2177CBFC1F13}" type="slidenum">
              <a:rPr kumimoji="0" lang="sv-SE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sv-SE" sz="10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pic>
        <p:nvPicPr>
          <p:cNvPr id="9" name="Grafický objekt 8">
            <a:extLst>
              <a:ext uri="{FF2B5EF4-FFF2-40B4-BE49-F238E27FC236}">
                <a16:creationId xmlns:a16="http://schemas.microsoft.com/office/drawing/2014/main" id="{D9626E1A-1F5A-45B7-A21F-1B3F27CB33AA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631060" y="428381"/>
            <a:ext cx="2835729" cy="1247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877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E motiv biela verzia">
  <a:themeElements>
    <a:clrScheme name="Vlastní 1">
      <a:dk1>
        <a:srgbClr val="000000"/>
      </a:dk1>
      <a:lt1>
        <a:srgbClr val="FFFFFF"/>
      </a:lt1>
      <a:dk2>
        <a:srgbClr val="646464"/>
      </a:dk2>
      <a:lt2>
        <a:srgbClr val="E7E6E6"/>
      </a:lt2>
      <a:accent1>
        <a:srgbClr val="0024C5"/>
      </a:accent1>
      <a:accent2>
        <a:srgbClr val="FF576A"/>
      </a:accent2>
      <a:accent3>
        <a:srgbClr val="FFB839"/>
      </a:accent3>
      <a:accent4>
        <a:srgbClr val="F9F871"/>
      </a:accent4>
      <a:accent5>
        <a:srgbClr val="3EEDCF"/>
      </a:accent5>
      <a:accent6>
        <a:srgbClr val="00A5E1"/>
      </a:accent6>
      <a:hlink>
        <a:srgbClr val="0022BA"/>
      </a:hlink>
      <a:folHlink>
        <a:srgbClr val="919191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 motiv biela verzia" id="{0718AB59-DF5E-4966-A7A6-DCF8346DBC04}" vid="{9E3EADF5-475A-4F53-9892-827406E1A8A5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10182BE066754DA070EA7E326F3B26" ma:contentTypeVersion="0" ma:contentTypeDescription="Create a new document." ma:contentTypeScope="" ma:versionID="7ddfb06897f798cdb13b87ef13f9910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5868E74-C3AA-4D2A-95BD-43783412B890}">
  <ds:schemaRefs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471A52E7-A3CA-45AA-9E08-D6783121F4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BEF395-D8F0-473E-B234-0968DF3E72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1689</Words>
  <Application>Microsoft Office PowerPoint</Application>
  <PresentationFormat>Širokouhlá</PresentationFormat>
  <Paragraphs>106</Paragraphs>
  <Slides>9</Slides>
  <Notes>2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SE motiv biela verzia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2019-11-12T13:56:12Z</dcterms:created>
  <dcterms:modified xsi:type="dcterms:W3CDTF">2021-10-12T17:46:09Z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0x0101007510182BE066754DA070EA7E326F3B26</vt:lpwstr>
  </property>
</Properties>
</file>