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61" r:id="rId3"/>
    <p:sldId id="264" r:id="rId4"/>
    <p:sldId id="265" r:id="rId5"/>
    <p:sldId id="277" r:id="rId6"/>
    <p:sldId id="278" r:id="rId7"/>
    <p:sldId id="279" r:id="rId8"/>
    <p:sldId id="280" r:id="rId9"/>
    <p:sldId id="266" r:id="rId10"/>
    <p:sldId id="276" r:id="rId11"/>
    <p:sldId id="284" r:id="rId12"/>
    <p:sldId id="269" r:id="rId13"/>
    <p:sldId id="281" r:id="rId14"/>
    <p:sldId id="268" r:id="rId15"/>
    <p:sldId id="282" r:id="rId16"/>
    <p:sldId id="270" r:id="rId17"/>
    <p:sldId id="283" r:id="rId18"/>
    <p:sldId id="275" r:id="rId19"/>
  </p:sldIdLst>
  <p:sldSz cx="9144000" cy="5143500" type="screen16x9"/>
  <p:notesSz cx="9866313" cy="67357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33CC33"/>
    <a:srgbClr val="0099FF"/>
    <a:srgbClr val="3399FF"/>
    <a:srgbClr val="000000"/>
    <a:srgbClr val="7FACBB"/>
    <a:srgbClr val="FE4238"/>
    <a:srgbClr val="D56689"/>
    <a:srgbClr val="7DB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6400" autoAdjust="0"/>
  </p:normalViewPr>
  <p:slideViewPr>
    <p:cSldViewPr snapToObjects="1">
      <p:cViewPr varScale="1">
        <p:scale>
          <a:sx n="139" d="100"/>
          <a:sy n="139" d="100"/>
        </p:scale>
        <p:origin x="28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78" d="100"/>
          <a:sy n="178" d="100"/>
        </p:scale>
        <p:origin x="3824" y="168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38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BF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78-D444-9A33-9BD0E229DB18}"/>
              </c:ext>
            </c:extLst>
          </c:dPt>
          <c:dPt>
            <c:idx val="1"/>
            <c:invertIfNegative val="0"/>
            <c:bubble3D val="0"/>
            <c:spPr>
              <a:solidFill>
                <a:srgbClr val="7DBF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0DE-7949-BF19-5387D2CC74F2}"/>
              </c:ext>
            </c:extLst>
          </c:dPt>
          <c:dPt>
            <c:idx val="2"/>
            <c:invertIfNegative val="0"/>
            <c:bubble3D val="0"/>
            <c:spPr>
              <a:solidFill>
                <a:srgbClr val="7DBF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DE-7949-BF19-5387D2CC74F2}"/>
              </c:ext>
            </c:extLst>
          </c:dPt>
          <c:dPt>
            <c:idx val="3"/>
            <c:invertIfNegative val="0"/>
            <c:bubble3D val="0"/>
            <c:spPr>
              <a:solidFill>
                <a:srgbClr val="7DBF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DE-7949-BF19-5387D2CC74F2}"/>
              </c:ext>
            </c:extLst>
          </c:dPt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8-D444-9A33-9BD0E229DB1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4238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78-D444-9A33-9BD0E229DB1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7FACBB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78-D444-9A33-9BD0E229DB18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78-D444-9A33-9BD0E229DB18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42</c:v>
                </c:pt>
              </c:strCache>
            </c:strRef>
          </c:tx>
          <c:spPr>
            <a:solidFill>
              <a:srgbClr val="D56689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78-D444-9A33-9BD0E229D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1860096"/>
        <c:axId val="1661861728"/>
      </c:barChart>
      <c:catAx>
        <c:axId val="166186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1861728"/>
        <c:crosses val="autoZero"/>
        <c:auto val="1"/>
        <c:lblAlgn val="ctr"/>
        <c:lblOffset val="100"/>
        <c:noMultiLvlLbl val="0"/>
      </c:catAx>
      <c:valAx>
        <c:axId val="166186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186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478" cy="33716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7533" y="0"/>
            <a:ext cx="4276478" cy="33716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3D7158F-8BB4-4E26-A560-C1A194264F3A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7533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2B151FA-8529-487B-B190-E7CEBA740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38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8629" y="0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437E747-D53B-4277-8C2E-86CDF3A9008E}" type="datetimeFigureOut">
              <a:rPr lang="de-AT" smtClean="0"/>
              <a:t>19.03.2020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878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4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97806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13C9AE2-7D76-4791-B6EB-95F51674EAD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584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0">
            <a:extLst>
              <a:ext uri="{FF2B5EF4-FFF2-40B4-BE49-F238E27FC236}">
                <a16:creationId xmlns:a16="http://schemas.microsoft.com/office/drawing/2014/main" id="{1268DA81-81E7-C04D-8A6D-944D95953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090" t="11597" r="12666" b="11597"/>
          <a:stretch/>
        </p:blipFill>
        <p:spPr>
          <a:xfrm>
            <a:off x="3698" y="5575"/>
            <a:ext cx="9140302" cy="51435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DAD09BF-7927-1D49-B352-0E2474629433}"/>
              </a:ext>
            </a:extLst>
          </p:cNvPr>
          <p:cNvSpPr txBox="1"/>
          <p:nvPr userDrawn="1"/>
        </p:nvSpPr>
        <p:spPr>
          <a:xfrm>
            <a:off x="3698" y="346461"/>
            <a:ext cx="1528170" cy="220109"/>
          </a:xfrm>
          <a:prstGeom prst="rect">
            <a:avLst/>
          </a:prstGeom>
          <a:solidFill>
            <a:srgbClr val="CD0920"/>
          </a:solidFill>
        </p:spPr>
        <p:txBody>
          <a:bodyPr vert="horz" wrap="square" lIns="68580" tIns="0" rIns="68580" bIns="35100" rtlCol="0" anchor="ctr" anchorCtr="0">
            <a:spAutoFit/>
          </a:bodyPr>
          <a:lstStyle/>
          <a:p>
            <a:pPr algn="dist"/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235518" y="346461"/>
            <a:ext cx="1528170" cy="220109"/>
          </a:xfrm>
          <a:prstGeom prst="rect">
            <a:avLst/>
          </a:prstGeom>
          <a:solidFill>
            <a:srgbClr val="CD0920"/>
          </a:solidFill>
        </p:spPr>
        <p:txBody>
          <a:bodyPr vert="horz" wrap="square" lIns="68580" tIns="0" rIns="68580" bIns="35100" rtlCol="0" anchor="ctr" anchorCtr="0">
            <a:spAutoFit/>
          </a:bodyPr>
          <a:lstStyle/>
          <a:p>
            <a:pPr algn="dist"/>
            <a:r>
              <a:rPr lang="de-DE" sz="1200" dirty="0" err="1">
                <a:solidFill>
                  <a:schemeClr val="bg1"/>
                </a:solidFill>
                <a:latin typeface="+mj-lt"/>
              </a:rPr>
              <a:t>www.oegbverlag.at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0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FF811B48-B893-7D4E-8B96-9D38DC0D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18DEE28-E72E-1948-B245-D13E9929B40F}" type="datetime1">
              <a:rPr lang="de-AT" smtClean="0"/>
              <a:t>19.03.2020</a:t>
            </a:fld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513D322-762B-DE40-AF91-F133046DE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E622760-2A26-C444-8D2D-C9BD7F384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325F9E31-2952-D045-B02E-82E490B4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988E321-555A-6B45-8052-BE6639122DC4}" type="datetime1">
              <a:rPr lang="de-AT" smtClean="0"/>
              <a:t>19.03.2020</a:t>
            </a:fld>
            <a:endParaRPr lang="de-DE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3B5FEDA-3AE7-8F4E-AAC1-9D942BD65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7866D4DA-5249-3248-A726-59507C528B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BCFF3965-C872-1B4B-A6B1-CD23B9666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66FCB8A-B1CA-6744-B107-C554D7BC9843}" type="datetime1">
              <a:rPr lang="de-AT" smtClean="0"/>
              <a:t>19.03.2020</a:t>
            </a:fld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C3660B7-AD46-844F-8FFD-2883F73EF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95B4D43-21DE-4946-B1A6-1A841C87A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05C6AD1-6214-5641-8652-62D4B255B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1B564C-7A60-F046-B707-9FA38693D19C}" type="datetime1">
              <a:rPr lang="de-AT" smtClean="0"/>
              <a:t>19.03.2020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D7E882-250A-AD45-B5F0-F467B150A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878E2E6-0A3D-B14B-AE79-827E87ECF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0">
            <a:extLst>
              <a:ext uri="{FF2B5EF4-FFF2-40B4-BE49-F238E27FC236}">
                <a16:creationId xmlns:a16="http://schemas.microsoft.com/office/drawing/2014/main" id="{1268DA81-81E7-C04D-8A6D-944D95953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299" b="3629"/>
          <a:stretch/>
        </p:blipFill>
        <p:spPr>
          <a:xfrm>
            <a:off x="-36511" y="0"/>
            <a:ext cx="9145016" cy="242773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17540"/>
            <a:ext cx="6400800" cy="10615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88983"/>
            <a:ext cx="7772400" cy="883629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235518" y="346461"/>
            <a:ext cx="1528170" cy="220109"/>
          </a:xfrm>
          <a:prstGeom prst="rect">
            <a:avLst/>
          </a:prstGeom>
          <a:solidFill>
            <a:srgbClr val="CD0920"/>
          </a:solidFill>
        </p:spPr>
        <p:txBody>
          <a:bodyPr vert="horz" wrap="square" lIns="68580" tIns="0" rIns="68580" bIns="35100" rtlCol="0" anchor="ctr" anchorCtr="0">
            <a:spAutoFit/>
          </a:bodyPr>
          <a:lstStyle/>
          <a:p>
            <a:pPr algn="dist"/>
            <a:r>
              <a:rPr lang="de-DE" sz="1200" dirty="0" err="1">
                <a:solidFill>
                  <a:schemeClr val="bg1"/>
                </a:solidFill>
                <a:latin typeface="+mj-lt"/>
              </a:rPr>
              <a:t>www.oegbverlag.at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82D34BEA-7AE3-C74D-8885-200C8BA3F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33690EB-4130-C14F-8EAA-F833AD677846}" type="datetime1">
              <a:rPr lang="de-AT" smtClean="0"/>
              <a:t>19.03.2020</a:t>
            </a:fld>
            <a:endParaRPr lang="de-DE"/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F3A6071F-3B79-114E-8721-AA471C7C8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6" name="Fußzeilenplatzhalter 4">
            <a:extLst>
              <a:ext uri="{FF2B5EF4-FFF2-40B4-BE49-F238E27FC236}">
                <a16:creationId xmlns:a16="http://schemas.microsoft.com/office/drawing/2014/main" id="{97982389-E55F-5448-8DF1-2B3DC5240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1pPr>
            <a:lvl2pPr marL="557213" indent="-214313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7144ACF-982A-0D44-8B55-5464AEAAE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710A1DD-885C-6847-8D39-4A0B11D6D0E1}" type="datetime1">
              <a:rPr lang="de-AT" smtClean="0"/>
              <a:t>19.03.2020</a:t>
            </a:fld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1E69075-5C06-274E-820A-12087407A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5A261DD5-FFFB-F243-8612-CEF0B4ECB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37624"/>
            <a:ext cx="4042792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557213" indent="-214313">
              <a:buFont typeface="Arial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Folie mit 2 Inhalten</a:t>
            </a:r>
            <a:endParaRPr lang="de-AT" dirty="0"/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4D9348A-A3F5-8E4E-AC2C-58061CC9292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5713" y="1437624"/>
            <a:ext cx="4042792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557213" indent="-214313">
              <a:buFont typeface="Arial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371600" indent="0">
              <a:buFont typeface="Arial"/>
              <a:buNone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678B34B-2D23-6441-B10E-AFA35D65B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A1AE095-7D6A-4A42-9A12-0AC4341C947B}" type="datetime1">
              <a:rPr lang="de-AT" smtClean="0"/>
              <a:t>19.03.2020</a:t>
            </a:fld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09CF52EA-2A9C-CF41-A32E-FC38E1B26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82DF2C0-A3D1-CA4E-B24A-485D5ACB1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71266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37624"/>
            <a:ext cx="2674640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557213" indent="-214313">
              <a:buFont typeface="Arial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Folie mit 3 Inhalten</a:t>
            </a:r>
            <a:endParaRPr lang="de-AT" dirty="0"/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CB0CC79-4CC4-FC4C-95D3-7B5E516DCC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9037" y="1437624"/>
            <a:ext cx="2674640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557213" indent="-214313">
              <a:buFont typeface="Arial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41069C99-7AD4-7446-BFCD-72F591D1293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07995" y="1437624"/>
            <a:ext cx="2674640" cy="324036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2000" b="0">
                <a:solidFill>
                  <a:schemeClr val="tx2">
                    <a:lumMod val="75000"/>
                  </a:schemeClr>
                </a:solidFill>
              </a:defRPr>
            </a:lvl1pPr>
            <a:lvl2pPr marL="557213" indent="-214313">
              <a:buFont typeface="Arial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B26AA8AC-0E82-AD47-AF26-6AEAD1E9D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3FDEAC5-27A5-594B-9950-F6DB025648E0}" type="datetime1">
              <a:rPr lang="de-AT" smtClean="0"/>
              <a:t>19.03.2020</a:t>
            </a:fld>
            <a:endParaRPr lang="de-DE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C38AE1CB-794D-F246-8AB6-9E0338247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5F0B76DC-8DCD-4247-94DD-57FF3F266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29814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507854"/>
            <a:ext cx="2242594" cy="9361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2">
                    <a:lumMod val="75000"/>
                  </a:schemeClr>
                </a:solidFill>
              </a:defRPr>
            </a:lvl1pPr>
            <a:lvl2pPr marL="557213" indent="-214313">
              <a:buFont typeface="Arial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Folie mit Laptop</a:t>
            </a:r>
            <a:endParaRPr lang="de-AT" dirty="0"/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C252A43-5C97-854B-8CAA-7BC5E330A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67744" y="885449"/>
            <a:ext cx="6804254" cy="3748815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D273956-4E05-EF4E-8AA1-F4727C87B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B391617-162C-EF47-9A88-425E834D6FBA}" type="datetime1">
              <a:rPr lang="de-AT" smtClean="0"/>
              <a:t>19.03.2020</a:t>
            </a:fld>
            <a:endParaRPr lang="de-DE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3B560154-B9DF-FD4A-977B-B44D11FC5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CDB4802E-B304-2249-A721-51DC4B0D0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321840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B68D249-5779-1342-93BE-B67C77136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3968" y="-27017"/>
            <a:ext cx="3456384" cy="502903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507854"/>
            <a:ext cx="3538736" cy="9361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2">
                    <a:lumMod val="75000"/>
                  </a:schemeClr>
                </a:solidFill>
              </a:defRPr>
            </a:lvl1pPr>
            <a:lvl2pPr marL="557213" indent="-214313">
              <a:buFont typeface="Arial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Folie mit Tablet</a:t>
            </a:r>
            <a:endParaRPr lang="de-AT" dirty="0"/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86A2D06B-BBA7-BD48-B7C9-060E27265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6E91D22-2A65-B04B-A14F-AA5A60A2AFF3}" type="datetime1">
              <a:rPr lang="de-AT" smtClean="0"/>
              <a:t>19.03.2020</a:t>
            </a:fld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244ACDA7-4FF0-0240-AF61-7329A7631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039A9B50-C570-A840-9196-AD1BD8B7E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330696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507854"/>
            <a:ext cx="2602632" cy="9361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2">
                    <a:lumMod val="75000"/>
                  </a:schemeClr>
                </a:solidFill>
              </a:defRPr>
            </a:lvl1pPr>
            <a:lvl2pPr marL="557213" indent="-214313">
              <a:buFont typeface="Arial"/>
              <a:buChar char="•"/>
              <a:defRPr sz="1800" b="0">
                <a:solidFill>
                  <a:schemeClr val="tx2">
                    <a:lumMod val="75000"/>
                  </a:schemeClr>
                </a:solidFill>
              </a:defRPr>
            </a:lvl2pPr>
            <a:lvl3pPr marL="857250" indent="-171450">
              <a:buFont typeface="Arial"/>
              <a:buChar char="•"/>
              <a:defRPr sz="1600" b="0">
                <a:solidFill>
                  <a:schemeClr val="tx2">
                    <a:lumMod val="75000"/>
                  </a:schemeClr>
                </a:solidFill>
              </a:defRPr>
            </a:lvl3pPr>
            <a:lvl4pPr marL="12001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4pPr>
            <a:lvl5pPr marL="1543050" indent="-171450">
              <a:buFont typeface="Arial"/>
              <a:buChar char="•"/>
              <a:defRPr b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57200" y="262152"/>
            <a:ext cx="8229600" cy="10134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150" b="1" cap="none" baseline="0">
                <a:solidFill>
                  <a:srgbClr val="0092D2"/>
                </a:solidFill>
              </a:defRPr>
            </a:lvl1pPr>
          </a:lstStyle>
          <a:p>
            <a:r>
              <a:rPr lang="de-DE" dirty="0"/>
              <a:t>Folie mit Smartphone</a:t>
            </a:r>
            <a:endParaRPr lang="de-AT" dirty="0"/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4572003" y="262153"/>
            <a:ext cx="4273395" cy="3653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2100" b="1" dirty="0">
              <a:solidFill>
                <a:srgbClr val="003657"/>
              </a:solidFill>
              <a:cs typeface="Calibri (Kopfzeilen)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BC6ED33-4D3E-5D41-B921-B8D666A6F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7645" y="331130"/>
            <a:ext cx="2520619" cy="4605857"/>
          </a:xfrm>
          <a:prstGeom prst="rect">
            <a:avLst/>
          </a:prstGeom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B774FDA9-A33A-3548-8FF6-EBAD6DF32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6F345D-F62A-644D-94B7-D9497ED42FED}" type="datetime1">
              <a:rPr lang="de-AT" smtClean="0"/>
              <a:t>19.03.2020</a:t>
            </a:fld>
            <a:endParaRPr lang="de-DE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1142488F-95AB-7B49-AAE7-BCEB054C5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1953A799-9472-A24C-8A17-2680FD5A6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317880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980464"/>
            <a:ext cx="7772400" cy="679518"/>
          </a:xfrm>
          <a:prstGeom prst="rect">
            <a:avLst/>
          </a:prstGeom>
        </p:spPr>
        <p:txBody>
          <a:bodyPr anchor="ctr"/>
          <a:lstStyle>
            <a:lvl1pPr algn="l">
              <a:defRPr sz="3000" b="1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Diagramme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3535641"/>
            <a:ext cx="7772400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2D8EC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Das sind Akzentfarben für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B766706D-477D-6043-8518-10B842E8A6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64516240"/>
              </p:ext>
            </p:extLst>
          </p:nvPr>
        </p:nvGraphicFramePr>
        <p:xfrm>
          <a:off x="722313" y="539750"/>
          <a:ext cx="7772400" cy="299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80F4D8DB-4C5A-054A-9227-5FD4EAA69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510010A-4E92-9C4B-BF0C-B1360E3C85D4}" type="datetime1">
              <a:rPr lang="de-AT" smtClean="0"/>
              <a:t>19.03.2020</a:t>
            </a:fld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041E157-28D0-364C-BAA9-1CE243BA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1A5EDB59-2A01-894B-9601-43270A95D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1" descr="Elemente-03.jpg">
            <a:extLst>
              <a:ext uri="{FF2B5EF4-FFF2-40B4-BE49-F238E27FC236}">
                <a16:creationId xmlns:a16="http://schemas.microsoft.com/office/drawing/2014/main" id="{8D541F5D-CEF4-524B-B081-8A662D0022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299261"/>
            <a:ext cx="792088" cy="771683"/>
          </a:xfrm>
          <a:prstGeom prst="rect">
            <a:avLst/>
          </a:prstGeom>
        </p:spPr>
      </p:pic>
      <p:pic>
        <p:nvPicPr>
          <p:cNvPr id="14" name="Bild 10" descr="Elemente-02.jpg">
            <a:extLst>
              <a:ext uri="{FF2B5EF4-FFF2-40B4-BE49-F238E27FC236}">
                <a16:creationId xmlns:a16="http://schemas.microsoft.com/office/drawing/2014/main" id="{2B19F002-72EF-5743-A57F-FE1929BC65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8" y="4870677"/>
            <a:ext cx="952106" cy="127895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850025B-3811-D547-B352-A3F4EE255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824570"/>
            <a:ext cx="792088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18B9688-0CE4-9442-8E3D-CF0DFA77D14F}" type="datetime1">
              <a:rPr lang="de-AT" smtClean="0"/>
              <a:t>19.03.2020</a:t>
            </a:fld>
            <a:endParaRPr lang="de-DE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CDA4E0B-AB03-4943-9E86-06740ADDC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8304" y="4824570"/>
            <a:ext cx="576064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07C5A3-A532-484E-8E5F-CB35090D18A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B6B51CBD-EAF3-EC45-A4A2-AF462618C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7784" y="4824570"/>
            <a:ext cx="3744416" cy="17745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51" r:id="rId9"/>
    <p:sldLayoutId id="2147483652" r:id="rId10"/>
    <p:sldLayoutId id="2147483653" r:id="rId11"/>
    <p:sldLayoutId id="2147483654" r:id="rId12"/>
    <p:sldLayoutId id="2147483655" r:id="rId13"/>
  </p:sldLayoutIdLst>
  <p:hf hdr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3150" b="1" kern="1200" cap="none">
          <a:solidFill>
            <a:srgbClr val="0092D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A2A49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rgbClr val="0A2A49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A2A49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0A2A49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0A2A49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EC88C7-2DF6-43D8-845C-7766E3820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571750"/>
            <a:ext cx="8206680" cy="1008112"/>
          </a:xfrm>
        </p:spPr>
        <p:txBody>
          <a:bodyPr/>
          <a:lstStyle/>
          <a:p>
            <a:r>
              <a:rPr lang="de-DE" sz="8800" dirty="0" err="1"/>
              <a:t>KVSystem</a:t>
            </a:r>
            <a:endParaRPr lang="de-DE" sz="8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1862EF-6E70-40FB-81A5-67AE6D094B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F2096F-8207-493A-A234-0F95DABDC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7FCBE2-BF85-499C-8A98-7A748F31A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02C6620-0124-4EF1-BF8B-A29C0822F64B}"/>
              </a:ext>
            </a:extLst>
          </p:cNvPr>
          <p:cNvSpPr txBox="1"/>
          <p:nvPr/>
        </p:nvSpPr>
        <p:spPr>
          <a:xfrm>
            <a:off x="1742217" y="3595603"/>
            <a:ext cx="496855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8C055B0-3F76-4B46-81E7-D084A8278E71}"/>
              </a:ext>
            </a:extLst>
          </p:cNvPr>
          <p:cNvSpPr txBox="1"/>
          <p:nvPr/>
        </p:nvSpPr>
        <p:spPr>
          <a:xfrm>
            <a:off x="2194620" y="3437229"/>
            <a:ext cx="432048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dirty="0"/>
              <a:t>The Austrian Collective Agreement Database</a:t>
            </a:r>
          </a:p>
        </p:txBody>
      </p:sp>
    </p:spTree>
    <p:extLst>
      <p:ext uri="{BB962C8B-B14F-4D97-AF65-F5344CB8AC3E}">
        <p14:creationId xmlns:p14="http://schemas.microsoft.com/office/powerpoint/2010/main" val="257041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18F85-D13F-4D0A-9F2F-124E4CE8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174428"/>
          </a:xfrm>
        </p:spPr>
        <p:txBody>
          <a:bodyPr/>
          <a:lstStyle/>
          <a:p>
            <a:r>
              <a:rPr lang="de-DE" dirty="0" err="1"/>
              <a:t>Metadata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FE94E0-4352-4709-B7B7-190FD44ADB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26.3.2020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3C4B5F-A99B-424C-8C1C-FEA76A454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83D83C-9B9D-41C1-AC72-6BC314D31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EB31746-3690-4136-B730-A74C54F75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21" y="643401"/>
            <a:ext cx="8520621" cy="365654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3131467-E5FF-47B1-8AE4-90A9E523905C}"/>
              </a:ext>
            </a:extLst>
          </p:cNvPr>
          <p:cNvSpPr/>
          <p:nvPr/>
        </p:nvSpPr>
        <p:spPr>
          <a:xfrm>
            <a:off x="4427984" y="2499742"/>
            <a:ext cx="1152128" cy="144016"/>
          </a:xfrm>
          <a:prstGeom prst="rect">
            <a:avLst/>
          </a:prstGeom>
          <a:solidFill>
            <a:srgbClr val="0066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F9589B-FAD9-493E-8E9D-D87EDF5A10E8}"/>
              </a:ext>
            </a:extLst>
          </p:cNvPr>
          <p:cNvSpPr/>
          <p:nvPr/>
        </p:nvSpPr>
        <p:spPr>
          <a:xfrm>
            <a:off x="4427984" y="2643758"/>
            <a:ext cx="3960440" cy="1656184"/>
          </a:xfrm>
          <a:prstGeom prst="rect">
            <a:avLst/>
          </a:prstGeom>
          <a:solidFill>
            <a:srgbClr val="33CC33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C607051-2D1B-47F9-8030-A9D5C020DA97}"/>
              </a:ext>
            </a:extLst>
          </p:cNvPr>
          <p:cNvSpPr/>
          <p:nvPr/>
        </p:nvSpPr>
        <p:spPr>
          <a:xfrm>
            <a:off x="291021" y="1995686"/>
            <a:ext cx="3560899" cy="1224136"/>
          </a:xfrm>
          <a:prstGeom prst="rect">
            <a:avLst/>
          </a:prstGeom>
          <a:solidFill>
            <a:srgbClr val="FF33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0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AAD3F46-2EF6-41EE-89C4-82E30E86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52"/>
            <a:ext cx="8229600" cy="316641"/>
          </a:xfrm>
        </p:spPr>
        <p:txBody>
          <a:bodyPr>
            <a:normAutofit fontScale="90000"/>
          </a:bodyPr>
          <a:lstStyle/>
          <a:p>
            <a:r>
              <a:rPr lang="de-DE" dirty="0"/>
              <a:t>XML </a:t>
            </a:r>
            <a:r>
              <a:rPr lang="de-DE" dirty="0" err="1"/>
              <a:t>content</a:t>
            </a:r>
            <a:r>
              <a:rPr lang="de-DE" dirty="0"/>
              <a:t> (2)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B3A07A-5671-4FAB-A8E2-D7803BC5E3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26.3.2020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257801-296D-4A4A-A460-6F69A2E61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937226-A870-4DDC-A7FA-6D71A6DFC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pic>
        <p:nvPicPr>
          <p:cNvPr id="12" name="Inhaltsplatzhalter 1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99B4A59-2B2E-40D2-B2B0-33678AD0F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830" y="730334"/>
            <a:ext cx="8201970" cy="3995153"/>
          </a:xfr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9364D676-2FEE-4AB6-B486-2011107E9F68}"/>
              </a:ext>
            </a:extLst>
          </p:cNvPr>
          <p:cNvSpPr/>
          <p:nvPr/>
        </p:nvSpPr>
        <p:spPr>
          <a:xfrm>
            <a:off x="3923928" y="1383618"/>
            <a:ext cx="1512168" cy="216024"/>
          </a:xfrm>
          <a:prstGeom prst="ellipse">
            <a:avLst/>
          </a:prstGeom>
          <a:solidFill>
            <a:srgbClr val="33CC33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5C13CBC-6A8F-4B8E-B00D-4D89C064D4C4}"/>
              </a:ext>
            </a:extLst>
          </p:cNvPr>
          <p:cNvSpPr/>
          <p:nvPr/>
        </p:nvSpPr>
        <p:spPr>
          <a:xfrm>
            <a:off x="3311860" y="1896602"/>
            <a:ext cx="2700300" cy="531131"/>
          </a:xfrm>
          <a:prstGeom prst="ellipse">
            <a:avLst/>
          </a:prstGeom>
          <a:solidFill>
            <a:srgbClr val="FF33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719852B-D606-4C48-9561-F6880DB97F0A}"/>
              </a:ext>
            </a:extLst>
          </p:cNvPr>
          <p:cNvSpPr/>
          <p:nvPr/>
        </p:nvSpPr>
        <p:spPr>
          <a:xfrm>
            <a:off x="71500" y="2765910"/>
            <a:ext cx="5112568" cy="648072"/>
          </a:xfrm>
          <a:prstGeom prst="ellipse">
            <a:avLst/>
          </a:prstGeom>
          <a:solidFill>
            <a:srgbClr val="0066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7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DDB6A27-9F87-4E57-B88D-401297C1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2153"/>
            <a:ext cx="8291264" cy="293373"/>
          </a:xfrm>
        </p:spPr>
        <p:txBody>
          <a:bodyPr>
            <a:normAutofit fontScale="90000"/>
          </a:bodyPr>
          <a:lstStyle/>
          <a:p>
            <a:r>
              <a:rPr lang="de-DE" dirty="0"/>
              <a:t>Consolidation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2D9E47-0F22-45C5-B782-1AAB2A7E5D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221408-48F1-433E-8D8A-B07D55969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A6FFD5-8B6B-44B0-8374-47B7ACF16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0E69FC1-B467-46C8-A4AE-AC53E30F3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112" y="555526"/>
            <a:ext cx="7762140" cy="4104456"/>
          </a:xfr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C6B8980-3BF8-465E-B535-9B0F396CDA80}"/>
              </a:ext>
            </a:extLst>
          </p:cNvPr>
          <p:cNvSpPr/>
          <p:nvPr/>
        </p:nvSpPr>
        <p:spPr>
          <a:xfrm>
            <a:off x="251520" y="1419622"/>
            <a:ext cx="2232248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B453F4A-F67B-4D5D-AB55-575FA8BD060D}"/>
              </a:ext>
            </a:extLst>
          </p:cNvPr>
          <p:cNvSpPr/>
          <p:nvPr/>
        </p:nvSpPr>
        <p:spPr>
          <a:xfrm>
            <a:off x="2771800" y="1995686"/>
            <a:ext cx="5256584" cy="12241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8441281-0AC8-403C-A861-57DB535BE40E}"/>
              </a:ext>
            </a:extLst>
          </p:cNvPr>
          <p:cNvSpPr/>
          <p:nvPr/>
        </p:nvSpPr>
        <p:spPr>
          <a:xfrm>
            <a:off x="1387890" y="1537753"/>
            <a:ext cx="720080" cy="14401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801F24-CCFE-4AB6-A324-A49F9659F5FE}"/>
              </a:ext>
            </a:extLst>
          </p:cNvPr>
          <p:cNvCxnSpPr>
            <a:stCxn id="8" idx="1"/>
            <a:endCxn id="9" idx="2"/>
          </p:cNvCxnSpPr>
          <p:nvPr/>
        </p:nvCxnSpPr>
        <p:spPr>
          <a:xfrm flipH="1" flipV="1">
            <a:off x="1747930" y="1681769"/>
            <a:ext cx="1023870" cy="9259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8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944DB7C-0E21-497A-9263-A2AFE50BA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62418"/>
          </a:xfrm>
        </p:spPr>
        <p:txBody>
          <a:bodyPr/>
          <a:lstStyle/>
          <a:p>
            <a:r>
              <a:rPr lang="de-DE" dirty="0"/>
              <a:t>21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from</a:t>
            </a:r>
            <a:endParaRPr lang="de-DE" dirty="0"/>
          </a:p>
          <a:p>
            <a:pPr lvl="1"/>
            <a:r>
              <a:rPr lang="de-DE" dirty="0"/>
              <a:t>Main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:</a:t>
            </a:r>
          </a:p>
          <a:p>
            <a:pPr lvl="2"/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, </a:t>
            </a:r>
            <a:r>
              <a:rPr lang="de-DE" dirty="0" err="1"/>
              <a:t>wages</a:t>
            </a:r>
            <a:r>
              <a:rPr lang="de-DE" dirty="0"/>
              <a:t>, </a:t>
            </a:r>
            <a:r>
              <a:rPr lang="de-DE" dirty="0" err="1"/>
              <a:t>allowances</a:t>
            </a:r>
            <a:r>
              <a:rPr lang="de-DE" dirty="0"/>
              <a:t>, extra </a:t>
            </a:r>
            <a:r>
              <a:rPr lang="de-DE" dirty="0" err="1"/>
              <a:t>pay</a:t>
            </a:r>
            <a:r>
              <a:rPr lang="de-DE" dirty="0"/>
              <a:t>, </a:t>
            </a:r>
            <a:r>
              <a:rPr lang="de-DE" dirty="0" err="1"/>
              <a:t>termination</a:t>
            </a:r>
            <a:endParaRPr lang="de-DE" dirty="0"/>
          </a:p>
          <a:p>
            <a:r>
              <a:rPr lang="de-DE" sz="2200" dirty="0"/>
              <a:t>Database </a:t>
            </a:r>
            <a:r>
              <a:rPr lang="de-DE" sz="2200" dirty="0" err="1"/>
              <a:t>searches</a:t>
            </a:r>
            <a:r>
              <a:rPr lang="de-DE" sz="2200" dirty="0"/>
              <a:t> </a:t>
            </a:r>
            <a:r>
              <a:rPr lang="de-DE" sz="2200" dirty="0" err="1"/>
              <a:t>through</a:t>
            </a:r>
            <a:r>
              <a:rPr lang="de-DE" sz="2200" dirty="0"/>
              <a:t> all valid </a:t>
            </a:r>
            <a:r>
              <a:rPr lang="de-DE" sz="2200" dirty="0" err="1"/>
              <a:t>documents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collective</a:t>
            </a:r>
            <a:r>
              <a:rPr lang="de-DE" sz="2200" dirty="0"/>
              <a:t> </a:t>
            </a:r>
            <a:r>
              <a:rPr lang="de-DE" sz="2200" dirty="0" err="1"/>
              <a:t>agreement</a:t>
            </a:r>
            <a:r>
              <a:rPr lang="de-DE" sz="2200" dirty="0"/>
              <a:t> and </a:t>
            </a:r>
            <a:r>
              <a:rPr lang="de-DE" sz="2200" dirty="0" err="1"/>
              <a:t>creates</a:t>
            </a:r>
            <a:r>
              <a:rPr lang="de-DE" sz="2200" dirty="0"/>
              <a:t> a </a:t>
            </a:r>
            <a:r>
              <a:rPr lang="de-DE" sz="2200" dirty="0" err="1"/>
              <a:t>new</a:t>
            </a:r>
            <a:r>
              <a:rPr lang="de-DE" sz="2200" dirty="0"/>
              <a:t> </a:t>
            </a:r>
            <a:r>
              <a:rPr lang="de-DE" sz="2200" dirty="0" err="1"/>
              <a:t>document</a:t>
            </a:r>
            <a:r>
              <a:rPr lang="de-DE" sz="2200" dirty="0"/>
              <a:t>, </a:t>
            </a:r>
            <a:r>
              <a:rPr lang="de-DE" sz="2200" dirty="0" err="1"/>
              <a:t>where</a:t>
            </a:r>
            <a:r>
              <a:rPr lang="de-DE" sz="2200" dirty="0"/>
              <a:t> all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information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collected</a:t>
            </a:r>
            <a:endParaRPr lang="de-DE" sz="2200" dirty="0"/>
          </a:p>
          <a:p>
            <a:r>
              <a:rPr lang="de-DE" dirty="0"/>
              <a:t>Special </a:t>
            </a:r>
            <a:r>
              <a:rPr lang="de-DE" dirty="0" err="1"/>
              <a:t>case</a:t>
            </a:r>
            <a:r>
              <a:rPr lang="de-DE" dirty="0"/>
              <a:t>: </a:t>
            </a:r>
            <a:r>
              <a:rPr lang="de-DE" dirty="0" err="1"/>
              <a:t>historical</a:t>
            </a:r>
            <a:r>
              <a:rPr lang="de-DE" dirty="0"/>
              <a:t> wage </a:t>
            </a:r>
            <a:r>
              <a:rPr lang="de-DE" dirty="0" err="1"/>
              <a:t>tables</a:t>
            </a:r>
            <a:endParaRPr lang="de-DE" dirty="0"/>
          </a:p>
          <a:p>
            <a:pPr lvl="1"/>
            <a:r>
              <a:rPr lang="de-DE" sz="1800" dirty="0"/>
              <a:t>In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case</a:t>
            </a:r>
            <a:r>
              <a:rPr lang="de-DE" sz="1800" dirty="0"/>
              <a:t> all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information</a:t>
            </a:r>
            <a:r>
              <a:rPr lang="de-DE" sz="1800" dirty="0"/>
              <a:t> </a:t>
            </a:r>
            <a:r>
              <a:rPr lang="de-DE" sz="1800" dirty="0" err="1"/>
              <a:t>regarding</a:t>
            </a:r>
            <a:r>
              <a:rPr lang="de-DE" sz="1800" dirty="0"/>
              <a:t> wage </a:t>
            </a:r>
            <a:r>
              <a:rPr lang="de-DE" sz="1800" dirty="0" err="1"/>
              <a:t>tables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collected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all </a:t>
            </a:r>
            <a:r>
              <a:rPr lang="de-DE" sz="1800" dirty="0" err="1"/>
              <a:t>documents</a:t>
            </a:r>
            <a:r>
              <a:rPr lang="de-DE" sz="1800" dirty="0"/>
              <a:t> </a:t>
            </a:r>
            <a:r>
              <a:rPr lang="de-DE" sz="1800" dirty="0" err="1"/>
              <a:t>over</a:t>
            </a:r>
            <a:r>
              <a:rPr lang="de-DE" sz="1800" dirty="0"/>
              <a:t> time. The </a:t>
            </a:r>
            <a:r>
              <a:rPr lang="de-DE" sz="1800" dirty="0" err="1"/>
              <a:t>result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a </a:t>
            </a:r>
            <a:r>
              <a:rPr lang="de-DE" sz="1800" dirty="0" err="1"/>
              <a:t>document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all </a:t>
            </a:r>
            <a:r>
              <a:rPr lang="de-DE" sz="1800" dirty="0" err="1"/>
              <a:t>available</a:t>
            </a:r>
            <a:r>
              <a:rPr lang="de-DE" sz="1800" dirty="0"/>
              <a:t> wage </a:t>
            </a:r>
            <a:r>
              <a:rPr lang="de-DE" sz="1800" dirty="0" err="1"/>
              <a:t>tables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collective</a:t>
            </a:r>
            <a:r>
              <a:rPr lang="de-DE" sz="1800" dirty="0"/>
              <a:t> </a:t>
            </a:r>
            <a:r>
              <a:rPr lang="de-DE" sz="1800" dirty="0" err="1"/>
              <a:t>agreement</a:t>
            </a:r>
            <a:endParaRPr lang="de-DE" sz="1800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9FDB5B-0C24-4402-A00D-C22B64CF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53"/>
            <a:ext cx="8229600" cy="581406"/>
          </a:xfrm>
        </p:spPr>
        <p:txBody>
          <a:bodyPr/>
          <a:lstStyle/>
          <a:p>
            <a:r>
              <a:rPr lang="de-DE" dirty="0"/>
              <a:t>Keywords/</a:t>
            </a:r>
            <a:r>
              <a:rPr lang="de-DE" dirty="0" err="1"/>
              <a:t>topics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8B1BDF-DE84-43A2-B291-6190EE3CA4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39013B-8EB1-499D-9CF4-7DFD9970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299E52-B723-4A45-90AD-93F6596C9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05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82FAC6-B2C8-43E5-BBB7-27208407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2" y="219975"/>
            <a:ext cx="8229600" cy="17745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Quicksearch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82C1ED-A0AC-4DE9-B609-385BBEF92E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66DA27-BF9F-453D-A62C-95D78A2B8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752826-6270-4858-8CFA-D4176193B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pic>
        <p:nvPicPr>
          <p:cNvPr id="21" name="Inhaltsplatzhalter 20" descr="Ein Bild, das Screenshot, Computer, Tisch enthält.&#10;&#10;Automatisch generierte Beschreibung">
            <a:extLst>
              <a:ext uri="{FF2B5EF4-FFF2-40B4-BE49-F238E27FC236}">
                <a16:creationId xmlns:a16="http://schemas.microsoft.com/office/drawing/2014/main" id="{3F604B5F-1D97-4432-9ADB-F9E80DBD4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446958"/>
            <a:ext cx="8226057" cy="4076363"/>
          </a:xfr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0027A60-A499-42E4-987E-36AF1AB6E943}"/>
              </a:ext>
            </a:extLst>
          </p:cNvPr>
          <p:cNvSpPr/>
          <p:nvPr/>
        </p:nvSpPr>
        <p:spPr>
          <a:xfrm>
            <a:off x="6948264" y="771550"/>
            <a:ext cx="792088" cy="177450"/>
          </a:xfrm>
          <a:prstGeom prst="rect">
            <a:avLst/>
          </a:prstGeom>
          <a:solidFill>
            <a:srgbClr val="33CC33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D6C4189-E1CF-4E84-8816-F285E64C4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242" y="1697948"/>
            <a:ext cx="1590675" cy="2524125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6FC7049B-8744-4FF2-A79F-BCC51BB4A03C}"/>
              </a:ext>
            </a:extLst>
          </p:cNvPr>
          <p:cNvCxnSpPr>
            <a:stCxn id="22" idx="2"/>
            <a:endCxn id="26" idx="0"/>
          </p:cNvCxnSpPr>
          <p:nvPr/>
        </p:nvCxnSpPr>
        <p:spPr>
          <a:xfrm flipH="1">
            <a:off x="6572580" y="949000"/>
            <a:ext cx="771728" cy="748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4606EE21-01EB-4571-9D85-C56722B74FC4}"/>
              </a:ext>
            </a:extLst>
          </p:cNvPr>
          <p:cNvSpPr/>
          <p:nvPr/>
        </p:nvSpPr>
        <p:spPr>
          <a:xfrm>
            <a:off x="2771800" y="860275"/>
            <a:ext cx="2232248" cy="177450"/>
          </a:xfrm>
          <a:prstGeom prst="rect">
            <a:avLst/>
          </a:prstGeom>
          <a:solidFill>
            <a:srgbClr val="FF33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C58C2CE-1AD4-40C5-A51C-44321C06A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51" y="2053553"/>
            <a:ext cx="5991745" cy="307584"/>
          </a:xfrm>
          <a:prstGeom prst="rect">
            <a:avLst/>
          </a:prstGeom>
        </p:spPr>
      </p:pic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C09C3F9-1CF5-4E87-BE77-B46F54E6EFA6}"/>
              </a:ext>
            </a:extLst>
          </p:cNvPr>
          <p:cNvCxnSpPr>
            <a:stCxn id="29" idx="2"/>
            <a:endCxn id="31" idx="0"/>
          </p:cNvCxnSpPr>
          <p:nvPr/>
        </p:nvCxnSpPr>
        <p:spPr>
          <a:xfrm>
            <a:off x="3887924" y="1037725"/>
            <a:ext cx="0" cy="10158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46187FF3-1C17-4ABE-BD4E-308F5220D24D}"/>
              </a:ext>
            </a:extLst>
          </p:cNvPr>
          <p:cNvSpPr/>
          <p:nvPr/>
        </p:nvSpPr>
        <p:spPr>
          <a:xfrm>
            <a:off x="323527" y="2485140"/>
            <a:ext cx="1080121" cy="806690"/>
          </a:xfrm>
          <a:prstGeom prst="rect">
            <a:avLst/>
          </a:prstGeom>
          <a:solidFill>
            <a:srgbClr val="0066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3AE0DCB-714B-4A73-99C3-2B4282D86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645" y="1697948"/>
            <a:ext cx="3456210" cy="2703106"/>
          </a:xfrm>
          <a:prstGeom prst="rect">
            <a:avLst/>
          </a:prstGeom>
        </p:spPr>
      </p:pic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9FC972F2-C241-4D55-BF38-5D5FE5215875}"/>
              </a:ext>
            </a:extLst>
          </p:cNvPr>
          <p:cNvCxnSpPr>
            <a:stCxn id="34" idx="3"/>
            <a:endCxn id="36" idx="1"/>
          </p:cNvCxnSpPr>
          <p:nvPr/>
        </p:nvCxnSpPr>
        <p:spPr>
          <a:xfrm>
            <a:off x="1403648" y="2888485"/>
            <a:ext cx="1180997" cy="161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E61D48-4FDA-4CE1-ACB6-12BC03ABA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2862318"/>
          </a:xfrm>
        </p:spPr>
        <p:txBody>
          <a:bodyPr/>
          <a:lstStyle/>
          <a:p>
            <a:r>
              <a:rPr lang="de-DE" dirty="0" err="1"/>
              <a:t>goes</a:t>
            </a:r>
            <a:r>
              <a:rPr lang="de-DE" dirty="0"/>
              <a:t> back 25 </a:t>
            </a:r>
            <a:r>
              <a:rPr lang="de-DE" dirty="0" err="1"/>
              <a:t>years</a:t>
            </a:r>
            <a:endParaRPr lang="de-DE" dirty="0"/>
          </a:p>
          <a:p>
            <a:pPr lvl="1"/>
            <a:r>
              <a:rPr lang="de-DE" dirty="0"/>
              <a:t>also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older</a:t>
            </a:r>
            <a:r>
              <a:rPr lang="de-DE" dirty="0"/>
              <a:t> </a:t>
            </a:r>
            <a:r>
              <a:rPr lang="de-DE" dirty="0" err="1"/>
              <a:t>collective</a:t>
            </a:r>
            <a:r>
              <a:rPr lang="de-DE" dirty="0"/>
              <a:t> </a:t>
            </a:r>
            <a:r>
              <a:rPr lang="de-DE" dirty="0" err="1"/>
              <a:t>agreements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documents</a:t>
            </a:r>
            <a:endParaRPr lang="de-DE" dirty="0"/>
          </a:p>
          <a:p>
            <a:pPr lvl="1"/>
            <a:r>
              <a:rPr lang="de-DE" dirty="0" err="1"/>
              <a:t>Exception</a:t>
            </a:r>
            <a:r>
              <a:rPr lang="de-DE" dirty="0"/>
              <a:t>: </a:t>
            </a:r>
            <a:r>
              <a:rPr lang="de-DE" dirty="0" err="1"/>
              <a:t>historical</a:t>
            </a:r>
            <a:r>
              <a:rPr lang="de-DE" dirty="0"/>
              <a:t> wage </a:t>
            </a:r>
            <a:r>
              <a:rPr lang="de-DE" dirty="0" err="1"/>
              <a:t>tables</a:t>
            </a:r>
            <a:endParaRPr lang="de-DE" dirty="0"/>
          </a:p>
          <a:p>
            <a:pPr lvl="1"/>
            <a:r>
              <a:rPr lang="de-DE" dirty="0" err="1"/>
              <a:t>Ongoing</a:t>
            </a:r>
            <a:r>
              <a:rPr lang="de-DE" dirty="0"/>
              <a:t> Project</a:t>
            </a:r>
          </a:p>
          <a:p>
            <a:pPr lvl="2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manually</a:t>
            </a:r>
            <a:r>
              <a:rPr lang="de-DE" dirty="0"/>
              <a:t> (</a:t>
            </a:r>
            <a:r>
              <a:rPr lang="de-DE" dirty="0" err="1"/>
              <a:t>editor</a:t>
            </a:r>
            <a:r>
              <a:rPr lang="de-DE" dirty="0"/>
              <a:t>)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changed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6E09EF-1C5D-438C-8B6A-F35111F0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CBAs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25 </a:t>
            </a:r>
            <a:r>
              <a:rPr lang="de-DE" dirty="0" err="1"/>
              <a:t>years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D11759-727A-48E3-8284-FA9BE5D5C6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AEA0C9-C01B-47F1-A89A-D1BC00C6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7F9D92-E997-4E5F-90A7-5798C4436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71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F5F2608-A927-4547-BD6C-D0FBC9A00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99543"/>
            <a:ext cx="6912768" cy="3998456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9070999-F6FD-4F42-BC4A-95701B2E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53"/>
            <a:ext cx="8229600" cy="437390"/>
          </a:xfrm>
        </p:spPr>
        <p:txBody>
          <a:bodyPr>
            <a:normAutofit fontScale="90000"/>
          </a:bodyPr>
          <a:lstStyle/>
          <a:p>
            <a:r>
              <a:rPr lang="de-DE" dirty="0"/>
              <a:t>Historical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D4506C-5974-4C4A-AAC0-EC6DE35084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066D2E-EDD0-4183-88E3-0959FBD69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A14FB8-D71A-4A32-A666-25F01E545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42A36A8-B627-4CB8-8D37-5FA4F7FF8283}"/>
              </a:ext>
            </a:extLst>
          </p:cNvPr>
          <p:cNvSpPr/>
          <p:nvPr/>
        </p:nvSpPr>
        <p:spPr>
          <a:xfrm>
            <a:off x="715781" y="1423617"/>
            <a:ext cx="1368152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CA00553-6B20-4204-BEC7-D823DCC4F589}"/>
              </a:ext>
            </a:extLst>
          </p:cNvPr>
          <p:cNvSpPr/>
          <p:nvPr/>
        </p:nvSpPr>
        <p:spPr>
          <a:xfrm>
            <a:off x="611560" y="1923678"/>
            <a:ext cx="2448272" cy="792088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062291A-EBBA-4634-889C-E201D6F7A314}"/>
              </a:ext>
            </a:extLst>
          </p:cNvPr>
          <p:cNvCxnSpPr>
            <a:stCxn id="2" idx="2"/>
            <a:endCxn id="7" idx="0"/>
          </p:cNvCxnSpPr>
          <p:nvPr/>
        </p:nvCxnSpPr>
        <p:spPr>
          <a:xfrm>
            <a:off x="1399857" y="1711649"/>
            <a:ext cx="435839" cy="2120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1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F6A289-EDF9-44E2-A145-241EF99D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7028"/>
            <a:ext cx="8229600" cy="1901954"/>
          </a:xfrm>
        </p:spPr>
        <p:txBody>
          <a:bodyPr/>
          <a:lstStyle/>
          <a:p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ministry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labor</a:t>
            </a:r>
            <a:endParaRPr lang="de-DE" dirty="0"/>
          </a:p>
          <a:p>
            <a:r>
              <a:rPr lang="de-DE" dirty="0" err="1"/>
              <a:t>plattform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posting</a:t>
            </a:r>
            <a:r>
              <a:rPr lang="de-DE" dirty="0"/>
              <a:t> </a:t>
            </a:r>
            <a:r>
              <a:rPr lang="de-DE" dirty="0" err="1"/>
              <a:t>workers</a:t>
            </a:r>
            <a:r>
              <a:rPr lang="de-DE" dirty="0"/>
              <a:t> in Austria</a:t>
            </a:r>
          </a:p>
          <a:p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7 </a:t>
            </a:r>
            <a:r>
              <a:rPr lang="de-DE" dirty="0" err="1"/>
              <a:t>languages</a:t>
            </a:r>
            <a:endParaRPr lang="de-DE" dirty="0"/>
          </a:p>
          <a:p>
            <a:r>
              <a:rPr lang="de-DE" dirty="0" err="1"/>
              <a:t>briew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60 </a:t>
            </a:r>
            <a:r>
              <a:rPr lang="de-DE" dirty="0" err="1"/>
              <a:t>collective</a:t>
            </a:r>
            <a:r>
              <a:rPr lang="de-DE" dirty="0"/>
              <a:t> </a:t>
            </a:r>
            <a:r>
              <a:rPr lang="de-DE" dirty="0" err="1"/>
              <a:t>agreements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67E2AF-1831-48CA-82A8-47E39B2E37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28DDB2-DCF7-4DFF-AB73-4C44D0A69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F2A7AE-1B98-4982-8161-1801ACEC5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0D1198C-D62F-479F-821B-B7CCD200A536}"/>
              </a:ext>
            </a:extLst>
          </p:cNvPr>
          <p:cNvSpPr txBox="1"/>
          <p:nvPr/>
        </p:nvSpPr>
        <p:spPr>
          <a:xfrm>
            <a:off x="971600" y="3068983"/>
            <a:ext cx="7293496" cy="1440160"/>
          </a:xfrm>
          <a:prstGeom prst="rect">
            <a:avLst/>
          </a:prstGeom>
        </p:spPr>
        <p:txBody>
          <a:bodyPr vert="horz" wrap="square" lIns="91440" tIns="45720" rIns="91440" bIns="45720" numCol="2" rtlCol="0" anchor="ctr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czech</a:t>
            </a: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slovak</a:t>
            </a: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polish</a:t>
            </a:r>
            <a:endParaRPr lang="de-DE" sz="2000" dirty="0"/>
          </a:p>
          <a:p>
            <a:pPr lvl="1"/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slovenian</a:t>
            </a: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hungarian</a:t>
            </a: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english</a:t>
            </a:r>
            <a:endParaRPr lang="de-DE" sz="2000" dirty="0"/>
          </a:p>
          <a:p>
            <a:endParaRPr lang="de-DE" dirty="0"/>
          </a:p>
        </p:txBody>
      </p:sp>
      <p:pic>
        <p:nvPicPr>
          <p:cNvPr id="9" name="Grafik 8" descr="Ein Bild, das Objekt, Uhr, Zeichnung, Schild enthält.&#10;&#10;Automatisch generierte Beschreibung">
            <a:extLst>
              <a:ext uri="{FF2B5EF4-FFF2-40B4-BE49-F238E27FC236}">
                <a16:creationId xmlns:a16="http://schemas.microsoft.com/office/drawing/2014/main" id="{2FE3893E-B1AE-4674-82A2-9CE7ED5C3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41480"/>
            <a:ext cx="42100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1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46C03D38-5CB2-483B-BD16-71D547E7D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2571750"/>
            <a:ext cx="6944816" cy="1907301"/>
          </a:xfrm>
        </p:spPr>
        <p:txBody>
          <a:bodyPr/>
          <a:lstStyle/>
          <a:p>
            <a:r>
              <a:rPr lang="de-DE" sz="4000" dirty="0" err="1"/>
              <a:t>Thank</a:t>
            </a:r>
            <a:r>
              <a:rPr lang="de-DE" sz="4000" dirty="0"/>
              <a:t> </a:t>
            </a:r>
            <a:r>
              <a:rPr lang="de-DE" sz="4000" dirty="0" err="1"/>
              <a:t>you</a:t>
            </a:r>
            <a:r>
              <a:rPr lang="de-DE" sz="4000" dirty="0"/>
              <a:t> </a:t>
            </a:r>
            <a:r>
              <a:rPr lang="de-DE" sz="4000" dirty="0" err="1"/>
              <a:t>for</a:t>
            </a:r>
            <a:r>
              <a:rPr lang="de-DE" sz="4000" dirty="0"/>
              <a:t> </a:t>
            </a:r>
            <a:r>
              <a:rPr lang="de-DE" sz="4000" dirty="0" err="1"/>
              <a:t>your</a:t>
            </a:r>
            <a:r>
              <a:rPr lang="de-DE" sz="4000" dirty="0"/>
              <a:t> </a:t>
            </a:r>
            <a:r>
              <a:rPr lang="de-DE" sz="4000" dirty="0" err="1"/>
              <a:t>attention</a:t>
            </a:r>
            <a:r>
              <a:rPr lang="de-DE" sz="4000" dirty="0"/>
              <a:t>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6DDCA9-6805-44F1-84AC-3B15DE13FF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9FECEB-3EFD-470E-854A-6CA4527DA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C57114-8C22-4033-A2B2-6B8D36AD5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943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A10107-FE1C-4208-9E2A-445B9AA9DF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8C58B1-6614-4408-B3FD-61A86C39F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D9EC9F-582E-46D6-BA21-F4F14079E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1B8C18-A0B8-4429-9F7F-C92A9E1517AA}"/>
              </a:ext>
            </a:extLst>
          </p:cNvPr>
          <p:cNvSpPr txBox="1"/>
          <p:nvPr/>
        </p:nvSpPr>
        <p:spPr>
          <a:xfrm>
            <a:off x="539552" y="411510"/>
            <a:ext cx="7272808" cy="36724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6F7F8E-0E69-4060-A2D7-101A7112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9"/>
            <a:ext cx="6840760" cy="4836114"/>
          </a:xfrm>
          <a:prstGeom prst="rect">
            <a:avLst/>
          </a:prstGeom>
        </p:spPr>
      </p:pic>
      <p:sp>
        <p:nvSpPr>
          <p:cNvPr id="6" name="Stern: 5 Zacken 5">
            <a:extLst>
              <a:ext uri="{FF2B5EF4-FFF2-40B4-BE49-F238E27FC236}">
                <a16:creationId xmlns:a16="http://schemas.microsoft.com/office/drawing/2014/main" id="{3071C256-C7D1-495E-BDB5-E8C8DDE1C95A}"/>
              </a:ext>
            </a:extLst>
          </p:cNvPr>
          <p:cNvSpPr/>
          <p:nvPr/>
        </p:nvSpPr>
        <p:spPr>
          <a:xfrm>
            <a:off x="3851920" y="1925310"/>
            <a:ext cx="936104" cy="79208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2FDE20A-6A72-4F19-9610-E6850ADA07EC}"/>
              </a:ext>
            </a:extLst>
          </p:cNvPr>
          <p:cNvCxnSpPr>
            <a:stCxn id="6" idx="0"/>
          </p:cNvCxnSpPr>
          <p:nvPr/>
        </p:nvCxnSpPr>
        <p:spPr>
          <a:xfrm flipV="1">
            <a:off x="4319972" y="1203598"/>
            <a:ext cx="0" cy="721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8FC208B-4832-4286-B1AD-7D9EFC054534}"/>
              </a:ext>
            </a:extLst>
          </p:cNvPr>
          <p:cNvCxnSpPr>
            <a:stCxn id="6" idx="4"/>
          </p:cNvCxnSpPr>
          <p:nvPr/>
        </p:nvCxnSpPr>
        <p:spPr>
          <a:xfrm flipV="1">
            <a:off x="4788023" y="1925310"/>
            <a:ext cx="288033" cy="302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B0B10A6E-819A-4DA3-8230-B60AA5E5B185}"/>
              </a:ext>
            </a:extLst>
          </p:cNvPr>
          <p:cNvSpPr/>
          <p:nvPr/>
        </p:nvSpPr>
        <p:spPr>
          <a:xfrm>
            <a:off x="4836355" y="1390060"/>
            <a:ext cx="2160240" cy="721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0547CA0-3CE4-4580-AD32-C2B7EF6C7791}"/>
              </a:ext>
            </a:extLst>
          </p:cNvPr>
          <p:cNvSpPr/>
          <p:nvPr/>
        </p:nvSpPr>
        <p:spPr>
          <a:xfrm>
            <a:off x="3566168" y="512794"/>
            <a:ext cx="1539481" cy="1311232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0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4386DA-CB1F-445B-82FC-D5FB668F2A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3C75A7B-FA2A-4083-B4D6-72DBC0F49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DA59FD-C591-431B-9E7A-9A860CC78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CE62175-4F5A-4EDE-AA07-35187F398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5" y="195486"/>
            <a:ext cx="6996464" cy="370157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394704C-8E90-4DBF-92C3-35DC1E924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667" y="555526"/>
            <a:ext cx="4968552" cy="373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7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C2F37A-C795-4F09-8065-380EB7654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7653"/>
            <a:ext cx="4038600" cy="2886969"/>
          </a:xfrm>
        </p:spPr>
        <p:txBody>
          <a:bodyPr/>
          <a:lstStyle/>
          <a:p>
            <a:r>
              <a:rPr lang="de-DE" dirty="0"/>
              <a:t>Target </a:t>
            </a:r>
            <a:r>
              <a:rPr lang="de-DE" dirty="0" err="1"/>
              <a:t>group</a:t>
            </a:r>
            <a:r>
              <a:rPr lang="de-DE" dirty="0"/>
              <a:t>: </a:t>
            </a:r>
            <a:r>
              <a:rPr lang="de-DE" dirty="0" err="1"/>
              <a:t>experts</a:t>
            </a:r>
            <a:endParaRPr lang="de-DE" dirty="0"/>
          </a:p>
          <a:p>
            <a:r>
              <a:rPr lang="de-DE" dirty="0"/>
              <a:t>Paid </a:t>
            </a:r>
            <a:r>
              <a:rPr lang="de-DE" dirty="0" err="1"/>
              <a:t>service</a:t>
            </a:r>
            <a:endParaRPr lang="de-DE" dirty="0"/>
          </a:p>
          <a:p>
            <a:r>
              <a:rPr lang="de-DE" dirty="0"/>
              <a:t>CLA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 25 </a:t>
            </a:r>
            <a:r>
              <a:rPr lang="de-DE" dirty="0" err="1"/>
              <a:t>years</a:t>
            </a:r>
            <a:endParaRPr lang="de-DE" dirty="0"/>
          </a:p>
          <a:p>
            <a:r>
              <a:rPr lang="de-DE" dirty="0" err="1"/>
              <a:t>Quicksearch</a:t>
            </a:r>
            <a:r>
              <a:rPr lang="de-DE" dirty="0"/>
              <a:t>, </a:t>
            </a:r>
            <a:r>
              <a:rPr lang="de-DE" dirty="0" err="1"/>
              <a:t>filters</a:t>
            </a:r>
            <a:r>
              <a:rPr lang="de-DE" dirty="0"/>
              <a:t>, </a:t>
            </a:r>
            <a:r>
              <a:rPr lang="de-DE" dirty="0" err="1"/>
              <a:t>metadata</a:t>
            </a:r>
            <a:r>
              <a:rPr lang="de-DE" dirty="0"/>
              <a:t>, </a:t>
            </a:r>
            <a:r>
              <a:rPr lang="de-DE" dirty="0" err="1"/>
              <a:t>notes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C3C3E2-72A4-4BBF-9CBA-7ACE7732E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07653"/>
            <a:ext cx="4038600" cy="2886970"/>
          </a:xfrm>
        </p:spPr>
        <p:txBody>
          <a:bodyPr/>
          <a:lstStyle/>
          <a:p>
            <a:r>
              <a:rPr lang="de-DE" dirty="0"/>
              <a:t>Target </a:t>
            </a:r>
            <a:r>
              <a:rPr lang="de-DE" dirty="0" err="1"/>
              <a:t>group</a:t>
            </a:r>
            <a:r>
              <a:rPr lang="de-DE" dirty="0"/>
              <a:t>: </a:t>
            </a:r>
            <a:r>
              <a:rPr lang="de-DE" dirty="0" err="1"/>
              <a:t>employee</a:t>
            </a:r>
            <a:endParaRPr lang="de-DE" dirty="0"/>
          </a:p>
          <a:p>
            <a:r>
              <a:rPr lang="de-DE" dirty="0"/>
              <a:t>Free</a:t>
            </a:r>
          </a:p>
          <a:p>
            <a:r>
              <a:rPr lang="de-DE" dirty="0" err="1"/>
              <a:t>Current</a:t>
            </a:r>
            <a:r>
              <a:rPr lang="de-DE" dirty="0"/>
              <a:t> CLA</a:t>
            </a:r>
          </a:p>
          <a:p>
            <a:r>
              <a:rPr lang="de-DE" dirty="0" err="1"/>
              <a:t>Quicksearch</a:t>
            </a:r>
            <a:r>
              <a:rPr lang="de-DE" dirty="0"/>
              <a:t>, </a:t>
            </a:r>
            <a:r>
              <a:rPr lang="de-DE" dirty="0" err="1"/>
              <a:t>notes</a:t>
            </a:r>
            <a:r>
              <a:rPr lang="de-DE" dirty="0"/>
              <a:t> (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union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51BC61-E6CA-42C8-8018-854FF4DD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D13B8D-7DC0-4D5A-AD38-591FAC407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16381C-BA59-4CD0-8E2E-256B1B157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12FEFA-6459-44B8-91DB-6D0C259F4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85938"/>
            <a:ext cx="2846923" cy="3308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50119BF-5C5D-45E9-B4E8-DD3E2F855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212" y="379534"/>
            <a:ext cx="3598576" cy="6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2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B47B40D-030D-4EFD-B62F-D52EF337E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34426"/>
          </a:xfrm>
        </p:spPr>
        <p:txBody>
          <a:bodyPr/>
          <a:lstStyle/>
          <a:p>
            <a:pPr marL="0" indent="0">
              <a:buNone/>
            </a:pPr>
            <a:r>
              <a:rPr lang="de-DE" sz="3000" u="dbl" dirty="0" err="1">
                <a:solidFill>
                  <a:schemeClr val="accent6"/>
                </a:solidFill>
                <a:latin typeface="+mj-lt"/>
              </a:rPr>
              <a:t>KVSystem</a:t>
            </a:r>
            <a:r>
              <a:rPr lang="de-DE" sz="3000" u="dbl" dirty="0">
                <a:solidFill>
                  <a:schemeClr val="accent6"/>
                </a:solidFill>
                <a:latin typeface="+mj-lt"/>
              </a:rPr>
              <a:t> - 1995</a:t>
            </a:r>
          </a:p>
          <a:p>
            <a:r>
              <a:rPr lang="de-DE" dirty="0"/>
              <a:t>Driven </a:t>
            </a:r>
            <a:r>
              <a:rPr lang="de-DE" dirty="0" err="1"/>
              <a:t>by</a:t>
            </a:r>
            <a:r>
              <a:rPr lang="de-DE" dirty="0"/>
              <a:t> trade </a:t>
            </a:r>
            <a:r>
              <a:rPr lang="de-DE" dirty="0" err="1"/>
              <a:t>unions</a:t>
            </a:r>
            <a:endParaRPr lang="de-DE" dirty="0"/>
          </a:p>
          <a:p>
            <a:pPr lvl="1"/>
            <a:r>
              <a:rPr lang="de-DE" sz="2000" dirty="0" err="1"/>
              <a:t>Availability</a:t>
            </a:r>
            <a:r>
              <a:rPr lang="de-DE" sz="2000" dirty="0"/>
              <a:t> in a </a:t>
            </a:r>
            <a:r>
              <a:rPr lang="de-DE" sz="2000" dirty="0" err="1"/>
              <a:t>central</a:t>
            </a:r>
            <a:r>
              <a:rPr lang="de-DE" sz="2000" dirty="0"/>
              <a:t> </a:t>
            </a:r>
            <a:r>
              <a:rPr lang="de-DE" sz="2000" dirty="0" err="1"/>
              <a:t>place</a:t>
            </a:r>
            <a:endParaRPr lang="de-DE" sz="2000" dirty="0"/>
          </a:p>
          <a:p>
            <a:pPr lvl="1"/>
            <a:r>
              <a:rPr lang="de-DE" sz="2000" dirty="0" err="1"/>
              <a:t>Facilitate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legal </a:t>
            </a:r>
            <a:r>
              <a:rPr lang="de-DE" sz="2000" dirty="0" err="1"/>
              <a:t>advice</a:t>
            </a:r>
            <a:endParaRPr lang="de-DE" sz="2000" dirty="0"/>
          </a:p>
          <a:p>
            <a:pPr lvl="1"/>
            <a:r>
              <a:rPr lang="de-DE" sz="2000" dirty="0"/>
              <a:t>Competition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representatives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employees</a:t>
            </a:r>
            <a:r>
              <a:rPr lang="de-DE" sz="2000" dirty="0"/>
              <a:t> and </a:t>
            </a:r>
            <a:r>
              <a:rPr lang="de-DE" sz="2000" dirty="0" err="1"/>
              <a:t>employers</a:t>
            </a:r>
            <a:endParaRPr lang="de-DE" sz="2000" dirty="0"/>
          </a:p>
          <a:p>
            <a:pPr marL="0" indent="0">
              <a:buNone/>
            </a:pPr>
            <a:r>
              <a:rPr lang="de-DE" sz="3000" u="dbl" dirty="0">
                <a:solidFill>
                  <a:srgbClr val="C00000"/>
                </a:solidFill>
                <a:latin typeface="+mj-lt"/>
              </a:rPr>
              <a:t>kollektivvertrag.at – 2015</a:t>
            </a:r>
          </a:p>
          <a:p>
            <a:r>
              <a:rPr lang="de-DE" dirty="0">
                <a:solidFill>
                  <a:schemeClr val="tx1"/>
                </a:solidFill>
              </a:rPr>
              <a:t>Driven </a:t>
            </a:r>
            <a:r>
              <a:rPr lang="de-DE" dirty="0" err="1">
                <a:solidFill>
                  <a:schemeClr val="tx1"/>
                </a:solidFill>
              </a:rPr>
              <a:t>by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google</a:t>
            </a:r>
            <a:endParaRPr lang="de-DE" dirty="0">
              <a:solidFill>
                <a:schemeClr val="tx1"/>
              </a:solidFill>
            </a:endParaRPr>
          </a:p>
          <a:p>
            <a:pPr lvl="1"/>
            <a:r>
              <a:rPr lang="de-DE" dirty="0" err="1"/>
              <a:t>Visibility</a:t>
            </a:r>
            <a:r>
              <a:rPr lang="de-DE" dirty="0"/>
              <a:t> in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engines</a:t>
            </a:r>
            <a:endParaRPr lang="de-DE" dirty="0"/>
          </a:p>
          <a:p>
            <a:pPr lvl="1"/>
            <a:r>
              <a:rPr lang="de-DE" dirty="0"/>
              <a:t>Main source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collective</a:t>
            </a:r>
            <a:r>
              <a:rPr lang="de-DE" dirty="0"/>
              <a:t> </a:t>
            </a:r>
            <a:r>
              <a:rPr lang="de-DE" dirty="0" err="1"/>
              <a:t>agreements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6C7D09-E1E3-470F-BD03-B8F2B51B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53"/>
            <a:ext cx="8229600" cy="650844"/>
          </a:xfrm>
        </p:spPr>
        <p:txBody>
          <a:bodyPr/>
          <a:lstStyle/>
          <a:p>
            <a:r>
              <a:rPr lang="de-DE" dirty="0"/>
              <a:t>Historical </a:t>
            </a:r>
            <a:r>
              <a:rPr lang="de-DE" dirty="0" err="1"/>
              <a:t>outline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AC17FB-0920-43A8-9F8C-0DB4D86C49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26.3.2020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D2FC05-7E2F-4C8D-B106-8FC17A58F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A99D6-3CD1-44D5-8055-C2C326A1D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35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ECD37BF-9DFE-4DEA-B7A9-1A171DED2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52839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Main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Austrian </a:t>
            </a:r>
            <a:r>
              <a:rPr lang="de-DE" dirty="0" err="1"/>
              <a:t>collective</a:t>
            </a:r>
            <a:r>
              <a:rPr lang="de-DE" dirty="0"/>
              <a:t> </a:t>
            </a:r>
            <a:r>
              <a:rPr lang="de-DE" dirty="0" err="1"/>
              <a:t>agreements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negotiated</a:t>
            </a:r>
            <a:r>
              <a:rPr lang="de-DE" dirty="0"/>
              <a:t> on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dirty="0"/>
              <a:t>Additional </a:t>
            </a:r>
            <a:r>
              <a:rPr lang="de-DE" dirty="0" err="1"/>
              <a:t>content</a:t>
            </a:r>
            <a:r>
              <a:rPr lang="de-DE" dirty="0"/>
              <a:t>:</a:t>
            </a:r>
          </a:p>
          <a:p>
            <a:pPr lvl="1"/>
            <a:r>
              <a:rPr lang="de-DE" sz="1800" dirty="0" err="1"/>
              <a:t>minimum</a:t>
            </a:r>
            <a:r>
              <a:rPr lang="de-DE" sz="1800" dirty="0"/>
              <a:t> wage </a:t>
            </a:r>
            <a:r>
              <a:rPr lang="de-DE" sz="1800" dirty="0" err="1"/>
              <a:t>rates</a:t>
            </a:r>
            <a:endParaRPr lang="de-DE" sz="1800" dirty="0"/>
          </a:p>
          <a:p>
            <a:pPr lvl="1"/>
            <a:r>
              <a:rPr lang="de-DE" sz="1800" dirty="0" err="1"/>
              <a:t>homework</a:t>
            </a:r>
            <a:r>
              <a:rPr lang="de-DE" sz="1800" dirty="0"/>
              <a:t> </a:t>
            </a:r>
            <a:r>
              <a:rPr lang="de-DE" sz="1800" dirty="0" err="1"/>
              <a:t>contracts</a:t>
            </a:r>
            <a:endParaRPr lang="de-DE" sz="1800" dirty="0"/>
          </a:p>
          <a:p>
            <a:pPr lvl="1"/>
            <a:r>
              <a:rPr lang="de-DE" sz="1800" dirty="0" err="1"/>
              <a:t>apprenticeships</a:t>
            </a:r>
            <a:endParaRPr lang="de-DE" sz="1800" dirty="0"/>
          </a:p>
          <a:p>
            <a:pPr lvl="1"/>
            <a:r>
              <a:rPr lang="de-DE" sz="1800" dirty="0" err="1"/>
              <a:t>general</a:t>
            </a:r>
            <a:r>
              <a:rPr lang="de-DE" sz="1800" dirty="0"/>
              <a:t> </a:t>
            </a:r>
            <a:r>
              <a:rPr lang="de-DE" sz="1800" dirty="0" err="1"/>
              <a:t>collective</a:t>
            </a:r>
            <a:r>
              <a:rPr lang="de-DE" sz="1800" dirty="0"/>
              <a:t> </a:t>
            </a:r>
            <a:r>
              <a:rPr lang="de-DE" sz="1800" dirty="0" err="1"/>
              <a:t>agreements</a:t>
            </a:r>
            <a:endParaRPr lang="de-DE" sz="1800" dirty="0"/>
          </a:p>
          <a:p>
            <a:pPr lvl="1"/>
            <a:r>
              <a:rPr lang="de-DE" sz="1800" dirty="0" err="1"/>
              <a:t>brief</a:t>
            </a:r>
            <a:r>
              <a:rPr lang="de-DE" sz="1800" dirty="0"/>
              <a:t> </a:t>
            </a:r>
            <a:r>
              <a:rPr lang="de-DE" sz="1800" dirty="0" err="1"/>
              <a:t>overview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27C030-64E9-4BE1-8D4E-2E253216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53"/>
            <a:ext cx="8229600" cy="437390"/>
          </a:xfrm>
        </p:spPr>
        <p:txBody>
          <a:bodyPr>
            <a:normAutofit fontScale="90000"/>
          </a:bodyPr>
          <a:lstStyle/>
          <a:p>
            <a:r>
              <a:rPr lang="de-DE" dirty="0"/>
              <a:t>Content (1)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E11859-FBD6-40AB-8C97-510D494AF4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7C5F9E-89DC-4FBB-A017-41CF49081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40BC7F-073B-4255-94D7-88D023D86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40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74A064A-B13C-4C89-8B33-DE320230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762418"/>
          </a:xfrm>
        </p:spPr>
        <p:txBody>
          <a:bodyPr/>
          <a:lstStyle/>
          <a:p>
            <a:r>
              <a:rPr lang="de-DE" dirty="0"/>
              <a:t>As </a:t>
            </a:r>
            <a:r>
              <a:rPr lang="de-DE" dirty="0" err="1"/>
              <a:t>of</a:t>
            </a:r>
            <a:r>
              <a:rPr lang="de-DE" dirty="0"/>
              <a:t> November 2019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b="1" dirty="0"/>
              <a:t>25,000 </a:t>
            </a:r>
            <a:r>
              <a:rPr lang="de-DE" b="1" dirty="0" err="1"/>
              <a:t>documents</a:t>
            </a:r>
            <a:r>
              <a:rPr lang="de-DE" dirty="0"/>
              <a:t> 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database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cover</a:t>
            </a:r>
            <a:r>
              <a:rPr lang="de-DE" dirty="0"/>
              <a:t> 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b="1" dirty="0"/>
              <a:t>800 </a:t>
            </a:r>
            <a:r>
              <a:rPr lang="de-DE" b="1" dirty="0" err="1"/>
              <a:t>collective</a:t>
            </a:r>
            <a:r>
              <a:rPr lang="de-DE" b="1" dirty="0"/>
              <a:t> </a:t>
            </a:r>
            <a:r>
              <a:rPr lang="de-DE" b="1" dirty="0" err="1"/>
              <a:t>agreements</a:t>
            </a:r>
            <a:endParaRPr lang="de-DE" b="1" dirty="0"/>
          </a:p>
          <a:p>
            <a:r>
              <a:rPr lang="de-DE" dirty="0"/>
              <a:t>Per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800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database</a:t>
            </a:r>
            <a:endParaRPr lang="de-DE" dirty="0"/>
          </a:p>
          <a:p>
            <a:pPr lvl="1"/>
            <a:r>
              <a:rPr lang="de-DE" dirty="0"/>
              <a:t>Framework</a:t>
            </a:r>
          </a:p>
          <a:p>
            <a:pPr lvl="1"/>
            <a:r>
              <a:rPr lang="de-DE" dirty="0"/>
              <a:t>Supplements</a:t>
            </a:r>
          </a:p>
          <a:p>
            <a:pPr lvl="1"/>
            <a:r>
              <a:rPr lang="de-DE" dirty="0" err="1"/>
              <a:t>wages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F71107-6B65-4C50-B384-B8F88310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53"/>
            <a:ext cx="8229600" cy="509398"/>
          </a:xfrm>
        </p:spPr>
        <p:txBody>
          <a:bodyPr>
            <a:normAutofit fontScale="90000"/>
          </a:bodyPr>
          <a:lstStyle/>
          <a:p>
            <a:r>
              <a:rPr lang="de-DE" dirty="0"/>
              <a:t>Content (2)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581D74-BA5B-4799-A8A7-512D4FF162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B39270-8F87-40F6-8F85-F1161868B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6C401D-97F1-4BCE-875C-7089AA582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07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E0FF8F2-0903-487A-8865-D18CE5149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90410"/>
          </a:xfrm>
        </p:spPr>
        <p:txBody>
          <a:bodyPr/>
          <a:lstStyle/>
          <a:p>
            <a:r>
              <a:rPr lang="de-DE" dirty="0"/>
              <a:t>XML</a:t>
            </a:r>
          </a:p>
          <a:p>
            <a:pPr lvl="1"/>
            <a:r>
              <a:rPr lang="de-DE" dirty="0" err="1"/>
              <a:t>content</a:t>
            </a:r>
            <a:r>
              <a:rPr lang="de-DE" dirty="0"/>
              <a:t>-reuse</a:t>
            </a:r>
          </a:p>
          <a:p>
            <a:r>
              <a:rPr lang="de-DE" dirty="0" err="1"/>
              <a:t>Metadata</a:t>
            </a:r>
            <a:endParaRPr lang="de-DE" dirty="0"/>
          </a:p>
          <a:p>
            <a:pPr lvl="1"/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(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Keywords/</a:t>
            </a:r>
            <a:r>
              <a:rPr lang="de-DE" dirty="0" err="1"/>
              <a:t>topics</a:t>
            </a:r>
            <a:endParaRPr lang="de-DE" dirty="0"/>
          </a:p>
          <a:p>
            <a:pPr lvl="1"/>
            <a:r>
              <a:rPr lang="de-DE" dirty="0"/>
              <a:t>General Information (</a:t>
            </a:r>
            <a:r>
              <a:rPr lang="de-DE" dirty="0" err="1"/>
              <a:t>validation</a:t>
            </a:r>
            <a:r>
              <a:rPr lang="de-DE" dirty="0"/>
              <a:t>, regional </a:t>
            </a:r>
            <a:r>
              <a:rPr lang="de-DE" dirty="0" err="1"/>
              <a:t>affiliation</a:t>
            </a:r>
            <a:r>
              <a:rPr lang="de-DE" dirty="0"/>
              <a:t>, …)</a:t>
            </a:r>
          </a:p>
          <a:p>
            <a:r>
              <a:rPr lang="de-DE" dirty="0"/>
              <a:t>Annotation</a:t>
            </a:r>
          </a:p>
          <a:p>
            <a:pPr lvl="1"/>
            <a:r>
              <a:rPr lang="de-DE" dirty="0"/>
              <a:t>wage </a:t>
            </a:r>
            <a:r>
              <a:rPr lang="de-DE" dirty="0" err="1"/>
              <a:t>data</a:t>
            </a:r>
            <a:r>
              <a:rPr lang="de-DE" dirty="0"/>
              <a:t> –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out </a:t>
            </a:r>
            <a:r>
              <a:rPr lang="de-DE" dirty="0" err="1"/>
              <a:t>automatically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866F22-045A-482E-B896-402D4615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53"/>
            <a:ext cx="8229600" cy="653414"/>
          </a:xfrm>
        </p:spPr>
        <p:txBody>
          <a:bodyPr/>
          <a:lstStyle/>
          <a:p>
            <a:r>
              <a:rPr lang="de-DE" dirty="0" err="1"/>
              <a:t>Coded</a:t>
            </a:r>
            <a:r>
              <a:rPr lang="de-DE" dirty="0"/>
              <a:t> CBAs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3B96FF-ED34-4C80-B880-FD41F323B6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06E821-6F4E-41E9-912D-15A09936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A7431D-0056-424F-839B-4123F7302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95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44F143D-310E-4C5B-BC7B-33BE4C63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53"/>
            <a:ext cx="8229600" cy="365382"/>
          </a:xfrm>
        </p:spPr>
        <p:txBody>
          <a:bodyPr>
            <a:normAutofit fontScale="90000"/>
          </a:bodyPr>
          <a:lstStyle/>
          <a:p>
            <a:r>
              <a:rPr lang="de-DE" dirty="0"/>
              <a:t>XML </a:t>
            </a:r>
            <a:r>
              <a:rPr lang="de-DE" dirty="0" err="1"/>
              <a:t>content</a:t>
            </a:r>
            <a:r>
              <a:rPr lang="de-DE" dirty="0"/>
              <a:t> (1)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C5B1C-7156-4E0B-8656-8D7B5985C8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AT" dirty="0"/>
              <a:t>26.3.2020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7B1AEB-99C4-44DF-B707-BA9B6D792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07C5A3-A532-484E-8E5F-CB35090D18A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02D557-AA59-4BA4-A3D3-7093B1251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/>
              <a:t>KVSystem</a:t>
            </a:r>
            <a:endParaRPr lang="de-DE" dirty="0"/>
          </a:p>
        </p:txBody>
      </p:sp>
      <p:pic>
        <p:nvPicPr>
          <p:cNvPr id="24" name="Inhaltsplatzhalter 2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AB3D88F-6D6C-4101-9FC8-FC3ABF052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59746"/>
            <a:ext cx="8485501" cy="3816424"/>
          </a:xfr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84EAFEF3-37BF-4EDF-86D1-A928E52282A3}"/>
              </a:ext>
            </a:extLst>
          </p:cNvPr>
          <p:cNvSpPr/>
          <p:nvPr/>
        </p:nvSpPr>
        <p:spPr>
          <a:xfrm>
            <a:off x="971600" y="843558"/>
            <a:ext cx="3384376" cy="216024"/>
          </a:xfrm>
          <a:prstGeom prst="rect">
            <a:avLst/>
          </a:prstGeom>
          <a:solidFill>
            <a:srgbClr val="3399FF">
              <a:alpha val="20000"/>
            </a:srgbClr>
          </a:solidFill>
          <a:ln>
            <a:solidFill>
              <a:srgbClr val="0099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1A7D155-AE4D-48A9-9225-44BACDA35DD1}"/>
              </a:ext>
            </a:extLst>
          </p:cNvPr>
          <p:cNvSpPr/>
          <p:nvPr/>
        </p:nvSpPr>
        <p:spPr>
          <a:xfrm>
            <a:off x="457200" y="1059582"/>
            <a:ext cx="1090464" cy="648072"/>
          </a:xfrm>
          <a:prstGeom prst="rect">
            <a:avLst/>
          </a:prstGeom>
          <a:solidFill>
            <a:srgbClr val="FF3300">
              <a:alpha val="20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903436C-FFED-48F7-AFBF-ADB78E2CB378}"/>
              </a:ext>
            </a:extLst>
          </p:cNvPr>
          <p:cNvSpPr/>
          <p:nvPr/>
        </p:nvSpPr>
        <p:spPr>
          <a:xfrm>
            <a:off x="457200" y="1635646"/>
            <a:ext cx="3466728" cy="2748108"/>
          </a:xfrm>
          <a:prstGeom prst="rect">
            <a:avLst/>
          </a:prstGeom>
          <a:solidFill>
            <a:srgbClr val="33CC33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9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EGB_Verlag_PPT_Folienmaster_2016_E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92500" lnSpcReduction="2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OEGB_Verlag_PPT_Folienmaster_2016_EV</Template>
  <TotalTime>0</TotalTime>
  <Words>424</Words>
  <Application>Microsoft Office PowerPoint</Application>
  <PresentationFormat>Diavoorstelling (16:9)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OEGB_Verlag_PPT_Folienmaster_2016_EV</vt:lpstr>
      <vt:lpstr>KVSystem</vt:lpstr>
      <vt:lpstr>PowerPoint-presentatie</vt:lpstr>
      <vt:lpstr>PowerPoint-presentatie</vt:lpstr>
      <vt:lpstr>PowerPoint-presentatie</vt:lpstr>
      <vt:lpstr>Historical outline</vt:lpstr>
      <vt:lpstr>Content (1)</vt:lpstr>
      <vt:lpstr>Content (2)</vt:lpstr>
      <vt:lpstr>Coded CBAs</vt:lpstr>
      <vt:lpstr>XML content (1)</vt:lpstr>
      <vt:lpstr>Metadata</vt:lpstr>
      <vt:lpstr>XML content (2)</vt:lpstr>
      <vt:lpstr>Consolidation</vt:lpstr>
      <vt:lpstr>Keywords/topics</vt:lpstr>
      <vt:lpstr>Quicksearch</vt:lpstr>
      <vt:lpstr>CBAs of the last 25 years</vt:lpstr>
      <vt:lpstr>Historical data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Schoen Reinhard</dc:creator>
  <cp:lastModifiedBy>paulien Osse</cp:lastModifiedBy>
  <cp:revision>120</cp:revision>
  <cp:lastPrinted>2019-10-07T15:31:45Z</cp:lastPrinted>
  <dcterms:created xsi:type="dcterms:W3CDTF">2019-06-19T14:07:27Z</dcterms:created>
  <dcterms:modified xsi:type="dcterms:W3CDTF">2020-03-19T10:21:00Z</dcterms:modified>
</cp:coreProperties>
</file>