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56" r:id="rId2"/>
    <p:sldId id="257" r:id="rId3"/>
    <p:sldId id="258" r:id="rId4"/>
    <p:sldId id="259" r:id="rId5"/>
    <p:sldId id="262" r:id="rId6"/>
    <p:sldId id="261" r:id="rId7"/>
    <p:sldId id="260" r:id="rId8"/>
    <p:sldId id="263" r:id="rId9"/>
    <p:sldId id="268" r:id="rId10"/>
    <p:sldId id="266"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485"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ABE058A-52E1-43D3-8B3C-26E3659FE670}" type="datetimeFigureOut">
              <a:rPr lang="pt-BR" smtClean="0"/>
              <a:t>17/03/2020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DD9735-1710-4F23-81A6-45285DC3E10C}" type="slidenum">
              <a:rPr lang="pt-BR" smtClean="0"/>
              <a:t>‹#›</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11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ABE058A-52E1-43D3-8B3C-26E3659FE670}" type="datetimeFigureOut">
              <a:rPr lang="pt-BR" smtClean="0"/>
              <a:t>17/03/2020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132100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ABE058A-52E1-43D3-8B3C-26E3659FE670}" type="datetimeFigureOut">
              <a:rPr lang="pt-BR" smtClean="0"/>
              <a:t>17/03/2020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284339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ABE058A-52E1-43D3-8B3C-26E3659FE670}" type="datetimeFigureOut">
              <a:rPr lang="pt-BR" smtClean="0"/>
              <a:t>17/03/2020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312581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ABE058A-52E1-43D3-8B3C-26E3659FE670}" type="datetimeFigureOut">
              <a:rPr lang="pt-BR" smtClean="0"/>
              <a:t>17/03/2020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DD9735-1710-4F23-81A6-45285DC3E10C}" type="slidenum">
              <a:rPr lang="pt-BR" smtClean="0"/>
              <a:t>‹#›</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9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ABE058A-52E1-43D3-8B3C-26E3659FE670}" type="datetimeFigureOut">
              <a:rPr lang="pt-BR" smtClean="0"/>
              <a:t>17/03/2020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33087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5"/>
            <a:ext cx="4937760" cy="32867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2867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ABE058A-52E1-43D3-8B3C-26E3659FE670}" type="datetimeFigureOut">
              <a:rPr lang="pt-BR" smtClean="0"/>
              <a:t>17/03/2020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100172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ABE058A-52E1-43D3-8B3C-26E3659FE670}" type="datetimeFigureOut">
              <a:rPr lang="pt-BR" smtClean="0"/>
              <a:t>17/03/2020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257143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BE058A-52E1-43D3-8B3C-26E3659FE670}" type="datetimeFigureOut">
              <a:rPr lang="pt-BR" smtClean="0"/>
              <a:t>17/03/2020</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138045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BE058A-52E1-43D3-8B3C-26E3659FE670}" type="datetimeFigureOut">
              <a:rPr lang="pt-BR" smtClean="0"/>
              <a:t>17/03/2020</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DD9735-1710-4F23-81A6-45285DC3E10C}" type="slidenum">
              <a:rPr lang="pt-BR" smtClean="0"/>
              <a:t>‹#›</a:t>
            </a:fld>
            <a:endParaRPr lang="pt-BR"/>
          </a:p>
        </p:txBody>
      </p:sp>
    </p:spTree>
    <p:extLst>
      <p:ext uri="{BB962C8B-B14F-4D97-AF65-F5344CB8AC3E}">
        <p14:creationId xmlns:p14="http://schemas.microsoft.com/office/powerpoint/2010/main" val="24026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ABE058A-52E1-43D3-8B3C-26E3659FE670}" type="datetimeFigureOut">
              <a:rPr lang="pt-BR" smtClean="0"/>
              <a:t>17/03/2020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BDD9735-1710-4F23-81A6-45285DC3E10C}" type="slidenum">
              <a:rPr lang="pt-BR" smtClean="0"/>
              <a:t>‹#›</a:t>
            </a:fld>
            <a:endParaRPr lang="pt-BR"/>
          </a:p>
        </p:txBody>
      </p:sp>
    </p:spTree>
    <p:extLst>
      <p:ext uri="{BB962C8B-B14F-4D97-AF65-F5344CB8AC3E}">
        <p14:creationId xmlns:p14="http://schemas.microsoft.com/office/powerpoint/2010/main" val="18381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BE058A-52E1-43D3-8B3C-26E3659FE670}" type="datetimeFigureOut">
              <a:rPr lang="pt-BR" smtClean="0"/>
              <a:t>17/03/2020</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DD9735-1710-4F23-81A6-45285DC3E10C}" type="slidenum">
              <a:rPr lang="pt-BR" smtClean="0"/>
              <a:t>‹#›</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22913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19A395-9098-4296-8889-E5F87970B98C}"/>
              </a:ext>
            </a:extLst>
          </p:cNvPr>
          <p:cNvSpPr>
            <a:spLocks noGrp="1"/>
          </p:cNvSpPr>
          <p:nvPr>
            <p:ph type="ctrTitle"/>
          </p:nvPr>
        </p:nvSpPr>
        <p:spPr/>
        <p:txBody>
          <a:bodyPr anchor="t">
            <a:normAutofit/>
          </a:bodyPr>
          <a:lstStyle/>
          <a:p>
            <a:r>
              <a:rPr lang="en-US" sz="7200" dirty="0" err="1">
                <a:latin typeface="Bahnschrift SemiBold" panose="020B0502040204020203" pitchFamily="34" charset="0"/>
              </a:rPr>
              <a:t>DIEESE</a:t>
            </a:r>
            <a:r>
              <a:rPr lang="en-US" sz="7200" dirty="0">
                <a:latin typeface="Bahnschrift SemiBold" panose="020B0502040204020203" pitchFamily="34" charset="0"/>
              </a:rPr>
              <a:t> and</a:t>
            </a:r>
            <a:br>
              <a:rPr lang="en-US" sz="7200" dirty="0">
                <a:latin typeface="Bahnschrift SemiBold" panose="020B0502040204020203" pitchFamily="34" charset="0"/>
              </a:rPr>
            </a:br>
            <a:r>
              <a:rPr lang="en-US" sz="7200" dirty="0">
                <a:latin typeface="Bahnschrift SemiBold" panose="020B0502040204020203" pitchFamily="34" charset="0"/>
              </a:rPr>
              <a:t>collective agreement databases in Brazil</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15" y="4672581"/>
            <a:ext cx="4562865" cy="1426467"/>
          </a:xfrm>
          <a:prstGeom prst="rect">
            <a:avLst/>
          </a:prstGeom>
        </p:spPr>
      </p:pic>
    </p:spTree>
    <p:extLst>
      <p:ext uri="{BB962C8B-B14F-4D97-AF65-F5344CB8AC3E}">
        <p14:creationId xmlns:p14="http://schemas.microsoft.com/office/powerpoint/2010/main" val="193157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40000" y="360000"/>
            <a:ext cx="4116002" cy="5760000"/>
          </a:xfrm>
          <a:prstGeom prst="rect">
            <a:avLst/>
          </a:prstGeom>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
        <p:nvSpPr>
          <p:cNvPr id="6" name="CaixaDeTexto 5"/>
          <p:cNvSpPr txBox="1"/>
          <p:nvPr/>
        </p:nvSpPr>
        <p:spPr>
          <a:xfrm>
            <a:off x="6096000" y="882514"/>
            <a:ext cx="5836943" cy="4154984"/>
          </a:xfrm>
          <a:prstGeom prst="rect">
            <a:avLst/>
          </a:prstGeom>
          <a:noFill/>
        </p:spPr>
        <p:txBody>
          <a:bodyPr wrap="square" rtlCol="0">
            <a:spAutoFit/>
          </a:bodyPr>
          <a:lstStyle/>
          <a:p>
            <a:r>
              <a:rPr lang="en-US" sz="2400" b="1" dirty="0"/>
              <a:t>Negotiation of Collective Agreement Clauses Related to Gender and Race Equality</a:t>
            </a:r>
          </a:p>
          <a:p>
            <a:endParaRPr lang="en-US" sz="2400" dirty="0"/>
          </a:p>
          <a:p>
            <a:r>
              <a:rPr lang="en-US" sz="2400" dirty="0"/>
              <a:t>Funded by the International Labor Organization</a:t>
            </a:r>
          </a:p>
          <a:p>
            <a:endParaRPr lang="en-US" sz="2400" dirty="0"/>
          </a:p>
          <a:p>
            <a:r>
              <a:rPr lang="en-US" sz="2400" dirty="0"/>
              <a:t>Five studies were made over the years covering different periods: 1993-1995; 1996-2000; 2001-2006; 2007-2009; 2010-2012</a:t>
            </a:r>
          </a:p>
          <a:p>
            <a:endParaRPr lang="en-US" sz="2400" dirty="0"/>
          </a:p>
          <a:p>
            <a:r>
              <a:rPr lang="en-US" sz="2400" dirty="0"/>
              <a:t>The study used DIEESE’s database SACC</a:t>
            </a:r>
            <a:endParaRPr lang="en-US" dirty="0"/>
          </a:p>
        </p:txBody>
      </p:sp>
    </p:spTree>
    <p:extLst>
      <p:ext uri="{BB962C8B-B14F-4D97-AF65-F5344CB8AC3E}">
        <p14:creationId xmlns:p14="http://schemas.microsoft.com/office/powerpoint/2010/main" val="61018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b="30041"/>
          <a:stretch/>
        </p:blipFill>
        <p:spPr>
          <a:xfrm>
            <a:off x="467429" y="727543"/>
            <a:ext cx="5098891" cy="5040000"/>
          </a:xfrm>
          <a:prstGeom prst="rect">
            <a:avLst/>
          </a:prstGeom>
        </p:spPr>
      </p:pic>
      <p:pic>
        <p:nvPicPr>
          <p:cNvPr id="8" name="Imagem 7"/>
          <p:cNvPicPr>
            <a:picLocks noChangeAspect="1"/>
          </p:cNvPicPr>
          <p:nvPr/>
        </p:nvPicPr>
        <p:blipFill rotWithShape="1">
          <a:blip r:embed="rId3"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
        <p:nvSpPr>
          <p:cNvPr id="9" name="CaixaDeTexto 8"/>
          <p:cNvSpPr txBox="1"/>
          <p:nvPr/>
        </p:nvSpPr>
        <p:spPr>
          <a:xfrm>
            <a:off x="6096000" y="1214431"/>
            <a:ext cx="5767450" cy="3416320"/>
          </a:xfrm>
          <a:prstGeom prst="rect">
            <a:avLst/>
          </a:prstGeom>
          <a:noFill/>
        </p:spPr>
        <p:txBody>
          <a:bodyPr wrap="square" rtlCol="0">
            <a:spAutoFit/>
          </a:bodyPr>
          <a:lstStyle/>
          <a:p>
            <a:r>
              <a:rPr lang="en-US" sz="2400" b="1" dirty="0"/>
              <a:t>Analysis of Clauses in Collective Agreement of the Trade Unions Affiliated to CONTRACS</a:t>
            </a:r>
          </a:p>
          <a:p>
            <a:endParaRPr lang="en-US" sz="2400" b="1" dirty="0"/>
          </a:p>
          <a:p>
            <a:r>
              <a:rPr lang="en-US" sz="2400" dirty="0"/>
              <a:t>Funded by CONTRACS (Commerce and Services Workers Confederation) </a:t>
            </a:r>
          </a:p>
          <a:p>
            <a:r>
              <a:rPr lang="en-US" sz="2400" dirty="0"/>
              <a:t> </a:t>
            </a:r>
          </a:p>
          <a:p>
            <a:r>
              <a:rPr lang="en-US" sz="2400" dirty="0"/>
              <a:t>Covers the period from 2012 and 2016 </a:t>
            </a:r>
          </a:p>
          <a:p>
            <a:endParaRPr lang="en-US" sz="2400" dirty="0"/>
          </a:p>
          <a:p>
            <a:r>
              <a:rPr lang="en-US" sz="2400" dirty="0"/>
              <a:t>The study used DIEESE’s database SACC</a:t>
            </a:r>
          </a:p>
        </p:txBody>
      </p:sp>
    </p:spTree>
    <p:extLst>
      <p:ext uri="{BB962C8B-B14F-4D97-AF65-F5344CB8AC3E}">
        <p14:creationId xmlns:p14="http://schemas.microsoft.com/office/powerpoint/2010/main" val="388813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5432"/>
          <a:stretch/>
        </p:blipFill>
        <p:spPr>
          <a:xfrm>
            <a:off x="540000" y="360000"/>
            <a:ext cx="4307305" cy="5760000"/>
          </a:xfrm>
        </p:spPr>
      </p:pic>
      <p:pic>
        <p:nvPicPr>
          <p:cNvPr id="8" name="Imagem 7"/>
          <p:cNvPicPr>
            <a:picLocks noChangeAspect="1"/>
          </p:cNvPicPr>
          <p:nvPr/>
        </p:nvPicPr>
        <p:blipFill rotWithShape="1">
          <a:blip r:embed="rId3"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
        <p:nvSpPr>
          <p:cNvPr id="9" name="CaixaDeTexto 8"/>
          <p:cNvSpPr txBox="1"/>
          <p:nvPr/>
        </p:nvSpPr>
        <p:spPr>
          <a:xfrm>
            <a:off x="6096000" y="1131897"/>
            <a:ext cx="5791200" cy="3785652"/>
          </a:xfrm>
          <a:prstGeom prst="rect">
            <a:avLst/>
          </a:prstGeom>
          <a:noFill/>
        </p:spPr>
        <p:txBody>
          <a:bodyPr wrap="square" rtlCol="0">
            <a:spAutoFit/>
          </a:bodyPr>
          <a:lstStyle/>
          <a:p>
            <a:r>
              <a:rPr lang="en-US" sz="2400" b="1" dirty="0"/>
              <a:t>Collective Agreement </a:t>
            </a:r>
            <a:r>
              <a:rPr lang="en-US" sz="2400" b="1" dirty="0" err="1"/>
              <a:t>Clasuses</a:t>
            </a:r>
            <a:r>
              <a:rPr lang="en-US" sz="2400" b="1" dirty="0"/>
              <a:t> Related to Racial Equality in Brazil</a:t>
            </a:r>
          </a:p>
          <a:p>
            <a:endParaRPr lang="pt-BR" sz="2400" dirty="0"/>
          </a:p>
          <a:p>
            <a:r>
              <a:rPr lang="en-US" sz="2400" dirty="0"/>
              <a:t>Funded by </a:t>
            </a:r>
            <a:r>
              <a:rPr lang="en-US" sz="2400" dirty="0" err="1"/>
              <a:t>Inspir</a:t>
            </a:r>
            <a:r>
              <a:rPr lang="en-US" sz="2400" dirty="0"/>
              <a:t> (Trade Union InterAmerican Institute for Racial Equality) and Solidarity Center</a:t>
            </a:r>
          </a:p>
          <a:p>
            <a:endParaRPr lang="en-US" sz="2400" dirty="0"/>
          </a:p>
          <a:p>
            <a:r>
              <a:rPr lang="en-US" sz="2400" dirty="0"/>
              <a:t>The study used the government database </a:t>
            </a:r>
            <a:r>
              <a:rPr lang="en-US" sz="2400" dirty="0" err="1"/>
              <a:t>Mediador</a:t>
            </a:r>
            <a:endParaRPr lang="en-US" sz="2400" dirty="0"/>
          </a:p>
          <a:p>
            <a:endParaRPr lang="pt-BR" sz="2400" dirty="0"/>
          </a:p>
        </p:txBody>
      </p:sp>
    </p:spTree>
    <p:extLst>
      <p:ext uri="{BB962C8B-B14F-4D97-AF65-F5344CB8AC3E}">
        <p14:creationId xmlns:p14="http://schemas.microsoft.com/office/powerpoint/2010/main" val="176153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1E8166-BE1E-4145-81CC-A0B90126C71C}"/>
              </a:ext>
            </a:extLst>
          </p:cNvPr>
          <p:cNvSpPr>
            <a:spLocks noGrp="1"/>
          </p:cNvSpPr>
          <p:nvPr>
            <p:ph type="title"/>
          </p:nvPr>
        </p:nvSpPr>
        <p:spPr/>
        <p:txBody>
          <a:bodyPr>
            <a:normAutofit/>
          </a:bodyPr>
          <a:lstStyle/>
          <a:p>
            <a:r>
              <a:rPr lang="en-US" sz="4000" dirty="0"/>
              <a:t>DIEESE’s Collective Contracts Monitoring System</a:t>
            </a:r>
            <a:endParaRPr lang="pt-BR" sz="4000" dirty="0"/>
          </a:p>
        </p:txBody>
      </p:sp>
      <p:sp>
        <p:nvSpPr>
          <p:cNvPr id="3" name="Espaço Reservado para Conteúdo 2">
            <a:extLst>
              <a:ext uri="{FF2B5EF4-FFF2-40B4-BE49-F238E27FC236}">
                <a16:creationId xmlns:a16="http://schemas.microsoft.com/office/drawing/2014/main" xmlns="" id="{6DEA0554-FE92-4D73-AC65-B692381699E4}"/>
              </a:ext>
            </a:extLst>
          </p:cNvPr>
          <p:cNvSpPr>
            <a:spLocks noGrp="1"/>
          </p:cNvSpPr>
          <p:nvPr>
            <p:ph idx="1"/>
          </p:nvPr>
        </p:nvSpPr>
        <p:spPr/>
        <p:txBody>
          <a:bodyPr/>
          <a:lstStyle/>
          <a:p>
            <a:r>
              <a:rPr lang="en-US" sz="2400" dirty="0"/>
              <a:t>In 1993 DIEESE created SACC (Collective Contracts Monitoring System) in order to know what was being negotiated in collective agreements. A group of specialists in collective agreement choose 94 important negotiations from different economic sectors. Every year all 94 documents were read and every clause was classified according to a typology created by DIEESE.</a:t>
            </a:r>
            <a:endParaRPr lang="pt-BR" sz="2400" dirty="0"/>
          </a:p>
          <a:p>
            <a:r>
              <a:rPr lang="en-US" sz="2400" dirty="0"/>
              <a:t>In 2003, we expanded the number of negotiations to 220 and, in 2010, we expanded it again to 225.</a:t>
            </a:r>
            <a:endParaRPr lang="pt-BR" sz="2400" dirty="0"/>
          </a:p>
          <a:p>
            <a:r>
              <a:rPr lang="en-US" sz="2400" dirty="0"/>
              <a:t>DIEESE created SACC in order to support the trade union movement and to produce information and studies. </a:t>
            </a:r>
            <a:endParaRPr lang="pt-BR" sz="2400" dirty="0"/>
          </a:p>
          <a:p>
            <a:endParaRPr lang="pt-BR" dirty="0"/>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230966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AFBE66-19AF-4220-B72A-686726DBC48F}"/>
              </a:ext>
            </a:extLst>
          </p:cNvPr>
          <p:cNvSpPr>
            <a:spLocks noGrp="1"/>
          </p:cNvSpPr>
          <p:nvPr>
            <p:ph type="title"/>
          </p:nvPr>
        </p:nvSpPr>
        <p:spPr/>
        <p:txBody>
          <a:bodyPr>
            <a:normAutofit/>
          </a:bodyPr>
          <a:lstStyle/>
          <a:p>
            <a:r>
              <a:rPr lang="en-US" sz="4000" dirty="0" err="1"/>
              <a:t>Mediador</a:t>
            </a:r>
            <a:r>
              <a:rPr lang="en-US" sz="4000" dirty="0"/>
              <a:t> - Brazilian government homologation system</a:t>
            </a:r>
            <a:endParaRPr lang="pt-BR" sz="4000" dirty="0"/>
          </a:p>
        </p:txBody>
      </p:sp>
      <p:sp>
        <p:nvSpPr>
          <p:cNvPr id="3" name="Espaço Reservado para Conteúdo 2">
            <a:extLst>
              <a:ext uri="{FF2B5EF4-FFF2-40B4-BE49-F238E27FC236}">
                <a16:creationId xmlns:a16="http://schemas.microsoft.com/office/drawing/2014/main" xmlns="" id="{4223858B-3EEB-48C8-A41E-1BA58125BE64}"/>
              </a:ext>
            </a:extLst>
          </p:cNvPr>
          <p:cNvSpPr>
            <a:spLocks noGrp="1"/>
          </p:cNvSpPr>
          <p:nvPr>
            <p:ph idx="1"/>
          </p:nvPr>
        </p:nvSpPr>
        <p:spPr>
          <a:xfrm>
            <a:off x="1097280" y="1845734"/>
            <a:ext cx="10058400" cy="4056302"/>
          </a:xfrm>
        </p:spPr>
        <p:txBody>
          <a:bodyPr/>
          <a:lstStyle/>
          <a:p>
            <a:r>
              <a:rPr lang="en-US" sz="2400" dirty="0"/>
              <a:t>In 2007 the federal government created an online system called </a:t>
            </a:r>
            <a:r>
              <a:rPr lang="en-US" sz="2400" dirty="0" err="1"/>
              <a:t>Mediador</a:t>
            </a:r>
            <a:r>
              <a:rPr lang="en-US" sz="2400" dirty="0"/>
              <a:t> where trade unions can insert collective agreements in order to homologate them. The government system is based on DIEESE’s system SACC, but there are some differences.</a:t>
            </a:r>
            <a:endParaRPr lang="pt-BR" sz="2400" dirty="0"/>
          </a:p>
          <a:p>
            <a:r>
              <a:rPr lang="en-US" sz="2400" dirty="0"/>
              <a:t>In Brazil, approximately 45,000 collective agreement are inserted every year in the system. The data is publicly available, and it can be used as a database.</a:t>
            </a:r>
          </a:p>
          <a:p>
            <a:r>
              <a:rPr lang="en-US" sz="2400" dirty="0"/>
              <a:t>The homologation of the collective agreement in the government system has been mandatory since 2009.</a:t>
            </a:r>
            <a:endParaRPr lang="pt-BR" sz="2400" dirty="0"/>
          </a:p>
          <a:p>
            <a:endParaRPr lang="pt-BR" dirty="0"/>
          </a:p>
          <a:p>
            <a:endParaRPr lang="pt-BR" dirty="0"/>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283846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F5884F-BA60-4F1C-9A5F-CB8D9FA1CB6E}"/>
              </a:ext>
            </a:extLst>
          </p:cNvPr>
          <p:cNvSpPr>
            <a:spLocks noGrp="1"/>
          </p:cNvSpPr>
          <p:nvPr>
            <p:ph type="title"/>
          </p:nvPr>
        </p:nvSpPr>
        <p:spPr/>
        <p:txBody>
          <a:bodyPr>
            <a:normAutofit/>
          </a:bodyPr>
          <a:lstStyle/>
          <a:p>
            <a:r>
              <a:rPr lang="en-US" sz="4000" dirty="0"/>
              <a:t>Number of collective agreement in </a:t>
            </a:r>
            <a:r>
              <a:rPr lang="en-US" sz="4000" dirty="0" err="1"/>
              <a:t>Mediador</a:t>
            </a:r>
            <a:r>
              <a:rPr lang="en-US" sz="4000" dirty="0"/>
              <a:t> (government system)</a:t>
            </a:r>
          </a:p>
        </p:txBody>
      </p:sp>
      <p:graphicFrame>
        <p:nvGraphicFramePr>
          <p:cNvPr id="12" name="Espaço Reservado para Conteúdo 11">
            <a:extLst>
              <a:ext uri="{FF2B5EF4-FFF2-40B4-BE49-F238E27FC236}">
                <a16:creationId xmlns:a16="http://schemas.microsoft.com/office/drawing/2014/main" xmlns="" id="{BAA4D223-BF31-43E6-8226-BC3A800B1578}"/>
              </a:ext>
            </a:extLst>
          </p:cNvPr>
          <p:cNvGraphicFramePr>
            <a:graphicFrameLocks noGrp="1"/>
          </p:cNvGraphicFramePr>
          <p:nvPr>
            <p:ph idx="1"/>
            <p:extLst>
              <p:ext uri="{D42A27DB-BD31-4B8C-83A1-F6EECF244321}">
                <p14:modId xmlns:p14="http://schemas.microsoft.com/office/powerpoint/2010/main" val="1933544009"/>
              </p:ext>
            </p:extLst>
          </p:nvPr>
        </p:nvGraphicFramePr>
        <p:xfrm>
          <a:off x="1097280" y="3190875"/>
          <a:ext cx="10386169" cy="476250"/>
        </p:xfrm>
        <a:graphic>
          <a:graphicData uri="http://schemas.openxmlformats.org/drawingml/2006/table">
            <a:tbl>
              <a:tblPr/>
              <a:tblGrid>
                <a:gridCol w="1784199">
                  <a:extLst>
                    <a:ext uri="{9D8B030D-6E8A-4147-A177-3AD203B41FA5}">
                      <a16:colId xmlns:a16="http://schemas.microsoft.com/office/drawing/2014/main" xmlns="" val="260198390"/>
                    </a:ext>
                  </a:extLst>
                </a:gridCol>
                <a:gridCol w="661690">
                  <a:extLst>
                    <a:ext uri="{9D8B030D-6E8A-4147-A177-3AD203B41FA5}">
                      <a16:colId xmlns:a16="http://schemas.microsoft.com/office/drawing/2014/main" xmlns="" val="238924830"/>
                    </a:ext>
                  </a:extLst>
                </a:gridCol>
                <a:gridCol w="661690">
                  <a:extLst>
                    <a:ext uri="{9D8B030D-6E8A-4147-A177-3AD203B41FA5}">
                      <a16:colId xmlns:a16="http://schemas.microsoft.com/office/drawing/2014/main" xmlns="" val="385599953"/>
                    </a:ext>
                  </a:extLst>
                </a:gridCol>
                <a:gridCol w="661690">
                  <a:extLst>
                    <a:ext uri="{9D8B030D-6E8A-4147-A177-3AD203B41FA5}">
                      <a16:colId xmlns:a16="http://schemas.microsoft.com/office/drawing/2014/main" xmlns="" val="541628695"/>
                    </a:ext>
                  </a:extLst>
                </a:gridCol>
                <a:gridCol w="661690">
                  <a:extLst>
                    <a:ext uri="{9D8B030D-6E8A-4147-A177-3AD203B41FA5}">
                      <a16:colId xmlns:a16="http://schemas.microsoft.com/office/drawing/2014/main" xmlns="" val="2988704688"/>
                    </a:ext>
                  </a:extLst>
                </a:gridCol>
                <a:gridCol w="661690">
                  <a:extLst>
                    <a:ext uri="{9D8B030D-6E8A-4147-A177-3AD203B41FA5}">
                      <a16:colId xmlns:a16="http://schemas.microsoft.com/office/drawing/2014/main" xmlns="" val="3686825600"/>
                    </a:ext>
                  </a:extLst>
                </a:gridCol>
                <a:gridCol w="661690">
                  <a:extLst>
                    <a:ext uri="{9D8B030D-6E8A-4147-A177-3AD203B41FA5}">
                      <a16:colId xmlns:a16="http://schemas.microsoft.com/office/drawing/2014/main" xmlns="" val="147851697"/>
                    </a:ext>
                  </a:extLst>
                </a:gridCol>
                <a:gridCol w="661690">
                  <a:extLst>
                    <a:ext uri="{9D8B030D-6E8A-4147-A177-3AD203B41FA5}">
                      <a16:colId xmlns:a16="http://schemas.microsoft.com/office/drawing/2014/main" xmlns="" val="2192919782"/>
                    </a:ext>
                  </a:extLst>
                </a:gridCol>
                <a:gridCol w="661690">
                  <a:extLst>
                    <a:ext uri="{9D8B030D-6E8A-4147-A177-3AD203B41FA5}">
                      <a16:colId xmlns:a16="http://schemas.microsoft.com/office/drawing/2014/main" xmlns="" val="2199386573"/>
                    </a:ext>
                  </a:extLst>
                </a:gridCol>
                <a:gridCol w="661690">
                  <a:extLst>
                    <a:ext uri="{9D8B030D-6E8A-4147-A177-3AD203B41FA5}">
                      <a16:colId xmlns:a16="http://schemas.microsoft.com/office/drawing/2014/main" xmlns="" val="494807381"/>
                    </a:ext>
                  </a:extLst>
                </a:gridCol>
                <a:gridCol w="661690">
                  <a:extLst>
                    <a:ext uri="{9D8B030D-6E8A-4147-A177-3AD203B41FA5}">
                      <a16:colId xmlns:a16="http://schemas.microsoft.com/office/drawing/2014/main" xmlns="" val="1308399142"/>
                    </a:ext>
                  </a:extLst>
                </a:gridCol>
                <a:gridCol w="661690">
                  <a:extLst>
                    <a:ext uri="{9D8B030D-6E8A-4147-A177-3AD203B41FA5}">
                      <a16:colId xmlns:a16="http://schemas.microsoft.com/office/drawing/2014/main" xmlns="" val="1093809182"/>
                    </a:ext>
                  </a:extLst>
                </a:gridCol>
                <a:gridCol w="661690">
                  <a:extLst>
                    <a:ext uri="{9D8B030D-6E8A-4147-A177-3AD203B41FA5}">
                      <a16:colId xmlns:a16="http://schemas.microsoft.com/office/drawing/2014/main" xmlns="" val="1764784950"/>
                    </a:ext>
                  </a:extLst>
                </a:gridCol>
                <a:gridCol w="661690">
                  <a:extLst>
                    <a:ext uri="{9D8B030D-6E8A-4147-A177-3AD203B41FA5}">
                      <a16:colId xmlns:a16="http://schemas.microsoft.com/office/drawing/2014/main" xmlns="" val="1537183717"/>
                    </a:ext>
                  </a:extLst>
                </a:gridCol>
              </a:tblGrid>
              <a:tr h="190500">
                <a:tc>
                  <a:txBody>
                    <a:bodyPr/>
                    <a:lstStyle/>
                    <a:p>
                      <a:pPr algn="l" fontAlgn="b"/>
                      <a:r>
                        <a:rPr lang="pt-BR" sz="15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2008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2009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1" i="0" u="none" strike="noStrike">
                          <a:solidFill>
                            <a:srgbClr val="000000"/>
                          </a:solidFill>
                          <a:effectLst/>
                          <a:latin typeface="Calibri" panose="020F0502020204030204" pitchFamily="34" charset="0"/>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6031367"/>
                  </a:ext>
                </a:extLst>
              </a:tr>
              <a:tr h="190500">
                <a:tc>
                  <a:txBody>
                    <a:bodyPr/>
                    <a:lstStyle/>
                    <a:p>
                      <a:pPr algn="l" fontAlgn="b"/>
                      <a:r>
                        <a:rPr lang="pt-BR" sz="1500" b="1" i="0" u="none" strike="noStrike" dirty="0" err="1">
                          <a:solidFill>
                            <a:srgbClr val="000000"/>
                          </a:solidFill>
                          <a:effectLst/>
                          <a:latin typeface="Calibri" panose="020F0502020204030204" pitchFamily="34" charset="0"/>
                        </a:rPr>
                        <a:t>Collectiv</a:t>
                      </a:r>
                      <a:r>
                        <a:rPr lang="pt-BR" sz="1500" b="1" i="0" u="none" strike="noStrike" dirty="0">
                          <a:solidFill>
                            <a:srgbClr val="000000"/>
                          </a:solidFill>
                          <a:effectLst/>
                          <a:latin typeface="Calibri" panose="020F0502020204030204" pitchFamily="34" charset="0"/>
                        </a:rPr>
                        <a:t> </a:t>
                      </a:r>
                      <a:r>
                        <a:rPr lang="pt-BR" sz="1500" b="1" i="0" u="none" strike="noStrike" dirty="0" err="1">
                          <a:solidFill>
                            <a:srgbClr val="000000"/>
                          </a:solidFill>
                          <a:effectLst/>
                          <a:latin typeface="Calibri" panose="020F0502020204030204" pitchFamily="34" charset="0"/>
                        </a:rPr>
                        <a:t>Agreements</a:t>
                      </a:r>
                      <a:endParaRPr lang="pt-BR" sz="15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dirty="0">
                          <a:solidFill>
                            <a:srgbClr val="000000"/>
                          </a:solidFill>
                          <a:effectLst/>
                          <a:latin typeface="Calibri" panose="020F0502020204030204" pitchFamily="34" charset="0"/>
                        </a:rPr>
                        <a:t>5.229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dirty="0">
                          <a:solidFill>
                            <a:srgbClr val="000000"/>
                          </a:solidFill>
                          <a:effectLst/>
                          <a:latin typeface="Calibri" panose="020F0502020204030204" pitchFamily="34" charset="0"/>
                        </a:rPr>
                        <a:t>18.267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dirty="0">
                          <a:solidFill>
                            <a:srgbClr val="000000"/>
                          </a:solidFill>
                          <a:effectLst/>
                          <a:latin typeface="Calibri" panose="020F0502020204030204" pitchFamily="34" charset="0"/>
                        </a:rPr>
                        <a:t>39.657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dirty="0">
                          <a:solidFill>
                            <a:srgbClr val="000000"/>
                          </a:solidFill>
                          <a:effectLst/>
                          <a:latin typeface="Calibri" panose="020F0502020204030204" pitchFamily="34" charset="0"/>
                        </a:rPr>
                        <a:t>42.800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46.418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49.449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49.781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49.361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47.434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48.183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47.367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a:solidFill>
                            <a:srgbClr val="000000"/>
                          </a:solidFill>
                          <a:effectLst/>
                          <a:latin typeface="Calibri" panose="020F0502020204030204" pitchFamily="34" charset="0"/>
                        </a:rPr>
                        <a:t>41.138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500" b="0" i="0" u="none" strike="noStrike" dirty="0">
                          <a:solidFill>
                            <a:srgbClr val="000000"/>
                          </a:solidFill>
                          <a:effectLst/>
                          <a:latin typeface="Calibri" panose="020F0502020204030204" pitchFamily="34" charset="0"/>
                        </a:rPr>
                        <a:t>31.436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6083701"/>
                  </a:ext>
                </a:extLst>
              </a:tr>
            </a:tbl>
          </a:graphicData>
        </a:graphic>
      </p:graphicFrame>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324982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57E5CC-DC80-4571-932E-7F1F385B68F2}"/>
              </a:ext>
            </a:extLst>
          </p:cNvPr>
          <p:cNvSpPr>
            <a:spLocks noGrp="1"/>
          </p:cNvSpPr>
          <p:nvPr>
            <p:ph type="title"/>
          </p:nvPr>
        </p:nvSpPr>
        <p:spPr/>
        <p:txBody>
          <a:bodyPr>
            <a:normAutofit/>
          </a:bodyPr>
          <a:lstStyle/>
          <a:p>
            <a:r>
              <a:rPr lang="pt-BR" sz="4000" dirty="0"/>
              <a:t>Data in Mediador</a:t>
            </a:r>
          </a:p>
        </p:txBody>
      </p:sp>
      <p:sp>
        <p:nvSpPr>
          <p:cNvPr id="3" name="Espaço Reservado para Conteúdo 2">
            <a:extLst>
              <a:ext uri="{FF2B5EF4-FFF2-40B4-BE49-F238E27FC236}">
                <a16:creationId xmlns:a16="http://schemas.microsoft.com/office/drawing/2014/main" xmlns="" id="{C0B984E3-F504-412E-BC1C-A586069B4E3C}"/>
              </a:ext>
            </a:extLst>
          </p:cNvPr>
          <p:cNvSpPr>
            <a:spLocks noGrp="1"/>
          </p:cNvSpPr>
          <p:nvPr>
            <p:ph idx="1"/>
          </p:nvPr>
        </p:nvSpPr>
        <p:spPr/>
        <p:txBody>
          <a:bodyPr>
            <a:normAutofit/>
          </a:bodyPr>
          <a:lstStyle/>
          <a:p>
            <a:r>
              <a:rPr lang="en-US" sz="2400" dirty="0"/>
              <a:t>Each collective agreement is hosted in a single web page. Although each collective agreement contains only text, they are standardized. This allows DIEESE to collect the data and to tabulate it into a spreadsheet</a:t>
            </a:r>
            <a:endParaRPr lang="pt-BR" sz="2400" dirty="0"/>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146024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FA5752-DADA-4DB3-811B-4C1203BB503C}"/>
              </a:ext>
            </a:extLst>
          </p:cNvPr>
          <p:cNvSpPr>
            <a:spLocks noGrp="1"/>
          </p:cNvSpPr>
          <p:nvPr>
            <p:ph type="title"/>
          </p:nvPr>
        </p:nvSpPr>
        <p:spPr/>
        <p:txBody>
          <a:bodyPr>
            <a:normAutofit/>
          </a:bodyPr>
          <a:lstStyle/>
          <a:p>
            <a:r>
              <a:rPr lang="en-US" sz="4000" dirty="0"/>
              <a:t>Data in </a:t>
            </a:r>
            <a:r>
              <a:rPr lang="en-US" sz="4000" dirty="0" err="1"/>
              <a:t>Mediador</a:t>
            </a:r>
            <a:endParaRPr lang="en-US" sz="4000" dirty="0"/>
          </a:p>
        </p:txBody>
      </p:sp>
      <p:sp>
        <p:nvSpPr>
          <p:cNvPr id="3" name="Espaço Reservado para Conteúdo 2">
            <a:extLst>
              <a:ext uri="{FF2B5EF4-FFF2-40B4-BE49-F238E27FC236}">
                <a16:creationId xmlns:a16="http://schemas.microsoft.com/office/drawing/2014/main" xmlns="" id="{6B5B1FCF-843B-475B-9816-A30A7B1E55CE}"/>
              </a:ext>
            </a:extLst>
          </p:cNvPr>
          <p:cNvSpPr>
            <a:spLocks noGrp="1"/>
          </p:cNvSpPr>
          <p:nvPr>
            <p:ph idx="1"/>
          </p:nvPr>
        </p:nvSpPr>
        <p:spPr/>
        <p:txBody>
          <a:bodyPr>
            <a:normAutofit fontScale="92500" lnSpcReduction="10000"/>
          </a:bodyPr>
          <a:lstStyle/>
          <a:p>
            <a:r>
              <a:rPr lang="en-US" sz="2400" dirty="0"/>
              <a:t>The government system shows the following information about the collective agreement:</a:t>
            </a:r>
            <a:endParaRPr lang="pt-BR" sz="2400" dirty="0"/>
          </a:p>
          <a:p>
            <a:pPr marL="450850" indent="-269875">
              <a:lnSpc>
                <a:spcPct val="110000"/>
              </a:lnSpc>
              <a:spcBef>
                <a:spcPts val="0"/>
              </a:spcBef>
              <a:spcAft>
                <a:spcPts val="0"/>
              </a:spcAft>
              <a:buFont typeface="Wingdings" panose="05000000000000000000" pitchFamily="2" charset="2"/>
              <a:buChar char="§"/>
            </a:pPr>
            <a:endParaRPr lang="en-US" sz="2400" dirty="0"/>
          </a:p>
          <a:p>
            <a:pPr marL="450850" indent="-269875">
              <a:lnSpc>
                <a:spcPct val="110000"/>
              </a:lnSpc>
              <a:spcBef>
                <a:spcPts val="0"/>
              </a:spcBef>
              <a:spcAft>
                <a:spcPts val="0"/>
              </a:spcAft>
              <a:buFont typeface="Wingdings" panose="05000000000000000000" pitchFamily="2" charset="2"/>
              <a:buChar char="§"/>
            </a:pPr>
            <a:r>
              <a:rPr lang="en-US" sz="2400" dirty="0"/>
              <a:t>Type of collective agreement (collective agreement covers an entire industry or just one or more companies)</a:t>
            </a:r>
            <a:endParaRPr lang="pt-BR" sz="2400" dirty="0"/>
          </a:p>
          <a:p>
            <a:pPr marL="450850" indent="-269875">
              <a:lnSpc>
                <a:spcPct val="110000"/>
              </a:lnSpc>
              <a:spcBef>
                <a:spcPts val="0"/>
              </a:spcBef>
              <a:spcAft>
                <a:spcPts val="0"/>
              </a:spcAft>
              <a:buFont typeface="Wingdings" panose="05000000000000000000" pitchFamily="2" charset="2"/>
              <a:buChar char="§"/>
            </a:pPr>
            <a:r>
              <a:rPr lang="en-US" sz="2400" dirty="0"/>
              <a:t>Parties (trade unions, employers’ associations, companies etc.)</a:t>
            </a:r>
          </a:p>
          <a:p>
            <a:pPr marL="450850" indent="-269875">
              <a:lnSpc>
                <a:spcPct val="110000"/>
              </a:lnSpc>
              <a:spcBef>
                <a:spcPts val="0"/>
              </a:spcBef>
              <a:spcAft>
                <a:spcPts val="0"/>
              </a:spcAft>
              <a:buFont typeface="Wingdings" panose="05000000000000000000" pitchFamily="2" charset="2"/>
              <a:buChar char="§"/>
            </a:pPr>
            <a:r>
              <a:rPr lang="en-US" sz="2400" dirty="0"/>
              <a:t>Economic activity</a:t>
            </a:r>
          </a:p>
          <a:p>
            <a:pPr marL="450850" indent="-269875">
              <a:lnSpc>
                <a:spcPct val="110000"/>
              </a:lnSpc>
              <a:spcBef>
                <a:spcPts val="0"/>
              </a:spcBef>
              <a:spcAft>
                <a:spcPts val="0"/>
              </a:spcAft>
              <a:buFont typeface="Wingdings" panose="05000000000000000000" pitchFamily="2" charset="2"/>
              <a:buChar char="§"/>
            </a:pPr>
            <a:r>
              <a:rPr lang="en-US" sz="2400" dirty="0"/>
              <a:t>Period covered</a:t>
            </a:r>
            <a:endParaRPr lang="pt-BR" sz="2400" dirty="0"/>
          </a:p>
          <a:p>
            <a:pPr marL="450850" indent="-269875">
              <a:lnSpc>
                <a:spcPct val="110000"/>
              </a:lnSpc>
              <a:spcBef>
                <a:spcPts val="0"/>
              </a:spcBef>
              <a:spcAft>
                <a:spcPts val="0"/>
              </a:spcAft>
              <a:buFont typeface="Wingdings" panose="05000000000000000000" pitchFamily="2" charset="2"/>
              <a:buChar char="§"/>
            </a:pPr>
            <a:r>
              <a:rPr lang="en-US" sz="2400" dirty="0"/>
              <a:t>Workers covered</a:t>
            </a:r>
            <a:endParaRPr lang="pt-BR" sz="2400" dirty="0"/>
          </a:p>
          <a:p>
            <a:pPr marL="450850" indent="-269875">
              <a:lnSpc>
                <a:spcPct val="110000"/>
              </a:lnSpc>
              <a:spcBef>
                <a:spcPts val="0"/>
              </a:spcBef>
              <a:spcAft>
                <a:spcPts val="0"/>
              </a:spcAft>
              <a:buFont typeface="Wingdings" panose="05000000000000000000" pitchFamily="2" charset="2"/>
              <a:buChar char="§"/>
            </a:pPr>
            <a:r>
              <a:rPr lang="en-US" sz="2400" dirty="0"/>
              <a:t>Type of clause</a:t>
            </a:r>
            <a:endParaRPr lang="pt-BR" sz="2400" dirty="0"/>
          </a:p>
          <a:p>
            <a:pPr marL="450850" indent="-269875">
              <a:lnSpc>
                <a:spcPct val="110000"/>
              </a:lnSpc>
              <a:spcBef>
                <a:spcPts val="0"/>
              </a:spcBef>
              <a:spcAft>
                <a:spcPts val="0"/>
              </a:spcAft>
              <a:buFont typeface="Wingdings" panose="05000000000000000000" pitchFamily="2" charset="2"/>
              <a:buChar char="§"/>
            </a:pPr>
            <a:r>
              <a:rPr lang="en-US" sz="2400" dirty="0"/>
              <a:t>Text of the clauses</a:t>
            </a:r>
          </a:p>
          <a:p>
            <a:pPr marL="450850" indent="-269875">
              <a:lnSpc>
                <a:spcPct val="110000"/>
              </a:lnSpc>
              <a:spcBef>
                <a:spcPts val="0"/>
              </a:spcBef>
              <a:spcAft>
                <a:spcPts val="0"/>
              </a:spcAft>
              <a:buFont typeface="Wingdings" panose="05000000000000000000" pitchFamily="2" charset="2"/>
              <a:buChar char="§"/>
            </a:pPr>
            <a:r>
              <a:rPr lang="en-US" sz="2400" dirty="0"/>
              <a:t>Cities, states and region covered</a:t>
            </a:r>
            <a:endParaRPr lang="pt-BR" sz="2400" dirty="0"/>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246792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7B9E65-21F2-4B99-B8D8-B32950C32B29}"/>
              </a:ext>
            </a:extLst>
          </p:cNvPr>
          <p:cNvSpPr>
            <a:spLocks noGrp="1"/>
          </p:cNvSpPr>
          <p:nvPr>
            <p:ph type="title"/>
          </p:nvPr>
        </p:nvSpPr>
        <p:spPr/>
        <p:txBody>
          <a:bodyPr>
            <a:normAutofit/>
          </a:bodyPr>
          <a:lstStyle/>
          <a:p>
            <a:r>
              <a:rPr lang="en-US" sz="4000" dirty="0"/>
              <a:t>How DIEESE uses </a:t>
            </a:r>
            <a:r>
              <a:rPr lang="en-US" sz="4000" dirty="0" err="1"/>
              <a:t>Mediador</a:t>
            </a:r>
            <a:endParaRPr lang="en-US" sz="4000" dirty="0"/>
          </a:p>
        </p:txBody>
      </p:sp>
      <p:sp>
        <p:nvSpPr>
          <p:cNvPr id="3" name="Espaço Reservado para Conteúdo 2">
            <a:extLst>
              <a:ext uri="{FF2B5EF4-FFF2-40B4-BE49-F238E27FC236}">
                <a16:creationId xmlns:a16="http://schemas.microsoft.com/office/drawing/2014/main" xmlns="" id="{E8CCBA8A-19A3-4939-9B90-8FF343806345}"/>
              </a:ext>
            </a:extLst>
          </p:cNvPr>
          <p:cNvSpPr>
            <a:spLocks noGrp="1"/>
          </p:cNvSpPr>
          <p:nvPr>
            <p:ph idx="1"/>
          </p:nvPr>
        </p:nvSpPr>
        <p:spPr/>
        <p:txBody>
          <a:bodyPr/>
          <a:lstStyle/>
          <a:p>
            <a:r>
              <a:rPr lang="en-US" sz="2400" dirty="0"/>
              <a:t>In the past years, DIEESE has been learning to explore the government system in order to have a wider view of the negotiation process in Brazil. </a:t>
            </a:r>
          </a:p>
          <a:p>
            <a:r>
              <a:rPr lang="en-US" sz="2400" dirty="0"/>
              <a:t>Although the clauses are categorized, there are some problems. The classification is made by the own trade unions and companies that signed the collective agreements and sometimes the classification is not accurate. And also, when compared to our typology, the categorization is less specific than what is done in DIEESE’s system.</a:t>
            </a:r>
          </a:p>
          <a:p>
            <a:r>
              <a:rPr lang="en-US" sz="2400" dirty="0"/>
              <a:t>Over the last years DIEESE has been replacing its own database and has been using the government database </a:t>
            </a:r>
            <a:r>
              <a:rPr lang="en-US" sz="2400" dirty="0" err="1"/>
              <a:t>Mediador</a:t>
            </a:r>
            <a:r>
              <a:rPr lang="en-US" sz="2400" dirty="0"/>
              <a:t>.</a:t>
            </a:r>
          </a:p>
          <a:p>
            <a:endParaRPr lang="pt-BR" dirty="0"/>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24970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EB6CA4-F649-4394-9C73-37BA0F442A64}"/>
              </a:ext>
            </a:extLst>
          </p:cNvPr>
          <p:cNvSpPr>
            <a:spLocks noGrp="1"/>
          </p:cNvSpPr>
          <p:nvPr>
            <p:ph type="title"/>
          </p:nvPr>
        </p:nvSpPr>
        <p:spPr/>
        <p:txBody>
          <a:bodyPr>
            <a:normAutofit/>
          </a:bodyPr>
          <a:lstStyle/>
          <a:p>
            <a:r>
              <a:rPr lang="en-US" sz="4000" dirty="0"/>
              <a:t>How DIEESE uses </a:t>
            </a:r>
            <a:r>
              <a:rPr lang="en-US" sz="4000" dirty="0" err="1"/>
              <a:t>Mediador</a:t>
            </a:r>
            <a:endParaRPr lang="pt-BR" sz="4000" dirty="0"/>
          </a:p>
        </p:txBody>
      </p:sp>
      <p:sp>
        <p:nvSpPr>
          <p:cNvPr id="3" name="Espaço Reservado para Conteúdo 2">
            <a:extLst>
              <a:ext uri="{FF2B5EF4-FFF2-40B4-BE49-F238E27FC236}">
                <a16:creationId xmlns:a16="http://schemas.microsoft.com/office/drawing/2014/main" xmlns="" id="{9992E611-2426-466F-84EE-E4386B95C493}"/>
              </a:ext>
            </a:extLst>
          </p:cNvPr>
          <p:cNvSpPr>
            <a:spLocks noGrp="1"/>
          </p:cNvSpPr>
          <p:nvPr>
            <p:ph idx="1"/>
          </p:nvPr>
        </p:nvSpPr>
        <p:spPr/>
        <p:txBody>
          <a:bodyPr/>
          <a:lstStyle/>
          <a:p>
            <a:r>
              <a:rPr lang="en-US" sz="2400" dirty="0"/>
              <a:t>DIEESE’s main objective is to find good clauses and propagate them among trade unions. In this case, we search for specific topics in the collective agreement clauses, but we don’t have statistical concern.</a:t>
            </a:r>
          </a:p>
          <a:p>
            <a:r>
              <a:rPr lang="en-US" sz="2400" dirty="0" err="1"/>
              <a:t>Mediador</a:t>
            </a:r>
            <a:r>
              <a:rPr lang="en-US" sz="2400" dirty="0"/>
              <a:t> also allows us to monitor the tendencies of collective negotiation within industry sectors, states and regions.</a:t>
            </a:r>
          </a:p>
          <a:p>
            <a:r>
              <a:rPr lang="en-US" sz="2400" dirty="0"/>
              <a:t>We have done studies on specific topics in which we search for words in the collective agreements and we analyze all clauses reading each one them. We have not used machine learning.</a:t>
            </a:r>
          </a:p>
          <a:p>
            <a:endParaRPr lang="pt-BR" dirty="0"/>
          </a:p>
        </p:txBody>
      </p:sp>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185183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EB6CA4-F649-4394-9C73-37BA0F442A64}"/>
              </a:ext>
            </a:extLst>
          </p:cNvPr>
          <p:cNvSpPr>
            <a:spLocks noGrp="1"/>
          </p:cNvSpPr>
          <p:nvPr>
            <p:ph type="title"/>
          </p:nvPr>
        </p:nvSpPr>
        <p:spPr/>
        <p:txBody>
          <a:bodyPr>
            <a:normAutofit/>
          </a:bodyPr>
          <a:lstStyle/>
          <a:p>
            <a:r>
              <a:rPr lang="en-US" sz="4000" dirty="0"/>
              <a:t>Studies about collective agreement</a:t>
            </a:r>
            <a:endParaRPr lang="pt-BR" sz="4000" dirty="0"/>
          </a:p>
        </p:txBody>
      </p:sp>
      <p:sp>
        <p:nvSpPr>
          <p:cNvPr id="3" name="Espaço Reservado para Conteúdo 2">
            <a:extLst>
              <a:ext uri="{FF2B5EF4-FFF2-40B4-BE49-F238E27FC236}">
                <a16:creationId xmlns:a16="http://schemas.microsoft.com/office/drawing/2014/main" xmlns="" id="{9992E611-2426-466F-84EE-E4386B95C493}"/>
              </a:ext>
            </a:extLst>
          </p:cNvPr>
          <p:cNvSpPr>
            <a:spLocks noGrp="1"/>
          </p:cNvSpPr>
          <p:nvPr>
            <p:ph idx="1"/>
          </p:nvPr>
        </p:nvSpPr>
        <p:spPr/>
        <p:txBody>
          <a:bodyPr/>
          <a:lstStyle/>
          <a:p>
            <a:r>
              <a:rPr lang="en-US" sz="2400" dirty="0"/>
              <a:t>DIEESE has done a few studies using either its own database SACC or the government database </a:t>
            </a:r>
            <a:r>
              <a:rPr lang="en-US" sz="2400" dirty="0" err="1"/>
              <a:t>Mediador</a:t>
            </a:r>
            <a:r>
              <a:rPr lang="en-US" sz="2400" dirty="0"/>
              <a:t>.</a:t>
            </a:r>
          </a:p>
          <a:p>
            <a:r>
              <a:rPr lang="en-US" sz="2400" dirty="0"/>
              <a:t>In the following slides we selected important studies made by DIEESE over the years.</a:t>
            </a:r>
          </a:p>
          <a:p>
            <a:endParaRPr lang="pt-BR" dirty="0"/>
          </a:p>
        </p:txBody>
      </p:sp>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6421" r="6421" b="44149"/>
          <a:stretch/>
        </p:blipFill>
        <p:spPr>
          <a:xfrm>
            <a:off x="9496431" y="6318000"/>
            <a:ext cx="2695569" cy="540000"/>
          </a:xfrm>
          <a:prstGeom prst="rect">
            <a:avLst/>
          </a:prstGeom>
        </p:spPr>
      </p:pic>
    </p:spTree>
    <p:extLst>
      <p:ext uri="{BB962C8B-B14F-4D97-AF65-F5344CB8AC3E}">
        <p14:creationId xmlns:p14="http://schemas.microsoft.com/office/powerpoint/2010/main" val="25943167"/>
      </p:ext>
    </p:extLst>
  </p:cSld>
  <p:clrMapOvr>
    <a:masterClrMapping/>
  </p:clrMapOvr>
</p:sld>
</file>

<file path=ppt/theme/theme1.xml><?xml version="1.0" encoding="utf-8"?>
<a:theme xmlns:a="http://schemas.openxmlformats.org/drawingml/2006/main" name="Retrospectiva">
  <a:themeElements>
    <a:clrScheme name="Retrospec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658</TotalTime>
  <Words>692</Words>
  <Application>Microsoft Office PowerPoint</Application>
  <PresentationFormat>Custom</PresentationFormat>
  <Paragraphs>81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Retrospectiva</vt:lpstr>
      <vt:lpstr>DIEESE and collective agreement databases in Brazil</vt:lpstr>
      <vt:lpstr>DIEESE’s Collective Contracts Monitoring System</vt:lpstr>
      <vt:lpstr>Mediador - Brazilian government homologation system</vt:lpstr>
      <vt:lpstr>Number of collective agreement in Mediador (government system)</vt:lpstr>
      <vt:lpstr>Data in Mediador</vt:lpstr>
      <vt:lpstr>Data in Mediador</vt:lpstr>
      <vt:lpstr>How DIEESE uses Mediador</vt:lpstr>
      <vt:lpstr>How DIEESE uses Mediador</vt:lpstr>
      <vt:lpstr>Studies about collective agreement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DIEESE and collective agreement databases in Brazil</dc:title>
  <dc:creator>dribeiro</dc:creator>
  <cp:lastModifiedBy>Been, W.M.</cp:lastModifiedBy>
  <cp:revision>22</cp:revision>
  <dcterms:created xsi:type="dcterms:W3CDTF">2020-02-28T19:50:47Z</dcterms:created>
  <dcterms:modified xsi:type="dcterms:W3CDTF">2020-03-17T20:51:48Z</dcterms:modified>
</cp:coreProperties>
</file>