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F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4EDD5-BC66-4862-8193-41738384EC59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C85E0-5BA5-428A-99D1-7CE955BA6D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3106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FFF4B-5148-4E52-87B8-371C27F53E85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A18FB-E638-401F-A898-A05D74E45E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609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97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97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97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8AA0-7E04-4481-9147-FB3562DF509D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1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477C4-92DF-4336-B131-19BD4A23CF75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348A-03F5-4975-8D44-2D5EFF85A348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8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87B78-2137-4662-BF2C-1B19B093E273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1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42D3-4F66-4510-A9D9-60AE6753378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0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5C7B-62DC-44D3-932B-2EE1FC348D08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90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A776-5BFB-4931-A33E-6915C02837D4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4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A67A3-5FAC-40E4-836A-46BBA3E70A1B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64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C298-04DE-49B3-9A01-B586F4B811A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91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E504-6769-4105-8053-5EEBF3719B70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5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02BD-71B9-4FB2-B7F5-745CA346D759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0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9B1CE-096D-4A56-8663-48E575E31085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0A30C-0B4E-47FF-9535-F932BF820DA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8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1658" y="2564904"/>
            <a:ext cx="5038328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Collective agreements in the Netherlands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3933056"/>
            <a:ext cx="3704456" cy="1752600"/>
          </a:xfrm>
        </p:spPr>
        <p:txBody>
          <a:bodyPr/>
          <a:lstStyle/>
          <a:p>
            <a:r>
              <a:rPr lang="en-US" dirty="0"/>
              <a:t>Wike Been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613022"/>
            <a:ext cx="1417953" cy="581789"/>
          </a:xfrm>
          <a:prstGeom prst="rect">
            <a:avLst/>
          </a:prstGeom>
          <a:ln>
            <a:noFill/>
          </a:ln>
        </p:spPr>
      </p:pic>
      <p:pic>
        <p:nvPicPr>
          <p:cNvPr id="6" name="Afbeelding 7"/>
          <p:cNvPicPr/>
          <p:nvPr/>
        </p:nvPicPr>
        <p:blipFill>
          <a:blip r:embed="rId3"/>
          <a:stretch>
            <a:fillRect/>
          </a:stretch>
        </p:blipFill>
        <p:spPr>
          <a:xfrm>
            <a:off x="7214729" y="514027"/>
            <a:ext cx="1371043" cy="779780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618" y="6232524"/>
            <a:ext cx="880309" cy="45865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012160" y="6225143"/>
            <a:ext cx="2349482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GB" sz="800" dirty="0"/>
              <a:t>Supported by the European Commission, DG Employment, Social Affairs and Inclusion, </a:t>
            </a:r>
            <a:r>
              <a:rPr lang="en-GB" sz="800" b="1" dirty="0"/>
              <a:t>VP/2018/004/0008</a:t>
            </a:r>
            <a:endParaRPr lang="en-US" sz="800" dirty="0"/>
          </a:p>
        </p:txBody>
      </p:sp>
      <p:pic>
        <p:nvPicPr>
          <p:cNvPr id="4" name="Picture 3" descr="C:\My documents\0-BRIEVEN\LOGO'S\logoprp00 UvA.tif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8947" y="579208"/>
            <a:ext cx="1640610" cy="5643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7" y="1916832"/>
            <a:ext cx="4363101" cy="434073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683568" y="1700808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75656" y="2564904"/>
            <a:ext cx="6408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1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83" y="488071"/>
            <a:ext cx="2016224" cy="831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964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de-DE" altLang="en-US" sz="2400" b="1" dirty="0">
                <a:solidFill>
                  <a:srgbClr val="222222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PRINCIPAL CHARACTERISTICS OF COLLECTIVE BARGAINING IN THE NETHERLANDS</a:t>
            </a:r>
            <a:endParaRPr lang="en-US" altLang="en-US" sz="3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93962"/>
              </p:ext>
            </p:extLst>
          </p:nvPr>
        </p:nvGraphicFramePr>
        <p:xfrm>
          <a:off x="251520" y="1668621"/>
          <a:ext cx="8496943" cy="39721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3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4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Key features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2000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2016/2017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Actors entitled to collective bargaining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Trade union(s) together with employers’ organization(s)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Importance of bargaining levels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Mainly sector level (10-15% company</a:t>
                      </a:r>
                      <a:r>
                        <a:rPr lang="en-GB" sz="1200" baseline="0" dirty="0">
                          <a:effectLst/>
                        </a:rPr>
                        <a:t> level)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Favourability principle / possibilities to derogate from (cross-) sectoral agreements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Yes, by means of requesting dispensation at the responsible government department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Collective bargaining coverage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82%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80%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Extension mechanism (or functional equivalent)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Yes, legal extension by the Ministry of Social Affairs and Employment (15% of coverage </a:t>
                      </a:r>
                      <a:r>
                        <a:rPr lang="en-GB" sz="1200" dirty="0" err="1">
                          <a:effectLst/>
                        </a:rPr>
                        <a:t>resulsts</a:t>
                      </a:r>
                      <a:r>
                        <a:rPr lang="en-GB" sz="1200" dirty="0">
                          <a:effectLst/>
                        </a:rPr>
                        <a:t> from it)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Trade union density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23%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18%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Employers’ associations density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85%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80%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11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453336"/>
            <a:ext cx="2248008" cy="2236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11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95450" y="1712397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799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erlin Sans FB Demi" panose="020E0802020502020306" pitchFamily="34" charset="0"/>
              </a:rPr>
              <a:t>CA’s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1100 (250 sector, 850 company)</a:t>
            </a:r>
          </a:p>
          <a:p>
            <a:r>
              <a:rPr lang="en-US" dirty="0"/>
              <a:t>Publicly available (online)</a:t>
            </a:r>
          </a:p>
          <a:p>
            <a:r>
              <a:rPr lang="en-US" dirty="0"/>
              <a:t>Duration: 6 months – 5 years, average 23 months</a:t>
            </a:r>
          </a:p>
          <a:p>
            <a:r>
              <a:rPr lang="en-US" dirty="0"/>
              <a:t>Legal extension max 2 years</a:t>
            </a:r>
          </a:p>
          <a:p>
            <a:r>
              <a:rPr lang="en-US" dirty="0"/>
              <a:t>Expired = continuing validity, but legal extension ends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11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453336"/>
            <a:ext cx="2248008" cy="2236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11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332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erlin Sans FB Demi" panose="020E0802020502020306" pitchFamily="34" charset="0"/>
              </a:rPr>
              <a:t>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Wage </a:t>
            </a:r>
            <a:r>
              <a:rPr lang="en-US" dirty="0"/>
              <a:t>clauses</a:t>
            </a:r>
          </a:p>
          <a:p>
            <a:r>
              <a:rPr lang="en-US" dirty="0"/>
              <a:t>Quasi-mandatory occupational pensions regulated through CA’s</a:t>
            </a:r>
          </a:p>
          <a:p>
            <a:r>
              <a:rPr lang="en-US" dirty="0"/>
              <a:t>In about half of the CA’s statutory benefits are topped up </a:t>
            </a:r>
            <a:r>
              <a:rPr lang="en-US" sz="2000" dirty="0"/>
              <a:t>(pay during sickness, disability arrangements and unemployment benefits)</a:t>
            </a:r>
          </a:p>
          <a:p>
            <a:r>
              <a:rPr lang="en-US" dirty="0"/>
              <a:t>But also: working hours, vacation days, leave, </a:t>
            </a:r>
            <a:r>
              <a:rPr lang="en-US" dirty="0" err="1"/>
              <a:t>work&amp;care</a:t>
            </a:r>
            <a:r>
              <a:rPr lang="en-US" dirty="0"/>
              <a:t>, health &amp; safety (92%), a la carte regulations (53%)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11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453336"/>
            <a:ext cx="2248008" cy="2236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11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022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248</Words>
  <Application>Microsoft Office PowerPoint</Application>
  <PresentationFormat>Diavoorstelling (4:3)</PresentationFormat>
  <Paragraphs>43</Paragraphs>
  <Slides>4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Berlin Sans FB Demi</vt:lpstr>
      <vt:lpstr>Calibri</vt:lpstr>
      <vt:lpstr>Times New Roman</vt:lpstr>
      <vt:lpstr>Office Theme</vt:lpstr>
      <vt:lpstr>Collective agreements in the Netherlands</vt:lpstr>
      <vt:lpstr>PRINCIPAL CHARACTERISTICS OF COLLECTIVE BARGAINING IN THE NETHERLANDS</vt:lpstr>
      <vt:lpstr>CA’s</vt:lpstr>
      <vt:lpstr>Topics</vt:lpstr>
    </vt:vector>
  </TitlesOfParts>
  <Company>Universiteit van Amsterdam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Been, W.M.</dc:creator>
  <cp:lastModifiedBy>paulien Osse</cp:lastModifiedBy>
  <cp:revision>26</cp:revision>
  <dcterms:created xsi:type="dcterms:W3CDTF">2019-01-14T12:53:14Z</dcterms:created>
  <dcterms:modified xsi:type="dcterms:W3CDTF">2019-04-24T14:33:48Z</dcterms:modified>
</cp:coreProperties>
</file>