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9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</p:sldIdLst>
  <p:sldSz cx="12192000" cy="6858000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53" d="100"/>
          <a:sy n="53" d="100"/>
        </p:scale>
        <p:origin x="99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DAE72-5AB1-094B-9D05-EF6CA9EB4BC0}" type="datetimeFigureOut">
              <a:rPr lang="it-IT" smtClean="0"/>
              <a:t>28/04/2019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C2928-424D-B94B-AA7F-896B317CED3D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68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863DD-1AFA-F44B-AA44-FD14063AE24A}" type="datetimeFigureOut">
              <a:rPr lang="it-IT" smtClean="0"/>
              <a:t>28/04/2019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2D5369-701D-654A-99F7-0D452CA8C674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8373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29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2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641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857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001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469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223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458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6527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03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371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8EBB04-0D5A-DD4C-874F-2C81973CEB3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289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3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02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72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488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7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284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025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5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1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330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41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44BE6-E140-480C-A95A-84EE2A17842B}" type="datetimeFigureOut">
              <a:rPr lang="en-GB" smtClean="0"/>
              <a:t>28/04/2019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D0775-FFDC-4305-814D-DCC48954BB0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99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cobra.wageindicator.org/countries/italy/admi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s://wageindicator.org/labour-laws/collective-bargaining-agreements/collective-agreement-database-per-country-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s://tusalario.es/leys-laborales/base-de-datos-de-convenios-colectivos/compare-claus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4046" y="2564905"/>
            <a:ext cx="8275916" cy="1762216"/>
          </a:xfrm>
        </p:spPr>
        <p:txBody>
          <a:bodyPr>
            <a:normAutofit fontScale="90000"/>
          </a:bodyPr>
          <a:lstStyle/>
          <a:p>
            <a:r>
              <a:rPr lang="en-US"/>
              <a:t>The WageIndicator </a:t>
            </a:r>
            <a:r>
              <a:rPr lang="en-US" dirty="0"/>
              <a:t>Collective Agreements Database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51784" y="4541120"/>
            <a:ext cx="3704456" cy="1144536"/>
          </a:xfrm>
        </p:spPr>
        <p:txBody>
          <a:bodyPr>
            <a:normAutofit/>
          </a:bodyPr>
          <a:lstStyle/>
          <a:p>
            <a:r>
              <a:rPr lang="en-US" dirty="0"/>
              <a:t>Daniela Ceccon</a:t>
            </a:r>
          </a:p>
          <a:p>
            <a:r>
              <a:rPr lang="en-US" sz="2000" dirty="0"/>
              <a:t>WageIndicator Foundation and University of Amsterdam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0056" y="613023"/>
            <a:ext cx="2808311" cy="581789"/>
          </a:xfrm>
          <a:prstGeom prst="rect">
            <a:avLst/>
          </a:prstGeom>
          <a:ln>
            <a:noFill/>
          </a:ln>
        </p:spPr>
      </p:pic>
      <p:pic>
        <p:nvPicPr>
          <p:cNvPr id="6" name="Afbeelding 7"/>
          <p:cNvPicPr/>
          <p:nvPr/>
        </p:nvPicPr>
        <p:blipFill>
          <a:blip r:embed="rId3"/>
          <a:stretch>
            <a:fillRect/>
          </a:stretch>
        </p:blipFill>
        <p:spPr>
          <a:xfrm>
            <a:off x="9982200" y="514027"/>
            <a:ext cx="1371043" cy="779780"/>
          </a:xfrm>
          <a:prstGeom prst="rect">
            <a:avLst/>
          </a:prstGeom>
        </p:spPr>
      </p:pic>
      <p:pic>
        <p:nvPicPr>
          <p:cNvPr id="8" name="Picture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619" y="6232524"/>
            <a:ext cx="880309" cy="458658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536160" y="6225144"/>
            <a:ext cx="2349482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GB" sz="800" dirty="0"/>
              <a:t>Supported by the European Commission, DG Employment, Social Affairs and Inclusion, </a:t>
            </a:r>
            <a:r>
              <a:rPr lang="en-GB" sz="800" b="1" dirty="0"/>
              <a:t>VP/2018/004/0008</a:t>
            </a:r>
            <a:endParaRPr lang="en-US" sz="800" dirty="0"/>
          </a:p>
        </p:txBody>
      </p:sp>
      <p:pic>
        <p:nvPicPr>
          <p:cNvPr id="4" name="Picture 3" descr="C:\My documents\0-BRIEVEN\LOGO'S\logoprp00 UvA.tif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781" y="613023"/>
            <a:ext cx="2100555" cy="5817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848" y="1916833"/>
            <a:ext cx="4363101" cy="434073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2207568" y="1700808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99656" y="2564904"/>
            <a:ext cx="640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0A30C-0B4E-47FF-9535-F932BF820DA3}" type="slidenum">
              <a:rPr lang="en-US" smtClean="0"/>
              <a:t>1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06" y="443711"/>
            <a:ext cx="2450142" cy="1010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031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10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776379"/>
            <a:ext cx="11353800" cy="89313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PAYSCALES: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dirty="0"/>
              <a:t>Within Cobra, we have a system to upload wages and </a:t>
            </a:r>
            <a:r>
              <a:rPr lang="en-GB" sz="2400" dirty="0" err="1"/>
              <a:t>payscales</a:t>
            </a:r>
            <a:r>
              <a:rPr lang="en-GB" sz="2400" dirty="0"/>
              <a:t> per CBA.</a:t>
            </a:r>
          </a:p>
        </p:txBody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4128881"/>
            <a:ext cx="11353800" cy="1666834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nl-NL" sz="2400" b="1" dirty="0"/>
              <a:t>Software development </a:t>
            </a:r>
            <a:r>
              <a:rPr lang="nl-NL" sz="2400" b="1" dirty="0" err="1"/>
              <a:t>to</a:t>
            </a:r>
            <a:r>
              <a:rPr lang="nl-NL" sz="2400" b="1" dirty="0"/>
              <a:t> extract </a:t>
            </a:r>
            <a:r>
              <a:rPr lang="nl-NL" sz="2400" b="1" dirty="0" err="1"/>
              <a:t>keywords</a:t>
            </a:r>
            <a:r>
              <a:rPr lang="nl-NL" sz="2400" b="1" dirty="0"/>
              <a:t> </a:t>
            </a:r>
            <a:r>
              <a:rPr lang="en-GB" sz="2400" b="1" dirty="0"/>
              <a:t>:</a:t>
            </a:r>
          </a:p>
          <a:p>
            <a:pPr marL="0" lvl="1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dirty="0"/>
              <a:t>We are developing a script to extract keywords, which will help in spotting if and where one topic is addressed in a CBA. We will need a minimum of 30 agreements per language to start using this tool.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2815090"/>
            <a:ext cx="11353800" cy="117763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/>
              <a:t>DOUBTS/QUESTIONS: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Annotation will be done by different teams in different places. I will keep a Google sheet where we can share doubts/questions.</a:t>
            </a:r>
          </a:p>
        </p:txBody>
      </p:sp>
    </p:spTree>
    <p:extLst>
      <p:ext uri="{BB962C8B-B14F-4D97-AF65-F5344CB8AC3E}">
        <p14:creationId xmlns:p14="http://schemas.microsoft.com/office/powerpoint/2010/main" val="519852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will</a:t>
            </a:r>
            <a:r>
              <a:rPr lang="nl-NL" dirty="0"/>
              <a:t> </a:t>
            </a:r>
            <a:r>
              <a:rPr lang="nl-NL" dirty="0" err="1"/>
              <a:t>annotate</a:t>
            </a:r>
            <a:r>
              <a:rPr lang="nl-NL" dirty="0"/>
              <a:t>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11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56389"/>
            <a:ext cx="11353800" cy="89313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CNEL: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dirty="0"/>
              <a:t>88 Italian CBAs (we have 12). Collection and annotation</a:t>
            </a:r>
          </a:p>
        </p:txBody>
      </p:sp>
      <p:sp>
        <p:nvSpPr>
          <p:cNvPr id="11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4075214"/>
            <a:ext cx="11353800" cy="204692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 err="1"/>
              <a:t>UvA</a:t>
            </a:r>
            <a:r>
              <a:rPr lang="en-GB" sz="2400" b="1" dirty="0"/>
              <a:t>: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90 Dutch CBAs (we have 10). Collection and annotation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92 Spanish CBAs (we have 8). Collection and annotation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/>
              <a:t>190 other agreements. Collection and annotation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25 TCA. Collection and annotation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endParaRPr lang="en-GB" sz="2400" dirty="0"/>
          </a:p>
        </p:txBody>
      </p:sp>
      <p:sp>
        <p:nvSpPr>
          <p:cNvPr id="10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2691760"/>
            <a:ext cx="11353800" cy="1246077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/>
              <a:t>CELSI: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33 CBAs from </a:t>
            </a:r>
            <a:r>
              <a:rPr lang="en-GB" sz="2400" dirty="0" err="1"/>
              <a:t>Visegrad</a:t>
            </a:r>
            <a:r>
              <a:rPr lang="en-GB" sz="2400" dirty="0"/>
              <a:t> countries. Some collection and annotation. We propose to add also some from Austria and Germany </a:t>
            </a:r>
            <a:r>
              <a:rPr lang="mr-IN" sz="2400" dirty="0"/>
              <a:t>–</a:t>
            </a:r>
            <a:r>
              <a:rPr lang="en-GB" sz="2400" dirty="0"/>
              <a:t> the total doesn’t change. </a:t>
            </a:r>
          </a:p>
        </p:txBody>
      </p:sp>
    </p:spTree>
    <p:extLst>
      <p:ext uri="{BB962C8B-B14F-4D97-AF65-F5344CB8AC3E}">
        <p14:creationId xmlns:p14="http://schemas.microsoft.com/office/powerpoint/2010/main" val="4279322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Let’s</a:t>
            </a:r>
            <a:r>
              <a:rPr lang="nl-NL" dirty="0"/>
              <a:t> start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12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17491"/>
            <a:ext cx="11353800" cy="4089626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dirty="0"/>
              <a:t>As </a:t>
            </a:r>
            <a:r>
              <a:rPr lang="en-GB" dirty="0" err="1"/>
              <a:t>UvA</a:t>
            </a:r>
            <a:r>
              <a:rPr lang="en-GB" dirty="0"/>
              <a:t>, we have started already with annotation and collection.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dirty="0"/>
              <a:t>We suggest to start the CBA work as soon as possible, as we need to finish annotation earlier than January 2021 </a:t>
            </a:r>
            <a:r>
              <a:rPr lang="mr-IN" dirty="0"/>
              <a:t>–</a:t>
            </a:r>
            <a:r>
              <a:rPr lang="en-GB" dirty="0"/>
              <a:t> better have more time for data analysis and report.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dirty="0"/>
              <a:t>Send your agreements to us! Better when they are: in force, with high coverage and </a:t>
            </a:r>
            <a:r>
              <a:rPr lang="mr-IN" dirty="0"/>
              <a:t>–</a:t>
            </a:r>
            <a:r>
              <a:rPr lang="en-GB" dirty="0"/>
              <a:t> of course </a:t>
            </a:r>
            <a:r>
              <a:rPr lang="mr-IN" dirty="0"/>
              <a:t>–</a:t>
            </a:r>
            <a:r>
              <a:rPr lang="en-GB" dirty="0"/>
              <a:t> complete. Better when we have a variety of sectoral / company.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768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1920546"/>
            <a:ext cx="11353800" cy="1325563"/>
          </a:xfrm>
        </p:spPr>
        <p:txBody>
          <a:bodyPr/>
          <a:lstStyle/>
          <a:p>
            <a:pPr algn="ctr"/>
            <a:r>
              <a:rPr lang="nl-NL" dirty="0"/>
              <a:t>THANK YOU!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13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215240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295119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5108027"/>
            <a:ext cx="11353800" cy="599089"/>
          </a:xfrm>
          <a:noFill/>
        </p:spPr>
        <p:txBody>
          <a:bodyPr>
            <a:noAutofit/>
          </a:bodyPr>
          <a:lstStyle/>
          <a:p>
            <a:pPr marL="514350" marR="0" lvl="0" indent="-51435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dirty="0" err="1"/>
              <a:t>danielaceccon@wageindicator.org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877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3594"/>
            <a:ext cx="10515600" cy="1325563"/>
          </a:xfrm>
        </p:spPr>
        <p:txBody>
          <a:bodyPr/>
          <a:lstStyle/>
          <a:p>
            <a:r>
              <a:rPr lang="nl-NL" dirty="0" err="1"/>
              <a:t>Recall</a:t>
            </a:r>
            <a:r>
              <a:rPr lang="nl-NL" dirty="0"/>
              <a:t>: </a:t>
            </a:r>
            <a:r>
              <a:rPr lang="nl-NL" dirty="0" err="1"/>
              <a:t>three</a:t>
            </a:r>
            <a:r>
              <a:rPr lang="nl-NL" dirty="0"/>
              <a:t> project </a:t>
            </a:r>
            <a:r>
              <a:rPr lang="nl-NL" dirty="0" err="1"/>
              <a:t>phases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36513"/>
            <a:ext cx="10386848" cy="4621193"/>
          </a:xfrm>
          <a:noFill/>
        </p:spPr>
        <p:txBody>
          <a:bodyPr>
            <a:noAutofit/>
          </a:bodyPr>
          <a:lstStyle/>
          <a:p>
            <a:r>
              <a:rPr lang="nl-NL" sz="2000" dirty="0"/>
              <a:t>Total </a:t>
            </a:r>
            <a:r>
              <a:rPr lang="nl-NL" sz="2000" dirty="0" err="1"/>
              <a:t>duration</a:t>
            </a:r>
            <a:r>
              <a:rPr lang="nl-NL" sz="2000" dirty="0"/>
              <a:t>: April 2019 – </a:t>
            </a:r>
            <a:r>
              <a:rPr lang="nl-NL" sz="2000" dirty="0" err="1"/>
              <a:t>March</a:t>
            </a:r>
            <a:r>
              <a:rPr lang="nl-NL" sz="2000" dirty="0"/>
              <a:t> 2021</a:t>
            </a:r>
          </a:p>
          <a:p>
            <a:pPr marL="514350" indent="-514350">
              <a:buFont typeface="+mj-lt"/>
              <a:buAutoNum type="arabicPeriod"/>
            </a:pPr>
            <a:r>
              <a:rPr lang="nl-NL" sz="2000" dirty="0" err="1"/>
              <a:t>Preparatory</a:t>
            </a:r>
            <a:r>
              <a:rPr lang="nl-NL" sz="2000" dirty="0"/>
              <a:t> </a:t>
            </a:r>
            <a:r>
              <a:rPr lang="nl-NL" sz="2000" dirty="0" err="1"/>
              <a:t>phase</a:t>
            </a:r>
            <a:r>
              <a:rPr lang="nl-NL" sz="2000" dirty="0"/>
              <a:t>: April 2019 – </a:t>
            </a:r>
            <a:r>
              <a:rPr lang="nl-NL" sz="2000" dirty="0" err="1"/>
              <a:t>January</a:t>
            </a:r>
            <a:r>
              <a:rPr lang="nl-NL" sz="2000" dirty="0"/>
              <a:t> 2021</a:t>
            </a:r>
          </a:p>
          <a:p>
            <a:pPr lvl="1"/>
            <a:r>
              <a:rPr lang="nl-NL" sz="1800" dirty="0"/>
              <a:t>Kick-off meetings in Amsterdam, Rome, Bratislava (April – September 2019)</a:t>
            </a:r>
          </a:p>
          <a:p>
            <a:pPr lvl="1"/>
            <a:r>
              <a:rPr lang="nl-NL" sz="1800" b="1" dirty="0" err="1"/>
              <a:t>Collecting</a:t>
            </a:r>
            <a:r>
              <a:rPr lang="nl-NL" sz="1800" b="1" dirty="0"/>
              <a:t>, </a:t>
            </a:r>
            <a:r>
              <a:rPr lang="nl-NL" sz="1800" b="1" dirty="0" err="1"/>
              <a:t>annotating</a:t>
            </a:r>
            <a:r>
              <a:rPr lang="nl-NL" sz="1800" b="1" dirty="0"/>
              <a:t> </a:t>
            </a:r>
            <a:r>
              <a:rPr lang="nl-NL" sz="1800" b="1" dirty="0" err="1"/>
              <a:t>and</a:t>
            </a:r>
            <a:r>
              <a:rPr lang="nl-NL" sz="1800" b="1" dirty="0"/>
              <a:t> </a:t>
            </a:r>
            <a:r>
              <a:rPr lang="nl-NL" sz="1800" b="1" dirty="0" err="1"/>
              <a:t>coding</a:t>
            </a:r>
            <a:r>
              <a:rPr lang="nl-NL" sz="1800" b="1" dirty="0"/>
              <a:t> </a:t>
            </a:r>
            <a:r>
              <a:rPr lang="nl-NL" sz="1800" b="1" dirty="0" err="1"/>
              <a:t>agreements</a:t>
            </a:r>
            <a:r>
              <a:rPr lang="nl-NL" sz="1800" b="1" dirty="0"/>
              <a:t> (April 2019 – </a:t>
            </a:r>
            <a:r>
              <a:rPr lang="nl-NL" sz="1800" b="1" dirty="0" err="1"/>
              <a:t>January</a:t>
            </a:r>
            <a:r>
              <a:rPr lang="nl-NL" sz="1800" b="1" dirty="0"/>
              <a:t> 2021)</a:t>
            </a:r>
          </a:p>
          <a:p>
            <a:pPr lvl="1"/>
            <a:r>
              <a:rPr lang="nl-NL" sz="1800" dirty="0"/>
              <a:t>Software development </a:t>
            </a: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extracting</a:t>
            </a:r>
            <a:r>
              <a:rPr lang="nl-NL" sz="1800" dirty="0"/>
              <a:t> </a:t>
            </a:r>
            <a:r>
              <a:rPr lang="nl-NL" sz="1800" dirty="0" err="1"/>
              <a:t>keywords</a:t>
            </a:r>
            <a:r>
              <a:rPr lang="nl-NL" sz="1800" dirty="0"/>
              <a:t> (Dutch, </a:t>
            </a:r>
            <a:r>
              <a:rPr lang="nl-NL" sz="1800" dirty="0" err="1"/>
              <a:t>Italian</a:t>
            </a:r>
            <a:r>
              <a:rPr lang="nl-NL" sz="1800" dirty="0"/>
              <a:t>, Spanish) (Sept-Dec 2019)</a:t>
            </a:r>
          </a:p>
          <a:p>
            <a:pPr lvl="1"/>
            <a:r>
              <a:rPr lang="nl-NL" sz="1800" dirty="0" err="1"/>
              <a:t>Mid</a:t>
            </a:r>
            <a:r>
              <a:rPr lang="nl-NL" sz="1800" dirty="0"/>
              <a:t>-term meeting in Amsterdam (</a:t>
            </a:r>
            <a:r>
              <a:rPr lang="nl-NL" sz="1800" dirty="0" err="1"/>
              <a:t>March</a:t>
            </a:r>
            <a:r>
              <a:rPr lang="nl-NL" sz="1800" dirty="0"/>
              <a:t> 2020, </a:t>
            </a:r>
            <a:r>
              <a:rPr lang="nl-NL" sz="1800" dirty="0" err="1"/>
              <a:t>approx</a:t>
            </a:r>
            <a:r>
              <a:rPr lang="nl-NL" sz="1800" dirty="0"/>
              <a:t>. 20 </a:t>
            </a:r>
            <a:r>
              <a:rPr lang="nl-NL" sz="1800" dirty="0" err="1"/>
              <a:t>attending</a:t>
            </a:r>
            <a:r>
              <a:rPr lang="nl-NL" sz="1800" dirty="0"/>
              <a:t>)</a:t>
            </a:r>
          </a:p>
          <a:p>
            <a:pPr lvl="1"/>
            <a:r>
              <a:rPr lang="nl-NL" sz="1800" dirty="0"/>
              <a:t>Research of </a:t>
            </a:r>
            <a:r>
              <a:rPr lang="nl-NL" sz="1800" dirty="0" err="1"/>
              <a:t>coded</a:t>
            </a:r>
            <a:r>
              <a:rPr lang="nl-NL" sz="1800" dirty="0"/>
              <a:t> </a:t>
            </a:r>
            <a:r>
              <a:rPr lang="nl-NL" sz="1800" dirty="0" err="1"/>
              <a:t>agreements</a:t>
            </a:r>
            <a:r>
              <a:rPr lang="nl-NL" sz="1800" dirty="0"/>
              <a:t> (</a:t>
            </a:r>
            <a:r>
              <a:rPr lang="nl-NL" sz="1800" dirty="0" err="1"/>
              <a:t>January</a:t>
            </a:r>
            <a:r>
              <a:rPr lang="nl-NL" sz="1800" dirty="0"/>
              <a:t> - December 2020)</a:t>
            </a:r>
          </a:p>
          <a:p>
            <a:pPr lvl="1"/>
            <a:r>
              <a:rPr lang="nl-NL" sz="1800" dirty="0"/>
              <a:t>Preparing </a:t>
            </a:r>
            <a:r>
              <a:rPr lang="nl-NL" sz="1800" dirty="0" err="1"/>
              <a:t>reports</a:t>
            </a:r>
            <a:r>
              <a:rPr lang="nl-NL" sz="1800" dirty="0"/>
              <a:t> </a:t>
            </a:r>
            <a:r>
              <a:rPr lang="nl-NL" sz="1800" dirty="0" err="1"/>
              <a:t>for</a:t>
            </a:r>
            <a:r>
              <a:rPr lang="nl-NL" sz="1800" dirty="0"/>
              <a:t> </a:t>
            </a:r>
            <a:r>
              <a:rPr lang="nl-NL" sz="1800" dirty="0" err="1"/>
              <a:t>main</a:t>
            </a:r>
            <a:r>
              <a:rPr lang="nl-NL" sz="1800" dirty="0"/>
              <a:t> event (September - December 2020)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Implementation phase: January – March 2021</a:t>
            </a:r>
          </a:p>
          <a:p>
            <a:pPr lvl="1"/>
            <a:r>
              <a:rPr lang="en-GB" sz="1800" dirty="0"/>
              <a:t>Main event in Amsterdam to present the findings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000" dirty="0"/>
              <a:t>Follow-up phase: March 2012</a:t>
            </a:r>
          </a:p>
          <a:p>
            <a:pPr lvl="1"/>
            <a:r>
              <a:rPr lang="en-GB" sz="1800" dirty="0"/>
              <a:t>Finalising reports</a:t>
            </a:r>
          </a:p>
          <a:p>
            <a:pPr lvl="1"/>
            <a:r>
              <a:rPr lang="en-GB" sz="1800" dirty="0"/>
              <a:t>Reporting to EU: reports + financial reporting (until 6 weeks after project ends)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2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838200" y="583324"/>
            <a:ext cx="10386848" cy="15766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38200" y="1440315"/>
            <a:ext cx="10386848" cy="0"/>
          </a:xfrm>
          <a:prstGeom prst="line">
            <a:avLst/>
          </a:prstGeom>
          <a:ln w="9525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Freccia destra 11"/>
          <p:cNvSpPr/>
          <p:nvPr/>
        </p:nvSpPr>
        <p:spPr>
          <a:xfrm>
            <a:off x="212915" y="2727434"/>
            <a:ext cx="1048326" cy="2207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ccia destra 12"/>
          <p:cNvSpPr/>
          <p:nvPr/>
        </p:nvSpPr>
        <p:spPr>
          <a:xfrm rot="10800000">
            <a:off x="8736724" y="2727434"/>
            <a:ext cx="1048326" cy="2207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351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1</a:t>
            </a:r>
            <a:endParaRPr lang="en-GB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3"/>
            <a:ext cx="11353800" cy="462119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WHAT WE NEED TO COLLECT (shared task among ALL partners)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dirty="0"/>
              <a:t>613 national CBAs (EU28 + Albania, Macedonia, Montenegro, Serbia, Turkey).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sz="2400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dirty="0"/>
              <a:t>= We expect 10 per country with some exceptions: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400" dirty="0"/>
              <a:t>Belgium, France, Greece, Portugal and UK: 20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400" dirty="0"/>
              <a:t>Albania, Macedonia, Montenegro and Serbia: 2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400" dirty="0"/>
              <a:t>Turkey: 5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2400" dirty="0"/>
              <a:t>Italy, Netherlands and Spain: 100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n-GB" sz="2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2400" dirty="0"/>
              <a:t>25 transnational company agreements (TCA)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sz="2400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WHAT HAS ALREADY BEEN CODED FOR BARCOM: </a:t>
            </a:r>
            <a:r>
              <a:rPr lang="en-GB" sz="2400" dirty="0"/>
              <a:t>120 CBAs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3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01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4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1160878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PROCESS OF ANNOTATION</a:t>
            </a:r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GB" sz="2400" b="1" dirty="0"/>
          </a:p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1.</a:t>
            </a:r>
          </a:p>
        </p:txBody>
      </p:sp>
      <p:sp>
        <p:nvSpPr>
          <p:cNvPr id="15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2837407"/>
            <a:ext cx="2892973" cy="82183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JPEG / PDF / Scanned document</a:t>
            </a:r>
          </a:p>
        </p:txBody>
      </p:sp>
      <p:sp>
        <p:nvSpPr>
          <p:cNvPr id="16" name="Freccia destra 15"/>
          <p:cNvSpPr/>
          <p:nvPr/>
        </p:nvSpPr>
        <p:spPr>
          <a:xfrm>
            <a:off x="3247695" y="3074698"/>
            <a:ext cx="1797271" cy="428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5178096" y="3051793"/>
            <a:ext cx="2263227" cy="4516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defPPr>
              <a:defRPr lang="en-US"/>
            </a:defPPr>
            <a:lvl1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  <a:defRPr sz="24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en-GB"/>
              <a:t>Word document</a:t>
            </a:r>
            <a:endParaRPr lang="en-GB" dirty="0"/>
          </a:p>
        </p:txBody>
      </p:sp>
      <p:sp>
        <p:nvSpPr>
          <p:cNvPr id="18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380827" y="3503469"/>
            <a:ext cx="1538013" cy="34986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1800" dirty="0"/>
              <a:t>OCR software</a:t>
            </a:r>
          </a:p>
        </p:txBody>
      </p:sp>
      <p:sp>
        <p:nvSpPr>
          <p:cNvPr id="19" name="Freccia destra 18"/>
          <p:cNvSpPr/>
          <p:nvPr/>
        </p:nvSpPr>
        <p:spPr>
          <a:xfrm>
            <a:off x="7441323" y="3069789"/>
            <a:ext cx="1797271" cy="4287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9394059" y="2893602"/>
            <a:ext cx="2107762" cy="82183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/>
              <a:t>Html navigable text</a:t>
            </a:r>
            <a:endParaRPr lang="en-GB" sz="2400" dirty="0"/>
          </a:p>
        </p:txBody>
      </p:sp>
      <p:sp>
        <p:nvSpPr>
          <p:cNvPr id="21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7570952" y="3484303"/>
            <a:ext cx="1273504" cy="369035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1800"/>
              <a:t>Html editor</a:t>
            </a:r>
            <a:endParaRPr lang="en-GB" sz="1800" dirty="0"/>
          </a:p>
        </p:txBody>
      </p:sp>
      <p:sp>
        <p:nvSpPr>
          <p:cNvPr id="23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3948530"/>
            <a:ext cx="11353800" cy="4287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/>
              <a:t>2.</a:t>
            </a:r>
          </a:p>
        </p:txBody>
      </p:sp>
      <p:sp>
        <p:nvSpPr>
          <p:cNvPr id="24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32828" y="4451719"/>
            <a:ext cx="7874876" cy="6061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The text is uploaded </a:t>
            </a:r>
            <a:r>
              <a:rPr lang="en-GB" sz="2400"/>
              <a:t>in WageIndicator </a:t>
            </a:r>
            <a:r>
              <a:rPr lang="en-GB" sz="2400" dirty="0"/>
              <a:t>system, </a:t>
            </a:r>
            <a:r>
              <a:rPr lang="en-GB" sz="2400"/>
              <a:t>called Cobra.</a:t>
            </a:r>
            <a:endParaRPr lang="en-GB" sz="2400" dirty="0"/>
          </a:p>
        </p:txBody>
      </p:sp>
      <p:sp>
        <p:nvSpPr>
          <p:cNvPr id="25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54724" y="5130942"/>
            <a:ext cx="11353800" cy="428770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b="1" dirty="0"/>
              <a:t>3.</a:t>
            </a:r>
          </a:p>
        </p:txBody>
      </p:sp>
      <p:sp>
        <p:nvSpPr>
          <p:cNvPr id="26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 txBox="1">
            <a:spLocks/>
          </p:cNvSpPr>
          <p:nvPr/>
        </p:nvSpPr>
        <p:spPr>
          <a:xfrm>
            <a:off x="332827" y="5630715"/>
            <a:ext cx="9678275" cy="60611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None/>
            </a:pPr>
            <a:r>
              <a:rPr lang="en-GB" sz="2400" dirty="0"/>
              <a:t>Questions are answered and clauses are selected about </a:t>
            </a:r>
            <a:r>
              <a:rPr lang="en-GB" sz="2400"/>
              <a:t>the following topics.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29257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5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e 8"/>
          <p:cNvSpPr/>
          <p:nvPr/>
        </p:nvSpPr>
        <p:spPr>
          <a:xfrm>
            <a:off x="111868" y="2326061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e 9"/>
          <p:cNvSpPr/>
          <p:nvPr/>
        </p:nvSpPr>
        <p:spPr>
          <a:xfrm>
            <a:off x="925436" y="4188147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asellaDiTesto 10"/>
          <p:cNvSpPr txBox="1"/>
          <p:nvPr/>
        </p:nvSpPr>
        <p:spPr>
          <a:xfrm>
            <a:off x="111869" y="2885330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dirty="0"/>
              <a:t>Social security and pensions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925436" y="4764632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Training / apprenticeship</a:t>
            </a:r>
          </a:p>
        </p:txBody>
      </p:sp>
      <p:sp>
        <p:nvSpPr>
          <p:cNvPr id="15" name="Ovale 14"/>
          <p:cNvSpPr/>
          <p:nvPr/>
        </p:nvSpPr>
        <p:spPr>
          <a:xfrm>
            <a:off x="2839066" y="3509493"/>
            <a:ext cx="1801762" cy="1799303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CasellaDiTesto 15"/>
          <p:cNvSpPr txBox="1"/>
          <p:nvPr/>
        </p:nvSpPr>
        <p:spPr>
          <a:xfrm>
            <a:off x="2835330" y="3801781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Individual employment contracts / job security</a:t>
            </a:r>
          </a:p>
        </p:txBody>
      </p:sp>
      <p:sp>
        <p:nvSpPr>
          <p:cNvPr id="17" name="Ovale 16"/>
          <p:cNvSpPr/>
          <p:nvPr/>
        </p:nvSpPr>
        <p:spPr>
          <a:xfrm>
            <a:off x="4490777" y="2501238"/>
            <a:ext cx="1801762" cy="1799303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asellaDiTesto 17"/>
          <p:cNvSpPr txBox="1"/>
          <p:nvPr/>
        </p:nvSpPr>
        <p:spPr>
          <a:xfrm>
            <a:off x="4490777" y="3077725"/>
            <a:ext cx="180176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Sickness and disability</a:t>
            </a:r>
          </a:p>
        </p:txBody>
      </p:sp>
      <p:sp>
        <p:nvSpPr>
          <p:cNvPr id="19" name="Ovale 18"/>
          <p:cNvSpPr/>
          <p:nvPr/>
        </p:nvSpPr>
        <p:spPr>
          <a:xfrm>
            <a:off x="5346115" y="4188147"/>
            <a:ext cx="1801762" cy="1799303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asellaDiTesto 19"/>
          <p:cNvSpPr txBox="1"/>
          <p:nvPr/>
        </p:nvSpPr>
        <p:spPr>
          <a:xfrm>
            <a:off x="5346115" y="4626135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Health and medical assistance</a:t>
            </a:r>
          </a:p>
        </p:txBody>
      </p:sp>
      <p:sp>
        <p:nvSpPr>
          <p:cNvPr id="21" name="Ovale 20"/>
          <p:cNvSpPr/>
          <p:nvPr/>
        </p:nvSpPr>
        <p:spPr>
          <a:xfrm>
            <a:off x="6483371" y="2607838"/>
            <a:ext cx="1801762" cy="179930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asellaDiTesto 21"/>
          <p:cNvSpPr txBox="1"/>
          <p:nvPr/>
        </p:nvSpPr>
        <p:spPr>
          <a:xfrm>
            <a:off x="6483371" y="3045826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Work-life balance arrangements</a:t>
            </a:r>
          </a:p>
        </p:txBody>
      </p:sp>
      <p:sp>
        <p:nvSpPr>
          <p:cNvPr id="23" name="Ovale 22"/>
          <p:cNvSpPr/>
          <p:nvPr/>
        </p:nvSpPr>
        <p:spPr>
          <a:xfrm>
            <a:off x="7844966" y="4072786"/>
            <a:ext cx="1801762" cy="1799303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asellaDiTesto 23"/>
          <p:cNvSpPr txBox="1"/>
          <p:nvPr/>
        </p:nvSpPr>
        <p:spPr>
          <a:xfrm>
            <a:off x="7844966" y="4510774"/>
            <a:ext cx="180176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Equality and/or violence in the workplace</a:t>
            </a:r>
          </a:p>
        </p:txBody>
      </p:sp>
      <p:sp>
        <p:nvSpPr>
          <p:cNvPr id="25" name="Ovale 24"/>
          <p:cNvSpPr/>
          <p:nvPr/>
        </p:nvSpPr>
        <p:spPr>
          <a:xfrm>
            <a:off x="10267472" y="1710190"/>
            <a:ext cx="1801762" cy="1799303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asellaDiTesto 25"/>
          <p:cNvSpPr txBox="1"/>
          <p:nvPr/>
        </p:nvSpPr>
        <p:spPr>
          <a:xfrm>
            <a:off x="10267472" y="2425177"/>
            <a:ext cx="180176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Wages</a:t>
            </a:r>
          </a:p>
        </p:txBody>
      </p:sp>
      <p:sp>
        <p:nvSpPr>
          <p:cNvPr id="27" name="Ovale 26"/>
          <p:cNvSpPr/>
          <p:nvPr/>
        </p:nvSpPr>
        <p:spPr>
          <a:xfrm>
            <a:off x="9919210" y="3746417"/>
            <a:ext cx="1921828" cy="1871896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CasellaDiTesto 27"/>
          <p:cNvSpPr txBox="1"/>
          <p:nvPr/>
        </p:nvSpPr>
        <p:spPr>
          <a:xfrm>
            <a:off x="9979243" y="4125364"/>
            <a:ext cx="180176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spAutoFit/>
          </a:bodyPr>
          <a:lstStyle/>
          <a:p>
            <a:pPr algn="ctr" latinLnBrk="0"/>
            <a:r>
              <a:rPr lang="en-GB" dirty="0"/>
              <a:t>Working hours, schedules, holidays and days of leave</a:t>
            </a:r>
          </a:p>
        </p:txBody>
      </p:sp>
      <p:sp>
        <p:nvSpPr>
          <p:cNvPr id="29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4526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TOPICS CODED IN COBRA</a:t>
            </a:r>
          </a:p>
        </p:txBody>
      </p:sp>
    </p:spTree>
    <p:extLst>
      <p:ext uri="{BB962C8B-B14F-4D97-AF65-F5344CB8AC3E}">
        <p14:creationId xmlns:p14="http://schemas.microsoft.com/office/powerpoint/2010/main" val="1407971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6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9931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COBRA ANNOTATION SYSTEM: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hlinkClick r:id="rId4"/>
              </a:rPr>
              <a:t>https://cobra.wageindicator.org</a:t>
            </a:r>
            <a:endParaRPr lang="en-GB" sz="2400" b="1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3005" y="2629637"/>
            <a:ext cx="7378130" cy="392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74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7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9931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HOW CBAS LOOK WHEN ONLINE: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hlinkClick r:id="rId4"/>
              </a:rPr>
              <a:t>https://wageindicator.org/</a:t>
            </a:r>
            <a:r>
              <a:rPr lang="en-GB" sz="2400" dirty="0" err="1">
                <a:hlinkClick r:id="rId4"/>
              </a:rPr>
              <a:t>cbadatabase</a:t>
            </a:r>
            <a:endParaRPr lang="en-GB" sz="2400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424" y="2769872"/>
            <a:ext cx="10058400" cy="308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542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8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993123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COMPARISON TOOL: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381" y="1636513"/>
            <a:ext cx="7397343" cy="4719837"/>
          </a:xfrm>
          <a:prstGeom prst="rect">
            <a:avLst/>
          </a:prstGeom>
        </p:spPr>
      </p:pic>
      <p:sp>
        <p:nvSpPr>
          <p:cNvPr id="8" name="Freccia destra 7"/>
          <p:cNvSpPr/>
          <p:nvPr/>
        </p:nvSpPr>
        <p:spPr>
          <a:xfrm>
            <a:off x="1513490" y="3925614"/>
            <a:ext cx="2128344" cy="2995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24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BEB774-68B5-493F-B984-C0D8A45E2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724" y="310950"/>
            <a:ext cx="11353800" cy="1325563"/>
          </a:xfrm>
        </p:spPr>
        <p:txBody>
          <a:bodyPr/>
          <a:lstStyle/>
          <a:p>
            <a:r>
              <a:rPr lang="nl-NL" dirty="0" err="1"/>
              <a:t>Collecting</a:t>
            </a:r>
            <a:r>
              <a:rPr lang="nl-NL" dirty="0"/>
              <a:t>, </a:t>
            </a:r>
            <a:r>
              <a:rPr lang="nl-NL" dirty="0" err="1"/>
              <a:t>annotating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coding</a:t>
            </a:r>
            <a:r>
              <a:rPr lang="nl-NL" dirty="0"/>
              <a:t> </a:t>
            </a:r>
            <a:r>
              <a:rPr lang="nl-NL" dirty="0" err="1"/>
              <a:t>agreements</a:t>
            </a:r>
            <a:r>
              <a:rPr lang="nl-NL" dirty="0"/>
              <a:t> / 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BD4F9-F800-4519-8FE9-5A32D375A503}" type="slidenum">
              <a:rPr lang="en-GB" smtClean="0"/>
              <a:t>9</a:t>
            </a:fld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15" y="6376539"/>
            <a:ext cx="2600355" cy="344936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54724" y="583324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5"/>
          <p:cNvCxnSpPr/>
          <p:nvPr/>
        </p:nvCxnSpPr>
        <p:spPr>
          <a:xfrm>
            <a:off x="354724" y="1382111"/>
            <a:ext cx="11353800" cy="0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jdelijke aanduiding voor inhoud 2">
            <a:extLst>
              <a:ext uri="{FF2B5EF4-FFF2-40B4-BE49-F238E27FC236}">
                <a16:creationId xmlns:a16="http://schemas.microsoft.com/office/drawing/2014/main" id="{9B33E07A-2EC5-4A83-A5FB-023B0533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724" y="1636514"/>
            <a:ext cx="11353800" cy="1232810"/>
          </a:xfrm>
          <a:noFill/>
        </p:spPr>
        <p:txBody>
          <a:bodyPr>
            <a:noAutofit/>
          </a:bodyPr>
          <a:lstStyle/>
          <a:p>
            <a:pPr marL="5143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2400" b="1" dirty="0"/>
              <a:t>THE COMPARISON TOOL:</a:t>
            </a:r>
          </a:p>
          <a:p>
            <a:pPr marL="514350" lvl="0" indent="-51435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 dirty="0">
                <a:hlinkClick r:id="rId4"/>
              </a:rPr>
              <a:t>https://tusalario.es/leys-laborales/base-de-datos-de-convenios-colectivos/compare-clauses</a:t>
            </a:r>
            <a:endParaRPr lang="en-GB" sz="2400" b="1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1606" y="2583665"/>
            <a:ext cx="8917288" cy="410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29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5685</TotalTime>
  <Words>744</Words>
  <Application>Microsoft Office PowerPoint</Application>
  <PresentationFormat>Breedbeeld</PresentationFormat>
  <Paragraphs>116</Paragraphs>
  <Slides>13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The WageIndicator Collective Agreements Database</vt:lpstr>
      <vt:lpstr>Recall: three project phases</vt:lpstr>
      <vt:lpstr>Collecting, annotating and coding agreements / 1</vt:lpstr>
      <vt:lpstr>Collecting, annotating and coding agreements / 2</vt:lpstr>
      <vt:lpstr>Collecting, annotating and coding agreements / 3</vt:lpstr>
      <vt:lpstr>Collecting, annotating and coding agreements / 4</vt:lpstr>
      <vt:lpstr>Collecting, annotating and coding agreements / 5</vt:lpstr>
      <vt:lpstr>Collecting, annotating and coding agreements / 6</vt:lpstr>
      <vt:lpstr>Collecting, annotating and coding agreements / 7</vt:lpstr>
      <vt:lpstr>Collecting, annotating and coding agreements / 8</vt:lpstr>
      <vt:lpstr>Who will annotate?</vt:lpstr>
      <vt:lpstr>Let’s start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BARCOM KICK OFF MEETING</dc:title>
  <dc:creator>Kea Tijdens</dc:creator>
  <cp:lastModifiedBy>paulien Osse</cp:lastModifiedBy>
  <cp:revision>91</cp:revision>
  <cp:lastPrinted>2016-06-05T13:21:07Z</cp:lastPrinted>
  <dcterms:created xsi:type="dcterms:W3CDTF">2016-03-21T10:06:04Z</dcterms:created>
  <dcterms:modified xsi:type="dcterms:W3CDTF">2019-04-28T09:31:22Z</dcterms:modified>
</cp:coreProperties>
</file>