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4">
  <p:sldMasterIdLst>
    <p:sldMasterId id="2147483648" r:id="rId1"/>
  </p:sldMasterIdLst>
  <p:notesMasterIdLst>
    <p:notesMasterId r:id="rId20"/>
  </p:notesMasterIdLst>
  <p:handoutMasterIdLst>
    <p:handoutMasterId r:id="rId21"/>
  </p:handoutMasterIdLst>
  <p:sldIdLst>
    <p:sldId id="256" r:id="rId2"/>
    <p:sldId id="381" r:id="rId3"/>
    <p:sldId id="391" r:id="rId4"/>
    <p:sldId id="392" r:id="rId5"/>
    <p:sldId id="394" r:id="rId6"/>
    <p:sldId id="393" r:id="rId7"/>
    <p:sldId id="397" r:id="rId8"/>
    <p:sldId id="396" r:id="rId9"/>
    <p:sldId id="398" r:id="rId10"/>
    <p:sldId id="399" r:id="rId11"/>
    <p:sldId id="400" r:id="rId12"/>
    <p:sldId id="401" r:id="rId13"/>
    <p:sldId id="402" r:id="rId14"/>
    <p:sldId id="403" r:id="rId15"/>
    <p:sldId id="404" r:id="rId16"/>
    <p:sldId id="405" r:id="rId17"/>
    <p:sldId id="355" r:id="rId18"/>
    <p:sldId id="395" r:id="rId19"/>
  </p:sldIdLst>
  <p:sldSz cx="9144000" cy="6858000" type="screen4x3"/>
  <p:notesSz cx="6858000" cy="9144000"/>
  <p:defaultTextStyle>
    <a:defPPr>
      <a:defRPr lang="sk-SK"/>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nika" initials="MM" lastIdx="1" clrIdx="0"/>
  <p:cmAuthor id="1" name="CELSI-3" initials="C" lastIdx="1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2020"/>
    <a:srgbClr val="C5F4E5"/>
    <a:srgbClr val="EFF4B1"/>
    <a:srgbClr val="923236"/>
    <a:srgbClr val="D79B93"/>
    <a:srgbClr val="241605"/>
    <a:srgbClr val="8C383A"/>
    <a:srgbClr val="BCBCBC"/>
    <a:srgbClr val="C289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29"/>
    <p:restoredTop sz="77907" autoAdjust="0"/>
  </p:normalViewPr>
  <p:slideViewPr>
    <p:cSldViewPr>
      <p:cViewPr varScale="1">
        <p:scale>
          <a:sx n="67" d="100"/>
          <a:sy n="67" d="100"/>
        </p:scale>
        <p:origin x="2028"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ELSI-1\Desktop\Kubo\Barcom\report\avg_length_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Bargaining coverage in commerce</a:t>
            </a:r>
          </a:p>
        </c:rich>
      </c:tx>
      <c:overlay val="0"/>
    </c:title>
    <c:autoTitleDeleted val="0"/>
    <c:plotArea>
      <c:layout/>
      <c:barChart>
        <c:barDir val="col"/>
        <c:grouping val="clustered"/>
        <c:varyColors val="0"/>
        <c:ser>
          <c:idx val="0"/>
          <c:order val="0"/>
          <c:tx>
            <c:v>commerce</c:v>
          </c:tx>
          <c:invertIfNegative val="0"/>
          <c:cat>
            <c:strRef>
              <c:f>Sheet3!$B$33:$B$60</c:f>
              <c:strCache>
                <c:ptCount val="28"/>
                <c:pt idx="0">
                  <c:v>RO</c:v>
                </c:pt>
                <c:pt idx="1">
                  <c:v>BG</c:v>
                </c:pt>
                <c:pt idx="2">
                  <c:v>LT</c:v>
                </c:pt>
                <c:pt idx="3">
                  <c:v>PL</c:v>
                </c:pt>
                <c:pt idx="4">
                  <c:v>CY</c:v>
                </c:pt>
                <c:pt idx="5">
                  <c:v>EE</c:v>
                </c:pt>
                <c:pt idx="6">
                  <c:v>HR</c:v>
                </c:pt>
                <c:pt idx="7">
                  <c:v>MT</c:v>
                </c:pt>
                <c:pt idx="8">
                  <c:v>CZ</c:v>
                </c:pt>
                <c:pt idx="9">
                  <c:v>SK</c:v>
                </c:pt>
                <c:pt idx="10">
                  <c:v>UK</c:v>
                </c:pt>
                <c:pt idx="11">
                  <c:v>LV</c:v>
                </c:pt>
                <c:pt idx="12">
                  <c:v>DE</c:v>
                </c:pt>
                <c:pt idx="13">
                  <c:v>HU</c:v>
                </c:pt>
                <c:pt idx="14">
                  <c:v>GR</c:v>
                </c:pt>
                <c:pt idx="15">
                  <c:v>IE</c:v>
                </c:pt>
                <c:pt idx="16">
                  <c:v>LU</c:v>
                </c:pt>
                <c:pt idx="17">
                  <c:v>DK</c:v>
                </c:pt>
                <c:pt idx="18">
                  <c:v>ES</c:v>
                </c:pt>
                <c:pt idx="19">
                  <c:v>SE</c:v>
                </c:pt>
                <c:pt idx="20">
                  <c:v>NL</c:v>
                </c:pt>
                <c:pt idx="21">
                  <c:v>PT</c:v>
                </c:pt>
                <c:pt idx="22">
                  <c:v>FR</c:v>
                </c:pt>
                <c:pt idx="23">
                  <c:v>AT</c:v>
                </c:pt>
                <c:pt idx="24">
                  <c:v>BE</c:v>
                </c:pt>
                <c:pt idx="25">
                  <c:v>FI</c:v>
                </c:pt>
                <c:pt idx="26">
                  <c:v>IT</c:v>
                </c:pt>
                <c:pt idx="27">
                  <c:v>SI</c:v>
                </c:pt>
              </c:strCache>
            </c:strRef>
          </c:cat>
          <c:val>
            <c:numRef>
              <c:f>Sheet3!$E$33:$E$60</c:f>
              <c:numCache>
                <c:formatCode>General</c:formatCode>
                <c:ptCount val="28"/>
                <c:pt idx="0">
                  <c:v>2</c:v>
                </c:pt>
                <c:pt idx="1">
                  <c:v>3</c:v>
                </c:pt>
                <c:pt idx="2">
                  <c:v>3</c:v>
                </c:pt>
                <c:pt idx="3">
                  <c:v>4</c:v>
                </c:pt>
                <c:pt idx="4">
                  <c:v>5</c:v>
                </c:pt>
                <c:pt idx="5">
                  <c:v>6</c:v>
                </c:pt>
                <c:pt idx="6">
                  <c:v>7</c:v>
                </c:pt>
                <c:pt idx="7">
                  <c:v>10</c:v>
                </c:pt>
                <c:pt idx="8">
                  <c:v>11</c:v>
                </c:pt>
                <c:pt idx="9">
                  <c:v>15</c:v>
                </c:pt>
                <c:pt idx="10">
                  <c:v>16</c:v>
                </c:pt>
                <c:pt idx="11">
                  <c:v>18</c:v>
                </c:pt>
                <c:pt idx="12">
                  <c:v>25</c:v>
                </c:pt>
                <c:pt idx="13">
                  <c:v>26</c:v>
                </c:pt>
                <c:pt idx="14">
                  <c:v>30</c:v>
                </c:pt>
                <c:pt idx="15">
                  <c:v>30</c:v>
                </c:pt>
                <c:pt idx="16">
                  <c:v>38</c:v>
                </c:pt>
                <c:pt idx="17">
                  <c:v>60</c:v>
                </c:pt>
                <c:pt idx="18">
                  <c:v>74</c:v>
                </c:pt>
                <c:pt idx="19">
                  <c:v>75</c:v>
                </c:pt>
                <c:pt idx="20">
                  <c:v>76</c:v>
                </c:pt>
                <c:pt idx="21">
                  <c:v>92</c:v>
                </c:pt>
                <c:pt idx="22">
                  <c:v>96</c:v>
                </c:pt>
                <c:pt idx="23">
                  <c:v>100</c:v>
                </c:pt>
                <c:pt idx="24">
                  <c:v>100</c:v>
                </c:pt>
                <c:pt idx="25">
                  <c:v>100</c:v>
                </c:pt>
                <c:pt idx="26">
                  <c:v>100</c:v>
                </c:pt>
                <c:pt idx="27">
                  <c:v>100</c:v>
                </c:pt>
              </c:numCache>
            </c:numRef>
          </c:val>
          <c:extLst>
            <c:ext xmlns:c16="http://schemas.microsoft.com/office/drawing/2014/chart" uri="{C3380CC4-5D6E-409C-BE32-E72D297353CC}">
              <c16:uniqueId val="{00000000-E2E6-4CC3-8D1A-A88622E9DECC}"/>
            </c:ext>
          </c:extLst>
        </c:ser>
        <c:dLbls>
          <c:showLegendKey val="0"/>
          <c:showVal val="0"/>
          <c:showCatName val="0"/>
          <c:showSerName val="0"/>
          <c:showPercent val="0"/>
          <c:showBubbleSize val="0"/>
        </c:dLbls>
        <c:gapWidth val="150"/>
        <c:axId val="-138466576"/>
        <c:axId val="-114878128"/>
      </c:barChart>
      <c:catAx>
        <c:axId val="-138466576"/>
        <c:scaling>
          <c:orientation val="minMax"/>
        </c:scaling>
        <c:delete val="0"/>
        <c:axPos val="b"/>
        <c:numFmt formatCode="General" sourceLinked="0"/>
        <c:majorTickMark val="out"/>
        <c:minorTickMark val="none"/>
        <c:tickLblPos val="nextTo"/>
        <c:crossAx val="-114878128"/>
        <c:crosses val="autoZero"/>
        <c:auto val="1"/>
        <c:lblAlgn val="ctr"/>
        <c:lblOffset val="100"/>
        <c:noMultiLvlLbl val="0"/>
      </c:catAx>
      <c:valAx>
        <c:axId val="-114878128"/>
        <c:scaling>
          <c:orientation val="minMax"/>
          <c:max val="100"/>
        </c:scaling>
        <c:delete val="0"/>
        <c:axPos val="l"/>
        <c:majorGridlines/>
        <c:numFmt formatCode="General" sourceLinked="1"/>
        <c:majorTickMark val="out"/>
        <c:minorTickMark val="none"/>
        <c:tickLblPos val="nextTo"/>
        <c:crossAx val="-138466576"/>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r>
              <a:rPr lang="en-GB"/>
              <a:t>PRECARIR meeting, September 17-18, 2015, Bratislava</a:t>
            </a:r>
            <a:endParaRPr lang="en-US"/>
          </a:p>
        </p:txBody>
      </p:sp>
      <p:sp>
        <p:nvSpPr>
          <p:cNvPr id="40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Arial" charset="0"/>
              </a:defRPr>
            </a:lvl1pPr>
          </a:lstStyle>
          <a:p>
            <a:pPr>
              <a:defRPr/>
            </a:pPr>
            <a:endParaRPr lang="en-US"/>
          </a:p>
        </p:txBody>
      </p:sp>
      <p:sp>
        <p:nvSpPr>
          <p:cNvPr id="41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en-US"/>
          </a:p>
        </p:txBody>
      </p:sp>
      <p:sp>
        <p:nvSpPr>
          <p:cNvPr id="41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8ACDB61F-8CFF-4501-B2B6-9D4FD2E3CA27}" type="slidenum">
              <a:rPr lang="sk-SK" altLang="sk-SK"/>
              <a:pPr>
                <a:defRPr/>
              </a:pPr>
              <a:t>‹nr.›</a:t>
            </a:fld>
            <a:endParaRPr lang="sk-SK" altLang="sk-SK"/>
          </a:p>
        </p:txBody>
      </p:sp>
    </p:spTree>
    <p:extLst>
      <p:ext uri="{BB962C8B-B14F-4D97-AF65-F5344CB8AC3E}">
        <p14:creationId xmlns:p14="http://schemas.microsoft.com/office/powerpoint/2010/main" val="109802876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r>
              <a:rPr lang="en-GB"/>
              <a:t>PRECARIR meeting, September 17-18, 2015, Bratislava</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cs typeface="Arial" pitchFamily="34" charset="0"/>
              </a:defRPr>
            </a:lvl1pPr>
          </a:lstStyle>
          <a:p>
            <a:pPr>
              <a:defRPr/>
            </a:pPr>
            <a:fld id="{D3CDBDF9-ADF6-4106-AACA-6D32E00CEE76}" type="datetime1">
              <a:rPr lang="en-US"/>
              <a:pPr>
                <a:defRPr/>
              </a:pPr>
              <a:t>4/4/2018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sk-SK" noProof="0"/>
              <a:t>Click to edit Master text styles</a:t>
            </a:r>
          </a:p>
          <a:p>
            <a:pPr lvl="1"/>
            <a:r>
              <a:rPr lang="sk-SK" noProof="0"/>
              <a:t>Second level</a:t>
            </a:r>
          </a:p>
          <a:p>
            <a:pPr lvl="2"/>
            <a:r>
              <a:rPr lang="sk-SK" noProof="0"/>
              <a:t>Third level</a:t>
            </a:r>
          </a:p>
          <a:p>
            <a:pPr lvl="3"/>
            <a:r>
              <a:rPr lang="sk-SK" noProof="0"/>
              <a:t>Fourth level</a:t>
            </a:r>
          </a:p>
          <a:p>
            <a:pPr lvl="4"/>
            <a:r>
              <a:rPr lang="sk-SK"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FE4DEF00-12F2-45A6-B224-41F5CA6C30A5}" type="slidenum">
              <a:rPr lang="en-US" altLang="sk-SK"/>
              <a:pPr>
                <a:defRPr/>
              </a:pPr>
              <a:t>‹nr.›</a:t>
            </a:fld>
            <a:endParaRPr lang="en-US" altLang="sk-SK"/>
          </a:p>
        </p:txBody>
      </p:sp>
    </p:spTree>
    <p:extLst>
      <p:ext uri="{BB962C8B-B14F-4D97-AF65-F5344CB8AC3E}">
        <p14:creationId xmlns:p14="http://schemas.microsoft.com/office/powerpoint/2010/main" val="3182990027"/>
      </p:ext>
    </p:extLst>
  </p:cSld>
  <p:clrMap bg1="lt1" tx1="dk1" bg2="lt2" tx2="dk2" accent1="accent1" accent2="accent2" accent3="accent3" accent4="accent4" accent5="accent5" accent6="accent6" hlink="hlink" folHlink="folHlink"/>
  <p:hf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3" charset="-128"/>
        <a:cs typeface="ＭＳ Ｐゴシック" pitchFamily="3"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Header Placeholder 3"/>
          <p:cNvSpPr>
            <a:spLocks noGrp="1"/>
          </p:cNvSpPr>
          <p:nvPr>
            <p:ph type="hdr" sz="quarter" idx="10"/>
          </p:nvPr>
        </p:nvSpPr>
        <p:spPr/>
        <p:txBody>
          <a:bodyPr/>
          <a:lstStyle/>
          <a:p>
            <a:pPr>
              <a:defRPr/>
            </a:pPr>
            <a:r>
              <a:rPr lang="en-GB"/>
              <a:t>PRECARIR meeting, September 17-18, 2015, Bratislava</a:t>
            </a:r>
            <a:endParaRPr lang="en-US"/>
          </a:p>
        </p:txBody>
      </p:sp>
      <p:sp>
        <p:nvSpPr>
          <p:cNvPr id="5" name="Slide Number Placeholder 4"/>
          <p:cNvSpPr>
            <a:spLocks noGrp="1"/>
          </p:cNvSpPr>
          <p:nvPr>
            <p:ph type="sldNum" sz="quarter" idx="11"/>
          </p:nvPr>
        </p:nvSpPr>
        <p:spPr/>
        <p:txBody>
          <a:bodyPr/>
          <a:lstStyle/>
          <a:p>
            <a:pPr>
              <a:defRPr/>
            </a:pPr>
            <a:fld id="{FE4DEF00-12F2-45A6-B224-41F5CA6C30A5}" type="slidenum">
              <a:rPr lang="en-US" altLang="sk-SK" smtClean="0"/>
              <a:pPr>
                <a:defRPr/>
              </a:pPr>
              <a:t>1</a:t>
            </a:fld>
            <a:endParaRPr lang="en-US" altLang="sk-SK"/>
          </a:p>
        </p:txBody>
      </p:sp>
    </p:spTree>
    <p:extLst>
      <p:ext uri="{BB962C8B-B14F-4D97-AF65-F5344CB8AC3E}">
        <p14:creationId xmlns:p14="http://schemas.microsoft.com/office/powerpoint/2010/main" val="858022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a:t>PRECARIR meeting, September 17-18, 2015, Bratislava</a:t>
            </a:r>
            <a:endParaRPr lang="en-US"/>
          </a:p>
        </p:txBody>
      </p:sp>
      <p:sp>
        <p:nvSpPr>
          <p:cNvPr id="5" name="Slide Number Placeholder 4"/>
          <p:cNvSpPr>
            <a:spLocks noGrp="1"/>
          </p:cNvSpPr>
          <p:nvPr>
            <p:ph type="sldNum" sz="quarter" idx="11"/>
          </p:nvPr>
        </p:nvSpPr>
        <p:spPr/>
        <p:txBody>
          <a:bodyPr/>
          <a:lstStyle/>
          <a:p>
            <a:pPr>
              <a:defRPr/>
            </a:pPr>
            <a:fld id="{FE4DEF00-12F2-45A6-B224-41F5CA6C30A5}" type="slidenum">
              <a:rPr lang="en-US" altLang="sk-SK" smtClean="0"/>
              <a:pPr>
                <a:defRPr/>
              </a:pPr>
              <a:t>11</a:t>
            </a:fld>
            <a:endParaRPr lang="en-US" altLang="sk-SK"/>
          </a:p>
        </p:txBody>
      </p:sp>
    </p:spTree>
    <p:extLst>
      <p:ext uri="{BB962C8B-B14F-4D97-AF65-F5344CB8AC3E}">
        <p14:creationId xmlns:p14="http://schemas.microsoft.com/office/powerpoint/2010/main" val="151393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a:t>PRECARIR meeting, September 17-18, 2015, Bratislava</a:t>
            </a:r>
            <a:endParaRPr lang="en-US"/>
          </a:p>
        </p:txBody>
      </p:sp>
      <p:sp>
        <p:nvSpPr>
          <p:cNvPr id="5" name="Slide Number Placeholder 4"/>
          <p:cNvSpPr>
            <a:spLocks noGrp="1"/>
          </p:cNvSpPr>
          <p:nvPr>
            <p:ph type="sldNum" sz="quarter" idx="11"/>
          </p:nvPr>
        </p:nvSpPr>
        <p:spPr/>
        <p:txBody>
          <a:bodyPr/>
          <a:lstStyle/>
          <a:p>
            <a:pPr>
              <a:defRPr/>
            </a:pPr>
            <a:fld id="{FE4DEF00-12F2-45A6-B224-41F5CA6C30A5}" type="slidenum">
              <a:rPr lang="en-US" altLang="sk-SK" smtClean="0"/>
              <a:pPr>
                <a:defRPr/>
              </a:pPr>
              <a:t>12</a:t>
            </a:fld>
            <a:endParaRPr lang="en-US" altLang="sk-SK"/>
          </a:p>
        </p:txBody>
      </p:sp>
    </p:spTree>
    <p:extLst>
      <p:ext uri="{BB962C8B-B14F-4D97-AF65-F5344CB8AC3E}">
        <p14:creationId xmlns:p14="http://schemas.microsoft.com/office/powerpoint/2010/main" val="2132009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a:t>PRECARIR meeting, September 17-18, 2015, Bratislava</a:t>
            </a:r>
            <a:endParaRPr lang="en-US"/>
          </a:p>
        </p:txBody>
      </p:sp>
      <p:sp>
        <p:nvSpPr>
          <p:cNvPr id="5" name="Slide Number Placeholder 4"/>
          <p:cNvSpPr>
            <a:spLocks noGrp="1"/>
          </p:cNvSpPr>
          <p:nvPr>
            <p:ph type="sldNum" sz="quarter" idx="11"/>
          </p:nvPr>
        </p:nvSpPr>
        <p:spPr/>
        <p:txBody>
          <a:bodyPr/>
          <a:lstStyle/>
          <a:p>
            <a:pPr>
              <a:defRPr/>
            </a:pPr>
            <a:fld id="{FE4DEF00-12F2-45A6-B224-41F5CA6C30A5}" type="slidenum">
              <a:rPr lang="en-US" altLang="sk-SK" smtClean="0"/>
              <a:pPr>
                <a:defRPr/>
              </a:pPr>
              <a:t>13</a:t>
            </a:fld>
            <a:endParaRPr lang="en-US" altLang="sk-SK"/>
          </a:p>
        </p:txBody>
      </p:sp>
    </p:spTree>
    <p:extLst>
      <p:ext uri="{BB962C8B-B14F-4D97-AF65-F5344CB8AC3E}">
        <p14:creationId xmlns:p14="http://schemas.microsoft.com/office/powerpoint/2010/main" val="1572485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a:t>PRECARIR meeting, September 17-18, 2015, Bratislava</a:t>
            </a:r>
            <a:endParaRPr lang="en-US"/>
          </a:p>
        </p:txBody>
      </p:sp>
      <p:sp>
        <p:nvSpPr>
          <p:cNvPr id="5" name="Slide Number Placeholder 4"/>
          <p:cNvSpPr>
            <a:spLocks noGrp="1"/>
          </p:cNvSpPr>
          <p:nvPr>
            <p:ph type="sldNum" sz="quarter" idx="11"/>
          </p:nvPr>
        </p:nvSpPr>
        <p:spPr/>
        <p:txBody>
          <a:bodyPr/>
          <a:lstStyle/>
          <a:p>
            <a:pPr>
              <a:defRPr/>
            </a:pPr>
            <a:fld id="{FE4DEF00-12F2-45A6-B224-41F5CA6C30A5}" type="slidenum">
              <a:rPr lang="en-US" altLang="sk-SK" smtClean="0"/>
              <a:pPr>
                <a:defRPr/>
              </a:pPr>
              <a:t>14</a:t>
            </a:fld>
            <a:endParaRPr lang="en-US" altLang="sk-SK"/>
          </a:p>
        </p:txBody>
      </p:sp>
    </p:spTree>
    <p:extLst>
      <p:ext uri="{BB962C8B-B14F-4D97-AF65-F5344CB8AC3E}">
        <p14:creationId xmlns:p14="http://schemas.microsoft.com/office/powerpoint/2010/main" val="404738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a:t>PRECARIR meeting, September 17-18, 2015, Bratislava</a:t>
            </a:r>
            <a:endParaRPr lang="en-US"/>
          </a:p>
        </p:txBody>
      </p:sp>
      <p:sp>
        <p:nvSpPr>
          <p:cNvPr id="5" name="Slide Number Placeholder 4"/>
          <p:cNvSpPr>
            <a:spLocks noGrp="1"/>
          </p:cNvSpPr>
          <p:nvPr>
            <p:ph type="sldNum" sz="quarter" idx="11"/>
          </p:nvPr>
        </p:nvSpPr>
        <p:spPr/>
        <p:txBody>
          <a:bodyPr/>
          <a:lstStyle/>
          <a:p>
            <a:pPr>
              <a:defRPr/>
            </a:pPr>
            <a:fld id="{FE4DEF00-12F2-45A6-B224-41F5CA6C30A5}" type="slidenum">
              <a:rPr lang="en-US" altLang="sk-SK" smtClean="0"/>
              <a:pPr>
                <a:defRPr/>
              </a:pPr>
              <a:t>15</a:t>
            </a:fld>
            <a:endParaRPr lang="en-US" altLang="sk-SK"/>
          </a:p>
        </p:txBody>
      </p:sp>
    </p:spTree>
    <p:extLst>
      <p:ext uri="{BB962C8B-B14F-4D97-AF65-F5344CB8AC3E}">
        <p14:creationId xmlns:p14="http://schemas.microsoft.com/office/powerpoint/2010/main" val="1051514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a:t>PRECARIR meeting, September 17-18, 2015, Bratislava</a:t>
            </a:r>
            <a:endParaRPr lang="en-US"/>
          </a:p>
        </p:txBody>
      </p:sp>
      <p:sp>
        <p:nvSpPr>
          <p:cNvPr id="5" name="Slide Number Placeholder 4"/>
          <p:cNvSpPr>
            <a:spLocks noGrp="1"/>
          </p:cNvSpPr>
          <p:nvPr>
            <p:ph type="sldNum" sz="quarter" idx="11"/>
          </p:nvPr>
        </p:nvSpPr>
        <p:spPr/>
        <p:txBody>
          <a:bodyPr/>
          <a:lstStyle/>
          <a:p>
            <a:pPr>
              <a:defRPr/>
            </a:pPr>
            <a:fld id="{FE4DEF00-12F2-45A6-B224-41F5CA6C30A5}" type="slidenum">
              <a:rPr lang="en-US" altLang="sk-SK" smtClean="0"/>
              <a:pPr>
                <a:defRPr/>
              </a:pPr>
              <a:t>16</a:t>
            </a:fld>
            <a:endParaRPr lang="en-US" altLang="sk-SK"/>
          </a:p>
        </p:txBody>
      </p:sp>
    </p:spTree>
    <p:extLst>
      <p:ext uri="{BB962C8B-B14F-4D97-AF65-F5344CB8AC3E}">
        <p14:creationId xmlns:p14="http://schemas.microsoft.com/office/powerpoint/2010/main" val="870637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a:t>PRECARIR meeting, September 17-18, 2015, Bratislava</a:t>
            </a:r>
            <a:endParaRPr lang="en-US"/>
          </a:p>
        </p:txBody>
      </p:sp>
      <p:sp>
        <p:nvSpPr>
          <p:cNvPr id="5" name="Slide Number Placeholder 4"/>
          <p:cNvSpPr>
            <a:spLocks noGrp="1"/>
          </p:cNvSpPr>
          <p:nvPr>
            <p:ph type="sldNum" sz="quarter" idx="11"/>
          </p:nvPr>
        </p:nvSpPr>
        <p:spPr/>
        <p:txBody>
          <a:bodyPr/>
          <a:lstStyle/>
          <a:p>
            <a:pPr>
              <a:defRPr/>
            </a:pPr>
            <a:fld id="{FE4DEF00-12F2-45A6-B224-41F5CA6C30A5}" type="slidenum">
              <a:rPr lang="en-US" altLang="sk-SK" smtClean="0"/>
              <a:pPr>
                <a:defRPr/>
              </a:pPr>
              <a:t>3</a:t>
            </a:fld>
            <a:endParaRPr lang="en-US" altLang="sk-SK"/>
          </a:p>
        </p:txBody>
      </p:sp>
    </p:spTree>
    <p:extLst>
      <p:ext uri="{BB962C8B-B14F-4D97-AF65-F5344CB8AC3E}">
        <p14:creationId xmlns:p14="http://schemas.microsoft.com/office/powerpoint/2010/main" val="1781382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a:t>PRECARIR meeting, September 17-18, 2015, Bratislava</a:t>
            </a:r>
            <a:endParaRPr lang="en-US"/>
          </a:p>
        </p:txBody>
      </p:sp>
      <p:sp>
        <p:nvSpPr>
          <p:cNvPr id="5" name="Slide Number Placeholder 4"/>
          <p:cNvSpPr>
            <a:spLocks noGrp="1"/>
          </p:cNvSpPr>
          <p:nvPr>
            <p:ph type="sldNum" sz="quarter" idx="11"/>
          </p:nvPr>
        </p:nvSpPr>
        <p:spPr/>
        <p:txBody>
          <a:bodyPr/>
          <a:lstStyle/>
          <a:p>
            <a:pPr>
              <a:defRPr/>
            </a:pPr>
            <a:fld id="{FE4DEF00-12F2-45A6-B224-41F5CA6C30A5}" type="slidenum">
              <a:rPr lang="en-US" altLang="sk-SK" smtClean="0"/>
              <a:pPr>
                <a:defRPr/>
              </a:pPr>
              <a:t>4</a:t>
            </a:fld>
            <a:endParaRPr lang="en-US" altLang="sk-SK"/>
          </a:p>
        </p:txBody>
      </p:sp>
    </p:spTree>
    <p:extLst>
      <p:ext uri="{BB962C8B-B14F-4D97-AF65-F5344CB8AC3E}">
        <p14:creationId xmlns:p14="http://schemas.microsoft.com/office/powerpoint/2010/main" val="419336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a:t>PRECARIR meeting, September 17-18, 2015, Bratislava</a:t>
            </a:r>
            <a:endParaRPr lang="en-US"/>
          </a:p>
        </p:txBody>
      </p:sp>
      <p:sp>
        <p:nvSpPr>
          <p:cNvPr id="5" name="Slide Number Placeholder 4"/>
          <p:cNvSpPr>
            <a:spLocks noGrp="1"/>
          </p:cNvSpPr>
          <p:nvPr>
            <p:ph type="sldNum" sz="quarter" idx="11"/>
          </p:nvPr>
        </p:nvSpPr>
        <p:spPr/>
        <p:txBody>
          <a:bodyPr/>
          <a:lstStyle/>
          <a:p>
            <a:pPr>
              <a:defRPr/>
            </a:pPr>
            <a:fld id="{FE4DEF00-12F2-45A6-B224-41F5CA6C30A5}" type="slidenum">
              <a:rPr lang="en-US" altLang="sk-SK" smtClean="0"/>
              <a:pPr>
                <a:defRPr/>
              </a:pPr>
              <a:t>5</a:t>
            </a:fld>
            <a:endParaRPr lang="en-US" altLang="sk-SK"/>
          </a:p>
        </p:txBody>
      </p:sp>
    </p:spTree>
    <p:extLst>
      <p:ext uri="{BB962C8B-B14F-4D97-AF65-F5344CB8AC3E}">
        <p14:creationId xmlns:p14="http://schemas.microsoft.com/office/powerpoint/2010/main" val="982032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a:t>PRECARIR meeting, September 17-18, 2015, Bratislava</a:t>
            </a:r>
            <a:endParaRPr lang="en-US"/>
          </a:p>
        </p:txBody>
      </p:sp>
      <p:sp>
        <p:nvSpPr>
          <p:cNvPr id="5" name="Slide Number Placeholder 4"/>
          <p:cNvSpPr>
            <a:spLocks noGrp="1"/>
          </p:cNvSpPr>
          <p:nvPr>
            <p:ph type="sldNum" sz="quarter" idx="11"/>
          </p:nvPr>
        </p:nvSpPr>
        <p:spPr/>
        <p:txBody>
          <a:bodyPr/>
          <a:lstStyle/>
          <a:p>
            <a:pPr>
              <a:defRPr/>
            </a:pPr>
            <a:fld id="{FE4DEF00-12F2-45A6-B224-41F5CA6C30A5}" type="slidenum">
              <a:rPr lang="en-US" altLang="sk-SK" smtClean="0"/>
              <a:pPr>
                <a:defRPr/>
              </a:pPr>
              <a:t>6</a:t>
            </a:fld>
            <a:endParaRPr lang="en-US" altLang="sk-SK"/>
          </a:p>
        </p:txBody>
      </p:sp>
    </p:spTree>
    <p:extLst>
      <p:ext uri="{BB962C8B-B14F-4D97-AF65-F5344CB8AC3E}">
        <p14:creationId xmlns:p14="http://schemas.microsoft.com/office/powerpoint/2010/main" val="1025706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200" b="1" kern="0" dirty="0">
                <a:solidFill>
                  <a:srgbClr val="692020"/>
                </a:solidFill>
              </a:rPr>
              <a:t>Actors’ concentration does not straightforwardly lead to higher bargaining coverage, data to be interpreted in relation to each other</a:t>
            </a:r>
          </a:p>
          <a:p>
            <a:pPr marL="171450" indent="-171450">
              <a:buFont typeface="Arial" charset="0"/>
              <a:buChar char="•"/>
            </a:pPr>
            <a:r>
              <a:rPr lang="en-US" sz="1200" kern="1200" dirty="0">
                <a:solidFill>
                  <a:schemeClr val="tx1"/>
                </a:solidFill>
                <a:effectLst/>
                <a:latin typeface="+mn-lt"/>
                <a:ea typeface="ＭＳ Ｐゴシック" pitchFamily="3" charset="-128"/>
                <a:cs typeface="ＭＳ Ｐゴシック" pitchFamily="3" charset="-128"/>
              </a:rPr>
              <a:t>3 to 5 unions and employers’ associations are found in most countries with sector-level bargaining</a:t>
            </a:r>
          </a:p>
          <a:p>
            <a:pPr marL="171450" indent="-171450">
              <a:buFont typeface="Arial" charset="0"/>
              <a:buChar char="•"/>
            </a:pPr>
            <a:r>
              <a:rPr lang="en-US" sz="1200" kern="1200" dirty="0">
                <a:solidFill>
                  <a:schemeClr val="tx1"/>
                </a:solidFill>
                <a:effectLst/>
                <a:latin typeface="+mn-lt"/>
                <a:ea typeface="ＭＳ Ｐゴシック" pitchFamily="3" charset="-128"/>
                <a:cs typeface="ＭＳ Ｐゴシック" pitchFamily="3" charset="-128"/>
              </a:rPr>
              <a:t>extent of union plurality is not clearly related to bargaining decentralization: in 8 countries (Czechia, Estonia, Hungary, Ireland, Latvia, Lithuania, Malta</a:t>
            </a:r>
            <a:r>
              <a:rPr lang="en-US" sz="1200" kern="1200" baseline="0" dirty="0">
                <a:solidFill>
                  <a:schemeClr val="tx1"/>
                </a:solidFill>
                <a:effectLst/>
                <a:latin typeface="+mn-lt"/>
                <a:ea typeface="ＭＳ Ｐゴシック" pitchFamily="3" charset="-128"/>
                <a:cs typeface="ＭＳ Ｐゴシック" pitchFamily="3" charset="-128"/>
              </a:rPr>
              <a:t> </a:t>
            </a:r>
            <a:r>
              <a:rPr lang="en-US" sz="1200" kern="1200" dirty="0">
                <a:solidFill>
                  <a:schemeClr val="tx1"/>
                </a:solidFill>
                <a:effectLst/>
                <a:latin typeface="+mn-lt"/>
                <a:ea typeface="ＭＳ Ｐゴシック" pitchFamily="3" charset="-128"/>
                <a:cs typeface="ＭＳ Ｐゴシック" pitchFamily="3" charset="-128"/>
              </a:rPr>
              <a:t>and Romania), bargaining predominantly takes place at the local or company level despite the fact that a maximum of two trade unions operate in the sector </a:t>
            </a:r>
          </a:p>
          <a:p>
            <a:pPr marL="171450" indent="-171450">
              <a:buFont typeface="Arial" charset="0"/>
              <a:buChar char="•"/>
            </a:pPr>
            <a:r>
              <a:rPr lang="en-US" sz="1200" kern="1200" dirty="0">
                <a:solidFill>
                  <a:schemeClr val="tx1"/>
                </a:solidFill>
                <a:effectLst/>
                <a:latin typeface="+mn-lt"/>
                <a:ea typeface="ＭＳ Ｐゴシック" pitchFamily="3" charset="-128"/>
                <a:cs typeface="ＭＳ Ｐゴシック" pitchFamily="3" charset="-128"/>
              </a:rPr>
              <a:t>incidence of bargaining predominantly at the local or company level is high in countries where number of employers’ associations is limited (Czechia, Estonia, the UK, Latvia, Lithuania, Malta</a:t>
            </a:r>
            <a:r>
              <a:rPr lang="en-US" sz="1200" kern="1200" baseline="0" dirty="0">
                <a:solidFill>
                  <a:schemeClr val="tx1"/>
                </a:solidFill>
                <a:effectLst/>
                <a:latin typeface="+mn-lt"/>
                <a:ea typeface="ＭＳ Ｐゴシック" pitchFamily="3" charset="-128"/>
                <a:cs typeface="ＭＳ Ｐゴシック" pitchFamily="3" charset="-128"/>
              </a:rPr>
              <a:t> </a:t>
            </a:r>
            <a:r>
              <a:rPr lang="en-US" sz="1200" kern="1200" dirty="0">
                <a:solidFill>
                  <a:schemeClr val="tx1"/>
                </a:solidFill>
                <a:effectLst/>
                <a:latin typeface="+mn-lt"/>
                <a:ea typeface="ＭＳ Ｐゴシック" pitchFamily="3" charset="-128"/>
                <a:cs typeface="ＭＳ Ｐゴシック" pitchFamily="3" charset="-128"/>
              </a:rPr>
              <a:t>and Romania). </a:t>
            </a:r>
          </a:p>
          <a:p>
            <a:pPr marL="171450" indent="-171450">
              <a:buFont typeface="Arial" charset="0"/>
              <a:buChar char="•"/>
            </a:pPr>
            <a:r>
              <a:rPr lang="en-US" sz="1200" kern="1200" dirty="0">
                <a:solidFill>
                  <a:schemeClr val="tx1"/>
                </a:solidFill>
                <a:effectLst/>
                <a:latin typeface="+mn-lt"/>
                <a:ea typeface="ＭＳ Ｐゴシック" pitchFamily="3" charset="-128"/>
                <a:cs typeface="ＭＳ Ｐゴシック" pitchFamily="3" charset="-128"/>
              </a:rPr>
              <a:t>higher number of employers’ associations (3 and more) in countries with bargaining occurring predominantly at the sector level (11 countries, including Germany, Denmark, France, Sweden, Slovenia, Austria, Belgium, Spain, Portugal,</a:t>
            </a:r>
            <a:r>
              <a:rPr lang="en-US" sz="1200" kern="1200" baseline="0" dirty="0">
                <a:solidFill>
                  <a:schemeClr val="tx1"/>
                </a:solidFill>
                <a:effectLst/>
                <a:latin typeface="+mn-lt"/>
                <a:ea typeface="ＭＳ Ｐゴシック" pitchFamily="3" charset="-128"/>
                <a:cs typeface="ＭＳ Ｐゴシック" pitchFamily="3" charset="-128"/>
              </a:rPr>
              <a:t> </a:t>
            </a:r>
            <a:r>
              <a:rPr lang="en-US" sz="1200" kern="1200" dirty="0">
                <a:solidFill>
                  <a:schemeClr val="tx1"/>
                </a:solidFill>
                <a:effectLst/>
                <a:latin typeface="+mn-lt"/>
                <a:ea typeface="ＭＳ Ｐゴシック" pitchFamily="3" charset="-128"/>
                <a:cs typeface="ＭＳ Ｐゴシック" pitchFamily="3" charset="-128"/>
              </a:rPr>
              <a:t>Italy and the Netherlands)</a:t>
            </a:r>
            <a:r>
              <a:rPr lang="en-GB" dirty="0">
                <a:effectLst/>
              </a:rPr>
              <a:t> </a:t>
            </a:r>
            <a:endParaRPr lang="en-US" dirty="0"/>
          </a:p>
        </p:txBody>
      </p:sp>
      <p:sp>
        <p:nvSpPr>
          <p:cNvPr id="4" name="Header Placeholder 3"/>
          <p:cNvSpPr>
            <a:spLocks noGrp="1"/>
          </p:cNvSpPr>
          <p:nvPr>
            <p:ph type="hdr" sz="quarter" idx="10"/>
          </p:nvPr>
        </p:nvSpPr>
        <p:spPr/>
        <p:txBody>
          <a:bodyPr/>
          <a:lstStyle/>
          <a:p>
            <a:pPr>
              <a:defRPr/>
            </a:pPr>
            <a:r>
              <a:rPr lang="en-GB"/>
              <a:t>PRECARIR meeting, September 17-18, 2015, Bratislava</a:t>
            </a:r>
            <a:endParaRPr lang="en-US"/>
          </a:p>
        </p:txBody>
      </p:sp>
      <p:sp>
        <p:nvSpPr>
          <p:cNvPr id="5" name="Slide Number Placeholder 4"/>
          <p:cNvSpPr>
            <a:spLocks noGrp="1"/>
          </p:cNvSpPr>
          <p:nvPr>
            <p:ph type="sldNum" sz="quarter" idx="11"/>
          </p:nvPr>
        </p:nvSpPr>
        <p:spPr/>
        <p:txBody>
          <a:bodyPr/>
          <a:lstStyle/>
          <a:p>
            <a:pPr>
              <a:defRPr/>
            </a:pPr>
            <a:fld id="{FE4DEF00-12F2-45A6-B224-41F5CA6C30A5}" type="slidenum">
              <a:rPr lang="en-US" altLang="sk-SK" smtClean="0"/>
              <a:pPr>
                <a:defRPr/>
              </a:pPr>
              <a:t>7</a:t>
            </a:fld>
            <a:endParaRPr lang="en-US" altLang="sk-SK"/>
          </a:p>
        </p:txBody>
      </p:sp>
    </p:spTree>
    <p:extLst>
      <p:ext uri="{BB962C8B-B14F-4D97-AF65-F5344CB8AC3E}">
        <p14:creationId xmlns:p14="http://schemas.microsoft.com/office/powerpoint/2010/main" val="1677450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ＭＳ Ｐゴシック" pitchFamily="3" charset="-128"/>
                <a:cs typeface="ＭＳ Ｐゴシック" pitchFamily="3" charset="-128"/>
              </a:rPr>
              <a:t>France: low union</a:t>
            </a:r>
            <a:r>
              <a:rPr lang="en-GB" sz="1200" kern="1200" baseline="0" dirty="0">
                <a:solidFill>
                  <a:schemeClr val="tx1"/>
                </a:solidFill>
                <a:effectLst/>
                <a:latin typeface="+mn-lt"/>
                <a:ea typeface="ＭＳ Ｐゴシック" pitchFamily="3" charset="-128"/>
                <a:cs typeface="ＭＳ Ｐゴシック" pitchFamily="3" charset="-128"/>
              </a:rPr>
              <a:t> density, high union plurality, but high bargaining coverage.</a:t>
            </a:r>
          </a:p>
          <a:p>
            <a:r>
              <a:rPr lang="en-GB" sz="1200" kern="1200" dirty="0">
                <a:solidFill>
                  <a:schemeClr val="tx1"/>
                </a:solidFill>
                <a:effectLst/>
                <a:latin typeface="+mn-lt"/>
                <a:ea typeface="ＭＳ Ｐゴシック" pitchFamily="3" charset="-128"/>
                <a:cs typeface="ＭＳ Ｐゴシック" pitchFamily="3" charset="-128"/>
              </a:rPr>
              <a:t>Austria, Belgium and Italy, coverage reaches 100%</a:t>
            </a:r>
            <a:r>
              <a:rPr lang="en-GB" sz="1200" kern="1200" baseline="0" dirty="0">
                <a:solidFill>
                  <a:schemeClr val="tx1"/>
                </a:solidFill>
                <a:effectLst/>
                <a:latin typeface="+mn-lt"/>
                <a:ea typeface="ＭＳ Ｐゴシック" pitchFamily="3" charset="-128"/>
                <a:cs typeface="ＭＳ Ｐゴシック" pitchFamily="3" charset="-128"/>
              </a:rPr>
              <a:t>.</a:t>
            </a:r>
            <a:endParaRPr lang="en-GB" sz="1200" kern="1200" dirty="0">
              <a:solidFill>
                <a:schemeClr val="tx1"/>
              </a:solidFill>
              <a:effectLst/>
              <a:latin typeface="+mn-lt"/>
              <a:ea typeface="ＭＳ Ｐゴシック" pitchFamily="3" charset="-128"/>
              <a:cs typeface="ＭＳ Ｐゴシック" pitchFamily="3" charset="-128"/>
            </a:endParaRPr>
          </a:p>
          <a:p>
            <a:r>
              <a:rPr lang="en-GB" sz="1200" kern="1200" dirty="0">
                <a:solidFill>
                  <a:schemeClr val="tx1"/>
                </a:solidFill>
                <a:effectLst/>
                <a:latin typeface="+mn-lt"/>
                <a:ea typeface="ＭＳ Ｐゴシック" pitchFamily="3" charset="-128"/>
                <a:cs typeface="ＭＳ Ｐゴシック" pitchFamily="3" charset="-128"/>
              </a:rPr>
              <a:t>In total, in 9 countries coverage over 50%</a:t>
            </a:r>
          </a:p>
          <a:p>
            <a:r>
              <a:rPr lang="en-GB" sz="1200" kern="1200" dirty="0">
                <a:solidFill>
                  <a:schemeClr val="tx1"/>
                </a:solidFill>
                <a:effectLst/>
                <a:latin typeface="+mn-lt"/>
                <a:ea typeface="ＭＳ Ｐゴシック" pitchFamily="3" charset="-128"/>
                <a:cs typeface="ＭＳ Ｐゴシック" pitchFamily="3" charset="-128"/>
              </a:rPr>
              <a:t>Due to extension mechanisms (FR, IT, but not needed in AT where</a:t>
            </a:r>
            <a:r>
              <a:rPr lang="en-GB" sz="1200" kern="1200" baseline="0" dirty="0">
                <a:solidFill>
                  <a:schemeClr val="tx1"/>
                </a:solidFill>
                <a:effectLst/>
                <a:latin typeface="+mn-lt"/>
                <a:ea typeface="ＭＳ Ｐゴシック" pitchFamily="3" charset="-128"/>
                <a:cs typeface="ＭＳ Ｐゴシック" pitchFamily="3" charset="-128"/>
              </a:rPr>
              <a:t> high coverage anyway due to coordinated bargaining)</a:t>
            </a:r>
            <a:r>
              <a:rPr lang="en-GB" sz="1200" kern="1200" dirty="0">
                <a:solidFill>
                  <a:schemeClr val="tx1"/>
                </a:solidFill>
                <a:effectLst/>
                <a:latin typeface="+mn-lt"/>
                <a:ea typeface="ＭＳ Ｐゴシック" pitchFamily="3" charset="-128"/>
                <a:cs typeface="ＭＳ Ｐゴシック" pitchFamily="3" charset="-128"/>
              </a:rPr>
              <a:t>. </a:t>
            </a:r>
            <a:endParaRPr lang="en-US" dirty="0"/>
          </a:p>
        </p:txBody>
      </p:sp>
      <p:sp>
        <p:nvSpPr>
          <p:cNvPr id="4" name="Header Placeholder 3"/>
          <p:cNvSpPr>
            <a:spLocks noGrp="1"/>
          </p:cNvSpPr>
          <p:nvPr>
            <p:ph type="hdr" sz="quarter" idx="10"/>
          </p:nvPr>
        </p:nvSpPr>
        <p:spPr/>
        <p:txBody>
          <a:bodyPr/>
          <a:lstStyle/>
          <a:p>
            <a:pPr>
              <a:defRPr/>
            </a:pPr>
            <a:r>
              <a:rPr lang="en-GB"/>
              <a:t>PRECARIR meeting, September 17-18, 2015, Bratislava</a:t>
            </a:r>
            <a:endParaRPr lang="en-US"/>
          </a:p>
        </p:txBody>
      </p:sp>
      <p:sp>
        <p:nvSpPr>
          <p:cNvPr id="5" name="Slide Number Placeholder 4"/>
          <p:cNvSpPr>
            <a:spLocks noGrp="1"/>
          </p:cNvSpPr>
          <p:nvPr>
            <p:ph type="sldNum" sz="quarter" idx="11"/>
          </p:nvPr>
        </p:nvSpPr>
        <p:spPr/>
        <p:txBody>
          <a:bodyPr/>
          <a:lstStyle/>
          <a:p>
            <a:pPr>
              <a:defRPr/>
            </a:pPr>
            <a:fld id="{FE4DEF00-12F2-45A6-B224-41F5CA6C30A5}" type="slidenum">
              <a:rPr lang="en-US" altLang="sk-SK" smtClean="0"/>
              <a:pPr>
                <a:defRPr/>
              </a:pPr>
              <a:t>8</a:t>
            </a:fld>
            <a:endParaRPr lang="en-US" altLang="sk-SK"/>
          </a:p>
        </p:txBody>
      </p:sp>
    </p:spTree>
    <p:extLst>
      <p:ext uri="{BB962C8B-B14F-4D97-AF65-F5344CB8AC3E}">
        <p14:creationId xmlns:p14="http://schemas.microsoft.com/office/powerpoint/2010/main" val="1340122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pitchFamily="3" charset="-128"/>
                <a:cs typeface="ＭＳ Ｐゴシック" pitchFamily="3" charset="-128"/>
              </a:rPr>
              <a:t>bargaining level does not have an impact on the validity of agreements. In majority of countries (10 countries, including Estonia, the UK, Latvia, Bulgaria, Slovakia, Belgium, Germany, Italy, the Netherlands and Portugal) agreements are valid for two years regardless of the predominant bargaining level</a:t>
            </a:r>
            <a:r>
              <a:rPr lang="en-GB" dirty="0">
                <a:effectLst/>
              </a:rPr>
              <a:t> </a:t>
            </a:r>
            <a:endParaRPr lang="en-US" dirty="0"/>
          </a:p>
        </p:txBody>
      </p:sp>
      <p:sp>
        <p:nvSpPr>
          <p:cNvPr id="4" name="Header Placeholder 3"/>
          <p:cNvSpPr>
            <a:spLocks noGrp="1"/>
          </p:cNvSpPr>
          <p:nvPr>
            <p:ph type="hdr" sz="quarter" idx="10"/>
          </p:nvPr>
        </p:nvSpPr>
        <p:spPr/>
        <p:txBody>
          <a:bodyPr/>
          <a:lstStyle/>
          <a:p>
            <a:pPr>
              <a:defRPr/>
            </a:pPr>
            <a:r>
              <a:rPr lang="en-GB"/>
              <a:t>PRECARIR meeting, September 17-18, 2015, Bratislava</a:t>
            </a:r>
            <a:endParaRPr lang="en-US"/>
          </a:p>
        </p:txBody>
      </p:sp>
      <p:sp>
        <p:nvSpPr>
          <p:cNvPr id="5" name="Slide Number Placeholder 4"/>
          <p:cNvSpPr>
            <a:spLocks noGrp="1"/>
          </p:cNvSpPr>
          <p:nvPr>
            <p:ph type="sldNum" sz="quarter" idx="11"/>
          </p:nvPr>
        </p:nvSpPr>
        <p:spPr/>
        <p:txBody>
          <a:bodyPr/>
          <a:lstStyle/>
          <a:p>
            <a:pPr>
              <a:defRPr/>
            </a:pPr>
            <a:fld id="{FE4DEF00-12F2-45A6-B224-41F5CA6C30A5}" type="slidenum">
              <a:rPr lang="en-US" altLang="sk-SK" smtClean="0"/>
              <a:pPr>
                <a:defRPr/>
              </a:pPr>
              <a:t>9</a:t>
            </a:fld>
            <a:endParaRPr lang="en-US" altLang="sk-SK"/>
          </a:p>
        </p:txBody>
      </p:sp>
    </p:spTree>
    <p:extLst>
      <p:ext uri="{BB962C8B-B14F-4D97-AF65-F5344CB8AC3E}">
        <p14:creationId xmlns:p14="http://schemas.microsoft.com/office/powerpoint/2010/main" val="1595146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a:t>PRECARIR meeting, September 17-18, 2015, Bratislava</a:t>
            </a:r>
            <a:endParaRPr lang="en-US"/>
          </a:p>
        </p:txBody>
      </p:sp>
      <p:sp>
        <p:nvSpPr>
          <p:cNvPr id="5" name="Slide Number Placeholder 4"/>
          <p:cNvSpPr>
            <a:spLocks noGrp="1"/>
          </p:cNvSpPr>
          <p:nvPr>
            <p:ph type="sldNum" sz="quarter" idx="11"/>
          </p:nvPr>
        </p:nvSpPr>
        <p:spPr/>
        <p:txBody>
          <a:bodyPr/>
          <a:lstStyle/>
          <a:p>
            <a:pPr>
              <a:defRPr/>
            </a:pPr>
            <a:fld id="{FE4DEF00-12F2-45A6-B224-41F5CA6C30A5}" type="slidenum">
              <a:rPr lang="en-US" altLang="sk-SK" smtClean="0"/>
              <a:pPr>
                <a:defRPr/>
              </a:pPr>
              <a:t>10</a:t>
            </a:fld>
            <a:endParaRPr lang="en-US" altLang="sk-SK"/>
          </a:p>
        </p:txBody>
      </p:sp>
    </p:spTree>
    <p:extLst>
      <p:ext uri="{BB962C8B-B14F-4D97-AF65-F5344CB8AC3E}">
        <p14:creationId xmlns:p14="http://schemas.microsoft.com/office/powerpoint/2010/main" val="1940874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k-SK"/>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k-SK"/>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DA53F9-EE0C-47E4-8487-D41F5BE607D0}" type="slidenum">
              <a:rPr lang="sk-SK" altLang="sk-SK"/>
              <a:pPr>
                <a:defRPr/>
              </a:pPr>
              <a:t>‹nr.›</a:t>
            </a:fld>
            <a:endParaRPr lang="sk-SK" altLang="sk-SK"/>
          </a:p>
        </p:txBody>
      </p:sp>
    </p:spTree>
    <p:extLst>
      <p:ext uri="{BB962C8B-B14F-4D97-AF65-F5344CB8AC3E}">
        <p14:creationId xmlns:p14="http://schemas.microsoft.com/office/powerpoint/2010/main" val="1147543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DA4B9D-5203-4D6F-909F-BDB08C4BB1E6}" type="slidenum">
              <a:rPr lang="sk-SK" altLang="sk-SK"/>
              <a:pPr>
                <a:defRPr/>
              </a:pPr>
              <a:t>‹nr.›</a:t>
            </a:fld>
            <a:endParaRPr lang="sk-SK" altLang="sk-SK"/>
          </a:p>
        </p:txBody>
      </p:sp>
    </p:spTree>
    <p:extLst>
      <p:ext uri="{BB962C8B-B14F-4D97-AF65-F5344CB8AC3E}">
        <p14:creationId xmlns:p14="http://schemas.microsoft.com/office/powerpoint/2010/main" val="2013550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k-SK"/>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77A8CF-6568-443E-825E-07C3C29A0CD6}" type="slidenum">
              <a:rPr lang="sk-SK" altLang="sk-SK"/>
              <a:pPr>
                <a:defRPr/>
              </a:pPr>
              <a:t>‹nr.›</a:t>
            </a:fld>
            <a:endParaRPr lang="sk-SK" altLang="sk-SK"/>
          </a:p>
        </p:txBody>
      </p:sp>
    </p:spTree>
    <p:extLst>
      <p:ext uri="{BB962C8B-B14F-4D97-AF65-F5344CB8AC3E}">
        <p14:creationId xmlns:p14="http://schemas.microsoft.com/office/powerpoint/2010/main" val="4063145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Click to edit Master title style</a:t>
            </a:r>
            <a:endParaRPr lang="en-US"/>
          </a:p>
        </p:txBody>
      </p:sp>
      <p:sp>
        <p:nvSpPr>
          <p:cNvPr id="3" name="Content Placeholder 2"/>
          <p:cNvSpPr>
            <a:spLocks noGrp="1"/>
          </p:cNvSpPr>
          <p:nvPr>
            <p:ph idx="1"/>
          </p:nvPr>
        </p:nvSpPr>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293D53-BEAC-4D68-BF20-EAFAD97BBF87}" type="slidenum">
              <a:rPr lang="sk-SK" altLang="sk-SK"/>
              <a:pPr>
                <a:defRPr/>
              </a:pPr>
              <a:t>‹nr.›</a:t>
            </a:fld>
            <a:endParaRPr lang="sk-SK" altLang="sk-SK"/>
          </a:p>
        </p:txBody>
      </p:sp>
    </p:spTree>
    <p:extLst>
      <p:ext uri="{BB962C8B-B14F-4D97-AF65-F5344CB8AC3E}">
        <p14:creationId xmlns:p14="http://schemas.microsoft.com/office/powerpoint/2010/main" val="3042175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sk-SK"/>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k-SK"/>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67303F-1B72-4B3B-AB31-DEFD698F7CF0}" type="slidenum">
              <a:rPr lang="sk-SK" altLang="sk-SK"/>
              <a:pPr>
                <a:defRPr/>
              </a:pPr>
              <a:t>‹nr.›</a:t>
            </a:fld>
            <a:endParaRPr lang="sk-SK" altLang="sk-SK"/>
          </a:p>
        </p:txBody>
      </p:sp>
    </p:spTree>
    <p:extLst>
      <p:ext uri="{BB962C8B-B14F-4D97-AF65-F5344CB8AC3E}">
        <p14:creationId xmlns:p14="http://schemas.microsoft.com/office/powerpoint/2010/main" val="2530518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661A08-F8D6-4E52-B9B5-577699F96839}" type="slidenum">
              <a:rPr lang="sk-SK" altLang="sk-SK"/>
              <a:pPr>
                <a:defRPr/>
              </a:pPr>
              <a:t>‹nr.›</a:t>
            </a:fld>
            <a:endParaRPr lang="sk-SK" altLang="sk-SK"/>
          </a:p>
        </p:txBody>
      </p:sp>
    </p:spTree>
    <p:extLst>
      <p:ext uri="{BB962C8B-B14F-4D97-AF65-F5344CB8AC3E}">
        <p14:creationId xmlns:p14="http://schemas.microsoft.com/office/powerpoint/2010/main" val="3970325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k-SK"/>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CCD1CB8-D70E-49EF-A5DA-D0205051B2A1}" type="slidenum">
              <a:rPr lang="sk-SK" altLang="sk-SK"/>
              <a:pPr>
                <a:defRPr/>
              </a:pPr>
              <a:t>‹nr.›</a:t>
            </a:fld>
            <a:endParaRPr lang="sk-SK" altLang="sk-SK"/>
          </a:p>
        </p:txBody>
      </p:sp>
    </p:spTree>
    <p:extLst>
      <p:ext uri="{BB962C8B-B14F-4D97-AF65-F5344CB8AC3E}">
        <p14:creationId xmlns:p14="http://schemas.microsoft.com/office/powerpoint/2010/main" val="3068594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106F0F8-6B3F-4886-884A-A65324994EDA}" type="slidenum">
              <a:rPr lang="sk-SK" altLang="sk-SK"/>
              <a:pPr>
                <a:defRPr/>
              </a:pPr>
              <a:t>‹nr.›</a:t>
            </a:fld>
            <a:endParaRPr lang="sk-SK" altLang="sk-SK"/>
          </a:p>
        </p:txBody>
      </p:sp>
    </p:spTree>
    <p:extLst>
      <p:ext uri="{BB962C8B-B14F-4D97-AF65-F5344CB8AC3E}">
        <p14:creationId xmlns:p14="http://schemas.microsoft.com/office/powerpoint/2010/main" val="3316816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513F0BA-A688-488D-A644-B5A1612F2210}" type="slidenum">
              <a:rPr lang="sk-SK" altLang="sk-SK"/>
              <a:pPr>
                <a:defRPr/>
              </a:pPr>
              <a:t>‹nr.›</a:t>
            </a:fld>
            <a:endParaRPr lang="sk-SK" altLang="sk-SK"/>
          </a:p>
        </p:txBody>
      </p:sp>
    </p:spTree>
    <p:extLst>
      <p:ext uri="{BB962C8B-B14F-4D97-AF65-F5344CB8AC3E}">
        <p14:creationId xmlns:p14="http://schemas.microsoft.com/office/powerpoint/2010/main" val="246304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sk-SK"/>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AD9E30-46CD-486C-983C-E63775D43958}" type="slidenum">
              <a:rPr lang="sk-SK" altLang="sk-SK"/>
              <a:pPr>
                <a:defRPr/>
              </a:pPr>
              <a:t>‹nr.›</a:t>
            </a:fld>
            <a:endParaRPr lang="sk-SK" altLang="sk-SK"/>
          </a:p>
        </p:txBody>
      </p:sp>
    </p:spTree>
    <p:extLst>
      <p:ext uri="{BB962C8B-B14F-4D97-AF65-F5344CB8AC3E}">
        <p14:creationId xmlns:p14="http://schemas.microsoft.com/office/powerpoint/2010/main" val="2079134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sk-SK"/>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585851-FCE9-4B07-B156-60B3BB920BC5}" type="slidenum">
              <a:rPr lang="sk-SK" altLang="sk-SK"/>
              <a:pPr>
                <a:defRPr/>
              </a:pPr>
              <a:t>‹nr.›</a:t>
            </a:fld>
            <a:endParaRPr lang="sk-SK" altLang="sk-SK"/>
          </a:p>
        </p:txBody>
      </p:sp>
    </p:spTree>
    <p:extLst>
      <p:ext uri="{BB962C8B-B14F-4D97-AF65-F5344CB8AC3E}">
        <p14:creationId xmlns:p14="http://schemas.microsoft.com/office/powerpoint/2010/main" val="547476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k-SK" altLang="sk-SK"/>
              <a:t>Kliknite sem a upravte štýl predlohy nadpisov.</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k-SK" altLang="sk-SK"/>
              <a:t>Kliknite sem a upravte štýly predlohy textu.</a:t>
            </a:r>
          </a:p>
          <a:p>
            <a:pPr lvl="1"/>
            <a:r>
              <a:rPr lang="sk-SK" altLang="sk-SK"/>
              <a:t>Druhá úroveň</a:t>
            </a:r>
          </a:p>
          <a:p>
            <a:pPr lvl="2"/>
            <a:r>
              <a:rPr lang="sk-SK" altLang="sk-SK"/>
              <a:t>Tretia úroveň</a:t>
            </a:r>
          </a:p>
          <a:p>
            <a:pPr lvl="3"/>
            <a:r>
              <a:rPr lang="sk-SK" altLang="sk-SK"/>
              <a:t>Štvrtá úroveň</a:t>
            </a:r>
          </a:p>
          <a:p>
            <a:pPr lvl="4"/>
            <a:r>
              <a:rPr lang="sk-SK" altLang="sk-SK"/>
              <a:t>Piata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5A5FD5D1-3170-4B85-9077-73B2B714D660}" type="slidenum">
              <a:rPr lang="sk-SK" altLang="sk-SK"/>
              <a:pPr>
                <a:defRPr/>
              </a:pPr>
              <a:t>‹nr.›</a:t>
            </a:fld>
            <a:endParaRPr lang="sk-SK" alt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pitchFamily="-84" charset="0"/>
          <a:ea typeface="ＭＳ Ｐゴシック" charset="0"/>
          <a:cs typeface="Arial" pitchFamily="-84" charset="0"/>
        </a:defRPr>
      </a:lvl2pPr>
      <a:lvl3pPr algn="ctr" rtl="0" eaLnBrk="0" fontAlgn="base" hangingPunct="0">
        <a:spcBef>
          <a:spcPct val="0"/>
        </a:spcBef>
        <a:spcAft>
          <a:spcPct val="0"/>
        </a:spcAft>
        <a:defRPr sz="4400">
          <a:solidFill>
            <a:schemeClr val="tx2"/>
          </a:solidFill>
          <a:latin typeface="Arial" pitchFamily="-84" charset="0"/>
          <a:ea typeface="ＭＳ Ｐゴシック" charset="0"/>
          <a:cs typeface="Arial" pitchFamily="-84" charset="0"/>
        </a:defRPr>
      </a:lvl3pPr>
      <a:lvl4pPr algn="ctr" rtl="0" eaLnBrk="0" fontAlgn="base" hangingPunct="0">
        <a:spcBef>
          <a:spcPct val="0"/>
        </a:spcBef>
        <a:spcAft>
          <a:spcPct val="0"/>
        </a:spcAft>
        <a:defRPr sz="4400">
          <a:solidFill>
            <a:schemeClr val="tx2"/>
          </a:solidFill>
          <a:latin typeface="Arial" pitchFamily="-84" charset="0"/>
          <a:ea typeface="ＭＳ Ｐゴシック" charset="0"/>
          <a:cs typeface="Arial" pitchFamily="-84" charset="0"/>
        </a:defRPr>
      </a:lvl4pPr>
      <a:lvl5pPr algn="ctr" rtl="0" eaLnBrk="0" fontAlgn="base" hangingPunct="0">
        <a:spcBef>
          <a:spcPct val="0"/>
        </a:spcBef>
        <a:spcAft>
          <a:spcPct val="0"/>
        </a:spcAft>
        <a:defRPr sz="4400">
          <a:solidFill>
            <a:schemeClr val="tx2"/>
          </a:solidFill>
          <a:latin typeface="Arial" pitchFamily="-84" charset="0"/>
          <a:ea typeface="ＭＳ Ｐゴシック" charset="0"/>
          <a:cs typeface="Arial" pitchFamily="-84" charset="0"/>
        </a:defRPr>
      </a:lvl5pPr>
      <a:lvl6pPr marL="457200" algn="ctr" rtl="0" fontAlgn="base">
        <a:spcBef>
          <a:spcPct val="0"/>
        </a:spcBef>
        <a:spcAft>
          <a:spcPct val="0"/>
        </a:spcAft>
        <a:defRPr sz="4400">
          <a:solidFill>
            <a:schemeClr val="tx2"/>
          </a:solidFill>
          <a:latin typeface="Arial" pitchFamily="-84" charset="0"/>
          <a:ea typeface="Arial" pitchFamily="-84" charset="0"/>
          <a:cs typeface="Arial" pitchFamily="-84" charset="0"/>
        </a:defRPr>
      </a:lvl6pPr>
      <a:lvl7pPr marL="914400" algn="ctr" rtl="0" fontAlgn="base">
        <a:spcBef>
          <a:spcPct val="0"/>
        </a:spcBef>
        <a:spcAft>
          <a:spcPct val="0"/>
        </a:spcAft>
        <a:defRPr sz="4400">
          <a:solidFill>
            <a:schemeClr val="tx2"/>
          </a:solidFill>
          <a:latin typeface="Arial" pitchFamily="-84" charset="0"/>
          <a:ea typeface="Arial" pitchFamily="-84" charset="0"/>
          <a:cs typeface="Arial" pitchFamily="-84" charset="0"/>
        </a:defRPr>
      </a:lvl7pPr>
      <a:lvl8pPr marL="1371600" algn="ctr" rtl="0" fontAlgn="base">
        <a:spcBef>
          <a:spcPct val="0"/>
        </a:spcBef>
        <a:spcAft>
          <a:spcPct val="0"/>
        </a:spcAft>
        <a:defRPr sz="4400">
          <a:solidFill>
            <a:schemeClr val="tx2"/>
          </a:solidFill>
          <a:latin typeface="Arial" pitchFamily="-84" charset="0"/>
          <a:ea typeface="Arial" pitchFamily="-84" charset="0"/>
          <a:cs typeface="Arial" pitchFamily="-84" charset="0"/>
        </a:defRPr>
      </a:lvl8pPr>
      <a:lvl9pPr marL="1828800" algn="ctr" rtl="0" fontAlgn="base">
        <a:spcBef>
          <a:spcPct val="0"/>
        </a:spcBef>
        <a:spcAft>
          <a:spcPct val="0"/>
        </a:spcAft>
        <a:defRPr sz="4400">
          <a:solidFill>
            <a:schemeClr val="tx2"/>
          </a:solidFill>
          <a:latin typeface="Arial" pitchFamily="-84" charset="0"/>
          <a:ea typeface="Arial" pitchFamily="-84" charset="0"/>
          <a:cs typeface="Arial"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wageindicator.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extBox 5"/>
          <p:cNvSpPr txBox="1">
            <a:spLocks noChangeArrowheads="1"/>
          </p:cNvSpPr>
          <p:nvPr/>
        </p:nvSpPr>
        <p:spPr bwMode="auto">
          <a:xfrm>
            <a:off x="683568" y="2276872"/>
            <a:ext cx="7776864" cy="310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lnSpc>
                <a:spcPct val="114000"/>
              </a:lnSpc>
              <a:spcAft>
                <a:spcPts val="600"/>
              </a:spcAft>
            </a:pPr>
            <a:r>
              <a:rPr lang="en-US" sz="3600" b="1" dirty="0">
                <a:solidFill>
                  <a:schemeClr val="bg1"/>
                </a:solidFill>
              </a:rPr>
              <a:t>Analysis of the collective bargaining landscape in the commerce sector</a:t>
            </a:r>
            <a:endParaRPr lang="sk-SK" altLang="sk-SK" sz="3600" b="1" dirty="0">
              <a:solidFill>
                <a:schemeClr val="bg1"/>
              </a:solidFill>
            </a:endParaRPr>
          </a:p>
          <a:p>
            <a:pPr eaLnBrk="1" hangingPunct="1">
              <a:lnSpc>
                <a:spcPts val="2700"/>
              </a:lnSpc>
            </a:pPr>
            <a:endParaRPr lang="sk-SK" altLang="sk-SK" sz="1400" b="1" dirty="0">
              <a:solidFill>
                <a:schemeClr val="bg1"/>
              </a:solidFill>
            </a:endParaRPr>
          </a:p>
          <a:p>
            <a:pPr eaLnBrk="1" hangingPunct="1">
              <a:lnSpc>
                <a:spcPts val="2700"/>
              </a:lnSpc>
            </a:pPr>
            <a:r>
              <a:rPr lang="sk-SK" altLang="sk-SK" sz="2400" b="1" dirty="0">
                <a:solidFill>
                  <a:schemeClr val="bg1"/>
                </a:solidFill>
              </a:rPr>
              <a:t>Marta Kahancová </a:t>
            </a:r>
          </a:p>
          <a:p>
            <a:pPr eaLnBrk="1" hangingPunct="1">
              <a:lnSpc>
                <a:spcPts val="2700"/>
              </a:lnSpc>
            </a:pPr>
            <a:r>
              <a:rPr lang="sk-SK" altLang="sk-SK" sz="2400" b="1" dirty="0" err="1">
                <a:solidFill>
                  <a:schemeClr val="bg1"/>
                </a:solidFill>
              </a:rPr>
              <a:t>Central</a:t>
            </a:r>
            <a:r>
              <a:rPr lang="sk-SK" altLang="sk-SK" sz="2400" b="1" dirty="0">
                <a:solidFill>
                  <a:schemeClr val="bg1"/>
                </a:solidFill>
              </a:rPr>
              <a:t> </a:t>
            </a:r>
            <a:r>
              <a:rPr lang="sk-SK" altLang="sk-SK" sz="2400" b="1" dirty="0" err="1">
                <a:solidFill>
                  <a:schemeClr val="bg1"/>
                </a:solidFill>
              </a:rPr>
              <a:t>European</a:t>
            </a:r>
            <a:r>
              <a:rPr lang="sk-SK" altLang="sk-SK" sz="2400" b="1" dirty="0">
                <a:solidFill>
                  <a:schemeClr val="bg1"/>
                </a:solidFill>
              </a:rPr>
              <a:t> </a:t>
            </a:r>
            <a:r>
              <a:rPr lang="sk-SK" altLang="sk-SK" sz="2400" b="1" dirty="0" err="1">
                <a:solidFill>
                  <a:schemeClr val="bg1"/>
                </a:solidFill>
              </a:rPr>
              <a:t>Labour</a:t>
            </a:r>
            <a:r>
              <a:rPr lang="sk-SK" altLang="sk-SK" sz="2400" b="1" dirty="0">
                <a:solidFill>
                  <a:schemeClr val="bg1"/>
                </a:solidFill>
              </a:rPr>
              <a:t> </a:t>
            </a:r>
            <a:r>
              <a:rPr lang="sk-SK" altLang="sk-SK" sz="2400" b="1" dirty="0" err="1">
                <a:solidFill>
                  <a:schemeClr val="bg1"/>
                </a:solidFill>
              </a:rPr>
              <a:t>Studies</a:t>
            </a:r>
            <a:r>
              <a:rPr lang="sk-SK" altLang="sk-SK" sz="2400" b="1" dirty="0">
                <a:solidFill>
                  <a:schemeClr val="bg1"/>
                </a:solidFill>
              </a:rPr>
              <a:t> </a:t>
            </a:r>
            <a:r>
              <a:rPr lang="sk-SK" altLang="sk-SK" sz="2400" b="1" dirty="0" err="1">
                <a:solidFill>
                  <a:schemeClr val="bg1"/>
                </a:solidFill>
              </a:rPr>
              <a:t>Institute</a:t>
            </a:r>
            <a:endParaRPr lang="en-US" altLang="sk-SK" sz="2400" b="1" dirty="0">
              <a:solidFill>
                <a:schemeClr val="bg1"/>
              </a:solidFill>
            </a:endParaRPr>
          </a:p>
        </p:txBody>
      </p:sp>
      <p:sp>
        <p:nvSpPr>
          <p:cNvPr id="2051" name="TextBox 6"/>
          <p:cNvSpPr txBox="1">
            <a:spLocks noChangeArrowheads="1"/>
          </p:cNvSpPr>
          <p:nvPr/>
        </p:nvSpPr>
        <p:spPr bwMode="auto">
          <a:xfrm>
            <a:off x="1828800" y="6018213"/>
            <a:ext cx="44713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sk-SK" altLang="sk-SK" sz="1400" dirty="0">
                <a:solidFill>
                  <a:schemeClr val="bg1"/>
                </a:solidFill>
              </a:rPr>
              <a:t>BARCOM </a:t>
            </a:r>
            <a:r>
              <a:rPr lang="sk-SK" altLang="sk-SK" sz="1400" dirty="0" err="1">
                <a:solidFill>
                  <a:schemeClr val="bg1"/>
                </a:solidFill>
              </a:rPr>
              <a:t>Conference</a:t>
            </a:r>
            <a:r>
              <a:rPr lang="sk-SK" altLang="sk-SK" sz="1400" dirty="0">
                <a:solidFill>
                  <a:schemeClr val="bg1"/>
                </a:solidFill>
              </a:rPr>
              <a:t>, </a:t>
            </a:r>
            <a:r>
              <a:rPr lang="sk-SK" altLang="sk-SK" sz="1400" dirty="0" err="1">
                <a:solidFill>
                  <a:schemeClr val="bg1"/>
                </a:solidFill>
              </a:rPr>
              <a:t>February</a:t>
            </a:r>
            <a:r>
              <a:rPr lang="sk-SK" altLang="sk-SK" sz="1400" dirty="0">
                <a:solidFill>
                  <a:schemeClr val="bg1"/>
                </a:solidFill>
              </a:rPr>
              <a:t> 28</a:t>
            </a:r>
            <a:r>
              <a:rPr lang="en-US" altLang="sk-SK" sz="1400" dirty="0">
                <a:solidFill>
                  <a:schemeClr val="bg1"/>
                </a:solidFill>
              </a:rPr>
              <a:t>, 2018 Brussels</a:t>
            </a:r>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507203"/>
            <a:ext cx="1293813"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660120" y="1412776"/>
            <a:ext cx="13195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400" b="1" dirty="0"/>
              <a:t>BARCOM</a:t>
            </a:r>
          </a:p>
          <a:p>
            <a:pPr eaLnBrk="1" hangingPunct="1"/>
            <a:r>
              <a:rPr lang="en-US" altLang="en-US" sz="1400" b="1" dirty="0"/>
              <a:t>VS/2016/</a:t>
            </a:r>
            <a:r>
              <a:rPr lang="it-IT" altLang="en-US" sz="1400" b="1" dirty="0"/>
              <a:t>0106</a:t>
            </a:r>
            <a:endParaRPr lang="en-US" alt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3779912" y="274638"/>
            <a:ext cx="44713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sk-SK" altLang="sk-SK" sz="1400" dirty="0"/>
              <a:t>BARCOM </a:t>
            </a:r>
            <a:r>
              <a:rPr lang="sk-SK" altLang="sk-SK" sz="1400" dirty="0" err="1"/>
              <a:t>Conference</a:t>
            </a:r>
            <a:r>
              <a:rPr lang="sk-SK" altLang="sk-SK" sz="1400" dirty="0"/>
              <a:t>, </a:t>
            </a:r>
            <a:r>
              <a:rPr lang="sk-SK" altLang="sk-SK" sz="1400" dirty="0" err="1"/>
              <a:t>February</a:t>
            </a:r>
            <a:r>
              <a:rPr lang="sk-SK" altLang="sk-SK" sz="1400" dirty="0"/>
              <a:t> 28</a:t>
            </a:r>
            <a:r>
              <a:rPr lang="en-US" altLang="sk-SK" sz="1400" dirty="0"/>
              <a:t>, 2018 Brussels</a:t>
            </a:r>
          </a:p>
        </p:txBody>
      </p:sp>
      <p:sp>
        <p:nvSpPr>
          <p:cNvPr id="8" name="Content Placeholder 2"/>
          <p:cNvSpPr txBox="1">
            <a:spLocks/>
          </p:cNvSpPr>
          <p:nvPr/>
        </p:nvSpPr>
        <p:spPr bwMode="auto">
          <a:xfrm>
            <a:off x="482961" y="4495952"/>
            <a:ext cx="8363272" cy="3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indent="0">
              <a:buNone/>
            </a:pPr>
            <a:r>
              <a:rPr lang="en-US" sz="1400" i="1" dirty="0"/>
              <a:t>Source: </a:t>
            </a:r>
            <a:r>
              <a:rPr lang="en-US" sz="1400" i="1" dirty="0" err="1"/>
              <a:t>Wageindicator</a:t>
            </a:r>
            <a:r>
              <a:rPr lang="en-US" sz="1400" i="1" dirty="0"/>
              <a:t> data (January 2015 - October 2017). </a:t>
            </a:r>
            <a:endParaRPr lang="en-GB" sz="1400" dirty="0"/>
          </a:p>
          <a:p>
            <a:pPr marL="0" indent="0">
              <a:buNone/>
            </a:pPr>
            <a:endParaRPr lang="en-GB" sz="1400" dirty="0"/>
          </a:p>
        </p:txBody>
      </p:sp>
      <p:sp>
        <p:nvSpPr>
          <p:cNvPr id="7" name="Title 1"/>
          <p:cNvSpPr>
            <a:spLocks noGrp="1"/>
          </p:cNvSpPr>
          <p:nvPr>
            <p:ph type="title"/>
          </p:nvPr>
        </p:nvSpPr>
        <p:spPr>
          <a:xfrm>
            <a:off x="251520" y="773832"/>
            <a:ext cx="8568952" cy="854968"/>
          </a:xfrm>
        </p:spPr>
        <p:txBody>
          <a:bodyPr/>
          <a:lstStyle/>
          <a:p>
            <a:r>
              <a:rPr lang="en-US" sz="3600" b="1" dirty="0">
                <a:solidFill>
                  <a:srgbClr val="692020"/>
                </a:solidFill>
              </a:rPr>
              <a:t>Employees’ bargaining preferences</a:t>
            </a:r>
          </a:p>
        </p:txBody>
      </p:sp>
      <p:sp>
        <p:nvSpPr>
          <p:cNvPr id="3" name="Rectangle 2"/>
          <p:cNvSpPr/>
          <p:nvPr/>
        </p:nvSpPr>
        <p:spPr>
          <a:xfrm>
            <a:off x="503721" y="4736698"/>
            <a:ext cx="8363272" cy="2031325"/>
          </a:xfrm>
          <a:prstGeom prst="rect">
            <a:avLst/>
          </a:prstGeom>
        </p:spPr>
        <p:txBody>
          <a:bodyPr wrap="square">
            <a:spAutoFit/>
          </a:bodyPr>
          <a:lstStyle/>
          <a:p>
            <a:pPr marL="285750" indent="-285750" algn="just">
              <a:buFont typeface="Arial" charset="0"/>
              <a:buChar char="•"/>
            </a:pPr>
            <a:r>
              <a:rPr lang="en-GB" dirty="0"/>
              <a:t>Employees’ bargaining coverage and preference for coverage: weakly positive, significant at the 5% level in BE, DE, HU and NL </a:t>
            </a:r>
          </a:p>
          <a:p>
            <a:pPr marL="285750" indent="-285750" algn="just">
              <a:buFont typeface="Arial" charset="0"/>
              <a:buChar char="•"/>
            </a:pPr>
            <a:r>
              <a:rPr lang="en-GB" dirty="0"/>
              <a:t>Hungary: moderately positive relationship at 5% significance level: 79% of employees covered by a collective agreement, 89% survey participants find it important to be covered</a:t>
            </a:r>
          </a:p>
          <a:p>
            <a:pPr marL="285750" indent="-285750" algn="just">
              <a:buFont typeface="Arial" charset="0"/>
              <a:buChar char="•"/>
            </a:pPr>
            <a:r>
              <a:rPr lang="en-GB" dirty="0"/>
              <a:t>Union members have 3.6 times the odds of thinking coverage is important than non-union members. Most robust relationship in Hungary.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993627298"/>
              </p:ext>
            </p:extLst>
          </p:nvPr>
        </p:nvGraphicFramePr>
        <p:xfrm>
          <a:off x="611559" y="1513832"/>
          <a:ext cx="8208912" cy="2851272"/>
        </p:xfrm>
        <a:graphic>
          <a:graphicData uri="http://schemas.openxmlformats.org/drawingml/2006/table">
            <a:tbl>
              <a:tblPr firstRow="1" firstCol="1" bandRow="1">
                <a:tableStyleId>{5C22544A-7EE6-4342-B048-85BDC9FD1C3A}</a:tableStyleId>
              </a:tblPr>
              <a:tblGrid>
                <a:gridCol w="1367430">
                  <a:extLst>
                    <a:ext uri="{9D8B030D-6E8A-4147-A177-3AD203B41FA5}">
                      <a16:colId xmlns:a16="http://schemas.microsoft.com/office/drawing/2014/main" val="20000"/>
                    </a:ext>
                  </a:extLst>
                </a:gridCol>
                <a:gridCol w="1368513">
                  <a:extLst>
                    <a:ext uri="{9D8B030D-6E8A-4147-A177-3AD203B41FA5}">
                      <a16:colId xmlns:a16="http://schemas.microsoft.com/office/drawing/2014/main" val="20001"/>
                    </a:ext>
                  </a:extLst>
                </a:gridCol>
                <a:gridCol w="1368513">
                  <a:extLst>
                    <a:ext uri="{9D8B030D-6E8A-4147-A177-3AD203B41FA5}">
                      <a16:colId xmlns:a16="http://schemas.microsoft.com/office/drawing/2014/main" val="20002"/>
                    </a:ext>
                  </a:extLst>
                </a:gridCol>
                <a:gridCol w="1367430">
                  <a:extLst>
                    <a:ext uri="{9D8B030D-6E8A-4147-A177-3AD203B41FA5}">
                      <a16:colId xmlns:a16="http://schemas.microsoft.com/office/drawing/2014/main" val="20003"/>
                    </a:ext>
                  </a:extLst>
                </a:gridCol>
                <a:gridCol w="1368513">
                  <a:extLst>
                    <a:ext uri="{9D8B030D-6E8A-4147-A177-3AD203B41FA5}">
                      <a16:colId xmlns:a16="http://schemas.microsoft.com/office/drawing/2014/main" val="20004"/>
                    </a:ext>
                  </a:extLst>
                </a:gridCol>
                <a:gridCol w="1368513">
                  <a:extLst>
                    <a:ext uri="{9D8B030D-6E8A-4147-A177-3AD203B41FA5}">
                      <a16:colId xmlns:a16="http://schemas.microsoft.com/office/drawing/2014/main" val="20005"/>
                    </a:ext>
                  </a:extLst>
                </a:gridCol>
              </a:tblGrid>
              <a:tr h="648071">
                <a:tc>
                  <a:txBody>
                    <a:bodyPr/>
                    <a:lstStyle/>
                    <a:p>
                      <a:pPr algn="ctr">
                        <a:lnSpc>
                          <a:spcPct val="115000"/>
                        </a:lnSpc>
                        <a:spcAft>
                          <a:spcPts val="0"/>
                        </a:spcAft>
                      </a:pPr>
                      <a:r>
                        <a:rPr lang="en-GB" sz="1200">
                          <a:solidFill>
                            <a:schemeClr val="tx1"/>
                          </a:solidFill>
                          <a:effectLst/>
                        </a:rPr>
                        <a:t>Country</a:t>
                      </a:r>
                      <a:endParaRPr lang="en-GB" sz="1200">
                        <a:solidFill>
                          <a:schemeClr val="tx1"/>
                        </a:solidFill>
                        <a:effectLst/>
                        <a:latin typeface="Calibri" charset="0"/>
                        <a:ea typeface="Times New Roman" charset="0"/>
                        <a:cs typeface="Times New Roman" charset="0"/>
                      </a:endParaRPr>
                    </a:p>
                  </a:txBody>
                  <a:tcPr marL="68580" marR="68580" marT="0" marB="0" anchor="ctr">
                    <a:solidFill>
                      <a:schemeClr val="bg1">
                        <a:lumMod val="85000"/>
                      </a:schemeClr>
                    </a:solidFill>
                  </a:tcPr>
                </a:tc>
                <a:tc>
                  <a:txBody>
                    <a:bodyPr/>
                    <a:lstStyle/>
                    <a:p>
                      <a:pPr algn="ctr">
                        <a:lnSpc>
                          <a:spcPct val="115000"/>
                        </a:lnSpc>
                        <a:spcAft>
                          <a:spcPts val="0"/>
                        </a:spcAft>
                      </a:pPr>
                      <a:r>
                        <a:rPr lang="en-GB" sz="1200" dirty="0">
                          <a:solidFill>
                            <a:schemeClr val="tx1"/>
                          </a:solidFill>
                          <a:effectLst/>
                        </a:rPr>
                        <a:t>Covered by collective agreement</a:t>
                      </a:r>
                      <a:endParaRPr lang="en-GB" sz="1200" dirty="0">
                        <a:solidFill>
                          <a:schemeClr val="tx1"/>
                        </a:solidFill>
                        <a:effectLst/>
                        <a:latin typeface="Calibri" charset="0"/>
                        <a:ea typeface="Times New Roman" charset="0"/>
                        <a:cs typeface="Times New Roman" charset="0"/>
                      </a:endParaRPr>
                    </a:p>
                  </a:txBody>
                  <a:tcPr marL="68580" marR="68580" marT="0" marB="0" anchor="ctr">
                    <a:solidFill>
                      <a:schemeClr val="bg1">
                        <a:lumMod val="85000"/>
                      </a:schemeClr>
                    </a:solidFill>
                  </a:tcPr>
                </a:tc>
                <a:tc>
                  <a:txBody>
                    <a:bodyPr/>
                    <a:lstStyle/>
                    <a:p>
                      <a:pPr algn="ctr">
                        <a:lnSpc>
                          <a:spcPct val="115000"/>
                        </a:lnSpc>
                        <a:spcAft>
                          <a:spcPts val="0"/>
                        </a:spcAft>
                      </a:pPr>
                      <a:r>
                        <a:rPr lang="en-GB" sz="1200">
                          <a:solidFill>
                            <a:schemeClr val="tx1"/>
                          </a:solidFill>
                          <a:effectLst/>
                        </a:rPr>
                        <a:t>Number of observations</a:t>
                      </a:r>
                      <a:endParaRPr lang="en-GB" sz="1200">
                        <a:solidFill>
                          <a:schemeClr val="tx1"/>
                        </a:solidFill>
                        <a:effectLst/>
                        <a:latin typeface="Calibri" charset="0"/>
                        <a:ea typeface="Times New Roman" charset="0"/>
                        <a:cs typeface="Times New Roman" charset="0"/>
                      </a:endParaRPr>
                    </a:p>
                  </a:txBody>
                  <a:tcPr marL="68580" marR="68580" marT="0" marB="0" anchor="ctr">
                    <a:solidFill>
                      <a:schemeClr val="bg1">
                        <a:lumMod val="85000"/>
                      </a:schemeClr>
                    </a:solidFill>
                  </a:tcPr>
                </a:tc>
                <a:tc>
                  <a:txBody>
                    <a:bodyPr/>
                    <a:lstStyle/>
                    <a:p>
                      <a:pPr algn="ctr">
                        <a:lnSpc>
                          <a:spcPct val="115000"/>
                        </a:lnSpc>
                        <a:spcAft>
                          <a:spcPts val="0"/>
                        </a:spcAft>
                      </a:pPr>
                      <a:r>
                        <a:rPr lang="en-GB" sz="1200">
                          <a:solidFill>
                            <a:schemeClr val="tx1"/>
                          </a:solidFill>
                          <a:effectLst/>
                        </a:rPr>
                        <a:t>Important to be covered</a:t>
                      </a:r>
                      <a:endParaRPr lang="en-GB" sz="1200">
                        <a:solidFill>
                          <a:schemeClr val="tx1"/>
                        </a:solidFill>
                        <a:effectLst/>
                        <a:latin typeface="Calibri" charset="0"/>
                        <a:ea typeface="Times New Roman" charset="0"/>
                        <a:cs typeface="Times New Roman" charset="0"/>
                      </a:endParaRPr>
                    </a:p>
                  </a:txBody>
                  <a:tcPr marL="68580" marR="68580" marT="0" marB="0" anchor="ctr">
                    <a:solidFill>
                      <a:schemeClr val="bg1">
                        <a:lumMod val="85000"/>
                      </a:schemeClr>
                    </a:solidFill>
                  </a:tcPr>
                </a:tc>
                <a:tc>
                  <a:txBody>
                    <a:bodyPr/>
                    <a:lstStyle/>
                    <a:p>
                      <a:pPr algn="ctr">
                        <a:lnSpc>
                          <a:spcPct val="115000"/>
                        </a:lnSpc>
                        <a:spcAft>
                          <a:spcPts val="0"/>
                        </a:spcAft>
                      </a:pPr>
                      <a:r>
                        <a:rPr lang="en-GB" sz="1200">
                          <a:solidFill>
                            <a:schemeClr val="tx1"/>
                          </a:solidFill>
                          <a:effectLst/>
                        </a:rPr>
                        <a:t>Number of observations</a:t>
                      </a:r>
                      <a:endParaRPr lang="en-GB" sz="1200">
                        <a:solidFill>
                          <a:schemeClr val="tx1"/>
                        </a:solidFill>
                        <a:effectLst/>
                        <a:latin typeface="Calibri" charset="0"/>
                        <a:ea typeface="Times New Roman" charset="0"/>
                        <a:cs typeface="Times New Roman" charset="0"/>
                      </a:endParaRPr>
                    </a:p>
                  </a:txBody>
                  <a:tcPr marL="68580" marR="68580" marT="0" marB="0" anchor="ctr">
                    <a:solidFill>
                      <a:schemeClr val="bg1">
                        <a:lumMod val="85000"/>
                      </a:schemeClr>
                    </a:solidFill>
                  </a:tcPr>
                </a:tc>
                <a:tc>
                  <a:txBody>
                    <a:bodyPr/>
                    <a:lstStyle/>
                    <a:p>
                      <a:pPr algn="ctr">
                        <a:lnSpc>
                          <a:spcPct val="115000"/>
                        </a:lnSpc>
                        <a:spcAft>
                          <a:spcPts val="0"/>
                        </a:spcAft>
                      </a:pPr>
                      <a:r>
                        <a:rPr lang="en-GB" sz="1200">
                          <a:solidFill>
                            <a:schemeClr val="tx1"/>
                          </a:solidFill>
                          <a:effectLst/>
                        </a:rPr>
                        <a:t>Correlation,   *sig at 5%</a:t>
                      </a:r>
                      <a:endParaRPr lang="en-GB" sz="1200">
                        <a:solidFill>
                          <a:schemeClr val="tx1"/>
                        </a:solidFill>
                        <a:effectLst/>
                        <a:latin typeface="Calibri" charset="0"/>
                        <a:ea typeface="Times New Roman" charset="0"/>
                        <a:cs typeface="Times New Roman" charset="0"/>
                      </a:endParaRPr>
                    </a:p>
                  </a:txBody>
                  <a:tcPr marL="68580" marR="68580" marT="0" marB="0" anchor="ctr">
                    <a:solidFill>
                      <a:schemeClr val="bg1">
                        <a:lumMod val="85000"/>
                      </a:schemeClr>
                    </a:solidFill>
                  </a:tcPr>
                </a:tc>
                <a:extLst>
                  <a:ext uri="{0D108BD9-81ED-4DB2-BD59-A6C34878D82A}">
                    <a16:rowId xmlns:a16="http://schemas.microsoft.com/office/drawing/2014/main" val="10000"/>
                  </a:ext>
                </a:extLst>
              </a:tr>
              <a:tr h="314743">
                <a:tc>
                  <a:txBody>
                    <a:bodyPr/>
                    <a:lstStyle/>
                    <a:p>
                      <a:pPr algn="ctr">
                        <a:lnSpc>
                          <a:spcPct val="115000"/>
                        </a:lnSpc>
                        <a:spcAft>
                          <a:spcPts val="0"/>
                        </a:spcAft>
                      </a:pPr>
                      <a:r>
                        <a:rPr lang="en-GB" sz="1400" dirty="0">
                          <a:solidFill>
                            <a:schemeClr val="tx1"/>
                          </a:solidFill>
                          <a:effectLst/>
                        </a:rPr>
                        <a:t>BE</a:t>
                      </a:r>
                      <a:endParaRPr lang="en-GB" sz="1400" dirty="0">
                        <a:solidFill>
                          <a:schemeClr val="tx1"/>
                        </a:solidFill>
                        <a:effectLst/>
                        <a:latin typeface="Calibri" charset="0"/>
                        <a:ea typeface="Times New Roman" charset="0"/>
                        <a:cs typeface="Times New Roman" charset="0"/>
                      </a:endParaRPr>
                    </a:p>
                  </a:txBody>
                  <a:tcPr marL="68580" marR="68580" marT="0" marB="0" anchor="ctr">
                    <a:solidFill>
                      <a:schemeClr val="bg1">
                        <a:lumMod val="85000"/>
                      </a:schemeClr>
                    </a:solidFill>
                  </a:tcPr>
                </a:tc>
                <a:tc>
                  <a:txBody>
                    <a:bodyPr/>
                    <a:lstStyle/>
                    <a:p>
                      <a:pPr algn="ctr">
                        <a:lnSpc>
                          <a:spcPct val="115000"/>
                        </a:lnSpc>
                        <a:spcAft>
                          <a:spcPts val="0"/>
                        </a:spcAft>
                      </a:pPr>
                      <a:r>
                        <a:rPr lang="en-GB" sz="1400">
                          <a:effectLst/>
                        </a:rPr>
                        <a:t>67%</a:t>
                      </a:r>
                      <a:endParaRPr lang="en-GB" sz="1400">
                        <a:solidFill>
                          <a:srgbClr val="365F91"/>
                        </a:solidFill>
                        <a:effectLst/>
                        <a:latin typeface="Calibri" charset="0"/>
                        <a:ea typeface="Times New Roman" charset="0"/>
                        <a:cs typeface="Times New Roman" charset="0"/>
                      </a:endParaRPr>
                    </a:p>
                  </a:txBody>
                  <a:tcPr marL="68580" marR="68580" marT="0" marB="0" anchor="ctr"/>
                </a:tc>
                <a:tc>
                  <a:txBody>
                    <a:bodyPr/>
                    <a:lstStyle/>
                    <a:p>
                      <a:pPr algn="ctr">
                        <a:lnSpc>
                          <a:spcPct val="115000"/>
                        </a:lnSpc>
                        <a:spcAft>
                          <a:spcPts val="0"/>
                        </a:spcAft>
                      </a:pPr>
                      <a:r>
                        <a:rPr lang="en-GB" sz="1400">
                          <a:effectLst/>
                        </a:rPr>
                        <a:t>347</a:t>
                      </a:r>
                      <a:endParaRPr lang="en-GB" sz="1400">
                        <a:solidFill>
                          <a:srgbClr val="365F91"/>
                        </a:solidFill>
                        <a:effectLst/>
                        <a:latin typeface="Calibri" charset="0"/>
                        <a:ea typeface="Times New Roman" charset="0"/>
                        <a:cs typeface="Times New Roman" charset="0"/>
                      </a:endParaRPr>
                    </a:p>
                  </a:txBody>
                  <a:tcPr marL="68580" marR="68580" marT="0" marB="0" anchor="ctr"/>
                </a:tc>
                <a:tc>
                  <a:txBody>
                    <a:bodyPr/>
                    <a:lstStyle/>
                    <a:p>
                      <a:pPr algn="ctr">
                        <a:lnSpc>
                          <a:spcPct val="115000"/>
                        </a:lnSpc>
                        <a:spcAft>
                          <a:spcPts val="0"/>
                        </a:spcAft>
                      </a:pPr>
                      <a:r>
                        <a:rPr lang="en-GB" sz="1400">
                          <a:effectLst/>
                        </a:rPr>
                        <a:t>59%</a:t>
                      </a:r>
                      <a:endParaRPr lang="en-GB" sz="1400">
                        <a:solidFill>
                          <a:srgbClr val="365F91"/>
                        </a:solidFill>
                        <a:effectLst/>
                        <a:latin typeface="Calibri" charset="0"/>
                        <a:ea typeface="Times New Roman" charset="0"/>
                        <a:cs typeface="Times New Roman" charset="0"/>
                      </a:endParaRPr>
                    </a:p>
                  </a:txBody>
                  <a:tcPr marL="68580" marR="68580" marT="0" marB="0" anchor="ctr"/>
                </a:tc>
                <a:tc>
                  <a:txBody>
                    <a:bodyPr/>
                    <a:lstStyle/>
                    <a:p>
                      <a:pPr algn="ctr">
                        <a:lnSpc>
                          <a:spcPct val="115000"/>
                        </a:lnSpc>
                        <a:spcAft>
                          <a:spcPts val="0"/>
                        </a:spcAft>
                      </a:pPr>
                      <a:r>
                        <a:rPr lang="en-GB" sz="1400">
                          <a:effectLst/>
                        </a:rPr>
                        <a:t>400</a:t>
                      </a:r>
                      <a:endParaRPr lang="en-GB" sz="1400">
                        <a:solidFill>
                          <a:srgbClr val="365F91"/>
                        </a:solidFill>
                        <a:effectLst/>
                        <a:latin typeface="Calibri" charset="0"/>
                        <a:ea typeface="Times New Roman" charset="0"/>
                        <a:cs typeface="Times New Roman" charset="0"/>
                      </a:endParaRPr>
                    </a:p>
                  </a:txBody>
                  <a:tcPr marL="68580" marR="68580" marT="0" marB="0" anchor="ctr"/>
                </a:tc>
                <a:tc>
                  <a:txBody>
                    <a:bodyPr/>
                    <a:lstStyle/>
                    <a:p>
                      <a:pPr algn="ctr">
                        <a:lnSpc>
                          <a:spcPct val="115000"/>
                        </a:lnSpc>
                        <a:spcAft>
                          <a:spcPts val="0"/>
                        </a:spcAft>
                      </a:pPr>
                      <a:r>
                        <a:rPr lang="en-GB" sz="1400">
                          <a:effectLst/>
                        </a:rPr>
                        <a:t>0.2282*</a:t>
                      </a:r>
                      <a:endParaRPr lang="en-GB" sz="1400">
                        <a:solidFill>
                          <a:srgbClr val="365F91"/>
                        </a:solidFill>
                        <a:effectLst/>
                        <a:latin typeface="Calibri" charset="0"/>
                        <a:ea typeface="Times New Roman" charset="0"/>
                        <a:cs typeface="Times New Roman" charset="0"/>
                      </a:endParaRPr>
                    </a:p>
                  </a:txBody>
                  <a:tcPr marL="68580" marR="68580" marT="0" marB="0" anchor="ctr"/>
                </a:tc>
                <a:extLst>
                  <a:ext uri="{0D108BD9-81ED-4DB2-BD59-A6C34878D82A}">
                    <a16:rowId xmlns:a16="http://schemas.microsoft.com/office/drawing/2014/main" val="10001"/>
                  </a:ext>
                </a:extLst>
              </a:tr>
              <a:tr h="314743">
                <a:tc>
                  <a:txBody>
                    <a:bodyPr/>
                    <a:lstStyle/>
                    <a:p>
                      <a:pPr algn="ctr">
                        <a:lnSpc>
                          <a:spcPct val="115000"/>
                        </a:lnSpc>
                        <a:spcAft>
                          <a:spcPts val="0"/>
                        </a:spcAft>
                      </a:pPr>
                      <a:r>
                        <a:rPr lang="en-GB" sz="1400" dirty="0">
                          <a:solidFill>
                            <a:schemeClr val="tx1"/>
                          </a:solidFill>
                          <a:effectLst/>
                        </a:rPr>
                        <a:t>DE</a:t>
                      </a:r>
                      <a:endParaRPr lang="en-GB" sz="1400" dirty="0">
                        <a:solidFill>
                          <a:schemeClr val="tx1"/>
                        </a:solidFill>
                        <a:effectLst/>
                        <a:latin typeface="Calibri" charset="0"/>
                        <a:ea typeface="Times New Roman" charset="0"/>
                        <a:cs typeface="Times New Roman" charset="0"/>
                      </a:endParaRPr>
                    </a:p>
                  </a:txBody>
                  <a:tcPr marL="68580" marR="68580" marT="0" marB="0" anchor="ctr">
                    <a:solidFill>
                      <a:schemeClr val="bg1">
                        <a:lumMod val="85000"/>
                      </a:schemeClr>
                    </a:solidFill>
                  </a:tcPr>
                </a:tc>
                <a:tc>
                  <a:txBody>
                    <a:bodyPr/>
                    <a:lstStyle/>
                    <a:p>
                      <a:pPr algn="ctr">
                        <a:lnSpc>
                          <a:spcPct val="115000"/>
                        </a:lnSpc>
                        <a:spcAft>
                          <a:spcPts val="0"/>
                        </a:spcAft>
                      </a:pPr>
                      <a:r>
                        <a:rPr lang="en-GB" sz="1400">
                          <a:effectLst/>
                        </a:rPr>
                        <a:t>36%</a:t>
                      </a:r>
                      <a:endParaRPr lang="en-GB" sz="1400">
                        <a:solidFill>
                          <a:srgbClr val="365F91"/>
                        </a:solidFill>
                        <a:effectLst/>
                        <a:latin typeface="Calibri" charset="0"/>
                        <a:ea typeface="Times New Roman" charset="0"/>
                        <a:cs typeface="Times New Roman" charset="0"/>
                      </a:endParaRPr>
                    </a:p>
                  </a:txBody>
                  <a:tcPr marL="68580" marR="68580" marT="0" marB="0" anchor="ctr"/>
                </a:tc>
                <a:tc>
                  <a:txBody>
                    <a:bodyPr/>
                    <a:lstStyle/>
                    <a:p>
                      <a:pPr algn="ctr">
                        <a:lnSpc>
                          <a:spcPct val="115000"/>
                        </a:lnSpc>
                        <a:spcAft>
                          <a:spcPts val="0"/>
                        </a:spcAft>
                      </a:pPr>
                      <a:r>
                        <a:rPr lang="en-GB" sz="1400">
                          <a:effectLst/>
                        </a:rPr>
                        <a:t>1428</a:t>
                      </a:r>
                      <a:endParaRPr lang="en-GB" sz="1400">
                        <a:solidFill>
                          <a:srgbClr val="365F91"/>
                        </a:solidFill>
                        <a:effectLst/>
                        <a:latin typeface="Calibri" charset="0"/>
                        <a:ea typeface="Times New Roman" charset="0"/>
                        <a:cs typeface="Times New Roman" charset="0"/>
                      </a:endParaRPr>
                    </a:p>
                  </a:txBody>
                  <a:tcPr marL="68580" marR="68580" marT="0" marB="0" anchor="ctr"/>
                </a:tc>
                <a:tc>
                  <a:txBody>
                    <a:bodyPr/>
                    <a:lstStyle/>
                    <a:p>
                      <a:pPr algn="ctr">
                        <a:lnSpc>
                          <a:spcPct val="115000"/>
                        </a:lnSpc>
                        <a:spcAft>
                          <a:spcPts val="0"/>
                        </a:spcAft>
                      </a:pPr>
                      <a:r>
                        <a:rPr lang="en-GB" sz="1400" dirty="0">
                          <a:effectLst/>
                        </a:rPr>
                        <a:t>60%</a:t>
                      </a:r>
                      <a:endParaRPr lang="en-GB" sz="1400" dirty="0">
                        <a:solidFill>
                          <a:srgbClr val="365F91"/>
                        </a:solidFill>
                        <a:effectLst/>
                        <a:latin typeface="Calibri" charset="0"/>
                        <a:ea typeface="Times New Roman" charset="0"/>
                        <a:cs typeface="Times New Roman" charset="0"/>
                      </a:endParaRPr>
                    </a:p>
                  </a:txBody>
                  <a:tcPr marL="68580" marR="68580" marT="0" marB="0" anchor="ctr"/>
                </a:tc>
                <a:tc>
                  <a:txBody>
                    <a:bodyPr/>
                    <a:lstStyle/>
                    <a:p>
                      <a:pPr algn="ctr">
                        <a:lnSpc>
                          <a:spcPct val="115000"/>
                        </a:lnSpc>
                        <a:spcAft>
                          <a:spcPts val="0"/>
                        </a:spcAft>
                      </a:pPr>
                      <a:r>
                        <a:rPr lang="en-GB" sz="1400">
                          <a:effectLst/>
                        </a:rPr>
                        <a:t>876</a:t>
                      </a:r>
                      <a:endParaRPr lang="en-GB" sz="1400">
                        <a:solidFill>
                          <a:srgbClr val="365F91"/>
                        </a:solidFill>
                        <a:effectLst/>
                        <a:latin typeface="Calibri" charset="0"/>
                        <a:ea typeface="Times New Roman" charset="0"/>
                        <a:cs typeface="Times New Roman" charset="0"/>
                      </a:endParaRPr>
                    </a:p>
                  </a:txBody>
                  <a:tcPr marL="68580" marR="68580" marT="0" marB="0" anchor="ctr"/>
                </a:tc>
                <a:tc>
                  <a:txBody>
                    <a:bodyPr/>
                    <a:lstStyle/>
                    <a:p>
                      <a:pPr algn="ctr">
                        <a:lnSpc>
                          <a:spcPct val="115000"/>
                        </a:lnSpc>
                        <a:spcAft>
                          <a:spcPts val="0"/>
                        </a:spcAft>
                      </a:pPr>
                      <a:r>
                        <a:rPr lang="en-GB" sz="1400">
                          <a:effectLst/>
                        </a:rPr>
                        <a:t>0.2692*</a:t>
                      </a:r>
                      <a:endParaRPr lang="en-GB" sz="1400">
                        <a:solidFill>
                          <a:srgbClr val="365F91"/>
                        </a:solidFill>
                        <a:effectLst/>
                        <a:latin typeface="Calibri" charset="0"/>
                        <a:ea typeface="Times New Roman" charset="0"/>
                        <a:cs typeface="Times New Roman" charset="0"/>
                      </a:endParaRPr>
                    </a:p>
                  </a:txBody>
                  <a:tcPr marL="68580" marR="68580" marT="0" marB="0" anchor="ctr"/>
                </a:tc>
                <a:extLst>
                  <a:ext uri="{0D108BD9-81ED-4DB2-BD59-A6C34878D82A}">
                    <a16:rowId xmlns:a16="http://schemas.microsoft.com/office/drawing/2014/main" val="10002"/>
                  </a:ext>
                </a:extLst>
              </a:tr>
              <a:tr h="314743">
                <a:tc>
                  <a:txBody>
                    <a:bodyPr/>
                    <a:lstStyle/>
                    <a:p>
                      <a:pPr algn="ctr">
                        <a:lnSpc>
                          <a:spcPct val="115000"/>
                        </a:lnSpc>
                        <a:spcAft>
                          <a:spcPts val="0"/>
                        </a:spcAft>
                      </a:pPr>
                      <a:r>
                        <a:rPr lang="en-GB" sz="1400">
                          <a:solidFill>
                            <a:schemeClr val="tx1"/>
                          </a:solidFill>
                          <a:effectLst/>
                        </a:rPr>
                        <a:t>HU</a:t>
                      </a:r>
                      <a:endParaRPr lang="en-GB" sz="1400">
                        <a:solidFill>
                          <a:schemeClr val="tx1"/>
                        </a:solidFill>
                        <a:effectLst/>
                        <a:latin typeface="Calibri" charset="0"/>
                        <a:ea typeface="Times New Roman" charset="0"/>
                        <a:cs typeface="Times New Roman" charset="0"/>
                      </a:endParaRPr>
                    </a:p>
                  </a:txBody>
                  <a:tcPr marL="68580" marR="68580" marT="0" marB="0" anchor="ctr">
                    <a:solidFill>
                      <a:schemeClr val="bg1">
                        <a:lumMod val="85000"/>
                      </a:schemeClr>
                    </a:solidFill>
                  </a:tcPr>
                </a:tc>
                <a:tc>
                  <a:txBody>
                    <a:bodyPr/>
                    <a:lstStyle/>
                    <a:p>
                      <a:pPr algn="ctr">
                        <a:lnSpc>
                          <a:spcPct val="115000"/>
                        </a:lnSpc>
                        <a:spcAft>
                          <a:spcPts val="0"/>
                        </a:spcAft>
                      </a:pPr>
                      <a:r>
                        <a:rPr lang="en-GB" sz="1400" dirty="0">
                          <a:effectLst/>
                        </a:rPr>
                        <a:t>79%</a:t>
                      </a:r>
                      <a:endParaRPr lang="en-GB" sz="1400" dirty="0">
                        <a:solidFill>
                          <a:srgbClr val="365F91"/>
                        </a:solidFill>
                        <a:effectLst/>
                        <a:latin typeface="Calibri" charset="0"/>
                        <a:ea typeface="Times New Roman" charset="0"/>
                        <a:cs typeface="Times New Roman" charset="0"/>
                      </a:endParaRPr>
                    </a:p>
                  </a:txBody>
                  <a:tcPr marL="68580" marR="68580" marT="0" marB="0" anchor="ctr">
                    <a:solidFill>
                      <a:srgbClr val="EFF4B1"/>
                    </a:solidFill>
                  </a:tcPr>
                </a:tc>
                <a:tc>
                  <a:txBody>
                    <a:bodyPr/>
                    <a:lstStyle/>
                    <a:p>
                      <a:pPr algn="ctr">
                        <a:lnSpc>
                          <a:spcPct val="115000"/>
                        </a:lnSpc>
                        <a:spcAft>
                          <a:spcPts val="0"/>
                        </a:spcAft>
                      </a:pPr>
                      <a:r>
                        <a:rPr lang="en-GB" sz="1400" dirty="0">
                          <a:effectLst/>
                        </a:rPr>
                        <a:t>278</a:t>
                      </a:r>
                      <a:endParaRPr lang="en-GB" sz="1400" dirty="0">
                        <a:solidFill>
                          <a:srgbClr val="365F91"/>
                        </a:solidFill>
                        <a:effectLst/>
                        <a:latin typeface="Calibri" charset="0"/>
                        <a:ea typeface="Times New Roman" charset="0"/>
                        <a:cs typeface="Times New Roman" charset="0"/>
                      </a:endParaRPr>
                    </a:p>
                  </a:txBody>
                  <a:tcPr marL="68580" marR="68580" marT="0" marB="0" anchor="ctr">
                    <a:solidFill>
                      <a:srgbClr val="EFF4B1"/>
                    </a:solidFill>
                  </a:tcPr>
                </a:tc>
                <a:tc>
                  <a:txBody>
                    <a:bodyPr/>
                    <a:lstStyle/>
                    <a:p>
                      <a:pPr algn="ctr">
                        <a:lnSpc>
                          <a:spcPct val="115000"/>
                        </a:lnSpc>
                        <a:spcAft>
                          <a:spcPts val="0"/>
                        </a:spcAft>
                      </a:pPr>
                      <a:r>
                        <a:rPr lang="en-GB" sz="1400" dirty="0">
                          <a:effectLst/>
                        </a:rPr>
                        <a:t>89%</a:t>
                      </a:r>
                      <a:endParaRPr lang="en-GB" sz="1400" dirty="0">
                        <a:solidFill>
                          <a:srgbClr val="365F91"/>
                        </a:solidFill>
                        <a:effectLst/>
                        <a:latin typeface="Calibri" charset="0"/>
                        <a:ea typeface="Times New Roman" charset="0"/>
                        <a:cs typeface="Times New Roman" charset="0"/>
                      </a:endParaRPr>
                    </a:p>
                  </a:txBody>
                  <a:tcPr marL="68580" marR="68580" marT="0" marB="0" anchor="ctr">
                    <a:solidFill>
                      <a:srgbClr val="EFF4B1"/>
                    </a:solidFill>
                  </a:tcPr>
                </a:tc>
                <a:tc>
                  <a:txBody>
                    <a:bodyPr/>
                    <a:lstStyle/>
                    <a:p>
                      <a:pPr algn="ctr">
                        <a:lnSpc>
                          <a:spcPct val="115000"/>
                        </a:lnSpc>
                        <a:spcAft>
                          <a:spcPts val="0"/>
                        </a:spcAft>
                      </a:pPr>
                      <a:r>
                        <a:rPr lang="en-GB" sz="1400" dirty="0">
                          <a:effectLst/>
                        </a:rPr>
                        <a:t>449</a:t>
                      </a:r>
                      <a:endParaRPr lang="en-GB" sz="1400" dirty="0">
                        <a:solidFill>
                          <a:srgbClr val="365F91"/>
                        </a:solidFill>
                        <a:effectLst/>
                        <a:latin typeface="Calibri" charset="0"/>
                        <a:ea typeface="Times New Roman" charset="0"/>
                        <a:cs typeface="Times New Roman" charset="0"/>
                      </a:endParaRPr>
                    </a:p>
                  </a:txBody>
                  <a:tcPr marL="68580" marR="68580" marT="0" marB="0" anchor="ctr">
                    <a:solidFill>
                      <a:srgbClr val="EFF4B1"/>
                    </a:solidFill>
                  </a:tcPr>
                </a:tc>
                <a:tc>
                  <a:txBody>
                    <a:bodyPr/>
                    <a:lstStyle/>
                    <a:p>
                      <a:pPr algn="ctr">
                        <a:lnSpc>
                          <a:spcPct val="115000"/>
                        </a:lnSpc>
                        <a:spcAft>
                          <a:spcPts val="0"/>
                        </a:spcAft>
                      </a:pPr>
                      <a:r>
                        <a:rPr lang="en-GB" sz="1400" dirty="0">
                          <a:effectLst/>
                        </a:rPr>
                        <a:t>0.5401*</a:t>
                      </a:r>
                      <a:endParaRPr lang="en-GB" sz="1400" dirty="0">
                        <a:solidFill>
                          <a:srgbClr val="365F91"/>
                        </a:solidFill>
                        <a:effectLst/>
                        <a:latin typeface="Calibri" charset="0"/>
                        <a:ea typeface="Times New Roman" charset="0"/>
                        <a:cs typeface="Times New Roman" charset="0"/>
                      </a:endParaRPr>
                    </a:p>
                  </a:txBody>
                  <a:tcPr marL="68580" marR="68580" marT="0" marB="0" anchor="ctr">
                    <a:solidFill>
                      <a:srgbClr val="EFF4B1"/>
                    </a:solidFill>
                  </a:tcPr>
                </a:tc>
                <a:extLst>
                  <a:ext uri="{0D108BD9-81ED-4DB2-BD59-A6C34878D82A}">
                    <a16:rowId xmlns:a16="http://schemas.microsoft.com/office/drawing/2014/main" val="10003"/>
                  </a:ext>
                </a:extLst>
              </a:tr>
              <a:tr h="314743">
                <a:tc>
                  <a:txBody>
                    <a:bodyPr/>
                    <a:lstStyle/>
                    <a:p>
                      <a:pPr algn="ctr">
                        <a:lnSpc>
                          <a:spcPct val="115000"/>
                        </a:lnSpc>
                        <a:spcAft>
                          <a:spcPts val="0"/>
                        </a:spcAft>
                      </a:pPr>
                      <a:r>
                        <a:rPr lang="en-GB" sz="1400" dirty="0">
                          <a:solidFill>
                            <a:schemeClr val="tx1"/>
                          </a:solidFill>
                          <a:effectLst/>
                        </a:rPr>
                        <a:t>IT</a:t>
                      </a:r>
                      <a:endParaRPr lang="en-GB" sz="1400" dirty="0">
                        <a:solidFill>
                          <a:schemeClr val="tx1"/>
                        </a:solidFill>
                        <a:effectLst/>
                        <a:latin typeface="Calibri" charset="0"/>
                        <a:ea typeface="Times New Roman" charset="0"/>
                        <a:cs typeface="Times New Roman" charset="0"/>
                      </a:endParaRPr>
                    </a:p>
                  </a:txBody>
                  <a:tcPr marL="68580" marR="68580" marT="0" marB="0" anchor="ctr">
                    <a:solidFill>
                      <a:schemeClr val="bg1">
                        <a:lumMod val="85000"/>
                      </a:schemeClr>
                    </a:solidFill>
                  </a:tcPr>
                </a:tc>
                <a:tc>
                  <a:txBody>
                    <a:bodyPr/>
                    <a:lstStyle/>
                    <a:p>
                      <a:pPr algn="ctr">
                        <a:lnSpc>
                          <a:spcPct val="115000"/>
                        </a:lnSpc>
                        <a:spcAft>
                          <a:spcPts val="0"/>
                        </a:spcAft>
                      </a:pPr>
                      <a:r>
                        <a:rPr lang="en-GB" sz="1400">
                          <a:effectLst/>
                        </a:rPr>
                        <a:t>78%</a:t>
                      </a:r>
                      <a:endParaRPr lang="en-GB" sz="1400">
                        <a:solidFill>
                          <a:srgbClr val="365F91"/>
                        </a:solidFill>
                        <a:effectLst/>
                        <a:latin typeface="Calibri" charset="0"/>
                        <a:ea typeface="Times New Roman" charset="0"/>
                        <a:cs typeface="Times New Roman" charset="0"/>
                      </a:endParaRPr>
                    </a:p>
                  </a:txBody>
                  <a:tcPr marL="68580" marR="68580" marT="0" marB="0" anchor="ctr"/>
                </a:tc>
                <a:tc>
                  <a:txBody>
                    <a:bodyPr/>
                    <a:lstStyle/>
                    <a:p>
                      <a:pPr algn="ctr">
                        <a:lnSpc>
                          <a:spcPct val="115000"/>
                        </a:lnSpc>
                        <a:spcAft>
                          <a:spcPts val="0"/>
                        </a:spcAft>
                      </a:pPr>
                      <a:r>
                        <a:rPr lang="en-GB" sz="1400">
                          <a:effectLst/>
                        </a:rPr>
                        <a:t>106</a:t>
                      </a:r>
                      <a:endParaRPr lang="en-GB" sz="1400">
                        <a:solidFill>
                          <a:srgbClr val="365F91"/>
                        </a:solidFill>
                        <a:effectLst/>
                        <a:latin typeface="Calibri" charset="0"/>
                        <a:ea typeface="Times New Roman" charset="0"/>
                        <a:cs typeface="Times New Roman" charset="0"/>
                      </a:endParaRPr>
                    </a:p>
                  </a:txBody>
                  <a:tcPr marL="68580" marR="68580" marT="0" marB="0" anchor="ctr"/>
                </a:tc>
                <a:tc>
                  <a:txBody>
                    <a:bodyPr/>
                    <a:lstStyle/>
                    <a:p>
                      <a:pPr algn="ctr">
                        <a:lnSpc>
                          <a:spcPct val="115000"/>
                        </a:lnSpc>
                        <a:spcAft>
                          <a:spcPts val="0"/>
                        </a:spcAft>
                      </a:pPr>
                      <a:r>
                        <a:rPr lang="en-GB" sz="1400">
                          <a:effectLst/>
                        </a:rPr>
                        <a:t>84%</a:t>
                      </a:r>
                      <a:endParaRPr lang="en-GB" sz="1400">
                        <a:solidFill>
                          <a:srgbClr val="365F91"/>
                        </a:solidFill>
                        <a:effectLst/>
                        <a:latin typeface="Calibri" charset="0"/>
                        <a:ea typeface="Times New Roman" charset="0"/>
                        <a:cs typeface="Times New Roman" charset="0"/>
                      </a:endParaRPr>
                    </a:p>
                  </a:txBody>
                  <a:tcPr marL="68580" marR="68580" marT="0" marB="0" anchor="ctr"/>
                </a:tc>
                <a:tc>
                  <a:txBody>
                    <a:bodyPr/>
                    <a:lstStyle/>
                    <a:p>
                      <a:pPr algn="ctr">
                        <a:lnSpc>
                          <a:spcPct val="115000"/>
                        </a:lnSpc>
                        <a:spcAft>
                          <a:spcPts val="0"/>
                        </a:spcAft>
                      </a:pPr>
                      <a:r>
                        <a:rPr lang="en-GB" sz="1400" dirty="0">
                          <a:effectLst/>
                        </a:rPr>
                        <a:t>129</a:t>
                      </a:r>
                      <a:endParaRPr lang="en-GB" sz="1400" dirty="0">
                        <a:solidFill>
                          <a:srgbClr val="365F91"/>
                        </a:solidFill>
                        <a:effectLst/>
                        <a:latin typeface="Calibri" charset="0"/>
                        <a:ea typeface="Times New Roman" charset="0"/>
                        <a:cs typeface="Times New Roman" charset="0"/>
                      </a:endParaRPr>
                    </a:p>
                  </a:txBody>
                  <a:tcPr marL="68580" marR="68580" marT="0" marB="0" anchor="ctr"/>
                </a:tc>
                <a:tc>
                  <a:txBody>
                    <a:bodyPr/>
                    <a:lstStyle/>
                    <a:p>
                      <a:pPr algn="ctr">
                        <a:lnSpc>
                          <a:spcPct val="115000"/>
                        </a:lnSpc>
                        <a:spcAft>
                          <a:spcPts val="0"/>
                        </a:spcAft>
                      </a:pPr>
                      <a:r>
                        <a:rPr lang="en-GB" sz="1400" dirty="0">
                          <a:effectLst/>
                        </a:rPr>
                        <a:t>0.2006</a:t>
                      </a:r>
                      <a:endParaRPr lang="en-GB" sz="1400" dirty="0">
                        <a:solidFill>
                          <a:srgbClr val="365F91"/>
                        </a:solidFill>
                        <a:effectLst/>
                        <a:latin typeface="Calibri" charset="0"/>
                        <a:ea typeface="Times New Roman" charset="0"/>
                        <a:cs typeface="Times New Roman" charset="0"/>
                      </a:endParaRPr>
                    </a:p>
                  </a:txBody>
                  <a:tcPr marL="68580" marR="68580" marT="0" marB="0" anchor="ctr"/>
                </a:tc>
                <a:extLst>
                  <a:ext uri="{0D108BD9-81ED-4DB2-BD59-A6C34878D82A}">
                    <a16:rowId xmlns:a16="http://schemas.microsoft.com/office/drawing/2014/main" val="10004"/>
                  </a:ext>
                </a:extLst>
              </a:tr>
              <a:tr h="314743">
                <a:tc>
                  <a:txBody>
                    <a:bodyPr/>
                    <a:lstStyle/>
                    <a:p>
                      <a:pPr algn="ctr">
                        <a:lnSpc>
                          <a:spcPct val="115000"/>
                        </a:lnSpc>
                        <a:spcAft>
                          <a:spcPts val="0"/>
                        </a:spcAft>
                      </a:pPr>
                      <a:r>
                        <a:rPr lang="en-GB" sz="1400">
                          <a:solidFill>
                            <a:schemeClr val="tx1"/>
                          </a:solidFill>
                          <a:effectLst/>
                        </a:rPr>
                        <a:t>NL</a:t>
                      </a:r>
                      <a:endParaRPr lang="en-GB" sz="1400">
                        <a:solidFill>
                          <a:schemeClr val="tx1"/>
                        </a:solidFill>
                        <a:effectLst/>
                        <a:latin typeface="Calibri" charset="0"/>
                        <a:ea typeface="Times New Roman" charset="0"/>
                        <a:cs typeface="Times New Roman" charset="0"/>
                      </a:endParaRPr>
                    </a:p>
                  </a:txBody>
                  <a:tcPr marL="68580" marR="68580" marT="0" marB="0" anchor="ctr">
                    <a:solidFill>
                      <a:schemeClr val="bg1">
                        <a:lumMod val="85000"/>
                      </a:schemeClr>
                    </a:solidFill>
                  </a:tcPr>
                </a:tc>
                <a:tc>
                  <a:txBody>
                    <a:bodyPr/>
                    <a:lstStyle/>
                    <a:p>
                      <a:pPr algn="ctr">
                        <a:lnSpc>
                          <a:spcPct val="115000"/>
                        </a:lnSpc>
                        <a:spcAft>
                          <a:spcPts val="0"/>
                        </a:spcAft>
                      </a:pPr>
                      <a:r>
                        <a:rPr lang="en-GB" sz="1400">
                          <a:effectLst/>
                        </a:rPr>
                        <a:t>67%</a:t>
                      </a:r>
                      <a:endParaRPr lang="en-GB" sz="1400">
                        <a:solidFill>
                          <a:srgbClr val="365F91"/>
                        </a:solidFill>
                        <a:effectLst/>
                        <a:latin typeface="Calibri" charset="0"/>
                        <a:ea typeface="Times New Roman" charset="0"/>
                        <a:cs typeface="Times New Roman" charset="0"/>
                      </a:endParaRPr>
                    </a:p>
                  </a:txBody>
                  <a:tcPr marL="68580" marR="68580" marT="0" marB="0" anchor="ctr"/>
                </a:tc>
                <a:tc>
                  <a:txBody>
                    <a:bodyPr/>
                    <a:lstStyle/>
                    <a:p>
                      <a:pPr algn="ctr">
                        <a:lnSpc>
                          <a:spcPct val="115000"/>
                        </a:lnSpc>
                        <a:spcAft>
                          <a:spcPts val="0"/>
                        </a:spcAft>
                      </a:pPr>
                      <a:r>
                        <a:rPr lang="en-GB" sz="1400">
                          <a:effectLst/>
                        </a:rPr>
                        <a:t>1782</a:t>
                      </a:r>
                      <a:endParaRPr lang="en-GB" sz="1400">
                        <a:solidFill>
                          <a:srgbClr val="365F91"/>
                        </a:solidFill>
                        <a:effectLst/>
                        <a:latin typeface="Calibri" charset="0"/>
                        <a:ea typeface="Times New Roman" charset="0"/>
                        <a:cs typeface="Times New Roman" charset="0"/>
                      </a:endParaRPr>
                    </a:p>
                  </a:txBody>
                  <a:tcPr marL="68580" marR="68580" marT="0" marB="0" anchor="ctr"/>
                </a:tc>
                <a:tc>
                  <a:txBody>
                    <a:bodyPr/>
                    <a:lstStyle/>
                    <a:p>
                      <a:pPr algn="ctr">
                        <a:lnSpc>
                          <a:spcPct val="115000"/>
                        </a:lnSpc>
                        <a:spcAft>
                          <a:spcPts val="0"/>
                        </a:spcAft>
                      </a:pPr>
                      <a:r>
                        <a:rPr lang="en-GB" sz="1400">
                          <a:effectLst/>
                        </a:rPr>
                        <a:t>73%</a:t>
                      </a:r>
                      <a:endParaRPr lang="en-GB" sz="1400">
                        <a:solidFill>
                          <a:srgbClr val="365F91"/>
                        </a:solidFill>
                        <a:effectLst/>
                        <a:latin typeface="Calibri" charset="0"/>
                        <a:ea typeface="Times New Roman" charset="0"/>
                        <a:cs typeface="Times New Roman" charset="0"/>
                      </a:endParaRPr>
                    </a:p>
                  </a:txBody>
                  <a:tcPr marL="68580" marR="68580" marT="0" marB="0" anchor="ctr"/>
                </a:tc>
                <a:tc>
                  <a:txBody>
                    <a:bodyPr/>
                    <a:lstStyle/>
                    <a:p>
                      <a:pPr algn="ctr">
                        <a:lnSpc>
                          <a:spcPct val="115000"/>
                        </a:lnSpc>
                        <a:spcAft>
                          <a:spcPts val="0"/>
                        </a:spcAft>
                      </a:pPr>
                      <a:r>
                        <a:rPr lang="en-GB" sz="1400" dirty="0">
                          <a:effectLst/>
                        </a:rPr>
                        <a:t>2154</a:t>
                      </a:r>
                      <a:endParaRPr lang="en-GB" sz="1400" dirty="0">
                        <a:solidFill>
                          <a:srgbClr val="365F91"/>
                        </a:solidFill>
                        <a:effectLst/>
                        <a:latin typeface="Calibri" charset="0"/>
                        <a:ea typeface="Times New Roman" charset="0"/>
                        <a:cs typeface="Times New Roman" charset="0"/>
                      </a:endParaRPr>
                    </a:p>
                  </a:txBody>
                  <a:tcPr marL="68580" marR="68580" marT="0" marB="0" anchor="ctr"/>
                </a:tc>
                <a:tc>
                  <a:txBody>
                    <a:bodyPr/>
                    <a:lstStyle/>
                    <a:p>
                      <a:pPr algn="ctr">
                        <a:lnSpc>
                          <a:spcPct val="115000"/>
                        </a:lnSpc>
                        <a:spcAft>
                          <a:spcPts val="0"/>
                        </a:spcAft>
                      </a:pPr>
                      <a:r>
                        <a:rPr lang="en-GB" sz="1400">
                          <a:effectLst/>
                        </a:rPr>
                        <a:t>0.3025*</a:t>
                      </a:r>
                      <a:endParaRPr lang="en-GB" sz="1400">
                        <a:solidFill>
                          <a:srgbClr val="365F91"/>
                        </a:solidFill>
                        <a:effectLst/>
                        <a:latin typeface="Calibri" charset="0"/>
                        <a:ea typeface="Times New Roman" charset="0"/>
                        <a:cs typeface="Times New Roman" charset="0"/>
                      </a:endParaRPr>
                    </a:p>
                  </a:txBody>
                  <a:tcPr marL="68580" marR="68580" marT="0" marB="0" anchor="ctr"/>
                </a:tc>
                <a:extLst>
                  <a:ext uri="{0D108BD9-81ED-4DB2-BD59-A6C34878D82A}">
                    <a16:rowId xmlns:a16="http://schemas.microsoft.com/office/drawing/2014/main" val="10005"/>
                  </a:ext>
                </a:extLst>
              </a:tr>
              <a:tr h="314743">
                <a:tc>
                  <a:txBody>
                    <a:bodyPr/>
                    <a:lstStyle/>
                    <a:p>
                      <a:pPr algn="ctr">
                        <a:lnSpc>
                          <a:spcPct val="115000"/>
                        </a:lnSpc>
                        <a:spcAft>
                          <a:spcPts val="0"/>
                        </a:spcAft>
                      </a:pPr>
                      <a:r>
                        <a:rPr lang="en-GB" sz="1400" dirty="0">
                          <a:solidFill>
                            <a:schemeClr val="tx1"/>
                          </a:solidFill>
                          <a:effectLst/>
                        </a:rPr>
                        <a:t>PT</a:t>
                      </a:r>
                      <a:endParaRPr lang="en-GB" sz="1400" dirty="0">
                        <a:solidFill>
                          <a:schemeClr val="tx1"/>
                        </a:solidFill>
                        <a:effectLst/>
                        <a:latin typeface="Calibri" charset="0"/>
                        <a:ea typeface="Times New Roman" charset="0"/>
                        <a:cs typeface="Times New Roman" charset="0"/>
                      </a:endParaRPr>
                    </a:p>
                  </a:txBody>
                  <a:tcPr marL="68580" marR="68580" marT="0" marB="0" anchor="ctr">
                    <a:solidFill>
                      <a:schemeClr val="bg1">
                        <a:lumMod val="85000"/>
                      </a:schemeClr>
                    </a:solidFill>
                  </a:tcPr>
                </a:tc>
                <a:tc>
                  <a:txBody>
                    <a:bodyPr/>
                    <a:lstStyle/>
                    <a:p>
                      <a:pPr algn="ctr">
                        <a:lnSpc>
                          <a:spcPct val="115000"/>
                        </a:lnSpc>
                        <a:spcAft>
                          <a:spcPts val="0"/>
                        </a:spcAft>
                      </a:pPr>
                      <a:r>
                        <a:rPr lang="en-GB" sz="1400">
                          <a:effectLst/>
                        </a:rPr>
                        <a:t>53%</a:t>
                      </a:r>
                      <a:endParaRPr lang="en-GB" sz="1400">
                        <a:solidFill>
                          <a:srgbClr val="365F91"/>
                        </a:solidFill>
                        <a:effectLst/>
                        <a:latin typeface="Calibri" charset="0"/>
                        <a:ea typeface="Times New Roman" charset="0"/>
                        <a:cs typeface="Times New Roman" charset="0"/>
                      </a:endParaRPr>
                    </a:p>
                  </a:txBody>
                  <a:tcPr marL="68580" marR="68580" marT="0" marB="0" anchor="ctr"/>
                </a:tc>
                <a:tc>
                  <a:txBody>
                    <a:bodyPr/>
                    <a:lstStyle/>
                    <a:p>
                      <a:pPr algn="ctr">
                        <a:lnSpc>
                          <a:spcPct val="115000"/>
                        </a:lnSpc>
                        <a:spcAft>
                          <a:spcPts val="0"/>
                        </a:spcAft>
                      </a:pPr>
                      <a:r>
                        <a:rPr lang="en-GB" sz="1400">
                          <a:effectLst/>
                        </a:rPr>
                        <a:t>205</a:t>
                      </a:r>
                      <a:endParaRPr lang="en-GB" sz="1400">
                        <a:solidFill>
                          <a:srgbClr val="365F91"/>
                        </a:solidFill>
                        <a:effectLst/>
                        <a:latin typeface="Calibri" charset="0"/>
                        <a:ea typeface="Times New Roman" charset="0"/>
                        <a:cs typeface="Times New Roman" charset="0"/>
                      </a:endParaRPr>
                    </a:p>
                  </a:txBody>
                  <a:tcPr marL="68580" marR="68580" marT="0" marB="0" anchor="ctr"/>
                </a:tc>
                <a:tc>
                  <a:txBody>
                    <a:bodyPr/>
                    <a:lstStyle/>
                    <a:p>
                      <a:pPr algn="ctr">
                        <a:lnSpc>
                          <a:spcPct val="115000"/>
                        </a:lnSpc>
                        <a:spcAft>
                          <a:spcPts val="0"/>
                        </a:spcAft>
                      </a:pPr>
                      <a:r>
                        <a:rPr lang="en-GB" sz="1400">
                          <a:effectLst/>
                        </a:rPr>
                        <a:t>75%</a:t>
                      </a:r>
                      <a:endParaRPr lang="en-GB" sz="1400">
                        <a:solidFill>
                          <a:srgbClr val="365F91"/>
                        </a:solidFill>
                        <a:effectLst/>
                        <a:latin typeface="Calibri" charset="0"/>
                        <a:ea typeface="Times New Roman" charset="0"/>
                        <a:cs typeface="Times New Roman" charset="0"/>
                      </a:endParaRPr>
                    </a:p>
                  </a:txBody>
                  <a:tcPr marL="68580" marR="68580" marT="0" marB="0" anchor="ctr"/>
                </a:tc>
                <a:tc>
                  <a:txBody>
                    <a:bodyPr/>
                    <a:lstStyle/>
                    <a:p>
                      <a:pPr algn="ctr">
                        <a:lnSpc>
                          <a:spcPct val="115000"/>
                        </a:lnSpc>
                        <a:spcAft>
                          <a:spcPts val="0"/>
                        </a:spcAft>
                      </a:pPr>
                      <a:r>
                        <a:rPr lang="en-GB" sz="1400" dirty="0">
                          <a:effectLst/>
                        </a:rPr>
                        <a:t>223</a:t>
                      </a:r>
                      <a:endParaRPr lang="en-GB" sz="1400" dirty="0">
                        <a:solidFill>
                          <a:srgbClr val="365F91"/>
                        </a:solidFill>
                        <a:effectLst/>
                        <a:latin typeface="Calibri" charset="0"/>
                        <a:ea typeface="Times New Roman" charset="0"/>
                        <a:cs typeface="Times New Roman" charset="0"/>
                      </a:endParaRPr>
                    </a:p>
                  </a:txBody>
                  <a:tcPr marL="68580" marR="68580" marT="0" marB="0" anchor="ctr"/>
                </a:tc>
                <a:tc>
                  <a:txBody>
                    <a:bodyPr/>
                    <a:lstStyle/>
                    <a:p>
                      <a:pPr algn="ctr">
                        <a:lnSpc>
                          <a:spcPct val="115000"/>
                        </a:lnSpc>
                        <a:spcAft>
                          <a:spcPts val="0"/>
                        </a:spcAft>
                      </a:pPr>
                      <a:r>
                        <a:rPr lang="en-GB" sz="1400" dirty="0">
                          <a:effectLst/>
                        </a:rPr>
                        <a:t>-0.0143</a:t>
                      </a:r>
                      <a:endParaRPr lang="en-GB" sz="1400" dirty="0">
                        <a:solidFill>
                          <a:srgbClr val="365F91"/>
                        </a:solidFill>
                        <a:effectLst/>
                        <a:latin typeface="Calibri" charset="0"/>
                        <a:ea typeface="Times New Roman" charset="0"/>
                        <a:cs typeface="Times New Roman" charset="0"/>
                      </a:endParaRPr>
                    </a:p>
                  </a:txBody>
                  <a:tcPr marL="68580" marR="68580" marT="0" marB="0" anchor="ctr"/>
                </a:tc>
                <a:extLst>
                  <a:ext uri="{0D108BD9-81ED-4DB2-BD59-A6C34878D82A}">
                    <a16:rowId xmlns:a16="http://schemas.microsoft.com/office/drawing/2014/main" val="10006"/>
                  </a:ext>
                </a:extLst>
              </a:tr>
              <a:tr h="314743">
                <a:tc>
                  <a:txBody>
                    <a:bodyPr/>
                    <a:lstStyle/>
                    <a:p>
                      <a:pPr algn="ctr">
                        <a:lnSpc>
                          <a:spcPct val="115000"/>
                        </a:lnSpc>
                        <a:spcAft>
                          <a:spcPts val="0"/>
                        </a:spcAft>
                      </a:pPr>
                      <a:r>
                        <a:rPr lang="en-GB" sz="1400" dirty="0">
                          <a:solidFill>
                            <a:schemeClr val="tx1"/>
                          </a:solidFill>
                          <a:effectLst/>
                        </a:rPr>
                        <a:t>ES</a:t>
                      </a:r>
                      <a:endParaRPr lang="en-GB" sz="1400" dirty="0">
                        <a:solidFill>
                          <a:schemeClr val="tx1"/>
                        </a:solidFill>
                        <a:effectLst/>
                        <a:latin typeface="Calibri" charset="0"/>
                        <a:ea typeface="Times New Roman" charset="0"/>
                        <a:cs typeface="Times New Roman" charset="0"/>
                      </a:endParaRPr>
                    </a:p>
                  </a:txBody>
                  <a:tcPr marL="68580" marR="68580" marT="0" marB="0" anchor="ctr">
                    <a:solidFill>
                      <a:schemeClr val="bg1">
                        <a:lumMod val="85000"/>
                      </a:schemeClr>
                    </a:solidFill>
                  </a:tcPr>
                </a:tc>
                <a:tc>
                  <a:txBody>
                    <a:bodyPr/>
                    <a:lstStyle/>
                    <a:p>
                      <a:pPr algn="ctr">
                        <a:lnSpc>
                          <a:spcPct val="115000"/>
                        </a:lnSpc>
                        <a:spcAft>
                          <a:spcPts val="0"/>
                        </a:spcAft>
                      </a:pPr>
                      <a:r>
                        <a:rPr lang="en-GB" sz="1400" dirty="0">
                          <a:effectLst/>
                        </a:rPr>
                        <a:t>56%</a:t>
                      </a:r>
                      <a:endParaRPr lang="en-GB" sz="1400" dirty="0">
                        <a:solidFill>
                          <a:srgbClr val="365F91"/>
                        </a:solidFill>
                        <a:effectLst/>
                        <a:latin typeface="Calibri" charset="0"/>
                        <a:ea typeface="Times New Roman" charset="0"/>
                        <a:cs typeface="Times New Roman" charset="0"/>
                      </a:endParaRPr>
                    </a:p>
                  </a:txBody>
                  <a:tcPr marL="68580" marR="68580" marT="0" marB="0" anchor="ctr"/>
                </a:tc>
                <a:tc>
                  <a:txBody>
                    <a:bodyPr/>
                    <a:lstStyle/>
                    <a:p>
                      <a:pPr algn="ctr">
                        <a:lnSpc>
                          <a:spcPct val="115000"/>
                        </a:lnSpc>
                        <a:spcAft>
                          <a:spcPts val="0"/>
                        </a:spcAft>
                      </a:pPr>
                      <a:r>
                        <a:rPr lang="en-GB" sz="1400" dirty="0">
                          <a:effectLst/>
                        </a:rPr>
                        <a:t>151</a:t>
                      </a:r>
                      <a:endParaRPr lang="en-GB" sz="1400" dirty="0">
                        <a:solidFill>
                          <a:srgbClr val="365F91"/>
                        </a:solidFill>
                        <a:effectLst/>
                        <a:latin typeface="Calibri" charset="0"/>
                        <a:ea typeface="Times New Roman" charset="0"/>
                        <a:cs typeface="Times New Roman" charset="0"/>
                      </a:endParaRPr>
                    </a:p>
                  </a:txBody>
                  <a:tcPr marL="68580" marR="68580" marT="0" marB="0" anchor="ctr"/>
                </a:tc>
                <a:tc>
                  <a:txBody>
                    <a:bodyPr/>
                    <a:lstStyle/>
                    <a:p>
                      <a:pPr algn="ctr">
                        <a:lnSpc>
                          <a:spcPct val="115000"/>
                        </a:lnSpc>
                        <a:spcAft>
                          <a:spcPts val="0"/>
                        </a:spcAft>
                      </a:pPr>
                      <a:r>
                        <a:rPr lang="en-GB" sz="1400">
                          <a:effectLst/>
                        </a:rPr>
                        <a:t>75%</a:t>
                      </a:r>
                      <a:endParaRPr lang="en-GB" sz="1400">
                        <a:solidFill>
                          <a:srgbClr val="365F91"/>
                        </a:solidFill>
                        <a:effectLst/>
                        <a:latin typeface="Calibri" charset="0"/>
                        <a:ea typeface="Times New Roman" charset="0"/>
                        <a:cs typeface="Times New Roman" charset="0"/>
                      </a:endParaRPr>
                    </a:p>
                  </a:txBody>
                  <a:tcPr marL="68580" marR="68580" marT="0" marB="0" anchor="ctr"/>
                </a:tc>
                <a:tc>
                  <a:txBody>
                    <a:bodyPr/>
                    <a:lstStyle/>
                    <a:p>
                      <a:pPr algn="ctr">
                        <a:lnSpc>
                          <a:spcPct val="115000"/>
                        </a:lnSpc>
                        <a:spcAft>
                          <a:spcPts val="0"/>
                        </a:spcAft>
                      </a:pPr>
                      <a:r>
                        <a:rPr lang="en-GB" sz="1400">
                          <a:effectLst/>
                        </a:rPr>
                        <a:t>211</a:t>
                      </a:r>
                      <a:endParaRPr lang="en-GB" sz="1400">
                        <a:solidFill>
                          <a:srgbClr val="365F91"/>
                        </a:solidFill>
                        <a:effectLst/>
                        <a:latin typeface="Calibri" charset="0"/>
                        <a:ea typeface="Times New Roman" charset="0"/>
                        <a:cs typeface="Times New Roman" charset="0"/>
                      </a:endParaRPr>
                    </a:p>
                  </a:txBody>
                  <a:tcPr marL="68580" marR="68580" marT="0" marB="0" anchor="ctr"/>
                </a:tc>
                <a:tc>
                  <a:txBody>
                    <a:bodyPr/>
                    <a:lstStyle/>
                    <a:p>
                      <a:pPr algn="ctr">
                        <a:lnSpc>
                          <a:spcPct val="115000"/>
                        </a:lnSpc>
                        <a:spcAft>
                          <a:spcPts val="0"/>
                        </a:spcAft>
                      </a:pPr>
                      <a:r>
                        <a:rPr lang="en-GB" sz="1400" dirty="0">
                          <a:effectLst/>
                        </a:rPr>
                        <a:t>-0.0185</a:t>
                      </a:r>
                      <a:endParaRPr lang="en-GB" sz="1400" dirty="0">
                        <a:solidFill>
                          <a:srgbClr val="365F91"/>
                        </a:solidFill>
                        <a:effectLst/>
                        <a:latin typeface="Calibri" charset="0"/>
                        <a:ea typeface="Times New Roman" charset="0"/>
                        <a:cs typeface="Times New Roman" charset="0"/>
                      </a:endParaRPr>
                    </a:p>
                  </a:txBody>
                  <a:tcPr marL="68580" marR="68580"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47750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3779912" y="274638"/>
            <a:ext cx="44713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sk-SK" altLang="sk-SK" sz="1400" dirty="0"/>
              <a:t>BARCOM </a:t>
            </a:r>
            <a:r>
              <a:rPr lang="sk-SK" altLang="sk-SK" sz="1400" dirty="0" err="1"/>
              <a:t>Conference</a:t>
            </a:r>
            <a:r>
              <a:rPr lang="sk-SK" altLang="sk-SK" sz="1400" dirty="0"/>
              <a:t>, </a:t>
            </a:r>
            <a:r>
              <a:rPr lang="sk-SK" altLang="sk-SK" sz="1400" dirty="0" err="1"/>
              <a:t>February</a:t>
            </a:r>
            <a:r>
              <a:rPr lang="sk-SK" altLang="sk-SK" sz="1400" dirty="0"/>
              <a:t> 28</a:t>
            </a:r>
            <a:r>
              <a:rPr lang="en-US" altLang="sk-SK" sz="1400" dirty="0"/>
              <a:t>, 2018 Brussels</a:t>
            </a:r>
          </a:p>
        </p:txBody>
      </p:sp>
      <p:sp>
        <p:nvSpPr>
          <p:cNvPr id="8" name="Content Placeholder 2"/>
          <p:cNvSpPr txBox="1">
            <a:spLocks/>
          </p:cNvSpPr>
          <p:nvPr/>
        </p:nvSpPr>
        <p:spPr bwMode="auto">
          <a:xfrm>
            <a:off x="354360" y="4402826"/>
            <a:ext cx="8363272" cy="3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indent="0">
              <a:buNone/>
            </a:pPr>
            <a:r>
              <a:rPr lang="en-US" sz="1400" i="1" dirty="0"/>
              <a:t>Source: ICTWSS (2016) for national-level regulation and practice of extensions, </a:t>
            </a:r>
            <a:r>
              <a:rPr lang="en-US" sz="1400" i="1" dirty="0" err="1"/>
              <a:t>Eurofound</a:t>
            </a:r>
            <a:r>
              <a:rPr lang="en-US" sz="1400" i="1" dirty="0"/>
              <a:t> (2017), national social partners and BARCOM final conference participants’ feedback for the actual practice of extensions. All data for 2017 or the latest available year.</a:t>
            </a:r>
            <a:endParaRPr lang="en-GB" sz="1400" dirty="0"/>
          </a:p>
          <a:p>
            <a:pPr marL="0" indent="0">
              <a:buNone/>
            </a:pPr>
            <a:endParaRPr lang="en-GB" sz="1400" dirty="0"/>
          </a:p>
        </p:txBody>
      </p:sp>
      <p:sp>
        <p:nvSpPr>
          <p:cNvPr id="7" name="Title 1"/>
          <p:cNvSpPr>
            <a:spLocks noGrp="1"/>
          </p:cNvSpPr>
          <p:nvPr>
            <p:ph type="title"/>
          </p:nvPr>
        </p:nvSpPr>
        <p:spPr>
          <a:xfrm>
            <a:off x="251520" y="692696"/>
            <a:ext cx="8568952" cy="854968"/>
          </a:xfrm>
        </p:spPr>
        <p:txBody>
          <a:bodyPr anchor="ctr"/>
          <a:lstStyle/>
          <a:p>
            <a:r>
              <a:rPr lang="en-US" sz="3600" b="1" dirty="0">
                <a:solidFill>
                  <a:srgbClr val="692020"/>
                </a:solidFill>
              </a:rPr>
              <a:t>Extension of CBA coverage</a:t>
            </a:r>
          </a:p>
        </p:txBody>
      </p:sp>
      <p:sp>
        <p:nvSpPr>
          <p:cNvPr id="3" name="Rectangle 2"/>
          <p:cNvSpPr/>
          <p:nvPr/>
        </p:nvSpPr>
        <p:spPr>
          <a:xfrm>
            <a:off x="328071" y="5169966"/>
            <a:ext cx="8363272" cy="1754326"/>
          </a:xfrm>
          <a:prstGeom prst="rect">
            <a:avLst/>
          </a:prstGeom>
        </p:spPr>
        <p:txBody>
          <a:bodyPr wrap="square">
            <a:spAutoFit/>
          </a:bodyPr>
          <a:lstStyle/>
          <a:p>
            <a:pPr marL="285750" indent="-285750" algn="just">
              <a:buFont typeface="Arial" charset="0"/>
              <a:buChar char="•"/>
            </a:pPr>
            <a:r>
              <a:rPr lang="en-GB" dirty="0"/>
              <a:t>8 CEE states + IE do not use extensions in commerce despite the legal possibility to extend (high thresholds, veto rights, or social partners’ preference not to extend CBA coverage)</a:t>
            </a:r>
          </a:p>
          <a:p>
            <a:pPr marL="285750" indent="-285750" algn="just">
              <a:buFont typeface="Arial" charset="0"/>
              <a:buChar char="•"/>
            </a:pPr>
            <a:r>
              <a:rPr lang="en-GB" dirty="0"/>
              <a:t>Sweden: extensions based on social partners’ consensus; Austria: bargaining coverage 100%, no need for extensions because of a functional equivalent</a:t>
            </a:r>
          </a:p>
          <a:p>
            <a:pPr marL="285750" indent="-285750" algn="just">
              <a:buFont typeface="Arial" charset="0"/>
              <a:buChar char="•"/>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936320864"/>
              </p:ext>
            </p:extLst>
          </p:nvPr>
        </p:nvGraphicFramePr>
        <p:xfrm>
          <a:off x="328072" y="1520088"/>
          <a:ext cx="8492400" cy="2858344"/>
        </p:xfrm>
        <a:graphic>
          <a:graphicData uri="http://schemas.openxmlformats.org/drawingml/2006/table">
            <a:tbl>
              <a:tblPr firstRow="1" firstCol="1" bandRow="1">
                <a:tableStyleId>{5C22544A-7EE6-4342-B048-85BDC9FD1C3A}</a:tableStyleId>
              </a:tblPr>
              <a:tblGrid>
                <a:gridCol w="1102883">
                  <a:extLst>
                    <a:ext uri="{9D8B030D-6E8A-4147-A177-3AD203B41FA5}">
                      <a16:colId xmlns:a16="http://schemas.microsoft.com/office/drawing/2014/main" val="20000"/>
                    </a:ext>
                  </a:extLst>
                </a:gridCol>
                <a:gridCol w="1463271">
                  <a:extLst>
                    <a:ext uri="{9D8B030D-6E8A-4147-A177-3AD203B41FA5}">
                      <a16:colId xmlns:a16="http://schemas.microsoft.com/office/drawing/2014/main" val="20001"/>
                    </a:ext>
                  </a:extLst>
                </a:gridCol>
                <a:gridCol w="1536434">
                  <a:extLst>
                    <a:ext uri="{9D8B030D-6E8A-4147-A177-3AD203B41FA5}">
                      <a16:colId xmlns:a16="http://schemas.microsoft.com/office/drawing/2014/main" val="20002"/>
                    </a:ext>
                  </a:extLst>
                </a:gridCol>
                <a:gridCol w="1463271">
                  <a:extLst>
                    <a:ext uri="{9D8B030D-6E8A-4147-A177-3AD203B41FA5}">
                      <a16:colId xmlns:a16="http://schemas.microsoft.com/office/drawing/2014/main" val="20003"/>
                    </a:ext>
                  </a:extLst>
                </a:gridCol>
                <a:gridCol w="1513764">
                  <a:extLst>
                    <a:ext uri="{9D8B030D-6E8A-4147-A177-3AD203B41FA5}">
                      <a16:colId xmlns:a16="http://schemas.microsoft.com/office/drawing/2014/main" val="20004"/>
                    </a:ext>
                  </a:extLst>
                </a:gridCol>
                <a:gridCol w="1412777">
                  <a:extLst>
                    <a:ext uri="{9D8B030D-6E8A-4147-A177-3AD203B41FA5}">
                      <a16:colId xmlns:a16="http://schemas.microsoft.com/office/drawing/2014/main" val="20005"/>
                    </a:ext>
                  </a:extLst>
                </a:gridCol>
              </a:tblGrid>
              <a:tr h="1386160">
                <a:tc>
                  <a:txBody>
                    <a:bodyPr/>
                    <a:lstStyle/>
                    <a:p>
                      <a:endParaRPr lang="en-GB" sz="1200" dirty="0">
                        <a:solidFill>
                          <a:schemeClr val="tx1"/>
                        </a:solidFill>
                        <a:effectLst/>
                        <a:latin typeface="+mn-lt"/>
                      </a:endParaRPr>
                    </a:p>
                  </a:txBody>
                  <a:tcPr marL="68580" marR="68580" marT="0" marB="0">
                    <a:solidFill>
                      <a:schemeClr val="bg1">
                        <a:lumMod val="85000"/>
                      </a:schemeClr>
                    </a:solidFill>
                  </a:tcPr>
                </a:tc>
                <a:tc>
                  <a:txBody>
                    <a:bodyPr/>
                    <a:lstStyle/>
                    <a:p>
                      <a:pPr algn="ctr">
                        <a:lnSpc>
                          <a:spcPct val="115000"/>
                        </a:lnSpc>
                        <a:spcAft>
                          <a:spcPts val="0"/>
                        </a:spcAft>
                      </a:pPr>
                      <a:r>
                        <a:rPr lang="en-GB" sz="1200" dirty="0">
                          <a:solidFill>
                            <a:schemeClr val="tx1"/>
                          </a:solidFill>
                          <a:effectLst/>
                          <a:latin typeface="+mn-lt"/>
                        </a:rPr>
                        <a:t>National-level regulation and practice of extensions</a:t>
                      </a:r>
                      <a:endParaRPr lang="en-GB" sz="1200" dirty="0">
                        <a:solidFill>
                          <a:schemeClr val="tx1"/>
                        </a:solidFill>
                        <a:effectLst/>
                        <a:latin typeface="+mn-lt"/>
                        <a:ea typeface="Times New Roman" charset="0"/>
                        <a:cs typeface="Times New Roman" charset="0"/>
                      </a:endParaRPr>
                    </a:p>
                  </a:txBody>
                  <a:tcPr marL="68580" marR="68580" marT="0" marB="0">
                    <a:solidFill>
                      <a:schemeClr val="bg1">
                        <a:lumMod val="85000"/>
                      </a:schemeClr>
                    </a:solidFill>
                  </a:tcPr>
                </a:tc>
                <a:tc>
                  <a:txBody>
                    <a:bodyPr/>
                    <a:lstStyle/>
                    <a:p>
                      <a:pPr algn="ctr">
                        <a:lnSpc>
                          <a:spcPct val="115000"/>
                        </a:lnSpc>
                        <a:spcAft>
                          <a:spcPts val="0"/>
                        </a:spcAft>
                      </a:pPr>
                      <a:r>
                        <a:rPr lang="en-GB" sz="1200" dirty="0">
                          <a:solidFill>
                            <a:schemeClr val="tx1"/>
                          </a:solidFill>
                          <a:effectLst/>
                          <a:latin typeface="+mn-lt"/>
                        </a:rPr>
                        <a:t>0: Neither legal provisions for mandatory extension, nor a functional equivalent</a:t>
                      </a:r>
                      <a:endParaRPr lang="en-GB" sz="1200" dirty="0">
                        <a:solidFill>
                          <a:schemeClr val="tx1"/>
                        </a:solidFill>
                        <a:effectLst/>
                        <a:latin typeface="+mn-lt"/>
                        <a:ea typeface="Times New Roman" charset="0"/>
                        <a:cs typeface="Times New Roman" charset="0"/>
                      </a:endParaRPr>
                    </a:p>
                  </a:txBody>
                  <a:tcPr marL="68580" marR="68580" marT="0" marB="0">
                    <a:solidFill>
                      <a:schemeClr val="bg1">
                        <a:lumMod val="85000"/>
                      </a:schemeClr>
                    </a:solidFill>
                  </a:tcPr>
                </a:tc>
                <a:tc>
                  <a:txBody>
                    <a:bodyPr/>
                    <a:lstStyle/>
                    <a:p>
                      <a:pPr algn="ctr">
                        <a:lnSpc>
                          <a:spcPct val="115000"/>
                        </a:lnSpc>
                        <a:spcAft>
                          <a:spcPts val="0"/>
                        </a:spcAft>
                      </a:pPr>
                      <a:r>
                        <a:rPr lang="en-GB" sz="1200" dirty="0">
                          <a:solidFill>
                            <a:schemeClr val="tx1"/>
                          </a:solidFill>
                          <a:effectLst/>
                          <a:latin typeface="+mn-lt"/>
                        </a:rPr>
                        <a:t>1: Extension exceptional, in some industries only, very high thresholds</a:t>
                      </a:r>
                      <a:endParaRPr lang="en-GB" sz="1200" dirty="0">
                        <a:solidFill>
                          <a:schemeClr val="tx1"/>
                        </a:solidFill>
                        <a:effectLst/>
                        <a:latin typeface="+mn-lt"/>
                        <a:ea typeface="Times New Roman" charset="0"/>
                        <a:cs typeface="Times New Roman" charset="0"/>
                      </a:endParaRPr>
                    </a:p>
                  </a:txBody>
                  <a:tcPr marL="68580" marR="68580" marT="0" marB="0">
                    <a:solidFill>
                      <a:schemeClr val="bg1">
                        <a:lumMod val="85000"/>
                      </a:schemeClr>
                    </a:solidFill>
                  </a:tcPr>
                </a:tc>
                <a:tc>
                  <a:txBody>
                    <a:bodyPr/>
                    <a:lstStyle/>
                    <a:p>
                      <a:pPr algn="ctr">
                        <a:lnSpc>
                          <a:spcPct val="115000"/>
                        </a:lnSpc>
                        <a:spcAft>
                          <a:spcPts val="0"/>
                        </a:spcAft>
                      </a:pPr>
                      <a:r>
                        <a:rPr lang="en-GB" sz="1200" dirty="0">
                          <a:solidFill>
                            <a:schemeClr val="tx1"/>
                          </a:solidFill>
                          <a:effectLst/>
                          <a:latin typeface="+mn-lt"/>
                        </a:rPr>
                        <a:t>2: Extension in many industries, but with thresholds</a:t>
                      </a:r>
                      <a:endParaRPr lang="en-GB" sz="1200" dirty="0">
                        <a:solidFill>
                          <a:schemeClr val="tx1"/>
                        </a:solidFill>
                        <a:effectLst/>
                        <a:latin typeface="+mn-lt"/>
                        <a:ea typeface="Times New Roman" charset="0"/>
                        <a:cs typeface="Times New Roman" charset="0"/>
                      </a:endParaRPr>
                    </a:p>
                  </a:txBody>
                  <a:tcPr marL="68580" marR="68580" marT="0" marB="0">
                    <a:solidFill>
                      <a:schemeClr val="bg1">
                        <a:lumMod val="85000"/>
                      </a:schemeClr>
                    </a:solidFill>
                  </a:tcPr>
                </a:tc>
                <a:tc>
                  <a:txBody>
                    <a:bodyPr/>
                    <a:lstStyle/>
                    <a:p>
                      <a:pPr algn="ctr">
                        <a:lnSpc>
                          <a:spcPct val="115000"/>
                        </a:lnSpc>
                        <a:spcAft>
                          <a:spcPts val="0"/>
                        </a:spcAft>
                      </a:pPr>
                      <a:r>
                        <a:rPr lang="en-GB" sz="1200" dirty="0">
                          <a:solidFill>
                            <a:schemeClr val="tx1"/>
                          </a:solidFill>
                          <a:effectLst/>
                          <a:latin typeface="+mn-lt"/>
                        </a:rPr>
                        <a:t>3: Extension is virtually automatic and more or less general</a:t>
                      </a:r>
                      <a:endParaRPr lang="en-GB" sz="1200" dirty="0">
                        <a:solidFill>
                          <a:schemeClr val="tx1"/>
                        </a:solidFill>
                        <a:effectLst/>
                        <a:latin typeface="+mn-lt"/>
                        <a:ea typeface="Times New Roman" charset="0"/>
                        <a:cs typeface="Times New Roman" charset="0"/>
                      </a:endParaRPr>
                    </a:p>
                  </a:txBody>
                  <a:tcPr marL="68580" marR="68580" marT="0" marB="0">
                    <a:solidFill>
                      <a:schemeClr val="bg1">
                        <a:lumMod val="85000"/>
                      </a:schemeClr>
                    </a:solidFill>
                  </a:tcPr>
                </a:tc>
                <a:extLst>
                  <a:ext uri="{0D108BD9-81ED-4DB2-BD59-A6C34878D82A}">
                    <a16:rowId xmlns:a16="http://schemas.microsoft.com/office/drawing/2014/main" val="10000"/>
                  </a:ext>
                </a:extLst>
              </a:tr>
              <a:tr h="337536">
                <a:tc rowSpan="3">
                  <a:txBody>
                    <a:bodyPr/>
                    <a:lstStyle/>
                    <a:p>
                      <a:pPr algn="ctr">
                        <a:lnSpc>
                          <a:spcPct val="115000"/>
                        </a:lnSpc>
                        <a:spcAft>
                          <a:spcPts val="0"/>
                        </a:spcAft>
                      </a:pPr>
                      <a:r>
                        <a:rPr lang="en-GB" sz="1400" dirty="0">
                          <a:solidFill>
                            <a:schemeClr val="tx1"/>
                          </a:solidFill>
                          <a:effectLst/>
                        </a:rPr>
                        <a:t>Sectoral extensions used  in commerce </a:t>
                      </a:r>
                      <a:endParaRPr lang="en-GB" sz="1400" dirty="0">
                        <a:solidFill>
                          <a:schemeClr val="tx1"/>
                        </a:solidFill>
                        <a:effectLst/>
                        <a:latin typeface="Calibri" charset="0"/>
                        <a:ea typeface="Times New Roman" charset="0"/>
                        <a:cs typeface="Times New Roman" charset="0"/>
                      </a:endParaRPr>
                    </a:p>
                  </a:txBody>
                  <a:tcPr marL="68580" marR="68580" marT="0" marB="0" vert="vert270" anchor="ctr">
                    <a:solidFill>
                      <a:schemeClr val="bg1">
                        <a:lumMod val="85000"/>
                      </a:schemeClr>
                    </a:solidFill>
                  </a:tcPr>
                </a:tc>
                <a:tc>
                  <a:txBody>
                    <a:bodyPr/>
                    <a:lstStyle/>
                    <a:p>
                      <a:pPr>
                        <a:lnSpc>
                          <a:spcPct val="115000"/>
                        </a:lnSpc>
                        <a:spcAft>
                          <a:spcPts val="0"/>
                        </a:spcAft>
                      </a:pPr>
                      <a:r>
                        <a:rPr lang="en-GB" sz="1400" dirty="0">
                          <a:effectLst/>
                        </a:rPr>
                        <a:t>2: Yes, pervasive</a:t>
                      </a:r>
                      <a:endParaRPr lang="en-GB" sz="1400" dirty="0">
                        <a:solidFill>
                          <a:srgbClr val="365F91"/>
                        </a:solidFill>
                        <a:effectLst/>
                        <a:latin typeface="Calibri" charset="0"/>
                        <a:ea typeface="Times New Roman" charset="0"/>
                        <a:cs typeface="Times New Roman" charset="0"/>
                      </a:endParaRPr>
                    </a:p>
                  </a:txBody>
                  <a:tcPr marL="68580" marR="68580" marT="0" marB="0" anchor="ctr">
                    <a:solidFill>
                      <a:schemeClr val="bg1">
                        <a:lumMod val="85000"/>
                      </a:schemeClr>
                    </a:solidFill>
                  </a:tcPr>
                </a:tc>
                <a:tc>
                  <a:txBody>
                    <a:bodyPr/>
                    <a:lstStyle/>
                    <a:p>
                      <a:pPr>
                        <a:lnSpc>
                          <a:spcPct val="115000"/>
                        </a:lnSpc>
                        <a:spcAft>
                          <a:spcPts val="0"/>
                        </a:spcAft>
                      </a:pPr>
                      <a:r>
                        <a:rPr lang="en-GB" sz="1400" dirty="0">
                          <a:solidFill>
                            <a:schemeClr val="dk1"/>
                          </a:solidFill>
                          <a:effectLst/>
                          <a:latin typeface="+mn-lt"/>
                          <a:ea typeface="+mn-ea"/>
                          <a:cs typeface="+mn-cs"/>
                        </a:rPr>
                        <a:t>IT</a:t>
                      </a:r>
                      <a:endParaRPr lang="en-GB" sz="1400" dirty="0">
                        <a:solidFill>
                          <a:srgbClr val="365F91"/>
                        </a:solidFill>
                        <a:effectLst/>
                        <a:latin typeface="Calibri" charset="0"/>
                        <a:ea typeface="Times New Roman" charset="0"/>
                        <a:cs typeface="Times New Roman" charset="0"/>
                      </a:endParaRPr>
                    </a:p>
                  </a:txBody>
                  <a:tcPr marL="68580" marR="68580" marT="0" marB="0" anchor="ctr">
                    <a:solidFill>
                      <a:schemeClr val="accent5"/>
                    </a:solidFill>
                  </a:tcPr>
                </a:tc>
                <a:tc>
                  <a:txBody>
                    <a:bodyPr/>
                    <a:lstStyle/>
                    <a:p>
                      <a:pPr>
                        <a:lnSpc>
                          <a:spcPct val="115000"/>
                        </a:lnSpc>
                        <a:spcAft>
                          <a:spcPts val="0"/>
                        </a:spcAft>
                      </a:pPr>
                      <a:r>
                        <a:rPr lang="en-GB" sz="1400" dirty="0">
                          <a:effectLst/>
                        </a:rPr>
                        <a:t>LU</a:t>
                      </a:r>
                      <a:endParaRPr lang="en-GB" sz="1400" dirty="0">
                        <a:solidFill>
                          <a:srgbClr val="365F91"/>
                        </a:solidFill>
                        <a:effectLst/>
                        <a:latin typeface="Calibri" charset="0"/>
                        <a:ea typeface="Times New Roman" charset="0"/>
                        <a:cs typeface="Times New Roman" charset="0"/>
                      </a:endParaRPr>
                    </a:p>
                  </a:txBody>
                  <a:tcPr marL="68580" marR="68580" marT="0" marB="0" anchor="ctr"/>
                </a:tc>
                <a:tc>
                  <a:txBody>
                    <a:bodyPr/>
                    <a:lstStyle/>
                    <a:p>
                      <a:pPr>
                        <a:lnSpc>
                          <a:spcPct val="115000"/>
                        </a:lnSpc>
                        <a:spcAft>
                          <a:spcPts val="0"/>
                        </a:spcAft>
                      </a:pPr>
                      <a:r>
                        <a:rPr lang="en-GB" sz="1400" dirty="0">
                          <a:effectLst/>
                        </a:rPr>
                        <a:t>ES, FI, NL,</a:t>
                      </a:r>
                      <a:r>
                        <a:rPr lang="en-GB" sz="1400" baseline="0" dirty="0">
                          <a:effectLst/>
                        </a:rPr>
                        <a:t> PT</a:t>
                      </a:r>
                      <a:endParaRPr lang="en-GB" sz="1400" dirty="0">
                        <a:solidFill>
                          <a:srgbClr val="365F91"/>
                        </a:solidFill>
                        <a:effectLst/>
                        <a:latin typeface="Calibri" charset="0"/>
                        <a:ea typeface="Times New Roman" charset="0"/>
                        <a:cs typeface="Times New Roman" charset="0"/>
                      </a:endParaRPr>
                    </a:p>
                  </a:txBody>
                  <a:tcPr marL="68580" marR="68580" marT="0" marB="0" anchor="ctr"/>
                </a:tc>
                <a:tc>
                  <a:txBody>
                    <a:bodyPr/>
                    <a:lstStyle/>
                    <a:p>
                      <a:pPr>
                        <a:lnSpc>
                          <a:spcPct val="115000"/>
                        </a:lnSpc>
                        <a:spcAft>
                          <a:spcPts val="0"/>
                        </a:spcAft>
                      </a:pPr>
                      <a:r>
                        <a:rPr lang="en-GB" sz="1400" dirty="0">
                          <a:effectLst/>
                        </a:rPr>
                        <a:t>AT,</a:t>
                      </a:r>
                      <a:r>
                        <a:rPr lang="en-GB" sz="1400" baseline="0" dirty="0">
                          <a:effectLst/>
                        </a:rPr>
                        <a:t> </a:t>
                      </a:r>
                      <a:r>
                        <a:rPr lang="en-GB" sz="1400" dirty="0">
                          <a:effectLst/>
                        </a:rPr>
                        <a:t>BE, FR, SI</a:t>
                      </a:r>
                      <a:endParaRPr lang="en-GB" sz="1400" dirty="0">
                        <a:solidFill>
                          <a:srgbClr val="365F91"/>
                        </a:solidFill>
                        <a:effectLst/>
                        <a:latin typeface="Calibri" charset="0"/>
                        <a:ea typeface="Times New Roman" charset="0"/>
                        <a:cs typeface="Times New Roman" charset="0"/>
                      </a:endParaRPr>
                    </a:p>
                  </a:txBody>
                  <a:tcPr marL="68580" marR="68580" marT="0" marB="0" anchor="ctr"/>
                </a:tc>
                <a:extLst>
                  <a:ext uri="{0D108BD9-81ED-4DB2-BD59-A6C34878D82A}">
                    <a16:rowId xmlns:a16="http://schemas.microsoft.com/office/drawing/2014/main" val="10001"/>
                  </a:ext>
                </a:extLst>
              </a:tr>
              <a:tr h="337536">
                <a:tc vMerge="1">
                  <a:txBody>
                    <a:bodyPr/>
                    <a:lstStyle/>
                    <a:p>
                      <a:endParaRPr lang="en-US"/>
                    </a:p>
                  </a:txBody>
                  <a:tcPr/>
                </a:tc>
                <a:tc>
                  <a:txBody>
                    <a:bodyPr/>
                    <a:lstStyle/>
                    <a:p>
                      <a:pPr>
                        <a:lnSpc>
                          <a:spcPct val="115000"/>
                        </a:lnSpc>
                        <a:spcAft>
                          <a:spcPts val="0"/>
                        </a:spcAft>
                      </a:pPr>
                      <a:r>
                        <a:rPr lang="en-GB" sz="1400" dirty="0">
                          <a:effectLst/>
                        </a:rPr>
                        <a:t>1: Yes, but rather limited</a:t>
                      </a:r>
                      <a:endParaRPr lang="en-GB" sz="1400" dirty="0">
                        <a:solidFill>
                          <a:srgbClr val="365F91"/>
                        </a:solidFill>
                        <a:effectLst/>
                        <a:latin typeface="Calibri" charset="0"/>
                        <a:ea typeface="Times New Roman" charset="0"/>
                        <a:cs typeface="Times New Roman" charset="0"/>
                      </a:endParaRPr>
                    </a:p>
                  </a:txBody>
                  <a:tcPr marL="68580" marR="68580" marT="0" marB="0" anchor="ctr">
                    <a:solidFill>
                      <a:schemeClr val="bg1">
                        <a:lumMod val="85000"/>
                      </a:schemeClr>
                    </a:solidFill>
                  </a:tcPr>
                </a:tc>
                <a:tc>
                  <a:txBody>
                    <a:bodyPr/>
                    <a:lstStyle/>
                    <a:p>
                      <a:pPr>
                        <a:lnSpc>
                          <a:spcPct val="115000"/>
                        </a:lnSpc>
                        <a:spcAft>
                          <a:spcPts val="0"/>
                        </a:spcAft>
                      </a:pPr>
                      <a:endParaRPr lang="en-GB" sz="1400" dirty="0">
                        <a:solidFill>
                          <a:srgbClr val="365F91"/>
                        </a:solidFill>
                        <a:effectLst/>
                        <a:latin typeface="Calibri" charset="0"/>
                        <a:ea typeface="Times New Roman" charset="0"/>
                        <a:cs typeface="Times New Roman" charset="0"/>
                      </a:endParaRPr>
                    </a:p>
                  </a:txBody>
                  <a:tcPr marL="68580" marR="68580" marT="0" marB="0" anchor="ctr"/>
                </a:tc>
                <a:tc>
                  <a:txBody>
                    <a:bodyPr/>
                    <a:lstStyle/>
                    <a:p>
                      <a:pPr>
                        <a:lnSpc>
                          <a:spcPct val="115000"/>
                        </a:lnSpc>
                        <a:spcAft>
                          <a:spcPts val="0"/>
                        </a:spcAft>
                      </a:pPr>
                      <a:r>
                        <a:rPr lang="en-GB" sz="1400">
                          <a:effectLst/>
                        </a:rPr>
                        <a:t>DE</a:t>
                      </a:r>
                      <a:endParaRPr lang="en-GB" sz="1400">
                        <a:solidFill>
                          <a:srgbClr val="365F91"/>
                        </a:solidFill>
                        <a:effectLst/>
                        <a:latin typeface="Calibri" charset="0"/>
                        <a:ea typeface="Times New Roman" charset="0"/>
                        <a:cs typeface="Times New Roman" charset="0"/>
                      </a:endParaRPr>
                    </a:p>
                  </a:txBody>
                  <a:tcPr marL="68580" marR="68580" marT="0" marB="0" anchor="ctr"/>
                </a:tc>
                <a:tc>
                  <a:txBody>
                    <a:bodyPr/>
                    <a:lstStyle/>
                    <a:p>
                      <a:pPr>
                        <a:lnSpc>
                          <a:spcPct val="115000"/>
                        </a:lnSpc>
                        <a:spcAft>
                          <a:spcPts val="0"/>
                        </a:spcAft>
                      </a:pPr>
                      <a:endParaRPr lang="en-GB" sz="1400" dirty="0">
                        <a:solidFill>
                          <a:srgbClr val="365F91"/>
                        </a:solidFill>
                        <a:effectLst/>
                        <a:latin typeface="Calibri" charset="0"/>
                        <a:ea typeface="Times New Roman" charset="0"/>
                        <a:cs typeface="Times New Roman" charset="0"/>
                      </a:endParaRPr>
                    </a:p>
                  </a:txBody>
                  <a:tcPr marL="68580" marR="68580" marT="0" marB="0" anchor="ctr"/>
                </a:tc>
                <a:tc>
                  <a:txBody>
                    <a:bodyPr/>
                    <a:lstStyle/>
                    <a:p>
                      <a:pPr>
                        <a:lnSpc>
                          <a:spcPct val="115000"/>
                        </a:lnSpc>
                        <a:spcAft>
                          <a:spcPts val="0"/>
                        </a:spcAft>
                      </a:pPr>
                      <a:r>
                        <a:rPr lang="en-GB" sz="1400">
                          <a:effectLst/>
                        </a:rPr>
                        <a:t> </a:t>
                      </a:r>
                      <a:endParaRPr lang="en-GB" sz="1400">
                        <a:solidFill>
                          <a:srgbClr val="365F91"/>
                        </a:solidFill>
                        <a:effectLst/>
                        <a:latin typeface="Calibri" charset="0"/>
                        <a:ea typeface="Times New Roman" charset="0"/>
                        <a:cs typeface="Times New Roman" charset="0"/>
                      </a:endParaRPr>
                    </a:p>
                  </a:txBody>
                  <a:tcPr marL="68580" marR="68580" marT="0" marB="0" anchor="ctr"/>
                </a:tc>
                <a:extLst>
                  <a:ext uri="{0D108BD9-81ED-4DB2-BD59-A6C34878D82A}">
                    <a16:rowId xmlns:a16="http://schemas.microsoft.com/office/drawing/2014/main" val="10002"/>
                  </a:ext>
                </a:extLst>
              </a:tr>
              <a:tr h="337536">
                <a:tc vMerge="1">
                  <a:txBody>
                    <a:bodyPr/>
                    <a:lstStyle/>
                    <a:p>
                      <a:endParaRPr lang="en-US"/>
                    </a:p>
                  </a:txBody>
                  <a:tcPr/>
                </a:tc>
                <a:tc>
                  <a:txBody>
                    <a:bodyPr/>
                    <a:lstStyle/>
                    <a:p>
                      <a:pPr>
                        <a:lnSpc>
                          <a:spcPct val="115000"/>
                        </a:lnSpc>
                        <a:spcAft>
                          <a:spcPts val="0"/>
                        </a:spcAft>
                      </a:pPr>
                      <a:r>
                        <a:rPr lang="en-GB" sz="1400" dirty="0">
                          <a:effectLst/>
                        </a:rPr>
                        <a:t>0: No</a:t>
                      </a:r>
                      <a:endParaRPr lang="en-GB" sz="1400" dirty="0">
                        <a:solidFill>
                          <a:srgbClr val="365F91"/>
                        </a:solidFill>
                        <a:effectLst/>
                        <a:latin typeface="Calibri" charset="0"/>
                        <a:ea typeface="Times New Roman" charset="0"/>
                        <a:cs typeface="Times New Roman" charset="0"/>
                      </a:endParaRPr>
                    </a:p>
                  </a:txBody>
                  <a:tcPr marL="68580" marR="68580" marT="0" marB="0" anchor="ctr">
                    <a:solidFill>
                      <a:schemeClr val="bg1">
                        <a:lumMod val="85000"/>
                      </a:schemeClr>
                    </a:solidFill>
                  </a:tcPr>
                </a:tc>
                <a:tc>
                  <a:txBody>
                    <a:bodyPr/>
                    <a:lstStyle/>
                    <a:p>
                      <a:pPr>
                        <a:lnSpc>
                          <a:spcPct val="115000"/>
                        </a:lnSpc>
                        <a:spcAft>
                          <a:spcPts val="0"/>
                        </a:spcAft>
                      </a:pPr>
                      <a:r>
                        <a:rPr lang="en-GB" sz="1400" dirty="0">
                          <a:effectLst/>
                        </a:rPr>
                        <a:t>CY, DK, GR, MT, PL, RO, SE, UK</a:t>
                      </a:r>
                      <a:endParaRPr lang="en-GB" sz="1400" dirty="0">
                        <a:solidFill>
                          <a:srgbClr val="365F91"/>
                        </a:solidFill>
                        <a:effectLst/>
                        <a:latin typeface="Calibri" charset="0"/>
                        <a:ea typeface="Times New Roman" charset="0"/>
                        <a:cs typeface="Times New Roman" charset="0"/>
                      </a:endParaRPr>
                    </a:p>
                  </a:txBody>
                  <a:tcPr marL="68580" marR="68580" marT="0" marB="0" anchor="ctr">
                    <a:solidFill>
                      <a:schemeClr val="accent5"/>
                    </a:solidFill>
                  </a:tcPr>
                </a:tc>
                <a:tc>
                  <a:txBody>
                    <a:bodyPr/>
                    <a:lstStyle/>
                    <a:p>
                      <a:pPr>
                        <a:lnSpc>
                          <a:spcPct val="115000"/>
                        </a:lnSpc>
                        <a:spcAft>
                          <a:spcPts val="0"/>
                        </a:spcAft>
                      </a:pPr>
                      <a:r>
                        <a:rPr lang="de-DE" sz="1400" dirty="0">
                          <a:effectLst/>
                        </a:rPr>
                        <a:t>CZ, HU, IE, LV, LT</a:t>
                      </a:r>
                      <a:endParaRPr lang="en-GB" sz="1400" dirty="0">
                        <a:solidFill>
                          <a:srgbClr val="365F91"/>
                        </a:solidFill>
                        <a:effectLst/>
                        <a:latin typeface="Calibri" charset="0"/>
                        <a:ea typeface="Times New Roman" charset="0"/>
                        <a:cs typeface="Times New Roman" charset="0"/>
                      </a:endParaRPr>
                    </a:p>
                  </a:txBody>
                  <a:tcPr marL="68580" marR="68580" marT="0" marB="0" anchor="ctr">
                    <a:solidFill>
                      <a:srgbClr val="EFF4B1"/>
                    </a:solidFill>
                  </a:tcPr>
                </a:tc>
                <a:tc>
                  <a:txBody>
                    <a:bodyPr/>
                    <a:lstStyle/>
                    <a:p>
                      <a:pPr>
                        <a:lnSpc>
                          <a:spcPct val="115000"/>
                        </a:lnSpc>
                        <a:spcAft>
                          <a:spcPts val="0"/>
                        </a:spcAft>
                      </a:pPr>
                      <a:r>
                        <a:rPr lang="en-GB" sz="1400" dirty="0">
                          <a:effectLst/>
                        </a:rPr>
                        <a:t>BG, EE, HR, SK</a:t>
                      </a:r>
                      <a:endParaRPr lang="en-GB" sz="1400" dirty="0">
                        <a:solidFill>
                          <a:srgbClr val="365F91"/>
                        </a:solidFill>
                        <a:effectLst/>
                        <a:latin typeface="Calibri" charset="0"/>
                        <a:ea typeface="Times New Roman" charset="0"/>
                        <a:cs typeface="Times New Roman" charset="0"/>
                      </a:endParaRPr>
                    </a:p>
                  </a:txBody>
                  <a:tcPr marL="68580" marR="68580" marT="0" marB="0" anchor="ctr">
                    <a:solidFill>
                      <a:srgbClr val="EFF4B1"/>
                    </a:solidFill>
                  </a:tcPr>
                </a:tc>
                <a:tc>
                  <a:txBody>
                    <a:bodyPr/>
                    <a:lstStyle/>
                    <a:p>
                      <a:pPr>
                        <a:lnSpc>
                          <a:spcPct val="115000"/>
                        </a:lnSpc>
                        <a:spcAft>
                          <a:spcPts val="0"/>
                        </a:spcAft>
                      </a:pPr>
                      <a:r>
                        <a:rPr lang="en-GB" sz="1400" dirty="0">
                          <a:effectLst/>
                        </a:rPr>
                        <a:t> </a:t>
                      </a:r>
                      <a:endParaRPr lang="en-GB" sz="1400" dirty="0">
                        <a:solidFill>
                          <a:srgbClr val="365F91"/>
                        </a:solidFill>
                        <a:effectLst/>
                        <a:latin typeface="Calibri" charset="0"/>
                        <a:ea typeface="Times New Roman" charset="0"/>
                        <a:cs typeface="Times New Roman" charset="0"/>
                      </a:endParaRPr>
                    </a:p>
                  </a:txBody>
                  <a:tcPr marL="68580" marR="6858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71212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3779912" y="274638"/>
            <a:ext cx="44713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sk-SK" altLang="sk-SK" sz="1400" dirty="0"/>
              <a:t>BARCOM </a:t>
            </a:r>
            <a:r>
              <a:rPr lang="sk-SK" altLang="sk-SK" sz="1400" dirty="0" err="1"/>
              <a:t>Conference</a:t>
            </a:r>
            <a:r>
              <a:rPr lang="sk-SK" altLang="sk-SK" sz="1400" dirty="0"/>
              <a:t>, </a:t>
            </a:r>
            <a:r>
              <a:rPr lang="sk-SK" altLang="sk-SK" sz="1400" dirty="0" err="1"/>
              <a:t>February</a:t>
            </a:r>
            <a:r>
              <a:rPr lang="sk-SK" altLang="sk-SK" sz="1400" dirty="0"/>
              <a:t> 28</a:t>
            </a:r>
            <a:r>
              <a:rPr lang="en-US" altLang="sk-SK" sz="1400" dirty="0"/>
              <a:t>, 2018 Brussels</a:t>
            </a:r>
          </a:p>
        </p:txBody>
      </p:sp>
      <p:sp>
        <p:nvSpPr>
          <p:cNvPr id="8" name="Content Placeholder 2"/>
          <p:cNvSpPr txBox="1">
            <a:spLocks/>
          </p:cNvSpPr>
          <p:nvPr/>
        </p:nvSpPr>
        <p:spPr bwMode="auto">
          <a:xfrm>
            <a:off x="539553" y="4221088"/>
            <a:ext cx="8363272" cy="3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indent="0">
              <a:buNone/>
            </a:pPr>
            <a:r>
              <a:rPr lang="en-US" sz="1400" i="1" dirty="0"/>
              <a:t>Source: ICTWSS 5.1 (2016), van </a:t>
            </a:r>
            <a:r>
              <a:rPr lang="en-US" sz="1400" i="1" dirty="0" err="1"/>
              <a:t>Klaveren</a:t>
            </a:r>
            <a:r>
              <a:rPr lang="en-US" sz="1400" i="1" dirty="0"/>
              <a:t> and Gregory (2018)</a:t>
            </a:r>
            <a:endParaRPr lang="en-GB" sz="1400" dirty="0"/>
          </a:p>
        </p:txBody>
      </p:sp>
      <p:sp>
        <p:nvSpPr>
          <p:cNvPr id="7" name="Title 1"/>
          <p:cNvSpPr>
            <a:spLocks noGrp="1"/>
          </p:cNvSpPr>
          <p:nvPr>
            <p:ph type="title"/>
          </p:nvPr>
        </p:nvSpPr>
        <p:spPr>
          <a:xfrm>
            <a:off x="251520" y="692696"/>
            <a:ext cx="8568952" cy="854968"/>
          </a:xfrm>
        </p:spPr>
        <p:txBody>
          <a:bodyPr anchor="ctr"/>
          <a:lstStyle/>
          <a:p>
            <a:r>
              <a:rPr lang="en-US" sz="3600" b="1" dirty="0">
                <a:solidFill>
                  <a:srgbClr val="692020"/>
                </a:solidFill>
              </a:rPr>
              <a:t>Articulation of enterprise bargaining</a:t>
            </a:r>
          </a:p>
        </p:txBody>
      </p:sp>
      <p:sp>
        <p:nvSpPr>
          <p:cNvPr id="3" name="Rectangle 2"/>
          <p:cNvSpPr/>
          <p:nvPr/>
        </p:nvSpPr>
        <p:spPr>
          <a:xfrm>
            <a:off x="328070" y="4581128"/>
            <a:ext cx="8398477" cy="2031325"/>
          </a:xfrm>
          <a:prstGeom prst="rect">
            <a:avLst/>
          </a:prstGeom>
        </p:spPr>
        <p:txBody>
          <a:bodyPr wrap="square">
            <a:spAutoFit/>
          </a:bodyPr>
          <a:lstStyle/>
          <a:p>
            <a:pPr algn="just"/>
            <a:r>
              <a:rPr lang="en-US" b="1" dirty="0">
                <a:solidFill>
                  <a:srgbClr val="692020"/>
                </a:solidFill>
              </a:rPr>
              <a:t>Articulated bargaining in two types of countries:</a:t>
            </a:r>
          </a:p>
          <a:p>
            <a:pPr marL="285750" indent="-285750" algn="just">
              <a:buFont typeface="Arial" charset="0"/>
              <a:buChar char="•"/>
            </a:pPr>
            <a:r>
              <a:rPr lang="en-US" dirty="0"/>
              <a:t>Predominant company-level bargaining (low bargaining coverage, lack of extensions or preference for company bargaining), e.g., in Bulgaria and Cyprus; </a:t>
            </a:r>
          </a:p>
          <a:p>
            <a:pPr marL="285750" indent="-285750" algn="just">
              <a:buFont typeface="Arial" charset="0"/>
              <a:buChar char="•"/>
            </a:pPr>
            <a:r>
              <a:rPr lang="en-US" dirty="0"/>
              <a:t>Both company and sector/multi-employer bargaining, company-level negotiations well informed by sectoral CBA provisions), e.g., in Belgium, Denmark, Finland, Sweden and Slovenia</a:t>
            </a:r>
          </a:p>
        </p:txBody>
      </p:sp>
      <p:graphicFrame>
        <p:nvGraphicFramePr>
          <p:cNvPr id="4" name="Table 3"/>
          <p:cNvGraphicFramePr>
            <a:graphicFrameLocks noGrp="1"/>
          </p:cNvGraphicFramePr>
          <p:nvPr>
            <p:extLst>
              <p:ext uri="{D42A27DB-BD31-4B8C-83A1-F6EECF244321}">
                <p14:modId xmlns:p14="http://schemas.microsoft.com/office/powerpoint/2010/main" val="670478076"/>
              </p:ext>
            </p:extLst>
          </p:nvPr>
        </p:nvGraphicFramePr>
        <p:xfrm>
          <a:off x="539553" y="1547663"/>
          <a:ext cx="8186995" cy="2657054"/>
        </p:xfrm>
        <a:graphic>
          <a:graphicData uri="http://schemas.openxmlformats.org/drawingml/2006/table">
            <a:tbl>
              <a:tblPr firstRow="1" firstCol="1" bandRow="1">
                <a:tableStyleId>{5C22544A-7EE6-4342-B048-85BDC9FD1C3A}</a:tableStyleId>
              </a:tblPr>
              <a:tblGrid>
                <a:gridCol w="660891">
                  <a:extLst>
                    <a:ext uri="{9D8B030D-6E8A-4147-A177-3AD203B41FA5}">
                      <a16:colId xmlns:a16="http://schemas.microsoft.com/office/drawing/2014/main" val="20000"/>
                    </a:ext>
                  </a:extLst>
                </a:gridCol>
                <a:gridCol w="4801072">
                  <a:extLst>
                    <a:ext uri="{9D8B030D-6E8A-4147-A177-3AD203B41FA5}">
                      <a16:colId xmlns:a16="http://schemas.microsoft.com/office/drawing/2014/main" val="20001"/>
                    </a:ext>
                  </a:extLst>
                </a:gridCol>
                <a:gridCol w="2725032">
                  <a:extLst>
                    <a:ext uri="{9D8B030D-6E8A-4147-A177-3AD203B41FA5}">
                      <a16:colId xmlns:a16="http://schemas.microsoft.com/office/drawing/2014/main" val="20002"/>
                    </a:ext>
                  </a:extLst>
                </a:gridCol>
              </a:tblGrid>
              <a:tr h="800634">
                <a:tc>
                  <a:txBody>
                    <a:bodyPr/>
                    <a:lstStyle/>
                    <a:p>
                      <a:pPr algn="ctr">
                        <a:lnSpc>
                          <a:spcPct val="115000"/>
                        </a:lnSpc>
                        <a:spcAft>
                          <a:spcPts val="0"/>
                        </a:spcAft>
                      </a:pPr>
                      <a:r>
                        <a:rPr lang="en-GB" sz="1600" dirty="0">
                          <a:effectLst/>
                        </a:rPr>
                        <a:t>3</a:t>
                      </a:r>
                      <a:endParaRPr lang="en-GB" sz="1600" dirty="0">
                        <a:solidFill>
                          <a:srgbClr val="365F91"/>
                        </a:solidFill>
                        <a:effectLst/>
                        <a:latin typeface="Calibri" charset="0"/>
                        <a:ea typeface="Times New Roman" charset="0"/>
                        <a:cs typeface="Times New Roman" charset="0"/>
                      </a:endParaRPr>
                    </a:p>
                  </a:txBody>
                  <a:tcPr marL="68580" marR="68580" marT="0" marB="0" anchor="ctr">
                    <a:solidFill>
                      <a:schemeClr val="bg1">
                        <a:lumMod val="85000"/>
                      </a:schemeClr>
                    </a:solidFill>
                  </a:tcPr>
                </a:tc>
                <a:tc>
                  <a:txBody>
                    <a:bodyPr/>
                    <a:lstStyle/>
                    <a:p>
                      <a:pPr>
                        <a:lnSpc>
                          <a:spcPct val="115000"/>
                        </a:lnSpc>
                        <a:spcAft>
                          <a:spcPts val="0"/>
                        </a:spcAft>
                      </a:pPr>
                      <a:r>
                        <a:rPr lang="en-GB" sz="1400" b="0" dirty="0">
                          <a:solidFill>
                            <a:schemeClr val="tx1"/>
                          </a:solidFill>
                          <a:effectLst/>
                        </a:rPr>
                        <a:t>Articulated bargaining: additional company bargaining on wages is recognized and under control of unions</a:t>
                      </a:r>
                      <a:endParaRPr lang="en-GB" sz="1400" b="0" dirty="0">
                        <a:solidFill>
                          <a:schemeClr val="tx1"/>
                        </a:solidFill>
                        <a:effectLst/>
                        <a:latin typeface="Calibri" charset="0"/>
                        <a:ea typeface="Times New Roman" charset="0"/>
                        <a:cs typeface="Times New Roman" charset="0"/>
                      </a:endParaRPr>
                    </a:p>
                  </a:txBody>
                  <a:tcPr marL="68580" marR="68580" marT="0" marB="0" anchor="ctr">
                    <a:solidFill>
                      <a:schemeClr val="accent5"/>
                    </a:solidFill>
                  </a:tcPr>
                </a:tc>
                <a:tc>
                  <a:txBody>
                    <a:bodyPr/>
                    <a:lstStyle/>
                    <a:p>
                      <a:pPr>
                        <a:lnSpc>
                          <a:spcPct val="115000"/>
                        </a:lnSpc>
                        <a:spcAft>
                          <a:spcPts val="0"/>
                        </a:spcAft>
                      </a:pPr>
                      <a:r>
                        <a:rPr lang="en-GB" sz="1400" b="0" dirty="0">
                          <a:solidFill>
                            <a:schemeClr val="tx1"/>
                          </a:solidFill>
                          <a:effectLst/>
                        </a:rPr>
                        <a:t>BE, BG, CY, DE, DK, FI, FR, IT, NL*, SE, SI, SK</a:t>
                      </a:r>
                      <a:endParaRPr lang="en-GB" sz="1400" b="0" dirty="0">
                        <a:solidFill>
                          <a:schemeClr val="tx1"/>
                        </a:solidFill>
                        <a:effectLst/>
                        <a:latin typeface="Calibri" charset="0"/>
                        <a:ea typeface="Times New Roman" charset="0"/>
                        <a:cs typeface="Times New Roman" charset="0"/>
                      </a:endParaRPr>
                    </a:p>
                  </a:txBody>
                  <a:tcPr marL="68580" marR="68580" marT="0" marB="0" anchor="ctr">
                    <a:solidFill>
                      <a:schemeClr val="accent5"/>
                    </a:solidFill>
                  </a:tcPr>
                </a:tc>
                <a:extLst>
                  <a:ext uri="{0D108BD9-81ED-4DB2-BD59-A6C34878D82A}">
                    <a16:rowId xmlns:a16="http://schemas.microsoft.com/office/drawing/2014/main" val="10000"/>
                  </a:ext>
                </a:extLst>
              </a:tr>
              <a:tr h="800634">
                <a:tc>
                  <a:txBody>
                    <a:bodyPr/>
                    <a:lstStyle/>
                    <a:p>
                      <a:pPr algn="ctr">
                        <a:lnSpc>
                          <a:spcPct val="115000"/>
                        </a:lnSpc>
                        <a:spcAft>
                          <a:spcPts val="0"/>
                        </a:spcAft>
                      </a:pPr>
                      <a:r>
                        <a:rPr lang="en-GB" sz="1600">
                          <a:effectLst/>
                        </a:rPr>
                        <a:t>2</a:t>
                      </a:r>
                      <a:endParaRPr lang="en-GB" sz="1600">
                        <a:solidFill>
                          <a:srgbClr val="365F91"/>
                        </a:solidFill>
                        <a:effectLst/>
                        <a:latin typeface="Calibri" charset="0"/>
                        <a:ea typeface="Times New Roman" charset="0"/>
                        <a:cs typeface="Times New Roman" charset="0"/>
                      </a:endParaRPr>
                    </a:p>
                  </a:txBody>
                  <a:tcPr marL="68580" marR="68580" marT="0" marB="0" anchor="ctr">
                    <a:solidFill>
                      <a:schemeClr val="bg1">
                        <a:lumMod val="85000"/>
                      </a:schemeClr>
                    </a:solidFill>
                  </a:tcPr>
                </a:tc>
                <a:tc>
                  <a:txBody>
                    <a:bodyPr/>
                    <a:lstStyle/>
                    <a:p>
                      <a:pPr>
                        <a:lnSpc>
                          <a:spcPct val="115000"/>
                        </a:lnSpc>
                        <a:spcAft>
                          <a:spcPts val="0"/>
                        </a:spcAft>
                      </a:pPr>
                      <a:r>
                        <a:rPr lang="en-GB" sz="1400" dirty="0">
                          <a:effectLst/>
                        </a:rPr>
                        <a:t>Disarticulated bargaining; additional enterprise bargaining on wages is also conducted by non-union bodies</a:t>
                      </a:r>
                      <a:endParaRPr lang="en-GB" sz="1400" dirty="0">
                        <a:solidFill>
                          <a:srgbClr val="365F91"/>
                        </a:solidFill>
                        <a:effectLst/>
                        <a:latin typeface="Calibri" charset="0"/>
                        <a:ea typeface="Times New Roman" charset="0"/>
                        <a:cs typeface="Times New Roman" charset="0"/>
                      </a:endParaRPr>
                    </a:p>
                  </a:txBody>
                  <a:tcPr marL="68580" marR="68580" marT="0" marB="0" anchor="ctr"/>
                </a:tc>
                <a:tc>
                  <a:txBody>
                    <a:bodyPr/>
                    <a:lstStyle/>
                    <a:p>
                      <a:pPr>
                        <a:lnSpc>
                          <a:spcPct val="115000"/>
                        </a:lnSpc>
                        <a:spcAft>
                          <a:spcPts val="0"/>
                        </a:spcAft>
                      </a:pPr>
                      <a:r>
                        <a:rPr lang="en-GB" sz="1400" dirty="0">
                          <a:effectLst/>
                        </a:rPr>
                        <a:t>GR, PT</a:t>
                      </a:r>
                      <a:endParaRPr lang="en-GB" sz="1400" dirty="0">
                        <a:solidFill>
                          <a:srgbClr val="365F91"/>
                        </a:solidFill>
                        <a:effectLst/>
                        <a:latin typeface="Calibri" charset="0"/>
                        <a:ea typeface="Times New Roman" charset="0"/>
                        <a:cs typeface="Times New Roman" charset="0"/>
                      </a:endParaRPr>
                    </a:p>
                  </a:txBody>
                  <a:tcPr marL="68580" marR="68580" marT="0" marB="0" anchor="ctr"/>
                </a:tc>
                <a:extLst>
                  <a:ext uri="{0D108BD9-81ED-4DB2-BD59-A6C34878D82A}">
                    <a16:rowId xmlns:a16="http://schemas.microsoft.com/office/drawing/2014/main" val="10001"/>
                  </a:ext>
                </a:extLst>
              </a:tr>
              <a:tr h="527893">
                <a:tc>
                  <a:txBody>
                    <a:bodyPr/>
                    <a:lstStyle/>
                    <a:p>
                      <a:pPr algn="ctr">
                        <a:lnSpc>
                          <a:spcPct val="115000"/>
                        </a:lnSpc>
                        <a:spcAft>
                          <a:spcPts val="0"/>
                        </a:spcAft>
                      </a:pPr>
                      <a:r>
                        <a:rPr lang="en-GB" sz="1600">
                          <a:effectLst/>
                        </a:rPr>
                        <a:t>1</a:t>
                      </a:r>
                      <a:endParaRPr lang="en-GB" sz="1600">
                        <a:solidFill>
                          <a:srgbClr val="365F91"/>
                        </a:solidFill>
                        <a:effectLst/>
                        <a:latin typeface="Calibri" charset="0"/>
                        <a:ea typeface="Times New Roman" charset="0"/>
                        <a:cs typeface="Times New Roman" charset="0"/>
                      </a:endParaRPr>
                    </a:p>
                  </a:txBody>
                  <a:tcPr marL="68580" marR="68580" marT="0" marB="0" anchor="ctr">
                    <a:solidFill>
                      <a:schemeClr val="bg1">
                        <a:lumMod val="85000"/>
                      </a:schemeClr>
                    </a:solidFill>
                  </a:tcPr>
                </a:tc>
                <a:tc>
                  <a:txBody>
                    <a:bodyPr/>
                    <a:lstStyle/>
                    <a:p>
                      <a:pPr>
                        <a:lnSpc>
                          <a:spcPct val="115000"/>
                        </a:lnSpc>
                        <a:spcAft>
                          <a:spcPts val="0"/>
                        </a:spcAft>
                      </a:pPr>
                      <a:r>
                        <a:rPr lang="en-GB" sz="1400" dirty="0">
                          <a:effectLst/>
                        </a:rPr>
                        <a:t>Disarticulated bargaining: additional enterprise bargaining on wages is informal and restricted by law</a:t>
                      </a:r>
                      <a:endParaRPr lang="en-GB" sz="1400" dirty="0">
                        <a:solidFill>
                          <a:srgbClr val="365F91"/>
                        </a:solidFill>
                        <a:effectLst/>
                        <a:latin typeface="Calibri" charset="0"/>
                        <a:ea typeface="Times New Roman" charset="0"/>
                        <a:cs typeface="Times New Roman" charset="0"/>
                      </a:endParaRPr>
                    </a:p>
                  </a:txBody>
                  <a:tcPr marL="68580" marR="68580" marT="0" marB="0" anchor="ctr"/>
                </a:tc>
                <a:tc>
                  <a:txBody>
                    <a:bodyPr/>
                    <a:lstStyle/>
                    <a:p>
                      <a:pPr>
                        <a:lnSpc>
                          <a:spcPct val="115000"/>
                        </a:lnSpc>
                        <a:spcAft>
                          <a:spcPts val="0"/>
                        </a:spcAft>
                      </a:pPr>
                      <a:r>
                        <a:rPr lang="en-GB" sz="1400">
                          <a:effectLst/>
                        </a:rPr>
                        <a:t>AT, ES, LU</a:t>
                      </a:r>
                      <a:endParaRPr lang="en-GB" sz="1400">
                        <a:solidFill>
                          <a:srgbClr val="365F91"/>
                        </a:solidFill>
                        <a:effectLst/>
                        <a:latin typeface="Calibri" charset="0"/>
                        <a:ea typeface="Times New Roman" charset="0"/>
                        <a:cs typeface="Times New Roman" charset="0"/>
                      </a:endParaRPr>
                    </a:p>
                  </a:txBody>
                  <a:tcPr marL="68580" marR="68580" marT="0" marB="0" anchor="ctr"/>
                </a:tc>
                <a:extLst>
                  <a:ext uri="{0D108BD9-81ED-4DB2-BD59-A6C34878D82A}">
                    <a16:rowId xmlns:a16="http://schemas.microsoft.com/office/drawing/2014/main" val="10002"/>
                  </a:ext>
                </a:extLst>
              </a:tr>
              <a:tr h="527893">
                <a:tc>
                  <a:txBody>
                    <a:bodyPr/>
                    <a:lstStyle/>
                    <a:p>
                      <a:pPr algn="ctr">
                        <a:lnSpc>
                          <a:spcPct val="115000"/>
                        </a:lnSpc>
                        <a:spcAft>
                          <a:spcPts val="0"/>
                        </a:spcAft>
                      </a:pPr>
                      <a:r>
                        <a:rPr lang="en-GB" sz="1600" dirty="0">
                          <a:effectLst/>
                        </a:rPr>
                        <a:t>0</a:t>
                      </a:r>
                      <a:endParaRPr lang="en-GB" sz="1600" dirty="0">
                        <a:solidFill>
                          <a:srgbClr val="365F91"/>
                        </a:solidFill>
                        <a:effectLst/>
                        <a:latin typeface="Calibri" charset="0"/>
                        <a:ea typeface="Times New Roman" charset="0"/>
                        <a:cs typeface="Times New Roman" charset="0"/>
                      </a:endParaRPr>
                    </a:p>
                  </a:txBody>
                  <a:tcPr marL="68580" marR="68580" marT="0" marB="0" anchor="ctr">
                    <a:solidFill>
                      <a:schemeClr val="bg1">
                        <a:lumMod val="85000"/>
                      </a:schemeClr>
                    </a:solidFill>
                  </a:tcPr>
                </a:tc>
                <a:tc>
                  <a:txBody>
                    <a:bodyPr/>
                    <a:lstStyle/>
                    <a:p>
                      <a:pPr>
                        <a:lnSpc>
                          <a:spcPct val="115000"/>
                        </a:lnSpc>
                        <a:spcAft>
                          <a:spcPts val="0"/>
                        </a:spcAft>
                      </a:pPr>
                      <a:r>
                        <a:rPr lang="en-GB" sz="1400" dirty="0">
                          <a:effectLst/>
                        </a:rPr>
                        <a:t>Does not apply, data not available</a:t>
                      </a:r>
                      <a:endParaRPr lang="en-GB" sz="1400" dirty="0">
                        <a:solidFill>
                          <a:srgbClr val="365F91"/>
                        </a:solidFill>
                        <a:effectLst/>
                        <a:latin typeface="Calibri" charset="0"/>
                        <a:ea typeface="Times New Roman" charset="0"/>
                        <a:cs typeface="Times New Roman" charset="0"/>
                      </a:endParaRPr>
                    </a:p>
                  </a:txBody>
                  <a:tcPr marL="68580" marR="68580" marT="0" marB="0" anchor="ctr"/>
                </a:tc>
                <a:tc>
                  <a:txBody>
                    <a:bodyPr/>
                    <a:lstStyle/>
                    <a:p>
                      <a:pPr>
                        <a:lnSpc>
                          <a:spcPct val="115000"/>
                        </a:lnSpc>
                        <a:spcAft>
                          <a:spcPts val="0"/>
                        </a:spcAft>
                      </a:pPr>
                      <a:r>
                        <a:rPr lang="en-GB" sz="1400" dirty="0">
                          <a:effectLst/>
                        </a:rPr>
                        <a:t>CZ, EE, UK, HU, IE, LT, LV, MT, PL, RO</a:t>
                      </a:r>
                      <a:endParaRPr lang="en-GB" sz="1400" dirty="0">
                        <a:solidFill>
                          <a:srgbClr val="365F91"/>
                        </a:solidFill>
                        <a:effectLst/>
                        <a:latin typeface="Calibri" charset="0"/>
                        <a:ea typeface="Times New Roman" charset="0"/>
                        <a:cs typeface="Times New Roman" charset="0"/>
                      </a:endParaRPr>
                    </a:p>
                  </a:txBody>
                  <a:tcPr marL="68580" marR="6858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96896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3779912" y="274638"/>
            <a:ext cx="44713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sk-SK" altLang="sk-SK" sz="1400" dirty="0"/>
              <a:t>BARCOM </a:t>
            </a:r>
            <a:r>
              <a:rPr lang="sk-SK" altLang="sk-SK" sz="1400" dirty="0" err="1"/>
              <a:t>Conference</a:t>
            </a:r>
            <a:r>
              <a:rPr lang="sk-SK" altLang="sk-SK" sz="1400" dirty="0"/>
              <a:t>, </a:t>
            </a:r>
            <a:r>
              <a:rPr lang="sk-SK" altLang="sk-SK" sz="1400" dirty="0" err="1"/>
              <a:t>February</a:t>
            </a:r>
            <a:r>
              <a:rPr lang="sk-SK" altLang="sk-SK" sz="1400" dirty="0"/>
              <a:t> 28</a:t>
            </a:r>
            <a:r>
              <a:rPr lang="en-US" altLang="sk-SK" sz="1400" dirty="0"/>
              <a:t>, 2018 Brussels</a:t>
            </a:r>
          </a:p>
        </p:txBody>
      </p:sp>
      <p:sp>
        <p:nvSpPr>
          <p:cNvPr id="8" name="Content Placeholder 2"/>
          <p:cNvSpPr txBox="1">
            <a:spLocks/>
          </p:cNvSpPr>
          <p:nvPr/>
        </p:nvSpPr>
        <p:spPr bwMode="auto">
          <a:xfrm>
            <a:off x="1434480" y="6262810"/>
            <a:ext cx="6203032" cy="30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indent="0">
              <a:buNone/>
            </a:pPr>
            <a:r>
              <a:rPr lang="en-GB" sz="1400" i="1" dirty="0"/>
              <a:t>Source: own calculation based on </a:t>
            </a:r>
            <a:r>
              <a:rPr lang="en-GB" sz="1400" i="1" dirty="0" err="1"/>
              <a:t>Eurofound</a:t>
            </a:r>
            <a:r>
              <a:rPr lang="en-GB" sz="1400" i="1" dirty="0"/>
              <a:t> (2017) and BARCOM Report 2</a:t>
            </a:r>
            <a:r>
              <a:rPr lang="en-GB" sz="1400" dirty="0"/>
              <a:t> </a:t>
            </a:r>
          </a:p>
        </p:txBody>
      </p:sp>
      <p:sp>
        <p:nvSpPr>
          <p:cNvPr id="7" name="Title 1"/>
          <p:cNvSpPr>
            <a:spLocks noGrp="1"/>
          </p:cNvSpPr>
          <p:nvPr>
            <p:ph type="title"/>
          </p:nvPr>
        </p:nvSpPr>
        <p:spPr>
          <a:xfrm>
            <a:off x="251520" y="692696"/>
            <a:ext cx="8568952" cy="854968"/>
          </a:xfrm>
        </p:spPr>
        <p:txBody>
          <a:bodyPr anchor="ctr"/>
          <a:lstStyle/>
          <a:p>
            <a:r>
              <a:rPr lang="en-US" sz="2800" b="1" dirty="0">
                <a:solidFill>
                  <a:srgbClr val="692020"/>
                </a:solidFill>
              </a:rPr>
              <a:t>Constructive </a:t>
            </a:r>
            <a:r>
              <a:rPr lang="en-US" sz="2800" b="1">
                <a:solidFill>
                  <a:srgbClr val="692020"/>
                </a:solidFill>
              </a:rPr>
              <a:t>industrial relations (CIR Index)</a:t>
            </a:r>
            <a:endParaRPr lang="en-US" sz="2800" b="1" dirty="0">
              <a:solidFill>
                <a:srgbClr val="692020"/>
              </a:solidFill>
            </a:endParaRPr>
          </a:p>
        </p:txBody>
      </p:sp>
      <p:sp>
        <p:nvSpPr>
          <p:cNvPr id="9" name="Rectangle 8"/>
          <p:cNvSpPr/>
          <p:nvPr/>
        </p:nvSpPr>
        <p:spPr>
          <a:xfrm>
            <a:off x="539552" y="1466775"/>
            <a:ext cx="3240360" cy="4478149"/>
          </a:xfrm>
          <a:prstGeom prst="rect">
            <a:avLst/>
          </a:prstGeom>
          <a:ln>
            <a:solidFill>
              <a:srgbClr val="000000"/>
            </a:solidFill>
          </a:ln>
        </p:spPr>
        <p:txBody>
          <a:bodyPr wrap="square">
            <a:spAutoFit/>
          </a:bodyPr>
          <a:lstStyle/>
          <a:p>
            <a:pPr marL="285750" indent="-285750">
              <a:buFont typeface="Arial" charset="0"/>
              <a:buChar char="•"/>
            </a:pPr>
            <a:r>
              <a:rPr lang="en-GB" sz="1900" dirty="0">
                <a:latin typeface="Cambria" charset="0"/>
                <a:ea typeface="Cambria" charset="0"/>
                <a:cs typeface="Cambria" charset="0"/>
              </a:rPr>
              <a:t>Finland, Belgium, Italy and Slovenia - countries with the most constructive industrial relations in commerce</a:t>
            </a:r>
          </a:p>
          <a:p>
            <a:pPr marL="285750" indent="-285750">
              <a:buFont typeface="Arial" charset="0"/>
              <a:buChar char="•"/>
            </a:pPr>
            <a:r>
              <a:rPr lang="en-GB" sz="1900" dirty="0">
                <a:latin typeface="Cambria" charset="0"/>
                <a:ea typeface="Cambria" charset="0"/>
                <a:cs typeface="Cambria" charset="0"/>
              </a:rPr>
              <a:t>‘Old’ EU members rank better than the ‘new’ EU member states in CEE and Southern Europe, with the exception of Slovenia</a:t>
            </a:r>
          </a:p>
          <a:p>
            <a:pPr marL="285750" indent="-285750">
              <a:buFont typeface="Arial" charset="0"/>
              <a:buChar char="•"/>
            </a:pPr>
            <a:r>
              <a:rPr lang="en-GB" sz="1900" dirty="0">
                <a:latin typeface="Cambria" charset="0"/>
                <a:ea typeface="Cambria" charset="0"/>
                <a:cs typeface="Cambria" charset="0"/>
              </a:rPr>
              <a:t>Romania, Lithuania, Estonia, Czechia, Poland and Latvia - least constructive industrial relations in commerce</a:t>
            </a:r>
            <a:endParaRPr lang="en-US" sz="1900" dirty="0">
              <a:latin typeface="Cambria" charset="0"/>
              <a:ea typeface="Cambria" charset="0"/>
              <a:cs typeface="Cambria" charset="0"/>
            </a:endParaRPr>
          </a:p>
        </p:txBody>
      </p:sp>
      <p:graphicFrame>
        <p:nvGraphicFramePr>
          <p:cNvPr id="2" name="Table 1"/>
          <p:cNvGraphicFramePr>
            <a:graphicFrameLocks noGrp="1"/>
          </p:cNvGraphicFramePr>
          <p:nvPr>
            <p:extLst>
              <p:ext uri="{D42A27DB-BD31-4B8C-83A1-F6EECF244321}">
                <p14:modId xmlns:p14="http://schemas.microsoft.com/office/powerpoint/2010/main" val="842903432"/>
              </p:ext>
            </p:extLst>
          </p:nvPr>
        </p:nvGraphicFramePr>
        <p:xfrm>
          <a:off x="3938868" y="1466773"/>
          <a:ext cx="4665580" cy="4770546"/>
        </p:xfrm>
        <a:graphic>
          <a:graphicData uri="http://schemas.openxmlformats.org/drawingml/2006/table">
            <a:tbl>
              <a:tblPr firstRow="1" firstCol="1" bandRow="1">
                <a:tableStyleId>{5C22544A-7EE6-4342-B048-85BDC9FD1C3A}</a:tableStyleId>
              </a:tblPr>
              <a:tblGrid>
                <a:gridCol w="1340660">
                  <a:extLst>
                    <a:ext uri="{9D8B030D-6E8A-4147-A177-3AD203B41FA5}">
                      <a16:colId xmlns:a16="http://schemas.microsoft.com/office/drawing/2014/main" val="20000"/>
                    </a:ext>
                  </a:extLst>
                </a:gridCol>
                <a:gridCol w="3324920">
                  <a:extLst>
                    <a:ext uri="{9D8B030D-6E8A-4147-A177-3AD203B41FA5}">
                      <a16:colId xmlns:a16="http://schemas.microsoft.com/office/drawing/2014/main" val="20001"/>
                    </a:ext>
                  </a:extLst>
                </a:gridCol>
              </a:tblGrid>
              <a:tr h="184006">
                <a:tc>
                  <a:txBody>
                    <a:bodyPr/>
                    <a:lstStyle/>
                    <a:p>
                      <a:pPr algn="ctr">
                        <a:lnSpc>
                          <a:spcPct val="115000"/>
                        </a:lnSpc>
                        <a:spcAft>
                          <a:spcPts val="0"/>
                        </a:spcAft>
                      </a:pPr>
                      <a:r>
                        <a:rPr lang="en-GB" sz="900">
                          <a:effectLst/>
                        </a:rPr>
                        <a:t>Country</a:t>
                      </a:r>
                      <a:endParaRPr lang="en-GB" sz="900">
                        <a:solidFill>
                          <a:srgbClr val="365F91"/>
                        </a:solidFill>
                        <a:effectLst/>
                        <a:latin typeface="Calibri" charset="0"/>
                        <a:ea typeface="Times New Roman" charset="0"/>
                        <a:cs typeface="Times New Roman" charset="0"/>
                      </a:endParaRPr>
                    </a:p>
                  </a:txBody>
                  <a:tcPr marL="55518" marR="55518" marT="0" marB="0"/>
                </a:tc>
                <a:tc>
                  <a:txBody>
                    <a:bodyPr/>
                    <a:lstStyle/>
                    <a:p>
                      <a:pPr algn="ctr">
                        <a:lnSpc>
                          <a:spcPct val="115000"/>
                        </a:lnSpc>
                        <a:spcAft>
                          <a:spcPts val="0"/>
                        </a:spcAft>
                      </a:pPr>
                      <a:r>
                        <a:rPr lang="en-GB" sz="900">
                          <a:effectLst/>
                        </a:rPr>
                        <a:t>Z-score (standardized composite score)</a:t>
                      </a:r>
                      <a:endParaRPr lang="en-GB" sz="900">
                        <a:solidFill>
                          <a:srgbClr val="365F91"/>
                        </a:solidFill>
                        <a:effectLst/>
                        <a:latin typeface="Calibri" charset="0"/>
                        <a:ea typeface="Times New Roman" charset="0"/>
                        <a:cs typeface="Times New Roman" charset="0"/>
                      </a:endParaRPr>
                    </a:p>
                  </a:txBody>
                  <a:tcPr marL="55518" marR="55518" marT="0" marB="0"/>
                </a:tc>
                <a:extLst>
                  <a:ext uri="{0D108BD9-81ED-4DB2-BD59-A6C34878D82A}">
                    <a16:rowId xmlns:a16="http://schemas.microsoft.com/office/drawing/2014/main" val="10000"/>
                  </a:ext>
                </a:extLst>
              </a:tr>
              <a:tr h="163805">
                <a:tc>
                  <a:txBody>
                    <a:bodyPr/>
                    <a:lstStyle/>
                    <a:p>
                      <a:pPr algn="ctr">
                        <a:lnSpc>
                          <a:spcPct val="115000"/>
                        </a:lnSpc>
                        <a:spcAft>
                          <a:spcPts val="0"/>
                        </a:spcAft>
                      </a:pPr>
                      <a:r>
                        <a:rPr lang="en-US" sz="900">
                          <a:effectLst/>
                        </a:rPr>
                        <a:t>FI</a:t>
                      </a:r>
                      <a:endParaRPr lang="en-GB" sz="900">
                        <a:solidFill>
                          <a:srgbClr val="365F91"/>
                        </a:solidFill>
                        <a:effectLst/>
                        <a:latin typeface="Calibri" charset="0"/>
                        <a:ea typeface="Times New Roman" charset="0"/>
                        <a:cs typeface="Times New Roman" charset="0"/>
                      </a:endParaRPr>
                    </a:p>
                  </a:txBody>
                  <a:tcPr marL="55518" marR="55518" marT="0" marB="0" anchor="b"/>
                </a:tc>
                <a:tc>
                  <a:txBody>
                    <a:bodyPr/>
                    <a:lstStyle/>
                    <a:p>
                      <a:pPr algn="ctr">
                        <a:lnSpc>
                          <a:spcPct val="115000"/>
                        </a:lnSpc>
                        <a:spcAft>
                          <a:spcPts val="0"/>
                        </a:spcAft>
                      </a:pPr>
                      <a:r>
                        <a:rPr lang="en-US" sz="900">
                          <a:effectLst/>
                        </a:rPr>
                        <a:t>1.58</a:t>
                      </a:r>
                      <a:endParaRPr lang="en-GB" sz="900">
                        <a:solidFill>
                          <a:srgbClr val="365F91"/>
                        </a:solidFill>
                        <a:effectLst/>
                        <a:latin typeface="Calibri" charset="0"/>
                        <a:ea typeface="Times New Roman" charset="0"/>
                        <a:cs typeface="Times New Roman" charset="0"/>
                      </a:endParaRPr>
                    </a:p>
                  </a:txBody>
                  <a:tcPr marL="55518" marR="55518" marT="0" marB="0" anchor="b"/>
                </a:tc>
                <a:extLst>
                  <a:ext uri="{0D108BD9-81ED-4DB2-BD59-A6C34878D82A}">
                    <a16:rowId xmlns:a16="http://schemas.microsoft.com/office/drawing/2014/main" val="10001"/>
                  </a:ext>
                </a:extLst>
              </a:tr>
              <a:tr h="163805">
                <a:tc>
                  <a:txBody>
                    <a:bodyPr/>
                    <a:lstStyle/>
                    <a:p>
                      <a:pPr algn="ctr">
                        <a:lnSpc>
                          <a:spcPct val="115000"/>
                        </a:lnSpc>
                        <a:spcAft>
                          <a:spcPts val="0"/>
                        </a:spcAft>
                      </a:pPr>
                      <a:r>
                        <a:rPr lang="en-US" sz="900">
                          <a:effectLst/>
                        </a:rPr>
                        <a:t>BE</a:t>
                      </a:r>
                      <a:endParaRPr lang="en-GB" sz="900">
                        <a:solidFill>
                          <a:srgbClr val="365F91"/>
                        </a:solidFill>
                        <a:effectLst/>
                        <a:latin typeface="Calibri" charset="0"/>
                        <a:ea typeface="Times New Roman" charset="0"/>
                        <a:cs typeface="Times New Roman" charset="0"/>
                      </a:endParaRPr>
                    </a:p>
                  </a:txBody>
                  <a:tcPr marL="55518" marR="55518" marT="0" marB="0" anchor="b"/>
                </a:tc>
                <a:tc>
                  <a:txBody>
                    <a:bodyPr/>
                    <a:lstStyle/>
                    <a:p>
                      <a:pPr algn="ctr">
                        <a:lnSpc>
                          <a:spcPct val="115000"/>
                        </a:lnSpc>
                        <a:spcAft>
                          <a:spcPts val="0"/>
                        </a:spcAft>
                      </a:pPr>
                      <a:r>
                        <a:rPr lang="en-US" sz="900">
                          <a:effectLst/>
                        </a:rPr>
                        <a:t>1.27</a:t>
                      </a:r>
                      <a:endParaRPr lang="en-GB" sz="900">
                        <a:solidFill>
                          <a:srgbClr val="365F91"/>
                        </a:solidFill>
                        <a:effectLst/>
                        <a:latin typeface="Calibri" charset="0"/>
                        <a:ea typeface="Times New Roman" charset="0"/>
                        <a:cs typeface="Times New Roman" charset="0"/>
                      </a:endParaRPr>
                    </a:p>
                  </a:txBody>
                  <a:tcPr marL="55518" marR="55518" marT="0" marB="0" anchor="b"/>
                </a:tc>
                <a:extLst>
                  <a:ext uri="{0D108BD9-81ED-4DB2-BD59-A6C34878D82A}">
                    <a16:rowId xmlns:a16="http://schemas.microsoft.com/office/drawing/2014/main" val="10002"/>
                  </a:ext>
                </a:extLst>
              </a:tr>
              <a:tr h="163805">
                <a:tc>
                  <a:txBody>
                    <a:bodyPr/>
                    <a:lstStyle/>
                    <a:p>
                      <a:pPr algn="ctr">
                        <a:lnSpc>
                          <a:spcPct val="115000"/>
                        </a:lnSpc>
                        <a:spcAft>
                          <a:spcPts val="0"/>
                        </a:spcAft>
                      </a:pPr>
                      <a:r>
                        <a:rPr lang="en-US" sz="900">
                          <a:effectLst/>
                        </a:rPr>
                        <a:t>IT</a:t>
                      </a:r>
                      <a:endParaRPr lang="en-GB" sz="900">
                        <a:solidFill>
                          <a:srgbClr val="365F91"/>
                        </a:solidFill>
                        <a:effectLst/>
                        <a:latin typeface="Calibri" charset="0"/>
                        <a:ea typeface="Times New Roman" charset="0"/>
                        <a:cs typeface="Times New Roman" charset="0"/>
                      </a:endParaRPr>
                    </a:p>
                  </a:txBody>
                  <a:tcPr marL="55518" marR="55518" marT="0" marB="0" anchor="b"/>
                </a:tc>
                <a:tc>
                  <a:txBody>
                    <a:bodyPr/>
                    <a:lstStyle/>
                    <a:p>
                      <a:pPr algn="ctr">
                        <a:lnSpc>
                          <a:spcPct val="115000"/>
                        </a:lnSpc>
                        <a:spcAft>
                          <a:spcPts val="0"/>
                        </a:spcAft>
                      </a:pPr>
                      <a:r>
                        <a:rPr lang="en-US" sz="900">
                          <a:effectLst/>
                        </a:rPr>
                        <a:t>1.27</a:t>
                      </a:r>
                      <a:endParaRPr lang="en-GB" sz="900">
                        <a:solidFill>
                          <a:srgbClr val="365F91"/>
                        </a:solidFill>
                        <a:effectLst/>
                        <a:latin typeface="Calibri" charset="0"/>
                        <a:ea typeface="Times New Roman" charset="0"/>
                        <a:cs typeface="Times New Roman" charset="0"/>
                      </a:endParaRPr>
                    </a:p>
                  </a:txBody>
                  <a:tcPr marL="55518" marR="55518" marT="0" marB="0" anchor="b"/>
                </a:tc>
                <a:extLst>
                  <a:ext uri="{0D108BD9-81ED-4DB2-BD59-A6C34878D82A}">
                    <a16:rowId xmlns:a16="http://schemas.microsoft.com/office/drawing/2014/main" val="10003"/>
                  </a:ext>
                </a:extLst>
              </a:tr>
              <a:tr h="163805">
                <a:tc>
                  <a:txBody>
                    <a:bodyPr/>
                    <a:lstStyle/>
                    <a:p>
                      <a:pPr algn="ctr">
                        <a:lnSpc>
                          <a:spcPct val="115000"/>
                        </a:lnSpc>
                        <a:spcAft>
                          <a:spcPts val="0"/>
                        </a:spcAft>
                      </a:pPr>
                      <a:r>
                        <a:rPr lang="en-US" sz="900">
                          <a:effectLst/>
                        </a:rPr>
                        <a:t>SI</a:t>
                      </a:r>
                      <a:endParaRPr lang="en-GB" sz="900">
                        <a:solidFill>
                          <a:srgbClr val="365F91"/>
                        </a:solidFill>
                        <a:effectLst/>
                        <a:latin typeface="Calibri" charset="0"/>
                        <a:ea typeface="Times New Roman" charset="0"/>
                        <a:cs typeface="Times New Roman" charset="0"/>
                      </a:endParaRPr>
                    </a:p>
                  </a:txBody>
                  <a:tcPr marL="55518" marR="55518" marT="0" marB="0" anchor="b"/>
                </a:tc>
                <a:tc>
                  <a:txBody>
                    <a:bodyPr/>
                    <a:lstStyle/>
                    <a:p>
                      <a:pPr algn="ctr">
                        <a:lnSpc>
                          <a:spcPct val="115000"/>
                        </a:lnSpc>
                        <a:spcAft>
                          <a:spcPts val="0"/>
                        </a:spcAft>
                      </a:pPr>
                      <a:r>
                        <a:rPr lang="en-US" sz="900">
                          <a:effectLst/>
                        </a:rPr>
                        <a:t>1.06</a:t>
                      </a:r>
                      <a:endParaRPr lang="en-GB" sz="900">
                        <a:solidFill>
                          <a:srgbClr val="365F91"/>
                        </a:solidFill>
                        <a:effectLst/>
                        <a:latin typeface="Calibri" charset="0"/>
                        <a:ea typeface="Times New Roman" charset="0"/>
                        <a:cs typeface="Times New Roman" charset="0"/>
                      </a:endParaRPr>
                    </a:p>
                  </a:txBody>
                  <a:tcPr marL="55518" marR="55518" marT="0" marB="0" anchor="b"/>
                </a:tc>
                <a:extLst>
                  <a:ext uri="{0D108BD9-81ED-4DB2-BD59-A6C34878D82A}">
                    <a16:rowId xmlns:a16="http://schemas.microsoft.com/office/drawing/2014/main" val="10004"/>
                  </a:ext>
                </a:extLst>
              </a:tr>
              <a:tr h="163805">
                <a:tc>
                  <a:txBody>
                    <a:bodyPr/>
                    <a:lstStyle/>
                    <a:p>
                      <a:pPr algn="ctr">
                        <a:lnSpc>
                          <a:spcPct val="115000"/>
                        </a:lnSpc>
                        <a:spcAft>
                          <a:spcPts val="0"/>
                        </a:spcAft>
                      </a:pPr>
                      <a:r>
                        <a:rPr lang="en-US" sz="900">
                          <a:effectLst/>
                        </a:rPr>
                        <a:t>AT</a:t>
                      </a:r>
                      <a:endParaRPr lang="en-GB" sz="900">
                        <a:solidFill>
                          <a:srgbClr val="365F91"/>
                        </a:solidFill>
                        <a:effectLst/>
                        <a:latin typeface="Calibri" charset="0"/>
                        <a:ea typeface="Times New Roman" charset="0"/>
                        <a:cs typeface="Times New Roman" charset="0"/>
                      </a:endParaRPr>
                    </a:p>
                  </a:txBody>
                  <a:tcPr marL="55518" marR="55518" marT="0" marB="0" anchor="b"/>
                </a:tc>
                <a:tc>
                  <a:txBody>
                    <a:bodyPr/>
                    <a:lstStyle/>
                    <a:p>
                      <a:pPr algn="ctr">
                        <a:lnSpc>
                          <a:spcPct val="115000"/>
                        </a:lnSpc>
                        <a:spcAft>
                          <a:spcPts val="0"/>
                        </a:spcAft>
                      </a:pPr>
                      <a:r>
                        <a:rPr lang="en-US" sz="900">
                          <a:effectLst/>
                        </a:rPr>
                        <a:t>0.89</a:t>
                      </a:r>
                      <a:endParaRPr lang="en-GB" sz="900">
                        <a:solidFill>
                          <a:srgbClr val="365F91"/>
                        </a:solidFill>
                        <a:effectLst/>
                        <a:latin typeface="Calibri" charset="0"/>
                        <a:ea typeface="Times New Roman" charset="0"/>
                        <a:cs typeface="Times New Roman" charset="0"/>
                      </a:endParaRPr>
                    </a:p>
                  </a:txBody>
                  <a:tcPr marL="55518" marR="55518" marT="0" marB="0" anchor="b"/>
                </a:tc>
                <a:extLst>
                  <a:ext uri="{0D108BD9-81ED-4DB2-BD59-A6C34878D82A}">
                    <a16:rowId xmlns:a16="http://schemas.microsoft.com/office/drawing/2014/main" val="10005"/>
                  </a:ext>
                </a:extLst>
              </a:tr>
              <a:tr h="163805">
                <a:tc>
                  <a:txBody>
                    <a:bodyPr/>
                    <a:lstStyle/>
                    <a:p>
                      <a:pPr algn="ctr">
                        <a:lnSpc>
                          <a:spcPct val="115000"/>
                        </a:lnSpc>
                        <a:spcAft>
                          <a:spcPts val="0"/>
                        </a:spcAft>
                      </a:pPr>
                      <a:r>
                        <a:rPr lang="en-US" sz="900">
                          <a:effectLst/>
                        </a:rPr>
                        <a:t>DK</a:t>
                      </a:r>
                      <a:endParaRPr lang="en-GB" sz="900">
                        <a:solidFill>
                          <a:srgbClr val="365F91"/>
                        </a:solidFill>
                        <a:effectLst/>
                        <a:latin typeface="Calibri" charset="0"/>
                        <a:ea typeface="Times New Roman" charset="0"/>
                        <a:cs typeface="Times New Roman" charset="0"/>
                      </a:endParaRPr>
                    </a:p>
                  </a:txBody>
                  <a:tcPr marL="55518" marR="55518" marT="0" marB="0" anchor="b"/>
                </a:tc>
                <a:tc>
                  <a:txBody>
                    <a:bodyPr/>
                    <a:lstStyle/>
                    <a:p>
                      <a:pPr algn="ctr">
                        <a:lnSpc>
                          <a:spcPct val="115000"/>
                        </a:lnSpc>
                        <a:spcAft>
                          <a:spcPts val="0"/>
                        </a:spcAft>
                      </a:pPr>
                      <a:r>
                        <a:rPr lang="en-US" sz="900">
                          <a:effectLst/>
                        </a:rPr>
                        <a:t>0.81</a:t>
                      </a:r>
                      <a:endParaRPr lang="en-GB" sz="900">
                        <a:solidFill>
                          <a:srgbClr val="365F91"/>
                        </a:solidFill>
                        <a:effectLst/>
                        <a:latin typeface="Calibri" charset="0"/>
                        <a:ea typeface="Times New Roman" charset="0"/>
                        <a:cs typeface="Times New Roman" charset="0"/>
                      </a:endParaRPr>
                    </a:p>
                  </a:txBody>
                  <a:tcPr marL="55518" marR="55518" marT="0" marB="0" anchor="b"/>
                </a:tc>
                <a:extLst>
                  <a:ext uri="{0D108BD9-81ED-4DB2-BD59-A6C34878D82A}">
                    <a16:rowId xmlns:a16="http://schemas.microsoft.com/office/drawing/2014/main" val="10006"/>
                  </a:ext>
                </a:extLst>
              </a:tr>
              <a:tr h="163805">
                <a:tc>
                  <a:txBody>
                    <a:bodyPr/>
                    <a:lstStyle/>
                    <a:p>
                      <a:pPr algn="ctr">
                        <a:lnSpc>
                          <a:spcPct val="115000"/>
                        </a:lnSpc>
                        <a:spcAft>
                          <a:spcPts val="0"/>
                        </a:spcAft>
                      </a:pPr>
                      <a:r>
                        <a:rPr lang="en-US" sz="900">
                          <a:effectLst/>
                        </a:rPr>
                        <a:t>FR</a:t>
                      </a:r>
                      <a:endParaRPr lang="en-GB" sz="900">
                        <a:solidFill>
                          <a:srgbClr val="365F91"/>
                        </a:solidFill>
                        <a:effectLst/>
                        <a:latin typeface="Calibri" charset="0"/>
                        <a:ea typeface="Times New Roman" charset="0"/>
                        <a:cs typeface="Times New Roman" charset="0"/>
                      </a:endParaRPr>
                    </a:p>
                  </a:txBody>
                  <a:tcPr marL="55518" marR="55518" marT="0" marB="0" anchor="b"/>
                </a:tc>
                <a:tc>
                  <a:txBody>
                    <a:bodyPr/>
                    <a:lstStyle/>
                    <a:p>
                      <a:pPr algn="ctr">
                        <a:lnSpc>
                          <a:spcPct val="115000"/>
                        </a:lnSpc>
                        <a:spcAft>
                          <a:spcPts val="0"/>
                        </a:spcAft>
                      </a:pPr>
                      <a:r>
                        <a:rPr lang="en-US" sz="900">
                          <a:effectLst/>
                        </a:rPr>
                        <a:t>0.80</a:t>
                      </a:r>
                      <a:endParaRPr lang="en-GB" sz="900">
                        <a:solidFill>
                          <a:srgbClr val="365F91"/>
                        </a:solidFill>
                        <a:effectLst/>
                        <a:latin typeface="Calibri" charset="0"/>
                        <a:ea typeface="Times New Roman" charset="0"/>
                        <a:cs typeface="Times New Roman" charset="0"/>
                      </a:endParaRPr>
                    </a:p>
                  </a:txBody>
                  <a:tcPr marL="55518" marR="55518" marT="0" marB="0" anchor="b"/>
                </a:tc>
                <a:extLst>
                  <a:ext uri="{0D108BD9-81ED-4DB2-BD59-A6C34878D82A}">
                    <a16:rowId xmlns:a16="http://schemas.microsoft.com/office/drawing/2014/main" val="10007"/>
                  </a:ext>
                </a:extLst>
              </a:tr>
              <a:tr h="163805">
                <a:tc>
                  <a:txBody>
                    <a:bodyPr/>
                    <a:lstStyle/>
                    <a:p>
                      <a:pPr algn="ctr">
                        <a:lnSpc>
                          <a:spcPct val="115000"/>
                        </a:lnSpc>
                        <a:spcAft>
                          <a:spcPts val="0"/>
                        </a:spcAft>
                      </a:pPr>
                      <a:r>
                        <a:rPr lang="en-US" sz="900">
                          <a:effectLst/>
                        </a:rPr>
                        <a:t>NL</a:t>
                      </a:r>
                      <a:endParaRPr lang="en-GB" sz="900">
                        <a:solidFill>
                          <a:srgbClr val="365F91"/>
                        </a:solidFill>
                        <a:effectLst/>
                        <a:latin typeface="Calibri" charset="0"/>
                        <a:ea typeface="Times New Roman" charset="0"/>
                        <a:cs typeface="Times New Roman" charset="0"/>
                      </a:endParaRPr>
                    </a:p>
                  </a:txBody>
                  <a:tcPr marL="55518" marR="55518" marT="0" marB="0" anchor="b"/>
                </a:tc>
                <a:tc>
                  <a:txBody>
                    <a:bodyPr/>
                    <a:lstStyle/>
                    <a:p>
                      <a:pPr algn="ctr">
                        <a:lnSpc>
                          <a:spcPct val="115000"/>
                        </a:lnSpc>
                        <a:spcAft>
                          <a:spcPts val="0"/>
                        </a:spcAft>
                      </a:pPr>
                      <a:r>
                        <a:rPr lang="en-US" sz="900">
                          <a:effectLst/>
                        </a:rPr>
                        <a:t>0.79</a:t>
                      </a:r>
                      <a:endParaRPr lang="en-GB" sz="900">
                        <a:solidFill>
                          <a:srgbClr val="365F91"/>
                        </a:solidFill>
                        <a:effectLst/>
                        <a:latin typeface="Calibri" charset="0"/>
                        <a:ea typeface="Times New Roman" charset="0"/>
                        <a:cs typeface="Times New Roman" charset="0"/>
                      </a:endParaRPr>
                    </a:p>
                  </a:txBody>
                  <a:tcPr marL="55518" marR="55518" marT="0" marB="0" anchor="b"/>
                </a:tc>
                <a:extLst>
                  <a:ext uri="{0D108BD9-81ED-4DB2-BD59-A6C34878D82A}">
                    <a16:rowId xmlns:a16="http://schemas.microsoft.com/office/drawing/2014/main" val="10008"/>
                  </a:ext>
                </a:extLst>
              </a:tr>
              <a:tr h="163805">
                <a:tc>
                  <a:txBody>
                    <a:bodyPr/>
                    <a:lstStyle/>
                    <a:p>
                      <a:pPr algn="ctr">
                        <a:lnSpc>
                          <a:spcPct val="115000"/>
                        </a:lnSpc>
                        <a:spcAft>
                          <a:spcPts val="0"/>
                        </a:spcAft>
                      </a:pPr>
                      <a:r>
                        <a:rPr lang="en-US" sz="900">
                          <a:effectLst/>
                        </a:rPr>
                        <a:t>ES</a:t>
                      </a:r>
                      <a:endParaRPr lang="en-GB" sz="900">
                        <a:solidFill>
                          <a:srgbClr val="365F91"/>
                        </a:solidFill>
                        <a:effectLst/>
                        <a:latin typeface="Calibri" charset="0"/>
                        <a:ea typeface="Times New Roman" charset="0"/>
                        <a:cs typeface="Times New Roman" charset="0"/>
                      </a:endParaRPr>
                    </a:p>
                  </a:txBody>
                  <a:tcPr marL="55518" marR="55518" marT="0" marB="0" anchor="b"/>
                </a:tc>
                <a:tc>
                  <a:txBody>
                    <a:bodyPr/>
                    <a:lstStyle/>
                    <a:p>
                      <a:pPr algn="ctr">
                        <a:lnSpc>
                          <a:spcPct val="115000"/>
                        </a:lnSpc>
                        <a:spcAft>
                          <a:spcPts val="0"/>
                        </a:spcAft>
                      </a:pPr>
                      <a:r>
                        <a:rPr lang="en-US" sz="900">
                          <a:effectLst/>
                        </a:rPr>
                        <a:t>0.78</a:t>
                      </a:r>
                      <a:endParaRPr lang="en-GB" sz="900">
                        <a:solidFill>
                          <a:srgbClr val="365F91"/>
                        </a:solidFill>
                        <a:effectLst/>
                        <a:latin typeface="Calibri" charset="0"/>
                        <a:ea typeface="Times New Roman" charset="0"/>
                        <a:cs typeface="Times New Roman" charset="0"/>
                      </a:endParaRPr>
                    </a:p>
                  </a:txBody>
                  <a:tcPr marL="55518" marR="55518" marT="0" marB="0" anchor="b"/>
                </a:tc>
                <a:extLst>
                  <a:ext uri="{0D108BD9-81ED-4DB2-BD59-A6C34878D82A}">
                    <a16:rowId xmlns:a16="http://schemas.microsoft.com/office/drawing/2014/main" val="10009"/>
                  </a:ext>
                </a:extLst>
              </a:tr>
              <a:tr h="163805">
                <a:tc>
                  <a:txBody>
                    <a:bodyPr/>
                    <a:lstStyle/>
                    <a:p>
                      <a:pPr algn="ctr">
                        <a:lnSpc>
                          <a:spcPct val="115000"/>
                        </a:lnSpc>
                        <a:spcAft>
                          <a:spcPts val="0"/>
                        </a:spcAft>
                      </a:pPr>
                      <a:r>
                        <a:rPr lang="en-US" sz="900">
                          <a:effectLst/>
                        </a:rPr>
                        <a:t>PT</a:t>
                      </a:r>
                      <a:endParaRPr lang="en-GB" sz="900">
                        <a:solidFill>
                          <a:srgbClr val="365F91"/>
                        </a:solidFill>
                        <a:effectLst/>
                        <a:latin typeface="Calibri" charset="0"/>
                        <a:ea typeface="Times New Roman" charset="0"/>
                        <a:cs typeface="Times New Roman" charset="0"/>
                      </a:endParaRPr>
                    </a:p>
                  </a:txBody>
                  <a:tcPr marL="55518" marR="55518" marT="0" marB="0" anchor="b"/>
                </a:tc>
                <a:tc>
                  <a:txBody>
                    <a:bodyPr/>
                    <a:lstStyle/>
                    <a:p>
                      <a:pPr algn="ctr">
                        <a:lnSpc>
                          <a:spcPct val="115000"/>
                        </a:lnSpc>
                        <a:spcAft>
                          <a:spcPts val="0"/>
                        </a:spcAft>
                      </a:pPr>
                      <a:r>
                        <a:rPr lang="en-US" sz="900">
                          <a:effectLst/>
                        </a:rPr>
                        <a:t>0.75</a:t>
                      </a:r>
                      <a:endParaRPr lang="en-GB" sz="900">
                        <a:solidFill>
                          <a:srgbClr val="365F91"/>
                        </a:solidFill>
                        <a:effectLst/>
                        <a:latin typeface="Calibri" charset="0"/>
                        <a:ea typeface="Times New Roman" charset="0"/>
                        <a:cs typeface="Times New Roman" charset="0"/>
                      </a:endParaRPr>
                    </a:p>
                  </a:txBody>
                  <a:tcPr marL="55518" marR="55518" marT="0" marB="0" anchor="b"/>
                </a:tc>
                <a:extLst>
                  <a:ext uri="{0D108BD9-81ED-4DB2-BD59-A6C34878D82A}">
                    <a16:rowId xmlns:a16="http://schemas.microsoft.com/office/drawing/2014/main" val="10010"/>
                  </a:ext>
                </a:extLst>
              </a:tr>
              <a:tr h="163805">
                <a:tc>
                  <a:txBody>
                    <a:bodyPr/>
                    <a:lstStyle/>
                    <a:p>
                      <a:pPr algn="ctr">
                        <a:lnSpc>
                          <a:spcPct val="115000"/>
                        </a:lnSpc>
                        <a:spcAft>
                          <a:spcPts val="0"/>
                        </a:spcAft>
                      </a:pPr>
                      <a:r>
                        <a:rPr lang="en-US" sz="900">
                          <a:effectLst/>
                        </a:rPr>
                        <a:t>SE</a:t>
                      </a:r>
                      <a:endParaRPr lang="en-GB" sz="900">
                        <a:solidFill>
                          <a:srgbClr val="365F91"/>
                        </a:solidFill>
                        <a:effectLst/>
                        <a:latin typeface="Calibri" charset="0"/>
                        <a:ea typeface="Times New Roman" charset="0"/>
                        <a:cs typeface="Times New Roman" charset="0"/>
                      </a:endParaRPr>
                    </a:p>
                  </a:txBody>
                  <a:tcPr marL="55518" marR="55518" marT="0" marB="0" anchor="b"/>
                </a:tc>
                <a:tc>
                  <a:txBody>
                    <a:bodyPr/>
                    <a:lstStyle/>
                    <a:p>
                      <a:pPr algn="ctr">
                        <a:lnSpc>
                          <a:spcPct val="115000"/>
                        </a:lnSpc>
                        <a:spcAft>
                          <a:spcPts val="0"/>
                        </a:spcAft>
                      </a:pPr>
                      <a:r>
                        <a:rPr lang="en-US" sz="900">
                          <a:effectLst/>
                        </a:rPr>
                        <a:t>0.67</a:t>
                      </a:r>
                      <a:endParaRPr lang="en-GB" sz="900">
                        <a:solidFill>
                          <a:srgbClr val="365F91"/>
                        </a:solidFill>
                        <a:effectLst/>
                        <a:latin typeface="Calibri" charset="0"/>
                        <a:ea typeface="Times New Roman" charset="0"/>
                        <a:cs typeface="Times New Roman" charset="0"/>
                      </a:endParaRPr>
                    </a:p>
                  </a:txBody>
                  <a:tcPr marL="55518" marR="55518" marT="0" marB="0" anchor="b"/>
                </a:tc>
                <a:extLst>
                  <a:ext uri="{0D108BD9-81ED-4DB2-BD59-A6C34878D82A}">
                    <a16:rowId xmlns:a16="http://schemas.microsoft.com/office/drawing/2014/main" val="10011"/>
                  </a:ext>
                </a:extLst>
              </a:tr>
              <a:tr h="163805">
                <a:tc>
                  <a:txBody>
                    <a:bodyPr/>
                    <a:lstStyle/>
                    <a:p>
                      <a:pPr algn="ctr">
                        <a:lnSpc>
                          <a:spcPct val="115000"/>
                        </a:lnSpc>
                        <a:spcAft>
                          <a:spcPts val="0"/>
                        </a:spcAft>
                      </a:pPr>
                      <a:r>
                        <a:rPr lang="en-US" sz="900">
                          <a:effectLst/>
                        </a:rPr>
                        <a:t>LU</a:t>
                      </a:r>
                      <a:endParaRPr lang="en-GB" sz="900">
                        <a:solidFill>
                          <a:srgbClr val="365F91"/>
                        </a:solidFill>
                        <a:effectLst/>
                        <a:latin typeface="Calibri" charset="0"/>
                        <a:ea typeface="Times New Roman" charset="0"/>
                        <a:cs typeface="Times New Roman" charset="0"/>
                      </a:endParaRPr>
                    </a:p>
                  </a:txBody>
                  <a:tcPr marL="55518" marR="55518" marT="0" marB="0" anchor="b"/>
                </a:tc>
                <a:tc>
                  <a:txBody>
                    <a:bodyPr/>
                    <a:lstStyle/>
                    <a:p>
                      <a:pPr algn="ctr">
                        <a:lnSpc>
                          <a:spcPct val="115000"/>
                        </a:lnSpc>
                        <a:spcAft>
                          <a:spcPts val="0"/>
                        </a:spcAft>
                      </a:pPr>
                      <a:r>
                        <a:rPr lang="en-US" sz="900">
                          <a:effectLst/>
                        </a:rPr>
                        <a:t>0.32</a:t>
                      </a:r>
                      <a:endParaRPr lang="en-GB" sz="900">
                        <a:solidFill>
                          <a:srgbClr val="365F91"/>
                        </a:solidFill>
                        <a:effectLst/>
                        <a:latin typeface="Calibri" charset="0"/>
                        <a:ea typeface="Times New Roman" charset="0"/>
                        <a:cs typeface="Times New Roman" charset="0"/>
                      </a:endParaRPr>
                    </a:p>
                  </a:txBody>
                  <a:tcPr marL="55518" marR="55518" marT="0" marB="0" anchor="b"/>
                </a:tc>
                <a:extLst>
                  <a:ext uri="{0D108BD9-81ED-4DB2-BD59-A6C34878D82A}">
                    <a16:rowId xmlns:a16="http://schemas.microsoft.com/office/drawing/2014/main" val="10012"/>
                  </a:ext>
                </a:extLst>
              </a:tr>
              <a:tr h="163805">
                <a:tc>
                  <a:txBody>
                    <a:bodyPr/>
                    <a:lstStyle/>
                    <a:p>
                      <a:pPr algn="ctr">
                        <a:lnSpc>
                          <a:spcPct val="115000"/>
                        </a:lnSpc>
                        <a:spcAft>
                          <a:spcPts val="0"/>
                        </a:spcAft>
                      </a:pPr>
                      <a:r>
                        <a:rPr lang="en-US" sz="900">
                          <a:effectLst/>
                        </a:rPr>
                        <a:t>DE</a:t>
                      </a:r>
                      <a:endParaRPr lang="en-GB" sz="900">
                        <a:solidFill>
                          <a:srgbClr val="365F91"/>
                        </a:solidFill>
                        <a:effectLst/>
                        <a:latin typeface="Calibri" charset="0"/>
                        <a:ea typeface="Times New Roman" charset="0"/>
                        <a:cs typeface="Times New Roman" charset="0"/>
                      </a:endParaRPr>
                    </a:p>
                  </a:txBody>
                  <a:tcPr marL="55518" marR="55518" marT="0" marB="0" anchor="b"/>
                </a:tc>
                <a:tc>
                  <a:txBody>
                    <a:bodyPr/>
                    <a:lstStyle/>
                    <a:p>
                      <a:pPr algn="ctr">
                        <a:lnSpc>
                          <a:spcPct val="115000"/>
                        </a:lnSpc>
                        <a:spcAft>
                          <a:spcPts val="0"/>
                        </a:spcAft>
                      </a:pPr>
                      <a:r>
                        <a:rPr lang="en-US" sz="900">
                          <a:effectLst/>
                        </a:rPr>
                        <a:t>0.13</a:t>
                      </a:r>
                      <a:endParaRPr lang="en-GB" sz="900">
                        <a:solidFill>
                          <a:srgbClr val="365F91"/>
                        </a:solidFill>
                        <a:effectLst/>
                        <a:latin typeface="Calibri" charset="0"/>
                        <a:ea typeface="Times New Roman" charset="0"/>
                        <a:cs typeface="Times New Roman" charset="0"/>
                      </a:endParaRPr>
                    </a:p>
                  </a:txBody>
                  <a:tcPr marL="55518" marR="55518" marT="0" marB="0" anchor="b"/>
                </a:tc>
                <a:extLst>
                  <a:ext uri="{0D108BD9-81ED-4DB2-BD59-A6C34878D82A}">
                    <a16:rowId xmlns:a16="http://schemas.microsoft.com/office/drawing/2014/main" val="10013"/>
                  </a:ext>
                </a:extLst>
              </a:tr>
              <a:tr h="163805">
                <a:tc>
                  <a:txBody>
                    <a:bodyPr/>
                    <a:lstStyle/>
                    <a:p>
                      <a:pPr algn="ctr">
                        <a:lnSpc>
                          <a:spcPct val="115000"/>
                        </a:lnSpc>
                        <a:spcAft>
                          <a:spcPts val="0"/>
                        </a:spcAft>
                      </a:pPr>
                      <a:r>
                        <a:rPr lang="en-US" sz="900">
                          <a:effectLst/>
                        </a:rPr>
                        <a:t>IE</a:t>
                      </a:r>
                      <a:endParaRPr lang="en-GB" sz="900">
                        <a:solidFill>
                          <a:srgbClr val="365F91"/>
                        </a:solidFill>
                        <a:effectLst/>
                        <a:latin typeface="Calibri" charset="0"/>
                        <a:ea typeface="Times New Roman" charset="0"/>
                        <a:cs typeface="Times New Roman" charset="0"/>
                      </a:endParaRPr>
                    </a:p>
                  </a:txBody>
                  <a:tcPr marL="55518" marR="55518" marT="0" marB="0" anchor="b"/>
                </a:tc>
                <a:tc>
                  <a:txBody>
                    <a:bodyPr/>
                    <a:lstStyle/>
                    <a:p>
                      <a:pPr algn="ctr">
                        <a:lnSpc>
                          <a:spcPct val="115000"/>
                        </a:lnSpc>
                        <a:spcAft>
                          <a:spcPts val="0"/>
                        </a:spcAft>
                      </a:pPr>
                      <a:r>
                        <a:rPr lang="en-US" sz="900">
                          <a:effectLst/>
                        </a:rPr>
                        <a:t>-0.46</a:t>
                      </a:r>
                      <a:endParaRPr lang="en-GB" sz="900">
                        <a:solidFill>
                          <a:srgbClr val="365F91"/>
                        </a:solidFill>
                        <a:effectLst/>
                        <a:latin typeface="Calibri" charset="0"/>
                        <a:ea typeface="Times New Roman" charset="0"/>
                        <a:cs typeface="Times New Roman" charset="0"/>
                      </a:endParaRPr>
                    </a:p>
                  </a:txBody>
                  <a:tcPr marL="55518" marR="55518" marT="0" marB="0" anchor="b"/>
                </a:tc>
                <a:extLst>
                  <a:ext uri="{0D108BD9-81ED-4DB2-BD59-A6C34878D82A}">
                    <a16:rowId xmlns:a16="http://schemas.microsoft.com/office/drawing/2014/main" val="10014"/>
                  </a:ext>
                </a:extLst>
              </a:tr>
              <a:tr h="163805">
                <a:tc>
                  <a:txBody>
                    <a:bodyPr/>
                    <a:lstStyle/>
                    <a:p>
                      <a:pPr algn="ctr">
                        <a:lnSpc>
                          <a:spcPct val="115000"/>
                        </a:lnSpc>
                        <a:spcAft>
                          <a:spcPts val="0"/>
                        </a:spcAft>
                      </a:pPr>
                      <a:r>
                        <a:rPr lang="en-US" sz="900">
                          <a:effectLst/>
                        </a:rPr>
                        <a:t>SK</a:t>
                      </a:r>
                      <a:endParaRPr lang="en-GB" sz="900">
                        <a:solidFill>
                          <a:srgbClr val="365F91"/>
                        </a:solidFill>
                        <a:effectLst/>
                        <a:latin typeface="Calibri" charset="0"/>
                        <a:ea typeface="Times New Roman" charset="0"/>
                        <a:cs typeface="Times New Roman" charset="0"/>
                      </a:endParaRPr>
                    </a:p>
                  </a:txBody>
                  <a:tcPr marL="55518" marR="55518" marT="0" marB="0" anchor="b"/>
                </a:tc>
                <a:tc>
                  <a:txBody>
                    <a:bodyPr/>
                    <a:lstStyle/>
                    <a:p>
                      <a:pPr algn="ctr">
                        <a:lnSpc>
                          <a:spcPct val="115000"/>
                        </a:lnSpc>
                        <a:spcAft>
                          <a:spcPts val="0"/>
                        </a:spcAft>
                      </a:pPr>
                      <a:r>
                        <a:rPr lang="en-US" sz="900">
                          <a:effectLst/>
                        </a:rPr>
                        <a:t>-0.51</a:t>
                      </a:r>
                      <a:endParaRPr lang="en-GB" sz="900">
                        <a:solidFill>
                          <a:srgbClr val="365F91"/>
                        </a:solidFill>
                        <a:effectLst/>
                        <a:latin typeface="Calibri" charset="0"/>
                        <a:ea typeface="Times New Roman" charset="0"/>
                        <a:cs typeface="Times New Roman" charset="0"/>
                      </a:endParaRPr>
                    </a:p>
                  </a:txBody>
                  <a:tcPr marL="55518" marR="55518" marT="0" marB="0" anchor="b"/>
                </a:tc>
                <a:extLst>
                  <a:ext uri="{0D108BD9-81ED-4DB2-BD59-A6C34878D82A}">
                    <a16:rowId xmlns:a16="http://schemas.microsoft.com/office/drawing/2014/main" val="10015"/>
                  </a:ext>
                </a:extLst>
              </a:tr>
              <a:tr h="163805">
                <a:tc>
                  <a:txBody>
                    <a:bodyPr/>
                    <a:lstStyle/>
                    <a:p>
                      <a:pPr algn="ctr">
                        <a:lnSpc>
                          <a:spcPct val="115000"/>
                        </a:lnSpc>
                        <a:spcAft>
                          <a:spcPts val="0"/>
                        </a:spcAft>
                      </a:pPr>
                      <a:r>
                        <a:rPr lang="en-US" sz="900">
                          <a:effectLst/>
                        </a:rPr>
                        <a:t>GR</a:t>
                      </a:r>
                      <a:endParaRPr lang="en-GB" sz="900">
                        <a:solidFill>
                          <a:srgbClr val="365F91"/>
                        </a:solidFill>
                        <a:effectLst/>
                        <a:latin typeface="Calibri" charset="0"/>
                        <a:ea typeface="Times New Roman" charset="0"/>
                        <a:cs typeface="Times New Roman" charset="0"/>
                      </a:endParaRPr>
                    </a:p>
                  </a:txBody>
                  <a:tcPr marL="55518" marR="55518" marT="0" marB="0" anchor="b"/>
                </a:tc>
                <a:tc>
                  <a:txBody>
                    <a:bodyPr/>
                    <a:lstStyle/>
                    <a:p>
                      <a:pPr algn="ctr">
                        <a:lnSpc>
                          <a:spcPct val="115000"/>
                        </a:lnSpc>
                        <a:spcAft>
                          <a:spcPts val="0"/>
                        </a:spcAft>
                      </a:pPr>
                      <a:r>
                        <a:rPr lang="en-US" sz="900">
                          <a:effectLst/>
                        </a:rPr>
                        <a:t>-0.55</a:t>
                      </a:r>
                      <a:endParaRPr lang="en-GB" sz="900">
                        <a:solidFill>
                          <a:srgbClr val="365F91"/>
                        </a:solidFill>
                        <a:effectLst/>
                        <a:latin typeface="Calibri" charset="0"/>
                        <a:ea typeface="Times New Roman" charset="0"/>
                        <a:cs typeface="Times New Roman" charset="0"/>
                      </a:endParaRPr>
                    </a:p>
                  </a:txBody>
                  <a:tcPr marL="55518" marR="55518" marT="0" marB="0" anchor="b"/>
                </a:tc>
                <a:extLst>
                  <a:ext uri="{0D108BD9-81ED-4DB2-BD59-A6C34878D82A}">
                    <a16:rowId xmlns:a16="http://schemas.microsoft.com/office/drawing/2014/main" val="10016"/>
                  </a:ext>
                </a:extLst>
              </a:tr>
              <a:tr h="163805">
                <a:tc>
                  <a:txBody>
                    <a:bodyPr/>
                    <a:lstStyle/>
                    <a:p>
                      <a:pPr algn="ctr">
                        <a:lnSpc>
                          <a:spcPct val="115000"/>
                        </a:lnSpc>
                        <a:spcAft>
                          <a:spcPts val="0"/>
                        </a:spcAft>
                      </a:pPr>
                      <a:r>
                        <a:rPr lang="en-US" sz="900">
                          <a:effectLst/>
                        </a:rPr>
                        <a:t>HR</a:t>
                      </a:r>
                      <a:endParaRPr lang="en-GB" sz="900">
                        <a:solidFill>
                          <a:srgbClr val="365F91"/>
                        </a:solidFill>
                        <a:effectLst/>
                        <a:latin typeface="Calibri" charset="0"/>
                        <a:ea typeface="Times New Roman" charset="0"/>
                        <a:cs typeface="Times New Roman" charset="0"/>
                      </a:endParaRPr>
                    </a:p>
                  </a:txBody>
                  <a:tcPr marL="55518" marR="55518" marT="0" marB="0" anchor="b"/>
                </a:tc>
                <a:tc>
                  <a:txBody>
                    <a:bodyPr/>
                    <a:lstStyle/>
                    <a:p>
                      <a:pPr algn="ctr">
                        <a:lnSpc>
                          <a:spcPct val="115000"/>
                        </a:lnSpc>
                        <a:spcAft>
                          <a:spcPts val="0"/>
                        </a:spcAft>
                      </a:pPr>
                      <a:r>
                        <a:rPr lang="en-US" sz="900">
                          <a:effectLst/>
                        </a:rPr>
                        <a:t>-0.57</a:t>
                      </a:r>
                      <a:endParaRPr lang="en-GB" sz="900">
                        <a:solidFill>
                          <a:srgbClr val="365F91"/>
                        </a:solidFill>
                        <a:effectLst/>
                        <a:latin typeface="Calibri" charset="0"/>
                        <a:ea typeface="Times New Roman" charset="0"/>
                        <a:cs typeface="Times New Roman" charset="0"/>
                      </a:endParaRPr>
                    </a:p>
                  </a:txBody>
                  <a:tcPr marL="55518" marR="55518" marT="0" marB="0" anchor="b"/>
                </a:tc>
                <a:extLst>
                  <a:ext uri="{0D108BD9-81ED-4DB2-BD59-A6C34878D82A}">
                    <a16:rowId xmlns:a16="http://schemas.microsoft.com/office/drawing/2014/main" val="10017"/>
                  </a:ext>
                </a:extLst>
              </a:tr>
              <a:tr h="163805">
                <a:tc>
                  <a:txBody>
                    <a:bodyPr/>
                    <a:lstStyle/>
                    <a:p>
                      <a:pPr algn="ctr">
                        <a:lnSpc>
                          <a:spcPct val="115000"/>
                        </a:lnSpc>
                        <a:spcAft>
                          <a:spcPts val="0"/>
                        </a:spcAft>
                      </a:pPr>
                      <a:r>
                        <a:rPr lang="en-US" sz="900">
                          <a:effectLst/>
                        </a:rPr>
                        <a:t>UK</a:t>
                      </a:r>
                      <a:endParaRPr lang="en-GB" sz="900">
                        <a:solidFill>
                          <a:srgbClr val="365F91"/>
                        </a:solidFill>
                        <a:effectLst/>
                        <a:latin typeface="Calibri" charset="0"/>
                        <a:ea typeface="Times New Roman" charset="0"/>
                        <a:cs typeface="Times New Roman" charset="0"/>
                      </a:endParaRPr>
                    </a:p>
                  </a:txBody>
                  <a:tcPr marL="55518" marR="55518" marT="0" marB="0" anchor="b"/>
                </a:tc>
                <a:tc>
                  <a:txBody>
                    <a:bodyPr/>
                    <a:lstStyle/>
                    <a:p>
                      <a:pPr algn="ctr">
                        <a:lnSpc>
                          <a:spcPct val="115000"/>
                        </a:lnSpc>
                        <a:spcAft>
                          <a:spcPts val="0"/>
                        </a:spcAft>
                      </a:pPr>
                      <a:r>
                        <a:rPr lang="en-US" sz="900">
                          <a:effectLst/>
                        </a:rPr>
                        <a:t>-0.62</a:t>
                      </a:r>
                      <a:endParaRPr lang="en-GB" sz="900">
                        <a:solidFill>
                          <a:srgbClr val="365F91"/>
                        </a:solidFill>
                        <a:effectLst/>
                        <a:latin typeface="Calibri" charset="0"/>
                        <a:ea typeface="Times New Roman" charset="0"/>
                        <a:cs typeface="Times New Roman" charset="0"/>
                      </a:endParaRPr>
                    </a:p>
                  </a:txBody>
                  <a:tcPr marL="55518" marR="55518" marT="0" marB="0" anchor="b"/>
                </a:tc>
                <a:extLst>
                  <a:ext uri="{0D108BD9-81ED-4DB2-BD59-A6C34878D82A}">
                    <a16:rowId xmlns:a16="http://schemas.microsoft.com/office/drawing/2014/main" val="10018"/>
                  </a:ext>
                </a:extLst>
              </a:tr>
              <a:tr h="163805">
                <a:tc>
                  <a:txBody>
                    <a:bodyPr/>
                    <a:lstStyle/>
                    <a:p>
                      <a:pPr algn="ctr">
                        <a:lnSpc>
                          <a:spcPct val="115000"/>
                        </a:lnSpc>
                        <a:spcAft>
                          <a:spcPts val="0"/>
                        </a:spcAft>
                      </a:pPr>
                      <a:r>
                        <a:rPr lang="en-US" sz="900">
                          <a:effectLst/>
                        </a:rPr>
                        <a:t>CY</a:t>
                      </a:r>
                      <a:endParaRPr lang="en-GB" sz="900">
                        <a:solidFill>
                          <a:srgbClr val="365F91"/>
                        </a:solidFill>
                        <a:effectLst/>
                        <a:latin typeface="Calibri" charset="0"/>
                        <a:ea typeface="Times New Roman" charset="0"/>
                        <a:cs typeface="Times New Roman" charset="0"/>
                      </a:endParaRPr>
                    </a:p>
                  </a:txBody>
                  <a:tcPr marL="55518" marR="55518" marT="0" marB="0" anchor="b"/>
                </a:tc>
                <a:tc>
                  <a:txBody>
                    <a:bodyPr/>
                    <a:lstStyle/>
                    <a:p>
                      <a:pPr algn="ctr">
                        <a:lnSpc>
                          <a:spcPct val="115000"/>
                        </a:lnSpc>
                        <a:spcAft>
                          <a:spcPts val="0"/>
                        </a:spcAft>
                      </a:pPr>
                      <a:r>
                        <a:rPr lang="en-US" sz="900">
                          <a:effectLst/>
                        </a:rPr>
                        <a:t>-0.63</a:t>
                      </a:r>
                      <a:endParaRPr lang="en-GB" sz="900">
                        <a:solidFill>
                          <a:srgbClr val="365F91"/>
                        </a:solidFill>
                        <a:effectLst/>
                        <a:latin typeface="Calibri" charset="0"/>
                        <a:ea typeface="Times New Roman" charset="0"/>
                        <a:cs typeface="Times New Roman" charset="0"/>
                      </a:endParaRPr>
                    </a:p>
                  </a:txBody>
                  <a:tcPr marL="55518" marR="55518" marT="0" marB="0" anchor="b"/>
                </a:tc>
                <a:extLst>
                  <a:ext uri="{0D108BD9-81ED-4DB2-BD59-A6C34878D82A}">
                    <a16:rowId xmlns:a16="http://schemas.microsoft.com/office/drawing/2014/main" val="10019"/>
                  </a:ext>
                </a:extLst>
              </a:tr>
              <a:tr h="163805">
                <a:tc>
                  <a:txBody>
                    <a:bodyPr/>
                    <a:lstStyle/>
                    <a:p>
                      <a:pPr algn="ctr">
                        <a:lnSpc>
                          <a:spcPct val="115000"/>
                        </a:lnSpc>
                        <a:spcAft>
                          <a:spcPts val="0"/>
                        </a:spcAft>
                      </a:pPr>
                      <a:r>
                        <a:rPr lang="en-US" sz="900">
                          <a:effectLst/>
                        </a:rPr>
                        <a:t>BG</a:t>
                      </a:r>
                      <a:endParaRPr lang="en-GB" sz="900">
                        <a:solidFill>
                          <a:srgbClr val="365F91"/>
                        </a:solidFill>
                        <a:effectLst/>
                        <a:latin typeface="Calibri" charset="0"/>
                        <a:ea typeface="Times New Roman" charset="0"/>
                        <a:cs typeface="Times New Roman" charset="0"/>
                      </a:endParaRPr>
                    </a:p>
                  </a:txBody>
                  <a:tcPr marL="55518" marR="55518" marT="0" marB="0" anchor="b"/>
                </a:tc>
                <a:tc>
                  <a:txBody>
                    <a:bodyPr/>
                    <a:lstStyle/>
                    <a:p>
                      <a:pPr algn="ctr">
                        <a:lnSpc>
                          <a:spcPct val="115000"/>
                        </a:lnSpc>
                        <a:spcAft>
                          <a:spcPts val="0"/>
                        </a:spcAft>
                      </a:pPr>
                      <a:r>
                        <a:rPr lang="en-US" sz="900">
                          <a:effectLst/>
                        </a:rPr>
                        <a:t>-0.71</a:t>
                      </a:r>
                      <a:endParaRPr lang="en-GB" sz="900">
                        <a:solidFill>
                          <a:srgbClr val="365F91"/>
                        </a:solidFill>
                        <a:effectLst/>
                        <a:latin typeface="Calibri" charset="0"/>
                        <a:ea typeface="Times New Roman" charset="0"/>
                        <a:cs typeface="Times New Roman" charset="0"/>
                      </a:endParaRPr>
                    </a:p>
                  </a:txBody>
                  <a:tcPr marL="55518" marR="55518" marT="0" marB="0" anchor="b"/>
                </a:tc>
                <a:extLst>
                  <a:ext uri="{0D108BD9-81ED-4DB2-BD59-A6C34878D82A}">
                    <a16:rowId xmlns:a16="http://schemas.microsoft.com/office/drawing/2014/main" val="10020"/>
                  </a:ext>
                </a:extLst>
              </a:tr>
              <a:tr h="163805">
                <a:tc>
                  <a:txBody>
                    <a:bodyPr/>
                    <a:lstStyle/>
                    <a:p>
                      <a:pPr algn="ctr">
                        <a:lnSpc>
                          <a:spcPct val="115000"/>
                        </a:lnSpc>
                        <a:spcAft>
                          <a:spcPts val="0"/>
                        </a:spcAft>
                      </a:pPr>
                      <a:r>
                        <a:rPr lang="en-US" sz="900">
                          <a:effectLst/>
                        </a:rPr>
                        <a:t>HU</a:t>
                      </a:r>
                      <a:endParaRPr lang="en-GB" sz="900">
                        <a:solidFill>
                          <a:srgbClr val="365F91"/>
                        </a:solidFill>
                        <a:effectLst/>
                        <a:latin typeface="Calibri" charset="0"/>
                        <a:ea typeface="Times New Roman" charset="0"/>
                        <a:cs typeface="Times New Roman" charset="0"/>
                      </a:endParaRPr>
                    </a:p>
                  </a:txBody>
                  <a:tcPr marL="55518" marR="55518" marT="0" marB="0" anchor="b"/>
                </a:tc>
                <a:tc>
                  <a:txBody>
                    <a:bodyPr/>
                    <a:lstStyle/>
                    <a:p>
                      <a:pPr algn="ctr">
                        <a:lnSpc>
                          <a:spcPct val="115000"/>
                        </a:lnSpc>
                        <a:spcAft>
                          <a:spcPts val="0"/>
                        </a:spcAft>
                      </a:pPr>
                      <a:r>
                        <a:rPr lang="en-US" sz="900">
                          <a:effectLst/>
                        </a:rPr>
                        <a:t>-0.75</a:t>
                      </a:r>
                      <a:endParaRPr lang="en-GB" sz="900">
                        <a:solidFill>
                          <a:srgbClr val="365F91"/>
                        </a:solidFill>
                        <a:effectLst/>
                        <a:latin typeface="Calibri" charset="0"/>
                        <a:ea typeface="Times New Roman" charset="0"/>
                        <a:cs typeface="Times New Roman" charset="0"/>
                      </a:endParaRPr>
                    </a:p>
                  </a:txBody>
                  <a:tcPr marL="55518" marR="55518" marT="0" marB="0" anchor="b"/>
                </a:tc>
                <a:extLst>
                  <a:ext uri="{0D108BD9-81ED-4DB2-BD59-A6C34878D82A}">
                    <a16:rowId xmlns:a16="http://schemas.microsoft.com/office/drawing/2014/main" val="10021"/>
                  </a:ext>
                </a:extLst>
              </a:tr>
              <a:tr h="163805">
                <a:tc>
                  <a:txBody>
                    <a:bodyPr/>
                    <a:lstStyle/>
                    <a:p>
                      <a:pPr algn="ctr">
                        <a:lnSpc>
                          <a:spcPct val="115000"/>
                        </a:lnSpc>
                        <a:spcAft>
                          <a:spcPts val="0"/>
                        </a:spcAft>
                      </a:pPr>
                      <a:r>
                        <a:rPr lang="en-US" sz="900">
                          <a:effectLst/>
                        </a:rPr>
                        <a:t>MT</a:t>
                      </a:r>
                      <a:endParaRPr lang="en-GB" sz="900">
                        <a:solidFill>
                          <a:srgbClr val="365F91"/>
                        </a:solidFill>
                        <a:effectLst/>
                        <a:latin typeface="Calibri" charset="0"/>
                        <a:ea typeface="Times New Roman" charset="0"/>
                        <a:cs typeface="Times New Roman" charset="0"/>
                      </a:endParaRPr>
                    </a:p>
                  </a:txBody>
                  <a:tcPr marL="55518" marR="55518" marT="0" marB="0" anchor="b"/>
                </a:tc>
                <a:tc>
                  <a:txBody>
                    <a:bodyPr/>
                    <a:lstStyle/>
                    <a:p>
                      <a:pPr algn="ctr">
                        <a:lnSpc>
                          <a:spcPct val="115000"/>
                        </a:lnSpc>
                        <a:spcAft>
                          <a:spcPts val="0"/>
                        </a:spcAft>
                      </a:pPr>
                      <a:r>
                        <a:rPr lang="en-US" sz="900">
                          <a:effectLst/>
                        </a:rPr>
                        <a:t>-0.80</a:t>
                      </a:r>
                      <a:endParaRPr lang="en-GB" sz="900">
                        <a:solidFill>
                          <a:srgbClr val="365F91"/>
                        </a:solidFill>
                        <a:effectLst/>
                        <a:latin typeface="Calibri" charset="0"/>
                        <a:ea typeface="Times New Roman" charset="0"/>
                        <a:cs typeface="Times New Roman" charset="0"/>
                      </a:endParaRPr>
                    </a:p>
                  </a:txBody>
                  <a:tcPr marL="55518" marR="55518" marT="0" marB="0" anchor="b"/>
                </a:tc>
                <a:extLst>
                  <a:ext uri="{0D108BD9-81ED-4DB2-BD59-A6C34878D82A}">
                    <a16:rowId xmlns:a16="http://schemas.microsoft.com/office/drawing/2014/main" val="10022"/>
                  </a:ext>
                </a:extLst>
              </a:tr>
              <a:tr h="163805">
                <a:tc>
                  <a:txBody>
                    <a:bodyPr/>
                    <a:lstStyle/>
                    <a:p>
                      <a:pPr algn="ctr">
                        <a:lnSpc>
                          <a:spcPct val="115000"/>
                        </a:lnSpc>
                        <a:spcAft>
                          <a:spcPts val="0"/>
                        </a:spcAft>
                      </a:pPr>
                      <a:r>
                        <a:rPr lang="en-US" sz="900">
                          <a:effectLst/>
                        </a:rPr>
                        <a:t>LV</a:t>
                      </a:r>
                      <a:endParaRPr lang="en-GB" sz="900">
                        <a:solidFill>
                          <a:srgbClr val="365F91"/>
                        </a:solidFill>
                        <a:effectLst/>
                        <a:latin typeface="Calibri" charset="0"/>
                        <a:ea typeface="Times New Roman" charset="0"/>
                        <a:cs typeface="Times New Roman" charset="0"/>
                      </a:endParaRPr>
                    </a:p>
                  </a:txBody>
                  <a:tcPr marL="55518" marR="55518" marT="0" marB="0" anchor="b"/>
                </a:tc>
                <a:tc>
                  <a:txBody>
                    <a:bodyPr/>
                    <a:lstStyle/>
                    <a:p>
                      <a:pPr algn="ctr">
                        <a:lnSpc>
                          <a:spcPct val="115000"/>
                        </a:lnSpc>
                        <a:spcAft>
                          <a:spcPts val="0"/>
                        </a:spcAft>
                      </a:pPr>
                      <a:r>
                        <a:rPr lang="en-US" sz="900">
                          <a:effectLst/>
                        </a:rPr>
                        <a:t>-0.87</a:t>
                      </a:r>
                      <a:endParaRPr lang="en-GB" sz="900">
                        <a:solidFill>
                          <a:srgbClr val="365F91"/>
                        </a:solidFill>
                        <a:effectLst/>
                        <a:latin typeface="Calibri" charset="0"/>
                        <a:ea typeface="Times New Roman" charset="0"/>
                        <a:cs typeface="Times New Roman" charset="0"/>
                      </a:endParaRPr>
                    </a:p>
                  </a:txBody>
                  <a:tcPr marL="55518" marR="55518" marT="0" marB="0" anchor="b"/>
                </a:tc>
                <a:extLst>
                  <a:ext uri="{0D108BD9-81ED-4DB2-BD59-A6C34878D82A}">
                    <a16:rowId xmlns:a16="http://schemas.microsoft.com/office/drawing/2014/main" val="10023"/>
                  </a:ext>
                </a:extLst>
              </a:tr>
              <a:tr h="163805">
                <a:tc>
                  <a:txBody>
                    <a:bodyPr/>
                    <a:lstStyle/>
                    <a:p>
                      <a:pPr algn="ctr">
                        <a:lnSpc>
                          <a:spcPct val="115000"/>
                        </a:lnSpc>
                        <a:spcAft>
                          <a:spcPts val="0"/>
                        </a:spcAft>
                      </a:pPr>
                      <a:r>
                        <a:rPr lang="en-US" sz="900">
                          <a:effectLst/>
                        </a:rPr>
                        <a:t>PL</a:t>
                      </a:r>
                      <a:endParaRPr lang="en-GB" sz="900">
                        <a:solidFill>
                          <a:srgbClr val="365F91"/>
                        </a:solidFill>
                        <a:effectLst/>
                        <a:latin typeface="Calibri" charset="0"/>
                        <a:ea typeface="Times New Roman" charset="0"/>
                        <a:cs typeface="Times New Roman" charset="0"/>
                      </a:endParaRPr>
                    </a:p>
                  </a:txBody>
                  <a:tcPr marL="55518" marR="55518" marT="0" marB="0" anchor="b"/>
                </a:tc>
                <a:tc>
                  <a:txBody>
                    <a:bodyPr/>
                    <a:lstStyle/>
                    <a:p>
                      <a:pPr algn="ctr">
                        <a:lnSpc>
                          <a:spcPct val="115000"/>
                        </a:lnSpc>
                        <a:spcAft>
                          <a:spcPts val="0"/>
                        </a:spcAft>
                      </a:pPr>
                      <a:r>
                        <a:rPr lang="en-US" sz="900">
                          <a:effectLst/>
                        </a:rPr>
                        <a:t>-0.91</a:t>
                      </a:r>
                      <a:endParaRPr lang="en-GB" sz="900">
                        <a:solidFill>
                          <a:srgbClr val="365F91"/>
                        </a:solidFill>
                        <a:effectLst/>
                        <a:latin typeface="Calibri" charset="0"/>
                        <a:ea typeface="Times New Roman" charset="0"/>
                        <a:cs typeface="Times New Roman" charset="0"/>
                      </a:endParaRPr>
                    </a:p>
                  </a:txBody>
                  <a:tcPr marL="55518" marR="55518" marT="0" marB="0" anchor="b"/>
                </a:tc>
                <a:extLst>
                  <a:ext uri="{0D108BD9-81ED-4DB2-BD59-A6C34878D82A}">
                    <a16:rowId xmlns:a16="http://schemas.microsoft.com/office/drawing/2014/main" val="10024"/>
                  </a:ext>
                </a:extLst>
              </a:tr>
              <a:tr h="163805">
                <a:tc>
                  <a:txBody>
                    <a:bodyPr/>
                    <a:lstStyle/>
                    <a:p>
                      <a:pPr algn="ctr">
                        <a:lnSpc>
                          <a:spcPct val="115000"/>
                        </a:lnSpc>
                        <a:spcAft>
                          <a:spcPts val="0"/>
                        </a:spcAft>
                      </a:pPr>
                      <a:r>
                        <a:rPr lang="en-US" sz="900">
                          <a:effectLst/>
                        </a:rPr>
                        <a:t>CZ</a:t>
                      </a:r>
                      <a:endParaRPr lang="en-GB" sz="900">
                        <a:solidFill>
                          <a:srgbClr val="365F91"/>
                        </a:solidFill>
                        <a:effectLst/>
                        <a:latin typeface="Calibri" charset="0"/>
                        <a:ea typeface="Times New Roman" charset="0"/>
                        <a:cs typeface="Times New Roman" charset="0"/>
                      </a:endParaRPr>
                    </a:p>
                  </a:txBody>
                  <a:tcPr marL="55518" marR="55518" marT="0" marB="0" anchor="b"/>
                </a:tc>
                <a:tc>
                  <a:txBody>
                    <a:bodyPr/>
                    <a:lstStyle/>
                    <a:p>
                      <a:pPr algn="ctr">
                        <a:lnSpc>
                          <a:spcPct val="115000"/>
                        </a:lnSpc>
                        <a:spcAft>
                          <a:spcPts val="0"/>
                        </a:spcAft>
                      </a:pPr>
                      <a:r>
                        <a:rPr lang="en-US" sz="900">
                          <a:effectLst/>
                        </a:rPr>
                        <a:t>-0.91</a:t>
                      </a:r>
                      <a:endParaRPr lang="en-GB" sz="900">
                        <a:solidFill>
                          <a:srgbClr val="365F91"/>
                        </a:solidFill>
                        <a:effectLst/>
                        <a:latin typeface="Calibri" charset="0"/>
                        <a:ea typeface="Times New Roman" charset="0"/>
                        <a:cs typeface="Times New Roman" charset="0"/>
                      </a:endParaRPr>
                    </a:p>
                  </a:txBody>
                  <a:tcPr marL="55518" marR="55518" marT="0" marB="0" anchor="b"/>
                </a:tc>
                <a:extLst>
                  <a:ext uri="{0D108BD9-81ED-4DB2-BD59-A6C34878D82A}">
                    <a16:rowId xmlns:a16="http://schemas.microsoft.com/office/drawing/2014/main" val="10025"/>
                  </a:ext>
                </a:extLst>
              </a:tr>
              <a:tr h="163805">
                <a:tc>
                  <a:txBody>
                    <a:bodyPr/>
                    <a:lstStyle/>
                    <a:p>
                      <a:pPr algn="ctr">
                        <a:lnSpc>
                          <a:spcPct val="115000"/>
                        </a:lnSpc>
                        <a:spcAft>
                          <a:spcPts val="0"/>
                        </a:spcAft>
                      </a:pPr>
                      <a:r>
                        <a:rPr lang="en-US" sz="900">
                          <a:effectLst/>
                        </a:rPr>
                        <a:t>EE</a:t>
                      </a:r>
                      <a:endParaRPr lang="en-GB" sz="900">
                        <a:solidFill>
                          <a:srgbClr val="365F91"/>
                        </a:solidFill>
                        <a:effectLst/>
                        <a:latin typeface="Calibri" charset="0"/>
                        <a:ea typeface="Times New Roman" charset="0"/>
                        <a:cs typeface="Times New Roman" charset="0"/>
                      </a:endParaRPr>
                    </a:p>
                  </a:txBody>
                  <a:tcPr marL="55518" marR="55518" marT="0" marB="0" anchor="b"/>
                </a:tc>
                <a:tc>
                  <a:txBody>
                    <a:bodyPr/>
                    <a:lstStyle/>
                    <a:p>
                      <a:pPr algn="ctr">
                        <a:lnSpc>
                          <a:spcPct val="115000"/>
                        </a:lnSpc>
                        <a:spcAft>
                          <a:spcPts val="0"/>
                        </a:spcAft>
                      </a:pPr>
                      <a:r>
                        <a:rPr lang="en-US" sz="900">
                          <a:effectLst/>
                        </a:rPr>
                        <a:t>-0.92</a:t>
                      </a:r>
                      <a:endParaRPr lang="en-GB" sz="900">
                        <a:solidFill>
                          <a:srgbClr val="365F91"/>
                        </a:solidFill>
                        <a:effectLst/>
                        <a:latin typeface="Calibri" charset="0"/>
                        <a:ea typeface="Times New Roman" charset="0"/>
                        <a:cs typeface="Times New Roman" charset="0"/>
                      </a:endParaRPr>
                    </a:p>
                  </a:txBody>
                  <a:tcPr marL="55518" marR="55518" marT="0" marB="0" anchor="b"/>
                </a:tc>
                <a:extLst>
                  <a:ext uri="{0D108BD9-81ED-4DB2-BD59-A6C34878D82A}">
                    <a16:rowId xmlns:a16="http://schemas.microsoft.com/office/drawing/2014/main" val="10026"/>
                  </a:ext>
                </a:extLst>
              </a:tr>
              <a:tr h="163805">
                <a:tc>
                  <a:txBody>
                    <a:bodyPr/>
                    <a:lstStyle/>
                    <a:p>
                      <a:pPr algn="ctr">
                        <a:lnSpc>
                          <a:spcPct val="115000"/>
                        </a:lnSpc>
                        <a:spcAft>
                          <a:spcPts val="0"/>
                        </a:spcAft>
                      </a:pPr>
                      <a:r>
                        <a:rPr lang="en-US" sz="900">
                          <a:effectLst/>
                        </a:rPr>
                        <a:t>LT</a:t>
                      </a:r>
                      <a:endParaRPr lang="en-GB" sz="900">
                        <a:solidFill>
                          <a:srgbClr val="365F91"/>
                        </a:solidFill>
                        <a:effectLst/>
                        <a:latin typeface="Calibri" charset="0"/>
                        <a:ea typeface="Times New Roman" charset="0"/>
                        <a:cs typeface="Times New Roman" charset="0"/>
                      </a:endParaRPr>
                    </a:p>
                  </a:txBody>
                  <a:tcPr marL="55518" marR="55518" marT="0" marB="0" anchor="b"/>
                </a:tc>
                <a:tc>
                  <a:txBody>
                    <a:bodyPr/>
                    <a:lstStyle/>
                    <a:p>
                      <a:pPr algn="ctr">
                        <a:lnSpc>
                          <a:spcPct val="115000"/>
                        </a:lnSpc>
                        <a:spcAft>
                          <a:spcPts val="0"/>
                        </a:spcAft>
                      </a:pPr>
                      <a:r>
                        <a:rPr lang="en-US" sz="900">
                          <a:effectLst/>
                        </a:rPr>
                        <a:t>-0.94</a:t>
                      </a:r>
                      <a:endParaRPr lang="en-GB" sz="900">
                        <a:solidFill>
                          <a:srgbClr val="365F91"/>
                        </a:solidFill>
                        <a:effectLst/>
                        <a:latin typeface="Calibri" charset="0"/>
                        <a:ea typeface="Times New Roman" charset="0"/>
                        <a:cs typeface="Times New Roman" charset="0"/>
                      </a:endParaRPr>
                    </a:p>
                  </a:txBody>
                  <a:tcPr marL="55518" marR="55518" marT="0" marB="0" anchor="b"/>
                </a:tc>
                <a:extLst>
                  <a:ext uri="{0D108BD9-81ED-4DB2-BD59-A6C34878D82A}">
                    <a16:rowId xmlns:a16="http://schemas.microsoft.com/office/drawing/2014/main" val="10027"/>
                  </a:ext>
                </a:extLst>
              </a:tr>
              <a:tr h="163805">
                <a:tc>
                  <a:txBody>
                    <a:bodyPr/>
                    <a:lstStyle/>
                    <a:p>
                      <a:pPr algn="ctr">
                        <a:lnSpc>
                          <a:spcPct val="115000"/>
                        </a:lnSpc>
                        <a:spcAft>
                          <a:spcPts val="0"/>
                        </a:spcAft>
                      </a:pPr>
                      <a:r>
                        <a:rPr lang="en-US" sz="900" dirty="0">
                          <a:effectLst/>
                        </a:rPr>
                        <a:t>RO</a:t>
                      </a:r>
                      <a:endParaRPr lang="en-GB" sz="900" dirty="0">
                        <a:solidFill>
                          <a:srgbClr val="365F91"/>
                        </a:solidFill>
                        <a:effectLst/>
                        <a:latin typeface="Calibri" charset="0"/>
                        <a:ea typeface="Times New Roman" charset="0"/>
                        <a:cs typeface="Times New Roman" charset="0"/>
                      </a:endParaRPr>
                    </a:p>
                  </a:txBody>
                  <a:tcPr marL="55518" marR="55518" marT="0" marB="0" anchor="b"/>
                </a:tc>
                <a:tc>
                  <a:txBody>
                    <a:bodyPr/>
                    <a:lstStyle/>
                    <a:p>
                      <a:pPr algn="ctr">
                        <a:lnSpc>
                          <a:spcPct val="115000"/>
                        </a:lnSpc>
                        <a:spcAft>
                          <a:spcPts val="0"/>
                        </a:spcAft>
                      </a:pPr>
                      <a:r>
                        <a:rPr lang="en-US" sz="900" dirty="0">
                          <a:effectLst/>
                        </a:rPr>
                        <a:t>-0.99</a:t>
                      </a:r>
                      <a:endParaRPr lang="en-GB" sz="900" dirty="0">
                        <a:solidFill>
                          <a:srgbClr val="365F91"/>
                        </a:solidFill>
                        <a:effectLst/>
                        <a:latin typeface="Calibri" charset="0"/>
                        <a:ea typeface="Times New Roman" charset="0"/>
                        <a:cs typeface="Times New Roman" charset="0"/>
                      </a:endParaRPr>
                    </a:p>
                  </a:txBody>
                  <a:tcPr marL="55518" marR="55518" marT="0" marB="0" anchor="b"/>
                </a:tc>
                <a:extLst>
                  <a:ext uri="{0D108BD9-81ED-4DB2-BD59-A6C34878D82A}">
                    <a16:rowId xmlns:a16="http://schemas.microsoft.com/office/drawing/2014/main" val="10028"/>
                  </a:ext>
                </a:extLst>
              </a:tr>
            </a:tbl>
          </a:graphicData>
        </a:graphic>
      </p:graphicFrame>
    </p:spTree>
    <p:extLst>
      <p:ext uri="{BB962C8B-B14F-4D97-AF65-F5344CB8AC3E}">
        <p14:creationId xmlns:p14="http://schemas.microsoft.com/office/powerpoint/2010/main" val="810814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3779912" y="274638"/>
            <a:ext cx="44713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sk-SK" altLang="sk-SK" sz="1400" dirty="0"/>
              <a:t>BARCOM </a:t>
            </a:r>
            <a:r>
              <a:rPr lang="sk-SK" altLang="sk-SK" sz="1400" dirty="0" err="1"/>
              <a:t>Conference</a:t>
            </a:r>
            <a:r>
              <a:rPr lang="sk-SK" altLang="sk-SK" sz="1400" dirty="0"/>
              <a:t>, </a:t>
            </a:r>
            <a:r>
              <a:rPr lang="sk-SK" altLang="sk-SK" sz="1400" dirty="0" err="1"/>
              <a:t>February</a:t>
            </a:r>
            <a:r>
              <a:rPr lang="sk-SK" altLang="sk-SK" sz="1400" dirty="0"/>
              <a:t> 28</a:t>
            </a:r>
            <a:r>
              <a:rPr lang="en-US" altLang="sk-SK" sz="1400" dirty="0"/>
              <a:t>, 2018 Brussels</a:t>
            </a:r>
          </a:p>
        </p:txBody>
      </p:sp>
      <p:sp>
        <p:nvSpPr>
          <p:cNvPr id="7" name="Title 1"/>
          <p:cNvSpPr>
            <a:spLocks noGrp="1"/>
          </p:cNvSpPr>
          <p:nvPr>
            <p:ph type="title"/>
          </p:nvPr>
        </p:nvSpPr>
        <p:spPr>
          <a:xfrm>
            <a:off x="251520" y="930151"/>
            <a:ext cx="8568952" cy="854968"/>
          </a:xfrm>
        </p:spPr>
        <p:txBody>
          <a:bodyPr anchor="ctr"/>
          <a:lstStyle/>
          <a:p>
            <a:r>
              <a:rPr lang="en-US" sz="3200" b="1" dirty="0">
                <a:solidFill>
                  <a:srgbClr val="692020"/>
                </a:solidFill>
              </a:rPr>
              <a:t>Effects of constructive industrial relations (CIR Index)</a:t>
            </a:r>
          </a:p>
        </p:txBody>
      </p:sp>
      <p:sp>
        <p:nvSpPr>
          <p:cNvPr id="9" name="Rectangle 8"/>
          <p:cNvSpPr/>
          <p:nvPr/>
        </p:nvSpPr>
        <p:spPr>
          <a:xfrm>
            <a:off x="539552" y="2132856"/>
            <a:ext cx="8280920" cy="3970318"/>
          </a:xfrm>
          <a:prstGeom prst="rect">
            <a:avLst/>
          </a:prstGeom>
          <a:ln>
            <a:noFill/>
          </a:ln>
        </p:spPr>
        <p:txBody>
          <a:bodyPr wrap="square">
            <a:spAutoFit/>
          </a:bodyPr>
          <a:lstStyle/>
          <a:p>
            <a:pPr marL="285750" indent="-285750">
              <a:buFont typeface="Arial" charset="0"/>
              <a:buChar char="•"/>
            </a:pPr>
            <a:r>
              <a:rPr lang="en-GB" sz="2800" dirty="0">
                <a:latin typeface="+mn-lt"/>
              </a:rPr>
              <a:t>Are more constructive industrial relations associated with specific patterns of collective bargaining? </a:t>
            </a:r>
          </a:p>
          <a:p>
            <a:endParaRPr lang="en-GB" sz="2800" dirty="0">
              <a:latin typeface="+mn-lt"/>
            </a:endParaRPr>
          </a:p>
          <a:p>
            <a:pPr marL="457200" indent="-457200">
              <a:buFont typeface="Wingdings" charset="2"/>
              <a:buChar char="Ø"/>
            </a:pPr>
            <a:r>
              <a:rPr lang="en-GB" sz="2800" dirty="0">
                <a:latin typeface="+mn-lt"/>
              </a:rPr>
              <a:t>specific </a:t>
            </a:r>
            <a:r>
              <a:rPr lang="en-GB" sz="2800" b="1" dirty="0">
                <a:solidFill>
                  <a:srgbClr val="692020"/>
                </a:solidFill>
                <a:latin typeface="+mn-lt"/>
              </a:rPr>
              <a:t>bargaining processes </a:t>
            </a:r>
            <a:r>
              <a:rPr lang="en-GB" sz="2800" dirty="0">
                <a:latin typeface="+mn-lt"/>
              </a:rPr>
              <a:t>(company vs. multi-employer bargaining) </a:t>
            </a:r>
          </a:p>
          <a:p>
            <a:pPr marL="457200" indent="-457200">
              <a:buFont typeface="Wingdings" charset="2"/>
              <a:buChar char="Ø"/>
            </a:pPr>
            <a:endParaRPr lang="en-GB" sz="2800" dirty="0">
              <a:latin typeface="+mn-lt"/>
            </a:endParaRPr>
          </a:p>
          <a:p>
            <a:pPr marL="457200" indent="-457200">
              <a:buFont typeface="Wingdings" charset="2"/>
              <a:buChar char="Ø"/>
            </a:pPr>
            <a:r>
              <a:rPr lang="en-GB" sz="2800" dirty="0">
                <a:latin typeface="+mn-lt"/>
              </a:rPr>
              <a:t>specific </a:t>
            </a:r>
            <a:r>
              <a:rPr lang="en-GB" sz="2800" b="1" dirty="0">
                <a:solidFill>
                  <a:srgbClr val="692020"/>
                </a:solidFill>
                <a:latin typeface="+mn-lt"/>
              </a:rPr>
              <a:t>bargaining outcomes </a:t>
            </a:r>
            <a:r>
              <a:rPr lang="en-GB" sz="2800" dirty="0">
                <a:latin typeface="+mn-lt"/>
              </a:rPr>
              <a:t>(homogeneity   in CBA contents)</a:t>
            </a:r>
          </a:p>
        </p:txBody>
      </p:sp>
    </p:spTree>
    <p:extLst>
      <p:ext uri="{BB962C8B-B14F-4D97-AF65-F5344CB8AC3E}">
        <p14:creationId xmlns:p14="http://schemas.microsoft.com/office/powerpoint/2010/main" val="345650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3779912" y="274638"/>
            <a:ext cx="44713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sk-SK" altLang="sk-SK" sz="1400" dirty="0"/>
              <a:t>BARCOM </a:t>
            </a:r>
            <a:r>
              <a:rPr lang="sk-SK" altLang="sk-SK" sz="1400" dirty="0" err="1"/>
              <a:t>Conference</a:t>
            </a:r>
            <a:r>
              <a:rPr lang="sk-SK" altLang="sk-SK" sz="1400" dirty="0"/>
              <a:t>, </a:t>
            </a:r>
            <a:r>
              <a:rPr lang="sk-SK" altLang="sk-SK" sz="1400" dirty="0" err="1"/>
              <a:t>February</a:t>
            </a:r>
            <a:r>
              <a:rPr lang="sk-SK" altLang="sk-SK" sz="1400" dirty="0"/>
              <a:t> 28</a:t>
            </a:r>
            <a:r>
              <a:rPr lang="en-US" altLang="sk-SK" sz="1400" dirty="0"/>
              <a:t>, 2018 Brussels</a:t>
            </a:r>
          </a:p>
        </p:txBody>
      </p:sp>
      <p:sp>
        <p:nvSpPr>
          <p:cNvPr id="9" name="Rectangle 8"/>
          <p:cNvSpPr/>
          <p:nvPr/>
        </p:nvSpPr>
        <p:spPr>
          <a:xfrm>
            <a:off x="504927" y="1875916"/>
            <a:ext cx="8280920" cy="4893647"/>
          </a:xfrm>
          <a:prstGeom prst="rect">
            <a:avLst/>
          </a:prstGeom>
          <a:ln>
            <a:noFill/>
          </a:ln>
        </p:spPr>
        <p:txBody>
          <a:bodyPr wrap="square">
            <a:spAutoFit/>
          </a:bodyPr>
          <a:lstStyle/>
          <a:p>
            <a:pPr marL="317500" indent="-317500">
              <a:buFont typeface="Arial" charset="0"/>
              <a:buChar char="•"/>
            </a:pPr>
            <a:r>
              <a:rPr lang="en-US" sz="2400" dirty="0">
                <a:latin typeface="+mn-lt"/>
                <a:ea typeface="Cambria" charset="0"/>
                <a:cs typeface="Cambria" charset="0"/>
              </a:rPr>
              <a:t>Process: higher CIR index           higher likelihood of sectoral/multi-employer CBAs</a:t>
            </a:r>
          </a:p>
          <a:p>
            <a:pPr marL="317500" indent="-317500">
              <a:buFont typeface="Arial" charset="0"/>
              <a:buChar char="•"/>
            </a:pPr>
            <a:r>
              <a:rPr lang="en-GB" sz="2400" dirty="0">
                <a:latin typeface="+mn-lt"/>
              </a:rPr>
              <a:t>Outcomes: CBAs from countries with higher CIR Index      </a:t>
            </a:r>
          </a:p>
          <a:p>
            <a:pPr marL="1079500" indent="-1079500"/>
            <a:r>
              <a:rPr lang="en-GB" sz="2400" dirty="0">
                <a:latin typeface="+mn-lt"/>
              </a:rPr>
              <a:t>             more likely to contain </a:t>
            </a:r>
            <a:r>
              <a:rPr lang="en-GB" sz="2400" b="1" dirty="0">
                <a:solidFill>
                  <a:srgbClr val="692020"/>
                </a:solidFill>
                <a:latin typeface="+mn-lt"/>
              </a:rPr>
              <a:t>structural wage increases </a:t>
            </a:r>
            <a:r>
              <a:rPr lang="en-GB" sz="2400" dirty="0">
                <a:latin typeface="+mn-lt"/>
              </a:rPr>
              <a:t>compared to no wage increases; </a:t>
            </a:r>
          </a:p>
          <a:p>
            <a:pPr marL="317500" indent="-317500"/>
            <a:r>
              <a:rPr lang="en-GB" sz="2400" dirty="0">
                <a:latin typeface="+mn-lt"/>
              </a:rPr>
              <a:t>             less likely to contain </a:t>
            </a:r>
            <a:r>
              <a:rPr lang="en-GB" sz="2400" b="1" dirty="0">
                <a:solidFill>
                  <a:srgbClr val="692020"/>
                </a:solidFill>
                <a:latin typeface="+mn-lt"/>
              </a:rPr>
              <a:t>once-only pay increases </a:t>
            </a:r>
          </a:p>
          <a:p>
            <a:pPr marL="317500" indent="-317500"/>
            <a:r>
              <a:rPr lang="en-GB" sz="2400" dirty="0">
                <a:latin typeface="+mn-lt"/>
              </a:rPr>
              <a:t>             compared to no wage increases</a:t>
            </a:r>
          </a:p>
          <a:p>
            <a:pPr marL="1031875" indent="-1031875"/>
            <a:r>
              <a:rPr lang="en-GB" sz="2400" dirty="0">
                <a:latin typeface="+mn-lt"/>
                <a:ea typeface="Cambria" charset="0"/>
                <a:cs typeface="Cambria" charset="0"/>
              </a:rPr>
              <a:t>             </a:t>
            </a:r>
            <a:r>
              <a:rPr lang="en-GB" sz="2400" dirty="0"/>
              <a:t>more CBAs with wage increases as a combination of a </a:t>
            </a:r>
            <a:r>
              <a:rPr lang="en-GB" sz="2400" b="1" dirty="0">
                <a:solidFill>
                  <a:srgbClr val="692020"/>
                </a:solidFill>
              </a:rPr>
              <a:t>% pay hike and a lump sum bonus </a:t>
            </a:r>
            <a:r>
              <a:rPr lang="en-GB" sz="2400" dirty="0"/>
              <a:t>compared to a simple % hike; fewer agreements with lump sum increase only</a:t>
            </a:r>
          </a:p>
          <a:p>
            <a:pPr marL="1031875" indent="-1031875"/>
            <a:r>
              <a:rPr lang="en-GB" sz="2400" dirty="0">
                <a:latin typeface="+mn-lt"/>
                <a:ea typeface="Cambria" charset="0"/>
                <a:cs typeface="Cambria" charset="0"/>
              </a:rPr>
              <a:t>            </a:t>
            </a:r>
            <a:r>
              <a:rPr lang="en-GB" sz="2400" dirty="0"/>
              <a:t>agreed working hours are about 1.5 hours shorter than in CBAs in countries with a lower CIR score</a:t>
            </a:r>
            <a:endParaRPr lang="en-US" sz="2400" dirty="0">
              <a:latin typeface="+mn-lt"/>
              <a:ea typeface="Cambria" charset="0"/>
              <a:cs typeface="Cambria" charset="0"/>
            </a:endParaRPr>
          </a:p>
        </p:txBody>
      </p:sp>
      <p:sp>
        <p:nvSpPr>
          <p:cNvPr id="2" name="Right Arrow 1"/>
          <p:cNvSpPr/>
          <p:nvPr/>
        </p:nvSpPr>
        <p:spPr>
          <a:xfrm>
            <a:off x="4535996" y="1943449"/>
            <a:ext cx="676236" cy="378812"/>
          </a:xfrm>
          <a:prstGeom prst="rightArrow">
            <a:avLst/>
          </a:prstGeom>
          <a:solidFill>
            <a:srgbClr val="692020"/>
          </a:solidFill>
          <a:ln>
            <a:solidFill>
              <a:srgbClr val="6920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a:off x="827584" y="3033133"/>
            <a:ext cx="676236" cy="378812"/>
          </a:xfrm>
          <a:prstGeom prst="rightArrow">
            <a:avLst/>
          </a:prstGeom>
          <a:solidFill>
            <a:srgbClr val="692020"/>
          </a:solidFill>
          <a:ln>
            <a:solidFill>
              <a:srgbClr val="6920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a:off x="827584" y="3793352"/>
            <a:ext cx="676236" cy="378812"/>
          </a:xfrm>
          <a:prstGeom prst="rightArrow">
            <a:avLst/>
          </a:prstGeom>
          <a:solidFill>
            <a:srgbClr val="692020"/>
          </a:solidFill>
          <a:ln>
            <a:solidFill>
              <a:srgbClr val="6920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itle 1"/>
          <p:cNvSpPr>
            <a:spLocks noGrp="1"/>
          </p:cNvSpPr>
          <p:nvPr>
            <p:ph type="title"/>
          </p:nvPr>
        </p:nvSpPr>
        <p:spPr>
          <a:xfrm>
            <a:off x="251520" y="930151"/>
            <a:ext cx="8568952" cy="854968"/>
          </a:xfrm>
        </p:spPr>
        <p:txBody>
          <a:bodyPr anchor="ctr"/>
          <a:lstStyle/>
          <a:p>
            <a:r>
              <a:rPr lang="en-US" sz="3200" b="1" dirty="0">
                <a:solidFill>
                  <a:srgbClr val="692020"/>
                </a:solidFill>
              </a:rPr>
              <a:t>Effects of constructive industrial relations (CIR Index)</a:t>
            </a:r>
          </a:p>
        </p:txBody>
      </p:sp>
      <p:sp>
        <p:nvSpPr>
          <p:cNvPr id="13" name="Right Arrow 12"/>
          <p:cNvSpPr/>
          <p:nvPr/>
        </p:nvSpPr>
        <p:spPr>
          <a:xfrm>
            <a:off x="827584" y="4553571"/>
            <a:ext cx="676236" cy="378812"/>
          </a:xfrm>
          <a:prstGeom prst="rightArrow">
            <a:avLst/>
          </a:prstGeom>
          <a:solidFill>
            <a:srgbClr val="692020"/>
          </a:solidFill>
          <a:ln>
            <a:solidFill>
              <a:srgbClr val="6920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a:off x="827584" y="5877272"/>
            <a:ext cx="676236" cy="378812"/>
          </a:xfrm>
          <a:prstGeom prst="rightArrow">
            <a:avLst/>
          </a:prstGeom>
          <a:solidFill>
            <a:srgbClr val="692020"/>
          </a:solidFill>
          <a:ln>
            <a:solidFill>
              <a:srgbClr val="6920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910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3779912" y="274638"/>
            <a:ext cx="44713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sk-SK" altLang="sk-SK" sz="1400" dirty="0"/>
              <a:t>BARCOM </a:t>
            </a:r>
            <a:r>
              <a:rPr lang="sk-SK" altLang="sk-SK" sz="1400" dirty="0" err="1"/>
              <a:t>Conference</a:t>
            </a:r>
            <a:r>
              <a:rPr lang="sk-SK" altLang="sk-SK" sz="1400" dirty="0"/>
              <a:t>, </a:t>
            </a:r>
            <a:r>
              <a:rPr lang="sk-SK" altLang="sk-SK" sz="1400" dirty="0" err="1"/>
              <a:t>February</a:t>
            </a:r>
            <a:r>
              <a:rPr lang="sk-SK" altLang="sk-SK" sz="1400" dirty="0"/>
              <a:t> 28</a:t>
            </a:r>
            <a:r>
              <a:rPr lang="en-US" altLang="sk-SK" sz="1400" dirty="0"/>
              <a:t>, 2018 Brussels</a:t>
            </a:r>
          </a:p>
        </p:txBody>
      </p:sp>
      <p:sp>
        <p:nvSpPr>
          <p:cNvPr id="9" name="Rectangle 8"/>
          <p:cNvSpPr/>
          <p:nvPr/>
        </p:nvSpPr>
        <p:spPr>
          <a:xfrm>
            <a:off x="539552" y="1556792"/>
            <a:ext cx="8280920" cy="5262979"/>
          </a:xfrm>
          <a:prstGeom prst="rect">
            <a:avLst/>
          </a:prstGeom>
          <a:ln>
            <a:noFill/>
          </a:ln>
        </p:spPr>
        <p:txBody>
          <a:bodyPr wrap="square">
            <a:spAutoFit/>
          </a:bodyPr>
          <a:lstStyle/>
          <a:p>
            <a:pPr marL="317500" indent="-317500">
              <a:buFont typeface="Arial" charset="0"/>
              <a:buChar char="•"/>
            </a:pPr>
            <a:r>
              <a:rPr lang="en-US" sz="2400" dirty="0">
                <a:latin typeface="+mn-lt"/>
                <a:ea typeface="Cambria" charset="0"/>
                <a:cs typeface="Cambria" charset="0"/>
              </a:rPr>
              <a:t>Collective bargaining is an important mechanism for setting working conditions</a:t>
            </a:r>
          </a:p>
          <a:p>
            <a:pPr marL="317500" indent="-317500">
              <a:buFont typeface="Arial" charset="0"/>
              <a:buChar char="•"/>
            </a:pPr>
            <a:r>
              <a:rPr lang="en-US" sz="2400" dirty="0">
                <a:latin typeface="+mn-lt"/>
                <a:ea typeface="Cambria" charset="0"/>
                <a:cs typeface="Cambria" charset="0"/>
              </a:rPr>
              <a:t>Lack of systematic analyses on sectoral bargaining landscapes and bargaining outcomes</a:t>
            </a:r>
          </a:p>
          <a:p>
            <a:pPr marL="317500" indent="-317500">
              <a:buFont typeface="Arial" charset="0"/>
              <a:buChar char="•"/>
            </a:pPr>
            <a:endParaRPr lang="en-US" sz="2400" dirty="0">
              <a:latin typeface="+mn-lt"/>
              <a:ea typeface="Cambria" charset="0"/>
              <a:cs typeface="Cambria" charset="0"/>
            </a:endParaRPr>
          </a:p>
          <a:p>
            <a:pPr marL="317500" indent="-317500">
              <a:buFont typeface="Arial" charset="0"/>
              <a:buChar char="•"/>
            </a:pPr>
            <a:endParaRPr lang="en-US" sz="2400" dirty="0">
              <a:latin typeface="+mn-lt"/>
              <a:ea typeface="Cambria" charset="0"/>
              <a:cs typeface="Cambria" charset="0"/>
            </a:endParaRPr>
          </a:p>
          <a:p>
            <a:pPr marL="317500" indent="-317500">
              <a:buFont typeface="Arial" charset="0"/>
              <a:buChar char="•"/>
            </a:pPr>
            <a:r>
              <a:rPr lang="en-US" sz="2400" dirty="0">
                <a:latin typeface="+mn-lt"/>
                <a:ea typeface="Cambria" charset="0"/>
                <a:cs typeface="Cambria" charset="0"/>
              </a:rPr>
              <a:t>BARCOM project to improve expertise in industrial relations on the above issues</a:t>
            </a:r>
          </a:p>
          <a:p>
            <a:pPr marL="317500" indent="-317500">
              <a:buFont typeface="Arial" charset="0"/>
              <a:buChar char="•"/>
            </a:pPr>
            <a:endParaRPr lang="en-US" sz="2400" dirty="0">
              <a:latin typeface="+mn-lt"/>
              <a:ea typeface="Cambria" charset="0"/>
              <a:cs typeface="Cambria" charset="0"/>
            </a:endParaRPr>
          </a:p>
          <a:p>
            <a:pPr marL="317500" indent="-317500">
              <a:buFont typeface="Arial" charset="0"/>
              <a:buChar char="•"/>
            </a:pPr>
            <a:r>
              <a:rPr lang="en-US" sz="2400" dirty="0">
                <a:latin typeface="+mn-lt"/>
                <a:ea typeface="Cambria" charset="0"/>
                <a:cs typeface="Cambria" charset="0"/>
              </a:rPr>
              <a:t>Diversity in bargaining landscapes in commerce across the EU, particular bargaining attributes and institutional conditions facilitate particular CBA outcomes</a:t>
            </a:r>
          </a:p>
          <a:p>
            <a:pPr marL="317500" indent="-317500">
              <a:buFont typeface="Arial" charset="0"/>
              <a:buChar char="•"/>
            </a:pPr>
            <a:r>
              <a:rPr lang="en-US" sz="2400" dirty="0">
                <a:latin typeface="+mn-lt"/>
                <a:ea typeface="Cambria" charset="0"/>
                <a:cs typeface="Cambria" charset="0"/>
              </a:rPr>
              <a:t>3 BARCOM reports, </a:t>
            </a:r>
            <a:r>
              <a:rPr lang="en-US" sz="2400" dirty="0">
                <a:latin typeface="+mn-lt"/>
                <a:ea typeface="Cambria" charset="0"/>
                <a:cs typeface="Cambria" charset="0"/>
                <a:hlinkClick r:id="rId3"/>
              </a:rPr>
              <a:t>www.wageindicator.org</a:t>
            </a:r>
            <a:r>
              <a:rPr lang="en-US" sz="2400" dirty="0">
                <a:latin typeface="+mn-lt"/>
                <a:ea typeface="Cambria" charset="0"/>
                <a:cs typeface="Cambria" charset="0"/>
              </a:rPr>
              <a:t> </a:t>
            </a:r>
          </a:p>
          <a:p>
            <a:pPr marL="317500" indent="-317500">
              <a:buFont typeface="Arial" charset="0"/>
              <a:buChar char="•"/>
            </a:pPr>
            <a:endParaRPr lang="en-US" sz="2400" dirty="0">
              <a:latin typeface="+mn-lt"/>
              <a:ea typeface="Cambria" charset="0"/>
              <a:cs typeface="Cambria" charset="0"/>
            </a:endParaRPr>
          </a:p>
        </p:txBody>
      </p:sp>
      <p:sp>
        <p:nvSpPr>
          <p:cNvPr id="12" name="Title 1"/>
          <p:cNvSpPr>
            <a:spLocks noGrp="1"/>
          </p:cNvSpPr>
          <p:nvPr>
            <p:ph type="title"/>
          </p:nvPr>
        </p:nvSpPr>
        <p:spPr>
          <a:xfrm>
            <a:off x="251520" y="773832"/>
            <a:ext cx="8568952" cy="854968"/>
          </a:xfrm>
        </p:spPr>
        <p:txBody>
          <a:bodyPr anchor="ctr"/>
          <a:lstStyle/>
          <a:p>
            <a:r>
              <a:rPr lang="en-US" sz="3200" b="1" dirty="0">
                <a:solidFill>
                  <a:srgbClr val="692020"/>
                </a:solidFill>
              </a:rPr>
              <a:t>Conclusions</a:t>
            </a:r>
          </a:p>
        </p:txBody>
      </p:sp>
      <p:sp>
        <p:nvSpPr>
          <p:cNvPr id="3" name="Down Arrow 2"/>
          <p:cNvSpPr/>
          <p:nvPr/>
        </p:nvSpPr>
        <p:spPr>
          <a:xfrm>
            <a:off x="4067944" y="3140968"/>
            <a:ext cx="468052" cy="648072"/>
          </a:xfrm>
          <a:prstGeom prst="downArrow">
            <a:avLst/>
          </a:prstGeom>
          <a:solidFill>
            <a:srgbClr val="692020"/>
          </a:solidFill>
          <a:ln>
            <a:solidFill>
              <a:srgbClr val="6920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1720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k-SK"/>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28" y="16349"/>
            <a:ext cx="9148628" cy="6878951"/>
          </a:xfrm>
        </p:spPr>
      </p:pic>
      <p:sp>
        <p:nvSpPr>
          <p:cNvPr id="7" name="Rectangle 6"/>
          <p:cNvSpPr/>
          <p:nvPr/>
        </p:nvSpPr>
        <p:spPr>
          <a:xfrm>
            <a:off x="683568" y="2132856"/>
            <a:ext cx="8003232" cy="2062103"/>
          </a:xfrm>
          <a:prstGeom prst="rect">
            <a:avLst/>
          </a:prstGeom>
        </p:spPr>
        <p:txBody>
          <a:bodyPr wrap="square">
            <a:spAutoFit/>
          </a:bodyPr>
          <a:lstStyle/>
          <a:p>
            <a:pPr lvl="0" algn="ctr" eaLnBrk="1" hangingPunct="1"/>
            <a:endParaRPr lang="en-US" altLang="sk-SK" sz="3200" b="1" dirty="0">
              <a:solidFill>
                <a:srgbClr val="FFFFFF"/>
              </a:solidFill>
            </a:endParaRPr>
          </a:p>
          <a:p>
            <a:pPr lvl="0" algn="ctr" eaLnBrk="1" hangingPunct="1"/>
            <a:r>
              <a:rPr lang="sk-SK" altLang="sk-SK" sz="3200" b="1" dirty="0">
                <a:solidFill>
                  <a:srgbClr val="FFFFFF"/>
                </a:solidFill>
              </a:rPr>
              <a:t>THANK YOU FOR YOUR ATTENTION</a:t>
            </a:r>
            <a:r>
              <a:rPr lang="en-US" altLang="sk-SK" sz="3200" b="1" dirty="0">
                <a:solidFill>
                  <a:srgbClr val="FFFFFF"/>
                </a:solidFill>
              </a:rPr>
              <a:t>!</a:t>
            </a:r>
          </a:p>
          <a:p>
            <a:pPr lvl="0" algn="ctr" eaLnBrk="1" hangingPunct="1"/>
            <a:endParaRPr lang="en-US" altLang="sk-SK" sz="3200" b="1" dirty="0">
              <a:solidFill>
                <a:srgbClr val="FFFFFF"/>
              </a:solidFill>
            </a:endParaRPr>
          </a:p>
          <a:p>
            <a:pPr lvl="0" algn="ctr" eaLnBrk="1" hangingPunct="1"/>
            <a:r>
              <a:rPr lang="en-US" altLang="sk-SK" sz="3200" b="1" dirty="0">
                <a:solidFill>
                  <a:srgbClr val="FFFFFF"/>
                </a:solidFill>
              </a:rPr>
              <a:t>Questions: </a:t>
            </a:r>
            <a:r>
              <a:rPr lang="en-US" altLang="sk-SK" sz="3200" b="1" dirty="0" err="1">
                <a:solidFill>
                  <a:srgbClr val="FFFFFF"/>
                </a:solidFill>
              </a:rPr>
              <a:t>marta.kahancova@celsi.sk</a:t>
            </a:r>
            <a:endParaRPr lang="en-US" altLang="sk-SK" sz="3200" b="1" dirty="0">
              <a:solidFill>
                <a:srgbClr val="FFFFFF"/>
              </a:solidFill>
            </a:endParaRPr>
          </a:p>
        </p:txBody>
      </p:sp>
    </p:spTree>
    <p:extLst>
      <p:ext uri="{BB962C8B-B14F-4D97-AF65-F5344CB8AC3E}">
        <p14:creationId xmlns:p14="http://schemas.microsoft.com/office/powerpoint/2010/main" val="807656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3832"/>
            <a:ext cx="8229600" cy="1143000"/>
          </a:xfrm>
        </p:spPr>
        <p:txBody>
          <a:bodyPr/>
          <a:lstStyle/>
          <a:p>
            <a:r>
              <a:rPr lang="en-US" sz="4000" b="1" dirty="0">
                <a:solidFill>
                  <a:srgbClr val="692020"/>
                </a:solidFill>
              </a:rPr>
              <a:t>Employers’ organizations</a:t>
            </a:r>
          </a:p>
        </p:txBody>
      </p:sp>
      <p:sp>
        <p:nvSpPr>
          <p:cNvPr id="3" name="Content Placeholder 2"/>
          <p:cNvSpPr>
            <a:spLocks noGrp="1"/>
          </p:cNvSpPr>
          <p:nvPr>
            <p:ph idx="1"/>
          </p:nvPr>
        </p:nvSpPr>
        <p:spPr>
          <a:xfrm>
            <a:off x="457200" y="1700808"/>
            <a:ext cx="8363272" cy="648071"/>
          </a:xfrm>
        </p:spPr>
        <p:txBody>
          <a:bodyPr/>
          <a:lstStyle/>
          <a:p>
            <a:pPr marL="0" indent="0">
              <a:buNone/>
            </a:pPr>
            <a:r>
              <a:rPr lang="en-US" sz="1800" dirty="0"/>
              <a:t>Lack of data on employers’ organizations’ (EO) density, but data on EO structure in commerce</a:t>
            </a:r>
          </a:p>
        </p:txBody>
      </p:sp>
      <p:sp>
        <p:nvSpPr>
          <p:cNvPr id="6" name="TextBox 6"/>
          <p:cNvSpPr txBox="1">
            <a:spLocks noChangeArrowheads="1"/>
          </p:cNvSpPr>
          <p:nvPr/>
        </p:nvSpPr>
        <p:spPr bwMode="auto">
          <a:xfrm>
            <a:off x="3779912" y="274638"/>
            <a:ext cx="44713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sk-SK" altLang="sk-SK" sz="1400" dirty="0"/>
              <a:t>BARCOM </a:t>
            </a:r>
            <a:r>
              <a:rPr lang="sk-SK" altLang="sk-SK" sz="1400" dirty="0" err="1"/>
              <a:t>Conference</a:t>
            </a:r>
            <a:r>
              <a:rPr lang="sk-SK" altLang="sk-SK" sz="1400" dirty="0"/>
              <a:t>, </a:t>
            </a:r>
            <a:r>
              <a:rPr lang="sk-SK" altLang="sk-SK" sz="1400" dirty="0" err="1"/>
              <a:t>February</a:t>
            </a:r>
            <a:r>
              <a:rPr lang="sk-SK" altLang="sk-SK" sz="1400" dirty="0"/>
              <a:t> 28</a:t>
            </a:r>
            <a:r>
              <a:rPr lang="en-US" altLang="sk-SK" sz="1400" dirty="0"/>
              <a:t>, 2018 Brussels</a:t>
            </a:r>
          </a:p>
        </p:txBody>
      </p:sp>
      <p:sp>
        <p:nvSpPr>
          <p:cNvPr id="4" name="TextBox 3"/>
          <p:cNvSpPr txBox="1"/>
          <p:nvPr/>
        </p:nvSpPr>
        <p:spPr>
          <a:xfrm>
            <a:off x="463370" y="2420888"/>
            <a:ext cx="4042792" cy="3416320"/>
          </a:xfrm>
          <a:prstGeom prst="rect">
            <a:avLst/>
          </a:prstGeom>
          <a:solidFill>
            <a:schemeClr val="bg1"/>
          </a:solidFill>
          <a:ln>
            <a:solidFill>
              <a:srgbClr val="000000"/>
            </a:solidFill>
          </a:ln>
        </p:spPr>
        <p:txBody>
          <a:bodyPr wrap="square" rtlCol="0">
            <a:spAutoFit/>
          </a:bodyPr>
          <a:lstStyle/>
          <a:p>
            <a:r>
              <a:rPr lang="en-US" sz="2400" b="1" dirty="0">
                <a:solidFill>
                  <a:srgbClr val="692020"/>
                </a:solidFill>
              </a:rPr>
              <a:t>Plurality of EOs highest:</a:t>
            </a:r>
          </a:p>
          <a:p>
            <a:pPr marL="285750" indent="-285750">
              <a:buFont typeface="Wingdings" charset="2"/>
              <a:buChar char="Ø"/>
            </a:pPr>
            <a:r>
              <a:rPr lang="en-US" sz="2400" dirty="0"/>
              <a:t>Italy and the Netherlands </a:t>
            </a:r>
          </a:p>
          <a:p>
            <a:pPr marL="285750" indent="-285750">
              <a:buFont typeface="Wingdings" charset="2"/>
              <a:buChar char="Ø"/>
            </a:pPr>
            <a:r>
              <a:rPr lang="en-US" sz="2400" dirty="0"/>
              <a:t>plurality of unions</a:t>
            </a:r>
          </a:p>
          <a:p>
            <a:pPr marL="285750" indent="-285750">
              <a:buFont typeface="Wingdings" charset="2"/>
              <a:buChar char="Ø"/>
            </a:pPr>
            <a:r>
              <a:rPr lang="en-US" sz="2400" dirty="0"/>
              <a:t>exceptionally high bargaining coverage</a:t>
            </a:r>
          </a:p>
          <a:p>
            <a:pPr marL="285750" indent="-285750">
              <a:buFont typeface="Wingdings" charset="2"/>
              <a:buChar char="Ø"/>
            </a:pPr>
            <a:endParaRPr lang="en-US" sz="2400" dirty="0"/>
          </a:p>
          <a:p>
            <a:pPr marL="285750" indent="-285750">
              <a:buFont typeface="Wingdings" charset="2"/>
              <a:buChar char="Ø"/>
            </a:pPr>
            <a:endParaRPr lang="en-US" sz="2400" dirty="0"/>
          </a:p>
          <a:p>
            <a:pPr marL="285750" indent="-285750">
              <a:buFont typeface="Wingdings" charset="2"/>
              <a:buChar char="Ø"/>
            </a:pPr>
            <a:endParaRPr lang="en-US" sz="2400" dirty="0"/>
          </a:p>
          <a:p>
            <a:pPr marL="285750" indent="-285750">
              <a:buFont typeface="Wingdings" charset="2"/>
              <a:buChar char="Ø"/>
            </a:pPr>
            <a:endParaRPr lang="en-US" sz="2400" dirty="0"/>
          </a:p>
        </p:txBody>
      </p:sp>
      <p:sp>
        <p:nvSpPr>
          <p:cNvPr id="7" name="TextBox 6"/>
          <p:cNvSpPr txBox="1"/>
          <p:nvPr/>
        </p:nvSpPr>
        <p:spPr>
          <a:xfrm>
            <a:off x="4644008" y="2420888"/>
            <a:ext cx="4042792" cy="3416320"/>
          </a:xfrm>
          <a:prstGeom prst="rect">
            <a:avLst/>
          </a:prstGeom>
          <a:noFill/>
          <a:ln>
            <a:solidFill>
              <a:srgbClr val="000000"/>
            </a:solidFill>
          </a:ln>
        </p:spPr>
        <p:txBody>
          <a:bodyPr wrap="square" rtlCol="0">
            <a:spAutoFit/>
          </a:bodyPr>
          <a:lstStyle/>
          <a:p>
            <a:r>
              <a:rPr lang="en-US" sz="2400" b="1" dirty="0">
                <a:solidFill>
                  <a:srgbClr val="692020"/>
                </a:solidFill>
              </a:rPr>
              <a:t>Plurality of EOs lowest: </a:t>
            </a:r>
          </a:p>
          <a:p>
            <a:pPr marL="342900" indent="-342900">
              <a:buFont typeface="Wingdings" charset="2"/>
              <a:buChar char="Ø"/>
            </a:pPr>
            <a:r>
              <a:rPr lang="en-US" sz="2400" dirty="0"/>
              <a:t>Portugal, Malta and Croatia (1 EO), </a:t>
            </a:r>
          </a:p>
          <a:p>
            <a:pPr marL="342900" indent="-342900">
              <a:buFont typeface="Wingdings" charset="2"/>
              <a:buChar char="Ø"/>
            </a:pPr>
            <a:r>
              <a:rPr lang="en-US" sz="2400" dirty="0"/>
              <a:t>modest trade union plurality in PT and MT </a:t>
            </a:r>
          </a:p>
          <a:p>
            <a:pPr marL="342900" indent="-342900">
              <a:buFont typeface="Wingdings" charset="2"/>
              <a:buChar char="Ø"/>
            </a:pPr>
            <a:r>
              <a:rPr lang="en-US" sz="2400" dirty="0"/>
              <a:t>high bargaining coverage in PT </a:t>
            </a:r>
          </a:p>
          <a:p>
            <a:pPr marL="342900" indent="-342900">
              <a:buFont typeface="Wingdings" charset="2"/>
              <a:buChar char="Ø"/>
            </a:pPr>
            <a:r>
              <a:rPr lang="en-US" sz="2400" dirty="0"/>
              <a:t>Croatia: 1 EO, 1 TU, low bargaining coverage</a:t>
            </a:r>
          </a:p>
        </p:txBody>
      </p:sp>
      <p:sp>
        <p:nvSpPr>
          <p:cNvPr id="8" name="Content Placeholder 2"/>
          <p:cNvSpPr txBox="1">
            <a:spLocks/>
          </p:cNvSpPr>
          <p:nvPr/>
        </p:nvSpPr>
        <p:spPr bwMode="auto">
          <a:xfrm>
            <a:off x="457200" y="5949280"/>
            <a:ext cx="8363272" cy="64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indent="0">
              <a:buNone/>
            </a:pPr>
            <a:r>
              <a:rPr lang="en-US" sz="1800" b="1" kern="0" dirty="0">
                <a:solidFill>
                  <a:srgbClr val="692020"/>
                </a:solidFill>
              </a:rPr>
              <a:t>Lesson: Actors’ concentration does not straightforwardly lead to higher bargaining coverage, data to be interpreted in relation to each other</a:t>
            </a:r>
          </a:p>
        </p:txBody>
      </p:sp>
    </p:spTree>
    <p:extLst>
      <p:ext uri="{BB962C8B-B14F-4D97-AF65-F5344CB8AC3E}">
        <p14:creationId xmlns:p14="http://schemas.microsoft.com/office/powerpoint/2010/main" val="150199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3832"/>
            <a:ext cx="8229600" cy="1143000"/>
          </a:xfrm>
        </p:spPr>
        <p:txBody>
          <a:bodyPr/>
          <a:lstStyle/>
          <a:p>
            <a:r>
              <a:rPr lang="en-US" sz="4000" b="1" dirty="0">
                <a:solidFill>
                  <a:srgbClr val="692020"/>
                </a:solidFill>
              </a:rPr>
              <a:t>Commerce sector in the EU</a:t>
            </a:r>
          </a:p>
        </p:txBody>
      </p:sp>
      <p:sp>
        <p:nvSpPr>
          <p:cNvPr id="3" name="Content Placeholder 2"/>
          <p:cNvSpPr>
            <a:spLocks noGrp="1"/>
          </p:cNvSpPr>
          <p:nvPr>
            <p:ph idx="1"/>
          </p:nvPr>
        </p:nvSpPr>
        <p:spPr>
          <a:xfrm>
            <a:off x="457200" y="1844824"/>
            <a:ext cx="8229600" cy="4525963"/>
          </a:xfrm>
        </p:spPr>
        <p:txBody>
          <a:bodyPr/>
          <a:lstStyle/>
          <a:p>
            <a:r>
              <a:rPr lang="en-US" sz="2600" dirty="0"/>
              <a:t>30,7 millions of workers in commerce (2016)</a:t>
            </a:r>
          </a:p>
          <a:p>
            <a:r>
              <a:rPr lang="en-US" sz="2600" dirty="0"/>
              <a:t>14% of EU employment (Eurostat)</a:t>
            </a:r>
          </a:p>
          <a:p>
            <a:r>
              <a:rPr lang="en-US" sz="2600" dirty="0"/>
              <a:t>Collective bargaining - important mechanism of regulating working conditions of commerce workers</a:t>
            </a:r>
          </a:p>
          <a:p>
            <a:r>
              <a:rPr lang="en-US" sz="2600" b="1" dirty="0">
                <a:solidFill>
                  <a:srgbClr val="692020"/>
                </a:solidFill>
              </a:rPr>
              <a:t>Collective bargaining landscape:</a:t>
            </a:r>
            <a:r>
              <a:rPr lang="en-US" sz="2600" dirty="0"/>
              <a:t> </a:t>
            </a:r>
          </a:p>
          <a:p>
            <a:pPr marL="762000" indent="-396875">
              <a:buFont typeface="Wingdings" charset="2"/>
              <a:buChar char="Ø"/>
            </a:pPr>
            <a:r>
              <a:rPr lang="en-US" sz="2300" dirty="0"/>
              <a:t>rich diversity in actors, bargaining levels, coverage, extensions</a:t>
            </a:r>
          </a:p>
          <a:p>
            <a:pPr marL="762000" indent="-396875">
              <a:buFont typeface="Wingdings" charset="2"/>
              <a:buChar char="Ø"/>
            </a:pPr>
            <a:r>
              <a:rPr lang="en-US" sz="2300" dirty="0"/>
              <a:t>many new member states in Central and Eastern Europe (CEE) - few actors involved, decentralized bargaining and low bargaining coverage</a:t>
            </a:r>
          </a:p>
          <a:p>
            <a:endParaRPr lang="en-US" sz="2600" dirty="0"/>
          </a:p>
        </p:txBody>
      </p:sp>
      <p:sp>
        <p:nvSpPr>
          <p:cNvPr id="6" name="TextBox 6"/>
          <p:cNvSpPr txBox="1">
            <a:spLocks noChangeArrowheads="1"/>
          </p:cNvSpPr>
          <p:nvPr/>
        </p:nvSpPr>
        <p:spPr bwMode="auto">
          <a:xfrm>
            <a:off x="3779912" y="274638"/>
            <a:ext cx="44713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sk-SK" altLang="sk-SK" sz="1400" dirty="0"/>
              <a:t>BARCOM </a:t>
            </a:r>
            <a:r>
              <a:rPr lang="sk-SK" altLang="sk-SK" sz="1400" dirty="0" err="1"/>
              <a:t>Conference</a:t>
            </a:r>
            <a:r>
              <a:rPr lang="sk-SK" altLang="sk-SK" sz="1400" dirty="0"/>
              <a:t>, </a:t>
            </a:r>
            <a:r>
              <a:rPr lang="sk-SK" altLang="sk-SK" sz="1400" dirty="0" err="1"/>
              <a:t>February</a:t>
            </a:r>
            <a:r>
              <a:rPr lang="sk-SK" altLang="sk-SK" sz="1400" dirty="0"/>
              <a:t> 28</a:t>
            </a:r>
            <a:r>
              <a:rPr lang="en-US" altLang="sk-SK" sz="1400" dirty="0"/>
              <a:t>, 2018 Brussels</a:t>
            </a:r>
          </a:p>
        </p:txBody>
      </p:sp>
    </p:spTree>
    <p:extLst>
      <p:ext uri="{BB962C8B-B14F-4D97-AF65-F5344CB8AC3E}">
        <p14:creationId xmlns:p14="http://schemas.microsoft.com/office/powerpoint/2010/main" val="686281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032" y="799892"/>
            <a:ext cx="8351440" cy="900916"/>
          </a:xfrm>
        </p:spPr>
        <p:txBody>
          <a:bodyPr/>
          <a:lstStyle/>
          <a:p>
            <a:r>
              <a:rPr lang="en-US" sz="4000" b="1" dirty="0">
                <a:solidFill>
                  <a:srgbClr val="692020"/>
                </a:solidFill>
              </a:rPr>
              <a:t>Commerce: bargaining landscape</a:t>
            </a:r>
          </a:p>
        </p:txBody>
      </p:sp>
      <p:sp>
        <p:nvSpPr>
          <p:cNvPr id="3" name="Content Placeholder 2"/>
          <p:cNvSpPr>
            <a:spLocks noGrp="1"/>
          </p:cNvSpPr>
          <p:nvPr>
            <p:ph idx="1"/>
          </p:nvPr>
        </p:nvSpPr>
        <p:spPr>
          <a:xfrm>
            <a:off x="5164468" y="1700808"/>
            <a:ext cx="3534164" cy="4722099"/>
          </a:xfrm>
          <a:ln>
            <a:solidFill>
              <a:srgbClr val="000000"/>
            </a:solidFill>
          </a:ln>
        </p:spPr>
        <p:txBody>
          <a:bodyPr anchor="ctr"/>
          <a:lstStyle/>
          <a:p>
            <a:r>
              <a:rPr lang="en-US" sz="2400" dirty="0"/>
              <a:t>Who is involved in bargaining</a:t>
            </a:r>
          </a:p>
          <a:p>
            <a:r>
              <a:rPr lang="en-US" sz="2400" dirty="0"/>
              <a:t>Bargaining level</a:t>
            </a:r>
          </a:p>
          <a:p>
            <a:r>
              <a:rPr lang="en-US" sz="2400" dirty="0"/>
              <a:t>Bargaining coverage</a:t>
            </a:r>
          </a:p>
          <a:p>
            <a:r>
              <a:rPr lang="en-US" sz="2400" dirty="0"/>
              <a:t>Extension mechanisms</a:t>
            </a:r>
          </a:p>
          <a:p>
            <a:r>
              <a:rPr lang="en-US" sz="2400" dirty="0"/>
              <a:t>Articulation of enterprise bargaining</a:t>
            </a:r>
          </a:p>
          <a:p>
            <a:r>
              <a:rPr lang="en-US" sz="2400" dirty="0"/>
              <a:t>Constructiveness of industrial relations in commerce</a:t>
            </a:r>
          </a:p>
        </p:txBody>
      </p:sp>
      <p:sp>
        <p:nvSpPr>
          <p:cNvPr id="6" name="TextBox 6"/>
          <p:cNvSpPr txBox="1">
            <a:spLocks noChangeArrowheads="1"/>
          </p:cNvSpPr>
          <p:nvPr/>
        </p:nvSpPr>
        <p:spPr bwMode="auto">
          <a:xfrm>
            <a:off x="3779912" y="274638"/>
            <a:ext cx="44713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sk-SK" altLang="sk-SK" sz="1400" dirty="0"/>
              <a:t>BARCOM </a:t>
            </a:r>
            <a:r>
              <a:rPr lang="sk-SK" altLang="sk-SK" sz="1400" dirty="0" err="1"/>
              <a:t>Conference</a:t>
            </a:r>
            <a:r>
              <a:rPr lang="sk-SK" altLang="sk-SK" sz="1400" dirty="0"/>
              <a:t>, </a:t>
            </a:r>
            <a:r>
              <a:rPr lang="sk-SK" altLang="sk-SK" sz="1400" dirty="0" err="1"/>
              <a:t>February</a:t>
            </a:r>
            <a:r>
              <a:rPr lang="sk-SK" altLang="sk-SK" sz="1400" dirty="0"/>
              <a:t> 28</a:t>
            </a:r>
            <a:r>
              <a:rPr lang="en-US" altLang="sk-SK" sz="1400" dirty="0"/>
              <a:t>, 2018 Brussels</a:t>
            </a:r>
          </a:p>
        </p:txBody>
      </p:sp>
      <p:pic>
        <p:nvPicPr>
          <p:cNvPr id="1026" name="Picture 2" descr="CanStockPhoto robwilson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032" y="3520451"/>
            <a:ext cx="4355976" cy="29024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9032" y="6422907"/>
            <a:ext cx="1870720" cy="215444"/>
          </a:xfrm>
          <a:prstGeom prst="rect">
            <a:avLst/>
          </a:prstGeom>
          <a:noFill/>
        </p:spPr>
        <p:txBody>
          <a:bodyPr wrap="square" rtlCol="0">
            <a:spAutoFit/>
          </a:bodyPr>
          <a:lstStyle/>
          <a:p>
            <a:r>
              <a:rPr lang="en-US" sz="800" dirty="0"/>
              <a:t>Source: EPSU</a:t>
            </a:r>
          </a:p>
        </p:txBody>
      </p:sp>
      <p:sp>
        <p:nvSpPr>
          <p:cNvPr id="7" name="Content Placeholder 2"/>
          <p:cNvSpPr txBox="1">
            <a:spLocks/>
          </p:cNvSpPr>
          <p:nvPr/>
        </p:nvSpPr>
        <p:spPr bwMode="auto">
          <a:xfrm>
            <a:off x="469032" y="1733237"/>
            <a:ext cx="4355976" cy="157177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indent="0">
              <a:buNone/>
            </a:pPr>
            <a:r>
              <a:rPr lang="en-US" sz="2400" kern="0" dirty="0"/>
              <a:t>Comparing sectoral attributes of collective bargaining in commerce across EU-28</a:t>
            </a:r>
          </a:p>
        </p:txBody>
      </p:sp>
    </p:spTree>
    <p:extLst>
      <p:ext uri="{BB962C8B-B14F-4D97-AF65-F5344CB8AC3E}">
        <p14:creationId xmlns:p14="http://schemas.microsoft.com/office/powerpoint/2010/main" val="1021578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52473"/>
            <a:ext cx="8351440" cy="900916"/>
          </a:xfrm>
        </p:spPr>
        <p:txBody>
          <a:bodyPr/>
          <a:lstStyle/>
          <a:p>
            <a:r>
              <a:rPr lang="en-US" sz="4000" b="1" dirty="0">
                <a:solidFill>
                  <a:srgbClr val="692020"/>
                </a:solidFill>
              </a:rPr>
              <a:t>Databases</a:t>
            </a:r>
          </a:p>
        </p:txBody>
      </p:sp>
      <p:sp>
        <p:nvSpPr>
          <p:cNvPr id="6" name="TextBox 6"/>
          <p:cNvSpPr txBox="1">
            <a:spLocks noChangeArrowheads="1"/>
          </p:cNvSpPr>
          <p:nvPr/>
        </p:nvSpPr>
        <p:spPr bwMode="auto">
          <a:xfrm>
            <a:off x="3779912" y="274638"/>
            <a:ext cx="44713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sk-SK" altLang="sk-SK" sz="1400" dirty="0"/>
              <a:t>BARCOM </a:t>
            </a:r>
            <a:r>
              <a:rPr lang="sk-SK" altLang="sk-SK" sz="1400" dirty="0" err="1"/>
              <a:t>Conference</a:t>
            </a:r>
            <a:r>
              <a:rPr lang="sk-SK" altLang="sk-SK" sz="1400" dirty="0"/>
              <a:t>, </a:t>
            </a:r>
            <a:r>
              <a:rPr lang="sk-SK" altLang="sk-SK" sz="1400" dirty="0" err="1"/>
              <a:t>February</a:t>
            </a:r>
            <a:r>
              <a:rPr lang="sk-SK" altLang="sk-SK" sz="1400" dirty="0"/>
              <a:t> 28</a:t>
            </a:r>
            <a:r>
              <a:rPr lang="en-US" altLang="sk-SK" sz="1400" dirty="0"/>
              <a:t>, 2018 Brussels</a:t>
            </a:r>
          </a:p>
        </p:txBody>
      </p:sp>
      <p:sp>
        <p:nvSpPr>
          <p:cNvPr id="7" name="Content Placeholder 2"/>
          <p:cNvSpPr txBox="1">
            <a:spLocks/>
          </p:cNvSpPr>
          <p:nvPr/>
        </p:nvSpPr>
        <p:spPr bwMode="auto">
          <a:xfrm>
            <a:off x="251520" y="1628800"/>
            <a:ext cx="3957464" cy="496855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indent="0">
              <a:buNone/>
            </a:pPr>
            <a:r>
              <a:rPr lang="en-GB" sz="2400" b="1" dirty="0">
                <a:solidFill>
                  <a:srgbClr val="692020"/>
                </a:solidFill>
              </a:rPr>
              <a:t>BARCOM database on sectoral bargaining properties:</a:t>
            </a:r>
          </a:p>
          <a:p>
            <a:pPr>
              <a:buFont typeface="Wingdings" charset="2"/>
              <a:buChar char="Ø"/>
            </a:pPr>
            <a:r>
              <a:rPr lang="en-GB" sz="2000" dirty="0"/>
              <a:t>Actors, bargaining levels, coverage, extensions, articulation, bargaining preferences of workers</a:t>
            </a:r>
          </a:p>
          <a:p>
            <a:pPr>
              <a:buFont typeface="Wingdings" charset="2"/>
              <a:buChar char="Ø"/>
            </a:pPr>
            <a:endParaRPr lang="en-GB" sz="2000" dirty="0"/>
          </a:p>
          <a:p>
            <a:pPr marL="0" indent="0">
              <a:buNone/>
            </a:pPr>
            <a:r>
              <a:rPr lang="en-GB" sz="2400" b="1" kern="0" dirty="0">
                <a:solidFill>
                  <a:srgbClr val="692020"/>
                </a:solidFill>
              </a:rPr>
              <a:t>BARCOM CBA database:</a:t>
            </a:r>
          </a:p>
          <a:p>
            <a:pPr>
              <a:buFont typeface="Wingdings" charset="2"/>
              <a:buChar char="Ø"/>
            </a:pPr>
            <a:r>
              <a:rPr lang="en-GB" sz="2000" dirty="0"/>
              <a:t>116 collective agreements in commerce</a:t>
            </a:r>
          </a:p>
          <a:p>
            <a:pPr>
              <a:buFont typeface="Wingdings" charset="2"/>
              <a:buChar char="Ø"/>
            </a:pPr>
            <a:r>
              <a:rPr lang="en-GB" sz="2000" dirty="0"/>
              <a:t>Signatory parties, validity of agreements, bargaining level</a:t>
            </a:r>
            <a:endParaRPr lang="en-US" sz="2400" kern="0" dirty="0"/>
          </a:p>
        </p:txBody>
      </p:sp>
      <p:sp>
        <p:nvSpPr>
          <p:cNvPr id="9" name="Content Placeholder 2"/>
          <p:cNvSpPr txBox="1">
            <a:spLocks/>
          </p:cNvSpPr>
          <p:nvPr/>
        </p:nvSpPr>
        <p:spPr bwMode="auto">
          <a:xfrm>
            <a:off x="4861520" y="1628800"/>
            <a:ext cx="3958952" cy="498084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indent="0">
              <a:buNone/>
            </a:pPr>
            <a:r>
              <a:rPr lang="en-GB" sz="2400" b="1" dirty="0">
                <a:solidFill>
                  <a:srgbClr val="692020"/>
                </a:solidFill>
              </a:rPr>
              <a:t>WIBAR3 database:</a:t>
            </a:r>
          </a:p>
          <a:p>
            <a:pPr>
              <a:buFont typeface="Wingdings" charset="2"/>
              <a:buChar char="Ø"/>
            </a:pPr>
            <a:r>
              <a:rPr lang="en-GB" sz="1600" dirty="0"/>
              <a:t>Bargaining characteristics commerce</a:t>
            </a:r>
          </a:p>
          <a:p>
            <a:pPr>
              <a:buFont typeface="Wingdings" charset="2"/>
              <a:buChar char="Ø"/>
            </a:pPr>
            <a:r>
              <a:rPr lang="en-GB" sz="1600" dirty="0"/>
              <a:t>van </a:t>
            </a:r>
            <a:r>
              <a:rPr lang="en-GB" sz="1600" dirty="0" err="1"/>
              <a:t>Klaveren</a:t>
            </a:r>
            <a:r>
              <a:rPr lang="en-GB" sz="1600" dirty="0"/>
              <a:t> and Gregory (2018)</a:t>
            </a:r>
          </a:p>
          <a:p>
            <a:pPr marL="0" indent="0">
              <a:buNone/>
            </a:pPr>
            <a:r>
              <a:rPr lang="en-GB" sz="2400" b="1" dirty="0" err="1">
                <a:solidFill>
                  <a:srgbClr val="692020"/>
                </a:solidFill>
              </a:rPr>
              <a:t>EurWORK</a:t>
            </a:r>
            <a:r>
              <a:rPr lang="en-GB" sz="2400" b="1" dirty="0">
                <a:solidFill>
                  <a:srgbClr val="692020"/>
                </a:solidFill>
              </a:rPr>
              <a:t> database:</a:t>
            </a:r>
          </a:p>
          <a:p>
            <a:pPr>
              <a:buFont typeface="Wingdings" charset="2"/>
              <a:buChar char="Ø"/>
            </a:pPr>
            <a:r>
              <a:rPr lang="en-GB" sz="1600" dirty="0" err="1"/>
              <a:t>Eurofound</a:t>
            </a:r>
            <a:r>
              <a:rPr lang="en-GB" sz="1600" dirty="0"/>
              <a:t> representativeness study (2018) </a:t>
            </a:r>
          </a:p>
          <a:p>
            <a:pPr>
              <a:buFont typeface="Wingdings" charset="2"/>
              <a:buChar char="Ø"/>
            </a:pPr>
            <a:r>
              <a:rPr lang="en-GB" sz="1600" dirty="0"/>
              <a:t>largest companies, bargaining structure</a:t>
            </a:r>
          </a:p>
          <a:p>
            <a:pPr marL="0" indent="0">
              <a:buNone/>
            </a:pPr>
            <a:r>
              <a:rPr lang="en-GB" sz="2400" b="1" kern="0" dirty="0">
                <a:solidFill>
                  <a:srgbClr val="692020"/>
                </a:solidFill>
              </a:rPr>
              <a:t>Eurostat:</a:t>
            </a:r>
          </a:p>
          <a:p>
            <a:pPr>
              <a:buFont typeface="Wingdings" charset="2"/>
              <a:buChar char="Ø"/>
            </a:pPr>
            <a:r>
              <a:rPr lang="en-US" sz="1600" dirty="0"/>
              <a:t>Employment structure in commerce</a:t>
            </a:r>
            <a:endParaRPr lang="en-US" sz="1600" kern="0" dirty="0"/>
          </a:p>
          <a:p>
            <a:pPr marL="0" indent="0">
              <a:buNone/>
            </a:pPr>
            <a:r>
              <a:rPr lang="en-GB" sz="2400" b="1" kern="0" dirty="0">
                <a:solidFill>
                  <a:srgbClr val="692020"/>
                </a:solidFill>
              </a:rPr>
              <a:t>ICTWSS database:</a:t>
            </a:r>
          </a:p>
          <a:p>
            <a:pPr>
              <a:buFont typeface="Wingdings" charset="2"/>
              <a:buChar char="Ø"/>
            </a:pPr>
            <a:r>
              <a:rPr lang="en-GB" sz="1600" dirty="0"/>
              <a:t>National </a:t>
            </a:r>
            <a:r>
              <a:rPr lang="en-GB" sz="1600" dirty="0" err="1"/>
              <a:t>i</a:t>
            </a:r>
            <a:r>
              <a:rPr lang="en-US" sz="1600" dirty="0" err="1"/>
              <a:t>nstitutional</a:t>
            </a:r>
            <a:r>
              <a:rPr lang="en-US" sz="1600" dirty="0"/>
              <a:t> characteristics</a:t>
            </a:r>
            <a:endParaRPr lang="en-US" sz="1600" kern="0" dirty="0"/>
          </a:p>
          <a:p>
            <a:pPr marL="0" indent="0">
              <a:buNone/>
            </a:pPr>
            <a:r>
              <a:rPr lang="en-GB" sz="2400" b="1" kern="0" dirty="0" err="1">
                <a:solidFill>
                  <a:srgbClr val="692020"/>
                </a:solidFill>
              </a:rPr>
              <a:t>WageIndicator</a:t>
            </a:r>
            <a:r>
              <a:rPr lang="en-GB" sz="2400" b="1" kern="0" dirty="0">
                <a:solidFill>
                  <a:srgbClr val="692020"/>
                </a:solidFill>
              </a:rPr>
              <a:t> database:</a:t>
            </a:r>
          </a:p>
          <a:p>
            <a:pPr>
              <a:buFont typeface="Wingdings" charset="2"/>
              <a:buChar char="Ø"/>
            </a:pPr>
            <a:r>
              <a:rPr lang="en-GB" sz="1600" dirty="0"/>
              <a:t>Survey data (2017) </a:t>
            </a:r>
          </a:p>
          <a:p>
            <a:pPr>
              <a:buFont typeface="Wingdings" charset="2"/>
              <a:buChar char="Ø"/>
            </a:pPr>
            <a:r>
              <a:rPr lang="en-GB" sz="1600" dirty="0"/>
              <a:t>Bargaining preferences of individuals</a:t>
            </a:r>
          </a:p>
        </p:txBody>
      </p:sp>
      <p:sp>
        <p:nvSpPr>
          <p:cNvPr id="10" name="Left Arrow 9"/>
          <p:cNvSpPr/>
          <p:nvPr/>
        </p:nvSpPr>
        <p:spPr>
          <a:xfrm>
            <a:off x="4184739" y="2349696"/>
            <a:ext cx="652536" cy="360040"/>
          </a:xfrm>
          <a:prstGeom prst="leftArrow">
            <a:avLst/>
          </a:prstGeom>
          <a:solidFill>
            <a:srgbClr val="692020"/>
          </a:solidFill>
          <a:ln>
            <a:solidFill>
              <a:srgbClr val="6920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Left Arrow 11"/>
          <p:cNvSpPr/>
          <p:nvPr/>
        </p:nvSpPr>
        <p:spPr>
          <a:xfrm>
            <a:off x="4167953" y="3861048"/>
            <a:ext cx="652536" cy="360040"/>
          </a:xfrm>
          <a:prstGeom prst="leftArrow">
            <a:avLst/>
          </a:prstGeom>
          <a:solidFill>
            <a:srgbClr val="692020"/>
          </a:solidFill>
          <a:ln>
            <a:solidFill>
              <a:srgbClr val="6920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Left Arrow 12"/>
          <p:cNvSpPr/>
          <p:nvPr/>
        </p:nvSpPr>
        <p:spPr>
          <a:xfrm>
            <a:off x="4184739" y="5275058"/>
            <a:ext cx="652536" cy="360040"/>
          </a:xfrm>
          <a:prstGeom prst="leftArrow">
            <a:avLst/>
          </a:prstGeom>
          <a:solidFill>
            <a:srgbClr val="692020"/>
          </a:solidFill>
          <a:ln>
            <a:solidFill>
              <a:srgbClr val="6920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9031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52473"/>
            <a:ext cx="8351440" cy="900916"/>
          </a:xfrm>
        </p:spPr>
        <p:txBody>
          <a:bodyPr/>
          <a:lstStyle/>
          <a:p>
            <a:r>
              <a:rPr lang="en-US" sz="4000" b="1" dirty="0">
                <a:solidFill>
                  <a:srgbClr val="692020"/>
                </a:solidFill>
              </a:rPr>
              <a:t>CIR Index</a:t>
            </a:r>
          </a:p>
        </p:txBody>
      </p:sp>
      <p:sp>
        <p:nvSpPr>
          <p:cNvPr id="6" name="TextBox 6"/>
          <p:cNvSpPr txBox="1">
            <a:spLocks noChangeArrowheads="1"/>
          </p:cNvSpPr>
          <p:nvPr/>
        </p:nvSpPr>
        <p:spPr bwMode="auto">
          <a:xfrm>
            <a:off x="3779912" y="274638"/>
            <a:ext cx="44713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sk-SK" altLang="sk-SK" sz="1400" dirty="0"/>
              <a:t>BARCOM </a:t>
            </a:r>
            <a:r>
              <a:rPr lang="sk-SK" altLang="sk-SK" sz="1400" dirty="0" err="1"/>
              <a:t>Conference</a:t>
            </a:r>
            <a:r>
              <a:rPr lang="sk-SK" altLang="sk-SK" sz="1400" dirty="0"/>
              <a:t>, </a:t>
            </a:r>
            <a:r>
              <a:rPr lang="sk-SK" altLang="sk-SK" sz="1400" dirty="0" err="1"/>
              <a:t>February</a:t>
            </a:r>
            <a:r>
              <a:rPr lang="sk-SK" altLang="sk-SK" sz="1400" dirty="0"/>
              <a:t> 28</a:t>
            </a:r>
            <a:r>
              <a:rPr lang="en-US" altLang="sk-SK" sz="1400" dirty="0"/>
              <a:t>, 2018 Brussels</a:t>
            </a:r>
          </a:p>
        </p:txBody>
      </p:sp>
      <p:sp>
        <p:nvSpPr>
          <p:cNvPr id="7" name="Content Placeholder 2"/>
          <p:cNvSpPr txBox="1">
            <a:spLocks/>
          </p:cNvSpPr>
          <p:nvPr/>
        </p:nvSpPr>
        <p:spPr bwMode="auto">
          <a:xfrm>
            <a:off x="395536" y="1638399"/>
            <a:ext cx="8207424" cy="85449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indent="0" algn="ctr">
              <a:buNone/>
            </a:pPr>
            <a:r>
              <a:rPr lang="en-GB" sz="2400" dirty="0"/>
              <a:t>How to compare sectoral bargaining attributes in commerce across the EU member states?</a:t>
            </a:r>
          </a:p>
        </p:txBody>
      </p:sp>
      <p:sp>
        <p:nvSpPr>
          <p:cNvPr id="3" name="Down Arrow 2"/>
          <p:cNvSpPr/>
          <p:nvPr/>
        </p:nvSpPr>
        <p:spPr>
          <a:xfrm>
            <a:off x="2267372" y="2681735"/>
            <a:ext cx="576064" cy="1224136"/>
          </a:xfrm>
          <a:prstGeom prst="downArrow">
            <a:avLst/>
          </a:prstGeom>
          <a:solidFill>
            <a:srgbClr val="692020"/>
          </a:solidFill>
          <a:ln>
            <a:solidFill>
              <a:srgbClr val="6920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ontent Placeholder 2"/>
          <p:cNvSpPr txBox="1">
            <a:spLocks/>
          </p:cNvSpPr>
          <p:nvPr/>
        </p:nvSpPr>
        <p:spPr bwMode="auto">
          <a:xfrm>
            <a:off x="395536" y="4094710"/>
            <a:ext cx="3528392" cy="2502642"/>
          </a:xfrm>
          <a:prstGeom prst="rect">
            <a:avLst/>
          </a:prstGeom>
          <a:solidFill>
            <a:schemeClr val="bg1">
              <a:lumMod val="85000"/>
            </a:schemeClr>
          </a:solid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indent="0" algn="ctr">
              <a:buNone/>
            </a:pPr>
            <a:r>
              <a:rPr lang="en-GB" sz="2400" b="1" dirty="0">
                <a:solidFill>
                  <a:srgbClr val="692020"/>
                </a:solidFill>
              </a:rPr>
              <a:t>Index of constructive industrial relations         (CIR-Index)</a:t>
            </a:r>
          </a:p>
          <a:p>
            <a:pPr>
              <a:buFont typeface="Wingdings" charset="2"/>
              <a:buChar char="Ø"/>
            </a:pPr>
            <a:r>
              <a:rPr lang="en-US" sz="2000" dirty="0"/>
              <a:t>exclusively sector-specific data (commerce sector)</a:t>
            </a:r>
            <a:endParaRPr lang="en-GB" sz="2000" dirty="0"/>
          </a:p>
          <a:p>
            <a:pPr>
              <a:buFont typeface="Wingdings" charset="2"/>
              <a:buChar char="Ø"/>
            </a:pPr>
            <a:r>
              <a:rPr lang="en-US" sz="2000" dirty="0"/>
              <a:t>average standardized composite scores</a:t>
            </a:r>
          </a:p>
        </p:txBody>
      </p:sp>
      <p:sp>
        <p:nvSpPr>
          <p:cNvPr id="15" name="Content Placeholder 2"/>
          <p:cNvSpPr txBox="1">
            <a:spLocks/>
          </p:cNvSpPr>
          <p:nvPr/>
        </p:nvSpPr>
        <p:spPr bwMode="auto">
          <a:xfrm>
            <a:off x="5004048" y="2690862"/>
            <a:ext cx="3576119" cy="390648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indent="0">
              <a:buNone/>
            </a:pPr>
            <a:r>
              <a:rPr lang="en-GB" sz="2400" b="1" dirty="0">
                <a:solidFill>
                  <a:srgbClr val="692020"/>
                </a:solidFill>
              </a:rPr>
              <a:t>The logic:</a:t>
            </a:r>
          </a:p>
          <a:p>
            <a:pPr>
              <a:buFont typeface="Wingdings" charset="2"/>
              <a:buChar char="Ø"/>
            </a:pPr>
            <a:r>
              <a:rPr lang="en-GB" sz="2000" dirty="0"/>
              <a:t>F</a:t>
            </a:r>
            <a:r>
              <a:rPr lang="en-US" sz="2000" dirty="0"/>
              <a:t>our institutional variables:</a:t>
            </a:r>
          </a:p>
          <a:p>
            <a:pPr marL="539750" indent="-174625">
              <a:buFont typeface="Arial" charset="0"/>
              <a:buChar char="•"/>
            </a:pPr>
            <a:r>
              <a:rPr lang="en-US" sz="2000" dirty="0"/>
              <a:t>Trade union density</a:t>
            </a:r>
          </a:p>
          <a:p>
            <a:pPr marL="539750" indent="-174625">
              <a:buFont typeface="Arial" charset="0"/>
              <a:buChar char="•"/>
            </a:pPr>
            <a:r>
              <a:rPr lang="en-US" sz="2000" dirty="0"/>
              <a:t>Bargaining coverage</a:t>
            </a:r>
          </a:p>
          <a:p>
            <a:pPr marL="539750" indent="-174625">
              <a:buFont typeface="Arial" charset="0"/>
              <a:buChar char="•"/>
            </a:pPr>
            <a:r>
              <a:rPr lang="en-US" sz="2000" dirty="0"/>
              <a:t>Bargaining level</a:t>
            </a:r>
          </a:p>
          <a:p>
            <a:pPr marL="539750" indent="-174625">
              <a:buFont typeface="Arial" charset="0"/>
              <a:buChar char="•"/>
            </a:pPr>
            <a:r>
              <a:rPr lang="en-US" sz="2000" dirty="0"/>
              <a:t>Extension of coverage</a:t>
            </a:r>
          </a:p>
          <a:p>
            <a:pPr>
              <a:buFont typeface="Wingdings" charset="2"/>
              <a:buChar char="Ø"/>
            </a:pPr>
            <a:r>
              <a:rPr lang="en-US" sz="2000" dirty="0"/>
              <a:t>Higher value = more constructive bargaining (grounded in scientific literature)</a:t>
            </a:r>
            <a:endParaRPr lang="en-GB" sz="2000" dirty="0"/>
          </a:p>
        </p:txBody>
      </p:sp>
      <p:sp>
        <p:nvSpPr>
          <p:cNvPr id="5" name="Left Arrow 4"/>
          <p:cNvSpPr/>
          <p:nvPr/>
        </p:nvSpPr>
        <p:spPr>
          <a:xfrm>
            <a:off x="4025640" y="4929577"/>
            <a:ext cx="834392" cy="443639"/>
          </a:xfrm>
          <a:prstGeom prst="leftArrow">
            <a:avLst/>
          </a:prstGeom>
          <a:solidFill>
            <a:srgbClr val="692020"/>
          </a:solidFill>
          <a:ln>
            <a:solidFill>
              <a:srgbClr val="69202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7582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854968"/>
          </a:xfrm>
        </p:spPr>
        <p:txBody>
          <a:bodyPr/>
          <a:lstStyle/>
          <a:p>
            <a:r>
              <a:rPr lang="en-US" sz="4000" b="1" dirty="0">
                <a:solidFill>
                  <a:srgbClr val="692020"/>
                </a:solidFill>
              </a:rPr>
              <a:t>Trade </a:t>
            </a:r>
            <a:r>
              <a:rPr lang="en-US" sz="4000" b="1">
                <a:solidFill>
                  <a:srgbClr val="692020"/>
                </a:solidFill>
              </a:rPr>
              <a:t>union density</a:t>
            </a:r>
            <a:endParaRPr lang="en-US" sz="4000" b="1" dirty="0">
              <a:solidFill>
                <a:srgbClr val="692020"/>
              </a:solidFill>
            </a:endParaRPr>
          </a:p>
        </p:txBody>
      </p:sp>
      <p:sp>
        <p:nvSpPr>
          <p:cNvPr id="6" name="TextBox 6"/>
          <p:cNvSpPr txBox="1">
            <a:spLocks noChangeArrowheads="1"/>
          </p:cNvSpPr>
          <p:nvPr/>
        </p:nvSpPr>
        <p:spPr bwMode="auto">
          <a:xfrm>
            <a:off x="3779912" y="274638"/>
            <a:ext cx="44713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sk-SK" altLang="sk-SK" sz="1400" dirty="0"/>
              <a:t>BARCOM </a:t>
            </a:r>
            <a:r>
              <a:rPr lang="sk-SK" altLang="sk-SK" sz="1400" dirty="0" err="1"/>
              <a:t>Conference</a:t>
            </a:r>
            <a:r>
              <a:rPr lang="sk-SK" altLang="sk-SK" sz="1400" dirty="0"/>
              <a:t>, </a:t>
            </a:r>
            <a:r>
              <a:rPr lang="sk-SK" altLang="sk-SK" sz="1400" dirty="0" err="1"/>
              <a:t>February</a:t>
            </a:r>
            <a:r>
              <a:rPr lang="sk-SK" altLang="sk-SK" sz="1400" dirty="0"/>
              <a:t> 28</a:t>
            </a:r>
            <a:r>
              <a:rPr lang="en-US" altLang="sk-SK" sz="1400" dirty="0"/>
              <a:t>, 2018 Brussels</a:t>
            </a:r>
          </a:p>
        </p:txBody>
      </p:sp>
      <p:graphicFrame>
        <p:nvGraphicFramePr>
          <p:cNvPr id="5" name="Table 4"/>
          <p:cNvGraphicFramePr>
            <a:graphicFrameLocks noGrp="1"/>
          </p:cNvGraphicFramePr>
          <p:nvPr>
            <p:extLst>
              <p:ext uri="{D42A27DB-BD31-4B8C-83A1-F6EECF244321}">
                <p14:modId xmlns:p14="http://schemas.microsoft.com/office/powerpoint/2010/main" val="1519154803"/>
              </p:ext>
            </p:extLst>
          </p:nvPr>
        </p:nvGraphicFramePr>
        <p:xfrm>
          <a:off x="251522" y="1436876"/>
          <a:ext cx="8568950" cy="4728428"/>
        </p:xfrm>
        <a:graphic>
          <a:graphicData uri="http://schemas.openxmlformats.org/drawingml/2006/table">
            <a:tbl>
              <a:tblPr firstRow="1" firstCol="1" bandRow="1">
                <a:tableStyleId>{5C22544A-7EE6-4342-B048-85BDC9FD1C3A}</a:tableStyleId>
              </a:tblPr>
              <a:tblGrid>
                <a:gridCol w="1043338">
                  <a:extLst>
                    <a:ext uri="{9D8B030D-6E8A-4147-A177-3AD203B41FA5}">
                      <a16:colId xmlns:a16="http://schemas.microsoft.com/office/drawing/2014/main" val="20000"/>
                    </a:ext>
                  </a:extLst>
                </a:gridCol>
                <a:gridCol w="1043338">
                  <a:extLst>
                    <a:ext uri="{9D8B030D-6E8A-4147-A177-3AD203B41FA5}">
                      <a16:colId xmlns:a16="http://schemas.microsoft.com/office/drawing/2014/main" val="20001"/>
                    </a:ext>
                  </a:extLst>
                </a:gridCol>
                <a:gridCol w="1043338">
                  <a:extLst>
                    <a:ext uri="{9D8B030D-6E8A-4147-A177-3AD203B41FA5}">
                      <a16:colId xmlns:a16="http://schemas.microsoft.com/office/drawing/2014/main" val="20002"/>
                    </a:ext>
                  </a:extLst>
                </a:gridCol>
                <a:gridCol w="1085980">
                  <a:extLst>
                    <a:ext uri="{9D8B030D-6E8A-4147-A177-3AD203B41FA5}">
                      <a16:colId xmlns:a16="http://schemas.microsoft.com/office/drawing/2014/main" val="20003"/>
                    </a:ext>
                  </a:extLst>
                </a:gridCol>
                <a:gridCol w="1000697">
                  <a:extLst>
                    <a:ext uri="{9D8B030D-6E8A-4147-A177-3AD203B41FA5}">
                      <a16:colId xmlns:a16="http://schemas.microsoft.com/office/drawing/2014/main" val="20004"/>
                    </a:ext>
                  </a:extLst>
                </a:gridCol>
                <a:gridCol w="1043338">
                  <a:extLst>
                    <a:ext uri="{9D8B030D-6E8A-4147-A177-3AD203B41FA5}">
                      <a16:colId xmlns:a16="http://schemas.microsoft.com/office/drawing/2014/main" val="20005"/>
                    </a:ext>
                  </a:extLst>
                </a:gridCol>
                <a:gridCol w="1043338">
                  <a:extLst>
                    <a:ext uri="{9D8B030D-6E8A-4147-A177-3AD203B41FA5}">
                      <a16:colId xmlns:a16="http://schemas.microsoft.com/office/drawing/2014/main" val="20006"/>
                    </a:ext>
                  </a:extLst>
                </a:gridCol>
                <a:gridCol w="1265583">
                  <a:extLst>
                    <a:ext uri="{9D8B030D-6E8A-4147-A177-3AD203B41FA5}">
                      <a16:colId xmlns:a16="http://schemas.microsoft.com/office/drawing/2014/main" val="20007"/>
                    </a:ext>
                  </a:extLst>
                </a:gridCol>
              </a:tblGrid>
              <a:tr h="1206280">
                <a:tc>
                  <a:txBody>
                    <a:bodyPr/>
                    <a:lstStyle/>
                    <a:p>
                      <a:pPr algn="ctr">
                        <a:lnSpc>
                          <a:spcPct val="115000"/>
                        </a:lnSpc>
                        <a:spcAft>
                          <a:spcPts val="0"/>
                        </a:spcAft>
                      </a:pPr>
                      <a:r>
                        <a:rPr lang="en-GB" sz="1400">
                          <a:solidFill>
                            <a:schemeClr val="tx1"/>
                          </a:solidFill>
                          <a:effectLst/>
                        </a:rPr>
                        <a:t>Country</a:t>
                      </a:r>
                      <a:endParaRPr lang="en-GB" sz="1400">
                        <a:solidFill>
                          <a:schemeClr val="tx1"/>
                        </a:solidFill>
                        <a:effectLst/>
                        <a:latin typeface="Calibri" charset="0"/>
                        <a:ea typeface="Times New Roman" charset="0"/>
                        <a:cs typeface="Times New Roman" charset="0"/>
                      </a:endParaRPr>
                    </a:p>
                  </a:txBody>
                  <a:tcPr marL="68580" marR="68580" marT="0" marB="0" anchor="ctr">
                    <a:solidFill>
                      <a:schemeClr val="bg1">
                        <a:lumMod val="85000"/>
                      </a:schemeClr>
                    </a:solidFill>
                  </a:tcPr>
                </a:tc>
                <a:tc>
                  <a:txBody>
                    <a:bodyPr/>
                    <a:lstStyle/>
                    <a:p>
                      <a:pPr algn="ctr">
                        <a:lnSpc>
                          <a:spcPct val="115000"/>
                        </a:lnSpc>
                        <a:spcAft>
                          <a:spcPts val="0"/>
                        </a:spcAft>
                      </a:pPr>
                      <a:r>
                        <a:rPr lang="en-GB" sz="1400">
                          <a:solidFill>
                            <a:schemeClr val="tx1"/>
                          </a:solidFill>
                          <a:effectLst/>
                        </a:rPr>
                        <a:t>Retail    (%)</a:t>
                      </a:r>
                      <a:endParaRPr lang="en-GB" sz="1400">
                        <a:solidFill>
                          <a:schemeClr val="tx1"/>
                        </a:solidFill>
                        <a:effectLst/>
                        <a:latin typeface="Calibri" charset="0"/>
                        <a:ea typeface="Times New Roman" charset="0"/>
                        <a:cs typeface="Times New Roman" charset="0"/>
                      </a:endParaRPr>
                    </a:p>
                  </a:txBody>
                  <a:tcPr marL="68580" marR="68580" marT="0" marB="0" anchor="ctr">
                    <a:solidFill>
                      <a:schemeClr val="bg1">
                        <a:lumMod val="85000"/>
                      </a:schemeClr>
                    </a:solidFill>
                  </a:tcPr>
                </a:tc>
                <a:tc>
                  <a:txBody>
                    <a:bodyPr/>
                    <a:lstStyle/>
                    <a:p>
                      <a:pPr algn="ctr">
                        <a:lnSpc>
                          <a:spcPct val="115000"/>
                        </a:lnSpc>
                        <a:spcAft>
                          <a:spcPts val="0"/>
                        </a:spcAft>
                      </a:pPr>
                      <a:r>
                        <a:rPr lang="en-GB" sz="1400">
                          <a:solidFill>
                            <a:schemeClr val="tx1"/>
                          </a:solidFill>
                          <a:effectLst/>
                        </a:rPr>
                        <a:t>Wholesale (%)</a:t>
                      </a:r>
                      <a:endParaRPr lang="en-GB" sz="1400">
                        <a:solidFill>
                          <a:schemeClr val="tx1"/>
                        </a:solidFill>
                        <a:effectLst/>
                        <a:latin typeface="Calibri" charset="0"/>
                        <a:ea typeface="Times New Roman" charset="0"/>
                        <a:cs typeface="Times New Roman" charset="0"/>
                      </a:endParaRPr>
                    </a:p>
                  </a:txBody>
                  <a:tcPr marL="68580" marR="68580" marT="0" marB="0" anchor="ctr">
                    <a:solidFill>
                      <a:schemeClr val="bg1">
                        <a:lumMod val="85000"/>
                      </a:schemeClr>
                    </a:solidFill>
                  </a:tcPr>
                </a:tc>
                <a:tc>
                  <a:txBody>
                    <a:bodyPr/>
                    <a:lstStyle/>
                    <a:p>
                      <a:pPr algn="ctr">
                        <a:lnSpc>
                          <a:spcPct val="115000"/>
                        </a:lnSpc>
                        <a:spcAft>
                          <a:spcPts val="0"/>
                        </a:spcAft>
                      </a:pPr>
                      <a:r>
                        <a:rPr lang="en-GB" sz="1400" dirty="0">
                          <a:solidFill>
                            <a:schemeClr val="tx1"/>
                          </a:solidFill>
                          <a:effectLst/>
                        </a:rPr>
                        <a:t>All commerce (estimate) %*</a:t>
                      </a:r>
                      <a:endParaRPr lang="en-GB" sz="1400" dirty="0">
                        <a:solidFill>
                          <a:schemeClr val="tx1"/>
                        </a:solidFill>
                        <a:effectLst/>
                        <a:latin typeface="Calibri" charset="0"/>
                        <a:ea typeface="Times New Roman" charset="0"/>
                        <a:cs typeface="Times New Roman" charset="0"/>
                      </a:endParaRPr>
                    </a:p>
                  </a:txBody>
                  <a:tcPr marL="68580" marR="68580" marT="0" marB="0" anchor="ctr">
                    <a:solidFill>
                      <a:schemeClr val="bg1">
                        <a:lumMod val="85000"/>
                      </a:schemeClr>
                    </a:solidFill>
                  </a:tcPr>
                </a:tc>
                <a:tc>
                  <a:txBody>
                    <a:bodyPr/>
                    <a:lstStyle/>
                    <a:p>
                      <a:pPr algn="ctr">
                        <a:lnSpc>
                          <a:spcPct val="115000"/>
                        </a:lnSpc>
                        <a:spcAft>
                          <a:spcPts val="0"/>
                        </a:spcAft>
                      </a:pPr>
                      <a:r>
                        <a:rPr lang="en-GB" sz="1400">
                          <a:solidFill>
                            <a:schemeClr val="tx1"/>
                          </a:solidFill>
                          <a:effectLst/>
                        </a:rPr>
                        <a:t>Country</a:t>
                      </a:r>
                      <a:endParaRPr lang="en-GB" sz="1400">
                        <a:solidFill>
                          <a:schemeClr val="tx1"/>
                        </a:solidFill>
                        <a:effectLst/>
                        <a:latin typeface="Calibri" charset="0"/>
                        <a:ea typeface="Times New Roman" charset="0"/>
                        <a:cs typeface="Times New Roman" charset="0"/>
                      </a:endParaRPr>
                    </a:p>
                  </a:txBody>
                  <a:tcPr marL="68580" marR="68580" marT="0" marB="0" anchor="ctr">
                    <a:solidFill>
                      <a:schemeClr val="bg1">
                        <a:lumMod val="85000"/>
                      </a:schemeClr>
                    </a:solidFill>
                  </a:tcPr>
                </a:tc>
                <a:tc>
                  <a:txBody>
                    <a:bodyPr/>
                    <a:lstStyle/>
                    <a:p>
                      <a:pPr algn="ctr">
                        <a:lnSpc>
                          <a:spcPct val="115000"/>
                        </a:lnSpc>
                        <a:spcAft>
                          <a:spcPts val="0"/>
                        </a:spcAft>
                      </a:pPr>
                      <a:r>
                        <a:rPr lang="en-GB" sz="1400">
                          <a:solidFill>
                            <a:schemeClr val="tx1"/>
                          </a:solidFill>
                          <a:effectLst/>
                        </a:rPr>
                        <a:t>Retail    (%)</a:t>
                      </a:r>
                      <a:endParaRPr lang="en-GB" sz="1400">
                        <a:solidFill>
                          <a:schemeClr val="tx1"/>
                        </a:solidFill>
                        <a:effectLst/>
                        <a:latin typeface="Calibri" charset="0"/>
                        <a:ea typeface="Times New Roman" charset="0"/>
                        <a:cs typeface="Times New Roman" charset="0"/>
                      </a:endParaRPr>
                    </a:p>
                  </a:txBody>
                  <a:tcPr marL="68580" marR="68580" marT="0" marB="0" anchor="ctr">
                    <a:solidFill>
                      <a:schemeClr val="bg1">
                        <a:lumMod val="85000"/>
                      </a:schemeClr>
                    </a:solidFill>
                  </a:tcPr>
                </a:tc>
                <a:tc>
                  <a:txBody>
                    <a:bodyPr/>
                    <a:lstStyle/>
                    <a:p>
                      <a:pPr algn="ctr">
                        <a:lnSpc>
                          <a:spcPct val="115000"/>
                        </a:lnSpc>
                        <a:spcAft>
                          <a:spcPts val="0"/>
                        </a:spcAft>
                      </a:pPr>
                      <a:r>
                        <a:rPr lang="en-GB" sz="1400">
                          <a:solidFill>
                            <a:schemeClr val="tx1"/>
                          </a:solidFill>
                          <a:effectLst/>
                        </a:rPr>
                        <a:t>Wholesale (%)</a:t>
                      </a:r>
                      <a:endParaRPr lang="en-GB" sz="1400">
                        <a:solidFill>
                          <a:schemeClr val="tx1"/>
                        </a:solidFill>
                        <a:effectLst/>
                        <a:latin typeface="Calibri" charset="0"/>
                        <a:ea typeface="Times New Roman" charset="0"/>
                        <a:cs typeface="Times New Roman" charset="0"/>
                      </a:endParaRPr>
                    </a:p>
                  </a:txBody>
                  <a:tcPr marL="68580" marR="68580" marT="0" marB="0" anchor="ctr">
                    <a:solidFill>
                      <a:schemeClr val="bg1">
                        <a:lumMod val="85000"/>
                      </a:schemeClr>
                    </a:solidFill>
                  </a:tcPr>
                </a:tc>
                <a:tc>
                  <a:txBody>
                    <a:bodyPr/>
                    <a:lstStyle/>
                    <a:p>
                      <a:pPr algn="ctr">
                        <a:lnSpc>
                          <a:spcPct val="115000"/>
                        </a:lnSpc>
                        <a:spcAft>
                          <a:spcPts val="0"/>
                        </a:spcAft>
                      </a:pPr>
                      <a:r>
                        <a:rPr lang="en-GB" sz="1400" dirty="0">
                          <a:solidFill>
                            <a:schemeClr val="tx1"/>
                          </a:solidFill>
                          <a:effectLst/>
                        </a:rPr>
                        <a:t>All commerce (estimate) %*</a:t>
                      </a:r>
                      <a:endParaRPr lang="en-GB" sz="1400" dirty="0">
                        <a:solidFill>
                          <a:schemeClr val="tx1"/>
                        </a:solidFill>
                        <a:effectLst/>
                        <a:latin typeface="Calibri" charset="0"/>
                        <a:ea typeface="Times New Roman" charset="0"/>
                        <a:cs typeface="Times New Roman" charset="0"/>
                      </a:endParaRPr>
                    </a:p>
                  </a:txBody>
                  <a:tcPr marL="68580" marR="68580" marT="0" marB="0" anchor="ctr">
                    <a:solidFill>
                      <a:schemeClr val="bg1">
                        <a:lumMod val="85000"/>
                      </a:schemeClr>
                    </a:solidFill>
                  </a:tcPr>
                </a:tc>
                <a:extLst>
                  <a:ext uri="{0D108BD9-81ED-4DB2-BD59-A6C34878D82A}">
                    <a16:rowId xmlns:a16="http://schemas.microsoft.com/office/drawing/2014/main" val="10000"/>
                  </a:ext>
                </a:extLst>
              </a:tr>
              <a:tr h="251582">
                <a:tc>
                  <a:txBody>
                    <a:bodyPr/>
                    <a:lstStyle/>
                    <a:p>
                      <a:pPr algn="ctr">
                        <a:lnSpc>
                          <a:spcPct val="115000"/>
                        </a:lnSpc>
                        <a:spcAft>
                          <a:spcPts val="0"/>
                        </a:spcAft>
                      </a:pPr>
                      <a:r>
                        <a:rPr lang="en-GB" sz="1100" dirty="0">
                          <a:solidFill>
                            <a:schemeClr val="tx1"/>
                          </a:solidFill>
                          <a:effectLst/>
                        </a:rPr>
                        <a:t>AT</a:t>
                      </a:r>
                      <a:endParaRPr lang="en-GB" sz="1100" dirty="0">
                        <a:solidFill>
                          <a:schemeClr val="tx1"/>
                        </a:solidFill>
                        <a:effectLst/>
                        <a:latin typeface="Calibri" charset="0"/>
                        <a:ea typeface="Times New Roman" charset="0"/>
                        <a:cs typeface="Times New Roman" charset="0"/>
                      </a:endParaRPr>
                    </a:p>
                  </a:txBody>
                  <a:tcPr marL="68580" marR="68580" marT="0" marB="0">
                    <a:solidFill>
                      <a:schemeClr val="bg1">
                        <a:lumMod val="85000"/>
                      </a:schemeClr>
                    </a:solidFill>
                  </a:tcPr>
                </a:tc>
                <a:tc>
                  <a:txBody>
                    <a:bodyPr/>
                    <a:lstStyle/>
                    <a:p>
                      <a:pPr algn="ctr">
                        <a:lnSpc>
                          <a:spcPct val="115000"/>
                        </a:lnSpc>
                        <a:spcAft>
                          <a:spcPts val="0"/>
                        </a:spcAft>
                      </a:pPr>
                      <a:r>
                        <a:rPr lang="en-GB" sz="1100">
                          <a:effectLst/>
                        </a:rPr>
                        <a:t>9</a:t>
                      </a:r>
                      <a:endParaRPr lang="en-GB" sz="110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a:effectLst/>
                        </a:rPr>
                        <a:t>9</a:t>
                      </a:r>
                      <a:endParaRPr lang="en-GB" sz="110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dirty="0">
                          <a:effectLst/>
                        </a:rPr>
                        <a:t>9</a:t>
                      </a:r>
                      <a:endParaRPr lang="en-GB" sz="1100" dirty="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b="1" dirty="0">
                          <a:solidFill>
                            <a:schemeClr val="tx1"/>
                          </a:solidFill>
                          <a:effectLst/>
                        </a:rPr>
                        <a:t>HU</a:t>
                      </a:r>
                      <a:endParaRPr lang="en-GB" sz="1100" b="1" dirty="0">
                        <a:solidFill>
                          <a:schemeClr val="tx1"/>
                        </a:solidFill>
                        <a:effectLst/>
                        <a:latin typeface="Calibri" charset="0"/>
                        <a:ea typeface="Times New Roman" charset="0"/>
                        <a:cs typeface="Times New Roman" charset="0"/>
                      </a:endParaRPr>
                    </a:p>
                  </a:txBody>
                  <a:tcPr marL="68580" marR="68580" marT="0" marB="0">
                    <a:solidFill>
                      <a:schemeClr val="bg1">
                        <a:lumMod val="85000"/>
                      </a:schemeClr>
                    </a:solidFill>
                  </a:tcPr>
                </a:tc>
                <a:tc>
                  <a:txBody>
                    <a:bodyPr/>
                    <a:lstStyle/>
                    <a:p>
                      <a:pPr algn="ctr">
                        <a:lnSpc>
                          <a:spcPct val="115000"/>
                        </a:lnSpc>
                        <a:spcAft>
                          <a:spcPts val="0"/>
                        </a:spcAft>
                      </a:pPr>
                      <a:r>
                        <a:rPr lang="en-GB" sz="1100">
                          <a:effectLst/>
                        </a:rPr>
                        <a:t>5</a:t>
                      </a:r>
                      <a:endParaRPr lang="en-GB" sz="110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a:effectLst/>
                        </a:rPr>
                        <a:t>5</a:t>
                      </a:r>
                      <a:endParaRPr lang="en-GB" sz="110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dirty="0">
                          <a:effectLst/>
                        </a:rPr>
                        <a:t>5</a:t>
                      </a:r>
                      <a:endParaRPr lang="en-GB" sz="1100" dirty="0">
                        <a:solidFill>
                          <a:srgbClr val="365F91"/>
                        </a:solidFill>
                        <a:effectLst/>
                        <a:latin typeface="Calibri" charset="0"/>
                        <a:ea typeface="Times New Roman" charset="0"/>
                        <a:cs typeface="Times New Roman" charset="0"/>
                      </a:endParaRPr>
                    </a:p>
                  </a:txBody>
                  <a:tcPr marL="68580" marR="68580" marT="0" marB="0"/>
                </a:tc>
                <a:extLst>
                  <a:ext uri="{0D108BD9-81ED-4DB2-BD59-A6C34878D82A}">
                    <a16:rowId xmlns:a16="http://schemas.microsoft.com/office/drawing/2014/main" val="10001"/>
                  </a:ext>
                </a:extLst>
              </a:tr>
              <a:tr h="251582">
                <a:tc>
                  <a:txBody>
                    <a:bodyPr/>
                    <a:lstStyle/>
                    <a:p>
                      <a:pPr algn="ctr">
                        <a:lnSpc>
                          <a:spcPct val="115000"/>
                        </a:lnSpc>
                        <a:spcAft>
                          <a:spcPts val="0"/>
                        </a:spcAft>
                      </a:pPr>
                      <a:r>
                        <a:rPr lang="en-GB" sz="1100">
                          <a:solidFill>
                            <a:schemeClr val="tx1"/>
                          </a:solidFill>
                          <a:effectLst/>
                        </a:rPr>
                        <a:t>BE</a:t>
                      </a:r>
                      <a:endParaRPr lang="en-GB" sz="1100">
                        <a:solidFill>
                          <a:schemeClr val="tx1"/>
                        </a:solidFill>
                        <a:effectLst/>
                        <a:latin typeface="Calibri" charset="0"/>
                        <a:ea typeface="Times New Roman" charset="0"/>
                        <a:cs typeface="Times New Roman" charset="0"/>
                      </a:endParaRPr>
                    </a:p>
                  </a:txBody>
                  <a:tcPr marL="68580" marR="68580" marT="0" marB="0">
                    <a:solidFill>
                      <a:schemeClr val="bg1">
                        <a:lumMod val="85000"/>
                      </a:schemeClr>
                    </a:solidFill>
                  </a:tcPr>
                </a:tc>
                <a:tc>
                  <a:txBody>
                    <a:bodyPr/>
                    <a:lstStyle/>
                    <a:p>
                      <a:pPr algn="ctr">
                        <a:lnSpc>
                          <a:spcPct val="115000"/>
                        </a:lnSpc>
                        <a:spcAft>
                          <a:spcPts val="0"/>
                        </a:spcAft>
                      </a:pPr>
                      <a:r>
                        <a:rPr lang="en-GB" sz="1100">
                          <a:effectLst/>
                        </a:rPr>
                        <a:t>25</a:t>
                      </a:r>
                      <a:endParaRPr lang="en-GB" sz="110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a:effectLst/>
                        </a:rPr>
                        <a:t>25</a:t>
                      </a:r>
                      <a:endParaRPr lang="en-GB" sz="110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dirty="0">
                          <a:effectLst/>
                        </a:rPr>
                        <a:t>25</a:t>
                      </a:r>
                      <a:endParaRPr lang="en-GB" sz="1100" dirty="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b="1" dirty="0">
                          <a:solidFill>
                            <a:schemeClr val="tx1"/>
                          </a:solidFill>
                          <a:effectLst/>
                        </a:rPr>
                        <a:t>IE</a:t>
                      </a:r>
                      <a:endParaRPr lang="en-GB" sz="1100" b="1" dirty="0">
                        <a:solidFill>
                          <a:schemeClr val="tx1"/>
                        </a:solidFill>
                        <a:effectLst/>
                        <a:latin typeface="Calibri" charset="0"/>
                        <a:ea typeface="Times New Roman" charset="0"/>
                        <a:cs typeface="Times New Roman" charset="0"/>
                      </a:endParaRPr>
                    </a:p>
                  </a:txBody>
                  <a:tcPr marL="68580" marR="68580" marT="0" marB="0">
                    <a:solidFill>
                      <a:schemeClr val="bg1">
                        <a:lumMod val="85000"/>
                      </a:schemeClr>
                    </a:solidFill>
                  </a:tcPr>
                </a:tc>
                <a:tc>
                  <a:txBody>
                    <a:bodyPr/>
                    <a:lstStyle/>
                    <a:p>
                      <a:pPr algn="ctr">
                        <a:lnSpc>
                          <a:spcPct val="115000"/>
                        </a:lnSpc>
                        <a:spcAft>
                          <a:spcPts val="0"/>
                        </a:spcAft>
                      </a:pPr>
                      <a:r>
                        <a:rPr lang="en-GB" sz="1100">
                          <a:effectLst/>
                        </a:rPr>
                        <a:t>16</a:t>
                      </a:r>
                      <a:endParaRPr lang="en-GB" sz="110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a:effectLst/>
                        </a:rPr>
                        <a:t>16</a:t>
                      </a:r>
                      <a:endParaRPr lang="en-GB" sz="110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dirty="0">
                          <a:effectLst/>
                        </a:rPr>
                        <a:t>16</a:t>
                      </a:r>
                      <a:endParaRPr lang="en-GB" sz="1100" dirty="0">
                        <a:solidFill>
                          <a:srgbClr val="365F91"/>
                        </a:solidFill>
                        <a:effectLst/>
                        <a:latin typeface="Calibri" charset="0"/>
                        <a:ea typeface="Times New Roman" charset="0"/>
                        <a:cs typeface="Times New Roman" charset="0"/>
                      </a:endParaRPr>
                    </a:p>
                  </a:txBody>
                  <a:tcPr marL="68580" marR="68580" marT="0" marB="0"/>
                </a:tc>
                <a:extLst>
                  <a:ext uri="{0D108BD9-81ED-4DB2-BD59-A6C34878D82A}">
                    <a16:rowId xmlns:a16="http://schemas.microsoft.com/office/drawing/2014/main" val="10002"/>
                  </a:ext>
                </a:extLst>
              </a:tr>
              <a:tr h="251582">
                <a:tc>
                  <a:txBody>
                    <a:bodyPr/>
                    <a:lstStyle/>
                    <a:p>
                      <a:pPr algn="ctr">
                        <a:lnSpc>
                          <a:spcPct val="115000"/>
                        </a:lnSpc>
                        <a:spcAft>
                          <a:spcPts val="0"/>
                        </a:spcAft>
                      </a:pPr>
                      <a:r>
                        <a:rPr lang="en-GB" sz="1100" dirty="0">
                          <a:solidFill>
                            <a:schemeClr val="tx1"/>
                          </a:solidFill>
                          <a:effectLst/>
                        </a:rPr>
                        <a:t>BG</a:t>
                      </a:r>
                      <a:endParaRPr lang="en-GB" sz="1100" dirty="0">
                        <a:solidFill>
                          <a:schemeClr val="tx1"/>
                        </a:solidFill>
                        <a:effectLst/>
                        <a:latin typeface="Calibri" charset="0"/>
                        <a:ea typeface="Times New Roman" charset="0"/>
                        <a:cs typeface="Times New Roman" charset="0"/>
                      </a:endParaRPr>
                    </a:p>
                  </a:txBody>
                  <a:tcPr marL="68580" marR="68580" marT="0" marB="0">
                    <a:solidFill>
                      <a:schemeClr val="bg1">
                        <a:lumMod val="85000"/>
                      </a:schemeClr>
                    </a:solidFill>
                  </a:tcPr>
                </a:tc>
                <a:tc>
                  <a:txBody>
                    <a:bodyPr/>
                    <a:lstStyle/>
                    <a:p>
                      <a:pPr algn="ctr">
                        <a:lnSpc>
                          <a:spcPct val="115000"/>
                        </a:lnSpc>
                        <a:spcAft>
                          <a:spcPts val="0"/>
                        </a:spcAft>
                      </a:pPr>
                      <a:r>
                        <a:rPr lang="en-GB" sz="1100">
                          <a:effectLst/>
                        </a:rPr>
                        <a:t>1</a:t>
                      </a:r>
                      <a:endParaRPr lang="en-GB" sz="110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a:effectLst/>
                        </a:rPr>
                        <a:t>1</a:t>
                      </a:r>
                      <a:endParaRPr lang="en-GB" sz="110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dirty="0">
                          <a:effectLst/>
                        </a:rPr>
                        <a:t>1</a:t>
                      </a:r>
                      <a:endParaRPr lang="en-GB" sz="1100" dirty="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b="1">
                          <a:solidFill>
                            <a:schemeClr val="tx1"/>
                          </a:solidFill>
                          <a:effectLst/>
                        </a:rPr>
                        <a:t>IT</a:t>
                      </a:r>
                      <a:endParaRPr lang="en-GB" sz="1100" b="1">
                        <a:solidFill>
                          <a:schemeClr val="tx1"/>
                        </a:solidFill>
                        <a:effectLst/>
                        <a:latin typeface="Calibri" charset="0"/>
                        <a:ea typeface="Times New Roman" charset="0"/>
                        <a:cs typeface="Times New Roman" charset="0"/>
                      </a:endParaRPr>
                    </a:p>
                  </a:txBody>
                  <a:tcPr marL="68580" marR="68580" marT="0" marB="0">
                    <a:solidFill>
                      <a:schemeClr val="bg1">
                        <a:lumMod val="85000"/>
                      </a:schemeClr>
                    </a:solidFill>
                  </a:tcPr>
                </a:tc>
                <a:tc>
                  <a:txBody>
                    <a:bodyPr/>
                    <a:lstStyle/>
                    <a:p>
                      <a:pPr algn="ctr">
                        <a:lnSpc>
                          <a:spcPct val="115000"/>
                        </a:lnSpc>
                        <a:spcAft>
                          <a:spcPts val="0"/>
                        </a:spcAft>
                      </a:pPr>
                      <a:r>
                        <a:rPr lang="en-GB" sz="1100" dirty="0">
                          <a:effectLst/>
                        </a:rPr>
                        <a:t>25</a:t>
                      </a:r>
                      <a:endParaRPr lang="en-GB" sz="1100" dirty="0">
                        <a:solidFill>
                          <a:srgbClr val="365F91"/>
                        </a:solidFill>
                        <a:effectLst/>
                        <a:latin typeface="Calibri" charset="0"/>
                        <a:ea typeface="Times New Roman" charset="0"/>
                        <a:cs typeface="Times New Roman" charset="0"/>
                      </a:endParaRPr>
                    </a:p>
                  </a:txBody>
                  <a:tcPr marL="68580" marR="68580" marT="0" marB="0">
                    <a:solidFill>
                      <a:srgbClr val="EFF4B1"/>
                    </a:solidFill>
                  </a:tcPr>
                </a:tc>
                <a:tc>
                  <a:txBody>
                    <a:bodyPr/>
                    <a:lstStyle/>
                    <a:p>
                      <a:pPr algn="ctr">
                        <a:lnSpc>
                          <a:spcPct val="115000"/>
                        </a:lnSpc>
                        <a:spcAft>
                          <a:spcPts val="0"/>
                        </a:spcAft>
                      </a:pPr>
                      <a:r>
                        <a:rPr lang="en-GB" sz="1100" dirty="0">
                          <a:effectLst/>
                        </a:rPr>
                        <a:t>25</a:t>
                      </a:r>
                      <a:endParaRPr lang="en-GB" sz="1100" dirty="0">
                        <a:solidFill>
                          <a:srgbClr val="365F91"/>
                        </a:solidFill>
                        <a:effectLst/>
                        <a:latin typeface="Calibri" charset="0"/>
                        <a:ea typeface="Times New Roman" charset="0"/>
                        <a:cs typeface="Times New Roman" charset="0"/>
                      </a:endParaRPr>
                    </a:p>
                  </a:txBody>
                  <a:tcPr marL="68580" marR="68580" marT="0" marB="0">
                    <a:solidFill>
                      <a:srgbClr val="EFF4B1"/>
                    </a:solidFill>
                  </a:tcPr>
                </a:tc>
                <a:tc>
                  <a:txBody>
                    <a:bodyPr/>
                    <a:lstStyle/>
                    <a:p>
                      <a:pPr algn="ctr">
                        <a:lnSpc>
                          <a:spcPct val="115000"/>
                        </a:lnSpc>
                        <a:spcAft>
                          <a:spcPts val="0"/>
                        </a:spcAft>
                      </a:pPr>
                      <a:r>
                        <a:rPr lang="en-GB" sz="1100" dirty="0">
                          <a:effectLst/>
                        </a:rPr>
                        <a:t>25</a:t>
                      </a:r>
                      <a:endParaRPr lang="en-GB" sz="1100" dirty="0">
                        <a:solidFill>
                          <a:srgbClr val="365F91"/>
                        </a:solidFill>
                        <a:effectLst/>
                        <a:latin typeface="Calibri" charset="0"/>
                        <a:ea typeface="Times New Roman" charset="0"/>
                        <a:cs typeface="Times New Roman" charset="0"/>
                      </a:endParaRPr>
                    </a:p>
                  </a:txBody>
                  <a:tcPr marL="68580" marR="68580" marT="0" marB="0"/>
                </a:tc>
                <a:extLst>
                  <a:ext uri="{0D108BD9-81ED-4DB2-BD59-A6C34878D82A}">
                    <a16:rowId xmlns:a16="http://schemas.microsoft.com/office/drawing/2014/main" val="10003"/>
                  </a:ext>
                </a:extLst>
              </a:tr>
              <a:tr h="251582">
                <a:tc>
                  <a:txBody>
                    <a:bodyPr/>
                    <a:lstStyle/>
                    <a:p>
                      <a:pPr algn="ctr">
                        <a:lnSpc>
                          <a:spcPct val="115000"/>
                        </a:lnSpc>
                        <a:spcAft>
                          <a:spcPts val="0"/>
                        </a:spcAft>
                      </a:pPr>
                      <a:r>
                        <a:rPr lang="en-GB" sz="1100" dirty="0">
                          <a:solidFill>
                            <a:schemeClr val="tx1"/>
                          </a:solidFill>
                          <a:effectLst/>
                        </a:rPr>
                        <a:t>CY</a:t>
                      </a:r>
                      <a:endParaRPr lang="en-GB" sz="1100" dirty="0">
                        <a:solidFill>
                          <a:schemeClr val="tx1"/>
                        </a:solidFill>
                        <a:effectLst/>
                        <a:latin typeface="Calibri" charset="0"/>
                        <a:ea typeface="Times New Roman" charset="0"/>
                        <a:cs typeface="Times New Roman" charset="0"/>
                      </a:endParaRPr>
                    </a:p>
                  </a:txBody>
                  <a:tcPr marL="68580" marR="68580" marT="0" marB="0">
                    <a:solidFill>
                      <a:schemeClr val="bg1">
                        <a:lumMod val="85000"/>
                      </a:schemeClr>
                    </a:solidFill>
                  </a:tcPr>
                </a:tc>
                <a:tc>
                  <a:txBody>
                    <a:bodyPr/>
                    <a:lstStyle/>
                    <a:p>
                      <a:pPr algn="ctr">
                        <a:lnSpc>
                          <a:spcPct val="115000"/>
                        </a:lnSpc>
                        <a:spcAft>
                          <a:spcPts val="0"/>
                        </a:spcAft>
                      </a:pPr>
                      <a:r>
                        <a:rPr lang="en-GB" sz="1100">
                          <a:effectLst/>
                        </a:rPr>
                        <a:t>n/a</a:t>
                      </a:r>
                      <a:endParaRPr lang="en-GB" sz="110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a:effectLst/>
                        </a:rPr>
                        <a:t>n/a</a:t>
                      </a:r>
                      <a:endParaRPr lang="en-GB" sz="110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dirty="0">
                          <a:effectLst/>
                        </a:rPr>
                        <a:t>3.9*</a:t>
                      </a:r>
                      <a:endParaRPr lang="en-GB" sz="1100" dirty="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b="1" dirty="0">
                          <a:solidFill>
                            <a:schemeClr val="tx1"/>
                          </a:solidFill>
                          <a:effectLst/>
                        </a:rPr>
                        <a:t>LT</a:t>
                      </a:r>
                      <a:endParaRPr lang="en-GB" sz="1100" b="1" dirty="0">
                        <a:solidFill>
                          <a:schemeClr val="tx1"/>
                        </a:solidFill>
                        <a:effectLst/>
                        <a:latin typeface="Calibri" charset="0"/>
                        <a:ea typeface="Times New Roman" charset="0"/>
                        <a:cs typeface="Times New Roman" charset="0"/>
                      </a:endParaRPr>
                    </a:p>
                  </a:txBody>
                  <a:tcPr marL="68580" marR="68580" marT="0" marB="0">
                    <a:solidFill>
                      <a:schemeClr val="bg1">
                        <a:lumMod val="85000"/>
                      </a:schemeClr>
                    </a:solidFill>
                  </a:tcPr>
                </a:tc>
                <a:tc>
                  <a:txBody>
                    <a:bodyPr/>
                    <a:lstStyle/>
                    <a:p>
                      <a:pPr algn="ctr">
                        <a:lnSpc>
                          <a:spcPct val="115000"/>
                        </a:lnSpc>
                        <a:spcAft>
                          <a:spcPts val="0"/>
                        </a:spcAft>
                      </a:pPr>
                      <a:r>
                        <a:rPr lang="en-GB" sz="1100" dirty="0">
                          <a:effectLst/>
                        </a:rPr>
                        <a:t>n/a</a:t>
                      </a:r>
                      <a:endParaRPr lang="en-GB" sz="1100" dirty="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dirty="0">
                          <a:solidFill>
                            <a:schemeClr val="dk1"/>
                          </a:solidFill>
                          <a:effectLst/>
                          <a:latin typeface="+mn-lt"/>
                          <a:ea typeface="+mn-ea"/>
                          <a:cs typeface="+mn-cs"/>
                        </a:rPr>
                        <a:t>n/a</a:t>
                      </a:r>
                      <a:endParaRPr lang="en-GB" sz="1100" dirty="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dirty="0">
                          <a:effectLst/>
                        </a:rPr>
                        <a:t>3</a:t>
                      </a:r>
                      <a:endParaRPr lang="en-GB" sz="1100" dirty="0">
                        <a:solidFill>
                          <a:srgbClr val="365F91"/>
                        </a:solidFill>
                        <a:effectLst/>
                        <a:latin typeface="Calibri" charset="0"/>
                        <a:ea typeface="Times New Roman" charset="0"/>
                        <a:cs typeface="Times New Roman" charset="0"/>
                      </a:endParaRPr>
                    </a:p>
                  </a:txBody>
                  <a:tcPr marL="68580" marR="68580" marT="0" marB="0"/>
                </a:tc>
                <a:extLst>
                  <a:ext uri="{0D108BD9-81ED-4DB2-BD59-A6C34878D82A}">
                    <a16:rowId xmlns:a16="http://schemas.microsoft.com/office/drawing/2014/main" val="10004"/>
                  </a:ext>
                </a:extLst>
              </a:tr>
              <a:tr h="251582">
                <a:tc>
                  <a:txBody>
                    <a:bodyPr/>
                    <a:lstStyle/>
                    <a:p>
                      <a:pPr algn="ctr">
                        <a:lnSpc>
                          <a:spcPct val="115000"/>
                        </a:lnSpc>
                        <a:spcAft>
                          <a:spcPts val="0"/>
                        </a:spcAft>
                      </a:pPr>
                      <a:r>
                        <a:rPr lang="en-GB" sz="1100" dirty="0">
                          <a:solidFill>
                            <a:schemeClr val="tx1"/>
                          </a:solidFill>
                          <a:effectLst/>
                        </a:rPr>
                        <a:t>CZ</a:t>
                      </a:r>
                      <a:endParaRPr lang="en-GB" sz="1100" dirty="0">
                        <a:solidFill>
                          <a:schemeClr val="tx1"/>
                        </a:solidFill>
                        <a:effectLst/>
                        <a:latin typeface="Calibri" charset="0"/>
                        <a:ea typeface="Times New Roman" charset="0"/>
                        <a:cs typeface="Times New Roman" charset="0"/>
                      </a:endParaRPr>
                    </a:p>
                  </a:txBody>
                  <a:tcPr marL="68580" marR="68580" marT="0" marB="0">
                    <a:solidFill>
                      <a:schemeClr val="bg1">
                        <a:lumMod val="85000"/>
                      </a:schemeClr>
                    </a:solidFill>
                  </a:tcPr>
                </a:tc>
                <a:tc>
                  <a:txBody>
                    <a:bodyPr/>
                    <a:lstStyle/>
                    <a:p>
                      <a:pPr algn="ctr">
                        <a:lnSpc>
                          <a:spcPct val="115000"/>
                        </a:lnSpc>
                        <a:spcAft>
                          <a:spcPts val="0"/>
                        </a:spcAft>
                      </a:pPr>
                      <a:r>
                        <a:rPr lang="en-GB" sz="1100">
                          <a:effectLst/>
                        </a:rPr>
                        <a:t>2</a:t>
                      </a:r>
                      <a:endParaRPr lang="en-GB" sz="110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a:effectLst/>
                        </a:rPr>
                        <a:t>2</a:t>
                      </a:r>
                      <a:endParaRPr lang="en-GB" sz="110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dirty="0">
                          <a:effectLst/>
                        </a:rPr>
                        <a:t>2</a:t>
                      </a:r>
                      <a:endParaRPr lang="en-GB" sz="1100" dirty="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b="1" dirty="0">
                          <a:solidFill>
                            <a:schemeClr val="tx1"/>
                          </a:solidFill>
                          <a:effectLst/>
                        </a:rPr>
                        <a:t>LU</a:t>
                      </a:r>
                      <a:endParaRPr lang="en-GB" sz="1100" b="1" dirty="0">
                        <a:solidFill>
                          <a:schemeClr val="tx1"/>
                        </a:solidFill>
                        <a:effectLst/>
                        <a:latin typeface="Calibri" charset="0"/>
                        <a:ea typeface="Times New Roman" charset="0"/>
                        <a:cs typeface="Times New Roman" charset="0"/>
                      </a:endParaRPr>
                    </a:p>
                  </a:txBody>
                  <a:tcPr marL="68580" marR="68580" marT="0" marB="0">
                    <a:solidFill>
                      <a:schemeClr val="bg1">
                        <a:lumMod val="85000"/>
                      </a:schemeClr>
                    </a:solidFill>
                  </a:tcPr>
                </a:tc>
                <a:tc>
                  <a:txBody>
                    <a:bodyPr/>
                    <a:lstStyle/>
                    <a:p>
                      <a:pPr algn="ctr">
                        <a:lnSpc>
                          <a:spcPct val="115000"/>
                        </a:lnSpc>
                        <a:spcAft>
                          <a:spcPts val="0"/>
                        </a:spcAft>
                      </a:pPr>
                      <a:r>
                        <a:rPr lang="en-GB" sz="1100">
                          <a:effectLst/>
                        </a:rPr>
                        <a:t>n/a</a:t>
                      </a:r>
                      <a:endParaRPr lang="en-GB" sz="110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a:effectLst/>
                        </a:rPr>
                        <a:t>n/a</a:t>
                      </a:r>
                      <a:endParaRPr lang="en-GB" sz="110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a:effectLst/>
                        </a:rPr>
                        <a:t>n/a</a:t>
                      </a:r>
                      <a:endParaRPr lang="en-GB" sz="1100">
                        <a:solidFill>
                          <a:srgbClr val="365F91"/>
                        </a:solidFill>
                        <a:effectLst/>
                        <a:latin typeface="Calibri" charset="0"/>
                        <a:ea typeface="Times New Roman" charset="0"/>
                        <a:cs typeface="Times New Roman" charset="0"/>
                      </a:endParaRPr>
                    </a:p>
                  </a:txBody>
                  <a:tcPr marL="68580" marR="68580" marT="0" marB="0"/>
                </a:tc>
                <a:extLst>
                  <a:ext uri="{0D108BD9-81ED-4DB2-BD59-A6C34878D82A}">
                    <a16:rowId xmlns:a16="http://schemas.microsoft.com/office/drawing/2014/main" val="10005"/>
                  </a:ext>
                </a:extLst>
              </a:tr>
              <a:tr h="251582">
                <a:tc>
                  <a:txBody>
                    <a:bodyPr/>
                    <a:lstStyle/>
                    <a:p>
                      <a:pPr algn="ctr">
                        <a:lnSpc>
                          <a:spcPct val="115000"/>
                        </a:lnSpc>
                        <a:spcAft>
                          <a:spcPts val="0"/>
                        </a:spcAft>
                      </a:pPr>
                      <a:r>
                        <a:rPr lang="en-GB" sz="1100">
                          <a:solidFill>
                            <a:schemeClr val="tx1"/>
                          </a:solidFill>
                          <a:effectLst/>
                        </a:rPr>
                        <a:t>DE</a:t>
                      </a:r>
                      <a:endParaRPr lang="en-GB" sz="1100">
                        <a:solidFill>
                          <a:schemeClr val="tx1"/>
                        </a:solidFill>
                        <a:effectLst/>
                        <a:latin typeface="Calibri" charset="0"/>
                        <a:ea typeface="Times New Roman" charset="0"/>
                        <a:cs typeface="Times New Roman" charset="0"/>
                      </a:endParaRPr>
                    </a:p>
                  </a:txBody>
                  <a:tcPr marL="68580" marR="68580" marT="0" marB="0">
                    <a:solidFill>
                      <a:schemeClr val="bg1">
                        <a:lumMod val="85000"/>
                      </a:schemeClr>
                    </a:solidFill>
                  </a:tcPr>
                </a:tc>
                <a:tc>
                  <a:txBody>
                    <a:bodyPr/>
                    <a:lstStyle/>
                    <a:p>
                      <a:pPr algn="ctr">
                        <a:lnSpc>
                          <a:spcPct val="115000"/>
                        </a:lnSpc>
                        <a:spcAft>
                          <a:spcPts val="0"/>
                        </a:spcAft>
                      </a:pPr>
                      <a:r>
                        <a:rPr lang="en-GB" sz="1100">
                          <a:effectLst/>
                        </a:rPr>
                        <a:t>10</a:t>
                      </a:r>
                      <a:endParaRPr lang="en-GB" sz="110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a:effectLst/>
                        </a:rPr>
                        <a:t>6</a:t>
                      </a:r>
                      <a:endParaRPr lang="en-GB" sz="110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dirty="0">
                          <a:effectLst/>
                        </a:rPr>
                        <a:t>8</a:t>
                      </a:r>
                      <a:endParaRPr lang="en-GB" sz="1100" dirty="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b="1">
                          <a:solidFill>
                            <a:schemeClr val="tx1"/>
                          </a:solidFill>
                          <a:effectLst/>
                        </a:rPr>
                        <a:t>LV</a:t>
                      </a:r>
                      <a:endParaRPr lang="en-GB" sz="1100" b="1">
                        <a:solidFill>
                          <a:schemeClr val="tx1"/>
                        </a:solidFill>
                        <a:effectLst/>
                        <a:latin typeface="Calibri" charset="0"/>
                        <a:ea typeface="Times New Roman" charset="0"/>
                        <a:cs typeface="Times New Roman" charset="0"/>
                      </a:endParaRPr>
                    </a:p>
                  </a:txBody>
                  <a:tcPr marL="68580" marR="68580" marT="0" marB="0">
                    <a:solidFill>
                      <a:schemeClr val="bg1">
                        <a:lumMod val="85000"/>
                      </a:schemeClr>
                    </a:solidFill>
                  </a:tcPr>
                </a:tc>
                <a:tc>
                  <a:txBody>
                    <a:bodyPr/>
                    <a:lstStyle/>
                    <a:p>
                      <a:pPr algn="ctr">
                        <a:lnSpc>
                          <a:spcPct val="115000"/>
                        </a:lnSpc>
                        <a:spcAft>
                          <a:spcPts val="0"/>
                        </a:spcAft>
                      </a:pPr>
                      <a:r>
                        <a:rPr lang="en-GB" sz="1100" dirty="0">
                          <a:effectLst/>
                        </a:rPr>
                        <a:t>n/a</a:t>
                      </a:r>
                      <a:endParaRPr lang="en-GB" sz="1100" dirty="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dirty="0">
                          <a:effectLst/>
                        </a:rPr>
                        <a:t>n/a</a:t>
                      </a:r>
                      <a:endParaRPr lang="en-GB" sz="1100" dirty="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dirty="0">
                          <a:effectLst/>
                        </a:rPr>
                        <a:t>2</a:t>
                      </a:r>
                      <a:endParaRPr lang="en-GB" sz="1100" dirty="0">
                        <a:solidFill>
                          <a:srgbClr val="365F91"/>
                        </a:solidFill>
                        <a:effectLst/>
                        <a:latin typeface="Calibri" charset="0"/>
                        <a:ea typeface="Times New Roman" charset="0"/>
                        <a:cs typeface="Times New Roman" charset="0"/>
                      </a:endParaRPr>
                    </a:p>
                  </a:txBody>
                  <a:tcPr marL="68580" marR="68580" marT="0" marB="0"/>
                </a:tc>
                <a:extLst>
                  <a:ext uri="{0D108BD9-81ED-4DB2-BD59-A6C34878D82A}">
                    <a16:rowId xmlns:a16="http://schemas.microsoft.com/office/drawing/2014/main" val="10006"/>
                  </a:ext>
                </a:extLst>
              </a:tr>
              <a:tr h="251582">
                <a:tc>
                  <a:txBody>
                    <a:bodyPr/>
                    <a:lstStyle/>
                    <a:p>
                      <a:pPr algn="ctr">
                        <a:lnSpc>
                          <a:spcPct val="115000"/>
                        </a:lnSpc>
                        <a:spcAft>
                          <a:spcPts val="0"/>
                        </a:spcAft>
                      </a:pPr>
                      <a:r>
                        <a:rPr lang="en-GB" sz="1100" dirty="0">
                          <a:solidFill>
                            <a:schemeClr val="tx1"/>
                          </a:solidFill>
                          <a:effectLst/>
                        </a:rPr>
                        <a:t>DK</a:t>
                      </a:r>
                      <a:endParaRPr lang="en-GB" sz="1100" dirty="0">
                        <a:solidFill>
                          <a:schemeClr val="tx1"/>
                        </a:solidFill>
                        <a:effectLst/>
                        <a:latin typeface="Calibri" charset="0"/>
                        <a:ea typeface="Times New Roman" charset="0"/>
                        <a:cs typeface="Times New Roman" charset="0"/>
                      </a:endParaRPr>
                    </a:p>
                  </a:txBody>
                  <a:tcPr marL="68580" marR="68580" marT="0" marB="0">
                    <a:solidFill>
                      <a:schemeClr val="bg1">
                        <a:lumMod val="85000"/>
                      </a:schemeClr>
                    </a:solidFill>
                  </a:tcPr>
                </a:tc>
                <a:tc>
                  <a:txBody>
                    <a:bodyPr/>
                    <a:lstStyle/>
                    <a:p>
                      <a:pPr algn="ctr">
                        <a:lnSpc>
                          <a:spcPct val="115000"/>
                        </a:lnSpc>
                        <a:spcAft>
                          <a:spcPts val="0"/>
                        </a:spcAft>
                      </a:pPr>
                      <a:r>
                        <a:rPr lang="en-GB" sz="1100" dirty="0">
                          <a:effectLst/>
                        </a:rPr>
                        <a:t>40</a:t>
                      </a:r>
                      <a:endParaRPr lang="en-GB" sz="1100" dirty="0">
                        <a:solidFill>
                          <a:srgbClr val="365F91"/>
                        </a:solidFill>
                        <a:effectLst/>
                        <a:latin typeface="Calibri" charset="0"/>
                        <a:ea typeface="Times New Roman" charset="0"/>
                        <a:cs typeface="Times New Roman" charset="0"/>
                      </a:endParaRPr>
                    </a:p>
                  </a:txBody>
                  <a:tcPr marL="68580" marR="68580" marT="0" marB="0">
                    <a:solidFill>
                      <a:srgbClr val="EFF4B1"/>
                    </a:solidFill>
                  </a:tcPr>
                </a:tc>
                <a:tc>
                  <a:txBody>
                    <a:bodyPr/>
                    <a:lstStyle/>
                    <a:p>
                      <a:pPr algn="ctr">
                        <a:lnSpc>
                          <a:spcPct val="115000"/>
                        </a:lnSpc>
                        <a:spcAft>
                          <a:spcPts val="0"/>
                        </a:spcAft>
                      </a:pPr>
                      <a:r>
                        <a:rPr lang="en-GB" sz="1100" dirty="0">
                          <a:effectLst/>
                        </a:rPr>
                        <a:t>34</a:t>
                      </a:r>
                      <a:endParaRPr lang="en-GB" sz="1100" dirty="0">
                        <a:solidFill>
                          <a:srgbClr val="365F91"/>
                        </a:solidFill>
                        <a:effectLst/>
                        <a:latin typeface="Calibri" charset="0"/>
                        <a:ea typeface="Times New Roman" charset="0"/>
                        <a:cs typeface="Times New Roman" charset="0"/>
                      </a:endParaRPr>
                    </a:p>
                  </a:txBody>
                  <a:tcPr marL="68580" marR="68580" marT="0" marB="0">
                    <a:solidFill>
                      <a:srgbClr val="EFF4B1"/>
                    </a:solidFill>
                  </a:tcPr>
                </a:tc>
                <a:tc>
                  <a:txBody>
                    <a:bodyPr/>
                    <a:lstStyle/>
                    <a:p>
                      <a:pPr algn="ctr">
                        <a:lnSpc>
                          <a:spcPct val="115000"/>
                        </a:lnSpc>
                        <a:spcAft>
                          <a:spcPts val="0"/>
                        </a:spcAft>
                      </a:pPr>
                      <a:r>
                        <a:rPr lang="en-GB" sz="1100" dirty="0">
                          <a:effectLst/>
                        </a:rPr>
                        <a:t>38</a:t>
                      </a:r>
                      <a:endParaRPr lang="en-GB" sz="1100" dirty="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b="1" dirty="0">
                          <a:solidFill>
                            <a:schemeClr val="tx1"/>
                          </a:solidFill>
                          <a:effectLst/>
                        </a:rPr>
                        <a:t>MT</a:t>
                      </a:r>
                      <a:endParaRPr lang="en-GB" sz="1100" b="1" dirty="0">
                        <a:solidFill>
                          <a:schemeClr val="tx1"/>
                        </a:solidFill>
                        <a:effectLst/>
                        <a:latin typeface="Calibri" charset="0"/>
                        <a:ea typeface="Times New Roman" charset="0"/>
                        <a:cs typeface="Times New Roman" charset="0"/>
                      </a:endParaRPr>
                    </a:p>
                  </a:txBody>
                  <a:tcPr marL="68580" marR="68580" marT="0" marB="0">
                    <a:solidFill>
                      <a:schemeClr val="bg1">
                        <a:lumMod val="85000"/>
                      </a:schemeClr>
                    </a:solidFill>
                  </a:tcPr>
                </a:tc>
                <a:tc>
                  <a:txBody>
                    <a:bodyPr/>
                    <a:lstStyle/>
                    <a:p>
                      <a:pPr algn="ctr">
                        <a:lnSpc>
                          <a:spcPct val="115000"/>
                        </a:lnSpc>
                        <a:spcAft>
                          <a:spcPts val="0"/>
                        </a:spcAft>
                      </a:pPr>
                      <a:r>
                        <a:rPr lang="en-GB" sz="1100">
                          <a:effectLst/>
                        </a:rPr>
                        <a:t>n/a</a:t>
                      </a:r>
                      <a:endParaRPr lang="en-GB" sz="110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a:effectLst/>
                        </a:rPr>
                        <a:t>n/a</a:t>
                      </a:r>
                      <a:endParaRPr lang="en-GB" sz="110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a:effectLst/>
                        </a:rPr>
                        <a:t>n/a</a:t>
                      </a:r>
                      <a:endParaRPr lang="en-GB" sz="1100">
                        <a:solidFill>
                          <a:srgbClr val="365F91"/>
                        </a:solidFill>
                        <a:effectLst/>
                        <a:latin typeface="Calibri" charset="0"/>
                        <a:ea typeface="Times New Roman" charset="0"/>
                        <a:cs typeface="Times New Roman" charset="0"/>
                      </a:endParaRPr>
                    </a:p>
                  </a:txBody>
                  <a:tcPr marL="68580" marR="68580" marT="0" marB="0"/>
                </a:tc>
                <a:extLst>
                  <a:ext uri="{0D108BD9-81ED-4DB2-BD59-A6C34878D82A}">
                    <a16:rowId xmlns:a16="http://schemas.microsoft.com/office/drawing/2014/main" val="10007"/>
                  </a:ext>
                </a:extLst>
              </a:tr>
              <a:tr h="251582">
                <a:tc>
                  <a:txBody>
                    <a:bodyPr/>
                    <a:lstStyle/>
                    <a:p>
                      <a:pPr algn="ctr">
                        <a:lnSpc>
                          <a:spcPct val="115000"/>
                        </a:lnSpc>
                        <a:spcAft>
                          <a:spcPts val="0"/>
                        </a:spcAft>
                      </a:pPr>
                      <a:r>
                        <a:rPr lang="en-GB" sz="1100" dirty="0">
                          <a:solidFill>
                            <a:schemeClr val="tx1"/>
                          </a:solidFill>
                          <a:effectLst/>
                        </a:rPr>
                        <a:t>EE</a:t>
                      </a:r>
                      <a:endParaRPr lang="en-GB" sz="1100" dirty="0">
                        <a:solidFill>
                          <a:schemeClr val="tx1"/>
                        </a:solidFill>
                        <a:effectLst/>
                        <a:latin typeface="Calibri" charset="0"/>
                        <a:ea typeface="Times New Roman" charset="0"/>
                        <a:cs typeface="Times New Roman" charset="0"/>
                      </a:endParaRPr>
                    </a:p>
                  </a:txBody>
                  <a:tcPr marL="68580" marR="68580" marT="0" marB="0">
                    <a:solidFill>
                      <a:schemeClr val="bg1">
                        <a:lumMod val="85000"/>
                      </a:schemeClr>
                    </a:solidFill>
                  </a:tcPr>
                </a:tc>
                <a:tc>
                  <a:txBody>
                    <a:bodyPr/>
                    <a:lstStyle/>
                    <a:p>
                      <a:pPr algn="ctr">
                        <a:lnSpc>
                          <a:spcPct val="115000"/>
                        </a:lnSpc>
                        <a:spcAft>
                          <a:spcPts val="0"/>
                        </a:spcAft>
                      </a:pPr>
                      <a:r>
                        <a:rPr lang="en-GB" sz="1100">
                          <a:effectLst/>
                        </a:rPr>
                        <a:t>3</a:t>
                      </a:r>
                      <a:endParaRPr lang="en-GB" sz="110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a:effectLst/>
                        </a:rPr>
                        <a:t>3</a:t>
                      </a:r>
                      <a:endParaRPr lang="en-GB" sz="110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dirty="0">
                          <a:effectLst/>
                        </a:rPr>
                        <a:t>3</a:t>
                      </a:r>
                      <a:endParaRPr lang="en-GB" sz="1100" dirty="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b="1" dirty="0">
                          <a:solidFill>
                            <a:schemeClr val="tx1"/>
                          </a:solidFill>
                          <a:effectLst/>
                        </a:rPr>
                        <a:t>NL</a:t>
                      </a:r>
                      <a:endParaRPr lang="en-GB" sz="1100" b="1" dirty="0">
                        <a:solidFill>
                          <a:schemeClr val="tx1"/>
                        </a:solidFill>
                        <a:effectLst/>
                        <a:latin typeface="Calibri" charset="0"/>
                        <a:ea typeface="Times New Roman" charset="0"/>
                        <a:cs typeface="Times New Roman" charset="0"/>
                      </a:endParaRPr>
                    </a:p>
                  </a:txBody>
                  <a:tcPr marL="68580" marR="68580" marT="0" marB="0">
                    <a:solidFill>
                      <a:schemeClr val="bg1">
                        <a:lumMod val="85000"/>
                      </a:schemeClr>
                    </a:solidFill>
                  </a:tcPr>
                </a:tc>
                <a:tc>
                  <a:txBody>
                    <a:bodyPr/>
                    <a:lstStyle/>
                    <a:p>
                      <a:pPr algn="ctr">
                        <a:lnSpc>
                          <a:spcPct val="115000"/>
                        </a:lnSpc>
                        <a:spcAft>
                          <a:spcPts val="0"/>
                        </a:spcAft>
                      </a:pPr>
                      <a:r>
                        <a:rPr lang="en-GB" sz="1100">
                          <a:effectLst/>
                        </a:rPr>
                        <a:t>11</a:t>
                      </a:r>
                      <a:endParaRPr lang="en-GB" sz="110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a:effectLst/>
                        </a:rPr>
                        <a:t>11</a:t>
                      </a:r>
                      <a:endParaRPr lang="en-GB" sz="110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dirty="0">
                          <a:effectLst/>
                        </a:rPr>
                        <a:t>11</a:t>
                      </a:r>
                      <a:endParaRPr lang="en-GB" sz="1100" dirty="0">
                        <a:solidFill>
                          <a:srgbClr val="365F91"/>
                        </a:solidFill>
                        <a:effectLst/>
                        <a:latin typeface="Calibri" charset="0"/>
                        <a:ea typeface="Times New Roman" charset="0"/>
                        <a:cs typeface="Times New Roman" charset="0"/>
                      </a:endParaRPr>
                    </a:p>
                  </a:txBody>
                  <a:tcPr marL="68580" marR="68580" marT="0" marB="0"/>
                </a:tc>
                <a:extLst>
                  <a:ext uri="{0D108BD9-81ED-4DB2-BD59-A6C34878D82A}">
                    <a16:rowId xmlns:a16="http://schemas.microsoft.com/office/drawing/2014/main" val="10008"/>
                  </a:ext>
                </a:extLst>
              </a:tr>
              <a:tr h="251582">
                <a:tc>
                  <a:txBody>
                    <a:bodyPr/>
                    <a:lstStyle/>
                    <a:p>
                      <a:pPr algn="ctr">
                        <a:lnSpc>
                          <a:spcPct val="115000"/>
                        </a:lnSpc>
                        <a:spcAft>
                          <a:spcPts val="0"/>
                        </a:spcAft>
                      </a:pPr>
                      <a:r>
                        <a:rPr lang="en-GB" sz="1100" dirty="0">
                          <a:solidFill>
                            <a:schemeClr val="tx1"/>
                          </a:solidFill>
                          <a:effectLst/>
                        </a:rPr>
                        <a:t>ES</a:t>
                      </a:r>
                      <a:endParaRPr lang="en-GB" sz="1100" dirty="0">
                        <a:solidFill>
                          <a:schemeClr val="tx1"/>
                        </a:solidFill>
                        <a:effectLst/>
                        <a:latin typeface="Calibri" charset="0"/>
                        <a:ea typeface="Times New Roman" charset="0"/>
                        <a:cs typeface="Times New Roman" charset="0"/>
                      </a:endParaRPr>
                    </a:p>
                  </a:txBody>
                  <a:tcPr marL="68580" marR="68580" marT="0" marB="0">
                    <a:solidFill>
                      <a:schemeClr val="bg1">
                        <a:lumMod val="85000"/>
                      </a:schemeClr>
                    </a:solidFill>
                  </a:tcPr>
                </a:tc>
                <a:tc>
                  <a:txBody>
                    <a:bodyPr/>
                    <a:lstStyle/>
                    <a:p>
                      <a:pPr algn="ctr">
                        <a:lnSpc>
                          <a:spcPct val="115000"/>
                        </a:lnSpc>
                        <a:spcAft>
                          <a:spcPts val="0"/>
                        </a:spcAft>
                      </a:pPr>
                      <a:r>
                        <a:rPr lang="en-GB" sz="1100">
                          <a:effectLst/>
                        </a:rPr>
                        <a:t>11</a:t>
                      </a:r>
                      <a:endParaRPr lang="en-GB" sz="110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a:effectLst/>
                        </a:rPr>
                        <a:t>11</a:t>
                      </a:r>
                      <a:endParaRPr lang="en-GB" sz="110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a:effectLst/>
                        </a:rPr>
                        <a:t>n/a</a:t>
                      </a:r>
                      <a:endParaRPr lang="en-GB" sz="110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b="1" dirty="0">
                          <a:solidFill>
                            <a:schemeClr val="tx1"/>
                          </a:solidFill>
                          <a:effectLst/>
                        </a:rPr>
                        <a:t>PL</a:t>
                      </a:r>
                      <a:endParaRPr lang="en-GB" sz="1100" b="1" dirty="0">
                        <a:solidFill>
                          <a:schemeClr val="tx1"/>
                        </a:solidFill>
                        <a:effectLst/>
                        <a:latin typeface="Calibri" charset="0"/>
                        <a:ea typeface="Times New Roman" charset="0"/>
                        <a:cs typeface="Times New Roman" charset="0"/>
                      </a:endParaRPr>
                    </a:p>
                  </a:txBody>
                  <a:tcPr marL="68580" marR="68580" marT="0" marB="0">
                    <a:solidFill>
                      <a:schemeClr val="bg1">
                        <a:lumMod val="85000"/>
                      </a:schemeClr>
                    </a:solidFill>
                  </a:tcPr>
                </a:tc>
                <a:tc>
                  <a:txBody>
                    <a:bodyPr/>
                    <a:lstStyle/>
                    <a:p>
                      <a:pPr algn="ctr">
                        <a:lnSpc>
                          <a:spcPct val="115000"/>
                        </a:lnSpc>
                        <a:spcAft>
                          <a:spcPts val="0"/>
                        </a:spcAft>
                      </a:pPr>
                      <a:r>
                        <a:rPr lang="en-GB" sz="1100">
                          <a:effectLst/>
                        </a:rPr>
                        <a:t>5</a:t>
                      </a:r>
                      <a:endParaRPr lang="en-GB" sz="110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a:effectLst/>
                        </a:rPr>
                        <a:t>3</a:t>
                      </a:r>
                      <a:endParaRPr lang="en-GB" sz="110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dirty="0">
                          <a:effectLst/>
                        </a:rPr>
                        <a:t>4*</a:t>
                      </a:r>
                      <a:endParaRPr lang="en-GB" sz="1100" dirty="0">
                        <a:solidFill>
                          <a:srgbClr val="365F91"/>
                        </a:solidFill>
                        <a:effectLst/>
                        <a:latin typeface="Calibri" charset="0"/>
                        <a:ea typeface="Times New Roman" charset="0"/>
                        <a:cs typeface="Times New Roman" charset="0"/>
                      </a:endParaRPr>
                    </a:p>
                  </a:txBody>
                  <a:tcPr marL="68580" marR="68580" marT="0" marB="0"/>
                </a:tc>
                <a:extLst>
                  <a:ext uri="{0D108BD9-81ED-4DB2-BD59-A6C34878D82A}">
                    <a16:rowId xmlns:a16="http://schemas.microsoft.com/office/drawing/2014/main" val="10009"/>
                  </a:ext>
                </a:extLst>
              </a:tr>
              <a:tr h="251582">
                <a:tc>
                  <a:txBody>
                    <a:bodyPr/>
                    <a:lstStyle/>
                    <a:p>
                      <a:pPr algn="ctr">
                        <a:lnSpc>
                          <a:spcPct val="115000"/>
                        </a:lnSpc>
                        <a:spcAft>
                          <a:spcPts val="0"/>
                        </a:spcAft>
                      </a:pPr>
                      <a:r>
                        <a:rPr lang="en-GB" sz="1100" dirty="0">
                          <a:solidFill>
                            <a:schemeClr val="tx1"/>
                          </a:solidFill>
                          <a:effectLst/>
                        </a:rPr>
                        <a:t>FI</a:t>
                      </a:r>
                      <a:endParaRPr lang="en-GB" sz="1100" dirty="0">
                        <a:solidFill>
                          <a:schemeClr val="tx1"/>
                        </a:solidFill>
                        <a:effectLst/>
                        <a:latin typeface="Calibri" charset="0"/>
                        <a:ea typeface="Times New Roman" charset="0"/>
                        <a:cs typeface="Times New Roman" charset="0"/>
                      </a:endParaRPr>
                    </a:p>
                  </a:txBody>
                  <a:tcPr marL="68580" marR="68580" marT="0" marB="0">
                    <a:solidFill>
                      <a:schemeClr val="bg1">
                        <a:lumMod val="85000"/>
                      </a:schemeClr>
                    </a:solidFill>
                  </a:tcPr>
                </a:tc>
                <a:tc>
                  <a:txBody>
                    <a:bodyPr/>
                    <a:lstStyle/>
                    <a:p>
                      <a:pPr algn="ctr">
                        <a:lnSpc>
                          <a:spcPct val="115000"/>
                        </a:lnSpc>
                        <a:spcAft>
                          <a:spcPts val="0"/>
                        </a:spcAft>
                      </a:pPr>
                      <a:r>
                        <a:rPr lang="en-GB" sz="1100" dirty="0">
                          <a:effectLst/>
                        </a:rPr>
                        <a:t>38</a:t>
                      </a:r>
                      <a:endParaRPr lang="en-GB" sz="1100" dirty="0">
                        <a:solidFill>
                          <a:srgbClr val="365F91"/>
                        </a:solidFill>
                        <a:effectLst/>
                        <a:latin typeface="Calibri" charset="0"/>
                        <a:ea typeface="Times New Roman" charset="0"/>
                        <a:cs typeface="Times New Roman" charset="0"/>
                      </a:endParaRPr>
                    </a:p>
                  </a:txBody>
                  <a:tcPr marL="68580" marR="68580" marT="0" marB="0">
                    <a:solidFill>
                      <a:srgbClr val="EFF4B1"/>
                    </a:solidFill>
                  </a:tcPr>
                </a:tc>
                <a:tc>
                  <a:txBody>
                    <a:bodyPr/>
                    <a:lstStyle/>
                    <a:p>
                      <a:pPr algn="ctr">
                        <a:lnSpc>
                          <a:spcPct val="115000"/>
                        </a:lnSpc>
                        <a:spcAft>
                          <a:spcPts val="0"/>
                        </a:spcAft>
                      </a:pPr>
                      <a:r>
                        <a:rPr lang="en-GB" sz="1100" dirty="0">
                          <a:effectLst/>
                        </a:rPr>
                        <a:t>38</a:t>
                      </a:r>
                      <a:endParaRPr lang="en-GB" sz="1100" dirty="0">
                        <a:solidFill>
                          <a:srgbClr val="365F91"/>
                        </a:solidFill>
                        <a:effectLst/>
                        <a:latin typeface="Calibri" charset="0"/>
                        <a:ea typeface="Times New Roman" charset="0"/>
                        <a:cs typeface="Times New Roman" charset="0"/>
                      </a:endParaRPr>
                    </a:p>
                  </a:txBody>
                  <a:tcPr marL="68580" marR="68580" marT="0" marB="0">
                    <a:solidFill>
                      <a:srgbClr val="EFF4B1"/>
                    </a:solidFill>
                  </a:tcPr>
                </a:tc>
                <a:tc>
                  <a:txBody>
                    <a:bodyPr/>
                    <a:lstStyle/>
                    <a:p>
                      <a:pPr algn="ctr">
                        <a:lnSpc>
                          <a:spcPct val="115000"/>
                        </a:lnSpc>
                        <a:spcAft>
                          <a:spcPts val="0"/>
                        </a:spcAft>
                      </a:pPr>
                      <a:r>
                        <a:rPr lang="en-GB" sz="1100" dirty="0">
                          <a:effectLst/>
                        </a:rPr>
                        <a:t>38</a:t>
                      </a:r>
                      <a:endParaRPr lang="en-GB" sz="1100" dirty="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b="1" dirty="0">
                          <a:solidFill>
                            <a:schemeClr val="tx1"/>
                          </a:solidFill>
                          <a:effectLst/>
                        </a:rPr>
                        <a:t>PT</a:t>
                      </a:r>
                      <a:endParaRPr lang="en-GB" sz="1100" b="1" dirty="0">
                        <a:solidFill>
                          <a:schemeClr val="tx1"/>
                        </a:solidFill>
                        <a:effectLst/>
                        <a:latin typeface="Calibri" charset="0"/>
                        <a:ea typeface="Times New Roman" charset="0"/>
                        <a:cs typeface="Times New Roman" charset="0"/>
                      </a:endParaRPr>
                    </a:p>
                  </a:txBody>
                  <a:tcPr marL="68580" marR="68580" marT="0" marB="0">
                    <a:solidFill>
                      <a:schemeClr val="bg1">
                        <a:lumMod val="85000"/>
                      </a:schemeClr>
                    </a:solidFill>
                  </a:tcPr>
                </a:tc>
                <a:tc>
                  <a:txBody>
                    <a:bodyPr/>
                    <a:lstStyle/>
                    <a:p>
                      <a:pPr algn="ctr">
                        <a:lnSpc>
                          <a:spcPct val="115000"/>
                        </a:lnSpc>
                        <a:spcAft>
                          <a:spcPts val="0"/>
                        </a:spcAft>
                      </a:pPr>
                      <a:r>
                        <a:rPr lang="en-GB" sz="1100">
                          <a:effectLst/>
                        </a:rPr>
                        <a:t>2</a:t>
                      </a:r>
                      <a:endParaRPr lang="en-GB" sz="110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a:effectLst/>
                        </a:rPr>
                        <a:t>2</a:t>
                      </a:r>
                      <a:endParaRPr lang="en-GB" sz="110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dirty="0">
                          <a:effectLst/>
                        </a:rPr>
                        <a:t>4.6*</a:t>
                      </a:r>
                      <a:endParaRPr lang="en-GB" sz="1100" dirty="0">
                        <a:solidFill>
                          <a:srgbClr val="365F91"/>
                        </a:solidFill>
                        <a:effectLst/>
                        <a:latin typeface="Calibri" charset="0"/>
                        <a:ea typeface="Times New Roman" charset="0"/>
                        <a:cs typeface="Times New Roman" charset="0"/>
                      </a:endParaRPr>
                    </a:p>
                  </a:txBody>
                  <a:tcPr marL="68580" marR="68580" marT="0" marB="0"/>
                </a:tc>
                <a:extLst>
                  <a:ext uri="{0D108BD9-81ED-4DB2-BD59-A6C34878D82A}">
                    <a16:rowId xmlns:a16="http://schemas.microsoft.com/office/drawing/2014/main" val="10010"/>
                  </a:ext>
                </a:extLst>
              </a:tr>
              <a:tr h="251582">
                <a:tc>
                  <a:txBody>
                    <a:bodyPr/>
                    <a:lstStyle/>
                    <a:p>
                      <a:pPr algn="ctr">
                        <a:lnSpc>
                          <a:spcPct val="115000"/>
                        </a:lnSpc>
                        <a:spcAft>
                          <a:spcPts val="0"/>
                        </a:spcAft>
                      </a:pPr>
                      <a:r>
                        <a:rPr lang="en-GB" sz="1100" dirty="0">
                          <a:solidFill>
                            <a:schemeClr val="tx1"/>
                          </a:solidFill>
                          <a:effectLst/>
                        </a:rPr>
                        <a:t>FR</a:t>
                      </a:r>
                      <a:endParaRPr lang="en-GB" sz="1100" dirty="0">
                        <a:solidFill>
                          <a:schemeClr val="tx1"/>
                        </a:solidFill>
                        <a:effectLst/>
                        <a:latin typeface="Calibri" charset="0"/>
                        <a:ea typeface="Times New Roman" charset="0"/>
                        <a:cs typeface="Times New Roman" charset="0"/>
                      </a:endParaRPr>
                    </a:p>
                  </a:txBody>
                  <a:tcPr marL="68580" marR="68580" marT="0" marB="0">
                    <a:solidFill>
                      <a:schemeClr val="bg1">
                        <a:lumMod val="85000"/>
                      </a:schemeClr>
                    </a:solidFill>
                  </a:tcPr>
                </a:tc>
                <a:tc>
                  <a:txBody>
                    <a:bodyPr/>
                    <a:lstStyle/>
                    <a:p>
                      <a:pPr algn="ctr">
                        <a:lnSpc>
                          <a:spcPct val="115000"/>
                        </a:lnSpc>
                        <a:spcAft>
                          <a:spcPts val="0"/>
                        </a:spcAft>
                      </a:pPr>
                      <a:r>
                        <a:rPr lang="en-GB" sz="1100" dirty="0">
                          <a:effectLst/>
                        </a:rPr>
                        <a:t>n/a</a:t>
                      </a:r>
                      <a:endParaRPr lang="en-GB" sz="1100" dirty="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dirty="0">
                          <a:effectLst/>
                        </a:rPr>
                        <a:t>n/a</a:t>
                      </a:r>
                      <a:endParaRPr lang="en-GB" sz="1100" dirty="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dirty="0">
                          <a:effectLst/>
                        </a:rPr>
                        <a:t>6</a:t>
                      </a:r>
                      <a:endParaRPr lang="en-GB" sz="1100" dirty="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b="1" dirty="0">
                          <a:solidFill>
                            <a:schemeClr val="tx1"/>
                          </a:solidFill>
                          <a:effectLst/>
                        </a:rPr>
                        <a:t>RO</a:t>
                      </a:r>
                      <a:endParaRPr lang="en-GB" sz="1100" b="1" dirty="0">
                        <a:solidFill>
                          <a:schemeClr val="tx1"/>
                        </a:solidFill>
                        <a:effectLst/>
                        <a:latin typeface="Calibri" charset="0"/>
                        <a:ea typeface="Times New Roman" charset="0"/>
                        <a:cs typeface="Times New Roman" charset="0"/>
                      </a:endParaRPr>
                    </a:p>
                  </a:txBody>
                  <a:tcPr marL="68580" marR="68580" marT="0" marB="0">
                    <a:solidFill>
                      <a:schemeClr val="bg1">
                        <a:lumMod val="85000"/>
                      </a:schemeClr>
                    </a:solidFill>
                  </a:tcPr>
                </a:tc>
                <a:tc>
                  <a:txBody>
                    <a:bodyPr/>
                    <a:lstStyle/>
                    <a:p>
                      <a:pPr algn="ctr">
                        <a:lnSpc>
                          <a:spcPct val="115000"/>
                        </a:lnSpc>
                        <a:spcAft>
                          <a:spcPts val="0"/>
                        </a:spcAft>
                      </a:pPr>
                      <a:r>
                        <a:rPr lang="en-GB" sz="1100">
                          <a:effectLst/>
                        </a:rPr>
                        <a:t>1</a:t>
                      </a:r>
                      <a:endParaRPr lang="en-GB" sz="110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a:effectLst/>
                        </a:rPr>
                        <a:t>2</a:t>
                      </a:r>
                      <a:endParaRPr lang="en-GB" sz="110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dirty="0">
                          <a:effectLst/>
                        </a:rPr>
                        <a:t>1</a:t>
                      </a:r>
                      <a:endParaRPr lang="en-GB" sz="1100" dirty="0">
                        <a:solidFill>
                          <a:srgbClr val="365F91"/>
                        </a:solidFill>
                        <a:effectLst/>
                        <a:latin typeface="Calibri" charset="0"/>
                        <a:ea typeface="Times New Roman" charset="0"/>
                        <a:cs typeface="Times New Roman" charset="0"/>
                      </a:endParaRPr>
                    </a:p>
                  </a:txBody>
                  <a:tcPr marL="68580" marR="68580" marT="0" marB="0"/>
                </a:tc>
                <a:extLst>
                  <a:ext uri="{0D108BD9-81ED-4DB2-BD59-A6C34878D82A}">
                    <a16:rowId xmlns:a16="http://schemas.microsoft.com/office/drawing/2014/main" val="10011"/>
                  </a:ext>
                </a:extLst>
              </a:tr>
              <a:tr h="251582">
                <a:tc>
                  <a:txBody>
                    <a:bodyPr/>
                    <a:lstStyle/>
                    <a:p>
                      <a:pPr algn="ctr">
                        <a:lnSpc>
                          <a:spcPct val="115000"/>
                        </a:lnSpc>
                        <a:spcAft>
                          <a:spcPts val="0"/>
                        </a:spcAft>
                      </a:pPr>
                      <a:r>
                        <a:rPr lang="en-GB" sz="1100" dirty="0">
                          <a:solidFill>
                            <a:schemeClr val="tx1"/>
                          </a:solidFill>
                          <a:effectLst/>
                        </a:rPr>
                        <a:t>UK</a:t>
                      </a:r>
                      <a:endParaRPr lang="en-GB" sz="1100" dirty="0">
                        <a:solidFill>
                          <a:schemeClr val="tx1"/>
                        </a:solidFill>
                        <a:effectLst/>
                        <a:latin typeface="Calibri" charset="0"/>
                        <a:ea typeface="Times New Roman" charset="0"/>
                        <a:cs typeface="Times New Roman" charset="0"/>
                      </a:endParaRPr>
                    </a:p>
                  </a:txBody>
                  <a:tcPr marL="68580" marR="68580" marT="0" marB="0">
                    <a:solidFill>
                      <a:schemeClr val="bg1">
                        <a:lumMod val="85000"/>
                      </a:schemeClr>
                    </a:solidFill>
                  </a:tcPr>
                </a:tc>
                <a:tc>
                  <a:txBody>
                    <a:bodyPr/>
                    <a:lstStyle/>
                    <a:p>
                      <a:pPr algn="ctr">
                        <a:lnSpc>
                          <a:spcPct val="115000"/>
                        </a:lnSpc>
                        <a:spcAft>
                          <a:spcPts val="0"/>
                        </a:spcAft>
                      </a:pPr>
                      <a:r>
                        <a:rPr lang="en-GB" sz="1100">
                          <a:effectLst/>
                        </a:rPr>
                        <a:t>13</a:t>
                      </a:r>
                      <a:endParaRPr lang="en-GB" sz="110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a:effectLst/>
                        </a:rPr>
                        <a:t>13</a:t>
                      </a:r>
                      <a:endParaRPr lang="en-GB" sz="110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dirty="0">
                          <a:effectLst/>
                        </a:rPr>
                        <a:t>13</a:t>
                      </a:r>
                      <a:endParaRPr lang="en-GB" sz="1100" dirty="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b="1" dirty="0">
                          <a:solidFill>
                            <a:schemeClr val="tx1"/>
                          </a:solidFill>
                          <a:effectLst/>
                        </a:rPr>
                        <a:t>SE</a:t>
                      </a:r>
                      <a:endParaRPr lang="en-GB" sz="1100" b="1" dirty="0">
                        <a:solidFill>
                          <a:schemeClr val="tx1"/>
                        </a:solidFill>
                        <a:effectLst/>
                        <a:latin typeface="Calibri" charset="0"/>
                        <a:ea typeface="Times New Roman" charset="0"/>
                        <a:cs typeface="Times New Roman" charset="0"/>
                      </a:endParaRPr>
                    </a:p>
                  </a:txBody>
                  <a:tcPr marL="68580" marR="68580" marT="0" marB="0">
                    <a:solidFill>
                      <a:schemeClr val="bg1">
                        <a:lumMod val="85000"/>
                      </a:schemeClr>
                    </a:solidFill>
                  </a:tcPr>
                </a:tc>
                <a:tc>
                  <a:txBody>
                    <a:bodyPr/>
                    <a:lstStyle/>
                    <a:p>
                      <a:pPr algn="ctr">
                        <a:lnSpc>
                          <a:spcPct val="115000"/>
                        </a:lnSpc>
                        <a:spcAft>
                          <a:spcPts val="0"/>
                        </a:spcAft>
                      </a:pPr>
                      <a:r>
                        <a:rPr lang="en-GB" sz="1100" dirty="0">
                          <a:effectLst/>
                        </a:rPr>
                        <a:t>28</a:t>
                      </a:r>
                      <a:endParaRPr lang="en-GB" sz="1100" dirty="0">
                        <a:solidFill>
                          <a:srgbClr val="365F91"/>
                        </a:solidFill>
                        <a:effectLst/>
                        <a:latin typeface="Calibri" charset="0"/>
                        <a:ea typeface="Times New Roman" charset="0"/>
                        <a:cs typeface="Times New Roman" charset="0"/>
                      </a:endParaRPr>
                    </a:p>
                  </a:txBody>
                  <a:tcPr marL="68580" marR="68580" marT="0" marB="0">
                    <a:solidFill>
                      <a:srgbClr val="EFF4B1"/>
                    </a:solidFill>
                  </a:tcPr>
                </a:tc>
                <a:tc>
                  <a:txBody>
                    <a:bodyPr/>
                    <a:lstStyle/>
                    <a:p>
                      <a:pPr algn="ctr">
                        <a:lnSpc>
                          <a:spcPct val="115000"/>
                        </a:lnSpc>
                        <a:spcAft>
                          <a:spcPts val="0"/>
                        </a:spcAft>
                      </a:pPr>
                      <a:r>
                        <a:rPr lang="en-GB" sz="1100" dirty="0">
                          <a:effectLst/>
                        </a:rPr>
                        <a:t>28</a:t>
                      </a:r>
                      <a:endParaRPr lang="en-GB" sz="1100" dirty="0">
                        <a:solidFill>
                          <a:srgbClr val="365F91"/>
                        </a:solidFill>
                        <a:effectLst/>
                        <a:latin typeface="Calibri" charset="0"/>
                        <a:ea typeface="Times New Roman" charset="0"/>
                        <a:cs typeface="Times New Roman" charset="0"/>
                      </a:endParaRPr>
                    </a:p>
                  </a:txBody>
                  <a:tcPr marL="68580" marR="68580" marT="0" marB="0">
                    <a:solidFill>
                      <a:srgbClr val="EFF4B1"/>
                    </a:solidFill>
                  </a:tcPr>
                </a:tc>
                <a:tc>
                  <a:txBody>
                    <a:bodyPr/>
                    <a:lstStyle/>
                    <a:p>
                      <a:pPr algn="ctr">
                        <a:lnSpc>
                          <a:spcPct val="115000"/>
                        </a:lnSpc>
                        <a:spcAft>
                          <a:spcPts val="0"/>
                        </a:spcAft>
                      </a:pPr>
                      <a:r>
                        <a:rPr lang="en-GB" sz="1100" dirty="0">
                          <a:effectLst/>
                        </a:rPr>
                        <a:t>28</a:t>
                      </a:r>
                      <a:endParaRPr lang="en-GB" sz="1100" dirty="0">
                        <a:solidFill>
                          <a:srgbClr val="365F91"/>
                        </a:solidFill>
                        <a:effectLst/>
                        <a:latin typeface="Calibri" charset="0"/>
                        <a:ea typeface="Times New Roman" charset="0"/>
                        <a:cs typeface="Times New Roman" charset="0"/>
                      </a:endParaRPr>
                    </a:p>
                  </a:txBody>
                  <a:tcPr marL="68580" marR="68580" marT="0" marB="0"/>
                </a:tc>
                <a:extLst>
                  <a:ext uri="{0D108BD9-81ED-4DB2-BD59-A6C34878D82A}">
                    <a16:rowId xmlns:a16="http://schemas.microsoft.com/office/drawing/2014/main" val="10012"/>
                  </a:ext>
                </a:extLst>
              </a:tr>
              <a:tr h="251582">
                <a:tc>
                  <a:txBody>
                    <a:bodyPr/>
                    <a:lstStyle/>
                    <a:p>
                      <a:pPr algn="ctr">
                        <a:lnSpc>
                          <a:spcPct val="115000"/>
                        </a:lnSpc>
                        <a:spcAft>
                          <a:spcPts val="0"/>
                        </a:spcAft>
                      </a:pPr>
                      <a:r>
                        <a:rPr lang="en-GB" sz="1100" dirty="0">
                          <a:solidFill>
                            <a:schemeClr val="tx1"/>
                          </a:solidFill>
                          <a:effectLst/>
                        </a:rPr>
                        <a:t>GR</a:t>
                      </a:r>
                      <a:endParaRPr lang="en-GB" sz="1100" dirty="0">
                        <a:solidFill>
                          <a:schemeClr val="tx1"/>
                        </a:solidFill>
                        <a:effectLst/>
                        <a:latin typeface="Calibri" charset="0"/>
                        <a:ea typeface="Times New Roman" charset="0"/>
                        <a:cs typeface="Times New Roman" charset="0"/>
                      </a:endParaRPr>
                    </a:p>
                  </a:txBody>
                  <a:tcPr marL="68580" marR="68580" marT="0" marB="0">
                    <a:solidFill>
                      <a:schemeClr val="bg1">
                        <a:lumMod val="85000"/>
                      </a:schemeClr>
                    </a:solidFill>
                  </a:tcPr>
                </a:tc>
                <a:tc>
                  <a:txBody>
                    <a:bodyPr/>
                    <a:lstStyle/>
                    <a:p>
                      <a:pPr algn="ctr">
                        <a:lnSpc>
                          <a:spcPct val="115000"/>
                        </a:lnSpc>
                        <a:spcAft>
                          <a:spcPts val="0"/>
                        </a:spcAft>
                      </a:pPr>
                      <a:r>
                        <a:rPr lang="en-GB" sz="1100">
                          <a:effectLst/>
                        </a:rPr>
                        <a:t>n/a</a:t>
                      </a:r>
                      <a:endParaRPr lang="en-GB" sz="110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a:effectLst/>
                        </a:rPr>
                        <a:t>n/a</a:t>
                      </a:r>
                      <a:endParaRPr lang="en-GB" sz="110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dirty="0">
                          <a:effectLst/>
                        </a:rPr>
                        <a:t>5.7*</a:t>
                      </a:r>
                      <a:endParaRPr lang="en-GB" sz="1100" dirty="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b="1" dirty="0">
                          <a:solidFill>
                            <a:schemeClr val="tx1"/>
                          </a:solidFill>
                          <a:effectLst/>
                        </a:rPr>
                        <a:t>SI</a:t>
                      </a:r>
                      <a:endParaRPr lang="en-GB" sz="1100" b="1" dirty="0">
                        <a:solidFill>
                          <a:schemeClr val="tx1"/>
                        </a:solidFill>
                        <a:effectLst/>
                        <a:latin typeface="Calibri" charset="0"/>
                        <a:ea typeface="Times New Roman" charset="0"/>
                        <a:cs typeface="Times New Roman" charset="0"/>
                      </a:endParaRPr>
                    </a:p>
                  </a:txBody>
                  <a:tcPr marL="68580" marR="68580" marT="0" marB="0">
                    <a:solidFill>
                      <a:schemeClr val="bg1">
                        <a:lumMod val="85000"/>
                      </a:schemeClr>
                    </a:solidFill>
                  </a:tcPr>
                </a:tc>
                <a:tc>
                  <a:txBody>
                    <a:bodyPr/>
                    <a:lstStyle/>
                    <a:p>
                      <a:pPr algn="ctr">
                        <a:lnSpc>
                          <a:spcPct val="115000"/>
                        </a:lnSpc>
                        <a:spcAft>
                          <a:spcPts val="0"/>
                        </a:spcAft>
                      </a:pPr>
                      <a:r>
                        <a:rPr lang="en-GB" sz="1100">
                          <a:effectLst/>
                        </a:rPr>
                        <a:t>20</a:t>
                      </a:r>
                      <a:endParaRPr lang="en-GB" sz="110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a:effectLst/>
                        </a:rPr>
                        <a:t>20</a:t>
                      </a:r>
                      <a:endParaRPr lang="en-GB" sz="110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dirty="0">
                          <a:effectLst/>
                        </a:rPr>
                        <a:t>16</a:t>
                      </a:r>
                      <a:endParaRPr lang="en-GB" sz="1100" dirty="0">
                        <a:solidFill>
                          <a:srgbClr val="365F91"/>
                        </a:solidFill>
                        <a:effectLst/>
                        <a:latin typeface="Calibri" charset="0"/>
                        <a:ea typeface="Times New Roman" charset="0"/>
                        <a:cs typeface="Times New Roman" charset="0"/>
                      </a:endParaRPr>
                    </a:p>
                  </a:txBody>
                  <a:tcPr marL="68580" marR="68580" marT="0" marB="0"/>
                </a:tc>
                <a:extLst>
                  <a:ext uri="{0D108BD9-81ED-4DB2-BD59-A6C34878D82A}">
                    <a16:rowId xmlns:a16="http://schemas.microsoft.com/office/drawing/2014/main" val="10013"/>
                  </a:ext>
                </a:extLst>
              </a:tr>
              <a:tr h="251582">
                <a:tc>
                  <a:txBody>
                    <a:bodyPr/>
                    <a:lstStyle/>
                    <a:p>
                      <a:pPr algn="ctr">
                        <a:lnSpc>
                          <a:spcPct val="115000"/>
                        </a:lnSpc>
                        <a:spcAft>
                          <a:spcPts val="0"/>
                        </a:spcAft>
                      </a:pPr>
                      <a:r>
                        <a:rPr lang="en-GB" sz="1100" dirty="0">
                          <a:solidFill>
                            <a:schemeClr val="tx1"/>
                          </a:solidFill>
                          <a:effectLst/>
                        </a:rPr>
                        <a:t>HR</a:t>
                      </a:r>
                      <a:endParaRPr lang="en-GB" sz="1100" dirty="0">
                        <a:solidFill>
                          <a:schemeClr val="tx1"/>
                        </a:solidFill>
                        <a:effectLst/>
                        <a:latin typeface="Calibri" charset="0"/>
                        <a:ea typeface="Times New Roman" charset="0"/>
                        <a:cs typeface="Times New Roman" charset="0"/>
                      </a:endParaRPr>
                    </a:p>
                  </a:txBody>
                  <a:tcPr marL="68580" marR="68580" marT="0" marB="0">
                    <a:solidFill>
                      <a:schemeClr val="bg1">
                        <a:lumMod val="85000"/>
                      </a:schemeClr>
                    </a:solidFill>
                  </a:tcPr>
                </a:tc>
                <a:tc>
                  <a:txBody>
                    <a:bodyPr/>
                    <a:lstStyle/>
                    <a:p>
                      <a:pPr algn="ctr">
                        <a:lnSpc>
                          <a:spcPct val="115000"/>
                        </a:lnSpc>
                        <a:spcAft>
                          <a:spcPts val="0"/>
                        </a:spcAft>
                      </a:pPr>
                      <a:r>
                        <a:rPr lang="en-GB" sz="1100">
                          <a:effectLst/>
                        </a:rPr>
                        <a:t>n/a</a:t>
                      </a:r>
                      <a:endParaRPr lang="en-GB" sz="110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a:effectLst/>
                        </a:rPr>
                        <a:t>n/a</a:t>
                      </a:r>
                      <a:endParaRPr lang="en-GB" sz="110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dirty="0">
                          <a:effectLst/>
                        </a:rPr>
                        <a:t>6.2*</a:t>
                      </a:r>
                      <a:endParaRPr lang="en-GB" sz="1100" dirty="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b="1" dirty="0">
                          <a:solidFill>
                            <a:schemeClr val="tx1"/>
                          </a:solidFill>
                          <a:effectLst/>
                        </a:rPr>
                        <a:t>SK</a:t>
                      </a:r>
                      <a:endParaRPr lang="en-GB" sz="1100" b="1" dirty="0">
                        <a:solidFill>
                          <a:schemeClr val="tx1"/>
                        </a:solidFill>
                        <a:effectLst/>
                        <a:latin typeface="Calibri" charset="0"/>
                        <a:ea typeface="Times New Roman" charset="0"/>
                        <a:cs typeface="Times New Roman" charset="0"/>
                      </a:endParaRPr>
                    </a:p>
                  </a:txBody>
                  <a:tcPr marL="68580" marR="68580" marT="0" marB="0">
                    <a:solidFill>
                      <a:schemeClr val="bg1">
                        <a:lumMod val="85000"/>
                      </a:schemeClr>
                    </a:solidFill>
                  </a:tcPr>
                </a:tc>
                <a:tc>
                  <a:txBody>
                    <a:bodyPr/>
                    <a:lstStyle/>
                    <a:p>
                      <a:pPr algn="ctr">
                        <a:lnSpc>
                          <a:spcPct val="115000"/>
                        </a:lnSpc>
                        <a:spcAft>
                          <a:spcPts val="0"/>
                        </a:spcAft>
                      </a:pPr>
                      <a:r>
                        <a:rPr lang="en-GB" sz="1100">
                          <a:effectLst/>
                        </a:rPr>
                        <a:t>6</a:t>
                      </a:r>
                      <a:endParaRPr lang="en-GB" sz="110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a:effectLst/>
                        </a:rPr>
                        <a:t>6</a:t>
                      </a:r>
                      <a:endParaRPr lang="en-GB" sz="1100">
                        <a:solidFill>
                          <a:srgbClr val="365F91"/>
                        </a:solidFill>
                        <a:effectLst/>
                        <a:latin typeface="Calibri" charset="0"/>
                        <a:ea typeface="Times New Roman" charset="0"/>
                        <a:cs typeface="Times New Roman" charset="0"/>
                      </a:endParaRPr>
                    </a:p>
                  </a:txBody>
                  <a:tcPr marL="68580" marR="68580" marT="0" marB="0"/>
                </a:tc>
                <a:tc>
                  <a:txBody>
                    <a:bodyPr/>
                    <a:lstStyle/>
                    <a:p>
                      <a:pPr algn="ctr">
                        <a:lnSpc>
                          <a:spcPct val="115000"/>
                        </a:lnSpc>
                        <a:spcAft>
                          <a:spcPts val="0"/>
                        </a:spcAft>
                      </a:pPr>
                      <a:r>
                        <a:rPr lang="en-GB" sz="1100" dirty="0">
                          <a:effectLst/>
                        </a:rPr>
                        <a:t>6</a:t>
                      </a:r>
                      <a:endParaRPr lang="en-GB" sz="1100" dirty="0">
                        <a:solidFill>
                          <a:srgbClr val="365F91"/>
                        </a:solidFill>
                        <a:effectLst/>
                        <a:latin typeface="Calibri" charset="0"/>
                        <a:ea typeface="Times New Roman" charset="0"/>
                        <a:cs typeface="Times New Roman" charset="0"/>
                      </a:endParaRPr>
                    </a:p>
                  </a:txBody>
                  <a:tcPr marL="68580" marR="68580" marT="0" marB="0"/>
                </a:tc>
                <a:extLst>
                  <a:ext uri="{0D108BD9-81ED-4DB2-BD59-A6C34878D82A}">
                    <a16:rowId xmlns:a16="http://schemas.microsoft.com/office/drawing/2014/main" val="10014"/>
                  </a:ext>
                </a:extLst>
              </a:tr>
            </a:tbl>
          </a:graphicData>
        </a:graphic>
      </p:graphicFrame>
      <p:sp>
        <p:nvSpPr>
          <p:cNvPr id="7" name="TextBox 6"/>
          <p:cNvSpPr txBox="1"/>
          <p:nvPr/>
        </p:nvSpPr>
        <p:spPr>
          <a:xfrm>
            <a:off x="251520" y="6093296"/>
            <a:ext cx="8363272" cy="600164"/>
          </a:xfrm>
          <a:prstGeom prst="rect">
            <a:avLst/>
          </a:prstGeom>
          <a:noFill/>
        </p:spPr>
        <p:txBody>
          <a:bodyPr wrap="square" rtlCol="0">
            <a:spAutoFit/>
          </a:bodyPr>
          <a:lstStyle/>
          <a:p>
            <a:r>
              <a:rPr lang="en-US" sz="1100" i="1" dirty="0"/>
              <a:t>Source: van </a:t>
            </a:r>
            <a:r>
              <a:rPr lang="en-US" sz="1100" i="1" dirty="0" err="1"/>
              <a:t>Klaveren</a:t>
            </a:r>
            <a:r>
              <a:rPr lang="en-US" sz="1100" i="1" dirty="0"/>
              <a:t> and Gregory (2018), </a:t>
            </a:r>
            <a:r>
              <a:rPr lang="en-US" sz="1100" i="1" dirty="0" err="1"/>
              <a:t>Eurofound</a:t>
            </a:r>
            <a:r>
              <a:rPr lang="en-US" sz="1100" i="1" dirty="0"/>
              <a:t> (2017) *Calculation of estimates for the entire commerce sector where data on retail and wholesale not available are based on estimations of a Dutch expert Maarten van </a:t>
            </a:r>
            <a:r>
              <a:rPr lang="en-US" sz="1100" i="1" dirty="0" err="1"/>
              <a:t>Klaveren</a:t>
            </a:r>
            <a:r>
              <a:rPr lang="en-US" sz="1100" i="1" dirty="0"/>
              <a:t>, consultations of national experts and data from </a:t>
            </a:r>
            <a:r>
              <a:rPr lang="en-US" sz="1100" i="1" dirty="0" err="1"/>
              <a:t>Eurofound</a:t>
            </a:r>
            <a:r>
              <a:rPr lang="en-US" sz="1100" i="1" dirty="0"/>
              <a:t> (2017). All data are in per cent and refer to the most recent year available, in most cases to 2017</a:t>
            </a:r>
            <a:r>
              <a:rPr lang="en-GB" sz="1100" dirty="0"/>
              <a:t> </a:t>
            </a:r>
            <a:endParaRPr lang="en-US" sz="1100" dirty="0"/>
          </a:p>
        </p:txBody>
      </p:sp>
    </p:spTree>
    <p:extLst>
      <p:ext uri="{BB962C8B-B14F-4D97-AF65-F5344CB8AC3E}">
        <p14:creationId xmlns:p14="http://schemas.microsoft.com/office/powerpoint/2010/main" val="75647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73832"/>
            <a:ext cx="8568952" cy="854968"/>
          </a:xfrm>
        </p:spPr>
        <p:txBody>
          <a:bodyPr/>
          <a:lstStyle/>
          <a:p>
            <a:r>
              <a:rPr lang="en-US" sz="3600" b="1" dirty="0">
                <a:solidFill>
                  <a:srgbClr val="692020"/>
                </a:solidFill>
              </a:rPr>
              <a:t>Social partners and bargaining levels</a:t>
            </a:r>
          </a:p>
        </p:txBody>
      </p:sp>
      <p:sp>
        <p:nvSpPr>
          <p:cNvPr id="6" name="TextBox 6"/>
          <p:cNvSpPr txBox="1">
            <a:spLocks noChangeArrowheads="1"/>
          </p:cNvSpPr>
          <p:nvPr/>
        </p:nvSpPr>
        <p:spPr bwMode="auto">
          <a:xfrm>
            <a:off x="3779912" y="274638"/>
            <a:ext cx="44713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sk-SK" altLang="sk-SK" sz="1400" dirty="0"/>
              <a:t>BARCOM </a:t>
            </a:r>
            <a:r>
              <a:rPr lang="sk-SK" altLang="sk-SK" sz="1400" dirty="0" err="1"/>
              <a:t>Conference</a:t>
            </a:r>
            <a:r>
              <a:rPr lang="sk-SK" altLang="sk-SK" sz="1400" dirty="0"/>
              <a:t>, </a:t>
            </a:r>
            <a:r>
              <a:rPr lang="sk-SK" altLang="sk-SK" sz="1400" dirty="0" err="1"/>
              <a:t>February</a:t>
            </a:r>
            <a:r>
              <a:rPr lang="sk-SK" altLang="sk-SK" sz="1400" dirty="0"/>
              <a:t> 28</a:t>
            </a:r>
            <a:r>
              <a:rPr lang="en-US" altLang="sk-SK" sz="1400" dirty="0"/>
              <a:t>, 2018 Brussels</a:t>
            </a:r>
          </a:p>
        </p:txBody>
      </p:sp>
      <p:sp>
        <p:nvSpPr>
          <p:cNvPr id="7" name="TextBox 6"/>
          <p:cNvSpPr txBox="1"/>
          <p:nvPr/>
        </p:nvSpPr>
        <p:spPr>
          <a:xfrm>
            <a:off x="251520" y="6069196"/>
            <a:ext cx="8363272" cy="769441"/>
          </a:xfrm>
          <a:prstGeom prst="rect">
            <a:avLst/>
          </a:prstGeom>
          <a:noFill/>
        </p:spPr>
        <p:txBody>
          <a:bodyPr wrap="square" rtlCol="0">
            <a:spAutoFit/>
          </a:bodyPr>
          <a:lstStyle/>
          <a:p>
            <a:r>
              <a:rPr lang="en-US" sz="1100" i="1" dirty="0"/>
              <a:t>Source: van </a:t>
            </a:r>
            <a:r>
              <a:rPr lang="en-US" sz="1100" i="1" dirty="0" err="1"/>
              <a:t>Klaveren</a:t>
            </a:r>
            <a:r>
              <a:rPr lang="en-US" sz="1100" i="1" dirty="0"/>
              <a:t> and Gregory (2018), </a:t>
            </a:r>
            <a:r>
              <a:rPr lang="en-US" sz="1100" i="1" dirty="0" err="1"/>
              <a:t>Eurofound</a:t>
            </a:r>
            <a:r>
              <a:rPr lang="en-US" sz="1100" i="1" dirty="0"/>
              <a:t> (2017), ICTWSS Database Version 5.1 (2016), estimations of expert Maarten van </a:t>
            </a:r>
            <a:r>
              <a:rPr lang="en-US" sz="1100" i="1" dirty="0" err="1"/>
              <a:t>Klaveren</a:t>
            </a:r>
            <a:r>
              <a:rPr lang="en-US" sz="1100" i="1" dirty="0"/>
              <a:t>, consultations with national experts from various member states. Data on the number of unions are in per cent and refer to the most recent year available, in most cases to 2017. Data on predominant bargaining level (</a:t>
            </a:r>
            <a:r>
              <a:rPr lang="en-US" sz="1100" i="1" dirty="0" err="1"/>
              <a:t>Eurofound</a:t>
            </a:r>
            <a:r>
              <a:rPr lang="en-US" sz="1100" i="1" dirty="0"/>
              <a:t> 2017, ICTWSS 2016) refer to the most recent year available (2015 to 2017).</a:t>
            </a:r>
            <a:endParaRPr lang="en-GB" sz="1100" dirty="0"/>
          </a:p>
        </p:txBody>
      </p:sp>
      <p:graphicFrame>
        <p:nvGraphicFramePr>
          <p:cNvPr id="3" name="Table 2"/>
          <p:cNvGraphicFramePr>
            <a:graphicFrameLocks noGrp="1"/>
          </p:cNvGraphicFramePr>
          <p:nvPr>
            <p:extLst>
              <p:ext uri="{D42A27DB-BD31-4B8C-83A1-F6EECF244321}">
                <p14:modId xmlns:p14="http://schemas.microsoft.com/office/powerpoint/2010/main" val="461110353"/>
              </p:ext>
            </p:extLst>
          </p:nvPr>
        </p:nvGraphicFramePr>
        <p:xfrm>
          <a:off x="402208" y="1442260"/>
          <a:ext cx="8212584" cy="2202764"/>
        </p:xfrm>
        <a:graphic>
          <a:graphicData uri="http://schemas.openxmlformats.org/drawingml/2006/table">
            <a:tbl>
              <a:tblPr firstRow="1" firstCol="1" bandRow="1">
                <a:tableStyleId>{5C22544A-7EE6-4342-B048-85BDC9FD1C3A}</a:tableStyleId>
              </a:tblPr>
              <a:tblGrid>
                <a:gridCol w="2052681">
                  <a:extLst>
                    <a:ext uri="{9D8B030D-6E8A-4147-A177-3AD203B41FA5}">
                      <a16:colId xmlns:a16="http://schemas.microsoft.com/office/drawing/2014/main" val="20000"/>
                    </a:ext>
                  </a:extLst>
                </a:gridCol>
                <a:gridCol w="2053611">
                  <a:extLst>
                    <a:ext uri="{9D8B030D-6E8A-4147-A177-3AD203B41FA5}">
                      <a16:colId xmlns:a16="http://schemas.microsoft.com/office/drawing/2014/main" val="20001"/>
                    </a:ext>
                  </a:extLst>
                </a:gridCol>
                <a:gridCol w="2052681">
                  <a:extLst>
                    <a:ext uri="{9D8B030D-6E8A-4147-A177-3AD203B41FA5}">
                      <a16:colId xmlns:a16="http://schemas.microsoft.com/office/drawing/2014/main" val="20002"/>
                    </a:ext>
                  </a:extLst>
                </a:gridCol>
                <a:gridCol w="2053611">
                  <a:extLst>
                    <a:ext uri="{9D8B030D-6E8A-4147-A177-3AD203B41FA5}">
                      <a16:colId xmlns:a16="http://schemas.microsoft.com/office/drawing/2014/main" val="20003"/>
                    </a:ext>
                  </a:extLst>
                </a:gridCol>
              </a:tblGrid>
              <a:tr h="956814">
                <a:tc>
                  <a:txBody>
                    <a:bodyPr/>
                    <a:lstStyle/>
                    <a:p>
                      <a:pPr algn="ctr">
                        <a:lnSpc>
                          <a:spcPct val="115000"/>
                        </a:lnSpc>
                        <a:spcAft>
                          <a:spcPts val="0"/>
                        </a:spcAft>
                      </a:pPr>
                      <a:r>
                        <a:rPr lang="en-GB" sz="1100" dirty="0">
                          <a:solidFill>
                            <a:srgbClr val="923236"/>
                          </a:solidFill>
                          <a:effectLst/>
                        </a:rPr>
                        <a:t>Trade unions</a:t>
                      </a:r>
                      <a:r>
                        <a:rPr lang="en-GB" sz="1100" dirty="0">
                          <a:solidFill>
                            <a:schemeClr val="tx1"/>
                          </a:solidFill>
                          <a:effectLst/>
                        </a:rPr>
                        <a:t> </a:t>
                      </a:r>
                    </a:p>
                    <a:p>
                      <a:pPr algn="ctr">
                        <a:lnSpc>
                          <a:spcPct val="115000"/>
                        </a:lnSpc>
                        <a:spcAft>
                          <a:spcPts val="0"/>
                        </a:spcAft>
                      </a:pPr>
                      <a:r>
                        <a:rPr lang="en-GB" sz="1100" dirty="0">
                          <a:solidFill>
                            <a:schemeClr val="tx1"/>
                          </a:solidFill>
                          <a:effectLst/>
                        </a:rPr>
                        <a:t>in commerce</a:t>
                      </a:r>
                      <a:endParaRPr lang="en-GB" sz="1100" dirty="0">
                        <a:solidFill>
                          <a:schemeClr val="tx1"/>
                        </a:solidFill>
                        <a:effectLst/>
                        <a:latin typeface="Calibri" charset="0"/>
                        <a:ea typeface="Times New Roman" charset="0"/>
                        <a:cs typeface="Times New Roman" charset="0"/>
                      </a:endParaRPr>
                    </a:p>
                  </a:txBody>
                  <a:tcPr marL="68580" marR="68580" marT="0" marB="0" anchor="ctr">
                    <a:solidFill>
                      <a:schemeClr val="bg1">
                        <a:lumMod val="85000"/>
                      </a:schemeClr>
                    </a:solidFill>
                  </a:tcPr>
                </a:tc>
                <a:tc>
                  <a:txBody>
                    <a:bodyPr/>
                    <a:lstStyle/>
                    <a:p>
                      <a:pPr algn="ctr">
                        <a:lnSpc>
                          <a:spcPct val="115000"/>
                        </a:lnSpc>
                        <a:spcAft>
                          <a:spcPts val="0"/>
                        </a:spcAft>
                      </a:pPr>
                      <a:r>
                        <a:rPr lang="en-GB" sz="1100" dirty="0">
                          <a:solidFill>
                            <a:schemeClr val="tx1"/>
                          </a:solidFill>
                          <a:effectLst/>
                        </a:rPr>
                        <a:t>Bargaining predominantly at local or company level</a:t>
                      </a:r>
                      <a:endParaRPr lang="en-GB" sz="1100" dirty="0">
                        <a:solidFill>
                          <a:schemeClr val="tx1"/>
                        </a:solidFill>
                        <a:effectLst/>
                        <a:latin typeface="Calibri" charset="0"/>
                        <a:ea typeface="Times New Roman" charset="0"/>
                        <a:cs typeface="Times New Roman" charset="0"/>
                      </a:endParaRPr>
                    </a:p>
                  </a:txBody>
                  <a:tcPr marL="68580" marR="68580" marT="0" marB="0" anchor="ctr">
                    <a:solidFill>
                      <a:schemeClr val="bg1">
                        <a:lumMod val="85000"/>
                      </a:schemeClr>
                    </a:solidFill>
                  </a:tcPr>
                </a:tc>
                <a:tc>
                  <a:txBody>
                    <a:bodyPr/>
                    <a:lstStyle/>
                    <a:p>
                      <a:pPr algn="ctr">
                        <a:lnSpc>
                          <a:spcPct val="115000"/>
                        </a:lnSpc>
                        <a:spcAft>
                          <a:spcPts val="0"/>
                        </a:spcAft>
                      </a:pPr>
                      <a:r>
                        <a:rPr lang="en-GB" sz="1100">
                          <a:solidFill>
                            <a:schemeClr val="tx1"/>
                          </a:solidFill>
                          <a:effectLst/>
                        </a:rPr>
                        <a:t>Intermediate or alternating between sector and company bargaining</a:t>
                      </a:r>
                      <a:endParaRPr lang="en-GB" sz="1100">
                        <a:solidFill>
                          <a:schemeClr val="tx1"/>
                        </a:solidFill>
                        <a:effectLst/>
                        <a:latin typeface="Calibri" charset="0"/>
                        <a:ea typeface="Times New Roman" charset="0"/>
                        <a:cs typeface="Times New Roman" charset="0"/>
                      </a:endParaRPr>
                    </a:p>
                  </a:txBody>
                  <a:tcPr marL="68580" marR="68580" marT="0" marB="0" anchor="ctr">
                    <a:solidFill>
                      <a:schemeClr val="bg1">
                        <a:lumMod val="85000"/>
                      </a:schemeClr>
                    </a:solidFill>
                  </a:tcPr>
                </a:tc>
                <a:tc>
                  <a:txBody>
                    <a:bodyPr/>
                    <a:lstStyle/>
                    <a:p>
                      <a:pPr algn="ctr">
                        <a:lnSpc>
                          <a:spcPct val="115000"/>
                        </a:lnSpc>
                        <a:spcAft>
                          <a:spcPts val="0"/>
                        </a:spcAft>
                      </a:pPr>
                      <a:r>
                        <a:rPr lang="en-GB" sz="1100" dirty="0">
                          <a:solidFill>
                            <a:schemeClr val="tx1"/>
                          </a:solidFill>
                          <a:effectLst/>
                        </a:rPr>
                        <a:t>Bargaining predominantly at sector level</a:t>
                      </a:r>
                      <a:endParaRPr lang="en-GB" sz="1100" dirty="0">
                        <a:solidFill>
                          <a:schemeClr val="tx1"/>
                        </a:solidFill>
                        <a:effectLst/>
                        <a:latin typeface="Calibri" charset="0"/>
                        <a:ea typeface="Times New Roman" charset="0"/>
                        <a:cs typeface="Times New Roman" charset="0"/>
                      </a:endParaRPr>
                    </a:p>
                  </a:txBody>
                  <a:tcPr marL="68580" marR="68580" marT="0" marB="0" anchor="ctr">
                    <a:solidFill>
                      <a:schemeClr val="bg1">
                        <a:lumMod val="85000"/>
                      </a:schemeClr>
                    </a:solidFill>
                  </a:tcPr>
                </a:tc>
                <a:extLst>
                  <a:ext uri="{0D108BD9-81ED-4DB2-BD59-A6C34878D82A}">
                    <a16:rowId xmlns:a16="http://schemas.microsoft.com/office/drawing/2014/main" val="10000"/>
                  </a:ext>
                </a:extLst>
              </a:tr>
              <a:tr h="296116">
                <a:tc>
                  <a:txBody>
                    <a:bodyPr/>
                    <a:lstStyle/>
                    <a:p>
                      <a:pPr algn="ctr">
                        <a:lnSpc>
                          <a:spcPct val="115000"/>
                        </a:lnSpc>
                        <a:spcAft>
                          <a:spcPts val="0"/>
                        </a:spcAft>
                      </a:pPr>
                      <a:r>
                        <a:rPr lang="en-GB" sz="1400" dirty="0">
                          <a:solidFill>
                            <a:schemeClr val="tx1"/>
                          </a:solidFill>
                          <a:effectLst/>
                        </a:rPr>
                        <a:t>0 – 2</a:t>
                      </a:r>
                      <a:endParaRPr lang="en-GB" sz="1400" dirty="0">
                        <a:solidFill>
                          <a:schemeClr val="tx1"/>
                        </a:solidFill>
                        <a:effectLst/>
                        <a:latin typeface="Calibri" charset="0"/>
                        <a:ea typeface="Times New Roman" charset="0"/>
                        <a:cs typeface="Times New Roman" charset="0"/>
                      </a:endParaRPr>
                    </a:p>
                  </a:txBody>
                  <a:tcPr marL="68580" marR="68580" marT="0" marB="0" anchor="ctr">
                    <a:solidFill>
                      <a:schemeClr val="bg1">
                        <a:lumMod val="85000"/>
                      </a:schemeClr>
                    </a:solidFill>
                  </a:tcPr>
                </a:tc>
                <a:tc>
                  <a:txBody>
                    <a:bodyPr/>
                    <a:lstStyle/>
                    <a:p>
                      <a:pPr>
                        <a:lnSpc>
                          <a:spcPct val="115000"/>
                        </a:lnSpc>
                        <a:spcAft>
                          <a:spcPts val="0"/>
                        </a:spcAft>
                      </a:pPr>
                      <a:r>
                        <a:rPr lang="de-DE" sz="1400" dirty="0">
                          <a:effectLst/>
                        </a:rPr>
                        <a:t>CZ, EE, HU, IE, LV, LT, MT, RO</a:t>
                      </a:r>
                      <a:endParaRPr lang="en-GB" sz="1400" dirty="0">
                        <a:solidFill>
                          <a:srgbClr val="365F91"/>
                        </a:solidFill>
                        <a:effectLst/>
                        <a:latin typeface="Calibri" charset="0"/>
                        <a:ea typeface="Times New Roman" charset="0"/>
                        <a:cs typeface="Times New Roman" charset="0"/>
                      </a:endParaRPr>
                    </a:p>
                  </a:txBody>
                  <a:tcPr marL="68580" marR="68580" marT="0" marB="0" anchor="ctr">
                    <a:solidFill>
                      <a:srgbClr val="C5F4E5"/>
                    </a:solidFill>
                  </a:tcPr>
                </a:tc>
                <a:tc>
                  <a:txBody>
                    <a:bodyPr/>
                    <a:lstStyle/>
                    <a:p>
                      <a:pPr>
                        <a:lnSpc>
                          <a:spcPct val="115000"/>
                        </a:lnSpc>
                        <a:spcAft>
                          <a:spcPts val="0"/>
                        </a:spcAft>
                      </a:pPr>
                      <a:r>
                        <a:rPr lang="en-GB" sz="1400" dirty="0">
                          <a:effectLst/>
                        </a:rPr>
                        <a:t>BG, GR, HR, SK</a:t>
                      </a:r>
                      <a:endParaRPr lang="en-GB" sz="1400" dirty="0">
                        <a:solidFill>
                          <a:srgbClr val="365F91"/>
                        </a:solidFill>
                        <a:effectLst/>
                        <a:latin typeface="Calibri" charset="0"/>
                        <a:ea typeface="Times New Roman" charset="0"/>
                        <a:cs typeface="Times New Roman" charset="0"/>
                      </a:endParaRPr>
                    </a:p>
                  </a:txBody>
                  <a:tcPr marL="68580" marR="68580" marT="0" marB="0" anchor="ctr"/>
                </a:tc>
                <a:tc>
                  <a:txBody>
                    <a:bodyPr/>
                    <a:lstStyle/>
                    <a:p>
                      <a:pPr>
                        <a:lnSpc>
                          <a:spcPct val="115000"/>
                        </a:lnSpc>
                        <a:spcAft>
                          <a:spcPts val="0"/>
                        </a:spcAft>
                      </a:pPr>
                      <a:r>
                        <a:rPr lang="en-GB" sz="1400" dirty="0">
                          <a:effectLst/>
                        </a:rPr>
                        <a:t>DE, FI</a:t>
                      </a:r>
                      <a:endParaRPr lang="en-GB" sz="1400" dirty="0">
                        <a:solidFill>
                          <a:srgbClr val="365F91"/>
                        </a:solidFill>
                        <a:effectLst/>
                        <a:latin typeface="Calibri" charset="0"/>
                        <a:ea typeface="Times New Roman" charset="0"/>
                        <a:cs typeface="Times New Roman" charset="0"/>
                      </a:endParaRPr>
                    </a:p>
                  </a:txBody>
                  <a:tcPr marL="68580" marR="68580" marT="0" marB="0" anchor="ctr"/>
                </a:tc>
                <a:extLst>
                  <a:ext uri="{0D108BD9-81ED-4DB2-BD59-A6C34878D82A}">
                    <a16:rowId xmlns:a16="http://schemas.microsoft.com/office/drawing/2014/main" val="10001"/>
                  </a:ext>
                </a:extLst>
              </a:tr>
              <a:tr h="296116">
                <a:tc>
                  <a:txBody>
                    <a:bodyPr/>
                    <a:lstStyle/>
                    <a:p>
                      <a:pPr algn="ctr">
                        <a:lnSpc>
                          <a:spcPct val="115000"/>
                        </a:lnSpc>
                        <a:spcAft>
                          <a:spcPts val="0"/>
                        </a:spcAft>
                      </a:pPr>
                      <a:r>
                        <a:rPr lang="en-GB" sz="1400" dirty="0">
                          <a:solidFill>
                            <a:schemeClr val="tx1"/>
                          </a:solidFill>
                          <a:effectLst/>
                        </a:rPr>
                        <a:t>3 – 5</a:t>
                      </a:r>
                      <a:endParaRPr lang="en-GB" sz="1400" dirty="0">
                        <a:solidFill>
                          <a:schemeClr val="tx1"/>
                        </a:solidFill>
                        <a:effectLst/>
                        <a:latin typeface="Calibri" charset="0"/>
                        <a:ea typeface="Times New Roman" charset="0"/>
                        <a:cs typeface="Times New Roman" charset="0"/>
                      </a:endParaRPr>
                    </a:p>
                  </a:txBody>
                  <a:tcPr marL="68580" marR="68580" marT="0" marB="0" anchor="ctr">
                    <a:solidFill>
                      <a:schemeClr val="bg1">
                        <a:lumMod val="85000"/>
                      </a:schemeClr>
                    </a:solidFill>
                  </a:tcPr>
                </a:tc>
                <a:tc>
                  <a:txBody>
                    <a:bodyPr/>
                    <a:lstStyle/>
                    <a:p>
                      <a:pPr>
                        <a:lnSpc>
                          <a:spcPct val="115000"/>
                        </a:lnSpc>
                        <a:spcAft>
                          <a:spcPts val="0"/>
                        </a:spcAft>
                      </a:pPr>
                      <a:r>
                        <a:rPr lang="en-GB" sz="1400" dirty="0">
                          <a:effectLst/>
                        </a:rPr>
                        <a:t>PL, UK</a:t>
                      </a:r>
                      <a:endParaRPr lang="en-GB" sz="1400" dirty="0">
                        <a:solidFill>
                          <a:srgbClr val="365F91"/>
                        </a:solidFill>
                        <a:effectLst/>
                        <a:latin typeface="Calibri" charset="0"/>
                        <a:ea typeface="Times New Roman" charset="0"/>
                        <a:cs typeface="Times New Roman" charset="0"/>
                      </a:endParaRPr>
                    </a:p>
                  </a:txBody>
                  <a:tcPr marL="68580" marR="68580" marT="0" marB="0" anchor="ctr"/>
                </a:tc>
                <a:tc>
                  <a:txBody>
                    <a:bodyPr/>
                    <a:lstStyle/>
                    <a:p>
                      <a:pPr>
                        <a:lnSpc>
                          <a:spcPct val="115000"/>
                        </a:lnSpc>
                        <a:spcAft>
                          <a:spcPts val="0"/>
                        </a:spcAft>
                      </a:pPr>
                      <a:r>
                        <a:rPr lang="en-GB" sz="1400" dirty="0">
                          <a:effectLst/>
                        </a:rPr>
                        <a:t>CY, LU</a:t>
                      </a:r>
                      <a:endParaRPr lang="en-GB" sz="1400" dirty="0">
                        <a:solidFill>
                          <a:srgbClr val="365F91"/>
                        </a:solidFill>
                        <a:effectLst/>
                        <a:latin typeface="Calibri" charset="0"/>
                        <a:ea typeface="Times New Roman" charset="0"/>
                        <a:cs typeface="Times New Roman" charset="0"/>
                      </a:endParaRPr>
                    </a:p>
                  </a:txBody>
                  <a:tcPr marL="68580" marR="68580" marT="0" marB="0" anchor="ctr"/>
                </a:tc>
                <a:tc>
                  <a:txBody>
                    <a:bodyPr/>
                    <a:lstStyle/>
                    <a:p>
                      <a:pPr>
                        <a:lnSpc>
                          <a:spcPct val="115000"/>
                        </a:lnSpc>
                        <a:spcAft>
                          <a:spcPts val="0"/>
                        </a:spcAft>
                      </a:pPr>
                      <a:r>
                        <a:rPr lang="en-GB" sz="1400" dirty="0">
                          <a:effectLst/>
                        </a:rPr>
                        <a:t>AT, BE,</a:t>
                      </a:r>
                      <a:r>
                        <a:rPr lang="en-GB" sz="1400" baseline="0" dirty="0">
                          <a:effectLst/>
                        </a:rPr>
                        <a:t> DK</a:t>
                      </a:r>
                      <a:r>
                        <a:rPr lang="en-GB" sz="1400" dirty="0">
                          <a:effectLst/>
                        </a:rPr>
                        <a:t>, ES, IT, NL, PT, SE, SI</a:t>
                      </a:r>
                      <a:endParaRPr lang="en-GB" sz="1400" dirty="0">
                        <a:solidFill>
                          <a:srgbClr val="365F91"/>
                        </a:solidFill>
                        <a:effectLst/>
                        <a:latin typeface="Calibri" charset="0"/>
                        <a:ea typeface="Times New Roman" charset="0"/>
                        <a:cs typeface="Times New Roman" charset="0"/>
                      </a:endParaRPr>
                    </a:p>
                  </a:txBody>
                  <a:tcPr marL="68580" marR="68580" marT="0" marB="0" anchor="ctr">
                    <a:solidFill>
                      <a:srgbClr val="EFF4B1"/>
                    </a:solidFill>
                  </a:tcPr>
                </a:tc>
                <a:extLst>
                  <a:ext uri="{0D108BD9-81ED-4DB2-BD59-A6C34878D82A}">
                    <a16:rowId xmlns:a16="http://schemas.microsoft.com/office/drawing/2014/main" val="10002"/>
                  </a:ext>
                </a:extLst>
              </a:tr>
              <a:tr h="296116">
                <a:tc>
                  <a:txBody>
                    <a:bodyPr/>
                    <a:lstStyle/>
                    <a:p>
                      <a:pPr algn="ctr">
                        <a:lnSpc>
                          <a:spcPct val="115000"/>
                        </a:lnSpc>
                        <a:spcAft>
                          <a:spcPts val="0"/>
                        </a:spcAft>
                      </a:pPr>
                      <a:r>
                        <a:rPr lang="en-GB" sz="1400" dirty="0">
                          <a:solidFill>
                            <a:schemeClr val="tx1"/>
                          </a:solidFill>
                          <a:effectLst/>
                        </a:rPr>
                        <a:t>6 and more</a:t>
                      </a:r>
                      <a:endParaRPr lang="en-GB" sz="1400" dirty="0">
                        <a:solidFill>
                          <a:schemeClr val="tx1"/>
                        </a:solidFill>
                        <a:effectLst/>
                        <a:latin typeface="Calibri" charset="0"/>
                        <a:ea typeface="Times New Roman" charset="0"/>
                        <a:cs typeface="Times New Roman" charset="0"/>
                      </a:endParaRPr>
                    </a:p>
                  </a:txBody>
                  <a:tcPr marL="68580" marR="68580" marT="0" marB="0" anchor="ctr">
                    <a:solidFill>
                      <a:schemeClr val="bg1">
                        <a:lumMod val="85000"/>
                      </a:schemeClr>
                    </a:solidFill>
                  </a:tcPr>
                </a:tc>
                <a:tc>
                  <a:txBody>
                    <a:bodyPr/>
                    <a:lstStyle/>
                    <a:p>
                      <a:pPr>
                        <a:lnSpc>
                          <a:spcPct val="115000"/>
                        </a:lnSpc>
                        <a:spcAft>
                          <a:spcPts val="0"/>
                        </a:spcAft>
                      </a:pPr>
                      <a:endParaRPr lang="en-GB" sz="1400" dirty="0">
                        <a:solidFill>
                          <a:srgbClr val="365F91"/>
                        </a:solidFill>
                        <a:effectLst/>
                        <a:latin typeface="Calibri" charset="0"/>
                        <a:ea typeface="Times New Roman" charset="0"/>
                        <a:cs typeface="Times New Roman" charset="0"/>
                      </a:endParaRPr>
                    </a:p>
                  </a:txBody>
                  <a:tcPr marL="68580" marR="68580" marT="0" marB="0" anchor="ctr"/>
                </a:tc>
                <a:tc>
                  <a:txBody>
                    <a:bodyPr/>
                    <a:lstStyle/>
                    <a:p>
                      <a:pPr>
                        <a:lnSpc>
                          <a:spcPct val="115000"/>
                        </a:lnSpc>
                        <a:spcAft>
                          <a:spcPts val="0"/>
                        </a:spcAft>
                      </a:pPr>
                      <a:endParaRPr lang="en-GB" sz="1400" dirty="0">
                        <a:solidFill>
                          <a:srgbClr val="365F91"/>
                        </a:solidFill>
                        <a:effectLst/>
                        <a:latin typeface="Calibri" charset="0"/>
                        <a:ea typeface="Times New Roman" charset="0"/>
                        <a:cs typeface="Times New Roman" charset="0"/>
                      </a:endParaRPr>
                    </a:p>
                  </a:txBody>
                  <a:tcPr marL="68580" marR="68580" marT="0" marB="0" anchor="ctr"/>
                </a:tc>
                <a:tc>
                  <a:txBody>
                    <a:bodyPr/>
                    <a:lstStyle/>
                    <a:p>
                      <a:pPr>
                        <a:lnSpc>
                          <a:spcPct val="115000"/>
                        </a:lnSpc>
                        <a:spcAft>
                          <a:spcPts val="0"/>
                        </a:spcAft>
                      </a:pPr>
                      <a:r>
                        <a:rPr lang="en-GB" sz="1400" dirty="0">
                          <a:effectLst/>
                        </a:rPr>
                        <a:t>FR</a:t>
                      </a:r>
                      <a:endParaRPr lang="en-GB" sz="1400" dirty="0">
                        <a:solidFill>
                          <a:srgbClr val="365F91"/>
                        </a:solidFill>
                        <a:effectLst/>
                        <a:latin typeface="Calibri" charset="0"/>
                        <a:ea typeface="Times New Roman" charset="0"/>
                        <a:cs typeface="Times New Roman" charset="0"/>
                      </a:endParaRPr>
                    </a:p>
                  </a:txBody>
                  <a:tcPr marL="68580" marR="68580" marT="0" marB="0" anchor="ctr"/>
                </a:tc>
                <a:extLst>
                  <a:ext uri="{0D108BD9-81ED-4DB2-BD59-A6C34878D82A}">
                    <a16:rowId xmlns:a16="http://schemas.microsoft.com/office/drawing/2014/main" val="10003"/>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503965507"/>
              </p:ext>
            </p:extLst>
          </p:nvPr>
        </p:nvGraphicFramePr>
        <p:xfrm>
          <a:off x="402208" y="3645024"/>
          <a:ext cx="8212584" cy="2413442"/>
        </p:xfrm>
        <a:graphic>
          <a:graphicData uri="http://schemas.openxmlformats.org/drawingml/2006/table">
            <a:tbl>
              <a:tblPr firstRow="1" firstCol="1" bandRow="1">
                <a:tableStyleId>{5C22544A-7EE6-4342-B048-85BDC9FD1C3A}</a:tableStyleId>
              </a:tblPr>
              <a:tblGrid>
                <a:gridCol w="2052681">
                  <a:extLst>
                    <a:ext uri="{9D8B030D-6E8A-4147-A177-3AD203B41FA5}">
                      <a16:colId xmlns:a16="http://schemas.microsoft.com/office/drawing/2014/main" val="20000"/>
                    </a:ext>
                  </a:extLst>
                </a:gridCol>
                <a:gridCol w="2053611">
                  <a:extLst>
                    <a:ext uri="{9D8B030D-6E8A-4147-A177-3AD203B41FA5}">
                      <a16:colId xmlns:a16="http://schemas.microsoft.com/office/drawing/2014/main" val="20001"/>
                    </a:ext>
                  </a:extLst>
                </a:gridCol>
                <a:gridCol w="2052681">
                  <a:extLst>
                    <a:ext uri="{9D8B030D-6E8A-4147-A177-3AD203B41FA5}">
                      <a16:colId xmlns:a16="http://schemas.microsoft.com/office/drawing/2014/main" val="20002"/>
                    </a:ext>
                  </a:extLst>
                </a:gridCol>
                <a:gridCol w="2053611">
                  <a:extLst>
                    <a:ext uri="{9D8B030D-6E8A-4147-A177-3AD203B41FA5}">
                      <a16:colId xmlns:a16="http://schemas.microsoft.com/office/drawing/2014/main" val="20003"/>
                    </a:ext>
                  </a:extLst>
                </a:gridCol>
              </a:tblGrid>
              <a:tr h="1217366">
                <a:tc>
                  <a:txBody>
                    <a:bodyPr/>
                    <a:lstStyle/>
                    <a:p>
                      <a:pPr algn="ctr">
                        <a:lnSpc>
                          <a:spcPct val="115000"/>
                        </a:lnSpc>
                        <a:spcAft>
                          <a:spcPts val="0"/>
                        </a:spcAft>
                      </a:pPr>
                      <a:r>
                        <a:rPr lang="en-GB" sz="1100" dirty="0">
                          <a:solidFill>
                            <a:srgbClr val="923236"/>
                          </a:solidFill>
                          <a:effectLst/>
                        </a:rPr>
                        <a:t>Employers’ associations </a:t>
                      </a:r>
                    </a:p>
                    <a:p>
                      <a:pPr algn="ctr">
                        <a:lnSpc>
                          <a:spcPct val="115000"/>
                        </a:lnSpc>
                        <a:spcAft>
                          <a:spcPts val="0"/>
                        </a:spcAft>
                      </a:pPr>
                      <a:r>
                        <a:rPr lang="en-GB" sz="1100" dirty="0">
                          <a:solidFill>
                            <a:schemeClr val="tx1"/>
                          </a:solidFill>
                          <a:effectLst/>
                        </a:rPr>
                        <a:t>in commerce</a:t>
                      </a:r>
                      <a:endParaRPr lang="en-GB" sz="1100" dirty="0">
                        <a:solidFill>
                          <a:schemeClr val="tx1"/>
                        </a:solidFill>
                        <a:effectLst/>
                        <a:latin typeface="Calibri" charset="0"/>
                        <a:ea typeface="Times New Roman" charset="0"/>
                        <a:cs typeface="Times New Roman" charset="0"/>
                      </a:endParaRPr>
                    </a:p>
                  </a:txBody>
                  <a:tcPr marL="68580" marR="68580" marT="0" marB="0" anchor="ctr">
                    <a:solidFill>
                      <a:schemeClr val="bg1">
                        <a:lumMod val="85000"/>
                      </a:schemeClr>
                    </a:solidFill>
                  </a:tcPr>
                </a:tc>
                <a:tc>
                  <a:txBody>
                    <a:bodyPr/>
                    <a:lstStyle/>
                    <a:p>
                      <a:pPr algn="ctr">
                        <a:lnSpc>
                          <a:spcPct val="115000"/>
                        </a:lnSpc>
                        <a:spcAft>
                          <a:spcPts val="0"/>
                        </a:spcAft>
                      </a:pPr>
                      <a:r>
                        <a:rPr lang="en-GB" sz="1100" dirty="0">
                          <a:solidFill>
                            <a:schemeClr val="tx1"/>
                          </a:solidFill>
                          <a:effectLst/>
                        </a:rPr>
                        <a:t>Bargaining predominantly takes place at the local or company level</a:t>
                      </a:r>
                      <a:endParaRPr lang="en-GB" sz="1100" dirty="0">
                        <a:solidFill>
                          <a:schemeClr val="tx1"/>
                        </a:solidFill>
                        <a:effectLst/>
                        <a:latin typeface="Calibri" charset="0"/>
                        <a:ea typeface="Times New Roman" charset="0"/>
                        <a:cs typeface="Times New Roman" charset="0"/>
                      </a:endParaRPr>
                    </a:p>
                  </a:txBody>
                  <a:tcPr marL="68580" marR="68580" marT="0" marB="0" anchor="ctr">
                    <a:solidFill>
                      <a:schemeClr val="bg1">
                        <a:lumMod val="85000"/>
                      </a:schemeClr>
                    </a:solidFill>
                  </a:tcPr>
                </a:tc>
                <a:tc>
                  <a:txBody>
                    <a:bodyPr/>
                    <a:lstStyle/>
                    <a:p>
                      <a:pPr algn="ctr">
                        <a:lnSpc>
                          <a:spcPct val="115000"/>
                        </a:lnSpc>
                        <a:spcAft>
                          <a:spcPts val="0"/>
                        </a:spcAft>
                      </a:pPr>
                      <a:r>
                        <a:rPr lang="en-GB" sz="1100" dirty="0">
                          <a:solidFill>
                            <a:schemeClr val="tx1"/>
                          </a:solidFill>
                          <a:effectLst/>
                        </a:rPr>
                        <a:t>Intermediate or alternating between sector and company bargaining</a:t>
                      </a:r>
                      <a:endParaRPr lang="en-GB" sz="1100" dirty="0">
                        <a:solidFill>
                          <a:schemeClr val="tx1"/>
                        </a:solidFill>
                        <a:effectLst/>
                        <a:latin typeface="Calibri" charset="0"/>
                        <a:ea typeface="Times New Roman" charset="0"/>
                        <a:cs typeface="Times New Roman" charset="0"/>
                      </a:endParaRPr>
                    </a:p>
                  </a:txBody>
                  <a:tcPr marL="68580" marR="68580" marT="0" marB="0" anchor="ctr">
                    <a:solidFill>
                      <a:schemeClr val="bg1">
                        <a:lumMod val="85000"/>
                      </a:schemeClr>
                    </a:solidFill>
                  </a:tcPr>
                </a:tc>
                <a:tc>
                  <a:txBody>
                    <a:bodyPr/>
                    <a:lstStyle/>
                    <a:p>
                      <a:pPr algn="ctr">
                        <a:lnSpc>
                          <a:spcPct val="115000"/>
                        </a:lnSpc>
                        <a:spcAft>
                          <a:spcPts val="0"/>
                        </a:spcAft>
                      </a:pPr>
                      <a:r>
                        <a:rPr lang="en-GB" sz="1100" dirty="0">
                          <a:solidFill>
                            <a:schemeClr val="tx1"/>
                          </a:solidFill>
                          <a:effectLst/>
                        </a:rPr>
                        <a:t>Bargaining predominantly takes place at the sector or industry level</a:t>
                      </a:r>
                      <a:endParaRPr lang="en-GB" sz="1100" dirty="0">
                        <a:solidFill>
                          <a:schemeClr val="tx1"/>
                        </a:solidFill>
                        <a:effectLst/>
                        <a:latin typeface="Calibri" charset="0"/>
                        <a:ea typeface="Times New Roman" charset="0"/>
                        <a:cs typeface="Times New Roman" charset="0"/>
                      </a:endParaRPr>
                    </a:p>
                  </a:txBody>
                  <a:tcPr marL="68580" marR="68580" marT="0" marB="0" anchor="ctr">
                    <a:solidFill>
                      <a:schemeClr val="bg1">
                        <a:lumMod val="85000"/>
                      </a:schemeClr>
                    </a:solidFill>
                  </a:tcPr>
                </a:tc>
                <a:extLst>
                  <a:ext uri="{0D108BD9-81ED-4DB2-BD59-A6C34878D82A}">
                    <a16:rowId xmlns:a16="http://schemas.microsoft.com/office/drawing/2014/main" val="10000"/>
                  </a:ext>
                </a:extLst>
              </a:tr>
              <a:tr h="477442">
                <a:tc>
                  <a:txBody>
                    <a:bodyPr/>
                    <a:lstStyle/>
                    <a:p>
                      <a:pPr algn="ctr">
                        <a:lnSpc>
                          <a:spcPct val="115000"/>
                        </a:lnSpc>
                        <a:spcAft>
                          <a:spcPts val="0"/>
                        </a:spcAft>
                      </a:pPr>
                      <a:r>
                        <a:rPr lang="en-GB" sz="1400" dirty="0">
                          <a:solidFill>
                            <a:schemeClr val="tx1"/>
                          </a:solidFill>
                          <a:effectLst/>
                        </a:rPr>
                        <a:t>0 – 2</a:t>
                      </a:r>
                      <a:endParaRPr lang="en-GB" sz="1400" dirty="0">
                        <a:solidFill>
                          <a:schemeClr val="tx1"/>
                        </a:solidFill>
                        <a:effectLst/>
                        <a:latin typeface="Calibri" charset="0"/>
                        <a:ea typeface="Times New Roman" charset="0"/>
                        <a:cs typeface="Times New Roman" charset="0"/>
                      </a:endParaRPr>
                    </a:p>
                  </a:txBody>
                  <a:tcPr marL="68580" marR="68580" marT="0" marB="0" anchor="ctr">
                    <a:solidFill>
                      <a:schemeClr val="bg1">
                        <a:lumMod val="85000"/>
                      </a:schemeClr>
                    </a:solidFill>
                  </a:tcPr>
                </a:tc>
                <a:tc>
                  <a:txBody>
                    <a:bodyPr/>
                    <a:lstStyle/>
                    <a:p>
                      <a:pPr>
                        <a:lnSpc>
                          <a:spcPct val="115000"/>
                        </a:lnSpc>
                        <a:spcAft>
                          <a:spcPts val="0"/>
                        </a:spcAft>
                      </a:pPr>
                      <a:r>
                        <a:rPr lang="de-DE" sz="1400" dirty="0">
                          <a:effectLst/>
                        </a:rPr>
                        <a:t>CZ, EE, UK, LT, LV, MT, RO</a:t>
                      </a:r>
                      <a:endParaRPr lang="en-GB" sz="1400" dirty="0">
                        <a:solidFill>
                          <a:srgbClr val="365F91"/>
                        </a:solidFill>
                        <a:effectLst/>
                        <a:latin typeface="Calibri" charset="0"/>
                        <a:ea typeface="Times New Roman" charset="0"/>
                        <a:cs typeface="Times New Roman" charset="0"/>
                      </a:endParaRPr>
                    </a:p>
                  </a:txBody>
                  <a:tcPr marL="68580" marR="68580" marT="0" marB="0" anchor="ctr">
                    <a:solidFill>
                      <a:srgbClr val="C5F4E5"/>
                    </a:solidFill>
                  </a:tcPr>
                </a:tc>
                <a:tc>
                  <a:txBody>
                    <a:bodyPr/>
                    <a:lstStyle/>
                    <a:p>
                      <a:pPr>
                        <a:lnSpc>
                          <a:spcPct val="115000"/>
                        </a:lnSpc>
                        <a:spcAft>
                          <a:spcPts val="0"/>
                        </a:spcAft>
                      </a:pPr>
                      <a:r>
                        <a:rPr lang="en-GB" sz="1400" dirty="0">
                          <a:effectLst/>
                        </a:rPr>
                        <a:t>BG, HR, SK</a:t>
                      </a:r>
                      <a:endParaRPr lang="en-GB" sz="1400" dirty="0">
                        <a:solidFill>
                          <a:srgbClr val="365F91"/>
                        </a:solidFill>
                        <a:effectLst/>
                        <a:latin typeface="Calibri" charset="0"/>
                        <a:ea typeface="Times New Roman" charset="0"/>
                        <a:cs typeface="Times New Roman" charset="0"/>
                      </a:endParaRPr>
                    </a:p>
                  </a:txBody>
                  <a:tcPr marL="68580" marR="68580" marT="0" marB="0" anchor="ctr"/>
                </a:tc>
                <a:tc>
                  <a:txBody>
                    <a:bodyPr/>
                    <a:lstStyle/>
                    <a:p>
                      <a:pPr>
                        <a:lnSpc>
                          <a:spcPct val="115000"/>
                        </a:lnSpc>
                        <a:spcAft>
                          <a:spcPts val="0"/>
                        </a:spcAft>
                      </a:pPr>
                      <a:r>
                        <a:rPr lang="en-GB" sz="1400" dirty="0">
                          <a:effectLst/>
                        </a:rPr>
                        <a:t>FI</a:t>
                      </a:r>
                      <a:endParaRPr lang="en-GB" sz="1400" dirty="0">
                        <a:solidFill>
                          <a:srgbClr val="365F91"/>
                        </a:solidFill>
                        <a:effectLst/>
                        <a:latin typeface="Calibri" charset="0"/>
                        <a:ea typeface="Times New Roman" charset="0"/>
                        <a:cs typeface="Times New Roman" charset="0"/>
                      </a:endParaRPr>
                    </a:p>
                  </a:txBody>
                  <a:tcPr marL="68580" marR="68580" marT="0" marB="0" anchor="ctr"/>
                </a:tc>
                <a:extLst>
                  <a:ext uri="{0D108BD9-81ED-4DB2-BD59-A6C34878D82A}">
                    <a16:rowId xmlns:a16="http://schemas.microsoft.com/office/drawing/2014/main" val="10001"/>
                  </a:ext>
                </a:extLst>
              </a:tr>
              <a:tr h="243717">
                <a:tc>
                  <a:txBody>
                    <a:bodyPr/>
                    <a:lstStyle/>
                    <a:p>
                      <a:pPr algn="ctr">
                        <a:lnSpc>
                          <a:spcPct val="115000"/>
                        </a:lnSpc>
                        <a:spcAft>
                          <a:spcPts val="0"/>
                        </a:spcAft>
                      </a:pPr>
                      <a:r>
                        <a:rPr lang="en-GB" sz="1400" dirty="0">
                          <a:solidFill>
                            <a:schemeClr val="tx1"/>
                          </a:solidFill>
                          <a:effectLst/>
                        </a:rPr>
                        <a:t>3 – 5</a:t>
                      </a:r>
                      <a:endParaRPr lang="en-GB" sz="1400" dirty="0">
                        <a:solidFill>
                          <a:schemeClr val="tx1"/>
                        </a:solidFill>
                        <a:effectLst/>
                        <a:latin typeface="Calibri" charset="0"/>
                        <a:ea typeface="Times New Roman" charset="0"/>
                        <a:cs typeface="Times New Roman" charset="0"/>
                      </a:endParaRPr>
                    </a:p>
                  </a:txBody>
                  <a:tcPr marL="68580" marR="68580" marT="0" marB="0" anchor="ctr">
                    <a:solidFill>
                      <a:schemeClr val="bg1">
                        <a:lumMod val="85000"/>
                      </a:schemeClr>
                    </a:solidFill>
                  </a:tcPr>
                </a:tc>
                <a:tc>
                  <a:txBody>
                    <a:bodyPr/>
                    <a:lstStyle/>
                    <a:p>
                      <a:pPr>
                        <a:lnSpc>
                          <a:spcPct val="115000"/>
                        </a:lnSpc>
                        <a:spcAft>
                          <a:spcPts val="0"/>
                        </a:spcAft>
                      </a:pPr>
                      <a:r>
                        <a:rPr lang="en-GB" sz="1400" dirty="0">
                          <a:effectLst/>
                        </a:rPr>
                        <a:t> HU, IE,</a:t>
                      </a:r>
                      <a:r>
                        <a:rPr lang="en-GB" sz="1400" baseline="0" dirty="0">
                          <a:effectLst/>
                        </a:rPr>
                        <a:t> PL</a:t>
                      </a:r>
                      <a:endParaRPr lang="en-GB" sz="1400" dirty="0">
                        <a:solidFill>
                          <a:srgbClr val="365F91"/>
                        </a:solidFill>
                        <a:effectLst/>
                        <a:latin typeface="Calibri" charset="0"/>
                        <a:ea typeface="Times New Roman" charset="0"/>
                        <a:cs typeface="Times New Roman" charset="0"/>
                      </a:endParaRPr>
                    </a:p>
                  </a:txBody>
                  <a:tcPr marL="68580" marR="68580" marT="0" marB="0" anchor="ctr"/>
                </a:tc>
                <a:tc>
                  <a:txBody>
                    <a:bodyPr/>
                    <a:lstStyle/>
                    <a:p>
                      <a:pPr>
                        <a:lnSpc>
                          <a:spcPct val="115000"/>
                        </a:lnSpc>
                        <a:spcAft>
                          <a:spcPts val="0"/>
                        </a:spcAft>
                      </a:pPr>
                      <a:r>
                        <a:rPr lang="en-GB" sz="1400" dirty="0">
                          <a:effectLst/>
                        </a:rPr>
                        <a:t>CY, GR, LU</a:t>
                      </a:r>
                      <a:endParaRPr lang="en-GB" sz="1400" dirty="0">
                        <a:solidFill>
                          <a:srgbClr val="365F91"/>
                        </a:solidFill>
                        <a:effectLst/>
                        <a:latin typeface="Calibri" charset="0"/>
                        <a:ea typeface="Times New Roman" charset="0"/>
                        <a:cs typeface="Times New Roman" charset="0"/>
                      </a:endParaRPr>
                    </a:p>
                  </a:txBody>
                  <a:tcPr marL="68580" marR="68580" marT="0" marB="0" anchor="ctr"/>
                </a:tc>
                <a:tc>
                  <a:txBody>
                    <a:bodyPr/>
                    <a:lstStyle/>
                    <a:p>
                      <a:pPr>
                        <a:lnSpc>
                          <a:spcPct val="115000"/>
                        </a:lnSpc>
                        <a:spcAft>
                          <a:spcPts val="0"/>
                        </a:spcAft>
                      </a:pPr>
                      <a:r>
                        <a:rPr lang="de-DE" sz="1400" dirty="0">
                          <a:effectLst/>
                        </a:rPr>
                        <a:t>BE, DE, SE, SI</a:t>
                      </a:r>
                      <a:endParaRPr lang="en-GB" sz="1400" dirty="0">
                        <a:solidFill>
                          <a:srgbClr val="365F91"/>
                        </a:solidFill>
                        <a:effectLst/>
                        <a:latin typeface="Calibri" charset="0"/>
                        <a:ea typeface="Times New Roman" charset="0"/>
                        <a:cs typeface="Times New Roman" charset="0"/>
                      </a:endParaRPr>
                    </a:p>
                  </a:txBody>
                  <a:tcPr marL="68580" marR="68580" marT="0" marB="0" anchor="ctr">
                    <a:solidFill>
                      <a:srgbClr val="EFF4B1"/>
                    </a:solidFill>
                  </a:tcPr>
                </a:tc>
                <a:extLst>
                  <a:ext uri="{0D108BD9-81ED-4DB2-BD59-A6C34878D82A}">
                    <a16:rowId xmlns:a16="http://schemas.microsoft.com/office/drawing/2014/main" val="10002"/>
                  </a:ext>
                </a:extLst>
              </a:tr>
              <a:tr h="243717">
                <a:tc>
                  <a:txBody>
                    <a:bodyPr/>
                    <a:lstStyle/>
                    <a:p>
                      <a:pPr algn="ctr">
                        <a:lnSpc>
                          <a:spcPct val="115000"/>
                        </a:lnSpc>
                        <a:spcAft>
                          <a:spcPts val="0"/>
                        </a:spcAft>
                      </a:pPr>
                      <a:r>
                        <a:rPr lang="en-GB" sz="1400" dirty="0">
                          <a:solidFill>
                            <a:schemeClr val="tx1"/>
                          </a:solidFill>
                          <a:effectLst/>
                        </a:rPr>
                        <a:t>6 and more</a:t>
                      </a:r>
                      <a:endParaRPr lang="en-GB" sz="1400" dirty="0">
                        <a:solidFill>
                          <a:schemeClr val="tx1"/>
                        </a:solidFill>
                        <a:effectLst/>
                        <a:latin typeface="Calibri" charset="0"/>
                        <a:ea typeface="Times New Roman" charset="0"/>
                        <a:cs typeface="Times New Roman" charset="0"/>
                      </a:endParaRPr>
                    </a:p>
                  </a:txBody>
                  <a:tcPr marL="68580" marR="68580" marT="0" marB="0" anchor="ctr">
                    <a:solidFill>
                      <a:schemeClr val="bg1">
                        <a:lumMod val="85000"/>
                      </a:schemeClr>
                    </a:solidFill>
                  </a:tcPr>
                </a:tc>
                <a:tc>
                  <a:txBody>
                    <a:bodyPr/>
                    <a:lstStyle/>
                    <a:p>
                      <a:pPr>
                        <a:lnSpc>
                          <a:spcPct val="115000"/>
                        </a:lnSpc>
                        <a:spcAft>
                          <a:spcPts val="0"/>
                        </a:spcAft>
                      </a:pPr>
                      <a:endParaRPr lang="en-GB" sz="1400" dirty="0">
                        <a:solidFill>
                          <a:srgbClr val="365F91"/>
                        </a:solidFill>
                        <a:effectLst/>
                        <a:latin typeface="Calibri" charset="0"/>
                        <a:ea typeface="Times New Roman" charset="0"/>
                        <a:cs typeface="Times New Roman" charset="0"/>
                      </a:endParaRPr>
                    </a:p>
                  </a:txBody>
                  <a:tcPr marL="68580" marR="68580" marT="0" marB="0" anchor="ctr"/>
                </a:tc>
                <a:tc>
                  <a:txBody>
                    <a:bodyPr/>
                    <a:lstStyle/>
                    <a:p>
                      <a:pPr>
                        <a:lnSpc>
                          <a:spcPct val="115000"/>
                        </a:lnSpc>
                        <a:spcAft>
                          <a:spcPts val="0"/>
                        </a:spcAft>
                      </a:pPr>
                      <a:r>
                        <a:rPr lang="en-GB" sz="1400" dirty="0">
                          <a:effectLst/>
                        </a:rPr>
                        <a:t> </a:t>
                      </a:r>
                      <a:endParaRPr lang="en-GB" sz="1400" dirty="0">
                        <a:solidFill>
                          <a:srgbClr val="365F91"/>
                        </a:solidFill>
                        <a:effectLst/>
                        <a:latin typeface="Calibri" charset="0"/>
                        <a:ea typeface="Times New Roman" charset="0"/>
                        <a:cs typeface="Times New Roman" charset="0"/>
                      </a:endParaRPr>
                    </a:p>
                  </a:txBody>
                  <a:tcPr marL="68580" marR="68580" marT="0" marB="0" anchor="ctr"/>
                </a:tc>
                <a:tc>
                  <a:txBody>
                    <a:bodyPr/>
                    <a:lstStyle/>
                    <a:p>
                      <a:pPr>
                        <a:lnSpc>
                          <a:spcPct val="115000"/>
                        </a:lnSpc>
                        <a:spcAft>
                          <a:spcPts val="0"/>
                        </a:spcAft>
                      </a:pPr>
                      <a:r>
                        <a:rPr lang="en-GB" sz="1400" dirty="0">
                          <a:effectLst/>
                        </a:rPr>
                        <a:t>AT, DK, ES, FR, IT, NL, PT</a:t>
                      </a:r>
                      <a:endParaRPr lang="en-GB" sz="1400" dirty="0">
                        <a:solidFill>
                          <a:srgbClr val="365F91"/>
                        </a:solidFill>
                        <a:effectLst/>
                        <a:latin typeface="Calibri" charset="0"/>
                        <a:ea typeface="Times New Roman" charset="0"/>
                        <a:cs typeface="Times New Roman" charset="0"/>
                      </a:endParaRPr>
                    </a:p>
                  </a:txBody>
                  <a:tcPr marL="68580" marR="68580" marT="0" marB="0" anchor="ctr">
                    <a:solidFill>
                      <a:srgbClr val="EFF4B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12353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3779912" y="274638"/>
            <a:ext cx="44713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sk-SK" altLang="sk-SK" sz="1400" dirty="0"/>
              <a:t>BARCOM </a:t>
            </a:r>
            <a:r>
              <a:rPr lang="sk-SK" altLang="sk-SK" sz="1400" dirty="0" err="1"/>
              <a:t>Conference</a:t>
            </a:r>
            <a:r>
              <a:rPr lang="sk-SK" altLang="sk-SK" sz="1400" dirty="0"/>
              <a:t>, </a:t>
            </a:r>
            <a:r>
              <a:rPr lang="sk-SK" altLang="sk-SK" sz="1400" dirty="0" err="1"/>
              <a:t>February</a:t>
            </a:r>
            <a:r>
              <a:rPr lang="sk-SK" altLang="sk-SK" sz="1400" dirty="0"/>
              <a:t> 28</a:t>
            </a:r>
            <a:r>
              <a:rPr lang="en-US" altLang="sk-SK" sz="1400" dirty="0"/>
              <a:t>, 2018 Brussels</a:t>
            </a:r>
          </a:p>
        </p:txBody>
      </p:sp>
      <p:sp>
        <p:nvSpPr>
          <p:cNvPr id="8" name="Content Placeholder 2"/>
          <p:cNvSpPr txBox="1">
            <a:spLocks/>
          </p:cNvSpPr>
          <p:nvPr/>
        </p:nvSpPr>
        <p:spPr bwMode="auto">
          <a:xfrm>
            <a:off x="457200" y="5805264"/>
            <a:ext cx="8363272"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indent="0">
              <a:buNone/>
            </a:pPr>
            <a:r>
              <a:rPr lang="en-US" sz="1400" i="1" dirty="0"/>
              <a:t>Source: van </a:t>
            </a:r>
            <a:r>
              <a:rPr lang="en-US" sz="1400" i="1" dirty="0" err="1"/>
              <a:t>Klaveren</a:t>
            </a:r>
            <a:r>
              <a:rPr lang="en-US" sz="1400" i="1" dirty="0"/>
              <a:t> and Gregory (2018), </a:t>
            </a:r>
            <a:r>
              <a:rPr lang="en-US" sz="1400" i="1" dirty="0" err="1"/>
              <a:t>Eurofound</a:t>
            </a:r>
            <a:r>
              <a:rPr lang="en-US" sz="1400" i="1" dirty="0"/>
              <a:t> (2017), estimations of expert Maarten van </a:t>
            </a:r>
            <a:r>
              <a:rPr lang="en-US" sz="1400" i="1" dirty="0" err="1"/>
              <a:t>Klaveren</a:t>
            </a:r>
            <a:r>
              <a:rPr lang="en-US" sz="1400" i="1" dirty="0"/>
              <a:t>, consultations with national experts from various member states. All data are in per cent and refer to the most recent year available, in most cases to 2017</a:t>
            </a:r>
            <a:r>
              <a:rPr lang="en-GB" sz="1400" dirty="0"/>
              <a:t> .</a:t>
            </a:r>
          </a:p>
        </p:txBody>
      </p:sp>
      <p:graphicFrame>
        <p:nvGraphicFramePr>
          <p:cNvPr id="5" name="Chart 4"/>
          <p:cNvGraphicFramePr/>
          <p:nvPr>
            <p:extLst>
              <p:ext uri="{D42A27DB-BD31-4B8C-83A1-F6EECF244321}">
                <p14:modId xmlns:p14="http://schemas.microsoft.com/office/powerpoint/2010/main" val="824350723"/>
              </p:ext>
            </p:extLst>
          </p:nvPr>
        </p:nvGraphicFramePr>
        <p:xfrm>
          <a:off x="457200" y="980728"/>
          <a:ext cx="8363272" cy="4680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9920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3779912" y="274638"/>
            <a:ext cx="44713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sk-SK" altLang="sk-SK" sz="1400" dirty="0"/>
              <a:t>BARCOM </a:t>
            </a:r>
            <a:r>
              <a:rPr lang="sk-SK" altLang="sk-SK" sz="1400" dirty="0" err="1"/>
              <a:t>Conference</a:t>
            </a:r>
            <a:r>
              <a:rPr lang="sk-SK" altLang="sk-SK" sz="1400" dirty="0"/>
              <a:t>, </a:t>
            </a:r>
            <a:r>
              <a:rPr lang="sk-SK" altLang="sk-SK" sz="1400" dirty="0" err="1"/>
              <a:t>February</a:t>
            </a:r>
            <a:r>
              <a:rPr lang="sk-SK" altLang="sk-SK" sz="1400" dirty="0"/>
              <a:t> 28</a:t>
            </a:r>
            <a:r>
              <a:rPr lang="en-US" altLang="sk-SK" sz="1400" dirty="0"/>
              <a:t>, 2018 Brussels</a:t>
            </a:r>
          </a:p>
        </p:txBody>
      </p:sp>
      <p:sp>
        <p:nvSpPr>
          <p:cNvPr id="8" name="Content Placeholder 2"/>
          <p:cNvSpPr txBox="1">
            <a:spLocks/>
          </p:cNvSpPr>
          <p:nvPr/>
        </p:nvSpPr>
        <p:spPr bwMode="auto">
          <a:xfrm>
            <a:off x="354360" y="5080096"/>
            <a:ext cx="8363272"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indent="0">
              <a:buNone/>
            </a:pPr>
            <a:r>
              <a:rPr lang="en-GB" sz="1400" i="1" dirty="0"/>
              <a:t>Source: BARCOM CBA database (2017), </a:t>
            </a:r>
            <a:r>
              <a:rPr lang="en-GB" sz="1400" i="1" dirty="0" err="1"/>
              <a:t>Eurofound</a:t>
            </a:r>
            <a:r>
              <a:rPr lang="en-GB" sz="1400" i="1" dirty="0"/>
              <a:t> (2017), ICTWSS 5.1 (2016). All data refer to 2016-2017. </a:t>
            </a:r>
            <a:endParaRPr lang="en-GB" sz="1400" dirty="0"/>
          </a:p>
        </p:txBody>
      </p:sp>
      <p:graphicFrame>
        <p:nvGraphicFramePr>
          <p:cNvPr id="2" name="Table 1"/>
          <p:cNvGraphicFramePr>
            <a:graphicFrameLocks noGrp="1"/>
          </p:cNvGraphicFramePr>
          <p:nvPr>
            <p:extLst>
              <p:ext uri="{D42A27DB-BD31-4B8C-83A1-F6EECF244321}">
                <p14:modId xmlns:p14="http://schemas.microsoft.com/office/powerpoint/2010/main" val="939336483"/>
              </p:ext>
            </p:extLst>
          </p:nvPr>
        </p:nvGraphicFramePr>
        <p:xfrm>
          <a:off x="457200" y="1556794"/>
          <a:ext cx="8363271" cy="3339190"/>
        </p:xfrm>
        <a:graphic>
          <a:graphicData uri="http://schemas.openxmlformats.org/drawingml/2006/table">
            <a:tbl>
              <a:tblPr firstRow="1" firstCol="1" bandRow="1">
                <a:tableStyleId>{5C22544A-7EE6-4342-B048-85BDC9FD1C3A}</a:tableStyleId>
              </a:tblPr>
              <a:tblGrid>
                <a:gridCol w="927799">
                  <a:extLst>
                    <a:ext uri="{9D8B030D-6E8A-4147-A177-3AD203B41FA5}">
                      <a16:colId xmlns:a16="http://schemas.microsoft.com/office/drawing/2014/main" val="20000"/>
                    </a:ext>
                  </a:extLst>
                </a:gridCol>
                <a:gridCol w="810737">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gridCol w="2088232">
                  <a:extLst>
                    <a:ext uri="{9D8B030D-6E8A-4147-A177-3AD203B41FA5}">
                      <a16:colId xmlns:a16="http://schemas.microsoft.com/office/drawing/2014/main" val="20003"/>
                    </a:ext>
                  </a:extLst>
                </a:gridCol>
                <a:gridCol w="2304255">
                  <a:extLst>
                    <a:ext uri="{9D8B030D-6E8A-4147-A177-3AD203B41FA5}">
                      <a16:colId xmlns:a16="http://schemas.microsoft.com/office/drawing/2014/main" val="20004"/>
                    </a:ext>
                  </a:extLst>
                </a:gridCol>
              </a:tblGrid>
              <a:tr h="1472219">
                <a:tc gridSpan="2">
                  <a:txBody>
                    <a:bodyPr/>
                    <a:lstStyle/>
                    <a:p>
                      <a:pPr algn="ctr">
                        <a:lnSpc>
                          <a:spcPct val="115000"/>
                        </a:lnSpc>
                        <a:spcAft>
                          <a:spcPts val="0"/>
                        </a:spcAft>
                      </a:pPr>
                      <a:r>
                        <a:rPr lang="en-GB" sz="1600" dirty="0">
                          <a:solidFill>
                            <a:schemeClr val="tx1"/>
                          </a:solidFill>
                          <a:effectLst/>
                        </a:rPr>
                        <a:t> </a:t>
                      </a:r>
                      <a:endParaRPr lang="en-GB" sz="1600" dirty="0">
                        <a:solidFill>
                          <a:schemeClr val="tx1"/>
                        </a:solidFill>
                        <a:effectLst/>
                        <a:latin typeface="Calibri" charset="0"/>
                        <a:ea typeface="Times New Roman" charset="0"/>
                        <a:cs typeface="Times New Roman" charset="0"/>
                      </a:endParaRPr>
                    </a:p>
                  </a:txBody>
                  <a:tcPr marL="68580" marR="68580" marT="0" marB="0" anchor="ctr">
                    <a:solidFill>
                      <a:schemeClr val="bg1">
                        <a:lumMod val="85000"/>
                      </a:schemeClr>
                    </a:solidFill>
                  </a:tcPr>
                </a:tc>
                <a:tc hMerge="1">
                  <a:txBody>
                    <a:bodyPr/>
                    <a:lstStyle/>
                    <a:p>
                      <a:endParaRPr lang="en-US"/>
                    </a:p>
                  </a:txBody>
                  <a:tcPr/>
                </a:tc>
                <a:tc>
                  <a:txBody>
                    <a:bodyPr/>
                    <a:lstStyle/>
                    <a:p>
                      <a:pPr algn="ctr">
                        <a:lnSpc>
                          <a:spcPct val="115000"/>
                        </a:lnSpc>
                        <a:spcAft>
                          <a:spcPts val="0"/>
                        </a:spcAft>
                      </a:pPr>
                      <a:r>
                        <a:rPr lang="en-GB" sz="1600">
                          <a:solidFill>
                            <a:schemeClr val="tx1"/>
                          </a:solidFill>
                          <a:effectLst/>
                        </a:rPr>
                        <a:t>Bargaining predominantly takes place at the local or company level</a:t>
                      </a:r>
                      <a:endParaRPr lang="en-GB" sz="1600">
                        <a:solidFill>
                          <a:schemeClr val="tx1"/>
                        </a:solidFill>
                        <a:effectLst/>
                        <a:latin typeface="Calibri" charset="0"/>
                        <a:ea typeface="Times New Roman" charset="0"/>
                        <a:cs typeface="Times New Roman" charset="0"/>
                      </a:endParaRPr>
                    </a:p>
                  </a:txBody>
                  <a:tcPr marL="68580" marR="68580" marT="0" marB="0" anchor="ctr">
                    <a:solidFill>
                      <a:schemeClr val="bg1">
                        <a:lumMod val="85000"/>
                      </a:schemeClr>
                    </a:solidFill>
                  </a:tcPr>
                </a:tc>
                <a:tc>
                  <a:txBody>
                    <a:bodyPr/>
                    <a:lstStyle/>
                    <a:p>
                      <a:pPr algn="ctr">
                        <a:lnSpc>
                          <a:spcPct val="115000"/>
                        </a:lnSpc>
                        <a:spcAft>
                          <a:spcPts val="0"/>
                        </a:spcAft>
                      </a:pPr>
                      <a:r>
                        <a:rPr lang="en-GB" sz="1600">
                          <a:solidFill>
                            <a:schemeClr val="tx1"/>
                          </a:solidFill>
                          <a:effectLst/>
                        </a:rPr>
                        <a:t>Intermediate or alternating between sector and company bargaining</a:t>
                      </a:r>
                      <a:endParaRPr lang="en-GB" sz="1600">
                        <a:solidFill>
                          <a:schemeClr val="tx1"/>
                        </a:solidFill>
                        <a:effectLst/>
                        <a:latin typeface="Calibri" charset="0"/>
                        <a:ea typeface="Times New Roman" charset="0"/>
                        <a:cs typeface="Times New Roman" charset="0"/>
                      </a:endParaRPr>
                    </a:p>
                  </a:txBody>
                  <a:tcPr marL="68580" marR="68580" marT="0" marB="0" anchor="ctr">
                    <a:solidFill>
                      <a:schemeClr val="bg1">
                        <a:lumMod val="85000"/>
                      </a:schemeClr>
                    </a:solidFill>
                  </a:tcPr>
                </a:tc>
                <a:tc>
                  <a:txBody>
                    <a:bodyPr/>
                    <a:lstStyle/>
                    <a:p>
                      <a:pPr algn="ctr">
                        <a:lnSpc>
                          <a:spcPct val="115000"/>
                        </a:lnSpc>
                        <a:spcAft>
                          <a:spcPts val="0"/>
                        </a:spcAft>
                      </a:pPr>
                      <a:r>
                        <a:rPr lang="en-GB" sz="1600" dirty="0">
                          <a:solidFill>
                            <a:schemeClr val="tx1"/>
                          </a:solidFill>
                          <a:effectLst/>
                        </a:rPr>
                        <a:t>Bargaining predominantly takes place at the sector or industry level</a:t>
                      </a:r>
                      <a:endParaRPr lang="en-GB" sz="1600" dirty="0">
                        <a:solidFill>
                          <a:schemeClr val="tx1"/>
                        </a:solidFill>
                        <a:effectLst/>
                        <a:latin typeface="Calibri" charset="0"/>
                        <a:ea typeface="Times New Roman" charset="0"/>
                        <a:cs typeface="Times New Roman" charset="0"/>
                      </a:endParaRPr>
                    </a:p>
                  </a:txBody>
                  <a:tcPr marL="68580" marR="68580" marT="0" marB="0" anchor="ctr">
                    <a:solidFill>
                      <a:schemeClr val="bg1">
                        <a:lumMod val="85000"/>
                      </a:schemeClr>
                    </a:solidFill>
                  </a:tcPr>
                </a:tc>
                <a:extLst>
                  <a:ext uri="{0D108BD9-81ED-4DB2-BD59-A6C34878D82A}">
                    <a16:rowId xmlns:a16="http://schemas.microsoft.com/office/drawing/2014/main" val="10000"/>
                  </a:ext>
                </a:extLst>
              </a:tr>
              <a:tr h="294738">
                <a:tc rowSpan="6">
                  <a:txBody>
                    <a:bodyPr/>
                    <a:lstStyle/>
                    <a:p>
                      <a:pPr algn="ctr">
                        <a:lnSpc>
                          <a:spcPct val="115000"/>
                        </a:lnSpc>
                        <a:spcAft>
                          <a:spcPts val="0"/>
                        </a:spcAft>
                      </a:pPr>
                      <a:r>
                        <a:rPr lang="en-GB" sz="1600" dirty="0">
                          <a:solidFill>
                            <a:schemeClr val="tx1"/>
                          </a:solidFill>
                          <a:effectLst/>
                        </a:rPr>
                        <a:t>Average length of validity in years for current CBAs</a:t>
                      </a:r>
                      <a:endParaRPr lang="en-GB" sz="1600" dirty="0">
                        <a:solidFill>
                          <a:schemeClr val="tx1"/>
                        </a:solidFill>
                        <a:effectLst/>
                        <a:latin typeface="Calibri" charset="0"/>
                        <a:ea typeface="Times New Roman" charset="0"/>
                        <a:cs typeface="Times New Roman" charset="0"/>
                      </a:endParaRPr>
                    </a:p>
                  </a:txBody>
                  <a:tcPr marL="68580" marR="68580" marT="0" marB="0" vert="vert270">
                    <a:solidFill>
                      <a:schemeClr val="bg1">
                        <a:lumMod val="85000"/>
                      </a:schemeClr>
                    </a:solidFill>
                  </a:tcPr>
                </a:tc>
                <a:tc>
                  <a:txBody>
                    <a:bodyPr/>
                    <a:lstStyle/>
                    <a:p>
                      <a:pPr>
                        <a:lnSpc>
                          <a:spcPct val="115000"/>
                        </a:lnSpc>
                        <a:spcAft>
                          <a:spcPts val="0"/>
                        </a:spcAft>
                      </a:pPr>
                      <a:r>
                        <a:rPr lang="en-GB" sz="1100" dirty="0">
                          <a:effectLst/>
                        </a:rPr>
                        <a:t>1 year</a:t>
                      </a:r>
                      <a:endParaRPr lang="en-GB" sz="1100" dirty="0">
                        <a:solidFill>
                          <a:srgbClr val="365F91"/>
                        </a:solidFill>
                        <a:effectLst/>
                        <a:latin typeface="Calibri" charset="0"/>
                        <a:ea typeface="Times New Roman" charset="0"/>
                        <a:cs typeface="Times New Roman" charset="0"/>
                      </a:endParaRPr>
                    </a:p>
                  </a:txBody>
                  <a:tcPr marL="68580" marR="68580" marT="0" marB="0" anchor="ctr"/>
                </a:tc>
                <a:tc>
                  <a:txBody>
                    <a:bodyPr/>
                    <a:lstStyle/>
                    <a:p>
                      <a:pPr>
                        <a:lnSpc>
                          <a:spcPct val="115000"/>
                        </a:lnSpc>
                        <a:spcAft>
                          <a:spcPts val="0"/>
                        </a:spcAft>
                      </a:pPr>
                      <a:r>
                        <a:rPr lang="en-GB" sz="1100" dirty="0">
                          <a:effectLst/>
                        </a:rPr>
                        <a:t> </a:t>
                      </a:r>
                      <a:endParaRPr lang="en-GB" sz="1100" dirty="0">
                        <a:solidFill>
                          <a:srgbClr val="365F91"/>
                        </a:solidFill>
                        <a:effectLst/>
                        <a:latin typeface="Calibri" charset="0"/>
                        <a:ea typeface="Times New Roman" charset="0"/>
                        <a:cs typeface="Times New Roman" charset="0"/>
                      </a:endParaRPr>
                    </a:p>
                  </a:txBody>
                  <a:tcPr marL="68580" marR="68580" marT="0" marB="0" anchor="ctr"/>
                </a:tc>
                <a:tc>
                  <a:txBody>
                    <a:bodyPr/>
                    <a:lstStyle/>
                    <a:p>
                      <a:pPr>
                        <a:lnSpc>
                          <a:spcPct val="115000"/>
                        </a:lnSpc>
                        <a:spcAft>
                          <a:spcPts val="0"/>
                        </a:spcAft>
                      </a:pPr>
                      <a:r>
                        <a:rPr lang="en-GB" sz="1100" dirty="0">
                          <a:effectLst/>
                        </a:rPr>
                        <a:t> </a:t>
                      </a:r>
                      <a:endParaRPr lang="en-GB" sz="1100" dirty="0">
                        <a:solidFill>
                          <a:srgbClr val="365F91"/>
                        </a:solidFill>
                        <a:effectLst/>
                        <a:latin typeface="Calibri" charset="0"/>
                        <a:ea typeface="Times New Roman" charset="0"/>
                        <a:cs typeface="Times New Roman" charset="0"/>
                      </a:endParaRPr>
                    </a:p>
                  </a:txBody>
                  <a:tcPr marL="68580" marR="68580" marT="0" marB="0" anchor="ctr"/>
                </a:tc>
                <a:tc>
                  <a:txBody>
                    <a:bodyPr/>
                    <a:lstStyle/>
                    <a:p>
                      <a:pPr>
                        <a:lnSpc>
                          <a:spcPct val="115000"/>
                        </a:lnSpc>
                        <a:spcAft>
                          <a:spcPts val="0"/>
                        </a:spcAft>
                      </a:pPr>
                      <a:r>
                        <a:rPr lang="en-GB" sz="1100">
                          <a:effectLst/>
                        </a:rPr>
                        <a:t>SI</a:t>
                      </a:r>
                      <a:endParaRPr lang="en-GB" sz="1100">
                        <a:solidFill>
                          <a:srgbClr val="365F91"/>
                        </a:solidFill>
                        <a:effectLst/>
                        <a:latin typeface="Calibri" charset="0"/>
                        <a:ea typeface="Times New Roman" charset="0"/>
                        <a:cs typeface="Times New Roman" charset="0"/>
                      </a:endParaRPr>
                    </a:p>
                  </a:txBody>
                  <a:tcPr marL="68580" marR="68580" marT="0" marB="0" anchor="ctr"/>
                </a:tc>
                <a:extLst>
                  <a:ext uri="{0D108BD9-81ED-4DB2-BD59-A6C34878D82A}">
                    <a16:rowId xmlns:a16="http://schemas.microsoft.com/office/drawing/2014/main" val="10001"/>
                  </a:ext>
                </a:extLst>
              </a:tr>
              <a:tr h="393281">
                <a:tc vMerge="1">
                  <a:txBody>
                    <a:bodyPr/>
                    <a:lstStyle/>
                    <a:p>
                      <a:endParaRPr lang="en-US"/>
                    </a:p>
                  </a:txBody>
                  <a:tcPr/>
                </a:tc>
                <a:tc>
                  <a:txBody>
                    <a:bodyPr/>
                    <a:lstStyle/>
                    <a:p>
                      <a:pPr>
                        <a:lnSpc>
                          <a:spcPct val="115000"/>
                        </a:lnSpc>
                        <a:spcAft>
                          <a:spcPts val="0"/>
                        </a:spcAft>
                      </a:pPr>
                      <a:r>
                        <a:rPr lang="en-GB" sz="1100" dirty="0">
                          <a:effectLst/>
                        </a:rPr>
                        <a:t>2 years</a:t>
                      </a:r>
                      <a:endParaRPr lang="en-GB" sz="1100" dirty="0">
                        <a:solidFill>
                          <a:srgbClr val="365F91"/>
                        </a:solidFill>
                        <a:effectLst/>
                        <a:latin typeface="Calibri" charset="0"/>
                        <a:ea typeface="Times New Roman" charset="0"/>
                        <a:cs typeface="Times New Roman" charset="0"/>
                      </a:endParaRPr>
                    </a:p>
                  </a:txBody>
                  <a:tcPr marL="68580" marR="68580" marT="0" marB="0" anchor="ctr">
                    <a:solidFill>
                      <a:srgbClr val="EFF4B1"/>
                    </a:solidFill>
                  </a:tcPr>
                </a:tc>
                <a:tc>
                  <a:txBody>
                    <a:bodyPr/>
                    <a:lstStyle/>
                    <a:p>
                      <a:pPr>
                        <a:lnSpc>
                          <a:spcPct val="115000"/>
                        </a:lnSpc>
                        <a:spcAft>
                          <a:spcPts val="0"/>
                        </a:spcAft>
                      </a:pPr>
                      <a:r>
                        <a:rPr lang="en-GB" sz="1100" dirty="0">
                          <a:effectLst/>
                        </a:rPr>
                        <a:t>EE, UK, LV</a:t>
                      </a:r>
                      <a:endParaRPr lang="en-GB" sz="1100" dirty="0">
                        <a:solidFill>
                          <a:srgbClr val="365F91"/>
                        </a:solidFill>
                        <a:effectLst/>
                        <a:latin typeface="Calibri" charset="0"/>
                        <a:ea typeface="Times New Roman" charset="0"/>
                        <a:cs typeface="Times New Roman" charset="0"/>
                      </a:endParaRPr>
                    </a:p>
                  </a:txBody>
                  <a:tcPr marL="68580" marR="68580" marT="0" marB="0" anchor="ctr">
                    <a:solidFill>
                      <a:srgbClr val="EFF4B1"/>
                    </a:solidFill>
                  </a:tcPr>
                </a:tc>
                <a:tc>
                  <a:txBody>
                    <a:bodyPr/>
                    <a:lstStyle/>
                    <a:p>
                      <a:pPr>
                        <a:lnSpc>
                          <a:spcPct val="115000"/>
                        </a:lnSpc>
                        <a:spcAft>
                          <a:spcPts val="0"/>
                        </a:spcAft>
                      </a:pPr>
                      <a:r>
                        <a:rPr lang="en-GB" sz="1100" dirty="0">
                          <a:effectLst/>
                        </a:rPr>
                        <a:t>BG, SK</a:t>
                      </a:r>
                      <a:endParaRPr lang="en-GB" sz="1100" dirty="0">
                        <a:solidFill>
                          <a:srgbClr val="365F91"/>
                        </a:solidFill>
                        <a:effectLst/>
                        <a:latin typeface="Calibri" charset="0"/>
                        <a:ea typeface="Times New Roman" charset="0"/>
                        <a:cs typeface="Times New Roman" charset="0"/>
                      </a:endParaRPr>
                    </a:p>
                  </a:txBody>
                  <a:tcPr marL="68580" marR="68580" marT="0" marB="0" anchor="ctr">
                    <a:solidFill>
                      <a:srgbClr val="EFF4B1"/>
                    </a:solidFill>
                  </a:tcPr>
                </a:tc>
                <a:tc>
                  <a:txBody>
                    <a:bodyPr/>
                    <a:lstStyle/>
                    <a:p>
                      <a:pPr>
                        <a:lnSpc>
                          <a:spcPct val="115000"/>
                        </a:lnSpc>
                        <a:spcAft>
                          <a:spcPts val="0"/>
                        </a:spcAft>
                      </a:pPr>
                      <a:r>
                        <a:rPr lang="en-GB" sz="1100" dirty="0">
                          <a:effectLst/>
                        </a:rPr>
                        <a:t>BE, DE, IT, NL, PT</a:t>
                      </a:r>
                      <a:endParaRPr lang="en-GB" sz="1100" dirty="0">
                        <a:solidFill>
                          <a:srgbClr val="365F91"/>
                        </a:solidFill>
                        <a:effectLst/>
                        <a:latin typeface="Calibri" charset="0"/>
                        <a:ea typeface="Times New Roman" charset="0"/>
                        <a:cs typeface="Times New Roman" charset="0"/>
                      </a:endParaRPr>
                    </a:p>
                  </a:txBody>
                  <a:tcPr marL="68580" marR="68580" marT="0" marB="0" anchor="ctr">
                    <a:solidFill>
                      <a:srgbClr val="EFF4B1"/>
                    </a:solidFill>
                  </a:tcPr>
                </a:tc>
                <a:extLst>
                  <a:ext uri="{0D108BD9-81ED-4DB2-BD59-A6C34878D82A}">
                    <a16:rowId xmlns:a16="http://schemas.microsoft.com/office/drawing/2014/main" val="10002"/>
                  </a:ext>
                </a:extLst>
              </a:tr>
              <a:tr h="294738">
                <a:tc vMerge="1">
                  <a:txBody>
                    <a:bodyPr/>
                    <a:lstStyle/>
                    <a:p>
                      <a:endParaRPr lang="en-US"/>
                    </a:p>
                  </a:txBody>
                  <a:tcPr/>
                </a:tc>
                <a:tc>
                  <a:txBody>
                    <a:bodyPr/>
                    <a:lstStyle/>
                    <a:p>
                      <a:pPr>
                        <a:lnSpc>
                          <a:spcPct val="115000"/>
                        </a:lnSpc>
                        <a:spcAft>
                          <a:spcPts val="0"/>
                        </a:spcAft>
                      </a:pPr>
                      <a:r>
                        <a:rPr lang="en-GB" sz="1100">
                          <a:effectLst/>
                        </a:rPr>
                        <a:t>3 years</a:t>
                      </a:r>
                      <a:endParaRPr lang="en-GB" sz="1100">
                        <a:solidFill>
                          <a:srgbClr val="365F91"/>
                        </a:solidFill>
                        <a:effectLst/>
                        <a:latin typeface="Calibri" charset="0"/>
                        <a:ea typeface="Times New Roman" charset="0"/>
                        <a:cs typeface="Times New Roman" charset="0"/>
                      </a:endParaRPr>
                    </a:p>
                  </a:txBody>
                  <a:tcPr marL="68580" marR="68580" marT="0" marB="0" anchor="ctr"/>
                </a:tc>
                <a:tc>
                  <a:txBody>
                    <a:bodyPr/>
                    <a:lstStyle/>
                    <a:p>
                      <a:pPr>
                        <a:lnSpc>
                          <a:spcPct val="115000"/>
                        </a:lnSpc>
                        <a:spcAft>
                          <a:spcPts val="0"/>
                        </a:spcAft>
                      </a:pPr>
                      <a:r>
                        <a:rPr lang="en-GB" sz="1100">
                          <a:effectLst/>
                        </a:rPr>
                        <a:t>HU</a:t>
                      </a:r>
                      <a:endParaRPr lang="en-GB" sz="1100">
                        <a:solidFill>
                          <a:srgbClr val="365F91"/>
                        </a:solidFill>
                        <a:effectLst/>
                        <a:latin typeface="Calibri" charset="0"/>
                        <a:ea typeface="Times New Roman" charset="0"/>
                        <a:cs typeface="Times New Roman" charset="0"/>
                      </a:endParaRPr>
                    </a:p>
                  </a:txBody>
                  <a:tcPr marL="68580" marR="68580" marT="0" marB="0" anchor="ctr"/>
                </a:tc>
                <a:tc>
                  <a:txBody>
                    <a:bodyPr/>
                    <a:lstStyle/>
                    <a:p>
                      <a:pPr>
                        <a:lnSpc>
                          <a:spcPct val="115000"/>
                        </a:lnSpc>
                        <a:spcAft>
                          <a:spcPts val="0"/>
                        </a:spcAft>
                      </a:pPr>
                      <a:r>
                        <a:rPr lang="en-GB" sz="1100" dirty="0">
                          <a:effectLst/>
                        </a:rPr>
                        <a:t> </a:t>
                      </a:r>
                      <a:endParaRPr lang="en-GB" sz="1100" dirty="0">
                        <a:solidFill>
                          <a:srgbClr val="365F91"/>
                        </a:solidFill>
                        <a:effectLst/>
                        <a:latin typeface="Calibri" charset="0"/>
                        <a:ea typeface="Times New Roman" charset="0"/>
                        <a:cs typeface="Times New Roman" charset="0"/>
                      </a:endParaRPr>
                    </a:p>
                  </a:txBody>
                  <a:tcPr marL="68580" marR="68580" marT="0" marB="0" anchor="ctr"/>
                </a:tc>
                <a:tc>
                  <a:txBody>
                    <a:bodyPr/>
                    <a:lstStyle/>
                    <a:p>
                      <a:pPr>
                        <a:lnSpc>
                          <a:spcPct val="115000"/>
                        </a:lnSpc>
                        <a:spcAft>
                          <a:spcPts val="0"/>
                        </a:spcAft>
                      </a:pPr>
                      <a:r>
                        <a:rPr lang="en-GB" sz="1100" dirty="0">
                          <a:effectLst/>
                        </a:rPr>
                        <a:t>DK, ES</a:t>
                      </a:r>
                      <a:endParaRPr lang="en-GB" sz="1100" dirty="0">
                        <a:solidFill>
                          <a:srgbClr val="365F91"/>
                        </a:solidFill>
                        <a:effectLst/>
                        <a:latin typeface="Calibri" charset="0"/>
                        <a:ea typeface="Times New Roman" charset="0"/>
                        <a:cs typeface="Times New Roman" charset="0"/>
                      </a:endParaRPr>
                    </a:p>
                  </a:txBody>
                  <a:tcPr marL="68580" marR="68580" marT="0" marB="0" anchor="ctr"/>
                </a:tc>
                <a:extLst>
                  <a:ext uri="{0D108BD9-81ED-4DB2-BD59-A6C34878D82A}">
                    <a16:rowId xmlns:a16="http://schemas.microsoft.com/office/drawing/2014/main" val="10003"/>
                  </a:ext>
                </a:extLst>
              </a:tr>
              <a:tr h="294738">
                <a:tc vMerge="1">
                  <a:txBody>
                    <a:bodyPr/>
                    <a:lstStyle/>
                    <a:p>
                      <a:endParaRPr lang="en-US"/>
                    </a:p>
                  </a:txBody>
                  <a:tcPr/>
                </a:tc>
                <a:tc>
                  <a:txBody>
                    <a:bodyPr/>
                    <a:lstStyle/>
                    <a:p>
                      <a:pPr>
                        <a:lnSpc>
                          <a:spcPct val="115000"/>
                        </a:lnSpc>
                        <a:spcAft>
                          <a:spcPts val="0"/>
                        </a:spcAft>
                      </a:pPr>
                      <a:r>
                        <a:rPr lang="en-GB" sz="1100">
                          <a:effectLst/>
                        </a:rPr>
                        <a:t>4 years</a:t>
                      </a:r>
                      <a:endParaRPr lang="en-GB" sz="1100">
                        <a:solidFill>
                          <a:srgbClr val="365F91"/>
                        </a:solidFill>
                        <a:effectLst/>
                        <a:latin typeface="Calibri" charset="0"/>
                        <a:ea typeface="Times New Roman" charset="0"/>
                        <a:cs typeface="Times New Roman" charset="0"/>
                      </a:endParaRPr>
                    </a:p>
                  </a:txBody>
                  <a:tcPr marL="68580" marR="68580" marT="0" marB="0" anchor="ctr"/>
                </a:tc>
                <a:tc>
                  <a:txBody>
                    <a:bodyPr/>
                    <a:lstStyle/>
                    <a:p>
                      <a:pPr>
                        <a:lnSpc>
                          <a:spcPct val="115000"/>
                        </a:lnSpc>
                        <a:spcAft>
                          <a:spcPts val="0"/>
                        </a:spcAft>
                      </a:pPr>
                      <a:r>
                        <a:rPr lang="en-GB" sz="1100">
                          <a:effectLst/>
                        </a:rPr>
                        <a:t> </a:t>
                      </a:r>
                      <a:endParaRPr lang="en-GB" sz="1100">
                        <a:solidFill>
                          <a:srgbClr val="365F91"/>
                        </a:solidFill>
                        <a:effectLst/>
                        <a:latin typeface="Calibri" charset="0"/>
                        <a:ea typeface="Times New Roman" charset="0"/>
                        <a:cs typeface="Times New Roman" charset="0"/>
                      </a:endParaRPr>
                    </a:p>
                  </a:txBody>
                  <a:tcPr marL="68580" marR="68580" marT="0" marB="0" anchor="ctr"/>
                </a:tc>
                <a:tc>
                  <a:txBody>
                    <a:bodyPr/>
                    <a:lstStyle/>
                    <a:p>
                      <a:pPr>
                        <a:lnSpc>
                          <a:spcPct val="115000"/>
                        </a:lnSpc>
                        <a:spcAft>
                          <a:spcPts val="0"/>
                        </a:spcAft>
                      </a:pPr>
                      <a:r>
                        <a:rPr lang="en-GB" sz="1100">
                          <a:effectLst/>
                        </a:rPr>
                        <a:t>CY</a:t>
                      </a:r>
                      <a:endParaRPr lang="en-GB" sz="1100">
                        <a:solidFill>
                          <a:srgbClr val="365F91"/>
                        </a:solidFill>
                        <a:effectLst/>
                        <a:latin typeface="Calibri" charset="0"/>
                        <a:ea typeface="Times New Roman" charset="0"/>
                        <a:cs typeface="Times New Roman" charset="0"/>
                      </a:endParaRPr>
                    </a:p>
                  </a:txBody>
                  <a:tcPr marL="68580" marR="68580" marT="0" marB="0" anchor="ctr"/>
                </a:tc>
                <a:tc>
                  <a:txBody>
                    <a:bodyPr/>
                    <a:lstStyle/>
                    <a:p>
                      <a:pPr>
                        <a:lnSpc>
                          <a:spcPct val="115000"/>
                        </a:lnSpc>
                        <a:spcAft>
                          <a:spcPts val="0"/>
                        </a:spcAft>
                      </a:pPr>
                      <a:r>
                        <a:rPr lang="en-GB" sz="1100" dirty="0">
                          <a:effectLst/>
                        </a:rPr>
                        <a:t>SE</a:t>
                      </a:r>
                      <a:endParaRPr lang="en-GB" sz="1100" dirty="0">
                        <a:solidFill>
                          <a:srgbClr val="365F91"/>
                        </a:solidFill>
                        <a:effectLst/>
                        <a:latin typeface="Calibri" charset="0"/>
                        <a:ea typeface="Times New Roman" charset="0"/>
                        <a:cs typeface="Times New Roman" charset="0"/>
                      </a:endParaRPr>
                    </a:p>
                  </a:txBody>
                  <a:tcPr marL="68580" marR="68580" marT="0" marB="0" anchor="ctr"/>
                </a:tc>
                <a:extLst>
                  <a:ext uri="{0D108BD9-81ED-4DB2-BD59-A6C34878D82A}">
                    <a16:rowId xmlns:a16="http://schemas.microsoft.com/office/drawing/2014/main" val="10004"/>
                  </a:ext>
                </a:extLst>
              </a:tr>
              <a:tr h="294738">
                <a:tc vMerge="1">
                  <a:txBody>
                    <a:bodyPr/>
                    <a:lstStyle/>
                    <a:p>
                      <a:endParaRPr lang="en-US"/>
                    </a:p>
                  </a:txBody>
                  <a:tcPr/>
                </a:tc>
                <a:tc>
                  <a:txBody>
                    <a:bodyPr/>
                    <a:lstStyle/>
                    <a:p>
                      <a:pPr>
                        <a:lnSpc>
                          <a:spcPct val="115000"/>
                        </a:lnSpc>
                        <a:spcAft>
                          <a:spcPts val="0"/>
                        </a:spcAft>
                      </a:pPr>
                      <a:r>
                        <a:rPr lang="en-GB" sz="1100">
                          <a:effectLst/>
                        </a:rPr>
                        <a:t>5 years</a:t>
                      </a:r>
                      <a:endParaRPr lang="en-GB" sz="1100">
                        <a:solidFill>
                          <a:srgbClr val="365F91"/>
                        </a:solidFill>
                        <a:effectLst/>
                        <a:latin typeface="Calibri" charset="0"/>
                        <a:ea typeface="Times New Roman" charset="0"/>
                        <a:cs typeface="Times New Roman" charset="0"/>
                      </a:endParaRPr>
                    </a:p>
                  </a:txBody>
                  <a:tcPr marL="68580" marR="68580" marT="0" marB="0" anchor="ctr"/>
                </a:tc>
                <a:tc>
                  <a:txBody>
                    <a:bodyPr/>
                    <a:lstStyle/>
                    <a:p>
                      <a:pPr>
                        <a:lnSpc>
                          <a:spcPct val="115000"/>
                        </a:lnSpc>
                        <a:spcAft>
                          <a:spcPts val="0"/>
                        </a:spcAft>
                      </a:pPr>
                      <a:r>
                        <a:rPr lang="en-GB" sz="1100">
                          <a:effectLst/>
                        </a:rPr>
                        <a:t> </a:t>
                      </a:r>
                      <a:endParaRPr lang="en-GB" sz="1100">
                        <a:solidFill>
                          <a:srgbClr val="365F91"/>
                        </a:solidFill>
                        <a:effectLst/>
                        <a:latin typeface="Calibri" charset="0"/>
                        <a:ea typeface="Times New Roman" charset="0"/>
                        <a:cs typeface="Times New Roman" charset="0"/>
                      </a:endParaRPr>
                    </a:p>
                  </a:txBody>
                  <a:tcPr marL="68580" marR="68580" marT="0" marB="0" anchor="ctr"/>
                </a:tc>
                <a:tc>
                  <a:txBody>
                    <a:bodyPr/>
                    <a:lstStyle/>
                    <a:p>
                      <a:pPr>
                        <a:lnSpc>
                          <a:spcPct val="115000"/>
                        </a:lnSpc>
                        <a:spcAft>
                          <a:spcPts val="0"/>
                        </a:spcAft>
                      </a:pPr>
                      <a:r>
                        <a:rPr lang="en-GB" sz="1100">
                          <a:effectLst/>
                        </a:rPr>
                        <a:t> </a:t>
                      </a:r>
                      <a:endParaRPr lang="en-GB" sz="1100">
                        <a:solidFill>
                          <a:srgbClr val="365F91"/>
                        </a:solidFill>
                        <a:effectLst/>
                        <a:latin typeface="Calibri" charset="0"/>
                        <a:ea typeface="Times New Roman" charset="0"/>
                        <a:cs typeface="Times New Roman" charset="0"/>
                      </a:endParaRPr>
                    </a:p>
                  </a:txBody>
                  <a:tcPr marL="68580" marR="68580" marT="0" marB="0" anchor="ctr"/>
                </a:tc>
                <a:tc>
                  <a:txBody>
                    <a:bodyPr/>
                    <a:lstStyle/>
                    <a:p>
                      <a:pPr>
                        <a:lnSpc>
                          <a:spcPct val="115000"/>
                        </a:lnSpc>
                        <a:spcAft>
                          <a:spcPts val="0"/>
                        </a:spcAft>
                      </a:pPr>
                      <a:r>
                        <a:rPr lang="en-GB" sz="1100" dirty="0">
                          <a:effectLst/>
                        </a:rPr>
                        <a:t> </a:t>
                      </a:r>
                      <a:endParaRPr lang="en-GB" sz="1100" dirty="0">
                        <a:solidFill>
                          <a:srgbClr val="365F91"/>
                        </a:solidFill>
                        <a:effectLst/>
                        <a:latin typeface="Calibri" charset="0"/>
                        <a:ea typeface="Times New Roman" charset="0"/>
                        <a:cs typeface="Times New Roman" charset="0"/>
                      </a:endParaRPr>
                    </a:p>
                  </a:txBody>
                  <a:tcPr marL="68580" marR="68580" marT="0" marB="0" anchor="ctr"/>
                </a:tc>
                <a:extLst>
                  <a:ext uri="{0D108BD9-81ED-4DB2-BD59-A6C34878D82A}">
                    <a16:rowId xmlns:a16="http://schemas.microsoft.com/office/drawing/2014/main" val="10005"/>
                  </a:ext>
                </a:extLst>
              </a:tr>
              <a:tr h="294738">
                <a:tc vMerge="1">
                  <a:txBody>
                    <a:bodyPr/>
                    <a:lstStyle/>
                    <a:p>
                      <a:endParaRPr lang="en-US"/>
                    </a:p>
                  </a:txBody>
                  <a:tcPr/>
                </a:tc>
                <a:tc>
                  <a:txBody>
                    <a:bodyPr/>
                    <a:lstStyle/>
                    <a:p>
                      <a:pPr>
                        <a:lnSpc>
                          <a:spcPct val="115000"/>
                        </a:lnSpc>
                        <a:spcAft>
                          <a:spcPts val="0"/>
                        </a:spcAft>
                      </a:pPr>
                      <a:r>
                        <a:rPr lang="en-GB" sz="1100">
                          <a:effectLst/>
                        </a:rPr>
                        <a:t>6 years</a:t>
                      </a:r>
                      <a:endParaRPr lang="en-GB" sz="1100">
                        <a:solidFill>
                          <a:srgbClr val="365F91"/>
                        </a:solidFill>
                        <a:effectLst/>
                        <a:latin typeface="Calibri" charset="0"/>
                        <a:ea typeface="Times New Roman" charset="0"/>
                        <a:cs typeface="Times New Roman" charset="0"/>
                      </a:endParaRPr>
                    </a:p>
                  </a:txBody>
                  <a:tcPr marL="68580" marR="68580" marT="0" marB="0" anchor="ctr"/>
                </a:tc>
                <a:tc>
                  <a:txBody>
                    <a:bodyPr/>
                    <a:lstStyle/>
                    <a:p>
                      <a:pPr>
                        <a:lnSpc>
                          <a:spcPct val="115000"/>
                        </a:lnSpc>
                        <a:spcAft>
                          <a:spcPts val="0"/>
                        </a:spcAft>
                      </a:pPr>
                      <a:r>
                        <a:rPr lang="en-GB" sz="1100" dirty="0">
                          <a:effectLst/>
                        </a:rPr>
                        <a:t> </a:t>
                      </a:r>
                      <a:endParaRPr lang="en-GB" sz="1100" dirty="0">
                        <a:solidFill>
                          <a:srgbClr val="365F91"/>
                        </a:solidFill>
                        <a:effectLst/>
                        <a:latin typeface="Calibri" charset="0"/>
                        <a:ea typeface="Times New Roman" charset="0"/>
                        <a:cs typeface="Times New Roman" charset="0"/>
                      </a:endParaRPr>
                    </a:p>
                  </a:txBody>
                  <a:tcPr marL="68580" marR="68580" marT="0" marB="0" anchor="ctr"/>
                </a:tc>
                <a:tc>
                  <a:txBody>
                    <a:bodyPr/>
                    <a:lstStyle/>
                    <a:p>
                      <a:pPr>
                        <a:lnSpc>
                          <a:spcPct val="115000"/>
                        </a:lnSpc>
                        <a:spcAft>
                          <a:spcPts val="0"/>
                        </a:spcAft>
                      </a:pPr>
                      <a:r>
                        <a:rPr lang="en-GB" sz="1100" dirty="0">
                          <a:effectLst/>
                        </a:rPr>
                        <a:t> </a:t>
                      </a:r>
                      <a:endParaRPr lang="en-GB" sz="1100" dirty="0">
                        <a:solidFill>
                          <a:srgbClr val="365F91"/>
                        </a:solidFill>
                        <a:effectLst/>
                        <a:latin typeface="Calibri" charset="0"/>
                        <a:ea typeface="Times New Roman" charset="0"/>
                        <a:cs typeface="Times New Roman" charset="0"/>
                      </a:endParaRPr>
                    </a:p>
                  </a:txBody>
                  <a:tcPr marL="68580" marR="68580" marT="0" marB="0" anchor="ctr"/>
                </a:tc>
                <a:tc>
                  <a:txBody>
                    <a:bodyPr/>
                    <a:lstStyle/>
                    <a:p>
                      <a:pPr>
                        <a:lnSpc>
                          <a:spcPct val="115000"/>
                        </a:lnSpc>
                        <a:spcAft>
                          <a:spcPts val="0"/>
                        </a:spcAft>
                      </a:pPr>
                      <a:r>
                        <a:rPr lang="en-GB" sz="1100" dirty="0">
                          <a:effectLst/>
                        </a:rPr>
                        <a:t>FR</a:t>
                      </a:r>
                      <a:endParaRPr lang="en-GB" sz="1100" dirty="0">
                        <a:solidFill>
                          <a:srgbClr val="365F91"/>
                        </a:solidFill>
                        <a:effectLst/>
                        <a:latin typeface="Calibri" charset="0"/>
                        <a:ea typeface="Times New Roman" charset="0"/>
                        <a:cs typeface="Times New Roman" charset="0"/>
                      </a:endParaRPr>
                    </a:p>
                  </a:txBody>
                  <a:tcPr marL="68580" marR="68580" marT="0" marB="0" anchor="ctr"/>
                </a:tc>
                <a:extLst>
                  <a:ext uri="{0D108BD9-81ED-4DB2-BD59-A6C34878D82A}">
                    <a16:rowId xmlns:a16="http://schemas.microsoft.com/office/drawing/2014/main" val="10006"/>
                  </a:ext>
                </a:extLst>
              </a:tr>
            </a:tbl>
          </a:graphicData>
        </a:graphic>
      </p:graphicFrame>
      <p:sp>
        <p:nvSpPr>
          <p:cNvPr id="7" name="Title 1"/>
          <p:cNvSpPr>
            <a:spLocks noGrp="1"/>
          </p:cNvSpPr>
          <p:nvPr>
            <p:ph type="title"/>
          </p:nvPr>
        </p:nvSpPr>
        <p:spPr>
          <a:xfrm>
            <a:off x="251520" y="773832"/>
            <a:ext cx="8568952" cy="854968"/>
          </a:xfrm>
        </p:spPr>
        <p:txBody>
          <a:bodyPr/>
          <a:lstStyle/>
          <a:p>
            <a:r>
              <a:rPr lang="en-US" sz="3600" b="1" dirty="0">
                <a:solidFill>
                  <a:srgbClr val="692020"/>
                </a:solidFill>
              </a:rPr>
              <a:t>Validity of CBAs by bargaining level</a:t>
            </a:r>
          </a:p>
        </p:txBody>
      </p:sp>
      <p:sp>
        <p:nvSpPr>
          <p:cNvPr id="3" name="Rectangle 2"/>
          <p:cNvSpPr/>
          <p:nvPr/>
        </p:nvSpPr>
        <p:spPr>
          <a:xfrm>
            <a:off x="354360" y="5661248"/>
            <a:ext cx="8363272" cy="923330"/>
          </a:xfrm>
          <a:prstGeom prst="rect">
            <a:avLst/>
          </a:prstGeom>
        </p:spPr>
        <p:txBody>
          <a:bodyPr wrap="square">
            <a:spAutoFit/>
          </a:bodyPr>
          <a:lstStyle/>
          <a:p>
            <a:r>
              <a:rPr lang="en-US" b="1">
                <a:solidFill>
                  <a:srgbClr val="692020"/>
                </a:solidFill>
              </a:rPr>
              <a:t>Bargaining </a:t>
            </a:r>
            <a:r>
              <a:rPr lang="en-US" b="1" dirty="0">
                <a:solidFill>
                  <a:srgbClr val="692020"/>
                </a:solidFill>
              </a:rPr>
              <a:t>level has no impact on the validity of agreements; in most countries (10) commerce CBAs valid for 2 years regardless of bargaining level</a:t>
            </a:r>
          </a:p>
        </p:txBody>
      </p:sp>
    </p:spTree>
    <p:extLst>
      <p:ext uri="{BB962C8B-B14F-4D97-AF65-F5344CB8AC3E}">
        <p14:creationId xmlns:p14="http://schemas.microsoft.com/office/powerpoint/2010/main" val="1903276258"/>
      </p:ext>
    </p:extLst>
  </p:cSld>
  <p:clrMapOvr>
    <a:masterClrMapping/>
  </p:clrMapOvr>
</p:sld>
</file>

<file path=ppt/theme/theme1.xml><?xml version="1.0" encoding="utf-8"?>
<a:theme xmlns:a="http://schemas.openxmlformats.org/drawingml/2006/main" name="Predvolený návrh">
  <a:themeElements>
    <a:clrScheme name="Predvolený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dvolený návrh">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redvolený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dvolený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dvolený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dvolený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dvolený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dvolený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dvolený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dvolený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dvolený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dvolený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dvolený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dvolený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12116</TotalTime>
  <Words>2649</Words>
  <Application>Microsoft Office PowerPoint</Application>
  <PresentationFormat>Diavoorstelling (4:3)</PresentationFormat>
  <Paragraphs>497</Paragraphs>
  <Slides>18</Slides>
  <Notes>15</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18</vt:i4>
      </vt:variant>
    </vt:vector>
  </HeadingPairs>
  <TitlesOfParts>
    <vt:vector size="25" baseType="lpstr">
      <vt:lpstr>ＭＳ Ｐゴシック</vt:lpstr>
      <vt:lpstr>Arial</vt:lpstr>
      <vt:lpstr>Calibri</vt:lpstr>
      <vt:lpstr>Cambria</vt:lpstr>
      <vt:lpstr>Times New Roman</vt:lpstr>
      <vt:lpstr>Wingdings</vt:lpstr>
      <vt:lpstr>Predvolený návrh</vt:lpstr>
      <vt:lpstr>PowerPoint-presentatie</vt:lpstr>
      <vt:lpstr>Commerce sector in the EU</vt:lpstr>
      <vt:lpstr>Commerce: bargaining landscape</vt:lpstr>
      <vt:lpstr>Databases</vt:lpstr>
      <vt:lpstr>CIR Index</vt:lpstr>
      <vt:lpstr>Trade union density</vt:lpstr>
      <vt:lpstr>Social partners and bargaining levels</vt:lpstr>
      <vt:lpstr>PowerPoint-presentatie</vt:lpstr>
      <vt:lpstr>Validity of CBAs by bargaining level</vt:lpstr>
      <vt:lpstr>Employees’ bargaining preferences</vt:lpstr>
      <vt:lpstr>Extension of CBA coverage</vt:lpstr>
      <vt:lpstr>Articulation of enterprise bargaining</vt:lpstr>
      <vt:lpstr>Constructive industrial relations (CIR Index)</vt:lpstr>
      <vt:lpstr>Effects of constructive industrial relations (CIR Index)</vt:lpstr>
      <vt:lpstr>Effects of constructive industrial relations (CIR Index)</vt:lpstr>
      <vt:lpstr>Conclusions</vt:lpstr>
      <vt:lpstr>PowerPoint-presentatie</vt:lpstr>
      <vt:lpstr>Employers’ organizations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Nadpis prezentácie popis k prezentácii</dc:title>
  <dc:creator>Hela</dc:creator>
  <cp:lastModifiedBy>paulien Osse</cp:lastModifiedBy>
  <cp:revision>366</cp:revision>
  <dcterms:created xsi:type="dcterms:W3CDTF">2015-09-09T12:47:17Z</dcterms:created>
  <dcterms:modified xsi:type="dcterms:W3CDTF">2018-04-04T07:35:30Z</dcterms:modified>
</cp:coreProperties>
</file>