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8"/>
  </p:notesMasterIdLst>
  <p:handoutMasterIdLst>
    <p:handoutMasterId r:id="rId9"/>
  </p:handoutMasterIdLst>
  <p:sldIdLst>
    <p:sldId id="315" r:id="rId2"/>
    <p:sldId id="317" r:id="rId3"/>
    <p:sldId id="319" r:id="rId4"/>
    <p:sldId id="320" r:id="rId5"/>
    <p:sldId id="323" r:id="rId6"/>
    <p:sldId id="325" r:id="rId7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3399"/>
    <a:srgbClr val="000099"/>
    <a:srgbClr val="0000CC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26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1685FE-53F4-4CDA-8A7B-8875ECD8DCA8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743E89F0-4632-4AF0-9C12-F6871E8B920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b="0" i="0" u="none" strike="noStrike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Company</a:t>
          </a:r>
          <a:r>
            <a:rPr kumimoji="0" lang="es-E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 </a:t>
          </a:r>
          <a:r>
            <a:rPr kumimoji="0" lang="es-ES" b="0" i="0" u="none" strike="noStrike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Agreements</a:t>
          </a:r>
          <a:endParaRPr kumimoji="0" lang="es-ES" b="0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endParaRPr>
        </a:p>
      </dgm:t>
    </dgm:pt>
    <dgm:pt modelId="{32525FE5-A49A-4D1F-9D14-87212A8F0E70}" type="parTrans" cxnId="{DA6A539A-C60B-4A9A-9298-B0E078BF62F0}">
      <dgm:prSet/>
      <dgm:spPr/>
    </dgm:pt>
    <dgm:pt modelId="{3A75D6E5-10E8-4294-97D0-3D79134B48E1}" type="sibTrans" cxnId="{DA6A539A-C60B-4A9A-9298-B0E078BF62F0}">
      <dgm:prSet/>
      <dgm:spPr/>
    </dgm:pt>
    <dgm:pt modelId="{446CCAB7-ABEF-42B6-AFCB-674D4AC5D91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Sectorial </a:t>
          </a:r>
          <a:r>
            <a:rPr kumimoji="0" lang="es-ES" b="0" i="0" u="none" strike="noStrike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Agreements</a:t>
          </a:r>
          <a:endParaRPr kumimoji="0" lang="es-ES" b="0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(local – regional - </a:t>
          </a:r>
          <a:r>
            <a:rPr kumimoji="0" lang="es-ES" b="0" i="0" u="none" strike="noStrike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State</a:t>
          </a:r>
          <a:r>
            <a:rPr kumimoji="0" lang="es-E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)</a:t>
          </a:r>
        </a:p>
      </dgm:t>
    </dgm:pt>
    <dgm:pt modelId="{7DC30AAC-DAA8-4541-98A6-417550E42075}" type="parTrans" cxnId="{2AB10911-AF59-4B58-9E04-E695F9549EAB}">
      <dgm:prSet/>
      <dgm:spPr/>
    </dgm:pt>
    <dgm:pt modelId="{E638FCA8-0E66-407F-B4F8-CCAE57BFF578}" type="sibTrans" cxnId="{2AB10911-AF59-4B58-9E04-E695F9549EAB}">
      <dgm:prSet/>
      <dgm:spPr/>
    </dgm:pt>
    <dgm:pt modelId="{D4442BE1-ACE2-4931-8A1B-42467341C01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Framework </a:t>
          </a:r>
          <a:r>
            <a:rPr kumimoji="0" lang="es-ES" b="0" i="0" u="none" strike="noStrike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Agreeements</a:t>
          </a:r>
          <a:endParaRPr kumimoji="0" lang="es-ES" b="0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endParaRPr>
        </a:p>
      </dgm:t>
    </dgm:pt>
    <dgm:pt modelId="{67EFBEC0-F169-4619-AC4E-BF8BE8B3D93A}" type="parTrans" cxnId="{49D6140C-2293-4EC5-AB35-0A8E2308B875}">
      <dgm:prSet/>
      <dgm:spPr/>
    </dgm:pt>
    <dgm:pt modelId="{60151314-BBD8-4603-BF4C-506BDC12C6FB}" type="sibTrans" cxnId="{49D6140C-2293-4EC5-AB35-0A8E2308B875}">
      <dgm:prSet/>
      <dgm:spPr/>
    </dgm:pt>
    <dgm:pt modelId="{15B5D97F-91DB-4EDE-AAC7-542F057E744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b="0" i="0" u="none" strike="noStrike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Legislation</a:t>
          </a:r>
          <a:endParaRPr kumimoji="0" lang="es-ES" b="0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endParaRPr>
        </a:p>
      </dgm:t>
    </dgm:pt>
    <dgm:pt modelId="{7B6EBC02-BB48-4AA2-88ED-291D113DBB7D}" type="parTrans" cxnId="{F9FC71E2-E55B-400C-B56C-175F8E0174B7}">
      <dgm:prSet/>
      <dgm:spPr/>
    </dgm:pt>
    <dgm:pt modelId="{CD0D0D81-F826-41DE-BD6A-55F98764E250}" type="sibTrans" cxnId="{F9FC71E2-E55B-400C-B56C-175F8E0174B7}">
      <dgm:prSet/>
      <dgm:spPr/>
    </dgm:pt>
    <dgm:pt modelId="{E7F7B82E-EAF0-44E7-BC34-1C61195A6E0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b="0" i="0" u="none" strike="noStrike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Interconfederal</a:t>
          </a:r>
          <a:r>
            <a:rPr kumimoji="0" lang="es-E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 </a:t>
          </a:r>
          <a:r>
            <a:rPr kumimoji="0" lang="es-ES" b="0" i="0" u="none" strike="noStrike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Agreements</a:t>
          </a:r>
          <a:endParaRPr kumimoji="0" lang="es-ES" b="0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endParaRPr>
        </a:p>
      </dgm:t>
    </dgm:pt>
    <dgm:pt modelId="{7B297D92-38C7-435D-98AF-CD8E94C193B5}" type="parTrans" cxnId="{E64533F6-BD04-472C-B07D-9F623740F384}">
      <dgm:prSet/>
      <dgm:spPr/>
    </dgm:pt>
    <dgm:pt modelId="{E821DA67-52AC-4757-BA9A-A464EDA80921}" type="sibTrans" cxnId="{E64533F6-BD04-472C-B07D-9F623740F384}">
      <dgm:prSet/>
      <dgm:spPr/>
    </dgm:pt>
    <dgm:pt modelId="{7CB29B29-AFBB-4BBD-90F1-5967738446AD}" type="pres">
      <dgm:prSet presAssocID="{AC1685FE-53F4-4CDA-8A7B-8875ECD8DCA8}" presName="Name0" presStyleCnt="0">
        <dgm:presLayoutVars>
          <dgm:dir/>
          <dgm:animLvl val="lvl"/>
          <dgm:resizeHandles val="exact"/>
        </dgm:presLayoutVars>
      </dgm:prSet>
      <dgm:spPr/>
    </dgm:pt>
    <dgm:pt modelId="{3013DCC9-001F-4CAF-A424-6D84BFFA92CF}" type="pres">
      <dgm:prSet presAssocID="{743E89F0-4632-4AF0-9C12-F6871E8B9203}" presName="Name8" presStyleCnt="0"/>
      <dgm:spPr/>
    </dgm:pt>
    <dgm:pt modelId="{73F82AF3-7599-416C-9859-747CE9C5F94E}" type="pres">
      <dgm:prSet presAssocID="{743E89F0-4632-4AF0-9C12-F6871E8B9203}" presName="level" presStyleLbl="node1" presStyleIdx="0" presStyleCnt="5">
        <dgm:presLayoutVars>
          <dgm:chMax val="1"/>
          <dgm:bulletEnabled val="1"/>
        </dgm:presLayoutVars>
      </dgm:prSet>
      <dgm:spPr/>
    </dgm:pt>
    <dgm:pt modelId="{433EB4C7-ED27-4538-B022-477611959065}" type="pres">
      <dgm:prSet presAssocID="{743E89F0-4632-4AF0-9C12-F6871E8B9203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FC1C55B9-9C5C-47C2-B48A-FA6E8EE3F1CA}" type="pres">
      <dgm:prSet presAssocID="{446CCAB7-ABEF-42B6-AFCB-674D4AC5D91F}" presName="Name8" presStyleCnt="0"/>
      <dgm:spPr/>
    </dgm:pt>
    <dgm:pt modelId="{FFACC054-44D8-46D1-93D4-9D7F6C69763E}" type="pres">
      <dgm:prSet presAssocID="{446CCAB7-ABEF-42B6-AFCB-674D4AC5D91F}" presName="level" presStyleLbl="node1" presStyleIdx="1" presStyleCnt="5">
        <dgm:presLayoutVars>
          <dgm:chMax val="1"/>
          <dgm:bulletEnabled val="1"/>
        </dgm:presLayoutVars>
      </dgm:prSet>
      <dgm:spPr/>
    </dgm:pt>
    <dgm:pt modelId="{456F66E3-798D-43AF-B78D-C514E5656375}" type="pres">
      <dgm:prSet presAssocID="{446CCAB7-ABEF-42B6-AFCB-674D4AC5D91F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759A4F1D-E1F0-4C48-AB60-9BA6C0153FDB}" type="pres">
      <dgm:prSet presAssocID="{D4442BE1-ACE2-4931-8A1B-42467341C01B}" presName="Name8" presStyleCnt="0"/>
      <dgm:spPr/>
    </dgm:pt>
    <dgm:pt modelId="{239BFF30-721B-492F-8E22-E7B7A5F95235}" type="pres">
      <dgm:prSet presAssocID="{D4442BE1-ACE2-4931-8A1B-42467341C01B}" presName="level" presStyleLbl="node1" presStyleIdx="2" presStyleCnt="5">
        <dgm:presLayoutVars>
          <dgm:chMax val="1"/>
          <dgm:bulletEnabled val="1"/>
        </dgm:presLayoutVars>
      </dgm:prSet>
      <dgm:spPr/>
    </dgm:pt>
    <dgm:pt modelId="{0ABDE672-AAA4-4B1F-A030-70A217EEFFE4}" type="pres">
      <dgm:prSet presAssocID="{D4442BE1-ACE2-4931-8A1B-42467341C01B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43287F00-68AF-4F97-A8E0-38C6AC96731B}" type="pres">
      <dgm:prSet presAssocID="{E7F7B82E-EAF0-44E7-BC34-1C61195A6E02}" presName="Name8" presStyleCnt="0"/>
      <dgm:spPr/>
    </dgm:pt>
    <dgm:pt modelId="{CF3D5741-D6A8-4882-A75E-F5EDA613DCE4}" type="pres">
      <dgm:prSet presAssocID="{E7F7B82E-EAF0-44E7-BC34-1C61195A6E02}" presName="level" presStyleLbl="node1" presStyleIdx="3" presStyleCnt="5">
        <dgm:presLayoutVars>
          <dgm:chMax val="1"/>
          <dgm:bulletEnabled val="1"/>
        </dgm:presLayoutVars>
      </dgm:prSet>
      <dgm:spPr/>
    </dgm:pt>
    <dgm:pt modelId="{9969AAB3-DD2B-493F-8885-0E8ADEC4EECA}" type="pres">
      <dgm:prSet presAssocID="{E7F7B82E-EAF0-44E7-BC34-1C61195A6E02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5A032624-3DA9-4BD8-89A3-457FDED88958}" type="pres">
      <dgm:prSet presAssocID="{15B5D97F-91DB-4EDE-AAC7-542F057E7445}" presName="Name8" presStyleCnt="0"/>
      <dgm:spPr/>
    </dgm:pt>
    <dgm:pt modelId="{02DF4AF7-7345-41C5-8A73-9EA9BDDB3242}" type="pres">
      <dgm:prSet presAssocID="{15B5D97F-91DB-4EDE-AAC7-542F057E7445}" presName="level" presStyleLbl="node1" presStyleIdx="4" presStyleCnt="5">
        <dgm:presLayoutVars>
          <dgm:chMax val="1"/>
          <dgm:bulletEnabled val="1"/>
        </dgm:presLayoutVars>
      </dgm:prSet>
      <dgm:spPr/>
    </dgm:pt>
    <dgm:pt modelId="{B6B3287C-777E-4F7E-B60F-98B5C79E88FA}" type="pres">
      <dgm:prSet presAssocID="{15B5D97F-91DB-4EDE-AAC7-542F057E7445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AF4CFE04-8F14-43ED-A909-7B115FC73630}" type="presOf" srcId="{AC1685FE-53F4-4CDA-8A7B-8875ECD8DCA8}" destId="{7CB29B29-AFBB-4BBD-90F1-5967738446AD}" srcOrd="0" destOrd="0" presId="urn:microsoft.com/office/officeart/2005/8/layout/pyramid1"/>
    <dgm:cxn modelId="{07B80F0C-E4B5-4831-8B59-23C5DA23AA1C}" type="presOf" srcId="{743E89F0-4632-4AF0-9C12-F6871E8B9203}" destId="{73F82AF3-7599-416C-9859-747CE9C5F94E}" srcOrd="0" destOrd="0" presId="urn:microsoft.com/office/officeart/2005/8/layout/pyramid1"/>
    <dgm:cxn modelId="{49D6140C-2293-4EC5-AB35-0A8E2308B875}" srcId="{AC1685FE-53F4-4CDA-8A7B-8875ECD8DCA8}" destId="{D4442BE1-ACE2-4931-8A1B-42467341C01B}" srcOrd="2" destOrd="0" parTransId="{67EFBEC0-F169-4619-AC4E-BF8BE8B3D93A}" sibTransId="{60151314-BBD8-4603-BF4C-506BDC12C6FB}"/>
    <dgm:cxn modelId="{2AB10911-AF59-4B58-9E04-E695F9549EAB}" srcId="{AC1685FE-53F4-4CDA-8A7B-8875ECD8DCA8}" destId="{446CCAB7-ABEF-42B6-AFCB-674D4AC5D91F}" srcOrd="1" destOrd="0" parTransId="{7DC30AAC-DAA8-4541-98A6-417550E42075}" sibTransId="{E638FCA8-0E66-407F-B4F8-CCAE57BFF578}"/>
    <dgm:cxn modelId="{E8CAF728-6689-41FC-A689-D978E5B5E21E}" type="presOf" srcId="{E7F7B82E-EAF0-44E7-BC34-1C61195A6E02}" destId="{CF3D5741-D6A8-4882-A75E-F5EDA613DCE4}" srcOrd="0" destOrd="0" presId="urn:microsoft.com/office/officeart/2005/8/layout/pyramid1"/>
    <dgm:cxn modelId="{19769D31-56B9-4D65-8BD0-DCC5F3EA9849}" type="presOf" srcId="{D4442BE1-ACE2-4931-8A1B-42467341C01B}" destId="{0ABDE672-AAA4-4B1F-A030-70A217EEFFE4}" srcOrd="1" destOrd="0" presId="urn:microsoft.com/office/officeart/2005/8/layout/pyramid1"/>
    <dgm:cxn modelId="{897C5832-6EB2-4147-9EE3-707409FBA3BB}" type="presOf" srcId="{743E89F0-4632-4AF0-9C12-F6871E8B9203}" destId="{433EB4C7-ED27-4538-B022-477611959065}" srcOrd="1" destOrd="0" presId="urn:microsoft.com/office/officeart/2005/8/layout/pyramid1"/>
    <dgm:cxn modelId="{FC193138-FAC2-4BC7-B1B2-E2CD82D5F6E5}" type="presOf" srcId="{15B5D97F-91DB-4EDE-AAC7-542F057E7445}" destId="{B6B3287C-777E-4F7E-B60F-98B5C79E88FA}" srcOrd="1" destOrd="0" presId="urn:microsoft.com/office/officeart/2005/8/layout/pyramid1"/>
    <dgm:cxn modelId="{9E009849-FDFE-4D3B-940B-BB6C915C0358}" type="presOf" srcId="{E7F7B82E-EAF0-44E7-BC34-1C61195A6E02}" destId="{9969AAB3-DD2B-493F-8885-0E8ADEC4EECA}" srcOrd="1" destOrd="0" presId="urn:microsoft.com/office/officeart/2005/8/layout/pyramid1"/>
    <dgm:cxn modelId="{D7C77172-C47A-4E41-A1B7-537E064CA02B}" type="presOf" srcId="{15B5D97F-91DB-4EDE-AAC7-542F057E7445}" destId="{02DF4AF7-7345-41C5-8A73-9EA9BDDB3242}" srcOrd="0" destOrd="0" presId="urn:microsoft.com/office/officeart/2005/8/layout/pyramid1"/>
    <dgm:cxn modelId="{F285CE56-907F-44E9-B675-2AD318099826}" type="presOf" srcId="{446CCAB7-ABEF-42B6-AFCB-674D4AC5D91F}" destId="{FFACC054-44D8-46D1-93D4-9D7F6C69763E}" srcOrd="0" destOrd="0" presId="urn:microsoft.com/office/officeart/2005/8/layout/pyramid1"/>
    <dgm:cxn modelId="{DA6A539A-C60B-4A9A-9298-B0E078BF62F0}" srcId="{AC1685FE-53F4-4CDA-8A7B-8875ECD8DCA8}" destId="{743E89F0-4632-4AF0-9C12-F6871E8B9203}" srcOrd="0" destOrd="0" parTransId="{32525FE5-A49A-4D1F-9D14-87212A8F0E70}" sibTransId="{3A75D6E5-10E8-4294-97D0-3D79134B48E1}"/>
    <dgm:cxn modelId="{BC0A13A2-CCBC-480A-BAAF-CAA219E5D030}" type="presOf" srcId="{D4442BE1-ACE2-4931-8A1B-42467341C01B}" destId="{239BFF30-721B-492F-8E22-E7B7A5F95235}" srcOrd="0" destOrd="0" presId="urn:microsoft.com/office/officeart/2005/8/layout/pyramid1"/>
    <dgm:cxn modelId="{87AA74AC-93F4-4EB1-803D-6D07674A7270}" type="presOf" srcId="{446CCAB7-ABEF-42B6-AFCB-674D4AC5D91F}" destId="{456F66E3-798D-43AF-B78D-C514E5656375}" srcOrd="1" destOrd="0" presId="urn:microsoft.com/office/officeart/2005/8/layout/pyramid1"/>
    <dgm:cxn modelId="{F9FC71E2-E55B-400C-B56C-175F8E0174B7}" srcId="{AC1685FE-53F4-4CDA-8A7B-8875ECD8DCA8}" destId="{15B5D97F-91DB-4EDE-AAC7-542F057E7445}" srcOrd="4" destOrd="0" parTransId="{7B6EBC02-BB48-4AA2-88ED-291D113DBB7D}" sibTransId="{CD0D0D81-F826-41DE-BD6A-55F98764E250}"/>
    <dgm:cxn modelId="{E64533F6-BD04-472C-B07D-9F623740F384}" srcId="{AC1685FE-53F4-4CDA-8A7B-8875ECD8DCA8}" destId="{E7F7B82E-EAF0-44E7-BC34-1C61195A6E02}" srcOrd="3" destOrd="0" parTransId="{7B297D92-38C7-435D-98AF-CD8E94C193B5}" sibTransId="{E821DA67-52AC-4757-BA9A-A464EDA80921}"/>
    <dgm:cxn modelId="{37C69936-180D-43A5-ADF7-C46C9623F225}" type="presParOf" srcId="{7CB29B29-AFBB-4BBD-90F1-5967738446AD}" destId="{3013DCC9-001F-4CAF-A424-6D84BFFA92CF}" srcOrd="0" destOrd="0" presId="urn:microsoft.com/office/officeart/2005/8/layout/pyramid1"/>
    <dgm:cxn modelId="{E9C4885F-73BC-48D1-8898-23C038CFEE90}" type="presParOf" srcId="{3013DCC9-001F-4CAF-A424-6D84BFFA92CF}" destId="{73F82AF3-7599-416C-9859-747CE9C5F94E}" srcOrd="0" destOrd="0" presId="urn:microsoft.com/office/officeart/2005/8/layout/pyramid1"/>
    <dgm:cxn modelId="{B47936BF-8DA6-46E7-9148-FFEB14EBE6DE}" type="presParOf" srcId="{3013DCC9-001F-4CAF-A424-6D84BFFA92CF}" destId="{433EB4C7-ED27-4538-B022-477611959065}" srcOrd="1" destOrd="0" presId="urn:microsoft.com/office/officeart/2005/8/layout/pyramid1"/>
    <dgm:cxn modelId="{04755C5C-37FD-454F-9655-E60A74F3EE03}" type="presParOf" srcId="{7CB29B29-AFBB-4BBD-90F1-5967738446AD}" destId="{FC1C55B9-9C5C-47C2-B48A-FA6E8EE3F1CA}" srcOrd="1" destOrd="0" presId="urn:microsoft.com/office/officeart/2005/8/layout/pyramid1"/>
    <dgm:cxn modelId="{CD2EA724-15A0-43E6-A628-F40281212535}" type="presParOf" srcId="{FC1C55B9-9C5C-47C2-B48A-FA6E8EE3F1CA}" destId="{FFACC054-44D8-46D1-93D4-9D7F6C69763E}" srcOrd="0" destOrd="0" presId="urn:microsoft.com/office/officeart/2005/8/layout/pyramid1"/>
    <dgm:cxn modelId="{65EB3952-5355-46C0-B6BE-F497599B8319}" type="presParOf" srcId="{FC1C55B9-9C5C-47C2-B48A-FA6E8EE3F1CA}" destId="{456F66E3-798D-43AF-B78D-C514E5656375}" srcOrd="1" destOrd="0" presId="urn:microsoft.com/office/officeart/2005/8/layout/pyramid1"/>
    <dgm:cxn modelId="{3ADFF7CC-4AA1-43AF-BE2F-28F167356B5F}" type="presParOf" srcId="{7CB29B29-AFBB-4BBD-90F1-5967738446AD}" destId="{759A4F1D-E1F0-4C48-AB60-9BA6C0153FDB}" srcOrd="2" destOrd="0" presId="urn:microsoft.com/office/officeart/2005/8/layout/pyramid1"/>
    <dgm:cxn modelId="{9A9B863F-5B06-4AEE-B5FE-E86E8E603B18}" type="presParOf" srcId="{759A4F1D-E1F0-4C48-AB60-9BA6C0153FDB}" destId="{239BFF30-721B-492F-8E22-E7B7A5F95235}" srcOrd="0" destOrd="0" presId="urn:microsoft.com/office/officeart/2005/8/layout/pyramid1"/>
    <dgm:cxn modelId="{89078748-8CAE-40CB-AAD1-2EAEB399E7D6}" type="presParOf" srcId="{759A4F1D-E1F0-4C48-AB60-9BA6C0153FDB}" destId="{0ABDE672-AAA4-4B1F-A030-70A217EEFFE4}" srcOrd="1" destOrd="0" presId="urn:microsoft.com/office/officeart/2005/8/layout/pyramid1"/>
    <dgm:cxn modelId="{9476CEB4-95B4-47CC-AA5E-3F33443BEAC2}" type="presParOf" srcId="{7CB29B29-AFBB-4BBD-90F1-5967738446AD}" destId="{43287F00-68AF-4F97-A8E0-38C6AC96731B}" srcOrd="3" destOrd="0" presId="urn:microsoft.com/office/officeart/2005/8/layout/pyramid1"/>
    <dgm:cxn modelId="{5D075495-33CE-46EC-A329-93713C6589FB}" type="presParOf" srcId="{43287F00-68AF-4F97-A8E0-38C6AC96731B}" destId="{CF3D5741-D6A8-4882-A75E-F5EDA613DCE4}" srcOrd="0" destOrd="0" presId="urn:microsoft.com/office/officeart/2005/8/layout/pyramid1"/>
    <dgm:cxn modelId="{89EC4D24-1384-4E0C-87B5-1D0D1D241EFE}" type="presParOf" srcId="{43287F00-68AF-4F97-A8E0-38C6AC96731B}" destId="{9969AAB3-DD2B-493F-8885-0E8ADEC4EECA}" srcOrd="1" destOrd="0" presId="urn:microsoft.com/office/officeart/2005/8/layout/pyramid1"/>
    <dgm:cxn modelId="{F4111222-4AFB-491B-BFAB-94B3C1807FC0}" type="presParOf" srcId="{7CB29B29-AFBB-4BBD-90F1-5967738446AD}" destId="{5A032624-3DA9-4BD8-89A3-457FDED88958}" srcOrd="4" destOrd="0" presId="urn:microsoft.com/office/officeart/2005/8/layout/pyramid1"/>
    <dgm:cxn modelId="{097D918E-BD1E-40E6-A46F-B342571B20D1}" type="presParOf" srcId="{5A032624-3DA9-4BD8-89A3-457FDED88958}" destId="{02DF4AF7-7345-41C5-8A73-9EA9BDDB3242}" srcOrd="0" destOrd="0" presId="urn:microsoft.com/office/officeart/2005/8/layout/pyramid1"/>
    <dgm:cxn modelId="{4FD3597B-0D22-47B5-A33C-271DFDF86034}" type="presParOf" srcId="{5A032624-3DA9-4BD8-89A3-457FDED88958}" destId="{B6B3287C-777E-4F7E-B60F-98B5C79E88FA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F82AF3-7599-416C-9859-747CE9C5F94E}">
      <dsp:nvSpPr>
        <dsp:cNvPr id="0" name=""/>
        <dsp:cNvSpPr/>
      </dsp:nvSpPr>
      <dsp:spPr>
        <a:xfrm>
          <a:off x="1196975" y="0"/>
          <a:ext cx="598487" cy="1074737"/>
        </a:xfrm>
        <a:prstGeom prst="trapezoid">
          <a:avLst>
            <a:gd name="adj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sz="900" b="0" i="0" u="none" strike="noStrike" kern="1200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Company</a:t>
          </a:r>
          <a:r>
            <a:rPr kumimoji="0" lang="es-ES" sz="9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 </a:t>
          </a:r>
          <a:r>
            <a:rPr kumimoji="0" lang="es-ES" sz="900" b="0" i="0" u="none" strike="noStrike" kern="1200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Agreements</a:t>
          </a:r>
          <a:endParaRPr kumimoji="0" lang="es-ES" sz="900" b="0" i="0" u="none" strike="noStrike" kern="1200" cap="none" normalizeH="0" baseline="0" dirty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endParaRPr>
        </a:p>
      </dsp:txBody>
      <dsp:txXfrm>
        <a:off x="1196975" y="0"/>
        <a:ext cx="598487" cy="1074737"/>
      </dsp:txXfrm>
    </dsp:sp>
    <dsp:sp modelId="{FFACC054-44D8-46D1-93D4-9D7F6C69763E}">
      <dsp:nvSpPr>
        <dsp:cNvPr id="0" name=""/>
        <dsp:cNvSpPr/>
      </dsp:nvSpPr>
      <dsp:spPr>
        <a:xfrm>
          <a:off x="897731" y="1074737"/>
          <a:ext cx="1196975" cy="1074737"/>
        </a:xfrm>
        <a:prstGeom prst="trapezoid">
          <a:avLst>
            <a:gd name="adj" fmla="val 2784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sz="9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Sectorial </a:t>
          </a:r>
          <a:r>
            <a:rPr kumimoji="0" lang="es-ES" sz="900" b="0" i="0" u="none" strike="noStrike" kern="1200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Agreements</a:t>
          </a:r>
          <a:endParaRPr kumimoji="0" lang="es-ES" sz="900" b="0" i="0" u="none" strike="noStrike" kern="1200" cap="none" normalizeH="0" baseline="0" dirty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sz="9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(local – regional - </a:t>
          </a:r>
          <a:r>
            <a:rPr kumimoji="0" lang="es-ES" sz="900" b="0" i="0" u="none" strike="noStrike" kern="1200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State</a:t>
          </a:r>
          <a:r>
            <a:rPr kumimoji="0" lang="es-ES" sz="9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)</a:t>
          </a:r>
        </a:p>
      </dsp:txBody>
      <dsp:txXfrm>
        <a:off x="1107202" y="1074737"/>
        <a:ext cx="778033" cy="1074737"/>
      </dsp:txXfrm>
    </dsp:sp>
    <dsp:sp modelId="{239BFF30-721B-492F-8E22-E7B7A5F95235}">
      <dsp:nvSpPr>
        <dsp:cNvPr id="0" name=""/>
        <dsp:cNvSpPr/>
      </dsp:nvSpPr>
      <dsp:spPr>
        <a:xfrm>
          <a:off x="598487" y="2149475"/>
          <a:ext cx="1795462" cy="1074737"/>
        </a:xfrm>
        <a:prstGeom prst="trapezoid">
          <a:avLst>
            <a:gd name="adj" fmla="val 2784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sz="9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Framework </a:t>
          </a:r>
          <a:r>
            <a:rPr kumimoji="0" lang="es-ES" sz="900" b="0" i="0" u="none" strike="noStrike" kern="1200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Agreeements</a:t>
          </a:r>
          <a:endParaRPr kumimoji="0" lang="es-ES" sz="900" b="0" i="0" u="none" strike="noStrike" kern="1200" cap="none" normalizeH="0" baseline="0" dirty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endParaRPr>
        </a:p>
      </dsp:txBody>
      <dsp:txXfrm>
        <a:off x="912693" y="2149475"/>
        <a:ext cx="1167050" cy="1074737"/>
      </dsp:txXfrm>
    </dsp:sp>
    <dsp:sp modelId="{CF3D5741-D6A8-4882-A75E-F5EDA613DCE4}">
      <dsp:nvSpPr>
        <dsp:cNvPr id="0" name=""/>
        <dsp:cNvSpPr/>
      </dsp:nvSpPr>
      <dsp:spPr>
        <a:xfrm>
          <a:off x="299243" y="3224212"/>
          <a:ext cx="2393950" cy="1074737"/>
        </a:xfrm>
        <a:prstGeom prst="trapezoid">
          <a:avLst>
            <a:gd name="adj" fmla="val 2784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sz="900" b="0" i="0" u="none" strike="noStrike" kern="1200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Interconfederal</a:t>
          </a:r>
          <a:r>
            <a:rPr kumimoji="0" lang="es-ES" sz="9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 </a:t>
          </a:r>
          <a:r>
            <a:rPr kumimoji="0" lang="es-ES" sz="900" b="0" i="0" u="none" strike="noStrike" kern="1200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Agreements</a:t>
          </a:r>
          <a:endParaRPr kumimoji="0" lang="es-ES" sz="900" b="0" i="0" u="none" strike="noStrike" kern="1200" cap="none" normalizeH="0" baseline="0" dirty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endParaRPr>
        </a:p>
      </dsp:txBody>
      <dsp:txXfrm>
        <a:off x="718185" y="3224212"/>
        <a:ext cx="1556067" cy="1074737"/>
      </dsp:txXfrm>
    </dsp:sp>
    <dsp:sp modelId="{02DF4AF7-7345-41C5-8A73-9EA9BDDB3242}">
      <dsp:nvSpPr>
        <dsp:cNvPr id="0" name=""/>
        <dsp:cNvSpPr/>
      </dsp:nvSpPr>
      <dsp:spPr>
        <a:xfrm>
          <a:off x="0" y="4298950"/>
          <a:ext cx="2992437" cy="1074737"/>
        </a:xfrm>
        <a:prstGeom prst="trapezoid">
          <a:avLst>
            <a:gd name="adj" fmla="val 2784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sz="900" b="0" i="0" u="none" strike="noStrike" kern="1200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Legislation</a:t>
          </a:r>
          <a:endParaRPr kumimoji="0" lang="es-ES" sz="900" b="0" i="0" u="none" strike="noStrike" kern="1200" cap="none" normalizeH="0" baseline="0" dirty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endParaRPr>
        </a:p>
      </dsp:txBody>
      <dsp:txXfrm>
        <a:off x="523676" y="4298950"/>
        <a:ext cx="1945084" cy="10747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D042BC83-96A6-4FED-AC6D-790CB27019E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B347A7C5-F6AC-4ADA-9793-25FB39807DB2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797555-F309-4A82-8D61-0A729943ED32}" type="slidenum">
              <a:rPr lang="es-ES"/>
              <a:pPr/>
              <a:t>1</a:t>
            </a:fld>
            <a:endParaRPr lang="es-E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983008-5AA2-40DF-ADE7-211814B9B0DD}" type="slidenum">
              <a:rPr lang="es-ES"/>
              <a:pPr/>
              <a:t>2</a:t>
            </a:fld>
            <a:endParaRPr lang="es-E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 eaLnBrk="1" hangingPunct="1">
              <a:lnSpc>
                <a:spcPct val="80000"/>
              </a:lnSpc>
            </a:pPr>
            <a:endParaRPr lang="es-ES" sz="8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62F6D5-6898-45FF-B183-BC37AC175DE8}" type="slidenum">
              <a:rPr lang="es-ES"/>
              <a:pPr/>
              <a:t>3</a:t>
            </a:fld>
            <a:endParaRPr lang="es-E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43F02C-C311-49CB-9ECF-5976205C96AF}" type="slidenum">
              <a:rPr lang="es-ES"/>
              <a:pPr/>
              <a:t>4</a:t>
            </a:fld>
            <a:endParaRPr lang="es-E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8B7D21-282D-4D3D-8688-C330FCA61CD1}" type="slidenum">
              <a:rPr lang="es-ES"/>
              <a:pPr/>
              <a:t>5</a:t>
            </a:fld>
            <a:endParaRPr lang="es-E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/>
          </a:p>
        </p:txBody>
      </p:sp>
      <p:sp>
        <p:nvSpPr>
          <p:cNvPr id="2355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71580F-0285-41FA-9CF2-F2F59C8E921B}" type="slidenum">
              <a:rPr lang="es-ES"/>
              <a:pPr/>
              <a:t>6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40032B-5687-4F5D-955D-AAF38EEFEE16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71DAFB-CBD4-442B-A4D1-9D19190126C7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FE198-F131-4E60-919E-B8BAC11C30D2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6063" y="930275"/>
            <a:ext cx="77724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685800" y="2147888"/>
            <a:ext cx="3810000" cy="41148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2147888"/>
            <a:ext cx="3810000" cy="41148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389CB1-7C17-4EDA-AE52-BD38B0716D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667485-F883-4D6C-A925-77400B7E6FE7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30D485-ED98-497D-8BCC-76A23E88D18D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6BDD56-FF7A-4B98-BA83-321A5D9D225A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71964-11C4-43A7-A116-1FD6B89123CC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315254-DC11-43FE-9879-4DC9F7143653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6B430-08EF-48F5-8885-1DB116B2E077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FC3A7B-E9E7-4029-9D09-3744B5F47928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69F3D2-C4B5-4D8E-AA2D-E681E560AEB2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cambiar el estilo de título	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modificar el estilo de texto del patrón</a:t>
            </a:r>
          </a:p>
          <a:p>
            <a:pPr lvl="1"/>
            <a:r>
              <a:rPr lang="es-ES" altLang="en-US"/>
              <a:t>Segundo nivel</a:t>
            </a:r>
          </a:p>
          <a:p>
            <a:pPr lvl="2"/>
            <a:r>
              <a:rPr lang="es-ES" altLang="en-US"/>
              <a:t>Tercer nivel</a:t>
            </a:r>
          </a:p>
          <a:p>
            <a:pPr lvl="3"/>
            <a:r>
              <a:rPr lang="es-ES" altLang="en-US"/>
              <a:t>Cuarto nivel</a:t>
            </a:r>
          </a:p>
          <a:p>
            <a:pPr lvl="4"/>
            <a:r>
              <a:rPr lang="es-ES" altLang="en-US"/>
              <a:t>Quinto nivel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+mj-lt"/>
              </a:defRPr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+mj-lt"/>
              </a:defRPr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8125" y="64008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+mj-lt"/>
              </a:defRPr>
            </a:lvl1pPr>
          </a:lstStyle>
          <a:p>
            <a:pPr>
              <a:defRPr/>
            </a:pPr>
            <a:fld id="{09AC99F8-A3D7-4F03-9363-ACF933BC2A8D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  <p:sp>
        <p:nvSpPr>
          <p:cNvPr id="3994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3994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s-ES"/>
          </a:p>
        </p:txBody>
      </p:sp>
      <p:pic>
        <p:nvPicPr>
          <p:cNvPr id="2057" name="Picture 10" descr="Logo CCOO Servicios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199313" y="5516563"/>
            <a:ext cx="1944687" cy="1039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2451100"/>
          </a:xfrm>
        </p:spPr>
        <p:txBody>
          <a:bodyPr/>
          <a:lstStyle/>
          <a:p>
            <a:pPr algn="ctr" eaLnBrk="1" hangingPunct="1"/>
            <a:r>
              <a:rPr lang="es-ES" b="1" dirty="0">
                <a:solidFill>
                  <a:schemeClr val="tx1"/>
                </a:solidFill>
              </a:rPr>
              <a:t>COLLECTIVE BARGAINING IN THE COMMERCE SECTOR IN SPAIN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D6B777-5F83-476B-B3A5-2F0E30FBB634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034" name="Rectangle 2"/>
          <p:cNvSpPr>
            <a:spLocks noGrp="1" noChangeArrowheads="1"/>
          </p:cNvSpPr>
          <p:nvPr>
            <p:ph type="title"/>
          </p:nvPr>
        </p:nvSpPr>
        <p:spPr>
          <a:xfrm>
            <a:off x="246063" y="260350"/>
            <a:ext cx="8897937" cy="720725"/>
          </a:xfrm>
        </p:spPr>
        <p:txBody>
          <a:bodyPr/>
          <a:lstStyle/>
          <a:p>
            <a:pPr algn="ctr" eaLnBrk="1" hangingPunct="1"/>
            <a:r>
              <a:rPr lang="es-ES" sz="3600" b="1" dirty="0" err="1">
                <a:solidFill>
                  <a:srgbClr val="FF0000"/>
                </a:solidFill>
              </a:rPr>
              <a:t>Spanish</a:t>
            </a:r>
            <a:r>
              <a:rPr lang="es-ES" sz="3600" b="1" dirty="0">
                <a:solidFill>
                  <a:srgbClr val="FF0000"/>
                </a:solidFill>
              </a:rPr>
              <a:t> </a:t>
            </a:r>
            <a:r>
              <a:rPr lang="es-ES" sz="3600" b="1" dirty="0" err="1">
                <a:solidFill>
                  <a:srgbClr val="FF0000"/>
                </a:solidFill>
              </a:rPr>
              <a:t>model</a:t>
            </a:r>
            <a:r>
              <a:rPr lang="es-ES" sz="3600" b="1" dirty="0">
                <a:solidFill>
                  <a:srgbClr val="FF0000"/>
                </a:solidFill>
              </a:rPr>
              <a:t> of </a:t>
            </a:r>
            <a:r>
              <a:rPr lang="es-ES" sz="3600" b="1" dirty="0" err="1">
                <a:solidFill>
                  <a:srgbClr val="FF0000"/>
                </a:solidFill>
              </a:rPr>
              <a:t>collective</a:t>
            </a:r>
            <a:r>
              <a:rPr lang="es-ES" sz="3600" b="1" dirty="0">
                <a:solidFill>
                  <a:srgbClr val="FF0000"/>
                </a:solidFill>
              </a:rPr>
              <a:t> </a:t>
            </a:r>
            <a:r>
              <a:rPr lang="es-ES" sz="3600" b="1" dirty="0" err="1">
                <a:solidFill>
                  <a:srgbClr val="FF0000"/>
                </a:solidFill>
              </a:rPr>
              <a:t>bargaining</a:t>
            </a:r>
            <a:endParaRPr lang="es-ES" sz="3600" b="1" dirty="0">
              <a:solidFill>
                <a:srgbClr val="FF0000"/>
              </a:solidFill>
            </a:endParaRPr>
          </a:p>
        </p:txBody>
      </p:sp>
      <p:sp>
        <p:nvSpPr>
          <p:cNvPr id="10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908050"/>
            <a:ext cx="6084888" cy="54451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ES" sz="1600" dirty="0" err="1"/>
              <a:t>Collective</a:t>
            </a:r>
            <a:r>
              <a:rPr lang="es-ES" sz="1600" dirty="0"/>
              <a:t> </a:t>
            </a:r>
            <a:r>
              <a:rPr lang="es-ES" sz="1600" dirty="0" err="1"/>
              <a:t>bargaining</a:t>
            </a:r>
            <a:r>
              <a:rPr lang="es-ES" sz="1600" dirty="0"/>
              <a:t> </a:t>
            </a:r>
            <a:r>
              <a:rPr lang="es-ES" sz="1600" dirty="0" err="1"/>
              <a:t>is</a:t>
            </a:r>
            <a:r>
              <a:rPr lang="es-ES" sz="1600" dirty="0"/>
              <a:t> a </a:t>
            </a:r>
            <a:r>
              <a:rPr lang="es-ES" sz="1600" dirty="0" err="1"/>
              <a:t>citizenship</a:t>
            </a:r>
            <a:r>
              <a:rPr lang="es-ES" sz="1600" dirty="0"/>
              <a:t> </a:t>
            </a:r>
            <a:r>
              <a:rPr lang="es-ES" sz="1600" dirty="0" err="1"/>
              <a:t>right</a:t>
            </a:r>
            <a:r>
              <a:rPr lang="es-ES" sz="1600" dirty="0"/>
              <a:t> </a:t>
            </a:r>
            <a:r>
              <a:rPr lang="es-ES" sz="1600" dirty="0" err="1"/>
              <a:t>covered</a:t>
            </a:r>
            <a:r>
              <a:rPr lang="es-ES" sz="1600" dirty="0"/>
              <a:t> </a:t>
            </a:r>
            <a:r>
              <a:rPr lang="es-ES" sz="1600" dirty="0" err="1"/>
              <a:t>by</a:t>
            </a:r>
            <a:r>
              <a:rPr lang="es-ES" sz="1600" dirty="0"/>
              <a:t> </a:t>
            </a:r>
            <a:r>
              <a:rPr lang="es-ES" sz="1600" dirty="0" err="1"/>
              <a:t>the</a:t>
            </a:r>
            <a:r>
              <a:rPr lang="es-ES" sz="1600" dirty="0"/>
              <a:t> </a:t>
            </a:r>
            <a:r>
              <a:rPr lang="es-ES" sz="1600" dirty="0" err="1"/>
              <a:t>Constitution</a:t>
            </a:r>
            <a:r>
              <a:rPr lang="es-ES" sz="1600" dirty="0"/>
              <a:t> and </a:t>
            </a:r>
            <a:r>
              <a:rPr lang="es-ES" sz="1600" dirty="0" err="1"/>
              <a:t>the</a:t>
            </a:r>
            <a:r>
              <a:rPr lang="es-ES" sz="1600" dirty="0"/>
              <a:t> “Estatuto de los Trabajadores” </a:t>
            </a:r>
            <a:r>
              <a:rPr lang="es-ES" sz="1600" dirty="0" err="1"/>
              <a:t>law</a:t>
            </a:r>
            <a:r>
              <a:rPr lang="es-ES" sz="1600" dirty="0"/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s-ES" sz="1600" dirty="0"/>
          </a:p>
          <a:p>
            <a:pPr eaLnBrk="1" hangingPunct="1">
              <a:lnSpc>
                <a:spcPct val="90000"/>
              </a:lnSpc>
            </a:pPr>
            <a:r>
              <a:rPr lang="es-ES" sz="1600" b="1" dirty="0"/>
              <a:t>”</a:t>
            </a:r>
            <a:r>
              <a:rPr lang="es-ES" sz="1600" b="1" dirty="0" err="1"/>
              <a:t>Interconfederal</a:t>
            </a:r>
            <a:r>
              <a:rPr lang="es-ES" sz="1600" b="1" dirty="0"/>
              <a:t>” </a:t>
            </a:r>
            <a:r>
              <a:rPr lang="es-ES" sz="1600" b="1" dirty="0" err="1"/>
              <a:t>Agreements</a:t>
            </a:r>
            <a:r>
              <a:rPr lang="es-ES" sz="1600" dirty="0"/>
              <a:t> </a:t>
            </a:r>
            <a:r>
              <a:rPr lang="es-ES" sz="1600" dirty="0" err="1"/>
              <a:t>between</a:t>
            </a:r>
            <a:r>
              <a:rPr lang="es-ES" sz="1600" dirty="0"/>
              <a:t> </a:t>
            </a:r>
            <a:r>
              <a:rPr lang="es-ES" sz="1600" dirty="0" err="1"/>
              <a:t>the</a:t>
            </a:r>
            <a:r>
              <a:rPr lang="es-ES" sz="1600" dirty="0"/>
              <a:t> </a:t>
            </a:r>
            <a:r>
              <a:rPr lang="es-ES" sz="1600" dirty="0" err="1"/>
              <a:t>main</a:t>
            </a:r>
            <a:r>
              <a:rPr lang="es-ES" sz="1600" dirty="0"/>
              <a:t> general </a:t>
            </a:r>
            <a:r>
              <a:rPr lang="es-ES" sz="1600" dirty="0" err="1"/>
              <a:t>employers</a:t>
            </a:r>
            <a:r>
              <a:rPr lang="es-ES" sz="1600" dirty="0"/>
              <a:t>’ </a:t>
            </a:r>
            <a:r>
              <a:rPr lang="es-ES" sz="1600" dirty="0" err="1"/>
              <a:t>organizations</a:t>
            </a:r>
            <a:r>
              <a:rPr lang="es-ES" sz="1600" dirty="0"/>
              <a:t> and </a:t>
            </a:r>
            <a:r>
              <a:rPr lang="es-ES" sz="1600" dirty="0" err="1"/>
              <a:t>trade</a:t>
            </a:r>
            <a:r>
              <a:rPr lang="es-ES" sz="1600" dirty="0"/>
              <a:t> </a:t>
            </a:r>
            <a:r>
              <a:rPr lang="es-ES" sz="1600" dirty="0" err="1"/>
              <a:t>unions</a:t>
            </a:r>
            <a:r>
              <a:rPr lang="es-ES" sz="1600" dirty="0"/>
              <a:t> </a:t>
            </a:r>
            <a:r>
              <a:rPr lang="es-ES" sz="1600" dirty="0" err="1"/>
              <a:t>that</a:t>
            </a:r>
            <a:r>
              <a:rPr lang="es-ES" sz="1600" dirty="0"/>
              <a:t> </a:t>
            </a:r>
            <a:r>
              <a:rPr lang="es-ES" sz="1600" dirty="0" err="1"/>
              <a:t>serves</a:t>
            </a:r>
            <a:r>
              <a:rPr lang="es-ES" sz="1600" dirty="0"/>
              <a:t> </a:t>
            </a:r>
            <a:r>
              <a:rPr lang="es-ES" sz="1600" dirty="0" err="1"/>
              <a:t>to</a:t>
            </a:r>
            <a:r>
              <a:rPr lang="es-ES" sz="1600" dirty="0"/>
              <a:t> </a:t>
            </a:r>
            <a:r>
              <a:rPr lang="es-ES" sz="1600" dirty="0" err="1"/>
              <a:t>coordinate</a:t>
            </a:r>
            <a:r>
              <a:rPr lang="es-ES" sz="1600" dirty="0"/>
              <a:t> </a:t>
            </a:r>
            <a:r>
              <a:rPr lang="es-ES" sz="1600" dirty="0" err="1"/>
              <a:t>the</a:t>
            </a:r>
            <a:r>
              <a:rPr lang="es-ES" sz="1600" dirty="0"/>
              <a:t> general rules in “sensible” </a:t>
            </a:r>
            <a:r>
              <a:rPr lang="es-ES" sz="1600" dirty="0" err="1"/>
              <a:t>issues</a:t>
            </a:r>
            <a:r>
              <a:rPr lang="es-ES" sz="1600" dirty="0"/>
              <a:t>: </a:t>
            </a:r>
            <a:r>
              <a:rPr lang="es-ES" sz="1600" dirty="0" err="1"/>
              <a:t>wages</a:t>
            </a:r>
            <a:r>
              <a:rPr lang="es-ES" sz="1600" dirty="0"/>
              <a:t>, </a:t>
            </a:r>
            <a:r>
              <a:rPr lang="es-ES" sz="1600" dirty="0" err="1"/>
              <a:t>equality</a:t>
            </a:r>
            <a:r>
              <a:rPr lang="es-ES" sz="1600" dirty="0"/>
              <a:t> </a:t>
            </a:r>
            <a:r>
              <a:rPr lang="es-ES" sz="1600" dirty="0" err="1"/>
              <a:t>policies</a:t>
            </a:r>
            <a:r>
              <a:rPr lang="es-ES" sz="1600" dirty="0"/>
              <a:t>, etc. </a:t>
            </a:r>
            <a:r>
              <a:rPr lang="es-ES" sz="1600" dirty="0" err="1"/>
              <a:t>They</a:t>
            </a:r>
            <a:r>
              <a:rPr lang="es-ES" sz="1600" dirty="0"/>
              <a:t> are general </a:t>
            </a:r>
            <a:r>
              <a:rPr lang="es-ES" sz="1600" dirty="0" err="1"/>
              <a:t>recommendations</a:t>
            </a:r>
            <a:r>
              <a:rPr lang="es-ES" sz="1600" dirty="0"/>
              <a:t>.</a:t>
            </a:r>
          </a:p>
          <a:p>
            <a:pPr eaLnBrk="1" hangingPunct="1">
              <a:lnSpc>
                <a:spcPct val="90000"/>
              </a:lnSpc>
            </a:pPr>
            <a:endParaRPr lang="es-ES" sz="1600" dirty="0"/>
          </a:p>
          <a:p>
            <a:pPr eaLnBrk="1" hangingPunct="1">
              <a:lnSpc>
                <a:spcPct val="90000"/>
              </a:lnSpc>
            </a:pPr>
            <a:r>
              <a:rPr lang="es-ES" sz="1600" b="1" dirty="0"/>
              <a:t>Framework </a:t>
            </a:r>
            <a:r>
              <a:rPr lang="es-ES" sz="1600" b="1" dirty="0" err="1"/>
              <a:t>Agreements</a:t>
            </a:r>
            <a:r>
              <a:rPr lang="es-ES" sz="1600" dirty="0"/>
              <a:t> </a:t>
            </a:r>
            <a:r>
              <a:rPr lang="es-ES" sz="1600" dirty="0" err="1"/>
              <a:t>regulate</a:t>
            </a:r>
            <a:r>
              <a:rPr lang="es-ES" sz="1600" dirty="0"/>
              <a:t> in a more </a:t>
            </a:r>
            <a:r>
              <a:rPr lang="es-ES" sz="1600" dirty="0" err="1"/>
              <a:t>specific</a:t>
            </a:r>
            <a:r>
              <a:rPr lang="es-ES" sz="1600" dirty="0"/>
              <a:t> </a:t>
            </a:r>
            <a:r>
              <a:rPr lang="es-ES" sz="1600" dirty="0" err="1"/>
              <a:t>way</a:t>
            </a:r>
            <a:r>
              <a:rPr lang="es-ES" sz="1600" dirty="0"/>
              <a:t> </a:t>
            </a:r>
            <a:r>
              <a:rPr lang="es-ES" sz="1600" dirty="0" err="1"/>
              <a:t>some</a:t>
            </a:r>
            <a:r>
              <a:rPr lang="es-ES" sz="1600" dirty="0"/>
              <a:t> </a:t>
            </a:r>
            <a:r>
              <a:rPr lang="es-ES" sz="1600" dirty="0" err="1"/>
              <a:t>strategic</a:t>
            </a:r>
            <a:r>
              <a:rPr lang="es-ES" sz="1600" dirty="0"/>
              <a:t> </a:t>
            </a:r>
            <a:r>
              <a:rPr lang="es-ES" sz="1600" dirty="0" err="1"/>
              <a:t>issues</a:t>
            </a:r>
            <a:r>
              <a:rPr lang="es-ES" sz="1600" dirty="0"/>
              <a:t> </a:t>
            </a:r>
            <a:r>
              <a:rPr lang="es-ES" sz="1600" dirty="0" err="1"/>
              <a:t>like</a:t>
            </a:r>
            <a:r>
              <a:rPr lang="es-ES" sz="1600" dirty="0"/>
              <a:t>  </a:t>
            </a:r>
            <a:r>
              <a:rPr lang="es-ES" sz="1600" dirty="0" err="1"/>
              <a:t>professional</a:t>
            </a:r>
            <a:r>
              <a:rPr lang="es-ES" sz="1600" dirty="0"/>
              <a:t> </a:t>
            </a:r>
            <a:r>
              <a:rPr lang="es-ES" sz="1600" dirty="0" err="1"/>
              <a:t>classification</a:t>
            </a:r>
            <a:r>
              <a:rPr lang="es-ES" sz="1600" dirty="0"/>
              <a:t> </a:t>
            </a:r>
            <a:r>
              <a:rPr lang="es-ES" sz="1600" dirty="0" err="1"/>
              <a:t>or</a:t>
            </a:r>
            <a:r>
              <a:rPr lang="es-ES" sz="1600" dirty="0"/>
              <a:t> training, </a:t>
            </a:r>
            <a:r>
              <a:rPr lang="es-ES" sz="1600" dirty="0" err="1"/>
              <a:t>not</a:t>
            </a:r>
            <a:r>
              <a:rPr lang="es-ES" sz="1600" dirty="0"/>
              <a:t> in </a:t>
            </a:r>
            <a:r>
              <a:rPr lang="es-ES" sz="1600" dirty="0" err="1"/>
              <a:t>all</a:t>
            </a:r>
            <a:r>
              <a:rPr lang="es-ES" sz="1600" dirty="0"/>
              <a:t> </a:t>
            </a:r>
            <a:r>
              <a:rPr lang="es-ES" sz="1600" dirty="0" err="1"/>
              <a:t>sectors</a:t>
            </a:r>
            <a:r>
              <a:rPr lang="es-ES" sz="1600" dirty="0"/>
              <a:t>. In </a:t>
            </a:r>
            <a:r>
              <a:rPr lang="es-ES" sz="1600" dirty="0" err="1"/>
              <a:t>the</a:t>
            </a:r>
            <a:r>
              <a:rPr lang="es-ES" sz="1600" dirty="0"/>
              <a:t> Commerce sector </a:t>
            </a:r>
            <a:r>
              <a:rPr lang="es-ES" sz="1600" dirty="0" err="1"/>
              <a:t>the</a:t>
            </a:r>
            <a:r>
              <a:rPr lang="es-ES" sz="1600" dirty="0"/>
              <a:t> </a:t>
            </a:r>
            <a:r>
              <a:rPr lang="es-ES" sz="1600" dirty="0" err="1"/>
              <a:t>specific</a:t>
            </a:r>
            <a:r>
              <a:rPr lang="es-ES" sz="1600" dirty="0"/>
              <a:t> Framework </a:t>
            </a:r>
            <a:r>
              <a:rPr lang="es-ES" sz="1600" dirty="0" err="1"/>
              <a:t>Agreement</a:t>
            </a:r>
            <a:r>
              <a:rPr lang="es-ES" sz="1600" dirty="0"/>
              <a:t> </a:t>
            </a:r>
            <a:r>
              <a:rPr lang="es-ES" sz="1600" dirty="0" err="1"/>
              <a:t>is</a:t>
            </a:r>
            <a:r>
              <a:rPr lang="es-ES" sz="1600" dirty="0"/>
              <a:t> </a:t>
            </a:r>
            <a:r>
              <a:rPr lang="es-ES" sz="1600" dirty="0" err="1"/>
              <a:t>called</a:t>
            </a:r>
            <a:r>
              <a:rPr lang="es-ES" sz="1600" dirty="0"/>
              <a:t> </a:t>
            </a:r>
            <a:r>
              <a:rPr lang="es-ES" sz="1600" b="1" dirty="0"/>
              <a:t>AMAC</a:t>
            </a:r>
          </a:p>
          <a:p>
            <a:pPr eaLnBrk="1" hangingPunct="1">
              <a:lnSpc>
                <a:spcPct val="90000"/>
              </a:lnSpc>
            </a:pPr>
            <a:endParaRPr lang="es-ES" sz="1600" dirty="0"/>
          </a:p>
          <a:p>
            <a:pPr eaLnBrk="1" hangingPunct="1">
              <a:lnSpc>
                <a:spcPct val="90000"/>
              </a:lnSpc>
            </a:pPr>
            <a:r>
              <a:rPr lang="es-ES" sz="1600" b="1" dirty="0"/>
              <a:t>Sectorial </a:t>
            </a:r>
            <a:r>
              <a:rPr lang="es-ES" sz="1600" b="1" dirty="0" err="1"/>
              <a:t>collective</a:t>
            </a:r>
            <a:r>
              <a:rPr lang="es-ES" sz="1600" b="1" dirty="0"/>
              <a:t> </a:t>
            </a:r>
            <a:r>
              <a:rPr lang="es-ES" sz="1600" b="1" dirty="0" err="1"/>
              <a:t>agreements</a:t>
            </a:r>
            <a:r>
              <a:rPr lang="es-ES" sz="1600" b="1" dirty="0"/>
              <a:t> in </a:t>
            </a:r>
            <a:r>
              <a:rPr lang="es-ES" sz="1600" b="1" dirty="0" err="1"/>
              <a:t>the</a:t>
            </a:r>
            <a:r>
              <a:rPr lang="es-ES" sz="1600" b="1" dirty="0"/>
              <a:t> </a:t>
            </a:r>
            <a:r>
              <a:rPr lang="es-ES" sz="1600" b="1" dirty="0" err="1"/>
              <a:t>state</a:t>
            </a:r>
            <a:r>
              <a:rPr lang="es-ES" sz="1600" b="1" dirty="0"/>
              <a:t>-regional-local (</a:t>
            </a:r>
            <a:r>
              <a:rPr lang="es-ES" sz="1600" b="1" dirty="0" err="1"/>
              <a:t>province</a:t>
            </a:r>
            <a:r>
              <a:rPr lang="es-ES" sz="1600" b="1" dirty="0"/>
              <a:t>) </a:t>
            </a:r>
            <a:r>
              <a:rPr lang="es-ES" sz="1600" b="1" dirty="0" err="1"/>
              <a:t>levels</a:t>
            </a:r>
            <a:r>
              <a:rPr lang="es-ES" sz="1600" dirty="0"/>
              <a:t>. </a:t>
            </a:r>
            <a:r>
              <a:rPr lang="es-ES" sz="1600" dirty="0" err="1"/>
              <a:t>The</a:t>
            </a:r>
            <a:r>
              <a:rPr lang="es-ES" sz="1600" dirty="0"/>
              <a:t> </a:t>
            </a:r>
            <a:r>
              <a:rPr lang="es-ES" sz="1600" dirty="0" err="1"/>
              <a:t>levels</a:t>
            </a:r>
            <a:r>
              <a:rPr lang="es-ES" sz="1600" dirty="0"/>
              <a:t> are </a:t>
            </a:r>
            <a:r>
              <a:rPr lang="es-ES" sz="1600" dirty="0" err="1"/>
              <a:t>complementary</a:t>
            </a:r>
            <a:r>
              <a:rPr lang="es-ES" sz="1600" dirty="0"/>
              <a:t> and  </a:t>
            </a:r>
            <a:r>
              <a:rPr lang="es-ES" sz="1600" dirty="0" err="1"/>
              <a:t>work</a:t>
            </a:r>
            <a:r>
              <a:rPr lang="es-ES" sz="1600" dirty="0"/>
              <a:t> “</a:t>
            </a:r>
            <a:r>
              <a:rPr lang="es-ES" sz="1600" dirty="0" err="1"/>
              <a:t>like</a:t>
            </a:r>
            <a:r>
              <a:rPr lang="es-ES" sz="1600" dirty="0"/>
              <a:t> in a </a:t>
            </a:r>
            <a:r>
              <a:rPr lang="es-ES" sz="1600" dirty="0" err="1"/>
              <a:t>waterfall</a:t>
            </a:r>
            <a:r>
              <a:rPr lang="es-ES" sz="1600" dirty="0"/>
              <a:t>”.</a:t>
            </a:r>
          </a:p>
          <a:p>
            <a:pPr eaLnBrk="1" hangingPunct="1">
              <a:lnSpc>
                <a:spcPct val="90000"/>
              </a:lnSpc>
            </a:pPr>
            <a:endParaRPr lang="es-ES" sz="1600" dirty="0"/>
          </a:p>
          <a:p>
            <a:pPr eaLnBrk="1" hangingPunct="1">
              <a:lnSpc>
                <a:spcPct val="90000"/>
              </a:lnSpc>
            </a:pPr>
            <a:r>
              <a:rPr lang="es-ES" sz="1600" b="1" dirty="0" err="1"/>
              <a:t>Company</a:t>
            </a:r>
            <a:r>
              <a:rPr lang="es-ES" sz="1600" b="1" dirty="0"/>
              <a:t> </a:t>
            </a:r>
            <a:r>
              <a:rPr lang="es-ES" sz="1600" b="1" dirty="0" err="1"/>
              <a:t>agreeements</a:t>
            </a:r>
            <a:r>
              <a:rPr lang="es-ES" sz="1600" b="1" dirty="0"/>
              <a:t> </a:t>
            </a:r>
            <a:r>
              <a:rPr lang="es-ES" sz="1600" b="1" dirty="0" err="1"/>
              <a:t>level</a:t>
            </a:r>
            <a:r>
              <a:rPr lang="es-ES" sz="1600" dirty="0"/>
              <a:t>. </a:t>
            </a:r>
            <a:r>
              <a:rPr lang="es-ES" sz="1600" dirty="0" err="1"/>
              <a:t>Since</a:t>
            </a:r>
            <a:r>
              <a:rPr lang="es-ES" sz="1600" dirty="0"/>
              <a:t> </a:t>
            </a:r>
            <a:r>
              <a:rPr lang="es-ES" sz="1600" dirty="0" err="1"/>
              <a:t>the</a:t>
            </a:r>
            <a:r>
              <a:rPr lang="es-ES" sz="1600" dirty="0"/>
              <a:t> 2012 laboral </a:t>
            </a:r>
            <a:r>
              <a:rPr lang="es-ES" sz="1600" dirty="0" err="1"/>
              <a:t>reform</a:t>
            </a:r>
            <a:r>
              <a:rPr lang="es-ES" sz="1600" dirty="0"/>
              <a:t> </a:t>
            </a:r>
            <a:r>
              <a:rPr lang="es-ES" sz="1600" dirty="0" err="1"/>
              <a:t>it</a:t>
            </a:r>
            <a:r>
              <a:rPr lang="es-ES" sz="1600" dirty="0"/>
              <a:t> has legal </a:t>
            </a:r>
            <a:r>
              <a:rPr lang="es-ES" sz="1600" dirty="0" err="1"/>
              <a:t>priority</a:t>
            </a:r>
            <a:r>
              <a:rPr lang="es-ES" sz="1600" dirty="0"/>
              <a:t> </a:t>
            </a:r>
            <a:r>
              <a:rPr lang="es-ES" sz="1600" dirty="0" err="1"/>
              <a:t>over</a:t>
            </a:r>
            <a:r>
              <a:rPr lang="es-ES" sz="1600" dirty="0"/>
              <a:t> </a:t>
            </a:r>
            <a:r>
              <a:rPr lang="es-ES" sz="1600" dirty="0" err="1"/>
              <a:t>the</a:t>
            </a:r>
            <a:r>
              <a:rPr lang="es-ES" sz="1600" dirty="0"/>
              <a:t> sectorial </a:t>
            </a:r>
            <a:r>
              <a:rPr lang="es-ES" sz="1600" dirty="0" err="1"/>
              <a:t>ones</a:t>
            </a:r>
            <a:r>
              <a:rPr lang="es-ES" sz="1600" dirty="0"/>
              <a:t>.</a:t>
            </a:r>
          </a:p>
          <a:p>
            <a:pPr eaLnBrk="1" hangingPunct="1">
              <a:lnSpc>
                <a:spcPct val="90000"/>
              </a:lnSpc>
            </a:pPr>
            <a:endParaRPr lang="es-ES" sz="1600" dirty="0"/>
          </a:p>
          <a:p>
            <a:pPr eaLnBrk="1" hangingPunct="1">
              <a:lnSpc>
                <a:spcPct val="90000"/>
              </a:lnSpc>
            </a:pPr>
            <a:r>
              <a:rPr lang="es-ES" sz="1600" b="1" dirty="0"/>
              <a:t>85%</a:t>
            </a:r>
            <a:r>
              <a:rPr lang="es-ES" sz="1600" dirty="0"/>
              <a:t> </a:t>
            </a:r>
            <a:r>
              <a:rPr lang="es-ES" sz="1600" dirty="0" err="1"/>
              <a:t>workforce</a:t>
            </a:r>
            <a:r>
              <a:rPr lang="es-ES" sz="1600" dirty="0"/>
              <a:t> </a:t>
            </a:r>
            <a:r>
              <a:rPr lang="es-ES" sz="1600" dirty="0" err="1"/>
              <a:t>is</a:t>
            </a:r>
            <a:r>
              <a:rPr lang="es-ES" sz="1600" dirty="0"/>
              <a:t> </a:t>
            </a:r>
            <a:r>
              <a:rPr lang="es-ES" sz="1600" dirty="0" err="1"/>
              <a:t>covered</a:t>
            </a:r>
            <a:r>
              <a:rPr lang="es-ES" sz="1600" dirty="0"/>
              <a:t> </a:t>
            </a:r>
            <a:r>
              <a:rPr lang="es-ES" sz="1600" dirty="0" err="1"/>
              <a:t>by</a:t>
            </a:r>
            <a:r>
              <a:rPr lang="es-ES" sz="1600" dirty="0"/>
              <a:t> </a:t>
            </a:r>
            <a:r>
              <a:rPr lang="es-ES" sz="1600" dirty="0" err="1"/>
              <a:t>collective</a:t>
            </a:r>
            <a:r>
              <a:rPr lang="es-ES" sz="1600" dirty="0"/>
              <a:t> </a:t>
            </a:r>
            <a:r>
              <a:rPr lang="es-ES" sz="1600" dirty="0" err="1"/>
              <a:t>agreements</a:t>
            </a:r>
            <a:r>
              <a:rPr lang="es-ES" sz="1600" dirty="0"/>
              <a:t> </a:t>
            </a:r>
          </a:p>
        </p:txBody>
      </p:sp>
      <p:graphicFrame>
        <p:nvGraphicFramePr>
          <p:cNvPr id="7" name="6 Diagrama"/>
          <p:cNvGraphicFramePr/>
          <p:nvPr/>
        </p:nvGraphicFramePr>
        <p:xfrm>
          <a:off x="5940425" y="692150"/>
          <a:ext cx="2992438" cy="5373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36" name="AutoShape 12"/>
          <p:cNvSpPr>
            <a:spLocks noChangeArrowheads="1"/>
          </p:cNvSpPr>
          <p:nvPr/>
        </p:nvSpPr>
        <p:spPr bwMode="auto">
          <a:xfrm>
            <a:off x="8604250" y="2708275"/>
            <a:ext cx="539750" cy="1296988"/>
          </a:xfrm>
          <a:prstGeom prst="upArrow">
            <a:avLst>
              <a:gd name="adj1" fmla="val 50000"/>
              <a:gd name="adj2" fmla="val 6007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82F2BE-164B-45F1-97F0-66954D21E847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333375"/>
            <a:ext cx="7772400" cy="792163"/>
          </a:xfrm>
        </p:spPr>
        <p:txBody>
          <a:bodyPr/>
          <a:lstStyle/>
          <a:p>
            <a:pPr algn="ctr" eaLnBrk="1" hangingPunct="1"/>
            <a:r>
              <a:rPr lang="es-ES" sz="4000" b="1" dirty="0">
                <a:solidFill>
                  <a:srgbClr val="0070C0"/>
                </a:solidFill>
              </a:rPr>
              <a:t>WHO CAN NEGOTIATE? 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196975"/>
            <a:ext cx="7772400" cy="441801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s-ES" sz="2800" b="1" dirty="0"/>
          </a:p>
          <a:p>
            <a:pPr eaLnBrk="1" hangingPunct="1">
              <a:buFontTx/>
              <a:buNone/>
            </a:pPr>
            <a:r>
              <a:rPr lang="es-ES" sz="2800" b="1" dirty="0" err="1"/>
              <a:t>There’s</a:t>
            </a:r>
            <a:r>
              <a:rPr lang="es-ES" sz="2800" b="1" dirty="0"/>
              <a:t> a </a:t>
            </a:r>
            <a:r>
              <a:rPr lang="es-ES" sz="2800" b="1" dirty="0" err="1"/>
              <a:t>double</a:t>
            </a:r>
            <a:r>
              <a:rPr lang="es-ES" sz="2800" b="1" dirty="0"/>
              <a:t> </a:t>
            </a:r>
            <a:r>
              <a:rPr lang="es-ES" sz="2800" b="1" dirty="0" err="1"/>
              <a:t>way</a:t>
            </a:r>
            <a:endParaRPr lang="es-ES" sz="2800" b="1" dirty="0"/>
          </a:p>
          <a:p>
            <a:pPr eaLnBrk="1" hangingPunct="1">
              <a:buFontTx/>
              <a:buNone/>
            </a:pPr>
            <a:r>
              <a:rPr lang="es-ES" sz="2800" dirty="0"/>
              <a:t>In </a:t>
            </a:r>
            <a:r>
              <a:rPr lang="es-ES" sz="2800" dirty="0" err="1"/>
              <a:t>the</a:t>
            </a:r>
            <a:r>
              <a:rPr lang="es-ES" sz="2800" dirty="0"/>
              <a:t> </a:t>
            </a:r>
            <a:r>
              <a:rPr lang="es-ES" sz="2800" dirty="0" err="1"/>
              <a:t>company</a:t>
            </a:r>
            <a:r>
              <a:rPr lang="es-ES" sz="2800" dirty="0"/>
              <a:t> </a:t>
            </a:r>
            <a:r>
              <a:rPr lang="es-ES" sz="2800" dirty="0" err="1"/>
              <a:t>level</a:t>
            </a:r>
            <a:r>
              <a:rPr lang="es-ES" sz="2800" dirty="0"/>
              <a:t>: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s-ES" sz="2800" b="1" dirty="0"/>
              <a:t>Works </a:t>
            </a:r>
            <a:r>
              <a:rPr lang="es-ES" sz="2800" b="1" dirty="0" err="1"/>
              <a:t>Councils</a:t>
            </a:r>
            <a:r>
              <a:rPr lang="es-ES" sz="2800" b="1" dirty="0"/>
              <a:t> </a:t>
            </a:r>
            <a:r>
              <a:rPr lang="es-ES" sz="2800" b="1" dirty="0" err="1"/>
              <a:t>or</a:t>
            </a:r>
            <a:r>
              <a:rPr lang="es-ES" sz="2800" b="1" dirty="0"/>
              <a:t> shop </a:t>
            </a:r>
            <a:r>
              <a:rPr lang="es-ES" sz="2800" b="1" dirty="0" err="1"/>
              <a:t>stewards</a:t>
            </a:r>
            <a:r>
              <a:rPr lang="es-ES" sz="2800" b="1" dirty="0"/>
              <a:t>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s-ES" sz="2800" b="1" dirty="0" err="1"/>
              <a:t>Unions</a:t>
            </a:r>
            <a:r>
              <a:rPr lang="es-ES" sz="2800" b="1" dirty="0"/>
              <a:t> </a:t>
            </a:r>
            <a:r>
              <a:rPr lang="es-ES" sz="2800" b="1" dirty="0" err="1"/>
              <a:t>representing</a:t>
            </a:r>
            <a:r>
              <a:rPr lang="es-ES" sz="2800" b="1" dirty="0"/>
              <a:t> </a:t>
            </a:r>
            <a:r>
              <a:rPr lang="es-ES" sz="2800" b="1" dirty="0" err="1"/>
              <a:t>them</a:t>
            </a:r>
            <a:endParaRPr lang="es-ES" sz="2800" b="1" dirty="0"/>
          </a:p>
          <a:p>
            <a:pPr eaLnBrk="1" hangingPunct="1">
              <a:buFont typeface="Wingdings" pitchFamily="2" charset="2"/>
              <a:buNone/>
            </a:pPr>
            <a:r>
              <a:rPr lang="es-ES" sz="2800" dirty="0"/>
              <a:t>	In </a:t>
            </a:r>
            <a:r>
              <a:rPr lang="es-ES" sz="2800" dirty="0" err="1"/>
              <a:t>both</a:t>
            </a:r>
            <a:r>
              <a:rPr lang="es-ES" sz="2800" dirty="0"/>
              <a:t> cases </a:t>
            </a:r>
            <a:r>
              <a:rPr lang="es-ES" sz="2800" dirty="0" err="1"/>
              <a:t>the</a:t>
            </a:r>
            <a:r>
              <a:rPr lang="es-ES" sz="2800" dirty="0"/>
              <a:t> </a:t>
            </a:r>
            <a:r>
              <a:rPr lang="es-ES" sz="2800" dirty="0" err="1"/>
              <a:t>power</a:t>
            </a:r>
            <a:r>
              <a:rPr lang="es-ES" sz="2800" dirty="0"/>
              <a:t> </a:t>
            </a:r>
            <a:r>
              <a:rPr lang="es-ES" sz="2800" dirty="0" err="1"/>
              <a:t>to</a:t>
            </a:r>
            <a:r>
              <a:rPr lang="es-ES" sz="2800" dirty="0"/>
              <a:t> </a:t>
            </a:r>
            <a:r>
              <a:rPr lang="es-ES" sz="2800" dirty="0" err="1"/>
              <a:t>bargain</a:t>
            </a:r>
            <a:r>
              <a:rPr lang="es-ES" sz="2800" dirty="0"/>
              <a:t> and </a:t>
            </a:r>
            <a:r>
              <a:rPr lang="es-ES" sz="2800" dirty="0" err="1"/>
              <a:t>sign</a:t>
            </a:r>
            <a:r>
              <a:rPr lang="es-ES" sz="2800" dirty="0"/>
              <a:t> </a:t>
            </a:r>
            <a:r>
              <a:rPr lang="es-ES" sz="2800" dirty="0" err="1"/>
              <a:t>agreements</a:t>
            </a:r>
            <a:r>
              <a:rPr lang="es-ES" sz="2800" dirty="0"/>
              <a:t> </a:t>
            </a:r>
            <a:r>
              <a:rPr lang="es-ES" sz="2800" dirty="0" err="1"/>
              <a:t>is</a:t>
            </a:r>
            <a:r>
              <a:rPr lang="es-ES" sz="2800" dirty="0"/>
              <a:t> legal </a:t>
            </a:r>
            <a:r>
              <a:rPr lang="es-ES" sz="2800" dirty="0" err="1"/>
              <a:t>if</a:t>
            </a:r>
            <a:r>
              <a:rPr lang="es-ES" sz="2800" dirty="0"/>
              <a:t> </a:t>
            </a:r>
            <a:r>
              <a:rPr lang="es-ES" sz="2800" dirty="0" err="1"/>
              <a:t>they</a:t>
            </a:r>
            <a:r>
              <a:rPr lang="es-ES" sz="2800" dirty="0"/>
              <a:t> are </a:t>
            </a:r>
            <a:r>
              <a:rPr lang="es-ES" sz="2800" dirty="0" err="1"/>
              <a:t>the</a:t>
            </a:r>
            <a:r>
              <a:rPr lang="es-ES" sz="2800" dirty="0"/>
              <a:t> </a:t>
            </a:r>
            <a:r>
              <a:rPr lang="es-ES" sz="2800" dirty="0" err="1"/>
              <a:t>majority</a:t>
            </a:r>
            <a:r>
              <a:rPr lang="es-ES" sz="2800" dirty="0"/>
              <a:t> of </a:t>
            </a:r>
            <a:r>
              <a:rPr lang="es-ES" sz="2800" dirty="0" err="1"/>
              <a:t>worker’s</a:t>
            </a:r>
            <a:r>
              <a:rPr lang="es-ES" sz="2800" dirty="0"/>
              <a:t> </a:t>
            </a:r>
            <a:r>
              <a:rPr lang="es-ES" sz="2800" dirty="0" err="1"/>
              <a:t>representation</a:t>
            </a:r>
            <a:endParaRPr lang="es-E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8DBBBB-8C97-4EC6-84D5-15AE35B7A679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981075"/>
            <a:ext cx="7772400" cy="863600"/>
          </a:xfrm>
        </p:spPr>
        <p:txBody>
          <a:bodyPr/>
          <a:lstStyle/>
          <a:p>
            <a:pPr algn="ctr" eaLnBrk="1" hangingPunct="1"/>
            <a:br>
              <a:rPr lang="es-ES" sz="4000" b="1"/>
            </a:br>
            <a:endParaRPr lang="es-ES" sz="4000" b="1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268413"/>
            <a:ext cx="8135937" cy="463391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s-ES" b="1" dirty="0"/>
              <a:t>In </a:t>
            </a:r>
            <a:r>
              <a:rPr lang="es-ES" b="1" dirty="0" err="1"/>
              <a:t>the</a:t>
            </a:r>
            <a:r>
              <a:rPr lang="es-ES" b="1" dirty="0"/>
              <a:t> sectorial </a:t>
            </a:r>
            <a:r>
              <a:rPr lang="es-ES" b="1" dirty="0" err="1"/>
              <a:t>level</a:t>
            </a:r>
            <a:r>
              <a:rPr lang="es-ES" b="1" dirty="0"/>
              <a:t>: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s-ES" sz="2800" dirty="0" err="1"/>
              <a:t>Unions</a:t>
            </a:r>
            <a:r>
              <a:rPr lang="es-ES" sz="2800" dirty="0"/>
              <a:t> </a:t>
            </a:r>
            <a:r>
              <a:rPr lang="es-ES" sz="2800" dirty="0" err="1"/>
              <a:t>considered</a:t>
            </a:r>
            <a:r>
              <a:rPr lang="es-ES" sz="2800" dirty="0"/>
              <a:t> </a:t>
            </a:r>
            <a:r>
              <a:rPr lang="es-ES" sz="2800" dirty="0" err="1"/>
              <a:t>legally</a:t>
            </a:r>
            <a:r>
              <a:rPr lang="es-ES" sz="2800" dirty="0"/>
              <a:t> as “more </a:t>
            </a:r>
            <a:r>
              <a:rPr lang="es-ES" sz="2800" dirty="0" err="1"/>
              <a:t>representative</a:t>
            </a:r>
            <a:r>
              <a:rPr lang="es-ES" sz="2800" dirty="0"/>
              <a:t>”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s-ES" sz="2800" dirty="0" err="1"/>
              <a:t>That</a:t>
            </a:r>
            <a:r>
              <a:rPr lang="es-ES" sz="2800" dirty="0"/>
              <a:t> </a:t>
            </a:r>
            <a:r>
              <a:rPr lang="es-ES" sz="2800" dirty="0" err="1"/>
              <a:t>means</a:t>
            </a:r>
            <a:r>
              <a:rPr lang="es-ES" sz="2800" dirty="0"/>
              <a:t> </a:t>
            </a:r>
            <a:r>
              <a:rPr lang="es-ES" sz="2800" dirty="0" err="1"/>
              <a:t>having</a:t>
            </a:r>
            <a:r>
              <a:rPr lang="es-ES" sz="2800" dirty="0"/>
              <a:t> at </a:t>
            </a:r>
            <a:r>
              <a:rPr lang="es-ES" sz="2800" dirty="0" err="1"/>
              <a:t>least</a:t>
            </a:r>
            <a:r>
              <a:rPr lang="es-ES" sz="2800" dirty="0"/>
              <a:t> 10% of </a:t>
            </a:r>
            <a:r>
              <a:rPr lang="es-ES" sz="2800" dirty="0" err="1"/>
              <a:t>representativeness</a:t>
            </a:r>
            <a:r>
              <a:rPr lang="es-ES" sz="2800" dirty="0"/>
              <a:t> in </a:t>
            </a:r>
            <a:r>
              <a:rPr lang="es-ES" sz="2800" dirty="0" err="1"/>
              <a:t>the</a:t>
            </a:r>
            <a:r>
              <a:rPr lang="es-ES" sz="2800" dirty="0"/>
              <a:t> sectorial </a:t>
            </a:r>
            <a:r>
              <a:rPr lang="es-ES" sz="2800" dirty="0" err="1"/>
              <a:t>or</a:t>
            </a:r>
            <a:r>
              <a:rPr lang="es-ES" sz="2800" dirty="0"/>
              <a:t> </a:t>
            </a:r>
            <a:r>
              <a:rPr lang="es-ES" sz="2800" dirty="0" err="1"/>
              <a:t>geographical</a:t>
            </a:r>
            <a:r>
              <a:rPr lang="es-ES" sz="2800" dirty="0"/>
              <a:t> </a:t>
            </a:r>
            <a:r>
              <a:rPr lang="es-ES" sz="2800" dirty="0" err="1"/>
              <a:t>scope</a:t>
            </a:r>
            <a:endParaRPr lang="es-ES" sz="2800" dirty="0"/>
          </a:p>
          <a:p>
            <a:pPr eaLnBrk="1" hangingPunct="1">
              <a:buFont typeface="Wingdings" pitchFamily="2" charset="2"/>
              <a:buChar char="Ø"/>
            </a:pPr>
            <a:r>
              <a:rPr lang="es-ES" sz="2800" dirty="0" err="1"/>
              <a:t>The</a:t>
            </a:r>
            <a:r>
              <a:rPr lang="es-ES" sz="2800" dirty="0"/>
              <a:t> </a:t>
            </a:r>
            <a:r>
              <a:rPr lang="es-ES" sz="2800" dirty="0" err="1"/>
              <a:t>employers</a:t>
            </a:r>
            <a:r>
              <a:rPr lang="es-ES" sz="2800" dirty="0"/>
              <a:t>’ </a:t>
            </a:r>
            <a:r>
              <a:rPr lang="es-ES" sz="2800" dirty="0" err="1"/>
              <a:t>associations</a:t>
            </a:r>
            <a:r>
              <a:rPr lang="es-ES" sz="2800" dirty="0"/>
              <a:t> </a:t>
            </a:r>
            <a:r>
              <a:rPr lang="es-ES" sz="2800" dirty="0" err="1"/>
              <a:t>representing</a:t>
            </a:r>
            <a:r>
              <a:rPr lang="es-ES" sz="2800" dirty="0"/>
              <a:t> </a:t>
            </a:r>
            <a:r>
              <a:rPr lang="es-ES" sz="2800" dirty="0" err="1"/>
              <a:t>the</a:t>
            </a:r>
            <a:r>
              <a:rPr lang="es-ES" sz="2800" dirty="0"/>
              <a:t> 10% </a:t>
            </a:r>
            <a:r>
              <a:rPr lang="es-ES" sz="2800" dirty="0" err="1"/>
              <a:t>minimum</a:t>
            </a:r>
            <a:r>
              <a:rPr lang="es-ES" sz="2800" dirty="0"/>
              <a:t> and </a:t>
            </a:r>
            <a:r>
              <a:rPr lang="es-ES" sz="2800" dirty="0" err="1"/>
              <a:t>have</a:t>
            </a:r>
            <a:r>
              <a:rPr lang="es-ES" sz="2800" dirty="0"/>
              <a:t> 10% </a:t>
            </a:r>
            <a:r>
              <a:rPr lang="es-ES" sz="2800" dirty="0" err="1"/>
              <a:t>workers</a:t>
            </a:r>
            <a:r>
              <a:rPr lang="es-ES" sz="2800" dirty="0"/>
              <a:t> </a:t>
            </a:r>
            <a:r>
              <a:rPr lang="es-ES" sz="2800" dirty="0" err="1"/>
              <a:t>employed</a:t>
            </a:r>
            <a:r>
              <a:rPr lang="es-ES" sz="2800" dirty="0"/>
              <a:t> in </a:t>
            </a:r>
            <a:r>
              <a:rPr lang="es-ES" sz="2800" dirty="0" err="1"/>
              <a:t>the</a:t>
            </a:r>
            <a:r>
              <a:rPr lang="es-ES" sz="2800" dirty="0"/>
              <a:t> sector</a:t>
            </a:r>
          </a:p>
          <a:p>
            <a:pPr eaLnBrk="1" hangingPunct="1">
              <a:buFontTx/>
              <a:buNone/>
            </a:pPr>
            <a:endParaRPr lang="es-ES" sz="2000" dirty="0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900113" y="404813"/>
            <a:ext cx="71278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3600" b="1" dirty="0">
                <a:solidFill>
                  <a:srgbClr val="0070C0"/>
                </a:solidFill>
              </a:rPr>
              <a:t>WHO CAN NEGOTIATE? (2)</a:t>
            </a:r>
            <a:r>
              <a:rPr lang="es-ES" sz="3600" b="1" i="1" dirty="0">
                <a:solidFill>
                  <a:srgbClr val="0070C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E47165-E65D-4305-82BF-10AA79B3DD12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z="3200" b="1" dirty="0">
                <a:solidFill>
                  <a:srgbClr val="FF0000"/>
                </a:solidFill>
              </a:rPr>
              <a:t>BASIC COLLECTIVE BARGAINING RULES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s-ES" sz="2400" dirty="0" err="1"/>
              <a:t>Obligation</a:t>
            </a:r>
            <a:r>
              <a:rPr lang="es-ES" sz="2400" dirty="0"/>
              <a:t> </a:t>
            </a:r>
            <a:r>
              <a:rPr lang="es-ES" sz="2400" dirty="0" err="1"/>
              <a:t>to</a:t>
            </a:r>
            <a:r>
              <a:rPr lang="es-ES" sz="2400" dirty="0"/>
              <a:t> </a:t>
            </a:r>
            <a:r>
              <a:rPr lang="es-ES" sz="2400" dirty="0" err="1"/>
              <a:t>negotiate</a:t>
            </a:r>
            <a:r>
              <a:rPr lang="es-ES" sz="2400" dirty="0"/>
              <a:t> in </a:t>
            </a:r>
            <a:r>
              <a:rPr lang="es-ES" sz="2400" dirty="0" err="1"/>
              <a:t>good</a:t>
            </a:r>
            <a:r>
              <a:rPr lang="es-ES" sz="2400" dirty="0"/>
              <a:t> </a:t>
            </a:r>
            <a:r>
              <a:rPr lang="es-ES" sz="2400" dirty="0" err="1"/>
              <a:t>faith</a:t>
            </a:r>
            <a:r>
              <a:rPr lang="es-ES" sz="2400" dirty="0"/>
              <a:t>, </a:t>
            </a:r>
            <a:r>
              <a:rPr lang="es-ES" sz="2400" dirty="0" err="1"/>
              <a:t>but</a:t>
            </a:r>
            <a:r>
              <a:rPr lang="es-ES" sz="2400" dirty="0"/>
              <a:t> </a:t>
            </a:r>
            <a:r>
              <a:rPr lang="es-ES" sz="2400" dirty="0" err="1"/>
              <a:t>not</a:t>
            </a:r>
            <a:r>
              <a:rPr lang="es-ES" sz="2400" dirty="0"/>
              <a:t> </a:t>
            </a:r>
            <a:r>
              <a:rPr lang="es-ES" sz="2400" dirty="0" err="1"/>
              <a:t>obligation</a:t>
            </a:r>
            <a:r>
              <a:rPr lang="es-ES" sz="2400" dirty="0"/>
              <a:t> </a:t>
            </a:r>
            <a:r>
              <a:rPr lang="es-ES" sz="2400" dirty="0" err="1"/>
              <a:t>to</a:t>
            </a:r>
            <a:r>
              <a:rPr lang="es-ES" sz="2400" dirty="0"/>
              <a:t> </a:t>
            </a:r>
            <a:r>
              <a:rPr lang="es-ES" sz="2400" dirty="0" err="1"/>
              <a:t>agree</a:t>
            </a:r>
            <a:endParaRPr lang="es-ES" sz="2400" dirty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s-ES" sz="2400" dirty="0" err="1"/>
              <a:t>Overall</a:t>
            </a:r>
            <a:r>
              <a:rPr lang="es-ES" sz="2400" dirty="0"/>
              <a:t> </a:t>
            </a:r>
            <a:r>
              <a:rPr lang="es-ES" sz="2400" dirty="0" err="1"/>
              <a:t>efficiency</a:t>
            </a:r>
            <a:r>
              <a:rPr lang="es-ES" sz="2400" dirty="0"/>
              <a:t> (no </a:t>
            </a:r>
            <a:r>
              <a:rPr lang="es-ES" sz="2400" dirty="0" err="1"/>
              <a:t>matter</a:t>
            </a:r>
            <a:r>
              <a:rPr lang="es-ES" sz="2400" dirty="0"/>
              <a:t> </a:t>
            </a:r>
            <a:r>
              <a:rPr lang="es-ES" sz="2400" dirty="0" err="1"/>
              <a:t>if</a:t>
            </a:r>
            <a:r>
              <a:rPr lang="es-ES" sz="2400" dirty="0"/>
              <a:t> </a:t>
            </a:r>
            <a:r>
              <a:rPr lang="es-ES" sz="2400" dirty="0" err="1"/>
              <a:t>you’re</a:t>
            </a:r>
            <a:r>
              <a:rPr lang="es-ES" sz="2400" dirty="0"/>
              <a:t> a </a:t>
            </a:r>
            <a:r>
              <a:rPr lang="es-ES" sz="2400" dirty="0" err="1"/>
              <a:t>member</a:t>
            </a:r>
            <a:r>
              <a:rPr lang="es-ES" sz="2400" dirty="0"/>
              <a:t> of a </a:t>
            </a:r>
            <a:r>
              <a:rPr lang="es-ES" sz="2400" dirty="0" err="1"/>
              <a:t>union</a:t>
            </a:r>
            <a:r>
              <a:rPr lang="es-ES" sz="2400" dirty="0"/>
              <a:t> </a:t>
            </a:r>
            <a:r>
              <a:rPr lang="es-ES" sz="2400" dirty="0" err="1"/>
              <a:t>or</a:t>
            </a:r>
            <a:r>
              <a:rPr lang="es-ES" sz="2400" dirty="0"/>
              <a:t> </a:t>
            </a:r>
            <a:r>
              <a:rPr lang="es-ES" sz="2400" dirty="0" err="1"/>
              <a:t>not</a:t>
            </a:r>
            <a:r>
              <a:rPr lang="es-ES" sz="2400" dirty="0"/>
              <a:t>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s-ES" sz="2400" dirty="0"/>
              <a:t>“Ultra-</a:t>
            </a:r>
            <a:r>
              <a:rPr lang="es-ES" sz="2400" dirty="0" err="1"/>
              <a:t>activity</a:t>
            </a:r>
            <a:r>
              <a:rPr lang="es-ES" sz="2400" dirty="0"/>
              <a:t>” of </a:t>
            </a:r>
            <a:r>
              <a:rPr lang="es-ES" sz="2400" dirty="0" err="1"/>
              <a:t>the</a:t>
            </a:r>
            <a:r>
              <a:rPr lang="es-ES" sz="2400" dirty="0"/>
              <a:t> </a:t>
            </a:r>
            <a:r>
              <a:rPr lang="es-ES" sz="2400" dirty="0" err="1"/>
              <a:t>agreement</a:t>
            </a:r>
            <a:r>
              <a:rPr lang="es-ES" sz="2400" dirty="0"/>
              <a:t>: </a:t>
            </a:r>
            <a:r>
              <a:rPr lang="es-ES" sz="2400" dirty="0" err="1"/>
              <a:t>validity</a:t>
            </a:r>
            <a:r>
              <a:rPr lang="es-ES" sz="2400" dirty="0"/>
              <a:t> of </a:t>
            </a:r>
            <a:r>
              <a:rPr lang="es-ES" sz="2400" dirty="0" err="1"/>
              <a:t>contents</a:t>
            </a:r>
            <a:r>
              <a:rPr lang="es-ES" sz="2400" dirty="0"/>
              <a:t> </a:t>
            </a:r>
            <a:r>
              <a:rPr lang="es-ES" sz="2400" dirty="0" err="1"/>
              <a:t>while</a:t>
            </a:r>
            <a:r>
              <a:rPr lang="es-ES" sz="2400" dirty="0"/>
              <a:t> </a:t>
            </a:r>
            <a:r>
              <a:rPr lang="es-ES" sz="2400" dirty="0" err="1"/>
              <a:t>negotiating</a:t>
            </a:r>
            <a:r>
              <a:rPr lang="es-ES" sz="2400" dirty="0"/>
              <a:t>, </a:t>
            </a:r>
            <a:r>
              <a:rPr lang="es-ES" sz="2400" dirty="0" err="1"/>
              <a:t>reduced</a:t>
            </a:r>
            <a:r>
              <a:rPr lang="es-ES" sz="2400" dirty="0"/>
              <a:t> in </a:t>
            </a:r>
            <a:r>
              <a:rPr lang="es-ES" sz="2400" dirty="0" err="1"/>
              <a:t>the</a:t>
            </a:r>
            <a:r>
              <a:rPr lang="es-ES" sz="2400" dirty="0"/>
              <a:t> 2012 laboral </a:t>
            </a:r>
            <a:r>
              <a:rPr lang="es-ES" sz="2400" dirty="0" err="1"/>
              <a:t>reform</a:t>
            </a:r>
            <a:endParaRPr lang="es-ES" sz="2400" dirty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s-ES" sz="2400" dirty="0" err="1"/>
              <a:t>The</a:t>
            </a:r>
            <a:r>
              <a:rPr lang="es-ES" sz="2400" dirty="0"/>
              <a:t> </a:t>
            </a:r>
            <a:r>
              <a:rPr lang="es-ES" sz="2400" dirty="0" err="1"/>
              <a:t>contents</a:t>
            </a:r>
            <a:r>
              <a:rPr lang="es-ES" sz="2400" dirty="0"/>
              <a:t> are </a:t>
            </a:r>
            <a:r>
              <a:rPr lang="es-ES" sz="2400" dirty="0" err="1"/>
              <a:t>minimum</a:t>
            </a:r>
            <a:r>
              <a:rPr lang="es-ES" sz="2400" dirty="0"/>
              <a:t> </a:t>
            </a:r>
            <a:r>
              <a:rPr lang="es-ES" sz="2400" dirty="0" err="1"/>
              <a:t>application</a:t>
            </a:r>
            <a:r>
              <a:rPr lang="es-ES" sz="2400" dirty="0"/>
              <a:t> (</a:t>
            </a:r>
            <a:r>
              <a:rPr lang="es-ES" sz="2400" dirty="0" err="1"/>
              <a:t>less</a:t>
            </a:r>
            <a:r>
              <a:rPr lang="es-ES" sz="2400" dirty="0"/>
              <a:t> </a:t>
            </a:r>
            <a:r>
              <a:rPr lang="es-ES" sz="2400" dirty="0" err="1"/>
              <a:t>than</a:t>
            </a:r>
            <a:r>
              <a:rPr lang="es-ES" sz="2400" dirty="0"/>
              <a:t> </a:t>
            </a:r>
            <a:r>
              <a:rPr lang="es-ES" sz="2400" dirty="0" err="1"/>
              <a:t>this</a:t>
            </a:r>
            <a:r>
              <a:rPr lang="es-ES" sz="2400" dirty="0"/>
              <a:t> </a:t>
            </a:r>
            <a:r>
              <a:rPr lang="es-ES" sz="2400" dirty="0" err="1"/>
              <a:t>it’s</a:t>
            </a:r>
            <a:r>
              <a:rPr lang="es-ES" sz="2400" dirty="0"/>
              <a:t> </a:t>
            </a:r>
            <a:r>
              <a:rPr lang="es-ES" sz="2400" dirty="0" err="1"/>
              <a:t>illegal</a:t>
            </a:r>
            <a:r>
              <a:rPr lang="es-ES" sz="2400" dirty="0"/>
              <a:t>)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dirty="0"/>
              <a:t>Once the agreement is signed it supposes a tacit clause of social peace for the agreed issues</a:t>
            </a:r>
            <a:endParaRPr lang="es-ES" sz="24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F8F1EA-57F4-49D8-B9B4-D89D38F82266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12291" name="9 Rectángulo"/>
          <p:cNvSpPr>
            <a:spLocks noChangeArrowheads="1"/>
          </p:cNvSpPr>
          <p:nvPr/>
        </p:nvSpPr>
        <p:spPr bwMode="auto">
          <a:xfrm>
            <a:off x="539750" y="333375"/>
            <a:ext cx="860425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3200" b="1" dirty="0" err="1">
                <a:solidFill>
                  <a:srgbClr val="00B050"/>
                </a:solidFill>
              </a:rPr>
              <a:t>Bargaining</a:t>
            </a:r>
            <a:r>
              <a:rPr lang="es-ES" sz="3200" b="1" dirty="0">
                <a:solidFill>
                  <a:srgbClr val="00B050"/>
                </a:solidFill>
              </a:rPr>
              <a:t> </a:t>
            </a:r>
            <a:r>
              <a:rPr lang="es-ES" sz="3200" b="1" dirty="0" err="1">
                <a:solidFill>
                  <a:srgbClr val="00B050"/>
                </a:solidFill>
              </a:rPr>
              <a:t>structure</a:t>
            </a:r>
            <a:r>
              <a:rPr lang="es-ES" sz="3200" b="1" dirty="0">
                <a:solidFill>
                  <a:srgbClr val="00B050"/>
                </a:solidFill>
              </a:rPr>
              <a:t> in </a:t>
            </a:r>
            <a:r>
              <a:rPr lang="es-ES" sz="3200" b="1" dirty="0" err="1">
                <a:solidFill>
                  <a:srgbClr val="00B050"/>
                </a:solidFill>
              </a:rPr>
              <a:t>commerce</a:t>
            </a:r>
            <a:r>
              <a:rPr lang="es-ES" sz="3200" b="1" dirty="0">
                <a:solidFill>
                  <a:srgbClr val="00B050"/>
                </a:solidFill>
              </a:rPr>
              <a:t> </a:t>
            </a:r>
          </a:p>
          <a:p>
            <a:endParaRPr lang="es-ES" sz="3200" b="1" dirty="0"/>
          </a:p>
        </p:txBody>
      </p:sp>
      <p:sp>
        <p:nvSpPr>
          <p:cNvPr id="4" name="3 Rectángulo"/>
          <p:cNvSpPr/>
          <p:nvPr/>
        </p:nvSpPr>
        <p:spPr>
          <a:xfrm>
            <a:off x="1043608" y="1268760"/>
            <a:ext cx="619268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- Framework agreement on commerce (AMAC). National disposition that covers all the sectors in determined issues (except big stores). It covers over 1.300.000 people.</a:t>
            </a:r>
            <a:br>
              <a:rPr lang="en-US" dirty="0"/>
            </a:br>
            <a:r>
              <a:rPr lang="en-US" dirty="0"/>
              <a:t>- Great dispersion as a fundamental characteristic. The most important area is the provincial / autonomous sector (+ 250 agreements). In this area are + 70% of workers</a:t>
            </a:r>
          </a:p>
          <a:p>
            <a:pPr>
              <a:buFontTx/>
              <a:buChar char="-"/>
            </a:pPr>
            <a:r>
              <a:rPr lang="en-US" dirty="0"/>
              <a:t>In the national sector are negotiated 7 agreements, including the most important: big stores (220.000 people affected) </a:t>
            </a:r>
          </a:p>
          <a:p>
            <a:pPr>
              <a:buFontTx/>
              <a:buChar char="-"/>
            </a:pPr>
            <a:r>
              <a:rPr lang="en-US" dirty="0"/>
              <a:t> Company agreements have some relevance in some supermarket groups (</a:t>
            </a:r>
            <a:r>
              <a:rPr lang="en-US" dirty="0" err="1"/>
              <a:t>Lidl</a:t>
            </a:r>
            <a:r>
              <a:rPr lang="en-US" dirty="0"/>
              <a:t>, local supermarkets).</a:t>
            </a:r>
          </a:p>
          <a:p>
            <a:pPr>
              <a:buFontTx/>
              <a:buChar char="-"/>
            </a:pPr>
            <a:r>
              <a:rPr lang="en-US" dirty="0"/>
              <a:t> Big issues: part-time contracts, work in holydays and life-work balance, lack of professional training, remuneration systems according on objective skills, outsourcing,…</a:t>
            </a:r>
          </a:p>
          <a:p>
            <a:pPr>
              <a:buFontTx/>
              <a:buChar char="-"/>
            </a:pPr>
            <a:r>
              <a:rPr lang="en-US" dirty="0"/>
              <a:t>Big challenges: model of quality and sector’s sustainability </a:t>
            </a: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orde">
  <a:themeElements>
    <a:clrScheme name="Bord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Bord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ord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rd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rd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1099</TotalTime>
  <Words>367</Words>
  <Application>Microsoft Office PowerPoint</Application>
  <PresentationFormat>On-screen Show (4:3)</PresentationFormat>
  <Paragraphs>55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Garamond</vt:lpstr>
      <vt:lpstr>Times New Roman</vt:lpstr>
      <vt:lpstr>Wingdings</vt:lpstr>
      <vt:lpstr>Borde</vt:lpstr>
      <vt:lpstr>COLLECTIVE BARGAINING IN THE COMMERCE SECTOR IN SPAIN</vt:lpstr>
      <vt:lpstr>Spanish model of collective bargaining</vt:lpstr>
      <vt:lpstr>WHO CAN NEGOTIATE? </vt:lpstr>
      <vt:lpstr> </vt:lpstr>
      <vt:lpstr>BASIC COLLECTIVE BARGAINING RULES</vt:lpstr>
      <vt:lpstr>PowerPoint Presentation</vt:lpstr>
    </vt:vector>
  </TitlesOfParts>
  <Company>F.E.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 de Windows</dc:creator>
  <cp:lastModifiedBy>Gunjan</cp:lastModifiedBy>
  <cp:revision>122</cp:revision>
  <dcterms:created xsi:type="dcterms:W3CDTF">2007-11-14T13:44:10Z</dcterms:created>
  <dcterms:modified xsi:type="dcterms:W3CDTF">2018-02-20T14:37:32Z</dcterms:modified>
</cp:coreProperties>
</file>