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77" r:id="rId2"/>
    <p:sldId id="263" r:id="rId3"/>
    <p:sldId id="257" r:id="rId4"/>
    <p:sldId id="274" r:id="rId5"/>
    <p:sldId id="275" r:id="rId6"/>
    <p:sldId id="27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ijl, gemiddeld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53" d="100"/>
          <a:sy n="53" d="100"/>
        </p:scale>
        <p:origin x="9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ea\Documents\0-ONDERZOEKSAANVRAGEN\1904-COLBAR\COLBAR-EUROPE%20-%20CBAS%20COLLECTED%20AND%20CODED\COLBAR%20CBAs%20to%20be%20collected_20180507_dg_kt_k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401090854403501E-2"/>
          <c:y val="5.0925925925925902E-2"/>
          <c:w val="0.93155129269505499"/>
          <c:h val="0.6859179060950719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to be coded in COLBAR_EUROPE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Blad1!$A$2:$A$35</c:f>
              <c:strCache>
                <c:ptCount val="34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 Republic</c:v>
                </c:pt>
                <c:pt idx="6">
                  <c:v>Denmark</c:v>
                </c:pt>
                <c:pt idx="7">
                  <c:v>Estonia</c:v>
                </c:pt>
                <c:pt idx="8">
                  <c:v>Finland</c:v>
                </c:pt>
                <c:pt idx="9">
                  <c:v>France</c:v>
                </c:pt>
                <c:pt idx="10">
                  <c:v>Germany</c:v>
                </c:pt>
                <c:pt idx="11">
                  <c:v>Greece</c:v>
                </c:pt>
                <c:pt idx="12">
                  <c:v>Hungary</c:v>
                </c:pt>
                <c:pt idx="13">
                  <c:v>Ireland</c:v>
                </c:pt>
                <c:pt idx="14">
                  <c:v>Italy</c:v>
                </c:pt>
                <c:pt idx="15">
                  <c:v>Latvia</c:v>
                </c:pt>
                <c:pt idx="16">
                  <c:v>Lithuania</c:v>
                </c:pt>
                <c:pt idx="17">
                  <c:v>Luxembourg</c:v>
                </c:pt>
                <c:pt idx="18">
                  <c:v>Malta</c:v>
                </c:pt>
                <c:pt idx="19">
                  <c:v>Netherlands</c:v>
                </c:pt>
                <c:pt idx="20">
                  <c:v>Poland</c:v>
                </c:pt>
                <c:pt idx="21">
                  <c:v>Portugal</c:v>
                </c:pt>
                <c:pt idx="22">
                  <c:v>Romania</c:v>
                </c:pt>
                <c:pt idx="23">
                  <c:v>Slovakia</c:v>
                </c:pt>
                <c:pt idx="24">
                  <c:v>Slovenia</c:v>
                </c:pt>
                <c:pt idx="25">
                  <c:v>Spain</c:v>
                </c:pt>
                <c:pt idx="26">
                  <c:v>Sweden</c:v>
                </c:pt>
                <c:pt idx="27">
                  <c:v>United Kingdom</c:v>
                </c:pt>
                <c:pt idx="28">
                  <c:v>Albania</c:v>
                </c:pt>
                <c:pt idx="29">
                  <c:v>Macedonia</c:v>
                </c:pt>
                <c:pt idx="30">
                  <c:v>Montenegro</c:v>
                </c:pt>
                <c:pt idx="31">
                  <c:v>Serbia</c:v>
                </c:pt>
                <c:pt idx="32">
                  <c:v>Turkey</c:v>
                </c:pt>
                <c:pt idx="33">
                  <c:v>Transnat. Agr.</c:v>
                </c:pt>
              </c:strCache>
            </c:strRef>
          </c:cat>
          <c:val>
            <c:numRef>
              <c:f>Blad1!$B$2:$B$35</c:f>
              <c:numCache>
                <c:formatCode>General</c:formatCode>
                <c:ptCount val="34"/>
                <c:pt idx="0">
                  <c:v>5</c:v>
                </c:pt>
                <c:pt idx="1">
                  <c:v>12</c:v>
                </c:pt>
                <c:pt idx="2">
                  <c:v>9</c:v>
                </c:pt>
                <c:pt idx="3">
                  <c:v>4</c:v>
                </c:pt>
                <c:pt idx="4">
                  <c:v>10</c:v>
                </c:pt>
                <c:pt idx="5">
                  <c:v>7</c:v>
                </c:pt>
                <c:pt idx="6">
                  <c:v>3</c:v>
                </c:pt>
                <c:pt idx="7">
                  <c:v>6</c:v>
                </c:pt>
                <c:pt idx="8">
                  <c:v>7</c:v>
                </c:pt>
                <c:pt idx="9">
                  <c:v>10</c:v>
                </c:pt>
                <c:pt idx="10">
                  <c:v>7</c:v>
                </c:pt>
                <c:pt idx="11">
                  <c:v>12</c:v>
                </c:pt>
                <c:pt idx="12">
                  <c:v>8</c:v>
                </c:pt>
                <c:pt idx="13">
                  <c:v>10</c:v>
                </c:pt>
                <c:pt idx="14">
                  <c:v>88</c:v>
                </c:pt>
                <c:pt idx="15">
                  <c:v>10</c:v>
                </c:pt>
                <c:pt idx="16">
                  <c:v>9</c:v>
                </c:pt>
                <c:pt idx="17">
                  <c:v>10</c:v>
                </c:pt>
                <c:pt idx="18">
                  <c:v>10</c:v>
                </c:pt>
                <c:pt idx="19">
                  <c:v>90</c:v>
                </c:pt>
                <c:pt idx="20">
                  <c:v>10</c:v>
                </c:pt>
                <c:pt idx="21">
                  <c:v>14</c:v>
                </c:pt>
                <c:pt idx="22">
                  <c:v>9</c:v>
                </c:pt>
                <c:pt idx="23">
                  <c:v>8</c:v>
                </c:pt>
                <c:pt idx="24">
                  <c:v>9</c:v>
                </c:pt>
                <c:pt idx="25">
                  <c:v>92</c:v>
                </c:pt>
                <c:pt idx="26">
                  <c:v>2</c:v>
                </c:pt>
                <c:pt idx="27">
                  <c:v>9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2</c:v>
                </c:pt>
                <c:pt idx="32">
                  <c:v>5</c:v>
                </c:pt>
                <c:pt idx="3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4F-464C-8D21-68EBA3CAB511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coded in BARCOM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Blad1!$A$2:$A$35</c:f>
              <c:strCache>
                <c:ptCount val="34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 Republic</c:v>
                </c:pt>
                <c:pt idx="6">
                  <c:v>Denmark</c:v>
                </c:pt>
                <c:pt idx="7">
                  <c:v>Estonia</c:v>
                </c:pt>
                <c:pt idx="8">
                  <c:v>Finland</c:v>
                </c:pt>
                <c:pt idx="9">
                  <c:v>France</c:v>
                </c:pt>
                <c:pt idx="10">
                  <c:v>Germany</c:v>
                </c:pt>
                <c:pt idx="11">
                  <c:v>Greece</c:v>
                </c:pt>
                <c:pt idx="12">
                  <c:v>Hungary</c:v>
                </c:pt>
                <c:pt idx="13">
                  <c:v>Ireland</c:v>
                </c:pt>
                <c:pt idx="14">
                  <c:v>Italy</c:v>
                </c:pt>
                <c:pt idx="15">
                  <c:v>Latvia</c:v>
                </c:pt>
                <c:pt idx="16">
                  <c:v>Lithuania</c:v>
                </c:pt>
                <c:pt idx="17">
                  <c:v>Luxembourg</c:v>
                </c:pt>
                <c:pt idx="18">
                  <c:v>Malta</c:v>
                </c:pt>
                <c:pt idx="19">
                  <c:v>Netherlands</c:v>
                </c:pt>
                <c:pt idx="20">
                  <c:v>Poland</c:v>
                </c:pt>
                <c:pt idx="21">
                  <c:v>Portugal</c:v>
                </c:pt>
                <c:pt idx="22">
                  <c:v>Romania</c:v>
                </c:pt>
                <c:pt idx="23">
                  <c:v>Slovakia</c:v>
                </c:pt>
                <c:pt idx="24">
                  <c:v>Slovenia</c:v>
                </c:pt>
                <c:pt idx="25">
                  <c:v>Spain</c:v>
                </c:pt>
                <c:pt idx="26">
                  <c:v>Sweden</c:v>
                </c:pt>
                <c:pt idx="27">
                  <c:v>United Kingdom</c:v>
                </c:pt>
                <c:pt idx="28">
                  <c:v>Albania</c:v>
                </c:pt>
                <c:pt idx="29">
                  <c:v>Macedonia</c:v>
                </c:pt>
                <c:pt idx="30">
                  <c:v>Montenegro</c:v>
                </c:pt>
                <c:pt idx="31">
                  <c:v>Serbia</c:v>
                </c:pt>
                <c:pt idx="32">
                  <c:v>Turkey</c:v>
                </c:pt>
                <c:pt idx="33">
                  <c:v>Transnat. Agr.</c:v>
                </c:pt>
              </c:strCache>
            </c:strRef>
          </c:cat>
          <c:val>
            <c:numRef>
              <c:f>Blad1!$C$2:$C$35</c:f>
              <c:numCache>
                <c:formatCode>General</c:formatCode>
                <c:ptCount val="34"/>
                <c:pt idx="0">
                  <c:v>5</c:v>
                </c:pt>
                <c:pt idx="1">
                  <c:v>8</c:v>
                </c:pt>
                <c:pt idx="2">
                  <c:v>1</c:v>
                </c:pt>
                <c:pt idx="3">
                  <c:v>6</c:v>
                </c:pt>
                <c:pt idx="4">
                  <c:v>0</c:v>
                </c:pt>
                <c:pt idx="5">
                  <c:v>3</c:v>
                </c:pt>
                <c:pt idx="6">
                  <c:v>7</c:v>
                </c:pt>
                <c:pt idx="7">
                  <c:v>4</c:v>
                </c:pt>
                <c:pt idx="8">
                  <c:v>3</c:v>
                </c:pt>
                <c:pt idx="9">
                  <c:v>10</c:v>
                </c:pt>
                <c:pt idx="10">
                  <c:v>3</c:v>
                </c:pt>
                <c:pt idx="11">
                  <c:v>8</c:v>
                </c:pt>
                <c:pt idx="12">
                  <c:v>2</c:v>
                </c:pt>
                <c:pt idx="13">
                  <c:v>0</c:v>
                </c:pt>
                <c:pt idx="14">
                  <c:v>12</c:v>
                </c:pt>
                <c:pt idx="15">
                  <c:v>0</c:v>
                </c:pt>
                <c:pt idx="16">
                  <c:v>1</c:v>
                </c:pt>
                <c:pt idx="17">
                  <c:v>0</c:v>
                </c:pt>
                <c:pt idx="18">
                  <c:v>0</c:v>
                </c:pt>
                <c:pt idx="19">
                  <c:v>10</c:v>
                </c:pt>
                <c:pt idx="20">
                  <c:v>0</c:v>
                </c:pt>
                <c:pt idx="21">
                  <c:v>6</c:v>
                </c:pt>
                <c:pt idx="22">
                  <c:v>1</c:v>
                </c:pt>
                <c:pt idx="23">
                  <c:v>2</c:v>
                </c:pt>
                <c:pt idx="24">
                  <c:v>1</c:v>
                </c:pt>
                <c:pt idx="25">
                  <c:v>8</c:v>
                </c:pt>
                <c:pt idx="26">
                  <c:v>8</c:v>
                </c:pt>
                <c:pt idx="27">
                  <c:v>11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4F-464C-8D21-68EBA3CAB5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222057840"/>
        <c:axId val="-1222053104"/>
      </c:barChart>
      <c:catAx>
        <c:axId val="-1222057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222053104"/>
        <c:crosses val="autoZero"/>
        <c:auto val="1"/>
        <c:lblAlgn val="ctr"/>
        <c:lblOffset val="100"/>
        <c:noMultiLvlLbl val="0"/>
      </c:catAx>
      <c:valAx>
        <c:axId val="-122205310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22205784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5451405375784299E-2"/>
          <c:y val="6.0763342082239699E-2"/>
          <c:w val="0.39693923617330101"/>
          <c:h val="7.81255468066491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E3767-F479-8A42-BF87-77B6259585C9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EBB04-0D5A-DD4C-874F-2C81973CEB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137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46A78C-ABE7-4EEE-A14A-372256ADF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881947B-3CD9-498A-B723-31524F1703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B9199FF-36F4-4A21-B36E-D7ADC95CC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67D77-3EC5-4C45-AA16-B1494798EA7A}" type="datetime1">
              <a:rPr lang="en-US" smtClean="0"/>
              <a:t>4/29/2019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36DC901-56D2-4880-9F4D-2414F7B0A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D2E2D73-21C3-489B-8053-D940748C6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863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92D3F6-734F-4EE5-8A45-F6A8E9B35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6DF9F40-A984-4984-9AE5-0E268D2AD3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9930B4-A5E8-4181-A95D-32C5E8DC6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B865C-39D4-DE4B-99C4-EFC7A9AF0953}" type="datetime1">
              <a:rPr lang="en-US" smtClean="0"/>
              <a:t>4/29/2019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BA6AD25-E2DD-4061-A559-D2950EE75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73F44FF-DAEB-4440-B377-689FF18E6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802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17BC534-60CB-45D3-B8D0-A08A929AB1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9C910D1-8FE4-483B-BF82-8FCF17FDDE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7D43A44-9D84-4607-8E39-327007B6B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D1CB-1F5F-0441-B176-23F7EE8A9394}" type="datetime1">
              <a:rPr lang="en-US" smtClean="0"/>
              <a:t>4/29/2019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B56FD8F-3891-4554-A789-B7D911CD2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B5031BA-E4B8-430B-8106-67DACE844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210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AB44F7-6EF1-4711-9510-FDC082D66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0E007FE-C4C7-437B-8807-D2FBCDD5F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55E3C70-14F7-415D-B628-C2165091D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E549-E5DE-6244-B13A-852B7B064B49}" type="datetime1">
              <a:rPr lang="en-US" smtClean="0"/>
              <a:t>4/29/2019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81EA93D-2C1E-4125-BB80-D86E6D334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548DE5C-3531-4500-8CB9-7D8B9352A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364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1052C-F286-400C-91FE-8AEC9FCD6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ACD815F-8307-4593-9AEC-43E569512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5DE91C-12EE-4161-9122-A38D3E83A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26227-174F-CB4F-B7C6-DDD17D115A04}" type="datetime1">
              <a:rPr lang="en-US" smtClean="0"/>
              <a:t>4/29/2019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99884E-480D-4B16-ADEF-A4E653858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B88824-645E-4B10-BB94-434D3BC85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982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AF2EFC-07A6-4FA7-A8AA-E6271E9E6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77450A5-1D02-485F-8D95-191DE95E1D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A129EC7-6AC4-4EDB-A704-24F4162BE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81BDA6C-45A4-45BD-8A7B-A83343C57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24F9-0DF8-D349-8E35-6F68E4DB5742}" type="datetime1">
              <a:rPr lang="en-US" smtClean="0"/>
              <a:t>4/29/2019</a:t>
            </a:fld>
            <a:endParaRPr lang="en-GB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C7CF26D-6D7F-4D4A-9231-7F9D0722D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48A725E-A981-41C1-A3DF-4F12A1A8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87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F8266F-74D5-4B6B-8B38-277C98FAF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D896D1A-98C5-4A83-B88D-90D810FAE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41E60CF-02B1-451E-A258-B94D9A1794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FCFEE3F-7149-4750-8BCE-230A910FBE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A30C419-744F-4C0A-B459-B5741F1472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C71B741-D9B0-4073-899B-EBA4CD213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36601-125A-DF4A-8DA6-DAF94C00C122}" type="datetime1">
              <a:rPr lang="en-US" smtClean="0"/>
              <a:t>4/29/2019</a:t>
            </a:fld>
            <a:endParaRPr lang="en-GB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65FFF84-A2E0-4EFC-8505-94FDB0A77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582B1AC-EC83-4558-AB2B-E97FD4165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039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EC2C23-CA58-4A8D-8E43-AA2D701CA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52BBD66-9383-4201-B775-D67248774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3AF8-C234-284B-B62A-2EC4BC9254EC}" type="datetime1">
              <a:rPr lang="en-US" smtClean="0"/>
              <a:t>4/29/2019</a:t>
            </a:fld>
            <a:endParaRPr lang="en-GB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B13F4D2-4B98-4F1B-88D0-2538B5C15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40DC141-C3B0-46DC-954A-BEE6EFC71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7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CE121DE-2419-4E91-951B-DAFC46B06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A983-00D8-414F-B184-C1454BD2D12C}" type="datetime1">
              <a:rPr lang="en-US" smtClean="0"/>
              <a:t>4/29/2019</a:t>
            </a:fld>
            <a:endParaRPr lang="en-GB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AE2CE2B-1E0F-4BA0-BD04-83570782A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AD7C67B-18A1-4B99-8D65-56B5CD494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166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AE61CF-7DE8-4FEE-A1F4-15240C80D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2FDF86-335E-481D-93EA-5CCD421BC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DA9929C-BA75-4372-A027-E836078489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768EE53-5FC1-461A-89AE-8EECACBCB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EFEF-430B-CE48-B204-05E734EF608D}" type="datetime1">
              <a:rPr lang="en-US" smtClean="0"/>
              <a:t>4/29/2019</a:t>
            </a:fld>
            <a:endParaRPr lang="en-GB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652DA4E-29E5-4516-A252-5B9F7E6FA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6F28AD1-B15E-41F9-80E0-D8AB1205A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472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7952B8-91FF-4483-BF53-5455C3F0D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0F186D1-0962-4BBB-8BB0-D2AE08B32F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6A8A17D-EC37-413D-91D6-3218025A9E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4D4355D-9ED1-4D1B-838A-1F076F305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43772-1A3E-944E-8BD4-E418B8BB026D}" type="datetime1">
              <a:rPr lang="en-US" smtClean="0"/>
              <a:t>4/29/2019</a:t>
            </a:fld>
            <a:endParaRPr lang="en-GB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4619A6A-A1D0-49B0-AEEE-07A538620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AA9E6C6-1173-4351-98EC-CF9893C10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54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5B3720F-13E5-4533-8197-9099C0D59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5D91772-3821-4696-9539-27D0EBAE3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614B311-E474-4E55-877D-D766233B34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8F5B-54B5-3F43-A520-A19868EF7693}" type="datetime1">
              <a:rPr lang="en-US" smtClean="0"/>
              <a:t>4/29/2019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8ECD016-C786-486C-A126-D722914243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D1AA64D-EE9B-4A79-8CC9-49AC9B81FF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BD4F9-F800-4519-8FE9-5A32D375A50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803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tif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ageindicator.org/Wageindicatorfoundation/publication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35658" y="2564905"/>
            <a:ext cx="5972710" cy="1229173"/>
          </a:xfrm>
        </p:spPr>
        <p:txBody>
          <a:bodyPr>
            <a:normAutofit fontScale="90000"/>
          </a:bodyPr>
          <a:lstStyle/>
          <a:p>
            <a:r>
              <a:rPr lang="en-GB" dirty="0"/>
              <a:t>Research objectives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1329" y="3794078"/>
            <a:ext cx="3704456" cy="1752600"/>
          </a:xfrm>
        </p:spPr>
        <p:txBody>
          <a:bodyPr/>
          <a:lstStyle/>
          <a:p>
            <a:r>
              <a:rPr lang="en-US" dirty="0"/>
              <a:t>Kea </a:t>
            </a:r>
            <a:r>
              <a:rPr lang="en-US" dirty="0" err="1"/>
              <a:t>Tijdens</a:t>
            </a:r>
            <a:r>
              <a:rPr lang="en-US" dirty="0"/>
              <a:t> &amp; </a:t>
            </a:r>
            <a:r>
              <a:rPr lang="en-US" dirty="0" err="1"/>
              <a:t>Wike</a:t>
            </a:r>
            <a:r>
              <a:rPr lang="en-US" dirty="0"/>
              <a:t> Been</a:t>
            </a: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0057" y="613023"/>
            <a:ext cx="1417953" cy="581789"/>
          </a:xfrm>
          <a:prstGeom prst="rect">
            <a:avLst/>
          </a:prstGeom>
          <a:ln>
            <a:noFill/>
          </a:ln>
        </p:spPr>
      </p:pic>
      <p:pic>
        <p:nvPicPr>
          <p:cNvPr id="6" name="Afbeelding 7"/>
          <p:cNvPicPr/>
          <p:nvPr/>
        </p:nvPicPr>
        <p:blipFill>
          <a:blip r:embed="rId3"/>
          <a:stretch>
            <a:fillRect/>
          </a:stretch>
        </p:blipFill>
        <p:spPr>
          <a:xfrm>
            <a:off x="8738730" y="514027"/>
            <a:ext cx="1371043" cy="779780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8860" y="6225144"/>
            <a:ext cx="880309" cy="45865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738730" y="6225144"/>
            <a:ext cx="2349482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GB" sz="800" dirty="0"/>
              <a:t>Supported by the European Commission, DG Employment, Social Affairs and Inclusion, </a:t>
            </a:r>
            <a:r>
              <a:rPr lang="en-GB" sz="800" b="1" dirty="0"/>
              <a:t>VP/2018/004/0008</a:t>
            </a:r>
            <a:endParaRPr lang="en-US" sz="800" dirty="0"/>
          </a:p>
        </p:txBody>
      </p:sp>
      <p:pic>
        <p:nvPicPr>
          <p:cNvPr id="4" name="Picture 3" descr="C:\My documents\0-BRIEVEN\LOGO'S\logoprp00 UvA.tif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2947" y="579209"/>
            <a:ext cx="1640610" cy="5643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848" y="1916833"/>
            <a:ext cx="4363101" cy="434073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2207568" y="1700808"/>
            <a:ext cx="784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999656" y="2564904"/>
            <a:ext cx="64087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5683" y="488071"/>
            <a:ext cx="2016224" cy="831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566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6AE6A2-DB36-4DE4-BF82-C523BBFA1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0720"/>
          </a:xfrm>
        </p:spPr>
        <p:txBody>
          <a:bodyPr/>
          <a:lstStyle/>
          <a:p>
            <a:r>
              <a:rPr lang="nl-NL" dirty="0"/>
              <a:t>Five research </a:t>
            </a:r>
            <a:r>
              <a:rPr lang="nl-NL" dirty="0" err="1"/>
              <a:t>objectives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33452E9-D6B6-4E52-9867-5934EC582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5844"/>
            <a:ext cx="10515600" cy="507702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600" dirty="0"/>
              <a:t>Which topics are agreed upon in the agreements and can patterns in bargaining topics be identified within and across countries and private and public sectors?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600" dirty="0"/>
              <a:t>Do agreements include wage clauses, pay scales and indexation clauses, and how do pay scales compare within and across countries and sectors?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600" dirty="0"/>
              <a:t>To what extent is a wider bargaining agenda agreed upon and are clauses traded off against each other?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600" dirty="0"/>
              <a:t>Do agreements converge across countries when concluded by daughters of multinational companies and do they align with Transnational Company Agreements?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600" dirty="0"/>
              <a:t>Is a continuous Europe-wide data collection of collective agreements feasible?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2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35" y="6538912"/>
            <a:ext cx="2248008" cy="2236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838200" y="560899"/>
            <a:ext cx="10666863" cy="25955"/>
          </a:xfrm>
          <a:prstGeom prst="line">
            <a:avLst/>
          </a:prstGeom>
          <a:ln w="19050">
            <a:solidFill>
              <a:srgbClr val="A6BF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38200" y="1392072"/>
            <a:ext cx="10666863" cy="13647"/>
          </a:xfrm>
          <a:prstGeom prst="line">
            <a:avLst/>
          </a:prstGeom>
          <a:ln w="952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9849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A9151E-580E-4D6B-A71C-01C387C27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673" y="306132"/>
            <a:ext cx="11232106" cy="1325563"/>
          </a:xfrm>
        </p:spPr>
        <p:txBody>
          <a:bodyPr>
            <a:normAutofit/>
          </a:bodyPr>
          <a:lstStyle/>
          <a:p>
            <a:r>
              <a:rPr lang="nl-NL" sz="2800" dirty="0"/>
              <a:t>Analyses </a:t>
            </a:r>
            <a:r>
              <a:rPr lang="nl-NL" sz="2800" dirty="0" err="1"/>
              <a:t>based</a:t>
            </a:r>
            <a:r>
              <a:rPr lang="nl-NL" sz="2800" dirty="0"/>
              <a:t> on </a:t>
            </a:r>
            <a:r>
              <a:rPr lang="en-GB" sz="2800" dirty="0"/>
              <a:t>613 Labour Agreements and 25 Transnational Agreements</a:t>
            </a:r>
          </a:p>
        </p:txBody>
      </p:sp>
      <p:graphicFrame>
        <p:nvGraphicFramePr>
          <p:cNvPr id="10" name="Tijdelijke aanduiding voor inhoud 9">
            <a:extLst>
              <a:ext uri="{FF2B5EF4-FFF2-40B4-BE49-F238E27FC236}">
                <a16:creationId xmlns:a16="http://schemas.microsoft.com/office/drawing/2014/main" id="{724CFDA4-9C66-47F7-866A-4CFB527ADC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1729993"/>
              </p:ext>
            </p:extLst>
          </p:nvPr>
        </p:nvGraphicFramePr>
        <p:xfrm>
          <a:off x="477673" y="1392072"/>
          <a:ext cx="11027390" cy="5362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3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477673" y="559558"/>
            <a:ext cx="11027390" cy="27296"/>
          </a:xfrm>
          <a:prstGeom prst="line">
            <a:avLst/>
          </a:prstGeom>
          <a:ln w="19050">
            <a:solidFill>
              <a:srgbClr val="A6BF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77673" y="1392072"/>
            <a:ext cx="11027390" cy="13647"/>
          </a:xfrm>
          <a:prstGeom prst="line">
            <a:avLst/>
          </a:prstGeom>
          <a:ln w="952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356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E5461A-EF32-448B-8523-24480A7E1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107994" cy="1325563"/>
          </a:xfrm>
        </p:spPr>
        <p:txBody>
          <a:bodyPr>
            <a:normAutofit/>
          </a:bodyPr>
          <a:lstStyle/>
          <a:p>
            <a:r>
              <a:rPr lang="nl-NL" sz="4000" b="1" dirty="0"/>
              <a:t>Analyses of </a:t>
            </a:r>
            <a:r>
              <a:rPr lang="nl-NL" sz="4000" b="1" dirty="0" err="1"/>
              <a:t>Agreements</a:t>
            </a:r>
            <a:r>
              <a:rPr lang="nl-NL" sz="4000" b="1" dirty="0"/>
              <a:t> (COLBAR+BARCOM=TOTAL)</a:t>
            </a:r>
            <a:endParaRPr lang="en-GB" sz="4000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FBF2F8C-DD2A-4CA4-941B-023BA2A46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200"/>
            <a:ext cx="10515600" cy="4892675"/>
          </a:xfrm>
        </p:spPr>
        <p:txBody>
          <a:bodyPr>
            <a:normAutofit fontScale="85000" lnSpcReduction="20000"/>
          </a:bodyPr>
          <a:lstStyle/>
          <a:p>
            <a:r>
              <a:rPr lang="nl-NL" b="1" dirty="0"/>
              <a:t>CELSI</a:t>
            </a:r>
            <a:r>
              <a:rPr lang="nl-NL" dirty="0"/>
              <a:t>: </a:t>
            </a:r>
            <a:r>
              <a:rPr lang="nl-NL" dirty="0" err="1"/>
              <a:t>one</a:t>
            </a:r>
            <a:r>
              <a:rPr lang="nl-NL" dirty="0"/>
              <a:t> report </a:t>
            </a:r>
            <a:r>
              <a:rPr lang="nl-NL" dirty="0" err="1"/>
              <a:t>about</a:t>
            </a:r>
            <a:r>
              <a:rPr lang="nl-NL" dirty="0"/>
              <a:t> </a:t>
            </a:r>
            <a:r>
              <a:rPr lang="nl-NL" dirty="0" err="1"/>
              <a:t>Visegrad</a:t>
            </a:r>
            <a:r>
              <a:rPr lang="nl-NL" dirty="0"/>
              <a:t> </a:t>
            </a:r>
            <a:r>
              <a:rPr lang="nl-NL" dirty="0" err="1"/>
              <a:t>countries</a:t>
            </a:r>
            <a:endParaRPr lang="nl-NL" dirty="0"/>
          </a:p>
          <a:p>
            <a:pPr lvl="1"/>
            <a:r>
              <a:rPr lang="en-GB" dirty="0"/>
              <a:t>Czech Republic	7 + 3 = 10</a:t>
            </a:r>
          </a:p>
          <a:p>
            <a:pPr lvl="1"/>
            <a:r>
              <a:rPr lang="en-GB" dirty="0"/>
              <a:t>Hungary		8 + 2 = 10</a:t>
            </a:r>
          </a:p>
          <a:p>
            <a:pPr lvl="1"/>
            <a:r>
              <a:rPr lang="en-GB" dirty="0"/>
              <a:t>Poland		10 + 0 = 10</a:t>
            </a:r>
          </a:p>
          <a:p>
            <a:pPr lvl="1"/>
            <a:r>
              <a:rPr lang="en-GB" dirty="0"/>
              <a:t>Slovakia		8 + 2 = 10</a:t>
            </a:r>
          </a:p>
          <a:p>
            <a:r>
              <a:rPr lang="nl-NL" b="1" dirty="0"/>
              <a:t>CNEL</a:t>
            </a:r>
            <a:r>
              <a:rPr lang="nl-NL" dirty="0"/>
              <a:t>: </a:t>
            </a:r>
          </a:p>
          <a:p>
            <a:pPr lvl="1"/>
            <a:r>
              <a:rPr lang="nl-NL" dirty="0" err="1"/>
              <a:t>one</a:t>
            </a:r>
            <a:r>
              <a:rPr lang="nl-NL" dirty="0"/>
              <a:t> report </a:t>
            </a:r>
            <a:r>
              <a:rPr lang="nl-NL" dirty="0" err="1"/>
              <a:t>about</a:t>
            </a:r>
            <a:r>
              <a:rPr lang="nl-NL" dirty="0"/>
              <a:t> Italy ( </a:t>
            </a:r>
            <a:r>
              <a:rPr lang="en-GB" dirty="0"/>
              <a:t>88 + 12 = 100) </a:t>
            </a:r>
          </a:p>
          <a:p>
            <a:r>
              <a:rPr lang="nl-NL" b="1" dirty="0"/>
              <a:t>UvA</a:t>
            </a:r>
            <a:r>
              <a:rPr lang="nl-NL" dirty="0"/>
              <a:t>: </a:t>
            </a:r>
          </a:p>
          <a:p>
            <a:pPr lvl="1"/>
            <a:r>
              <a:rPr lang="nl-NL" dirty="0" err="1"/>
              <a:t>one</a:t>
            </a:r>
            <a:r>
              <a:rPr lang="nl-NL" dirty="0"/>
              <a:t> report </a:t>
            </a:r>
            <a:r>
              <a:rPr lang="nl-NL" dirty="0" err="1"/>
              <a:t>about</a:t>
            </a:r>
            <a:r>
              <a:rPr lang="nl-NL" dirty="0"/>
              <a:t> Netherlands (</a:t>
            </a:r>
            <a:r>
              <a:rPr lang="en-GB" dirty="0"/>
              <a:t>90 + 10 = 100)</a:t>
            </a:r>
          </a:p>
          <a:p>
            <a:pPr lvl="1"/>
            <a:r>
              <a:rPr lang="nl-NL" dirty="0" err="1"/>
              <a:t>one</a:t>
            </a:r>
            <a:r>
              <a:rPr lang="nl-NL" dirty="0"/>
              <a:t> report </a:t>
            </a:r>
            <a:r>
              <a:rPr lang="nl-NL" dirty="0" err="1"/>
              <a:t>about</a:t>
            </a:r>
            <a:r>
              <a:rPr lang="nl-NL" dirty="0"/>
              <a:t> Spain (</a:t>
            </a:r>
            <a:r>
              <a:rPr lang="en-GB" dirty="0"/>
              <a:t>92 + 8 = 100)</a:t>
            </a:r>
          </a:p>
          <a:p>
            <a:pPr lvl="1"/>
            <a:r>
              <a:rPr lang="en-GB" dirty="0"/>
              <a:t>four reports about entire dataset (518 + 120 = 638)</a:t>
            </a:r>
          </a:p>
          <a:p>
            <a:pPr lvl="2"/>
            <a:r>
              <a:rPr lang="en-GB" dirty="0"/>
              <a:t>comparing agreements in 4 sectors</a:t>
            </a:r>
          </a:p>
          <a:p>
            <a:pPr lvl="2"/>
            <a:r>
              <a:rPr lang="en-GB" dirty="0"/>
              <a:t>wage clauses in agreements</a:t>
            </a:r>
          </a:p>
          <a:p>
            <a:pPr lvl="2"/>
            <a:r>
              <a:rPr lang="en-GB" dirty="0"/>
              <a:t>wider bargaining agenda</a:t>
            </a:r>
          </a:p>
          <a:p>
            <a:pPr lvl="2"/>
            <a:r>
              <a:rPr lang="en-GB" dirty="0"/>
              <a:t>convergence across subsidiaries of MNEs and TCAs</a:t>
            </a:r>
          </a:p>
          <a:p>
            <a:pPr lvl="1"/>
            <a:r>
              <a:rPr lang="en-GB" dirty="0"/>
              <a:t>one report about perspectives for CBA data collection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4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49" y="6487544"/>
            <a:ext cx="2248008" cy="2236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838200" y="560899"/>
            <a:ext cx="10666863" cy="25955"/>
          </a:xfrm>
          <a:prstGeom prst="line">
            <a:avLst/>
          </a:prstGeom>
          <a:ln w="19050">
            <a:solidFill>
              <a:srgbClr val="A6BF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38200" y="1392072"/>
            <a:ext cx="10666863" cy="13647"/>
          </a:xfrm>
          <a:prstGeom prst="line">
            <a:avLst/>
          </a:prstGeom>
          <a:ln w="952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724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7ECFA4-542E-4941-9D32-32989388D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The CBA dataset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DBB162E-7752-4C3E-863B-6F7DCD493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nl-NL" dirty="0" err="1"/>
              <a:t>Existing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growing</a:t>
            </a:r>
            <a:r>
              <a:rPr lang="nl-NL" dirty="0"/>
              <a:t> dataset</a:t>
            </a:r>
          </a:p>
          <a:p>
            <a:pPr lvl="1"/>
            <a:r>
              <a:rPr lang="nl-NL" dirty="0" err="1"/>
              <a:t>Quarterly</a:t>
            </a:r>
            <a:r>
              <a:rPr lang="nl-NL" dirty="0"/>
              <a:t> updates</a:t>
            </a:r>
          </a:p>
          <a:p>
            <a:pPr lvl="1"/>
            <a:r>
              <a:rPr lang="nl-NL" dirty="0" err="1"/>
              <a:t>Includes</a:t>
            </a:r>
            <a:r>
              <a:rPr lang="nl-NL" dirty="0"/>
              <a:t> </a:t>
            </a:r>
            <a:r>
              <a:rPr lang="nl-NL" dirty="0" err="1"/>
              <a:t>all</a:t>
            </a:r>
            <a:r>
              <a:rPr lang="nl-NL" dirty="0"/>
              <a:t> </a:t>
            </a:r>
            <a:r>
              <a:rPr lang="nl-NL" dirty="0" err="1"/>
              <a:t>coded</a:t>
            </a:r>
            <a:r>
              <a:rPr lang="nl-NL" dirty="0"/>
              <a:t> information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all</a:t>
            </a:r>
            <a:r>
              <a:rPr lang="nl-NL" dirty="0"/>
              <a:t> </a:t>
            </a:r>
            <a:r>
              <a:rPr lang="nl-NL" dirty="0" err="1"/>
              <a:t>agreements</a:t>
            </a:r>
            <a:endParaRPr lang="nl-NL" dirty="0"/>
          </a:p>
          <a:p>
            <a:pPr lvl="1"/>
            <a:r>
              <a:rPr lang="nl-NL" dirty="0"/>
              <a:t>Format: </a:t>
            </a:r>
            <a:r>
              <a:rPr lang="nl-NL" dirty="0" err="1"/>
              <a:t>csv</a:t>
            </a:r>
            <a:r>
              <a:rPr lang="nl-NL" dirty="0"/>
              <a:t> file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numerical</a:t>
            </a:r>
            <a:r>
              <a:rPr lang="nl-NL" dirty="0"/>
              <a:t> data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coded</a:t>
            </a:r>
            <a:r>
              <a:rPr lang="nl-NL" dirty="0"/>
              <a:t> </a:t>
            </a:r>
            <a:r>
              <a:rPr lang="nl-NL" dirty="0" err="1"/>
              <a:t>clauses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text</a:t>
            </a:r>
            <a:r>
              <a:rPr lang="nl-NL" dirty="0"/>
              <a:t> information </a:t>
            </a:r>
            <a:r>
              <a:rPr lang="nl-NL" dirty="0" err="1"/>
              <a:t>regarding</a:t>
            </a:r>
            <a:r>
              <a:rPr lang="nl-NL" dirty="0"/>
              <a:t> the </a:t>
            </a:r>
            <a:r>
              <a:rPr lang="nl-NL" dirty="0" err="1"/>
              <a:t>signatories</a:t>
            </a:r>
            <a:r>
              <a:rPr lang="nl-NL" dirty="0"/>
              <a:t> of the </a:t>
            </a:r>
            <a:r>
              <a:rPr lang="nl-NL" dirty="0" err="1"/>
              <a:t>agreements</a:t>
            </a:r>
            <a:endParaRPr lang="nl-NL" dirty="0"/>
          </a:p>
          <a:p>
            <a:pPr lvl="1"/>
            <a:r>
              <a:rPr lang="nl-NL" dirty="0"/>
              <a:t>Industries of </a:t>
            </a:r>
            <a:r>
              <a:rPr lang="nl-NL" dirty="0" err="1"/>
              <a:t>signatories</a:t>
            </a:r>
            <a:r>
              <a:rPr lang="nl-NL" dirty="0"/>
              <a:t> are </a:t>
            </a:r>
            <a:r>
              <a:rPr lang="nl-NL" dirty="0" err="1"/>
              <a:t>coded</a:t>
            </a:r>
            <a:r>
              <a:rPr lang="nl-NL" dirty="0"/>
              <a:t> (NACE </a:t>
            </a:r>
            <a:r>
              <a:rPr lang="nl-NL" dirty="0" err="1"/>
              <a:t>classification</a:t>
            </a:r>
            <a:r>
              <a:rPr lang="nl-NL" dirty="0"/>
              <a:t>)</a:t>
            </a:r>
          </a:p>
          <a:p>
            <a:pPr lvl="1"/>
            <a:r>
              <a:rPr lang="nl-NL" dirty="0" err="1"/>
              <a:t>Where</a:t>
            </a:r>
            <a:r>
              <a:rPr lang="nl-NL" dirty="0"/>
              <a:t> relevant: </a:t>
            </a:r>
            <a:r>
              <a:rPr lang="nl-NL" dirty="0" err="1"/>
              <a:t>regional</a:t>
            </a:r>
            <a:r>
              <a:rPr lang="nl-NL" dirty="0"/>
              <a:t> </a:t>
            </a:r>
            <a:r>
              <a:rPr lang="nl-NL" dirty="0" err="1"/>
              <a:t>coverage</a:t>
            </a:r>
            <a:r>
              <a:rPr lang="nl-NL" dirty="0"/>
              <a:t> of agreement is </a:t>
            </a:r>
            <a:r>
              <a:rPr lang="nl-NL" dirty="0" err="1"/>
              <a:t>coded</a:t>
            </a:r>
            <a:endParaRPr lang="nl-NL" dirty="0"/>
          </a:p>
          <a:p>
            <a:pPr lvl="1"/>
            <a:r>
              <a:rPr lang="nl-NL" dirty="0" err="1"/>
              <a:t>Section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coded</a:t>
            </a:r>
            <a:r>
              <a:rPr lang="nl-NL" dirty="0"/>
              <a:t> </a:t>
            </a:r>
            <a:r>
              <a:rPr lang="nl-NL" dirty="0" err="1"/>
              <a:t>payscales</a:t>
            </a:r>
            <a:r>
              <a:rPr lang="nl-NL" dirty="0"/>
              <a:t>: </a:t>
            </a:r>
            <a:r>
              <a:rPr lang="nl-NL" dirty="0" err="1"/>
              <a:t>tables</a:t>
            </a:r>
            <a:r>
              <a:rPr lang="nl-NL" dirty="0"/>
              <a:t> of </a:t>
            </a:r>
            <a:r>
              <a:rPr lang="nl-NL" dirty="0" err="1"/>
              <a:t>payscale</a:t>
            </a:r>
            <a:r>
              <a:rPr lang="nl-NL" dirty="0"/>
              <a:t> </a:t>
            </a:r>
            <a:r>
              <a:rPr lang="nl-NL" dirty="0" err="1"/>
              <a:t>names</a:t>
            </a:r>
            <a:r>
              <a:rPr lang="nl-NL" dirty="0"/>
              <a:t>/</a:t>
            </a:r>
            <a:r>
              <a:rPr lang="nl-NL" dirty="0" err="1"/>
              <a:t>numbers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up </a:t>
            </a:r>
            <a:r>
              <a:rPr lang="nl-NL" dirty="0" err="1"/>
              <a:t>to</a:t>
            </a:r>
            <a:r>
              <a:rPr lang="nl-NL" dirty="0"/>
              <a:t> 20 steps</a:t>
            </a:r>
          </a:p>
          <a:p>
            <a:pPr lvl="1"/>
            <a:endParaRPr lang="nl-NL" dirty="0"/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5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631" y="6356350"/>
            <a:ext cx="2248008" cy="2236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838200" y="560899"/>
            <a:ext cx="10666863" cy="25955"/>
          </a:xfrm>
          <a:prstGeom prst="line">
            <a:avLst/>
          </a:prstGeom>
          <a:ln w="19050">
            <a:solidFill>
              <a:srgbClr val="A6BF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38200" y="1392072"/>
            <a:ext cx="10666863" cy="13647"/>
          </a:xfrm>
          <a:prstGeom prst="line">
            <a:avLst/>
          </a:prstGeom>
          <a:ln w="952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740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722768-D5E7-4549-9E47-716367E12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Previous</a:t>
            </a:r>
            <a:r>
              <a:rPr lang="nl-NL" dirty="0"/>
              <a:t> analyses </a:t>
            </a:r>
            <a:r>
              <a:rPr lang="nl-NL" dirty="0" err="1"/>
              <a:t>with</a:t>
            </a:r>
            <a:r>
              <a:rPr lang="nl-NL" dirty="0"/>
              <a:t> the dataset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31F8A34-5BBD-4B9F-9349-5AA796194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1395"/>
            <a:ext cx="10515600" cy="48775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BARCOM Reports:</a:t>
            </a:r>
          </a:p>
          <a:p>
            <a:pPr lvl="1"/>
            <a:r>
              <a:rPr lang="en-GB" dirty="0"/>
              <a:t>Report 1 - Contents of Collective Bargaining Agreements in the Commerce Sector  </a:t>
            </a:r>
          </a:p>
          <a:p>
            <a:pPr lvl="1"/>
            <a:r>
              <a:rPr lang="en-GB" dirty="0"/>
              <a:t>Report 2 - Bargaining Systems in the commerce sector in Europe</a:t>
            </a:r>
          </a:p>
          <a:p>
            <a:pPr lvl="1"/>
            <a:r>
              <a:rPr lang="en-GB" dirty="0"/>
              <a:t>Report 3 - Bargaining Systems and Collective Bargaining Agreements in the Commerce Sector</a:t>
            </a:r>
          </a:p>
          <a:p>
            <a:r>
              <a:rPr lang="en-GB" dirty="0"/>
              <a:t>Other reports and journal articles</a:t>
            </a:r>
          </a:p>
          <a:p>
            <a:pPr lvl="1"/>
            <a:r>
              <a:rPr lang="en-GB" dirty="0" err="1"/>
              <a:t>Ceccon</a:t>
            </a:r>
            <a:r>
              <a:rPr lang="en-GB" dirty="0"/>
              <a:t>, D., &amp; Ahmad, I. (2018). Are Collective Agreements in Cambodia, Indonesia, Pakistan and Vietnam Guaranteeing Decent Working Conditions? WageIndicator Foundation, Amsterdam</a:t>
            </a:r>
          </a:p>
          <a:p>
            <a:pPr lvl="1"/>
            <a:r>
              <a:rPr lang="en-GB" dirty="0" err="1"/>
              <a:t>Ceccon</a:t>
            </a:r>
            <a:r>
              <a:rPr lang="en-GB" dirty="0"/>
              <a:t>, D., &amp; Ahmad, I. (2018). Do Collective Agreements increase Equality and promote Work-Life Balance? Evidence from WageIndicator Database. WageIndicator Foundation, Amsterdam</a:t>
            </a:r>
          </a:p>
          <a:p>
            <a:pPr lvl="1"/>
            <a:r>
              <a:rPr lang="en-GB" dirty="0" err="1"/>
              <a:t>Borbély</a:t>
            </a:r>
            <a:r>
              <a:rPr lang="en-GB" dirty="0"/>
              <a:t>, S. (2016). GPG clauses in collective agreements, including summaries of the discussions in the trade unions. WageIndicator Foundation, Amsterdam. </a:t>
            </a:r>
          </a:p>
          <a:p>
            <a:pPr lvl="1"/>
            <a:r>
              <a:rPr lang="en-GB" dirty="0" err="1"/>
              <a:t>Ceccon</a:t>
            </a:r>
            <a:r>
              <a:rPr lang="en-GB" dirty="0"/>
              <a:t>, D., Tijdens, K.G., Osse, P., Pralitasari, N., </a:t>
            </a:r>
            <a:r>
              <a:rPr lang="en-GB" dirty="0" err="1"/>
              <a:t>Ndoricimpa</a:t>
            </a:r>
            <a:r>
              <a:rPr lang="en-GB" dirty="0"/>
              <a:t>, A. and Ngeh Tingum, E. (2016). Manual and codebook of the WageIndicator Collective Agreements Database – Version 2 - May 2016. WageIndicator Foundation, Amsterdam. </a:t>
            </a:r>
          </a:p>
          <a:p>
            <a:pPr lvl="1"/>
            <a:r>
              <a:rPr lang="en-GB" dirty="0"/>
              <a:t>Besamusca J., Tijdens K. (2015). Comparing collective bargaining agreements for developing countries. International Journal of Manpower, 36(1), 86 – 102. </a:t>
            </a:r>
          </a:p>
          <a:p>
            <a:pPr lvl="1"/>
            <a:r>
              <a:rPr lang="en-GB" dirty="0" err="1"/>
              <a:t>Ceccon</a:t>
            </a:r>
            <a:r>
              <a:rPr lang="en-GB" dirty="0"/>
              <a:t>, D. (2015). Gender Equality and Work/Family Balance Arrangements in Collective Agreements in Africa, </a:t>
            </a:r>
            <a:r>
              <a:rPr lang="en-GB" dirty="0" err="1"/>
              <a:t>LatinAmerica</a:t>
            </a:r>
            <a:r>
              <a:rPr lang="en-GB" dirty="0"/>
              <a:t> and South East Asia. Amsterdam: WageIndicator Foundation</a:t>
            </a:r>
          </a:p>
          <a:p>
            <a:r>
              <a:rPr lang="en-GB" dirty="0"/>
              <a:t>Downloadable</a:t>
            </a:r>
          </a:p>
          <a:p>
            <a:pPr lvl="1"/>
            <a:r>
              <a:rPr lang="en-GB" dirty="0">
                <a:hlinkClick r:id="rId2"/>
              </a:rPr>
              <a:t>https://wageindicator.org/Wageindicatorfoundation/publications</a:t>
            </a:r>
            <a:r>
              <a:rPr lang="en-GB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6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00" y="6467166"/>
            <a:ext cx="2248008" cy="2236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838200" y="560899"/>
            <a:ext cx="10666863" cy="25955"/>
          </a:xfrm>
          <a:prstGeom prst="line">
            <a:avLst/>
          </a:prstGeom>
          <a:ln w="19050">
            <a:solidFill>
              <a:srgbClr val="A6BF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38200" y="1392072"/>
            <a:ext cx="10666863" cy="13647"/>
          </a:xfrm>
          <a:prstGeom prst="line">
            <a:avLst/>
          </a:prstGeom>
          <a:ln w="952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46489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190429-COLBAR-EUROPE Project Introduction</Template>
  <TotalTime>384</TotalTime>
  <Words>493</Words>
  <Application>Microsoft Office PowerPoint</Application>
  <PresentationFormat>Breedbeeld</PresentationFormat>
  <Paragraphs>54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Research objectives</vt:lpstr>
      <vt:lpstr>Five research objectives</vt:lpstr>
      <vt:lpstr>Analyses based on 613 Labour Agreements and 25 Transnational Agreements</vt:lpstr>
      <vt:lpstr>Analyses of Agreements (COLBAR+BARCOM=TOTAL)</vt:lpstr>
      <vt:lpstr>The CBA dataset</vt:lpstr>
      <vt:lpstr>Previous analyses with the dataset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Tijdens, Kea</dc:creator>
  <cp:lastModifiedBy>paulien Osse</cp:lastModifiedBy>
  <cp:revision>44</cp:revision>
  <dcterms:created xsi:type="dcterms:W3CDTF">2019-04-21T08:53:06Z</dcterms:created>
  <dcterms:modified xsi:type="dcterms:W3CDTF">2019-04-29T11:02:42Z</dcterms:modified>
</cp:coreProperties>
</file>