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2"/>
  </p:notesMasterIdLst>
  <p:sldIdLst>
    <p:sldId id="398" r:id="rId2"/>
    <p:sldId id="404" r:id="rId3"/>
    <p:sldId id="408" r:id="rId4"/>
    <p:sldId id="422" r:id="rId5"/>
    <p:sldId id="414" r:id="rId6"/>
    <p:sldId id="416" r:id="rId7"/>
    <p:sldId id="420" r:id="rId8"/>
    <p:sldId id="421" r:id="rId9"/>
    <p:sldId id="418" r:id="rId10"/>
    <p:sldId id="262"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Raleway SemiBold" pitchFamily="2"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60D"/>
    <a:srgbClr val="E46C0A"/>
    <a:srgbClr val="99FF33"/>
    <a:srgbClr val="88BE35"/>
    <a:srgbClr val="C20011"/>
    <a:srgbClr val="85BD2F"/>
    <a:srgbClr val="019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2313" autoAdjust="0"/>
  </p:normalViewPr>
  <p:slideViewPr>
    <p:cSldViewPr>
      <p:cViewPr varScale="1">
        <p:scale>
          <a:sx n="55" d="100"/>
          <a:sy n="55" d="100"/>
        </p:scale>
        <p:origin x="686" y="53"/>
      </p:cViewPr>
      <p:guideLst>
        <p:guide orient="horz" pos="2160"/>
        <p:guide pos="2880"/>
      </p:guideLst>
    </p:cSldViewPr>
  </p:slideViewPr>
  <p:outlineViewPr>
    <p:cViewPr>
      <p:scale>
        <a:sx n="33" d="100"/>
        <a:sy n="33" d="100"/>
      </p:scale>
      <p:origin x="0" y="-5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amusca, J.W. (Janna)" userId="5e68154f-eb6a-419a-9ca8-49f1bd988a2e" providerId="ADAL" clId="{D1E9A2BF-C616-4F10-BA55-405C49F5A721}"/>
    <pc:docChg chg="delSld modSld">
      <pc:chgData name="Besamusca, J.W. (Janna)" userId="5e68154f-eb6a-419a-9ca8-49f1bd988a2e" providerId="ADAL" clId="{D1E9A2BF-C616-4F10-BA55-405C49F5A721}" dt="2023-07-10T16:19:40.514" v="110" actId="113"/>
      <pc:docMkLst>
        <pc:docMk/>
      </pc:docMkLst>
      <pc:sldChg chg="del">
        <pc:chgData name="Besamusca, J.W. (Janna)" userId="5e68154f-eb6a-419a-9ca8-49f1bd988a2e" providerId="ADAL" clId="{D1E9A2BF-C616-4F10-BA55-405C49F5A721}" dt="2023-07-10T16:15:36.940" v="1" actId="47"/>
        <pc:sldMkLst>
          <pc:docMk/>
          <pc:sldMk cId="373278470" sldId="413"/>
        </pc:sldMkLst>
      </pc:sldChg>
      <pc:sldChg chg="modSp mod">
        <pc:chgData name="Besamusca, J.W. (Janna)" userId="5e68154f-eb6a-419a-9ca8-49f1bd988a2e" providerId="ADAL" clId="{D1E9A2BF-C616-4F10-BA55-405C49F5A721}" dt="2023-07-10T16:19:40.514" v="110" actId="113"/>
        <pc:sldMkLst>
          <pc:docMk/>
          <pc:sldMk cId="3281803716" sldId="418"/>
        </pc:sldMkLst>
        <pc:spChg chg="mod">
          <ac:chgData name="Besamusca, J.W. (Janna)" userId="5e68154f-eb6a-419a-9ca8-49f1bd988a2e" providerId="ADAL" clId="{D1E9A2BF-C616-4F10-BA55-405C49F5A721}" dt="2023-07-10T16:19:40.514" v="110" actId="113"/>
          <ac:spMkLst>
            <pc:docMk/>
            <pc:sldMk cId="3281803716" sldId="418"/>
            <ac:spMk id="6" creationId="{00000000-0000-0000-0000-000000000000}"/>
          </ac:spMkLst>
        </pc:spChg>
      </pc:sldChg>
      <pc:sldChg chg="del">
        <pc:chgData name="Besamusca, J.W. (Janna)" userId="5e68154f-eb6a-419a-9ca8-49f1bd988a2e" providerId="ADAL" clId="{D1E9A2BF-C616-4F10-BA55-405C49F5A721}" dt="2023-07-10T16:15:34.549" v="0" actId="47"/>
        <pc:sldMkLst>
          <pc:docMk/>
          <pc:sldMk cId="3332197749" sldId="42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Research\ESF\24work%20Minimum%20wage%20compliance%20(Kea%20Janna)\results\tables202306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Research\ESF\24work%20Minimum%20wage%20compliance%20(Kea%20Janna)\results\tables2023060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6"/>
            <c:invertIfNegative val="0"/>
            <c:bubble3D val="0"/>
            <c:spPr>
              <a:solidFill>
                <a:schemeClr val="accent2"/>
              </a:solidFill>
              <a:ln>
                <a:noFill/>
              </a:ln>
              <a:effectLst/>
            </c:spPr>
            <c:extLst>
              <c:ext xmlns:c16="http://schemas.microsoft.com/office/drawing/2014/chart" uri="{C3380CC4-5D6E-409C-BE32-E72D297353CC}">
                <c16:uniqueId val="{00000001-2A2B-4F68-96B9-BC7DE90D2C31}"/>
              </c:ext>
            </c:extLst>
          </c:dPt>
          <c:cat>
            <c:strRef>
              <c:f>t4_nace!$A$17:$A$33</c:f>
              <c:strCache>
                <c:ptCount val="17"/>
                <c:pt idx="0">
                  <c:v> R— Arts, entertainment and other service activities</c:v>
                </c:pt>
                <c:pt idx="1">
                  <c:v> Q—Human health</c:v>
                </c:pt>
                <c:pt idx="2">
                  <c:v> P—Education</c:v>
                </c:pt>
                <c:pt idx="3">
                  <c:v> N—Administrative service</c:v>
                </c:pt>
                <c:pt idx="4">
                  <c:v> M—Professional, scientific and technical activities</c:v>
                </c:pt>
                <c:pt idx="5">
                  <c:v> L—Real estate activities</c:v>
                </c:pt>
                <c:pt idx="6">
                  <c:v> K—Financial and insurance activities</c:v>
                </c:pt>
                <c:pt idx="7">
                  <c:v> J—Information and communication</c:v>
                </c:pt>
                <c:pt idx="8">
                  <c:v> I—Accommodation and food service</c:v>
                </c:pt>
                <c:pt idx="9">
                  <c:v> H—Transportation and storage</c:v>
                </c:pt>
                <c:pt idx="10">
                  <c:v> G—Wholesale and retail trade, repair of motor vehicles</c:v>
                </c:pt>
                <c:pt idx="11">
                  <c:v> F—Construction</c:v>
                </c:pt>
                <c:pt idx="12">
                  <c:v> E—Water supply, waste management</c:v>
                </c:pt>
                <c:pt idx="13">
                  <c:v> D—Electricity, gas supply</c:v>
                </c:pt>
                <c:pt idx="14">
                  <c:v> C—Manufacturing</c:v>
                </c:pt>
                <c:pt idx="15">
                  <c:v> B—Mining</c:v>
                </c:pt>
                <c:pt idx="16">
                  <c:v>Total</c:v>
                </c:pt>
              </c:strCache>
            </c:strRef>
          </c:cat>
          <c:val>
            <c:numRef>
              <c:f>t4_nace!$B$17:$B$33</c:f>
              <c:numCache>
                <c:formatCode>General</c:formatCode>
                <c:ptCount val="17"/>
                <c:pt idx="0">
                  <c:v>-3.6564600000000003E-2</c:v>
                </c:pt>
                <c:pt idx="1">
                  <c:v>-2.59051E-2</c:v>
                </c:pt>
                <c:pt idx="2">
                  <c:v>-1.5178799999999999E-2</c:v>
                </c:pt>
                <c:pt idx="3">
                  <c:v>-5.7793700000000003E-2</c:v>
                </c:pt>
                <c:pt idx="4">
                  <c:v>-3.9010599999999999E-2</c:v>
                </c:pt>
                <c:pt idx="5">
                  <c:v>-9.1619099999999995E-2</c:v>
                </c:pt>
                <c:pt idx="6">
                  <c:v>-6.9615300000000005E-2</c:v>
                </c:pt>
                <c:pt idx="7">
                  <c:v>-3.2185900000000003E-2</c:v>
                </c:pt>
                <c:pt idx="8">
                  <c:v>-7.2915400000000005E-2</c:v>
                </c:pt>
                <c:pt idx="9">
                  <c:v>-7.7483200000000002E-2</c:v>
                </c:pt>
                <c:pt idx="10">
                  <c:v>-7.2289599999999996E-2</c:v>
                </c:pt>
                <c:pt idx="11">
                  <c:v>-0.1469637</c:v>
                </c:pt>
                <c:pt idx="12">
                  <c:v>-7.5778200000000004E-2</c:v>
                </c:pt>
                <c:pt idx="13">
                  <c:v>-8.6701200000000006E-2</c:v>
                </c:pt>
                <c:pt idx="14">
                  <c:v>-9.7422099999999998E-2</c:v>
                </c:pt>
                <c:pt idx="15">
                  <c:v>-7.2878200000000004E-2</c:v>
                </c:pt>
                <c:pt idx="16">
                  <c:v>-5.45E-2</c:v>
                </c:pt>
              </c:numCache>
            </c:numRef>
          </c:val>
          <c:extLst>
            <c:ext xmlns:c16="http://schemas.microsoft.com/office/drawing/2014/chart" uri="{C3380CC4-5D6E-409C-BE32-E72D297353CC}">
              <c16:uniqueId val="{00000000-2A2B-4F68-96B9-BC7DE90D2C31}"/>
            </c:ext>
          </c:extLst>
        </c:ser>
        <c:dLbls>
          <c:showLegendKey val="0"/>
          <c:showVal val="0"/>
          <c:showCatName val="0"/>
          <c:showSerName val="0"/>
          <c:showPercent val="0"/>
          <c:showBubbleSize val="0"/>
        </c:dLbls>
        <c:gapWidth val="182"/>
        <c:axId val="1399882528"/>
        <c:axId val="1201228480"/>
      </c:barChart>
      <c:catAx>
        <c:axId val="13998825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nl-NL"/>
          </a:p>
        </c:txPr>
        <c:crossAx val="1201228480"/>
        <c:crosses val="autoZero"/>
        <c:auto val="1"/>
        <c:lblAlgn val="ctr"/>
        <c:lblOffset val="100"/>
        <c:noMultiLvlLbl val="0"/>
      </c:catAx>
      <c:valAx>
        <c:axId val="1201228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nl-NL"/>
          </a:p>
        </c:txPr>
        <c:crossAx val="1399882528"/>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mn-lt"/>
          <a:cs typeface="Arial" panose="020B0604020202020204" pitchFamily="34" charset="0"/>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25450511603111"/>
          <c:y val="3.644646924829157E-2"/>
          <c:w val="0.61570334929009918"/>
          <c:h val="0.88537363428940463"/>
        </c:manualLayout>
      </c:layout>
      <c:barChart>
        <c:barDir val="bar"/>
        <c:grouping val="clustered"/>
        <c:varyColors val="0"/>
        <c:ser>
          <c:idx val="0"/>
          <c:order val="0"/>
          <c:spPr>
            <a:solidFill>
              <a:schemeClr val="accent1"/>
            </a:solidFill>
            <a:ln>
              <a:noFill/>
            </a:ln>
            <a:effectLst/>
          </c:spPr>
          <c:invertIfNegative val="0"/>
          <c:dPt>
            <c:idx val="16"/>
            <c:invertIfNegative val="0"/>
            <c:bubble3D val="0"/>
            <c:spPr>
              <a:solidFill>
                <a:schemeClr val="accent2"/>
              </a:solidFill>
              <a:ln>
                <a:noFill/>
              </a:ln>
              <a:effectLst/>
            </c:spPr>
            <c:extLst>
              <c:ext xmlns:c16="http://schemas.microsoft.com/office/drawing/2014/chart" uri="{C3380CC4-5D6E-409C-BE32-E72D297353CC}">
                <c16:uniqueId val="{00000001-6800-4778-BB63-995BA589A19B}"/>
              </c:ext>
            </c:extLst>
          </c:dPt>
          <c:cat>
            <c:strRef>
              <c:f>t3_interactions!$P$3:$P$19</c:f>
              <c:strCache>
                <c:ptCount val="17"/>
                <c:pt idx="0">
                  <c:v>Part-time work</c:v>
                </c:pt>
                <c:pt idx="1">
                  <c:v>Full-time work</c:v>
                </c:pt>
                <c:pt idx="2">
                  <c:v>Temporary contract</c:v>
                </c:pt>
                <c:pt idx="3">
                  <c:v>Permanent contract</c:v>
                </c:pt>
                <c:pt idx="4">
                  <c:v>Firm with public ownership</c:v>
                </c:pt>
                <c:pt idx="5">
                  <c:v>Firm with private ownership</c:v>
                </c:pt>
                <c:pt idx="6">
                  <c:v>Female</c:v>
                </c:pt>
                <c:pt idx="7">
                  <c:v>Male</c:v>
                </c:pt>
                <c:pt idx="8">
                  <c:v>Age 50-59</c:v>
                </c:pt>
                <c:pt idx="9">
                  <c:v>Age 40-49</c:v>
                </c:pt>
                <c:pt idx="10">
                  <c:v>Age 30-39</c:v>
                </c:pt>
                <c:pt idx="11">
                  <c:v>Age 20-29</c:v>
                </c:pt>
                <c:pt idx="12">
                  <c:v>Edu master/doctoral</c:v>
                </c:pt>
                <c:pt idx="13">
                  <c:v>Edu bachelor</c:v>
                </c:pt>
                <c:pt idx="14">
                  <c:v>Edu upper secondary</c:v>
                </c:pt>
                <c:pt idx="15">
                  <c:v>Edu lower secondary</c:v>
                </c:pt>
                <c:pt idx="16">
                  <c:v>Total</c:v>
                </c:pt>
              </c:strCache>
            </c:strRef>
          </c:cat>
          <c:val>
            <c:numRef>
              <c:f>t3_interactions!$Q$3:$Q$19</c:f>
              <c:numCache>
                <c:formatCode>General</c:formatCode>
                <c:ptCount val="17"/>
                <c:pt idx="0">
                  <c:v>-8.2299999999999998E-2</c:v>
                </c:pt>
                <c:pt idx="1">
                  <c:v>-4.9099999999999998E-2</c:v>
                </c:pt>
                <c:pt idx="2">
                  <c:v>-6.1899999999999997E-2</c:v>
                </c:pt>
                <c:pt idx="3">
                  <c:v>-5.21E-2</c:v>
                </c:pt>
                <c:pt idx="4">
                  <c:v>8.9999999999999802E-4</c:v>
                </c:pt>
                <c:pt idx="5">
                  <c:v>-8.3400000000000002E-2</c:v>
                </c:pt>
                <c:pt idx="6">
                  <c:v>-5.5400000000000005E-2</c:v>
                </c:pt>
                <c:pt idx="7">
                  <c:v>-5.3100000000000001E-2</c:v>
                </c:pt>
                <c:pt idx="8">
                  <c:v>-5.9200000000000003E-2</c:v>
                </c:pt>
                <c:pt idx="9">
                  <c:v>-5.7500000000000002E-2</c:v>
                </c:pt>
                <c:pt idx="10">
                  <c:v>-5.3699999999999998E-2</c:v>
                </c:pt>
                <c:pt idx="11">
                  <c:v>-4.53E-2</c:v>
                </c:pt>
                <c:pt idx="12">
                  <c:v>-3.2674500000000002E-2</c:v>
                </c:pt>
                <c:pt idx="13">
                  <c:v>-3.55368E-2</c:v>
                </c:pt>
                <c:pt idx="14">
                  <c:v>-4.7073200000000003E-2</c:v>
                </c:pt>
                <c:pt idx="15">
                  <c:v>-0.1198761</c:v>
                </c:pt>
                <c:pt idx="16">
                  <c:v>-5.45E-2</c:v>
                </c:pt>
              </c:numCache>
            </c:numRef>
          </c:val>
          <c:extLst>
            <c:ext xmlns:c16="http://schemas.microsoft.com/office/drawing/2014/chart" uri="{C3380CC4-5D6E-409C-BE32-E72D297353CC}">
              <c16:uniqueId val="{00000000-6800-4778-BB63-995BA589A19B}"/>
            </c:ext>
          </c:extLst>
        </c:ser>
        <c:dLbls>
          <c:showLegendKey val="0"/>
          <c:showVal val="0"/>
          <c:showCatName val="0"/>
          <c:showSerName val="0"/>
          <c:showPercent val="0"/>
          <c:showBubbleSize val="0"/>
        </c:dLbls>
        <c:gapWidth val="182"/>
        <c:axId val="1825196880"/>
        <c:axId val="1901393280"/>
      </c:barChart>
      <c:catAx>
        <c:axId val="182519688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Arial" panose="020B0604020202020204" pitchFamily="34" charset="0"/>
              </a:defRPr>
            </a:pPr>
            <a:endParaRPr lang="nl-NL"/>
          </a:p>
        </c:txPr>
        <c:crossAx val="1901393280"/>
        <c:crosses val="autoZero"/>
        <c:auto val="1"/>
        <c:lblAlgn val="ctr"/>
        <c:lblOffset val="100"/>
        <c:noMultiLvlLbl val="0"/>
      </c:catAx>
      <c:valAx>
        <c:axId val="1901393280"/>
        <c:scaling>
          <c:orientation val="minMax"/>
          <c:min val="-0.1200000000000000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Arial" panose="020B0604020202020204" pitchFamily="34" charset="0"/>
              </a:defRPr>
            </a:pPr>
            <a:endParaRPr lang="nl-NL"/>
          </a:p>
        </c:txPr>
        <c:crossAx val="182519688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mn-lt"/>
          <a:cs typeface="Arial" panose="020B0604020202020204" pitchFamily="34" charset="0"/>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61035-9DAB-41C4-9D17-249973A67447}" type="datetimeFigureOut">
              <a:rPr lang="en-ID" smtClean="0"/>
              <a:t>09/10/2023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9A796-FE52-476E-8D72-6149297AA279}" type="slidenum">
              <a:rPr lang="en-ID" smtClean="0"/>
              <a:t>‹nr.›</a:t>
            </a:fld>
            <a:endParaRPr lang="en-ID"/>
          </a:p>
        </p:txBody>
      </p:sp>
    </p:spTree>
    <p:extLst>
      <p:ext uri="{BB962C8B-B14F-4D97-AF65-F5344CB8AC3E}">
        <p14:creationId xmlns:p14="http://schemas.microsoft.com/office/powerpoint/2010/main" val="245158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057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9A796-FE52-476E-8D72-6149297AA279}" type="slidenum">
              <a:rPr lang="en-ID" smtClean="0"/>
              <a:t>3</a:t>
            </a:fld>
            <a:endParaRPr lang="en-ID"/>
          </a:p>
        </p:txBody>
      </p:sp>
    </p:spTree>
    <p:extLst>
      <p:ext uri="{BB962C8B-B14F-4D97-AF65-F5344CB8AC3E}">
        <p14:creationId xmlns:p14="http://schemas.microsoft.com/office/powerpoint/2010/main" val="240521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9A796-FE52-476E-8D72-6149297AA279}" type="slidenum">
              <a:rPr lang="en-ID" smtClean="0"/>
              <a:t>4</a:t>
            </a:fld>
            <a:endParaRPr lang="en-ID"/>
          </a:p>
        </p:txBody>
      </p:sp>
    </p:spTree>
    <p:extLst>
      <p:ext uri="{BB962C8B-B14F-4D97-AF65-F5344CB8AC3E}">
        <p14:creationId xmlns:p14="http://schemas.microsoft.com/office/powerpoint/2010/main" val="404759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0A69A796-FE52-476E-8D72-6149297AA279}" type="slidenum">
              <a:rPr lang="en-ID" smtClean="0"/>
              <a:t>5</a:t>
            </a:fld>
            <a:endParaRPr lang="en-ID"/>
          </a:p>
        </p:txBody>
      </p:sp>
    </p:spTree>
    <p:extLst>
      <p:ext uri="{BB962C8B-B14F-4D97-AF65-F5344CB8AC3E}">
        <p14:creationId xmlns:p14="http://schemas.microsoft.com/office/powerpoint/2010/main" val="72753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0A69A796-FE52-476E-8D72-6149297AA279}" type="slidenum">
              <a:rPr lang="en-ID" smtClean="0"/>
              <a:t>6</a:t>
            </a:fld>
            <a:endParaRPr lang="en-ID"/>
          </a:p>
        </p:txBody>
      </p:sp>
    </p:spTree>
    <p:extLst>
      <p:ext uri="{BB962C8B-B14F-4D97-AF65-F5344CB8AC3E}">
        <p14:creationId xmlns:p14="http://schemas.microsoft.com/office/powerpoint/2010/main" val="247234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0A69A796-FE52-476E-8D72-6149297AA279}" type="slidenum">
              <a:rPr lang="en-ID" smtClean="0"/>
              <a:t>7</a:t>
            </a:fld>
            <a:endParaRPr lang="en-ID"/>
          </a:p>
        </p:txBody>
      </p:sp>
    </p:spTree>
    <p:extLst>
      <p:ext uri="{BB962C8B-B14F-4D97-AF65-F5344CB8AC3E}">
        <p14:creationId xmlns:p14="http://schemas.microsoft.com/office/powerpoint/2010/main" val="327295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0A69A796-FE52-476E-8D72-6149297AA279}" type="slidenum">
              <a:rPr lang="en-ID" smtClean="0"/>
              <a:t>8</a:t>
            </a:fld>
            <a:endParaRPr lang="en-ID"/>
          </a:p>
        </p:txBody>
      </p:sp>
    </p:spTree>
    <p:extLst>
      <p:ext uri="{BB962C8B-B14F-4D97-AF65-F5344CB8AC3E}">
        <p14:creationId xmlns:p14="http://schemas.microsoft.com/office/powerpoint/2010/main" val="25322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9A796-FE52-476E-8D72-6149297AA279}" type="slidenum">
              <a:rPr lang="en-ID" smtClean="0"/>
              <a:t>9</a:t>
            </a:fld>
            <a:endParaRPr lang="en-ID"/>
          </a:p>
        </p:txBody>
      </p:sp>
    </p:spTree>
    <p:extLst>
      <p:ext uri="{BB962C8B-B14F-4D97-AF65-F5344CB8AC3E}">
        <p14:creationId xmlns:p14="http://schemas.microsoft.com/office/powerpoint/2010/main" val="65675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5033-FCD7-F9A0-7B45-FE1048ABF585}"/>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ID"/>
          </a:p>
        </p:txBody>
      </p:sp>
      <p:sp>
        <p:nvSpPr>
          <p:cNvPr id="3" name="Subtitle 2">
            <a:extLst>
              <a:ext uri="{FF2B5EF4-FFF2-40B4-BE49-F238E27FC236}">
                <a16:creationId xmlns:a16="http://schemas.microsoft.com/office/drawing/2014/main" id="{57E37A8E-4E03-4D5C-FF67-362E51F0FB7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106896E-1A76-3E79-8988-2F07714CEAAF}"/>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5" name="Footer Placeholder 4">
            <a:extLst>
              <a:ext uri="{FF2B5EF4-FFF2-40B4-BE49-F238E27FC236}">
                <a16:creationId xmlns:a16="http://schemas.microsoft.com/office/drawing/2014/main" id="{A24A4685-282E-DFCB-690C-4CAA0EF54B6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F0D4C30-7432-9CA3-94E3-1E6089D94A3D}"/>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14288309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3639-97CB-5265-7E67-DA547A6DD6C1}"/>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F5538E44-2850-4CCE-38F8-EC6F6ADFA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CA7169E-D698-3510-FEB5-8E5820B7DACC}"/>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5" name="Footer Placeholder 4">
            <a:extLst>
              <a:ext uri="{FF2B5EF4-FFF2-40B4-BE49-F238E27FC236}">
                <a16:creationId xmlns:a16="http://schemas.microsoft.com/office/drawing/2014/main" id="{7C0B8564-2D58-0319-82D6-F4744CC9083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7DB692B-1F04-4FF5-324D-DC47F3540DDA}"/>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41171846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47599-7ED6-BB5C-EF83-59DE437E3446}"/>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8AEFBB5-6DEC-218A-9375-F4A8498CAD22}"/>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FE71D54-60DA-BB53-A66E-7F83EA1DBF88}"/>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5" name="Footer Placeholder 4">
            <a:extLst>
              <a:ext uri="{FF2B5EF4-FFF2-40B4-BE49-F238E27FC236}">
                <a16:creationId xmlns:a16="http://schemas.microsoft.com/office/drawing/2014/main" id="{9549505C-2496-7C0F-EE0B-6C9BD8A320E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09CDEBD-92B1-6F64-6C37-452BD2DD6C37}"/>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18840658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52650" y="3727200"/>
            <a:ext cx="9925200" cy="2832600"/>
          </a:xfrm>
          <a:prstGeom prst="rect">
            <a:avLst/>
          </a:prstGeom>
        </p:spPr>
        <p:txBody>
          <a:bodyPr spcFirstLastPara="1" wrap="square" lIns="0" tIns="0" rIns="0" bIns="0" anchor="ctr" anchorCtr="0">
            <a:noAutofit/>
          </a:bodyPr>
          <a:lstStyle>
            <a:lvl1pPr lvl="0">
              <a:lnSpc>
                <a:spcPct val="90000"/>
              </a:lnSpc>
              <a:spcBef>
                <a:spcPts val="0"/>
              </a:spcBef>
              <a:spcAft>
                <a:spcPts val="0"/>
              </a:spcAft>
              <a:buClr>
                <a:srgbClr val="073763"/>
              </a:buClr>
              <a:buSzPts val="4800"/>
              <a:buNone/>
              <a:defRPr>
                <a:solidFill>
                  <a:srgbClr val="073763"/>
                </a:solidFill>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2532812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rgbClr val="000000">
            <a:alpha val="0"/>
          </a:srgbClr>
        </a:solidFill>
        <a:effectLst/>
      </p:bgPr>
    </p:bg>
    <p:spTree>
      <p:nvGrpSpPr>
        <p:cNvPr id="1" name="Shape 28"/>
        <p:cNvGrpSpPr/>
        <p:nvPr/>
      </p:nvGrpSpPr>
      <p:grpSpPr>
        <a:xfrm>
          <a:off x="0" y="0"/>
          <a:ext cx="0" cy="0"/>
          <a:chOff x="0" y="0"/>
          <a:chExt cx="0" cy="0"/>
        </a:xfrm>
      </p:grpSpPr>
      <p:sp>
        <p:nvSpPr>
          <p:cNvPr id="31" name="Google Shape;31;p6"/>
          <p:cNvSpPr txBox="1">
            <a:spLocks noGrp="1"/>
          </p:cNvSpPr>
          <p:nvPr>
            <p:ph type="title"/>
          </p:nvPr>
        </p:nvSpPr>
        <p:spPr>
          <a:xfrm>
            <a:off x="914400" y="1211200"/>
            <a:ext cx="11281800" cy="2165400"/>
          </a:xfrm>
          <a:prstGeom prst="rect">
            <a:avLst/>
          </a:prstGeom>
        </p:spPr>
        <p:txBody>
          <a:bodyPr spcFirstLastPara="1" wrap="square" lIns="0" tIns="0" rIns="0" bIns="0" anchor="t" anchorCtr="0">
            <a:noAutofit/>
          </a:bodyPr>
          <a:lstStyle>
            <a:lvl1pPr lvl="0">
              <a:spcBef>
                <a:spcPts val="0"/>
              </a:spcBef>
              <a:spcAft>
                <a:spcPts val="0"/>
              </a:spcAft>
              <a:buClr>
                <a:srgbClr val="073763"/>
              </a:buClr>
              <a:buSzPts val="4800"/>
              <a:buNone/>
              <a:defRPr>
                <a:solidFill>
                  <a:srgbClr val="073763"/>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914400" y="3991500"/>
            <a:ext cx="5365200" cy="5358000"/>
          </a:xfrm>
          <a:prstGeom prst="rect">
            <a:avLst/>
          </a:prstGeom>
        </p:spPr>
        <p:txBody>
          <a:bodyPr spcFirstLastPara="1" wrap="square" lIns="0" tIns="0" rIns="0" bIns="0" anchor="t" anchorCtr="0">
            <a:noAutofit/>
          </a:bodyPr>
          <a:lstStyle>
            <a:lvl1pPr marL="914400" lvl="0" indent="-685800">
              <a:spcBef>
                <a:spcPts val="1200"/>
              </a:spcBef>
              <a:spcAft>
                <a:spcPts val="0"/>
              </a:spcAft>
              <a:buSzPts val="1800"/>
              <a:buChar char="▸"/>
              <a:defRPr sz="3600"/>
            </a:lvl1pPr>
            <a:lvl2pPr marL="1828800" lvl="1" indent="-685800">
              <a:spcBef>
                <a:spcPts val="1200"/>
              </a:spcBef>
              <a:spcAft>
                <a:spcPts val="0"/>
              </a:spcAft>
              <a:buSzPts val="1800"/>
              <a:buChar char="▹"/>
              <a:defRPr sz="3600"/>
            </a:lvl2pPr>
            <a:lvl3pPr marL="2743200" lvl="2" indent="-685800">
              <a:spcBef>
                <a:spcPts val="1200"/>
              </a:spcBef>
              <a:spcAft>
                <a:spcPts val="0"/>
              </a:spcAft>
              <a:buSzPts val="1800"/>
              <a:buChar char="▹"/>
              <a:defRPr sz="3600"/>
            </a:lvl3pPr>
            <a:lvl4pPr marL="3657600" lvl="3" indent="-685800">
              <a:spcBef>
                <a:spcPts val="1200"/>
              </a:spcBef>
              <a:spcAft>
                <a:spcPts val="0"/>
              </a:spcAft>
              <a:buSzPts val="1800"/>
              <a:buChar char="▹"/>
              <a:defRPr sz="3600"/>
            </a:lvl4pPr>
            <a:lvl5pPr marL="4572000" lvl="4" indent="-685800">
              <a:spcBef>
                <a:spcPts val="1200"/>
              </a:spcBef>
              <a:spcAft>
                <a:spcPts val="0"/>
              </a:spcAft>
              <a:buSzPts val="1800"/>
              <a:buChar char="▹"/>
              <a:defRPr sz="3600"/>
            </a:lvl5pPr>
            <a:lvl6pPr marL="5486400" lvl="5" indent="-685800">
              <a:spcBef>
                <a:spcPts val="1200"/>
              </a:spcBef>
              <a:spcAft>
                <a:spcPts val="0"/>
              </a:spcAft>
              <a:buSzPts val="1800"/>
              <a:buChar char="▹"/>
              <a:defRPr sz="3600"/>
            </a:lvl6pPr>
            <a:lvl7pPr marL="6400800" lvl="6" indent="-685800">
              <a:spcBef>
                <a:spcPts val="1200"/>
              </a:spcBef>
              <a:spcAft>
                <a:spcPts val="0"/>
              </a:spcAft>
              <a:buSzPts val="1800"/>
              <a:buChar char="▹"/>
              <a:defRPr sz="3600"/>
            </a:lvl7pPr>
            <a:lvl8pPr marL="7315200" lvl="7" indent="-685800">
              <a:spcBef>
                <a:spcPts val="1200"/>
              </a:spcBef>
              <a:spcAft>
                <a:spcPts val="0"/>
              </a:spcAft>
              <a:buSzPts val="1800"/>
              <a:buChar char="▹"/>
              <a:defRPr sz="3600"/>
            </a:lvl8pPr>
            <a:lvl9pPr marL="8229600" lvl="8" indent="-685800">
              <a:spcBef>
                <a:spcPts val="1200"/>
              </a:spcBef>
              <a:spcAft>
                <a:spcPts val="0"/>
              </a:spcAft>
              <a:buSzPts val="1800"/>
              <a:buChar char="▹"/>
              <a:defRPr sz="3600"/>
            </a:lvl9pPr>
          </a:lstStyle>
          <a:p>
            <a:endParaRPr/>
          </a:p>
        </p:txBody>
      </p:sp>
      <p:sp>
        <p:nvSpPr>
          <p:cNvPr id="33" name="Google Shape;33;p6"/>
          <p:cNvSpPr txBox="1">
            <a:spLocks noGrp="1"/>
          </p:cNvSpPr>
          <p:nvPr>
            <p:ph type="body" idx="2"/>
          </p:nvPr>
        </p:nvSpPr>
        <p:spPr>
          <a:xfrm>
            <a:off x="6831156" y="3991500"/>
            <a:ext cx="5365200" cy="5358000"/>
          </a:xfrm>
          <a:prstGeom prst="rect">
            <a:avLst/>
          </a:prstGeom>
        </p:spPr>
        <p:txBody>
          <a:bodyPr spcFirstLastPara="1" wrap="square" lIns="0" tIns="0" rIns="0" bIns="0" anchor="t" anchorCtr="0">
            <a:noAutofit/>
          </a:bodyPr>
          <a:lstStyle>
            <a:lvl1pPr marL="914400" lvl="0" indent="-685800">
              <a:spcBef>
                <a:spcPts val="1200"/>
              </a:spcBef>
              <a:spcAft>
                <a:spcPts val="0"/>
              </a:spcAft>
              <a:buSzPts val="1800"/>
              <a:buChar char="▸"/>
              <a:defRPr sz="3600"/>
            </a:lvl1pPr>
            <a:lvl2pPr marL="1828800" lvl="1" indent="-685800">
              <a:spcBef>
                <a:spcPts val="1200"/>
              </a:spcBef>
              <a:spcAft>
                <a:spcPts val="0"/>
              </a:spcAft>
              <a:buSzPts val="1800"/>
              <a:buChar char="▹"/>
              <a:defRPr sz="3600"/>
            </a:lvl2pPr>
            <a:lvl3pPr marL="2743200" lvl="2" indent="-685800">
              <a:spcBef>
                <a:spcPts val="1200"/>
              </a:spcBef>
              <a:spcAft>
                <a:spcPts val="0"/>
              </a:spcAft>
              <a:buSzPts val="1800"/>
              <a:buChar char="▹"/>
              <a:defRPr sz="3600"/>
            </a:lvl3pPr>
            <a:lvl4pPr marL="3657600" lvl="3" indent="-685800">
              <a:spcBef>
                <a:spcPts val="1200"/>
              </a:spcBef>
              <a:spcAft>
                <a:spcPts val="0"/>
              </a:spcAft>
              <a:buSzPts val="1800"/>
              <a:buChar char="▹"/>
              <a:defRPr sz="3600"/>
            </a:lvl4pPr>
            <a:lvl5pPr marL="4572000" lvl="4" indent="-685800">
              <a:spcBef>
                <a:spcPts val="1200"/>
              </a:spcBef>
              <a:spcAft>
                <a:spcPts val="0"/>
              </a:spcAft>
              <a:buSzPts val="1800"/>
              <a:buChar char="▹"/>
              <a:defRPr sz="3600"/>
            </a:lvl5pPr>
            <a:lvl6pPr marL="5486400" lvl="5" indent="-685800">
              <a:spcBef>
                <a:spcPts val="1200"/>
              </a:spcBef>
              <a:spcAft>
                <a:spcPts val="0"/>
              </a:spcAft>
              <a:buSzPts val="1800"/>
              <a:buChar char="▹"/>
              <a:defRPr sz="3600"/>
            </a:lvl6pPr>
            <a:lvl7pPr marL="6400800" lvl="6" indent="-685800">
              <a:spcBef>
                <a:spcPts val="1200"/>
              </a:spcBef>
              <a:spcAft>
                <a:spcPts val="0"/>
              </a:spcAft>
              <a:buSzPts val="1800"/>
              <a:buChar char="▹"/>
              <a:defRPr sz="3600"/>
            </a:lvl7pPr>
            <a:lvl8pPr marL="7315200" lvl="7" indent="-685800">
              <a:spcBef>
                <a:spcPts val="1200"/>
              </a:spcBef>
              <a:spcAft>
                <a:spcPts val="0"/>
              </a:spcAft>
              <a:buSzPts val="1800"/>
              <a:buChar char="▹"/>
              <a:defRPr sz="3600"/>
            </a:lvl8pPr>
            <a:lvl9pPr marL="8229600" lvl="8" indent="-685800">
              <a:spcBef>
                <a:spcPts val="1200"/>
              </a:spcBef>
              <a:spcAft>
                <a:spcPts val="0"/>
              </a:spcAft>
              <a:buSzPts val="1800"/>
              <a:buChar char="▹"/>
              <a:defRPr sz="3600"/>
            </a:lvl9pPr>
          </a:lstStyle>
          <a:p>
            <a:endParaRPr/>
          </a:p>
        </p:txBody>
      </p:sp>
      <p:sp>
        <p:nvSpPr>
          <p:cNvPr id="34" name="Google Shape;34;p6"/>
          <p:cNvSpPr txBox="1">
            <a:spLocks noGrp="1"/>
          </p:cNvSpPr>
          <p:nvPr>
            <p:ph type="sldNum" idx="12"/>
          </p:nvPr>
        </p:nvSpPr>
        <p:spPr>
          <a:xfrm>
            <a:off x="17298050" y="9273500"/>
            <a:ext cx="913800" cy="9372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192054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CF51-E097-08B8-8207-C4DEC4E5EC1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3CDFB58-82EA-3978-55A4-EB44C314CC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9A62443-DD98-E1B5-FDB1-4BAAE11B7665}"/>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5" name="Footer Placeholder 4">
            <a:extLst>
              <a:ext uri="{FF2B5EF4-FFF2-40B4-BE49-F238E27FC236}">
                <a16:creationId xmlns:a16="http://schemas.microsoft.com/office/drawing/2014/main" id="{8B1571B4-78DD-BD62-A43A-0E6B0E120B9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D45D776-1120-243C-6A45-B173ACC3426B}"/>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31340409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BD01-140F-A6A7-FD34-6EEFA4892D9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C2BBE60-E95C-19D8-0E79-19CA5914363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A7DCF0-C3C9-4651-12FF-9FEE948C0603}"/>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5" name="Footer Placeholder 4">
            <a:extLst>
              <a:ext uri="{FF2B5EF4-FFF2-40B4-BE49-F238E27FC236}">
                <a16:creationId xmlns:a16="http://schemas.microsoft.com/office/drawing/2014/main" id="{458EB33E-D395-9F65-643A-BE353BEBFFB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C3C373A-6FDF-4D41-EBF6-9EA7872C06A2}"/>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126672284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D073-1B8E-0918-3771-A3C6703534A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CB64773-8F41-1C95-F2B2-CEB1391BB3DB}"/>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01FD2DBF-FF77-6A10-C2E8-37B640FF91F0}"/>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47F72F0-8020-07A5-68FE-9007851C2471}"/>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6" name="Footer Placeholder 5">
            <a:extLst>
              <a:ext uri="{FF2B5EF4-FFF2-40B4-BE49-F238E27FC236}">
                <a16:creationId xmlns:a16="http://schemas.microsoft.com/office/drawing/2014/main" id="{16AFD10D-AC17-F16D-B2C8-7E605EE4853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867BDC8-42FD-C20C-F567-015D440465BA}"/>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32234242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E0F0-49F8-EF56-40FD-B0FFFBC09070}"/>
              </a:ext>
            </a:extLst>
          </p:cNvPr>
          <p:cNvSpPr>
            <a:spLocks noGrp="1"/>
          </p:cNvSpPr>
          <p:nvPr>
            <p:ph type="title"/>
          </p:nvPr>
        </p:nvSpPr>
        <p:spPr>
          <a:xfrm>
            <a:off x="1259682" y="547688"/>
            <a:ext cx="15773400" cy="1988345"/>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536EEE0-B5BF-846E-3F45-355F5279F81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1762C241-10A9-BF48-8920-0F7D1024057E}"/>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8C0F411-09AE-E232-D7C4-8A6285DEA395}"/>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D58CA26-A147-6499-900C-7668EC0CBEB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E12F4EF-3B5B-8036-E5E9-C68114605266}"/>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8" name="Footer Placeholder 7">
            <a:extLst>
              <a:ext uri="{FF2B5EF4-FFF2-40B4-BE49-F238E27FC236}">
                <a16:creationId xmlns:a16="http://schemas.microsoft.com/office/drawing/2014/main" id="{B9088F8F-6C85-737A-3D8C-98808A7D786F}"/>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9157B2B2-8779-D65A-1488-6B8670093076}"/>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13181696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FC77-0959-8325-C6D6-BF7845A4D5C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111DB3CA-BEBB-4665-B3D5-2CE2D2F6BC2E}"/>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4" name="Footer Placeholder 3">
            <a:extLst>
              <a:ext uri="{FF2B5EF4-FFF2-40B4-BE49-F238E27FC236}">
                <a16:creationId xmlns:a16="http://schemas.microsoft.com/office/drawing/2014/main" id="{170F20D4-4495-DE3F-C055-7804C1D8F1E4}"/>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2C81FA97-B276-2A8F-6261-F9817C3AD5FB}"/>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19958103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9C308B-24CE-F29C-66A7-CF725FF0BBD9}"/>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3" name="Footer Placeholder 2">
            <a:extLst>
              <a:ext uri="{FF2B5EF4-FFF2-40B4-BE49-F238E27FC236}">
                <a16:creationId xmlns:a16="http://schemas.microsoft.com/office/drawing/2014/main" id="{5A8ACE9C-61CF-8EAD-92CB-10F25B80416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440AACC0-11AC-A852-2CF7-57C5778654F2}"/>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237541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C71E-3159-67CA-0941-23B7E24815DC}"/>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9177C7F1-7833-EA65-9BA2-D9E92753256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976B5488-A279-75D4-71AC-6141B56B108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543AB1D-091C-7A12-1531-ADDEBA372672}"/>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6" name="Footer Placeholder 5">
            <a:extLst>
              <a:ext uri="{FF2B5EF4-FFF2-40B4-BE49-F238E27FC236}">
                <a16:creationId xmlns:a16="http://schemas.microsoft.com/office/drawing/2014/main" id="{A78AB476-7547-CF01-C766-FC86E8723CF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9E884E6-814D-59C4-A829-1BF51217782E}"/>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37320388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0525-525D-D179-413D-689254031E6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0A5209D2-0DEE-880B-2E56-6462EF2E8E7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ID"/>
          </a:p>
        </p:txBody>
      </p:sp>
      <p:sp>
        <p:nvSpPr>
          <p:cNvPr id="4" name="Text Placeholder 3">
            <a:extLst>
              <a:ext uri="{FF2B5EF4-FFF2-40B4-BE49-F238E27FC236}">
                <a16:creationId xmlns:a16="http://schemas.microsoft.com/office/drawing/2014/main" id="{2FC27A88-50D2-A180-6664-E3FFFA8C444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D68B889-8855-905E-E81B-6370C3F6D87E}"/>
              </a:ext>
            </a:extLst>
          </p:cNvPr>
          <p:cNvSpPr>
            <a:spLocks noGrp="1"/>
          </p:cNvSpPr>
          <p:nvPr>
            <p:ph type="dt" sz="half" idx="10"/>
          </p:nvPr>
        </p:nvSpPr>
        <p:spPr/>
        <p:txBody>
          <a:bodyPr/>
          <a:lstStyle/>
          <a:p>
            <a:fld id="{721AA2EB-716E-4101-88F7-1724C71AF3BD}" type="datetimeFigureOut">
              <a:rPr lang="en-ID" smtClean="0"/>
              <a:t>09/10/2023</a:t>
            </a:fld>
            <a:endParaRPr lang="en-ID"/>
          </a:p>
        </p:txBody>
      </p:sp>
      <p:sp>
        <p:nvSpPr>
          <p:cNvPr id="6" name="Footer Placeholder 5">
            <a:extLst>
              <a:ext uri="{FF2B5EF4-FFF2-40B4-BE49-F238E27FC236}">
                <a16:creationId xmlns:a16="http://schemas.microsoft.com/office/drawing/2014/main" id="{BE5DD283-0F74-E376-0A12-B3DF5229F47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DD270A6-0EE4-C703-A712-4E6B472704A0}"/>
              </a:ext>
            </a:extLst>
          </p:cNvPr>
          <p:cNvSpPr>
            <a:spLocks noGrp="1"/>
          </p:cNvSpPr>
          <p:nvPr>
            <p:ph type="sldNum" sz="quarter" idx="12"/>
          </p:nvPr>
        </p:nvSpPr>
        <p:spPr/>
        <p:txBody>
          <a:bodyPr/>
          <a:lstStyle/>
          <a:p>
            <a:fld id="{00000000-1234-1234-1234-123412341234}" type="slidenum">
              <a:rPr lang="en-GB" smtClean="0"/>
              <a:pPr/>
              <a:t>‹nr.›</a:t>
            </a:fld>
            <a:endParaRPr lang="en-GB"/>
          </a:p>
        </p:txBody>
      </p:sp>
    </p:spTree>
    <p:extLst>
      <p:ext uri="{BB962C8B-B14F-4D97-AF65-F5344CB8AC3E}">
        <p14:creationId xmlns:p14="http://schemas.microsoft.com/office/powerpoint/2010/main" val="42122049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04B91-5276-22D5-60CC-2090B946B08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AE91833-F3D7-5CB4-865E-F5E059B2A37E}"/>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16F967E-6A6C-9CEE-6D78-3D10A11F523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21AA2EB-716E-4101-88F7-1724C71AF3BD}" type="datetimeFigureOut">
              <a:rPr lang="en-ID" smtClean="0"/>
              <a:t>09/10/2023</a:t>
            </a:fld>
            <a:endParaRPr lang="en-ID"/>
          </a:p>
        </p:txBody>
      </p:sp>
      <p:sp>
        <p:nvSpPr>
          <p:cNvPr id="5" name="Footer Placeholder 4">
            <a:extLst>
              <a:ext uri="{FF2B5EF4-FFF2-40B4-BE49-F238E27FC236}">
                <a16:creationId xmlns:a16="http://schemas.microsoft.com/office/drawing/2014/main" id="{7057EB75-9740-ACFA-AE93-CDD449D2973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DC01FCAA-EB38-447E-7329-E3439077F11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0000000-1234-1234-1234-123412341234}" type="slidenum">
              <a:rPr lang="en-GB" smtClean="0"/>
              <a:pPr/>
              <a:t>‹nr.›</a:t>
            </a:fld>
            <a:endParaRPr lang="en-GB"/>
          </a:p>
        </p:txBody>
      </p:sp>
    </p:spTree>
    <p:extLst>
      <p:ext uri="{BB962C8B-B14F-4D97-AF65-F5344CB8AC3E}">
        <p14:creationId xmlns:p14="http://schemas.microsoft.com/office/powerpoint/2010/main" val="39855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transition>
    <p:fade thruBlk="1"/>
  </p:transition>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1371600" y="3323263"/>
            <a:ext cx="15323635" cy="5713363"/>
          </a:xfrm>
          <a:prstGeom prst="rect">
            <a:avLst/>
          </a:prstGeom>
        </p:spPr>
        <p:txBody>
          <a:bodyPr spcFirstLastPara="1" wrap="square" lIns="0" tIns="0" rIns="0" bIns="0" anchor="ctr" anchorCtr="0">
            <a:noAutofit/>
          </a:bodyPr>
          <a:lstStyle/>
          <a:p>
            <a:pPr algn="ctr">
              <a:lnSpc>
                <a:spcPct val="107000"/>
              </a:lnSpc>
              <a:spcAft>
                <a:spcPts val="800"/>
              </a:spcAft>
            </a:pPr>
            <a:br>
              <a:rPr lang="en-GB" sz="6000" b="1" dirty="0">
                <a:latin typeface="Source Sans Pro"/>
                <a:ea typeface="Source Sans Pro"/>
                <a:cs typeface="Source Sans Pro"/>
                <a:sym typeface="Source Sans Pro"/>
              </a:rPr>
            </a:br>
            <a:br>
              <a:rPr lang="en-GB" sz="6000" b="1" dirty="0">
                <a:latin typeface="Source Sans Pro"/>
                <a:ea typeface="Source Sans Pro"/>
                <a:cs typeface="Source Sans Pro"/>
                <a:sym typeface="Source Sans Pro"/>
              </a:rPr>
            </a:br>
            <a:br>
              <a:rPr lang="en-GB" sz="6000" b="1" dirty="0">
                <a:latin typeface="Source Sans Pro"/>
                <a:ea typeface="Source Sans Pro"/>
                <a:cs typeface="Source Sans Pro"/>
                <a:sym typeface="Source Sans Pro"/>
              </a:rPr>
            </a:br>
            <a:r>
              <a:rPr lang="en-US" b="1" dirty="0">
                <a:latin typeface="Source Sans Pro"/>
                <a:ea typeface="Source Sans Pro"/>
                <a:cs typeface="Source Sans Pro"/>
                <a:sym typeface="Source Sans Pro"/>
              </a:rPr>
              <a:t>The interplay of collective wage bargaining and statutory minimum wages in realizing adequate wage floors across European sectors</a:t>
            </a:r>
            <a:br>
              <a:rPr lang="en-GB" sz="1800" b="1" dirty="0">
                <a:effectLst/>
                <a:latin typeface="Source Sans Pro" panose="020B0503030403020204" pitchFamily="34" charset="0"/>
                <a:ea typeface="Source Sans Pro" panose="020B0503030403020204" pitchFamily="34" charset="0"/>
                <a:cs typeface="Calibri" panose="020F0502020204030204" pitchFamily="34" charset="0"/>
              </a:rPr>
            </a:br>
            <a:br>
              <a:rPr lang="en-GB" sz="1800" b="1" dirty="0">
                <a:effectLst/>
                <a:latin typeface="Source Sans Pro" panose="020B0503030403020204" pitchFamily="34" charset="0"/>
                <a:ea typeface="Source Sans Pro" panose="020B0503030403020204" pitchFamily="34" charset="0"/>
                <a:cs typeface="Calibri" panose="020F0502020204030204" pitchFamily="34" charset="0"/>
              </a:rPr>
            </a:br>
            <a:br>
              <a:rPr lang="en-GB" sz="1800" b="1" dirty="0">
                <a:effectLst/>
                <a:latin typeface="Source Sans Pro" panose="020B0503030403020204" pitchFamily="34" charset="0"/>
                <a:ea typeface="Source Sans Pro" panose="020B0503030403020204" pitchFamily="34" charset="0"/>
                <a:cs typeface="Calibri" panose="020F0502020204030204" pitchFamily="34" charset="0"/>
              </a:rPr>
            </a:br>
            <a:br>
              <a:rPr lang="en-GB" sz="1800" b="1" dirty="0">
                <a:effectLst/>
                <a:latin typeface="Source Sans Pro" panose="020B0503030403020204" pitchFamily="34" charset="0"/>
                <a:ea typeface="Source Sans Pro" panose="020B0503030403020204" pitchFamily="34" charset="0"/>
                <a:cs typeface="Calibri" panose="020F0502020204030204" pitchFamily="34" charset="0"/>
              </a:rPr>
            </a:br>
            <a:r>
              <a:rPr lang="en-GB" sz="2800" b="1" dirty="0">
                <a:effectLst/>
                <a:latin typeface="Source Sans Pro" panose="020B0503030403020204" pitchFamily="34" charset="0"/>
                <a:ea typeface="Source Sans Pro" panose="020B0503030403020204" pitchFamily="34" charset="0"/>
                <a:cs typeface="Calibri" panose="020F0502020204030204" pitchFamily="34" charset="0"/>
              </a:rPr>
              <a:t>Janna Besamusca, Martin Guzi and Kea Tijdens</a:t>
            </a:r>
            <a:br>
              <a:rPr lang="en-GB" sz="2800" b="1" dirty="0">
                <a:effectLst/>
                <a:latin typeface="Source Sans Pro" panose="020B0503030403020204" pitchFamily="34" charset="0"/>
                <a:ea typeface="Source Sans Pro" panose="020B0503030403020204" pitchFamily="34" charset="0"/>
                <a:cs typeface="Calibri" panose="020F0502020204030204" pitchFamily="34" charset="0"/>
              </a:rPr>
            </a:br>
            <a:br>
              <a:rPr lang="en-ID" sz="1800" dirty="0">
                <a:effectLst/>
                <a:latin typeface="Calibri" panose="020F0502020204030204" pitchFamily="34" charset="0"/>
                <a:ea typeface="Calibri" panose="020F0502020204030204" pitchFamily="34" charset="0"/>
                <a:cs typeface="Calibri" panose="020F0502020204030204" pitchFamily="34" charset="0"/>
              </a:rPr>
            </a:br>
            <a:br>
              <a:rPr lang="en-GB" sz="8800" b="1" dirty="0">
                <a:latin typeface="Source Sans Pro"/>
                <a:ea typeface="Source Sans Pro"/>
                <a:cs typeface="Source Sans Pro"/>
                <a:sym typeface="Source Sans Pro"/>
              </a:rPr>
            </a:br>
            <a:endParaRPr sz="8800" b="1" dirty="0">
              <a:latin typeface="Source Sans Pro"/>
              <a:ea typeface="Source Sans Pro"/>
              <a:cs typeface="Source Sans Pro"/>
              <a:sym typeface="Source Sans Pro"/>
            </a:endParaRPr>
          </a:p>
        </p:txBody>
      </p:sp>
      <p:pic>
        <p:nvPicPr>
          <p:cNvPr id="2" name="image3.png">
            <a:extLst>
              <a:ext uri="{FF2B5EF4-FFF2-40B4-BE49-F238E27FC236}">
                <a16:creationId xmlns:a16="http://schemas.microsoft.com/office/drawing/2014/main" id="{9E4BAC4C-D153-8F53-A04F-588A367F7048}"/>
              </a:ext>
            </a:extLst>
          </p:cNvPr>
          <p:cNvPicPr/>
          <p:nvPr/>
        </p:nvPicPr>
        <p:blipFill>
          <a:blip r:embed="rId3"/>
          <a:srcRect/>
          <a:stretch>
            <a:fillRect/>
          </a:stretch>
        </p:blipFill>
        <p:spPr>
          <a:xfrm>
            <a:off x="11598509" y="1"/>
            <a:ext cx="6689491" cy="3323262"/>
          </a:xfrm>
          <a:prstGeom prst="rect">
            <a:avLst/>
          </a:prstGeom>
          <a:ln/>
        </p:spPr>
      </p:pic>
      <p:sp>
        <p:nvSpPr>
          <p:cNvPr id="4" name="TextBox 3">
            <a:extLst>
              <a:ext uri="{FF2B5EF4-FFF2-40B4-BE49-F238E27FC236}">
                <a16:creationId xmlns:a16="http://schemas.microsoft.com/office/drawing/2014/main" id="{0A24A648-5F72-C519-0321-9FF8BE15E787}"/>
              </a:ext>
            </a:extLst>
          </p:cNvPr>
          <p:cNvSpPr txBox="1"/>
          <p:nvPr/>
        </p:nvSpPr>
        <p:spPr>
          <a:xfrm>
            <a:off x="0" y="9086671"/>
            <a:ext cx="18288000" cy="1200329"/>
          </a:xfrm>
          <a:prstGeom prst="rect">
            <a:avLst/>
          </a:prstGeom>
          <a:noFill/>
        </p:spPr>
        <p:txBody>
          <a:bodyPr wrap="square">
            <a:spAutoFit/>
          </a:bodyPr>
          <a:lstStyle/>
          <a:p>
            <a:pPr algn="ctr"/>
            <a:r>
              <a:rPr lang="en-GB" sz="1800" b="1" dirty="0">
                <a:latin typeface="Source Sans Pro" panose="020B0503030403020204" pitchFamily="34" charset="0"/>
                <a:ea typeface="Source Sans Pro" panose="020B0503030403020204" pitchFamily="34" charset="0"/>
                <a:cs typeface="Source Sans Pro"/>
                <a:sym typeface="Source Sans Pro"/>
              </a:rPr>
              <a:t>Prepared for </a:t>
            </a:r>
            <a:r>
              <a:rPr lang="en-GB" sz="1800" b="1" dirty="0">
                <a:effectLst/>
                <a:latin typeface="Source Sans Pro" panose="020B0503030403020204" pitchFamily="34" charset="0"/>
                <a:ea typeface="Source Sans Pro" panose="020B0503030403020204" pitchFamily="34" charset="0"/>
                <a:cs typeface="Calibri" panose="020F0502020204030204" pitchFamily="34" charset="0"/>
              </a:rPr>
              <a:t>“8th Conference of the Regulating for Decent Work Network</a:t>
            </a:r>
            <a:r>
              <a:rPr lang="en-GB" sz="1800" b="1" i="1" dirty="0">
                <a:effectLst/>
                <a:latin typeface="Source Sans Pro" panose="020B0503030403020204" pitchFamily="34" charset="0"/>
                <a:ea typeface="Source Sans Pro" panose="020B0503030403020204" pitchFamily="34" charset="0"/>
                <a:cs typeface="Calibri" panose="020F0502020204030204" pitchFamily="34" charset="0"/>
              </a:rPr>
              <a:t>” </a:t>
            </a:r>
            <a:r>
              <a:rPr lang="en-GB" sz="1800" b="1" dirty="0">
                <a:effectLst/>
                <a:latin typeface="Source Sans Pro" panose="020B0503030403020204" pitchFamily="34" charset="0"/>
                <a:ea typeface="Source Sans Pro" panose="020B0503030403020204" pitchFamily="34" charset="0"/>
                <a:cs typeface="Calibri" panose="020F0502020204030204" pitchFamily="34" charset="0"/>
              </a:rPr>
              <a:t>on Ensuring decent work in times of uncertainty 10-12 July 2023</a:t>
            </a:r>
          </a:p>
          <a:p>
            <a:pPr algn="ctr"/>
            <a:endParaRPr lang="en-GB" b="1" dirty="0">
              <a:latin typeface="Source Sans Pro" panose="020B0503030403020204" pitchFamily="34" charset="0"/>
              <a:ea typeface="Source Sans Pro" panose="020B0503030403020204" pitchFamily="34" charset="0"/>
              <a:cs typeface="Calibri" panose="020F0502020204030204" pitchFamily="34" charset="0"/>
            </a:endParaRPr>
          </a:p>
          <a:p>
            <a:pPr algn="ctr"/>
            <a:r>
              <a:rPr lang="en-GB" sz="1800" dirty="0">
                <a:effectLst/>
                <a:latin typeface="Calibri" panose="020F0502020204030204" pitchFamily="34" charset="0"/>
                <a:ea typeface="Calibri" panose="020F0502020204030204" pitchFamily="34" charset="0"/>
                <a:cs typeface="Calibri" panose="020F0502020204030204" pitchFamily="34" charset="0"/>
              </a:rPr>
              <a:t>BARWAGE is a project within the Social Dialogue Program of the European Commission. (SOCPL-2021-IND-REL - Project ID 101052319)</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B885E-64A1-7BA4-516F-60FAB64B81A2}"/>
              </a:ext>
            </a:extLst>
          </p:cNvPr>
          <p:cNvSpPr/>
          <p:nvPr/>
        </p:nvSpPr>
        <p:spPr>
          <a:xfrm>
            <a:off x="881065" y="3397189"/>
            <a:ext cx="7082254" cy="36327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solidFill>
            </a:endParaRPr>
          </a:p>
        </p:txBody>
      </p:sp>
      <p:sp>
        <p:nvSpPr>
          <p:cNvPr id="5" name="Google Shape;353;p14"/>
          <p:cNvSpPr txBox="1">
            <a:spLocks noGrp="1"/>
          </p:cNvSpPr>
          <p:nvPr>
            <p:ph type="title"/>
          </p:nvPr>
        </p:nvSpPr>
        <p:spPr>
          <a:xfrm>
            <a:off x="914400" y="1211200"/>
            <a:ext cx="12932228" cy="2165400"/>
          </a:xfrm>
          <a:prstGeom prst="rect">
            <a:avLst/>
          </a:prstGeom>
        </p:spPr>
        <p:txBody>
          <a:bodyPr spcFirstLastPara="1" wrap="square" lIns="0" tIns="0" rIns="0" bIns="0" anchor="t" anchorCtr="0">
            <a:noAutofit/>
          </a:bodyPr>
          <a:lstStyle/>
          <a:p>
            <a:pPr lvl="0"/>
            <a:r>
              <a:rPr lang="en-GB" sz="8800" b="1" dirty="0">
                <a:solidFill>
                  <a:srgbClr val="002060"/>
                </a:solidFill>
                <a:latin typeface="Source Sans Pro"/>
                <a:ea typeface="Source Sans Pro"/>
                <a:cs typeface="Source Sans Pro"/>
                <a:sym typeface="Source Sans Pro"/>
              </a:rPr>
              <a:t>Contact Us</a:t>
            </a:r>
          </a:p>
        </p:txBody>
      </p:sp>
      <p:sp>
        <p:nvSpPr>
          <p:cNvPr id="4" name="TextBox 3">
            <a:extLst>
              <a:ext uri="{FF2B5EF4-FFF2-40B4-BE49-F238E27FC236}">
                <a16:creationId xmlns:a16="http://schemas.microsoft.com/office/drawing/2014/main" id="{730382D1-F0EA-4CA6-96C0-47AC5793C7EA}"/>
              </a:ext>
            </a:extLst>
          </p:cNvPr>
          <p:cNvSpPr txBox="1"/>
          <p:nvPr/>
        </p:nvSpPr>
        <p:spPr>
          <a:xfrm>
            <a:off x="1076680" y="3656996"/>
            <a:ext cx="6724356" cy="2113399"/>
          </a:xfrm>
          <a:prstGeom prst="rect">
            <a:avLst/>
          </a:prstGeom>
          <a:noFill/>
          <a:ln>
            <a:noFill/>
          </a:ln>
        </p:spPr>
        <p:txBody>
          <a:bodyPr wrap="square" rtlCol="0">
            <a:spAutoFit/>
          </a:bodyPr>
          <a:lstStyle/>
          <a:p>
            <a:pPr algn="ctr">
              <a:lnSpc>
                <a:spcPts val="6160"/>
              </a:lnSpc>
            </a:pPr>
            <a:endParaRPr lang="en-US" sz="3200" b="1" spc="-56" dirty="0">
              <a:solidFill>
                <a:srgbClr val="FFC000"/>
              </a:solidFill>
              <a:latin typeface="Source Sans Pro" panose="020B0604020202020204" charset="0"/>
            </a:endParaRPr>
          </a:p>
          <a:p>
            <a:pPr algn="ctr">
              <a:lnSpc>
                <a:spcPts val="6160"/>
              </a:lnSpc>
            </a:pPr>
            <a:r>
              <a:rPr lang="en-US" sz="3200" b="1" spc="-56" dirty="0">
                <a:solidFill>
                  <a:srgbClr val="FFC000"/>
                </a:solidFill>
                <a:latin typeface="Source Sans Pro" panose="020B0604020202020204" charset="0"/>
              </a:rPr>
              <a:t>Contact: </a:t>
            </a:r>
            <a:r>
              <a:rPr lang="sv-SE" sz="3200" b="1" spc="-56" dirty="0">
                <a:solidFill>
                  <a:schemeClr val="bg1"/>
                </a:solidFill>
                <a:latin typeface="Source Sans Pro" panose="020B0604020202020204" charset="0"/>
              </a:rPr>
              <a:t>j.w.besamusca@uu.nl</a:t>
            </a:r>
            <a:endParaRPr lang="en-US" sz="3200" b="1" spc="-56" dirty="0">
              <a:solidFill>
                <a:schemeClr val="bg1"/>
              </a:solidFill>
              <a:latin typeface="Source Sans Pro" panose="020B0604020202020204" charset="0"/>
            </a:endParaRPr>
          </a:p>
          <a:p>
            <a:pPr defTabSz="1828800">
              <a:buClr>
                <a:srgbClr val="000000"/>
              </a:buClr>
            </a:pPr>
            <a:endParaRPr lang="en-US" sz="2800" b="1" kern="0" dirty="0">
              <a:solidFill>
                <a:srgbClr val="E46C0A"/>
              </a:solidFill>
              <a:latin typeface="Calibri" panose="020F0502020204030204" pitchFamily="34" charset="0"/>
              <a:cs typeface="Arial"/>
              <a:sym typeface="Arial"/>
            </a:endParaRPr>
          </a:p>
        </p:txBody>
      </p:sp>
      <p:sp>
        <p:nvSpPr>
          <p:cNvPr id="106" name="Isosceles Triangle 105">
            <a:extLst>
              <a:ext uri="{FF2B5EF4-FFF2-40B4-BE49-F238E27FC236}">
                <a16:creationId xmlns:a16="http://schemas.microsoft.com/office/drawing/2014/main" id="{9457CEEB-1F2D-3E6A-2C2F-2EF74BE002B4}"/>
              </a:ext>
            </a:extLst>
          </p:cNvPr>
          <p:cNvSpPr/>
          <p:nvPr/>
        </p:nvSpPr>
        <p:spPr>
          <a:xfrm rot="13351803" flipV="1">
            <a:off x="7320406" y="3207391"/>
            <a:ext cx="1021723" cy="515599"/>
          </a:xfrm>
          <a:prstGeom prst="triangle">
            <a:avLst>
              <a:gd name="adj" fmla="val 461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Tree>
    <p:extLst>
      <p:ext uri="{BB962C8B-B14F-4D97-AF65-F5344CB8AC3E}">
        <p14:creationId xmlns:p14="http://schemas.microsoft.com/office/powerpoint/2010/main" val="24988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data:image/png;base64,iVBORw0KGgoAAAANSUhEUgAABLAAAALlCAYAAADUsh+xAAAAAXNSR0IArs4c6QAAIABJREFUeF7snQe0FUW2hjdXgoARFbOYw+hgADGBmNFRwAAq0YAoRowMBlQMmBOYA2POmMAxgQlEUGYUcxwxjDn7zKhv/fVeXfse+oQ+6Vaf+/VaLJHTXb3r29X7VP9n165mf/zxxx/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MgAAEIQAACEIAABCAAAQhAAAIQgAAEELAYAxCAAAQgAAEIQAACEIAABCAAAQhAAAJBE0DACto9GAcBCEAAAhCAAAQgAAEIQAACEIAABCCAgMUYgAAEIAABCEAAAhCAAAQgAAEIQAACEAiaAAJW0O7BOAhAAAIQgAAEIAABCEAAAhCAAAQgAAEELMYABCAAAQhAAAIQgAAEIAABCEAAAhCAQNAEELCCdg/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gUse+cWeemOuffLNH2VrvG0rs+07trCDtm1ZtjZpCAIQKA+BX2f/y/7n0gts7ttvlKfB/2+lxbob2AIHHmnNV129rO3SGAQgkJDA3K/ttzeOsj8+u9ds7jcJL85x+vwdrG6ZvaxupVHla5OWIAABCEAAAiUQQMAqAR6XQiBtBKa98ZuddOdPFTP7oG1a2m5dWlSsfRqGAASSE/i895b2x/ffJ7+wgCuar7K6LXrFjQWcySkQgEClCPz+3kX2+5tHV6p5m2+DydZs0e4Va5+GIfDrr79a8+bNrVmzZsCAAAQgkJMAAhYDBAJNiMB1U3+x66f+WrEeD+7WwvbqVnwW1ldffWUHH3ywPfHEE4lsHDdunO26666JrinmZG/fZ599ZpdffrmtssoqxTRTtWvi7P3pp5/spJNOshtvvNHuuece23DDDatmT1O4UYh8P9umS0XRLzH5mbK2/8cff9hbb71ld999t02dOtX+/e9/u/bXWWcd23rrrW2XXXaxVVdddZ4XnbQ9n2WFRmNVJfDss8/azjvvbAMHDrTRo0fb/PPPX9X7Z97s9/+cYr+/c2rFbFAGVt3KJ5bcfmjcSu4QDZRM4Oeff7Z//vOfNnv2bBs5cmSjP0sld4gGIACBihNAwKo4Ym4AgXAIIGCV5ou0vSAjYJXm72KuRsAqhtqf12jMnnPOOXbddddlbaht27Z20EEH2bBhwxq87KTt+SyNFFc3JoHQhBgErMYcDdy7FAJvv/22i+UbbLBBEGJwKX3hWghAoDoEELCqw5m7QCAIAqELWNkghfayEIQzCzCCF/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1304vt9ddfb9OmTXPZGnqx7dWrl/Xt29fatGnTYBTcddddduihh9rRRx9tQ4cOdddde+219t///te6du3qXqK32WYba9WqVf11uQShuPtna0cv67LR2/r999/ntDXf8P3hhx/sjjvucH+ee+45W3/99W2//fZzbSqLJVqzK5fA8vHHH9utt95qYqNJ5bLLLmvdunWzfffd1/7yl7/EFlf94osv7JZbbrGJEyfaSy+95K7529/+ZkOGDLHll1++3vR8Ly5RfxxxxBH118neBx980N1DzLR8THW7+vfvP49/dFHS83WNanBMnz7d9V33kDCS6x7+msmTJ9f7UPXQNGZUi+2ss84KqsZYGmpgqf6JnsMOHTrY2LFjbemll8467JWNdeWVV9opp5xiBx54oP3973+3Fi1azJOB9emnn9pVV13lfLrIIovYFlts4Z756Lj0N9Hzq1pb9957r6vBp/GvsaZnSeM5M4ZEx7PGq67TGNYzoLGw++6724ABA2zRRRedpx/Zntctt9zSxowZ4+yIq7Gn2KRn/IEHHqi/j2qC6fmM61Mxz3M26En5+Hbef/99u+aaa1yNG8Vk9fGQQw5x8Thz2ZCPTbpGy0j1PI4fP94WW2wx22effdzzNd9885m3RTFBNdLEJVes97Yk5afrstkvW6mBle+bad7Ps30PROO/sipvvvlmF1v1HOp7VM/tZptt5jIxn3rqKbv44ovdc+3jrr4Pot/xxXy/Jxl/hcw1ZOtFF13kxvI//vEP22677eYB8ttvv9n5559vF154ofuO23zzzevPSTJey83PG6E5j2plTpo0yWbMmJFzTpA5t1Axdj2/iqf6TpUfFeP1rOqz6PlRMN27d7dLLrnExc5yz5WSj1iugAAEQiSAgBWiV7AJAhUiUKsCll4I9dKr7I24Q5PC008/3VZeeeX6j/2Eb//993cCRlzNHYkwKirqJ8bZBCzd/8wzz3QvanHHXnvtZSeccIJrRxOyK664wr2oxh0S3E477TT30lbIIXFKbWuCmXmo2PWcOXNc//wLcTYB68033zS9iEsAyzz08q/+9ezZs8FHmtBqyZdeMjIPCVmavG+yySbuo2IELHEVi2z1kCTSHXvssfV1kJKeL7vy+W633XZzRe+j/sh1zVZbbeUm51OmTAmmSH4aBCwJUiqGfeKJJ5qeyXw7UX377bemlz+NTX+ufz4/+eQTJ5ToBVjicPTQC69efjt27Fj/z3omdX+9RGae70+KPsPR8bzppps6QUXPQuax0047OTFTNvoj1/MqkebLL780PYuZAla+Z+3kk0+2HXbYoZ5FMc9ztnhTDB+1lc1mxYZ+/fo5USta98bHpjfeeMMV7NfLrz+8AJDPlrhYn8sWfSZ7Mvnlukb+7N27t4tLFHEv5Fvqz3PyCVjZvo/lIz2fzz//fOxzKtFLQrb/wamY7/dCxl/SuYa+TyUwKxboezr6g5ioKFYpm1SHvi+XXHJJ9/ekz3u+/iblJxv0vX7UUUe57+7MQ+K+vnsHDRpUv4Q7OrfQDzla7p0ZT3Wd5mk9evTIK2AtuOCCZZ0rJRupnA0BCIRMAAErZO9gGwTKTKAWBSz9yqlfayWk6OVUk0RlWqgujsQbLUtSdkTmy6Sf8PkXGE1+d9xxR3edfuGVcPLKK6+4yZbf4TBOwIreX1lKur9+Ka6rq7MXX3zRCT9PPvlkfTuvv/66e0HX5Ewv7Mrw0Av4O++8416iJHwUuqtidNnV9ttv72oCrbTSSm5ieN9999mpp57qsh5kVy4BK/orsDK2vH1qZ8KECc5OZSTJrnbt2rlR+dFHH9lhhx3mMpeUSaFrNPn+7rvvXPbRBRdc4Djo1+fFF1+8KAFL2RUSEfWLrdiob+KtlwKJSnrRvemmm+p3Ukx6vvotMVHiprLtJODpxVm+U+aFfgVW+9GXo6i/xWTUqFGuXpNEjMcff9yNGy/ohbLLY+gCln/x0a6DUX8mDX/RXUz1oiR/SmDQUsTo86UMIMULZfPo8ONm9dVXd+NsvfXWc3FAL6vKdpIIpedIArUyEnX4F3H9XeNA7alel45HH33UxQFlUEQzLzTeVL9LMUFCi8Txv/71rzmfV7X3n//8xz1r6oNedpXdJRFF9mnMqT0xVLaZxmIxz3Mu1sXw+fzzz+2YY45x9cx8fGjfvr0pK0xxxIvSUQEo+gKsF26J/BKE1U/5Qzv9KZarXe1CqZgtgVzZdxIGJVhKiJR4GRUOk/KLxjdlBirLT+LiwgsvnNP+pOO1nOenvQZW9PtYWYV6NtZcc02TUC1fyrf6fm/durUTVfQdrzgtEVQxt2XLls73+q7TUcz3e77xJ/Ep6VxD9ivL+8MPP3TP/gorrNDA7ZobSMw9/PDDXba0YlIx47Xc/JRZrZimZ1/ivUS4pZZaymVSKfbpe93PjyRG6YjyU/zVnGDvvfd23/8S6jQXEz/Ns/R31TbUkW0JYTnnSuV81mgLAhBofAIIWI3vAyyAQNUI1KKA5X/B1GRHL0ZKU48eWkakCaR+0Yy+gPoJnyZamiBrOUg060PLE7RsQRkC5513nnthjBOw/P016fQvkNH7+19g9eKrFzIJVNpBTZNV/Yne009mlWYvMUqT8lyHn/j5XzWjy4gyhbVcApZezvWCrBduCTp6OfTH//zP/zhbNJHVS6fPXNFyB3HN/OVb1ynjSy8VyqDwyyKKycCSP/Vyrl/etYQretxwww3uJUdClibKOpKe/9577zlfSJTThFov2NFDYpyECP3qr5ejNdZYw2XIaFwowyXO31ouIf/pl2cErMJCW7lqtUUFLIkcEqp8gXdZojGoZX16+fUvUBJ7zj77bJeVJX9quWD0iI7lqLDsx7PGjMa5hGh/RJcOaYxqvOjw401t6mV2tdVWa3CNfzmOCs7R5ZLKMpWYnpmd5secxp1iisZt0uc5m6eK5SNhQfZoaZcE8OjyLv9c3XnnnQ0ymKIvwJkio+xTnJJ4IY6Z/PS5F/TlDx/ri+EnEcF/P8TFt2z2FzbaK3NWrQhY+u5RXTsvRImWhBLFeAm4mT/uRMdMdAleMd/v+cZfsXMN/12pmCOxyh+//PKLmxPouffCfanjtVz8/PMbF0e9TyTsan6kH4D0fEf5SfDKzDjz8xU9X/KxfpDSkU3AklhdrrlSZZ46WoUABBqLAAJWY5HnvhBoBAK1KGD961//cpNCZSBpMhhX+NlPZqOikf83vcxGM4u8W/wvp5o8+1924160C7l/1NX+fAliyqbYdtttbYkllsi7ZCpuuOSa4GW+MOcSsDTxVD0hCVRaGqMXz7XXXjurgBY9P7NuR7ZhXYyA5funlxll02i5VnQ5Vua9kp6v7BBlVkRFsMw2VXNIv457Ec37T0s9leGmjIDo4V+yVbcLAauwIFduAWvWrFlOOO3UqVMDA/yLkp43X2OlEAuVTaiXz6iQ6sezskUkLGWOy7iabn68xYkz2Z5XH4f08iybl1tuuXlMVrbEwQcf7P5d50jQTvI8F8Ig1zmZfPyLuQTBbPHBvyBny8CSQKVYFD1eeOEFlw2if88m8OuHCi379bFeYpOE9mL5KQPVbxIQtSXO/lI5lnJ9rQhY+i7PjKvK2tMzoziR+QOLmPnxFxW3ivl+jwowceOvkO/6uLmGzySKij3R512Zy/5HsmKedy1v9/ctBz///Or7NPqjVXR8/vjjjy77WD/QeZ/k45ctzmcTsMo5Vyrl2eJaCEAgPAIIWOH5BIsgUDECtShgedFCLynR4t9RiHHiiZ/wZct2imYe+JeYuAlYIfeP2hJXp0lLI7TEUTWmlJURzRrJNRh8xlG2JYd+MqxfrvPVwPI7uykLS4degpXNppdFFVWNvqD7jC0tI4wrNh1nczEClpYFaRmDXvz94YtqaxmCMs60jMQfSc/3/Ap54Pz4yufv6Ms7AlYhZP8vs0YZQ0nGU1zL+YSwQgQsZc5JEHr33Xddlt3MmTPrN4WIxphixnO+59VnO7766qv1z5WeXWU6aDlyviOauZXkec7XbvTzQvgU4k+fVaNlxsrQ0vLAfDt4+mevEHu9MKYxlZSfBIF849GLaSrM7e0vxK5KnVMrAlZcZrJ/rrVMWwJtZn3IXAJWku/3Qsdf0rmGz+J87LHHGixz9CJotO5fsc97nHDmx1pSfv75VbZ4IYf/nsvHL6mAVc65UiH94BwIQCA9BBCw0uMrLIVAyQRqUcDKtntdoQJWrslo5sQ4bgJWyP0zHed3IVNdj9dee63Bx6pho1+gM7NH4pwfN3GPnucnlNFdzbJNMrV0wWebqe5PtPiqxCwVTPe7h+UTCsolYKkdiQlaXqG6Wl5c8+2rbpWyp6LF+ZOc7/kV8mD5cVKIv327CFiFkP2/2ik+YyhbxkshLeUbl9kELL0Yq+6ddgN75plnst6qVAGrmOfV26xnM9+RufSw0Oc5X7tJ+eTzg+4Xl3WR7wU4Wucnn81ewFLMUA2uJPy0pFgZbdHdWzPvly1rJJ9dlfq8VgSsuO9jP57ELi5zMpeAleT7vdDxl1TAkt2Z2b7+Xoo70dpdxT7vub6XkvKLLsUuZLxWSsDSvcs1VyqkH5wDAQikhwACVnp8haUQKJlALQpY+TJiBC1XBla25TzRDCw/QSuXgOUdqZotqp2lGjaTJ092mR46lGWkZUlRYSbO+fkyOnyavwoR58vAiravX2C1DEu/wOqPF46OP/54V/NKmV35XvAy7S0mYyXahjKbXn75ZVe0Wjb53RK1dFQ1jDJ/lS/k/HyCQhzzfONNQqCEEP1BwCo8ZPmaZoXuQqhaZMq41GYIKuatbLx8wkmcgCV/yU9qQ6KtivhLPFZ7KiK91lprOQFV/ixVwMr3vMZlYBWSNZaPcr7n2Rezj2unGD6VysAqRDzOJjQlWTZaiP1vvfWWi4WdO3cmAyvfAIx8nm8XwnILWEm+3/MJWPlif7a5hv7d18/Sj0FaLqj/V12vzGWFxT7vlRCwcgm4cS7Pxy9pBlb0HqXOlRIMUU6FAARSQAABKwVOwkQIlItALQpYhdSl8EVU42pgqV5KXO0sv/xOE0pf4yFXDaxsNZGS+E5CkQqf6tfauBocmW3lq6nja4d88803iQSszImjdoeTeKVaMBLWtNwnacZMPgHLCxi5ft32dumlWsustLxQOxHG1TuK9iHb+f6FJNtLTpzv/NIhX5Q/s+aaFyGUSYSAVfjo93ViVBRdY2zppZfOebEvXC4/5NpkIdpI3MthtCi/RCotaYsWSY8uCS1VwMr3vH7wwQdOGFbWgRecvZgioTuaqVE42YZn6kUw83nOVVeuGD6F1MDyLLLVwIp7dgqJ9ZlciuFXiP1+w42o/cX6pBzXkYF1boMC717QSfL9nk+AKWT8xc015F+/M6gKtmuTAWVeK55kFnYvZryq/XIKWMXUuJQN+fiVImBlPiNJ50rleMZoAwIQCIcAAlY4vsASCFScQC0KWIXuDKSsneiW9n7CpxfmuN0L/Quyai35XXaK2YUwunOWXkpV90I762VOXOX8aPZOIQJWvl3N1EfVcokuLYqbZPq6G3qRveiii0xFZaOHzzbQ1va+YHWuXQh1bXQXIxWrl+CkX5y1Fbd2fNN//SFGyoCZNGlSfZaLn0Rrp7Lo7pH+Gp9ddt999zkBS0XnJaoVer6ybLxoojYzd77Sv/ldzTQ+/A513p9alhk3bvzuldr9EgGr8JAWZT148GAnmMZtyKAW/cufsvCi9d+KycDKl/GgOljaCUtL0EoVsPzzqhp3sjtz19C459W/+KqAvHYzlA2ZNfJkm+o8aQcyiXnioP9P8jxn81SxfPzzH7eLnwQ6Lf3Vy3wSAcvHej17eh5Vmy96RHde9Zl8Wv4oYTIJP3HLtYtiNvsLH+3lPxMBK17ASvL9nk+AKXau4b3tdyQeNGiQvf/++/bSSy/NU0OymOdd47WcApbs9d/vffr0cTsKK9M1eqi2nOYW+h7WXGWFFVYou4DlM1bLMVcq/xNHixCAQGMSQMBqTPrcGwJVJlCLAlb0pUXF0JXBpJ0F9ZI3Z84cJxQp00ZF0s8666z6YuTReioSeHSdsi90aJmaxBBlMEVflOJekKP333DDDV1WUJcuXUzLcnT91Vdf7Sap/kVOL5vaYloTQt1z8803dxlN+tVf99W/LbzwwgUVR9dkV9lhEtjUzsiRI+2vf/2ra+v+++93/dUvlfkELF9kVr8Ma5cvZSRJYFImivqgF0C9bKp9vcyrb34Cq+WJEqb23ntvW3zxxd29VddDWW3K/BI/1fXyk/+pU6e6HcJ0jQQKZZ1oovrII4+YRJ+oSOBfIsVVXDp27Oh2RtQLpLJIVDxZPjvnnHPcvZOeL9FEYpquFyPtbKb2WrRo4erfqEaZsl6i99D40HjS9uIdOnRoMG7Ub032fb0dBKxkAS5ahF9jRgWY9Sz7DCF9LpHz2muvdTWUNFY1LrSFu45iBKyoKCJRZZdddnHtaYypFpwEXd1LR6kClp5XvexJwNbuhXqetEwx1/Oq+0ZFNNVzUj06PZ+//vqrWx6t8av/ejGvmOc5m6eK5fP555+7Z0SZVnrRHTJkiHtG1Z6eKcVEHUkELMVaL/JJTJfovcMOOzh/SViWmK2Yt8wyyzSIn0n5yS7V0lMs126iYq54JWE/l/3JRnt5z0bAihewRLnQ7/d8Alaxcw3vaf/jh55V3WuPPfZw8atVq1YNBkMx47XcApb/LtYPf9rIRbFvxRVXNAnC+gFBy+/1bETnBPn45cvA0nxAMczvtOoFv3LMlcr7tNEaBCDQ2AQQsBrbA9wfAlUkUIsClvDpZVOZQZr8xB0SdyTyRGtK+Qnf7rvv7l5+ojvdqQ3Vqjj22GNNv5b6jIdsE7B899fLqgQdTcwkmkh00v/HHbqvXsJ23nnnBkuZsg2TuJ16/LkSyvQrr5a15auBpUmzagr52lKZ99NuW6o1pVoy/lCdLDGKK5Csfkhg6tu3r+OXWUsn2r7a3nXXXd2LYlQkyNU3Xa+XWAkMm2yyiWsu6fm6Rj6VLyTQxR16+TnjjDNcrRt/5PKh+iFBQkILAlby4KYXJ4mAWoKZ69BSOwkj0SytYgSsXONS95dIpp1B9aIZ3dEs35LYbC+UEuHUlsZH5qEMqw8//NBlK0Z395SN2sFML4uZGxn4NnSteHgxr5jnOY53sXzU1owZM5wI5AVA376eWz3rqi0WrSGV7wVY1+sciYDKNIs71PbJJ5/shC2/FLQYfmo7G0PdQ5kpij0sIUz2jFe7BlaS7/dCxl++7/q4uUaUkF8qr3/zWb2ZBIsZr+UWsGSTlsvrR51scwItz5To7+tP5uOXLT77Zcr6AU+HYoKK9UukL+dcKdlI5WwIQCBkAghYIXsH2yBQZgK1KmAJk34Z1NbxyprRMi6JUqrZpNpUElH8i51HGp3wacmSMqX00qxCzj169HAZAxIvovVwcr0gJ7m/P1eTWS2H0UupXook5PTr12+e++YbBsq4UBF433cVgVeWhvqvbKdoMdZck0xlHWjpwEMPPeTs0tG1a1cnpulX2EyG+txfM3HiRCeWqR+qSyTxLJOf77eWBMpHyqzRC+CAAQNcMXvdJ7MGlu/b7bff7grLy6/KtFNGnVhFl2HJnqTn+2umT59ut956a/3YUTHvnj17untkFoiPjjffF022NY4kYEmA1K6JCFj5Rm785xII9dKkjBrtCqhxpUM+2XTTTa1///5uuVz02dTnxQhY3pfKnpNopBdsP+4lXut+yrpR5qHEMr/EtlgBS237nbXuuOMO189cz2uUkOKErlFmmJjo+dHzqXEnEbeurq4B0GKe5ziP+F0Ik/Dx7WiplJ4RZUfq2d1yyy1dhqfikJ73JBlYvk3Zo/ikWKWMTnFRTNAPBYo7mTHBX5eUXzS+Kf4oGzWX/cWN9vJcRQZWfAaWvk8K/X7PJ8BEx1+SuUbUw37Zup5diTQ+2yhuFCQZr5UQsHxM1feYBHcJ0vphShnRisHaBTiaPZaPX674rPpi+oFM84LVV1/didTaQKPcc6XyPG20AgEINDYBBKzG9gD3h0AVCaRVwKoEomJ2tKqEHbQJgUoT+GybLhW9xRKTn6lo+02lcQlOyizzS1ujdeJqjYFehpXBkWQDhVpjUM7+pEXAKmefc7XF93u1SHMfCEAAAtUngIBVfebcEQKNRgAB60/0THAbbRhy4yoTQMCqMvAst/NZW9l2RvMbR2y//faxO6OG0YvCrFCNHNUfVL0vZbJFj2jB/rjPC7sDZ0UJIGA1HA98v/NxiFWNAAAgAElEQVR8QAACEKhdAghYtetbegaBeQggYCFg8Vg0PQIIWGH43O9C+MYbb7h6c1qeqqVE0Y0PVE8uurNiGJYnt8JvqBDdHEEbMGgZoZb+SeDSJgjRWl/J78IVngACFgIWTwMEIACBpkIAAaupeJp+QsDMHnphrp096eeKsThom5a2W5cWFWu/nA3zC205adJWyAQqKWDVtV/KFrv5vpC7H4xt+Qqiy9DMYuzBGJ/QkEI2VMgstp7wFpweIVBpAWu+jndasyV6p4Y53++pcRWGQgACEEhMAAErMTIugEB6CfzPT2aj7vzRXnjv97J3YuX2dXbBwNa2wPxlb7oiDTLBrQhWGg2QwE8PTbLvzjml7JY1a9vWFhpxkrXcbIuyt12rDUrEUpbV+PHj6wuQa+MDFYvfY489bKONNpqnGHtaWfgNFbTDp5ZPaoMMFeJXsfW4DRjS2s8g7J77tc3919Zm//NC2c1ptsjmNl+nKWVvt5IN8v1eSbq0DQEIQKBxCSBgNS5/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Ne//uX62qlTpybTZzoKAQikgwDxKR1+wkoINEUCocYnBKymOBrpMwTKTAABq8xAaQ4CECgbgVAnYGXrIA1BAAKpJUB8Sq3rMBwCNU8g1PiEgFXzQ48OQqDyBBCwKs+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oSAlaJBhKkQCJUAAlaonsEuCEAg1AkYnoEABCBAfGIMQAACoRIINT4hYIU6YrALAikigICVImdhKgSaGIFQJ2BNzA10FwIQiCFAfGJYQAACoRIINT4hYIU6YrALAikigICVImdhKgSaGIFQJ2BNzA10FwIQQMBiDEAAAikiEOr8CQErRYMIUyEQKgEErFA9g10QgECoEzA8AwEIQID4xBiAAARCJRBqfELACnXEYBcEUkQAAStFzsJUCDQxAqFOwJqYG+guBCAQQ4D4xLCAAARCJRBqfELACnXEYBcEUkQAAStFzsJUCDQxAqFOwJqYG+guBCCAgMUYgAAEUkQg1PkTAlaKBhGmQiBUAghYoXoGuyAAgVAnYHgGAhCAAPGJMQABCIRKINT4hIAV6ojBLgikiAACVoqchakQaGIEQp2ANTE30F0IQCCGAPGJYQEBCIRKINT4hIAV6ojBLgikiMDmh0+1Fu03SJHFmAqBhgQWbdvMendqYYO6tgBNjREIdQJWY5jpDgQgUAQB4lMR0LgEAhCoCoFQ4xMCVlXcz01qhcDcuXOtrq7O/eH4kwACFqOhVgj037SFDdmiZa10h36YWagTMJwDAQhAgPjEGIAABEIlEGp8Sr2A9f3339vEiRPt7rvvtpkzZ9q7775r7dq1s6233tp23XVX69mzp7Vt2zbUcdGk7Pr555/tpptusiuvvNL5Sn4aPXq0HXLIIRXn8NRTT1nXrl3tgAMOsAsuuMBat25tX3zxhQ0YMMA+/vhju+2222yNNdawH3/80Y444gi74oorbNq0abbZZps5237//Xd79NFH7dprr7WLLrrIFltsMffv2c6veIcCuwECVmAOwZyiCSgT687hbYq+ngvDIxDqBCw8UlgEAQhUmwDxqdrEuR8EIFAogVDjU2oFrD/++MMeeughO/zww+3111/P6gcJEGPHjrUNNmB5U6GDtVLnXXPNNbbffvs1aP7WW2+1PfbYo1K3rG+3VAHLi11qUCIcAlZDlyFgVXwIc4MqEUDAqhLoKt4m1AlYFRFwKwhAIFACxKdAHYNZEIBAsBnsqRSwJF7dcsstNmzYMDe0lFWjv3fo0MGaN29uv/zyi7322mt23nnn2fXXX28bbbSR/eMf/7C11lqLodiIBE499VQ78cQT7dJLL7WhQ4c6XzXmEZeBlc2ebAJWY9of0r0RsELyBraUQoAlhKXQC/NaXhDD9AtWQQACLHFmDEAAAuESCHX+lEoB64UXXrA999zTfvjhBxs/frxtueWW1qxZs3m8r+WFI0aMcIJJdOlYuMOkdi0LcakdAlb5xhsCVvlY0lLjEFDmVZ8uLWzPTSji3jgeqNxdQ52AVa7HtAwBCKSFAPEpLZ7CTgg0PQKhxqfUCViqo3T88ce77CrVUtKStDjxyg+xd955x/r16+fqHN1zzz223nrrNRh9c+bMsXHjxtn999/vliKqDtKOO+5ohx56qK244ooNztXnWu621FJL2Q033GCzZ8+2M88806ZMmeKuO+igg1xmkeorqd0xY8bYhAkTXBu77babHXfccQ3azGxvxowZds4559jUqVNde3vvvbcNGTLEllhiiVhxTrW/7rrrLnf/L7/80mWgKdtM2Wjdu3dvUGg8uoROWVBaunfjjTfac889V3+v/fff39Wl0iHxT7WpdN2dd95pHTt2nMcGDWrVGOvbt6+dffbZ1qpVq9gnW0vuBg4cOM9nUVHR1zIrtD++sc8++8y0NPH22293fRED1T477LDDGrAuZQmhzxyLdmDdddd1dbNWWGGF2JpZ/lyJZMoWFMMnnnjC2bfNNtu48SWmmWNXQp/Gqfokvy644IKuDpfG+U477ZSVcWOH1M6dOzsTZs2a1dimcH8IQAACDQiEOgHDTRCAAASIT4wBCEAgVAKhxqfUCVgq0t6/f3/77bffnDCw0kor5fS5zvvkk09s8cUXt5Yt/9xZSssQVfj9yCOPdIXfMw8JDeeff77tsssu9SKDF5wkKP3tb3+zk046yb777rsGl0rI6dSpkxOzMmtzSYiQaOSFsULa0zUSMyRo+UP9kQByxx13xPZdosfll1/uhDsvkHgBR9lqKkguMSXzkBCl4uWLLrqo+8gLT1dffbUT0jIPFUMXP4l0Eo2yHfkErG+//TZxf3SvJ5980iS6xdVAk/+uu+46J+TpaAwBS3aJm+6dechHEjglNvqllNGMwTiWqvemaySQhnYgYIXmEeyBAAQ8gVAnYHgIAhCAAPGJMQABCIRKINT4lDoBK06IKMbpfhniBx98YMccc4zLNpJw89VXXznB6JRTTnHZSMqc8S/nXnBS5pUEknPPPddla7Vo0cJuvvlm18YCCyzgrlOmlv5/kUUWsVdffdVl6Tz88MNOWFLmkY5oe/r/o48+2glCyvBS5tgJJ5zgRLpoppIEOe3cp6wgZXtJRFtmmWVcex9++KFdeOGFzi5l+aj+19JLL91AwNH/SBQ77bTT3K58Oh544AEnIEnIu/fee61Xr14N7Ft//fXt4osvbrCb4zfffOOygt5///2ChMRsSwiL7c9///tfGzRokD322GP13NRXiWHKzJP/JNZdddVV1r59+5IELMFIWsRdmWHy2+TJk52YKb7y06+//upsGTVqlGkMKpOvd+/ejrcyriSYbr755m6nxFVXXdUktD7zzDNus4JXXnnF+crvjFjMuK/UNQhYlSJLuxCAQKkEQp2AldovrocABNJPgPiUfh/SAwjUKoFQ41PqBCyfzSOBQiJAMUdUNJEQNHLkyAYFxefOneuWBqp9/ZFINN988zUQnDKXLyoT6+CDD3aCRFy9LW/3scce68SnzPYkcih7q23btvVd0rJHiUT//ve/3bKyLl26OJFqwIABJkEoLgPNL5n86aef3BI3n7nlhT+JPL4tfyOJJKeffrrrqzJ8ZKMOLddUDbFHHnnEZXutvfba9bYVunzQX5BNwCq2P35Hw6OOOsrZHl2+6O3W7pMSDbfddtuqC1haCqllo3HjS0y8gKoln14cPOOMM9wyU2WODR48uMHQVmacsrWUFSgxNLQDASs0j2APBCDgCYQ6AcNDEIAABIhPjAEIQCBUAqHGpyYpYCnLStk7b7zxRtb6TtHlfcqu0rJB/29agqeaS2uuuWb9eJMoJgFIIkScABGXOebb+89//pM1s8Yv04tmbuUa5D5TSMJQ1EZ/f2WMSWTzywR9W9mEQS/EZC4j9HZFM7Zy2VVsEfe4/kick3Cl4vxeoMr34JeyhFBtJ8nA0i6YEkVVZ0x1yrSkNPPQBgTDhw+3mTNn1vtJgqM2J1B9LdUpUwZZpp/y9bOxPn+k+4a2Xot5N1JoLHu4b+UJ1C26mLXu1cfaDJp3eXHl784dIFA4gVAnYIX3gDMhAIFaJUB8qlXP0i8IpJ9AqPEpdQKWf8kvJQPrrbfeckKB6mJJuFlsscXmGWFxO9TFiVrRC32xb9WX0jKw6JFLwFLWlUQyLUvMPJT9tN1227ksMP2JFv2WkKalfFr6pyV1zz77rD3++OP19a2mTZtWv9ws39LLbAKWrzm2+uqr12cK+eWDEsmy2Z3Zj0IErEL74wVILf+MZpnlChPVFLC8fdoYoJDD+0m1zZS9J1HQH8rQUn2xPn36uNppdXV1hTRZ9XMQsKqOPJgbtum/t7Xd96Bg7MEQCGQSCHUChqcgAAEIEJ8YAxCAQKgEQo1PqROwtFOfBB3VmLrooousTZs2iX0e3f2vGAFLNarirvMCVlQ48sblErCytadr465TsW8tYVT/4wrQ+3uWQ8DymWVaduiXEfrlgxIBtdQyWhw/mzNyCVhJ+xMnLuYbBNUUsLx9Dz30UD6z3OdRP6l2lup2yb+ZvtUuhFpCuNpqqxXUbjVPQsCqJu2w7tVskXa2+J0PhmUU1kAgQiDUCRhOggAEIEB8YgxAAAKhEgg1PqVOwMpXMyluAEhsOu+881xR9b322ssVSC8lA6vcApaWiclGX4w92gefgeUzzqI71WknO9XF2njjjd21G2ywgStYrnpaEk/KIWDJFm+DX0aYdPmg2sgmYBXTn7QIWKphVmiGWOa41TLE559/3vlRmVxaaqhDRd5VD0tLWkM6ELBC8kZ1bUHAqi5v7pacQKgTsOQ94QoIQKDWCBCfas2j9AcCtUMg1PiUOgErWoA9s5B63HDRrnTaAU478k2YMMEtxyqkBtbLL79sffv2tWWXXdYtk4vWwCq3gKV6SNrtsGPHjvN0wYtFvq6WMol22GEH22qrreySSy5x9kUPv+Rv+vTpZROwPvroI1dUfLnllnNFyVVE/PPPP88qusX5IZuAVUx/ojWw4pZrxt2/mhlYxdToyhXqVGT/xRdftP3339/tRKi6XxItQzoQsELyRnVtYQlhdXlzt+QEQp2AJe8JV0AAArVGgPhUax6lPxCoHQKhxqfUCVgaEn4HNwk/48ePd8Wuo7Wh/LDRbnRacqWd3Xr16uWWZilDKckuhBJr/DK5fEsPi11COHv27Njd6lTXSsXmlcnjl+/l2oVRQoc+1zU6ypWB5Xndd999bodCFatXTSa/m2Ihj2k2AavY/uTahVD2RHcBPP74402CXteuXRvsEBmXyZXNziRF3HV/b5+Ev3HjxtlCCy3UAJP3rcawdpPU7pAqTK8C+3fffbdtvfXWDc73Rd+V0YWAVciI45xKE3BF3Pv0szZ7NNwxs9L3pX0IJCUQ6gQsaT84HwIQqD0CxKfa8yk9gkCtEAg1PqVSwJJQo5f+YcOGufGhZYFDhw51uwKqHpOWXz3zzDNulzqdp+LoymDq3r17/XjyIpgKgR9zzDFueaGW8ik7S+KDluy1a9fOZUZ17tzZXVdJAUvLAbXznLJs9HcVmv/73//uxAwJcKNHj7bmzZvblClT3DKyv/zlL6bsrA033NDmm28+09JKCSXq83fffVdWAUuN+UwpFafXkrZCd//zwLMJQ8X2xwtAs2bNchlhBx98sBMn5ftHH33U7QL49ddf1/uvXBlY2jFSGXl+TGTrl0TH/fbbz7Hq16+f898qq6xiKlT/0ksvufEl344ZM8ZGjBjhfOhFt80228zOOecct3uhxrOWWeqeErgk1nohNqTg6HnIHxwQgAAEQiIQ6gQsJEbYAgEINA4B4lPjcOeuEIBAfgKhxqdUCljCLSFASwIlPuUqZL7uuuu6pXabbrppgywtiWASEI488sjY6yV6KXtLYpHP7qqUgKXsnPXXX9/Gjh07z0hSNpXqd/maR9GaUZknS3BTVtS///1vJ8JpNztlnnkBKjMDKXp9rkwonSdhb8iQIY7ZFltskWj5oK4vpAZWkv7o3KefftoOPPBAUwZb5iERUAKfxE0Jf6UKWFH7dS9lTE2cONEJiRLQVJcqs3i/HnoJa75+VaaNSXyra+OE2GjB+BtvvNEGDBjQ4DZ+zIpRrs0F9JwUW69LN0TAyv8lwBkQgEDjEAh1AtY4NLgrBCAQEgHiU0jewBYIQCBKINT4lFoBy8P99NNPTTvkSUzQMrEvv/zSZU5JsFLmS+/eva1t27ZZR+OcOXNc5pIyZfSyv8Yaa9iOO+7o6matuOKKsWJAuWtgqT0thVQ9J+0sKMFDS8gkzmjnuVatWjWwQyKWCqorq+y5555zwoZqe/ksNIlMu+22m1vqd9JJJ7nsnjgBJ4mAJcFPgpCygKLtFvqY59uFMGl//H21a5/Euttvv72exTbbbOP8p5piXnwsVcDS/d58803TcsQHH3zQWrRo4bL7unXrllXA0jUSmHSeMvnkXwlryrBSdlacb7XsddKkSXbttdfWj2eNSdVjk4CYOSYRsAodgZwHAQg0VQKhTsCaqj/oNwQg8CcB4hOjAQIQCJVAqPEp9QJWqA4vxK58GV2FtFGtc3wdrAsvvDC2RlO17OA+YRIgAytMv2AVBCBgFuoEDN9AAAIQID4xBiAAgVAJhBqfELAaccSkScDyOxEqg0gZT6oXxgEBT2DGFYtY51W/B0glCbRc0uqWG2Z1K51QybvQNgRqjkCoE7CaA02HIACBxASIT4mRcQEEIFAlAqHGJwSsKg2AuNuELmDNnTvX6urqXP0qFRVXIXIt9dNSNg4IRAkgYFVvPNStONLqVjm1ejfkThBIOYFQJ2Apx4r5EIBAGQgQn8oAkSYgAIGKEAg1PiFgVcTdhTUauoA1Y8YM22677ep3NVRBexUr9wXlC+slZzUFAghYVfRyy/bWvNt/q3hDbgWBdBMIdQKWbqpYDwEIlIMA8akcFGkDAhCoBIFQ4xMCViW8XWCboQtY//nPf+yAAw5wReX79OnjMrCWX375AnvHaU2JAAJWFb2NgFVF2NyqFgiEOgGrBbb0AQIQKI0A8ak0flwNAQhUjkCo8QkBq3I+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VY82dIACBZARCjU8IWMn8yNkQgAACFmMAAhBIEYFQJ2ApQoipEIBAhQgQnyoElmYhAIGSCYQanxCwSnYtDUAAApsfPtVatN8gEYglF25m23dsYYO7tUh0HSdDAAIQSEIg1AlYkj5wLgQgUJsEiE+16Vd6BYFaIBBqfELAqoXRRR8g0MgEihGwvMm7btjCDt62ZSP3gNtDAAK1SiDUCVit8qZfEIBA4QSIT4Wz4kwIQKC6BEKNTwhY1R0Hwd7tjz/+sLlz51qLFmTDBOukBIZV25+lCFjKxLr54DYJesepEIAABAonEOoErPAecCYEIFCrBIhPtepZ+gWB9BMINT4hYDXi2Prxxx/t73//u33yySfWpUsX69atm3Xq1Mnmm2++rFb9/PPPNm3aNJs6dar776mnnmqbbLJJSb347LPP7LzzzrN1113X+vXrV1JbIV38xRdf2IABA+zjjz+22267zdZYY4285onniSeemPM8tSPme++9t/NZXV1d/fny6RFHHGFXXHGF889mm22W957ZTijGfrXVGP4sScBaqJndfAgCVtEDhQshAIGcBEKdgOE2CEAAAsQnxgAEIBAqgVDjEwJWI46YqNghMzbddFO7+eabrUOHDlmteuaZZ2znnXe2jz76yJ1TqkiiNm666SYbOHCg3XjjjU7wqZWjGAGoEAHL81lwwQVt1KhRTrBq3ry5++cQBKzG8GcpApZqYO3VjSWEtfLc0Q8IhEYg1AlYaJywBwIQqD4B4lP1mXNHCECgMAKhxicErML8V5GzomLHHnvs4bKEHn74Ydt2221j76dlYRdccIETuRZddFGbPHkyAlYOz5QiYGUTBuUDZcxdd911dvrpp1u7du3szjvvtM6dO5d9jBRjf2MJksUIWEsu1Mx6rNsc8arsI4cGIQCBKIFQJ2B4CQIQgADxiTEAAQiESiDU+ISA1YgjJipgXXzxxXbJJZe47CplAcUtI/zqq69syJAhtvrqq9uXX35pV111FQJWlQUsfzsvJh511FF2/vnnuyysch9pErC8gDdr1qxyY3bvkssAACAASURBVKA9CEAAAiURCHUCVlKnuBgCEKgJAsSnmnAjnYBATRIINT4hYDXicIsKWA888IDLrNLSwOuvv96WXnrpeSx76qmnbNddd3VL/SZMmJC1zpKED31+9913m6757rvvXP0n1Ws65JBDrGPHjtasWTN7/fXXTZlfs2fPbnCvU045xS2N84fqbj322GM2fvx4mzJliv3666+uttN+++1nO+20k7Vq1ar+XN+nOXPm2JVXXumuGTdunC2xxBJ26KGH2l577WVHH310ve2qH6XPH3roIdfu1ltvbYcffrhtvvnmzsboIdHotddec5zuv/9+e+6559zHG2+8sfXu3duJe7qPP4oRgPwSwkKWZvqlelFe+ZYQisvYsWPtrrvuciLk9ttvbyNHjrS2bds6X6gvyrJr3bq1ZdqvWl4XXnih84Eyv3r06GHHHnusrbjiiq7LhfhT9t1zzz12zTXXuHa0DDKbL5M8GghYSWhxLgQgUE0CoU7AqsmAe0EAAmESID6F6ResggAEzEKNTwhYjTg6M8UO1bc66aSTnPAkISdTvNGSNQlSKhA+ZsyYWAFLIoaEHJ0Xd6i+lpa/de/evSDB4/vvv7fjjz/eLrrootj2Bg0a5ArAe+HI9+mVV16x9ddf34k1/rj33nvd8khf5Fx1t/RvEtiih0SVG264wYlS/pB4pSWWBx98sBN+4g6dLzZLLrmk+7iSApZ2bJSv5IdoBlYuAevJJ5+0/fff33GPHvKJfCbRMU7A+vDDD53Qdfnll8/DSsKkhDQV/88nYMmXI0aMsEsvvTSWn4RD9UfiWdIDASspMc6HAASqRSDUCVi1+s99IACBcAkQn8L1DZZBoKkTCDU+IWA14sjMFDvmn39+69mzpx100EFONIpmICkza/DgwU54kgCkpWuZO91JoFCG1bXXXuvEleHDh7taWb///ru9/fbb7t9uueUWt3ueliwq60dHtqLfv/32mxNnJHoo00q780mUUtaUMonOOussl2UlWySuKRMr2icJM1oWucMOO5hs84XOvYAloUp/lyjVvn17l30mG7U0sk+fPnb11Vfbwgsv7Gx8+eWXrW/fvvbDDz84UUyCTsuWLe2XX36xRx991GUxKZNM10gMqpSAJeHq3XffdWKS+C+33HJ26623uqw2HdkErE8//dSGDh1q9913n8tAO/LII22ppZYyiVMSjbyodMABB8yTgaXsNLESfwlg+vtbb73l2CkTTVlY0WWn2fypjKtddtnFZbcpy2vVVVc1CYMSTiVeSXRUJmAxOyciYDViIOHWEIBATgKhTsBwGwQgAAHiE2MAAhAIlUCo8QkBqxFHTKbY8Ze//MWJL/p3ZSAtvvji9dZJfOjfv79berbBBhvUZzFFl7q98MILTvhZZ5113BIxiVfRw+9gKLFFIsdiiy2WU8B65513rF+/fs4OCUMSXKLHt99+65YFPvvss3bHHXfY2muv3UDAyRRWMgWeww47zM4+++wGSxB9FpHELglDEll0SCwaNmyYy/aScBMV96L1qKLL+UrJwCpkWGgZnwQ6Lf3z9mQTsOS33XbbzYlYEo+8eKj7eI5aOppNwJJAJZHOi4C6Tll2Ege1lDAq9mUTsM444ww77rjjXAaexNDo4fkWW8/rke4b2notGi75zGRYt+TS1rrHTtZm8NBC8HIOBCAAgbIQCHUCVpbO0QgEIJBqAsSnVLsP4yFQ0wRCjU8IWI047DLFjk033dRlMknUiWbCKBNq9OjRTiiSsCXxw2cxFVKryXfRi0Na7qc6Un7ZXzbBQ9lCWpaXS9SQ6KK6Vl4UifZJApTEneiR7/NiRCe17/ugDC79kaBUTFu+BlauYaEstB133NGJjb7+lD8/TsBSlpjEJwlX2XaZ9AJXnIA1ffp0d52WF0YP708Ji4UIklqCueeee9q6667rsrm23HLLeUTOYh+HQgQs33brXfa0BQ4+sthbcR0EIACBRARCnYAl6gQnQwACNUmA+FSTbqVTEKgJAqHGJwSsRhxecWKHz6o5+eST6zONossHtbTwp59+yitgaanb119/bcqi+uCDD+zpp5+2yZMnu8LnEjAkZqh+UlT8UXH4AQMG1BPxGTuFIPKZT/mKmOf7vBDRSW3oPPXtjTfesKlTp9rjjz/ulvbFCUAqfh7tb67+xBVxV4aX7nXCCSfYpEmTXNaZBCkt5cs84vqn3SNVK0x+yGaHz57baqutshZx9/7y90wqYH3yySeOj+qO+WOjjTZyGwMoc09inJaHFnMkEbCUibXYTX/aUMz9uAYCEIBAoQRCnYAVaj/nQQACtUuA+FS7vqVnEEg7gVDjEwJWI46sOLFDNZEkImn5n18G+Mgjj7jlZz4rK5cI9Nlnn7md6lSjKVux80IFrEKykTy+SgtYEpEkvp122mmuyH22oxIClr9XVABSnTJlykWXAuq8ON8UIsp5MSrXLoSlCliyT+NDNcZUu0yCX/RQnTNl26222mqJn4pEAlb7pWyxm+9LfA8ugAAEIFAMgVAnYMX0hWsgAIHaIkB8qi1/0hsI1BKBUOMTAlYjjrI4sUPLBUeNGuUKsU+cONHWW2899/8Sb3xdrGwCVlRgUX0mLUns0qWLLbPMMm6XOh0q4K6jkAwsL2BlZmblQpYvwyrf59nEnieeeMItVZToIiFnk002sTXXXNNWX311V1hen6tvlRSw1O9XX33V9tlnH5s5c6adeeaZroB9tC5VyBlYUb9pWePzzz9vKhCvQvDqjw4VeVc9LL+8tNDHI4mA1WbQftZ2r/0LbZrzIAABCJREINQJWEmd4mIIQKAmCBCfasKNdAICNUkg1PiEgNWIwy2bmBOtPaUaUsrI2nrrret3Jsx2na8DdeCBB7odAjOXuGkQapdD7fhXiIDlaybFFWPPhi2fQJXv8zgBy1+jul3arU/F7DOXuqm+lHb2q7SApUww7eSogvISCcU8umtfsTWwvM+T2J90CWE2n6lPL774otvhUDsRxtXbyveYFCJg1bVfyubvsRPiVT6YfA4BCJSVQKgTsLJ2ksYgAIFUEiA+pdJtGA2BJkEg1PiEgNWIwy+bmKMsI4k0q6yyivXq1cv23XffBkXds12XK2NKNbGUMaRsrkKXEL788svWt29fR0gF2bV7YfRQmyqYPmbMGJswYYKrpZRPoMr3eZyAlW8Jnmpc7bfffi6TKIkAFOf6uBpYmed9//33rgaZluKJjzKW/I6P+XYhVMaWCvW3atWqvtloe0nsTyJgqW6a7q0sPi3BlCAaPX744QcbPny4EzaLEbA6d+7smps1a1YjPlHcGgIQgMC8BEKdgOErCEAAAsQnxgAEIBAqgVDjEwJWI46YbGKH//cnn3zSll12WZdJ5ethydxs1+kcCTnaIe+8886rr2X09ttvu9pR2jFQRzYB6+ijj3bneXElU/SSAKYi4y1atDAtV7zssstcwXHtZicxR5ld+QSqfJ/HiVUSeA455BC3rFKCmYQWCUZaBqfi7Squrh0adSQRgIoVsLxQo8LnEhslCilLTjsfZuvfp59+akOHDjVlWqkQ/2GHHeZ4qUC/6k6de+65ie3PJ2Bl+tPvdKiMsXPOOcctK23ZsqWJr7LbJHBFfZnk0UDASkKLcyEAgWoSCHUCVk0G3AsCEAiTAPEpTL9gFQQgYBZqfELAasTRmUvM8csBZZ7EKGX8SCDJJWDF7TLnu6e6URJ61O7s2bNdfS1fF8vvfPjdd9+503UviVUSN1QIXjvuSaCKOySGSchSTapctvlrixGwdG20BlamHarbpCL3WjrZo0cPu/rqq23hhRd2OxVKWCp1F8K4fqtWmYSnESNGmHbyk4il4ue5+idBUsv0JDxFjw4dOjjxSIxVt0yiYOvWrfPan03AyubPX3/91dmrZZhxh+y47rrrrHv37omfCgSsxMi4AAIQqBKBUCdgVeo+t4EABAImQHwK2DmYBoEmTiDU+ISA1YgDM5fY4Zfvff3113bPPfe4YuyFiEDaZW7cuHF2++23O6FEwtXAgQNt8ODBtvzyyztxRGKJRJ4hQ4a4JpVppewtfaZrVAx97Nix9TW0fv75Z3vsscds/PjxNmXKFCdqqXD67rvv7tqIFvzOJ1Dl+zyb6OR3IVSmkgqPywYtg9Pyyt69e7tsLNny2muv2R133GFrr712XgEozvWFLCH010WXLh533HE2evRok0gkAVDLCqdNm9agPpaumzNnjmOrbCj1Yfvtt3cCobh07do1UQZZNgErlz/ly0mTJrlstunTpzsbNEa0FFL8VlxxxaKeCASsorBxEQQgUAUCoU7AqtB1bgEBCAROgPgUuIMwDwJNmECo8QkBqwkPSroeDgFlZynzKUnB/HCsN5txxSLWedXv402av4PVLbOX1a00KiSTsQUCEGgiBEKdgDUR/HQTAhDIQYD4xPCAAARCJRBqfELACnXEYFdNEfCZXZdffrnLsooe0WL4cZ+nAUROAev/O1C3/KFWt/r5aegONkIAAjVEINQJWA0hpisQgECRBIhPRYLjMghAoOIEQo1PCFgVdz03gIC5JYOq06WaYb4YvmqMffXVV2755imnnGIrr7yy2wVQS/rSdhQiYNn8Haz5Zm+lrWvYCwEIpJxAqBOwlGPFfAhAoAwEiE9lgEgTEIBARQiEGp8QsCribhqFQEMC2ukvXwF1FYVXQXpfrD9NDAsTsFaw5pu9naZuYSsEIFADBEKdgNUAWroAAQiUSID4VCJALocABCpGINT4hIBVMZfTMAQaEvAF1FVAXzsFatdHFcPfcccdSyqgHgLnQgQs1cCqW/nEEMzFBghAoAkRCHUC1oRcQFchAIEsBIhPDA0IQCBUAqHGJwSsUEcMdkEgRQRyF3FfweqW3gvxKkX+xFQI1BKBUCdgtcSYvkAAAsURID4Vx42rIACByhMINT4hYFXe99wBAjVPoHPnzq6Ps2bNqvm+0kEIQCBdBEKdgKWLItZCAAKVIEB8qgRV2oQABMpBINT4hIBVDu/SBgSaOAEErCY+AOg+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IIbA5odPtRbtN4ANBCCQcgKLtm1mvTu1sEFdW6S8J3+aH+oErGYA0xEIQKBoAsSnotFxIQQgUGECocYnBKwKO57mIdAUCCBgNQUv08emRKD/pi1syBYta6LLoU7AagIunYAABEoiQHwqCR8XQwACFSQQanxCwKqg08vR9BVXXGHDhg2zI444ws4880xr2XLeF4p3333X+vfvb9OnT7d1113XbrvtNltjjTVib+/bu/HGG23AgAHlMLFBGz/++KOzVfeZNm2abbbZZjnvkfT8shucp8FTTz3VTjzxxIL6ctNNN9nAgQPtlFNOsVGjRlXb1Ea9HwJWo+Ln5hAoOwFlYt05vE3Z222MBkOdgDUGC+4JAQiERYD4FJY/sAYCEPiTQKjxCQEr8FGqgdOzZ09be+217eabb7YlllhiHouffPJJ6969e/2/33vvvdarV695zvNi0YwZM3KKXKUgSSpIJT2/FNuKuRYBqzBqCFiFceIsCKSFAAJWWjyFnRCAQJoJhPqCmGam2A4BCJSHQKjxCQGrPP6tWCuff/65DRo0yGbPnm0TJ060Tp06zXOvCy64wI488kg76qij7Morr7RDDjnEJLzMN998Dc798MMPXdbV8ssvb5dccoktuOCCZbc7dEEqaYcRsAojhoBVGCfOgkBaCLCEMC2ewk4IQCDNBEJ9QUwzU2yHAATKQyDU+ISAVR7/VqyV3377zS1HO+OMMyxu2d93331nBx98sL3wwgt2/vnnO+Fq/vnntxtuuMEWX3zxBnY99dRTtsMOO9jo0aPdMr9KHAhYLCGsxLiiTQhAoDoElHnVp0sL23MTirhXhzh3gQAEmjKBUF8Qm7JP6DsEIPB/BEKNTwhYKRih9913n/Xu3Tu2Dtbrr79ue+yxh3Xs2NGUiXX66afbrbfeGputpc/POeccu+eee6xLly71Pf/5559t0qRJdvXVV5tELh2qXbXffvvZTjvtZK1atao/1wtUc+bMcdle48ePt3HjxrmljYceeqjttddedvTRR8fWwPrss89clpjuf/nll1u/fv3sp59+iq2ZJTu6du1qBxxwgKtBpT5JwHvuuedcfa+9997b9t9/f2vXrt08Hvz+++/t+uuvt+uuu85mzpxpG220kQ0fPtyJdyNHjrQkSyjLlYH1+++/2xNPPGGXXXaZTZkyxb788ku37FO+Gzx4sLVt23YesdH3X35r3bp1g8/j6m198cUXLsNuxRVXtOOOO85OO+00x23VVVd1DHfeeWeT/8T/mmuucXYoCy+br5M8Gp07d3anz5o1K8llnAsBCECg4gRCnYBVvOPcAAIQCJ4A8Sl4F2EgBJosgVDjEwJWCoakF6mWXnrpeTKrvLil7CtlVXlhQwKRxB9//PDDD07E+eCDDxq04UUlZWzFHVq+eN5559XX3vIC1iuvvGLrr7++jR07tv4y1d7adtttYwUpZYr9/e9/dyKUF6+aNWvmBJW4ou9ewNpyyy3Niz+Z9vXt29cJZYsuumj9R5988okT0u644455uqN/V39fffXVgmuAlUPAkqA2ZswY9yfu2G677eziiy+21VZbrf7jqICXVMBaaKGFnOgo1jo0brT8dM0117QRI0bYpZdeGmvH4Ycf7mzMFMsKeUQQsAqhxDkQgEBjEAh1AtYYLLgnBCAQFgHiU1j+wBoIQOBPAqHGJwSsFIxSv0xQmUN33nmny7bS4ZcXSvx44IEHXCaNlhL26dPHttpqK5eR5cUIv1Ohsn58fay5c+faSSed5EQLXXvuueeaFyKU6XTCCSfYww8/7LKmlNklUSQqOHXo0MHV0lJmk0Sa5s2bO7syBSl9JuFEIllUvNK5+QQsnSPblE2kjCQd6qvEKPUpWrBePM4++2yXfSRRSDZvsMEG7h7amfGYY45xmU/5dmqMDolSBaw//vjDZbYpW0yZY8qA69Gjh2P19ttvO/633HKLZYpxpQhYDz30kMs6U2acaqZ98803LtNKGWC77LKLbb755m5sKDNL9j3zzDMm8UqipB9HSR8LBKykxDgfAhCoFoFQJ2DV6j/3gQAEwiVAfArXN1gGgaZOINT4hICVkpHpC7VH62D5Au/ffvut26FQgpLECi39U8F2/2/q4iOPPOJEnajg8/LLLzvhpGXLlk5EWWuttRrQUKaSlvn98ssvLqNJOyFGBadjjz12nmLxmYLUeuutVy9eKfOnf//+VldXV3+ffAKWsocylzxKdJE4pdpgEt9kh4533nmnflliZn+iQlIxAlaSYXLKKac423R89NFHbomgWMt3Ehajx8cff+z8pZ0k7777btt6663dx6UKWJkZeGpTddQk7mlppWyKHspkGzZsmKujVkx9NASsJCOEcyEAgWoSCHUCVk0G3AsCEAiTAPEpTL9gFQQgQA0sxkCJBHwB9ugOg/rS69mzp/Xq1as+20pCjYq064+yp7Skz4sXqnMVFbWUlbTnnns6AShu18KoUORFj6jgpPpKquEUPaKfP/jgg06YUSZQnHil6/IJWDvuuKPL3IouE9R1cTWg/HLKbP2JClzquzKi8h0+AyvfedHPowKWsuYkHKr+VLadH31flI2lP1paWYqANX36dOf7jTfeuIHZ3t8S8FQTS8szM7km6Wf03Ee6b2jrtWhW7OVcB4FgCdQtupi17tXH2gwaEqyNGJabAC+IjBAIQCBUAsSnUD2DXRCAQKjxiQyslIxNZVSpQLeKfXtBR4XKVTQ9M9smU8hR/SvtVNimTZsGywp9Rk7c7oYeS6ZQlG+Xwejnm266qUlM0XHhhRfaYYcd5sSZbILXtGnT3HJBHcUIOPn6E92xMamAFbUt25CJE9W8aBQVtTKvj+trMf33RdyV1RXXP9UHU100ZeH5Q0sNd911V7fsVMXfo9lxSR4NBKwktDg3jQTa9N/b2u57UBpNb/I2hzoBa/KOAQAEIBDsLl+4BgIQgECo8ycErJSMTS3j0w56yqJSHSwV5Nb/x+046Iu+qyi46i9J0FCm1IEHHtigsLvPLqqUgKW6SxLOVFdJ9stWX7/LY8+XgSXBpdAi5vn64+9VzV0I40StxhKwdF8Vsb/qqqvcDpKqIRY9tOOklhBGi8kX+nggYBVKivPSSqDZIu1s8TsfTKv5TdruUCdgTdopdB4CEHAEiE8MBAhAIFQCocYnBKxQR0yMXV4MkRDUrVs3l5E1//zzz7Mzoc80ev755+3222+3N954w44++ugGBeDVfL6MJZ1TSgbWtddeawMHDrTx48e7IuZDhw51YpSyyCohYOXrT1PPwIoOKQmKGh8q+H7//ffbzJkz3ccq8q56WEsssUSiJwMBKxEuTk4hAQSsFDrt/00OdQKWXqJYDgEIlIsA8alcJGkHAhAoN4FQ4xMCVrk9XcH2/A6DKoSuYt+qD6UC4GeeeaYrxB49fNH3f/7znzZ16lR78803XTbWwgsvXH9avhpY2tVPtbSU2RRXAytuWV1cRtVXX33lMr9UE0uZP6q7VQkBK18NLL8To3ZFrNYSwkJqYF1zzTXOj0lqYPmi69GlifmWEGYbmqp19uKLLzqRUTsRxtXPyjesEbDyEeLztBNgCWF6PRjqBCy9RLEcAhAoFwHiU7lI0g4EIFBuAqHGJwSscnu6gu35HQZ1i/XXX9+OP/54t7OdMrEyD1/0XUv4JE6ooLfOj9agKnQXwk8//dQmTpxonTp1ylp0PZ8g9eijj7psrJVXXtnZrHpLOsq5hNAXaW/evHmDe+g+EmmUTTZo0CArZhfCYmtgFboLobKgojtEerFy2WWXdXYvs8wy9S72gqB2hixUwPrpp5/sqKOOctl60d0OfaOqkzZ8+HAn7CFgVfAhpunUEXBF3Pv0szZ7NNy5M3UdacIGhzoBa8IuoesQgMD/EyA+MRQgAIFQCYQanxCwQh0xMXb5XQH9MjwtH1Q9rMy6UrrUF32XgCLxQlk+ytqKHnPnznVZP2PGjHHF088991zr3LmzO+W5556zE044wYkZEj5OP/10a9WqVdECVvRexx13nMvsktBUTgFLGWNnn322qX1lp6lf66yzjv388882YcIE1x9lYVVTwJLPlPmm7CbtenjOOedYjx49XN/ffvttx/+WW26xvn37uqV7fldAL3xNnjzZnXPkkUeaaorJfi2VlKCocwoVsOTTu+66y3bbbTfna9khQVKZe8pI0+6U8rN2JlSNrPbt2yd6Mvy4mTVrVqLrOBkCEIBApQmEOgGrdL9pHwIQCJ8A8Sl8H2EhBJoqgVDjEwJWykbkI488Ytttt52zWjvHZS4L9N3xRd8ldm2xxRbzZPH481TU22fmxKFQxtJ5551XXxMpyS6EmVlLWsao9t577z2XIbXVVluVVcCS/dpp79BDDzVlJ2UeErbef/99U3ZTtZYQygYJRBLT9CfukD8vvvjiBsXTJXxJ2Bo2bJipdlf06N27t8u623333RMJWLJjxIgRdumll8ba0aFDB7dUtHv37omfCgSsxMi4AAIQqBKBUCdgVeo+t4EABAImQHwK2DmYBoEmTiDU+ISAlbKB6es4TZ8+3dWmylwWGO2OL8B+xBFHxNbJ8ucqQ0m7G0oM09JDHcrSUV0m7UynzCt/lCJgRZfx+WLhCyywgMk+ZR9FBS/Z0bVrV1c7tpUpOAAAIABJREFUq9BdCL2NEmquv/56J8aoOPlGG23klsdJmNl3333drozVFLBk1++//25PPPGEXXbZZTZlyhT78ssvnT3aHXLw4MENCtv7fvhrxo4d665p165dfTF8FeYXnyQZWGrX+1oF9jWGZIcyw5QBNmTIkPqlnUkfCwSspMQ4HwIQqBaBUCdg1eo/94EABMIlQHwK1zdYBoGmTiDU+ISA1dRHZhPqv7LNVABfyxkz60o1IQwV6SoCVkWw0igEIFAGAqFOwMrQNZqAAARSToD4lHIHYj4EaphAqPEJAauGB11T65rP2tIyxUsuucTVjIoequelZZc777xz7OdNjVc5+zvjikWs86rfl7PJ8rXVckmrW26Y1a10QvnapCUIQCA1BEKdgKUGIIZCAAIVI0B8qhhaGoYABEokEGp8QsAq0bFcHg4BvwvhK6+8YieeeKJbEqei6KoHpl0QR44cabNnz866c2M4PUmfJUELWP+Ps27FkVa3yqnpg4vFEIBASQRCnYCV1CkuhgAEaoIA8akm3EgnIFCTBEKNTwhYNTncmmanchU+90RUyF1/2rZt2zQhVajXaRCwrGV7a97tvxUiQLMQgECoBEKdgIXKC7sgAIHqESA+VY81d4IABJIRCDU+IWAl8yNnB05AIpZ2GRw3bpxNnjzZVPReu+tpJ8Z99tnHunXrZnV1dYH3In3mIWClz2dYDIGmQiDUCVhT4U8/IQCB7ASIT4wOCEAgVAKhxicErFBHDHZBIEUE0iBgsYQwRQMKUyFQRgKhTsDK2EWaggAEUkqA+JRSx2E2BJoAgVDjEwJWExh8dBEClSYQtIClIu4rDLe6DsdUGgPtQwACARIIdQIWICpMggAEqkyA+FRl4NwOAhAomECo8QkBq2AXciIEIJCNQOfOnd1Hs2bNAhIEIACBoAiEOgELChLGQAACjUKA+NQo2LkpBCBQAIFQ4xMCVgHO4xQIQCA3AQQsRgg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hsfvhUa9F+A0BAAAIQgEANEli0bTPr3amFDeraogZ7R5cg0HgEQn1BbDwi3BkCEAiFQKjxCQErlBFSQ3b8/vvvpj/NmzevoV7RlVwEELAYHxCAAARqn0D/TVvYkC1a1n5H6SEEqkQg1BfEKnWf20AAAgETCDU+IWDlGDQSYZ577jm75557bPLkyTZjxgx39hprrGHrr7++9e7d23r27Glt27YNeOhV17Q5c+bYSSedZPvvv79tttlm1b15Dd/tqaeesq5du9oBBxxgF1xwgbVu3Tqo3iJgBeUOjIEABCBQEQLKxLpzeJuKtE2jEGiKBEJ9QWyKvqDPEIBAQwKhxicErCwj9bXXXrNjjjnGJk2alHMsb7jhhjZ27FjbeOONGfNmduqpp9qJJ55o06ZNQ8Aq44hAwCojTJqCAAQgAIGiCCBgFYWNiyCQlUCoL4i4DAIQgECo8QkBK2Zsvvrqq7bPPvvYzJkzrUePHjZ8+HAnUC2yyCLWrFkz+/HHH00OvfTSS+2WW26xtdZay2699Vbr2LFjkx/pCFiVGQIIWJXhSqsQgAAEIFA4AZYQFs6KMyFQCIFQXxALsZ1zIACB2iYQanxCwMoYd5999plbpnX33XfbmDFj7Mgjj7RWrVrFjs65c+faeeedZyNHjrTDDjvMzj777Kzn1vbw/rN3CFiV8TQCVmW40ioEIAABCOQnoMyrPl1a2J6bUMQ9Py3OgEDhBEJ9QSy8B5wJAQjUKoFQ4xMCVsaIu+mmm2zgwIE2dOhQV2soX32rjz76yAYPHuyysm688UZbccUVXYu+nVNOOcVGjRo1z7j2Qo+uGTBgQIPPv/jiC5swYYIT0SRcfPfdd67uVrdu3eyQQw5xmV7KBNOh+x5xxBGm2lNXXnmljR8/3saNG2dLLLGEHXrooTZs2DCbb7757Pvvv7eJEyfaXXfdZVOmTLEvv/zSOnToYBtttJE7p3v37lZXV1dvR9T+IUOG2CWXXOJsev311901e++9t+211171tZi8wJLZ0cz+vffee3b99dc7O1RfTP3acccdna2eXWYbP//8sz322GOub7L9119/dcsT99tvP9tpp53mEQ0lLOq8yy+/3P1X/NS/PfbYw/kqn08z71+MP6644gq3jFJM5Y+HHnrI2b311lvb4Ycfbptvvnm9D6P3kx+1JFV85KPtt9/eCaTyc8g1sDp37uy6MWvWrFqN4fQLAhBIKYFQJ2ApxYnZEIBAGQkQn8oIk6YgAIGyEgg1PiFgRdwskUcCkYSaBx54oKAaTn/88Yd9/vnntuiiizbYda9YAUsCkQQjCUJxh0Sn6667zgkyUQHrlVdecYXlJX74495777VevXrZJ5984gSiO+64I7bNBRdc0Ik9/fr1qxdVvP0SUL766iu3nDLzOOqoo+z00093AlIhAtaTTz7pirurj5mH+nX++efbLrvs0kDYkU+OP/54u+iii2JtHzRokMuCk2CnI5oVF3eBRCwv8BXyhBfrDwlYEkLlAwlo0UO8b7jhBrcJQPTIxqddu3a25557uiWroRZxR8AqZDRxDgQg0BgEQp2ANQYL7gkBCIRFgPgUlj+wBgIQ+JNAqPEJASsySt966y0nFEiMuvnmm+tFkWIGcjEClhfQrr32WreTn2pvyRbthvj222+7f1PNLWU/XXzxxS6TyGdgSTCRCKRMqR122MFlXDVv3txatmxpo0ePdsXVlVWmNpZZZhnXpQ8//NAuvPBCO/fcc22bbbZxmVFLL720+8zbr79LVDr55JNtnXXWMWVDKatK4tUCCyzgsro6depUjyjbEsI333zTJDbpvyeccILrg/omO5WddNxxx9lPP/1kd955p3kx5LfffnOi1ogRI1ymlYrDS6RTVpMylc466yyXdRYV0l5++WXr27evLbTQQq5vXbp0cYKYfKtMtfvvv9/Zn5n1FufjUv0hoUr3PPjgg619+/ambD3xv+qqq6xPnz529dVX28ILL+xu/d///tfxUQaTNg+QkKqaa/KRlrJKvNKBgFXM08g1EIBAUyYQ6gSsKfuEvkMAAv9HgPjESIAABEIlEGp8QsCKjJhy1hkqRsB64YUXnLAhoeiaa65xAk/0eOaZZ2znnXd2SwjV/mKLLdZAwDr22GOdUKUlg/6QACKxRkKXxK+VVlqpQZvvvPOOy7ySeHTbbbe5JX1RAUvLBTOvi4pmKl6vrCZ/xAlYylLTckwJTco8kj1+CaS/7uGHH3Z91/I6iTzqg7dt8cUXd2LPUkst1cD2b7/91mWWPfvssy67bO2113Z9kAipNvQnep9HHnnEtttuOycqnXnmmU7cy3WU6o+4umjK6BIviYtit+qqqzbgHRXjvG2+nxIYEbBCDfHYBQEIhEog1AlYqLywCwIQqB4B4lP1WHMnCEAgGYFQ4xMCVkIByws0ce6PZvYUI2DlG1Je/NByOZ8hlktMyteePld9JwlKErpuv/12W3PNNRsIKgcddJBbojf//PM3aC5bDa84Aeubb75x9ap0D9mtTLHMQ8Xz+/fv7/7Z9+2+++5zy+yUhSXRKe6QqKNaXFpWqfpWM2bMcCKVlt1p6WHPnj1tySWXjK03VQifXOcU4w/P++OPP64XDCUeSrhSltUTTzzh6mNlHqqJtdtuuwUrYD3SfUNbr8X/1WXjgEBTIFC36GLWulcfazNoSFPobqr7GOoELNVQMR4CECgLAeJTWTDSCAQgUAECocYnBKyIswvJwKqWgKVaTl9//bXLQvrggw/s6aeftsmTJ7vC5+uuu269+BEVsFQ0XMXNsx1aiigx6d1333VL1pS59PjjjzvRREf0+mIFuDgByy/N9A9Brucr2rczzjjDLS0s5PDF8rXsT0sO/ZI7XausMi0r3H333W2ttdZqUKuskLZ1Trn8ESdgqcaYlg/Kz9EsuKhtYicxTjXNlM3WunXrQk2vynkIWFXBzE0CJNCm/97Wdt+DArQMkzyBUCdgeAgCEIAA8YkxAAEIhEog1PiEgBUZMT6jZrnllnNL3TKX8GUbXHHZSMUKQMpEUu0mFVXXLnRxR1IBS6KOakWpELrEq2xHpQQsz3X27Nl5n89o33KJhZkNRXd7VH+VmXXZZZfZiy++2ODUDTfc0BW633jjjfPaohPK7Y84ASvu3zKN8wxlNwJWQa7jJAhUhUCzRdrZ4nc+WJV7cZPiCIQ6ASuuN1wFAQjUEgHiUy15k75AoLYIhBqfELAi48wvdVMm1j333OMKgBdylEvA0m6BqnGkneu0BG7TTTd1Nqjoui+UruLnOnymTr4MrGhGkoqKqz2JIGpzgw02cMXFtUxQhdQrLWCphpWv3VUs10Ku8+coa+qNN94w1deaNGmSTZkyxX2kul4SKFdbbbWczVXCH8VmYL322msug0xjAgErySjgXAhUlgACVmX5lqP1UCdg5egbbUAAAukmQHxKt/+wHgK1TCDU+ISAlTHqVDxd9Zok6px99tlup798R1IBS7vrjRo1yrRELq5u1oEHHuh22JPgFD38MjKJToUKWBLjtCvhVltt5XYoXHbZZRu0qYws1Z6aPn16xQQsv0ROYpJ2GVQR+kIOX5A9rjh9IddnnvPee++ZCqtLIMwsPh/Xns+iK6c/4gSsX375xUaOHOmEKYlt22677Tzm+AL0oRZxZwlhMSOSa2qBAEsIw/diqBOw8MlhIQQgUGkCxKdKE6Z9CECgWAKhxicErAyPasmYRIK7777bTj75ZFdPKVe9oTlz5tgxxxzjhJmoGOUFB9U2knAUFaN0zcCBA03iUvSabIXRZaKyibRznoSvJEsIcy1l1O6A+lw26qhUBpYEu9GjR7sdElXTSn/XLnzRQzv+afdAFZH3OzC+/PLLrnaVDglOmcKXmGinwTFjxtiECRNs1113daKg7qFdC4cMaVhcWf3VvfWnEAGrEv7ItlzQF2kfOnSoE7Kiwqmy6FTE/qqrrqKIe7ERmOsgUGYCroh7n37WZo/BZW6Z5spNINQJWLn7SXsQgED6CBCf0uczLIZAUyEQanxCwIoZga+++qrts88+NnPmTOvWrZsNGzbMZcUstthiVldXZ1q2p9pK2i1PS9FUq0q1lVQ4vHPnzq5FL76oMLd28ZNg1apVK3vppZecMKbd8j766KMGApbP/trxf9k7EyirymNtFw0NAgEFAopGAYdookKMLQ4QUXGMIiIYBgVMEByAiEC8qIhxQiOiBlTEKY6giKAhJk5oiGjA9AoXo9erccLruIwY48IJxX+935/dOd2c7jP0Oadrn/3stVgaeu9vVz1VXfl8V321jz46PBMdcXv11VftkksuCXOddOUiYOnY3KBBg+z73/9+EEZkZ/PmzcMXAefOnRts/uSTTwouYGltdbGJly4xHT58uGkO1tSpU23SpEnhGOPGjRuDkCdhrq6gV1e0k4CnTrLKykrT8T7NuJJPBx98cBB31Jn27LPP2nHHHWft27e3WbNm2aGHHhoESHU5Pfzww6EDa6uttqp3WHpqOhQjHvUJWKnCqfhMnjzZunbtGnJEX2G88sorg2leO7CivK+urk5KTcdPCEAgJgS8bsBigg8zIQCBIhKgPhURLktDAAKNIuC1PiFg1RPW//u//7Pp06fXiEb1RV+zqiRwSZDp3LlzzW0SXyRC6WhY3UvCzp577mk6mpbagZU6c6nuM/qSnuxRx5REoGXLloW5WLnMwKq7pmxXl9Ff//rX0PWko3X6yp2ufIfQR89F75L4ou4hdT9JQJLP9Q2SV+eU/qR2H0kcFEMJVOkuiXkSsvbff//w44a46+fqhNOAfIlpzZo1a/CXuhjxaGhge6pwmmpYt27dQpecRMy6Ala0nmaYpeZS9HzqAP10X6mMvryZKormU+kQsPKhxjMQgEApCHjdgJXCd94BAQj4JkB98h0frINAkgl4rU8IWA1kpUQXzW2SsKPZROruUbeSBAUNAh84cGDo8FHnT7rriy++CMPDJbCoEyoSrUaNGhWGxKsrq67ooE4cdS8tWrTIJD5IuNJ9emb77bcPHUdTpkypOSKXScCSXTqCpiN1t99+u61ZsybYr+N2Oq6mI3s6Ljl48ODQBaUjeerQylfA0rvULfSb3/wmCFVaU3/UNaVLc6jUSaYjc7JFIlr//v2DsNWvX7+ajq1UnuL45JNP2q233ho4StTaa6+9wlBzHRNMFQ713KZNm2zFihVBqFIXneyQzxLndL+OImYSr6L3Fzoemb44qPdJTLzttttCl9yRRx4ZBDzFuW/fvghYSf5/EXyHAATyIuB1A5aXMzwEAQiUFQHqU1mFE2cgUFYEvNYnBKyySjOcgUDTEKADq2m481YIQCAzAa8bsMyWcwcEIFDuBKhP5R5h/INAfAl4rU8IWPHNKSyHgBsCq+ZvZVU7b2hae7boZhXbjraKHuc3rR28HQIQcEXA6wbMFSSMgQAEmoQA9alJsPNSCEAgCwJe6xMCVhbB4xYIQKBhAi4ErH+bWLH9RKv47lWEDAIQgEAg4HUDRnggAAEIUJ/IAQhAwCsBr/UJActrxmAXBGJEwJOAZVt0sxZ9XokRPUyFAASKScDrBqyYPrM2BCAQDwLUp3jECSshkEQCXusTAlYSsxGfIVBgAr4ErB2sRZ9XC+why0EAAnEl4HUDFlee2A0BCBSOAPWpcCxZCQIQKCwBr/UJAauwcWY1CCSSgCcBSzOwKnackcg44DQEILA5Aa8bMGIFAQhAgPpEDkAAAl4JeK1PCFheMwa7IBAjAi4ErC12sIquoxGvYpQ3mAqBUhDwugErhe+8AwIQ8E2A+uQ7PlgHgSQT8FqfELCSnJX4DoECEaiqqgorVVdXF2hFloEABCBQGAJeN2CF8Y5VIACBOBOgPsU5etgOgfIm4LU+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UJActrxmAXBGJEAAErRsHCVAgkjIDXDVjCwoC7EIAAAhY5AAEIxIiA1/0TAlaMkghTIeCVAAKW18hgFwQg4HUDRmQgAAEIUJ/IAQhAwCsBr/UJActrxmAXBGJEAAErRsHCVAgkjIDXDVjCwoC7EIBAGgLUJ9ICAhDwSsBrfULA8pox2AWBGBFAwIpRsDAVAgkj4HUDlrAw4C4EIICARQ5AAAIxIuB1/4SAFaMkwlQIeCWAgOU1MtgFAQh43YARGQhAAALUJ3IAAhDwSsBrfULA8pox2AWBGBFAwIpRsDAVAgkj4HUDlrAw4C4EIJCGAPWJtIAABLwS8FqfELC8Zgx2QSBGBBCwYhQsTIVAwgh43YAlLAy4CwEIIGCRAxCAQIwIeN0/IWDFKIkwFQJeCSBgeY0MdkEAAl43YEQGAhCAAPWJHIAABLwS8FqfELC8Zgx2QSBGBBCwYhQsTIVAwgh43YAlLAy4CwEIpCFAfSItIAABrwS81icELK8Zg10QiBGBAyc9ZZVdflhQi7fespkd2bPSRv2osqDrshgEIJAsAl43YMmKAt5CAALpCFCfyAsIQMArAa/1CQHLa8ZgFwRiRKAYAlbk/vH7VNr4w1rGiAamQgACngh43YB5YoQtEIBA0xCgPjUNd94KAQhkJuC1PiFgZY4dd0AgdgS++eYb++qrr6yysjTdS8UUsNSJtWB8m9jFAIMhAAEfBLxuwHzQwQoIQKApCVCfmpI+74YABBoi4LU+IWDFKG/ffPNNu+eee+zRRx+1Z5991j755BPbddddbf/997fhw4fbj370I2vdunWTePT0009b37597dRTT7Wrr746bzs+++wzO+uss2z+/Pm2cuVK69OnT9b+eOaTtRM53Pjhhx/aiSeeaO+9957de++9IRd0ffDBBzZ79mzr1atXyItSXEUVsNo3swUTELBKEUfeAYFyJOB1A1aOrPEJAhDIjQD1KTde3A0BCJSOgNf6hIBVuhzI+03qppFAMX78eFu/fn296xx++OF27bXX2i677JL3u/J9sCkFrDjwyZdrQ8/VJ2DdfffddtJJJ9ldd90VBK5SXMUUsDQDa/SPOEJYijjyDgiUIwGvG7ByZI1PEIBAbgSoT7nx4m4IQKB0BLzWJwSs0uVA3m+SOBQJETNmzLCBAwdax44drVmzZvbll1/a//7v/9rll19uCxcutEGDBoXupc6dO+f9vqZ8MJ8OrCTxySY25SJgbd2+mR3RqwXiVTZB5x4IQKBeAl43YIQMAhCAAPWJHIAABLwS8FqfELC8Zsy/7fr666/t/PPPt8suu8zuvPPOIGRJuKp7/etf/7KJEyfaHXfcYffff78df/zxzj1Lb16uAlbS+GQT1KYQsKqqqoJp1dXV2ZjIPRCAAARKRsDrBqxkAHgRBCDglgD1yW1oMAwCiSfgtT4hYDlPzVwEnUi4uOiii4LolXpt2rTJVqxYYfPmzbPly5eHo4j9+vWzoUOH2qhRo6xt27ZpSWie0i233GKLFi2yNWvWWLdu3YI49vOf/9y6d+9e80xDRwh11E2i2tKlS033RbO7NLNrwoQJ1rNnzxpRLhd/9fJc7s/EZ/Xq1cHXxx9/3NatW1cyPvIjnW3REUFxPvfcc+2SSy4JM9B23nlnUyee+KXOwNI6iufatWtrxVL5MHny5MBa/BcvXhyY171UpAYMGGAnnHCCXXHFFdaqVausfzsQsLJGxY0QgECJCXjdgJUYA6+DAAQcEqA+OQwKJkEAAoGA1/qEgOU8QXVEcNq0aWEw+g033GBjx461ioqKnKzesGGDzZw5M/xJd9U3O+tPf/qTjRs3zl566aXNHpOQdfvttweRR1d9ApaeHTNmTPh5uqvuOrkIUlqvEHz0tT7xvfjii4O4VvcqJp/oXQ0JWO3btw9ikmZa6eratastW7YsCIjZClgSNKN33HzzzSEmdS8xkNCVTwcfAlZOv5LcDAEIlJCA1w1YCRHwKghAwCkB6pPTwGAWBCCAgEUO5E8gmvGkriB1x4wePdr222+/mjlYDa2sAecSLCRE6St1s2bNsiOOOMJatGhhr776ql1wwQVhdpbW1eysDh06hOXefvttGzlypD355JM2derUIGxIONFRxRtvvNHU1XPwwQfbTTfdZF26dEkrYEk4U9fPbbfdFt5z5plnhvXVDZb67pNPPjkMn1cXWK4CViSeScjJh4+eV1eT+Oy2226hy+mggw6yyspKe/8CViEVAAAgAElEQVT990PHmoSdI488suB8UuPWkID1yCOP2L777mtz5861vffe2z7++GNr165d+Ge6rxDWd4RQYqI6tPbaa68a3pENWuuUU06x//u//wv50KNHj5wSFgErJ1zcDAEIlJAA/4FYQti8CgIQyIkA9SknXNwMAQiUkIDX+kQHVgmTIN9XSYR64IEH7JxzzqnVDSVBav/99w+ClESXrbfeerP5WO+++244IvjCCy+EDp5DDjmklhnvvfdeEC7UbaUjfv379w8/11E6/f2UKVPs0ksvrXWc7IsvvrCzzz7b5syZY48++qgddthhaQWs5557zoYMGWJ77LFHWC8SxyIDnn32WTvuuOPCcTaJLp06dcpLwGoMn48++ih0I7322mtBuPne975Xi4+6syS+STwqNJ9cBCx135166qm1bMv1K4RR3B577DG77777bPfdd69ZrzHHB7XIY/32sR9Ubj6braGcr9i6q7U+4hhrM2psvr8aPAcBCEAgIwGvG7CMhnMDBCBQ9gSoT2UfYhyEQGwJeK1PCFgxSil1P/3+97+3e++9N8yxqnvcTV8g1DFBdRJF16pVq0xH4CQUXXfddaFzp+4VdexIqNEfCR0Srq6//voagSoTpoZmYNX3bNQRpC8mLliwIHw5MZ8OrGj9fPhEws2wYcPClxxbtmy5mbkS93RUsph8GurAeuaZZ0Ic1HWXeuUqYOnZJUuW2ODBg0NXXuoxwuj44IMPPmjHHntspnBv9vN8BKxokdaDhtm3xk/O+Z08AAEIQCAbAl43YNnYzj0QgEB5E6A+lXd88Q4CcSbgtT4hYMU0qzT7Scf8/vznP9vDDz9sDz30UBjMrq4sHfE78MADg2cSuyTOpBvsHrleV3z6/PPPw/HBt956KzyvNTNdmQQsdTL985//tNdffz2sK7s1LF2D4Xv16lXznsYIWKk25sonk3/6uTqgJPQUg09DApa65NLFIR8BS8csR4wYYd/97ndrjhFGxwffeeedICRqLlmuV2MELHVidbr7wVxfyf0QgAAEsiLgdQOWlfHcBAEIlDUB6lNZhxfnIBBrAl7rEwJWrNPqP8bra4H6ctyVV15pqTOlGvryXn0C1qeffpp2tlJDqOoTsGTXNddcEwbQS2BLdxVDwKr7nkx8skmDSMAqJJ/ovaUSsL7++uvwhUodSY2OEWbThZaJT6MErC7bWKcFv830Cn4OAQhAIC8CXjdgeTnDQxCAQFkRoD6VVThxBgJlRcBrfULAcp5mdY/3NWtW/5whddBoqLeOFmow+c4775xXB1ahBBoNQZfoo2NpHTt2tAMOOMB69+5t2267bRhGrktim66owyjXDqzG8slG4KubIvV1PuUj8JVawNL7NANLx0qjY4SNPT4Y1sxjBlbke5uRp1jb0eOc/yZiHgQgEFcCXjdgceWJ3RCAQOEIUJ8Kx5KVIACBwhLwWp8QsAob54KvFnXHaOD2HXfcEb4EWN+VTljJZgZWNLA93YynFStW1BxHzFWgicSh008/3X71q19tNn8r8k1fMcxXwCoFn7p+6whhNCOsMXxS19UXIE877bRaRz0zCWX5HCHUO6PB/t/5znfs4osvtrPOOsv+8Y9/hEH6EhfzufIRsCq6bGNbHHEM4lU+wHkGAhDImoDXDVjWDnAjBCBQtgSoT2UbWhyDQOwJeK1PCFjOU0tfyVMXk457aci4hJMWLVqktVqDvvXVP32VUN01W265ZY1YkekrhJqhlTrAu6GvEOrl0TBwCSDnnXeeadB43759a+ZEtW7dOogjM2bMCF8/VGdY6qWZWPJHx9kac4SwUHxWr15tixcvDp1JqZe+cCiW48aNs9mzZwexR11wufL529/+FmKz3XbbbSYUpfqQOqusWAKWjhFeeOGF9tvf/jZ82VIxkG2KV/PmzfP6jaiqqgrPVVdX5/U8D0EAAhAoFgGvG7Bi+cu6EIBAfAhQn+ITKyyFQNIIeK1PCFgxyER1+YwePdo0gHv48OF2xhlnhCN4Eok2bdpkGvKt7hkJQhs3brQ777zTBg4cGDxLFWA0jH3WrFlB4JII9uqrr4Yv6y1cuNBOOOEEUxdQhw4dwnMaEK9B7hIkJNqMHz/e1Cml4ehPPPGETZs2LQxll+gj8SLdDKxI5Dn66KOD+LPLLruEtfXeSy65JHSU6WqMgKXnG8tH7OSrhpfLLn3NsW3btiZhSZ1hEui23377WoPUc+UTdT1pcL2YT548OXSkKaaXXXaZLVu2LIiNhRSwpk6dGvxp1arVZlmueB111FGhu07ipcTPww47LO/fBgSsvNHxIAQgUGQCXjdgRXab5SEAgRgQoD7FIEiYCIGEEvBanxCwYpCQEqEeeeQRmzRpkr300kv1Wqw5U1dddVXodkrt0tqwYYPNnDkz/El3qevo2muvrRGYonv0pUAd/1u7du1mj0l80ewkCWt6VzoBK3UGVt0FJKZNnz49CG9aXwKORLlcZ2BFIl1j+OidGoD/y1/+Mi0fCVviKmErdQZZLnwUQwmFOiaoGWWpl8RGxewnP/lJQQSsSJyK3iMBUuJmy5Yta14rcW7MmDG2dOlSO+iggxp1fFCLImDFoJBgIgQSSsDrBiyh4cBtCEAghQD1iXSAAAS8EvBanxCwvGZMGrv+9a9/2e9///sgOujIm7p3JCRpMLpEqGHDhtkOO+yQ1iN1aqlTad68ebZ8+fLwRcB+/frZ0KFDbdSoUaHjKN2lr/epk2rRokW2Zs2a0KV06KGH2sSJE61nz541gk5DXyGcO3dueF7im4Srk046KbxTXU0SwXQsMhoono+AFdndWD5iKl/VJSW2slXdY/K1e/fujeKjh6MYzJkzJ8RAgqOOJo4dO9ZefvnlcASzEB1YOp4pP8RWzDUoX+9UrkSXBLWIvY4Qqiss3+ODCFgxKiKYCoEEEvC6AUtgKHAZAhCoQ4D6REpAAAJeCXitTwhYXjMGuyBQRALRHKxrrrkmCKL9+/dv1NvowGoUPh6GAASKSMDrBqyILrM0BCAQEwLUp5gECjMhkEACXusTAlYCkxGXIRDN5FJXlrq1otln+ZJBwMqXHM9BAALFJuB1A1Zsv1kfAhDwT4D65D9GWAiBpBLwWp8QsJKakfidOAI6WlhRURHmjGmYv75EGB3dbCwMBKzGEuR5CECgWAS8bsCK5S/rQgAC8SFAfYpPrLAUAkkj4LU+IWAlLRPxN7EEVq1aFWalRcPdNZReX57s3Llzo5kgYDUaIQtAAAJFIuB1A1Ykd1kWAhCIEQHqU4yChakQSBgBr/UJASthiYi7ySXw2muv2amnnho+ADBkyJDQgaVB+oW4ELAKQZE1IACBYhDwugErhq+sCQEIxIsA9Sle8cJaCCSJgNf6hICVpCzEVwgUiQACVpHAsiwEINBoAl43YI12jAUgAIHYE6A+xT6EOACBsiXgtT4hYJVtyuEYBEpHAAGrdKx5EwQgkBsBrxuw3LzgbghAoBwJUJ/KMar4BIHyIOC1PiFglUd+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rgwElPWWWXH3o1D7sKQKBD22Y2cO9KG9m3sgCrsQQESkfA6wasdAR4EwQg4JUA9clrZLALAhDwWp8QsMhNCECg0QQQsBqNMDYLjDig0sYc1DI29mIoBLxuwIgMBCAAAeoTOQABCHgl4LU+uRewLr74YpsxY0ZWcT3iiCPs7rvvtk6dOmV1v4ebPvvsMzvrrLNs/vz5tnLlSuvTp48Hs4pmwzfffGOrV6+2X/3qV7Z8+XL75JNPbNSoUTZnzhzbcssts3qvfpkGDBhg7777rt1///12/PHHZ/VcnG96+umnrW/fvnbqqafa1Vdfba1bt3blDgKWq3AU1Rh1Yi0+s01R38HiECgkAa8bsEL6yFoQgEA8CVCf4hk3rIZAEgh4rU8IWE2cfUkTsF544QU74YQT7MUXX6whf8YZZ9js2bNtiy22yBgNCWAScKZMmRLuPfnkk+3aa6+1tm3bZnw2zjcgYMU5euVlOwJWecUzCd543YAlgT0+QgACDROgPpEhEICAVwJe61NsBKxy7U5KmoAVCTEjR44MQlSu3XLqulLHVkVFhW211Vb21FNP2QMPPGC9e/f2+rufCLvowEpEmIOTHCFMTqzLxVOvG7By4YsfEIBA/gSoT/mz40kIQKC4BLzWJwSs4sY94+pJE7B0xPOkk06yiy66yM4///yMfOresGTJEhs8eLDpaOn3vvc9GzJkSFjnggsusObNm+e8Hg8UhgACVmE4el5FnVdDelfasP0Z4u45Tti2OQGvGzBiBQEIQID6RA5AAAJeCXitT2UrYEVCiTq3PvjggzBH6+233w7zki6//PKazp8333zT7rjjDpMwsmbNGtt1113t6KOPtokTJ1r37t3T5tMXX3xhTz75pN16661hjtPGjRvD7KpTTjnFjjnmGGvVqtVmz+mZ3/3udzZv3rzwjN5z+umn24knnmjTp0+vdwaWbL/lllts0aJFwb5u3brZoYceGuzr2bOnNWvWrOZdL730kg0dOtS22WYbu/POO23t2rXB1+h9Oqo3duzYMD/pjTfesJkzZ4YZUrokCp177rn1+lzfL1a29kW2yabUq1evXnbvvfcGHpkuMTz77LPtN7/5jf3hD3+w73znOzZixAj7+uuvbeHChdajR4+0S3z11VeBwQ033FAzd6tfv36Blbq56h4/zPV+vXTTpk22YsWKmviuX7/eGnpHZGg6fsrRn//857Vi4f0IYVVVVXCpuro6Uxj5OQQgAIGSEvC6ASspBF4GAQi4JEB9chkWjIIABMzMa30qewFL4pDEnHXr1oVE1MB0iTotW7a0P/3pTzZu3DiTuFL3klB01VVX2aBBg2qJRBs2bLDzzjvPfv3rX6dNbB2N0zynzp071/y8oWd+/OMfh/UfeuihzYa4//nPfw4iV13RRwu3a9cuCFCnnXaatWjRIrwrEon0bq2rriQNSU+9rrjiCtt7771NYlZdvyXC3XXXXVmLWLnYVwgBK5qftdtuuwVRr3379nbhhReGbqybb77ZxowZs1lMJEYpHtOmTUsbL4lYc+fOrYlXrvdrUcVXsdCfdNfhhx8e5nTtsssutX6cKf9uv/32IILpQsDi/0cgAAEI5EfA6wYsP294CgIQKCcC1Kdyiia+QKC8CHitT2UvYCmNJOT84he/sMrKSvv000/D7KS///3vJrFJ/5TIpWHgHTp0CGLEI488ErqRPv/8c1u8eLFF3SXq9JGopS4gdVqpq2uvvfYK85jU0aQv6914441hwPill14aOrE0dFziioQyCURXXnllWE8dO3qP7IqEpNQ5X+oWk33q9JLYJHu23XbbYP/SpUuDzerykTg3cODAWgKWBC8JcHqXusnk94IFC2zChAn2rW99yzp27Bi6j/S/xUID1SXsPfroo6FLSV+6y3TlY5/WzPcIYerw9lQbJewcddRRoStNopZimHpFopfErmuuuSbMypJg+MorrwSfJRxKtFMnnK5c70+Nr7rIZs2aZfoapkTFV199NeSeusM0uF5fmozsS+U3depUmzx5snXt2tX+9a9/hRzSEcuDDz7YbrrpJuvSpQsCVqaE5OcQgAAE6iHgdQNGwCAAAQhQn8gBCEDAKwGv9Sk2AlamwNadqRQJJQcddFAQTST+RFeqGCIBSOJF6lE83ScxR/OVJk2aVDNf6fXXX7fhw4fbt7/97SBK6ahe6iXxQUf7/vKXv9h9991nu+++u/3jH/8IQpREolQxLHoueo86pVIFLIkxOpKoI38adp56zE32yyetm/oVvtQuJ4kgej7yS+uPHz8+CF4SqLSmjhJGV8TrnHPOCR1NmeZJ5WNfYwSsiKM66SK2Wu+jjz4KnVePP/54EPb69+9fKyY6njhs2LAQQ/1JjfNjjz1m6o5K7crL9f5oqLyELwlhhxxySK33v/feeyEO6rZKtS/ilyp2Rg9GRyXnzJkT8vCwww5DwMpUAPg5BCAAAQQscgACEIgZAa//gRgzjJgLAQgUgYDX+lT2Apa6l3SEbIsttqgJ68cffxxEhXfeeSd0Jqlbqe6l2USar6RL9+hY3m9/+9vQ7aQuLIke6S7N0xo9erTp+JfmK61atSqIJOp40rHDNm3a1HosEmAkbkQCljq/JGxcf/31NQJG3XdFgo46eTQfS8fqIgFL3V3R30XPqXtMw84vu+yyGttS18zliFq+9jVGwNIMKx3n/OlPf2o6Bpk6Z0ydTTpKqblRdX8W8VfXmY5+DhgwwLbeeuvNBMuIRb73H3fccXbdddeFo511r0gcjEQ0CVSZ4lt3jVziU4T6lXHJx/rtYz+o/M88towPOLihokMna33sEGszcvOjpw7MwwQIQKBABLxuwArkHstAAAIxJkB9inHwMB0CZU7Aa32KjYCV2p2UTa40dFRNx8fUlRMFpaH1UoeMS/zRUb5srqgjLOroqe+re19++WWYz6SOqMhHiVrqrnrrrbfqHXCe7uuFqTOwItEt1VZ1VunYo4aNH3jggbXcyEUgyde+fAWs1I6kBx980I499thatkfH/vSXqd1Z+t86EqojnxIDo0tH/XSk7yc/+Un4kmE0Qyyf+zPFV2vWZSsBMFN86+ZYLvHJJj8LfU8cBayIQZsRJ1vbn51RaCSsBwEIOCHgdQPmBA9mQAACTUiA+tSE8Hk1BCDQIAGv9SmRAlZ9A8XTRTBVwIoEoGxyPRKsspn5FK0bCVgffvhhONao42f1faGvIQFLRxv13k6dOtUyte57Un+Yi0CSr335CliRQKVjmJkuddupOy71qKBELHXG6QuQf/vb32otsc8++5iO6u233341f5/L/dnEty5bzTHLFF8ErEyRLtzPm23V0b69+OHCLchKEICAKwJeN2CuIGEMBCDQJASoT02CnZdCAAJZEPBanxItYNUn9NQXz0gASh36nSn2mTp0NM9KX9LTn0J1YBVbwCp1B1Y0LyoTa/1cw9wlVmkget1LXxh8+eWXw7HM3/3ud6Zjibr23XffMBus7lcCs7k/U3y1PgJWNpFrunsQsJqOPW+GQCkIeN2AlcJ33gEBCPgmQH3yHR+sg0CSCXitT4kUsCIBRmKGBqv37Nkzq9yMxIpsB51rUQVec5ckrKSbkZQ6XD2XGVjR8PD3339/sxlYxRawspmBlc4+8cimYyk1GJmGtEf3Ru/TMPf777/fjj/++IwxffPNN8PcLB1LvOeee8KcsoaudPdHM7MamoEVCXDpZmClO86ZzoZcOuQyOl6EGzhCWASoLAkBCBSEgNcNWEGcYxEIQCDWBKhPsQ4fxkOgrAl4rU+JFLA00FwdT+qo0kwr/XvqHCRl4nPPPRfmZGk4ugSIDh06WOqsJQkedYUvdexIpJg5c2aNiBIJMBI60n2l7oknnrCTTjrJJMDk8xVCfSlRX0Tccssta4a4F1vAEp9sv0KYal8+AlY0vF0CYBSHdJUiNaapX2aM5paJkb5WmHqldr9FAlau92f7FcKHHnooCGXR/K6GvkIoG5csWWKDBw8OOarh888884z17ds37RckPVTOOApYYYj7kOHWZugoDwixAQIQKBIBrxuwIrnLshCAQIwIUJ9iFCxMhUDCCHitT4kUsJR7mqc0fPhwW7t2rU2dOtUmTZpk2267rW3cuDEc+dIX+/TP1OOCEqguv/zy8DPNxtK/H3LIIVZZWWnqhNKMJQ1jP/jgg+2mm26yLl26hDSXODJu3Djbcccdw1fy9IwuiVcaMC4bdKUKWPq6oAZ9P/nkk6YvKUpok32an6QvFk6fPt3Wr18fjr7py4i6otlepRCw8rEvVwErVZRKN9uqbg159tlnTZ1Quh544AHr3bu3RX/Xvn17mzVrVuiEa926tWl4/sMPPxw6sLbaaquaWWO53i8RTOKY4qvh8HrHEUccEQTRV199NQiaCxcuDEPj9bVECaG6In7V1dVhZtf48eNDvsgu5YUG+//zn/8MHYJVVVWbHUOUD54u2ahL/nBBAAIQ8ETA6wbMEyNsgQAEmoYA9alpuPNWCEAgMwGv9SmxApaEBwkYp59+uq1bty5tBCUa6U/btm1rfi7RSOKCBKp0l4QtCVn7779/zY8lfEmA0XN1L3Vf6St7+npe3S8t/vnPfw72RQJX6rPt2rULnV6nnXZaTfdYKQUs2ZKrfXomlyOEr7/+ehAZxTybo54avj5hwgS77bbbgsgo8Uhxro+97BHHG264IbxHg98bilW6+/V3eq9ioT/prsMPP9yuvfbazWZsZeInMXT06NEhvvUdIYwG6j/yyCO1xNbIjtQPFqT7kme0burHCjKXs83vQMDKhxrPQAACpSDgdQNWCt95BwQg4JsA9cl3fLAOAkkm4LU+JVbAipJRc4009FtHttasWWMdO3a0/v37B+GoX79+VlFRsVneSnBSZ9Stt94aBoFLYNlrr73sJz/5STim1rlz582e2bRpk2nekb54p2fUTaV36Gt06qZSd046geGDDz4IR+cWLVoU7OvWrVvoIpo4cWI4wpj6tb1SC1hyMhf7chWwomN2qUcCMxWR6BkNZlfnU48ePSxiL6Fq9erVQbAURx3nU7zqcsz1ftkUPSPxMsoJ5Y/mao0aNaqWCJrqQ7b8ELAyRZ6fQwACEEhPwOsGjHhBAAIQoD6RAxCAgFcCXuuTewHLa0CxCwIQ+A8BOrDIBghAwCsBrxswr7ywCwIQKB0B6lPpWPMmCEAgNwJe6xMCVm5x5G4IQCANgVXzt7KqnTekZ7NFN6vYdrRV9DgfdhCAAARKTsDrBqzkIHghBCDgjgD1yV1IMAgCEPg3Aa/1CQGLFIUABBpNoEEB69+rV2w/0Sq+e1Wj38UCEIAABHIh4HUDlosP3AsBCJQnAepTecYVryBQDgS81icErHLILnyAQBMTyEbAsi26WYs+rzSxpbweAhBIGgGvG7CkxQF/IQCBzQlQn8gKCEDAKwGv9QkBy2vGYBcEYkQgOwFrB2vR59UYeYWpEIBAORDwugErB7b4AAEINI4A9alx/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oAActrZLALAhDwugEjMhCAAASoT+QABCDglYDX+oSA5TVjsAsCMSKAgBWjYGEqBBJGwOsGLGFhwF0IQCANAeoTaQEBCHgl4LU+IWB5zRjsgkCMCBw46Smr7PLDGFmMqbkS6NC2mQ3cu9JG9q3M9VHuh0CTEvC6AWtSKLwcAhBwQYD65CIMGAEBCMRIYEfAIl0hAIFGE0DAajTC2Cww4oBKG3NQy9jYi6EQ4D8QyQEIQMArAeqT18hgFwQg4LU+IWAlPDc3btxoLVq0sGbNmiWcBO43hgACVmPoxetZdWItPrNNvIzG2kQT8LoBS3RQcB4CEAgEqE8kAgQg4JWA1/oUawFrw4YNtmzZMlu6dKmtXr3a1q1bZ+3atbPevXvbgAEDbMiQIbbddtt5zYkmteuLL76w+++/36qrq+3SSy+11q1bB3s+++wzO+uss2z+/Pm2cuVK69OnT5Pame3Ln376aevbt6+deuqpdvXVV9f4U9/zH374oZ144onhx3fffbd16tSp3ld5YJKrf9lyK9R9CFiFIul/HQQs/zHCwtoEvG7AiBMEIAAB6hM5AAEIeCXgtT7FUsD65ptv7IknnrApU6bY2rVr6415x44dbfr06XbaaadlFDS8Jk6x7HrppZds6NChtt9++9USfDyINfn4nKvAg4CVD+X6n0HAKixPz6txhNBzdLAtHQGvGzCiBQEIQID6RA5AAAJeCXitT7ETsCReLVy4MIhSutRlpX/fc889g0i1adMme++990J30XXXXWcSas444wy74oorrG3btl7zo+R21SdgldyQAr0QAatAIPNcBgErT3AxekydV0N6V9qw/RniHqOwYSpHdMgBCEDAMQGv/4HoGBmmQQACJSLgtT7FTsCSUBEd/Zo3b54deeSR9c5v0pHC8ePH20MPPRQErMmTJ1vz5s1LFHLfr0HA4ghhITO0qqoqLKcjqVwQgAAEPBHwugHzxAhbIACBpiFAfWoa7rwVAhDITMBrfYqVgKWZVxMmTAjdVTfccIMNHz484/DxF198Mdz35Zdf2n333We77757rWi98cYbNnfu3CBySdTZdddd7eSTT7YxY8ZY586dN4tstvdrrtJJJ51kF110kZ1//vmbrXPxxRfbjBkz7K677qoR5CJRaZtttrE777zTVq1aZbNmzbKnnnoqo13RPLAlS5bY8uXLbf369datWzfbd999Q4dav379rKKiotaMq1SjjjjiiDALqk2bNg3OwErn/9FHH20TJ0607t271/IzOqanjjit/eabb9qcOXNMImRlZaUNHDgwvEvdc3WvbP2JnmvKDizNE3vyySft1ltvDew1GF+zw0455RQ75phjrFWrViX3L3NJKuwdCFiF5clqEIBA4Qh43YAVzkNWggAE4kqA+hTXyGE3BMqfgNf6FCsB67nnngtHBvfYYw+75ZZbrEOHDhkzR0cONdRb87IkemnIty79/b333hs6tCT21L0k/PzmN7+x733ve3nd3xgBS8LZj3/8Y7vgggvsk08+qWWahBH5LqEtut5///0gIEmgS3dpsH0k+H3++ec1AlXqvZkELPHSsHx1samzre4lseyqq66yQYMG1YiKkYD12muvBZFK4lq65xYvXmyRAKKf5+JP9PXEphKwJLSdd9559utf/zot+5EjR9rs2bNriaGl8C/jL0aBb0DAKjBQloMABApGwOsGrGAOshAEIBBbAtSn2IYOwyFQ9gS81qdYCVgSnIYNGxaEHf2JxItM2SNx46ijjrJITNhiiy1MYpjWeuutt0In1Lhx46x9+/b27rvvBiHmyiuvrPVFu1zvb4yAFQ2mnzp1ahCM1JH1+uuvh4H0mv+V+qW9r7/+2i688EJTR9fYsWMDl2233TYgeeedd+yaa64Jvhx66KF2xx13WNeuXcPPch3inur/L37xi9AJJwHxo48+CoKaOs00ND9VjIoErEceeST8TF87HDFiRPhS5CuvvBKENHW+6Z+XX365tWzZ0vL1pykELNmqXDn77LNDp5XyaK+99gqdbupU+9WvfmU33nhjEE/luzqxSuVfpt+JQv8cAavQRFkPAhAoFAGvG7BC+cc6EIBAfAlQn+IbOyyHQLkT8FqfYiVgXXbZZXbuuefWOnaXTeKkHs2TsLTVVlvViD4SeH7+85/XEsMkyugI4fPPPx8EGR07jESibO7v2bNnODKX7xFCCVjpBs/rKJ6Opf31r3+1Bx54wHr37h1EKs0E09cDJW716NGjFhIJXzpCqc4rCYBR51YuAlaq6CKhbNq0adaiRYua93z11VdBgNJRSf2RiKZZY6kClrqQJFSlio6RsHjggQeGI5MSxPL1J18BS+JaLtfKlSvD8UBdEdtvf/vbdvPNNwehMfX617/+FTrj/vKXv9QcXy2Vf7n4VIh7H+u3j/2gslkhlirZGhUdOlnrY4dYm5FjSvZOXgQBCJSegNcNWOlJ8EYIQMAbAeqTt4hgDwQgEBHwWp9iJWClmxuVTYrVFbDUIaNurJdffjkIVBKcGrokaOVyv9ZqjIClI3d/+MMfaoSSVNt0HFJdWanHIRuyPRKRJJwsWrTIdtttt3B7LgJWNv5H6+n444IFC8KRuejdzzzzjD366KO233771TK1blw6deqUMZz1+dMUAtZvf/vbMMdLXVgS59Jd6nobPXq03X777TZq1KiS+ZfxRQW+IY4CVoSgzYiTre3PzigwEZaDAAS8EPC6AfPCBzsgAIGmI0B9ajr2vBkCEGiYgNf6lEgBS4KMjg+qc0ZCUybhRMfdcrm/sQJW27ZtgwikuVJ1r8cee8wOP/zwtMcoN23aZB9//HGYUfX222+Hzp8//vGPtmLFirBMavdQLgJWNv6nDmyPOr3S/V2qP5kErFz8yVfAimLVUA6ou00C1fz582sxjDoCsyl+6Yb5F9O/bGwq5D1xFrCabdXRvr344ULiYC0IQMARAa8bMEeIMAUCEGgiAtSnJgLPayEAgYwEvNanWAlY0QysmTNn2jnnnJMRenRDdFRN85fUwaSv4Q0dOjQc+cpGwMoktKQzpDEdWA3ZlU6o0SBxzVrSIPF0A9Yj+/IVsLLxv5ACVj7+NIWAFXUEZpOIqQJWKfzLxqZC3oOAVUiarAUBCBSSgNcNWCF9ZC0IQCCeBKhP8YwbVkMgCQS81qdYCVgvvPCCnXDCCeEYXD5fIYyOemUjyKQmZa7369nGCFiaBaXno2HsqbZEHViRICIxREPEr7/++jAcXXOxdFRPz/7whz+0Ll26hHlamvWUr4BVyg6sfP1pSgHrrrvuCnPIsrlK5V82thTynjgLWBwhLGQmsBYE/BHwugHzRwqLIACBUhOgPpWaOO+DAASyJeC1PsVKwPriiy+CWDNnzpww9FuiQaYvEb744othiPmXX35ZM0g7mumkTqzUuVD1BTPX+zMJWBqKrmHnOoKWKn5EQtmnn35a72yuaAZWNFMp6i475JBD7LrrrrPtttuulhvqyFLnmeZQ5StgZTMDKxIX9f66M7A0fD51gHxkYDphMF9/mkLAijoC1Q2obiwNrs90lcq/THYU+udxFLDCEPchw63N0MyzyQrNi/UgAIHSEfC6ASsdAd4EAQh4JUB98hoZ7IIABLzWp1gJWEqj6upqGzJkSMgoCTZHHXWUaSh7ukvizfjx4+2hhx6yK664Igw/l8iQ+lW9dF8V/Oabb8JRwylTpgSBSfOvGvoKYd37JaxFnVIa/i471R0VXW+88Ub4QqHEjHQClr5CmO5rf5prpfUkCN13333h64gNdXrJLv1cz+jKV8DK5SuEmhWlLxK2bNmyZoh7LgJWvv40hYAViXZie88992z2MQB9nVFfZNSR1/vvv9+OP/74vOOVq3+lLrlVVVXhlfr95IIABCDgiYDXDZgnRtgCAQg0DQHqU9Nw560QgEBmAl7rU+wELIky6nyRMLVx48YgZk2aNCkcK5RoosHYEkwkGEg4UpePjtBJwNJw9Oh67rnngjD1/vvv26WXXhq6lNq3b2864rV06VKbPn26fec73wkCU/fu3S3X+yNx46233rLZs2cHwapVq1b2/PPP2y9/+UtbtWqVvfvuu/UKWBK8ZsyYYePGjQvil47x/dd//Vew7dxzzw2CWosWLWz58uU2aNAg+/73vx9Et3322SeIdPrq4Ny5c8PRwk8++aReAUs+q5stGhhf38DyyH/584tf/MImTJhgOuqo7iwd59SRxo4dO4bOsUjMyGeIe77+5CrwRLYJTKY5aPUxkUAlsU7ddL169Qr/rk64ysrKkFfz5s0LMTn44IPtpptuCsc5S+Vf5pJU2DsQsArLk9UgAIHCEfC6ASuch6wEAQjElQD1Ka6Rw24IlD8Br/UpdgKWUkUi1pNPPmnTpk0LX9qr75KgMnXq1CBwtW7dutZtWkNikLqy0g0+l6AjAeLII48MxxRzvV/ihoQr2Vj3kqC255572umnn55WwJKotNdee4WjknUvdVNp3c6dO4cfpc5Uqnuv/Fcn11//+tcgMj344IN27LHHhtv+8Y9/hM6shx/+/19fO+CAA8LRP4ks6b64l43/mjEmMS061pmPgJWvP00hYInb+vXrQ4wlUKW7JGwpj/bff/9Gxas+/yLGmnGWbhZXdExTXX2pHXiRrdG6sjPdMc9sSzMCVrakuA8CECg1Aa8bsFJz4H0QgIA/AtQnfzHBIghA4P8T8FqfYilgRUmlzpinnnoqCC9//OMfgxAl0UZizIABA+y4444LgkxDl47zqVNJxwz1H/u77rqrHX300TZx4sTQeVX3yuV+zez63e9+FwQMdd5EotWoUaPsgQceCF1Z6Y4Q6iuEt956q61YsSJ8WXD16tXWv3//IHgdc8wxoZMr9ZLoc/PNN5vmYq1ZsyZ0U+m42tixY0NnmoS6wYMHh04hHWmLZjWpC0ydZrJNxxEXLlxoO++8c1oBK3pfLv7nI2DpPfn401QCluxVnCWoKmZiKVFLAuRPfvITGzNmTI3YGDEspH8IWPxfDAQgAIGGCXjdgBE3CEAAAtQncgACEPBKwGt9irWA5TXY+dqVz9cO830Xz0GgkARWzd/KqnbekH7JLbpZxbajraLH+YV8JWtBAAIQyIqA1w1YVsZzEwQgUNYEqE9lHV6cg0CsCXitTwhYjtIKActRMDAlJwINClj/Xqli+4lW8d2rclqXmyEAAQg0loDXDVhj/eJ5CEAg/gSoT/GPIR5AoFwJeK1PCFiOMg4By1EwMCUnAtkIWLZFN2vR55Wc1uVmCEAAAo0l4HUD1li/eB4CEIg/AepT/GOIBxAoVwJe6xMClqOMQ8ByFAxMyYlAdgLWDtaiz6s5rcvNEIAABBpLwOsGrLF+8TwEIBB/AtSn+McQDyBQrgS81icELEcZh4DlKBiYkhOBbAQszcCq2HFGTutyMwQgAIHGEvC6AWusXzwPAQjEnwD1Kf4xxAMIlCsBr/UJAatcMw6/IFBCAg0Pcd/BKrqORrwqYTx4FQQg8B8CXjdgxAgCEIAA9YkcgAAEvBLwWp8QsLxmDHZBIEYEqqqqgrXV1dUxshpTIQCBJBDwugFLAnt8hAAEGiZAfSJDIAABrwS81icELK8Zg10QiBEBBKwYBQtTIZAwAl43YAkLA+5CAAJpCFCfSAsIQMArAa/1CQHLa8ZgFwRiRAABK0bBwlQIJIyA1w1YwsKAuxCAAAIWOQABCMSIgNf9EwJWjJIIUyHglQACltfIYBcEIOB1A0ZkIAABCFCfyAEIQMArAa/1CQHLa8ZgFwRiRAABK0bBwlQIJIyA1w1YwsKAuxCAQBoC1CfSAgIQ8ErAa31CwPKaMdgFgRgRQMCKUbAwFQIJI+B1A5awMOAuBCCAgEUOQAACMSLgdf+EgBWjJMJUCHglgIDlNTLYBQEIeN2AERkIQAAC1CdyAAIQ8ErAa31CwPKaMdgFgRgRQMCKUbAwFQIJI+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RMCVoySCFMh4JUAApbXyGAXBCDgdQNGZCAAAQhQn8gBCEDAKwGv9QkBy2vGYBcEYkQAAStGwcJUCCSMgNcNWMLCgLsQgEAaAtQn0gICEPBKwGt9QsDymjHYBYEYEUDAilGwMBUCCSPgdQOWsDDgLgQggIBFDkAAAjEi4HX/hIAVoyTCVAh4JYCA5TUy2AUBCHjdgBEZCEAAAtQncgACEPBKwGt9QsDymjHYBYEYEUDAilGwMBUCCSPgdQOWsDDgLgQgkIYA9Ym0gAAEvBLwWp8QsLxmDHZBIEYEELBiFCxMhUDCCHjdgCUsDLgLAQggYJEDEIBAjAh43T8hYMUoiTAVAl4JIGB5jQx2QQACXjdgRAYCEIAA9YkcgAAEvBLwWp8QsLxmDHZBIEYEDpz0lFV2+WGMLMbUuBLo0LaZDdy70kb2rYyrC9hdYgJeN2AlxsDrIAABhwSoTw6DgkkQgEAg4LU+IWCRoBAoIIGvvvrKKioqwp8kXQhYSYq2D19HHFBpYw5q6cMYrHBNwOsGzDU0jIMABEpCgPpUEsy8BAIQyIOA1/qEgJVHMHmkPAls2LDBli1bZkuXLrXVq1fbunXrrF27dta7d28bMGCADRkyxLbbbru0zm/atMmeeOIJu+222+zXv/61derUKdz32Wef2VlnnWXz58+3lStXWp8+fcoSHgJWWYbVtVPqxFp8ZhvXNmKcDwJeN2A+6GAFBCDQlASoT01Jn3dDAAINEfBanxCwyNvEE/jmm2+C+DRlyhRbu3ZtvTw6duxo06dPt9NOO81at25d674PP/zQTjzxxPB3d999NwJW4rMKAMUmgIBVbMLls77XDVj5EMYTCEAgXwLUp3zJ8RwEIFBsAl7rEwJWsSPP+q4JSLxauHBhEKV0qctK/77nnnsGkUqdVe+9957df//9dt1119lLL71kZ5xxhl1xxRXWtm3bGt8QsJiB5TrRy9A4jhCWYVCL5JLXDViR3GVZCEAgRgSoTzEKFqZCIGEEvNYnBKyEJSLu1ibw9NNP13ROzZs3z4488khr1qxZWkw6Ujh+/Hh76KGHgoA1efJka968ebgXAQsBi9+t0hBQ59WQ3pU2bH+GuJeGePzf4nUDFn+yeAABCDSWAPWpsQR5HgIQKBYBr/UJAatYEWdd9wQ082rChAmhu+qGG26w4cOH1yteRc68+OKL4b4vv/zS7rvvPtt9993t4osvthkzZtTyt1evXnbvvffaDjvsUGsGVvv27e3qq6+2Bx98MNx/xBFH2NSpU22vvfZK+24JY+oQW7x4sa1YscK6detmhx56qE2cONF69uxZ65lIROvevbude+65dskll9g999xjO++8c7DvuOOOCzO5HnjgAbvlllts+fLlYcaX5nKdcsopdswxx1irVq3yiltVVVV4rrq6Oq/neQgCEIBAsQh43YAVy1/WhQAE4kOA+hSfWGEpBJJGwGt9QsBKWibibw2B5557LhwZ3GOPPYKg06FDh4x0dORQApTmZUn0OvXUU7MWsDQ/68477wzD4VMvzdbS8HcNik+9dFxxzJgxpi6xupeEp5kzZ4bjji1atAg/jgQsiWQSou66667w9127dg3D6XfbbTc7++yz7frrr0/r56RJk8Kaded7ZYRiZghY2VDiHghAoCkIeN2ANQUL3gkBCPgiQH3yFQ+sgQAE/kPAa31CwCJLE0tAHVLDhg2zCy64IPyp7+hgXUASlI466igbOXKkzZ4927bYYousjhBqHXVb6eihRKV33303vPemm24Ka2nGloQpXR988EEQxx5//PEwc0sdV9tuu61t3LgxCFrnn3++SYCTIDZw4MBaAtYjjzxi++67r82dO9f23ntv+/jjj8O66uAaNGiQHXjggUGEU2eWBLlnn33WJF79z//8j/3hD3/I60uJCFiJ/TXCcQi4J+B1A+YeHAZCAAJFJ0B9KjpiXgABCORJwGt9QsDKM6A8Fn8Cl112WThqp06l6AuC2XilzqihQ4faNttsU/PFwWxmYI0dOzYIR6nD36O19HcLFiwIRwR1LVmyxAYPHhy6u6ZNm1bTZRXZJ/FK4puEqmuvvTasGdkgASvqDkv1J/L39ttvt1GjRtVydf78+aGb66qrrgpHHnO9ELByJcb9EIBAqQh43YCVyn/eAwEI+CVAffIbGyyDQNIJeK1PCFhJz8wE+x/NriqVgKV5VBK+Uq9IdNKXDtURtuuuu4b5WhKtdL+O/qmLqu716aef2plnnmmrV6+2RYsWheOB0VrPPPOMPfroo7bffvvVeizqONN8Ls3EOvjgg7M6NplNijzWbx/7QWX64ffZPM895U+gokMna33sEGszckz5O4uHrgh43YC5goQxEIBAkxCgPjUJdl4KAQhkQcBrfULAyiJ43FKeBEotYK1cuXKz43npBKyPPvooHCnU1w6zuaJ1062V+vz7778fjiVGA+T1M3VwHX/88WEWmIa/V1RUZPPKze5BwMoLWyIfajPiZGv7szMS6TtONw0BrxuwpqHBWyEAAU8EqE+eooEtEIBAKgGv9QkBizxNLIGoI0mDy88555ysOUQzsEaMGBGOBGroeTZHCLMVsFKPAmZjVLYCltbSbC3N3Lrxxhs3GyavrxDqCOEuu+ySzWtr3YOAlTOyxD7QbKuO9u3FDyfWfxwvPQGvG7DSk+CNEICANwLUJ28RwR4IQCAi4LU+IWCRo4kl8MILL9gJJ5wQjt/l8xXC1HlRxRCwUo8VZhOkTB1YqWvomOJ///d/m+ZlqdNLRxF1aci75mF17tw5m1fW3IOAlROuRN+MgJXo8DeJ8143YE0Cg5dCAAKuCFCfXIUDYyAAgRQCXusTAhZpmlgCX3zxhZ199tk2Z86c8DU/DXLP9CXCF1980YYPHx7mVN133322++67B36FFLA+//xzmzJlil1//fVhltVhhx2WVYxyEbBSF9SXCP/2t7/ZuHHjwpcI083PymQAAlYmQvw8IsARQnKh1AS8bsBKzYH3QQAC/ghQn/zFBIsgAIH/T8BrfULAIkMTTaC6ujrMf9J13XXX2VFHHVXvHKh169bZ+PHjQ8fSFVdcYZMnT7bmzZsXXMDSguoIO+WUU8LXAufOnWvt27evFae33347zMnSMPeFCxdajx49akS0dJ1bkSgmoW7p0qXWv3//WutFQ+F1rBIBK9G/EkVzPgxxHzLc2gyt/QXMor2QhSHwbwJeN2AECAIQgAD1iRyAAAS8EvBanxCwvGYMdpWEgLqPJNpImNq4cWMQsyZNmhSOFbZs2dI2bdpkEoTuv//+IHC99NJLdsYZZwQBq23btjU2Rt1Pr732mi1YsMCqqqrCzz777DM766yzwrG8bGdg6Tm9UwKWxDJ1fF144YW20047BXuef/55u+iii4IQpfld6iKTkJapA2vJkiU2ePDgMEh+1qxZ4euG8nHDhg3BZnV96cuEmpHVpUuXnPhH/koQ5IIABCDgiYDXDZgnRtgCAQg0DQHqU9Nw560QgEBmAl7rEwJW5thxR5kTkIj15JNP2rRp0+wvf/lLvd527NjRpk6dGgQuDW5PvVKFKv19165dbdmyZfb9738/LwFLa6hoSFiL5lPVNUwdWLNnz66ZV5VJwJJQJbFLRxPTXd26dbPbb7/d+vXrl3PEEbByRsYDEIBAiQh43YCVyH1eAwEIOCZAfXIcHEyDQMIJeK1PCFgJT0zc/w8BiVBPPfVU6Eb64x//GL7SJ9HqgAMOsAEDBthxxx3XYGfS3//+dzvvvPPs4YcftsrKynC070c/+lHeApYskyildRYvXmwrVqywdu3ahQ4qdWfpq4GtWrWqcSCTgKUbNffrd7/7nd122232zDPP2Pr1623XXXcNw+zHjBlj3bt3zyslELDywsZDEIBACQh43YCVwHVeAQEIOCdAfXIeIMyDQIIJeK1PCFgJTkpch0ChCCBgFYok60AAAoUm4HUDVmg/WQ8CEIgfAepT/GKGxRBICgGv9QkBKykZiJ8QKCKBVfO3sqqdNxTxDQleuuXWVvGd06yix/QEQ8B1CORPwOsGLH+PeBICECgXAtSncokkfkCg/Ah4rU8IWOWXa3gEgZITmjMvPgAAIABJREFUQMAqPvKK7tOsYqeLi/8i3gCBMiPgdQNWZphxBwIQyIMA9SkPaDwCAQiUhIDX+oSAVZLw8xIIlDcBBKwSxLdlF2vxo7dL8CJeAYHyIuB1A1ZelPEGAhDIhwD1KR9qPAMBCJSCgNf6hIBViujzDgiUOQEErBIEGAGrBJB5RTkS8LoBK0fW+AQBCORGgPqUGy/uhgAESkfAa31CwCpdDvAmCJQtAQSs4oeWI4TFZ8wbypOA1w1YedLGKwhAIBcC1KdcaHEvBCBQSgJe6xMCVimzgHdBoEwJIGAVMbAa4r7DmVbR7RdFfAlLQ6B8CXjdgJUvcTyDAASyJUB9ypYU90EAAqUm4LU+IWCVOhN4HwTKkEBVVVXwqrq6ugy9wyUIQCDOBLxuwOLMFNshAIHCEKA+FYYjq0AAAoUn4LU+IWAVPtasCIHEEUDASlzIcRgCsSHgdQMWG4AYCgEIFI0A9aloaFkYAhBoJAGv9QkBq5GB5XEIQMAMAYssgAAEvBLwugHzygu7IACB0hGgPpWONW+CAARyI+C1PiFg5RZH7oYABNIQQMAiLSAAAa8EvG7AvPLCLghAoHQEqE+lY82bIACB3Ah4rU8IWLnFkbshAAEELHIAAhCIEQGvG7AYIcRUCECgSASoT0UCy7IQgECjCXitTwhYjQ4tC0AAAnRgkQMQgIBXAl43YF55YRcEIFA6AtSn0rHmTRCAQG4EvNYnBKzc4sjdEIBAGgIIWKQFBCDglYDXDZhXXtgFAQiUjgD1qXSseRMEIJAbAa/1CQErtzhyNwQggIBFDkAAAjEi4HUDFiOEmAoBCBSJAPWpSGBZFgIQaDQBr/UJAavRoWUBCECADixyAAIQ8ErA6wbMKy/sggAESkeA+lQ61rwJAhDIjYDX+oSAlVscuRsCEEhDAAGLtIAABLwS8LoB88oLuyAAgdIRoD6VjjVvggAEciPgtT4hYOUWR+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qEgJVbHLkbAhBAwCIHIACBGBHwugGLEUJMhQAEikSA+lQksCwLAQg0moDX+oSA1ejQsgAEIEAHFjkAAQh4JeB1A+aVF3ZBAAKlI0B9Kh1r3gQBCORGwGt9QsDKLY7cDQEIpCGAgEVaQAACXgl43YB55YVdEIBA6QhQn0rHmjdBAAK5EfBanxCwcosjd0MAAghY5AAEIBAjAl43YDFCiKkQgECRCFCfigSWZSEAgUYT8FqfELAaHVoWgAAE6MAiByAAAa8EvG7AvPLCLghAoHQEqE+lY82bIACB3Ah4rU8IWLnFkbshAIE0BBCwSAsIQMArAa8bMK+8sAsCECgdAepT6VjzJghAIDcCXusTAlZuceRuCEAgDYEDJz1llV1+CJsyINChbTMbuHeljexbWQbe4AIEzLxuwIgNBCAAAeoTOQABCHgl4LU+IWB5zRjsShSBb775xr766iurrIynaICAVX7pOuKAShtzUMvycwyPEkfA6wYscYHAYQhAYDMC1CeSAgIQ8ErAa31CwPKaMTnYdffdd9tJJ53U4BPdunWzfffd14YNG2Y//vGPrVWrVjm8gVuLSeCDDz6w2bNnW69evWz48OE1r/rwww/txBNPtPfee8/uvfde23XXXYtpRqPWRsBqFD6XD6sTa/GZbVzahlEQyIWA1w1YLj5wLwQgUJ4EqE/lGVe8gkA5EPBanxCwyiC7shGwUt0888wz7dJLL7W2bduWgffxdyGK31133RUEq+hCwIp/bOPsAQJWnKOH7akEvG7AiBIEIAAB6hM5AAEIeCXgtT4hYHnNmBzsqk8ASV3io48+sqVLl9pFF11k69evtzvvvNMGDhyYw1u4tVgEsolfsd5dqHXpwCoUST/rcITQTyywpHEEvG7AGucVT0MAAuVAgPpUDlHEBwiUJwGv9QkBqwzyLRcBZMmSJTZ48GA766yz7PLLL7eWLZlx09QpkEv8mtrW+t6PgOU1Mrnbpc6rIb0rbdj+8ZzHlrvHPFHuBLxuwMqdO/5BAAKZCVCfMjPiDghAoGkIeK1PCFhNkw8FfWsuAsjTTz9tffv2tVNPPdWuvvpqa926dS1b3nzzTbvjjjtMQteaNWvC3KWjjz7aJk6caN27d69170svvWRDhw61bbbZJnR0rV27Nohiy5cvD8+dccYZNnbs2PCON954w2bOnGn3339/WEMi2rnnnltrzUxH5lLfJ587depkn332WRDj5s+fbytXrrSKigqbO3euPfLII7Zx40br37+/TZo0yQ488EBr1qzZZtz1zoULF9rixYttxYoVpllhhx56aPC3Z8+etZ6J7BMH2X7JJZfYPffcYzvvvLPNmDHDjjvuuLC+7pOf6ngT708++STw+NGPfmQTJkyoWTfyR9xSL3XJnX/++WGd+mZgbdq0Kdg7b968wFtddf369QvxGDVq1GbHQ1PjLltlt44sRjE++eSTbdy4cdaxY8e8crOqqio8V11dndfzPAQBCECgWAS8bsCK5S/rQgAC8SFAfYpPrLAUAkkj4LU+IWCVQSZmK2DpS3c333xzECrSdWD96U9/Cj+TsFL3krBz1VVX2aBBg2pEnUiA6dy5cxgMf8EFFwSxJvW64oorbO+99w5iVt11+/TpE0SUSBhrrIClQfYPPvjgZja0a9cu7ZFJ2TNmzJggMtW99IwEt9NOO81atGhRI0xJUGrfvn0Ygi/bdXXt2tWWLVsW/GxoTd0rjrfffnsQm/IVsDZs2BBs05901+GHH27XXnut7bLLLjU/jgSsgw8+2CLxq+6zJ5xwQhACO3TokPNvBQJWzsh4AAIQKBEBrxuwErnPayAAAccEqE+Og4NpEEg4Aa/1CQGrDBIzk4AlwUJfstN96pBSZ5I6jiR0RNff//53GzlypOmf06dPN3XkSMiQWKJuJnUcff755+G5SKxIFWAkzFx55ZWhW6uystIWLFgQuo2+9a1vha4edQbpf2+11Vb24osvBgHt0UcftRtuuCF0g+lqrIAl0Unrjh8/3rp06WLvvvtuENVuuukmGzJkSBDvttxyy/AufflP73388ceDuKaOq2233TawkdijDqjnnnuulvAV2Sce+qKjOr0kWn388cemd3/xxRfBx9tuuy28V8PyxVD8X3311fB36vYSWwlM0RD9XIa4p4qQ6uqaNWuWHXHEEUFkS31HXTEqErDku4RDdY+pE0/XH/7wh+D/unXrggB47LHH5vxbgYCVMzIegAAESkTA6wasRO7zGghAwDEB6pPj4GAaBBJOwGt9QsAqg8TM5SuEElokzkjoiTqLJIroOOGUKVOCYKMuo7rH7SQ2SQTScTwJMc2bN6/VQXTjjTfaKaecUvOcOrEkJGm9dMcVI5vPOeccu/jii8N6jRWwfv7zn5s6vtQdFV2RyCZfo+N++lk0C0zvnjZtWg2L6DmJV8OGDQtCVSQ2pQpYqcJb6jNitMcee9gtt9yyWSfTs88+G44Z6mhidARSz+YiYEmU0xHBF154IXSAHXLIIbUyWEKl4qBuOh1h1BFKXZGApW6xBx54wHr37l3znOKvr1IqL9TVpZjkeiFg5UqM+yEAgVIR8LoBK5X/vAcCEPBLgPrkNzZYBoGkE/BanxCwyiAzsxGw1K2jTp2f/exnm812UgeRRI933nkndE6pm6rupY6lESNGhL/WPTo2GIlD6jBatGiR7bbbbjWPff3110EQueyyy8KROYkuqVe6WVyNFbAkUKnTK/VKt+aXX34ZRCvdHx39q+vvp59+GjqoVq9eXeNbtNYzzzwTusf222+/nLIn9chlxFAL5CJgrVq1KnTOSQi77rrrQudX3StaT0Kj/kiMjHirQ06iYt1jgtEz0fytnBwzs8f67WM/qNx8xliu65TT/RUdOlnrY4dYm5FjysktfIFA7Ah43YDFDiQGQwACBSdAfSo4UhaEAAQKRMBrfULAKlCAm3KZ+gQQdetobpWO9km4UpeNBq7XvV555ZXQbRQlaUO+9OrVy+69994wlLw+QSZ6Xt1NGhiuYeMaol5sAUtD3HU8LpOA9dFHH4Xjkg899FBWYYvWzSSwpS721Vdf2T//+U97/fXX7a233rI///nP4biihqanMsxVwBJ7xaohoSmdOJhpeD8CVlapkNdNbUacbG1/dkZez/IQBCDQeAJeN2CN94wVIACBuBOgPsU9gtgPgfIl4LU+IWCVQc41NANLM6zOPvtsu/76623gwIFhSPfWW29dy+v6homnQ5NOwJIolnokrq6AlU5YKkYHVrYCVupRwGzCn4uApU61a665Jsz20pcBMzHMVcDKRmhCwMomqqW7p9lWHe3bix8u3Qt5EwQgUIuA1w0YYYIABCBAfSIHIAABrwS81icELK8Zk4NdmYa4v//++2EOlQZ0a2C55kRFA8T1mkjAqk+Iqs+UTM9FHVheBSzNi4q6ybLBnakDK5WzBtcfcMABYdaUhsNr2LsuDXDXlfreXI4Q0oGVTaR83YOA5SseWJM8Al43YMmLBB5DAAJ1CVCfyAkIQMArAa/1CQHLa8bkYFcmAUtL6Rjf6NGjQ1eQBq7rGFp0RUfqXn755fCVQQ0Zz+YqtYClweoakr7jjjvWdHx99tlnYSC9Osuy7cDS1xQ1sF5daZplddhhh2XjbsYh81EcTj/9dPvVr3612XwqFYEBAwaELyTmK2BlMwNLA+Q10yzdDKx0A/XlfDadXQ1BYgZW/XQ4QpjVrxc3QaBoBLxuwIrmMAtDAAKxIUB9ik2oMBQCiSPgtT4hYJVBKmYjYGkm0+WXXx4Gq2tOlL5g17179+C9Bq5feOGF4WuA5557bvj36AuFEZ7oq3wa1B59Ya/QAlbqlwvrCkv6Ut6cOXPCVxA1jD46spiPgCWfIpFHw+Xnzp1r7du3r5UJb7/9dpiTpWHuCxcutB49emQUsKKOM7HVlxxTr1T+jZmBle1XCDXfSx13xx57bDCDGVil/0UPQ9yHDLc2Q2t/wKD0lvBGCCSbgNcNWLKjgvcQgIAIUJ/IAwhAwCsBr/UJActrxuRgVzYClpZ744037KSTTgpihsQWfYkvEqpefPFFGz58uK1du9amTp0ahCIdfdu4cWO4X8KX/pkqzhRawEoV0vS1vKuvvtp23nlnk7Clr/ZJgFMHmY7mNVbA0vFBdSlJ6JHfEu122mkn0xcVn3/++TAkfenSpTZz5swwQ6x58+YZBaxIFJPts2fPtl122SVE8dVXX7VLLrnE7rjjjvC/6xOwxF33tWrVKtyX7siihLybb77Zxo0bFwbpz5o1Kwh6iqPeo64rCW4nnHBC6EqLvjZYbAGrqqoq2FxdXZ1D5nIrBCAAgeIT8LoBK77nvAECEPBOgPrkPULYB4HkEvBanxCwyiAnsxWw5Oo999wTxA/NaNJz0Vf7JIw8/PDDpuNv69atS0tF3Vn6E83PKrSApZdKSPvpT39qq1evrmVDt27dglgjkUhXYwUsraFfyvHjx2/2rujF6sCSENW5c+d6BaVUI1NnYNUFKLFp+vTpwW6JhMuWLauZiyVx6aijjgpCnS4diZRYp/+tTq66s7o0mF/Cmv6kuw4//HC79tprawQ03YOAVQa/6LgAAQjkRcDrBiwvZ3gIAhAoKwLUp7IKJ85AoKwIeK1PCFhlkGa5CFgSPySQ3HTTTZbu+Nybb74ZOoWWLFlia9asCUJX//79g7DVr18/q6ioqCFWDAFLi6tTTMcFZYM6rgYNGmSTJ0+27bbbLnSQFUrA0jrqclLHkmZ/aU5Yu3btgqin7qxjjjmmphsqujedoJSaQvoKoY4kLlq0KAzHl3Alm8V6++23D11lmr+lLqoxY8aER3W8UMKcfqZnNOhd/n/55ZdpBSw9o04x2Ttv3jxbvnx54KT4DB06NLwrdUg/AlYZ/JLjAgQgkDcBrxuwvB3iQQhAoGwIUJ/KJpQ4AoGyI+C1PiFglV2q4RAESk+AI4SlZ84bIQCB7Ah43YBlZz13QQAC5UyA+lTO0cU3CMSbgNf6hIAV77zCegi4ILBq/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XEIBAQwSoT+QHBCDglYDX+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Jw4KSnrLLLD23rLZvZ2ce0sh90ax4j6zEVAhAoZwJeN2DlzBzfIACB7AhQn7LjxF0QgEDpCXitTwhYpc8F3giBsiMQCVhyTCLWgvFtys5HHIIABOJJwOsGLJ40sRoCECgkAepTIWmyFgQgUEgCXusTAlYho8xaiSCwadMm058WLVqUjb/ffPONffXVV1ZZWZmXT6kClhZYfm7bvNbhIQhAAAKFJuB1A1ZoP1kPAhCIHwHqU/xihsUQSAoBr/UJAStGGfjSSy/Z0KFDbe3atVlZfdddd9mJJ56Y1b3pbrr77rvtpJNOsosuusjOP//8vNfRgxdffLHNmDEjpzVOPfVUu/rqq61169Y5PVfMm9944w274IILbNy4cdanT59ivqpka3/wwQc2e/Zs69Wrlw0fPjyv9yJg5YWNhyAAgRIQ8LoBK4HrvAICEHBOgPrkPECYB4EEE/BanxCwYpSUCFhNH6xIiFu5cmXZCFiRUNkYwbPWEcL2zWzBBI4QNn22YgEEICACXjdgRAcCEIAA9YkcgAAEvBLwWp8QsLxmTBq7IgFrv/32c9eZlA/GDz/8MHSIvffee3bvvffarrvums8yJX0GASs97poh7u2b2dkDGOJe0qTkZRCAQIMEvG7ACBsEIAAB6hM5AAEIeCXgtT4hYHnNGAQsl5FBwEoflqqqqvCD6upql3HDKAhAILkEvG7AkhsRPIcABCIC1CdyAQIQ8ErAa31CwPKaMUUQsDZs2GDLli2zJUuW2PLly239+vXWrVs323fffe20006zfv36WUVFRc2b083Aevrpp61v376m42Y77bSTnX322fbf//3fdsghh9hVV11lO+64Y9ZEs+nA+uyzz+yss84yzZ668cYb7dZbb7W5c+da586dbeLEicHu5s2bh6Hqq1evtltuucUef/xxW7duXfBHM8NGjRplbdtuPlRcg8v/93//1xYsWGAPPfSQrVmzJtiuDreBAwfamDFjwnt0RX7XdS46dpfKavLkyXbzzTfbvHnzTF1z/fv3t3PPPdcOPvhg0zufeOIJu/zyy0MM1HV2+umn2ymnnJLWRjFauHChLV682FasWBHideihhwbfe/bsac2aNasxKZWn7HnzzTdtzpw5wXYNZ5dPYrnnnnuGZ+o7kprPzDMErKzTnhshAIESE/C6ASsxBl4HAQg4JEB9chgUTIIABAIBr/UJAStGCdqYI4Tvv/9+ED3uu+++tB63a9fObrjhhjDEOxJFGhKwJNJIGJFopGvIkCFBtNlyyy2zJpqLgPU///M/ttdeewVBJroefPBBO/bYY8PX8zTsXd1Rn3zyyWbvP/zww+3aa6+1XXbZpeZnEpJ0bHH8+PFByEt3SfCZP3++bb311lkLWOLy+eef2/XXX19rSQlPt912m/3lL39Ja+eUKVPs0ksvtVatWtU8p3hLRBPnupfiNXPmzCDgRV9DjHi+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73vdqmaLuLAl2Ona4dOnScJxPl8QsdS/Nnj07CDqpR/HUnSXRS11RdY/TZRKw9H4JapEQpXdJaFKH2t///vdw9FKxiK7oiKTsefTRR+2www4LP5KwNXjw4OCvxLSoyyp6TmsOGzYsHP9Ud5mOSKYKWOn8kvAl8e/AAw8Mwlck5hXiK4SP9dvHflDZzCq27mrtz55hlb32zicleAYCEIBAwQnwH4gFR8qCEIBAgQhQnwoEkmUgAIGCE/Ban+jAKnioi7dgvgJWJosi4UNC16JFi0Ink66GBCx1GaWKIJneke7nuQpYEoY00yr10i/WgAEDgpiT2lWUes+f/vSnMA9LQpb+pIpV9dkd+V73mUwClmZZ/frXvw6dVtEVCYjyN5Vv9PNozUjcUheYRCv5q5lle++9uRikzrEzzzwzHOGM1ox4PvPMM0EM0yyv1CvKn2222SbENuqYK6SApfdJxOp094P5pATPQAACECg4Aa8bsII7yoIQgEDsCFCfYhcyDIZAYgh4rU8IWDFKwXyPEKa6qGHnOtamIedvv/12mMn0xz/+MQwI17Vy5Urr06dP+PeGBCwdb1OXko7w5XvlKmCl2ha9Ux1jEq+yueqzWV1QskWdaC+//LI99dRTgYkY1X0mk4CVTiSL/NRRTg2MjwbD1ydgqats5MiR4bhfNlfEJRPPUglYsrnz489mYzr3QAACECg6Aa8bsKI7zgsgAAH3BKhP7kOEgRBILAGv9QkBK0Yp2RgBSzOj9BU/dQdJmKnvipuAlTp7KlMoU8UoHRPUVwc1M0tHC+u7chWw0n3BLxKWIlGw7qywuh1YqUcBM/mknyNgZUOJeyAAgaQS8LoBS2o88BsCEPgPAeoT2QABCHgl4LU+IWB5zZg0duUrYEm80qBwfRlPA7179+4djpdpKPgPf/hD69KlSxijlArjAAAgAElEQVQUruHfcRWw0glHDYVWHWejR48OYp6Gq++///7h6OR3v/vd8LVD/fzkk0/OuQOrkALWe++9V2smWaZU9dKBVdFlG+u04LeZzOXnEIAABEpCwOsGrCTO8xIIQMA1AeqT6/BgHAQSTcBrfULAilFa5itgRcO7DznkkPAVv+22266W1xJx9LU6zU6Km4C1atUqO/zww+24444Lvkmgy3RFg9N1nE+innzXFwFTLx2PnDx5cpMIWBqmrwHysi11sHsmvzwIWBKv2v/XBQxxzxQsfg4BCJSMgNcNWMkA8CIIQMAtAeqT29BgGAQST8BrfULAilFq5itgpZtlFbmto3T6uWYu6YqbgPXuu+/aqFGjwjBzfRVRYlbqJf9uvvlmGzduXM0XB9evXx++BFhfh5P+XsPYNYOqKY4Qyv5bbrkl2CDf9AXF9u3b1/JL88sUMw1zj74s2ZQCVlVVVbCvuro6Rr9RmAoBCCSBgNcNWBLY4yMEINAwAeoTGQIBCHgl4LU+IWB5zZg0duUrYC1fvtwGDRpk3//+98Pg9X322ceaN29u+jqexBF1+nzyySexFLBSBbhu3bqFmVbytW3btqZh6Bryft5559n2229fcxxPRyonTJhgt912W/gqob7m16FDB9PX/zS8ffr06WG4va76BCxx07HLqHOrIZEw1xlYem+qiDZ8+HC78MILbaeddjIN4X/++edNRxU1u2vmzJnheOj/a+9OgKyszvyPP+ybIpsLmgRUHHS0SKI9QcVAAog6ICjgAIpCRGRRQBAtI6CoiAwKCuICigIqLiAMLuWooIXjhjIxOpNBJ9HIlIL7RnAF/Nfv/Oftud3cpu/tvt39nH6/t8pS6Xvf9zmfczj13l+f97zqz8oGWJMnTw5+jRo1yvtvBQFW3mR8AAEEqknA6wVYNTWf0yCAgGMB5ifHnUNpCKRcwOv8RIAV0cCsaICVuQdW6ea2atXKtIn4H/7wh7DqZ82aNda3b9/wthieQqg6dUvg7Nmzbfr06Vl7U8HW3LlzQ7BVp06d8J7MPbBKf0jvGzBggI0ZM8ZOOumksIJrn332KWGSfEbHnThxYlar5D0VCbD0WU0aF1xwQVhdlu2lFVhz5swpfqphRQOs5BbTJMRUe2bNmmUNGzbM+W8HAVbOVLwRAQSqWcDrBVg1M3A6BBBwKMD85LBTKAkBBIKA1/mJACuiAVrRAEtNVIilIGbp0qXh6XsKdfr3728jR44Mm5drNY9Cm2nTpoVVSVrRE0uApfZpZZKCHoVwa9euLd6cvXfv3jZu3Dhr3759iZ5OnkJ4ww03hM3rdVthjx497Nxzz7V+/fqF1VgjRoywN99801asWGFHHnlk+Lwc9Zm77747nENe+uehhx6yoUOHhpVR+v/MV0UDLB1Dn9Utgro9UqGb9vjq0qVLuL2wT58+JVZLVTTA2rFjR3DT6jyNMW1eP3/+/Jz2E0vaSYAV0URCqQikTMDrBVjKuoHmIoBAFgHmJ4YFAgh4FfA6PxFgeR0x1IVARAIvL2xhRR22mzVuZ/X+frHVadktouopFQEEarOA1wuw2mxO2xBAIDcB5qfcnHgXAghUv4DX+YkAq/rHAmdEoNYJFAdYalnjdla/y19qXRtpEAIIxCng9QIsTk2qRgCBQgowPxVSk2MhgEAhBbzOTwRYhexljoVASgVKBFhmVr/HDymVoNkIIOBNwOsFmDcn6kEAgeoXYH6qfnPOiAACuQl4nZ8IsHLrP96FAAJ7ECDAYngggIBXAa8XYF69qAsBBKpPgPmp+qw5EwII5CfgdX4iwMqvH3k3AghkESh5C+HPrH6Xt3FCAAEEXAh4vQBzgUMRCCBQowLMTzXKz8kRQGAPAl7nJwIshi0CCFRa4P82cf+Z1fv7u9jEvdKiHAABBAol4PUCrFDt4zgIIBCvAPNTvH1H5QjUdgGv8xMBVm0febQPgWoQKCoqCmfZuHFjNZyNUyCAAAK5C3i9AMu9BbwTAQRqqwDzU23tWdqFQPwCXucnAqz4xxYtQKDGBQiwarwLKAABBMoQ8HoBRochgAACzE+MAQQQ8CrgdX4iwPI6YqgLgYgECLAi6ixKRSBlAl4vwFLWDTQXAQSyCDA/MSwQQMCrgNf5iQDL64ihLgQiEiDAiqizKBWBlAl4vQBLWTfQXAQQIMBiDCCAQEQCXq+fCLAiGkSUioBXAQIsrz1DXQgg4PUCjJ5BAAEEmJ8YAwgg4FXA6/xEgOV1xFAXAhEJEGBF1FmUikDKBLxegKWsG2guAghkEWB+YlgggIBXAa/zEwGW1xFDXQhEJECAFVFnUSoCKRPwegGWsm6guQggQIDFGEAAgYgEvF4/EWBFNIgoFQGvAgRYXnuGuhBAwOsFGD2DAAIIMD8xBhBAwKuA1/mJAMvriKEuBCISIMCKqLMoFYGUCXi9AEtZN9BcBBDIIsD8xLBAAAGvAl7nJwIsryOGuhCISIAAK6LOolQEUibg9QIsZd1AcxFAgACLMYAAAhEJeL1+IsCKaBBRKgJeBQiwvPYMdSGAgNcLMHoGAQQQYH5iDCCAgFcBr/MTAZbXEUNdCEQkQIAVUWdRKgIpE/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AUtYNNBcBBAiwGAMIIBCRgNfrJwKsiAYRpSLgVaDrRf9mDfY72mt51IUAAggggAACCCCAAAIIIJBFoGWzOtbvmAZ29gkNin9KgMVQQQCBWitAgFVru5aGIYAAAggggAACCCCAQAoEzjy+gY34TcPQUgKsFHR4bW7izp07bdq0aXbdddfZ3LlzbeLEiVmbq4F+6qmn2tatW+3kk0+2e+65x9q0abPbe5PjLViwwJ544gnr0qVLwfk+/fRTO+uss+yDDz6wBx980Dp27FjhcyTHevLJJ/d4jGOPPdZ69uxpI0aMsPbt21f4fMkHv/nmm2C9cOFCe/7556vEqdJFmhkBViEUOQYCCCCAAAIIIIAAAgggUDMCWom1ckJTAqya4eeshRZ45JFHrF+/fnbeeefZvHnzrGnT/z+4M1/Lli2zYcOGhT9q27atPfroo3bMMcfs9r5PPvnEzj777PDnZYVcla2/JgKspGaFZYsWLbKuXbtWqhkEWJXi48MIIIAAAggggAACCCCAAAI5CBBg5YDEW+IReOutt2zQoEHWrFkzW758ubVr165E8d9//71ddtll9thjj1mvXr3slltusdtvv91GjRq1WyPfeOMNGzhwYPjnmmuusXr16hUcoioCLBV53333WevWrXerd8eOHbZp06awSu3++++3M844I6ycatmyZYXbRoBVYTo+iAACCCCAAAIIIIAAAgggkKMAtxDmCMXb4hDYtm2bXXDBBfYv//IvWW/727JlS7hlr3HjxjZ58mQbM2aMde/e3W688UZr0qRJiUYqBBo6dKitWbPG+vbtWyUA1R1gJY34/PPPwy2EL7/8cpkr0HJtMAFWrlK8DwEEEEAAAQQQQAABBBBAIF8Brbwa+KsGNvg4NnHP1473OxdQGDVp0qSs+2C98MILdsopp9iFF15oF198sY0ePdoUapVerZWs1HrxxRfDSqWDDz64uNUff/yxLV682B566CF77bXXwiov7Sk1btw469Spk9WpU6f4vUlApb2mLr/8cpsxY4Y98MAD1qFDB7viiivs17/+dZl7YP35z38OdWpV2dKlS61bt257lE/OpTeVtQIrOUBZoVN5gVqywu2AAw4oPkd5AZaOKcOVK1fa+vXr9+il+nQ8BZAyXrdune29995hXy3dFtqnTx9r1KhRhUZgUVFR+NzGjRsr9Hk+hAACCFSVgNdNSKuqvRwXAQTiEWB+iqevqBSBtAl4nZ/q/Pjjjz+mrTNob8UFkpDqzDPP3G1lVRJuaVWVNnK/9tprw8bvTz31lJ144oklQip9/tBDDy1xjJdeeims2nr99dd3K1BBy8yZM0MoVr9+/fDzJBBq3rx5CF7uvffe8OfJ3lsKtrJt4v7++++HlWR//OMfcwqvMs+VS4Cl42t/rzfffLPECqxCB1gKvLTSS31S+pXNa/v27XbppZfarbfemnUAXHTRRcG49Gq5XEYLAVYuSrwHAQRqQsDrBVhNWHBOBBDwJcD85Ks/qAYBBP5PwOv8RIDFKM1LILlNMAlyDjzwwPD55PZC7W2VPPHv6aefDnthaY+rKVOmFK+eSp5UeOWVVxbvj5WEPs8++6yNHTs2rKjSsb/++mtbvXq1TZ061T777LOw4bs2ks8MlfRkwM6dO9vNN98cNoz/8ssvw8oi/bt0gPXhhx+Gc+YTXuUaYGl106uvvmrXX3992AfsnHPOCTUpYMs8RllPRcxnBZZWqqkda9euDV5aoSavH374IQRaCg7VF5leWnF1+umnh43lFTZqpZry61deecUUXv3Xf/1XhZ8ISYCV118j3owAAtUo4PUCrBoJOBUCCDgVYH5y2jGUhQAC5nV+IsBicOYlkNz+d+edd5YIO5Lw5bDDDjP9bJ999rHNmzebVlopWEn+TCfTxuZXXXVVidVJuqVNt7GNHDkyhCvaKD55KWTRbXta1TR8+HBbsGBB+HmyokkBVrbN4kuveGrRokVxeHXXXXfZb3/72xK3JO4JIvNcuYDptjy1SU8jTF6FXIG1atUqGzBgQAgHtXF+siotOZfCq8GDB4dgL/HS5vIKBnXLpMK1zJf6RKvb5s6daxMnTsyliSXeQ4CVNxkfQACBahLwegFWTc3nNAgg4FiA+clx51AaAikX8Do/EWClfGBWpPnJBuyZodEjjzwSVkZlrrbS6qkJEyaEvZm0R5P2sPr222/D/lgfffRRcaiV/JlubSt9u2FS3yeffBICLK3U0v5Yhx9+eHGApb209Lljjz22RHMyAyOthLrjjjvsueees3zDKx00lwAr2U9KT1ZUeJQZwmUeo7IrsJIQUft9Pfroo2HVWelXYr9hw4ZiL62MU10///nPwx5hCvAq84TEzHM+3e0f7BcN/m9/soqMKz6DAAIIIICAR4G6LVtbk74DrenZIzyWR00RC3j9ghgxKaUjgECBBLzOTwRYBergNB1Gq3sU0mhfqzlz5oT9p7SiSv+UDqCSfbGSsCu5BbFHjx7FtxXqqX0Kp957773i2w9Le2bbzLy8FU3Jz1WvNkbXpvAKmTJvq8u138raxH3Hjh32zDPPhL2lFMRpI/n+/ftb3bp1dzt0efXmegth4vX444/nVP7zzz8fNmpPbp/UHmXJSyu0VK/6U3uGZas7l5MQYOWixHsQQAABBGIWaHrmcGt27tiYm0DtzgS8fkF0xkQ5CCBQAwJe5ycCrBoYDLGfUntL6XY/rYrSaiytNNL/Z3viYLLpu34+a9assEeUnlT48MMPF2/sXl6wI6/KBFi6xVBPMxw6dGhYfaXVWwqxDjrooJy7orynEGqV2bBhw8I+XQrrhgwZstvtieW1M9cAK5fVYJkNSwIs/Zn2ztJKtEWLFoVbPDNfegqhbiHUbaD5vgiw8hXj/QgggAACsQnUadHK2qz819jKpl7HAl6/IDomozQEEKgmAa/zEwFWNQ2A2nQa7UmlJwzOnj07rLhq2rRpWMHTvXv33Z5MmKy40h5Ny5cvD08K1O2GCr6SDeCrYwXWsmXLrFu3bjZ9+vTwpL2y9o4qq5/KC7Bkcv/994d9pFq1apX16YaFDrDKuhUxl7Gm2xC1kb3CPa3k0q2GemmTd+2Hte++++ZymOL3EGDlxcWbEUAAAQQiFCDAirDTnJfs9QuiczbKQwCBahDwOj8RYFVD59fGUyRPGNSG4PXq1Qurm7JtAJ7s16Sn8t19990hHGnTpk1YjdWwYcNAk8seWFu3bg0bj+s2uNJ7YJUV5GQLjN59991Qq25XVIimW+tyeZUXYOkY27dvD7cSai+vbEFQeQFWcmvmIYccEmpr3bp11pVnuXjl0qbkPQrf/uM//sPOP//88CTCbPuJlXc8AqzyhPg5AggggEDsAtxCGHsP+qvf6xdEf1JUhAAC1S3gdX4iwKrukVBLzpc8YfDoo48OT8DTE/eeeOKJrIFQsum7Vj7p1kE95e6ss84qIZHrUwi10it5omF5gVC2n2c+0fCMM84IgVouG5nnEmCpQZs2bQq3D77++ut200032fjx44tvJdy2bZtdcMEF4fbF0nuFqa758+fbRRddZCeddNIeAyydJ/FSqKcN6ps3b17CU5vda18xbeaulWFt27YNm+fr3KtXrzbtQZb5SjZ910bvBFi15C8pzUAAAQQQKIhA2MR94BBrOqjkE3wLcnAOkmoBr18QU90pNB4BBIKA1/mJAIsBWiGBZE8q3Q6oV8eOHUvcFph50GRl0V577RVWW61YscKOPPLIrIHLs88+a2PHjrXLL7883GKoYEWBy9SpU8P+UpkbsFckwNJJv/rqKxs3bpzptkLtBaX9uerU2fMT9HINsDKDKD3tT+HREUccEdq6c+fOsNG9bl/s3bt3uN2yQ4cOpmBLt1dqVZraePzxx5cbYGnVmerW7X8KzHTcQw891Hbt2mX/+Z//aVdffXVwU2ioVWFaJbdq1SobMGBACBmvv/768PRCrYLTyjGdXwGXnkyoPbL222+/vMZFUVFReP/GjRvz+hxvRgABBKpawOsFWFW3m+MjgIB/AeYn/31EhQikVcDr/ESAldYRWYB2a/WS9nzSS6uqMm8LzDx8sun7ypUrw6qgW265JTwNsPTrpZdesjFjxoTVS6Vfer/CGJ1PK770qmiApc9qc3mtAmvRokWJkKksllwDLH1eG6WPGjUqBEgXXnhh2CusSZMm4dBaofW73/2ueM+p5HzaZF6hklZW6bWnWwiTz2hS0YquZP+q0rXLWk+JTPazyrzFMVs7VYNuCdVeYfm+CLDyFeP9CCBQXQJeL8Cqq/2cBwEE/AowP/ntGypDIO0CXucnAqy0j8xKtF+D+tRTTzXtT6XN2UvfFpgcOtn0fdq0aVn3ycosQeGPQhztc/Xaa6+Fpwf27NkzrJjq1KlTiZVSlQmwduzYEQI31VQ6ZMpGkk+Apc8/88wzYa+tv/3tb6bgrlevXsWH1T5cul1QK6K04kr7ZU2aNCk8FVGfyTXA0vtUl1Z56Rx6EqKCPq2w0uosPVWwUaNGJZrz3XffmfYjW7Jkib344ovh/Fo9p9spR4wYYe3bt6/QiCDAqhAbH0IAgWoQ8HoBVg1N5xQIIOBcgPnJeQdRHgIpFvA6PxFgpXhQ0nQECiVAgFUoSY6DAAKFFvB6AVbodnI8BBCIT4D5Kb4+o2IE0iLgdX4iwErLCKSdCFShwMsLW1hRh+1VeAYO7U6g4f5W9yejre7BU92VRkEIZAp4vQCjlxBAAAHmJ8YAAgh4FfA6PxFgeR0x1IVARAIEWBF1VoFLrdv+Mqt76DUFPiqHQ6BwAl4vwArXQo6EAAKxCjA/xdpz1I1A7RfwOj8RYNX+sUcLEahyAQKsKif2e4KG+1n9X7/vtz4qS72A1wuw1HcMAAgg4PYx9XQNAggg4PX6iQCLsYkAApUWIMCqNGG8ByDAirfvUlK51wuwlPDTTAQQ2IMA8xPDAwEEvAp4nZ8IsLyOGOpCICIBAqyIOqvApXILYYFBOVzBBbxegBW8oRwQAQSiE2B+iq7LKBiB1Ah4nZ8IsFIzBGkoAlUnQIBVdbZuj6xN3H82weq2u8RtiRSGgAS8XoDROwgggADzE2MAAQS8CnidnwiwvI4Y6kIgIoGioqJQ7caNGyOqmlIRQCANAl4vwNJgTxsRQGDPAsxPjBAEEPAq4HV+IsDyOmKoC4GIBAiwIuosSkUgZQJeL8BS1g00FwEEsggwPzEsEEDAq4DX+YkAy+uIoS4EIhIgwIqosygVgZQJeL0AS1k30FwEECDAYgwggEBEAl6vnwiwIhpElIqAVwECLK89Q10IIOD1AoyeQQABBJifGAMIIOBVwOv8RIDldcRQFwIRCRBgRdRZlIpAygS8XoClrBtoLgIIZBFgfmJYIICAVwGv8xMBltcRQ10IRCRAgBVRZ1EqAikT8HoBlrJuoLkIIECAxRhAAIGIBLxePxFgRTSIKBUBrwIEWF57hroQQMDrBRg9gwACCDA/MQYQQMCrgNf5iQDL64ihLgQiEiDAiqizKBWBlAl4vQBLWTfQXAQQyCLA/MSwQAABrwJe5ycCLK8jhroQiEiAACuizqJUBFIm4PUCLGXdQHMRQIAAizGAAAIRCXi9fiLAimgQUSoCXgUIsLz2DHUhgIDXCzB6BgEEEGB+YgwggIBXAa/zEwGW1xFDXQhEJECAFVFnUSoCKRPwegGWsm6guQggkEWA+YlhgQACXgW8zk8EWF5HDHUhEJEAAVZEnUWpCKRMwOsFWMq6geYigAABFmMAAQQiEvB6/USAFdEgolQEvAoQYHntGepCAAGvF2D0DAIIIMD8xBhAAAGvAl7nJwIsryOGuhCISIAAK6LOolQEUibg9QIsZd1AcxFAIIsA8xPDAgEEvAp4nZ8IsLyOGOpCICIBAqyIOotSEUiZgNcLsJR1A81FAAECLMYAAghEJOD1+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rxx9/tB07dliDBg1SLhFH87te9G/WYL+j4yjWeZUtm9Wxfsc0sLNPYOw77yrKi0TA6wVYJHyUiQACVSjA/FSFuBwaAQQqJeB1fiLAqlS31syH77vvPhs6dKjde++9dtZZZ+2xiBdeeMFOOOEEGzVqlN14443WpEmTmik6j7N+/PHHNmfOHPv5z39uQ4YMyeOTvt/66aefhv764IMP7MEHH7SOHTu6Kbiy44QAq/BdeebxDWzEbxoW/sAcEYGUCXi9AEtZN9BcBBDIIsD8xLBAAAGvAl7nJwIsryNmD3XV9gArn/bF1H0EWDH1Vs3XqpVYKyc0rflCqACByAW8XoBFzkr5CCBQAAHmpwIgcggEEKgSAa/zEwFWlXR31R40n4CnsitrqrYl2Y+eT/tqor7aeM7KjhNWYBV+VBBgFd6UI6ZTwOsFWDp7g1YjgECmAPMT4wEBBLwKeJ2fCLC8jpg91JVPwFPZYKImePJpX03UVxvPWdlxQoBV+FHBLYSFN+WI6RTwegGWzt6g1QggQIDFGEAAgRgEvF4/EWDFMHpK1ZhPwFNWMJEc4+qrr7YRI0bYLbfcYg8//LC99dZb1rlzZxs+fLgNGzYs655Z3333nT322GN25513mo6vV48ePWz8+PHWrVs3q1u3bomKdeucjr169erw/m3btoX9n37961/bhRdeaJ06dbI6deqEcw8aNMhef/31Ep9XjdOmTSv+M53/2WeftbvuusvWrVtnP/zwg3Xp0sXOO+8869OnjzVq1Gi3Xk1qvu2228JndP4xY8aEz8ydO9euuOIKe/7558NxMl/aj2vx4sX20EMP2WuvvWbt2rWznj172rhx44rrTt6f3CLYvn17u/zyy23GjBn2wAMPWIcOHcLx1d7Se2Al/VDeMCy939muXbtsw4YNoba1a9fa5s2bg738zjnnHGvWrFnWQ7777rs2f/58W7VqlX322Wd28skn22WXXWbffPNNpfZKI8Aqrwdz/7lWXg38VQMbfBybuOeuxjsRKFvA6wUYfYYAAggwPzEGEEDAq4DX+YkAy+uI2UNdhQywFGB8/vnnIQwp/br44ovt2muvLREIffjhhyG8WbFiRdYKZ82aZfpc/fr1w88VSikgS4Ku0h9SILR06dIQvuQSYG3fvt2mTJli8+bNy3r+s88+O2wAv++++xb/fE+fUUjXuHFjW7hw4W4B1ksvvRRCrtKBmg68995728yZM2306NHFbU0CrObNmwczhU56tW3b1h599FFTsFXRAEtBmMIpvfR0Rm3If80114QwsPSrV69etmDBAjvssMNK/Oi5556z888/Pzhnvlq1amWDBw+2W2+9tcKb/RcVFYVDbty4McK/UZSMAAK1WcDrBVhtNqdtCCCQmwDzU25OvAsBBKpfwOv8RIBV/WOh0mcsZIClYk4//XSbPn26HXXUUaaVSgpeFIQPoF0AACAASURBVELttddeIXg55phjioOTK6+8MgQ3CkkUbh199NGm1UDPPPOMXXrppfbRRx+FVUddu3Y1BUdaYbVkyRLT5yZMmGAtW7YM73/77bfDn91///1htZcCl2TVUFnt27lzZ1gtpfNopZVWNf3yl78MK760suif//mfbdGiRaH2zOAtOZ6eajh79mzr3r17qOHJJ5+0Sy65pDjQyVyB9f7775vCMK30Gjt2bFhRdeCBB9rXX38dVpJNnTo1rGC65557rF+/fsEnCbB0XK1iu/nmm4Pdl19+GQIv/TvXpxD++OOPwUYB2e9//3ubNGlScZAoXwVRhx9+eFjl9Zvf/MYaNGhgChe1wkzhloJJhXLy1itpjwImtVn90qJFC9uyZUvoT4VXelX0aZUEWJX+a80BEECgigS8XoBVUXM5LAIIRCTA/BRRZ1EqAikT8Do/EWBFOBALGWApaFFQcvDBBxdL6HayiRMnhgAkc+XPn/70JzvjjDNMK3YUcmlFUeZLt6UNGDAgBC5aHaT3Dxw4MARjutUtCVOSz7zyyit22mmnhVvx1KbWrVuHH5XVvr/+9a82ZMgQa9OmTbh98YADDihx/q+++iqsDnv11VfDCrEjjzwyrC7TCrCXX3451KzwKvP11FNPhRq1kikzwFK9ur1w5MiRIRDKvCVP4ZJqVMCVGb5lBli33357CIMyX/k8hXD9+vXhFs7evXuH0C05f9Ked955J/TbEUccUeIcWp2lYFDhmYI23dqZaZptVV3itmzZMgKsCOcDSkYAgT0LeL0Ao98QQAAB5ifGAAIIeBXwOj8RYHkdMXuoq5ABllYX6ZY73UaX+VIApRVOmXsvPfjgg+FWsySgqlevXqX0klsGdbvf8uXLi2/7K6t9jzzySFjtpFVYCtiyvRTCKPjRbYnaC0p/8U499dSwb5X2+dJKqMxXEggp7EkCrG+//Tas4tKqJAVcJ5544m6n+uSTT0KApZVN2h9Lq6GSgOrFF18Mnzv22GMrFGAl4dUvfvGLECLuv//+xcdJ2qN+0O2aDRs23K023SqoWzIVZOkfrapL2qNja3Vc6VcSPrICq1JDmg8jgIBDAa8XYA6pKAkBBKpZgPmpmsE5HQII5CzgdX4iwMq5C/28sZABVukN0pNWZguwrrvuunArXekNxXOR0cqgL774wrSK6r333jPtL6XNx7Uxum7tUzimjdX1Kqt9yflzOV/SriR0K6udui1RG8Tr2EmApVBL4ZTqzKwr87yZq9SSz5W3wqq8n+v4mzZtst/97nfhVHffffduK6yS9uRikIRRCuTKa08SjPXt2zesOGvSpEkupyh+z9Pd/sF+0aBOXp/x8ua6LVtbk74DrenZI7yURB0IIFBAAa8XYAVsIodCAIFIBZifIu04ykYgBQJe5ycCrAgHXxLwZLtNrXRzcnkKYeYT/vYUYGULtcrj01P8brrpJlOt2jMq2yvXACs5f3nn1M+TwCrzaYvZ2qn3JsfNNYjSZ6oiwNIeVgqdPvjgg7BaLNl7LLO9uT61UJ9JAizt21Xe3lvJajitGktbgJX4Nj1zuDU7d2wuw4v3IIBARAJeL8AiIqRUBBCoIgHmpyqC5bAIIFBpAa/zEwFWpbu2+g+QSyiTVJXcTlb6VsHyjpEtrMo3wEoCmTVr1oR9s44//nj71a9+FTZDT8IZ7SGlVy4rsPI9f3Jc3W7nfQVW8nRH7QuWPJUx28gqr9+yfSaXFWVvvvmm/dM//VPoo7QGWHVatLI2K/+1+v9Cc0YEEKhSAa8XYFXaaA6OAAJRCDA/RdFNFIlAKgW8zk8EWBEOR21IrqcAagP0bPs6ZTZJYYSeYFd636jygpA97YGV7K1Up86ebxlLzjFmzJjwhMDS+08lt63tt99+OQVYFdmDq7w9sPRkQG3WvnLlyrz2wNq6dWvYY0vBU+k9sLSCKtuth2XdQqinNerJinqioVaqaaP6smzz6ftkHHz//fd22WWXhWCqrD29nn766TCmKroHVsy3ECZOBFgRToaUjEAOAl4vwHIonbcggEAtF2B+quUdTPMQiFjA6/xEgBXhoErCEz3lL9uT9ZImKUhROKNVWE888YR16dKluLUVCbDKewph8pRAPW1QYcxtt92220bwSQHaE0ubkOu2vlxvIUzOr2Po6Yh6emHmK3kC38yZM+3hhx+2/v37Fz+F8A9/+EMIqYqKikp85plnnrGhQ4eaTCvyFEI9wVBPRNxnn32KN3HPJ8BSzdpEXwGTPLTZev369csclUnfb9iwIbRHoVPmS09IVD3nn39+OK42u1cYlmzSnu2pigrQ9L477rgj1QEWtxBGOBlSMgI5CHi9AMuhdN6CAAK1XID5qZZ3MM1DIGIBr/MTAVaEgyozpGjXrl0IifR0Pt2mp7Dib3/7mymwuf766+2xxx4z3T44e/Zsa9asWaUCrMyA6PTTT7fp06fbUUcdFY759ttvhyfe3X///WHPq/Hjx9tdd90VArTevXuHMOWwww4rfu+MGTNMTwzUq6wAa/Lkyab3NWrUKLyvdOilwKd79+7WoEGDsBJKgZlWGf32t78NYYxWdumVhHWdO3cOIdEJJ5wQ/lzhlVY+vf766+H/MwMsPV1QG58/++yzwU+b1+vWR+0npScWTp06NezppaBO9nqVt0l76Z8feuihYcWVjj1u3Ljw78w+yjY01fdqj2pT38tHfaHP6VZBrfyaMmWK/fSnPy2xCkx7kWl1lWqXq1bltW3bNgR3Wp13ww03hNOlcQVW2MR94BBrOuicCGcDSkYAgfIEvF6AlVc3P0cAgdovwPxU+/uYFiIQq4DX+YkAK9IRpU3EFQopmNq2bVuZrVDQofftu+++Jd5TkRVYOoCCEK0SUnCT7aUVPgqJFKZl7oFV+r164qBCINWhAOnRRx8t3hdLG8+fcsopxe3S6iAds2HDhiE00molBVTZXgrDFGQdd9xxxT/WCiOFOvPmzdvtI7q9UcfVzzIDLL1RT0rUz5OAK/PDuh1SK71Gjx5dvGIq3wBLxxs0aFDW45cuNDNYUt+r3xUgZnsp2FIopWAr81bE5AmHWr2V+dL7NU4UhlU0wEpWtm3cuDHSv1GUjQACtVXA6wVYbfWmXQggkLsA81PuVrwTAQSqV8Dr/ESAVb3joKBn02ocbb69fPlyW7t2rWl/JL0UDinAOfPMM61r167FK5gyT17RAEvH+O6778LKLt2qprBJL92eqNVWffr0KXE+BV4333xz2CdKT7pTbbplT/tHaZWQVkwpENOxRowYEY6llVaLFy8OP9NntNH7/Pnzi/fQ0vm1MkorvNatWxdCrV/+8pdhE3Ido3RYl1mzwi19RnUonNLT+RSkLVy4cLcAS59T/apF9b/22mth1VPPnj3DiindwpgZEFVXgKW6du3aZQqiVJv6fvPmzaFNWu2m2tq3b591rCXtWbJkiW3ZssVOPvnkEAgqFNPKNAKsgv4V5WAIIOBAwOsFmAMaSkAAgRoWYH6q4Q7g9AggUKaA1/mJAItBm2oB3RI4YcIEW79+fdhTqvS+WqnGyaPxrMDKA4u3IoBAtQp4vQCrVgROhgACLgWYn1x2C0UhgICZeZ2fCLAYnrVaQCu4dJueNpbXqjPtY5X5euONN2zw4MG2//77Z/15rcYpYOMIsAqIyaEQQKCgAl4vwAraSA6GAAJRCjA/RdltFI1AKgS8zk8EWKkYfultpDY2122FyeblF110UQixdu7cGW4J1O2DTz31VNjPShu616tXL71YlWj5ywtbWFGH7RU7QuN2VvfAYVb34GkV+zyfQgABBPYg4PUCjE5DAAEEmJ8YAwgg4FXA6/xEgOV1xFBXwQR0e+CwYcPCPlHZXmVtdF+wAlJwoEoFWP/rU/en46zu381NgRZNRACB6hTwegFWnQacCwEEfAowP/nsF6pCAAFuIWQMIFCjAu+++27YTP7xxx8PG8PrKYk9evSwIUOG2D/+4z9m3ei+RguO7OSFCLCscTur3+UvkbWcchFAwLsAXxC99xD1IZBeAean9PY9LUfAu4DX+YkVWN5HDvUhEIFAYQKsn1n9Lm9H0FpKRACBmAS8XoDFZEitCCBQNQLMT1XjylERQKDyAl7nJwKsyvctR0Ag9QKFCLC0B1bdQ65IvSUACCBQWAGvF2CFbSVHQwCBGAWYn2LsNWpGIB0CXucnAqx0jD9aiUCVClQqwGr8M6vbdhjhVZX2EAdHIL0CXi/A0tsjtBwBBBIB5ifGAgIIeBXwOj8RYHkdMdSFQEQCRUVFodqNGzdGVDWlIoBAGgS8XoClwZ42IoDAngWYnxghCCDgVcDr/ESA5XXEUBcCEQkQYEXUWZSKQMoEvF6ApawbaC4CCGQRYH5iWCCAgFcBr/MTAZbXEUNdCEQkQIAVUWdRKgIpE/B6AZaybqC5CCBAgMUYQACBiAS8Xj8RYEU0iCgVAa8CBFhee4a6EEDA6wUYPYMAAggwPzEGEEDAq4DX+YkAy+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MQYQAABrwJe5ycCLK8jhroQiEiAACuizqJUBFIm4PUCLGXdQHMRQCCLAPMTwwIBBLwKeJ2fCLC8jhjqQiAiAQKsiDqLUhFImYDXC7CUdQPNRQABAizGAAIIRCTg9fqJACuiQUSpCHgVIMDy2jPUhQACXi/A6BkEEECA+YkxgAACXgW8zk8EWF5HDHUhEJEAAVZEnUWpCKRMwOsFWMq6geYigEAWAeYnhgUCCHgV8Do/EWB5HTHUhUBEAgRYEXUWpSKQMgGvF2Ap6waaiwACBFiMAQQQiEjA6/UTAVZEg4hSEfAqQIDltWeoCwEEvF6A0TMIIIAA8xNjAAEEvAp4nZ8IsLyOGOpCICIBAqyIOotSEUiZgNcLsJR1A81FAIEsAsxPDAsEEPAq4HV+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aG2+8YfPmzbM1a9bYZ599Zj169LAxY8ZYnz59rFGjRj4LpyoEEIhaQPPO4MGDbcqUKXbWWWeV2ZaPP/7YFi9ebEuWLLG33nrLOnbsaMOHD7cRI0bYvvvum/Vzu3btsvXr19v8+fNt3bp14T2a18aPH2/dunWzunXrRm1H8QggUFiBZM647bbbwpyhayHNNb1797Zx48ZZ+/bts55w+/bttmzZMlu6dKlt2LDB2rVrZ/379w9zTVmfYX4qbN9xNARqu4C+q7355pt2xx132KpVq2zz5s3WuXNnGzp0qA0ZMsRat25dsGuh6v5eSIBV20cv7UOgwAKapB588EG74IILwsVa6dfYsWNt9uzZ1qxZswKfmcMhgECaBT788EMbNWpUCM3vvffeMgMsBVYKql544YXduHTxdvfdd9sRRxxR4mc7duywG2+80a655hrbtm3bbp+bNWuWXXzxxVa/fv00dwFtRwCB/xX47rvvwrXOFVdckdVEoZQCKoXfmS/NYwq3VqxYsdvnyvoM8xPDDgEE8hEo77taly5dwi/5FLhnvioy15R3rqr4XkiAlc9o4L0IIBBWMwwaNMi++OILmzFjhg0YMCCsuHr11VfDFzx9aVy0aJGdd955VqdOHcQQQACBSgvoN4cKzR9//PFwrLICrG+++cYmTpxoCxcutMmTJ9ukSZOsbdu2tnXr1jBf3XrrrXbOOefYzTffbM2bNy+u67nnngsru/bbb7/wpbR79+7hZ08++WSY17Zs2WIrV660Xr16VbotHAABBOIXUJB+9tln2yGHHGIKuDVnNGjQIMwVN910k91www2mL4maq5JVVTt37gzzy+WXXx5WQGhOOvjgg0NorhXt119/vRUVFdk999xjBx10EPNT/MOEFiBQIwKlv6udfvrpYWGBroXmzp0b5ietSl+wYEGJBQcVuRaqie+FBFg1Mqw4KQJxCihl1yoFfaHTBZqWu2eGVMntPbrw0vJ4fXHkhQACCFRUQKscHn74Ybv66qvDF8MmTZrYRx99VGaA9corr9hpp51mJ5xwQgixWrZsWXzqr776Kqx8WL16dfhHtwfqpXNceumlYWWWvjj269evRLlPPfWUDRw4MIT1pS/2KtouPocAAvEK6BbACy+8MATcCqiSwDtpkX6uIF237jzwwAPhl356/fWvfw3BlVZyZgZb+plWPlx55ZU2c+ZMu/POO8MqUuaneMcIlSNQkwK6/hk9erTNmTMnzEWZ39V0DTVy5EjbtGlT+MVcp06dKjzX1NT3QgKsmhxdnBuByAQ+//zz8BvH//7v/y4x6SXNyPwi+MQTT4TfPvJCAAEEKiLw7bff2mWXXRZWJmiZuy7EtNLzqquuKjPAuu6668Lqhttvvz3cblj6pX0gFETpVkHto6WLur/85S9h9dXee+9t9913nx144IElPqZ5T18m33nnnXD7dOkl9xVpG59BAIF4BbQi9MwzzyyeM7LtJaNf4g0bNiyE79OmTQuN1fyhueb3v/99mIPq1atXAiEJ4Pv27Rt+WajAnvkp3nFC5Qh4FMhcqf78888Xf1eryFxTU98LCbA8jixqQsCpQLJM9Cc/+UlYqZC5uiEpOUn9y/oC6bRplIUAAs4EdJGl2wC1klNhlDZf15c+7TmT7RbC5KJs+fLlplVTxx577G4t0ipRrabSz2655ZbwBVS3PWvFlvZpUEjWuHHjEp/TbT/6AqpwTMc98cQTnUlRDgIIeBNIAizdrqMVEHol81fmqqzMurXKNHk4RRKmMz9561nqQSBugffffz8sRtCiA10vae89vSoy19TU90ICrLjHINUjUK0CyeSmL5PJbwdLF6CLLj3hIvO3jtVaJCdDAIFaIaCl6bqtRvvKJK89BViffvpp+PL3wQcflLlSKrnYOuCAA8JqK62cyGXO2tN5awU2jUAAgYIJJLcY6vbnZDV6WaseMk+abQ5jfipYt3AgBFItoOsp3TaoX8Y99thjYaW6bmlObi+syFxTU98LCbBSPZRpPAL5CeQyUSXvIcDKz5Z3I4BA+QKVDbCSL4g6Uz4BVnJht6enH5ZfPe9AAIE0CCT75mnj5OSBEbkEWMl7Xn755eIQPpcvlcxPaRhVtBGBigskc4SOoBVX8+fPtz59+ljdunWLD1qRuaamvhcSYFV8LPBJBFInkM9EpX1oFGKV3uMhdWg0GAEECiZQqADr+++/D0vnk5VY5a0aTS7sMjdXLlijOBACCNQagX//938PT0zVSw+GOOKII8J/5xNg6UlgDz30kB111FE5rRBlfqo1w4eGIFAlAnrC6dq1a8M89Mc//jGsbJ86dWrY6F177emVT4CVXAvV1PdCAqwqGSYcFIHaKZDPRMUKrNo5BmgVAjUpUKgAK7lYy/UWQlY41GSvc24E4hB46aWXbMyYMfbFF1/Y0qVLrVu3bsWF5xNgsQIrjv6mSgRiFHjvvffCw260l3HmE+XzCbCS1eg19b2QACvGkUfNCNSQgC6qevXqFZ6+wx5YNdQJnBaBFAvsKcBKnoaji7OynhaYbQ+s5Mlgewrd2QMrxYOOpiNQjsCuXbtM+11dcskl1qJFC7vtttvsuOOOK/EpPVX14osvtltvvdUyn/yV+aZse2AxPzH8EECg0ALJtZAexpU8MKIic01NfS8kwCr0iOB4CNRigXyeNqHfPp5zzjm1WIOmIYBAdQsU6imEWhkxb948a9q0aV5P3lm/fr117dq1upvN+RBAwKmAnuSluWTGjBkhtNJ/H3744VmrzfUphPXr1w+3OOvJq/k8GYz5yekgoSwEnAl8/fXXNmHCBHv11VeLf+FXkbmmpr4XEmA5G1CUg4BngS+//NLOO+88+/Of/5x1hYMu5C699NKw70Py5B3P7aE2BBCIS6C8lVBaGTpp0iQra7P1VatW2YABA8Lj7KdMmRKevrN58+awqrR58+ZhSX2bNm1KoGhl14gRI+ydd94pc2VXXIpUiwAChRDYtm1bmEe0UfvIkSNt1qxZ1qpVqzIP/cgjj1i/fv1KzD+Zb37llVfstNNOs759+xavcmd+KkRPcQwE0iOQudpTD5Q48cQTd2t8tu9zFZlraup7IQFWesYzLUWg0gJ6rP21115r06ZNK3HfdHLgN954wwYPHmwHHXSQLVu2zNq2bVvpc3IABBBAIBEoL8DSbxBPOeUUO/nkk23hwoWm5fHJ66uvvrJx48bZ6tWrwz89evQIP0r2ptGKBwVY+oKZ+UqeKKbga8GCBdasWTM6BAEEUi6wffv28As73RI4ffr08N/JZshl0SSrFfbaa68Qsrdv3774rXrE/ZVXXmkzZ860zIdFMD+lfKDRfAQqILB48eKw4GDUqFFZt3xJrmt69uxpeq+ulSoy19TU90ICrAoMCj6CQJoFkpBK+8zMmTPH9PSuRo0ahWWo2t9BXyAXLVoUJk6tbuCFAAIIFEqgvAArCakUoGtFxFVXXRWC9K1bt4ZbfPRlU7c2J4+2T+pKLua0ekI/Uwim15NPPhnmtS1bttjKlSvDHoC8EEAg3QI7d+60uXPnhtBKq640R+i2v/JemSFV7969wxfLDh06mFZy6dZDPSmsqKgoBOn6RSDzU3mi/BwBBLIJvPvuu+H7mb6TTZ48OaxM17WQgnf9Ak9PIPzss8/C9zUtPKjMXFMT3wsJsBj3CCCQl4DSdm30p8dEa/Ir/Ro7dqzNnj2bVQp5qfJmBBDIRaC8AEvH0CoH3fKnC7fSr86dO5d4tH3yc32x1JdJHV9fJku/8vmSmks7eA8CCMQr8Kc//cnOOOMM27RpU7mNKL0C4sMPPwwrQVesWLHbZ9u1a7fb0wv1Juancpl5AwIIlBJ47rnn7Pzzzw/XRKVfe++9d1jtOXr06BLhe0Xmmpr4XkiAxXBHAIG8BTRZKXHXbwzXrFkTgizdjqPHR/fp0yesyOKFAAIIFFoglwBL5/z444/DsvglS5aEi7eOHTva8OHDQ7CljZGzvfQkMW2CPH/+fFu3bl14i+a18ePHmzZ9r1u3bqGbw/EQQCBCgeRpXbmUnu0WHq2C0CpRPexmw4YNpuCqf//+Ya7JvK0w8/jMT7lo8x4EEMgU+J//+Z8w1+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H/BUBRqBJfEU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8" descr="data:image/png;base64,iVBORw0KGgoAAAANSUhEUgAABLAAAALlCAYAAADUsh+xAAAAAXNSR0IArs4c6QAAIABJREFUeF7snQe0FUW2hjdXgoARFbOYw+hgADGBmNFRwAAq0YAoRowMBlQMmBOYA2POmMAxgQlEUGYUcxwxjDn7zKhv/fVeXfse+oQ+6Vaf+/VaLJHTXb3r29X7VP9n165mf/zxxx/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MgAAEIQAACEIAABCAAAQhAAAIQgAAEELAYAxCAAAQgAAEIQAACEIAABCAAAQhAAAJBE0DACto9GAcBCEAAAhCAAAQgAAEIQAACEIAABCCAgMUYgAAEIAABCEAAAhCAAAQgAAEIQAACEAiaAAJW0O7BOAhAAAIQgAAEIAABCEAAAhCAAAQgAAEELMYABCAAAQhAAAIQgAAEIAABCEAAAhCAQNAEELCCdg/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gUse+cWeemOuffLNH2VrvG0rs+07trCDtm1ZtjZpCAIQKA+BX2f/y/7n0gts7ttvlKfB/2+lxbob2AIHHmnNV129rO3SGAQgkJDA3K/ttzeOsj8+u9ds7jcJL85x+vwdrG6ZvaxupVHla5OWIAABCEAAAiUQQMAqAR6XQiBtBKa98ZuddOdPFTP7oG1a2m5dWlSsfRqGAASSE/i895b2x/ffJ7+wgCuar7K6LXrFjQWcySkQgEClCPz+3kX2+5tHV6p5m2+DydZs0e4Va5+GIfDrr79a8+bNrVmzZsCAAAQgkJMAAhYDBAJNiMB1U3+x66f+WrEeD+7WwvbqVnwW1ldffWUHH3ywPfHEE4lsHDdunO26666JrinmZG/fZ599ZpdffrmtssoqxTRTtWvi7P3pp5/spJNOshtvvNHuuece23DDDatmT1O4UYh8P9umS0XRLzH5mbK2/8cff9hbb71ld999t02dOtX+/e9/u/bXWWcd23rrrW2XXXaxVVdddZ4XnbQ9n2WFRmNVJfDss8/azjvvbAMHDrTRo0fb/PPPX9X7Z97s9/+cYr+/c2rFbFAGVt3KJ5bcfmjcSu4QDZRM4Oeff7Z//vOfNnv2bBs5cmSjP0sld4gGIACBihNAwKo4Ym4AgXAIIGCV5ou0vSAjYJXm72KuRsAqhtqf12jMnnPOOXbddddlbaht27Z20EEH2bBhwxq87KTt+SyNFFc3JoHQhBgErMYcDdy7FAJvv/22i+UbbLBBEGJwKX3hWghAoDoEELCqw5m7QCAIAqELWNkghfayEIQzCzCCF/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1304vt9ddfb9OmTXPZGnqx7dWrl/Xt29fatGnTYBTcddddduihh9rRRx9tQ4cOdddde+219t///te6du3qXqK32WYba9WqVf11uQShuPtna0cv67LR2/r999/ntDXf8P3hhx/sjjvucH+ee+45W3/99W2//fZzbSqLJVqzK5fA8vHHH9utt95qYqNJ5bLLLmvdunWzfffd1/7yl7/EFlf94osv7JZbbrGJEyfaSy+95K7529/+ZkOGDLHll1++3vR8Ly5RfxxxxBH118neBx980N1DzLR8THW7+vfvP49/dFHS83WNanBMnz7d9V33kDCS6x7+msmTJ9f7UPXQNGZUi+2ss84KqsZYGmpgqf6JnsMOHTrY2LFjbemll8467JWNdeWVV9opp5xiBx54oP3973+3Fi1azJOB9emnn9pVV13lfLrIIovYFlts4Z756Lj0N9Hzq1pb9957r6vBp/GvsaZnSeM5M4ZEx7PGq67TGNYzoLGw++6724ABA2zRRRedpx/Zntctt9zSxowZ4+yIq7Gn2KRn/IEHHqi/j2qC6fmM61Mxz3M26En5+Hbef/99u+aaa1yNG8Vk9fGQQw5x8Thz2ZCPTbpGy0j1PI4fP94WW2wx22effdzzNd9885m3RTFBNdLEJVes97Yk5afrstkvW6mBle+bad7Ps30PROO/sipvvvlmF1v1HOp7VM/tZptt5jIxn3rqKbv44ovdc+3jrr4Pot/xxXy/Jxl/hcw1ZOtFF13kxvI//vEP22677eYB8ttvv9n5559vF154ofuO23zzzevPSTJey83PG6E5j2plTpo0yWbMmJFzTpA5t1Axdj2/iqf6TpUfFeP1rOqz6PlRMN27d7dLLrnExc5yz5WSj1iugAAEQiSAgBWiV7AJAhUiUKsCll4I9dKr7I24Q5PC008/3VZeeeX6j/2Eb//993cCRlzNHYkwKirqJ8bZBCzd/8wzz3QvanHHXnvtZSeccIJrRxOyK664wr2oxh0S3E477TT30lbIIXFKbWuCmXmo2PWcOXNc//wLcTYB68033zS9iEsAyzz08q/+9ezZs8FHmtBqyZdeMjIPCVmavG+yySbuo2IELHEVi2z1kCTSHXvssfV1kJKeL7vy+W633XZzRe+j/sh1zVZbbeUm51OmTAmmSH4aBCwJUiqGfeKJJ5qeyXw7UX377bemlz+NTX+ufz4/+eQTJ5ToBVjicPTQC69efjt27Fj/z3omdX+9RGae70+KPsPR8bzppps6QUXPQuax0047OTFTNvoj1/MqkebLL780PYuZAla+Z+3kk0+2HXbYoZ5FMc9ztnhTDB+1lc1mxYZ+/fo5USta98bHpjfeeMMV7NfLrz+8AJDPlrhYn8sWfSZ7Mvnlukb+7N27t4tLFHEv5Fvqz3PyCVjZvo/lIz2fzz//fOxzKtFLQrb/wamY7/dCxl/SuYa+TyUwKxboezr6g5ioKFYpm1SHvi+XXHJJ9/ekz3u+/iblJxv0vX7UUUe57+7MQ+K+vnsHDRpUv4Q7OrfQDzla7p0ZT3Wd5mk9evTIK2AtuOCCZZ0rJRupnA0BCIRMAAErZO9gGwTKTKAWBSz9yqlfayWk6OVUk0RlWqgujsQbLUtSdkTmy6Sf8PkXGE1+d9xxR3edfuGVcPLKK6+4yZbf4TBOwIreX1lKur9+Ka6rq7MXX3zRCT9PPvlkfTuvv/66e0HX5Ewv7Mrw0Av4O++8416iJHwUuqtidNnV9ttv72oCrbTSSm5ieN9999mpp57qsh5kVy4BK/orsDK2vH1qZ8KECc5OZSTJrnbt2rlR+dFHH9lhhx3mMpeUSaFrNPn+7rvvXPbRBRdc4Djo1+fFF1+8KAFL2RUSEfWLrdiob+KtlwKJSnrRvemmm+p3Ukx6vvotMVHiprLtJODpxVm+U+aFfgVW+9GXo6i/xWTUqFGuXpNEjMcff9yNGy/ohbLLY+gCln/x0a6DUX8mDX/RXUz1oiR/SmDQUsTo86UMIMULZfPo8ONm9dVXd+NsvfXWc3FAL6vKdpIIpedIArUyEnX4F3H9XeNA7alel45HH33UxQFlUEQzLzTeVL9LMUFCi8Txv/71rzmfV7X3n//8xz1r6oNedpXdJRFF9mnMqT0xVLaZxmIxz3Mu1sXw+fzzz+2YY45x9cx8fGjfvr0pK0xxxIvSUQEo+gKsF26J/BKE1U/5Qzv9KZarXe1CqZgtgVzZdxIGJVhKiJR4GRUOk/KLxjdlBirLT+LiwgsvnNP+pOO1nOenvQZW9PtYWYV6NtZcc02TUC1fyrf6fm/durUTVfQdrzgtEVQxt2XLls73+q7TUcz3e77xJ/Ep6VxD9ivL+8MPP3TP/gorrNDA7ZobSMw9/PDDXba0YlIx47Xc/JRZrZimZ1/ivUS4pZZaymVSKfbpe93PjyRG6YjyU/zVnGDvvfd23/8S6jQXEz/Ns/R31TbUkW0JYTnnSuV81mgLAhBofAIIWI3vAyyAQNUI1KKA5X/B1GRHL0ZKU48eWkakCaR+0Yy+gPoJnyZamiBrOUg060PLE7RsQRkC5513nnthjBOw/P016fQvkNH7+19g9eKrFzIJVNpBTZNV/Yne009mlWYvMUqT8lyHn/j5XzWjy4gyhbVcApZezvWCrBduCTp6OfTH//zP/zhbNJHVS6fPXNFyB3HN/OVb1ynjSy8VyqDwyyKKycCSP/Vyrl/etYQretxwww3uJUdClibKOpKe/9577zlfSJTThFov2NFDYpyECP3qr5ejNdZYw2XIaFwowyXO31ouIf/pl2cErMJCW7lqtUUFLIkcEqp8gXdZojGoZX16+fUvUBJ7zj77bJeVJX9quWD0iI7lqLDsx7PGjMa5hGh/RJcOaYxqvOjw401t6mV2tdVWa3CNfzmOCs7R5ZLKMpWYnpmd5secxp1iisZt0uc5m6eK5SNhQfZoaZcE8OjyLv9c3XnnnQ0ymKIvwJkio+xTnJJ4IY6Z/PS5F/TlDx/ri+EnEcF/P8TFt2z2FzbaK3NWrQhY+u5RXTsvRImWhBLFeAm4mT/uRMdMdAleMd/v+cZfsXMN/12pmCOxyh+//PKLmxPouffCfanjtVz8/PMbF0e9TyTsan6kH4D0fEf5SfDKzDjz8xU9X/KxfpDSkU3AklhdrrlSZZ46WoUABBqLAAJWY5HnvhBoBAK1KGD961//cpNCZSBpMhhX+NlPZqOikf83vcxGM4u8W/wvp5o8+1924160C7l/1NX+fAliyqbYdtttbYkllsi7ZCpuuOSa4GW+MOcSsDTxVD0hCVRaGqMXz7XXXjurgBY9P7NuR7ZhXYyA5funlxll02i5VnQ5Vua9kp6v7BBlVkRFsMw2VXNIv457Ec37T0s9leGmjIDo4V+yVbcLAauwIFduAWvWrFlOOO3UqVMDA/yLkp43X2OlEAuVTaiXz6iQ6sezskUkLGWOy7iabn68xYkz2Z5XH4f08iybl1tuuXlMVrbEwQcf7P5d50jQTvI8F8Ig1zmZfPyLuQTBbPHBvyBny8CSQKVYFD1eeOEFlw2if88m8OuHCi379bFeYpOE9mL5KQPVbxIQtSXO/lI5lnJ9rQhY+i7PjKvK2tMzoziR+QOLmPnxFxW3ivl+jwowceOvkO/6uLmGzySKij3R512Zy/5HsmKedy1v9/ctBz///Or7NPqjVXR8/vjjjy77WD/QeZ/k45ctzmcTsMo5Vyrl2eJaCEAgPAIIWOH5BIsgUDECtShgedFCLynR4t9RiHHiiZ/wZct2imYe+JeYuAlYIfeP2hJXp0lLI7TEUTWmlJURzRrJNRh8xlG2JYd+MqxfrvPVwPI7uykLS4degpXNppdFFVWNvqD7jC0tI4wrNh1nczEClpYFaRmDXvz94YtqaxmCMs60jMQfSc/3/Ap54Pz4yufv6Ms7AlYhZP8vs0YZQ0nGU1zL+YSwQgQsZc5JEHr33Xddlt3MmTPrN4WIxphixnO+59VnO7766qv1z5WeXWU6aDlyviOauZXkec7XbvTzQvgU4k+fVaNlxsrQ0vLAfDt4+mevEHu9MKYxlZSfBIF849GLaSrM7e0vxK5KnVMrAlZcZrJ/rrVMWwJtZn3IXAJWku/3Qsdf0rmGz+J87LHHGixz9CJotO5fsc97nHDmx1pSfv75VbZ4IYf/nsvHL6mAVc65UiH94BwIQCA9BBCw0uMrLIVAyQRqUcDKtntdoQJWrslo5sQ4bgJWyP0zHed3IVNdj9dee63Bx6pho1+gM7NH4pwfN3GPnucnlNFdzbJNMrV0wWebqe5PtPiqxCwVTPe7h+UTCsolYKkdiQlaXqG6Wl5c8+2rbpWyp6LF+ZOc7/kV8mD5cVKIv327CFiFkP2/2ik+YyhbxkshLeUbl9kELL0Yq+6ddgN75plnst6qVAGrmOfV26xnM9+RufSw0Oc5X7tJ+eTzg+4Xl3WR7wU4Wucnn81ewFLMUA2uJPy0pFgZbdHdWzPvly1rJJ9dlfq8VgSsuO9jP57ELi5zMpeAleT7vdDxl1TAkt2Z2b7+Xoo70dpdxT7vub6XkvKLLsUuZLxWSsDSvcs1VyqkH5wDAQikhwACVnp8haUQKJlALQpY+TJiBC1XBla25TzRDCw/QSuXgOUdqZotqp2lGjaTJ092mR46lGWkZUlRYSbO+fkyOnyavwoR58vAiravX2C1DEu/wOqPF46OP/54V/NKmV35XvAy7S0mYyXahjKbXn75ZVe0Wjb53RK1dFQ1jDJ/lS/k/HyCQhzzfONNQqCEEP1BwCo8ZPmaZoXuQqhaZMq41GYIKuatbLx8wkmcgCV/yU9qQ6KtivhLPFZ7KiK91lprOQFV/ixVwMr3vMZlYBWSNZaPcr7n2Rezj2unGD6VysAqRDzOJjQlWTZaiP1vvfWWi4WdO3cmAyvfAIx8nm8XwnILWEm+3/MJWPlif7a5hv7d18/Sj0FaLqj/V12vzGWFxT7vlRCwcgm4cS7Pxy9pBlb0HqXOlRIMUU6FAARSQAABKwVOwkQIlItALQpYhdSl8EVU42pgqV5KXO0sv/xOE0pf4yFXDaxsNZGS+E5CkQqf6tfauBocmW3lq6nja4d88803iQSszImjdoeTeKVaMBLWtNwnacZMPgHLCxi5ft32dumlWsustLxQOxHG1TuK9iHb+f6FJNtLTpzv/NIhX5Q/s+aaFyGUSYSAVfjo93ViVBRdY2zppZfOebEvXC4/5NpkIdpI3MthtCi/RCotaYsWSY8uCS1VwMr3vH7wwQdOGFbWgRecvZgioTuaqVE42YZn6kUw83nOVVeuGD6F1MDyLLLVwIp7dgqJ9ZlciuFXiP1+w42o/cX6pBzXkYF1boMC717QSfL9nk+AKWT8xc015F+/M6gKtmuTAWVeK55kFnYvZryq/XIKWMXUuJQN+fiVImBlPiNJ50rleMZoAwIQCIcAAlY4vsASCFScQC0KWIXuDKSsneiW9n7CpxfmuN0L/Quyai35XXaK2YUwunOWXkpV90I762VOXOX8aPZOIQJWvl3N1EfVcokuLYqbZPq6G3qRveiii0xFZaOHzzbQ1va+YHWuXQh1bXQXIxWrl+CkX5y1Fbd2fNN//SFGyoCZNGlSfZaLn0Rrp7Lo7pH+Gp9ddt999zkBS0XnJaoVer6ybLxoojYzd77Sv/ldzTQ+/A513p9alhk3bvzuldr9EgGr8JAWZT148GAnmMZtyKAW/cufsvCi9d+KycDKl/GgOljaCUtL0EoVsPzzqhp3sjtz19C459W/+KqAvHYzlA2ZNfJkm+o8aQcyiXnioP9P8jxn81SxfPzzH7eLnwQ6Lf3Vy3wSAcvHej17eh5Vmy96RHde9Zl8Wv4oYTIJP3HLtYtiNvsLH+3lPxMBK17ASvL9nk+AKXau4b3tdyQeNGiQvf/++/bSSy/NU0OymOdd47WcApbs9d/vffr0cTsKK9M1eqi2nOYW+h7WXGWFFVYou4DlM1bLMVcq/xNHixCAQGMSQMBqTPrcGwJVJlCLAlb0pUXF0JXBpJ0F9ZI3Z84cJxQp00ZF0s8666z6YuTReioSeHSdsi90aJmaxBBlMEVflOJekKP333DDDV1WUJcuXUzLcnT91Vdf7Sap/kVOL5vaYloTQt1z8803dxlN+tVf99W/LbzwwgUVR9dkV9lhEtjUzsiRI+2vf/2ra+v+++93/dUvlfkELF9kVr8Ma5cvZSRJYFImivqgF0C9bKp9vcyrb34Cq+WJEqb23ntvW3zxxd29VddDWW3K/BI/1fXyk/+pU6e6HcJ0jQQKZZ1oovrII4+YRJ+oSOBfIsVVXDp27Oh2RtQLpLJIVDxZPjvnnHPcvZOeL9FEYpquFyPtbKb2WrRo4erfqEaZsl6i99D40HjS9uIdOnRoMG7Ub032fb0dBKxkAS5ahF9jRgWY9Sz7DCF9LpHz2muvdTWUNFY1LrSFu45iBKyoKCJRZZdddnHtaYypFpwEXd1LR6kClp5XvexJwNbuhXqetEwx1/Oq+0ZFNNVzUj06PZ+//vqrWx6t8av/ejGvmOc5m6eK5fP555+7Z0SZVnrRHTJkiHtG1Z6eKcVEHUkELMVaL/JJTJfovcMOOzh/SViWmK2Yt8wyyzSIn0n5yS7V0lMs126iYq54JWE/l/3JRnt5z0bAihewRLnQ7/d8Alaxcw3vaf/jh55V3WuPPfZw8atVq1YNBkMx47XcApb/LtYPf9rIRbFvxRVXNAnC+gFBy+/1bETnBPn45cvA0nxAMczvtOoFv3LMlcr7tNEaBCDQ2AQQsBrbA9wfAlUkUIsClvDpZVOZQZr8xB0SdyTyRGtK+Qnf7rvv7l5+ojvdqQ3Vqjj22GNNv5b6jIdsE7B899fLqgQdTcwkmkh00v/HHbqvXsJ23nnnBkuZsg2TuJ16/LkSyvQrr5a15auBpUmzagr52lKZ99NuW6o1pVoy/lCdLDGKK5Csfkhg6tu3r+OXWUsn2r7a3nXXXd2LYlQkyNU3Xa+XWAkMm2yyiWsu6fm6Rj6VLyTQxR16+TnjjDNcrRt/5PKh+iFBQkILAlby4KYXJ4mAWoKZ69BSOwkj0SytYgSsXONS95dIpp1B9aIZ3dEs35LYbC+UEuHUlsZH5qEMqw8//NBlK0Z395SN2sFML4uZGxn4NnSteHgxr5jnOY53sXzU1owZM5wI5AVA376eWz3rqi0WrSGV7wVY1+sciYDKNIs71PbJJ5/shC2/FLQYfmo7G0PdQ5kpij0sIUz2jFe7BlaS7/dCxl++7/q4uUaUkF8qr3/zWb2ZBIsZr+UWsGSTlsvrR51scwItz5To7+tP5uOXLT77Zcr6AU+HYoKK9UukL+dcKdlI5WwIQCBkAghYIXsH2yBQZgK1KmAJk34Z1NbxyprRMi6JUqrZpNpUElH8i51HGp3wacmSMqX00qxCzj169HAZAxIvovVwcr0gJ7m/P1eTWS2H0UupXook5PTr12+e++YbBsq4UBF433cVgVeWhvqvbKdoMdZck0xlHWjpwEMPPeTs0tG1a1cnpulX2EyG+txfM3HiRCeWqR+qSyTxLJOf77eWBMpHyqzRC+CAAQNcMXvdJ7MGlu/b7bff7grLy6/KtFNGnVhFl2HJnqTn+2umT59ut956a/3YUTHvnj17untkFoiPjjffF022NY4kYEmA1K6JCFj5Rm785xII9dKkjBrtCqhxpUM+2XTTTa1///5uuVz02dTnxQhY3pfKnpNopBdsP+4lXut+yrpR5qHEMr/EtlgBS237nbXuuOMO189cz2uUkOKErlFmmJjo+dHzqXEnEbeurq4B0GKe5ziP+F0Ik/Dx7WiplJ4RZUfq2d1yyy1dhqfikJ73JBlYvk3Zo/ikWKWMTnFRTNAPBYo7mTHBX5eUXzS+Kf4oGzWX/cWN9vJcRQZWfAaWvk8K/X7PJ8BEx1+SuUbUw37Zup5diTQ+2yhuFCQZr5UQsHxM1feYBHcJ0vphShnRisHaBTiaPZaPX674rPpi+oFM84LVV1/didTaQKPcc6XyPG20AgEINDYBBKzG9gD3h0AVCaRVwKoEomJ2tKqEHbQJgUoT+GybLhW9xRKTn6lo+02lcQlOyizzS1ujdeJqjYFehpXBkWQDhVpjUM7+pEXAKmefc7XF93u1SHMfCEAAAtUngIBVfebcEQKNRgAB60/0THAbbRhy4yoTQMCqMvAst/NZW9l2RvMbR2y//faxO6OG0YvCrFCNHNUfVL0vZbJFj2jB/rjPC7sDZ0UJIGA1HA98v/NxiFWNAAAgAElEQVR8QAACEKhdAghYtetbegaBeQggYCFg8Vg0PQIIWGH43O9C+MYbb7h6c1qeqqVE0Y0PVE8uurNiGJYnt8JvqBDdHEEbMGgZoZb+SeDSJgjRWl/J78IVngACFgIWTwMEIACBpkIAAaupeJp+QsDMHnphrp096eeKsThom5a2W5cWFWu/nA3zC205adJWyAQqKWDVtV/KFrv5vpC7H4xt+Qqiy9DMYuzBGJ/QkEI2VMgstp7wFpweIVBpAWu+jndasyV6p4Y53++pcRWGQgACEEhMAAErMTIugEB6CfzPT2aj7vzRXnjv97J3YuX2dXbBwNa2wPxlb7oiDTLBrQhWGg2QwE8PTbLvzjml7JY1a9vWFhpxkrXcbIuyt12rDUrEUpbV+PHj6wuQa+MDFYvfY489bKONNpqnGHtaWfgNFbTDp5ZPaoMMFeJXsfW4DRjS2s8g7J77tc3919Zm//NC2c1ptsjmNl+nKWVvt5IN8v1eSbq0DQEIQKBxCSBgNS5/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Ne//uX62qlTpybTZzoKAQikgwDxKR1+wkoINEUCocYnBKymOBrpMwTKTAABq8xAaQ4CECgbgVAnYGXrIA1BAAKpJUB8Sq3rMBwCNU8g1PiEgFXzQ48OQqDyBBCwKs+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oSAlaJBhKkQCJUAAlaonsEuCEAg1AkYnoEABCBAfGIMQAACoRIINT4hYIU6YrALAikigICVImdhKgSaGIFQJ2BNzA10FwIQiCFAfGJYQAACoRIINT4hYIU6YrALAikigICVImdhKgSaGIFQJ2BNzA10FwIQQMBiDEAAAikiEOr8CQErRYMIUyEQKgEErFA9g10QgECoEzA8AwEIQID4xBiAAARCJRBqfELACnXEYBcEUkQAAStFzsJUCDQxAqFOwJqYG+guBCAQQ4D4xLCAAARCJRBqfELACnXEYBcEUkQAAStFzsJUCDQxAqFOwJqYG+guBCCAgMUYgAAEUkQg1PkTAlaKBhGmQiBUAghYoXoGuyAAgVAnYHgGAhCAAPGJMQABCIRKINT4hIAV6ojBLgikiAACVoqchakQaGIEQp2ANTE30F0IQCCGAPGJYQEBCIRKINT4hIAV6ojBLgikiMDmh0+1Fu03SJHFmAqBhgQWbdvMendqYYO6tgBNjREIdQJWY5jpDgQgUAQB4lMR0LgEAhCoCoFQ4xMCVlXcz01qhcDcuXOtrq7O/eH4kwACFqOhVgj037SFDdmiZa10h36YWagTMJwDAQhAgPjEGIAABEIlEGp8Sr2A9f3339vEiRPt7rvvtpkzZ9q7775r7dq1s6233tp23XVX69mzp7Vt2zbUcdGk7Pr555/tpptusiuvvNL5Sn4aPXq0HXLIIRXn8NRTT1nXrl3tgAMOsAsuuMBat25tX3zxhQ0YMMA+/vhju+2222yNNdawH3/80Y444gi74oorbNq0abbZZps5237//Xd79NFH7dprr7WLLrrIFltsMffv2c6veIcCuwECVmAOwZyiCSgT687hbYq+ngvDIxDqBCw8UlgEAQhUmwDxqdrEuR8EIFAogVDjU2oFrD/++MMeeughO/zww+3111/P6gcJEGPHjrUNNmB5U6GDtVLnXXPNNbbffvs1aP7WW2+1PfbYo1K3rG+3VAHLi11qUCIcAlZDlyFgVXwIc4MqEUDAqhLoKt4m1AlYFRFwKwhAIFACxKdAHYNZEIBAsBnsqRSwJF7dcsstNmzYMDe0lFWjv3fo0MGaN29uv/zyi7322mt23nnn2fXXX28bbbSR/eMf/7C11lqLodiIBE499VQ78cQT7dJLL7WhQ4c6XzXmEZeBlc2ebAJWY9of0r0RsELyBraUQoAlhKXQC/NaXhDD9AtWQQACLHFmDEAAAuESCHX+lEoB64UXXrA999zTfvjhBxs/frxtueWW1qxZs3m8r+WFI0aMcIJJdOlYuMOkdi0LcakdAlb5xhsCVvlY0lLjEFDmVZ8uLWzPTSji3jgeqNxdQ52AVa7HtAwBCKSFAPEpLZ7CTgg0PQKhxqfUCViqo3T88ce77CrVUtKStDjxyg+xd955x/r16+fqHN1zzz223nrrNRh9c+bMsXHjxtn999/vliKqDtKOO+5ohx56qK244ooNztXnWu621FJL2Q033GCzZ8+2M88806ZMmeKuO+igg1xmkeorqd0xY8bYhAkTXBu77babHXfccQ3azGxvxowZds4559jUqVNde3vvvbcNGTLEllhiiVhxTrW/7rrrLnf/L7/80mWgKdtM2Wjdu3dvUGg8uoROWVBaunfjjTfac889V3+v/fff39Wl0iHxT7WpdN2dd95pHTt2nMcGDWrVGOvbt6+dffbZ1qpVq9gnW0vuBg4cOM9nUVHR1zIrtD++sc8++8y0NPH22293fRED1T477LDDGrAuZQmhzxyLdmDdddd1dbNWWGGF2JpZ/lyJZMoWFMMnnnjC2bfNNtu48SWmmWNXQp/Gqfokvy644IKuDpfG+U477ZSVcWOH1M6dOzsTZs2a1dimcH8IQAACDQiEOgHDTRCAAASIT4wBCEAgVAKhxqfUCVgq0t6/f3/77bffnDCw0kor5fS5zvvkk09s8cUXt5Yt/9xZSssQVfj9yCOPdIXfMw8JDeeff77tsssu9SKDF5wkKP3tb3+zk046yb777rsGl0rI6dSpkxOzMmtzSYiQaOSFsULa0zUSMyRo+UP9kQByxx13xPZdosfll1/uhDsvkHgBR9lqKkguMSXzkBCl4uWLLrqo+8gLT1dffbUT0jIPFUMXP4l0Eo2yHfkErG+//TZxf3SvJ5980iS6xdVAk/+uu+46J+TpaAwBS3aJm+6dechHEjglNvqllNGMwTiWqvemaySQhnYgYIXmEeyBAAQ8gVAnYHgIAhCAAPGJMQABCIRKINT4lDoBK06IKMbpfhniBx98YMccc4zLNpJw89VXXznB6JRTTnHZSMqc8S/nXnBS5pUEknPPPddla7Vo0cJuvvlm18YCCyzgrlOmlv5/kUUWsVdffdVl6Tz88MNOWFLmkY5oe/r/o48+2glCyvBS5tgJJ5zgRLpoppIEOe3cp6wgZXtJRFtmmWVcex9++KFdeOGFzi5l+aj+19JLL91AwNH/SBQ77bTT3K58Oh544AEnIEnIu/fee61Xr14N7Ft//fXt4osvbrCb4zfffOOygt5///2ChMRsSwiL7c9///tfGzRokD322GP13NRXiWHKzJP/JNZdddVV1r59+5IELMFIWsRdmWHy2+TJk52YKb7y06+//upsGTVqlGkMKpOvd+/ejrcyriSYbr755m6nxFVXXdUktD7zzDNus4JXXnnF+crvjFjMuK/UNQhYlSJLuxCAQKkEQp2AldovrocABNJPgPiUfh/SAwjUKoFQ41PqBCyfzSOBQiJAMUdUNJEQNHLkyAYFxefOneuWBqp9/ZFINN988zUQnDKXLyoT6+CDD3aCRFy9LW/3scce68SnzPYkcih7q23btvVd0rJHiUT//ve/3bKyLl26OJFqwIABJkEoLgPNL5n86aef3BI3n7nlhT+JPL4tfyOJJKeffrrrqzJ8ZKMOLddUDbFHHnnEZXutvfba9bYVunzQX5BNwCq2P35Hw6OOOsrZHl2+6O3W7pMSDbfddtuqC1haCqllo3HjS0y8gKoln14cPOOMM9wyU2WODR48uMHQVmacsrWUFSgxNLQDASs0j2APBCDgCYQ6AcNDEIAABIhPjAEIQCBUAqHGpyYpYCnLStk7b7zxRtb6TtHlfcqu0rJB/29agqeaS2uuuWb9eJMoJgFIIkScABGXOebb+89//pM1s8Yv04tmbuUa5D5TSMJQ1EZ/f2WMSWTzywR9W9mEQS/EZC4j9HZFM7Zy2VVsEfe4/kick3Cl4vxeoMr34JeyhFBtJ8nA0i6YEkVVZ0x1yrSkNPPQBgTDhw+3mTNn1vtJgqM2J1B9LdUpUwZZpp/y9bOxPn+k+4a2Xot5N1JoLHu4b+UJ1C26mLXu1cfaDJp3eXHl784dIFA4gVAnYIX3gDMhAIFaJUB8qlXP0i8IpJ9AqPEpdQKWf8kvJQPrrbfeckKB6mJJuFlsscXmGWFxO9TFiVrRC32xb9WX0jKw6JFLwFLWlUQyLUvMPJT9tN1227ksMP2JFv2WkKalfFr6pyV1zz77rD3++OP19a2mTZtWv9ws39LLbAKWrzm2+uqr12cK+eWDEsmy2Z3Zj0IErEL74wVILf+MZpnlChPVFLC8fdoYoJDD+0m1zZS9J1HQH8rQUn2xPn36uNppdXV1hTRZ9XMQsKqOPJgbtum/t7Xd96Bg7MEQCGQSCHUChqcgAAEIEJ8YAxCAQKgEQo1PqROwtFOfBB3VmLrooousTZs2iX0e3f2vGAFLNarirvMCVlQ48sblErCytadr465TsW8tYVT/4wrQ+3uWQ8DymWVaduiXEfrlgxIBtdQyWhw/mzNyCVhJ+xMnLuYbBNUUsLx9Dz30UD6z3OdRP6l2lup2yb+ZvtUuhFpCuNpqqxXUbjVPQsCqJu2w7tVskXa2+J0PhmUU1kAgQiDUCRhOggAEIEB8YgxAAAKhEgg1PqVOwMpXMyluAEhsOu+881xR9b322ssVSC8lA6vcApaWiclGX4w92gefgeUzzqI71WknO9XF2njjjd21G2ywgStYrnpaEk/KIWDJFm+DX0aYdPmg2sgmYBXTn7QIWKphVmiGWOa41TLE559/3vlRmVxaaqhDRd5VD0tLWkM6ELBC8kZ1bUHAqi5v7pacQKgTsOQ94QoIQKDWCBCfas2j9AcCtUMg1PiUOgErWoA9s5B63HDRrnTaAU478k2YMMEtxyqkBtbLL79sffv2tWWXXdYtk4vWwCq3gKV6SNrtsGPHjvN0wYtFvq6WMol22GEH22qrreySSy5x9kUPv+Rv+vTpZROwPvroI1dUfLnllnNFyVVE/PPPP88qusX5IZuAVUx/ojWw4pZrxt2/mhlYxdToyhXqVGT/xRdftP3339/tRKi6XxItQzoQsELyRnVtYQlhdXlzt+QEQp2AJe8JV0AAArVGgPhUax6lPxCoHQKhxqfUCVgaEn4HNwk/48ePd8Wuo7Wh/LDRbnRacqWd3Xr16uWWZilDKckuhBJr/DK5fEsPi11COHv27Njd6lTXSsXmlcnjl+/l2oVRQoc+1zU6ypWB5Xndd999bodCFatXTSa/m2Ihj2k2AavY/uTahVD2RHcBPP74402CXteuXRvsEBmXyZXNziRF3HV/b5+Ev3HjxtlCCy3UAJP3rcawdpPU7pAqTK8C+3fffbdtvfXWDc73Rd+V0YWAVciI45xKE3BF3Pv0szZ7NNwxs9L3pX0IJCUQ6gQsaT84HwIQqD0CxKfa8yk9gkCtEAg1PqVSwJJQo5f+YcOGufGhZYFDhw51uwKqHpOWXz3zzDNulzqdp+LoymDq3r17/XjyIpgKgR9zzDFueaGW8ik7S+KDluy1a9fOZUZ17tzZXVdJAUvLAbXznLJs9HcVmv/73//uxAwJcKNHj7bmzZvblClT3DKyv/zlL6bsrA033NDmm28+09JKCSXq83fffVdWAUuN+UwpFafXkrZCd//zwLMJQ8X2xwtAs2bNchlhBx98sBMn5ftHH33U7QL49ddf1/uvXBlY2jFSGXl+TGTrl0TH/fbbz7Hq16+f898qq6xiKlT/0ksvufEl344ZM8ZGjBjhfOhFt80228zOOecct3uhxrOWWeqeErgk1nohNqTg6HnIHxwQgAAEQiIQ6gQsJEbYAgEINA4B4lPjcOeuEIBAfgKhxqdUCljCLSFASwIlPuUqZL7uuuu6pXabbrppgywtiWASEI488sjY6yV6KXtLYpHP7qqUgKXsnPXXX9/Gjh07z0hSNpXqd/maR9GaUZknS3BTVtS///1vJ8JpNztlnnkBKjMDKXp9rkwonSdhb8iQIY7ZFltskWj5oK4vpAZWkv7o3KefftoOPPBAUwZb5iERUAKfxE0Jf6UKWFH7dS9lTE2cONEJiRLQVJcqs3i/HnoJa75+VaaNSXyra+OE2GjB+BtvvNEGDBjQ4DZ+zIpRrs0F9JwUW69LN0TAyv8lwBkQgEDjEAh1AtY4NLgrBCAQEgHiU0jewBYIQCBKINT4lFoBy8P99NNPTTvkSUzQMrEvv/zSZU5JsFLmS+/eva1t27ZZR+OcOXNc5pIyZfSyv8Yaa9iOO+7o6matuOKKsWJAuWtgqT0thVQ9J+0sKMFDS8gkzmjnuVatWjWwQyKWCqorq+y5555zwoZqe/ksNIlMu+22m1vqd9JJJ7nsnjgBJ4mAJcFPgpCygKLtFvqY59uFMGl//H21a5/Euttvv72exTbbbOP8p5piXnwsVcDS/d58803TcsQHH3zQWrRo4bL7unXrllXA0jUSmHSeMvnkXwlryrBSdlacb7XsddKkSXbttdfWj2eNSdVjk4CYOSYRsAodgZwHAQg0VQKhTsCaqj/oNwQg8CcB4hOjAQIQCJVAqPEp9QJWqA4vxK58GV2FtFGtc3wdrAsvvDC2RlO17OA+YRIgAytMv2AVBCBgFuoEDN9AAAIQID4xBiAAgVAJhBqfELAaccSkScDyOxEqg0gZT6oXxgEBT2DGFYtY51W/B0glCbRc0uqWG2Z1K51QybvQNgRqjkCoE7CaA02HIACBxASIT4mRcQEEIFAlAqHGJwSsKg2AuNuELmDNnTvX6urqXP0qFRVXIXIt9dNSNg4IRAkgYFVvPNStONLqVjm1ejfkThBIOYFQJ2Apx4r5EIBAGQgQn8oAkSYgAIGKEAg1PiFgVcTdhTUauoA1Y8YM22677ep3NVRBexUr9wXlC+slZzUFAghYVfRyy/bWvNt/q3hDbgWBdBMIdQKWbqpYDwEIlIMA8akcFGkDAhCoBIFQ4xMCViW8XWCboQtY//nPf+yAAw5wReX79OnjMrCWX375AnvHaU2JAAJWFb2NgFVF2NyqFgiEOgGrBbb0AQIQKI0A8ak0flwNAQhUjkCo8QkBq3I+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VY82dIACBZARCjU8IWMn8yNkQgAACFmMAAhBIEYFQJ2ApQoipEIBAhQgQnyoElmYhAIGSCYQanxCwSnYtDUAAApsfPtVatN8gEYglF25m23dsYYO7tUh0HSdDAAIQSEIg1AlYkj5wLgQgUJsEiE+16Vd6BYFaIBBqfELAqoXRRR8g0MgEihGwvMm7btjCDt62ZSP3gNtDAAK1SiDUCVit8qZfEIBA4QSIT4Wz4kwIQKC6BEKNTwhY1R0Hwd7tjz/+sLlz51qLFmTDBOukBIZV25+lCFjKxLr54DYJesepEIAABAonEOoErPAecCYEIFCrBIhPtepZ+gWB9BMINT4hYDXi2Prxxx/t73//u33yySfWpUsX69atm3Xq1Mnmm2++rFb9/PPPNm3aNJs6dar776mnnmqbbLJJSb347LPP7LzzzrN1113X+vXrV1JbIV38xRdf2IABA+zjjz+22267zdZYY4285onniSeemPM8tSPme++9t/NZXV1d/fny6RFHHGFXXHGF889mm22W957ZTijGfrXVGP4sScBaqJndfAgCVtEDhQshAIGcBEKdgOE2CEAAAsQnxgAEIBAqgVDjEwJWI46YqNghMzbddFO7+eabrUOHDlmteuaZZ2znnXe2jz76yJ1TqkiiNm666SYbOHCg3XjjjU7wqZWjGAGoEAHL81lwwQVt1KhRTrBq3ry5++cQBKzG8GcpApZqYO3VjSWEtfLc0Q8IhEYg1AlYaJywBwIQqD4B4lP1mXNHCECgMAKhxicErML8V5GzomLHHnvs4bKEHn74Ydt2221j76dlYRdccIETuRZddFGbPHkyAlYOz5QiYGUTBuUDZcxdd911dvrpp1u7du3szjvvtM6dO5d9jBRjf2MJksUIWEsu1Mx6rNsc8arsI4cGIQCBKIFQJ2B4CQIQgADxiTEAAQiESiDU+ISA1YgjJipgXXzxxXbJJZe47CplAcUtI/zqq69syJAhtvrqq9uXX35pV111FQJWlQUsfzsvJh511FF2/vnnuyysch9pErC8gDdr1qxyY3bvkssAACAASURBVKA9CEAAAiURCHUCVlKnuBgCEKgJAsSnmnAjnYBATRIINT4hYDXicIsKWA888IDLrNLSwOuvv96WXnrpeSx76qmnbNddd3VL/SZMmJC1zpKED31+9913m6757rvvXP0n1Ws65JBDrGPHjtasWTN7/fXXTZlfs2fPbnCvU045xS2N84fqbj322GM2fvx4mzJliv3666+uttN+++1nO+20k7Vq1ar+XN+nOXPm2JVXXumuGTdunC2xxBJ26KGH2l577WVHH310ve2qH6XPH3roIdfu1ltvbYcffrhtvvnmzsboIdHotddec5zuv/9+e+6559zHG2+8sfXu3duJe7qPP4oRgPwSwkKWZvqlelFe+ZYQisvYsWPtrrvuciLk9ttvbyNHjrS2bds6X6gvyrJr3bq1ZdqvWl4XXnih84Eyv3r06GHHHnusrbjiiq7LhfhT9t1zzz12zTXXuHa0DDKbL5M8GghYSWhxLgQgUE0CoU7AqsmAe0EAAmESID6F6ResggAEzEKNTwhYjTg6M8UO1bc66aSTnPAkISdTvNGSNQlSKhA+ZsyYWAFLIoaEHJ0Xd6i+lpa/de/evSDB4/vvv7fjjz/eLrrootj2Bg0a5ArAe+HI9+mVV16x9ddf34k1/rj33nvd8khf5Fx1t/RvEtiih0SVG264wYlS/pB4pSWWBx98sBN+4g6dLzZLLrmk+7iSApZ2bJSv5IdoBlYuAevJJ5+0/fff33GPHvKJfCbRMU7A+vDDD53Qdfnll8/DSsKkhDQV/88nYMmXI0aMsEsvvTSWn4RD9UfiWdIDASspMc6HAASqRSDUCVi1+s99IACBcAkQn8L1DZZBoKkTCDU+IWA14sjMFDvmn39+69mzpx100EFONIpmICkza/DgwU54kgCkpWuZO91JoFCG1bXXXuvEleHDh7taWb///ru9/fbb7t9uueUWt3ueliwq60dHtqLfv/32mxNnJHoo00q780mUUtaUMonOOussl2UlWySuKRMr2icJM1oWucMOO5hs84XOvYAloUp/lyjVvn17l30mG7U0sk+fPnb11Vfbwgsv7Gx8+eWXrW/fvvbDDz84UUyCTsuWLe2XX36xRx991GUxKZNM10gMqpSAJeHq3XffdWKS+C+33HJ26623uqw2HdkErE8//dSGDh1q9913n8tAO/LII22ppZYyiVMSjbyodMABB8yTgaXsNLESfwlg+vtbb73l2CkTTVlY0WWn2fypjKtddtnFZbcpy2vVVVc1CYMSTiVeSXRUJmAxOyciYDViIOHWEIBATgKhTsBwGwQgAAHiE2MAAhAIlUCo8QkBqxFHTKbY8Ze//MWJL/p3ZSAtvvji9dZJfOjfv79berbBBhvUZzFFl7q98MILTvhZZ5113BIxiVfRw+9gKLFFIsdiiy2WU8B65513rF+/fs4OCUMSXKLHt99+65YFPvvss3bHHXfY2muv3UDAyRRWMgWeww47zM4+++wGSxB9FpHELglDEll0SCwaNmyYy/aScBMV96L1qKLL+UrJwCpkWGgZnwQ6Lf3z9mQTsOS33XbbzYlYEo+8eKj7eI5aOppNwJJAJZHOi4C6Tll2Ege1lDAq9mUTsM444ww77rjjXAaexNDo4fkWW8/rke4b2notGi75zGRYt+TS1rrHTtZm8NBC8HIOBCAAgbIQCHUCVpbO0QgEIJBqAsSnVLsP4yFQ0wRCjU8IWI047DLFjk033dRlMknUiWbCKBNq9OjRTiiSsCXxw2cxFVKryXfRi0Na7qc6Un7ZXzbBQ9lCWpaXS9SQ6KK6Vl4UifZJApTEneiR7/NiRCe17/ugDC79kaBUTFu+BlauYaEstB133NGJjb7+lD8/TsBSlpjEJwlX2XaZ9AJXnIA1ffp0d52WF0YP708Ji4UIklqCueeee9q6667rsrm23HLLeUTOYh+HQgQs33brXfa0BQ4+sthbcR0EIACBRARCnYAl6gQnQwACNUmA+FSTbqVTEKgJAqHGJwSsRhxecWKHz6o5+eST6zONossHtbTwp59+yitgaanb119/bcqi+uCDD+zpp5+2yZMnu8LnEjAkZqh+UlT8UXH4AQMG1BPxGTuFIPKZT/mKmOf7vBDRSW3oPPXtjTfesKlTp9rjjz/ulvbFCUAqfh7tb67+xBVxV4aX7nXCCSfYpEmTXNaZBCkt5cs84vqn3SNVK0x+yGaHz57baqutshZx9/7y90wqYH3yySeOj+qO+WOjjTZyGwMoc09inJaHFnMkEbCUibXYTX/aUMz9uAYCEIBAoQRCnYAVaj/nQQACtUuA+FS7vqVnEEg7gVDjEwJWI46sOLFDNZEkImn5n18G+Mgjj7jlZz4rK5cI9Nlnn7md6lSjKVux80IFrEKykTy+SgtYEpEkvp122mmuyH22oxIClr9XVABSnTJlykWXAuq8ON8UIsp5MSrXLoSlCliyT+NDNcZUu0yCX/RQnTNl26222mqJn4pEAlb7pWyxm+9LfA8ugAAEIFAMgVAnYMX0hWsgAIHaIkB8qi1/0hsI1BKBUOMTAlYjjrI4sUPLBUeNGuUKsU+cONHWW2899/8Sb3xdrGwCVlRgUX0mLUns0qWLLbPMMm6XOh0q4K6jkAwsL2BlZmblQpYvwyrf59nEnieeeMItVZToIiFnk002sTXXXNNWX311V1hen6tvlRSw1O9XX33V9tlnH5s5c6adeeaZroB9tC5VyBlYUb9pWePzzz9vKhCvQvDqjw4VeVc9LL+8tNDHI4mA1WbQftZ2r/0LbZrzIAABCJREINQJWEmd4mIIQKAmCBCfasKNdAICNUkg1PiEgNWIwy2bmBOtPaUaUsrI2nrrret3Jsx2na8DdeCBB7odAjOXuGkQapdD7fhXiIDlaybFFWPPhi2fQJXv8zgBy1+jul3arU/F7DOXuqm+lHb2q7SApUww7eSogvISCcU8umtfsTWwvM+T2J90CWE2n6lPL774otvhUDsRxtXbyveYFCJg1bVfyubvsRPiVT6YfA4BCJSVQKgTsLJ2ksYgAIFUEiA+pdJtGA2BJkEg1PiEgNWIwy+bmKMsI4k0q6yyivXq1cv23XffBkXds12XK2NKNbGUMaRsrkKXEL788svWt29fR0gF2bV7YfRQmyqYPmbMGJswYYKrpZRPoMr3eZyAlW8Jnmpc7bfffi6TKIkAFOf6uBpYmed9//33rgaZluKJjzKW/I6P+XYhVMaWCvW3atWqvtloe0nsTyJgqW6a7q0sPi3BlCAaPX744QcbPny4EzaLEbA6d+7smps1a1YjPlHcGgIQgMC8BEKdgOErCEAAAsQnxgAEIBAqgVDjEwJWI46YbGKH//cnn3zSll12WZdJ5ethydxs1+kcCTnaIe+8886rr2X09ttvu9pR2jFQRzYB6+ijj3bneXElU/SSAKYi4y1atDAtV7zssstcwXHtZicxR5ld+QSqfJ/HiVUSeA455BC3rFKCmYQWCUZaBqfi7Squrh0adSQRgIoVsLxQo8LnEhslCilLTjsfZuvfp59+akOHDjVlWqkQ/2GHHeZ4qUC/6k6de+65ie3PJ2Bl+tPvdKiMsXPOOcctK23ZsqWJr7LbJHBFfZnk0UDASkKLcyEAgWoSCHUCVk0G3AsCEAiTAPEpTL9gFQQgYBZqfELAasTRmUvM8csBZZ7EKGX8SCDJJWDF7TLnu6e6URJ61O7s2bNdfS1fF8vvfPjdd9+503UviVUSN1QIXjvuSaCKOySGSchSTapctvlrixGwdG20BlamHarbpCL3WjrZo0cPu/rqq23hhRd2OxVKWCp1F8K4fqtWmYSnESNGmHbyk4il4ue5+idBUsv0JDxFjw4dOjjxSIxVt0yiYOvWrfPan03AyubPX3/91dmrZZhxh+y47rrrrHv37omfCgSsxMi4AAIQqBKBUCdgVeo+t4EABAImQHwK2DmYBoEmTiDU+ISA1YgDM5fY4Zfvff3113bPPfe4YuyFiEDaZW7cuHF2++23O6FEwtXAgQNt8ODBtvzyyztxRGKJRJ4hQ4a4JpVppewtfaZrVAx97Nix9TW0fv75Z3vsscds/PjxNmXKFCdqqXD67rvv7tqIFvzOJ1Dl+zyb6OR3IVSmkgqPywYtg9Pyyt69e7tsLNny2muv2R133GFrr712XgEozvWFLCH010WXLh533HE2evRok0gkAVDLCqdNm9agPpaumzNnjmOrbCj1Yfvtt3cCobh07do1UQZZNgErlz/ly0mTJrlstunTpzsbNEa0FFL8VlxxxaKeCASsorBxEQQgUAUCoU7AqtB1bgEBCAROgPgUuIMwDwJNmECo8QkBqwkPSroeDgFlZynzKUnB/HCsN5txxSLWedXv402av4PVLbOX1a00KiSTsQUCEGgiBEKdgDUR/HQTAhDIQYD4xPCAAARCJRBqfELACnXEYFdNEfCZXZdffrnLsooe0WL4cZ+nAUROAev/O1C3/KFWt/r5aegONkIAAjVEINQJWA0hpisQgECRBIhPRYLjMghAoOIEQo1PCFgVdz03gIC5JYOq06WaYb4YvmqMffXVV2755imnnGIrr7yy2wVQS/rSdhQiYNn8Haz5Zm+lrWvYCwEIpJxAqBOwlGPFfAhAoAwEiE9lgEgTEIBARQiEGp8QsCribhqFQEMC2ukvXwF1FYVXQXpfrD9NDAsTsFaw5pu9naZuYSsEIFADBEKdgNUAWroAAQiUSID4VCJALocABCpGINT4hIBVMZfTMAQaEvAF1FVAXzsFatdHFcPfcccdSyqgHgLnQgQs1cCqW/nEEMzFBghAoAkRCHUC1oRcQFchAIEsBIhPDA0IQCBUAqHGJwSsUEcMdkEgRQRyF3FfweqW3gvxKkX+xFQI1BKBUCdgtcSYvkAAAsURID4Vx42rIACByhMINT4hYFXe99wBAjVPoHPnzq6Ps2bNqvm+0kEIQCBdBEKdgKWLItZCAAKVIEB8qgRV2oQABMpBINT4hIBVDu/SBgSaOAEErCY+AOg+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IIbA5odPtRbtN4ANBCCQcgKLtm1mvTu1sEFdW6S8J3+aH+oErGYA0xEIQKBoAsSnotFxIQQgUGECocYnBKwKO57mIdAUCCBgNQUv08emRKD/pi1syBYta6LLoU7AagIunYAABEoiQHwqCR8XQwACFSQQanxCwKqg08vR9BVXXGHDhg2zI444ws4880xr2XLeF4p3333X+vfvb9OnT7d1113XbrvtNltjjTVib+/bu/HGG23AgAHlMLFBGz/++KOzVfeZNm2abbbZZjnvkfT8shucp8FTTz3VTjzxxIL6ctNNN9nAgQPtlFNOsVGjRlXb1Ea9HwJWo+Ln5hAoOwFlYt05vE3Z222MBkOdgDUGC+4JAQiERYD4FJY/sAYCEPiTQKjxCQEr8FGqgdOzZ09be+217eabb7YlllhiHouffPJJ6969e/2/33vvvdarV695zvNi0YwZM3KKXKUgSSpIJT2/FNuKuRYBqzBqCFiFceIsCKSFAAJWWjyFnRCAQJoJhPqCmGam2A4BCJSHQKjxCQGrPP6tWCuff/65DRo0yGbPnm0TJ060Tp06zXOvCy64wI488kg76qij7Morr7RDDjnEJLzMN998Dc798MMPXdbV8ssvb5dccoktuOCCZbc7dEEqaYcRsAojhoBVGCfOgkBaCLCEMC2ewk4IQCDNBEJ9QUwzU2yHAATKQyDU+ISAVR7/VqyV3377zS1HO+OMMyxu2d93331nBx98sL3wwgt2/vnnO+Fq/vnntxtuuMEWX3zxBnY99dRTtsMOO9jo0aPdMr9KHAhYLCGsxLiiTQhAoDoElHnVp0sL23MTirhXhzh3gQAEmjKBUF8Qm7JP6DsEIPB/BEKNTwhYKRih9913n/Xu3Tu2Dtbrr79ue+yxh3Xs2NGUiXX66afbrbfeGputpc/POeccu+eee6xLly71Pf/5559t0qRJdvXVV5tELh2qXbXffvvZTjvtZK1atao/1wtUc+bMcdle48ePt3HjxrmljYceeqjttddedvTRR8fWwPrss89clpjuf/nll1u/fv3sp59+iq2ZJTu6du1qBxxwgKtBpT5JwHvuuedcfa+9997b9t9/f2vXrt08Hvz+++/t+uuvt+uuu85mzpxpG220kQ0fPtyJdyNHjrQkSyjLlYH1+++/2xNPPGGXXXaZTZkyxb788ku37FO+Gzx4sLVt23YesdH3X35r3bp1g8/j6m198cUXLsNuxRVXtOOOO85OO+00x23VVVd1DHfeeWeT/8T/mmuucXYoCy+br5M8Gp07d3anz5o1K8llnAsBCECg4gRCnYBVvOPcAAIQCJ4A8Sl4F2EgBJosgVDjEwJWCoakF6mWXnrpeTKrvLil7CtlVXlhQwKRxB9//PDDD07E+eCDDxq04UUlZWzFHVq+eN5559XX3vIC1iuvvGLrr7++jR07tv4y1d7adtttYwUpZYr9/e9/dyKUF6+aNWvmBJW4ou9ewNpyyy3Niz+Z9vXt29cJZYsuumj9R5988okT0u644455uqN/V39fffXVgmuAlUPAkqA2ZswY9yfu2G677eziiy+21VZbrf7jqICXVMBaaKGFnOgo1jo0brT8dM0117QRI0bYpZdeGmvH4Ycf7mzMFMsKeUQQsAqhxDkQgEBjEAh1AtYYLLgnBCAQFgHiU1j+wBoIQOBPAqHGJwSsFIxSv0xQmUN33nmny7bS4ZcXSvx44IEHXCaNlhL26dPHttpqK5eR5cUIv1Ohsn58fay5c+faSSed5EQLXXvuueeaFyKU6XTCCSfYww8/7LKmlNklUSQqOHXo0MHV0lJmk0Sa5s2bO7syBSl9JuFEIllUvNK5+QQsnSPblE2kjCQd6qvEKPUpWrBePM4++2yXfSRRSDZvsMEG7h7amfGYY45xmU/5dmqMDolSBaw//vjDZbYpW0yZY8qA69Gjh2P19ttvO/633HKLZYpxpQhYDz30kMs6U2acaqZ98803LtNKGWC77LKLbb755m5sKDNL9j3zzDMm8UqipB9HSR8LBKykxDgfAhCoFoFQJ2DV6j/3gQAEwiVAfArXN1gGgaZOINT4hICVkpHpC7VH62D5Au/ffvut26FQgpLECi39U8F2/2/q4iOPPOJEnajg8/LLLzvhpGXLlk5EWWuttRrQUKaSlvn98ssvLqNJOyFGBadjjz12nmLxmYLUeuutVy9eKfOnf//+VldXV3+ffAKWsocylzxKdJE4pdpgEt9kh4533nmnflliZn+iQlIxAlaSYXLKKac423R89NFHbomgWMt3Ehajx8cff+z8pZ0k7777btt6663dx6UKWJkZeGpTddQk7mlppWyKHspkGzZsmKujVkx9NASsJCOEcyEAgWoSCHUCVk0G3AsCEAiTAPEpTL9gFQQgQA0sxkCJBHwB9ugOg/rS69mzp/Xq1as+20pCjYq064+yp7Skz4sXqnMVFbWUlbTnnns6AShu18KoUORFj6jgpPpKquEUPaKfP/jgg06YUSZQnHil6/IJWDvuuKPL3IouE9R1cTWg/HLKbP2JClzquzKi8h0+AyvfedHPowKWsuYkHKr+VLadH31flI2lP1paWYqANX36dOf7jTfeuIHZ3t8S8FQTS8szM7km6Wf03Ee6b2jrtWhW7OVcB4FgCdQtupi17tXH2gwaEqyNGJabAC+IjBAIQCBUAsSnUD2DXRCAQKjxiQyslIxNZVSpQLeKfXtBR4XKVTQ9M9smU8hR/SvtVNimTZsGywp9Rk7c7oYeS6ZQlG+Xwejnm266qUlM0XHhhRfaYYcd5sSZbILXtGnT3HJBHcUIOPn6E92xMamAFbUt25CJE9W8aBQVtTKvj+trMf33RdyV1RXXP9UHU100ZeH5Q0sNd911V7fsVMXfo9lxSR4NBKwktDg3jQTa9N/b2u57UBpNb/I2hzoBa/KOAQAEIBDsLl+4BgIQgECo8ycErJSMTS3j0w56yqJSHSwV5Nb/x+046Iu+qyi46i9J0FCm1IEHHtigsLvPLqqUgKW6SxLOVFdJ9stWX7/LY8+XgSXBpdAi5vn64+9VzV0I40StxhKwdF8Vsb/qqqvcDpKqIRY9tOOklhBGi8kX+nggYBVKivPSSqDZIu1s8TsfTKv5TdruUCdgTdopdB4CEHAEiE8MBAhAIFQCocYnBKxQR0yMXV4MkRDUrVs3l5E1//zzz7Mzoc80ev755+3222+3N954w44++ugGBeDVfL6MJZ1TSgbWtddeawMHDrTx48e7IuZDhw51YpSyyCohYOXrT1PPwIoOKQmKGh8q+H7//ffbzJkz3ccq8q56WEsssUSiJwMBKxEuTk4hAQSsFDrt/00OdQKWXqJYDgEIlIsA8alcJGkHAhAoN4FQ4xMCVrk9XcH2/A6DKoSuYt+qD6UC4GeeeaYrxB49fNH3f/7znzZ16lR78803XTbWwgsvXH9avhpY2tVPtbSU2RRXAytuWV1cRtVXX33lMr9UE0uZP6q7VQkBK18NLL8To3ZFrNYSwkJqYF1zzTXOj0lqYPmi69GlifmWEGYbmqp19uKLLzqRUTsRxtXPyjesEbDyEeLztBNgCWF6PRjqBCy9RLEcAhAoFwHiU7lI0g4EIFBuAqHGJwSscnu6gu35HQZ1i/XXX9+OP/54t7OdMrEyD1/0XUv4JE6ooLfOj9agKnQXwk8//dQmTpxonTp1ylp0PZ8g9eijj7psrJVXXtnZrHpLOsq5hNAXaW/evHmDe+g+EmmUTTZo0CArZhfCYmtgFboLobKgojtEerFy2WWXdXYvs8wy9S72gqB2hixUwPrpp5/sqKOOctl60d0OfaOqkzZ8+HAn7CFgVfAhpunUEXBF3Pv0szZ7NNy5M3UdacIGhzoBa8IuoesQgMD/EyA+MRQgAIFQCYQanxCwQh0xMXb5XQH9MjwtH1Q9rMy6UrrUF32XgCLxQlk+ytqKHnPnznVZP2PGjHHF088991zr3LmzO+W5556zE044wYkZEj5OP/10a9WqVdECVvRexx13nMvsktBUTgFLGWNnn322qX1lp6lf66yzjv388882YcIE1x9lYVVTwJLPlPmm7CbtenjOOedYjx49XN/ffvttx/+WW26xvn37uqV7fldAL3xNnjzZnXPkkUeaaorJfi2VlKCocwoVsOTTu+66y3bbbTfna9khQVKZe8pI0+6U8rN2JlSNrPbt2yd6Mvy4mTVrVqLrOBkCEIBApQmEOgGrdL9pHwIQCJ8A8Sl8H2EhBJoqgVDjEwJWykbkI488Ytttt52zWjvHZS4L9N3xRd8ldm2xxRbzZPH481TU22fmxKFQxtJ5551XXxMpyS6EmVlLWsao9t577z2XIbXVVluVVcCS/dpp79BDDzVlJ2UeErbef/99U3ZTtZYQygYJRBLT9CfukD8vvvjiBsXTJXxJ2Bo2bJipdlf06N27t8u623333RMJWLJjxIgRdumll8ba0aFDB7dUtHv37omfCgSsxMi4AAIQqBKBUCdgVeo+t4EABAImQHwK2DmYBoEmTiDU+ISAlbKB6es4TZ8+3dWmylwWGO2OL8B+xBFHxNbJ8ucqQ0m7G0oM09JDHcrSUV0m7UynzCt/lCJgRZfx+WLhCyywgMk+ZR9FBS/Z0bVrV1c7tpUpOAAAIABJREFUq9BdCL2NEmquv/56J8aoOPlGG23klsdJmNl3333drozVFLBk1++//25PPPGEXXbZZTZlyhT78ssvnT3aHXLw4MENCtv7fvhrxo4d665p165dfTF8FeYXnyQZWGrX+1oF9jWGZIcyw5QBNmTIkPqlnUkfCwSspMQ4HwIQqBaBUCdg1eo/94EABMIlQHwK1zdYBoGmTiDU+ISA1dRHZhPqv7LNVABfyxkz60o1IQwV6SoCVkWw0igEIFAGAqFOwMrQNZqAAARSToD4lHIHYj4EaphAqPEJAauGB11T65rP2tIyxUsuucTVjIoequelZZc777xz7OdNjVc5+zvjikWs86rfl7PJ8rXVckmrW26Y1a10QvnapCUIQCA1BEKdgKUGIIZCAAIVI0B8qhhaGoYABEokEGp8QsAq0bFcHg4BvwvhK6+8YieeeKJbEqei6KoHpl0QR44cabNnz866c2M4PUmfJUELWP+Ps27FkVa3yqnpg4vFEIBASQRCnYCV1CkuhgAEaoIA8akm3EgnIFCTBEKNTwhYNTncmmanchU+90RUyF1/2rZt2zQhVajXaRCwrGV7a97tvxUiQLMQgECoBEKdgIXKC7sgAIHqESA+VY81d4IABJIRCDU+IWAl8yNnB05AIpZ2GRw3bpxNnjzZVPReu+tpJ8Z99tnHunXrZnV1dYH3In3mIWClz2dYDIGmQiDUCVhT4U8/IQCB7ASIT4wOCEAgVAKhxicErFBHDHZBIEUE0iBgsYQwRQMKUyFQRgKhTsDK2EWaggAEUkqA+JRSx2E2BJoAgVDjEwJWExh8dBEClSYQtIClIu4rDLe6DsdUGgPtQwACARIIdQIWICpMggAEqkyA+FRl4NwOAhAomECo8QkBq2AXciIEIJCNQOfOnd1Hs2bNAhIEIACBoAiEOgELChLGQAACjUKA+NQo2LkpBCBQAIFQ4xMCVgHO4xQIQCA3AQQsRgg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hsfvhUa9F+A0BAAAIQgEANEli0bTPr3amFDeraogZ7R5cg0HgEQn1BbDwi3BkCEAiFQKjxCQErlBFSQ3b8/vvvpj/NmzevoV7RlVwEELAYHxCAAARqn0D/TVvYkC1a1n5H6SEEqkQg1BfEKnWf20AAAgETCDU+IWDlGDQSYZ577jm75557bPLkyTZjxgx39hprrGHrr7++9e7d23r27Glt27YNeOhV17Q5c+bYSSedZPvvv79tttlm1b15Dd/tqaeesq5du9oBBxxgF1xwgbVu3Tqo3iJgBeUOjIEABCBQEQLKxLpzeJuKtE2jEGiKBEJ9QWyKvqDPEIBAQwKhxicErCwj9bXXXrNjjjnGJk2alHMsb7jhhjZ27FjbeOONGfNmduqpp9qJJ55o06ZNQ8Aq44hAwCojTJqCAAQgAIGiCCBgFYWNiyCQlUCoL4i4DAIQgECo8QkBK2Zsvvrqq7bPPvvYzJkzrUePHjZ8+HAnUC2yyCLWrFkz+/HHH00OvfTSS+2WW26xtdZay2699Vbr2LFjkx/pCFiVGQIIWJXhSqsQgAAEIFA4AZYQFs6KMyFQCIFQXxALsZ1zIACB2iYQanxCwMoYd5999plbpnX33XfbmDFj7Mgjj7RWrVrFjs65c+faeeedZyNHjrTDDjvMzj777Kzn1vbw/rN3CFiV8TQCVmW40ioEIAABCOQnoMyrPl1a2J6bUMQ9Py3OgEDhBEJ9QSy8B5wJAQjUKoFQ4xMCVsaIu+mmm2zgwIE2dOhQV2soX32rjz76yAYPHuyysm688UZbccUVXYu+nVNOOcVGjRo1z7j2Qo+uGTBgQIPPv/jiC5swYYIT0SRcfPfdd67uVrdu3eyQQw5xmV7KBNOh+x5xxBGm2lNXXnmljR8/3saNG2dLLLGEHXrooTZs2DCbb7757Pvvv7eJEyfaXXfdZVOmTLEvv/zSOnToYBtttJE7p3v37lZXV1dvR9T+IUOG2CWXXOJsev311901e++9t+211171tZi8wJLZ0cz+vffee3b99dc7O1RfTP3acccdna2eXWYbP//8sz322GOub7L9119/dcsT99tvP9tpp53mEQ0lLOq8yy+/3P1X/NS/PfbYw/kqn08z71+MP6644gq3jFJM5Y+HHnrI2b311lvb4Ycfbptvvnm9D6P3kx+1JFV85KPtt9/eCaTyc8g1sDp37uy6MWvWrFqN4fQLAhBIKYFQJ2ApxYnZEIBAGQkQn8oIk6YgAIGyEgg1PiFgRdwskUcCkYSaBx54oKAaTn/88Yd9/vnntuiiizbYda9YAUsCkQQjCUJxh0Sn6667zgkyUQHrlVdecYXlJX74495777VevXrZJ5984gSiO+64I7bNBRdc0Ik9/fr1qxdVvP0SUL766iu3nDLzOOqoo+z00093AlIhAtaTTz7pirurj5mH+nX++efbLrvs0kDYkU+OP/54u+iii2JtHzRokMuCk2CnI5oVF3eBRCwv8BXyhBfrDwlYEkLlAwlo0UO8b7jhBrcJQPTIxqddu3a25557uiWroRZxR8AqZDRxDgQg0BgEQp2ANQYL7gkBCIRFgPgUlj+wBgIQ+JNAqPEJASsySt966y0nFEiMuvnmm+tFkWIGcjEClhfQrr32WreTn2pvyRbthvj222+7f1PNLWU/XXzxxS6TyGdgSTCRCKRMqR122MFlXDVv3txatmxpo0ePdsXVlVWmNpZZZhnXpQ8//NAuvPBCO/fcc22bbbZxmVFLL720+8zbr79LVDr55JNtnXXWMWVDKatK4tUCCyzgsro6depUjyjbEsI333zTJDbpvyeccILrg/omO5WddNxxx9lPP/1kd955p3kx5LfffnOi1ogRI1ymlYrDS6RTVpMylc466yyXdRYV0l5++WXr27evLbTQQq5vXbp0cYKYfKtMtfvvv9/Zn5n1FufjUv0hoUr3PPjgg619+/ambD3xv+qqq6xPnz529dVX28ILL+xu/d///tfxUQaTNg+QkKqaa/KRlrJKvNKBgFXM08g1EIBAUyYQ6gSsKfuEvkMAAv9HgPjESIAABEIlEGp8QsCKjJhy1hkqRsB64YUXnLAhoeiaa65xAk/0eOaZZ2znnXd2SwjV/mKLLdZAwDr22GOdUKUlg/6QACKxRkKXxK+VVlqpQZvvvPOOy7ySeHTbbbe5JX1RAUvLBTOvi4pmKl6vrCZ/xAlYylLTckwJTco8kj1+CaS/7uGHH3Z91/I6iTzqg7dt8cUXd2LPUkst1cD2b7/91mWWPfvssy67bO2113Z9kAipNvQnep9HHnnEtttuOycqnXnmmU7cy3WU6o+4umjK6BIviYtit+qqqzbgHRXjvG2+nxIYEbBCDfHYBQEIhEog1AlYqLywCwIQqB4B4lP1WHMnCEAgGYFQ4xMCVkIByws0ce6PZvYUI2DlG1Je/NByOZ8hlktMyteePld9JwlKErpuv/12W3PNNRsIKgcddJBbojf//PM3aC5bDa84Aeubb75x9ap0D9mtTLHMQ8Xz+/fv7/7Z9+2+++5zy+yUhSXRKe6QqKNaXFpWqfpWM2bMcCKVlt1p6WHPnj1tySWXjK03VQifXOcU4w/P++OPP64XDCUeSrhSltUTTzzh6mNlHqqJtdtuuwUrYD3SfUNbr8X/1WXjgEBTIFC36GLWulcfazNoSFPobqr7GOoELNVQMR4CECgLAeJTWTDSCAQgUAECocYnBKyIswvJwKqWgKVaTl9//bXLQvrggw/s6aeftsmTJ7vC5+uuu269+BEVsFQ0XMXNsx1aiigx6d1333VL1pS59PjjjzvRREf0+mIFuDgByy/N9A9Brucr2rczzjjDLS0s5PDF8rXsT0sO/ZI7XausMi0r3H333W2ttdZqUKuskLZ1Trn8ESdgqcaYlg/Kz9EsuKhtYicxTjXNlM3WunXrQk2vynkIWFXBzE0CJNCm/97Wdt+DArQMkzyBUCdgeAgCEIAA8YkxAAEIhEog1PiEgBUZMT6jZrnllnNL3TKX8GUbXHHZSMUKQMpEUu0mFVXXLnRxR1IBS6KOakWpELrEq2xHpQQsz3X27Nl5n89o33KJhZkNRXd7VH+VmXXZZZfZiy++2ODUDTfc0BW633jjjfPaohPK7Y84ASvu3zKN8wxlNwJWQa7jJAhUhUCzRdrZ4nc+WJV7cZPiCIQ6ASuuN1wFAQjUEgHiUy15k75AoLYIhBqfELAi48wvdVMm1j333OMKgBdylEvA0m6BqnGkneu0BG7TTTd1Nqjoui+UruLnOnymTr4MrGhGkoqKqz2JIGpzgw02cMXFtUxQhdQrLWCphpWv3VUs10Ku8+coa+qNN94w1deaNGmSTZkyxX2kul4SKFdbbbWczVXCH8VmYL322msug0xjAgErySjgXAhUlgACVmX5lqP1UCdg5egbbUAAAukmQHxKt/+wHgK1TCDU+ISAlTHqVDxd9Zok6px99tlup798R1IBS7vrjRo1yrRELq5u1oEHHuh22JPgFD38MjKJToUKWBLjtCvhVltt5XYoXHbZZRu0qYws1Z6aPn16xQQsv0ROYpJ2GVQR+kIOX5A9rjh9IddnnvPee++ZCqtLIMwsPh/Xns+iK6c/4gSsX375xUaOHOmEKYlt22677Tzm+AL0oRZxZwlhMSOSa2qBAEsIw/diqBOw8MlhIQQgUGkCxKdKE6Z9CECgWAKhxicErAyPasmYRIK7777bTj75ZFdPKVe9oTlz5tgxxxzjhJmoGOUFB9U2knAUFaN0zcCBA03iUvSabIXRZaKyibRznoSvJEsIcy1l1O6A+lw26qhUBpYEu9GjR7sdElXTSn/XLnzRQzv+afdAFZH3OzC+/PLLrnaVDglOmcKXmGinwTFjxtiECRNs1113daKg7qFdC4cMaVhcWf3VvfWnEAGrEv7ItlzQF2kfOnSoE7Kiwqmy6FTE/qqrrqKIe7ERmOsgUGYCroh7n37WZo/BZW6Z5spNINQJWLn7SXsQgED6CBCf0uczLIZAUyEQanxCwIoZga+++qrts88+NnPmTOvWrZsNGzbMZcUstthiVldXZ1q2p9pK2i1PS9FUq0q1lVQ4vHPnzq5FL76oMLd28ZNg1apVK3vppZecMKbd8j766KMGApbP/trxf9k7EyirymNtFw0NAgEFAopGAYdookKMLQ4QUXGMIiIYBgVMEByAiEC8qIhxQiOiBlTEKY6giKAhJk5oiGjA9AoXo9erccLruIwY48IJxX+935/dOd2c7jP0Oadrn/3stVgaeu9vVz1VXfl8V321jz46PBMdcXv11VftkksuCXOddOUiYOnY3KBBg+z73/9+EEZkZ/PmzcMXAefOnRts/uSTTwouYGltdbGJly4xHT58uGkO1tSpU23SpEnhGOPGjRuDkCdhrq6gV1e0k4CnTrLKykrT8T7NuJJPBx98cBB31Jn27LPP2nHHHWft27e3WbNm2aGHHhoESHU5Pfzww6EDa6uttqp3WHpqOhQjHvUJWKnCqfhMnjzZunbtGnJEX2G88sorg2leO7CivK+urk5KTcdPCEAgJgS8bsBigg8zIQCBIhKgPhURLktDAAKNIuC1PiFg1RPW//u//7Pp06fXiEb1RV+zqiRwSZDp3LlzzW0SXyRC6WhY3UvCzp577mk6mpbagZU6c6nuM/qSnuxRx5REoGXLloW5WLnMwKq7pmxXl9Ff//rX0PWko3X6yp2ufIfQR89F75L4ou4hdT9JQJLP9Q2SV+eU/qR2H0kcFEMJVOkuiXkSsvbff//w44a46+fqhNOAfIlpzZo1a/CXuhjxaGhge6pwmmpYt27dQpecRMy6Ala0nmaYpeZS9HzqAP10X6mMvryZKormU+kQsPKhxjMQgEApCHjdgJXCd94BAQj4JkB98h0frINAkgl4rU8IWA1kpUQXzW2SsKPZROruUbeSBAUNAh84cGDo8FHnT7rriy++CMPDJbCoEyoSrUaNGhWGxKsrq67ooE4cdS8tWrTIJD5IuNJ9emb77bcPHUdTpkypOSKXScCSXTqCpiN1t99+u61ZsybYr+N2Oq6mI3s6Ljl48ODQBaUjeerQylfA0rvULfSb3/wmCFVaU3/UNaVLc6jUSaYjc7JFIlr//v2DsNWvX7+ajq1UnuL45JNP2q233ho4StTaa6+9wlBzHRNMFQ713KZNm2zFihVBqFIXneyQzxLndL+OImYSr6L3Fzoemb44qPdJTLzttttCl9yRRx4ZBDzFuW/fvghYSf5/EXyHAATyIuB1A5aXMzwEAQiUFQHqU1mFE2cgUFYEvNYnBKyySjOcgUDTEKADq2m481YIQCAzAa8bsMyWcwcEIFDuBKhP5R5h/INAfAl4rU8IWPHNKSyHgBsCq+ZvZVU7b2hae7boZhXbjraKHuc3rR28HQIQcEXA6wbMFSSMgQAEmoQA9alJsPNSCEAgCwJe6xMCVhbB4xYIQKBhAi4ErH+bWLH9RKv47lWEDAIQgEAg4HUDRnggAAEIUJ/IAQhAwCsBr/UJActrxmAXBGJEwJOAZVt0sxZ9XokRPUyFAASKScDrBqyYPrM2BCAQDwLUp3jECSshkEQCXusTAlYSsxGfIVBgAr4ErB2sRZ9XC+why0EAAnEl4HUDFlee2A0BCBSOAPWpcCxZCQIQKCwBr/UJAauwcWY1CCSSgCcBSzOwKnackcg44DQEILA5Aa8bMGIFAQhAgPpEDkAAAl4JeK1PCFheMwa7IBAjAi4ErC12sIquoxGvYpQ3mAqBUhDwugErhe+8AwIQ8E2A+uQ7PlgHgSQT8FqfELCSnJX4DoECEaiqqgorVVdXF2hFloEABCBQGAJeN2CF8Y5VIACBOBOgPsU5etgOgfIm4LU+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UJActrxmAXBGJEAAErRsHCVAgkjIDXDVjCwoC7EIAAAhY5AAEIxIiA1/0TAlaMkghTIeCVAAKW18hgFwQg4HUDRmQgAAEIUJ/IAQhAwCsBr/UJActrxmAXBGJEAAErRsHCVAgkjIDXDVjCwoC7EIBAGgLUJ9ICAhDwSsBrfULA8pox2AWBGBFAwIpRsDAVAgkj4HUDlrAw4C4EIICARQ5AAAIxIuB1/4SAFaMkwlQIeCWAgOU1MtgFAQh43YARGQhAAALUJ3IAAhDwSsBrfULA8pox2AWBGBFAwIpRsDAVAgkj4HUDlrAw4C4EIJCGAPWJtIAABLwS8FqfELC8Zgx2QSBGBBCwYhQsTIVAwgh43YAlLAy4CwEIIGCRAxCAQIwIeN0/IWDFKIkwFQJeCSBgeY0MdkEAAl43YEQGAhCAAPWJHIAABLwS8FqfELC8Zgx2QSBGBBCwYhQsTIVAwgh43YAlLAy4CwEIpCFAfSItIAABrwS81icELK8Zg10QiBGBAyc9ZZVdflhQi7fespkd2bPSRv2osqDrshgEIJAsAl43YMmKAt5CAALpCFCfyAsIQMArAa/1CQHLa8ZgFwRiRKAYAlbk/vH7VNr4w1rGiAamQgACngh43YB5YoQtEIBA0xCgPjUNd94KAQhkJuC1PiFgZY4dd0AgdgS++eYb++qrr6yysjTdS8UUsNSJtWB8m9jFAIMhAAEfBLxuwHzQwQoIQKApCVCfmpI+74YABBoi4LU+IWDFKG/ffPNNu+eee+zRRx+1Z5991j755BPbddddbf/997fhw4fbj370I2vdunWTePT0009b37597dRTT7Wrr746bzs+++wzO+uss2z+/Pm2cuVK69OnT9b+eOaTtRM53Pjhhx/aiSeeaO+9957de++9IRd0ffDBBzZ79mzr1atXyItSXEUVsNo3swUTELBKEUfeAYFyJOB1A1aOrPEJAhDIjQD1KTde3A0BCJSOgNf6hIBVuhzI+03qppFAMX78eFu/fn296xx++OF27bXX2i677JL3u/J9sCkFrDjwyZdrQ8/VJ2DdfffddtJJJ9ldd90VBK5SXMUUsDQDa/SPOEJYijjyDgiUIwGvG7ByZI1PEIBAbgSoT7nx4m4IQKB0BLzWJwSs0uVA3m+SOBQJETNmzLCBAwdax44drVmzZvbll1/a//7v/9rll19uCxcutEGDBoXupc6dO+f9vqZ8MJ8OrCTxySY25SJgbd2+mR3RqwXiVTZB5x4IQKBeAl43YIQMAhCAAPWJHIAABLwS8FqfELC8Zsy/7fr666/t/PPPt8suu8zuvPPOIGRJuKp7/etf/7KJEyfaHXfcYffff78df/zxzj1Lb16uAlbS+GQT1KYQsKqqqoJp1dXV2ZjIPRCAAARKRsDrBqxkAHgRBCDglgD1yW1oMAwCiSfgtT4hYDlPzVwEnUi4uOiii4LolXpt2rTJVqxYYfPmzbPly5eHo4j9+vWzoUOH2qhRo6xt27ZpSWie0i233GKLFi2yNWvWWLdu3YI49vOf/9y6d+9e80xDRwh11E2i2tKlS033RbO7NLNrwoQJ1rNnzxpRLhd/9fJc7s/EZ/Xq1cHXxx9/3NatW1cyPvIjnW3REUFxPvfcc+2SSy4JM9B23nlnUyee+KXOwNI6iufatWtrxVL5MHny5MBa/BcvXhyY171UpAYMGGAnnHCCXXHFFdaqVausfzsQsLJGxY0QgECJCXjdgJUYA6+DAAQcEqA+OQwKJkEAAoGA1/qEgOU8QXVEcNq0aWEw+g033GBjx461ioqKnKzesGGDzZw5M/xJd9U3O+tPf/qTjRs3zl566aXNHpOQdfvttweRR1d9ApaeHTNmTPh5uqvuOrkIUlqvEHz0tT7xvfjii4O4VvcqJp/oXQ0JWO3btw9ikmZa6eratastW7YsCIjZClgSNKN33HzzzSEmdS8xkNCVTwcfAlZOv5LcDAEIlJCA1w1YCRHwKghAwCkB6pPTwGAWBCCAgEUO5E8gmvGkriB1x4wePdr222+/mjlYDa2sAecSLCRE6St1s2bNsiOOOMJatGhhr776ql1wwQVhdpbW1eysDh06hOXefvttGzlypD355JM2derUIGxIONFRxRtvvNHU1XPwwQfbTTfdZF26dEkrYEk4U9fPbbfdFt5z5plnhvXVDZb67pNPPjkMn1cXWK4CViSeScjJh4+eV1eT+Oy2226hy+mggw6yyspKe/8CViEVAAAgAElEQVT990PHmoSdI488suB8UuPWkID1yCOP2L777mtz5861vffe2z7++GNr165d+Ge6rxDWd4RQYqI6tPbaa68a3pENWuuUU06x//u//wv50KNHj5wSFgErJ1zcDAEIlJAA/4FYQti8CgIQyIkA9SknXNwMAQiUkIDX+kQHVgmTIN9XSYR64IEH7JxzzqnVDSVBav/99w+ClESXrbfeerP5WO+++244IvjCCy+EDp5DDjmklhnvvfdeEC7UbaUjfv379w8/11E6/f2UKVPs0ksvrXWc7IsvvrCzzz7b5syZY48++qgddthhaQWs5557zoYMGWJ77LFHWC8SxyIDnn32WTvuuOPCcTaJLp06dcpLwGoMn48++ih0I7322mtBuPne975Xi4+6syS+STwqNJ9cBCx135166qm1bMv1K4RR3B577DG77777bPfdd69ZrzHHB7XIY/32sR9Ubj6braGcr9i6q7U+4hhrM2psvr8aPAcBCEAgIwGvG7CMhnMDBCBQ9gSoT2UfYhyEQGwJeK1PCFgxSil1P/3+97+3e++9N8yxqnvcTV8g1DFBdRJF16pVq0xH4CQUXXfddaFzp+4VdexIqNEfCR0Srq6//voagSoTpoZmYNX3bNQRpC8mLliwIHw5MZ8OrGj9fPhEws2wYcPClxxbtmy5mbkS93RUsph8GurAeuaZZ0Ic1HWXeuUqYOnZJUuW2ODBg0NXXuoxwuj44IMPPmjHHntspnBv9vN8BKxokdaDhtm3xk/O+Z08AAEIQCAbAl43YNnYzj0QgEB5E6A+lXd88Q4CcSbgtT4hYMU0qzT7Scf8/vznP9vDDz9sDz30UBjMrq4sHfE78MADg2cSuyTOpBvsHrleV3z6/PPPw/HBt956KzyvNTNdmQQsdTL985//tNdffz2sK7s1LF2D4Xv16lXznsYIWKk25sonk3/6uTqgJPQUg09DApa65NLFIR8BS8csR4wYYd/97ndrjhFGxwffeeedICRqLlmuV2MELHVidbr7wVxfyf0QgAAEsiLgdQOWlfHcBAEIlDUB6lNZhxfnIBBrAl7rEwJWrNPqP8bra4H6ctyVV15pqTOlGvryXn0C1qeffpp2tlJDqOoTsGTXNddcEwbQS2BLdxVDwKr7nkx8skmDSMAqJJ/ovaUSsL7++uvwhUodSY2OEWbThZaJT6MErC7bWKcFv830Cn4OAQhAIC8CXjdgeTnDQxCAQFkRoD6VVThxBgJlRcBrfULAcp5mdY/3NWtW/5whddBoqLeOFmow+c4775xXB1ahBBoNQZfoo2NpHTt2tAMOOMB69+5t2267bRhGrktim66owyjXDqzG8slG4KubIvV1PuUj8JVawNL7NANLx0qjY4SNPT4Y1sxjBlbke5uRp1jb0eOc/yZiHgQgEFcCXjdgceWJ3RCAQOEIUJ8Kx5KVIACBwhLwWp8QsAob54KvFnXHaOD2HXfcEb4EWN+VTljJZgZWNLA93YynFStW1BxHzFWgicSh008/3X71q19tNn8r8k1fMcxXwCoFn7p+6whhNCOsMXxS19UXIE877bRaRz0zCWX5HCHUO6PB/t/5znfs4osvtrPOOsv+8Y9/hEH6EhfzufIRsCq6bGNbHHEM4lU+wHkGAhDImoDXDVjWDnAjBCBQtgSoT2UbWhyDQOwJeK1PCFjOU0tfyVMXk457aci4hJMWLVqktVqDvvXVP32VUN01W265ZY1YkekrhJqhlTrAu6GvEOrl0TBwCSDnnXeeadB43759a+ZEtW7dOogjM2bMCF8/VGdY6qWZWPJHx9kac4SwUHxWr15tixcvDp1JqZe+cCiW48aNs9mzZwexR11wufL529/+FmKz3XbbbSYUpfqQOqusWAKWjhFeeOGF9tvf/jZ82VIxkG2KV/PmzfP6jaiqqgrPVVdX5/U8D0EAAhAoFgGvG7Bi+cu6EIBAfAhQn+ITKyyFQNIIeK1PCFgxyER1+YwePdo0gHv48OF2xhlnhCN4Eok2bdpkGvKt7hkJQhs3brQ777zTBg4cGDxLFWA0jH3WrFlB4JII9uqrr4Yv6y1cuNBOOOEEUxdQhw4dwnMaEK9B7hIkJNqMHz/e1Cml4ehPPPGETZs2LQxll+gj8SLdDKxI5Dn66KOD+LPLLruEtfXeSy65JHSU6WqMgKXnG8tH7OSrhpfLLn3NsW3btiZhSZ1hEui23377WoPUc+UTdT1pcL2YT548OXSkKaaXXXaZLVu2LIiNhRSwpk6dGvxp1arVZlmueB111FGhu07ipcTPww47LO/fBgSsvNHxIAQgUGQCXjdgRXab5SEAgRgQoD7FIEiYCIGEEvBanxCwYpCQEqEeeeQRmzRpkr300kv1Wqw5U1dddVXodkrt0tqwYYPNnDkz/El3qevo2muvrRGYonv0pUAd/1u7du1mj0l80ewkCWt6VzoBK3UGVt0FJKZNnz49CG9aXwKORLlcZ2BFIl1j+OidGoD/y1/+Mi0fCVviKmErdQZZLnwUQwmFOiaoGWWpl8RGxewnP/lJQQSsSJyK3iMBUuJmy5Yta14rcW7MmDG2dOlSO+iggxp1fFCLImDFoJBgIgQSSsDrBiyh4cBtCEAghQD1iXSAAAS8EvBanxCwvGZMGrv+9a9/2e9///sgOujIm7p3JCRpMLpEqGHDhtkOO+yQ1iN1aqlTad68ebZ8+fLwRcB+/frZ0KFDbdSoUaHjKN2lr/epk2rRokW2Zs2a0KV06KGH2sSJE61nz541gk5DXyGcO3dueF7im4Srk046KbxTXU0SwXQsMhoono+AFdndWD5iKl/VJSW2slXdY/K1e/fujeKjh6MYzJkzJ8RAgqOOJo4dO9ZefvnlcASzEB1YOp4pP8RWzDUoX+9UrkSXBLWIvY4Qqiss3+ODCFgxKiKYCoEEEvC6AUtgKHAZAhCoQ4D6REpAAAJeCXitTwhYXjMGuyBQRALRHKxrrrkmCKL9+/dv1NvowGoUPh6GAASKSMDrBqyILrM0BCAQEwLUp5gECjMhkEACXusTAlYCkxGXIRDN5FJXlrq1otln+ZJBwMqXHM9BAALFJuB1A1Zsv1kfAhDwT4D65D9GWAiBpBLwWp8QsJKakfidOAI6WlhRURHmjGmYv75EGB3dbCwMBKzGEuR5CECgWAS8bsCK5S/rQgAC8SFAfYpPrLAUAkkj4LU+IWAlLRPxN7EEVq1aFWalRcPdNZReX57s3Llzo5kgYDUaIQtAAAJFIuB1A1Ykd1kWAhCIEQHqU4yChakQSBgBr/UJASthiYi7ySXw2muv2amnnho+ADBkyJDQgaVB+oW4ELAKQZE1IACBYhDwugErhq+sCQEIxIsA9Sle8cJaCCSJgNf6hICVpCzEVwgUiQACVpHAsiwEINBoAl43YI12jAUgAIHYE6A+xT6EOACBsiXgtT4hYJVtyuEYBEpHAAGrdKx5EwQgkBsBrxuw3LzgbghAoBwJUJ/KMar4BIHyIOC1PiFglUd+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rgwElPWWWXH3o1D7sKQKBD22Y2cO9KG9m3sgCrsQQESkfA6wasdAR4EwQg4JUA9clrZLALAhDwWp8QsMhNCECg0QQQsBqNMDYLjDig0sYc1DI29mIoBLxuwIgMBCAAAeoTOQABCHgl4LU+uRewLr74YpsxY0ZWcT3iiCPs7rvvtk6dOmV1v4ebPvvsMzvrrLNs/vz5tnLlSuvTp48Hs4pmwzfffGOrV6+2X/3qV7Z8+XL75JNPbNSoUTZnzhzbcssts3qvfpkGDBhg7777rt1///12/PHHZ/VcnG96+umnrW/fvnbqqafa1Vdfba1bt3blDgKWq3AU1Rh1Yi0+s01R38HiECgkAa8bsEL6yFoQgEA8CVCf4hk3rIZAEgh4rU8IWE2cfUkTsF544QU74YQT7MUXX6whf8YZZ9js2bNtiy22yBgNCWAScKZMmRLuPfnkk+3aa6+1tm3bZnw2zjcgYMU5euVlOwJWecUzCd543YAlgT0+QgACDROgPpEhEICAVwJe61NsBKxy7U5KmoAVCTEjR44MQlSu3XLqulLHVkVFhW211Vb21FNP2QMPPGC9e/f2+rufCLvowEpEmIOTHCFMTqzLxVOvG7By4YsfEIBA/gSoT/mz40kIQKC4BLzWJwSs4sY94+pJE7B0xPOkk06yiy66yM4///yMfOresGTJEhs8eLDpaOn3vvc9GzJkSFjnggsusObNm+e8Hg8UhgACVmE4el5FnVdDelfasP0Z4u45Tti2OQGvGzBiBQEIQID6RA5AAAJeCXitT2UrYEVCiTq3PvjggzBH6+233w7zki6//PKazp8333zT7rjjDpMwsmbNGtt1113t6KOPtokTJ1r37t3T5tMXX3xhTz75pN16661hjtPGjRvD7KpTTjnFjjnmGGvVqtVmz+mZ3/3udzZv3rzwjN5z+umn24knnmjTp0+vdwaWbL/lllts0aJFwb5u3brZoYceGuzr2bOnNWvWrOZdL730kg0dOtS22WYbu/POO23t2rXB1+h9Oqo3duzYMD/pjTfesJkzZ4YZUrokCp177rn1+lzfL1a29kW2yabUq1evXnbvvfcGHpkuMTz77LPtN7/5jf3hD3+w73znOzZixAj7+uuvbeHChdajR4+0S3z11VeBwQ033FAzd6tfv36Blbq56h4/zPV+vXTTpk22YsWKmviuX7/eGnpHZGg6fsrRn//857Vi4f0IYVVVVXCpuro6Uxj5OQQgAIGSEvC6ASspBF4GAQi4JEB9chkWjIIABMzMa30qewFL4pDEnHXr1oVE1MB0iTotW7a0P/3pTzZu3DiTuFL3klB01VVX2aBBg2qJRBs2bLDzzjvPfv3rX6dNbB2N0zynzp071/y8oWd+/OMfh/UfeuihzYa4//nPfw4iV13RRwu3a9cuCFCnnXaatWjRIrwrEon0bq2rriQNSU+9rrjiCtt7771NYlZdvyXC3XXXXVmLWLnYVwgBK5qftdtuuwVRr3379nbhhReGbqybb77ZxowZs1lMJEYpHtOmTUsbL4lYc+fOrYlXrvdrUcVXsdCfdNfhhx8e5nTtsssutX6cKf9uv/32IILpQsDi/0cgAAEI5EfA6wYsP294CgIQKCcC1Kdyiia+QKC8CHitT2UvYCmNJOT84he/sMrKSvv000/D7KS///3vJrFJ/5TIpWHgHTp0CGLEI488ErqRPv/8c1u8eLFF3SXq9JGopS4gdVqpq2uvvfYK85jU0aQv6914441hwPill14aOrE0dFziioQyCURXXnllWE8dO3qP7IqEpNQ5X+oWk33q9JLYJHu23XbbYP/SpUuDzerykTg3cODAWgKWBC8JcHqXusnk94IFC2zChAn2rW99yzp27Bi6j/S/xUID1SXsPfroo6FLSV+6y3TlY5/WzPcIYerw9lQbJewcddRRoStNopZimHpFopfErmuuuSbMypJg+MorrwSfJRxKtFMnnK5c70+Nr7rIZs2aZfoapkTFV199NeSeusM0uF5fmozsS+U3depUmzx5snXt2tX+9a9/hRzSEcuDDz7YbrrpJuvSpQsCVqaE5OcQgAAE6iHgdQNGwCAAAQhQn8gBCEDAKwGv9Sk2AlamwNadqRQJJQcddFAQTST+RFeqGCIBSOJF6lE83ScxR/OVJk2aVDNf6fXXX7fhw4fbt7/97SBK6ahe6iXxQUf7/vKXv9h9991nu+++u/3jH/8IQpREolQxLHoueo86pVIFLIkxOpKoI38adp56zE32yyetm/oVvtQuJ4kgej7yS+uPHz8+CF4SqLSmjhJGV8TrnHPOCR1NmeZJ5WNfYwSsiKM66SK2Wu+jjz4KnVePP/54EPb69+9fKyY6njhs2LAQQ/1JjfNjjz1m6o5K7crL9f5oqLyELwlhhxxySK33v/feeyEO6rZKtS/ilyp2Rg9GRyXnzJkT8vCwww5DwMpUAPg5BCAAAQQscgACEIgZAa//gRgzjJgLAQgUgYDX+lT2Apa6l3SEbIsttqgJ68cffxxEhXfeeSd0Jqlbqe6l2USar6RL9+hY3m9/+9vQ7aQuLIke6S7N0xo9erTp+JfmK61atSqIJOp40rHDNm3a1HosEmAkbkQCljq/JGxcf/31NQJG3XdFgo46eTQfS8fqIgFL3V3R30XPqXtMw84vu+yyGttS18zliFq+9jVGwNIMKx3n/OlPf2o6Bpk6Z0ydTTpKqblRdX8W8VfXmY5+DhgwwLbeeuvNBMuIRb73H3fccXbdddeFo511r0gcjEQ0CVSZ4lt3jVziU4T6lXHJx/rtYz+o/M88towPOLihokMna33sEGszcvOjpw7MwwQIQKBABLxuwArkHstAAAIxJkB9inHwMB0CZU7Aa32KjYCV2p2UTa40dFRNx8fUlRMFpaH1UoeMS/zRUb5srqgjLOroqe+re19++WWYz6SOqMhHiVrqrnrrrbfqHXCe7uuFqTOwItEt1VZ1VunYo4aNH3jggbXcyEUgyde+fAWs1I6kBx980I499thatkfH/vSXqd1Z+t86EqojnxIDo0tH/XSk7yc/+Un4kmE0Qyyf+zPFV2vWZSsBMFN86+ZYLvHJJj8LfU8cBayIQZsRJ1vbn51RaCSsBwEIOCHgdQPmBA9mQAACTUiA+tSE8Hk1BCDQIAGv9SmRAlZ9A8XTRTBVwIoEoGxyPRKsspn5FK0bCVgffvhhONao42f1faGvIQFLRxv13k6dOtUyte57Un+Yi0CSr335CliRQKVjmJkuddupOy71qKBELHXG6QuQf/vb32otsc8++5iO6u233341f5/L/dnEty5bzTHLFF8ErEyRLtzPm23V0b69+OHCLchKEICAKwJeN2CuIGEMBCDQJASoT02CnZdCAAJZEPBanxItYNUn9NQXz0gASh36nSn2mTp0NM9KX9LTn0J1YBVbwCp1B1Y0LyoTa/1cw9wlVmkget1LXxh8+eWXw7HM3/3ud6Zjibr23XffMBus7lcCs7k/U3y1PgJWNpFrunsQsJqOPW+GQCkIeN2AlcJ33gEBCPgmQH3yHR+sg0CSCXitT4kUsCIBRmKGBqv37Nkzq9yMxIpsB51rUQVec5ckrKSbkZQ6XD2XGVjR8PD3339/sxlYxRawspmBlc4+8cimYyk1GJmGtEf3Ru/TMPf777/fjj/++IwxffPNN8PcLB1LvOeee8KcsoaudPdHM7MamoEVCXDpZmClO86ZzoZcOuQyOl6EGzhCWASoLAkBCBSEgNcNWEGcYxEIQCDWBKhPsQ4fxkOgrAl4rU+JFLA00FwdT+qo0kwr/XvqHCRl4nPPPRfmZGk4ugSIDh06WOqsJQkedYUvdexIpJg5c2aNiBIJMBI60n2l7oknnrCTTjrJJMDk8xVCfSlRX0Tccssta4a4F1vAEp9sv0KYal8+AlY0vF0CYBSHdJUiNaapX2aM5paJkb5WmHqldr9FAlau92f7FcKHHnooCGXR/K6GvkIoG5csWWKDBw8OOarh888884z17ds37RckPVTOOApYYYj7kOHWZugoDwixAQIQKBIBrxuwIrnLshCAQIwIUJ9iFCxMhUDCCHitT4kUsJR7mqc0fPhwW7t2rU2dOtUmTZpk2267rW3cuDEc+dIX+/TP1OOCEqguv/zy8DPNxtK/H3LIIVZZWWnqhNKMJQ1jP/jgg+2mm26yLl26hDSXODJu3Djbcccdw1fy9IwuiVcaMC4bdKUKWPq6oAZ9P/nkk6YvKUpok32an6QvFk6fPt3Wr18fjr7py4i6otlepRCw8rEvVwErVZRKN9uqbg159tlnTZ1Quh544AHr3bu3RX/Xvn17mzVrVuiEa926tWl4/sMPPxw6sLbaaquaWWO53i8RTOKY4qvh8HrHEUccEQTRV199NQiaCxcuDEPj9bVECaG6In7V1dVhZtf48eNDvsgu5YUG+//zn/8MHYJVVVWbHUOUD54u2ahL/nBBAAIQ8ETA6wbMEyNsgQAEmoYA9alpuPNWCEAgMwGv9SmxApaEBwkYp59+uq1bty5tBCUa6U/btm1rfi7RSOKCBKp0l4QtCVn7779/zY8lfEmA0XN1L3Vf6St7+npe3S8t/vnPfw72RQJX6rPt2rULnV6nnXZaTfdYKQUs2ZKrfXomlyOEr7/+ehAZxTybo54avj5hwgS77bbbgsgo8Uhxro+97BHHG264IbxHg98bilW6+/V3eq9ioT/prsMPP9yuvfbazWZsZeInMXT06NEhvvUdIYwG6j/yyCO1xNbIjtQPFqT7kme0burHCjKXs83vQMDKhxrPQAACpSDgdQNWCt95BwQg4JsA9cl3fLAOAkkm4LU+JVbAipJRc4009FtHttasWWMdO3a0/v37B+GoX79+VlFRsVneSnBSZ9Stt94aBoFLYNlrr73sJz/5STim1rlz582e2bRpk2nekb54p2fUTaV36Gt06qZSd046geGDDz4IR+cWLVoU7OvWrVvoIpo4cWI4wpj6tb1SC1hyMhf7chWwomN2qUcCMxWR6BkNZlfnU48ePSxiL6Fq9erVQbAURx3nU7zqcsz1ftkUPSPxMsoJ5Y/mao0aNaqWCJrqQ7b8ELAyRZ6fQwACEEhPwOsGjHhBAAIQoD6RAxCAgFcCXuuTewHLa0CxCwIQ+A8BOrDIBghAwCsBrxswr7ywCwIQKB0B6lPpWPMmCEAgNwJe6xMCVm5x5G4IQCANgVXzt7KqnTekZ7NFN6vYdrRV9DgfdhCAAARKTsDrBqzkIHghBCDgjgD1yV1IMAgCEPg3Aa/1CQGLFIUABBpNoEEB69+rV2w/0Sq+e1Wj38UCEIAABHIh4HUDlosP3AsBCJQnAepTecYVryBQDgS81icErHLILnyAQBMTyEbAsi26WYs+rzSxpbweAhBIGgGvG7CkxQF/IQCBzQlQn8gKCEDAKwGv9QkBy2vGYBcEYkQgOwFrB2vR59UYeYWpEIBAORDwugErB7b4AAEINI4A9alx/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oAActrZLALAhDwugEjMhCAAASoT+QABCDglYDX+oSA5TVjsAsCMSKAgBWjYGEqBBJGwOsGLGFhwF0IQCANAeoTaQEBCHgl4LU+IWB5zRjsgkCMCBw46Smr7PLDGFmMqbkS6NC2mQ3cu9JG9q3M9VHuh0CTEvC6AWtSKLwcAhBwQYD65CIMGAEBCMRIYEfAIl0hAIFGE0DAajTC2Cww4oBKG3NQy9jYi6EQ4D8QyQEIQMArAeqT18hgFwQg4LU+IWAlPDc3btxoLVq0sGbNmiWcBO43hgACVmPoxetZdWItPrNNvIzG2kQT8LoBS3RQcB4CEAgEqE8kAgQg4JWA1/oUawFrw4YNtmzZMlu6dKmtXr3a1q1bZ+3atbPevXvbgAEDbMiQIbbddtt5zYkmteuLL76w+++/36qrq+3SSy+11q1bB3s+++wzO+uss2z+/Pm2cuVK69OnT5Pame3Ln376aevbt6+deuqpdvXVV9f4U9/zH374oZ144onhx3fffbd16tSp3ld5YJKrf9lyK9R9CFiFIul/HQQs/zHCwtoEvG7AiBMEIAAB6hM5AAEIeCXgtT7FUsD65ptv7IknnrApU6bY2rVr6415x44dbfr06XbaaadlFDS8Jk6x7HrppZds6NChtt9++9USfDyINfn4nKvAg4CVD+X6n0HAKixPz6txhNBzdLAtHQGvGzCiBQEIQID6RA5AAAJeCXitT7ETsCReLVy4MIhSutRlpX/fc889g0i1adMme++990J30XXXXWcSas444wy74oorrG3btl7zo+R21SdgldyQAr0QAatAIPNcBgErT3AxekydV0N6V9qw/RniHqOwYSpHdMgBCEDAMQGv/4HoGBmmQQACJSLgtT7FTsCSUBEd/Zo3b54deeSR9c5v0pHC8ePH20MPPRQErMmTJ1vz5s1LFHLfr0HA4ghhITO0qqoqLKcjqVwQgAAEPBHwugHzxAhbIACBpiFAfWoa7rwVAhDITMBrfYqVgKWZVxMmTAjdVTfccIMNHz484/DxF198Mdz35Zdf2n333We77757rWi98cYbNnfu3CBySdTZdddd7eSTT7YxY8ZY586dN4tstvdrrtJJJ51kF110kZ1//vmbrXPxxRfbjBkz7K677qoR5CJRaZtttrE777zTVq1aZbNmzbKnnnoqo13RPLAlS5bY8uXLbf369datWzfbd999Q4dav379rKKiotaMq1SjjjjiiDALqk2bNg3OwErn/9FHH20TJ0607t271/IzOqanjjit/eabb9qcOXNMImRlZaUNHDgwvEvdc3WvbP2JnmvKDizNE3vyySft1ltvDew1GF+zw0455RQ75phjrFWrViX3L3NJKuwdCFiF5clqEIBA4Qh43YAVzkNWggAE4kqA+hTXyGE3BMqfgNf6FCsB67nnngtHBvfYYw+75ZZbrEOHDhkzR0cONdRb87IkemnIty79/b333hs6tCT21L0k/PzmN7+x733ve3nd3xgBS8LZj3/8Y7vgggvsk08+qWWahBH5LqEtut5///0gIEmgS3dpsH0k+H3++ec1AlXqvZkELPHSsHx1samzre4lseyqq66yQYMG1YiKkYD12muvBZFK4lq65xYvXmyRAKKf5+JP9PXEphKwJLSdd9559utf/zot+5EjR9rs2bNriaGl8C/jL0aBb0DAKjBQloMABApGwOsGrGAOshAEIBBbAtSn2IYOwyFQ9gS81qdYCVgSnIYNGxaEHf2JxItM2SNx46ijjrJITNhiiy1MYpjWeuutt0In1Lhx46x9+/b27rvvBiHmyiuvrPVFu1zvb4yAFQ2mnzp1ahCM1JH1+uuvh4H0mv+V+qW9r7/+2i688EJTR9fYsWMDl2233TYgeeedd+yaa64Jvhx66KF2xx13WNeuXcPPch3inur/L37xi9AJJwHxo48+CoKaOs00ND9VjIoErEceeST8TF87HDFiRPhS5CuvvBKENHW+6Z+XX365tWzZ0vL1pykELNmqXDn77LNDp5XyaK+99gqdbupU+9WvfmU33nhjEE/luzqxSuVfpt+JQv8cAavQRFkPAhAoFAGvG7BC+cc6EIBAfAlQn+IbOyyHQLkT8FqfYiVgXXbZZXbuuefWOnaXTeKkHs2TsLTVVlvViD4SeH7+85/XEsMkyugI4fPPPx8EGR07jESibO7v2bNnODKX7xFCCVjpBs/rKJ6Opf31r3+1Bx54wHr37h1EKs0E09cDJW716NGjFhIJXzpCqc4rCYBR51YuAlaq6CKhbNq0adaiRYua93z11VdBgNJRSf2RiKZZY6kClrqQJFSlio6RsHjggQeGI5MSxPL1J18BS+JaLtfKlSvD8UBdEdtvf/vbdvPNNwehMfX617/+FTrj/vKXv9QcXy2Vf7n4VIh7H+u3j/2gslkhlirZGhUdOlnrY4dYm5FjSvZOXgQBCJSegNcNWOlJ8EYIQMAbAeqTt4hgDwQgEBHwWp9iJWClmxuVTYrVFbDUIaNurJdffjkIVBKcGrokaOVyv9ZqjIClI3d/+MMfaoSSVNt0HFJdWanHIRuyPRKRJJwsWrTIdtttt3B7LgJWNv5H6+n444IFC8KRuejdzzzzjD366KO233771TK1blw6deqUMZz1+dMUAtZvf/vbMMdLXVgS59Jd6nobPXq03X777TZq1KiS+ZfxRQW+IY4CVoSgzYiTre3PzigwEZaDAAS8EPC6AfPCBzsgAIGmI0B9ajr2vBkCEGiYgNf6lEgBS4KMjg+qc0ZCUybhRMfdcrm/sQJW27ZtgwikuVJ1r8cee8wOP/zwtMcoN23aZB9//HGYUfX222+Hzp8//vGPtmLFirBMavdQLgJWNv6nDmyPOr3S/V2qP5kErFz8yVfAimLVUA6ou00C1fz582sxjDoCsyl+6Yb5F9O/bGwq5D1xFrCabdXRvr344ULiYC0IQMARAa8bMEeIMAUCEGgiAtSnJgLPayEAgYwEvNanWAlY0QysmTNn2jnnnJMRenRDdFRN85fUwaSv4Q0dOjQc+cpGwMoktKQzpDEdWA3ZlU6o0SBxzVrSIPF0A9Yj+/IVsLLxv5ACVj7+NIWAFXUEZpOIqQJWKfzLxqZC3oOAVUiarAUBCBSSgNcNWCF9ZC0IQCCeBKhP8YwbVkMgCQS81qdYCVgvvPCCnXDCCeEYXD5fIYyOemUjyKQmZa7369nGCFiaBaXno2HsqbZEHViRICIxREPEr7/++jAcXXOxdFRPz/7whz+0Ll26hHlamvWUr4BVyg6sfP1pSgHrrrvuCnPIsrlK5V82thTynjgLWBwhLGQmsBYE/BHwugHzRwqLIACBUhOgPpWaOO+DAASyJeC1PsVKwPriiy+CWDNnzpww9FuiQaYvEb744othiPmXX35ZM0g7mumkTqzUuVD1BTPX+zMJWBqKrmHnOoKWKn5EQtmnn35a72yuaAZWNFMp6i475JBD7LrrrrPtttuulhvqyFLnmeZQ5StgZTMDKxIX9f66M7A0fD51gHxkYDphMF9/mkLAijoC1Q2obiwNrs90lcq/THYU+udxFLDCEPchw63N0MyzyQrNi/UgAIHSEfC6ASsdAd4EAQh4JUB98hoZ7IIABLzWp1gJWEqj6upqGzJkSMgoCTZHHXWUaSh7ukvizfjx4+2hhx6yK664Igw/l8iQ+lW9dF8V/Oabb8JRwylTpgSBSfOvGvoKYd37JaxFnVIa/i471R0VXW+88Ub4QqHEjHQClr5CmO5rf5prpfUkCN13333h64gNdXrJLv1cz+jKV8DK5SuEmhWlLxK2bNmyZoh7LgJWvv40hYAViXZie88992z2MQB9nVFfZNSR1/vvv9+OP/74vOOVq3+lLrlVVVXhlfr95IIABCDgiYDXDZgnRtgCAQg0DQHqU9Nw560QgEBmAl7rU+wELIky6nyRMLVx48YgZk2aNCkcK5RoosHYEkwkGEg4UpePjtBJwNJw9Oh67rnngjD1/vvv26WXXhq6lNq3b2864rV06VKbPn26fec73wkCU/fu3S3X+yNx46233rLZs2cHwapVq1b2/PPP2y9/+UtbtWqVvfvuu/UKWBK8ZsyYYePGjQvil47x/dd//Vew7dxzzw2CWosWLWz58uU2aNAg+/73vx9Et3322SeIdPrq4Ny5c8PRwk8++aReAUs+q5stGhhf38DyyH/584tf/MImTJhgOuqo7iwd59SRxo4dO4bOsUjMyGeIe77+5CrwRLYJTKY5aPUxkUAlsU7ddL169Qr/rk64ysrKkFfz5s0LMTn44IPtpptuCsc5S+Vf5pJU2DsQsArLk9UgAIHCEfC6ASuch6wEAQjElQD1Ka6Rw24IlD8Br/UpdgKWUkUi1pNPPmnTpk0LX9qr75KgMnXq1CBwtW7dutZtWkNikLqy0g0+l6AjAeLII48MxxRzvV/ihoQr2Vj3kqC255572umnn55WwJKotNdee4WjknUvdVNp3c6dO4cfpc5Uqnuv/Fcn11//+tcgMj344IN27LHHhtv+8Y9/hM6shx/+/19fO+CAA8LRP4ks6b64l43/mjEmMS061pmPgJWvP00hYInb+vXrQ4wlUKW7JGwpj/bff/9Gxas+/yLGmnGWbhZXdExTXX2pHXiRrdG6sjPdMc9sSzMCVrakuA8CECg1Aa8bsFJz4H0QgIA/AtQnfzHBIghA4P8T8FqfYilgRUmlzpinnnoqCC9//OMfgxAl0UZizIABA+y4444LgkxDl47zqVNJxwz1H/u77rqrHX300TZx4sTQeVX3yuV+zez63e9+FwQMdd5EotWoUaPsgQceCF1Z6Y4Q6iuEt956q61YsSJ8WXD16tXWv3//IHgdc8wxoZMr9ZLoc/PNN5vmYq1ZsyZ0U+m42tixY0NnmoS6wYMHh04hHWmLZjWpC0ydZrJNxxEXLlxoO++8c1oBK3pfLv7nI2DpPfn401QCluxVnCWoKmZiKVFLAuRPfvITGzNmTI3YGDEspH8IWPxfDAQgAIGGCXjdgBE3CEAAAtQncgACEPBKwGt9irWA5TXY+dqVz9cO830Xz0GgkARWzd/KqnbekH7JLbpZxbajraLH+YV8JWtBAAIQyIqA1w1YVsZzEwQgUNYEqE9lHV6cg0CsCXitTwhYjtIKActRMDAlJwINClj/Xqli+4lW8d2rclqXmyEAAQg0loDXDVhj/eJ5CEAg/gSoT/GPIR5AoFwJeK1PCFiOMg4By1EwMCUnAtkIWLZFN2vR55Wc1uVmCEAAAo0l4HUD1li/eB4CEIg/AepT/GOIBxAoVwJe6xMClqOMQ8ByFAxMyYlAdgLWDtaiz6s5rcvNEIAABBpLwOsGrLF+8TwEIBB/AtSn+McQDyBQrgS81icELEcZh4DlKBiYkhOBbAQszcCq2HFGTutyMwQgAIHGEvC6AWusXzwPAQjEnwD1Kf4xxAMIlCsBr/UJAatcMw6/IFBCAg0Pcd/BKrqORrwqYTx4FQQg8B8CXjdgxAgCEIAA9YkcgAAEvBLwWp8QsLxmDHZBIEYEqqqqgrXV1dUxshpTIQCBJBDwugFLAnt8hAAEGiZAfSJDIAABrwS81icELK8Zg10QiBEBBKwYBQtTIZAwAl43YAkLA+5CAAJpCFCfSAsIQMArAa/1CQHLa8ZgFwRiRAABK0bBwlQIJIyA1w1YwsKAuxCAAAIWOQABCMSIgNf9EwJWjJIIUyHglQACltfIYBcEIOB1A0ZkIAABCFCfyAEIQMArAa/1CQHLa8ZgFwRiRAABK0bBwlQIJIyA1w1YwsKAuxCAQBoC1CfSAgIQ8ErAa31CwPKaMdgFgRgRQMCKUbAwFQIJI+B1A5awMOAuBCCAgEUOQAACMSLgdf+EgBWjJMJUCHglgIDlNTLYBQEIeN2AERkIQAAC1CdyAAIQ8ErAa31CwPKaMdgFgRgRQMCKUbAwFQIJI+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RMCVoySCFMh4JUAApbXyGAXBCDgdQNGZCAAAQhQn8gBCEDAKwGv9QkBy2vGYBcEYkQAAStGwcJUCCSMgNcNWMLCgLsQgEAaAtQn0gICEPBKwGt9QsDymjHYBYEYEUDAilGwMBUCCSPgdQOWsDDgLgQggIBFDkAAAjEi4HX/hIAVoyTCVAh4JYCA5TUy2AUBCHjdgBEZCEAAAtQncgACEPBKwGt9QsDymjHYBYEYEUDAilGwMBUCCSPgdQOWsDDgLgQgkIYA9Ym0gAAEvBLwWp8QsLxmDHZBIEYEELBiFCxMhUDCCHjdgCUsDLgLAQggYJEDEIBAjAh43T8hYMUoiTAVAl4JIGB5jQx2QQACXjdgRAYCEIAA9YkcgAAEvBLwWp8QsLxmDHZBIEYEDpz0lFV2+WGMLMbUuBLo0LaZDdy70kb2rYyrC9hdYgJeN2AlxsDrIAABhwSoTw6DgkkQgEAg4LU+IWCRoBAoIIGvvvrKKioqwp8kXQhYSYq2D19HHFBpYw5q6cMYrHBNwOsGzDU0jIMABEpCgPpUEsy8BAIQyIOA1/qEgJVHMHmkPAls2LDBli1bZkuXLrXVq1fbunXrrF27dta7d28bMGCADRkyxLbbbru0zm/atMmeeOIJu+222+zXv/61derUKdz32Wef2VlnnWXz58+3lStXWp8+fcoSHgJWWYbVtVPqxFp8ZhvXNmKcDwJeN2A+6GAFBCDQlASoT01Jn3dDAAINEfBanxCwyNvEE/jmm2+C+DRlyhRbu3ZtvTw6duxo06dPt9NOO81at25d674PP/zQTjzxxPB3d999NwJW4rMKAMUmgIBVbMLls77XDVj5EMYTCEAgXwLUp3zJ8RwEIFBsAl7rEwJWsSPP+q4JSLxauHBhEKV0qctK/77nnnsGkUqdVe+9957df//9dt1119lLL71kZ5xxhl1xxRXWtm3bGt8QsJiB5TrRy9A4jhCWYVCL5JLXDViR3GVZCEAgRgSoTzEKFqZCIGEEvNYnBKyEJSLu1ibw9NNP13ROzZs3z4488khr1qxZWkw6Ujh+/Hh76KGHgoA1efJka968ebgXAQsBi9+t0hBQ59WQ3pU2bH+GuJeGePzf4nUDFn+yeAABCDSWAPWpsQR5HgIQKBYBr/UJAatYEWdd9wQ082rChAmhu+qGG26w4cOH1yteRc68+OKL4b4vv/zS7rvvPtt9993t4osvthkzZtTyt1evXnbvvffaDjvsUGsGVvv27e3qq6+2Bx98MNx/xBFH2NSpU22vvfZK+24JY+oQW7x4sa1YscK6detmhx56qE2cONF69uxZ65lIROvevbude+65dskll9g999xjO++8c7DvuOOOCzO5HnjgAbvlllts+fLlYcaX5nKdcsopdswxx1irVq3yiltVVVV4rrq6Oq/neQgCEIBAsQh43YAVy1/WhQAE4kOA+hSfWGEpBJJGwGt9QsBKWibibw2B5557LhwZ3GOPPYKg06FDh4x0dORQApTmZUn0OvXUU7MWsDQ/68477wzD4VMvzdbS8HcNik+9dFxxzJgxpi6xupeEp5kzZ4bjji1atAg/jgQsiWQSou66667w9127dg3D6XfbbTc7++yz7frrr0/r56RJk8Kaded7ZYRiZghY2VDiHghAoCkIeN2ANQUL3gkBCPgiQH3yFQ+sgQAE/kPAa31CwCJLE0tAHVLDhg2zCy64IPyp7+hgXUASlI466igbOXKkzZ4927bYYousjhBqHXVb6eihRKV33303vPemm24Ka2nGloQpXR988EEQxx5//PEwc0sdV9tuu61t3LgxCFrnn3++SYCTIDZw4MBaAtYjjzxi++67r82dO9f23ntv+/jjj8O66uAaNGiQHXjggUGEU2eWBLlnn33WJF79z//8j/3hD3/I60uJCFiJ/TXCcQi4J+B1A+YeHAZCAAJFJ0B9KjpiXgABCORJwGt9QsDKM6A8Fn8Cl112WThqp06l6AuC2XilzqihQ4faNttsU/PFwWxmYI0dOzYIR6nD36O19HcLFiwIRwR1LVmyxAYPHhy6u6ZNm1bTZRXZJ/FK4puEqmuvvTasGdkgASvqDkv1J/L39ttvt1GjRtVydf78+aGb66qrrgpHHnO9ELByJcb9EIBAqQh43YCVyn/eAwEI+CVAffIbGyyDQNIJeK1PCFhJz8wE+x/NriqVgKV5VBK+Uq9IdNKXDtURtuuuu4b5WhKtdL+O/qmLqu716aef2plnnmmrV6+2RYsWheOB0VrPPPOMPfroo7bffvvVeizqONN8Ls3EOvjgg7M6NplNijzWbx/7QWX64ffZPM895U+gokMna33sEGszckz5O4uHrgh43YC5goQxEIBAkxCgPjUJdl4KAQhkQcBrfULAyiJ43FKeBEotYK1cuXKz43npBKyPPvooHCnU1w6zuaJ1062V+vz7778fjiVGA+T1M3VwHX/88WEWmIa/V1RUZPPKze5BwMoLWyIfajPiZGv7szMS6TtONw0BrxuwpqHBWyEAAU8EqE+eooEtEIBAKgGv9QkBizxNLIGoI0mDy88555ysOUQzsEaMGBGOBGroeTZHCLMVsFKPAmZjVLYCltbSbC3N3Lrxxhs3GyavrxDqCOEuu+ySzWtr3YOAlTOyxD7QbKuO9u3FDyfWfxwvPQGvG7DSk+CNEICANwLUJ28RwR4IQCAi4LU+IWCRo4kl8MILL9gJJ5wQjt/l8xXC1HlRxRCwUo8VZhOkTB1YqWvomOJ///d/m+ZlqdNLRxF1aci75mF17tw5m1fW3IOAlROuRN+MgJXo8DeJ8143YE0Cg5dCAAKuCFCfXIUDYyAAgRQCXusTAhZpmlgCX3zxhZ199tk2Z86c8DU/DXLP9CXCF1980YYPHx7mVN133322++67B36FFLA+//xzmzJlil1//fVhltVhhx2WVYxyEbBSF9SXCP/2t7/ZuHHjwpcI083PymQAAlYmQvw8IsARQnKh1AS8bsBKzYH3QQAC/ghQn/zFBIsgAIH/T8BrfULAIkMTTaC6ujrMf9J13XXX2VFHHVXvHKh169bZ+PHjQ8fSFVdcYZMnT7bmzZsXXMDSguoIO+WUU8LXAufOnWvt27evFae33347zMnSMPeFCxdajx49akS0dJ1bkSgmoW7p0qXWv3//WutFQ+F1rBIBK9G/EkVzPgxxHzLc2gyt/QXMor2QhSHwbwJeN2AECAIQgAD1iRyAAAS8EvBanxCwvGYMdpWEgLqPJNpImNq4cWMQsyZNmhSOFbZs2dI2bdpkEoTuv//+IHC99NJLdsYZZwQBq23btjU2Rt1Pr732mi1YsMCqqqrCzz777DM766yzwrG8bGdg6Tm9UwKWxDJ1fF144YW20047BXuef/55u+iii4IQpfld6iKTkJapA2vJkiU2ePDgMEh+1qxZ4euG8nHDhg3BZnV96cuEmpHVpUuXnPhH/koQ5IIABCDgiYDXDZgnRtgCAQg0DQHqU9Nw560QgEBmAl7rEwJW5thxR5kTkIj15JNP2rRp0+wvf/lLvd527NjRpk6dGgQuDW5PvVKFKv19165dbdmyZfb9738/LwFLa6hoSFiL5lPVNUwdWLNnz66ZV5VJwJJQJbFLRxPTXd26dbPbb7/d+vXrl3PEEbByRsYDEIBAiQh43YCVyH1eAwEIOCZAfXIcHEyDQMIJeK1PCFgJT0zc/w8BiVBPPfVU6Eb64x//GL7SJ9HqgAMOsAEDBthxxx3XYGfS3//+dzvvvPPs4YcftsrKynC070c/+lHeApYskyildRYvXmwrVqywdu3ahQ4qdWfpq4GtWrWqcSCTgKUbNffrd7/7nd122232zDPP2Pr1623XXXcNw+zHjBlj3bt3zyslELDywsZDEIBACQh43YCVwHVeAQEIOCdAfXIeIMyDQIIJeK1PCFgJTkpch0ChCCBgFYok60AAAoUm4HUDVmg/WQ8CEIgfAepT/GKGxRBICgGv9QkBKykZiJ8QKCKBVfO3sqqdNxTxDQleuuXWVvGd06yix/QEQ8B1CORPwOsGLH+PeBICECgXAtSncokkfkCg/Ah4rU8IWOWXa3gEgZITmjMvPgAAIABJREFUQMAqPvKK7tOsYqeLi/8i3gCBMiPgdQNWZphxBwIQyIMA9SkPaDwCAQiUhIDX+oSAVZLw8xIIlDcBBKwSxLdlF2vxo7dL8CJeAYHyIuB1A1ZelPEGAhDIhwD1KR9qPAMBCJSCgNf6hIBViujzDgiUOQEErBIEGAGrBJB5RTkS8LoBK0fW+AQBCORGgPqUGy/uhgAESkfAa31CwCpdDvAmCJQtAQSs4oeWI4TFZ8wbypOA1w1YedLGKwhAIBcC1KdcaHEvBCBQSgJe6xMCVimzgHdBoEwJIGAVMbAa4r7DmVbR7RdFfAlLQ6B8CXjdgJUvcTyDAASyJUB9ypYU90EAAqUm4LU+IWCVOhN4HwTKkEBVVVXwqrq6ugy9wyUIQCDOBLxuwOLMFNshAIHCEKA+FYYjq0AAAoUn4LU+IWAVPtasCIHEEUDASlzIcRgCsSHgdQMWG4AYCgEIFI0A9aloaFkYAhBoJAGv9QkBq5GB5XEIQMAMAYssgAAEvBLwugHzygu7IACB0hGgPpWONW+CAARyI+C1PiFg5RZH7oYABNIQQMAiLSAAAa8EvG7AvPLCLghAoHQEqE+lY82bIACB3Ah4rU8IWLnFkbshAAEELHIAAhCIEQGvG7AYIcRUCECgSASoT0UCy7IQgECjCXitTwhYjQ4tC0AAAnRgkQMQgIBXAl43YF55YRcEIFA6AtSn0rHmTRCAQG4EvNYnBKzc4sjdEIBAGgIIWKQFBCDglYDXDZhXXtgFAQiUjgD1qXSseRMEIJAbAa/1CQErtzhyNwQggIBFDkAAAjEi4HUDFiOEmAoBCBSJAPWpSGBZFgIQaDQBr/UJAavRoWUBCECADixyAAIQ8ErA6wbMKy/sggAESkeA+lQ61rwJAhDIjYDX+oSAlVscuRsCEEhDAAGLtIAABLwS8LoB88oLuyAAgdIRoD6VjjVvggAEciPgtT4hYOUWR+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qEgJVbHLkbAhBAwCIHIACBGBHwugGLEUJMhQAEikSA+lQksCwLAQg0moDX+oSA1ejQsgAEIEAHFjkAAQh4JeB1A+aVF3ZBAAKlI0B9Kh1r3gQBCORGwGt9QsDKLY7cDQEIpCGAgEVaQAACXgl43YB55YVdEIBA6QhQn0rHmjdBAAK5EfBanxCwcosjd0MAAghY5AAEIBAjAl43YDFCiKkQgECRCFCfigSWZSEAgUYT8FqfELAaHVoWgAAE6MAiByAAAa8EvG7AvPLCLghAoHQEqE+lY82bIACB3Ah4rU8IWLnFkbshAIE0BBCwSAsIQMArAa8bMK+8sAsCECgdAepT6VjzJghAIDcCXusTAlZuceRuCEAgDYEDJz1llV1+CJsyINChbTMbuHeljexbWQbe4AIEzLxuwIgNBCAAAeoTOQABCHgl4LU+IWB5zRjsShSBb775xr766iurrIynaICAVX7pOuKAShtzUMvycwyPEkfA6wYscYHAYQhAYDMC1CeSAgIQ8ErAa31CwPKaMTnYdffdd9tJJ53U4BPdunWzfffd14YNG2Y//vGPrVWrVjm8gVuLSeCDDz6w2bNnW69evWz48OE1r/rwww/txBNPtPfee8/uvfde23XXXYtpRqPWRsBqFD6XD6sTa/GZbVzahlEQyIWA1w1YLj5wLwQgUJ4EqE/lGVe8gkA5EPBanxCwyiC7shGwUt0888wz7dJLL7W2bduWgffxdyGK31133RUEq+hCwIp/bOPsAQJWnKOH7akEvG7AiBIEIAAB6hM5AAEIeCXgtT4hYHnNmBzsqk8ASV3io48+sqVLl9pFF11k69evtzvvvNMGDhyYw1u4tVgEsolfsd5dqHXpwCoUST/rcITQTyywpHEEvG7AGucVT0MAAuVAgPpUDlHEBwiUJwGv9QkBqwzyLRcBZMmSJTZ48GA766yz7PLLL7eWLZlx09QpkEv8mtrW+t6PgOU1Mrnbpc6rIb0rbdj+8ZzHlrvHPFHuBLxuwMqdO/5BAAKZCVCfMjPiDghAoGkIeK1PCFhNkw8FfWsuAsjTTz9tffv2tVNPPdWuvvpqa926dS1b3nzzTbvjjjtMQteaNWvC3KWjjz7aJk6caN27d69170svvWRDhw61bbbZJnR0rV27Nohiy5cvD8+dccYZNnbs2PCON954w2bOnGn3339/WEMi2rnnnltrzUxH5lLfJ587depkn332WRDj5s+fbytXrrSKigqbO3euPfLII7Zx40br37+/TZo0yQ488EBr1qzZZtz1zoULF9rixYttxYoVpllhhx56aPC3Z8+etZ6J7BMH2X7JJZfYPffcYzvvvLPNmDHDjjvuuLC+7pOf6ngT708++STw+NGPfmQTJkyoWTfyR9xSL3XJnX/++WGd+mZgbdq0Kdg7b968wFtddf369QvxGDVq1GbHQ1PjLltlt44sRjE++eSTbdy4cdaxY8e8crOqqio8V11dndfzPAQBCECgWAS8bsCK5S/rQgAC8SFAfYpPrLAUAkkj4LU+IWCVQSZmK2DpS3c333xzECrSdWD96U9/Cj+TsFL3krBz1VVX2aBBg2pEnUiA6dy5cxgMf8EFFwSxJvW64oorbO+99w5iVt11+/TpE0SUSBhrrIClQfYPPvjgZja0a9cu7ZFJ2TNmzJggMtW99IwEt9NOO81atGhRI0xJUGrfvn0Ygi/bdXXt2tWWLVsW/GxoTd0rjrfffnsQm/IVsDZs2BBs05901+GHH27XXnut7bLLLjU/jgSsgw8+2CLxq+6zJ5xwQhACO3TokPNvBQJWzsh4AAIQKBEBrxuwErnPayAAAccEqE+Og4NpEEg4Aa/1CQGrDBIzk4AlwUJfstN96pBSZ5I6jiR0RNff//53GzlypOmf06dPN3XkSMiQWKJuJnUcff755+G5SKxIFWAkzFx55ZWhW6uystIWLFgQuo2+9a1vha4edQbpf2+11Vb24osvBgHt0UcftRtuuCF0g+lqrIAl0Unrjh8/3rp06WLvvvtuENVuuukmGzJkSBDvttxyy/AufflP73388ceDuKaOq2233TawkdijDqjnnnuulvAV2Sce+qKjOr0kWn388cemd3/xxRfBx9tuuy28V8PyxVD8X3311fB36vYSWwlM0RD9XIa4p4qQ6uqaNWuWHXHEEUFkS31HXTEqErDku4RDdY+pE0/XH/7wh+D/unXrggB47LHH5vxbgYCVMzIegAAESkTA6wasRO7zGghAwDEB6pPj4GAaBBJOwGt9QsAqg8TM5SuEElokzkjoiTqLJIroOOGUKVOCYKMuo7rH7SQ2SQTScTwJMc2bN6/VQXTjjTfaKaecUvOcOrEkJGm9dMcVI5vPOeccu/jii8N6jRWwfv7zn5s6vtQdFV2RyCZfo+N++lk0C0zvnjZtWg2L6DmJV8OGDQtCVSQ2pQpYqcJb6jNitMcee9gtt9yyWSfTs88+G44Z6mhidARSz+YiYEmU0xHBF154IXSAHXLIIbUyWEKl4qBuOh1h1BFKXZGApW6xBx54wHr37l3znOKvr1IqL9TVpZjkeiFg5UqM+yEAgVIR8LoBK5X/vAcCEPBLgPrkNzZYBoGkE/BanxCwyiAzsxGw1K2jTp2f/exnm812UgeRRI933nkndE6pm6rupY6lESNGhL/WPTo2GIlD6jBatGiR7bbbbjWPff3110EQueyyy8KROYkuqVe6WVyNFbAkUKnTK/VKt+aXX34ZRCvdHx39q+vvp59+GjqoVq9eXeNbtNYzzzwTusf222+/nLIn9chlxFAL5CJgrVq1KnTOSQi77rrrQudX3StaT0Kj/kiMjHirQ06iYt1jgtEz0fytnBwzs8f67WM/qNx8xliu65TT/RUdOlnrY4dYm5FjysktfIFA7Ah43YDFDiQGQwACBSdAfSo4UhaEAAQKRMBrfULAKlCAm3KZ+gQQdetobpWO9km4UpeNBq7XvV555ZXQbRQlaUO+9OrVy+69994wlLw+QSZ6Xt1NGhiuYeMaol5sAUtD3HU8LpOA9dFHH4Xjkg899FBWYYvWzSSwpS721Vdf2T//+U97/fXX7a233rI///nP4biihqanMsxVwBJ7xaohoSmdOJhpeD8CVlapkNdNbUacbG1/dkZez/IQBCDQeAJeN2CN94wVIACBuBOgPsU9gtgPgfIl4LU+IWCVQc41NANLM6zOPvtsu/76623gwIFhSPfWW29dy+v6homnQ5NOwJIolnokrq6AlU5YKkYHVrYCVupRwGzCn4uApU61a665Jsz20pcBMzHMVcDKRmhCwMomqqW7p9lWHe3bix8u3Qt5EwQgUIuA1w0YYYIABCBAfSIHIAABrwS81icELK8Zk4NdmYa4v//++2EOlQZ0a2C55kRFA8T1mkjAqk+Iqs+UTM9FHVheBSzNi4q6ybLBnakDK5WzBtcfcMABYdaUhsNr2LsuDXDXlfreXI4Q0oGVTaR83YOA5SseWJM8Al43YMmLBB5DAAJ1CVCfyAkIQMArAa/1CQHLa8bkYFcmAUtL6Rjf6NGjQ1eQBq7rGFp0RUfqXn755fCVQQ0Zz+YqtYClweoakr7jjjvWdHx99tlnYSC9Osuy7cDS1xQ1sF5daZplddhhh2XjbsYh81EcTj/9dPvVr3612XwqFYEBAwaELyTmK2BlMwNLA+Q10yzdDKx0A/XlfDadXQ1BYgZW/XQ4QpjVrxc3QaBoBLxuwIrmMAtDAAKxIUB9ik2oMBQCiSPgtT4hYJVBKmYjYGkm0+WXXx4Gq2tOlL5g17179+C9Bq5feOGF4WuA5557bvj36AuFEZ7oq3wa1B59Ya/QAlbqlwvrCkv6Ut6cOXPCVxA1jD46spiPgCWfIpFHw+Xnzp1r7du3r5UJb7/9dpiTpWHuCxcutB49emQUsKKOM7HVlxxTr1T+jZmBle1XCDXfSx13xx57bDCDGVil/0UPQ9yHDLc2Q2t/wKD0lvBGCCSbgNcNWLKjgvcQgIAIUJ/IAwhAwCsBr/UJActrxuRgVzYClpZ744037KSTTgpihsQWfYkvEqpefPFFGz58uK1du9amTp0ahCIdfdu4cWO4X8KX/pkqzhRawEoV0vS1vKuvvtp23nlnk7Clr/ZJgFMHmY7mNVbA0vFBdSlJ6JHfEu122mkn0xcVn3/++TAkfenSpTZz5swwQ6x58+YZBaxIFJPts2fPtl122SVE8dVXX7VLLrnE7rjjjvC/6xOwxF33tWrVKtyX7siihLybb77Zxo0bFwbpz5o1Kwh6iqPeo64rCW4nnHBC6EqLvjZYbAGrqqoq2FxdXZ1D5nIrBCAAgeIT8LoBK77nvAECEPBOgPrkPULYB4HkEvBanxCwyiAnsxWw5Oo999wTxA/NaNJz0Vf7JIw8/PDDpuNv69atS0tF3Vn6E83PKrSApZdKSPvpT39qq1evrmVDt27dglgjkUhXYwUsraFfyvHjx2/2rujF6sCSENW5c+d6BaVUI1NnYNUFKLFp+vTpwW6JhMuWLauZiyVx6aijjgpCnS4diZRYp/+tTq66s7o0mF/Cmv6kuw4//HC79tprawQ03YOAVQa/6LgAAQjkRcDrBiwvZ3gIAhAoKwLUp7IKJ85AoKwIeK1PCFhlkGa5CFgSPySQ3HTTTZbu+Nybb74ZOoWWLFlia9asCUJX//79g7DVr18/q6ioqCFWDAFLi6tTTMcFZYM6rgYNGmSTJ0+27bbbLnSQFUrA0jrqclLHkmZ/aU5Yu3btgqin7qxjjjmmphsqujedoJSaQvoKoY4kLlq0KAzHl3Alm8V6++23D11lmr+lLqoxY8aER3W8UMKcfqZnNOhd/n/55ZdpBSw9o04x2Ttv3jxbvnx54KT4DB06NLwrdUg/AlYZ/JLjAgQgkDcBrxuwvB3iQQhAoGwIUJ/KJpQ4AoGyI+C1PiFglV2q4RAESk+AI4SlZ84bIQCB7Ah43YBlZz13QQAC5UyA+lTO0cU3CMSbgNf6hIAV77zCegi4ILBq/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XEIBAQwSoT+QHBCDglYDX+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Jw4KSnrLLLD23rLZvZ2ce0sh90ax4j6zEVAhAoZwJeN2DlzBzfIACB7AhQn7LjxF0QgEDpCXitTwhYpc8F3giBsiMQCVhyTCLWgvFtys5HHIIABOJJwOsGLJ40sRoCECgkAepTIWmyFgQgUEgCXusTAlYho8xaiSCwadMm058WLVqUjb/ffPONffXVV1ZZWZmXT6kClhZYfm7bvNbhIQhAAAKFJuB1A1ZoP1kPAhCIHwHqU/xihsUQSAoBr/UJAStGGfjSSy/Z0KFDbe3atVlZfdddd9mJJ56Y1b3pbrr77rvtpJNOsosuusjOP//8vNfRgxdffLHNmDEjpzVOPfVUu/rqq61169Y5PVfMm9944w274IILbNy4cdanT59ivqpka3/wwQc2e/Zs69Wrlw0fPjyv9yJg5YWNhyAAgRIQ8LoBK4HrvAICEHBOgPrkPECYB4EEE/BanxCwYpSUCFhNH6xIiFu5cmXZCFiRUNkYwbPWEcL2zWzBBI4QNn22YgEEICACXjdgRAcCEIAA9YkcgAAEvBLwWp8QsLxmTBq7IgFrv/32c9eZlA/GDz/8MHSIvffee3bvvffarrvums8yJX0GASs97poh7u2b2dkDGOJe0qTkZRCAQIMEvG7ACBsEIAAB6hM5AAEIeCXgtT4hYHnNGAQsl5FBwEoflqqqqvCD6upql3HDKAhAILkEvG7AkhsRPIcABCIC1CdyAQIQ8ErAa31CwPKaMUUQsDZs2GDLli2zJUuW2PLly239+vXWrVs323fffe20006zfv36WUVFRc2b083Aevrpp61v376m42Y77bSTnX322fbf//3fdsghh9hVV11lO+64Y9ZEs+nA+uyzz+yss84yzZ668cYb7dZbb7W5c+da586dbeLEicHu5s2bh6Hqq1evtltuucUef/xxW7duXfBHM8NGjRplbdtuPlRcg8v/93//1xYsWGAPPfSQrVmzJtiuDreBAwfamDFjwnt0RX7XdS46dpfKavLkyXbzzTfbvHnzTF1z/fv3t3PPPdcOPvhg0zufeOIJu/zyy0MM1HV2+umn2ymnnJLWRjFauHChLV682FasWBHideihhwbfe/bsac2aNasxKZWn7HnzzTdtzpw5wXYNZ5dPYrnnnnuGZ+o7kprPzDMErKzTnhshAIESE/C6ASsxBl4HAQg4JEB9chgUTIIABAIBr/UJAStGCdqYI4Tvv/9+ED3uu+++tB63a9fObrjhhjDEOxJFGhKwJNJIGJFopGvIkCFBtNlyyy2zJpqLgPU///M/ttdeewVBJroefPBBO/bYY8PX8zTsXd1Rn3zyyWbvP/zww+3aa6+1XXbZpeZnEpJ0bHH8+PFByEt3SfCZP3++bb311lkLWOLy+eef2/XXX19rSQlPt912m/3lL39Ja+eUKVPs0ksvtVatWtU8p3hLRBPnupfiNXPmzCDgRV9DjHi+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73vdqmaLuLAl2Ona4dOnScJxPl8QsdS/Nnj07CDqpR/HUnSXRS11RdY/TZRKw9H4JapEQpXdJaFKH2t///vdw9FKxiK7oiKTsefTRR+2www4LP5KwNXjw4OCvxLSoyyp6TmsOGzYsHP9Ud5mOSKYKWOn8kvAl8e/AAw8Mwlck5hXiK4SP9dvHflDZzCq27mrtz55hlb32zicleAYCEIBAwQnwH4gFR8qCEIBAgQhQnwoEkmUgAIGCE/Ban+jAKnioi7dgvgJWJosi4UNC16JFi0Ink66GBCx1GaWKIJneke7nuQpYEoY00yr10i/WgAEDgpiT2lWUes+f/vSnMA9LQpb+pIpV9dkd+V73mUwClmZZ/frXvw6dVtEVCYjyN5Vv9PNozUjcUheYRCv5q5lle++9uRikzrEzzzwzHOGM1ox4PvPMM0EM0yyv1CvKn2222SbENuqYK6SApfdJxOp094P5pATPQAACECg4Aa8bsII7yoIQgEDsCFCfYhcyDIZAYgh4rU8IWDFKwXyPEKa6qGHnOtamIedvv/12mMn0xz/+MQwI17Vy5Urr06dP+PeGBCwdb1OXko7w5XvlKmCl2ha9Ux1jEq+yueqzWV1QskWdaC+//LI99dRTgYkY1X0mk4CVTiSL/NRRTg2MjwbD1ydgqats5MiR4bhfNlfEJRPPUglYsrnz489mYzr3QAACECg6Aa8bsKI7zgsgAAH3BKhP7kOEgRBILAGv9QkBK0Yp2RgBSzOj9BU/dQdJmKnvipuAlTp7KlMoU8UoHRPUVwc1M0tHC+u7chWw0n3BLxKWIlGw7qywuh1YqUcBM/mknyNgZUOJeyAAgaQS8LoBS2o88BsCEPgPAeoT2QABCHgl4LU+IWB5zZg0duUrYEm80qBwfRlPA7179+4djpdpKPgPf/hD69KlSxijlArjAAAgAElEQVQUruHfcRWw0glHDYVWHWejR48OYp6Gq++///7h6OR3v/vd8LVD/fzkk0/OuQOrkALWe++9V2smWaZU9dKBVdFlG+u04LeZzOXnEIAABEpCwOsGrCTO8xIIQMA1AeqT6/BgHAQSTcBrfULAilFa5itgRcO7DznkkPAVv+22266W1xJx9LU6zU6Km4C1atUqO/zww+24444Lvkmgy3RFg9N1nE+innzXFwFTLx2PnDx5cpMIWBqmrwHysi11sHsmvzwIWBKv2v/XBQxxzxQsfg4BCJSMgNcNWMkA8CIIQMAtAeqT29BgGAQST8BrfULAilFq5itgpZtlFbmto3T6uWYu6YqbgPXuu+/aqFGjwjBzfRVRYlbqJf9uvvlmGzduXM0XB9evXx++BFhfh5P+XsPYNYOqKY4Qyv5bbrkl2CDf9AXF9u3b1/JL88sUMw1zj74s2ZQCVlVVVbCvuro6Rr9RmAoBCCSBgNcNWBLY4yMEINAwAeoTGQIBCHgl4LU+IWB5zZg0duUrYC1fvtwGDRpk3//+98Pg9X322ceaN29u+jqexBF1+nzyySexFLBSBbhu3bqFmVbytW3btqZh6Bryft5559n2229fcxxPRyonTJhgt912W/gqob7m16FDB9PX/zS8ffr06WG4va76BCxx07HLqHOrIZEw1xlYem+qiDZ8+HC78MILbaeddjIN4X/++edNRxU1u2vmzJnheOj/a+9OgKyszvyPP+ybIpsLmgRUHHS0SKI9QcVAAog6ICjgAIpCRGRRQBAtI6CoiAwKCuICigIqLiAMLuWooIXjhjIxOpNBJ9HIlIL7RnAF/Nfv/Oftud3cpu/tvt39nH6/t8pS6Xvf9zmfczj13l+f97zqz8oGWJMnTw5+jRo1yvtvBQFW3mR8AAEEqknA6wVYNTWf0yCAgGMB5ifHnUNpCKRcwOv8RIAV0cCsaICVuQdW6ea2atXKtIn4H/7wh7DqZ82aNda3b9/wthieQqg6dUvg7Nmzbfr06Vl7U8HW3LlzQ7BVp06d8J7MPbBKf0jvGzBggI0ZM8ZOOumksIJrn332KWGSfEbHnThxYlar5D0VCbD0WU0aF1xwQVhdlu2lFVhz5swpfqphRQOs5BbTJMRUe2bNmmUNGzbM+W8HAVbOVLwRAQSqWcDrBVg1M3A6BBBwKMD85LBTKAkBBIKA1/mJACuiAVrRAEtNVIilIGbp0qXh6XsKdfr3728jR44Mm5drNY9Cm2nTpoVVSVrRE0uApfZpZZKCHoVwa9euLd6cvXfv3jZu3Dhr3759iZ5OnkJ4ww03hM3rdVthjx497Nxzz7V+/fqF1VgjRoywN99801asWGFHHnlk+Lwc9Zm77747nENe+uehhx6yoUOHhpVR+v/MV0UDLB1Dn9Utgro9UqGb9vjq0qVLuL2wT58+JVZLVTTA2rFjR3DT6jyNMW1eP3/+/Jz2E0vaSYAV0URCqQikTMDrBVjKuoHmIoBAFgHmJ4YFAgh4FfA6PxFgeR0x1IVARAIvL2xhRR22mzVuZ/X+frHVadktouopFQEEarOA1wuw2mxO2xBAIDcB5qfcnHgXAghUv4DX+YkAq/rHAmdEoNYJFAdYalnjdla/y19qXRtpEAIIxCng9QIsTk2qRgCBQgowPxVSk2MhgEAhBbzOTwRYhexljoVASgVKBFhmVr/HDymVoNkIIOBNwOsFmDcn6kEAgeoXYH6qfnPOiAACuQl4nZ8IsHLrP96FAAJ7ECDAYngggIBXAa8XYF69qAsBBKpPgPmp+qw5EwII5CfgdX4iwMqvH3k3AghkESh5C+HPrH6Xt3FCAAEEXAh4vQBzgUMRCCBQowLMTzXKz8kRQGAPAl7nJwIshi0CCFRa4P82cf+Z1fv7u9jEvdKiHAABBAol4PUCrFDt4zgIIBCvAPNTvH1H5QjUdgGv8xMBVm0febQPgWoQKCoqCmfZuHFjNZyNUyCAAAK5C3i9AMu9BbwTAQRqqwDzU23tWdqFQPwCXucnAqz4xxYtQKDGBQiwarwLKAABBMoQ8HoBRochgAACzE+MAQQQ8CrgdX4iwPI6YqgLgYgECLAi6ixKRSBlAl4vwFLWDTQXAQSyCDA/MSwQQMCrgNf5iQDL64ihLgQiEiDAiqizKBWBlAl4vQBLWTfQXAQQIMBiDCCAQEQCXq+fCLAiGkSUioBXAQIsrz1DXQgg4PUCjJ5BAAEEmJ8YAwgg4FXA6/xEgOV1xFAXAhEJEGBF1FmUikDKBLxegKWsG2guAghkEWB+YlgggIBXAa/zEwGW1xFDXQhEJECAFVFnUSoCKRPwegGWsm6guQggQIDFGEAAgYgEvF4/EWBFNIgoFQGvAgRYXnuGuhBAwOsFGD2DAAIIMD8xBhBAwKuA1/mJAMvriKEuBCISIMCKqLMoFYGUCXi9AEtZN9BcBBDIIsD8xLBAAAGvAl7nJwIsryOGuhCISIAAK6LOolQEUibg9QIsZd1AcxFAgACLMYAAAhEJeL1+IsCKaBBRKgJeBQiwvPYMdSGAgNcLMHoGAQQQYH5iDCCAgFcBr/MTAZbXEUNdCEQkQIAVUWdRKgIpE/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AUtYNNBcBBAiwGAMIIBCRgNfrJwKsiAYRpSLgVaDrRf9mDfY72mt51IUAAggggAACCCCAAAIIIJBFoGWzOtbvmAZ29gkNin9KgMVQQQCBWitAgFVru5aGIYAAAggggAACCCCAQAoEzjy+gY34TcPQUgKsFHR4bW7izp07bdq0aXbdddfZ3LlzbeLEiVmbq4F+6qmn2tatW+3kk0+2e+65x9q0abPbe5PjLViwwJ544gnr0qVLwfk+/fRTO+uss+yDDz6wBx980Dp27FjhcyTHevLJJ/d4jGOPPdZ69uxpI0aMsPbt21f4fMkHv/nmm2C9cOFCe/7556vEqdJFmhkBViEUOQYCCCCAAAIIIIAAAgggUDMCWom1ckJTAqya4eeshRZ45JFHrF+/fnbeeefZvHnzrGnT/z+4M1/Lli2zYcOGhT9q27atPfroo3bMMcfs9r5PPvnEzj777PDnZYVcla2/JgKspGaFZYsWLbKuXbtWqhkEWJXi48MIIIAAAggggAACCCCAAAI5CBBg5YDEW+IReOutt2zQoEHWrFkzW758ubVr165E8d9//71ddtll9thjj1mvXr3slltusdtvv91GjRq1WyPfeOMNGzhwYPjnmmuusXr16hUcoioCLBV53333WevWrXerd8eOHbZp06awSu3++++3M844I6ycatmyZYXbRoBVYTo+iAACCCCAAAIIIIAAAgggkKMAtxDmCMXb4hDYtm2bXXDBBfYv//IvWW/727JlS7hlr3HjxjZ58mQbM2aMde/e3W688UZr0qRJiUYqBBo6dKitWbPG+vbtWyUA1R1gJY34/PPPwy2EL7/8cpkr0HJtMAFWrlK8DwEEEEAAAQQQQAABBBBAIF8Brbwa+KsGNvg4NnHP1473OxdQGDVp0qSs+2C98MILdsopp9iFF15oF198sY0ePdoUapVerZWs1HrxxRfDSqWDDz64uNUff/yxLV682B566CF77bXXwiov7Sk1btw469Spk9WpU6f4vUlApb2mLr/8cpsxY4Y98MAD1qFDB7viiivs17/+dZl7YP35z38OdWpV2dKlS61bt257lE/OpTeVtQIrOUBZoVN5gVqywu2AAw4oPkd5AZaOKcOVK1fa+vXr9+il+nQ8BZAyXrdune29995hXy3dFtqnTx9r1KhRhUZgUVFR+NzGjRsr9Hk+hAACCFSVgNdNSKuqvRwXAQTiEWB+iqevqBSBtAl4nZ/q/Pjjjz+mrTNob8UFkpDqzDPP3G1lVRJuaVWVNnK/9tprw8bvTz31lJ144oklQip9/tBDDy1xjJdeeims2nr99dd3K1BBy8yZM0MoVr9+/fDzJBBq3rx5CF7uvffe8OfJ3lsKtrJt4v7++++HlWR//OMfcwqvMs+VS4Cl42t/rzfffLPECqxCB1gKvLTSS31S+pXNa/v27XbppZfarbfemnUAXHTRRcG49Gq5XEYLAVYuSrwHAQRqQsDrBVhNWHBOBBDwJcD85Ks/qAYBBP5PwOv8RIDFKM1LILlNMAlyDjzwwPD55PZC7W2VPPHv6aefDnthaY+rKVOmFK+eSp5UeOWVVxbvj5WEPs8++6yNHTs2rKjSsb/++mtbvXq1TZ061T777LOw4bs2ks8MlfRkwM6dO9vNN98cNoz/8ssvw8oi/bt0gPXhhx+Gc+YTXuUaYGl106uvvmrXX3992AfsnHPOCTUpYMs8RllPRcxnBZZWqqkda9euDV5aoSavH374IQRaCg7VF5leWnF1+umnh43lFTZqpZry61deecUUXv3Xf/1XhZ8ISYCV118j3owAAtUo4PUCrBoJOBUCCDgVYH5y2jGUhQAC5nV+IsBicOYlkNz+d+edd5YIO5Lw5bDDDjP9bJ999rHNmzebVlopWEn+TCfTxuZXXXVVidVJuqVNt7GNHDkyhCvaKD55KWTRbXta1TR8+HBbsGBB+HmyokkBVrbN4kuveGrRokVxeHXXXXfZb3/72xK3JO4JIvNcuYDptjy1SU8jTF6FXIG1atUqGzBgQAgHtXF+siotOZfCq8GDB4dgL/HS5vIKBnXLpMK1zJf6RKvb5s6daxMnTsyliSXeQ4CVNxkfQACBahLwegFWTc3nNAgg4FiA+clx51AaAikX8Do/EWClfGBWpPnJBuyZodEjjzwSVkZlrrbS6qkJEyaEvZm0R5P2sPr222/D/lgfffRRcaiV/JlubSt9u2FS3yeffBICLK3U0v5Yhx9+eHGApb209Lljjz22RHMyAyOthLrjjjvsueees3zDKx00lwAr2U9KT1ZUeJQZwmUeo7IrsJIQUft9Pfroo2HVWelXYr9hw4ZiL62MU10///nPwx5hCvAq84TEzHM+3e0f7BcN/m9/soqMKz6DAAIIIICAR4G6LVtbk74DrenZIzyWR00RC3j9ghgxKaUjgECBBLzOTwRYBergNB1Gq3sU0mhfqzlz5oT9p7SiSv+UDqCSfbGSsCu5BbFHjx7FtxXqqX0Kp957773i2w9Le2bbzLy8FU3Jz1WvNkbXpvAKmTJvq8u138raxH3Hjh32zDPPhL2lFMRpI/n+/ftb3bp1dzt0efXmegth4vX444/nVP7zzz8fNmpPbp/UHmXJSyu0VK/6U3uGZas7l5MQYOWixHsQQAABBGIWaHrmcGt27tiYm0DtzgS8fkF0xkQ5CCBQAwJe5ycCrBoYDLGfUntL6XY/rYrSaiytNNL/Z3viYLLpu34+a9assEeUnlT48MMPF2/sXl6wI6/KBFi6xVBPMxw6dGhYfaXVWwqxDjrooJy7orynEGqV2bBhw8I+XQrrhgwZstvtieW1M9cAK5fVYJkNSwIs/Zn2ztJKtEWLFoVbPDNfegqhbiHUbaD5vgiw8hXj/QgggAACsQnUadHK2qz819jKpl7HAl6/IDomozQEEKgmAa/zEwFWNQ2A2nQa7UmlJwzOnj07rLhq2rRpWMHTvXv33Z5MmKy40h5Ny5cvD08K1O2GCr6SDeCrYwXWsmXLrFu3bjZ9+vTwpL2y9o4qq5/KC7Bkcv/994d9pFq1apX16YaFDrDKuhUxl7Gm2xC1kb3CPa3k0q2GemmTd+2Hte++++ZymOL3EGDlxcWbEUAAAQQiFCDAirDTnJfs9QuiczbKQwCBahDwOj8RYFVD59fGUyRPGNSG4PXq1Qurm7JtAJ7s16Sn8t19990hHGnTpk1YjdWwYcNAk8seWFu3bg0bj+s2uNJ7YJUV5GQLjN59991Qq25XVIimW+tyeZUXYOkY27dvD7cSai+vbEFQeQFWcmvmIYccEmpr3bp11pVnuXjl0qbkPQrf/uM//sPOP//88CTCbPuJlXc8AqzyhPg5AggggEDsAtxCGHsP+qvf6xdEf1JUhAAC1S3gdX4iwKrukVBLzpc8YfDoo48OT8DTE/eeeOKJrIFQsum7Vj7p1kE95e6ss84qIZHrUwi10it5omF5gVC2n2c+0fCMM84IgVouG5nnEmCpQZs2bQq3D77++ut200032fjx44tvJdy2bZtdcMEF4fbF0nuFqa758+fbRRddZCeddNIeAyydJ/FSqKcN6ps3b17CU5vda18xbeaulWFt27YNm+fr3KtXrzbtQZb5SjZ910bvBFi15C8pzUAAAQQQKIhA2MR94BBrOqjkE3wLcnAOkmoBr18QU90pNB4BBIKA1/mJAIsBWiGBZE8q3Q6oV8eOHUvcFph50GRl0V577RVWW61YscKOPPLIrIHLs88+a2PHjrXLL7883GKoYEWBy9SpU8P+UpkbsFckwNJJv/rqKxs3bpzptkLtBaX9uerU2fMT9HINsDKDKD3tT+HREUccEdq6c+fOsNG9bl/s3bt3uN2yQ4cOpmBLt1dqVZraePzxx5cbYGnVmerW7X8KzHTcQw891Hbt2mX/+Z//aVdffXVwU2ioVWFaJbdq1SobMGBACBmvv/768PRCrYLTyjGdXwGXnkyoPbL222+/vMZFUVFReP/GjRvz+hxvRgABBKpawOsFWFW3m+MjgIB/AeYn/31EhQikVcDr/ESAldYRWYB2a/WS9nzSS6uqMm8LzDx8sun7ypUrw6qgW265JTwNsPTrpZdesjFjxoTVS6Vfer/CGJ1PK770qmiApc9qc3mtAmvRokWJkKksllwDLH1eG6WPGjUqBEgXXnhh2CusSZMm4dBaofW73/2ueM+p5HzaZF6hklZW6bWnWwiTz2hS0YquZP+q0rXLWk+JTPazyrzFMVs7VYNuCdVeYfm+CLDyFeP9CCBQXQJeL8Cqq/2cBwEE/AowP/ntGypDIO0CXucnAqy0j8xKtF+D+tRTTzXtT6XN2UvfFpgcOtn0fdq0aVn3ycosQeGPQhztc/Xaa6+Fpwf27NkzrJjq1KlTiZVSlQmwduzYEQI31VQ6ZMpGkk+Apc8/88wzYa+tv/3tb6bgrlevXsWH1T5cul1QK6K04kr7ZU2aNCk8FVGfyTXA0vtUl1Z56Rx6EqKCPq2w0uosPVWwUaNGJZrz3XffmfYjW7Jkib344ovh/Fo9p9spR4wYYe3bt6/QiCDAqhAbH0IAgWoQ8HoBVg1N5xQIIOBcgPnJeQdRHgIpFvA6PxFgpXhQ0nQECiVAgFUoSY6DAAKFFvB6AVbodnI8BBCIT4D5Kb4+o2IE0iLgdX4iwErLCKSdCFShwMsLW1hRh+1VeAYO7U6g4f5W9yejre7BU92VRkEIZAp4vQCjlxBAAAHmJ8YAAgh4FfA6PxFgeR0x1IVARAIEWBF1VoFLrdv+Mqt76DUFPiqHQ6BwAl4vwArXQo6EAAKxCjA/xdpz1I1A7RfwOj8RYNX+sUcLEahyAQKsKif2e4KG+1n9X7/vtz4qS72A1wuw1HcMAAgg4PYx9XQNAggg4PX6iQCLsYkAApUWIMCqNGG8ByDAirfvUlK51wuwlPDTTAQQ2IMA8xPDAwEEvAp4nZ8IsLyOGOpCICIBAqyIOqvApXILYYFBOVzBBbxegBW8oRwQAQSiE2B+iq7LKBiB1Ah4nZ8IsFIzBGkoAlUnQIBVdbZuj6xN3H82weq2u8RtiRSGgAS8XoDROwgggADzE2MAAQS8CnidnwiwvI4Y6kIgIoGioqJQ7caNGyOqmlIRQCANAl4vwNJgTxsRQGDPAsxPjBAEEPAq4HV+IsDyOmKoC4GIBAiwIuosSkUgZQJeL8BS1g00FwEEsggwPzEsEEDAq4DX+YkAy+uIoS4EIhIgwIqosygVgZQJeL0AS1k30FwEECDAYgwggEBEAl6vnwiwIhpElIqAVwECLK89Q10IIOD1AoyeQQABBJifGAMIIOBVwOv8RIDldcRQFwIRCRBgRdRZlIpAygS8XoClrBtoLgIIZBFgfmJYIICAVwGv8xMBltcRQ10IRCRAgBVRZ1EqAikT8HoBlrJuoLkIIECAxRhAAIGIBLxePxFgRTSIKBUBrwIEWF57hroQQMDrBRg9gwACCDA/MQYQQMCrgNf5iQDL64ihLgQiEiDAiqizKBWBlAl4vQBLWTfQXAQQyCLA/MSwQAABrwJe5ycCLK8jhroQiEiAACuizqJUBFIm4PUCLGXdQHMRQIAAizGAAAIRCXi9fiLAimgQUSoCXgUIsLz2DHUhgIDXCzB6BgEEEGB+YgwggIBXAa/zEwGW1xFDXQhEJECAFVFnUSoCKRPwegGWsm6guQggkEWA+YlhgQACXgW8zk8EWF5HDHUhEJEAAVZEnUWpCKRMwOsFWMq6geYigAABFmMAAQQiEvB6/USAFdEgolQEvAoQYHntGepCAAGvF2D0DAIIIMD8xBhAAAGvAl7nJwIsryOGuhCISIAAK6LOolQEUibg9QIsZd1AcxFAIIsA8xPDAgEEvAp4nZ8IsLyOGOpCICIBAqyIOotSEUiZgNcLsJR1A81FAAECLMYAAghEJOD1+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rxx9/tB07dliDBg1SLhFH87te9G/WYL+j4yjWeZUtm9Wxfsc0sLNPYOw77yrKi0TA6wVYJHyUiQACVSjA/FSFuBwaAQQqJeB1fiLAqlS31syH77vvPhs6dKjde++9dtZZZ+2xiBdeeMFOOOEEGzVqlN14443WpEmTmik6j7N+/PHHNmfOHPv5z39uQ4YMyeOTvt/66aefhv764IMP7MEHH7SOHTu6Kbiy44QAq/BdeebxDWzEbxoW/sAcEYGUCXi9AEtZN9BcBBDIIsD8xLBAAAGvAl7nJwIsryNmD3XV9gArn/bF1H0EWDH1Vs3XqpVYKyc0rflCqACByAW8XoBFzkr5CCBQAAHmpwIgcggEEKgSAa/zEwFWlXR31R40n4CnsitrqrYl2Y+eT/tqor7aeM7KjhNWYBV+VBBgFd6UI6ZTwOsFWDp7g1YjgECmAPMT4wEBBLwKeJ2fCLC8jpg91JVPwFPZYKImePJpX03UVxvPWdlxQoBV+FHBLYSFN+WI6RTwegGWzt6g1QggQIDFGEAAgRgEvF4/EWDFMHpK1ZhPwFNWMJEc4+qrr7YRI0bYLbfcYg8//LC99dZb1rlzZxs+fLgNGzYs655Z3333nT322GN25513mo6vV48ePWz8+PHWrVs3q1u3bomKdeucjr169erw/m3btoX9n37961/bhRdeaJ06dbI6deqEcw8aNMhef/31Ep9XjdOmTSv+M53/2WeftbvuusvWrVtnP/zwg3Xp0sXOO+8869OnjzVq1Gi3Xk1qvu2228JndP4xY8aEz8ydO9euuOIKe/7558NxMl/aj2vx4sX20EMP2WuvvWbt2rWznj172rhx44rrTt6f3CLYvn17u/zyy23GjBn2wAMPWIcOHcLx1d7Se2Al/VDeMCy939muXbtsw4YNoba1a9fa5s2bg738zjnnHGvWrFnWQ7777rs2f/58W7VqlX322Wd28skn22WXXWbffPNNpfZKI8Aqrwdz/7lWXg38VQMbfBybuOeuxjsRKFvA6wUYfYYAAggwPzEGEEDAq4DX+YkAy+uI2UNdhQywFGB8/vnnIQwp/br44ovt2muvLREIffjhhyG8WbFiRdYKZ82aZfpc/fr1w88VSikgS4Ku0h9SILR06dIQvuQSYG3fvt2mTJli8+bNy3r+s88+O2wAv++++xb/fE+fUUjXuHFjW7hw4W4B1ksvvRRCrtKBmg68995728yZM2306NHFbU0CrObNmwczhU56tW3b1h599FFTsFXRAEtBmMIpvfR0Rm3If80114QwsPSrV69etmDBAjvssMNK/Oi5556z888/Pzhnvlq1amWDBw+2W2+9tcKb/RcVFYVDbty4McK/UZSMAAK1WcDrBVhtNqdtCCCQmwDzU25OvAsBBKpfwOv8RIBV/WOh0mcsZIClYk4//XSbPn26HXXUUaaVSgpeFIQPoF0AACAASURBVELttddeIXg55phjioOTK6+8MgQ3CkkUbh199NGm1UDPPPOMXXrppfbRRx+FVUddu3Y1BUdaYbVkyRLT5yZMmGAtW7YM73/77bfDn91///1htZcCl2TVUFnt27lzZ1gtpfNopZVWNf3yl78MK760suif//mfbdGiRaH2zOAtOZ6eajh79mzr3r17qOHJJ5+0Sy65pDjQyVyB9f7775vCMK30Gjt2bFhRdeCBB9rXX38dVpJNnTo1rGC65557rF+/fsEnCbB0XK1iu/nmm4Pdl19+GQIv/TvXpxD++OOPwUYB2e9//3ubNGlScZAoXwVRhx9+eFjl9Zvf/MYaNGhgChe1wkzhloJJhXLy1itpjwImtVn90qJFC9uyZUvoT4VXelX0aZUEWJX+a80BEECgigS8XoBVUXM5LAIIRCTA/BRRZ1EqAikT8Do/EWBFOBALGWApaFFQcvDBBxdL6HayiRMnhgAkc+XPn/70JzvjjDNMK3YUcmlFUeZLt6UNGDAgBC5aHaT3Dxw4MARjutUtCVOSz7zyyit22mmnhVvx1KbWrVuHH5XVvr/+9a82ZMgQa9OmTbh98YADDihx/q+++iqsDnv11VfDCrEjjzwyrC7TCrCXX3451KzwKvP11FNPhRq1kikzwFK9ur1w5MiRIRDKvCVP4ZJqVMCVGb5lBli33357CIMyX/k8hXD9+vXhFs7evXuH0C05f9Ked955J/TbEUccUeIcWp2lYFDhmYI23dqZaZptVV3itmzZMgKsCOcDSkYAgT0LeL0Ao98QQAAB5ifGAAIIeBXwOj8RYHkdMXuoq5ABllYX6ZY73UaX+VIApRVOmXsvPfjgg+FWsySgqlevXqX0klsGdbvf8uXLi2/7K6t9jzzySFjtpFVYCtiyvRTCKPjRbYnaC0p/8U499dSwb5X2+dJKqMxXEggp7EkCrG+//Tas4tKqJAVcJ5544m6n+uSTT0KApZVN2h9Lq6GSgOrFF18Mnzv22GMrFGAl4dUvfvGLECLuv//+xcdJ2qN+0O2aDRs23K023SqoWzIVZOkfrapL2qNja3Vc6VcSPrICq1JDmg8jgIBDAa8XYA6pKAkBBKpZgPmpmsE5HQII5CzgdX4iwMq5C/28sZABVukN0pNWZguwrrvuunArXekNxXOR0cqgL774wrSK6r333jPtL6XNx7Uxum7tUzimjdX1Kqt9yflzOV/SriR0K6udui1RG8Tr2EmApVBL4ZTqzKwr87yZq9SSz5W3wqq8n+v4mzZtst/97nfhVHffffduK6yS9uRikIRRCuTKa08SjPXt2zesOGvSpEkupyh+z9Pd/sF+0aBOXp/x8ua6LVtbk74DrenZI7yURB0IIFBAAa8XYAVsIodCAIFIBZifIu04ykYgBQJe5ycCrAgHXxLwZLtNrXRzcnkKYeYT/vYUYGULtcrj01P8brrpJlOt2jMq2yvXACs5f3nn1M+TwCrzaYvZ2qn3JsfNNYjSZ6oiwNIeVgqdPvjgg7BaLNl7LLO9uT61UJ9JAizt21Xe3lvJajitGktbgJX4Nj1zuDU7d2wuw4v3IIBARAJeL8AiIqRUBBCoIgHmpyqC5bAIIFBpAa/zEwFWpbu2+g+QSyiTVJXcTlb6VsHyjpEtrMo3wEoCmTVr1oR9s44//nj71a9+FTZDT8IZ7SGlVy4rsPI9f3Jc3W7nfQVW8nRH7QuWPJUx28gqr9+yfSaXFWVvvvmm/dM//VPoo7QGWHVatLI2K/+1+v9Cc0YEEKhSAa8XYFXaaA6OAAJRCDA/RdFNFIlAKgW8zk8EWBEOR21IrqcAagP0bPs6ZTZJYYSeYFd636jygpA97YGV7K1Up86ebxlLzjFmzJjwhMDS+08lt63tt99+OQVYFdmDq7w9sPRkQG3WvnLlyrz2wNq6dWvYY0vBU+k9sLSCKtuth2XdQqinNerJinqioVaqaaP6smzz6ftkHHz//fd22WWXhWCqrD29nn766TCmKroHVsy3ECZOBFgRToaUjEAOAl4vwHIonbcggEAtF2B+quUdTPMQiFjA6/xEgBXhoErCEz3lL9uT9ZImKUhROKNVWE888YR16dKluLUVCbDKewph8pRAPW1QYcxtt92220bwSQHaE0ubkOu2vlxvIUzOr2Po6Yh6emHmK3kC38yZM+3hhx+2/v37Fz+F8A9/+EMIqYqKikp85plnnrGhQ4eaTCvyFEI9wVBPRNxnn32KN3HPJ8BSzdpEXwGTPLTZev369csclUnfb9iwIbRHoVPmS09IVD3nn39+OK42u1cYlmzSnu2pigrQ9L477rgj1QEWtxBGOBlSMgI5CHi9AMuhdN6CAAK1XID5qZZ3MM1DIGIBr/MTAVaEgyozpGjXrl0IifR0Pt2mp7Dib3/7mymwuf766+2xxx4z3T44e/Zsa9asWaUCrMyA6PTTT7fp06fbUUcdFY759ttvhyfe3X///WHPq/Hjx9tdd90VArTevXuHMOWwww4rfu+MGTNMTwzUq6wAa/Lkyab3NWrUKLyvdOilwKd79+7WoEGDsBJKgZlWGf32t78NYYxWdumVhHWdO3cOIdEJJ5wQ/lzhlVY+vf766+H/MwMsPV1QG58/++yzwU+b1+vWR+0npScWTp06NezppaBO9nqVt0l76Z8feuihYcWVjj1u3Ljw78w+yjY01fdqj2pT38tHfaHP6VZBrfyaMmWK/fSnPy2xCkx7kWl1lWqXq1bltW3bNgR3Wp13ww03hNOlcQVW2MR94BBrOuicCGcDSkYAgfIEvF6AlVc3P0cAgdovwPxU+/uYFiIQq4DX+YkAK9IRpU3EFQopmNq2bVuZrVDQofftu+++Jd5TkRVYOoCCEK0SUnCT7aUVPgqJFKZl7oFV+r164qBCINWhAOnRRx8t3hdLG8+fcsopxe3S6iAds2HDhiE00molBVTZXgrDFGQdd9xxxT/WCiOFOvPmzdvtI7q9UcfVzzIDLL1RT0rUz5OAK/PDuh1SK71Gjx5dvGIq3wBLxxs0aFDW45cuNDNYUt+r3xUgZnsp2FIopWAr81bE5AmHWr2V+dL7NU4UhlU0wEpWtm3cuDHSv1GUjQACtVXA6wVYbfWmXQggkLsA81PuVrwTAQSqV8Dr/ESAVb3joKBn02ocbb69fPlyW7t2rWl/JL0UDinAOfPMM61r167FK5gyT17RAEvH+O6778LKLt2qprBJL92eqNVWffr0KXE+BV4333xz2CdKT7pTbbplT/tHaZWQVkwpENOxRowYEY6llVaLFy8OP9NntNH7/Pnzi/fQ0vm1MkorvNatWxdCrV/+8pdhE3Ido3RYl1mzwi19RnUonNLT+RSkLVy4cLcAS59T/apF9b/22mth1VPPnj3DiindwpgZEFVXgKW6du3aZQqiVJv6fvPmzaFNWu2m2tq3b591rCXtWbJkiW3ZssVOPvnkEAgqFNPKNAKsgv4V5WAIIOBAwOsFmAMaSkAAgRoWYH6q4Q7g9AggUKaA1/mJAItBm2oB3RI4YcIEW79+fdhTqvS+WqnGyaPxrMDKA4u3IoBAtQp4vQCrVgROhgACLgWYn1x2C0UhgICZeZ2fCLAYnrVaQCu4dJueNpbXqjPtY5X5euONN2zw4MG2//77Z/15rcYpYOMIsAqIyaEQQKCgAl4vwAraSA6GAAJRCjA/RdltFI1AKgS8zk8EWKkYfultpDY2122FyeblF110UQixdu7cGW4J1O2DTz31VNjPShu616tXL71YlWj5ywtbWFGH7RU7QuN2VvfAYVb34GkV+zyfQgABBPYg4PUCjE5DAAEEmJ8YAwgg4FXA6/xEgOV1xFBXwQR0e+CwYcPCPlHZXmVtdF+wAlJwoEoFWP/rU/en46zu381NgRZNRACB6hTwegFWnQacCwEEfAowP/nsF6pCAAFuIWQMIFCjAu+++27YTP7xxx8PG8PrKYk9evSwIUOG2D/+4z9m3ei+RguO7OSFCLCscTur3+UvkbWcchFAwLsAXxC99xD1IZBeAean9PY9LUfAu4DX+YkVWN5HDvUhEIFAYQKsn1n9Lm9H0FpKRACBmAS8XoDFZEitCCBQNQLMT1XjylERQKDyAl7nJwKsyvctR0Ag9QKFCLC0B1bdQ65IvSUACCBQWAGvF2CFbSVHQwCBGAWYn2LsNWpGIB0CXucnAqx0jD9aiUCVClQqwGr8M6vbdhjhVZX2EAdHIL0CXi/A0tsjtBwBBBIB5ifGAgIIeBXwOj8RYHkdMdSFQEQCRUVFodqNGzdGVDWlIoBAGgS8XoClwZ42IoDAngWYnxghCCDgVcDr/ESA5XXEUBcCEQkQYEXUWZSKQMoEvF6ApawbaC4CCGQRYH5iWCCAgFcBr/MTAZbXEUNdCEQkQIAVUWdRKgIpE/B6AZaybqC5CCBAgMUYQACBiAS8Xj8RYEU0iCgVAa8CBFhee4a6EEDA6wUYPYMAAggwPzEGEEDAq4DX+YkAy+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MQYQAABrwJe5ycCLK8jhroQiEiAACuizqJUBFIm4PUCLGXdQHMRQCCLAPMTwwIBBLwKeJ2fCLC8jhjqQiAiAQKsiDqLUhFImYDXC7CUdQPNRQABAizGAAIIRCTg9fqJACuiQUSpCHgVIMDy2jPUhQACXi/A6BkEEECA+YkxgAACXgW8zk8EWF5HDHUhEJEAAVZEnUWpCKRMwOsFWMq6geYigEAWAeYnhgUCCHgV8Do/EWB5HTHUhUBEAgRYEXUWpSKQMgGvF2Ap6waaiwACBFiMAQQQiEjA6/UTAVZEg4hSEfAqQIDltWeoCwEEvF6A0TMIIIAA8xNjAAEEvAp4nZ8IsLyOGOpCICIBAqyIOotSEUiZgNcLsJR1A81FAIEsAsxPDAsEEPAq4HV+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aG2+8YfPmzbM1a9bYZ599Zj169LAxY8ZYnz59rFGjRj4LpyoEEIhaQPPO4MGDbcqUKXbWWWeV2ZaPP/7YFi9ebEuWLLG33nrLOnbsaMOHD7cRI0bYvvvum/Vzu3btsvXr19v8+fNt3bp14T2a18aPH2/dunWzunXrRm1H8QggUFiBZM647bbbwpyhayHNNb1797Zx48ZZ+/bts55w+/bttmzZMlu6dKlt2LDB2rVrZ/379w9zTVmfYX4qbN9xNARqu4C+q7355pt2xx132KpVq2zz5s3WuXNnGzp0qA0ZMsRat25dsGuh6v5eSIBV20cv7UOgwAKapB588EG74IILwsVa6dfYsWNt9uzZ1qxZswKfmcMhgECaBT788EMbNWpUCM3vvffeMgMsBVYKql544YXduHTxdvfdd9sRRxxR4mc7duywG2+80a655hrbtm3bbp+bNWuWXXzxxVa/fv00dwFtRwCB/xX47rvvwrXOFVdckdVEoZQCKoXfmS/NYwq3VqxYsdvnyvoM8xPDDgEE8hEo77taly5dwi/5FLhnvioy15R3rqr4XkiAlc9o4L0IIBBWMwwaNMi++OILmzFjhg0YMCCsuHr11VfDFzx9aVy0aJGdd955VqdOHcQQQACBSgvoN4cKzR9//PFwrLICrG+++cYmTpxoCxcutMmTJ9ukSZOsbdu2tnXr1jBf3XrrrXbOOefYzTffbM2bNy+u67nnngsru/bbb7/wpbR79+7hZ08++WSY17Zs2WIrV660Xr16VbotHAABBOIXUJB+9tln2yGHHGIKuDVnNGjQIMwVN910k91www2mL4maq5JVVTt37gzzy+WXXx5WQGhOOvjgg0NorhXt119/vRUVFdk999xjBx10EPNT/MOEFiBQIwKlv6udfvrpYWGBroXmzp0b5ietSl+wYEGJBQcVuRaqie+FBFg1Mqw4KQJxCihl1yoFfaHTBZqWu2eGVMntPbrw0vJ4fXHkhQACCFRUQKscHn74Ybv66qvDF8MmTZrYRx99VGaA9corr9hpp51mJ5xwQgixWrZsWXzqr776Kqx8WL16dfhHtwfqpXNceumlYWWWvjj269evRLlPPfWUDRw4MIT1pS/2KtouPocAAvEK6BbACy+8MATcCqiSwDtpkX6uIF237jzwwAPhl356/fWvfw3BlVZyZgZb+plWPlx55ZU2c+ZMu/POO8MqUuaneMcIlSNQkwK6/hk9erTNmTMnzEWZ39V0DTVy5EjbtGlT+MVcp06dKjzX1NT3QgKsmhxdnBuByAQ+//zz8BvH//7v/y4x6SXNyPwi+MQTT4TfPvJCAAEEKiLw7bff2mWXXRZWJmiZuy7EtNLzqquuKjPAuu6668Lqhttvvz3cblj6pX0gFETpVkHto6WLur/85S9h9dXee+9t9913nx144IElPqZ5T18m33nnnXD7dOkl9xVpG59BAIF4BbQi9MwzzyyeM7LtJaNf4g0bNiyE79OmTQuN1fyhueb3v/99mIPq1atXAiEJ4Pv27Rt+WajAnvkp3nFC5Qh4FMhcqf78888Xf1eryFxTU98LCbA8jixqQsCpQLJM9Cc/+UlYqZC5uiEpOUn9y/oC6bRplIUAAs4EdJGl2wC1klNhlDZf15c+7TmT7RbC5KJs+fLlplVTxx577G4t0ipRrabSz2655ZbwBVS3PWvFlvZpUEjWuHHjEp/TbT/6AqpwTMc98cQTnUlRDgIIeBNIAizdrqMVEHol81fmqqzMurXKNHk4RRKmMz9561nqQSBugffffz8sRtCiA10vae89vSoy19TU90ICrLjHINUjUK0CyeSmL5PJbwdLF6CLLj3hIvO3jtVaJCdDAIFaIaCl6bqtRvvKJK89BViffvpp+PL3wQcflLlSKrnYOuCAA8JqK62cyGXO2tN5awU2jUAAgYIJJLcY6vbnZDV6WaseMk+abQ5jfipYt3AgBFItoOsp3TaoX8Y99thjYaW6bmlObi+syFxTU98LCbBSPZRpPAL5CeQyUSXvIcDKz5Z3I4BA+QKVDbCSL4g6Uz4BVnJht6enH5ZfPe9AAIE0CCT75mnj5OSBEbkEWMl7Xn755eIQPpcvlcxPaRhVtBGBigskc4SOoBVX8+fPtz59+ljdunWLD1qRuaamvhcSYFV8LPBJBFInkM9EpX1oFGKV3uMhdWg0GAEECiZQqADr+++/D0vnk5VY5a0aTS7sMjdXLlijOBACCNQagX//938PT0zVSw+GOOKII8J/5xNg6UlgDz30kB111FE5rRBlfqo1w4eGIFAlAnrC6dq1a8M89Mc//jGsbJ86dWrY6F177emVT4CVXAvV1PdCAqwqGSYcFIHaKZDPRMUKrNo5BmgVAjUpUKgAK7lYy/UWQlY41GSvc24E4hB46aWXbMyYMfbFF1/Y0qVLrVu3bsWF5xNgsQIrjv6mSgRiFHjvvffCw260l3HmE+XzCbCS1eg19b2QACvGkUfNCNSQgC6qevXqFZ6+wx5YNdQJnBaBFAvsKcBKnoaji7OynhaYbQ+s5Mlgewrd2QMrxYOOpiNQjsCuXbtM+11dcskl1qJFC7vtttvsuOOOK/EpPVX14osvtltvvdUyn/yV+aZse2AxPzH8EECg0ALJtZAexpU8MKIic01NfS8kwCr0iOB4CNRigXyeNqHfPp5zzjm1WIOmIYBAdQsU6imEWhkxb948a9q0aV5P3lm/fr117dq1upvN+RBAwKmAnuSluWTGjBkhtNJ/H3744VmrzfUphPXr1w+3OOvJq/k8GYz5yekgoSwEnAl8/fXXNmHCBHv11VeLf+FXkbmmpr4XEmA5G1CUg4BngS+//NLOO+88+/Of/5x1hYMu5C699NKw70Py5B3P7aE2BBCIS6C8lVBaGTpp0iQra7P1VatW2YABA8Lj7KdMmRKevrN58+awqrR58+ZhSX2bNm1KoGhl14gRI+ydd94pc2VXXIpUiwAChRDYtm1bmEe0UfvIkSNt1qxZ1qpVqzIP/cgjj1i/fv1KzD+Zb37llVfstNNOs759+xavcmd+KkRPcQwE0iOQudpTD5Q48cQTd2t8tu9zFZlraup7IQFWesYzLUWg0gJ6rP21115r06ZNK3HfdHLgN954wwYPHmwHHXSQLVu2zNq2bVvpc3IABBBAIBEoL8DSbxBPOeUUO/nkk23hwoWm5fHJ66uvvrJx48bZ6tWrwz89evQIP0r2ptGKBwVY+oKZ+UqeKKbga8GCBdasWTM6BAEEUi6wffv28As73RI4ffr08N/JZshl0SSrFfbaa68Qsrdv3774rXrE/ZVXXmkzZ860zIdFMD+lfKDRfAQqILB48eKw4GDUqFFZt3xJrmt69uxpeq+ulSoy19TU90ICrAoMCj6CQJoFkpBK+8zMmTPH9PSuRo0ahWWo2t9BXyAXLVoUJk6tbuCFAAIIFEqgvAArCakUoGtFxFVXXRWC9K1bt4ZbfPRlU7c2J4+2T+pKLua0ekI/Uwim15NPPhnmtS1bttjKlSvDHoC8EEAg3QI7d+60uXPnhtBKq640R+i2v/JemSFV7969wxfLDh06mFZy6dZDPSmsqKgoBOn6RSDzU3mi/BwBBLIJvPvuu+H7mb6TTZ48OaxM17WQgnf9Ak9PIPzss8/C9zUtPKjMXFMT3wsJsBj3CCCQl4DSdm30p8dEa/Ir/Ro7dqzNnj2bVQp5qfJmBBDIRaC8AEvH0CoH3fKnC7fSr86dO5d4tH3yc32x1JdJHV9fJku/8vmSmks7eA8CCMQr8Kc//cnOOOMM27RpU7mNKL0C4sMPPwwrQVesWLHbZ9u1a7fb0wv1Juancpl5AwIIlBJ47rnn7Pzzzw/XRKVfe++9d1jtOXr06BLhe0Xmmpr4XkiAxXBHAIG8BTRZKXHXbwzXrFkTgizdjqPHR/fp0yesyOKFAAIIFFoglwBL5/z444/DsvglS5aEi7eOHTva8OHDQ7CljZGzvfQkMW2CPH/+fFu3bl14i+a18ePHmzZ9r1u3bqGbw/EQQCBCgeRpXbmUnu0WHq2C0CpRPexmw4YNpuCqf//+Ya7JvK0w8/jMT7lo8x4EEMgU+J//+Z8w1+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H/BUBRqBJfEUAAAAAElFTkSuQmCC"/>
          <p:cNvSpPr>
            <a:spLocks noChangeAspect="1" noChangeArrowheads="1"/>
          </p:cNvSpPr>
          <p:nvPr/>
        </p:nvSpPr>
        <p:spPr bwMode="auto">
          <a:xfrm>
            <a:off x="307975" y="7937"/>
            <a:ext cx="15041514" cy="15041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Google Shape;353;p14"/>
          <p:cNvSpPr txBox="1">
            <a:spLocks/>
          </p:cNvSpPr>
          <p:nvPr/>
        </p:nvSpPr>
        <p:spPr>
          <a:xfrm>
            <a:off x="1231746" y="824991"/>
            <a:ext cx="16430839" cy="2165400"/>
          </a:xfrm>
          <a:prstGeom prst="rect">
            <a:avLst/>
          </a:prstGeom>
        </p:spPr>
        <p:txBody>
          <a:bodyPr spcFirstLastPara="1" wrap="square" lIns="0" tIns="0" rIns="0" bIns="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defRPr/>
            </a:pPr>
            <a:r>
              <a:rPr lang="en-US" sz="4800" b="1" spc="-63" dirty="0">
                <a:solidFill>
                  <a:srgbClr val="002060"/>
                </a:solidFill>
                <a:latin typeface="Source Sans Pro" panose="020B0604020202020204" charset="0"/>
              </a:rPr>
              <a:t>Collective Bargaining vs Minimum wage floors</a:t>
            </a:r>
            <a:br>
              <a:rPr lang="en-US" sz="4800" b="1" spc="-63" dirty="0">
                <a:solidFill>
                  <a:srgbClr val="002060"/>
                </a:solidFill>
                <a:latin typeface="Source Sans Pro" panose="020B0604020202020204" charset="0"/>
              </a:rPr>
            </a:br>
            <a:endParaRPr lang="en-US" sz="4800" b="1" spc="-63" dirty="0">
              <a:solidFill>
                <a:srgbClr val="002060"/>
              </a:solidFill>
              <a:latin typeface="Source Sans Pro" panose="020B0604020202020204" charset="0"/>
            </a:endParaRPr>
          </a:p>
        </p:txBody>
      </p:sp>
      <p:sp>
        <p:nvSpPr>
          <p:cNvPr id="12" name="Isosceles Triangle 11"/>
          <p:cNvSpPr/>
          <p:nvPr/>
        </p:nvSpPr>
        <p:spPr>
          <a:xfrm rot="16200000" flipV="1">
            <a:off x="-60164" y="749875"/>
            <a:ext cx="1110455" cy="906105"/>
          </a:xfrm>
          <a:prstGeom prst="triangle">
            <a:avLst>
              <a:gd name="adj" fmla="val 4935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3" name="TextBox 2">
            <a:extLst>
              <a:ext uri="{FF2B5EF4-FFF2-40B4-BE49-F238E27FC236}">
                <a16:creationId xmlns:a16="http://schemas.microsoft.com/office/drawing/2014/main" id="{E01FA892-982A-8BC6-AE81-B6D63E0BE10D}"/>
              </a:ext>
            </a:extLst>
          </p:cNvPr>
          <p:cNvSpPr txBox="1"/>
          <p:nvPr/>
        </p:nvSpPr>
        <p:spPr>
          <a:xfrm>
            <a:off x="571064" y="2827211"/>
            <a:ext cx="5879012" cy="4154984"/>
          </a:xfrm>
          <a:prstGeom prst="rect">
            <a:avLst/>
          </a:prstGeom>
          <a:noFill/>
        </p:spPr>
        <p:txBody>
          <a:bodyPr wrap="square">
            <a:spAutoFit/>
          </a:bodyPr>
          <a:lstStyle/>
          <a:p>
            <a:r>
              <a:rPr lang="en-US" sz="4400" b="1" dirty="0">
                <a:solidFill>
                  <a:srgbClr val="E46C0A"/>
                </a:solidFill>
                <a:latin typeface="Source Sans Pro" panose="020B0503030403020204" pitchFamily="34" charset="0"/>
                <a:ea typeface="Source Sans Pro" panose="020B0503030403020204" pitchFamily="34" charset="0"/>
              </a:rPr>
              <a:t>This paper focuses on the interplay of the wage setting arenas of statutory minimums and collective bargaining on pay</a:t>
            </a:r>
            <a:endParaRPr lang="en-ID" sz="4400" b="1" dirty="0">
              <a:solidFill>
                <a:srgbClr val="E46C0A"/>
              </a:solidFill>
              <a:latin typeface="Source Sans Pro" panose="020B0503030403020204" pitchFamily="34" charset="0"/>
              <a:ea typeface="Source Sans Pro" panose="020B0503030403020204" pitchFamily="34" charset="0"/>
            </a:endParaRPr>
          </a:p>
        </p:txBody>
      </p:sp>
      <p:grpSp>
        <p:nvGrpSpPr>
          <p:cNvPr id="10" name="Group 9">
            <a:extLst>
              <a:ext uri="{FF2B5EF4-FFF2-40B4-BE49-F238E27FC236}">
                <a16:creationId xmlns:a16="http://schemas.microsoft.com/office/drawing/2014/main" id="{9AA3B02F-D79E-76C4-2CE0-2FB069F759C4}"/>
              </a:ext>
            </a:extLst>
          </p:cNvPr>
          <p:cNvGrpSpPr/>
          <p:nvPr/>
        </p:nvGrpSpPr>
        <p:grpSpPr>
          <a:xfrm>
            <a:off x="6553497" y="2982771"/>
            <a:ext cx="11426528" cy="7189929"/>
            <a:chOff x="836939" y="3207102"/>
            <a:chExt cx="11426528" cy="7189929"/>
          </a:xfrm>
        </p:grpSpPr>
        <p:grpSp>
          <p:nvGrpSpPr>
            <p:cNvPr id="5" name="Group 4"/>
            <p:cNvGrpSpPr/>
            <p:nvPr/>
          </p:nvGrpSpPr>
          <p:grpSpPr>
            <a:xfrm>
              <a:off x="836939" y="3207102"/>
              <a:ext cx="10477736" cy="6443309"/>
              <a:chOff x="1041388" y="8263771"/>
              <a:chExt cx="21515766" cy="2960038"/>
            </a:xfrm>
            <a:solidFill>
              <a:srgbClr val="002060"/>
            </a:solidFill>
          </p:grpSpPr>
          <p:sp>
            <p:nvSpPr>
              <p:cNvPr id="7" name="Rectangle 6"/>
              <p:cNvSpPr/>
              <p:nvPr/>
            </p:nvSpPr>
            <p:spPr>
              <a:xfrm>
                <a:off x="1041388" y="8263771"/>
                <a:ext cx="21515766" cy="2960038"/>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4"/>
              <p:cNvSpPr txBox="1"/>
              <p:nvPr/>
            </p:nvSpPr>
            <p:spPr>
              <a:xfrm>
                <a:off x="1777485" y="8301682"/>
                <a:ext cx="18123058" cy="2149154"/>
              </a:xfrm>
              <a:prstGeom prst="rect">
                <a:avLst/>
              </a:prstGeom>
              <a:grpFill/>
              <a:ln>
                <a:noFill/>
              </a:ln>
            </p:spPr>
            <p:txBody>
              <a:bodyPr wrap="square" lIns="0" tIns="0" rIns="0" bIns="0" rtlCol="0" anchor="t">
                <a:spAutoFit/>
              </a:bodyPr>
              <a:lstStyle/>
              <a:p>
                <a:pPr defTabSz="975390">
                  <a:buClr>
                    <a:srgbClr val="E46C0A"/>
                  </a:buClr>
                  <a:defRPr/>
                </a:pPr>
                <a:endParaRPr lang="en-US" sz="2200" kern="0" dirty="0">
                  <a:cs typeface="Arial"/>
                  <a:sym typeface="Arial"/>
                </a:endParaRPr>
              </a:p>
              <a:p>
                <a:pPr marL="342900" indent="-342900" defTabSz="975390">
                  <a:buClr>
                    <a:srgbClr val="E46C0A"/>
                  </a:buClr>
                  <a:buFont typeface="Arial" panose="020B0604020202020204" pitchFamily="34" charset="0"/>
                  <a:buChar char="•"/>
                  <a:defRPr/>
                </a:pPr>
                <a:r>
                  <a:rPr lang="en-US" sz="3600" kern="0" dirty="0">
                    <a:solidFill>
                      <a:schemeClr val="bg1"/>
                    </a:solidFill>
                    <a:cs typeface="Arial"/>
                    <a:sym typeface="Arial"/>
                  </a:rPr>
                  <a:t>Statutory minimum wages and collective bargaining both theorized to support the decent wage agenda.</a:t>
                </a:r>
              </a:p>
              <a:p>
                <a:pPr marL="342900" indent="-342900" defTabSz="975390">
                  <a:buClr>
                    <a:srgbClr val="E46C0A"/>
                  </a:buClr>
                  <a:buFont typeface="Arial" panose="020B0604020202020204" pitchFamily="34" charset="0"/>
                  <a:buChar char="•"/>
                  <a:defRPr/>
                </a:pPr>
                <a:r>
                  <a:rPr lang="en-US" sz="3600" kern="0" dirty="0">
                    <a:solidFill>
                      <a:schemeClr val="bg1"/>
                    </a:solidFill>
                    <a:cs typeface="Arial"/>
                    <a:sym typeface="Arial"/>
                  </a:rPr>
                  <a:t>Considerable scientific debate about their interaction</a:t>
                </a:r>
              </a:p>
              <a:p>
                <a:pPr marL="342900" indent="-342900" defTabSz="975390">
                  <a:buClr>
                    <a:srgbClr val="E46C0A"/>
                  </a:buClr>
                  <a:buFont typeface="Arial" panose="020B0604020202020204" pitchFamily="34" charset="0"/>
                  <a:buChar char="•"/>
                  <a:defRPr/>
                </a:pPr>
                <a:r>
                  <a:rPr lang="en-US" sz="3600" kern="0" dirty="0">
                    <a:solidFill>
                      <a:schemeClr val="bg1"/>
                    </a:solidFill>
                    <a:cs typeface="Arial"/>
                    <a:sym typeface="Arial"/>
                  </a:rPr>
                  <a:t>Crowding out or reinforcing?</a:t>
                </a:r>
              </a:p>
              <a:p>
                <a:pPr marL="342900" indent="-342900" defTabSz="975390">
                  <a:buClr>
                    <a:srgbClr val="E46C0A"/>
                  </a:buClr>
                  <a:buFont typeface="Arial" panose="020B0604020202020204" pitchFamily="34" charset="0"/>
                  <a:buChar char="•"/>
                  <a:defRPr/>
                </a:pPr>
                <a:endParaRPr lang="en-US" sz="2200" kern="0" dirty="0">
                  <a:solidFill>
                    <a:schemeClr val="bg1"/>
                  </a:solidFill>
                  <a:cs typeface="Arial"/>
                  <a:sym typeface="Arial"/>
                </a:endParaRPr>
              </a:p>
              <a:p>
                <a:pPr marL="342900" indent="-342900" defTabSz="975390">
                  <a:buClr>
                    <a:srgbClr val="E46C0A"/>
                  </a:buClr>
                  <a:buFont typeface="Arial" panose="020B0604020202020204" pitchFamily="34" charset="0"/>
                  <a:buChar char="•"/>
                  <a:defRPr/>
                </a:pPr>
                <a:endParaRPr lang="en-US" sz="2200" kern="0" dirty="0">
                  <a:solidFill>
                    <a:schemeClr val="bg1"/>
                  </a:solidFill>
                  <a:cs typeface="Arial"/>
                  <a:sym typeface="Arial"/>
                </a:endParaRPr>
              </a:p>
              <a:p>
                <a:pPr marL="342900" indent="-342900" defTabSz="975390">
                  <a:buClr>
                    <a:srgbClr val="E46C0A"/>
                  </a:buClr>
                  <a:buFont typeface="Arial" panose="020B0604020202020204" pitchFamily="34" charset="0"/>
                  <a:buChar char="•"/>
                  <a:defRPr/>
                </a:pPr>
                <a:endParaRPr lang="en-US" sz="2200" kern="0" dirty="0">
                  <a:solidFill>
                    <a:schemeClr val="bg1"/>
                  </a:solidFill>
                  <a:cs typeface="Arial"/>
                  <a:sym typeface="Arial"/>
                </a:endParaRPr>
              </a:p>
            </p:txBody>
          </p:sp>
        </p:grpSp>
        <p:sp>
          <p:nvSpPr>
            <p:cNvPr id="4" name="Freeform 2">
              <a:extLst>
                <a:ext uri="{FF2B5EF4-FFF2-40B4-BE49-F238E27FC236}">
                  <a16:creationId xmlns:a16="http://schemas.microsoft.com/office/drawing/2014/main" id="{3059763A-2F00-9C98-CEAB-E53272F5E3AC}"/>
                </a:ext>
              </a:extLst>
            </p:cNvPr>
            <p:cNvSpPr/>
            <p:nvPr/>
          </p:nvSpPr>
          <p:spPr>
            <a:xfrm>
              <a:off x="9733004" y="4057051"/>
              <a:ext cx="2530463" cy="6339980"/>
            </a:xfrm>
            <a:custGeom>
              <a:avLst/>
              <a:gdLst/>
              <a:ahLst/>
              <a:cxnLst/>
              <a:rect l="l" t="t" r="r" b="b"/>
              <a:pathLst>
                <a:path w="1014360" h="2582861">
                  <a:moveTo>
                    <a:pt x="0" y="0"/>
                  </a:moveTo>
                  <a:lnTo>
                    <a:pt x="1014360" y="0"/>
                  </a:lnTo>
                  <a:lnTo>
                    <a:pt x="1014360" y="2582861"/>
                  </a:lnTo>
                  <a:lnTo>
                    <a:pt x="0" y="25828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dirty="0"/>
            </a:p>
          </p:txBody>
        </p:sp>
      </p:grpSp>
      <p:sp>
        <p:nvSpPr>
          <p:cNvPr id="14" name="Isosceles Triangle 13">
            <a:extLst>
              <a:ext uri="{FF2B5EF4-FFF2-40B4-BE49-F238E27FC236}">
                <a16:creationId xmlns:a16="http://schemas.microsoft.com/office/drawing/2014/main" id="{0C03D2AB-F46A-3617-CFE7-0157C1E770C3}"/>
              </a:ext>
            </a:extLst>
          </p:cNvPr>
          <p:cNvSpPr/>
          <p:nvPr/>
        </p:nvSpPr>
        <p:spPr>
          <a:xfrm rot="13351803" flipV="1">
            <a:off x="16389193" y="2771486"/>
            <a:ext cx="1021723" cy="515599"/>
          </a:xfrm>
          <a:prstGeom prst="triangle">
            <a:avLst>
              <a:gd name="adj" fmla="val 461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Tree>
    <p:extLst>
      <p:ext uri="{BB962C8B-B14F-4D97-AF65-F5344CB8AC3E}">
        <p14:creationId xmlns:p14="http://schemas.microsoft.com/office/powerpoint/2010/main" val="161044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data:image/png;base64,iVBORw0KGgoAAAANSUhEUgAABLAAAALlCAYAAADUsh+xAAAAAXNSR0IArs4c6QAAIABJREFUeF7snQe0FUW2hjdXgoARFbOYw+hgADGBmNFRwAAq0YAoRowMBlQMmBOYA2POmMAxgQlEUGYUcxwxjDn7zKhv/fVeXfse+oQ+6Vaf+/VaLJHTXb3r29X7VP9n165mf/zxxx/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MgAAEIQAACEIAABCAAAQhAAAIQgAAEELAYAxCAAAQgAAEIQAACEIAABCAAAQhAAAJBE0DACto9GAcBCEAAAhCAAAQgAAEIQAACEIAABCCAgMUYgAAEIAABCEAAAhCAAAQgAAEIQAACEAiaAAJW0O7BOAhAAAIQgAAEIAABCEAAAhCAAAQgAAEELMYABCAAAQhAAAIQgAAEIAABCEAAAhCAQNAEELCCdg/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gUse+cWeemOuffLNH2VrvG0rs+07trCDtm1ZtjZpCAIQKA+BX2f/y/7n0gts7ttvlKfB/2+lxbob2AIHHmnNV129rO3SGAQgkJDA3K/ttzeOsj8+u9ds7jcJL85x+vwdrG6ZvaxupVHla5OWIAABCEAAAiUQQMAqAR6XQiBtBKa98ZuddOdPFTP7oG1a2m5dWlSsfRqGAASSE/i895b2x/ffJ7+wgCuar7K6LXrFjQWcySkQgEClCPz+3kX2+5tHV6p5m2+DydZs0e4Va5+GIfDrr79a8+bNrVmzZsCAAAQgkJMAAhYDBAJNiMB1U3+x66f+WrEeD+7WwvbqVnwW1ldffWUHH3ywPfHEE4lsHDdunO26666JrinmZG/fZ599ZpdffrmtssoqxTRTtWvi7P3pp5/spJNOshtvvNHuuece23DDDatmT1O4UYh8P9umS0XRLzH5mbK2/8cff9hbb71ld999t02dOtX+/e9/u/bXWWcd23rrrW2XXXaxVVdddZ4XnbQ9n2WFRmNVJfDss8/azjvvbAMHDrTRo0fb/PPPX9X7Z97s9/+cYr+/c2rFbFAGVt3KJ5bcfmjcSu4QDZRM4Oeff7Z//vOfNnv2bBs5cmSjP0sld4gGIACBihNAwKo4Ym4AgXAIIGCV5ou0vSAjYJXm72KuRsAqhtqf12jMnnPOOXbddddlbaht27Z20EEH2bBhwxq87KTt+SyNFFc3JoHQhBgErMYcDdy7FAJvv/22i+UbbLBBEGJwKX3hWghAoDoEELCqw5m7QCAIAqELWNkghfayEIQzCzCCF/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1304vt9ddfb9OmTXPZGnqx7dWrl/Xt29fatGnTYBTcddddduihh9rRRx9tQ4cOdddde+219t///te6du3qXqK32WYba9WqVf11uQShuPtna0cv67LR2/r999/ntDXf8P3hhx/sjjvucH+ee+45W3/99W2//fZzbSqLJVqzK5fA8vHHH9utt95qYqNJ5bLLLmvdunWzfffd1/7yl7/EFlf94osv7JZbbrGJEyfaSy+95K7529/+ZkOGDLHll1++3vR8Ly5RfxxxxBH118neBx980N1DzLR8THW7+vfvP49/dFHS83WNanBMnz7d9V33kDCS6x7+msmTJ9f7UPXQNGZUi+2ss84KqsZYGmpgqf6JnsMOHTrY2LFjbemll8467JWNdeWVV9opp5xiBx54oP3973+3Fi1azJOB9emnn9pVV13lfLrIIovYFlts4Z756Lj0N9Hzq1pb9957r6vBp/GvsaZnSeM5M4ZEx7PGq67TGNYzoLGw++6724ABA2zRRRedpx/Zntctt9zSxowZ4+yIq7Gn2KRn/IEHHqi/j2qC6fmM61Mxz3M26En5+Hbef/99u+aaa1yNG8Vk9fGQQw5x8Thz2ZCPTbpGy0j1PI4fP94WW2wx22effdzzNd9885m3RTFBNdLEJVes97Yk5afrstkvW6mBle+bad7Ps30PROO/sipvvvlmF1v1HOp7VM/tZptt5jIxn3rqKbv44ovdc+3jrr4Pot/xxXy/Jxl/hcw1ZOtFF13kxvI//vEP22677eYB8ttvv9n5559vF154ofuO23zzzevPSTJey83PG6E5j2plTpo0yWbMmJFzTpA5t1Axdj2/iqf6TpUfFeP1rOqz6PlRMN27d7dLLrnExc5yz5WSj1iugAAEQiSAgBWiV7AJAhUiUKsCll4I9dKr7I24Q5PC008/3VZeeeX6j/2Eb//993cCRlzNHYkwKirqJ8bZBCzd/8wzz3QvanHHXnvtZSeccIJrRxOyK664wr2oxh0S3E477TT30lbIIXFKbWuCmXmo2PWcOXNc//wLcTYB68033zS9iEsAyzz08q/+9ezZs8FHmtBqyZdeMjIPCVmavG+yySbuo2IELHEVi2z1kCTSHXvssfV1kJKeL7vy+W633XZzRe+j/sh1zVZbbeUm51OmTAmmSH4aBCwJUiqGfeKJJ5qeyXw7UX377bemlz+NTX+ufz4/+eQTJ5ToBVjicPTQC69efjt27Fj/z3omdX+9RGae70+KPsPR8bzppps6QUXPQuax0047OTFTNvoj1/MqkebLL780PYuZAla+Z+3kk0+2HXbYoZ5FMc9ztnhTDB+1lc1mxYZ+/fo5USta98bHpjfeeMMV7NfLrz+8AJDPlrhYn8sWfSZ7Mvnlukb+7N27t4tLFHEv5Fvqz3PyCVjZvo/lIz2fzz//fOxzKtFLQrb/wamY7/dCxl/SuYa+TyUwKxboezr6g5ioKFYpm1SHvi+XXHJJ9/ekz3u+/iblJxv0vX7UUUe57+7MQ+K+vnsHDRpUv4Q7OrfQDzla7p0ZT3Wd5mk9evTIK2AtuOCCZZ0rJRupnA0BCIRMAAErZO9gGwTKTKAWBSz9yqlfayWk6OVUk0RlWqgujsQbLUtSdkTmy6Sf8PkXGE1+d9xxR3edfuGVcPLKK6+4yZbf4TBOwIreX1lKur9+Ka6rq7MXX3zRCT9PPvlkfTuvv/66e0HX5Ewv7Mrw0Av4O++8416iJHwUuqtidNnV9ttv72oCrbTSSm5ieN9999mpp57qsh5kVy4BK/orsDK2vH1qZ8KECc5OZSTJrnbt2rlR+dFHH9lhhx3mMpeUSaFrNPn+7rvvXPbRBRdc4Djo1+fFF1+8KAFL2RUSEfWLrdiob+KtlwKJSnrRvemmm+p3Ukx6vvotMVHiprLtJODpxVm+U+aFfgVW+9GXo6i/xWTUqFGuXpNEjMcff9yNGy/ohbLLY+gCln/x0a6DUX8mDX/RXUz1oiR/SmDQUsTo86UMIMULZfPo8ONm9dVXd+NsvfXWc3FAL6vKdpIIpedIArUyEnX4F3H9XeNA7alel45HH33UxQFlUEQzLzTeVL9LMUFCi8Txv/71rzmfV7X3n//8xz1r6oNedpXdJRFF9mnMqT0xVLaZxmIxz3Mu1sXw+fzzz+2YY45x9cx8fGjfvr0pK0xxxIvSUQEo+gKsF26J/BKE1U/5Qzv9KZarXe1CqZgtgVzZdxIGJVhKiJR4GRUOk/KLxjdlBirLT+LiwgsvnNP+pOO1nOenvQZW9PtYWYV6NtZcc02TUC1fyrf6fm/durUTVfQdrzgtEVQxt2XLls73+q7TUcz3e77xJ/Ep6VxD9ivL+8MPP3TP/gorrNDA7ZobSMw9/PDDXba0YlIx47Xc/JRZrZimZ1/ivUS4pZZaymVSKfbpe93PjyRG6YjyU/zVnGDvvfd23/8S6jQXEz/Ns/R31TbUkW0JYTnnSuV81mgLAhBofAIIWI3vAyyAQNUI1KKA5X/B1GRHL0ZKU48eWkakCaR+0Yy+gPoJnyZamiBrOUg060PLE7RsQRkC5513nnthjBOw/P016fQvkNH7+19g9eKrFzIJVNpBTZNV/Yne009mlWYvMUqT8lyHn/j5XzWjy4gyhbVcApZezvWCrBduCTp6OfTH//zP/zhbNJHVS6fPXNFyB3HN/OVb1ynjSy8VyqDwyyKKycCSP/Vyrl/etYQretxwww3uJUdClibKOpKe/9577zlfSJTThFov2NFDYpyECP3qr5ejNdZYw2XIaFwowyXO31ouIf/pl2cErMJCW7lqtUUFLIkcEqp8gXdZojGoZX16+fUvUBJ7zj77bJeVJX9quWD0iI7lqLDsx7PGjMa5hGh/RJcOaYxqvOjw401t6mV2tdVWa3CNfzmOCs7R5ZLKMpWYnpmd5secxp1iisZt0uc5m6eK5SNhQfZoaZcE8OjyLv9c3XnnnQ0ymKIvwJkio+xTnJJ4IY6Z/PS5F/TlDx/ri+EnEcF/P8TFt2z2FzbaK3NWrQhY+u5RXTsvRImWhBLFeAm4mT/uRMdMdAleMd/v+cZfsXMN/12pmCOxyh+//PKLmxPouffCfanjtVz8/PMbF0e9TyTsan6kH4D0fEf5SfDKzDjz8xU9X/KxfpDSkU3AklhdrrlSZZ46WoUABBqLAAJWY5HnvhBoBAK1KGD961//cpNCZSBpMhhX+NlPZqOikf83vcxGM4u8W/wvp5o8+1924160C7l/1NX+fAliyqbYdtttbYkllsi7ZCpuuOSa4GW+MOcSsDTxVD0hCVRaGqMXz7XXXjurgBY9P7NuR7ZhXYyA5funlxll02i5VnQ5Vua9kp6v7BBlVkRFsMw2VXNIv457Ec37T0s9leGmjIDo4V+yVbcLAauwIFduAWvWrFlOOO3UqVMDA/yLkp43X2OlEAuVTaiXz6iQ6sezskUkLGWOy7iabn68xYkz2Z5XH4f08iybl1tuuXlMVrbEwQcf7P5d50jQTvI8F8Ig1zmZfPyLuQTBbPHBvyBny8CSQKVYFD1eeOEFlw2if88m8OuHCi379bFeYpOE9mL5KQPVbxIQtSXO/lI5lnJ9rQhY+i7PjKvK2tMzoziR+QOLmPnxFxW3ivl+jwowceOvkO/6uLmGzySKij3R512Zy/5HsmKedy1v9/ctBz///Or7NPqjVXR8/vjjjy77WD/QeZ/k45ctzmcTsMo5Vyrl2eJaCEAgPAIIWOH5BIsgUDECtShgedFCLynR4t9RiHHiiZ/wZct2imYe+JeYuAlYIfeP2hJXp0lLI7TEUTWmlJURzRrJNRh8xlG2JYd+MqxfrvPVwPI7uykLS4degpXNppdFFVWNvqD7jC0tI4wrNh1nczEClpYFaRmDXvz94YtqaxmCMs60jMQfSc/3/Ap54Pz4yufv6Ms7AlYhZP8vs0YZQ0nGU1zL+YSwQgQsZc5JEHr33Xddlt3MmTPrN4WIxphixnO+59VnO7766qv1z5WeXWU6aDlyviOauZXkec7XbvTzQvgU4k+fVaNlxsrQ0vLAfDt4+mevEHu9MKYxlZSfBIF849GLaSrM7e0vxK5KnVMrAlZcZrJ/rrVMWwJtZn3IXAJWku/3Qsdf0rmGz+J87LHHGixz9CJotO5fsc97nHDmx1pSfv75VbZ4IYf/nsvHL6mAVc65UiH94BwIQCA9BBCw0uMrLIVAyQRqUcDKtntdoQJWrslo5sQ4bgJWyP0zHed3IVNdj9dee63Bx6pho1+gM7NH4pwfN3GPnucnlNFdzbJNMrV0wWebqe5PtPiqxCwVTPe7h+UTCsolYKkdiQlaXqG6Wl5c8+2rbpWyp6LF+ZOc7/kV8mD5cVKIv327CFiFkP2/2ik+YyhbxkshLeUbl9kELL0Yq+6ddgN75plnst6qVAGrmOfV26xnM9+RufSw0Oc5X7tJ+eTzg+4Xl3WR7wU4Wucnn81ewFLMUA2uJPy0pFgZbdHdWzPvly1rJJ9dlfq8VgSsuO9jP57ELi5zMpeAleT7vdDxl1TAkt2Z2b7+Xoo70dpdxT7vub6XkvKLLsUuZLxWSsDSvcs1VyqkH5wDAQikhwACVnp8haUQKJlALQpY+TJiBC1XBla25TzRDCw/QSuXgOUdqZotqp2lGjaTJ092mR46lGWkZUlRYSbO+fkyOnyavwoR58vAiravX2C1DEu/wOqPF46OP/54V/NKmV35XvAy7S0mYyXahjKbXn75ZVe0Wjb53RK1dFQ1jDJ/lS/k/HyCQhzzfONNQqCEEP1BwCo8ZPmaZoXuQqhaZMq41GYIKuatbLx8wkmcgCV/yU9qQ6KtivhLPFZ7KiK91lprOQFV/ixVwMr3vMZlYBWSNZaPcr7n2Rezj2unGD6VysAqRDzOJjQlWTZaiP1vvfWWi4WdO3cmAyvfAIx8nm8XwnILWEm+3/MJWPlif7a5hv7d18/Sj0FaLqj/V12vzGWFxT7vlRCwcgm4cS7Pxy9pBlb0HqXOlRIMUU6FAARSQAABKwVOwkQIlItALQpYhdSl8EVU42pgqV5KXO0sv/xOE0pf4yFXDaxsNZGS+E5CkQqf6tfauBocmW3lq6nja4d88803iQSszImjdoeTeKVaMBLWtNwnacZMPgHLCxi5ft32dumlWsustLxQOxHG1TuK9iHb+f6FJNtLTpzv/NIhX5Q/s+aaFyGUSYSAVfjo93ViVBRdY2zppZfOebEvXC4/5NpkIdpI3MthtCi/RCotaYsWSY8uCS1VwMr3vH7wwQdOGFbWgRecvZgioTuaqVE42YZn6kUw83nOVVeuGD6F1MDyLLLVwIp7dgqJ9ZlciuFXiP1+w42o/cX6pBzXkYF1boMC717QSfL9nk+AKWT8xc015F+/M6gKtmuTAWVeK55kFnYvZryq/XIKWMXUuJQN+fiVImBlPiNJ50rleMZoAwIQCIcAAlY4vsASCFScQC0KWIXuDKSsneiW9n7CpxfmuN0L/Quyai35XXaK2YUwunOWXkpV90I762VOXOX8aPZOIQJWvl3N1EfVcokuLYqbZPq6G3qRveiii0xFZaOHzzbQ1va+YHWuXQh1bXQXIxWrl+CkX5y1Fbd2fNN//SFGyoCZNGlSfZaLn0Rrp7Lo7pH+Gp9ddt999zkBS0XnJaoVer6ybLxoojYzd77Sv/ldzTQ+/A513p9alhk3bvzuldr9EgGr8JAWZT148GAnmMZtyKAW/cufsvCi9d+KycDKl/GgOljaCUtL0EoVsPzzqhp3sjtz19C459W/+KqAvHYzlA2ZNfJkm+o8aQcyiXnioP9P8jxn81SxfPzzH7eLnwQ6Lf3Vy3wSAcvHej17eh5Vmy96RHde9Zl8Wv4oYTIJP3HLtYtiNvsLH+3lPxMBK17ASvL9nk+AKXau4b3tdyQeNGiQvf/++/bSSy/NU0OymOdd47WcApbs9d/vffr0cTsKK9M1eqi2nOYW+h7WXGWFFVYou4DlM1bLMVcq/xNHixCAQGMSQMBqTPrcGwJVJlCLAlb0pUXF0JXBpJ0F9ZI3Z84cJxQp00ZF0s8666z6YuTReioSeHSdsi90aJmaxBBlMEVflOJekKP333DDDV1WUJcuXUzLcnT91Vdf7Sap/kVOL5vaYloTQt1z8803dxlN+tVf99W/LbzwwgUVR9dkV9lhEtjUzsiRI+2vf/2ra+v+++93/dUvlfkELF9kVr8Ma5cvZSRJYFImivqgF0C9bKp9vcyrb34Cq+WJEqb23ntvW3zxxd29VddDWW3K/BI/1fXyk/+pU6e6HcJ0jQQKZZ1oovrII4+YRJ+oSOBfIsVVXDp27Oh2RtQLpLJIVDxZPjvnnHPcvZOeL9FEYpquFyPtbKb2WrRo4erfqEaZsl6i99D40HjS9uIdOnRoMG7Ub032fb0dBKxkAS5ahF9jRgWY9Sz7DCF9LpHz2muvdTWUNFY1LrSFu45iBKyoKCJRZZdddnHtaYypFpwEXd1LR6kClp5XvexJwNbuhXqetEwx1/Oq+0ZFNNVzUj06PZ+//vqrWx6t8av/ejGvmOc5m6eK5fP555+7Z0SZVnrRHTJkiHtG1Z6eKcVEHUkELMVaL/JJTJfovcMOOzh/SViWmK2Yt8wyyzSIn0n5yS7V0lMs126iYq54JWE/l/3JRnt5z0bAihewRLnQ7/d8Alaxcw3vaf/jh55V3WuPPfZw8atVq1YNBkMx47XcApb/LtYPf9rIRbFvxRVXNAnC+gFBy+/1bETnBPn45cvA0nxAMczvtOoFv3LMlcr7tNEaBCDQ2AQQsBrbA9wfAlUkUIsClvDpZVOZQZr8xB0SdyTyRGtK+Qnf7rvv7l5+ojvdqQ3Vqjj22GNNv5b6jIdsE7B899fLqgQdTcwkmkh00v/HHbqvXsJ23nnnBkuZsg2TuJ16/LkSyvQrr5a15auBpUmzagr52lKZ99NuW6o1pVoy/lCdLDGKK5Csfkhg6tu3r+OXWUsn2r7a3nXXXd2LYlQkyNU3Xa+XWAkMm2yyiWsu6fm6Rj6VLyTQxR16+TnjjDNcrRt/5PKh+iFBQkILAlby4KYXJ4mAWoKZ69BSOwkj0SytYgSsXONS95dIpp1B9aIZ3dEs35LYbC+UEuHUlsZH5qEMqw8//NBlK0Z395SN2sFML4uZGxn4NnSteHgxr5jnOY53sXzU1owZM5wI5AVA376eWz3rqi0WrSGV7wVY1+sciYDKNIs71PbJJ5/shC2/FLQYfmo7G0PdQ5kpij0sIUz2jFe7BlaS7/dCxl++7/q4uUaUkF8qr3/zWb2ZBIsZr+UWsGSTlsvrR51scwItz5To7+tP5uOXLT77Zcr6AU+HYoKK9UukL+dcKdlI5WwIQCBkAghYIXsH2yBQZgK1KmAJk34Z1NbxyprRMi6JUqrZpNpUElH8i51HGp3wacmSMqX00qxCzj169HAZAxIvovVwcr0gJ7m/P1eTWS2H0UupXook5PTr12+e++YbBsq4UBF433cVgVeWhvqvbKdoMdZck0xlHWjpwEMPPeTs0tG1a1cnpulX2EyG+txfM3HiRCeWqR+qSyTxLJOf77eWBMpHyqzRC+CAAQNcMXvdJ7MGlu/b7bff7grLy6/KtFNGnVhFl2HJnqTn+2umT59ut956a/3YUTHvnj17untkFoiPjjffF022NY4kYEmA1K6JCFj5Rm785xII9dKkjBrtCqhxpUM+2XTTTa1///5uuVz02dTnxQhY3pfKnpNopBdsP+4lXut+yrpR5qHEMr/EtlgBS237nbXuuOMO189cz2uUkOKErlFmmJjo+dHzqXEnEbeurq4B0GKe5ziP+F0Ik/Dx7WiplJ4RZUfq2d1yyy1dhqfikJ73JBlYvk3Zo/ikWKWMTnFRTNAPBYo7mTHBX5eUXzS+Kf4oGzWX/cWN9vJcRQZWfAaWvk8K/X7PJ8BEx1+SuUbUw37Zup5diTQ+2yhuFCQZr5UQsHxM1feYBHcJ0vphShnRisHaBTiaPZaPX674rPpi+oFM84LVV1/didTaQKPcc6XyPG20AgEINDYBBKzG9gD3h0AVCaRVwKoEomJ2tKqEHbQJgUoT+GybLhW9xRKTn6lo+02lcQlOyizzS1ujdeJqjYFehpXBkWQDhVpjUM7+pEXAKmefc7XF93u1SHMfCEAAAtUngIBVfebcEQKNRgAB60/0THAbbRhy4yoTQMCqMvAst/NZW9l2RvMbR2y//faxO6OG0YvCrFCNHNUfVL0vZbJFj2jB/rjPC7sDZ0UJIGA1HA98v/NxiFWNAAAgAElEQVR8QAACEKhdAghYtetbegaBeQggYCFg8Vg0PQIIWGH43O9C+MYbb7h6c1qeqqVE0Y0PVE8uurNiGJYnt8JvqBDdHEEbMGgZoZb+SeDSJgjRWl/J78IVngACFgIWTwMEIACBpkIAAaupeJp+QsDMHnphrp096eeKsThom5a2W5cWFWu/nA3zC205adJWyAQqKWDVtV/KFrv5vpC7H4xt+Qqiy9DMYuzBGJ/QkEI2VMgstp7wFpweIVBpAWu+jndasyV6p4Y53++pcRWGQgACEEhMAAErMTIugEB6CfzPT2aj7vzRXnjv97J3YuX2dXbBwNa2wPxlb7oiDTLBrQhWGg2QwE8PTbLvzjml7JY1a9vWFhpxkrXcbIuyt12rDUrEUpbV+PHj6wuQa+MDFYvfY489bKONNpqnGHtaWfgNFbTDp5ZPaoMMFeJXsfW4DRjS2s8g7J77tc3919Zm//NC2c1ptsjmNl+nKWVvt5IN8v1eSbq0DQEIQKBxCSBgNS5/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Ne//uX62qlTpybTZzoKAQikgwDxKR1+wkoINEUCocYnBKymOBrpMwTKTAABq8xAaQ4CECgbgVAnYGXrIA1BAAKpJUB8Sq3rMBwCNU8g1PiEgFXzQ48OQqDyBBCwKs+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oSAlaJBhKkQCJUAAlaonsEuCEAg1AkYnoEABCBAfGIMQAACoRIINT4hYIU6YrALAikigICVImdhKgSaGIFQJ2BNzA10FwIQiCFAfGJYQAACoRIINT4hYIU6YrALAikigICVImdhKgSaGIFQJ2BNzA10FwIQQMBiDEAAAikiEOr8CQErRYMIUyEQKgEErFA9g10QgECoEzA8AwEIQID4xBiAAARCJRBqfELACnXEYBcEUkQAAStFzsJUCDQxAqFOwJqYG+guBCAQQ4D4xLCAAARCJRBqfELACnXEYBcEUkQAAStFzsJUCDQxAqFOwJqYG+guBCCAgMUYgAAEUkQg1PkTAlaKBhGmQiBUAghYoXoGuyAAgVAnYHgGAhCAAPGJMQABCIRKINT4hIAV6ojBLgikiAACVoqchakQaGIEQp2ANTE30F0IQCCGAPGJYQEBCIRKINT4hIAV6ojBLgikiMDmh0+1Fu03SJHFmAqBhgQWbdvMendqYYO6tgBNjREIdQJWY5jpDgQgUAQB4lMR0LgEAhCoCoFQ4xMCVlXcz01qhcDcuXOtrq7O/eH4kwACFqOhVgj037SFDdmiZa10h36YWagTMJwDAQhAgPjEGIAABEIlEGp8Sr2A9f3339vEiRPt7rvvtpkzZ9q7775r7dq1s6233tp23XVX69mzp7Vt2zbUcdGk7Pr555/tpptusiuvvNL5Sn4aPXq0HXLIIRXn8NRTT1nXrl3tgAMOsAsuuMBat25tX3zxhQ0YMMA+/vhju+2222yNNdawH3/80Y444gi74oorbNq0abbZZps5237//Xd79NFH7dprr7WLLrrIFltsMffv2c6veIcCuwECVmAOwZyiCSgT687hbYq+ngvDIxDqBCw8UlgEAQhUmwDxqdrEuR8EIFAogVDjU2oFrD/++MMeeughO/zww+3111/P6gcJEGPHjrUNNmB5U6GDtVLnXXPNNbbffvs1aP7WW2+1PfbYo1K3rG+3VAHLi11qUCIcAlZDlyFgVXwIc4MqEUDAqhLoKt4m1AlYFRFwKwhAIFACxKdAHYNZEIBAsBnsqRSwJF7dcsstNmzYMDe0lFWjv3fo0MGaN29uv/zyi7322mt23nnn2fXXX28bbbSR/eMf/7C11lqLodiIBE499VQ78cQT7dJLL7WhQ4c6XzXmEZeBlc2ebAJWY9of0r0RsELyBraUQoAlhKXQC/NaXhDD9AtWQQACLHFmDEAAAuESCHX+lEoB64UXXrA999zTfvjhBxs/frxtueWW1qxZs3m8r+WFI0aMcIJJdOlYuMOkdi0LcakdAlb5xhsCVvlY0lLjEFDmVZ8uLWzPTSji3jgeqNxdQ52AVa7HtAwBCKSFAPEpLZ7CTgg0PQKhxqfUCViqo3T88ce77CrVUtKStDjxyg+xd955x/r16+fqHN1zzz223nrrNRh9c+bMsXHjxtn999/vliKqDtKOO+5ohx56qK244ooNztXnWu621FJL2Q033GCzZ8+2M88806ZMmeKuO+igg1xmkeorqd0xY8bYhAkTXBu77babHXfccQ3azGxvxowZds4559jUqVNde3vvvbcNGTLEllhiiVhxTrW/7rrrLnf/L7/80mWgKdtM2Wjdu3dvUGg8uoROWVBaunfjjTfac889V3+v/fff39Wl0iHxT7WpdN2dd95pHTt2nMcGDWrVGOvbt6+dffbZ1qpVq9gnW0vuBg4cOM9nUVHR1zIrtD++sc8++8y0NPH22293fRED1T477LDDGrAuZQmhzxyLdmDdddd1dbNWWGGF2JpZ/lyJZMoWFMMnnnjC2bfNNtu48SWmmWNXQp/Gqfokvy644IKuDpfG+U477ZSVcWOH1M6dOzsTZs2a1dimcH8IQAACDQiEOgHDTRCAAASIT4wBCEAgVAKhxqfUCVgq0t6/f3/77bffnDCw0kor5fS5zvvkk09s8cUXt5Yt/9xZSssQVfj9yCOPdIXfMw8JDeeff77tsssu9SKDF5wkKP3tb3+zk046yb777rsGl0rI6dSpkxOzMmtzSYiQaOSFsULa0zUSMyRo+UP9kQByxx13xPZdosfll1/uhDsvkHgBR9lqKkguMSXzkBCl4uWLLrqo+8gLT1dffbUT0jIPFUMXP4l0Eo2yHfkErG+//TZxf3SvJ5980iS6xdVAk/+uu+46J+TpaAwBS3aJm+6dechHEjglNvqllNGMwTiWqvemaySQhnYgYIXmEeyBAAQ8gVAnYHgIAhCAAPGJMQABCIRKINT4lDoBK06IKMbpfhniBx98YMccc4zLNpJw89VXXznB6JRTTnHZSMqc8S/nXnBS5pUEknPPPddla7Vo0cJuvvlm18YCCyzgrlOmlv5/kUUWsVdffdVl6Tz88MNOWFLmkY5oe/r/o48+2glCyvBS5tgJJ5zgRLpoppIEOe3cp6wgZXtJRFtmmWVcex9++KFdeOGFzi5l+aj+19JLL91AwNH/SBQ77bTT3K58Oh544AEnIEnIu/fee61Xr14N7Ft//fXt4osvbrCb4zfffOOygt5///2ChMRsSwiL7c9///tfGzRokD322GP13NRXiWHKzJP/JNZdddVV1r59+5IELMFIWsRdmWHy2+TJk52YKb7y06+//upsGTVqlGkMKpOvd+/ejrcyriSYbr755m6nxFVXXdUktD7zzDNus4JXXnnF+crvjFjMuK/UNQhYlSJLuxCAQKkEQp2AldovrocABNJPgPiUfh/SAwjUKoFQ41PqBCyfzSOBQiJAMUdUNJEQNHLkyAYFxefOneuWBqp9/ZFINN988zUQnDKXLyoT6+CDD3aCRFy9LW/3scce68SnzPYkcih7q23btvVd0rJHiUT//ve/3bKyLl26OJFqwIABJkEoLgPNL5n86aef3BI3n7nlhT+JPL4tfyOJJKeffrrrqzJ8ZKMOLddUDbFHHnnEZXutvfba9bYVunzQX5BNwCq2P35Hw6OOOsrZHl2+6O3W7pMSDbfddtuqC1haCqllo3HjS0y8gKoln14cPOOMM9wyU2WODR48uMHQVmacsrWUFSgxNLQDASs0j2APBCDgCYQ6AcNDEIAABIhPjAEIQCBUAqHGpyYpYCnLStk7b7zxRtb6TtHlfcqu0rJB/29agqeaS2uuuWb9eJMoJgFIIkScABGXOebb+89//pM1s8Yv04tmbuUa5D5TSMJQ1EZ/f2WMSWTzywR9W9mEQS/EZC4j9HZFM7Zy2VVsEfe4/kick3Cl4vxeoMr34JeyhFBtJ8nA0i6YEkVVZ0x1yrSkNPPQBgTDhw+3mTNn1vtJgqM2J1B9LdUpUwZZpp/y9bOxPn+k+4a2Xot5N1JoLHu4b+UJ1C26mLXu1cfaDJp3eXHl784dIFA4gVAnYIX3gDMhAIFaJUB8qlXP0i8IpJ9AqPEpdQKWf8kvJQPrrbfeckKB6mJJuFlsscXmGWFxO9TFiVrRC32xb9WX0jKw6JFLwFLWlUQyLUvMPJT9tN1227ksMP2JFv2WkKalfFr6pyV1zz77rD3++OP19a2mTZtWv9ws39LLbAKWrzm2+uqr12cK+eWDEsmy2Z3Zj0IErEL74wVILf+MZpnlChPVFLC8fdoYoJDD+0m1zZS9J1HQH8rQUn2xPn36uNppdXV1hTRZ9XMQsKqOPJgbtum/t7Xd96Bg7MEQCGQSCHUChqcgAAEIEJ8YAxCAQKgEQo1PqROwtFOfBB3VmLrooousTZs2iX0e3f2vGAFLNarirvMCVlQ48sblErCytadr465TsW8tYVT/4wrQ+3uWQ8DymWVaduiXEfrlgxIBtdQyWhw/mzNyCVhJ+xMnLuYbBNUUsLx9Dz30UD6z3OdRP6l2lup2yb+ZvtUuhFpCuNpqqxXUbjVPQsCqJu2w7tVskXa2+J0PhmUU1kAgQiDUCRhOggAEIEB8YgxAAAKhEgg1PqVOwMpXMyluAEhsOu+881xR9b322ssVSC8lA6vcApaWiclGX4w92gefgeUzzqI71WknO9XF2njjjd21G2ywgStYrnpaEk/KIWDJFm+DX0aYdPmg2sgmYBXTn7QIWKphVmiGWOa41TLE559/3vlRmVxaaqhDRd5VD0tLWkM6ELBC8kZ1bUHAqi5v7pacQKgTsOQ94QoIQKDWCBCfas2j9AcCtUMg1PiUOgErWoA9s5B63HDRrnTaAU478k2YMMEtxyqkBtbLL79sffv2tWWXXdYtk4vWwCq3gKV6SNrtsGPHjvN0wYtFvq6WMol22GEH22qrreySSy5x9kUPv+Rv+vTpZROwPvroI1dUfLnllnNFyVVE/PPPP88qusX5IZuAVUx/ojWw4pZrxt2/mhlYxdToyhXqVGT/xRdftP3339/tRKi6XxItQzoQsELyRnVtYQlhdXlzt+QEQp2AJe8JV0AAArVGgPhUax6lPxCoHQKhxqfUCVgaEn4HNwk/48ePd8Wuo7Wh/LDRbnRacqWd3Xr16uWWZilDKckuhBJr/DK5fEsPi11COHv27Njd6lTXSsXmlcnjl+/l2oVRQoc+1zU6ypWB5Xndd999bodCFatXTSa/m2Ihj2k2AavY/uTahVD2RHcBPP74402CXteuXRvsEBmXyZXNziRF3HV/b5+Ev3HjxtlCCy3UAJP3rcawdpPU7pAqTK8C+3fffbdtvfXWDc73Rd+V0YWAVciI45xKE3BF3Pv0szZ7NNwxs9L3pX0IJCUQ6gQsaT84HwIQqD0CxKfa8yk9gkCtEAg1PqVSwJJQo5f+YcOGufGhZYFDhw51uwKqHpOWXz3zzDNulzqdp+LoymDq3r17/XjyIpgKgR9zzDFueaGW8ik7S+KDluy1a9fOZUZ17tzZXVdJAUvLAbXznLJs9HcVmv/73//uxAwJcKNHj7bmzZvblClT3DKyv/zlL6bsrA033NDmm28+09JKCSXq83fffVdWAUuN+UwpFafXkrZCd//zwLMJQ8X2xwtAs2bNchlhBx98sBMn5ftHH33U7QL49ddf1/uvXBlY2jFSGXl+TGTrl0TH/fbbz7Hq16+f898qq6xiKlT/0ksvufEl344ZM8ZGjBjhfOhFt80228zOOecct3uhxrOWWeqeErgk1nohNqTg6HnIHxwQgAAEQiIQ6gQsJEbYAgEINA4B4lPjcOeuEIBAfgKhxqdUCljCLSFASwIlPuUqZL7uuuu6pXabbrppgywtiWASEI488sjY6yV6KXtLYpHP7qqUgKXsnPXXX9/Gjh07z0hSNpXqd/maR9GaUZknS3BTVtS///1vJ8JpNztlnnkBKjMDKXp9rkwonSdhb8iQIY7ZFltskWj5oK4vpAZWkv7o3KefftoOPPBAUwZb5iERUAKfxE0Jf6UKWFH7dS9lTE2cONEJiRLQVJcqs3i/HnoJa75+VaaNSXyra+OE2GjB+BtvvNEGDBjQ4DZ+zIpRrs0F9JwUW69LN0TAyv8lwBkQgEDjEAh1AtY4NLgrBCAQEgHiU0jewBYIQCBKINT4lFoBy8P99NNPTTvkSUzQMrEvv/zSZU5JsFLmS+/eva1t27ZZR+OcOXNc5pIyZfSyv8Yaa9iOO+7o6matuOKKsWJAuWtgqT0thVQ9J+0sKMFDS8gkzmjnuVatWjWwQyKWCqorq+y5555zwoZqe/ksNIlMu+22m1vqd9JJJ7nsnjgBJ4mAJcFPgpCygKLtFvqY59uFMGl//H21a5/Euttvv72exTbbbOP8p5piXnwsVcDS/d58803TcsQHH3zQWrRo4bL7unXrllXA0jUSmHSeMvnkXwlryrBSdlacb7XsddKkSXbttdfWj2eNSdVjk4CYOSYRsAodgZwHAQg0VQKhTsCaqj/oNwQg8CcB4hOjAQIQCJVAqPEp9QJWqA4vxK58GV2FtFGtc3wdrAsvvDC2RlO17OA+YRIgAytMv2AVBCBgFuoEDN9AAAIQID4xBiAAgVAJhBqfELAaccSkScDyOxEqg0gZT6oXxgEBT2DGFYtY51W/B0glCbRc0uqWG2Z1K51QybvQNgRqjkCoE7CaA02HIACBxASIT4mRcQEEIFAlAqHGJwSsKg2AuNuELmDNnTvX6urqXP0qFRVXIXIt9dNSNg4IRAkgYFVvPNStONLqVjm1ejfkThBIOYFQJ2Apx4r5EIBAGQgQn8oAkSYgAIGKEAg1PiFgVcTdhTUauoA1Y8YM22677ep3NVRBexUr9wXlC+slZzUFAghYVfRyy/bWvNt/q3hDbgWBdBMIdQKWbqpYDwEIlIMA8akcFGkDAhCoBIFQ4xMCViW8XWCboQtY//nPf+yAAw5wReX79OnjMrCWX375AnvHaU2JAAJWFb2NgFVF2NyqFgiEOgGrBbb0AQIQKI0A8ak0flwNAQhUjkCo8QkBq3I+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VY82dIACBZARCjU8IWMn8yNkQgAACFmMAAhBIEYFQJ2ApQoipEIBAhQgQnyoElmYhAIGSCYQanxCwSnYtDUAAApsfPtVatN8gEYglF25m23dsYYO7tUh0HSdDAAIQSEIg1AlYkj5wLgQgUJsEiE+16Vd6BYFaIBBqfELAqoXRRR8g0MgEihGwvMm7btjCDt62ZSP3gNtDAAK1SiDUCVit8qZfEIBA4QSIT4Wz4kwIQKC6BEKNTwhY1R0Hwd7tjz/+sLlz51qLFmTDBOukBIZV25+lCFjKxLr54DYJesepEIAABAonEOoErPAecCYEIFCrBIhPtepZ+gWB9BMINT4hYDXi2Prxxx/t73//u33yySfWpUsX69atm3Xq1Mnmm2++rFb9/PPPNm3aNJs6dar776mnnmqbbLJJSb347LPP7LzzzrN1113X+vXrV1JbIV38xRdf2IABA+zjjz+22267zdZYY4285onniSeemPM8tSPme++9t/NZXV1d/fny6RFHHGFXXHGF889mm22W957ZTijGfrXVGP4sScBaqJndfAgCVtEDhQshAIGcBEKdgOE2CEAAAsQnxgAEIBAqgVDjEwJWI46YqNghMzbddFO7+eabrUOHDlmteuaZZ2znnXe2jz76yJ1TqkiiNm666SYbOHCg3XjjjU7wqZWjGAGoEAHL81lwwQVt1KhRTrBq3ry5++cQBKzG8GcpApZqYO3VjSWEtfLc0Q8IhEYg1AlYaJywBwIQqD4B4lP1mXNHCECgMAKhxicErML8V5GzomLHHnvs4bKEHn74Ydt2221j76dlYRdccIETuRZddFGbPHkyAlYOz5QiYGUTBuUDZcxdd911dvrpp1u7du3szjvvtM6dO5d9jBRjf2MJksUIWEsu1Mx6rNsc8arsI4cGIQCBKIFQJ2B4CQIQgADxiTEAAQiESiDU+ISA1YgjJipgXXzxxXbJJZe47CplAcUtI/zqq69syJAhtvrqq9uXX35pV111FQJWlQUsfzsvJh511FF2/vnnuyysch9pErC8gDdr1qxyY3bvkssAACAASURBVKA9CEAAAiURCHUCVlKnuBgCEKgJAsSnmnAjnYBATRIINT4hYDXicIsKWA888IDLrNLSwOuvv96WXnrpeSx76qmnbNddd3VL/SZMmJC1zpKED31+9913m6757rvvXP0n1Ws65JBDrGPHjtasWTN7/fXXTZlfs2fPbnCvU045xS2N84fqbj322GM2fvx4mzJliv3666+uttN+++1nO+20k7Vq1ar+XN+nOXPm2JVXXumuGTdunC2xxBJ26KGH2l577WVHH310ve2qH6XPH3roIdfu1ltvbYcffrhtvvnmzsboIdHotddec5zuv/9+e+6559zHG2+8sfXu3duJe7qPP4oRgPwSwkKWZvqlelFe+ZYQisvYsWPtrrvuciLk9ttvbyNHjrS2bds6X6gvyrJr3bq1ZdqvWl4XXnih84Eyv3r06GHHHnusrbjiiq7LhfhT9t1zzz12zTXXuHa0DDKbL5M8GghYSWhxLgQgUE0CoU7AqsmAe0EAAmESID6F6ResggAEzEKNTwhYjTg6M8UO1bc66aSTnPAkISdTvNGSNQlSKhA+ZsyYWAFLIoaEHJ0Xd6i+lpa/de/evSDB4/vvv7fjjz/eLrrootj2Bg0a5ArAe+HI9+mVV16x9ddf34k1/rj33nvd8khf5Fx1t/RvEtiih0SVG264wYlS/pB4pSWWBx98sBN+4g6dLzZLLrmk+7iSApZ2bJSv5IdoBlYuAevJJ5+0/fff33GPHvKJfCbRMU7A+vDDD53Qdfnll8/DSsKkhDQV/88nYMmXI0aMsEsvvTSWn4RD9UfiWdIDASspMc6HAASqRSDUCVi1+s99IACBcAkQn8L1DZZBoKkTCDU+IWA14sjMFDvmn39+69mzpx100EFONIpmICkza/DgwU54kgCkpWuZO91JoFCG1bXXXuvEleHDh7taWb///ru9/fbb7t9uueUWt3ueliwq60dHtqLfv/32mxNnJHoo00q780mUUtaUMonOOussl2UlWySuKRMr2icJM1oWucMOO5hs84XOvYAloUp/lyjVvn17l30mG7U0sk+fPnb11Vfbwgsv7Gx8+eWXrW/fvvbDDz84UUyCTsuWLe2XX36xRx991GUxKZNM10gMqpSAJeHq3XffdWKS+C+33HJ26623uqw2HdkErE8//dSGDh1q9913n8tAO/LII22ppZYyiVMSjbyodMABB8yTgaXsNLESfwlg+vtbb73l2CkTTVlY0WWn2fypjKtddtnFZbcpy2vVVVc1CYMSTiVeSXRUJmAxOyciYDViIOHWEIBATgKhTsBwGwQgAAHiE2MAAhAIlUCo8QkBqxFHTKbY8Ze//MWJL/p3ZSAtvvji9dZJfOjfv79berbBBhvUZzFFl7q98MILTvhZZ5113BIxiVfRw+9gKLFFIsdiiy2WU8B65513rF+/fs4OCUMSXKLHt99+65YFPvvss3bHHXfY2muv3UDAyRRWMgWeww47zM4+++wGSxB9FpHELglDEll0SCwaNmyYy/aScBMV96L1qKLL+UrJwCpkWGgZnwQ6Lf3z9mQTsOS33XbbzYlYEo+8eKj7eI5aOppNwJJAJZHOi4C6Tll2Ege1lDAq9mUTsM444ww77rjjXAaexNDo4fkWW8/rke4b2notGi75zGRYt+TS1rrHTtZm8NBC8HIOBCAAgbIQCHUCVpbO0QgEIJBqAsSnVLsP4yFQ0wRCjU8IWI047DLFjk033dRlMknUiWbCKBNq9OjRTiiSsCXxw2cxFVKryXfRi0Na7qc6Un7ZXzbBQ9lCWpaXS9SQ6KK6Vl4UifZJApTEneiR7/NiRCe17/ugDC79kaBUTFu+BlauYaEstB133NGJjb7+lD8/TsBSlpjEJwlX2XaZ9AJXnIA1ffp0d52WF0YP708Ji4UIklqCueeee9q6667rsrm23HLLeUTOYh+HQgQs33brXfa0BQ4+sthbcR0EIACBRARCnYAl6gQnQwACNUmA+FSTbqVTEKgJAqHGJwSsRhxecWKHz6o5+eST6zONossHtbTwp59+yitgaanb119/bcqi+uCDD+zpp5+2yZMnu8LnEjAkZqh+UlT8UXH4AQMG1BPxGTuFIPKZT/mKmOf7vBDRSW3oPPXtjTfesKlTp9rjjz/ulvbFCUAqfh7tb67+xBVxV4aX7nXCCSfYpEmTXNaZBCkt5cs84vqn3SNVK0x+yGaHz57baqutshZx9/7y90wqYH3yySeOj+qO+WOjjTZyGwMoc09inJaHFnMkEbCUibXYTX/aUMz9uAYCEIBAoQRCnYAVaj/nQQACtUuA+FS7vqVnEEg7gVDjEwJWI46sOLFDNZEkImn5n18G+Mgjj7jlZz4rK5cI9Nlnn7md6lSjKVux80IFrEKykTy+SgtYEpEkvp122mmuyH22oxIClr9XVABSnTJlykWXAuq8ON8UIsp5MSrXLoSlCliyT+NDNcZUu0yCX/RQnTNl26222mqJn4pEAlb7pWyxm+9LfA8ugAAEIFAMgVAnYMX0hWsgAIHaIkB8qi1/0hsI1BKBUOMTAlYjjrI4sUPLBUeNGuUKsU+cONHWW2899/8Sb3xdrGwCVlRgUX0mLUns0qWLLbPMMm6XOh0q4K6jkAwsL2BlZmblQpYvwyrf59nEnieeeMItVZToIiFnk002sTXXXNNWX311V1hen6tvlRSw1O9XX33V9tlnH5s5c6adeeaZroB9tC5VyBlYUb9pWePzzz9vKhCvQvDqjw4VeVc9LL+8tNDHI4mA1WbQftZ2r/0LbZrzIAABCJREINQJWEmd4mIIQKAmCBCfasKNdAICNUkg1PiEgNWIwy2bmBOtPaUaUsrI2nrrret3Jsx2na8DdeCBB7odAjOXuGkQapdD7fhXiIDlaybFFWPPhi2fQJXv8zgBy1+jul3arU/F7DOXuqm+lHb2q7SApUww7eSogvISCcU8umtfsTWwvM+T2J90CWE2n6lPL774otvhUDsRxtXbyveYFCJg1bVfyubvsRPiVT6YfA4BCJSVQKgTsLJ2ksYgAIFUEiA+pdJtGA2BJkEg1PiEgNWIwy+bmKMsI4k0q6yyivXq1cv23XffBkXds12XK2NKNbGUMaRsrkKXEL788svWt29fR0gF2bV7YfRQmyqYPmbMGJswYYKrpZRPoMr3eZyAlW8Jnmpc7bfffi6TKIkAFOf6uBpYmed9//33rgaZluKJjzKW/I6P+XYhVMaWCvW3atWqvtloe0nsTyJgqW6a7q0sPi3BlCAaPX744QcbPny4EzaLEbA6d+7smps1a1YjPlHcGgIQgMC8BEKdgOErCEAAAsQnxgAEIBAqgVDjEwJWI46YbGKH//cnn3zSll12WZdJ5ethydxs1+kcCTnaIe+8886rr2X09ttvu9pR2jFQRzYB6+ijj3bneXElU/SSAKYi4y1atDAtV7zssstcwXHtZicxR5ld+QSqfJ/HiVUSeA455BC3rFKCmYQWCUZaBqfi7Squrh0adSQRgIoVsLxQo8LnEhslCilLTjsfZuvfp59+akOHDjVlWqkQ/2GHHeZ4qUC/6k6de+65ie3PJ2Bl+tPvdKiMsXPOOcctK23ZsqWJr7LbJHBFfZnk0UDASkKLcyEAgWoSCHUCVk0G3AsCEAiTAPEpTL9gFQQgYBZqfELAasTRmUvM8csBZZ7EKGX8SCDJJWDF7TLnu6e6URJ61O7s2bNdfS1fF8vvfPjdd9+503UviVUSN1QIXjvuSaCKOySGSchSTapctvlrixGwdG20BlamHarbpCL3WjrZo0cPu/rqq23hhRd2OxVKWCp1F8K4fqtWmYSnESNGmHbyk4il4ue5+idBUsv0JDxFjw4dOjjxSIxVt0yiYOvWrfPan03AyubPX3/91dmrZZhxh+y47rrrrHv37omfCgSsxMi4AAIQqBKBUCdgVeo+t4EABAImQHwK2DmYBoEmTiDU+ISA1YgDM5fY4Zfvff3113bPPfe4YuyFiEDaZW7cuHF2++23O6FEwtXAgQNt8ODBtvzyyztxRGKJRJ4hQ4a4JpVppewtfaZrVAx97Nix9TW0fv75Z3vsscds/PjxNmXKFCdqqXD67rvv7tqIFvzOJ1Dl+zyb6OR3IVSmkgqPywYtg9Pyyt69e7tsLNny2muv2R133GFrr712XgEozvWFLCH010WXLh533HE2evRok0gkAVDLCqdNm9agPpaumzNnjmOrbCj1Yfvtt3cCobh07do1UQZZNgErlz/ly0mTJrlstunTpzsbNEa0FFL8VlxxxaKeCASsorBxEQQgUAUCoU7AqtB1bgEBCAROgPgUuIMwDwJNmECo8QkBqwkPSroeDgFlZynzKUnB/HCsN5txxSLWedXv402av4PVLbOX1a00KiSTsQUCEGgiBEKdgDUR/HQTAhDIQYD4xPCAAARCJRBqfELACnXEYFdNEfCZXZdffrnLsooe0WL4cZ+nAUROAev/O1C3/KFWt/r5aegONkIAAjVEINQJWA0hpisQgECRBIhPRYLjMghAoOIEQo1PCFgVdz03gIC5JYOq06WaYb4YvmqMffXVV2755imnnGIrr7yy2wVQS/rSdhQiYNn8Haz5Zm+lrWvYCwEIpJxAqBOwlGPFfAhAoAwEiE9lgEgTEIBARQiEGp8QsCribhqFQEMC2ukvXwF1FYVXQXpfrD9NDAsTsFaw5pu9naZuYSsEIFADBEKdgNUAWroAAQiUSID4VCJALocABCpGINT4hIBVMZfTMAQaEvAF1FVAXzsFatdHFcPfcccdSyqgHgLnQgQs1cCqW/nEEMzFBghAoAkRCHUC1oRcQFchAIEsBIhPDA0IQCBUAqHGJwSsUEcMdkEgRQRyF3FfweqW3gvxKkX+xFQI1BKBUCdgtcSYvkAAAsURID4Vx42rIACByhMINT4hYFXe99wBAjVPoHPnzq6Ps2bNqvm+0kEIQCBdBEKdgKWLItZCAAKVIEB8qgRV2oQABMpBINT4hIBVDu/SBgSaOAEErCY+AOg+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IIbA5odPtRbtN4ANBCCQcgKLtm1mvTu1sEFdW6S8J3+aH+oErGYA0xEIQKBoAsSnotFxIQQgUGECocYnBKwKO57mIdAUCCBgNQUv08emRKD/pi1syBYta6LLoU7AagIunYAABEoiQHwqCR8XQwACFSQQanxCwKqg08vR9BVXXGHDhg2zI444ws4880xr2XLeF4p3333X+vfvb9OnT7d1113XbrvtNltjjTVib+/bu/HGG23AgAHlMLFBGz/++KOzVfeZNm2abbbZZjnvkfT8shucp8FTTz3VTjzxxIL6ctNNN9nAgQPtlFNOsVGjRlXb1Ea9HwJWo+Ln5hAoOwFlYt05vE3Z222MBkOdgDUGC+4JAQiERYD4FJY/sAYCEPiTQKjxCQEr8FGqgdOzZ09be+217eabb7YlllhiHouffPJJ6969e/2/33vvvdarV695zvNi0YwZM3KKXKUgSSpIJT2/FNuKuRYBqzBqCFiFceIsCKSFAAJWWjyFnRCAQJoJhPqCmGam2A4BCJSHQKjxCQGrPP6tWCuff/65DRo0yGbPnm0TJ060Tp06zXOvCy64wI488kg76qij7Morr7RDDjnEJLzMN998Dc798MMPXdbV8ssvb5dccoktuOCCZbc7dEEqaYcRsAojhoBVGCfOgkBaCLCEMC2ewk4IQCDNBEJ9QUwzU2yHAATKQyDU+ISAVR7/VqyV3377zS1HO+OMMyxu2d93331nBx98sL3wwgt2/vnnO+Fq/vnntxtuuMEWX3zxBnY99dRTtsMOO9jo0aPdMr9KHAhYLCGsxLiiTQhAoDoElHnVp0sL23MTirhXhzh3gQAEmjKBUF8Qm7JP6DsEIPB/BEKNTwhYKRih9913n/Xu3Tu2Dtbrr79ue+yxh3Xs2NGUiXX66afbrbfeGputpc/POeccu+eee6xLly71Pf/5559t0qRJdvXVV5tELh2qXbXffvvZTjvtZK1atao/1wtUc+bMcdle48ePt3HjxrmljYceeqjttddedvTRR8fWwPrss89clpjuf/nll1u/fv3sp59+iq2ZJTu6du1qBxxwgKtBpT5JwHvuuedcfa+9997b9t9/f2vXrt08Hvz+++/t+uuvt+uuu85mzpxpG220kQ0fPtyJdyNHjrQkSyjLlYH1+++/2xNPPGGXXXaZTZkyxb788ku37FO+Gzx4sLVt23YesdH3X35r3bp1g8/j6m198cUXLsNuxRVXtOOOO85OO+00x23VVVd1DHfeeWeT/8T/mmuucXYoCy+br5M8Gp07d3anz5o1K8llnAsBCECg4gRCnYBVvOPcAAIQCJ4A8Sl4F2EgBJosgVDjEwJWCoakF6mWXnrpeTKrvLil7CtlVXlhQwKRxB9//PDDD07E+eCDDxq04UUlZWzFHVq+eN5559XX3vIC1iuvvGLrr7++jR07tv4y1d7adtttYwUpZYr9/e9/dyKUF6+aNWvmBJW4ou9ewNpyyy3Niz+Z9vXt29cJZYsuumj9R5988okT0u644455uqN/V39fffXVgmuAlUPAkqA2ZswY9yfu2G677eziiy+21VZbrf7jqICXVMBaaKGFnOgo1jo0brT8dM0117QRI0bYpZdeGmvH4Ycf7mzMFMsKeUQQsAqhxDkQgEBjEAh1AtYYLLgnBCAQFgHiU1j+wBoIQOBPAqHGJwSsFIxSv0xQmUN33nmny7bS4ZcXSvx44IEHXCaNlhL26dPHttpqK5eR5cUIv1Ohsn58fay5c+faSSed5EQLXXvuueeaFyKU6XTCCSfYww8/7LKmlNklUSQqOHXo0MHV0lJmk0Sa5s2bO7syBSl9JuFEIllUvNK5+QQsnSPblE2kjCQd6qvEKPUpWrBePM4++2yXfSRRSDZvsMEG7h7amfGYY45xmU/5dmqMDolSBaw//vjDZbYpW0yZY8qA69Gjh2P19ttvO/633HKLZYpxpQhYDz30kMs6U2acaqZ98803LtNKGWC77LKLbb755m5sKDNL9j3zzDMm8UqipB9HSR8LBKykxDgfAhCoFoFQJ2DV6j/3gQAEwiVAfArXN1gGgaZOINT4hICVkpHpC7VH62D5Au/ffvut26FQgpLECi39U8F2/2/q4iOPPOJEnajg8/LLLzvhpGXLlk5EWWuttRrQUKaSlvn98ssvLqNJOyFGBadjjz12nmLxmYLUeuutVy9eKfOnf//+VldXV3+ffAKWsocylzxKdJE4pdpgEt9kh4533nmnflliZn+iQlIxAlaSYXLKKac423R89NFHbomgWMt3Ehajx8cff+z8pZ0k7777btt6663dx6UKWJkZeGpTddQk7mlppWyKHspkGzZsmKujVkx9NASsJCOEcyEAgWoSCHUCVk0G3AsCEAiTAPEpTL9gFQQgQA0sxkCJBHwB9ugOg/rS69mzp/Xq1as+20pCjYq064+yp7Skz4sXqnMVFbWUlbTnnns6AShu18KoUORFj6jgpPpKquEUPaKfP/jgg06YUSZQnHil6/IJWDvuuKPL3IouE9R1cTWg/HLKbP2JClzquzKi8h0+AyvfedHPowKWsuYkHKr+VLadH31flI2lP1paWYqANX36dOf7jTfeuIHZ3t8S8FQTS8szM7km6Wf03Ee6b2jrtWhW7OVcB4FgCdQtupi17tXH2gwaEqyNGJabAC+IjBAIQCBUAsSnUD2DXRCAQKjxiQyslIxNZVSpQLeKfXtBR4XKVTQ9M9smU8hR/SvtVNimTZsGywp9Rk7c7oYeS6ZQlG+Xwejnm266qUlM0XHhhRfaYYcd5sSZbILXtGnT3HJBHcUIOPn6E92xMamAFbUt25CJE9W8aBQVtTKvj+trMf33RdyV1RXXP9UHU100ZeH5Q0sNd911V7fsVMXfo9lxSR4NBKwktDg3jQTa9N/b2u57UBpNb/I2hzoBa/KOAQAEIBDsLl+4BgIQgECo8ycErJSMTS3j0w56yqJSHSwV5Nb/x+046Iu+qyi46i9J0FCm1IEHHtigsLvPLqqUgKW6SxLOVFdJ9stWX7/LY8+XgSXBpdAi5vn64+9VzV0I40StxhKwdF8Vsb/qqqvcDpKqIRY9tOOklhBGi8kX+nggYBVKivPSSqDZIu1s8TsfTKv5TdruUCdgTdopdB4CEHAEiE8MBAhAIFQCocYnBKxQR0yMXV4MkRDUrVs3l5E1//zzz7Mzoc80ev755+3222+3N954w44++ugGBeDVfL6MJZ1TSgbWtddeawMHDrTx48e7IuZDhw51YpSyyCohYOXrT1PPwIoOKQmKGh8q+H7//ffbzJkz3ccq8q56WEsssUSiJwMBKxEuTk4hAQSsFDrt/00OdQKWXqJYDgEIlIsA8alcJGkHAhAoN4FQ4xMCVrk9XcH2/A6DKoSuYt+qD6UC4GeeeaYrxB49fNH3f/7znzZ16lR78803XTbWwgsvXH9avhpY2tVPtbSU2RRXAytuWV1cRtVXX33lMr9UE0uZP6q7VQkBK18NLL8To3ZFrNYSwkJqYF1zzTXOj0lqYPmi69GlifmWEGYbmqp19uKLLzqRUTsRxtXPyjesEbDyEeLztBNgCWF6PRjqBCy9RLEcAhAoFwHiU7lI0g4EIFBuAqHGJwSscnu6gu35HQZ1i/XXX9+OP/54t7OdMrEyD1/0XUv4JE6ooLfOj9agKnQXwk8//dQmTpxonTp1ylp0PZ8g9eijj7psrJVXXtnZrHpLOsq5hNAXaW/evHmDe+g+EmmUTTZo0CArZhfCYmtgFboLobKgojtEerFy2WWXdXYvs8wy9S72gqB2hixUwPrpp5/sqKOOctl60d0OfaOqkzZ8+HAn7CFgVfAhpunUEXBF3Pv0szZ7NNy5M3UdacIGhzoBa8IuoesQgMD/EyA+MRQgAIFQCYQanxCwQh0xMXb5XQH9MjwtH1Q9rMy6UrrUF32XgCLxQlk+ytqKHnPnznVZP2PGjHHF088991zr3LmzO+W5556zE044wYkZEj5OP/10a9WqVdECVvRexx13nMvsktBUTgFLGWNnn322qX1lp6lf66yzjv388882YcIE1x9lYVVTwJLPlPmm7CbtenjOOedYjx49XN/ffvttx/+WW26xvn37uqV7fldAL3xNnjzZnXPkkUeaaorJfi2VlKCocwoVsOTTu+66y3bbbTfna9khQVKZe8pI0+6U8rN2JlSNrPbt2yd6Mvy4mTVrVqLrOBkCEIBApQmEOgGrdL9pHwIQCJ8A8Sl8H2EhBJoqgVDjEwJWykbkI488Ytttt52zWjvHZS4L9N3xRd8ldm2xxRbzZPH481TU22fmxKFQxtJ5551XXxMpyS6EmVlLWsao9t577z2XIbXVVluVVcCS/dpp79BDDzVlJ2UeErbef/99U3ZTtZYQygYJRBLT9CfukD8vvvjiBsXTJXxJ2Bo2bJipdlf06N27t8u623333RMJWLJjxIgRdumll8ba0aFDB7dUtHv37omfCgSsxMi4AAIQqBKBUCdgVeo+t4EABAImQHwK2DmYBoEmTiDU+ISAlbKB6es4TZ8+3dWmylwWGO2OL8B+xBFHxNbJ8ucqQ0m7G0oM09JDHcrSUV0m7UynzCt/lCJgRZfx+WLhCyywgMk+ZR9FBS/Z0bVrV1c7tpUpOAAAIABJREFUq9BdCL2NEmquv/56J8aoOPlGG23klsdJmNl3333drozVFLBk1++//25PPPGEXXbZZTZlyhT78ssvnT3aHXLw4MENCtv7fvhrxo4d665p165dfTF8FeYXnyQZWGrX+1oF9jWGZIcyw5QBNmTIkPqlnUkfCwSspMQ4HwIQqBaBUCdg1eo/94EABMIlQHwK1zdYBoGmTiDU+ISA1dRHZhPqv7LNVABfyxkz60o1IQwV6SoCVkWw0igEIFAGAqFOwMrQNZqAAARSToD4lHIHYj4EaphAqPEJAauGB11T65rP2tIyxUsuucTVjIoequelZZc777xz7OdNjVc5+zvjikWs86rfl7PJ8rXVckmrW26Y1a10QvnapCUIQCA1BEKdgKUGIIZCAAIVI0B8qhhaGoYABEokEGp8QsAq0bFcHg4BvwvhK6+8YieeeKJbEqei6KoHpl0QR44cabNnz866c2M4PUmfJUELWP+Ps27FkVa3yqnpg4vFEIBASQRCnYCV1CkuhgAEaoIA8akm3EgnIFCTBEKNTwhYNTncmmanchU+90RUyF1/2rZt2zQhVajXaRCwrGV7a97tvxUiQLMQgECoBEKdgIXKC7sgAIHqESA+VY81d4IABJIRCDU+IWAl8yNnB05AIpZ2GRw3bpxNnjzZVPReu+tpJ8Z99tnHunXrZnV1dYH3In3mIWClz2dYDIGmQiDUCVhT4U8/IQCB7ASIT4wOCEAgVAKhxicErFBHDHZBIEUE0iBgsYQwRQMKUyFQRgKhTsDK2EWaggAEUkqA+JRSx2E2BJoAgVDjEwJWExh8dBEClSYQtIClIu4rDLe6DsdUGgPtQwACARIIdQIWICpMggAEqkyA+FRl4NwOAhAomECo8QkBq2AXciIEIJCNQOfOnd1Hs2bNAhIEIACBoAiEOgELChLGQAACjUKA+NQo2LkpBCBQAIFQ4xMCVgHO4xQIQCA3AQQsRgg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hsfvhUa9F+A0BAAAIQgEANEli0bTPr3amFDeraogZ7R5cg0HgEQn1BbDwi3BkCEAiFQKjxCQErlBFSQ3b8/vvvpj/NmzevoV7RlVwEELAYHxCAAARqn0D/TVvYkC1a1n5H6SEEqkQg1BfEKnWf20AAAgETCDU+IWDlGDQSYZ577jm75557bPLkyTZjxgx39hprrGHrr7++9e7d23r27Glt27YNeOhV17Q5c+bYSSedZPvvv79tttlm1b15Dd/tqaeesq5du9oBBxxgF1xwgbVu3Tqo3iJgBeUOjIEABCBQEQLKxLpzeJuKtE2jEGiKBEJ9QWyKvqDPEIBAQwKhxicErCwj9bXXXrNjjjnGJk2alHMsb7jhhjZ27FjbeOONGfNmduqpp9qJJ55o06ZNQ8Aq44hAwCojTJqCAAQgAIGiCCBgFYWNiyCQlUCoL4i4DAIQgECo8QkBK2Zsvvrqq7bPPvvYzJkzrUePHjZ8+HAnUC2yyCLWrFkz+/HHH00OvfTSS+2WW26xtdZay2699Vbr2LFjkx/pCFiVGQIIWJXhSqsQgAAEIFA4AZYQFs6KMyFQCIFQXxALsZ1zIACB2iYQanxCwMoYd5999plbpnX33XfbmDFj7Mgjj7RWrVrFjs65c+faeeedZyNHjrTDDjvMzj777Kzn1vbw/rN3CFiV8TQCVmW40ioEIAABCOQnoMyrPl1a2J6bUMQ9Py3OgEDhBEJ9QSy8B5wJAQjUKoFQ4xMCVsaIu+mmm2zgwIE2dOhQV2soX32rjz76yAYPHuyysm688UZbccUVXYu+nVNOOcVGjRo1z7j2Qo+uGTBgQIPPv/jiC5swYYIT0SRcfPfdd67uVrdu3eyQQw5xmV7KBNOh+x5xxBGm2lNXXnmljR8/3saNG2dLLLGEHXrooTZs2DCbb7757Pvvv7eJEyfaXXfdZVOmTLEvv/zSOnToYBtttJE7p3v37lZXV1dvR9T+IUOG2CWXXOJsev311901e++9t+211171tZi8wJLZ0cz+vffee3b99dc7O1RfTP3acccdna2eXWYbP//8sz322GOub7L9119/dcsT99tvP9tpp53mEQ0lLOq8yy+/3P1X/NS/PfbYw/kqn08z71+MP6644gq3jFJM5Y+HHnrI2b311lvb4Ycfbptvvnm9D6P3kx+1JFV85KPtt9/eCaTyc8g1sDp37uy6MWvWrFqN4fQLAhBIKYFQJ2ApxYnZEIBAGQkQn8oIk6YgAIGyEgg1PiFgRdwskUcCkYSaBx54oKAaTn/88Yd9/vnntuiiizbYda9YAUsCkQQjCUJxh0Sn6667zgkyUQHrlVdecYXlJX74495777VevXrZJ5984gSiO+64I7bNBRdc0Ik9/fr1qxdVvP0SUL766iu3nDLzOOqoo+z00093AlIhAtaTTz7pirurj5mH+nX++efbLrvs0kDYkU+OP/54u+iii2JtHzRokMuCk2CnI5oVF3eBRCwv8BXyhBfrDwlYEkLlAwlo0UO8b7jhBrcJQPTIxqddu3a25557uiWroRZxR8AqZDRxDgQg0BgEQp2ANQYL7gkBCIRFgPgUlj+wBgIQ+JNAqPEJASsySt966y0nFEiMuvnmm+tFkWIGcjEClhfQrr32WreTn2pvyRbthvj222+7f1PNLWU/XXzxxS6TyGdgSTCRCKRMqR122MFlXDVv3txatmxpo0ePdsXVlVWmNpZZZhnXpQ8//NAuvPBCO/fcc22bbbZxmVFLL720+8zbr79LVDr55JNtnXXWMWVDKatK4tUCCyzgsro6depUjyjbEsI333zTJDbpvyeccILrg/omO5WddNxxx9lPP/1kd955p3kx5LfffnOi1ogRI1ymlYrDS6RTVpMylc466yyXdRYV0l5++WXr27evLbTQQq5vXbp0cYKYfKtMtfvvv9/Zn5n1FufjUv0hoUr3PPjgg619+/ambD3xv+qqq6xPnz529dVX28ILL+xu/d///tfxUQaTNg+QkKqaa/KRlrJKvNKBgFXM08g1EIBAUyYQ6gSsKfuEvkMAAv9HgPjESIAABEIlEGp8QsCKjJhy1hkqRsB64YUXnLAhoeiaa65xAk/0eOaZZ2znnXd2SwjV/mKLLdZAwDr22GOdUKUlg/6QACKxRkKXxK+VVlqpQZvvvPOOy7ySeHTbbbe5JX1RAUvLBTOvi4pmKl6vrCZ/xAlYylLTckwJTco8kj1+CaS/7uGHH3Z91/I6iTzqg7dt8cUXd2LPUkst1cD2b7/91mWWPfvssy67bO2113Z9kAipNvQnep9HHnnEtttuOycqnXnmmU7cy3WU6o+4umjK6BIviYtit+qqqzbgHRXjvG2+nxIYEbBCDfHYBQEIhEog1AlYqLywCwIQqB4B4lP1WHMnCEAgGYFQ4xMCVkIByws0ce6PZvYUI2DlG1Je/NByOZ8hlktMyteePld9JwlKErpuv/12W3PNNRsIKgcddJBbojf//PM3aC5bDa84Aeubb75x9ap0D9mtTLHMQ8Xz+/fv7/7Z9+2+++5zy+yUhSXRKe6QqKNaXFpWqfpWM2bMcCKVlt1p6WHPnj1tySWXjK03VQifXOcU4w/P++OPP64XDCUeSrhSltUTTzzh6mNlHqqJtdtuuwUrYD3SfUNbr8X/1WXjgEBTIFC36GLWulcfazNoSFPobqr7GOoELNVQMR4CECgLAeJTWTDSCAQgUAECocYnBKyIswvJwKqWgKVaTl9//bXLQvrggw/s6aeftsmTJ7vC5+uuu269+BEVsFQ0XMXNsx1aiigx6d1333VL1pS59PjjjzvRREf0+mIFuDgByy/N9A9Brucr2rczzjjDLS0s5PDF8rXsT0sO/ZI7XausMi0r3H333W2ttdZqUKuskLZ1Trn8ESdgqcaYlg/Kz9EsuKhtYicxTjXNlM3WunXrQk2vynkIWFXBzE0CJNCm/97Wdt+DArQMkzyBUCdgeAgCEIAA8YkxAAEIhEog1PiEgBUZMT6jZrnllnNL3TKX8GUbXHHZSMUKQMpEUu0mFVXXLnRxR1IBS6KOakWpELrEq2xHpQQsz3X27Nl5n89o33KJhZkNRXd7VH+VmXXZZZfZiy++2ODUDTfc0BW633jjjfPaohPK7Y84ASvu3zKN8wxlNwJWQa7jJAhUhUCzRdrZ4nc+WJV7cZPiCIQ6ASuuN1wFAQjUEgHiUy15k75AoLYIhBqfELAi48wvdVMm1j333OMKgBdylEvA0m6BqnGkneu0BG7TTTd1Nqjoui+UruLnOnymTr4MrGhGkoqKqz2JIGpzgw02cMXFtUxQhdQrLWCphpWv3VUs10Ku8+coa+qNN94w1deaNGmSTZkyxX2kul4SKFdbbbWczVXCH8VmYL322msug0xjAgErySjgXAhUlgACVmX5lqP1UCdg5egbbUAAAukmQHxKt/+wHgK1TCDU+ISAlTHqVDxd9Zok6px99tlup798R1IBS7vrjRo1yrRELq5u1oEHHuh22JPgFD38MjKJToUKWBLjtCvhVltt5XYoXHbZZRu0qYws1Z6aPn16xQQsv0ROYpJ2GVQR+kIOX5A9rjh9IddnnvPee++ZCqtLIMwsPh/Xns+iK6c/4gSsX375xUaOHOmEKYlt22677Tzm+AL0oRZxZwlhMSOSa2qBAEsIw/diqBOw8MlhIQQgUGkCxKdKE6Z9CECgWAKhxicErAyPasmYRIK7777bTj75ZFdPKVe9oTlz5tgxxxzjhJmoGOUFB9U2knAUFaN0zcCBA03iUvSabIXRZaKyibRznoSvJEsIcy1l1O6A+lw26qhUBpYEu9GjR7sdElXTSn/XLnzRQzv+afdAFZH3OzC+/PLLrnaVDglOmcKXmGinwTFjxtiECRNs1113daKg7qFdC4cMaVhcWf3VvfWnEAGrEv7ItlzQF2kfOnSoE7Kiwqmy6FTE/qqrrqKIe7ERmOsgUGYCroh7n37WZo/BZW6Z5spNINQJWLn7SXsQgED6CBCf0uczLIZAUyEQanxCwIoZga+++qrts88+NnPmTOvWrZsNGzbMZcUstthiVldXZ1q2p9pK2i1PS9FUq0q1lVQ4vHPnzq5FL76oMLd28ZNg1apVK3vppZecMKbd8j766KMGApbP/trxf9k7EyirymNtFw0NAgEFAopGAYdookKMLQ4QUXGMIiIYBgVMEByAiEC8qIhxQiOiBlTEKY6giKAhJk5oiGjA9AoXo9erccLruIwY48IJxX+935/dOd2c7jP0Oadrn/3stVgaeu9vVz1VXfl8V321jz46PBMdcXv11VftkksuCXOddOUiYOnY3KBBg+z73/9+EEZkZ/PmzcMXAefOnRts/uSTTwouYGltdbGJly4xHT58uGkO1tSpU23SpEnhGOPGjRuDkCdhrq6gV1e0k4CnTrLKykrT8T7NuJJPBx98cBB31Jn27LPP2nHHHWft27e3WbNm2aGHHhoESHU5Pfzww6EDa6uttqp3WHpqOhQjHvUJWKnCqfhMnjzZunbtGnJEX2G88sorg2leO7CivK+urk5KTcdPCEAgJgS8bsBigg8zIQCBIhKgPhURLktDAAKNIuC1PiFg1RPW//u//7Pp06fXiEb1RV+zqiRwSZDp3LlzzW0SXyRC6WhY3UvCzp577mk6mpbagZU6c6nuM/qSnuxRx5REoGXLloW5WLnMwKq7pmxXl9Ff//rX0PWko3X6yp2ufIfQR89F75L4ou4hdT9JQJLP9Q2SV+eU/qR2H0kcFEMJVOkuiXkSsvbff//w44a46+fqhNOAfIlpzZo1a/CXuhjxaGhge6pwmmpYt27dQpecRMy6Ala0nmaYpeZS9HzqAP10X6mMvryZKormU+kQsPKhxjMQgEApCHjdgJXCd94BAQj4JkB98h0frINAkgl4rU8IWA1kpUQXzW2SsKPZROruUbeSBAUNAh84cGDo8FHnT7rriy++CMPDJbCoEyoSrUaNGhWGxKsrq67ooE4cdS8tWrTIJD5IuNJ9emb77bcPHUdTpkypOSKXScCSXTqCpiN1t99+u61ZsybYr+N2Oq6mI3s6Ljl48ODQBaUjeerQylfA0rvULfSb3/wmCFVaU3/UNaVLc6jUSaYjc7JFIlr//v2DsNWvX7+ajq1UnuL45JNP2q233ho4StTaa6+9wlBzHRNMFQ713KZNm2zFihVBqFIXneyQzxLndL+OImYSr6L3Fzoemb44qPdJTLzttttCl9yRRx4ZBDzFuW/fvghYSf5/EXyHAATyIuB1A5aXMzwEAQiUFQHqU1mFE2cgUFYEvNYnBKyySjOcgUDTEKADq2m481YIQCAzAa8bsMyWcwcEIFDuBKhP5R5h/INAfAl4rU8IWPHNKSyHgBsCq+ZvZVU7b2hae7boZhXbjraKHuc3rR28HQIQcEXA6wbMFSSMgQAEmoQA9alJsPNSCEAgCwJe6xMCVhbB4xYIQKBhAi4ErH+bWLH9RKv47lWEDAIQgEAg4HUDRnggAAEIUJ/IAQhAwCsBr/UJActrxmAXBGJEwJOAZVt0sxZ9XokRPUyFAASKScDrBqyYPrM2BCAQDwLUp3jECSshkEQCXusTAlYSsxGfIVBgAr4ErB2sRZ9XC+why0EAAnEl4HUDFlee2A0BCBSOAPWpcCxZCQIQKCwBr/UJAauwcWY1CCSSgCcBSzOwKnackcg44DQEILA5Aa8bMGIFAQhAgPpEDkAAAl4JeK1PCFheMwa7IBAjAi4ErC12sIquoxGvYpQ3mAqBUhDwugErhe+8AwIQ8E2A+uQ7PlgHgSQT8FqfELCSnJX4DoECEaiqqgorVVdXF2hFloEABCBQGAJeN2CF8Y5VIACBOBOgPsU5etgOgfIm4LU+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UJActrxmAXBGJEAAErRsHCVAgkjIDXDVjCwoC7EIAAAhY5AAEIxIiA1/0TAlaMkghTIeCVAAKW18hgFwQg4HUDRmQgAAEIUJ/IAQhAwCsBr/UJActrxmAXBGJEAAErRsHCVAgkjIDXDVjCwoC7EIBAGgLUJ9ICAhDwSsBrfULA8pox2AWBGBFAwIpRsDAVAgkj4HUDlrAw4C4EIICARQ5AAAIxIuB1/4SAFaMkwlQIeCWAgOU1MtgFAQh43YARGQhAAALUJ3IAAhDwSsBrfULA8pox2AWBGBFAwIpRsDAVAgkj4HUDlrAw4C4EIJCGAPWJtIAABLwS8FqfELC8Zgx2QSBGBBCwYhQsTIVAwgh43YAlLAy4CwEIIGCRAxCAQIwIeN0/IWDFKIkwFQJeCSBgeY0MdkEAAl43YEQGAhCAAPWJHIAABLwS8FqfELC8Zgx2QSBGBBCwYhQsTIVAwgh43YAlLAy4CwEIpCFAfSItIAABrwS81icELK8Zg10QiBGBAyc9ZZVdflhQi7fespkd2bPSRv2osqDrshgEIJAsAl43YMmKAt5CAALpCFCfyAsIQMArAa/1CQHLa8ZgFwRiRKAYAlbk/vH7VNr4w1rGiAamQgACngh43YB5YoQtEIBA0xCgPjUNd94KAQhkJuC1PiFgZY4dd0AgdgS++eYb++qrr6yysjTdS8UUsNSJtWB8m9jFAIMhAAEfBLxuwHzQwQoIQKApCVCfmpI+74YABBoi4LU+IWDFKG/ffPNNu+eee+zRRx+1Z5991j755BPbddddbf/997fhw4fbj370I2vdunWTePT0009b37597dRTT7Wrr746bzs+++wzO+uss2z+/Pm2cuVK69OnT9b+eOaTtRM53Pjhhx/aiSeeaO+9957de++9IRd0ffDBBzZ79mzr1atXyItSXEUVsNo3swUTELBKEUfeAYFyJOB1A1aOrPEJAhDIjQD1KTde3A0BCJSOgNf6hIBVuhzI+03qppFAMX78eFu/fn296xx++OF27bXX2i677JL3u/J9sCkFrDjwyZdrQ8/VJ2DdfffddtJJJ9ldd90VBK5SXMUUsDQDa/SPOEJYijjyDgiUIwGvG7ByZI1PEIBAbgSoT7nx4m4IQKB0BLzWJwSs0uVA3m+SOBQJETNmzLCBAwdax44drVmzZvbll1/a//7v/9rll19uCxcutEGDBoXupc6dO+f9vqZ8MJ8OrCTxySY25SJgbd2+mR3RqwXiVTZB5x4IQKBeAl43YIQMAhCAAPWJHIAABLwS8FqfELC8Zsy/7fr666/t/PPPt8suu8zuvPPOIGRJuKp7/etf/7KJEyfaHXfcYffff78df/zxzj1Lb16uAlbS+GQT1KYQsKqqqoJp1dXV2ZjIPRCAAARKRsDrBqxkAHgRBCDglgD1yW1oMAwCiSfgtT4hYDlPzVwEnUi4uOiii4LolXpt2rTJVqxYYfPmzbPly5eHo4j9+vWzoUOH2qhRo6xt27ZpSWie0i233GKLFi2yNWvWWLdu3YI49vOf/9y6d+9e80xDRwh11E2i2tKlS033RbO7NLNrwoQJ1rNnzxpRLhd/9fJc7s/EZ/Xq1cHXxx9/3NatW1cyPvIjnW3REUFxPvfcc+2SSy4JM9B23nlnUyee+KXOwNI6iufatWtrxVL5MHny5MBa/BcvXhyY171UpAYMGGAnnHCCXXHFFdaqVausfzsQsLJGxY0QgECJCXjdgJUYA6+DAAQcEqA+OQwKJkEAAoGA1/qEgOU8QXVEcNq0aWEw+g033GBjx461ioqKnKzesGGDzZw5M/xJd9U3O+tPf/qTjRs3zl566aXNHpOQdfvttweRR1d9ApaeHTNmTPh5uqvuOrkIUlqvEHz0tT7xvfjii4O4VvcqJp/oXQ0JWO3btw9ikmZa6eratastW7YsCIjZClgSNKN33HzzzSEmdS8xkNCVTwcfAlZOv5LcDAEIlJCA1w1YCRHwKghAwCkB6pPTwGAWBCCAgEUO5E8gmvGkriB1x4wePdr222+/mjlYDa2sAecSLCRE6St1s2bNsiOOOMJatGhhr776ql1wwQVhdpbW1eysDh06hOXefvttGzlypD355JM2derUIGxIONFRxRtvvNHU1XPwwQfbTTfdZF26dEkrYEk4U9fPbbfdFt5z5plnhvXVDZb67pNPPjkMn1cXWK4CViSeScjJh4+eV1eT+Oy2226hy+mggw6yyspKe/8CViEVAAAgAElEQVT990PHmoSdI488suB8UuPWkID1yCOP2L777mtz5861vffe2z7++GNr165d+Ge6rxDWd4RQYqI6tPbaa68a3pENWuuUU06x//u//wv50KNHj5wSFgErJ1zcDAEIlJAA/4FYQti8CgIQyIkA9SknXNwMAQiUkIDX+kQHVgmTIN9XSYR64IEH7JxzzqnVDSVBav/99w+ClESXrbfeerP5WO+++244IvjCCy+EDp5DDjmklhnvvfdeEC7UbaUjfv379w8/11E6/f2UKVPs0ksvrXWc7IsvvrCzzz7b5syZY48++qgddthhaQWs5557zoYMGWJ77LFHWC8SxyIDnn32WTvuuOPCcTaJLp06dcpLwGoMn48++ih0I7322mtBuPne975Xi4+6syS+STwqNJ9cBCx135166qm1bMv1K4RR3B577DG77777bPfdd69ZrzHHB7XIY/32sR9Ubj6braGcr9i6q7U+4hhrM2psvr8aPAcBCEAgIwGvG7CMhnMDBCBQ9gSoT2UfYhyEQGwJeK1PCFgxSil1P/3+97+3e++9N8yxqnvcTV8g1DFBdRJF16pVq0xH4CQUXXfddaFzp+4VdexIqNEfCR0Srq6//voagSoTpoZmYNX3bNQRpC8mLliwIHw5MZ8OrGj9fPhEws2wYcPClxxbtmy5mbkS93RUsph8GurAeuaZZ0Ic1HWXeuUqYOnZJUuW2ODBg0NXXuoxwuj44IMPPmjHHntspnBv9vN8BKxokdaDhtm3xk/O+Z08AAEIQCAbAl43YNnYzj0QgEB5E6A+lXd88Q4CcSbgtT4hYMU0qzT7Scf8/vznP9vDDz9sDz30UBjMrq4sHfE78MADg2cSuyTOpBvsHrleV3z6/PPPw/HBt956KzyvNTNdmQQsdTL985//tNdffz2sK7s1LF2D4Xv16lXznsYIWKk25sonk3/6uTqgJPQUg09DApa65NLFIR8BS8csR4wYYd/97ndrjhFGxwffeeedICRqLlmuV2MELHVidbr7wVxfyf0QgAAEsiLgdQOWlfHcBAEIlDUB6lNZhxfnIBBrAl7rEwJWrNPqP8bra4H6ctyVV15pqTOlGvryXn0C1qeffpp2tlJDqOoTsGTXNddcEwbQS2BLdxVDwKr7nkx8skmDSMAqJJ/ovaUSsL7++uvwhUodSY2OEWbThZaJT6MErC7bWKcFv830Cn4OAQhAIC8CXjdgeTnDQxCAQFkRoD6VVThxBgJlRcBrfULAcp5mdY/3NWtW/5whddBoqLeOFmow+c4775xXB1ahBBoNQZfoo2NpHTt2tAMOOMB69+5t2267bRhGrktim66owyjXDqzG8slG4KubIvV1PuUj8JVawNL7NANLx0qjY4SNPT4Y1sxjBlbke5uRp1jb0eOc/yZiHgQgEFcCXjdgceWJ3RCAQOEIUJ8Kx5KVIACBwhLwWp8QsAob54KvFnXHaOD2HXfcEb4EWN+VTljJZgZWNLA93YynFStW1BxHzFWgicSh008/3X71q19tNn8r8k1fMcxXwCoFn7p+6whhNCOsMXxS19UXIE877bRaRz0zCWX5HCHUO6PB/t/5znfs4osvtrPOOsv+8Y9/hEH6EhfzufIRsCq6bGNbHHEM4lU+wHkGAhDImoDXDVjWDnAjBCBQtgSoT2UbWhyDQOwJeK1PCFjOU0tfyVMXk457aci4hJMWLVqktVqDvvXVP32VUN01W265ZY1YkekrhJqhlTrAu6GvEOrl0TBwCSDnnXeeadB43759a+ZEtW7dOogjM2bMCF8/VGdY6qWZWPJHx9kac4SwUHxWr15tixcvDp1JqZe+cCiW48aNs9mzZwexR11wufL529/+FmKz3XbbbSYUpfqQOqusWAKWjhFeeOGF9tvf/jZ82VIxkG2KV/PmzfP6jaiqqgrPVVdX5/U8D0EAAhAoFgGvG7Bi+cu6EIBAfAhQn+ITKyyFQNIIeK1PCFgxyER1+YwePdo0gHv48OF2xhlnhCN4Eok2bdpkGvKt7hkJQhs3brQ777zTBg4cGDxLFWA0jH3WrFlB4JII9uqrr4Yv6y1cuNBOOOEEUxdQhw4dwnMaEK9B7hIkJNqMHz/e1Cml4ehPPPGETZs2LQxll+gj8SLdDKxI5Dn66KOD+LPLLruEtfXeSy65JHSU6WqMgKXnG8tH7OSrhpfLLn3NsW3btiZhSZ1hEui23377WoPUc+UTdT1pcL2YT548OXSkKaaXXXaZLVu2LIiNhRSwpk6dGvxp1arVZlmueB111FGhu07ipcTPww47LO/fBgSsvNHxIAQgUGQCXjdgRXab5SEAgRgQoD7FIEiYCIGEEvBanxCwYpCQEqEeeeQRmzRpkr300kv1Wqw5U1dddVXodkrt0tqwYYPNnDkz/El3qevo2muvrRGYonv0pUAd/1u7du1mj0l80ewkCWt6VzoBK3UGVt0FJKZNnz49CG9aXwKORLlcZ2BFIl1j+OidGoD/y1/+Mi0fCVviKmErdQZZLnwUQwmFOiaoGWWpl8RGxewnP/lJQQSsSJyK3iMBUuJmy5Yta14rcW7MmDG2dOlSO+iggxp1fFCLImDFoJBgIgQSSsDrBiyh4cBtCEAghQD1iXSAAAS8EvBanxCwvGZMGrv+9a9/2e9///sgOujIm7p3JCRpMLpEqGHDhtkOO+yQ1iN1aqlTad68ebZ8+fLwRcB+/frZ0KFDbdSoUaHjKN2lr/epk2rRokW2Zs2a0KV06KGH2sSJE61nz541gk5DXyGcO3dueF7im4Srk046KbxTXU0SwXQsMhoono+AFdndWD5iKl/VJSW2slXdY/K1e/fujeKjh6MYzJkzJ8RAgqOOJo4dO9ZefvnlcASzEB1YOp4pP8RWzDUoX+9UrkSXBLWIvY4Qqiss3+ODCFgxKiKYCoEEEvC6AUtgKHAZAhCoQ4D6REpAAAJeCXitTwhYXjMGuyBQRALRHKxrrrkmCKL9+/dv1NvowGoUPh6GAASKSMDrBqyILrM0BCAQEwLUp5gECjMhkEACXusTAlYCkxGXIRDN5FJXlrq1otln+ZJBwMqXHM9BAALFJuB1A1Zsv1kfAhDwT4D65D9GWAiBpBLwWp8QsJKakfidOAI6WlhRURHmjGmYv75EGB3dbCwMBKzGEuR5CECgWAS8bsCK5S/rQgAC8SFAfYpPrLAUAkkj4LU+IWAlLRPxN7EEVq1aFWalRcPdNZReX57s3Llzo5kgYDUaIQtAAAJFIuB1A1Ykd1kWAhCIEQHqU4yChakQSBgBr/UJASthiYi7ySXw2muv2amnnho+ADBkyJDQgaVB+oW4ELAKQZE1IACBYhDwugErhq+sCQEIxIsA9Sle8cJaCCSJgNf6hICVpCzEVwgUiQACVpHAsiwEINBoAl43YI12jAUgAIHYE6A+xT6EOACBsiXgtT4hYJVtyuEYBEpHAAGrdKx5EwQgkBsBrxuw3LzgbghAoBwJUJ/KMar4BIHyIOC1PiFglUd+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rgwElPWWWXH3o1D7sKQKBD22Y2cO9KG9m3sgCrsQQESkfA6wasdAR4EwQg4JUA9clrZLALAhDwWp8QsMhNCECg0QQQsBqNMDYLjDig0sYc1DI29mIoBLxuwIgMBCAAAeoTOQABCHgl4LU+uRewLr74YpsxY0ZWcT3iiCPs7rvvtk6dOmV1v4ebPvvsMzvrrLNs/vz5tnLlSuvTp48Hs4pmwzfffGOrV6+2X/3qV7Z8+XL75JNPbNSoUTZnzhzbcssts3qvfpkGDBhg7777rt1///12/PHHZ/VcnG96+umnrW/fvnbqqafa1Vdfba1bt3blDgKWq3AU1Rh1Yi0+s01R38HiECgkAa8bsEL6yFoQgEA8CVCf4hk3rIZAEgh4rU8IWE2cfUkTsF544QU74YQT7MUXX6whf8YZZ9js2bNtiy22yBgNCWAScKZMmRLuPfnkk+3aa6+1tm3bZnw2zjcgYMU5euVlOwJWecUzCd543YAlgT0+QgACDROgPpEhEICAVwJe61NsBKxy7U5KmoAVCTEjR44MQlSu3XLqulLHVkVFhW211Vb21FNP2QMPPGC9e/f2+rufCLvowEpEmIOTHCFMTqzLxVOvG7By4YsfEIBA/gSoT/mz40kIQKC4BLzWJwSs4sY94+pJE7B0xPOkk06yiy66yM4///yMfOresGTJEhs8eLDpaOn3vvc9GzJkSFjnggsusObNm+e8Hg8UhgACVmE4el5FnVdDelfasP0Z4u45Tti2OQGvGzBiBQEIQID6RA5AAAJeCXitT2UrYEVCiTq3PvjggzBH6+233w7zki6//PKazp8333zT7rjjDpMwsmbNGtt1113t6KOPtokTJ1r37t3T5tMXX3xhTz75pN16661hjtPGjRvD7KpTTjnFjjnmGGvVqtVmz+mZ3/3udzZv3rzwjN5z+umn24knnmjTp0+vdwaWbL/lllts0aJFwb5u3brZoYceGuzr2bOnNWvWrOZdL730kg0dOtS22WYbu/POO23t2rXB1+h9Oqo3duzYMD/pjTfesJkzZ4YZUrokCp177rn1+lzfL1a29kW2yabUq1evXnbvvfcGHpkuMTz77LPtN7/5jf3hD3+w73znOzZixAj7+uuvbeHChdajR4+0S3z11VeBwQ033FAzd6tfv36Blbq56h4/zPV+vXTTpk22YsWKmviuX7/eGnpHZGg6fsrRn//857Vi4f0IYVVVVXCpuro6Uxj5OQQgAIGSEvC6ASspBF4GAQi4JEB9chkWjIIABMzMa30qewFL4pDEnHXr1oVE1MB0iTotW7a0P/3pTzZu3DiTuFL3klB01VVX2aBBg2qJRBs2bLDzzjvPfv3rX6dNbB2N0zynzp071/y8oWd+/OMfh/UfeuihzYa4//nPfw4iV13RRwu3a9cuCFCnnXaatWjRIrwrEon0bq2rriQNSU+9rrjiCtt7771NYlZdvyXC3XXXXVmLWLnYVwgBK5qftdtuuwVRr3379nbhhReGbqybb77ZxowZs1lMJEYpHtOmTUsbL4lYc+fOrYlXrvdrUcVXsdCfdNfhhx8e5nTtsssutX6cKf9uv/32IILpQsDi/0cgAAEI5EfA6wYsP294CgIQKCcC1Kdyiia+QKC8CHitT2UvYCmNJOT84he/sMrKSvv000/D7KS///3vJrFJ/5TIpWHgHTp0CGLEI488ErqRPv/8c1u8eLFF3SXq9JGopS4gdVqpq2uvvfYK85jU0aQv6914441hwPill14aOrE0dFziioQyCURXXnllWE8dO3qP7IqEpNQ5X+oWk33q9JLYJHu23XbbYP/SpUuDzerykTg3cODAWgKWBC8JcHqXusnk94IFC2zChAn2rW99yzp27Bi6j/S/xUID1SXsPfroo6FLSV+6y3TlY5/WzPcIYerw9lQbJewcddRRoStNopZimHpFopfErmuuuSbMypJg+MorrwSfJRxKtFMnnK5c70+Nr7rIZs2aZfoapkTFV199NeSeusM0uF5fmozsS+U3depUmzx5snXt2tX+9a9/hRzSEcuDDz7YbrrpJuvSpQsCVqaE5OcQgAAE6iHgdQNGwCAAAQhQn8gBCEDAKwGv9Sk2AlamwNadqRQJJQcddFAQTST+RFeqGCIBSOJF6lE83ScxR/OVJk2aVDNf6fXXX7fhw4fbt7/97SBK6ahe6iXxQUf7/vKXv9h9991nu+++u/3jH/8IQpREolQxLHoueo86pVIFLIkxOpKoI38adp56zE32yyetm/oVvtQuJ4kgej7yS+uPHz8+CF4SqLSmjhJGV8TrnHPOCR1NmeZJ5WNfYwSsiKM66SK2Wu+jjz4KnVePP/54EPb69+9fKyY6njhs2LAQQ/1JjfNjjz1m6o5K7crL9f5oqLyELwlhhxxySK33v/feeyEO6rZKtS/ilyp2Rg9GRyXnzJkT8vCwww5DwMpUAPg5BCAAAQQscgACEIgZAa//gRgzjJgLAQgUgYDX+lT2Apa6l3SEbIsttqgJ68cffxxEhXfeeSd0Jqlbqe6l2USar6RL9+hY3m9/+9vQ7aQuLIke6S7N0xo9erTp+JfmK61atSqIJOp40rHDNm3a1HosEmAkbkQCljq/JGxcf/31NQJG3XdFgo46eTQfS8fqIgFL3V3R30XPqXtMw84vu+yyGttS18zliFq+9jVGwNIMKx3n/OlPf2o6Bpk6Z0ydTTpKqblRdX8W8VfXmY5+DhgwwLbeeuvNBMuIRb73H3fccXbdddeFo511r0gcjEQ0CVSZ4lt3jVziU4T6lXHJx/rtYz+o/M88towPOLihokMna33sEGszcvOjpw7MwwQIQKBABLxuwArkHstAAAIxJkB9inHwMB0CZU7Aa32KjYCV2p2UTa40dFRNx8fUlRMFpaH1UoeMS/zRUb5srqgjLOroqe+re19++WWYz6SOqMhHiVrqrnrrrbfqHXCe7uuFqTOwItEt1VZ1VunYo4aNH3jggbXcyEUgyde+fAWs1I6kBx980I499thatkfH/vSXqd1Z+t86EqojnxIDo0tH/XSk7yc/+Un4kmE0Qyyf+zPFV2vWZSsBMFN86+ZYLvHJJj8LfU8cBayIQZsRJ1vbn51RaCSsBwEIOCHgdQPmBA9mQAACTUiA+tSE8Hk1BCDQIAGv9SmRAlZ9A8XTRTBVwIoEoGxyPRKsspn5FK0bCVgffvhhONao42f1faGvIQFLRxv13k6dOtUyte57Un+Yi0CSr335CliRQKVjmJkuddupOy71qKBELHXG6QuQf/vb32otsc8++5iO6u233341f5/L/dnEty5bzTHLFF8ErEyRLtzPm23V0b69+OHCLchKEICAKwJeN2CuIGEMBCDQJASoT02CnZdCAAJZEPBanxItYNUn9NQXz0gASh36nSn2mTp0NM9KX9LTn0J1YBVbwCp1B1Y0LyoTa/1cw9wlVmkget1LXxh8+eWXw7HM3/3ud6Zjibr23XffMBus7lcCs7k/U3y1PgJWNpFrunsQsJqOPW+GQCkIeN2AlcJ33gEBCPgmQH3yHR+sg0CSCXitT4kUsCIBRmKGBqv37Nkzq9yMxIpsB51rUQVec5ckrKSbkZQ6XD2XGVjR8PD3339/sxlYxRawspmBlc4+8cimYyk1GJmGtEf3Ru/TMPf777/fjj/++IwxffPNN8PcLB1LvOeee8KcsoaudPdHM7MamoEVCXDpZmClO86ZzoZcOuQyOl6EGzhCWASoLAkBCBSEgNcNWEGcYxEIQCDWBKhPsQ4fxkOgrAl4rU+JFLA00FwdT+qo0kwr/XvqHCRl4nPPPRfmZGk4ugSIDh06WOqsJQkedYUvdexIpJg5c2aNiBIJMBI60n2l7oknnrCTTjrJJMDk8xVCfSlRX0Tccssta4a4F1vAEp9sv0KYal8+AlY0vF0CYBSHdJUiNaapX2aM5paJkb5WmHqldr9FAlau92f7FcKHHnooCGXR/K6GvkIoG5csWWKDBw8OOarh888884z17ds37RckPVTOOApYYYj7kOHWZugoDwixAQIQKBIBrxuwIrnLshCAQIwIUJ9iFCxMhUDCCHitT4kUsJR7mqc0fPhwW7t2rU2dOtUmTZpk2267rW3cuDEc+dIX+/TP1OOCEqguv/zy8DPNxtK/H3LIIVZZWWnqhNKMJQ1jP/jgg+2mm26yLl26hDSXODJu3Djbcccdw1fy9IwuiVcaMC4bdKUKWPq6oAZ9P/nkk6YvKUpok32an6QvFk6fPt3Wr18fjr7py4i6otlepRCw8rEvVwErVZRKN9uqbg159tlnTZ1Quh544AHr3bu3RX/Xvn17mzVrVuiEa926tWl4/sMPPxw6sLbaaquaWWO53i8RTOKY4qvh8HrHEUccEQTRV199NQiaCxcuDEPj9bVECaG6In7V1dVhZtf48eNDvsgu5YUG+//zn/8MHYJVVVWbHUOUD54u2ahL/nBBAAIQ8ETA6wbMEyNsgQAEmoYA9alpuPNWCEAgMwGv9SmxApaEBwkYp59+uq1bty5tBCUa6U/btm1rfi7RSOKCBKp0l4QtCVn7779/zY8lfEmA0XN1L3Vf6St7+npe3S8t/vnPfw72RQJX6rPt2rULnV6nnXZaTfdYKQUs2ZKrfXomlyOEr7/+ehAZxTybo54avj5hwgS77bbbgsgo8Uhxro+97BHHG264IbxHg98bilW6+/V3eq9ioT/prsMPP9yuvfbazWZsZeInMXT06NEhvvUdIYwG6j/yyCO1xNbIjtQPFqT7kme0burHCjKXs83vQMDKhxrPQAACpSDgdQNWCt95BwQg4JsA9cl3fLAOAkkm4LU+JVbAipJRc4009FtHttasWWMdO3a0/v37B+GoX79+VlFRsVneSnBSZ9Stt94aBoFLYNlrr73sJz/5STim1rlz582e2bRpk2nekb54p2fUTaV36Gt06qZSd046geGDDz4IR+cWLVoU7OvWrVvoIpo4cWI4wpj6tb1SC1hyMhf7chWwomN2qUcCMxWR6BkNZlfnU48ePSxiL6Fq9erVQbAURx3nU7zqcsz1ftkUPSPxMsoJ5Y/mao0aNaqWCJrqQ7b8ELAyRZ6fQwACEEhPwOsGjHhBAAIQoD6RAxCAgFcCXuuTewHLa0CxCwIQ+A8BOrDIBghAwCsBrxswr7ywCwIQKB0B6lPpWPMmCEAgNwJe6xMCVm5x5G4IQCANgVXzt7KqnTekZ7NFN6vYdrRV9DgfdhCAAARKTsDrBqzkIHghBCDgjgD1yV1IMAgCEPg3Aa/1CQGLFIUABBpNoEEB69+rV2w/0Sq+e1Wj38UCEIAABHIh4HUDlosP3AsBCJQnAepTecYVryBQDgS81icErHLILnyAQBMTyEbAsi26WYs+rzSxpbweAhBIGgGvG7CkxQF/IQCBzQlQn8gKCEDAKwGv9QkBy2vGYBcEYkQgOwFrB2vR59UYeYWpEIBAORDwugErB7b4AAEINI4A9alx/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oAActrZLALAhDwugEjMhCAAASoT+QABCDglYDX+oSA5TVjsAsCMSKAgBWjYGEqBBJGwOsGLGFhwF0IQCANAeoTaQEBCHgl4LU+IWB5zRjsgkCMCBw46Smr7PLDGFmMqbkS6NC2mQ3cu9JG9q3M9VHuh0CTEvC6AWtSKLwcAhBwQYD65CIMGAEBCMRIYEfAIl0hAIFGE0DAajTC2Cww4oBKG3NQy9jYi6EQ4D8QyQEIQMArAeqT18hgFwQg4LU+IWAlPDc3btxoLVq0sGbNmiWcBO43hgACVmPoxetZdWItPrNNvIzG2kQT8LoBS3RQcB4CEAgEqE8kAgQg4JWA1/oUawFrw4YNtmzZMlu6dKmtXr3a1q1bZ+3atbPevXvbgAEDbMiQIbbddtt5zYkmteuLL76w+++/36qrq+3SSy+11q1bB3s+++wzO+uss2z+/Pm2cuVK69OnT5Pame3Ln376aevbt6+deuqpdvXVV9f4U9/zH374oZ144onhx3fffbd16tSp3ld5YJKrf9lyK9R9CFiFIul/HQQs/zHCwtoEvG7AiBMEIAAB6hM5AAEIeCXgtT7FUsD65ptv7IknnrApU6bY2rVr6415x44dbfr06XbaaadlFDS8Jk6x7HrppZds6NChtt9++9USfDyINfn4nKvAg4CVD+X6n0HAKixPz6txhNBzdLAtHQGvGzCiBQEIQID6RA5AAAJeCXitT7ETsCReLVy4MIhSutRlpX/fc889g0i1adMme++990J30XXXXWcSas444wy74oorrG3btl7zo+R21SdgldyQAr0QAatAIPNcBgErT3AxekydV0N6V9qw/RniHqOwYSpHdMgBCEDAMQGv/4HoGBmmQQACJSLgtT7FTsCSUBEd/Zo3b54deeSR9c5v0pHC8ePH20MPPRQErMmTJ1vz5s1LFHLfr0HA4ghhITO0qqoqLKcjqVwQgAAEPBHwugHzxAhbIACBpiFAfWoa7rwVAhDITMBrfYqVgKWZVxMmTAjdVTfccIMNHz484/DxF198Mdz35Zdf2n333We77757rWi98cYbNnfu3CBySdTZdddd7eSTT7YxY8ZY586dN4tstvdrrtJJJ51kF110kZ1//vmbrXPxxRfbjBkz7K677qoR5CJRaZtttrE777zTVq1aZbNmzbKnnnoqo13RPLAlS5bY8uXLbf369datWzfbd999Q4dav379rKKiotaMq1SjjjjiiDALqk2bNg3OwErn/9FHH20TJ0607t271/IzOqanjjit/eabb9qcOXNMImRlZaUNHDgwvEvdc3WvbP2JnmvKDizNE3vyySft1ltvDew1GF+zw0455RQ75phjrFWrViX3L3NJKuwdCFiF5clqEIBA4Qh43YAVzkNWggAE4kqA+hTXyGE3BMqfgNf6FCsB67nnngtHBvfYYw+75ZZbrEOHDhkzR0cONdRb87IkemnIty79/b333hs6tCT21L0k/PzmN7+x733ve3nd3xgBS8LZj3/8Y7vgggvsk08+qWWahBH5LqEtut5///0gIEmgS3dpsH0k+H3++ec1AlXqvZkELPHSsHx1samzre4lseyqq66yQYMG1YiKkYD12muvBZFK4lq65xYvXmyRAKKf5+JP9PXEphKwJLSdd9559utf/zot+5EjR9rs2bNriaGl8C/jL0aBb0DAKjBQloMABApGwOsGrGAOshAEIBBbAtSn2IYOwyFQ9gS81qdYCVgSnIYNGxaEHf2JxItM2SNx46ijjrJITNhiiy1MYpjWeuutt0In1Lhx46x9+/b27rvvBiHmyiuvrPVFu1zvb4yAFQ2mnzp1ahCM1JH1+uuvh4H0mv+V+qW9r7/+2i688EJTR9fYsWMDl2233TYgeeedd+yaa64Jvhx66KF2xx13WNeuXcPPch3inur/L37xi9AJJwHxo48+CoKaOs00ND9VjIoErEceeST8TF87HDFiRPhS5CuvvBKENHW+6Z+XX365tWzZ0vL1pykELNmqXDn77LNDp5XyaK+99gqdbupU+9WvfmU33nhjEE/luzqxSuVfpt+JQv8cAavQRFkPAhAoFAGvG7BC+cc6EIBAfAlQn+IbOyyHQLkT8FqfYiVgXXbZZXbuuefWOnaXTeKkHs2TsLTVVlvViD4SeH7+85/XEsMkyugI4fPPPx8EGR07jESibO7v2bNnODKX7xFCCVjpBs/rKJ6Opf31r3+1Bx54wHr37h1EKs0E09cDJW716NGjFhIJXzpCqc4rCYBR51YuAlaq6CKhbNq0adaiRYua93z11VdBgNJRSf2RiKZZY6kClrqQJFSlio6RsHjggQeGI5MSxPL1J18BS+JaLtfKlSvD8UBdEdtvf/vbdvPNNwehMfX617/+FTrj/vKXv9QcXy2Vf7n4VIh7H+u3j/2gslkhlirZGhUdOlnrY4dYm5FjSvZOXgQBCJSegNcNWOlJ8EYIQMAbAeqTt4hgDwQgEBHwWp9iJWClmxuVTYrVFbDUIaNurJdffjkIVBKcGrokaOVyv9ZqjIClI3d/+MMfaoSSVNt0HFJdWanHIRuyPRKRJJwsWrTIdtttt3B7LgJWNv5H6+n444IFC8KRuejdzzzzjD366KO233771TK1blw6deqUMZz1+dMUAtZvf/vbMMdLXVgS59Jd6nobPXq03X777TZq1KiS+ZfxRQW+IY4CVoSgzYiTre3PzigwEZaDAAS8EPC6AfPCBzsgAIGmI0B9ajr2vBkCEGiYgNf6lEgBS4KMjg+qc0ZCUybhRMfdcrm/sQJW27ZtgwikuVJ1r8cee8wOP/zwtMcoN23aZB9//HGYUfX222+Hzp8//vGPtmLFirBMavdQLgJWNv6nDmyPOr3S/V2qP5kErFz8yVfAimLVUA6ou00C1fz582sxjDoCsyl+6Yb5F9O/bGwq5D1xFrCabdXRvr344ULiYC0IQMARAa8bMEeIMAUCEGgiAtSnJgLPayEAgYwEvNanWAlY0QysmTNn2jnnnJMRenRDdFRN85fUwaSv4Q0dOjQc+cpGwMoktKQzpDEdWA3ZlU6o0SBxzVrSIPF0A9Yj+/IVsLLxv5ACVj7+NIWAFXUEZpOIqQJWKfzLxqZC3oOAVUiarAUBCBSSgNcNWCF9ZC0IQCCeBKhP8YwbVkMgCQS81qdYCVgvvPCCnXDCCeEYXD5fIYyOemUjyKQmZa7369nGCFiaBaXno2HsqbZEHViRICIxREPEr7/++jAcXXOxdFRPz/7whz+0Ll26hHlamvWUr4BVyg6sfP1pSgHrrrvuCnPIsrlK5V82thTynjgLWBwhLGQmsBYE/BHwugHzRwqLIACBUhOgPpWaOO+DAASyJeC1PsVKwPriiy+CWDNnzpww9FuiQaYvEb744othiPmXX35ZM0g7mumkTqzUuVD1BTPX+zMJWBqKrmHnOoKWKn5EQtmnn35a72yuaAZWNFMp6i475JBD7LrrrrPtttuulhvqyFLnmeZQ5StgZTMDKxIX9f66M7A0fD51gHxkYDphMF9/mkLAijoC1Q2obiwNrs90lcq/THYU+udxFLDCEPchw63N0MyzyQrNi/UgAIHSEfC6ASsdAd4EAQh4JUB98hoZ7IIABLzWp1gJWEqj6upqGzJkSMgoCTZHHXWUaSh7ukvizfjx4+2hhx6yK664Igw/l8iQ+lW9dF8V/Oabb8JRwylTpgSBSfOvGvoKYd37JaxFnVIa/i471R0VXW+88Ub4QqHEjHQClr5CmO5rf5prpfUkCN13333h64gNdXrJLv1cz+jKV8DK5SuEmhWlLxK2bNmyZoh7LgJWvv40hYAViXZie88992z2MQB9nVFfZNSR1/vvv9+OP/74vOOVq3+lLrlVVVXhlfr95IIABCDgiYDXDZgnRtgCAQg0DQHqU9Nw560QgEBmAl7rU+wELIky6nyRMLVx48YgZk2aNCkcK5RoosHYEkwkGEg4UpePjtBJwNJw9Oh67rnngjD1/vvv26WXXhq6lNq3b2864rV06VKbPn26fec73wkCU/fu3S3X+yNx46233rLZs2cHwapVq1b2/PPP2y9/+UtbtWqVvfvuu/UKWBK8ZsyYYePGjQvil47x/dd//Vew7dxzzw2CWosWLWz58uU2aNAg+/73vx9Et3322SeIdPrq4Ny5c8PRwk8++aReAUs+q5stGhhf38DyyH/584tf/MImTJhgOuqo7iwd59SRxo4dO4bOsUjMyGeIe77+5CrwRLYJTKY5aPUxkUAlsU7ddL169Qr/rk64ysrKkFfz5s0LMTn44IPtpptuCsc5S+Vf5pJU2DsQsArLk9UgAIHCEfC6ASuch6wEAQjElQD1Ka6Rw24IlD8Br/UpdgKWUkUi1pNPPmnTpk0LX9qr75KgMnXq1CBwtW7dutZtWkNikLqy0g0+l6AjAeLII48MxxRzvV/ihoQr2Vj3kqC255572umnn55WwJKotNdee4WjknUvdVNp3c6dO4cfpc5Uqnuv/Fcn11//+tcgMj344IN27LHHhtv+8Y9/hM6shx/+/19fO+CAA8LRP4ks6b64l43/mjEmMS061pmPgJWvP00hYInb+vXrQ4wlUKW7JGwpj/bff/9Gxas+/yLGmnGWbhZXdExTXX2pHXiRrdG6sjPdMc9sSzMCVrakuA8CECg1Aa8bsFJz4H0QgIA/AtQnfzHBIghA4P8T8FqfYilgRUmlzpinnnoqCC9//OMfgxAl0UZizIABA+y4444LgkxDl47zqVNJxwz1H/u77rqrHX300TZx4sTQeVX3yuV+zez63e9+FwQMdd5EotWoUaPsgQceCF1Z6Y4Q6iuEt956q61YsSJ8WXD16tXWv3//IHgdc8wxoZMr9ZLoc/PNN5vmYq1ZsyZ0U+m42tixY0NnmoS6wYMHh04hHWmLZjWpC0ydZrJNxxEXLlxoO++8c1oBK3pfLv7nI2DpPfn401QCluxVnCWoKmZiKVFLAuRPfvITGzNmTI3YGDEspH8IWPxfDAQgAIGGCXjdgBE3CEAAAtQncgACEPBKwGt9irWA5TXY+dqVz9cO830Xz0GgkARWzd/KqnbekH7JLbpZxbajraLH+YV8JWtBAAIQyIqA1w1YVsZzEwQgUNYEqE9lHV6cg0CsCXitTwhYjtIKActRMDAlJwINClj/Xqli+4lW8d2rclqXmyEAAQg0loDXDVhj/eJ5CEAg/gSoT/GPIR5AoFwJeK1PCFiOMg4By1EwMCUnAtkIWLZFN2vR55Wc1uVmCEAAAo0l4HUD1li/eB4CEIg/AepT/GOIBxAoVwJe6xMClqOMQ8ByFAxMyYlAdgLWDtaiz6s5rcvNEIAABBpLwOsGrLF+8TwEIBB/AtSn+McQDyBQrgS81icELEcZh4DlKBiYkhOBbAQszcCq2HFGTutyMwQgAIHGEvC6AWusXzwPAQjEnwD1Kf4xxAMIlCsBr/UJAatcMw6/IFBCAg0Pcd/BKrqORrwqYTx4FQQg8B8CXjdgxAgCEIAA9YkcgAAEvBLwWp8QsLxmDHZBIEYEqqqqgrXV1dUxshpTIQCBJBDwugFLAnt8hAAEGiZAfSJDIAABrwS81icELK8Zg10QiBEBBKwYBQtTIZAwAl43YAkLA+5CAAJpCFCfSAsIQMArAa/1CQHLa8ZgFwRiRAABK0bBwlQIJIyA1w1YwsKAuxCAAAIWOQABCMSIgNf9EwJWjJIIUyHglQACltfIYBcEIOB1A0ZkIAABCFCfyAEIQMArAa/1CQHLa8ZgFwRiRAABK0bBwlQIJIyA1w1YwsKAuxCAQBoC1CfSAgIQ8ErAa31CwPKaMdgFgRgRQMCKUbAwFQIJI+B1A5awMOAuBCCAgEUOQAACMSLgdf+EgBWjJMJUCHglgIDlNTLYBQEIeN2AERkIQAAC1CdyAAIQ8ErAa31CwPKaMdgFgRgRQMCKUbAwFQIJI+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RMCVoySCFMh4JUAApbXyGAXBCDgdQNGZCAAAQhQn8gBCEDAKwGv9QkBy2vGYBcEYkQAAStGwcJUCCSMgNcNWMLCgLsQgEAaAtQn0gICEPBKwGt9QsDymjHYBYEYEUDAilGwMBUCCSPgdQOWsDDgLgQggIBFDkAAAjEi4HX/hIAVoyTCVAh4JYCA5TUy2AUBCHjdgBEZCEAAAtQncgACEPBKwGt9QsDymjHYBYEYEUDAilGwMBUCCSPgdQOWsDDgLgQgkIYA9Ym0gAAEvBLwWp8QsLxmDHZBIEYEELBiFCxMhUDCCHjdgCUsDLgLAQggYJEDEIBAjAh43T8hYMUoiTAVAl4JIGB5jQx2QQACXjdgRAYCEIAA9YkcgAAEvBLwWp8QsLxmDHZBIEYEDpz0lFV2+WGMLMbUuBLo0LaZDdy70kb2rYyrC9hdYgJeN2AlxsDrIAABhwSoTw6DgkkQgEAg4LU+IWCRoBAoIIGvvvrKKioqwp8kXQhYSYq2D19HHFBpYw5q6cMYrHBNwOsGzDU0jIMABEpCgPpUEsy8BAIQyIOA1/qEgJVHMHmkPAls2LDBli1bZkuXLrXVq1fbunXrrF27dta7d28bMGCADRkyxLbbbru0zm/atMmeeOIJu+222+zXv/61derUKdz32Wef2VlnnWXz58+3lStXWp8+fcoSHgJWWYbVtVPqxFp8ZhvXNmKcDwJeN2A+6GAFBCDQlASoT01Jn3dDAAINEfBanxCwyNvEE/jmm2+C+DRlyhRbu3ZtvTw6duxo06dPt9NOO81at25d674PP/zQTjzxxPB3d999NwJW4rMKAMUmgIBVbMLls77XDVj5EMYTCEAgXwLUp3zJ8RwEIFBsAl7rEwJWsSPP+q4JSLxauHBhEKV0qctK/77nnnsGkUqdVe+9957df//9dt1119lLL71kZ5xxhl1xxRXWtm3bGt8QsJiB5TrRy9A4jhCWYVCL5JLXDViR3GVZCEAgRgSoTzEKFqZCIGEEvNYnBKyEJSLu1ibw9NNP13ROzZs3z4488khr1qxZWkw6Ujh+/Hh76KGHgoA1efJka968ebgXAQsBi9+t0hBQ59WQ3pU2bH+GuJeGePzf4nUDFn+yeAABCDSWAPWpsQR5HgIQKBYBr/UJAatYEWdd9wQ082rChAmhu+qGG26w4cOH1yteRc68+OKL4b4vv/zS7rvvPtt9993t4osvthkzZtTyt1evXnbvvffaDjvsUGsGVvv27e3qq6+2Bx98MNx/xBFH2NSpU22vvfZK+24JY+oQW7x4sa1YscK6detmhx56qE2cONF69uxZ65lIROvevbude+65dskll9g999xjO++8c7DvuOOOCzO5HnjgAbvlllts+fLlYcaX5nKdcsopdswxx1irVq3yiltVVVV4rrq6Oq/neQgCEIBAsQh43YAVy1/WhQAE4kOA+hSfWGEpBJJGwGt9QsBKWibibw2B5557LhwZ3GOPPYKg06FDh4x0dORQApTmZUn0OvXUU7MWsDQ/68477wzD4VMvzdbS8HcNik+9dFxxzJgxpi6xupeEp5kzZ4bjji1atAg/jgQsiWQSou66667w9127dg3D6XfbbTc7++yz7frrr0/r56RJk8Kaded7ZYRiZghY2VDiHghAoCkIeN2ANQUL3gkBCPgiQH3yFQ+sgQAE/kPAa31CwCJLE0tAHVLDhg2zCy64IPyp7+hgXUASlI466igbOXKkzZ4927bYYousjhBqHXVb6eihRKV33303vPemm24Ka2nGloQpXR988EEQxx5//PEwc0sdV9tuu61t3LgxCFrnn3++SYCTIDZw4MBaAtYjjzxi++67r82dO9f23ntv+/jjj8O66uAaNGiQHXjggUGEU2eWBLlnn33WJF79z//8j/3hD3/I60uJCFiJ/TXCcQi4J+B1A+YeHAZCAAJFJ0B9KjpiXgABCORJwGt9QsDKM6A8Fn8Cl112WThqp06l6AuC2XilzqihQ4faNttsU/PFwWxmYI0dOzYIR6nD36O19HcLFiwIRwR1LVmyxAYPHhy6u6ZNm1bTZRXZJ/FK4puEqmuvvTasGdkgASvqDkv1J/L39ttvt1GjRtVydf78+aGb66qrrgpHHnO9ELByJcb9EIBAqQh43YCVyn/eAwEI+CVAffIbGyyDQNIJeK1PCFhJz8wE+x/NriqVgKV5VBK+Uq9IdNKXDtURtuuuu4b5WhKtdL+O/qmLqu716aef2plnnmmrV6+2RYsWheOB0VrPPPOMPfroo7bffvvVeizqONN8Ls3EOvjgg7M6NplNijzWbx/7QWX64ffZPM895U+gokMna33sEGszckz5O4uHrgh43YC5goQxEIBAkxCgPjUJdl4KAQhkQcBrfULAyiJ43FKeBEotYK1cuXKz43npBKyPPvooHCnU1w6zuaJ1062V+vz7778fjiVGA+T1M3VwHX/88WEWmIa/V1RUZPPKze5BwMoLWyIfajPiZGv7szMS6TtONw0BrxuwpqHBWyEAAU8EqE+eooEtEIBAKgGv9QkBizxNLIGoI0mDy88555ysOUQzsEaMGBGOBGroeTZHCLMVsFKPAmZjVLYCltbSbC3N3Lrxxhs3GyavrxDqCOEuu+ySzWtr3YOAlTOyxD7QbKuO9u3FDyfWfxwvPQGvG7DSk+CNEICANwLUJ28RwR4IQCAi4LU+IWCRo4kl8MILL9gJJ5wQjt/l8xXC1HlRxRCwUo8VZhOkTB1YqWvomOJ///d/m+ZlqdNLRxF1aci75mF17tw5m1fW3IOAlROuRN+MgJXo8DeJ8143YE0Cg5dCAAKuCFCfXIUDYyAAgRQCXusTAhZpmlgCX3zxhZ199tk2Z86c8DU/DXLP9CXCF1980YYPHx7mVN133322++67B36FFLA+//xzmzJlil1//fVhltVhhx2WVYxyEbBSF9SXCP/2t7/ZuHHjwpcI083PymQAAlYmQvw8IsARQnKh1AS8bsBKzYH3QQAC/ghQn/zFBIsgAIH/T8BrfULAIkMTTaC6ujrMf9J13XXX2VFHHVXvHKh169bZ+PHjQ8fSFVdcYZMnT7bmzZsXXMDSguoIO+WUU8LXAufOnWvt27evFae33347zMnSMPeFCxdajx49akS0dJ1bkSgmoW7p0qXWv3//WutFQ+F1rBIBK9G/EkVzPgxxHzLc2gyt/QXMor2QhSHwbwJeN2AECAIQgAD1iRyAAAS8EvBanxCwvGYMdpWEgLqPJNpImNq4cWMQsyZNmhSOFbZs2dI2bdpkEoTuv//+IHC99NJLdsYZZwQBq23btjU2Rt1Pr732mi1YsMCqqqrCzz777DM766yzwrG8bGdg6Tm9UwKWxDJ1fF144YW20047BXuef/55u+iii4IQpfld6iKTkJapA2vJkiU2ePDgMEh+1qxZ4euG8nHDhg3BZnV96cuEmpHVpUuXnPhH/koQ5IIABCDgiYDXDZgnRtgCAQg0DQHqU9Nw560QgEBmAl7rEwJW5thxR5kTkIj15JNP2rRp0+wvf/lLvd527NjRpk6dGgQuDW5PvVKFKv19165dbdmyZfb9738/LwFLa6hoSFiL5lPVNUwdWLNnz66ZV5VJwJJQJbFLRxPTXd26dbPbb7/d+vXrl3PEEbByRsYDEIBAiQh43YCVyH1eAwEIOCZAfXIcHEyDQMIJeK1PCFgJT0zc/w8BiVBPPfVU6Eb64x//GL7SJ9HqgAMOsAEDBthxxx3XYGfS3//+dzvvvPPs4YcftsrKynC070c/+lHeApYskyildRYvXmwrVqywdu3ahQ4qdWfpq4GtWrWqcSCTgKUbNffrd7/7nd122232zDPP2Pr1623XXXcNw+zHjBlj3bt3zyslELDywsZDEIBACQh43YCVwHVeAQEIOCdAfXIeIMyDQIIJeK1PCFgJTkpch0ChCCBgFYok60AAAoUm4HUDVmg/WQ8CEIgfAepT/GKGxRBICgGv9QkBKykZiJ8QKCKBVfO3sqqdNxTxDQleuuXWVvGd06yix/QEQ8B1CORPwOsGLH+PeBICECgXAtSncokkfkCg/Ah4rU8IWOWXa3gEgZITmjMvPgAAIABJREFUQMAqPvKK7tOsYqeLi/8i3gCBMiPgdQNWZphxBwIQyIMA9SkPaDwCAQiUhIDX+oSAVZLw8xIIlDcBBKwSxLdlF2vxo7dL8CJeAYHyIuB1A1ZelPEGAhDIhwD1KR9qPAMBCJSCgNf6hIBViujzDgiUOQEErBIEGAGrBJB5RTkS8LoBK0fW+AQBCORGgPqUGy/uhgAESkfAa31CwCpdDvAmCJQtAQSs4oeWI4TFZ8wbypOA1w1YedLGKwhAIBcC1KdcaHEvBCBQSgJe6xMCVimzgHdBoEwJIGAVMbAa4r7DmVbR7RdFfAlLQ6B8CXjdgJUvcTyDAASyJUB9ypYU90EAAqUm4LU+IWCVOhN4HwTKkEBVVVXwqrq6ugy9wyUIQCDOBLxuwOLMFNshAIHCEKA+FYYjq0AAAoUn4LU+IWAVPtasCIHEEUDASlzIcRgCsSHgdQMWG4AYCgEIFI0A9aloaFkYAhBoJAGv9QkBq5GB5XEIQMAMAYssgAAEvBLwugHzygu7IACB0hGgPpWONW+CAARyI+C1PiFg5RZH7oYABNIQQMAiLSAAAa8EvG7AvPLCLghAoHQEqE+lY82bIACB3Ah4rU8IWLnFkbshAAEELHIAAhCIEQGvG7AYIcRUCECgSASoT0UCy7IQgECjCXitTwhYjQ4tC0AAAnRgkQMQgIBXAl43YF55YRcEIFA6AtSn0rHmTRCAQG4EvNYnBKzc4sjdEIBAGgIIWKQFBCDglYDXDZhXXtgFAQiUjgD1qXSseRMEIJAbAa/1CQErtzhyNwQggIBFDkAAAjEi4HUDFiOEmAoBCBSJAPWpSGBZFgIQaDQBr/UJAavRoWUBCECADixyAAIQ8ErA6wbMKy/sggAESkeA+lQ61rwJAhDIjYDX+oSAlVscuRsCEEhDAAGLtIAABLwS8LoB88oLuyAAgdIRoD6VjjVvggAEciPgtT4hYOUWR+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qEgJVbHLkbAhBAwCIHIACBGBHwugGLEUJMhQAEikSA+lQksCwLAQg0moDX+oSA1ejQsgAEIEAHFjkAAQh4JeB1A+aVF3ZBAAKlI0B9Kh1r3gQBCORGwGt9QsDKLY7cDQEIpCGAgEVaQAACXgl43YB55YVdEIBA6QhQn0rHmjdBAAK5EfBanxCwcosjd0MAAghY5AAEIBAjAl43YDFCiKkQgECRCFCfigSWZSEAgUYT8FqfELAaHVoWgAAE6MAiByAAAa8EvG7AvPLCLghAoHQEqE+lY82bIACB3Ah4rU8IWLnFkbshAIE0BBCwSAsIQMArAa8bMK+8sAsCECgdAepT6VjzJghAIDcCXusTAlZuceRuCEAgDYEDJz1llV1+CJsyINChbTMbuHeljexbWQbe4AIEzLxuwIgNBCAAAeoTOQABCHgl4LU+IWB5zRjsShSBb775xr766iurrIynaICAVX7pOuKAShtzUMvycwyPEkfA6wYscYHAYQhAYDMC1CeSAgIQ8ErAa31CwPKaMTnYdffdd9tJJ53U4BPdunWzfffd14YNG2Y//vGPrVWrVjm8gVuLSeCDDz6w2bNnW69evWz48OE1r/rwww/txBNPtPfee8/uvfde23XXXYtpRqPWRsBqFD6XD6sTa/GZbVzahlEQyIWA1w1YLj5wLwQgUJ4EqE/lGVe8gkA5EPBanxCwyiC7shGwUt0888wz7dJLL7W2bduWgffxdyGK31133RUEq+hCwIp/bOPsAQJWnKOH7akEvG7AiBIEIAAB6hM5AAEIeCXgtT4hYHnNmBzsqk8ASV3io48+sqVLl9pFF11k69evtzvvvNMGDhyYw1u4tVgEsolfsd5dqHXpwCoUST/rcITQTyywpHEEvG7AGucVT0MAAuVAgPpUDlHEBwiUJwGv9QkBqwzyLRcBZMmSJTZ48GA766yz7PLLL7eWLZlx09QpkEv8mtrW+t6PgOU1Mrnbpc6rIb0rbdj+8ZzHlrvHPFHuBLxuwMqdO/5BAAKZCVCfMjPiDghAoGkIeK1PCFhNkw8FfWsuAsjTTz9tffv2tVNPPdWuvvpqa926dS1b3nzzTbvjjjtMQteaNWvC3KWjjz7aJk6caN27d69170svvWRDhw61bbbZJnR0rV27Nohiy5cvD8+dccYZNnbs2PCON954w2bOnGn3339/WEMi2rnnnltrzUxH5lLfJ587depkn332WRDj5s+fbytXrrSKigqbO3euPfLII7Zx40br37+/TZo0yQ488EBr1qzZZtz1zoULF9rixYttxYoVpllhhx56aPC3Z8+etZ6J7BMH2X7JJZfYPffcYzvvvLPNmDHDjjvuuLC+7pOf6ngT708++STw+NGPfmQTJkyoWTfyR9xSL3XJnX/++WGd+mZgbdq0Kdg7b968wFtddf369QvxGDVq1GbHQ1PjLltlt44sRjE++eSTbdy4cdaxY8e8crOqqio8V11dndfzPAQBCECgWAS8bsCK5S/rQgAC8SFAfYpPrLAUAkkj4LU+IWCVQSZmK2DpS3c333xzECrSdWD96U9/Cj+TsFL3krBz1VVX2aBBg2pEnUiA6dy5cxgMf8EFFwSxJvW64oorbO+99w5iVt11+/TpE0SUSBhrrIClQfYPPvjgZja0a9cu7ZFJ2TNmzJggMtW99IwEt9NOO81atGhRI0xJUGrfvn0Ygi/bdXXt2tWWLVsW/GxoTd0rjrfffnsQm/IVsDZs2BBs05901+GHH27XXnut7bLLLjU/jgSsgw8+2CLxq+6zJ5xwQhACO3TokPNvBQJWzsh4AAIQKBEBrxuwErnPayAAAccEqE+Og4NpEEg4Aa/1CQGrDBIzk4AlwUJfstN96pBSZ5I6jiR0RNff//53GzlypOmf06dPN3XkSMiQWKJuJnUcff755+G5SKxIFWAkzFx55ZWhW6uystIWLFgQuo2+9a1vha4edQbpf2+11Vb24osvBgHt0UcftRtuuCF0g+lqrIAl0Unrjh8/3rp06WLvvvtuENVuuukmGzJkSBDvttxyy/AufflP73388ceDuKaOq2233TawkdijDqjnnnuulvAV2Sce+qKjOr0kWn388cemd3/xxRfBx9tuuy28V8PyxVD8X3311fB36vYSWwlM0RD9XIa4p4qQ6uqaNWuWHXHEEUFkS31HXTEqErDku4RDdY+pE0/XH/7wh+D/unXrggB47LHH5vxbgYCVMzIegAAESkTA6wasRO7zGghAwDEB6pPj4GAaBBJOwGt9QsAqg8TM5SuEElokzkjoiTqLJIroOOGUKVOCYKMuo7rH7SQ2SQTScTwJMc2bN6/VQXTjjTfaKaecUvOcOrEkJGm9dMcVI5vPOeccu/jii8N6jRWwfv7zn5s6vtQdFV2RyCZfo+N++lk0C0zvnjZtWg2L6DmJV8OGDQtCVSQ2pQpYqcJb6jNitMcee9gtt9yyWSfTs88+G44Z6mhidARSz+YiYEmU0xHBF154IXSAHXLIIbUyWEKl4qBuOh1h1BFKXZGApW6xBx54wHr37l3znOKvr1IqL9TVpZjkeiFg5UqM+yEAgVIR8LoBK5X/vAcCEPBLgPrkNzZYBoGkE/BanxCwyiAzsxGw1K2jTp2f/exnm812UgeRRI933nkndE6pm6rupY6lESNGhL/WPTo2GIlD6jBatGiR7bbbbjWPff3110EQueyyy8KROYkuqVe6WVyNFbAkUKnTK/VKt+aXX34ZRCvdHx39q+vvp59+GjqoVq9eXeNbtNYzzzwTusf222+/nLIn9chlxFAL5CJgrVq1KnTOSQi77rrrQudX3StaT0Kj/kiMjHirQ06iYt1jgtEz0fytnBwzs8f67WM/qNx8xliu65TT/RUdOlnrY4dYm5FjysktfIFA7Ah43YDFDiQGQwACBSdAfSo4UhaEAAQKRMBrfULAKlCAm3KZ+gQQdetobpWO9km4UpeNBq7XvV555ZXQbRQlaUO+9OrVy+69994wlLw+QSZ6Xt1NGhiuYeMaol5sAUtD3HU8LpOA9dFHH4Xjkg899FBWYYvWzSSwpS721Vdf2T//+U97/fXX7a233rI///nP4biihqanMsxVwBJ7xaohoSmdOJhpeD8CVlapkNdNbUacbG1/dkZez/IQBCDQeAJeN2CN94wVIACBuBOgPsU9gtgPgfIl4LU+IWCVQc41NANLM6zOPvtsu/76623gwIFhSPfWW29dy+v6homnQ5NOwJIolnokrq6AlU5YKkYHVrYCVupRwGzCn4uApU61a665Jsz20pcBMzHMVcDKRmhCwMomqqW7p9lWHe3bix8u3Qt5EwQgUIuA1w0YYYIABCBAfSIHIAABrwS81icELK8Zk4NdmYa4v//++2EOlQZ0a2C55kRFA8T1mkjAqk+Iqs+UTM9FHVheBSzNi4q6ybLBnakDK5WzBtcfcMABYdaUhsNr2LsuDXDXlfreXI4Q0oGVTaR83YOA5SseWJM8Al43YMmLBB5DAAJ1CVCfyAkIQMArAa/1CQHLa8bkYFcmAUtL6Rjf6NGjQ1eQBq7rGFp0RUfqXn755fCVQQ0Zz+YqtYClweoakr7jjjvWdHx99tlnYSC9Osuy7cDS1xQ1sF5daZplddhhh2XjbsYh81EcTj/9dPvVr3612XwqFYEBAwaELyTmK2BlMwNLA+Q10yzdDKx0A/XlfDadXQ1BYgZW/XQ4QpjVrxc3QaBoBLxuwIrmMAtDAAKxIUB9ik2oMBQCiSPgtT4hYJVBKmYjYGkm0+WXXx4Gq2tOlL5g17179+C9Bq5feOGF4WuA5557bvj36AuFEZ7oq3wa1B59Ya/QAlbqlwvrCkv6Ut6cOXPCVxA1jD46spiPgCWfIpFHw+Xnzp1r7du3r5UJb7/9dpiTpWHuCxcutB49emQUsKKOM7HVlxxTr1T+jZmBle1XCDXfSx13xx57bDCDGVil/0UPQ9yHDLc2Q2t/wKD0lvBGCCSbgNcNWLKjgvcQgIAIUJ/IAwhAwCsBr/UJActrxuRgVzYClpZ744037KSTTgpihsQWfYkvEqpefPFFGz58uK1du9amTp0ahCIdfdu4cWO4X8KX/pkqzhRawEoV0vS1vKuvvtp23nlnk7Clr/ZJgFMHmY7mNVbA0vFBdSlJ6JHfEu122mkn0xcVn3/++TAkfenSpTZz5swwQ6x58+YZBaxIFJPts2fPtl122SVE8dVXX7VLLrnE7rjjjvC/6xOwxF33tWrVKtyX7siihLybb77Zxo0bFwbpz5o1Kwh6iqPeo64rCW4nnHBC6EqLvjZYbAGrqqoq2FxdXZ1D5nIrBCAAgeIT8LoBK77nvAECEPBOgPrkPULYB4HkEvBanxCwyiAnsxWw5Oo999wTxA/NaNJz0Vf7JIw8/PDDpuNv69atS0tF3Vn6E83PKrSApZdKSPvpT39qq1evrmVDt27dglgjkUhXYwUsraFfyvHjx2/2rujF6sCSENW5c+d6BaVUI1NnYNUFKLFp+vTpwW6JhMuWLauZiyVx6aijjgpCnS4diZRYp/+tTq66s7o0mF/Cmv6kuw4//HC79tprawQ03YOAVQa/6LgAAQjkRcDrBiwvZ3gIAhAoKwLUp7IKJ85AoKwIeK1PCFhlkGa5CFgSPySQ3HTTTZbu+Nybb74ZOoWWLFlia9asCUJX//79g7DVr18/q6ioqCFWDAFLi6tTTMcFZYM6rgYNGmSTJ0+27bbbLnSQFUrA0jrqclLHkmZ/aU5Yu3btgqin7qxjjjmmphsqujedoJSaQvoKoY4kLlq0KAzHl3Alm8V6++23D11lmr+lLqoxY8aER3W8UMKcfqZnNOhd/n/55ZdpBSw9o04x2Ttv3jxbvnx54KT4DB06NLwrdUg/AlYZ/JLjAgQgkDcBrxuwvB3iQQhAoGwIUJ/KJpQ4AoGyI+C1PiFglV2q4RAESk+AI4SlZ84bIQCB7Ah43YBlZz13QQAC5UyA+lTO0cU3CMSbgNf6hIAV77zCegi4ILBq/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XEIBAQwSoT+QHBCDglYDX+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Jw4KSnrLLLD23rLZvZ2ce0sh90ax4j6zEVAhAoZwJeN2DlzBzfIACB7AhQn7LjxF0QgEDpCXitTwhYpc8F3giBsiMQCVhyTCLWgvFtys5HHIIABOJJwOsGLJ40sRoCECgkAepTIWmyFgQgUEgCXusTAlYho8xaiSCwadMm058WLVqUjb/ffPONffXVV1ZZWZmXT6kClhZYfm7bvNbhIQhAAAKFJuB1A1ZoP1kPAhCIHwHqU/xihsUQSAoBr/UJAStGGfjSSy/Z0KFDbe3atVlZfdddd9mJJ56Y1b3pbrr77rvtpJNOsosuusjOP//8vNfRgxdffLHNmDEjpzVOPfVUu/rqq61169Y5PVfMm9944w274IILbNy4cdanT59ivqpka3/wwQc2e/Zs69Wrlw0fPjyv9yJg5YWNhyAAgRIQ8LoBK4HrvAICEHBOgPrkPECYB4EEE/BanxCwYpSUCFhNH6xIiFu5cmXZCFiRUNkYwbPWEcL2zWzBBI4QNn22YgEEICACXjdgRAcCEIAA9YkcgAAEvBLwWp8QsLxmTBq7IgFrv/32c9eZlA/GDz/8MHSIvffee3bvvffarrvums8yJX0GASs97poh7u2b2dkDGOJe0qTkZRCAQIMEvG7ACBsEIAAB6hM5AAEIeCXgtT4hYHnNGAQsl5FBwEoflqqqqvCD6upql3HDKAhAILkEvG7AkhsRPIcABCIC1CdyAQIQ8ErAa31CwPKaMUUQsDZs2GDLli2zJUuW2PLly239+vXWrVs323fffe20006zfv36WUVFRc2b083Aevrpp61v376m42Y77bSTnX322fbf//3fdsghh9hVV11lO+64Y9ZEs+nA+uyzz+yss84yzZ668cYb7dZbb7W5c+da586dbeLEicHu5s2bh6Hqq1evtltuucUef/xxW7duXfBHM8NGjRplbdtuPlRcg8v/93//1xYsWGAPPfSQrVmzJtiuDreBAwfamDFjwnt0RX7XdS46dpfKavLkyXbzzTfbvHnzTF1z/fv3t3PPPdcOPvhg0zufeOIJu/zyy0MM1HV2+umn2ymnnJLWRjFauHChLV682FasWBHideihhwbfe/bsac2aNasxKZWn7HnzzTdtzpw5wXYNZ5dPYrnnnnuGZ+o7kprPzDMErKzTnhshAIESE/C6ASsxBl4HAQg4JEB9chgUTIIABAIBr/UJAStGCdqYI4Tvv/9+ED3uu+++tB63a9fObrjhhjDEOxJFGhKwJNJIGJFopGvIkCFBtNlyyy2zJpqLgPU///M/ttdeewVBJroefPBBO/bYY8PX8zTsXd1Rn3zyyWbvP/zww+3aa6+1XXbZpeZnEpJ0bHH8+PFByEt3SfCZP3++bb311lkLWOLy+eef2/XXX19rSQlPt912m/3lL39Ja+eUKVPs0ksvtVatWtU8p3hLRBPnupfiNXPmzCDgRV9DjHi+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73vdqmaLuLAl2Ona4dOnScJxPl8QsdS/Nnj07CDqpR/HUnSXRS11RdY/TZRKw9H4JapEQpXdJaFKH2t///vdw9FKxiK7oiKTsefTRR+2www4LP5KwNXjw4OCvxLSoyyp6TmsOGzYsHP9Ud5mOSKYKWOn8kvAl8e/AAw8Mwlck5hXiK4SP9dvHflDZzCq27mrtz55hlb32zicleAYCEIBAwQnwH4gFR8qCEIBAgQhQnwoEkmUgAIGCE/Ban+jAKnioi7dgvgJWJosi4UNC16JFi0Ink66GBCx1GaWKIJneke7nuQpYEoY00yr10i/WgAEDgpiT2lWUes+f/vSnMA9LQpb+pIpV9dkd+V73mUwClmZZ/frXvw6dVtEVCYjyN5Vv9PNozUjcUheYRCv5q5lle++9uRikzrEzzzwzHOGM1ox4PvPMM0EM0yyv1CvKn2222SbENuqYK6SApfdJxOp094P5pATPQAACECg4Aa8bsII7yoIQgEDsCFCfYhcyDIZAYgh4rU8IWDFKwXyPEKa6qGHnOtamIedvv/12mMn0xz/+MQwI17Vy5Urr06dP+PeGBCwdb1OXko7w5XvlKmCl2ha9Ux1jEq+yueqzWV1QskWdaC+//LI99dRTgYkY1X0mk4CVTiSL/NRRTg2MjwbD1ydgqats5MiR4bhfNlfEJRPPUglYsrnz489mYzr3QAACECg6Aa8bsKI7zgsgAAH3BKhP7kOEgRBILAGv9QkBK0Yp2RgBSzOj9BU/dQdJmKnvipuAlTp7KlMoU8UoHRPUVwc1M0tHC+u7chWw0n3BLxKWIlGw7qywuh1YqUcBM/mknyNgZUOJeyAAgaQS8LoBS2o88BsCEPgPAeoT2QABCHgl4LU+IWB5zZg0duUrYEm80qBwfRlPA7179+4djpdpKPgPf/hD69KlSxijlArjAAAgAElEQVQUruHfcRWw0glHDYVWHWejR48OYp6Gq++///7h6OR3v/vd8LVD/fzkk0/OuQOrkALWe++9V2smWaZU9dKBVdFlG+u04LeZzOXnEIAABEpCwOsGrCTO8xIIQMA1AeqT6/BgHAQSTcBrfULAilFa5itgRcO7DznkkPAVv+22266W1xJx9LU6zU6Km4C1atUqO/zww+24444Lvkmgy3RFg9N1nE+innzXFwFTLx2PnDx5cpMIWBqmrwHysi11sHsmvzwIWBKv2v/XBQxxzxQsfg4BCJSMgNcNWMkA8CIIQMAtAeqT29BgGAQST8BrfULAilFq5itgpZtlFbmto3T6uWYu6YqbgPXuu+/aqFGjwjBzfRVRYlbqJf9uvvlmGzduXM0XB9evXx++BFhfh5P+XsPYNYOqKY4Qyv5bbrkl2CDf9AXF9u3b1/JL88sUMw1zj74s2ZQCVlVVVbCvuro6Rr9RmAoBCCSBgNcNWBLY4yMEINAwAeoTGQIBCHgl4LU+IWB5zZg0duUrYC1fvtwGDRpk3//+98Pg9X322ceaN29u+jqexBF1+nzyySexFLBSBbhu3bqFmVbytW3btqZh6Bryft5559n2229fcxxPRyonTJhgt912W/gqob7m16FDB9PX/zS8ffr06WG4va76BCxx07HLqHOrIZEw1xlYem+qiDZ8+HC78MILbaeddjIN4X/++edNRxU1u2vmzJnheOj/a+9OgKyszvyPP+ybIpsLmgRUHHS0SKI9QcVAAog6ICjgAIpCRGRRQBAtI6CoiAwKCuICigIqLiAMLuWooIXjhjIxOpNBJ9HIlIL7RnAF/Nfv/Oftud3cpu/tvt39nH6/t8pS6Xvf9zmfczj13l+f97zqz8oGWJMnTw5+jRo1yvtvBQFW3mR8AAEEqknA6wVYNTWf0yCAgGMB5ifHnUNpCKRcwOv8RIAV0cCsaICVuQdW6ea2atXKtIn4H/7wh7DqZ82aNda3b9/wthieQqg6dUvg7Nmzbfr06Vl7U8HW3LlzQ7BVp06d8J7MPbBKf0jvGzBggI0ZM8ZOOumksIJrn332KWGSfEbHnThxYlar5D0VCbD0WU0aF1xwQVhdlu2lFVhz5swpfqphRQOs5BbTJMRUe2bNmmUNGzbM+W8HAVbOVLwRAQSqWcDrBVg1M3A6BBBwKMD85LBTKAkBBIKA1/mJACuiAVrRAEtNVIilIGbp0qXh6XsKdfr3728jR44Mm5drNY9Cm2nTpoVVSVrRE0uApfZpZZKCHoVwa9euLd6cvXfv3jZu3Dhr3759iZ5OnkJ4ww03hM3rdVthjx497Nxzz7V+/fqF1VgjRoywN99801asWGFHHnlk+Lwc9Zm77747nENe+uehhx6yoUOHhpVR+v/MV0UDLB1Dn9Utgro9UqGb9vjq0qVLuL2wT58+JVZLVTTA2rFjR3DT6jyNMW1eP3/+/Jz2E0vaSYAV0URCqQikTMDrBVjKuoHmIoBAFgHmJ4YFAgh4FfA6PxFgeR0x1IVARAIvL2xhRR22mzVuZ/X+frHVadktouopFQEEarOA1wuw2mxO2xBAIDcB5qfcnHgXAghUv4DX+YkAq/rHAmdEoNYJFAdYalnjdla/y19qXRtpEAIIxCng9QIsTk2qRgCBQgowPxVSk2MhgEAhBbzOTwRYhexljoVASgVKBFhmVr/HDymVoNkIIOBNwOsFmDcn6kEAgeoXYH6qfnPOiAACuQl4nZ8IsHLrP96FAAJ7ECDAYngggIBXAa8XYF69qAsBBKpPgPmp+qw5EwII5CfgdX4iwMqvH3k3AghkESh5C+HPrH6Xt3FCAAEEXAh4vQBzgUMRCCBQowLMTzXKz8kRQGAPAl7nJwIshi0CCFRa4P82cf+Z1fv7u9jEvdKiHAABBAol4PUCrFDt4zgIIBCvAPNTvH1H5QjUdgGv8xMBVm0febQPgWoQKCoqCmfZuHFjNZyNUyCAAAK5C3i9AMu9BbwTAQRqqwDzU23tWdqFQPwCXucnAqz4xxYtQKDGBQiwarwLKAABBMoQ8HoBRochgAACzE+MAQQQ8CrgdX4iwPI6YqgLgYgECLAi6ixKRSBlAl4vwFLWDTQXAQSyCDA/MSwQQMCrgNf5iQDL64ihLgQiEiDAiqizKBWBlAl4vQBLWTfQXAQQIMBiDCCAQEQCXq+fCLAiGkSUioBXAQIsrz1DXQgg4PUCjJ5BAAEEmJ8YAwgg4FXA6/xEgOV1xFAXAhEJEGBF1FmUikDKBLxegKWsG2guAghkEWB+YlgggIBXAa/zEwGW1xFDXQhEJECAFVFnUSoCKRPwegGWsm6guQggQIDFGEAAgYgEvF4/EWBFNIgoFQGvAgRYXnuGuhBAwOsFGD2DAAIIMD8xBhBAwKuA1/mJAMvriKEuBCISIMCKqLMoFYGUCXi9AEtZN9BcBBDIIsD8xLBAAAGvAl7nJwIsryOGuhCISIAAK6LOolQEUibg9QIsZd1AcxFAgACLMYAAAhEJeL1+IsCKaBBRKgJeBQiwvPYMdSGAgNcLMHoGAQQQYH5iDCCAgFcBr/MTAZbXEUNdCEQkQIAVUWdRKgIpE/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AUtYNNBcBBAiwGAMIIBCRgNfrJwKsiAYRpSLgVaDrRf9mDfY72mt51IUAAggggAACCCCAAAIIIJBFoGWzOtbvmAZ29gkNin9KgMVQQQCBWitAgFVru5aGIYAAAggggAACCCCAQAoEzjy+gY34TcPQUgKsFHR4bW7izp07bdq0aXbdddfZ3LlzbeLEiVmbq4F+6qmn2tatW+3kk0+2e+65x9q0abPbe5PjLViwwJ544gnr0qVLwfk+/fRTO+uss+yDDz6wBx980Dp27FjhcyTHevLJJ/d4jGOPPdZ69uxpI0aMsPbt21f4fMkHv/nmm2C9cOFCe/7556vEqdJFmhkBViEUOQYCCCCAAAIIIIAAAgggUDMCWom1ckJTAqya4eeshRZ45JFHrF+/fnbeeefZvHnzrGnT/z+4M1/Lli2zYcOGhT9q27atPfroo3bMMcfs9r5PPvnEzj777PDnZYVcla2/JgKspGaFZYsWLbKuXbtWqhkEWJXi48MIIIAAAggggAACCCCAAAI5CBBg5YDEW+IReOutt2zQoEHWrFkzW758ubVr165E8d9//71ddtll9thjj1mvXr3slltusdtvv91GjRq1WyPfeOMNGzhwYPjnmmuusXr16hUcoioCLBV53333WevWrXerd8eOHbZp06awSu3++++3M844I6ycatmyZYXbRoBVYTo+iAACCCCAAAIIIIAAAgggkKMAtxDmCMXb4hDYtm2bXXDBBfYv//IvWW/727JlS7hlr3HjxjZ58mQbM2aMde/e3W688UZr0qRJiUYqBBo6dKitWbPG+vbtWyUA1R1gJY34/PPPwy2EL7/8cpkr0HJtMAFWrlK8DwEEEEAAAQQQQAABBBBAIF8Brbwa+KsGNvg4NnHP1473OxdQGDVp0qSs+2C98MILdsopp9iFF15oF198sY0ePdoUapVerZWs1HrxxRfDSqWDDz64uNUff/yxLV682B566CF77bXXwiov7Sk1btw469Spk9WpU6f4vUlApb2mLr/8cpsxY4Y98MAD1qFDB7viiivs17/+dZl7YP35z38OdWpV2dKlS61bt257lE/OpTeVtQIrOUBZoVN5gVqywu2AAw4oPkd5AZaOKcOVK1fa+vXr9+il+nQ8BZAyXrdune29995hXy3dFtqnTx9r1KhRhUZgUVFR+NzGjRsr9Hk+hAACCFSVgNdNSKuqvRwXAQTiEWB+iqevqBSBtAl4nZ/q/Pjjjz+mrTNob8UFkpDqzDPP3G1lVRJuaVWVNnK/9tprw8bvTz31lJ144oklQip9/tBDDy1xjJdeeims2nr99dd3K1BBy8yZM0MoVr9+/fDzJBBq3rx5CF7uvffe8OfJ3lsKtrJt4v7++++HlWR//OMfcwqvMs+VS4Cl42t/rzfffLPECqxCB1gKvLTSS31S+pXNa/v27XbppZfarbfemnUAXHTRRcG49Gq5XEYLAVYuSrwHAQRqQsDrBVhNWHBOBBDwJcD85Ks/qAYBBP5PwOv8RIDFKM1LILlNMAlyDjzwwPD55PZC7W2VPPHv6aefDnthaY+rKVOmFK+eSp5UeOWVVxbvj5WEPs8++6yNHTs2rKjSsb/++mtbvXq1TZ061T777LOw4bs2ks8MlfRkwM6dO9vNN98cNoz/8ssvw8oi/bt0gPXhhx+Gc+YTXuUaYGl106uvvmrXX3992AfsnHPOCTUpYMs8RllPRcxnBZZWqqkda9euDV5aoSavH374IQRaCg7VF5leWnF1+umnh43lFTZqpZry61deecUUXv3Xf/1XhZ8ISYCV118j3owAAtUo4PUCrBoJOBUCCDgVYH5y2jGUhQAC5nV+IsBicOYlkNz+d+edd5YIO5Lw5bDDDjP9bJ999rHNmzebVlopWEn+TCfTxuZXXXVVidVJuqVNt7GNHDkyhCvaKD55KWTRbXta1TR8+HBbsGBB+HmyokkBVrbN4kuveGrRokVxeHXXXXfZb3/72xK3JO4JIvNcuYDptjy1SU8jTF6FXIG1atUqGzBgQAgHtXF+siotOZfCq8GDB4dgL/HS5vIKBnXLpMK1zJf6RKvb5s6daxMnTsyliSXeQ4CVNxkfQACBahLwegFWTc3nNAgg4FiA+clx51AaAikX8Do/EWClfGBWpPnJBuyZodEjjzwSVkZlrrbS6qkJEyaEvZm0R5P2sPr222/D/lgfffRRcaiV/JlubSt9u2FS3yeffBICLK3U0v5Yhx9+eHGApb209Lljjz22RHMyAyOthLrjjjvsueees3zDKx00lwAr2U9KT1ZUeJQZwmUeo7IrsJIQUft9Pfroo2HVWelXYr9hw4ZiL62MU10///nPwx5hCvAq84TEzHM+3e0f7BcN/m9/soqMKz6DAAIIIICAR4G6LVtbk74DrenZIzyWR00RC3j9ghgxKaUjgECBBLzOTwRYBergNB1Gq3sU0mhfqzlz5oT9p7SiSv+UDqCSfbGSsCu5BbFHjx7FtxXqqX0Kp957773i2w9Le2bbzLy8FU3Jz1WvNkbXpvAKmTJvq8u138raxH3Hjh32zDPPhL2lFMRpI/n+/ftb3bp1dzt0efXmegth4vX444/nVP7zzz8fNmpPbp/UHmXJSyu0VK/6U3uGZas7l5MQYOWixHsQQAABBGIWaHrmcGt27tiYm0DtzgS8fkF0xkQ5CCBQAwJe5ycCrBoYDLGfUntL6XY/rYrSaiytNNL/Z3viYLLpu34+a9assEeUnlT48MMPF2/sXl6wI6/KBFi6xVBPMxw6dGhYfaXVWwqxDjrooJy7orynEGqV2bBhw8I+XQrrhgwZstvtieW1M9cAK5fVYJkNSwIs/Zn2ztJKtEWLFoVbPDNfegqhbiHUbaD5vgiw8hXj/QgggAACsQnUadHK2qz819jKpl7HAl6/IDomozQEEKgmAa/zEwFWNQ2A2nQa7UmlJwzOnj07rLhq2rRpWMHTvXv33Z5MmKy40h5Ny5cvD08K1O2GCr6SDeCrYwXWsmXLrFu3bjZ9+vTwpL2y9o4qq5/KC7Bkcv/994d9pFq1apX16YaFDrDKuhUxl7Gm2xC1kb3CPa3k0q2GemmTd+2Hte++++ZymOL3EGDlxcWbEUAAAQQiFCDAirDTnJfs9QuiczbKQwCBahDwOj8RYFVD59fGUyRPGNSG4PXq1Qurm7JtAJ7s16Sn8t19990hHGnTpk1YjdWwYcNAk8seWFu3bg0bj+s2uNJ7YJUV5GQLjN59991Qq25XVIimW+tyeZUXYOkY27dvD7cSai+vbEFQeQFWcmvmIYccEmpr3bp11pVnuXjl0qbkPQrf/uM//sPOP//88CTCbPuJlXc8AqzyhPg5AggggEDsAtxCGHsP+qvf6xdEf1JUhAAC1S3gdX4iwKrukVBLzpc8YfDoo48OT8DTE/eeeOKJrIFQsum7Vj7p1kE95e6ss84qIZHrUwi10it5omF5gVC2n2c+0fCMM84IgVouG5nnEmCpQZs2bQq3D77++ut200032fjx44tvJdy2bZtdcMEF4fbF0nuFqa758+fbRRddZCeddNIeAyydJ/FSqKcN6ps3b17CU5vda18xbeaulWFt27YNm+fr3KtXrzbtQZb5SjZ910bvBFi15C8pzUAAAQQQKIhA2MR94BBrOqjkE3wLcnAOkmoBr18QU90pNB4BBIKA1/mJAIsBWiGBZE8q3Q6oV8eOHUvcFph50GRl0V577RVWW61YscKOPPLIrIHLs88+a2PHjrXLL7883GKoYEWBy9SpU8P+UpkbsFckwNJJv/rqKxs3bpzptkLtBaX9uerU2fMT9HINsDKDKD3tT+HREUccEdq6c+fOsNG9bl/s3bt3uN2yQ4cOpmBLt1dqVZraePzxx5cbYGnVmerW7X8KzHTcQw891Hbt2mX/+Z//aVdffXVwU2ioVWFaJbdq1SobMGBACBmvv/768PRCrYLTyjGdXwGXnkyoPbL222+/vMZFUVFReP/GjRvz+hxvRgABBKpawOsFWFW3m+MjgIB/AeYn/31EhQikVcDr/ESAldYRWYB2a/WS9nzSS6uqMm8LzDx8sun7ypUrw6qgW265JTwNsPTrpZdesjFjxoTVS6Vfer/CGJ1PK770qmiApc9qc3mtAmvRokWJkKksllwDLH1eG6WPGjUqBEgXXnhh2CusSZMm4dBaofW73/2ueM+p5HzaZF6hklZW6bWnWwiTz2hS0YquZP+q0rXLWk+JTPazyrzFMVs7VYNuCdVeYfm+CLDyFeP9CCBQXQJeL8Cqq/2cBwEE/AowP/ntGypDIO0CXucnAqy0j8xKtF+D+tRTTzXtT6XN2UvfFpgcOtn0fdq0aVn3ycosQeGPQhztc/Xaa6+Fpwf27NkzrJjq1KlTiZVSlQmwduzYEQI31VQ6ZMpGkk+Apc8/88wzYa+tv/3tb6bgrlevXsWH1T5cul1QK6K04kr7ZU2aNCk8FVGfyTXA0vtUl1Z56Rx6EqKCPq2w0uosPVWwUaNGJZrz3XffmfYjW7Jkib344ovh/Fo9p9spR4wYYe3bt6/QiCDAqhAbH0IAgWoQ8HoBVg1N5xQIIOBcgPnJeQdRHgIpFvA6PxFgpXhQ0nQECiVAgFUoSY6DAAKFFvB6AVbodnI8BBCIT4D5Kb4+o2IE0iLgdX4iwErLCKSdCFShwMsLW1hRh+1VeAYO7U6g4f5W9yejre7BU92VRkEIZAp4vQCjlxBAAAHmJ8YAAgh4FfA6PxFgeR0x1IVARAIEWBF1VoFLrdv+Mqt76DUFPiqHQ6BwAl4vwArXQo6EAAKxCjA/xdpz1I1A7RfwOj8RYNX+sUcLEahyAQKsKif2e4KG+1n9X7/vtz4qS72A1wuw1HcMAAgg4PYx9XQNAggg4PX6iQCLsYkAApUWIMCqNGG8ByDAirfvUlK51wuwlPDTTAQQ2IMA8xPDAwEEvAp4nZ8IsLyOGOpCICIBAqyIOqvApXILYYFBOVzBBbxegBW8oRwQAQSiE2B+iq7LKBiB1Ah4nZ8IsFIzBGkoAlUnQIBVdbZuj6xN3H82weq2u8RtiRSGgAS8XoDROwgggADzE2MAAQS8CnidnwiwvI4Y6kIgIoGioqJQ7caNGyOqmlIRQCANAl4vwNJgTxsRQGDPAsxPjBAEEPAq4HV+IsDyOmKoC4GIBAiwIuosSkUgZQJeL8BS1g00FwEEsggwPzEsEEDAq4DX+YkAy+uIoS4EIhIgwIqosygVgZQJeL0AS1k30FwEECDAYgwggEBEAl6vnwiwIhpElIqAVwECLK89Q10IIOD1AoyeQQABBJifGAMIIOBVwOv8RIDldcRQFwIRCRBgRdRZlIpAygS8XoClrBtoLgIIZBFgfmJYIICAVwGv8xMBltcRQ10IRCRAgBVRZ1EqAikT8HoBlrJuoLkIIECAxRhAAIGIBLxePxFgRTSIKBUBrwIEWF57hroQQMDrBRg9gwACCDA/MQYQQMCrgNf5iQDL64ihLgQiEiDAiqizKBWBlAl4vQBLWTfQXAQQyCLA/MSwQAABrwJe5ycCLK8jhroQiEiAACuizqJUBFIm4PUCLGXdQHMRQIAAizGAAAIRCXi9fiLAimgQUSoCXgUIsLz2DHUhgIDXCzB6BgEEEGB+YgwggIBXAa/zEwGW1xFDXQhEJECAFVFnUSoCKRPwegGWsm6guQggkEWA+YlhgQACXgW8zk8EWF5HDHUhEJEAAVZEnUWpCKRMwOsFWMq6geYigAABFmMAAQQiEvB6/USAFdEgolQEvAoQYHntGepCAAGvF2D0DAIIIMD8xBhAAAGvAl7nJwIsryOGuhCISIAAK6LOolQEUibg9QIsZd1AcxFAIIsA8xPDAgEEvAp4nZ8IsLyOGOpCICIBAqyIOotSEUiZgNcLsJR1A81FAAECLMYAAghEJOD1+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rxx9/tB07dliDBg1SLhFH87te9G/WYL+j4yjWeZUtm9Wxfsc0sLNPYOw77yrKi0TA6wVYJHyUiQACVSjA/FSFuBwaAQQqJeB1fiLAqlS31syH77vvPhs6dKjde++9dtZZZ+2xiBdeeMFOOOEEGzVqlN14443WpEmTmik6j7N+/PHHNmfOHPv5z39uQ4YMyeOTvt/66aefhv764IMP7MEHH7SOHTu6Kbiy44QAq/BdeebxDWzEbxoW/sAcEYGUCXi9AEtZN9BcBBDIIsD8xLBAAAGvAl7nJwIsryNmD3XV9gArn/bF1H0EWDH1Vs3XqpVYKyc0rflCqACByAW8XoBFzkr5CCBQAAHmpwIgcggEEKgSAa/zEwFWlXR31R40n4CnsitrqrYl2Y+eT/tqor7aeM7KjhNWYBV+VBBgFd6UI6ZTwOsFWDp7g1YjgECmAPMT4wEBBLwKeJ2fCLC8jpg91JVPwFPZYKImePJpX03UVxvPWdlxQoBV+FHBLYSFN+WI6RTwegGWzt6g1QggQIDFGEAAgRgEvF4/EWDFMHpK1ZhPwFNWMJEc4+qrr7YRI0bYLbfcYg8//LC99dZb1rlzZxs+fLgNGzYs655Z3333nT322GN25513mo6vV48ePWz8+PHWrVs3q1u3bomKdeucjr169erw/m3btoX9n37961/bhRdeaJ06dbI6deqEcw8aNMhef/31Ep9XjdOmTSv+M53/2WeftbvuusvWrVtnP/zwg3Xp0sXOO+8869OnjzVq1Gi3Xk1qvu2228JndP4xY8aEz8ydO9euuOIKe/7558NxMl/aj2vx4sX20EMP2WuvvWbt2rWznj172rhx44rrTt6f3CLYvn17u/zyy23GjBn2wAMPWIcOHcLx1d7Se2Al/VDeMCy939muXbtsw4YNoba1a9fa5s2bg738zjnnHGvWrFnWQ7777rs2f/58W7VqlX322Wd28skn22WXXWbffPNNpfZKI8Aqrwdz/7lWXg38VQMbfBybuOeuxjsRKFvA6wUYfYYAAggwPzEGEEDAq4DX+YkAy+uI2UNdhQywFGB8/vnnIQwp/br44ovt2muvLREIffjhhyG8WbFiRdYKZ82aZfpc/fr1w88VSikgS4Ku0h9SILR06dIQvuQSYG3fvt2mTJli8+bNy3r+s88+O2wAv++++xb/fE+fUUjXuHFjW7hw4W4B1ksvvRRCrtKBmg68995728yZM2306NHFbU0CrObNmwczhU56tW3b1h599FFTsFXRAEtBmMIpvfR0Rm3If80114QwsPSrV69etmDBAjvssMNK/Oi5556z888/Pzhnvlq1amWDBw+2W2+9tcKb/RcVFYVDbty4McK/UZSMAAK1WcDrBVhtNqdtCCCQmwDzU25OvAsBBKpfwOv8RIBV/WOh0mcsZIClYk4//XSbPn26HXXUUaaVSgpeFIQPoF0AACAASURBVELttddeIXg55phjioOTK6+8MgQ3CkkUbh199NGm1UDPPPOMXXrppfbRRx+FVUddu3Y1BUdaYbVkyRLT5yZMmGAtW7YM73/77bfDn91///1htZcCl2TVUFnt27lzZ1gtpfNopZVWNf3yl78MK760suif//mfbdGiRaH2zOAtOZ6eajh79mzr3r17qOHJJ5+0Sy65pDjQyVyB9f7775vCMK30Gjt2bFhRdeCBB9rXX38dVpJNnTo1rGC65557rF+/fsEnCbB0XK1iu/nmm4Pdl19+GQIv/TvXpxD++OOPwUYB2e9//3ubNGlScZAoXwVRhx9+eFjl9Zvf/MYaNGhgChe1wkzhloJJhXLy1itpjwImtVn90qJFC9uyZUvoT4VXelX0aZUEWJX+a80BEECgigS8XoBVUXM5LAIIRCTA/BRRZ1EqAikT8Do/EWBFOBALGWApaFFQcvDBBxdL6HayiRMnhgAkc+XPn/70JzvjjDNMK3YUcmlFUeZLt6UNGDAgBC5aHaT3Dxw4MARjutUtCVOSz7zyyit22mmnhVvx1KbWrVuHH5XVvr/+9a82ZMgQa9OmTbh98YADDihx/q+++iqsDnv11VfDCrEjjzwyrC7TCrCXX3451KzwKvP11FNPhRq1kikzwFK9ur1w5MiRIRDKvCVP4ZJqVMCVGb5lBli33357CIMyX/k8hXD9+vXhFs7evXuH0C05f9Ked955J/TbEUccUeIcWp2lYFDhmYI23dqZaZptVV3itmzZMgKsCOcDSkYAgT0LeL0Ao98QQAAB5ifGAAIIeBXwOj8RYHkdMXuoq5ABllYX6ZY73UaX+VIApRVOmXsvPfjgg+FWsySgqlevXqX0klsGdbvf8uXLi2/7K6t9jzzySFjtpFVYCtiyvRTCKPjRbYnaC0p/8U499dSwb5X2+dJKqMxXEggp7EkCrG+//Tas4tKqJAVcJ5544m6n+uSTT0KApZVN2h9Lq6GSgOrFF18Mnzv22GMrFGAl4dUvfvGLECLuv//+xcdJ2qN+0O2aDRs23K023SqoWzIVZOkfrapL2qNja3Vc6VcSPrICq1JDmg8jgIBDAa8XYA6pKAkBBKpZgPmpmsE5HQII5CzgdX4iwMq5C/28sZABVukN0pNWZguwrrvuunArXekNxXOR0cqgL774wrSK6r333jPtL6XNx7Uxum7tUzimjdX1Kqt9yflzOV/SriR0K6udui1RG8Tr2EmApVBL4ZTqzKwr87yZq9SSz5W3wqq8n+v4mzZtst/97nfhVHffffduK6yS9uRikIRRCuTKa08SjPXt2zesOGvSpEkupyh+z9Pd/sF+0aBOXp/x8ua6LVtbk74DrenZI7yURB0IIFBAAa8XYAVsIodCAIFIBZifIu04ykYgBQJe5ycCrAgHXxLwZLtNrXRzcnkKYeYT/vYUYGULtcrj01P8brrpJlOt2jMq2yvXACs5f3nn1M+TwCrzaYvZ2qn3JsfNNYjSZ6oiwNIeVgqdPvjgg7BaLNl7LLO9uT61UJ9JAizt21Xe3lvJajitGktbgJX4Nj1zuDU7d2wuw4v3IIBARAJeL8AiIqRUBBCoIgHmpyqC5bAIIFBpAa/zEwFWpbu2+g+QSyiTVJXcTlb6VsHyjpEtrMo3wEoCmTVr1oR9s44//nj71a9+FTZDT8IZ7SGlVy4rsPI9f3Jc3W7nfQVW8nRH7QuWPJUx28gqr9+yfSaXFWVvvvmm/dM//VPoo7QGWHVatLI2K/+1+v9Cc0YEEKhSAa8XYFXaaA6OAAJRCDA/RdFNFIlAKgW8zk8EWBEOR21IrqcAagP0bPs6ZTZJYYSeYFd636jygpA97YGV7K1Up86ebxlLzjFmzJjwhMDS+08lt63tt99+OQVYFdmDq7w9sPRkQG3WvnLlyrz2wNq6dWvYY0vBU+k9sLSCKtuth2XdQqinNerJinqioVaqaaP6smzz6ftkHHz//fd22WWXhWCqrD29nn766TCmKroHVsy3ECZOBFgRToaUjEAOAl4vwHIonbcggEAtF2B+quUdTPMQiFjA6/xEgBXhoErCEz3lL9uT9ZImKUhROKNVWE888YR16dKluLUVCbDKewph8pRAPW1QYcxtt92220bwSQHaE0ubkOu2vlxvIUzOr2Po6Yh6emHmK3kC38yZM+3hhx+2/v37Fz+F8A9/+EMIqYqKikp85plnnrGhQ4eaTCvyFEI9wVBPRNxnn32KN3HPJ8BSzdpEXwGTPLTZev369csclUnfb9iwIbRHoVPmS09IVD3nn39+OK42u1cYlmzSnu2pigrQ9L477rgj1QEWtxBGOBlSMgI5CHi9AMuhdN6CAAK1XID5qZZ3MM1DIGIBr/MTAVaEgyozpGjXrl0IifR0Pt2mp7Dib3/7mymwuf766+2xxx4z3T44e/Zsa9asWaUCrMyA6PTTT7fp06fbUUcdFY759ttvhyfe3X///WHPq/Hjx9tdd90VArTevXuHMOWwww4rfu+MGTNMTwzUq6wAa/Lkyab3NWrUKLyvdOilwKd79+7WoEGDsBJKgZlWGf32t78NYYxWdumVhHWdO3cOIdEJJ5wQ/lzhlVY+vf766+H/MwMsPV1QG58/++yzwU+b1+vWR+0npScWTp06NezppaBO9nqVt0l76Z8feuihYcWVjj1u3Ljw78w+yjY01fdqj2pT38tHfaHP6VZBrfyaMmWK/fSnPy2xCkx7kWl1lWqXq1bltW3bNgR3Wp13ww03hNOlcQVW2MR94BBrOuicCGcDSkYAgfIEvF6AlVc3P0cAgdovwPxU+/uYFiIQq4DX+YkAK9IRpU3EFQopmNq2bVuZrVDQofftu+++Jd5TkRVYOoCCEK0SUnCT7aUVPgqJFKZl7oFV+r164qBCINWhAOnRRx8t3hdLG8+fcsopxe3S6iAds2HDhiE00molBVTZXgrDFGQdd9xxxT/WCiOFOvPmzdvtI7q9UcfVzzIDLL1RT0rUz5OAK/PDuh1SK71Gjx5dvGIq3wBLxxs0aFDW45cuNDNYUt+r3xUgZnsp2FIopWAr81bE5AmHWr2V+dL7NU4UhlU0wEpWtm3cuDHSv1GUjQACtVXA6wVYbfWmXQggkLsA81PuVrwTAQSqV8Dr/ESAVb3joKBn02ocbb69fPlyW7t2rWl/JL0UDinAOfPMM61r167FK5gyT17RAEvH+O6778LKLt2qprBJL92eqNVWffr0KXE+BV4333xz2CdKT7pTbbplT/tHaZWQVkwpENOxRowYEY6llVaLFy8OP9NntNH7/Pnzi/fQ0vm1MkorvNatWxdCrV/+8pdhE3Ido3RYl1mzwi19RnUonNLT+RSkLVy4cLcAS59T/apF9b/22mth1VPPnj3DiindwpgZEFVXgKW6du3aZQqiVJv6fvPmzaFNWu2m2tq3b591rCXtWbJkiW3ZssVOPvnkEAgqFNPKNAKsgv4V5WAIIOBAwOsFmAMaSkAAgRoWYH6q4Q7g9AggUKaA1/mJAItBm2oB3RI4YcIEW79+fdhTqvS+WqnGyaPxrMDKA4u3IoBAtQp4vQCrVgROhgACLgWYn1x2C0UhgICZeZ2fCLAYnrVaQCu4dJueNpbXqjPtY5X5euONN2zw4MG2//77Z/15rcYpYOMIsAqIyaEQQKCgAl4vwAraSA6GAAJRCjA/RdltFI1AKgS8zk8EWKkYfultpDY2122FyeblF110UQixdu7cGW4J1O2DTz31VNjPShu616tXL71YlWj5ywtbWFGH7RU7QuN2VvfAYVb34GkV+zyfQgABBPYg4PUCjE5DAAEEmJ8YAwgg4FXA6/xEgOV1xFBXwQR0e+CwYcPCPlHZXmVtdF+wAlJwoEoFWP/rU/en46zu381NgRZNRACB6hTwegFWnQacCwEEfAowP/nsF6pCAAFuIWQMIFCjAu+++27YTP7xxx8PG8PrKYk9evSwIUOG2D/+4z9m3ei+RguO7OSFCLCscTur3+UvkbWcchFAwLsAXxC99xD1IZBeAean9PY9LUfAu4DX+YkVWN5HDvUhEIFAYQKsn1n9Lm9H0FpKRACBmAS8XoDFZEitCCBQNQLMT1XjylERQKDyAl7nJwKsyvctR0Ag9QKFCLC0B1bdQ65IvSUACCBQWAGvF2CFbSVHQwCBGAWYn2LsNWpGIB0CXucnAqx0jD9aiUCVClQqwGr8M6vbdhjhVZX2EAdHIL0CXi/A0tsjtBwBBBIB5ifGAgIIeBXwOj8RYHkdMdSFQEQCRUVFodqNGzdGVDWlIoBAGgS8XoClwZ42IoDAngWYnxghCCDgVcDr/ESA5XXEUBcCEQkQYEXUWZSKQMoEvF6ApawbaC4CCGQRYH5iWCCAgFcBr/MTAZbXEUNdCEQkQIAVUWdRKgIpE/B6AZaybqC5CCBAgMUYQACBiAS8Xj8RYEU0iCgVAa8CBFhee4a6EEDA6wUYPYMAAggwPzEGEEDAq4DX+YkAy+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MQYQAABrwJe5ycCLK8jhroQiEiAACuizqJUBFIm4PUCLGXdQHMRQCCLAPMTwwIBBLwKeJ2fCLC8jhjqQiAiAQKsiDqLUhFImYDXC7CUdQPNRQABAizGAAIIRCTg9fqJACuiQUSpCHgVIMDy2jPUhQACXi/A6BkEEECA+YkxgAACXgW8zk8EWF5HDHUhEJEAAVZEnUWpCKRMwOsFWMq6geYigEAWAeYnhgUCCHgV8Do/EWB5HTHUhUBEAgRYEXUWpSKQMgGvF2Ap6waaiwACBFiMAQQQiEjA6/UTAVZEg4hSEfAqQIDltWeoCwEEvF6A0TMIIIAA8xNjAAEEvAp4nZ8IsLyOGOpCICIBAqyIOotSEUiZgNcLsJR1A81FAIEsAsxPDAsEEPAq4HV+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aG2+8YfPmzbM1a9bYZ599Zj169LAxY8ZYnz59rFGjRj4LpyoEEIhaQPPO4MGDbcqUKXbWWWeV2ZaPP/7YFi9ebEuWLLG33nrLOnbsaMOHD7cRI0bYvvvum/Vzu3btsvXr19v8+fNt3bp14T2a18aPH2/dunWzunXrRm1H8QggUFiBZM647bbbwpyhayHNNb1797Zx48ZZ+/bts55w+/bttmzZMlu6dKlt2LDB2rVrZ/379w9zTVmfYX4qbN9xNARqu4C+q7355pt2xx132KpVq2zz5s3WuXNnGzp0qA0ZMsRat25dsGuh6v5eSIBV20cv7UOgwAKapB588EG74IILwsVa6dfYsWNt9uzZ1qxZswKfmcMhgECaBT788EMbNWpUCM3vvffeMgMsBVYKql544YXduHTxdvfdd9sRRxxR4mc7duywG2+80a655hrbtm3bbp+bNWuWXXzxxVa/fv00dwFtRwCB/xX47rvvwrXOFVdckdVEoZQCKoXfmS/NYwq3VqxYsdvnyvoM8xPDDgEE8hEo77taly5dwi/5FLhnvioy15R3rqr4XkiAlc9o4L0IIBBWMwwaNMi++OILmzFjhg0YMCCsuHr11VfDFzx9aVy0aJGdd955VqdOHcQQQACBSgvoN4cKzR9//PFwrLICrG+++cYmTpxoCxcutMmTJ9ukSZOsbdu2tnXr1jBf3XrrrXbOOefYzTffbM2bNy+u67nnngsru/bbb7/wpbR79+7hZ08++WSY17Zs2WIrV660Xr16VbotHAABBOIXUJB+9tln2yGHHGIKuDVnNGjQIMwVN910k91www2mL4maq5JVVTt37gzzy+WXXx5WQGhOOvjgg0NorhXt119/vRUVFdk999xjBx10EPNT/MOEFiBQIwKlv6udfvrpYWGBroXmzp0b5ietSl+wYEGJBQcVuRaqie+FBFg1Mqw4KQJxCihl1yoFfaHTBZqWu2eGVMntPbrw0vJ4fXHkhQACCFRUQKscHn74Ybv66qvDF8MmTZrYRx99VGaA9corr9hpp51mJ5xwQgixWrZsWXzqr776Kqx8WL16dfhHtwfqpXNceumlYWWWvjj269evRLlPPfWUDRw4MIT1pS/2KtouPocAAvEK6BbACy+8MATcCqiSwDtpkX6uIF237jzwwAPhl356/fWvfw3BlVZyZgZb+plWPlx55ZU2c+ZMu/POO8MqUuaneMcIlSNQkwK6/hk9erTNmTMnzEWZ39V0DTVy5EjbtGlT+MVcp06dKjzX1NT3QgKsmhxdnBuByAQ+//zz8BvH//7v/y4x6SXNyPwi+MQTT4TfPvJCAAEEKiLw7bff2mWXXRZWJmiZuy7EtNLzqquuKjPAuu6668Lqhttvvz3cblj6pX0gFETpVkHto6WLur/85S9h9dXee+9t9913nx144IElPqZ5T18m33nnnXD7dOkl9xVpG59BAIF4BbQi9MwzzyyeM7LtJaNf4g0bNiyE79OmTQuN1fyhueb3v/99mIPq1atXAiEJ4Pv27Rt+WajAnvkp3nFC5Qh4FMhcqf78888Xf1eryFxTU98LCbA8jixqQsCpQLJM9Cc/+UlYqZC5uiEpOUn9y/oC6bRplIUAAs4EdJGl2wC1klNhlDZf15c+7TmT7RbC5KJs+fLlplVTxx577G4t0ipRrabSz2655ZbwBVS3PWvFlvZpUEjWuHHjEp/TbT/6AqpwTMc98cQTnUlRDgIIeBNIAizdrqMVEHol81fmqqzMurXKNHk4RRKmMz9561nqQSBugffffz8sRtCiA10vae89vSoy19TU90ICrLjHINUjUK0CyeSmL5PJbwdLF6CLLj3hIvO3jtVaJCdDAIFaIaCl6bqtRvvKJK89BViffvpp+PL3wQcflLlSKrnYOuCAA8JqK62cyGXO2tN5awU2jUAAgYIJJLcY6vbnZDV6WaseMk+abQ5jfipYt3AgBFItoOsp3TaoX8Y99thjYaW6bmlObi+syFxTU98LCbBSPZRpPAL5CeQyUSXvIcDKz5Z3I4BA+QKVDbCSL4g6Uz4BVnJht6enH5ZfPe9AAIE0CCT75mnj5OSBEbkEWMl7Xn755eIQPpcvlcxPaRhVtBGBigskc4SOoBVX8+fPtz59+ljdunWLD1qRuaamvhcSYFV8LPBJBFInkM9EpX1oFGKV3uMhdWg0GAEECiZQqADr+++/D0vnk5VY5a0aTS7sMjdXLlijOBACCNQagX//938PT0zVSw+GOOKII8J/5xNg6UlgDz30kB111FE5rRBlfqo1w4eGIFAlAnrC6dq1a8M89Mc//jGsbJ86dWrY6F177emVT4CVXAvV1PdCAqwqGSYcFIHaKZDPRMUKrNo5BmgVAjUpUKgAK7lYy/UWQlY41GSvc24E4hB46aWXbMyYMfbFF1/Y0qVLrVu3bsWF5xNgsQIrjv6mSgRiFHjvvffCw260l3HmE+XzCbCS1eg19b2QACvGkUfNCNSQgC6qevXqFZ6+wx5YNdQJnBaBFAvsKcBKnoaji7OynhaYbQ+s5Mlgewrd2QMrxYOOpiNQjsCuXbtM+11dcskl1qJFC7vtttvsuOOOK/EpPVX14osvtltvvdUyn/yV+aZse2AxPzH8EECg0ALJtZAexpU8MKIic01NfS8kwCr0iOB4CNRigXyeNqHfPp5zzjm1WIOmIYBAdQsU6imEWhkxb948a9q0aV5P3lm/fr117dq1upvN+RBAwKmAnuSluWTGjBkhtNJ/H3744VmrzfUphPXr1w+3OOvJq/k8GYz5yekgoSwEnAl8/fXXNmHCBHv11VeLf+FXkbmmpr4XEmA5G1CUg4BngS+//NLOO+88+/Of/5x1hYMu5C699NKw70Py5B3P7aE2BBCIS6C8lVBaGTpp0iQra7P1VatW2YABA8Lj7KdMmRKevrN58+awqrR58+ZhSX2bNm1KoGhl14gRI+ydd94pc2VXXIpUiwAChRDYtm1bmEe0UfvIkSNt1qxZ1qpVqzIP/cgjj1i/fv1KzD+Zb37llVfstNNOs759+xavcmd+KkRPcQwE0iOQudpTD5Q48cQTd2t8tu9zFZlraup7IQFWesYzLUWg0gJ6rP21115r06ZNK3HfdHLgN954wwYPHmwHHXSQLVu2zNq2bVvpc3IABBBAIBEoL8DSbxBPOeUUO/nkk23hwoWm5fHJ66uvvrJx48bZ6tWrwz89evQIP0r2ptGKBwVY+oKZ+UqeKKbga8GCBdasWTM6BAEEUi6wffv28As73RI4ffr08N/JZshl0SSrFfbaa68Qsrdv3774rXrE/ZVXXmkzZ860zIdFMD+lfKDRfAQqILB48eKw4GDUqFFZt3xJrmt69uxpeq+ulSoy19TU90ICrAoMCj6CQJoFkpBK+8zMmTPH9PSuRo0ahWWo2t9BXyAXLVoUJk6tbuCFAAIIFEqgvAArCakUoGtFxFVXXRWC9K1bt4ZbfPRlU7c2J4+2T+pKLua0ekI/Uwim15NPPhnmtS1bttjKlSvDHoC8EEAg3QI7d+60uXPnhtBKq640R+i2v/JemSFV7969wxfLDh06mFZy6dZDPSmsqKgoBOn6RSDzU3mi/BwBBLIJvPvuu+H7mb6TTZ48OaxM17WQgnf9Ak9PIPzss8/C9zUtPKjMXFMT3wsJsBj3CCCQl4DSdm30p8dEa/Ir/Ro7dqzNnj2bVQp5qfJmBBDIRaC8AEvH0CoH3fKnC7fSr86dO5d4tH3yc32x1JdJHV9fJku/8vmSmks7eA8CCMQr8Kc//cnOOOMM27RpU7mNKL0C4sMPPwwrQVesWLHbZ9u1a7fb0wv1Juancpl5AwIIlBJ47rnn7Pzzzw/XRKVfe++9d1jtOXr06BLhe0Xmmpr4XkiAxXBHAIG8BTRZKXHXbwzXrFkTgizdjqPHR/fp0yesyOKFAAIIFFoglwBL5/z444/DsvglS5aEi7eOHTva8OHDQ7CljZGzvfQkMW2CPH/+fFu3bl14i+a18ePHmzZ9r1u3bqGbw/EQQCBCgeRpXbmUnu0WHq2C0CpRPexmw4YNpuCqf//+Ya7JvK0w8/jMT7lo8x4EEMgU+J//+Z8w1+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H/BUBRqBJfEU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8" descr="data:image/png;base64,iVBORw0KGgoAAAANSUhEUgAABLAAAALlCAYAAADUsh+xAAAAAXNSR0IArs4c6QAAIABJREFUeF7snQe0FUW2hjdXgoARFbOYw+hgADGBmNFRwAAq0YAoRowMBlQMmBOYA2POmMAxgQlEUGYUcxwxjDn7zKhv/fVeXfse+oQ+6Vaf+/VaLJHTXb3r29X7VP9n165mf/zxxx/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MgAAEIQAACEIAABCAAAQhAAAIQgAAEELAYAxCAAAQgAAEIQAACEIAABCAAAQhAAAJBE0DACto9GAcBCEAAAhCAAAQgAAEIQAACEIAABCCAgMUYgAAEIAABCEAAAhCAAAQgAAEIQAACEAiaAAJW0O7BOAhAAAIQgAAEIAABCEAAAhCAAAQgAAEELMYABCAAAQhAAAIQgAAEIAABCEAAAhCAQNAEELCCdg/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gUse+cWeemOuffLNH2VrvG0rs+07trCDtm1ZtjZpCAIQKA+BX2f/y/7n0gts7ttvlKfB/2+lxbob2AIHHmnNV129rO3SGAQgkJDA3K/ttzeOsj8+u9ds7jcJL85x+vwdrG6ZvaxupVHla5OWIAABCEAAAiUQQMAqAR6XQiBtBKa98ZuddOdPFTP7oG1a2m5dWlSsfRqGAASSE/i895b2x/ffJ7+wgCuar7K6LXrFjQWcySkQgEClCPz+3kX2+5tHV6p5m2+DydZs0e4Va5+GIfDrr79a8+bNrVmzZsCAAAQgkJMAAhYDBAJNiMB1U3+x66f+WrEeD+7WwvbqVnwW1ldffWUHH3ywPfHEE4lsHDdunO26666JrinmZG/fZ599ZpdffrmtssoqxTRTtWvi7P3pp5/spJNOshtvvNHuuece23DDDatmT1O4UYh8P9umS0XRLzH5mbK2/8cff9hbb71ld999t02dOtX+/e9/u/bXWWcd23rrrW2XXXaxVVdddZ4XnbQ9n2WFRmNVJfDss8/azjvvbAMHDrTRo0fb/PPPX9X7Z97s9/+cYr+/c2rFbFAGVt3KJ5bcfmjcSu4QDZRM4Oeff7Z//vOfNnv2bBs5cmSjP0sld4gGIACBihNAwKo4Ym4AgXAIIGCV5ou0vSAjYJXm72KuRsAqhtqf12jMnnPOOXbddddlbaht27Z20EEH2bBhwxq87KTt+SyNFFc3JoHQhBgErMYcDdy7FAJvv/22i+UbbLBBEGJwKX3hWghAoDoEELCqw5m7QCAIAqELWNkghfayEIQzCzCCF/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1304vt9ddfb9OmTXPZGnqx7dWrl/Xt29fatGnTYBTcddddduihh9rRRx9tQ4cOdddde+219t///te6du3qXqK32WYba9WqVf11uQShuPtna0cv67LR2/r999/ntDXf8P3hhx/sjjvucH+ee+45W3/99W2//fZzbSqLJVqzK5fA8vHHH9utt95qYqNJ5bLLLmvdunWzfffd1/7yl7/EFlf94osv7JZbbrGJEyfaSy+95K7529/+ZkOGDLHll1++3vR8Ly5RfxxxxBH118neBx980N1DzLR8THW7+vfvP49/dFHS83WNanBMnz7d9V33kDCS6x7+msmTJ9f7UPXQNGZUi+2ss84KqsZYGmpgqf6JnsMOHTrY2LFjbemll8467JWNdeWVV9opp5xiBx54oP3973+3Fi1azJOB9emnn9pVV13lfLrIIovYFlts4Z756Lj0N9Hzq1pb9957r6vBp/GvsaZnSeM5M4ZEx7PGq67TGNYzoLGw++6724ABA2zRRRedpx/Zntctt9zSxowZ4+yIq7Gn2KRn/IEHHqi/j2qC6fmM61Mxz3M26En5+Hbef/99u+aaa1yNG8Vk9fGQQw5x8Thz2ZCPTbpGy0j1PI4fP94WW2wx22effdzzNd9885m3RTFBNdLEJVes97Yk5afrstkvW6mBle+bad7Ps30PROO/sipvvvlmF1v1HOp7VM/tZptt5jIxn3rqKbv44ovdc+3jrr4Pot/xxXy/Jxl/hcw1ZOtFF13kxvI//vEP22677eYB8ttvv9n5559vF154ofuO23zzzevPSTJey83PG6E5j2plTpo0yWbMmJFzTpA5t1Axdj2/iqf6TpUfFeP1rOqz6PlRMN27d7dLLrnExc5yz5WSj1iugAAEQiSAgBWiV7AJAhUiUKsCll4I9dKr7I24Q5PC008/3VZeeeX6j/2Eb//993cCRlzNHYkwKirqJ8bZBCzd/8wzz3QvanHHXnvtZSeccIJrRxOyK664wr2oxh0S3E477TT30lbIIXFKbWuCmXmo2PWcOXNc//wLcTYB68033zS9iEsAyzz08q/+9ezZs8FHmtBqyZdeMjIPCVmavG+yySbuo2IELHEVi2z1kCTSHXvssfV1kJKeL7vy+W633XZzRe+j/sh1zVZbbeUm51OmTAmmSH4aBCwJUiqGfeKJJ5qeyXw7UX377bemlz+NTX+ufz4/+eQTJ5ToBVjicPTQC69efjt27Fj/z3omdX+9RGae70+KPsPR8bzppps6QUXPQuax0047OTFTNvoj1/MqkebLL780PYuZAla+Z+3kk0+2HXbYoZ5FMc9ztnhTDB+1lc1mxYZ+/fo5USta98bHpjfeeMMV7NfLrz+8AJDPlrhYn8sWfSZ7Mvnlukb+7N27t4tLFHEv5Fvqz3PyCVjZvo/lIz2fzz//fOxzKtFLQrb/wamY7/dCxl/SuYa+TyUwKxboezr6g5ioKFYpm1SHvi+XXHJJ9/ekz3u+/iblJxv0vX7UUUe57+7MQ+K+vnsHDRpUv4Q7OrfQDzla7p0ZT3Wd5mk9evTIK2AtuOCCZZ0rJRupnA0BCIRMAAErZO9gGwTKTKAWBSz9yqlfayWk6OVUk0RlWqgujsQbLUtSdkTmy6Sf8PkXGE1+d9xxR3edfuGVcPLKK6+4yZbf4TBOwIreX1lKur9+Ka6rq7MXX3zRCT9PPvlkfTuvv/66e0HX5Ewv7Mrw0Av4O++8416iJHwUuqtidNnV9ttv72oCrbTSSm5ieN9999mpp57qsh5kVy4BK/orsDK2vH1qZ8KECc5OZSTJrnbt2rlR+dFHH9lhhx3mMpeUSaFrNPn+7rvvXPbRBRdc4Djo1+fFF1+8KAFL2RUSEfWLrdiob+KtlwKJSnrRvemmm+p3Ukx6vvotMVHiprLtJODpxVm+U+aFfgVW+9GXo6i/xWTUqFGuXpNEjMcff9yNGy/ohbLLY+gCln/x0a6DUX8mDX/RXUz1oiR/SmDQUsTo86UMIMULZfPo8ONm9dVXd+NsvfXWc3FAL6vKdpIIpedIArUyEnX4F3H9XeNA7alel45HH33UxQFlUEQzLzTeVL9LMUFCi8Txv/71rzmfV7X3n//8xz1r6oNedpXdJRFF9mnMqT0xVLaZxmIxz3Mu1sXw+fzzz+2YY45x9cx8fGjfvr0pK0xxxIvSUQEo+gKsF26J/BKE1U/5Qzv9KZarXe1CqZgtgVzZdxIGJVhKiJR4GRUOk/KLxjdlBirLT+LiwgsvnNP+pOO1nOenvQZW9PtYWYV6NtZcc02TUC1fyrf6fm/durUTVfQdrzgtEVQxt2XLls73+q7TUcz3e77xJ/Ep6VxD9ivL+8MPP3TP/gorrNDA7ZobSMw9/PDDXba0YlIx47Xc/JRZrZimZ1/ivUS4pZZaymVSKfbpe93PjyRG6YjyU/zVnGDvvfd23/8S6jQXEz/Ns/R31TbUkW0JYTnnSuV81mgLAhBofAIIWI3vAyyAQNUI1KKA5X/B1GRHL0ZKU48eWkakCaR+0Yy+gPoJnyZamiBrOUg060PLE7RsQRkC5513nnthjBOw/P016fQvkNH7+19g9eKrFzIJVNpBTZNV/Yne009mlWYvMUqT8lyHn/j5XzWjy4gyhbVcApZezvWCrBduCTp6OfTH//zP/zhbNJHVS6fPXNFyB3HN/OVb1ynjSy8VyqDwyyKKycCSP/Vyrl/etYQretxwww3uJUdClibKOpKe/9577zlfSJTThFov2NFDYpyECP3qr5ejNdZYw2XIaFwowyXO31ouIf/pl2cErMJCW7lqtUUFLIkcEqp8gXdZojGoZX16+fUvUBJ7zj77bJeVJX9quWD0iI7lqLDsx7PGjMa5hGh/RJcOaYxqvOjw401t6mV2tdVWa3CNfzmOCs7R5ZLKMpWYnpmd5secxp1iisZt0uc5m6eK5SNhQfZoaZcE8OjyLv9c3XnnnQ0ymKIvwJkio+xTnJJ4IY6Z/PS5F/TlDx/ri+EnEcF/P8TFt2z2FzbaK3NWrQhY+u5RXTsvRImWhBLFeAm4mT/uRMdMdAleMd/v+cZfsXMN/12pmCOxyh+//PKLmxPouffCfanjtVz8/PMbF0e9TyTsan6kH4D0fEf5SfDKzDjz8xU9X/KxfpDSkU3AklhdrrlSZZ46WoUABBqLAAJWY5HnvhBoBAK1KGD961//cpNCZSBpMhhX+NlPZqOikf83vcxGM4u8W/wvp5o8+1924160C7l/1NX+fAliyqbYdtttbYkllsi7ZCpuuOSa4GW+MOcSsDTxVD0hCVRaGqMXz7XXXjurgBY9P7NuR7ZhXYyA5funlxll02i5VnQ5Vua9kp6v7BBlVkRFsMw2VXNIv457Ec37T0s9leGmjIDo4V+yVbcLAauwIFduAWvWrFlOOO3UqVMDA/yLkp43X2OlEAuVTaiXz6iQ6sezskUkLGWOy7iabn68xYkz2Z5XH4f08iybl1tuuXlMVrbEwQcf7P5d50jQTvI8F8Ig1zmZfPyLuQTBbPHBvyBny8CSQKVYFD1eeOEFlw2if88m8OuHCi379bFeYpOE9mL5KQPVbxIQtSXO/lI5lnJ9rQhY+i7PjKvK2tMzoziR+QOLmPnxFxW3ivl+jwowceOvkO/6uLmGzySKij3R512Zy/5HsmKedy1v9/ctBz///Or7NPqjVXR8/vjjjy77WD/QeZ/k45ctzmcTsMo5Vyrl2eJaCEAgPAIIWOH5BIsgUDECtShgedFCLynR4t9RiHHiiZ/wZct2imYe+JeYuAlYIfeP2hJXp0lLI7TEUTWmlJURzRrJNRh8xlG2JYd+MqxfrvPVwPI7uykLS4degpXNppdFFVWNvqD7jC0tI4wrNh1nczEClpYFaRmDXvz94YtqaxmCMs60jMQfSc/3/Ap54Pz4yufv6Ms7AlYhZP8vs0YZQ0nGU1zL+YSwQgQsZc5JEHr33Xddlt3MmTPrN4WIxphixnO+59VnO7766qv1z5WeXWU6aDlyviOauZXkec7XbvTzQvgU4k+fVaNlxsrQ0vLAfDt4+mevEHu9MKYxlZSfBIF849GLaSrM7e0vxK5KnVMrAlZcZrJ/rrVMWwJtZn3IXAJWku/3Qsdf0rmGz+J87LHHGixz9CJotO5fsc97nHDmx1pSfv75VbZ4IYf/nsvHL6mAVc65UiH94BwIQCA9BBCw0uMrLIVAyQRqUcDKtntdoQJWrslo5sQ4bgJWyP0zHed3IVNdj9dee63Bx6pho1+gM7NH4pwfN3GPnucnlNFdzbJNMrV0wWebqe5PtPiqxCwVTPe7h+UTCsolYKkdiQlaXqG6Wl5c8+2rbpWyp6LF+ZOc7/kV8mD5cVKIv327CFiFkP2/2ik+YyhbxkshLeUbl9kELL0Yq+6ddgN75plnst6qVAGrmOfV26xnM9+RufSw0Oc5X7tJ+eTzg+4Xl3WR7wU4Wucnn81ewFLMUA2uJPy0pFgZbdHdWzPvly1rJJ9dlfq8VgSsuO9jP57ELi5zMpeAleT7vdDxl1TAkt2Z2b7+Xoo70dpdxT7vub6XkvKLLsUuZLxWSsDSvcs1VyqkH5wDAQikhwACVnp8haUQKJlALQpY+TJiBC1XBla25TzRDCw/QSuXgOUdqZotqp2lGjaTJ092mR46lGWkZUlRYSbO+fkyOnyavwoR58vAiravX2C1DEu/wOqPF46OP/54V/NKmV35XvAy7S0mYyXahjKbXn75ZVe0Wjb53RK1dFQ1jDJ/lS/k/HyCQhzzfONNQqCEEP1BwCo8ZPmaZoXuQqhaZMq41GYIKuatbLx8wkmcgCV/yU9qQ6KtivhLPFZ7KiK91lprOQFV/ixVwMr3vMZlYBWSNZaPcr7n2Rezj2unGD6VysAqRDzOJjQlWTZaiP1vvfWWi4WdO3cmAyvfAIx8nm8XwnILWEm+3/MJWPlif7a5hv7d18/Sj0FaLqj/V12vzGWFxT7vlRCwcgm4cS7Pxy9pBlb0HqXOlRIMUU6FAARSQAABKwVOwkQIlItALQpYhdSl8EVU42pgqV5KXO0sv/xOE0pf4yFXDaxsNZGS+E5CkQqf6tfauBocmW3lq6nja4d88803iQSszImjdoeTeKVaMBLWtNwnacZMPgHLCxi5ft32dumlWsustLxQOxHG1TuK9iHb+f6FJNtLTpzv/NIhX5Q/s+aaFyGUSYSAVfjo93ViVBRdY2zppZfOebEvXC4/5NpkIdpI3MthtCi/RCotaYsWSY8uCS1VwMr3vH7wwQdOGFbWgRecvZgioTuaqVE42YZn6kUw83nOVVeuGD6F1MDyLLLVwIp7dgqJ9ZlciuFXiP1+w42o/cX6pBzXkYF1boMC717QSfL9nk+AKWT8xc015F+/M6gKtmuTAWVeK55kFnYvZryq/XIKWMXUuJQN+fiVImBlPiNJ50rleMZoAwIQCIcAAlY4vsASCFScQC0KWIXuDKSsneiW9n7CpxfmuN0L/Quyai35XXaK2YUwunOWXkpV90I762VOXOX8aPZOIQJWvl3N1EfVcokuLYqbZPq6G3qRveiii0xFZaOHzzbQ1va+YHWuXQh1bXQXIxWrl+CkX5y1Fbd2fNN//SFGyoCZNGlSfZaLn0Rrp7Lo7pH+Gp9ddt999zkBS0XnJaoVer6ybLxoojYzd77Sv/ldzTQ+/A513p9alhk3bvzuldr9EgGr8JAWZT148GAnmMZtyKAW/cufsvCi9d+KycDKl/GgOljaCUtL0EoVsPzzqhp3sjtz19C459W/+KqAvHYzlA2ZNfJkm+o8aQcyiXnioP9P8jxn81SxfPzzH7eLnwQ6Lf3Vy3wSAcvHej17eh5Vmy96RHde9Zl8Wv4oYTIJP3HLtYtiNvsLH+3lPxMBK17ASvL9nk+AKXau4b3tdyQeNGiQvf/++/bSSy/NU0OymOdd47WcApbs9d/vffr0cTsKK9M1eqi2nOYW+h7WXGWFFVYou4DlM1bLMVcq/xNHixCAQGMSQMBqTPrcGwJVJlCLAlb0pUXF0JXBpJ0F9ZI3Z84cJxQp00ZF0s8666z6YuTReioSeHSdsi90aJmaxBBlMEVflOJekKP333DDDV1WUJcuXUzLcnT91Vdf7Sap/kVOL5vaYloTQt1z8803dxlN+tVf99W/LbzwwgUVR9dkV9lhEtjUzsiRI+2vf/2ra+v+++93/dUvlfkELF9kVr8Ma5cvZSRJYFImivqgF0C9bKp9vcyrb34Cq+WJEqb23ntvW3zxxd29VddDWW3K/BI/1fXyk/+pU6e6HcJ0jQQKZZ1oovrII4+YRJ+oSOBfIsVVXDp27Oh2RtQLpLJIVDxZPjvnnHPcvZOeL9FEYpquFyPtbKb2WrRo4erfqEaZsl6i99D40HjS9uIdOnRoMG7Ub032fb0dBKxkAS5ahF9jRgWY9Sz7DCF9LpHz2muvdTWUNFY1LrSFu45iBKyoKCJRZZdddnHtaYypFpwEXd1LR6kClp5XvexJwNbuhXqetEwx1/Oq+0ZFNNVzUj06PZ+//vqrWx6t8av/ejGvmOc5m6eK5fP555+7Z0SZVnrRHTJkiHtG1Z6eKcVEHUkELMVaL/JJTJfovcMOOzh/SViWmK2Yt8wyyzSIn0n5yS7V0lMs126iYq54JWE/l/3JRnt5z0bAihewRLnQ7/d8Alaxcw3vaf/jh55V3WuPPfZw8atVq1YNBkMx47XcApb/LtYPf9rIRbFvxRVXNAnC+gFBy+/1bETnBPn45cvA0nxAMczvtOoFv3LMlcr7tNEaBCDQ2AQQsBrbA9wfAlUkUIsClvDpZVOZQZr8xB0SdyTyRGtK+Qnf7rvv7l5+ojvdqQ3Vqjj22GNNv5b6jIdsE7B899fLqgQdTcwkmkh00v/HHbqvXsJ23nnnBkuZsg2TuJ16/LkSyvQrr5a15auBpUmzagr52lKZ99NuW6o1pVoy/lCdLDGKK5Csfkhg6tu3r+OXWUsn2r7a3nXXXd2LYlQkyNU3Xa+XWAkMm2yyiWsu6fm6Rj6VLyTQxR16+TnjjDNcrRt/5PKh+iFBQkILAlby4KYXJ4mAWoKZ69BSOwkj0SytYgSsXONS95dIpp1B9aIZ3dEs35LYbC+UEuHUlsZH5qEMqw8//NBlK0Z395SN2sFML4uZGxn4NnSteHgxr5jnOY53sXzU1owZM5wI5AVA376eWz3rqi0WrSGV7wVY1+sciYDKNIs71PbJJ5/shC2/FLQYfmo7G0PdQ5kpij0sIUz2jFe7BlaS7/dCxl++7/q4uUaUkF8qr3/zWb2ZBIsZr+UWsGSTlsvrR51scwItz5To7+tP5uOXLT77Zcr6AU+HYoKK9UukL+dcKdlI5WwIQCBkAghYIXsH2yBQZgK1KmAJk34Z1NbxyprRMi6JUqrZpNpUElH8i51HGp3wacmSMqX00qxCzj169HAZAxIvovVwcr0gJ7m/P1eTWS2H0UupXook5PTr12+e++YbBsq4UBF433cVgVeWhvqvbKdoMdZck0xlHWjpwEMPPeTs0tG1a1cnpulX2EyG+txfM3HiRCeWqR+qSyTxLJOf77eWBMpHyqzRC+CAAQNcMXvdJ7MGlu/b7bff7grLy6/KtFNGnVhFl2HJnqTn+2umT59ut956a/3YUTHvnj17untkFoiPjjffF022NY4kYEmA1K6JCFj5Rm785xII9dKkjBrtCqhxpUM+2XTTTa1///5uuVz02dTnxQhY3pfKnpNopBdsP+4lXut+yrpR5qHEMr/EtlgBS237nbXuuOMO189cz2uUkOKErlFmmJjo+dHzqXEnEbeurq4B0GKe5ziP+F0Ik/Dx7WiplJ4RZUfq2d1yyy1dhqfikJ73JBlYvk3Zo/ikWKWMTnFRTNAPBYo7mTHBX5eUXzS+Kf4oGzWX/cWN9vJcRQZWfAaWvk8K/X7PJ8BEx1+SuUbUw37Zup5diTQ+2yhuFCQZr5UQsHxM1feYBHcJ0vphShnRisHaBTiaPZaPX674rPpi+oFM84LVV1/didTaQKPcc6XyPG20AgEINDYBBKzG9gD3h0AVCaRVwKoEomJ2tKqEHbQJgUoT+GybLhW9xRKTn6lo+02lcQlOyizzS1ujdeJqjYFehpXBkWQDhVpjUM7+pEXAKmefc7XF93u1SHMfCEAAAtUngIBVfebcEQKNRgAB60/0THAbbRhy4yoTQMCqMvAst/NZW9l2RvMbR2y//faxO6OG0YvCrFCNHNUfVL0vZbJFj2jB/rjPC7sDZ0UJIGA1HA98v/NxiFWNAAAgAElEQVR8QAACEKhdAghYtetbegaBeQggYCFg8Vg0PQIIWGH43O9C+MYbb7h6c1qeqqVE0Y0PVE8uurNiGJYnt8JvqBDdHEEbMGgZoZb+SeDSJgjRWl/J78IVngACFgIWTwMEIACBpkIAAaupeJp+QsDMHnphrp096eeKsThom5a2W5cWFWu/nA3zC205adJWyAQqKWDVtV/KFrv5vpC7H4xt+Qqiy9DMYuzBGJ/QkEI2VMgstp7wFpweIVBpAWu+jndasyV6p4Y53++pcRWGQgACEEhMAAErMTIugEB6CfzPT2aj7vzRXnjv97J3YuX2dXbBwNa2wPxlb7oiDTLBrQhWGg2QwE8PTbLvzjml7JY1a9vWFhpxkrXcbIuyt12rDUrEUpbV+PHj6wuQa+MDFYvfY489bKONNpqnGHtaWfgNFbTDp5ZPaoMMFeJXsfW4DRjS2s8g7J77tc3919Zm//NC2c1ptsjmNl+nKWVvt5IN8v1eSbq0DQEIQKBxCSBgNS5/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Ne//uX62qlTpybTZzoKAQikgwDxKR1+wkoINEUCocYnBKymOBrpMwTKTAABq8xAaQ4CECgbgVAnYGXrIA1BAAKpJUB8Sq3rMBwCNU8g1PiEgFXzQ48OQqDyBBCwKs+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oSAlaJBhKkQCJUAAlaonsEuCEAg1AkYnoEABCBAfGIMQAACoRIINT4hYIU6YrALAikigICVImdhKgSaGIFQJ2BNzA10FwIQiCFAfGJYQAACoRIINT4hYIU6YrALAikigICVImdhKgSaGIFQJ2BNzA10FwIQQMBiDEAAAikiEOr8CQErRYMIUyEQKgEErFA9g10QgECoEzA8AwEIQID4xBiAAARCJRBqfELACnXEYBcEUkQAAStFzsJUCDQxAqFOwJqYG+guBCAQQ4D4xLCAAARCJRBqfELACnXEYBcEUkQAAStFzsJUCDQxAqFOwJqYG+guBCCAgMUYgAAEUkQg1PkTAlaKBhGmQiBUAghYoXoGuyAAgVAnYHgGAhCAAPGJMQABCIRKINT4hIAV6ojBLgikiAACVoqchakQaGIEQp2ANTE30F0IQCCGAPGJYQEBCIRKINT4hIAV6ojBLgikiMDmh0+1Fu03SJHFmAqBhgQWbdvMendqYYO6tgBNjREIdQJWY5jpDgQgUAQB4lMR0LgEAhCoCoFQ4xMCVlXcz01qhcDcuXOtrq7O/eH4kwACFqOhVgj037SFDdmiZa10h36YWagTMJwDAQhAgPjEGIAABEIlEGp8Sr2A9f3339vEiRPt7rvvtpkzZ9q7775r7dq1s6233tp23XVX69mzp7Vt2zbUcdGk7Pr555/tpptusiuvvNL5Sn4aPXq0HXLIIRXn8NRTT1nXrl3tgAMOsAsuuMBat25tX3zxhQ0YMMA+/vhju+2222yNNdawH3/80Y444gi74oorbNq0abbZZps5237//Xd79NFH7dprr7WLLrrIFltsMffv2c6veIcCuwECVmAOwZyiCSgT687hbYq+ngvDIxDqBCw8UlgEAQhUmwDxqdrEuR8EIFAogVDjU2oFrD/++MMeeughO/zww+3111/P6gcJEGPHjrUNNmB5U6GDtVLnXXPNNbbffvs1aP7WW2+1PfbYo1K3rG+3VAHLi11qUCIcAlZDlyFgVXwIc4MqEUDAqhLoKt4m1AlYFRFwKwhAIFACxKdAHYNZEIBAsBnsqRSwJF7dcsstNmzYMDe0lFWjv3fo0MGaN29uv/zyi7322mt23nnn2fXXX28bbbSR/eMf/7C11lqLodiIBE499VQ78cQT7dJLL7WhQ4c6XzXmEZeBlc2ebAJWY9of0r0RsELyBraUQoAlhKXQC/NaXhDD9AtWQQACLHFmDEAAAuESCHX+lEoB64UXXrA999zTfvjhBxs/frxtueWW1qxZs3m8r+WFI0aMcIJJdOlYuMOkdi0LcakdAlb5xhsCVvlY0lLjEFDmVZ8uLWzPTSji3jgeqNxdQ52AVa7HtAwBCKSFAPEpLZ7CTgg0PQKhxqfUCViqo3T88ce77CrVUtKStDjxyg+xd955x/r16+fqHN1zzz223nrrNRh9c+bMsXHjxtn999/vliKqDtKOO+5ohx56qK244ooNztXnWu621FJL2Q033GCzZ8+2M88806ZMmeKuO+igg1xmkeorqd0xY8bYhAkTXBu77babHXfccQ3azGxvxowZds4559jUqVNde3vvvbcNGTLEllhiiVhxTrW/7rrrLnf/L7/80mWgKdtM2Wjdu3dvUGg8uoROWVBaunfjjTfac889V3+v/fff39Wl0iHxT7WpdN2dd95pHTt2nMcGDWrVGOvbt6+dffbZ1qpVq9gnW0vuBg4cOM9nUVHR1zIrtD++sc8++8y0NPH22293fRED1T477LDDGrAuZQmhzxyLdmDdddd1dbNWWGGF2JpZ/lyJZMoWFMMnnnjC2bfNNtu48SWmmWNXQp/Gqfokvy644IKuDpfG+U477ZSVcWOH1M6dOzsTZs2a1dimcH8IQAACDQiEOgHDTRCAAASIT4wBCEAgVAKhxqfUCVgq0t6/f3/77bffnDCw0kor5fS5zvvkk09s8cUXt5Yt/9xZSssQVfj9yCOPdIXfMw8JDeeff77tsssu9SKDF5wkKP3tb3+zk046yb777rsGl0rI6dSpkxOzMmtzSYiQaOSFsULa0zUSMyRo+UP9kQByxx13xPZdosfll1/uhDsvkHgBR9lqKkguMSXzkBCl4uWLLrqo+8gLT1dffbUT0jIPFUMXP4l0Eo2yHfkErG+//TZxf3SvJ5980iS6xdVAk/+uu+46J+TpaAwBS3aJm+6dechHEjglNvqllNGMwTiWqvemaySQhnYgYIXmEeyBAAQ8gVAnYHgIAhCAAPGJMQABCIRKINT4lDoBK06IKMbpfhniBx98YMccc4zLNpJw89VXXznB6JRTTnHZSMqc8S/nXnBS5pUEknPPPddla7Vo0cJuvvlm18YCCyzgrlOmlv5/kUUWsVdffdVl6Tz88MNOWFLmkY5oe/r/o48+2glCyvBS5tgJJ5zgRLpoppIEOe3cp6wgZXtJRFtmmWVcex9++KFdeOGFzi5l+aj+19JLL91AwNH/SBQ77bTT3K58Oh544AEnIEnIu/fee61Xr14N7Ft//fXt4osvbrCb4zfffOOygt5///2ChMRsSwiL7c9///tfGzRokD322GP13NRXiWHKzJP/JNZdddVV1r59+5IELMFIWsRdmWHy2+TJk52YKb7y06+//upsGTVqlGkMKpOvd+/ejrcyriSYbr755m6nxFVXXdUktD7zzDNus4JXXnnF+crvjFjMuK/UNQhYlSJLuxCAQKkEQp2AldovrocABNJPgPiUfh/SAwjUKoFQ41PqBCyfzSOBQiJAMUdUNJEQNHLkyAYFxefOneuWBqp9/ZFINN988zUQnDKXLyoT6+CDD3aCRFy9LW/3scce68SnzPYkcih7q23btvVd0rJHiUT//ve/3bKyLl26OJFqwIABJkEoLgPNL5n86aef3BI3n7nlhT+JPL4tfyOJJKeffrrrqzJ8ZKMOLddUDbFHHnnEZXutvfba9bYVunzQX5BNwCq2P35Hw6OOOsrZHl2+6O3W7pMSDbfddtuqC1haCqllo3HjS0y8gKoln14cPOOMM9wyU2WODR48uMHQVmacsrWUFSgxNLQDASs0j2APBCDgCYQ6AcNDEIAABIhPjAEIQCBUAqHGpyYpYCnLStk7b7zxRtb6TtHlfcqu0rJB/29agqeaS2uuuWb9eJMoJgFIIkScABGXOebb+89//pM1s8Yv04tmbuUa5D5TSMJQ1EZ/f2WMSWTzywR9W9mEQS/EZC4j9HZFM7Zy2VVsEfe4/kick3Cl4vxeoMr34JeyhFBtJ8nA0i6YEkVVZ0x1yrSkNPPQBgTDhw+3mTNn1vtJgqM2J1B9LdUpUwZZpp/y9bOxPn+k+4a2Xot5N1JoLHu4b+UJ1C26mLXu1cfaDJp3eXHl784dIFA4gVAnYIX3gDMhAIFaJUB8qlXP0i8IpJ9AqPEpdQKWf8kvJQPrrbfeckKB6mJJuFlsscXmGWFxO9TFiVrRC32xb9WX0jKw6JFLwFLWlUQyLUvMPJT9tN1227ksMP2JFv2WkKalfFr6pyV1zz77rD3++OP19a2mTZtWv9ws39LLbAKWrzm2+uqr12cK+eWDEsmy2Z3Zj0IErEL74wVILf+MZpnlChPVFLC8fdoYoJDD+0m1zZS9J1HQH8rQUn2xPn36uNppdXV1hTRZ9XMQsKqOPJgbtum/t7Xd96Bg7MEQCGQSCHUChqcgAAEIEJ8YAxCAQKgEQo1PqROwtFOfBB3VmLrooousTZs2iX0e3f2vGAFLNarirvMCVlQ48sblErCytadr465TsW8tYVT/4wrQ+3uWQ8DymWVaduiXEfrlgxIBtdQyWhw/mzNyCVhJ+xMnLuYbBNUUsLx9Dz30UD6z3OdRP6l2lup2yb+ZvtUuhFpCuNpqqxXUbjVPQsCqJu2w7tVskXa2+J0PhmUU1kAgQiDUCRhOggAEIEB8YgxAAAKhEgg1PqVOwMpXMyluAEhsOu+881xR9b322ssVSC8lA6vcApaWiclGX4w92gefgeUzzqI71WknO9XF2njjjd21G2ywgStYrnpaEk/KIWDJFm+DX0aYdPmg2sgmYBXTn7QIWKphVmiGWOa41TLE559/3vlRmVxaaqhDRd5VD0tLWkM6ELBC8kZ1bUHAqi5v7pacQKgTsOQ94QoIQKDWCBCfas2j9AcCtUMg1PiUOgErWoA9s5B63HDRrnTaAU478k2YMMEtxyqkBtbLL79sffv2tWWXXdYtk4vWwCq3gKV6SNrtsGPHjvN0wYtFvq6WMol22GEH22qrreySSy5x9kUPv+Rv+vTpZROwPvroI1dUfLnllnNFyVVE/PPPP88qusX5IZuAVUx/ojWw4pZrxt2/mhlYxdToyhXqVGT/xRdftP3339/tRKi6XxItQzoQsELyRnVtYQlhdXlzt+QEQp2AJe8JV0AAArVGgPhUax6lPxCoHQKhxqfUCVgaEn4HNwk/48ePd8Wuo7Wh/LDRbnRacqWd3Xr16uWWZilDKckuhBJr/DK5fEsPi11COHv27Njd6lTXSsXmlcnjl+/l2oVRQoc+1zU6ypWB5Xndd999bodCFatXTSa/m2Ihj2k2AavY/uTahVD2RHcBPP74402CXteuXRvsEBmXyZXNziRF3HV/b5+Ev3HjxtlCCy3UAJP3rcawdpPU7pAqTK8C+3fffbdtvfXWDc73Rd+V0YWAVciI45xKE3BF3Pv0szZ7NNwxs9L3pX0IJCUQ6gQsaT84HwIQqD0CxKfa8yk9gkCtEAg1PqVSwJJQo5f+YcOGufGhZYFDhw51uwKqHpOWXz3zzDNulzqdp+LoymDq3r17/XjyIpgKgR9zzDFueaGW8ik7S+KDluy1a9fOZUZ17tzZXVdJAUvLAbXznLJs9HcVmv/73//uxAwJcKNHj7bmzZvblClT3DKyv/zlL6bsrA033NDmm28+09JKCSXq83fffVdWAUuN+UwpFafXkrZCd//zwLMJQ8X2xwtAs2bNchlhBx98sBMn5ftHH33U7QL49ddf1/uvXBlY2jFSGXl+TGTrl0TH/fbbz7Hq16+f898qq6xiKlT/0ksvufEl344ZM8ZGjBjhfOhFt80228zOOecct3uhxrOWWeqeErgk1nohNqTg6HnIHxwQgAAEQiIQ6gQsJEbYAgEINA4B4lPjcOeuEIBAfgKhxqdUCljCLSFASwIlPuUqZL7uuuu6pXabbrppgywtiWASEI488sjY6yV6KXtLYpHP7qqUgKXsnPXXX9/Gjh07z0hSNpXqd/maR9GaUZknS3BTVtS///1vJ8JpNztlnnkBKjMDKXp9rkwonSdhb8iQIY7ZFltskWj5oK4vpAZWkv7o3KefftoOPPBAUwZb5iERUAKfxE0Jf6UKWFH7dS9lTE2cONEJiRLQVJcqs3i/HnoJa75+VaaNSXyra+OE2GjB+BtvvNEGDBjQ4DZ+zIpRrs0F9JwUW69LN0TAyv8lwBkQgEDjEAh1AtY4NLgrBCAQEgHiU0jewBYIQCBKINT4lFoBy8P99NNPTTvkSUzQMrEvv/zSZU5JsFLmS+/eva1t27ZZR+OcOXNc5pIyZfSyv8Yaa9iOO+7o6matuOKKsWJAuWtgqT0thVQ9J+0sKMFDS8gkzmjnuVatWjWwQyKWCqorq+y5555zwoZqe/ksNIlMu+22m1vqd9JJJ7nsnjgBJ4mAJcFPgpCygKLtFvqY59uFMGl//H21a5/Euttvv72exTbbbOP8p5piXnwsVcDS/d58803TcsQHH3zQWrRo4bL7unXrllXA0jUSmHSeMvnkXwlryrBSdlacb7XsddKkSXbttdfWj2eNSdVjk4CYOSYRsAodgZwHAQg0VQKhTsCaqj/oNwQg8CcB4hOjAQIQCJVAqPEp9QJWqA4vxK58GV2FtFGtc3wdrAsvvDC2RlO17OA+YRIgAytMv2AVBCBgFuoEDN9AAAIQID4xBiAAgVAJhBqfELAaccSkScDyOxEqg0gZT6oXxgEBT2DGFYtY51W/B0glCbRc0uqWG2Z1K51QybvQNgRqjkCoE7CaA02HIACBxASIT4mRcQEEIFAlAqHGJwSsKg2AuNuELmDNnTvX6urqXP0qFRVXIXIt9dNSNg4IRAkgYFVvPNStONLqVjm1ejfkThBIOYFQJ2Apx4r5EIBAGQgQn8oAkSYgAIGKEAg1PiFgVcTdhTUauoA1Y8YM22677ep3NVRBexUr9wXlC+slZzUFAghYVfRyy/bWvNt/q3hDbgWBdBMIdQKWbqpYDwEIlIMA8akcFGkDAhCoBIFQ4xMCViW8XWCboQtY//nPf+yAAw5wReX79OnjMrCWX375AnvHaU2JAAJWFb2NgFVF2NyqFgiEOgGrBbb0AQIQKI0A8ak0flwNAQhUjkCo8QkBq3I+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VY82dIACBZARCjU8IWMn8yNkQgAACFmMAAhBIEYFQJ2ApQoipEIBAhQgQnyoElmYhAIGSCYQanxCwSnYtDUAAApsfPtVatN8gEYglF25m23dsYYO7tUh0HSdDAAIQSEIg1AlYkj5wLgQgUJsEiE+16Vd6BYFaIBBqfELAqoXRRR8g0MgEihGwvMm7btjCDt62ZSP3gNtDAAK1SiDUCVit8qZfEIBA4QSIT4Wz4kwIQKC6BEKNTwhY1R0Hwd7tjz/+sLlz51qLFmTDBOukBIZV25+lCFjKxLr54DYJesepEIAABAonEOoErPAecCYEIFCrBIhPtepZ+gWB9BMINT4hYDXi2Prxxx/t73//u33yySfWpUsX69atm3Xq1Mnmm2++rFb9/PPPNm3aNJs6dar776mnnmqbbLJJSb347LPP7LzzzrN1113X+vXrV1JbIV38xRdf2IABA+zjjz+22267zdZYY4285onniSeemPM8tSPme++9t/NZXV1d/fny6RFHHGFXXHGF889mm22W957ZTijGfrXVGP4sScBaqJndfAgCVtEDhQshAIGcBEKdgOE2CEAAAsQnxgAEIBAqgVDjEwJWI46YqNghMzbddFO7+eabrUOHDlmteuaZZ2znnXe2jz76yJ1TqkiiNm666SYbOHCg3XjjjU7wqZWjGAGoEAHL81lwwQVt1KhRTrBq3ry5++cQBKzG8GcpApZqYO3VjSWEtfLc0Q8IhEYg1AlYaJywBwIQqD4B4lP1mXNHCECgMAKhxicErML8V5GzomLHHnvs4bKEHn74Ydt2221j76dlYRdccIETuRZddFGbPHkyAlYOz5QiYGUTBuUDZcxdd911dvrpp1u7du3szjvvtM6dO5d9jBRjf2MJksUIWEsu1Mx6rNsc8arsI4cGIQCBKIFQJ2B4CQIQgADxiTEAAQiESiDU+ISA1YgjJipgXXzxxXbJJZe47CplAcUtI/zqq69syJAhtvrqq9uXX35pV111FQJWlQUsfzsvJh511FF2/vnnuyysch9pErC8gDdr1qxyY3bvkssAACAASURBVKA9CEAAAiURCHUCVlKnuBgCEKgJAsSnmnAjnYBATRIINT4hYDXicIsKWA888IDLrNLSwOuvv96WXnrpeSx76qmnbNddd3VL/SZMmJC1zpKED31+9913m6757rvvXP0n1Ws65JBDrGPHjtasWTN7/fXXTZlfs2fPbnCvU045xS2N84fqbj322GM2fvx4mzJliv3666+uttN+++1nO+20k7Vq1ar+XN+nOXPm2JVXXumuGTdunC2xxBJ26KGH2l577WVHH310ve2qH6XPH3roIdfu1ltvbYcffrhtvvnmzsboIdHotddec5zuv/9+e+6559zHG2+8sfXu3duJe7qPP4oRgPwSwkKWZvqlelFe+ZYQisvYsWPtrrvuciLk9ttvbyNHjrS2bds6X6gvyrJr3bq1ZdqvWl4XXnih84Eyv3r06GHHHnusrbjiiq7LhfhT9t1zzz12zTXXuHa0DDKbL5M8GghYSWhxLgQgUE0CoU7AqsmAe0EAAmESID6F6ResggAEzEKNTwhYjTg6M8UO1bc66aSTnPAkISdTvNGSNQlSKhA+ZsyYWAFLIoaEHJ0Xd6i+lpa/de/evSDB4/vvv7fjjz/eLrrootj2Bg0a5ArAe+HI9+mVV16x9ddf34k1/rj33nvd8khf5Fx1t/RvEtiih0SVG264wYlS/pB4pSWWBx98sBN+4g6dLzZLLrmk+7iSApZ2bJSv5IdoBlYuAevJJ5+0/fff33GPHvKJfCbRMU7A+vDDD53Qdfnll8/DSsKkhDQV/88nYMmXI0aMsEsvvTSWn4RD9UfiWdIDASspMc6HAASqRSDUCVi1+s99IACBcAkQn8L1DZZBoKkTCDU+IWA14sjMFDvmn39+69mzpx100EFONIpmICkza/DgwU54kgCkpWuZO91JoFCG1bXXXuvEleHDh7taWb///ru9/fbb7t9uueUWt3ueliwq60dHtqLfv/32mxNnJHoo00q780mUUtaUMonOOussl2UlWySuKRMr2icJM1oWucMOO5hs84XOvYAloUp/lyjVvn17l30mG7U0sk+fPnb11Vfbwgsv7Gx8+eWXrW/fvvbDDz84UUyCTsuWLe2XX36xRx991GUxKZNM10gMqpSAJeHq3XffdWKS+C+33HJ26623uqw2HdkErE8//dSGDh1q9913n8tAO/LII22ppZYyiVMSjbyodMABB8yTgaXsNLESfwlg+vtbb73l2CkTTVlY0WWn2fypjKtddtnFZbcpy2vVVVc1CYMSTiVeSXRUJmAxOyciYDViIOHWEIBATgKhTsBwGwQgAAHiE2MAAhAIlUCo8QkBqxFHTKbY8Ze//MWJL/p3ZSAtvvji9dZJfOjfv79berbBBhvUZzFFl7q98MILTvhZZ5113BIxiVfRw+9gKLFFIsdiiy2WU8B65513rF+/fs4OCUMSXKLHt99+65YFPvvss3bHHXfY2muv3UDAyRRWMgWeww47zM4+++wGSxB9FpHELglDEll0SCwaNmyYy/aScBMV96L1qKLL+UrJwCpkWGgZnwQ6Lf3z9mQTsOS33XbbzYlYEo+8eKj7eI5aOppNwJJAJZHOi4C6Tll2Ege1lDAq9mUTsM444ww77rjjXAaexNDo4fkWW8/rke4b2notGi75zGRYt+TS1rrHTtZm8NBC8HIOBCAAgbIQCHUCVpbO0QgEIJBqAsSnVLsP4yFQ0wRCjU8IWI047DLFjk033dRlMknUiWbCKBNq9OjRTiiSsCXxw2cxFVKryXfRi0Na7qc6Un7ZXzbBQ9lCWpaXS9SQ6KK6Vl4UifZJApTEneiR7/NiRCe17/ugDC79kaBUTFu+BlauYaEstB133NGJjb7+lD8/TsBSlpjEJwlX2XaZ9AJXnIA1ffp0d52WF0YP708Ji4UIklqCueeee9q6667rsrm23HLLeUTOYh+HQgQs33brXfa0BQ4+sthbcR0EIACBRARCnYAl6gQnQwACNUmA+FSTbqVTEKgJAqHGJwSsRhxecWKHz6o5+eST6zONossHtbTwp59+yitgaanb119/bcqi+uCDD+zpp5+2yZMnu8LnEjAkZqh+UlT8UXH4AQMG1BPxGTuFIPKZT/mKmOf7vBDRSW3oPPXtjTfesKlTp9rjjz/ulvbFCUAqfh7tb67+xBVxV4aX7nXCCSfYpEmTXNaZBCkt5cs84vqn3SNVK0x+yGaHz57baqutshZx9/7y90wqYH3yySeOj+qO+WOjjTZyGwMoc09inJaHFnMkEbCUibXYTX/aUMz9uAYCEIBAoQRCnYAVaj/nQQACtUuA+FS7vqVnEEg7gVDjEwJWI46sOLFDNZEkImn5n18G+Mgjj7jlZz4rK5cI9Nlnn7md6lSjKVux80IFrEKykTy+SgtYEpEkvp122mmuyH22oxIClr9XVABSnTJlykWXAuq8ON8UIsp5MSrXLoSlCliyT+NDNcZUu0yCX/RQnTNl26222mqJn4pEAlb7pWyxm+9LfA8ugAAEIFAMgVAnYMX0hWsgAIHaIkB8qi1/0hsI1BKBUOMTAlYjjrI4sUPLBUeNGuUKsU+cONHWW2899/8Sb3xdrGwCVlRgUX0mLUns0qWLLbPMMm6XOh0q4K6jkAwsL2BlZmblQpYvwyrf59nEnieeeMItVZToIiFnk002sTXXXNNWX311V1hen6tvlRSw1O9XX33V9tlnH5s5c6adeeaZroB9tC5VyBlYUb9pWePzzz9vKhCvQvDqjw4VeVc9LL+8tNDHI4mA1WbQftZ2r/0LbZrzIAABCJREINQJWEmd4mIIQKAmCBCfasKNdAICNUkg1PiEgNWIwy2bmBOtPaUaUsrI2nrrret3Jsx2na8DdeCBB7odAjOXuGkQapdD7fhXiIDlaybFFWPPhi2fQJXv8zgBy1+jul3arU/F7DOXuqm+lHb2q7SApUww7eSogvISCcU8umtfsTWwvM+T2J90CWE2n6lPL774otvhUDsRxtXbyveYFCJg1bVfyubvsRPiVT6YfA4BCJSVQKgTsLJ2ksYgAIFUEiA+pdJtGA2BJkEg1PiEgNWIwy+bmKMsI4k0q6yyivXq1cv23XffBkXds12XK2NKNbGUMaRsrkKXEL788svWt29fR0gF2bV7YfRQmyqYPmbMGJswYYKrpZRPoMr3eZyAlW8Jnmpc7bfffi6TKIkAFOf6uBpYmed9//33rgaZluKJjzKW/I6P+XYhVMaWCvW3atWqvtloe0nsTyJgqW6a7q0sPi3BlCAaPX744QcbPny4EzaLEbA6d+7smps1a1YjPlHcGgIQgMC8BEKdgOErCEAAAsQnxgAEIBAqgVDjEwJWI46YbGKH//cnn3zSll12WZdJ5ethydxs1+kcCTnaIe+8886rr2X09ttvu9pR2jFQRzYB6+ijj3bneXElU/SSAKYi4y1atDAtV7zssstcwXHtZicxR5ld+QSqfJ/HiVUSeA455BC3rFKCmYQWCUZaBqfi7Squrh0adSQRgIoVsLxQo8LnEhslCilLTjsfZuvfp59+akOHDjVlWqkQ/2GHHeZ4qUC/6k6de+65ie3PJ2Bl+tPvdKiMsXPOOcctK23ZsqWJr7LbJHBFfZnk0UDASkKLcyEAgWoSCHUCVk0G3AsCEAiTAPEpTL9gFQQgYBZqfELAasTRmUvM8csBZZ7EKGX8SCDJJWDF7TLnu6e6URJ61O7s2bNdfS1fF8vvfPjdd9+503UviVUSN1QIXjvuSaCKOySGSchSTapctvlrixGwdG20BlamHarbpCL3WjrZo0cPu/rqq23hhRd2OxVKWCp1F8K4fqtWmYSnESNGmHbyk4il4ue5+idBUsv0JDxFjw4dOjjxSIxVt0yiYOvWrfPan03AyubPX3/91dmrZZhxh+y47rrrrHv37omfCgSsxMi4AAIQqBKBUCdgVeo+t4EABAImQHwK2DmYBoEmTiDU+ISA1YgDM5fY4Zfvff3113bPPfe4YuyFiEDaZW7cuHF2++23O6FEwtXAgQNt8ODBtvzyyztxRGKJRJ4hQ4a4JpVppewtfaZrVAx97Nix9TW0fv75Z3vsscds/PjxNmXKFCdqqXD67rvv7tqIFvzOJ1Dl+zyb6OR3IVSmkgqPywYtg9Pyyt69e7tsLNny2muv2R133GFrr712XgEozvWFLCH010WXLh533HE2evRok0gkAVDLCqdNm9agPpaumzNnjmOrbCj1Yfvtt3cCobh07do1UQZZNgErlz/ly0mTJrlstunTpzsbNEa0FFL8VlxxxaKeCASsorBxEQQgUAUCoU7AqtB1bgEBCAROgPgUuIMwDwJNmECo8QkBqwkPSroeDgFlZynzKUnB/HCsN5txxSLWedXv402av4PVLbOX1a00KiSTsQUCEGgiBEKdgDUR/HQTAhDIQYD4xPCAAARCJRBqfELACnXEYFdNEfCZXZdffrnLsooe0WL4cZ+nAUROAev/O1C3/KFWt/r5aegONkIAAjVEINQJWA0hpisQgECRBIhPRYLjMghAoOIEQo1PCFgVdz03gIC5JYOq06WaYb4YvmqMffXVV2755imnnGIrr7yy2wVQS/rSdhQiYNn8Haz5Zm+lrWvYCwEIpJxAqBOwlGPFfAhAoAwEiE9lgEgTEIBARQiEGp8QsCribhqFQEMC2ukvXwF1FYVXQXpfrD9NDAsTsFaw5pu9naZuYSsEIFADBEKdgNUAWroAAQiUSID4VCJALocABCpGINT4hIBVMZfTMAQaEvAF1FVAXzsFatdHFcPfcccdSyqgHgLnQgQs1cCqW/nEEMzFBghAoAkRCHUC1oRcQFchAIEsBIhPDA0IQCBUAqHGJwSsUEcMdkEgRQRyF3FfweqW3gvxKkX+xFQI1BKBUCdgtcSYvkAAAsURID4Vx42rIACByhMINT4hYFXe99wBAjVPoHPnzq6Ps2bNqvm+0kEIQCBdBEKdgKWLItZCAAKVIEB8qgRV2oQABMpBINT4hIBVDu/SBgSaOAEErCY+AOg+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IIbA5odPtRbtN4ANBCCQcgKLtm1mvTu1sEFdW6S8J3+aH+oErGYA0xEIQKBoAsSnotFxIQQgUGECocYnBKwKO57mIdAUCCBgNQUv08emRKD/pi1syBYta6LLoU7AagIunYAABEoiQHwqCR8XQwACFSQQanxCwKqg08vR9BVXXGHDhg2zI444ws4880xr2XLeF4p3333X+vfvb9OnT7d1113XbrvtNltjjTVib+/bu/HGG23AgAHlMLFBGz/++KOzVfeZNm2abbbZZjnvkfT8shucp8FTTz3VTjzxxIL6ctNNN9nAgQPtlFNOsVGjRlXb1Ea9HwJWo+Ln5hAoOwFlYt05vE3Z222MBkOdgDUGC+4JAQiERYD4FJY/sAYCEPiTQKjxCQEr8FGqgdOzZ09be+217eabb7YlllhiHouffPJJ6969e/2/33vvvdarV695zvNi0YwZM3KKXKUgSSpIJT2/FNuKuRYBqzBqCFiFceIsCKSFAAJWWjyFnRCAQJoJhPqCmGam2A4BCJSHQKjxCQGrPP6tWCuff/65DRo0yGbPnm0TJ060Tp06zXOvCy64wI488kg76qij7Morr7RDDjnEJLzMN998Dc798MMPXdbV8ssvb5dccoktuOCCZbc7dEEqaYcRsAojhoBVGCfOgkBaCLCEMC2ewk4IQCDNBEJ9QUwzU2yHAATKQyDU+ISAVR7/VqyV3377zS1HO+OMMyxu2d93331nBx98sL3wwgt2/vnnO+Fq/vnntxtuuMEWX3zxBnY99dRTtsMOO9jo0aPdMr9KHAhYLCGsxLiiTQhAoDoElHnVp0sL23MTirhXhzh3gQAEmjKBUF8Qm7JP6DsEIPB/BEKNTwhYKRih9913n/Xu3Tu2Dtbrr79ue+yxh3Xs2NGUiXX66afbrbfeGputpc/POeccu+eee6xLly71Pf/5559t0qRJdvXVV5tELh2qXbXffvvZTjvtZK1atao/1wtUc+bMcdle48ePt3HjxrmljYceeqjttddedvTRR8fWwPrss89clpjuf/nll1u/fv3sp59+iq2ZJTu6du1qBxxwgKtBpT5JwHvuuedcfa+9997b9t9/f2vXrt08Hvz+++/t+uuvt+uuu85mzpxpG220kQ0fPtyJdyNHjrQkSyjLlYH1+++/2xNPPGGXXXaZTZkyxb788ku37FO+Gzx4sLVt23YesdH3X35r3bp1g8/j6m198cUXLsNuxRVXtOOOO85OO+00x23VVVd1DHfeeWeT/8T/mmuucXYoCy+br5M8Gp07d3anz5o1K8llnAsBCECg4gRCnYBVvOPcAAIQCJ4A8Sl4F2EgBJosgVDjEwJWCoakF6mWXnrpeTKrvLil7CtlVXlhQwKRxB9//PDDD07E+eCDDxq04UUlZWzFHVq+eN5559XX3vIC1iuvvGLrr7++jR07tv4y1d7adtttYwUpZYr9/e9/dyKUF6+aNWvmBJW4ou9ewNpyyy3Niz+Z9vXt29cJZYsuumj9R5988okT0u644455uqN/V39fffXVgmuAlUPAkqA2ZswY9yfu2G677eziiy+21VZbrf7jqICXVMBaaKGFnOgo1jo0brT8dM0117QRI0bYpZdeGmvH4Ycf7mzMFMsKeUQQsAqhxDkQgEBjEAh1AtYYLLgnBCAQFgHiU1j+wBoIQOBPAqHGJwSsFIxSv0xQmUN33nmny7bS4ZcXSvx44IEHXCaNlhL26dPHttpqK5eR5cUIv1Ohsn58fay5c+faSSed5EQLXXvuueeaFyKU6XTCCSfYww8/7LKmlNklUSQqOHXo0MHV0lJmk0Sa5s2bO7syBSl9JuFEIllUvNK5+QQsnSPblE2kjCQd6qvEKPUpWrBePM4++2yXfSRRSDZvsMEG7h7amfGYY45xmU/5dmqMDolSBaw//vjDZbYpW0yZY8qA69Gjh2P19ttvO/633HKLZYpxpQhYDz30kMs6U2acaqZ98803LtNKGWC77LKLbb755m5sKDNL9j3zzDMm8UqipB9HSR8LBKykxDgfAhCoFoFQJ2DV6j/3gQAEwiVAfArXN1gGgaZOINT4hICVkpHpC7VH62D5Au/ffvut26FQgpLECi39U8F2/2/q4iOPPOJEnajg8/LLLzvhpGXLlk5EWWuttRrQUKaSlvn98ssvLqNJOyFGBadjjz12nmLxmYLUeuutVy9eKfOnf//+VldXV3+ffAKWsocylzxKdJE4pdpgEt9kh4533nmnflliZn+iQlIxAlaSYXLKKac423R89NFHbomgWMt3Ehajx8cff+z8pZ0k7777btt6663dx6UKWJkZeGpTddQk7mlppWyKHspkGzZsmKujVkx9NASsJCOEcyEAgWoSCHUCVk0G3AsCEAiTAPEpTL9gFQQgQA0sxkCJBHwB9ugOg/rS69mzp/Xq1as+20pCjYq064+yp7Skz4sXqnMVFbWUlbTnnns6AShu18KoUORFj6jgpPpKquEUPaKfP/jgg06YUSZQnHil6/IJWDvuuKPL3IouE9R1cTWg/HLKbP2JClzquzKi8h0+AyvfedHPowKWsuYkHKr+VLadH31flI2lP1paWYqANX36dOf7jTfeuIHZ3t8S8FQTS8szM7km6Wf03Ee6b2jrtWhW7OVcB4FgCdQtupi17tXH2gwaEqyNGJabAC+IjBAIQCBUAsSnUD2DXRCAQKjxiQyslIxNZVSpQLeKfXtBR4XKVTQ9M9smU8hR/SvtVNimTZsGywp9Rk7c7oYeS6ZQlG+Xwejnm266qUlM0XHhhRfaYYcd5sSZbILXtGnT3HJBHcUIOPn6E92xMamAFbUt25CJE9W8aBQVtTKvj+trMf33RdyV1RXXP9UHU100ZeH5Q0sNd911V7fsVMXfo9lxSR4NBKwktDg3jQTa9N/b2u57UBpNb/I2hzoBa/KOAQAEIBDsLl+4BgIQgECo8ycErJSMTS3j0w56yqJSHSwV5Nb/x+046Iu+qyi46i9J0FCm1IEHHtigsLvPLqqUgKW6SxLOVFdJ9stWX7/LY8+XgSXBpdAi5vn64+9VzV0I40StxhKwdF8Vsb/qqqvcDpKqIRY9tOOklhBGi8kX+nggYBVKivPSSqDZIu1s8TsfTKv5TdruUCdgTdopdB4CEHAEiE8MBAhAIFQCocYnBKxQR0yMXV4MkRDUrVs3l5E1//zzz7Mzoc80ev755+3222+3N954w44++ugGBeDVfL6MJZ1TSgbWtddeawMHDrTx48e7IuZDhw51YpSyyCohYOXrT1PPwIoOKQmKGh8q+H7//ffbzJkz3ccq8q56WEsssUSiJwMBKxEuTk4hAQSsFDrt/00OdQKWXqJYDgEIlIsA8alcJGkHAhAoN4FQ4xMCVrk9XcH2/A6DKoSuYt+qD6UC4GeeeaYrxB49fNH3f/7znzZ16lR78803XTbWwgsvXH9avhpY2tVPtbSU2RRXAytuWV1cRtVXX33lMr9UE0uZP6q7VQkBK18NLL8To3ZFrNYSwkJqYF1zzTXOj0lqYPmi69GlifmWEGYbmqp19uKLLzqRUTsRxtXPyjesEbDyEeLztBNgCWF6PRjqBCy9RLEcAhAoFwHiU7lI0g4EIFBuAqHGJwSscnu6gu35HQZ1i/XXX9+OP/54t7OdMrEyD1/0XUv4JE6ooLfOj9agKnQXwk8//dQmTpxonTp1ylp0PZ8g9eijj7psrJVXXtnZrHpLOsq5hNAXaW/evHmDe+g+EmmUTTZo0CArZhfCYmtgFboLobKgojtEerFy2WWXdXYvs8wy9S72gqB2hixUwPrpp5/sqKOOctl60d0OfaOqkzZ8+HAn7CFgVfAhpunUEXBF3Pv0szZ7NNy5M3UdacIGhzoBa8IuoesQgMD/EyA+MRQgAIFQCYQanxCwQh0xMXb5XQH9MjwtH1Q9rMy6UrrUF32XgCLxQlk+ytqKHnPnznVZP2PGjHHF088991zr3LmzO+W5556zE044wYkZEj5OP/10a9WqVdECVvRexx13nMvsktBUTgFLGWNnn322qX1lp6lf66yzjv388882YcIE1x9lYVVTwJLPlPmm7CbtenjOOedYjx49XN/ffvttx/+WW26xvn37uqV7fldAL3xNnjzZnXPkkUeaaorJfi2VlKCocwoVsOTTu+66y3bbbTfna9khQVKZe8pI0+6U8rN2JlSNrPbt2yd6Mvy4mTVrVqLrOBkCEIBApQmEOgGrdL9pHwIQCJ8A8Sl8H2EhBJoqgVDjEwJWykbkI488Ytttt52zWjvHZS4L9N3xRd8ldm2xxRbzZPH481TU22fmxKFQxtJ5551XXxMpyS6EmVlLWsao9t577z2XIbXVVluVVcCS/dpp79BDDzVlJ2UeErbef/99U3ZTtZYQygYJRBLT9CfukD8vvvjiBsXTJXxJ2Bo2bJipdlf06N27t8u623333RMJWLJjxIgRdumll8ba0aFDB7dUtHv37omfCgSsxMi4AAIQqBKBUCdgVeo+t4EABAImQHwK2DmYBoEmTiDU+ISAlbKB6es4TZ8+3dWmylwWGO2OL8B+xBFHxNbJ8ucqQ0m7G0oM09JDHcrSUV0m7UynzCt/lCJgRZfx+WLhCyywgMk+ZR9FBS/Z0bVrV1c7tpUpOAAAIABJREFUq9BdCL2NEmquv/56J8aoOPlGG23klsdJmNl3333drozVFLBk1++//25PPPGEXXbZZTZlyhT78ssvnT3aHXLw4MENCtv7fvhrxo4d665p165dfTF8FeYXnyQZWGrX+1oF9jWGZIcyw5QBNmTIkPqlnUkfCwSspMQ4HwIQqBaBUCdg1eo/94EABMIlQHwK1zdYBoGmTiDU+ISA1dRHZhPqv7LNVABfyxkz60o1IQwV6SoCVkWw0igEIFAGAqFOwMrQNZqAAARSToD4lHIHYj4EaphAqPEJAauGB11T65rP2tIyxUsuucTVjIoequelZZc777xz7OdNjVc5+zvjikWs86rfl7PJ8rXVckmrW26Y1a10QvnapCUIQCA1BEKdgKUGIIZCAAIVI0B8qhhaGoYABEokEGp8QsAq0bFcHg4BvwvhK6+8YieeeKJbEqei6KoHpl0QR44cabNnz866c2M4PUmfJUELWP+Ps27FkVa3yqnpg4vFEIBASQRCnYCV1CkuhgAEaoIA8akm3EgnIFCTBEKNTwhYNTncmmanchU+90RUyF1/2rZt2zQhVajXaRCwrGV7a97tvxUiQLMQgECoBEKdgIXKC7sgAIHqESA+VY81d4IABJIRCDU+IWAl8yNnB05AIpZ2GRw3bpxNnjzZVPReu+tpJ8Z99tnHunXrZnV1dYH3In3mIWClz2dYDIGmQiDUCVhT4U8/IQCB7ASIT4wOCEAgVAKhxicErFBHDHZBIEUE0iBgsYQwRQMKUyFQRgKhTsDK2EWaggAEUkqA+JRSx2E2BJoAgVDjEwJWExh8dBEClSYQtIClIu4rDLe6DsdUGgPtQwACARIIdQIWICpMggAEqkyA+FRl4NwOAhAomECo8QkBq2AXciIEIJCNQOfOnd1Hs2bNAhIEIACBoAiEOgELChLGQAACjUKA+NQo2LkpBCBQAIFQ4xMCVgHO4xQIQCA3AQQsRgg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hsfvhUa9F+A0BAAAIQgEANEli0bTPr3amFDeraogZ7R5cg0HgEQn1BbDwi3BkCEAiFQKjxCQErlBFSQ3b8/vvvpj/NmzevoV7RlVwEELAYHxCAAARqn0D/TVvYkC1a1n5H6SEEqkQg1BfEKnWf20AAAgETCDU+IWDlGDQSYZ577jm75557bPLkyTZjxgx39hprrGHrr7++9e7d23r27Glt27YNeOhV17Q5c+bYSSedZPvvv79tttlm1b15Dd/tqaeesq5du9oBBxxgF1xwgbVu3Tqo3iJgBeUOjIEABCBQEQLKxLpzeJuKtE2jEGiKBEJ9QWyKvqDPEIBAQwKhxicErCwj9bXXXrNjjjnGJk2alHMsb7jhhjZ27FjbeOONGfNmduqpp9qJJ55o06ZNQ8Aq44hAwCojTJqCAAQgAIGiCCBgFYWNiyCQlUCoL4i4DAIQgECo8QkBK2Zsvvrqq7bPPvvYzJkzrUePHjZ8+HAnUC2yyCLWrFkz+/HHH00OvfTSS+2WW26xtdZay2699Vbr2LFjkx/pCFiVGQIIWJXhSqsQgAAEIFA4AZYQFs6KMyFQCIFQXxALsZ1zIACB2iYQanxCwMoYd5999plbpnX33XfbmDFj7Mgjj7RWrVrFjs65c+faeeedZyNHjrTDDjvMzj777Kzn1vbw/rN3CFiV8TQCVmW40ioEIAABCOQnoMyrPl1a2J6bUMQ9Py3OgEDhBEJ9QSy8B5wJAQjUKoFQ4xMCVsaIu+mmm2zgwIE2dOhQV2soX32rjz76yAYPHuyysm688UZbccUVXYu+nVNOOcVGjRo1z7j2Qo+uGTBgQIPPv/jiC5swYYIT0SRcfPfdd67uVrdu3eyQQw5xmV7KBNOh+x5xxBGm2lNXXnmljR8/3saNG2dLLLGEHXrooTZs2DCbb7757Pvvv7eJEyfaXXfdZVOmTLEvv/zSOnToYBtttJE7p3v37lZXV1dvR9T+IUOG2CWXXOJsev311901e++9t+211171tZi8wJLZ0cz+vffee3b99dc7O1RfTP3acccdna2eXWYbP//8sz322GOub7L9119/dcsT99tvP9tpp53mEQ0lLOq8yy+/3P1X/NS/PfbYw/kqn08z71+MP6644gq3jFJM5Y+HHnrI2b311lvb4Ycfbptvvnm9D6P3kx+1JFV85KPtt9/eCaTyc8g1sDp37uy6MWvWrFqN4fQLAhBIKYFQJ2ApxYnZEIBAGQkQn8oIk6YgAIGyEgg1PiFgRdwskUcCkYSaBx54oKAaTn/88Yd9/vnntuiiizbYda9YAUsCkQQjCUJxh0Sn6667zgkyUQHrlVdecYXlJX74495777VevXrZJ5984gSiO+64I7bNBRdc0Ik9/fr1qxdVvP0SUL766iu3nDLzOOqoo+z00093AlIhAtaTTz7pirurj5mH+nX++efbLrvs0kDYkU+OP/54u+iii2JtHzRokMuCk2CnI5oVF3eBRCwv8BXyhBfrDwlYEkLlAwlo0UO8b7jhBrcJQPTIxqddu3a25557uiWroRZxR8AqZDRxDgQg0BgEQp2ANQYL7gkBCIRFgPgUlj+wBgIQ+JNAqPEJASsySt966y0nFEiMuvnmm+tFkWIGcjEClhfQrr32WreTn2pvyRbthvj222+7f1PNLWU/XXzxxS6TyGdgSTCRCKRMqR122MFlXDVv3txatmxpo0ePdsXVlVWmNpZZZhnXpQ8//NAuvPBCO/fcc22bbbZxmVFLL720+8zbr79LVDr55JNtnXXWMWVDKatK4tUCCyzgsro6depUjyjbEsI333zTJDbpvyeccILrg/omO5WddNxxx9lPP/1kd955p3kx5LfffnOi1ogRI1ymlYrDS6RTVpMylc466yyXdRYV0l5++WXr27evLbTQQq5vXbp0cYKYfKtMtfvvv9/Zn5n1FufjUv0hoUr3PPjgg619+/ambD3xv+qqq6xPnz529dVX28ILL+xu/d///tfxUQaTNg+QkKqaa/KRlrJKvNKBgFXM08g1EIBAUyYQ6gSsKfuEvkMAAv9HgPjESIAABEIlEGp8QsCKjJhy1hkqRsB64YUXnLAhoeiaa65xAk/0eOaZZ2znnXd2SwjV/mKLLdZAwDr22GOdUKUlg/6QACKxRkKXxK+VVlqpQZvvvPOOy7ySeHTbbbe5JX1RAUvLBTOvi4pmKl6vrCZ/xAlYylLTckwJTco8kj1+CaS/7uGHH3Z91/I6iTzqg7dt8cUXd2LPUkst1cD2b7/91mWWPfvssy67bO2113Z9kAipNvQnep9HHnnEtttuOycqnXnmmU7cy3WU6o+4umjK6BIviYtit+qqqzbgHRXjvG2+nxIYEbBCDfHYBQEIhEog1AlYqLywCwIQqB4B4lP1WHMnCEAgGYFQ4xMCVkIByws0ce6PZvYUI2DlG1Je/NByOZ8hlktMyteePld9JwlKErpuv/12W3PNNRsIKgcddJBbojf//PM3aC5bDa84Aeubb75x9ap0D9mtTLHMQ8Xz+/fv7/7Z9+2+++5zy+yUhSXRKe6QqKNaXFpWqfpWM2bMcCKVlt1p6WHPnj1tySWXjK03VQifXOcU4w/P++OPP64XDCUeSrhSltUTTzzh6mNlHqqJtdtuuwUrYD3SfUNbr8X/1WXjgEBTIFC36GLWulcfazNoSFPobqr7GOoELNVQMR4CECgLAeJTWTDSCAQgUAECocYnBKyIswvJwKqWgKVaTl9//bXLQvrggw/s6aeftsmTJ7vC5+uuu269+BEVsFQ0XMXNsx1aiigx6d1333VL1pS59PjjjzvRREf0+mIFuDgByy/N9A9Brucr2rczzjjDLS0s5PDF8rXsT0sO/ZI7XausMi0r3H333W2ttdZqUKuskLZ1Trn8ESdgqcaYlg/Kz9EsuKhtYicxTjXNlM3WunXrQk2vynkIWFXBzE0CJNCm/97Wdt+DArQMkzyBUCdgeAgCEIAA8YkxAAEIhEog1PiEgBUZMT6jZrnllnNL3TKX8GUbXHHZSMUKQMpEUu0mFVXXLnRxR1IBS6KOakWpELrEq2xHpQQsz3X27Nl5n89o33KJhZkNRXd7VH+VmXXZZZfZiy++2ODUDTfc0BW633jjjfPaohPK7Y84ASvu3zKN8wxlNwJWQa7jJAhUhUCzRdrZ4nc+WJV7cZPiCIQ6ASuuN1wFAQjUEgHiUy15k75AoLYIhBqfELAi48wvdVMm1j333OMKgBdylEvA0m6BqnGkneu0BG7TTTd1Nqjoui+UruLnOnymTr4MrGhGkoqKqz2JIGpzgw02cMXFtUxQhdQrLWCphpWv3VUs10Ku8+coa+qNN94w1deaNGmSTZkyxX2kul4SKFdbbbWczVXCH8VmYL322msug0xjAgErySjgXAhUlgACVmX5lqP1UCdg5egbbUAAAukmQHxKt/+wHgK1TCDU+ISAlTHqVDxd9Zok6px99tlup798R1IBS7vrjRo1yrRELq5u1oEHHuh22JPgFD38MjKJToUKWBLjtCvhVltt5XYoXHbZZRu0qYws1Z6aPn16xQQsv0ROYpJ2GVQR+kIOX5A9rjh9IddnnvPee++ZCqtLIMwsPh/Xns+iK6c/4gSsX375xUaOHOmEKYlt22677Tzm+AL0oRZxZwlhMSOSa2qBAEsIw/diqBOw8MlhIQQgUGkCxKdKE6Z9CECgWAKhxicErAyPasmYRIK7777bTj75ZFdPKVe9oTlz5tgxxxzjhJmoGOUFB9U2knAUFaN0zcCBA03iUvSabIXRZaKyibRznoSvJEsIcy1l1O6A+lw26qhUBpYEu9GjR7sdElXTSn/XLnzRQzv+afdAFZH3OzC+/PLLrnaVDglOmcKXmGinwTFjxtiECRNs1113daKg7qFdC4cMaVhcWf3VvfWnEAGrEv7ItlzQF2kfOnSoE7Kiwqmy6FTE/qqrrqKIe7ERmOsgUGYCroh7n37WZo/BZW6Z5spNINQJWLn7SXsQgED6CBCf0uczLIZAUyEQanxCwIoZga+++qrts88+NnPmTOvWrZsNGzbMZcUstthiVldXZ1q2p9pK2i1PS9FUq0q1lVQ4vHPnzq5FL76oMLd28ZNg1apVK3vppZecMKbd8j766KMGApbP/trxf9k7EyirymNtFw0NAgEFAopGAYdookKMLQ4QUXGMIiIYBgVMEByAiEC8qIhxQiOiBlTEKY6giKAhJk5oiGjA9AoXo9erccLruIwY48IJxX+935/dOd2c7jP0Oadrn/3stVgaeu9vVz1VXfl8V321jz46PBMdcXv11VftkksuCXOddOUiYOnY3KBBg+z73/9+EEZkZ/PmzcMXAefOnRts/uSTTwouYGltdbGJly4xHT58uGkO1tSpU23SpEnhGOPGjRuDkCdhrq6gV1e0k4CnTrLKykrT8T7NuJJPBx98cBB31Jn27LPP2nHHHWft27e3WbNm2aGHHhoESHU5Pfzww6EDa6uttqp3WHpqOhQjHvUJWKnCqfhMnjzZunbtGnJEX2G88sorg2leO7CivK+urk5KTcdPCEAgJgS8bsBigg8zIQCBIhKgPhURLktDAAKNIuC1PiFg1RPW//u//7Pp06fXiEb1RV+zqiRwSZDp3LlzzW0SXyRC6WhY3UvCzp577mk6mpbagZU6c6nuM/qSnuxRx5REoGXLloW5WLnMwKq7pmxXl9Ff//rX0PWko3X6yp2ufIfQR89F75L4ou4hdT9JQJLP9Q2SV+eU/qR2H0kcFEMJVOkuiXkSsvbff//w44a46+fqhNOAfIlpzZo1a/CXuhjxaGhge6pwmmpYt27dQpecRMy6Ala0nmaYpeZS9HzqAP10X6mMvryZKormU+kQsPKhxjMQgEApCHjdgJXCd94BAQj4JkB98h0frINAkgl4rU8IWA1kpUQXzW2SsKPZROruUbeSBAUNAh84cGDo8FHnT7rriy++CMPDJbCoEyoSrUaNGhWGxKsrq67ooE4cdS8tWrTIJD5IuNJ9emb77bcPHUdTpkypOSKXScCSXTqCpiN1t99+u61ZsybYr+N2Oq6mI3s6Ljl48ODQBaUjeerQylfA0rvULfSb3/wmCFVaU3/UNaVLc6jUSaYjc7JFIlr//v2DsNWvX7+ajq1UnuL45JNP2q233ho4StTaa6+9wlBzHRNMFQ713KZNm2zFihVBqFIXneyQzxLndL+OImYSr6L3Fzoemb44qPdJTLzttttCl9yRRx4ZBDzFuW/fvghYSf5/EXyHAATyIuB1A5aXMzwEAQiUFQHqU1mFE2cgUFYEvNYnBKyySjOcgUDTEKADq2m481YIQCAzAa8bsMyWcwcEIFDuBKhP5R5h/INAfAl4rU8IWPHNKSyHgBsCq+ZvZVU7b2hae7boZhXbjraKHuc3rR28HQIQcEXA6wbMFSSMgQAEmoQA9alJsPNSCEAgCwJe6xMCVhbB4xYIQKBhAi4ErH+bWLH9RKv47lWEDAIQgEAg4HUDRnggAAEIUJ/IAQhAwCsBr/UJActrxmAXBGJEwJOAZVt0sxZ9XokRPUyFAASKScDrBqyYPrM2BCAQDwLUp3jECSshkEQCXusTAlYSsxGfIVBgAr4ErB2sRZ9XC+why0EAAnEl4HUDFlee2A0BCBSOAPWpcCxZCQIQKCwBr/UJAauwcWY1CCSSgCcBSzOwKnackcg44DQEILA5Aa8bMGIFAQhAgPpEDkAAAl4JeK1PCFheMwa7IBAjAi4ErC12sIquoxGvYpQ3mAqBUhDwugErhe+8AwIQ8E2A+uQ7PlgHgSQT8FqfELCSnJX4DoECEaiqqgorVVdXF2hFloEABCBQGAJeN2CF8Y5VIACBOBOgPsU5etgOgfIm4LU+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UJActrxmAXBGJEAAErRsHCVAgkjIDXDVjCwoC7EIAAAhY5AAEIxIiA1/0TAlaMkghTIeCVAAKW18hgFwQg4HUDRmQgAAEIUJ/IAQhAwCsBr/UJActrxmAXBGJEAAErRsHCVAgkjIDXDVjCwoC7EIBAGgLUJ9ICAhDwSsBrfULA8pox2AWBGBFAwIpRsDAVAgkj4HUDlrAw4C4EIICARQ5AAAIxIuB1/4SAFaMkwlQIeCWAgOU1MtgFAQh43YARGQhAAALUJ3IAAhDwSsBrfULA8pox2AWBGBFAwIpRsDAVAgkj4HUDlrAw4C4EIJCGAPWJtIAABLwS8FqfELC8Zgx2QSBGBBCwYhQsTIVAwgh43YAlLAy4CwEIIGCRAxCAQIwIeN0/IWDFKIkwFQJeCSBgeY0MdkEAAl43YEQGAhCAAPWJHIAABLwS8FqfELC8Zgx2QSBGBBCwYhQsTIVAwgh43YAlLAy4CwEIpCFAfSItIAABrwS81icELK8Zg10QiBGBAyc9ZZVdflhQi7fespkd2bPSRv2osqDrshgEIJAsAl43YMmKAt5CAALpCFCfyAsIQMArAa/1CQHLa8ZgFwRiRKAYAlbk/vH7VNr4w1rGiAamQgACngh43YB5YoQtEIBA0xCgPjUNd94KAQhkJuC1PiFgZY4dd0AgdgS++eYb++qrr6yysjTdS8UUsNSJtWB8m9jFAIMhAAEfBLxuwHzQwQoIQKApCVCfmpI+74YABBoi4LU+IWDFKG/ffPNNu+eee+zRRx+1Z5991j755BPbddddbf/997fhw4fbj370I2vdunWTePT0009b37597dRTT7Wrr746bzs+++wzO+uss2z+/Pm2cuVK69OnT9b+eOaTtRM53Pjhhx/aiSeeaO+9957de++9IRd0ffDBBzZ79mzr1atXyItSXEUVsNo3swUTELBKEUfeAYFyJOB1A1aOrPEJAhDIjQD1KTde3A0BCJSOgNf6hIBVuhzI+03qppFAMX78eFu/fn296xx++OF27bXX2i677JL3u/J9sCkFrDjwyZdrQ8/VJ2DdfffddtJJJ9ldd90VBK5SXMUUsDQDa/SPOEJYijjyDgiUIwGvG7ByZI1PEIBAbgSoT7nx4m4IQKB0BLzWJwSs0uVA3m+SOBQJETNmzLCBAwdax44drVmzZvbll1/a//7v/9rll19uCxcutEGDBoXupc6dO+f9vqZ8MJ8OrCTxySY25SJgbd2+mR3RqwXiVTZB5x4IQKBeAl43YIQMAhCAAPWJHIAABLwS8FqfELC8Zsy/7fr666/t/PPPt8suu8zuvPPOIGRJuKp7/etf/7KJEyfaHXfcYffff78df/zxzj1Lb16uAlbS+GQT1KYQsKqqqoJp1dXV2ZjIPRCAAARKRsDrBqxkAHgRBCDglgD1yW1oMAwCiSfgtT4hYDlPzVwEnUi4uOiii4LolXpt2rTJVqxYYfPmzbPly5eHo4j9+vWzoUOH2qhRo6xt27ZpSWie0i233GKLFi2yNWvWWLdu3YI49vOf/9y6d+9e80xDRwh11E2i2tKlS033RbO7NLNrwoQJ1rNnzxpRLhd/9fJc7s/EZ/Xq1cHXxx9/3NatW1cyPvIjnW3REUFxPvfcc+2SSy4JM9B23nlnUyee+KXOwNI6iufatWtrxVL5MHny5MBa/BcvXhyY171UpAYMGGAnnHCCXXHFFdaqVausfzsQsLJGxY0QgECJCXjdgJUYA6+DAAQcEqA+OQwKJkEAAoGA1/qEgOU8QXVEcNq0aWEw+g033GBjx461ioqKnKzesGGDzZw5M/xJd9U3O+tPf/qTjRs3zl566aXNHpOQdfvttweRR1d9ApaeHTNmTPh5uqvuOrkIUlqvEHz0tT7xvfjii4O4VvcqJp/oXQ0JWO3btw9ikmZa6eratastW7YsCIjZClgSNKN33HzzzSEmdS8xkNCVTwcfAlZOv5LcDAEIlJCA1w1YCRHwKghAwCkB6pPTwGAWBCCAgEUO5E8gmvGkriB1x4wePdr222+/mjlYDa2sAecSLCRE6St1s2bNsiOOOMJatGhhr776ql1wwQVhdpbW1eysDh06hOXefvttGzlypD355JM2derUIGxIONFRxRtvvNHU1XPwwQfbTTfdZF26dEkrYEk4U9fPbbfdFt5z5plnhvXVDZb67pNPPjkMn1cXWK4CViSeScjJh4+eV1eT+Oy2226hy+mggw6yyspKe/8CViEVAAAgAElEQVT990PHmoSdI488suB8UuPWkID1yCOP2L777mtz5861vffe2z7++GNr165d+Ge6rxDWd4RQYqI6tPbaa68a3pENWuuUU06x//u//wv50KNHj5wSFgErJ1zcDAEIlJAA/4FYQti8CgIQyIkA9SknXNwMAQiUkIDX+kQHVgmTIN9XSYR64IEH7JxzzqnVDSVBav/99w+ClESXrbfeerP5WO+++244IvjCCy+EDp5DDjmklhnvvfdeEC7UbaUjfv379w8/11E6/f2UKVPs0ksvrXWc7IsvvrCzzz7b5syZY48++qgddthhaQWs5557zoYMGWJ77LFHWC8SxyIDnn32WTvuuOPCcTaJLp06dcpLwGoMn48++ih0I7322mtBuPne975Xi4+6syS+STwqNJ9cBCx135166qm1bMv1K4RR3B577DG77777bPfdd69ZrzHHB7XIY/32sR9Ubj6braGcr9i6q7U+4hhrM2psvr8aPAcBCEAgIwGvG7CMhnMDBCBQ9gSoT2UfYhyEQGwJeK1PCFgxSil1P/3+97+3e++9N8yxqnvcTV8g1DFBdRJF16pVq0xH4CQUXXfddaFzp+4VdexIqNEfCR0Srq6//voagSoTpoZmYNX3bNQRpC8mLliwIHw5MZ8OrGj9fPhEws2wYcPClxxbtmy5mbkS93RUsph8GurAeuaZZ0Ic1HWXeuUqYOnZJUuW2ODBg0NXXuoxwuj44IMPPmjHHntspnBv9vN8BKxokdaDhtm3xk/O+Z08AAEIQCAbAl43YNnYzj0QgEB5E6A+lXd88Q4CcSbgtT4hYMU0qzT7Scf8/vznP9vDDz9sDz30UBjMrq4sHfE78MADg2cSuyTOpBvsHrleV3z6/PPPw/HBt956KzyvNTNdmQQsdTL985//tNdffz2sK7s1LF2D4Xv16lXznsYIWKk25sonk3/6uTqgJPQUg09DApa65NLFIR8BS8csR4wYYd/97ndrjhFGxwffeeedICRqLlmuV2MELHVidbr7wVxfyf0QgAAEsiLgdQOWlfHcBAEIlDUB6lNZhxfnIBBrAl7rEwJWrNPqP8bra4H6ctyVV15pqTOlGvryXn0C1qeffpp2tlJDqOoTsGTXNddcEwbQS2BLdxVDwKr7nkx8skmDSMAqJJ/ovaUSsL7++uvwhUodSY2OEWbThZaJT6MErC7bWKcFv830Cn4OAQhAIC8CXjdgeTnDQxCAQFkRoD6VVThxBgJlRcBrfULAcp5mdY/3NWtW/5whddBoqLeOFmow+c4775xXB1ahBBoNQZfoo2NpHTt2tAMOOMB69+5t2267bRhGrktim66owyjXDqzG8slG4KubIvV1PuUj8JVawNL7NANLx0qjY4SNPT4Y1sxjBlbke5uRp1jb0eOc/yZiHgQgEFcCXjdgceWJ3RCAQOEIUJ8Kx5KVIACBwhLwWp8QsAob54KvFnXHaOD2HXfcEb4EWN+VTljJZgZWNLA93YynFStW1BxHzFWgicSh008/3X71q19tNn8r8k1fMcxXwCoFn7p+6whhNCOsMXxS19UXIE877bRaRz0zCWX5HCHUO6PB/t/5znfs4osvtrPOOsv+8Y9/hEH6EhfzufIRsCq6bGNbHHEM4lU+wHkGAhDImoDXDVjWDnAjBCBQtgSoT2UbWhyDQOwJeK1PCFjOU0tfyVMXk457aci4hJMWLVqktVqDvvXVP32VUN01W265ZY1YkekrhJqhlTrAu6GvEOrl0TBwCSDnnXeeadB43759a+ZEtW7dOogjM2bMCF8/VGdY6qWZWPJHx9kac4SwUHxWr15tixcvDp1JqZe+cCiW48aNs9mzZwexR11wufL529/+FmKz3XbbbSYUpfqQOqusWAKWjhFeeOGF9tvf/jZ82VIxkG2KV/PmzfP6jaiqqgrPVVdX5/U8D0EAAhAoFgGvG7Bi+cu6EIBAfAhQn+ITKyyFQNIIeK1PCFgxyER1+YwePdo0gHv48OF2xhlnhCN4Eok2bdpkGvKt7hkJQhs3brQ777zTBg4cGDxLFWA0jH3WrFlB4JII9uqrr4Yv6y1cuNBOOOEEUxdQhw4dwnMaEK9B7hIkJNqMHz/e1Cml4ehPPPGETZs2LQxll+gj8SLdDKxI5Dn66KOD+LPLLruEtfXeSy65JHSU6WqMgKXnG8tH7OSrhpfLLn3NsW3btiZhSZ1hEui23377WoPUc+UTdT1pcL2YT548OXSkKaaXXXaZLVu2LIiNhRSwpk6dGvxp1arVZlmueB111FGhu07ipcTPww47LO/fBgSsvNHxIAQgUGQCXjdgRXab5SEAgRgQoD7FIEiYCIGEEvBanxCwYpCQEqEeeeQRmzRpkr300kv1Wqw5U1dddVXodkrt0tqwYYPNnDkz/El3qevo2muvrRGYonv0pUAd/1u7du1mj0l80ewkCWt6VzoBK3UGVt0FJKZNnz49CG9aXwKORLlcZ2BFIl1j+OidGoD/y1/+Mi0fCVviKmErdQZZLnwUQwmFOiaoGWWpl8RGxewnP/lJQQSsSJyK3iMBUuJmy5Yta14rcW7MmDG2dOlSO+iggxp1fFCLImDFoJBgIgQSSsDrBiyh4cBtCEAghQD1iXSAAAS8EvBanxCwvGZMGrv+9a9/2e9///sgOujIm7p3JCRpMLpEqGHDhtkOO+yQ1iN1aqlTad68ebZ8+fLwRcB+/frZ0KFDbdSoUaHjKN2lr/epk2rRokW2Zs2a0KV06KGH2sSJE61nz541gk5DXyGcO3dueF7im4Srk046KbxTXU0SwXQsMhoono+AFdndWD5iKl/VJSW2slXdY/K1e/fujeKjh6MYzJkzJ8RAgqOOJo4dO9ZefvnlcASzEB1YOp4pP8RWzDUoX+9UrkSXBLWIvY4Qqiss3+ODCFgxKiKYCoEEEvC6AUtgKHAZAhCoQ4D6REpAAAJeCXitTwhYXjMGuyBQRALRHKxrrrkmCKL9+/dv1NvowGoUPh6GAASKSMDrBqyILrM0BCAQEwLUp5gECjMhkEACXusTAlYCkxGXIRDN5FJXlrq1otln+ZJBwMqXHM9BAALFJuB1A1Zsv1kfAhDwT4D65D9GWAiBpBLwWp8QsJKakfidOAI6WlhRURHmjGmYv75EGB3dbCwMBKzGEuR5CECgWAS8bsCK5S/rQgAC8SFAfYpPrLAUAkkj4LU+IWAlLRPxN7EEVq1aFWalRcPdNZReX57s3Llzo5kgYDUaIQtAAAJFIuB1A1Ykd1kWAhCIEQHqU4yChakQSBgBr/UJASthiYi7ySXw2muv2amnnho+ADBkyJDQgaVB+oW4ELAKQZE1IACBYhDwugErhq+sCQEIxIsA9Sle8cJaCCSJgNf6hICVpCzEVwgUiQACVpHAsiwEINBoAl43YI12jAUgAIHYE6A+xT6EOACBsiXgtT4hYJVtyuEYBEpHAAGrdKx5EwQgkBsBrxuw3LzgbghAoBwJUJ/KMar4BIHyIOC1PiFglUd+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rgwElPWWWXH3o1D7sKQKBD22Y2cO9KG9m3sgCrsQQESkfA6wasdAR4EwQg4JUA9clrZLALAhDwWp8QsMhNCECg0QQQsBqNMDYLjDig0sYc1DI29mIoBLxuwIgMBCAAAeoTOQABCHgl4LU+uRewLr74YpsxY0ZWcT3iiCPs7rvvtk6dOmV1v4ebPvvsMzvrrLNs/vz5tnLlSuvTp48Hs4pmwzfffGOrV6+2X/3qV7Z8+XL75JNPbNSoUTZnzhzbcssts3qvfpkGDBhg7777rt1///12/PHHZ/VcnG96+umnrW/fvnbqqafa1Vdfba1bt3blDgKWq3AU1Rh1Yi0+s01R38HiECgkAa8bsEL6yFoQgEA8CVCf4hk3rIZAEgh4rU8IWE2cfUkTsF544QU74YQT7MUXX6whf8YZZ9js2bNtiy22yBgNCWAScKZMmRLuPfnkk+3aa6+1tm3bZnw2zjcgYMU5euVlOwJWecUzCd543YAlgT0+QgACDROgPpEhEICAVwJe61NsBKxy7U5KmoAVCTEjR44MQlSu3XLqulLHVkVFhW211Vb21FNP2QMPPGC9e/f2+rufCLvowEpEmIOTHCFMTqzLxVOvG7By4YsfEIBA/gSoT/mz40kIQKC4BLzWJwSs4sY94+pJE7B0xPOkk06yiy66yM4///yMfOresGTJEhs8eLDpaOn3vvc9GzJkSFjnggsusObNm+e8Hg8UhgACVmE4el5FnVdDelfasP0Z4u45Tti2OQGvGzBiBQEIQID6RA5AAAJeCXitT2UrYEVCiTq3PvjggzBH6+233w7zki6//PKazp8333zT7rjjDpMwsmbNGtt1113t6KOPtokTJ1r37t3T5tMXX3xhTz75pN16661hjtPGjRvD7KpTTjnFjjnmGGvVqtVmz+mZ3/3udzZv3rzwjN5z+umn24knnmjTp0+vdwaWbL/lllts0aJFwb5u3brZoYceGuzr2bOnNWvWrOZdL730kg0dOtS22WYbu/POO23t2rXB1+h9Oqo3duzYMD/pjTfesJkzZ4YZUrokCp177rn1+lzfL1a29kW2yabUq1evXnbvvfcGHpkuMTz77LPtN7/5jf3hD3+w73znOzZixAj7+uuvbeHChdajR4+0S3z11VeBwQ033FAzd6tfv36Blbq56h4/zPV+vXTTpk22YsWKmviuX7/eGnpHZGg6fsrRn//857Vi4f0IYVVVVXCpuro6Uxj5OQQgAIGSEvC6ASspBF4GAQi4JEB9chkWjIIABMzMa30qewFL4pDEnHXr1oVE1MB0iTotW7a0P/3pTzZu3DiTuFL3klB01VVX2aBBg2qJRBs2bLDzzjvPfv3rX6dNbB2N0zynzp071/y8oWd+/OMfh/UfeuihzYa4//nPfw4iV13RRwu3a9cuCFCnnXaatWjRIrwrEon0bq2rriQNSU+9rrjiCtt7771NYlZdvyXC3XXXXVmLWLnYVwgBK5qftdtuuwVRr3379nbhhReGbqybb77ZxowZs1lMJEYpHtOmTUsbL4lYc+fOrYlXrvdrUcVXsdCfdNfhhx8e5nTtsssutX6cKf9uv/32IILpQsDi/0cgAAEI5EfA6wYsP294CgIQKCcC1Kdyiia+QKC8CHitT2UvYCmNJOT84he/sMrKSvv000/D7KS///3vJrFJ/5TIpWHgHTp0CGLEI488ErqRPv/8c1u8eLFF3SXq9JGopS4gdVqpq2uvvfYK85jU0aQv6914441hwPill14aOrE0dFziioQyCURXXnllWE8dO3qP7IqEpNQ5X+oWk33q9JLYJHu23XbbYP/SpUuDzerykTg3cODAWgKWBC8JcHqXusnk94IFC2zChAn2rW99yzp27Bi6j/S/xUID1SXsPfroo6FLSV+6y3TlY5/WzPcIYerw9lQbJewcddRRoStNopZimHpFopfErmuuuSbMypJg+MorrwSfJRxKtFMnnK5c70+Nr7rIZs2aZfoapkTFV199NeSeusM0uF5fmozsS+U3depUmzx5snXt2tX+9a9/hRzSEcuDDz7YbrrpJuvSpQsCVqaE5OcQgAAE6iHgdQNGwCAAAQhQn8gBCEDAKwGv9Sk2AlamwNadqRQJJQcddFAQTST+RFeqGCIBSOJF6lE83ScxR/OVJk2aVDNf6fXXX7fhw4fbt7/97SBK6ahe6iXxQUf7/vKXv9h9991nu+++u/3jH/8IQpREolQxLHoueo86pVIFLIkxOpKoI38adp56zE32yyetm/oVvtQuJ4kgej7yS+uPHz8+CF4SqLSmjhJGV8TrnHPOCR1NmeZJ5WNfYwSsiKM66SK2Wu+jjz4KnVePP/54EPb69+9fKyY6njhs2LAQQ/1JjfNjjz1m6o5K7crL9f5oqLyELwlhhxxySK33v/feeyEO6rZKtS/ilyp2Rg9GRyXnzJkT8vCwww5DwMpUAPg5BCAAAQQscgACEIgZAa//gRgzjJgLAQgUgYDX+lT2Apa6l3SEbIsttqgJ68cffxxEhXfeeSd0Jqlbqe6l2USar6RL9+hY3m9/+9vQ7aQuLIke6S7N0xo9erTp+JfmK61atSqIJOp40rHDNm3a1HosEmAkbkQCljq/JGxcf/31NQJG3XdFgo46eTQfS8fqIgFL3V3R30XPqXtMw84vu+yyGttS18zliFq+9jVGwNIMKx3n/OlPf2o6Bpk6Z0ydTTpKqblRdX8W8VfXmY5+DhgwwLbeeuvNBMuIRb73H3fccXbdddeFo511r0gcjEQ0CVSZ4lt3jVziU4T6lXHJx/rtYz+o/M88towPOLihokMna33sEGszcvOjpw7MwwQIQKBABLxuwArkHstAAAIxJkB9inHwMB0CZU7Aa32KjYCV2p2UTa40dFRNx8fUlRMFpaH1UoeMS/zRUb5srqgjLOroqe+re19++WWYz6SOqMhHiVrqrnrrrbfqHXCe7uuFqTOwItEt1VZ1VunYo4aNH3jggbXcyEUgyde+fAWs1I6kBx980I499thatkfH/vSXqd1Z+t86EqojnxIDo0tH/XSk7yc/+Un4kmE0Qyyf+zPFV2vWZSsBMFN86+ZYLvHJJj8LfU8cBayIQZsRJ1vbn51RaCSsBwEIOCHgdQPmBA9mQAACTUiA+tSE8Hk1BCDQIAGv9SmRAlZ9A8XTRTBVwIoEoGxyPRKsspn5FK0bCVgffvhhONao42f1faGvIQFLRxv13k6dOtUyte57Un+Yi0CSr335CliRQKVjmJkuddupOy71qKBELHXG6QuQf/vb32otsc8++5iO6u233341f5/L/dnEty5bzTHLFF8ErEyRLtzPm23V0b69+OHCLchKEICAKwJeN2CuIGEMBCDQJASoT02CnZdCAAJZEPBanxItYNUn9NQXz0gASh36nSn2mTp0NM9KX9LTn0J1YBVbwCp1B1Y0LyoTa/1cw9wlVmkget1LXxh8+eWXw7HM3/3ud6Zjibr23XffMBus7lcCs7k/U3y1PgJWNpFrunsQsJqOPW+GQCkIeN2AlcJ33gEBCPgmQH3yHR+sg0CSCXitT4kUsCIBRmKGBqv37Nkzq9yMxIpsB51rUQVec5ckrKSbkZQ6XD2XGVjR8PD3339/sxlYxRawspmBlc4+8cimYyk1GJmGtEf3Ru/TMPf777/fjj/++IwxffPNN8PcLB1LvOeee8KcsoaudPdHM7MamoEVCXDpZmClO86ZzoZcOuQyOl6EGzhCWASoLAkBCBSEgNcNWEGcYxEIQCDWBKhPsQ4fxkOgrAl4rU+JFLA00FwdT+qo0kwr/XvqHCRl4nPPPRfmZGk4ugSIDh06WOqsJQkedYUvdexIpJg5c2aNiBIJMBI60n2l7oknnrCTTjrJJMDk8xVCfSlRX0Tccssta4a4F1vAEp9sv0KYal8+AlY0vF0CYBSHdJUiNaapX2aM5paJkb5WmHqldr9FAlau92f7FcKHHnooCGXR/K6GvkIoG5csWWKDBw8OOarh888884z17ds37RckPVTOOApYYYj7kOHWZugoDwixAQIQKBIBrxuwIrnLshCAQIwIUJ9iFCxMhUDCCHitT4kUsJR7mqc0fPhwW7t2rU2dOtUmTZpk2267rW3cuDEc+dIX+/TP1OOCEqguv/zy8DPNxtK/H3LIIVZZWWnqhNKMJQ1jP/jgg+2mm26yLl26hDSXODJu3Djbcccdw1fy9IwuiVcaMC4bdKUKWPq6oAZ9P/nkk6YvKUpok32an6QvFk6fPt3Wr18fjr7py4i6otlepRCw8rEvVwErVZRKN9uqbg159tlnTZ1Quh544AHr3bu3RX/Xvn17mzVrVuiEa926tWl4/sMPPxw6sLbaaquaWWO53i8RTOKY4qvh8HrHEUccEQTRV199NQiaCxcuDEPj9bVECaG6In7V1dVhZtf48eNDvsgu5YUG+//zn/8MHYJVVVWbHUOUD54u2ahL/nBBAAIQ8ETA6wbMEyNsgQAEmoYA9alpuPNWCEAgMwGv9SmxApaEBwkYp59+uq1bty5tBCUa6U/btm1rfi7RSOKCBKp0l4QtCVn7779/zY8lfEmA0XN1L3Vf6St7+npe3S8t/vnPfw72RQJX6rPt2rULnV6nnXZaTfdYKQUs2ZKrfXomlyOEr7/+ehAZxTybo54avj5hwgS77bbbgsgo8Uhxro+97BHHG264IbxHg98bilW6+/V3eq9ioT/prsMPP9yuvfbazWZsZeInMXT06NEhvvUdIYwG6j/yyCO1xNbIjtQPFqT7kme0burHCjKXs83vQMDKhxrPQAACpSDgdQNWCt95BwQg4JsA9cl3fLAOAkkm4LU+JVbAipJRc4009FtHttasWWMdO3a0/v37B+GoX79+VlFRsVneSnBSZ9Stt94aBoFLYNlrr73sJz/5STim1rlz582e2bRpk2nekb54p2fUTaV36Gt06qZSd046geGDDz4IR+cWLVoU7OvWrVvoIpo4cWI4wpj6tb1SC1hyMhf7chWwomN2qUcCMxWR6BkNZlfnU48ePSxiL6Fq9erVQbAURx3nU7zqcsz1ftkUPSPxMsoJ5Y/mao0aNaqWCJrqQ7b8ELAyRZ6fQwACEEhPwOsGjHhBAAIQoD6RAxCAgFcCXuuTewHLa0CxCwIQ+A8BOrDIBghAwCsBrxswr7ywCwIQKB0B6lPpWPMmCEAgNwJe6xMCVm5x5G4IQCANgVXzt7KqnTekZ7NFN6vYdrRV9DgfdhCAAARKTsDrBqzkIHghBCDgjgD1yV1IMAgCEPg3Aa/1CQGLFIUABBpNoEEB69+rV2w/0Sq+e1Wj38UCEIAABHIh4HUDlosP3AsBCJQnAepTecYVryBQDgS81icErHLILnyAQBMTyEbAsi26WYs+rzSxpbweAhBIGgGvG7CkxQF/IQCBzQlQn8gKCEDAKwGv9QkBy2vGYBcEYkQgOwFrB2vR59UYeYWpEIBAORDwugErB7b4AAEINI4A9alx/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oAActrZLALAhDwugEjMhCAAASoT+QABCDglYDX+oSA5TVjsAsCMSKAgBWjYGEqBBJGwOsGLGFhwF0IQCANAeoTaQEBCHgl4LU+IWB5zRjsgkCMCBw46Smr7PLDGFmMqbkS6NC2mQ3cu9JG9q3M9VHuh0CTEvC6AWtSKLwcAhBwQYD65CIMGAEBCMRIYEfAIl0hAIFGE0DAajTC2Cww4oBKG3NQy9jYi6EQ4D8QyQEIQMArAeqT18hgFwQg4LU+IWAlPDc3btxoLVq0sGbNmiWcBO43hgACVmPoxetZdWItPrNNvIzG2kQT8LoBS3RQcB4CEAgEqE8kAgQg4JWA1/oUawFrw4YNtmzZMlu6dKmtXr3a1q1bZ+3atbPevXvbgAEDbMiQIbbddtt5zYkmteuLL76w+++/36qrq+3SSy+11q1bB3s+++wzO+uss2z+/Pm2cuVK69OnT5Pame3Ln376aevbt6+deuqpdvXVV9f4U9/zH374oZ144onhx3fffbd16tSp3ld5YJKrf9lyK9R9CFiFIul/HQQs/zHCwtoEvG7AiBMEIAAB6hM5AAEIeCXgtT7FUsD65ptv7IknnrApU6bY2rVr6415x44dbfr06XbaaadlFDS8Jk6x7HrppZds6NChtt9++9USfDyINfn4nKvAg4CVD+X6n0HAKixPz6txhNBzdLAtHQGvGzCiBQEIQID6RA5AAAJeCXitT7ETsCReLVy4MIhSutRlpX/fc889g0i1adMme++990J30XXXXWcSas444wy74oorrG3btl7zo+R21SdgldyQAr0QAatAIPNcBgErT3AxekydV0N6V9qw/RniHqOwYSpHdMgBCEDAMQGv/4HoGBmmQQACJSLgtT7FTsCSUBEd/Zo3b54deeSR9c5v0pHC8ePH20MPPRQErMmTJ1vz5s1LFHLfr0HA4ghhITO0qqoqLKcjqVwQgAAEPBHwugHzxAhbIACBpiFAfWoa7rwVAhDITMBrfYqVgKWZVxMmTAjdVTfccIMNHz484/DxF198Mdz35Zdf2n333We77757rWi98cYbNnfu3CBySdTZdddd7eSTT7YxY8ZY586dN4tstvdrrtJJJ51kF110kZ1//vmbrXPxxRfbjBkz7K677qoR5CJRaZtttrE777zTVq1aZbNmzbKnnnoqo13RPLAlS5bY8uXLbf369datWzfbd999Q4dav379rKKiotaMq1SjjjjiiDALqk2bNg3OwErn/9FHH20TJ0607t271/IzOqanjjit/eabb9qcOXNMImRlZaUNHDgwvEvdc3WvbP2JnmvKDizNE3vyySft1ltvDew1GF+zw0455RQ75phjrFWrViX3L3NJKuwdCFiF5clqEIBA4Qh43YAVzkNWggAE4kqA+hTXyGE3BMqfgNf6FCsB67nnngtHBvfYYw+75ZZbrEOHDhkzR0cONdRb87IkemnIty79/b333hs6tCT21L0k/PzmN7+x733ve3nd3xgBS8LZj3/8Y7vgggvsk08+qWWahBH5LqEtut5///0gIEmgS3dpsH0k+H3++ec1AlXqvZkELPHSsHx1samzre4lseyqq66yQYMG1YiKkYD12muvBZFK4lq65xYvXmyRAKKf5+JP9PXEphKwJLSdd9559utf/zot+5EjR9rs2bNriaGl8C/jL0aBb0DAKjBQloMABApGwOsGrGAOshAEIBBbAtSn2IYOwyFQ9gS81qdYCVgSnIYNGxaEHf2JxItM2SNx46ijjrJITNhiiy1MYpjWeuutt0In1Lhx46x9+/b27rvvBiHmyiuvrPVFu1zvb4yAFQ2mnzp1ahCM1JH1+uuvh4H0mv+V+qW9r7/+2i688EJTR9fYsWMDl2233TYgeeedd+yaa64Jvhx66KF2xx13WNeuXcPPch3inur/L37xi9AJJwHxo48+CoKaOs00ND9VjIoErEceeST8TF87HDFiRPhS5CuvvBKENHW+6Z+XX365tWzZ0vL1pykELNmqXDn77LNDp5XyaK+99gqdbupU+9WvfmU33nhjEE/luzqxSuVfpt+JQv8cAavQRFkPAhAoFAGvG7BC+cc6EIBAfAlQn+IbOyyHQLkT8FqfYiVgXXbZZXbuuefWOnaXTeKkHs2TsLTVVlvViD4SeH7+85/XEsMkyugI4fPPPx8EGR07jESibO7v2bNnODKX7xFCCVjpBs/rKJ6Opf31r3+1Bx54wHr37h1EKs0E09cDJW716NGjFhIJXzpCqc4rCYBR51YuAlaq6CKhbNq0adaiRYua93z11VdBgNJRSf2RiKZZY6kClrqQJFSlio6RsHjggQeGI5MSxPL1J18BS+JaLtfKlSvD8UBdEdtvf/vbdvPNNwehMfX617/+FTrj/vKXv9QcXy2Vf7n4VIh7H+u3j/2gslkhlirZGhUdOlnrY4dYm5FjSvZOXgQBCJSegNcNWOlJ8EYIQMAbAeqTt4hgDwQgEBHwWp9iJWClmxuVTYrVFbDUIaNurJdffjkIVBKcGrokaOVyv9ZqjIClI3d/+MMfaoSSVNt0HFJdWanHIRuyPRKRJJwsWrTIdtttt3B7LgJWNv5H6+n444IFC8KRuejdzzzzjD366KO233771TK1blw6deqUMZz1+dMUAtZvf/vbMMdLXVgS59Jd6nobPXq03X777TZq1KiS+ZfxRQW+IY4CVoSgzYiTre3PzigwEZaDAAS8EPC6AfPCBzsgAIGmI0B9ajr2vBkCEGiYgNf6lEgBS4KMjg+qc0ZCUybhRMfdcrm/sQJW27ZtgwikuVJ1r8cee8wOP/zwtMcoN23aZB9//HGYUfX222+Hzp8//vGPtmLFirBMavdQLgJWNv6nDmyPOr3S/V2qP5kErFz8yVfAimLVUA6ou00C1fz582sxjDoCsyl+6Yb5F9O/bGwq5D1xFrCabdXRvr344ULiYC0IQMARAa8bMEeIMAUCEGgiAtSnJgLPayEAgYwEvNanWAlY0QysmTNn2jnnnJMRenRDdFRN85fUwaSv4Q0dOjQc+cpGwMoktKQzpDEdWA3ZlU6o0SBxzVrSIPF0A9Yj+/IVsLLxv5ACVj7+NIWAFXUEZpOIqQJWKfzLxqZC3oOAVUiarAUBCBSSgNcNWCF9ZC0IQCCeBKhP8YwbVkMgCQS81qdYCVgvvPCCnXDCCeEYXD5fIYyOemUjyKQmZa7369nGCFiaBaXno2HsqbZEHViRICIxREPEr7/++jAcXXOxdFRPz/7whz+0Ll26hHlamvWUr4BVyg6sfP1pSgHrrrvuCnPIsrlK5V82thTynjgLWBwhLGQmsBYE/BHwugHzRwqLIACBUhOgPpWaOO+DAASyJeC1PsVKwPriiy+CWDNnzpww9FuiQaYvEb744othiPmXX35ZM0g7mumkTqzUuVD1BTPX+zMJWBqKrmHnOoKWKn5EQtmnn35a72yuaAZWNFMp6i475JBD7LrrrrPtttuulhvqyFLnmeZQ5StgZTMDKxIX9f66M7A0fD51gHxkYDphMF9/mkLAijoC1Q2obiwNrs90lcq/THYU+udxFLDCEPchw63N0MyzyQrNi/UgAIHSEfC6ASsdAd4EAQh4JUB98hoZ7IIABLzWp1gJWEqj6upqGzJkSMgoCTZHHXWUaSh7ukvizfjx4+2hhx6yK664Igw/l8iQ+lW9dF8V/Oabb8JRwylTpgSBSfOvGvoKYd37JaxFnVIa/i471R0VXW+88Ub4QqHEjHQClr5CmO5rf5prpfUkCN13333h64gNdXrJLv1cz+jKV8DK5SuEmhWlLxK2bNmyZoh7LgJWvv40hYAViXZie88992z2MQB9nVFfZNSR1/vvv9+OP/74vOOVq3+lLrlVVVXhlfr95IIABCDgiYDXDZgnRtgCAQg0DQHqU9Nw560QgEBmAl7rU+wELIky6nyRMLVx48YgZk2aNCkcK5RoosHYEkwkGEg4UpePjtBJwNJw9Oh67rnngjD1/vvv26WXXhq6lNq3b2864rV06VKbPn26fec73wkCU/fu3S3X+yNx46233rLZs2cHwapVq1b2/PPP2y9/+UtbtWqVvfvuu/UKWBK8ZsyYYePGjQvil47x/dd//Vew7dxzzw2CWosWLWz58uU2aNAg+/73vx9Et3322SeIdPrq4Ny5c8PRwk8++aReAUs+q5stGhhf38DyyH/584tf/MImTJhgOuqo7iwd59SRxo4dO4bOsUjMyGeIe77+5CrwRLYJTKY5aPUxkUAlsU7ddL169Qr/rk64ysrKkFfz5s0LMTn44IPtpptuCsc5S+Vf5pJU2DsQsArLk9UgAIHCEfC6ASuch6wEAQjElQD1Ka6Rw24IlD8Br/UpdgKWUkUi1pNPPmnTpk0LX9qr75KgMnXq1CBwtW7dutZtWkNikLqy0g0+l6AjAeLII48MxxRzvV/ihoQr2Vj3kqC255572umnn55WwJKotNdee4WjknUvdVNp3c6dO4cfpc5Uqnuv/Fcn11//+tcgMj344IN27LHHhtv+8Y9/hM6shx/+/19fO+CAA8LRP4ks6b64l43/mjEmMS061pmPgJWvP00hYInb+vXrQ4wlUKW7JGwpj/bff/9Gxas+/yLGmnGWbhZXdExTXX2pHXiRrdG6sjPdMc9sSzMCVrakuA8CECg1Aa8bsFJz4H0QgIA/AtQnfzHBIghA4P8T8FqfYilgRUmlzpinnnoqCC9//OMfgxAl0UZizIABA+y4444LgkxDl47zqVNJxwz1H/u77rqrHX300TZx4sTQeVX3yuV+zez63e9+FwQMdd5EotWoUaPsgQceCF1Z6Y4Q6iuEt956q61YsSJ8WXD16tXWv3//IHgdc8wxoZMr9ZLoc/PNN5vmYq1ZsyZ0U+m42tixY0NnmoS6wYMHh04hHWmLZjWpC0ydZrJNxxEXLlxoO++8c1oBK3pfLv7nI2DpPfn401QCluxVnCWoKmZiKVFLAuRPfvITGzNmTI3YGDEspH8IWPxfDAQgAIGGCXjdgBE3CEAAAtQncgACEPBKwGt9irWA5TXY+dqVz9cO830Xz0GgkARWzd/KqnbekH7JLbpZxbajraLH+YV8JWtBAAIQyIqA1w1YVsZzEwQgUNYEqE9lHV6cg0CsCXitTwhYjtIKActRMDAlJwINClj/Xqli+4lW8d2rclqXmyEAAQg0loDXDVhj/eJ5CEAg/gSoT/GPIR5AoFwJeK1PCFiOMg4By1EwMCUnAtkIWLZFN2vR55Wc1uVmCEAAAo0l4HUD1li/eB4CEIg/AepT/GOIBxAoVwJe6xMClqOMQ8ByFAxMyYlAdgLWDtaiz6s5rcvNEIAABBpLwOsGrLF+8TwEIBB/AtSn+McQDyBQrgS81icELEcZh4DlKBiYkhOBbAQszcCq2HFGTutyMwQgAIHGEvC6AWusXzwPAQjEnwD1Kf4xxAMIlCsBr/UJAatcMw6/IFBCAg0Pcd/BKrqORrwqYTx4FQQg8B8CXjdgxAgCEIAA9YkcgAAEvBLwWp8QsLxmDHZBIEYEqqqqgrXV1dUxshpTIQCBJBDwugFLAnt8hAAEGiZAfSJDIAABrwS81icELK8Zg10QiBEBBKwYBQtTIZAwAl43YAkLA+5CAAJpCFCfSAsIQMArAa/1CQHLa8ZgFwRiRAABK0bBwlQIJIyA1w1YwsKAuxCAAAIWOQABCMSIgNf9EwJWjJIIUyHglQACltfIYBcEIOB1A0ZkIAABCFCfyAEIQMArAa/1CQHLa8ZgFwRiRAABK0bBwlQIJIyA1w1YwsKAuxCAQBoC1CfSAgIQ8ErAa31CwPKaMdgFgRgRQMCKUbAwFQIJI+B1A5awMOAuBCCAgEUOQAACMSLgdf+EgBWjJMJUCHglgIDlNTLYBQEIeN2AERkIQAAC1CdyAAIQ8ErAa31CwPKaMdgFgRgRQMCKUbAwFQIJI+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RMCVoySCFMh4JUAApbXyGAXBCDgdQNGZCAAAQhQn8gBCEDAKwGv9QkBy2vGYBcEYkQAAStGwcJUCCSMgNcNWMLCgLsQgEAaAtQn0gICEPBKwGt9QsDymjHYBYEYEUDAilGwMBUCCSPgdQOWsDDgLgQggIBFDkAAAjEi4HX/hIAVoyTCVAh4JYCA5TUy2AUBCHjdgBEZCEAAAtQncgACEPBKwGt9QsDymjHYBYEYEUDAilGwMBUCCSPgdQOWsDDgLgQgkIYA9Ym0gAAEvBLwWp8QsLxmDHZBIEYEELBiFCxMhUDCCHjdgCUsDLgLAQggYJEDEIBAjAh43T8hYMUoiTAVAl4JIGB5jQx2QQACXjdgRAYCEIAA9YkcgAAEvBLwWp8QsLxmDHZBIEYEDpz0lFV2+WGMLMbUuBLo0LaZDdy70kb2rYyrC9hdYgJeN2AlxsDrIAABhwSoTw6DgkkQgEAg4LU+IWCRoBAoIIGvvvrKKioqwp8kXQhYSYq2D19HHFBpYw5q6cMYrHBNwOsGzDU0jIMABEpCgPpUEsy8BAIQyIOA1/qEgJVHMHmkPAls2LDBli1bZkuXLrXVq1fbunXrrF27dta7d28bMGCADRkyxLbbbru0zm/atMmeeOIJu+222+zXv/61derUKdz32Wef2VlnnWXz58+3lStXWp8+fcoSHgJWWYbVtVPqxFp8ZhvXNmKcDwJeN2A+6GAFBCDQlASoT01Jn3dDAAINEfBanxCwyNvEE/jmm2+C+DRlyhRbu3ZtvTw6duxo06dPt9NOO81at25d674PP/zQTjzxxPB3d999NwJW4rMKAMUmgIBVbMLls77XDVj5EMYTCEAgXwLUp3zJ8RwEIFBsAl7rEwJWsSPP+q4JSLxauHBhEKV0qctK/77nnnsGkUqdVe+9957df//9dt1119lLL71kZ5xxhl1xxRXWtm3bGt8QsJiB5TrRy9A4jhCWYVCL5JLXDViR3GVZCEAgRgSoTzEKFqZCIGEEvNYnBKyEJSLu1ibw9NNP13ROzZs3z4488khr1qxZWkw6Ujh+/Hh76KGHgoA1efJka968ebgXAQsBi9+t0hBQ59WQ3pU2bH+GuJeGePzf4nUDFn+yeAABCDSWAPWpsQR5HgIQKBYBr/UJAatYEWdd9wQ082rChAmhu+qGG26w4cOH1yteRc68+OKL4b4vv/zS7rvvPtt9993t4osvthkzZtTyt1evXnbvvffaDjvsUGsGVvv27e3qq6+2Bx98MNx/xBFH2NSpU22vvfZK+24JY+oQW7x4sa1YscK6detmhx56qE2cONF69uxZ65lIROvevbude+65dskll9g999xjO++8c7DvuOOOCzO5HnjgAbvlllts+fLlYcaX5nKdcsopdswxx1irVq3yiltVVVV4rrq6Oq/neQgCEIBAsQh43YAVy1/WhQAE4kOA+hSfWGEpBJJGwGt9QsBKWibibw2B5557LhwZ3GOPPYKg06FDh4x0dORQApTmZUn0OvXUU7MWsDQ/68477wzD4VMvzdbS8HcNik+9dFxxzJgxpi6xupeEp5kzZ4bjji1atAg/jgQsiWQSou66667w9127dg3D6XfbbTc7++yz7frrr0/r56RJk8Kaded7ZYRiZghY2VDiHghAoCkIeN2ANQUL3gkBCPgiQH3yFQ+sgQAE/kPAa31CwCJLE0tAHVLDhg2zCy64IPyp7+hgXUASlI466igbOXKkzZ4927bYYousjhBqHXVb6eihRKV33303vPemm24Ka2nGloQpXR988EEQxx5//PEwc0sdV9tuu61t3LgxCFrnn3++SYCTIDZw4MBaAtYjjzxi++67r82dO9f23ntv+/jjj8O66uAaNGiQHXjggUGEU2eWBLlnn33WJF79z//8j/3hD3/I60uJCFiJ/TXCcQi4J+B1A+YeHAZCAAJFJ0B9KjpiXgABCORJwGt9QsDKM6A8Fn8Cl112WThqp06l6AuC2XilzqihQ4faNttsU/PFwWxmYI0dOzYIR6nD36O19HcLFiwIRwR1LVmyxAYPHhy6u6ZNm1bTZRXZJ/FK4puEqmuvvTasGdkgASvqDkv1J/L39ttvt1GjRtVydf78+aGb66qrrgpHHnO9ELByJcb9EIBAqQh43YCVyn/eAwEI+CVAffIbGyyDQNIJeK1PCFhJz8wE+x/NriqVgKV5VBK+Uq9IdNKXDtURtuuuu4b5WhKtdL+O/qmLqu716aef2plnnmmrV6+2RYsWheOB0VrPPPOMPfroo7bffvvVeizqONN8Ls3EOvjgg7M6NplNijzWbx/7QWX64ffZPM895U+gokMna33sEGszckz5O4uHrgh43YC5goQxEIBAkxCgPjUJdl4KAQhkQcBrfULAyiJ43FKeBEotYK1cuXKz43npBKyPPvooHCnU1w6zuaJ1062V+vz7778fjiVGA+T1M3VwHX/88WEWmIa/V1RUZPPKze5BwMoLWyIfajPiZGv7szMS6TtONw0BrxuwpqHBWyEAAU8EqE+eooEtEIBAKgGv9QkBizxNLIGoI0mDy88555ysOUQzsEaMGBGOBGroeTZHCLMVsFKPAmZjVLYCltbSbC3N3Lrxxhs3GyavrxDqCOEuu+ySzWtr3YOAlTOyxD7QbKuO9u3FDyfWfxwvPQGvG7DSk+CNEICANwLUJ28RwR4IQCAi4LU+IWCRo4kl8MILL9gJJ5wQjt/l8xXC1HlRxRCwUo8VZhOkTB1YqWvomOJ///d/m+ZlqdNLRxF1aci75mF17tw5m1fW3IOAlROuRN+MgJXo8DeJ8143YE0Cg5dCAAKuCFCfXIUDYyAAgRQCXusTAhZpmlgCX3zxhZ199tk2Z86c8DU/DXLP9CXCF1980YYPHx7mVN133322++67B36FFLA+//xzmzJlil1//fVhltVhhx2WVYxyEbBSF9SXCP/2t7/ZuHHjwpcI083PymQAAlYmQvw8IsARQnKh1AS8bsBKzYH3QQAC/ghQn/zFBIsgAIH/T8BrfULAIkMTTaC6ujrMf9J13XXX2VFHHVXvHKh169bZ+PHjQ8fSFVdcYZMnT7bmzZsXXMDSguoIO+WUU8LXAufOnWvt27evFae33347zMnSMPeFCxdajx49akS0dJ1bkSgmoW7p0qXWv3//WutFQ+F1rBIBK9G/EkVzPgxxHzLc2gyt/QXMor2QhSHwbwJeN2AECAIQgAD1iRyAAAS8EvBanxCwvGYMdpWEgLqPJNpImNq4cWMQsyZNmhSOFbZs2dI2bdpkEoTuv//+IHC99NJLdsYZZwQBq23btjU2Rt1Pr732mi1YsMCqqqrCzz777DM766yzwrG8bGdg6Tm9UwKWxDJ1fF144YW20047BXuef/55u+iii4IQpfld6iKTkJapA2vJkiU2ePDgMEh+1qxZ4euG8nHDhg3BZnV96cuEmpHVpUuXnPhH/koQ5IIABCDgiYDXDZgnRtgCAQg0DQHqU9Nw560QgEBmAl7rEwJW5thxR5kTkIj15JNP2rRp0+wvf/lLvd527NjRpk6dGgQuDW5PvVKFKv19165dbdmyZfb9738/LwFLa6hoSFiL5lPVNUwdWLNnz66ZV5VJwJJQJbFLRxPTXd26dbPbb7/d+vXrl3PEEbByRsYDEIBAiQh43YCVyH1eAwEIOCZAfXIcHEyDQMIJeK1PCFgJT0zc/w8BiVBPPfVU6Eb64x//GL7SJ9HqgAMOsAEDBthxxx3XYGfS3//+dzvvvPPs4YcftsrKynC070c/+lHeApYskyildRYvXmwrVqywdu3ahQ4qdWfpq4GtWrWqcSCTgKUbNffrd7/7nd122232zDPP2Pr1623XXXcNw+zHjBlj3bt3zyslELDywsZDEIBACQh43YCVwHVeAQEIOCdAfXIeIMyDQIIJeK1PCFgJTkpch0ChCCBgFYok60AAAoUm4HUDVmg/WQ8CEIgfAepT/GKGxRBICgGv9QkBKykZiJ8QKCKBVfO3sqqdNxTxDQleuuXWVvGd06yix/QEQ8B1CORPwOsGLH+PeBICECgXAtSncokkfkCg/Ah4rU8IWOWXa3gEgZITmjMvPgAAIABJREFUQMAqPvKK7tOsYqeLi/8i3gCBMiPgdQNWZphxBwIQyIMA9SkPaDwCAQiUhIDX+oSAVZLw8xIIlDcBBKwSxLdlF2vxo7dL8CJeAYHyIuB1A1ZelPEGAhDIhwD1KR9qPAMBCJSCgNf6hIBViujzDgiUOQEErBIEGAGrBJB5RTkS8LoBK0fW+AQBCORGgPqUGy/uhgAESkfAa31CwCpdDvAmCJQtAQSs4oeWI4TFZ8wbypOA1w1YedLGKwhAIBcC1KdcaHEvBCBQSgJe6xMCVimzgHdBoEwJIGAVMbAa4r7DmVbR7RdFfAlLQ6B8CXjdgJUvcTyDAASyJUB9ypYU90EAAqUm4LU+IWCVOhN4HwTKkEBVVVXwqrq6ugy9wyUIQCDOBLxuwOLMFNshAIHCEKA+FYYjq0AAAoUn4LU+IWAVPtasCIHEEUDASlzIcRgCsSHgdQMWG4AYCgEIFI0A9aloaFkYAhBoJAGv9QkBq5GB5XEIQMAMAYssgAAEvBLwugHzygu7IACB0hGgPpWONW+CAARyI+C1PiFg5RZH7oYABNIQQMAiLSAAAa8EvG7AvPLCLghAoHQEqE+lY82bIACB3Ah4rU8IWLnFkbshAAEELHIAAhCIEQGvG7AYIcRUCECgSASoT0UCy7IQgECjCXitTwhYjQ4tC0AAAnRgkQMQgIBXAl43YF55YRcEIFA6AtSn0rHmTRCAQG4EvNYnBKzc4sjdEIBAGgIIWKQFBCDglYDXDZhXXtgFAQiUjgD1qXSseRMEIJAbAa/1CQErtzhyNwQggIBFDkAAAjEi4HUDFiOEmAoBCBSJAPWpSGBZFgIQaDQBr/UJAavRoWUBCECADixyAAIQ8ErA6wbMKy/sggAESkeA+lQ61rwJAhDIjYDX+oSAlVscuRsCEEhDAAGLtIAABLwS8LoB88oLuyAAgdIRoD6VjjVvggAEciPgtT4hYOUWR+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qEgJVbHLkbAhBAwCIHIACBGBHwugGLEUJMhQAEikSA+lQksCwLAQg0moDX+oSA1ejQsgAEIEAHFjkAAQh4JeB1A+aVF3ZBAAKlI0B9Kh1r3gQBCORGwGt9QsDKLY7cDQEIpCGAgEVaQAACXgl43YB55YVdEIBA6QhQn0rHmjdBAAK5EfBanxCwcosjd0MAAghY5AAEIBAjAl43YDFCiKkQgECRCFCfigSWZSEAgUYT8FqfELAaHVoWgAAE6MAiByAAAa8EvG7AvPLCLghAoHQEqE+lY82bIACB3Ah4rU8IWLnFkbshAIE0BBCwSAsIQMArAa8bMK+8sAsCECgdAepT6VjzJghAIDcCXusTAlZuceRuCEAgDYEDJz1llV1+CJsyINChbTMbuHeljexbWQbe4AIEzLxuwIgNBCAAAeoTOQABCHgl4LU+IWB5zRjsShSBb775xr766iurrIynaICAVX7pOuKAShtzUMvycwyPEkfA6wYscYHAYQhAYDMC1CeSAgIQ8ErAa31CwPKaMTnYdffdd9tJJ53U4BPdunWzfffd14YNG2Y//vGPrVWrVjm8gVuLSeCDDz6w2bNnW69evWz48OE1r/rwww/txBNPtPfee8/uvfde23XXXYtpRqPWRsBqFD6XD6sTa/GZbVzahlEQyIWA1w1YLj5wLwQgUJ4EqE/lGVe8gkA5EPBanxCwyiC7shGwUt0888wz7dJLL7W2bduWgffxdyGK31133RUEq+hCwIp/bOPsAQJWnKOH7akEvG7AiBIEIAAB6hM5AAEIeCXgtT4hYHnNmBzsqk8ASV3io48+sqVLl9pFF11k69evtzvvvNMGDhyYw1u4tVgEsolfsd5dqHXpwCoUST/rcITQTyywpHEEvG7AGucVT0MAAuVAgPpUDlHEBwiUJwGv9QkBqwzyLRcBZMmSJTZ48GA766yz7PLLL7eWLZlx09QpkEv8mtrW+t6PgOU1Mrnbpc6rIb0rbdj+8ZzHlrvHPFHuBLxuwMqdO/5BAAKZCVCfMjPiDghAoGkIeK1PCFhNkw8FfWsuAsjTTz9tffv2tVNPPdWuvvpqa926dS1b3nzzTbvjjjtMQteaNWvC3KWjjz7aJk6caN27d69170svvWRDhw61bbbZJnR0rV27Nohiy5cvD8+dccYZNnbs2PCON954w2bOnGn3339/WEMi2rnnnltrzUxH5lLfJ587depkn332WRDj5s+fbytXrrSKigqbO3euPfLII7Zx40br37+/TZo0yQ488EBr1qzZZtz1zoULF9rixYttxYoVpllhhx56aPC3Z8+etZ6J7BMH2X7JJZfYPffcYzvvvLPNmDHDjjvuuLC+7pOf6ngT708++STw+NGPfmQTJkyoWTfyR9xSL3XJnX/++WGd+mZgbdq0Kdg7b968wFtddf369QvxGDVq1GbHQ1PjLltlt44sRjE++eSTbdy4cdaxY8e8crOqqio8V11dndfzPAQBCECgWAS8bsCK5S/rQgAC8SFAfYpPrLAUAkkj4LU+IWCVQSZmK2DpS3c333xzECrSdWD96U9/Cj+TsFL3krBz1VVX2aBBg2pEnUiA6dy5cxgMf8EFFwSxJvW64oorbO+99w5iVt11+/TpE0SUSBhrrIClQfYPPvjgZja0a9cu7ZFJ2TNmzJggMtW99IwEt9NOO81atGhRI0xJUGrfvn0Ygi/bdXXt2tWWLVsW/GxoTd0rjrfffnsQm/IVsDZs2BBs05901+GHH27XXnut7bLLLjU/jgSsgw8+2CLxq+6zJ5xwQhACO3TokPNvBQJWzsh4AAIQKBEBrxuwErnPayAAAccEqE+Og4NpEEg4Aa/1CQGrDBIzk4AlwUJfstN96pBSZ5I6jiR0RNff//53GzlypOmf06dPN3XkSMiQWKJuJnUcff755+G5SKxIFWAkzFx55ZWhW6uystIWLFgQuo2+9a1vha4edQbpf2+11Vb24osvBgHt0UcftRtuuCF0g+lqrIAl0Unrjh8/3rp06WLvvvtuENVuuukmGzJkSBDvttxyy/AufflP73388ceDuKaOq2233TawkdijDqjnnnuulvAV2Sce+qKjOr0kWn388cemd3/xxRfBx9tuuy28V8PyxVD8X3311fB36vYSWwlM0RD9XIa4p4qQ6uqaNWuWHXHEEUFkS31HXTEqErDku4RDdY+pE0/XH/7wh+D/unXrggB47LHH5vxbgYCVMzIegAAESkTA6wasRO7zGghAwDEB6pPj4GAaBBJOwGt9QsAqg8TM5SuEElokzkjoiTqLJIroOOGUKVOCYKMuo7rH7SQ2SQTScTwJMc2bN6/VQXTjjTfaKaecUvOcOrEkJGm9dMcVI5vPOeccu/jii8N6jRWwfv7zn5s6vtQdFV2RyCZfo+N++lk0C0zvnjZtWg2L6DmJV8OGDQtCVSQ2pQpYqcJb6jNitMcee9gtt9yyWSfTs88+G44Z6mhidARSz+YiYEmU0xHBF154IXSAHXLIIbUyWEKl4qBuOh1h1BFKXZGApW6xBx54wHr37l3znOKvr1IqL9TVpZjkeiFg5UqM+yEAgVIR8LoBK5X/vAcCEPBLgPrkNzZYBoGkE/BanxCwyiAzsxGw1K2jTp2f/exnm812UgeRRI933nkndE6pm6rupY6lESNGhL/WPTo2GIlD6jBatGiR7bbbbjWPff3110EQueyyy8KROYkuqVe6WVyNFbAkUKnTK/VKt+aXX34ZRCvdHx39q+vvp59+GjqoVq9eXeNbtNYzzzwTusf222+/nLIn9chlxFAL5CJgrVq1KnTOSQi77rrrQudX3StaT0Kj/kiMjHirQ06iYt1jgtEz0fytnBwzs8f67WM/qNx8xliu65TT/RUdOlnrY4dYm5FjysktfIFA7Ah43YDFDiQGQwACBSdAfSo4UhaEAAQKRMBrfULAKlCAm3KZ+gQQdetobpWO9km4UpeNBq7XvV555ZXQbRQlaUO+9OrVy+69994wlLw+QSZ6Xt1NGhiuYeMaol5sAUtD3HU8LpOA9dFHH4Xjkg899FBWYYvWzSSwpS721Vdf2T//+U97/fXX7a233rI///nP4biihqanMsxVwBJ7xaohoSmdOJhpeD8CVlapkNdNbUacbG1/dkZez/IQBCDQeAJeN2CN94wVIACBuBOgPsU9gtgPgfIl4LU+IWCVQc41NANLM6zOPvtsu/76623gwIFhSPfWW29dy+v6homnQ5NOwJIolnokrq6AlU5YKkYHVrYCVupRwGzCn4uApU61a665Jsz20pcBMzHMVcDKRmhCwMomqqW7p9lWHe3bix8u3Qt5EwQgUIuA1w0YYYIABCBAfSIHIAABrwS81icELK8Zk4NdmYa4v//++2EOlQZ0a2C55kRFA8T1mkjAqk+Iqs+UTM9FHVheBSzNi4q6ybLBnakDK5WzBtcfcMABYdaUhsNr2LsuDXDXlfreXI4Q0oGVTaR83YOA5SseWJM8Al43YMmLBB5DAAJ1CVCfyAkIQMArAa/1CQHLa8bkYFcmAUtL6Rjf6NGjQ1eQBq7rGFp0RUfqXn755fCVQQ0Zz+YqtYClweoakr7jjjvWdHx99tlnYSC9Osuy7cDS1xQ1sF5daZplddhhh2XjbsYh81EcTj/9dPvVr3612XwqFYEBAwaELyTmK2BlMwNLA+Q10yzdDKx0A/XlfDadXQ1BYgZW/XQ4QpjVrxc3QaBoBLxuwIrmMAtDAAKxIUB9ik2oMBQCiSPgtT4hYJVBKmYjYGkm0+WXXx4Gq2tOlL5g17179+C9Bq5feOGF4WuA5557bvj36AuFEZ7oq3wa1B59Ya/QAlbqlwvrCkv6Ut6cOXPCVxA1jD46spiPgCWfIpFHw+Xnzp1r7du3r5UJb7/9dpiTpWHuCxcutB49emQUsKKOM7HVlxxTr1T+jZmBle1XCDXfSx13xx57bDCDGVil/0UPQ9yHDLc2Q2t/wKD0lvBGCCSbgNcNWLKjgvcQgIAIUJ/IAwhAwCsBr/UJActrxuRgVzYClpZ744037KSTTgpihsQWfYkvEqpefPFFGz58uK1du9amTp0ahCIdfdu4cWO4X8KX/pkqzhRawEoV0vS1vKuvvtp23nlnk7Clr/ZJgFMHmY7mNVbA0vFBdSlJ6JHfEu122mkn0xcVn3/++TAkfenSpTZz5swwQ6x58+YZBaxIFJPts2fPtl122SVE8dVXX7VLLrnE7rjjjvC/6xOwxF33tWrVKtyX7siihLybb77Zxo0bFwbpz5o1Kwh6iqPeo64rCW4nnHBC6EqLvjZYbAGrqqoq2FxdXZ1D5nIrBCAAgeIT8LoBK77nvAECEPBOgPrkPULYB4HkEvBanxCwyiAnsxWw5Oo999wTxA/NaNJz0Vf7JIw8/PDDpuNv69atS0tF3Vn6E83PKrSApZdKSPvpT39qq1evrmVDt27dglgjkUhXYwUsraFfyvHjx2/2rujF6sCSENW5c+d6BaVUI1NnYNUFKLFp+vTpwW6JhMuWLauZiyVx6aijjgpCnS4diZRYp/+tTq66s7o0mF/Cmv6kuw4//HC79tprawQ03YOAVQa/6LgAAQjkRcDrBiwvZ3gIAhAoKwLUp7IKJ85AoKwIeK1PCFhlkGa5CFgSPySQ3HTTTZbu+Nybb74ZOoWWLFlia9asCUJX//79g7DVr18/q6ioqCFWDAFLi6tTTMcFZYM6rgYNGmSTJ0+27bbbLnSQFUrA0jrqclLHkmZ/aU5Yu3btgqin7qxjjjmmphsqujedoJSaQvoKoY4kLlq0KAzHl3Alm8V6++23D11lmr+lLqoxY8aER3W8UMKcfqZnNOhd/n/55ZdpBSw9o04x2Ttv3jxbvnx54KT4DB06NLwrdUg/AlYZ/JLjAgQgkDcBrxuwvB3iQQhAoGwIUJ/KJpQ4AoGyI+C1PiFglV2q4RAESk+AI4SlZ84bIQCB7Ah43YBlZz13QQAC5UyA+lTO0cU3CMSbgNf6hIAV77zCegi4ILBq/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XEIBAQwSoT+QHBCDglYDX+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Jw4KSnrLLLD23rLZvZ2ce0sh90ax4j6zEVAhAoZwJeN2DlzBzfIACB7AhQn7LjxF0QgEDpCXitTwhYpc8F3giBsiMQCVhyTCLWgvFtys5HHIIABOJJwOsGLJ40sRoCECgkAepTIWmyFgQgUEgCXusTAlYho8xaiSCwadMm058WLVqUjb/ffPONffXVV1ZZWZmXT6kClhZYfm7bvNbhIQhAAAKFJuB1A1ZoP1kPAhCIHwHqU/xihsUQSAoBr/UJAStGGfjSSy/Z0KFDbe3atVlZfdddd9mJJ56Y1b3pbrr77rvtpJNOsosuusjOP//8vNfRgxdffLHNmDEjpzVOPfVUu/rqq61169Y5PVfMm9944w274IILbNy4cdanT59ivqpka3/wwQc2e/Zs69Wrlw0fPjyv9yJg5YWNhyAAgRIQ8LoBK4HrvAICEHBOgPrkPECYB4EEE/BanxCwYpSUCFhNH6xIiFu5cmXZCFiRUNkYwbPWEcL2zWzBBI4QNn22YgEEICACXjdgRAcCEIAA9YkcgAAEvBLwWp8QsLxmTBq7IgFrv/32c9eZlA/GDz/8MHSIvffee3bvvffarrvums8yJX0GASs97poh7u2b2dkDGOJe0qTkZRCAQIMEvG7ACBsEIAAB6hM5AAEIeCXgtT4hYHnNGAQsl5FBwEoflqqqqvCD6upql3HDKAhAILkEvG7AkhsRPIcABCIC1CdyAQIQ8ErAa31CwPKaMUUQsDZs2GDLli2zJUuW2PLly239+vXWrVs323fffe20006zfv36WUVFRc2b083Aevrpp61v376m42Y77bSTnX322fbf//3fdsghh9hVV11lO+64Y9ZEs+nA+uyzz+yss84yzZ668cYb7dZbb7W5c+da586dbeLEicHu5s2bh6Hqq1evtltuucUef/xxW7duXfBHM8NGjRplbdtuPlRcg8v/93//1xYsWGAPPfSQrVmzJtiuDreBAwfamDFjwnt0RX7XdS46dpfKavLkyXbzzTfbvHnzTF1z/fv3t3PPPdcOPvhg0zufeOIJu/zyy0MM1HV2+umn2ymnnJLWRjFauHChLV682FasWBHideihhwbfe/bsac2aNasxKZWn7HnzzTdtzpw5wXYNZ5dPYrnnnnuGZ+o7kprPzDMErKzTnhshAIESE/C6ASsxBl4HAQg4JEB9chgUTIIABAIBr/UJAStGCdqYI4Tvv/9+ED3uu+++tB63a9fObrjhhjDEOxJFGhKwJNJIGJFopGvIkCFBtNlyyy2zJpqLgPU///M/ttdeewVBJroefPBBO/bYY8PX8zTsXd1Rn3zyyWbvP/zww+3aa6+1XXbZpeZnEpJ0bHH8+PFByEt3SfCZP3++bb311lkLWOLy+eef2/XXX19rSQlPt912m/3lL39Ja+eUKVPs0ksvtVatWtU8p3hLRBPnupfiNXPmzCDgRV9DjHi+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73vdqmaLuLAl2Ona4dOnScJxPl8QsdS/Nnj07CDqpR/HUnSXRS11RdY/TZRKw9H4JapEQpXdJaFKH2t///vdw9FKxiK7oiKTsefTRR+2www4LP5KwNXjw4OCvxLSoyyp6TmsOGzYsHP9Ud5mOSKYKWOn8kvAl8e/AAw8Mwlck5hXiK4SP9dvHflDZzCq27mrtz55hlb32zicleAYCEIBAwQnwH4gFR8qCEIBAgQhQnwoEkmUgAIGCE/Ban+jAKnioi7dgvgJWJosi4UNC16JFi0Ink66GBCx1GaWKIJneke7nuQpYEoY00yr10i/WgAEDgpiT2lWUes+f/vSnMA9LQpb+pIpV9dkd+V73mUwClmZZ/frXvw6dVtEVCYjyN5Vv9PNozUjcUheYRCv5q5lle++9uRikzrEzzzwzHOGM1ox4PvPMM0EM0yyv1CvKn2222SbENuqYK6SApfdJxOp094P5pATPQAACECg4Aa8bsII7yoIQgEDsCFCfYhcyDIZAYgh4rU8IWDFKwXyPEKa6qGHnOtamIedvv/12mMn0xz/+MQwI17Vy5Urr06dP+PeGBCwdb1OXko7w5XvlKmCl2ha9Ux1jEq+yueqzWV1QskWdaC+//LI99dRTgYkY1X0mk4CVTiSL/NRRTg2MjwbD1ydgqats5MiR4bhfNlfEJRPPUglYsrnz489mYzr3QAACECg6Aa8bsKI7zgsgAAH3BKhP7kOEgRBILAGv9QkBK0Yp2RgBSzOj9BU/dQdJmKnvipuAlTp7KlMoU8UoHRPUVwc1M0tHC+u7chWw0n3BLxKWIlGw7qywuh1YqUcBM/mknyNgZUOJeyAAgaQS8LoBS2o88BsCEPgPAeoT2QABCHgl4LU+IWB5zZg0duUrYEm80qBwfRlPA7179+4djpdpKPgPf/hD69KlSxijlArjAAAgAElEQVQUruHfcRWw0glHDYVWHWejR48OYp6Gq++///7h6OR3v/vd8LVD/fzkk0/OuQOrkALWe++9V2smWaZU9dKBVdFlG+u04LeZzOXnEIAABEpCwOsGrCTO8xIIQMA1AeqT6/BgHAQSTcBrfULAilFa5itgRcO7DznkkPAVv+22266W1xJx9LU6zU6Km4C1atUqO/zww+24444Lvkmgy3RFg9N1nE+innzXFwFTLx2PnDx5cpMIWBqmrwHysi11sHsmvzwIWBKv2v/XBQxxzxQsfg4BCJSMgNcNWMkA8CIIQMAtAeqT29BgGAQST8BrfULAilFq5itgpZtlFbmto3T6uWYu6YqbgPXuu+/aqFGjwjBzfRVRYlbqJf9uvvlmGzduXM0XB9evXx++BFhfh5P+XsPYNYOqKY4Qyv5bbrkl2CDf9AXF9u3b1/JL88sUMw1zj74s2ZQCVlVVVbCvuro6Rr9RmAoBCCSBgNcNWBLY4yMEINAwAeoTGQIBCHgl4LU+IWB5zZg0duUrYC1fvtwGDRpk3//+98Pg9X322ceaN29u+jqexBF1+nzyySexFLBSBbhu3bqFmVbytW3btqZh6Bryft5559n2229fcxxPRyonTJhgt912W/gqob7m16FDB9PX/zS8ffr06WG4va76BCxx07HLqHOrIZEw1xlYem+qiDZ8+HC78MILbaeddjIN4X/++edNRxU1u2vmzJnheOj/a+9OgKyszvyPP+ybIpsLmgRUHHS0SKI9QcVAAog6ICjgAIpCRGRRQBAtI6CoiAwKCuICigIqLiAMLuWooIXjhjIxOpNBJ9HIlIL7RnAF/Nfv/Oftud3cpu/tvt39nH6/t8pS6Xvf9zmfczj13l+f97zqz8oGWJMnTw5+jRo1yvtvBQFW3mR8AAEEqknA6wVYNTWf0yCAgGMB5ifHnUNpCKRcwOv8RIAV0cCsaICVuQdW6ea2atXKtIn4H/7wh7DqZ82aNda3b9/wthieQqg6dUvg7Nmzbfr06Vl7U8HW3LlzQ7BVp06d8J7MPbBKf0jvGzBggI0ZM8ZOOumksIJrn332KWGSfEbHnThxYlar5D0VCbD0WU0aF1xwQVhdlu2lFVhz5swpfqphRQOs5BbTJMRUe2bNmmUNGzbM+W8HAVbOVLwRAQSqWcDrBVg1M3A6BBBwKMD85LBTKAkBBIKA1/mJACuiAVrRAEtNVIilIGbp0qXh6XsKdfr3728jR44Mm5drNY9Cm2nTpoVVSVrRE0uApfZpZZKCHoVwa9euLd6cvXfv3jZu3Dhr3759iZ5OnkJ4ww03hM3rdVthjx497Nxzz7V+/fqF1VgjRoywN99801asWGFHHnlk+Lwc9Zm77747nENe+uehhx6yoUOHhpVR+v/MV0UDLB1Dn9Utgro9UqGb9vjq0qVLuL2wT58+JVZLVTTA2rFjR3DT6jyNMW1eP3/+/Jz2E0vaSYAV0URCqQikTMDrBVjKuoHmIoBAFgHmJ4YFAgh4FfA6PxFgeR0x1IVARAIvL2xhRR22mzVuZ/X+frHVadktouopFQEEarOA1wuw2mxO2xBAIDcB5qfcnHgXAghUv4DX+YkAq/rHAmdEoNYJFAdYalnjdla/y19qXRtpEAIIxCng9QIsTk2qRgCBQgowPxVSk2MhgEAhBbzOTwRYhexljoVASgVKBFhmVr/HDymVoNkIIOBNwOsFmDcn6kEAgeoXYH6qfnPOiAACuQl4nZ8IsHLrP96FAAJ7ECDAYngggIBXAa8XYF69qAsBBKpPgPmp+qw5EwII5CfgdX4iwMqvH3k3AghkESh5C+HPrH6Xt3FCAAEEXAh4vQBzgUMRCCBQowLMTzXKz8kRQGAPAl7nJwIshi0CCFRa4P82cf+Z1fv7u9jEvdKiHAABBAol4PUCrFDt4zgIIBCvAPNTvH1H5QjUdgGv8xMBVm0febQPgWoQKCoqCmfZuHFjNZyNUyCAAAK5C3i9AMu9BbwTAQRqqwDzU23tWdqFQPwCXucnAqz4xxYtQKDGBQiwarwLKAABBMoQ8HoBRochgAACzE+MAQQQ8CrgdX4iwPI6YqgLgYgECLAi6ixKRSBlAl4vwFLWDTQXAQSyCDA/MSwQQMCrgNf5iQDL64ihLgQiEiDAiqizKBWBlAl4vQBLWTfQXAQQIMBiDCCAQEQCXq+fCLAiGkSUioBXAQIsrz1DXQgg4PUCjJ5BAAEEmJ8YAwgg4FXA6/xEgOV1xFAXAhEJEGBF1FmUikDKBLxegKWsG2guAghkEWB+YlgggIBXAa/zEwGW1xFDXQhEJECAFVFnUSoCKRPwegGWsm6guQggQIDFGEAAgYgEvF4/EWBFNIgoFQGvAgRYXnuGuhBAwOsFGD2DAAIIMD8xBhBAwKuA1/mJAMvriKEuBCISIMCKqLMoFYGUCXi9AEtZN9BcBBDIIsD8xLBAAAGvAl7nJwIsryOGuhCISIAAK6LOolQEUibg9QIsZd1AcxFAgACLMYAAAhEJeL1+IsCKaBBRKgJeBQiwvPYMdSGAgNcLMHoGAQQQYH5iDCCAgFcBr/MTAZbXEUNdCEQkQIAVUWdRKgIpE/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AUtYNNBcBBAiwGAMIIBCRgNfrJwKsiAYRpSLgVaDrRf9mDfY72mt51IUAAggggAACCCCAAAIIIJBFoGWzOtbvmAZ29gkNin9KgMVQQQCBWitAgFVru5aGIYAAAggggAACCCCAQAoEzjy+gY34TcPQUgKsFHR4bW7izp07bdq0aXbdddfZ3LlzbeLEiVmbq4F+6qmn2tatW+3kk0+2e+65x9q0abPbe5PjLViwwJ544gnr0qVLwfk+/fRTO+uss+yDDz6wBx980Dp27FjhcyTHevLJJ/d4jGOPPdZ69uxpI0aMsPbt21f4fMkHv/nmm2C9cOFCe/7556vEqdJFmhkBViEUOQYCCCCAAAIIIIAAAgggUDMCWom1ckJTAqya4eeshRZ45JFHrF+/fnbeeefZvHnzrGnT/z+4M1/Lli2zYcOGhT9q27atPfroo3bMMcfs9r5PPvnEzj777PDnZYVcla2/JgKspGaFZYsWLbKuXbtWqhkEWJXi48MIIIAAAggggAACCCCAAAI5CBBg5YDEW+IReOutt2zQoEHWrFkzW758ubVr165E8d9//71ddtll9thjj1mvXr3slltusdtvv91GjRq1WyPfeOMNGzhwYPjnmmuusXr16hUcoioCLBV53333WevWrXerd8eOHbZp06awSu3++++3M844I6ycatmyZYXbRoBVYTo+iAACCCCAAAIIIIAAAgggkKMAtxDmCMXb4hDYtm2bXXDBBfYv//IvWW/727JlS7hlr3HjxjZ58mQbM2aMde/e3W688UZr0qRJiUYqBBo6dKitWbPG+vbtWyUA1R1gJY34/PPPwy2EL7/8cpkr0HJtMAFWrlK8DwEEEEAAAQQQQAABBBBAIF8Brbwa+KsGNvg4NnHP1473OxdQGDVp0qSs+2C98MILdsopp9iFF15oF198sY0ePdoUapVerZWs1HrxxRfDSqWDDz64uNUff/yxLV682B566CF77bXXwiov7Sk1btw469Spk9WpU6f4vUlApb2mLr/8cpsxY4Y98MAD1qFDB7viiivs17/+dZl7YP35z38OdWpV2dKlS61bt257lE/OpTeVtQIrOUBZoVN5gVqywu2AAw4oPkd5AZaOKcOVK1fa+vXr9+il+nQ8BZAyXrdune29995hXy3dFtqnTx9r1KhRhUZgUVFR+NzGjRsr9Hk+hAACCFSVgNdNSKuqvRwXAQTiEWB+iqevqBSBtAl4nZ/q/Pjjjz+mrTNob8UFkpDqzDPP3G1lVRJuaVWVNnK/9tprw8bvTz31lJ144oklQip9/tBDDy1xjJdeeims2nr99dd3K1BBy8yZM0MoVr9+/fDzJBBq3rx5CF7uvffe8OfJ3lsKtrJt4v7++++HlWR//OMfcwqvMs+VS4Cl42t/rzfffLPECqxCB1gKvLTSS31S+pXNa/v27XbppZfarbfemnUAXHTRRcG49Gq5XEYLAVYuSrwHAQRqQsDrBVhNWHBOBBDwJcD85Ks/qAYBBP5PwOv8RIDFKM1LILlNMAlyDjzwwPD55PZC7W2VPPHv6aefDnthaY+rKVOmFK+eSp5UeOWVVxbvj5WEPs8++6yNHTs2rKjSsb/++mtbvXq1TZ061T777LOw4bs2ks8MlfRkwM6dO9vNN98cNoz/8ssvw8oi/bt0gPXhhx+Gc+YTXuUaYGl106uvvmrXX3992AfsnHPOCTUpYMs8RllPRcxnBZZWqqkda9euDV5aoSavH374IQRaCg7VF5leWnF1+umnh43lFTZqpZry61deecUUXv3Xf/1XhZ8ISYCV118j3owAAtUo4PUCrBoJOBUCCDgVYH5y2jGUhQAC5nV+IsBicOYlkNz+d+edd5YIO5Lw5bDDDjP9bJ999rHNmzebVlopWEn+TCfTxuZXXXVVidVJuqVNt7GNHDkyhCvaKD55KWTRbXta1TR8+HBbsGBB+HmyokkBVrbN4kuveGrRokVxeHXXXXfZb3/72xK3JO4JIvNcuYDptjy1SU8jTF6FXIG1atUqGzBgQAgHtXF+siotOZfCq8GDB4dgL/HS5vIKBnXLpMK1zJf6RKvb5s6daxMnTsyliSXeQ4CVNxkfQACBahLwegFWTc3nNAgg4FiA+clx51AaAikX8Do/EWClfGBWpPnJBuyZodEjjzwSVkZlrrbS6qkJEyaEvZm0R5P2sPr222/D/lgfffRRcaiV/JlubSt9u2FS3yeffBICLK3U0v5Yhx9+eHGApb209Lljjz22RHMyAyOthLrjjjvsueees3zDKx00lwAr2U9KT1ZUeJQZwmUeo7IrsJIQUft9Pfroo2HVWelXYr9hw4ZiL62MU10///nPwx5hCvAq84TEzHM+3e0f7BcN/m9/soqMKz6DAAIIIICAR4G6LVtbk74DrenZIzyWR00RC3j9ghgxKaUjgECBBLzOTwRYBergNB1Gq3sU0mhfqzlz5oT9p7SiSv+UDqCSfbGSsCu5BbFHjx7FtxXqqX0Kp957773i2w9Le2bbzLy8FU3Jz1WvNkbXpvAKmTJvq8u138raxH3Hjh32zDPPhL2lFMRpI/n+/ftb3bp1dzt0efXmegth4vX444/nVP7zzz8fNmpPbp/UHmXJSyu0VK/6U3uGZas7l5MQYOWixHsQQAABBGIWaHrmcGt27tiYm0DtzgS8fkF0xkQ5CCBQAwJe5ycCrBoYDLGfUntL6XY/rYrSaiytNNL/Z3viYLLpu34+a9assEeUnlT48MMPF2/sXl6wI6/KBFi6xVBPMxw6dGhYfaXVWwqxDjrooJy7orynEGqV2bBhw8I+XQrrhgwZstvtieW1M9cAK5fVYJkNSwIs/Zn2ztJKtEWLFoVbPDNfegqhbiHUbaD5vgiw8hXj/QgggAACsQnUadHK2qz819jKpl7HAl6/IDomozQEEKgmAa/zEwFWNQ2A2nQa7UmlJwzOnj07rLhq2rRpWMHTvXv33Z5MmKy40h5Ny5cvD08K1O2GCr6SDeCrYwXWsmXLrFu3bjZ9+vTwpL2y9o4qq5/KC7Bkcv/994d9pFq1apX16YaFDrDKuhUxl7Gm2xC1kb3CPa3k0q2GemmTd+2Hte++++ZymOL3EGDlxcWbEUAAAQQiFCDAirDTnJfs9QuiczbKQwCBahDwOj8RYFVD59fGUyRPGNSG4PXq1Qurm7JtAJ7s16Sn8t19990hHGnTpk1YjdWwYcNAk8seWFu3bg0bj+s2uNJ7YJUV5GQLjN59991Qq25XVIimW+tyeZUXYOkY27dvD7cSai+vbEFQeQFWcmvmIYccEmpr3bp11pVnuXjl0qbkPQrf/uM//sPOP//88CTCbPuJlXc8AqzyhPg5AggggEDsAtxCGHsP+qvf6xdEf1JUhAAC1S3gdX4iwKrukVBLzpc8YfDoo48OT8DTE/eeeOKJrIFQsum7Vj7p1kE95e6ss84qIZHrUwi10it5omF5gVC2n2c+0fCMM84IgVouG5nnEmCpQZs2bQq3D77++ut200032fjx44tvJdy2bZtdcMEF4fbF0nuFqa758+fbRRddZCeddNIeAyydJ/FSqKcN6ps3b17CU5vda18xbeaulWFt27YNm+fr3KtXrzbtQZb5SjZ910bvBFi15C8pzUAAAQQQKIhA2MR94BBrOqjkE3wLcnAOkmoBr18QU90pNB4BBIKA1/mJAIsBWiGBZE8q3Q6oV8eOHUvcFph50GRl0V577RVWW61YscKOPPLIrIHLs88+a2PHjrXLL7883GKoYEWBy9SpU8P+UpkbsFckwNJJv/rqKxs3bpzptkLtBaX9uerU2fMT9HINsDKDKD3tT+HREUccEdq6c+fOsNG9bl/s3bt3uN2yQ4cOpmBLt1dqVZraePzxx5cbYGnVmerW7X8KzHTcQw891Hbt2mX/+Z//aVdffXVwU2ioVWFaJbdq1SobMGBACBmvv/768PRCrYLTyjGdXwGXnkyoPbL222+/vMZFUVFReP/GjRvz+hxvRgABBKpawOsFWFW3m+MjgIB/AeYn/31EhQikVcDr/ESAldYRWYB2a/WS9nzSS6uqMm8LzDx8sun7ypUrw6qgW265JTwNsPTrpZdesjFjxoTVS6Vfer/CGJ1PK770qmiApc9qc3mtAmvRokWJkKksllwDLH1eG6WPGjUqBEgXXnhh2CusSZMm4dBaofW73/2ueM+p5HzaZF6hklZW6bWnWwiTz2hS0YquZP+q0rXLWk+JTPazyrzFMVs7VYNuCdVeYfm+CLDyFeP9CCBQXQJeL8Cqq/2cBwEE/AowP/ntGypDIO0CXucnAqy0j8xKtF+D+tRTTzXtT6XN2UvfFpgcOtn0fdq0aVn3ycosQeGPQhztc/Xaa6+Fpwf27NkzrJjq1KlTiZVSlQmwduzYEQI31VQ6ZMpGkk+Apc8/88wzYa+tv/3tb6bgrlevXsWH1T5cul1QK6K04kr7ZU2aNCk8FVGfyTXA0vtUl1Z56Rx6EqKCPq2w0uosPVWwUaNGJZrz3XffmfYjW7Jkib344ovh/Fo9p9spR4wYYe3bt6/QiCDAqhAbH0IAgWoQ8HoBVg1N5xQIIOBcgPnJeQdRHgIpFvA6PxFgpXhQ0nQECiVAgFUoSY6DAAKFFvB6AVbodnI8BBCIT4D5Kb4+o2IE0iLgdX4iwErLCKSdCFShwMsLW1hRh+1VeAYO7U6g4f5W9yejre7BU92VRkEIZAp4vQCjlxBAAAHmJ8YAAgh4FfA6PxFgeR0x1IVARAIEWBF1VoFLrdv+Mqt76DUFPiqHQ6BwAl4vwArXQo6EAAKxCjA/xdpz1I1A7RfwOj8RYNX+sUcLEahyAQKsKif2e4KG+1n9X7/vtz4qS72A1wuw1HcMAAgg4PYx9XQNAggg4PX6iQCLsYkAApUWIMCqNGG8ByDAirfvUlK51wuwlPDTTAQQ2IMA8xPDAwEEvAp4nZ8IsLyOGOpCICIBAqyIOqvApXILYYFBOVzBBbxegBW8oRwQAQSiE2B+iq7LKBiB1Ah4nZ8IsFIzBGkoAlUnQIBVdbZuj6xN3H82weq2u8RtiRSGgAS8XoDROwgggADzE2MAAQS8CnidnwiwvI4Y6kIgIoGioqJQ7caNGyOqmlIRQCANAl4vwNJgTxsRQGDPAsxPjBAEEPAq4HV+IsDyOmKoC4GIBAiwIuosSkUgZQJeL8BS1g00FwEEsggwPzEsEEDAq4DX+YkAy+uIoS4EIhIgwIqosygVgZQJeL0AS1k30FwEECDAYgwggEBEAl6vnwiwIhpElIqAVwECLK89Q10IIOD1AoyeQQABBJifGAMIIOBVwOv8RIDldcRQFwIRCRBgRdRZlIpAygS8XoClrBtoLgIIZBFgfmJYIICAVwGv8xMBltcRQ10IRCRAgBVRZ1EqAikT8HoBlrJuoLkIIECAxRhAAIGIBLxePxFgRTSIKBUBrwIEWF57hroQQMDrBRg9gwACCDA/MQYQQMCrgNf5iQDL64ihLgQiEiDAiqizKBWBlAl4vQBLWTfQXAQQyCLA/MSwQAABrwJe5ycCLK8jhroQiEiAACuizqJUBFIm4PUCLGXdQHMRQIAAizGAAAIRCXi9fiLAimgQUSoCXgUIsLz2DHUhgIDXCzB6BgEEEGB+YgwggIBXAa/zEwGW1xFDXQhEJECAFVFnUSoCKRPwegGWsm6guQggkEWA+YlhgQACXgW8zk8EWF5HDHUhEJEAAVZEnUWpCKRMwOsFWMq6geYigAABFmMAAQQiEvB6/USAFdEgolQEvAoQYHntGepCAAGvF2D0DAIIIMD8xBhAAAGvAl7nJwIsryOGuhCISIAAK6LOolQEUibg9QIsZd1AcxFAIIsA8xPDAgEEvAp4nZ8IsLyOGOpCICIBAqyIOotSEUiZgNcLsJR1A81FAAECLMYAAghEJOD1+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rxx9/tB07dliDBg1SLhFH87te9G/WYL+j4yjWeZUtm9Wxfsc0sLNPYOw77yrKi0TA6wVYJHyUiQACVSjA/FSFuBwaAQQqJeB1fiLAqlS31syH77vvPhs6dKjde++9dtZZZ+2xiBdeeMFOOOEEGzVqlN14443WpEmTmik6j7N+/PHHNmfOHPv5z39uQ4YMyeOTvt/66aefhv764IMP7MEHH7SOHTu6Kbiy44QAq/BdeebxDWzEbxoW/sAcEYGUCXi9AEtZN9BcBBDIIsD8xLBAAAGvAl7nJwIsryNmD3XV9gArn/bF1H0EWDH1Vs3XqpVYKyc0rflCqACByAW8XoBFzkr5CCBQAAHmpwIgcggEEKgSAa/zEwFWlXR31R40n4CnsitrqrYl2Y+eT/tqor7aeM7KjhNWYBV+VBBgFd6UI6ZTwOsFWDp7g1YjgECmAPMT4wEBBLwKeJ2fCLC8jpg91JVPwFPZYKImePJpX03UVxvPWdlxQoBV+FHBLYSFN+WI6RTwegGWzt6g1QggQIDFGEAAgRgEvF4/EWDFMHpK1ZhPwFNWMJEc4+qrr7YRI0bYLbfcYg8//LC99dZb1rlzZxs+fLgNGzYs655Z3333nT322GN25513mo6vV48ePWz8+PHWrVs3q1u3bomKdeucjr169erw/m3btoX9n37961/bhRdeaJ06dbI6deqEcw8aNMhef/31Ep9XjdOmTSv+M53/2WeftbvuusvWrVtnP/zwg3Xp0sXOO+8869OnjzVq1Gi3Xk1qvu2228JndP4xY8aEz8ydO9euuOIKe/7558NxMl/aj2vx4sX20EMP2WuvvWbt2rWznj172rhx44rrTt6f3CLYvn17u/zyy23GjBn2wAMPWIcOHcLx1d7Se2Al/VDeMCy939muXbtsw4YNoba1a9fa5s2bg738zjnnHGvWrFnWQ7777rs2f/58W7VqlX322Wd28skn22WXXWbffPNNpfZKI8Aqrwdz/7lWXg38VQMbfBybuOeuxjsRKFvA6wUYfYYAAggwPzEGEEDAq4DX+YkAy+uI2UNdhQywFGB8/vnnIQwp/br44ovt2muvLREIffjhhyG8WbFiRdYKZ82aZfpc/fr1w88VSikgS4Ku0h9SILR06dIQvuQSYG3fvt2mTJli8+bNy3r+s88+O2wAv++++xb/fE+fUUjXuHFjW7hw4W4B1ksvvRRCrtKBmg68995728yZM2306NHFbU0CrObNmwczhU56tW3b1h599FFTsFXRAEtBmMIpvfR0Rm3If80114QwsPSrV69etmDBAjvssMNK/Oi5556z888/Pzhnvlq1amWDBw+2W2+9tcKb/RcVFYVDbty4McK/UZSMAAK1WcDrBVhtNqdtCCCQmwDzU25OvAsBBKpfwOv8RIBV/WOh0mcsZIClYk4//XSbPn26HXXUUaaVSgpeFIQPoF0AACAASURBVELttddeIXg55phjioOTK6+8MgQ3CkkUbh199NGm1UDPPPOMXXrppfbRRx+FVUddu3Y1BUdaYbVkyRLT5yZMmGAtW7YM73/77bfDn91///1htZcCl2TVUFnt27lzZ1gtpfNopZVWNf3yl78MK760suif//mfbdGiRaH2zOAtOZ6eajh79mzr3r17qOHJJ5+0Sy65pDjQyVyB9f7775vCMK30Gjt2bFhRdeCBB9rXX38dVpJNnTo1rGC65557rF+/fsEnCbB0XK1iu/nmm4Pdl19+GQIv/TvXpxD++OOPwUYB2e9//3ubNGlScZAoXwVRhx9+eFjl9Zvf/MYaNGhgChe1wkzhloJJhXLy1itpjwImtVn90qJFC9uyZUvoT4VXelX0aZUEWJX+a80BEECgigS8XoBVUXM5LAIIRCTA/BRRZ1EqAikT8Do/EWBFOBALGWApaFFQcvDBBxdL6HayiRMnhgAkc+XPn/70JzvjjDNMK3YUcmlFUeZLt6UNGDAgBC5aHaT3Dxw4MARjutUtCVOSz7zyyit22mmnhVvx1KbWrVuHH5XVvr/+9a82ZMgQa9OmTbh98YADDihx/q+++iqsDnv11VfDCrEjjzwyrC7TCrCXX3451KzwKvP11FNPhRq1kikzwFK9ur1w5MiRIRDKvCVP4ZJqVMCVGb5lBli33357CIMyX/k8hXD9+vXhFs7evXuH0C05f9Ked955J/TbEUccUeIcWp2lYFDhmYI23dqZaZptVV3itmzZMgKsCOcDSkYAgT0LeL0Ao98QQAAB5ifGAAIIeBXwOj8RYHkdMXuoq5ABllYX6ZY73UaX+VIApRVOmXsvPfjgg+FWsySgqlevXqX0klsGdbvf8uXLi2/7K6t9jzzySFjtpFVYCtiyvRTCKPjRbYnaC0p/8U499dSwb5X2+dJKqMxXEggp7EkCrG+//Tas4tKqJAVcJ5544m6n+uSTT0KApZVN2h9Lq6GSgOrFF18Mnzv22GMrFGAl4dUvfvGLECLuv//+xcdJ2qN+0O2aDRs23K023SqoWzIVZOkfrapL2qNja3Vc6VcSPrICq1JDmg8jgIBDAa8XYA6pKAkBBKpZgPmpmsE5HQII5CzgdX4iwMq5C/28sZABVukN0pNWZguwrrvuunArXekNxXOR0cqgL774wrSK6r333jPtL6XNx7Uxum7tUzimjdX1Kqt9yflzOV/SriR0K6udui1RG8Tr2EmApVBL4ZTqzKwr87yZq9SSz5W3wqq8n+v4mzZtst/97nfhVHffffduK6yS9uRikIRRCuTKa08SjPXt2zesOGvSpEkupyh+z9Pd/sF+0aBOXp/x8ua6LVtbk74DrenZI7yURB0IIFBAAa8XYAVsIodCAIFIBZifIu04ykYgBQJe5ycCrAgHXxLwZLtNrXRzcnkKYeYT/vYUYGULtcrj01P8brrpJlOt2jMq2yvXACs5f3nn1M+TwCrzaYvZ2qn3JsfNNYjSZ6oiwNIeVgqdPvjgg7BaLNl7LLO9uT61UJ9JAizt21Xe3lvJajitGktbgJX4Nj1zuDU7d2wuw4v3IIBARAJeL8AiIqRUBBCoIgHmpyqC5bAIIFBpAa/zEwFWpbu2+g+QSyiTVJXcTlb6VsHyjpEtrMo3wEoCmTVr1oR9s44//nj71a9+FTZDT8IZ7SGlVy4rsPI9f3Jc3W7nfQVW8nRH7QuWPJUx28gqr9+yfSaXFWVvvvmm/dM//VPoo7QGWHVatLI2K/+1+v9Cc0YEEKhSAa8XYFXaaA6OAAJRCDA/RdFNFIlAKgW8zk8EWBEOR21IrqcAagP0bPs6ZTZJYYSeYFd636jygpA97YGV7K1Up86ebxlLzjFmzJjwhMDS+08lt63tt99+OQVYFdmDq7w9sPRkQG3WvnLlyrz2wNq6dWvYY0vBU+k9sLSCKtuth2XdQqinNerJinqioVaqaaP6smzz6ftkHHz//fd22WWXhWCqrD29nn766TCmKroHVsy3ECZOBFgRToaUjEAOAl4vwHIonbcggEAtF2B+quUdTPMQiFjA6/xEgBXhoErCEz3lL9uT9ZImKUhROKNVWE888YR16dKluLUVCbDKewph8pRAPW1QYcxtt92220bwSQHaE0ubkOu2vlxvIUzOr2Po6Yh6emHmK3kC38yZM+3hhx+2/v37Fz+F8A9/+EMIqYqKikp85plnnrGhQ4eaTCvyFEI9wVBPRNxnn32KN3HPJ8BSzdpEXwGTPLTZev369csclUnfb9iwIbRHoVPmS09IVD3nn39+OK42u1cYlmzSnu2pigrQ9L477rgj1QEWtxBGOBlSMgI5CHi9AMuhdN6CAAK1XID5qZZ3MM1DIGIBr/MTAVaEgyozpGjXrl0IifR0Pt2mp7Dib3/7mymwuf766+2xxx4z3T44e/Zsa9asWaUCrMyA6PTTT7fp06fbUUcdFY759ttvhyfe3X///WHPq/Hjx9tdd90VArTevXuHMOWwww4rfu+MGTNMTwzUq6wAa/Lkyab3NWrUKLyvdOilwKd79+7WoEGDsBJKgZlWGf32t78NYYxWdumVhHWdO3cOIdEJJ5wQ/lzhlVY+vf766+H/MwMsPV1QG58/++yzwU+b1+vWR+0npScWTp06NezppaBO9nqVt0l76Z8feuihYcWVjj1u3Ljw78w+yjY01fdqj2pT38tHfaHP6VZBrfyaMmWK/fSnPy2xCkx7kWl1lWqXq1bltW3bNgR3Wp13ww03hNOlcQVW2MR94BBrOuicCGcDSkYAgfIEvF6AlVc3P0cAgdovwPxU+/uYFiIQq4DX+YkAK9IRpU3EFQopmNq2bVuZrVDQofftu+++Jd5TkRVYOoCCEK0SUnCT7aUVPgqJFKZl7oFV+r164qBCINWhAOnRRx8t3hdLG8+fcsopxe3S6iAds2HDhiE00molBVTZXgrDFGQdd9xxxT/WCiOFOvPmzdvtI7q9UcfVzzIDLL1RT0rUz5OAK/PDuh1SK71Gjx5dvGIq3wBLxxs0aFDW45cuNDNYUt+r3xUgZnsp2FIopWAr81bE5AmHWr2V+dL7NU4UhlU0wEpWtm3cuDHSv1GUjQACtVXA6wVYbfWmXQggkLsA81PuVrwTAQSqV8Dr/ESAVb3joKBn02ocbb69fPlyW7t2rWl/JL0UDinAOfPMM61r167FK5gyT17RAEvH+O6778LKLt2qprBJL92eqNVWffr0KXE+BV4333xz2CdKT7pTbbplT/tHaZWQVkwpENOxRowYEY6llVaLFy8OP9NntNH7/Pnzi/fQ0vm1MkorvNatWxdCrV/+8pdhE3Ido3RYl1mzwi19RnUonNLT+RSkLVy4cLcAS59T/apF9b/22mth1VPPnj3DiindwpgZEFVXgKW6du3aZQqiVJv6fvPmzaFNWu2m2tq3b591rCXtWbJkiW3ZssVOPvnkEAgqFNPKNAKsgv4V5WAIIOBAwOsFmAMaSkAAgRoWYH6q4Q7g9AggUKaA1/mJAItBm2oB3RI4YcIEW79+fdhTqvS+WqnGyaPxrMDKA4u3IoBAtQp4vQCrVgROhgACLgWYn1x2C0UhgICZeZ2fCLAYnrVaQCu4dJueNpbXqjPtY5X5euONN2zw4MG2//77Z/15rcYpYOMIsAqIyaEQQKCgAl4vwAraSA6GAAJRCjA/RdltFI1AKgS8zk8EWKkYfultpDY2122FyeblF110UQixdu7cGW4J1O2DTz31VNjPShu616tXL71YlWj5ywtbWFGH7RU7QuN2VvfAYVb34GkV+zyfQgABBPYg4PUCjE5DAAEEmJ8YAwgg4FXA6/xEgOV1xFBXwQR0e+CwYcPCPlHZXmVtdF+wAlJwoEoFWP/rU/en46zu381NgRZNRACB6hTwegFWnQacCwEEfAowP/nsF6pCAAFuIWQMIFCjAu+++27YTP7xxx8PG8PrKYk9evSwIUOG2D/+4z9m3ei+RguO7OSFCLCscTur3+UvkbWcchFAwLsAXxC99xD1IZBeAean9PY9LUfAu4DX+YkVWN5HDvUhEIFAYQKsn1n9Lm9H0FpKRACBmAS8XoDFZEitCCBQNQLMT1XjylERQKDyAl7nJwKsyvctR0Ag9QKFCLC0B1bdQ65IvSUACCBQWAGvF2CFbSVHQwCBGAWYn2LsNWpGIB0CXucnAqx0jD9aiUCVClQqwGr8M6vbdhjhVZX2EAdHIL0CXi/A0tsjtBwBBBIB5ifGAgIIeBXwOj8RYHkdMdSFQEQCRUVFodqNGzdGVDWlIoBAGgS8XoClwZ42IoDAngWYnxghCCDgVcDr/ESA5XXEUBcCEQkQYEXUWZSKQMoEvF6ApawbaC4CCGQRYH5iWCCAgFcBr/MTAZbXEUNdCEQkQIAVUWdRKgIpE/B6AZaybqC5CCBAgMUYQACBiAS8Xj8RYEU0iCgVAa8CBFhee4a6EEDA6wUYPYMAAggwPzEGEEDAq4DX+YkAy+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MQYQAABrwJe5ycCLK8jhroQiEiAACuizqJUBFIm4PUCLGXdQHMRQCCLAPMTwwIBBLwKeJ2fCLC8jhjqQiAiAQKsiDqLUhFImYDXC7CUdQPNRQABAizGAAIIRCTg9fqJACuiQUSpCHgVIMDy2jPUhQACXi/A6BkEEECA+YkxgAACXgW8zk8EWF5HDHUhEJEAAVZEnUWpCKRMwOsFWMq6geYigEAWAeYnhgUCCHgV8Do/EWB5HTHUhUBEAgRYEXUWpSKQMgGvF2Ap6waaiwACBFiMAQQQiEjA6/UTAVZEg4hSEfAqQIDltWeoCwEEvF6A0TMIIIAA8xNjAAEEvAp4nZ8IsLyOGOpCICIBAqyIOotSEUiZgNcLsJR1A81FAIEsAsxPDAsEEPAq4HV+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aG2+8YfPmzbM1a9bYZ599Zj169LAxY8ZYnz59rFGjRj4LpyoEEIhaQPPO4MGDbcqUKXbWWWeV2ZaPP/7YFi9ebEuWLLG33nrLOnbsaMOHD7cRI0bYvvvum/Vzu3btsvXr19v8+fNt3bp14T2a18aPH2/dunWzunXrRm1H8QggUFiBZM647bbbwpyhayHNNb1797Zx48ZZ+/bts55w+/bttmzZMlu6dKlt2LDB2rVrZ/379w9zTVmfYX4qbN9xNARqu4C+q7355pt2xx132KpVq2zz5s3WuXNnGzp0qA0ZMsRat25dsGuh6v5eSIBV20cv7UOgwAKapB588EG74IILwsVa6dfYsWNt9uzZ1qxZswKfmcMhgECaBT788EMbNWpUCM3vvffeMgMsBVYKql544YXduHTxdvfdd9sRRxxR4mc7duywG2+80a655hrbtm3bbp+bNWuWXXzxxVa/fv00dwFtRwCB/xX47rvvwrXOFVdckdVEoZQCKoXfmS/NYwq3VqxYsdvnyvoM8xPDDgEE8hEo77taly5dwi/5FLhnvioy15R3rqr4XkiAlc9o4L0IIBBWMwwaNMi++OILmzFjhg0YMCCsuHr11VfDFzx9aVy0aJGdd955VqdOHcQQQACBSgvoN4cKzR9//PFwrLICrG+++cYmTpxoCxcutMmTJ9ukSZOsbdu2tnXr1jBf3XrrrXbOOefYzTffbM2bNy+u67nnngsru/bbb7/wpbR79+7hZ08++WSY17Zs2WIrV660Xr16VbotHAABBOIXUJB+9tln2yGHHGIKuDVnNGjQIMwVN910k91www2mL4maq5JVVTt37gzzy+WXXx5WQGhOOvjgg0NorhXt119/vRUVFdk999xjBx10EPNT/MOEFiBQIwKlv6udfvrpYWGBroXmzp0b5ietSl+wYEGJBQcVuRaqie+FBFg1Mqw4KQJxCihl1yoFfaHTBZqWu2eGVMntPbrw0vJ4fXHkhQACCFRUQKscHn74Ybv66qvDF8MmTZrYRx99VGaA9corr9hpp51mJ5xwQgixWrZsWXzqr776Kqx8WL16dfhHtwfqpXNceumlYWWWvjj269evRLlPPfWUDRw4MIT1pS/2KtouPocAAvEK6BbACy+8MATcCqiSwDtpkX6uIF237jzwwAPhl356/fWvfw3BlVZyZgZb+plWPlx55ZU2c+ZMu/POO8MqUuaneMcIlSNQkwK6/hk9erTNmTMnzEWZ39V0DTVy5EjbtGlT+MVcp06dKjzX1NT3QgKsmhxdnBuByAQ+//zz8BvH//7v/y4x6SXNyPwi+MQTT4TfPvJCAAEEKiLw7bff2mWXXRZWJmiZuy7EtNLzqquuKjPAuu6668Lqhttvvz3cblj6pX0gFETpVkHto6WLur/85S9h9dXee+9t9913nx144IElPqZ5T18m33nnnXD7dOkl9xVpG59BAIF4BbQi9MwzzyyeM7LtJaNf4g0bNiyE79OmTQuN1fyhueb3v/99mIPq1atXAiEJ4Pv27Rt+WajAnvkp3nFC5Qh4FMhcqf78888Xf1eryFxTU98LCbA8jixqQsCpQLJM9Cc/+UlYqZC5uiEpOUn9y/oC6bRplIUAAs4EdJGl2wC1klNhlDZf15c+7TmT7RbC5KJs+fLlplVTxx577G4t0ipRrabSz2655ZbwBVS3PWvFlvZpUEjWuHHjEp/TbT/6AqpwTMc98cQTnUlRDgIIeBNIAizdrqMVEHol81fmqqzMurXKNHk4RRKmMz9561nqQSBugffffz8sRtCiA10vae89vSoy19TU90ICrLjHINUjUK0CyeSmL5PJbwdLF6CLLj3hIvO3jtVaJCdDAIFaIaCl6bqtRvvKJK89BViffvpp+PL3wQcflLlSKrnYOuCAA8JqK62cyGXO2tN5awU2jUAAgYIJJLcY6vbnZDV6WaseMk+abQ5jfipYt3AgBFItoOsp3TaoX8Y99thjYaW6bmlObi+syFxTU98LCbBSPZRpPAL5CeQyUSXvIcDKz5Z3I4BA+QKVDbCSL4g6Uz4BVnJht6enH5ZfPe9AAIE0CCT75mnj5OSBEbkEWMl7Xn755eIQPpcvlcxPaRhVtBGBigskc4SOoBVX8+fPtz59+ljdunWLD1qRuaamvhcSYFV8LPBJBFInkM9EpX1oFGKV3uMhdWg0GAEECiZQqADr+++/D0vnk5VY5a0aTS7sMjdXLlijOBACCNQagX//938PT0zVSw+GOOKII8J/5xNg6UlgDz30kB111FE5rRBlfqo1w4eGIFAlAnrC6dq1a8M89Mc//jGsbJ86dWrY6F177emVT4CVXAvV1PdCAqwqGSYcFIHaKZDPRMUKrNo5BmgVAjUpUKgAK7lYy/UWQlY41GSvc24E4hB46aWXbMyYMfbFF1/Y0qVLrVu3bsWF5xNgsQIrjv6mSgRiFHjvvffCw260l3HmE+XzCbCS1eg19b2QACvGkUfNCNSQgC6qevXqFZ6+wx5YNdQJnBaBFAvsKcBKnoaji7OynhaYbQ+s5Mlgewrd2QMrxYOOpiNQjsCuXbtM+11dcskl1qJFC7vtttvsuOOOK/EpPVX14osvtltvvdUyn/yV+aZse2AxPzH8EECg0ALJtZAexpU8MKIic01NfS8kwCr0iOB4CNRigXyeNqHfPp5zzjm1WIOmIYBAdQsU6imEWhkxb948a9q0aV5P3lm/fr117dq1upvN+RBAwKmAnuSluWTGjBkhtNJ/H3744VmrzfUphPXr1w+3OOvJq/k8GYz5yekgoSwEnAl8/fXXNmHCBHv11VeLf+FXkbmmpr4XEmA5G1CUg4BngS+//NLOO+88+/Of/5x1hYMu5C699NKw70Py5B3P7aE2BBCIS6C8lVBaGTpp0iQra7P1VatW2YABA8Lj7KdMmRKevrN58+awqrR58+ZhSX2bNm1KoGhl14gRI+ydd94pc2VXXIpUiwAChRDYtm1bmEe0UfvIkSNt1qxZ1qpVqzIP/cgjj1i/fv1KzD+Zb37llVfstNNOs759+xavcmd+KkRPcQwE0iOQudpTD5Q48cQTd2t8tu9zFZlraup7IQFWesYzLUWg0gJ6rP21115r06ZNK3HfdHLgN954wwYPHmwHHXSQLVu2zNq2bVvpc3IABBBAIBEoL8DSbxBPOeUUO/nkk23hwoWm5fHJ66uvvrJx48bZ6tWrwz89evQIP0r2ptGKBwVY+oKZ+UqeKKbga8GCBdasWTM6BAEEUi6wffv28As73RI4ffr08N/JZshl0SSrFfbaa68Qsrdv3774rXrE/ZVXXmkzZ860zIdFMD+lfKDRfAQqILB48eKw4GDUqFFZt3xJrmt69uxpeq+ulSoy19TU90ICrAoMCj6CQJoFkpBK+8zMmTPH9PSuRo0ahWWo2t9BXyAXLVoUJk6tbuCFAAIIFEqgvAArCakUoGtFxFVXXRWC9K1bt4ZbfPRlU7c2J4+2T+pKLua0ekI/Uwim15NPPhnmtS1bttjKlSvDHoC8EEAg3QI7d+60uXPnhtBKq640R+i2v/JemSFV7969wxfLDh06mFZy6dZDPSmsqKgoBOn6RSDzU3mi/BwBBLIJvPvuu+H7mb6TTZ48OaxM17WQgnf9Ak9PIPzss8/C9zUtPKjMXFMT3wsJsBj3CCCQl4DSdm30p8dEa/Ir/Ro7dqzNnj2bVQp5qfJmBBDIRaC8AEvH0CoH3fKnC7fSr86dO5d4tH3yc32x1JdJHV9fJku/8vmSmks7eA8CCMQr8Kc//cnOOOMM27RpU7mNKL0C4sMPPwwrQVesWLHbZ9u1a7fb0wv1Juancpl5AwIIlBJ47rnn7Pzzzw/XRKVfe++9d1jtOXr06BLhe0Xmmpr4XkiAxXBHAIG8BTRZKXHXbwzXrFkTgizdjqPHR/fp0yesyOKFAAIIFFoglwBL5/z444/DsvglS5aEi7eOHTva8OHDQ7CljZGzvfQkMW2CPH/+fFu3bl14i+a18ePHmzZ9r1u3bqGbw/EQQCBCgeRpXbmUnu0WHq2C0CpRPexmw4YNpuCqf//+Ya7JvK0w8/jMT7lo8x4EEMgU+J//+Z8w1+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H/BUBRqBJfEUAAAAAElFTkSuQmCC"/>
          <p:cNvSpPr>
            <a:spLocks noChangeAspect="1" noChangeArrowheads="1"/>
          </p:cNvSpPr>
          <p:nvPr/>
        </p:nvSpPr>
        <p:spPr bwMode="auto">
          <a:xfrm>
            <a:off x="307975" y="7937"/>
            <a:ext cx="15041514" cy="15041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Google Shape;353;p14"/>
          <p:cNvSpPr txBox="1">
            <a:spLocks/>
          </p:cNvSpPr>
          <p:nvPr/>
        </p:nvSpPr>
        <p:spPr>
          <a:xfrm>
            <a:off x="1214081" y="901979"/>
            <a:ext cx="17068799" cy="1674272"/>
          </a:xfrm>
          <a:prstGeom prst="rect">
            <a:avLst/>
          </a:prstGeom>
        </p:spPr>
        <p:txBody>
          <a:bodyPr spcFirstLastPara="1" wrap="square" lIns="0" tIns="0" rIns="0" bIns="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defRPr/>
            </a:pPr>
            <a:r>
              <a:rPr lang="en-US" sz="4800" b="1" spc="-63" dirty="0">
                <a:solidFill>
                  <a:srgbClr val="002060"/>
                </a:solidFill>
                <a:latin typeface="Source Sans Pro" panose="020B0604020202020204" charset="0"/>
              </a:rPr>
              <a:t>Structure of Earnings Survey (2018) and </a:t>
            </a:r>
          </a:p>
          <a:p>
            <a:pPr lvl="0" algn="l">
              <a:spcBef>
                <a:spcPts val="0"/>
              </a:spcBef>
              <a:defRPr/>
            </a:pPr>
            <a:endParaRPr lang="en-US" sz="4000" b="1" spc="-63" dirty="0">
              <a:solidFill>
                <a:srgbClr val="E46C0A"/>
              </a:solidFill>
              <a:latin typeface="Source Sans Pro" panose="020B0604020202020204" charset="0"/>
            </a:endParaRPr>
          </a:p>
        </p:txBody>
      </p:sp>
      <p:sp>
        <p:nvSpPr>
          <p:cNvPr id="2" name="Isosceles Triangle 1">
            <a:extLst>
              <a:ext uri="{FF2B5EF4-FFF2-40B4-BE49-F238E27FC236}">
                <a16:creationId xmlns:a16="http://schemas.microsoft.com/office/drawing/2014/main" id="{5BAC77C1-CB47-E9FF-A4FD-B06069AF2B30}"/>
              </a:ext>
            </a:extLst>
          </p:cNvPr>
          <p:cNvSpPr/>
          <p:nvPr/>
        </p:nvSpPr>
        <p:spPr>
          <a:xfrm rot="16200000" flipV="1">
            <a:off x="-60164" y="749875"/>
            <a:ext cx="1110455" cy="906105"/>
          </a:xfrm>
          <a:prstGeom prst="triangle">
            <a:avLst>
              <a:gd name="adj" fmla="val 4935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4" name="Rectangle 3">
            <a:extLst>
              <a:ext uri="{FF2B5EF4-FFF2-40B4-BE49-F238E27FC236}">
                <a16:creationId xmlns:a16="http://schemas.microsoft.com/office/drawing/2014/main" id="{145C143D-79FD-3802-88B2-930D63396CD7}"/>
              </a:ext>
            </a:extLst>
          </p:cNvPr>
          <p:cNvSpPr/>
          <p:nvPr/>
        </p:nvSpPr>
        <p:spPr>
          <a:xfrm>
            <a:off x="1371600" y="2335875"/>
            <a:ext cx="11912502" cy="6477000"/>
          </a:xfrm>
          <a:prstGeom prst="rect">
            <a:avLst/>
          </a:prstGeom>
          <a:solidFill>
            <a:srgbClr val="F39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effectLst/>
                <a:latin typeface="Calibri" panose="020F0502020204030204" pitchFamily="34" charset="0"/>
                <a:ea typeface="Calibri" panose="020F0502020204030204" pitchFamily="34" charset="0"/>
              </a:rPr>
              <a:t>The focus of our analysis is on </a:t>
            </a:r>
            <a:r>
              <a:rPr lang="en-US" sz="3600" dirty="0">
                <a:effectLst/>
                <a:latin typeface="Calibri" panose="020F0502020204030204" pitchFamily="34" charset="0"/>
                <a:ea typeface="Calibri" panose="020F0502020204030204" pitchFamily="34" charset="0"/>
              </a:rPr>
              <a:t>workers who earn below the median wage in each country. </a:t>
            </a:r>
            <a:r>
              <a:rPr lang="en-GB" sz="3600" dirty="0">
                <a:solidFill>
                  <a:srgbClr val="000000"/>
                </a:solidFill>
                <a:effectLst/>
                <a:latin typeface="Calibri" panose="020F0502020204030204" pitchFamily="34" charset="0"/>
                <a:ea typeface="Calibri" panose="020F0502020204030204" pitchFamily="34" charset="0"/>
              </a:rPr>
              <a:t>The estimation sample comprises </a:t>
            </a:r>
            <a:r>
              <a:rPr lang="en-GB" sz="3600" dirty="0">
                <a:solidFill>
                  <a:schemeClr val="bg1"/>
                </a:solidFill>
                <a:effectLst/>
                <a:latin typeface="Calibri" panose="020F0502020204030204" pitchFamily="34" charset="0"/>
                <a:ea typeface="Calibri" panose="020F0502020204030204" pitchFamily="34" charset="0"/>
              </a:rPr>
              <a:t>2.57 million workers employed </a:t>
            </a:r>
            <a:r>
              <a:rPr lang="en-GB" sz="3600" dirty="0">
                <a:effectLst/>
                <a:latin typeface="Calibri" panose="020F0502020204030204" pitchFamily="34" charset="0"/>
                <a:ea typeface="Calibri" panose="020F0502020204030204" pitchFamily="34" charset="0"/>
              </a:rPr>
              <a:t>in 181,698 </a:t>
            </a:r>
            <a:r>
              <a:rPr lang="en-GB" sz="3600" dirty="0">
                <a:solidFill>
                  <a:srgbClr val="000000"/>
                </a:solidFill>
                <a:effectLst/>
                <a:latin typeface="Calibri" panose="020F0502020204030204" pitchFamily="34" charset="0"/>
                <a:ea typeface="Calibri" panose="020F0502020204030204" pitchFamily="34" charset="0"/>
              </a:rPr>
              <a:t> enterprises in 17 EU countries.</a:t>
            </a:r>
            <a:r>
              <a:rPr lang="en-GB" sz="3600" dirty="0">
                <a:effectLst/>
                <a:latin typeface="Calibri" panose="020F0502020204030204" pitchFamily="34" charset="0"/>
                <a:ea typeface="Calibri" panose="020F0502020204030204" pitchFamily="34" charset="0"/>
              </a:rPr>
              <a:t> </a:t>
            </a:r>
          </a:p>
          <a:p>
            <a:endParaRPr lang="en-GB" sz="3600" dirty="0">
              <a:effectLst/>
              <a:latin typeface="Calibri" panose="020F0502020204030204" pitchFamily="34" charset="0"/>
              <a:ea typeface="Calibri" panose="020F0502020204030204" pitchFamily="34" charset="0"/>
            </a:endParaRPr>
          </a:p>
          <a:p>
            <a:r>
              <a:rPr lang="en-GB" sz="3600" dirty="0">
                <a:solidFill>
                  <a:schemeClr val="tx1"/>
                </a:solidFill>
                <a:effectLst/>
                <a:latin typeface="Calibri" panose="020F0502020204030204" pitchFamily="34" charset="0"/>
                <a:ea typeface="Calibri" panose="020F0502020204030204" pitchFamily="34" charset="0"/>
              </a:rPr>
              <a:t>Sample includes workers between 20 and 59 years old who work at least 50% of full-time hours. </a:t>
            </a:r>
            <a:r>
              <a:rPr lang="en-US" sz="3600" dirty="0">
                <a:effectLst/>
                <a:latin typeface="Calibri" panose="020F0502020204030204" pitchFamily="34" charset="0"/>
                <a:ea typeface="Calibri" panose="020F0502020204030204" pitchFamily="34" charset="0"/>
              </a:rPr>
              <a:t>Data on minimum wage rates are </a:t>
            </a:r>
            <a:r>
              <a:rPr lang="en-US" sz="3600" dirty="0">
                <a:latin typeface="Calibri" panose="020F0502020204030204" pitchFamily="34" charset="0"/>
                <a:ea typeface="Calibri" panose="020F0502020204030204" pitchFamily="34" charset="0"/>
              </a:rPr>
              <a:t>sourced </a:t>
            </a:r>
            <a:r>
              <a:rPr lang="en-US" sz="3600" dirty="0">
                <a:effectLst/>
                <a:latin typeface="Calibri" panose="020F0502020204030204" pitchFamily="34" charset="0"/>
                <a:ea typeface="Calibri" panose="020F0502020204030204" pitchFamily="34" charset="0"/>
              </a:rPr>
              <a:t>from the </a:t>
            </a:r>
            <a:r>
              <a:rPr lang="en-GB" sz="3600" dirty="0" err="1">
                <a:solidFill>
                  <a:srgbClr val="000000"/>
                </a:solidFill>
                <a:effectLst/>
                <a:latin typeface="Calibri" panose="020F0502020204030204" pitchFamily="34" charset="0"/>
                <a:ea typeface="Calibri" panose="020F0502020204030204" pitchFamily="34" charset="0"/>
              </a:rPr>
              <a:t>WageIndicator</a:t>
            </a:r>
            <a:r>
              <a:rPr lang="en-GB" sz="3600" dirty="0">
                <a:solidFill>
                  <a:srgbClr val="000000"/>
                </a:solidFill>
                <a:effectLst/>
                <a:latin typeface="Calibri" panose="020F0502020204030204" pitchFamily="34" charset="0"/>
                <a:ea typeface="Calibri" panose="020F0502020204030204" pitchFamily="34" charset="0"/>
              </a:rPr>
              <a:t> Minimum Wage Database. </a:t>
            </a:r>
            <a:r>
              <a:rPr lang="en-GB" sz="3600" dirty="0">
                <a:solidFill>
                  <a:schemeClr val="tx1"/>
                </a:solidFill>
                <a:effectLst/>
                <a:latin typeface="Calibri" panose="020F0502020204030204" pitchFamily="34" charset="0"/>
                <a:ea typeface="Calibri" panose="020F0502020204030204" pitchFamily="34" charset="0"/>
              </a:rPr>
              <a:t>Our main outcome variable is referred as </a:t>
            </a:r>
            <a:r>
              <a:rPr lang="en-GB" sz="3600" i="1" dirty="0">
                <a:effectLst/>
                <a:latin typeface="Calibri" panose="020F0502020204030204" pitchFamily="34" charset="0"/>
                <a:ea typeface="Calibri" panose="020F0502020204030204" pitchFamily="34" charset="0"/>
              </a:rPr>
              <a:t>low pay</a:t>
            </a:r>
            <a:r>
              <a:rPr lang="en-GB" sz="3600" dirty="0">
                <a:effectLst/>
                <a:latin typeface="Calibri" panose="020F0502020204030204" pitchFamily="34" charset="0"/>
                <a:ea typeface="Calibri" panose="020F0502020204030204" pitchFamily="34" charset="0"/>
              </a:rPr>
              <a:t> </a:t>
            </a:r>
            <a:r>
              <a:rPr lang="en-GB" sz="3600" dirty="0">
                <a:solidFill>
                  <a:schemeClr val="tx1"/>
                </a:solidFill>
                <a:effectLst/>
                <a:latin typeface="Calibri" panose="020F0502020204030204" pitchFamily="34" charset="0"/>
                <a:ea typeface="Calibri" panose="020F0502020204030204" pitchFamily="34" charset="0"/>
              </a:rPr>
              <a:t>that </a:t>
            </a:r>
            <a:r>
              <a:rPr lang="en-US" sz="3600" dirty="0">
                <a:solidFill>
                  <a:schemeClr val="tx1"/>
                </a:solidFill>
                <a:effectLst/>
                <a:latin typeface="Calibri" panose="020F0502020204030204" pitchFamily="34" charset="0"/>
                <a:ea typeface="Calibri" panose="020F0502020204030204" pitchFamily="34" charset="0"/>
              </a:rPr>
              <a:t>indicates</a:t>
            </a:r>
            <a:r>
              <a:rPr lang="en-US" sz="3600" dirty="0">
                <a:effectLst/>
                <a:latin typeface="Calibri" panose="020F0502020204030204" pitchFamily="34" charset="0"/>
                <a:ea typeface="Calibri" panose="020F0502020204030204" pitchFamily="34" charset="0"/>
              </a:rPr>
              <a:t> </a:t>
            </a:r>
            <a:r>
              <a:rPr lang="en-US" sz="3600" dirty="0">
                <a:solidFill>
                  <a:srgbClr val="000000"/>
                </a:solidFill>
                <a:effectLst/>
                <a:latin typeface="Calibri" panose="020F0502020204030204" pitchFamily="34" charset="0"/>
                <a:ea typeface="Calibri" panose="020F0502020204030204" pitchFamily="34" charset="0"/>
              </a:rPr>
              <a:t>workers earning between 100 and 110 percent of minimum wage.</a:t>
            </a:r>
            <a:endParaRPr lang="en-US" sz="3600" dirty="0"/>
          </a:p>
        </p:txBody>
      </p:sp>
    </p:spTree>
    <p:extLst>
      <p:ext uri="{BB962C8B-B14F-4D97-AF65-F5344CB8AC3E}">
        <p14:creationId xmlns:p14="http://schemas.microsoft.com/office/powerpoint/2010/main" val="133258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descr="data:image/png;base64,iVBORw0KGgoAAAANSUhEUgAABLAAAALlCAYAAADUsh+xAAAAAXNSR0IArs4c6QAAIABJREFUeF7snQe0FUW2hjdXgoARFbOYw+hgADGBmNFRwAAq0YAoRowMBlQMmBOYA2POmMAxgQlEUGYUcxwxjDn7zKhv/fVeXfse+oQ+6Vaf+/VaLJHTXb3r29X7VP9n165mf/zxxx/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MgAAEIQAACEIAABCAAAQhAAAIQgAAEELAYAxCAAAQgAAEIQAACEIAABCAAAQhAAAJBE0DACto9GAcBCEAAAhCAAAQgAAEIQAACEIAABCCAgMUYgAAEIAABCEAAAhCAAAQgAAEIQAACEAiaAAJW0O7BOAhAAAIQgAAEIAABCEAAAhCAAAQgAAEELMYABCAAAQhAAAIQgAAEIAABCEAAAhCAQNAEELCCdg/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gUse+cWeemOuffLNH2VrvG0rs+07trCDtm1ZtjZpCAIQKA+BX2f/y/7n0gts7ttvlKfB/2+lxbob2AIHHmnNV129rO3SGAQgkJDA3K/ttzeOsj8+u9ds7jcJL85x+vwdrG6ZvaxupVHla5OWIAABCEAAAiUQQMAqAR6XQiBtBKa98ZuddOdPFTP7oG1a2m5dWlSsfRqGAASSE/i895b2x/ffJ7+wgCuar7K6LXrFjQWcySkQgEClCPz+3kX2+5tHV6p5m2+DydZs0e4Va5+GIfDrr79a8+bNrVmzZsCAAAQgkJMAAhYDBAJNiMB1U3+x66f+WrEeD+7WwvbqVnwW1ldffWUHH3ywPfHEE4lsHDdunO26666JrinmZG/fZ599ZpdffrmtssoqxTRTtWvi7P3pp5/spJNOshtvvNHuuece23DDDatmT1O4UYh8P9umS0XRLzH5mbK2/8cff9hbb71ld999t02dOtX+/e9/u/bXWWcd23rrrW2XXXaxVVdddZ4XnbQ9n2WFRmNVJfDss8/azjvvbAMHDrTRo0fb/PPPX9X7Z97s9/+cYr+/c2rFbFAGVt3KJ5bcfmjcSu4QDZRM4Oeff7Z//vOfNnv2bBs5cmSjP0sld4gGIACBihNAwKo4Ym4AgXAIIGCV5ou0vSAjYJXm72KuRsAqhtqf12jMnnPOOXbddddlbaht27Z20EEH2bBhwxq87KTt+SyNFFc3JoHQhBgErMYcDdy7FAJvv/22i+UbbLBBEGJwKX3hWghAoDoEELCqw5m7QCAIAqELWNkghfayEIQzCzCCF/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1304vt9ddfb9OmTXPZGnqx7dWrl/Xt29fatGnTYBTcddddduihh9rRRx9tQ4cOdddde+219t///te6du3qXqK32WYba9WqVf11uQShuPtna0cv67LR2/r999/ntDXf8P3hhx/sjjvucH+ee+45W3/99W2//fZzbSqLJVqzK5fA8vHHH9utt95qYqNJ5bLLLmvdunWzfffd1/7yl7/EFlf94osv7JZbbrGJEyfaSy+95K7529/+ZkOGDLHll1++3vR8Ly5RfxxxxBH118neBx980N1DzLR8THW7+vfvP49/dFHS83WNanBMnz7d9V33kDCS6x7+msmTJ9f7UPXQNGZUi+2ss84KqsZYGmpgqf6JnsMOHTrY2LFjbemll8467JWNdeWVV9opp5xiBx54oP3973+3Fi1azJOB9emnn9pVV13lfLrIIovYFlts4Z756Lj0N9Hzq1pb9957r6vBp/GvsaZnSeM5M4ZEx7PGq67TGNYzoLGw++6724ABA2zRRRedpx/Zntctt9zSxowZ4+yIq7Gn2KRn/IEHHqi/j2qC6fmM61Mxz3M26En5+Hbef/99u+aaa1yNG8Vk9fGQQw5x8Thz2ZCPTbpGy0j1PI4fP94WW2wx22effdzzNd9885m3RTFBNdLEJVes97Yk5afrstkvW6mBle+bad7Ps30PROO/sipvvvlmF1v1HOp7VM/tZptt5jIxn3rqKbv44ovdc+3jrr4Pot/xxXy/Jxl/hcw1ZOtFF13kxvI//vEP22677eYB8ttvv9n5559vF154ofuO23zzzevPSTJey83PG6E5j2plTpo0yWbMmJFzTpA5t1Axdj2/iqf6TpUfFeP1rOqz6PlRMN27d7dLLrnExc5yz5WSj1iugAAEQiSAgBWiV7AJAhUiUKsCll4I9dKr7I24Q5PC008/3VZeeeX6j/2Eb//993cCRlzNHYkwKirqJ8bZBCzd/8wzz3QvanHHXnvtZSeccIJrRxOyK664wr2oxh0S3E477TT30lbIIXFKbWuCmXmo2PWcOXNc//wLcTYB68033zS9iEsAyzz08q/+9ezZs8FHmtBqyZdeMjIPCVmavG+yySbuo2IELHEVi2z1kCTSHXvssfV1kJKeL7vy+W633XZzRe+j/sh1zVZbbeUm51OmTAmmSH4aBCwJUiqGfeKJJ5qeyXw7UX377bemlz+NTX+ufz4/+eQTJ5ToBVjicPTQC69efjt27Fj/z3omdX+9RGae70+KPsPR8bzppps6QUXPQuax0047OTFTNvoj1/MqkebLL780PYuZAla+Z+3kk0+2HXbYoZ5FMc9ztnhTDB+1lc1mxYZ+/fo5USta98bHpjfeeMMV7NfLrz+8AJDPlrhYn8sWfSZ7Mvnlukb+7N27t4tLFHEv5Fvqz3PyCVjZvo/lIz2fzz//fOxzKtFLQrb/wamY7/dCxl/SuYa+TyUwKxboezr6g5ioKFYpm1SHvi+XXHJJ9/ekz3u+/iblJxv0vX7UUUe57+7MQ+K+vnsHDRpUv4Q7OrfQDzla7p0ZT3Wd5mk9evTIK2AtuOCCZZ0rJRupnA0BCIRMAAErZO9gGwTKTKAWBSz9yqlfayWk6OVUk0RlWqgujsQbLUtSdkTmy6Sf8PkXGE1+d9xxR3edfuGVcPLKK6+4yZbf4TBOwIreX1lKur9+Ka6rq7MXX3zRCT9PPvlkfTuvv/66e0HX5Ewv7Mrw0Av4O++8416iJHwUuqtidNnV9ttv72oCrbTSSm5ieN9999mpp57qsh5kVy4BK/orsDK2vH1qZ8KECc5OZSTJrnbt2rlR+dFHH9lhhx3mMpeUSaFrNPn+7rvvXPbRBRdc4Djo1+fFF1+8KAFL2RUSEfWLrdiob+KtlwKJSnrRvemmm+p3Ukx6vvotMVHiprLtJODpxVm+U+aFfgVW+9GXo6i/xWTUqFGuXpNEjMcff9yNGy/ohbLLY+gCln/x0a6DUX8mDX/RXUz1oiR/SmDQUsTo86UMIMULZfPo8ONm9dVXd+NsvfXWc3FAL6vKdpIIpedIArUyEnX4F3H9XeNA7alel45HH33UxQFlUEQzLzTeVL9LMUFCi8Txv/71rzmfV7X3n//8xz1r6oNedpXdJRFF9mnMqT0xVLaZxmIxz3Mu1sXw+fzzz+2YY45x9cx8fGjfvr0pK0xxxIvSUQEo+gKsF26J/BKE1U/5Qzv9KZarXe1CqZgtgVzZdxIGJVhKiJR4GRUOk/KLxjdlBirLT+LiwgsvnNP+pOO1nOenvQZW9PtYWYV6NtZcc02TUC1fyrf6fm/durUTVfQdrzgtEVQxt2XLls73+q7TUcz3e77xJ/Ep6VxD9ivL+8MPP3TP/gorrNDA7ZobSMw9/PDDXba0YlIx47Xc/JRZrZimZ1/ivUS4pZZaymVSKfbpe93PjyRG6YjyU/zVnGDvvfd23/8S6jQXEz/Ns/R31TbUkW0JYTnnSuV81mgLAhBofAIIWI3vAyyAQNUI1KKA5X/B1GRHL0ZKU48eWkakCaR+0Yy+gPoJnyZamiBrOUg060PLE7RsQRkC5513nnthjBOw/P016fQvkNH7+19g9eKrFzIJVNpBTZNV/Yne009mlWYvMUqT8lyHn/j5XzWjy4gyhbVcApZezvWCrBduCTp6OfTH//zP/zhbNJHVS6fPXNFyB3HN/OVb1ynjSy8VyqDwyyKKycCSP/Vyrl/etYQretxwww3uJUdClibKOpKe/9577zlfSJTThFov2NFDYpyECP3qr5ejNdZYw2XIaFwowyXO31ouIf/pl2cErMJCW7lqtUUFLIkcEqp8gXdZojGoZX16+fUvUBJ7zj77bJeVJX9quWD0iI7lqLDsx7PGjMa5hGh/RJcOaYxqvOjw401t6mV2tdVWa3CNfzmOCs7R5ZLKMpWYnpmd5secxp1iisZt0uc5m6eK5SNhQfZoaZcE8OjyLv9c3XnnnQ0ymKIvwJkio+xTnJJ4IY6Z/PS5F/TlDx/ri+EnEcF/P8TFt2z2FzbaK3NWrQhY+u5RXTsvRImWhBLFeAm4mT/uRMdMdAleMd/v+cZfsXMN/12pmCOxyh+//PKLmxPouffCfanjtVz8/PMbF0e9TyTsan6kH4D0fEf5SfDKzDjz8xU9X/KxfpDSkU3AklhdrrlSZZ46WoUABBqLAAJWY5HnvhBoBAK1KGD961//cpNCZSBpMhhX+NlPZqOikf83vcxGM4u8W/wvp5o8+1924160C7l/1NX+fAliyqbYdtttbYkllsi7ZCpuuOSa4GW+MOcSsDTxVD0hCVRaGqMXz7XXXjurgBY9P7NuR7ZhXYyA5funlxll02i5VnQ5Vua9kp6v7BBlVkRFsMw2VXNIv457Ec37T0s9leGmjIDo4V+yVbcLAauwIFduAWvWrFlOOO3UqVMDA/yLkp43X2OlEAuVTaiXz6iQ6sezskUkLGWOy7iabn68xYkz2Z5XH4f08iybl1tuuXlMVrbEwQcf7P5d50jQTvI8F8Ig1zmZfPyLuQTBbPHBvyBny8CSQKVYFD1eeOEFlw2if88m8OuHCi379bFeYpOE9mL5KQPVbxIQtSXO/lI5lnJ9rQhY+i7PjKvK2tMzoziR+QOLmPnxFxW3ivl+jwowceOvkO/6uLmGzySKij3R512Zy/5HsmKedy1v9/ctBz///Or7NPqjVXR8/vjjjy77WD/QeZ/k45ctzmcTsMo5Vyrl2eJaCEAgPAIIWOH5BIsgUDECtShgedFCLynR4t9RiHHiiZ/wZct2imYe+JeYuAlYIfeP2hJXp0lLI7TEUTWmlJURzRrJNRh8xlG2JYd+MqxfrvPVwPI7uykLS4degpXNppdFFVWNvqD7jC0tI4wrNh1nczEClpYFaRmDXvz94YtqaxmCMs60jMQfSc/3/Ap54Pz4yufv6Ms7AlYhZP8vs0YZQ0nGU1zL+YSwQgQsZc5JEHr33Xddlt3MmTPrN4WIxphixnO+59VnO7766qv1z5WeXWU6aDlyviOauZXkec7XbvTzQvgU4k+fVaNlxsrQ0vLAfDt4+mevEHu9MKYxlZSfBIF849GLaSrM7e0vxK5KnVMrAlZcZrJ/rrVMWwJtZn3IXAJWku/3Qsdf0rmGz+J87LHHGixz9CJotO5fsc97nHDmx1pSfv75VbZ4IYf/nsvHL6mAVc65UiH94BwIQCA9BBCw0uMrLIVAyQRqUcDKtntdoQJWrslo5sQ4bgJWyP0zHed3IVNdj9dee63Bx6pho1+gM7NH4pwfN3GPnucnlNFdzbJNMrV0wWebqe5PtPiqxCwVTPe7h+UTCsolYKkdiQlaXqG6Wl5c8+2rbpWyp6LF+ZOc7/kV8mD5cVKIv327CFiFkP2/2ik+YyhbxkshLeUbl9kELL0Yq+6ddgN75plnst6qVAGrmOfV26xnM9+RufSw0Oc5X7tJ+eTzg+4Xl3WR7wU4Wucnn81ewFLMUA2uJPy0pFgZbdHdWzPvly1rJJ9dlfq8VgSsuO9jP57ELi5zMpeAleT7vdDxl1TAkt2Z2b7+Xoo70dpdxT7vub6XkvKLLsUuZLxWSsDSvcs1VyqkH5wDAQikhwACVnp8haUQKJlALQpY+TJiBC1XBla25TzRDCw/QSuXgOUdqZotqp2lGjaTJ092mR46lGWkZUlRYSbO+fkyOnyavwoR58vAiravX2C1DEu/wOqPF46OP/54V/NKmV35XvAy7S0mYyXahjKbXn75ZVe0Wjb53RK1dFQ1jDJ/lS/k/HyCQhzzfONNQqCEEP1BwCo8ZPmaZoXuQqhaZMq41GYIKuatbLx8wkmcgCV/yU9qQ6KtivhLPFZ7KiK91lprOQFV/ixVwMr3vMZlYBWSNZaPcr7n2Rezj2unGD6VysAqRDzOJjQlWTZaiP1vvfWWi4WdO3cmAyvfAIx8nm8XwnILWEm+3/MJWPlif7a5hv7d18/Sj0FaLqj/V12vzGWFxT7vlRCwcgm4cS7Pxy9pBlb0HqXOlRIMUU6FAARSQAABKwVOwkQIlItALQpYhdSl8EVU42pgqV5KXO0sv/xOE0pf4yFXDaxsNZGS+E5CkQqf6tfauBocmW3lq6nja4d88803iQSszImjdoeTeKVaMBLWtNwnacZMPgHLCxi5ft32dumlWsustLxQOxHG1TuK9iHb+f6FJNtLTpzv/NIhX5Q/s+aaFyGUSYSAVfjo93ViVBRdY2zppZfOebEvXC4/5NpkIdpI3MthtCi/RCotaYsWSY8uCS1VwMr3vH7wwQdOGFbWgRecvZgioTuaqVE42YZn6kUw83nOVVeuGD6F1MDyLLLVwIp7dgqJ9ZlciuFXiP1+w42o/cX6pBzXkYF1boMC717QSfL9nk+AKWT8xc015F+/M6gKtmuTAWVeK55kFnYvZryq/XIKWMXUuJQN+fiVImBlPiNJ50rleMZoAwIQCIcAAlY4vsASCFScQC0KWIXuDKSsneiW9n7CpxfmuN0L/Quyai35XXaK2YUwunOWXkpV90I762VOXOX8aPZOIQJWvl3N1EfVcokuLYqbZPq6G3qRveiii0xFZaOHzzbQ1va+YHWuXQh1bXQXIxWrl+CkX5y1Fbd2fNN//SFGyoCZNGlSfZaLn0Rrp7Lo7pH+Gp9ddt999zkBS0XnJaoVer6ybLxoojYzd77Sv/ldzTQ+/A513p9alhk3bvzuldr9EgGr8JAWZT148GAnmMZtyKAW/cufsvCi9d+KycDKl/GgOljaCUtL0EoVsPzzqhp3sjtz19C459W/+KqAvHYzlA2ZNfJkm+o8aQcyiXnioP9P8jxn81SxfPzzH7eLnwQ6Lf3Vy3wSAcvHej17eh5Vmy96RHde9Zl8Wv4oYTIJP3HLtYtiNvsLH+3lPxMBK17ASvL9nk+AKXau4b3tdyQeNGiQvf/++/bSSy/NU0OymOdd47WcApbs9d/vffr0cTsKK9M1eqi2nOYW+h7WXGWFFVYou4DlM1bLMVcq/xNHixCAQGMSQMBqTPrcGwJVJlCLAlb0pUXF0JXBpJ0F9ZI3Z84cJxQp00ZF0s8666z6YuTReioSeHSdsi90aJmaxBBlMEVflOJekKP333DDDV1WUJcuXUzLcnT91Vdf7Sap/kVOL5vaYloTQt1z8803dxlN+tVf99W/LbzwwgUVR9dkV9lhEtjUzsiRI+2vf/2ra+v+++93/dUvlfkELF9kVr8Ma5cvZSRJYFImivqgF0C9bKp9vcyrb34Cq+WJEqb23ntvW3zxxd29VddDWW3K/BI/1fXyk/+pU6e6HcJ0jQQKZZ1oovrII4+YRJ+oSOBfIsVVXDp27Oh2RtQLpLJIVDxZPjvnnHPcvZOeL9FEYpquFyPtbKb2WrRo4erfqEaZsl6i99D40HjS9uIdOnRoMG7Ub032fb0dBKxkAS5ahF9jRgWY9Sz7DCF9LpHz2muvdTWUNFY1LrSFu45iBKyoKCJRZZdddnHtaYypFpwEXd1LR6kClp5XvexJwNbuhXqetEwx1/Oq+0ZFNNVzUj06PZ+//vqrWx6t8av/ejGvmOc5m6eK5fP555+7Z0SZVnrRHTJkiHtG1Z6eKcVEHUkELMVaL/JJTJfovcMOOzh/SViWmK2Yt8wyyzSIn0n5yS7V0lMs126iYq54JWE/l/3JRnt5z0bAihewRLnQ7/d8Alaxcw3vaf/jh55V3WuPPfZw8atVq1YNBkMx47XcApb/LtYPf9rIRbFvxRVXNAnC+gFBy+/1bETnBPn45cvA0nxAMczvtOoFv3LMlcr7tNEaBCDQ2AQQsBrbA9wfAlUkUIsClvDpZVOZQZr8xB0SdyTyRGtK+Qnf7rvv7l5+ojvdqQ3Vqjj22GNNv5b6jIdsE7B899fLqgQdTcwkmkh00v/HHbqvXsJ23nnnBkuZsg2TuJ16/LkSyvQrr5a15auBpUmzagr52lKZ99NuW6o1pVoy/lCdLDGKK5Csfkhg6tu3r+OXWUsn2r7a3nXXXd2LYlQkyNU3Xa+XWAkMm2yyiWsu6fm6Rj6VLyTQxR16+TnjjDNcrRt/5PKh+iFBQkILAlby4KYXJ4mAWoKZ69BSOwkj0SytYgSsXONS95dIpp1B9aIZ3dEs35LYbC+UEuHUlsZH5qEMqw8//NBlK0Z395SN2sFML4uZGxn4NnSteHgxr5jnOY53sXzU1owZM5wI5AVA376eWz3rqi0WrSGV7wVY1+sciYDKNIs71PbJJ5/shC2/FLQYfmo7G0PdQ5kpij0sIUz2jFe7BlaS7/dCxl++7/q4uUaUkF8qr3/zWb2ZBIsZr+UWsGSTlsvrR51scwItz5To7+tP5uOXLT77Zcr6AU+HYoKK9UukL+dcKdlI5WwIQCBkAghYIXsH2yBQZgK1KmAJk34Z1NbxyprRMi6JUqrZpNpUElH8i51HGp3wacmSMqX00qxCzj169HAZAxIvovVwcr0gJ7m/P1eTWS2H0UupXook5PTr12+e++YbBsq4UBF433cVgVeWhvqvbKdoMdZck0xlHWjpwEMPPeTs0tG1a1cnpulX2EyG+txfM3HiRCeWqR+qSyTxLJOf77eWBMpHyqzRC+CAAQNcMXvdJ7MGlu/b7bff7grLy6/KtFNGnVhFl2HJnqTn+2umT59ut956a/3YUTHvnj17untkFoiPjjffF022NY4kYEmA1K6JCFj5Rm785xII9dKkjBrtCqhxpUM+2XTTTa1///5uuVz02dTnxQhY3pfKnpNopBdsP+4lXut+yrpR5qHEMr/EtlgBS237nbXuuOMO189cz2uUkOKErlFmmJjo+dHzqXEnEbeurq4B0GKe5ziP+F0Ik/Dx7WiplJ4RZUfq2d1yyy1dhqfikJ73JBlYvk3Zo/ikWKWMTnFRTNAPBYo7mTHBX5eUXzS+Kf4oGzWX/cWN9vJcRQZWfAaWvk8K/X7PJ8BEx1+SuUbUw37Zup5diTQ+2yhuFCQZr5UQsHxM1feYBHcJ0vphShnRisHaBTiaPZaPX674rPpi+oFM84LVV1/didTaQKPcc6XyPG20AgEINDYBBKzG9gD3h0AVCaRVwKoEomJ2tKqEHbQJgUoT+GybLhW9xRKTn6lo+02lcQlOyizzS1ujdeJqjYFehpXBkWQDhVpjUM7+pEXAKmefc7XF93u1SHMfCEAAAtUngIBVfebcEQKNRgAB60/0THAbbRhy4yoTQMCqMvAst/NZW9l2RvMbR2y//faxO6OG0YvCrFCNHNUfVL0vZbJFj2jB/rjPC7sDZ0UJIGA1HA98v/NxiFWNAAAgAElEQVR8QAACEKhdAghYtetbegaBeQggYCFg8Vg0PQIIWGH43O9C+MYbb7h6c1qeqqVE0Y0PVE8uurNiGJYnt8JvqBDdHEEbMGgZoZb+SeDSJgjRWl/J78IVngACFgIWTwMEIACBpkIAAaupeJp+QsDMHnphrp096eeKsThom5a2W5cWFWu/nA3zC205adJWyAQqKWDVtV/KFrv5vpC7H4xt+Qqiy9DMYuzBGJ/QkEI2VMgstp7wFpweIVBpAWu+jndasyV6p4Y53++pcRWGQgACEEhMAAErMTIugEB6CfzPT2aj7vzRXnjv97J3YuX2dXbBwNa2wPxlb7oiDTLBrQhWGg2QwE8PTbLvzjml7JY1a9vWFhpxkrXcbIuyt12rDUrEUpbV+PHj6wuQa+MDFYvfY489bKONNpqnGHtaWfgNFbTDp5ZPaoMMFeJXsfW4DRjS2s8g7J77tc3919Zm//NC2c1ptsjmNl+nKWVvt5IN8v1eSbq0DQEIQKBxCSBgNS5/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Ne//uX62qlTpybTZzoKAQikgwDxKR1+wkoINEUCocYnBKymOBrpMwTKTAABq8xAaQ4CECgbgVAnYGXrIA1BAAKpJUB8Sq3rMBwCNU8g1PiEgFXzQ48OQqDyBBCwKs+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oSAlaJBhKkQCJUAAlaonsEuCEAg1AkYnoEABCBAfGIMQAACoRIINT4hYIU6YrALAikigICVImdhKgSaGIFQJ2BNzA10FwIQiCFAfGJYQAACoRIINT4hYIU6YrALAikigICVImdhKgSaGIFQJ2BNzA10FwIQQMBiDEAAAikiEOr8CQErRYMIUyEQKgEErFA9g10QgECoEzA8AwEIQID4xBiAAARCJRBqfELACnXEYBcEUkQAAStFzsJUCDQxAqFOwJqYG+guBCAQQ4D4xLCAAARCJRBqfELACnXEYBcEUkQAAStFzsJUCDQxAqFOwJqYG+guBCCAgMUYgAAEUkQg1PkTAlaKBhGmQiBUAghYoXoGuyAAgVAnYHgGAhCAAPGJMQABCIRKINT4hIAV6ojBLgikiAACVoqchakQaGIEQp2ANTE30F0IQCCGAPGJYQEBCIRKINT4hIAV6ojBLgikiMDmh0+1Fu03SJHFmAqBhgQWbdvMendqYYO6tgBNjREIdQJWY5jpDgQgUAQB4lMR0LgEAhCoCoFQ4xMCVlXcz01qhcDcuXOtrq7O/eH4kwACFqOhVgj037SFDdmiZa10h36YWagTMJwDAQhAgPjEGIAABEIlEGp8Sr2A9f3339vEiRPt7rvvtpkzZ9q7775r7dq1s6233tp23XVX69mzp7Vt2zbUcdGk7Pr555/tpptusiuvvNL5Sn4aPXq0HXLIIRXn8NRTT1nXrl3tgAMOsAsuuMBat25tX3zxhQ0YMMA+/vhju+2222yNNdawH3/80Y444gi74oorbNq0abbZZps5237//Xd79NFH7dprr7WLLrrIFltsMffv2c6veIcCuwECVmAOwZyiCSgT687hbYq+ngvDIxDqBCw8UlgEAQhUmwDxqdrEuR8EIFAogVDjU2oFrD/++MMeeughO/zww+3111/P6gcJEGPHjrUNNmB5U6GDtVLnXXPNNbbffvs1aP7WW2+1PfbYo1K3rG+3VAHLi11qUCIcAlZDlyFgVXwIc4MqEUDAqhLoKt4m1AlYFRFwKwhAIFACxKdAHYNZEIBAsBnsqRSwJF7dcsstNmzYMDe0lFWjv3fo0MGaN29uv/zyi7322mt23nnn2fXXX28bbbSR/eMf/7C11lqLodiIBE499VQ78cQT7dJLL7WhQ4c6XzXmEZeBlc2ebAJWY9of0r0RsELyBraUQoAlhKXQC/NaXhDD9AtWQQACLHFmDEAAAuESCHX+lEoB64UXXrA999zTfvjhBxs/frxtueWW1qxZs3m8r+WFI0aMcIJJdOlYuMOkdi0LcakdAlb5xhsCVvlY0lLjEFDmVZ8uLWzPTSji3jgeqNxdQ52AVa7HtAwBCKSFAPEpLZ7CTgg0PQKhxqfUCViqo3T88ce77CrVUtKStDjxyg+xd955x/r16+fqHN1zzz223nrrNRh9c+bMsXHjxtn999/vliKqDtKOO+5ohx56qK244ooNztXnWu621FJL2Q033GCzZ8+2M88806ZMmeKuO+igg1xmkeorqd0xY8bYhAkTXBu77babHXfccQ3azGxvxowZds4559jUqVNde3vvvbcNGTLEllhiiVhxTrW/7rrrLnf/L7/80mWgKdtM2Wjdu3dvUGg8uoROWVBaunfjjTfac889V3+v/fff39Wl0iHxT7WpdN2dd95pHTt2nMcGDWrVGOvbt6+dffbZ1qpVq9gnW0vuBg4cOM9nUVHR1zIrtD++sc8++8y0NPH22293fRED1T477LDDGrAuZQmhzxyLdmDdddd1dbNWWGGF2JpZ/lyJZMoWFMMnnnjC2bfNNtu48SWmmWNXQp/Gqfokvy644IKuDpfG+U477ZSVcWOH1M6dOzsTZs2a1dimcH8IQAACDQiEOgHDTRCAAASIT4wBCEAgVAKhxqfUCVgq0t6/f3/77bffnDCw0kor5fS5zvvkk09s8cUXt5Yt/9xZSssQVfj9yCOPdIXfMw8JDeeff77tsssu9SKDF5wkKP3tb3+zk046yb777rsGl0rI6dSpkxOzMmtzSYiQaOSFsULa0zUSMyRo+UP9kQByxx13xPZdosfll1/uhDsvkHgBR9lqKkguMSXzkBCl4uWLLrqo+8gLT1dffbUT0jIPFUMXP4l0Eo2yHfkErG+//TZxf3SvJ5980iS6xdVAk/+uu+46J+TpaAwBS3aJm+6dechHEjglNvqllNGMwTiWqvemaySQhnYgYIXmEeyBAAQ8gVAnYHgIAhCAAPGJMQABCIRKINT4lDoBK06IKMbpfhniBx98YMccc4zLNpJw89VXXznB6JRTTnHZSMqc8S/nXnBS5pUEknPPPddla7Vo0cJuvvlm18YCCyzgrlOmlv5/kUUWsVdffdVl6Tz88MNOWFLmkY5oe/r/o48+2glCyvBS5tgJJ5zgRLpoppIEOe3cp6wgZXtJRFtmmWVcex9++KFdeOGFzi5l+aj+19JLL91AwNH/SBQ77bTT3K58Oh544AEnIEnIu/fee61Xr14N7Ft//fXt4osvbrCb4zfffOOygt5///2ChMRsSwiL7c9///tfGzRokD322GP13NRXiWHKzJP/JNZdddVV1r59+5IELMFIWsRdmWHy2+TJk52YKb7y06+//upsGTVqlGkMKpOvd+/ejrcyriSYbr755m6nxFVXXdUktD7zzDNus4JXXnnF+crvjFjMuK/UNQhYlSJLuxCAQKkEQp2AldovrocABNJPgPiUfh/SAwjUKoFQ41PqBCyfzSOBQiJAMUdUNJEQNHLkyAYFxefOneuWBqp9/ZFINN988zUQnDKXLyoT6+CDD3aCRFy9LW/3scce68SnzPYkcih7q23btvVd0rJHiUT//ve/3bKyLl26OJFqwIABJkEoLgPNL5n86aef3BI3n7nlhT+JPL4tfyOJJKeffrrrqzJ8ZKMOLddUDbFHHnnEZXutvfba9bYVunzQX5BNwCq2P35Hw6OOOsrZHl2+6O3W7pMSDbfddtuqC1haCqllo3HjS0y8gKoln14cPOOMM9wyU2WODR48uMHQVmacsrWUFSgxNLQDASs0j2APBCDgCYQ6AcNDEIAABIhPjAEIQCBUAqHGpyYpYCnLStk7b7zxRtb6TtHlfcqu0rJB/29agqeaS2uuuWb9eJMoJgFIIkScABGXOebb+89//pM1s8Yv04tmbuUa5D5TSMJQ1EZ/f2WMSWTzywR9W9mEQS/EZC4j9HZFM7Zy2VVsEfe4/kick3Cl4vxeoMr34JeyhFBtJ8nA0i6YEkVVZ0x1yrSkNPPQBgTDhw+3mTNn1vtJgqM2J1B9LdUpUwZZpp/y9bOxPn+k+4a2Xot5N1JoLHu4b+UJ1C26mLXu1cfaDJp3eXHl784dIFA4gVAnYIX3gDMhAIFaJUB8qlXP0i8IpJ9AqPEpdQKWf8kvJQPrrbfeckKB6mJJuFlsscXmGWFxO9TFiVrRC32xb9WX0jKw6JFLwFLWlUQyLUvMPJT9tN1227ksMP2JFv2WkKalfFr6pyV1zz77rD3++OP19a2mTZtWv9ws39LLbAKWrzm2+uqr12cK+eWDEsmy2Z3Zj0IErEL74wVILf+MZpnlChPVFLC8fdoYoJDD+0m1zZS9J1HQH8rQUn2xPn36uNppdXV1hTRZ9XMQsKqOPJgbtum/t7Xd96Bg7MEQCGQSCHUChqcgAAEIEJ8YAxCAQKgEQo1PqROwtFOfBB3VmLrooousTZs2iX0e3f2vGAFLNarirvMCVlQ48sblErCytadr465TsW8tYVT/4wrQ+3uWQ8DymWVaduiXEfrlgxIBtdQyWhw/mzNyCVhJ+xMnLuYbBNUUsLx9Dz30UD6z3OdRP6l2lup2yb+ZvtUuhFpCuNpqqxXUbjVPQsCqJu2w7tVskXa2+J0PhmUU1kAgQiDUCRhOggAEIEB8YgxAAAKhEgg1PqVOwMpXMyluAEhsOu+881xR9b322ssVSC8lA6vcApaWiclGX4w92gefgeUzzqI71WknO9XF2njjjd21G2ywgStYrnpaEk/KIWDJFm+DX0aYdPmg2sgmYBXTn7QIWKphVmiGWOa41TLE559/3vlRmVxaaqhDRd5VD0tLWkM6ELBC8kZ1bUHAqi5v7pacQKgTsOQ94QoIQKDWCBCfas2j9AcCtUMg1PiUOgErWoA9s5B63HDRrnTaAU478k2YMMEtxyqkBtbLL79sffv2tWWXXdYtk4vWwCq3gKV6SNrtsGPHjvN0wYtFvq6WMol22GEH22qrreySSy5x9kUPv+Rv+vTpZROwPvroI1dUfLnllnNFyVVE/PPPP88qusX5IZuAVUx/ojWw4pZrxt2/mhlYxdToyhXqVGT/xRdftP3339/tRKi6XxItQzoQsELyRnVtYQlhdXlzt+QEQp2AJe8JV0AAArVGgPhUax6lPxCoHQKhxqfUCVgaEn4HNwk/48ePd8Wuo7Wh/LDRbnRacqWd3Xr16uWWZilDKckuhBJr/DK5fEsPi11COHv27Njd6lTXSsXmlcnjl+/l2oVRQoc+1zU6ypWB5Xndd999bodCFatXTSa/m2Ihj2k2AavY/uTahVD2RHcBPP74402CXteuXRvsEBmXyZXNziRF3HV/b5+Ev3HjxtlCCy3UAJP3rcawdpPU7pAqTK8C+3fffbdtvfXWDc73Rd+V0YWAVciI45xKE3BF3Pv0szZ7NNwxs9L3pX0IJCUQ6gQsaT84HwIQqD0CxKfa8yk9gkCtEAg1PqVSwJJQo5f+YcOGufGhZYFDhw51uwKqHpOWXz3zzDNulzqdp+LoymDq3r17/XjyIpgKgR9zzDFueaGW8ik7S+KDluy1a9fOZUZ17tzZXVdJAUvLAbXznLJs9HcVmv/73//uxAwJcKNHj7bmzZvblClT3DKyv/zlL6bsrA033NDmm28+09JKCSXq83fffVdWAUuN+UwpFafXkrZCd//zwLMJQ8X2xwtAs2bNchlhBx98sBMn5ftHH33U7QL49ddf1/uvXBlY2jFSGXl+TGTrl0TH/fbbz7Hq16+f898qq6xiKlT/0ksvufEl344ZM8ZGjBjhfOhFt80228zOOecct3uhxrOWWeqeErgk1nohNqTg6HnIHxwQgAAEQiIQ6gQsJEbYAgEINA4B4lPjcOeuEIBAfgKhxqdUCljCLSFASwIlPuUqZL7uuuu6pXabbrppgywtiWASEI488sjY6yV6KXtLYpHP7qqUgKXsnPXXX9/Gjh07z0hSNpXqd/maR9GaUZknS3BTVtS///1vJ8JpNztlnnkBKjMDKXp9rkwonSdhb8iQIY7ZFltskWj5oK4vpAZWkv7o3KefftoOPPBAUwZb5iERUAKfxE0Jf6UKWFH7dS9lTE2cONEJiRLQVJcqs3i/HnoJa75+VaaNSXyra+OE2GjB+BtvvNEGDBjQ4DZ+zIpRrs0F9JwUW69LN0TAyv8lwBkQgEDjEAh1AtY4NLgrBCAQEgHiU0jewBYIQCBKINT4lFoBy8P99NNPTTvkSUzQMrEvv/zSZU5JsFLmS+/eva1t27ZZR+OcOXNc5pIyZfSyv8Yaa9iOO+7o6matuOKKsWJAuWtgqT0thVQ9J+0sKMFDS8gkzmjnuVatWjWwQyKWCqorq+y5555zwoZqe/ksNIlMu+22m1vqd9JJJ7nsnjgBJ4mAJcFPgpCygKLtFvqY59uFMGl//H21a5/Euttvv72exTbbbOP8p5piXnwsVcDS/d58803TcsQHH3zQWrRo4bL7unXrllXA0jUSmHSeMvnkXwlryrBSdlacb7XsddKkSXbttdfWj2eNSdVjk4CYOSYRsAodgZwHAQg0VQKhTsCaqj/oNwQg8CcB4hOjAQIQCJVAqPEp9QJWqA4vxK58GV2FtFGtc3wdrAsvvDC2RlO17OA+YRIgAytMv2AVBCBgFuoEDN9AAAIQID4xBiAAgVAJhBqfELAaccSkScDyOxEqg0gZT6oXxgEBT2DGFYtY51W/B0glCbRc0uqWG2Z1K51QybvQNgRqjkCoE7CaA02HIACBxASIT4mRcQEEIFAlAqHGJwSsKg2AuNuELmDNnTvX6urqXP0qFRVXIXIt9dNSNg4IRAkgYFVvPNStONLqVjm1ejfkThBIOYFQJ2Apx4r5EIBAGQgQn8oAkSYgAIGKEAg1PiFgVcTdhTUauoA1Y8YM22677ep3NVRBexUr9wXlC+slZzUFAghYVfRyy/bWvNt/q3hDbgWBdBMIdQKWbqpYDwEIlIMA8akcFGkDAhCoBIFQ4xMCViW8XWCboQtY//nPf+yAAw5wReX79OnjMrCWX375AnvHaU2JAAJWFb2NgFVF2NyqFgiEOgGrBbb0AQIQKI0A8ak0flwNAQhUjkCo8QkBq3I+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VY82dIACBZARCjU8IWMn8yNkQgAACFmMAAhBIEYFQJ2ApQoipEIBAhQgQnyoElmYhAIGSCYQanxCwSnYtDUAAApsfPtVatN8gEYglF25m23dsYYO7tUh0HSdDAAIQSEIg1AlYkj5wLgQgUJsEiE+16Vd6BYFaIBBqfELAqoXRRR8g0MgEihGwvMm7btjCDt62ZSP3gNtDAAK1SiDUCVit8qZfEIBA4QSIT4Wz4kwIQKC6BEKNTwhY1R0Hwd7tjz/+sLlz51qLFmTDBOukBIZV25+lCFjKxLr54DYJesepEIAABAonEOoErPAecCYEIFCrBIhPtepZ+gWB9BMINT4hYDXi2Prxxx/t73//u33yySfWpUsX69atm3Xq1Mnmm2++rFb9/PPPNm3aNJs6dar776mnnmqbbLJJSb347LPP7LzzzrN1113X+vXrV1JbIV38xRdf2IABA+zjjz+22267zdZYY4285onniSeemPM8tSPme++9t/NZXV1d/fny6RFHHGFXXHGF889mm22W957ZTijGfrXVGP4sScBaqJndfAgCVtEDhQshAIGcBEKdgOE2CEAAAsQnxgAEIBAqgVDjEwJWI46YqNghMzbddFO7+eabrUOHDlmteuaZZ2znnXe2jz76yJ1TqkiiNm666SYbOHCg3XjjjU7wqZWjGAGoEAHL81lwwQVt1KhRTrBq3ry5++cQBKzG8GcpApZqYO3VjSWEtfLc0Q8IhEYg1AlYaJywBwIQqD4B4lP1mXNHCECgMAKhxicErML8V5GzomLHHnvs4bKEHn74Ydt2221j76dlYRdccIETuRZddFGbPHkyAlYOz5QiYGUTBuUDZcxdd911dvrpp1u7du3szjvvtM6dO5d9jBRjf2MJksUIWEsu1Mx6rNsc8arsI4cGIQCBKIFQJ2B4CQIQgADxiTEAAQiESiDU+ISA1YgjJipgXXzxxXbJJZe47CplAcUtI/zqq69syJAhtvrqq9uXX35pV111FQJWlQUsfzsvJh511FF2/vnnuyysch9pErC8gDdr1qxyY3bvkssAACAASURBVKA9CEAAAiURCHUCVlKnuBgCEKgJAsSnmnAjnYBATRIINT4hYDXicIsKWA888IDLrNLSwOuvv96WXnrpeSx76qmnbNddd3VL/SZMmJC1zpKED31+9913m6757rvvXP0n1Ws65JBDrGPHjtasWTN7/fXXTZlfs2fPbnCvU045xS2N84fqbj322GM2fvx4mzJliv3666+uttN+++1nO+20k7Vq1ar+XN+nOXPm2JVXXumuGTdunC2xxBJ26KGH2l577WVHH310ve2qH6XPH3roIdfu1ltvbYcffrhtvvnmzsboIdHotddec5zuv/9+e+6559zHG2+8sfXu3duJe7qPP4oRgPwSwkKWZvqlelFe+ZYQisvYsWPtrrvuciLk9ttvbyNHjrS2bds6X6gvyrJr3bq1ZdqvWl4XXnih84Eyv3r06GHHHnusrbjiiq7LhfhT9t1zzz12zTXXuHa0DDKbL5M8GghYSWhxLgQgUE0CoU7AqsmAe0EAAmESID6F6ResggAEzEKNTwhYjTg6M8UO1bc66aSTnPAkISdTvNGSNQlSKhA+ZsyYWAFLIoaEHJ0Xd6i+lpa/de/evSDB4/vvv7fjjz/eLrrootj2Bg0a5ArAe+HI9+mVV16x9ddf34k1/rj33nvd8khf5Fx1t/RvEtiih0SVG264wYlS/pB4pSWWBx98sBN+4g6dLzZLLrmk+7iSApZ2bJSv5IdoBlYuAevJJ5+0/fff33GPHvKJfCbRMU7A+vDDD53Qdfnll8/DSsKkhDQV/88nYMmXI0aMsEsvvTSWn4RD9UfiWdIDASspMc6HAASqRSDUCVi1+s99IACBcAkQn8L1DZZBoKkTCDU+IWA14sjMFDvmn39+69mzpx100EFONIpmICkza/DgwU54kgCkpWuZO91JoFCG1bXXXuvEleHDh7taWb///ru9/fbb7t9uueUWt3ueliwq60dHtqLfv/32mxNnJHoo00q780mUUtaUMonOOussl2UlWySuKRMr2icJM1oWucMOO5hs84XOvYAloUp/lyjVvn17l30mG7U0sk+fPnb11Vfbwgsv7Gx8+eWXrW/fvvbDDz84UUyCTsuWLe2XX36xRx991GUxKZNM10gMqpSAJeHq3XffdWKS+C+33HJ26623uqw2HdkErE8//dSGDh1q9913n8tAO/LII22ppZYyiVMSjbyodMABB8yTgaXsNLESfwlg+vtbb73l2CkTTVlY0WWn2fypjKtddtnFZbcpy2vVVVc1CYMSTiVeSXRUJmAxOyciYDViIOHWEIBATgKhTsBwGwQgAAHiE2MAAhAIlUCo8QkBqxFHTKbY8Ze//MWJL/p3ZSAtvvji9dZJfOjfv79berbBBhvUZzFFl7q98MILTvhZZ5113BIxiVfRw+9gKLFFIsdiiy2WU8B65513rF+/fs4OCUMSXKLHt99+65YFPvvss3bHHXfY2muv3UDAyRRWMgWeww47zM4+++wGSxB9FpHELglDEll0SCwaNmyYy/aScBMV96L1qKLL+UrJwCpkWGgZnwQ6Lf3z9mQTsOS33XbbzYlYEo+8eKj7eI5aOppNwJJAJZHOi4C6Tll2Ege1lDAq9mUTsM444ww77rjjXAaexNDo4fkWW8/rke4b2notGi75zGRYt+TS1rrHTtZm8NBC8HIOBCAAgbIQCHUCVpbO0QgEIJBqAsSnVLsP4yFQ0wRCjU8IWI047DLFjk033dRlMknUiWbCKBNq9OjRTiiSsCXxw2cxFVKryXfRi0Na7qc6Un7ZXzbBQ9lCWpaXS9SQ6KK6Vl4UifZJApTEneiR7/NiRCe17/ugDC79kaBUTFu+BlauYaEstB133NGJjb7+lD8/TsBSlpjEJwlX2XaZ9AJXnIA1ffp0d52WF0YP708Ji4UIklqCueeee9q6667rsrm23HLLeUTOYh+HQgQs33brXfa0BQ4+sthbcR0EIACBRARCnYAl6gQnQwACNUmA+FSTbqVTEKgJAqHGJwSsRhxecWKHz6o5+eST6zONossHtbTwp59+yitgaanb119/bcqi+uCDD+zpp5+2yZMnu8LnEjAkZqh+UlT8UXH4AQMG1BPxGTuFIPKZT/mKmOf7vBDRSW3oPPXtjTfesKlTp9rjjz/ulvbFCUAqfh7tb67+xBVxV4aX7nXCCSfYpEmTXNaZBCkt5cs84vqn3SNVK0x+yGaHz57baqutshZx9/7y90wqYH3yySeOj+qO+WOjjTZyGwMoc09inJaHFnMkEbCUibXYTX/aUMz9uAYCEIBAoQRCnYAVaj/nQQACtUuA+FS7vqVnEEg7gVDjEwJWI46sOLFDNZEkImn5n18G+Mgjj7jlZz4rK5cI9Nlnn7md6lSjKVux80IFrEKykTy+SgtYEpEkvp122mmuyH22oxIClr9XVABSnTJlykWXAuq8ON8UIsp5MSrXLoSlCliyT+NDNcZUu0yCX/RQnTNl26222mqJn4pEAlb7pWyxm+9LfA8ugAAEIFAMgVAnYMX0hWsgAIHaIkB8qi1/0hsI1BKBUOMTAlYjjrI4sUPLBUeNGuUKsU+cONHWW2899/8Sb3xdrGwCVlRgUX0mLUns0qWLLbPMMm6XOh0q4K6jkAwsL2BlZmblQpYvwyrf59nEnieeeMItVZToIiFnk002sTXXXNNWX311V1hen6tvlRSw1O9XX33V9tlnH5s5c6adeeaZroB9tC5VyBlYUb9pWePzzz9vKhCvQvDqjw4VeVc9LL+8tNDHI4mA1WbQftZ2r/0LbZrzIAABCJREINQJWEmd4mIIQKAmCBCfasKNdAICNUkg1PiEgNWIwy2bmBOtPaUaUsrI2nrrret3Jsx2na8DdeCBB7odAjOXuGkQapdD7fhXiIDlaybFFWPPhi2fQJXv8zgBy1+jul3arU/F7DOXuqm+lHb2q7SApUww7eSogvISCcU8umtfsTWwvM+T2J90CWE2n6lPL774otvhUDsRxtXbyveYFCJg1bVfyubvsRPiVT6YfA4BCJSVQKgTsLJ2ksYgAIFUEiA+pdJtGA2BJkEg1PiEgNWIwy+bmKMsI4k0q6yyivXq1cv23XffBkXds12XK2NKNbGUMaRsrkKXEL788svWt29fR0gF2bV7YfRQmyqYPmbMGJswYYKrpZRPoMr3eZyAlW8Jnmpc7bfffi6TKIkAFOf6uBpYmed9//33rgaZluKJjzKW/I6P+XYhVMaWCvW3atWqvtloe0nsTyJgqW6a7q0sPi3BlCAaPX744QcbPny4EzaLEbA6d+7smps1a1YjPlHcGgIQgMC8BEKdgOErCEAAAsQnxgAEIBAqgVDjEwJWI46YbGKH//cnn3zSll12WZdJ5ethydxs1+kcCTnaIe+8886rr2X09ttvu9pR2jFQRzYB6+ijj3bneXElU/SSAKYi4y1atDAtV7zssstcwXHtZicxR5ld+QSqfJ/HiVUSeA455BC3rFKCmYQWCUZaBqfi7Squrh0adSQRgIoVsLxQo8LnEhslCilLTjsfZuvfp59+akOHDjVlWqkQ/2GHHeZ4qUC/6k6de+65ie3PJ2Bl+tPvdKiMsXPOOcctK23ZsqWJr7LbJHBFfZnk0UDASkKLcyEAgWoSCHUCVk0G3AsCEAiTAPEpTL9gFQQgYBZqfELAasTRmUvM8csBZZ7EKGX8SCDJJWDF7TLnu6e6URJ61O7s2bNdfS1fF8vvfPjdd9+503UviVUSN1QIXjvuSaCKOySGSchSTapctvlrixGwdG20BlamHarbpCL3WjrZo0cPu/rqq23hhRd2OxVKWCp1F8K4fqtWmYSnESNGmHbyk4il4ue5+idBUsv0JDxFjw4dOjjxSIxVt0yiYOvWrfPan03AyubPX3/91dmrZZhxh+y47rrrrHv37omfCgSsxMi4AAIQqBKBUCdgVeo+t4EABAImQHwK2DmYBoEmTiDU+ISA1YgDM5fY4Zfvff3113bPPfe4YuyFiEDaZW7cuHF2++23O6FEwtXAgQNt8ODBtvzyyztxRGKJRJ4hQ4a4JpVppewtfaZrVAx97Nix9TW0fv75Z3vsscds/PjxNmXKFCdqqXD67rvv7tqIFvzOJ1Dl+zyb6OR3IVSmkgqPywYtg9Pyyt69e7tsLNny2muv2R133GFrr712XgEozvWFLCH010WXLh533HE2evRok0gkAVDLCqdNm9agPpaumzNnjmOrbCj1Yfvtt3cCobh07do1UQZZNgErlz/ly0mTJrlstunTpzsbNEa0FFL8VlxxxaKeCASsorBxEQQgUAUCoU7AqtB1bgEBCAROgPgUuIMwDwJNmECo8QkBqwkPSroeDgFlZynzKUnB/HCsN5txxSLWedXv402av4PVLbOX1a00KiSTsQUCEGgiBEKdgDUR/HQTAhDIQYD4xPCAAARCJRBqfELACnXEYFdNEfCZXZdffrnLsooe0WL4cZ+nAUROAev/O1C3/KFWt/r5aegONkIAAjVEINQJWA0hpisQgECRBIhPRYLjMghAoOIEQo1PCFgVdz03gIC5JYOq06WaYb4YvmqMffXVV2755imnnGIrr7yy2wVQS/rSdhQiYNn8Haz5Zm+lrWvYCwEIpJxAqBOwlGPFfAhAoAwEiE9lgEgTEIBARQiEGp8QsCribhqFQEMC2ukvXwF1FYVXQXpfrD9NDAsTsFaw5pu9naZuYSsEIFADBEKdgNUAWroAAQiUSID4VCJALocABCpGINT4hIBVMZfTMAQaEvAF1FVAXzsFatdHFcPfcccdSyqgHgLnQgQs1cCqW/nEEMzFBghAoAkRCHUC1oRcQFchAIEsBIhPDA0IQCBUAqHGJwSsUEcMdkEgRQRyF3FfweqW3gvxKkX+xFQI1BKBUCdgtcSYvkAAAsURID4Vx42rIACByhMINT4hYFXe99wBAjVPoHPnzq6Ps2bNqvm+0kEIQCBdBEKdgKWLItZCAAKVIEB8qgRV2oQABMpBINT4hIBVDu/SBgSaOAEErCY+AOg+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IIbA5odPtRbtN4ANBCCQcgKLtm1mvTu1sEFdW6S8J3+aH+oErGYA0xEIQKBoAsSnotFxIQQgUGECocYnBKwKO57mIdAUCCBgNQUv08emRKD/pi1syBYta6LLoU7AagIunYAABEoiQHwqCR8XQwACFSQQanxCwKqg08vR9BVXXGHDhg2zI444ws4880xr2XLeF4p3333X+vfvb9OnT7d1113XbrvtNltjjTVib+/bu/HGG23AgAHlMLFBGz/++KOzVfeZNm2abbbZZjnvkfT8shucp8FTTz3VTjzxxIL6ctNNN9nAgQPtlFNOsVGjRlXb1Ea9HwJWo+Ln5hAoOwFlYt05vE3Z222MBkOdgDUGC+4JAQiERYD4FJY/sAYCEPiTQKjxCQEr8FGqgdOzZ09be+217eabb7YlllhiHouffPJJ6969e/2/33vvvdarV695zvNi0YwZM3KKXKUgSSpIJT2/FNuKuRYBqzBqCFiFceIsCKSFAAJWWjyFnRCAQJoJhPqCmGam2A4BCJSHQKjxCQGrPP6tWCuff/65DRo0yGbPnm0TJ060Tp06zXOvCy64wI488kg76qij7Morr7RDDjnEJLzMN998Dc798MMPXdbV8ssvb5dccoktuOCCZbc7dEEqaYcRsAojhoBVGCfOgkBaCLCEMC2ewk4IQCDNBEJ9QUwzU2yHAATKQyDU+ISAVR7/VqyV3377zS1HO+OMMyxu2d93331nBx98sL3wwgt2/vnnO+Fq/vnntxtuuMEWX3zxBnY99dRTtsMOO9jo0aPdMr9KHAhYLCGsxLiiTQhAoDoElHnVp0sL23MTirhXhzh3gQAEmjKBUF8Qm7JP6DsEIPB/BEKNTwhYKRih9913n/Xu3Tu2Dtbrr79ue+yxh3Xs2NGUiXX66afbrbfeGputpc/POeccu+eee6xLly71Pf/5559t0qRJdvXVV5tELh2qXbXffvvZTjvtZK1atao/1wtUc+bMcdle48ePt3HjxrmljYceeqjttddedvTRR8fWwPrss89clpjuf/nll1u/fv3sp59+iq2ZJTu6du1qBxxwgKtBpT5JwHvuuedcfa+9997b9t9/f2vXrt08Hvz+++/t+uuvt+uuu85mzpxpG220kQ0fPtyJdyNHjrQkSyjLlYH1+++/2xNPPGGXXXaZTZkyxb788ku37FO+Gzx4sLVt23YesdH3X35r3bp1g8/j6m198cUXLsNuxRVXtOOOO85OO+00x23VVVd1DHfeeWeT/8T/mmuucXYoCy+br5M8Gp07d3anz5o1K8llnAsBCECg4gRCnYBVvOPcAAIQCJ4A8Sl4F2EgBJosgVDjEwJWCoakF6mWXnrpeTKrvLil7CtlVXlhQwKRxB9//PDDD07E+eCDDxq04UUlZWzFHVq+eN5559XX3vIC1iuvvGLrr7++jR07tv4y1d7adtttYwUpZYr9/e9/dyKUF6+aNWvmBJW4ou9ewNpyyy3Niz+Z9vXt29cJZYsuumj9R5988okT0u644455uqN/V39fffXVgmuAlUPAkqA2ZswY9yfu2G677eziiy+21VZbrf7jqICXVMBaaKGFnOgo1jo0brT8dM0117QRI0bYpZdeGmvH4Ycf7mzMFMsKeUQQsAqhxDkQgEBjEAh1AtYYLLgnBCAQFgHiU1j+wBoIQOBPAqHGJwSsFIxSv0xQmUN33nmny7bS4ZcXSvx44IEHXCaNlhL26dPHttpqK5eR5cUIv1Ohsn58fay5c+faSSed5EQLXXvuueeaFyKU6XTCCSfYww8/7LKmlNklUSQqOHXo0MHV0lJmk0Sa5s2bO7syBSl9JuFEIllUvNK5+QQsnSPblE2kjCQd6qvEKPUpWrBePM4++2yXfSRRSDZvsMEG7h7amfGYY45xmU/5dmqMDolSBaw//vjDZbYpW0yZY8qA69Gjh2P19ttvO/633HKLZYpxpQhYDz30kMs6U2acaqZ98803LtNKGWC77LKLbb755m5sKDNL9j3zzDMm8UqipB9HSR8LBKykxDgfAhCoFoFQJ2DV6j/3gQAEwiVAfArXN1gGgaZOINT4hICVkpHpC7VH62D5Au/ffvut26FQgpLECi39U8F2/2/q4iOPPOJEnajg8/LLLzvhpGXLlk5EWWuttRrQUKaSlvn98ssvLqNJOyFGBadjjz12nmLxmYLUeuutVy9eKfOnf//+VldXV3+ffAKWsocylzxKdJE4pdpgEt9kh4533nmnflliZn+iQlIxAlaSYXLKKac423R89NFHbomgWMt3Ehajx8cff+z8pZ0k7777btt6663dx6UKWJkZeGpTddQk7mlppWyKHspkGzZsmKujVkx9NASsJCOEcyEAgWoSCHUCVk0G3AsCEAiTAPEpTL9gFQQgQA0sxkCJBHwB9ugOg/rS69mzp/Xq1as+20pCjYq064+yp7Skz4sXqnMVFbWUlbTnnns6AShu18KoUORFj6jgpPpKquEUPaKfP/jgg06YUSZQnHil6/IJWDvuuKPL3IouE9R1cTWg/HLKbP2JClzquzKi8h0+AyvfedHPowKWsuYkHKr+VLadH31flI2lP1paWYqANX36dOf7jTfeuIHZ3t8S8FQTS8szM7km6Wf03Ee6b2jrtWhW7OVcB4FgCdQtupi17tXH2gwaEqyNGJabAC+IjBAIQCBUAsSnUD2DXRCAQKjxiQyslIxNZVSpQLeKfXtBR4XKVTQ9M9smU8hR/SvtVNimTZsGywp9Rk7c7oYeS6ZQlG+Xwejnm266qUlM0XHhhRfaYYcd5sSZbILXtGnT3HJBHcUIOPn6E92xMamAFbUt25CJE9W8aBQVtTKvj+trMf33RdyV1RXXP9UHU100ZeH5Q0sNd911V7fsVMXfo9lxSR4NBKwktDg3jQTa9N/b2u57UBpNb/I2hzoBa/KOAQAEIBDsLl+4BgIQgECo8ycErJSMTS3j0w56yqJSHSwV5Nb/x+046Iu+qyi46i9J0FCm1IEHHtigsLvPLqqUgKW6SxLOVFdJ9stWX7/LY8+XgSXBpdAi5vn64+9VzV0I40StxhKwdF8Vsb/qqqvcDpKqIRY9tOOklhBGi8kX+nggYBVKivPSSqDZIu1s8TsfTKv5TdruUCdgTdopdB4CEHAEiE8MBAhAIFQCocYnBKxQR0yMXV4MkRDUrVs3l5E1//zzz7Mzoc80ev755+3222+3N954w44++ugGBeDVfL6MJZ1TSgbWtddeawMHDrTx48e7IuZDhw51YpSyyCohYOXrT1PPwIoOKQmKGh8q+H7//ffbzJkz3ccq8q56WEsssUSiJwMBKxEuTk4hAQSsFDrt/00OdQKWXqJYDgEIlIsA8alcJGkHAhAoN4FQ4xMCVrk9XcH2/A6DKoSuYt+qD6UC4GeeeaYrxB49fNH3f/7znzZ16lR78803XTbWwgsvXH9avhpY2tVPtbSU2RRXAytuWV1cRtVXX33lMr9UE0uZP6q7VQkBK18NLL8To3ZFrNYSwkJqYF1zzTXOj0lqYPmi69GlifmWEGYbmqp19uKLLzqRUTsRxtXPyjesEbDyEeLztBNgCWF6PRjqBCy9RLEcAhAoFwHiU7lI0g4EIFBuAqHGJwSscnu6gu35HQZ1i/XXX9+OP/54t7OdMrEyD1/0XUv4JE6ooLfOj9agKnQXwk8//dQmTpxonTp1ylp0PZ8g9eijj7psrJVXXtnZrHpLOsq5hNAXaW/evHmDe+g+EmmUTTZo0CArZhfCYmtgFboLobKgojtEerFy2WWXdXYvs8wy9S72gqB2hixUwPrpp5/sqKOOctl60d0OfaOqkzZ8+HAn7CFgVfAhpunUEXBF3Pv0szZ7NNy5M3UdacIGhzoBa8IuoesQgMD/EyA+MRQgAIFQCYQanxCwQh0xMXb5XQH9MjwtH1Q9rMy6UrrUF32XgCLxQlk+ytqKHnPnznVZP2PGjHHF088991zr3LmzO+W5556zE044wYkZEj5OP/10a9WqVdECVvRexx13nMvsktBUTgFLGWNnn322qX1lp6lf66yzjv388882YcIE1x9lYVVTwJLPlPmm7CbtenjOOedYjx49XN/ffvttx/+WW26xvn37uqV7fldAL3xNnjzZnXPkkUeaaorJfi2VlKCocwoVsOTTu+66y3bbbTfna9khQVKZe8pI0+6U8rN2JlSNrPbt2yd6Mvy4mTVrVqLrOBkCEIBApQmEOgGrdL9pHwIQCJ8A8Sl8H2EhBJoqgVDjEwJWykbkI488Ytttt52zWjvHZS4L9N3xRd8ldm2xxRbzZPH481TU22fmxKFQxtJ5551XXxMpyS6EmVlLWsao9t577z2XIbXVVluVVcCS/dpp79BDDzVlJ2UeErbef/99U3ZTtZYQygYJRBLT9CfukD8vvvjiBsXTJXxJ2Bo2bJipdlf06N27t8u623333RMJWLJjxIgRdumll8ba0aFDB7dUtHv37omfCgSsxMi4AAIQqBKBUCdgVeo+t4EABAImQHwK2DmYBoEmTiDU+ISAlbKB6es4TZ8+3dWmylwWGO2OL8B+xBFHxNbJ8ucqQ0m7G0oM09JDHcrSUV0m7UynzCt/lCJgRZfx+WLhCyywgMk+ZR9FBS/Z0bVrV1c7tpUpOAAAIABJREFUq9BdCL2NEmquv/56J8aoOPlGG23klsdJmNl3333drozVFLBk1++//25PPPGEXXbZZTZlyhT78ssvnT3aHXLw4MENCtv7fvhrxo4d665p165dfTF8FeYXnyQZWGrX+1oF9jWGZIcyw5QBNmTIkPqlnUkfCwSspMQ4HwIQqBaBUCdg1eo/94EABMIlQHwK1zdYBoGmTiDU+ISA1dRHZhPqv7LNVABfyxkz60o1IQwV6SoCVkWw0igEIFAGAqFOwMrQNZqAAARSToD4lHIHYj4EaphAqPEJAauGB11T65rP2tIyxUsuucTVjIoequelZZc777xz7OdNjVc5+zvjikWs86rfl7PJ8rXVckmrW26Y1a10QvnapCUIQCA1BEKdgKUGIIZCAAIVI0B8qhhaGoYABEokEGp8QsAq0bFcHg4BvwvhK6+8YieeeKJbEqei6KoHpl0QR44cabNnz866c2M4PUmfJUELWP+Ps27FkVa3yqnpg4vFEIBASQRCnYCV1CkuhgAEaoIA8akm3EgnIFCTBEKNTwhYNTncmmanchU+90RUyF1/2rZt2zQhVajXaRCwrGV7a97tvxUiQLMQgECoBEKdgIXKC7sgAIHqESA+VY81d4IABJIRCDU+IWAl8yNnB05AIpZ2GRw3bpxNnjzZVPReu+tpJ8Z99tnHunXrZnV1dYH3In3mIWClz2dYDIGmQiDUCVhT4U8/IQCB7ASIT4wOCEAgVAKhxicErFBHDHZBIEUE0iBgsYQwRQMKUyFQRgKhTsDK2EWaggAEUkqA+JRSx2E2BJoAgVDjEwJWExh8dBEClSYQtIClIu4rDLe6DsdUGgPtQwACARIIdQIWICpMggAEqkyA+FRl4NwOAhAomECo8QkBq2AXciIEIJCNQOfOnd1Hs2bNAhIEIACBoAiEOgELChLGQAACjUKA+NQo2LkpBCBQAIFQ4xMCVgHO4xQIQCA3AQQsRgg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hsfvhUa9F+A0BAAAIQgEANEli0bTPr3amFDeraogZ7R5cg0HgEQn1BbDwi3BkCEAiFQKjxCQErlBFSQ3b8/vvvpj/NmzevoV7RlVwEELAYHxCAAARqn0D/TVvYkC1a1n5H6SEEqkQg1BfEKnWf20AAAgETCDU+IWDlGDQSYZ577jm75557bPLkyTZjxgx39hprrGHrr7++9e7d23r27Glt27YNeOhV17Q5c+bYSSedZPvvv79tttlm1b15Dd/tqaeesq5du9oBBxxgF1xwgbVu3Tqo3iJgBeUOjIEABCBQEQLKxLpzeJuKtE2jEGiKBEJ9QWyKvqDPEIBAQwKhxicErCwj9bXXXrNjjjnGJk2alHMsb7jhhjZ27FjbeOONGfNmduqpp9qJJ55o06ZNQ8Aq44hAwCojTJqCAAQgAIGiCCBgFYWNiyCQlUCoL4i4DAIQgECo8QkBK2Zsvvrqq7bPPvvYzJkzrUePHjZ8+HAnUC2yyCLWrFkz+/HHH00OvfTSS+2WW26xtdZay2699Vbr2LFjkx/pCFiVGQIIWJXhSqsQgAAEIFA4AZYQFs6KMyFQCIFQXxALsZ1zIACB2iYQanxCwMoYd5999plbpnX33XfbmDFj7Mgjj7RWrVrFjs65c+faeeedZyNHjrTDDjvMzj777Kzn1vbw/rN3CFiV8TQCVmW40ioEIAABCOQnoMyrPl1a2J6bUMQ9Py3OgEDhBEJ9QSy8B5wJAQjUKoFQ4xMCVsaIu+mmm2zgwIE2dOhQV2soX32rjz76yAYPHuyysm688UZbccUVXYu+nVNOOcVGjRo1z7j2Qo+uGTBgQIPPv/jiC5swYYIT0SRcfPfdd67uVrdu3eyQQw5xmV7KBNOh+x5xxBGm2lNXXnmljR8/3saNG2dLLLGEHXrooTZs2DCbb7757Pvvv7eJEyfaXXfdZVOmTLEvv/zSOnToYBtttJE7p3v37lZXV1dvR9T+IUOG2CWXXOJsev311901e++9t+211171tZi8wJLZ0cz+vffee3b99dc7O1RfTP3acccdna2eXWYbP//8sz322GOub7L9119/dcsT99tvP9tpp53mEQ0lLOq8yy+/3P1X/NS/PfbYw/kqn08z71+MP6644gq3jFJM5Y+HHnrI2b311lvb4Ycfbptvvnm9D6P3kx+1JFV85KPtt9/eCaTyc8g1sDp37uy6MWvWrFqN4fQLAhBIKYFQJ2ApxYnZEIBAGQkQn8oIk6YgAIGyEgg1PiFgRdwskUcCkYSaBx54oKAaTn/88Yd9/vnntuiiizbYda9YAUsCkQQjCUJxh0Sn6667zgkyUQHrlVdecYXlJX74495777VevXrZJ5984gSiO+64I7bNBRdc0Ik9/fr1qxdVvP0SUL766iu3nDLzOOqoo+z00093AlIhAtaTTz7pirurj5mH+nX++efbLrvs0kDYkU+OP/54u+iii2JtHzRokMuCk2CnI5oVF3eBRCwv8BXyhBfrDwlYEkLlAwlo0UO8b7jhBrcJQPTIxqddu3a25557uiWroRZxR8AqZDRxDgQg0BgEQp2ANQYL7gkBCIRFgPgUlj+wBgIQ+JNAqPEJASsySt966y0nFEiMuvnmm+tFkWIGcjEClhfQrr32WreTn2pvyRbthvj222+7f1PNLWU/XXzxxS6TyGdgSTCRCKRMqR122MFlXDVv3txatmxpo0ePdsXVlVWmNpZZZhnXpQ8//NAuvPBCO/fcc22bbbZxmVFLL720+8zbr79LVDr55JNtnXXWMWVDKatK4tUCCyzgsro6depUjyjbEsI333zTJDbpvyeccILrg/omO5WddNxxx9lPP/1kd955p3kx5LfffnOi1ogRI1ymlYrDS6RTVpMylc466yyXdRYV0l5++WXr27evLbTQQq5vXbp0cYKYfKtMtfvvv9/Zn5n1FufjUv0hoUr3PPjgg619+/ambD3xv+qqq6xPnz529dVX28ILL+xu/d///tfxUQaTNg+QkKqaa/KRlrJKvNKBgFXM08g1EIBAUyYQ6gSsKfuEvkMAAv9HgPjESIAABEIlEGp8QsCKjJhy1hkqRsB64YUXnLAhoeiaa65xAk/0eOaZZ2znnXd2SwjV/mKLLdZAwDr22GOdUKUlg/6QACKxRkKXxK+VVlqpQZvvvPOOy7ySeHTbbbe5JX1RAUvLBTOvi4pmKl6vrCZ/xAlYylLTckwJTco8kj1+CaS/7uGHH3Z91/I6iTzqg7dt8cUXd2LPUkst1cD2b7/91mWWPfvssy67bO2113Z9kAipNvQnep9HHnnEtttuOycqnXnmmU7cy3WU6o+4umjK6BIviYtit+qqqzbgHRXjvG2+nxIYEbBCDfHYBQEIhEog1AlYqLywCwIQqB4B4lP1WHMnCEAgGYFQ4xMCVkIByws0ce6PZvYUI2DlG1Je/NByOZ8hlktMyteePld9JwlKErpuv/12W3PNNRsIKgcddJBbojf//PM3aC5bDa84Aeubb75x9ap0D9mtTLHMQ8Xz+/fv7/7Z9+2+++5zy+yUhSXRKe6QqKNaXFpWqfpWM2bMcCKVlt1p6WHPnj1tySWXjK03VQifXOcU4w/P++OPP64XDCUeSrhSltUTTzzh6mNlHqqJtdtuuwUrYD3SfUNbr8X/1WXjgEBTIFC36GLWulcfazNoSFPobqr7GOoELNVQMR4CECgLAeJTWTDSCAQgUAECocYnBKyIswvJwKqWgKVaTl9//bXLQvrggw/s6aeftsmTJ7vC5+uuu269+BEVsFQ0XMXNsx1aiigx6d1333VL1pS59PjjjzvRREf0+mIFuDgByy/N9A9Brucr2rczzjjDLS0s5PDF8rXsT0sO/ZI7XausMi0r3H333W2ttdZqUKuskLZ1Trn8ESdgqcaYlg/Kz9EsuKhtYicxTjXNlM3WunXrQk2vynkIWFXBzE0CJNCm/97Wdt+DArQMkzyBUCdgeAgCEIAA8YkxAAEIhEog1PiEgBUZMT6jZrnllnNL3TKX8GUbXHHZSMUKQMpEUu0mFVXXLnRxR1IBS6KOakWpELrEq2xHpQQsz3X27Nl5n89o33KJhZkNRXd7VH+VmXXZZZfZiy++2ODUDTfc0BW633jjjfPaohPK7Y84ASvu3zKN8wxlNwJWQa7jJAhUhUCzRdrZ4nc+WJV7cZPiCIQ6ASuuN1wFAQjUEgHiUy15k75AoLYIhBqfELAi48wvdVMm1j333OMKgBdylEvA0m6BqnGkneu0BG7TTTd1Nqjoui+UruLnOnymTr4MrGhGkoqKqz2JIGpzgw02cMXFtUxQhdQrLWCphpWv3VUs10Ku8+coa+qNN94w1deaNGmSTZkyxX2kul4SKFdbbbWczVXCH8VmYL322msug0xjAgErySjgXAhUlgACVmX5lqP1UCdg5egbbUAAAukmQHxKt/+wHgK1TCDU+ISAlTHqVDxd9Zok6px99tlup798R1IBS7vrjRo1yrRELq5u1oEHHuh22JPgFD38MjKJToUKWBLjtCvhVltt5XYoXHbZZRu0qYws1Z6aPn16xQQsv0ROYpJ2GVQR+kIOX5A9rjh9IddnnvPee++ZCqtLIMwsPh/Xns+iK6c/4gSsX375xUaOHOmEKYlt22677Tzm+AL0oRZxZwlhMSOSa2qBAEsIw/diqBOw8MlhIQQgUGkCxKdKE6Z9CECgWAKhxicErAyPasmYRIK7777bTj75ZFdPKVe9oTlz5tgxxxzjhJmoGOUFB9U2knAUFaN0zcCBA03iUvSabIXRZaKyibRznoSvJEsIcy1l1O6A+lw26qhUBpYEu9GjR7sdElXTSn/XLnzRQzv+afdAFZH3OzC+/PLLrnaVDglOmcKXmGinwTFjxtiECRNs1113daKg7qFdC4cMaVhcWf3VvfWnEAGrEv7ItlzQF2kfOnSoE7Kiwqmy6FTE/qqrrqKIe7ERmOsgUGYCroh7n37WZo/BZW6Z5spNINQJWLn7SXsQgED6CBCf0uczLIZAUyEQanxCwIoZga+++qrts88+NnPmTOvWrZsNGzbMZcUstthiVldXZ1q2p9pK2i1PS9FUq0q1lVQ4vHPnzq5FL76oMLd28ZNg1apVK3vppZecMKbd8j766KMGApbP/trxf9k7EyirymNtFw0NAgEFAopGAYdookKMLQ4QUXGMIiIYBgVMEByAiEC8qIhxQiOiBlTEKY6giKAhJk5oiGjA9AoXo9erccLruIwY48IJxX+935/dOd2c7jP0Oadrn/3stVgaeu9vVz1VXfl8V321jz46PBMdcXv11VftkksuCXOddOUiYOnY3KBBg+z73/9+EEZkZ/PmzcMXAefOnRts/uSTTwouYGltdbGJly4xHT58uGkO1tSpU23SpEnhGOPGjRuDkCdhrq6gV1e0k4CnTrLKykrT8T7NuJJPBx98cBB31Jn27LPP2nHHHWft27e3WbNm2aGHHhoESHU5Pfzww6EDa6uttqp3WHpqOhQjHvUJWKnCqfhMnjzZunbtGnJEX2G88sorg2leO7CivK+urk5KTcdPCEAgJgS8bsBigg8zIQCBIhKgPhURLktDAAKNIuC1PiFg1RPW//u//7Pp06fXiEb1RV+zqiRwSZDp3LlzzW0SXyRC6WhY3UvCzp577mk6mpbagZU6c6nuM/qSnuxRx5REoGXLloW5WLnMwKq7pmxXl9Ff//rX0PWko3X6yp2ufIfQR89F75L4ou4hdT9JQJLP9Q2SV+eU/qR2H0kcFEMJVOkuiXkSsvbff//w44a46+fqhNOAfIlpzZo1a/CXuhjxaGhge6pwmmpYt27dQpecRMy6Ala0nmaYpeZS9HzqAP10X6mMvryZKormU+kQsPKhxjMQgEApCHjdgJXCd94BAQj4JkB98h0frINAkgl4rU8IWA1kpUQXzW2SsKPZROruUbeSBAUNAh84cGDo8FHnT7rriy++CMPDJbCoEyoSrUaNGhWGxKsrq67ooE4cdS8tWrTIJD5IuNJ9emb77bcPHUdTpkypOSKXScCSXTqCpiN1t99+u61ZsybYr+N2Oq6mI3s6Ljl48ODQBaUjeerQylfA0rvULfSb3/wmCFVaU3/UNaVLc6jUSaYjc7JFIlr//v2DsNWvX7+ajq1UnuL45JNP2q233ho4StTaa6+9wlBzHRNMFQ713KZNm2zFihVBqFIXneyQzxLndL+OImYSr6L3Fzoemb44qPdJTLzttttCl9yRRx4ZBDzFuW/fvghYSf5/EXyHAATyIuB1A5aXMzwEAQiUFQHqU1mFE2cgUFYEvNYnBKyySjOcgUDTEKADq2m481YIQCAzAa8bsMyWcwcEIFDuBKhP5R5h/INAfAl4rU8IWPHNKSyHgBsCq+ZvZVU7b2hae7boZhXbjraKHuc3rR28HQIQcEXA6wbMFSSMgQAEmoQA9alJsPNSCEAgCwJe6xMCVhbB4xYIQKBhAi4ErH+bWLH9RKv47lWEDAIQgEAg4HUDRnggAAEIUJ/IAQhAwCsBr/UJActrxmAXBGJEwJOAZVt0sxZ9XokRPUyFAASKScDrBqyYPrM2BCAQDwLUp3jECSshkEQCXusTAlYSsxGfIVBgAr4ErB2sRZ9XC+why0EAAnEl4HUDFlee2A0BCBSOAPWpcCxZCQIQKCwBr/UJAauwcWY1CCSSgCcBSzOwKnackcg44DQEILA5Aa8bMGIFAQhAgPpEDkAAAl4JeK1PCFheMwa7IBAjAi4ErC12sIquoxGvYpQ3mAqBUhDwugErhe+8AwIQ8E2A+uQ7PlgHgSQT8FqfELCSnJX4DoECEaiqqgorVVdXF2hFloEABCBQGAJeN2CF8Y5VIACBOBOgPsU5etgOgfIm4LU+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UJActrxmAXBGJEAAErRsHCVAgkjIDXDVjCwoC7EIAAAhY5AAEIxIiA1/0TAlaMkghTIeCVAAKW18hgFwQg4HUDRmQgAAEIUJ/IAQhAwCsBr/UJActrxmAXBGJEAAErRsHCVAgkjIDXDVjCwoC7EIBAGgLUJ9ICAhDwSsBrfULA8pox2AWBGBFAwIpRsDAVAgkj4HUDlrAw4C4EIICARQ5AAAIxIuB1/4SAFaMkwlQIeCWAgOU1MtgFAQh43YARGQhAAALUJ3IAAhDwSsBrfULA8pox2AWBGBFAwIpRsDAVAgkj4HUDlrAw4C4EIJCGAPWJtIAABLwS8FqfELC8Zgx2QSBGBBCwYhQsTIVAwgh43YAlLAy4CwEIIGCRAxCAQIwIeN0/IWDFKIkwFQJeCSBgeY0MdkEAAl43YEQGAhCAAPWJHIAABLwS8FqfELC8Zgx2QSBGBBCwYhQsTIVAwgh43YAlLAy4CwEIpCFAfSItIAABrwS81icELK8Zg10QiBGBAyc9ZZVdflhQi7fespkd2bPSRv2osqDrshgEIJAsAl43YMmKAt5CAALpCFCfyAsIQMArAa/1CQHLa8ZgFwRiRKAYAlbk/vH7VNr4w1rGiAamQgACngh43YB5YoQtEIBA0xCgPjUNd94KAQhkJuC1PiFgZY4dd0AgdgS++eYb++qrr6yysjTdS8UUsNSJtWB8m9jFAIMhAAEfBLxuwHzQwQoIQKApCVCfmpI+74YABBoi4LU+IWDFKG/ffPNNu+eee+zRRx+1Z5991j755BPbddddbf/997fhw4fbj370I2vdunWTePT0009b37597dRTT7Wrr746bzs+++wzO+uss2z+/Pm2cuVK69OnT9b+eOaTtRM53Pjhhx/aiSeeaO+9957de++9IRd0ffDBBzZ79mzr1atXyItSXEUVsNo3swUTELBKEUfeAYFyJOB1A1aOrPEJAhDIjQD1KTde3A0BCJSOgNf6hIBVuhzI+03qppFAMX78eFu/fn296xx++OF27bXX2i677JL3u/J9sCkFrDjwyZdrQ8/VJ2DdfffddtJJJ9ldd90VBK5SXMUUsDQDa/SPOEJYijjyDgiUIwGvG7ByZI1PEIBAbgSoT7nx4m4IQKB0BLzWJwSs0uVA3m+SOBQJETNmzLCBAwdax44drVmzZvbll1/a//7v/9rll19uCxcutEGDBoXupc6dO+f9vqZ8MJ8OrCTxySY25SJgbd2+mR3RqwXiVTZB5x4IQKBeAl43YIQMAhCAAPWJHIAABLwS8FqfELC8Zsy/7fr666/t/PPPt8suu8zuvPPOIGRJuKp7/etf/7KJEyfaHXfcYffff78df/zxzj1Lb16uAlbS+GQT1KYQsKqqqoJp1dXV2ZjIPRCAAARKRsDrBqxkAHgRBCDglgD1yW1oMAwCiSfgtT4hYDlPzVwEnUi4uOiii4LolXpt2rTJVqxYYfPmzbPly5eHo4j9+vWzoUOH2qhRo6xt27ZpSWie0i233GKLFi2yNWvWWLdu3YI49vOf/9y6d+9e80xDRwh11E2i2tKlS033RbO7NLNrwoQJ1rNnzxpRLhd/9fJc7s/EZ/Xq1cHXxx9/3NatW1cyPvIjnW3REUFxPvfcc+2SSy4JM9B23nlnUyee+KXOwNI6iufatWtrxVL5MHny5MBa/BcvXhyY171UpAYMGGAnnHCCXXHFFdaqVausfzsQsLJGxY0QgECJCXjdgJUYA6+DAAQcEqA+OQwKJkEAAoGA1/qEgOU8QXVEcNq0aWEw+g033GBjx461ioqKnKzesGGDzZw5M/xJd9U3O+tPf/qTjRs3zl566aXNHpOQdfvttweRR1d9ApaeHTNmTPh5uqvuOrkIUlqvEHz0tT7xvfjii4O4VvcqJp/oXQ0JWO3btw9ikmZa6eratastW7YsCIjZClgSNKN33HzzzSEmdS8xkNCVTwcfAlZOv5LcDAEIlJCA1w1YCRHwKghAwCkB6pPTwGAWBCCAgEUO5E8gmvGkriB1x4wePdr222+/mjlYDa2sAecSLCRE6St1s2bNsiOOOMJatGhhr776ql1wwQVhdpbW1eysDh06hOXefvttGzlypD355JM2derUIGxIONFRxRtvvNHU1XPwwQfbTTfdZF26dEkrYEk4U9fPbbfdFt5z5plnhvXVDZb67pNPPjkMn1cXWK4CViSeScjJh4+eV1eT+Oy2226hy+mggw6yyspKe/8CViEVAAAgAElEQVT990PHmoSdI488suB8UuPWkID1yCOP2L777mtz5861vffe2z7++GNr165d+Ge6rxDWd4RQYqI6tPbaa68a3pENWuuUU06x//u//wv50KNHj5wSFgErJ1zcDAEIlJAA/4FYQti8CgIQyIkA9SknXNwMAQiUkIDX+kQHVgmTIN9XSYR64IEH7JxzzqnVDSVBav/99w+ClESXrbfeerP5WO+++244IvjCCy+EDp5DDjmklhnvvfdeEC7UbaUjfv379w8/11E6/f2UKVPs0ksvrXWc7IsvvrCzzz7b5syZY48++qgddthhaQWs5557zoYMGWJ77LFHWC8SxyIDnn32WTvuuOPCcTaJLp06dcpLwGoMn48++ih0I7322mtBuPne975Xi4+6syS+STwqNJ9cBCx135166qm1bMv1K4RR3B577DG77777bPfdd69ZrzHHB7XIY/32sR9Ubj6braGcr9i6q7U+4hhrM2psvr8aPAcBCEAgIwGvG7CMhnMDBCBQ9gSoT2UfYhyEQGwJeK1PCFgxSil1P/3+97+3e++9N8yxqnvcTV8g1DFBdRJF16pVq0xH4CQUXXfddaFzp+4VdexIqNEfCR0Srq6//voagSoTpoZmYNX3bNQRpC8mLliwIHw5MZ8OrGj9fPhEws2wYcPClxxbtmy5mbkS93RUsph8GurAeuaZZ0Ic1HWXeuUqYOnZJUuW2ODBg0NXXuoxwuj44IMPPmjHHntspnBv9vN8BKxokdaDhtm3xk/O+Z08AAEIQCAbAl43YNnYzj0QgEB5E6A+lXd88Q4CcSbgtT4hYMU0qzT7Scf8/vznP9vDDz9sDz30UBjMrq4sHfE78MADg2cSuyTOpBvsHrleV3z6/PPPw/HBt956KzyvNTNdmQQsdTL985//tNdffz2sK7s1LF2D4Xv16lXznsYIWKk25sonk3/6uTqgJPQUg09DApa65NLFIR8BS8csR4wYYd/97ndrjhFGxwffeeedICRqLlmuV2MELHVidbr7wVxfyf0QgAAEsiLgdQOWlfHcBAEIlDUB6lNZhxfnIBBrAl7rEwJWrNPqP8bra4H6ctyVV15pqTOlGvryXn0C1qeffpp2tlJDqOoTsGTXNddcEwbQS2BLdxVDwKr7nkx8skmDSMAqJJ/ovaUSsL7++uvwhUodSY2OEWbThZaJT6MErC7bWKcFv830Cn4OAQhAIC8CXjdgeTnDQxCAQFkRoD6VVThxBgJlRcBrfULAcp5mdY/3NWtW/5whddBoqLeOFmow+c4775xXB1ahBBoNQZfoo2NpHTt2tAMOOMB69+5t2267bRhGrktim66owyjXDqzG8slG4KubIvV1PuUj8JVawNL7NANLx0qjY4SNPT4Y1sxjBlbke5uRp1jb0eOc/yZiHgQgEFcCXjdgceWJ3RCAQOEIUJ8Kx5KVIACBwhLwWp8QsAob54KvFnXHaOD2HXfcEb4EWN+VTljJZgZWNLA93YynFStW1BxHzFWgicSh008/3X71q19tNn8r8k1fMcxXwCoFn7p+6whhNCOsMXxS19UXIE877bRaRz0zCWX5HCHUO6PB/t/5znfs4osvtrPOOsv+8Y9/hEH6EhfzufIRsCq6bGNbHHEM4lU+wHkGAhDImoDXDVjWDnAjBCBQtgSoT2UbWhyDQOwJeK1PCFjOU0tfyVMXk457aci4hJMWLVqktVqDvvXVP32VUN01W265ZY1YkekrhJqhlTrAu6GvEOrl0TBwCSDnnXeeadB43759a+ZEtW7dOogjM2bMCF8/VGdY6qWZWPJHx9kac4SwUHxWr15tixcvDp1JqZe+cCiW48aNs9mzZwexR11wufL529/+FmKz3XbbbSYUpfqQOqusWAKWjhFeeOGF9tvf/jZ82VIxkG2KV/PmzfP6jaiqqgrPVVdX5/U8D0EAAhAoFgGvG7Bi+cu6EIBAfAhQn+ITKyyFQNIIeK1PCFgxyER1+YwePdo0gHv48OF2xhlnhCN4Eok2bdpkGvKt7hkJQhs3brQ777zTBg4cGDxLFWA0jH3WrFlB4JII9uqrr4Yv6y1cuNBOOOEEUxdQhw4dwnMaEK9B7hIkJNqMHz/e1Cml4ehPPPGETZs2LQxll+gj8SLdDKxI5Dn66KOD+LPLLruEtfXeSy65JHSU6WqMgKXnG8tH7OSrhpfLLn3NsW3btiZhSZ1hEui23377WoPUc+UTdT1pcL2YT548OXSkKaaXXXaZLVu2LIiNhRSwpk6dGvxp1arVZlmueB111FGhu07ipcTPww47LO/fBgSsvNHxIAQgUGQCXjdgRXab5SEAgRgQoD7FIEiYCIGEEvBanxCwYpCQEqEeeeQRmzRpkr300kv1Wqw5U1dddVXodkrt0tqwYYPNnDkz/El3qevo2muvrRGYonv0pUAd/1u7du1mj0l80ewkCWt6VzoBK3UGVt0FJKZNnz49CG9aXwKORLlcZ2BFIl1j+OidGoD/y1/+Mi0fCVviKmErdQZZLnwUQwmFOiaoGWWpl8RGxewnP/lJQQSsSJyK3iMBUuJmy5Yta14rcW7MmDG2dOlSO+iggxp1fFCLImDFoJBgIgQSSsDrBiyh4cBtCEAghQD1iXSAAAS8EvBanxCwvGZMGrv+9a9/2e9///sgOujIm7p3JCRpMLpEqGHDhtkOO+yQ1iN1aqlTad68ebZ8+fLwRcB+/frZ0KFDbdSoUaHjKN2lr/epk2rRokW2Zs2a0KV06KGH2sSJE61nz541gk5DXyGcO3dueF7im4Srk046KbxTXU0SwXQsMhoono+AFdndWD5iKl/VJSW2slXdY/K1e/fujeKjh6MYzJkzJ8RAgqOOJo4dO9ZefvnlcASzEB1YOp4pP8RWzDUoX+9UrkSXBLWIvY4Qqiss3+ODCFgxKiKYCoEEEvC6AUtgKHAZAhCoQ4D6REpAAAJeCXitTwhYXjMGuyBQRALRHKxrrrkmCKL9+/dv1NvowGoUPh6GAASKSMDrBqyILrM0BCAQEwLUp5gECjMhkEACXusTAlYCkxGXIRDN5FJXlrq1otln+ZJBwMqXHM9BAALFJuB1A1Zsv1kfAhDwT4D65D9GWAiBpBLwWp8QsJKakfidOAI6WlhRURHmjGmYv75EGB3dbCwMBKzGEuR5CECgWAS8bsCK5S/rQgAC8SFAfYpPrLAUAkkj4LU+IWAlLRPxN7EEVq1aFWalRcPdNZReX57s3Llzo5kgYDUaIQtAAAJFIuB1A1Ykd1kWAhCIEQHqU4yChakQSBgBr/UJASthiYi7ySXw2muv2amnnho+ADBkyJDQgaVB+oW4ELAKQZE1IACBYhDwugErhq+sCQEIxIsA9Sle8cJaCCSJgNf6hICVpCzEVwgUiQACVpHAsiwEINBoAl43YI12jAUgAIHYE6A+xT6EOACBsiXgtT4hYJVtyuEYBEpHAAGrdKx5EwQgkBsBrxuw3LzgbghAoBwJUJ/KMar4BIHyIOC1PiFglUd+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rgwElPWWWXH3o1D7sKQKBD22Y2cO9KG9m3sgCrsQQESkfA6wasdAR4EwQg4JUA9clrZLALAhDwWp8QsMhNCECg0QQQsBqNMDYLjDig0sYc1DI29mIoBLxuwIgMBCAAAeoTOQABCHgl4LU+uRewLr74YpsxY0ZWcT3iiCPs7rvvtk6dOmV1v4ebPvvsMzvrrLNs/vz5tnLlSuvTp48Hs4pmwzfffGOrV6+2X/3qV7Z8+XL75JNPbNSoUTZnzhzbcssts3qvfpkGDBhg7777rt1///12/PHHZ/VcnG96+umnrW/fvnbqqafa1Vdfba1bt3blDgKWq3AU1Rh1Yi0+s01R38HiECgkAa8bsEL6yFoQgEA8CVCf4hk3rIZAEgh4rU8IWE2cfUkTsF544QU74YQT7MUXX6whf8YZZ9js2bNtiy22yBgNCWAScKZMmRLuPfnkk+3aa6+1tm3bZnw2zjcgYMU5euVlOwJWecUzCd543YAlgT0+QgACDROgPpEhEICAVwJe61NsBKxy7U5KmoAVCTEjR44MQlSu3XLqulLHVkVFhW211Vb21FNP2QMPPGC9e/f2+rufCLvowEpEmIOTHCFMTqzLxVOvG7By4YsfEIBA/gSoT/mz40kIQKC4BLzWJwSs4sY94+pJE7B0xPOkk06yiy66yM4///yMfOresGTJEhs8eLDpaOn3vvc9GzJkSFjnggsusObNm+e8Hg8UhgACVmE4el5FnVdDelfasP0Z4u45Tti2OQGvGzBiBQEIQID6RA5AAAJeCXitT2UrYEVCiTq3PvjggzBH6+233w7zki6//PKazp8333zT7rjjDpMwsmbNGtt1113t6KOPtokTJ1r37t3T5tMXX3xhTz75pN16661hjtPGjRvD7KpTTjnFjjnmGGvVqtVmz+mZ3/3udzZv3rzwjN5z+umn24knnmjTp0+vdwaWbL/lllts0aJFwb5u3brZoYceGuzr2bOnNWvWrOZdL730kg0dOtS22WYbu/POO23t2rXB1+h9Oqo3duzYMD/pjTfesJkzZ4YZUrokCp177rn1+lzfL1a29kW2yabUq1evXnbvvfcGHpkuMTz77LPtN7/5jf3hD3+w73znOzZixAj7+uuvbeHChdajR4+0S3z11VeBwQ033FAzd6tfv36Blbq56h4/zPV+vXTTpk22YsWKmviuX7/eGnpHZGg6fsrRn//857Vi4f0IYVVVVXCpuro6Uxj5OQQgAIGSEvC6ASspBF4GAQi4JEB9chkWjIIABMzMa30qewFL4pDEnHXr1oVE1MB0iTotW7a0P/3pTzZu3DiTuFL3klB01VVX2aBBg2qJRBs2bLDzzjvPfv3rX6dNbB2N0zynzp071/y8oWd+/OMfh/UfeuihzYa4//nPfw4iV13RRwu3a9cuCFCnnXaatWjRIrwrEon0bq2rriQNSU+9rrjiCtt7771NYlZdvyXC3XXXXVmLWLnYVwgBK5qftdtuuwVRr3379nbhhReGbqybb77ZxowZs1lMJEYpHtOmTUsbL4lYc+fOrYlXrvdrUcVXsdCfdNfhhx8e5nTtsssutX6cKf9uv/32IILpQsDi/0cgAAEI5EfA6wYsP294CgIQKCcC1Kdyiia+QKC8CHitT2UvYCmNJOT84he/sMrKSvv000/D7KS///3vJrFJ/5TIpWHgHTp0CGLEI488ErqRPv/8c1u8eLFF3SXq9JGopS4gdVqpq2uvvfYK85jU0aQv6914441hwPill14aOrE0dFziioQyCURXXnllWE8dO3qP7IqEpNQ5X+oWk33q9JLYJHu23XbbYP/SpUuDzerykTg3cODAWgKWBC8JcHqXusnk94IFC2zChAn2rW99yzp27Bi6j/S/xUID1SXsPfroo6FLSV+6y3TlY5/WzPcIYerw9lQbJewcddRRoStNopZimHpFopfErmuuuSbMypJg+MorrwSfJRxKtFMnnK5c70+Nr7rIZs2aZfoapkTFV199NeSeusM0uF5fmozsS+U3depUmzx5snXt2tX+9a9/hRzSEcuDDz7YbrrpJuvSpQsCVqaE5OcQgAAE6iHgdQNGwCAAAQhQn8gBCEDAKwGv9Sk2AlamwNadqRQJJQcddFAQTST+RFeqGCIBSOJF6lE83ScxR/OVJk2aVDNf6fXXX7fhw4fbt7/97SBK6ahe6iXxQUf7/vKXv9h9991nu+++u/3jH/8IQpREolQxLHoueo86pVIFLIkxOpKoI38adp56zE32yyetm/oVvtQuJ4kgej7yS+uPHz8+CF4SqLSmjhJGV8TrnHPOCR1NmeZJ5WNfYwSsiKM66SK2Wu+jjz4KnVePP/54EPb69+9fKyY6njhs2LAQQ/1JjfNjjz1m6o5K7crL9f5oqLyELwlhhxxySK33v/feeyEO6rZKtS/ilyp2Rg9GRyXnzJkT8vCwww5DwMpUAPg5BCAAAQQscgACEIgZAa//gRgzjJgLAQgUgYDX+lT2Apa6l3SEbIsttqgJ68cffxxEhXfeeSd0Jqlbqe6l2USar6RL9+hY3m9/+9vQ7aQuLIke6S7N0xo9erTp+JfmK61atSqIJOp40rHDNm3a1HosEmAkbkQCljq/JGxcf/31NQJG3XdFgo46eTQfS8fqIgFL3V3R30XPqXtMw84vu+yyGttS18zliFq+9jVGwNIMKx3n/OlPf2o6Bpk6Z0ydTTpKqblRdX8W8VfXmY5+DhgwwLbeeuvNBMuIRb73H3fccXbdddeFo511r0gcjEQ0CVSZ4lt3jVziU4T6lXHJx/rtYz+o/M88towPOLihokMna33sEGszcvOjpw7MwwQIQKBABLxuwArkHstAAAIxJkB9inHwMB0CZU7Aa32KjYCV2p2UTa40dFRNx8fUlRMFpaH1UoeMS/zRUb5srqgjLOroqe+re19++WWYz6SOqMhHiVrqrnrrrbfqHXCe7uuFqTOwItEt1VZ1VunYo4aNH3jggbXcyEUgyde+fAWs1I6kBx980I499thatkfH/vSXqd1Z+t86EqojnxIDo0tH/XSk7yc/+Un4kmE0Qyyf+zPFV2vWZSsBMFN86+ZYLvHJJj8LfU8cBayIQZsRJ1vbn51RaCSsBwEIOCHgdQPmBA9mQAACTUiA+tSE8Hk1BCDQIAGv9SmRAlZ9A8XTRTBVwIoEoGxyPRKsspn5FK0bCVgffvhhONao42f1faGvIQFLRxv13k6dOtUyte57Un+Yi0CSr335CliRQKVjmJkuddupOy71qKBELHXG6QuQf/vb32otsc8++5iO6u233341f5/L/dnEty5bzTHLFF8ErEyRLtzPm23V0b69+OHCLchKEICAKwJeN2CuIGEMBCDQJASoT02CnZdCAAJZEPBanxItYNUn9NQXz0gASh36nSn2mTp0NM9KX9LTn0J1YBVbwCp1B1Y0LyoTa/1cw9wlVmkget1LXxh8+eWXw7HM3/3ud6Zjibr23XffMBus7lcCs7k/U3y1PgJWNpFrunsQsJqOPW+GQCkIeN2AlcJ33gEBCPgmQH3yHR+sg0CSCXitT4kUsCIBRmKGBqv37Nkzq9yMxIpsB51rUQVec5ckrKSbkZQ6XD2XGVjR8PD3339/sxlYxRawspmBlc4+8cimYyk1GJmGtEf3Ru/TMPf777/fjj/++IwxffPNN8PcLB1LvOeee8KcsoaudPdHM7MamoEVCXDpZmClO86ZzoZcOuQyOl6EGzhCWASoLAkBCBSEgNcNWEGcYxEIQCDWBKhPsQ4fxkOgrAl4rU+JFLA00FwdT+qo0kwr/XvqHCRl4nPPPRfmZGk4ugSIDh06WOqsJQkedYUvdexIpJg5c2aNiBIJMBI60n2l7oknnrCTTjrJJMDk8xVCfSlRX0Tccssta4a4F1vAEp9sv0KYal8+AlY0vF0CYBSHdJUiNaapX2aM5paJkb5WmHqldr9FAlau92f7FcKHHnooCGXR/K6GvkIoG5csWWKDBw8OOarh888884z17ds37RckPVTOOApYYYj7kOHWZugoDwixAQIQKBIBrxuwIrnLshCAQIwIUJ9iFCxMhUDCCHitT4kUsJR7mqc0fPhwW7t2rU2dOtUmTZpk2267rW3cuDEc+dIX+/TP1OOCEqguv/zy8DPNxtK/H3LIIVZZWWnqhNKMJQ1jP/jgg+2mm26yLl26hDSXODJu3Djbcccdw1fy9IwuiVcaMC4bdKUKWPq6oAZ9P/nkk6YvKUpok32an6QvFk6fPt3Wr18fjr7py4i6otlepRCw8rEvVwErVZRKN9uqbg159tlnTZ1Quh544AHr3bu3RX/Xvn17mzVrVuiEa926tWl4/sMPPxw6sLbaaquaWWO53i8RTOKY4qvh8HrHEUccEQTRV199NQiaCxcuDEPj9bVECaG6In7V1dVhZtf48eNDvsgu5YUG+//zn/8MHYJVVVWbHUOUD54u2ahL/nBBAAIQ8ETA6wbMEyNsgQAEmoYA9alpuPNWCEAgMwGv9SmxApaEBwkYp59+uq1bty5tBCUa6U/btm1rfi7RSOKCBKp0l4QtCVn7779/zY8lfEmA0XN1L3Vf6St7+npe3S8t/vnPfw72RQJX6rPt2rULnV6nnXZaTfdYKQUs2ZKrfXomlyOEr7/+ehAZxTybo54avj5hwgS77bbbgsgo8Uhxro+97BHHG264IbxHg98bilW6+/V3eq9ioT/prsMPP9yuvfbazWZsZeInMXT06NEhvvUdIYwG6j/yyCO1xNbIjtQPFqT7kme0burHCjKXs83vQMDKhxrPQAACpSDgdQNWCt95BwQg4JsA9cl3fLAOAkkm4LU+JVbAipJRc4009FtHttasWWMdO3a0/v37B+GoX79+VlFRsVneSnBSZ9Stt94aBoFLYNlrr73sJz/5STim1rlz582e2bRpk2nekb54p2fUTaV36Gt06qZSd046geGDDz4IR+cWLVoU7OvWrVvoIpo4cWI4wpj6tb1SC1hyMhf7chWwomN2qUcCMxWR6BkNZlfnU48ePSxiL6Fq9erVQbAURx3nU7zqcsz1ftkUPSPxMsoJ5Y/mao0aNaqWCJrqQ7b8ELAyRZ6fQwACEEhPwOsGjHhBAAIQoD6RAxCAgFcCXuuTewHLa0CxCwIQ+A8BOrDIBghAwCsBrxswr7ywCwIQKB0B6lPpWPMmCEAgNwJe6xMCVm5x5G4IQCANgVXzt7KqnTekZ7NFN6vYdrRV9DgfdhCAAARKTsDrBqzkIHghBCDgjgD1yV1IMAgCEPg3Aa/1CQGLFIUABBpNoEEB69+rV2w/0Sq+e1Wj38UCEIAABHIh4HUDlosP3AsBCJQnAepTecYVryBQDgS81icErHLILnyAQBMTyEbAsi26WYs+rzSxpbweAhBIGgGvG7CkxQF/IQCBzQlQn8gKCEDAKwGv9QkBy2vGYBcEYkQgOwFrB2vR59UYeYWpEIBAORDwugErB7b4AAEINI4A9alx/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oAActrZLALAhDwugEjMhCAAASoT+QABCDglYDX+oSA5TVjsAsCMSKAgBWjYGEqBBJGwOsGLGFhwF0IQCANAeoTaQEBCHgl4LU+IWB5zRjsgkCMCBw46Smr7PLDGFmMqbkS6NC2mQ3cu9JG9q3M9VHuh0CTEvC6AWtSKLwcAhBwQYD65CIMGAEBCMRIYEfAIl0hAIFGE0DAajTC2Cww4oBKG3NQy9jYi6EQ4D8QyQEIQMArAeqT18hgFwQg4LU+IWAlPDc3btxoLVq0sGbNmiWcBO43hgACVmPoxetZdWItPrNNvIzG2kQT8LoBS3RQcB4CEAgEqE8kAgQg4JWA1/oUawFrw4YNtmzZMlu6dKmtXr3a1q1bZ+3atbPevXvbgAEDbMiQIbbddtt5zYkmteuLL76w+++/36qrq+3SSy+11q1bB3s+++wzO+uss2z+/Pm2cuVK69OnT5Pame3Ln376aevbt6+deuqpdvXVV9f4U9/zH374oZ144onhx3fffbd16tSp3ld5YJKrf9lyK9R9CFiFIul/HQQs/zHCwtoEvG7AiBMEIAAB6hM5AAEIeCXgtT7FUsD65ptv7IknnrApU6bY2rVr6415x44dbfr06XbaaadlFDS8Jk6x7HrppZds6NChtt9++9USfDyINfn4nKvAg4CVD+X6n0HAKixPz6txhNBzdLAtHQGvGzCiBQEIQID6RA5AAAJeCXitT7ETsCReLVy4MIhSutRlpX/fc889g0i1adMme++990J30XXXXWcSas444wy74oorrG3btl7zo+R21SdgldyQAr0QAatAIPNcBgErT3AxekydV0N6V9qw/RniHqOwYSpHdMgBCEDAMQGv/4HoGBmmQQACJSLgtT7FTsCSUBEd/Zo3b54deeSR9c5v0pHC8ePH20MPPRQErMmTJ1vz5s1LFHLfr0HA4ghhITO0qqoqLKcjqVwQgAAEPBHwugHzxAhbIACBpiFAfWoa7rwVAhDITMBrfYqVgKWZVxMmTAjdVTfccIMNHz484/DxF198Mdz35Zdf2n333We77757rWi98cYbNnfu3CBySdTZdddd7eSTT7YxY8ZY586dN4tstvdrrtJJJ51kF110kZ1//vmbrXPxxRfbjBkz7K677qoR5CJRaZtttrE777zTVq1aZbNmzbKnnnoqo13RPLAlS5bY8uXLbf369datWzfbd999Q4dav379rKKiotaMq1SjjjjiiDALqk2bNg3OwErn/9FHH20TJ0607t271/IzOqanjjit/eabb9qcOXNMImRlZaUNHDgwvEvdc3WvbP2JnmvKDizNE3vyySft1ltvDew1GF+zw0455RQ75phjrFWrViX3L3NJKuwdCFiF5clqEIBA4Qh43YAVzkNWggAE4kqA+hTXyGE3BMqfgNf6FCsB67nnngtHBvfYYw+75ZZbrEOHDhkzR0cONdRb87IkemnIty79/b333hs6tCT21L0k/PzmN7+x733ve3nd3xgBS8LZj3/8Y7vgggvsk08+qWWahBH5LqEtut5///0gIEmgS3dpsH0k+H3++ec1AlXqvZkELPHSsHx1samzre4lseyqq66yQYMG1YiKkYD12muvBZFK4lq65xYvXmyRAKKf5+JP9PXEphKwJLSdd9559utf/zot+5EjR9rs2bNriaGl8C/jL0aBb0DAKjBQloMABApGwOsGrGAOshAEIBBbAtSn2IYOwyFQ9gS81qdYCVgSnIYNGxaEHf2JxItM2SNx46ijjrJITNhiiy1MYpjWeuutt0In1Lhx46x9+/b27rvvBiHmyiuvrPVFu1zvb4yAFQ2mnzp1ahCM1JH1+uuvh4H0mv+V+qW9r7/+2i688EJTR9fYsWMDl2233TYgeeedd+yaa64Jvhx66KF2xx13WNeuXcPPch3inur/L37xi9AJJwHxo48+CoKaOs00ND9VjIoErEceeST8TF87HDFiRPhS5CuvvBKENHW+6Z+XX365tWzZ0vL1pykELNmqXDn77LNDp5XyaK+99gqdbupU+9WvfmU33nhjEE/luzqxSuVfpt+JQv8cAavQRFkPAhAoFAGvG7BC+cc6EIBAfAlQn+IbOyyHQLkT8FqfYiVgXXbZZXbuuefWOnaXTeKkHs2TsLTVVlvViD4SeH7+85/XEsMkyugI4fPPPx8EGR07jESibO7v2bNnODKX7xFCCVjpBs/rKJ6Opf31r3+1Bx54wHr37h1EKs0E09cDJW716NGjFhIJXzpCqc4rCYBR51YuAlaq6CKhbNq0adaiRYua93z11VdBgNJRSf2RiKZZY6kClrqQJFSlio6RsHjggQeGI5MSxPL1J18BS+JaLtfKlSvD8UBdEdtvf/vbdvPNNwehMfX617/+FTrj/vKXv9QcXy2Vf7n4VIh7H+u3j/2gslkhlirZGhUdOlnrY4dYm5FjSvZOXgQBCJSegNcNWOlJ8EYIQMAbAeqTt4hgDwQgEBHwWp9iJWClmxuVTYrVFbDUIaNurJdffjkIVBKcGrokaOVyv9ZqjIClI3d/+MMfaoSSVNt0HFJdWanHIRuyPRKRJJwsWrTIdtttt3B7LgJWNv5H6+n444IFC8KRuejdzzzzjD366KO233771TK1blw6deqUMZz1+dMUAtZvf/vbMMdLXVgS59Jd6nobPXq03X777TZq1KiS+ZfxRQW+IY4CVoSgzYiTre3PzigwEZaDAAS8EPC6AfPCBzsgAIGmI0B9ajr2vBkCEGiYgNf6lEgBS4KMjg+qc0ZCUybhRMfdcrm/sQJW27ZtgwikuVJ1r8cee8wOP/zwtMcoN23aZB9//HGYUfX222+Hzp8//vGPtmLFirBMavdQLgJWNv6nDmyPOr3S/V2qP5kErFz8yVfAimLVUA6ou00C1fz582sxjDoCsyl+6Yb5F9O/bGwq5D1xFrCabdXRvr344ULiYC0IQMARAa8bMEeIMAUCEGgiAtSnJgLPayEAgYwEvNanWAlY0QysmTNn2jnnnJMRenRDdFRN85fUwaSv4Q0dOjQc+cpGwMoktKQzpDEdWA3ZlU6o0SBxzVrSIPF0A9Yj+/IVsLLxv5ACVj7+NIWAFXUEZpOIqQJWKfzLxqZC3oOAVUiarAUBCBSSgNcNWCF9ZC0IQCCeBKhP8YwbVkMgCQS81qdYCVgvvPCCnXDCCeEYXD5fIYyOemUjyKQmZa7369nGCFiaBaXno2HsqbZEHViRICIxREPEr7/++jAcXXOxdFRPz/7whz+0Ll26hHlamvWUr4BVyg6sfP1pSgHrrrvuCnPIsrlK5V82thTynjgLWBwhLGQmsBYE/BHwugHzRwqLIACBUhOgPpWaOO+DAASyJeC1PsVKwPriiy+CWDNnzpww9FuiQaYvEb744othiPmXX35ZM0g7mumkTqzUuVD1BTPX+zMJWBqKrmHnOoKWKn5EQtmnn35a72yuaAZWNFMp6i475JBD7LrrrrPtttuulhvqyFLnmeZQ5StgZTMDKxIX9f66M7A0fD51gHxkYDphMF9/mkLAijoC1Q2obiwNrs90lcq/THYU+udxFLDCEPchw63N0MyzyQrNi/UgAIHSEfC6ASsdAd4EAQh4JUB98hoZ7IIABLzWp1gJWEqj6upqGzJkSMgoCTZHHXWUaSh7ukvizfjx4+2hhx6yK664Igw/l8iQ+lW9dF8V/Oabb8JRwylTpgSBSfOvGvoKYd37JaxFnVIa/i471R0VXW+88Ub4QqHEjHQClr5CmO5rf5prpfUkCN13333h64gNdXrJLv1cz+jKV8DK5SuEmhWlLxK2bNmyZoh7LgJWvv40hYAViXZie88992z2MQB9nVFfZNSR1/vvv9+OP/74vOOVq3+lLrlVVVXhlfr95IIABCDgiYDXDZgnRtgCAQg0DQHqU9Nw560QgEBmAl7rU+wELIky6nyRMLVx48YgZk2aNCkcK5RoosHYEkwkGEg4UpePjtBJwNJw9Oh67rnngjD1/vvv26WXXhq6lNq3b2864rV06VKbPn26fec73wkCU/fu3S3X+yNx46233rLZs2cHwapVq1b2/PPP2y9/+UtbtWqVvfvuu/UKWBK8ZsyYYePGjQvil47x/dd//Vew7dxzzw2CWosWLWz58uU2aNAg+/73vx9Et3322SeIdPrq4Ny5c8PRwk8++aReAUs+q5stGhhf38DyyH/584tf/MImTJhgOuqo7iwd59SRxo4dO4bOsUjMyGeIe77+5CrwRLYJTKY5aPUxkUAlsU7ddL169Qr/rk64ysrKkFfz5s0LMTn44IPtpptuCsc5S+Vf5pJU2DsQsArLk9UgAIHCEfC6ASuch6wEAQjElQD1Ka6Rw24IlD8Br/UpdgKWUkUi1pNPPmnTpk0LX9qr75KgMnXq1CBwtW7dutZtWkNikLqy0g0+l6AjAeLII48MxxRzvV/ihoQr2Vj3kqC255572umnn55WwJKotNdee4WjknUvdVNp3c6dO4cfpc5Uqnuv/Fcn11//+tcgMj344IN27LHHhtv+8Y9/hM6shx/+/19fO+CAA8LRP4ks6b64l43/mjEmMS061pmPgJWvP00hYInb+vXrQ4wlUKW7JGwpj/bff/9Gxas+/yLGmnGWbhZXdExTXX2pHXiRrdG6sjPdMc9sSzMCVrakuA8CECg1Aa8bsFJz4H0QgIA/AtQnfzHBIghA4P8T8FqfYilgRUmlzpinnnoqCC9//OMfgxAl0UZizIABA+y4444LgkxDl47zqVNJxwz1H/u77rqrHX300TZx4sTQeVX3yuV+zez63e9+FwQMdd5EotWoUaPsgQceCF1Z6Y4Q6iuEt956q61YsSJ8WXD16tXWv3//IHgdc8wxoZMr9ZLoc/PNN5vmYq1ZsyZ0U+m42tixY0NnmoS6wYMHh04hHWmLZjWpC0ydZrJNxxEXLlxoO++8c1oBK3pfLv7nI2DpPfn401QCluxVnCWoKmZiKVFLAuRPfvITGzNmTI3YGDEspH8IWPxfDAQgAIGGCXjdgBE3CEAAAtQncgACEPBKwGt9irWA5TXY+dqVz9cO830Xz0GgkARWzd/KqnbekH7JLbpZxbajraLH+YV8JWtBAAIQyIqA1w1YVsZzEwQgUNYEqE9lHV6cg0CsCXitTwhYjtIKActRMDAlJwINClj/Xqli+4lW8d2rclqXmyEAAQg0loDXDVhj/eJ5CEAg/gSoT/GPIR5AoFwJeK1PCFiOMg4By1EwMCUnAtkIWLZFN2vR55Wc1uVmCEAAAo0l4HUD1li/eB4CEIg/AepT/GOIBxAoVwJe6xMClqOMQ8ByFAxMyYlAdgLWDtaiz6s5rcvNEIAABBpLwOsGrLF+8TwEIBB/AtSn+McQDyBQrgS81icELEcZh4DlKBiYkhOBbAQszcCq2HFGTutyMwQgAIHGEvC6AWusXzwPAQjEnwD1Kf4xxAMIlCsBr/UJAatcMw6/IFBCAg0Pcd/BKrqORrwqYTx4FQQg8B8CXjdgxAgCEIAA9YkcgAAEvBLwWp8QsLxmDHZBIEYEqqqqgrXV1dUxshpTIQCBJBDwugFLAnt8hAAEGiZAfSJDIAABrwS81icELK8Zg10QiBEBBKwYBQtTIZAwAl43YAkLA+5CAAJpCFCfSAsIQMArAa/1CQHLa8ZgFwRiRAABK0bBwlQIJIyA1w1YwsKAuxCAAAIWOQABCMSIgNf9EwJWjJIIUyHglQACltfIYBcEIOB1A0ZkIAABCFCfyAEIQMArAa/1CQHLa8ZgFwRiRAABK0bBwlQIJIyA1w1YwsKAuxCAQBoC1CfSAgIQ8ErAa31CwPKaMdgFgRgRQMCKUbAwFQIJI+B1A5awMOAuBCCAgEUOQAACMSLgdf+EgBWjJMJUCHglgIDlNTLYBQEIeN2AERkIQAAC1CdyAAIQ8ErAa31CwPKaMdgFgRgRQMCKUbAwFQIJI+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RMCVoySCFMh4JUAApbXyGAXBCDgdQNGZCAAAQhQn8gBCEDAKwGv9QkBy2vGYBcEYkQAAStGwcJUCCSMgNcNWMLCgLsQgEAaAtQn0gICEPBKwGt9QsDymjHYBYEYEUDAilGwMBUCCSPgdQOWsDDgLgQggIBFDkAAAjEi4HX/hIAVoyTCVAh4JYCA5TUy2AUBCHjdgBEZCEAAAtQncgACEPBKwGt9QsDymjHYBYEYEUDAilGwMBUCCSPgdQOWsDDgLgQgkIYA9Ym0gAAEvBLwWp8QsLxmDHZBIEYEELBiFCxMhUDCCHjdgCUsDLgLAQggYJEDEIBAjAh43T8hYMUoiTAVAl4JIGB5jQx2QQACXjdgRAYCEIAA9YkcgAAEvBLwWp8QsLxmDHZBIEYEDpz0lFV2+WGMLMbUuBLo0LaZDdy70kb2rYyrC9hdYgJeN2AlxsDrIAABhwSoTw6DgkkQgEAg4LU+IWCRoBAoIIGvvvrKKioqwp8kXQhYSYq2D19HHFBpYw5q6cMYrHBNwOsGzDU0jIMABEpCgPpUEsy8BAIQyIOA1/qEgJVHMHmkPAls2LDBli1bZkuXLrXVq1fbunXrrF27dta7d28bMGCADRkyxLbbbru0zm/atMmeeOIJu+222+zXv/61derUKdz32Wef2VlnnWXz58+3lStXWp8+fcoSHgJWWYbVtVPqxFp8ZhvXNmKcDwJeN2A+6GAFBCDQlASoT01Jn3dDAAINEfBanxCwyNvEE/jmm2+C+DRlyhRbu3ZtvTw6duxo06dPt9NOO81at25d674PP/zQTjzxxPB3d999NwJW4rMKAMUmgIBVbMLls77XDVj5EMYTCEAgXwLUp3zJ8RwEIFBsAl7rEwJWsSPP+q4JSLxauHBhEKV0qctK/77nnnsGkUqdVe+9957df//9dt1119lLL71kZ5xxhl1xxRXWtm3bGt8QsJiB5TrRy9A4jhCWYVCL5JLXDViR3GVZCEAgRgSoTzEKFqZCIGEEvNYnBKyEJSLu1ibw9NNP13ROzZs3z4488khr1qxZWkw6Ujh+/Hh76KGHgoA1efJka968ebgXAQsBi9+t0hBQ59WQ3pU2bH+GuJeGePzf4nUDFn+yeAABCDSWAPWpsQR5HgIQKBYBr/UJAatYEWdd9wQ082rChAmhu+qGG26w4cOH1yteRc68+OKL4b4vv/zS7rvvPtt9993t4osvthkzZtTyt1evXnbvvffaDjvsUGsGVvv27e3qq6+2Bx98MNx/xBFH2NSpU22vvfZK+24JY+oQW7x4sa1YscK6detmhx56qE2cONF69uxZ65lIROvevbude+65dskll9g999xjO++8c7DvuOOOCzO5HnjgAbvlllts+fLlYcaX5nKdcsopdswxx1irVq3yiltVVVV4rrq6Oq/neQgCEIBAsQh43YAVy1/WhQAE4kOA+hSfWGEpBJJGwGt9QsBKWibibw2B5557LhwZ3GOPPYKg06FDh4x0dORQApTmZUn0OvXUU7MWsDQ/68477wzD4VMvzdbS8HcNik+9dFxxzJgxpi6xupeEp5kzZ4bjji1atAg/jgQsiWQSou66667w9127dg3D6XfbbTc7++yz7frrr0/r56RJk8Kaded7ZYRiZghY2VDiHghAoCkIeN2ANQUL3gkBCPgiQH3yFQ+sgQAE/kPAa31CwCJLE0tAHVLDhg2zCy64IPyp7+hgXUASlI466igbOXKkzZ4927bYYousjhBqHXVb6eihRKV33303vPemm24Ka2nGloQpXR988EEQxx5//PEwc0sdV9tuu61t3LgxCFrnn3++SYCTIDZw4MBaAtYjjzxi++67r82dO9f23ntv+/jjj8O66uAaNGiQHXjggUGEU2eWBLlnn33WJF79z//8j/3hD3/I60uJCFiJ/TXCcQi4J+B1A+YeHAZCAAJFJ0B9KjpiXgABCORJwGt9QsDKM6A8Fn8Cl112WThqp06l6AuC2XilzqihQ4faNttsU/PFwWxmYI0dOzYIR6nD36O19HcLFiwIRwR1LVmyxAYPHhy6u6ZNm1bTZRXZJ/FK4puEqmuvvTasGdkgASvqDkv1J/L39ttvt1GjRtVydf78+aGb66qrrgpHHnO9ELByJcb9EIBAqQh43YCVyn/eAwEI+CVAffIbGyyDQNIJeK1PCFhJz8wE+x/NriqVgKV5VBK+Uq9IdNKXDtURtuuuu4b5WhKtdL+O/qmLqu716aef2plnnmmrV6+2RYsWheOB0VrPPPOMPfroo7bffvvVeizqONN8Ls3EOvjgg7M6NplNijzWbx/7QWX64ffZPM895U+gokMna33sEGszckz5O4uHrgh43YC5goQxEIBAkxCgPjUJdl4KAQhkQcBrfULAyiJ43FKeBEotYK1cuXKz43npBKyPPvooHCnU1w6zuaJ1062V+vz7778fjiVGA+T1M3VwHX/88WEWmIa/V1RUZPPKze5BwMoLWyIfajPiZGv7szMS6TtONw0BrxuwpqHBWyEAAU8EqE+eooEtEIBAKgGv9QkBizxNLIGoI0mDy88555ysOUQzsEaMGBGOBGroeTZHCLMVsFKPAmZjVLYCltbSbC3N3Lrxxhs3GyavrxDqCOEuu+ySzWtr3YOAlTOyxD7QbKuO9u3FDyfWfxwvPQGvG7DSk+CNEICANwLUJ28RwR4IQCAi4LU+IWCRo4kl8MILL9gJJ5wQjt/l8xXC1HlRxRCwUo8VZhOkTB1YqWvomOJ///d/m+ZlqdNLRxF1aci75mF17tw5m1fW3IOAlROuRN+MgJXo8DeJ8143YE0Cg5dCAAKuCFCfXIUDYyAAgRQCXusTAhZpmlgCX3zxhZ199tk2Z86c8DU/DXLP9CXCF1980YYPHx7mVN133322++67B36FFLA+//xzmzJlil1//fVhltVhhx2WVYxyEbBSF9SXCP/2t7/ZuHHjwpcI083PymQAAlYmQvw8IsARQnKh1AS8bsBKzYH3QQAC/ghQn/zFBIsgAIH/T8BrfULAIkMTTaC6ujrMf9J13XXX2VFHHVXvHKh169bZ+PHjQ8fSFVdcYZMnT7bmzZsXXMDSguoIO+WUU8LXAufOnWvt27evFae33347zMnSMPeFCxdajx49akS0dJ1bkSgmoW7p0qXWv3//WutFQ+F1rBIBK9G/EkVzPgxxHzLc2gyt/QXMor2QhSHwbwJeN2AECAIQgAD1iRyAAAS8EvBanxCwvGYMdpWEgLqPJNpImNq4cWMQsyZNmhSOFbZs2dI2bdpkEoTuv//+IHC99NJLdsYZZwQBq23btjU2Rt1Pr732mi1YsMCqqqrCzz777DM766yzwrG8bGdg6Tm9UwKWxDJ1fF144YW20047BXuef/55u+iii4IQpfld6iKTkJapA2vJkiU2ePDgMEh+1qxZ4euG8nHDhg3BZnV96cuEmpHVpUuXnPhH/koQ5IIABCDgiYDXDZgnRtgCAQg0DQHqU9Nw560QgEBmAl7rEwJW5thxR5kTkIj15JNP2rRp0+wvf/lLvd527NjRpk6dGgQuDW5PvVKFKv19165dbdmyZfb9738/LwFLa6hoSFiL5lPVNUwdWLNnz66ZV5VJwJJQJbFLRxPTXd26dbPbb7/d+vXrl3PEEbByRsYDEIBAiQh43YCVyH1eAwEIOCZAfXIcHEyDQMIJeK1PCFgJT0zc/w8BiVBPPfVU6Eb64x//GL7SJ9HqgAMOsAEDBthxxx3XYGfS3//+dzvvvPPs4YcftsrKynC070c/+lHeApYskyildRYvXmwrVqywdu3ahQ4qdWfpq4GtWrWqcSCTgKUbNffrd7/7nd122232zDPP2Pr1623XXXcNw+zHjBlj3bt3zyslELDywsZDEIBACQh43YCVwHVeAQEIOCdAfXIeIMyDQIIJeK1PCFgJTkpch0ChCCBgFYok60AAAoUm4HUDVmg/WQ8CEIgfAepT/GKGxRBICgGv9QkBKykZiJ8QKCKBVfO3sqqdNxTxDQleuuXWVvGd06yix/QEQ8B1CORPwOsGLH+PeBICECgXAtSncokkfkCg/Ah4rU8IWOWXa3gEgZITmjMvPgAAIABJREFUQMAqPvKK7tOsYqeLi/8i3gCBMiPgdQNWZphxBwIQyIMA9SkPaDwCAQiUhIDX+oSAVZLw8xIIlDcBBKwSxLdlF2vxo7dL8CJeAYHyIuB1A1ZelPEGAhDIhwD1KR9qPAMBCJSCgNf6hIBViujzDgiUOQEErBIEGAGrBJB5RTkS8LoBK0fW+AQBCORGgPqUGy/uhgAESkfAa31CwCpdDvAmCJQtAQSs4oeWI4TFZ8wbypOA1w1YedLGKwhAIBcC1KdcaHEvBCBQSgJe6xMCVimzgHdBoEwJIGAVMbAa4r7DmVbR7RdFfAlLQ6B8CXjdgJUvcTyDAASyJUB9ypYU90EAAqUm4LU+IWCVOhN4HwTKkEBVVVXwqrq6ugy9wyUIQCDOBLxuwOLMFNshAIHCEKA+FYYjq0AAAoUn4LU+IWAVPtasCIHEEUDASlzIcRgCsSHgdQMWG4AYCgEIFI0A9aloaFkYAhBoJAGv9QkBq5GB5XEIQMAMAYssgAAEvBLwugHzygu7IACB0hGgPpWONW+CAARyI+C1PiFg5RZH7oYABNIQQMAiLSAAAa8EvG7AvPLCLghAoHQEqE+lY82bIACB3Ah4rU8IWLnFkbshAAEELHIAAhCIEQGvG7AYIcRUCECgSASoT0UCy7IQgECjCXitTwhYjQ4tC0AAAnRgkQMQgIBXAl43YF55YRcEIFA6AtSn0rHmTRCAQG4EvNYnBKzc4sjdEIBAGgIIWKQFBCDglYDXDZhXXtgFAQiUjgD1qXSseRMEIJAbAa/1CQErtzhyNwQggIBFDkAAAjEi4HUDFiOEmAoBCBSJAPWpSGBZFgIQaDQBr/UJAavRoWUBCECADixyAAIQ8ErA6wbMKy/sggAESkeA+lQ61rwJAhDIjYDX+oSAlVscuRsCEEhDAAGLtIAABLwS8LoB88oLuyAAgdIRoD6VjjVvggAEciPgtT4hYOUWR+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qEgJVbHLkbAhBAwCIHIACBGBHwugGLEUJMhQAEikSA+lQksCwLAQg0moDX+oSA1ejQsgAEIEAHFjkAAQh4JeB1A+aVF3ZBAAKlI0B9Kh1r3gQBCORGwGt9QsDKLY7cDQEIpCGAgEVaQAACXgl43YB55YVdEIBA6QhQn0rHmjdBAAK5EfBanxCwcosjd0MAAghY5AAEIBAjAl43YDFCiKkQgECRCFCfigSWZSEAgUYT8FqfELAaHVoWgAAE6MAiByAAAa8EvG7AvPLCLghAoHQEqE+lY82bIACB3Ah4rU8IWLnFkbshAIE0BBCwSAsIQMArAa8bMK+8sAsCECgdAepT6VjzJghAIDcCXusTAlZuceRuCEAgDYEDJz1llV1+CJsyINChbTMbuHeljexbWQbe4AIEzLxuwIgNBCAAAeoTOQABCHgl4LU+IWB5zRjsShSBb775xr766iurrIynaICAVX7pOuKAShtzUMvycwyPEkfA6wYscYHAYQhAYDMC1CeSAgIQ8ErAa31CwPKaMTnYdffdd9tJJ53U4BPdunWzfffd14YNG2Y//vGPrVWrVjm8gVuLSeCDDz6w2bNnW69evWz48OE1r/rwww/txBNPtPfee8/uvfde23XXXYtpRqPWRsBqFD6XD6sTa/GZbVzahlEQyIWA1w1YLj5wLwQgUJ4EqE/lGVe8gkA5EPBanxCwyiC7shGwUt0888wz7dJLL7W2bduWgffxdyGK31133RUEq+hCwIp/bOPsAQJWnKOH7akEvG7AiBIEIAAB6hM5AAEIeCXgtT4hYHnNmBzsqk8ASV3io48+sqVLl9pFF11k69evtzvvvNMGDhyYw1u4tVgEsolfsd5dqHXpwCoUST/rcITQTyywpHEEvG7AGucVT0MAAuVAgPpUDlHEBwiUJwGv9QkBqwzyLRcBZMmSJTZ48GA766yz7PLLL7eWLZlx09QpkEv8mtrW+t6PgOU1Mrnbpc6rIb0rbdj+8ZzHlrvHPFHuBLxuwMqdO/5BAAKZCVCfMjPiDghAoGkIeK1PCFhNkw8FfWsuAsjTTz9tffv2tVNPPdWuvvpqa926dS1b3nzzTbvjjjtMQteaNWvC3KWjjz7aJk6caN27d69170svvWRDhw61bbbZJnR0rV27Nohiy5cvD8+dccYZNnbs2PCON954w2bOnGn3339/WEMi2rnnnltrzUxH5lLfJ587depkn332WRDj5s+fbytXrrSKigqbO3euPfLII7Zx40br37+/TZo0yQ488EBr1qzZZtz1zoULF9rixYttxYoVpllhhx56aPC3Z8+etZ6J7BMH2X7JJZfYPffcYzvvvLPNmDHDjjvuuLC+7pOf6ngT708++STw+NGPfmQTJkyoWTfyR9xSL3XJnX/++WGd+mZgbdq0Kdg7b968wFtddf369QvxGDVq1GbHQ1PjLltlt44sRjE++eSTbdy4cdaxY8e8crOqqio8V11dndfzPAQBCECgWAS8bsCK5S/rQgAC8SFAfYpPrLAUAkkj4LU+IWCVQSZmK2DpS3c333xzECrSdWD96U9/Cj+TsFL3krBz1VVX2aBBg2pEnUiA6dy5cxgMf8EFFwSxJvW64oorbO+99w5iVt11+/TpE0SUSBhrrIClQfYPPvjgZja0a9cu7ZFJ2TNmzJggMtW99IwEt9NOO81atGhRI0xJUGrfvn0Ygi/bdXXt2tWWLVsW/GxoTd0rjrfffnsQm/IVsDZs2BBs05901+GHH27XXnut7bLLLjU/jgSsgw8+2CLxq+6zJ5xwQhACO3TokPNvBQJWzsh4AAIQKBEBrxuwErnPayAAAccEqE+Og4NpEEg4Aa/1CQGrDBIzk4AlwUJfstN96pBSZ5I6jiR0RNff//53GzlypOmf06dPN3XkSMiQWKJuJnUcff755+G5SKxIFWAkzFx55ZWhW6uystIWLFgQuo2+9a1vha4edQbpf2+11Vb24osvBgHt0UcftRtuuCF0g+lqrIAl0Unrjh8/3rp06WLvvvtuENVuuukmGzJkSBDvttxyy/AufflP73388ceDuKaOq2233TawkdijDqjnnnuulvAV2Sce+qKjOr0kWn388cemd3/xxRfBx9tuuy28V8PyxVD8X3311fB36vYSWwlM0RD9XIa4p4qQ6uqaNWuWHXHEEUFkS31HXTEqErDku4RDdY+pE0/XH/7wh+D/unXrggB47LHH5vxbgYCVMzIegAAESkTA6wasRO7zGghAwDEB6pPj4GAaBBJOwGt9QsAqg8TM5SuEElokzkjoiTqLJIroOOGUKVOCYKMuo7rH7SQ2SQTScTwJMc2bN6/VQXTjjTfaKaecUvOcOrEkJGm9dMcVI5vPOeccu/jii8N6jRWwfv7zn5s6vtQdFV2RyCZfo+N++lk0C0zvnjZtWg2L6DmJV8OGDQtCVSQ2pQpYqcJb6jNitMcee9gtt9yyWSfTs88+G44Z6mhidARSz+YiYEmU0xHBF154IXSAHXLIIbUyWEKl4qBuOh1h1BFKXZGApW6xBx54wHr37l3znOKvr1IqL9TVpZjkeiFg5UqM+yEAgVIR8LoBK5X/vAcCEPBLgPrkNzZYBoGkE/BanxCwyiAzsxGw1K2jTp2f/exnm812UgeRRI933nkndE6pm6rupY6lESNGhL/WPTo2GIlD6jBatGiR7bbbbjWPff3110EQueyyy8KROYkuqVe6WVyNFbAkUKnTK/VKt+aXX34ZRCvdHx39q+vvp59+GjqoVq9eXeNbtNYzzzwTusf222+/nLIn9chlxFAL5CJgrVq1KnTOSQi77rrrQudX3StaT0Kj/kiMjHirQ06iYt1jgtEz0fytnBwzs8f67WM/qNx8xliu65TT/RUdOlnrY4dYm5FjysktfIFA7Ah43YDFDiQGQwACBSdAfSo4UhaEAAQKRMBrfULAKlCAm3KZ+gQQdetobpWO9km4UpeNBq7XvV555ZXQbRQlaUO+9OrVy+69994wlLw+QSZ6Xt1NGhiuYeMaol5sAUtD3HU8LpOA9dFHH4Xjkg899FBWYYvWzSSwpS721Vdf2T//+U97/fXX7a233rI///nP4biihqanMsxVwBJ7xaohoSmdOJhpeD8CVlapkNdNbUacbG1/dkZez/IQBCDQeAJeN2CN94wVIACBuBOgPsU9gtgPgfIl4LU+IWCVQc41NANLM6zOPvtsu/76623gwIFhSPfWW29dy+v6homnQ5NOwJIolnokrq6AlU5YKkYHVrYCVupRwGzCn4uApU61a665Jsz20pcBMzHMVcDKRmhCwMomqqW7p9lWHe3bix8u3Qt5EwQgUIuA1w0YYYIABCBAfSIHIAABrwS81icELK8Zk4NdmYa4v//++2EOlQZ0a2C55kRFA8T1mkjAqk+Iqs+UTM9FHVheBSzNi4q6ybLBnakDK5WzBtcfcMABYdaUhsNr2LsuDXDXlfreXI4Q0oGVTaR83YOA5SseWJM8Al43YMmLBB5DAAJ1CVCfyAkIQMArAa/1CQHLa8bkYFcmAUtL6Rjf6NGjQ1eQBq7rGFp0RUfqXn755fCVQQ0Zz+YqtYClweoakr7jjjvWdHx99tlnYSC9Osuy7cDS1xQ1sF5daZplddhhh2XjbsYh81EcTj/9dPvVr3612XwqFYEBAwaELyTmK2BlMwNLA+Q10yzdDKx0A/XlfDadXQ1BYgZW/XQ4QpjVrxc3QaBoBLxuwIrmMAtDAAKxIUB9ik2oMBQCiSPgtT4hYJVBKmYjYGkm0+WXXx4Gq2tOlL5g17179+C9Bq5feOGF4WuA5557bvj36AuFEZ7oq3wa1B59Ya/QAlbqlwvrCkv6Ut6cOXPCVxA1jD46spiPgCWfIpFHw+Xnzp1r7du3r5UJb7/9dpiTpWHuCxcutB49emQUsKKOM7HVlxxTr1T+jZmBle1XCDXfSx13xx57bDCDGVil/0UPQ9yHDLc2Q2t/wKD0lvBGCCSbgNcNWLKjgvcQgIAIUJ/IAwhAwCsBr/UJActrxuRgVzYClpZ744037KSTTgpihsQWfYkvEqpefPFFGz58uK1du9amTp0ahCIdfdu4cWO4X8KX/pkqzhRawEoV0vS1vKuvvtp23nlnk7Clr/ZJgFMHmY7mNVbA0vFBdSlJ6JHfEu122mkn0xcVn3/++TAkfenSpTZz5swwQ6x58+YZBaxIFJPts2fPtl122SVE8dVXX7VLLrnE7rjjjvC/6xOwxF33tWrVKtyX7siihLybb77Zxo0bFwbpz5o1Kwh6iqPeo64rCW4nnHBC6EqLvjZYbAGrqqoq2FxdXZ1D5nIrBCAAgeIT8LoBK77nvAECEPBOgPrkPULYB4HkEvBanxCwyiAnsxWw5Oo999wTxA/NaNJz0Vf7JIw8/PDDpuNv69atS0tF3Vn6E83PKrSApZdKSPvpT39qq1evrmVDt27dglgjkUhXYwUsraFfyvHjx2/2rujF6sCSENW5c+d6BaVUI1NnYNUFKLFp+vTpwW6JhMuWLauZiyVx6aijjgpCnS4diZRYp/+tTq66s7o0mF/Cmv6kuw4//HC79tprawQ03YOAVQa/6LgAAQjkRcDrBiwvZ3gIAhAoKwLUp7IKJ85AoKwIeK1PCFhlkGa5CFgSPySQ3HTTTZbu+Nybb74ZOoWWLFlia9asCUJX//79g7DVr18/q6ioqCFWDAFLi6tTTMcFZYM6rgYNGmSTJ0+27bbbLnSQFUrA0jrqclLHkmZ/aU5Yu3btgqin7qxjjjmmphsqujedoJSaQvoKoY4kLlq0KAzHl3Alm8V6++23D11lmr+lLqoxY8aER3W8UMKcfqZnNOhd/n/55ZdpBSw9o04x2Ttv3jxbvnx54KT4DB06NLwrdUg/AlYZ/JLjAgQgkDcBrxuwvB3iQQhAoGwIUJ/KJpQ4AoGyI+C1PiFglV2q4RAESk+AI4SlZ84bIQCB7Ah43YBlZz13QQAC5UyA+lTO0cU3CMSbgNf6hIAV77zCegi4ILBq/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XEIBAQwSoT+QHBCDglYDX+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Jw4KSnrLLLD23rLZvZ2ce0sh90ax4j6zEVAhAoZwJeN2DlzBzfIACB7AhQn7LjxF0QgEDpCXitTwhYpc8F3giBsiMQCVhyTCLWgvFtys5HHIIABOJJwOsGLJ40sRoCECgkAepTIWmyFgQgUEgCXusTAlYho8xaiSCwadMm058WLVqUjb/ffPONffXVV1ZZWZmXT6kClhZYfm7bvNbhIQhAAAKFJuB1A1ZoP1kPAhCIHwHqU/xihsUQSAoBr/UJAStGGfjSSy/Z0KFDbe3atVlZfdddd9mJJ56Y1b3pbrr77rvtpJNOsosuusjOP//8vNfRgxdffLHNmDEjpzVOPfVUu/rqq61169Y5PVfMm9944w274IILbNy4cdanT59ivqpka3/wwQc2e/Zs69Wrlw0fPjyv9yJg5YWNhyAAgRIQ8LoBK4HrvAICEHBOgPrkPECYB4EEE/BanxCwYpSUCFhNH6xIiFu5cmXZCFiRUNkYwbPWEcL2zWzBBI4QNn22YgEEICACXjdgRAcCEIAA9YkcgAAEvBLwWp8QsLxmTBq7IgFrv/32c9eZlA/GDz/8MHSIvffee3bvvffarrvums8yJX0GASs97poh7u2b2dkDGOJe0qTkZRCAQIMEvG7ACBsEIAAB6hM5AAEIeCXgtT4hYHnNGAQsl5FBwEoflqqqqvCD6upql3HDKAhAILkEvG7AkhsRPIcABCIC1CdyAQIQ8ErAa31CwPKaMUUQsDZs2GDLli2zJUuW2PLly239+vXWrVs323fffe20006zfv36WUVFRc2b083Aevrpp61v376m42Y77bSTnX322fbf//3fdsghh9hVV11lO+64Y9ZEs+nA+uyzz+yss84yzZ668cYb7dZbb7W5c+da586dbeLEicHu5s2bh6Hqq1evtltuucUef/xxW7duXfBHM8NGjRplbdtuPlRcg8v/93//1xYsWGAPPfSQrVmzJtiuDreBAwfamDFjwnt0RX7XdS46dpfKavLkyXbzzTfbvHnzTF1z/fv3t3PPPdcOPvhg0zufeOIJu/zyy0MM1HV2+umn2ymnnJLWRjFauHChLV682FasWBHideihhwbfe/bsac2aNasxKZWn7HnzzTdtzpw5wXYNZ5dPYrnnnnuGZ+o7kprPzDMErKzTnhshAIESE/C6ASsxBl4HAQg4JEB9chgUTIIABAIBr/UJAStGCdqYI4Tvv/9+ED3uu+++tB63a9fObrjhhjDEOxJFGhKwJNJIGJFopGvIkCFBtNlyyy2zJpqLgPU///M/ttdeewVBJroefPBBO/bYY8PX8zTsXd1Rn3zyyWbvP/zww+3aa6+1XXbZpeZnEpJ0bHH8+PFByEt3SfCZP3++bb311lkLWOLy+eef2/XXX19rSQlPt912m/3lL39Ja+eUKVPs0ksvtVatWtU8p3hLRBPnupfiNXPmzCDgRV9DjHi+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73vdqmaLuLAl2Ona4dOnScJxPl8QsdS/Nnj07CDqpR/HUnSXRS11RdY/TZRKw9H4JapEQpXdJaFKH2t///vdw9FKxiK7oiKTsefTRR+2www4LP5KwNXjw4OCvxLSoyyp6TmsOGzYsHP9Ud5mOSKYKWOn8kvAl8e/AAw8Mwlck5hXiK4SP9dvHflDZzCq27mrtz55hlb32zicleAYCEIBAwQnwH4gFR8qCEIBAgQhQnwoEkmUgAIGCE/Ban+jAKnioi7dgvgJWJosi4UNC16JFi0Ink66GBCx1GaWKIJneke7nuQpYEoY00yr10i/WgAEDgpiT2lWUes+f/vSnMA9LQpb+pIpV9dkd+V73mUwClmZZ/frXvw6dVtEVCYjyN5Vv9PNozUjcUheYRCv5q5lle++9uRikzrEzzzwzHOGM1ox4PvPMM0EM0yyv1CvKn2222SbENuqYK6SApfdJxOp094P5pATPQAACECg4Aa8bsII7yoIQgEDsCFCfYhcyDIZAYgh4rU8IWDFKwXyPEKa6qGHnOtamIedvv/12mMn0xz/+MQwI17Vy5Urr06dP+PeGBCwdb1OXko7w5XvlKmCl2ha9Ux1jEq+yueqzWV1QskWdaC+//LI99dRTgYkY1X0mk4CVTiSL/NRRTg2MjwbD1ydgqats5MiR4bhfNlfEJRPPUglYsrnz489mYzr3QAACECg6Aa8bsKI7zgsgAAH3BKhP7kOEgRBILAGv9QkBK0Yp2RgBSzOj9BU/dQdJmKnvipuAlTp7KlMoU8UoHRPUVwc1M0tHC+u7chWw0n3BLxKWIlGw7qywuh1YqUcBM/mknyNgZUOJeyAAgaQS8LoBS2o88BsCEPgPAeoT2QABCHgl4LU+IWB5zZg0duUrYEm80qBwfRlPA7179+4djpdpKPgPf/hD69KlSxijlArjAAAgAElEQVQUruHfcRWw0glHDYVWHWejR48OYp6Gq++///7h6OR3v/vd8LVD/fzkk0/OuQOrkALWe++9V2smWaZU9dKBVdFlG+u04LeZzOXnEIAABEpCwOsGrCTO8xIIQMA1AeqT6/BgHAQSTcBrfULAilFa5itgRcO7DznkkPAVv+22266W1xJx9LU6zU6Km4C1atUqO/zww+24444Lvkmgy3RFg9N1nE+innzXFwFTLx2PnDx5cpMIWBqmrwHysi11sHsmvzwIWBKv2v/XBQxxzxQsfg4BCJSMgNcNWMkA8CIIQMAtAeqT29BgGAQST8BrfULAilFq5itgpZtlFbmto3T6uWYu6YqbgPXuu+/aqFGjwjBzfRVRYlbqJf9uvvlmGzduXM0XB9evXx++BFhfh5P+XsPYNYOqKY4Qyv5bbrkl2CDf9AXF9u3b1/JL88sUMw1zj74s2ZQCVlVVVbCvuro6Rr9RmAoBCCSBgNcNWBLY4yMEINAwAeoTGQIBCHgl4LU+IWB5zZg0duUrYC1fvtwGDRpk3//+98Pg9X322ceaN29u+jqexBF1+nzyySexFLBSBbhu3bqFmVbytW3btqZh6Bryft5559n2229fcxxPRyonTJhgt912W/gqob7m16FDB9PX/zS8ffr06WG4va76BCxx07HLqHOrIZEw1xlYem+qiDZ8+HC78MILbaeddjIN4X/++edNRxU1u2vmzJnheOj/a+9OgKyszvyPP+ybIpsLmgRUHHS0SKI9QcVAAog6ICjgAIpCRGRRQBAtI6CoiAwKCuICigIqLiAMLuWooIXjhjIxOpNBJ9HIlIL7RnAF/Nfv/Oftud3cpu/tvt39nH6/t8pS6Xvf9zmfczj13l+f97zqz8oGWJMnTw5+jRo1yvtvBQFW3mR8AAEEqknA6wVYNTWf0yCAgGMB5ifHnUNpCKRcwOv8RIAV0cCsaICVuQdW6ea2atXKtIn4H/7wh7DqZ82aNda3b9/wthieQqg6dUvg7Nmzbfr06Vl7U8HW3LlzQ7BVp06d8J7MPbBKf0jvGzBggI0ZM8ZOOumksIJrn332KWGSfEbHnThxYlar5D0VCbD0WU0aF1xwQVhdlu2lFVhz5swpfqphRQOs5BbTJMRUe2bNmmUNGzbM+W8HAVbOVLwRAQSqWcDrBVg1M3A6BBBwKMD85LBTKAkBBIKA1/mJACuiAVrRAEtNVIilIGbp0qXh6XsKdfr3728jR44Mm5drNY9Cm2nTpoVVSVrRE0uApfZpZZKCHoVwa9euLd6cvXfv3jZu3Dhr3759iZ5OnkJ4ww03hM3rdVthjx497Nxzz7V+/fqF1VgjRoywN99801asWGFHHnlk+Lwc9Zm77747nENe+uehhx6yoUOHhpVR+v/MV0UDLB1Dn9Utgro9UqGb9vjq0qVLuL2wT58+JVZLVTTA2rFjR3DT6jyNMW1eP3/+/Jz2E0vaSYAV0URCqQikTMDrBVjKuoHmIoBAFgHmJ4YFAgh4FfA6PxFgeR0x1IVARAIvL2xhRR22mzVuZ/X+frHVadktouopFQEEarOA1wuw2mxO2xBAIDcB5qfcnHgXAghUv4DX+YkAq/rHAmdEoNYJFAdYalnjdla/y19qXRtpEAIIxCng9QIsTk2qRgCBQgowPxVSk2MhgEAhBbzOTwRYhexljoVASgVKBFhmVr/HDymVoNkIIOBNwOsFmDcn6kEAgeoXYH6qfnPOiAACuQl4nZ8IsHLrP96FAAJ7ECDAYngggIBXAa8XYF69qAsBBKpPgPmp+qw5EwII5CfgdX4iwMqvH3k3AghkESh5C+HPrH6Xt3FCAAEEXAh4vQBzgUMRCCBQowLMTzXKz8kRQGAPAl7nJwIshi0CCFRa4P82cf+Z1fv7u9jEvdKiHAABBAol4PUCrFDt4zgIIBCvAPNTvH1H5QjUdgGv8xMBVm0febQPgWoQKCoqCmfZuHFjNZyNUyCAAAK5C3i9AMu9BbwTAQRqqwDzU23tWdqFQPwCXucnAqz4xxYtQKDGBQiwarwLKAABBMoQ8HoBRochgAACzE+MAQQQ8CrgdX4iwPI6YqgLgYgECLAi6ixKRSBlAl4vwFLWDTQXAQSyCDA/MSwQQMCrgNf5iQDL64ihLgQiEiDAiqizKBWBlAl4vQBLWTfQXAQQIMBiDCCAQEQCXq+fCLAiGkSUioBXAQIsrz1DXQgg4PUCjJ5BAAEEmJ8YAwgg4FXA6/xEgOV1xFAXAhEJEGBF1FmUikDKBLxegKWsG2guAghkEWB+YlgggIBXAa/zEwGW1xFDXQhEJECAFVFnUSoCKRPwegGWsm6guQggQIDFGEAAgYgEvF4/EWBFNIgoFQGvAgRYXnuGuhBAwOsFGD2DAAIIMD8xBhBAwKuA1/mJAMvriKEuBCISIMCKqLMoFYGUCXi9AEtZN9BcBBDIIsD8xLBAAAGvAl7nJwIsryOGuhCISIAAK6LOolQEUibg9QIsZd1AcxFAgACLMYAAAhEJeL1+IsCKaBBRKgJeBQiwvPYMdSGAgNcLMHoGAQQQYH5iDCCAgFcBr/MTAZbXEUNdCEQkQIAVUWdRKgIpE/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AUtYNNBcBBAiwGAMIIBCRgNfrJwKsiAYRpSLgVaDrRf9mDfY72mt51IUAAggggAACCCCAAAIIIJBFoGWzOtbvmAZ29gkNin9KgMVQQQCBWitAgFVru5aGIYAAAggggAACCCCAQAoEzjy+gY34TcPQUgKsFHR4bW7izp07bdq0aXbdddfZ3LlzbeLEiVmbq4F+6qmn2tatW+3kk0+2e+65x9q0abPbe5PjLViwwJ544gnr0qVLwfk+/fRTO+uss+yDDz6wBx980Dp27FjhcyTHevLJJ/d4jGOPPdZ69uxpI0aMsPbt21f4fMkHv/nmm2C9cOFCe/7556vEqdJFmhkBViEUOQYCCCCAAAIIIIAAAgggUDMCWom1ckJTAqya4eeshRZ45JFHrF+/fnbeeefZvHnzrGnT/z+4M1/Lli2zYcOGhT9q27atPfroo3bMMcfs9r5PPvnEzj777PDnZYVcla2/JgKspGaFZYsWLbKuXbtWqhkEWJXi48MIIIAAAggggAACCCCAAAI5CBBg5YDEW+IReOutt2zQoEHWrFkzW758ubVr165E8d9//71ddtll9thjj1mvXr3slltusdtvv91GjRq1WyPfeOMNGzhwYPjnmmuusXr16hUcoioCLBV53333WevWrXerd8eOHbZp06awSu3++++3M844I6ycatmyZYXbRoBVYTo+iAACCCCAAAIIIIAAAgggkKMAtxDmCMXb4hDYtm2bXXDBBfYv//IvWW/727JlS7hlr3HjxjZ58mQbM2aMde/e3W688UZr0qRJiUYqBBo6dKitWbPG+vbtWyUA1R1gJY34/PPPwy2EL7/8cpkr0HJtMAFWrlK8DwEEEEAAAQQQQAABBBBAIF8Brbwa+KsGNvg4NnHP1473OxdQGDVp0qSs+2C98MILdsopp9iFF15oF198sY0ePdoUapVerZWs1HrxxRfDSqWDDz64uNUff/yxLV682B566CF77bXXwiov7Sk1btw469Spk9WpU6f4vUlApb2mLr/8cpsxY4Y98MAD1qFDB7viiivs17/+dZl7YP35z38OdWpV2dKlS61bt257lE/OpTeVtQIrOUBZoVN5gVqywu2AAw4oPkd5AZaOKcOVK1fa+vXr9+il+nQ8BZAyXrdune29995hXy3dFtqnTx9r1KhRhUZgUVFR+NzGjRsr9Hk+hAACCFSVgNdNSKuqvRwXAQTiEWB+iqevqBSBtAl4nZ/q/Pjjjz+mrTNob8UFkpDqzDPP3G1lVRJuaVWVNnK/9tprw8bvTz31lJ144oklQip9/tBDDy1xjJdeeims2nr99dd3K1BBy8yZM0MoVr9+/fDzJBBq3rx5CF7uvffe8OfJ3lsKtrJt4v7++++HlWR//OMfcwqvMs+VS4Cl42t/rzfffLPECqxCB1gKvLTSS31S+pXNa/v27XbppZfarbfemnUAXHTRRcG49Gq5XEYLAVYuSrwHAQRqQsDrBVhNWHBOBBDwJcD85Ks/qAYBBP5PwOv8RIDFKM1LILlNMAlyDjzwwPD55PZC7W2VPPHv6aefDnthaY+rKVOmFK+eSp5UeOWVVxbvj5WEPs8++6yNHTs2rKjSsb/++mtbvXq1TZ061T777LOw4bs2ks8MlfRkwM6dO9vNN98cNoz/8ssvw8oi/bt0gPXhhx+Gc+YTXuUaYGl106uvvmrXX3992AfsnHPOCTUpYMs8RllPRcxnBZZWqqkda9euDV5aoSavH374IQRaCg7VF5leWnF1+umnh43lFTZqpZry61deecUUXv3Xf/1XhZ8ISYCV118j3owAAtUo4PUCrBoJOBUCCDgVYH5y2jGUhQAC5nV+IsBicOYlkNz+d+edd5YIO5Lw5bDDDjP9bJ999rHNmzebVlopWEn+TCfTxuZXXXVVidVJuqVNt7GNHDkyhCvaKD55KWTRbXta1TR8+HBbsGBB+HmyokkBVrbN4kuveGrRokVxeHXXXXfZb3/72xK3JO4JIvNcuYDptjy1SU8jTF6FXIG1atUqGzBgQAgHtXF+siotOZfCq8GDB4dgL/HS5vIKBnXLpMK1zJf6RKvb5s6daxMnTsyliSXeQ4CVNxkfQACBahLwegFWTc3nNAgg4FiA+clx51AaAikX8Do/EWClfGBWpPnJBuyZodEjjzwSVkZlrrbS6qkJEyaEvZm0R5P2sPr222/D/lgfffRRcaiV/JlubSt9u2FS3yeffBICLK3U0v5Yhx9+eHGApb209Lljjz22RHMyAyOthLrjjjvsueees3zDKx00lwAr2U9KT1ZUeJQZwmUeo7IrsJIQUft9Pfroo2HVWelXYr9hw4ZiL62MU10///nPwx5hCvAq84TEzHM+3e0f7BcN/m9/soqMKz6DAAIIIICAR4G6LVtbk74DrenZIzyWR00RC3j9ghgxKaUjgECBBLzOTwRYBergNB1Gq3sU0mhfqzlz5oT9p7SiSv+UDqCSfbGSsCu5BbFHjx7FtxXqqX0Kp957773i2w9Le2bbzLy8FU3Jz1WvNkbXpvAKmTJvq8u138raxH3Hjh32zDPPhL2lFMRpI/n+/ftb3bp1dzt0efXmegth4vX444/nVP7zzz8fNmpPbp/UHmXJSyu0VK/6U3uGZas7l5MQYOWixHsQQAABBGIWaHrmcGt27tiYm0DtzgS8fkF0xkQ5CCBQAwJe5ycCrBoYDLGfUntL6XY/rYrSaiytNNL/Z3viYLLpu34+a9assEeUnlT48MMPF2/sXl6wI6/KBFi6xVBPMxw6dGhYfaXVWwqxDjrooJy7orynEGqV2bBhw8I+XQrrhgwZstvtieW1M9cAK5fVYJkNSwIs/Zn2ztJKtEWLFoVbPDNfegqhbiHUbaD5vgiw8hXj/QgggAACsQnUadHK2qz819jKpl7HAl6/IDomozQEEKgmAa/zEwFWNQ2A2nQa7UmlJwzOnj07rLhq2rRpWMHTvXv33Z5MmKy40h5Ny5cvD08K1O2GCr6SDeCrYwXWsmXLrFu3bjZ9+vTwpL2y9o4qq5/KC7Bkcv/994d9pFq1apX16YaFDrDKuhUxl7Gm2xC1kb3CPa3k0q2GemmTd+2Hte++++ZymOL3EGDlxcWbEUAAAQQiFCDAirDTnJfs9QuiczbKQwCBahDwOj8RYFVD59fGUyRPGNSG4PXq1Qurm7JtAJ7s16Sn8t19990hHGnTpk1YjdWwYcNAk8seWFu3bg0bj+s2uNJ7YJUV5GQLjN59991Qq25XVIimW+tyeZUXYOkY27dvD7cSai+vbEFQeQFWcmvmIYccEmpr3bp11pVnuXjl0qbkPQrf/uM//sPOP//88CTCbPuJlXc8AqzyhPg5AggggEDsAtxCGHsP+qvf6xdEf1JUhAAC1S3gdX4iwKrukVBLzpc8YfDoo48OT8DTE/eeeOKJrIFQsum7Vj7p1kE95e6ss84qIZHrUwi10it5omF5gVC2n2c+0fCMM84IgVouG5nnEmCpQZs2bQq3D77++ut200032fjx44tvJdy2bZtdcMEF4fbF0nuFqa758+fbRRddZCeddNIeAyydJ/FSqKcN6ps3b17CU5vda18xbeaulWFt27YNm+fr3KtXrzbtQZb5SjZ910bvBFi15C8pzUAAAQQQKIhA2MR94BBrOqjkE3wLcnAOkmoBr18QU90pNB4BBIKA1/mJAIsBWiGBZE8q3Q6oV8eOHUvcFph50GRl0V577RVWW61YscKOPPLIrIHLs88+a2PHjrXLL7883GKoYEWBy9SpU8P+UpkbsFckwNJJv/rqKxs3bpzptkLtBaX9uerU2fMT9HINsDKDKD3tT+HREUccEdq6c+fOsNG9bl/s3bt3uN2yQ4cOpmBLt1dqVZraePzxx5cbYGnVmerW7X8KzHTcQw891Hbt2mX/+Z//aVdffXVwU2ioVWFaJbdq1SobMGBACBmvv/768PRCrYLTyjGdXwGXnkyoPbL222+/vMZFUVFReP/GjRvz+hxvRgABBKpawOsFWFW3m+MjgIB/AeYn/31EhQikVcDr/ESAldYRWYB2a/WS9nzSS6uqMm8LzDx8sun7ypUrw6qgW265JTwNsPTrpZdesjFjxoTVS6Vfer/CGJ1PK770qmiApc9qc3mtAmvRokWJkKksllwDLH1eG6WPGjUqBEgXXnhh2CusSZMm4dBaofW73/2ueM+p5HzaZF6hklZW6bWnWwiTz2hS0YquZP+q0rXLWk+JTPazyrzFMVs7VYNuCdVeYfm+CLDyFeP9CCBQXQJeL8Cqq/2cBwEE/AowP/ntGypDIO0CXucnAqy0j8xKtF+D+tRTTzXtT6XN2UvfFpgcOtn0fdq0aVn3ycosQeGPQhztc/Xaa6+Fpwf27NkzrJjq1KlTiZVSlQmwduzYEQI31VQ6ZMpGkk+Apc8/88wzYa+tv/3tb6bgrlevXsWH1T5cul1QK6K04kr7ZU2aNCk8FVGfyTXA0vtUl1Z56Rx6EqKCPq2w0uosPVWwUaNGJZrz3XffmfYjW7Jkib344ovh/Fo9p9spR4wYYe3bt6/QiCDAqhAbH0IAgWoQ8HoBVg1N5xQIIOBcgPnJeQdRHgIpFvA6PxFgpXhQ0nQECiVAgFUoSY6DAAKFFvB6AVbodnI8BBCIT4D5Kb4+o2IE0iLgdX4iwErLCKSdCFShwMsLW1hRh+1VeAYO7U6g4f5W9yejre7BU92VRkEIZAp4vQCjlxBAAAHmJ8YAAgh4FfA6PxFgeR0x1IVARAIEWBF1VoFLrdv+Mqt76DUFPiqHQ6BwAl4vwArXQo6EAAKxCjA/xdpz1I1A7RfwOj8RYNX+sUcLEahyAQKsKif2e4KG+1n9X7/vtz4qS72A1wuw1HcMAAgg4PYx9XQNAggg4PX6iQCLsYkAApUWIMCqNGG8ByDAirfvUlK51wuwlPDTTAQQ2IMA8xPDAwEEvAp4nZ8IsLyOGOpCICIBAqyIOqvApXILYYFBOVzBBbxegBW8oRwQAQSiE2B+iq7LKBiB1Ah4nZ8IsFIzBGkoAlUnQIBVdbZuj6xN3H82weq2u8RtiRSGgAS8XoDROwgggADzE2MAAQS8CnidnwiwvI4Y6kIgIoGioqJQ7caNGyOqmlIRQCANAl4vwNJgTxsRQGDPAsxPjBAEEPAq4HV+IsDyOmKoC4GIBAiwIuosSkUgZQJeL8BS1g00FwEEsggwPzEsEEDAq4DX+YkAy+uIoS4EIhIgwIqosygVgZQJeL0AS1k30FwEECDAYgwggEBEAl6vnwiwIhpElIqAVwECLK89Q10IIOD1AoyeQQABBJifGAMIIOBVwOv8RIDldcRQFwIRCRBgRdRZlIpAygS8XoClrBtoLgIIZBFgfmJYIICAVwGv8xMBltcRQ10IRCRAgBVRZ1EqAikT8HoBlrJuoLkIIECAxRhAAIGIBLxePxFgRTSIKBUBrwIEWF57hroQQMDrBRg9gwACCDA/MQYQQMCrgNf5iQDL64ihLgQiEiDAiqizKBWBlAl4vQBLWTfQXAQQyCLA/MSwQAABrwJe5ycCLK8jhroQiEiAACuizqJUBFIm4PUCLGXdQHMRQIAAizGAAAIRCXi9fiLAimgQUSoCXgUIsLz2DHUhgIDXCzB6BgEEEGB+YgwggIBXAa/zEwGW1xFDXQhEJECAFVFnUSoCKRPwegGWsm6guQggkEWA+YlhgQACXgW8zk8EWF5HDHUhEJEAAVZEnUWpCKRMwOsFWMq6geYigAABFmMAAQQiEvB6/USAFdEgolQEvAoQYHntGepCAAGvF2D0DAIIIMD8xBhAAAGvAl7nJwIsryOGuhCISIAAK6LOolQEUibg9QIsZd1AcxFAIIsA8xPDAgEEvAp4nZ8IsLyOGOpCICIBAqyIOotSEUiZgNcLsJR1A81FAAECLMYAAghEJOD1+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rxx9/tB07dliDBg1SLhFH87te9G/WYL+j4yjWeZUtm9Wxfsc0sLNPYOw77yrKi0TA6wVYJHyUiQACVSjA/FSFuBwaAQQqJeB1fiLAqlS31syH77vvPhs6dKjde++9dtZZZ+2xiBdeeMFOOOEEGzVqlN14443WpEmTmik6j7N+/PHHNmfOHPv5z39uQ4YMyeOTvt/66aefhv764IMP7MEHH7SOHTu6Kbiy44QAq/BdeebxDWzEbxoW/sAcEYGUCXi9AEtZN9BcBBDIIsD8xLBAAAGvAl7nJwIsryNmD3XV9gArn/bF1H0EWDH1Vs3XqpVYKyc0rflCqACByAW8XoBFzkr5CCBQAAHmpwIgcggEEKgSAa/zEwFWlXR31R40n4CnsitrqrYl2Y+eT/tqor7aeM7KjhNWYBV+VBBgFd6UI6ZTwOsFWDp7g1YjgECmAPMT4wEBBLwKeJ2fCLC8jpg91JVPwFPZYKImePJpX03UVxvPWdlxQoBV+FHBLYSFN+WI6RTwegGWzt6g1QggQIDFGEAAgRgEvF4/EWDFMHpK1ZhPwFNWMJEc4+qrr7YRI0bYLbfcYg8//LC99dZb1rlzZxs+fLgNGzYs655Z3333nT322GN25513mo6vV48ePWz8+PHWrVs3q1u3bomKdeucjr169erw/m3btoX9n37961/bhRdeaJ06dbI6deqEcw8aNMhef/31Ep9XjdOmTSv+M53/2WeftbvuusvWrVtnP/zwg3Xp0sXOO+8869OnjzVq1Gi3Xk1qvu2228JndP4xY8aEz8ydO9euuOIKe/7558NxMl/aj2vx4sX20EMP2WuvvWbt2rWznj172rhx44rrTt6f3CLYvn17u/zyy23GjBn2wAMPWIcOHcLx1d7Se2Al/VDeMCy939muXbtsw4YNoba1a9fa5s2bg738zjnnHGvWrFnWQ7777rs2f/58W7VqlX322Wd28skn22WXXWbffPNNpfZKI8Aqrwdz/7lWXg38VQMbfBybuOeuxjsRKFvA6wUYfYYAAggwPzEGEEDAq4DX+YkAy+uI2UNdhQywFGB8/vnnIQwp/br44ovt2muvLREIffjhhyG8WbFiRdYKZ82aZfpc/fr1w88VSikgS4Ku0h9SILR06dIQvuQSYG3fvt2mTJli8+bNy3r+s88+O2wAv++++xb/fE+fUUjXuHFjW7hw4W4B1ksvvRRCrtKBmg68995728yZM2306NHFbU0CrObNmwczhU56tW3b1h599FFTsFXRAEtBmMIpvfR0Rm3If80114QwsPSrV69etmDBAjvssMNK/Oi5556z888/Pzhnvlq1amWDBw+2W2+9tcKb/RcVFYVDbty4McK/UZSMAAK1WcDrBVhtNqdtCCCQmwDzU25OvAsBBKpfwOv8RIBV/WOh0mcsZIClYk4//XSbPn26HXXUUaaVSgpeFIQPoF0AACAASURBVELttddeIXg55phjioOTK6+8MgQ3CkkUbh199NGm1UDPPPOMXXrppfbRRx+FVUddu3Y1BUdaYbVkyRLT5yZMmGAtW7YM73/77bfDn91///1htZcCl2TVUFnt27lzZ1gtpfNopZVWNf3yl78MK760suif//mfbdGiRaH2zOAtOZ6eajh79mzr3r17qOHJJ5+0Sy65pDjQyVyB9f7775vCMK30Gjt2bFhRdeCBB9rXX38dVpJNnTo1rGC65557rF+/fsEnCbB0XK1iu/nmm4Pdl19+GQIv/TvXpxD++OOPwUYB2e9//3ubNGlScZAoXwVRhx9+eFjl9Zvf/MYaNGhgChe1wkzhloJJhXLy1itpjwImtVn90qJFC9uyZUvoT4VXelX0aZUEWJX+a80BEECgigS8XoBVUXM5LAIIRCTA/BRRZ1EqAikT8Do/EWBFOBALGWApaFFQcvDBBxdL6HayiRMnhgAkc+XPn/70JzvjjDNMK3YUcmlFUeZLt6UNGDAgBC5aHaT3Dxw4MARjutUtCVOSz7zyyit22mmnhVvx1KbWrVuHH5XVvr/+9a82ZMgQa9OmTbh98YADDihx/q+++iqsDnv11VfDCrEjjzwyrC7TCrCXX3451KzwKvP11FNPhRq1kikzwFK9ur1w5MiRIRDKvCVP4ZJqVMCVGb5lBli33357CIMyX/k8hXD9+vXhFs7evXuH0C05f9Ked955J/TbEUccUeIcWp2lYFDhmYI23dqZaZptVV3itmzZMgKsCOcDSkYAgT0LeL0Ao98QQAAB5ifGAAIIeBXwOj8RYHkdMXuoq5ABllYX6ZY73UaX+VIApRVOmXsvPfjgg+FWsySgqlevXqX0klsGdbvf8uXLi2/7K6t9jzzySFjtpFVYCtiyvRTCKPjRbYnaC0p/8U499dSwb5X2+dJKqMxXEggp7EkCrG+//Tas4tKqJAVcJ5544m6n+uSTT0KApZVN2h9Lq6GSgOrFF18Mnzv22GMrFGAl4dUvfvGLECLuv//+xcdJ2qN+0O2aDRs23K023SqoWzIVZOkfrapL2qNja3Vc6VcSPrICq1JDmg8jgIBDAa8XYA6pKAkBBKpZgPmpmsE5HQII5CzgdX4iwMq5C/28sZABVukN0pNWZguwrrvuunArXekNxXOR0cqgL774wrSK6r333jPtL6XNx7Uxum7tUzimjdX1Kqt9yflzOV/SriR0K6udui1RG8Tr2EmApVBL4ZTqzKwr87yZq9SSz5W3wqq8n+v4mzZtst/97nfhVHffffduK6yS9uRikIRRCuTKa08SjPXt2zesOGvSpEkupyh+z9Pd/sF+0aBOXp/x8ua6LVtbk74DrenZI7yURB0IIFBAAa8XYAVsIodCAIFIBZifIu04ykYgBQJe5ycCrAgHXxLwZLtNrXRzcnkKYeYT/vYUYGULtcrj01P8brrpJlOt2jMq2yvXACs5f3nn1M+TwCrzaYvZ2qn3JsfNNYjSZ6oiwNIeVgqdPvjgg7BaLNl7LLO9uT61UJ9JAizt21Xe3lvJajitGktbgJX4Nj1zuDU7d2wuw4v3IIBARAJeL8AiIqRUBBCoIgHmpyqC5bAIIFBpAa/zEwFWpbu2+g+QSyiTVJXcTlb6VsHyjpEtrMo3wEoCmTVr1oR9s44//nj71a9+FTZDT8IZ7SGlVy4rsPI9f3Jc3W7nfQVW8nRH7QuWPJUx28gqr9+yfSaXFWVvvvmm/dM//VPoo7QGWHVatLI2K/+1+v9Cc0YEEKhSAa8XYFXaaA6OAAJRCDA/RdFNFIlAKgW8zk8EWBEOR21IrqcAagP0bPs6ZTZJYYSeYFd636jygpA97YGV7K1Up86ebxlLzjFmzJjwhMDS+08lt63tt99+OQVYFdmDq7w9sPRkQG3WvnLlyrz2wNq6dWvYY0vBU+k9sLSCKtuth2XdQqinNerJinqioVaqaaP6smzz6ftkHHz//fd22WWXhWCqrD29nn766TCmKroHVsy3ECZOBFgRToaUjEAOAl4vwHIonbcggEAtF2B+quUdTPMQiFjA6/xEgBXhoErCEz3lL9uT9ZImKUhROKNVWE888YR16dKluLUVCbDKewph8pRAPW1QYcxtt92220bwSQHaE0ubkOu2vlxvIUzOr2Po6Yh6emHmK3kC38yZM+3hhx+2/v37Fz+F8A9/+EMIqYqKikp85plnnrGhQ4eaTCvyFEI9wVBPRNxnn32KN3HPJ8BSzdpEXwGTPLTZev369csclUnfb9iwIbRHoVPmS09IVD3nn39+OK42u1cYlmzSnu2pigrQ9L477rgj1QEWtxBGOBlSMgI5CHi9AMuhdN6CAAK1XID5qZZ3MM1DIGIBr/MTAVaEgyozpGjXrl0IifR0Pt2mp7Dib3/7mymwuf766+2xxx4z3T44e/Zsa9asWaUCrMyA6PTTT7fp06fbUUcdFY759ttvhyfe3X///WHPq/Hjx9tdd90VArTevXuHMOWwww4rfu+MGTNMTwzUq6wAa/Lkyab3NWrUKLyvdOilwKd79+7WoEGDsBJKgZlWGf32t78NYYxWdumVhHWdO3cOIdEJJ5wQ/lzhlVY+vf766+H/MwMsPV1QG58/++yzwU+b1+vWR+0npScWTp06NezppaBO9nqVt0l76Z8feuihYcWVjj1u3Ljw78w+yjY01fdqj2pT38tHfaHP6VZBrfyaMmWK/fSnPy2xCkx7kWl1lWqXq1bltW3bNgR3Wp13ww03hNOlcQVW2MR94BBrOuicCGcDSkYAgfIEvF6AlVc3P0cAgdovwPxU+/uYFiIQq4DX+YkAK9IRpU3EFQopmNq2bVuZrVDQofftu+++Jd5TkRVYOoCCEK0SUnCT7aUVPgqJFKZl7oFV+r164qBCINWhAOnRRx8t3hdLG8+fcsopxe3S6iAds2HDhiE00molBVTZXgrDFGQdd9xxxT/WCiOFOvPmzdvtI7q9UcfVzzIDLL1RT0rUz5OAK/PDuh1SK71Gjx5dvGIq3wBLxxs0aFDW45cuNDNYUt+r3xUgZnsp2FIopWAr81bE5AmHWr2V+dL7NU4UhlU0wEpWtm3cuDHSv1GUjQACtVXA6wVYbfWmXQggkLsA81PuVrwTAQSqV8Dr/ESAVb3joKBn02ocbb69fPlyW7t2rWl/JL0UDinAOfPMM61r167FK5gyT17RAEvH+O6778LKLt2qprBJL92eqNVWffr0KXE+BV4333xz2CdKT7pTbbplT/tHaZWQVkwpENOxRowYEY6llVaLFy8OP9NntNH7/Pnzi/fQ0vm1MkorvNatWxdCrV/+8pdhE3Ido3RYl1mzwi19RnUonNLT+RSkLVy4cLcAS59T/apF9b/22mth1VPPnj3DiindwpgZEFVXgKW6du3aZQqiVJv6fvPmzaFNWu2m2tq3b591rCXtWbJkiW3ZssVOPvnkEAgqFNPKNAKsgv4V5WAIIOBAwOsFmAMaSkAAgRoWYH6q4Q7g9AggUKaA1/mJAItBm2oB3RI4YcIEW79+fdhTqvS+WqnGyaPxrMDKA4u3IoBAtQp4vQCrVgROhgACLgWYn1x2C0UhgICZeZ2fCLAYnrVaQCu4dJueNpbXqjPtY5X5euONN2zw4MG2//77Z/15rcYpYOMIsAqIyaEQQKCgAl4vwAraSA6GAAJRCjA/RdltFI1AKgS8zk8EWKkYfultpDY2122FyeblF110UQixdu7cGW4J1O2DTz31VNjPShu616tXL71YlWj5ywtbWFGH7RU7QuN2VvfAYVb34GkV+zyfQgABBPYg4PUCjE5DAAEEmJ8YAwgg4FXA6/xEgOV1xFBXwQR0e+CwYcPCPlHZXmVtdF+wAlJwoEoFWP/rU/en46zu381NgRZNRACB6hTwegFWnQacCwEEfAowP/nsF6pCAAFuIWQMIFCjAu+++27YTP7xxx8PG8PrKYk9evSwIUOG2D/+4z9m3ei+RguO7OSFCLCscTur3+UvkbWcchFAwLsAXxC99xD1IZBeAean9PY9LUfAu4DX+YkVWN5HDvUhEIFAYQKsn1n9Lm9H0FpKRACBmAS8XoDFZEitCCBQNQLMT1XjylERQKDyAl7nJwKsyvctR0Ag9QKFCLC0B1bdQ65IvSUACCBQWAGvF2CFbSVHQwCBGAWYn2LsNWpGIB0CXucnAqx0jD9aiUCVClQqwGr8M6vbdhjhVZX2EAdHIL0CXi/A0tsjtBwBBBIB5ifGAgIIeBXwOj8RYHkdMdSFQEQCRUVFodqNGzdGVDWlIoBAGgS8XoClwZ42IoDAngWYnxghCCDgVcDr/ESA5XXEUBcCEQkQYEXUWZSKQMoEvF6ApawbaC4CCGQRYH5iWCCAgFcBr/MTAZbXEUNdCEQkQIAVUWdRKgIpE/B6AZaybqC5CCBAgMUYQACBiAS8Xj8RYEU0iCgVAa8CBFhee4a6EEDA6wUYPYMAAggwPzEGEEDAq4DX+YkAy+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MQYQAABrwJe5ycCLK8jhroQiEiAACuizqJUBFIm4PUCLGXdQHMRQCCLAPMTwwIBBLwKeJ2fCLC8jhjqQiAiAQKsiDqLUhFImYDXC7CUdQPNRQABAizGAAIIRCTg9fqJACuiQUSpCHgVIMDy2jPUhQACXi/A6BkEEECA+YkxgAACXgW8zk8EWF5HDHUhEJEAAVZEnUWpCKRMwOsFWMq6geYigEAWAeYnhgUCCHgV8Do/EWB5HTHUhUBEAgRYEXUWpSKQMgGvF2Ap6waaiwACBFiMAQQQiEjA6/UTAVZEg4hSEfAqQIDltWeoCwEEvF6A0TMIIIAA8xNjAAEEvAp4nZ8IsLyOGOpCICIBAqyIOotSEUiZgNcLsJR1A81FAIEsAsxPDAsEEPAq4HV+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aG2+8YfPmzbM1a9bYZ599Zj169LAxY8ZYnz59rFGjRj4LpyoEEIhaQPPO4MGDbcqUKXbWWWeV2ZaPP/7YFi9ebEuWLLG33nrLOnbsaMOHD7cRI0bYvvvum/Vzu3btsvXr19v8+fNt3bp14T2a18aPH2/dunWzunXrRm1H8QggUFiBZM647bbbwpyhayHNNb1797Zx48ZZ+/bts55w+/bttmzZMlu6dKlt2LDB2rVrZ/379w9zTVmfYX4qbN9xNARqu4C+q7355pt2xx132KpVq2zz5s3WuXNnGzp0qA0ZMsRat25dsGuh6v5eSIBV20cv7UOgwAKapB588EG74IILwsVa6dfYsWNt9uzZ1qxZswKfmcMhgECaBT788EMbNWpUCM3vvffeMgMsBVYKql544YXduHTxdvfdd9sRRxxR4mc7duywG2+80a655hrbtm3bbp+bNWuWXXzxxVa/fv00dwFtRwCB/xX47rvvwrXOFVdckdVEoZQCKoXfmS/NYwq3VqxYsdvnyvoM8xPDDgEE8hEo77taly5dwi/5FLhnvioy15R3rqr4XkiAlc9o4L0IIBBWMwwaNMi++OILmzFjhg0YMCCsuHr11VfDFzx9aVy0aJGdd955VqdOHcQQQACBSgvoN4cKzR9//PFwrLICrG+++cYmTpxoCxcutMmTJ9ukSZOsbdu2tnXr1jBf3XrrrXbOOefYzTffbM2bNy+u67nnngsru/bbb7/wpbR79+7hZ08++WSY17Zs2WIrV660Xr16VbotHAABBOIXUJB+9tln2yGHHGIKuDVnNGjQIMwVN910k91www2mL4maq5JVVTt37gzzy+WXXx5WQGhOOvjgg0NorhXt119/vRUVFdk999xjBx10EPNT/MOEFiBQIwKlv6udfvrpYWGBroXmzp0b5ietSl+wYEGJBQcVuRaqie+FBFg1Mqw4KQJxCihl1yoFfaHTBZqWu2eGVMntPbrw0vJ4fXHkhQACCFRUQKscHn74Ybv66qvDF8MmTZrYRx99VGaA9corr9hpp51mJ5xwQgixWrZsWXzqr776Kqx8WL16dfhHtwfqpXNceumlYWWWvjj269evRLlPPfWUDRw4MIT1pS/2KtouPocAAvEK6BbACy+8MATcCqiSwDtpkX6uIF237jzwwAPhl356/fWvfw3BlVZyZgZb+plWPlx55ZU2c+ZMu/POO8MqUuaneMcIlSNQkwK6/hk9erTNmTMnzEWZ39V0DTVy5EjbtGlT+MVcp06dKjzX1NT3QgKsmhxdnBuByAQ+//zz8BvH//7v/y4x6SXNyPwi+MQTT4TfPvJCAAEEKiLw7bff2mWXXRZWJmiZuy7EtNLzqquuKjPAuu6668Lqhttvvz3cblj6pX0gFETpVkHto6WLur/85S9h9dXee+9t9913nx144IElPqZ5T18m33nnnXD7dOkl9xVpG59BAIF4BbQi9MwzzyyeM7LtJaNf4g0bNiyE79OmTQuN1fyhueb3v/99mIPq1atXAiEJ4Pv27Rt+WajAnvkp3nFC5Qh4FMhcqf78888Xf1eryFxTU98LCbA8jixqQsCpQLJM9Cc/+UlYqZC5uiEpOUn9y/oC6bRplIUAAs4EdJGl2wC1klNhlDZf15c+7TmT7RbC5KJs+fLlplVTxx577G4t0ipRrabSz2655ZbwBVS3PWvFlvZpUEjWuHHjEp/TbT/6AqpwTMc98cQTnUlRDgIIeBNIAizdrqMVEHol81fmqqzMurXKNHk4RRKmMz9561nqQSBugffffz8sRtCiA10vae89vSoy19TU90ICrLjHINUjUK0CyeSmL5PJbwdLF6CLLj3hIvO3jtVaJCdDAIFaIaCl6bqtRvvKJK89BViffvpp+PL3wQcflLlSKrnYOuCAA8JqK62cyGXO2tN5awU2jUAAgYIJJLcY6vbnZDV6WaseMk+abQ5jfipYt3AgBFItoOsp3TaoX8Y99thjYaW6bmlObi+syFxTU98LCbBSPZRpPAL5CeQyUSXvIcDKz5Z3I4BA+QKVDbCSL4g6Uz4BVnJht6enH5ZfPe9AAIE0CCT75mnj5OSBEbkEWMl7Xn755eIQPpcvlcxPaRhVtBGBigskc4SOoBVX8+fPtz59+ljdunWLD1qRuaamvhcSYFV8LPBJBFInkM9EpX1oFGKV3uMhdWg0GAEECiZQqADr+++/D0vnk5VY5a0aTS7sMjdXLlijOBACCNQagX//938PT0zVSw+GOOKII8J/5xNg6UlgDz30kB111FE5rRBlfqo1w4eGIFAlAnrC6dq1a8M89Mc//jGsbJ86dWrY6F177emVT4CVXAvV1PdCAqwqGSYcFIHaKZDPRMUKrNo5BmgVAjUpUKgAK7lYy/UWQlY41GSvc24E4hB46aWXbMyYMfbFF1/Y0qVLrVu3bsWF5xNgsQIrjv6mSgRiFHjvvffCw260l3HmE+XzCbCS1eg19b2QACvGkUfNCNSQgC6qevXqFZ6+wx5YNdQJnBaBFAvsKcBKnoaji7OynhaYbQ+s5Mlgewrd2QMrxYOOpiNQjsCuXbtM+11dcskl1qJFC7vtttvsuOOOK/EpPVX14osvtltvvdUyn/yV+aZse2AxPzH8EECg0ALJtZAexpU8MKIic01NfS8kwCr0iOB4CNRigXyeNqHfPp5zzjm1WIOmIYBAdQsU6imEWhkxb948a9q0aV5P3lm/fr117dq1upvN+RBAwKmAnuSluWTGjBkhtNJ/H3744VmrzfUphPXr1w+3OOvJq/k8GYz5yekgoSwEnAl8/fXXNmHCBHv11VeLf+FXkbmmpr4XEmA5G1CUg4BngS+//NLOO+88+/Of/5x1hYMu5C699NKw70Py5B3P7aE2BBCIS6C8lVBaGTpp0iQra7P1VatW2YABA8Lj7KdMmRKevrN58+awqrR58+ZhSX2bNm1KoGhl14gRI+ydd94pc2VXXIpUiwAChRDYtm1bmEe0UfvIkSNt1qxZ1qpVqzIP/cgjj1i/fv1KzD+Zb37llVfstNNOs759+xavcmd+KkRPcQwE0iOQudpTD5Q48cQTd2t8tu9zFZlraup7IQFWesYzLUWg0gJ6rP21115r06ZNK3HfdHLgN954wwYPHmwHHXSQLVu2zNq2bVvpc3IABBBAIBEoL8DSbxBPOeUUO/nkk23hwoWm5fHJ66uvvrJx48bZ6tWrwz89evQIP0r2ptGKBwVY+oKZ+UqeKKbga8GCBdasWTM6BAEEUi6wffv28As73RI4ffr08N/JZshl0SSrFfbaa68Qsrdv3774rXrE/ZVXXmkzZ860zIdFMD+lfKDRfAQqILB48eKw4GDUqFFZt3xJrmt69uxpeq+ulSoy19TU90ICrAoMCj6CQJoFkpBK+8zMmTPH9PSuRo0ahWWo2t9BXyAXLVoUJk6tbuCFAAIIFEqgvAArCakUoGtFxFVXXRWC9K1bt4ZbfPRlU7c2J4+2T+pKLua0ekI/Uwim15NPPhnmtS1bttjKlSvDHoC8EEAg3QI7d+60uXPnhtBKq640R+i2v/JemSFV7969wxfLDh06mFZy6dZDPSmsqKgoBOn6RSDzU3mi/BwBBLIJvPvuu+H7mb6TTZ48OaxM17WQgnf9Ak9PIPzss8/C9zUtPKjMXFMT3wsJsBj3CCCQl4DSdm30p8dEa/Ir/Ro7dqzNnj2bVQp5qfJmBBDIRaC8AEvH0CoH3fKnC7fSr86dO5d4tH3yc32x1JdJHV9fJku/8vmSmks7eA8CCMQr8Kc//cnOOOMM27RpU7mNKL0C4sMPPwwrQVesWLHbZ9u1a7fb0wv1Juancpl5AwIIlBJ47rnn7Pzzzw/XRKVfe++9d1jtOXr06BLhe0Xmmpr4XkiAxXBHAIG8BTRZKXHXbwzXrFkTgizdjqPHR/fp0yesyOKFAAIIFFoglwBL5/z444/DsvglS5aEi7eOHTva8OHDQ7CljZGzvfQkMW2CPH/+fFu3bl14i+a18ePHmzZ9r1u3bqGbw/EQQCBCgeRpXbmUnu0WHq2C0CpRPexmw4YNpuCqf//+Ya7JvK0w8/jMT7lo8x4EEMgU+J//+Z8w1+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H/BUBRqBJfEU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8" descr="data:image/png;base64,iVBORw0KGgoAAAANSUhEUgAABLAAAALlCAYAAADUsh+xAAAAAXNSR0IArs4c6QAAIABJREFUeF7snQe0FUW2hjdXgoARFbOYw+hgADGBmNFRwAAq0YAoRowMBlQMmBOYA2POmMAxgQlEUGYUcxwxjDn7zKhv/fVeXfse+oQ+6Vaf+/VaLJHTXb3r29X7VP9n165mf/zxxx/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MgAAEIQAACEIAABCAAAQhAAAIQgAAEELAYAxCAAAQgAAEIQAACEIAABCAAAQhAAAJBE0DACto9GAcBCEAAAhCAAAQgAAEIQAACEIAABCCAgMUYgAAEIAABCEAAAhCAAAQgAAEIQAACEAiaAAJW0O7BOAhAAAIQgAAEIAABCEAAAhCAAAQgAAEELMYABCAAAQhAAAIQgAAEIAABCEAAAhCAQNAEELCCdg/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gUse+cWeemOuffLNH2VrvG0rs+07trCDtm1ZtjZpCAIQKA+BX2f/y/7n0gts7ttvlKfB/2+lxbob2AIHHmnNV129rO3SGAQgkJDA3K/ttzeOsj8+u9ds7jcJL85x+vwdrG6ZvaxupVHla5OWIAABCEAAAiUQQMAqAR6XQiBtBKa98ZuddOdPFTP7oG1a2m5dWlSsfRqGAASSE/i895b2x/ffJ7+wgCuar7K6LXrFjQWcySkQgEClCPz+3kX2+5tHV6p5m2+DydZs0e4Va5+GIfDrr79a8+bNrVmzZsCAAAQgkJMAAhYDBAJNiMB1U3+x66f+WrEeD+7WwvbqVnwW1ldffWUHH3ywPfHEE4lsHDdunO26666JrinmZG/fZ599ZpdffrmtssoqxTRTtWvi7P3pp5/spJNOshtvvNHuuece23DDDatmT1O4UYh8P9umS0XRLzH5mbK2/8cff9hbb71ld999t02dOtX+/e9/u/bXWWcd23rrrW2XXXaxVVdddZ4XnbQ9n2WFRmNVJfDss8/azjvvbAMHDrTRo0fb/PPPX9X7Z97s9/+cYr+/c2rFbFAGVt3KJ5bcfmjcSu4QDZRM4Oeff7Z//vOfNnv2bBs5cmSjP0sld4gGIACBihNAwKo4Ym4AgXAIIGCV5ou0vSAjYJXm72KuRsAqhtqf12jMnnPOOXbddddlbaht27Z20EEH2bBhwxq87KTt+SyNFFc3JoHQhBgErMYcDdy7FAJvv/22i+UbbLBBEGJwKX3hWghAoDoEELCqw5m7QCAIAqELWNkghfayEIQzCzCCF/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1304vt9ddfb9OmTXPZGnqx7dWrl/Xt29fatGnTYBTcddddduihh9rRRx9tQ4cOdddde+219t///te6du3qXqK32WYba9WqVf11uQShuPtna0cv67LR2/r999/ntDXf8P3hhx/sjjvucH+ee+45W3/99W2//fZzbSqLJVqzK5fA8vHHH9utt95qYqNJ5bLLLmvdunWzfffd1/7yl7/EFlf94osv7JZbbrGJEyfaSy+95K7529/+ZkOGDLHll1++3vR8Ly5RfxxxxBH118neBx980N1DzLR8THW7+vfvP49/dFHS83WNanBMnz7d9V33kDCS6x7+msmTJ9f7UPXQNGZUi+2ss84KqsZYGmpgqf6JnsMOHTrY2LFjbemll8467JWNdeWVV9opp5xiBx54oP3973+3Fi1azJOB9emnn9pVV13lfLrIIovYFlts4Z756Lj0N9Hzq1pb9957r6vBp/GvsaZnSeM5M4ZEx7PGq67TGNYzoLGw++6724ABA2zRRRedpx/Zntctt9zSxowZ4+yIq7Gn2KRn/IEHHqi/j2qC6fmM61Mxz3M26En5+Hbef/99u+aaa1yNG8Vk9fGQQw5x8Thz2ZCPTbpGy0j1PI4fP94WW2wx22effdzzNd9885m3RTFBNdLEJVes97Yk5afrstkvW6mBle+bad7Ps30PROO/sipvvvlmF1v1HOp7VM/tZptt5jIxn3rqKbv44ovdc+3jrr4Pot/xxXy/Jxl/hcw1ZOtFF13kxvI//vEP22677eYB8ttvv9n5559vF154ofuO23zzzevPSTJey83PG6E5j2plTpo0yWbMmJFzTpA5t1Axdj2/iqf6TpUfFeP1rOqz6PlRMN27d7dLLrnExc5yz5WSj1iugAAEQiSAgBWiV7AJAhUiUKsCll4I9dKr7I24Q5PC008/3VZeeeX6j/2Eb//993cCRlzNHYkwKirqJ8bZBCzd/8wzz3QvanHHXnvtZSeccIJrRxOyK664wr2oxh0S3E477TT30lbIIXFKbWuCmXmo2PWcOXNc//wLcTYB68033zS9iEsAyzz08q/+9ezZs8FHmtBqyZdeMjIPCVmavG+yySbuo2IELHEVi2z1kCTSHXvssfV1kJKeL7vy+W633XZzRe+j/sh1zVZbbeUm51OmTAmmSH4aBCwJUiqGfeKJJ5qeyXw7UX377bemlz+NTX+ufz4/+eQTJ5ToBVjicPTQC69efjt27Fj/z3omdX+9RGae70+KPsPR8bzppps6QUXPQuax0047OTFTNvoj1/MqkebLL780PYuZAla+Z+3kk0+2HXbYoZ5FMc9ztnhTDB+1lc1mxYZ+/fo5USta98bHpjfeeMMV7NfLrz+8AJDPlrhYn8sWfSZ7Mvnlukb+7N27t4tLFHEv5Fvqz3PyCVjZvo/lIz2fzz//fOxzKtFLQrb/wamY7/dCxl/SuYa+TyUwKxboezr6g5ioKFYpm1SHvi+XXHJJ9/ekz3u+/iblJxv0vX7UUUe57+7MQ+K+vnsHDRpUv4Q7OrfQDzla7p0ZT3Wd5mk9evTIK2AtuOCCZZ0rJRupnA0BCIRMAAErZO9gGwTKTKAWBSz9yqlfayWk6OVUk0RlWqgujsQbLUtSdkTmy6Sf8PkXGE1+d9xxR3edfuGVcPLKK6+4yZbf4TBOwIreX1lKur9+Ka6rq7MXX3zRCT9PPvlkfTuvv/66e0HX5Ewv7Mrw0Av4O++8416iJHwUuqtidNnV9ttv72oCrbTSSm5ieN9999mpp57qsh5kVy4BK/orsDK2vH1qZ8KECc5OZSTJrnbt2rlR+dFHH9lhhx3mMpeUSaFrNPn+7rvvXPbRBRdc4Djo1+fFF1+8KAFL2RUSEfWLrdiob+KtlwKJSnrRvemmm+p3Ukx6vvotMVHiprLtJODpxVm+U+aFfgVW+9GXo6i/xWTUqFGuXpNEjMcff9yNGy/ohbLLY+gCln/x0a6DUX8mDX/RXUz1oiR/SmDQUsTo86UMIMULZfPo8ONm9dVXd+NsvfXWc3FAL6vKdpIIpedIArUyEnX4F3H9XeNA7alel45HH33UxQFlUEQzLzTeVL9LMUFCi8Txv/71rzmfV7X3n//8xz1r6oNedpXdJRFF9mnMqT0xVLaZxmIxz3Mu1sXw+fzzz+2YY45x9cx8fGjfvr0pK0xxxIvSUQEo+gKsF26J/BKE1U/5Qzv9KZarXe1CqZgtgVzZdxIGJVhKiJR4GRUOk/KLxjdlBirLT+LiwgsvnNP+pOO1nOenvQZW9PtYWYV6NtZcc02TUC1fyrf6fm/durUTVfQdrzgtEVQxt2XLls73+q7TUcz3e77xJ/Ep6VxD9ivL+8MPP3TP/gorrNDA7ZobSMw9/PDDXba0YlIx47Xc/JRZrZimZ1/ivUS4pZZaymVSKfbpe93PjyRG6YjyU/zVnGDvvfd23/8S6jQXEz/Ns/R31TbUkW0JYTnnSuV81mgLAhBofAIIWI3vAyyAQNUI1KKA5X/B1GRHL0ZKU48eWkakCaR+0Yy+gPoJnyZamiBrOUg060PLE7RsQRkC5513nnthjBOw/P016fQvkNH7+19g9eKrFzIJVNpBTZNV/Yne009mlWYvMUqT8lyHn/j5XzWjy4gyhbVcApZezvWCrBduCTp6OfTH//zP/zhbNJHVS6fPXNFyB3HN/OVb1ynjSy8VyqDwyyKKycCSP/Vyrl/etYQretxwww3uJUdClibKOpKe/9577zlfSJTThFov2NFDYpyECP3qr5ejNdZYw2XIaFwowyXO31ouIf/pl2cErMJCW7lqtUUFLIkcEqp8gXdZojGoZX16+fUvUBJ7zj77bJeVJX9quWD0iI7lqLDsx7PGjMa5hGh/RJcOaYxqvOjw401t6mV2tdVWa3CNfzmOCs7R5ZLKMpWYnpmd5secxp1iisZt0uc5m6eK5SNhQfZoaZcE8OjyLv9c3XnnnQ0ymKIvwJkio+xTnJJ4IY6Z/PS5F/TlDx/ri+EnEcF/P8TFt2z2FzbaK3NWrQhY+u5RXTsvRImWhBLFeAm4mT/uRMdMdAleMd/v+cZfsXMN/12pmCOxyh+//PKLmxPouffCfanjtVz8/PMbF0e9TyTsan6kH4D0fEf5SfDKzDjz8xU9X/KxfpDSkU3AklhdrrlSZZ46WoUABBqLAAJWY5HnvhBoBAK1KGD961//cpNCZSBpMhhX+NlPZqOikf83vcxGM4u8W/wvp5o8+1924160C7l/1NX+fAliyqbYdtttbYkllsi7ZCpuuOSa4GW+MOcSsDTxVD0hCVRaGqMXz7XXXjurgBY9P7NuR7ZhXYyA5funlxll02i5VnQ5Vua9kp6v7BBlVkRFsMw2VXNIv457Ec37T0s9leGmjIDo4V+yVbcLAauwIFduAWvWrFlOOO3UqVMDA/yLkp43X2OlEAuVTaiXz6iQ6sezskUkLGWOy7iabn68xYkz2Z5XH4f08iybl1tuuXlMVrbEwQcf7P5d50jQTvI8F8Ig1zmZfPyLuQTBbPHBvyBny8CSQKVYFD1eeOEFlw2if88m8OuHCi379bFeYpOE9mL5KQPVbxIQtSXO/lI5lnJ9rQhY+i7PjKvK2tMzoziR+QOLmPnxFxW3ivl+jwowceOvkO/6uLmGzySKij3R512Zy/5HsmKedy1v9/ctBz///Or7NPqjVXR8/vjjjy77WD/QeZ/k45ctzmcTsMo5Vyrl2eJaCEAgPAIIWOH5BIsgUDECtShgedFCLynR4t9RiHHiiZ/wZct2imYe+JeYuAlYIfeP2hJXp0lLI7TEUTWmlJURzRrJNRh8xlG2JYd+MqxfrvPVwPI7uykLS4degpXNppdFFVWNvqD7jC0tI4wrNh1nczEClpYFaRmDXvz94YtqaxmCMs60jMQfSc/3/Ap54Pz4yufv6Ms7AlYhZP8vs0YZQ0nGU1zL+YSwQgQsZc5JEHr33Xddlt3MmTPrN4WIxphixnO+59VnO7766qv1z5WeXWU6aDlyviOauZXkec7XbvTzQvgU4k+fVaNlxsrQ0vLAfDt4+mevEHu9MKYxlZSfBIF849GLaSrM7e0vxK5KnVMrAlZcZrJ/rrVMWwJtZn3IXAJWku/3Qsdf0rmGz+J87LHHGixz9CJotO5fsc97nHDmx1pSfv75VbZ4IYf/nsvHL6mAVc65UiH94BwIQCA9BBCw0uMrLIVAyQRqUcDKtntdoQJWrslo5sQ4bgJWyP0zHed3IVNdj9dee63Bx6pho1+gM7NH4pwfN3GPnucnlNFdzbJNMrV0wWebqe5PtPiqxCwVTPe7h+UTCsolYKkdiQlaXqG6Wl5c8+2rbpWyp6LF+ZOc7/kV8mD5cVKIv327CFiFkP2/2ik+YyhbxkshLeUbl9kELL0Yq+6ddgN75plnst6qVAGrmOfV26xnM9+RufSw0Oc5X7tJ+eTzg+4Xl3WR7wU4Wucnn81ewFLMUA2uJPy0pFgZbdHdWzPvly1rJJ9dlfq8VgSsuO9jP57ELi5zMpeAleT7vdDxl1TAkt2Z2b7+Xoo70dpdxT7vub6XkvKLLsUuZLxWSsDSvcs1VyqkH5wDAQikhwACVnp8haUQKJlALQpY+TJiBC1XBla25TzRDCw/QSuXgOUdqZotqp2lGjaTJ092mR46lGWkZUlRYSbO+fkyOnyavwoR58vAiravX2C1DEu/wOqPF46OP/54V/NKmV35XvAy7S0mYyXahjKbXn75ZVe0Wjb53RK1dFQ1jDJ/lS/k/HyCQhzzfONNQqCEEP1BwCo8ZPmaZoXuQqhaZMq41GYIKuatbLx8wkmcgCV/yU9qQ6KtivhLPFZ7KiK91lprOQFV/ixVwMr3vMZlYBWSNZaPcr7n2Rezj2unGD6VysAqRDzOJjQlWTZaiP1vvfWWi4WdO3cmAyvfAIx8nm8XwnILWEm+3/MJWPlif7a5hv7d18/Sj0FaLqj/V12vzGWFxT7vlRCwcgm4cS7Pxy9pBlb0HqXOlRIMUU6FAARSQAABKwVOwkQIlItALQpYhdSl8EVU42pgqV5KXO0sv/xOE0pf4yFXDaxsNZGS+E5CkQqf6tfauBocmW3lq6nja4d88803iQSszImjdoeTeKVaMBLWtNwnacZMPgHLCxi5ft32dumlWsustLxQOxHG1TuK9iHb+f6FJNtLTpzv/NIhX5Q/s+aaFyGUSYSAVfjo93ViVBRdY2zppZfOebEvXC4/5NpkIdpI3MthtCi/RCotaYsWSY8uCS1VwMr3vH7wwQdOGFbWgRecvZgioTuaqVE42YZn6kUw83nOVVeuGD6F1MDyLLLVwIp7dgqJ9ZlciuFXiP1+w42o/cX6pBzXkYF1boMC717QSfL9nk+AKWT8xc015F+/M6gKtmuTAWVeK55kFnYvZryq/XIKWMXUuJQN+fiVImBlPiNJ50rleMZoAwIQCIcAAlY4vsASCFScQC0KWIXuDKSsneiW9n7CpxfmuN0L/Quyai35XXaK2YUwunOWXkpV90I762VOXOX8aPZOIQJWvl3N1EfVcokuLYqbZPq6G3qRveiii0xFZaOHzzbQ1va+YHWuXQh1bXQXIxWrl+CkX5y1Fbd2fNN//SFGyoCZNGlSfZaLn0Rrp7Lo7pH+Gp9ddt999zkBS0XnJaoVer6ybLxoojYzd77Sv/ldzTQ+/A513p9alhk3bvzuldr9EgGr8JAWZT148GAnmMZtyKAW/cufsvCi9d+KycDKl/GgOljaCUtL0EoVsPzzqhp3sjtz19C459W/+KqAvHYzlA2ZNfJkm+o8aQcyiXnioP9P8jxn81SxfPzzH7eLnwQ6Lf3Vy3wSAcvHej17eh5Vmy96RHde9Zl8Wv4oYTIJP3HLtYtiNvsLH+3lPxMBK17ASvL9nk+AKXau4b3tdyQeNGiQvf/++/bSSy/NU0OymOdd47WcApbs9d/vffr0cTsKK9M1eqi2nOYW+h7WXGWFFVYou4DlM1bLMVcq/xNHixCAQGMSQMBqTPrcGwJVJlCLAlb0pUXF0JXBpJ0F9ZI3Z84cJxQp00ZF0s8666z6YuTReioSeHSdsi90aJmaxBBlMEVflOJekKP333DDDV1WUJcuXUzLcnT91Vdf7Sap/kVOL5vaYloTQt1z8803dxlN+tVf99W/LbzwwgUVR9dkV9lhEtjUzsiRI+2vf/2ra+v+++93/dUvlfkELF9kVr8Ma5cvZSRJYFImivqgF0C9bKp9vcyrb34Cq+WJEqb23ntvW3zxxd29VddDWW3K/BI/1fXyk/+pU6e6HcJ0jQQKZZ1oovrII4+YRJ+oSOBfIsVVXDp27Oh2RtQLpLJIVDxZPjvnnHPcvZOeL9FEYpquFyPtbKb2WrRo4erfqEaZsl6i99D40HjS9uIdOnRoMG7Ub032fb0dBKxkAS5ahF9jRgWY9Sz7DCF9LpHz2muvdTWUNFY1LrSFu45iBKyoKCJRZZdddnHtaYypFpwEXd1LR6kClp5XvexJwNbuhXqetEwx1/Oq+0ZFNNVzUj06PZ+//vqrWx6t8av/ejGvmOc5m6eK5fP555+7Z0SZVnrRHTJkiHtG1Z6eKcVEHUkELMVaL/JJTJfovcMOOzh/SViWmK2Yt8wyyzSIn0n5yS7V0lMs126iYq54JWE/l/3JRnt5z0bAihewRLnQ7/d8Alaxcw3vaf/jh55V3WuPPfZw8atVq1YNBkMx47XcApb/LtYPf9rIRbFvxRVXNAnC+gFBy+/1bETnBPn45cvA0nxAMczvtOoFv3LMlcr7tNEaBCDQ2AQQsBrbA9wfAlUkUIsClvDpZVOZQZr8xB0SdyTyRGtK+Qnf7rvv7l5+ojvdqQ3Vqjj22GNNv5b6jIdsE7B899fLqgQdTcwkmkh00v/HHbqvXsJ23nnnBkuZsg2TuJ16/LkSyvQrr5a15auBpUmzagr52lKZ99NuW6o1pVoy/lCdLDGKK5Csfkhg6tu3r+OXWUsn2r7a3nXXXd2LYlQkyNU3Xa+XWAkMm2yyiWsu6fm6Rj6VLyTQxR16+TnjjDNcrRt/5PKh+iFBQkILAlby4KYXJ4mAWoKZ69BSOwkj0SytYgSsXONS95dIpp1B9aIZ3dEs35LYbC+UEuHUlsZH5qEMqw8//NBlK0Z395SN2sFML4uZGxn4NnSteHgxr5jnOY53sXzU1owZM5wI5AVA376eWz3rqi0WrSGV7wVY1+sciYDKNIs71PbJJ5/shC2/FLQYfmo7G0PdQ5kpij0sIUz2jFe7BlaS7/dCxl++7/q4uUaUkF8qr3/zWb2ZBIsZr+UWsGSTlsvrR51scwItz5To7+tP5uOXLT77Zcr6AU+HYoKK9UukL+dcKdlI5WwIQCBkAghYIXsH2yBQZgK1KmAJk34Z1NbxyprRMi6JUqrZpNpUElH8i51HGp3wacmSMqX00qxCzj169HAZAxIvovVwcr0gJ7m/P1eTWS2H0UupXook5PTr12+e++YbBsq4UBF433cVgVeWhvqvbKdoMdZck0xlHWjpwEMPPeTs0tG1a1cnpulX2EyG+txfM3HiRCeWqR+qSyTxLJOf77eWBMpHyqzRC+CAAQNcMXvdJ7MGlu/b7bff7grLy6/KtFNGnVhFl2HJnqTn+2umT59ut956a/3YUTHvnj17untkFoiPjjffF022NY4kYEmA1K6JCFj5Rm785xII9dKkjBrtCqhxpUM+2XTTTa1///5uuVz02dTnxQhY3pfKnpNopBdsP+4lXut+yrpR5qHEMr/EtlgBS237nbXuuOMO189cz2uUkOKErlFmmJjo+dHzqXEnEbeurq4B0GKe5ziP+F0Ik/Dx7WiplJ4RZUfq2d1yyy1dhqfikJ73JBlYvk3Zo/ikWKWMTnFRTNAPBYo7mTHBX5eUXzS+Kf4oGzWX/cWN9vJcRQZWfAaWvk8K/X7PJ8BEx1+SuUbUw37Zup5diTQ+2yhuFCQZr5UQsHxM1feYBHcJ0vphShnRisHaBTiaPZaPX674rPpi+oFM84LVV1/didTaQKPcc6XyPG20AgEINDYBBKzG9gD3h0AVCaRVwKoEomJ2tKqEHbQJgUoT+GybLhW9xRKTn6lo+02lcQlOyizzS1ujdeJqjYFehpXBkWQDhVpjUM7+pEXAKmefc7XF93u1SHMfCEAAAtUngIBVfebcEQKNRgAB60/0THAbbRhy4yoTQMCqMvAst/NZW9l2RvMbR2y//faxO6OG0YvCrFCNHNUfVL0vZbJFj2jB/rjPC7sDZ0UJIGA1HA98v/NxiFWNAAAgAElEQVR8QAACEKhdAghYtetbegaBeQggYCFg8Vg0PQIIWGH43O9C+MYbb7h6c1qeqqVE0Y0PVE8uurNiGJYnt8JvqBDdHEEbMGgZoZb+SeDSJgjRWl/J78IVngACFgIWTwMEIACBpkIAAaupeJp+QsDMHnphrp096eeKsThom5a2W5cWFWu/nA3zC205adJWyAQqKWDVtV/KFrv5vpC7H4xt+Qqiy9DMYuzBGJ/QkEI2VMgstp7wFpweIVBpAWu+jndasyV6p4Y53++pcRWGQgACEEhMAAErMTIugEB6CfzPT2aj7vzRXnjv97J3YuX2dXbBwNa2wPxlb7oiDTLBrQhWGg2QwE8PTbLvzjml7JY1a9vWFhpxkrXcbIuyt12rDUrEUpbV+PHj6wuQa+MDFYvfY489bKONNpqnGHtaWfgNFbTDp5ZPaoMMFeJXsfW4DRjS2s8g7J77tc3919Zm//NC2c1ptsjmNl+nKWVvt5IN8v1eSbq0DQEIQKBxCSBgNS5/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Ne//uX62qlTpybTZzoKAQikgwDxKR1+wkoINEUCocYnBKymOBrpMwTKTAABq8xAaQ4CECgbgVAnYGXrIA1BAAKpJUB8Sq3rMBwCNU8g1PiEgFXzQ48OQqDyBBCwKs+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oSAlaJBhKkQCJUAAlaonsEuCEAg1AkYnoEABCBAfGIMQAACoRIINT4hYIU6YrALAikigICVImdhKgSaGIFQJ2BNzA10FwIQiCFAfGJYQAACoRIINT4hYIU6YrALAikigICVImdhKgSaGIFQJ2BNzA10FwIQQMBiDEAAAikiEOr8CQErRYMIUyEQKgEErFA9g10QgECoEzA8AwEIQID4xBiAAARCJRBqfELACnXEYBcEUkQAAStFzsJUCDQxAqFOwJqYG+guBCAQQ4D4xLCAAARCJRBqfELACnXEYBcEUkQAAStFzsJUCDQxAqFOwJqYG+guBCCAgMUYgAAEUkQg1PkTAlaKBhGmQiBUAghYoXoGuyAAgVAnYHgGAhCAAPGJMQABCIRKINT4hIAV6ojBLgikiAACVoqchakQaGIEQp2ANTE30F0IQCCGAPGJYQEBCIRKINT4hIAV6ojBLgikiMDmh0+1Fu03SJHFmAqBhgQWbdvMendqYYO6tgBNjREIdQJWY5jpDgQgUAQB4lMR0LgEAhCoCoFQ4xMCVlXcz01qhcDcuXOtrq7O/eH4kwACFqOhVgj037SFDdmiZa10h36YWagTMJwDAQhAgPjEGIAABEIlEGp8Sr2A9f3339vEiRPt7rvvtpkzZ9q7775r7dq1s6233tp23XVX69mzp7Vt2zbUcdGk7Pr555/tpptusiuvvNL5Sn4aPXq0HXLIIRXn8NRTT1nXrl3tgAMOsAsuuMBat25tX3zxhQ0YMMA+/vhju+2222yNNdawH3/80Y444gi74oorbNq0abbZZps5237//Xd79NFH7dprr7WLLrrIFltsMffv2c6veIcCuwECVmAOwZyiCSgT687hbYq+ngvDIxDqBCw8UlgEAQhUmwDxqdrEuR8EIFAogVDjU2oFrD/++MMeeughO/zww+3111/P6gcJEGPHjrUNNmB5U6GDtVLnXXPNNbbffvs1aP7WW2+1PfbYo1K3rG+3VAHLi11qUCIcAlZDlyFgVXwIc4MqEUDAqhLoKt4m1AlYFRFwKwhAIFACxKdAHYNZEIBAsBnsqRSwJF7dcsstNmzYMDe0lFWjv3fo0MGaN29uv/zyi7322mt23nnn2fXXX28bbbSR/eMf/7C11lqLodiIBE499VQ78cQT7dJLL7WhQ4c6XzXmEZeBlc2ebAJWY9of0r0RsELyBraUQoAlhKXQC/NaXhDD9AtWQQACLHFmDEAAAuESCHX+lEoB64UXXrA999zTfvjhBxs/frxtueWW1qxZs3m8r+WFI0aMcIJJdOlYuMOkdi0LcakdAlb5xhsCVvlY0lLjEFDmVZ8uLWzPTSji3jgeqNxdQ52AVa7HtAwBCKSFAPEpLZ7CTgg0PQKhxqfUCViqo3T88ce77CrVUtKStDjxyg+xd955x/r16+fqHN1zzz223nrrNRh9c+bMsXHjxtn999/vliKqDtKOO+5ohx56qK244ooNztXnWu621FJL2Q033GCzZ8+2M88806ZMmeKuO+igg1xmkeorqd0xY8bYhAkTXBu77babHXfccQ3azGxvxowZds4559jUqVNde3vvvbcNGTLEllhiiVhxTrW/7rrrLnf/L7/80mWgKdtM2Wjdu3dvUGg8uoROWVBaunfjjTfac889V3+v/fff39Wl0iHxT7WpdN2dd95pHTt2nMcGDWrVGOvbt6+dffbZ1qpVq9gnW0vuBg4cOM9nUVHR1zIrtD++sc8++8y0NPH22293fRED1T477LDDGrAuZQmhzxyLdmDdddd1dbNWWGGF2JpZ/lyJZMoWFMMnnnjC2bfNNtu48SWmmWNXQp/Gqfokvy644IKuDpfG+U477ZSVcWOH1M6dOzsTZs2a1dimcH8IQAACDQiEOgHDTRCAAASIT4wBCEAgVAKhxqfUCVgq0t6/f3/77bffnDCw0kor5fS5zvvkk09s8cUXt5Yt/9xZSssQVfj9yCOPdIXfMw8JDeeff77tsssu9SKDF5wkKP3tb3+zk046yb777rsGl0rI6dSpkxOzMmtzSYiQaOSFsULa0zUSMyRo+UP9kQByxx13xPZdosfll1/uhDsvkHgBR9lqKkguMSXzkBCl4uWLLrqo+8gLT1dffbUT0jIPFUMXP4l0Eo2yHfkErG+//TZxf3SvJ5980iS6xdVAk/+uu+46J+TpaAwBS3aJm+6dechHEjglNvqllNGMwTiWqvemaySQhnYgYIXmEeyBAAQ8gVAnYHgIAhCAAPGJMQABCIRKINT4lDoBK06IKMbpfhniBx98YMccc4zLNpJw89VXXznB6JRTTnHZSMqc8S/nXnBS5pUEknPPPddla7Vo0cJuvvlm18YCCyzgrlOmlv5/kUUWsVdffdVl6Tz88MNOWFLmkY5oe/r/o48+2glCyvBS5tgJJ5zgRLpoppIEOe3cp6wgZXtJRFtmmWVcex9++KFdeOGFzi5l+aj+19JLL91AwNH/SBQ77bTT3K58Oh544AEnIEnIu/fee61Xr14N7Ft//fXt4osvbrCb4zfffOOygt5///2ChMRsSwiL7c9///tfGzRokD322GP13NRXiWHKzJP/JNZdddVV1r59+5IELMFIWsRdmWHy2+TJk52YKb7y06+//upsGTVqlGkMKpOvd+/ejrcyriSYbr755m6nxFVXXdUktD7zzDNus4JXXnnF+crvjFjMuK/UNQhYlSJLuxCAQKkEQp2AldovrocABNJPgPiUfh/SAwjUKoFQ41PqBCyfzSOBQiJAMUdUNJEQNHLkyAYFxefOneuWBqp9/ZFINN988zUQnDKXLyoT6+CDD3aCRFy9LW/3scce68SnzPYkcih7q23btvVd0rJHiUT//ve/3bKyLl26OJFqwIABJkEoLgPNL5n86aef3BI3n7nlhT+JPL4tfyOJJKeffrrrqzJ8ZKMOLddUDbFHHnnEZXutvfba9bYVunzQX5BNwCq2P35Hw6OOOsrZHl2+6O3W7pMSDbfddtuqC1haCqllo3HjS0y8gKoln14cPOOMM9wyU2WODR48uMHQVmacsrWUFSgxNLQDASs0j2APBCDgCYQ6AcNDEIAABIhPjAEIQCBUAqHGpyYpYCnLStk7b7zxRtb6TtHlfcqu0rJB/29agqeaS2uuuWb9eJMoJgFIIkScABGXOebb+89//pM1s8Yv04tmbuUa5D5TSMJQ1EZ/f2WMSWTzywR9W9mEQS/EZC4j9HZFM7Zy2VVsEfe4/kick3Cl4vxeoMr34JeyhFBtJ8nA0i6YEkVVZ0x1yrSkNPPQBgTDhw+3mTNn1vtJgqM2J1B9LdUpUwZZpp/y9bOxPn+k+4a2Xot5N1JoLHu4b+UJ1C26mLXu1cfaDJp3eXHl784dIFA4gVAnYIX3gDMhAIFaJUB8qlXP0i8IpJ9AqPEpdQKWf8kvJQPrrbfeckKB6mJJuFlsscXmGWFxO9TFiVrRC32xb9WX0jKw6JFLwFLWlUQyLUvMPJT9tN1227ksMP2JFv2WkKalfFr6pyV1zz77rD3++OP19a2mTZtWv9ws39LLbAKWrzm2+uqr12cK+eWDEsmy2Z3Zj0IErEL74wVILf+MZpnlChPVFLC8fdoYoJDD+0m1zZS9J1HQH8rQUn2xPn36uNppdXV1hTRZ9XMQsKqOPJgbtum/t7Xd96Bg7MEQCGQSCHUChqcgAAEIEJ8YAxCAQKgEQo1PqROwtFOfBB3VmLrooousTZs2iX0e3f2vGAFLNarirvMCVlQ48sblErCytadr465TsW8tYVT/4wrQ+3uWQ8DymWVaduiXEfrlgxIBtdQyWhw/mzNyCVhJ+xMnLuYbBNUUsLx9Dz30UD6z3OdRP6l2lup2yb+ZvtUuhFpCuNpqqxXUbjVPQsCqJu2w7tVskXa2+J0PhmUU1kAgQiDUCRhOggAEIEB8YgxAAAKhEgg1PqVOwMpXMyluAEhsOu+881xR9b322ssVSC8lA6vcApaWiclGX4w92gefgeUzzqI71WknO9XF2njjjd21G2ywgStYrnpaEk/KIWDJFm+DX0aYdPmg2sgmYBXTn7QIWKphVmiGWOa41TLE559/3vlRmVxaaqhDRd5VD0tLWkM6ELBC8kZ1bUHAqi5v7pacQKgTsOQ94QoIQKDWCBCfas2j9AcCtUMg1PiUOgErWoA9s5B63HDRrnTaAU478k2YMMEtxyqkBtbLL79sffv2tWWXXdYtk4vWwCq3gKV6SNrtsGPHjvN0wYtFvq6WMol22GEH22qrreySSy5x9kUPv+Rv+vTpZROwPvroI1dUfLnllnNFyVVE/PPPP88qusX5IZuAVUx/ojWw4pZrxt2/mhlYxdToyhXqVGT/xRdftP3339/tRKi6XxItQzoQsELyRnVtYQlhdXlzt+QEQp2AJe8JV0AAArVGgPhUax6lPxCoHQKhxqfUCVgaEn4HNwk/48ePd8Wuo7Wh/LDRbnRacqWd3Xr16uWWZilDKckuhBJr/DK5fEsPi11COHv27Njd6lTXSsXmlcnjl+/l2oVRQoc+1zU6ypWB5Xndd999bodCFatXTSa/m2Ihj2k2AavY/uTahVD2RHcBPP74402CXteuXRvsEBmXyZXNziRF3HV/b5+Ev3HjxtlCCy3UAJP3rcawdpPU7pAqTK8C+3fffbdtvfXWDc73Rd+V0YWAVciI45xKE3BF3Pv0szZ7NNwxs9L3pX0IJCUQ6gQsaT84HwIQqD0CxKfa8yk9gkCtEAg1PqVSwJJQo5f+YcOGufGhZYFDhw51uwKqHpOWXz3zzDNulzqdp+LoymDq3r17/XjyIpgKgR9zzDFueaGW8ik7S+KDluy1a9fOZUZ17tzZXVdJAUvLAbXznLJs9HcVmv/73//uxAwJcKNHj7bmzZvblClT3DKyv/zlL6bsrA033NDmm28+09JKCSXq83fffVdWAUuN+UwpFafXkrZCd//zwLMJQ8X2xwtAs2bNchlhBx98sBMn5ftHH33U7QL49ddf1/uvXBlY2jFSGXl+TGTrl0TH/fbbz7Hq16+f898qq6xiKlT/0ksvufEl344ZM8ZGjBjhfOhFt80228zOOecct3uhxrOWWeqeErgk1nohNqTg6HnIHxwQgAAEQiIQ6gQsJEbYAgEINA4B4lPjcOeuEIBAfgKhxqdUCljCLSFASwIlPuUqZL7uuuu6pXabbrppgywtiWASEI488sjY6yV6KXtLYpHP7qqUgKXsnPXXX9/Gjh07z0hSNpXqd/maR9GaUZknS3BTVtS///1vJ8JpNztlnnkBKjMDKXp9rkwonSdhb8iQIY7ZFltskWj5oK4vpAZWkv7o3KefftoOPPBAUwZb5iERUAKfxE0Jf6UKWFH7dS9lTE2cONEJiRLQVJcqs3i/HnoJa75+VaaNSXyra+OE2GjB+BtvvNEGDBjQ4DZ+zIpRrs0F9JwUW69LN0TAyv8lwBkQgEDjEAh1AtY4NLgrBCAQEgHiU0jewBYIQCBKINT4lFoBy8P99NNPTTvkSUzQMrEvv/zSZU5JsFLmS+/eva1t27ZZR+OcOXNc5pIyZfSyv8Yaa9iOO+7o6matuOKKsWJAuWtgqT0thVQ9J+0sKMFDS8gkzmjnuVatWjWwQyKWCqorq+y5555zwoZqe/ksNIlMu+22m1vqd9JJJ7nsnjgBJ4mAJcFPgpCygKLtFvqY59uFMGl//H21a5/Euttvv72exTbbbOP8p5piXnwsVcDS/d58803TcsQHH3zQWrRo4bL7unXrllXA0jUSmHSeMvnkXwlryrBSdlacb7XsddKkSXbttdfWj2eNSdVjk4CYOSYRsAodgZwHAQg0VQKhTsCaqj/oNwQg8CcB4hOjAQIQCJVAqPEp9QJWqA4vxK58GV2FtFGtc3wdrAsvvDC2RlO17OA+YRIgAytMv2AVBCBgFuoEDN9AAAIQID4xBiAAgVAJhBqfELAaccSkScDyOxEqg0gZT6oXxgEBT2DGFYtY51W/B0glCbRc0uqWG2Z1K51QybvQNgRqjkCoE7CaA02HIACBxASIT4mRcQEEIFAlAqHGJwSsKg2AuNuELmDNnTvX6urqXP0qFRVXIXIt9dNSNg4IRAkgYFVvPNStONLqVjm1ejfkThBIOYFQJ2Apx4r5EIBAGQgQn8oAkSYgAIGKEAg1PiFgVcTdhTUauoA1Y8YM22677ep3NVRBexUr9wXlC+slZzUFAghYVfRyy/bWvNt/q3hDbgWBdBMIdQKWbqpYDwEIlIMA8akcFGkDAhCoBIFQ4xMCViW8XWCboQtY//nPf+yAAw5wReX79OnjMrCWX375AnvHaU2JAAJWFb2NgFVF2NyqFgiEOgGrBbb0AQIQKI0A8ak0flwNAQhUjkCo8QkBq3I+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VY82dIACBZARCjU8IWMn8yNkQgAACFmMAAhBIEYFQJ2ApQoipEIBAhQgQnyoElmYhAIGSCYQanxCwSnYtDUAAApsfPtVatN8gEYglF25m23dsYYO7tUh0HSdDAAIQSEIg1AlYkj5wLgQgUJsEiE+16Vd6BYFaIBBqfELAqoXRRR8g0MgEihGwvMm7btjCDt62ZSP3gNtDAAK1SiDUCVit8qZfEIBA4QSIT4Wz4kwIQKC6BEKNTwhY1R0Hwd7tjz/+sLlz51qLFmTDBOukBIZV25+lCFjKxLr54DYJesepEIAABAonEOoErPAecCYEIFCrBIhPtepZ+gWB9BMINT4hYDXi2Prxxx/t73//u33yySfWpUsX69atm3Xq1Mnmm2++rFb9/PPPNm3aNJs6dar776mnnmqbbLJJSb347LPP7LzzzrN1113X+vXrV1JbIV38xRdf2IABA+zjjz+22267zdZYY4285onniSeemPM8tSPme++9t/NZXV1d/fny6RFHHGFXXHGF889mm22W957ZTijGfrXVGP4sScBaqJndfAgCVtEDhQshAIGcBEKdgOE2CEAAAsQnxgAEIBAqgVDjEwJWI46YqNghMzbddFO7+eabrUOHDlmteuaZZ2znnXe2jz76yJ1TqkiiNm666SYbOHCg3XjjjU7wqZWjGAGoEAHL81lwwQVt1KhRTrBq3ry5++cQBKzG8GcpApZqYO3VjSWEtfLc0Q8IhEYg1AlYaJywBwIQqD4B4lP1mXNHCECgMAKhxicErML8V5GzomLHHnvs4bKEHn74Ydt2221j76dlYRdccIETuRZddFGbPHkyAlYOz5QiYGUTBuUDZcxdd911dvrpp1u7du3szjvvtM6dO5d9jBRjf2MJksUIWEsu1Mx6rNsc8arsI4cGIQCBKIFQJ2B4CQIQgADxiTEAAQiESiDU+ISA1YgjJipgXXzxxXbJJZe47CplAcUtI/zqq69syJAhtvrqq9uXX35pV111FQJWlQUsfzsvJh511FF2/vnnuyysch9pErC8gDdr1qxyY3bvkssAACAASURBVKA9CEAAAiURCHUCVlKnuBgCEKgJAsSnmnAjnYBATRIINT4hYDXicIsKWA888IDLrNLSwOuvv96WXnrpeSx76qmnbNddd3VL/SZMmJC1zpKED31+9913m6757rvvXP0n1Ws65JBDrGPHjtasWTN7/fXXTZlfs2fPbnCvU045xS2N84fqbj322GM2fvx4mzJliv3666+uttN+++1nO+20k7Vq1ar+XN+nOXPm2JVXXumuGTdunC2xxBJ26KGH2l577WVHH310ve2qH6XPH3roIdfu1ltvbYcffrhtvvnmzsboIdHotddec5zuv/9+e+6559zHG2+8sfXu3duJe7qPP4oRgPwSwkKWZvqlelFe+ZYQisvYsWPtrrvuciLk9ttvbyNHjrS2bds6X6gvyrJr3bq1ZdqvWl4XXnih84Eyv3r06GHHHnusrbjiiq7LhfhT9t1zzz12zTXXuHa0DDKbL5M8GghYSWhxLgQgUE0CoU7AqsmAe0EAAmESID6F6ResggAEzEKNTwhYjTg6M8UO1bc66aSTnPAkISdTvNGSNQlSKhA+ZsyYWAFLIoaEHJ0Xd6i+lpa/de/evSDB4/vvv7fjjz/eLrrootj2Bg0a5ArAe+HI9+mVV16x9ddf34k1/rj33nvd8khf5Fx1t/RvEtiih0SVG264wYlS/pB4pSWWBx98sBN+4g6dLzZLLrmk+7iSApZ2bJSv5IdoBlYuAevJJ5+0/fff33GPHvKJfCbRMU7A+vDDD53Qdfnll8/DSsKkhDQV/88nYMmXI0aMsEsvvTSWn4RD9UfiWdIDASspMc6HAASqRSDUCVi1+s99IACBcAkQn8L1DZZBoKkTCDU+IWA14sjMFDvmn39+69mzpx100EFONIpmICkza/DgwU54kgCkpWuZO91JoFCG1bXXXuvEleHDh7taWb///ru9/fbb7t9uueUWt3ueliwq60dHtqLfv/32mxNnJHoo00q780mUUtaUMonOOussl2UlWySuKRMr2icJM1oWucMOO5hs84XOvYAloUp/lyjVvn17l30mG7U0sk+fPnb11Vfbwgsv7Gx8+eWXrW/fvvbDDz84UUyCTsuWLe2XX36xRx991GUxKZNM10gMqpSAJeHq3XffdWKS+C+33HJ26623uqw2HdkErE8//dSGDh1q9913n8tAO/LII22ppZYyiVMSjbyodMABB8yTgaXsNLESfwlg+vtbb73l2CkTTVlY0WWn2fypjKtddtnFZbcpy2vVVVc1CYMSTiVeSXRUJmAxOyciYDViIOHWEIBATgKhTsBwGwQgAAHiE2MAAhAIlUCo8QkBqxFHTKbY8Ze//MWJL/p3ZSAtvvji9dZJfOjfv79berbBBhvUZzFFl7q98MILTvhZZ5113BIxiVfRw+9gKLFFIsdiiy2WU8B65513rF+/fs4OCUMSXKLHt99+65YFPvvss3bHHXfY2muv3UDAyRRWMgWeww47zM4+++wGSxB9FpHELglDEll0SCwaNmyYy/aScBMV96L1qKLL+UrJwCpkWGgZnwQ6Lf3z9mQTsOS33XbbzYlYEo+8eKj7eI5aOppNwJJAJZHOi4C6Tll2Ege1lDAq9mUTsM444ww77rjjXAaexNDo4fkWW8/rke4b2notGi75zGRYt+TS1rrHTtZm8NBC8HIOBCAAgbIQCHUCVpbO0QgEIJBqAsSnVLsP4yFQ0wRCjU8IWI047DLFjk033dRlMknUiWbCKBNq9OjRTiiSsCXxw2cxFVKryXfRi0Na7qc6Un7ZXzbBQ9lCWpaXS9SQ6KK6Vl4UifZJApTEneiR7/NiRCe17/ugDC79kaBUTFu+BlauYaEstB133NGJjb7+lD8/TsBSlpjEJwlX2XaZ9AJXnIA1ffp0d52WF0YP708Ji4UIklqCueeee9q6667rsrm23HLLeUTOYh+HQgQs33brXfa0BQ4+sthbcR0EIACBRARCnYAl6gQnQwACNUmA+FSTbqVTEKgJAqHGJwSsRhxecWKHz6o5+eST6zONossHtbTwp59+yitgaanb119/bcqi+uCDD+zpp5+2yZMnu8LnEjAkZqh+UlT8UXH4AQMG1BPxGTuFIPKZT/mKmOf7vBDRSW3oPPXtjTfesKlTp9rjjz/ulvbFCUAqfh7tb67+xBVxV4aX7nXCCSfYpEmTXNaZBCkt5cs84vqn3SNVK0x+yGaHz57baqutshZx9/7y90wqYH3yySeOj+qO+WOjjTZyGwMoc09inJaHFnMkEbCUibXYTX/aUMz9uAYCEIBAoQRCnYAVaj/nQQACtUuA+FS7vqVnEEg7gVDjEwJWI46sOLFDNZEkImn5n18G+Mgjj7jlZz4rK5cI9Nlnn7md6lSjKVux80IFrEKykTy+SgtYEpEkvp122mmuyH22oxIClr9XVABSnTJlykWXAuq8ON8UIsp5MSrXLoSlCliyT+NDNcZUu0yCX/RQnTNl26222mqJn4pEAlb7pWyxm+9LfA8ugAAEIFAMgVAnYMX0hWsgAIHaIkB8qi1/0hsI1BKBUOMTAlYjjrI4sUPLBUeNGuUKsU+cONHWW2899/8Sb3xdrGwCVlRgUX0mLUns0qWLLbPMMm6XOh0q4K6jkAwsL2BlZmblQpYvwyrf59nEnieeeMItVZToIiFnk002sTXXXNNWX311V1hen6tvlRSw1O9XX33V9tlnH5s5c6adeeaZroB9tC5VyBlYUb9pWePzzz9vKhCvQvDqjw4VeVc9LL+8tNDHI4mA1WbQftZ2r/0LbZrzIAABCJREINQJWEmd4mIIQKAmCBCfasKNdAICNUkg1PiEgNWIwy2bmBOtPaUaUsrI2nrrret3Jsx2na8DdeCBB7odAjOXuGkQapdD7fhXiIDlaybFFWPPhi2fQJXv8zgBy1+jul3arU/F7DOXuqm+lHb2q7SApUww7eSogvISCcU8umtfsTWwvM+T2J90CWE2n6lPL774otvhUDsRxtXbyveYFCJg1bVfyubvsRPiVT6YfA4BCJSVQKgTsLJ2ksYgAIFUEiA+pdJtGA2BJkEg1PiEgNWIwy+bmKMsI4k0q6yyivXq1cv23XffBkXds12XK2NKNbGUMaRsrkKXEL788svWt29fR0gF2bV7YfRQmyqYPmbMGJswYYKrpZRPoMr3eZyAlW8Jnmpc7bfffi6TKIkAFOf6uBpYmed9//33rgaZluKJjzKW/I6P+XYhVMaWCvW3atWqvtloe0nsTyJgqW6a7q0sPi3BlCAaPX744QcbPny4EzaLEbA6d+7smps1a1YjPlHcGgIQgMC8BEKdgOErCEAAAsQnxgAEIBAqgVDjEwJWI46YbGKH//cnn3zSll12WZdJ5ethydxs1+kcCTnaIe+8886rr2X09ttvu9pR2jFQRzYB6+ijj3bneXElU/SSAKYi4y1atDAtV7zssstcwXHtZicxR5ld+QSqfJ/HiVUSeA455BC3rFKCmYQWCUZaBqfi7Squrh0adSQRgIoVsLxQo8LnEhslCilLTjsfZuvfp59+akOHDjVlWqkQ/2GHHeZ4qUC/6k6de+65ie3PJ2Bl+tPvdKiMsXPOOcctK23ZsqWJr7LbJHBFfZnk0UDASkKLcyEAgWoSCHUCVk0G3AsCEAiTAPEpTL9gFQQgYBZqfELAasTRmUvM8csBZZ7EKGX8SCDJJWDF7TLnu6e6URJ61O7s2bNdfS1fF8vvfPjdd9+503UviVUSN1QIXjvuSaCKOySGSchSTapctvlrixGwdG20BlamHarbpCL3WjrZo0cPu/rqq23hhRd2OxVKWCp1F8K4fqtWmYSnESNGmHbyk4il4ue5+idBUsv0JDxFjw4dOjjxSIxVt0yiYOvWrfPan03AyubPX3/91dmrZZhxh+y47rrrrHv37omfCgSsxMi4AAIQqBKBUCdgVeo+t4EABAImQHwK2DmYBoEmTiDU+ISA1YgDM5fY4Zfvff3113bPPfe4YuyFiEDaZW7cuHF2++23O6FEwtXAgQNt8ODBtvzyyztxRGKJRJ4hQ4a4JpVppewtfaZrVAx97Nix9TW0fv75Z3vsscds/PjxNmXKFCdqqXD67rvv7tqIFvzOJ1Dl+zyb6OR3IVSmkgqPywYtg9Pyyt69e7tsLNny2muv2R133GFrr712XgEozvWFLCH010WXLh533HE2evRok0gkAVDLCqdNm9agPpaumzNnjmOrbCj1Yfvtt3cCobh07do1UQZZNgErlz/ly0mTJrlstunTpzsbNEa0FFL8VlxxxaKeCASsorBxEQQgUAUCoU7AqtB1bgEBCAROgPgUuIMwDwJNmECo8QkBqwkPSroeDgFlZynzKUnB/HCsN5txxSLWedXv402av4PVLbOX1a00KiSTsQUCEGgiBEKdgDUR/HQTAhDIQYD4xPCAAARCJRBqfELACnXEYFdNEfCZXZdffrnLsooe0WL4cZ+nAUROAev/O1C3/KFWt/r5aegONkIAAjVEINQJWA0hpisQgECRBIhPRYLjMghAoOIEQo1PCFgVdz03gIC5JYOq06WaYb4YvmqMffXVV2755imnnGIrr7yy2wVQS/rSdhQiYNn8Haz5Zm+lrWvYCwEIpJxAqBOwlGPFfAhAoAwEiE9lgEgTEIBARQiEGp8QsCribhqFQEMC2ukvXwF1FYVXQXpfrD9NDAsTsFaw5pu9naZuYSsEIFADBEKdgNUAWroAAQiUSID4VCJALocABCpGINT4hIBVMZfTMAQaEvAF1FVAXzsFatdHFcPfcccdSyqgHgLnQgQs1cCqW/nEEMzFBghAoAkRCHUC1oRcQFchAIEsBIhPDA0IQCBUAqHGJwSsUEcMdkEgRQRyF3FfweqW3gvxKkX+xFQI1BKBUCdgtcSYvkAAAsURID4Vx42rIACByhMINT4hYFXe99wBAjVPoHPnzq6Ps2bNqvm+0kEIQCBdBEKdgKWLItZCAAKVIEB8qgRV2oQABMpBINT4hIBVDu/SBgSaOAEErCY+AOg+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IIbA5odPtRbtN4ANBCCQcgKLtm1mvTu1sEFdW6S8J3+aH+oErGYA0xEIQKBoAsSnotFxIQQgUGECocYnBKwKO57mIdAUCCBgNQUv08emRKD/pi1syBYta6LLoU7AagIunYAABEoiQHwqCR8XQwACFSQQanxCwKqg08vR9BVXXGHDhg2zI444ws4880xr2XLeF4p3333X+vfvb9OnT7d1113XbrvtNltjjTVib+/bu/HGG23AgAHlMLFBGz/++KOzVfeZNm2abbbZZjnvkfT8shucp8FTTz3VTjzxxIL6ctNNN9nAgQPtlFNOsVGjRlXb1Ea9HwJWo+Ln5hAoOwFlYt05vE3Z222MBkOdgDUGC+4JAQiERYD4FJY/sAYCEPiTQKjxCQEr8FGqgdOzZ09be+217eabb7YlllhiHouffPJJ6969e/2/33vvvdarV695zvNi0YwZM3KKXKUgSSpIJT2/FNuKuRYBqzBqCFiFceIsCKSFAAJWWjyFnRCAQJoJhPqCmGam2A4BCJSHQKjxCQGrPP6tWCuff/65DRo0yGbPnm0TJ060Tp06zXOvCy64wI488kg76qij7Morr7RDDjnEJLzMN998Dc798MMPXdbV8ssvb5dccoktuOCCZbc7dEEqaYcRsAojhoBVGCfOgkBaCLCEMC2ewk4IQCDNBEJ9QUwzU2yHAATKQyDU+ISAVR7/VqyV3377zS1HO+OMMyxu2d93331nBx98sL3wwgt2/vnnO+Fq/vnntxtuuMEWX3zxBnY99dRTtsMOO9jo0aPdMr9KHAhYLCGsxLiiTQhAoDoElHnVp0sL23MTirhXhzh3gQAEmjKBUF8Qm7JP6DsEIPB/BEKNTwhYKRih9913n/Xu3Tu2Dtbrr79ue+yxh3Xs2NGUiXX66afbrbfeGputpc/POeccu+eee6xLly71Pf/5559t0qRJdvXVV5tELh2qXbXffvvZTjvtZK1atao/1wtUc+bMcdle48ePt3HjxrmljYceeqjttddedvTRR8fWwPrss89clpjuf/nll1u/fv3sp59+iq2ZJTu6du1qBxxwgKtBpT5JwHvuuedcfa+9997b9t9/f2vXrt08Hvz+++/t+uuvt+uuu85mzpxpG220kQ0fPtyJdyNHjrQkSyjLlYH1+++/2xNPPGGXXXaZTZkyxb788ku37FO+Gzx4sLVt23YesdH3X35r3bp1g8/j6m198cUXLsNuxRVXtOOOO85OO+00x23VVVd1DHfeeWeT/8T/mmuucXYoCy+br5M8Gp07d3anz5o1K8llnAsBCECg4gRCnYBVvOPcAAIQCJ4A8Sl4F2EgBJosgVDjEwJWCoakF6mWXnrpeTKrvLil7CtlVXlhQwKRxB9//PDDD07E+eCDDxq04UUlZWzFHVq+eN5559XX3vIC1iuvvGLrr7++jR07tv4y1d7adtttYwUpZYr9/e9/dyKUF6+aNWvmBJW4ou9ewNpyyy3Niz+Z9vXt29cJZYsuumj9R5988okT0u644455uqN/V39fffXVgmuAlUPAkqA2ZswY9yfu2G677eziiy+21VZbrf7jqICXVMBaaKGFnOgo1jo0brT8dM0117QRI0bYpZdeGmvH4Ycf7mzMFMsKeUQQsAqhxDkQgEBjEAh1AtYYLLgnBCAQFgHiU1j+wBoIQOBPAqHGJwSsFIxSv0xQmUN33nmny7bS4ZcXSvx44IEHXCaNlhL26dPHttpqK5eR5cUIv1Ohsn58fay5c+faSSed5EQLXXvuueeaFyKU6XTCCSfYww8/7LKmlNklUSQqOHXo0MHV0lJmk0Sa5s2bO7syBSl9JuFEIllUvNK5+QQsnSPblE2kjCQd6qvEKPUpWrBePM4++2yXfSRRSDZvsMEG7h7amfGYY45xmU/5dmqMDolSBaw//vjDZbYpW0yZY8qA69Gjh2P19ttvO/633HKLZYpxpQhYDz30kMs6U2acaqZ98803LtNKGWC77LKLbb755m5sKDNL9j3zzDMm8UqipB9HSR8LBKykxDgfAhCoFoFQJ2DV6j/3gQAEwiVAfArXN1gGgaZOINT4hICVkpHpC7VH62D5Au/ffvut26FQgpLECi39U8F2/2/q4iOPPOJEnajg8/LLLzvhpGXLlk5EWWuttRrQUKaSlvn98ssvLqNJOyFGBadjjz12nmLxmYLUeuutVy9eKfOnf//+VldXV3+ffAKWsocylzxKdJE4pdpgEt9kh4533nmnflliZn+iQlIxAlaSYXLKKac423R89NFHbomgWMt3Ehajx8cff+z8pZ0k7777btt6663dx6UKWJkZeGpTddQk7mlppWyKHspkGzZsmKujVkx9NASsJCOEcyEAgWoSCHUCVk0G3AsCEAiTAPEpTL9gFQQgQA0sxkCJBHwB9ugOg/rS69mzp/Xq1as+20pCjYq064+yp7Skz4sXqnMVFbWUlbTnnns6AShu18KoUORFj6jgpPpKquEUPaKfP/jgg06YUSZQnHil6/IJWDvuuKPL3IouE9R1cTWg/HLKbP2JClzquzKi8h0+AyvfedHPowKWsuYkHKr+VLadH31flI2lP1paWYqANX36dOf7jTfeuIHZ3t8S8FQTS8szM7km6Wf03Ee6b2jrtWhW7OVcB4FgCdQtupi17tXH2gwaEqyNGJabAC+IjBAIQCBUAsSnUD2DXRCAQKjxiQyslIxNZVSpQLeKfXtBR4XKVTQ9M9smU8hR/SvtVNimTZsGywp9Rk7c7oYeS6ZQlG+Xwejnm266qUlM0XHhhRfaYYcd5sSZbILXtGnT3HJBHcUIOPn6E92xMamAFbUt25CJE9W8aBQVtTKvj+trMf33RdyV1RXXP9UHU100ZeH5Q0sNd911V7fsVMXfo9lxSR4NBKwktDg3jQTa9N/b2u57UBpNb/I2hzoBa/KOAQAEIBDsLl+4BgIQgECo8ycErJSMTS3j0w56yqJSHSwV5Nb/x+046Iu+qyi46i9J0FCm1IEHHtigsLvPLqqUgKW6SxLOVFdJ9stWX7/LY8+XgSXBpdAi5vn64+9VzV0I40StxhKwdF8Vsb/qqqvcDpKqIRY9tOOklhBGi8kX+nggYBVKivPSSqDZIu1s8TsfTKv5TdruUCdgTdopdB4CEHAEiE8MBAhAIFQCocYnBKxQR0yMXV4MkRDUrVs3l5E1//zzz7Mzoc80ev755+3222+3N954w44++ugGBeDVfL6MJZ1TSgbWtddeawMHDrTx48e7IuZDhw51YpSyyCohYOXrT1PPwIoOKQmKGh8q+H7//ffbzJkz3ccq8q56WEsssUSiJwMBKxEuTk4hAQSsFDrt/00OdQKWXqJYDgEIlIsA8alcJGkHAhAoN4FQ4xMCVrk9XcH2/A6DKoSuYt+qD6UC4GeeeaYrxB49fNH3f/7znzZ16lR78803XTbWwgsvXH9avhpY2tVPtbSU2RRXAytuWV1cRtVXX33lMr9UE0uZP6q7VQkBK18NLL8To3ZFrNYSwkJqYF1zzTXOj0lqYPmi69GlifmWEGYbmqp19uKLLzqRUTsRxtXPyjesEbDyEeLztBNgCWF6PRjqBCy9RLEcAhAoFwHiU7lI0g4EIFBuAqHGJwSscnu6gu35HQZ1i/XXX9+OP/54t7OdMrEyD1/0XUv4JE6ooLfOj9agKnQXwk8//dQmTpxonTp1ylp0PZ8g9eijj7psrJVXXtnZrHpLOsq5hNAXaW/evHmDe+g+EmmUTTZo0CArZhfCYmtgFboLobKgojtEerFy2WWXdXYvs8wy9S72gqB2hixUwPrpp5/sqKOOctl60d0OfaOqkzZ8+HAn7CFgVfAhpunUEXBF3Pv0szZ7NNy5M3UdacIGhzoBa8IuoesQgMD/EyA+MRQgAIFQCYQanxCwQh0xMXb5XQH9MjwtH1Q9rMy6UrrUF32XgCLxQlk+ytqKHnPnznVZP2PGjHHF088991zr3LmzO+W5556zE044wYkZEj5OP/10a9WqVdECVvRexx13nMvsktBUTgFLGWNnn322qX1lp6lf66yzjv388882YcIE1x9lYVVTwJLPlPmm7CbtenjOOedYjx49XN/ffvttx/+WW26xvn37uqV7fldAL3xNnjzZnXPkkUeaaorJfi2VlKCocwoVsOTTu+66y3bbbTfna9khQVKZe8pI0+6U8rN2JlSNrPbt2yd6Mvy4mTVrVqLrOBkCEIBApQmEOgGrdL9pHwIQCJ8A8Sl8H2EhBJoqgVDjEwJWykbkI488Ytttt52zWjvHZS4L9N3xRd8ldm2xxRbzZPH481TU22fmxKFQxtJ5551XXxMpyS6EmVlLWsao9t577z2XIbXVVluVVcCS/dpp79BDDzVlJ2UeErbef/99U3ZTtZYQygYJRBLT9CfukD8vvvjiBsXTJXxJ2Bo2bJipdlf06N27t8u623333RMJWLJjxIgRdumll8ba0aFDB7dUtHv37omfCgSsxMi4AAIQqBKBUCdgVeo+t4EABAImQHwK2DmYBoEmTiDU+ISAlbKB6es4TZ8+3dWmylwWGO2OL8B+xBFHxNbJ8ucqQ0m7G0oM09JDHcrSUV0m7UynzCt/lCJgRZfx+WLhCyywgMk+ZR9FBS/Z0bVrV1c7tpUpOAAAIABJREFUq9BdCL2NEmquv/56J8aoOPlGG23klsdJmNl3333drozVFLBk1++//25PPPGEXXbZZTZlyhT78ssvnT3aHXLw4MENCtv7fvhrxo4d665p165dfTF8FeYXnyQZWGrX+1oF9jWGZIcyw5QBNmTIkPqlnUkfCwSspMQ4HwIQqBaBUCdg1eo/94EABMIlQHwK1zdYBoGmTiDU+ISA1dRHZhPqv7LNVABfyxkz60o1IQwV6SoCVkWw0igEIFAGAqFOwMrQNZqAAARSToD4lHIHYj4EaphAqPEJAauGB11T65rP2tIyxUsuucTVjIoequelZZc777xz7OdNjVc5+zvjikWs86rfl7PJ8rXVckmrW26Y1a10QvnapCUIQCA1BEKdgKUGIIZCAAIVI0B8qhhaGoYABEokEGp8QsAq0bFcHg4BvwvhK6+8YieeeKJbEqei6KoHpl0QR44cabNnz866c2M4PUmfJUELWP+Ps27FkVa3yqnpg4vFEIBASQRCnYCV1CkuhgAEaoIA8akm3EgnIFCTBEKNTwhYNTncmmanchU+90RUyF1/2rZt2zQhVajXaRCwrGV7a97tvxUiQLMQgECoBEKdgIXKC7sgAIHqESA+VY81d4IABJIRCDU+IWAl8yNnB05AIpZ2GRw3bpxNnjzZVPReu+tpJ8Z99tnHunXrZnV1dYH3In3mIWClz2dYDIGmQiDUCVhT4U8/IQCB7ASIT4wOCEAgVAKhxicErFBHDHZBIEUE0iBgsYQwRQMKUyFQRgKhTsDK2EWaggAEUkqA+JRSx2E2BJoAgVDjEwJWExh8dBEClSYQtIClIu4rDLe6DsdUGgPtQwACARIIdQIWICpMggAEqkyA+FRl4NwOAhAomECo8QkBq2AXciIEIJCNQOfOnd1Hs2bNAhIEIACBoAiEOgELChLGQAACjUKA+NQo2LkpBCBQAIFQ4xMCVgHO4xQIQCA3AQQsRgg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hsfvhUa9F+A0BAAAIQgEANEli0bTPr3amFDeraogZ7R5cg0HgEQn1BbDwi3BkCEAiFQKjxCQErlBFSQ3b8/vvvpj/NmzevoV7RlVwEELAYHxCAAARqn0D/TVvYkC1a1n5H6SEEqkQg1BfEKnWf20AAAgETCDU+IWDlGDQSYZ577jm75557bPLkyTZjxgx39hprrGHrr7++9e7d23r27Glt27YNeOhV17Q5c+bYSSedZPvvv79tttlm1b15Dd/tqaeesq5du9oBBxxgF1xwgbVu3Tqo3iJgBeUOjIEABCBQEQLKxLpzeJuKtE2jEGiKBEJ9QWyKvqDPEIBAQwKhxicErCwj9bXXXrNjjjnGJk2alHMsb7jhhjZ27FjbeOONGfNmduqpp9qJJ55o06ZNQ8Aq44hAwCojTJqCAAQgAIGiCCBgFYWNiyCQlUCoL4i4DAIQgECo8QkBK2Zsvvrqq7bPPvvYzJkzrUePHjZ8+HAnUC2yyCLWrFkz+/HHH00OvfTSS+2WW26xtdZay2699Vbr2LFjkx/pCFiVGQIIWJXhSqsQgAAEIFA4AZYQFs6KMyFQCIFQXxALsZ1zIACB2iYQanxCwMoYd5999plbpnX33XfbmDFj7Mgjj7RWrVrFjs65c+faeeedZyNHjrTDDjvMzj777Kzn1vbw/rN3CFiV8TQCVmW40ioEIAABCOQnoMyrPl1a2J6bUMQ9Py3OgEDhBEJ9QSy8B5wJAQjUKoFQ4xMCVsaIu+mmm2zgwIE2dOhQV2soX32rjz76yAYPHuyysm688UZbccUVXYu+nVNOOcVGjRo1z7j2Qo+uGTBgQIPPv/jiC5swYYIT0SRcfPfdd67uVrdu3eyQQw5xmV7KBNOh+x5xxBGm2lNXXnmljR8/3saNG2dLLLGEHXrooTZs2DCbb7757Pvvv7eJEyfaXXfdZVOmTLEvv/zSOnToYBtttJE7p3v37lZXV1dvR9T+IUOG2CWXXOJsev311901e++9t+211171tZi8wJLZ0cz+vffee3b99dc7O1RfTP3acccdna2eXWYbP//8sz322GOub7L9119/dcsT99tvP9tpp53mEQ0lLOq8yy+/3P1X/NS/PfbYw/kqn08z71+MP6644gq3jFJM5Y+HHnrI2b311lvb4Ycfbptvvnm9D6P3kx+1JFV85KPtt9/eCaTyc8g1sDp37uy6MWvWrFqN4fQLAhBIKYFQJ2ApxYnZEIBAGQkQn8oIk6YgAIGyEgg1PiFgRdwskUcCkYSaBx54oKAaTn/88Yd9/vnntuiiizbYda9YAUsCkQQjCUJxh0Sn6667zgkyUQHrlVdecYXlJX74495777VevXrZJ5984gSiO+64I7bNBRdc0Ik9/fr1qxdVvP0SUL766iu3nDLzOOqoo+z00093AlIhAtaTTz7pirurj5mH+nX++efbLrvs0kDYkU+OP/54u+iii2JtHzRokMuCk2CnI5oVF3eBRCwv8BXyhBfrDwlYEkLlAwlo0UO8b7jhBrcJQPTIxqddu3a25557uiWroRZxR8AqZDRxDgQg0BgEQp2ANQYL7gkBCIRFgPgUlj+wBgIQ+JNAqPEJASsySt966y0nFEiMuvnmm+tFkWIGcjEClhfQrr32WreTn2pvyRbthvj222+7f1PNLWU/XXzxxS6TyGdgSTCRCKRMqR122MFlXDVv3txatmxpo0ePdsXVlVWmNpZZZhnXpQ8//NAuvPBCO/fcc22bbbZxmVFLL720+8zbr79LVDr55JNtnXXWMWVDKatK4tUCCyzgsro6depUjyjbEsI333zTJDbpvyeccILrg/omO5WddNxxx9lPP/1kd955p3kx5LfffnOi1ogRI1ymlYrDS6RTVpMylc466yyXdRYV0l5++WXr27evLbTQQq5vXbp0cYKYfKtMtfvvv9/Zn5n1FufjUv0hoUr3PPjgg619+/ambD3xv+qqq6xPnz529dVX28ILL+xu/d///tfxUQaTNg+QkKqaa/KRlrJKvNKBgFXM08g1EIBAUyYQ6gSsKfuEvkMAAv9HgPjESIAABEIlEGp8QsCKjJhy1hkqRsB64YUXnLAhoeiaa65xAk/0eOaZZ2znnXd2SwjV/mKLLdZAwDr22GOdUKUlg/6QACKxRkKXxK+VVlqpQZvvvPOOy7ySeHTbbbe5JX1RAUvLBTOvi4pmKl6vrCZ/xAlYylLTckwJTco8kj1+CaS/7uGHH3Z91/I6iTzqg7dt8cUXd2LPUkst1cD2b7/91mWWPfvssy67bO2113Z9kAipNvQnep9HHnnEtttuOycqnXnmmU7cy3WU6o+4umjK6BIviYtit+qqqzbgHRXjvG2+nxIYEbBCDfHYBQEIhEog1AlYqLywCwIQqB4B4lP1WHMnCEAgGYFQ4xMCVkIByws0ce6PZvYUI2DlG1Je/NByOZ8hlktMyteePld9JwlKErpuv/12W3PNNRsIKgcddJBbojf//PM3aC5bDa84Aeubb75x9ap0D9mtTLHMQ8Xz+/fv7/7Z9+2+++5zy+yUhSXRKe6QqKNaXFpWqfpWM2bMcCKVlt1p6WHPnj1tySWXjK03VQifXOcU4w/P++OPP64XDCUeSrhSltUTTzzh6mNlHqqJtdtuuwUrYD3SfUNbr8X/1WXjgEBTIFC36GLWulcfazNoSFPobqr7GOoELNVQMR4CECgLAeJTWTDSCAQgUAECocYnBKyIswvJwKqWgKVaTl9//bXLQvrggw/s6aeftsmTJ7vC5+uuu269+BEVsFQ0XMXNsx1aiigx6d1333VL1pS59PjjjzvRREf0+mIFuDgByy/N9A9Brucr2rczzjjDLS0s5PDF8rXsT0sO/ZI7XausMi0r3H333W2ttdZqUKuskLZ1Trn8ESdgqcaYlg/Kz9EsuKhtYicxTjXNlM3WunXrQk2vynkIWFXBzE0CJNCm/97Wdt+DArQMkzyBUCdgeAgCEIAA8YkxAAEIhEog1PiEgBUZMT6jZrnllnNL3TKX8GUbXHHZSMUKQMpEUu0mFVXXLnRxR1IBS6KOakWpELrEq2xHpQQsz3X27Nl5n89o33KJhZkNRXd7VH+VmXXZZZfZiy++2ODUDTfc0BW633jjjfPaohPK7Y84ASvu3zKN8wxlNwJWQa7jJAhUhUCzRdrZ4nc+WJV7cZPiCIQ6ASuuN1wFAQjUEgHiUy15k75AoLYIhBqfELAi48wvdVMm1j333OMKgBdylEvA0m6BqnGkneu0BG7TTTd1Nqjoui+UruLnOnymTr4MrGhGkoqKqz2JIGpzgw02cMXFtUxQhdQrLWCphpWv3VUs10Ku8+coa+qNN94w1deaNGmSTZkyxX2kul4SKFdbbbWczVXCH8VmYL322msug0xjAgErySjgXAhUlgACVmX5lqP1UCdg5egbbUAAAukmQHxKt/+wHgK1TCDU+ISAlTHqVDxd9Zok6px99tlup798R1IBS7vrjRo1yrRELq5u1oEHHuh22JPgFD38MjKJToUKWBLjtCvhVltt5XYoXHbZZRu0qYws1Z6aPn16xQQsv0ROYpJ2GVQR+kIOX5A9rjh9IddnnvPee++ZCqtLIMwsPh/Xns+iK6c/4gSsX375xUaOHOmEKYlt22677Tzm+AL0oRZxZwlhMSOSa2qBAEsIw/diqBOw8MlhIQQgUGkCxKdKE6Z9CECgWAKhxicErAyPasmYRIK7777bTj75ZFdPKVe9oTlz5tgxxxzjhJmoGOUFB9U2knAUFaN0zcCBA03iUvSabIXRZaKyibRznoSvJEsIcy1l1O6A+lw26qhUBpYEu9GjR7sdElXTSn/XLnzRQzv+afdAFZH3OzC+/PLLrnaVDglOmcKXmGinwTFjxtiECRNs1113daKg7qFdC4cMaVhcWf3VvfWnEAGrEv7ItlzQF2kfOnSoE7Kiwqmy6FTE/qqrrqKIe7ERmOsgUGYCroh7n37WZo/BZW6Z5spNINQJWLn7SXsQgED6CBCf0uczLIZAUyEQanxCwIoZga+++qrts88+NnPmTOvWrZsNGzbMZcUstthiVldXZ1q2p9pK2i1PS9FUq0q1lVQ4vHPnzq5FL76oMLd28ZNg1apVK3vppZecMKbd8j766KMGApbP/trxf9k7EyirymNtFw0NAgEFAopGAYdookKMLQ4QUXGMIiIYBgVMEByAiEC8qIhxQiOiBlTEKY6giKAhJk5oiGjA9AoXo9erccLruIwY48IJxX+935/dOd2c7jP0Oadrn/3stVgaeu9vVz1VXfl8V321jz46PBMdcXv11VftkksuCXOddOUiYOnY3KBBg+z73/9+EEZkZ/PmzcMXAefOnRts/uSTTwouYGltdbGJly4xHT58uGkO1tSpU23SpEnhGOPGjRuDkCdhrq6gV1e0k4CnTrLKykrT8T7NuJJPBx98cBB31Jn27LPP2nHHHWft27e3WbNm2aGHHhoESHU5Pfzww6EDa6uttqp3WHpqOhQjHvUJWKnCqfhMnjzZunbtGnJEX2G88sorg2leO7CivK+urk5KTcdPCEAgJgS8bsBigg8zIQCBIhKgPhURLktDAAKNIuC1PiFg1RPW//u//7Pp06fXiEb1RV+zqiRwSZDp3LlzzW0SXyRC6WhY3UvCzp577mk6mpbagZU6c6nuM/qSnuxRx5REoGXLloW5WLnMwKq7pmxXl9Ff//rX0PWko3X6yp2ufIfQR89F75L4ou4hdT9JQJLP9Q2SV+eU/qR2H0kcFEMJVOkuiXkSsvbff//w44a46+fqhNOAfIlpzZo1a/CXuhjxaGhge6pwmmpYt27dQpecRMy6Ala0nmaYpeZS9HzqAP10X6mMvryZKormU+kQsPKhxjMQgEApCHjdgJXCd94BAQj4JkB98h0frINAkgl4rU8IWA1kpUQXzW2SsKPZROruUbeSBAUNAh84cGDo8FHnT7rriy++CMPDJbCoEyoSrUaNGhWGxKsrq67ooE4cdS8tWrTIJD5IuNJ9emb77bcPHUdTpkypOSKXScCSXTqCpiN1t99+u61ZsybYr+N2Oq6mI3s6Ljl48ODQBaUjeerQylfA0rvULfSb3/wmCFVaU3/UNaVLc6jUSaYjc7JFIlr//v2DsNWvX7+ajq1UnuL45JNP2q233ho4StTaa6+9wlBzHRNMFQ713KZNm2zFihVBqFIXneyQzxLndL+OImYSr6L3Fzoemb44qPdJTLzttttCl9yRRx4ZBDzFuW/fvghYSf5/EXyHAATyIuB1A5aXMzwEAQiUFQHqU1mFE2cgUFYEvNYnBKyySjOcgUDTEKADq2m481YIQCAzAa8bsMyWcwcEIFDuBKhP5R5h/INAfAl4rU8IWPHNKSyHgBsCq+ZvZVU7b2hae7boZhXbjraKHuc3rR28HQIQcEXA6wbMFSSMgQAEmoQA9alJsPNSCEAgCwJe6xMCVhbB4xYIQKBhAi4ErH+bWLH9RKv47lWEDAIQgEAg4HUDRnggAAEIUJ/IAQhAwCsBr/UJActrxmAXBGJEwJOAZVt0sxZ9XokRPUyFAASKScDrBqyYPrM2BCAQDwLUp3jECSshkEQCXusTAlYSsxGfIVBgAr4ErB2sRZ9XC+why0EAAnEl4HUDFlee2A0BCBSOAPWpcCxZCQIQKCwBr/UJAauwcWY1CCSSgCcBSzOwKnackcg44DQEILA5Aa8bMGIFAQhAgPpEDkAAAl4JeK1PCFheMwa7IBAjAi4ErC12sIquoxGvYpQ3mAqBUhDwugErhe+8AwIQ8E2A+uQ7PlgHgSQT8FqfELCSnJX4DoECEaiqqgorVVdXF2hFloEABCBQGAJeN2CF8Y5VIACBOBOgPsU5etgOgfIm4LU+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UJActrxmAXBGJEAAErRsHCVAgkjIDXDVjCwoC7EIAAAhY5AAEIxIiA1/0TAlaMkghTIeCVAAKW18hgFwQg4HUDRmQgAAEIUJ/IAQhAwCsBr/UJActrxmAXBGJEAAErRsHCVAgkjIDXDVjCwoC7EIBAGgLUJ9ICAhDwSsBrfULA8pox2AWBGBFAwIpRsDAVAgkj4HUDlrAw4C4EIICARQ5AAAIxIuB1/4SAFaMkwlQIeCWAgOU1MtgFAQh43YARGQhAAALUJ3IAAhDwSsBrfULA8pox2AWBGBFAwIpRsDAVAgkj4HUDlrAw4C4EIJCGAPWJtIAABLwS8FqfELC8Zgx2QSBGBBCwYhQsTIVAwgh43YAlLAy4CwEIIGCRAxCAQIwIeN0/IWDFKIkwFQJeCSBgeY0MdkEAAl43YEQGAhCAAPWJHIAABLwS8FqfELC8Zgx2QSBGBBCwYhQsTIVAwgh43YAlLAy4CwEIpCFAfSItIAABrwS81icELK8Zg10QiBGBAyc9ZZVdflhQi7fespkd2bPSRv2osqDrshgEIJAsAl43YMmKAt5CAALpCFCfyAsIQMArAa/1CQHLa8ZgFwRiRKAYAlbk/vH7VNr4w1rGiAamQgACngh43YB5YoQtEIBA0xCgPjUNd94KAQhkJuC1PiFgZY4dd0AgdgS++eYb++qrr6yysjTdS8UUsNSJtWB8m9jFAIMhAAEfBLxuwHzQwQoIQKApCVCfmpI+74YABBoi4LU+IWDFKG/ffPNNu+eee+zRRx+1Z5991j755BPbddddbf/997fhw4fbj370I2vdunWTePT0009b37597dRTT7Wrr746bzs+++wzO+uss2z+/Pm2cuVK69OnT9b+eOaTtRM53Pjhhx/aiSeeaO+9957de++9IRd0ffDBBzZ79mzr1atXyItSXEUVsNo3swUTELBKEUfeAYFyJOB1A1aOrPEJAhDIjQD1KTde3A0BCJSOgNf6hIBVuhzI+03qppFAMX78eFu/fn296xx++OF27bXX2i677JL3u/J9sCkFrDjwyZdrQ8/VJ2DdfffddtJJJ9ldd90VBK5SXMUUsDQDa/SPOEJYijjyDgiUIwGvG7ByZI1PEIBAbgSoT7nx4m4IQKB0BLzWJwSs0uVA3m+SOBQJETNmzLCBAwdax44drVmzZvbll1/a//7v/9rll19uCxcutEGDBoXupc6dO+f9vqZ8MJ8OrCTxySY25SJgbd2+mR3RqwXiVTZB5x4IQKBeAl43YIQMAhCAAPWJHIAABLwS8FqfELC8Zsy/7fr666/t/PPPt8suu8zuvPPOIGRJuKp7/etf/7KJEyfaHXfcYffff78df/zxzj1Lb16uAlbS+GQT1KYQsKqqqoJp1dXV2ZjIPRCAAARKRsDrBqxkAHgRBCDglgD1yW1oMAwCiSfgtT4hYDlPzVwEnUi4uOiii4LolXpt2rTJVqxYYfPmzbPly5eHo4j9+vWzoUOH2qhRo6xt27ZpSWie0i233GKLFi2yNWvWWLdu3YI49vOf/9y6d+9e80xDRwh11E2i2tKlS033RbO7NLNrwoQJ1rNnzxpRLhd/9fJc7s/EZ/Xq1cHXxx9/3NatW1cyPvIjnW3REUFxPvfcc+2SSy4JM9B23nlnUyee+KXOwNI6iufatWtrxVL5MHny5MBa/BcvXhyY171UpAYMGGAnnHCCXXHFFdaqVausfzsQsLJGxY0QgECJCXjdgJUYA6+DAAQcEqA+OQwKJkEAAoGA1/qEgOU8QXVEcNq0aWEw+g033GBjx461ioqKnKzesGGDzZw5M/xJd9U3O+tPf/qTjRs3zl566aXNHpOQdfvttweRR1d9ApaeHTNmTPh5uqvuOrkIUlqvEHz0tT7xvfjii4O4VvcqJp/oXQ0JWO3btw9ikmZa6eratastW7YsCIjZClgSNKN33HzzzSEmdS8xkNCVTwcfAlZOv5LcDAEIlJCA1w1YCRHwKghAwCkB6pPTwGAWBCCAgEUO5E8gmvGkriB1x4wePdr222+/mjlYDa2sAecSLCRE6St1s2bNsiOOOMJatGhhr776ql1wwQVhdpbW1eysDh06hOXefvttGzlypD355JM2derUIGxIONFRxRtvvNHU1XPwwQfbTTfdZF26dEkrYEk4U9fPbbfdFt5z5plnhvXVDZb67pNPPjkMn1cXWK4CViSeScjJh4+eV1eT+Oy2226hy+mggw6yyspKe/8CViEVAAAgAElEQVT990PHmoSdI488suB8UuPWkID1yCOP2L777mtz5861vffe2z7++GNr165d+Ge6rxDWd4RQYqI6tPbaa68a3pENWuuUU06x//u//wv50KNHj5wSFgErJ1zcDAEIlJAA/4FYQti8CgIQyIkA9SknXNwMAQiUkIDX+kQHVgmTIN9XSYR64IEH7JxzzqnVDSVBav/99w+ClESXrbfeerP5WO+++244IvjCCy+EDp5DDjmklhnvvfdeEC7UbaUjfv379w8/11E6/f2UKVPs0ksvrXWc7IsvvrCzzz7b5syZY48++qgddthhaQWs5557zoYMGWJ77LFHWC8SxyIDnn32WTvuuOPCcTaJLp06dcpLwGoMn48++ih0I7322mtBuPne975Xi4+6syS+STwqNJ9cBCx135166qm1bMv1K4RR3B577DG77777bPfdd69ZrzHHB7XIY/32sR9Ubj6braGcr9i6q7U+4hhrM2psvr8aPAcBCEAgIwGvG7CMhnMDBCBQ9gSoT2UfYhyEQGwJeK1PCFgxSil1P/3+97+3e++9N8yxqnvcTV8g1DFBdRJF16pVq0xH4CQUXXfddaFzp+4VdexIqNEfCR0Srq6//voagSoTpoZmYNX3bNQRpC8mLliwIHw5MZ8OrGj9fPhEws2wYcPClxxbtmy5mbkS93RUsph8GurAeuaZZ0Ic1HWXeuUqYOnZJUuW2ODBg0NXXuoxwuj44IMPPmjHHntspnBv9vN8BKxokdaDhtm3xk/O+Z08AAEIQCAbAl43YNnYzj0QgEB5E6A+lXd88Q4CcSbgtT4hYMU0qzT7Scf8/vznP9vDDz9sDz30UBjMrq4sHfE78MADg2cSuyTOpBvsHrleV3z6/PPPw/HBt956KzyvNTNdmQQsdTL985//tNdffz2sK7s1LF2D4Xv16lXznsYIWKk25sonk3/6uTqgJPQUg09DApa65NLFIR8BS8csR4wYYd/97ndrjhFGxwffeeedICRqLlmuV2MELHVidbr7wVxfyf0QgAAEsiLgdQOWlfHcBAEIlDUB6lNZhxfnIBBrAl7rEwJWrNPqP8bra4H6ctyVV15pqTOlGvryXn0C1qeffpp2tlJDqOoTsGTXNddcEwbQS2BLdxVDwKr7nkx8skmDSMAqJJ/ovaUSsL7++uvwhUodSY2OEWbThZaJT6MErC7bWKcFv830Cn4OAQhAIC8CXjdgeTnDQxCAQFkRoD6VVThxBgJlRcBrfULAcp5mdY/3NWtW/5whddBoqLeOFmow+c4775xXB1ahBBoNQZfoo2NpHTt2tAMOOMB69+5t2267bRhGrktim66owyjXDqzG8slG4KubIvV1PuUj8JVawNL7NANLx0qjY4SNPT4Y1sxjBlbke5uRp1jb0eOc/yZiHgQgEFcCXjdgceWJ3RCAQOEIUJ8Kx5KVIACBwhLwWp8QsAob54KvFnXHaOD2HXfcEb4EWN+VTljJZgZWNLA93YynFStW1BxHzFWgicSh008/3X71q19tNn8r8k1fMcxXwCoFn7p+6whhNCOsMXxS19UXIE877bRaRz0zCWX5HCHUO6PB/t/5znfs4osvtrPOOsv+8Y9/hEH6EhfzufIRsCq6bGNbHHEM4lU+wHkGAhDImoDXDVjWDnAjBCBQtgSoT2UbWhyDQOwJeK1PCFjOU0tfyVMXk457aci4hJMWLVqktVqDvvXVP32VUN01W265ZY1YkekrhJqhlTrAu6GvEOrl0TBwCSDnnXeeadB43759a+ZEtW7dOogjM2bMCF8/VGdY6qWZWPJHx9kac4SwUHxWr15tixcvDp1JqZe+cCiW48aNs9mzZwexR11wufL529/+FmKz3XbbbSYUpfqQOqusWAKWjhFeeOGF9tvf/jZ82VIxkG2KV/PmzfP6jaiqqgrPVVdX5/U8D0EAAhAoFgGvG7Bi+cu6EIBAfAhQn+ITKyyFQNIIeK1PCFgxyER1+YwePdo0gHv48OF2xhlnhCN4Eok2bdpkGvKt7hkJQhs3brQ777zTBg4cGDxLFWA0jH3WrFlB4JII9uqrr4Yv6y1cuNBOOOEEUxdQhw4dwnMaEK9B7hIkJNqMHz/e1Cml4ehPPPGETZs2LQxll+gj8SLdDKxI5Dn66KOD+LPLLruEtfXeSy65JHSU6WqMgKXnG8tH7OSrhpfLLn3NsW3btiZhSZ1hEui23377WoPUc+UTdT1pcL2YT548OXSkKaaXXXaZLVu2LIiNhRSwpk6dGvxp1arVZlmueB111FGhu07ipcTPww47LO/fBgSsvNHxIAQgUGQCXjdgRXab5SEAgRgQoD7FIEiYCIGEEvBanxCwYpCQEqEeeeQRmzRpkr300kv1Wqw5U1dddVXodkrt0tqwYYPNnDkz/El3qevo2muvrRGYonv0pUAd/1u7du1mj0l80ewkCWt6VzoBK3UGVt0FJKZNnz49CG9aXwKORLlcZ2BFIl1j+OidGoD/y1/+Mi0fCVviKmErdQZZLnwUQwmFOiaoGWWpl8RGxewnP/lJQQSsSJyK3iMBUuJmy5Yta14rcW7MmDG2dOlSO+iggxp1fFCLImDFoJBgIgQSSsDrBiyh4cBtCEAghQD1iXSAAAS8EvBanxCwvGZMGrv+9a9/2e9///sgOujIm7p3JCRpMLpEqGHDhtkOO+yQ1iN1aqlTad68ebZ8+fLwRcB+/frZ0KFDbdSoUaHjKN2lr/epk2rRokW2Zs2a0KV06KGH2sSJE61nz541gk5DXyGcO3dueF7im4Srk046KbxTXU0SwXQsMhoono+AFdndWD5iKl/VJSW2slXdY/K1e/fujeKjh6MYzJkzJ8RAgqOOJo4dO9ZefvnlcASzEB1YOp4pP8RWzDUoX+9UrkSXBLWIvY4Qqiss3+ODCFgxKiKYCoEEEvC6AUtgKHAZAhCoQ4D6REpAAAJeCXitTwhYXjMGuyBQRALRHKxrrrkmCKL9+/dv1NvowGoUPh6GAASKSMDrBqyILrM0BCAQEwLUp5gECjMhkEACXusTAlYCkxGXIRDN5FJXlrq1otln+ZJBwMqXHM9BAALFJuB1A1Zsv1kfAhDwT4D65D9GWAiBpBLwWp8QsJKakfidOAI6WlhRURHmjGmYv75EGB3dbCwMBKzGEuR5CECgWAS8bsCK5S/rQgAC8SFAfYpPrLAUAkkj4LU+IWAlLRPxN7EEVq1aFWalRcPdNZReX57s3Llzo5kgYDUaIQtAAAJFIuB1A1Ykd1kWAhCIEQHqU4yChakQSBgBr/UJASthiYi7ySXw2muv2amnnho+ADBkyJDQgaVB+oW4ELAKQZE1IACBYhDwugErhq+sCQEIxIsA9Sle8cJaCCSJgNf6hICVpCzEVwgUiQACVpHAsiwEINBoAl43YI12jAUgAIHYE6A+xT6EOACBsiXgtT4hYJVtyuEYBEpHAAGrdKx5EwQgkBsBrxuw3LzgbghAoBwJUJ/KMar4BIHyIOC1PiFglUd+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rgwElPWWWXH3o1D7sKQKBD22Y2cO9KG9m3sgCrsQQESkfA6wasdAR4EwQg4JUA9clrZLALAhDwWp8QsMhNCECg0QQQsBqNMDYLjDig0sYc1DI29mIoBLxuwIgMBCAAAeoTOQABCHgl4LU+uRewLr74YpsxY0ZWcT3iiCPs7rvvtk6dOmV1v4ebPvvsMzvrrLNs/vz5tnLlSuvTp48Hs4pmwzfffGOrV6+2X/3qV7Z8+XL75JNPbNSoUTZnzhzbcssts3qvfpkGDBhg7777rt1///12/PHHZ/VcnG96+umnrW/fvnbqqafa1Vdfba1bt3blDgKWq3AU1Rh1Yi0+s01R38HiECgkAa8bsEL6yFoQgEA8CVCf4hk3rIZAEgh4rU8IWE2cfUkTsF544QU74YQT7MUXX6whf8YZZ9js2bNtiy22yBgNCWAScKZMmRLuPfnkk+3aa6+1tm3bZnw2zjcgYMU5euVlOwJWecUzCd543YAlgT0+QgACDROgPpEhEICAVwJe61NsBKxy7U5KmoAVCTEjR44MQlSu3XLqulLHVkVFhW211Vb21FNP2QMPPGC9e/f2+rufCLvowEpEmIOTHCFMTqzLxVOvG7By4YsfEIBA/gSoT/mz40kIQKC4BLzWJwSs4sY94+pJE7B0xPOkk06yiy66yM4///yMfOresGTJEhs8eLDpaOn3vvc9GzJkSFjnggsusObNm+e8Hg8UhgACVmE4el5FnVdDelfasP0Z4u45Tti2OQGvGzBiBQEIQID6RA5AAAJeCXitT2UrYEVCiTq3PvjggzBH6+233w7zki6//PKazp8333zT7rjjDpMwsmbNGtt1113t6KOPtokTJ1r37t3T5tMXX3xhTz75pN16661hjtPGjRvD7KpTTjnFjjnmGGvVqtVmz+mZ3/3udzZv3rzwjN5z+umn24knnmjTp0+vdwaWbL/lllts0aJFwb5u3brZoYceGuzr2bOnNWvWrOZdL730kg0dOtS22WYbu/POO23t2rXB1+h9Oqo3duzYMD/pjTfesJkzZ4YZUrokCp177rn1+lzfL1a29kW2yabUq1evXnbvvfcGHpkuMTz77LPtN7/5jf3hD3+w73znOzZixAj7+uuvbeHChdajR4+0S3z11VeBwQ033FAzd6tfv36Blbq56h4/zPV+vXTTpk22YsWKmviuX7/eGnpHZGg6fsrRn//857Vi4f0IYVVVVXCpuro6Uxj5OQQgAIGSEvC6ASspBF4GAQi4JEB9chkWjIIABMzMa30qewFL4pDEnHXr1oVE1MB0iTotW7a0P/3pTzZu3DiTuFL3klB01VVX2aBBg2qJRBs2bLDzzjvPfv3rX6dNbB2N0zynzp071/y8oWd+/OMfh/UfeuihzYa4//nPfw4iV13RRwu3a9cuCFCnnXaatWjRIrwrEon0bq2rriQNSU+9rrjiCtt7771NYlZdvyXC3XXXXVmLWLnYVwgBK5qftdtuuwVRr3379nbhhReGbqybb77ZxowZs1lMJEYpHtOmTUsbL4lYc+fOrYlXrvdrUcVXsdCfdNfhhx8e5nTtsssutX6cKf9uv/32IILpQsDi/0cgAAEI5EfA6wYsP294CgIQKCcC1Kdyiia+QKC8CHitT2UvYCmNJOT84he/sMrKSvv000/D7KS///3vJrFJ/5TIpWHgHTp0CGLEI488ErqRPv/8c1u8eLFF3SXq9JGopS4gdVqpq2uvvfYK85jU0aQv6914441hwPill14aOrE0dFziioQyCURXXnllWE8dO3qP7IqEpNQ5X+oWk33q9JLYJHu23XbbYP/SpUuDzerykTg3cODAWgKWBC8JcHqXusnk94IFC2zChAn2rW99yzp27Bi6j/S/xUID1SXsPfroo6FLSV+6y3TlY5/WzPcIYerw9lQbJewcddRRoStNopZimHpFopfErmuuuSbMypJg+MorrwSfJRxKtFMnnK5c70+Nr7rIZs2aZfoapkTFV199NeSeusM0uF5fmozsS+U3depUmzx5snXt2tX+9a9/hRzSEcuDDz7YbrrpJuvSpQsCVqaE5OcQgAAE6iHgdQNGwCAAAQhQn8gBCEDAKwGv9Sk2AlamwNadqRQJJQcddFAQTST+RFeqGCIBSOJF6lE83ScxR/OVJk2aVDNf6fXXX7fhw4fbt7/97SBK6ahe6iXxQUf7/vKXv9h9991nu+++u/3jH/8IQpREolQxLHoueo86pVIFLIkxOpKoI38adp56zE32yyetm/oVvtQuJ4kgej7yS+uPHz8+CF4SqLSmjhJGV8TrnHPOCR1NmeZJ5WNfYwSsiKM66SK2Wu+jjz4KnVePP/54EPb69+9fKyY6njhs2LAQQ/1JjfNjjz1m6o5K7crL9f5oqLyELwlhhxxySK33v/feeyEO6rZKtS/ilyp2Rg9GRyXnzJkT8vCwww5DwMpUAPg5BCAAAQQscgACEIgZAa//gRgzjJgLAQgUgYDX+lT2Apa6l3SEbIsttqgJ68cffxxEhXfeeSd0Jqlbqe6l2USar6RL9+hY3m9/+9vQ7aQuLIke6S7N0xo9erTp+JfmK61atSqIJOp40rHDNm3a1HosEmAkbkQCljq/JGxcf/31NQJG3XdFgo46eTQfS8fqIgFL3V3R30XPqXtMw84vu+yyGttS18zliFq+9jVGwNIMKx3n/OlPf2o6Bpk6Z0ydTTpKqblRdX8W8VfXmY5+DhgwwLbeeuvNBMuIRb73H3fccXbdddeFo511r0gcjEQ0CVSZ4lt3jVziU4T6lXHJx/rtYz+o/M88towPOLihokMna33sEGszcvOjpw7MwwQIQKBABLxuwArkHstAAAIxJkB9inHwMB0CZU7Aa32KjYCV2p2UTa40dFRNx8fUlRMFpaH1UoeMS/zRUb5srqgjLOroqe+re19++WWYz6SOqMhHiVrqrnrrrbfqHXCe7uuFqTOwItEt1VZ1VunYo4aNH3jggbXcyEUgyde+fAWs1I6kBx980I499thatkfH/vSXqd1Z+t86EqojnxIDo0tH/XSk7yc/+Un4kmE0Qyyf+zPFV2vWZSsBMFN86+ZYLvHJJj8LfU8cBayIQZsRJ1vbn51RaCSsBwEIOCHgdQPmBA9mQAACTUiA+tSE8Hk1BCDQIAGv9SmRAlZ9A8XTRTBVwIoEoGxyPRKsspn5FK0bCVgffvhhONao42f1faGvIQFLRxv13k6dOtUyte57Un+Yi0CSr335CliRQKVjmJkuddupOy71qKBELHXG6QuQf/vb32otsc8++5iO6u233341f5/L/dnEty5bzTHLFF8ErEyRLtzPm23V0b69+OHCLchKEICAKwJeN2CuIGEMBCDQJASoT02CnZdCAAJZEPBanxItYNUn9NQXz0gASh36nSn2mTp0NM9KX9LTn0J1YBVbwCp1B1Y0LyoTa/1cw9wlVmkget1LXxh8+eWXw7HM3/3ud6Zjibr23XffMBus7lcCs7k/U3y1PgJWNpFrunsQsJqOPW+GQCkIeN2AlcJ33gEBCPgmQH3yHR+sg0CSCXitT4kUsCIBRmKGBqv37Nkzq9yMxIpsB51rUQVec5ckrKSbkZQ6XD2XGVjR8PD3339/sxlYxRawspmBlc4+8cimYyk1GJmGtEf3Ru/TMPf777/fjj/++IwxffPNN8PcLB1LvOeee8KcsoaudPdHM7MamoEVCXDpZmClO86ZzoZcOuQyOl6EGzhCWASoLAkBCBSEgNcNWEGcYxEIQCDWBKhPsQ4fxkOgrAl4rU+JFLA00FwdT+qo0kwr/XvqHCRl4nPPPRfmZGk4ugSIDh06WOqsJQkedYUvdexIpJg5c2aNiBIJMBI60n2l7oknnrCTTjrJJMDk8xVCfSlRX0Tccssta4a4F1vAEp9sv0KYal8+AlY0vF0CYBSHdJUiNaapX2aM5paJkb5WmHqldr9FAlau92f7FcKHHnooCGXR/K6GvkIoG5csWWKDBw8OOarh888884z17ds37RckPVTOOApYYYj7kOHWZugoDwixAQIQKBIBrxuwIrnLshCAQIwIUJ9iFCxMhUDCCHitT4kUsJR7mqc0fPhwW7t2rU2dOtUmTZpk2267rW3cuDEc+dIX+/TP1OOCEqguv/zy8DPNxtK/H3LIIVZZWWnqhNKMJQ1jP/jgg+2mm26yLl26hDSXODJu3Djbcccdw1fy9IwuiVcaMC4bdKUKWPq6oAZ9P/nkk6YvKUpok32an6QvFk6fPt3Wr18fjr7py4i6otlepRCw8rEvVwErVZRKN9uqbg159tlnTZ1Quh544AHr3bu3RX/Xvn17mzVrVuiEa926tWl4/sMPPxw6sLbaaquaWWO53i8RTOKY4qvh8HrHEUccEQTRV199NQiaCxcuDEPj9bVECaG6In7V1dVhZtf48eNDvsgu5YUG+//zn/8MHYJVVVWbHUOUD54u2ahL/nBBAAIQ8ETA6wbMEyNsgQAEmoYA9alpuPNWCEAgMwGv9SmxApaEBwkYp59+uq1bty5tBCUa6U/btm1rfi7RSOKCBKp0l4QtCVn7779/zY8lfEmA0XN1L3Vf6St7+npe3S8t/vnPfw72RQJX6rPt2rULnV6nnXZaTfdYKQUs2ZKrfXomlyOEr7/+ehAZxTybo54avj5hwgS77bbbgsgo8Uhxro+97BHHG264IbxHg98bilW6+/V3eq9ioT/prsMPP9yuvfbazWZsZeInMXT06NEhvvUdIYwG6j/yyCO1xNbIjtQPFqT7kme0burHCjKXs83vQMDKhxrPQAACpSDgdQNWCt95BwQg4JsA9cl3fLAOAkkm4LU+JVbAipJRc4009FtHttasWWMdO3a0/v37B+GoX79+VlFRsVneSnBSZ9Stt94aBoFLYNlrr73sJz/5STim1rlz582e2bRpk2nekb54p2fUTaV36Gt06qZSd046geGDDz4IR+cWLVoU7OvWrVvoIpo4cWI4wpj6tb1SC1hyMhf7chWwomN2qUcCMxWR6BkNZlfnU48ePSxiL6Fq9erVQbAURx3nU7zqcsz1ftkUPSPxMsoJ5Y/mao0aNaqWCJrqQ7b8ELAyRZ6fQwACEEhPwOsGjHhBAAIQoD6RAxCAgFcCXuuTewHLa0CxCwIQ+A8BOrDIBghAwCsBrxswr7ywCwIQKB0B6lPpWPMmCEAgNwJe6xMCVm5x5G4IQCANgVXzt7KqnTekZ7NFN6vYdrRV9DgfdhCAAARKTsDrBqzkIHghBCDgjgD1yV1IMAgCEPg3Aa/1CQGLFIUABBpNoEEB69+rV2w/0Sq+e1Wj38UCEIAABHIh4HUDlosP3AsBCJQnAepTecYVryBQDgS81icErHLILnyAQBMTyEbAsi26WYs+rzSxpbweAhBIGgGvG7CkxQF/IQCBzQlQn8gKCEDAKwGv9QkBy2vGYBcEYkQgOwFrB2vR59UYeYWpEIBAORDwugErB7b4AAEINI4A9alx/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oAActrZLALAhDwugEjMhCAAASoT+QABCDglYDX+oSA5TVjsAsCMSKAgBWjYGEqBBJGwOsGLGFhwF0IQCANAeoTaQEBCHgl4LU+IWB5zRjsgkCMCBw46Smr7PLDGFmMqbkS6NC2mQ3cu9JG9q3M9VHuh0CTEvC6AWtSKLwcAhBwQYD65CIMGAEBCMRIYEfAIl0hAIFGE0DAajTC2Cww4oBKG3NQy9jYi6EQ4D8QyQEIQMArAeqT18hgFwQg4LU+IWAlPDc3btxoLVq0sGbNmiWcBO43hgACVmPoxetZdWItPrNNvIzG2kQT8LoBS3RQcB4CEAgEqE8kAgQg4JWA1/oUawFrw4YNtmzZMlu6dKmtXr3a1q1bZ+3atbPevXvbgAEDbMiQIbbddtt5zYkmteuLL76w+++/36qrq+3SSy+11q1bB3s+++wzO+uss2z+/Pm2cuVK69OnT5Pame3Ln376aevbt6+deuqpdvXVV9f4U9/zH374oZ144onhx3fffbd16tSp3ld5YJKrf9lyK9R9CFiFIul/HQQs/zHCwtoEvG7AiBMEIAAB6hM5AAEIeCXgtT7FUsD65ptv7IknnrApU6bY2rVr6415x44dbfr06XbaaadlFDS8Jk6x7HrppZds6NChtt9++9USfDyINfn4nKvAg4CVD+X6n0HAKixPz6txhNBzdLAtHQGvGzCiBQEIQID6RA5AAAJeCXitT7ETsCReLVy4MIhSutRlpX/fc889g0i1adMme++990J30XXXXWcSas444wy74oorrG3btl7zo+R21SdgldyQAr0QAatAIPNcBgErT3AxekydV0N6V9qw/RniHqOwYSpHdMgBCEDAMQGv/4HoGBmmQQACJSLgtT7FTsCSUBEd/Zo3b54deeSR9c5v0pHC8ePH20MPPRQErMmTJ1vz5s1LFHLfr0HA4ghhITO0qqoqLKcjqVwQgAAEPBHwugHzxAhbIACBpiFAfWoa7rwVAhDITMBrfYqVgKWZVxMmTAjdVTfccIMNHz484/DxF198Mdz35Zdf2n333We77757rWi98cYbNnfu3CBySdTZdddd7eSTT7YxY8ZY586dN4tstvdrrtJJJ51kF110kZ1//vmbrXPxxRfbjBkz7K677qoR5CJRaZtttrE777zTVq1aZbNmzbKnnnoqo13RPLAlS5bY8uXLbf369datWzfbd999Q4dav379rKKiotaMq1SjjjjiiDALqk2bNg3OwErn/9FHH20TJ0607t271/IzOqanjjit/eabb9qcOXNMImRlZaUNHDgwvEvdc3WvbP2JnmvKDizNE3vyySft1ltvDew1GF+zw0455RQ75phjrFWrViX3L3NJKuwdCFiF5clqEIBA4Qh43YAVzkNWggAE4kqA+hTXyGE3BMqfgNf6FCsB67nnngtHBvfYYw+75ZZbrEOHDhkzR0cONdRb87IkemnIty79/b333hs6tCT21L0k/PzmN7+x733ve3nd3xgBS8LZj3/8Y7vgggvsk08+qWWahBH5LqEtut5///0gIEmgS3dpsH0k+H3++ec1AlXqvZkELPHSsHx1samzre4lseyqq66yQYMG1YiKkYD12muvBZFK4lq65xYvXmyRAKKf5+JP9PXEphKwJLSdd9559utf/zot+5EjR9rs2bNriaGl8C/jL0aBb0DAKjBQloMABApGwOsGrGAOshAEIBBbAtSn2IYOwyFQ9gS81qdYCVgSnIYNGxaEHf2JxItM2SNx46ijjrJITNhiiy1MYpjWeuutt0In1Lhx46x9+/b27rvvBiHmyiuvrPVFu1zvb4yAFQ2mnzp1ahCM1JH1+uuvh4H0mv+V+qW9r7/+2i688EJTR9fYsWMDl2233TYgeeedd+yaa64Jvhx66KF2xx13WNeuXcPPch3inur/L37xi9AJJwHxo48+CoKaOs00ND9VjIoErEceeST8TF87HDFiRPhS5CuvvBKENHW+6Z+XX365tWzZ0vL1pykELNmqXDn77LNDp5XyaK+99gqdbupU+9WvfmU33nhjEE/luzqxSuVfpt+JQv8cAavQRFkPAhAoFAGvG7BC+cc6EIBAfAlQn+IbOyyHQLkT8FqfYiVgXXbZZXbuuefWOnaXTeKkHs2TsLTVVlvViD4SeH7+85/XEsMkyugI4fPPPx8EGR07jESibO7v2bNnODKX7xFCCVjpBs/rKJ6Opf31r3+1Bx54wHr37h1EKs0E09cDJW716NGjFhIJXzpCqc4rCYBR51YuAlaq6CKhbNq0adaiRYua93z11VdBgNJRSf2RiKZZY6kClrqQJFSlio6RsHjggQeGI5MSxPL1J18BS+JaLtfKlSvD8UBdEdtvf/vbdvPNNwehMfX617/+FTrj/vKXv9QcXy2Vf7n4VIh7H+u3j/2gslkhlirZGhUdOlnrY4dYm5FjSvZOXgQBCJSegNcNWOlJ8EYIQMAbAeqTt4hgDwQgEBHwWp9iJWClmxuVTYrVFbDUIaNurJdffjkIVBKcGrokaOVyv9ZqjIClI3d/+MMfaoSSVNt0HFJdWanHIRuyPRKRJJwsWrTIdtttt3B7LgJWNv5H6+n444IFC8KRuejdzzzzjD366KO233771TK1blw6deqUMZz1+dMUAtZvf/vbMMdLXVgS59Jd6nobPXq03X777TZq1KiS+ZfxRQW+IY4CVoSgzYiTre3PzigwEZaDAAS8EPC6AfPCBzsgAIGmI0B9ajr2vBkCEGiYgNf6lEgBS4KMjg+qc0ZCUybhRMfdcrm/sQJW27ZtgwikuVJ1r8cee8wOP/zwtMcoN23aZB9//HGYUfX222+Hzp8//vGPtmLFirBMavdQLgJWNv6nDmyPOr3S/V2qP5kErFz8yVfAimLVUA6ou00C1fz582sxjDoCsyl+6Yb5F9O/bGwq5D1xFrCabdXRvr344ULiYC0IQMARAa8bMEeIMAUCEGgiAtSnJgLPayEAgYwEvNanWAlY0QysmTNn2jnnnJMRenRDdFRN85fUwaSv4Q0dOjQc+cpGwMoktKQzpDEdWA3ZlU6o0SBxzVrSIPF0A9Yj+/IVsLLxv5ACVj7+NIWAFXUEZpOIqQJWKfzLxqZC3oOAVUiarAUBCBSSgNcNWCF9ZC0IQCCeBKhP8YwbVkMgCQS81qdYCVgvvPCCnXDCCeEYXD5fIYyOemUjyKQmZa7369nGCFiaBaXno2HsqbZEHViRICIxREPEr7/++jAcXXOxdFRPz/7whz+0Ll26hHlamvWUr4BVyg6sfP1pSgHrrrvuCnPIsrlK5V82thTynjgLWBwhLGQmsBYE/BHwugHzRwqLIACBUhOgPpWaOO+DAASyJeC1PsVKwPriiy+CWDNnzpww9FuiQaYvEb744othiPmXX35ZM0g7mumkTqzUuVD1BTPX+zMJWBqKrmHnOoKWKn5EQtmnn35a72yuaAZWNFMp6i475JBD7LrrrrPtttuulhvqyFLnmeZQ5StgZTMDKxIX9f66M7A0fD51gHxkYDphMF9/mkLAijoC1Q2obiwNrs90lcq/THYU+udxFLDCEPchw63N0MyzyQrNi/UgAIHSEfC6ASsdAd4EAQh4JUB98hoZ7IIABLzWp1gJWEqj6upqGzJkSMgoCTZHHXWUaSh7ukvizfjx4+2hhx6yK664Igw/l8iQ+lW9dF8V/Oabb8JRwylTpgSBSfOvGvoKYd37JaxFnVIa/i471R0VXW+88Ub4QqHEjHQClr5CmO5rf5prpfUkCN13333h64gNdXrJLv1cz+jKV8DK5SuEmhWlLxK2bNmyZoh7LgJWvv40hYAViXZie88992z2MQB9nVFfZNSR1/vvv9+OP/74vOOVq3+lLrlVVVXhlfr95IIABCDgiYDXDZgnRtgCAQg0DQHqU9Nw560QgEBmAl7rU+wELIky6nyRMLVx48YgZk2aNCkcK5RoosHYEkwkGEg4UpePjtBJwNJw9Oh67rnngjD1/vvv26WXXhq6lNq3b2864rV06VKbPn26fec73wkCU/fu3S3X+yNx46233rLZs2cHwapVq1b2/PPP2y9/+UtbtWqVvfvuu/UKWBK8ZsyYYePGjQvil47x/dd//Vew7dxzzw2CWosWLWz58uU2aNAg+/73vx9Et3322SeIdPrq4Ny5c8PRwk8++aReAUs+q5stGhhf38DyyH/584tf/MImTJhgOuqo7iwd59SRxo4dO4bOsUjMyGeIe77+5CrwRLYJTKY5aPUxkUAlsU7ddL169Qr/rk64ysrKkFfz5s0LMTn44IPtpptuCsc5S+Vf5pJU2DsQsArLk9UgAIHCEfC6ASuch6wEAQjElQD1Ka6Rw24IlD8Br/UpdgKWUkUi1pNPPmnTpk0LX9qr75KgMnXq1CBwtW7dutZtWkNikLqy0g0+l6AjAeLII48MxxRzvV/ihoQr2Vj3kqC255572umnn55WwJKotNdee4WjknUvdVNp3c6dO4cfpc5Uqnuv/Fcn11//+tcgMj344IN27LHHhtv+8Y9/hM6shx/+/19fO+CAA8LRP4ks6b64l43/mjEmMS061pmPgJWvP00hYInb+vXrQ4wlUKW7JGwpj/bff/9Gxas+/yLGmnGWbhZXdExTXX2pHXiRrdG6sjPdMc9sSzMCVrakuA8CECg1Aa8bsFJz4H0QgIA/AtQnfzHBIghA4P8T8FqfYilgRUmlzpinnnoqCC9//OMfgxAl0UZizIABA+y4444LgkxDl47zqVNJxwz1H/u77rqrHX300TZx4sTQeVX3yuV+zez63e9+FwQMdd5EotWoUaPsgQceCF1Z6Y4Q6iuEt956q61YsSJ8WXD16tXWv3//IHgdc8wxoZMr9ZLoc/PNN5vmYq1ZsyZ0U+m42tixY0NnmoS6wYMHh04hHWmLZjWpC0ydZrJNxxEXLlxoO++8c1oBK3pfLv7nI2DpPfn401QCluxVnCWoKmZiKVFLAuRPfvITGzNmTI3YGDEspH8IWPxfDAQgAIGGCXjdgBE3CEAAAtQncgACEPBKwGt9irWA5TXY+dqVz9cO830Xz0GgkARWzd/KqnbekH7JLbpZxbajraLH+YV8JWtBAAIQyIqA1w1YVsZzEwQgUNYEqE9lHV6cg0CsCXitTwhYjtIKActRMDAlJwINClj/Xqli+4lW8d2rclqXmyEAAQg0loDXDVhj/eJ5CEAg/gSoT/GPIR5AoFwJeK1PCFiOMg4By1EwMCUnAtkIWLZFN2vR55Wc1uVmCEAAAo0l4HUD1li/eB4CEIg/AepT/GOIBxAoVwJe6xMClqOMQ8ByFAxMyYlAdgLWDtaiz6s5rcvNEIAABBpLwOsGrLF+8TwEIBB/AtSn+McQDyBQrgS81icELEcZh4DlKBiYkhOBbAQszcCq2HFGTutyMwQgAIHGEvC6AWusXzwPAQjEnwD1Kf4xxAMIlCsBr/UJAatcMw6/IFBCAg0Pcd/BKrqORrwqYTx4FQQg8B8CXjdgxAgCEIAA9YkcgAAEvBLwWp8QsLxmDHZBIEYEqqqqgrXV1dUxshpTIQCBJBDwugFLAnt8hAAEGiZAfSJDIAABrwS81icELK8Zg10QiBEBBKwYBQtTIZAwAl43YAkLA+5CAAJpCFCfSAsIQMArAa/1CQHLa8ZgFwRiRAABK0bBwlQIJIyA1w1YwsKAuxCAAAIWOQABCMSIgNf9EwJWjJIIUyHglQACltfIYBcEIOB1A0ZkIAABCFCfyAEIQMArAa/1CQHLa8ZgFwRiRAABK0bBwlQIJIyA1w1YwsKAuxCAQBoC1CfSAgIQ8ErAa31CwPKaMdgFgRgRQMCKUbAwFQIJI+B1A5awMOAuBCCAgEUOQAACMSLgdf+EgBWjJMJUCHglgIDlNTLYBQEIeN2AERkIQAAC1CdyAAIQ8ErAa31CwPKaMdgFgRgRQMCKUbAwFQIJI+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RMCVoySCFMh4JUAApbXyGAXBCDgdQNGZCAAAQhQn8gBCEDAKwGv9QkBy2vGYBcEYkQAAStGwcJUCCSMgNcNWMLCgLsQgEAaAtQn0gICEPBKwGt9QsDymjHYBYEYEUDAilGwMBUCCSPgdQOWsDDgLgQggIBFDkAAAjEi4HX/hIAVoyTCVAh4JYCA5TUy2AUBCHjdgBEZCEAAAtQncgACEPBKwGt9QsDymjHYBYEYEUDAilGwMBUCCSPgdQOWsDDgLgQgkIYA9Ym0gAAEvBLwWp8QsLxmDHZBIEYEELBiFCxMhUDCCHjdgCUsDLgLAQggYJEDEIBAjAh43T8hYMUoiTAVAl4JIGB5jQx2QQACXjdgRAYCEIAA9YkcgAAEvBLwWp8QsLxmDHZBIEYEDpz0lFV2+WGMLMbUuBLo0LaZDdy70kb2rYyrC9hdYgJeN2AlxsDrIAABhwSoTw6DgkkQgEAg4LU+IWCRoBAoIIGvvvrKKioqwp8kXQhYSYq2D19HHFBpYw5q6cMYrHBNwOsGzDU0jIMABEpCgPpUEsy8BAIQyIOA1/qEgJVHMHmkPAls2LDBli1bZkuXLrXVq1fbunXrrF27dta7d28bMGCADRkyxLbbbru0zm/atMmeeOIJu+222+zXv/61derUKdz32Wef2VlnnWXz58+3lStXWp8+fcoSHgJWWYbVtVPqxFp8ZhvXNmKcDwJeN2A+6GAFBCDQlASoT01Jn3dDAAINEfBanxCwyNvEE/jmm2+C+DRlyhRbu3ZtvTw6duxo06dPt9NOO81at25d674PP/zQTjzxxPB3d999NwJW4rMKAMUmgIBVbMLls77XDVj5EMYTCEAgXwLUp3zJ8RwEIFBsAl7rEwJWsSPP+q4JSLxauHBhEKV0qctK/77nnnsGkUqdVe+9957df//9dt1119lLL71kZ5xxhl1xxRXWtm3bGt8QsJiB5TrRy9A4jhCWYVCL5JLXDViR3GVZCEAgRgSoTzEKFqZCIGEEvNYnBKyEJSLu1ibw9NNP13ROzZs3z4488khr1qxZWkw6Ujh+/Hh76KGHgoA1efJka968ebgXAQsBi9+t0hBQ59WQ3pU2bH+GuJeGePzf4nUDFn+yeAABCDSWAPWpsQR5HgIQKBYBr/UJAatYEWdd9wQ082rChAmhu+qGG26w4cOH1yteRc68+OKL4b4vv/zS7rvvPtt9993t4osvthkzZtTyt1evXnbvvffaDjvsUGsGVvv27e3qq6+2Bx98MNx/xBFH2NSpU22vvfZK+24JY+oQW7x4sa1YscK6detmhx56qE2cONF69uxZ65lIROvevbude+65dskll9g999xjO++8c7DvuOOOCzO5HnjgAbvlllts+fLlYcaX5nKdcsopdswxx1irVq3yiltVVVV4rrq6Oq/neQgCEIBAsQh43YAVy1/WhQAE4kOA+hSfWGEpBJJGwGt9QsBKWibibw2B5557LhwZ3GOPPYKg06FDh4x0dORQApTmZUn0OvXUU7MWsDQ/68477wzD4VMvzdbS8HcNik+9dFxxzJgxpi6xupeEp5kzZ4bjji1atAg/jgQsiWQSou66667w9127dg3D6XfbbTc7++yz7frrr0/r56RJk8Kaded7ZYRiZghY2VDiHghAoCkIeN2ANQUL3gkBCPgiQH3yFQ+sgQAE/kPAa31CwCJLE0tAHVLDhg2zCy64IPyp7+hgXUASlI466igbOXKkzZ4927bYYousjhBqHXVb6eihRKV33303vPemm24Ka2nGloQpXR988EEQxx5//PEwc0sdV9tuu61t3LgxCFrnn3++SYCTIDZw4MBaAtYjjzxi++67r82dO9f23ntv+/jjj8O66uAaNGiQHXjggUGEU2eWBLlnn33WJF79z//8j/3hD3/I60uJCFiJ/TXCcQi4J+B1A+YeHAZCAAJFJ0B9KjpiXgABCORJwGt9QsDKM6A8Fn8Cl112WThqp06l6AuC2XilzqihQ4faNttsU/PFwWxmYI0dOzYIR6nD36O19HcLFiwIRwR1LVmyxAYPHhy6u6ZNm1bTZRXZJ/FK4puEqmuvvTasGdkgASvqDkv1J/L39ttvt1GjRtVydf78+aGb66qrrgpHHnO9ELByJcb9EIBAqQh43YCVyn/eAwEI+CVAffIbGyyDQNIJeK1PCFhJz8wE+x/NriqVgKV5VBK+Uq9IdNKXDtURtuuuu4b5WhKtdL+O/qmLqu716aef2plnnmmrV6+2RYsWheOB0VrPPPOMPfroo7bffvvVeizqONN8Ls3EOvjgg7M6NplNijzWbx/7QWX64ffZPM895U+gokMna33sEGszckz5O4uHrgh43YC5goQxEIBAkxCgPjUJdl4KAQhkQcBrfULAyiJ43FKeBEotYK1cuXKz43npBKyPPvooHCnU1w6zuaJ1062V+vz7778fjiVGA+T1M3VwHX/88WEWmIa/V1RUZPPKze5BwMoLWyIfajPiZGv7szMS6TtONw0BrxuwpqHBWyEAAU8EqE+eooEtEIBAKgGv9QkBizxNLIGoI0mDy88555ysOUQzsEaMGBGOBGroeTZHCLMVsFKPAmZjVLYCltbSbC3N3Lrxxhs3GyavrxDqCOEuu+ySzWtr3YOAlTOyxD7QbKuO9u3FDyfWfxwvPQGvG7DSk+CNEICANwLUJ28RwR4IQCAi4LU+IWCRo4kl8MILL9gJJ5wQjt/l8xXC1HlRxRCwUo8VZhOkTB1YqWvomOJ///d/m+ZlqdNLRxF1aci75mF17tw5m1fW3IOAlROuRN+MgJXo8DeJ8143YE0Cg5dCAAKuCFCfXIUDYyAAgRQCXusTAhZpmlgCX3zxhZ199tk2Z86c8DU/DXLP9CXCF1980YYPHx7mVN133322++67B36FFLA+//xzmzJlil1//fVhltVhhx2WVYxyEbBSF9SXCP/2t7/ZuHHjwpcI083PymQAAlYmQvw8IsARQnKh1AS8bsBKzYH3QQAC/ghQn/zFBIsgAIH/T8BrfULAIkMTTaC6ujrMf9J13XXX2VFHHVXvHKh169bZ+PHjQ8fSFVdcYZMnT7bmzZsXXMDSguoIO+WUU8LXAufOnWvt27evFae33347zMnSMPeFCxdajx49akS0dJ1bkSgmoW7p0qXWv3//WutFQ+F1rBIBK9G/EkVzPgxxHzLc2gyt/QXMor2QhSHwbwJeN2AECAIQgAD1iRyAAAS8EvBanxCwvGYMdpWEgLqPJNpImNq4cWMQsyZNmhSOFbZs2dI2bdpkEoTuv//+IHC99NJLdsYZZwQBq23btjU2Rt1Pr732mi1YsMCqqqrCzz777DM766yzwrG8bGdg6Tm9UwKWxDJ1fF144YW20047BXuef/55u+iii4IQpfld6iKTkJapA2vJkiU2ePDgMEh+1qxZ4euG8nHDhg3BZnV96cuEmpHVpUuXnPhH/koQ5IIABCDgiYDXDZgnRtgCAQg0DQHqU9Nw560QgEBmAl7rEwJW5thxR5kTkIj15JNP2rRp0+wvf/lLvd527NjRpk6dGgQuDW5PvVKFKv19165dbdmyZfb9738/LwFLa6hoSFiL5lPVNUwdWLNnz66ZV5VJwJJQJbFLRxPTXd26dbPbb7/d+vXrl3PEEbByRsYDEIBAiQh43YCVyH1eAwEIOCZAfXIcHEyDQMIJeK1PCFgJT0zc/w8BiVBPPfVU6Eb64x//GL7SJ9HqgAMOsAEDBthxxx3XYGfS3//+dzvvvPPs4YcftsrKynC070c/+lHeApYskyildRYvXmwrVqywdu3ahQ4qdWfpq4GtWrWqcSCTgKUbNffrd7/7nd122232zDPP2Pr1623XXXcNw+zHjBlj3bt3zyslELDywsZDEIBACQh43YCVwHVeAQEIOCdAfXIeIMyDQIIJeK1PCFgJTkpch0ChCCBgFYok60AAAoUm4HUDVmg/WQ8CEIgfAepT/GKGxRBICgGv9QkBKykZiJ8QKCKBVfO3sqqdNxTxDQleuuXWVvGd06yix/QEQ8B1CORPwOsGLH+PeBICECgXAtSncokkfkCg/Ah4rU8IWOWXa3gEgZITmjMvPgAAIABJREFUQMAqPvKK7tOsYqeLi/8i3gCBMiPgdQNWZphxBwIQyIMA9SkPaDwCAQiUhIDX+oSAVZLw8xIIlDcBBKwSxLdlF2vxo7dL8CJeAYHyIuB1A1ZelPEGAhDIhwD1KR9qPAMBCJSCgNf6hIBViujzDgiUOQEErBIEGAGrBJB5RTkS8LoBK0fW+AQBCORGgPqUGy/uhgAESkfAa31CwCpdDvAmCJQtAQSs4oeWI4TFZ8wbypOA1w1YedLGKwhAIBcC1KdcaHEvBCBQSgJe6xMCVimzgHdBoEwJIGAVMbAa4r7DmVbR7RdFfAlLQ6B8CXjdgJUvcTyDAASyJUB9ypYU90EAAqUm4LU+IWCVOhN4HwTKkEBVVVXwqrq6ugy9wyUIQCDOBLxuwOLMFNshAIHCEKA+FYYjq0AAAoUn4LU+IWAVPtasCIHEEUDASlzIcRgCsSHgdQMWG4AYCgEIFI0A9aloaFkYAhBoJAGv9QkBq5GB5XEIQMAMAYssgAAEvBLwugHzygu7IACB0hGgPpWONW+CAARyI+C1PiFg5RZH7oYABNIQQMAiLSAAAa8EvG7AvPLCLghAoHQEqE+lY82bIACB3Ah4rU8IWLnFkbshAAEELHIAAhCIEQGvG7AYIcRUCECgSASoT0UCy7IQgECjCXitTwhYjQ4tC0AAAnRgkQMQgIBXAl43YF55YRcEIFA6AtSn0rHmTRCAQG4EvNYnBKzc4sjdEIBAGgIIWKQFBCDglYDXDZhXXtgFAQiUjgD1qXSseRMEIJAbAa/1CQErtzhyNwQggIBFDkAAAjEi4HUDFiOEmAoBCBSJAPWpSGBZFgIQaDQBr/UJAavRoWUBCECADixyAAIQ8ErA6wbMKy/sggAESkeA+lQ61rwJAhDIjYDX+oSAlVscuRsCEEhDAAGLtIAABLwS8LoB88oLuyAAgdIRoD6VjjVvggAEciPgtT4hYOUWR+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qEgJVbHLkbAhBAwCIHIACBGBHwugGLEUJMhQAEikSA+lQksCwLAQg0moDX+oSA1ejQsgAEIEAHFjkAAQh4JeB1A+aVF3ZBAAKlI0B9Kh1r3gQBCORGwGt9QsDKLY7cDQEIpCGAgEVaQAACXgl43YB55YVdEIBA6QhQn0rHmjdBAAK5EfBanxCwcosjd0MAAghY5AAEIBAjAl43YDFCiKkQgECRCFCfigSWZSEAgUYT8FqfELAaHVoWgAAE6MAiByAAAa8EvG7AvPLCLghAoHQEqE+lY82bIACB3Ah4rU8IWLnFkbshAIE0BBCwSAsIQMArAa8bMK+8sAsCECgdAepT6VjzJghAIDcCXusTAlZuceRuCEAgDYEDJz1llV1+CJsyINChbTMbuHeljexbWQbe4AIEzLxuwIgNBCAAAeoTOQABCHgl4LU+IWB5zRjsShSBb775xr766iurrIynaICAVX7pOuKAShtzUMvycwyPEkfA6wYscYHAYQhAYDMC1CeSAgIQ8ErAa31CwPKaMTnYdffdd9tJJ53U4BPdunWzfffd14YNG2Y//vGPrVWrVjm8gVuLSeCDDz6w2bNnW69evWz48OE1r/rwww/txBNPtPfee8/uvfde23XXXYtpRqPWRsBqFD6XD6sTa/GZbVzahlEQyIWA1w1YLj5wLwQgUJ4EqE/lGVe8gkA5EPBanxCwyiC7shGwUt0888wz7dJLL7W2bduWgffxdyGK31133RUEq+hCwIp/bOPsAQJWnKOH7akEvG7AiBIEIAAB6hM5AAEIeCXgtT4hYHnNmBzsqk8ASV3io48+sqVLl9pFF11k69evtzvvvNMGDhyYw1u4tVgEsolfsd5dqHXpwCoUST/rcITQTyywpHEEvG7AGucVT0MAAuVAgPpUDlHEBwiUJwGv9QkBqwzyLRcBZMmSJTZ48GA766yz7PLLL7eWLZlx09QpkEv8mtrW+t6PgOU1Mrnbpc6rIb0rbdj+8ZzHlrvHPFHuBLxuwMqdO/5BAAKZCVCfMjPiDghAoGkIeK1PCFhNkw8FfWsuAsjTTz9tffv2tVNPPdWuvvpqa926dS1b3nzzTbvjjjtMQteaNWvC3KWjjz7aJk6caN27d69170svvWRDhw61bbbZJnR0rV27Nohiy5cvD8+dccYZNnbs2PCON954w2bOnGn3339/WEMi2rnnnltrzUxH5lLfJ587depkn332WRDj5s+fbytXrrSKigqbO3euPfLII7Zx40br37+/TZo0yQ488EBr1qzZZtz1zoULF9rixYttxYoVpllhhx56aPC3Z8+etZ6J7BMH2X7JJZfYPffcYzvvvLPNmDHDjjvuuLC+7pOf6ngT708++STw+NGPfmQTJkyoWTfyR9xSL3XJnX/++WGd+mZgbdq0Kdg7b968wFtddf369QvxGDVq1GbHQ1PjLltlt44sRjE++eSTbdy4cdaxY8e8crOqqio8V11dndfzPAQBCECgWAS8bsCK5S/rQgAC8SFAfYpPrLAUAkkj4LU+IWCVQSZmK2DpS3c333xzECrSdWD96U9/Cj+TsFL3krBz1VVX2aBBg2pEnUiA6dy5cxgMf8EFFwSxJvW64oorbO+99w5iVt11+/TpE0SUSBhrrIClQfYPPvjgZja0a9cu7ZFJ2TNmzJggMtW99IwEt9NOO81atGhRI0xJUGrfvn0Ygi/bdXXt2tWWLVsW/GxoTd0rjrfffnsQm/IVsDZs2BBs05901+GHH27XXnut7bLLLjU/jgSsgw8+2CLxq+6zJ5xwQhACO3TokPNvBQJWzsh4AAIQKBEBrxuwErnPayAAAccEqE+Og4NpEEg4Aa/1CQGrDBIzk4AlwUJfstN96pBSZ5I6jiR0RNff//53GzlypOmf06dPN3XkSMiQWKJuJnUcff755+G5SKxIFWAkzFx55ZWhW6uystIWLFgQuo2+9a1vha4edQbpf2+11Vb24osvBgHt0UcftRtuuCF0g+lqrIAl0Unrjh8/3rp06WLvvvtuENVuuukmGzJkSBDvttxyy/AufflP73388ceDuKaOq2233TawkdijDqjnnnuulvAV2Sce+qKjOr0kWn388cemd3/xxRfBx9tuuy28V8PyxVD8X3311fB36vYSWwlM0RD9XIa4p4qQ6uqaNWuWHXHEEUFkS31HXTEqErDku4RDdY+pE0/XH/7wh+D/unXrggB47LHH5vxbgYCVMzIegAAESkTA6wasRO7zGghAwDEB6pPj4GAaBBJOwGt9QsAqg8TM5SuEElokzkjoiTqLJIroOOGUKVOCYKMuo7rH7SQ2SQTScTwJMc2bN6/VQXTjjTfaKaecUvOcOrEkJGm9dMcVI5vPOeccu/jii8N6jRWwfv7zn5s6vtQdFV2RyCZfo+N++lk0C0zvnjZtWg2L6DmJV8OGDQtCVSQ2pQpYqcJb6jNitMcee9gtt9yyWSfTs88+G44Z6mhidARSz+YiYEmU0xHBF154IXSAHXLIIbUyWEKl4qBuOh1h1BFKXZGApW6xBx54wHr37l3znOKvr1IqL9TVpZjkeiFg5UqM+yEAgVIR8LoBK5X/vAcCEPBLgPrkNzZYBoGkE/BanxCwyiAzsxGw1K2jTp2f/exnm812UgeRRI933nkndE6pm6rupY6lESNGhL/WPTo2GIlD6jBatGiR7bbbbjWPff3110EQueyyy8KROYkuqVe6WVyNFbAkUKnTK/VKt+aXX34ZRCvdHx39q+vvp59+GjqoVq9eXeNbtNYzzzwTusf222+/nLIn9chlxFAL5CJgrVq1KnTOSQi77rrrQudX3StaT0Kj/kiMjHirQ06iYt1jgtEz0fytnBwzs8f67WM/qNx8xliu65TT/RUdOlnrY4dYm5FjysktfIFA7Ah43YDFDiQGQwACBSdAfSo4UhaEAAQKRMBrfULAKlCAm3KZ+gQQdetobpWO9km4UpeNBq7XvV555ZXQbRQlaUO+9OrVy+69994wlLw+QSZ6Xt1NGhiuYeMaol5sAUtD3HU8LpOA9dFHH4Xjkg899FBWYYvWzSSwpS721Vdf2T//+U97/fXX7a233rI///nP4biihqanMsxVwBJ7xaohoSmdOJhpeD8CVlapkNdNbUacbG1/dkZez/IQBCDQeAJeN2CN94wVIACBuBOgPsU9gtgPgfIl4LU+IWCVQc41NANLM6zOPvtsu/76623gwIFhSPfWW29dy+v6homnQ5NOwJIolnokrq6AlU5YKkYHVrYCVupRwGzCn4uApU61a665Jsz20pcBMzHMVcDKRmhCwMomqqW7p9lWHe3bix8u3Qt5EwQgUIuA1w0YYYIABCBAfSIHIAABrwS81icELK8Zk4NdmYa4v//++2EOlQZ0a2C55kRFA8T1mkjAqk+Iqs+UTM9FHVheBSzNi4q6ybLBnakDK5WzBtcfcMABYdaUhsNr2LsuDXDXlfreXI4Q0oGVTaR83YOA5SseWJM8Al43YMmLBB5DAAJ1CVCfyAkIQMArAa/1CQHLa8bkYFcmAUtL6Rjf6NGjQ1eQBq7rGFp0RUfqXn755fCVQQ0Zz+YqtYClweoakr7jjjvWdHx99tlnYSC9Osuy7cDS1xQ1sF5daZplddhhh2XjbsYh81EcTj/9dPvVr3612XwqFYEBAwaELyTmK2BlMwNLA+Q10yzdDKx0A/XlfDadXQ1BYgZW/XQ4QpjVrxc3QaBoBLxuwIrmMAtDAAKxIUB9ik2oMBQCiSPgtT4hYJVBKmYjYGkm0+WXXx4Gq2tOlL5g17179+C9Bq5feOGF4WuA5557bvj36AuFEZ7oq3wa1B59Ya/QAlbqlwvrCkv6Ut6cOXPCVxA1jD46spiPgCWfIpFHw+Xnzp1r7du3r5UJb7/9dpiTpWHuCxcutB49emQUsKKOM7HVlxxTr1T+jZmBle1XCDXfSx13xx57bDCDGVil/0UPQ9yHDLc2Q2t/wKD0lvBGCCSbgNcNWLKjgvcQgIAIUJ/IAwhAwCsBr/UJActrxuRgVzYClpZ744037KSTTgpihsQWfYkvEqpefPFFGz58uK1du9amTp0ahCIdfdu4cWO4X8KX/pkqzhRawEoV0vS1vKuvvtp23nlnk7Clr/ZJgFMHmY7mNVbA0vFBdSlJ6JHfEu122mkn0xcVn3/++TAkfenSpTZz5swwQ6x58+YZBaxIFJPts2fPtl122SVE8dVXX7VLLrnE7rjjjvC/6xOwxF33tWrVKtyX7siihLybb77Zxo0bFwbpz5o1Kwh6iqPeo64rCW4nnHBC6EqLvjZYbAGrqqoq2FxdXZ1D5nIrBCAAgeIT8LoBK77nvAECEPBOgPrkPULYB4HkEvBanxCwyiAnsxWw5Oo999wTxA/NaNJz0Vf7JIw8/PDDpuNv69atS0tF3Vn6E83PKrSApZdKSPvpT39qq1evrmVDt27dglgjkUhXYwUsraFfyvHjx2/2rujF6sCSENW5c+d6BaVUI1NnYNUFKLFp+vTpwW6JhMuWLauZiyVx6aijjgpCnS4diZRYp/+tTq66s7o0mF/Cmv6kuw4//HC79tprawQ03YOAVQa/6LgAAQjkRcDrBiwvZ3gIAhAoKwLUp7IKJ85AoKwIeK1PCFhlkGa5CFgSPySQ3HTTTZbu+Nybb74ZOoWWLFlia9asCUJX//79g7DVr18/q6ioqCFWDAFLi6tTTMcFZYM6rgYNGmSTJ0+27bbbLnSQFUrA0jrqclLHkmZ/aU5Yu3btgqin7qxjjjmmphsqujedoJSaQvoKoY4kLlq0KAzHl3Alm8V6++23D11lmr+lLqoxY8aER3W8UMKcfqZnNOhd/n/55ZdpBSw9o04x2Ttv3jxbvnx54KT4DB06NLwrdUg/AlYZ/JLjAgQgkDcBrxuwvB3iQQhAoGwIUJ/KJpQ4AoGyI+C1PiFglV2q4RAESk+AI4SlZ84bIQCB7Ah43YBlZz13QQAC5UyA+lTO0cU3CMSbgNf6hIAV77zCegi4ILBq/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XEIBAQwSoT+QHBCDglYDX+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Jw4KSnrLLLD23rLZvZ2ce0sh90ax4j6zEVAhAoZwJeN2DlzBzfIACB7AhQn7LjxF0QgEDpCXitTwhYpc8F3giBsiMQCVhyTCLWgvFtys5HHIIABOJJwOsGLJ40sRoCECgkAepTIWmyFgQgUEgCXusTAlYho8xaiSCwadMm058WLVqUjb/ffPONffXVV1ZZWZmXT6kClhZYfm7bvNbhIQhAAAKFJuB1A1ZoP1kPAhCIHwHqU/xihsUQSAoBr/UJAStGGfjSSy/Z0KFDbe3atVlZfdddd9mJJ56Y1b3pbrr77rvtpJNOsosuusjOP//8vNfRgxdffLHNmDEjpzVOPfVUu/rqq61169Y5PVfMm9944w274IILbNy4cdanT59ivqpka3/wwQc2e/Zs69Wrlw0fPjyv9yJg5YWNhyAAgRIQ8LoBK4HrvAICEHBOgPrkPECYB4EEE/BanxCwYpSUCFhNH6xIiFu5cmXZCFiRUNkYwbPWEcL2zWzBBI4QNn22YgEEICACXjdgRAcCEIAA9YkcgAAEvBLwWp8QsLxmTBq7IgFrv/32c9eZlA/GDz/8MHSIvffee3bvvffarrvums8yJX0GASs97poh7u2b2dkDGOJe0qTkZRCAQIMEvG7ACBsEIAAB6hM5AAEIeCXgtT4hYHnNGAQsl5FBwEoflqqqqvCD6upql3HDKAhAILkEvG7AkhsRPIcABCIC1CdyAQIQ8ErAa31CwPKaMUUQsDZs2GDLli2zJUuW2PLly239+vXWrVs323fffe20006zfv36WUVFRc2b083Aevrpp61v376m42Y77bSTnX322fbf//3fdsghh9hVV11lO+64Y9ZEs+nA+uyzz+yss84yzZ668cYb7dZbb7W5c+da586dbeLEicHu5s2bh6Hqq1evtltuucUef/xxW7duXfBHM8NGjRplbdtuPlRcg8v/93//1xYsWGAPPfSQrVmzJtiuDreBAwfamDFjwnt0RX7XdS46dpfKavLkyXbzzTfbvHnzTF1z/fv3t3PPPdcOPvhg0zufeOIJu/zyy0MM1HV2+umn2ymnnJLWRjFauHChLV682FasWBHideihhwbfe/bsac2aNasxKZWn7HnzzTdtzpw5wXYNZ5dPYrnnnnuGZ+o7kprPzDMErKzTnhshAIESE/C6ASsxBl4HAQg4JEB9chgUTIIABAIBr/UJAStGCdqYI4Tvv/9+ED3uu+++tB63a9fObrjhhjDEOxJFGhKwJNJIGJFopGvIkCFBtNlyyy2zJpqLgPU///M/ttdeewVBJroefPBBO/bYY8PX8zTsXd1Rn3zyyWbvP/zww+3aa6+1XXbZpeZnEpJ0bHH8+PFByEt3SfCZP3++bb311lkLWOLy+eef2/XXX19rSQlPt912m/3lL39Ja+eUKVPs0ksvtVatWtU8p3hLRBPnupfiNXPmzCDgRV9DjHi+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73vdqmaLuLAl2Ona4dOnScJxPl8QsdS/Nnj07CDqpR/HUnSXRS11RdY/TZRKw9H4JapEQpXdJaFKH2t///vdw9FKxiK7oiKTsefTRR+2www4LP5KwNXjw4OCvxLSoyyp6TmsOGzYsHP9Ud5mOSKYKWOn8kvAl8e/AAw8Mwlck5hXiK4SP9dvHflDZzCq27mrtz55hlb32zicleAYCEIBAwQnwH4gFR8qCEIBAgQhQnwoEkmUgAIGCE/Ban+jAKnioi7dgvgJWJosi4UNC16JFi0Ink66GBCx1GaWKIJneke7nuQpYEoY00yr10i/WgAEDgpiT2lWUes+f/vSnMA9LQpb+pIpV9dkd+V73mUwClmZZ/frXvw6dVtEVCYjyN5Vv9PNozUjcUheYRCv5q5lle++9uRikzrEzzzwzHOGM1ox4PvPMM0EM0yyv1CvKn2222SbENuqYK6SApfdJxOp094P5pATPQAACECg4Aa8bsII7yoIQgEDsCFCfYhcyDIZAYgh4rU8IWDFKwXyPEKa6qGHnOtamIedvv/12mMn0xz/+MQwI17Vy5Urr06dP+PeGBCwdb1OXko7w5XvlKmCl2ha9Ux1jEq+yueqzWV1QskWdaC+//LI99dRTgYkY1X0mk4CVTiSL/NRRTg2MjwbD1ydgqats5MiR4bhfNlfEJRPPUglYsrnz489mYzr3QAACECg6Aa8bsKI7zgsgAAH3BKhP7kOEgRBILAGv9QkBK0Yp2RgBSzOj9BU/dQdJmKnvipuAlTp7KlMoU8UoHRPUVwc1M0tHC+u7chWw0n3BLxKWIlGw7qywuh1YqUcBM/mknyNgZUOJeyAAgaQS8LoBS2o88BsCEPgPAeoT2QABCHgl4LU+IWB5zZg0duUrYEm80qBwfRlPA7179+4djpdpKPgPf/hD69KlSxijlArjAAAgAElEQVQUruHfcRWw0glHDYVWHWejR48OYp6Gq++///7h6OR3v/vd8LVD/fzkk0/OuQOrkALWe++9V2smWaZU9dKBVdFlG+u04LeZzOXnEIAABEpCwOsGrCTO8xIIQMA1AeqT6/BgHAQSTcBrfULAilFa5itgRcO7DznkkPAVv+22266W1xJx9LU6zU6Km4C1atUqO/zww+24444Lvkmgy3RFg9N1nE+innzXFwFTLx2PnDx5cpMIWBqmrwHysi11sHsmvzwIWBKv2v/XBQxxzxQsfg4BCJSMgNcNWMkA8CIIQMAtAeqT29BgGAQST8BrfULAilFq5itgpZtlFbmto3T6uWYu6YqbgPXuu+/aqFGjwjBzfRVRYlbqJf9uvvlmGzduXM0XB9evXx++BFhfh5P+XsPYNYOqKY4Qyv5bbrkl2CDf9AXF9u3b1/JL88sUMw1zj74s2ZQCVlVVVbCvuro6Rr9RmAoBCCSBgNcNWBLY4yMEINAwAeoTGQIBCHgl4LU+IWB5zZg0duUrYC1fvtwGDRpk3//+98Pg9X322ceaN29u+jqexBF1+nzyySexFLBSBbhu3bqFmVbytW3btqZh6Bryft5559n2229fcxxPRyonTJhgt912W/gqob7m16FDB9PX/zS8ffr06WG4va76BCxx07HLqHOrIZEw1xlYem+qiDZ8+HC78MILbaeddjIN4X/++edNRxU1u2vmzJnheOj/a+9OgKyszvyPP+ybIpsLmgRUHHS0SKI9QcVAAog6ICjgAIpCRGRRQBAtI6CoiAwKCuICigIqLiAMLuWooIXjhjIxOpNBJ9HIlIL7RnAF/Nfv/Oftud3cpu/tvt39nH6/t8pS6Xvf9zmfczj13l+f97zqz8oGWJMnTw5+jRo1yvtvBQFW3mR8AAEEqknA6wVYNTWf0yCAgGMB5ifHnUNpCKRcwOv8RIAV0cCsaICVuQdW6ea2atXKtIn4H/7wh7DqZ82aNda3b9/wthieQqg6dUvg7Nmzbfr06Vl7U8HW3LlzQ7BVp06d8J7MPbBKf0jvGzBggI0ZM8ZOOumksIJrn332KWGSfEbHnThxYlar5D0VCbD0WU0aF1xwQVhdlu2lFVhz5swpfqphRQOs5BbTJMRUe2bNmmUNGzbM+W8HAVbOVLwRAQSqWcDrBVg1M3A6BBBwKMD85LBTKAkBBIKA1/mJACuiAVrRAEtNVIilIGbp0qXh6XsKdfr3728jR44Mm5drNY9Cm2nTpoVVSVrRE0uApfZpZZKCHoVwa9euLd6cvXfv3jZu3Dhr3759iZ5OnkJ4ww03hM3rdVthjx497Nxzz7V+/fqF1VgjRoywN99801asWGFHHnlk+Lwc9Zm77747nENe+uehhx6yoUOHhpVR+v/MV0UDLB1Dn9Utgro9UqGb9vjq0qVLuL2wT58+JVZLVTTA2rFjR3DT6jyNMW1eP3/+/Jz2E0vaSYAV0URCqQikTMDrBVjKuoHmIoBAFgHmJ4YFAgh4FfA6PxFgeR0x1IVARAIvL2xhRR22mzVuZ/X+frHVadktouopFQEEarOA1wuw2mxO2xBAIDcB5qfcnHgXAghUv4DX+YkAq/rHAmdEoNYJFAdYalnjdla/y19qXRtpEAIIxCng9QIsTk2qRgCBQgowPxVSk2MhgEAhBbzOTwRYhexljoVASgVKBFhmVr/HDymVoNkIIOBNwOsFmDcn6kEAgeoXYH6qfnPOiAACuQl4nZ8IsHLrP96FAAJ7ECDAYngggIBXAa8XYF69qAsBBKpPgPmp+qw5EwII5CfgdX4iwMqvH3k3AghkESh5C+HPrH6Xt3FCAAEEXAh4vQBzgUMRCCBQowLMTzXKz8kRQGAPAl7nJwIshi0CCFRa4P82cf+Z1fv7u9jEvdKiHAABBAol4PUCrFDt4zgIIBCvAPNTvH1H5QjUdgGv8xMBVm0febQPgWoQKCoqCmfZuHFjNZyNUyCAAAK5C3i9AMu9BbwTAQRqqwDzU23tWdqFQPwCXucnAqz4xxYtQKDGBQiwarwLKAABBMoQ8HoBRochgAACzE+MAQQQ8CrgdX4iwPI6YqgLgYgECLAi6ixKRSBlAl4vwFLWDTQXAQSyCDA/MSwQQMCrgNf5iQDL64ihLgQiEiDAiqizKBWBlAl4vQBLWTfQXAQQIMBiDCCAQEQCXq+fCLAiGkSUioBXAQIsrz1DXQgg4PUCjJ5BAAEEmJ8YAwgg4FXA6/xEgOV1xFAXAhEJEGBF1FmUikDKBLxegKWsG2guAghkEWB+YlgggIBXAa/zEwGW1xFDXQhEJECAFVFnUSoCKRPwegGWsm6guQggQIDFGEAAgYgEvF4/EWBFNIgoFQGvAgRYXnuGuhBAwOsFGD2DAAIIMD8xBhBAwKuA1/mJAMvriKEuBCISIMCKqLMoFYGUCXi9AEtZN9BcBBDIIsD8xLBAAAGvAl7nJwIsryOGuhCISIAAK6LOolQEUibg9QIsZd1AcxFAgACLMYAAAhEJeL1+IsCKaBBRKgJeBQiwvPYMdSGAgNcLMHoGAQQQYH5iDCCAgFcBr/MTAZbXEUNdCEQkQIAVUWdRKgIpE/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AUtYNNBcBBAiwGAMIIBCRgNfrJwKsiAYRpSLgVaDrRf9mDfY72mt51IUAAggggAACCCCAAAIIIJBFoGWzOtbvmAZ29gkNin9KgMVQQQCBWitAgFVru5aGIYAAAggggAACCCCAQAoEzjy+gY34TcPQUgKsFHR4bW7izp07bdq0aXbdddfZ3LlzbeLEiVmbq4F+6qmn2tatW+3kk0+2e+65x9q0abPbe5PjLViwwJ544gnr0qVLwfk+/fRTO+uss+yDDz6wBx980Dp27FjhcyTHevLJJ/d4jGOPPdZ69uxpI0aMsPbt21f4fMkHv/nmm2C9cOFCe/7556vEqdJFmhkBViEUOQYCCCCAAAIIIIAAAgggUDMCWom1ckJTAqya4eeshRZ45JFHrF+/fnbeeefZvHnzrGnT/z+4M1/Lli2zYcOGhT9q27atPfroo3bMMcfs9r5PPvnEzj777PDnZYVcla2/JgKspGaFZYsWLbKuXbtWqhkEWJXi48MIIIAAAggggAACCCCAAAI5CBBg5YDEW+IReOutt2zQoEHWrFkzW758ubVr165E8d9//71ddtll9thjj1mvXr3slltusdtvv91GjRq1WyPfeOMNGzhwYPjnmmuusXr16hUcoioCLBV53333WevWrXerd8eOHbZp06awSu3++++3M844I6ycatmyZYXbRoBVYTo+iAACCCCAAAIIIIAAAgggkKMAtxDmCMXb4hDYtm2bXXDBBfYv//IvWW/727JlS7hlr3HjxjZ58mQbM2aMde/e3W688UZr0qRJiUYqBBo6dKitWbPG+vbtWyUA1R1gJY34/PPPwy2EL7/8cpkr0HJtMAFWrlK8DwEEEEAAAQQQQAABBBBAIF8Brbwa+KsGNvg4NnHP1473OxdQGDVp0qSs+2C98MILdsopp9iFF15oF198sY0ePdoUapVerZWs1HrxxRfDSqWDDz64uNUff/yxLV682B566CF77bXXwiov7Sk1btw469Spk9WpU6f4vUlApb2mLr/8cpsxY4Y98MAD1qFDB7viiivs17/+dZl7YP35z38OdWpV2dKlS61bt257lE/OpTeVtQIrOUBZoVN5gVqywu2AAw4oPkd5AZaOKcOVK1fa+vXr9+il+nQ8BZAyXrdune29995hXy3dFtqnTx9r1KhRhUZgUVFR+NzGjRsr9Hk+hAACCFSVgNdNSKuqvRwXAQTiEWB+iqevqBSBtAl4nZ/q/Pjjjz+mrTNob8UFkpDqzDPP3G1lVRJuaVWVNnK/9tprw8bvTz31lJ144oklQip9/tBDDy1xjJdeeims2nr99dd3K1BBy8yZM0MoVr9+/fDzJBBq3rx5CF7uvffe8OfJ3lsKtrJt4v7++++HlWR//OMfcwqvMs+VS4Cl42t/rzfffLPECqxCB1gKvLTSS31S+pXNa/v27XbppZfarbfemnUAXHTRRcG49Gq5XEYLAVYuSrwHAQRqQsDrBVhNWHBOBBDwJcD85Ks/qAYBBP5PwOv8RIDFKM1LILlNMAlyDjzwwPD55PZC7W2VPPHv6aefDnthaY+rKVOmFK+eSp5UeOWVVxbvj5WEPs8++6yNHTs2rKjSsb/++mtbvXq1TZ061T777LOw4bs2ks8MlfRkwM6dO9vNN98cNoz/8ssvw8oi/bt0gPXhhx+Gc+YTXuUaYGl106uvvmrXX3992AfsnHPOCTUpYMs8RllPRcxnBZZWqqkda9euDV5aoSavH374IQRaCg7VF5leWnF1+umnh43lFTZqpZry61deecUUXv3Xf/1XhZ8ISYCV118j3owAAtUo4PUCrBoJOBUCCDgVYH5y2jGUhQAC5nV+IsBicOYlkNz+d+edd5YIO5Lw5bDDDjP9bJ999rHNmzebVlopWEn+TCfTxuZXXXVVidVJuqVNt7GNHDkyhCvaKD55KWTRbXta1TR8+HBbsGBB+HmyokkBVrbN4kuveGrRokVxeHXXXXfZb3/72xK3JO4JIvNcuYDptjy1SU8jTF6FXIG1atUqGzBgQAgHtXF+siotOZfCq8GDB4dgL/HS5vIKBnXLpMK1zJf6RKvb5s6daxMnTsyliSXeQ4CVNxkfQACBahLwegFWTc3nNAgg4FiA+clx51AaAikX8Do/EWClfGBWpPnJBuyZodEjjzwSVkZlrrbS6qkJEyaEvZm0R5P2sPr222/D/lgfffRRcaiV/JlubSt9u2FS3yeffBICLK3U0v5Yhx9+eHGApb209Lljjz22RHMyAyOthLrjjjvsueees3zDKx00lwAr2U9KT1ZUeJQZwmUeo7IrsJIQUft9Pfroo2HVWelXYr9hw4ZiL62MU10///nPwx5hCvAq84TEzHM+3e0f7BcN/m9/soqMKz6DAAIIIICAR4G6LVtbk74DrenZIzyWR00RC3j9ghgxKaUjgECBBLzOTwRYBergNB1Gq3sU0mhfqzlz5oT9p7SiSv+UDqCSfbGSsCu5BbFHjx7FtxXqqX0Kp957773i2w9Le2bbzLy8FU3Jz1WvNkbXpvAKmTJvq8u138raxH3Hjh32zDPPhL2lFMRpI/n+/ftb3bp1dzt0efXmegth4vX444/nVP7zzz8fNmpPbp/UHmXJSyu0VK/6U3uGZas7l5MQYOWixHsQQAABBGIWaHrmcGt27tiYm0DtzgS8fkF0xkQ5CCBQAwJe5ycCrBoYDLGfUntL6XY/rYrSaiytNNL/Z3viYLLpu34+a9assEeUnlT48MMPF2/sXl6wI6/KBFi6xVBPMxw6dGhYfaXVWwqxDjrooJy7orynEGqV2bBhw8I+XQrrhgwZstvtieW1M9cAK5fVYJkNSwIs/Zn2ztJKtEWLFoVbPDNfegqhbiHUbaD5vgiw8hXj/QgggAACsQnUadHK2qz819jKpl7HAl6/IDomozQEEKgmAa/zEwFWNQ2A2nQa7UmlJwzOnj07rLhq2rRpWMHTvXv33Z5MmKy40h5Ny5cvD08K1O2GCr6SDeCrYwXWsmXLrFu3bjZ9+vTwpL2y9o4qq5/KC7Bkcv/994d9pFq1apX16YaFDrDKuhUxl7Gm2xC1kb3CPa3k0q2GemmTd+2Hte++++ZymOL3EGDlxcWbEUAAAQQiFCDAirDTnJfs9QuiczbKQwCBahDwOj8RYFVD59fGUyRPGNSG4PXq1Qurm7JtAJ7s16Sn8t19990hHGnTpk1YjdWwYcNAk8seWFu3bg0bj+s2uNJ7YJUV5GQLjN59991Qq25XVIimW+tyeZUXYOkY27dvD7cSai+vbEFQeQFWcmvmIYccEmpr3bp11pVnuXjl0qbkPQrf/uM//sPOP//88CTCbPuJlXc8AqzyhPg5AggggEDsAtxCGHsP+qvf6xdEf1JUhAAC1S3gdX4iwKrukVBLzpc8YfDoo48OT8DTE/eeeOKJrIFQsum7Vj7p1kE95e6ss84qIZHrUwi10it5omF5gVC2n2c+0fCMM84IgVouG5nnEmCpQZs2bQq3D77++ut200032fjx44tvJdy2bZtdcMEF4fbF0nuFqa758+fbRRddZCeddNIeAyydJ/FSqKcN6ps3b17CU5vda18xbeaulWFt27YNm+fr3KtXrzbtQZb5SjZ910bvBFi15C8pzUAAAQQQKIhA2MR94BBrOqjkE3wLcnAOkmoBr18QU90pNB4BBIKA1/mJAIsBWiGBZE8q3Q6oV8eOHUvcFph50GRl0V577RVWW61YscKOPPLIrIHLs88+a2PHjrXLL7883GKoYEWBy9SpU8P+UpkbsFckwNJJv/rqKxs3bpzptkLtBaX9uerU2fMT9HINsDKDKD3tT+HREUccEdq6c+fOsNG9bl/s3bt3uN2yQ4cOpmBLt1dqVZraePzxx5cbYGnVmerW7X8KzHTcQw891Hbt2mX/+Z//aVdffXVwU2ioVWFaJbdq1SobMGBACBmvv/768PRCrYLTyjGdXwGXnkyoPbL222+/vMZFUVFReP/GjRvz+hxvRgABBKpawOsFWFW3m+MjgIB/AeYn/31EhQikVcDr/ESAldYRWYB2a/WS9nzSS6uqMm8LzDx8sun7ypUrw6qgW265JTwNsPTrpZdesjFjxoTVS6Vfer/CGJ1PK770qmiApc9qc3mtAmvRokWJkKksllwDLH1eG6WPGjUqBEgXXnhh2CusSZMm4dBaofW73/2ueM+p5HzaZF6hklZW6bWnWwiTz2hS0YquZP+q0rXLWk+JTPazyrzFMVs7VYNuCdVeYfm+CLDyFeP9CCBQXQJeL8Cqq/2cBwEE/AowP/ntGypDIO0CXucnAqy0j8xKtF+D+tRTTzXtT6XN2UvfFpgcOtn0fdq0aVn3ycosQeGPQhztc/Xaa6+Fpwf27NkzrJjq1KlTiZVSlQmwduzYEQI31VQ6ZMpGkk+Apc8/88wzYa+tv/3tb6bgrlevXsWH1T5cul1QK6K04kr7ZU2aNCk8FVGfyTXA0vtUl1Z56Rx6EqKCPq2w0uosPVWwUaNGJZrz3XffmfYjW7Jkib344ovh/Fo9p9spR4wYYe3bt6/QiCDAqhAbH0IAgWoQ8HoBVg1N5xQIIOBcgPnJeQdRHgIpFvA6PxFgpXhQ0nQECiVAgFUoSY6DAAKFFvB6AVbodnI8BBCIT4D5Kb4+o2IE0iLgdX4iwErLCKSdCFShwMsLW1hRh+1VeAYO7U6g4f5W9yejre7BU92VRkEIZAp4vQCjlxBAAAHmJ8YAAgh4FfA6PxFgeR0x1IVARAIEWBF1VoFLrdv+Mqt76DUFPiqHQ6BwAl4vwArXQo6EAAKxCjA/xdpz1I1A7RfwOj8RYNX+sUcLEahyAQKsKif2e4KG+1n9X7/vtz4qS72A1wuw1HcMAAgg4PYx9XQNAggg4PX6iQCLsYkAApUWIMCqNGG8ByDAirfvUlK51wuwlPDTTAQQ2IMA8xPDAwEEvAp4nZ8IsLyOGOpCICIBAqyIOqvApXILYYFBOVzBBbxegBW8oRwQAQSiE2B+iq7LKBiB1Ah4nZ8IsFIzBGkoAlUnQIBVdbZuj6xN3H82weq2u8RtiRSGgAS8XoDROwgggADzE2MAAQS8CnidnwiwvI4Y6kIgIoGioqJQ7caNGyOqmlIRQCANAl4vwNJgTxsRQGDPAsxPjBAEEPAq4HV+IsDyOmKoC4GIBAiwIuosSkUgZQJeL8BS1g00FwEEsggwPzEsEEDAq4DX+YkAy+uIoS4EIhIgwIqosygVgZQJeL0AS1k30FwEECDAYgwggEBEAl6vnwiwIhpElIqAVwECLK89Q10IIOD1AoyeQQABBJifGAMIIOBVwOv8RIDldcRQFwIRCRBgRdRZlIpAygS8XoClrBtoLgIIZBFgfmJYIICAVwGv8xMBltcRQ10IRCRAgBVRZ1EqAikT8HoBlrJuoLkIIECAxRhAAIGIBLxePxFgRTSIKBUBrwIEWF57hroQQMDrBRg9gwACCDA/MQYQQMCrgNf5iQDL64ihLgQiEiDAiqizKBWBlAl4vQBLWTfQXAQQyCLA/MSwQAABrwJe5ycCLK8jhroQiEiAACuizqJUBFIm4PUCLGXdQHMRQIAAizGAAAIRCXi9fiLAimgQUSoCXgUIsLz2DHUhgIDXCzB6BgEEEGB+YgwggIBXAa/zEwGW1xFDXQhEJECAFVFnUSoCKRPwegGWsm6guQggkEWA+YlhgQACXgW8zk8EWF5HDHUhEJEAAVZEnUWpCKRMwOsFWMq6geYigAABFmMAAQQiEvB6/USAFdEgolQEvAoQYHntGepCAAGvF2D0DAIIIMD8xBhAAAGvAl7nJwIsryOGuhCISIAAK6LOolQEUibg9QIsZd1AcxFAIIsA8xPDAgEEvAp4nZ8IsLyOGOpCICIBAqyIOotSEUiZgNcLsJR1A81FAAECLMYAAghEJOD1+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rxx9/tB07dliDBg1SLhFH87te9G/WYL+j4yjWeZUtm9Wxfsc0sLNPYOw77yrKi0TA6wVYJHyUiQACVSjA/FSFuBwaAQQqJeB1fiLAqlS31syH77vvPhs6dKjde++9dtZZZ+2xiBdeeMFOOOEEGzVqlN14443WpEmTmik6j7N+/PHHNmfOHPv5z39uQ4YMyeOTvt/66aefhv764IMP7MEHH7SOHTu6Kbiy44QAq/BdeebxDWzEbxoW/sAcEYGUCXi9AEtZN9BcBBDIIsD8xLBAAAGvAl7nJwIsryNmD3XV9gArn/bF1H0EWDH1Vs3XqpVYKyc0rflCqACByAW8XoBFzkr5CCBQAAHmpwIgcggEEKgSAa/zEwFWlXR31R40n4CnsitrqrYl2Y+eT/tqor7aeM7KjhNWYBV+VBBgFd6UI6ZTwOsFWDp7g1YjgECmAPMT4wEBBLwKeJ2fCLC8jpg91JVPwFPZYKImePJpX03UVxvPWdlxQoBV+FHBLYSFN+WI6RTwegGWzt6g1QggQIDFGEAAgRgEvF4/EWDFMHpK1ZhPwFNWMJEc4+qrr7YRI0bYLbfcYg8//LC99dZb1rlzZxs+fLgNGzYs655Z3333nT322GN25513mo6vV48ePWz8+PHWrVs3q1u3bomKdeucjr169erw/m3btoX9n37961/bhRdeaJ06dbI6deqEcw8aNMhef/31Ep9XjdOmTSv+M53/2WeftbvuusvWrVtnP/zwg3Xp0sXOO+8869OnjzVq1Gi3Xk1qvu2228JndP4xY8aEz8ydO9euuOIKe/7558NxMl/aj2vx4sX20EMP2WuvvWbt2rWznj172rhx44rrTt6f3CLYvn17u/zyy23GjBn2wAMPWIcOHcLx1d7Se2Al/VDeMCy939muXbtsw4YNoba1a9fa5s2bg738zjnnHGvWrFnWQ7777rs2f/58W7VqlX322Wd28skn22WXXWbffPNNpfZKI8Aqrwdz/7lWXg38VQMbfBybuOeuxjsRKFvA6wUYfYYAAggwPzEGEEDAq4DX+YkAy+uI2UNdhQywFGB8/vnnIQwp/br44ovt2muvLREIffjhhyG8WbFiRdYKZ82aZfpc/fr1w88VSikgS4Ku0h9SILR06dIQvuQSYG3fvt2mTJli8+bNy3r+s88+O2wAv++++xb/fE+fUUjXuHFjW7hw4W4B1ksvvRRCrtKBmg68995728yZM2306NHFbU0CrObNmwczhU56tW3b1h599FFTsFXRAEtBmMIpvfR0Rm3If80114QwsPSrV69etmDBAjvssMNK/Oi5556z888/Pzhnvlq1amWDBw+2W2+9tcKb/RcVFYVDbty4McK/UZSMAAK1WcDrBVhtNqdtCCCQmwDzU25OvAsBBKpfwOv8RIBV/WOh0mcsZIClYk4//XSbPn26HXXUUaaVSgpeFIQPoF0AACAASURBVELttddeIXg55phjioOTK6+8MgQ3CkkUbh199NGm1UDPPPOMXXrppfbRRx+FVUddu3Y1BUdaYbVkyRLT5yZMmGAtW7YM73/77bfDn91///1htZcCl2TVUFnt27lzZ1gtpfNopZVWNf3yl78MK760suif//mfbdGiRaH2zOAtOZ6eajh79mzr3r17qOHJJ5+0Sy65pDjQyVyB9f7775vCMK30Gjt2bFhRdeCBB9rXX38dVpJNnTo1rGC65557rF+/fsEnCbB0XK1iu/nmm4Pdl19+GQIv/TvXpxD++OOPwUYB2e9//3ubNGlScZAoXwVRhx9+eFjl9Zvf/MYaNGhgChe1wkzhloJJhXLy1itpjwImtVn90qJFC9uyZUvoT4VXelX0aZUEWJX+a80BEECgigS8XoBVUXM5LAIIRCTA/BRRZ1EqAikT8Do/EWBFOBALGWApaFFQcvDBBxdL6HayiRMnhgAkc+XPn/70JzvjjDNMK3YUcmlFUeZLt6UNGDAgBC5aHaT3Dxw4MARjutUtCVOSz7zyyit22mmnhVvx1KbWrVuHH5XVvr/+9a82ZMgQa9OmTbh98YADDihx/q+++iqsDnv11VfDCrEjjzwyrC7TCrCXX3451KzwKvP11FNPhRq1kikzwFK9ur1w5MiRIRDKvCVP4ZJqVMCVGb5lBli33357CIMyX/k8hXD9+vXhFs7evXuH0C05f9Ked955J/TbEUccUeIcWp2lYFDhmYI23dqZaZptVV3itmzZMgKsCOcDSkYAgT0LeL0Ao98QQAAB5ifGAAIIeBXwOj8RYHkdMXuoq5ABllYX6ZY73UaX+VIApRVOmXsvPfjgg+FWsySgqlevXqX0klsGdbvf8uXLi2/7K6t9jzzySFjtpFVYCtiyvRTCKPjRbYnaC0p/8U499dSwb5X2+dJKqMxXEggp7EkCrG+//Tas4tKqJAVcJ5544m6n+uSTT0KApZVN2h9Lq6GSgOrFF18Mnzv22GMrFGAl4dUvfvGLECLuv//+xcdJ2qN+0O2aDRs23K023SqoWzIVZOkfrapL2qNja3Vc6VcSPrICq1JDmg8jgIBDAa8XYA6pKAkBBKpZgPmpmsE5HQII5CzgdX4iwMq5C/28sZABVukN0pNWZguwrrvuunArXekNxXOR0cqgL774wrSK6r333jPtL6XNx7Uxum7tUzimjdX1Kqt9yflzOV/SriR0K6udui1RG8Tr2EmApVBL4ZTqzKwr87yZq9SSz5W3wqq8n+v4mzZtst/97nfhVHffffduK6yS9uRikIRRCuTKa08SjPXt2zesOGvSpEkupyh+z9Pd/sF+0aBOXp/x8ua6LVtbk74DrenZI7yURB0IIFBAAa8XYAVsIodCAIFIBZifIu04ykYgBQJe5ycCrAgHXxLwZLtNrXRzcnkKYeYT/vYUYGULtcrj01P8brrpJlOt2jMq2yvXACs5f3nn1M+TwCrzaYvZ2qn3JsfNNYjSZ6oiwNIeVgqdPvjgg7BaLNl7LLO9uT61UJ9JAizt21Xe3lvJajitGktbgJX4Nj1zuDU7d2wuw4v3IIBARAJeL8AiIqRUBBCoIgHmpyqC5bAIIFBpAa/zEwFWpbu2+g+QSyiTVJXcTlb6VsHyjpEtrMo3wEoCmTVr1oR9s44//nj71a9+FTZDT8IZ7SGlVy4rsPI9f3Jc3W7nfQVW8nRH7QuWPJUx28gqr9+yfSaXFWVvvvmm/dM//VPoo7QGWHVatLI2K/+1+v9Cc0YEEKhSAa8XYFXaaA6OAAJRCDA/RdFNFIlAKgW8zk8EWBEOR21IrqcAagP0bPs6ZTZJYYSeYFd636jygpA97YGV7K1Up86ebxlLzjFmzJjwhMDS+08lt63tt99+OQVYFdmDq7w9sPRkQG3WvnLlyrz2wNq6dWvYY0vBU+k9sLSCKtuth2XdQqinNerJinqioVaqaaP6smzz6ftkHHz//fd22WWXhWCqrD29nn766TCmKroHVsy3ECZOBFgRToaUjEAOAl4vwHIonbcggEAtF2B+quUdTPMQiFjA6/xEgBXhoErCEz3lL9uT9ZImKUhROKNVWE888YR16dKluLUVCbDKewph8pRAPW1QYcxtt92220bwSQHaE0ubkOu2vlxvIUzOr2Po6Yh6emHmK3kC38yZM+3hhx+2/v37Fz+F8A9/+EMIqYqKikp85plnnrGhQ4eaTCvyFEI9wVBPRNxnn32KN3HPJ8BSzdpEXwGTPLTZev369csclUnfb9iwIbRHoVPmS09IVD3nn39+OK42u1cYlmzSnu2pigrQ9L477rgj1QEWtxBGOBlSMgI5CHi9AMuhdN6CAAK1XID5qZZ3MM1DIGIBr/MTAVaEgyozpGjXrl0IifR0Pt2mp7Dib3/7mymwuf766+2xxx4z3T44e/Zsa9asWaUCrMyA6PTTT7fp06fbUUcdFY759ttvhyfe3X///WHPq/Hjx9tdd90VArTevXuHMOWwww4rfu+MGTNMTwzUq6wAa/Lkyab3NWrUKLyvdOilwKd79+7WoEGDsBJKgZlWGf32t78NYYxWdumVhHWdO3cOIdEJJ5wQ/lzhlVY+vf766+H/MwMsPV1QG58/++yzwU+b1+vWR+0npScWTp06NezppaBO9nqVt0l76Z8feuihYcWVjj1u3Ljw78w+yjY01fdqj2pT38tHfaHP6VZBrfyaMmWK/fSnPy2xCkx7kWl1lWqXq1bltW3bNgR3Wp13ww03hNOlcQVW2MR94BBrOuicCGcDSkYAgfIEvF6AlVc3P0cAgdovwPxU+/uYFiIQq4DX+YkAK9IRpU3EFQopmNq2bVuZrVDQofftu+++Jd5TkRVYOoCCEK0SUnCT7aUVPgqJFKZl7oFV+r164qBCINWhAOnRRx8t3hdLG8+fcsopxe3S6iAds2HDhiE00molBVTZXgrDFGQdd9xxxT/WCiOFOvPmzdvtI7q9UcfVzzIDLL1RT0rUz5OAK/PDuh1SK71Gjx5dvGIq3wBLxxs0aFDW45cuNDNYUt+r3xUgZnsp2FIopWAr81bE5AmHWr2V+dL7NU4UhlU0wEpWtm3cuDHSv1GUjQACtVXA6wVYbfWmXQggkLsA81PuVrwTAQSqV8Dr/ESAVb3joKBn02ocbb69fPlyW7t2rWl/JL0UDinAOfPMM61r167FK5gyT17RAEvH+O6778LKLt2qprBJL92eqNVWffr0KXE+BV4333xz2CdKT7pTbbplT/tHaZWQVkwpENOxRowYEY6llVaLFy8OP9NntNH7/Pnzi/fQ0vm1MkorvNatWxdCrV/+8pdhE3Ido3RYl1mzwi19RnUonNLT+RSkLVy4cLcAS59T/apF9b/22mth1VPPnj3DiindwpgZEFVXgKW6du3aZQqiVJv6fvPmzaFNWu2m2tq3b591rCXtWbJkiW3ZssVOPvnkEAgqFNPKNAKsgv4V5WAIIOBAwOsFmAMaSkAAgRoWYH6q4Q7g9AggUKaA1/mJAItBm2oB3RI4YcIEW79+fdhTqvS+WqnGyaPxrMDKA4u3IoBAtQp4vQCrVgROhgACLgWYn1x2C0UhgICZeZ2fCLAYnrVaQCu4dJueNpbXqjPtY5X5euONN2zw4MG2//77Z/15rcYpYOMIsAqIyaEQQKCgAl4vwAraSA6GAAJRCjA/RdltFI1AKgS8zk8EWKkYfultpDY2122FyeblF110UQixdu7cGW4J1O2DTz31VNjPShu616tXL71YlWj5ywtbWFGH7RU7QuN2VvfAYVb34GkV+zyfQgABBPYg4PUCjE5DAAEEmJ8YAwgg4FXA6/xEgOV1xFBXwQR0e+CwYcPCPlHZXmVtdF+wAlJwoEoFWP/rU/en46zu381NgRZNRACB6hTwegFWnQacCwEEfAowP/nsF6pCAAFuIWQMIFCjAu+++27YTP7xxx8PG8PrKYk9evSwIUOG2D/+4z9m3ei+RguO7OSFCLCscTur3+UvkbWcchFAwLsAXxC99xD1IZBeAean9PY9LUfAu4DX+YkVWN5HDvUhEIFAYQKsn1n9Lm9H0FpKRACBmAS8XoDFZEitCCBQNQLMT1XjylERQKDyAl7nJwKsyvctR0Ag9QKFCLC0B1bdQ65IvSUACCBQWAGvF2CFbSVHQwCBGAWYn2LsNWpGIB0CXucnAqx0jD9aiUCVClQqwGr8M6vbdhjhVZX2EAdHIL0CXi/A0tsjtBwBBBIB5ifGAgIIeBXwOj8RYHkdMdSFQEQCRUVFodqNGzdGVDWlIoBAGgS8XoClwZ42IoDAngWYnxghCCDgVcDr/ESA5XXEUBcCEQkQYEXUWZSKQMoEvF6ApawbaC4CCGQRYH5iWCCAgFcBr/MTAZbXEUNdCEQkQIAVUWdRKgIpE/B6AZaybqC5CCBAgMUYQACBiAS8Xj8RYEU0iCgVAa8CBFhee4a6EEDA6wUYPYMAAggwPzEGEEDAq4DX+YkAy+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MQYQAABrwJe5ycCLK8jhroQiEiAACuizqJUBFIm4PUCLGXdQHMRQCCLAPMTwwIBBLwKeJ2fCLC8jhjqQiAiAQKsiDqLUhFImYDXC7CUdQPNRQABAizGAAIIRCTg9fqJACuiQUSpCHgVIMDy2jPUhQACXi/A6BkEEECA+YkxgAACXgW8zk8EWF5HDHUhEJEAAVZEnUWpCKRMwOsFWMq6geYigEAWAeYnhgUCCHgV8Do/EWB5HTHUhUBEAgRYEXUWpSKQMgGvF2Ap6waaiwACBFiMAQQQiEjA6/UTAVZEg4hSEfAqQIDltWeoCwEEvF6A0TMIIIAA8xNjAAEEvAp4nZ8IsLyOGOpCICIBAqyIOotSEUiZgNcLsJR1A81FAIEsAsxPDAsEEPAq4HV+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aG2+8YfPmzbM1a9bYZ599Zj169LAxY8ZYnz59rFGjRj4LpyoEEIhaQPPO4MGDbcqUKXbWWWeV2ZaPP/7YFi9ebEuWLLG33nrLOnbsaMOHD7cRI0bYvvvum/Vzu3btsvXr19v8+fNt3bp14T2a18aPH2/dunWzunXrRm1H8QggUFiBZM647bbbwpyhayHNNb1797Zx48ZZ+/bts55w+/bttmzZMlu6dKlt2LDB2rVrZ/379w9zTVmfYX4qbN9xNARqu4C+q7355pt2xx132KpVq2zz5s3WuXNnGzp0qA0ZMsRat25dsGuh6v5eSIBV20cv7UOgwAKapB588EG74IILwsVa6dfYsWNt9uzZ1qxZswKfmcMhgECaBT788EMbNWpUCM3vvffeMgMsBVYKql544YXduHTxdvfdd9sRRxxR4mc7duywG2+80a655hrbtm3bbp+bNWuWXXzxxVa/fv00dwFtRwCB/xX47rvvwrXOFVdckdVEoZQCKoXfmS/NYwq3VqxYsdvnyvoM8xPDDgEE8hEo77taly5dwi/5FLhnvioy15R3rqr4XkiAlc9o4L0IIBBWMwwaNMi++OILmzFjhg0YMCCsuHr11VfDFzx9aVy0aJGdd955VqdOHcQQQACBSgvoN4cKzR9//PFwrLICrG+++cYmTpxoCxcutMmTJ9ukSZOsbdu2tnXr1jBf3XrrrXbOOefYzTffbM2bNy+u67nnngsru/bbb7/wpbR79+7hZ08++WSY17Zs2WIrV660Xr16VbotHAABBOIXUJB+9tln2yGHHGIKuDVnNGjQIMwVN910k91www2mL4maq5JVVTt37gzzy+WXXx5WQGhOOvjgg0NorhXt119/vRUVFdk999xjBx10EPNT/MOEFiBQIwKlv6udfvrpYWGBroXmzp0b5ietSl+wYEGJBQcVuRaqie+FBFg1Mqw4KQJxCihl1yoFfaHTBZqWu2eGVMntPbrw0vJ4fXHkhQACCFRUQKscHn74Ybv66qvDF8MmTZrYRx99VGaA9corr9hpp51mJ5xwQgixWrZsWXzqr776Kqx8WL16dfhHtwfqpXNceumlYWWWvjj269evRLlPPfWUDRw4MIT1pS/2KtouPocAAvEK6BbACy+8MATcCqiSwDtpkX6uIF237jzwwAPhl356/fWvfw3BlVZyZgZb+plWPlx55ZU2c+ZMu/POO8MqUuaneMcIlSNQkwK6/hk9erTNmTMnzEWZ39V0DTVy5EjbtGlT+MVcp06dKjzX1NT3QgKsmhxdnBuByAQ+//zz8BvH//7v/y4x6SXNyPwi+MQTT4TfPvJCAAEEKiLw7bff2mWXXRZWJmiZuy7EtNLzqquuKjPAuu6668Lqhttvvz3cblj6pX0gFETpVkHto6WLur/85S9h9dXee+9t9913nx144IElPqZ5T18m33nnnXD7dOkl9xVpG59BAIF4BbQi9MwzzyyeM7LtJaNf4g0bNiyE79OmTQuN1fyhueb3v/99mIPq1atXAiEJ4Pv27Rt+WajAnvkp3nFC5Qh4FMhcqf78888Xf1eryFxTU98LCbA8jixqQsCpQLJM9Cc/+UlYqZC5uiEpOUn9y/oC6bRplIUAAs4EdJGl2wC1klNhlDZf15c+7TmT7RbC5KJs+fLlplVTxx577G4t0ipRrabSz2655ZbwBVS3PWvFlvZpUEjWuHHjEp/TbT/6AqpwTMc98cQTnUlRDgIIeBNIAizdrqMVEHol81fmqqzMurXKNHk4RRKmMz9561nqQSBugffffz8sRtCiA10vae89vSoy19TU90ICrLjHINUjUK0CyeSmL5PJbwdLF6CLLj3hIvO3jtVaJCdDAIFaIaCl6bqtRvvKJK89BViffvpp+PL3wQcflLlSKrnYOuCAA8JqK62cyGXO2tN5awU2jUAAgYIJJLcY6vbnZDV6WaseMk+abQ5jfipYt3AgBFItoOsp3TaoX8Y99thjYaW6bmlObi+syFxTU98LCbBSPZRpPAL5CeQyUSXvIcDKz5Z3I4BA+QKVDbCSL4g6Uz4BVnJht6enH5ZfPe9AAIE0CCT75mnj5OSBEbkEWMl7Xn755eIQPpcvlcxPaRhVtBGBigskc4SOoBVX8+fPtz59+ljdunWLD1qRuaamvhcSYFV8LPBJBFInkM9EpX1oFGKV3uMhdWg0GAEECiZQqADr+++/D0vnk5VY5a0aTS7sMjdXLlijOBACCNQagX//938PT0zVSw+GOOKII8J/5xNg6UlgDz30kB111FE5rRBlfqo1w4eGIFAlAnrC6dq1a8M89Mc//jGsbJ86dWrY6F177emVT4CVXAvV1PdCAqwqGSYcFIHaKZDPRMUKrNo5BmgVAjUpUKgAK7lYy/UWQlY41GSvc24E4hB46aWXbMyYMfbFF1/Y0qVLrVu3bsWF5xNgsQIrjv6mSgRiFHjvvffCw260l3HmE+XzCbCS1eg19b2QACvGkUfNCNSQgC6qevXqFZ6+wx5YNdQJnBaBFAvsKcBKnoaji7OynhaYbQ+s5Mlgewrd2QMrxYOOpiNQjsCuXbtM+11dcskl1qJFC7vtttvsuOOOK/EpPVX14osvtltvvdUyn/yV+aZse2AxPzH8EECg0ALJtZAexpU8MKIic01NfS8kwCr0iOB4CNRigXyeNqHfPp5zzjm1WIOmIYBAdQsU6imEWhkxb948a9q0aV5P3lm/fr117dq1upvN+RBAwKmAnuSluWTGjBkhtNJ/H3744VmrzfUphPXr1w+3OOvJq/k8GYz5yekgoSwEnAl8/fXXNmHCBHv11VeLf+FXkbmmpr4XEmA5G1CUg4BngS+//NLOO+88+/Of/5x1hYMu5C699NKw70Py5B3P7aE2BBCIS6C8lVBaGTpp0iQra7P1VatW2YABA8Lj7KdMmRKevrN58+awqrR58+ZhSX2bNm1KoGhl14gRI+ydd94pc2VXXIpUiwAChRDYtm1bmEe0UfvIkSNt1qxZ1qpVqzIP/cgjj1i/fv1KzD+Zb37llVfstNNOs759+xavcmd+KkRPcQwE0iOQudpTD5Q48cQTd2t8tu9zFZlraup7IQFWesYzLUWg0gJ6rP21115r06ZNK3HfdHLgN954wwYPHmwHHXSQLVu2zNq2bVvpc3IABBBAIBEoL8DSbxBPOeUUO/nkk23hwoWm5fHJ66uvvrJx48bZ6tWrwz89evQIP0r2ptGKBwVY+oKZ+UqeKKbga8GCBdasWTM6BAEEUi6wffv28As73RI4ffr08N/JZshl0SSrFfbaa68Qsrdv3774rXrE/ZVXXmkzZ860zIdFMD+lfKDRfAQqILB48eKw4GDUqFFZt3xJrmt69uxpeq+ulSoy19TU90ICrAoMCj6CQJoFkpBK+8zMmTPH9PSuRo0ahWWo2t9BXyAXLVoUJk6tbuCFAAIIFEqgvAArCakUoGtFxFVXXRWC9K1bt4ZbfPRlU7c2J4+2T+pKLua0ekI/Uwim15NPPhnmtS1bttjKlSvDHoC8EEAg3QI7d+60uXPnhtBKq640R+i2v/JemSFV7969wxfLDh06mFZy6dZDPSmsqKgoBOn6RSDzU3mi/BwBBLIJvPvuu+H7mb6TTZ48OaxM17WQgnf9Ak9PIPzss8/C9zUtPKjMXFMT3wsJsBj3CCCQl4DSdm30p8dEa/Ir/Ro7dqzNnj2bVQp5qfJmBBDIRaC8AEvH0CoH3fKnC7fSr86dO5d4tH3yc32x1JdJHV9fJku/8vmSmks7eA8CCMQr8Kc//cnOOOMM27RpU7mNKL0C4sMPPwwrQVesWLHbZ9u1a7fb0wv1Juancpl5AwIIlBJ47rnn7Pzzzw/XRKVfe++9d1jtOXr06BLhe0Xmmpr4XkiAxXBHAIG8BTRZKXHXbwzXrFkTgizdjqPHR/fp0yesyOKFAAIIFFoglwBL5/z444/DsvglS5aEi7eOHTva8OHDQ7CljZGzvfQkMW2CPH/+fFu3bl14i+a18ePHmzZ9r1u3bqGbw/EQQCBCgeRpXbmUnu0WHq2C0CpRPexmw4YNpuCqf//+Ya7JvK0w8/jMT7lo8x4EEMgU+J//+Z8w1+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H/BUBRqBJfEUAAAAAElFTkSuQmCC"/>
          <p:cNvSpPr>
            <a:spLocks noChangeAspect="1" noChangeArrowheads="1"/>
          </p:cNvSpPr>
          <p:nvPr/>
        </p:nvSpPr>
        <p:spPr bwMode="auto">
          <a:xfrm>
            <a:off x="307975" y="7937"/>
            <a:ext cx="15041514" cy="15041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Google Shape;353;p14"/>
          <p:cNvSpPr txBox="1">
            <a:spLocks/>
          </p:cNvSpPr>
          <p:nvPr/>
        </p:nvSpPr>
        <p:spPr>
          <a:xfrm>
            <a:off x="1214081" y="901979"/>
            <a:ext cx="17068799" cy="1674272"/>
          </a:xfrm>
          <a:prstGeom prst="rect">
            <a:avLst/>
          </a:prstGeom>
        </p:spPr>
        <p:txBody>
          <a:bodyPr spcFirstLastPara="1" wrap="square" lIns="0" tIns="0" rIns="0" bIns="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defRPr/>
            </a:pPr>
            <a:r>
              <a:rPr lang="en-US" sz="4800" b="1" spc="-63" dirty="0">
                <a:solidFill>
                  <a:srgbClr val="002060"/>
                </a:solidFill>
                <a:latin typeface="Source Sans Pro" panose="020B0604020202020204" charset="0"/>
              </a:rPr>
              <a:t>Characteristics of workers in our sample</a:t>
            </a:r>
          </a:p>
          <a:p>
            <a:pPr lvl="0" algn="l">
              <a:spcBef>
                <a:spcPts val="0"/>
              </a:spcBef>
              <a:defRPr/>
            </a:pPr>
            <a:endParaRPr lang="en-US" sz="4000" b="1" spc="-63" dirty="0">
              <a:solidFill>
                <a:srgbClr val="E46C0A"/>
              </a:solidFill>
              <a:latin typeface="Source Sans Pro" panose="020B0604020202020204" charset="0"/>
            </a:endParaRPr>
          </a:p>
        </p:txBody>
      </p:sp>
      <p:sp>
        <p:nvSpPr>
          <p:cNvPr id="2" name="Isosceles Triangle 1">
            <a:extLst>
              <a:ext uri="{FF2B5EF4-FFF2-40B4-BE49-F238E27FC236}">
                <a16:creationId xmlns:a16="http://schemas.microsoft.com/office/drawing/2014/main" id="{5BAC77C1-CB47-E9FF-A4FD-B06069AF2B30}"/>
              </a:ext>
            </a:extLst>
          </p:cNvPr>
          <p:cNvSpPr/>
          <p:nvPr/>
        </p:nvSpPr>
        <p:spPr>
          <a:xfrm rot="16200000" flipV="1">
            <a:off x="-60164" y="749875"/>
            <a:ext cx="1110455" cy="906105"/>
          </a:xfrm>
          <a:prstGeom prst="triangle">
            <a:avLst>
              <a:gd name="adj" fmla="val 4935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4" name="Rectangle 3">
            <a:extLst>
              <a:ext uri="{FF2B5EF4-FFF2-40B4-BE49-F238E27FC236}">
                <a16:creationId xmlns:a16="http://schemas.microsoft.com/office/drawing/2014/main" id="{145C143D-79FD-3802-88B2-930D63396CD7}"/>
              </a:ext>
            </a:extLst>
          </p:cNvPr>
          <p:cNvSpPr/>
          <p:nvPr/>
        </p:nvSpPr>
        <p:spPr>
          <a:xfrm>
            <a:off x="1100515" y="2576250"/>
            <a:ext cx="13301285" cy="7215449"/>
          </a:xfrm>
          <a:prstGeom prst="rect">
            <a:avLst/>
          </a:prstGeom>
          <a:solidFill>
            <a:srgbClr val="F39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t>14 percent of workers in our sample are identified with low pay. </a:t>
            </a:r>
          </a:p>
          <a:p>
            <a:endParaRPr lang="en-US" sz="4000" dirty="0"/>
          </a:p>
          <a:p>
            <a:r>
              <a:rPr lang="en-US" sz="4000" dirty="0"/>
              <a:t>The incidence of low pay is lower (10 percent) in the group of workers covered by CBA than in the group not covered (23 percent).</a:t>
            </a:r>
          </a:p>
          <a:p>
            <a:endParaRPr lang="en-US" sz="4000" dirty="0"/>
          </a:p>
          <a:p>
            <a:r>
              <a:rPr lang="en-US" sz="4000" dirty="0">
                <a:solidFill>
                  <a:schemeClr val="tx1"/>
                </a:solidFill>
                <a:effectLst/>
                <a:latin typeface="Calibri" panose="020F0502020204030204" pitchFamily="34" charset="0"/>
                <a:ea typeface="Calibri" panose="020F0502020204030204" pitchFamily="34" charset="0"/>
              </a:rPr>
              <a:t>Workers covered by CBA attain lower education levels, are more likely to have part-time work; more likely to have permanent than temporary contracts; and more concentrated in the public sector. </a:t>
            </a:r>
          </a:p>
        </p:txBody>
      </p:sp>
    </p:spTree>
    <p:extLst>
      <p:ext uri="{BB962C8B-B14F-4D97-AF65-F5344CB8AC3E}">
        <p14:creationId xmlns:p14="http://schemas.microsoft.com/office/powerpoint/2010/main" val="268529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BE44E2-C265-EBE5-7400-991BFB7627B2}"/>
              </a:ext>
            </a:extLst>
          </p:cNvPr>
          <p:cNvSpPr/>
          <p:nvPr/>
        </p:nvSpPr>
        <p:spPr>
          <a:xfrm>
            <a:off x="762000" y="8892597"/>
            <a:ext cx="16375139" cy="11387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solidFill>
            </a:endParaRPr>
          </a:p>
        </p:txBody>
      </p:sp>
      <p:sp>
        <p:nvSpPr>
          <p:cNvPr id="2" name="TextBox 4">
            <a:extLst>
              <a:ext uri="{FF2B5EF4-FFF2-40B4-BE49-F238E27FC236}">
                <a16:creationId xmlns:a16="http://schemas.microsoft.com/office/drawing/2014/main" id="{71E7C70C-7285-DACF-ADCE-F3254AC6D9A2}"/>
              </a:ext>
            </a:extLst>
          </p:cNvPr>
          <p:cNvSpPr txBox="1"/>
          <p:nvPr/>
        </p:nvSpPr>
        <p:spPr>
          <a:xfrm>
            <a:off x="1352333" y="9018222"/>
            <a:ext cx="15194472" cy="1138773"/>
          </a:xfrm>
          <a:prstGeom prst="rect">
            <a:avLst/>
          </a:prstGeom>
        </p:spPr>
        <p:txBody>
          <a:bodyPr wrap="square" lIns="0" tIns="0" rIns="0" bIns="0" rtlCol="0" anchor="t">
            <a:spAutoFit/>
          </a:bodyPr>
          <a:lstStyle/>
          <a:p>
            <a:pPr>
              <a:spcBef>
                <a:spcPct val="0"/>
              </a:spcBef>
              <a:buClr>
                <a:srgbClr val="E46C0A"/>
              </a:buClr>
            </a:pPr>
            <a:endParaRPr lang="en-US" dirty="0">
              <a:solidFill>
                <a:schemeClr val="bg1"/>
              </a:solidFill>
              <a:cs typeface="Calibri" panose="020F0502020204030204" pitchFamily="34" charset="0"/>
            </a:endParaRPr>
          </a:p>
          <a:p>
            <a:pPr>
              <a:spcBef>
                <a:spcPct val="0"/>
              </a:spcBef>
              <a:buClr>
                <a:srgbClr val="E46C0A"/>
              </a:buClr>
            </a:pPr>
            <a:r>
              <a:rPr lang="en-US" sz="1900" dirty="0">
                <a:solidFill>
                  <a:schemeClr val="bg1"/>
                </a:solidFill>
                <a:cs typeface="Calibri" panose="020F0502020204030204" pitchFamily="34" charset="0"/>
              </a:rPr>
              <a:t>The magnitude of coefficient is lowest in education and health sector and reaches the highest values in construction and manufacturing sectors. </a:t>
            </a:r>
          </a:p>
          <a:p>
            <a:pPr marL="342900" indent="-342900">
              <a:spcBef>
                <a:spcPct val="0"/>
              </a:spcBef>
              <a:buClr>
                <a:srgbClr val="E46C0A"/>
              </a:buClr>
              <a:buFont typeface="Arial" panose="020B0604020202020204" pitchFamily="34" charset="0"/>
              <a:buChar char="•"/>
            </a:pPr>
            <a:endParaRPr lang="en-US" sz="1900" dirty="0">
              <a:solidFill>
                <a:schemeClr val="bg1"/>
              </a:solidFill>
              <a:cs typeface="Calibri" panose="020F0502020204030204" pitchFamily="34" charset="0"/>
            </a:endParaRPr>
          </a:p>
          <a:p>
            <a:pPr marL="342900" indent="-342900">
              <a:spcBef>
                <a:spcPct val="0"/>
              </a:spcBef>
              <a:buClr>
                <a:srgbClr val="E46C0A"/>
              </a:buClr>
              <a:buFont typeface="Arial" panose="020B0604020202020204" pitchFamily="34" charset="0"/>
              <a:buChar char="•"/>
            </a:pPr>
            <a:endParaRPr lang="en-US" b="0" i="0" dirty="0">
              <a:solidFill>
                <a:schemeClr val="bg1"/>
              </a:solidFill>
              <a:effectLst/>
            </a:endParaRPr>
          </a:p>
        </p:txBody>
      </p:sp>
      <p:sp>
        <p:nvSpPr>
          <p:cNvPr id="3" name="Google Shape;353;p14">
            <a:extLst>
              <a:ext uri="{FF2B5EF4-FFF2-40B4-BE49-F238E27FC236}">
                <a16:creationId xmlns:a16="http://schemas.microsoft.com/office/drawing/2014/main" id="{D6EEBBFE-6130-2B85-4D25-05AD9C2B715B}"/>
              </a:ext>
            </a:extLst>
          </p:cNvPr>
          <p:cNvSpPr txBox="1">
            <a:spLocks/>
          </p:cNvSpPr>
          <p:nvPr/>
        </p:nvSpPr>
        <p:spPr>
          <a:xfrm>
            <a:off x="1371601" y="906651"/>
            <a:ext cx="15087600" cy="1371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73763"/>
              </a:buClr>
              <a:buSzPts val="4800"/>
              <a:buFont typeface="Raleway SemiBold"/>
              <a:buNone/>
              <a:defRPr sz="4800" b="0" i="0" u="none" strike="noStrike" cap="none">
                <a:solidFill>
                  <a:srgbClr val="073763"/>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b="1" kern="0" dirty="0">
                <a:latin typeface="Source Sans Pro"/>
                <a:ea typeface="Source Sans Pro"/>
                <a:cs typeface="Source Sans Pro"/>
                <a:sym typeface="Source Sans Pro"/>
              </a:rPr>
              <a:t>Different impact of CBA between sectors</a:t>
            </a:r>
            <a:br>
              <a:rPr lang="en-US" sz="8800" b="1" kern="0" dirty="0">
                <a:latin typeface="Source Sans Pro"/>
                <a:ea typeface="Source Sans Pro"/>
                <a:cs typeface="Source Sans Pro"/>
                <a:sym typeface="Source Sans Pro"/>
              </a:rPr>
            </a:br>
            <a:r>
              <a:rPr kumimoji="0" lang="en-US" sz="3000" b="1" i="0" u="none" strike="noStrike" kern="1200" cap="none" spc="0" normalizeH="0" baseline="0" noProof="0" dirty="0">
                <a:ln>
                  <a:noFill/>
                </a:ln>
                <a:solidFill>
                  <a:srgbClr val="E46C0A"/>
                </a:solidFill>
                <a:effectLst/>
                <a:uLnTx/>
                <a:uFillTx/>
                <a:latin typeface="Calibri" panose="020F0502020204030204" pitchFamily="34" charset="0"/>
                <a:ea typeface="Times New Roman" panose="02020603050405020304" pitchFamily="18" charset="0"/>
                <a:cs typeface="+mj-cs"/>
              </a:rPr>
              <a:t>Contribution of collective bargaining is weaker in sectors employing high-skilled workers </a:t>
            </a:r>
            <a:endParaRPr lang="en-US" sz="3000" b="1" kern="0" dirty="0">
              <a:solidFill>
                <a:srgbClr val="E46C0A"/>
              </a:solidFill>
              <a:latin typeface="Source Sans Pro"/>
              <a:ea typeface="Source Sans Pro"/>
              <a:cs typeface="Source Sans Pro"/>
              <a:sym typeface="Source Sans Pro"/>
            </a:endParaRPr>
          </a:p>
        </p:txBody>
      </p:sp>
      <p:sp>
        <p:nvSpPr>
          <p:cNvPr id="7" name="Isosceles Triangle 6">
            <a:extLst>
              <a:ext uri="{FF2B5EF4-FFF2-40B4-BE49-F238E27FC236}">
                <a16:creationId xmlns:a16="http://schemas.microsoft.com/office/drawing/2014/main" id="{87FF5EF3-A411-7436-E227-6E6724FDF0D6}"/>
              </a:ext>
            </a:extLst>
          </p:cNvPr>
          <p:cNvSpPr/>
          <p:nvPr/>
        </p:nvSpPr>
        <p:spPr>
          <a:xfrm rot="16200000" flipV="1">
            <a:off x="-60164" y="749875"/>
            <a:ext cx="1110455" cy="906105"/>
          </a:xfrm>
          <a:prstGeom prst="triangle">
            <a:avLst>
              <a:gd name="adj" fmla="val 4935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13" name="Isosceles Triangle 12">
            <a:extLst>
              <a:ext uri="{FF2B5EF4-FFF2-40B4-BE49-F238E27FC236}">
                <a16:creationId xmlns:a16="http://schemas.microsoft.com/office/drawing/2014/main" id="{27C6A6F3-DADA-09A2-48B3-4FC0AA436189}"/>
              </a:ext>
            </a:extLst>
          </p:cNvPr>
          <p:cNvSpPr/>
          <p:nvPr/>
        </p:nvSpPr>
        <p:spPr>
          <a:xfrm rot="13351803" flipV="1">
            <a:off x="16491212" y="8697610"/>
            <a:ext cx="1021723" cy="515599"/>
          </a:xfrm>
          <a:prstGeom prst="triangle">
            <a:avLst>
              <a:gd name="adj" fmla="val 461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graphicFrame>
        <p:nvGraphicFramePr>
          <p:cNvPr id="5" name="Chart 4">
            <a:extLst>
              <a:ext uri="{FF2B5EF4-FFF2-40B4-BE49-F238E27FC236}">
                <a16:creationId xmlns:a16="http://schemas.microsoft.com/office/drawing/2014/main" id="{75F00121-E5A8-49AD-B5EB-FEA65E28E0DC}"/>
              </a:ext>
            </a:extLst>
          </p:cNvPr>
          <p:cNvGraphicFramePr/>
          <p:nvPr>
            <p:extLst>
              <p:ext uri="{D42A27DB-BD31-4B8C-83A1-F6EECF244321}">
                <p14:modId xmlns:p14="http://schemas.microsoft.com/office/powerpoint/2010/main" val="762097958"/>
              </p:ext>
            </p:extLst>
          </p:nvPr>
        </p:nvGraphicFramePr>
        <p:xfrm>
          <a:off x="1346471" y="2013159"/>
          <a:ext cx="8580755" cy="63590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3C74434-F3C0-E17E-8EDE-5BB79851E7BC}"/>
              </a:ext>
            </a:extLst>
          </p:cNvPr>
          <p:cNvSpPr txBox="1"/>
          <p:nvPr/>
        </p:nvSpPr>
        <p:spPr>
          <a:xfrm>
            <a:off x="1377463" y="8422555"/>
            <a:ext cx="15558204" cy="392159"/>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rPr>
              <a:t>Note: Presented are estimates on CBA variable obtained from models estimated separately for each sector. All e</a:t>
            </a:r>
            <a:r>
              <a:rPr lang="en-US" sz="1800" dirty="0" err="1">
                <a:effectLst/>
                <a:latin typeface="Calibri" panose="020F0502020204030204" pitchFamily="34" charset="0"/>
                <a:ea typeface="Calibri" panose="020F0502020204030204" pitchFamily="34" charset="0"/>
              </a:rPr>
              <a:t>stimates</a:t>
            </a:r>
            <a:r>
              <a:rPr lang="en-US" sz="1800" dirty="0">
                <a:effectLst/>
                <a:latin typeface="Calibri" panose="020F0502020204030204" pitchFamily="34" charset="0"/>
                <a:ea typeface="Calibri" panose="020F0502020204030204" pitchFamily="34" charset="0"/>
              </a:rPr>
              <a:t> are confirmed significant at 1% level.</a:t>
            </a:r>
          </a:p>
        </p:txBody>
      </p:sp>
      <p:sp>
        <p:nvSpPr>
          <p:cNvPr id="9" name="Freeform 6">
            <a:extLst>
              <a:ext uri="{FF2B5EF4-FFF2-40B4-BE49-F238E27FC236}">
                <a16:creationId xmlns:a16="http://schemas.microsoft.com/office/drawing/2014/main" id="{1297DFD8-A7E8-971A-3C6D-022ADBA79BD4}"/>
              </a:ext>
            </a:extLst>
          </p:cNvPr>
          <p:cNvSpPr/>
          <p:nvPr/>
        </p:nvSpPr>
        <p:spPr>
          <a:xfrm>
            <a:off x="14698576" y="906651"/>
            <a:ext cx="3505529" cy="7650959"/>
          </a:xfrm>
          <a:custGeom>
            <a:avLst/>
            <a:gdLst/>
            <a:ahLst/>
            <a:cxnLst/>
            <a:rect l="l" t="t" r="r" b="b"/>
            <a:pathLst>
              <a:path w="1215932" h="2653821">
                <a:moveTo>
                  <a:pt x="0" y="0"/>
                </a:moveTo>
                <a:lnTo>
                  <a:pt x="1215932" y="0"/>
                </a:lnTo>
                <a:lnTo>
                  <a:pt x="1215932" y="2653821"/>
                </a:lnTo>
                <a:lnTo>
                  <a:pt x="0" y="26538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Tree>
    <p:extLst>
      <p:ext uri="{BB962C8B-B14F-4D97-AF65-F5344CB8AC3E}">
        <p14:creationId xmlns:p14="http://schemas.microsoft.com/office/powerpoint/2010/main" val="99682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161C3B18-4760-5854-9D2F-2890775B10AA}"/>
              </a:ext>
            </a:extLst>
          </p:cNvPr>
          <p:cNvSpPr/>
          <p:nvPr/>
        </p:nvSpPr>
        <p:spPr>
          <a:xfrm rot="16200000" flipV="1">
            <a:off x="-60164" y="749875"/>
            <a:ext cx="1110455" cy="906105"/>
          </a:xfrm>
          <a:prstGeom prst="triangle">
            <a:avLst>
              <a:gd name="adj" fmla="val 4935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10" name="Google Shape;353;p14">
            <a:extLst>
              <a:ext uri="{FF2B5EF4-FFF2-40B4-BE49-F238E27FC236}">
                <a16:creationId xmlns:a16="http://schemas.microsoft.com/office/drawing/2014/main" id="{67D2233B-BB2E-231D-845F-339838216206}"/>
              </a:ext>
            </a:extLst>
          </p:cNvPr>
          <p:cNvSpPr txBox="1">
            <a:spLocks/>
          </p:cNvSpPr>
          <p:nvPr/>
        </p:nvSpPr>
        <p:spPr>
          <a:xfrm>
            <a:off x="1371601" y="906651"/>
            <a:ext cx="15087600" cy="1371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73763"/>
              </a:buClr>
              <a:buSzPts val="4800"/>
              <a:buFont typeface="Raleway SemiBold"/>
              <a:buNone/>
              <a:defRPr sz="4800" b="0" i="0" u="none" strike="noStrike" cap="none">
                <a:solidFill>
                  <a:srgbClr val="073763"/>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b="1" kern="0" dirty="0">
                <a:latin typeface="Source Sans Pro"/>
                <a:ea typeface="Source Sans Pro"/>
                <a:cs typeface="Source Sans Pro"/>
                <a:sym typeface="Source Sans Pro"/>
              </a:rPr>
              <a:t>Heterogenous impact of collective bargaining</a:t>
            </a:r>
            <a:br>
              <a:rPr lang="en-US" sz="8800" b="1" kern="0" dirty="0">
                <a:latin typeface="Source Sans Pro"/>
                <a:ea typeface="Source Sans Pro"/>
                <a:cs typeface="Source Sans Pro"/>
                <a:sym typeface="Source Sans Pro"/>
              </a:rPr>
            </a:br>
            <a:r>
              <a:rPr kumimoji="0" lang="en-US" sz="3000" b="1" i="0" u="none" strike="noStrike" kern="1200" cap="none" spc="0" normalizeH="0" baseline="0" noProof="0" dirty="0">
                <a:ln>
                  <a:noFill/>
                </a:ln>
                <a:solidFill>
                  <a:srgbClr val="E46C0A"/>
                </a:solidFill>
                <a:effectLst/>
                <a:uLnTx/>
                <a:uFillTx/>
                <a:latin typeface="Calibri" panose="020F0502020204030204" pitchFamily="34" charset="0"/>
                <a:ea typeface="Times New Roman" panose="02020603050405020304" pitchFamily="18" charset="0"/>
                <a:cs typeface="+mj-cs"/>
              </a:rPr>
              <a:t>The impact of collective wage bargaining on wage levels is higher for workers with lowest education attainment, older workers, those employed in private firms, and workers with temporary contracts or with part-time work. </a:t>
            </a:r>
            <a:endParaRPr lang="en-US" sz="3000" b="1" kern="0" dirty="0">
              <a:solidFill>
                <a:srgbClr val="E46C0A"/>
              </a:solidFill>
              <a:latin typeface="Source Sans Pro"/>
              <a:ea typeface="Source Sans Pro"/>
              <a:cs typeface="Source Sans Pro"/>
              <a:sym typeface="Source Sans Pro"/>
            </a:endParaRPr>
          </a:p>
        </p:txBody>
      </p:sp>
      <p:graphicFrame>
        <p:nvGraphicFramePr>
          <p:cNvPr id="3" name="Chart 2">
            <a:extLst>
              <a:ext uri="{FF2B5EF4-FFF2-40B4-BE49-F238E27FC236}">
                <a16:creationId xmlns:a16="http://schemas.microsoft.com/office/drawing/2014/main" id="{89CB8A02-0035-4E47-9021-EB66F2CB442A}"/>
              </a:ext>
            </a:extLst>
          </p:cNvPr>
          <p:cNvGraphicFramePr/>
          <p:nvPr>
            <p:extLst>
              <p:ext uri="{D42A27DB-BD31-4B8C-83A1-F6EECF244321}">
                <p14:modId xmlns:p14="http://schemas.microsoft.com/office/powerpoint/2010/main" val="1159790030"/>
              </p:ext>
            </p:extLst>
          </p:nvPr>
        </p:nvGraphicFramePr>
        <p:xfrm>
          <a:off x="5105400" y="2784231"/>
          <a:ext cx="9732492" cy="6696075"/>
        </p:xfrm>
        <a:graphic>
          <a:graphicData uri="http://schemas.openxmlformats.org/drawingml/2006/chart">
            <c:chart xmlns:c="http://schemas.openxmlformats.org/drawingml/2006/chart" xmlns:r="http://schemas.openxmlformats.org/officeDocument/2006/relationships" r:id="rId3"/>
          </a:graphicData>
        </a:graphic>
      </p:graphicFrame>
      <p:sp>
        <p:nvSpPr>
          <p:cNvPr id="6" name="Freeform 8">
            <a:extLst>
              <a:ext uri="{FF2B5EF4-FFF2-40B4-BE49-F238E27FC236}">
                <a16:creationId xmlns:a16="http://schemas.microsoft.com/office/drawing/2014/main" id="{2AAB2B10-96DE-033A-080F-87FE18BFE8A5}"/>
              </a:ext>
            </a:extLst>
          </p:cNvPr>
          <p:cNvSpPr/>
          <p:nvPr/>
        </p:nvSpPr>
        <p:spPr>
          <a:xfrm flipH="1">
            <a:off x="1371600" y="2857500"/>
            <a:ext cx="3886200" cy="7162800"/>
          </a:xfrm>
          <a:custGeom>
            <a:avLst/>
            <a:gdLst/>
            <a:ahLst/>
            <a:cxnLst/>
            <a:rect l="l" t="t" r="r" b="b"/>
            <a:pathLst>
              <a:path w="5527860" h="10858296">
                <a:moveTo>
                  <a:pt x="5527860" y="0"/>
                </a:moveTo>
                <a:lnTo>
                  <a:pt x="0" y="0"/>
                </a:lnTo>
                <a:lnTo>
                  <a:pt x="0" y="10858296"/>
                </a:lnTo>
                <a:lnTo>
                  <a:pt x="5527860" y="10858296"/>
                </a:lnTo>
                <a:lnTo>
                  <a:pt x="552786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2" name="TextBox 11">
            <a:extLst>
              <a:ext uri="{FF2B5EF4-FFF2-40B4-BE49-F238E27FC236}">
                <a16:creationId xmlns:a16="http://schemas.microsoft.com/office/drawing/2014/main" id="{81D347C6-A996-0A78-9CAD-EAF58D397B85}"/>
              </a:ext>
            </a:extLst>
          </p:cNvPr>
          <p:cNvSpPr txBox="1"/>
          <p:nvPr/>
        </p:nvSpPr>
        <p:spPr>
          <a:xfrm>
            <a:off x="5334000" y="9612191"/>
            <a:ext cx="12573000" cy="710707"/>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rPr>
              <a:t>Note: Separate models are estimated by adding interaction terms between coverage and characteristics of workers (education, age, gender) and parameters of their job (firm ownership, type of contract) to baseline specification.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9679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161C3B18-4760-5854-9D2F-2890775B10AA}"/>
              </a:ext>
            </a:extLst>
          </p:cNvPr>
          <p:cNvSpPr/>
          <p:nvPr/>
        </p:nvSpPr>
        <p:spPr>
          <a:xfrm rot="16200000" flipV="1">
            <a:off x="-60164" y="749875"/>
            <a:ext cx="1110455" cy="906105"/>
          </a:xfrm>
          <a:prstGeom prst="triangle">
            <a:avLst>
              <a:gd name="adj" fmla="val 4935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10" name="Google Shape;353;p14">
            <a:extLst>
              <a:ext uri="{FF2B5EF4-FFF2-40B4-BE49-F238E27FC236}">
                <a16:creationId xmlns:a16="http://schemas.microsoft.com/office/drawing/2014/main" id="{67D2233B-BB2E-231D-845F-339838216206}"/>
              </a:ext>
            </a:extLst>
          </p:cNvPr>
          <p:cNvSpPr txBox="1">
            <a:spLocks/>
          </p:cNvSpPr>
          <p:nvPr/>
        </p:nvSpPr>
        <p:spPr>
          <a:xfrm>
            <a:off x="1371601" y="800100"/>
            <a:ext cx="15087600" cy="1295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73763"/>
              </a:buClr>
              <a:buSzPts val="4800"/>
              <a:buFont typeface="Raleway SemiBold"/>
              <a:buNone/>
              <a:defRPr sz="4800" b="0" i="0" u="none" strike="noStrike" cap="none">
                <a:solidFill>
                  <a:srgbClr val="073763"/>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b="1" kern="0" dirty="0">
                <a:latin typeface="Source Sans Pro"/>
                <a:ea typeface="Source Sans Pro"/>
                <a:cs typeface="Source Sans Pro"/>
                <a:sym typeface="Source Sans Pro"/>
              </a:rPr>
              <a:t>The impact of collective bargaining vary with the level of minimum wages to median wage (</a:t>
            </a:r>
            <a:r>
              <a:rPr lang="en-US" b="1" kern="0" dirty="0" err="1">
                <a:latin typeface="Source Sans Pro"/>
                <a:ea typeface="Source Sans Pro"/>
                <a:cs typeface="Source Sans Pro"/>
                <a:sym typeface="Source Sans Pro"/>
              </a:rPr>
              <a:t>Kaitz</a:t>
            </a:r>
            <a:r>
              <a:rPr lang="en-US" b="1" kern="0" dirty="0">
                <a:latin typeface="Source Sans Pro"/>
                <a:ea typeface="Source Sans Pro"/>
                <a:cs typeface="Source Sans Pro"/>
                <a:sym typeface="Source Sans Pro"/>
              </a:rPr>
              <a:t> index)</a:t>
            </a:r>
            <a:br>
              <a:rPr lang="en-US" sz="8800" b="1" kern="0" dirty="0">
                <a:latin typeface="Source Sans Pro"/>
                <a:ea typeface="Source Sans Pro"/>
                <a:cs typeface="Source Sans Pro"/>
                <a:sym typeface="Source Sans Pro"/>
              </a:rPr>
            </a:br>
            <a:endParaRPr lang="en-US" sz="3000" b="1" kern="0" dirty="0">
              <a:solidFill>
                <a:srgbClr val="E46C0A"/>
              </a:solidFill>
              <a:latin typeface="Source Sans Pro"/>
              <a:ea typeface="Source Sans Pro"/>
              <a:cs typeface="Source Sans Pro"/>
              <a:sym typeface="Source Sans Pro"/>
            </a:endParaRPr>
          </a:p>
        </p:txBody>
      </p:sp>
      <p:pic>
        <p:nvPicPr>
          <p:cNvPr id="2" name="Picture 1">
            <a:extLst>
              <a:ext uri="{FF2B5EF4-FFF2-40B4-BE49-F238E27FC236}">
                <a16:creationId xmlns:a16="http://schemas.microsoft.com/office/drawing/2014/main" id="{A4EA43C1-0545-633C-922F-900BD94FDD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5" y="4000500"/>
            <a:ext cx="7878456" cy="5257800"/>
          </a:xfrm>
          <a:prstGeom prst="rect">
            <a:avLst/>
          </a:prstGeom>
          <a:noFill/>
          <a:ln>
            <a:noFill/>
          </a:ln>
        </p:spPr>
      </p:pic>
      <p:sp>
        <p:nvSpPr>
          <p:cNvPr id="5" name="TextBox 4">
            <a:extLst>
              <a:ext uri="{FF2B5EF4-FFF2-40B4-BE49-F238E27FC236}">
                <a16:creationId xmlns:a16="http://schemas.microsoft.com/office/drawing/2014/main" id="{C8A919CB-E558-8DB0-8CBF-DD88BAAC7094}"/>
              </a:ext>
            </a:extLst>
          </p:cNvPr>
          <p:cNvSpPr txBox="1"/>
          <p:nvPr/>
        </p:nvSpPr>
        <p:spPr>
          <a:xfrm>
            <a:off x="1400909" y="3543300"/>
            <a:ext cx="7209691" cy="64633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The marginal effect of </a:t>
            </a:r>
            <a:r>
              <a:rPr lang="en-US" sz="1800" dirty="0">
                <a:effectLst/>
                <a:latin typeface="Calibri" panose="020F0502020204030204" pitchFamily="34" charset="0"/>
                <a:ea typeface="Calibri" panose="020F0502020204030204" pitchFamily="34" charset="0"/>
              </a:rPr>
              <a:t>collective bargaining on the incidence of low pay for different values of </a:t>
            </a:r>
            <a:r>
              <a:rPr lang="en-US" sz="1800" dirty="0" err="1">
                <a:effectLst/>
                <a:latin typeface="Calibri" panose="020F0502020204030204" pitchFamily="34" charset="0"/>
                <a:ea typeface="Calibri" panose="020F0502020204030204" pitchFamily="34" charset="0"/>
              </a:rPr>
              <a:t>Kaitz</a:t>
            </a:r>
            <a:r>
              <a:rPr lang="en-US" sz="1800" dirty="0">
                <a:effectLst/>
                <a:latin typeface="Calibri" panose="020F0502020204030204" pitchFamily="34" charset="0"/>
                <a:ea typeface="Calibri" panose="020F0502020204030204" pitchFamily="34" charset="0"/>
              </a:rPr>
              <a:t> index</a:t>
            </a:r>
            <a:endParaRPr lang="en-US" dirty="0"/>
          </a:p>
        </p:txBody>
      </p:sp>
      <p:sp>
        <p:nvSpPr>
          <p:cNvPr id="12" name="TextBox 11">
            <a:extLst>
              <a:ext uri="{FF2B5EF4-FFF2-40B4-BE49-F238E27FC236}">
                <a16:creationId xmlns:a16="http://schemas.microsoft.com/office/drawing/2014/main" id="{988FAF4F-7B46-979C-C6C2-071BAAEF549C}"/>
              </a:ext>
            </a:extLst>
          </p:cNvPr>
          <p:cNvSpPr txBox="1"/>
          <p:nvPr/>
        </p:nvSpPr>
        <p:spPr>
          <a:xfrm>
            <a:off x="1400909" y="9380349"/>
            <a:ext cx="9038491" cy="710707"/>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rPr>
              <a:t>Note: Predictions are based on the estimation of baseline model with added interaction term between coverage </a:t>
            </a:r>
            <a:r>
              <a:rPr lang="en-US" sz="1800" dirty="0">
                <a:effectLst/>
                <a:latin typeface="Calibri" panose="020F0502020204030204" pitchFamily="34" charset="0"/>
                <a:ea typeface="Calibri" panose="020F0502020204030204" pitchFamily="34" charset="0"/>
              </a:rPr>
              <a:t>bargaining </a:t>
            </a:r>
            <a:r>
              <a:rPr lang="en-GB" sz="1800" dirty="0">
                <a:effectLst/>
                <a:latin typeface="Calibri" panose="020F0502020204030204" pitchFamily="34" charset="0"/>
                <a:ea typeface="Calibri" panose="020F0502020204030204" pitchFamily="34" charset="0"/>
              </a:rPr>
              <a:t>and </a:t>
            </a:r>
            <a:r>
              <a:rPr lang="en-GB" sz="1800" dirty="0" err="1">
                <a:effectLst/>
                <a:latin typeface="Calibri" panose="020F0502020204030204" pitchFamily="34" charset="0"/>
                <a:ea typeface="Calibri" panose="020F0502020204030204" pitchFamily="34" charset="0"/>
              </a:rPr>
              <a:t>Kaitz</a:t>
            </a:r>
            <a:r>
              <a:rPr lang="en-GB" sz="1800" dirty="0">
                <a:effectLst/>
                <a:latin typeface="Calibri" panose="020F0502020204030204" pitchFamily="34" charset="0"/>
                <a:ea typeface="Calibri" panose="020F0502020204030204" pitchFamily="34" charset="0"/>
              </a:rPr>
              <a:t> index. 95% confidence intervals are shown.</a:t>
            </a:r>
            <a:endParaRPr lang="en-US"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4265617-0705-536C-ED9A-7FF6078DECBD}"/>
              </a:ext>
            </a:extLst>
          </p:cNvPr>
          <p:cNvSpPr txBox="1"/>
          <p:nvPr/>
        </p:nvSpPr>
        <p:spPr>
          <a:xfrm>
            <a:off x="10439400" y="3390900"/>
            <a:ext cx="6096000" cy="5078313"/>
          </a:xfrm>
          <a:prstGeom prst="rect">
            <a:avLst/>
          </a:prstGeom>
          <a:noFill/>
        </p:spPr>
        <p:txBody>
          <a:bodyPr wrap="square">
            <a:spAutoFit/>
          </a:bodyPr>
          <a:lstStyle/>
          <a:p>
            <a:r>
              <a:rPr lang="en-US" sz="3600" b="1" dirty="0">
                <a:solidFill>
                  <a:srgbClr val="E46C0A"/>
                </a:solidFill>
                <a:latin typeface="Calibri" panose="020F0502020204030204" pitchFamily="34" charset="0"/>
                <a:ea typeface="Source Sans Pro"/>
                <a:cs typeface="+mj-cs"/>
                <a:sym typeface="Source Sans Pro"/>
              </a:rPr>
              <a:t>T</a:t>
            </a:r>
            <a:r>
              <a:rPr kumimoji="0" lang="en-US" sz="3600" b="1" i="0" u="none" strike="noStrike" kern="1200" cap="none" spc="0" normalizeH="0" baseline="0" noProof="0" dirty="0">
                <a:ln>
                  <a:noFill/>
                </a:ln>
                <a:solidFill>
                  <a:srgbClr val="E46C0A"/>
                </a:solidFill>
                <a:effectLst/>
                <a:uLnTx/>
                <a:uFillTx/>
                <a:latin typeface="Calibri" panose="020F0502020204030204" pitchFamily="34" charset="0"/>
                <a:ea typeface="Times New Roman" panose="02020603050405020304" pitchFamily="18" charset="0"/>
                <a:cs typeface="+mj-cs"/>
              </a:rPr>
              <a:t>he impact of being covered by a collective agreement is stronger in countries with high </a:t>
            </a:r>
            <a:r>
              <a:rPr kumimoji="0" lang="en-US" sz="3600" b="1" i="0" u="none" strike="noStrike" kern="1200" cap="none" spc="0" normalizeH="0" baseline="0" noProof="0" dirty="0" err="1">
                <a:ln>
                  <a:noFill/>
                </a:ln>
                <a:solidFill>
                  <a:srgbClr val="E46C0A"/>
                </a:solidFill>
                <a:effectLst/>
                <a:uLnTx/>
                <a:uFillTx/>
                <a:latin typeface="Calibri" panose="020F0502020204030204" pitchFamily="34" charset="0"/>
                <a:ea typeface="Times New Roman" panose="02020603050405020304" pitchFamily="18" charset="0"/>
                <a:cs typeface="+mj-cs"/>
              </a:rPr>
              <a:t>Kaitz</a:t>
            </a:r>
            <a:r>
              <a:rPr kumimoji="0" lang="en-US" sz="3600" b="1" i="0" u="none" strike="noStrike" kern="1200" cap="none" spc="0" normalizeH="0" baseline="0" noProof="0" dirty="0">
                <a:ln>
                  <a:noFill/>
                </a:ln>
                <a:solidFill>
                  <a:srgbClr val="E46C0A"/>
                </a:solidFill>
                <a:effectLst/>
                <a:uLnTx/>
                <a:uFillTx/>
                <a:latin typeface="Calibri" panose="020F0502020204030204" pitchFamily="34" charset="0"/>
                <a:ea typeface="Times New Roman" panose="02020603050405020304" pitchFamily="18" charset="0"/>
                <a:cs typeface="+mj-cs"/>
              </a:rPr>
              <a:t> index. This indicates that collective bargaining helps workers to sustain their wages above minimum wage levels even at more generous minimum wage levels.</a:t>
            </a:r>
            <a:endParaRPr lang="nl-NL" sz="3600" dirty="0"/>
          </a:p>
        </p:txBody>
      </p:sp>
    </p:spTree>
    <p:extLst>
      <p:ext uri="{BB962C8B-B14F-4D97-AF65-F5344CB8AC3E}">
        <p14:creationId xmlns:p14="http://schemas.microsoft.com/office/powerpoint/2010/main" val="93373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161C3B18-4760-5854-9D2F-2890775B10AA}"/>
              </a:ext>
            </a:extLst>
          </p:cNvPr>
          <p:cNvSpPr/>
          <p:nvPr/>
        </p:nvSpPr>
        <p:spPr>
          <a:xfrm rot="16200000" flipV="1">
            <a:off x="-60164" y="749875"/>
            <a:ext cx="1110455" cy="906105"/>
          </a:xfrm>
          <a:prstGeom prst="triangle">
            <a:avLst>
              <a:gd name="adj" fmla="val 4935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10" name="Google Shape;353;p14">
            <a:extLst>
              <a:ext uri="{FF2B5EF4-FFF2-40B4-BE49-F238E27FC236}">
                <a16:creationId xmlns:a16="http://schemas.microsoft.com/office/drawing/2014/main" id="{67D2233B-BB2E-231D-845F-339838216206}"/>
              </a:ext>
            </a:extLst>
          </p:cNvPr>
          <p:cNvSpPr txBox="1">
            <a:spLocks/>
          </p:cNvSpPr>
          <p:nvPr/>
        </p:nvSpPr>
        <p:spPr>
          <a:xfrm>
            <a:off x="1371601" y="906651"/>
            <a:ext cx="15087600" cy="1371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73763"/>
              </a:buClr>
              <a:buSzPts val="4800"/>
              <a:buFont typeface="Raleway SemiBold"/>
              <a:buNone/>
              <a:defRPr sz="4800" b="0" i="0" u="none" strike="noStrike" cap="none">
                <a:solidFill>
                  <a:srgbClr val="073763"/>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b="1" kern="0" dirty="0">
                <a:latin typeface="Source Sans Pro"/>
                <a:ea typeface="Source Sans Pro"/>
                <a:cs typeface="Source Sans Pro"/>
                <a:sym typeface="Source Sans Pro"/>
              </a:rPr>
              <a:t>The interaction of collective bargaining with sectoral characteristics </a:t>
            </a:r>
            <a:br>
              <a:rPr lang="en-US" sz="8800" b="1" kern="0" dirty="0">
                <a:latin typeface="Source Sans Pro"/>
                <a:ea typeface="Source Sans Pro"/>
                <a:cs typeface="Source Sans Pro"/>
                <a:sym typeface="Source Sans Pro"/>
              </a:rPr>
            </a:br>
            <a:r>
              <a:rPr kumimoji="0" lang="en-US" sz="3000" b="1" i="0" u="none" strike="noStrike" kern="1200" cap="none" spc="0" normalizeH="0" baseline="0" noProof="0" dirty="0">
                <a:ln>
                  <a:noFill/>
                </a:ln>
                <a:solidFill>
                  <a:srgbClr val="E46C0A"/>
                </a:solidFill>
                <a:effectLst/>
                <a:uLnTx/>
                <a:uFillTx/>
                <a:latin typeface="Calibri" panose="020F0502020204030204" pitchFamily="34" charset="0"/>
                <a:ea typeface="Times New Roman" panose="02020603050405020304" pitchFamily="18" charset="0"/>
                <a:cs typeface="+mj-cs"/>
              </a:rPr>
              <a:t>The impact of collective bargaining is higher in sectors with dominant low-skill workforce and male dominated sectors and in sectors with lower proportion of workers covered by CBA.</a:t>
            </a:r>
            <a:endParaRPr lang="en-US" sz="3000" b="1" kern="0" dirty="0">
              <a:solidFill>
                <a:srgbClr val="E46C0A"/>
              </a:solidFill>
              <a:latin typeface="Source Sans Pro"/>
              <a:ea typeface="Source Sans Pro"/>
              <a:cs typeface="Source Sans Pro"/>
              <a:sym typeface="Source Sans Pro"/>
            </a:endParaRPr>
          </a:p>
        </p:txBody>
      </p:sp>
      <p:sp>
        <p:nvSpPr>
          <p:cNvPr id="5" name="TextBox 4">
            <a:extLst>
              <a:ext uri="{FF2B5EF4-FFF2-40B4-BE49-F238E27FC236}">
                <a16:creationId xmlns:a16="http://schemas.microsoft.com/office/drawing/2014/main" id="{C8A919CB-E558-8DB0-8CBF-DD88BAAC7094}"/>
              </a:ext>
            </a:extLst>
          </p:cNvPr>
          <p:cNvSpPr txBox="1"/>
          <p:nvPr/>
        </p:nvSpPr>
        <p:spPr>
          <a:xfrm>
            <a:off x="1143000" y="3341203"/>
            <a:ext cx="16078200" cy="830997"/>
          </a:xfrm>
          <a:prstGeom prst="rect">
            <a:avLst/>
          </a:prstGeom>
          <a:noFill/>
        </p:spPr>
        <p:txBody>
          <a:bodyPr wrap="square">
            <a:spAutoFit/>
          </a:bodyPr>
          <a:lstStyle/>
          <a:p>
            <a:r>
              <a:rPr lang="en-GB" sz="2400" dirty="0">
                <a:effectLst/>
                <a:latin typeface="Calibri" panose="020F0502020204030204" pitchFamily="34" charset="0"/>
                <a:ea typeface="Calibri" panose="020F0502020204030204" pitchFamily="34" charset="0"/>
              </a:rPr>
              <a:t>The marginal effect of </a:t>
            </a:r>
            <a:r>
              <a:rPr lang="en-US" sz="2400" dirty="0">
                <a:effectLst/>
                <a:latin typeface="Calibri" panose="020F0502020204030204" pitchFamily="34" charset="0"/>
                <a:ea typeface="Calibri" panose="020F0502020204030204" pitchFamily="34" charset="0"/>
              </a:rPr>
              <a:t>collective bargaining on the incidence of low pay </a:t>
            </a:r>
            <a:r>
              <a:rPr lang="en-US" sz="2400" dirty="0">
                <a:latin typeface="Calibri" panose="020F0502020204030204" pitchFamily="34" charset="0"/>
                <a:ea typeface="Calibri" panose="020F0502020204030204" pitchFamily="34" charset="0"/>
              </a:rPr>
              <a:t>in interaction with s</a:t>
            </a:r>
            <a:r>
              <a:rPr lang="en-US" sz="2400" dirty="0">
                <a:effectLst/>
                <a:latin typeface="Calibri" panose="020F0502020204030204" pitchFamily="34" charset="0"/>
                <a:ea typeface="Calibri" panose="020F0502020204030204" pitchFamily="34" charset="0"/>
              </a:rPr>
              <a:t>ectoral differences in the characteristics of workforce  </a:t>
            </a:r>
            <a:endParaRPr lang="en-US" sz="2400" dirty="0"/>
          </a:p>
        </p:txBody>
      </p:sp>
      <p:pic>
        <p:nvPicPr>
          <p:cNvPr id="3" name="Picture 2">
            <a:extLst>
              <a:ext uri="{FF2B5EF4-FFF2-40B4-BE49-F238E27FC236}">
                <a16:creationId xmlns:a16="http://schemas.microsoft.com/office/drawing/2014/main" id="{58EEECB5-EAFA-8AFF-8524-1AF79331AD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92" y="4610100"/>
            <a:ext cx="6258952" cy="4172635"/>
          </a:xfrm>
          <a:prstGeom prst="rect">
            <a:avLst/>
          </a:prstGeom>
          <a:noFill/>
          <a:ln>
            <a:noFill/>
          </a:ln>
        </p:spPr>
      </p:pic>
      <p:pic>
        <p:nvPicPr>
          <p:cNvPr id="4" name="Picture 3">
            <a:extLst>
              <a:ext uri="{FF2B5EF4-FFF2-40B4-BE49-F238E27FC236}">
                <a16:creationId xmlns:a16="http://schemas.microsoft.com/office/drawing/2014/main" id="{01F4C63F-27E0-839A-8B84-F00C6EB30D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767" y="4610100"/>
            <a:ext cx="6166337" cy="4110891"/>
          </a:xfrm>
          <a:prstGeom prst="rect">
            <a:avLst/>
          </a:prstGeom>
          <a:noFill/>
          <a:ln>
            <a:noFill/>
          </a:ln>
        </p:spPr>
      </p:pic>
      <p:pic>
        <p:nvPicPr>
          <p:cNvPr id="6" name="Picture 5">
            <a:extLst>
              <a:ext uri="{FF2B5EF4-FFF2-40B4-BE49-F238E27FC236}">
                <a16:creationId xmlns:a16="http://schemas.microsoft.com/office/drawing/2014/main" id="{A45CB612-7F19-6862-1882-DC7D5C91BB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21663" y="4595812"/>
            <a:ext cx="6166337" cy="4110891"/>
          </a:xfrm>
          <a:prstGeom prst="rect">
            <a:avLst/>
          </a:prstGeom>
          <a:noFill/>
          <a:ln>
            <a:noFill/>
          </a:ln>
        </p:spPr>
      </p:pic>
    </p:spTree>
    <p:extLst>
      <p:ext uri="{BB962C8B-B14F-4D97-AF65-F5344CB8AC3E}">
        <p14:creationId xmlns:p14="http://schemas.microsoft.com/office/powerpoint/2010/main" val="166699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8116" y="3488479"/>
            <a:ext cx="12844084" cy="5846022"/>
            <a:chOff x="1215424" y="8461966"/>
            <a:chExt cx="18780680" cy="2274548"/>
          </a:xfrm>
          <a:solidFill>
            <a:srgbClr val="FFC000"/>
          </a:solidFill>
        </p:grpSpPr>
        <p:sp>
          <p:nvSpPr>
            <p:cNvPr id="7" name="Rectangle 6"/>
            <p:cNvSpPr/>
            <p:nvPr/>
          </p:nvSpPr>
          <p:spPr>
            <a:xfrm>
              <a:off x="1215424" y="8461966"/>
              <a:ext cx="18780680" cy="2274548"/>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4"/>
            <p:cNvSpPr txBox="1"/>
            <p:nvPr/>
          </p:nvSpPr>
          <p:spPr>
            <a:xfrm>
              <a:off x="1946064" y="8662888"/>
              <a:ext cx="17464468" cy="1981838"/>
            </a:xfrm>
            <a:prstGeom prst="rect">
              <a:avLst/>
            </a:prstGeom>
            <a:noFill/>
            <a:ln>
              <a:noFill/>
            </a:ln>
          </p:spPr>
          <p:txBody>
            <a:bodyPr wrap="square" lIns="0" tIns="0" rIns="0" bIns="0" rtlCol="0" anchor="t">
              <a:spAutoFit/>
            </a:bodyPr>
            <a:lstStyle/>
            <a:p>
              <a:pPr marL="342900" indent="-342900">
                <a:spcBef>
                  <a:spcPct val="0"/>
                </a:spcBef>
                <a:buClr>
                  <a:srgbClr val="E46C0A"/>
                </a:buClr>
                <a:buFont typeface="Arial" panose="020B0604020202020204" pitchFamily="34" charset="0"/>
                <a:buChar char="•"/>
              </a:pPr>
              <a:r>
                <a:rPr lang="en-US" sz="3200" b="1" dirty="0">
                  <a:solidFill>
                    <a:schemeClr val="bg1"/>
                  </a:solidFill>
                  <a:cs typeface="Calibri" panose="020F0502020204030204" pitchFamily="34" charset="0"/>
                </a:rPr>
                <a:t>Evidence for added impact of collective bargaining towards decent wages</a:t>
              </a:r>
            </a:p>
            <a:p>
              <a:pPr marL="342900" indent="-342900">
                <a:spcBef>
                  <a:spcPct val="0"/>
                </a:spcBef>
                <a:buClr>
                  <a:srgbClr val="E46C0A"/>
                </a:buClr>
                <a:buFont typeface="Arial" panose="020B0604020202020204" pitchFamily="34" charset="0"/>
                <a:buChar char="•"/>
              </a:pPr>
              <a:endParaRPr lang="en-US" sz="3200" b="1" dirty="0">
                <a:solidFill>
                  <a:schemeClr val="bg1"/>
                </a:solidFill>
                <a:cs typeface="Calibri" panose="020F0502020204030204" pitchFamily="34" charset="0"/>
              </a:endParaRPr>
            </a:p>
            <a:p>
              <a:pPr marL="342900" indent="-342900">
                <a:spcBef>
                  <a:spcPct val="0"/>
                </a:spcBef>
                <a:buClr>
                  <a:srgbClr val="E46C0A"/>
                </a:buClr>
                <a:buFont typeface="Arial" panose="020B0604020202020204" pitchFamily="34" charset="0"/>
                <a:buChar char="•"/>
              </a:pPr>
              <a:r>
                <a:rPr lang="en-US" sz="3200" b="1" dirty="0">
                  <a:solidFill>
                    <a:schemeClr val="bg1"/>
                  </a:solidFill>
                  <a:cs typeface="Calibri" panose="020F0502020204030204" pitchFamily="34" charset="0"/>
                </a:rPr>
                <a:t>Sectoral differences are crucial. Larger effect of collective bargaining in sectors with more women, low educated and lower collective bargaining coverage</a:t>
              </a:r>
              <a:endParaRPr lang="en-US" sz="3200" dirty="0">
                <a:solidFill>
                  <a:schemeClr val="bg1"/>
                </a:solidFill>
                <a:cs typeface="Calibri" panose="020F0502020204030204" pitchFamily="34" charset="0"/>
              </a:endParaRPr>
            </a:p>
            <a:p>
              <a:pPr marL="342900" indent="-342900">
                <a:spcBef>
                  <a:spcPct val="0"/>
                </a:spcBef>
                <a:buClr>
                  <a:srgbClr val="E46C0A"/>
                </a:buClr>
                <a:buFont typeface="Arial" panose="020B0604020202020204" pitchFamily="34" charset="0"/>
                <a:buChar char="•"/>
              </a:pPr>
              <a:endParaRPr lang="en-US" sz="3200" dirty="0">
                <a:solidFill>
                  <a:schemeClr val="bg1"/>
                </a:solidFill>
                <a:cs typeface="Calibri" panose="020F0502020204030204" pitchFamily="34" charset="0"/>
              </a:endParaRPr>
            </a:p>
            <a:p>
              <a:pPr marL="342900" indent="-342900">
                <a:spcBef>
                  <a:spcPct val="0"/>
                </a:spcBef>
                <a:buClr>
                  <a:srgbClr val="E46C0A"/>
                </a:buClr>
                <a:buFont typeface="Arial" panose="020B0604020202020204" pitchFamily="34" charset="0"/>
                <a:buChar char="•"/>
              </a:pPr>
              <a:r>
                <a:rPr lang="en-US" sz="3200" b="1" dirty="0">
                  <a:solidFill>
                    <a:schemeClr val="bg1"/>
                  </a:solidFill>
                  <a:cs typeface="Calibri" panose="020F0502020204030204" pitchFamily="34" charset="0"/>
                </a:rPr>
                <a:t>More important to more vulnerable workers (females, older workers) </a:t>
              </a:r>
            </a:p>
            <a:p>
              <a:pPr marL="342900" indent="-342900">
                <a:spcBef>
                  <a:spcPct val="0"/>
                </a:spcBef>
                <a:buClr>
                  <a:srgbClr val="E46C0A"/>
                </a:buClr>
                <a:buFont typeface="Arial" panose="020B0604020202020204" pitchFamily="34" charset="0"/>
                <a:buChar char="•"/>
              </a:pPr>
              <a:endParaRPr lang="en-US" sz="2200" dirty="0">
                <a:solidFill>
                  <a:schemeClr val="bg1"/>
                </a:solidFill>
                <a:cs typeface="Calibri" panose="020F0502020204030204" pitchFamily="34" charset="0"/>
              </a:endParaRPr>
            </a:p>
            <a:p>
              <a:pPr defTabSz="975390">
                <a:buClr>
                  <a:srgbClr val="E46C0A"/>
                </a:buClr>
                <a:defRPr/>
              </a:pPr>
              <a:endParaRPr lang="en-US" sz="2100" b="1" kern="0" dirty="0">
                <a:solidFill>
                  <a:schemeClr val="bg1"/>
                </a:solidFill>
                <a:cs typeface="Arial"/>
                <a:sym typeface="Arial"/>
              </a:endParaRPr>
            </a:p>
          </p:txBody>
        </p:sp>
      </p:grpSp>
      <p:sp>
        <p:nvSpPr>
          <p:cNvPr id="8" name="AutoShape 6" descr="data:image/png;base64,iVBORw0KGgoAAAANSUhEUgAABLAAAALlCAYAAADUsh+xAAAAAXNSR0IArs4c6QAAIABJREFUeF7snQe0FUW2hjdXgoARFbOYw+hgADGBmNFRwAAq0YAoRowMBlQMmBOYA2POmMAxgQlEUGYUcxwxjDn7zKhv/fVeXfse+oQ+6Vaf+/VaLJHTXb3r29X7VP9n165mf/zxxx/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MgAAEIQAACEIAABCAAAQhAAAIQgAAEELAYAxCAAAQgAAEIQAACEIAABCAAAQhAAAJBE0DACto9GAcBCEAAAhCAAAQgAAEIQAACEIAABCCAgMUYgAAEIAABCEAAAhCAAAQgAAEIQAACEAiaAAJW0O7BOAhAAAIQgAAEIAABCEAAAhCAAAQgAAEELMYABCAAAQhAAAIQgAAEIAABCEAAAhCAQNAEELCCdg/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gUse+cWeemOuffLNH2VrvG0rs+07trCDtm1ZtjZpCAIQKA+BX2f/y/7n0gts7ttvlKfB/2+lxbob2AIHHmnNV129rO3SGAQgkJDA3K/ttzeOsj8+u9ds7jcJL85x+vwdrG6ZvaxupVHla5OWIAABCEAAAiUQQMAqAR6XQiBtBKa98ZuddOdPFTP7oG1a2m5dWlSsfRqGAASSE/i895b2x/ffJ7+wgCuar7K6LXrFjQWcySkQgEClCPz+3kX2+5tHV6p5m2+DydZs0e4Va5+GIfDrr79a8+bNrVmzZsCAAAQgkJMAAhYDBAJNiMB1U3+x66f+WrEeD+7WwvbqVnwW1ldffWUHH3ywPfHEE4lsHDdunO26666JrinmZG/fZ599ZpdffrmtssoqxTRTtWvi7P3pp5/spJNOshtvvNHuuece23DDDatmT1O4UYh8P9umS0XRLzH5mbK2/8cff9hbb71ld999t02dOtX+/e9/u/bXWWcd23rrrW2XXXaxVVdddZ4XnbQ9n2WFRmNVJfDss8/azjvvbAMHDrTRo0fb/PPPX9X7Z97s9/+cYr+/c2rFbFAGVt3KJ5bcfmjcSu4QDZRM4Oeff7Z//vOfNnv2bBs5cmSjP0sld4gGIACBihNAwKo4Ym4AgXAIIGCV5ou0vSAjYJXm72KuRsAqhtqf12jMnnPOOXbddddlbaht27Z20EEH2bBhwxq87KTt+SyNFFc3JoHQhBgErMYcDdy7FAJvv/22i+UbbLBBEGJwKX3hWghAoDoEELCqw5m7QCAIAqELWNkghfayEIQzCzCCF/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1304vt9ddfb9OmTXPZGnqx7dWrl/Xt29fatGnTYBTcddddduihh9rRRx9tQ4cOdddde+219t///te6du3qXqK32WYba9WqVf11uQShuPtna0cv67LR2/r999/ntDXf8P3hhx/sjjvucH+ee+45W3/99W2//fZzbSqLJVqzK5fA8vHHH9utt95qYqNJ5bLLLmvdunWzfffd1/7yl7/EFlf94osv7JZbbrGJEyfaSy+95K7529/+ZkOGDLHll1++3vR8Ly5RfxxxxBH118neBx980N1DzLR8THW7+vfvP49/dFHS83WNanBMnz7d9V33kDCS6x7+msmTJ9f7UPXQNGZUi+2ss84KqsZYGmpgqf6JnsMOHTrY2LFjbemll8467JWNdeWVV9opp5xiBx54oP3973+3Fi1azJOB9emnn9pVV13lfLrIIovYFlts4Z756Lj0N9Hzq1pb9957r6vBp/GvsaZnSeM5M4ZEx7PGq67TGNYzoLGw++6724ABA2zRRRedpx/Zntctt9zSxowZ4+yIq7Gn2KRn/IEHHqi/j2qC6fmM61Mxz3M26En5+Hbef/99u+aaa1yNG8Vk9fGQQw5x8Thz2ZCPTbpGy0j1PI4fP94WW2wx22effdzzNd9885m3RTFBNdLEJVes97Yk5afrstkvW6mBle+bad7Ps30PROO/sipvvvlmF1v1HOp7VM/tZptt5jIxn3rqKbv44ovdc+3jrr4Pot/xxXy/Jxl/hcw1ZOtFF13kxvI//vEP22677eYB8ttvv9n5559vF154ofuO23zzzevPSTJey83PG6E5j2plTpo0yWbMmJFzTpA5t1Axdj2/iqf6TpUfFeP1rOqz6PlRMN27d7dLLrnExc5yz5WSj1iugAAEQiSAgBWiV7AJAhUiUKsCll4I9dKr7I24Q5PC008/3VZeeeX6j/2Eb//993cCRlzNHYkwKirqJ8bZBCzd/8wzz3QvanHHXnvtZSeccIJrRxOyK664wr2oxh0S3E477TT30lbIIXFKbWuCmXmo2PWcOXNc//wLcTYB68033zS9iEsAyzz08q/+9ezZs8FHmtBqyZdeMjIPCVmavG+yySbuo2IELHEVi2z1kCTSHXvssfV1kJKeL7vy+W633XZzRe+j/sh1zVZbbeUm51OmTAmmSH4aBCwJUiqGfeKJJ5qeyXw7UX377bemlz+NTX+ufz4/+eQTJ5ToBVjicPTQC69efjt27Fj/z3omdX+9RGae70+KPsPR8bzppps6QUXPQuax0047OTFTNvoj1/MqkebLL780PYuZAla+Z+3kk0+2HXbYoZ5FMc9ztnhTDB+1lc1mxYZ+/fo5USta98bHpjfeeMMV7NfLrz+8AJDPlrhYn8sWfSZ7Mvnlukb+7N27t4tLFHEv5Fvqz3PyCVjZvo/lIz2fzz//fOxzKtFLQrb/wamY7/dCxl/SuYa+TyUwKxboezr6g5ioKFYpm1SHvi+XXHJJ9/ekz3u+/iblJxv0vX7UUUe57+7MQ+K+vnsHDRpUv4Q7OrfQDzla7p0ZT3Wd5mk9evTIK2AtuOCCZZ0rJRupnA0BCIRMAAErZO9gGwTKTKAWBSz9yqlfayWk6OVUk0RlWqgujsQbLUtSdkTmy6Sf8PkXGE1+d9xxR3edfuGVcPLKK6+4yZbf4TBOwIreX1lKur9+Ka6rq7MXX3zRCT9PPvlkfTuvv/66e0HX5Ewv7Mrw0Av4O++8416iJHwUuqtidNnV9ttv72oCrbTSSm5ieN9999mpp57qsh5kVy4BK/orsDK2vH1qZ8KECc5OZSTJrnbt2rlR+dFHH9lhhx3mMpeUSaFrNPn+7rvvXPbRBRdc4Djo1+fFF1+8KAFL2RUSEfWLrdiob+KtlwKJSnrRvemmm+p3Ukx6vvotMVHiprLtJODpxVm+U+aFfgVW+9GXo6i/xWTUqFGuXpNEjMcff9yNGy/ohbLLY+gCln/x0a6DUX8mDX/RXUz1oiR/SmDQUsTo86UMIMULZfPo8ONm9dVXd+NsvfXWc3FAL6vKdpIIpedIArUyEnX4F3H9XeNA7alel45HH33UxQFlUEQzLzTeVL9LMUFCi8Txv/71rzmfV7X3n//8xz1r6oNedpXdJRFF9mnMqT0xVLaZxmIxz3Mu1sXw+fzzz+2YY45x9cx8fGjfvr0pK0xxxIvSUQEo+gKsF26J/BKE1U/5Qzv9KZarXe1CqZgtgVzZdxIGJVhKiJR4GRUOk/KLxjdlBirLT+LiwgsvnNP+pOO1nOenvQZW9PtYWYV6NtZcc02TUC1fyrf6fm/durUTVfQdrzgtEVQxt2XLls73+q7TUcz3e77xJ/Ep6VxD9ivL+8MPP3TP/gorrNDA7ZobSMw9/PDDXba0YlIx47Xc/JRZrZimZ1/ivUS4pZZaymVSKfbpe93PjyRG6YjyU/zVnGDvvfd23/8S6jQXEz/Ns/R31TbUkW0JYTnnSuV81mgLAhBofAIIWI3vAyyAQNUI1KKA5X/B1GRHL0ZKU48eWkakCaR+0Yy+gPoJnyZamiBrOUg060PLE7RsQRkC5513nnthjBOw/P016fQvkNH7+19g9eKrFzIJVNpBTZNV/Yne009mlWYvMUqT8lyHn/j5XzWjy4gyhbVcApZezvWCrBduCTp6OfTH//zP/zhbNJHVS6fPXNFyB3HN/OVb1ynjSy8VyqDwyyKKycCSP/Vyrl/etYQretxwww3uJUdClibKOpKe/9577zlfSJTThFov2NFDYpyECP3qr5ejNdZYw2XIaFwowyXO31ouIf/pl2cErMJCW7lqtUUFLIkcEqp8gXdZojGoZX16+fUvUBJ7zj77bJeVJX9quWD0iI7lqLDsx7PGjMa5hGh/RJcOaYxqvOjw401t6mV2tdVWa3CNfzmOCs7R5ZLKMpWYnpmd5secxp1iisZt0uc5m6eK5SNhQfZoaZcE8OjyLv9c3XnnnQ0ymKIvwJkio+xTnJJ4IY6Z/PS5F/TlDx/ri+EnEcF/P8TFt2z2FzbaK3NWrQhY+u5RXTsvRImWhBLFeAm4mT/uRMdMdAleMd/v+cZfsXMN/12pmCOxyh+//PKLmxPouffCfanjtVz8/PMbF0e9TyTsan6kH4D0fEf5SfDKzDjz8xU9X/KxfpDSkU3AklhdrrlSZZ46WoUABBqLAAJWY5HnvhBoBAK1KGD961//cpNCZSBpMhhX+NlPZqOikf83vcxGM4u8W/wvp5o8+1924160C7l/1NX+fAliyqbYdtttbYkllsi7ZCpuuOSa4GW+MOcSsDTxVD0hCVRaGqMXz7XXXjurgBY9P7NuR7ZhXYyA5funlxll02i5VnQ5Vua9kp6v7BBlVkRFsMw2VXNIv457Ec37T0s9leGmjIDo4V+yVbcLAauwIFduAWvWrFlOOO3UqVMDA/yLkp43X2OlEAuVTaiXz6iQ6sezskUkLGWOy7iabn68xYkz2Z5XH4f08iybl1tuuXlMVrbEwQcf7P5d50jQTvI8F8Ig1zmZfPyLuQTBbPHBvyBny8CSQKVYFD1eeOEFlw2if88m8OuHCi379bFeYpOE9mL5KQPVbxIQtSXO/lI5lnJ9rQhY+i7PjKvK2tMzoziR+QOLmPnxFxW3ivl+jwowceOvkO/6uLmGzySKij3R512Zy/5HsmKedy1v9/ctBz///Or7NPqjVXR8/vjjjy77WD/QeZ/k45ctzmcTsMo5Vyrl2eJaCEAgPAIIWOH5BIsgUDECtShgedFCLynR4t9RiHHiiZ/wZct2imYe+JeYuAlYIfeP2hJXp0lLI7TEUTWmlJURzRrJNRh8xlG2JYd+MqxfrvPVwPI7uykLS4degpXNppdFFVWNvqD7jC0tI4wrNh1nczEClpYFaRmDXvz94YtqaxmCMs60jMQfSc/3/Ap54Pz4yufv6Ms7AlYhZP8vs0YZQ0nGU1zL+YSwQgQsZc5JEHr33Xddlt3MmTPrN4WIxphixnO+59VnO7766qv1z5WeXWU6aDlyviOauZXkec7XbvTzQvgU4k+fVaNlxsrQ0vLAfDt4+mevEHu9MKYxlZSfBIF849GLaSrM7e0vxK5KnVMrAlZcZrJ/rrVMWwJtZn3IXAJWku/3Qsdf0rmGz+J87LHHGixz9CJotO5fsc97nHDmx1pSfv75VbZ4IYf/nsvHL6mAVc65UiH94BwIQCA9BBCw0uMrLIVAyQRqUcDKtntdoQJWrslo5sQ4bgJWyP0zHed3IVNdj9dee63Bx6pho1+gM7NH4pwfN3GPnucnlNFdzbJNMrV0wWebqe5PtPiqxCwVTPe7h+UTCsolYKkdiQlaXqG6Wl5c8+2rbpWyp6LF+ZOc7/kV8mD5cVKIv327CFiFkP2/2ik+YyhbxkshLeUbl9kELL0Yq+6ddgN75plnst6qVAGrmOfV26xnM9+RufSw0Oc5X7tJ+eTzg+4Xl3WR7wU4Wucnn81ewFLMUA2uJPy0pFgZbdHdWzPvly1rJJ9dlfq8VgSsuO9jP57ELi5zMpeAleT7vdDxl1TAkt2Z2b7+Xoo70dpdxT7vub6XkvKLLsUuZLxWSsDSvcs1VyqkH5wDAQikhwACVnp8haUQKJlALQpY+TJiBC1XBla25TzRDCw/QSuXgOUdqZotqp2lGjaTJ092mR46lGWkZUlRYSbO+fkyOnyavwoR58vAiravX2C1DEu/wOqPF46OP/54V/NKmV35XvAy7S0mYyXahjKbXn75ZVe0Wjb53RK1dFQ1jDJ/lS/k/HyCQhzzfONNQqCEEP1BwCo8ZPmaZoXuQqhaZMq41GYIKuatbLx8wkmcgCV/yU9qQ6KtivhLPFZ7KiK91lprOQFV/ixVwMr3vMZlYBWSNZaPcr7n2Rezj2unGD6VysAqRDzOJjQlWTZaiP1vvfWWi4WdO3cmAyvfAIx8nm8XwnILWEm+3/MJWPlif7a5hv7d18/Sj0FaLqj/V12vzGWFxT7vlRCwcgm4cS7Pxy9pBlb0HqXOlRIMUU6FAARSQAABKwVOwkQIlItALQpYhdSl8EVU42pgqV5KXO0sv/xOE0pf4yFXDaxsNZGS+E5CkQqf6tfauBocmW3lq6nja4d88803iQSszImjdoeTeKVaMBLWtNwnacZMPgHLCxi5ft32dumlWsustLxQOxHG1TuK9iHb+f6FJNtLTpzv/NIhX5Q/s+aaFyGUSYSAVfjo93ViVBRdY2zppZfOebEvXC4/5NpkIdpI3MthtCi/RCotaYsWSY8uCS1VwMr3vH7wwQdOGFbWgRecvZgioTuaqVE42YZn6kUw83nOVVeuGD6F1MDyLLLVwIp7dgqJ9ZlciuFXiP1+w42o/cX6pBzXkYF1boMC717QSfL9nk+AKWT8xc015F+/M6gKtmuTAWVeK55kFnYvZryq/XIKWMXUuJQN+fiVImBlPiNJ50rleMZoAwIQCIcAAlY4vsASCFScQC0KWIXuDKSsneiW9n7CpxfmuN0L/Quyai35XXaK2YUwunOWXkpV90I762VOXOX8aPZOIQJWvl3N1EfVcokuLYqbZPq6G3qRveiii0xFZaOHzzbQ1va+YHWuXQh1bXQXIxWrl+CkX5y1Fbd2fNN//SFGyoCZNGlSfZaLn0Rrp7Lo7pH+Gp9ddt999zkBS0XnJaoVer6ybLxoojYzd77Sv/ldzTQ+/A513p9alhk3bvzuldr9EgGr8JAWZT148GAnmMZtyKAW/cufsvCi9d+KycDKl/GgOljaCUtL0EoVsPzzqhp3sjtz19C459W/+KqAvHYzlA2ZNfJkm+o8aQcyiXnioP9P8jxn81SxfPzzH7eLnwQ6Lf3Vy3wSAcvHej17eh5Vmy96RHde9Zl8Wv4oYTIJP3HLtYtiNvsLH+3lPxMBK17ASvL9nk+AKXau4b3tdyQeNGiQvf/++/bSSy/NU0OymOdd47WcApbs9d/vffr0cTsKK9M1eqi2nOYW+h7WXGWFFVYou4DlM1bLMVcq/xNHixCAQGMSQMBqTPrcGwJVJlCLAlb0pUXF0JXBpJ0F9ZI3Z84cJxQp00ZF0s8666z6YuTReioSeHSdsi90aJmaxBBlMEVflOJekKP333DDDV1WUJcuXUzLcnT91Vdf7Sap/kVOL5vaYloTQt1z8803dxlN+tVf99W/LbzwwgUVR9dkV9lhEtjUzsiRI+2vf/2ra+v+++93/dUvlfkELF9kVr8Ma5cvZSRJYFImivqgF0C9bKp9vcyrb34Cq+WJEqb23ntvW3zxxd29VddDWW3K/BI/1fXyk/+pU6e6HcJ0jQQKZZ1oovrII4+YRJ+oSOBfIsVVXDp27Oh2RtQLpLJIVDxZPjvnnHPcvZOeL9FEYpquFyPtbKb2WrRo4erfqEaZsl6i99D40HjS9uIdOnRoMG7Ub032fb0dBKxkAS5ahF9jRgWY9Sz7DCF9LpHz2muvdTWUNFY1LrSFu45iBKyoKCJRZZdddnHtaYypFpwEXd1LR6kClp5XvexJwNbuhXqetEwx1/Oq+0ZFNNVzUj06PZ+//vqrWx6t8av/ejGvmOc5m6eK5fP555+7Z0SZVnrRHTJkiHtG1Z6eKcVEHUkELMVaL/JJTJfovcMOOzh/SViWmK2Yt8wyyzSIn0n5yS7V0lMs126iYq54JWE/l/3JRnt5z0bAihewRLnQ7/d8Alaxcw3vaf/jh55V3WuPPfZw8atVq1YNBkMx47XcApb/LtYPf9rIRbFvxRVXNAnC+gFBy+/1bETnBPn45cvA0nxAMczvtOoFv3LMlcr7tNEaBCDQ2AQQsBrbA9wfAlUkUIsClvDpZVOZQZr8xB0SdyTyRGtK+Qnf7rvv7l5+ojvdqQ3Vqjj22GNNv5b6jIdsE7B899fLqgQdTcwkmkh00v/HHbqvXsJ23nnnBkuZsg2TuJ16/LkSyvQrr5a15auBpUmzagr52lKZ99NuW6o1pVoy/lCdLDGKK5Csfkhg6tu3r+OXWUsn2r7a3nXXXd2LYlQkyNU3Xa+XWAkMm2yyiWsu6fm6Rj6VLyTQxR16+TnjjDNcrRt/5PKh+iFBQkILAlby4KYXJ4mAWoKZ69BSOwkj0SytYgSsXONS95dIpp1B9aIZ3dEs35LYbC+UEuHUlsZH5qEMqw8//NBlK0Z395SN2sFML4uZGxn4NnSteHgxr5jnOY53sXzU1owZM5wI5AVA376eWz3rqi0WrSGV7wVY1+sciYDKNIs71PbJJ5/shC2/FLQYfmo7G0PdQ5kpij0sIUz2jFe7BlaS7/dCxl++7/q4uUaUkF8qr3/zWb2ZBIsZr+UWsGSTlsvrR51scwItz5To7+tP5uOXLT77Zcr6AU+HYoKK9UukL+dcKdlI5WwIQCBkAghYIXsH2yBQZgK1KmAJk34Z1NbxyprRMi6JUqrZpNpUElH8i51HGp3wacmSMqX00qxCzj169HAZAxIvovVwcr0gJ7m/P1eTWS2H0UupXook5PTr12+e++YbBsq4UBF433cVgVeWhvqvbKdoMdZck0xlHWjpwEMPPeTs0tG1a1cnpulX2EyG+txfM3HiRCeWqR+qSyTxLJOf77eWBMpHyqzRC+CAAQNcMXvdJ7MGlu/b7bff7grLy6/KtFNGnVhFl2HJnqTn+2umT59ut956a/3YUTHvnj17untkFoiPjjffF022NY4kYEmA1K6JCFj5Rm785xII9dKkjBrtCqhxpUM+2XTTTa1///5uuVz02dTnxQhY3pfKnpNopBdsP+4lXut+yrpR5qHEMr/EtlgBS237nbXuuOMO189cz2uUkOKErlFmmJjo+dHzqXEnEbeurq4B0GKe5ziP+F0Ik/Dx7WiplJ4RZUfq2d1yyy1dhqfikJ73JBlYvk3Zo/ikWKWMTnFRTNAPBYo7mTHBX5eUXzS+Kf4oGzWX/cWN9vJcRQZWfAaWvk8K/X7PJ8BEx1+SuUbUw37Zup5diTQ+2yhuFCQZr5UQsHxM1feYBHcJ0vphShnRisHaBTiaPZaPX674rPpi+oFM84LVV1/didTaQKPcc6XyPG20AgEINDYBBKzG9gD3h0AVCaRVwKoEomJ2tKqEHbQJgUoT+GybLhW9xRKTn6lo+02lcQlOyizzS1ujdeJqjYFehpXBkWQDhVpjUM7+pEXAKmefc7XF93u1SHMfCEAAAtUngIBVfebcEQKNRgAB60/0THAbbRhy4yoTQMCqMvAst/NZW9l2RvMbR2y//faxO6OG0YvCrFCNHNUfVL0vZbJFj2jB/rjPC7sDZ0UJIGA1HA98v/NxiFWNAAAgAElEQVR8QAACEKhdAghYtetbegaBeQggYCFg8Vg0PQIIWGH43O9C+MYbb7h6c1qeqqVE0Y0PVE8uurNiGJYnt8JvqBDdHEEbMGgZoZb+SeDSJgjRWl/J78IVngACFgIWTwMEIACBpkIAAaupeJp+QsDMHnphrp096eeKsThom5a2W5cWFWu/nA3zC205adJWyAQqKWDVtV/KFrv5vpC7H4xt+Qqiy9DMYuzBGJ/QkEI2VMgstp7wFpweIVBpAWu+jndasyV6p4Y53++pcRWGQgACEEhMAAErMTIugEB6CfzPT2aj7vzRXnjv97J3YuX2dXbBwNa2wPxlb7oiDTLBrQhWGg2QwE8PTbLvzjml7JY1a9vWFhpxkrXcbIuyt12rDUrEUpbV+PHj6wuQa+MDFYvfY489bKONNpqnGHtaWfgNFbTDp5ZPaoMMFeJXsfW4DRjS2s8g7J77tc3919Zm//NC2c1ptsjmNl+nKWVvt5IN8v1eSbq0DQEIQKBxCSBgNS5/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Ne//uX62qlTpybTZzoKAQikgwDxKR1+wkoINEUCocYnBKymOBrpMwTKTAABq8xAaQ4CECgbgVAnYGXrIA1BAAKpJUB8Sq3rMBwCNU8g1PiEgFXzQ48OQqDyBBCwKs+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oSAlaJBhKkQCJUAAlaonsEuCEAg1AkYnoEABCBAfGIMQAACoRIINT4hYIU6YrALAikigICVImdhKgSaGIFQJ2BNzA10FwIQiCFAfGJYQAACoRIINT4hYIU6YrALAikigICVImdhKgSaGIFQJ2BNzA10FwIQQMBiDEAAAikiEOr8CQErRYMIUyEQKgEErFA9g10QgECoEzA8AwEIQID4xBiAAARCJRBqfELACnXEYBcEUkQAAStFzsJUCDQxAqFOwJqYG+guBCAQQ4D4xLCAAARCJRBqfELACnXEYBcEUkQAAStFzsJUCDQxAqFOwJqYG+guBCCAgMUYgAAEUkQg1PkTAlaKBhGmQiBUAghYoXoGuyAAgVAnYHgGAhCAAPGJMQABCIRKINT4hIAV6ojBLgikiAACVoqchakQaGIEQp2ANTE30F0IQCCGAPGJYQEBCIRKINT4hIAV6ojBLgikiMDmh0+1Fu03SJHFmAqBhgQWbdvMendqYYO6tgBNjREIdQJWY5jpDgQgUAQB4lMR0LgEAhCoCoFQ4xMCVlXcz01qhcDcuXOtrq7O/eH4kwACFqOhVgj037SFDdmiZa10h36YWagTMJwDAQhAgPjEGIAABEIlEGp8Sr2A9f3339vEiRPt7rvvtpkzZ9q7775r7dq1s6233tp23XVX69mzp7Vt2zbUcdGk7Pr555/tpptusiuvvNL5Sn4aPXq0HXLIIRXn8NRTT1nXrl3tgAMOsAsuuMBat25tX3zxhQ0YMMA+/vhju+2222yNNdawH3/80Y444gi74oorbNq0abbZZps5237//Xd79NFH7dprr7WLLrrIFltsMffv2c6veIcCuwECVmAOwZyiCSgT687hbYq+ngvDIxDqBCw8UlgEAQhUmwDxqdrEuR8EIFAogVDjU2oFrD/++MMeeughO/zww+3111/P6gcJEGPHjrUNNmB5U6GDtVLnXXPNNbbffvs1aP7WW2+1PfbYo1K3rG+3VAHLi11qUCIcAlZDlyFgVXwIc4MqEUDAqhLoKt4m1AlYFRFwKwhAIFACxKdAHYNZEIBAsBnsqRSwJF7dcsstNmzYMDe0lFWjv3fo0MGaN29uv/zyi7322mt23nnn2fXXX28bbbSR/eMf/7C11lqLodiIBE499VQ78cQT7dJLL7WhQ4c6XzXmEZeBlc2ebAJWY9of0r0RsELyBraUQoAlhKXQC/NaXhDD9AtWQQACLHFmDEAAAuESCHX+lEoB64UXXrA999zTfvjhBxs/frxtueWW1qxZs3m8r+WFI0aMcIJJdOlYuMOkdi0LcakdAlb5xhsCVvlY0lLjEFDmVZ8uLWzPTSji3jgeqNxdQ52AVa7HtAwBCKSFAPEpLZ7CTgg0PQKhxqfUCViqo3T88ce77CrVUtKStDjxyg+xd955x/r16+fqHN1zzz223nrrNRh9c+bMsXHjxtn999/vliKqDtKOO+5ohx56qK244ooNztXnWu621FJL2Q033GCzZ8+2M88806ZMmeKuO+igg1xmkeorqd0xY8bYhAkTXBu77babHXfccQ3azGxvxowZds4559jUqVNde3vvvbcNGTLEllhiiVhxTrW/7rrrLnf/L7/80mWgKdtM2Wjdu3dvUGg8uoROWVBaunfjjTfac889V3+v/fff39Wl0iHxT7WpdN2dd95pHTt2nMcGDWrVGOvbt6+dffbZ1qpVq9gnW0vuBg4cOM9nUVHR1zIrtD++sc8++8y0NPH22293fRED1T477LDDGrAuZQmhzxyLdmDdddd1dbNWWGGF2JpZ/lyJZMoWFMMnnnjC2bfNNtu48SWmmWNXQp/Gqfokvy644IKuDpfG+U477ZSVcWOH1M6dOzsTZs2a1dimcH8IQAACDQiEOgHDTRCAAASIT4wBCEAgVAKhxqfUCVgq0t6/f3/77bffnDCw0kor5fS5zvvkk09s8cUXt5Yt/9xZSssQVfj9yCOPdIXfMw8JDeeff77tsssu9SKDF5wkKP3tb3+zk046yb777rsGl0rI6dSpkxOzMmtzSYiQaOSFsULa0zUSMyRo+UP9kQByxx13xPZdosfll1/uhDsvkHgBR9lqKkguMSXzkBCl4uWLLrqo+8gLT1dffbUT0jIPFUMXP4l0Eo2yHfkErG+//TZxf3SvJ5980iS6xdVAk/+uu+46J+TpaAwBS3aJm+6dechHEjglNvqllNGMwTiWqvemaySQhnYgYIXmEeyBAAQ8gVAnYHgIAhCAAPGJMQABCIRKINT4lDoBK06IKMbpfhniBx98YMccc4zLNpJw89VXXznB6JRTTnHZSMqc8S/nXnBS5pUEknPPPddla7Vo0cJuvvlm18YCCyzgrlOmlv5/kUUWsVdffdVl6Tz88MNOWFLmkY5oe/r/o48+2glCyvBS5tgJJ5zgRLpoppIEOe3cp6wgZXtJRFtmmWVcex9++KFdeOGFzi5l+aj+19JLL91AwNH/SBQ77bTT3K58Oh544AEnIEnIu/fee61Xr14N7Ft//fXt4osvbrCb4zfffOOygt5///2ChMRsSwiL7c9///tfGzRokD322GP13NRXiWHKzJP/JNZdddVV1r59+5IELMFIWsRdmWHy2+TJk52YKb7y06+//upsGTVqlGkMKpOvd+/ejrcyriSYbr755m6nxFVXXdUktD7zzDNus4JXXnnF+crvjFjMuK/UNQhYlSJLuxCAQKkEQp2AldovrocABNJPgPiUfh/SAwjUKoFQ41PqBCyfzSOBQiJAMUdUNJEQNHLkyAYFxefOneuWBqp9/ZFINN988zUQnDKXLyoT6+CDD3aCRFy9LW/3scce68SnzPYkcih7q23btvVd0rJHiUT//ve/3bKyLl26OJFqwIABJkEoLgPNL5n86aef3BI3n7nlhT+JPL4tfyOJJKeffrrrqzJ8ZKMOLddUDbFHHnnEZXutvfba9bYVunzQX5BNwCq2P35Hw6OOOsrZHl2+6O3W7pMSDbfddtuqC1haCqllo3HjS0y8gKoln14cPOOMM9wyU2WODR48uMHQVmacsrWUFSgxNLQDASs0j2APBCDgCYQ6AcNDEIAABIhPjAEIQCBUAqHGpyYpYCnLStk7b7zxRtb6TtHlfcqu0rJB/29agqeaS2uuuWb9eJMoJgFIIkScABGXOebb+89//pM1s8Yv04tmbuUa5D5TSMJQ1EZ/f2WMSWTzywR9W9mEQS/EZC4j9HZFM7Zy2VVsEfe4/kick3Cl4vxeoMr34JeyhFBtJ8nA0i6YEkVVZ0x1yrSkNPPQBgTDhw+3mTNn1vtJgqM2J1B9LdUpUwZZpp/y9bOxPn+k+4a2Xot5N1JoLHu4b+UJ1C26mLXu1cfaDJp3eXHl784dIFA4gVAnYIX3gDMhAIFaJUB8qlXP0i8IpJ9AqPEpdQKWf8kvJQPrrbfeckKB6mJJuFlsscXmGWFxO9TFiVrRC32xb9WX0jKw6JFLwFLWlUQyLUvMPJT9tN1227ksMP2JFv2WkKalfFr6pyV1zz77rD3++OP19a2mTZtWv9ws39LLbAKWrzm2+uqr12cK+eWDEsmy2Z3Zj0IErEL74wVILf+MZpnlChPVFLC8fdoYoJDD+0m1zZS9J1HQH8rQUn2xPn36uNppdXV1hTRZ9XMQsKqOPJgbtum/t7Xd96Bg7MEQCGQSCHUChqcgAAEIEJ8YAxCAQKgEQo1PqROwtFOfBB3VmLrooousTZs2iX0e3f2vGAFLNarirvMCVlQ48sblErCytadr465TsW8tYVT/4wrQ+3uWQ8DymWVaduiXEfrlgxIBtdQyWhw/mzNyCVhJ+xMnLuYbBNUUsLx9Dz30UD6z3OdRP6l2lup2yb+ZvtUuhFpCuNpqqxXUbjVPQsCqJu2w7tVskXa2+J0PhmUU1kAgQiDUCRhOggAEIEB8YgxAAAKhEgg1PqVOwMpXMyluAEhsOu+881xR9b322ssVSC8lA6vcApaWiclGX4w92gefgeUzzqI71WknO9XF2njjjd21G2ywgStYrnpaEk/KIWDJFm+DX0aYdPmg2sgmYBXTn7QIWKphVmiGWOa41TLE559/3vlRmVxaaqhDRd5VD0tLWkM6ELBC8kZ1bUHAqi5v7pacQKgTsOQ94QoIQKDWCBCfas2j9AcCtUMg1PiUOgErWoA9s5B63HDRrnTaAU478k2YMMEtxyqkBtbLL79sffv2tWWXXdYtk4vWwCq3gKV6SNrtsGPHjvN0wYtFvq6WMol22GEH22qrreySSy5x9kUPv+Rv+vTpZROwPvroI1dUfLnllnNFyVVE/PPPP88qusX5IZuAVUx/ojWw4pZrxt2/mhlYxdToyhXqVGT/xRdftP3339/tRKi6XxItQzoQsELyRnVtYQlhdXlzt+QEQp2AJe8JV0AAArVGgPhUax6lPxCoHQKhxqfUCVgaEn4HNwk/48ePd8Wuo7Wh/LDRbnRacqWd3Xr16uWWZilDKckuhBJr/DK5fEsPi11COHv27Njd6lTXSsXmlcnjl+/l2oVRQoc+1zU6ypWB5Xndd999bodCFatXTSa/m2Ihj2k2AavY/uTahVD2RHcBPP74402CXteuXRvsEBmXyZXNziRF3HV/b5+Ev3HjxtlCCy3UAJP3rcawdpPU7pAqTK8C+3fffbdtvfXWDc73Rd+V0YWAVciI45xKE3BF3Pv0szZ7NNwxs9L3pX0IJCUQ6gQsaT84HwIQqD0CxKfa8yk9gkCtEAg1PqVSwJJQo5f+YcOGufGhZYFDhw51uwKqHpOWXz3zzDNulzqdp+LoymDq3r17/XjyIpgKgR9zzDFueaGW8ik7S+KDluy1a9fOZUZ17tzZXVdJAUvLAbXznLJs9HcVmv/73//uxAwJcKNHj7bmzZvblClT3DKyv/zlL6bsrA033NDmm28+09JKCSXq83fffVdWAUuN+UwpFafXkrZCd//zwLMJQ8X2xwtAs2bNchlhBx98sBMn5ftHH33U7QL49ddf1/uvXBlY2jFSGXl+TGTrl0TH/fbbz7Hq16+f898qq6xiKlT/0ksvufEl344ZM8ZGjBjhfOhFt80228zOOecct3uhxrOWWeqeErgk1nohNqTg6HnIHxwQgAAEQiIQ6gQsJEbYAgEINA4B4lPjcOeuEIBAfgKhxqdUCljCLSFASwIlPuUqZL7uuuu6pXabbrppgywtiWASEI488sjY6yV6KXtLYpHP7qqUgKXsnPXXX9/Gjh07z0hSNpXqd/maR9GaUZknS3BTVtS///1vJ8JpNztlnnkBKjMDKXp9rkwonSdhb8iQIY7ZFltskWj5oK4vpAZWkv7o3KefftoOPPBAUwZb5iERUAKfxE0Jf6UKWFH7dS9lTE2cONEJiRLQVJcqs3i/HnoJa75+VaaNSXyra+OE2GjB+BtvvNEGDBjQ4DZ+zIpRrs0F9JwUW69LN0TAyv8lwBkQgEDjEAh1AtY4NLgrBCAQEgHiU0jewBYIQCBKINT4lFoBy8P99NNPTTvkSUzQMrEvv/zSZU5JsFLmS+/eva1t27ZZR+OcOXNc5pIyZfSyv8Yaa9iOO+7o6matuOKKsWJAuWtgqT0thVQ9J+0sKMFDS8gkzmjnuVatWjWwQyKWCqorq+y5555zwoZqe/ksNIlMu+22m1vqd9JJJ7nsnjgBJ4mAJcFPgpCygKLtFvqY59uFMGl//H21a5/Euttvv72exTbbbOP8p5piXnwsVcDS/d58803TcsQHH3zQWrRo4bL7unXrllXA0jUSmHSeMvnkXwlryrBSdlacb7XsddKkSXbttdfWj2eNSdVjk4CYOSYRsAodgZwHAQg0VQKhTsCaqj/oNwQg8CcB4hOjAQIQCJVAqPEp9QJWqA4vxK58GV2FtFGtc3wdrAsvvDC2RlO17OA+YRIgAytMv2AVBCBgFuoEDN9AAAIQID4xBiAAgVAJhBqfELAaccSkScDyOxEqg0gZT6oXxgEBT2DGFYtY51W/B0glCbRc0uqWG2Z1K51QybvQNgRqjkCoE7CaA02HIACBxASIT4mRcQEEIFAlAqHGJwSsKg2AuNuELmDNnTvX6urqXP0qFRVXIXIt9dNSNg4IRAkgYFVvPNStONLqVjm1ejfkThBIOYFQJ2Apx4r5EIBAGQgQn8oAkSYgAIGKEAg1PiFgVcTdhTUauoA1Y8YM22677ep3NVRBexUr9wXlC+slZzUFAghYVfRyy/bWvNt/q3hDbgWBdBMIdQKWbqpYDwEIlIMA8akcFGkDAhCoBIFQ4xMCViW8XWCboQtY//nPf+yAAw5wReX79OnjMrCWX375AnvHaU2JAAJWFb2NgFVF2NyqFgiEOgGrBbb0AQIQKI0A8ak0flwNAQhUjkCo8QkBq3I+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VY82dIACBZARCjU8IWMn8yNkQgAACFmMAAhBIEYFQJ2ApQoipEIBAhQgQnyoElmYhAIGSCYQanxCwSnYtDUAAApsfPtVatN8gEYglF25m23dsYYO7tUh0HSdDAAIQSEIg1AlYkj5wLgQgUJsEiE+16Vd6BYFaIBBqfELAqoXRRR8g0MgEihGwvMm7btjCDt62ZSP3gNtDAAK1SiDUCVit8qZfEIBA4QSIT4Wz4kwIQKC6BEKNTwhY1R0Hwd7tjz/+sLlz51qLFmTDBOukBIZV25+lCFjKxLr54DYJesepEIAABAonEOoErPAecCYEIFCrBIhPtepZ+gWB9BMINT4hYDXi2Prxxx/t73//u33yySfWpUsX69atm3Xq1Mnmm2++rFb9/PPPNm3aNJs6dar776mnnmqbbLJJSb347LPP7LzzzrN1113X+vXrV1JbIV38xRdf2IABA+zjjz+22267zdZYY4285onniSeemPM8tSPme++9t/NZXV1d/fny6RFHHGFXXHGF889mm22W957ZTijGfrXVGP4sScBaqJndfAgCVtEDhQshAIGcBEKdgOE2CEAAAsQnxgAEIBAqgVDjEwJWI46YqNghMzbddFO7+eabrUOHDlmteuaZZ2znnXe2jz76yJ1TqkiiNm666SYbOHCg3XjjjU7wqZWjGAGoEAHL81lwwQVt1KhRTrBq3ry5++cQBKzG8GcpApZqYO3VjSWEtfLc0Q8IhEYg1AlYaJywBwIQqD4B4lP1mXNHCECgMAKhxicErML8V5GzomLHHnvs4bKEHn74Ydt2221j76dlYRdccIETuRZddFGbPHkyAlYOz5QiYGUTBuUDZcxdd911dvrpp1u7du3szjvvtM6dO5d9jBRjf2MJksUIWEsu1Mx6rNsc8arsI4cGIQCBKIFQJ2B4CQIQgADxiTEAAQiESiDU+ISA1YgjJipgXXzxxXbJJZe47CplAcUtI/zqq69syJAhtvrqq9uXX35pV111FQJWlQUsfzsvJh511FF2/vnnuyysch9pErC8gDdr1qxyY3bvkssAACAASURBVKA9CEAAAiURCHUCVlKnuBgCEKgJAsSnmnAjnYBATRIINT4hYDXicIsKWA888IDLrNLSwOuvv96WXnrpeSx76qmnbNddd3VL/SZMmJC1zpKED31+9913m6757rvvXP0n1Ws65JBDrGPHjtasWTN7/fXXTZlfs2fPbnCvU045xS2N84fqbj322GM2fvx4mzJliv3666+uttN+++1nO+20k7Vq1ar+XN+nOXPm2JVXXumuGTdunC2xxBJ26KGH2l577WVHH310ve2qH6XPH3roIdfu1ltvbYcffrhtvvnmzsboIdHotddec5zuv/9+e+6559zHG2+8sfXu3duJe7qPP4oRgPwSwkKWZvqlelFe+ZYQisvYsWPtrrvuciLk9ttvbyNHjrS2bds6X6gvyrJr3bq1ZdqvWl4XXnih84Eyv3r06GHHHnusrbjiiq7LhfhT9t1zzz12zTXXuHa0DDKbL5M8GghYSWhxLgQgUE0CoU7AqsmAe0EAAmESID6F6ResggAEzEKNTwhYjTg6M8UO1bc66aSTnPAkISdTvNGSNQlSKhA+ZsyYWAFLIoaEHJ0Xd6i+lpa/de/evSDB4/vvv7fjjz/eLrrootj2Bg0a5ArAe+HI9+mVV16x9ddf34k1/rj33nvd8khf5Fx1t/RvEtiih0SVG264wYlS/pB4pSWWBx98sBN+4g6dLzZLLrmk+7iSApZ2bJSv5IdoBlYuAevJJ5+0/fff33GPHvKJfCbRMU7A+vDDD53Qdfnll8/DSsKkhDQV/88nYMmXI0aMsEsvvTSWn4RD9UfiWdIDASspMc6HAASqRSDUCVi1+s99IACBcAkQn8L1DZZBoKkTCDU+IWA14sjMFDvmn39+69mzpx100EFONIpmICkza/DgwU54kgCkpWuZO91JoFCG1bXXXuvEleHDh7taWb///ru9/fbb7t9uueUWt3ueliwq60dHtqLfv/32mxNnJHoo00q780mUUtaUMonOOussl2UlWySuKRMr2icJM1oWucMOO5hs84XOvYAloUp/lyjVvn17l30mG7U0sk+fPnb11Vfbwgsv7Gx8+eWXrW/fvvbDDz84UUyCTsuWLe2XX36xRx991GUxKZNM10gMqpSAJeHq3XffdWKS+C+33HJ26623uqw2HdkErE8//dSGDh1q9913n8tAO/LII22ppZYyiVMSjbyodMABB8yTgaXsNLESfwlg+vtbb73l2CkTTVlY0WWn2fypjKtddtnFZbcpy2vVVVc1CYMSTiVeSXRUJmAxOyciYDViIOHWEIBATgKhTsBwGwQgAAHiE2MAAhAIlUCo8QkBqxFHTKbY8Ze//MWJL/p3ZSAtvvji9dZJfOjfv79berbBBhvUZzFFl7q98MILTvhZZ5113BIxiVfRw+9gKLFFIsdiiy2WU8B65513rF+/fs4OCUMSXKLHt99+65YFPvvss3bHHXfY2muv3UDAyRRWMgWeww47zM4+++wGSxB9FpHELglDEll0SCwaNmyYy/aScBMV96L1qKLL+UrJwCpkWGgZnwQ6Lf3z9mQTsOS33XbbzYlYEo+8eKj7eI5aOppNwJJAJZHOi4C6Tll2Ege1lDAq9mUTsM444ww77rjjXAaexNDo4fkWW8/rke4b2notGi75zGRYt+TS1rrHTtZm8NBC8HIOBCAAgbIQCHUCVpbO0QgEIJBqAsSnVLsP4yFQ0wRCjU8IWI047DLFjk033dRlMknUiWbCKBNq9OjRTiiSsCXxw2cxFVKryXfRi0Na7qc6Un7ZXzbBQ9lCWpaXS9SQ6KK6Vl4UifZJApTEneiR7/NiRCe17/ugDC79kaBUTFu+BlauYaEstB133NGJjb7+lD8/TsBSlpjEJwlX2XaZ9AJXnIA1ffp0d52WF0YP708Ji4UIklqCueeee9q6667rsrm23HLLeUTOYh+HQgQs33brXfa0BQ4+sthbcR0EIACBRARCnYAl6gQnQwACNUmA+FSTbqVTEKgJAqHGJwSsRhxecWKHz6o5+eST6zONossHtbTwp59+yitgaanb119/bcqi+uCDD+zpp5+2yZMnu8LnEjAkZqh+UlT8UXH4AQMG1BPxGTuFIPKZT/mKmOf7vBDRSW3oPPXtjTfesKlTp9rjjz/ulvbFCUAqfh7tb67+xBVxV4aX7nXCCSfYpEmTXNaZBCkt5cs84vqn3SNVK0x+yGaHz57baqutshZx9/7y90wqYH3yySeOj+qO+WOjjTZyGwMoc09inJaHFnMkEbCUibXYTX/aUMz9uAYCEIBAoQRCnYAVaj/nQQACtUuA+FS7vqVnEEg7gVDjEwJWI46sOLFDNZEkImn5n18G+Mgjj7jlZz4rK5cI9Nlnn7md6lSjKVux80IFrEKykTy+SgtYEpEkvp122mmuyH22oxIClr9XVABSnTJlykWXAuq8ON8UIsp5MSrXLoSlCliyT+NDNcZUu0yCX/RQnTNl26222mqJn4pEAlb7pWyxm+9LfA8ugAAEIFAMgVAnYMX0hWsgAIHaIkB8qi1/0hsI1BKBUOMTAlYjjrI4sUPLBUeNGuUKsU+cONHWW2899/8Sb3xdrGwCVlRgUX0mLUns0qWLLbPMMm6XOh0q4K6jkAwsL2BlZmblQpYvwyrf59nEnieeeMItVZToIiFnk002sTXXXNNWX311V1hen6tvlRSw1O9XX33V9tlnH5s5c6adeeaZroB9tC5VyBlYUb9pWePzzz9vKhCvQvDqjw4VeVc9LL+8tNDHI4mA1WbQftZ2r/0LbZrzIAABCJREINQJWEmd4mIIQKAmCBCfasKNdAICNUkg1PiEgNWIwy2bmBOtPaUaUsrI2nrrret3Jsx2na8DdeCBB7odAjOXuGkQapdD7fhXiIDlaybFFWPPhi2fQJXv8zgBy1+jul3arU/F7DOXuqm+lHb2q7SApUww7eSogvISCcU8umtfsTWwvM+T2J90CWE2n6lPL774otvhUDsRxtXbyveYFCJg1bVfyubvsRPiVT6YfA4BCJSVQKgTsLJ2ksYgAIFUEiA+pdJtGA2BJkEg1PiEgNWIwy+bmKMsI4k0q6yyivXq1cv23XffBkXds12XK2NKNbGUMaRsrkKXEL788svWt29fR0gF2bV7YfRQmyqYPmbMGJswYYKrpZRPoMr3eZyAlW8Jnmpc7bfffi6TKIkAFOf6uBpYmed9//33rgaZluKJjzKW/I6P+XYhVMaWCvW3atWqvtloe0nsTyJgqW6a7q0sPi3BlCAaPX744QcbPny4EzaLEbA6d+7smps1a1YjPlHcGgIQgMC8BEKdgOErCEAAAsQnxgAEIBAqgVDjEwJWI46YbGKH//cnn3zSll12WZdJ5ethydxs1+kcCTnaIe+8886rr2X09ttvu9pR2jFQRzYB6+ijj3bneXElU/SSAKYi4y1atDAtV7zssstcwXHtZicxR5ld+QSqfJ/HiVUSeA455BC3rFKCmYQWCUZaBqfi7Squrh0adSQRgIoVsLxQo8LnEhslCilLTjsfZuvfp59+akOHDjVlWqkQ/2GHHeZ4qUC/6k6de+65ie3PJ2Bl+tPvdKiMsXPOOcctK23ZsqWJr7LbJHBFfZnk0UDASkKLcyEAgWoSCHUCVk0G3AsCEAiTAPEpTL9gFQQgYBZqfELAasTRmUvM8csBZZ7EKGX8SCDJJWDF7TLnu6e6URJ61O7s2bNdfS1fF8vvfPjdd9+503UviVUSN1QIXjvuSaCKOySGSchSTapctvlrixGwdG20BlamHarbpCL3WjrZo0cPu/rqq23hhRd2OxVKWCp1F8K4fqtWmYSnESNGmHbyk4il4ue5+idBUsv0JDxFjw4dOjjxSIxVt0yiYOvWrfPan03AyubPX3/91dmrZZhxh+y47rrrrHv37omfCgSsxMi4AAIQqBKBUCdgVeo+t4EABAImQHwK2DmYBoEmTiDU+ISA1YgDM5fY4Zfvff3113bPPfe4YuyFiEDaZW7cuHF2++23O6FEwtXAgQNt8ODBtvzyyztxRGKJRJ4hQ4a4JpVppewtfaZrVAx97Nix9TW0fv75Z3vsscds/PjxNmXKFCdqqXD67rvv7tqIFvzOJ1Dl+zyb6OR3IVSmkgqPywYtg9Pyyt69e7tsLNny2muv2R133GFrr712XgEozvWFLCH010WXLh533HE2evRok0gkAVDLCqdNm9agPpaumzNnjmOrbCj1Yfvtt3cCobh07do1UQZZNgErlz/ly0mTJrlstunTpzsbNEa0FFL8VlxxxaKeCASsorBxEQQgUAUCoU7AqtB1bgEBCAROgPgUuIMwDwJNmECo8QkBqwkPSroeDgFlZynzKUnB/HCsN5txxSLWedXv402av4PVLbOX1a00KiSTsQUCEGgiBEKdgDUR/HQTAhDIQYD4xPCAAARCJRBqfELACnXEYFdNEfCZXZdffrnLsooe0WL4cZ+nAUROAev/O1C3/KFWt/r5aegONkIAAjVEINQJWA0hpisQgECRBIhPRYLjMghAoOIEQo1PCFgVdz03gIC5JYOq06WaYb4YvmqMffXVV2755imnnGIrr7yy2wVQS/rSdhQiYNn8Haz5Zm+lrWvYCwEIpJxAqBOwlGPFfAhAoAwEiE9lgEgTEIBARQiEGp8QsCribhqFQEMC2ukvXwF1FYVXQXpfrD9NDAsTsFaw5pu9naZuYSsEIFADBEKdgNUAWroAAQiUSID4VCJALocABCpGINT4hIBVMZfTMAQaEvAF1FVAXzsFatdHFcPfcccdSyqgHgLnQgQs1cCqW/nEEMzFBghAoAkRCHUC1oRcQFchAIEsBIhPDA0IQCBUAqHGJwSsUEcMdkEgRQRyF3FfweqW3gvxKkX+xFQI1BKBUCdgtcSYvkAAAsURID4Vx42rIACByhMINT4hYFXe99wBAjVPoHPnzq6Ps2bNqvm+0kEIQCBdBEKdgKWLItZCAAKVIEB8qgRV2oQABMpBINT4hIBVDu/SBgSaOAEErCY+AOg+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IIbA5odPtRbtN4ANBCCQcgKLtm1mvTu1sEFdW6S8J3+aH+oErGYA0xEIQKBoAsSnotFxIQQgUGECocYnBKwKO57mIdAUCCBgNQUv08emRKD/pi1syBYta6LLoU7AagIunYAABEoiQHwqCR8XQwACFSQQanxCwKqg08vR9BVXXGHDhg2zI444ws4880xr2XLeF4p3333X+vfvb9OnT7d1113XbrvtNltjjTVib+/bu/HGG23AgAHlMLFBGz/++KOzVfeZNm2abbbZZjnvkfT8shucp8FTTz3VTjzxxIL6ctNNN9nAgQPtlFNOsVGjRlXb1Ea9HwJWo+Ln5hAoOwFlYt05vE3Z222MBkOdgDUGC+4JAQiERYD4FJY/sAYCEPiTQKjxCQEr8FGqgdOzZ09be+217eabb7YlllhiHouffPJJ6969e/2/33vvvdarV695zvNi0YwZM3KKXKUgSSpIJT2/FNuKuRYBqzBqCFiFceIsCKSFAAJWWjyFnRCAQJoJhPqCmGam2A4BCJSHQKjxCQGrPP6tWCuff/65DRo0yGbPnm0TJ060Tp06zXOvCy64wI488kg76qij7Morr7RDDjnEJLzMN998Dc798MMPXdbV8ssvb5dccoktuOCCZbc7dEEqaYcRsAojhoBVGCfOgkBaCLCEMC2ewk4IQCDNBEJ9QUwzU2yHAATKQyDU+ISAVR7/VqyV3377zS1HO+OMMyxu2d93331nBx98sL3wwgt2/vnnO+Fq/vnntxtuuMEWX3zxBnY99dRTtsMOO9jo0aPdMr9KHAhYLCGsxLiiTQhAoDoElHnVp0sL23MTirhXhzh3gQAEmjKBUF8Qm7JP6DsEIPB/BEKNTwhYKRih9913n/Xu3Tu2Dtbrr79ue+yxh3Xs2NGUiXX66afbrbfeGputpc/POeccu+eee6xLly71Pf/5559t0qRJdvXVV5tELh2qXbXffvvZTjvtZK1atao/1wtUc+bMcdle48ePt3HjxrmljYceeqjttddedvTRR8fWwPrss89clpjuf/nll1u/fv3sp59+iq2ZJTu6du1qBxxwgKtBpT5JwHvuuedcfa+9997b9t9/f2vXrt08Hvz+++/t+uuvt+uuu85mzpxpG220kQ0fPtyJdyNHjrQkSyjLlYH1+++/2xNPPGGXXXaZTZkyxb788ku37FO+Gzx4sLVt23YesdH3X35r3bp1g8/j6m198cUXLsNuxRVXtOOOO85OO+00x23VVVd1DHfeeWeT/8T/mmuucXYoCy+br5M8Gp07d3anz5o1K8llnAsBCECg4gRCnYBVvOPcAAIQCJ4A8Sl4F2EgBJosgVDjEwJWCoakF6mWXnrpeTKrvLil7CtlVXlhQwKRxB9//PDDD07E+eCDDxq04UUlZWzFHVq+eN5559XX3vIC1iuvvGLrr7++jR07tv4y1d7adtttYwUpZYr9/e9/dyKUF6+aNWvmBJW4ou9ewNpyyy3Niz+Z9vXt29cJZYsuumj9R5988okT0u644455uqN/V39fffXVgmuAlUPAkqA2ZswY9yfu2G677eziiy+21VZbrf7jqICXVMBaaKGFnOgo1jo0brT8dM0117QRI0bYpZdeGmvH4Ycf7mzMFMsKeUQQsAqhxDkQgEBjEAh1AtYYLLgnBCAQFgHiU1j+wBoIQOBPAqHGJwSsFIxSv0xQmUN33nmny7bS4ZcXSvx44IEHXCaNlhL26dPHttpqK5eR5cUIv1Ohsn58fay5c+faSSed5EQLXXvuueeaFyKU6XTCCSfYww8/7LKmlNklUSQqOHXo0MHV0lJmk0Sa5s2bO7syBSl9JuFEIllUvNK5+QQsnSPblE2kjCQd6qvEKPUpWrBePM4++2yXfSRRSDZvsMEG7h7amfGYY45xmU/5dmqMDolSBaw//vjDZbYpW0yZY8qA69Gjh2P19ttvO/633HKLZYpxpQhYDz30kMs6U2acaqZ98803LtNKGWC77LKLbb755m5sKDNL9j3zzDMm8UqipB9HSR8LBKykxDgfAhCoFoFQJ2DV6j/3gQAEwiVAfArXN1gGgaZOINT4hICVkpHpC7VH62D5Au/ffvut26FQgpLECi39U8F2/2/q4iOPPOJEnajg8/LLLzvhpGXLlk5EWWuttRrQUKaSlvn98ssvLqNJOyFGBadjjz12nmLxmYLUeuutVy9eKfOnf//+VldXV3+ffAKWsocylzxKdJE4pdpgEt9kh4533nmnflliZn+iQlIxAlaSYXLKKac423R89NFHbomgWMt3Ehajx8cff+z8pZ0k7777btt6663dx6UKWJkZeGpTddQk7mlppWyKHspkGzZsmKujVkx9NASsJCOEcyEAgWoSCHUCVk0G3AsCEAiTAPEpTL9gFQQgQA0sxkCJBHwB9ugOg/rS69mzp/Xq1as+20pCjYq064+yp7Skz4sXqnMVFbWUlbTnnns6AShu18KoUORFj6jgpPpKquEUPaKfP/jgg06YUSZQnHil6/IJWDvuuKPL3IouE9R1cTWg/HLKbP2JClzquzKi8h0+AyvfedHPowKWsuYkHKr+VLadH31flI2lP1paWYqANX36dOf7jTfeuIHZ3t8S8FQTS8szM7km6Wf03Ee6b2jrtWhW7OVcB4FgCdQtupi17tXH2gwaEqyNGJabAC+IjBAIQCBUAsSnUD2DXRCAQKjxiQyslIxNZVSpQLeKfXtBR4XKVTQ9M9smU8hR/SvtVNimTZsGywp9Rk7c7oYeS6ZQlG+Xwejnm266qUlM0XHhhRfaYYcd5sSZbILXtGnT3HJBHcUIOPn6E92xMamAFbUt25CJE9W8aBQVtTKvj+trMf33RdyV1RXXP9UHU100ZeH5Q0sNd911V7fsVMXfo9lxSR4NBKwktDg3jQTa9N/b2u57UBpNb/I2hzoBa/KOAQAEIBDsLl+4BgIQgECo8ycErJSMTS3j0w56yqJSHSwV5Nb/x+046Iu+qyi46i9J0FCm1IEHHtigsLvPLqqUgKW6SxLOVFdJ9stWX7/LY8+XgSXBpdAi5vn64+9VzV0I40StxhKwdF8Vsb/qqqvcDpKqIRY9tOOklhBGi8kX+nggYBVKivPSSqDZIu1s8TsfTKv5TdruUCdgTdopdB4CEHAEiE8MBAhAIFQCocYnBKxQR0yMXV4MkRDUrVs3l5E1//zzz7Mzoc80ev755+3222+3N954w44++ugGBeDVfL6MJZ1TSgbWtddeawMHDrTx48e7IuZDhw51YpSyyCohYOXrT1PPwIoOKQmKGh8q+H7//ffbzJkz3ccq8q56WEsssUSiJwMBKxEuTk4hAQSsFDrt/00OdQKWXqJYDgEIlIsA8alcJGkHAhAoN4FQ4xMCVrk9XcH2/A6DKoSuYt+qD6UC4GeeeaYrxB49fNH3f/7znzZ16lR78803XTbWwgsvXH9avhpY2tVPtbSU2RRXAytuWV1cRtVXX33lMr9UE0uZP6q7VQkBK18NLL8To3ZFrNYSwkJqYF1zzTXOj0lqYPmi69GlifmWEGYbmqp19uKLLzqRUTsRxtXPyjesEbDyEeLztBNgCWF6PRjqBCy9RLEcAhAoFwHiU7lI0g4EIFBuAqHGJwSscnu6gu35HQZ1i/XXX9+OP/54t7OdMrEyD1/0XUv4JE6ooLfOj9agKnQXwk8//dQmTpxonTp1ylp0PZ8g9eijj7psrJVXXtnZrHpLOsq5hNAXaW/evHmDe+g+EmmUTTZo0CArZhfCYmtgFboLobKgojtEerFy2WWXdXYvs8wy9S72gqB2hixUwPrpp5/sqKOOctl60d0OfaOqkzZ8+HAn7CFgVfAhpunUEXBF3Pv0szZ7NNy5M3UdacIGhzoBa8IuoesQgMD/EyA+MRQgAIFQCYQanxCwQh0xMXb5XQH9MjwtH1Q9rMy6UrrUF32XgCLxQlk+ytqKHnPnznVZP2PGjHHF088991zr3LmzO+W5556zE044wYkZEj5OP/10a9WqVdECVvRexx13nMvsktBUTgFLGWNnn322qX1lp6lf66yzjv388882YcIE1x9lYVVTwJLPlPmm7CbtenjOOedYjx49XN/ffvttx/+WW26xvn37uqV7fldAL3xNnjzZnXPkkUeaaorJfi2VlKCocwoVsOTTu+66y3bbbTfna9khQVKZe8pI0+6U8rN2JlSNrPbt2yd6Mvy4mTVrVqLrOBkCEIBApQmEOgGrdL9pHwIQCJ8A8Sl8H2EhBJoqgVDjEwJWykbkI488Ytttt52zWjvHZS4L9N3xRd8ldm2xxRbzZPH481TU22fmxKFQxtJ5551XXxMpyS6EmVlLWsao9t577z2XIbXVVluVVcCS/dpp79BDDzVlJ2UeErbef/99U3ZTtZYQygYJRBLT9CfukD8vvvjiBsXTJXxJ2Bo2bJipdlf06N27t8u623333RMJWLJjxIgRdumll8ba0aFDB7dUtHv37omfCgSsxMi4AAIQqBKBUCdgVeo+t4EABAImQHwK2DmYBoEmTiDU+ISAlbKB6es4TZ8+3dWmylwWGO2OL8B+xBFHxNbJ8ucqQ0m7G0oM09JDHcrSUV0m7UynzCt/lCJgRZfx+WLhCyywgMk+ZR9FBS/Z0bVrV1c7tpUpOAAAIABJREFUq9BdCL2NEmquv/56J8aoOPlGG23klsdJmNl3333drozVFLBk1++//25PPPGEXXbZZTZlyhT78ssvnT3aHXLw4MENCtv7fvhrxo4d665p165dfTF8FeYXnyQZWGrX+1oF9jWGZIcyw5QBNmTIkPqlnUkfCwSspMQ4HwIQqBaBUCdg1eo/94EABMIlQHwK1zdYBoGmTiDU+ISA1dRHZhPqv7LNVABfyxkz60o1IQwV6SoCVkWw0igEIFAGAqFOwMrQNZqAAARSToD4lHIHYj4EaphAqPEJAauGB11T65rP2tIyxUsuucTVjIoequelZZc777xz7OdNjVc5+zvjikWs86rfl7PJ8rXVckmrW26Y1a10QvnapCUIQCA1BEKdgKUGIIZCAAIVI0B8qhhaGoYABEokEGp8QsAq0bFcHg4BvwvhK6+8YieeeKJbEqei6KoHpl0QR44cabNnz866c2M4PUmfJUELWP+Ps27FkVa3yqnpg4vFEIBASQRCnYCV1CkuhgAEaoIA8akm3EgnIFCTBEKNTwhYNTncmmanchU+90RUyF1/2rZt2zQhVajXaRCwrGV7a97tvxUiQLMQgECoBEKdgIXKC7sgAIHqESA+VY81d4IABJIRCDU+IWAl8yNnB05AIpZ2GRw3bpxNnjzZVPReu+tpJ8Z99tnHunXrZnV1dYH3In3mIWClz2dYDIGmQiDUCVhT4U8/IQCB7ASIT4wOCEAgVAKhxicErFBHDHZBIEUE0iBgsYQwRQMKUyFQRgKhTsDK2EWaggAEUkqA+JRSx2E2BJoAgVDjEwJWExh8dBEClSYQtIClIu4rDLe6DsdUGgPtQwACARIIdQIWICpMggAEqkyA+FRl4NwOAhAomECo8QkBq2AXciIEIJCNQOfOnd1Hs2bNAhIEIACBoAiEOgELChLGQAACjUKA+NQo2LkpBCBQAIFQ4xMCVgHO4xQIQCA3AQQsRgg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hsfvhUa9F+A0BAAAIQgEANEli0bTPr3amFDeraogZ7R5cg0HgEQn1BbDwi3BkCEAiFQKjxCQErlBFSQ3b8/vvvpj/NmzevoV7RlVwEELAYHxCAAARqn0D/TVvYkC1a1n5H6SEEqkQg1BfEKnWf20AAAgETCDU+IWDlGDQSYZ577jm75557bPLkyTZjxgx39hprrGHrr7++9e7d23r27Glt27YNeOhV17Q5c+bYSSedZPvvv79tttlm1b15Dd/tqaeesq5du9oBBxxgF1xwgbVu3Tqo3iJgBeUOjIEABCBQEQLKxLpzeJuKtE2jEGiKBEJ9QWyKvqDPEIBAQwKhxicErCwj9bXXXrNjjjnGJk2alHMsb7jhhjZ27FjbeOONGfNmduqpp9qJJ55o06ZNQ8Aq44hAwCojTJqCAAQgAIGiCCBgFYWNiyCQlUCoL4i4DAIQgECo8QkBK2Zsvvrqq7bPPvvYzJkzrUePHjZ8+HAnUC2yyCLWrFkz+/HHH00OvfTSS+2WW26xtdZay2699Vbr2LFjkx/pCFiVGQIIWJXhSqsQgAAEIFA4AZYQFs6KMyFQCIFQXxALsZ1zIACB2iYQanxCwMoYd5999plbpnX33XfbmDFj7Mgjj7RWrVrFjs65c+faeeedZyNHjrTDDjvMzj777Kzn1vbw/rN3CFiV8TQCVmW40ioEIAABCOQnoMyrPl1a2J6bUMQ9Py3OgEDhBEJ9QSy8B5wJAQjUKoFQ4xMCVsaIu+mmm2zgwIE2dOhQV2soX32rjz76yAYPHuyysm688UZbccUVXYu+nVNOOcVGjRo1z7j2Qo+uGTBgQIPPv/jiC5swYYIT0SRcfPfdd67uVrdu3eyQQw5xmV7KBNOh+x5xxBGm2lNXXnmljR8/3saNG2dLLLGEHXrooTZs2DCbb7757Pvvv7eJEyfaXXfdZVOmTLEvv/zSOnToYBtttJE7p3v37lZXV1dvR9T+IUOG2CWXXOJsev311901e++9t+211171tZi8wJLZ0cz+vffee3b99dc7O1RfTP3acccdna2eXWYbP//8sz322GOub7L9119/dcsT99tvP9tpp53mEQ0lLOq8yy+/3P1X/NS/PfbYw/kqn08z71+MP6644gq3jFJM5Y+HHnrI2b311lvb4Ycfbptvvnm9D6P3kx+1JFV85KPtt9/eCaTyc8g1sDp37uy6MWvWrFqN4fQLAhBIKYFQJ2ApxYnZEIBAGQkQn8oIk6YgAIGyEgg1PiFgRdwskUcCkYSaBx54oKAaTn/88Yd9/vnntuiiizbYda9YAUsCkQQjCUJxh0Sn6667zgkyUQHrlVdecYXlJX74495777VevXrZJ5984gSiO+64I7bNBRdc0Ik9/fr1qxdVvP0SUL766iu3nDLzOOqoo+z00093AlIhAtaTTz7pirurj5mH+nX++efbLrvs0kDYkU+OP/54u+iii2JtHzRokMuCk2CnI5oVF3eBRCwv8BXyhBfrDwlYEkLlAwlo0UO8b7jhBrcJQPTIxqddu3a25557uiWroRZxR8AqZDRxDgQg0BgEQp2ANQYL7gkBCIRFgPgUlj+wBgIQ+JNAqPEJASsySt966y0nFEiMuvnmm+tFkWIGcjEClhfQrr32WreTn2pvyRbthvj222+7f1PNLWU/XXzxxS6TyGdgSTCRCKRMqR122MFlXDVv3txatmxpo0ePdsXVlVWmNpZZZhnXpQ8//NAuvPBCO/fcc22bbbZxmVFLL720+8zbr79LVDr55JNtnXXWMWVDKatK4tUCCyzgsro6depUjyjbEsI333zTJDbpvyeccILrg/omO5WddNxxx9lPP/1kd955p3kx5LfffnOi1ogRI1ymlYrDS6RTVpMylc466yyXdRYV0l5++WXr27evLbTQQq5vXbp0cYKYfKtMtfvvv9/Zn5n1FufjUv0hoUr3PPjgg619+/ambD3xv+qqq6xPnz529dVX28ILL+xu/d///tfxUQaTNg+QkKqaa/KRlrJKvNKBgFXM08g1EIBAUyYQ6gSsKfuEvkMAAv9HgPjESIAABEIlEGp8QsCKjJhy1hkqRsB64YUXnLAhoeiaa65xAk/0eOaZZ2znnXd2SwjV/mKLLdZAwDr22GOdUKUlg/6QACKxRkKXxK+VVlqpQZvvvPOOy7ySeHTbbbe5JX1RAUvLBTOvi4pmKl6vrCZ/xAlYylLTckwJTco8kj1+CaS/7uGHH3Z91/I6iTzqg7dt8cUXd2LPUkst1cD2b7/91mWWPfvssy67bO2113Z9kAipNvQnep9HHnnEtttuOycqnXnmmU7cy3WU6o+4umjK6BIviYtit+qqqzbgHRXjvG2+nxIYEbBCDfHYBQEIhEog1AlYqLywCwIQqB4B4lP1WHMnCEAgGYFQ4xMCVkIByws0ce6PZvYUI2DlG1Je/NByOZ8hlktMyteePld9JwlKErpuv/12W3PNNRsIKgcddJBbojf//PM3aC5bDa84Aeubb75x9ap0D9mtTLHMQ8Xz+/fv7/7Z9+2+++5zy+yUhSXRKe6QqKNaXFpWqfpWM2bMcCKVlt1p6WHPnj1tySWXjK03VQifXOcU4w/P++OPP64XDCUeSrhSltUTTzzh6mNlHqqJtdtuuwUrYD3SfUNbr8X/1WXjgEBTIFC36GLWulcfazNoSFPobqr7GOoELNVQMR4CECgLAeJTWTDSCAQgUAECocYnBKyIswvJwKqWgKVaTl9//bXLQvrggw/s6aeftsmTJ7vC5+uuu269+BEVsFQ0XMXNsx1aiigx6d1333VL1pS59PjjjzvRREf0+mIFuDgByy/N9A9Brucr2rczzjjDLS0s5PDF8rXsT0sO/ZI7XausMi0r3H333W2ttdZqUKuskLZ1Trn8ESdgqcaYlg/Kz9EsuKhtYicxTjXNlM3WunXrQk2vynkIWFXBzE0CJNCm/97Wdt+DArQMkzyBUCdgeAgCEIAA8YkxAAEIhEog1PiEgBUZMT6jZrnllnNL3TKX8GUbXHHZSMUKQMpEUu0mFVXXLnRxR1IBS6KOakWpELrEq2xHpQQsz3X27Nl5n89o33KJhZkNRXd7VH+VmXXZZZfZiy++2ODUDTfc0BW633jjjfPaohPK7Y84ASvu3zKN8wxlNwJWQa7jJAhUhUCzRdrZ4nc+WJV7cZPiCIQ6ASuuN1wFAQjUEgHiUy15k75AoLYIhBqfELAi48wvdVMm1j333OMKgBdylEvA0m6BqnGkneu0BG7TTTd1Nqjoui+UruLnOnymTr4MrGhGkoqKqz2JIGpzgw02cMXFtUxQhdQrLWCphpWv3VUs10Ku8+coa+qNN94w1deaNGmSTZkyxX2kul4SKFdbbbWczVXCH8VmYL322msug0xjAgErySjgXAhUlgACVmX5lqP1UCdg5egbbUAAAukmQHxKt/+wHgK1TCDU+ISAlTHqVDxd9Zok6px99tlup798R1IBS7vrjRo1yrRELq5u1oEHHuh22JPgFD38MjKJToUKWBLjtCvhVltt5XYoXHbZZRu0qYws1Z6aPn16xQQsv0ROYpJ2GVQR+kIOX5A9rjh9IddnnvPee++ZCqtLIMwsPh/Xns+iK6c/4gSsX375xUaOHOmEKYlt22677Tzm+AL0oRZxZwlhMSOSa2qBAEsIw/diqBOw8MlhIQQgUGkCxKdKE6Z9CECgWAKhxicErAyPasmYRIK7777bTj75ZFdPKVe9oTlz5tgxxxzjhJmoGOUFB9U2knAUFaN0zcCBA03iUvSabIXRZaKyibRznoSvJEsIcy1l1O6A+lw26qhUBpYEu9GjR7sdElXTSn/XLnzRQzv+afdAFZH3OzC+/PLLrnaVDglOmcKXmGinwTFjxtiECRNs1113daKg7qFdC4cMaVhcWf3VvfWnEAGrEv7ItlzQF2kfOnSoE7Kiwqmy6FTE/qqrrqKIe7ERmOsgUGYCroh7n37WZo/BZW6Z5spNINQJWLn7SXsQgED6CBCf0uczLIZAUyEQanxCwIoZga+++qrts88+NnPmTOvWrZsNGzbMZcUstthiVldXZ1q2p9pK2i1PS9FUq0q1lVQ4vHPnzq5FL76oMLd28ZNg1apVK3vppZecMKbd8j766KMGApbP/trxf9k7EyirymNtFw0NAgEFAopGAYdookKMLQ4QUXGMIiIYBgVMEByAiEC8qIhxQiOiBlTEKY6giKAhJk5oiGjA9AoXo9erccLruIwY48IJxX+935/dOd2c7jP0Oadrn/3stVgaeu9vVz1VXfl8V321jz46PBMdcXv11VftkksuCXOddOUiYOnY3KBBg+z73/9+EEZkZ/PmzcMXAefOnRts/uSTTwouYGltdbGJly4xHT58uGkO1tSpU23SpEnhGOPGjRuDkCdhrq6gV1e0k4CnTrLKykrT8T7NuJJPBx98cBB31Jn27LPP2nHHHWft27e3WbNm2aGHHhoESHU5Pfzww6EDa6uttqp3WHpqOhQjHvUJWKnCqfhMnjzZunbtGnJEX2G88sorg2leO7CivK+urk5KTcdPCEAgJgS8bsBigg8zIQCBIhKgPhURLktDAAKNIuC1PiFg1RPW//u//7Pp06fXiEb1RV+zqiRwSZDp3LlzzW0SXyRC6WhY3UvCzp577mk6mpbagZU6c6nuM/qSnuxRx5REoGXLloW5WLnMwKq7pmxXl9Ff//rX0PWko3X6yp2ufIfQR89F75L4ou4hdT9JQJLP9Q2SV+eU/qR2H0kcFEMJVOkuiXkSsvbff//w44a46+fqhNOAfIlpzZo1a/CXuhjxaGhge6pwmmpYt27dQpecRMy6Ala0nmaYpeZS9HzqAP10X6mMvryZKormU+kQsPKhxjMQgEApCHjdgJXCd94BAQj4JkB98h0frINAkgl4rU8IWA1kpUQXzW2SsKPZROruUbeSBAUNAh84cGDo8FHnT7rriy++CMPDJbCoEyoSrUaNGhWGxKsrq67ooE4cdS8tWrTIJD5IuNJ9emb77bcPHUdTpkypOSKXScCSXTqCpiN1t99+u61ZsybYr+N2Oq6mI3s6Ljl48ODQBaUjeerQylfA0rvULfSb3/wmCFVaU3/UNaVLc6jUSaYjc7JFIlr//v2DsNWvX7+ajq1UnuL45JNP2q233ho4StTaa6+9wlBzHRNMFQ713KZNm2zFihVBqFIXneyQzxLndL+OImYSr6L3Fzoemb44qPdJTLzttttCl9yRRx4ZBDzFuW/fvghYSf5/EXyHAATyIuB1A5aXMzwEAQiUFQHqU1mFE2cgUFYEvNYnBKyySjOcgUDTEKADq2m481YIQCAzAa8bsMyWcwcEIFDuBKhP5R5h/INAfAl4rU8IWPHNKSyHgBsCq+ZvZVU7b2hae7boZhXbjraKHuc3rR28HQIQcEXA6wbMFSSMgQAEmoQA9alJsPNSCEAgCwJe6xMCVhbB4xYIQKBhAi4ErH+bWLH9RKv47lWEDAIQgEAg4HUDRnggAAEIUJ/IAQhAwCsBr/UJActrxmAXBGJEwJOAZVt0sxZ9XokRPUyFAASKScDrBqyYPrM2BCAQDwLUp3jECSshkEQCXusTAlYSsxGfIVBgAr4ErB2sRZ9XC+why0EAAnEl4HUDFlee2A0BCBSOAPWpcCxZCQIQKCwBr/UJAauwcWY1CCSSgCcBSzOwKnackcg44DQEILA5Aa8bMGIFAQhAgPpEDkAAAl4JeK1PCFheMwa7IBAjAi4ErC12sIquoxGvYpQ3mAqBUhDwugErhe+8AwIQ8E2A+uQ7PlgHgSQT8FqfELCSnJX4DoECEaiqqgorVVdXF2hFloEABCBQGAJeN2CF8Y5VIACBOBOgPsU5etgOgfIm4LU+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UJActrxmAXBGJEAAErRsHCVAgkjIDXDVjCwoC7EIAAAhY5AAEIxIiA1/0TAlaMkghTIeCVAAKW18hgFwQg4HUDRmQgAAEIUJ/IAQhAwCsBr/UJActrxmAXBGJEAAErRsHCVAgkjIDXDVjCwoC7EIBAGgLUJ9ICAhDwSsBrfULA8pox2AWBGBFAwIpRsDAVAgkj4HUDlrAw4C4EIICARQ5AAAIxIuB1/4SAFaMkwlQIeCWAgOU1MtgFAQh43YARGQhAAALUJ3IAAhDwSsBrfULA8pox2AWBGBFAwIpRsDAVAgkj4HUDlrAw4C4EIJCGAPWJtIAABLwS8FqfELC8Zgx2QSBGBBCwYhQsTIVAwgh43YAlLAy4CwEIIGCRAxCAQIwIeN0/IWDFKIkwFQJeCSBgeY0MdkEAAl43YEQGAhCAAPWJHIAABLwS8FqfELC8Zgx2QSBGBBCwYhQsTIVAwgh43YAlLAy4CwEIpCFAfSItIAABrwS81icELK8Zg10QiBGBAyc9ZZVdflhQi7fespkd2bPSRv2osqDrshgEIJAsAl43YMmKAt5CAALpCFCfyAsIQMArAa/1CQHLa8ZgFwRiRKAYAlbk/vH7VNr4w1rGiAamQgACngh43YB5YoQtEIBA0xCgPjUNd94KAQhkJuC1PiFgZY4dd0AgdgS++eYb++qrr6yysjTdS8UUsNSJtWB8m9jFAIMhAAEfBLxuwHzQwQoIQKApCVCfmpI+74YABBoi4LU+IWDFKG/ffPNNu+eee+zRRx+1Z5991j755BPbddddbf/997fhw4fbj370I2vdunWTePT0009b37597dRTT7Wrr746bzs+++wzO+uss2z+/Pm2cuVK69OnT9b+eOaTtRM53Pjhhx/aiSeeaO+9957de++9IRd0ffDBBzZ79mzr1atXyItSXEUVsNo3swUTELBKEUfeAYFyJOB1A1aOrPEJAhDIjQD1KTde3A0BCJSOgNf6hIBVuhzI+03qppFAMX78eFu/fn296xx++OF27bXX2i677JL3u/J9sCkFrDjwyZdrQ8/VJ2DdfffddtJJJ9ldd90VBK5SXMUUsDQDa/SPOEJYijjyDgiUIwGvG7ByZI1PEIBAbgSoT7nx4m4IQKB0BLzWJwSs0uVA3m+SOBQJETNmzLCBAwdax44drVmzZvbll1/a//7v/9rll19uCxcutEGDBoXupc6dO+f9vqZ8MJ8OrCTxySY25SJgbd2+mR3RqwXiVTZB5x4IQKBeAl43YIQMAhCAAPWJHIAABLwS8FqfELC8Zsy/7fr666/t/PPPt8suu8zuvPPOIGRJuKp7/etf/7KJEyfaHXfcYffff78df/zxzj1Lb16uAlbS+GQT1KYQsKqqqoJp1dXV2ZjIPRCAAARKRsDrBqxkAHgRBCDglgD1yW1oMAwCiSfgtT4hYDlPzVwEnUi4uOiii4LolXpt2rTJVqxYYfPmzbPly5eHo4j9+vWzoUOH2qhRo6xt27ZpSWie0i233GKLFi2yNWvWWLdu3YI49vOf/9y6d+9e80xDRwh11E2i2tKlS033RbO7NLNrwoQJ1rNnzxpRLhd/9fJc7s/EZ/Xq1cHXxx9/3NatW1cyPvIjnW3REUFxPvfcc+2SSy4JM9B23nlnUyee+KXOwNI6iufatWtrxVL5MHny5MBa/BcvXhyY171UpAYMGGAnnHCCXXHFFdaqVausfzsQsLJGxY0QgECJCXjdgJUYA6+DAAQcEqA+OQwKJkEAAoGA1/qEgOU8QXVEcNq0aWEw+g033GBjx461ioqKnKzesGGDzZw5M/xJd9U3O+tPf/qTjRs3zl566aXNHpOQdfvttweRR1d9ApaeHTNmTPh5uqvuOrkIUlqvEHz0tT7xvfjii4O4VvcqJp/oXQ0JWO3btw9ikmZa6eratastW7YsCIjZClgSNKN33HzzzSEmdS8xkNCVTwcfAlZOv5LcDAEIlJCA1w1YCRHwKghAwCkB6pPTwGAWBCCAgEUO5E8gmvGkriB1x4wePdr222+/mjlYDa2sAecSLCRE6St1s2bNsiOOOMJatGhhr776ql1wwQVhdpbW1eysDh06hOXefvttGzlypD355JM2derUIGxIONFRxRtvvNHU1XPwwQfbTTfdZF26dEkrYEk4U9fPbbfdFt5z5plnhvXVDZb67pNPPjkMn1cXWK4CViSeScjJh4+eV1eT+Oy2226hy+mggw6yyspKe/8CViEVAAAgAElEQVT990PHmoSdI488suB8UuPWkID1yCOP2L777mtz5861vffe2z7++GNr165d+Ge6rxDWd4RQYqI6tPbaa68a3pENWuuUU06x//u//wv50KNHj5wSFgErJ1zcDAEIlJAA/4FYQti8CgIQyIkA9SknXNwMAQiUkIDX+kQHVgmTIN9XSYR64IEH7JxzzqnVDSVBav/99w+ClESXrbfeerP5WO+++244IvjCCy+EDp5DDjmklhnvvfdeEC7UbaUjfv379w8/11E6/f2UKVPs0ksvrXWc7IsvvrCzzz7b5syZY48++qgddthhaQWs5557zoYMGWJ77LFHWC8SxyIDnn32WTvuuOPCcTaJLp06dcpLwGoMn48++ih0I7322mtBuPne975Xi4+6syS+STwqNJ9cBCx135166qm1bMv1K4RR3B577DG77777bPfdd69ZrzHHB7XIY/32sR9Ubj6braGcr9i6q7U+4hhrM2psvr8aPAcBCEAgIwGvG7CMhnMDBCBQ9gSoT2UfYhyEQGwJeK1PCFgxSil1P/3+97+3e++9N8yxqnvcTV8g1DFBdRJF16pVq0xH4CQUXXfddaFzp+4VdexIqNEfCR0Srq6//voagSoTpoZmYNX3bNQRpC8mLliwIHw5MZ8OrGj9fPhEws2wYcPClxxbtmy5mbkS93RUsph8GurAeuaZZ0Ic1HWXeuUqYOnZJUuW2ODBg0NXXuoxwuj44IMPPmjHHntspnBv9vN8BKxokdaDhtm3xk/O+Z08AAEIQCAbAl43YNnYzj0QgEB5E6A+lXd88Q4CcSbgtT4hYMU0qzT7Scf8/vznP9vDDz9sDz30UBjMrq4sHfE78MADg2cSuyTOpBvsHrleV3z6/PPPw/HBt956KzyvNTNdmQQsdTL985//tNdffz2sK7s1LF2D4Xv16lXznsYIWKk25sonk3/6uTqgJPQUg09DApa65NLFIR8BS8csR4wYYd/97ndrjhFGxwffeeedICRqLlmuV2MELHVidbr7wVxfyf0QgAAEsiLgdQOWlfHcBAEIlDUB6lNZhxfnIBBrAl7rEwJWrNPqP8bra4H6ctyVV15pqTOlGvryXn0C1qeffpp2tlJDqOoTsGTXNddcEwbQS2BLdxVDwKr7nkx8skmDSMAqJJ/ovaUSsL7++uvwhUodSY2OEWbThZaJT6MErC7bWKcFv830Cn4OAQhAIC8CXjdgeTnDQxCAQFkRoD6VVThxBgJlRcBrfULAcp5mdY/3NWtW/5whddBoqLeOFmow+c4775xXB1ahBBoNQZfoo2NpHTt2tAMOOMB69+5t2267bRhGrktim66owyjXDqzG8slG4KubIvV1PuUj8JVawNL7NANLx0qjY4SNPT4Y1sxjBlbke5uRp1jb0eOc/yZiHgQgEFcCXjdgceWJ3RCAQOEIUJ8Kx5KVIACBwhLwWp8QsAob54KvFnXHaOD2HXfcEb4EWN+VTljJZgZWNLA93YynFStW1BxHzFWgicSh008/3X71q19tNn8r8k1fMcxXwCoFn7p+6whhNCOsMXxS19UXIE877bRaRz0zCWX5HCHUO6PB/t/5znfs4osvtrPOOsv+8Y9/hEH6EhfzufIRsCq6bGNbHHEM4lU+wHkGAhDImoDXDVjWDnAjBCBQtgSoT2UbWhyDQOwJeK1PCFjOU0tfyVMXk457aci4hJMWLVqktVqDvvXVP32VUN01W265ZY1YkekrhJqhlTrAu6GvEOrl0TBwCSDnnXeeadB43759a+ZEtW7dOogjM2bMCF8/VGdY6qWZWPJHx9kac4SwUHxWr15tixcvDp1JqZe+cCiW48aNs9mzZwexR11wufL529/+FmKz3XbbbSYUpfqQOqusWAKWjhFeeOGF9tvf/jZ82VIxkG2KV/PmzfP6jaiqqgrPVVdX5/U8D0EAAhAoFgGvG7Bi+cu6EIBAfAhQn+ITKyyFQNIIeK1PCFgxyER1+YwePdo0gHv48OF2xhlnhCN4Eok2bdpkGvKt7hkJQhs3brQ777zTBg4cGDxLFWA0jH3WrFlB4JII9uqrr4Yv6y1cuNBOOOEEUxdQhw4dwnMaEK9B7hIkJNqMHz/e1Cml4ehPPPGETZs2LQxll+gj8SLdDKxI5Dn66KOD+LPLLruEtfXeSy65JHSU6WqMgKXnG8tH7OSrhpfLLn3NsW3btiZhSZ1hEui23377WoPUc+UTdT1pcL2YT548OXSkKaaXXXaZLVu2LIiNhRSwpk6dGvxp1arVZlmueB111FGhu07ipcTPww47LO/fBgSsvNHxIAQgUGQCXjdgRXab5SEAgRgQoD7FIEiYCIGEEvBanxCwYpCQEqEeeeQRmzRpkr300kv1Wqw5U1dddVXodkrt0tqwYYPNnDkz/El3qevo2muvrRGYonv0pUAd/1u7du1mj0l80ewkCWt6VzoBK3UGVt0FJKZNnz49CG9aXwKORLlcZ2BFIl1j+OidGoD/y1/+Mi0fCVviKmErdQZZLnwUQwmFOiaoGWWpl8RGxewnP/lJQQSsSJyK3iMBUuJmy5Yta14rcW7MmDG2dOlSO+iggxp1fFCLImDFoJBgIgQSSsDrBiyh4cBtCEAghQD1iXSAAAS8EvBanxCwvGZMGrv+9a9/2e9///sgOujIm7p3JCRpMLpEqGHDhtkOO+yQ1iN1aqlTad68ebZ8+fLwRcB+/frZ0KFDbdSoUaHjKN2lr/epk2rRokW2Zs2a0KV06KGH2sSJE61nz541gk5DXyGcO3dueF7im4Srk046KbxTXU0SwXQsMhoono+AFdndWD5iKl/VJSW2slXdY/K1e/fujeKjh6MYzJkzJ8RAgqOOJo4dO9ZefvnlcASzEB1YOp4pP8RWzDUoX+9UrkSXBLWIvY4Qqiss3+ODCFgxKiKYCoEEEvC6AUtgKHAZAhCoQ4D6REpAAAJeCXitTwhYXjMGuyBQRALRHKxrrrkmCKL9+/dv1NvowGoUPh6GAASKSMDrBqyILrM0BCAQEwLUp5gECjMhkEACXusTAlYCkxGXIRDN5FJXlrq1otln+ZJBwMqXHM9BAALFJuB1A1Zsv1kfAhDwT4D65D9GWAiBpBLwWp8QsJKakfidOAI6WlhRURHmjGmYv75EGB3dbCwMBKzGEuR5CECgWAS8bsCK5S/rQgAC8SFAfYpPrLAUAkkj4LU+IWAlLRPxN7EEVq1aFWalRcPdNZReX57s3Llzo5kgYDUaIQtAAAJFIuB1A1Ykd1kWAhCIEQHqU4yChakQSBgBr/UJASthiYi7ySXw2muv2amnnho+ADBkyJDQgaVB+oW4ELAKQZE1IACBYhDwugErhq+sCQEIxIsA9Sle8cJaCCSJgNf6hICVpCzEVwgUiQACVpHAsiwEINBoAl43YI12jAUgAIHYE6A+xT6EOACBsiXgtT4hYJVtyuEYBEpHAAGrdKx5EwQgkBsBrxuw3LzgbghAoBwJUJ/KMar4BIHyIOC1PiFglUd+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rgwElPWWWXH3o1D7sKQKBD22Y2cO9KG9m3sgCrsQQESkfA6wasdAR4EwQg4JUA9clrZLALAhDwWp8QsMhNCECg0QQQsBqNMDYLjDig0sYc1DI29mIoBLxuwIgMBCAAAeoTOQABCHgl4LU+uRewLr74YpsxY0ZWcT3iiCPs7rvvtk6dOmV1v4ebPvvsMzvrrLNs/vz5tnLlSuvTp48Hs4pmwzfffGOrV6+2X/3qV7Z8+XL75JNPbNSoUTZnzhzbcssts3qvfpkGDBhg7777rt1///12/PHHZ/VcnG96+umnrW/fvnbqqafa1Vdfba1bt3blDgKWq3AU1Rh1Yi0+s01R38HiECgkAa8bsEL6yFoQgEA8CVCf4hk3rIZAEgh4rU8IWE2cfUkTsF544QU74YQT7MUXX6whf8YZZ9js2bNtiy22yBgNCWAScKZMmRLuPfnkk+3aa6+1tm3bZnw2zjcgYMU5euVlOwJWecUzCd543YAlgT0+QgACDROgPpEhEICAVwJe61NsBKxy7U5KmoAVCTEjR44MQlSu3XLqulLHVkVFhW211Vb21FNP2QMPPGC9e/f2+rufCLvowEpEmIOTHCFMTqzLxVOvG7By4YsfEIBA/gSoT/mz40kIQKC4BLzWJwSs4sY94+pJE7B0xPOkk06yiy66yM4///yMfOresGTJEhs8eLDpaOn3vvc9GzJkSFjnggsusObNm+e8Hg8UhgACVmE4el5FnVdDelfasP0Z4u45Tti2OQGvGzBiBQEIQID6RA5AAAJeCXitT2UrYEVCiTq3PvjggzBH6+233w7zki6//PKazp8333zT7rjjDpMwsmbNGtt1113t6KOPtokTJ1r37t3T5tMXX3xhTz75pN16661hjtPGjRvD7KpTTjnFjjnmGGvVqtVmz+mZ3/3udzZv3rzwjN5z+umn24knnmjTp0+vdwaWbL/lllts0aJFwb5u3brZoYceGuzr2bOnNWvWrOZdL730kg0dOtS22WYbu/POO23t2rXB1+h9Oqo3duzYMD/pjTfesJkzZ4YZUrokCp177rn1+lzfL1a29kW2yabUq1evXnbvvfcGHpkuMTz77LPtN7/5jf3hD3+w73znOzZixAj7+uuvbeHChdajR4+0S3z11VeBwQ033FAzd6tfv36Blbq56h4/zPV+vXTTpk22YsWKmviuX7/eGnpHZGg6fsrRn//857Vi4f0IYVVVVXCpuro6Uxj5OQQgAIGSEvC6ASspBF4GAQi4JEB9chkWjIIABMzMa30qewFL4pDEnHXr1oVE1MB0iTotW7a0P/3pTzZu3DiTuFL3klB01VVX2aBBg2qJRBs2bLDzzjvPfv3rX6dNbB2N0zynzp071/y8oWd+/OMfh/UfeuihzYa4//nPfw4iV13RRwu3a9cuCFCnnXaatWjRIrwrEon0bq2rriQNSU+9rrjiCtt7771NYlZdvyXC3XXXXVmLWLnYVwgBK5qftdtuuwVRr3379nbhhReGbqybb77ZxowZs1lMJEYpHtOmTUsbL4lYc+fOrYlXrvdrUcVXsdCfdNfhhx8e5nTtsssutX6cKf9uv/32IILpQsDi/0cgAAEI5EfA6wYsP294CgIQKCcC1Kdyiia+QKC8CHitT2UvYCmNJOT84he/sMrKSvv000/D7KS///3vJrFJ/5TIpWHgHTp0CGLEI488ErqRPv/8c1u8eLFF3SXq9JGopS4gdVqpq2uvvfYK85jU0aQv6914441hwPill14aOrE0dFziioQyCURXXnllWE8dO3qP7IqEpNQ5X+oWk33q9JLYJHu23XbbYP/SpUuDzerykTg3cODAWgKWBC8JcHqXusnk94IFC2zChAn2rW99yzp27Bi6j/S/xUID1SXsPfroo6FLSV+6y3TlY5/WzPcIYerw9lQbJewcddRRoStNopZimHpFopfErmuuuSbMypJg+MorrwSfJRxKtFMnnK5c70+Nr7rIZs2aZfoapkTFV199NeSeusM0uF5fmozsS+U3depUmzx5snXt2tX+9a9/hRzSEcuDDz7YbrrpJuvSpQsCVqaE5OcQgAAE6iHgdQNGwCAAAQhQn8gBCEDAKwGv9Sk2AlamwNadqRQJJQcddFAQTST+RFeqGCIBSOJF6lE83ScxR/OVJk2aVDNf6fXXX7fhw4fbt7/97SBK6ahe6iXxQUf7/vKXv9h9991nu+++u/3jH/8IQpREolQxLHoueo86pVIFLIkxOpKoI38adp56zE32yyetm/oVvtQuJ4kgej7yS+uPHz8+CF4SqLSmjhJGV8TrnHPOCR1NmeZJ5WNfYwSsiKM66SK2Wu+jjz4KnVePP/54EPb69+9fKyY6njhs2LAQQ/1JjfNjjz1m6o5K7crL9f5oqLyELwlhhxxySK33v/feeyEO6rZKtS/ilyp2Rg9GRyXnzJkT8vCwww5DwMpUAPg5BCAAAQQscgACEIgZAa//gRgzjJgLAQgUgYDX+lT2Apa6l3SEbIsttqgJ68cffxxEhXfeeSd0Jqlbqe6l2USar6RL9+hY3m9/+9vQ7aQuLIke6S7N0xo9erTp+JfmK61atSqIJOp40rHDNm3a1HosEmAkbkQCljq/JGxcf/31NQJG3XdFgo46eTQfS8fqIgFL3V3R30XPqXtMw84vu+yyGttS18zliFq+9jVGwNIMKx3n/OlPf2o6Bpk6Z0ydTTpKqblRdX8W8VfXmY5+DhgwwLbeeuvNBMuIRb73H3fccXbdddeFo511r0gcjEQ0CVSZ4lt3jVziU4T6lXHJx/rtYz+o/M88towPOLihokMna33sEGszcvOjpw7MwwQIQKBABLxuwArkHstAAAIxJkB9inHwMB0CZU7Aa32KjYCV2p2UTa40dFRNx8fUlRMFpaH1UoeMS/zRUb5srqgjLOroqe+re19++WWYz6SOqMhHiVrqrnrrrbfqHXCe7uuFqTOwItEt1VZ1VunYo4aNH3jggbXcyEUgyde+fAWs1I6kBx980I499thatkfH/vSXqd1Z+t86EqojnxIDo0tH/XSk7yc/+Un4kmE0Qyyf+zPFV2vWZSsBMFN86+ZYLvHJJj8LfU8cBayIQZsRJ1vbn51RaCSsBwEIOCHgdQPmBA9mQAACTUiA+tSE8Hk1BCDQIAGv9SmRAlZ9A8XTRTBVwIoEoGxyPRKsspn5FK0bCVgffvhhONao42f1faGvIQFLRxv13k6dOtUyte57Un+Yi0CSr335CliRQKVjmJkuddupOy71qKBELHXG6QuQf/vb32otsc8++5iO6u233341f5/L/dnEty5bzTHLFF8ErEyRLtzPm23V0b69+OHCLchKEICAKwJeN2CuIGEMBCDQJASoT02CnZdCAAJZEPBanxItYNUn9NQXz0gASh36nSn2mTp0NM9KX9LTn0J1YBVbwCp1B1Y0LyoTa/1cw9wlVmkget1LXxh8+eWXw7HM3/3ud6Zjibr23XffMBus7lcCs7k/U3y1PgJWNpFrunsQsJqOPW+GQCkIeN2AlcJ33gEBCPgmQH3yHR+sg0CSCXitT4kUsCIBRmKGBqv37Nkzq9yMxIpsB51rUQVec5ckrKSbkZQ6XD2XGVjR8PD3339/sxlYxRawspmBlc4+8cimYyk1GJmGtEf3Ru/TMPf777/fjj/++IwxffPNN8PcLB1LvOeee8KcsoaudPdHM7MamoEVCXDpZmClO86ZzoZcOuQyOl6EGzhCWASoLAkBCBSEgNcNWEGcYxEIQCDWBKhPsQ4fxkOgrAl4rU+JFLA00FwdT+qo0kwr/XvqHCRl4nPPPRfmZGk4ugSIDh06WOqsJQkedYUvdexIpJg5c2aNiBIJMBI60n2l7oknnrCTTjrJJMDk8xVCfSlRX0Tccssta4a4F1vAEp9sv0KYal8+AlY0vF0CYBSHdJUiNaapX2aM5paJkb5WmHqldr9FAlau92f7FcKHHnooCGXR/K6GvkIoG5csWWKDBw8OOarh888884z17ds37RckPVTOOApYYYj7kOHWZugoDwixAQIQKBIBrxuwIrnLshCAQIwIUJ9iFCxMhUDCCHitT4kUsJR7mqc0fPhwW7t2rU2dOtUmTZpk2267rW3cuDEc+dIX+/TP1OOCEqguv/zy8DPNxtK/H3LIIVZZWWnqhNKMJQ1jP/jgg+2mm26yLl26hDSXODJu3Djbcccdw1fy9IwuiVcaMC4bdKUKWPq6oAZ9P/nkk6YvKUpok32an6QvFk6fPt3Wr18fjr7py4i6otlepRCw8rEvVwErVZRKN9uqbg159tlnTZ1Quh544AHr3bu3RX/Xvn17mzVrVuiEa926tWl4/sMPPxw6sLbaaquaWWO53i8RTOKY4qvh8HrHEUccEQTRV199NQiaCxcuDEPj9bVECaG6In7V1dVhZtf48eNDvsgu5YUG+//zn/8MHYJVVVWbHUOUD54u2ahL/nBBAAIQ8ETA6wbMEyNsgQAEmoYA9alpuPNWCEAgMwGv9SmxApaEBwkYp59+uq1bty5tBCUa6U/btm1rfi7RSOKCBKp0l4QtCVn7779/zY8lfEmA0XN1L3Vf6St7+npe3S8t/vnPfw72RQJX6rPt2rULnV6nnXZaTfdYKQUs2ZKrfXomlyOEr7/+ehAZxTybo54avj5hwgS77bbbgsgo8Uhxro+97BHHG264IbxHg98bilW6+/V3eq9ioT/prsMPP9yuvfbazWZsZeInMXT06NEhvvUdIYwG6j/yyCO1xNbIjtQPFqT7kme0burHCjKXs83vQMDKhxrPQAACpSDgdQNWCt95BwQg4JsA9cl3fLAOAkkm4LU+JVbAipJRc4009FtHttasWWMdO3a0/v37B+GoX79+VlFRsVneSnBSZ9Stt94aBoFLYNlrr73sJz/5STim1rlz582e2bRpk2nekb54p2fUTaV36Gt06qZSd046geGDDz4IR+cWLVoU7OvWrVvoIpo4cWI4wpj6tb1SC1hyMhf7chWwomN2qUcCMxWR6BkNZlfnU48ePSxiL6Fq9erVQbAURx3nU7zqcsz1ftkUPSPxMsoJ5Y/mao0aNaqWCJrqQ7b8ELAyRZ6fQwACEEhPwOsGjHhBAAIQoD6RAxCAgFcCXuuTewHLa0CxCwIQ+A8BOrDIBghAwCsBrxswr7ywCwIQKB0B6lPpWPMmCEAgNwJe6xMCVm5x5G4IQCANgVXzt7KqnTekZ7NFN6vYdrRV9DgfdhCAAARKTsDrBqzkIHghBCDgjgD1yV1IMAgCEPg3Aa/1CQGLFIUABBpNoEEB69+rV2w/0Sq+e1Wj38UCEIAABHIh4HUDlosP3AsBCJQnAepTecYVryBQDgS81icErHLILnyAQBMTyEbAsi26WYs+rzSxpbweAhBIGgGvG7CkxQF/IQCBzQlQn8gKCEDAKwGv9QkBy2vGYBcEYkQgOwFrB2vR59UYeYWpEIBAORDwugErB7b4AAEINI4A9alx/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oAActrZLALAhDwugEjMhCAAASoT+QABCDglYDX+oSA5TVjsAsCMSKAgBWjYGEqBBJGwOsGLGFhwF0IQCANAeoTaQEBCHgl4LU+IWB5zRjsgkCMCBw46Smr7PLDGFmMqbkS6NC2mQ3cu9JG9q3M9VHuh0CTEvC6AWtSKLwcAhBwQYD65CIMGAEBCMRIYEfAIl0hAIFGE0DAajTC2Cww4oBKG3NQy9jYi6EQ4D8QyQEIQMArAeqT18hgFwQg4LU+IWAlPDc3btxoLVq0sGbNmiWcBO43hgACVmPoxetZdWItPrNNvIzG2kQT8LoBS3RQcB4CEAgEqE8kAgQg4JWA1/oUawFrw4YNtmzZMlu6dKmtXr3a1q1bZ+3atbPevXvbgAEDbMiQIbbddtt5zYkmteuLL76w+++/36qrq+3SSy+11q1bB3s+++wzO+uss2z+/Pm2cuVK69OnT5Pame3Ln376aevbt6+deuqpdvXVV9f4U9/zH374oZ144onhx3fffbd16tSp3ld5YJKrf9lyK9R9CFiFIul/HQQs/zHCwtoEvG7AiBMEIAAB6hM5AAEIeCXgtT7FUsD65ptv7IknnrApU6bY2rVr6415x44dbfr06XbaaadlFDS8Jk6x7HrppZds6NChtt9++9USfDyINfn4nKvAg4CVD+X6n0HAKixPz6txhNBzdLAtHQGvGzCiBQEIQID6RA5AAAJeCXitT7ETsCReLVy4MIhSutRlpX/fc889g0i1adMme++990J30XXXXWcSas444wy74oorrG3btl7zo+R21SdgldyQAr0QAatAIPNcBgErT3AxekydV0N6V9qw/RniHqOwYSpHdMgBCEDAMQGv/4HoGBmmQQACJSLgtT7FTsCSUBEd/Zo3b54deeSR9c5v0pHC8ePH20MPPRQErMmTJ1vz5s1LFHLfr0HA4ghhITO0qqoqLKcjqVwQgAAEPBHwugHzxAhbIACBpiFAfWoa7rwVAhDITMBrfYqVgKWZVxMmTAjdVTfccIMNHz484/DxF198Mdz35Zdf2n333We77757rWi98cYbNnfu3CBySdTZdddd7eSTT7YxY8ZY586dN4tstvdrrtJJJ51kF110kZ1//vmbrXPxxRfbjBkz7K677qoR5CJRaZtttrE777zTVq1aZbNmzbKnnnoqo13RPLAlS5bY8uXLbf369datWzfbd999Q4dav379rKKiotaMq1SjjjjiiDALqk2bNg3OwErn/9FHH20TJ0607t271/IzOqanjjit/eabb9qcOXNMImRlZaUNHDgwvEvdc3WvbP2JnmvKDizNE3vyySft1ltvDew1GF+zw0455RQ75phjrFWrViX3L3NJKuwdCFiF5clqEIBA4Qh43YAVzkNWggAE4kqA+hTXyGE3BMqfgNf6FCsB67nnngtHBvfYYw+75ZZbrEOHDhkzR0cONdRb87IkemnIty79/b333hs6tCT21L0k/PzmN7+x733ve3nd3xgBS8LZj3/8Y7vgggvsk08+qWWahBH5LqEtut5///0gIEmgS3dpsH0k+H3++ec1AlXqvZkELPHSsHx1samzre4lseyqq66yQYMG1YiKkYD12muvBZFK4lq65xYvXmyRAKKf5+JP9PXEphKwJLSdd9559utf/zot+5EjR9rs2bNriaGl8C/jL0aBb0DAKjBQloMABApGwOsGrGAOshAEIBBbAtSn2IYOwyFQ9gS81qdYCVgSnIYNGxaEHf2JxItM2SNx46ijjrJITNhiiy1MYpjWeuutt0In1Lhx46x9+/b27rvvBiHmyiuvrPVFu1zvb4yAFQ2mnzp1ahCM1JH1+uuvh4H0mv+V+qW9r7/+2i688EJTR9fYsWMDl2233TYgeeedd+yaa64Jvhx66KF2xx13WNeuXcPPch3inur/L37xi9AJJwHxo48+CoKaOs00ND9VjIoErEceeST8TF87HDFiRPhS5CuvvBKENHW+6Z+XX365tWzZ0vL1pykELNmqXDn77LNDp5XyaK+99gqdbupU+9WvfmU33nhjEE/luzqxSuVfpt+JQv8cAavQRFkPAhAoFAGvG7BC+cc6EIBAfAlQn+IbOyyHQLkT8FqfYiVgXXbZZXbuuefWOnaXTeKkHs2TsLTVVlvViD4SeH7+85/XEsMkyugI4fPPPx8EGR07jESibO7v2bNnODKX7xFCCVjpBs/rKJ6Opf31r3+1Bx54wHr37h1EKs0E09cDJW716NGjFhIJXzpCqc4rCYBR51YuAlaq6CKhbNq0adaiRYua93z11VdBgNJRSf2RiKZZY6kClrqQJFSlio6RsHjggQeGI5MSxPL1J18BS+JaLtfKlSvD8UBdEdtvf/vbdvPNNwehMfX617/+FTrj/vKXv9QcXy2Vf7n4VIh7H+u3j/2gslkhlirZGhUdOlnrY4dYm5FjSvZOXgQBCJSegNcNWOlJ8EYIQMAbAeqTt4hgDwQgEBHwWp9iJWClmxuVTYrVFbDUIaNurJdffjkIVBKcGrokaOVyv9ZqjIClI3d/+MMfaoSSVNt0HFJdWanHIRuyPRKRJJwsWrTIdtttt3B7LgJWNv5H6+n444IFC8KRuejdzzzzjD366KO233771TK1blw6deqUMZz1+dMUAtZvf/vbMMdLXVgS59Jd6nobPXq03X777TZq1KiS+ZfxRQW+IY4CVoSgzYiTre3PzigwEZaDAAS8EPC6AfPCBzsgAIGmI0B9ajr2vBkCEGiYgNf6lEgBS4KMjg+qc0ZCUybhRMfdcrm/sQJW27ZtgwikuVJ1r8cee8wOP/zwtMcoN23aZB9//HGYUfX222+Hzp8//vGPtmLFirBMavdQLgJWNv6nDmyPOr3S/V2qP5kErFz8yVfAimLVUA6ou00C1fz582sxjDoCsyl+6Yb5F9O/bGwq5D1xFrCabdXRvr344ULiYC0IQMARAa8bMEeIMAUCEGgiAtSnJgLPayEAgYwEvNanWAlY0QysmTNn2jnnnJMRenRDdFRN85fUwaSv4Q0dOjQc+cpGwMoktKQzpDEdWA3ZlU6o0SBxzVrSIPF0A9Yj+/IVsLLxv5ACVj7+NIWAFXUEZpOIqQJWKfzLxqZC3oOAVUiarAUBCBSSgNcNWCF9ZC0IQCCeBKhP8YwbVkMgCQS81qdYCVgvvPCCnXDCCeEYXD5fIYyOemUjyKQmZa7369nGCFiaBaXno2HsqbZEHViRICIxREPEr7/++jAcXXOxdFRPz/7whz+0Ll26hHlamvWUr4BVyg6sfP1pSgHrrrvuCnPIsrlK5V82thTynjgLWBwhLGQmsBYE/BHwugHzRwqLIACBUhOgPpWaOO+DAASyJeC1PsVKwPriiy+CWDNnzpww9FuiQaYvEb744othiPmXX35ZM0g7mumkTqzUuVD1BTPX+zMJWBqKrmHnOoKWKn5EQtmnn35a72yuaAZWNFMp6i475JBD7LrrrrPtttuulhvqyFLnmeZQ5StgZTMDKxIX9f66M7A0fD51gHxkYDphMF9/mkLAijoC1Q2obiwNrs90lcq/THYU+udxFLDCEPchw63N0MyzyQrNi/UgAIHSEfC6ASsdAd4EAQh4JUB98hoZ7IIABLzWp1gJWEqj6upqGzJkSMgoCTZHHXWUaSh7ukvizfjx4+2hhx6yK664Igw/l8iQ+lW9dF8V/Oabb8JRwylTpgSBSfOvGvoKYd37JaxFnVIa/i471R0VXW+88Ub4QqHEjHQClr5CmO5rf5prpfUkCN13333h64gNdXrJLv1cz+jKV8DK5SuEmhWlLxK2bNmyZoh7LgJWvv40hYAViXZie88992z2MQB9nVFfZNSR1/vvv9+OP/74vOOVq3+lLrlVVVXhlfr95IIABCDgiYDXDZgnRtgCAQg0DQHqU9Nw560QgEBmAl7rU+wELIky6nyRMLVx48YgZk2aNCkcK5RoosHYEkwkGEg4UpePjtBJwNJw9Oh67rnngjD1/vvv26WXXhq6lNq3b2864rV06VKbPn26fec73wkCU/fu3S3X+yNx46233rLZs2cHwapVq1b2/PPP2y9/+UtbtWqVvfvuu/UKWBK8ZsyYYePGjQvil47x/dd//Vew7dxzzw2CWosWLWz58uU2aNAg+/73vx9Et3322SeIdPrq4Ny5c8PRwk8++aReAUs+q5stGhhf38DyyH/584tf/MImTJhgOuqo7iwd59SRxo4dO4bOsUjMyGeIe77+5CrwRLYJTKY5aPUxkUAlsU7ddL169Qr/rk64ysrKkFfz5s0LMTn44IPtpptuCsc5S+Vf5pJU2DsQsArLk9UgAIHCEfC6ASuch6wEAQjElQD1Ka6Rw24IlD8Br/UpdgKWUkUi1pNPPmnTpk0LX9qr75KgMnXq1CBwtW7dutZtWkNikLqy0g0+l6AjAeLII48MxxRzvV/ihoQr2Vj3kqC255572umnn55WwJKotNdee4WjknUvdVNp3c6dO4cfpc5Uqnuv/Fcn11//+tcgMj344IN27LHHhtv+8Y9/hM6shx/+/19fO+CAA8LRP4ks6b64l43/mjEmMS061pmPgJWvP00hYInb+vXrQ4wlUKW7JGwpj/bff/9Gxas+/yLGmnGWbhZXdExTXX2pHXiRrdG6sjPdMc9sSzMCVrakuA8CECg1Aa8bsFJz4H0QgIA/AtQnfzHBIghA4P8T8FqfYilgRUmlzpinnnoqCC9//OMfgxAl0UZizIABA+y4444LgkxDl47zqVNJxwz1H/u77rqrHX300TZx4sTQeVX3yuV+zez63e9+FwQMdd5EotWoUaPsgQceCF1Z6Y4Q6iuEt956q61YsSJ8WXD16tXWv3//IHgdc8wxoZMr9ZLoc/PNN5vmYq1ZsyZ0U+m42tixY0NnmoS6wYMHh04hHWmLZjWpC0ydZrJNxxEXLlxoO++8c1oBK3pfLv7nI2DpPfn401QCluxVnCWoKmZiKVFLAuRPfvITGzNmTI3YGDEspH8IWPxfDAQgAIGGCXjdgBE3CEAAAtQncgACEPBKwGt9irWA5TXY+dqVz9cO830Xz0GgkARWzd/KqnbekH7JLbpZxbajraLH+YV8JWtBAAIQyIqA1w1YVsZzEwQgUNYEqE9lHV6cg0CsCXitTwhYjtIKActRMDAlJwINClj/Xqli+4lW8d2rclqXmyEAAQg0loDXDVhj/eJ5CEAg/gSoT/GPIR5AoFwJeK1PCFiOMg4By1EwMCUnAtkIWLZFN2vR55Wc1uVmCEAAAo0l4HUD1li/eB4CEIg/AepT/GOIBxAoVwJe6xMClqOMQ8ByFAxMyYlAdgLWDtaiz6s5rcvNEIAABBpLwOsGrLF+8TwEIBB/AtSn+McQDyBQrgS81icELEcZh4DlKBiYkhOBbAQszcCq2HFGTutyMwQgAIHGEvC6AWusXzwPAQjEnwD1Kf4xxAMIlCsBr/UJAatcMw6/IFBCAg0Pcd/BKrqORrwqYTx4FQQg8B8CXjdgxAgCEIAA9YkcgAAEvBLwWp8QsLxmDHZBIEYEqqqqgrXV1dUxshpTIQCBJBDwugFLAnt8hAAEGiZAfSJDIAABrwS81icELK8Zg10QiBEBBKwYBQtTIZAwAl43YAkLA+5CAAJpCFCfSAsIQMArAa/1CQHLa8ZgFwRiRAABK0bBwlQIJIyA1w1YwsKAuxCAAAIWOQABCMSIgNf9EwJWjJIIUyHglQACltfIYBcEIOB1A0ZkIAABCFCfyAEIQMArAa/1CQHLa8ZgFwRiRAABK0bBwlQIJIyA1w1YwsKAuxCAQBoC1CfSAgIQ8ErAa31CwPKaMdgFgRgRQMCKUbAwFQIJI+B1A5awMOAuBCCAgEUOQAACMSLgdf+EgBWjJMJUCHglgIDlNTLYBQEIeN2AERkIQAAC1CdyAAIQ8ErAa31CwPKaMdgFgRgRQMCKUbAwFQIJI+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RMCVoySCFMh4JUAApbXyGAXBCDgdQNGZCAAAQhQn8gBCEDAKwGv9QkBy2vGYBcEYkQAAStGwcJUCCSMgNcNWMLCgLsQgEAaAtQn0gICEPBKwGt9QsDymjHYBYEYEUDAilGwMBUCCSPgdQOWsDDgLgQggIBFDkAAAjEi4HX/hIAVoyTCVAh4JYCA5TUy2AUBCHjdgBEZCEAAAtQncgACEPBKwGt9QsDymjHYBYEYEUDAilGwMBUCCSPgdQOWsDDgLgQgkIYA9Ym0gAAEvBLwWp8QsLxmDHZBIEYEELBiFCxMhUDCCHjdgCUsDLgLAQggYJEDEIBAjAh43T8hYMUoiTAVAl4JIGB5jQx2QQACXjdgRAYCEIAA9YkcgAAEvBLwWp8QsLxmDHZBIEYEDpz0lFV2+WGMLMbUuBLo0LaZDdy70kb2rYyrC9hdYgJeN2AlxsDrIAABhwSoTw6DgkkQgEAg4LU+IWCRoBAoIIGvvvrKKioqwp8kXQhYSYq2D19HHFBpYw5q6cMYrHBNwOsGzDU0jIMABEpCgPpUEsy8BAIQyIOA1/qEgJVHMHmkPAls2LDBli1bZkuXLrXVq1fbunXrrF27dta7d28bMGCADRkyxLbbbru0zm/atMmeeOIJu+222+zXv/61derUKdz32Wef2VlnnWXz58+3lStXWp8+fcoSHgJWWYbVtVPqxFp8ZhvXNmKcDwJeN2A+6GAFBCDQlASoT01Jn3dDAAINEfBanxCwyNvEE/jmm2+C+DRlyhRbu3ZtvTw6duxo06dPt9NOO81at25d674PP/zQTjzxxPB3d999NwJW4rMKAMUmgIBVbMLls77XDVj5EMYTCEAgXwLUp3zJ8RwEIFBsAl7rEwJWsSPP+q4JSLxauHBhEKV0qctK/77nnnsGkUqdVe+9957df//9dt1119lLL71kZ5xxhl1xxRXWtm3bGt8QsJiB5TrRy9A4jhCWYVCL5JLXDViR3GVZCEAgRgSoTzEKFqZCIGEEvNYnBKyEJSLu1ibw9NNP13ROzZs3z4488khr1qxZWkw6Ujh+/Hh76KGHgoA1efJka968ebgXAQsBi9+t0hBQ59WQ3pU2bH+GuJeGePzf4nUDFn+yeAABCDSWAPWpsQR5HgIQKBYBr/UJAatYEWdd9wQ082rChAmhu+qGG26w4cOH1yteRc68+OKL4b4vv/zS7rvvPtt9993t4osvthkzZtTyt1evXnbvvffaDjvsUGsGVvv27e3qq6+2Bx98MNx/xBFH2NSpU22vvfZK+24JY+oQW7x4sa1YscK6detmhx56qE2cONF69uxZ65lIROvevbude+65dskll9g999xjO++8c7DvuOOOCzO5HnjgAbvlllts+fLlYcaX5nKdcsopdswxx1irVq3yiltVVVV4rrq6Oq/neQgCEIBAsQh43YAVy1/WhQAE4kOA+hSfWGEpBJJGwGt9QsBKWibibw2B5557LhwZ3GOPPYKg06FDh4x0dORQApTmZUn0OvXUU7MWsDQ/68477wzD4VMvzdbS8HcNik+9dFxxzJgxpi6xupeEp5kzZ4bjji1atAg/jgQsiWQSou66667w9127dg3D6XfbbTc7++yz7frrr0/r56RJk8Kaded7ZYRiZghY2VDiHghAoCkIeN2ANQUL3gkBCPgiQH3yFQ+sgQAE/kPAa31CwCJLE0tAHVLDhg2zCy64IPyp7+hgXUASlI466igbOXKkzZ4927bYYousjhBqHXVb6eihRKV33303vPemm24Ka2nGloQpXR988EEQxx5//PEwc0sdV9tuu61t3LgxCFrnn3++SYCTIDZw4MBaAtYjjzxi++67r82dO9f23ntv+/jjj8O66uAaNGiQHXjggUGEU2eWBLlnn33WJF79z//8j/3hD3/I60uJCFiJ/TXCcQi4J+B1A+YeHAZCAAJFJ0B9KjpiXgABCORJwGt9QsDKM6A8Fn8Cl112WThqp06l6AuC2XilzqihQ4faNttsU/PFwWxmYI0dOzYIR6nD36O19HcLFiwIRwR1LVmyxAYPHhy6u6ZNm1bTZRXZJ/FK4puEqmuvvTasGdkgASvqDkv1J/L39ttvt1GjRtVydf78+aGb66qrrgpHHnO9ELByJcb9EIBAqQh43YCVyn/eAwEI+CVAffIbGyyDQNIJeK1PCFhJz8wE+x/NriqVgKV5VBK+Uq9IdNKXDtURtuuuu4b5WhKtdL+O/qmLqu716aef2plnnmmrV6+2RYsWheOB0VrPPPOMPfroo7bffvvVeizqONN8Ls3EOvjgg7M6NplNijzWbx/7QWX64ffZPM895U+gokMna33sEGszckz5O4uHrgh43YC5goQxEIBAkxCgPjUJdl4KAQhkQcBrfULAyiJ43FKeBEotYK1cuXKz43npBKyPPvooHCnU1w6zuaJ1062V+vz7778fjiVGA+T1M3VwHX/88WEWmIa/V1RUZPPKze5BwMoLWyIfajPiZGv7szMS6TtONw0BrxuwpqHBWyEAAU8EqE+eooEtEIBAKgGv9QkBizxNLIGoI0mDy88555ysOUQzsEaMGBGOBGroeTZHCLMVsFKPAmZjVLYCltbSbC3N3Lrxxhs3GyavrxDqCOEuu+ySzWtr3YOAlTOyxD7QbKuO9u3FDyfWfxwvPQGvG7DSk+CNEICANwLUJ28RwR4IQCAi4LU+IWCRo4kl8MILL9gJJ5wQjt/l8xXC1HlRxRCwUo8VZhOkTB1YqWvomOJ///d/m+ZlqdNLRxF1aci75mF17tw5m1fW3IOAlROuRN+MgJXo8DeJ8143YE0Cg5dCAAKuCFCfXIUDYyAAgRQCXusTAhZpmlgCX3zxhZ199tk2Z86c8DU/DXLP9CXCF1980YYPHx7mVN133322++67B36FFLA+//xzmzJlil1//fVhltVhhx2WVYxyEbBSF9SXCP/2t7/ZuHHjwpcI083PymQAAlYmQvw8IsARQnKh1AS8bsBKzYH3QQAC/ghQn/zFBIsgAIH/T8BrfULAIkMTTaC6ujrMf9J13XXX2VFHHVXvHKh169bZ+PHjQ8fSFVdcYZMnT7bmzZsXXMDSguoIO+WUU8LXAufOnWvt27evFae33347zMnSMPeFCxdajx49akS0dJ1bkSgmoW7p0qXWv3//WutFQ+F1rBIBK9G/EkVzPgxxHzLc2gyt/QXMor2QhSHwbwJeN2AECAIQgAD1iRyAAAS8EvBanxCwvGYMdpWEgLqPJNpImNq4cWMQsyZNmhSOFbZs2dI2bdpkEoTuv//+IHC99NJLdsYZZwQBq23btjU2Rt1Pr732mi1YsMCqqqrCzz777DM766yzwrG8bGdg6Tm9UwKWxDJ1fF144YW20047BXuef/55u+iii4IQpfld6iKTkJapA2vJkiU2ePDgMEh+1qxZ4euG8nHDhg3BZnV96cuEmpHVpUuXnPhH/koQ5IIABCDgiYDXDZgnRtgCAQg0DQHqU9Nw560QgEBmAl7rEwJW5thxR5kTkIj15JNP2rRp0+wvf/lLvd527NjRpk6dGgQuDW5PvVKFKv19165dbdmyZfb9738/LwFLa6hoSFiL5lPVNUwdWLNnz66ZV5VJwJJQJbFLRxPTXd26dbPbb7/d+vXrl3PEEbByRsYDEIBAiQh43YCVyH1eAwEIOCZAfXIcHEyDQMIJeK1PCFgJT0zc/w8BiVBPPfVU6Eb64x//GL7SJ9HqgAMOsAEDBthxxx3XYGfS3//+dzvvvPPs4YcftsrKynC070c/+lHeApYskyildRYvXmwrVqywdu3ahQ4qdWfpq4GtWrWqcSCTgKUbNffrd7/7nd122232zDPP2Pr1623XXXcNw+zHjBlj3bt3zyslELDywsZDEIBACQh43YCVwHVeAQEIOCdAfXIeIMyDQIIJeK1PCFgJTkpch0ChCCBgFYok60AAAoUm4HUDVmg/WQ8CEIgfAepT/GKGxRBICgGv9QkBKykZiJ8QKCKBVfO3sqqdNxTxDQleuuXWVvGd06yix/QEQ8B1CORPwOsGLH+PeBICECgXAtSncokkfkCg/Ah4rU8IWOWXa3gEgZITmjMvPgAAIABJREFUQMAqPvKK7tOsYqeLi/8i3gCBMiPgdQNWZphxBwIQyIMA9SkPaDwCAQiUhIDX+oSAVZLw8xIIlDcBBKwSxLdlF2vxo7dL8CJeAYHyIuB1A1ZelPEGAhDIhwD1KR9qPAMBCJSCgNf6hIBViujzDgiUOQEErBIEGAGrBJB5RTkS8LoBK0fW+AQBCORGgPqUGy/uhgAESkfAa31CwCpdDvAmCJQtAQSs4oeWI4TFZ8wbypOA1w1YedLGKwhAIBcC1KdcaHEvBCBQSgJe6xMCVimzgHdBoEwJIGAVMbAa4r7DmVbR7RdFfAlLQ6B8CXjdgJUvcTyDAASyJUB9ypYU90EAAqUm4LU+IWCVOhN4HwTKkEBVVVXwqrq6ugy9wyUIQCDOBLxuwOLMFNshAIHCEKA+FYYjq0AAAoUn4LU+IWAVPtasCIHEEUDASlzIcRgCsSHgdQMWG4AYCgEIFI0A9aloaFkYAhBoJAGv9QkBq5GB5XEIQMAMAYssgAAEvBLwugHzygu7IACB0hGgPpWONW+CAARyI+C1PiFg5RZH7oYABNIQQMAiLSAAAa8EvG7AvPLCLghAoHQEqE+lY82bIACB3Ah4rU8IWLnFkbshAAEELHIAAhCIEQGvG7AYIcRUCECgSASoT0UCy7IQgECjCXitTwhYjQ4tC0AAAnRgkQMQgIBXAl43YF55YRcEIFA6AtSn0rHmTRCAQG4EvNYnBKzc4sjdEIBAGgIIWKQFBCDglYDXDZhXXtgFAQiUjgD1qXSseRMEIJAbAa/1CQErtzhyNwQggIBFDkAAAjEi4HUDFiOEmAoBCBSJAPWpSGBZFgIQaDQBr/UJAavRoWUBCECADixyAAIQ8ErA6wbMKy/sggAESkeA+lQ61rwJAhDIjYDX+oSAlVscuRsCEEhDAAGLtIAABLwS8LoB88oLuyAAgdIRoD6VjjVvggAEciPgtT4hYOUWR+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qEgJVbHLkbAhBAwCIHIACBGBHwugGLEUJMhQAEikSA+lQksCwLAQg0moDX+oSA1ejQsgAEIEAHFjkAAQh4JeB1A+aVF3ZBAAKlI0B9Kh1r3gQBCORGwGt9QsDKLY7cDQEIpCGAgEVaQAACXgl43YB55YVdEIBA6QhQn0rHmjdBAAK5EfBanxCwcosjd0MAAghY5AAEIBAjAl43YDFCiKkQgECRCFCfigSWZSEAgUYT8FqfELAaHVoWgAAE6MAiByAAAa8EvG7AvPLCLghAoHQEqE+lY82bIACB3Ah4rU8IWLnFkbshAIE0BBCwSAsIQMArAa8bMK+8sAsCECgdAepT6VjzJghAIDcCXusTAlZuceRuCEAgDYEDJz1llV1+CJsyINChbTMbuHeljexbWQbe4AIEzLxuwIgNBCAAAeoTOQABCHgl4LU+IWB5zRjsShSBb775xr766iurrIynaICAVX7pOuKAShtzUMvycwyPEkfA6wYscYHAYQhAYDMC1CeSAgIQ8ErAa31CwPKaMTnYdffdd9tJJ53U4BPdunWzfffd14YNG2Y//vGPrVWrVjm8gVuLSeCDDz6w2bNnW69evWz48OE1r/rwww/txBNPtPfee8/uvfde23XXXYtpRqPWRsBqFD6XD6sTa/GZbVzahlEQyIWA1w1YLj5wLwQgUJ4EqE/lGVe8gkA5EPBanxCwyiC7shGwUt0888wz7dJLL7W2bduWgffxdyGK31133RUEq+hCwIp/bOPsAQJWnKOH7akEvG7AiBIEIAAB6hM5AAEIeCXgtT4hYHnNmBzsqk8ASV3io48+sqVLl9pFF11k69evtzvvvNMGDhyYw1u4tVgEsolfsd5dqHXpwCoUST/rcITQTyywpHEEvG7AGucVT0MAAuVAgPpUDlHEBwiUJwGv9QkBqwzyLRcBZMmSJTZ48GA766yz7PLLL7eWLZlx09QpkEv8mtrW+t6PgOU1Mrnbpc6rIb0rbdj+8ZzHlrvHPFHuBLxuwMqdO/5BAAKZCVCfMjPiDghAoGkIeK1PCFhNkw8FfWsuAsjTTz9tffv2tVNPPdWuvvpqa926dS1b3nzzTbvjjjtMQteaNWvC3KWjjz7aJk6caN27d69170svvWRDhw61bbbZJnR0rV27Nohiy5cvD8+dccYZNnbs2PCON954w2bOnGn3339/WEMi2rnnnltrzUxH5lLfJ587depkn332WRDj5s+fbytXrrSKigqbO3euPfLII7Zx40br37+/TZo0yQ488EBr1qzZZtz1zoULF9rixYttxYoVpllhhx56aPC3Z8+etZ6J7BMH2X7JJZfYPffcYzvvvLPNmDHDjjvuuLC+7pOf6ngT708++STw+NGPfmQTJkyoWTfyR9xSL3XJnX/++WGd+mZgbdq0Kdg7b968wFtddf369QvxGDVq1GbHQ1PjLltlt44sRjE++eSTbdy4cdaxY8e8crOqqio8V11dndfzPAQBCECgWAS8bsCK5S/rQgAC8SFAfYpPrLAUAkkj4LU+IWCVQSZmK2DpS3c333xzECrSdWD96U9/Cj+TsFL3krBz1VVX2aBBg2pEnUiA6dy5cxgMf8EFFwSxJvW64oorbO+99w5iVt11+/TpE0SUSBhrrIClQfYPPvjgZja0a9cu7ZFJ2TNmzJggMtW99IwEt9NOO81atGhRI0xJUGrfvn0Ygi/bdXXt2tWWLVsW/GxoTd0rjrfffnsQm/IVsDZs2BBs05901+GHH27XXnut7bLLLjU/jgSsgw8+2CLxq+6zJ5xwQhACO3TokPNvBQJWzsh4AAIQKBEBrxuwErnPayAAAccEqE+Og4NpEEg4Aa/1CQGrDBIzk4AlwUJfstN96pBSZ5I6jiR0RNff//53GzlypOmf06dPN3XkSMiQWKJuJnUcff755+G5SKxIFWAkzFx55ZWhW6uystIWLFgQuo2+9a1vha4edQbpf2+11Vb24osvBgHt0UcftRtuuCF0g+lqrIAl0Unrjh8/3rp06WLvvvtuENVuuukmGzJkSBDvttxyy/AufflP73388ceDuKaOq2233TawkdijDqjnnnuulvAV2Sce+qKjOr0kWn388cemd3/xxRfBx9tuuy28V8PyxVD8X3311fB36vYSWwlM0RD9XIa4p4qQ6uqaNWuWHXHEEUFkS31HXTEqErDku4RDdY+pE0/XH/7wh+D/unXrggB47LHH5vxbgYCVMzIegAAESkTA6wasRO7zGghAwDEB6pPj4GAaBBJOwGt9QsAqg8TM5SuEElokzkjoiTqLJIroOOGUKVOCYKMuo7rH7SQ2SQTScTwJMc2bN6/VQXTjjTfaKaecUvOcOrEkJGm9dMcVI5vPOeccu/jii8N6jRWwfv7zn5s6vtQdFV2RyCZfo+N++lk0C0zvnjZtWg2L6DmJV8OGDQtCVSQ2pQpYqcJb6jNitMcee9gtt9yyWSfTs88+G44Z6mhidARSz+YiYEmU0xHBF154IXSAHXLIIbUyWEKl4qBuOh1h1BFKXZGApW6xBx54wHr37l3znOKvr1IqL9TVpZjkeiFg5UqM+yEAgVIR8LoBK5X/vAcCEPBLgPrkNzZYBoGkE/BanxCwyiAzsxGw1K2jTp2f/exnm812UgeRRI933nkndE6pm6rupY6lESNGhL/WPTo2GIlD6jBatGiR7bbbbjWPff3110EQueyyy8KROYkuqVe6WVyNFbAkUKnTK/VKt+aXX34ZRCvdHx39q+vvp59+GjqoVq9eXeNbtNYzzzwTusf222+/nLIn9chlxFAL5CJgrVq1KnTOSQi77rrrQudX3StaT0Kj/kiMjHirQ06iYt1jgtEz0fytnBwzs8f67WM/qNx8xliu65TT/RUdOlnrY4dYm5FjysktfIFA7Ah43YDFDiQGQwACBSdAfSo4UhaEAAQKRMBrfULAKlCAm3KZ+gQQdetobpWO9km4UpeNBq7XvV555ZXQbRQlaUO+9OrVy+69994wlLw+QSZ6Xt1NGhiuYeMaol5sAUtD3HU8LpOA9dFHH4Xjkg899FBWYYvWzSSwpS721Vdf2T//+U97/fXX7a233rI///nP4biihqanMsxVwBJ7xaohoSmdOJhpeD8CVlapkNdNbUacbG1/dkZez/IQBCDQeAJeN2CN94wVIACBuBOgPsU9gtgPgfIl4LU+IWCVQc41NANLM6zOPvtsu/76623gwIFhSPfWW29dy+v6homnQ5NOwJIolnokrq6AlU5YKkYHVrYCVupRwGzCn4uApU61a665Jsz20pcBMzHMVcDKRmhCwMomqqW7p9lWHe3bix8u3Qt5EwQgUIuA1w0YYYIABCBAfSIHIAABrwS81icELK8Zk4NdmYa4v//++2EOlQZ0a2C55kRFA8T1mkjAqk+Iqs+UTM9FHVheBSzNi4q6ybLBnakDK5WzBtcfcMABYdaUhsNr2LsuDXDXlfreXI4Q0oGVTaR83YOA5SseWJM8Al43YMmLBB5DAAJ1CVCfyAkIQMArAa/1CQHLa8bkYFcmAUtL6Rjf6NGjQ1eQBq7rGFp0RUfqXn755fCVQQ0Zz+YqtYClweoakr7jjjvWdHx99tlnYSC9Osuy7cDS1xQ1sF5daZplddhhh2XjbsYh81EcTj/9dPvVr3612XwqFYEBAwaELyTmK2BlMwNLA+Q10yzdDKx0A/XlfDadXQ1BYgZW/XQ4QpjVrxc3QaBoBLxuwIrmMAtDAAKxIUB9ik2oMBQCiSPgtT4hYJVBKmYjYGkm0+WXXx4Gq2tOlL5g17179+C9Bq5feOGF4WuA5557bvj36AuFEZ7oq3wa1B59Ya/QAlbqlwvrCkv6Ut6cOXPCVxA1jD46spiPgCWfIpFHw+Xnzp1r7du3r5UJb7/9dpiTpWHuCxcutB49emQUsKKOM7HVlxxTr1T+jZmBle1XCDXfSx13xx57bDCDGVil/0UPQ9yHDLc2Q2t/wKD0lvBGCCSbgNcNWLKjgvcQgIAIUJ/IAwhAwCsBr/UJActrxuRgVzYClpZ744037KSTTgpihsQWfYkvEqpefPFFGz58uK1du9amTp0ahCIdfdu4cWO4X8KX/pkqzhRawEoV0vS1vKuvvtp23nlnk7Clr/ZJgFMHmY7mNVbA0vFBdSlJ6JHfEu122mkn0xcVn3/++TAkfenSpTZz5swwQ6x58+YZBaxIFJPts2fPtl122SVE8dVXX7VLLrnE7rjjjvC/6xOwxF33tWrVKtyX7siihLybb77Zxo0bFwbpz5o1Kwh6iqPeo64rCW4nnHBC6EqLvjZYbAGrqqoq2FxdXZ1D5nIrBCAAgeIT8LoBK77nvAECEPBOgPrkPULYB4HkEvBanxCwyiAnsxWw5Oo999wTxA/NaNJz0Vf7JIw8/PDDpuNv69atS0tF3Vn6E83PKrSApZdKSPvpT39qq1evrmVDt27dglgjkUhXYwUsraFfyvHjx2/2rujF6sCSENW5c+d6BaVUI1NnYNUFKLFp+vTpwW6JhMuWLauZiyVx6aijjgpCnS4diZRYp/+tTq66s7o0mF/Cmv6kuw4//HC79tprawQ03YOAVQa/6LgAAQjkRcDrBiwvZ3gIAhAoKwLUp7IKJ85AoKwIeK1PCFhlkGa5CFgSPySQ3HTTTZbu+Nybb74ZOoWWLFlia9asCUJX//79g7DVr18/q6ioqCFWDAFLi6tTTMcFZYM6rgYNGmSTJ0+27bbbLnSQFUrA0jrqclLHkmZ/aU5Yu3btgqin7qxjjjmmphsqujedoJSaQvoKoY4kLlq0KAzHl3Alm8V6++23D11lmr+lLqoxY8aER3W8UMKcfqZnNOhd/n/55ZdpBSw9o04x2Ttv3jxbvnx54KT4DB06NLwrdUg/AlYZ/JLjAgQgkDcBrxuwvB3iQQhAoGwIUJ/KJpQ4AoGyI+C1PiFglV2q4RAESk+AI4SlZ84bIQCB7Ah43YBlZz13QQAC5UyA+lTO0cU3CMSbgNf6hIAV77zCegi4ILBq/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XEIBAQwSoT+QHBCDglYDX+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Jw4KSnrLLLD23rLZvZ2ce0sh90ax4j6zEVAhAoZwJeN2DlzBzfIACB7AhQn7LjxF0QgEDpCXitTwhYpc8F3giBsiMQCVhyTCLWgvFtys5HHIIABOJJwOsGLJ40sRoCECgkAepTIWmyFgQgUEgCXusTAlYho8xaiSCwadMm058WLVqUjb/ffPONffXVV1ZZWZmXT6kClhZYfm7bvNbhIQhAAAKFJuB1A1ZoP1kPAhCIHwHqU/xihsUQSAoBr/UJAStGGfjSSy/Z0KFDbe3atVlZfdddd9mJJ56Y1b3pbrr77rvtpJNOsosuusjOP//8vNfRgxdffLHNmDEjpzVOPfVUu/rqq61169Y5PVfMm9944w274IILbNy4cdanT59ivqpka3/wwQc2e/Zs69Wrlw0fPjyv9yJg5YWNhyAAgRIQ8LoBK4HrvAICEHBOgPrkPECYB4EEE/BanxCwYpSUCFhNH6xIiFu5cmXZCFiRUNkYwbPWEcL2zWzBBI4QNn22YgEEICACXjdgRAcCEIAA9YkcgAAEvBLwWp8QsLxmTBq7IgFrv/32c9eZlA/GDz/8MHSIvffee3bvvffarrvums8yJX0GASs97poh7u2b2dkDGOJe0qTkZRCAQIMEvG7ACBsEIAAB6hM5AAEIeCXgtT4hYHnNGAQsl5FBwEoflqqqqvCD6upql3HDKAhAILkEvG7AkhsRPIcABCIC1CdyAQIQ8ErAa31CwPKaMUUQsDZs2GDLli2zJUuW2PLly239+vXWrVs323fffe20006zfv36WUVFRc2b083Aevrpp61v376m42Y77bSTnX322fbf//3fdsghh9hVV11lO+64Y9ZEs+nA+uyzz+yss84yzZ668cYb7dZbb7W5c+da586dbeLEicHu5s2bh6Hqq1evtltuucUef/xxW7duXfBHM8NGjRplbdtuPlRcg8v/93//1xYsWGAPPfSQrVmzJtiuDreBAwfamDFjwnt0RX7XdS46dpfKavLkyXbzzTfbvHnzTF1z/fv3t3PPPdcOPvhg0zufeOIJu/zyy0MM1HV2+umn2ymnnJLWRjFauHChLV682FasWBHideihhwbfe/bsac2aNasxKZWn7HnzzTdtzpw5wXYNZ5dPYrnnnnuGZ+o7kprPzDMErKzTnhshAIESE/C6ASsxBl4HAQg4JEB9chgUTIIABAIBr/UJAStGCdqYI4Tvv/9+ED3uu+++tB63a9fObrjhhjDEOxJFGhKwJNJIGJFopGvIkCFBtNlyyy2zJpqLgPU///M/ttdeewVBJroefPBBO/bYY8PX8zTsXd1Rn3zyyWbvP/zww+3aa6+1XXbZpeZnEpJ0bHH8+PFByEt3SfCZP3++bb311lkLWOLy+eef2/XXX19rSQlPt912m/3lL39Ja+eUKVPs0ksvtVatWtU8p3hLRBPnupfiNXPmzCDgRV9DjHi+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73vdqmaLuLAl2Ona4dOnScJxPl8QsdS/Nnj07CDqpR/HUnSXRS11RdY/TZRKw9H4JapEQpXdJaFKH2t///vdw9FKxiK7oiKTsefTRR+2www4LP5KwNXjw4OCvxLSoyyp6TmsOGzYsHP9Ud5mOSKYKWOn8kvAl8e/AAw8Mwlck5hXiK4SP9dvHflDZzCq27mrtz55hlb32zicleAYCEIBAwQnwH4gFR8qCEIBAgQhQnwoEkmUgAIGCE/Ban+jAKnioi7dgvgJWJosi4UNC16JFi0Ink66GBCx1GaWKIJneke7nuQpYEoY00yr10i/WgAEDgpiT2lWUes+f/vSnMA9LQpb+pIpV9dkd+V73mUwClmZZ/frXvw6dVtEVCYjyN5Vv9PNozUjcUheYRCv5q5lle++9uRikzrEzzzwzHOGM1ox4PvPMM0EM0yyv1CvKn2222SbENuqYK6SApfdJxOp094P5pATPQAACECg4Aa8bsII7yoIQgEDsCFCfYhcyDIZAYgh4rU8IWDFKwXyPEKa6qGHnOtamIedvv/12mMn0xz/+MQwI17Vy5Urr06dP+PeGBCwdb1OXko7w5XvlKmCl2ha9Ux1jEq+yueqzWV1QskWdaC+//LI99dRTgYkY1X0mk4CVTiSL/NRRTg2MjwbD1ydgqats5MiR4bhfNlfEJRPPUglYsrnz489mYzr3QAACECg6Aa8bsKI7zgsgAAH3BKhP7kOEgRBILAGv9QkBK0Yp2RgBSzOj9BU/dQdJmKnvipuAlTp7KlMoU8UoHRPUVwc1M0tHC+u7chWw0n3BLxKWIlGw7qywuh1YqUcBM/mknyNgZUOJeyAAgaQS8LoBS2o88BsCEPgPAeoT2QABCHgl4LU+IWB5zZg0duUrYEm80qBwfRlPA7179+4djpdpKPgPf/hD69KlSxijlArjAAAgAElEQVQUruHfcRWw0glHDYVWHWejR48OYp6Gq++///7h6OR3v/vd8LVD/fzkk0/OuQOrkALWe++9V2smWaZU9dKBVdFlG+u04LeZzOXnEIAABEpCwOsGrCTO8xIIQMA1AeqT6/BgHAQSTcBrfULAilFa5itgRcO7DznkkPAVv+22266W1xJx9LU6zU6Km4C1atUqO/zww+24444Lvkmgy3RFg9N1nE+innzXFwFTLx2PnDx5cpMIWBqmrwHysi11sHsmvzwIWBKv2v/XBQxxzxQsfg4BCJSMgNcNWMkA8CIIQMAtAeqT29BgGAQST8BrfULAilFq5itgpZtlFbmto3T6uWYu6YqbgPXuu+/aqFGjwjBzfRVRYlbqJf9uvvlmGzduXM0XB9evXx++BFhfh5P+XsPYNYOqKY4Qyv5bbrkl2CDf9AXF9u3b1/JL88sUMw1zj74s2ZQCVlVVVbCvuro6Rr9RmAoBCCSBgNcNWBLY4yMEINAwAeoTGQIBCHgl4LU+IWB5zZg0duUrYC1fvtwGDRpk3//+98Pg9X322ceaN29u+jqexBF1+nzyySexFLBSBbhu3bqFmVbytW3btqZh6Bryft5559n2229fcxxPRyonTJhgt912W/gqob7m16FDB9PX/zS8ffr06WG4va76BCxx07HLqHOrIZEw1xlYem+qiDZ8+HC78MILbaeddjIN4X/++edNRxU1u2vmzJnheOj/a+9OgKyszvyPP+ybIpsLmgRUHHS0SKI9QcVAAog6ICjgAIpCRGRRQBAtI6CoiAwKCuICigIqLiAMLuWooIXjhjIxOpNBJ9HIlIL7RnAF/Nfv/Oftud3cpu/tvt39nH6/t8pS6Xvf9zmfczj13l+f97zqz8oGWJMnTw5+jRo1yvtvBQFW3mR8AAEEqknA6wVYNTWf0yCAgGMB5ifHnUNpCKRcwOv8RIAV0cCsaICVuQdW6ea2atXKtIn4H/7wh7DqZ82aNda3b9/wthieQqg6dUvg7Nmzbfr06Vl7U8HW3LlzQ7BVp06d8J7MPbBKf0jvGzBggI0ZM8ZOOumksIJrn332KWGSfEbHnThxYlar5D0VCbD0WU0aF1xwQVhdlu2lFVhz5swpfqphRQOs5BbTJMRUe2bNmmUNGzbM+W8HAVbOVLwRAQSqWcDrBVg1M3A6BBBwKMD85LBTKAkBBIKA1/mJACuiAVrRAEtNVIilIGbp0qXh6XsKdfr3728jR44Mm5drNY9Cm2nTpoVVSVrRE0uApfZpZZKCHoVwa9euLd6cvXfv3jZu3Dhr3759iZ5OnkJ4ww03hM3rdVthjx497Nxzz7V+/fqF1VgjRoywN99801asWGFHHnlk+Lwc9Zm77747nENe+uehhx6yoUOHhpVR+v/MV0UDLB1Dn9Utgro9UqGb9vjq0qVLuL2wT58+JVZLVTTA2rFjR3DT6jyNMW1eP3/+/Jz2E0vaSYAV0URCqQikTMDrBVjKuoHmIoBAFgHmJ4YFAgh4FfA6PxFgeR0x1IVARAIvL2xhRR22mzVuZ/X+frHVadktouopFQEEarOA1wuw2mxO2xBAIDcB5qfcnHgXAghUv4DX+YkAq/rHAmdEoNYJFAdYalnjdla/y19qXRtpEAIIxCng9QIsTk2qRgCBQgowPxVSk2MhgEAhBbzOTwRYhexljoVASgVKBFhmVr/HDymVoNkIIOBNwOsFmDcn6kEAgeoXYH6qfnPOiAACuQl4nZ8IsHLrP96FAAJ7ECDAYngggIBXAa8XYF69qAsBBKpPgPmp+qw5EwII5CfgdX4iwMqvH3k3AghkESh5C+HPrH6Xt3FCAAEEXAh4vQBzgUMRCCBQowLMTzXKz8kRQGAPAl7nJwIshi0CCFRa4P82cf+Z1fv7u9jEvdKiHAABBAol4PUCrFDt4zgIIBCvAPNTvH1H5QjUdgGv8xMBVm0febQPgWoQKCoqCmfZuHFjNZyNUyCAAAK5C3i9AMu9BbwTAQRqqwDzU23tWdqFQPwCXucnAqz4xxYtQKDGBQiwarwLKAABBMoQ8HoBRochgAACzE+MAQQQ8CrgdX4iwPI6YqgLgYgECLAi6ixKRSBlAl4vwFLWDTQXAQSyCDA/MSwQQMCrgNf5iQDL64ihLgQiEiDAiqizKBWBlAl4vQBLWTfQXAQQIMBiDCCAQEQCXq+fCLAiGkSUioBXAQIsrz1DXQgg4PUCjJ5BAAEEmJ8YAwgg4FXA6/xEgOV1xFAXAhEJEGBF1FmUikDKBLxegKWsG2guAghkEWB+YlgggIBXAa/zEwGW1xFDXQhEJECAFVFnUSoCKRPwegGWsm6guQggQIDFGEAAgYgEvF4/EWBFNIgoFQGvAgRYXnuGuhBAwOsFGD2DAAIIMD8xBhBAwKuA1/mJAMvriKEuBCISIMCKqLMoFYGUCXi9AEtZN9BcBBDIIsD8xLBAAAGvAl7nJwIsryOGuhCISIAAK6LOolQEUibg9QIsZd1AcxFAgACLMYAAAhEJeL1+IsCKaBBRKgJeBQiwvPYMdSGAgNcLMHoGAQQQYH5iDCCAgFcBr/MTAZbXEUNdCEQkQIAVUWdRKgIpE/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AUtYNNBcBBAiwGAMIIBCRgNfrJwKsiAYRpSLgVaDrRf9mDfY72mt51IUAAggggAACCCCAAAIIIJBFoGWzOtbvmAZ29gkNin9KgMVQQQCBWitAgFVru5aGIYAAAggggAACCCCAQAoEzjy+gY34TcPQUgKsFHR4bW7izp07bdq0aXbdddfZ3LlzbeLEiVmbq4F+6qmn2tatW+3kk0+2e+65x9q0abPbe5PjLViwwJ544gnr0qVLwfk+/fRTO+uss+yDDz6wBx980Dp27FjhcyTHevLJJ/d4jGOPPdZ69uxpI0aMsPbt21f4fMkHv/nmm2C9cOFCe/7556vEqdJFmhkBViEUOQYCCCCAAAIIIIAAAgggUDMCWom1ckJTAqya4eeshRZ45JFHrF+/fnbeeefZvHnzrGnT/z+4M1/Lli2zYcOGhT9q27atPfroo3bMMcfs9r5PPvnEzj777PDnZYVcla2/JgKspGaFZYsWLbKuXbtWqhkEWJXi48MIIIAAAggggAACCCCAAAI5CBBg5YDEW+IReOutt2zQoEHWrFkzW758ubVr165E8d9//71ddtll9thjj1mvXr3slltusdtvv91GjRq1WyPfeOMNGzhwYPjnmmuusXr16hUcoioCLBV53333WevWrXerd8eOHbZp06awSu3++++3M844I6ycatmyZYXbRoBVYTo+iAACCCCAAAIIIIAAAgggkKMAtxDmCMXb4hDYtm2bXXDBBfYv//IvWW/727JlS7hlr3HjxjZ58mQbM2aMde/e3W688UZr0qRJiUYqBBo6dKitWbPG+vbtWyUA1R1gJY34/PPPwy2EL7/8cpkr0HJtMAFWrlK8DwEEEEAAAQQQQAABBBBAIF8Brbwa+KsGNvg4NnHP1473OxdQGDVp0qSs+2C98MILdsopp9iFF15oF198sY0ePdoUapVerZWs1HrxxRfDSqWDDz64uNUff/yxLV682B566CF77bXXwiov7Sk1btw469Spk9WpU6f4vUlApb2mLr/8cpsxY4Y98MAD1qFDB7viiivs17/+dZl7YP35z38OdWpV2dKlS61bt257lE/OpTeVtQIrOUBZoVN5gVqywu2AAw4oPkd5AZaOKcOVK1fa+vXr9+il+nQ8BZAyXrdune29995hXy3dFtqnTx9r1KhRhUZgUVFR+NzGjRsr9Hk+hAACCFSVgNdNSKuqvRwXAQTiEWB+iqevqBSBtAl4nZ/q/Pjjjz+mrTNob8UFkpDqzDPP3G1lVRJuaVWVNnK/9tprw8bvTz31lJ144oklQip9/tBDDy1xjJdeeims2nr99dd3K1BBy8yZM0MoVr9+/fDzJBBq3rx5CF7uvffe8OfJ3lsKtrJt4v7++++HlWR//OMfcwqvMs+VS4Cl42t/rzfffLPECqxCB1gKvLTSS31S+pXNa/v27XbppZfarbfemnUAXHTRRcG49Gq5XEYLAVYuSrwHAQRqQsDrBVhNWHBOBBDwJcD85Ks/qAYBBP5PwOv8RIDFKM1LILlNMAlyDjzwwPD55PZC7W2VPPHv6aefDnthaY+rKVOmFK+eSp5UeOWVVxbvj5WEPs8++6yNHTs2rKjSsb/++mtbvXq1TZ061T777LOw4bs2ks8MlfRkwM6dO9vNN98cNoz/8ssvw8oi/bt0gPXhhx+Gc+YTXuUaYGl106uvvmrXX3992AfsnHPOCTUpYMs8RllPRcxnBZZWqqkda9euDV5aoSavH374IQRaCg7VF5leWnF1+umnh43lFTZqpZry61deecUUXv3Xf/1XhZ8ISYCV118j3owAAtUo4PUCrBoJOBUCCDgVYH5y2jGUhQAC5nV+IsBicOYlkNz+d+edd5YIO5Lw5bDDDjP9bJ999rHNmzebVlopWEn+TCfTxuZXXXVVidVJuqVNt7GNHDkyhCvaKD55KWTRbXta1TR8+HBbsGBB+HmyokkBVrbN4kuveGrRokVxeHXXXXfZb3/72xK3JO4JIvNcuYDptjy1SU8jTF6FXIG1atUqGzBgQAgHtXF+siotOZfCq8GDB4dgL/HS5vIKBnXLpMK1zJf6RKvb5s6daxMnTsyliSXeQ4CVNxkfQACBahLwegFWTc3nNAgg4FiA+clx51AaAikX8Do/EWClfGBWpPnJBuyZodEjjzwSVkZlrrbS6qkJEyaEvZm0R5P2sPr222/D/lgfffRRcaiV/JlubSt9u2FS3yeffBICLK3U0v5Yhx9+eHGApb209Lljjz22RHMyAyOthLrjjjvsueees3zDKx00lwAr2U9KT1ZUeJQZwmUeo7IrsJIQUft9Pfroo2HVWelXYr9hw4ZiL62MU10///nPwx5hCvAq84TEzHM+3e0f7BcN/m9/soqMKz6DAAIIIICAR4G6LVtbk74DrenZIzyWR00RC3j9ghgxKaUjgECBBLzOTwRYBergNB1Gq3sU0mhfqzlz5oT9p7SiSv+UDqCSfbGSsCu5BbFHjx7FtxXqqX0Kp957773i2w9Le2bbzLy8FU3Jz1WvNkbXpvAKmTJvq8u138raxH3Hjh32zDPPhL2lFMRpI/n+/ftb3bp1dzt0efXmegth4vX444/nVP7zzz8fNmpPbp/UHmXJSyu0VK/6U3uGZas7l5MQYOWixHsQQAABBGIWaHrmcGt27tiYm0DtzgS8fkF0xkQ5CCBQAwJe5ycCrBoYDLGfUntL6XY/rYrSaiytNNL/Z3viYLLpu34+a9assEeUnlT48MMPF2/sXl6wI6/KBFi6xVBPMxw6dGhYfaXVWwqxDjrooJy7orynEGqV2bBhw8I+XQrrhgwZstvtieW1M9cAK5fVYJkNSwIs/Zn2ztJKtEWLFoVbPDNfegqhbiHUbaD5vgiw8hXj/QgggAACsQnUadHK2qz819jKpl7HAl6/IDomozQEEKgmAa/zEwFWNQ2A2nQa7UmlJwzOnj07rLhq2rRpWMHTvXv33Z5MmKy40h5Ny5cvD08K1O2GCr6SDeCrYwXWsmXLrFu3bjZ9+vTwpL2y9o4qq5/KC7Bkcv/994d9pFq1apX16YaFDrDKuhUxl7Gm2xC1kb3CPa3k0q2GemmTd+2Hte++++ZymOL3EGDlxcWbEUAAAQQiFCDAirDTnJfs9QuiczbKQwCBahDwOj8RYFVD59fGUyRPGNSG4PXq1Qurm7JtAJ7s16Sn8t19990hHGnTpk1YjdWwYcNAk8seWFu3bg0bj+s2uNJ7YJUV5GQLjN59991Qq25XVIimW+tyeZUXYOkY27dvD7cSai+vbEFQeQFWcmvmIYccEmpr3bp11pVnuXjl0qbkPQrf/uM//sPOP//88CTCbPuJlXc8AqzyhPg5AggggEDsAtxCGHsP+qvf6xdEf1JUhAAC1S3gdX4iwKrukVBLzpc8YfDoo48OT8DTE/eeeOKJrIFQsum7Vj7p1kE95e6ss84qIZHrUwi10it5omF5gVC2n2c+0fCMM84IgVouG5nnEmCpQZs2bQq3D77++ut200032fjx44tvJdy2bZtdcMEF4fbF0nuFqa758+fbRRddZCeddNIeAyydJ/FSqKcN6ps3b17CU5vda18xbeaulWFt27YNm+fr3KtXrzbtQZb5SjZ910bvBFi15C8pzUAAAQQQKIhA2MR94BBrOqjkE3wLcnAOkmoBr18QU90pNB4BBIKA1/mJAIsBWiGBZE8q3Q6oV8eOHUvcFph50GRl0V577RVWW61YscKOPPLIrIHLs88+a2PHjrXLL7883GKoYEWBy9SpU8P+UpkbsFckwNJJv/rqKxs3bpzptkLtBaX9uerU2fMT9HINsDKDKD3tT+HREUccEdq6c+fOsNG9bl/s3bt3uN2yQ4cOpmBLt1dqVZraePzxx5cbYGnVmerW7X8KzHTcQw891Hbt2mX/+Z//aVdffXVwU2ioVWFaJbdq1SobMGBACBmvv/768PRCrYLTyjGdXwGXnkyoPbL222+/vMZFUVFReP/GjRvz+hxvRgABBKpawOsFWFW3m+MjgIB/AeYn/31EhQikVcDr/ESAldYRWYB2a/WS9nzSS6uqMm8LzDx8sun7ypUrw6qgW265JTwNsPTrpZdesjFjxoTVS6Vfer/CGJ1PK770qmiApc9qc3mtAmvRokWJkKksllwDLH1eG6WPGjUqBEgXXnhh2CusSZMm4dBaofW73/2ueM+p5HzaZF6hklZW6bWnWwiTz2hS0YquZP+q0rXLWk+JTPazyrzFMVs7VYNuCdVeYfm+CLDyFeP9CCBQXQJeL8Cqq/2cBwEE/AowP/ntGypDIO0CXucnAqy0j8xKtF+D+tRTTzXtT6XN2UvfFpgcOtn0fdq0aVn3ycosQeGPQhztc/Xaa6+Fpwf27NkzrJjq1KlTiZVSlQmwduzYEQI31VQ6ZMpGkk+Apc8/88wzYa+tv/3tb6bgrlevXsWH1T5cul1QK6K04kr7ZU2aNCk8FVGfyTXA0vtUl1Z56Rx6EqKCPq2w0uosPVWwUaNGJZrz3XffmfYjW7Jkib344ovh/Fo9p9spR4wYYe3bt6/QiCDAqhAbH0IAgWoQ8HoBVg1N5xQIIOBcgPnJeQdRHgIpFvA6PxFgpXhQ0nQECiVAgFUoSY6DAAKFFvB6AVbodnI8BBCIT4D5Kb4+o2IE0iLgdX4iwErLCKSdCFShwMsLW1hRh+1VeAYO7U6g4f5W9yejre7BU92VRkEIZAp4vQCjlxBAAAHmJ8YAAgh4FfA6PxFgeR0x1IVARAIEWBF1VoFLrdv+Mqt76DUFPiqHQ6BwAl4vwArXQo6EAAKxCjA/xdpz1I1A7RfwOj8RYNX+sUcLEahyAQKsKif2e4KG+1n9X7/vtz4qS72A1wuw1HcMAAgg4PYx9XQNAggg4PX6iQCLsYkAApUWIMCqNGG8ByDAirfvUlK51wuwlPDTTAQQ2IMA8xPDAwEEvAp4nZ8IsLyOGOpCICIBAqyIOqvApXILYYFBOVzBBbxegBW8oRwQAQSiE2B+iq7LKBiB1Ah4nZ8IsFIzBGkoAlUnQIBVdbZuj6xN3H82weq2u8RtiRSGgAS8XoDROwgggADzE2MAAQS8CnidnwiwvI4Y6kIgIoGioqJQ7caNGyOqmlIRQCANAl4vwNJgTxsRQGDPAsxPjBAEEPAq4HV+IsDyOmKoC4GIBAiwIuosSkUgZQJeL8BS1g00FwEEsggwPzEsEEDAq4DX+YkAy+uIoS4EIhIgwIqosygVgZQJeL0AS1k30FwEECDAYgwggEBEAl6vnwiwIhpElIqAVwECLK89Q10IIOD1AoyeQQABBJifGAMIIOBVwOv8RIDldcRQFwIRCRBgRdRZlIpAygS8XoClrBtoLgIIZBFgfmJYIICAVwGv8xMBltcRQ10IRCRAgBVRZ1EqAikT8HoBlrJuoLkIIECAxRhAAIGIBLxePxFgRTSIKBUBrwIEWF57hroQQMDrBRg9gwACCDA/MQYQQMCrgNf5iQDL64ihLgQiEiDAiqizKBWBlAl4vQBLWTfQXAQQyCLA/MSwQAABrwJe5ycCLK8jhroQiEiAACuizqJUBFIm4PUCLGXdQHMRQIAAizGAAAIRCXi9fiLAimgQUSoCXgUIsLz2DHUhgIDXCzB6BgEEEGB+YgwggIBXAa/zEwGW1xFDXQhEJECAFVFnUSoCKRPwegGWsm6guQggkEWA+YlhgQACXgW8zk8EWF5HDHUhEJEAAVZEnUWpCKRMwOsFWMq6geYigAABFmMAAQQiEvB6/USAFdEgolQEvAoQYHntGepCAAGvF2D0DAIIIMD8xBhAAAGvAl7nJwIsryOGuhCISIAAK6LOolQEUibg9QIsZd1AcxFAIIsA8xPDAgEEvAp4nZ8IsLyOGOpCICIBAqyIOotSEUiZgNcLsJR1A81FAAECLMYAAghEJOD1+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rxx9/tB07dliDBg1SLhFH87te9G/WYL+j4yjWeZUtm9Wxfsc0sLNPYOw77yrKi0TA6wVYJHyUiQACVSjA/FSFuBwaAQQqJeB1fiLAqlS31syH77vvPhs6dKjde++9dtZZZ+2xiBdeeMFOOOEEGzVqlN14443WpEmTmik6j7N+/PHHNmfOHPv5z39uQ4YMyeOTvt/66aefhv764IMP7MEHH7SOHTu6Kbiy44QAq/BdeebxDWzEbxoW/sAcEYGUCXi9AEtZN9BcBBDIIsD8xLBAAAGvAl7nJwIsryNmD3XV9gArn/bF1H0EWDH1Vs3XqpVYKyc0rflCqACByAW8XoBFzkr5CCBQAAHmpwIgcggEEKgSAa/zEwFWlXR31R40n4CnsitrqrYl2Y+eT/tqor7aeM7KjhNWYBV+VBBgFd6UI6ZTwOsFWDp7g1YjgECmAPMT4wEBBLwKeJ2fCLC8jpg91JVPwFPZYKImePJpX03UVxvPWdlxQoBV+FHBLYSFN+WI6RTwegGWzt6g1QggQIDFGEAAgRgEvF4/EWDFMHpK1ZhPwFNWMJEc4+qrr7YRI0bYLbfcYg8//LC99dZb1rlzZxs+fLgNGzYs655Z3333nT322GN25513mo6vV48ePWz8+PHWrVs3q1u3bomKdeucjr169erw/m3btoX9n37961/bhRdeaJ06dbI6deqEcw8aNMhef/31Ep9XjdOmTSv+M53/2WeftbvuusvWrVtnP/zwg3Xp0sXOO+8869OnjzVq1Gi3Xk1qvu2228JndP4xY8aEz8ydO9euuOIKe/7558NxMl/aj2vx4sX20EMP2WuvvWbt2rWznj172rhx44rrTt6f3CLYvn17u/zyy23GjBn2wAMPWIcOHcLx1d7Se2Al/VDeMCy939muXbtsw4YNoba1a9fa5s2bg738zjnnHGvWrFnWQ7777rs2f/58W7VqlX322Wd28skn22WXXWbffPNNpfZKI8Aqrwdz/7lWXg38VQMbfBybuOeuxjsRKFvA6wUYfYYAAggwPzEGEEDAq4DX+YkAy+uI2UNdhQywFGB8/vnnIQwp/br44ovt2muvLREIffjhhyG8WbFiRdYKZ82aZfpc/fr1w88VSikgS4Ku0h9SILR06dIQvuQSYG3fvt2mTJli8+bNy3r+s88+O2wAv++++xb/fE+fUUjXuHFjW7hw4W4B1ksvvRRCrtKBmg68995728yZM2306NHFbU0CrObNmwczhU56tW3b1h599FFTsFXRAEtBmMIpvfR0Rm3If80114QwsPSrV69etmDBAjvssMNK/Oi5556z888/Pzhnvlq1amWDBw+2W2+9tcKb/RcVFYVDbty4McK/UZSMAAK1WcDrBVhtNqdtCCCQmwDzU25OvAsBBKpfwOv8RIBV/WOh0mcsZIClYk4//XSbPn26HXXUUaaVSgpeFIQPoF0AACAASURBVELttddeIXg55phjioOTK6+8MgQ3CkkUbh199NGm1UDPPPOMXXrppfbRRx+FVUddu3Y1BUdaYbVkyRLT5yZMmGAtW7YM73/77bfDn91///1htZcCl2TVUFnt27lzZ1gtpfNopZVWNf3yl78MK760suif//mfbdGiRaH2zOAtOZ6eajh79mzr3r17qOHJJ5+0Sy65pDjQyVyB9f7775vCMK30Gjt2bFhRdeCBB9rXX38dVpJNnTo1rGC65557rF+/fsEnCbB0XK1iu/nmm4Pdl19+GQIv/TvXpxD++OOPwUYB2e9//3ubNGlScZAoXwVRhx9+eFjl9Zvf/MYaNGhgChe1wkzhloJJhXLy1itpjwImtVn90qJFC9uyZUvoT4VXelX0aZUEWJX+a80BEECgigS8XoBVUXM5LAIIRCTA/BRRZ1EqAikT8Do/EWBFOBALGWApaFFQcvDBBxdL6HayiRMnhgAkc+XPn/70JzvjjDNMK3YUcmlFUeZLt6UNGDAgBC5aHaT3Dxw4MARjutUtCVOSz7zyyit22mmnhVvx1KbWrVuHH5XVvr/+9a82ZMgQa9OmTbh98YADDihx/q+++iqsDnv11VfDCrEjjzwyrC7TCrCXX3451KzwKvP11FNPhRq1kikzwFK9ur1w5MiRIRDKvCVP4ZJqVMCVGb5lBli33357CIMyX/k8hXD9+vXhFs7evXuH0C05f9Ked955J/TbEUccUeIcWp2lYFDhmYI23dqZaZptVV3itmzZMgKsCOcDSkYAgT0LeL0Ao98QQAAB5ifGAAIIeBXwOj8RYHkdMXuoq5ABllYX6ZY73UaX+VIApRVOmXsvPfjgg+FWsySgqlevXqX0klsGdbvf8uXLi2/7K6t9jzzySFjtpFVYCtiyvRTCKPjRbYnaC0p/8U499dSwb5X2+dJKqMxXEggp7EkCrG+//Tas4tKqJAVcJ5544m6n+uSTT0KApZVN2h9Lq6GSgOrFF18Mnzv22GMrFGAl4dUvfvGLECLuv//+xcdJ2qN+0O2aDRs23K023SqoWzIVZOkfrapL2qNja3Vc6VcSPrICq1JDmg8jgIBDAa8XYA6pKAkBBKpZgPmpmsE5HQII5CzgdX4iwMq5C/28sZABVukN0pNWZguwrrvuunArXekNxXOR0cqgL774wrSK6r333jPtL6XNx7Uxum7tUzimjdX1Kqt9yflzOV/SriR0K6udui1RG8Tr2EmApVBL4ZTqzKwr87yZq9SSz5W3wqq8n+v4mzZtst/97nfhVHffffduK6yS9uRikIRRCuTKa08SjPXt2zesOGvSpEkupyh+z9Pd/sF+0aBOXp/x8ua6LVtbk74DrenZI7yURB0IIFBAAa8XYAVsIodCAIFIBZifIu04ykYgBQJe5ycCrAgHXxLwZLtNrXRzcnkKYeYT/vYUYGULtcrj01P8brrpJlOt2jMq2yvXACs5f3nn1M+TwCrzaYvZ2qn3JsfNNYjSZ6oiwNIeVgqdPvjgg7BaLNl7LLO9uT61UJ9JAizt21Xe3lvJajitGktbgJX4Nj1zuDU7d2wuw4v3IIBARAJeL8AiIqRUBBCoIgHmpyqC5bAIIFBpAa/zEwFWpbu2+g+QSyiTVJXcTlb6VsHyjpEtrMo3wEoCmTVr1oR9s44//nj71a9+FTZDT8IZ7SGlVy4rsPI9f3Jc3W7nfQVW8nRH7QuWPJUx28gqr9+yfSaXFWVvvvmm/dM//VPoo7QGWHVatLI2K/+1+v9Cc0YEEKhSAa8XYFXaaA6OAAJRCDA/RdFNFIlAKgW8zk8EWBEOR21IrqcAagP0bPs6ZTZJYYSeYFd636jygpA97YGV7K1Up86ebxlLzjFmzJjwhMDS+08lt63tt99+OQVYFdmDq7w9sPRkQG3WvnLlyrz2wNq6dWvYY0vBU+k9sLSCKtuth2XdQqinNerJinqioVaqaaP6smzz6ftkHHz//fd22WWXhWCqrD29nn766TCmKroHVsy3ECZOBFgRToaUjEAOAl4vwHIonbcggEAtF2B+quUdTPMQiFjA6/xEgBXhoErCEz3lL9uT9ZImKUhROKNVWE888YR16dKluLUVCbDKewph8pRAPW1QYcxtt92220bwSQHaE0ubkOu2vlxvIUzOr2Po6Yh6emHmK3kC38yZM+3hhx+2/v37Fz+F8A9/+EMIqYqKikp85plnnrGhQ4eaTCvyFEI9wVBPRNxnn32KN3HPJ8BSzdpEXwGTPLTZev369csclUnfb9iwIbRHoVPmS09IVD3nn39+OK42u1cYlmzSnu2pigrQ9L477rgj1QEWtxBGOBlSMgI5CHi9AMuhdN6CAAK1XID5qZZ3MM1DIGIBr/MTAVaEgyozpGjXrl0IifR0Pt2mp7Dib3/7mymwuf766+2xxx4z3T44e/Zsa9asWaUCrMyA6PTTT7fp06fbUUcdFY759ttvhyfe3X///WHPq/Hjx9tdd90VArTevXuHMOWwww4rfu+MGTNMTwzUq6wAa/Lkyab3NWrUKLyvdOilwKd79+7WoEGDsBJKgZlWGf32t78NYYxWdumVhHWdO3cOIdEJJ5wQ/lzhlVY+vf766+H/MwMsPV1QG58/++yzwU+b1+vWR+0npScWTp06NezppaBO9nqVt0l76Z8feuihYcWVjj1u3Ljw78w+yjY01fdqj2pT38tHfaHP6VZBrfyaMmWK/fSnPy2xCkx7kWl1lWqXq1bltW3bNgR3Wp13ww03hNOlcQVW2MR94BBrOuicCGcDSkYAgfIEvF6AlVc3P0cAgdovwPxU+/uYFiIQq4DX+YkAK9IRpU3EFQopmNq2bVuZrVDQofftu+++Jd5TkRVYOoCCEK0SUnCT7aUVPgqJFKZl7oFV+r164qBCINWhAOnRRx8t3hdLG8+fcsopxe3S6iAds2HDhiE00molBVTZXgrDFGQdd9xxxT/WCiOFOvPmzdvtI7q9UcfVzzIDLL1RT0rUz5OAK/PDuh1SK71Gjx5dvGIq3wBLxxs0aFDW45cuNDNYUt+r3xUgZnsp2FIopWAr81bE5AmHWr2V+dL7NU4UhlU0wEpWtm3cuDHSv1GUjQACtVXA6wVYbfWmXQggkLsA81PuVrwTAQSqV8Dr/ESAVb3joKBn02ocbb69fPlyW7t2rWl/JL0UDinAOfPMM61r167FK5gyT17RAEvH+O6778LKLt2qprBJL92eqNVWffr0KXE+BV4333xz2CdKT7pTbbplT/tHaZWQVkwpENOxRowYEY6llVaLFy8OP9NntNH7/Pnzi/fQ0vm1MkorvNatWxdCrV/+8pdhE3Ido3RYl1mzwi19RnUonNLT+RSkLVy4cLcAS59T/apF9b/22mth1VPPnj3DiindwpgZEFVXgKW6du3aZQqiVJv6fvPmzaFNWu2m2tq3b591rCXtWbJkiW3ZssVOPvnkEAgqFNPKNAKsgv4V5WAIIOBAwOsFmAMaSkAAgRoWYH6q4Q7g9AggUKaA1/mJAItBm2oB3RI4YcIEW79+fdhTqvS+WqnGyaPxrMDKA4u3IoBAtQp4vQCrVgROhgACLgWYn1x2C0UhgICZeZ2fCLAYnrVaQCu4dJueNpbXqjPtY5X5euONN2zw4MG2//77Z/15rcYpYOMIsAqIyaEQQKCgAl4vwAraSA6GAAJRCjA/RdltFI1AKgS8zk8EWKkYfultpDY2122FyeblF110UQixdu7cGW4J1O2DTz31VNjPShu616tXL71YlWj5ywtbWFGH7RU7QuN2VvfAYVb34GkV+zyfQgABBPYg4PUCjE5DAAEEmJ8YAwgg4FXA6/xEgOV1xFBXwQR0e+CwYcPCPlHZXmVtdF+wAlJwoEoFWP/rU/en46zu381NgRZNRACB6hTwegFWnQacCwEEfAowP/nsF6pCAAFuIWQMIFCjAu+++27YTP7xxx8PG8PrKYk9evSwIUOG2D/+4z9m3ei+RguO7OSFCLCscTur3+UvkbWcchFAwLsAXxC99xD1IZBeAean9PY9LUfAu4DX+YkVWN5HDvUhEIFAYQKsn1n9Lm9H0FpKRACBmAS8XoDFZEitCCBQNQLMT1XjylERQKDyAl7nJwKsyvctR0Ag9QKFCLC0B1bdQ65IvSUACCBQWAGvF2CFbSVHQwCBGAWYn2LsNWpGIB0CXucnAqx0jD9aiUCVClQqwGr8M6vbdhjhVZX2EAdHIL0CXi/A0tsjtBwBBBIB5ifGAgIIeBXwOj8RYHkdMdSFQEQCRUVFodqNGzdGVDWlIoBAGgS8XoClwZ42IoDAngWYnxghCCDgVcDr/ESA5XXEUBcCEQkQYEXUWZSKQMoEvF6ApawbaC4CCGQRYH5iWCCAgFcBr/MTAZbXEUNdCEQkQIAVUWdRKgIpE/B6AZaybqC5CCBAgMUYQACBiAS8Xj8RYEU0iCgVAa8CBFhee4a6EEDA6wUYPYMAAggwPzEGEEDAq4DX+YkAy+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MQYQAABrwJe5ycCLK8jhroQiEiAACuizqJUBFIm4PUCLGXdQHMRQCCLAPMTwwIBBLwKeJ2fCLC8jhjqQiAiAQKsiDqLUhFImYDXC7CUdQPNRQABAizGAAIIRCTg9fqJACuiQUSpCHgVIMDy2jPUhQACXi/A6BkEEECA+YkxgAACXgW8zk8EWF5HDHUhEJEAAVZEnUWpCKRMwOsFWMq6geYigEAWAeYnhgUCCHgV8Do/EWB5HTHUhUBEAgRYEXUWpSKQMgGvF2Ap6waaiwACBFiMAQQQiEjA6/UTAVZEg4hSEfAqQIDltWeoCwEEvF6A0TMIIIAA8xNjAAEEvAp4nZ8IsLyOGOpCICIBAqyIOotSEUiZgNcLsJR1A81FAIEsAsxPDAsEEPAq4HV+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aG2+8YfPmzbM1a9bYZ599Zj169LAxY8ZYnz59rFGjRj4LpyoEEIhaQPPO4MGDbcqUKXbWWWeV2ZaPP/7YFi9ebEuWLLG33nrLOnbsaMOHD7cRI0bYvvvum/Vzu3btsvXr19v8+fNt3bp14T2a18aPH2/dunWzunXrRm1H8QggUFiBZM647bbbwpyhayHNNb1797Zx48ZZ+/bts55w+/bttmzZMlu6dKlt2LDB2rVrZ/379w9zTVmfYX4qbN9xNARqu4C+q7355pt2xx132KpVq2zz5s3WuXNnGzp0qA0ZMsRat25dsGuh6v5eSIBV20cv7UOgwAKapB588EG74IILwsVa6dfYsWNt9uzZ1qxZswKfmcMhgECaBT788EMbNWpUCM3vvffeMgMsBVYKql544YXduHTxdvfdd9sRRxxR4mc7duywG2+80a655hrbtm3bbp+bNWuWXXzxxVa/fv00dwFtRwCB/xX47rvvwrXOFVdckdVEoZQCKoXfmS/NYwq3VqxYsdvnyvoM8xPDDgEE8hEo77taly5dwi/5FLhnvioy15R3rqr4XkiAlc9o4L0IIBBWMwwaNMi++OILmzFjhg0YMCCsuHr11VfDFzx9aVy0aJGdd955VqdOHcQQQACBSgvoN4cKzR9//PFwrLICrG+++cYmTpxoCxcutMmTJ9ukSZOsbdu2tnXr1jBf3XrrrXbOOefYzTffbM2bNy+u67nnngsru/bbb7/wpbR79+7hZ08++WSY17Zs2WIrV660Xr16VbotHAABBOIXUJB+9tln2yGHHGIKuDVnNGjQIMwVN910k91www2mL4maq5JVVTt37gzzy+WXXx5WQGhOOvjgg0NorhXt119/vRUVFdk999xjBx10EPNT/MOEFiBQIwKlv6udfvrpYWGBroXmzp0b5ietSl+wYEGJBQcVuRaqie+FBFg1Mqw4KQJxCihl1yoFfaHTBZqWu2eGVMntPbrw0vJ4fXHkhQACCFRUQKscHn74Ybv66qvDF8MmTZrYRx99VGaA9corr9hpp51mJ5xwQgixWrZsWXzqr776Kqx8WL16dfhHtwfqpXNceumlYWWWvjj269evRLlPPfWUDRw4MIT1pS/2KtouPocAAvEK6BbACy+8MATcCqiSwDtpkX6uIF237jzwwAPhl356/fWvfw3BlVZyZgZb+plWPlx55ZU2c+ZMu/POO8MqUuaneMcIlSNQkwK6/hk9erTNmTMnzEWZ39V0DTVy5EjbtGlT+MVcp06dKjzX1NT3QgKsmhxdnBuByAQ+//zz8BvH//7v/y4x6SXNyPwi+MQTT4TfPvJCAAEEKiLw7bff2mWXXRZWJmiZuy7EtNLzqquuKjPAuu6668Lqhttvvz3cblj6pX0gFETpVkHto6WLur/85S9h9dXee+9t9913nx144IElPqZ5T18m33nnnXD7dOkl9xVpG59BAIF4BbQi9MwzzyyeM7LtJaNf4g0bNiyE79OmTQuN1fyhueb3v/99mIPq1atXAiEJ4Pv27Rt+WajAnvkp3nFC5Qh4FMhcqf78888Xf1eryFxTU98LCbA8jixqQsCpQLJM9Cc/+UlYqZC5uiEpOUn9y/oC6bRplIUAAs4EdJGl2wC1klNhlDZf15c+7TmT7RbC5KJs+fLlplVTxx577G4t0ipRrabSz2655ZbwBVS3PWvFlvZpUEjWuHHjEp/TbT/6AqpwTMc98cQTnUlRDgIIeBNIAizdrqMVEHol81fmqqzMurXKNHk4RRKmMz9561nqQSBugffffz8sRtCiA10vae89vSoy19TU90ICrLjHINUjUK0CyeSmL5PJbwdLF6CLLj3hIvO3jtVaJCdDAIFaIaCl6bqtRvvKJK89BViffvpp+PL3wQcflLlSKrnYOuCAA8JqK62cyGXO2tN5awU2jUAAgYIJJLcY6vbnZDV6WaseMk+abQ5jfipYt3AgBFItoOsp3TaoX8Y99thjYaW6bmlObi+syFxTU98LCbBSPZRpPAL5CeQyUSXvIcDKz5Z3I4BA+QKVDbCSL4g6Uz4BVnJht6enH5ZfPe9AAIE0CCT75mnj5OSBEbkEWMl7Xn755eIQPpcvlcxPaRhVtBGBigskc4SOoBVX8+fPtz59+ljdunWLD1qRuaamvhcSYFV8LPBJBFInkM9EpX1oFGKV3uMhdWg0GAEECiZQqADr+++/D0vnk5VY5a0aTS7sMjdXLlijOBACCNQagX//938PT0zVSw+GOOKII8J/5xNg6UlgDz30kB111FE5rRBlfqo1w4eGIFAlAnrC6dq1a8M89Mc//jGsbJ86dWrY6F177emVT4CVXAvV1PdCAqwqGSYcFIHaKZDPRMUKrNo5BmgVAjUpUKgAK7lYy/UWQlY41GSvc24E4hB46aWXbMyYMfbFF1/Y0qVLrVu3bsWF5xNgsQIrjv6mSgRiFHjvvffCw260l3HmE+XzCbCS1eg19b2QACvGkUfNCNSQgC6qevXqFZ6+wx5YNdQJnBaBFAvsKcBKnoaji7OynhaYbQ+s5Mlgewrd2QMrxYOOpiNQjsCuXbtM+11dcskl1qJFC7vtttvsuOOOK/EpPVX14osvtltvvdUyn/yV+aZse2AxPzH8EECg0ALJtZAexpU8MKIic01NfS8kwCr0iOB4CNRigXyeNqHfPp5zzjm1WIOmIYBAdQsU6imEWhkxb948a9q0aV5P3lm/fr117dq1upvN+RBAwKmAnuSluWTGjBkhtNJ/H3744VmrzfUphPXr1w+3OOvJq/k8GYz5yekgoSwEnAl8/fXXNmHCBHv11VeLf+FXkbmmpr4XEmA5G1CUg4BngS+//NLOO+88+/Of/5x1hYMu5C699NKw70Py5B3P7aE2BBCIS6C8lVBaGTpp0iQra7P1VatW2YABA8Lj7KdMmRKevrN58+awqrR58+ZhSX2bNm1KoGhl14gRI+ydd94pc2VXXIpUiwAChRDYtm1bmEe0UfvIkSNt1qxZ1qpVqzIP/cgjj1i/fv1KzD+Zb37llVfstNNOs759+xavcmd+KkRPcQwE0iOQudpTD5Q48cQTd2t8tu9zFZlraup7IQFWesYzLUWg0gJ6rP21115r06ZNK3HfdHLgN954wwYPHmwHHXSQLVu2zNq2bVvpc3IABBBAIBEoL8DSbxBPOeUUO/nkk23hwoWm5fHJ66uvvrJx48bZ6tWrwz89evQIP0r2ptGKBwVY+oKZ+UqeKKbga8GCBdasWTM6BAEEUi6wffv28As73RI4ffr08N/JZshl0SSrFfbaa68Qsrdv3774rXrE/ZVXXmkzZ860zIdFMD+lfKDRfAQqILB48eKw4GDUqFFZt3xJrmt69uxpeq+ulSoy19TU90ICrAoMCj6CQJoFkpBK+8zMmTPH9PSuRo0ahWWo2t9BXyAXLVoUJk6tbuCFAAIIFEqgvAArCakUoGtFxFVXXRWC9K1bt4ZbfPRlU7c2J4+2T+pKLua0ekI/Uwim15NPPhnmtS1bttjKlSvDHoC8EEAg3QI7d+60uXPnhtBKq640R+i2v/JemSFV7969wxfLDh06mFZy6dZDPSmsqKgoBOn6RSDzU3mi/BwBBLIJvPvuu+H7mb6TTZ48OaxM17WQgnf9Ak9PIPzss8/C9zUtPKjMXFMT3wsJsBj3CCCQl4DSdm30p8dEa/Ir/Ro7dqzNnj2bVQp5qfJmBBDIRaC8AEvH0CoH3fKnC7fSr86dO5d4tH3yc32x1JdJHV9fJku/8vmSmks7eA8CCMQr8Kc//cnOOOMM27RpU7mNKL0C4sMPPwwrQVesWLHbZ9u1a7fb0wv1Juancpl5AwIIlBJ47rnn7Pzzzw/XRKVfe++9d1jtOXr06BLhe0Xmmpr4XkiAxXBHAIG8BTRZKXHXbwzXrFkTgizdjqPHR/fp0yesyOKFAAIIFFoglwBL5/z444/DsvglS5aEi7eOHTva8OHDQ7CljZGzvfQkMW2CPH/+fFu3bl14i+a18ePHmzZ9r1u3bqGbw/EQQCBCgeRpXbmUnu0WHq2C0CpRPexmw4YNpuCqf//+Ya7JvK0w8/jMT7lo8x4EEMgU+J//+Z8w1+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H/BUBRqBJfEU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8" descr="data:image/png;base64,iVBORw0KGgoAAAANSUhEUgAABLAAAALlCAYAAADUsh+xAAAAAXNSR0IArs4c6QAAIABJREFUeF7snQe0FUW2hjdXgoARFbOYw+hgADGBmNFRwAAq0YAoRowMBlQMmBOYA2POmMAxgQlEUGYUcxwxjDn7zKhv/fVeXfse+oQ+6Vaf+/VaLJHTXb3r29X7VP9n165mf/zxxx/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MgAAEIQAACEIAABCAAAQhAAAIQgAAEELAYAxCAAAQgAAEIQAACEIAABCAAAQhAAAJBE0DACto9GAcBCEAAAhCAAAQgAAEIQAACEIAABCCAgMUYgAAEIAABCEAAAhCAAAQgAAEIQAACEAiaAAJW0O7BOAhAAAIQgAAEIAABCEAAAhCAAAQgAAEELMYABCAAAQhAAAIQgAAEIAABCEAAAhCAQNAEELCCdg/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gUse+cWeemOuffLNH2VrvG0rs+07trCDtm1ZtjZpCAIQKA+BX2f/y/7n0gts7ttvlKfB/2+lxbob2AIHHmnNV129rO3SGAQgkJDA3K/ttzeOsj8+u9ds7jcJL85x+vwdrG6ZvaxupVHla5OWIAABCEAAAiUQQMAqAR6XQiBtBKa98ZuddOdPFTP7oG1a2m5dWlSsfRqGAASSE/i895b2x/ffJ7+wgCuar7K6LXrFjQWcySkQgEClCPz+3kX2+5tHV6p5m2+DydZs0e4Va5+GIfDrr79a8+bNrVmzZsCAAAQgkJMAAhYDBAJNiMB1U3+x66f+WrEeD+7WwvbqVnwW1ldffWUHH3ywPfHEE4lsHDdunO26666JrinmZG/fZ599ZpdffrmtssoqxTRTtWvi7P3pp5/spJNOshtvvNHuuece23DDDatmT1O4UYh8P9umS0XRLzH5mbK2/8cff9hbb71ld999t02dOtX+/e9/u/bXWWcd23rrrW2XXXaxVVdddZ4XnbQ9n2WFRmNVJfDss8/azjvvbAMHDrTRo0fb/PPPX9X7Z97s9/+cYr+/c2rFbFAGVt3KJ5bcfmjcSu4QDZRM4Oeff7Z//vOfNnv2bBs5cmSjP0sld4gGIACBihNAwKo4Ym4AgXAIIGCV5ou0vSAjYJXm72KuRsAqhtqf12jMnnPOOXbddddlbaht27Z20EEH2bBhwxq87KTt+SyNFFc3JoHQhBgErMYcDdy7FAJvv/22i+UbbLBBEGJwKX3hWghAoDoEELCqw5m7QCAIAqELWNkghfayEIQzCzCCF/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1304vt9ddfb9OmTXPZGnqx7dWrl/Xt29fatGnTYBTcddddduihh9rRRx9tQ4cOdddde+219t///te6du3qXqK32WYba9WqVf11uQShuPtna0cv67LR2/r999/ntDXf8P3hhx/sjjvucH+ee+45W3/99W2//fZzbSqLJVqzK5fA8vHHH9utt95qYqNJ5bLLLmvdunWzfffd1/7yl7/EFlf94osv7JZbbrGJEyfaSy+95K7529/+ZkOGDLHll1++3vR8Ly5RfxxxxBH118neBx980N1DzLR8THW7+vfvP49/dFHS83WNanBMnz7d9V33kDCS6x7+msmTJ9f7UPXQNGZUi+2ss84KqsZYGmpgqf6JnsMOHTrY2LFjbemll8467JWNdeWVV9opp5xiBx54oP3973+3Fi1azJOB9emnn9pVV13lfLrIIovYFlts4Z756Lj0N9Hzq1pb9957r6vBp/GvsaZnSeM5M4ZEx7PGq67TGNYzoLGw++6724ABA2zRRRedpx/Zntctt9zSxowZ4+yIq7Gn2KRn/IEHHqi/j2qC6fmM61Mxz3M26En5+Hbef/99u+aaa1yNG8Vk9fGQQw5x8Thz2ZCPTbpGy0j1PI4fP94WW2wx22effdzzNd9885m3RTFBNdLEJVes97Yk5afrstkvW6mBle+bad7Ps30PROO/sipvvvlmF1v1HOp7VM/tZptt5jIxn3rqKbv44ovdc+3jrr4Pot/xxXy/Jxl/hcw1ZOtFF13kxvI//vEP22677eYB8ttvv9n5559vF154ofuO23zzzevPSTJey83PG6E5j2plTpo0yWbMmJFzTpA5t1Axdj2/iqf6TpUfFeP1rOqz6PlRMN27d7dLLrnExc5yz5WSj1iugAAEQiSAgBWiV7AJAhUiUKsCll4I9dKr7I24Q5PC008/3VZeeeX6j/2Eb//993cCRlzNHYkwKirqJ8bZBCzd/8wzz3QvanHHXnvtZSeccIJrRxOyK664wr2oxh0S3E477TT30lbIIXFKbWuCmXmo2PWcOXNc//wLcTYB68033zS9iEsAyzz08q/+9ezZs8FHmtBqyZdeMjIPCVmavG+yySbuo2IELHEVi2z1kCTSHXvssfV1kJKeL7vy+W633XZzRe+j/sh1zVZbbeUm51OmTAmmSH4aBCwJUiqGfeKJJ5qeyXw7UX377bemlz+NTX+ufz4/+eQTJ5ToBVjicPTQC69efjt27Fj/z3omdX+9RGae70+KPsPR8bzppps6QUXPQuax0047OTFTNvoj1/MqkebLL780PYuZAla+Z+3kk0+2HXbYoZ5FMc9ztnhTDB+1lc1mxYZ+/fo5USta98bHpjfeeMMV7NfLrz+8AJDPlrhYn8sWfSZ7Mvnlukb+7N27t4tLFHEv5Fvqz3PyCVjZvo/lIz2fzz//fOxzKtFLQrb/wamY7/dCxl/SuYa+TyUwKxboezr6g5ioKFYpm1SHvi+XXHJJ9/ekz3u+/iblJxv0vX7UUUe57+7MQ+K+vnsHDRpUv4Q7OrfQDzla7p0ZT3Wd5mk9evTIK2AtuOCCZZ0rJRupnA0BCIRMAAErZO9gGwTKTKAWBSz9yqlfayWk6OVUk0RlWqgujsQbLUtSdkTmy6Sf8PkXGE1+d9xxR3edfuGVcPLKK6+4yZbf4TBOwIreX1lKur9+Ka6rq7MXX3zRCT9PPvlkfTuvv/66e0HX5Ewv7Mrw0Av4O++8416iJHwUuqtidNnV9ttv72oCrbTSSm5ieN9999mpp57qsh5kVy4BK/orsDK2vH1qZ8KECc5OZSTJrnbt2rlR+dFHH9lhhx3mMpeUSaFrNPn+7rvvXPbRBRdc4Djo1+fFF1+8KAFL2RUSEfWLrdiob+KtlwKJSnrRvemmm+p3Ukx6vvotMVHiprLtJODpxVm+U+aFfgVW+9GXo6i/xWTUqFGuXpNEjMcff9yNGy/ohbLLY+gCln/x0a6DUX8mDX/RXUz1oiR/SmDQUsTo86UMIMULZfPo8ONm9dVXd+NsvfXWc3FAL6vKdpIIpedIArUyEnX4F3H9XeNA7alel45HH33UxQFlUEQzLzTeVL9LMUFCi8Txv/71rzmfV7X3n//8xz1r6oNedpXdJRFF9mnMqT0xVLaZxmIxz3Mu1sXw+fzzz+2YY45x9cx8fGjfvr0pK0xxxIvSUQEo+gKsF26J/BKE1U/5Qzv9KZarXe1CqZgtgVzZdxIGJVhKiJR4GRUOk/KLxjdlBirLT+LiwgsvnNP+pOO1nOenvQZW9PtYWYV6NtZcc02TUC1fyrf6fm/durUTVfQdrzgtEVQxt2XLls73+q7TUcz3e77xJ/Ep6VxD9ivL+8MPP3TP/gorrNDA7ZobSMw9/PDDXba0YlIx47Xc/JRZrZimZ1/ivUS4pZZaymVSKfbpe93PjyRG6YjyU/zVnGDvvfd23/8S6jQXEz/Ns/R31TbUkW0JYTnnSuV81mgLAhBofAIIWI3vAyyAQNUI1KKA5X/B1GRHL0ZKU48eWkakCaR+0Yy+gPoJnyZamiBrOUg060PLE7RsQRkC5513nnthjBOw/P016fQvkNH7+19g9eKrFzIJVNpBTZNV/Yne009mlWYvMUqT8lyHn/j5XzWjy4gyhbVcApZezvWCrBduCTp6OfTH//zP/zhbNJHVS6fPXNFyB3HN/OVb1ynjSy8VyqDwyyKKycCSP/Vyrl/etYQretxwww3uJUdClibKOpKe/9577zlfSJTThFov2NFDYpyECP3qr5ejNdZYw2XIaFwowyXO31ouIf/pl2cErMJCW7lqtUUFLIkcEqp8gXdZojGoZX16+fUvUBJ7zj77bJeVJX9quWD0iI7lqLDsx7PGjMa5hGh/RJcOaYxqvOjw401t6mV2tdVWa3CNfzmOCs7R5ZLKMpWYnpmd5secxp1iisZt0uc5m6eK5SNhQfZoaZcE8OjyLv9c3XnnnQ0ymKIvwJkio+xTnJJ4IY6Z/PS5F/TlDx/ri+EnEcF/P8TFt2z2FzbaK3NWrQhY+u5RXTsvRImWhBLFeAm4mT/uRMdMdAleMd/v+cZfsXMN/12pmCOxyh+//PKLmxPouffCfanjtVz8/PMbF0e9TyTsan6kH4D0fEf5SfDKzDjz8xU9X/KxfpDSkU3AklhdrrlSZZ46WoUABBqLAAJWY5HnvhBoBAK1KGD961//cpNCZSBpMhhX+NlPZqOikf83vcxGM4u8W/wvp5o8+1924160C7l/1NX+fAliyqbYdtttbYkllsi7ZCpuuOSa4GW+MOcSsDTxVD0hCVRaGqMXz7XXXjurgBY9P7NuR7ZhXYyA5funlxll02i5VnQ5Vua9kp6v7BBlVkRFsMw2VXNIv457Ec37T0s9leGmjIDo4V+yVbcLAauwIFduAWvWrFlOOO3UqVMDA/yLkp43X2OlEAuVTaiXz6iQ6sezskUkLGWOy7iabn68xYkz2Z5XH4f08iybl1tuuXlMVrbEwQcf7P5d50jQTvI8F8Ig1zmZfPyLuQTBbPHBvyBny8CSQKVYFD1eeOEFlw2if88m8OuHCi379bFeYpOE9mL5KQPVbxIQtSXO/lI5lnJ9rQhY+i7PjKvK2tMzoziR+QOLmPnxFxW3ivl+jwowceOvkO/6uLmGzySKij3R512Zy/5HsmKedy1v9/ctBz///Or7NPqjVXR8/vjjjy77WD/QeZ/k45ctzmcTsMo5Vyrl2eJaCEAgPAIIWOH5BIsgUDECtShgedFCLynR4t9RiHHiiZ/wZct2imYe+JeYuAlYIfeP2hJXp0lLI7TEUTWmlJURzRrJNRh8xlG2JYd+MqxfrvPVwPI7uykLS4degpXNppdFFVWNvqD7jC0tI4wrNh1nczEClpYFaRmDXvz94YtqaxmCMs60jMQfSc/3/Ap54Pz4yufv6Ms7AlYhZP8vs0YZQ0nGU1zL+YSwQgQsZc5JEHr33Xddlt3MmTPrN4WIxphixnO+59VnO7766qv1z5WeXWU6aDlyviOauZXkec7XbvTzQvgU4k+fVaNlxsrQ0vLAfDt4+mevEHu9MKYxlZSfBIF849GLaSrM7e0vxK5KnVMrAlZcZrJ/rrVMWwJtZn3IXAJWku/3Qsdf0rmGz+J87LHHGixz9CJotO5fsc97nHDmx1pSfv75VbZ4IYf/nsvHL6mAVc65UiH94BwIQCA9BBCw0uMrLIVAyQRqUcDKtntdoQJWrslo5sQ4bgJWyP0zHed3IVNdj9dee63Bx6pho1+gM7NH4pwfN3GPnucnlNFdzbJNMrV0wWebqe5PtPiqxCwVTPe7h+UTCsolYKkdiQlaXqG6Wl5c8+2rbpWyp6LF+ZOc7/kV8mD5cVKIv327CFiFkP2/2ik+YyhbxkshLeUbl9kELL0Yq+6ddgN75plnst6qVAGrmOfV26xnM9+RufSw0Oc5X7tJ+eTzg+4Xl3WR7wU4Wucnn81ewFLMUA2uJPy0pFgZbdHdWzPvly1rJJ9dlfq8VgSsuO9jP57ELi5zMpeAleT7vdDxl1TAkt2Z2b7+Xoo70dpdxT7vub6XkvKLLsUuZLxWSsDSvcs1VyqkH5wDAQikhwACVnp8haUQKJlALQpY+TJiBC1XBla25TzRDCw/QSuXgOUdqZotqp2lGjaTJ092mR46lGWkZUlRYSbO+fkyOnyavwoR58vAiravX2C1DEu/wOqPF46OP/54V/NKmV35XvAy7S0mYyXahjKbXn75ZVe0Wjb53RK1dFQ1jDJ/lS/k/HyCQhzzfONNQqCEEP1BwCo8ZPmaZoXuQqhaZMq41GYIKuatbLx8wkmcgCV/yU9qQ6KtivhLPFZ7KiK91lprOQFV/ixVwMr3vMZlYBWSNZaPcr7n2Rezj2unGD6VysAqRDzOJjQlWTZaiP1vvfWWi4WdO3cmAyvfAIx8nm8XwnILWEm+3/MJWPlif7a5hv7d18/Sj0FaLqj/V12vzGWFxT7vlRCwcgm4cS7Pxy9pBlb0HqXOlRIMUU6FAARSQAABKwVOwkQIlItALQpYhdSl8EVU42pgqV5KXO0sv/xOE0pf4yFXDaxsNZGS+E5CkQqf6tfauBocmW3lq6nja4d88803iQSszImjdoeTeKVaMBLWtNwnacZMPgHLCxi5ft32dumlWsustLxQOxHG1TuK9iHb+f6FJNtLTpzv/NIhX5Q/s+aaFyGUSYSAVfjo93ViVBRdY2zppZfOebEvXC4/5NpkIdpI3MthtCi/RCotaYsWSY8uCS1VwMr3vH7wwQdOGFbWgRecvZgioTuaqVE42YZn6kUw83nOVVeuGD6F1MDyLLLVwIp7dgqJ9ZlciuFXiP1+w42o/cX6pBzXkYF1boMC717QSfL9nk+AKWT8xc015F+/M6gKtmuTAWVeK55kFnYvZryq/XIKWMXUuJQN+fiVImBlPiNJ50rleMZoAwIQCIcAAlY4vsASCFScQC0KWIXuDKSsneiW9n7CpxfmuN0L/Quyai35XXaK2YUwunOWXkpV90I762VOXOX8aPZOIQJWvl3N1EfVcokuLYqbZPq6G3qRveiii0xFZaOHzzbQ1va+YHWuXQh1bXQXIxWrl+CkX5y1Fbd2fNN//SFGyoCZNGlSfZaLn0Rrp7Lo7pH+Gp9ddt999zkBS0XnJaoVer6ybLxoojYzd77Sv/ldzTQ+/A513p9alhk3bvzuldr9EgGr8JAWZT148GAnmMZtyKAW/cufsvCi9d+KycDKl/GgOljaCUtL0EoVsPzzqhp3sjtz19C459W/+KqAvHYzlA2ZNfJkm+o8aQcyiXnioP9P8jxn81SxfPzzH7eLnwQ6Lf3Vy3wSAcvHej17eh5Vmy96RHde9Zl8Wv4oYTIJP3HLtYtiNvsLH+3lPxMBK17ASvL9nk+AKXau4b3tdyQeNGiQvf/++/bSSy/NU0OymOdd47WcApbs9d/vffr0cTsKK9M1eqi2nOYW+h7WXGWFFVYou4DlM1bLMVcq/xNHixCAQGMSQMBqTPrcGwJVJlCLAlb0pUXF0JXBpJ0F9ZI3Z84cJxQp00ZF0s8666z6YuTReioSeHSdsi90aJmaxBBlMEVflOJekKP333DDDV1WUJcuXUzLcnT91Vdf7Sap/kVOL5vaYloTQt1z8803dxlN+tVf99W/LbzwwgUVR9dkV9lhEtjUzsiRI+2vf/2ra+v+++93/dUvlfkELF9kVr8Ma5cvZSRJYFImivqgF0C9bKp9vcyrb34Cq+WJEqb23ntvW3zxxd29VddDWW3K/BI/1fXyk/+pU6e6HcJ0jQQKZZ1oovrII4+YRJ+oSOBfIsVVXDp27Oh2RtQLpLJIVDxZPjvnnHPcvZOeL9FEYpquFyPtbKb2WrRo4erfqEaZsl6i99D40HjS9uIdOnRoMG7Ub032fb0dBKxkAS5ahF9jRgWY9Sz7DCF9LpHz2muvdTWUNFY1LrSFu45iBKyoKCJRZZdddnHtaYypFpwEXd1LR6kClp5XvexJwNbuhXqetEwx1/Oq+0ZFNNVzUj06PZ+//vqrWx6t8av/ejGvmOc5m6eK5fP555+7Z0SZVnrRHTJkiHtG1Z6eKcVEHUkELMVaL/JJTJfovcMOOzh/SViWmK2Yt8wyyzSIn0n5yS7V0lMs126iYq54JWE/l/3JRnt5z0bAihewRLnQ7/d8Alaxcw3vaf/jh55V3WuPPfZw8atVq1YNBkMx47XcApb/LtYPf9rIRbFvxRVXNAnC+gFBy+/1bETnBPn45cvA0nxAMczvtOoFv3LMlcr7tNEaBCDQ2AQQsBrbA9wfAlUkUIsClvDpZVOZQZr8xB0SdyTyRGtK+Qnf7rvv7l5+ojvdqQ3Vqjj22GNNv5b6jIdsE7B899fLqgQdTcwkmkh00v/HHbqvXsJ23nnnBkuZsg2TuJ16/LkSyvQrr5a15auBpUmzagr52lKZ99NuW6o1pVoy/lCdLDGKK5Csfkhg6tu3r+OXWUsn2r7a3nXXXd2LYlQkyNU3Xa+XWAkMm2yyiWsu6fm6Rj6VLyTQxR16+TnjjDNcrRt/5PKh+iFBQkILAlby4KYXJ4mAWoKZ69BSOwkj0SytYgSsXONS95dIpp1B9aIZ3dEs35LYbC+UEuHUlsZH5qEMqw8//NBlK0Z395SN2sFML4uZGxn4NnSteHgxr5jnOY53sXzU1owZM5wI5AVA376eWz3rqi0WrSGV7wVY1+sciYDKNIs71PbJJ5/shC2/FLQYfmo7G0PdQ5kpij0sIUz2jFe7BlaS7/dCxl++7/q4uUaUkF8qr3/zWb2ZBIsZr+UWsGSTlsvrR51scwItz5To7+tP5uOXLT77Zcr6AU+HYoKK9UukL+dcKdlI5WwIQCBkAghYIXsH2yBQZgK1KmAJk34Z1NbxyprRMi6JUqrZpNpUElH8i51HGp3wacmSMqX00qxCzj169HAZAxIvovVwcr0gJ7m/P1eTWS2H0UupXook5PTr12+e++YbBsq4UBF433cVgVeWhvqvbKdoMdZck0xlHWjpwEMPPeTs0tG1a1cnpulX2EyG+txfM3HiRCeWqR+qSyTxLJOf77eWBMpHyqzRC+CAAQNcMXvdJ7MGlu/b7bff7grLy6/KtFNGnVhFl2HJnqTn+2umT59ut956a/3YUTHvnj17untkFoiPjjffF022NY4kYEmA1K6JCFj5Rm785xII9dKkjBrtCqhxpUM+2XTTTa1///5uuVz02dTnxQhY3pfKnpNopBdsP+4lXut+yrpR5qHEMr/EtlgBS237nbXuuOMO189cz2uUkOKErlFmmJjo+dHzqXEnEbeurq4B0GKe5ziP+F0Ik/Dx7WiplJ4RZUfq2d1yyy1dhqfikJ73JBlYvk3Zo/ikWKWMTnFRTNAPBYo7mTHBX5eUXzS+Kf4oGzWX/cWN9vJcRQZWfAaWvk8K/X7PJ8BEx1+SuUbUw37Zup5diTQ+2yhuFCQZr5UQsHxM1feYBHcJ0vphShnRisHaBTiaPZaPX674rPpi+oFM84LVV1/didTaQKPcc6XyPG20AgEINDYBBKzG9gD3h0AVCaRVwKoEomJ2tKqEHbQJgUoT+GybLhW9xRKTn6lo+02lcQlOyizzS1ujdeJqjYFehpXBkWQDhVpjUM7+pEXAKmefc7XF93u1SHMfCEAAAtUngIBVfebcEQKNRgAB60/0THAbbRhy4yoTQMCqMvAst/NZW9l2RvMbR2y//faxO6OG0YvCrFCNHNUfVL0vZbJFj2jB/rjPC7sDZ0UJIGA1HA98v/NxiFWNAAAgAElEQVR8QAACEKhdAghYtetbegaBeQggYCFg8Vg0PQIIWGH43O9C+MYbb7h6c1qeqqVE0Y0PVE8uurNiGJYnt8JvqBDdHEEbMGgZoZb+SeDSJgjRWl/J78IVngACFgIWTwMEIACBpkIAAaupeJp+QsDMHnphrp096eeKsThom5a2W5cWFWu/nA3zC205adJWyAQqKWDVtV/KFrv5vpC7H4xt+Qqiy9DMYuzBGJ/QkEI2VMgstp7wFpweIVBpAWu+jndasyV6p4Y53++pcRWGQgACEEhMAAErMTIugEB6CfzPT2aj7vzRXnjv97J3YuX2dXbBwNa2wPxlb7oiDTLBrQhWGg2QwE8PTbLvzjml7JY1a9vWFhpxkrXcbIuyt12rDUrEUpbV+PHj6wuQa+MDFYvfY489bKONNpqnGHtaWfgNFbTDp5ZPaoMMFeJXsfW4DRjS2s8g7J77tc3919Zm//NC2c1ptsjmNl+nKWVvt5IN8v1eSbq0DQEIQKBxCSBgNS5/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Ne//uX62qlTpybTZzoKAQikgwDxKR1+wkoINEUCocYnBKymOBrpMwTKTAABq8xAaQ4CECgbgVAnYGXrIA1BAAKpJUB8Sq3rMBwCNU8g1PiEgFXzQ48OQqDyBBCwKs+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oSAlaJBhKkQCJUAAlaonsEuCEAg1AkYnoEABCBAfGIMQAACoRIINT4hYIU6YrALAikigICVImdhKgSaGIFQJ2BNzA10FwIQiCFAfGJYQAACoRIINT4hYIU6YrALAikigICVImdhKgSaGIFQJ2BNzA10FwIQQMBiDEAAAikiEOr8CQErRYMIUyEQKgEErFA9g10QgECoEzA8AwEIQID4xBiAAARCJRBqfELACnXEYBcEUkQAAStFzsJUCDQxAqFOwJqYG+guBCAQQ4D4xLCAAARCJRBqfELACnXEYBcEUkQAAStFzsJUCDQxAqFOwJqYG+guBCCAgMUYgAAEUkQg1PkTAlaKBhGmQiBUAghYoXoGuyAAgVAnYHgGAhCAAPGJMQABCIRKINT4hIAV6ojBLgikiAACVoqchakQaGIEQp2ANTE30F0IQCCGAPGJYQEBCIRKINT4hIAV6ojBLgikiMDmh0+1Fu03SJHFmAqBhgQWbdvMendqYYO6tgBNjREIdQJWY5jpDgQgUAQB4lMR0LgEAhCoCoFQ4xMCVlXcz01qhcDcuXOtrq7O/eH4kwACFqOhVgj037SFDdmiZa10h36YWagTMJwDAQhAgPjEGIAABEIlEGp8Sr2A9f3339vEiRPt7rvvtpkzZ9q7775r7dq1s6233tp23XVX69mzp7Vt2zbUcdGk7Pr555/tpptusiuvvNL5Sn4aPXq0HXLIIRXn8NRTT1nXrl3tgAMOsAsuuMBat25tX3zxhQ0YMMA+/vhju+2222yNNdawH3/80Y444gi74oorbNq0abbZZps5237//Xd79NFH7dprr7WLLrrIFltsMffv2c6veIcCuwECVmAOwZyiCSgT687hbYq+ngvDIxDqBCw8UlgEAQhUmwDxqdrEuR8EIFAogVDjU2oFrD/++MMeeughO/zww+3111/P6gcJEGPHjrUNNmB5U6GDtVLnXXPNNbbffvs1aP7WW2+1PfbYo1K3rG+3VAHLi11qUCIcAlZDlyFgVXwIc4MqEUDAqhLoKt4m1AlYFRFwKwhAIFACxKdAHYNZEIBAsBnsqRSwJF7dcsstNmzYMDe0lFWjv3fo0MGaN29uv/zyi7322mt23nnn2fXXX28bbbSR/eMf/7C11lqLodiIBE499VQ78cQT7dJLL7WhQ4c6XzXmEZeBlc2ebAJWY9of0r0RsELyBraUQoAlhKXQC/NaXhDD9AtWQQACLHFmDEAAAuESCHX+lEoB64UXXrA999zTfvjhBxs/frxtueWW1qxZs3m8r+WFI0aMcIJJdOlYuMOkdi0LcakdAlb5xhsCVvlY0lLjEFDmVZ8uLWzPTSji3jgeqNxdQ52AVa7HtAwBCKSFAPEpLZ7CTgg0PQKhxqfUCViqo3T88ce77CrVUtKStDjxyg+xd955x/r16+fqHN1zzz223nrrNRh9c+bMsXHjxtn999/vliKqDtKOO+5ohx56qK244ooNztXnWu621FJL2Q033GCzZ8+2M88806ZMmeKuO+igg1xmkeorqd0xY8bYhAkTXBu77babHXfccQ3azGxvxowZds4559jUqVNde3vvvbcNGTLEllhiiVhxTrW/7rrrLnf/L7/80mWgKdtM2Wjdu3dvUGg8uoROWVBaunfjjTfac889V3+v/fff39Wl0iHxT7WpdN2dd95pHTt2nMcGDWrVGOvbt6+dffbZ1qpVq9gnW0vuBg4cOM9nUVHR1zIrtD++sc8++8y0NPH22293fRED1T477LDDGrAuZQmhzxyLdmDdddd1dbNWWGGF2JpZ/lyJZMoWFMMnnnjC2bfNNtu48SWmmWNXQp/Gqfokvy644IKuDpfG+U477ZSVcWOH1M6dOzsTZs2a1dimcH8IQAACDQiEOgHDTRCAAASIT4wBCEAgVAKhxqfUCVgq0t6/f3/77bffnDCw0kor5fS5zvvkk09s8cUXt5Yt/9xZSssQVfj9yCOPdIXfMw8JDeeff77tsssu9SKDF5wkKP3tb3+zk046yb777rsGl0rI6dSpkxOzMmtzSYiQaOSFsULa0zUSMyRo+UP9kQByxx13xPZdosfll1/uhDsvkHgBR9lqKkguMSXzkBCl4uWLLrqo+8gLT1dffbUT0jIPFUMXP4l0Eo2yHfkErG+//TZxf3SvJ5980iS6xdVAk/+uu+46J+TpaAwBS3aJm+6dechHEjglNvqllNGMwTiWqvemaySQhnYgYIXmEeyBAAQ8gVAnYHgIAhCAAPGJMQABCIRKINT4lDoBK06IKMbpfhniBx98YMccc4zLNpJw89VXXznB6JRTTnHZSMqc8S/nXnBS5pUEknPPPddla7Vo0cJuvvlm18YCCyzgrlOmlv5/kUUWsVdffdVl6Tz88MNOWFLmkY5oe/r/o48+2glCyvBS5tgJJ5zgRLpoppIEOe3cp6wgZXtJRFtmmWVcex9++KFdeOGFzi5l+aj+19JLL91AwNH/SBQ77bTT3K58Oh544AEnIEnIu/fee61Xr14N7Ft//fXt4osvbrCb4zfffOOygt5///2ChMRsSwiL7c9///tfGzRokD322GP13NRXiWHKzJP/JNZdddVV1r59+5IELMFIWsRdmWHy2+TJk52YKb7y06+//upsGTVqlGkMKpOvd+/ejrcyriSYbr755m6nxFVXXdUktD7zzDNus4JXXnnF+crvjFjMuK/UNQhYlSJLuxCAQKkEQp2AldovrocABNJPgPiUfh/SAwjUKoFQ41PqBCyfzSOBQiJAMUdUNJEQNHLkyAYFxefOneuWBqp9/ZFINN988zUQnDKXLyoT6+CDD3aCRFy9LW/3scce68SnzPYkcih7q23btvVd0rJHiUT//ve/3bKyLl26OJFqwIABJkEoLgPNL5n86aef3BI3n7nlhT+JPL4tfyOJJKeffrrrqzJ8ZKMOLddUDbFHHnnEZXutvfba9bYVunzQX5BNwCq2P35Hw6OOOsrZHl2+6O3W7pMSDbfddtuqC1haCqllo3HjS0y8gKoln14cPOOMM9wyU2WODR48uMHQVmacsrWUFSgxNLQDASs0j2APBCDgCYQ6AcNDEIAABIhPjAEIQCBUAqHGpyYpYCnLStk7b7zxRtb6TtHlfcqu0rJB/29agqeaS2uuuWb9eJMoJgFIIkScABGXOebb+89//pM1s8Yv04tmbuUa5D5TSMJQ1EZ/f2WMSWTzywR9W9mEQS/EZC4j9HZFM7Zy2VVsEfe4/kick3Cl4vxeoMr34JeyhFBtJ8nA0i6YEkVVZ0x1yrSkNPPQBgTDhw+3mTNn1vtJgqM2J1B9LdUpUwZZpp/y9bOxPn+k+4a2Xot5N1JoLHu4b+UJ1C26mLXu1cfaDJp3eXHl784dIFA4gVAnYIX3gDMhAIFaJUB8qlXP0i8IpJ9AqPEpdQKWf8kvJQPrrbfeckKB6mJJuFlsscXmGWFxO9TFiVrRC32xb9WX0jKw6JFLwFLWlUQyLUvMPJT9tN1227ksMP2JFv2WkKalfFr6pyV1zz77rD3++OP19a2mTZtWv9ws39LLbAKWrzm2+uqr12cK+eWDEsmy2Z3Zj0IErEL74wVILf+MZpnlChPVFLC8fdoYoJDD+0m1zZS9J1HQH8rQUn2xPn36uNppdXV1hTRZ9XMQsKqOPJgbtum/t7Xd96Bg7MEQCGQSCHUChqcgAAEIEJ8YAxCAQKgEQo1PqROwtFOfBB3VmLrooousTZs2iX0e3f2vGAFLNarirvMCVlQ48sblErCytadr465TsW8tYVT/4wrQ+3uWQ8DymWVaduiXEfrlgxIBtdQyWhw/mzNyCVhJ+xMnLuYbBNUUsLx9Dz30UD6z3OdRP6l2lup2yb+ZvtUuhFpCuNpqqxXUbjVPQsCqJu2w7tVskXa2+J0PhmUU1kAgQiDUCRhOggAEIEB8YgxAAAKhEgg1PqVOwMpXMyluAEhsOu+881xR9b322ssVSC8lA6vcApaWiclGX4w92gefgeUzzqI71WknO9XF2njjjd21G2ywgStYrnpaEk/KIWDJFm+DX0aYdPmg2sgmYBXTn7QIWKphVmiGWOa41TLE559/3vlRmVxaaqhDRd5VD0tLWkM6ELBC8kZ1bUHAqi5v7pacQKgTsOQ94QoIQKDWCBCfas2j9AcCtUMg1PiUOgErWoA9s5B63HDRrnTaAU478k2YMMEtxyqkBtbLL79sffv2tWWXXdYtk4vWwCq3gKV6SNrtsGPHjvN0wYtFvq6WMol22GEH22qrreySSy5x9kUPv+Rv+vTpZROwPvroI1dUfLnllnNFyVVE/PPPP88qusX5IZuAVUx/ojWw4pZrxt2/mhlYxdToyhXqVGT/xRdftP3339/tRKi6XxItQzoQsELyRnVtYQlhdXlzt+QEQp2AJe8JV0AAArVGgPhUax6lPxCoHQKhxqfUCVgaEn4HNwk/48ePd8Wuo7Wh/LDRbnRacqWd3Xr16uWWZilDKckuhBJr/DK5fEsPi11COHv27Njd6lTXSsXmlcnjl+/l2oVRQoc+1zU6ypWB5Xndd999bodCFatXTSa/m2Ihj2k2AavY/uTahVD2RHcBPP74402CXteuXRvsEBmXyZXNziRF3HV/b5+Ev3HjxtlCCy3UAJP3rcawdpPU7pAqTK8C+3fffbdtvfXWDc73Rd+V0YWAVciI45xKE3BF3Pv0szZ7NNwxs9L3pX0IJCUQ6gQsaT84HwIQqD0CxKfa8yk9gkCtEAg1PqVSwJJQo5f+YcOGufGhZYFDhw51uwKqHpOWXz3zzDNulzqdp+LoymDq3r17/XjyIpgKgR9zzDFueaGW8ik7S+KDluy1a9fOZUZ17tzZXVdJAUvLAbXznLJs9HcVmv/73//uxAwJcKNHj7bmzZvblClT3DKyv/zlL6bsrA033NDmm28+09JKCSXq83fffVdWAUuN+UwpFafXkrZCd//zwLMJQ8X2xwtAs2bNchlhBx98sBMn5ftHH33U7QL49ddf1/uvXBlY2jFSGXl+TGTrl0TH/fbbz7Hq16+f898qq6xiKlT/0ksvufEl344ZM8ZGjBjhfOhFt80228zOOecct3uhxrOWWeqeErgk1nohNqTg6HnIHxwQgAAEQiIQ6gQsJEbYAgEINA4B4lPjcOeuEIBAfgKhxqdUCljCLSFASwIlPuUqZL7uuuu6pXabbrppgywtiWASEI488sjY6yV6KXtLYpHP7qqUgKXsnPXXX9/Gjh07z0hSNpXqd/maR9GaUZknS3BTVtS///1vJ8JpNztlnnkBKjMDKXp9rkwonSdhb8iQIY7ZFltskWj5oK4vpAZWkv7o3KefftoOPPBAUwZb5iERUAKfxE0Jf6UKWFH7dS9lTE2cONEJiRLQVJcqs3i/HnoJa75+VaaNSXyra+OE2GjB+BtvvNEGDBjQ4DZ+zIpRrs0F9JwUW69LN0TAyv8lwBkQgEDjEAh1AtY4NLgrBCAQEgHiU0jewBYIQCBKINT4lFoBy8P99NNPTTvkSUzQMrEvv/zSZU5JsFLmS+/eva1t27ZZR+OcOXNc5pIyZfSyv8Yaa9iOO+7o6matuOKKsWJAuWtgqT0thVQ9J+0sKMFDS8gkzmjnuVatWjWwQyKWCqorq+y5555zwoZqe/ksNIlMu+22m1vqd9JJJ7nsnjgBJ4mAJcFPgpCygKLtFvqY59uFMGl//H21a5/Euttvv72exTbbbOP8p5piXnwsVcDS/d58803TcsQHH3zQWrRo4bL7unXrllXA0jUSmHSeMvnkXwlryrBSdlacb7XsddKkSXbttdfWj2eNSdVjk4CYOSYRsAodgZwHAQg0VQKhTsCaqj/oNwQg8CcB4hOjAQIQCJVAqPEp9QJWqA4vxK58GV2FtFGtc3wdrAsvvDC2RlO17OA+YRIgAytMv2AVBCBgFuoEDN9AAAIQID4xBiAAgVAJhBqfELAaccSkScDyOxEqg0gZT6oXxgEBT2DGFYtY51W/B0glCbRc0uqWG2Z1K51QybvQNgRqjkCoE7CaA02HIACBxASIT4mRcQEEIFAlAqHGJwSsKg2AuNuELmDNnTvX6urqXP0qFRVXIXIt9dNSNg4IRAkgYFVvPNStONLqVjm1ejfkThBIOYFQJ2Apx4r5EIBAGQgQn8oAkSYgAIGKEAg1PiFgVcTdhTUauoA1Y8YM22677ep3NVRBexUr9wXlC+slZzUFAghYVfRyy/bWvNt/q3hDbgWBdBMIdQKWbqpYDwEIlIMA8akcFGkDAhCoBIFQ4xMCViW8XWCboQtY//nPf+yAAw5wReX79OnjMrCWX375AnvHaU2JAAJWFb2NgFVF2NyqFgiEOgGrBbb0AQIQKI0A8ak0flwNAQhUjkCo8QkBq3I+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VY82dIACBZARCjU8IWMn8yNkQgAACFmMAAhBIEYFQJ2ApQoipEIBAhQgQnyoElmYhAIGSCYQanxCwSnYtDUAAApsfPtVatN8gEYglF25m23dsYYO7tUh0HSdDAAIQSEIg1AlYkj5wLgQgUJsEiE+16Vd6BYFaIBBqfELAqoXRRR8g0MgEihGwvMm7btjCDt62ZSP3gNtDAAK1SiDUCVit8qZfEIBA4QSIT4Wz4kwIQKC6BEKNTwhY1R0Hwd7tjz/+sLlz51qLFmTDBOukBIZV25+lCFjKxLr54DYJesepEIAABAonEOoErPAecCYEIFCrBIhPtepZ+gWB9BMINT4hYDXi2Prxxx/t73//u33yySfWpUsX69atm3Xq1Mnmm2++rFb9/PPPNm3aNJs6dar776mnnmqbbLJJSb347LPP7LzzzrN1113X+vXrV1JbIV38xRdf2IABA+zjjz+22267zdZYY4285onniSeemPM8tSPme++9t/NZXV1d/fny6RFHHGFXXHGF889mm22W957ZTijGfrXVGP4sScBaqJndfAgCVtEDhQshAIGcBEKdgOE2CEAAAsQnxgAEIBAqgVDjEwJWI46YqNghMzbddFO7+eabrUOHDlmteuaZZ2znnXe2jz76yJ1TqkiiNm666SYbOHCg3XjjjU7wqZWjGAGoEAHL81lwwQVt1KhRTrBq3ry5++cQBKzG8GcpApZqYO3VjSWEtfLc0Q8IhEYg1AlYaJywBwIQqD4B4lP1mXNHCECgMAKhxicErML8V5GzomLHHnvs4bKEHn74Ydt2221j76dlYRdccIETuRZddFGbPHkyAlYOz5QiYGUTBuUDZcxdd911dvrpp1u7du3szjvvtM6dO5d9jBRjf2MJksUIWEsu1Mx6rNsc8arsI4cGIQCBKIFQJ2B4CQIQgADxiTEAAQiESiDU+ISA1YgjJipgXXzxxXbJJZe47CplAcUtI/zqq69syJAhtvrqq9uXX35pV111FQJWlQUsfzsvJh511FF2/vnnuyysch9pErC8gDdr1qxyY3bvkssAACAASURBVKA9CEAAAiURCHUCVlKnuBgCEKgJAsSnmnAjnYBATRIINT4hYDXicIsKWA888IDLrNLSwOuvv96WXnrpeSx76qmnbNddd3VL/SZMmJC1zpKED31+9913m6757rvvXP0n1Ws65JBDrGPHjtasWTN7/fXXTZlfs2fPbnCvU045xS2N84fqbj322GM2fvx4mzJliv3666+uttN+++1nO+20k7Vq1ar+XN+nOXPm2JVXXumuGTdunC2xxBJ26KGH2l577WVHH310ve2qH6XPH3roIdfu1ltvbYcffrhtvvnmzsboIdHotddec5zuv/9+e+6559zHG2+8sfXu3duJe7qPP4oRgPwSwkKWZvqlelFe+ZYQisvYsWPtrrvuciLk9ttvbyNHjrS2bds6X6gvyrJr3bq1ZdqvWl4XXnih84Eyv3r06GHHHnusrbjiiq7LhfhT9t1zzz12zTXXuHa0DDKbL5M8GghYSWhxLgQgUE0CoU7AqsmAe0EAAmESID6F6ResggAEzEKNTwhYjTg6M8UO1bc66aSTnPAkISdTvNGSNQlSKhA+ZsyYWAFLIoaEHJ0Xd6i+lpa/de/evSDB4/vvv7fjjz/eLrrootj2Bg0a5ArAe+HI9+mVV16x9ddf34k1/rj33nvd8khf5Fx1t/RvEtiih0SVG264wYlS/pB4pSWWBx98sBN+4g6dLzZLLrmk+7iSApZ2bJSv5IdoBlYuAevJJ5+0/fff33GPHvKJfCbRMU7A+vDDD53Qdfnll8/DSsKkhDQV/88nYMmXI0aMsEsvvTSWn4RD9UfiWdIDASspMc6HAASqRSDUCVi1+s99IACBcAkQn8L1DZZBoKkTCDU+IWA14sjMFDvmn39+69mzpx100EFONIpmICkza/DgwU54kgCkpWuZO91JoFCG1bXXXuvEleHDh7taWb///ru9/fbb7t9uueUWt3ueliwq60dHtqLfv/32mxNnJHoo00q780mUUtaUMonOOussl2UlWySuKRMr2icJM1oWucMOO5hs84XOvYAloUp/lyjVvn17l30mG7U0sk+fPnb11Vfbwgsv7Gx8+eWXrW/fvvbDDz84UUyCTsuWLe2XX36xRx991GUxKZNM10gMqpSAJeHq3XffdWKS+C+33HJ26623uqw2HdkErE8//dSGDh1q9913n8tAO/LII22ppZYyiVMSjbyodMABB8yTgaXsNLESfwlg+vtbb73l2CkTTVlY0WWn2fypjKtddtnFZbcpy2vVVVc1CYMSTiVeSXRUJmAxOyciYDViIOHWEIBATgKhTsBwGwQgAAHiE2MAAhAIlUCo8QkBqxFHTKbY8Ze//MWJL/p3ZSAtvvji9dZJfOjfv79berbBBhvUZzFFl7q98MILTvhZZ5113BIxiVfRw+9gKLFFIsdiiy2WU8B65513rF+/fs4OCUMSXKLHt99+65YFPvvss3bHHXfY2muv3UDAyRRWMgWeww47zM4+++wGSxB9FpHELglDEll0SCwaNmyYy/aScBMV96L1qKLL+UrJwCpkWGgZnwQ6Lf3z9mQTsOS33XbbzYlYEo+8eKj7eI5aOppNwJJAJZHOi4C6Tll2Ege1lDAq9mUTsM444ww77rjjXAaexNDo4fkWW8/rke4b2notGi75zGRYt+TS1rrHTtZm8NBC8HIOBCAAgbIQCHUCVpbO0QgEIJBqAsSnVLsP4yFQ0wRCjU8IWI047DLFjk033dRlMknUiWbCKBNq9OjRTiiSsCXxw2cxFVKryXfRi0Na7qc6Un7ZXzbBQ9lCWpaXS9SQ6KK6Vl4UifZJApTEneiR7/NiRCe17/ugDC79kaBUTFu+BlauYaEstB133NGJjb7+lD8/TsBSlpjEJwlX2XaZ9AJXnIA1ffp0d52WF0YP708Ji4UIklqCueeee9q6667rsrm23HLLeUTOYh+HQgQs33brXfa0BQ4+sthbcR0EIACBRARCnYAl6gQnQwACNUmA+FSTbqVTEKgJAqHGJwSsRhxecWKHz6o5+eST6zONossHtbTwp59+yitgaanb119/bcqi+uCDD+zpp5+2yZMnu8LnEjAkZqh+UlT8UXH4AQMG1BPxGTuFIPKZT/mKmOf7vBDRSW3oPPXtjTfesKlTp9rjjz/ulvbFCUAqfh7tb67+xBVxV4aX7nXCCSfYpEmTXNaZBCkt5cs84vqn3SNVK0x+yGaHz57baqutshZx9/7y90wqYH3yySeOj+qO+WOjjTZyGwMoc09inJaHFnMkEbCUibXYTX/aUMz9uAYCEIBAoQRCnYAVaj/nQQACtUuA+FS7vqVnEEg7gVDjEwJWI46sOLFDNZEkImn5n18G+Mgjj7jlZz4rK5cI9Nlnn7md6lSjKVux80IFrEKykTy+SgtYEpEkvp122mmuyH22oxIClr9XVABSnTJlykWXAuq8ON8UIsp5MSrXLoSlCliyT+NDNcZUu0yCX/RQnTNl26222mqJn4pEAlb7pWyxm+9LfA8ugAAEIFAMgVAnYMX0hWsgAIHaIkB8qi1/0hsI1BKBUOMTAlYjjrI4sUPLBUeNGuUKsU+cONHWW2899/8Sb3xdrGwCVlRgUX0mLUns0qWLLbPMMm6XOh0q4K6jkAwsL2BlZmblQpYvwyrf59nEnieeeMItVZToIiFnk002sTXXXNNWX311V1hen6tvlRSw1O9XX33V9tlnH5s5c6adeeaZroB9tC5VyBlYUb9pWePzzz9vKhCvQvDqjw4VeVc9LL+8tNDHI4mA1WbQftZ2r/0LbZrzIAABCJREINQJWEmd4mIIQKAmCBCfasKNdAICNUkg1PiEgNWIwy2bmBOtPaUaUsrI2nrrret3Jsx2na8DdeCBB7odAjOXuGkQapdD7fhXiIDlaybFFWPPhi2fQJXv8zgBy1+jul3arU/F7DOXuqm+lHb2q7SApUww7eSogvISCcU8umtfsTWwvM+T2J90CWE2n6lPL774otvhUDsRxtXbyveYFCJg1bVfyubvsRPiVT6YfA4BCJSVQKgTsLJ2ksYgAIFUEiA+pdJtGA2BJkEg1PiEgNWIwy+bmKMsI4k0q6yyivXq1cv23XffBkXds12XK2NKNbGUMaRsrkKXEL788svWt29fR0gF2bV7YfRQmyqYPmbMGJswYYKrpZRPoMr3eZyAlW8Jnmpc7bfffi6TKIkAFOf6uBpYmed9//33rgaZluKJjzKW/I6P+XYhVMaWCvW3atWqvtloe0nsTyJgqW6a7q0sPi3BlCAaPX744QcbPny4EzaLEbA6d+7smps1a1YjPlHcGgIQgMC8BEKdgOErCEAAAsQnxgAEIBAqgVDjEwJWI46YbGKH//cnn3zSll12WZdJ5ethydxs1+kcCTnaIe+8886rr2X09ttvu9pR2jFQRzYB6+ijj3bneXElU/SSAKYi4y1atDAtV7zssstcwXHtZicxR5ld+QSqfJ/HiVUSeA455BC3rFKCmYQWCUZaBqfi7Squrh0adSQRgIoVsLxQo8LnEhslCilLTjsfZuvfp59+akOHDjVlWqkQ/2GHHeZ4qUC/6k6de+65ie3PJ2Bl+tPvdKiMsXPOOcctK23ZsqWJr7LbJHBFfZnk0UDASkKLcyEAgWoSCHUCVk0G3AsCEAiTAPEpTL9gFQQgYBZqfELAasTRmUvM8csBZZ7EKGX8SCDJJWDF7TLnu6e6URJ61O7s2bNdfS1fF8vvfPjdd9+503UviVUSN1QIXjvuSaCKOySGSchSTapctvlrixGwdG20BlamHarbpCL3WjrZo0cPu/rqq23hhRd2OxVKWCp1F8K4fqtWmYSnESNGmHbyk4il4ue5+idBUsv0JDxFjw4dOjjxSIxVt0yiYOvWrfPan03AyubPX3/91dmrZZhxh+y47rrrrHv37omfCgSsxMi4AAIQqBKBUCdgVeo+t4EABAImQHwK2DmYBoEmTiDU+ISA1YgDM5fY4Zfvff3113bPPfe4YuyFiEDaZW7cuHF2++23O6FEwtXAgQNt8ODBtvzyyztxRGKJRJ4hQ4a4JpVppewtfaZrVAx97Nix9TW0fv75Z3vsscds/PjxNmXKFCdqqXD67rvv7tqIFvzOJ1Dl+zyb6OR3IVSmkgqPywYtg9Pyyt69e7tsLNny2muv2R133GFrr712XgEozvWFLCH010WXLh533HE2evRok0gkAVDLCqdNm9agPpaumzNnjmOrbCj1Yfvtt3cCobh07do1UQZZNgErlz/ly0mTJrlstunTpzsbNEa0FFL8VlxxxaKeCASsorBxEQQgUAUCoU7AqtB1bgEBCAROgPgUuIMwDwJNmECo8QkBqwkPSroeDgFlZynzKUnB/HCsN5txxSLWedXv402av4PVLbOX1a00KiSTsQUCEGgiBEKdgDUR/HQTAhDIQYD4xPCAAARCJRBqfELACnXEYFdNEfCZXZdffrnLsooe0WL4cZ+nAUROAev/O1C3/KFWt/r5aegONkIAAjVEINQJWA0hpisQgECRBIhPRYLjMghAoOIEQo1PCFgVdz03gIC5JYOq06WaYb4YvmqMffXVV2755imnnGIrr7yy2wVQS/rSdhQiYNn8Haz5Zm+lrWvYCwEIpJxAqBOwlGPFfAhAoAwEiE9lgEgTEIBARQiEGp8QsCribhqFQEMC2ukvXwF1FYVXQXpfrD9NDAsTsFaw5pu9naZuYSsEIFADBEKdgNUAWroAAQiUSID4VCJALocABCpGINT4hIBVMZfTMAQaEvAF1FVAXzsFatdHFcPfcccdSyqgHgLnQgQs1cCqW/nEEMzFBghAoAkRCHUC1oRcQFchAIEsBIhPDA0IQCBUAqHGJwSsUEcMdkEgRQRyF3FfweqW3gvxKkX+xFQI1BKBUCdgtcSYvkAAAsURID4Vx42rIACByhMINT4hYFXe99wBAjVPoHPnzq6Ps2bNqvm+0kEIQCBdBEKdgKWLItZCAAKVIEB8qgRV2oQABMpBINT4hIBVDu/SBgSaOAEErCY+AOg+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IIbA5odPtRbtN4ANBCCQcgKLtm1mvTu1sEFdW6S8J3+aH+oErGYA0xEIQKBoAsSnotFxIQQgUGECocYnBKwKO57mIdAUCCBgNQUv08emRKD/pi1syBYta6LLoU7AagIunYAABEoiQHwqCR8XQwACFSQQanxCwKqg08vR9BVXXGHDhg2zI444ws4880xr2XLeF4p3333X+vfvb9OnT7d1113XbrvtNltjjTVib+/bu/HGG23AgAHlMLFBGz/++KOzVfeZNm2abbbZZjnvkfT8shucp8FTTz3VTjzxxIL6ctNNN9nAgQPtlFNOsVGjRlXb1Ea9HwJWo+Ln5hAoOwFlYt05vE3Z222MBkOdgDUGC+4JAQiERYD4FJY/sAYCEPiTQKjxCQEr8FGqgdOzZ09be+217eabb7YlllhiHouffPJJ6969e/2/33vvvdarV695zvNi0YwZM3KKXKUgSSpIJT2/FNuKuRYBqzBqCFiFceIsCKSFAAJWWjyFnRCAQJoJhPqCmGam2A4BCJSHQKjxCQGrPP6tWCuff/65DRo0yGbPnm0TJ060Tp06zXOvCy64wI488kg76qij7Morr7RDDjnEJLzMN998Dc798MMPXdbV8ssvb5dccoktuOCCZbc7dEEqaYcRsAojhoBVGCfOgkBaCLCEMC2ewk4IQCDNBEJ9QUwzU2yHAATKQyDU+ISAVR7/VqyV3377zS1HO+OMMyxu2d93331nBx98sL3wwgt2/vnnO+Fq/vnntxtuuMEWX3zxBnY99dRTtsMOO9jo0aPdMr9KHAhYLCGsxLiiTQhAoDoElHnVp0sL23MTirhXhzh3gQAEmjKBUF8Qm7JP6DsEIPB/BEKNTwhYKRih9913n/Xu3Tu2Dtbrr79ue+yxh3Xs2NGUiXX66afbrbfeGputpc/POeccu+eee6xLly71Pf/5559t0qRJdvXVV5tELh2qXbXffvvZTjvtZK1atao/1wtUc+bMcdle48ePt3HjxrmljYceeqjttddedvTRR8fWwPrss89clpjuf/nll1u/fv3sp59+iq2ZJTu6du1qBxxwgKtBpT5JwHvuuedcfa+9997b9t9/f2vXrt08Hvz+++/t+uuvt+uuu85mzpxpG220kQ0fPtyJdyNHjrQkSyjLlYH1+++/2xNPPGGXXXaZTZkyxb788ku37FO+Gzx4sLVt23YesdH3X35r3bp1g8/j6m198cUXLsNuxRVXtOOOO85OO+00x23VVVd1DHfeeWeT/8T/mmuucXYoCy+br5M8Gp07d3anz5o1K8llnAsBCECg4gRCnYBVvOPcAAIQCJ4A8Sl4F2EgBJosgVDjEwJWCoakF6mWXnrpeTKrvLil7CtlVXlhQwKRxB9//PDDD07E+eCDDxq04UUlZWzFHVq+eN5559XX3vIC1iuvvGLrr7++jR07tv4y1d7adtttYwUpZYr9/e9/dyKUF6+aNWvmBJW4ou9ewNpyyy3Niz+Z9vXt29cJZYsuumj9R5988okT0u644455uqN/V39fffXVgmuAlUPAkqA2ZswY9yfu2G677eziiy+21VZbrf7jqICXVMBaaKGFnOgo1jo0brT8dM0117QRI0bYpZdeGmvH4Ycf7mzMFMsKeUQQsAqhxDkQgEBjEAh1AtYYLLgnBCAQFgHiU1j+wBoIQOBPAqHGJwSsFIxSv0xQmUN33nmny7bS4ZcXSvx44IEHXCaNlhL26dPHttpqK5eR5cUIv1Ohsn58fay5c+faSSed5EQLXXvuueeaFyKU6XTCCSfYww8/7LKmlNklUSQqOHXo0MHV0lJmk0Sa5s2bO7syBSl9JuFEIllUvNK5+QQsnSPblE2kjCQd6qvEKPUpWrBePM4++2yXfSRRSDZvsMEG7h7amfGYY45xmU/5dmqMDolSBaw//vjDZbYpW0yZY8qA69Gjh2P19ttvO/633HKLZYpxpQhYDz30kMs6U2acaqZ98803LtNKGWC77LKLbb755m5sKDNL9j3zzDMm8UqipB9HSR8LBKykxDgfAhCoFoFQJ2DV6j/3gQAEwiVAfArXN1gGgaZOINT4hICVkpHpC7VH62D5Au/ffvut26FQgpLECi39U8F2/2/q4iOPPOJEnajg8/LLLzvhpGXLlk5EWWuttRrQUKaSlvn98ssvLqNJOyFGBadjjz12nmLxmYLUeuutVy9eKfOnf//+VldXV3+ffAKWsocylzxKdJE4pdpgEt9kh4533nmnflliZn+iQlIxAlaSYXLKKac423R89NFHbomgWMt3Ehajx8cff+z8pZ0k7777btt6663dx6UKWJkZeGpTddQk7mlppWyKHspkGzZsmKujVkx9NASsJCOEcyEAgWoSCHUCVk0G3AsCEAiTAPEpTL9gFQQgQA0sxkCJBHwB9ugOg/rS69mzp/Xq1as+20pCjYq064+yp7Skz4sXqnMVFbWUlbTnnns6AShu18KoUORFj6jgpPpKquEUPaKfP/jgg06YUSZQnHil6/IJWDvuuKPL3IouE9R1cTWg/HLKbP2JClzquzKi8h0+AyvfedHPowKWsuYkHKr+VLadH31flI2lP1paWYqANX36dOf7jTfeuIHZ3t8S8FQTS8szM7km6Wf03Ee6b2jrtWhW7OVcB4FgCdQtupi17tXH2gwaEqyNGJabAC+IjBAIQCBUAsSnUD2DXRCAQKjxiQyslIxNZVSpQLeKfXtBR4XKVTQ9M9smU8hR/SvtVNimTZsGywp9Rk7c7oYeS6ZQlG+Xwejnm266qUlM0XHhhRfaYYcd5sSZbILXtGnT3HJBHcUIOPn6E92xMamAFbUt25CJE9W8aBQVtTKvj+trMf33RdyV1RXXP9UHU100ZeH5Q0sNd911V7fsVMXfo9lxSR4NBKwktDg3jQTa9N/b2u57UBpNb/I2hzoBa/KOAQAEIBDsLl+4BgIQgECo8ycErJSMTS3j0w56yqJSHSwV5Nb/x+046Iu+qyi46i9J0FCm1IEHHtigsLvPLqqUgKW6SxLOVFdJ9stWX7/LY8+XgSXBpdAi5vn64+9VzV0I40StxhKwdF8Vsb/qqqvcDpKqIRY9tOOklhBGi8kX+nggYBVKivPSSqDZIu1s8TsfTKv5TdruUCdgTdopdB4CEHAEiE8MBAhAIFQCocYnBKxQR0yMXV4MkRDUrVs3l5E1//zzz7Mzoc80ev755+3222+3N954w44++ugGBeDVfL6MJZ1TSgbWtddeawMHDrTx48e7IuZDhw51YpSyyCohYOXrT1PPwIoOKQmKGh8q+H7//ffbzJkz3ccq8q56WEsssUSiJwMBKxEuTk4hAQSsFDrt/00OdQKWXqJYDgEIlIsA8alcJGkHAhAoN4FQ4xMCVrk9XcH2/A6DKoSuYt+qD6UC4GeeeaYrxB49fNH3f/7znzZ16lR78803XTbWwgsvXH9avhpY2tVPtbSU2RRXAytuWV1cRtVXX33lMr9UE0uZP6q7VQkBK18NLL8To3ZFrNYSwkJqYF1zzTXOj0lqYPmi69GlifmWEGYbmqp19uKLLzqRUTsRxtXPyjesEbDyEeLztBNgCWF6PRjqBCy9RLEcAhAoFwHiU7lI0g4EIFBuAqHGJwSscnu6gu35HQZ1i/XXX9+OP/54t7OdMrEyD1/0XUv4JE6ooLfOj9agKnQXwk8//dQmTpxonTp1ylp0PZ8g9eijj7psrJVXXtnZrHpLOsq5hNAXaW/evHmDe+g+EmmUTTZo0CArZhfCYmtgFboLobKgojtEerFy2WWXdXYvs8wy9S72gqB2hixUwPrpp5/sqKOOctl60d0OfaOqkzZ8+HAn7CFgVfAhpunUEXBF3Pv0szZ7NNy5M3UdacIGhzoBa8IuoesQgMD/EyA+MRQgAIFQCYQanxCwQh0xMXb5XQH9MjwtH1Q9rMy6UrrUF32XgCLxQlk+ytqKHnPnznVZP2PGjHHF088991zr3LmzO+W5556zE044wYkZEj5OP/10a9WqVdECVvRexx13nMvsktBUTgFLGWNnn322qX1lp6lf66yzjv388882YcIE1x9lYVVTwJLPlPmm7CbtenjOOedYjx49XN/ffvttx/+WW26xvn37uqV7fldAL3xNnjzZnXPkkUeaaorJfi2VlKCocwoVsOTTu+66y3bbbTfna9khQVKZe8pI0+6U8rN2JlSNrPbt2yd6Mvy4mTVrVqLrOBkCEIBApQmEOgGrdL9pHwIQCJ8A8Sl8H2EhBJoqgVDjEwJWykbkI488Ytttt52zWjvHZS4L9N3xRd8ldm2xxRbzZPH481TU22fmxKFQxtJ5551XXxMpyS6EmVlLWsao9t577z2XIbXVVluVVcCS/dpp79BDDzVlJ2UeErbef/99U3ZTtZYQygYJRBLT9CfukD8vvvjiBsXTJXxJ2Bo2bJipdlf06N27t8u623333RMJWLJjxIgRdumll8ba0aFDB7dUtHv37omfCgSsxMi4AAIQqBKBUCdgVeo+t4EABAImQHwK2DmYBoEmTiDU+ISAlbKB6es4TZ8+3dWmylwWGO2OL8B+xBFHxNbJ8ucqQ0m7G0oM09JDHcrSUV0m7UynzCt/lCJgRZfx+WLhCyywgMk+ZR9FBS/Z0bVrV1c7tpUpOAAAIABJREFUq9BdCL2NEmquv/56J8aoOPlGG23klsdJmNl3333drozVFLBk1++//25PPPGEXXbZZTZlyhT78ssvnT3aHXLw4MENCtv7fvhrxo4d665p165dfTF8FeYXnyQZWGrX+1oF9jWGZIcyw5QBNmTIkPqlnUkfCwSspMQ4HwIQqBaBUCdg1eo/94EABMIlQHwK1zdYBoGmTiDU+ISA1dRHZhPqv7LNVABfyxkz60o1IQwV6SoCVkWw0igEIFAGAqFOwMrQNZqAAARSToD4lHIHYj4EaphAqPEJAauGB11T65rP2tIyxUsuucTVjIoequelZZc777xz7OdNjVc5+zvjikWs86rfl7PJ8rXVckmrW26Y1a10QvnapCUIQCA1BEKdgKUGIIZCAAIVI0B8qhhaGoYABEokEGp8QsAq0bFcHg4BvwvhK6+8YieeeKJbEqei6KoHpl0QR44cabNnz866c2M4PUmfJUELWP+Ps27FkVa3yqnpg4vFEIBASQRCnYCV1CkuhgAEaoIA8akm3EgnIFCTBEKNTwhYNTncmmanchU+90RUyF1/2rZt2zQhVajXaRCwrGV7a97tvxUiQLMQgECoBEKdgIXKC7sgAIHqESA+VY81d4IABJIRCDU+IWAl8yNnB05AIpZ2GRw3bpxNnjzZVPReu+tpJ8Z99tnHunXrZnV1dYH3In3mIWClz2dYDIGmQiDUCVhT4U8/IQCB7ASIT4wOCEAgVAKhxicErFBHDHZBIEUE0iBgsYQwRQMKUyFQRgKhTsDK2EWaggAEUkqA+JRSx2E2BJoAgVDjEwJWExh8dBEClSYQtIClIu4rDLe6DsdUGgPtQwACARIIdQIWICpMggAEqkyA+FRl4NwOAhAomECo8QkBq2AXciIEIJCNQOfOnd1Hs2bNAhIEIACBoAiEOgELChLGQAACjUKA+NQo2LkpBCBQAIFQ4xMCVgHO4xQIQCA3AQQsRggEIBAqgVAnYKHywi4IQKB6BIhP1WPNnSAAgWQEQo1PCFjJ/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cjYEIBBDAAGLYQEBCIRKINQJWKi8sAsCEKgeAeJT9VhzJwhAIBmBUOMTAlYyP3I2BCCAgMUYgAAEUkQg1AlYihBiKgQgUCECxKcKgaVZCECgZAKhxicErJJdSwMQgAAZWIwBCEAgVAKhTsBC5YVdEIBA9QgQn6rHmjtBAALJCIQanxCwkvmRsyEAgRgCCFgMCwhAIFQCoU7AQuWFXRCAQPUIEJ+qx5o7QQACyQiEGp8QsJL5kbMhAAEELMYABCCQIgKhTsBShBBTIQCBChEgPlUILM1CAAIlEwg1PiFglexaGoAABMjAYgxAAAKhEgh1AhYqL+yCAASqR4D4VD3W3AkCEEhGINT4hICVzI+cDQEIxBBAwGJYQAACoRIIdQIWKi/sggAEqkeA+FQ91twJAhBIRiDU+ISAlcyPnA0BCCBgMQYgAIEUEQh1ApYihJgKAQhUiADxqUJgaRYCECiZQKjxCQGrZNfSAAQgQAYWYwACEAiVQKgTsFB5YRcEIFA9AsSn6rHmThCAQDICocYnBKxkfuRsCEAghgACFsMCAhAIlUCoE7BQeWEXBCBQPQLEp+qx5k4QgEAyAqHGJwSsZH7kbAhAAAGLMQABCKSIQKgTsBQhxFQIQKBCBIhPFQJLsxCAQMkEQo1PCFglu5YGIAABMrAYAxCAQKgEQp2AhcoLuyAAgeoRID5VjzV3ggAEkhEINT4hYCXzI2dDAAIxBBCwGBYQgECoBEKdgIXKC7sgAIHqESA+VY81d4IABJIRCDU+IWAl8yNnQwACCFiMAQhAIEUEQp2ApQghpkIAAhUiQHyqEFiahQAESiYQanxCwCrZtTQAAQhsfvhUa9F+A0BAAAIQgEANEli0bTPr3amFDeraogZ7R5cg0HgEQn1BbDwi3BkCEAiFQKjxCQErlBFSQ3b8/vvvpj/NmzevoV7RlVwEELAYHxCAAARqn0D/TVvYkC1a1n5H6SEEqkQg1BfEKnWf20AAAgETCDU+IWDlGDQSYZ577jm75557bPLkyTZjxgx39hprrGHrr7++9e7d23r27Glt27YNeOhV17Q5c+bYSSedZPvvv79tttlm1b15Dd/tqaeesq5du9oBBxxgF1xwgbVu3Tqo3iJgBeUOjIEABCBQEQLKxLpzeJuKtE2jEGiKBEJ9QWyKvqDPEIBAQwKhxicErCwj9bXXXrNjjjnGJk2alHMsb7jhhjZ27FjbeOONGfNmduqpp9qJJ55o06ZNQ8Aq44hAwCojTJqCAAQgAIGiCCBgFYWNiyCQlUCoL4i4DAIQgECo8QkBK2Zsvvrqq7bPPvvYzJkzrUePHjZ8+HAnUC2yyCLWrFkz+/HHH00OvfTSS+2WW26xtdZay2699Vbr2LFjkx/pCFiVGQIIWJXhSqsQgAAEIFA4AZYQFs6KMyFQCIFQXxALsZ1zIACB2iYQanxCwMoYd5999plbpnX33XfbmDFj7Mgjj7RWrVrFjs65c+faeeedZyNHjrTDDjvMzj777Kzn1vbw/rN3CFiV8TQCVmW40ioEIAABCOQnoMyrPl1a2J6bUMQ9Py3OgEDhBEJ9QSy8B5wJAQjUKoFQ4xMCVsaIu+mmm2zgwIE2dOhQV2soX32rjz76yAYPHuyysm688UZbccUVXYu+nVNOOcVGjRo1z7j2Qo+uGTBgQIPPv/jiC5swYYIT0SRcfPfdd67uVrdu3eyQQw5xmV7KBNOh+x5xxBGm2lNXXnmljR8/3saNG2dLLLGEHXrooTZs2DCbb7757Pvvv7eJEyfaXXfdZVOmTLEvv/zSOnToYBtttJE7p3v37lZXV1dvR9T+IUOG2CWXXOJsev311901e++9t+211171tZi8wJLZ0cz+vffee3b99dc7O1RfTP3acccdna2eXWYbP//8sz322GOub7L9119/dcsT99tvP9tpp53mEQ0lLOq8yy+/3P1X/NS/PfbYw/kqn08z71+MP6644gq3jFJM5Y+HHnrI2b311lvb4Ycfbptvvnm9D6P3kx+1JFV85KPtt9/eCaTyc8g1sDp37uy6MWvWrFqN4fQLAhBIKYFQJ2ApxYnZEIBAGQkQn8oIk6YgAIGyEgg1PiFgRdwskUcCkYSaBx54oKAaTn/88Yd9/vnntuiiizbYda9YAUsCkQQjCUJxh0Sn6667zgkyUQHrlVdecYXlJX74495777VevXrZJ5984gSiO+64I7bNBRdc0Ik9/fr1qxdVvP0SUL766iu3nDLzOOqoo+z00093AlIhAtaTTz7pirurj5mH+nX++efbLrvs0kDYkU+OP/54u+iii2JtHzRokMuCk2CnI5oVF3eBRCwv8BXyhBfrDwlYEkLlAwlo0UO8b7jhBrcJQPTIxqddu3a25557uiWroRZxR8AqZDRxDgQg0BgEQp2ANQYL7gkBCIRFgPgUlj+wBgIQ+JNAqPEJASsySt966y0nFEiMuvnmm+tFkWIGcjEClhfQrr32WreTn2pvyRbthvj222+7f1PNLWU/XXzxxS6TyGdgSTCRCKRMqR122MFlXDVv3txatmxpo0ePdsXVlVWmNpZZZhnXpQ8//NAuvPBCO/fcc22bbbZxmVFLL720+8zbr79LVDr55JNtnXXWMWVDKatK4tUCCyzgsro6depUjyjbEsI333zTJDbpvyeccILrg/omO5WddNxxx9lPP/1kd955p3kx5LfffnOi1ogRI1ymlYrDS6RTVpMylc466yyXdRYV0l5++WXr27evLbTQQq5vXbp0cYKYfKtMtfvvv9/Zn5n1FufjUv0hoUr3PPjgg619+/ambD3xv+qqq6xPnz529dVX28ILL+xu/d///tfxUQaTNg+QkKqaa/KRlrJKvNKBgFXM08g1EIBAUyYQ6gSsKfuEvkMAAv9HgPjESIAABEIlEGp8QsCKjJhy1hkqRsB64YUXnLAhoeiaa65xAk/0eOaZZ2znnXd2SwjV/mKLLdZAwDr22GOdUKUlg/6QACKxRkKXxK+VVlqpQZvvvPOOy7ySeHTbbbe5JX1RAUvLBTOvi4pmKl6vrCZ/xAlYylLTckwJTco8kj1+CaS/7uGHH3Z91/I6iTzqg7dt8cUXd2LPUkst1cD2b7/91mWWPfvssy67bO2113Z9kAipNvQnep9HHnnEtttuOycqnXnmmU7cy3WU6o+4umjK6BIviYtit+qqqzbgHRXjvG2+nxIYEbBCDfHYBQEIhEog1AlYqLywCwIQqB4B4lP1WHMnCEAgGYFQ4xMCVkIByws0ce6PZvYUI2DlG1Je/NByOZ8hlktMyteePld9JwlKErpuv/12W3PNNRsIKgcddJBbojf//PM3aC5bDa84Aeubb75x9ap0D9mtTLHMQ8Xz+/fv7/7Z9+2+++5zy+yUhSXRKe6QqKNaXFpWqfpWM2bMcCKVlt1p6WHPnj1tySWXjK03VQifXOcU4w/P++OPP64XDCUeSrhSltUTTzzh6mNlHqqJtdtuuwUrYD3SfUNbr8X/1WXjgEBTIFC36GLWulcfazNoSFPobqr7GOoELNVQMR4CECgLAeJTWTDSCAQgUAECocYnBKyIswvJwKqWgKVaTl9//bXLQvrggw/s6aeftsmTJ7vC5+uuu269+BEVsFQ0XMXNsx1aiigx6d1333VL1pS59PjjjzvRREf0+mIFuDgByy/N9A9Brucr2rczzjjDLS0s5PDF8rXsT0sO/ZI7XausMi0r3H333W2ttdZqUKuskLZ1Trn8ESdgqcaYlg/Kz9EsuKhtYicxTjXNlM3WunXrQk2vynkIWFXBzE0CJNCm/97Wdt+DArQMkzyBUCdgeAgCEIAA8YkxAAEIhEog1PiEgBUZMT6jZrnllnNL3TKX8GUbXHHZSMUKQMpEUu0mFVXXLnRxR1IBS6KOakWpELrEq2xHpQQsz3X27Nl5n89o33KJhZkNRXd7VH+VmXXZZZfZiy++2ODUDTfc0BW633jjjfPaohPK7Y84ASvu3zKN8wxlNwJWQa7jJAhUhUCzRdrZ4nc+WJV7cZPiCIQ6ASuuN1wFAQjUEgHiUy15k75AoLYIhBqfELAi48wvdVMm1j333OMKgBdylEvA0m6BqnGkneu0BG7TTTd1Nqjoui+UruLnOnymTr4MrGhGkoqKqz2JIGpzgw02cMXFtUxQhdQrLWCphpWv3VUs10Ku8+coa+qNN94w1deaNGmSTZkyxX2kul4SKFdbbbWczVXCH8VmYL322msug0xjAgErySjgXAhUlgACVmX5lqP1UCdg5egbbUAAAukmQHxKt/+wHgK1TCDU+ISAlTHqVDxd9Zok6px99tlup798R1IBS7vrjRo1yrRELq5u1oEHHuh22JPgFD38MjKJToUKWBLjtCvhVltt5XYoXHbZZRu0qYws1Z6aPn16xQQsv0ROYpJ2GVQR+kIOX5A9rjh9IddnnvPee++ZCqtLIMwsPh/Xns+iK6c/4gSsX375xUaOHOmEKYlt22677Tzm+AL0oRZxZwlhMSOSa2qBAEsIw/diqBOw8MlhIQQgUGkCxKdKE6Z9CECgWAKhxicErAyPasmYRIK7777bTj75ZFdPKVe9oTlz5tgxxxzjhJmoGOUFB9U2knAUFaN0zcCBA03iUvSabIXRZaKyibRznoSvJEsIcy1l1O6A+lw26qhUBpYEu9GjR7sdElXTSn/XLnzRQzv+afdAFZH3OzC+/PLLrnaVDglOmcKXmGinwTFjxtiECRNs1113daKg7qFdC4cMaVhcWf3VvfWnEAGrEv7ItlzQF2kfOnSoE7Kiwqmy6FTE/qqrrqKIe7ERmOsgUGYCroh7n37WZo/BZW6Z5spNINQJWLn7SXsQgED6CBCf0uczLIZAUyEQanxCwIoZga+++qrts88+NnPmTOvWrZsNGzbMZcUstthiVldXZ1q2p9pK2i1PS9FUq0q1lVQ4vHPnzq5FL76oMLd28ZNg1apVK3vppZecMKbd8j766KMGApbP/trxf9k7EyirymNtFw0NAgEFAopGAYdookKMLQ4QUXGMIiIYBgVMEByAiEC8qIhxQiOiBlTEKY6giKAhJk5oiGjA9AoXo9erccLruIwY48IJxX+935/dOd2c7jP0Oadrn/3stVgaeu9vVz1VXfl8V321jz46PBMdcXv11VftkksuCXOddOUiYOnY3KBBg+z73/9+EEZkZ/PmzcMXAefOnRts/uSTTwouYGltdbGJly4xHT58uGkO1tSpU23SpEnhGOPGjRuDkCdhrq6gV1e0k4CnTrLKykrT8T7NuJJPBx98cBB31Jn27LPP2nHHHWft27e3WbNm2aGHHhoESHU5Pfzww6EDa6uttqp3WHpqOhQjHvUJWKnCqfhMnjzZunbtGnJEX2G88sorg2leO7CivK+urk5KTcdPCEAgJgS8bsBigg8zIQCBIhKgPhURLktDAAKNIuC1PiFg1RPW//u//7Pp06fXiEb1RV+zqiRwSZDp3LlzzW0SXyRC6WhY3UvCzp577mk6mpbagZU6c6nuM/qSnuxRx5REoGXLloW5WLnMwKq7pmxXl9Ff//rX0PWko3X6yp2ufIfQR89F75L4ou4hdT9JQJLP9Q2SV+eU/qR2H0kcFEMJVOkuiXkSsvbff//w44a46+fqhNOAfIlpzZo1a/CXuhjxaGhge6pwmmpYt27dQpecRMy6Ala0nmaYpeZS9HzqAP10X6mMvryZKormU+kQsPKhxjMQgEApCHjdgJXCd94BAQj4JkB98h0frINAkgl4rU8IWA1kpUQXzW2SsKPZROruUbeSBAUNAh84cGDo8FHnT7rriy++CMPDJbCoEyoSrUaNGhWGxKsrq67ooE4cdS8tWrTIJD5IuNJ9emb77bcPHUdTpkypOSKXScCSXTqCpiN1t99+u61ZsybYr+N2Oq6mI3s6Ljl48ODQBaUjeerQylfA0rvULfSb3/wmCFVaU3/UNaVLc6jUSaYjc7JFIlr//v2DsNWvX7+ajq1UnuL45JNP2q233ho4StTaa6+9wlBzHRNMFQ713KZNm2zFihVBqFIXneyQzxLndL+OImYSr6L3Fzoemb44qPdJTLzttttCl9yRRx4ZBDzFuW/fvghYSf5/EXyHAATyIuB1A5aXMzwEAQiUFQHqU1mFE2cgUFYEvNYnBKyySjOcgUDTEKADq2m481YIQCAzAa8bsMyWcwcEIFDuBKhP5R5h/INAfAl4rU8IWPHNKSyHgBsCq+ZvZVU7b2hae7boZhXbjraKHuc3rR28HQIQcEXA6wbMFSSMgQAEmoQA9alJsPNSCEAgCwJe6xMCVhbB4xYIQKBhAi4ErH+bWLH9RKv47lWEDAIQgEAg4HUDRnggAAEIUJ/IAQhAwCsBr/UJActrxmAXBGJEwJOAZVt0sxZ9XokRPUyFAASKScDrBqyYPrM2BCAQDwLUp3jECSshkEQCXusTAlYSsxGfIVBgAr4ErB2sRZ9XC+why0EAAnEl4HUDFlee2A0BCBSOAPWpcCxZCQIQKCwBr/UJAauwcWY1CCSSgCcBSzOwKnackcg44DQEILA5Aa8bMGIFAQhAgPpEDkAAAl4JeK1PCFheMwa7IBAjAi4ErC12sIquoxGvYpQ3mAqBUhDwugErhe+8AwIQ8E2A+uQ7PlgHgSQT8FqfELCSnJX4DoECEaiqqgorVVdXF2hFloEABCBQGAJeN2CF8Y5VIACBOBOgPsU5etgOgfIm4LU+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UJActrxmAXBGJEAAErRsHCVAgkjIDXDVjCwoC7EIAAAhY5AAEIxIiA1/0TAlaMkghTIeCVAAKW18hgFwQg4HUDRmQgAAEIUJ/IAQhAwCsBr/UJActrxmAXBGJEAAErRsHCVAgkjIDXDVjCwoC7EIBAGgLUJ9ICAhDwSsBrfULA8pox2AWBGBFAwIpRsDAVAgkj4HUDlrAw4C4EIICARQ5AAAIxIuB1/4SAFaMkwlQIeCWAgOU1MtgFAQh43YARGQhAAALUJ3IAAhDwSsBrfULA8pox2AWBGBFAwIpRsDAVAgkj4HUDlrAw4C4EIJCGAPWJtIAABLwS8FqfELC8Zgx2QSBGBBCwYhQsTIVAwgh43YAlLAy4CwEIIGCRAxCAQIwIeN0/IWDFKIkwFQJeCSBgeY0MdkEAAl43YEQGAhCAAPWJHIAABLwS8FqfELC8Zgx2QSBGBBCwYhQsTIVAwgh43YAlLAy4CwEIpCFAfSItIAABrwS81icELK8Zg10QiBGBAyc9ZZVdflhQi7fespkd2bPSRv2osqDrshgEIJAsAl43YMmKAt5CAALpCFCfyAsIQMArAa/1CQHLa8ZgFwRiRKAYAlbk/vH7VNr4w1rGiAamQgACngh43YB5YoQtEIBA0xCgPjUNd94KAQhkJuC1PiFgZY4dd0AgdgS++eYb++qrr6yysjTdS8UUsNSJtWB8m9jFAIMhAAEfBLxuwHzQwQoIQKApCVCfmpI+74YABBoi4LU+IWDFKG/ffPNNu+eee+zRRx+1Z5991j755BPbddddbf/997fhw4fbj370I2vdunWTePT0009b37597dRTT7Wrr746bzs+++wzO+uss2z+/Pm2cuVK69OnT9b+eOaTtRM53Pjhhx/aiSeeaO+9957de++9IRd0ffDBBzZ79mzr1atXyItSXEUVsNo3swUTELBKEUfeAYFyJOB1A1aOrPEJAhDIjQD1KTde3A0BCJSOgNf6hIBVuhzI+03qppFAMX78eFu/fn296xx++OF27bXX2i677JL3u/J9sCkFrDjwyZdrQ8/VJ2DdfffddtJJJ9ldd90VBK5SXMUUsDQDa/SPOEJYijjyDgiUIwGvG7ByZI1PEIBAbgSoT7nx4m4IQKB0BLzWJwSs0uVA3m+SOBQJETNmzLCBAwdax44drVmzZvbll1/a//7v/9rll19uCxcutEGDBoXupc6dO+f9vqZ8MJ8OrCTxySY25SJgbd2+mR3RqwXiVTZB5x4IQKBeAl43YIQMAhCAAPWJHIAABLwS8FqfELC8Zsy/7fr666/t/PPPt8suu8zuvPPOIGRJuKp7/etf/7KJEyfaHXfcYffff78df/zxzj1Lb16uAlbS+GQT1KYQsKqqqoJp1dXV2ZjIPRCAAARKRsDrBqxkAHgRBCDglgD1yW1oMAwCiSfgtT4hYDlPzVwEnUi4uOiii4LolXpt2rTJVqxYYfPmzbPly5eHo4j9+vWzoUOH2qhRo6xt27ZpSWie0i233GKLFi2yNWvWWLdu3YI49vOf/9y6d+9e80xDRwh11E2i2tKlS033RbO7NLNrwoQJ1rNnzxpRLhd/9fJc7s/EZ/Xq1cHXxx9/3NatW1cyPvIjnW3REUFxPvfcc+2SSy4JM9B23nlnUyee+KXOwNI6iufatWtrxVL5MHny5MBa/BcvXhyY171UpAYMGGAnnHCCXXHFFdaqVausfzsQsLJGxY0QgECJCXjdgJUYA6+DAAQcEqA+OQwKJkEAAoGA1/qEgOU8QXVEcNq0aWEw+g033GBjx461ioqKnKzesGGDzZw5M/xJd9U3O+tPf/qTjRs3zl566aXNHpOQdfvttweRR1d9ApaeHTNmTPh5uqvuOrkIUlqvEHz0tT7xvfjii4O4VvcqJp/oXQ0JWO3btw9ikmZa6eratastW7YsCIjZClgSNKN33HzzzSEmdS8xkNCVTwcfAlZOv5LcDAEIlJCA1w1YCRHwKghAwCkB6pPTwGAWBCCAgEUO5E8gmvGkriB1x4wePdr222+/mjlYDa2sAecSLCRE6St1s2bNsiOOOMJatGhhr776ql1wwQVhdpbW1eysDh06hOXefvttGzlypD355JM2derUIGxIONFRxRtvvNHU1XPwwQfbTTfdZF26dEkrYEk4U9fPbbfdFt5z5plnhvXVDZb67pNPPjkMn1cXWK4CViSeScjJh4+eV1eT+Oy2226hy+mggw6yyspKe/8CViEVAAAgAElEQVT990PHmoSdI488suB8UuPWkID1yCOP2L777mtz5861vffe2z7++GNr165d+Ge6rxDWd4RQYqI6tPbaa68a3pENWuuUU06x//u//wv50KNHj5wSFgErJ1zcDAEIlJAA/4FYQti8CgIQyIkA9SknXNwMAQiUkIDX+kQHVgmTIN9XSYR64IEH7JxzzqnVDSVBav/99w+ClESXrbfeerP5WO+++244IvjCCy+EDp5DDjmklhnvvfdeEC7UbaUjfv379w8/11E6/f2UKVPs0ksvrXWc7IsvvrCzzz7b5syZY48++qgddthhaQWs5557zoYMGWJ77LFHWC8SxyIDnn32WTvuuOPCcTaJLp06dcpLwGoMn48++ih0I7322mtBuPne975Xi4+6syS+STwqNJ9cBCx135166qm1bMv1K4RR3B577DG77777bPfdd69ZrzHHB7XIY/32sR9Ubj6braGcr9i6q7U+4hhrM2psvr8aPAcBCEAgIwGvG7CMhnMDBCBQ9gSoT2UfYhyEQGwJeK1PCFgxSil1P/3+97+3e++9N8yxqnvcTV8g1DFBdRJF16pVq0xH4CQUXXfddaFzp+4VdexIqNEfCR0Srq6//voagSoTpoZmYNX3bNQRpC8mLliwIHw5MZ8OrGj9fPhEws2wYcPClxxbtmy5mbkS93RUsph8GurAeuaZZ0Ic1HWXeuUqYOnZJUuW2ODBg0NXXuoxwuj44IMPPmjHHntspnBv9vN8BKxokdaDhtm3xk/O+Z08AAEIQCAbAl43YNnYzj0QgEB5E6A+lXd88Q4CcSbgtT4hYMU0qzT7Scf8/vznP9vDDz9sDz30UBjMrq4sHfE78MADg2cSuyTOpBvsHrleV3z6/PPPw/HBt956KzyvNTNdmQQsdTL985//tNdffz2sK7s1LF2D4Xv16lXznsYIWKk25sonk3/6uTqgJPQUg09DApa65NLFIR8BS8csR4wYYd/97ndrjhFGxwffeeedICRqLlmuV2MELHVidbr7wVxfyf0QgAAEsiLgdQOWlfHcBAEIlDUB6lNZhxfnIBBrAl7rEwJWrNPqP8bra4H6ctyVV15pqTOlGvryXn0C1qeffpp2tlJDqOoTsGTXNddcEwbQS2BLdxVDwKr7nkx8skmDSMAqJJ/ovaUSsL7++uvwhUodSY2OEWbThZaJT6MErC7bWKcFv830Cn4OAQhAIC8CXjdgeTnDQxCAQFkRoD6VVThxBgJlRcBrfULAcp5mdY/3NWtW/5whddBoqLeOFmow+c4775xXB1ahBBoNQZfoo2NpHTt2tAMOOMB69+5t2267bRhGrktim66owyjXDqzG8slG4KubIvV1PuUj8JVawNL7NANLx0qjY4SNPT4Y1sxjBlbke5uRp1jb0eOc/yZiHgQgEFcCXjdgceWJ3RCAQOEIUJ8Kx5KVIACBwhLwWp8QsAob54KvFnXHaOD2HXfcEb4EWN+VTljJZgZWNLA93YynFStW1BxHzFWgicSh008/3X71q19tNn8r8k1fMcxXwCoFn7p+6whhNCOsMXxS19UXIE877bRaRz0zCWX5HCHUO6PB/t/5znfs4osvtrPOOsv+8Y9/hEH6EhfzufIRsCq6bGNbHHEM4lU+wHkGAhDImoDXDVjWDnAjBCBQtgSoT2UbWhyDQOwJeK1PCFjOU0tfyVMXk457aci4hJMWLVqktVqDvvXVP32VUN01W265ZY1YkekrhJqhlTrAu6GvEOrl0TBwCSDnnXeeadB43759a+ZEtW7dOogjM2bMCF8/VGdY6qWZWPJHx9kac4SwUHxWr15tixcvDp1JqZe+cCiW48aNs9mzZwexR11wufL529/+FmKz3XbbbSYUpfqQOqusWAKWjhFeeOGF9tvf/jZ82VIxkG2KV/PmzfP6jaiqqgrPVVdX5/U8D0EAAhAoFgGvG7Bi+cu6EIBAfAhQn+ITKyyFQNIIeK1PCFgxyER1+YwePdo0gHv48OF2xhlnhCN4Eok2bdpkGvKt7hkJQhs3brQ777zTBg4cGDxLFWA0jH3WrFlB4JII9uqrr4Yv6y1cuNBOOOEEUxdQhw4dwnMaEK9B7hIkJNqMHz/e1Cml4ehPPPGETZs2LQxll+gj8SLdDKxI5Dn66KOD+LPLLruEtfXeSy65JHSU6WqMgKXnG8tH7OSrhpfLLn3NsW3btiZhSZ1hEui23377WoPUc+UTdT1pcL2YT548OXSkKaaXXXaZLVu2LIiNhRSwpk6dGvxp1arVZlmueB111FGhu07ipcTPww47LO/fBgSsvNHxIAQgUGQCXjdgRXab5SEAgRgQoD7FIEiYCIGEEvBanxCwYpCQEqEeeeQRmzRpkr300kv1Wqw5U1dddVXodkrt0tqwYYPNnDkz/El3qevo2muvrRGYonv0pUAd/1u7du1mj0l80ewkCWt6VzoBK3UGVt0FJKZNnz49CG9aXwKORLlcZ2BFIl1j+OidGoD/y1/+Mi0fCVviKmErdQZZLnwUQwmFOiaoGWWpl8RGxewnP/lJQQSsSJyK3iMBUuJmy5Yta14rcW7MmDG2dOlSO+iggxp1fFCLImDFoJBgIgQSSsDrBiyh4cBtCEAghQD1iXSAAAS8EvBanxCwvGZMGrv+9a9/2e9///sgOujIm7p3JCRpMLpEqGHDhtkOO+yQ1iN1aqlTad68ebZ8+fLwRcB+/frZ0KFDbdSoUaHjKN2lr/epk2rRokW2Zs2a0KV06KGH2sSJE61nz541gk5DXyGcO3dueF7im4Srk046KbxTXU0SwXQsMhoono+AFdndWD5iKl/VJSW2slXdY/K1e/fujeKjh6MYzJkzJ8RAgqOOJo4dO9ZefvnlcASzEB1YOp4pP8RWzDUoX+9UrkSXBLWIvY4Qqiss3+ODCFgxKiKYCoEEEvC6AUtgKHAZAhCoQ4D6REpAAAJeCXitTwhYXjMGuyBQRALRHKxrrrkmCKL9+/dv1NvowGoUPh6GAASKSMDrBqyILrM0BCAQEwLUp5gECjMhkEACXusTAlYCkxGXIRDN5FJXlrq1otln+ZJBwMqXHM9BAALFJuB1A1Zsv1kfAhDwT4D65D9GWAiBpBLwWp8QsJKakfidOAI6WlhRURHmjGmYv75EGB3dbCwMBKzGEuR5CECgWAS8bsCK5S/rQgAC8SFAfYpPrLAUAkkj4LU+IWAlLRPxN7EEVq1aFWalRcPdNZReX57s3Llzo5kgYDUaIQtAAAJFIuB1A1Ykd1kWAhCIEQHqU4yChakQSBgBr/UJASthiYi7ySXw2muv2amnnho+ADBkyJDQgaVB+oW4ELAKQZE1IACBYhDwugErhq+sCQEIxIsA9Sle8cJaCCSJgNf6hICVpCzEVwgUiQACVpHAsiwEINBoAl43YI12jAUgAIHYE6A+xT6EOACBsiXgtT4hYJVtyuEYBEpHAAGrdKx5EwQgkBsBrxuw3LzgbghAoBwJUJ/KMar4BIHyIOC1PiFglUd+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rgwElPWWWXH3o1D7sKQKBD22Y2cO9KG9m3sgCrsQQESkfA6wasdAR4EwQg4JUA9clrZLALAhDwWp8QsMhNCECg0QQQsBqNMDYLjDig0sYc1DI29mIoBLxuwIgMBCAAAeoTOQABCHgl4LU+uRewLr74YpsxY0ZWcT3iiCPs7rvvtk6dOmV1v4ebPvvsMzvrrLNs/vz5tnLlSuvTp48Hs4pmwzfffGOrV6+2X/3qV7Z8+XL75JNPbNSoUTZnzhzbcssts3qvfpkGDBhg7777rt1///12/PHHZ/VcnG96+umnrW/fvnbqqafa1Vdfba1bt3blDgKWq3AU1Rh1Yi0+s01R38HiECgkAa8bsEL6yFoQgEA8CVCf4hk3rIZAEgh4rU8IWE2cfUkTsF544QU74YQT7MUXX6whf8YZZ9js2bNtiy22yBgNCWAScKZMmRLuPfnkk+3aa6+1tm3bZnw2zjcgYMU5euVlOwJWecUzCd543YAlgT0+QgACDROgPpEhEICAVwJe61NsBKxy7U5KmoAVCTEjR44MQlSu3XLqulLHVkVFhW211Vb21FNP2QMPPGC9e/f2+rufCLvowEpEmIOTHCFMTqzLxVOvG7By4YsfEIBA/gSoT/mz40kIQKC4BLzWJwSs4sY94+pJE7B0xPOkk06yiy66yM4///yMfOresGTJEhs8eLDpaOn3vvc9GzJkSFjnggsusObNm+e8Hg8UhgACVmE4el5FnVdDelfasP0Z4u45Tti2OQGvGzBiBQEIQID6RA5AAAJeCXitT2UrYEVCiTq3PvjggzBH6+233w7zki6//PKazp8333zT7rjjDpMwsmbNGtt1113t6KOPtokTJ1r37t3T5tMXX3xhTz75pN16661hjtPGjRvD7KpTTjnFjjnmGGvVqtVmz+mZ3/3udzZv3rzwjN5z+umn24knnmjTp0+vdwaWbL/lllts0aJFwb5u3brZoYceGuzr2bOnNWvWrOZdL730kg0dOtS22WYbu/POO23t2rXB1+h9Oqo3duzYMD/pjTfesJkzZ4YZUrokCp177rn1+lzfL1a29kW2yabUq1evXnbvvfcGHpkuMTz77LPtN7/5jf3hD3+w73znOzZixAj7+uuvbeHChdajR4+0S3z11VeBwQ033FAzd6tfv36Blbq56h4/zPV+vXTTpk22YsWKmviuX7/eGnpHZGg6fsrRn//857Vi4f0IYVVVVXCpuro6Uxj5OQQgAIGSEvC6ASspBF4GAQi4JEB9chkWjIIABMzMa30qewFL4pDEnHXr1oVE1MB0iTotW7a0P/3pTzZu3DiTuFL3klB01VVX2aBBg2qJRBs2bLDzzjvPfv3rX6dNbB2N0zynzp071/y8oWd+/OMfh/UfeuihzYa4//nPfw4iV13RRwu3a9cuCFCnnXaatWjRIrwrEon0bq2rriQNSU+9rrjiCtt7771NYlZdvyXC3XXXXVmLWLnYVwgBK5qftdtuuwVRr3379nbhhReGbqybb77ZxowZs1lMJEYpHtOmTUsbL4lYc+fOrYlXrvdrUcVXsdCfdNfhhx8e5nTtsssutX6cKf9uv/32IILpQsDi/0cgAAEI5EfA6wYsP294CgIQKCcC1Kdyiia+QKC8CHitT2UvYCmNJOT84he/sMrKSvv000/D7KS///3vJrFJ/5TIpWHgHTp0CGLEI488ErqRPv/8c1u8eLFF3SXq9JGopS4gdVqpq2uvvfYK85jU0aQv6914441hwPill14aOrE0dFziioQyCURXXnllWE8dO3qP7IqEpNQ5X+oWk33q9JLYJHu23XbbYP/SpUuDzerykTg3cODAWgKWBC8JcHqXusnk94IFC2zChAn2rW99yzp27Bi6j/S/xUID1SXsPfroo6FLSV+6y3TlY5/WzPcIYerw9lQbJewcddRRoStNopZimHpFopfErmuuuSbMypJg+MorrwSfJRxKtFMnnK5c70+Nr7rIZs2aZfoapkTFV199NeSeusM0uF5fmozsS+U3depUmzx5snXt2tX+9a9/hRzSEcuDDz7YbrrpJuvSpQsCVqaE5OcQgAAE6iHgdQNGwCAAAQhQn8gBCEDAKwGv9Sk2AlamwNadqRQJJQcddFAQTST+RFeqGCIBSOJF6lE83ScxR/OVJk2aVDNf6fXXX7fhw4fbt7/97SBK6ahe6iXxQUf7/vKXv9h9991nu+++u/3jH/8IQpREolQxLHoueo86pVIFLIkxOpKoI38adp56zE32yyetm/oVvtQuJ4kgej7yS+uPHz8+CF4SqLSmjhJGV8TrnHPOCR1NmeZJ5WNfYwSsiKM66SK2Wu+jjz4KnVePP/54EPb69+9fKyY6njhs2LAQQ/1JjfNjjz1m6o5K7crL9f5oqLyELwlhhxxySK33v/feeyEO6rZKtS/ilyp2Rg9GRyXnzJkT8vCwww5DwMpUAPg5BCAAAQQscgACEIgZAa//gRgzjJgLAQgUgYDX+lT2Apa6l3SEbIsttqgJ68cffxxEhXfeeSd0Jqlbqe6l2USar6RL9+hY3m9/+9vQ7aQuLIke6S7N0xo9erTp+JfmK61atSqIJOp40rHDNm3a1HosEmAkbkQCljq/JGxcf/31NQJG3XdFgo46eTQfS8fqIgFL3V3R30XPqXtMw84vu+yyGttS18zliFq+9jVGwNIMKx3n/OlPf2o6Bpk6Z0ydTTpKqblRdX8W8VfXmY5+DhgwwLbeeuvNBMuIRb73H3fccXbdddeFo511r0gcjEQ0CVSZ4lt3jVziU4T6lXHJx/rtYz+o/M88towPOLihokMna33sEGszcvOjpw7MwwQIQKBABLxuwArkHstAAAIxJkB9inHwMB0CZU7Aa32KjYCV2p2UTa40dFRNx8fUlRMFpaH1UoeMS/zRUb5srqgjLOroqe+re19++WWYz6SOqMhHiVrqrnrrrbfqHXCe7uuFqTOwItEt1VZ1VunYo4aNH3jggbXcyEUgyde+fAWs1I6kBx980I499thatkfH/vSXqd1Z+t86EqojnxIDo0tH/XSk7yc/+Un4kmE0Qyyf+zPFV2vWZSsBMFN86+ZYLvHJJj8LfU8cBayIQZsRJ1vbn51RaCSsBwEIOCHgdQPmBA9mQAACTUiA+tSE8Hk1BCDQIAGv9SmRAlZ9A8XTRTBVwIoEoGxyPRKsspn5FK0bCVgffvhhONao42f1faGvIQFLRxv13k6dOtUyte57Un+Yi0CSr335CliRQKVjmJkuddupOy71qKBELHXG6QuQf/vb32otsc8++5iO6u233341f5/L/dnEty5bzTHLFF8ErEyRLtzPm23V0b69+OHCLchKEICAKwJeN2CuIGEMBCDQJASoT02CnZdCAAJZEPBanxItYNUn9NQXz0gASh36nSn2mTp0NM9KX9LTn0J1YBVbwCp1B1Y0LyoTa/1cw9wlVmkget1LXxh8+eWXw7HM3/3ud6Zjibr23XffMBus7lcCs7k/U3y1PgJWNpFrunsQsJqOPW+GQCkIeN2AlcJ33gEBCPgmQH3yHR+sg0CSCXitT4kUsCIBRmKGBqv37Nkzq9yMxIpsB51rUQVec5ckrKSbkZQ6XD2XGVjR8PD3339/sxlYxRawspmBlc4+8cimYyk1GJmGtEf3Ru/TMPf777/fjj/++IwxffPNN8PcLB1LvOeee8KcsoaudPdHM7MamoEVCXDpZmClO86ZzoZcOuQyOl6EGzhCWASoLAkBCBSEgNcNWEGcYxEIQCDWBKhPsQ4fxkOgrAl4rU+JFLA00FwdT+qo0kwr/XvqHCRl4nPPPRfmZGk4ugSIDh06WOqsJQkedYUvdexIpJg5c2aNiBIJMBI60n2l7oknnrCTTjrJJMDk8xVCfSlRX0Tccssta4a4F1vAEp9sv0KYal8+AlY0vF0CYBSHdJUiNaapX2aM5paJkb5WmHqldr9FAlau92f7FcKHHnooCGXR/K6GvkIoG5csWWKDBw8OOarh888884z17ds37RckPVTOOApYYYj7kOHWZugoDwixAQIQKBIBrxuwIrnLshCAQIwIUJ9iFCxMhUDCCHitT4kUsJR7mqc0fPhwW7t2rU2dOtUmTZpk2267rW3cuDEc+dIX+/TP1OOCEqguv/zy8DPNxtK/H3LIIVZZWWnqhNKMJQ1jP/jgg+2mm26yLl26hDSXODJu3Djbcccdw1fy9IwuiVcaMC4bdKUKWPq6oAZ9P/nkk6YvKUpok32an6QvFk6fPt3Wr18fjr7py4i6otlepRCw8rEvVwErVZRKN9uqbg159tlnTZ1Quh544AHr3bu3RX/Xvn17mzVrVuiEa926tWl4/sMPPxw6sLbaaquaWWO53i8RTOKY4qvh8HrHEUccEQTRV199NQiaCxcuDEPj9bVECaG6In7V1dVhZtf48eNDvsgu5YUG+//zn/8MHYJVVVWbHUOUD54u2ahL/nBBAAIQ8ETA6wbMEyNsgQAEmoYA9alpuPNWCEAgMwGv9SmxApaEBwkYp59+uq1bty5tBCUa6U/btm1rfi7RSOKCBKp0l4QtCVn7779/zY8lfEmA0XN1L3Vf6St7+npe3S8t/vnPfw72RQJX6rPt2rULnV6nnXZaTfdYKQUs2ZKrfXomlyOEr7/+ehAZxTybo54avj5hwgS77bbbgsgo8Uhxro+97BHHG264IbxHg98bilW6+/V3eq9ioT/prsMPP9yuvfbazWZsZeInMXT06NEhvvUdIYwG6j/yyCO1xNbIjtQPFqT7kme0burHCjKXs83vQMDKhxrPQAACpSDgdQNWCt95BwQg4JsA9cl3fLAOAkkm4LU+JVbAipJRc4009FtHttasWWMdO3a0/v37B+GoX79+VlFRsVneSnBSZ9Stt94aBoFLYNlrr73sJz/5STim1rlz582e2bRpk2nekb54p2fUTaV36Gt06qZSd046geGDDz4IR+cWLVoU7OvWrVvoIpo4cWI4wpj6tb1SC1hyMhf7chWwomN2qUcCMxWR6BkNZlfnU48ePSxiL6Fq9erVQbAURx3nU7zqcsz1ftkUPSPxMsoJ5Y/mao0aNaqWCJrqQ7b8ELAyRZ6fQwACEEhPwOsGjHhBAAIQoD6RAxCAgFcCXuuTewHLa0CxCwIQ+A8BOrDIBghAwCsBrxswr7ywCwIQKB0B6lPpWPMmCEAgNwJe6xMCVm5x5G4IQCANgVXzt7KqnTekZ7NFN6vYdrRV9DgfdhCAAARKTsDrBqzkIHghBCDgjgD1yV1IMAgCEPg3Aa/1CQGLFIUABBpNoEEB69+rV2w/0Sq+e1Wj38UCEIAABHIh4HUDlosP3AsBCJQnAepTecYVryBQDgS81icErHLILnyAQBMTyEbAsi26WYs+rzSxpbweAhBIGgGvG7CkxQF/IQCBzQlQn8gKCEDAKwGv9QkBy2vGYBcEYkQgOwFrB2vR59UYeYWpEIBAORDwugErB7b4AAEINI4A9alx/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KAgBWjYGEqBBJGwOsGLGFhwF0IQAABixyAAARiRMDr/gkBK0ZJhKkQ8EoAActrZLALAhDwugEjMhCAAASoT+QABCDglYDX+oSA5TVjsAsCMSKAgBWjYGEqBBJGwOsGLGFhwF0IQCANAeoTaQEBCHgl4LU+IWB5zRjsgkCMCBw46Smr7PLDGFmMqbkS6NC2mQ3cu9JG9q3M9VHuh0CTEvC6AWtSKLwcAhBwQYD65CIMGAEBCMRIYEfAIl0hAIFGE0DAajTC2Cww4oBKG3NQy9jYi6EQ4D8QyQEIQMArAeqT18hgFwQg4LU+IWAlPDc3btxoLVq0sGbNmiWcBO43hgACVmPoxetZdWItPrNNvIzG2kQT8LoBS3RQcB4CEAgEqE8kAgQg4JWA1/oUawFrw4YNtmzZMlu6dKmtXr3a1q1bZ+3atbPevXvbgAEDbMiQIbbddtt5zYkmteuLL76w+++/36qrq+3SSy+11q1bB3s+++wzO+uss2z+/Pm2cuVK69OnT5Pame3Ln376aevbt6+deuqpdvXVV9f4U9/zH374oZ144onhx3fffbd16tSp3ld5YJKrf9lyK9R9CFiFIul/HQQs/zHCwtoEvG7AiBMEIAAB6hM5AAEIeCXgtT7FUsD65ptv7IknnrApU6bY2rVr6415x44dbfr06XbaaadlFDS8Jk6x7HrppZds6NChtt9++9USfDyINfn4nKvAg4CVD+X6n0HAKixPz6txhNBzdLAtHQGvGzCiBQEIQID6RA5AAAJeCXitT7ETsCReLVy4MIhSutRlpX/fc889g0i1adMme++990J30XXXXWcSas444wy74oorrG3btl7zo+R21SdgldyQAr0QAatAIPNcBgErT3AxekydV0N6V9qw/RniHqOwYSpHdMgBCEDAMQGv/4HoGBmmQQACJSLgtT7FTsCSUBEd/Zo3b54deeSR9c5v0pHC8ePH20MPPRQErMmTJ1vz5s1LFHLfr0HA4ghhITO0qqoqLKcjqVwQgAAEPBHwugHzxAhbIACBpiFAfWoa7rwVAhDITMBrfYqVgKWZVxMmTAjdVTfccIMNHz484/DxF198Mdz35Zdf2n333We77757rWi98cYbNnfu3CBySdTZdddd7eSTT7YxY8ZY586dN4tstvdrrtJJJ51kF110kZ1//vmbrXPxxRfbjBkz7K677qoR5CJRaZtttrE777zTVq1aZbNmzbKnnnoqo13RPLAlS5bY8uXLbf369datWzfbd999Q4dav379rKKiotaMq1SjjjjiiDALqk2bNg3OwErn/9FHH20TJ0607t271/IzOqanjjit/eabb9qcOXNMImRlZaUNHDgwvEvdc3WvbP2JnmvKDizNE3vyySft1ltvDew1GF+zw0455RQ75phjrFWrViX3L3NJKuwdCFiF5clqEIBA4Qh43YAVzkNWggAE4kqA+hTXyGE3BMqfgNf6FCsB67nnngtHBvfYYw+75ZZbrEOHDhkzR0cONdRb87IkemnIty79/b333hs6tCT21L0k/PzmN7+x733ve3nd3xgBS8LZj3/8Y7vgggvsk08+qWWahBH5LqEtut5///0gIEmgS3dpsH0k+H3++ec1AlXqvZkELPHSsHx1samzre4lseyqq66yQYMG1YiKkYD12muvBZFK4lq65xYvXmyRAKKf5+JP9PXEphKwJLSdd9559utf/zot+5EjR9rs2bNriaGl8C/jL0aBb0DAKjBQloMABApGwOsGrGAOshAEIBBbAtSn2IYOwyFQ9gS81qdYCVgSnIYNGxaEHf2JxItM2SNx46ijjrJITNhiiy1MYpjWeuutt0In1Lhx46x9+/b27rvvBiHmyiuvrPVFu1zvb4yAFQ2mnzp1ahCM1JH1+uuvh4H0mv+V+qW9r7/+2i688EJTR9fYsWMDl2233TYgeeedd+yaa64Jvhx66KF2xx13WNeuXcPPch3inur/L37xi9AJJwHxo48+CoKaOs00ND9VjIoErEceeST8TF87HDFiRPhS5CuvvBKENHW+6Z+XX365tWzZ0vL1pykELNmqXDn77LNDp5XyaK+99gqdbupU+9WvfmU33nhjEE/luzqxSuVfpt+JQv8cAavQRFkPAhAoFAGvG7BC+cc6EIBAfAlQn+IbOyyHQLkT8FqfYiVgXXbZZXbuuefWOnaXTeKkHs2TsLTVVlvViD4SeH7+85/XEsMkyugI4fPPPx8EGR07jESibO7v2bNnODKX7xFCCVjpBs/rKJ6Opf31r3+1Bx54wHr37h1EKs0E09cDJW716NGjFhIJXzpCqc4rCYBR51YuAlaq6CKhbNq0adaiRYua93z11VdBgNJRSf2RiKZZY6kClrqQJFSlio6RsHjggQeGI5MSxPL1J18BS+JaLtfKlSvD8UBdEdtvf/vbdvPNNwehMfX617/+FTrj/vKXv9QcXy2Vf7n4VIh7H+u3j/2gslkhlirZGhUdOlnrY4dYm5FjSvZOXgQBCJSegNcNWOlJ8EYIQMAbAeqTt4hgDwQgEBHwWp9iJWClmxuVTYrVFbDUIaNurJdffjkIVBKcGrokaOVyv9ZqjIClI3d/+MMfaoSSVNt0HFJdWanHIRuyPRKRJJwsWrTIdtttt3B7LgJWNv5H6+n444IFC8KRuejdzzzzjD366KO233771TK1blw6deqUMZz1+dMUAtZvf/vbMMdLXVgS59Jd6nobPXq03X777TZq1KiS+ZfxRQW+IY4CVoSgzYiTre3PzigwEZaDAAS8EPC6AfPCBzsgAIGmI0B9ajr2vBkCEGiYgNf6lEgBS4KMjg+qc0ZCUybhRMfdcrm/sQJW27ZtgwikuVJ1r8cee8wOP/zwtMcoN23aZB9//HGYUfX222+Hzp8//vGPtmLFirBMavdQLgJWNv6nDmyPOr3S/V2qP5kErFz8yVfAimLVUA6ou00C1fz582sxjDoCsyl+6Yb5F9O/bGwq5D1xFrCabdXRvr344ULiYC0IQMARAa8bMEeIMAUCEGgiAtSnJgLPayEAgYwEvNanWAlY0QysmTNn2jnnnJMRenRDdFRN85fUwaSv4Q0dOjQc+cpGwMoktKQzpDEdWA3ZlU6o0SBxzVrSIPF0A9Yj+/IVsLLxv5ACVj7+NIWAFXUEZpOIqQJWKfzLxqZC3oOAVUiarAUBCBSSgNcNWCF9ZC0IQCCeBKhP8YwbVkMgCQS81qdYCVgvvPCCnXDCCeEYXD5fIYyOemUjyKQmZa7369nGCFiaBaXno2HsqbZEHViRICIxREPEr7/++jAcXXOxdFRPz/7whz+0Ll26hHlamvWUr4BVyg6sfP1pSgHrrrvuCnPIsrlK5V82thTynjgLWBwhLGQmsBYE/BHwugHzRwqLIACBUhOgPpWaOO+DAASyJeC1PsVKwPriiy+CWDNnzpww9FuiQaYvEb744othiPmXX35ZM0g7mumkTqzUuVD1BTPX+zMJWBqKrmHnOoKWKn5EQtmnn35a72yuaAZWNFMp6i475JBD7LrrrrPtttuulhvqyFLnmeZQ5StgZTMDKxIX9f66M7A0fD51gHxkYDphMF9/mkLAijoC1Q2obiwNrs90lcq/THYU+udxFLDCEPchw63N0MyzyQrNi/UgAIHSEfC6ASsdAd4EAQh4JUB98hoZ7IIABLzWp1gJWEqj6upqGzJkSMgoCTZHHXWUaSh7ukvizfjx4+2hhx6yK664Igw/l8iQ+lW9dF8V/Oabb8JRwylTpgSBSfOvGvoKYd37JaxFnVIa/i471R0VXW+88Ub4QqHEjHQClr5CmO5rf5prpfUkCN13333h64gNdXrJLv1cz+jKV8DK5SuEmhWlLxK2bNmyZoh7LgJWvv40hYAViXZie88992z2MQB9nVFfZNSR1/vvv9+OP/74vOOVq3+lLrlVVVXhlfr95IIABCDgiYDXDZgnRtgCAQg0DQHqU9Nw560QgEBmAl7rU+wELIky6nyRMLVx48YgZk2aNCkcK5RoosHYEkwkGEg4UpePjtBJwNJw9Oh67rnngjD1/vvv26WXXhq6lNq3b2864rV06VKbPn26fec73wkCU/fu3S3X+yNx46233rLZs2cHwapVq1b2/PPP2y9/+UtbtWqVvfvuu/UKWBK8ZsyYYePGjQvil47x/dd//Vew7dxzzw2CWosWLWz58uU2aNAg+/73vx9Et3322SeIdPrq4Ny5c8PRwk8++aReAUs+q5stGhhf38DyyH/584tf/MImTJhgOuqo7iwd59SRxo4dO4bOsUjMyGeIe77+5CrwRLYJTKY5aPUxkUAlsU7ddL169Qr/rk64ysrKkFfz5s0LMTn44IPtpptuCsc5S+Vf5pJU2DsQsArLk9UgAIHCEfC6ASuch6wEAQjElQD1Ka6Rw24IlD8Br/UpdgKWUkUi1pNPPmnTpk0LX9qr75KgMnXq1CBwtW7dutZtWkNikLqy0g0+l6AjAeLII48MxxRzvV/ihoQr2Vj3kqC255572umnn55WwJKotNdee4WjknUvdVNp3c6dO4cfpc5Uqnuv/Fcn11//+tcgMj344IN27LHHhtv+8Y9/hM6shx/+/19fO+CAA8LRP4ks6b64l43/mjEmMS061pmPgJWvP00hYInb+vXrQ4wlUKW7JGwpj/bff/9Gxas+/yLGmnGWbhZXdExTXX2pHXiRrdG6sjPdMc9sSzMCVrakuA8CECg1Aa8bsFJz4H0QgIA/AtQnfzHBIghA4P8T8FqfYilgRUmlzpinnnoqCC9//OMfgxAl0UZizIABA+y4444LgkxDl47zqVNJxwz1H/u77rqrHX300TZx4sTQeVX3yuV+zez63e9+FwQMdd5EotWoUaPsgQceCF1Z6Y4Q6iuEt956q61YsSJ8WXD16tXWv3//IHgdc8wxoZMr9ZLoc/PNN5vmYq1ZsyZ0U+m42tixY0NnmoS6wYMHh04hHWmLZjWpC0ydZrJNxxEXLlxoO++8c1oBK3pfLv7nI2DpPfn401QCluxVnCWoKmZiKVFLAuRPfvITGzNmTI3YGDEspH8IWPxfDAQgAIGGCXjdgBE3CEAAAtQncgACEPBKwGt9irWA5TXY+dqVz9cO830Xz0GgkARWzd/KqnbekH7JLbpZxbajraLH+YV8JWtBAAIQyIqA1w1YVsZzEwQgUNYEqE9lHV6cg0CsCXitTwhYjtIKActRMDAlJwINClj/Xqli+4lW8d2rclqXmyEAAQg0loDXDVhj/eJ5CEAg/gSoT/GPIR5AoFwJeK1PCFiOMg4By1EwMCUnAtkIWLZFN2vR55Wc1uVmCEAAAo0l4HUD1li/eB4CEIg/AepT/GOIBxAoVwJe6xMClqOMQ8ByFAxMyYlAdgLWDtaiz6s5rcvNEIAABBpLwOsGrLF+8TwEIBB/AtSn+McQDyBQrgS81icELEcZh4DlKBiYkhOBbAQszcCq2HFGTutyMwQgAIHGEvC6AWusXzwPAQjEnwD1Kf4xxAMIlCsBr/UJAatcMw6/IFBCAg0Pcd/BKrqORrwqYTx4FQQg8B8CXjdgxAgCEIAA9YkcgAAEvBLwWp8QsLxmDHZBIEYEqqqqgrXV1dUxshpTIQCBJBDwugFLAnt8hAAEGiZAfSJDIAABrwS81icELK8Zg10QiBEBBKwYBQtTIZAwAl43YAkLA+5CAAJpCFCfSAsIQMArAa/1CQHLa8ZgFwRiRAABK0bBwlQIJIyA1w1YwsKAuxCAAAIWOQABCMSIgNf9EwJWjJIIUyHglQACltfIYBcEIOB1A0ZkIAABCFCfyAEIQMArAa/1CQHLa8ZgFwRiRAABK0bBwlQIJIyA1w1YwsKAuxCAQBoC1CfSAgIQ8ErAa31CwPKaMdgFgRgRQMCKUbAwFQIJI+B1A5awMOAuBCCAgEUOQAACMSLgdf+EgBWjJMJUCHglgIDlNTLYBQEIeN2AERkIQAAC1CdyAAIQ8ErAa31CwPKaMdgFgRgRQMCKUbAwFQIJI+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RMCVoySCFMh4JUAApbXyGAXBCDgdQNGZCAAAQhQn8gBCEDAKwGv9QkBy2vGYBcEYkQAAStGwcJUCCSMgNcNWMLCgLsQgEAaAtQn0gICEPBKwGt9QsDymjHYBYEYEUDAilGwMBUCCSPgdQOWsDDgLgQggIBFDkAAAjEi4HX/hIAVoyTCVAh4JYCA5TUy2AUBCHjdgBEZCEAAAtQncgACEPBKwGt9QsDymjHYBYEYEUDAilGwMBUCCSPgdQOWsDDgLgQgkIYA9Ym0gAAEvBLwWp8QsLxmDHZBIEYEELBiFCxMhUDCCHjdgCUsDLgLAQggYJEDEIBAjAh43T8hYMUoiTAVAl4JIGB5jQx2QQACXjdgRAYCEIAA9YkcgAAEvBLwWp8QsLxmDHZBIEYEDpz0lFV2+WGMLMbUuBLo0LaZDdy70kb2rYyrC9hdYgJeN2AlxsDrIAABhwSoTw6DgkkQgEAg4LU+IWCRoBAoIIGvvvrKKioqwp8kXQhYSYq2D19HHFBpYw5q6cMYrHBNwOsGzDU0jIMABEpCgPpUEsy8BAIQyIOA1/qEgJVHMHmkPAls2LDBli1bZkuXLrXVq1fbunXrrF27dta7d28bMGCADRkyxLbbbru0zm/atMmeeOIJu+222+zXv/61derUKdz32Wef2VlnnWXz58+3lStXWp8+fcoSHgJWWYbVtVPqxFp8ZhvXNmKcDwJeN2A+6GAFBCDQlASoT01Jn3dDAAINEfBanxCwyNvEE/jmm2+C+DRlyhRbu3ZtvTw6duxo06dPt9NOO81at25d674PP/zQTjzxxPB3d999NwJW4rMKAMUmgIBVbMLls77XDVj5EMYTCEAgXwLUp3zJ8RwEIFBsAl7rEwJWsSPP+q4JSLxauHBhEKV0qctK/77nnnsGkUqdVe+9957df//9dt1119lLL71kZ5xxhl1xxRXWtm3bGt8QsJiB5TrRy9A4jhCWYVCL5JLXDViR3GVZCEAgRgSoTzEKFqZCIGEEvNYnBKyEJSLu1ibw9NNP13ROzZs3z4488khr1qxZWkw6Ujh+/Hh76KGHgoA1efJka968ebgXAQsBi9+t0hBQ59WQ3pU2bH+GuJeGePzf4nUDFn+yeAABCDSWAPWpsQR5HgIQKBYBr/UJAatYEWdd9wQ082rChAmhu+qGG26w4cOH1yteRc68+OKL4b4vv/zS7rvvPtt9993t4osvthkzZtTyt1evXnbvvffaDjvsUGsGVvv27e3qq6+2Bx98MNx/xBFH2NSpU22vvfZK+24JY+oQW7x4sa1YscK6detmhx56qE2cONF69uxZ65lIROvevbude+65dskll9g999xjO++8c7DvuOOOCzO5HnjgAbvlllts+fLlYcaX5nKdcsopdswxx1irVq3yiltVVVV4rrq6Oq/neQgCEIBAsQh43YAVy1/WhQAE4kOA+hSfWGEpBJJGwGt9QsBKWibibw2B5557LhwZ3GOPPYKg06FDh4x0dORQApTmZUn0OvXUU7MWsDQ/68477wzD4VMvzdbS8HcNik+9dFxxzJgxpi6xupeEp5kzZ4bjji1atAg/jgQsiWQSou66667w9127dg3D6XfbbTc7++yz7frrr0/r56RJk8Kaded7ZYRiZghY2VDiHghAoCkIeN2ANQUL3gkBCPgiQH3yFQ+sgQAE/kPAa31CwCJLE0tAHVLDhg2zCy64IPyp7+hgXUASlI466igbOXKkzZ4927bYYousjhBqHXVb6eihRKV33303vPemm24Ka2nGloQpXR988EEQxx5//PEwc0sdV9tuu61t3LgxCFrnn3++SYCTIDZw4MBaAtYjjzxi++67r82dO9f23ntv+/jjj8O66uAaNGiQHXjggUGEU2eWBLlnn33WJF79z//8j/3hD3/I60uJCFiJ/TXCcQi4J+B1A+YeHAZCAAJFJ0B9KjpiXgABCORJwGt9QsDKM6A8Fn8Cl112WThqp06l6AuC2XilzqihQ4faNttsU/PFwWxmYI0dOzYIR6nD36O19HcLFiwIRwR1LVmyxAYPHhy6u6ZNm1bTZRXZJ/FK4puEqmuvvTasGdkgASvqDkv1J/L39ttvt1GjRtVydf78+aGb66qrrgpHHnO9ELByJcb9EIBAqQh43YCVyn/eAwEI+CVAffIbGyyDQNIJeK1PCFhJz8wE+x/NriqVgKV5VBK+Uq9IdNKXDtURtuuuu4b5WhKtdL+O/qmLqu716aef2plnnmmrV6+2RYsWheOB0VrPPPOMPfroo7bffvvVeizqONN8Ls3EOvjgg7M6NplNijzWbx/7QWX64ffZPM895U+gokMna33sEGszckz5O4uHrgh43YC5goQxEIBAkxCgPjUJdl4KAQhkQcBrfULAyiJ43FKeBEotYK1cuXKz43npBKyPPvooHCnU1w6zuaJ1062V+vz7778fjiVGA+T1M3VwHX/88WEWmIa/V1RUZPPKze5BwMoLWyIfajPiZGv7szMS6TtONw0BrxuwpqHBWyEAAU8EqE+eooEtEIBAKgGv9QkBizxNLIGoI0mDy88555ysOUQzsEaMGBGOBGroeTZHCLMVsFKPAmZjVLYCltbSbC3N3Lrxxhs3GyavrxDqCOEuu+ySzWtr3YOAlTOyxD7QbKuO9u3FDyfWfxwvPQGvG7DSk+CNEICANwLUJ28RwR4IQCAi4LU+IWCRo4kl8MILL9gJJ5wQjt/l8xXC1HlRxRCwUo8VZhOkTB1YqWvomOJ///d/m+ZlqdNLRxF1aci75mF17tw5m1fW3IOAlROuRN+MgJXo8DeJ8143YE0Cg5dCAAKuCFCfXIUDYyAAgRQCXusTAhZpmlgCX3zxhZ199tk2Z86c8DU/DXLP9CXCF1980YYPHx7mVN133322++67B36FFLA+//xzmzJlil1//fVhltVhhx2WVYxyEbBSF9SXCP/2t7/ZuHHjwpcI083PymQAAlYmQvw8IsARQnKh1AS8bsBKzYH3QQAC/ghQn/zFBIsgAIH/T8BrfULAIkMTTaC6ujrMf9J13XXX2VFHHVXvHKh169bZ+PHjQ8fSFVdcYZMnT7bmzZsXXMDSguoIO+WUU8LXAufOnWvt27evFae33347zMnSMPeFCxdajx49akS0dJ1bkSgmoW7p0qXWv3//WutFQ+F1rBIBK9G/EkVzPgxxHzLc2gyt/QXMor2QhSHwbwJeN2AECAIQgAD1iRyAAAS8EvBanxCwvGYMdpWEgLqPJNpImNq4cWMQsyZNmhSOFbZs2dI2bdpkEoTuv//+IHC99NJLdsYZZwQBq23btjU2Rt1Pr732mi1YsMCqqqrCzz777DM766yzwrG8bGdg6Tm9UwKWxDJ1fF144YW20047BXuef/55u+iii4IQpfld6iKTkJapA2vJkiU2ePDgMEh+1qxZ4euG8nHDhg3BZnV96cuEmpHVpUuXnPhH/koQ5IIABCDgiYDXDZgnRtgCAQg0DQHqU9Nw560QgEBmAl7rEwJW5thxR5kTkIj15JNP2rRp0+wvf/lLvd527NjRpk6dGgQuDW5PvVKFKv19165dbdmyZfb9738/LwFLa6hoSFiL5lPVNUwdWLNnz66ZV5VJwJJQJbFLRxPTXd26dbPbb7/d+vXrl3PEEbByRsYDEIBAiQh43YCVyH1eAwEIOCZAfXIcHEyDQMIJeK1PCFgJT0zc/w8BiVBPPfVU6Eb64x//GL7SJ9HqgAMOsAEDBthxxx3XYGfS3//+dzvvvPPs4YcftsrKynC070c/+lHeApYskyildRYvXmwrVqywdu3ahQ4qdWfpq4GtWrWqcSCTgKUbNffrd7/7nd122232zDPP2Pr1623XXXcNw+zHjBlj3bt3zyslELDywsZDEIBACQh43YCVwHVeAQEIOCdAfXIeIMyDQIIJeK1PCFgJTkpch0ChCCBgFYok60AAAoUm4HUDVmg/WQ8CEIgfAepT/GKGxRBICgGv9QkBKykZiJ8QKCKBVfO3sqqdNxTxDQleuuXWVvGd06yix/QEQ8B1CORPwOsGLH+PeBICECgXAtSncokkfkCg/Ah4rU8IWOWXa3gEgZITmjMvPgAAIABJREFUQMAqPvKK7tOsYqeLi/8i3gCBMiPgdQNWZphxBwIQyIMA9SkPaDwCAQiUhIDX+oSAVZLw8xIIlDcBBKwSxLdlF2vxo7dL8CJeAYHyIuB1A1ZelPEGAhDIhwD1KR9qPAMBCJSCgNf6hIBViujzDgiUOQEErBIEGAGrBJB5RTkS8LoBK0fW+AQBCORGgPqUGy/uhgAESkfAa31CwCpdDvAmCJQtAQSs4oeWI4TFZ8wbypOA1w1YedLGKwhAIBcC1KdcaHEvBCBQSgJe6xMCVimzgHdBoEwJIGAVMbAa4r7DmVbR7RdFfAlLQ6B8CXjdgJUvcTyDAASyJUB9ypYU90EAAqUm4LU+IWCVOhN4HwTKkEBVVVXwqrq6ugy9wyUIQCDOBLxuwOLMFNshAIHCEKA+FYYjq0AAAoUn4LU+IWAVPtasCIHEEUDASlzIcRgCsSHgdQMWG4AYCgEIFI0A9aloaFkYAhBoJAGv9QkBq5GB5XEIQMAMAYssgAAEvBLwugHzygu7IACB0hGgPpWONW+CAARyI+C1PiFg5RZH7oYABNIQQMAiLSAAAa8EvG7AvPLCLghAoHQEqE+lY82bIACB3Ah4rU8IWLnFkbshAAEELHIAAhCIEQGvG7AYIcRUCECgSASoT0UCy7IQgECjCXitTwhYjQ4tC0AAAnRgkQMQgIBXAl43YF55YRcEIFA6AtSn0rHmTRCAQG4EvNYnBKzc4sjdEIBAGgIIWKQFBCDglYDXDZhXXtgFAQiUjgD1qXSseRMEIJAbAa/1CQErtzhyNwQggIBFDkAAAjEi4HUDFiOEmAoBCBSJAPWpSGBZFgIQaDQBr/UJAavRoWUBCECADixyAAIQ8ErA6wbMKy/sggAESkeA+lQ61rwJAhDIjYDX+oSAlVscuRsCEEhDAAGLtIAABLwS8LoB88oLuyAAgdIRoD6VjjVvggAEciPgtT4hYOUWR+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qEgJVbHLkbAhBAwCIHIACBGBHwugGLEUJMhQAEikSA+lQksCwLAQg0moDX+oSA1ejQsgAEIEAHFjkAAQh4JeB1A+aVF3ZBAAKlI0B9Kh1r3gQBCORGwGt9QsDKLY7cDQEIpCGAgEVaQAACXgl43YB55YVdEIBA6QhQn0rHmjdBAAK5EfBanxCwcosjd0MAAghY5AAEIBAjAl43YDFCiKkQgECRCFCfigSWZSEAgUYT8FqfELAaHVoWgAAE6MAiByAAAa8EvG7AvPLCLghAoHQEqE+lY82bIACB3Ah4rU8IWLnFkbshAIE0BBCwSAsIQMArAa8bMK+8sAsCECgdAepT6VjzJghAIDcCXusTAlZuceRuCEAgDYEDJz1llV1+CJsyINChbTMbuHeljexbWQbe4AIEzLxuwIgNBCAAAeoTOQABCHgl4LU+IWB5zRjsShSBb775xr766iurrIynaICAVX7pOuKAShtzUMvycwyPEkfA6wYscYHAYQhAYDMC1CeSAgIQ8ErAa31CwPKaMTnYdffdd9tJJ53U4BPdunWzfffd14YNG2Y//vGPrVWrVjm8gVuLSeCDDz6w2bNnW69evWz48OE1r/rwww/txBNPtPfee8/uvfde23XXXYtpRqPWRsBqFD6XD6sTa/GZbVzahlEQyIWA1w1YLj5wLwQgUJ4EqE/lGVe8gkA5EPBanxCwyiC7shGwUt0888wz7dJLL7W2bduWgffxdyGK31133RUEq+hCwIp/bOPsAQJWnKOH7akEvG7AiBIEIAAB6hM5AAEIeCXgtT4hYHnNmBzsqk8ASV3io48+sqVLl9pFF11k69evtzvvvNMGDhyYw1u4tVgEsolfsd5dqHXpwCoUST/rcITQTyywpHEEvG7AGucVT0MAAuVAgPpUDlHEBwiUJwGv9QkBqwzyLRcBZMmSJTZ48GA766yz7PLLL7eWLZlx09QpkEv8mtrW+t6PgOU1Mrnbpc6rIb0rbdj+8ZzHlrvHPFHuBLxuwMqdO/5BAAKZCVCfMjPiDghAoGkIeK1PCFhNkw8FfWsuAsjTTz9tffv2tVNPPdWuvvpqa926dS1b3nzzTbvjjjtMQteaNWvC3KWjjz7aJk6caN27d69170svvWRDhw61bbbZJnR0rV27Nohiy5cvD8+dccYZNnbs2PCON954w2bOnGn3339/WEMi2rnnnltrzUxH5lLfJ587depkn332WRDj5s+fbytXrrSKigqbO3euPfLII7Zx40br37+/TZo0yQ488EBr1qzZZtz1zoULF9rixYttxYoVpllhhx56aPC3Z8+etZ6J7BMH2X7JJZfYPffcYzvvvLPNmDHDjjvuuLC+7pOf6ngT708++STw+NGPfmQTJkyoWTfyR9xSL3XJnX/++WGd+mZgbdq0Kdg7b968wFtddf369QvxGDVq1GbHQ1PjLltlt44sRjE++eSTbdy4cdaxY8e8crOqqio8V11dndfzPAQBCECgWAS8bsCK5S/rQgAC8SFAfYpPrLAUAkkj4LU+IWCVQSZmK2DpS3c333xzECrSdWD96U9/Cj+TsFL3krBz1VVX2aBBg2pEnUiA6dy5cxgMf8EFFwSxJvW64oorbO+99w5iVt11+/TpE0SUSBhrrIClQfYPPvjgZja0a9cu7ZFJ2TNmzJggMtW99IwEt9NOO81atGhRI0xJUGrfvn0Ygi/bdXXt2tWWLVsW/GxoTd0rjrfffnsQm/IVsDZs2BBs05901+GHH27XXnut7bLLLjU/jgSsgw8+2CLxq+6zJ5xwQhACO3TokPNvBQJWzsh4AAIQKBEBrxuwErnPayAAAccEqE+Og4NpEEg4Aa/1CQGrDBIzk4AlwUJfstN96pBSZ5I6jiR0RNff//53GzlypOmf06dPN3XkSMiQWKJuJnUcff755+G5SKxIFWAkzFx55ZWhW6uystIWLFgQuo2+9a1vha4edQbpf2+11Vb24osvBgHt0UcftRtuuCF0g+lqrIAl0Unrjh8/3rp06WLvvvtuENVuuukmGzJkSBDvttxyy/AufflP73388ceDuKaOq2233TawkdijDqjnnnuulvAV2Sce+qKjOr0kWn388cemd3/xxRfBx9tuuy28V8PyxVD8X3311fB36vYSWwlM0RD9XIa4p4qQ6uqaNWuWHXHEEUFkS31HXTEqErDku4RDdY+pE0/XH/7wh+D/unXrggB47LHH5vxbgYCVMzIegAAESkTA6wasRO7zGghAwDEB6pPj4GAaBBJOwGt9QsAqg8TM5SuEElokzkjoiTqLJIroOOGUKVOCYKMuo7rH7SQ2SQTScTwJMc2bN6/VQXTjjTfaKaecUvOcOrEkJGm9dMcVI5vPOeccu/jii8N6jRWwfv7zn5s6vtQdFV2RyCZfo+N++lk0C0zvnjZtWg2L6DmJV8OGDQtCVSQ2pQpYqcJb6jNitMcee9gtt9yyWSfTs88+G44Z6mhidARSz+YiYEmU0xHBF154IXSAHXLIIbUyWEKl4qBuOh1h1BFKXZGApW6xBx54wHr37l3znOKvr1IqL9TVpZjkeiFg5UqM+yEAgVIR8LoBK5X/vAcCEPBLgPrkNzZYBoGkE/BanxCwyiAzsxGw1K2jTp2f/exnm812UgeRRI933nkndE6pm6rupY6lESNGhL/WPTo2GIlD6jBatGiR7bbbbjWPff3110EQueyyy8KROYkuqVe6WVyNFbAkUKnTK/VKt+aXX34ZRCvdHx39q+vvp59+GjqoVq9eXeNbtNYzzzwTusf222+/nLIn9chlxFAL5CJgrVq1KnTOSQi77rrrQudX3StaT0Kj/kiMjHirQ06iYt1jgtEz0fytnBwzs8f67WM/qNx8xliu65TT/RUdOlnrY4dYm5FjysktfIFA7Ah43YDFDiQGQwACBSdAfSo4UhaEAAQKRMBrfULAKlCAm3KZ+gQQdetobpWO9km4UpeNBq7XvV555ZXQbRQlaUO+9OrVy+69994wlLw+QSZ6Xt1NGhiuYeMaol5sAUtD3HU8LpOA9dFHH4Xjkg899FBWYYvWzSSwpS721Vdf2T//+U97/fXX7a233rI///nP4biihqanMsxVwBJ7xaohoSmdOJhpeD8CVlapkNdNbUacbG1/dkZez/IQBCDQeAJeN2CN94wVIACBuBOgPsU9gtgPgfIl4LU+IWCVQc41NANLM6zOPvtsu/76623gwIFhSPfWW29dy+v6homnQ5NOwJIolnokrq6AlU5YKkYHVrYCVupRwGzCn4uApU61a665Jsz20pcBMzHMVcDKRmhCwMomqqW7p9lWHe3bix8u3Qt5EwQgUIuA1w0YYYIABCBAfSIHIAABrwS81icELK8Zk4NdmYa4v//++2EOlQZ0a2C55kRFA8T1mkjAqk+Iqs+UTM9FHVheBSzNi4q6ybLBnakDK5WzBtcfcMABYdaUhsNr2LsuDXDXlfreXI4Q0oGVTaR83YOA5SseWJM8Al43YMmLBB5DAAJ1CVCfyAkIQMArAa/1CQHLa8bkYFcmAUtL6Rjf6NGjQ1eQBq7rGFp0RUfqXn755fCVQQ0Zz+YqtYClweoakr7jjjvWdHx99tlnYSC9Osuy7cDS1xQ1sF5daZplddhhh2XjbsYh81EcTj/9dPvVr3612XwqFYEBAwaELyTmK2BlMwNLA+Q10yzdDKx0A/XlfDadXQ1BYgZW/XQ4QpjVrxc3QaBoBLxuwIrmMAtDAAKxIUB9ik2oMBQCiSPgtT4hYJVBKmYjYGkm0+WXXx4Gq2tOlL5g17179+C9Bq5feOGF4WuA5557bvj36AuFEZ7oq3wa1B59Ya/QAlbqlwvrCkv6Ut6cOXPCVxA1jD46spiPgCWfIpFHw+Xnzp1r7du3r5UJb7/9dpiTpWHuCxcutB49emQUsKKOM7HVlxxTr1T+jZmBle1XCDXfSx13xx57bDCDGVil/0UPQ9yHDLc2Q2t/wKD0lvBGCCSbgNcNWLKjgvcQgIAIUJ/IAwhAwCsBr/UJActrxuRgVzYClpZ744037KSTTgpihsQWfYkvEqpefPFFGz58uK1du9amTp0ahCIdfdu4cWO4X8KX/pkqzhRawEoV0vS1vKuvvtp23nlnk7Clr/ZJgFMHmY7mNVbA0vFBdSlJ6JHfEu122mkn0xcVn3/++TAkfenSpTZz5swwQ6x58+YZBaxIFJPts2fPtl122SVE8dVXX7VLLrnE7rjjjvC/6xOwxF33tWrVKtyX7siihLybb77Zxo0bFwbpz5o1Kwh6iqPeo64rCW4nnHBC6EqLvjZYbAGrqqoq2FxdXZ1D5nIrBCAAgeIT8LoBK77nvAECEPBOgPrkPULYB4HkEvBanxCwyiAnsxWw5Oo999wTxA/NaNJz0Vf7JIw8/PDDpuNv69atS0tF3Vn6E83PKrSApZdKSPvpT39qq1evrmVDt27dglgjkUhXYwUsraFfyvHjx2/2rujF6sCSENW5c+d6BaVUI1NnYNUFKLFp+vTpwW6JhMuWLauZiyVx6aijjgpCnS4diZRYp/+tTq66s7o0mF/Cmv6kuw4//HC79tprawQ03YOAVQa/6LgAAQjkRcDrBiwvZ3gIAhAoKwLUp7IKJ85AoKwIeK1PCFhlkGa5CFgSPySQ3HTTTZbu+Nybb74ZOoWWLFlia9asCUJX//79g7DVr18/q6ioqCFWDAFLi6tTTMcFZYM6rgYNGmSTJ0+27bbbLnSQFUrA0jrqclLHkmZ/aU5Yu3btgqin7qxjjjmmphsqujedoJSaQvoKoY4kLlq0KAzHl3Alm8V6++23D11lmr+lLqoxY8aER3W8UMKcfqZnNOhd/n/55ZdpBSw9o04x2Ttv3jxbvnx54KT4DB06NLwrdUg/AlYZ/JLjAgQgkDcBrxuwvB3iQQhAoGwIUJ/KJpQ4AoGyI+C1PiFglV2q4RAESk+AI4SlZ84bIQCB7Ah43YBlZz13QQAC5UyA+lTO0cU3CMSbgNf6hIAV77zCegi4ILBq/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XEIBAQwSoT+QHBCDglYDX+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ycErBglEaZCwCsBBCyvkcEuCEDA6waMyEAAAhCgPpEDEICAVwJe6xMClteMwS4IxIgAAlaMgoWpEEgYAa8bsISFAXchAIE0BKhPpAUEIOCVgNf6hIDlNWOwCwIxIoCAFaNgYSoEEkbA6wYsYWHAXQhAAAGLHIAABGJEwOv+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snBKwYJRGmQsArAQQsr5HBLghAwOsGjMhAAAIQoD6RAxCAgFcCXusTApbXjMEuCMSIAAJWjIKFqRBIGAGvG7CEhQF3IQCBNASoT6QFBCDglYDX+oSA5TVjsAsCMSJw4KSnrLLLD23rLZvZ2ce0sh90ax4j6zEVAhAoZwJeN2DlzBzfIACB7AhQn7LjxF0QgEDpCXitTwhYpc8F3giBsiMQCVhyTCLWgvFtys5HHIIABOJJwOsGLJ40sRoCECgkAepTIWmyFgQgUEgCXusTAlYho8xaiSCwadMm058WLVqUjb/ffPONffXVV1ZZWZmXT6kClhZYfm7bvNbhIQhAAAKFJuB1A1ZoP1kPAhCIHwHqU/xihsUQSAoBr/UJAStGGfjSSy/Z0KFDbe3atVlZfdddd9mJJ56Y1b3pbrr77rvtpJNOsosuusjOP//8vNfRgxdffLHNmDEjpzVOPfVUu/rqq61169Y5PVfMm9944w274IILbNy4cdanT59ivqpka3/wwQc2e/Zs69Wrlw0fPjyv9yJg5YWNhyAAgRIQ8LoBK4HrvAICEHBOgPrkPECYB4EEE/BanxCwYpSUCFhNH6xIiFu5cmXZCFiRUNkYwbPWEcL2zWzBBI4QNn22YgEEICACXjdgRAcCEIAA9YkcgAAEvBLwWp8QsLxmTBq7IgFrv/32c9eZlA/GDz/8MHSIvffee3bvvffarrvums8yJX0GASs97poh7u2b2dkDGOJe0qTkZRCAQIMEvG7ACBsEIAAB6hM5AAEIeCXgtT4hYHnNGAQsl5FBwEoflqqqqvCD6upql3HDKAhAILkEvG7AkhsRPIcABCIC1CdyAQIQ8ErAa31CwPKaMUUQsDZs2GDLli2zJUuW2PLly239+vXWrVs323fffe20006zfv36WUVFRc2b083Aevrpp61v376m42Y77bSTnX322fbf//3fdsghh9hVV11lO+64Y9ZEs+nA+uyzz+yss84yzZ668cYb7dZbb7W5c+da586dbeLEicHu5s2bh6Hqq1evtltuucUef/xxW7duXfBHM8NGjRplbdtuPlRcg8v/93//1xYsWGAPPfSQrVmzJtiuDreBAwfamDFjwnt0RX7XdS46dpfKavLkyXbzzTfbvHnzTF1z/fv3t3PPPdcOPvhg0zufeOIJu/zyy0MM1HV2+umn2ymnnJLWRjFauHChLV682FasWBHideihhwbfe/bsac2aNasxKZWn7HnzzTdtzpw5wXYNZ5dPYrnnnnuGZ+o7kprPzDMErKzTnhshAIESE/C6ASsxBl4HAQg4JEB9chgUTIIABAIBr/UJAStGCdqYI4Tvv/9+ED3uu+++tB63a9fObrjhhjDEOxJFGhKwJNJIGJFopGvIkCFBtNlyyy2zJpqLgPU///M/ttdeewVBJroefPBBO/bYY8PX8zTsXd1Rn3zyyWbvP/zww+3aa6+1XXbZpeZnEpJ0bHH8+PFByEt3SfCZP3++bb311lkLWOLy+eef2/XXX19rSQlPt912m/3lL39Ja+eUKVPs0ksvtVatWtU8p3hLRBPnupfiNXPmzCDgRV9DjHi+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73vdqmaLuLAl2Ona4dOnScJxPl8QsdS/Nnj07CDqpR/HUnSXRS11RdY/TZRKw9H4JapEQpXdJaFKH2t///vdw9FKxiK7oiKTsefTRR+2www4LP5KwNXjw4OCvxLSoyyp6TmsOGzYsHP9Ud5mOSKYKWOn8kvAl8e/AAw8Mwlck5hXiK4SP9dvHflDZzCq27mrtz55hlb32zicleAYCEIBAwQnwH4gFR8qCEIBAgQhQnwoEkmUgAIGCE/Ban+jAKnioi7dgvgJWJosi4UNC16JFi0Ink66GBCx1GaWKIJneke7nuQpYEoY00yr10i/WgAEDgpiT2lWUes+f/vSnMA9LQpb+pIpV9dkd+V73mUwClmZZ/frXvw6dVtEVCYjyN5Vv9PNozUjcUheYRCv5q5lle++9uRikzrEzzzwzHOGM1ox4PvPMM0EM0yyv1CvKn2222SbENuqYK6SApfdJxOp094P5pATPQAACECg4Aa8bsII7yoIQgEDsCFCfYhcyDIZAYgh4rU8IWDFKwXyPEKa6qGHnOtamIedvv/12mMn0xz/+MQwI17Vy5Urr06dP+PeGBCwdb1OXko7w5XvlKmCl2ha9Ux1jEq+yueqzWV1QskWdaC+//LI99dRTgYkY1X0mk4CVTiSL/NRRTg2MjwbD1ydgqats5MiR4bhfNlfEJRPPUglYsrnz489mYzr3QAACECg6Aa8bsKI7zgsgAAH3BKhP7kOEgRBILAGv9QkBK0Yp2RgBSzOj9BU/dQdJmKnvipuAlTp7KlMoU8UoHRPUVwc1M0tHC+u7chWw0n3BLxKWIlGw7qywuh1YqUcBM/mknyNgZUOJeyAAgaQS8LoBS2o88BsCEPgPAeoT2QABCHgl4LU+IWB5zZg0duUrYEm80qBwfRlPA7179+4djpdpKPgPf/hD69KlSxijlArjAAAgAElEQVQUruHfcRWw0glHDYVWHWejR48OYp6Gq++///7h6OR3v/vd8LVD/fzkk0/OuQOrkALWe++9V2smWaZU9dKBVdFlG+u04LeZzOXnEIAABEpCwOsGrCTO8xIIQMA1AeqT6/BgHAQSTcBrfULAilFa5itgRcO7DznkkPAVv+22266W1xJx9LU6zU6Km4C1atUqO/zww+24444Lvkmgy3RFg9N1nE+innzXFwFTLx2PnDx5cpMIWBqmrwHysi11sHsmvzwIWBKv2v/XBQxxzxQsfg4BCJSMgNcNWMkA8CIIQMAtAeqT29BgGAQST8BrfULAilFq5itgpZtlFbmto3T6uWYu6YqbgPXuu+/aqFGjwjBzfRVRYlbqJf9uvvlmGzduXM0XB9evXx++BFhfh5P+XsPYNYOqKY4Qyv5bbrkl2CDf9AXF9u3b1/JL88sUMw1zj74s2ZQCVlVVVbCvuro6Rr9RmAoBCCSBgNcNWBLY4yMEINAwAeoTGQIBCHgl4LU+IWB5zZg0duUrYC1fvtwGDRpk3//+98Pg9X322ceaN29u+jqexBF1+nzyySexFLBSBbhu3bqFmVbytW3btqZh6Bryft5559n2229fcxxPRyonTJhgt912W/gqob7m16FDB9PX/zS8ffr06WG4va76BCxx07HLqHOrIZEw1xlYem+qiDZ8+HC78MILbaeddjIN4X/++edNRxU1u2vmzJnheOj/a+9OgKyszvyPP+ybIpsLmgRUHHS0SKI9QcVAAog6ICjgAIpCRGRRQBAtI6CoiAwKCuICigIqLiAMLuWooIXjhjIxOpNBJ9HIlIL7RnAF/Nfv/Oftud3cpu/tvt39nH6/t8pS6Xvf9zmfczj13l+f97zqz8oGWJMnTw5+jRo1yvtvBQFW3mR8AAEEqknA6wVYNTWf0yCAgGMB5ifHnUNpCKRcwOv8RIAV0cCsaICVuQdW6ea2atXKtIn4H/7wh7DqZ82aNda3b9/wthieQqg6dUvg7Nmzbfr06Vl7U8HW3LlzQ7BVp06d8J7MPbBKf0jvGzBggI0ZM8ZOOumksIJrn332KWGSfEbHnThxYlar5D0VCbD0WU0aF1xwQVhdlu2lFVhz5swpfqphRQOs5BbTJMRUe2bNmmUNGzbM+W8HAVbOVLwRAQSqWcDrBVg1M3A6BBBwKMD85LBTKAkBBIKA1/mJACuiAVrRAEtNVIilIGbp0qXh6XsKdfr3728jR44Mm5drNY9Cm2nTpoVVSVrRE0uApfZpZZKCHoVwa9euLd6cvXfv3jZu3Dhr3759iZ5OnkJ4ww03hM3rdVthjx497Nxzz7V+/fqF1VgjRoywN99801asWGFHHnlk+Lwc9Zm77747nENe+uehhx6yoUOHhpVR+v/MV0UDLB1Dn9Utgro9UqGb9vjq0qVLuL2wT58+JVZLVTTA2rFjR3DT6jyNMW1eP3/+/Jz2E0vaSYAV0URCqQikTMDrBVjKuoHmIoBAFgHmJ4YFAgh4FfA6PxFgeR0x1IVARAIvL2xhRR22mzVuZ/X+frHVadktouopFQEEarOA1wuw2mxO2xBAIDcB5qfcnHgXAghUv4DX+YkAq/rHAmdEoNYJFAdYalnjdla/y19qXRtpEAIIxCng9QIsTk2qRgCBQgowPxVSk2MhgEAhBbzOTwRYhexljoVASgVKBFhmVr/HDymVoNkIIOBNwOsFmDcn6kEAgeoXYH6qfnPOiAACuQl4nZ8IsHLrP96FAAJ7ECDAYngggIBXAa8XYF69qAsBBKpPgPmp+qw5EwII5CfgdX4iwMqvH3k3AghkESh5C+HPrH6Xt3FCAAEEXAh4vQBzgUMRCCBQowLMTzXKz8kRQGAPAl7nJwIshi0CCFRa4P82cf+Z1fv7u9jEvdKiHAABBAol4PUCrFDt4zgIIBCvAPNTvH1H5QjUdgGv8xMBVm0febQPgWoQKCoqCmfZuHFjNZyNUyCAAAK5C3i9AMu9BbwTAQRqqwDzU23tWdqFQPwCXucnAqz4xxYtQKDGBQiwarwLKAABBMoQ8HoBRochgAACzE+MAQQQ8CrgdX4iwPI6YqgLgYgECLAi6ixKRSBlAl4vwFLWDTQXAQSyCDA/MSwQQMCrgNf5iQDL64ihLgQiEiDAiqizKBWBlAl4vQBLWTfQXAQQIMBiDCCAQEQCXq+fCLAiGkSUioBXAQIsrz1DXQgg4PUCjJ5BAAEEmJ8YAwgg4FXA6/xEgOV1xFAXAhEJEGBF1FmUikDKBLxegKWsG2guAghkEWB+YlgggIBXAa/zEwGW1xFDXQhEJECAFVFnUSoCKRPwegGWsm6guQggQIDFGEAAgYgEvF4/EWBFNIgoFQGvAgRYXnuGuhBAwOsFGD2DAAIIMD8xBhBAwKuA1/mJAMvriKEuBCISIMCKqLMoFYGUCXi9AEtZN9BcBBDIIsD8xLBAAAGvAl7nJwIsryOGuhCISIAAK6LOolQEUibg9QIsZd1AcxFAgACLMYAAAhEJeL1+IsCKaBBRKgJeBQiwvPYMdSGAgNcLMHoGAQQQYH5iDCCAgFcBr/MTAZbXEUNdCEQkQIAVUWdRKgIpE/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AUtYNNBcBBAiwGAMIIBCRgNfrJwKsiAYRpSLgVaDrRf9mDfY72mt51IUAAggggAACCCCAAAIIIJBFoGWzOtbvmAZ29gkNin9KgMVQQQCBWitAgFVru5aGIYAAAggggAACCCCAQAoEzjy+gY34TcPQUgKsFHR4bW7izp07bdq0aXbdddfZ3LlzbeLEiVmbq4F+6qmn2tatW+3kk0+2e+65x9q0abPbe5PjLViwwJ544gnr0qVLwfk+/fRTO+uss+yDDz6wBx980Dp27FjhcyTHevLJJ/d4jGOPPdZ69uxpI0aMsPbt21f4fMkHv/nmm2C9cOFCe/7556vEqdJFmhkBViEUOQYCCCCAAAIIIIAAAgggUDMCWom1ckJTAqya4eeshRZ45JFHrF+/fnbeeefZvHnzrGnT/z+4M1/Lli2zYcOGhT9q27atPfroo3bMMcfs9r5PPvnEzj777PDnZYVcla2/JgKspGaFZYsWLbKuXbtWqhkEWJXi48MIIIAAAggggAACCCCAAAI5CBBg5YDEW+IReOutt2zQoEHWrFkzW758ubVr165E8d9//71ddtll9thjj1mvXr3slltusdtvv91GjRq1WyPfeOMNGzhwYPjnmmuusXr16hUcoioCLBV53333WevWrXerd8eOHbZp06awSu3++++3M844I6ycatmyZYXbRoBVYTo+iAACCCCAAAIIIIAAAgggkKMAtxDmCMXb4hDYtm2bXXDBBfYv//IvWW/727JlS7hlr3HjxjZ58mQbM2aMde/e3W688UZr0qRJiUYqBBo6dKitWbPG+vbtWyUA1R1gJY34/PPPwy2EL7/8cpkr0HJtMAFWrlK8DwEEEEAAAQQQQAABBBBAIF8Brbwa+KsGNvg4NnHP1473OxdQGDVp0qSs+2C98MILdsopp9iFF15oF198sY0ePdoUapVerZWs1HrxxRfDSqWDDz64uNUff/yxLV682B566CF77bXXwiov7Sk1btw469Spk9WpU6f4vUlApb2mLr/8cpsxY4Y98MAD1qFDB7viiivs17/+dZl7YP35z38OdWpV2dKlS61bt257lE/OpTeVtQIrOUBZoVN5gVqywu2AAw4oPkd5AZaOKcOVK1fa+vXr9+il+nQ8BZAyXrdune29995hXy3dFtqnTx9r1KhRhUZgUVFR+NzGjRsr9Hk+hAACCFSVgNdNSKuqvRwXAQTiEWB+iqevqBSBtAl4nZ/q/Pjjjz+mrTNob8UFkpDqzDPP3G1lVRJuaVWVNnK/9tprw8bvTz31lJ144oklQip9/tBDDy1xjJdeeims2nr99dd3K1BBy8yZM0MoVr9+/fDzJBBq3rx5CF7uvffe8OfJ3lsKtrJt4v7++++HlWR//OMfcwqvMs+VS4Cl42t/rzfffLPECqxCB1gKvLTSS31S+pXNa/v27XbppZfarbfemnUAXHTRRcG49Gq5XEYLAVYuSrwHAQRqQsDrBVhNWHBOBBDwJcD85Ks/qAYBBP5PwOv8RIDFKM1LILlNMAlyDjzwwPD55PZC7W2VPPHv6aefDnthaY+rKVOmFK+eSp5UeOWVVxbvj5WEPs8++6yNHTs2rKjSsb/++mtbvXq1TZ061T777LOw4bs2ks8MlfRkwM6dO9vNN98cNoz/8ssvw8oi/bt0gPXhhx+Gc+YTXuUaYGl106uvvmrXX3992AfsnHPOCTUpYMs8RllPRcxnBZZWqqkda9euDV5aoSavH374IQRaCg7VF5leWnF1+umnh43lFTZqpZry61deecUUXv3Xf/1XhZ8ISYCV118j3owAAtUo4PUCrBoJOBUCCDgVYH5y2jGUhQAC5nV+IsBicOYlkNz+d+edd5YIO5Lw5bDDDjP9bJ999rHNmzebVlopWEn+TCfTxuZXXXVVidVJuqVNt7GNHDkyhCvaKD55KWTRbXta1TR8+HBbsGBB+HmyokkBVrbN4kuveGrRokVxeHXXXXfZb3/72xK3JO4JIvNcuYDptjy1SU8jTF6FXIG1atUqGzBgQAgHtXF+siotOZfCq8GDB4dgL/HS5vIKBnXLpMK1zJf6RKvb5s6daxMnTsyliSXeQ4CVNxkfQACBahLwegFWTc3nNAgg4FiA+clx51AaAikX8Do/EWClfGBWpPnJBuyZodEjjzwSVkZlrrbS6qkJEyaEvZm0R5P2sPr222/D/lgfffRRcaiV/JlubSt9u2FS3yeffBICLK3U0v5Yhx9+eHGApb209Lljjz22RHMyAyOthLrjjjvsueees3zDKx00lwAr2U9KT1ZUeJQZwmUeo7IrsJIQUft9Pfroo2HVWelXYr9hw4ZiL62MU10///nPwx5hCvAq84TEzHM+3e0f7BcN/m9/soqMKz6DAAIIIICAR4G6LVtbk74DrenZIzyWR00RC3j9ghgxKaUjgECBBLzOTwRYBergNB1Gq3sU0mhfqzlz5oT9p7SiSv+UDqCSfbGSsCu5BbFHjx7FtxXqqX0Kp957773i2w9Le2bbzLy8FU3Jz1WvNkbXpvAKmTJvq8u138raxH3Hjh32zDPPhL2lFMRpI/n+/ftb3bp1dzt0efXmegth4vX444/nVP7zzz8fNmpPbp/UHmXJSyu0VK/6U3uGZas7l5MQYOWixHsQQAABBGIWaHrmcGt27tiYm0DtzgS8fkF0xkQ5CCBQAwJe5ycCrBoYDLGfUntL6XY/rYrSaiytNNL/Z3viYLLpu34+a9assEeUnlT48MMPF2/sXl6wI6/KBFi6xVBPMxw6dGhYfaXVWwqxDjrooJy7orynEGqV2bBhw8I+XQrrhgwZstvtieW1M9cAK5fVYJkNSwIs/Zn2ztJKtEWLFoVbPDNfegqhbiHUbaD5vgiw8hXj/QgggAACsQnUadHK2qz819jKpl7HAl6/IDomozQEEKgmAa/zEwFWNQ2A2nQa7UmlJwzOnj07rLhq2rRpWMHTvXv33Z5MmKy40h5Ny5cvD08K1O2GCr6SDeCrYwXWsmXLrFu3bjZ9+vTwpL2y9o4qq5/KC7Bkcv/994d9pFq1apX16YaFDrDKuhUxl7Gm2xC1kb3CPa3k0q2GemmTd+2Hte++++ZymOL3EGDlxcWbEUAAAQQiFCDAirDTnJfs9QuiczbKQwCBahDwOj8RYFVD59fGUyRPGNSG4PXq1Qurm7JtAJ7s16Sn8t19990hHGnTpk1YjdWwYcNAk8seWFu3bg0bj+s2uNJ7YJUV5GQLjN59991Qq25XVIimW+tyeZUXYOkY27dvD7cSai+vbEFQeQFWcmvmIYccEmpr3bp11pVnuXjl0qbkPQrf/uM//sPOP//88CTCbPuJlXc8AqzyhPg5AggggEDsAtxCGHsP+qvf6xdEf1JUhAAC1S3gdX4iwKrukVBLzpc8YfDoo48OT8DTE/eeeOKJrIFQsum7Vj7p1kE95e6ss84qIZHrUwi10it5omF5gVC2n2c+0fCMM84IgVouG5nnEmCpQZs2bQq3D77++ut200032fjx44tvJdy2bZtdcMEF4fbF0nuFqa758+fbRRddZCeddNIeAyydJ/FSqKcN6ps3b17CU5vda18xbeaulWFt27YNm+fr3KtXrzbtQZb5SjZ910bvBFi15C8pzUAAAQQQKIhA2MR94BBrOqjkE3wLcnAOkmoBr18QU90pNB4BBIKA1/mJAIsBWiGBZE8q3Q6oV8eOHUvcFph50GRl0V577RVWW61YscKOPPLIrIHLs88+a2PHjrXLL7883GKoYEWBy9SpU8P+UpkbsFckwNJJv/rqKxs3bpzptkLtBaX9uerU2fMT9HINsDKDKD3tT+HREUccEdq6c+fOsNG9bl/s3bt3uN2yQ4cOpmBLt1dqVZraePzxx5cbYGnVmerW7X8KzHTcQw891Hbt2mX/+Z//aVdffXVwU2ioVWFaJbdq1SobMGBACBmvv/768PRCrYLTyjGdXwGXnkyoPbL222+/vMZFUVFReP/GjRvz+hxvRgABBKpawOsFWFW3m+MjgIB/AeYn/31EhQikVcDr/ESAldYRWYB2a/WS9nzSS6uqMm8LzDx8sun7ypUrw6qgW265JTwNsPTrpZdesjFjxoTVS6Vfer/CGJ1PK770qmiApc9qc3mtAmvRokWJkKksllwDLH1eG6WPGjUqBEgXXnhh2CusSZMm4dBaofW73/2ueM+p5HzaZF6hklZW6bWnWwiTz2hS0YquZP+q0rXLWk+JTPazyrzFMVs7VYNuCdVeYfm+CLDyFeP9CCBQXQJeL8Cqq/2cBwEE/AowP/ntGypDIO0CXucnAqy0j8xKtF+D+tRTTzXtT6XN2UvfFpgcOtn0fdq0aVn3ycosQeGPQhztc/Xaa6+Fpwf27NkzrJjq1KlTiZVSlQmwduzYEQI31VQ6ZMpGkk+Apc8/88wzYa+tv/3tb6bgrlevXsWH1T5cul1QK6K04kr7ZU2aNCk8FVGfyTXA0vtUl1Z56Rx6EqKCPq2w0uosPVWwUaNGJZrz3XffmfYjW7Jkib344ovh/Fo9p9spR4wYYe3bt6/QiCDAqhAbH0IAgWoQ8HoBVg1N5xQIIOBcgPnJeQdRHgIpFvA6PxFgpXhQ0nQECiVAgFUoSY6DAAKFFvB6AVbodnI8BBCIT4D5Kb4+o2IE0iLgdX4iwErLCKSdCFShwMsLW1hRh+1VeAYO7U6g4f5W9yejre7BU92VRkEIZAp4vQCjlxBAAAHmJ8YAAgh4FfA6PxFgeR0x1IVARAIEWBF1VoFLrdv+Mqt76DUFPiqHQ6BwAl4vwArXQo6EAAKxCjA/xdpz1I1A7RfwOj8RYNX+sUcLEahyAQKsKif2e4KG+1n9X7/vtz4qS72A1wuw1HcMAAgg4PYx9XQNAggg4PX6iQCLsYkAApUWIMCqNGG8ByDAirfvUlK51wuwlPDTTAQQ2IMA8xPDAwEEvAp4nZ8IsLyOGOpCICIBAqyIOqvApXILYYFBOVzBBbxegBW8oRwQAQSiE2B+iq7LKBiB1Ah4nZ8IsFIzBGkoAlUnQIBVdbZuj6xN3H82weq2u8RtiRSGgAS8XoDROwgggADzE2MAAQS8CnidnwiwvI4Y6kIgIoGioqJQ7caNGyOqmlIRQCANAl4vwNJgTxsRQGDPAsxPjBAEEPAq4HV+IsDyOmKoC4GIBAiwIuosSkUgZQJeL8BS1g00FwEEsggwPzEsEEDAq4DX+YkAy+uIoS4EIhIgwIqosygVgZQJeL0AS1k30FwEECDAYgwggEBEAl6vnwiwIhpElIqAVwECLK89Q10IIOD1AoyeQQABBJifGAMIIOBVwOv8RIDldcRQFwIRCRBgRdRZlIpAygS8XoClrBtoLgIIZBFgfmJYIICAVwGv8xMBltcRQ10IRCRAgBVRZ1EqAikT8HoBlrJuoLkIIECAxRhAAIGIBLxePxFgRTSIKBUBrwIEWF57hroQQMDrBRg9gwACCDA/MQYQQMCrgNf5iQDL64ihLgQiEiDAiqizKBWBlAl4vQBLWTfQXAQQyCLA/MSwQAABrwJe5ycCLK8jhroQiEiAACuizqJUBFIm4PUCLGXdQHMRQIAAizGAAAIRCXi9fiLAimgQUSoCXgUIsLz2DHUhgIDXCzB6BgEEEGB+YgwggIBXAa/zEwGW1xFDXQhEJECAFVFnUSoCKRPwegGWsm6guQggkEWA+YlhgQACXgW8zk8EWF5HDHUhEJEAAVZEnUWpCKRMwOsFWMq6geYigAABFmMAAQQiEvB6/USAFdEgolQEvAoQYHntGepCAAGvF2D0DAIIIMD8xBhAAAGvAl7nJwIsryOGuhCISIAAK6LOolQEUibg9QIsZd1AcxFAIIsA8xPDAgEEvAp4nZ8IsLyOGOpCICIBAqyIOotSEUiZgNcLsJR1A81FAAECLMYAAghEJOD1+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rxx9/tB07dliDBg1SLhFH87te9G/WYL+j4yjWeZUtm9Wxfsc0sLNPYOw77yrKi0TA6wVYJHyUiQACVSjA/FSFuBwaAQQqJeB1fiLAqlS31syH77vvPhs6dKjde++9dtZZZ+2xiBdeeMFOOOEEGzVqlN14443WpEmTmik6j7N+/PHHNmfOHPv5z39uQ4YMyeOTvt/66aefhv764IMP7MEHH7SOHTu6Kbiy44QAq/BdeebxDWzEbxoW/sAcEYGUCXi9AEtZN9BcBBDIIsD8xLBAAAGvAl7nJwIsryNmD3XV9gArn/bF1H0EWDH1Vs3XqpVYKyc0rflCqACByAW8XoBFzkr5CCBQAAHmpwIgcggEEKgSAa/zEwFWlXR31R40n4CnsitrqrYl2Y+eT/tqor7aeM7KjhNWYBV+VBBgFd6UI6ZTwOsFWDp7g1YjgECmAPMT4wEBBLwKeJ2fCLC8jpg91JVPwFPZYKImePJpX03UVxvPWdlxQoBV+FHBLYSFN+WI6RTwegGWzt6g1QggQIDFGEAAgRgEvF4/EWDFMHpK1ZhPwFNWMJEc4+qrr7YRI0bYLbfcYg8//LC99dZb1rlzZxs+fLgNGzYs655Z3333nT322GN25513mo6vV48ePWz8+PHWrVs3q1u3bomKdeucjr169erw/m3btoX9n37961/bhRdeaJ06dbI6deqEcw8aNMhef/31Ep9XjdOmTSv+M53/2WeftbvuusvWrVtnP/zwg3Xp0sXOO+8869OnjzVq1Gi3Xk1qvu2228JndP4xY8aEz8ydO9euuOIKe/7558NxMl/aj2vx4sX20EMP2WuvvWbt2rWznj172rhx44rrTt6f3CLYvn17u/zyy23GjBn2wAMPWIcOHcLx1d7Se2Al/VDeMCy939muXbtsw4YNoba1a9fa5s2bg738zjnnHGvWrFnWQ7777rs2f/58W7VqlX322Wd28skn22WXXWbffPNNpfZKI8Aqrwdz/7lWXg38VQMbfBybuOeuxjsRKFvA6wUYfYYAAggwPzEGEEDAq4DX+YkAy+uI2UNdhQywFGB8/vnnIQwp/br44ovt2muvLREIffjhhyG8WbFiRdYKZ82aZfpc/fr1w88VSikgS4Ku0h9SILR06dIQvuQSYG3fvt2mTJli8+bNy3r+s88+O2wAv++++xb/fE+fUUjXuHFjW7hw4W4B1ksvvRRCrtKBmg68995728yZM2306NHFbU0CrObNmwczhU56tW3b1h599FFTsFXRAEtBmMIpvfR0Rm3If80114QwsPSrV69etmDBAjvssMNK/Oi5556z888/Pzhnvlq1amWDBw+2W2+9tcKb/RcVFYVDbty4McK/UZSMAAK1WcDrBVhtNqdtCCCQmwDzU25OvAsBBKpfwOv8RIBV/WOh0mcsZIClYk4//XSbPn26HXXUUaaVSgpeFIQPoF0AACAASURBVELttddeIXg55phjioOTK6+8MgQ3CkkUbh199NGm1UDPPPOMXXrppfbRRx+FVUddu3Y1BUdaYbVkyRLT5yZMmGAtW7YM73/77bfDn91///1htZcCl2TVUFnt27lzZ1gtpfNopZVWNf3yl78MK760suif//mfbdGiRaH2zOAtOZ6eajh79mzr3r17qOHJJ5+0Sy65pDjQyVyB9f7775vCMK30Gjt2bFhRdeCBB9rXX38dVpJNnTo1rGC65557rF+/fsEnCbB0XK1iu/nmm4Pdl19+GQIv/TvXpxD++OOPwUYB2e9//3ubNGlScZAoXwVRhx9+eFjl9Zvf/MYaNGhgChe1wkzhloJJhXLy1itpjwImtVn90qJFC9uyZUvoT4VXelX0aZUEWJX+a80BEECgigS8XoBVUXM5LAIIRCTA/BRRZ1EqAikT8Do/EWBFOBALGWApaFFQcvDBBxdL6HayiRMnhgAkc+XPn/70JzvjjDNMK3YUcmlFUeZLt6UNGDAgBC5aHaT3Dxw4MARjutUtCVOSz7zyyit22mmnhVvx1KbWrVuHH5XVvr/+9a82ZMgQa9OmTbh98YADDihx/q+++iqsDnv11VfDCrEjjzwyrC7TCrCXX3451KzwKvP11FNPhRq1kikzwFK9ur1w5MiRIRDKvCVP4ZJqVMCVGb5lBli33357CIMyX/k8hXD9+vXhFs7evXuH0C05f9Ked955J/TbEUccUeIcWp2lYFDhmYI23dqZaZptVV3itmzZMgKsCOcDSkYAgT0LeL0Ao98QQAAB5ifGAAIIeBXwOj8RYHkdMXuoq5ABllYX6ZY73UaX+VIApRVOmXsvPfjgg+FWsySgqlevXqX0klsGdbvf8uXLi2/7K6t9jzzySFjtpFVYCtiyvRTCKPjRbYnaC0p/8U499dSwb5X2+dJKqMxXEggp7EkCrG+//Tas4tKqJAVcJ5544m6n+uSTT0KApZVN2h9Lq6GSgOrFF18Mnzv22GMrFGAl4dUvfvGLECLuv//+xcdJ2qN+0O2aDRs23K023SqoWzIVZOkfrapL2qNja3Vc6VcSPrICq1JDmg8jgIBDAa8XYA6pKAkBBKpZgPmpmsE5HQII5CzgdX4iwMq5C/28sZABVukN0pNWZguwrrvuunArXekNxXOR0cqgL774wrSK6r333jPtL6XNx7Uxum7tUzimjdX1Kqt9yflzOV/SriR0K6udui1RG8Tr2EmApVBL4ZTqzKwr87yZq9SSz5W3wqq8n+v4mzZtst/97nfhVHffffduK6yS9uRikIRRCuTKa08SjPXt2zesOGvSpEkupyh+z9Pd/sF+0aBOXp/x8ua6LVtbk74DrenZI7yURB0IIFBAAa8XYAVsIodCAIFIBZifIu04ykYgBQJe5ycCrAgHXxLwZLtNrXRzcnkKYeYT/vYUYGULtcrj01P8brrpJlOt2jMq2yvXACs5f3nn1M+TwCrzaYvZ2qn3JsfNNYjSZ6oiwNIeVgqdPvjgg7BaLNl7LLO9uT61UJ9JAizt21Xe3lvJajitGktbgJX4Nj1zuDU7d2wuw4v3IIBARAJeL8AiIqRUBBCoIgHmpyqC5bAIIFBpAa/zEwFWpbu2+g+QSyiTVJXcTlb6VsHyjpEtrMo3wEoCmTVr1oR9s44//nj71a9+FTZDT8IZ7SGlVy4rsPI9f3Jc3W7nfQVW8nRH7QuWPJUx28gqr9+yfSaXFWVvvvmm/dM//VPoo7QGWHVatLI2K/+1+v9Cc0YEEKhSAa8XYFXaaA6OAAJRCDA/RdFNFIlAKgW8zk8EWBEOR21IrqcAagP0bPs6ZTZJYYSeYFd636jygpA97YGV7K1Up86ebxlLzjFmzJjwhMDS+08lt63tt99+OQVYFdmDq7w9sPRkQG3WvnLlyrz2wNq6dWvYY0vBU+k9sLSCKtuth2XdQqinNerJinqioVaqaaP6smzz6ftkHHz//fd22WWXhWCqrD29nn766TCmKroHVsy3ECZOBFgRToaUjEAOAl4vwHIonbcggEAtF2B+quUdTPMQiFjA6/xEgBXhoErCEz3lL9uT9ZImKUhROKNVWE888YR16dKluLUVCbDKewph8pRAPW1QYcxtt92220bwSQHaE0ubkOu2vlxvIUzOr2Po6Yh6emHmK3kC38yZM+3hhx+2/v37Fz+F8A9/+EMIqYqKikp85plnnrGhQ4eaTCvyFEI9wVBPRNxnn32KN3HPJ8BSzdpEXwGTPLTZev369csclUnfb9iwIbRHoVPmS09IVD3nn39+OK42u1cYlmzSnu2pigrQ9L477rgj1QEWtxBGOBlSMgI5CHi9AMuhdN6CAAK1XID5qZZ3MM1DIGIBr/MTAVaEgyozpGjXrl0IifR0Pt2mp7Dib3/7mymwuf766+2xxx4z3T44e/Zsa9asWaUCrMyA6PTTT7fp06fbUUcdFY759ttvhyfe3X///WHPq/Hjx9tdd90VArTevXuHMOWwww4rfu+MGTNMTwzUq6wAa/Lkyab3NWrUKLyvdOilwKd79+7WoEGDsBJKgZlWGf32t78NYYxWdumVhHWdO3cOIdEJJ5wQ/lzhlVY+vf766+H/MwMsPV1QG58/++yzwU+b1+vWR+0npScWTp06NezppaBO9nqVt0l76Z8feuihYcWVjj1u3Ljw78w+yjY01fdqj2pT38tHfaHP6VZBrfyaMmWK/fSnPy2xCkx7kWl1lWqXq1bltW3bNgR3Wp13ww03hNOlcQVW2MR94BBrOuicCGcDSkYAgfIEvF6AlVc3P0cAgdovwPxU+/uYFiIQq4DX+YkAK9IRpU3EFQopmNq2bVuZrVDQofftu+++Jd5TkRVYOoCCEK0SUnCT7aUVPgqJFKZl7oFV+r164qBCINWhAOnRRx8t3hdLG8+fcsopxe3S6iAds2HDhiE00molBVTZXgrDFGQdd9xxxT/WCiOFOvPmzdvtI7q9UcfVzzIDLL1RT0rUz5OAK/PDuh1SK71Gjx5dvGIq3wBLxxs0aFDW45cuNDNYUt+r3xUgZnsp2FIopWAr81bE5AmHWr2V+dL7NU4UhlU0wEpWtm3cuDHSv1GUjQACtVXA6wVYbfWmXQggkLsA81PuVrwTAQSqV8Dr/ESAVb3joKBn02ocbb69fPlyW7t2rWl/JL0UDinAOfPMM61r167FK5gyT17RAEvH+O6778LKLt2qprBJL92eqNVWffr0KXE+BV4333xz2CdKT7pTbbplT/tHaZWQVkwpENOxRowYEY6llVaLFy8OP9NntNH7/Pnzi/fQ0vm1MkorvNatWxdCrV/+8pdhE3Ido3RYl1mzwi19RnUonNLT+RSkLVy4cLcAS59T/apF9b/22mth1VPPnj3DiindwpgZEFVXgKW6du3aZQqiVJv6fvPmzaFNWu2m2tq3b591rCXtWbJkiW3ZssVOPvnkEAgqFNPKNAKsgv4V5WAIIOBAwOsFmAMaSkAAgRoWYH6q4Q7g9AggUKaA1/mJAItBm2oB3RI4YcIEW79+fdhTqvS+WqnGyaPxrMDKA4u3IoBAtQp4vQCrVgROhgACLgWYn1x2C0UhgICZeZ2fCLAYnrVaQCu4dJueNpbXqjPtY5X5euONN2zw4MG2//77Z/15rcYpYOMIsAqIyaEQQKCgAl4vwAraSA6GAAJRCjA/RdltFI1AKgS8zk8EWKkYfultpDY2122FyeblF110UQixdu7cGW4J1O2DTz31VNjPShu616tXL71YlWj5ywtbWFGH7RU7QuN2VvfAYVb34GkV+zyfQgABBPYg4PUCjE5DAAEEmJ8YAwgg4FXA6/xEgOV1xFBXwQR0e+CwYcPCPlHZXmVtdF+wAlJwoEoFWP/rU/en46zu381NgRZNRACB6hTwegFWnQacCwEEfAowP/nsF6pCAAFuIWQMIFCjAu+++27YTP7xxx8PG8PrKYk9evSwIUOG2D/+4z9m3ei+RguO7OSFCLCscTur3+UvkbWcchFAwLsAXxC99xD1IZBeAean9PY9LUfAu4DX+YkVWN5HDvUhEIFAYQKsn1n9Lm9H0FpKRACBmAS8XoDFZEitCCBQNQLMT1XjylERQKDyAl7nJwKsyvctR0Ag9QKFCLC0B1bdQ65IvSUACCBQWAGvF2CFbSVHQwCBGAWYn2LsNWpGIB0CXucnAqx0jD9aiUCVClQqwGr8M6vbdhjhVZX2EAdHIL0CXi/A0tsjtBwBBBIB5ifGAgIIeBXwOj8RYHkdMdSFQEQCRUVFodqNGzdGVDWlIoBAGgS8XoClwZ42IoDAngWYnxghCCDgVcDr/ESA5XXEUBcCEQkQYEXUWZSKQMoEvF6ApawbaC4CCGQRYH5iWCCAgFcBr/MTAZbXEUNdCEQkQIAVUWdRKgIpE/B6AZaybqC5CCBAgMUYQACBiAS8Xj8RYEU0iCgVAa8CBFhee4a6EEDA6wUYPYMAAggwPzEGEEDAq4DX+YkAy+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MQYQAABrwJe5ycCLK8jhroQiEiAACuizqJUBFIm4PUCLGXdQHMRQCCLAPMTwwIBBLwKeJ2fCLC8jhjqQiAiAQKsiDqLUhFImYDXC7CUdQPNRQABAizGAAIIRCTg9fqJACuiQUSpCHgVIMDy2jPUhQACXi/A6BkEEECA+YkxgAACXgW8zk8EWF5HDHUhEJEAAVZEnUWpCKRMwOsFWMq6geYigEAWAeYnhgUCCHgV8Do/EWB5HTHUhUBEAgRYEXUWpSKQMgGvF2Ap6waaiwACBFiMAQQQiEjA6/UTAVZEg4hSEfAqQIDltWeoCwEEvF6A0TMIIIAA8xNjAAEEvAp4nZ8IsLyOGOpCICIBAqyIOotSEUiZgNcLsJR1A81FAIEsAsxPDAsEEPAq4HV+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aG2+8YfPmzbM1a9bYZ599Zj169LAxY8ZYnz59rFGjRj4LpyoEEIhaQPPO4MGDbcqUKXbWWWeV2ZaPP/7YFi9ebEuWLLG33nrLOnbsaMOHD7cRI0bYvvvum/Vzu3btsvXr19v8+fNt3bp14T2a18aPH2/dunWzunXrRm1H8QggUFiBZM647bbbwpyhayHNNb1797Zx48ZZ+/bts55w+/bttmzZMlu6dKlt2LDB2rVrZ/379w9zTVmfYX4qbN9xNARqu4C+q7355pt2xx132KpVq2zz5s3WuXNnGzp0qA0ZMsRat25dsGuh6v5eSIBV20cv7UOgwAKapB588EG74IILwsVa6dfYsWNt9uzZ1qxZswKfmcMhgECaBT788EMbNWpUCM3vvffeMgMsBVYKql544YXduHTxdvfdd9sRRxxR4mc7duywG2+80a655hrbtm3bbp+bNWuWXXzxxVa/fv00dwFtRwCB/xX47rvvwrXOFVdckdVEoZQCKoXfmS/NYwq3VqxYsdvnyvoM8xPDDgEE8hEo77taly5dwi/5FLhnvioy15R3rqr4XkiAlc9o4L0IIBBWMwwaNMi++OILmzFjhg0YMCCsuHr11VfDFzx9aVy0aJGdd955VqdOHcQQQACBSgvoN4cKzR9//PFwrLICrG+++cYmTpxoCxcutMmTJ9ukSZOsbdu2tnXr1jBf3XrrrXbOOefYzTffbM2bNy+u67nnngsru/bbb7/wpbR79+7hZ08++WSY17Zs2WIrV660Xr16VbotHAABBOIXUJB+9tln2yGHHGIKuDVnNGjQIMwVN910k91www2mL4maq5JVVTt37gzzy+WXXx5WQGhOOvjgg0NorhXt119/vRUVFdk999xjBx10EPNT/MOEFiBQIwKlv6udfvrpYWGBroXmzp0b5ietSl+wYEGJBQcVuRaqie+FBFg1Mqw4KQJxCihl1yoFfaHTBZqWu2eGVMntPbrw0vJ4fXHkhQACCFRUQKscHn74Ybv66qvDF8MmTZrYRx99VGaA9corr9hpp51mJ5xwQgixWrZsWXzqr776Kqx8WL16dfhHtwfqpXNceumlYWWWvjj269evRLlPPfWUDRw4MIT1pS/2KtouPocAAvEK6BbACy+8MATcCqiSwDtpkX6uIF237jzwwAPhl356/fWvfw3BlVZyZgZb+plWPlx55ZU2c+ZMu/POO8MqUuaneMcIlSNQkwK6/hk9erTNmTMnzEWZ39V0DTVy5EjbtGlT+MVcp06dKjzX1NT3QgKsmhxdnBuByAQ+//zz8BvH//7v/y4x6SXNyPwi+MQTT4TfPvJCAAEEKiLw7bff2mWXXRZWJmiZuy7EtNLzqquuKjPAuu6668Lqhttvvz3cblj6pX0gFETpVkHto6WLur/85S9h9dXee+9t9913nx144IElPqZ5T18m33nnnXD7dOkl9xVpG59BAIF4BbQi9MwzzyyeM7LtJaNf4g0bNiyE79OmTQuN1fyhueb3v/99mIPq1atXAiEJ4Pv27Rt+WajAnvkp3nFC5Qh4FMhcqf78888Xf1eryFxTU98LCbA8jixqQsCpQLJM9Cc/+UlYqZC5uiEpOUn9y/oC6bRplIUAAs4EdJGl2wC1klNhlDZf15c+7TmT7RbC5KJs+fLlplVTxx577G4t0ipRrabSz2655ZbwBVS3PWvFlvZpUEjWuHHjEp/TbT/6AqpwTMc98cQTnUlRDgIIeBNIAizdrqMVEHol81fmqqzMurXKNHk4RRKmMz9561nqQSBugffffz8sRtCiA10vae89vSoy19TU90ICrLjHINUjUK0CyeSmL5PJbwdLF6CLLj3hIvO3jtVaJCdDAIFaIaCl6bqtRvvKJK89BViffvpp+PL3wQcflLlSKrnYOuCAA8JqK62cyGXO2tN5awU2jUAAgYIJJLcY6vbnZDV6WaseMk+abQ5jfipYt3AgBFItoOsp3TaoX8Y99thjYaW6bmlObi+syFxTU98LCbBSPZRpPAL5CeQyUSXvIcDKz5Z3I4BA+QKVDbCSL4g6Uz4BVnJht6enH5ZfPe9AAIE0CCT75mnj5OSBEbkEWMl7Xn755eIQPpcvlcxPaRhVtBGBigskc4SOoBVX8+fPtz59+ljdunWLD1qRuaamvhcSYFV8LPBJBFInkM9EpX1oFGKV3uMhdWg0GAEECiZQqADr+++/D0vnk5VY5a0aTS7sMjdXLlijOBACCNQagX//938PT0zVSw+GOOKII8J/5xNg6UlgDz30kB111FE5rRBlfqo1w4eGIFAlAnrC6dq1a8M89Mc//jGsbJ86dWrY6F177emVT4CVXAvV1PdCAqwqGSYcFIHaKZDPRMUKrNo5BmgVAjUpUKgAK7lYy/UWQlY41GSvc24E4hB46aWXbMyYMfbFF1/Y0qVLrVu3bsWF5xNgsQIrjv6mSgRiFHjvvffCw260l3HmE+XzCbCS1eg19b2QACvGkUfNCNSQgC6qevXqFZ6+wx5YNdQJnBaBFAvsKcBKnoaji7OynhaYbQ+s5Mlgewrd2QMrxYOOpiNQjsCuXbtM+11dcskl1qJFC7vtttvsuOOOK/EpPVX14osvtltvvdUyn/yV+aZse2AxPzH8EECg0ALJtZAexpU8MKIic01NfS8kwCr0iOB4CNRigXyeNqHfPp5zzjm1WIOmIYBAdQsU6imEWhkxb948a9q0aV5P3lm/fr117dq1upvN+RBAwKmAnuSluWTGjBkhtNJ/H3744VmrzfUphPXr1w+3OOvJq/k8GYz5yekgoSwEnAl8/fXXNmHCBHv11VeLf+FXkbmmpr4XEmA5G1CUg4BngS+//NLOO+88+/Of/5x1hYMu5C699NKw70Py5B3P7aE2BBCIS6C8lVBaGTpp0iQra7P1VatW2YABA8Lj7KdMmRKevrN58+awqrR58+ZhSX2bNm1KoGhl14gRI+ydd94pc2VXXIpUiwAChRDYtm1bmEe0UfvIkSNt1qxZ1qpVqzIP/cgjj1i/fv1KzD+Zb37llVfstNNOs759+xavcmd+KkRPcQwE0iOQudpTD5Q48cQTd2t8tu9zFZlraup7IQFWesYzLUWg0gJ6rP21115r06ZNK3HfdHLgN954wwYPHmwHHXSQLVu2zNq2bVvpc3IABBBAIBEoL8DSbxBPOeUUO/nkk23hwoWm5fHJ66uvvrJx48bZ6tWrwz89evQIP0r2ptGKBwVY+oKZ+UqeKKbga8GCBdasWTM6BAEEUi6wffv28As73RI4ffr08N/JZshl0SSrFfbaa68Qsrdv3774rXrE/ZVXXmkzZ860zIdFMD+lfKDRfAQqILB48eKw4GDUqFFZt3xJrmt69uxpeq+ulSoy19TU90ICrAoMCj6CQJoFkpBK+8zMmTPH9PSuRo0ahWWo2t9BXyAXLVoUJk6tbuCFAAIIFEqgvAArCakUoGtFxFVXXRWC9K1bt4ZbfPRlU7c2J4+2T+pKLua0ekI/Uwim15NPPhnmtS1bttjKlSvDHoC8EEAg3QI7d+60uXPnhtBKq640R+i2v/JemSFV7969wxfLDh06mFZy6dZDPSmsqKgoBOn6RSDzU3mi/BwBBLIJvPvuu+H7mb6TTZ48OaxM17WQgnf9Ak9PIPzss8/C9zUtPKjMXFMT3wsJsBj3CCCQl4DSdm30p8dEa/Ir/Ro7dqzNnj2bVQp5qfJmBBDIRaC8AEvH0CoH3fKnC7fSr86dO5d4tH3yc32x1JdJHV9fJku/8vmSmks7eA8CCMQr8Kc//cnOOOMM27RpU7mNKL0C4sMPPwwrQVesWLHbZ9u1a7fb0wv1Juancpl5AwIIlBJ47rnn7Pzzzw/XRKVfe++9d1jtOXr06BLhe0Xmmpr4XkiAxXBHAIG8BTRZKXHXbwzXrFkTgizdjqPHR/fp0yesyOKFAAIIFFoglwBL5/z444/DsvglS5aEi7eOHTva8OHDQ7CljZGzvfQkMW2CPH/+fFu3bl14i+a18ePHmzZ9r1u3bqGbw/EQQCBCgeRpXbmUnu0WHq2C0CpRPexmw4YNpuCqf//+Ya7JvK0w8/jMT7lo8x4EEMgU+J//+Z8w1+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H/BUBRqBJfEUAAAAAElFTkSuQmCC"/>
          <p:cNvSpPr>
            <a:spLocks noChangeAspect="1" noChangeArrowheads="1"/>
          </p:cNvSpPr>
          <p:nvPr/>
        </p:nvSpPr>
        <p:spPr bwMode="auto">
          <a:xfrm>
            <a:off x="307975" y="7937"/>
            <a:ext cx="15041514" cy="15041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Google Shape;353;p14">
            <a:extLst>
              <a:ext uri="{FF2B5EF4-FFF2-40B4-BE49-F238E27FC236}">
                <a16:creationId xmlns:a16="http://schemas.microsoft.com/office/drawing/2014/main" id="{01A5FE6D-0604-2BD8-6B05-2E575665F9B2}"/>
              </a:ext>
            </a:extLst>
          </p:cNvPr>
          <p:cNvSpPr txBox="1">
            <a:spLocks/>
          </p:cNvSpPr>
          <p:nvPr/>
        </p:nvSpPr>
        <p:spPr>
          <a:xfrm>
            <a:off x="1231746" y="824991"/>
            <a:ext cx="16430839" cy="2165400"/>
          </a:xfrm>
          <a:prstGeom prst="rect">
            <a:avLst/>
          </a:prstGeom>
        </p:spPr>
        <p:txBody>
          <a:bodyPr spcFirstLastPara="1" wrap="square" lIns="0" tIns="0" rIns="0" bIns="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defRPr/>
            </a:pPr>
            <a:r>
              <a:rPr lang="en-US" sz="4800" b="1" spc="-63" dirty="0">
                <a:solidFill>
                  <a:srgbClr val="002060"/>
                </a:solidFill>
                <a:latin typeface="Source Sans Pro" panose="020B0604020202020204" charset="0"/>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3" normalizeH="0" baseline="0" noProof="0" dirty="0">
                <a:ln>
                  <a:noFill/>
                </a:ln>
                <a:solidFill>
                  <a:srgbClr val="ED7D31"/>
                </a:solidFill>
                <a:effectLst/>
                <a:uLnTx/>
                <a:uFillTx/>
                <a:latin typeface="Source Sans Pro" panose="020B0604020202020204" charset="0"/>
                <a:ea typeface="+mn-ea"/>
                <a:cs typeface="+mn-cs"/>
              </a:rPr>
              <a:t>Collective bargaining as a policy instrument for </a:t>
            </a:r>
            <a:br>
              <a:rPr kumimoji="0" lang="en-US" sz="4000" b="1" i="0" u="none" strike="noStrike" kern="1200" cap="none" spc="-63" normalizeH="0" baseline="0" noProof="0" dirty="0">
                <a:ln>
                  <a:noFill/>
                </a:ln>
                <a:solidFill>
                  <a:srgbClr val="ED7D31"/>
                </a:solidFill>
                <a:effectLst/>
                <a:uLnTx/>
                <a:uFillTx/>
                <a:latin typeface="Source Sans Pro" panose="020B0604020202020204" charset="0"/>
                <a:ea typeface="+mn-ea"/>
                <a:cs typeface="+mn-cs"/>
              </a:rPr>
            </a:br>
            <a:r>
              <a:rPr kumimoji="0" lang="en-US" sz="4000" b="1" i="0" u="none" strike="noStrike" kern="1200" cap="none" spc="-63" normalizeH="0" baseline="0" noProof="0" dirty="0">
                <a:ln>
                  <a:noFill/>
                </a:ln>
                <a:solidFill>
                  <a:srgbClr val="ED7D31"/>
                </a:solidFill>
                <a:effectLst/>
                <a:uLnTx/>
                <a:uFillTx/>
                <a:latin typeface="Source Sans Pro" panose="020B0604020202020204" charset="0"/>
                <a:ea typeface="+mn-ea"/>
                <a:cs typeface="+mn-cs"/>
              </a:rPr>
              <a:t>achieving decent wages in Europe.</a:t>
            </a:r>
          </a:p>
        </p:txBody>
      </p:sp>
      <p:sp>
        <p:nvSpPr>
          <p:cNvPr id="4" name="Isosceles Triangle 3">
            <a:extLst>
              <a:ext uri="{FF2B5EF4-FFF2-40B4-BE49-F238E27FC236}">
                <a16:creationId xmlns:a16="http://schemas.microsoft.com/office/drawing/2014/main" id="{4A243B9C-6742-0322-B186-717CAAB08EFB}"/>
              </a:ext>
            </a:extLst>
          </p:cNvPr>
          <p:cNvSpPr/>
          <p:nvPr/>
        </p:nvSpPr>
        <p:spPr>
          <a:xfrm rot="16200000" flipV="1">
            <a:off x="-60164" y="749875"/>
            <a:ext cx="1110455" cy="906105"/>
          </a:xfrm>
          <a:prstGeom prst="triangle">
            <a:avLst>
              <a:gd name="adj" fmla="val 4935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13" name="Freeform 60">
            <a:extLst>
              <a:ext uri="{FF2B5EF4-FFF2-40B4-BE49-F238E27FC236}">
                <a16:creationId xmlns:a16="http://schemas.microsoft.com/office/drawing/2014/main" id="{02EE1536-A2AE-F115-E56D-5C390902CC63}"/>
              </a:ext>
            </a:extLst>
          </p:cNvPr>
          <p:cNvSpPr/>
          <p:nvPr/>
        </p:nvSpPr>
        <p:spPr>
          <a:xfrm>
            <a:off x="12801600" y="1389413"/>
            <a:ext cx="5481992" cy="8585710"/>
          </a:xfrm>
          <a:custGeom>
            <a:avLst/>
            <a:gdLst/>
            <a:ahLst/>
            <a:cxnLst/>
            <a:rect l="l" t="t" r="r" b="b"/>
            <a:pathLst>
              <a:path w="5215588" h="8486904">
                <a:moveTo>
                  <a:pt x="0" y="0"/>
                </a:moveTo>
                <a:lnTo>
                  <a:pt x="5215588" y="0"/>
                </a:lnTo>
                <a:lnTo>
                  <a:pt x="5215588" y="8486904"/>
                </a:lnTo>
                <a:lnTo>
                  <a:pt x="0" y="84869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4" name="Isosceles Triangle 13">
            <a:extLst>
              <a:ext uri="{FF2B5EF4-FFF2-40B4-BE49-F238E27FC236}">
                <a16:creationId xmlns:a16="http://schemas.microsoft.com/office/drawing/2014/main" id="{B0FEC734-8797-6679-FAC2-68EDDC1360C4}"/>
              </a:ext>
            </a:extLst>
          </p:cNvPr>
          <p:cNvSpPr/>
          <p:nvPr/>
        </p:nvSpPr>
        <p:spPr>
          <a:xfrm rot="7943305" flipV="1">
            <a:off x="481146" y="3303215"/>
            <a:ext cx="1021723" cy="515599"/>
          </a:xfrm>
          <a:prstGeom prst="triangle">
            <a:avLst>
              <a:gd name="adj" fmla="val 461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
        <p:nvSpPr>
          <p:cNvPr id="15" name="Isosceles Triangle 14">
            <a:extLst>
              <a:ext uri="{FF2B5EF4-FFF2-40B4-BE49-F238E27FC236}">
                <a16:creationId xmlns:a16="http://schemas.microsoft.com/office/drawing/2014/main" id="{55B81635-750C-1621-4CB2-E78E9CA472A3}"/>
              </a:ext>
            </a:extLst>
          </p:cNvPr>
          <p:cNvSpPr/>
          <p:nvPr/>
        </p:nvSpPr>
        <p:spPr>
          <a:xfrm rot="18599406" flipV="1">
            <a:off x="13246431" y="8928273"/>
            <a:ext cx="1021723" cy="515599"/>
          </a:xfrm>
          <a:prstGeom prst="triangle">
            <a:avLst>
              <a:gd name="adj" fmla="val 461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buClr>
                <a:srgbClr val="000000"/>
              </a:buClr>
            </a:pPr>
            <a:endParaRPr lang="en-US" sz="2800" kern="0">
              <a:solidFill>
                <a:srgbClr val="FFFFFF"/>
              </a:solidFill>
              <a:latin typeface="Arial"/>
              <a:sym typeface="Arial"/>
            </a:endParaRPr>
          </a:p>
        </p:txBody>
      </p:sp>
    </p:spTree>
    <p:extLst>
      <p:ext uri="{BB962C8B-B14F-4D97-AF65-F5344CB8AC3E}">
        <p14:creationId xmlns:p14="http://schemas.microsoft.com/office/powerpoint/2010/main" val="3281803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711</Words>
  <Application>Microsoft Office PowerPoint</Application>
  <PresentationFormat>Aangepast</PresentationFormat>
  <Paragraphs>50</Paragraphs>
  <Slides>10</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Source Sans Pro</vt:lpstr>
      <vt:lpstr>Calibri</vt:lpstr>
      <vt:lpstr>Raleway SemiBold</vt:lpstr>
      <vt:lpstr>Calibri Light</vt:lpstr>
      <vt:lpstr>Office Theme</vt:lpstr>
      <vt:lpstr>   The interplay of collective wage bargaining and statutory minimum wages in realizing adequate wage floors across European sectors    Janna Besamusca, Martin Guzi and Kea Tijdens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 Driven Social Rsponsibility: An Introduction to The Data Academy Program</dc:title>
  <dc:creator>Norma Hamid</dc:creator>
  <cp:lastModifiedBy>Fiona Dragstra</cp:lastModifiedBy>
  <cp:revision>143</cp:revision>
  <dcterms:created xsi:type="dcterms:W3CDTF">2006-08-16T00:00:00Z</dcterms:created>
  <dcterms:modified xsi:type="dcterms:W3CDTF">2023-10-09T08:18:59Z</dcterms:modified>
  <dc:identifier>DAEtqm9DLYU</dc:identifier>
</cp:coreProperties>
</file>