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4" r:id="rId4"/>
    <p:sldId id="275" r:id="rId5"/>
    <p:sldId id="261" r:id="rId6"/>
    <p:sldId id="303" r:id="rId7"/>
    <p:sldId id="258" r:id="rId8"/>
    <p:sldId id="311" r:id="rId9"/>
    <p:sldId id="27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0BC6AD-5EA4-47DE-ACBF-B519989FFB63}">
          <p14:sldIdLst>
            <p14:sldId id="256"/>
            <p14:sldId id="304"/>
            <p14:sldId id="275"/>
            <p14:sldId id="261"/>
            <p14:sldId id="303"/>
            <p14:sldId id="258"/>
            <p14:sldId id="31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pmann, Hannah" initials="LH" lastIdx="3" clrIdx="0">
    <p:extLst>
      <p:ext uri="{19B8F6BF-5375-455C-9EA6-DF929625EA0E}">
        <p15:presenceInfo xmlns:p15="http://schemas.microsoft.com/office/powerpoint/2012/main" userId="Liepmann, Hannah" providerId="None"/>
      </p:ext>
    </p:extLst>
  </p:cmAuthor>
  <p:cmAuthor id="2" name="Martin Ostermeier" initials="MO" lastIdx="4" clrIdx="1">
    <p:extLst>
      <p:ext uri="{19B8F6BF-5375-455C-9EA6-DF929625EA0E}">
        <p15:presenceInfo xmlns:p15="http://schemas.microsoft.com/office/powerpoint/2012/main" userId="Martin Ostermeier" providerId="None"/>
      </p:ext>
    </p:extLst>
  </p:cmAuthor>
  <p:cmAuthor id="3" name="Harasty, Clair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3BE"/>
    <a:srgbClr val="292144"/>
    <a:srgbClr val="2E2549"/>
    <a:srgbClr val="1F2FAF"/>
    <a:srgbClr val="231942"/>
    <a:srgbClr val="21193A"/>
    <a:srgbClr val="EFF1F6"/>
    <a:srgbClr val="FF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47" autoAdjust="0"/>
    <p:restoredTop sz="90701" autoAdjust="0"/>
  </p:normalViewPr>
  <p:slideViewPr>
    <p:cSldViewPr snapToGrid="0">
      <p:cViewPr varScale="1">
        <p:scale>
          <a:sx n="143" d="100"/>
          <a:sy n="143" d="100"/>
        </p:scale>
        <p:origin x="474" y="120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0515-7CD1-4DF3-ACC3-52377F521E5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419F-8C0D-447D-91F7-9A53765BAA6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6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1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8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93244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2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6511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356272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9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4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70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02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9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0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3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79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19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6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1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0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3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2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4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8DDD-92F2-4AD8-9F9C-7D1FE3BEA6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C5E2-772D-4C09-B4B2-05AEE6FE20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9">
          <p15:clr>
            <a:srgbClr val="F26B43"/>
          </p15:clr>
        </p15:guide>
        <p15:guide id="4" pos="7371">
          <p15:clr>
            <a:srgbClr val="F26B43"/>
          </p15:clr>
        </p15:guide>
        <p15:guide id="5" orient="horz" pos="309">
          <p15:clr>
            <a:srgbClr val="F26B43"/>
          </p15:clr>
        </p15:guide>
        <p15:guide id="6" orient="horz" pos="4011">
          <p15:clr>
            <a:srgbClr val="F26B43"/>
          </p15:clr>
        </p15:guide>
        <p15:guide id="7" orient="horz" pos="1508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orient="horz" pos="15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" y="0"/>
            <a:ext cx="1218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3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6"/>
          <a:stretch/>
        </p:blipFill>
        <p:spPr>
          <a:xfrm>
            <a:off x="1886" y="0"/>
            <a:ext cx="49561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B6A89-6381-224C-A9FC-EA986C66AC1A}"/>
              </a:ext>
            </a:extLst>
          </p:cNvPr>
          <p:cNvSpPr/>
          <p:nvPr/>
        </p:nvSpPr>
        <p:spPr>
          <a:xfrm>
            <a:off x="5466080" y="1355186"/>
            <a:ext cx="5859646" cy="463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2800" b="1" dirty="0">
                <a:latin typeface="Garamond" panose="02020404030301010803" pitchFamily="18" charset="0"/>
                <a:cs typeface="Arial" panose="020B0604020202020204" pitchFamily="34" charset="0"/>
              </a:rPr>
              <a:t>Rise of the digital labour platforms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endParaRPr lang="en-GB" dirty="0">
              <a:latin typeface="Garamond"/>
              <a:cs typeface="Garamond"/>
            </a:endParaRP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2400" dirty="0">
                <a:latin typeface="Garamond"/>
                <a:cs typeface="Garamond"/>
              </a:rPr>
              <a:t>Cloud computing and infrastructure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2400" dirty="0">
                <a:latin typeface="Garamond"/>
                <a:cs typeface="Garamond"/>
              </a:rPr>
              <a:t>Use of big data and algorithms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2400" dirty="0">
                <a:latin typeface="Garamond"/>
                <a:cs typeface="Garamond"/>
              </a:rPr>
              <a:t>Availability of venture capital funds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2400" dirty="0">
                <a:latin typeface="Garamond"/>
                <a:cs typeface="Garamond"/>
              </a:rPr>
              <a:t>Innovative ways of working, and flexibility for both workers and businesses</a:t>
            </a:r>
          </a:p>
          <a:p>
            <a:pPr marL="355600" indent="-355600">
              <a:lnSpc>
                <a:spcPct val="11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2400" dirty="0">
                <a:latin typeface="Garamond"/>
                <a:cs typeface="Garamond"/>
              </a:rPr>
              <a:t>Increasing relevance with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8680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" y="0"/>
            <a:ext cx="1218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" y="0"/>
            <a:ext cx="1218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" y="0"/>
            <a:ext cx="1218822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9135F-E54B-9D47-94AD-A75F4A58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1" y="1335257"/>
            <a:ext cx="655907" cy="437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13210-4932-9B4D-AD1B-908D1A4FE54E}"/>
              </a:ext>
            </a:extLst>
          </p:cNvPr>
          <p:cNvSpPr txBox="1"/>
          <p:nvPr/>
        </p:nvSpPr>
        <p:spPr>
          <a:xfrm>
            <a:off x="8492197" y="3439551"/>
            <a:ext cx="1397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41FA1"/>
                </a:solidFill>
              </a:rPr>
              <a:t>Ratings</a:t>
            </a:r>
          </a:p>
          <a:p>
            <a:r>
              <a:rPr lang="en-GB" sz="1300" b="1" dirty="0">
                <a:solidFill>
                  <a:srgbClr val="041FA1"/>
                </a:solidFill>
              </a:rPr>
              <a:t>Refusing work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9142C-96D8-F04C-996B-0C6DEE8EFCCD}"/>
              </a:ext>
            </a:extLst>
          </p:cNvPr>
          <p:cNvSpPr txBox="1"/>
          <p:nvPr/>
        </p:nvSpPr>
        <p:spPr>
          <a:xfrm>
            <a:off x="2987954" y="1080031"/>
            <a:ext cx="15899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41FA1"/>
                </a:solidFill>
              </a:rPr>
              <a:t>Allocation of work</a:t>
            </a:r>
          </a:p>
          <a:p>
            <a:r>
              <a:rPr lang="en-GB" sz="1300" b="1" dirty="0">
                <a:solidFill>
                  <a:srgbClr val="041FA1"/>
                </a:solidFill>
              </a:rPr>
              <a:t>Determining pay rates   </a:t>
            </a:r>
          </a:p>
        </p:txBody>
      </p:sp>
    </p:spTree>
    <p:extLst>
      <p:ext uri="{BB962C8B-B14F-4D97-AF65-F5344CB8AC3E}">
        <p14:creationId xmlns:p14="http://schemas.microsoft.com/office/powerpoint/2010/main" val="277637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" y="-1"/>
            <a:ext cx="12190114" cy="68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>
          <a:xfrm>
            <a:off x="1886" y="0"/>
            <a:ext cx="12188228" cy="6055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5916EA-2F1E-CC4B-92F9-EBCCC91C81B7}"/>
              </a:ext>
            </a:extLst>
          </p:cNvPr>
          <p:cNvSpPr txBox="1"/>
          <p:nvPr/>
        </p:nvSpPr>
        <p:spPr>
          <a:xfrm>
            <a:off x="690880" y="5648960"/>
            <a:ext cx="745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Working hours are quite high in location-based platforms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dirty="0"/>
              <a:t>65 hours in taxi sector; 59 hours in delivery sector per week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On online web-based platforms workers spend 8 hours in a typical week performing unpaid work</a:t>
            </a:r>
          </a:p>
        </p:txBody>
      </p:sp>
    </p:spTree>
    <p:extLst>
      <p:ext uri="{BB962C8B-B14F-4D97-AF65-F5344CB8AC3E}">
        <p14:creationId xmlns:p14="http://schemas.microsoft.com/office/powerpoint/2010/main" val="161741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" y="0"/>
            <a:ext cx="1218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14947</TotalTime>
  <Words>83</Words>
  <Application>Microsoft Office PowerPoint</Application>
  <PresentationFormat>Breedbeeld</PresentationFormat>
  <Paragraphs>14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Wingdings</vt:lpstr>
      <vt:lpstr>Wingdings 3</vt:lpstr>
      <vt:lpstr>Office Theme</vt:lpstr>
      <vt:lpstr>1_ILO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Claire Harasty</dc:creator>
  <cp:keywords>BRICS 2020;BEWG</cp:keywords>
  <cp:lastModifiedBy>paulien Osse</cp:lastModifiedBy>
  <cp:revision>348</cp:revision>
  <cp:lastPrinted>2020-01-30T13:09:10Z</cp:lastPrinted>
  <dcterms:created xsi:type="dcterms:W3CDTF">2020-01-16T15:56:18Z</dcterms:created>
  <dcterms:modified xsi:type="dcterms:W3CDTF">2022-03-22T08:29:37Z</dcterms:modified>
</cp:coreProperties>
</file>