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269" r:id="rId3"/>
    <p:sldId id="270" r:id="rId4"/>
    <p:sldId id="271" r:id="rId5"/>
    <p:sldId id="258" r:id="rId6"/>
    <p:sldId id="262" r:id="rId7"/>
    <p:sldId id="280" r:id="rId8"/>
    <p:sldId id="273" r:id="rId9"/>
    <p:sldId id="261" r:id="rId10"/>
    <p:sldId id="260" r:id="rId11"/>
    <p:sldId id="264" r:id="rId12"/>
    <p:sldId id="266" r:id="rId13"/>
    <p:sldId id="282" r:id="rId14"/>
    <p:sldId id="281" r:id="rId15"/>
    <p:sldId id="278" r:id="rId16"/>
    <p:sldId id="279" r:id="rId17"/>
    <p:sldId id="257" r:id="rId18"/>
  </p:sldIdLst>
  <p:sldSz cx="9144000" cy="6858000" type="screen4x3"/>
  <p:notesSz cx="6797675" cy="9926638"/>
  <p:defaultText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Közepesen sötét stílus 2 – 1. jelölőszín">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7" d="100"/>
          <a:sy n="77" d="100"/>
        </p:scale>
        <p:origin x="322" y="6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Élőfej helye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átum helye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BBF8FD50-3633-4656-BD5F-CE7932B92323}" type="datetimeFigureOut">
              <a:rPr lang="en-GB" smtClean="0"/>
              <a:t>06/10/2019</a:t>
            </a:fld>
            <a:endParaRPr lang="en-GB"/>
          </a:p>
        </p:txBody>
      </p:sp>
      <p:sp>
        <p:nvSpPr>
          <p:cNvPr id="4" name="Diakép helye 3"/>
          <p:cNvSpPr>
            <a:spLocks noGrp="1" noRot="1" noChangeAspect="1"/>
          </p:cNvSpPr>
          <p:nvPr>
            <p:ph type="sldImg" idx="2"/>
          </p:nvPr>
        </p:nvSpPr>
        <p:spPr>
          <a:xfrm>
            <a:off x="1166813" y="1241425"/>
            <a:ext cx="4464050"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Jegyzetek helye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en-GB"/>
          </a:p>
        </p:txBody>
      </p:sp>
      <p:sp>
        <p:nvSpPr>
          <p:cNvPr id="6" name="Élőláb helye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a:p>
        </p:txBody>
      </p:sp>
      <p:sp>
        <p:nvSpPr>
          <p:cNvPr id="7" name="Dia számának helye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941021AE-488D-49AC-9F71-540F035BA06E}" type="slidenum">
              <a:rPr lang="en-GB" smtClean="0"/>
              <a:t>‹#›</a:t>
            </a:fld>
            <a:endParaRPr lang="en-GB"/>
          </a:p>
        </p:txBody>
      </p:sp>
    </p:spTree>
    <p:extLst>
      <p:ext uri="{BB962C8B-B14F-4D97-AF65-F5344CB8AC3E}">
        <p14:creationId xmlns:p14="http://schemas.microsoft.com/office/powerpoint/2010/main" val="593624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fld id="{941021AE-488D-49AC-9F71-540F035BA06E}" type="slidenum">
              <a:rPr lang="en-GB" smtClean="0"/>
              <a:t>2</a:t>
            </a:fld>
            <a:endParaRPr lang="en-GB"/>
          </a:p>
        </p:txBody>
      </p:sp>
    </p:spTree>
    <p:extLst>
      <p:ext uri="{BB962C8B-B14F-4D97-AF65-F5344CB8AC3E}">
        <p14:creationId xmlns:p14="http://schemas.microsoft.com/office/powerpoint/2010/main" val="24260504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fld id="{941021AE-488D-49AC-9F71-540F035BA06E}" type="slidenum">
              <a:rPr lang="en-GB" smtClean="0"/>
              <a:t>3</a:t>
            </a:fld>
            <a:endParaRPr lang="en-GB"/>
          </a:p>
        </p:txBody>
      </p:sp>
    </p:spTree>
    <p:extLst>
      <p:ext uri="{BB962C8B-B14F-4D97-AF65-F5344CB8AC3E}">
        <p14:creationId xmlns:p14="http://schemas.microsoft.com/office/powerpoint/2010/main" val="17156360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a:p>
        </p:txBody>
      </p:sp>
      <p:sp>
        <p:nvSpPr>
          <p:cNvPr id="4" name="Dia számának helye 3"/>
          <p:cNvSpPr>
            <a:spLocks noGrp="1"/>
          </p:cNvSpPr>
          <p:nvPr>
            <p:ph type="sldNum" sz="quarter" idx="10"/>
          </p:nvPr>
        </p:nvSpPr>
        <p:spPr/>
        <p:txBody>
          <a:bodyPr/>
          <a:lstStyle/>
          <a:p>
            <a:fld id="{941021AE-488D-49AC-9F71-540F035BA06E}" type="slidenum">
              <a:rPr lang="en-GB" smtClean="0"/>
              <a:t>4</a:t>
            </a:fld>
            <a:endParaRPr lang="en-GB"/>
          </a:p>
        </p:txBody>
      </p:sp>
    </p:spTree>
    <p:extLst>
      <p:ext uri="{BB962C8B-B14F-4D97-AF65-F5344CB8AC3E}">
        <p14:creationId xmlns:p14="http://schemas.microsoft.com/office/powerpoint/2010/main" val="33757630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fld id="{941021AE-488D-49AC-9F71-540F035BA06E}" type="slidenum">
              <a:rPr lang="en-GB" smtClean="0"/>
              <a:t>7</a:t>
            </a:fld>
            <a:endParaRPr lang="en-GB"/>
          </a:p>
        </p:txBody>
      </p:sp>
    </p:spTree>
    <p:extLst>
      <p:ext uri="{BB962C8B-B14F-4D97-AF65-F5344CB8AC3E}">
        <p14:creationId xmlns:p14="http://schemas.microsoft.com/office/powerpoint/2010/main" val="41836450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r>
              <a:rPr lang="hu-HU" sz="1200" b="0" i="0" kern="1200" dirty="0" smtClean="0">
                <a:solidFill>
                  <a:schemeClr val="tx1"/>
                </a:solidFill>
                <a:effectLst/>
                <a:latin typeface="+mn-lt"/>
                <a:ea typeface="+mn-ea"/>
                <a:cs typeface="+mn-cs"/>
              </a:rPr>
              <a:t>Az ÚMT lehetővé teszi, hogy a munkáltató az üzemi tanáccsal üzemi megállapodásban – a munkabérek kivételével – rendezze a munkaviszonyra vonatkozó jogokat és kötelezettségeket, ha a munkáltató nem tartozik általa kötött kollektív szerződés hatálya alá, vagy a munkáltatónál nincs kollektív szerződés kötésére jogosult szakszervezet. Üzemi megbízottal nem lehet ilyen tartalmú üzemi megállapodást kötni. Az üzemi tanácsok kvázi kollektív szerződéskötési joga tehát a szakszervezetekkel kötött kollektív szerződések, s ezek munkavállalókra kedvező garanciái nélkül is, tudja biztosítani a munkáltatók számára a rugalmas szabályozást.</a:t>
            </a:r>
          </a:p>
          <a:p>
            <a:r>
              <a:rPr lang="hu-HU" sz="1200" b="0" i="0" kern="1200" dirty="0" smtClean="0">
                <a:solidFill>
                  <a:schemeClr val="tx1"/>
                </a:solidFill>
                <a:effectLst/>
                <a:latin typeface="+mn-lt"/>
                <a:ea typeface="+mn-ea"/>
                <a:cs typeface="+mn-cs"/>
              </a:rPr>
              <a:t>Az ÚMT a kollektív tárgyalásoknak csak a munkahelyi szintjét szabályozza, kollektív szerződés azonban a munkahelyen kívül is köthető az Ágazati Párbeszéd Bizottságokban (2009. évi LXXIV. törvény), a kollektív szerződéseknek így több szintje jöhet létre.</a:t>
            </a:r>
          </a:p>
          <a:p>
            <a:endParaRPr lang="hu-HU" dirty="0"/>
          </a:p>
        </p:txBody>
      </p:sp>
      <p:sp>
        <p:nvSpPr>
          <p:cNvPr id="4" name="Dia számának helye 3"/>
          <p:cNvSpPr>
            <a:spLocks noGrp="1"/>
          </p:cNvSpPr>
          <p:nvPr>
            <p:ph type="sldNum" sz="quarter" idx="10"/>
          </p:nvPr>
        </p:nvSpPr>
        <p:spPr/>
        <p:txBody>
          <a:bodyPr/>
          <a:lstStyle/>
          <a:p>
            <a:fld id="{941021AE-488D-49AC-9F71-540F035BA06E}" type="slidenum">
              <a:rPr lang="en-GB" smtClean="0"/>
              <a:t>17</a:t>
            </a:fld>
            <a:endParaRPr lang="en-GB"/>
          </a:p>
        </p:txBody>
      </p:sp>
    </p:spTree>
    <p:extLst>
      <p:ext uri="{BB962C8B-B14F-4D97-AF65-F5344CB8AC3E}">
        <p14:creationId xmlns:p14="http://schemas.microsoft.com/office/powerpoint/2010/main" val="42312865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Címdia">
    <p:spTree>
      <p:nvGrpSpPr>
        <p:cNvPr id="1" name=""/>
        <p:cNvGrpSpPr/>
        <p:nvPr/>
      </p:nvGrpSpPr>
      <p:grpSpPr>
        <a:xfrm>
          <a:off x="0" y="0"/>
          <a:ext cx="0" cy="0"/>
          <a:chOff x="0" y="0"/>
          <a:chExt cx="0" cy="0"/>
        </a:xfrm>
      </p:grpSpPr>
      <p:sp>
        <p:nvSpPr>
          <p:cNvPr id="2" name="Cím 1"/>
          <p:cNvSpPr>
            <a:spLocks noGrp="1"/>
          </p:cNvSpPr>
          <p:nvPr>
            <p:ph type="ctrTitle"/>
          </p:nvPr>
        </p:nvSpPr>
        <p:spPr>
          <a:xfrm>
            <a:off x="685800" y="2130425"/>
            <a:ext cx="7772400" cy="1470025"/>
          </a:xfrm>
        </p:spPr>
        <p:txBody>
          <a:bodyPr/>
          <a:lstStyle/>
          <a:p>
            <a:r>
              <a:rPr lang="hu-HU" smtClean="0"/>
              <a:t>Mintacím szerkesztése</a:t>
            </a:r>
            <a:endParaRPr lang="en-US"/>
          </a:p>
        </p:txBody>
      </p:sp>
      <p:sp>
        <p:nvSpPr>
          <p:cNvPr id="3" name="Alcím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u-HU" smtClean="0"/>
              <a:t>Alcím mintájának szerkesztése</a:t>
            </a:r>
            <a:endParaRPr lang="en-US"/>
          </a:p>
        </p:txBody>
      </p:sp>
      <p:sp>
        <p:nvSpPr>
          <p:cNvPr id="4" name="Dátum helye 3"/>
          <p:cNvSpPr>
            <a:spLocks noGrp="1"/>
          </p:cNvSpPr>
          <p:nvPr>
            <p:ph type="dt" sz="half" idx="10"/>
          </p:nvPr>
        </p:nvSpPr>
        <p:spPr/>
        <p:txBody>
          <a:bodyPr/>
          <a:lstStyle/>
          <a:p>
            <a:fld id="{ED9DCC80-E9F0-44AC-B53A-43483362738D}" type="datetimeFigureOut">
              <a:rPr lang="en-US" smtClean="0"/>
              <a:t>10/6/2019</a:t>
            </a:fld>
            <a:endParaRPr lang="en-US"/>
          </a:p>
        </p:txBody>
      </p:sp>
      <p:sp>
        <p:nvSpPr>
          <p:cNvPr id="5" name="Élőláb helye 4"/>
          <p:cNvSpPr>
            <a:spLocks noGrp="1"/>
          </p:cNvSpPr>
          <p:nvPr>
            <p:ph type="ftr" sz="quarter" idx="11"/>
          </p:nvPr>
        </p:nvSpPr>
        <p:spPr/>
        <p:txBody>
          <a:bodyPr/>
          <a:lstStyle/>
          <a:p>
            <a:endParaRPr lang="en-US"/>
          </a:p>
        </p:txBody>
      </p:sp>
      <p:sp>
        <p:nvSpPr>
          <p:cNvPr id="6" name="Dia számának helye 5"/>
          <p:cNvSpPr>
            <a:spLocks noGrp="1"/>
          </p:cNvSpPr>
          <p:nvPr>
            <p:ph type="sldNum" sz="quarter" idx="12"/>
          </p:nvPr>
        </p:nvSpPr>
        <p:spPr/>
        <p:txBody>
          <a:bodyPr/>
          <a:lstStyle/>
          <a:p>
            <a:fld id="{9E8199E2-DD75-4D25-A536-8CCA5F3555E5}" type="slidenum">
              <a:rPr lang="en-US" smtClean="0"/>
              <a:t>‹#›</a:t>
            </a:fld>
            <a:endParaRPr lang="en-US"/>
          </a:p>
        </p:txBody>
      </p:sp>
    </p:spTree>
    <p:extLst>
      <p:ext uri="{BB962C8B-B14F-4D97-AF65-F5344CB8AC3E}">
        <p14:creationId xmlns:p14="http://schemas.microsoft.com/office/powerpoint/2010/main" val="3207265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Cím és függőleges szöveg">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en-US"/>
          </a:p>
        </p:txBody>
      </p:sp>
      <p:sp>
        <p:nvSpPr>
          <p:cNvPr id="3" name="Függőleges szöveg helye 2"/>
          <p:cNvSpPr>
            <a:spLocks noGrp="1"/>
          </p:cNvSpPr>
          <p:nvPr>
            <p:ph type="body" orient="vert" idx="1"/>
          </p:nvPr>
        </p:nvSpPr>
        <p:spPr/>
        <p:txBody>
          <a:bodyPr vert="eaVert"/>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en-US"/>
          </a:p>
        </p:txBody>
      </p:sp>
      <p:sp>
        <p:nvSpPr>
          <p:cNvPr id="4" name="Dátum helye 3"/>
          <p:cNvSpPr>
            <a:spLocks noGrp="1"/>
          </p:cNvSpPr>
          <p:nvPr>
            <p:ph type="dt" sz="half" idx="10"/>
          </p:nvPr>
        </p:nvSpPr>
        <p:spPr/>
        <p:txBody>
          <a:bodyPr/>
          <a:lstStyle/>
          <a:p>
            <a:fld id="{ED9DCC80-E9F0-44AC-B53A-43483362738D}" type="datetimeFigureOut">
              <a:rPr lang="en-US" smtClean="0"/>
              <a:t>10/6/2019</a:t>
            </a:fld>
            <a:endParaRPr lang="en-US"/>
          </a:p>
        </p:txBody>
      </p:sp>
      <p:sp>
        <p:nvSpPr>
          <p:cNvPr id="5" name="Élőláb helye 4"/>
          <p:cNvSpPr>
            <a:spLocks noGrp="1"/>
          </p:cNvSpPr>
          <p:nvPr>
            <p:ph type="ftr" sz="quarter" idx="11"/>
          </p:nvPr>
        </p:nvSpPr>
        <p:spPr/>
        <p:txBody>
          <a:bodyPr/>
          <a:lstStyle/>
          <a:p>
            <a:endParaRPr lang="en-US"/>
          </a:p>
        </p:txBody>
      </p:sp>
      <p:sp>
        <p:nvSpPr>
          <p:cNvPr id="6" name="Dia számának helye 5"/>
          <p:cNvSpPr>
            <a:spLocks noGrp="1"/>
          </p:cNvSpPr>
          <p:nvPr>
            <p:ph type="sldNum" sz="quarter" idx="12"/>
          </p:nvPr>
        </p:nvSpPr>
        <p:spPr/>
        <p:txBody>
          <a:bodyPr/>
          <a:lstStyle/>
          <a:p>
            <a:fld id="{9E8199E2-DD75-4D25-A536-8CCA5F3555E5}" type="slidenum">
              <a:rPr lang="en-US" smtClean="0"/>
              <a:t>‹#›</a:t>
            </a:fld>
            <a:endParaRPr lang="en-US"/>
          </a:p>
        </p:txBody>
      </p:sp>
    </p:spTree>
    <p:extLst>
      <p:ext uri="{BB962C8B-B14F-4D97-AF65-F5344CB8AC3E}">
        <p14:creationId xmlns:p14="http://schemas.microsoft.com/office/powerpoint/2010/main" val="15194779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Függőleges cím és szöveg">
    <p:spTree>
      <p:nvGrpSpPr>
        <p:cNvPr id="1" name=""/>
        <p:cNvGrpSpPr/>
        <p:nvPr/>
      </p:nvGrpSpPr>
      <p:grpSpPr>
        <a:xfrm>
          <a:off x="0" y="0"/>
          <a:ext cx="0" cy="0"/>
          <a:chOff x="0" y="0"/>
          <a:chExt cx="0" cy="0"/>
        </a:xfrm>
      </p:grpSpPr>
      <p:sp>
        <p:nvSpPr>
          <p:cNvPr id="2" name="Függőleges cím 1"/>
          <p:cNvSpPr>
            <a:spLocks noGrp="1"/>
          </p:cNvSpPr>
          <p:nvPr>
            <p:ph type="title" orient="vert"/>
          </p:nvPr>
        </p:nvSpPr>
        <p:spPr>
          <a:xfrm>
            <a:off x="6629400" y="274638"/>
            <a:ext cx="2057400" cy="5851525"/>
          </a:xfrm>
        </p:spPr>
        <p:txBody>
          <a:bodyPr vert="eaVert"/>
          <a:lstStyle/>
          <a:p>
            <a:r>
              <a:rPr lang="hu-HU" smtClean="0"/>
              <a:t>Mintacím szerkesztése</a:t>
            </a:r>
            <a:endParaRPr lang="en-US"/>
          </a:p>
        </p:txBody>
      </p:sp>
      <p:sp>
        <p:nvSpPr>
          <p:cNvPr id="3" name="Függőleges szöveg helye 2"/>
          <p:cNvSpPr>
            <a:spLocks noGrp="1"/>
          </p:cNvSpPr>
          <p:nvPr>
            <p:ph type="body" orient="vert" idx="1"/>
          </p:nvPr>
        </p:nvSpPr>
        <p:spPr>
          <a:xfrm>
            <a:off x="457200" y="274638"/>
            <a:ext cx="6019800" cy="5851525"/>
          </a:xfrm>
        </p:spPr>
        <p:txBody>
          <a:bodyPr vert="eaVert"/>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en-US"/>
          </a:p>
        </p:txBody>
      </p:sp>
      <p:sp>
        <p:nvSpPr>
          <p:cNvPr id="4" name="Dátum helye 3"/>
          <p:cNvSpPr>
            <a:spLocks noGrp="1"/>
          </p:cNvSpPr>
          <p:nvPr>
            <p:ph type="dt" sz="half" idx="10"/>
          </p:nvPr>
        </p:nvSpPr>
        <p:spPr/>
        <p:txBody>
          <a:bodyPr/>
          <a:lstStyle/>
          <a:p>
            <a:fld id="{ED9DCC80-E9F0-44AC-B53A-43483362738D}" type="datetimeFigureOut">
              <a:rPr lang="en-US" smtClean="0"/>
              <a:t>10/6/2019</a:t>
            </a:fld>
            <a:endParaRPr lang="en-US"/>
          </a:p>
        </p:txBody>
      </p:sp>
      <p:sp>
        <p:nvSpPr>
          <p:cNvPr id="5" name="Élőláb helye 4"/>
          <p:cNvSpPr>
            <a:spLocks noGrp="1"/>
          </p:cNvSpPr>
          <p:nvPr>
            <p:ph type="ftr" sz="quarter" idx="11"/>
          </p:nvPr>
        </p:nvSpPr>
        <p:spPr/>
        <p:txBody>
          <a:bodyPr/>
          <a:lstStyle/>
          <a:p>
            <a:endParaRPr lang="en-US"/>
          </a:p>
        </p:txBody>
      </p:sp>
      <p:sp>
        <p:nvSpPr>
          <p:cNvPr id="6" name="Dia számának helye 5"/>
          <p:cNvSpPr>
            <a:spLocks noGrp="1"/>
          </p:cNvSpPr>
          <p:nvPr>
            <p:ph type="sldNum" sz="quarter" idx="12"/>
          </p:nvPr>
        </p:nvSpPr>
        <p:spPr/>
        <p:txBody>
          <a:bodyPr/>
          <a:lstStyle/>
          <a:p>
            <a:fld id="{9E8199E2-DD75-4D25-A536-8CCA5F3555E5}" type="slidenum">
              <a:rPr lang="en-US" smtClean="0"/>
              <a:t>‹#›</a:t>
            </a:fld>
            <a:endParaRPr lang="en-US"/>
          </a:p>
        </p:txBody>
      </p:sp>
    </p:spTree>
    <p:extLst>
      <p:ext uri="{BB962C8B-B14F-4D97-AF65-F5344CB8AC3E}">
        <p14:creationId xmlns:p14="http://schemas.microsoft.com/office/powerpoint/2010/main" val="664540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ím és tartalom">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en-US"/>
          </a:p>
        </p:txBody>
      </p:sp>
      <p:sp>
        <p:nvSpPr>
          <p:cNvPr id="3" name="Tartalom helye 2"/>
          <p:cNvSpPr>
            <a:spLocks noGrp="1"/>
          </p:cNvSpPr>
          <p:nvPr>
            <p:ph idx="1"/>
          </p:nvPr>
        </p:nvSpPr>
        <p:spPr/>
        <p:txBody>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en-US"/>
          </a:p>
        </p:txBody>
      </p:sp>
      <p:sp>
        <p:nvSpPr>
          <p:cNvPr id="4" name="Dátum helye 3"/>
          <p:cNvSpPr>
            <a:spLocks noGrp="1"/>
          </p:cNvSpPr>
          <p:nvPr>
            <p:ph type="dt" sz="half" idx="10"/>
          </p:nvPr>
        </p:nvSpPr>
        <p:spPr/>
        <p:txBody>
          <a:bodyPr/>
          <a:lstStyle/>
          <a:p>
            <a:fld id="{ED9DCC80-E9F0-44AC-B53A-43483362738D}" type="datetimeFigureOut">
              <a:rPr lang="en-US" smtClean="0"/>
              <a:t>10/6/2019</a:t>
            </a:fld>
            <a:endParaRPr lang="en-US"/>
          </a:p>
        </p:txBody>
      </p:sp>
      <p:sp>
        <p:nvSpPr>
          <p:cNvPr id="5" name="Élőláb helye 4"/>
          <p:cNvSpPr>
            <a:spLocks noGrp="1"/>
          </p:cNvSpPr>
          <p:nvPr>
            <p:ph type="ftr" sz="quarter" idx="11"/>
          </p:nvPr>
        </p:nvSpPr>
        <p:spPr/>
        <p:txBody>
          <a:bodyPr/>
          <a:lstStyle/>
          <a:p>
            <a:endParaRPr lang="en-US"/>
          </a:p>
        </p:txBody>
      </p:sp>
      <p:sp>
        <p:nvSpPr>
          <p:cNvPr id="6" name="Dia számának helye 5"/>
          <p:cNvSpPr>
            <a:spLocks noGrp="1"/>
          </p:cNvSpPr>
          <p:nvPr>
            <p:ph type="sldNum" sz="quarter" idx="12"/>
          </p:nvPr>
        </p:nvSpPr>
        <p:spPr/>
        <p:txBody>
          <a:bodyPr/>
          <a:lstStyle/>
          <a:p>
            <a:fld id="{9E8199E2-DD75-4D25-A536-8CCA5F3555E5}" type="slidenum">
              <a:rPr lang="en-US" smtClean="0"/>
              <a:t>‹#›</a:t>
            </a:fld>
            <a:endParaRPr lang="en-US"/>
          </a:p>
        </p:txBody>
      </p:sp>
    </p:spTree>
    <p:extLst>
      <p:ext uri="{BB962C8B-B14F-4D97-AF65-F5344CB8AC3E}">
        <p14:creationId xmlns:p14="http://schemas.microsoft.com/office/powerpoint/2010/main" val="18673269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zakaszfejléc">
    <p:spTree>
      <p:nvGrpSpPr>
        <p:cNvPr id="1" name=""/>
        <p:cNvGrpSpPr/>
        <p:nvPr/>
      </p:nvGrpSpPr>
      <p:grpSpPr>
        <a:xfrm>
          <a:off x="0" y="0"/>
          <a:ext cx="0" cy="0"/>
          <a:chOff x="0" y="0"/>
          <a:chExt cx="0" cy="0"/>
        </a:xfrm>
      </p:grpSpPr>
      <p:sp>
        <p:nvSpPr>
          <p:cNvPr id="2" name="Cím 1"/>
          <p:cNvSpPr>
            <a:spLocks noGrp="1"/>
          </p:cNvSpPr>
          <p:nvPr>
            <p:ph type="title"/>
          </p:nvPr>
        </p:nvSpPr>
        <p:spPr>
          <a:xfrm>
            <a:off x="722313" y="4406900"/>
            <a:ext cx="7772400" cy="1362075"/>
          </a:xfrm>
        </p:spPr>
        <p:txBody>
          <a:bodyPr anchor="t"/>
          <a:lstStyle>
            <a:lvl1pPr algn="l">
              <a:defRPr sz="4000" b="1" cap="all"/>
            </a:lvl1pPr>
          </a:lstStyle>
          <a:p>
            <a:r>
              <a:rPr lang="hu-HU" smtClean="0"/>
              <a:t>Mintacím szerkesztése</a:t>
            </a:r>
            <a:endParaRPr lang="en-US"/>
          </a:p>
        </p:txBody>
      </p:sp>
      <p:sp>
        <p:nvSpPr>
          <p:cNvPr id="3" name="Szöveg hely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u-HU" smtClean="0"/>
              <a:t>Mintaszöveg szerkesztése</a:t>
            </a:r>
          </a:p>
        </p:txBody>
      </p:sp>
      <p:sp>
        <p:nvSpPr>
          <p:cNvPr id="4" name="Dátum helye 3"/>
          <p:cNvSpPr>
            <a:spLocks noGrp="1"/>
          </p:cNvSpPr>
          <p:nvPr>
            <p:ph type="dt" sz="half" idx="10"/>
          </p:nvPr>
        </p:nvSpPr>
        <p:spPr/>
        <p:txBody>
          <a:bodyPr/>
          <a:lstStyle/>
          <a:p>
            <a:fld id="{ED9DCC80-E9F0-44AC-B53A-43483362738D}" type="datetimeFigureOut">
              <a:rPr lang="en-US" smtClean="0"/>
              <a:t>10/6/2019</a:t>
            </a:fld>
            <a:endParaRPr lang="en-US"/>
          </a:p>
        </p:txBody>
      </p:sp>
      <p:sp>
        <p:nvSpPr>
          <p:cNvPr id="5" name="Élőláb helye 4"/>
          <p:cNvSpPr>
            <a:spLocks noGrp="1"/>
          </p:cNvSpPr>
          <p:nvPr>
            <p:ph type="ftr" sz="quarter" idx="11"/>
          </p:nvPr>
        </p:nvSpPr>
        <p:spPr/>
        <p:txBody>
          <a:bodyPr/>
          <a:lstStyle/>
          <a:p>
            <a:endParaRPr lang="en-US"/>
          </a:p>
        </p:txBody>
      </p:sp>
      <p:sp>
        <p:nvSpPr>
          <p:cNvPr id="6" name="Dia számának helye 5"/>
          <p:cNvSpPr>
            <a:spLocks noGrp="1"/>
          </p:cNvSpPr>
          <p:nvPr>
            <p:ph type="sldNum" sz="quarter" idx="12"/>
          </p:nvPr>
        </p:nvSpPr>
        <p:spPr/>
        <p:txBody>
          <a:bodyPr/>
          <a:lstStyle/>
          <a:p>
            <a:fld id="{9E8199E2-DD75-4D25-A536-8CCA5F3555E5}" type="slidenum">
              <a:rPr lang="en-US" smtClean="0"/>
              <a:t>‹#›</a:t>
            </a:fld>
            <a:endParaRPr lang="en-US"/>
          </a:p>
        </p:txBody>
      </p:sp>
    </p:spTree>
    <p:extLst>
      <p:ext uri="{BB962C8B-B14F-4D97-AF65-F5344CB8AC3E}">
        <p14:creationId xmlns:p14="http://schemas.microsoft.com/office/powerpoint/2010/main" val="1425582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tartalomrész">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en-US"/>
          </a:p>
        </p:txBody>
      </p:sp>
      <p:sp>
        <p:nvSpPr>
          <p:cNvPr id="3" name="Tartalom helye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en-US"/>
          </a:p>
        </p:txBody>
      </p:sp>
      <p:sp>
        <p:nvSpPr>
          <p:cNvPr id="4" name="Tartalom helye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en-US"/>
          </a:p>
        </p:txBody>
      </p:sp>
      <p:sp>
        <p:nvSpPr>
          <p:cNvPr id="5" name="Dátum helye 4"/>
          <p:cNvSpPr>
            <a:spLocks noGrp="1"/>
          </p:cNvSpPr>
          <p:nvPr>
            <p:ph type="dt" sz="half" idx="10"/>
          </p:nvPr>
        </p:nvSpPr>
        <p:spPr/>
        <p:txBody>
          <a:bodyPr/>
          <a:lstStyle/>
          <a:p>
            <a:fld id="{ED9DCC80-E9F0-44AC-B53A-43483362738D}" type="datetimeFigureOut">
              <a:rPr lang="en-US" smtClean="0"/>
              <a:t>10/6/2019</a:t>
            </a:fld>
            <a:endParaRPr lang="en-US"/>
          </a:p>
        </p:txBody>
      </p:sp>
      <p:sp>
        <p:nvSpPr>
          <p:cNvPr id="6" name="Élőláb helye 5"/>
          <p:cNvSpPr>
            <a:spLocks noGrp="1"/>
          </p:cNvSpPr>
          <p:nvPr>
            <p:ph type="ftr" sz="quarter" idx="11"/>
          </p:nvPr>
        </p:nvSpPr>
        <p:spPr/>
        <p:txBody>
          <a:bodyPr/>
          <a:lstStyle/>
          <a:p>
            <a:endParaRPr lang="en-US"/>
          </a:p>
        </p:txBody>
      </p:sp>
      <p:sp>
        <p:nvSpPr>
          <p:cNvPr id="7" name="Dia számának helye 6"/>
          <p:cNvSpPr>
            <a:spLocks noGrp="1"/>
          </p:cNvSpPr>
          <p:nvPr>
            <p:ph type="sldNum" sz="quarter" idx="12"/>
          </p:nvPr>
        </p:nvSpPr>
        <p:spPr/>
        <p:txBody>
          <a:bodyPr/>
          <a:lstStyle/>
          <a:p>
            <a:fld id="{9E8199E2-DD75-4D25-A536-8CCA5F3555E5}" type="slidenum">
              <a:rPr lang="en-US" smtClean="0"/>
              <a:t>‹#›</a:t>
            </a:fld>
            <a:endParaRPr lang="en-US"/>
          </a:p>
        </p:txBody>
      </p:sp>
    </p:spTree>
    <p:extLst>
      <p:ext uri="{BB962C8B-B14F-4D97-AF65-F5344CB8AC3E}">
        <p14:creationId xmlns:p14="http://schemas.microsoft.com/office/powerpoint/2010/main" val="38561438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Összehasonlítás">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lvl1pPr>
              <a:defRPr/>
            </a:lvl1pPr>
          </a:lstStyle>
          <a:p>
            <a:r>
              <a:rPr lang="hu-HU" smtClean="0"/>
              <a:t>Mintacím szerkesztése</a:t>
            </a:r>
            <a:endParaRPr lang="en-US"/>
          </a:p>
        </p:txBody>
      </p:sp>
      <p:sp>
        <p:nvSpPr>
          <p:cNvPr id="3" name="Szöveg hely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smtClean="0"/>
              <a:t>Mintaszöveg szerkesztése</a:t>
            </a:r>
          </a:p>
        </p:txBody>
      </p:sp>
      <p:sp>
        <p:nvSpPr>
          <p:cNvPr id="4" name="Tartalom helye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en-US"/>
          </a:p>
        </p:txBody>
      </p:sp>
      <p:sp>
        <p:nvSpPr>
          <p:cNvPr id="5" name="Szöveg hely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smtClean="0"/>
              <a:t>Mintaszöveg szerkesztése</a:t>
            </a:r>
          </a:p>
        </p:txBody>
      </p:sp>
      <p:sp>
        <p:nvSpPr>
          <p:cNvPr id="6" name="Tartalom helye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en-US"/>
          </a:p>
        </p:txBody>
      </p:sp>
      <p:sp>
        <p:nvSpPr>
          <p:cNvPr id="7" name="Dátum helye 6"/>
          <p:cNvSpPr>
            <a:spLocks noGrp="1"/>
          </p:cNvSpPr>
          <p:nvPr>
            <p:ph type="dt" sz="half" idx="10"/>
          </p:nvPr>
        </p:nvSpPr>
        <p:spPr/>
        <p:txBody>
          <a:bodyPr/>
          <a:lstStyle/>
          <a:p>
            <a:fld id="{ED9DCC80-E9F0-44AC-B53A-43483362738D}" type="datetimeFigureOut">
              <a:rPr lang="en-US" smtClean="0"/>
              <a:t>10/6/2019</a:t>
            </a:fld>
            <a:endParaRPr lang="en-US"/>
          </a:p>
        </p:txBody>
      </p:sp>
      <p:sp>
        <p:nvSpPr>
          <p:cNvPr id="8" name="Élőláb helye 7"/>
          <p:cNvSpPr>
            <a:spLocks noGrp="1"/>
          </p:cNvSpPr>
          <p:nvPr>
            <p:ph type="ftr" sz="quarter" idx="11"/>
          </p:nvPr>
        </p:nvSpPr>
        <p:spPr/>
        <p:txBody>
          <a:bodyPr/>
          <a:lstStyle/>
          <a:p>
            <a:endParaRPr lang="en-US"/>
          </a:p>
        </p:txBody>
      </p:sp>
      <p:sp>
        <p:nvSpPr>
          <p:cNvPr id="9" name="Dia számának helye 8"/>
          <p:cNvSpPr>
            <a:spLocks noGrp="1"/>
          </p:cNvSpPr>
          <p:nvPr>
            <p:ph type="sldNum" sz="quarter" idx="12"/>
          </p:nvPr>
        </p:nvSpPr>
        <p:spPr/>
        <p:txBody>
          <a:bodyPr/>
          <a:lstStyle/>
          <a:p>
            <a:fld id="{9E8199E2-DD75-4D25-A536-8CCA5F3555E5}" type="slidenum">
              <a:rPr lang="en-US" smtClean="0"/>
              <a:t>‹#›</a:t>
            </a:fld>
            <a:endParaRPr lang="en-US"/>
          </a:p>
        </p:txBody>
      </p:sp>
    </p:spTree>
    <p:extLst>
      <p:ext uri="{BB962C8B-B14F-4D97-AF65-F5344CB8AC3E}">
        <p14:creationId xmlns:p14="http://schemas.microsoft.com/office/powerpoint/2010/main" val="38037533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sak cím">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en-US"/>
          </a:p>
        </p:txBody>
      </p:sp>
      <p:sp>
        <p:nvSpPr>
          <p:cNvPr id="3" name="Dátum helye 2"/>
          <p:cNvSpPr>
            <a:spLocks noGrp="1"/>
          </p:cNvSpPr>
          <p:nvPr>
            <p:ph type="dt" sz="half" idx="10"/>
          </p:nvPr>
        </p:nvSpPr>
        <p:spPr/>
        <p:txBody>
          <a:bodyPr/>
          <a:lstStyle/>
          <a:p>
            <a:fld id="{ED9DCC80-E9F0-44AC-B53A-43483362738D}" type="datetimeFigureOut">
              <a:rPr lang="en-US" smtClean="0"/>
              <a:t>10/6/2019</a:t>
            </a:fld>
            <a:endParaRPr lang="en-US"/>
          </a:p>
        </p:txBody>
      </p:sp>
      <p:sp>
        <p:nvSpPr>
          <p:cNvPr id="4" name="Élőláb helye 3"/>
          <p:cNvSpPr>
            <a:spLocks noGrp="1"/>
          </p:cNvSpPr>
          <p:nvPr>
            <p:ph type="ftr" sz="quarter" idx="11"/>
          </p:nvPr>
        </p:nvSpPr>
        <p:spPr/>
        <p:txBody>
          <a:bodyPr/>
          <a:lstStyle/>
          <a:p>
            <a:endParaRPr lang="en-US"/>
          </a:p>
        </p:txBody>
      </p:sp>
      <p:sp>
        <p:nvSpPr>
          <p:cNvPr id="5" name="Dia számának helye 4"/>
          <p:cNvSpPr>
            <a:spLocks noGrp="1"/>
          </p:cNvSpPr>
          <p:nvPr>
            <p:ph type="sldNum" sz="quarter" idx="12"/>
          </p:nvPr>
        </p:nvSpPr>
        <p:spPr/>
        <p:txBody>
          <a:bodyPr/>
          <a:lstStyle/>
          <a:p>
            <a:fld id="{9E8199E2-DD75-4D25-A536-8CCA5F3555E5}" type="slidenum">
              <a:rPr lang="en-US" smtClean="0"/>
              <a:t>‹#›</a:t>
            </a:fld>
            <a:endParaRPr lang="en-US"/>
          </a:p>
        </p:txBody>
      </p:sp>
    </p:spTree>
    <p:extLst>
      <p:ext uri="{BB962C8B-B14F-4D97-AF65-F5344CB8AC3E}">
        <p14:creationId xmlns:p14="http://schemas.microsoft.com/office/powerpoint/2010/main" val="30049646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Üres">
    <p:spTree>
      <p:nvGrpSpPr>
        <p:cNvPr id="1" name=""/>
        <p:cNvGrpSpPr/>
        <p:nvPr/>
      </p:nvGrpSpPr>
      <p:grpSpPr>
        <a:xfrm>
          <a:off x="0" y="0"/>
          <a:ext cx="0" cy="0"/>
          <a:chOff x="0" y="0"/>
          <a:chExt cx="0" cy="0"/>
        </a:xfrm>
      </p:grpSpPr>
      <p:sp>
        <p:nvSpPr>
          <p:cNvPr id="2" name="Dátum helye 1"/>
          <p:cNvSpPr>
            <a:spLocks noGrp="1"/>
          </p:cNvSpPr>
          <p:nvPr>
            <p:ph type="dt" sz="half" idx="10"/>
          </p:nvPr>
        </p:nvSpPr>
        <p:spPr/>
        <p:txBody>
          <a:bodyPr/>
          <a:lstStyle/>
          <a:p>
            <a:fld id="{ED9DCC80-E9F0-44AC-B53A-43483362738D}" type="datetimeFigureOut">
              <a:rPr lang="en-US" smtClean="0"/>
              <a:t>10/6/2019</a:t>
            </a:fld>
            <a:endParaRPr lang="en-US"/>
          </a:p>
        </p:txBody>
      </p:sp>
      <p:sp>
        <p:nvSpPr>
          <p:cNvPr id="3" name="Élőláb helye 2"/>
          <p:cNvSpPr>
            <a:spLocks noGrp="1"/>
          </p:cNvSpPr>
          <p:nvPr>
            <p:ph type="ftr" sz="quarter" idx="11"/>
          </p:nvPr>
        </p:nvSpPr>
        <p:spPr/>
        <p:txBody>
          <a:bodyPr/>
          <a:lstStyle/>
          <a:p>
            <a:endParaRPr lang="en-US"/>
          </a:p>
        </p:txBody>
      </p:sp>
      <p:sp>
        <p:nvSpPr>
          <p:cNvPr id="4" name="Dia számának helye 3"/>
          <p:cNvSpPr>
            <a:spLocks noGrp="1"/>
          </p:cNvSpPr>
          <p:nvPr>
            <p:ph type="sldNum" sz="quarter" idx="12"/>
          </p:nvPr>
        </p:nvSpPr>
        <p:spPr/>
        <p:txBody>
          <a:bodyPr/>
          <a:lstStyle/>
          <a:p>
            <a:fld id="{9E8199E2-DD75-4D25-A536-8CCA5F3555E5}" type="slidenum">
              <a:rPr lang="en-US" smtClean="0"/>
              <a:t>‹#›</a:t>
            </a:fld>
            <a:endParaRPr lang="en-US"/>
          </a:p>
        </p:txBody>
      </p:sp>
    </p:spTree>
    <p:extLst>
      <p:ext uri="{BB962C8B-B14F-4D97-AF65-F5344CB8AC3E}">
        <p14:creationId xmlns:p14="http://schemas.microsoft.com/office/powerpoint/2010/main" val="25746871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artalomrész képaláírással">
    <p:spTree>
      <p:nvGrpSpPr>
        <p:cNvPr id="1" name=""/>
        <p:cNvGrpSpPr/>
        <p:nvPr/>
      </p:nvGrpSpPr>
      <p:grpSpPr>
        <a:xfrm>
          <a:off x="0" y="0"/>
          <a:ext cx="0" cy="0"/>
          <a:chOff x="0" y="0"/>
          <a:chExt cx="0" cy="0"/>
        </a:xfrm>
      </p:grpSpPr>
      <p:sp>
        <p:nvSpPr>
          <p:cNvPr id="2" name="Cím 1"/>
          <p:cNvSpPr>
            <a:spLocks noGrp="1"/>
          </p:cNvSpPr>
          <p:nvPr>
            <p:ph type="title"/>
          </p:nvPr>
        </p:nvSpPr>
        <p:spPr>
          <a:xfrm>
            <a:off x="457200" y="273050"/>
            <a:ext cx="3008313" cy="1162050"/>
          </a:xfrm>
        </p:spPr>
        <p:txBody>
          <a:bodyPr anchor="b"/>
          <a:lstStyle>
            <a:lvl1pPr algn="l">
              <a:defRPr sz="2000" b="1"/>
            </a:lvl1pPr>
          </a:lstStyle>
          <a:p>
            <a:r>
              <a:rPr lang="hu-HU" smtClean="0"/>
              <a:t>Mintacím szerkesztése</a:t>
            </a:r>
            <a:endParaRPr lang="en-US"/>
          </a:p>
        </p:txBody>
      </p:sp>
      <p:sp>
        <p:nvSpPr>
          <p:cNvPr id="3" name="Tartalom helye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en-US"/>
          </a:p>
        </p:txBody>
      </p:sp>
      <p:sp>
        <p:nvSpPr>
          <p:cNvPr id="4" name="Szöveg hely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u-HU" smtClean="0"/>
              <a:t>Mintaszöveg szerkesztése</a:t>
            </a:r>
          </a:p>
        </p:txBody>
      </p:sp>
      <p:sp>
        <p:nvSpPr>
          <p:cNvPr id="5" name="Dátum helye 4"/>
          <p:cNvSpPr>
            <a:spLocks noGrp="1"/>
          </p:cNvSpPr>
          <p:nvPr>
            <p:ph type="dt" sz="half" idx="10"/>
          </p:nvPr>
        </p:nvSpPr>
        <p:spPr/>
        <p:txBody>
          <a:bodyPr/>
          <a:lstStyle/>
          <a:p>
            <a:fld id="{ED9DCC80-E9F0-44AC-B53A-43483362738D}" type="datetimeFigureOut">
              <a:rPr lang="en-US" smtClean="0"/>
              <a:t>10/6/2019</a:t>
            </a:fld>
            <a:endParaRPr lang="en-US"/>
          </a:p>
        </p:txBody>
      </p:sp>
      <p:sp>
        <p:nvSpPr>
          <p:cNvPr id="6" name="Élőláb helye 5"/>
          <p:cNvSpPr>
            <a:spLocks noGrp="1"/>
          </p:cNvSpPr>
          <p:nvPr>
            <p:ph type="ftr" sz="quarter" idx="11"/>
          </p:nvPr>
        </p:nvSpPr>
        <p:spPr/>
        <p:txBody>
          <a:bodyPr/>
          <a:lstStyle/>
          <a:p>
            <a:endParaRPr lang="en-US"/>
          </a:p>
        </p:txBody>
      </p:sp>
      <p:sp>
        <p:nvSpPr>
          <p:cNvPr id="7" name="Dia számának helye 6"/>
          <p:cNvSpPr>
            <a:spLocks noGrp="1"/>
          </p:cNvSpPr>
          <p:nvPr>
            <p:ph type="sldNum" sz="quarter" idx="12"/>
          </p:nvPr>
        </p:nvSpPr>
        <p:spPr/>
        <p:txBody>
          <a:bodyPr/>
          <a:lstStyle/>
          <a:p>
            <a:fld id="{9E8199E2-DD75-4D25-A536-8CCA5F3555E5}" type="slidenum">
              <a:rPr lang="en-US" smtClean="0"/>
              <a:t>‹#›</a:t>
            </a:fld>
            <a:endParaRPr lang="en-US"/>
          </a:p>
        </p:txBody>
      </p:sp>
    </p:spTree>
    <p:extLst>
      <p:ext uri="{BB962C8B-B14F-4D97-AF65-F5344CB8AC3E}">
        <p14:creationId xmlns:p14="http://schemas.microsoft.com/office/powerpoint/2010/main" val="20634258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ép képaláírással">
    <p:spTree>
      <p:nvGrpSpPr>
        <p:cNvPr id="1" name=""/>
        <p:cNvGrpSpPr/>
        <p:nvPr/>
      </p:nvGrpSpPr>
      <p:grpSpPr>
        <a:xfrm>
          <a:off x="0" y="0"/>
          <a:ext cx="0" cy="0"/>
          <a:chOff x="0" y="0"/>
          <a:chExt cx="0" cy="0"/>
        </a:xfrm>
      </p:grpSpPr>
      <p:sp>
        <p:nvSpPr>
          <p:cNvPr id="2" name="Cím 1"/>
          <p:cNvSpPr>
            <a:spLocks noGrp="1"/>
          </p:cNvSpPr>
          <p:nvPr>
            <p:ph type="title"/>
          </p:nvPr>
        </p:nvSpPr>
        <p:spPr>
          <a:xfrm>
            <a:off x="1792288" y="4800600"/>
            <a:ext cx="5486400" cy="566738"/>
          </a:xfrm>
        </p:spPr>
        <p:txBody>
          <a:bodyPr anchor="b"/>
          <a:lstStyle>
            <a:lvl1pPr algn="l">
              <a:defRPr sz="2000" b="1"/>
            </a:lvl1pPr>
          </a:lstStyle>
          <a:p>
            <a:r>
              <a:rPr lang="hu-HU" smtClean="0"/>
              <a:t>Mintacím szerkesztése</a:t>
            </a:r>
            <a:endParaRPr lang="en-US"/>
          </a:p>
        </p:txBody>
      </p:sp>
      <p:sp>
        <p:nvSpPr>
          <p:cNvPr id="3" name="Kép hely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Szöveg hely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u-HU" smtClean="0"/>
              <a:t>Mintaszöveg szerkesztése</a:t>
            </a:r>
          </a:p>
        </p:txBody>
      </p:sp>
      <p:sp>
        <p:nvSpPr>
          <p:cNvPr id="5" name="Dátum helye 4"/>
          <p:cNvSpPr>
            <a:spLocks noGrp="1"/>
          </p:cNvSpPr>
          <p:nvPr>
            <p:ph type="dt" sz="half" idx="10"/>
          </p:nvPr>
        </p:nvSpPr>
        <p:spPr/>
        <p:txBody>
          <a:bodyPr/>
          <a:lstStyle/>
          <a:p>
            <a:fld id="{ED9DCC80-E9F0-44AC-B53A-43483362738D}" type="datetimeFigureOut">
              <a:rPr lang="en-US" smtClean="0"/>
              <a:t>10/6/2019</a:t>
            </a:fld>
            <a:endParaRPr lang="en-US"/>
          </a:p>
        </p:txBody>
      </p:sp>
      <p:sp>
        <p:nvSpPr>
          <p:cNvPr id="6" name="Élőláb helye 5"/>
          <p:cNvSpPr>
            <a:spLocks noGrp="1"/>
          </p:cNvSpPr>
          <p:nvPr>
            <p:ph type="ftr" sz="quarter" idx="11"/>
          </p:nvPr>
        </p:nvSpPr>
        <p:spPr/>
        <p:txBody>
          <a:bodyPr/>
          <a:lstStyle/>
          <a:p>
            <a:endParaRPr lang="en-US"/>
          </a:p>
        </p:txBody>
      </p:sp>
      <p:sp>
        <p:nvSpPr>
          <p:cNvPr id="7" name="Dia számának helye 6"/>
          <p:cNvSpPr>
            <a:spLocks noGrp="1"/>
          </p:cNvSpPr>
          <p:nvPr>
            <p:ph type="sldNum" sz="quarter" idx="12"/>
          </p:nvPr>
        </p:nvSpPr>
        <p:spPr/>
        <p:txBody>
          <a:bodyPr/>
          <a:lstStyle/>
          <a:p>
            <a:fld id="{9E8199E2-DD75-4D25-A536-8CCA5F3555E5}" type="slidenum">
              <a:rPr lang="en-US" smtClean="0"/>
              <a:t>‹#›</a:t>
            </a:fld>
            <a:endParaRPr lang="en-US"/>
          </a:p>
        </p:txBody>
      </p:sp>
    </p:spTree>
    <p:extLst>
      <p:ext uri="{BB962C8B-B14F-4D97-AF65-F5344CB8AC3E}">
        <p14:creationId xmlns:p14="http://schemas.microsoft.com/office/powerpoint/2010/main" val="41845564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Cím hely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hu-HU" smtClean="0"/>
              <a:t>Mintacím szerkesztése</a:t>
            </a:r>
            <a:endParaRPr lang="en-US"/>
          </a:p>
        </p:txBody>
      </p:sp>
      <p:sp>
        <p:nvSpPr>
          <p:cNvPr id="3" name="Szöveg hely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en-US"/>
          </a:p>
        </p:txBody>
      </p:sp>
      <p:sp>
        <p:nvSpPr>
          <p:cNvPr id="4" name="Dátum hely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D9DCC80-E9F0-44AC-B53A-43483362738D}" type="datetimeFigureOut">
              <a:rPr lang="en-US" smtClean="0"/>
              <a:t>10/6/2019</a:t>
            </a:fld>
            <a:endParaRPr lang="en-US"/>
          </a:p>
        </p:txBody>
      </p:sp>
      <p:sp>
        <p:nvSpPr>
          <p:cNvPr id="5" name="Élőláb hely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Dia számának hely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E8199E2-DD75-4D25-A536-8CCA5F3555E5}" type="slidenum">
              <a:rPr lang="en-US" smtClean="0"/>
              <a:t>‹#›</a:t>
            </a:fld>
            <a:endParaRPr lang="en-US"/>
          </a:p>
        </p:txBody>
      </p:sp>
    </p:spTree>
    <p:extLst>
      <p:ext uri="{BB962C8B-B14F-4D97-AF65-F5344CB8AC3E}">
        <p14:creationId xmlns:p14="http://schemas.microsoft.com/office/powerpoint/2010/main" val="14815592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ctrTitle"/>
          </p:nvPr>
        </p:nvSpPr>
        <p:spPr>
          <a:xfrm>
            <a:off x="685800" y="4797152"/>
            <a:ext cx="7772400" cy="1470025"/>
          </a:xfrm>
        </p:spPr>
        <p:txBody>
          <a:bodyPr>
            <a:noAutofit/>
          </a:bodyPr>
          <a:lstStyle/>
          <a:p>
            <a:r>
              <a:rPr lang="hu-HU" sz="2400" b="1" dirty="0" smtClean="0"/>
              <a:t>COLBAR</a:t>
            </a:r>
            <a:br>
              <a:rPr lang="hu-HU" sz="2400" b="1" dirty="0" smtClean="0"/>
            </a:br>
            <a:r>
              <a:rPr lang="hu-HU" sz="2400" b="1" dirty="0" smtClean="0"/>
              <a:t>Bratislava, 09/10/2019</a:t>
            </a:r>
            <a:endParaRPr lang="en-US" sz="2400" b="1" dirty="0"/>
          </a:p>
        </p:txBody>
      </p:sp>
      <p:sp>
        <p:nvSpPr>
          <p:cNvPr id="3" name="Alcím 2"/>
          <p:cNvSpPr>
            <a:spLocks noGrp="1"/>
          </p:cNvSpPr>
          <p:nvPr>
            <p:ph type="subTitle" idx="1"/>
          </p:nvPr>
        </p:nvSpPr>
        <p:spPr>
          <a:xfrm>
            <a:off x="1371600" y="980728"/>
            <a:ext cx="6400800" cy="1752600"/>
          </a:xfrm>
        </p:spPr>
        <p:txBody>
          <a:bodyPr>
            <a:normAutofit/>
          </a:bodyPr>
          <a:lstStyle/>
          <a:p>
            <a:r>
              <a:rPr lang="hu-HU" dirty="0" smtClean="0"/>
              <a:t>Szilvia Borbély</a:t>
            </a:r>
            <a:r>
              <a:rPr lang="en-US" dirty="0" smtClean="0"/>
              <a:t> </a:t>
            </a:r>
            <a:endParaRPr lang="hu-HU" dirty="0" smtClean="0"/>
          </a:p>
          <a:p>
            <a:r>
              <a:rPr lang="en-US" dirty="0" smtClean="0"/>
              <a:t>Collective </a:t>
            </a:r>
            <a:r>
              <a:rPr lang="en-US" dirty="0"/>
              <a:t>bargaining in Hungary – characteristics and trends 	</a:t>
            </a:r>
          </a:p>
          <a:p>
            <a:endParaRPr lang="en-US" sz="4400" dirty="0"/>
          </a:p>
        </p:txBody>
      </p:sp>
    </p:spTree>
    <p:extLst>
      <p:ext uri="{BB962C8B-B14F-4D97-AF65-F5344CB8AC3E}">
        <p14:creationId xmlns:p14="http://schemas.microsoft.com/office/powerpoint/2010/main" val="23524199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normAutofit/>
          </a:bodyPr>
          <a:lstStyle/>
          <a:p>
            <a:r>
              <a:rPr lang="hu-HU" sz="3200" b="1" dirty="0" err="1" smtClean="0"/>
              <a:t>Act</a:t>
            </a:r>
            <a:r>
              <a:rPr lang="hu-HU" sz="3200" b="1" dirty="0" smtClean="0"/>
              <a:t> I of 2012 </a:t>
            </a:r>
            <a:r>
              <a:rPr lang="hu-HU" sz="3200" b="1" dirty="0" err="1" smtClean="0"/>
              <a:t>on</a:t>
            </a:r>
            <a:r>
              <a:rPr lang="hu-HU" sz="3200" b="1" dirty="0" smtClean="0"/>
              <a:t> </a:t>
            </a:r>
            <a:r>
              <a:rPr lang="hu-HU" sz="3200" b="1" dirty="0" err="1" smtClean="0"/>
              <a:t>the</a:t>
            </a:r>
            <a:r>
              <a:rPr lang="hu-HU" sz="3200" b="1" dirty="0" smtClean="0"/>
              <a:t> </a:t>
            </a:r>
            <a:r>
              <a:rPr lang="hu-HU" sz="3200" b="1" dirty="0" err="1" smtClean="0"/>
              <a:t>Labour</a:t>
            </a:r>
            <a:r>
              <a:rPr lang="hu-HU" sz="3200" b="1" dirty="0" smtClean="0"/>
              <a:t> </a:t>
            </a:r>
            <a:r>
              <a:rPr lang="hu-HU" sz="3200" b="1" dirty="0" err="1" smtClean="0"/>
              <a:t>Code</a:t>
            </a:r>
            <a:r>
              <a:rPr lang="hu-HU" sz="3200" b="1" dirty="0" smtClean="0"/>
              <a:t> </a:t>
            </a:r>
            <a:r>
              <a:rPr lang="hu-HU" sz="3200" b="1" dirty="0" smtClean="0"/>
              <a:t>– </a:t>
            </a:r>
            <a:r>
              <a:rPr lang="hu-HU" sz="3200" b="1" dirty="0" err="1" smtClean="0"/>
              <a:t>good</a:t>
            </a:r>
            <a:r>
              <a:rPr lang="hu-HU" sz="3200" b="1" dirty="0" smtClean="0"/>
              <a:t> </a:t>
            </a:r>
            <a:r>
              <a:rPr lang="hu-HU" sz="3200" b="1" dirty="0" err="1" smtClean="0"/>
              <a:t>by</a:t>
            </a:r>
            <a:r>
              <a:rPr lang="hu-HU" sz="3200" b="1" dirty="0" smtClean="0"/>
              <a:t> „In </a:t>
            </a:r>
            <a:r>
              <a:rPr lang="hu-HU" sz="3200" b="1" dirty="0" err="1" smtClean="0"/>
              <a:t>Favour</a:t>
            </a:r>
            <a:r>
              <a:rPr lang="hu-HU" sz="3200" b="1" dirty="0" smtClean="0"/>
              <a:t> </a:t>
            </a:r>
            <a:r>
              <a:rPr lang="hu-HU" sz="3200" b="1" dirty="0" err="1" smtClean="0"/>
              <a:t>Principle</a:t>
            </a:r>
            <a:r>
              <a:rPr lang="hu-HU" sz="3200" b="1" dirty="0" smtClean="0"/>
              <a:t>”, hello </a:t>
            </a:r>
            <a:r>
              <a:rPr lang="hu-HU" sz="3200" b="1" dirty="0" err="1" smtClean="0"/>
              <a:t>employment</a:t>
            </a:r>
            <a:r>
              <a:rPr lang="hu-HU" sz="3200" b="1" dirty="0" smtClean="0"/>
              <a:t> </a:t>
            </a:r>
            <a:r>
              <a:rPr lang="hu-HU" sz="3200" b="1" dirty="0" err="1" smtClean="0"/>
              <a:t>flexibility</a:t>
            </a:r>
            <a:endParaRPr lang="en-US" sz="3200" b="1" dirty="0"/>
          </a:p>
        </p:txBody>
      </p:sp>
      <p:sp>
        <p:nvSpPr>
          <p:cNvPr id="3" name="Tartalom helye 2"/>
          <p:cNvSpPr>
            <a:spLocks noGrp="1"/>
          </p:cNvSpPr>
          <p:nvPr>
            <p:ph idx="1"/>
          </p:nvPr>
        </p:nvSpPr>
        <p:spPr/>
        <p:txBody>
          <a:bodyPr>
            <a:normAutofit fontScale="70000" lnSpcReduction="20000"/>
          </a:bodyPr>
          <a:lstStyle/>
          <a:p>
            <a:r>
              <a:rPr lang="en-GB" dirty="0" smtClean="0"/>
              <a:t>Hungarian </a:t>
            </a:r>
            <a:r>
              <a:rPr lang="en-GB" dirty="0"/>
              <a:t>legislators considered the possible </a:t>
            </a:r>
            <a:r>
              <a:rPr lang="en-GB" dirty="0" smtClean="0"/>
              <a:t>deviations </a:t>
            </a:r>
            <a:r>
              <a:rPr lang="hu-HU" dirty="0" err="1" smtClean="0"/>
              <a:t>from</a:t>
            </a:r>
            <a:r>
              <a:rPr lang="hu-HU" dirty="0" smtClean="0"/>
              <a:t> </a:t>
            </a:r>
            <a:r>
              <a:rPr lang="hu-HU" dirty="0" err="1" smtClean="0"/>
              <a:t>law</a:t>
            </a:r>
            <a:r>
              <a:rPr lang="hu-HU" dirty="0" smtClean="0"/>
              <a:t> in </a:t>
            </a:r>
            <a:r>
              <a:rPr lang="hu-HU" dirty="0" err="1" smtClean="0"/>
              <a:t>collective</a:t>
            </a:r>
            <a:r>
              <a:rPr lang="hu-HU" dirty="0" smtClean="0"/>
              <a:t> </a:t>
            </a:r>
            <a:r>
              <a:rPr lang="hu-HU" dirty="0" err="1" smtClean="0"/>
              <a:t>agreements</a:t>
            </a:r>
            <a:r>
              <a:rPr lang="hu-HU" dirty="0" smtClean="0"/>
              <a:t> </a:t>
            </a:r>
            <a:r>
              <a:rPr lang="hu-HU" i="1" u="sng" dirty="0" err="1" smtClean="0"/>
              <a:t>not</a:t>
            </a:r>
            <a:r>
              <a:rPr lang="hu-HU" i="1" u="sng" dirty="0" smtClean="0"/>
              <a:t> </a:t>
            </a:r>
            <a:r>
              <a:rPr lang="hu-HU" i="1" u="sng" dirty="0" err="1" smtClean="0"/>
              <a:t>only</a:t>
            </a:r>
            <a:r>
              <a:rPr lang="hu-HU" i="1" u="sng" dirty="0" smtClean="0"/>
              <a:t> in </a:t>
            </a:r>
            <a:r>
              <a:rPr lang="hu-HU" i="1" u="sng" dirty="0" err="1" smtClean="0"/>
              <a:t>favour</a:t>
            </a:r>
            <a:r>
              <a:rPr lang="hu-HU" i="1" u="sng" dirty="0" smtClean="0"/>
              <a:t> </a:t>
            </a:r>
            <a:r>
              <a:rPr lang="hu-HU" i="1" u="sng" dirty="0" err="1" smtClean="0"/>
              <a:t>but</a:t>
            </a:r>
            <a:r>
              <a:rPr lang="hu-HU" i="1" u="sng" dirty="0" smtClean="0"/>
              <a:t> </a:t>
            </a:r>
            <a:r>
              <a:rPr lang="hu-HU" i="1" u="sng" dirty="0" err="1" smtClean="0"/>
              <a:t>also</a:t>
            </a:r>
            <a:r>
              <a:rPr lang="hu-HU" i="1" u="sng" dirty="0" smtClean="0"/>
              <a:t> in</a:t>
            </a:r>
            <a:r>
              <a:rPr lang="en-GB" i="1" u="sng" dirty="0" smtClean="0"/>
              <a:t> </a:t>
            </a:r>
            <a:r>
              <a:rPr lang="en-GB" i="1" u="sng" dirty="0"/>
              <a:t>the </a:t>
            </a:r>
            <a:r>
              <a:rPr lang="en-GB" i="1" u="sng" dirty="0" smtClean="0"/>
              <a:t>detriment </a:t>
            </a:r>
            <a:r>
              <a:rPr lang="en-GB" i="1" u="sng" dirty="0"/>
              <a:t>of the </a:t>
            </a:r>
            <a:r>
              <a:rPr lang="en-GB" i="1" u="sng" dirty="0" smtClean="0"/>
              <a:t>employees</a:t>
            </a:r>
            <a:r>
              <a:rPr lang="hu-HU" i="1" u="sng" dirty="0" smtClean="0"/>
              <a:t> -</a:t>
            </a:r>
            <a:r>
              <a:rPr lang="en-GB" i="1" u="sng" dirty="0" smtClean="0"/>
              <a:t> </a:t>
            </a:r>
            <a:r>
              <a:rPr lang="en-GB" dirty="0" smtClean="0"/>
              <a:t>a</a:t>
            </a:r>
            <a:r>
              <a:rPr lang="hu-HU" dirty="0" smtClean="0"/>
              <a:t>s a</a:t>
            </a:r>
            <a:r>
              <a:rPr lang="en-GB" dirty="0" smtClean="0"/>
              <a:t> </a:t>
            </a:r>
            <a:r>
              <a:rPr lang="en-GB" dirty="0"/>
              <a:t>sort of </a:t>
            </a:r>
            <a:r>
              <a:rPr lang="en-GB" b="1" dirty="0"/>
              <a:t>incentive to employers to </a:t>
            </a:r>
            <a:r>
              <a:rPr lang="en-GB" b="1" dirty="0" smtClean="0"/>
              <a:t>engage</a:t>
            </a:r>
            <a:r>
              <a:rPr lang="hu-HU" b="1" dirty="0" smtClean="0"/>
              <a:t> </a:t>
            </a:r>
            <a:r>
              <a:rPr lang="hu-HU" b="1" dirty="0" err="1" smtClean="0"/>
              <a:t>them</a:t>
            </a:r>
            <a:r>
              <a:rPr lang="en-GB" b="1" dirty="0" smtClean="0"/>
              <a:t> </a:t>
            </a:r>
            <a:r>
              <a:rPr lang="en-GB" b="1" dirty="0"/>
              <a:t>into </a:t>
            </a:r>
            <a:r>
              <a:rPr lang="en-GB" b="1" dirty="0" smtClean="0"/>
              <a:t>bargaining</a:t>
            </a:r>
            <a:r>
              <a:rPr lang="hu-HU" b="1" dirty="0" smtClean="0"/>
              <a:t>.</a:t>
            </a:r>
            <a:endParaRPr lang="hu-HU" b="1" dirty="0"/>
          </a:p>
          <a:p>
            <a:r>
              <a:rPr lang="hu-HU" dirty="0" err="1" smtClean="0"/>
              <a:t>When</a:t>
            </a:r>
            <a:r>
              <a:rPr lang="hu-HU" dirty="0" smtClean="0"/>
              <a:t> </a:t>
            </a:r>
            <a:r>
              <a:rPr lang="hu-HU" dirty="0" err="1" smtClean="0"/>
              <a:t>there</a:t>
            </a:r>
            <a:r>
              <a:rPr lang="hu-HU" dirty="0" smtClean="0"/>
              <a:t> is </a:t>
            </a:r>
            <a:r>
              <a:rPr lang="en-GB" i="1" dirty="0" smtClean="0"/>
              <a:t>ban </a:t>
            </a:r>
            <a:r>
              <a:rPr lang="en-GB" i="1" dirty="0"/>
              <a:t>of </a:t>
            </a:r>
            <a:r>
              <a:rPr lang="en-GB" i="1" dirty="0" smtClean="0"/>
              <a:t>divergence</a:t>
            </a:r>
            <a:r>
              <a:rPr lang="hu-HU" i="1" dirty="0" smtClean="0"/>
              <a:t> </a:t>
            </a:r>
            <a:r>
              <a:rPr lang="hu-HU" i="1" dirty="0" err="1" smtClean="0"/>
              <a:t>for</a:t>
            </a:r>
            <a:r>
              <a:rPr lang="hu-HU" i="1" dirty="0" smtClean="0"/>
              <a:t> </a:t>
            </a:r>
            <a:r>
              <a:rPr lang="hu-HU" i="1" dirty="0" err="1" smtClean="0"/>
              <a:t>the</a:t>
            </a:r>
            <a:r>
              <a:rPr lang="hu-HU" i="1" dirty="0" smtClean="0"/>
              <a:t> </a:t>
            </a:r>
            <a:r>
              <a:rPr lang="hu-HU" i="1" dirty="0" err="1" smtClean="0"/>
              <a:t>detriment</a:t>
            </a:r>
            <a:r>
              <a:rPr lang="hu-HU" i="1" dirty="0" smtClean="0"/>
              <a:t> of </a:t>
            </a:r>
            <a:r>
              <a:rPr lang="hu-HU" i="1" dirty="0" err="1" smtClean="0"/>
              <a:t>employees</a:t>
            </a:r>
            <a:r>
              <a:rPr lang="hu-HU" i="1" dirty="0" smtClean="0"/>
              <a:t>,</a:t>
            </a:r>
            <a:r>
              <a:rPr lang="en-GB" dirty="0" smtClean="0"/>
              <a:t> </a:t>
            </a:r>
            <a:r>
              <a:rPr lang="hu-HU" dirty="0" err="1" smtClean="0"/>
              <a:t>it</a:t>
            </a:r>
            <a:r>
              <a:rPr lang="hu-HU" dirty="0" smtClean="0"/>
              <a:t> </a:t>
            </a:r>
            <a:r>
              <a:rPr lang="en-GB" dirty="0" smtClean="0"/>
              <a:t>is </a:t>
            </a:r>
            <a:r>
              <a:rPr lang="en-GB" dirty="0"/>
              <a:t>indicated individually in every </a:t>
            </a:r>
            <a:r>
              <a:rPr lang="en-GB" dirty="0" smtClean="0"/>
              <a:t>case</a:t>
            </a:r>
            <a:r>
              <a:rPr lang="hu-HU" dirty="0" smtClean="0"/>
              <a:t>. </a:t>
            </a:r>
            <a:r>
              <a:rPr lang="hu-HU" dirty="0" smtClean="0"/>
              <a:t>(</a:t>
            </a:r>
            <a:r>
              <a:rPr lang="hu-HU" dirty="0" err="1" smtClean="0"/>
              <a:t>F.e</a:t>
            </a:r>
            <a:r>
              <a:rPr lang="hu-HU" dirty="0" smtClean="0"/>
              <a:t>., i</a:t>
            </a:r>
            <a:r>
              <a:rPr lang="en-GB" dirty="0" smtClean="0"/>
              <a:t>t </a:t>
            </a:r>
            <a:r>
              <a:rPr lang="en-GB" dirty="0" smtClean="0"/>
              <a:t>is not allowed to diverge in case of trade </a:t>
            </a:r>
            <a:r>
              <a:rPr lang="en-GB" u="sng" dirty="0" err="1" smtClean="0">
                <a:solidFill>
                  <a:schemeClr val="accent2">
                    <a:lumMod val="50000"/>
                  </a:schemeClr>
                </a:solidFill>
              </a:rPr>
              <a:t>unions‘rights</a:t>
            </a:r>
            <a:r>
              <a:rPr lang="en-GB" dirty="0" smtClean="0"/>
              <a:t> </a:t>
            </a:r>
            <a:r>
              <a:rPr lang="hu-HU" dirty="0" err="1" smtClean="0"/>
              <a:t>or</a:t>
            </a:r>
            <a:r>
              <a:rPr lang="hu-HU" dirty="0" smtClean="0"/>
              <a:t> e</a:t>
            </a:r>
            <a:r>
              <a:rPr lang="en-GB" u="sng" dirty="0" err="1" smtClean="0">
                <a:solidFill>
                  <a:schemeClr val="accent2">
                    <a:lumMod val="50000"/>
                  </a:schemeClr>
                </a:solidFill>
              </a:rPr>
              <a:t>mployer</a:t>
            </a:r>
            <a:r>
              <a:rPr lang="en-GB" u="sng" dirty="0" smtClean="0">
                <a:solidFill>
                  <a:schemeClr val="accent2">
                    <a:lumMod val="50000"/>
                  </a:schemeClr>
                </a:solidFill>
              </a:rPr>
              <a:t> should not discriminate employee because of his/her trade union affiliation or trade union activity</a:t>
            </a:r>
            <a:r>
              <a:rPr lang="hu-HU" u="sng" dirty="0" smtClean="0">
                <a:solidFill>
                  <a:schemeClr val="accent2">
                    <a:lumMod val="50000"/>
                  </a:schemeClr>
                </a:solidFill>
              </a:rPr>
              <a:t>; </a:t>
            </a:r>
            <a:r>
              <a:rPr lang="en-GB" dirty="0"/>
              <a:t>it is not possible to redeem holiday for </a:t>
            </a:r>
            <a:r>
              <a:rPr lang="en-GB" dirty="0" smtClean="0"/>
              <a:t>money</a:t>
            </a:r>
            <a:r>
              <a:rPr lang="hu-HU" dirty="0" smtClean="0"/>
              <a:t>, etc.). </a:t>
            </a:r>
            <a:endParaRPr lang="hu-HU" dirty="0" smtClean="0"/>
          </a:p>
          <a:p>
            <a:r>
              <a:rPr lang="hu-HU" dirty="0"/>
              <a:t>T</a:t>
            </a:r>
            <a:r>
              <a:rPr lang="en-GB" dirty="0"/>
              <a:t>he </a:t>
            </a:r>
            <a:r>
              <a:rPr lang="hu-HU" dirty="0"/>
              <a:t>CA</a:t>
            </a:r>
            <a:r>
              <a:rPr lang="en-GB" dirty="0"/>
              <a:t> can </a:t>
            </a:r>
            <a:r>
              <a:rPr lang="en-GB" i="1" dirty="0"/>
              <a:t>diverge from the law on </a:t>
            </a:r>
            <a:r>
              <a:rPr lang="hu-HU" i="1" dirty="0" err="1"/>
              <a:t>employees</a:t>
            </a:r>
            <a:r>
              <a:rPr lang="hu-HU" i="1" dirty="0"/>
              <a:t>’ </a:t>
            </a:r>
            <a:r>
              <a:rPr lang="en-GB" i="1" dirty="0"/>
              <a:t>benefit and also on detriment</a:t>
            </a:r>
            <a:r>
              <a:rPr lang="hu-HU" i="1" dirty="0"/>
              <a:t> in </a:t>
            </a:r>
            <a:r>
              <a:rPr lang="hu-HU" i="1" dirty="0" err="1"/>
              <a:t>concern</a:t>
            </a:r>
            <a:r>
              <a:rPr lang="hu-HU" i="1" dirty="0"/>
              <a:t> of </a:t>
            </a:r>
            <a:r>
              <a:rPr lang="hu-HU" i="1" dirty="0" err="1"/>
              <a:t>items</a:t>
            </a:r>
            <a:r>
              <a:rPr lang="hu-HU" i="1" dirty="0"/>
              <a:t> </a:t>
            </a:r>
            <a:r>
              <a:rPr lang="hu-HU" i="1" dirty="0" err="1"/>
              <a:t>like</a:t>
            </a:r>
            <a:r>
              <a:rPr lang="en-GB" dirty="0"/>
              <a:t> the length of notice period, dismissal time, the volume of severance pay and the right to it, the length of work time framework, the length of age based additional leaves, the wage supplements, etc</a:t>
            </a:r>
            <a:r>
              <a:rPr lang="en-GB" dirty="0" smtClean="0"/>
              <a:t>.</a:t>
            </a:r>
            <a:r>
              <a:rPr lang="hu-HU" dirty="0" smtClean="0"/>
              <a:t>.</a:t>
            </a:r>
            <a:endParaRPr lang="hu-HU" dirty="0" smtClean="0"/>
          </a:p>
          <a:p>
            <a:endParaRPr lang="hu-HU" dirty="0" smtClean="0"/>
          </a:p>
          <a:p>
            <a:endParaRPr lang="en-US" dirty="0"/>
          </a:p>
        </p:txBody>
      </p:sp>
    </p:spTree>
    <p:extLst>
      <p:ext uri="{BB962C8B-B14F-4D97-AF65-F5344CB8AC3E}">
        <p14:creationId xmlns:p14="http://schemas.microsoft.com/office/powerpoint/2010/main" val="21402852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57200" y="274638"/>
            <a:ext cx="8229600" cy="778098"/>
          </a:xfrm>
        </p:spPr>
        <p:txBody>
          <a:bodyPr>
            <a:normAutofit/>
          </a:bodyPr>
          <a:lstStyle/>
          <a:p>
            <a:r>
              <a:rPr lang="hu-HU" sz="3200" b="1" dirty="0" smtClean="0"/>
              <a:t>New „Slave </a:t>
            </a:r>
            <a:r>
              <a:rPr lang="hu-HU" sz="3200" b="1" dirty="0" err="1" smtClean="0"/>
              <a:t>Act</a:t>
            </a:r>
            <a:r>
              <a:rPr lang="hu-HU" sz="3200" b="1" dirty="0" smtClean="0"/>
              <a:t>”</a:t>
            </a:r>
            <a:endParaRPr lang="en-US" sz="3200" b="1" dirty="0"/>
          </a:p>
        </p:txBody>
      </p:sp>
      <p:sp>
        <p:nvSpPr>
          <p:cNvPr id="3" name="Tartalom helye 2"/>
          <p:cNvSpPr>
            <a:spLocks noGrp="1"/>
          </p:cNvSpPr>
          <p:nvPr>
            <p:ph idx="1"/>
          </p:nvPr>
        </p:nvSpPr>
        <p:spPr>
          <a:xfrm>
            <a:off x="457200" y="1052736"/>
            <a:ext cx="8229600" cy="5256584"/>
          </a:xfrm>
        </p:spPr>
        <p:txBody>
          <a:bodyPr>
            <a:noAutofit/>
          </a:bodyPr>
          <a:lstStyle/>
          <a:p>
            <a:r>
              <a:rPr lang="hu-HU" sz="1900" dirty="0" err="1" smtClean="0"/>
              <a:t>Overtime</a:t>
            </a:r>
            <a:r>
              <a:rPr lang="hu-HU" sz="1900" dirty="0" smtClean="0"/>
              <a:t> </a:t>
            </a:r>
            <a:r>
              <a:rPr lang="hu-HU" sz="1900" dirty="0" err="1" smtClean="0"/>
              <a:t>limits</a:t>
            </a:r>
            <a:r>
              <a:rPr lang="en-GB" sz="1900" dirty="0" smtClean="0"/>
              <a:t> </a:t>
            </a:r>
            <a:r>
              <a:rPr lang="en-US" sz="1900" dirty="0"/>
              <a:t>which may be unilaterally ordered by an employer </a:t>
            </a:r>
            <a:r>
              <a:rPr lang="hu-HU" sz="1900" dirty="0" smtClean="0"/>
              <a:t> - </a:t>
            </a:r>
            <a:r>
              <a:rPr lang="en-US" sz="1900" dirty="0" smtClean="0"/>
              <a:t>250 </a:t>
            </a:r>
            <a:r>
              <a:rPr lang="en-US" sz="1900" dirty="0"/>
              <a:t>hours per calendar year or 300 hours per calendar year based on a collective bargaining </a:t>
            </a:r>
            <a:r>
              <a:rPr lang="en-US" sz="1900" dirty="0" smtClean="0"/>
              <a:t>agreement.</a:t>
            </a:r>
            <a:endParaRPr lang="hu-HU" sz="1900" dirty="0" smtClean="0"/>
          </a:p>
          <a:p>
            <a:r>
              <a:rPr lang="hu-HU" sz="1900" dirty="0" err="1" smtClean="0"/>
              <a:t>Since</a:t>
            </a:r>
            <a:r>
              <a:rPr lang="hu-HU" sz="1900" dirty="0" smtClean="0"/>
              <a:t> </a:t>
            </a:r>
            <a:r>
              <a:rPr lang="hu-HU" sz="1900" i="1" u="sng" dirty="0" err="1" smtClean="0"/>
              <a:t>January</a:t>
            </a:r>
            <a:r>
              <a:rPr lang="hu-HU" sz="1900" i="1" u="sng" dirty="0" smtClean="0"/>
              <a:t> 2019 </a:t>
            </a:r>
            <a:r>
              <a:rPr lang="hu-HU" sz="1900" i="1" u="sng" dirty="0" err="1" smtClean="0"/>
              <a:t>Labour</a:t>
            </a:r>
            <a:r>
              <a:rPr lang="hu-HU" sz="1900" i="1" u="sng" dirty="0" smtClean="0"/>
              <a:t> </a:t>
            </a:r>
            <a:r>
              <a:rPr lang="hu-HU" sz="1900" i="1" u="sng" dirty="0" err="1" smtClean="0"/>
              <a:t>Code</a:t>
            </a:r>
            <a:r>
              <a:rPr lang="hu-HU" sz="1900" i="1" u="sng" dirty="0" smtClean="0"/>
              <a:t> („Slave </a:t>
            </a:r>
            <a:r>
              <a:rPr lang="hu-HU" sz="1900" i="1" u="sng" dirty="0" err="1" smtClean="0"/>
              <a:t>Act</a:t>
            </a:r>
            <a:r>
              <a:rPr lang="hu-HU" sz="1900" i="1" u="sng" dirty="0" smtClean="0"/>
              <a:t>”) </a:t>
            </a:r>
            <a:r>
              <a:rPr lang="en-US" sz="1900" dirty="0"/>
              <a:t>employers may </a:t>
            </a:r>
            <a:r>
              <a:rPr lang="en-US" sz="1900" dirty="0" smtClean="0"/>
              <a:t>order </a:t>
            </a:r>
            <a:r>
              <a:rPr lang="en-US" sz="1900" dirty="0"/>
              <a:t>an additional 150 hours (or 100 hours where </a:t>
            </a:r>
            <a:r>
              <a:rPr lang="hu-HU" sz="1900" dirty="0" err="1" smtClean="0"/>
              <a:t>collective</a:t>
            </a:r>
            <a:r>
              <a:rPr lang="hu-HU" sz="1900" dirty="0" smtClean="0"/>
              <a:t> </a:t>
            </a:r>
            <a:r>
              <a:rPr lang="hu-HU" sz="1900" dirty="0" err="1" smtClean="0"/>
              <a:t>agreement</a:t>
            </a:r>
            <a:r>
              <a:rPr lang="hu-HU" sz="1900" dirty="0" smtClean="0"/>
              <a:t> </a:t>
            </a:r>
            <a:r>
              <a:rPr lang="hu-HU" sz="1900" dirty="0" err="1" smtClean="0"/>
              <a:t>already</a:t>
            </a:r>
            <a:r>
              <a:rPr lang="hu-HU" sz="1900" dirty="0" smtClean="0"/>
              <a:t> </a:t>
            </a:r>
            <a:r>
              <a:rPr lang="hu-HU" sz="1900" dirty="0" err="1" smtClean="0"/>
              <a:t>includes</a:t>
            </a:r>
            <a:r>
              <a:rPr lang="en-US" sz="1900" dirty="0" smtClean="0"/>
              <a:t> </a:t>
            </a:r>
            <a:r>
              <a:rPr lang="en-US" sz="1900" dirty="0"/>
              <a:t>300 </a:t>
            </a:r>
            <a:r>
              <a:rPr lang="en-US" sz="1900" dirty="0" smtClean="0"/>
              <a:t>hours</a:t>
            </a:r>
            <a:r>
              <a:rPr lang="hu-HU" sz="1900" dirty="0" smtClean="0"/>
              <a:t>)</a:t>
            </a:r>
            <a:r>
              <a:rPr lang="en-US" sz="1900" dirty="0" smtClean="0"/>
              <a:t> of </a:t>
            </a:r>
            <a:r>
              <a:rPr lang="hu-HU" sz="1900" i="1" u="sng" dirty="0" smtClean="0"/>
              <a:t>„</a:t>
            </a:r>
            <a:r>
              <a:rPr lang="hu-HU" sz="1900" i="1" u="sng" dirty="0" err="1" smtClean="0"/>
              <a:t>voluntary</a:t>
            </a:r>
            <a:r>
              <a:rPr lang="hu-HU" sz="1900" i="1" u="sng" dirty="0" smtClean="0"/>
              <a:t>” </a:t>
            </a:r>
            <a:r>
              <a:rPr lang="en-US" sz="1900" i="1" u="sng" dirty="0" smtClean="0"/>
              <a:t>overtime </a:t>
            </a:r>
            <a:r>
              <a:rPr lang="hu-HU" sz="1900" i="1" u="sng" dirty="0" smtClean="0"/>
              <a:t>(</a:t>
            </a:r>
            <a:r>
              <a:rPr lang="hu-HU" sz="1900" i="1" u="sng" dirty="0" err="1" smtClean="0"/>
              <a:t>altogether</a:t>
            </a:r>
            <a:r>
              <a:rPr lang="hu-HU" sz="1900" i="1" u="sng" dirty="0" smtClean="0"/>
              <a:t> 400 </a:t>
            </a:r>
            <a:r>
              <a:rPr lang="hu-HU" sz="1900" i="1" u="sng" dirty="0" err="1" smtClean="0"/>
              <a:t>hours</a:t>
            </a:r>
            <a:r>
              <a:rPr lang="hu-HU" sz="1900" i="1" u="sng" dirty="0" smtClean="0"/>
              <a:t> of </a:t>
            </a:r>
            <a:r>
              <a:rPr lang="hu-HU" sz="1900" i="1" u="sng" dirty="0" err="1" smtClean="0"/>
              <a:t>overtime</a:t>
            </a:r>
            <a:r>
              <a:rPr lang="hu-HU" sz="1900" i="1" u="sng" dirty="0" smtClean="0"/>
              <a:t>) </a:t>
            </a:r>
            <a:r>
              <a:rPr lang="en-US" sz="1900" dirty="0" smtClean="0"/>
              <a:t>based </a:t>
            </a:r>
            <a:r>
              <a:rPr lang="en-US" sz="1900" dirty="0"/>
              <a:t>on an </a:t>
            </a:r>
            <a:r>
              <a:rPr lang="en-US" sz="1900" i="1" dirty="0"/>
              <a:t>individual agreement </a:t>
            </a:r>
            <a:r>
              <a:rPr lang="en-US" sz="1900" dirty="0"/>
              <a:t>concluded with the </a:t>
            </a:r>
            <a:r>
              <a:rPr lang="en-US" sz="1900" dirty="0" smtClean="0"/>
              <a:t>employee. </a:t>
            </a:r>
            <a:r>
              <a:rPr lang="en-GB" sz="1900" dirty="0" smtClean="0"/>
              <a:t>T</a:t>
            </a:r>
            <a:r>
              <a:rPr lang="en-US" sz="1900" dirty="0"/>
              <a:t>he new rule opens a back door to exceed weekly working time with legal limit of 48 hours. </a:t>
            </a:r>
            <a:endParaRPr lang="hu-HU" sz="1900" dirty="0" smtClean="0">
              <a:solidFill>
                <a:srgbClr val="C00000"/>
              </a:solidFill>
            </a:endParaRPr>
          </a:p>
          <a:p>
            <a:r>
              <a:rPr lang="hu-HU" sz="1900" dirty="0" smtClean="0"/>
              <a:t>E</a:t>
            </a:r>
            <a:r>
              <a:rPr lang="en-US" sz="1900" dirty="0" err="1" smtClean="0"/>
              <a:t>mployers</a:t>
            </a:r>
            <a:r>
              <a:rPr lang="en-US" sz="1900" dirty="0" smtClean="0"/>
              <a:t> </a:t>
            </a:r>
            <a:r>
              <a:rPr lang="en-US" sz="1900" dirty="0"/>
              <a:t>and trade unions may agree via a collective </a:t>
            </a:r>
            <a:r>
              <a:rPr lang="en-US" sz="1900" dirty="0" smtClean="0"/>
              <a:t>agreement </a:t>
            </a:r>
            <a:r>
              <a:rPr lang="en-US" sz="1900" dirty="0"/>
              <a:t>to apply a </a:t>
            </a:r>
            <a:r>
              <a:rPr lang="en-US" sz="1900" i="1" u="sng" dirty="0"/>
              <a:t>work-time cycle of 36 months </a:t>
            </a:r>
            <a:r>
              <a:rPr lang="en-US" sz="1900" dirty="0"/>
              <a:t>where this is justified by objective technical reasons or reasons relating to work </a:t>
            </a:r>
            <a:r>
              <a:rPr lang="en-US" sz="1900" dirty="0" smtClean="0"/>
              <a:t>scheduling.</a:t>
            </a:r>
            <a:r>
              <a:rPr lang="hu-HU" sz="1900" dirty="0" smtClean="0"/>
              <a:t> T</a:t>
            </a:r>
            <a:r>
              <a:rPr lang="en-US" sz="1900" dirty="0" smtClean="0"/>
              <a:t>he </a:t>
            </a:r>
            <a:r>
              <a:rPr lang="en-US" sz="1900" dirty="0"/>
              <a:t>previous limit was 12 months</a:t>
            </a:r>
            <a:r>
              <a:rPr lang="en-US" sz="1900" dirty="0" smtClean="0"/>
              <a:t>.</a:t>
            </a:r>
            <a:r>
              <a:rPr lang="hu-HU" sz="1900" dirty="0" smtClean="0"/>
              <a:t> </a:t>
            </a:r>
            <a:r>
              <a:rPr lang="en-US" sz="1900" dirty="0"/>
              <a:t>Where no collective bargaining agreement exists, work-time cycles may last for </a:t>
            </a:r>
            <a:r>
              <a:rPr lang="hu-HU" sz="1900" dirty="0" smtClean="0"/>
              <a:t>4</a:t>
            </a:r>
            <a:r>
              <a:rPr lang="en-US" sz="1900" dirty="0" smtClean="0"/>
              <a:t> months</a:t>
            </a:r>
            <a:r>
              <a:rPr lang="hu-HU" sz="1900" dirty="0" smtClean="0"/>
              <a:t>.</a:t>
            </a:r>
            <a:endParaRPr lang="hu-HU" sz="1900" dirty="0" smtClean="0">
              <a:solidFill>
                <a:srgbClr val="C00000"/>
              </a:solidFill>
            </a:endParaRPr>
          </a:p>
        </p:txBody>
      </p:sp>
    </p:spTree>
    <p:extLst>
      <p:ext uri="{BB962C8B-B14F-4D97-AF65-F5344CB8AC3E}">
        <p14:creationId xmlns:p14="http://schemas.microsoft.com/office/powerpoint/2010/main" val="26024414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b="1" dirty="0" err="1" smtClean="0"/>
              <a:t>Scope</a:t>
            </a:r>
            <a:r>
              <a:rPr lang="hu-HU" b="1" dirty="0" smtClean="0"/>
              <a:t> </a:t>
            </a:r>
            <a:r>
              <a:rPr lang="hu-HU" b="1" dirty="0" smtClean="0"/>
              <a:t>of </a:t>
            </a:r>
            <a:r>
              <a:rPr lang="hu-HU" b="1" dirty="0" err="1" smtClean="0"/>
              <a:t>agreements</a:t>
            </a:r>
            <a:endParaRPr lang="en-US" b="1" dirty="0"/>
          </a:p>
        </p:txBody>
      </p:sp>
      <p:sp>
        <p:nvSpPr>
          <p:cNvPr id="3" name="Tartalom helye 2"/>
          <p:cNvSpPr>
            <a:spLocks noGrp="1"/>
          </p:cNvSpPr>
          <p:nvPr>
            <p:ph idx="1"/>
          </p:nvPr>
        </p:nvSpPr>
        <p:spPr/>
        <p:txBody>
          <a:bodyPr>
            <a:normAutofit fontScale="55000" lnSpcReduction="20000"/>
          </a:bodyPr>
          <a:lstStyle/>
          <a:p>
            <a:pPr marL="0" indent="0">
              <a:buNone/>
            </a:pPr>
            <a:r>
              <a:rPr lang="hu-HU" dirty="0" err="1" smtClean="0"/>
              <a:t>CAs</a:t>
            </a:r>
            <a:r>
              <a:rPr lang="hu-HU" dirty="0" smtClean="0"/>
              <a:t> </a:t>
            </a:r>
            <a:r>
              <a:rPr lang="hu-HU" dirty="0" err="1" smtClean="0"/>
              <a:t>used</a:t>
            </a:r>
            <a:r>
              <a:rPr lang="hu-HU" dirty="0" smtClean="0"/>
              <a:t> </a:t>
            </a:r>
            <a:r>
              <a:rPr lang="hu-HU" dirty="0" err="1" smtClean="0"/>
              <a:t>to</a:t>
            </a:r>
            <a:r>
              <a:rPr lang="hu-HU" dirty="0" smtClean="0"/>
              <a:t> </a:t>
            </a:r>
            <a:r>
              <a:rPr lang="hu-HU" dirty="0" err="1" smtClean="0"/>
              <a:t>include</a:t>
            </a:r>
            <a:r>
              <a:rPr lang="hu-HU" dirty="0" smtClean="0"/>
              <a:t> </a:t>
            </a:r>
            <a:r>
              <a:rPr lang="hu-HU" b="1" i="1" u="sng" dirty="0" err="1" smtClean="0"/>
              <a:t>procedural</a:t>
            </a:r>
            <a:r>
              <a:rPr lang="hu-HU" b="1" u="sng" dirty="0" smtClean="0"/>
              <a:t> </a:t>
            </a:r>
            <a:r>
              <a:rPr lang="hu-HU" dirty="0" err="1" smtClean="0"/>
              <a:t>issues</a:t>
            </a:r>
            <a:r>
              <a:rPr lang="hu-HU" dirty="0" smtClean="0"/>
              <a:t> </a:t>
            </a:r>
            <a:r>
              <a:rPr lang="hu-HU" dirty="0" err="1" smtClean="0"/>
              <a:t>like</a:t>
            </a:r>
            <a:endParaRPr lang="hu-HU" dirty="0" smtClean="0"/>
          </a:p>
          <a:p>
            <a:pPr>
              <a:buFont typeface="Wingdings" panose="05000000000000000000" pitchFamily="2" charset="2"/>
              <a:buChar char="ü"/>
            </a:pPr>
            <a:r>
              <a:rPr lang="en-GB" dirty="0" smtClean="0"/>
              <a:t>topics </a:t>
            </a:r>
            <a:r>
              <a:rPr lang="en-GB" dirty="0"/>
              <a:t>on industrial relations within the </a:t>
            </a:r>
            <a:r>
              <a:rPr lang="en-GB" dirty="0" smtClean="0"/>
              <a:t>company</a:t>
            </a:r>
            <a:r>
              <a:rPr lang="hu-HU" dirty="0" smtClean="0"/>
              <a:t>, </a:t>
            </a:r>
            <a:r>
              <a:rPr lang="en-GB" dirty="0"/>
              <a:t>rights and duties of interest representation</a:t>
            </a:r>
            <a:endParaRPr lang="hu-HU" dirty="0" smtClean="0"/>
          </a:p>
          <a:p>
            <a:pPr>
              <a:buFont typeface="Wingdings" panose="05000000000000000000" pitchFamily="2" charset="2"/>
              <a:buChar char="ü"/>
            </a:pPr>
            <a:r>
              <a:rPr lang="en-GB" i="1" dirty="0"/>
              <a:t>procedures in concern of the collective agreement </a:t>
            </a:r>
            <a:r>
              <a:rPr lang="en-GB" i="1" dirty="0" smtClean="0"/>
              <a:t>bargaining</a:t>
            </a:r>
            <a:endParaRPr lang="hu-HU" i="1" dirty="0" smtClean="0"/>
          </a:p>
          <a:p>
            <a:pPr>
              <a:buFont typeface="Wingdings" panose="05000000000000000000" pitchFamily="2" charset="2"/>
              <a:buChar char="ü"/>
            </a:pPr>
            <a:r>
              <a:rPr lang="hu-HU" i="1" dirty="0" smtClean="0"/>
              <a:t>CA </a:t>
            </a:r>
            <a:r>
              <a:rPr lang="en-GB" i="1" dirty="0" smtClean="0"/>
              <a:t>validity</a:t>
            </a:r>
            <a:endParaRPr lang="hu-HU" i="1" dirty="0" smtClean="0"/>
          </a:p>
          <a:p>
            <a:pPr>
              <a:buFont typeface="Wingdings" panose="05000000000000000000" pitchFamily="2" charset="2"/>
              <a:buChar char="ü"/>
            </a:pPr>
            <a:r>
              <a:rPr lang="en-GB" i="1" dirty="0"/>
              <a:t>procedures in concern of </a:t>
            </a:r>
            <a:r>
              <a:rPr lang="en-GB" i="1" dirty="0" smtClean="0"/>
              <a:t>disputes</a:t>
            </a:r>
            <a:endParaRPr lang="hu-HU" i="1" dirty="0" smtClean="0"/>
          </a:p>
          <a:p>
            <a:pPr marL="0" indent="0">
              <a:buNone/>
            </a:pPr>
            <a:r>
              <a:rPr lang="hu-HU" b="1" i="1" dirty="0" smtClean="0"/>
              <a:t>S</a:t>
            </a:r>
            <a:r>
              <a:rPr lang="en-GB" b="1" i="1" dirty="0" err="1" smtClean="0"/>
              <a:t>ubstantive</a:t>
            </a:r>
            <a:r>
              <a:rPr lang="hu-HU" b="1" i="1" dirty="0" smtClean="0"/>
              <a:t> </a:t>
            </a:r>
            <a:r>
              <a:rPr lang="hu-HU" i="1" dirty="0" err="1" smtClean="0"/>
              <a:t>issues</a:t>
            </a:r>
            <a:r>
              <a:rPr lang="hu-HU" i="1" dirty="0" smtClean="0"/>
              <a:t>, </a:t>
            </a:r>
            <a:r>
              <a:rPr lang="hu-HU" i="1" dirty="0" err="1" smtClean="0"/>
              <a:t>like</a:t>
            </a:r>
            <a:endParaRPr lang="hu-HU" i="1" dirty="0" smtClean="0"/>
          </a:p>
          <a:p>
            <a:pPr>
              <a:buFont typeface="Wingdings" panose="05000000000000000000" pitchFamily="2" charset="2"/>
              <a:buChar char="ü"/>
            </a:pPr>
            <a:r>
              <a:rPr lang="hu-HU" dirty="0" smtClean="0"/>
              <a:t>R</a:t>
            </a:r>
            <a:r>
              <a:rPr lang="en-GB" dirty="0" err="1" smtClean="0"/>
              <a:t>ules</a:t>
            </a:r>
            <a:r>
              <a:rPr lang="en-GB" dirty="0" smtClean="0"/>
              <a:t> </a:t>
            </a:r>
            <a:r>
              <a:rPr lang="en-GB" dirty="0"/>
              <a:t>of hiring and firing (probation period, cases for immediate termination, duration of notice period, severance pay).</a:t>
            </a:r>
            <a:endParaRPr lang="hu-HU" i="1" dirty="0" smtClean="0"/>
          </a:p>
          <a:p>
            <a:pPr>
              <a:buFont typeface="Wingdings" panose="05000000000000000000" pitchFamily="2" charset="2"/>
              <a:buChar char="ü"/>
            </a:pPr>
            <a:r>
              <a:rPr lang="hu-HU" i="1" dirty="0" smtClean="0"/>
              <a:t>T</a:t>
            </a:r>
            <a:r>
              <a:rPr lang="en-GB" i="1" dirty="0" err="1" smtClean="0"/>
              <a:t>erms</a:t>
            </a:r>
            <a:r>
              <a:rPr lang="en-GB" i="1" dirty="0" smtClean="0"/>
              <a:t> </a:t>
            </a:r>
            <a:r>
              <a:rPr lang="en-GB" i="1" dirty="0"/>
              <a:t>and conditions of </a:t>
            </a:r>
            <a:r>
              <a:rPr lang="en-GB" i="1" dirty="0" smtClean="0"/>
              <a:t>work</a:t>
            </a:r>
            <a:r>
              <a:rPr lang="hu-HU" i="1" dirty="0" smtClean="0"/>
              <a:t> (</a:t>
            </a:r>
            <a:r>
              <a:rPr lang="en-GB" dirty="0" smtClean="0"/>
              <a:t>work </a:t>
            </a:r>
            <a:r>
              <a:rPr lang="en-GB" dirty="0"/>
              <a:t>schedules, working time, overtime, and framework of working time banking, the breaks during the work, the leisure time, length and order of getting the paid </a:t>
            </a:r>
            <a:r>
              <a:rPr lang="en-GB" dirty="0" smtClean="0"/>
              <a:t>leave</a:t>
            </a:r>
            <a:r>
              <a:rPr lang="hu-HU" dirty="0" smtClean="0"/>
              <a:t>)</a:t>
            </a:r>
          </a:p>
          <a:p>
            <a:pPr>
              <a:buFont typeface="Wingdings" panose="05000000000000000000" pitchFamily="2" charset="2"/>
              <a:buChar char="ü"/>
            </a:pPr>
            <a:r>
              <a:rPr lang="hu-HU" dirty="0" err="1" smtClean="0"/>
              <a:t>Method</a:t>
            </a:r>
            <a:r>
              <a:rPr lang="hu-HU" dirty="0" smtClean="0"/>
              <a:t> </a:t>
            </a:r>
            <a:r>
              <a:rPr lang="hu-HU" dirty="0" err="1" smtClean="0"/>
              <a:t>to</a:t>
            </a:r>
            <a:r>
              <a:rPr lang="hu-HU" dirty="0" smtClean="0"/>
              <a:t> p</a:t>
            </a:r>
            <a:r>
              <a:rPr lang="en-GB" dirty="0" err="1" smtClean="0"/>
              <a:t>aying</a:t>
            </a:r>
            <a:r>
              <a:rPr lang="en-GB" dirty="0" smtClean="0"/>
              <a:t> </a:t>
            </a:r>
            <a:r>
              <a:rPr lang="en-GB" dirty="0"/>
              <a:t>the wage and the wage supplements, cash and in kind compensation, including “</a:t>
            </a:r>
            <a:r>
              <a:rPr lang="en-GB" dirty="0" smtClean="0"/>
              <a:t>cafeteria</a:t>
            </a:r>
            <a:r>
              <a:rPr lang="hu-HU" dirty="0" smtClean="0"/>
              <a:t>,</a:t>
            </a:r>
            <a:r>
              <a:rPr lang="en-GB" dirty="0"/>
              <a:t> guaranteed and variable pay (like bonuses, shift bonus, overtime pay, etc</a:t>
            </a:r>
            <a:r>
              <a:rPr lang="en-GB" dirty="0" smtClean="0"/>
              <a:t>.)</a:t>
            </a:r>
            <a:endParaRPr lang="hu-HU" dirty="0" smtClean="0"/>
          </a:p>
          <a:p>
            <a:pPr>
              <a:buFont typeface="Wingdings" panose="05000000000000000000" pitchFamily="2" charset="2"/>
              <a:buChar char="ü"/>
            </a:pPr>
            <a:r>
              <a:rPr lang="hu-HU" dirty="0" smtClean="0"/>
              <a:t>R</a:t>
            </a:r>
            <a:r>
              <a:rPr lang="en-GB" dirty="0" err="1" smtClean="0"/>
              <a:t>ules</a:t>
            </a:r>
            <a:r>
              <a:rPr lang="en-GB" dirty="0" smtClean="0"/>
              <a:t> </a:t>
            </a:r>
            <a:r>
              <a:rPr lang="en-GB" dirty="0"/>
              <a:t>(legal consequences) on staff’s liability for damage arising in cases of negligence and also on employer’s liability on wrongful breach of their duty</a:t>
            </a:r>
            <a:endParaRPr lang="hu-HU" dirty="0"/>
          </a:p>
          <a:p>
            <a:pPr marL="0" indent="0">
              <a:buNone/>
            </a:pPr>
            <a:endParaRPr lang="hu-HU" i="1" dirty="0" smtClean="0"/>
          </a:p>
          <a:p>
            <a:pPr marL="0" indent="0">
              <a:buNone/>
            </a:pPr>
            <a:endParaRPr lang="hu-HU" i="1" dirty="0" smtClean="0"/>
          </a:p>
          <a:p>
            <a:pPr marL="0" indent="0">
              <a:buNone/>
            </a:pPr>
            <a:endParaRPr lang="hu-HU" dirty="0" smtClean="0"/>
          </a:p>
          <a:p>
            <a:pPr marL="0" indent="0">
              <a:buNone/>
            </a:pPr>
            <a:endParaRPr lang="en-US" dirty="0"/>
          </a:p>
        </p:txBody>
      </p:sp>
    </p:spTree>
    <p:extLst>
      <p:ext uri="{BB962C8B-B14F-4D97-AF65-F5344CB8AC3E}">
        <p14:creationId xmlns:p14="http://schemas.microsoft.com/office/powerpoint/2010/main" val="20411109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57200" y="44624"/>
            <a:ext cx="8229600" cy="576066"/>
          </a:xfrm>
        </p:spPr>
        <p:txBody>
          <a:bodyPr>
            <a:normAutofit/>
          </a:bodyPr>
          <a:lstStyle/>
          <a:p>
            <a:r>
              <a:rPr lang="hu-HU" sz="2000" dirty="0" smtClean="0"/>
              <a:t>Main </a:t>
            </a:r>
            <a:r>
              <a:rPr lang="hu-HU" sz="2000" dirty="0" err="1" smtClean="0"/>
              <a:t>issues</a:t>
            </a:r>
            <a:r>
              <a:rPr lang="hu-HU" sz="2000" dirty="0" smtClean="0"/>
              <a:t> in </a:t>
            </a:r>
            <a:r>
              <a:rPr lang="hu-HU" sz="2000" dirty="0" err="1" smtClean="0"/>
              <a:t>CAs</a:t>
            </a:r>
            <a:r>
              <a:rPr lang="hu-HU" sz="2000" dirty="0" smtClean="0"/>
              <a:t>, </a:t>
            </a:r>
            <a:r>
              <a:rPr lang="hu-HU" sz="2000" dirty="0" err="1" smtClean="0"/>
              <a:t>based</a:t>
            </a:r>
            <a:r>
              <a:rPr lang="hu-HU" sz="2000" dirty="0" smtClean="0"/>
              <a:t> </a:t>
            </a:r>
            <a:r>
              <a:rPr lang="hu-HU" sz="2000" dirty="0" err="1" smtClean="0"/>
              <a:t>on</a:t>
            </a:r>
            <a:r>
              <a:rPr lang="hu-HU" sz="2000" dirty="0" smtClean="0"/>
              <a:t> 2925 </a:t>
            </a:r>
            <a:r>
              <a:rPr lang="en-GB" sz="2000" dirty="0" smtClean="0"/>
              <a:t>collective agreements</a:t>
            </a:r>
            <a:r>
              <a:rPr lang="hu-HU" sz="2000" dirty="0" smtClean="0"/>
              <a:t> (MKIR, 2017)</a:t>
            </a:r>
            <a:endParaRPr lang="hu-HU" sz="2000" dirty="0"/>
          </a:p>
        </p:txBody>
      </p:sp>
      <p:graphicFrame>
        <p:nvGraphicFramePr>
          <p:cNvPr id="4" name="Tartalom helye 3"/>
          <p:cNvGraphicFramePr>
            <a:graphicFrameLocks noGrp="1"/>
          </p:cNvGraphicFramePr>
          <p:nvPr>
            <p:ph idx="1"/>
            <p:extLst>
              <p:ext uri="{D42A27DB-BD31-4B8C-83A1-F6EECF244321}">
                <p14:modId xmlns:p14="http://schemas.microsoft.com/office/powerpoint/2010/main" val="1210722790"/>
              </p:ext>
            </p:extLst>
          </p:nvPr>
        </p:nvGraphicFramePr>
        <p:xfrm>
          <a:off x="457200" y="620690"/>
          <a:ext cx="8229600" cy="6119854"/>
        </p:xfrm>
        <a:graphic>
          <a:graphicData uri="http://schemas.openxmlformats.org/drawingml/2006/table">
            <a:tbl>
              <a:tblPr firstRow="1" bandRow="1">
                <a:tableStyleId>{5C22544A-7EE6-4342-B048-85BDC9FD1C3A}</a:tableStyleId>
              </a:tblPr>
              <a:tblGrid>
                <a:gridCol w="2890664">
                  <a:extLst>
                    <a:ext uri="{9D8B030D-6E8A-4147-A177-3AD203B41FA5}">
                      <a16:colId xmlns:a16="http://schemas.microsoft.com/office/drawing/2014/main" val="3205201342"/>
                    </a:ext>
                  </a:extLst>
                </a:gridCol>
                <a:gridCol w="1296144">
                  <a:extLst>
                    <a:ext uri="{9D8B030D-6E8A-4147-A177-3AD203B41FA5}">
                      <a16:colId xmlns:a16="http://schemas.microsoft.com/office/drawing/2014/main" val="2056127505"/>
                    </a:ext>
                  </a:extLst>
                </a:gridCol>
                <a:gridCol w="2664296">
                  <a:extLst>
                    <a:ext uri="{9D8B030D-6E8A-4147-A177-3AD203B41FA5}">
                      <a16:colId xmlns:a16="http://schemas.microsoft.com/office/drawing/2014/main" val="337149943"/>
                    </a:ext>
                  </a:extLst>
                </a:gridCol>
                <a:gridCol w="1378496">
                  <a:extLst>
                    <a:ext uri="{9D8B030D-6E8A-4147-A177-3AD203B41FA5}">
                      <a16:colId xmlns:a16="http://schemas.microsoft.com/office/drawing/2014/main" val="264636725"/>
                    </a:ext>
                  </a:extLst>
                </a:gridCol>
              </a:tblGrid>
              <a:tr h="782253">
                <a:tc>
                  <a:txBody>
                    <a:bodyPr/>
                    <a:lstStyle/>
                    <a:p>
                      <a:pPr>
                        <a:spcAft>
                          <a:spcPts val="0"/>
                        </a:spcAft>
                      </a:pPr>
                      <a:r>
                        <a:rPr lang="en-GB" sz="1400" dirty="0">
                          <a:solidFill>
                            <a:schemeClr val="bg1"/>
                          </a:solidFill>
                          <a:effectLst/>
                          <a:latin typeface="Georgia" panose="02040502050405020303" pitchFamily="18" charset="0"/>
                          <a:ea typeface="Times New Roman" panose="02020603050405020304" pitchFamily="18" charset="0"/>
                          <a:cs typeface="Times New Roman" panose="02020603050405020304" pitchFamily="18" charset="0"/>
                        </a:rPr>
                        <a:t>Issue</a:t>
                      </a:r>
                      <a:endParaRPr lang="hu-HU" sz="1400" dirty="0">
                        <a:solidFill>
                          <a:schemeClr val="bg1"/>
                        </a:solidFill>
                        <a:effectLst/>
                        <a:latin typeface="Georgia" panose="02040502050405020303"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spcAft>
                          <a:spcPts val="0"/>
                        </a:spcAft>
                      </a:pPr>
                      <a:r>
                        <a:rPr lang="en-GB" sz="1400" dirty="0">
                          <a:solidFill>
                            <a:schemeClr val="bg1"/>
                          </a:solidFill>
                          <a:effectLst/>
                          <a:latin typeface="Georgia" panose="02040502050405020303" pitchFamily="18" charset="0"/>
                          <a:ea typeface="Times New Roman" panose="02020603050405020304" pitchFamily="18" charset="0"/>
                          <a:cs typeface="Times New Roman" panose="02020603050405020304" pitchFamily="18" charset="0"/>
                        </a:rPr>
                        <a:t>Proportion of collective agreements </a:t>
                      </a:r>
                      <a:r>
                        <a:rPr lang="en-GB" sz="1400" dirty="0" smtClean="0">
                          <a:solidFill>
                            <a:schemeClr val="bg1"/>
                          </a:solidFill>
                          <a:effectLst/>
                          <a:latin typeface="Georgia" panose="02040502050405020303" pitchFamily="18" charset="0"/>
                          <a:ea typeface="Times New Roman" panose="02020603050405020304" pitchFamily="18" charset="0"/>
                          <a:cs typeface="Times New Roman" panose="02020603050405020304" pitchFamily="18" charset="0"/>
                        </a:rPr>
                        <a:t>, </a:t>
                      </a:r>
                      <a:r>
                        <a:rPr lang="en-GB" sz="1400" dirty="0">
                          <a:solidFill>
                            <a:schemeClr val="bg1"/>
                          </a:solidFill>
                          <a:effectLst/>
                          <a:latin typeface="Georgia" panose="02040502050405020303" pitchFamily="18" charset="0"/>
                          <a:ea typeface="Times New Roman" panose="02020603050405020304" pitchFamily="18" charset="0"/>
                          <a:cs typeface="Times New Roman" panose="02020603050405020304" pitchFamily="18" charset="0"/>
                        </a:rPr>
                        <a:t>%</a:t>
                      </a:r>
                      <a:endParaRPr lang="hu-HU" sz="1400" dirty="0">
                        <a:solidFill>
                          <a:schemeClr val="bg1"/>
                        </a:solidFill>
                        <a:effectLst/>
                        <a:latin typeface="Georgia" panose="02040502050405020303"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spcAft>
                          <a:spcPts val="0"/>
                        </a:spcAft>
                      </a:pPr>
                      <a:r>
                        <a:rPr lang="en-GB" sz="1400" dirty="0">
                          <a:solidFill>
                            <a:schemeClr val="bg1"/>
                          </a:solidFill>
                          <a:effectLst/>
                          <a:latin typeface="Georgia" panose="02040502050405020303" pitchFamily="18" charset="0"/>
                          <a:ea typeface="Times New Roman" panose="02020603050405020304" pitchFamily="18" charset="0"/>
                          <a:cs typeface="Times New Roman" panose="02020603050405020304" pitchFamily="18" charset="0"/>
                        </a:rPr>
                        <a:t>Issue</a:t>
                      </a:r>
                      <a:endParaRPr lang="hu-HU" sz="1400" dirty="0">
                        <a:solidFill>
                          <a:schemeClr val="bg1"/>
                        </a:solidFill>
                        <a:effectLst/>
                        <a:latin typeface="Georgia" panose="02040502050405020303"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spcAft>
                          <a:spcPts val="0"/>
                        </a:spcAft>
                      </a:pPr>
                      <a:r>
                        <a:rPr lang="en-GB" sz="1400" dirty="0">
                          <a:solidFill>
                            <a:schemeClr val="bg1"/>
                          </a:solidFill>
                          <a:effectLst/>
                          <a:latin typeface="Georgia" panose="02040502050405020303" pitchFamily="18" charset="0"/>
                          <a:ea typeface="Times New Roman" panose="02020603050405020304" pitchFamily="18" charset="0"/>
                          <a:cs typeface="Times New Roman" panose="02020603050405020304" pitchFamily="18" charset="0"/>
                        </a:rPr>
                        <a:t>Proportion of collective agreements </a:t>
                      </a:r>
                      <a:r>
                        <a:rPr lang="en-GB" sz="1400" dirty="0" smtClean="0">
                          <a:solidFill>
                            <a:schemeClr val="bg1"/>
                          </a:solidFill>
                          <a:effectLst/>
                          <a:latin typeface="Georgia" panose="02040502050405020303" pitchFamily="18" charset="0"/>
                          <a:ea typeface="Times New Roman" panose="02020603050405020304" pitchFamily="18" charset="0"/>
                          <a:cs typeface="Times New Roman" panose="02020603050405020304" pitchFamily="18" charset="0"/>
                        </a:rPr>
                        <a:t>, </a:t>
                      </a:r>
                      <a:r>
                        <a:rPr lang="en-GB" sz="1400" dirty="0">
                          <a:solidFill>
                            <a:schemeClr val="bg1"/>
                          </a:solidFill>
                          <a:effectLst/>
                          <a:latin typeface="Georgia" panose="02040502050405020303" pitchFamily="18" charset="0"/>
                          <a:ea typeface="Times New Roman" panose="02020603050405020304" pitchFamily="18" charset="0"/>
                          <a:cs typeface="Times New Roman" panose="02020603050405020304" pitchFamily="18" charset="0"/>
                        </a:rPr>
                        <a:t>%</a:t>
                      </a:r>
                      <a:endParaRPr lang="hu-HU" sz="1400" dirty="0">
                        <a:solidFill>
                          <a:schemeClr val="bg1"/>
                        </a:solidFill>
                        <a:effectLst/>
                        <a:latin typeface="Georgia" panose="02040502050405020303"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4077886742"/>
                  </a:ext>
                </a:extLst>
              </a:tr>
              <a:tr h="484699">
                <a:tc>
                  <a:txBody>
                    <a:bodyPr/>
                    <a:lstStyle/>
                    <a:p>
                      <a:pPr>
                        <a:spcAft>
                          <a:spcPts val="0"/>
                        </a:spcAft>
                      </a:pPr>
                      <a:r>
                        <a:rPr lang="en-GB" sz="150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Bonus for additional workload due to substitution</a:t>
                      </a:r>
                      <a:endParaRPr lang="hu-HU" sz="150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spcAft>
                          <a:spcPts val="0"/>
                        </a:spcAft>
                      </a:pPr>
                      <a:r>
                        <a:rPr lang="en-GB" sz="150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84</a:t>
                      </a:r>
                      <a:endParaRPr lang="hu-HU" sz="150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spcAft>
                          <a:spcPts val="0"/>
                        </a:spcAft>
                      </a:pPr>
                      <a:r>
                        <a:rPr lang="en-GB" sz="150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Working time schedule</a:t>
                      </a:r>
                      <a:endParaRPr lang="hu-HU" sz="150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spcAft>
                          <a:spcPts val="0"/>
                        </a:spcAft>
                      </a:pPr>
                      <a:r>
                        <a:rPr lang="en-GB" sz="150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47</a:t>
                      </a:r>
                      <a:endParaRPr lang="hu-HU" sz="150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831031823"/>
                  </a:ext>
                </a:extLst>
              </a:tr>
              <a:tr h="484699">
                <a:tc>
                  <a:txBody>
                    <a:bodyPr/>
                    <a:lstStyle/>
                    <a:p>
                      <a:pPr>
                        <a:spcAft>
                          <a:spcPts val="0"/>
                        </a:spcAft>
                      </a:pPr>
                      <a:r>
                        <a:rPr lang="en-GB" sz="150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Liability </a:t>
                      </a:r>
                      <a:r>
                        <a:rPr lang="en-GB" sz="1500" dirty="0" smtClean="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scheme</a:t>
                      </a:r>
                      <a:r>
                        <a:rPr lang="hu-HU" sz="1500" dirty="0" smtClean="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 </a:t>
                      </a:r>
                      <a:r>
                        <a:rPr lang="hu-HU" sz="1500" dirty="0" err="1" smtClean="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for</a:t>
                      </a:r>
                      <a:r>
                        <a:rPr lang="hu-HU" sz="1500" dirty="0" smtClean="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 </a:t>
                      </a:r>
                      <a:r>
                        <a:rPr lang="hu-HU" sz="1500" dirty="0" err="1" smtClean="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damages</a:t>
                      </a:r>
                      <a:endParaRPr lang="hu-HU" sz="150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spcAft>
                          <a:spcPts val="0"/>
                        </a:spcAft>
                      </a:pPr>
                      <a:r>
                        <a:rPr lang="en-GB" sz="150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79</a:t>
                      </a:r>
                      <a:endParaRPr lang="hu-HU" sz="150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spcAft>
                          <a:spcPts val="0"/>
                        </a:spcAft>
                      </a:pPr>
                      <a:r>
                        <a:rPr lang="en-GB" sz="150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Severance pay</a:t>
                      </a:r>
                      <a:endParaRPr lang="hu-HU" sz="150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spcAft>
                          <a:spcPts val="0"/>
                        </a:spcAft>
                      </a:pPr>
                      <a:r>
                        <a:rPr lang="en-GB" sz="150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46</a:t>
                      </a:r>
                      <a:endParaRPr lang="hu-HU" sz="150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462752943"/>
                  </a:ext>
                </a:extLst>
              </a:tr>
              <a:tr h="484699">
                <a:tc>
                  <a:txBody>
                    <a:bodyPr/>
                    <a:lstStyle/>
                    <a:p>
                      <a:pPr>
                        <a:spcAft>
                          <a:spcPts val="0"/>
                        </a:spcAft>
                      </a:pPr>
                      <a:r>
                        <a:rPr lang="en-GB" sz="150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Cooperation between the contracting parties</a:t>
                      </a:r>
                      <a:endParaRPr lang="hu-HU" sz="150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spcAft>
                          <a:spcPts val="0"/>
                        </a:spcAft>
                      </a:pPr>
                      <a:r>
                        <a:rPr lang="en-GB" sz="150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79</a:t>
                      </a:r>
                      <a:endParaRPr lang="hu-HU" sz="150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spcAft>
                          <a:spcPts val="0"/>
                        </a:spcAft>
                      </a:pPr>
                      <a:r>
                        <a:rPr lang="en-GB" sz="150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Trade union rights</a:t>
                      </a:r>
                      <a:endParaRPr lang="hu-HU" sz="150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spcAft>
                          <a:spcPts val="0"/>
                        </a:spcAft>
                      </a:pPr>
                      <a:r>
                        <a:rPr lang="en-GB" sz="150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44</a:t>
                      </a:r>
                      <a:endParaRPr lang="hu-HU" sz="150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75207612"/>
                  </a:ext>
                </a:extLst>
              </a:tr>
              <a:tr h="484699">
                <a:tc>
                  <a:txBody>
                    <a:bodyPr/>
                    <a:lstStyle/>
                    <a:p>
                      <a:pPr>
                        <a:spcAft>
                          <a:spcPts val="0"/>
                        </a:spcAft>
                      </a:pPr>
                      <a:r>
                        <a:rPr lang="en-GB" sz="150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Wage system</a:t>
                      </a:r>
                      <a:endParaRPr lang="hu-HU" sz="150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spcAft>
                          <a:spcPts val="0"/>
                        </a:spcAft>
                      </a:pPr>
                      <a:r>
                        <a:rPr lang="en-GB" sz="150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74</a:t>
                      </a:r>
                      <a:endParaRPr lang="hu-HU" sz="150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spcAft>
                          <a:spcPts val="0"/>
                        </a:spcAft>
                      </a:pPr>
                      <a:r>
                        <a:rPr lang="en-GB" sz="150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Social policy, company welfare</a:t>
                      </a:r>
                      <a:endParaRPr lang="hu-HU" sz="150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spcAft>
                          <a:spcPts val="0"/>
                        </a:spcAft>
                      </a:pPr>
                      <a:r>
                        <a:rPr lang="en-GB" sz="150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42</a:t>
                      </a:r>
                      <a:endParaRPr lang="hu-HU" sz="150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130445068"/>
                  </a:ext>
                </a:extLst>
              </a:tr>
              <a:tr h="484699">
                <a:tc>
                  <a:txBody>
                    <a:bodyPr/>
                    <a:lstStyle/>
                    <a:p>
                      <a:pPr>
                        <a:spcAft>
                          <a:spcPts val="0"/>
                        </a:spcAft>
                      </a:pPr>
                      <a:r>
                        <a:rPr lang="en-GB" sz="150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Overtime (annual hours)</a:t>
                      </a:r>
                      <a:endParaRPr lang="hu-HU" sz="150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spcAft>
                          <a:spcPts val="0"/>
                        </a:spcAft>
                      </a:pPr>
                      <a:r>
                        <a:rPr lang="en-GB" sz="150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66</a:t>
                      </a:r>
                      <a:endParaRPr lang="hu-HU" sz="150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spcAft>
                          <a:spcPts val="0"/>
                        </a:spcAft>
                      </a:pPr>
                      <a:r>
                        <a:rPr lang="en-GB" sz="150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Training</a:t>
                      </a:r>
                      <a:endParaRPr lang="hu-HU" sz="150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spcAft>
                          <a:spcPts val="0"/>
                        </a:spcAft>
                      </a:pPr>
                      <a:r>
                        <a:rPr lang="en-GB" sz="150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42</a:t>
                      </a:r>
                      <a:endParaRPr lang="hu-HU" sz="150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670162867"/>
                  </a:ext>
                </a:extLst>
              </a:tr>
              <a:tr h="694411">
                <a:tc>
                  <a:txBody>
                    <a:bodyPr/>
                    <a:lstStyle/>
                    <a:p>
                      <a:pPr>
                        <a:spcAft>
                          <a:spcPts val="0"/>
                        </a:spcAft>
                      </a:pPr>
                      <a:r>
                        <a:rPr lang="en-GB" sz="150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Modification of collective agreement</a:t>
                      </a:r>
                      <a:endParaRPr lang="hu-HU" sz="150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spcAft>
                          <a:spcPts val="0"/>
                        </a:spcAft>
                      </a:pPr>
                      <a:r>
                        <a:rPr lang="en-GB" sz="150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65</a:t>
                      </a:r>
                      <a:endParaRPr lang="hu-HU" sz="150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spcAft>
                          <a:spcPts val="0"/>
                        </a:spcAft>
                      </a:pPr>
                      <a:r>
                        <a:rPr lang="en-GB" sz="150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Longer probation period than laid down in the Labour Code</a:t>
                      </a:r>
                      <a:endParaRPr lang="hu-HU" sz="150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spcAft>
                          <a:spcPts val="0"/>
                        </a:spcAft>
                      </a:pPr>
                      <a:r>
                        <a:rPr lang="en-GB" sz="150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33</a:t>
                      </a:r>
                      <a:endParaRPr lang="hu-HU" sz="150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878643189"/>
                  </a:ext>
                </a:extLst>
              </a:tr>
              <a:tr h="484699">
                <a:tc>
                  <a:txBody>
                    <a:bodyPr/>
                    <a:lstStyle/>
                    <a:p>
                      <a:pPr>
                        <a:spcAft>
                          <a:spcPts val="0"/>
                        </a:spcAft>
                      </a:pPr>
                      <a:r>
                        <a:rPr lang="en-GB" sz="150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Exemption from work at termination of employment</a:t>
                      </a:r>
                      <a:endParaRPr lang="hu-HU" sz="150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spcAft>
                          <a:spcPts val="0"/>
                        </a:spcAft>
                      </a:pPr>
                      <a:r>
                        <a:rPr lang="en-GB" sz="150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59</a:t>
                      </a:r>
                      <a:endParaRPr lang="hu-HU" sz="150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spcAft>
                          <a:spcPts val="0"/>
                        </a:spcAft>
                      </a:pPr>
                      <a:r>
                        <a:rPr lang="en-GB" sz="150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Collective dispute</a:t>
                      </a:r>
                      <a:endParaRPr lang="hu-HU" sz="150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spcAft>
                          <a:spcPts val="0"/>
                        </a:spcAft>
                      </a:pPr>
                      <a:r>
                        <a:rPr lang="en-GB" sz="150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29</a:t>
                      </a:r>
                      <a:endParaRPr lang="hu-HU" sz="150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645825082"/>
                  </a:ext>
                </a:extLst>
              </a:tr>
              <a:tr h="694411">
                <a:tc>
                  <a:txBody>
                    <a:bodyPr/>
                    <a:lstStyle/>
                    <a:p>
                      <a:pPr>
                        <a:spcAft>
                          <a:spcPts val="0"/>
                        </a:spcAft>
                      </a:pPr>
                      <a:r>
                        <a:rPr lang="en-GB" sz="150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Notice period</a:t>
                      </a:r>
                      <a:endParaRPr lang="hu-HU" sz="150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spcAft>
                          <a:spcPts val="0"/>
                        </a:spcAft>
                      </a:pPr>
                      <a:r>
                        <a:rPr lang="en-GB" sz="150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57</a:t>
                      </a:r>
                      <a:endParaRPr lang="hu-HU" sz="150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spcAft>
                          <a:spcPts val="0"/>
                        </a:spcAft>
                      </a:pPr>
                      <a:r>
                        <a:rPr lang="en-GB" sz="150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Shorter probation period than laid down in the Labour Code</a:t>
                      </a:r>
                      <a:endParaRPr lang="hu-HU" sz="150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spcAft>
                          <a:spcPts val="0"/>
                        </a:spcAft>
                      </a:pPr>
                      <a:r>
                        <a:rPr lang="en-GB" sz="150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26</a:t>
                      </a:r>
                      <a:endParaRPr lang="hu-HU" sz="150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890784127"/>
                  </a:ext>
                </a:extLst>
              </a:tr>
              <a:tr h="484699">
                <a:tc>
                  <a:txBody>
                    <a:bodyPr/>
                    <a:lstStyle/>
                    <a:p>
                      <a:pPr>
                        <a:spcAft>
                          <a:spcPts val="0"/>
                        </a:spcAft>
                      </a:pPr>
                      <a:r>
                        <a:rPr lang="en-GB" sz="150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Conditions of operation of trade union</a:t>
                      </a:r>
                      <a:endParaRPr lang="hu-HU" sz="150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spcAft>
                          <a:spcPts val="0"/>
                        </a:spcAft>
                      </a:pPr>
                      <a:r>
                        <a:rPr lang="en-GB" sz="150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56</a:t>
                      </a:r>
                      <a:endParaRPr lang="hu-HU" sz="150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spcAft>
                          <a:spcPts val="0"/>
                        </a:spcAft>
                      </a:pPr>
                      <a:r>
                        <a:rPr lang="en-GB" sz="150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Collective redundancies</a:t>
                      </a:r>
                      <a:endParaRPr lang="hu-HU" sz="150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spcAft>
                          <a:spcPts val="0"/>
                        </a:spcAft>
                      </a:pPr>
                      <a:r>
                        <a:rPr lang="en-GB" sz="150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19</a:t>
                      </a:r>
                      <a:endParaRPr lang="hu-HU" sz="150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22614342"/>
                  </a:ext>
                </a:extLst>
              </a:tr>
              <a:tr h="484699">
                <a:tc>
                  <a:txBody>
                    <a:bodyPr/>
                    <a:lstStyle/>
                    <a:p>
                      <a:pPr>
                        <a:spcAft>
                          <a:spcPts val="0"/>
                        </a:spcAft>
                      </a:pPr>
                      <a:r>
                        <a:rPr lang="en-GB" sz="150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Termination of collective agreement</a:t>
                      </a:r>
                      <a:endParaRPr lang="hu-HU" sz="150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spcAft>
                          <a:spcPts val="0"/>
                        </a:spcAft>
                      </a:pPr>
                      <a:r>
                        <a:rPr lang="en-GB" sz="150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56</a:t>
                      </a:r>
                      <a:endParaRPr lang="hu-HU" sz="150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spcAft>
                          <a:spcPts val="0"/>
                        </a:spcAft>
                      </a:pPr>
                      <a:r>
                        <a:rPr lang="en-GB" sz="150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Strike issues</a:t>
                      </a:r>
                      <a:endParaRPr lang="hu-HU" sz="150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spcAft>
                          <a:spcPts val="0"/>
                        </a:spcAft>
                      </a:pPr>
                      <a:r>
                        <a:rPr lang="en-GB" sz="150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19</a:t>
                      </a:r>
                      <a:endParaRPr lang="hu-HU" sz="150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827569465"/>
                  </a:ext>
                </a:extLst>
              </a:tr>
            </a:tbl>
          </a:graphicData>
        </a:graphic>
      </p:graphicFrame>
    </p:spTree>
    <p:extLst>
      <p:ext uri="{BB962C8B-B14F-4D97-AF65-F5344CB8AC3E}">
        <p14:creationId xmlns:p14="http://schemas.microsoft.com/office/powerpoint/2010/main" val="4279856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b="1" dirty="0" err="1" smtClean="0"/>
              <a:t>Some</a:t>
            </a:r>
            <a:r>
              <a:rPr lang="hu-HU" b="1" dirty="0" smtClean="0"/>
              <a:t> </a:t>
            </a:r>
            <a:r>
              <a:rPr lang="hu-HU" b="1" dirty="0" err="1" smtClean="0"/>
              <a:t>other</a:t>
            </a:r>
            <a:r>
              <a:rPr lang="hu-HU" b="1" dirty="0" smtClean="0"/>
              <a:t> CA </a:t>
            </a:r>
            <a:r>
              <a:rPr lang="hu-HU" b="1" dirty="0" err="1" smtClean="0"/>
              <a:t>characteristics</a:t>
            </a:r>
            <a:endParaRPr lang="hu-HU" b="1" dirty="0"/>
          </a:p>
        </p:txBody>
      </p:sp>
      <p:sp>
        <p:nvSpPr>
          <p:cNvPr id="3" name="Tartalom helye 2"/>
          <p:cNvSpPr>
            <a:spLocks noGrp="1"/>
          </p:cNvSpPr>
          <p:nvPr>
            <p:ph idx="1"/>
          </p:nvPr>
        </p:nvSpPr>
        <p:spPr/>
        <p:txBody>
          <a:bodyPr>
            <a:normAutofit fontScale="85000" lnSpcReduction="20000"/>
          </a:bodyPr>
          <a:lstStyle/>
          <a:p>
            <a:r>
              <a:rPr lang="hu-HU" sz="2600" b="1" u="sng" dirty="0" smtClean="0"/>
              <a:t>D</a:t>
            </a:r>
            <a:r>
              <a:rPr lang="en-GB" sz="2600" b="1" u="sng" dirty="0" err="1" smtClean="0"/>
              <a:t>uration</a:t>
            </a:r>
            <a:r>
              <a:rPr lang="en-GB" sz="2600" b="1" u="sng" dirty="0" smtClean="0"/>
              <a:t> </a:t>
            </a:r>
            <a:r>
              <a:rPr lang="en-GB" sz="2600" b="1" u="sng" dirty="0"/>
              <a:t>of </a:t>
            </a:r>
            <a:r>
              <a:rPr lang="en-GB" sz="2600" b="1" u="sng" dirty="0" smtClean="0"/>
              <a:t>agreements</a:t>
            </a:r>
            <a:endParaRPr lang="hu-HU" sz="2600" u="sng" dirty="0"/>
          </a:p>
          <a:p>
            <a:pPr lvl="2">
              <a:buFont typeface="Wingdings" panose="05000000000000000000" pitchFamily="2" charset="2"/>
              <a:buChar char="Ø"/>
            </a:pPr>
            <a:r>
              <a:rPr lang="en-GB" sz="2200" dirty="0"/>
              <a:t>most of </a:t>
            </a:r>
            <a:r>
              <a:rPr lang="hu-HU" sz="2200" dirty="0" smtClean="0"/>
              <a:t>CA</a:t>
            </a:r>
            <a:r>
              <a:rPr lang="en-GB" sz="2200" dirty="0" smtClean="0"/>
              <a:t> </a:t>
            </a:r>
            <a:r>
              <a:rPr lang="en-GB" sz="2200" dirty="0"/>
              <a:t>are signed for an unlimited period; however, the frequent changes in the legal and economic environment force the parties to modify the agreements in every two to three years. </a:t>
            </a:r>
            <a:endParaRPr lang="hu-HU" sz="2200" dirty="0"/>
          </a:p>
          <a:p>
            <a:pPr lvl="2">
              <a:buFont typeface="Wingdings" panose="05000000000000000000" pitchFamily="2" charset="2"/>
              <a:buChar char="Ø"/>
            </a:pPr>
            <a:r>
              <a:rPr lang="en-GB" sz="2200" dirty="0"/>
              <a:t>Wage agreements are separated from the main body of collective agreements, and they are renegotiated </a:t>
            </a:r>
            <a:r>
              <a:rPr lang="en-GB" sz="2200" dirty="0" smtClean="0"/>
              <a:t>annually</a:t>
            </a:r>
            <a:endParaRPr lang="hu-HU" sz="2200" dirty="0" smtClean="0"/>
          </a:p>
          <a:p>
            <a:r>
              <a:rPr lang="hu-HU" sz="2600" b="1" u="sng" dirty="0" smtClean="0"/>
              <a:t>Free </a:t>
            </a:r>
            <a:r>
              <a:rPr lang="hu-HU" sz="2600" b="1" u="sng" dirty="0" err="1" smtClean="0"/>
              <a:t>riders</a:t>
            </a:r>
            <a:r>
              <a:rPr lang="hu-HU" sz="2600" b="1" dirty="0" smtClean="0"/>
              <a:t>. </a:t>
            </a:r>
            <a:r>
              <a:rPr lang="hu-HU" sz="2600" dirty="0" smtClean="0"/>
              <a:t>The </a:t>
            </a:r>
            <a:r>
              <a:rPr lang="en-GB" sz="2600" dirty="0"/>
              <a:t>collective agreement </a:t>
            </a:r>
            <a:r>
              <a:rPr lang="en-GB" sz="2600" b="1" dirty="0"/>
              <a:t>affects all employees of the given company</a:t>
            </a:r>
            <a:r>
              <a:rPr lang="en-GB" sz="2600" dirty="0"/>
              <a:t>, or that of the companies signed a multi-employer agreement. </a:t>
            </a:r>
            <a:r>
              <a:rPr lang="hu-HU" sz="2600" dirty="0"/>
              <a:t>T</a:t>
            </a:r>
            <a:r>
              <a:rPr lang="en-GB" sz="2600" dirty="0" err="1"/>
              <a:t>herefore</a:t>
            </a:r>
            <a:r>
              <a:rPr lang="hu-HU" sz="2600" dirty="0"/>
              <a:t>,</a:t>
            </a:r>
            <a:r>
              <a:rPr lang="en-GB" sz="2600" dirty="0"/>
              <a:t> trade unions often complain about ‘free riders’</a:t>
            </a:r>
            <a:r>
              <a:rPr lang="hu-HU" sz="2600" dirty="0" smtClean="0"/>
              <a:t>.</a:t>
            </a:r>
          </a:p>
          <a:p>
            <a:r>
              <a:rPr lang="en-GB" sz="2400" b="1" u="sng" dirty="0" smtClean="0"/>
              <a:t>Emptiness</a:t>
            </a:r>
            <a:r>
              <a:rPr lang="en-GB" sz="2400" b="1" dirty="0" smtClean="0"/>
              <a:t>.</a:t>
            </a:r>
            <a:r>
              <a:rPr lang="hu-HU" sz="2400" dirty="0" smtClean="0"/>
              <a:t> </a:t>
            </a:r>
            <a:r>
              <a:rPr lang="en-GB" sz="2400" dirty="0" smtClean="0"/>
              <a:t>It </a:t>
            </a:r>
            <a:r>
              <a:rPr lang="en-GB" sz="2400" dirty="0"/>
              <a:t>is a general problem that </a:t>
            </a:r>
            <a:r>
              <a:rPr lang="hu-HU" sz="2400" dirty="0" err="1"/>
              <a:t>many</a:t>
            </a:r>
            <a:r>
              <a:rPr lang="hu-HU" sz="2400" dirty="0"/>
              <a:t> </a:t>
            </a:r>
            <a:r>
              <a:rPr lang="en-GB" sz="2400" dirty="0"/>
              <a:t>collective agreements </a:t>
            </a:r>
            <a:r>
              <a:rPr lang="en-GB" sz="2400" b="1" dirty="0"/>
              <a:t>simply repeat regulations in the Labour </a:t>
            </a:r>
            <a:r>
              <a:rPr lang="en-GB" sz="2400" b="1" dirty="0" smtClean="0"/>
              <a:t>Code</a:t>
            </a:r>
            <a:r>
              <a:rPr lang="hu-HU" sz="2400" b="1" dirty="0" smtClean="0"/>
              <a:t> – </a:t>
            </a:r>
            <a:r>
              <a:rPr lang="hu-HU" sz="2400" dirty="0" err="1" smtClean="0"/>
              <a:t>small</a:t>
            </a:r>
            <a:r>
              <a:rPr lang="hu-HU" sz="2400" dirty="0" smtClean="0"/>
              <a:t> </a:t>
            </a:r>
            <a:r>
              <a:rPr lang="hu-HU" sz="2400" dirty="0" err="1" smtClean="0"/>
              <a:t>companies</a:t>
            </a:r>
            <a:r>
              <a:rPr lang="hu-HU" sz="2400" dirty="0" smtClean="0"/>
              <a:t>/</a:t>
            </a:r>
            <a:r>
              <a:rPr lang="hu-HU" sz="2400" dirty="0" err="1" smtClean="0"/>
              <a:t>companies</a:t>
            </a:r>
            <a:r>
              <a:rPr lang="hu-HU" sz="2400" dirty="0" smtClean="0"/>
              <a:t> </a:t>
            </a:r>
            <a:r>
              <a:rPr lang="hu-HU" sz="2400" dirty="0" err="1" smtClean="0"/>
              <a:t>run</a:t>
            </a:r>
            <a:r>
              <a:rPr lang="hu-HU" sz="2400" dirty="0" smtClean="0"/>
              <a:t> </a:t>
            </a:r>
            <a:r>
              <a:rPr lang="hu-HU" sz="2400" dirty="0" err="1" smtClean="0"/>
              <a:t>by</a:t>
            </a:r>
            <a:r>
              <a:rPr lang="hu-HU" sz="2400" dirty="0" smtClean="0"/>
              <a:t> local </a:t>
            </a:r>
            <a:r>
              <a:rPr lang="hu-HU" sz="2400" dirty="0" err="1" smtClean="0"/>
              <a:t>authorities</a:t>
            </a:r>
            <a:endParaRPr lang="hu-HU" sz="2400" dirty="0" smtClean="0"/>
          </a:p>
          <a:p>
            <a:r>
              <a:rPr lang="hu-HU" sz="2400" b="1" u="sng" dirty="0" smtClean="0"/>
              <a:t>CA </a:t>
            </a:r>
            <a:r>
              <a:rPr lang="hu-HU" sz="2400" b="1" u="sng" dirty="0" err="1" smtClean="0"/>
              <a:t>enforcement</a:t>
            </a:r>
            <a:r>
              <a:rPr lang="hu-HU" sz="2400" b="1" u="sng" dirty="0" smtClean="0"/>
              <a:t> </a:t>
            </a:r>
            <a:r>
              <a:rPr lang="hu-HU" sz="2400" dirty="0" smtClean="0"/>
              <a:t>-  </a:t>
            </a:r>
            <a:r>
              <a:rPr lang="en-GB" sz="2400" dirty="0"/>
              <a:t>unions became almost helpless following the legislative </a:t>
            </a:r>
            <a:r>
              <a:rPr lang="en-GB" sz="2400" dirty="0" smtClean="0"/>
              <a:t>changes</a:t>
            </a:r>
            <a:r>
              <a:rPr lang="hu-HU" sz="2800" dirty="0" smtClean="0"/>
              <a:t> -</a:t>
            </a:r>
            <a:r>
              <a:rPr lang="en-GB" sz="2400" dirty="0" smtClean="0"/>
              <a:t>The </a:t>
            </a:r>
            <a:r>
              <a:rPr lang="en-GB" sz="2400" dirty="0"/>
              <a:t>legislation </a:t>
            </a:r>
            <a:r>
              <a:rPr lang="en-GB" sz="2400" dirty="0" smtClean="0"/>
              <a:t>curbed </a:t>
            </a:r>
            <a:r>
              <a:rPr lang="en-GB" sz="2400" dirty="0"/>
              <a:t>the Labour Inspectorates’ scope of </a:t>
            </a:r>
            <a:r>
              <a:rPr lang="en-GB" sz="2400" dirty="0" smtClean="0"/>
              <a:t>action</a:t>
            </a:r>
            <a:r>
              <a:rPr lang="hu-HU" sz="2400" dirty="0" smtClean="0"/>
              <a:t> and </a:t>
            </a:r>
            <a:r>
              <a:rPr lang="hu-HU" sz="2400" dirty="0" err="1" smtClean="0"/>
              <a:t>decreased</a:t>
            </a:r>
            <a:r>
              <a:rPr lang="hu-HU" sz="2400" dirty="0" smtClean="0"/>
              <a:t> </a:t>
            </a:r>
            <a:r>
              <a:rPr lang="hu-HU" sz="2400" dirty="0" err="1" smtClean="0"/>
              <a:t>the</a:t>
            </a:r>
            <a:r>
              <a:rPr lang="hu-HU" sz="2400" dirty="0" smtClean="0"/>
              <a:t> </a:t>
            </a:r>
            <a:r>
              <a:rPr lang="hu-HU" sz="2400" dirty="0" err="1" smtClean="0"/>
              <a:t>number</a:t>
            </a:r>
            <a:r>
              <a:rPr lang="hu-HU" sz="2400" dirty="0" smtClean="0"/>
              <a:t> of </a:t>
            </a:r>
            <a:r>
              <a:rPr lang="hu-HU" sz="2400" dirty="0" err="1" smtClean="0"/>
              <a:t>inspectors</a:t>
            </a:r>
            <a:r>
              <a:rPr lang="hu-HU" sz="2400" dirty="0" smtClean="0"/>
              <a:t>. </a:t>
            </a:r>
            <a:endParaRPr lang="en-GB" sz="2100" dirty="0"/>
          </a:p>
          <a:p>
            <a:endParaRPr lang="hu-HU" sz="2400" dirty="0"/>
          </a:p>
          <a:p>
            <a:endParaRPr lang="en-GB" sz="2600" dirty="0"/>
          </a:p>
          <a:p>
            <a:endParaRPr lang="hu-HU" dirty="0"/>
          </a:p>
        </p:txBody>
      </p:sp>
    </p:spTree>
    <p:extLst>
      <p:ext uri="{BB962C8B-B14F-4D97-AF65-F5344CB8AC3E}">
        <p14:creationId xmlns:p14="http://schemas.microsoft.com/office/powerpoint/2010/main" val="28407687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noAutofit/>
          </a:bodyPr>
          <a:lstStyle/>
          <a:p>
            <a:r>
              <a:rPr lang="en-GB" sz="3600" b="1" dirty="0"/>
              <a:t>Strike – little influence on security of bargaining in Hungary</a:t>
            </a:r>
            <a:r>
              <a:rPr lang="hu-HU" sz="3600" dirty="0"/>
              <a:t/>
            </a:r>
            <a:br>
              <a:rPr lang="hu-HU" sz="3600" dirty="0"/>
            </a:br>
            <a:endParaRPr lang="en-US" sz="3600" dirty="0"/>
          </a:p>
        </p:txBody>
      </p:sp>
      <p:sp>
        <p:nvSpPr>
          <p:cNvPr id="3" name="Téglalap 2"/>
          <p:cNvSpPr/>
          <p:nvPr/>
        </p:nvSpPr>
        <p:spPr>
          <a:xfrm>
            <a:off x="1043608" y="1443840"/>
            <a:ext cx="7632848" cy="4524315"/>
          </a:xfrm>
          <a:prstGeom prst="rect">
            <a:avLst/>
          </a:prstGeom>
        </p:spPr>
        <p:txBody>
          <a:bodyPr wrap="square">
            <a:spAutoFit/>
          </a:bodyPr>
          <a:lstStyle/>
          <a:p>
            <a:pPr algn="ctr"/>
            <a:r>
              <a:rPr lang="en-GB" sz="2400" dirty="0"/>
              <a:t>The detailed rules are set out in ‘Act 7 of 1989’ on the right to strike</a:t>
            </a:r>
            <a:endParaRPr lang="hu-HU" sz="2400" dirty="0"/>
          </a:p>
          <a:p>
            <a:pPr marL="342900" indent="-342900">
              <a:buFont typeface="Arial" panose="020B0604020202020204" pitchFamily="34" charset="0"/>
              <a:buChar char="•"/>
            </a:pPr>
            <a:r>
              <a:rPr lang="hu-HU" sz="2400" dirty="0"/>
              <a:t>The </a:t>
            </a:r>
            <a:r>
              <a:rPr lang="en-GB" sz="2400" dirty="0"/>
              <a:t>amendment of the Strike Act in 2010 fundamentally changed the regulation of minimum services</a:t>
            </a:r>
            <a:r>
              <a:rPr lang="hu-HU" sz="2400" dirty="0"/>
              <a:t> - </a:t>
            </a:r>
            <a:r>
              <a:rPr lang="en-GB" sz="2400" dirty="0"/>
              <a:t>minimum services must be ensured by employers who provide public services, such as public transport, communications, electricity, water supply </a:t>
            </a:r>
            <a:r>
              <a:rPr lang="en-GB" sz="2400" dirty="0" err="1"/>
              <a:t>etc</a:t>
            </a:r>
            <a:endParaRPr lang="hu-HU" sz="2400" dirty="0"/>
          </a:p>
          <a:p>
            <a:pPr marL="342900" indent="-342900">
              <a:buFont typeface="Arial" panose="020B0604020202020204" pitchFamily="34" charset="0"/>
              <a:buChar char="•"/>
            </a:pPr>
            <a:r>
              <a:rPr lang="en-GB" sz="2400" dirty="0"/>
              <a:t>The minimum </a:t>
            </a:r>
            <a:r>
              <a:rPr lang="en-GB" sz="2400" u="sng" dirty="0"/>
              <a:t>level is regulated by law </a:t>
            </a:r>
            <a:r>
              <a:rPr lang="en-GB" sz="2400" dirty="0"/>
              <a:t>(postal services and public transport) </a:t>
            </a:r>
            <a:r>
              <a:rPr lang="en-GB" sz="2400" dirty="0">
                <a:solidFill>
                  <a:schemeClr val="accent2">
                    <a:lumMod val="50000"/>
                  </a:schemeClr>
                </a:solidFill>
              </a:rPr>
              <a:t>or the stakeholders </a:t>
            </a:r>
            <a:r>
              <a:rPr lang="hu-HU" sz="2400" dirty="0" err="1" smtClean="0">
                <a:solidFill>
                  <a:schemeClr val="accent2">
                    <a:lumMod val="50000"/>
                  </a:schemeClr>
                </a:solidFill>
              </a:rPr>
              <a:t>have</a:t>
            </a:r>
            <a:r>
              <a:rPr lang="hu-HU" sz="2400" dirty="0" smtClean="0">
                <a:solidFill>
                  <a:schemeClr val="accent2">
                    <a:lumMod val="50000"/>
                  </a:schemeClr>
                </a:solidFill>
              </a:rPr>
              <a:t> to </a:t>
            </a:r>
            <a:r>
              <a:rPr lang="en-GB" sz="2400" dirty="0" smtClean="0">
                <a:solidFill>
                  <a:schemeClr val="accent2">
                    <a:lumMod val="50000"/>
                  </a:schemeClr>
                </a:solidFill>
              </a:rPr>
              <a:t>agree  </a:t>
            </a:r>
            <a:r>
              <a:rPr lang="en-GB" sz="2400" dirty="0">
                <a:solidFill>
                  <a:schemeClr val="accent6">
                    <a:lumMod val="75000"/>
                  </a:schemeClr>
                </a:solidFill>
              </a:rPr>
              <a:t>or the court decides on it</a:t>
            </a:r>
            <a:r>
              <a:rPr lang="en-GB" sz="2400" dirty="0"/>
              <a:t>. </a:t>
            </a:r>
            <a:endParaRPr lang="hu-HU" sz="2400" dirty="0"/>
          </a:p>
          <a:p>
            <a:pPr marL="342900" indent="-342900">
              <a:buFont typeface="Arial" panose="020B0604020202020204" pitchFamily="34" charset="0"/>
              <a:buChar char="•"/>
            </a:pPr>
            <a:r>
              <a:rPr lang="en-GB" sz="2400" dirty="0"/>
              <a:t>This change led to a </a:t>
            </a:r>
            <a:r>
              <a:rPr lang="en-GB" sz="2400" u="sng" dirty="0"/>
              <a:t>drastic decrease </a:t>
            </a:r>
            <a:r>
              <a:rPr lang="en-GB" sz="2400" dirty="0"/>
              <a:t>in the number of strikes</a:t>
            </a:r>
            <a:endParaRPr lang="en-US" sz="2400" dirty="0"/>
          </a:p>
        </p:txBody>
      </p:sp>
    </p:spTree>
    <p:extLst>
      <p:ext uri="{BB962C8B-B14F-4D97-AF65-F5344CB8AC3E}">
        <p14:creationId xmlns:p14="http://schemas.microsoft.com/office/powerpoint/2010/main" val="40190715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b="1" dirty="0" err="1" smtClean="0"/>
              <a:t>Conclusions</a:t>
            </a:r>
            <a:endParaRPr lang="en-US" b="1" dirty="0"/>
          </a:p>
        </p:txBody>
      </p:sp>
      <p:sp>
        <p:nvSpPr>
          <p:cNvPr id="3" name="Tartalom helye 2"/>
          <p:cNvSpPr>
            <a:spLocks noGrp="1"/>
          </p:cNvSpPr>
          <p:nvPr>
            <p:ph idx="1"/>
          </p:nvPr>
        </p:nvSpPr>
        <p:spPr/>
        <p:txBody>
          <a:bodyPr>
            <a:normAutofit fontScale="62500" lnSpcReduction="20000"/>
          </a:bodyPr>
          <a:lstStyle/>
          <a:p>
            <a:r>
              <a:rPr lang="hu-HU" dirty="0" smtClean="0"/>
              <a:t>The </a:t>
            </a:r>
            <a:r>
              <a:rPr lang="hu-HU" dirty="0" err="1" smtClean="0"/>
              <a:t>coverage</a:t>
            </a:r>
            <a:r>
              <a:rPr lang="hu-HU" dirty="0" smtClean="0"/>
              <a:t> </a:t>
            </a:r>
            <a:r>
              <a:rPr lang="hu-HU" dirty="0" err="1" smtClean="0"/>
              <a:t>by</a:t>
            </a:r>
            <a:r>
              <a:rPr lang="hu-HU" dirty="0" smtClean="0"/>
              <a:t> </a:t>
            </a:r>
            <a:r>
              <a:rPr lang="hu-HU" dirty="0" err="1" smtClean="0"/>
              <a:t>collective</a:t>
            </a:r>
            <a:r>
              <a:rPr lang="hu-HU" dirty="0" smtClean="0"/>
              <a:t> </a:t>
            </a:r>
            <a:r>
              <a:rPr lang="hu-HU" dirty="0" err="1" smtClean="0"/>
              <a:t>agreement</a:t>
            </a:r>
            <a:r>
              <a:rPr lang="hu-HU" dirty="0" smtClean="0"/>
              <a:t> is </a:t>
            </a:r>
            <a:r>
              <a:rPr lang="hu-HU" dirty="0" err="1" smtClean="0"/>
              <a:t>around</a:t>
            </a:r>
            <a:r>
              <a:rPr lang="hu-HU" dirty="0" smtClean="0"/>
              <a:t> 30%.</a:t>
            </a:r>
          </a:p>
          <a:p>
            <a:r>
              <a:rPr lang="hu-HU" dirty="0" err="1" smtClean="0"/>
              <a:t>Collective</a:t>
            </a:r>
            <a:r>
              <a:rPr lang="hu-HU" dirty="0" smtClean="0"/>
              <a:t> </a:t>
            </a:r>
            <a:r>
              <a:rPr lang="hu-HU" dirty="0" err="1" smtClean="0"/>
              <a:t>agreements</a:t>
            </a:r>
            <a:r>
              <a:rPr lang="hu-HU" dirty="0" smtClean="0"/>
              <a:t> </a:t>
            </a:r>
            <a:r>
              <a:rPr lang="hu-HU" dirty="0" err="1" smtClean="0"/>
              <a:t>are</a:t>
            </a:r>
            <a:r>
              <a:rPr lang="hu-HU" dirty="0" smtClean="0"/>
              <a:t> </a:t>
            </a:r>
            <a:r>
              <a:rPr lang="hu-HU" dirty="0" err="1" smtClean="0"/>
              <a:t>negotiated</a:t>
            </a:r>
            <a:r>
              <a:rPr lang="hu-HU" dirty="0" smtClean="0"/>
              <a:t> </a:t>
            </a:r>
            <a:r>
              <a:rPr lang="hu-HU" dirty="0" err="1" smtClean="0"/>
              <a:t>by</a:t>
            </a:r>
            <a:r>
              <a:rPr lang="hu-HU" dirty="0" smtClean="0"/>
              <a:t> t</a:t>
            </a:r>
            <a:r>
              <a:rPr lang="en-GB" dirty="0" err="1" smtClean="0"/>
              <a:t>rade</a:t>
            </a:r>
            <a:r>
              <a:rPr lang="en-GB" dirty="0" smtClean="0"/>
              <a:t> </a:t>
            </a:r>
            <a:r>
              <a:rPr lang="en-GB" dirty="0"/>
              <a:t>unions </a:t>
            </a:r>
            <a:r>
              <a:rPr lang="en-GB" dirty="0" smtClean="0"/>
              <a:t>and </a:t>
            </a:r>
            <a:r>
              <a:rPr lang="en-GB" dirty="0"/>
              <a:t>employers or employers’ </a:t>
            </a:r>
            <a:r>
              <a:rPr lang="en-GB" dirty="0" smtClean="0"/>
              <a:t>associations</a:t>
            </a:r>
            <a:r>
              <a:rPr lang="hu-HU" dirty="0" smtClean="0"/>
              <a:t> (</a:t>
            </a:r>
            <a:r>
              <a:rPr lang="hu-HU" dirty="0" err="1" smtClean="0"/>
              <a:t>but</a:t>
            </a:r>
            <a:r>
              <a:rPr lang="hu-HU" dirty="0" smtClean="0"/>
              <a:t> </a:t>
            </a:r>
            <a:r>
              <a:rPr lang="hu-HU" dirty="0" err="1" smtClean="0"/>
              <a:t>works</a:t>
            </a:r>
            <a:r>
              <a:rPr lang="hu-HU" dirty="0" smtClean="0"/>
              <a:t> </a:t>
            </a:r>
            <a:r>
              <a:rPr lang="hu-HU" dirty="0" err="1" smtClean="0"/>
              <a:t>councils</a:t>
            </a:r>
            <a:r>
              <a:rPr lang="hu-HU" dirty="0" smtClean="0"/>
              <a:t> </a:t>
            </a:r>
            <a:r>
              <a:rPr lang="hu-HU" dirty="0" err="1" smtClean="0"/>
              <a:t>also</a:t>
            </a:r>
            <a:r>
              <a:rPr lang="hu-HU" dirty="0" smtClean="0"/>
              <a:t> </a:t>
            </a:r>
            <a:r>
              <a:rPr lang="hu-HU" dirty="0" err="1" smtClean="0"/>
              <a:t>have</a:t>
            </a:r>
            <a:r>
              <a:rPr lang="hu-HU" dirty="0" smtClean="0"/>
              <a:t> limited </a:t>
            </a:r>
            <a:r>
              <a:rPr lang="hu-HU" dirty="0" err="1" smtClean="0"/>
              <a:t>possibilities</a:t>
            </a:r>
            <a:r>
              <a:rPr lang="hu-HU" dirty="0" smtClean="0"/>
              <a:t> </a:t>
            </a:r>
            <a:r>
              <a:rPr lang="hu-HU" dirty="0" err="1" smtClean="0"/>
              <a:t>in</a:t>
            </a:r>
            <a:r>
              <a:rPr lang="hu-HU" dirty="0" smtClean="0"/>
              <a:t> </a:t>
            </a:r>
            <a:r>
              <a:rPr lang="hu-HU" dirty="0" err="1" smtClean="0"/>
              <a:t>certain</a:t>
            </a:r>
            <a:r>
              <a:rPr lang="hu-HU" dirty="0" smtClean="0"/>
              <a:t> </a:t>
            </a:r>
            <a:r>
              <a:rPr lang="hu-HU" dirty="0" err="1" smtClean="0"/>
              <a:t>cases</a:t>
            </a:r>
            <a:r>
              <a:rPr lang="hu-HU" dirty="0" smtClean="0"/>
              <a:t>). </a:t>
            </a:r>
          </a:p>
          <a:p>
            <a:r>
              <a:rPr lang="hu-HU" dirty="0" smtClean="0"/>
              <a:t>The trade </a:t>
            </a:r>
            <a:r>
              <a:rPr lang="hu-HU" dirty="0" err="1" smtClean="0"/>
              <a:t>unions</a:t>
            </a:r>
            <a:r>
              <a:rPr lang="hu-HU" dirty="0" smtClean="0"/>
              <a:t>’ </a:t>
            </a:r>
            <a:r>
              <a:rPr lang="hu-HU" dirty="0" err="1" smtClean="0"/>
              <a:t>bargaining</a:t>
            </a:r>
            <a:r>
              <a:rPr lang="hu-HU" dirty="0" smtClean="0"/>
              <a:t> </a:t>
            </a:r>
            <a:r>
              <a:rPr lang="hu-HU" dirty="0" err="1" smtClean="0"/>
              <a:t>power</a:t>
            </a:r>
            <a:r>
              <a:rPr lang="hu-HU" dirty="0" smtClean="0"/>
              <a:t> is </a:t>
            </a:r>
            <a:r>
              <a:rPr lang="hu-HU" dirty="0" err="1" smtClean="0"/>
              <a:t>low</a:t>
            </a:r>
            <a:r>
              <a:rPr lang="hu-HU" dirty="0" smtClean="0"/>
              <a:t>, </a:t>
            </a:r>
            <a:r>
              <a:rPr lang="hu-HU" dirty="0" err="1" smtClean="0"/>
              <a:t>the</a:t>
            </a:r>
            <a:r>
              <a:rPr lang="hu-HU" dirty="0" smtClean="0"/>
              <a:t> trade </a:t>
            </a:r>
            <a:r>
              <a:rPr lang="hu-HU" dirty="0" err="1" smtClean="0"/>
              <a:t>union</a:t>
            </a:r>
            <a:r>
              <a:rPr lang="hu-HU" dirty="0" smtClean="0"/>
              <a:t> </a:t>
            </a:r>
            <a:r>
              <a:rPr lang="hu-HU" dirty="0" err="1" smtClean="0"/>
              <a:t>density</a:t>
            </a:r>
            <a:r>
              <a:rPr lang="hu-HU" dirty="0" smtClean="0"/>
              <a:t> is </a:t>
            </a:r>
            <a:r>
              <a:rPr lang="hu-HU" dirty="0" err="1" smtClean="0"/>
              <a:t>around</a:t>
            </a:r>
            <a:r>
              <a:rPr lang="hu-HU" dirty="0" smtClean="0"/>
              <a:t> 9</a:t>
            </a:r>
            <a:r>
              <a:rPr lang="hu-HU" dirty="0" smtClean="0"/>
              <a:t>%). </a:t>
            </a:r>
            <a:r>
              <a:rPr lang="hu-HU" dirty="0" smtClean="0"/>
              <a:t>The </a:t>
            </a:r>
            <a:r>
              <a:rPr lang="hu-HU" dirty="0" err="1" smtClean="0"/>
              <a:t>sectoral</a:t>
            </a:r>
            <a:r>
              <a:rPr lang="hu-HU" dirty="0" smtClean="0"/>
              <a:t> </a:t>
            </a:r>
            <a:r>
              <a:rPr lang="hu-HU" dirty="0" err="1" smtClean="0"/>
              <a:t>bargaining</a:t>
            </a:r>
            <a:r>
              <a:rPr lang="hu-HU" dirty="0" smtClean="0"/>
              <a:t> is </a:t>
            </a:r>
            <a:r>
              <a:rPr lang="hu-HU" dirty="0" err="1" smtClean="0"/>
              <a:t>obstaculised</a:t>
            </a:r>
            <a:r>
              <a:rPr lang="hu-HU" dirty="0" smtClean="0"/>
              <a:t> </a:t>
            </a:r>
            <a:r>
              <a:rPr lang="hu-HU" dirty="0" err="1" smtClean="0"/>
              <a:t>by</a:t>
            </a:r>
            <a:r>
              <a:rPr lang="hu-HU" dirty="0" smtClean="0"/>
              <a:t> </a:t>
            </a:r>
            <a:r>
              <a:rPr lang="hu-HU" dirty="0" err="1" smtClean="0"/>
              <a:t>the</a:t>
            </a:r>
            <a:r>
              <a:rPr lang="hu-HU" dirty="0" smtClean="0"/>
              <a:t> </a:t>
            </a:r>
            <a:r>
              <a:rPr lang="hu-HU" dirty="0" err="1" smtClean="0"/>
              <a:t>low</a:t>
            </a:r>
            <a:r>
              <a:rPr lang="hu-HU" dirty="0" smtClean="0"/>
              <a:t> </a:t>
            </a:r>
            <a:r>
              <a:rPr lang="hu-HU" dirty="0" err="1" smtClean="0"/>
              <a:t>employers</a:t>
            </a:r>
            <a:r>
              <a:rPr lang="hu-HU" dirty="0" smtClean="0"/>
              <a:t>’ </a:t>
            </a:r>
            <a:r>
              <a:rPr lang="hu-HU" dirty="0" err="1" smtClean="0"/>
              <a:t>associations</a:t>
            </a:r>
            <a:r>
              <a:rPr lang="hu-HU" dirty="0" smtClean="0"/>
              <a:t>’ </a:t>
            </a:r>
            <a:r>
              <a:rPr lang="hu-HU" dirty="0" err="1" smtClean="0"/>
              <a:t>density</a:t>
            </a:r>
            <a:r>
              <a:rPr lang="hu-HU" dirty="0" smtClean="0"/>
              <a:t> (21% </a:t>
            </a:r>
            <a:r>
              <a:rPr lang="hu-HU" dirty="0" err="1" smtClean="0"/>
              <a:t>in</a:t>
            </a:r>
            <a:r>
              <a:rPr lang="hu-HU" dirty="0" smtClean="0"/>
              <a:t> 2013). </a:t>
            </a:r>
          </a:p>
          <a:p>
            <a:r>
              <a:rPr lang="en-GB" dirty="0" smtClean="0"/>
              <a:t>Single </a:t>
            </a:r>
            <a:r>
              <a:rPr lang="en-GB" dirty="0"/>
              <a:t>employer is the dominant level, however national negotiations on the Minimum Wage are of </a:t>
            </a:r>
            <a:r>
              <a:rPr lang="en-GB" dirty="0" smtClean="0"/>
              <a:t>importance</a:t>
            </a:r>
            <a:r>
              <a:rPr lang="hu-HU" dirty="0" smtClean="0"/>
              <a:t>.</a:t>
            </a:r>
          </a:p>
          <a:p>
            <a:r>
              <a:rPr lang="hu-HU" i="1" dirty="0" smtClean="0"/>
              <a:t>The end of </a:t>
            </a:r>
            <a:r>
              <a:rPr lang="hu-HU" i="1" dirty="0" err="1" smtClean="0"/>
              <a:t>the</a:t>
            </a:r>
            <a:r>
              <a:rPr lang="hu-HU" i="1" dirty="0" smtClean="0"/>
              <a:t> </a:t>
            </a:r>
            <a:r>
              <a:rPr lang="en-GB" i="1" dirty="0"/>
              <a:t>abundantly available cheap </a:t>
            </a:r>
            <a:r>
              <a:rPr lang="en-GB" i="1" dirty="0" smtClean="0"/>
              <a:t>labour</a:t>
            </a:r>
            <a:r>
              <a:rPr lang="hu-HU" i="1" dirty="0" smtClean="0"/>
              <a:t> </a:t>
            </a:r>
            <a:r>
              <a:rPr lang="hu-HU" dirty="0" smtClean="0"/>
              <a:t>and </a:t>
            </a:r>
            <a:r>
              <a:rPr lang="hu-HU" dirty="0" err="1" smtClean="0"/>
              <a:t>the</a:t>
            </a:r>
            <a:r>
              <a:rPr lang="hu-HU" dirty="0" smtClean="0"/>
              <a:t>  </a:t>
            </a:r>
            <a:r>
              <a:rPr lang="hu-HU" dirty="0" err="1" smtClean="0"/>
              <a:t>labour</a:t>
            </a:r>
            <a:r>
              <a:rPr lang="hu-HU" dirty="0" smtClean="0"/>
              <a:t> </a:t>
            </a:r>
            <a:r>
              <a:rPr lang="hu-HU" dirty="0" err="1" smtClean="0"/>
              <a:t>shortage</a:t>
            </a:r>
            <a:r>
              <a:rPr lang="hu-HU" dirty="0" smtClean="0"/>
              <a:t> in </a:t>
            </a:r>
            <a:r>
              <a:rPr lang="hu-HU" dirty="0" err="1" smtClean="0"/>
              <a:t>several</a:t>
            </a:r>
            <a:r>
              <a:rPr lang="hu-HU" dirty="0" smtClean="0"/>
              <a:t> sectors has </a:t>
            </a:r>
            <a:r>
              <a:rPr lang="hu-HU" dirty="0" err="1" smtClean="0"/>
              <a:t>strenghtened</a:t>
            </a:r>
            <a:r>
              <a:rPr lang="hu-HU" dirty="0" smtClean="0"/>
              <a:t> </a:t>
            </a:r>
            <a:r>
              <a:rPr lang="hu-HU" dirty="0" err="1" smtClean="0"/>
              <a:t>the</a:t>
            </a:r>
            <a:r>
              <a:rPr lang="hu-HU" dirty="0" smtClean="0"/>
              <a:t> </a:t>
            </a:r>
            <a:r>
              <a:rPr lang="hu-HU" dirty="0" err="1" smtClean="0"/>
              <a:t>workers</a:t>
            </a:r>
            <a:r>
              <a:rPr lang="hu-HU" dirty="0" smtClean="0"/>
              <a:t>’ </a:t>
            </a:r>
            <a:r>
              <a:rPr lang="hu-HU" dirty="0" err="1" smtClean="0"/>
              <a:t>bargaining</a:t>
            </a:r>
            <a:r>
              <a:rPr lang="hu-HU" dirty="0" smtClean="0"/>
              <a:t> </a:t>
            </a:r>
            <a:r>
              <a:rPr lang="hu-HU" dirty="0" err="1" smtClean="0"/>
              <a:t>power</a:t>
            </a:r>
            <a:r>
              <a:rPr lang="hu-HU" dirty="0" smtClean="0"/>
              <a:t>. </a:t>
            </a:r>
          </a:p>
          <a:p>
            <a:r>
              <a:rPr lang="en-GB" dirty="0"/>
              <a:t>Time will tell, if trade unions will be able to translate the labour market shortage not only into immediate wage increases, but also into a better and sustainable system of collective bargaining, which assumes organisationally strengthened trade unions at all levels of bargaining.</a:t>
            </a:r>
            <a:endParaRPr lang="en-US" dirty="0"/>
          </a:p>
        </p:txBody>
      </p:sp>
    </p:spTree>
    <p:extLst>
      <p:ext uri="{BB962C8B-B14F-4D97-AF65-F5344CB8AC3E}">
        <p14:creationId xmlns:p14="http://schemas.microsoft.com/office/powerpoint/2010/main" val="41893240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67544" y="188640"/>
            <a:ext cx="8229600" cy="360040"/>
          </a:xfrm>
        </p:spPr>
        <p:txBody>
          <a:bodyPr>
            <a:noAutofit/>
          </a:bodyPr>
          <a:lstStyle/>
          <a:p>
            <a:r>
              <a:rPr lang="hu-HU" sz="1600" b="1" dirty="0" smtClean="0"/>
              <a:t>SUMMARY</a:t>
            </a:r>
            <a:endParaRPr lang="en-US" sz="1600" b="1" dirty="0"/>
          </a:p>
        </p:txBody>
      </p:sp>
      <p:graphicFrame>
        <p:nvGraphicFramePr>
          <p:cNvPr id="4" name="Tartalom helye 3"/>
          <p:cNvGraphicFramePr>
            <a:graphicFrameLocks noGrp="1"/>
          </p:cNvGraphicFramePr>
          <p:nvPr>
            <p:ph idx="1"/>
            <p:extLst>
              <p:ext uri="{D42A27DB-BD31-4B8C-83A1-F6EECF244321}">
                <p14:modId xmlns:p14="http://schemas.microsoft.com/office/powerpoint/2010/main" val="2335539001"/>
              </p:ext>
            </p:extLst>
          </p:nvPr>
        </p:nvGraphicFramePr>
        <p:xfrm>
          <a:off x="12576" y="548680"/>
          <a:ext cx="8928992" cy="6289238"/>
        </p:xfrm>
        <a:graphic>
          <a:graphicData uri="http://schemas.openxmlformats.org/drawingml/2006/table">
            <a:tbl>
              <a:tblPr firstRow="1" firstCol="1" bandRow="1">
                <a:tableStyleId>{5C22544A-7EE6-4342-B048-85BDC9FD1C3A}</a:tableStyleId>
              </a:tblPr>
              <a:tblGrid>
                <a:gridCol w="4331113">
                  <a:extLst>
                    <a:ext uri="{9D8B030D-6E8A-4147-A177-3AD203B41FA5}">
                      <a16:colId xmlns:a16="http://schemas.microsoft.com/office/drawing/2014/main" val="20000"/>
                    </a:ext>
                  </a:extLst>
                </a:gridCol>
                <a:gridCol w="2365139">
                  <a:extLst>
                    <a:ext uri="{9D8B030D-6E8A-4147-A177-3AD203B41FA5}">
                      <a16:colId xmlns:a16="http://schemas.microsoft.com/office/drawing/2014/main" val="20001"/>
                    </a:ext>
                  </a:extLst>
                </a:gridCol>
                <a:gridCol w="2232740">
                  <a:extLst>
                    <a:ext uri="{9D8B030D-6E8A-4147-A177-3AD203B41FA5}">
                      <a16:colId xmlns:a16="http://schemas.microsoft.com/office/drawing/2014/main" val="20002"/>
                    </a:ext>
                  </a:extLst>
                </a:gridCol>
              </a:tblGrid>
              <a:tr h="596731">
                <a:tc>
                  <a:txBody>
                    <a:bodyPr/>
                    <a:lstStyle/>
                    <a:p>
                      <a:pPr algn="ctr">
                        <a:lnSpc>
                          <a:spcPct val="115000"/>
                        </a:lnSpc>
                        <a:spcAft>
                          <a:spcPts val="0"/>
                        </a:spcAft>
                      </a:pPr>
                      <a:r>
                        <a:rPr lang="en-GB" sz="1600" dirty="0">
                          <a:effectLst/>
                        </a:rPr>
                        <a:t>Key features</a:t>
                      </a:r>
                      <a:endParaRPr lang="hu-HU" sz="1600" dirty="0">
                        <a:effectLst/>
                      </a:endParaRPr>
                    </a:p>
                    <a:p>
                      <a:pPr algn="ctr">
                        <a:lnSpc>
                          <a:spcPct val="115000"/>
                        </a:lnSpc>
                        <a:spcAft>
                          <a:spcPts val="0"/>
                        </a:spcAft>
                      </a:pPr>
                      <a:r>
                        <a:rPr lang="en-GB" sz="1600" dirty="0">
                          <a:effectLst/>
                        </a:rPr>
                        <a:t> </a:t>
                      </a:r>
                      <a:endParaRPr lang="hu-HU" sz="16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en-GB" sz="1600">
                          <a:effectLst/>
                        </a:rPr>
                        <a:t>2000</a:t>
                      </a:r>
                      <a:endParaRPr lang="hu-HU" sz="1600">
                        <a:effectLst/>
                        <a:latin typeface="Calibri"/>
                        <a:ea typeface="Calibri"/>
                        <a:cs typeface="Times New Roman"/>
                      </a:endParaRPr>
                    </a:p>
                  </a:txBody>
                  <a:tcPr marL="68580" marR="68580" marT="0" marB="0"/>
                </a:tc>
                <a:tc>
                  <a:txBody>
                    <a:bodyPr/>
                    <a:lstStyle/>
                    <a:p>
                      <a:pPr algn="ctr">
                        <a:lnSpc>
                          <a:spcPct val="115000"/>
                        </a:lnSpc>
                        <a:spcAft>
                          <a:spcPts val="0"/>
                        </a:spcAft>
                      </a:pPr>
                      <a:r>
                        <a:rPr lang="en-GB" sz="1600">
                          <a:effectLst/>
                        </a:rPr>
                        <a:t>2016</a:t>
                      </a:r>
                      <a:endParaRPr lang="hu-HU" sz="1600">
                        <a:effectLst/>
                        <a:latin typeface="Calibri"/>
                        <a:ea typeface="Calibri"/>
                        <a:cs typeface="Times New Roman"/>
                      </a:endParaRPr>
                    </a:p>
                  </a:txBody>
                  <a:tcPr marL="68580" marR="68580" marT="0" marB="0"/>
                </a:tc>
                <a:extLst>
                  <a:ext uri="{0D108BD9-81ED-4DB2-BD59-A6C34878D82A}">
                    <a16:rowId xmlns:a16="http://schemas.microsoft.com/office/drawing/2014/main" val="10000"/>
                  </a:ext>
                </a:extLst>
              </a:tr>
              <a:tr h="1344560">
                <a:tc>
                  <a:txBody>
                    <a:bodyPr/>
                    <a:lstStyle/>
                    <a:p>
                      <a:pPr>
                        <a:lnSpc>
                          <a:spcPct val="115000"/>
                        </a:lnSpc>
                        <a:spcAft>
                          <a:spcPts val="0"/>
                        </a:spcAft>
                      </a:pPr>
                      <a:r>
                        <a:rPr lang="en-GB" sz="1600" dirty="0">
                          <a:effectLst/>
                        </a:rPr>
                        <a:t>Who negotiates collective agreements</a:t>
                      </a:r>
                      <a:endParaRPr lang="hu-HU" sz="1600" dirty="0">
                        <a:effectLst/>
                        <a:latin typeface="Calibri"/>
                        <a:ea typeface="Calibri"/>
                        <a:cs typeface="Times New Roman"/>
                      </a:endParaRPr>
                    </a:p>
                  </a:txBody>
                  <a:tcPr marL="68580" marR="68580" marT="0" marB="0"/>
                </a:tc>
                <a:tc>
                  <a:txBody>
                    <a:bodyPr/>
                    <a:lstStyle/>
                    <a:p>
                      <a:pPr>
                        <a:lnSpc>
                          <a:spcPct val="115000"/>
                        </a:lnSpc>
                        <a:spcAft>
                          <a:spcPts val="0"/>
                        </a:spcAft>
                      </a:pPr>
                      <a:r>
                        <a:rPr lang="en-GB" sz="1600" dirty="0">
                          <a:effectLst/>
                        </a:rPr>
                        <a:t>trade unions plus works councils* and employers or employers’ associations</a:t>
                      </a:r>
                      <a:endParaRPr lang="hu-HU" sz="1600" dirty="0">
                        <a:effectLst/>
                        <a:latin typeface="Calibri"/>
                        <a:ea typeface="Calibri"/>
                        <a:cs typeface="Times New Roman"/>
                      </a:endParaRPr>
                    </a:p>
                  </a:txBody>
                  <a:tcPr marL="68580" marR="68580" marT="0" marB="0"/>
                </a:tc>
                <a:tc>
                  <a:txBody>
                    <a:bodyPr/>
                    <a:lstStyle/>
                    <a:p>
                      <a:pPr>
                        <a:lnSpc>
                          <a:spcPct val="115000"/>
                        </a:lnSpc>
                        <a:spcAft>
                          <a:spcPts val="0"/>
                        </a:spcAft>
                      </a:pPr>
                      <a:r>
                        <a:rPr lang="en-GB" sz="1600" dirty="0">
                          <a:effectLst/>
                        </a:rPr>
                        <a:t>trade unions plus works councils* and employers or employers’ </a:t>
                      </a:r>
                      <a:r>
                        <a:rPr lang="hu-HU" sz="1600" dirty="0" smtClean="0">
                          <a:effectLst/>
                        </a:rPr>
                        <a:t>a</a:t>
                      </a:r>
                      <a:r>
                        <a:rPr lang="en-GB" sz="1600" dirty="0" err="1" smtClean="0">
                          <a:effectLst/>
                        </a:rPr>
                        <a:t>ssoc</a:t>
                      </a:r>
                      <a:r>
                        <a:rPr lang="hu-HU" sz="1600" dirty="0" smtClean="0">
                          <a:effectLst/>
                        </a:rPr>
                        <a:t>.</a:t>
                      </a:r>
                      <a:endParaRPr lang="hu-HU" sz="1600" dirty="0">
                        <a:effectLst/>
                        <a:latin typeface="Calibri"/>
                        <a:ea typeface="Calibri"/>
                        <a:cs typeface="Times New Roman"/>
                      </a:endParaRPr>
                    </a:p>
                  </a:txBody>
                  <a:tcPr marL="68580" marR="68580" marT="0" marB="0"/>
                </a:tc>
                <a:extLst>
                  <a:ext uri="{0D108BD9-81ED-4DB2-BD59-A6C34878D82A}">
                    <a16:rowId xmlns:a16="http://schemas.microsoft.com/office/drawing/2014/main" val="10001"/>
                  </a:ext>
                </a:extLst>
              </a:tr>
              <a:tr h="904145">
                <a:tc>
                  <a:txBody>
                    <a:bodyPr/>
                    <a:lstStyle/>
                    <a:p>
                      <a:pPr>
                        <a:lnSpc>
                          <a:spcPct val="115000"/>
                        </a:lnSpc>
                        <a:spcAft>
                          <a:spcPts val="0"/>
                        </a:spcAft>
                      </a:pPr>
                      <a:r>
                        <a:rPr lang="en-GB" sz="1600" dirty="0">
                          <a:effectLst/>
                        </a:rPr>
                        <a:t>Importance of bargaining levels</a:t>
                      </a:r>
                      <a:endParaRPr lang="hu-HU" sz="1600" dirty="0">
                        <a:effectLst/>
                        <a:latin typeface="Calibri"/>
                        <a:ea typeface="Calibri"/>
                        <a:cs typeface="Times New Roman"/>
                      </a:endParaRPr>
                    </a:p>
                  </a:txBody>
                  <a:tcPr marL="68580" marR="68580" marT="0" marB="0"/>
                </a:tc>
                <a:tc gridSpan="2">
                  <a:txBody>
                    <a:bodyPr/>
                    <a:lstStyle/>
                    <a:p>
                      <a:pPr>
                        <a:lnSpc>
                          <a:spcPct val="115000"/>
                        </a:lnSpc>
                        <a:spcAft>
                          <a:spcPts val="0"/>
                        </a:spcAft>
                      </a:pPr>
                      <a:r>
                        <a:rPr lang="en-GB" sz="1600" dirty="0">
                          <a:effectLst/>
                        </a:rPr>
                        <a:t>Single employer is the dominant level, however national negotiations on the Minimum Wage are of importance </a:t>
                      </a:r>
                      <a:endParaRPr lang="hu-HU" sz="1600" dirty="0">
                        <a:effectLst/>
                        <a:latin typeface="Calibri"/>
                        <a:ea typeface="Calibri"/>
                        <a:cs typeface="Times New Roman"/>
                      </a:endParaRPr>
                    </a:p>
                  </a:txBody>
                  <a:tcPr marL="68580" marR="68580" marT="0" marB="0"/>
                </a:tc>
                <a:tc hMerge="1">
                  <a:txBody>
                    <a:bodyPr/>
                    <a:lstStyle/>
                    <a:p>
                      <a:endParaRPr lang="en-US"/>
                    </a:p>
                  </a:txBody>
                  <a:tcPr/>
                </a:tc>
                <a:extLst>
                  <a:ext uri="{0D108BD9-81ED-4DB2-BD59-A6C34878D82A}">
                    <a16:rowId xmlns:a16="http://schemas.microsoft.com/office/drawing/2014/main" val="10002"/>
                  </a:ext>
                </a:extLst>
              </a:tr>
              <a:tr h="1059816">
                <a:tc>
                  <a:txBody>
                    <a:bodyPr/>
                    <a:lstStyle/>
                    <a:p>
                      <a:pPr>
                        <a:lnSpc>
                          <a:spcPct val="115000"/>
                        </a:lnSpc>
                        <a:spcAft>
                          <a:spcPts val="0"/>
                        </a:spcAft>
                      </a:pPr>
                      <a:r>
                        <a:rPr lang="en-GB" sz="1600" dirty="0">
                          <a:effectLst/>
                        </a:rPr>
                        <a:t>Favourability principle / possibilities to derogate </a:t>
                      </a:r>
                      <a:endParaRPr lang="hu-HU" sz="1600" dirty="0">
                        <a:effectLst/>
                        <a:latin typeface="Calibri"/>
                        <a:ea typeface="Calibri"/>
                        <a:cs typeface="Times New Roman"/>
                      </a:endParaRPr>
                    </a:p>
                  </a:txBody>
                  <a:tcPr marL="68580" marR="68580" marT="0" marB="0"/>
                </a:tc>
                <a:tc>
                  <a:txBody>
                    <a:bodyPr/>
                    <a:lstStyle/>
                    <a:p>
                      <a:pPr>
                        <a:lnSpc>
                          <a:spcPct val="115000"/>
                        </a:lnSpc>
                        <a:spcAft>
                          <a:spcPts val="0"/>
                        </a:spcAft>
                      </a:pPr>
                      <a:r>
                        <a:rPr lang="en-GB" sz="1600" dirty="0">
                          <a:effectLst/>
                        </a:rPr>
                        <a:t>In favour of employees only</a:t>
                      </a:r>
                      <a:endParaRPr lang="hu-HU" sz="1600" dirty="0">
                        <a:effectLst/>
                        <a:latin typeface="Calibri"/>
                        <a:ea typeface="Calibri"/>
                        <a:cs typeface="Times New Roman"/>
                      </a:endParaRPr>
                    </a:p>
                  </a:txBody>
                  <a:tcPr marL="68580" marR="68580" marT="0" marB="0"/>
                </a:tc>
                <a:tc>
                  <a:txBody>
                    <a:bodyPr/>
                    <a:lstStyle/>
                    <a:p>
                      <a:pPr>
                        <a:lnSpc>
                          <a:spcPct val="115000"/>
                        </a:lnSpc>
                        <a:spcAft>
                          <a:spcPts val="0"/>
                        </a:spcAft>
                      </a:pPr>
                      <a:r>
                        <a:rPr lang="hu-HU" sz="1600" dirty="0" smtClean="0">
                          <a:effectLst/>
                        </a:rPr>
                        <a:t>I</a:t>
                      </a:r>
                      <a:r>
                        <a:rPr lang="en-GB" sz="1600" dirty="0" smtClean="0">
                          <a:effectLst/>
                        </a:rPr>
                        <a:t>n </a:t>
                      </a:r>
                      <a:r>
                        <a:rPr lang="en-GB" sz="1600" dirty="0">
                          <a:effectLst/>
                        </a:rPr>
                        <a:t>favour of employees </a:t>
                      </a:r>
                      <a:r>
                        <a:rPr lang="en-GB" sz="1600" dirty="0" smtClean="0">
                          <a:effectLst/>
                        </a:rPr>
                        <a:t> </a:t>
                      </a:r>
                      <a:r>
                        <a:rPr lang="en-GB" sz="1600" dirty="0">
                          <a:effectLst/>
                        </a:rPr>
                        <a:t>but opt-out is possible</a:t>
                      </a:r>
                      <a:endParaRPr lang="hu-HU" sz="1600" dirty="0">
                        <a:effectLst/>
                        <a:latin typeface="Calibri"/>
                        <a:ea typeface="Calibri"/>
                        <a:cs typeface="Times New Roman"/>
                      </a:endParaRPr>
                    </a:p>
                  </a:txBody>
                  <a:tcPr marL="68580" marR="68580" marT="0" marB="0"/>
                </a:tc>
                <a:extLst>
                  <a:ext uri="{0D108BD9-81ED-4DB2-BD59-A6C34878D82A}">
                    <a16:rowId xmlns:a16="http://schemas.microsoft.com/office/drawing/2014/main" val="10003"/>
                  </a:ext>
                </a:extLst>
              </a:tr>
              <a:tr h="294370">
                <a:tc>
                  <a:txBody>
                    <a:bodyPr/>
                    <a:lstStyle/>
                    <a:p>
                      <a:pPr>
                        <a:lnSpc>
                          <a:spcPct val="115000"/>
                        </a:lnSpc>
                        <a:spcAft>
                          <a:spcPts val="0"/>
                        </a:spcAft>
                      </a:pPr>
                      <a:r>
                        <a:rPr lang="en-GB" sz="1600">
                          <a:effectLst/>
                        </a:rPr>
                        <a:t>CB coverage</a:t>
                      </a:r>
                      <a:endParaRPr lang="hu-HU" sz="1600">
                        <a:effectLst/>
                        <a:latin typeface="Calibri"/>
                        <a:ea typeface="Calibri"/>
                        <a:cs typeface="Times New Roman"/>
                      </a:endParaRPr>
                    </a:p>
                  </a:txBody>
                  <a:tcPr marL="68580" marR="68580" marT="0" marB="0"/>
                </a:tc>
                <a:tc>
                  <a:txBody>
                    <a:bodyPr/>
                    <a:lstStyle/>
                    <a:p>
                      <a:pPr>
                        <a:lnSpc>
                          <a:spcPct val="115000"/>
                        </a:lnSpc>
                        <a:spcAft>
                          <a:spcPts val="0"/>
                        </a:spcAft>
                      </a:pPr>
                      <a:r>
                        <a:rPr lang="en-GB" sz="1600" dirty="0" err="1">
                          <a:effectLst/>
                        </a:rPr>
                        <a:t>cca</a:t>
                      </a:r>
                      <a:r>
                        <a:rPr lang="en-GB" sz="1600" dirty="0">
                          <a:effectLst/>
                        </a:rPr>
                        <a:t>. 47%</a:t>
                      </a:r>
                      <a:endParaRPr lang="hu-HU" sz="1600" dirty="0">
                        <a:effectLst/>
                        <a:latin typeface="Calibri"/>
                        <a:ea typeface="Calibri"/>
                        <a:cs typeface="Times New Roman"/>
                      </a:endParaRPr>
                    </a:p>
                  </a:txBody>
                  <a:tcPr marL="68580" marR="68580" marT="0" marB="0"/>
                </a:tc>
                <a:tc>
                  <a:txBody>
                    <a:bodyPr/>
                    <a:lstStyle/>
                    <a:p>
                      <a:pPr>
                        <a:lnSpc>
                          <a:spcPct val="115000"/>
                        </a:lnSpc>
                        <a:spcAft>
                          <a:spcPts val="0"/>
                        </a:spcAft>
                      </a:pPr>
                      <a:r>
                        <a:rPr lang="en-GB" sz="1600">
                          <a:effectLst/>
                        </a:rPr>
                        <a:t>30%</a:t>
                      </a:r>
                      <a:endParaRPr lang="hu-HU" sz="1600">
                        <a:effectLst/>
                        <a:latin typeface="Calibri"/>
                        <a:ea typeface="Calibri"/>
                        <a:cs typeface="Times New Roman"/>
                      </a:endParaRPr>
                    </a:p>
                  </a:txBody>
                  <a:tcPr marL="68580" marR="68580" marT="0" marB="0"/>
                </a:tc>
                <a:extLst>
                  <a:ext uri="{0D108BD9-81ED-4DB2-BD59-A6C34878D82A}">
                    <a16:rowId xmlns:a16="http://schemas.microsoft.com/office/drawing/2014/main" val="10004"/>
                  </a:ext>
                </a:extLst>
              </a:tr>
              <a:tr h="904145">
                <a:tc>
                  <a:txBody>
                    <a:bodyPr/>
                    <a:lstStyle/>
                    <a:p>
                      <a:pPr>
                        <a:lnSpc>
                          <a:spcPct val="115000"/>
                        </a:lnSpc>
                        <a:spcAft>
                          <a:spcPts val="0"/>
                        </a:spcAft>
                      </a:pPr>
                      <a:r>
                        <a:rPr lang="en-GB" sz="1600" dirty="0">
                          <a:effectLst/>
                        </a:rPr>
                        <a:t>Extension mechanism (or functional equivalent)</a:t>
                      </a:r>
                      <a:endParaRPr lang="hu-HU" sz="1600" dirty="0">
                        <a:effectLst/>
                        <a:latin typeface="Calibri"/>
                        <a:ea typeface="Calibri"/>
                        <a:cs typeface="Times New Roman"/>
                      </a:endParaRPr>
                    </a:p>
                  </a:txBody>
                  <a:tcPr marL="68580" marR="68580" marT="0" marB="0"/>
                </a:tc>
                <a:tc gridSpan="2">
                  <a:txBody>
                    <a:bodyPr/>
                    <a:lstStyle/>
                    <a:p>
                      <a:pPr>
                        <a:lnSpc>
                          <a:spcPct val="115000"/>
                        </a:lnSpc>
                        <a:spcAft>
                          <a:spcPts val="0"/>
                        </a:spcAft>
                      </a:pPr>
                      <a:r>
                        <a:rPr lang="en-GB" sz="1600" dirty="0">
                          <a:effectLst/>
                        </a:rPr>
                        <a:t>Legally exist but rare in practice. Two levels of National Minimum Wage serves as a functional equivalent</a:t>
                      </a:r>
                      <a:endParaRPr lang="hu-HU" sz="1600" dirty="0">
                        <a:effectLst/>
                        <a:latin typeface="Calibri"/>
                        <a:ea typeface="Calibri"/>
                        <a:cs typeface="Times New Roman"/>
                      </a:endParaRPr>
                    </a:p>
                  </a:txBody>
                  <a:tcPr marL="68580" marR="68580" marT="0" marB="0"/>
                </a:tc>
                <a:tc hMerge="1">
                  <a:txBody>
                    <a:bodyPr/>
                    <a:lstStyle/>
                    <a:p>
                      <a:endParaRPr lang="en-US"/>
                    </a:p>
                  </a:txBody>
                  <a:tcPr/>
                </a:tc>
                <a:extLst>
                  <a:ext uri="{0D108BD9-81ED-4DB2-BD59-A6C34878D82A}">
                    <a16:rowId xmlns:a16="http://schemas.microsoft.com/office/drawing/2014/main" val="10005"/>
                  </a:ext>
                </a:extLst>
              </a:tr>
              <a:tr h="596731">
                <a:tc>
                  <a:txBody>
                    <a:bodyPr/>
                    <a:lstStyle/>
                    <a:p>
                      <a:pPr>
                        <a:lnSpc>
                          <a:spcPct val="115000"/>
                        </a:lnSpc>
                        <a:spcAft>
                          <a:spcPts val="0"/>
                        </a:spcAft>
                      </a:pPr>
                      <a:r>
                        <a:rPr lang="en-GB" sz="1600">
                          <a:effectLst/>
                        </a:rPr>
                        <a:t>After-effect of agreements</a:t>
                      </a:r>
                      <a:endParaRPr lang="hu-HU" sz="1600">
                        <a:effectLst/>
                        <a:latin typeface="Calibri"/>
                        <a:ea typeface="Calibri"/>
                        <a:cs typeface="Times New Roman"/>
                      </a:endParaRPr>
                    </a:p>
                  </a:txBody>
                  <a:tcPr marL="68580" marR="68580" marT="0" marB="0"/>
                </a:tc>
                <a:tc gridSpan="2">
                  <a:txBody>
                    <a:bodyPr/>
                    <a:lstStyle/>
                    <a:p>
                      <a:pPr>
                        <a:lnSpc>
                          <a:spcPct val="115000"/>
                        </a:lnSpc>
                        <a:spcAft>
                          <a:spcPts val="0"/>
                        </a:spcAft>
                      </a:pPr>
                      <a:r>
                        <a:rPr lang="en-GB" sz="1600" dirty="0">
                          <a:effectLst/>
                        </a:rPr>
                        <a:t>Not regulated by the law but it is possible </a:t>
                      </a:r>
                      <a:r>
                        <a:rPr lang="en-GB" sz="1600" dirty="0" smtClean="0">
                          <a:effectLst/>
                        </a:rPr>
                        <a:t>on </a:t>
                      </a:r>
                      <a:r>
                        <a:rPr lang="en-GB" sz="1600" dirty="0">
                          <a:effectLst/>
                        </a:rPr>
                        <a:t>the agreement of the parties</a:t>
                      </a:r>
                      <a:endParaRPr lang="hu-HU" sz="1600" dirty="0">
                        <a:effectLst/>
                        <a:latin typeface="Calibri"/>
                        <a:ea typeface="Calibri"/>
                        <a:cs typeface="Times New Roman"/>
                      </a:endParaRPr>
                    </a:p>
                  </a:txBody>
                  <a:tcPr marL="68580" marR="68580" marT="0" marB="0"/>
                </a:tc>
                <a:tc hMerge="1">
                  <a:txBody>
                    <a:bodyPr/>
                    <a:lstStyle/>
                    <a:p>
                      <a:endParaRPr lang="en-US"/>
                    </a:p>
                  </a:txBody>
                  <a:tcPr/>
                </a:tc>
                <a:extLst>
                  <a:ext uri="{0D108BD9-81ED-4DB2-BD59-A6C34878D82A}">
                    <a16:rowId xmlns:a16="http://schemas.microsoft.com/office/drawing/2014/main" val="10006"/>
                  </a:ext>
                </a:extLst>
              </a:tr>
              <a:tr h="294370">
                <a:tc>
                  <a:txBody>
                    <a:bodyPr/>
                    <a:lstStyle/>
                    <a:p>
                      <a:pPr>
                        <a:lnSpc>
                          <a:spcPct val="115000"/>
                        </a:lnSpc>
                        <a:spcAft>
                          <a:spcPts val="0"/>
                        </a:spcAft>
                      </a:pPr>
                      <a:r>
                        <a:rPr lang="en-GB" sz="1600">
                          <a:effectLst/>
                        </a:rPr>
                        <a:t>Trade union density</a:t>
                      </a:r>
                      <a:endParaRPr lang="hu-HU" sz="1600">
                        <a:effectLst/>
                        <a:latin typeface="Calibri"/>
                        <a:ea typeface="Calibri"/>
                        <a:cs typeface="Times New Roman"/>
                      </a:endParaRPr>
                    </a:p>
                  </a:txBody>
                  <a:tcPr marL="68580" marR="68580" marT="0" marB="0"/>
                </a:tc>
                <a:tc>
                  <a:txBody>
                    <a:bodyPr/>
                    <a:lstStyle/>
                    <a:p>
                      <a:pPr>
                        <a:lnSpc>
                          <a:spcPct val="115000"/>
                        </a:lnSpc>
                        <a:spcAft>
                          <a:spcPts val="0"/>
                        </a:spcAft>
                      </a:pPr>
                      <a:r>
                        <a:rPr lang="en-GB" sz="1600" dirty="0">
                          <a:effectLst/>
                        </a:rPr>
                        <a:t>19.7 (2001)</a:t>
                      </a:r>
                      <a:endParaRPr lang="hu-HU" sz="1600" dirty="0">
                        <a:effectLst/>
                        <a:latin typeface="Calibri"/>
                        <a:ea typeface="Calibri"/>
                        <a:cs typeface="Times New Roman"/>
                      </a:endParaRPr>
                    </a:p>
                  </a:txBody>
                  <a:tcPr marL="68580" marR="68580" marT="0" marB="0"/>
                </a:tc>
                <a:tc>
                  <a:txBody>
                    <a:bodyPr/>
                    <a:lstStyle/>
                    <a:p>
                      <a:pPr>
                        <a:lnSpc>
                          <a:spcPct val="115000"/>
                        </a:lnSpc>
                        <a:spcAft>
                          <a:spcPts val="0"/>
                        </a:spcAft>
                      </a:pPr>
                      <a:r>
                        <a:rPr lang="en-GB" sz="1600" dirty="0">
                          <a:effectLst/>
                        </a:rPr>
                        <a:t>9.0 (2015)</a:t>
                      </a:r>
                      <a:endParaRPr lang="hu-HU" sz="1600" dirty="0">
                        <a:effectLst/>
                        <a:latin typeface="Calibri"/>
                        <a:ea typeface="Calibri"/>
                        <a:cs typeface="Times New Roman"/>
                      </a:endParaRPr>
                    </a:p>
                  </a:txBody>
                  <a:tcPr marL="68580" marR="68580" marT="0" marB="0"/>
                </a:tc>
                <a:extLst>
                  <a:ext uri="{0D108BD9-81ED-4DB2-BD59-A6C34878D82A}">
                    <a16:rowId xmlns:a16="http://schemas.microsoft.com/office/drawing/2014/main" val="10007"/>
                  </a:ext>
                </a:extLst>
              </a:tr>
              <a:tr h="294370">
                <a:tc>
                  <a:txBody>
                    <a:bodyPr/>
                    <a:lstStyle/>
                    <a:p>
                      <a:pPr>
                        <a:lnSpc>
                          <a:spcPct val="115000"/>
                        </a:lnSpc>
                        <a:spcAft>
                          <a:spcPts val="0"/>
                        </a:spcAft>
                      </a:pPr>
                      <a:r>
                        <a:rPr lang="en-GB" sz="1600" dirty="0">
                          <a:effectLst/>
                        </a:rPr>
                        <a:t>Employers’ Associations Density</a:t>
                      </a:r>
                      <a:endParaRPr lang="hu-HU" sz="1600" dirty="0">
                        <a:effectLst/>
                        <a:latin typeface="Calibri"/>
                        <a:ea typeface="Calibri"/>
                        <a:cs typeface="Times New Roman"/>
                      </a:endParaRPr>
                    </a:p>
                  </a:txBody>
                  <a:tcPr marL="68580" marR="68580" marT="0" marB="0"/>
                </a:tc>
                <a:tc>
                  <a:txBody>
                    <a:bodyPr/>
                    <a:lstStyle/>
                    <a:p>
                      <a:pPr>
                        <a:lnSpc>
                          <a:spcPct val="115000"/>
                        </a:lnSpc>
                        <a:spcAft>
                          <a:spcPts val="0"/>
                        </a:spcAft>
                      </a:pPr>
                      <a:r>
                        <a:rPr lang="en-GB" sz="1600" dirty="0" err="1">
                          <a:effectLst/>
                        </a:rPr>
                        <a:t>n.a</a:t>
                      </a:r>
                      <a:r>
                        <a:rPr lang="en-GB" sz="1600" dirty="0">
                          <a:effectLst/>
                        </a:rPr>
                        <a:t>.</a:t>
                      </a:r>
                      <a:endParaRPr lang="hu-HU" sz="1600" dirty="0">
                        <a:effectLst/>
                        <a:latin typeface="Calibri"/>
                        <a:ea typeface="Calibri"/>
                        <a:cs typeface="Times New Roman"/>
                      </a:endParaRPr>
                    </a:p>
                  </a:txBody>
                  <a:tcPr marL="68580" marR="68580" marT="0" marB="0"/>
                </a:tc>
                <a:tc>
                  <a:txBody>
                    <a:bodyPr/>
                    <a:lstStyle/>
                    <a:p>
                      <a:pPr>
                        <a:lnSpc>
                          <a:spcPct val="115000"/>
                        </a:lnSpc>
                        <a:spcAft>
                          <a:spcPts val="0"/>
                        </a:spcAft>
                      </a:pPr>
                      <a:r>
                        <a:rPr lang="hu-HU" sz="1600" dirty="0">
                          <a:effectLst/>
                        </a:rPr>
                        <a:t>21% (2013)</a:t>
                      </a:r>
                      <a:endParaRPr lang="hu-HU" sz="1600" dirty="0">
                        <a:effectLst/>
                        <a:latin typeface="Calibri"/>
                        <a:ea typeface="Calibri"/>
                        <a:cs typeface="Times New Roman"/>
                      </a:endParaRPr>
                    </a:p>
                  </a:txBody>
                  <a:tcPr marL="68580" marR="68580" marT="0" marB="0"/>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20432817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57200" y="274638"/>
            <a:ext cx="8229600" cy="130026"/>
          </a:xfrm>
        </p:spPr>
        <p:txBody>
          <a:bodyPr>
            <a:normAutofit fontScale="90000"/>
          </a:bodyPr>
          <a:lstStyle/>
          <a:p>
            <a:r>
              <a:rPr lang="hu-HU" sz="2200" b="1" dirty="0"/>
              <a:t>General </a:t>
            </a:r>
            <a:r>
              <a:rPr lang="hu-HU" sz="2200" b="1" dirty="0" err="1"/>
              <a:t>characteristics</a:t>
            </a:r>
            <a:r>
              <a:rPr lang="hu-HU" sz="4000" dirty="0"/>
              <a:t/>
            </a:r>
            <a:br>
              <a:rPr lang="hu-HU" sz="4000" dirty="0"/>
            </a:br>
            <a:endParaRPr lang="hu-HU" sz="4000" b="1" dirty="0"/>
          </a:p>
        </p:txBody>
      </p:sp>
      <p:sp>
        <p:nvSpPr>
          <p:cNvPr id="3" name="Tartalom helye 2"/>
          <p:cNvSpPr>
            <a:spLocks noGrp="1"/>
          </p:cNvSpPr>
          <p:nvPr>
            <p:ph idx="1"/>
          </p:nvPr>
        </p:nvSpPr>
        <p:spPr>
          <a:xfrm>
            <a:off x="457200" y="274638"/>
            <a:ext cx="8435280" cy="6322714"/>
          </a:xfrm>
        </p:spPr>
        <p:txBody>
          <a:bodyPr>
            <a:noAutofit/>
          </a:bodyPr>
          <a:lstStyle/>
          <a:p>
            <a:pPr marL="0" indent="0">
              <a:buNone/>
            </a:pPr>
            <a:r>
              <a:rPr lang="hu-HU" sz="2000" dirty="0" smtClean="0"/>
              <a:t>C</a:t>
            </a:r>
            <a:r>
              <a:rPr lang="en-GB" sz="2000" dirty="0" err="1" smtClean="0"/>
              <a:t>ollective</a:t>
            </a:r>
            <a:r>
              <a:rPr lang="en-GB" sz="2000" dirty="0" smtClean="0"/>
              <a:t> bargaining in Hungary began to develop in the early </a:t>
            </a:r>
            <a:r>
              <a:rPr lang="en-GB" sz="2000" dirty="0" smtClean="0"/>
              <a:t>nineties</a:t>
            </a:r>
            <a:r>
              <a:rPr lang="hu-HU" sz="2000" dirty="0" smtClean="0"/>
              <a:t>. </a:t>
            </a:r>
          </a:p>
          <a:p>
            <a:pPr marL="0" indent="0">
              <a:buNone/>
            </a:pPr>
            <a:r>
              <a:rPr lang="en-GB" sz="2000" dirty="0"/>
              <a:t>Partners </a:t>
            </a:r>
            <a:r>
              <a:rPr lang="en-GB" sz="2000" b="1" dirty="0"/>
              <a:t>for industry level bargaining remained weak </a:t>
            </a:r>
            <a:r>
              <a:rPr lang="en-GB" sz="2000" dirty="0"/>
              <a:t>on both </a:t>
            </a:r>
            <a:r>
              <a:rPr lang="en-GB" sz="2000" dirty="0" smtClean="0"/>
              <a:t>sides</a:t>
            </a:r>
            <a:endParaRPr lang="hu-HU" sz="2000" dirty="0" smtClean="0"/>
          </a:p>
          <a:p>
            <a:pPr lvl="1">
              <a:buFont typeface="Wingdings" panose="05000000000000000000" pitchFamily="2" charset="2"/>
              <a:buChar char="Ø"/>
            </a:pPr>
            <a:r>
              <a:rPr lang="en-GB" sz="2000" dirty="0" smtClean="0"/>
              <a:t>Trade </a:t>
            </a:r>
            <a:r>
              <a:rPr lang="en-GB" sz="2000" dirty="0" smtClean="0"/>
              <a:t>unions </a:t>
            </a:r>
            <a:r>
              <a:rPr lang="en-GB" sz="2000" i="1" dirty="0" smtClean="0"/>
              <a:t>lost the majority of their membership </a:t>
            </a:r>
            <a:r>
              <a:rPr lang="en-GB" sz="2000" dirty="0" smtClean="0"/>
              <a:t>in course of restructuring the economy</a:t>
            </a:r>
            <a:r>
              <a:rPr lang="hu-HU" sz="2000" dirty="0" smtClean="0"/>
              <a:t> – TU </a:t>
            </a:r>
            <a:r>
              <a:rPr lang="hu-HU" sz="2000" dirty="0" err="1" smtClean="0"/>
              <a:t>density</a:t>
            </a:r>
            <a:r>
              <a:rPr lang="en-GB" sz="2000" dirty="0" smtClean="0"/>
              <a:t> </a:t>
            </a:r>
            <a:r>
              <a:rPr lang="hu-HU" sz="2000" dirty="0" smtClean="0"/>
              <a:t>(</a:t>
            </a:r>
            <a:r>
              <a:rPr lang="hu-HU" sz="2000" dirty="0" smtClean="0"/>
              <a:t>LFS) 2001- 20%, </a:t>
            </a:r>
            <a:r>
              <a:rPr lang="hu-HU" sz="2000" dirty="0" err="1" smtClean="0"/>
              <a:t>now</a:t>
            </a:r>
            <a:r>
              <a:rPr lang="hu-HU" sz="2000" dirty="0" smtClean="0"/>
              <a:t> 9%) </a:t>
            </a:r>
            <a:r>
              <a:rPr lang="en-GB" sz="2000" b="1" dirty="0"/>
              <a:t>Pluralistic</a:t>
            </a:r>
            <a:r>
              <a:rPr lang="hu-HU" sz="2000" b="1" dirty="0"/>
              <a:t> </a:t>
            </a:r>
            <a:r>
              <a:rPr lang="hu-HU" sz="2000" b="1" dirty="0" err="1"/>
              <a:t>but</a:t>
            </a:r>
            <a:r>
              <a:rPr lang="hu-HU" sz="2000" dirty="0"/>
              <a:t> </a:t>
            </a:r>
            <a:r>
              <a:rPr lang="en-GB" sz="2000" i="1" dirty="0"/>
              <a:t>fragmented</a:t>
            </a:r>
            <a:r>
              <a:rPr lang="hu-HU" sz="2000" dirty="0"/>
              <a:t> </a:t>
            </a:r>
            <a:r>
              <a:rPr lang="en-GB" sz="2000" b="1" dirty="0"/>
              <a:t>trade union structure </a:t>
            </a:r>
            <a:r>
              <a:rPr lang="en-GB" sz="2000" dirty="0"/>
              <a:t>has been developed </a:t>
            </a:r>
            <a:r>
              <a:rPr lang="hu-HU" sz="2000" dirty="0"/>
              <a:t>(6</a:t>
            </a:r>
            <a:r>
              <a:rPr lang="en-GB" sz="2000" dirty="0"/>
              <a:t> national confederations</a:t>
            </a:r>
            <a:r>
              <a:rPr lang="hu-HU" sz="2000" dirty="0"/>
              <a:t>)</a:t>
            </a:r>
            <a:endParaRPr lang="hu-HU" sz="2000" dirty="0"/>
          </a:p>
          <a:p>
            <a:pPr lvl="1">
              <a:buFont typeface="Wingdings" panose="05000000000000000000" pitchFamily="2" charset="2"/>
              <a:buChar char="Ø"/>
            </a:pPr>
            <a:r>
              <a:rPr lang="hu-HU" sz="2000" dirty="0" smtClean="0"/>
              <a:t>E</a:t>
            </a:r>
            <a:r>
              <a:rPr lang="en-GB" sz="2000" dirty="0" err="1" smtClean="0"/>
              <a:t>mployer</a:t>
            </a:r>
            <a:r>
              <a:rPr lang="en-GB" sz="2000" dirty="0" smtClean="0"/>
              <a:t> organisations were newly established during the transition period</a:t>
            </a:r>
            <a:r>
              <a:rPr lang="hu-HU" sz="2000" dirty="0" smtClean="0"/>
              <a:t>  </a:t>
            </a:r>
            <a:r>
              <a:rPr lang="hu-HU" sz="2000" dirty="0"/>
              <a:t>(</a:t>
            </a:r>
            <a:r>
              <a:rPr lang="hu-HU" sz="2000" dirty="0" smtClean="0"/>
              <a:t>9</a:t>
            </a:r>
            <a:r>
              <a:rPr lang="en-GB" sz="2000" dirty="0" smtClean="0"/>
              <a:t> </a:t>
            </a:r>
            <a:r>
              <a:rPr lang="en-GB" sz="2000" dirty="0" smtClean="0"/>
              <a:t>peak level employers’ </a:t>
            </a:r>
            <a:r>
              <a:rPr lang="en-GB" sz="2000" dirty="0" smtClean="0"/>
              <a:t>organisations</a:t>
            </a:r>
            <a:r>
              <a:rPr lang="hu-HU" sz="2000" dirty="0" smtClean="0"/>
              <a:t>)</a:t>
            </a:r>
            <a:endParaRPr lang="hu-HU" sz="2000" dirty="0"/>
          </a:p>
          <a:p>
            <a:pPr marL="457200" lvl="1" indent="0">
              <a:buNone/>
            </a:pPr>
            <a:endParaRPr lang="hu-HU" sz="2000" dirty="0"/>
          </a:p>
          <a:p>
            <a:pPr marL="457200" lvl="1" indent="0">
              <a:buNone/>
            </a:pPr>
            <a:r>
              <a:rPr lang="hu-HU" sz="2000" dirty="0" err="1" smtClean="0"/>
              <a:t>As</a:t>
            </a:r>
            <a:r>
              <a:rPr lang="hu-HU" sz="2000" dirty="0" smtClean="0"/>
              <a:t> </a:t>
            </a:r>
            <a:r>
              <a:rPr lang="hu-HU" sz="2000" dirty="0" smtClean="0"/>
              <a:t>a </a:t>
            </a:r>
            <a:r>
              <a:rPr lang="hu-HU" sz="2000" dirty="0" err="1" smtClean="0"/>
              <a:t>result</a:t>
            </a:r>
            <a:r>
              <a:rPr lang="hu-HU" sz="2000" dirty="0" smtClean="0"/>
              <a:t>: </a:t>
            </a:r>
            <a:endParaRPr lang="hu-HU" sz="2000" dirty="0"/>
          </a:p>
          <a:p>
            <a:pPr lvl="1">
              <a:buFont typeface="Wingdings" panose="05000000000000000000" pitchFamily="2" charset="2"/>
              <a:buChar char="Ø"/>
            </a:pPr>
            <a:r>
              <a:rPr lang="hu-HU" sz="2000" dirty="0" smtClean="0"/>
              <a:t>c</a:t>
            </a:r>
            <a:r>
              <a:rPr lang="en-GB" sz="2000" dirty="0" err="1" smtClean="0"/>
              <a:t>ollective</a:t>
            </a:r>
            <a:r>
              <a:rPr lang="en-GB" sz="2000" dirty="0" smtClean="0"/>
              <a:t> bargaining </a:t>
            </a:r>
            <a:r>
              <a:rPr lang="hu-HU" sz="2000" dirty="0" smtClean="0"/>
              <a:t>– </a:t>
            </a:r>
            <a:r>
              <a:rPr lang="en-GB" sz="2000" dirty="0" smtClean="0"/>
              <a:t>started</a:t>
            </a:r>
            <a:r>
              <a:rPr lang="hu-HU" sz="2000" dirty="0" smtClean="0"/>
              <a:t> to be </a:t>
            </a:r>
            <a:r>
              <a:rPr lang="en-GB" sz="2000" b="1" dirty="0" smtClean="0"/>
              <a:t>decentralised</a:t>
            </a:r>
            <a:r>
              <a:rPr lang="en-GB" sz="2000" dirty="0" smtClean="0"/>
              <a:t>, </a:t>
            </a:r>
            <a:r>
              <a:rPr lang="en-GB" sz="2000" b="1" dirty="0" smtClean="0"/>
              <a:t>uncoordinated</a:t>
            </a:r>
            <a:r>
              <a:rPr lang="hu-HU" sz="2000" b="1" dirty="0" smtClean="0"/>
              <a:t> </a:t>
            </a:r>
          </a:p>
          <a:p>
            <a:pPr lvl="1">
              <a:buFont typeface="Wingdings" panose="05000000000000000000" pitchFamily="2" charset="2"/>
              <a:buChar char="Ø"/>
            </a:pPr>
            <a:r>
              <a:rPr lang="hu-HU" sz="2000" dirty="0" err="1" smtClean="0"/>
              <a:t>the</a:t>
            </a:r>
            <a:r>
              <a:rPr lang="hu-HU" sz="2000" dirty="0" smtClean="0"/>
              <a:t> </a:t>
            </a:r>
            <a:r>
              <a:rPr lang="en-GB" sz="2000" dirty="0" smtClean="0"/>
              <a:t>low-coverage system</a:t>
            </a:r>
            <a:r>
              <a:rPr lang="hu-HU" sz="2000" dirty="0" smtClean="0"/>
              <a:t> </a:t>
            </a:r>
            <a:r>
              <a:rPr lang="hu-HU" sz="2000" dirty="0" err="1" smtClean="0"/>
              <a:t>used</a:t>
            </a:r>
            <a:r>
              <a:rPr lang="hu-HU" sz="2000" dirty="0" smtClean="0"/>
              <a:t> to be</a:t>
            </a:r>
            <a:r>
              <a:rPr lang="en-GB" sz="2000" dirty="0" smtClean="0"/>
              <a:t> </a:t>
            </a:r>
            <a:r>
              <a:rPr lang="hu-HU" sz="2000" dirty="0" smtClean="0"/>
              <a:t>limited </a:t>
            </a:r>
            <a:r>
              <a:rPr lang="en-GB" sz="2000" dirty="0" smtClean="0"/>
              <a:t>to </a:t>
            </a:r>
            <a:r>
              <a:rPr lang="en-GB" sz="2000" i="1" dirty="0" smtClean="0"/>
              <a:t>single-employer agreements in the private sector</a:t>
            </a:r>
            <a:r>
              <a:rPr lang="en-GB" sz="2000" dirty="0" smtClean="0"/>
              <a:t> and companies owned by the state and </a:t>
            </a:r>
            <a:r>
              <a:rPr lang="en-GB" sz="2000" dirty="0" smtClean="0"/>
              <a:t>municipalities</a:t>
            </a:r>
            <a:endParaRPr lang="hu-HU" sz="2000" dirty="0" smtClean="0"/>
          </a:p>
          <a:p>
            <a:pPr lvl="1">
              <a:buFont typeface="Wingdings" panose="05000000000000000000" pitchFamily="2" charset="2"/>
              <a:buChar char="Ø"/>
            </a:pPr>
            <a:r>
              <a:rPr lang="en-GB" sz="2000" dirty="0" smtClean="0"/>
              <a:t>In </a:t>
            </a:r>
            <a:r>
              <a:rPr lang="en-GB" sz="2000" dirty="0" smtClean="0"/>
              <a:t>the </a:t>
            </a:r>
            <a:r>
              <a:rPr lang="en-GB" sz="2000" b="1" dirty="0" smtClean="0"/>
              <a:t>public sector </a:t>
            </a:r>
            <a:r>
              <a:rPr lang="en-GB" sz="2000" dirty="0" smtClean="0"/>
              <a:t>wages</a:t>
            </a:r>
            <a:r>
              <a:rPr lang="en-GB" sz="2000" dirty="0" smtClean="0"/>
              <a:t>, terms and conditions of </a:t>
            </a:r>
            <a:r>
              <a:rPr lang="en-GB" sz="2000" dirty="0" smtClean="0"/>
              <a:t>employment</a:t>
            </a:r>
            <a:r>
              <a:rPr lang="hu-HU" sz="2000" dirty="0" smtClean="0"/>
              <a:t> </a:t>
            </a:r>
            <a:r>
              <a:rPr lang="hu-HU" sz="2000" dirty="0" err="1" smtClean="0"/>
              <a:t>are</a:t>
            </a:r>
            <a:r>
              <a:rPr lang="hu-HU" sz="2000" dirty="0" smtClean="0"/>
              <a:t> </a:t>
            </a:r>
            <a:r>
              <a:rPr lang="hu-HU" sz="2000" dirty="0" err="1" smtClean="0"/>
              <a:t>set</a:t>
            </a:r>
            <a:r>
              <a:rPr lang="hu-HU" sz="2000" dirty="0" smtClean="0"/>
              <a:t> </a:t>
            </a:r>
            <a:r>
              <a:rPr lang="hu-HU" sz="2000" dirty="0" err="1" smtClean="0"/>
              <a:t>by</a:t>
            </a:r>
            <a:r>
              <a:rPr lang="hu-HU" sz="2000" dirty="0" smtClean="0"/>
              <a:t> </a:t>
            </a:r>
            <a:r>
              <a:rPr lang="hu-HU" sz="2000" dirty="0" err="1" smtClean="0"/>
              <a:t>law</a:t>
            </a:r>
            <a:r>
              <a:rPr lang="hu-HU" sz="2000" dirty="0" smtClean="0"/>
              <a:t>, </a:t>
            </a:r>
            <a:r>
              <a:rPr lang="hu-HU" sz="2000" dirty="0" err="1" smtClean="0"/>
              <a:t>the</a:t>
            </a:r>
            <a:r>
              <a:rPr lang="hu-HU" sz="2000" dirty="0" smtClean="0"/>
              <a:t> </a:t>
            </a:r>
            <a:r>
              <a:rPr lang="en-GB" sz="2000" dirty="0" smtClean="0"/>
              <a:t>collective </a:t>
            </a:r>
            <a:r>
              <a:rPr lang="en-GB" sz="2000" dirty="0" smtClean="0"/>
              <a:t>bargaining and social dialogue have limited role</a:t>
            </a:r>
            <a:r>
              <a:rPr lang="hu-HU" sz="2000" dirty="0" smtClean="0"/>
              <a:t>.</a:t>
            </a:r>
          </a:p>
          <a:p>
            <a:pPr marL="457200" lvl="1" indent="0">
              <a:buNone/>
            </a:pPr>
            <a:endParaRPr lang="en-GB" sz="2000" dirty="0"/>
          </a:p>
        </p:txBody>
      </p:sp>
    </p:spTree>
    <p:extLst>
      <p:ext uri="{BB962C8B-B14F-4D97-AF65-F5344CB8AC3E}">
        <p14:creationId xmlns:p14="http://schemas.microsoft.com/office/powerpoint/2010/main" val="14189490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normAutofit/>
          </a:bodyPr>
          <a:lstStyle/>
          <a:p>
            <a:r>
              <a:rPr lang="hu-HU" sz="2800" b="1" dirty="0" smtClean="0"/>
              <a:t>F</a:t>
            </a:r>
            <a:r>
              <a:rPr lang="en-GB" sz="2800" b="1" dirty="0"/>
              <a:t>actors shaping the development of </a:t>
            </a:r>
            <a:r>
              <a:rPr lang="en-GB" sz="2800" b="1" dirty="0" smtClean="0"/>
              <a:t>CB</a:t>
            </a:r>
            <a:r>
              <a:rPr lang="hu-HU" sz="2800" b="1" dirty="0" smtClean="0"/>
              <a:t> -</a:t>
            </a:r>
            <a:r>
              <a:rPr lang="hu-HU" sz="2800" b="1" dirty="0" smtClean="0"/>
              <a:t/>
            </a:r>
            <a:br>
              <a:rPr lang="hu-HU" sz="2800" b="1" dirty="0" smtClean="0"/>
            </a:br>
            <a:r>
              <a:rPr lang="hu-HU" sz="2800" b="1" dirty="0" err="1" smtClean="0"/>
              <a:t>Institutional</a:t>
            </a:r>
            <a:r>
              <a:rPr lang="hu-HU" sz="2800" b="1" dirty="0" smtClean="0"/>
              <a:t> </a:t>
            </a:r>
            <a:r>
              <a:rPr lang="hu-HU" sz="2800" b="1" dirty="0" smtClean="0"/>
              <a:t>and </a:t>
            </a:r>
            <a:r>
              <a:rPr lang="hu-HU" sz="2800" b="1" dirty="0" err="1" smtClean="0"/>
              <a:t>political</a:t>
            </a:r>
            <a:r>
              <a:rPr lang="hu-HU" sz="2800" b="1" dirty="0" smtClean="0"/>
              <a:t> </a:t>
            </a:r>
            <a:r>
              <a:rPr lang="hu-HU" sz="2800" b="1" dirty="0" err="1" smtClean="0"/>
              <a:t>background</a:t>
            </a:r>
            <a:endParaRPr lang="hu-HU" sz="2800" b="1" dirty="0"/>
          </a:p>
        </p:txBody>
      </p:sp>
      <p:sp>
        <p:nvSpPr>
          <p:cNvPr id="3" name="Tartalom helye 2"/>
          <p:cNvSpPr>
            <a:spLocks noGrp="1"/>
          </p:cNvSpPr>
          <p:nvPr>
            <p:ph idx="1"/>
          </p:nvPr>
        </p:nvSpPr>
        <p:spPr>
          <a:xfrm>
            <a:off x="457200" y="1600200"/>
            <a:ext cx="8229600" cy="5257800"/>
          </a:xfrm>
        </p:spPr>
        <p:txBody>
          <a:bodyPr>
            <a:noAutofit/>
          </a:bodyPr>
          <a:lstStyle/>
          <a:p>
            <a:r>
              <a:rPr lang="hu-HU" sz="2200" b="1" dirty="0" smtClean="0"/>
              <a:t>(</a:t>
            </a:r>
            <a:r>
              <a:rPr lang="en-GB" sz="2200" b="1" dirty="0" smtClean="0"/>
              <a:t>National</a:t>
            </a:r>
            <a:r>
              <a:rPr lang="hu-HU" sz="2200" b="1" dirty="0" smtClean="0"/>
              <a:t>)</a:t>
            </a:r>
            <a:r>
              <a:rPr lang="en-GB" sz="2200" b="1" dirty="0" smtClean="0"/>
              <a:t> Council for the Reconciliation of Interests </a:t>
            </a:r>
            <a:r>
              <a:rPr lang="hu-HU" sz="2200" b="1" dirty="0" smtClean="0"/>
              <a:t>(O)ÉT)) </a:t>
            </a:r>
            <a:r>
              <a:rPr lang="en-GB" sz="2200" dirty="0" smtClean="0"/>
              <a:t>shaped the</a:t>
            </a:r>
            <a:r>
              <a:rPr lang="hu-HU" sz="2200" dirty="0" smtClean="0"/>
              <a:t> </a:t>
            </a:r>
            <a:r>
              <a:rPr lang="en-GB" sz="2200" dirty="0" smtClean="0"/>
              <a:t>legal </a:t>
            </a:r>
            <a:r>
              <a:rPr lang="hu-HU" sz="2200" dirty="0" smtClean="0"/>
              <a:t>and</a:t>
            </a:r>
            <a:r>
              <a:rPr lang="en-GB" sz="2200" dirty="0" smtClean="0"/>
              <a:t> framework conditions of sectoral and local collective bargaining</a:t>
            </a:r>
            <a:r>
              <a:rPr lang="hu-HU" sz="2200" dirty="0" smtClean="0"/>
              <a:t> (</a:t>
            </a:r>
            <a:r>
              <a:rPr lang="hu-HU" sz="2200" dirty="0" err="1" smtClean="0"/>
              <a:t>founded</a:t>
            </a:r>
            <a:r>
              <a:rPr lang="hu-HU" sz="2200" dirty="0" smtClean="0"/>
              <a:t> in </a:t>
            </a:r>
            <a:r>
              <a:rPr lang="hu-HU" sz="2200" dirty="0" err="1" smtClean="0"/>
              <a:t>Dec</a:t>
            </a:r>
            <a:r>
              <a:rPr lang="hu-HU" sz="2200" dirty="0" smtClean="0"/>
              <a:t> 1988)</a:t>
            </a:r>
            <a:r>
              <a:rPr lang="en-GB" sz="2200" dirty="0" smtClean="0"/>
              <a:t>. </a:t>
            </a:r>
            <a:endParaRPr lang="hu-HU" sz="2200" dirty="0" smtClean="0"/>
          </a:p>
          <a:p>
            <a:r>
              <a:rPr lang="hu-HU" sz="2200" dirty="0" smtClean="0"/>
              <a:t>OÉT </a:t>
            </a:r>
            <a:r>
              <a:rPr lang="hu-HU" sz="2200" dirty="0" err="1" smtClean="0"/>
              <a:t>set</a:t>
            </a:r>
            <a:r>
              <a:rPr lang="en-GB" sz="2000" dirty="0" smtClean="0"/>
              <a:t> the </a:t>
            </a:r>
            <a:r>
              <a:rPr lang="en-GB" sz="2000" b="1" dirty="0" smtClean="0"/>
              <a:t>National Min</a:t>
            </a:r>
            <a:r>
              <a:rPr lang="hu-HU" sz="2000" b="1" dirty="0" smtClean="0"/>
              <a:t>i</a:t>
            </a:r>
            <a:r>
              <a:rPr lang="en-GB" sz="2000" b="1" dirty="0" smtClean="0"/>
              <a:t>mum Wage </a:t>
            </a:r>
            <a:r>
              <a:rPr lang="hu-HU" sz="2000" dirty="0" smtClean="0"/>
              <a:t>(</a:t>
            </a:r>
            <a:r>
              <a:rPr lang="hu-HU" sz="2000" dirty="0" err="1" smtClean="0"/>
              <a:t>compulsory</a:t>
            </a:r>
            <a:r>
              <a:rPr lang="hu-HU" sz="2000" dirty="0" smtClean="0"/>
              <a:t>) </a:t>
            </a:r>
            <a:r>
              <a:rPr lang="en-GB" sz="2000" dirty="0" smtClean="0"/>
              <a:t>and </a:t>
            </a:r>
            <a:r>
              <a:rPr lang="en-GB" sz="2000" b="1" dirty="0" smtClean="0"/>
              <a:t>recommendations for the annual wage increase</a:t>
            </a:r>
            <a:r>
              <a:rPr lang="en-GB" sz="2000" dirty="0" smtClean="0"/>
              <a:t>. </a:t>
            </a:r>
            <a:endParaRPr lang="hu-HU" sz="2000" dirty="0" smtClean="0"/>
          </a:p>
          <a:p>
            <a:r>
              <a:rPr lang="en-GB" sz="2200" dirty="0" smtClean="0"/>
              <a:t>Until 2010 </a:t>
            </a:r>
            <a:r>
              <a:rPr lang="en-GB" sz="2200" dirty="0" smtClean="0"/>
              <a:t>right </a:t>
            </a:r>
            <a:r>
              <a:rPr lang="en-GB" sz="2200" dirty="0" smtClean="0"/>
              <a:t>and left wing </a:t>
            </a:r>
            <a:r>
              <a:rPr lang="en-GB" sz="2200" dirty="0" smtClean="0"/>
              <a:t>governments</a:t>
            </a:r>
            <a:r>
              <a:rPr lang="hu-HU" sz="2200" dirty="0" smtClean="0"/>
              <a:t> </a:t>
            </a:r>
            <a:r>
              <a:rPr lang="en-GB" sz="2200" dirty="0" err="1" smtClean="0"/>
              <a:t>alterated</a:t>
            </a:r>
            <a:r>
              <a:rPr lang="hu-HU" sz="2200" dirty="0" smtClean="0"/>
              <a:t>. </a:t>
            </a:r>
            <a:r>
              <a:rPr lang="hu-HU" sz="2200" dirty="0" smtClean="0"/>
              <a:t>In</a:t>
            </a:r>
            <a:r>
              <a:rPr lang="en-GB" sz="2200" dirty="0" smtClean="0"/>
              <a:t> 2010 FIDESZ was elected with a two-thirds majority in Parliament. </a:t>
            </a:r>
          </a:p>
          <a:p>
            <a:pPr lvl="1"/>
            <a:r>
              <a:rPr lang="en-GB" sz="2000" dirty="0" smtClean="0"/>
              <a:t>This government (still in power) </a:t>
            </a:r>
            <a:r>
              <a:rPr lang="en-GB" sz="2000" b="1" dirty="0" smtClean="0"/>
              <a:t>curbed democratic institutions</a:t>
            </a:r>
            <a:r>
              <a:rPr lang="en-GB" sz="2000" dirty="0" smtClean="0"/>
              <a:t>, including </a:t>
            </a:r>
            <a:r>
              <a:rPr lang="en-GB" sz="2000" i="1" dirty="0" smtClean="0"/>
              <a:t>national level consultations </a:t>
            </a:r>
            <a:r>
              <a:rPr lang="en-GB" sz="2000" dirty="0" smtClean="0"/>
              <a:t>with the social partners </a:t>
            </a:r>
          </a:p>
          <a:p>
            <a:pPr lvl="1"/>
            <a:r>
              <a:rPr lang="en-GB" sz="2000" dirty="0" smtClean="0"/>
              <a:t>In 2012 the Parliament passed the </a:t>
            </a:r>
            <a:r>
              <a:rPr lang="en-GB" sz="2000" i="1" dirty="0" smtClean="0"/>
              <a:t>fundamentally new Labour Code</a:t>
            </a:r>
          </a:p>
          <a:p>
            <a:pPr lvl="1"/>
            <a:r>
              <a:rPr lang="en-GB" sz="2000" dirty="0" smtClean="0"/>
              <a:t>Since 2012 a </a:t>
            </a:r>
            <a:r>
              <a:rPr lang="en-GB" sz="2000" b="1" dirty="0" smtClean="0"/>
              <a:t>new tripartite forum, (VKF) replaced OÉT with limited functions</a:t>
            </a:r>
            <a:r>
              <a:rPr lang="en-GB" sz="2000" dirty="0" smtClean="0"/>
              <a:t> and participation of fewer social partners. However, i</a:t>
            </a:r>
            <a:r>
              <a:rPr lang="en-GB" sz="1800" dirty="0" smtClean="0"/>
              <a:t>n practice this is </a:t>
            </a:r>
            <a:r>
              <a:rPr lang="hu-HU" sz="1800" dirty="0" err="1" smtClean="0"/>
              <a:t>still</a:t>
            </a:r>
            <a:r>
              <a:rPr lang="hu-HU" sz="1800" dirty="0" smtClean="0"/>
              <a:t> </a:t>
            </a:r>
            <a:r>
              <a:rPr lang="en-GB" sz="1800" dirty="0" smtClean="0"/>
              <a:t>the</a:t>
            </a:r>
            <a:r>
              <a:rPr lang="hu-HU" sz="1800" dirty="0" smtClean="0"/>
              <a:t> </a:t>
            </a:r>
            <a:r>
              <a:rPr lang="hu-HU" sz="1800" dirty="0" err="1" smtClean="0"/>
              <a:t>place</a:t>
            </a:r>
            <a:r>
              <a:rPr lang="en-GB" sz="1800" dirty="0" smtClean="0"/>
              <a:t> </a:t>
            </a:r>
            <a:r>
              <a:rPr lang="en-GB" sz="1800" dirty="0" smtClean="0"/>
              <a:t>of setting the N</a:t>
            </a:r>
            <a:r>
              <a:rPr lang="hu-HU" sz="1800" dirty="0" err="1" smtClean="0"/>
              <a:t>ational</a:t>
            </a:r>
            <a:r>
              <a:rPr lang="hu-HU" sz="1800" dirty="0" smtClean="0"/>
              <a:t> Minimum </a:t>
            </a:r>
            <a:r>
              <a:rPr lang="hu-HU" sz="1800" dirty="0" err="1" smtClean="0"/>
              <a:t>Wage</a:t>
            </a:r>
            <a:r>
              <a:rPr lang="hu-HU" sz="1800" dirty="0" smtClean="0"/>
              <a:t>.</a:t>
            </a:r>
            <a:endParaRPr lang="en-GB" sz="1800" dirty="0"/>
          </a:p>
        </p:txBody>
      </p:sp>
    </p:spTree>
    <p:extLst>
      <p:ext uri="{BB962C8B-B14F-4D97-AF65-F5344CB8AC3E}">
        <p14:creationId xmlns:p14="http://schemas.microsoft.com/office/powerpoint/2010/main" val="26223666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57200" y="274638"/>
            <a:ext cx="8229600" cy="706090"/>
          </a:xfrm>
        </p:spPr>
        <p:txBody>
          <a:bodyPr>
            <a:normAutofit fontScale="90000"/>
          </a:bodyPr>
          <a:lstStyle/>
          <a:p>
            <a:r>
              <a:rPr lang="hu-HU" sz="2800" b="1" dirty="0" smtClean="0"/>
              <a:t> F</a:t>
            </a:r>
            <a:r>
              <a:rPr lang="en-GB" sz="2800" b="1" dirty="0"/>
              <a:t>actors shaping the development of CB</a:t>
            </a:r>
            <a:r>
              <a:rPr lang="hu-HU" sz="2800" b="1" dirty="0"/>
              <a:t/>
            </a:r>
            <a:br>
              <a:rPr lang="hu-HU" sz="2800" b="1" dirty="0"/>
            </a:br>
            <a:endParaRPr lang="en-GB" sz="2800" b="1" dirty="0"/>
          </a:p>
        </p:txBody>
      </p:sp>
      <p:sp>
        <p:nvSpPr>
          <p:cNvPr id="3" name="Tartalom helye 2"/>
          <p:cNvSpPr>
            <a:spLocks noGrp="1"/>
          </p:cNvSpPr>
          <p:nvPr>
            <p:ph idx="1"/>
          </p:nvPr>
        </p:nvSpPr>
        <p:spPr>
          <a:xfrm>
            <a:off x="457200" y="980728"/>
            <a:ext cx="8229600" cy="5544616"/>
          </a:xfrm>
        </p:spPr>
        <p:txBody>
          <a:bodyPr>
            <a:normAutofit/>
          </a:bodyPr>
          <a:lstStyle/>
          <a:p>
            <a:r>
              <a:rPr lang="en-GB" sz="2400" dirty="0" smtClean="0"/>
              <a:t>Obviously </a:t>
            </a:r>
            <a:r>
              <a:rPr lang="en-GB" sz="2400" dirty="0" smtClean="0"/>
              <a:t>the </a:t>
            </a:r>
            <a:r>
              <a:rPr lang="en-GB" sz="2400" b="1" dirty="0" smtClean="0"/>
              <a:t>public sector </a:t>
            </a:r>
            <a:r>
              <a:rPr lang="en-GB" sz="2400" dirty="0" smtClean="0"/>
              <a:t>affected more directly by political will</a:t>
            </a:r>
          </a:p>
          <a:p>
            <a:pPr lvl="1"/>
            <a:r>
              <a:rPr lang="en-GB" sz="2200" dirty="0" smtClean="0"/>
              <a:t>The </a:t>
            </a:r>
            <a:r>
              <a:rPr lang="en-GB" sz="2200" dirty="0" smtClean="0"/>
              <a:t>general </a:t>
            </a:r>
            <a:r>
              <a:rPr lang="en-GB" sz="2200" i="1" u="sng" dirty="0" smtClean="0"/>
              <a:t>wage scale of public sector employees </a:t>
            </a:r>
            <a:r>
              <a:rPr lang="en-GB" sz="2200" dirty="0" smtClean="0"/>
              <a:t>have been </a:t>
            </a:r>
            <a:r>
              <a:rPr lang="en-GB" sz="2200" i="1" u="sng" dirty="0" smtClean="0"/>
              <a:t>frozen since 2008</a:t>
            </a:r>
            <a:r>
              <a:rPr lang="en-GB" sz="2200" dirty="0" smtClean="0"/>
              <a:t>. </a:t>
            </a:r>
            <a:endParaRPr lang="hu-HU" sz="2200" dirty="0" smtClean="0"/>
          </a:p>
          <a:p>
            <a:pPr lvl="1"/>
            <a:r>
              <a:rPr lang="en-GB" sz="2200" dirty="0" smtClean="0"/>
              <a:t>Instead, the government engaged in </a:t>
            </a:r>
            <a:r>
              <a:rPr lang="en-GB" sz="2200" b="1" u="sng" dirty="0" smtClean="0"/>
              <a:t>selective negotiations </a:t>
            </a:r>
            <a:r>
              <a:rPr lang="en-GB" sz="2200" dirty="0" smtClean="0"/>
              <a:t>with </a:t>
            </a:r>
            <a:r>
              <a:rPr lang="en-GB" sz="2200" b="1" u="sng" dirty="0" smtClean="0"/>
              <a:t>different groups </a:t>
            </a:r>
            <a:r>
              <a:rPr lang="en-GB" sz="2200" dirty="0" smtClean="0"/>
              <a:t>with strong bargaining power and introduced separate wage scales for these public sector groups. By this policy the government has successfully divided public sector employees and their unions</a:t>
            </a:r>
          </a:p>
          <a:p>
            <a:r>
              <a:rPr lang="en-GB" sz="2400" dirty="0" smtClean="0"/>
              <a:t>Recently the</a:t>
            </a:r>
            <a:r>
              <a:rPr lang="hu-HU" sz="2400" dirty="0" smtClean="0"/>
              <a:t> </a:t>
            </a:r>
            <a:r>
              <a:rPr lang="en-GB" sz="2400" b="1" dirty="0" smtClean="0"/>
              <a:t>tight labour market </a:t>
            </a:r>
            <a:r>
              <a:rPr lang="en-GB" sz="2400" dirty="0" smtClean="0"/>
              <a:t>has </a:t>
            </a:r>
            <a:r>
              <a:rPr lang="hu-HU" sz="2400" dirty="0" smtClean="0"/>
              <a:t>had a </a:t>
            </a:r>
            <a:r>
              <a:rPr lang="en-GB" sz="2400" dirty="0" smtClean="0"/>
              <a:t>considerable </a:t>
            </a:r>
            <a:r>
              <a:rPr lang="en-GB" sz="2400" dirty="0" smtClean="0"/>
              <a:t>impact</a:t>
            </a:r>
            <a:r>
              <a:rPr lang="hu-HU" sz="2400" dirty="0" smtClean="0"/>
              <a:t> </a:t>
            </a:r>
            <a:r>
              <a:rPr lang="hu-HU" sz="2400" dirty="0" err="1" smtClean="0"/>
              <a:t>on</a:t>
            </a:r>
            <a:r>
              <a:rPr lang="hu-HU" sz="2400" dirty="0" smtClean="0"/>
              <a:t> </a:t>
            </a:r>
            <a:r>
              <a:rPr lang="hu-HU" sz="2400" dirty="0" err="1" smtClean="0"/>
              <a:t>collective</a:t>
            </a:r>
            <a:r>
              <a:rPr lang="hu-HU" sz="2400" dirty="0" smtClean="0"/>
              <a:t>  </a:t>
            </a:r>
            <a:r>
              <a:rPr lang="hu-HU" sz="2400" dirty="0" err="1" smtClean="0"/>
              <a:t>wage</a:t>
            </a:r>
            <a:r>
              <a:rPr lang="hu-HU" sz="2400" dirty="0" smtClean="0"/>
              <a:t> </a:t>
            </a:r>
            <a:r>
              <a:rPr lang="hu-HU" sz="2400" dirty="0" err="1" smtClean="0"/>
              <a:t>negotiations</a:t>
            </a:r>
            <a:r>
              <a:rPr lang="hu-HU" sz="2400" dirty="0" smtClean="0"/>
              <a:t> in </a:t>
            </a:r>
            <a:r>
              <a:rPr lang="hu-HU" sz="2400" dirty="0" err="1" smtClean="0"/>
              <a:t>the</a:t>
            </a:r>
            <a:r>
              <a:rPr lang="hu-HU" sz="2400" dirty="0" smtClean="0"/>
              <a:t> </a:t>
            </a:r>
            <a:r>
              <a:rPr lang="hu-HU" sz="2400" dirty="0" err="1" smtClean="0"/>
              <a:t>competitive</a:t>
            </a:r>
            <a:r>
              <a:rPr lang="hu-HU" sz="2400" dirty="0" smtClean="0"/>
              <a:t> sector. (</a:t>
            </a:r>
            <a:r>
              <a:rPr lang="hu-HU" sz="2400" dirty="0" err="1" smtClean="0"/>
              <a:t>High</a:t>
            </a:r>
            <a:r>
              <a:rPr lang="hu-HU" sz="2400" dirty="0" smtClean="0"/>
              <a:t> </a:t>
            </a:r>
            <a:r>
              <a:rPr lang="hu-HU" sz="2400" dirty="0" err="1" smtClean="0"/>
              <a:t>labour</a:t>
            </a:r>
            <a:r>
              <a:rPr lang="hu-HU" sz="2400" dirty="0" smtClean="0"/>
              <a:t> </a:t>
            </a:r>
            <a:r>
              <a:rPr lang="hu-HU" sz="2400" dirty="0" err="1" smtClean="0"/>
              <a:t>shortage</a:t>
            </a:r>
            <a:r>
              <a:rPr lang="hu-HU" sz="2400" dirty="0" smtClean="0"/>
              <a:t> -&gt; </a:t>
            </a:r>
            <a:r>
              <a:rPr lang="hu-HU" sz="2400" dirty="0" err="1" smtClean="0"/>
              <a:t>around</a:t>
            </a:r>
            <a:r>
              <a:rPr lang="hu-HU" sz="2400" dirty="0" smtClean="0"/>
              <a:t> </a:t>
            </a:r>
            <a:r>
              <a:rPr lang="en-US" sz="2200" dirty="0"/>
              <a:t>5% of the country's working-age population has emigrated</a:t>
            </a:r>
            <a:r>
              <a:rPr lang="en-GB" sz="2200" dirty="0" smtClean="0"/>
              <a:t> </a:t>
            </a:r>
            <a:r>
              <a:rPr lang="hu-HU" sz="2200" dirty="0" smtClean="0"/>
              <a:t>+ </a:t>
            </a:r>
            <a:r>
              <a:rPr lang="hu-HU" sz="2200" dirty="0" err="1" smtClean="0"/>
              <a:t>growing</a:t>
            </a:r>
            <a:r>
              <a:rPr lang="hu-HU" sz="2200" dirty="0" smtClean="0"/>
              <a:t> </a:t>
            </a:r>
            <a:r>
              <a:rPr lang="hu-HU" sz="2200" dirty="0" err="1" smtClean="0"/>
              <a:t>foreign</a:t>
            </a:r>
            <a:r>
              <a:rPr lang="hu-HU" sz="2200" dirty="0" smtClean="0"/>
              <a:t> </a:t>
            </a:r>
            <a:r>
              <a:rPr lang="hu-HU" sz="2200" dirty="0" err="1" smtClean="0"/>
              <a:t>investments</a:t>
            </a:r>
            <a:r>
              <a:rPr lang="hu-HU" sz="2200" dirty="0" smtClean="0"/>
              <a:t> -&gt; </a:t>
            </a:r>
            <a:r>
              <a:rPr lang="hu-HU" sz="2200" dirty="0" err="1" smtClean="0"/>
              <a:t>increasing</a:t>
            </a:r>
            <a:r>
              <a:rPr lang="hu-HU" sz="2200" dirty="0" smtClean="0"/>
              <a:t> </a:t>
            </a:r>
            <a:r>
              <a:rPr lang="hu-HU" sz="2200" dirty="0" err="1" smtClean="0"/>
              <a:t>demand</a:t>
            </a:r>
            <a:r>
              <a:rPr lang="hu-HU" sz="2200" dirty="0" smtClean="0"/>
              <a:t> </a:t>
            </a:r>
            <a:r>
              <a:rPr lang="hu-HU" sz="2200" dirty="0" err="1" smtClean="0"/>
              <a:t>for</a:t>
            </a:r>
            <a:r>
              <a:rPr lang="hu-HU" sz="2200" dirty="0" smtClean="0"/>
              <a:t> </a:t>
            </a:r>
            <a:r>
              <a:rPr lang="hu-HU" sz="2200" dirty="0" err="1" smtClean="0"/>
              <a:t>labour</a:t>
            </a:r>
            <a:r>
              <a:rPr lang="hu-HU" sz="2200" dirty="0" smtClean="0"/>
              <a:t> </a:t>
            </a:r>
            <a:r>
              <a:rPr lang="hu-HU" sz="2200" dirty="0" err="1" smtClean="0"/>
              <a:t>force</a:t>
            </a:r>
            <a:r>
              <a:rPr lang="hu-HU" sz="2200" dirty="0" smtClean="0"/>
              <a:t>)</a:t>
            </a:r>
            <a:endParaRPr lang="hu-HU" sz="2200" dirty="0" smtClean="0"/>
          </a:p>
          <a:p>
            <a:endParaRPr lang="en-GB" sz="2200" dirty="0" smtClean="0"/>
          </a:p>
          <a:p>
            <a:endParaRPr lang="hu-HU" sz="2200" dirty="0" smtClean="0"/>
          </a:p>
          <a:p>
            <a:endParaRPr lang="hu-HU" sz="2200" dirty="0"/>
          </a:p>
        </p:txBody>
      </p:sp>
    </p:spTree>
    <p:extLst>
      <p:ext uri="{BB962C8B-B14F-4D97-AF65-F5344CB8AC3E}">
        <p14:creationId xmlns:p14="http://schemas.microsoft.com/office/powerpoint/2010/main" val="822045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normAutofit/>
          </a:bodyPr>
          <a:lstStyle/>
          <a:p>
            <a:r>
              <a:rPr lang="en-GB" sz="3200" b="1" dirty="0" smtClean="0"/>
              <a:t>Level </a:t>
            </a:r>
            <a:r>
              <a:rPr lang="en-GB" sz="3200" b="1" dirty="0"/>
              <a:t>of </a:t>
            </a:r>
            <a:r>
              <a:rPr lang="en-GB" sz="3200" b="1" dirty="0" smtClean="0"/>
              <a:t>bargaining</a:t>
            </a:r>
            <a:r>
              <a:rPr lang="hu-HU" sz="3200" b="1" dirty="0" smtClean="0"/>
              <a:t> - </a:t>
            </a:r>
            <a:r>
              <a:rPr lang="en-GB" sz="3200" b="1" dirty="0"/>
              <a:t>single-employer level is the dominant</a:t>
            </a:r>
            <a:endParaRPr lang="en-US" sz="3200" b="1" dirty="0"/>
          </a:p>
        </p:txBody>
      </p:sp>
      <p:sp>
        <p:nvSpPr>
          <p:cNvPr id="3" name="Tartalom helye 2"/>
          <p:cNvSpPr>
            <a:spLocks noGrp="1"/>
          </p:cNvSpPr>
          <p:nvPr>
            <p:ph idx="1"/>
          </p:nvPr>
        </p:nvSpPr>
        <p:spPr/>
        <p:txBody>
          <a:bodyPr>
            <a:normAutofit fontScale="70000" lnSpcReduction="20000"/>
          </a:bodyPr>
          <a:lstStyle/>
          <a:p>
            <a:pPr marL="0" indent="0" algn="ctr">
              <a:buNone/>
            </a:pPr>
            <a:r>
              <a:rPr lang="hu-HU" b="1" i="1" u="sng" dirty="0" smtClean="0"/>
              <a:t>Main </a:t>
            </a:r>
            <a:r>
              <a:rPr lang="hu-HU" b="1" i="1" u="sng" dirty="0" err="1" smtClean="0"/>
              <a:t>characteristics</a:t>
            </a:r>
            <a:r>
              <a:rPr lang="hu-HU" b="1" i="1" u="sng" dirty="0" smtClean="0"/>
              <a:t> of </a:t>
            </a:r>
            <a:r>
              <a:rPr lang="hu-HU" b="1" i="1" u="sng" dirty="0" err="1" smtClean="0"/>
              <a:t>collective</a:t>
            </a:r>
            <a:r>
              <a:rPr lang="hu-HU" b="1" i="1" u="sng" dirty="0" smtClean="0"/>
              <a:t> </a:t>
            </a:r>
            <a:r>
              <a:rPr lang="hu-HU" b="1" i="1" u="sng" dirty="0" err="1" smtClean="0"/>
              <a:t>bargaining</a:t>
            </a:r>
            <a:r>
              <a:rPr lang="hu-HU" b="1" i="1" u="sng" dirty="0" smtClean="0"/>
              <a:t>: it is d</a:t>
            </a:r>
            <a:r>
              <a:rPr lang="en-GB" b="1" i="1" u="sng" dirty="0" err="1" smtClean="0"/>
              <a:t>ecentralised</a:t>
            </a:r>
            <a:r>
              <a:rPr lang="en-GB" b="1" i="1" u="sng" dirty="0" smtClean="0"/>
              <a:t>-uncoordinated</a:t>
            </a:r>
            <a:r>
              <a:rPr lang="hu-HU" b="1" i="1" u="sng" dirty="0" smtClean="0"/>
              <a:t> and </a:t>
            </a:r>
            <a:r>
              <a:rPr lang="hu-HU" b="1" i="1" u="sng" dirty="0" err="1" smtClean="0"/>
              <a:t>at</a:t>
            </a:r>
            <a:r>
              <a:rPr lang="hu-HU" b="1" i="1" u="sng" dirty="0" smtClean="0"/>
              <a:t> </a:t>
            </a:r>
            <a:r>
              <a:rPr lang="en-GB" b="1" i="1" u="sng" dirty="0" err="1" smtClean="0"/>
              <a:t>microlevel</a:t>
            </a:r>
            <a:r>
              <a:rPr lang="hu-HU" b="1" i="1" u="sng" dirty="0" smtClean="0"/>
              <a:t> </a:t>
            </a:r>
            <a:endParaRPr lang="hu-HU" b="1" u="sng" dirty="0"/>
          </a:p>
          <a:p>
            <a:r>
              <a:rPr lang="hu-HU" dirty="0" smtClean="0"/>
              <a:t>The </a:t>
            </a:r>
            <a:r>
              <a:rPr lang="hu-HU" dirty="0" err="1" smtClean="0"/>
              <a:t>law</a:t>
            </a:r>
            <a:r>
              <a:rPr lang="hu-HU" dirty="0" smtClean="0"/>
              <a:t> </a:t>
            </a:r>
            <a:r>
              <a:rPr lang="hu-HU" dirty="0" err="1" smtClean="0"/>
              <a:t>distinguish</a:t>
            </a:r>
            <a:r>
              <a:rPr lang="hu-HU" dirty="0" smtClean="0"/>
              <a:t> </a:t>
            </a:r>
            <a:r>
              <a:rPr lang="hu-HU" dirty="0" err="1" smtClean="0"/>
              <a:t>between</a:t>
            </a:r>
            <a:r>
              <a:rPr lang="hu-HU" dirty="0" smtClean="0"/>
              <a:t> </a:t>
            </a:r>
            <a:r>
              <a:rPr lang="hu-HU" dirty="0" err="1" smtClean="0"/>
              <a:t>single-employer</a:t>
            </a:r>
            <a:r>
              <a:rPr lang="hu-HU" dirty="0" smtClean="0"/>
              <a:t> and </a:t>
            </a:r>
            <a:r>
              <a:rPr lang="hu-HU" dirty="0" err="1" smtClean="0"/>
              <a:t>multi-employer</a:t>
            </a:r>
            <a:r>
              <a:rPr lang="hu-HU" dirty="0" smtClean="0"/>
              <a:t> </a:t>
            </a:r>
            <a:r>
              <a:rPr lang="hu-HU" dirty="0" err="1" smtClean="0"/>
              <a:t>agreements</a:t>
            </a:r>
            <a:r>
              <a:rPr lang="hu-HU" dirty="0" smtClean="0"/>
              <a:t> (</a:t>
            </a:r>
            <a:r>
              <a:rPr lang="en-GB" dirty="0"/>
              <a:t>at least two employers or by employer organisations with voluntary membership</a:t>
            </a:r>
            <a:r>
              <a:rPr lang="hu-HU" dirty="0"/>
              <a:t>)</a:t>
            </a:r>
          </a:p>
          <a:p>
            <a:pPr lvl="1">
              <a:buFont typeface="Wingdings" panose="05000000000000000000" pitchFamily="2" charset="2"/>
              <a:buChar char="ü"/>
            </a:pPr>
            <a:r>
              <a:rPr lang="hu-HU" dirty="0" err="1" smtClean="0"/>
              <a:t>Mainly</a:t>
            </a:r>
            <a:r>
              <a:rPr lang="hu-HU" dirty="0" smtClean="0"/>
              <a:t> </a:t>
            </a:r>
            <a:r>
              <a:rPr lang="hu-HU" u="sng" dirty="0" smtClean="0"/>
              <a:t>s</a:t>
            </a:r>
            <a:r>
              <a:rPr lang="en-GB" u="sng" dirty="0" smtClean="0"/>
              <a:t>ingle-employer </a:t>
            </a:r>
            <a:r>
              <a:rPr lang="hu-HU" dirty="0" err="1" smtClean="0"/>
              <a:t>agreements</a:t>
            </a:r>
            <a:r>
              <a:rPr lang="hu-HU" dirty="0" smtClean="0"/>
              <a:t> (</a:t>
            </a:r>
            <a:r>
              <a:rPr lang="en-GB" dirty="0"/>
              <a:t>company or a public sector </a:t>
            </a:r>
            <a:r>
              <a:rPr lang="en-GB" dirty="0" smtClean="0"/>
              <a:t>institution</a:t>
            </a:r>
            <a:r>
              <a:rPr lang="hu-HU" dirty="0" smtClean="0"/>
              <a:t>)</a:t>
            </a:r>
          </a:p>
          <a:p>
            <a:pPr lvl="1">
              <a:buFont typeface="Wingdings" panose="05000000000000000000" pitchFamily="2" charset="2"/>
              <a:buChar char="ü"/>
            </a:pPr>
            <a:r>
              <a:rPr lang="hu-HU" u="sng" dirty="0" smtClean="0"/>
              <a:t>Establishment </a:t>
            </a:r>
            <a:r>
              <a:rPr lang="hu-HU" u="sng" dirty="0" err="1" smtClean="0"/>
              <a:t>level</a:t>
            </a:r>
            <a:r>
              <a:rPr lang="hu-HU" u="sng" dirty="0" smtClean="0"/>
              <a:t> </a:t>
            </a:r>
            <a:r>
              <a:rPr lang="hu-HU" dirty="0" err="1" smtClean="0"/>
              <a:t>agreements</a:t>
            </a:r>
            <a:r>
              <a:rPr lang="hu-HU" dirty="0" smtClean="0"/>
              <a:t> </a:t>
            </a:r>
            <a:r>
              <a:rPr lang="hu-HU" dirty="0" err="1" smtClean="0"/>
              <a:t>too</a:t>
            </a:r>
            <a:r>
              <a:rPr lang="hu-HU" dirty="0" smtClean="0"/>
              <a:t> (</a:t>
            </a:r>
            <a:r>
              <a:rPr lang="en-GB" dirty="0" smtClean="0"/>
              <a:t>national-wide </a:t>
            </a:r>
            <a:r>
              <a:rPr lang="en-GB" dirty="0"/>
              <a:t>companies can make use of regional pay differences in the labour market to reduce the overall wage </a:t>
            </a:r>
            <a:r>
              <a:rPr lang="en-GB" dirty="0" smtClean="0"/>
              <a:t>bill</a:t>
            </a:r>
            <a:r>
              <a:rPr lang="hu-HU" dirty="0" smtClean="0"/>
              <a:t>)</a:t>
            </a:r>
          </a:p>
          <a:p>
            <a:pPr lvl="1">
              <a:buFont typeface="Wingdings" panose="05000000000000000000" pitchFamily="2" charset="2"/>
              <a:buChar char="ü"/>
            </a:pPr>
            <a:r>
              <a:rPr lang="hu-HU" u="sng" dirty="0" err="1" smtClean="0"/>
              <a:t>Only</a:t>
            </a:r>
            <a:r>
              <a:rPr lang="hu-HU" u="sng" dirty="0" smtClean="0"/>
              <a:t> </a:t>
            </a:r>
            <a:r>
              <a:rPr lang="hu-HU" u="sng" dirty="0" err="1" smtClean="0"/>
              <a:t>few</a:t>
            </a:r>
            <a:r>
              <a:rPr lang="hu-HU" u="sng" dirty="0" smtClean="0"/>
              <a:t> m</a:t>
            </a:r>
            <a:r>
              <a:rPr lang="en-GB" u="sng" dirty="0" err="1" smtClean="0"/>
              <a:t>ulti</a:t>
            </a:r>
            <a:r>
              <a:rPr lang="en-GB" u="sng" dirty="0" smtClean="0"/>
              <a:t>-employer</a:t>
            </a:r>
            <a:r>
              <a:rPr lang="hu-HU" u="sng" dirty="0" smtClean="0"/>
              <a:t> </a:t>
            </a:r>
            <a:r>
              <a:rPr lang="hu-HU" u="sng" dirty="0" err="1" smtClean="0"/>
              <a:t>agreements</a:t>
            </a:r>
            <a:r>
              <a:rPr lang="hu-HU" u="sng" dirty="0" smtClean="0"/>
              <a:t> </a:t>
            </a:r>
            <a:r>
              <a:rPr lang="hu-HU" u="sng" dirty="0" err="1" smtClean="0"/>
              <a:t>exists</a:t>
            </a:r>
            <a:r>
              <a:rPr lang="hu-HU" u="sng" dirty="0" smtClean="0"/>
              <a:t> </a:t>
            </a:r>
            <a:endParaRPr lang="hu-HU" u="sng" dirty="0"/>
          </a:p>
          <a:p>
            <a:r>
              <a:rPr lang="hu-HU" dirty="0" smtClean="0"/>
              <a:t>The v</a:t>
            </a:r>
            <a:r>
              <a:rPr lang="en-GB" dirty="0" err="1" smtClean="0"/>
              <a:t>ast</a:t>
            </a:r>
            <a:r>
              <a:rPr lang="en-GB" dirty="0" smtClean="0"/>
              <a:t> </a:t>
            </a:r>
            <a:r>
              <a:rPr lang="en-GB" dirty="0"/>
              <a:t>majority of </a:t>
            </a:r>
            <a:r>
              <a:rPr lang="hu-HU" dirty="0" err="1" smtClean="0"/>
              <a:t>CAs</a:t>
            </a:r>
            <a:r>
              <a:rPr lang="hu-HU" dirty="0" smtClean="0"/>
              <a:t> </a:t>
            </a:r>
            <a:r>
              <a:rPr lang="en-GB" dirty="0" smtClean="0"/>
              <a:t>are </a:t>
            </a:r>
            <a:r>
              <a:rPr lang="en-GB" dirty="0"/>
              <a:t>signed by a </a:t>
            </a:r>
            <a:r>
              <a:rPr lang="en-GB" u="sng" dirty="0"/>
              <a:t>single </a:t>
            </a:r>
            <a:r>
              <a:rPr lang="en-GB" u="sng" dirty="0" smtClean="0"/>
              <a:t>employer</a:t>
            </a:r>
            <a:r>
              <a:rPr lang="hu-HU" u="sng" dirty="0" smtClean="0"/>
              <a:t> </a:t>
            </a:r>
            <a:r>
              <a:rPr lang="hu-HU" dirty="0" smtClean="0"/>
              <a:t>of </a:t>
            </a:r>
            <a:r>
              <a:rPr lang="en-GB" u="sng" dirty="0" smtClean="0"/>
              <a:t>large- </a:t>
            </a:r>
            <a:r>
              <a:rPr lang="en-GB" u="sng" dirty="0"/>
              <a:t>or medium- sized </a:t>
            </a:r>
            <a:r>
              <a:rPr lang="en-GB" dirty="0" smtClean="0"/>
              <a:t>companies</a:t>
            </a:r>
            <a:endParaRPr lang="hu-HU" dirty="0" smtClean="0"/>
          </a:p>
          <a:p>
            <a:r>
              <a:rPr lang="hu-HU" dirty="0" smtClean="0"/>
              <a:t>No </a:t>
            </a:r>
            <a:r>
              <a:rPr lang="hu-HU" dirty="0" err="1" smtClean="0"/>
              <a:t>or</a:t>
            </a:r>
            <a:r>
              <a:rPr lang="hu-HU" dirty="0" smtClean="0"/>
              <a:t> „</a:t>
            </a:r>
            <a:r>
              <a:rPr lang="hu-HU" dirty="0" err="1" smtClean="0"/>
              <a:t>empty</a:t>
            </a:r>
            <a:r>
              <a:rPr lang="hu-HU" dirty="0" smtClean="0"/>
              <a:t>” </a:t>
            </a:r>
            <a:r>
              <a:rPr lang="hu-HU" dirty="0" err="1" smtClean="0"/>
              <a:t>CAs</a:t>
            </a:r>
            <a:r>
              <a:rPr lang="hu-HU" dirty="0" smtClean="0"/>
              <a:t> </a:t>
            </a:r>
            <a:r>
              <a:rPr lang="hu-HU" dirty="0" err="1" smtClean="0"/>
              <a:t>in</a:t>
            </a:r>
            <a:r>
              <a:rPr lang="hu-HU" dirty="0" smtClean="0"/>
              <a:t> </a:t>
            </a:r>
            <a:r>
              <a:rPr lang="hu-HU" dirty="0" err="1" smtClean="0"/>
              <a:t>SMEs</a:t>
            </a:r>
            <a:r>
              <a:rPr lang="hu-HU" dirty="0" smtClean="0"/>
              <a:t>   </a:t>
            </a:r>
          </a:p>
          <a:p>
            <a:r>
              <a:rPr lang="hu-HU" dirty="0" smtClean="0"/>
              <a:t>H</a:t>
            </a:r>
            <a:r>
              <a:rPr lang="en-GB" dirty="0" err="1" smtClean="0"/>
              <a:t>ighest</a:t>
            </a:r>
            <a:r>
              <a:rPr lang="en-GB" dirty="0" smtClean="0"/>
              <a:t> </a:t>
            </a:r>
            <a:r>
              <a:rPr lang="hu-HU" dirty="0" err="1" smtClean="0"/>
              <a:t>coverage</a:t>
            </a:r>
            <a:r>
              <a:rPr lang="hu-HU" dirty="0" smtClean="0"/>
              <a:t> -  </a:t>
            </a:r>
            <a:r>
              <a:rPr lang="hu-HU" dirty="0" err="1" smtClean="0"/>
              <a:t>at</a:t>
            </a:r>
            <a:r>
              <a:rPr lang="hu-HU" dirty="0" smtClean="0"/>
              <a:t> </a:t>
            </a:r>
            <a:r>
              <a:rPr lang="en-GB" dirty="0" smtClean="0"/>
              <a:t>state- </a:t>
            </a:r>
            <a:r>
              <a:rPr lang="en-GB" dirty="0"/>
              <a:t>and municipality-owned companies</a:t>
            </a:r>
            <a:endParaRPr lang="hu-HU" dirty="0" smtClean="0"/>
          </a:p>
        </p:txBody>
      </p:sp>
    </p:spTree>
    <p:extLst>
      <p:ext uri="{BB962C8B-B14F-4D97-AF65-F5344CB8AC3E}">
        <p14:creationId xmlns:p14="http://schemas.microsoft.com/office/powerpoint/2010/main" val="33457965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b="1" dirty="0" err="1" smtClean="0"/>
              <a:t>Poor</a:t>
            </a:r>
            <a:r>
              <a:rPr lang="hu-HU" b="1" dirty="0" smtClean="0"/>
              <a:t> </a:t>
            </a:r>
            <a:r>
              <a:rPr lang="hu-HU" b="1" dirty="0" err="1" smtClean="0"/>
              <a:t>industry</a:t>
            </a:r>
            <a:r>
              <a:rPr lang="hu-HU" b="1" dirty="0" smtClean="0"/>
              <a:t> </a:t>
            </a:r>
            <a:r>
              <a:rPr lang="hu-HU" b="1" dirty="0" err="1" smtClean="0"/>
              <a:t>level</a:t>
            </a:r>
            <a:r>
              <a:rPr lang="hu-HU" b="1" dirty="0" smtClean="0"/>
              <a:t> </a:t>
            </a:r>
            <a:r>
              <a:rPr lang="hu-HU" b="1" dirty="0" err="1" smtClean="0"/>
              <a:t>bargaining</a:t>
            </a:r>
            <a:endParaRPr lang="en-US" b="1" dirty="0"/>
          </a:p>
        </p:txBody>
      </p:sp>
      <p:sp>
        <p:nvSpPr>
          <p:cNvPr id="3" name="Tartalom helye 2"/>
          <p:cNvSpPr>
            <a:spLocks noGrp="1"/>
          </p:cNvSpPr>
          <p:nvPr>
            <p:ph idx="1"/>
          </p:nvPr>
        </p:nvSpPr>
        <p:spPr/>
        <p:txBody>
          <a:bodyPr>
            <a:normAutofit fontScale="85000" lnSpcReduction="20000"/>
          </a:bodyPr>
          <a:lstStyle/>
          <a:p>
            <a:pPr marL="0" indent="0">
              <a:buNone/>
            </a:pPr>
            <a:r>
              <a:rPr lang="hu-HU" dirty="0" err="1" smtClean="0"/>
              <a:t>Very</a:t>
            </a:r>
            <a:r>
              <a:rPr lang="hu-HU" dirty="0" smtClean="0"/>
              <a:t> </a:t>
            </a:r>
            <a:r>
              <a:rPr lang="hu-HU" u="sng" dirty="0" err="1" smtClean="0"/>
              <a:t>few</a:t>
            </a:r>
            <a:r>
              <a:rPr lang="hu-HU" u="sng" dirty="0" smtClean="0"/>
              <a:t> </a:t>
            </a:r>
            <a:r>
              <a:rPr lang="en-GB" u="sng" dirty="0" err="1" smtClean="0"/>
              <a:t>sectoral</a:t>
            </a:r>
            <a:r>
              <a:rPr lang="en-GB" u="sng" dirty="0" smtClean="0"/>
              <a:t>/industry </a:t>
            </a:r>
            <a:r>
              <a:rPr lang="en-GB" dirty="0" smtClean="0"/>
              <a:t>agreements </a:t>
            </a:r>
            <a:r>
              <a:rPr lang="hu-HU" dirty="0" smtClean="0"/>
              <a:t>(</a:t>
            </a:r>
            <a:r>
              <a:rPr lang="hu-HU" dirty="0" err="1" smtClean="0"/>
              <a:t>f.e</a:t>
            </a:r>
            <a:r>
              <a:rPr lang="hu-HU" dirty="0" smtClean="0"/>
              <a:t>. </a:t>
            </a:r>
            <a:r>
              <a:rPr lang="hu-HU" dirty="0" err="1" smtClean="0"/>
              <a:t>road</a:t>
            </a:r>
            <a:r>
              <a:rPr lang="hu-HU" dirty="0" smtClean="0"/>
              <a:t> </a:t>
            </a:r>
            <a:r>
              <a:rPr lang="hu-HU" dirty="0" err="1" smtClean="0"/>
              <a:t>transport</a:t>
            </a:r>
            <a:r>
              <a:rPr lang="hu-HU" dirty="0" smtClean="0"/>
              <a:t>, </a:t>
            </a:r>
            <a:r>
              <a:rPr lang="hu-HU" dirty="0" err="1" smtClean="0"/>
              <a:t>electricity</a:t>
            </a:r>
            <a:r>
              <a:rPr lang="hu-HU" dirty="0" smtClean="0"/>
              <a:t> </a:t>
            </a:r>
            <a:r>
              <a:rPr lang="hu-HU" dirty="0" err="1" smtClean="0"/>
              <a:t>industry</a:t>
            </a:r>
            <a:r>
              <a:rPr lang="hu-HU" dirty="0" smtClean="0"/>
              <a:t>, </a:t>
            </a:r>
            <a:r>
              <a:rPr lang="hu-HU" dirty="0" err="1" smtClean="0"/>
              <a:t>health</a:t>
            </a:r>
            <a:r>
              <a:rPr lang="hu-HU" dirty="0" smtClean="0"/>
              <a:t> </a:t>
            </a:r>
            <a:r>
              <a:rPr lang="hu-HU" dirty="0" err="1" smtClean="0"/>
              <a:t>care</a:t>
            </a:r>
            <a:r>
              <a:rPr lang="hu-HU" dirty="0" smtClean="0"/>
              <a:t> (2017)) </a:t>
            </a:r>
          </a:p>
          <a:p>
            <a:pPr lvl="1">
              <a:buFont typeface="Wingdings" panose="05000000000000000000" pitchFamily="2" charset="2"/>
              <a:buChar char="ü"/>
            </a:pPr>
            <a:r>
              <a:rPr lang="en-GB" dirty="0"/>
              <a:t>organisational weakness of the </a:t>
            </a:r>
            <a:r>
              <a:rPr lang="en-GB" dirty="0" err="1"/>
              <a:t>sectoral</a:t>
            </a:r>
            <a:r>
              <a:rPr lang="en-GB" dirty="0"/>
              <a:t> </a:t>
            </a:r>
            <a:r>
              <a:rPr lang="en-GB" dirty="0" smtClean="0"/>
              <a:t>organisations</a:t>
            </a:r>
            <a:r>
              <a:rPr lang="hu-HU" dirty="0" smtClean="0"/>
              <a:t> </a:t>
            </a:r>
          </a:p>
          <a:p>
            <a:pPr lvl="1">
              <a:buFont typeface="Wingdings" panose="05000000000000000000" pitchFamily="2" charset="2"/>
              <a:buChar char="ü"/>
            </a:pPr>
            <a:r>
              <a:rPr lang="en-GB" dirty="0"/>
              <a:t>no employers’ organisation ready to negotiate</a:t>
            </a:r>
            <a:endParaRPr lang="hu-HU" dirty="0" smtClean="0"/>
          </a:p>
          <a:p>
            <a:pPr lvl="1">
              <a:buFont typeface="Wingdings" panose="05000000000000000000" pitchFamily="2" charset="2"/>
              <a:buChar char="ü"/>
            </a:pPr>
            <a:r>
              <a:rPr lang="en-GB" dirty="0"/>
              <a:t>confusing employer’s </a:t>
            </a:r>
            <a:r>
              <a:rPr lang="en-GB" dirty="0" smtClean="0"/>
              <a:t>side</a:t>
            </a:r>
            <a:r>
              <a:rPr lang="hu-HU" dirty="0" smtClean="0"/>
              <a:t>, </a:t>
            </a:r>
            <a:r>
              <a:rPr lang="en-GB" dirty="0"/>
              <a:t>lacking real powers</a:t>
            </a:r>
            <a:r>
              <a:rPr lang="hu-HU" dirty="0" smtClean="0"/>
              <a:t> </a:t>
            </a:r>
          </a:p>
          <a:p>
            <a:pPr lvl="1">
              <a:buFont typeface="Wingdings" panose="05000000000000000000" pitchFamily="2" charset="2"/>
              <a:buChar char="ü"/>
            </a:pPr>
            <a:r>
              <a:rPr lang="en-GB" dirty="0" smtClean="0"/>
              <a:t>badly </a:t>
            </a:r>
            <a:r>
              <a:rPr lang="en-GB" dirty="0"/>
              <a:t>funded and </a:t>
            </a:r>
            <a:r>
              <a:rPr lang="en-GB" dirty="0" smtClean="0"/>
              <a:t>staffed</a:t>
            </a:r>
            <a:r>
              <a:rPr lang="hu-HU" dirty="0" smtClean="0"/>
              <a:t> </a:t>
            </a:r>
            <a:r>
              <a:rPr lang="hu-HU" dirty="0" err="1" smtClean="0"/>
              <a:t>sectoral</a:t>
            </a:r>
            <a:r>
              <a:rPr lang="hu-HU" dirty="0" smtClean="0"/>
              <a:t> </a:t>
            </a:r>
            <a:r>
              <a:rPr lang="hu-HU" dirty="0" err="1" smtClean="0"/>
              <a:t>TUs</a:t>
            </a:r>
            <a:r>
              <a:rPr lang="hu-HU" dirty="0" smtClean="0"/>
              <a:t> and </a:t>
            </a:r>
            <a:r>
              <a:rPr lang="hu-HU" dirty="0" err="1" smtClean="0"/>
              <a:t>employers</a:t>
            </a:r>
            <a:r>
              <a:rPr lang="hu-HU" dirty="0" smtClean="0"/>
              <a:t>’ </a:t>
            </a:r>
            <a:r>
              <a:rPr lang="hu-HU" dirty="0" err="1" smtClean="0"/>
              <a:t>organisations</a:t>
            </a:r>
            <a:endParaRPr lang="hu-HU" dirty="0" smtClean="0"/>
          </a:p>
          <a:p>
            <a:pPr marL="0" indent="0">
              <a:buNone/>
            </a:pPr>
            <a:r>
              <a:rPr lang="en-GB" sz="2600" dirty="0"/>
              <a:t>From 2004 </a:t>
            </a:r>
            <a:r>
              <a:rPr lang="en-GB" sz="2600" b="1" dirty="0"/>
              <a:t>Sectoral Social Dialogue Committees</a:t>
            </a:r>
            <a:r>
              <a:rPr lang="en-GB" sz="2600" dirty="0"/>
              <a:t> were established to facilitate bipartite sectoral dialogue, in general, and more specifically to promote industry-level bargaining</a:t>
            </a:r>
          </a:p>
          <a:p>
            <a:pPr lvl="1"/>
            <a:r>
              <a:rPr lang="hu-HU" sz="2400" dirty="0" smtClean="0"/>
              <a:t>T</a:t>
            </a:r>
            <a:r>
              <a:rPr lang="en-GB" sz="2400" dirty="0" err="1" smtClean="0"/>
              <a:t>hough</a:t>
            </a:r>
            <a:r>
              <a:rPr lang="en-GB" sz="2400" dirty="0" smtClean="0"/>
              <a:t> </a:t>
            </a:r>
            <a:r>
              <a:rPr lang="en-GB" sz="2400" dirty="0"/>
              <a:t>they became the venues of professional discussion of sectoral </a:t>
            </a:r>
            <a:r>
              <a:rPr lang="en-GB" sz="2400" dirty="0" smtClean="0"/>
              <a:t>issues</a:t>
            </a:r>
            <a:r>
              <a:rPr lang="hu-HU" sz="2400" dirty="0" smtClean="0"/>
              <a:t> no </a:t>
            </a:r>
            <a:r>
              <a:rPr lang="hu-HU" sz="2400" dirty="0" err="1" smtClean="0"/>
              <a:t>sectoral</a:t>
            </a:r>
            <a:r>
              <a:rPr lang="hu-HU" sz="2400" dirty="0" smtClean="0"/>
              <a:t> </a:t>
            </a:r>
            <a:r>
              <a:rPr lang="hu-HU" sz="2400" dirty="0" err="1" smtClean="0"/>
              <a:t>agreements</a:t>
            </a:r>
            <a:r>
              <a:rPr lang="hu-HU" sz="2400" dirty="0" smtClean="0"/>
              <a:t> </a:t>
            </a:r>
            <a:r>
              <a:rPr lang="hu-HU" sz="2400" dirty="0" err="1" smtClean="0"/>
              <a:t>were</a:t>
            </a:r>
            <a:r>
              <a:rPr lang="hu-HU" sz="2400" dirty="0" smtClean="0"/>
              <a:t> </a:t>
            </a:r>
            <a:r>
              <a:rPr lang="hu-HU" sz="2400" dirty="0" err="1" smtClean="0"/>
              <a:t>concluded</a:t>
            </a:r>
            <a:endParaRPr lang="en-GB" sz="2400" dirty="0"/>
          </a:p>
          <a:p>
            <a:pPr lvl="1"/>
            <a:r>
              <a:rPr lang="en-GB" sz="2400" dirty="0"/>
              <a:t>Recently the government has significantly reduced the financial support, and this has practically led to the death of the institution</a:t>
            </a:r>
          </a:p>
          <a:p>
            <a:pPr marL="457200" lvl="1" indent="0">
              <a:buNone/>
            </a:pPr>
            <a:endParaRPr lang="hu-HU" dirty="0" smtClean="0"/>
          </a:p>
          <a:p>
            <a:endParaRPr lang="en-US" dirty="0"/>
          </a:p>
        </p:txBody>
      </p:sp>
    </p:spTree>
    <p:extLst>
      <p:ext uri="{BB962C8B-B14F-4D97-AF65-F5344CB8AC3E}">
        <p14:creationId xmlns:p14="http://schemas.microsoft.com/office/powerpoint/2010/main" val="35282438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57200" y="274638"/>
            <a:ext cx="8229600" cy="634082"/>
          </a:xfrm>
        </p:spPr>
        <p:txBody>
          <a:bodyPr>
            <a:normAutofit fontScale="90000"/>
          </a:bodyPr>
          <a:lstStyle/>
          <a:p>
            <a:r>
              <a:rPr lang="en-GB" sz="2400" dirty="0"/>
              <a:t>Number and coverage of collective agreements (31/08/2017</a:t>
            </a:r>
            <a:r>
              <a:rPr lang="en-GB" sz="2400" dirty="0" smtClean="0"/>
              <a:t>)</a:t>
            </a:r>
            <a:r>
              <a:rPr lang="hu-HU" sz="2400" dirty="0" smtClean="0"/>
              <a:t>, </a:t>
            </a:r>
            <a:r>
              <a:rPr lang="hu-HU" sz="2400" dirty="0" err="1" smtClean="0"/>
              <a:t>source</a:t>
            </a:r>
            <a:r>
              <a:rPr lang="hu-HU" sz="2400" dirty="0" smtClean="0"/>
              <a:t> MKIR and KSH</a:t>
            </a:r>
            <a:endParaRPr lang="hu-HU" sz="2400" dirty="0"/>
          </a:p>
        </p:txBody>
      </p:sp>
      <p:graphicFrame>
        <p:nvGraphicFramePr>
          <p:cNvPr id="8" name="Tartalom helye 7"/>
          <p:cNvGraphicFramePr>
            <a:graphicFrameLocks noGrp="1"/>
          </p:cNvGraphicFramePr>
          <p:nvPr>
            <p:ph idx="1"/>
            <p:extLst>
              <p:ext uri="{D42A27DB-BD31-4B8C-83A1-F6EECF244321}">
                <p14:modId xmlns:p14="http://schemas.microsoft.com/office/powerpoint/2010/main" val="3808889786"/>
              </p:ext>
            </p:extLst>
          </p:nvPr>
        </p:nvGraphicFramePr>
        <p:xfrm>
          <a:off x="457200" y="908719"/>
          <a:ext cx="8229599" cy="5760641"/>
        </p:xfrm>
        <a:graphic>
          <a:graphicData uri="http://schemas.openxmlformats.org/drawingml/2006/table">
            <a:tbl>
              <a:tblPr firstRow="1" bandRow="1">
                <a:tableStyleId>{5C22544A-7EE6-4342-B048-85BDC9FD1C3A}</a:tableStyleId>
              </a:tblPr>
              <a:tblGrid>
                <a:gridCol w="1018456">
                  <a:extLst>
                    <a:ext uri="{9D8B030D-6E8A-4147-A177-3AD203B41FA5}">
                      <a16:colId xmlns:a16="http://schemas.microsoft.com/office/drawing/2014/main" val="461237244"/>
                    </a:ext>
                  </a:extLst>
                </a:gridCol>
                <a:gridCol w="1332858">
                  <a:extLst>
                    <a:ext uri="{9D8B030D-6E8A-4147-A177-3AD203B41FA5}">
                      <a16:colId xmlns:a16="http://schemas.microsoft.com/office/drawing/2014/main" val="3217282465"/>
                    </a:ext>
                  </a:extLst>
                </a:gridCol>
                <a:gridCol w="1175657">
                  <a:extLst>
                    <a:ext uri="{9D8B030D-6E8A-4147-A177-3AD203B41FA5}">
                      <a16:colId xmlns:a16="http://schemas.microsoft.com/office/drawing/2014/main" val="10795149"/>
                    </a:ext>
                  </a:extLst>
                </a:gridCol>
                <a:gridCol w="1163893">
                  <a:extLst>
                    <a:ext uri="{9D8B030D-6E8A-4147-A177-3AD203B41FA5}">
                      <a16:colId xmlns:a16="http://schemas.microsoft.com/office/drawing/2014/main" val="376280335"/>
                    </a:ext>
                  </a:extLst>
                </a:gridCol>
                <a:gridCol w="1187421">
                  <a:extLst>
                    <a:ext uri="{9D8B030D-6E8A-4147-A177-3AD203B41FA5}">
                      <a16:colId xmlns:a16="http://schemas.microsoft.com/office/drawing/2014/main" val="1436006359"/>
                    </a:ext>
                  </a:extLst>
                </a:gridCol>
                <a:gridCol w="1175657">
                  <a:extLst>
                    <a:ext uri="{9D8B030D-6E8A-4147-A177-3AD203B41FA5}">
                      <a16:colId xmlns:a16="http://schemas.microsoft.com/office/drawing/2014/main" val="3988965631"/>
                    </a:ext>
                  </a:extLst>
                </a:gridCol>
                <a:gridCol w="1175657">
                  <a:extLst>
                    <a:ext uri="{9D8B030D-6E8A-4147-A177-3AD203B41FA5}">
                      <a16:colId xmlns:a16="http://schemas.microsoft.com/office/drawing/2014/main" val="699570955"/>
                    </a:ext>
                  </a:extLst>
                </a:gridCol>
              </a:tblGrid>
              <a:tr h="1554072">
                <a:tc>
                  <a:txBody>
                    <a:bodyPr/>
                    <a:lstStyle/>
                    <a:p>
                      <a:pPr algn="ctr">
                        <a:lnSpc>
                          <a:spcPct val="150000"/>
                        </a:lnSpc>
                        <a:spcAft>
                          <a:spcPts val="0"/>
                        </a:spcAft>
                      </a:pPr>
                      <a:r>
                        <a:rPr lang="en-GB"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hu-HU" sz="160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endParaRPr>
                    </a:p>
                  </a:txBody>
                  <a:tcPr marL="44450" marR="44450" marT="0" marB="0"/>
                </a:tc>
                <a:tc>
                  <a:txBody>
                    <a:bodyPr/>
                    <a:lstStyle/>
                    <a:p>
                      <a:pPr algn="ctr">
                        <a:lnSpc>
                          <a:spcPct val="150000"/>
                        </a:lnSpc>
                        <a:spcAft>
                          <a:spcPts val="0"/>
                        </a:spcAft>
                      </a:pPr>
                      <a:r>
                        <a:rPr lang="en-GB"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hu-HU" sz="160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nSpc>
                          <a:spcPct val="150000"/>
                        </a:lnSpc>
                        <a:spcAft>
                          <a:spcPts val="0"/>
                        </a:spcAft>
                      </a:pPr>
                      <a:r>
                        <a:rPr lang="en-GB" sz="16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Number of agreements </a:t>
                      </a:r>
                      <a:endParaRPr lang="hu-HU" sz="1600" dirty="0">
                        <a:solidFill>
                          <a:schemeClr val="bg1"/>
                        </a:solidFill>
                        <a:effectLst/>
                        <a:latin typeface="Georgia" panose="02040502050405020303"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50000"/>
                        </a:lnSpc>
                        <a:spcAft>
                          <a:spcPts val="0"/>
                        </a:spcAft>
                      </a:pPr>
                      <a:r>
                        <a:rPr lang="en-GB" sz="16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Number of companies/</a:t>
                      </a:r>
                      <a:endParaRPr lang="hu-HU" sz="1600" dirty="0">
                        <a:solidFill>
                          <a:schemeClr val="bg1"/>
                        </a:solidFill>
                        <a:effectLst/>
                        <a:latin typeface="Georgia" panose="02040502050405020303" pitchFamily="18" charset="0"/>
                        <a:ea typeface="Times New Roman" panose="02020603050405020304" pitchFamily="18" charset="0"/>
                        <a:cs typeface="Times New Roman" panose="02020603050405020304" pitchFamily="18" charset="0"/>
                      </a:endParaRPr>
                    </a:p>
                    <a:p>
                      <a:pPr algn="ctr">
                        <a:lnSpc>
                          <a:spcPct val="150000"/>
                        </a:lnSpc>
                        <a:spcAft>
                          <a:spcPts val="0"/>
                        </a:spcAft>
                      </a:pPr>
                      <a:r>
                        <a:rPr lang="en-GB" sz="16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institutions</a:t>
                      </a:r>
                      <a:endParaRPr lang="hu-HU" sz="1600" dirty="0">
                        <a:solidFill>
                          <a:schemeClr val="bg1"/>
                        </a:solidFill>
                        <a:effectLst/>
                        <a:latin typeface="Georgia" panose="02040502050405020303"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50000"/>
                        </a:lnSpc>
                        <a:spcAft>
                          <a:spcPts val="0"/>
                        </a:spcAft>
                      </a:pPr>
                      <a:r>
                        <a:rPr lang="en-GB" sz="16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Number of employees</a:t>
                      </a:r>
                      <a:endParaRPr lang="hu-HU" sz="1600" dirty="0">
                        <a:solidFill>
                          <a:schemeClr val="bg1"/>
                        </a:solidFill>
                        <a:effectLst/>
                        <a:latin typeface="Georgia" panose="02040502050405020303" pitchFamily="18" charset="0"/>
                        <a:ea typeface="Times New Roman" panose="02020603050405020304" pitchFamily="18" charset="0"/>
                        <a:cs typeface="Times New Roman" panose="02020603050405020304" pitchFamily="18" charset="0"/>
                      </a:endParaRPr>
                    </a:p>
                  </a:txBody>
                  <a:tcPr marL="44450" marR="44450" marT="0" marB="0"/>
                </a:tc>
                <a:tc>
                  <a:txBody>
                    <a:bodyPr/>
                    <a:lstStyle/>
                    <a:p>
                      <a:pPr algn="ctr">
                        <a:lnSpc>
                          <a:spcPct val="150000"/>
                        </a:lnSpc>
                        <a:spcAft>
                          <a:spcPts val="0"/>
                        </a:spcAft>
                      </a:pPr>
                      <a:r>
                        <a:rPr lang="en-GB" sz="16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Total number of employees</a:t>
                      </a:r>
                      <a:endParaRPr lang="hu-HU" sz="1600" dirty="0">
                        <a:solidFill>
                          <a:schemeClr val="bg1"/>
                        </a:solidFill>
                        <a:effectLst/>
                        <a:latin typeface="Georgia" panose="02040502050405020303" pitchFamily="18" charset="0"/>
                        <a:ea typeface="Times New Roman" panose="02020603050405020304" pitchFamily="18" charset="0"/>
                        <a:cs typeface="Times New Roman" panose="02020603050405020304" pitchFamily="18" charset="0"/>
                      </a:endParaRPr>
                    </a:p>
                  </a:txBody>
                  <a:tcPr marL="44450" marR="44450" marT="0" marB="0"/>
                </a:tc>
                <a:tc>
                  <a:txBody>
                    <a:bodyPr/>
                    <a:lstStyle/>
                    <a:p>
                      <a:pPr algn="ctr">
                        <a:lnSpc>
                          <a:spcPct val="150000"/>
                        </a:lnSpc>
                        <a:spcAft>
                          <a:spcPts val="0"/>
                        </a:spcAft>
                      </a:pPr>
                      <a:r>
                        <a:rPr lang="en-GB" sz="16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Coverage (employees) %</a:t>
                      </a:r>
                      <a:endParaRPr lang="hu-HU" sz="1600" dirty="0">
                        <a:solidFill>
                          <a:schemeClr val="bg1"/>
                        </a:solidFill>
                        <a:effectLst/>
                        <a:latin typeface="Georgia" panose="02040502050405020303" pitchFamily="18" charset="0"/>
                        <a:ea typeface="Times New Roman" panose="02020603050405020304" pitchFamily="18" charset="0"/>
                        <a:cs typeface="Times New Roman" panose="02020603050405020304" pitchFamily="18" charset="0"/>
                      </a:endParaRPr>
                    </a:p>
                  </a:txBody>
                  <a:tcPr marL="44450" marR="44450" marT="0" marB="0"/>
                </a:tc>
                <a:extLst>
                  <a:ext uri="{0D108BD9-81ED-4DB2-BD59-A6C34878D82A}">
                    <a16:rowId xmlns:a16="http://schemas.microsoft.com/office/drawing/2014/main" val="2954459160"/>
                  </a:ext>
                </a:extLst>
              </a:tr>
              <a:tr h="934793">
                <a:tc rowSpan="2">
                  <a:txBody>
                    <a:bodyPr/>
                    <a:lstStyle/>
                    <a:p>
                      <a:pPr>
                        <a:lnSpc>
                          <a:spcPct val="150000"/>
                        </a:lnSpc>
                        <a:spcAft>
                          <a:spcPts val="0"/>
                        </a:spcAft>
                      </a:pPr>
                      <a:r>
                        <a:rPr lang="en-GB"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Single-employer</a:t>
                      </a:r>
                      <a:endParaRPr lang="hu-HU" sz="180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endParaRPr>
                    </a:p>
                  </a:txBody>
                  <a:tcPr marL="44450" marR="44450" marT="0" marB="0"/>
                </a:tc>
                <a:tc>
                  <a:txBody>
                    <a:bodyPr/>
                    <a:lstStyle/>
                    <a:p>
                      <a:pPr>
                        <a:lnSpc>
                          <a:spcPct val="150000"/>
                        </a:lnSpc>
                        <a:spcAft>
                          <a:spcPts val="0"/>
                        </a:spcAft>
                      </a:pPr>
                      <a:r>
                        <a:rPr lang="en-GB"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Competitive </a:t>
                      </a:r>
                      <a:r>
                        <a:rPr lang="en-GB" sz="18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sector</a:t>
                      </a:r>
                      <a:endParaRPr lang="hu-HU" sz="180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50000"/>
                        </a:lnSpc>
                        <a:spcAft>
                          <a:spcPts val="0"/>
                        </a:spcAft>
                      </a:pPr>
                      <a:r>
                        <a:rPr lang="en-GB"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972</a:t>
                      </a:r>
                      <a:endParaRPr lang="hu-HU" sz="200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50000"/>
                        </a:lnSpc>
                        <a:spcAft>
                          <a:spcPts val="0"/>
                        </a:spcAft>
                      </a:pPr>
                      <a:r>
                        <a:rPr lang="en-GB"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972</a:t>
                      </a:r>
                      <a:endParaRPr lang="hu-HU" sz="200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50000"/>
                        </a:lnSpc>
                        <a:spcAft>
                          <a:spcPts val="0"/>
                        </a:spcAft>
                      </a:pPr>
                      <a:r>
                        <a:rPr lang="en-GB"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443,691</a:t>
                      </a:r>
                      <a:endParaRPr lang="hu-HU" sz="200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50000"/>
                        </a:lnSpc>
                        <a:spcAft>
                          <a:spcPts val="0"/>
                        </a:spcAft>
                      </a:pPr>
                      <a:r>
                        <a:rPr lang="en-GB"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2,031,700</a:t>
                      </a:r>
                      <a:endParaRPr lang="hu-HU" sz="200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50000"/>
                        </a:lnSpc>
                        <a:spcAft>
                          <a:spcPts val="0"/>
                        </a:spcAft>
                      </a:pPr>
                      <a:r>
                        <a:rPr lang="en-GB"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21.8</a:t>
                      </a:r>
                      <a:endParaRPr lang="hu-HU" sz="200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endParaRPr>
                    </a:p>
                  </a:txBody>
                  <a:tcPr marL="44450" marR="44450" marT="0" marB="0" anchor="ctr"/>
                </a:tc>
                <a:extLst>
                  <a:ext uri="{0D108BD9-81ED-4DB2-BD59-A6C34878D82A}">
                    <a16:rowId xmlns:a16="http://schemas.microsoft.com/office/drawing/2014/main" val="4084889738"/>
                  </a:ext>
                </a:extLst>
              </a:tr>
              <a:tr h="934793">
                <a:tc vMerge="1">
                  <a:txBody>
                    <a:bodyPr/>
                    <a:lstStyle/>
                    <a:p>
                      <a:endParaRPr lang="hu-HU"/>
                    </a:p>
                  </a:txBody>
                  <a:tcPr/>
                </a:tc>
                <a:tc>
                  <a:txBody>
                    <a:bodyPr/>
                    <a:lstStyle/>
                    <a:p>
                      <a:pPr>
                        <a:lnSpc>
                          <a:spcPct val="150000"/>
                        </a:lnSpc>
                        <a:spcAft>
                          <a:spcPts val="0"/>
                        </a:spcAft>
                      </a:pPr>
                      <a:r>
                        <a:rPr lang="en-GB"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Budgetary sector</a:t>
                      </a:r>
                      <a:endParaRPr lang="hu-HU" sz="180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50000"/>
                        </a:lnSpc>
                        <a:spcAft>
                          <a:spcPts val="0"/>
                        </a:spcAft>
                      </a:pPr>
                      <a:r>
                        <a:rPr lang="en-GB"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1,629</a:t>
                      </a:r>
                      <a:endParaRPr lang="hu-HU" sz="200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50000"/>
                        </a:lnSpc>
                        <a:spcAft>
                          <a:spcPts val="0"/>
                        </a:spcAft>
                      </a:pPr>
                      <a:r>
                        <a:rPr lang="en-GB"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1,629</a:t>
                      </a:r>
                      <a:endParaRPr lang="hu-HU" sz="200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50000"/>
                        </a:lnSpc>
                        <a:spcAft>
                          <a:spcPts val="0"/>
                        </a:spcAft>
                      </a:pPr>
                      <a:r>
                        <a:rPr lang="en-GB"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259,887</a:t>
                      </a:r>
                      <a:endParaRPr lang="hu-HU" sz="200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50000"/>
                        </a:lnSpc>
                        <a:spcAft>
                          <a:spcPts val="0"/>
                        </a:spcAft>
                      </a:pPr>
                      <a:r>
                        <a:rPr lang="en-GB"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707,500</a:t>
                      </a:r>
                      <a:endParaRPr lang="hu-HU" sz="200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50000"/>
                        </a:lnSpc>
                        <a:spcAft>
                          <a:spcPts val="0"/>
                        </a:spcAft>
                      </a:pPr>
                      <a:r>
                        <a:rPr lang="en-GB"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36.7</a:t>
                      </a:r>
                      <a:endParaRPr lang="hu-HU" sz="200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endParaRPr>
                    </a:p>
                  </a:txBody>
                  <a:tcPr marL="44450" marR="44450" marT="0" marB="0" anchor="ctr"/>
                </a:tc>
                <a:extLst>
                  <a:ext uri="{0D108BD9-81ED-4DB2-BD59-A6C34878D82A}">
                    <a16:rowId xmlns:a16="http://schemas.microsoft.com/office/drawing/2014/main" val="4154214271"/>
                  </a:ext>
                </a:extLst>
              </a:tr>
              <a:tr h="934793">
                <a:tc rowSpan="2">
                  <a:txBody>
                    <a:bodyPr/>
                    <a:lstStyle/>
                    <a:p>
                      <a:pPr>
                        <a:lnSpc>
                          <a:spcPct val="150000"/>
                        </a:lnSpc>
                        <a:spcAft>
                          <a:spcPts val="0"/>
                        </a:spcAft>
                      </a:pPr>
                      <a:r>
                        <a:rPr lang="en-GB"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Multi-employer</a:t>
                      </a:r>
                      <a:endParaRPr lang="hu-HU" sz="180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endParaRPr>
                    </a:p>
                  </a:txBody>
                  <a:tcPr marL="44450" marR="44450" marT="0" marB="0"/>
                </a:tc>
                <a:tc>
                  <a:txBody>
                    <a:bodyPr/>
                    <a:lstStyle/>
                    <a:p>
                      <a:pPr>
                        <a:lnSpc>
                          <a:spcPct val="150000"/>
                        </a:lnSpc>
                        <a:spcAft>
                          <a:spcPts val="0"/>
                        </a:spcAft>
                      </a:pPr>
                      <a:r>
                        <a:rPr lang="en-GB"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Competitive sector</a:t>
                      </a:r>
                      <a:endParaRPr lang="hu-HU" sz="180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50000"/>
                        </a:lnSpc>
                        <a:spcAft>
                          <a:spcPts val="0"/>
                        </a:spcAft>
                      </a:pPr>
                      <a:r>
                        <a:rPr lang="en-GB"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66</a:t>
                      </a:r>
                      <a:endParaRPr lang="hu-HU" sz="200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50000"/>
                        </a:lnSpc>
                        <a:spcAft>
                          <a:spcPts val="0"/>
                        </a:spcAft>
                      </a:pPr>
                      <a:r>
                        <a:rPr lang="en-GB"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3,621</a:t>
                      </a:r>
                      <a:endParaRPr lang="hu-HU" sz="200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50000"/>
                        </a:lnSpc>
                        <a:spcAft>
                          <a:spcPts val="0"/>
                        </a:spcAft>
                      </a:pPr>
                      <a:r>
                        <a:rPr lang="en-GB"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214,262</a:t>
                      </a:r>
                      <a:endParaRPr lang="hu-HU" sz="200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50000"/>
                        </a:lnSpc>
                        <a:spcAft>
                          <a:spcPts val="0"/>
                        </a:spcAft>
                      </a:pPr>
                      <a:r>
                        <a:rPr lang="en-GB"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2,031,700</a:t>
                      </a:r>
                      <a:endParaRPr lang="hu-HU" sz="200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50000"/>
                        </a:lnSpc>
                        <a:spcAft>
                          <a:spcPts val="0"/>
                        </a:spcAft>
                      </a:pPr>
                      <a:r>
                        <a:rPr lang="en-GB"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10.5</a:t>
                      </a:r>
                      <a:endParaRPr lang="hu-HU" sz="200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endParaRPr>
                    </a:p>
                  </a:txBody>
                  <a:tcPr marL="44450" marR="44450" marT="0" marB="0" anchor="ctr"/>
                </a:tc>
                <a:extLst>
                  <a:ext uri="{0D108BD9-81ED-4DB2-BD59-A6C34878D82A}">
                    <a16:rowId xmlns:a16="http://schemas.microsoft.com/office/drawing/2014/main" val="2107515345"/>
                  </a:ext>
                </a:extLst>
              </a:tr>
              <a:tr h="934793">
                <a:tc vMerge="1">
                  <a:txBody>
                    <a:bodyPr/>
                    <a:lstStyle/>
                    <a:p>
                      <a:endParaRPr lang="hu-HU"/>
                    </a:p>
                  </a:txBody>
                  <a:tcPr/>
                </a:tc>
                <a:tc>
                  <a:txBody>
                    <a:bodyPr/>
                    <a:lstStyle/>
                    <a:p>
                      <a:pPr>
                        <a:lnSpc>
                          <a:spcPct val="150000"/>
                        </a:lnSpc>
                        <a:spcAft>
                          <a:spcPts val="0"/>
                        </a:spcAft>
                      </a:pPr>
                      <a:r>
                        <a:rPr lang="en-GB"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Budgetary </a:t>
                      </a:r>
                      <a:r>
                        <a:rPr lang="en-GB" sz="18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sector</a:t>
                      </a:r>
                      <a:endParaRPr lang="hu-HU" sz="180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50000"/>
                        </a:lnSpc>
                        <a:spcAft>
                          <a:spcPts val="0"/>
                        </a:spcAft>
                      </a:pPr>
                      <a:r>
                        <a:rPr lang="en-GB"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a:t>
                      </a:r>
                      <a:endParaRPr lang="hu-HU" sz="200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50000"/>
                        </a:lnSpc>
                        <a:spcAft>
                          <a:spcPts val="0"/>
                        </a:spcAft>
                      </a:pPr>
                      <a:r>
                        <a:rPr lang="en-GB"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a:t>
                      </a:r>
                      <a:endParaRPr lang="hu-HU" sz="200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50000"/>
                        </a:lnSpc>
                        <a:spcAft>
                          <a:spcPts val="0"/>
                        </a:spcAft>
                      </a:pPr>
                      <a:r>
                        <a:rPr lang="en-GB"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320</a:t>
                      </a:r>
                      <a:endParaRPr lang="hu-HU" sz="200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50000"/>
                        </a:lnSpc>
                        <a:spcAft>
                          <a:spcPts val="0"/>
                        </a:spcAft>
                      </a:pPr>
                      <a:r>
                        <a:rPr lang="en-GB"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707,500</a:t>
                      </a:r>
                      <a:endParaRPr lang="hu-HU" sz="200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endParaRPr>
                    </a:p>
                  </a:txBody>
                  <a:tcPr marL="44450" marR="44450" marT="0" marB="0" anchor="ctr"/>
                </a:tc>
                <a:tc>
                  <a:txBody>
                    <a:bodyPr/>
                    <a:lstStyle/>
                    <a:p>
                      <a:pPr algn="ctr">
                        <a:lnSpc>
                          <a:spcPct val="150000"/>
                        </a:lnSpc>
                        <a:spcAft>
                          <a:spcPts val="0"/>
                        </a:spcAft>
                      </a:pPr>
                      <a:r>
                        <a:rPr lang="en-GB"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0.05</a:t>
                      </a:r>
                      <a:endParaRPr lang="hu-HU" sz="200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endParaRPr>
                    </a:p>
                  </a:txBody>
                  <a:tcPr marL="44450" marR="44450" marT="0" marB="0" anchor="ctr"/>
                </a:tc>
                <a:extLst>
                  <a:ext uri="{0D108BD9-81ED-4DB2-BD59-A6C34878D82A}">
                    <a16:rowId xmlns:a16="http://schemas.microsoft.com/office/drawing/2014/main" val="3383717343"/>
                  </a:ext>
                </a:extLst>
              </a:tr>
              <a:tr h="467397">
                <a:tc>
                  <a:txBody>
                    <a:bodyPr/>
                    <a:lstStyle/>
                    <a:p>
                      <a:pPr>
                        <a:lnSpc>
                          <a:spcPct val="150000"/>
                        </a:lnSpc>
                        <a:spcAft>
                          <a:spcPts val="0"/>
                        </a:spcAft>
                      </a:pPr>
                      <a:r>
                        <a:rPr lang="en-GB" sz="18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Total</a:t>
                      </a:r>
                      <a:endParaRPr lang="hu-HU" sz="180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endParaRPr>
                    </a:p>
                  </a:txBody>
                  <a:tcPr marL="44450" marR="44450" marT="0" marB="0"/>
                </a:tc>
                <a:tc>
                  <a:txBody>
                    <a:bodyPr/>
                    <a:lstStyle/>
                    <a:p>
                      <a:pPr>
                        <a:lnSpc>
                          <a:spcPct val="150000"/>
                        </a:lnSpc>
                        <a:spcAft>
                          <a:spcPts val="0"/>
                        </a:spcAft>
                      </a:pPr>
                      <a:r>
                        <a:rPr lang="en-GB"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hu-HU" sz="180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50000"/>
                        </a:lnSpc>
                        <a:spcAft>
                          <a:spcPts val="0"/>
                        </a:spcAft>
                      </a:pPr>
                      <a:r>
                        <a:rPr lang="en-GB"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2,668</a:t>
                      </a:r>
                      <a:endParaRPr lang="hu-HU" sz="200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50000"/>
                        </a:lnSpc>
                        <a:spcAft>
                          <a:spcPts val="0"/>
                        </a:spcAft>
                      </a:pPr>
                      <a:r>
                        <a:rPr lang="en-GB"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hu-HU" sz="200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endParaRPr>
                    </a:p>
                  </a:txBody>
                  <a:tcPr marL="44450" marR="44450" marT="0" marB="0" anchor="b"/>
                </a:tc>
                <a:tc>
                  <a:txBody>
                    <a:bodyPr/>
                    <a:lstStyle/>
                    <a:p>
                      <a:pPr algn="ctr">
                        <a:lnSpc>
                          <a:spcPct val="150000"/>
                        </a:lnSpc>
                        <a:spcAft>
                          <a:spcPts val="0"/>
                        </a:spcAft>
                      </a:pPr>
                      <a:r>
                        <a:rPr lang="en-GB"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812,386</a:t>
                      </a:r>
                      <a:endParaRPr lang="hu-HU" sz="200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endParaRPr>
                    </a:p>
                  </a:txBody>
                  <a:tcPr marL="44450" marR="44450" marT="0" marB="0"/>
                </a:tc>
                <a:tc>
                  <a:txBody>
                    <a:bodyPr/>
                    <a:lstStyle/>
                    <a:p>
                      <a:pPr algn="ctr">
                        <a:lnSpc>
                          <a:spcPct val="150000"/>
                        </a:lnSpc>
                        <a:spcAft>
                          <a:spcPts val="0"/>
                        </a:spcAft>
                      </a:pPr>
                      <a:r>
                        <a:rPr lang="en-GB"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2,739,200</a:t>
                      </a:r>
                      <a:endParaRPr lang="hu-HU" sz="200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endParaRPr>
                    </a:p>
                  </a:txBody>
                  <a:tcPr marL="44450" marR="44450" marT="0" marB="0"/>
                </a:tc>
                <a:tc>
                  <a:txBody>
                    <a:bodyPr/>
                    <a:lstStyle/>
                    <a:p>
                      <a:pPr algn="ctr">
                        <a:lnSpc>
                          <a:spcPct val="150000"/>
                        </a:lnSpc>
                        <a:spcAft>
                          <a:spcPts val="0"/>
                        </a:spcAft>
                      </a:pPr>
                      <a:r>
                        <a:rPr lang="en-GB"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29.6</a:t>
                      </a:r>
                      <a:endParaRPr lang="hu-HU" sz="200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endParaRPr>
                    </a:p>
                  </a:txBody>
                  <a:tcPr marL="44450" marR="44450" marT="0" marB="0"/>
                </a:tc>
                <a:extLst>
                  <a:ext uri="{0D108BD9-81ED-4DB2-BD59-A6C34878D82A}">
                    <a16:rowId xmlns:a16="http://schemas.microsoft.com/office/drawing/2014/main" val="23667961"/>
                  </a:ext>
                </a:extLst>
              </a:tr>
            </a:tbl>
          </a:graphicData>
        </a:graphic>
      </p:graphicFrame>
    </p:spTree>
    <p:extLst>
      <p:ext uri="{BB962C8B-B14F-4D97-AF65-F5344CB8AC3E}">
        <p14:creationId xmlns:p14="http://schemas.microsoft.com/office/powerpoint/2010/main" val="39709703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457200" y="274638"/>
            <a:ext cx="8229600" cy="922114"/>
          </a:xfrm>
        </p:spPr>
        <p:txBody>
          <a:bodyPr>
            <a:normAutofit/>
          </a:bodyPr>
          <a:lstStyle/>
          <a:p>
            <a:r>
              <a:rPr lang="hu-HU" sz="3600" b="1" dirty="0" smtClean="0"/>
              <a:t>M</a:t>
            </a:r>
            <a:r>
              <a:rPr lang="en-GB" sz="3600" b="1" dirty="0" err="1" smtClean="0"/>
              <a:t>echanisms</a:t>
            </a:r>
            <a:r>
              <a:rPr lang="en-GB" sz="3600" b="1" dirty="0" smtClean="0"/>
              <a:t> to </a:t>
            </a:r>
            <a:r>
              <a:rPr lang="en-GB" sz="3600" b="1" dirty="0"/>
              <a:t>promote bargaining</a:t>
            </a:r>
          </a:p>
        </p:txBody>
      </p:sp>
      <p:sp>
        <p:nvSpPr>
          <p:cNvPr id="3" name="Tartalom helye 2"/>
          <p:cNvSpPr>
            <a:spLocks noGrp="1"/>
          </p:cNvSpPr>
          <p:nvPr>
            <p:ph idx="1"/>
          </p:nvPr>
        </p:nvSpPr>
        <p:spPr>
          <a:xfrm>
            <a:off x="457200" y="908720"/>
            <a:ext cx="8229600" cy="5688632"/>
          </a:xfrm>
        </p:spPr>
        <p:txBody>
          <a:bodyPr>
            <a:noAutofit/>
          </a:bodyPr>
          <a:lstStyle/>
          <a:p>
            <a:endParaRPr lang="hu-HU" sz="2000" b="1" dirty="0" smtClean="0"/>
          </a:p>
          <a:p>
            <a:r>
              <a:rPr lang="en-GB" sz="2000" b="1" dirty="0" smtClean="0"/>
              <a:t>Extension</a:t>
            </a:r>
            <a:r>
              <a:rPr lang="en-GB" sz="2000" dirty="0" smtClean="0"/>
              <a:t> </a:t>
            </a:r>
            <a:r>
              <a:rPr lang="en-GB" sz="2000" dirty="0"/>
              <a:t>procedure: </a:t>
            </a:r>
            <a:r>
              <a:rPr lang="hu-HU" sz="2000" dirty="0" smtClean="0"/>
              <a:t> </a:t>
            </a:r>
            <a:r>
              <a:rPr lang="en-GB" sz="2000" dirty="0" smtClean="0"/>
              <a:t>Since </a:t>
            </a:r>
            <a:r>
              <a:rPr lang="en-GB" sz="2000" dirty="0"/>
              <a:t>1992, when the Labour Code first regulated, it has been used only in a couple of sectors (construction, hotel and catering, electricity and bakery) </a:t>
            </a:r>
            <a:endParaRPr lang="hu-HU" sz="2000" dirty="0"/>
          </a:p>
          <a:p>
            <a:r>
              <a:rPr lang="en-GB" sz="2000" dirty="0"/>
              <a:t>Since the mid-nineties the state provided </a:t>
            </a:r>
            <a:r>
              <a:rPr lang="en-GB" sz="2000" b="1" dirty="0"/>
              <a:t>mediation and arbitration </a:t>
            </a:r>
            <a:r>
              <a:rPr lang="en-GB" sz="2000" dirty="0"/>
              <a:t>service, though a couple of cases emerged annually. In 2017 the service was re-established. </a:t>
            </a:r>
          </a:p>
          <a:p>
            <a:r>
              <a:rPr lang="hu-HU" sz="2000" dirty="0" err="1" smtClean="0"/>
              <a:t>Legal</a:t>
            </a:r>
            <a:r>
              <a:rPr lang="hu-HU" sz="2000" dirty="0" smtClean="0"/>
              <a:t> </a:t>
            </a:r>
            <a:r>
              <a:rPr lang="hu-HU" sz="2000" dirty="0" err="1" smtClean="0"/>
              <a:t>regulation</a:t>
            </a:r>
            <a:r>
              <a:rPr lang="hu-HU" sz="2000" dirty="0" smtClean="0"/>
              <a:t>: </a:t>
            </a:r>
            <a:r>
              <a:rPr lang="hu-HU" sz="2000" i="1" u="sng" dirty="0">
                <a:solidFill>
                  <a:schemeClr val="accent2">
                    <a:lumMod val="50000"/>
                  </a:schemeClr>
                </a:solidFill>
              </a:rPr>
              <a:t>L</a:t>
            </a:r>
            <a:r>
              <a:rPr lang="en-GB" sz="2000" i="1" u="sng" dirty="0">
                <a:solidFill>
                  <a:schemeClr val="accent2">
                    <a:lumMod val="50000"/>
                  </a:schemeClr>
                </a:solidFill>
              </a:rPr>
              <a:t>ow unionisation rate and weak bargaining power </a:t>
            </a:r>
            <a:r>
              <a:rPr lang="en-GB" sz="2000" i="1" dirty="0">
                <a:solidFill>
                  <a:schemeClr val="accent2">
                    <a:lumMod val="50000"/>
                  </a:schemeClr>
                </a:solidFill>
              </a:rPr>
              <a:t>of trade unions </a:t>
            </a:r>
            <a:r>
              <a:rPr lang="en-GB" sz="2000" i="1" dirty="0" smtClean="0">
                <a:solidFill>
                  <a:schemeClr val="accent2">
                    <a:lumMod val="50000"/>
                  </a:schemeClr>
                </a:solidFill>
              </a:rPr>
              <a:t>– highlights the importance </a:t>
            </a:r>
            <a:r>
              <a:rPr lang="en-GB" sz="2000" i="1" dirty="0">
                <a:solidFill>
                  <a:schemeClr val="accent2">
                    <a:lumMod val="50000"/>
                  </a:schemeClr>
                </a:solidFill>
              </a:rPr>
              <a:t>of legal regulation and its </a:t>
            </a:r>
            <a:r>
              <a:rPr lang="en-GB" sz="2000" i="1" dirty="0" smtClean="0">
                <a:solidFill>
                  <a:schemeClr val="accent2">
                    <a:lumMod val="50000"/>
                  </a:schemeClr>
                </a:solidFill>
              </a:rPr>
              <a:t>quality</a:t>
            </a:r>
            <a:endParaRPr lang="hu-HU" sz="2000" i="1" dirty="0" smtClean="0">
              <a:solidFill>
                <a:schemeClr val="accent2">
                  <a:lumMod val="50000"/>
                </a:schemeClr>
              </a:solidFill>
            </a:endParaRPr>
          </a:p>
          <a:p>
            <a:pPr lvl="1">
              <a:buFont typeface="Wingdings" panose="05000000000000000000" pitchFamily="2" charset="2"/>
              <a:buChar char="ü"/>
            </a:pPr>
            <a:r>
              <a:rPr lang="en-GB" sz="2000" dirty="0"/>
              <a:t>Until 2011 </a:t>
            </a:r>
            <a:r>
              <a:rPr lang="hu-HU" sz="2000" dirty="0" err="1"/>
              <a:t>social</a:t>
            </a:r>
            <a:r>
              <a:rPr lang="hu-HU" sz="2000" dirty="0"/>
              <a:t> </a:t>
            </a:r>
            <a:r>
              <a:rPr lang="hu-HU" sz="2000" dirty="0" err="1"/>
              <a:t>partners</a:t>
            </a:r>
            <a:r>
              <a:rPr lang="en-GB" sz="2000" dirty="0"/>
              <a:t> </a:t>
            </a:r>
            <a:r>
              <a:rPr lang="en-GB" sz="2000" u="sng" dirty="0"/>
              <a:t>could</a:t>
            </a:r>
            <a:r>
              <a:rPr lang="en-GB" sz="2000" dirty="0"/>
              <a:t> influence the content of legislation on labour regulation</a:t>
            </a:r>
            <a:r>
              <a:rPr lang="hu-HU" sz="2000" dirty="0"/>
              <a:t> (</a:t>
            </a:r>
            <a:r>
              <a:rPr lang="hu-HU" sz="2000" dirty="0" err="1"/>
              <a:t>through</a:t>
            </a:r>
            <a:r>
              <a:rPr lang="hu-HU" sz="2000" dirty="0"/>
              <a:t> </a:t>
            </a:r>
            <a:r>
              <a:rPr lang="hu-HU" sz="2000" dirty="0" err="1"/>
              <a:t>national</a:t>
            </a:r>
            <a:r>
              <a:rPr lang="hu-HU" sz="2000" dirty="0"/>
              <a:t> </a:t>
            </a:r>
            <a:r>
              <a:rPr lang="hu-HU" sz="2000" dirty="0" err="1"/>
              <a:t>level</a:t>
            </a:r>
            <a:r>
              <a:rPr lang="hu-HU" sz="2000" dirty="0"/>
              <a:t> </a:t>
            </a:r>
            <a:r>
              <a:rPr lang="hu-HU" sz="2000" dirty="0" err="1"/>
              <a:t>tripartite</a:t>
            </a:r>
            <a:r>
              <a:rPr lang="hu-HU" sz="2000" dirty="0"/>
              <a:t> interest </a:t>
            </a:r>
            <a:r>
              <a:rPr lang="hu-HU" sz="2000" dirty="0" err="1"/>
              <a:t>reconciliation</a:t>
            </a:r>
            <a:r>
              <a:rPr lang="hu-HU" sz="2000" dirty="0"/>
              <a:t> body)</a:t>
            </a:r>
          </a:p>
          <a:p>
            <a:pPr lvl="1">
              <a:buFont typeface="Wingdings" panose="05000000000000000000" pitchFamily="2" charset="2"/>
              <a:buChar char="ü"/>
            </a:pPr>
            <a:r>
              <a:rPr lang="hu-HU" sz="2000" dirty="0" err="1" smtClean="0"/>
              <a:t>Act</a:t>
            </a:r>
            <a:r>
              <a:rPr lang="hu-HU" sz="2000" dirty="0" smtClean="0"/>
              <a:t> </a:t>
            </a:r>
            <a:r>
              <a:rPr lang="hu-HU" sz="2000" dirty="0"/>
              <a:t>I of 2012 </a:t>
            </a:r>
            <a:r>
              <a:rPr lang="hu-HU" sz="2000" dirty="0" err="1"/>
              <a:t>on</a:t>
            </a:r>
            <a:r>
              <a:rPr lang="hu-HU" sz="2000" dirty="0"/>
              <a:t> </a:t>
            </a:r>
            <a:r>
              <a:rPr lang="hu-HU" sz="2000" dirty="0" err="1"/>
              <a:t>the</a:t>
            </a:r>
            <a:r>
              <a:rPr lang="hu-HU" sz="2000" dirty="0"/>
              <a:t> </a:t>
            </a:r>
            <a:r>
              <a:rPr lang="hu-HU" sz="2000" dirty="0" err="1"/>
              <a:t>Labour</a:t>
            </a:r>
            <a:r>
              <a:rPr lang="hu-HU" sz="2000" dirty="0"/>
              <a:t> </a:t>
            </a:r>
            <a:r>
              <a:rPr lang="hu-HU" sz="2000" dirty="0" err="1"/>
              <a:t>Code</a:t>
            </a:r>
            <a:r>
              <a:rPr lang="hu-HU" sz="2000" dirty="0"/>
              <a:t> has </a:t>
            </a:r>
            <a:r>
              <a:rPr lang="hu-HU" sz="2000" dirty="0" err="1"/>
              <a:t>been</a:t>
            </a:r>
            <a:r>
              <a:rPr lang="hu-HU" sz="2000" dirty="0"/>
              <a:t> </a:t>
            </a:r>
            <a:r>
              <a:rPr lang="hu-HU" sz="2000" dirty="0" err="1"/>
              <a:t>strongly</a:t>
            </a:r>
            <a:r>
              <a:rPr lang="hu-HU" sz="2000" dirty="0"/>
              <a:t> </a:t>
            </a:r>
            <a:r>
              <a:rPr lang="hu-HU" sz="2000" dirty="0" err="1"/>
              <a:t>criticized</a:t>
            </a:r>
            <a:r>
              <a:rPr lang="hu-HU" sz="2000" dirty="0"/>
              <a:t> </a:t>
            </a:r>
            <a:r>
              <a:rPr lang="hu-HU" sz="2000" dirty="0" err="1"/>
              <a:t>by</a:t>
            </a:r>
            <a:r>
              <a:rPr lang="hu-HU" sz="2000" dirty="0"/>
              <a:t> trade </a:t>
            </a:r>
            <a:r>
              <a:rPr lang="hu-HU" sz="2000" dirty="0" err="1"/>
              <a:t>unions</a:t>
            </a:r>
            <a:r>
              <a:rPr lang="hu-HU" sz="2000" dirty="0"/>
              <a:t> –  it </a:t>
            </a:r>
            <a:r>
              <a:rPr lang="en-GB" sz="2000" dirty="0"/>
              <a:t>distorted the balance of power in favour of </a:t>
            </a:r>
            <a:r>
              <a:rPr lang="en-GB" sz="2000" dirty="0" smtClean="0"/>
              <a:t>employers</a:t>
            </a:r>
            <a:endParaRPr lang="hu-HU" sz="2000" dirty="0"/>
          </a:p>
        </p:txBody>
      </p:sp>
    </p:spTree>
    <p:extLst>
      <p:ext uri="{BB962C8B-B14F-4D97-AF65-F5344CB8AC3E}">
        <p14:creationId xmlns:p14="http://schemas.microsoft.com/office/powerpoint/2010/main" val="39172999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normAutofit fontScale="90000"/>
          </a:bodyPr>
          <a:lstStyle/>
          <a:p>
            <a:r>
              <a:rPr lang="hu-HU" b="1" dirty="0" err="1" smtClean="0"/>
              <a:t>Act</a:t>
            </a:r>
            <a:r>
              <a:rPr lang="hu-HU" b="1" dirty="0" smtClean="0"/>
              <a:t> I of 2012 </a:t>
            </a:r>
            <a:r>
              <a:rPr lang="hu-HU" b="1" dirty="0" err="1" smtClean="0"/>
              <a:t>on</a:t>
            </a:r>
            <a:r>
              <a:rPr lang="hu-HU" b="1" dirty="0" smtClean="0"/>
              <a:t> </a:t>
            </a:r>
            <a:r>
              <a:rPr lang="hu-HU" b="1" dirty="0" err="1" smtClean="0"/>
              <a:t>the</a:t>
            </a:r>
            <a:r>
              <a:rPr lang="hu-HU" b="1" dirty="0" smtClean="0"/>
              <a:t> </a:t>
            </a:r>
            <a:r>
              <a:rPr lang="hu-HU" b="1" dirty="0" err="1" smtClean="0"/>
              <a:t>Labour</a:t>
            </a:r>
            <a:r>
              <a:rPr lang="hu-HU" b="1" dirty="0" smtClean="0"/>
              <a:t> </a:t>
            </a:r>
            <a:r>
              <a:rPr lang="hu-HU" b="1" dirty="0" err="1" smtClean="0"/>
              <a:t>Code</a:t>
            </a:r>
            <a:r>
              <a:rPr lang="hu-HU" b="1" dirty="0" smtClean="0"/>
              <a:t> – </a:t>
            </a:r>
            <a:r>
              <a:rPr lang="hu-HU" b="1" dirty="0" err="1" smtClean="0"/>
              <a:t>on</a:t>
            </a:r>
            <a:r>
              <a:rPr lang="hu-HU" b="1" dirty="0" smtClean="0"/>
              <a:t> </a:t>
            </a:r>
            <a:r>
              <a:rPr lang="hu-HU" b="1" dirty="0" err="1" smtClean="0"/>
              <a:t>rights</a:t>
            </a:r>
            <a:r>
              <a:rPr lang="hu-HU" b="1" dirty="0" smtClean="0"/>
              <a:t> </a:t>
            </a:r>
            <a:r>
              <a:rPr lang="hu-HU" b="1" dirty="0" err="1" smtClean="0"/>
              <a:t>to</a:t>
            </a:r>
            <a:r>
              <a:rPr lang="hu-HU" b="1" dirty="0" smtClean="0"/>
              <a:t> </a:t>
            </a:r>
            <a:r>
              <a:rPr lang="hu-HU" b="1" dirty="0" err="1" smtClean="0"/>
              <a:t>bargain</a:t>
            </a:r>
            <a:r>
              <a:rPr lang="hu-HU" b="1" dirty="0" smtClean="0"/>
              <a:t> CA</a:t>
            </a:r>
            <a:endParaRPr lang="en-US" b="1" dirty="0"/>
          </a:p>
        </p:txBody>
      </p:sp>
      <p:sp>
        <p:nvSpPr>
          <p:cNvPr id="3" name="Tartalom helye 2"/>
          <p:cNvSpPr>
            <a:spLocks noGrp="1"/>
          </p:cNvSpPr>
          <p:nvPr>
            <p:ph idx="1"/>
          </p:nvPr>
        </p:nvSpPr>
        <p:spPr/>
        <p:txBody>
          <a:bodyPr>
            <a:normAutofit fontScale="85000" lnSpcReduction="20000"/>
          </a:bodyPr>
          <a:lstStyle/>
          <a:p>
            <a:r>
              <a:rPr lang="hu-HU" dirty="0" smtClean="0"/>
              <a:t>New </a:t>
            </a:r>
            <a:r>
              <a:rPr lang="hu-HU" dirty="0" err="1" smtClean="0"/>
              <a:t>bargaining</a:t>
            </a:r>
            <a:r>
              <a:rPr lang="hu-HU" dirty="0" smtClean="0"/>
              <a:t> </a:t>
            </a:r>
            <a:r>
              <a:rPr lang="hu-HU" dirty="0" err="1" smtClean="0"/>
              <a:t>rights</a:t>
            </a:r>
            <a:r>
              <a:rPr lang="hu-HU" dirty="0" smtClean="0"/>
              <a:t>’ </a:t>
            </a:r>
            <a:r>
              <a:rPr lang="hu-HU" dirty="0" err="1" smtClean="0"/>
              <a:t>rules</a:t>
            </a:r>
            <a:r>
              <a:rPr lang="hu-HU" dirty="0" smtClean="0"/>
              <a:t>: CA</a:t>
            </a:r>
            <a:r>
              <a:rPr lang="en-GB" dirty="0" smtClean="0"/>
              <a:t> </a:t>
            </a:r>
            <a:r>
              <a:rPr lang="en-GB" dirty="0"/>
              <a:t>may be concluded only with trade union who represents at least 10% of the </a:t>
            </a:r>
            <a:r>
              <a:rPr lang="en-GB" dirty="0" smtClean="0"/>
              <a:t>workers</a:t>
            </a:r>
            <a:endParaRPr lang="hu-HU" dirty="0" smtClean="0"/>
          </a:p>
          <a:p>
            <a:r>
              <a:rPr lang="hu-HU" dirty="0" smtClean="0"/>
              <a:t>I</a:t>
            </a:r>
            <a:r>
              <a:rPr lang="en-GB" dirty="0" smtClean="0"/>
              <a:t>f </a:t>
            </a:r>
            <a:r>
              <a:rPr lang="en-GB" dirty="0"/>
              <a:t>more than one union attains the 10 per cent threshold, all of the unions present in the company have to bargain jointly </a:t>
            </a:r>
            <a:r>
              <a:rPr lang="hu-HU" dirty="0" smtClean="0"/>
              <a:t>= </a:t>
            </a:r>
            <a:r>
              <a:rPr lang="hu-HU" i="1" dirty="0" err="1" smtClean="0"/>
              <a:t>only</a:t>
            </a:r>
            <a:r>
              <a:rPr lang="hu-HU" i="1" dirty="0" smtClean="0"/>
              <a:t> </a:t>
            </a:r>
            <a:r>
              <a:rPr lang="hu-HU" i="1" dirty="0" err="1" smtClean="0"/>
              <a:t>one</a:t>
            </a:r>
            <a:r>
              <a:rPr lang="hu-HU" i="1" dirty="0" smtClean="0"/>
              <a:t> CA is </a:t>
            </a:r>
            <a:r>
              <a:rPr lang="hu-HU" i="1" dirty="0" err="1" smtClean="0"/>
              <a:t>allowed</a:t>
            </a:r>
            <a:r>
              <a:rPr lang="hu-HU" i="1" dirty="0" smtClean="0"/>
              <a:t> </a:t>
            </a:r>
            <a:r>
              <a:rPr lang="hu-HU" i="1" dirty="0" err="1" smtClean="0"/>
              <a:t>to</a:t>
            </a:r>
            <a:r>
              <a:rPr lang="hu-HU" i="1" dirty="0" smtClean="0"/>
              <a:t> </a:t>
            </a:r>
            <a:r>
              <a:rPr lang="hu-HU" i="1" dirty="0" err="1" smtClean="0"/>
              <a:t>conclude</a:t>
            </a:r>
            <a:r>
              <a:rPr lang="hu-HU" i="1" dirty="0" smtClean="0"/>
              <a:t> </a:t>
            </a:r>
            <a:r>
              <a:rPr lang="hu-HU" i="1" dirty="0" err="1" smtClean="0"/>
              <a:t>in</a:t>
            </a:r>
            <a:r>
              <a:rPr lang="hu-HU" i="1" dirty="0" smtClean="0"/>
              <a:t> </a:t>
            </a:r>
            <a:r>
              <a:rPr lang="hu-HU" i="1" dirty="0" err="1" smtClean="0"/>
              <a:t>one</a:t>
            </a:r>
            <a:r>
              <a:rPr lang="hu-HU" i="1" dirty="0" smtClean="0"/>
              <a:t> </a:t>
            </a:r>
            <a:r>
              <a:rPr lang="hu-HU" i="1" dirty="0" err="1" smtClean="0"/>
              <a:t>workplace</a:t>
            </a:r>
            <a:endParaRPr lang="hu-HU" i="1" dirty="0" smtClean="0"/>
          </a:p>
          <a:p>
            <a:r>
              <a:rPr lang="hu-HU" dirty="0" smtClean="0"/>
              <a:t>I</a:t>
            </a:r>
            <a:r>
              <a:rPr lang="en-GB" dirty="0" smtClean="0"/>
              <a:t>n </a:t>
            </a:r>
            <a:r>
              <a:rPr lang="en-GB" dirty="0"/>
              <a:t>the absence of trade union(s) entitled to negotiate a single-employer agreement, the company’s </a:t>
            </a:r>
            <a:r>
              <a:rPr lang="en-GB" u="sng" dirty="0"/>
              <a:t>works council </a:t>
            </a:r>
            <a:r>
              <a:rPr lang="en-GB" dirty="0"/>
              <a:t>may conclude a </a:t>
            </a:r>
            <a:r>
              <a:rPr lang="en-GB" i="1" dirty="0"/>
              <a:t>quasi-collective agreement </a:t>
            </a:r>
            <a:r>
              <a:rPr lang="en-GB" dirty="0"/>
              <a:t>with the management of the company. Such work agreements </a:t>
            </a:r>
            <a:r>
              <a:rPr lang="en-GB" u="sng" dirty="0"/>
              <a:t>cannot deal with </a:t>
            </a:r>
            <a:r>
              <a:rPr lang="en-GB" u="sng" dirty="0" smtClean="0"/>
              <a:t>wages</a:t>
            </a:r>
            <a:r>
              <a:rPr lang="hu-HU" dirty="0" smtClean="0"/>
              <a:t>. </a:t>
            </a:r>
            <a:endParaRPr lang="en-US" i="1" dirty="0"/>
          </a:p>
        </p:txBody>
      </p:sp>
    </p:spTree>
    <p:extLst>
      <p:ext uri="{BB962C8B-B14F-4D97-AF65-F5344CB8AC3E}">
        <p14:creationId xmlns:p14="http://schemas.microsoft.com/office/powerpoint/2010/main" val="4051236387"/>
      </p:ext>
    </p:extLst>
  </p:cSld>
  <p:clrMapOvr>
    <a:masterClrMapping/>
  </p:clrMapOvr>
</p:sld>
</file>

<file path=ppt/theme/theme1.xml><?xml version="1.0" encoding="utf-8"?>
<a:theme xmlns:a="http://schemas.openxmlformats.org/drawingml/2006/main" name="Office-té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té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3421</TotalTime>
  <Words>2328</Words>
  <Application>Microsoft Office PowerPoint</Application>
  <PresentationFormat>Diavetítés a képernyőre (4:3 oldalarány)</PresentationFormat>
  <Paragraphs>216</Paragraphs>
  <Slides>17</Slides>
  <Notes>5</Notes>
  <HiddenSlides>0</HiddenSlides>
  <MMClips>0</MMClips>
  <ScaleCrop>false</ScaleCrop>
  <HeadingPairs>
    <vt:vector size="6" baseType="variant">
      <vt:variant>
        <vt:lpstr>Használt betűtípusok</vt:lpstr>
      </vt:variant>
      <vt:variant>
        <vt:i4>5</vt:i4>
      </vt:variant>
      <vt:variant>
        <vt:lpstr>Téma</vt:lpstr>
      </vt:variant>
      <vt:variant>
        <vt:i4>1</vt:i4>
      </vt:variant>
      <vt:variant>
        <vt:lpstr>Diacímek</vt:lpstr>
      </vt:variant>
      <vt:variant>
        <vt:i4>17</vt:i4>
      </vt:variant>
    </vt:vector>
  </HeadingPairs>
  <TitlesOfParts>
    <vt:vector size="23" baseType="lpstr">
      <vt:lpstr>Arial</vt:lpstr>
      <vt:lpstr>Calibri</vt:lpstr>
      <vt:lpstr>Georgia</vt:lpstr>
      <vt:lpstr>Times New Roman</vt:lpstr>
      <vt:lpstr>Wingdings</vt:lpstr>
      <vt:lpstr>Office-téma</vt:lpstr>
      <vt:lpstr>COLBAR Bratislava, 09/10/2019</vt:lpstr>
      <vt:lpstr>General characteristics </vt:lpstr>
      <vt:lpstr>Factors shaping the development of CB - Institutional and political background</vt:lpstr>
      <vt:lpstr> Factors shaping the development of CB </vt:lpstr>
      <vt:lpstr>Level of bargaining - single-employer level is the dominant</vt:lpstr>
      <vt:lpstr>Poor industry level bargaining</vt:lpstr>
      <vt:lpstr>Number and coverage of collective agreements (31/08/2017), source MKIR and KSH</vt:lpstr>
      <vt:lpstr>Mechanisms to promote bargaining</vt:lpstr>
      <vt:lpstr>Act I of 2012 on the Labour Code – on rights to bargain CA</vt:lpstr>
      <vt:lpstr>Act I of 2012 on the Labour Code – good by „In Favour Principle”, hello employment flexibility</vt:lpstr>
      <vt:lpstr>New „Slave Act”</vt:lpstr>
      <vt:lpstr>Scope of agreements</vt:lpstr>
      <vt:lpstr>Main issues in CAs, based on 2925 collective agreements (MKIR, 2017)</vt:lpstr>
      <vt:lpstr>Some other CA characteristics</vt:lpstr>
      <vt:lpstr>Strike – little influence on security of bargaining in Hungary </vt:lpstr>
      <vt:lpstr>Conclusions</vt:lpstr>
      <vt:lpstr>SUMMARY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“Collective Bargaining in Europe”  7-8-9 February 2018 Brussels</dc:title>
  <dc:creator>Hermina</dc:creator>
  <cp:lastModifiedBy>Szilvia</cp:lastModifiedBy>
  <cp:revision>95</cp:revision>
  <cp:lastPrinted>2018-02-05T16:33:21Z</cp:lastPrinted>
  <dcterms:created xsi:type="dcterms:W3CDTF">2018-02-03T12:29:45Z</dcterms:created>
  <dcterms:modified xsi:type="dcterms:W3CDTF">2019-10-06T14:50:39Z</dcterms:modified>
</cp:coreProperties>
</file>