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60" r:id="rId3"/>
    <p:sldId id="259" r:id="rId4"/>
    <p:sldId id="261" r:id="rId5"/>
    <p:sldId id="263" r:id="rId6"/>
    <p:sldId id="264" r:id="rId7"/>
    <p:sldId id="265" r:id="rId8"/>
    <p:sldId id="267" r:id="rId9"/>
    <p:sldId id="266" r:id="rId10"/>
    <p:sldId id="269" r:id="rId11"/>
    <p:sldId id="268" r:id="rId12"/>
    <p:sldId id="270" r:id="rId13"/>
    <p:sldId id="271" r:id="rId14"/>
    <p:sldId id="262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zudi\Desktop\janna-besamusca-convert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zudi\Desktop\janna-besamusca-convert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="0" i="0" u="none" strike="noStrike" baseline="0" dirty="0">
                <a:effectLst/>
              </a:rPr>
              <a:t>Median sick leave days and wage replacement by country</a:t>
            </a:r>
            <a:r>
              <a:rPr lang="en-US" sz="2200" b="0" i="0" u="none" strike="noStrike" baseline="0" dirty="0"/>
              <a:t> </a:t>
            </a:r>
            <a:endParaRPr lang="en-US" sz="2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Max days/year (median)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Sheet1!$A$3:$A$14</c:f>
              <c:strCache>
                <c:ptCount val="12"/>
                <c:pt idx="0">
                  <c:v>Netherlands</c:v>
                </c:pt>
                <c:pt idx="1">
                  <c:v>Spain</c:v>
                </c:pt>
                <c:pt idx="2">
                  <c:v>France</c:v>
                </c:pt>
                <c:pt idx="3">
                  <c:v>Italy</c:v>
                </c:pt>
                <c:pt idx="4">
                  <c:v>UK</c:v>
                </c:pt>
                <c:pt idx="5">
                  <c:v>Sweden</c:v>
                </c:pt>
                <c:pt idx="6">
                  <c:v>Austria</c:v>
                </c:pt>
                <c:pt idx="7">
                  <c:v>Belgium</c:v>
                </c:pt>
                <c:pt idx="8">
                  <c:v>Croatia</c:v>
                </c:pt>
                <c:pt idx="9">
                  <c:v>Hungary</c:v>
                </c:pt>
                <c:pt idx="10">
                  <c:v>Slovakia</c:v>
                </c:pt>
                <c:pt idx="11">
                  <c:v>Poland</c:v>
                </c:pt>
              </c:strCache>
            </c:strRef>
          </c:cat>
          <c:val>
            <c:numRef>
              <c:f>Sheet1!$B$3:$B$14</c:f>
              <c:numCache>
                <c:formatCode>General</c:formatCode>
                <c:ptCount val="12"/>
                <c:pt idx="0">
                  <c:v>365</c:v>
                </c:pt>
                <c:pt idx="1">
                  <c:v>365</c:v>
                </c:pt>
                <c:pt idx="2">
                  <c:v>182</c:v>
                </c:pt>
                <c:pt idx="3">
                  <c:v>182</c:v>
                </c:pt>
                <c:pt idx="4">
                  <c:v>120</c:v>
                </c:pt>
                <c:pt idx="5">
                  <c:v>105</c:v>
                </c:pt>
                <c:pt idx="6">
                  <c:v>60</c:v>
                </c:pt>
                <c:pt idx="7">
                  <c:v>60</c:v>
                </c:pt>
                <c:pt idx="8">
                  <c:v>45</c:v>
                </c:pt>
                <c:pt idx="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80-4AFC-9B75-590D642FD496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Wage replacement in % (median)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Sheet1!$A$3:$A$14</c:f>
              <c:strCache>
                <c:ptCount val="12"/>
                <c:pt idx="0">
                  <c:v>Netherlands</c:v>
                </c:pt>
                <c:pt idx="1">
                  <c:v>Spain</c:v>
                </c:pt>
                <c:pt idx="2">
                  <c:v>France</c:v>
                </c:pt>
                <c:pt idx="3">
                  <c:v>Italy</c:v>
                </c:pt>
                <c:pt idx="4">
                  <c:v>UK</c:v>
                </c:pt>
                <c:pt idx="5">
                  <c:v>Sweden</c:v>
                </c:pt>
                <c:pt idx="6">
                  <c:v>Austria</c:v>
                </c:pt>
                <c:pt idx="7">
                  <c:v>Belgium</c:v>
                </c:pt>
                <c:pt idx="8">
                  <c:v>Croatia</c:v>
                </c:pt>
                <c:pt idx="9">
                  <c:v>Hungary</c:v>
                </c:pt>
                <c:pt idx="10">
                  <c:v>Slovakia</c:v>
                </c:pt>
                <c:pt idx="11">
                  <c:v>Poland</c:v>
                </c:pt>
              </c:strCache>
            </c:strRef>
          </c:cat>
          <c:val>
            <c:numRef>
              <c:f>Sheet1!$C$3:$C$14</c:f>
              <c:numCache>
                <c:formatCode>General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5">
                  <c:v>80</c:v>
                </c:pt>
                <c:pt idx="6">
                  <c:v>100</c:v>
                </c:pt>
                <c:pt idx="7">
                  <c:v>50</c:v>
                </c:pt>
                <c:pt idx="8">
                  <c:v>80</c:v>
                </c:pt>
                <c:pt idx="9">
                  <c:v>70</c:v>
                </c:pt>
                <c:pt idx="10">
                  <c:v>55</c:v>
                </c:pt>
                <c:pt idx="1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80-4AFC-9B75-590D642FD4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2944080"/>
        <c:axId val="562945680"/>
      </c:barChart>
      <c:catAx>
        <c:axId val="56294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945680"/>
        <c:crosses val="autoZero"/>
        <c:auto val="1"/>
        <c:lblAlgn val="ctr"/>
        <c:lblOffset val="100"/>
        <c:noMultiLvlLbl val="0"/>
      </c:catAx>
      <c:valAx>
        <c:axId val="56294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94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306444824141142"/>
          <c:y val="0.90263072686876766"/>
          <c:w val="0.59966858936463741"/>
          <c:h val="8.06532921269045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0" i="0" u="none" strike="noStrike" baseline="0">
                <a:effectLst/>
              </a:rPr>
              <a:t>Weeks of Paid Maternity Leave</a:t>
            </a:r>
            <a:r>
              <a:rPr lang="en-US" sz="2400" b="0" i="0" u="none" strike="noStrike" baseline="0"/>
              <a:t> 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Sheet2!$A$2:$A$12</c:f>
              <c:strCache>
                <c:ptCount val="11"/>
                <c:pt idx="0">
                  <c:v>Croatia</c:v>
                </c:pt>
                <c:pt idx="1">
                  <c:v>Romania</c:v>
                </c:pt>
                <c:pt idx="2">
                  <c:v>Hungary</c:v>
                </c:pt>
                <c:pt idx="3">
                  <c:v>Denmark</c:v>
                </c:pt>
                <c:pt idx="4">
                  <c:v>Greece</c:v>
                </c:pt>
                <c:pt idx="5">
                  <c:v>Netherlands</c:v>
                </c:pt>
                <c:pt idx="6">
                  <c:v>Spain</c:v>
                </c:pt>
                <c:pt idx="7">
                  <c:v>Belgium</c:v>
                </c:pt>
                <c:pt idx="8">
                  <c:v>France</c:v>
                </c:pt>
                <c:pt idx="9">
                  <c:v>Portugal</c:v>
                </c:pt>
                <c:pt idx="10">
                  <c:v>Italy</c:v>
                </c:pt>
              </c:strCache>
            </c:strRef>
          </c:cat>
          <c:val>
            <c:numRef>
              <c:f>Sheet2!$B$2:$B$12</c:f>
              <c:numCache>
                <c:formatCode>General</c:formatCode>
                <c:ptCount val="11"/>
                <c:pt idx="0">
                  <c:v>30</c:v>
                </c:pt>
                <c:pt idx="1">
                  <c:v>26</c:v>
                </c:pt>
                <c:pt idx="2">
                  <c:v>24</c:v>
                </c:pt>
                <c:pt idx="3">
                  <c:v>18</c:v>
                </c:pt>
                <c:pt idx="4">
                  <c:v>17</c:v>
                </c:pt>
                <c:pt idx="5">
                  <c:v>16</c:v>
                </c:pt>
                <c:pt idx="6">
                  <c:v>16</c:v>
                </c:pt>
                <c:pt idx="7">
                  <c:v>15</c:v>
                </c:pt>
                <c:pt idx="8">
                  <c:v>15</c:v>
                </c:pt>
                <c:pt idx="9">
                  <c:v>13</c:v>
                </c:pt>
                <c:pt idx="1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C4-494D-B558-21E1D0271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03376048"/>
        <c:axId val="502085368"/>
      </c:barChart>
      <c:catAx>
        <c:axId val="403376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085368"/>
        <c:crosses val="autoZero"/>
        <c:auto val="1"/>
        <c:lblAlgn val="ctr"/>
        <c:lblOffset val="100"/>
        <c:noMultiLvlLbl val="0"/>
      </c:catAx>
      <c:valAx>
        <c:axId val="502085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37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8683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9501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8513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1016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7731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9371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0944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3233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9128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4810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3939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5128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7059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832207" y="3253272"/>
            <a:ext cx="9924835" cy="229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nl-NL" sz="5400" dirty="0"/>
              <a:t>Content of Collective Agreements in Visegrad Countries – </a:t>
            </a:r>
            <a:br>
              <a:rPr lang="nl-NL" sz="5400" dirty="0"/>
            </a:br>
            <a:r>
              <a:rPr lang="nl-NL" sz="5400" dirty="0"/>
              <a:t>Preliminary findings from BARCOM/COLBAR project</a:t>
            </a:r>
            <a:endParaRPr dirty="0"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4171329" y="5466854"/>
            <a:ext cx="3704456" cy="38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 dirty="0"/>
              <a:t>Gábor Szüdi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 dirty="0"/>
              <a:t>CELSI</a:t>
            </a:r>
            <a:endParaRPr dirty="0"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0057" y="613023"/>
            <a:ext cx="1417953" cy="581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38730" y="514027"/>
            <a:ext cx="1371043" cy="779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38860" y="6225144"/>
            <a:ext cx="880309" cy="45865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/>
          <p:nvPr/>
        </p:nvSpPr>
        <p:spPr>
          <a:xfrm>
            <a:off x="8738730" y="6225144"/>
            <a:ext cx="23494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Supported by the European Commission, DG Employment, Social Affairs and Inclusion, </a:t>
            </a:r>
            <a:r>
              <a:rPr lang="nl-NL"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VP/2018/004/0008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3" descr="C:\My documents\0-BRIEVEN\LOGO'S\logoprp00 UvA.ti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82947" y="579209"/>
            <a:ext cx="1640610" cy="564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27848" y="1947655"/>
            <a:ext cx="4363101" cy="4340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13"/>
          <p:cNvCxnSpPr/>
          <p:nvPr/>
        </p:nvCxnSpPr>
        <p:spPr>
          <a:xfrm>
            <a:off x="2207568" y="1700808"/>
            <a:ext cx="7848872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7" name="Google Shape;97;p13"/>
          <p:cNvCxnSpPr/>
          <p:nvPr/>
        </p:nvCxnSpPr>
        <p:spPr>
          <a:xfrm>
            <a:off x="2999656" y="2564904"/>
            <a:ext cx="6408712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8" name="Google Shape;98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65683" y="457249"/>
            <a:ext cx="2016224" cy="831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686937" y="365125"/>
            <a:ext cx="110358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US" dirty="0"/>
              <a:t>Social security</a:t>
            </a:r>
            <a:endParaRPr dirty="0"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533573" y="1208565"/>
            <a:ext cx="4667999" cy="4657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US" sz="2400" dirty="0"/>
              <a:t>60% of CBAs contain clauses on social security and/or pensions</a:t>
            </a:r>
          </a:p>
          <a:p>
            <a:pPr algn="just"/>
            <a:r>
              <a:rPr lang="en-US" sz="2400" dirty="0"/>
              <a:t>40% contain employer contributions to employees’ pensions, 28% to disability funds and 16% to an unemployment fund. </a:t>
            </a:r>
          </a:p>
          <a:p>
            <a:pPr algn="just"/>
            <a:r>
              <a:rPr lang="en-US" sz="2400" i="1" dirty="0"/>
              <a:t>Pension fund: </a:t>
            </a:r>
            <a:r>
              <a:rPr lang="en-US" sz="2400" dirty="0"/>
              <a:t>all V4 countries include in CBAs, except for HU</a:t>
            </a:r>
          </a:p>
          <a:p>
            <a:pPr algn="just"/>
            <a:r>
              <a:rPr lang="en-US" sz="2400" i="1" dirty="0"/>
              <a:t>Disability fund: </a:t>
            </a:r>
            <a:r>
              <a:rPr lang="en-US" sz="2400" dirty="0"/>
              <a:t>not common (1 SK – 1 PL)</a:t>
            </a:r>
          </a:p>
          <a:p>
            <a:pPr algn="just"/>
            <a:r>
              <a:rPr lang="en-US" sz="2400" i="1" dirty="0"/>
              <a:t>Unemployment fund: </a:t>
            </a:r>
            <a:r>
              <a:rPr lang="en-US" sz="2400" dirty="0"/>
              <a:t>rare (1 SK)</a:t>
            </a:r>
          </a:p>
          <a:p>
            <a:pPr algn="just"/>
            <a:endParaRPr lang="en-US" sz="2200" dirty="0"/>
          </a:p>
          <a:p>
            <a:endParaRPr lang="en-US" sz="1400" dirty="0"/>
          </a:p>
        </p:txBody>
      </p:sp>
      <p:cxnSp>
        <p:nvCxnSpPr>
          <p:cNvPr id="106" name="Google Shape;106;p14"/>
          <p:cNvCxnSpPr/>
          <p:nvPr/>
        </p:nvCxnSpPr>
        <p:spPr>
          <a:xfrm>
            <a:off x="838200" y="560899"/>
            <a:ext cx="10666863" cy="25955"/>
          </a:xfrm>
          <a:prstGeom prst="straightConnector1">
            <a:avLst/>
          </a:prstGeom>
          <a:noFill/>
          <a:ln w="19050" cap="flat" cmpd="sng">
            <a:solidFill>
              <a:srgbClr val="A6BFD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14"/>
          <p:cNvCxnSpPr/>
          <p:nvPr/>
        </p:nvCxnSpPr>
        <p:spPr>
          <a:xfrm>
            <a:off x="838200" y="1392072"/>
            <a:ext cx="10666863" cy="13647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" name="Google Shape;10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573" y="6356350"/>
            <a:ext cx="2248008" cy="22364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10</a:t>
            </a:fld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8E5D8E-3B62-45BA-87A4-B99F36D1A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93642"/>
              </p:ext>
            </p:extLst>
          </p:nvPr>
        </p:nvGraphicFramePr>
        <p:xfrm>
          <a:off x="5419055" y="634695"/>
          <a:ext cx="6303757" cy="5805621"/>
        </p:xfrm>
        <a:graphic>
          <a:graphicData uri="http://schemas.openxmlformats.org/drawingml/2006/table">
            <a:tbl>
              <a:tblPr/>
              <a:tblGrid>
                <a:gridCol w="2101253">
                  <a:extLst>
                    <a:ext uri="{9D8B030D-6E8A-4147-A177-3AD203B41FA5}">
                      <a16:colId xmlns:a16="http://schemas.microsoft.com/office/drawing/2014/main" val="2470658205"/>
                    </a:ext>
                  </a:extLst>
                </a:gridCol>
                <a:gridCol w="1325360">
                  <a:extLst>
                    <a:ext uri="{9D8B030D-6E8A-4147-A177-3AD203B41FA5}">
                      <a16:colId xmlns:a16="http://schemas.microsoft.com/office/drawing/2014/main" val="1875292080"/>
                    </a:ext>
                  </a:extLst>
                </a:gridCol>
                <a:gridCol w="1235658">
                  <a:extLst>
                    <a:ext uri="{9D8B030D-6E8A-4147-A177-3AD203B41FA5}">
                      <a16:colId xmlns:a16="http://schemas.microsoft.com/office/drawing/2014/main" val="4213435083"/>
                    </a:ext>
                  </a:extLst>
                </a:gridCol>
                <a:gridCol w="1641486">
                  <a:extLst>
                    <a:ext uri="{9D8B030D-6E8A-4147-A177-3AD203B41FA5}">
                      <a16:colId xmlns:a16="http://schemas.microsoft.com/office/drawing/2014/main" val="1250665010"/>
                    </a:ext>
                  </a:extLst>
                </a:gridCol>
              </a:tblGrid>
              <a:tr h="4928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Pension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Disability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Unemployment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235194"/>
                  </a:ext>
                </a:extLst>
              </a:tr>
              <a:tr h="27207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Austria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(2)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(2)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(2)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593672"/>
                  </a:ext>
                </a:extLst>
              </a:tr>
              <a:tr h="27207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Belgium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(5)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(5)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(5)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659203"/>
                  </a:ext>
                </a:extLst>
              </a:tr>
              <a:tr h="27207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Bulgaria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(1)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(1)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(1)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79367"/>
                  </a:ext>
                </a:extLst>
              </a:tr>
              <a:tr h="27207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Croatia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(3)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(5)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(5)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364996"/>
                  </a:ext>
                </a:extLst>
              </a:tr>
              <a:tr h="27207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Czech Republic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(3)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 (3)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 (3)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648539"/>
                  </a:ext>
                </a:extLst>
              </a:tr>
              <a:tr h="27207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Denmark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(6)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(6)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(6)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306897"/>
                  </a:ext>
                </a:extLst>
              </a:tr>
              <a:tr h="27207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France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(10)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(10)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(10)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973814"/>
                  </a:ext>
                </a:extLst>
              </a:tr>
              <a:tr h="27207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Germany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(1)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(2)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(2)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608486"/>
                  </a:ext>
                </a:extLst>
              </a:tr>
              <a:tr h="27207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Greece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(1)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(1)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(1)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154962"/>
                  </a:ext>
                </a:extLst>
              </a:tr>
              <a:tr h="27207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Hungary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 (7)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 (7)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 (7)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299407"/>
                  </a:ext>
                </a:extLst>
              </a:tr>
              <a:tr h="27207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Italy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(1)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(2)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(2)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271021"/>
                  </a:ext>
                </a:extLst>
              </a:tr>
              <a:tr h="27207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Netherlands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(8)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(9)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(9)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54870"/>
                  </a:ext>
                </a:extLst>
              </a:tr>
              <a:tr h="27207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Portugal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(4)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(4)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(3)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464969"/>
                  </a:ext>
                </a:extLst>
              </a:tr>
              <a:tr h="27207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Poland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(3)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 (3)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 (3)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502320"/>
                  </a:ext>
                </a:extLst>
              </a:tr>
              <a:tr h="27207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Slovakia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 (2)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 (2)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 (2)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246774"/>
                  </a:ext>
                </a:extLst>
              </a:tr>
              <a:tr h="27207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Slovenia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(1)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(1)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(1)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830570"/>
                  </a:ext>
                </a:extLst>
              </a:tr>
              <a:tr h="27207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Spain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(3)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(7)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(7)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1989"/>
                  </a:ext>
                </a:extLst>
              </a:tr>
              <a:tr h="27207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Sweden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(1)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(3)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(3)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674421"/>
                  </a:ext>
                </a:extLst>
              </a:tr>
              <a:tr h="27207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United Kingdom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(1)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(1)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(1)</a:t>
                      </a:r>
                    </a:p>
                  </a:txBody>
                  <a:tcPr marL="5297" marR="5297" marT="5297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01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608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686937" y="365125"/>
            <a:ext cx="110358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US" dirty="0"/>
              <a:t>Sickness and disability</a:t>
            </a:r>
            <a:endParaRPr dirty="0"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838199" y="1413502"/>
            <a:ext cx="3579689" cy="4657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US" sz="2400" dirty="0"/>
              <a:t>75% CBAs have clauses on disability and sick leave. Wage replacement during the first six months for a worker with at least five years of service is at full wages in 56% of the cases and is at least half the regular wage in 90% of the agreements</a:t>
            </a:r>
          </a:p>
          <a:p>
            <a:pPr algn="just"/>
            <a:r>
              <a:rPr lang="en-US" sz="2400" dirty="0"/>
              <a:t>Very sporadic data for V4: 1 CBA per country</a:t>
            </a:r>
          </a:p>
          <a:p>
            <a:pPr algn="just"/>
            <a:endParaRPr lang="en-US" sz="2200" dirty="0"/>
          </a:p>
        </p:txBody>
      </p:sp>
      <p:cxnSp>
        <p:nvCxnSpPr>
          <p:cNvPr id="106" name="Google Shape;106;p14"/>
          <p:cNvCxnSpPr/>
          <p:nvPr/>
        </p:nvCxnSpPr>
        <p:spPr>
          <a:xfrm>
            <a:off x="838200" y="560899"/>
            <a:ext cx="10666863" cy="25955"/>
          </a:xfrm>
          <a:prstGeom prst="straightConnector1">
            <a:avLst/>
          </a:prstGeom>
          <a:noFill/>
          <a:ln w="19050" cap="flat" cmpd="sng">
            <a:solidFill>
              <a:srgbClr val="A6BFD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14"/>
          <p:cNvCxnSpPr/>
          <p:nvPr/>
        </p:nvCxnSpPr>
        <p:spPr>
          <a:xfrm>
            <a:off x="838200" y="1392072"/>
            <a:ext cx="10666863" cy="13647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" name="Google Shape;10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573" y="6356350"/>
            <a:ext cx="2248008" cy="22364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11</a:t>
            </a:fld>
            <a:endParaRPr/>
          </a:p>
        </p:txBody>
      </p:sp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B96A97EF-85DF-4B4A-B81F-3D2A51EBAC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8257912"/>
              </p:ext>
            </p:extLst>
          </p:nvPr>
        </p:nvGraphicFramePr>
        <p:xfrm>
          <a:off x="4569150" y="1512869"/>
          <a:ext cx="7153663" cy="455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72186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686937" y="216302"/>
            <a:ext cx="110358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US" dirty="0"/>
              <a:t>Gender and Equality Bargaining</a:t>
            </a:r>
            <a:endParaRPr dirty="0"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800384" y="1058729"/>
            <a:ext cx="4566007" cy="492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US" sz="2200" dirty="0"/>
              <a:t>63% of CBAs contain at least one clause regarding gender equality or violence in the workplace; V4: around 50% (7) </a:t>
            </a:r>
          </a:p>
          <a:p>
            <a:pPr algn="just"/>
            <a:r>
              <a:rPr lang="en-US" sz="2200" dirty="0"/>
              <a:t>28% specifically mention equal pay for work of equal value; V4: both SK CBAs, 2 out of 3 PL and CZ CBAs mention equality, but no HU </a:t>
            </a:r>
          </a:p>
          <a:p>
            <a:pPr algn="just"/>
            <a:r>
              <a:rPr lang="en-US" sz="2200" dirty="0"/>
              <a:t>Half of CBAs contain at least one clause on paid maternity leave: period of paid maternity leave lasts between 9-30 weeks</a:t>
            </a:r>
          </a:p>
          <a:p>
            <a:pPr algn="just"/>
            <a:r>
              <a:rPr lang="en-US" sz="2200" dirty="0"/>
              <a:t>In 90% of CBAs wage replacement is at 100% of the basic wage</a:t>
            </a:r>
          </a:p>
          <a:p>
            <a:pPr algn="just"/>
            <a:r>
              <a:rPr lang="en-US" sz="2200" dirty="0"/>
              <a:t>V4: very sporadic data</a:t>
            </a:r>
          </a:p>
        </p:txBody>
      </p:sp>
      <p:cxnSp>
        <p:nvCxnSpPr>
          <p:cNvPr id="106" name="Google Shape;106;p14"/>
          <p:cNvCxnSpPr/>
          <p:nvPr/>
        </p:nvCxnSpPr>
        <p:spPr>
          <a:xfrm>
            <a:off x="838200" y="560899"/>
            <a:ext cx="10666863" cy="25955"/>
          </a:xfrm>
          <a:prstGeom prst="straightConnector1">
            <a:avLst/>
          </a:prstGeom>
          <a:noFill/>
          <a:ln w="19050" cap="flat" cmpd="sng">
            <a:solidFill>
              <a:srgbClr val="A6BFD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14"/>
          <p:cNvCxnSpPr/>
          <p:nvPr/>
        </p:nvCxnSpPr>
        <p:spPr>
          <a:xfrm>
            <a:off x="762568" y="1091077"/>
            <a:ext cx="10666863" cy="13647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" name="Google Shape;10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573" y="6356350"/>
            <a:ext cx="2248008" cy="22364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12</a:t>
            </a:fld>
            <a:endParaRPr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C367DEE-3287-413F-882A-B5102336B4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040284"/>
              </p:ext>
            </p:extLst>
          </p:nvPr>
        </p:nvGraphicFramePr>
        <p:xfrm>
          <a:off x="5404207" y="1520726"/>
          <a:ext cx="6390526" cy="490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08494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686937" y="365125"/>
            <a:ext cx="110358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nl-NL" dirty="0"/>
              <a:t>Job Classification System</a:t>
            </a:r>
            <a:r>
              <a:rPr lang="en-US" dirty="0"/>
              <a:t>s</a:t>
            </a:r>
            <a:endParaRPr dirty="0"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838199" y="1413502"/>
            <a:ext cx="10666863" cy="4657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US" dirty="0"/>
              <a:t>Of the 116 commerce CBAs in BARCOM database, 48 (41%) refer to a</a:t>
            </a:r>
            <a:r>
              <a:rPr lang="en-US" b="1" dirty="0"/>
              <a:t> job classification system </a:t>
            </a:r>
            <a:r>
              <a:rPr lang="en-US" dirty="0"/>
              <a:t>or include job descriptions; 29 (25%) include actual job descriptions, including a lot of sales functions, unskilled workers, shop assistants, cashiers, lorry drivers, clerks and forklift drivers</a:t>
            </a:r>
          </a:p>
          <a:p>
            <a:pPr algn="just"/>
            <a:r>
              <a:rPr lang="en-US" dirty="0"/>
              <a:t>6 CBAs from </a:t>
            </a:r>
            <a:r>
              <a:rPr lang="en-US" dirty="0" err="1"/>
              <a:t>Visegrad</a:t>
            </a:r>
            <a:r>
              <a:rPr lang="en-US" dirty="0"/>
              <a:t> countries mention a job classification system: 3 (3) PL and 3 (7) HU, but job description is only provided in 1 HU CBA</a:t>
            </a:r>
          </a:p>
          <a:p>
            <a:pPr marL="114300" indent="0">
              <a:buNone/>
            </a:pPr>
            <a:endParaRPr lang="en-US" sz="2400" dirty="0"/>
          </a:p>
        </p:txBody>
      </p:sp>
      <p:cxnSp>
        <p:nvCxnSpPr>
          <p:cNvPr id="106" name="Google Shape;106;p14"/>
          <p:cNvCxnSpPr/>
          <p:nvPr/>
        </p:nvCxnSpPr>
        <p:spPr>
          <a:xfrm>
            <a:off x="838200" y="560899"/>
            <a:ext cx="10666863" cy="25955"/>
          </a:xfrm>
          <a:prstGeom prst="straightConnector1">
            <a:avLst/>
          </a:prstGeom>
          <a:noFill/>
          <a:ln w="19050" cap="flat" cmpd="sng">
            <a:solidFill>
              <a:srgbClr val="A6BFD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14"/>
          <p:cNvCxnSpPr/>
          <p:nvPr/>
        </p:nvCxnSpPr>
        <p:spPr>
          <a:xfrm>
            <a:off x="838200" y="1392072"/>
            <a:ext cx="10666863" cy="13647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" name="Google Shape;10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573" y="6356350"/>
            <a:ext cx="2248008" cy="22364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5314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 dirty="0"/>
              <a:t>Request for Collaboration</a:t>
            </a:r>
            <a:endParaRPr dirty="0"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838200" y="1519084"/>
            <a:ext cx="10515600" cy="4657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spcBef>
                <a:spcPts val="0"/>
              </a:spcBef>
            </a:pPr>
            <a:r>
              <a:rPr lang="en-US" dirty="0"/>
              <a:t>A collective agreement database makes sense only if it contains a good amount of comparable data across countries and sectors</a:t>
            </a:r>
          </a:p>
          <a:p>
            <a:pPr algn="just">
              <a:spcBef>
                <a:spcPts val="0"/>
              </a:spcBef>
            </a:pPr>
            <a:r>
              <a:rPr lang="en-US" dirty="0"/>
              <a:t>So we need your support in collecting CBAs from sectors, as well as ideas on what to focus in subsequent research</a:t>
            </a:r>
          </a:p>
          <a:p>
            <a:pPr algn="just">
              <a:spcBef>
                <a:spcPts val="0"/>
              </a:spcBef>
            </a:pPr>
            <a:endParaRPr lang="en-US" dirty="0"/>
          </a:p>
          <a:p>
            <a:pPr algn="just">
              <a:spcBef>
                <a:spcPts val="0"/>
              </a:spcBef>
            </a:pPr>
            <a:r>
              <a:rPr lang="en-US" b="1" dirty="0"/>
              <a:t>Let’s have a lively discussion and let’s stay connected!</a:t>
            </a:r>
          </a:p>
          <a:p>
            <a:pPr marL="114300" indent="0" algn="just">
              <a:spcBef>
                <a:spcPts val="0"/>
              </a:spcBef>
              <a:buNone/>
            </a:pPr>
            <a:endParaRPr lang="en-US" dirty="0"/>
          </a:p>
          <a:p>
            <a:pPr marL="114300" indent="0" algn="ctr">
              <a:spcBef>
                <a:spcPts val="0"/>
              </a:spcBef>
              <a:buNone/>
            </a:pPr>
            <a:r>
              <a:rPr lang="en-US" sz="3200" b="1" dirty="0"/>
              <a:t>THANK YOU!</a:t>
            </a:r>
          </a:p>
          <a:p>
            <a:pPr marL="114300" indent="0" algn="ctr">
              <a:spcBef>
                <a:spcPts val="0"/>
              </a:spcBef>
              <a:buNone/>
            </a:pPr>
            <a:endParaRPr lang="en-US" sz="3200" b="1" dirty="0"/>
          </a:p>
          <a:p>
            <a:pPr marL="114300" indent="0" algn="ctr">
              <a:spcBef>
                <a:spcPts val="0"/>
              </a:spcBef>
              <a:buNone/>
            </a:pPr>
            <a:r>
              <a:rPr lang="en-US" sz="3200" b="1" dirty="0"/>
              <a:t>gabor.szudi@celsi.sk</a:t>
            </a:r>
          </a:p>
        </p:txBody>
      </p:sp>
      <p:cxnSp>
        <p:nvCxnSpPr>
          <p:cNvPr id="106" name="Google Shape;106;p14"/>
          <p:cNvCxnSpPr/>
          <p:nvPr/>
        </p:nvCxnSpPr>
        <p:spPr>
          <a:xfrm>
            <a:off x="838200" y="560899"/>
            <a:ext cx="10666863" cy="25955"/>
          </a:xfrm>
          <a:prstGeom prst="straightConnector1">
            <a:avLst/>
          </a:prstGeom>
          <a:noFill/>
          <a:ln w="19050" cap="flat" cmpd="sng">
            <a:solidFill>
              <a:srgbClr val="A6BFD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14"/>
          <p:cNvCxnSpPr/>
          <p:nvPr/>
        </p:nvCxnSpPr>
        <p:spPr>
          <a:xfrm>
            <a:off x="838200" y="1392072"/>
            <a:ext cx="10666863" cy="13647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" name="Google Shape;10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573" y="6356350"/>
            <a:ext cx="2248008" cy="22364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518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 dirty="0"/>
              <a:t>The CBA Database</a:t>
            </a:r>
            <a:endParaRPr dirty="0"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838200" y="1519084"/>
            <a:ext cx="10515600" cy="4657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US" dirty="0"/>
              <a:t>The CBA database contains many collective bargaining agreements that are made available online in the original language and coded in a comprehensive and uniform way using the custom-made COBRA system (</a:t>
            </a:r>
            <a:r>
              <a:rPr lang="en-US" dirty="0" err="1"/>
              <a:t>Ceccon</a:t>
            </a:r>
            <a:r>
              <a:rPr lang="en-US" dirty="0"/>
              <a:t> et al 2016)</a:t>
            </a:r>
          </a:p>
          <a:p>
            <a:pPr algn="just"/>
            <a:r>
              <a:rPr lang="en-US" dirty="0"/>
              <a:t>Since January 2013, CBAs are collected from all over the world: 1081 CBAs from 61 countries </a:t>
            </a:r>
          </a:p>
          <a:p>
            <a:pPr algn="just"/>
            <a:r>
              <a:rPr lang="en-US" dirty="0"/>
              <a:t>116 Collective Bargaining Agreements from the European commerce sector within </a:t>
            </a:r>
            <a:r>
              <a:rPr lang="en-US" b="1" dirty="0"/>
              <a:t>BARCOM project (</a:t>
            </a:r>
            <a:r>
              <a:rPr lang="en-US" b="1" dirty="0" err="1"/>
              <a:t>analysed</a:t>
            </a:r>
            <a:r>
              <a:rPr lang="en-US" b="1" dirty="0"/>
              <a:t>) </a:t>
            </a:r>
            <a:r>
              <a:rPr lang="en-US" dirty="0"/>
              <a:t>– growing number of CBAs in </a:t>
            </a:r>
            <a:r>
              <a:rPr lang="en-US" b="1" dirty="0"/>
              <a:t>COLBAR</a:t>
            </a:r>
            <a:r>
              <a:rPr lang="en-US" dirty="0"/>
              <a:t> project (361 collected)</a:t>
            </a:r>
          </a:p>
        </p:txBody>
      </p:sp>
      <p:cxnSp>
        <p:nvCxnSpPr>
          <p:cNvPr id="106" name="Google Shape;106;p14"/>
          <p:cNvCxnSpPr/>
          <p:nvPr/>
        </p:nvCxnSpPr>
        <p:spPr>
          <a:xfrm>
            <a:off x="838200" y="560899"/>
            <a:ext cx="10666863" cy="25955"/>
          </a:xfrm>
          <a:prstGeom prst="straightConnector1">
            <a:avLst/>
          </a:prstGeom>
          <a:noFill/>
          <a:ln w="19050" cap="flat" cmpd="sng">
            <a:solidFill>
              <a:srgbClr val="A6BFD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14"/>
          <p:cNvCxnSpPr/>
          <p:nvPr/>
        </p:nvCxnSpPr>
        <p:spPr>
          <a:xfrm>
            <a:off x="838200" y="1392072"/>
            <a:ext cx="10666863" cy="13647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" name="Google Shape;10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573" y="6356350"/>
            <a:ext cx="2248008" cy="22364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241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6B169-3792-4F96-96F7-E200814ED1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7" t="25647" r="22388" b="8278"/>
          <a:stretch/>
        </p:blipFill>
        <p:spPr>
          <a:xfrm>
            <a:off x="533573" y="334302"/>
            <a:ext cx="11443883" cy="5778821"/>
          </a:xfrm>
          <a:prstGeom prst="rect">
            <a:avLst/>
          </a:prstGeom>
        </p:spPr>
      </p:pic>
      <p:cxnSp>
        <p:nvCxnSpPr>
          <p:cNvPr id="106" name="Google Shape;106;p14"/>
          <p:cNvCxnSpPr/>
          <p:nvPr/>
        </p:nvCxnSpPr>
        <p:spPr>
          <a:xfrm>
            <a:off x="838200" y="560899"/>
            <a:ext cx="10666863" cy="25955"/>
          </a:xfrm>
          <a:prstGeom prst="straightConnector1">
            <a:avLst/>
          </a:prstGeom>
          <a:noFill/>
          <a:ln w="19050" cap="flat" cmpd="sng">
            <a:solidFill>
              <a:srgbClr val="A6BFD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14"/>
          <p:cNvCxnSpPr/>
          <p:nvPr/>
        </p:nvCxnSpPr>
        <p:spPr>
          <a:xfrm>
            <a:off x="838200" y="1392072"/>
            <a:ext cx="10666863" cy="13647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" name="Google Shape;10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573" y="6356350"/>
            <a:ext cx="2248008" cy="22364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4096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 dirty="0"/>
              <a:t>The CBA Database Topics</a:t>
            </a:r>
            <a:endParaRPr dirty="0"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838200" y="1519084"/>
            <a:ext cx="10515600" cy="4657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/>
              <a:t>general CBA data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/>
              <a:t>job titles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/>
              <a:t>social security and pensions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/>
              <a:t>training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/>
              <a:t>employment contracts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/>
              <a:t>sickness &amp; disability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/>
              <a:t>health &amp; medical assistance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/>
              <a:t>work &amp; family balance arrangements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/>
              <a:t>gender equality issues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/>
              <a:t>wages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/>
              <a:t>working hours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/>
              <a:t>coverage</a:t>
            </a:r>
          </a:p>
        </p:txBody>
      </p:sp>
      <p:cxnSp>
        <p:nvCxnSpPr>
          <p:cNvPr id="106" name="Google Shape;106;p14"/>
          <p:cNvCxnSpPr/>
          <p:nvPr/>
        </p:nvCxnSpPr>
        <p:spPr>
          <a:xfrm>
            <a:off x="838200" y="560899"/>
            <a:ext cx="10666863" cy="25955"/>
          </a:xfrm>
          <a:prstGeom prst="straightConnector1">
            <a:avLst/>
          </a:prstGeom>
          <a:noFill/>
          <a:ln w="19050" cap="flat" cmpd="sng">
            <a:solidFill>
              <a:srgbClr val="A6BFD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14"/>
          <p:cNvCxnSpPr/>
          <p:nvPr/>
        </p:nvCxnSpPr>
        <p:spPr>
          <a:xfrm>
            <a:off x="838200" y="1392072"/>
            <a:ext cx="10666863" cy="13647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" name="Google Shape;10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573" y="6356350"/>
            <a:ext cx="2248008" cy="22364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0514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E97A13-5CFC-4F25-B5DD-ABF60D1265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87" t="38942" r="32499" b="12267"/>
          <a:stretch/>
        </p:blipFill>
        <p:spPr>
          <a:xfrm>
            <a:off x="686937" y="365124"/>
            <a:ext cx="10818126" cy="5843004"/>
          </a:xfrm>
          <a:prstGeom prst="rect">
            <a:avLst/>
          </a:prstGeom>
        </p:spPr>
      </p:pic>
      <p:cxnSp>
        <p:nvCxnSpPr>
          <p:cNvPr id="106" name="Google Shape;106;p14"/>
          <p:cNvCxnSpPr/>
          <p:nvPr/>
        </p:nvCxnSpPr>
        <p:spPr>
          <a:xfrm>
            <a:off x="601181" y="448693"/>
            <a:ext cx="10666863" cy="25955"/>
          </a:xfrm>
          <a:prstGeom prst="straightConnector1">
            <a:avLst/>
          </a:prstGeom>
          <a:noFill/>
          <a:ln w="19050" cap="flat" cmpd="sng">
            <a:solidFill>
              <a:srgbClr val="A6BFD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14"/>
          <p:cNvCxnSpPr/>
          <p:nvPr/>
        </p:nvCxnSpPr>
        <p:spPr>
          <a:xfrm>
            <a:off x="838200" y="1422894"/>
            <a:ext cx="10666863" cy="13647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" name="Google Shape;10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573" y="6356350"/>
            <a:ext cx="2248008" cy="22364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0333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 dirty="0"/>
              <a:t>What is included in European CBAs?</a:t>
            </a:r>
            <a:endParaRPr dirty="0"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838199" y="1519084"/>
            <a:ext cx="4339975" cy="4657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spcBef>
                <a:spcPts val="0"/>
              </a:spcBef>
            </a:pPr>
            <a:r>
              <a:rPr lang="en-US" sz="2400" b="1" dirty="0"/>
              <a:t>Wages and working hours </a:t>
            </a:r>
            <a:r>
              <a:rPr lang="en-US" sz="2400" dirty="0"/>
              <a:t>are almost always included in commerce CBAs in Europe</a:t>
            </a:r>
          </a:p>
          <a:p>
            <a:pPr algn="just">
              <a:spcBef>
                <a:spcPts val="0"/>
              </a:spcBef>
            </a:pPr>
            <a:r>
              <a:rPr lang="en-US" sz="2400" b="1" dirty="0"/>
              <a:t>Training, work-family arrangements, employment contracts and health </a:t>
            </a:r>
            <a:r>
              <a:rPr lang="en-US" sz="2400" dirty="0"/>
              <a:t>are often included</a:t>
            </a:r>
          </a:p>
          <a:p>
            <a:pPr algn="just">
              <a:spcBef>
                <a:spcPts val="0"/>
              </a:spcBef>
            </a:pPr>
            <a:r>
              <a:rPr lang="en-US" sz="2400" b="1" dirty="0"/>
              <a:t>Sick leave, social security and gender equality </a:t>
            </a:r>
            <a:r>
              <a:rPr lang="en-US" sz="2400" dirty="0"/>
              <a:t>are less common</a:t>
            </a:r>
          </a:p>
          <a:p>
            <a:pPr algn="just">
              <a:spcBef>
                <a:spcPts val="0"/>
              </a:spcBef>
            </a:pPr>
            <a:r>
              <a:rPr lang="en-US" sz="2400" b="1" dirty="0"/>
              <a:t>Job descriptions/occupations </a:t>
            </a:r>
            <a:r>
              <a:rPr lang="en-US" sz="2400" dirty="0"/>
              <a:t>are among the least included topics</a:t>
            </a:r>
          </a:p>
        </p:txBody>
      </p:sp>
      <p:cxnSp>
        <p:nvCxnSpPr>
          <p:cNvPr id="106" name="Google Shape;106;p14"/>
          <p:cNvCxnSpPr/>
          <p:nvPr/>
        </p:nvCxnSpPr>
        <p:spPr>
          <a:xfrm>
            <a:off x="838200" y="560899"/>
            <a:ext cx="10666863" cy="25955"/>
          </a:xfrm>
          <a:prstGeom prst="straightConnector1">
            <a:avLst/>
          </a:prstGeom>
          <a:noFill/>
          <a:ln w="19050" cap="flat" cmpd="sng">
            <a:solidFill>
              <a:srgbClr val="A6BFD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14"/>
          <p:cNvCxnSpPr/>
          <p:nvPr/>
        </p:nvCxnSpPr>
        <p:spPr>
          <a:xfrm>
            <a:off x="838200" y="1392072"/>
            <a:ext cx="10666863" cy="13647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" name="Google Shape;10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573" y="6387172"/>
            <a:ext cx="2248008" cy="22364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6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B01556-744D-4442-BECB-A0E7C6170F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669" t="42872" r="29375" b="19177"/>
          <a:stretch/>
        </p:blipFill>
        <p:spPr>
          <a:xfrm>
            <a:off x="5103806" y="1425519"/>
            <a:ext cx="7013587" cy="461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22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 dirty="0"/>
              <a:t>Visegrad countries in the CBA database</a:t>
            </a:r>
            <a:endParaRPr dirty="0"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838198" y="1519084"/>
            <a:ext cx="10666863" cy="4657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just">
              <a:spcBef>
                <a:spcPts val="0"/>
              </a:spcBef>
              <a:buNone/>
            </a:pPr>
            <a:endParaRPr lang="en-US" sz="2400" dirty="0"/>
          </a:p>
        </p:txBody>
      </p:sp>
      <p:cxnSp>
        <p:nvCxnSpPr>
          <p:cNvPr id="106" name="Google Shape;106;p14"/>
          <p:cNvCxnSpPr/>
          <p:nvPr/>
        </p:nvCxnSpPr>
        <p:spPr>
          <a:xfrm>
            <a:off x="838200" y="560899"/>
            <a:ext cx="10666863" cy="25955"/>
          </a:xfrm>
          <a:prstGeom prst="straightConnector1">
            <a:avLst/>
          </a:prstGeom>
          <a:noFill/>
          <a:ln w="19050" cap="flat" cmpd="sng">
            <a:solidFill>
              <a:srgbClr val="A6BFD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14"/>
          <p:cNvCxnSpPr/>
          <p:nvPr/>
        </p:nvCxnSpPr>
        <p:spPr>
          <a:xfrm>
            <a:off x="838200" y="1392072"/>
            <a:ext cx="10666863" cy="13647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" name="Google Shape;10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573" y="6356350"/>
            <a:ext cx="2248008" cy="22364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7</a:t>
            </a:fld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BB7B14-78E6-4D0B-96D3-56007C7A7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908997"/>
              </p:ext>
            </p:extLst>
          </p:nvPr>
        </p:nvGraphicFramePr>
        <p:xfrm>
          <a:off x="762568" y="1323569"/>
          <a:ext cx="10666863" cy="5056001"/>
        </p:xfrm>
        <a:graphic>
          <a:graphicData uri="http://schemas.openxmlformats.org/drawingml/2006/table">
            <a:tbl>
              <a:tblPr/>
              <a:tblGrid>
                <a:gridCol w="1185206">
                  <a:extLst>
                    <a:ext uri="{9D8B030D-6E8A-4147-A177-3AD203B41FA5}">
                      <a16:colId xmlns:a16="http://schemas.microsoft.com/office/drawing/2014/main" val="1186356780"/>
                    </a:ext>
                  </a:extLst>
                </a:gridCol>
                <a:gridCol w="5960894">
                  <a:extLst>
                    <a:ext uri="{9D8B030D-6E8A-4147-A177-3AD203B41FA5}">
                      <a16:colId xmlns:a16="http://schemas.microsoft.com/office/drawing/2014/main" val="2404254552"/>
                    </a:ext>
                  </a:extLst>
                </a:gridCol>
                <a:gridCol w="2039254">
                  <a:extLst>
                    <a:ext uri="{9D8B030D-6E8A-4147-A177-3AD203B41FA5}">
                      <a16:colId xmlns:a16="http://schemas.microsoft.com/office/drawing/2014/main" val="2740276373"/>
                    </a:ext>
                  </a:extLst>
                </a:gridCol>
                <a:gridCol w="1481509">
                  <a:extLst>
                    <a:ext uri="{9D8B030D-6E8A-4147-A177-3AD203B41FA5}">
                      <a16:colId xmlns:a16="http://schemas.microsoft.com/office/drawing/2014/main" val="982386716"/>
                    </a:ext>
                  </a:extLst>
                </a:gridCol>
              </a:tblGrid>
              <a:tr h="2380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Country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Agreement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788121"/>
                  </a:ext>
                </a:extLst>
              </a:tr>
              <a:tr h="3709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Czech Republic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Svaz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obchodu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cestovni­ho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ruchu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CR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SECTORAL AGREEMENT 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Commerce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3264733"/>
                  </a:ext>
                </a:extLst>
              </a:tr>
              <a:tr h="359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Czech Republic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BILLA,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spol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s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r.o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4609" marR="4609" marT="46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SECTORAL AGREEMENT 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Commerce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3208041"/>
                  </a:ext>
                </a:extLst>
              </a:tr>
              <a:tr h="3709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Czech Republic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Penny Market,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spol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s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r.o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4609" marR="4609" marT="46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SECTORAL AGREEMENT 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Commerce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935879"/>
                  </a:ext>
                </a:extLst>
              </a:tr>
              <a:tr h="359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Hungary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Paks és vidéke ÁFESZ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COMPANY AGREEMENT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Commerce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367919"/>
                  </a:ext>
                </a:extLst>
              </a:tr>
              <a:tr h="359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Hungary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Országos Takarékszövetkezeti Szövetség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SECTORAL AGREEMENT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Commerce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729066"/>
                  </a:ext>
                </a:extLst>
              </a:tr>
              <a:tr h="359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Hungary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Egri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Tankerületi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Központ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Köznevelési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Intézményei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SECTORAL AGREEMENT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Public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905155"/>
                  </a:ext>
                </a:extLst>
              </a:tr>
              <a:tr h="2720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Hungary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Magyar Posta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COMPANY AGREEMENT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Public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8913"/>
                  </a:ext>
                </a:extLst>
              </a:tr>
              <a:tr h="2720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Hungary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 Hungary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COMPANY AGREEMENT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Public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755428"/>
                  </a:ext>
                </a:extLst>
              </a:tr>
              <a:tr h="2720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Hungary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Dunaferr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COMPANY AGREEMENT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Manufacturing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662981"/>
                  </a:ext>
                </a:extLst>
              </a:tr>
              <a:tr h="2720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Hungary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Villamosenergia-ipari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ágazati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kollektív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szerződés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SECTORAL AGREEMENT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Commerce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743456"/>
                  </a:ext>
                </a:extLst>
              </a:tr>
              <a:tr h="2720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Poland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Arcelor Mittal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COMPANY AGREEMENT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Manufacturing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129110"/>
                  </a:ext>
                </a:extLst>
              </a:tr>
              <a:tr h="2720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Poland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Leonardo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COMPANY AGREEMENT 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Manufacturing 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397672"/>
                  </a:ext>
                </a:extLst>
              </a:tr>
              <a:tr h="2720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Poland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Zywiec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COMPANY AGREEMENT 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Manufacturing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59976"/>
                  </a:ext>
                </a:extLst>
              </a:tr>
              <a:tr h="2720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Slovakia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ZOCR_OZPOCR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SECTORAL AGREEMENT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Commerce 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680915"/>
                  </a:ext>
                </a:extLst>
              </a:tr>
              <a:tr h="2720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Slovakia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 COOP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COMPANY AGREEMENT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Commerce </a:t>
                      </a:r>
                    </a:p>
                  </a:txBody>
                  <a:tcPr marL="66376" marR="66376" marT="33188" marB="331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073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252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686937" y="365125"/>
            <a:ext cx="110358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Wages</a:t>
            </a:r>
            <a:endParaRPr dirty="0"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838199" y="1413502"/>
            <a:ext cx="10666863" cy="4657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US" dirty="0"/>
              <a:t>Most European commerce agreements in BARCOM database (89%) include clauses on wages: V4 countries all contain some clauses on wages</a:t>
            </a:r>
          </a:p>
          <a:p>
            <a:pPr algn="just"/>
            <a:r>
              <a:rPr lang="en-US" dirty="0"/>
              <a:t>Wages are determined at the individual (37%), company (28%), sector (23%), regional (3%), or national (7%) level</a:t>
            </a:r>
          </a:p>
          <a:p>
            <a:pPr algn="just"/>
            <a:r>
              <a:rPr lang="en-US" i="1" dirty="0"/>
              <a:t>However in V4 countries the picture is unclear</a:t>
            </a:r>
            <a:r>
              <a:rPr lang="en-US" dirty="0"/>
              <a:t>: 9 (60%) of them does not contain clear provisions on level of wage determination, while individual (3) and higher level (3) wage determination is equal </a:t>
            </a:r>
          </a:p>
          <a:p>
            <a:pPr algn="just"/>
            <a:r>
              <a:rPr lang="en-US" dirty="0"/>
              <a:t>36% of agreements determine wages based on </a:t>
            </a:r>
            <a:r>
              <a:rPr lang="en-US" i="1" dirty="0"/>
              <a:t>pay scales, </a:t>
            </a:r>
            <a:r>
              <a:rPr lang="en-US" dirty="0"/>
              <a:t>which is similar to V4 countries (40%)</a:t>
            </a:r>
          </a:p>
          <a:p>
            <a:pPr marL="114300" indent="0" algn="just">
              <a:buNone/>
            </a:pPr>
            <a:endParaRPr lang="en-US" sz="2400" i="1" dirty="0"/>
          </a:p>
          <a:p>
            <a:pPr algn="just"/>
            <a:endParaRPr lang="en-US" sz="2400" i="1" dirty="0"/>
          </a:p>
          <a:p>
            <a:pPr algn="just"/>
            <a:endParaRPr lang="en-US" sz="2400" i="1" dirty="0"/>
          </a:p>
          <a:p>
            <a:pPr algn="just"/>
            <a:endParaRPr lang="en-US" sz="2400" dirty="0"/>
          </a:p>
        </p:txBody>
      </p:sp>
      <p:cxnSp>
        <p:nvCxnSpPr>
          <p:cNvPr id="106" name="Google Shape;106;p14"/>
          <p:cNvCxnSpPr/>
          <p:nvPr/>
        </p:nvCxnSpPr>
        <p:spPr>
          <a:xfrm>
            <a:off x="838200" y="560899"/>
            <a:ext cx="10666863" cy="25955"/>
          </a:xfrm>
          <a:prstGeom prst="straightConnector1">
            <a:avLst/>
          </a:prstGeom>
          <a:noFill/>
          <a:ln w="19050" cap="flat" cmpd="sng">
            <a:solidFill>
              <a:srgbClr val="A6BFD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14"/>
          <p:cNvCxnSpPr/>
          <p:nvPr/>
        </p:nvCxnSpPr>
        <p:spPr>
          <a:xfrm>
            <a:off x="838200" y="1392072"/>
            <a:ext cx="10666863" cy="13647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" name="Google Shape;10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573" y="6356350"/>
            <a:ext cx="2248008" cy="22364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2229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686937" y="214363"/>
            <a:ext cx="43194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 dirty="0"/>
              <a:t>Working hours</a:t>
            </a:r>
            <a:endParaRPr dirty="0"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578770" y="1131746"/>
            <a:ext cx="4535760" cy="517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dirty="0"/>
              <a:t>86% of CBAs in database foresee 5 day working weeks and 90% set working hours 36-40 hours per week</a:t>
            </a:r>
          </a:p>
          <a:p>
            <a:r>
              <a:rPr lang="en-US" sz="2400" dirty="0"/>
              <a:t>V4 countries all 40, but 4 out of 7 HU no indication</a:t>
            </a:r>
          </a:p>
          <a:p>
            <a:r>
              <a:rPr lang="en-US" sz="2400" dirty="0"/>
              <a:t>Allowed overtime varies from 2 to 20 hours per week </a:t>
            </a:r>
          </a:p>
          <a:p>
            <a:r>
              <a:rPr lang="en-US" sz="2400" dirty="0"/>
              <a:t>HU: 300 </a:t>
            </a:r>
            <a:r>
              <a:rPr lang="en-US" sz="2400" dirty="0" err="1"/>
              <a:t>hrs</a:t>
            </a:r>
            <a:r>
              <a:rPr lang="en-US" sz="2400" dirty="0"/>
              <a:t> per year (3), PL-SK: 250 hours, CZ: 8 </a:t>
            </a:r>
            <a:r>
              <a:rPr lang="en-US" sz="2400" dirty="0" err="1"/>
              <a:t>hrs</a:t>
            </a:r>
            <a:r>
              <a:rPr lang="en-US" sz="2400" dirty="0"/>
              <a:t> per week</a:t>
            </a:r>
          </a:p>
          <a:p>
            <a:r>
              <a:rPr lang="en-US" sz="2400" dirty="0"/>
              <a:t>Paid annual leave varies from 10 to 36 days: V4 rarely mentioned, but uniform 20</a:t>
            </a:r>
          </a:p>
          <a:p>
            <a:pPr marL="114300" indent="0" algn="just">
              <a:spcBef>
                <a:spcPts val="0"/>
              </a:spcBef>
              <a:buNone/>
            </a:pPr>
            <a:endParaRPr lang="en-US" sz="2200" dirty="0"/>
          </a:p>
        </p:txBody>
      </p:sp>
      <p:cxnSp>
        <p:nvCxnSpPr>
          <p:cNvPr id="106" name="Google Shape;106;p14"/>
          <p:cNvCxnSpPr>
            <a:cxnSpLocks/>
          </p:cNvCxnSpPr>
          <p:nvPr/>
        </p:nvCxnSpPr>
        <p:spPr>
          <a:xfrm>
            <a:off x="838200" y="560899"/>
            <a:ext cx="10666863" cy="25955"/>
          </a:xfrm>
          <a:prstGeom prst="straightConnector1">
            <a:avLst/>
          </a:prstGeom>
          <a:noFill/>
          <a:ln w="19050" cap="flat" cmpd="sng">
            <a:solidFill>
              <a:srgbClr val="A6BFD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14"/>
          <p:cNvCxnSpPr>
            <a:cxnSpLocks/>
          </p:cNvCxnSpPr>
          <p:nvPr/>
        </p:nvCxnSpPr>
        <p:spPr>
          <a:xfrm>
            <a:off x="762568" y="1246300"/>
            <a:ext cx="10666863" cy="13647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" name="Google Shape;10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573" y="6356350"/>
            <a:ext cx="2248008" cy="22364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9</a:t>
            </a:fld>
            <a:endParaRPr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399F069-D11E-4119-852D-093ABE548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738384"/>
              </p:ext>
            </p:extLst>
          </p:nvPr>
        </p:nvGraphicFramePr>
        <p:xfrm>
          <a:off x="5081995" y="635702"/>
          <a:ext cx="6681916" cy="5937070"/>
        </p:xfrm>
        <a:graphic>
          <a:graphicData uri="http://schemas.openxmlformats.org/drawingml/2006/table">
            <a:tbl>
              <a:tblPr/>
              <a:tblGrid>
                <a:gridCol w="1596207">
                  <a:extLst>
                    <a:ext uri="{9D8B030D-6E8A-4147-A177-3AD203B41FA5}">
                      <a16:colId xmlns:a16="http://schemas.microsoft.com/office/drawing/2014/main" val="1616067507"/>
                    </a:ext>
                  </a:extLst>
                </a:gridCol>
                <a:gridCol w="1869897">
                  <a:extLst>
                    <a:ext uri="{9D8B030D-6E8A-4147-A177-3AD203B41FA5}">
                      <a16:colId xmlns:a16="http://schemas.microsoft.com/office/drawing/2014/main" val="2726280893"/>
                    </a:ext>
                  </a:extLst>
                </a:gridCol>
                <a:gridCol w="1602768">
                  <a:extLst>
                    <a:ext uri="{9D8B030D-6E8A-4147-A177-3AD203B41FA5}">
                      <a16:colId xmlns:a16="http://schemas.microsoft.com/office/drawing/2014/main" val="778604975"/>
                    </a:ext>
                  </a:extLst>
                </a:gridCol>
                <a:gridCol w="1613044">
                  <a:extLst>
                    <a:ext uri="{9D8B030D-6E8A-4147-A177-3AD203B41FA5}">
                      <a16:colId xmlns:a16="http://schemas.microsoft.com/office/drawing/2014/main" val="1427237644"/>
                    </a:ext>
                  </a:extLst>
                </a:gridCol>
              </a:tblGrid>
              <a:tr h="371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36" marR="5036" marT="503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Weekly working hours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Allowed over hours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Annual Leave (days)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207628"/>
                  </a:ext>
                </a:extLst>
              </a:tr>
              <a:tr h="23613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Austria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(4)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(1)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(3)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286847"/>
                  </a:ext>
                </a:extLst>
              </a:tr>
              <a:tr h="23613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Belgium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(4)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36" marR="5036" marT="503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36" marR="5036" marT="503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14223"/>
                  </a:ext>
                </a:extLst>
              </a:tr>
              <a:tr h="23613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Bulgaria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36" marR="5036" marT="503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36" marR="5036" marT="503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(1)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701427"/>
                  </a:ext>
                </a:extLst>
              </a:tr>
              <a:tr h="23613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Croatia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(6)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(5)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(6)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53523"/>
                  </a:ext>
                </a:extLst>
              </a:tr>
              <a:tr h="46683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Czech Republic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40 (3)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 (2)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 (1)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845216"/>
                  </a:ext>
                </a:extLst>
              </a:tr>
              <a:tr h="23613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Denmark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(7)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(4)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(4)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093006"/>
                  </a:ext>
                </a:extLst>
              </a:tr>
              <a:tr h="23613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Estonia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(2)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36" marR="5036" marT="503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(2)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981725"/>
                  </a:ext>
                </a:extLst>
              </a:tr>
              <a:tr h="23613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Finland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(2)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36" marR="5036" marT="503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(2)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443888"/>
                  </a:ext>
                </a:extLst>
              </a:tr>
              <a:tr h="23613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France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(5)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(3)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(6)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608795"/>
                  </a:ext>
                </a:extLst>
              </a:tr>
              <a:tr h="23613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Germany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(3)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36" marR="5036" marT="503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 (2)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143496"/>
                  </a:ext>
                </a:extLst>
              </a:tr>
              <a:tr h="23613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Greece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36.5 (4)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36" marR="5036" marT="503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(3)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806892"/>
                  </a:ext>
                </a:extLst>
              </a:tr>
              <a:tr h="23613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Hungary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40 (3)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5.76 (3)</a:t>
                      </a:r>
                    </a:p>
                  </a:txBody>
                  <a:tcPr marL="5036" marR="5036" marT="503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 (1)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376077"/>
                  </a:ext>
                </a:extLst>
              </a:tr>
              <a:tr h="23613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Italy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(4)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(1)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(2)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952970"/>
                  </a:ext>
                </a:extLst>
              </a:tr>
              <a:tr h="23613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Lithuania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(1)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(1)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36" marR="5036" marT="503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271895"/>
                  </a:ext>
                </a:extLst>
              </a:tr>
              <a:tr h="23613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Netherlands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(10)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(3)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(10)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799981"/>
                  </a:ext>
                </a:extLst>
              </a:tr>
              <a:tr h="23613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Portugal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(6)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(6)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(5)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907028"/>
                  </a:ext>
                </a:extLst>
              </a:tr>
              <a:tr h="23613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Poland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40 (3)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4.8 (1)</a:t>
                      </a:r>
                    </a:p>
                  </a:txBody>
                  <a:tcPr marL="5036" marR="5036" marT="503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20 (1) </a:t>
                      </a:r>
                    </a:p>
                  </a:txBody>
                  <a:tcPr marL="5036" marR="5036" marT="503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203164"/>
                  </a:ext>
                </a:extLst>
              </a:tr>
              <a:tr h="23613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Slovakia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40 (2)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4.8 (1)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36" marR="5036" marT="503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83147"/>
                  </a:ext>
                </a:extLst>
              </a:tr>
              <a:tr h="23613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Slovenia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(1)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(1)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(1)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717720"/>
                  </a:ext>
                </a:extLst>
              </a:tr>
              <a:tr h="23613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Spain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(5)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36" marR="5036" marT="503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(7)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412409"/>
                  </a:ext>
                </a:extLst>
              </a:tr>
              <a:tr h="23613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Sweden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(8)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(1)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(2)</a:t>
                      </a:r>
                    </a:p>
                  </a:txBody>
                  <a:tcPr marL="5036" marR="5036" marT="503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17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97622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1455</Words>
  <Application>Microsoft Office PowerPoint</Application>
  <PresentationFormat>Widescreen</PresentationFormat>
  <Paragraphs>327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</vt:lpstr>
      <vt:lpstr>Kantoorthema</vt:lpstr>
      <vt:lpstr>Content of Collective Agreements in Visegrad Countries –  Preliminary findings from BARCOM/COLBAR project</vt:lpstr>
      <vt:lpstr>The CBA Database</vt:lpstr>
      <vt:lpstr>PowerPoint Presentation</vt:lpstr>
      <vt:lpstr>The CBA Database Topics</vt:lpstr>
      <vt:lpstr>PowerPoint Presentation</vt:lpstr>
      <vt:lpstr>What is included in European CBAs?</vt:lpstr>
      <vt:lpstr>Visegrad countries in the CBA database</vt:lpstr>
      <vt:lpstr>Wages</vt:lpstr>
      <vt:lpstr>Working hours</vt:lpstr>
      <vt:lpstr>Social security</vt:lpstr>
      <vt:lpstr>Sickness and disability</vt:lpstr>
      <vt:lpstr>Gender and Equality Bargaining</vt:lpstr>
      <vt:lpstr>Job Classification Systems</vt:lpstr>
      <vt:lpstr>Request for Collaboration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introduction</dc:title>
  <cp:lastModifiedBy>szudig szudig</cp:lastModifiedBy>
  <cp:revision>39</cp:revision>
  <dcterms:modified xsi:type="dcterms:W3CDTF">2019-10-09T09:02:07Z</dcterms:modified>
</cp:coreProperties>
</file>