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9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62084ada72_0_5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2" name="Google Shape;182;g62084ada72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2" name="Google Shape;19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Google Shape;202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1" name="Google Shape;101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2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22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32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62084ada72_0_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" name="Google Shape;142;g62084ada72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62084ada72_0_2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" name="Google Shape;152;g62084ada72_0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62084ada72_0_3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" name="Google Shape;161;g62084ada72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62084ada72_0_4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" name="Google Shape;171;g62084ada72_0_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dia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en verticale teks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e titel en teks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en objec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ekop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houd van twee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gelijking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lleen titel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eg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houd met bijschrift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fbeelding met bijschrift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g"/><Relationship Id="rId7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ageindicator.org/Wageindicatorfoundation/publications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ageindicator.org/Wageindicatorfoundation/projects/colbar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3"/>
          <p:cNvSpPr txBox="1">
            <a:spLocks noGrp="1"/>
          </p:cNvSpPr>
          <p:nvPr>
            <p:ph type="ctrTitle"/>
          </p:nvPr>
        </p:nvSpPr>
        <p:spPr>
          <a:xfrm>
            <a:off x="3435658" y="2564905"/>
            <a:ext cx="5972710" cy="12291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</a:pPr>
            <a:r>
              <a:rPr lang="nl-NL" sz="5400"/>
              <a:t>Project introduction</a:t>
            </a:r>
            <a:endParaRPr/>
          </a:p>
        </p:txBody>
      </p:sp>
      <p:sp>
        <p:nvSpPr>
          <p:cNvPr id="89" name="Google Shape;89;p13"/>
          <p:cNvSpPr txBox="1">
            <a:spLocks noGrp="1"/>
          </p:cNvSpPr>
          <p:nvPr>
            <p:ph type="subTitle" idx="1"/>
          </p:nvPr>
        </p:nvSpPr>
        <p:spPr>
          <a:xfrm>
            <a:off x="4171329" y="3794078"/>
            <a:ext cx="3704456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nl-NL"/>
              <a:t>Paulien Osse</a:t>
            </a:r>
            <a:endParaRPr/>
          </a:p>
        </p:txBody>
      </p:sp>
      <p:pic>
        <p:nvPicPr>
          <p:cNvPr id="90" name="Google Shape;90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600057" y="613023"/>
            <a:ext cx="1417953" cy="581789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Google Shape;91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738730" y="514027"/>
            <a:ext cx="1371043" cy="779780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13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0938860" y="6225144"/>
            <a:ext cx="880309" cy="458658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3"/>
          <p:cNvSpPr/>
          <p:nvPr/>
        </p:nvSpPr>
        <p:spPr>
          <a:xfrm>
            <a:off x="8738730" y="6225144"/>
            <a:ext cx="2349482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Supported by the European Commission, DG Employment, Social Affairs and Inclusion, </a:t>
            </a:r>
            <a:r>
              <a:rPr lang="nl-NL" sz="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VP/2018/004/0008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4" name="Google Shape;94;p13" descr="C:\My documents\0-BRIEVEN\LOGO'S\logoprp00 UvA.tif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4382947" y="579209"/>
            <a:ext cx="1640610" cy="564391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Google Shape;95;p13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4727848" y="1916833"/>
            <a:ext cx="4363101" cy="434073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96" name="Google Shape;96;p13"/>
          <p:cNvCxnSpPr/>
          <p:nvPr/>
        </p:nvCxnSpPr>
        <p:spPr>
          <a:xfrm>
            <a:off x="2207568" y="1700808"/>
            <a:ext cx="784887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7" name="Google Shape;97;p13"/>
          <p:cNvCxnSpPr/>
          <p:nvPr/>
        </p:nvCxnSpPr>
        <p:spPr>
          <a:xfrm>
            <a:off x="2999656" y="2564904"/>
            <a:ext cx="640871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98" name="Google Shape;98;p13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1865683" y="488071"/>
            <a:ext cx="2016224" cy="8316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2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l-NL"/>
              <a:t>Previous analyses with the dataset</a:t>
            </a:r>
            <a:endParaRPr/>
          </a:p>
        </p:txBody>
      </p:sp>
      <p:sp>
        <p:nvSpPr>
          <p:cNvPr id="185" name="Google Shape;185;p22"/>
          <p:cNvSpPr txBox="1">
            <a:spLocks noGrp="1"/>
          </p:cNvSpPr>
          <p:nvPr>
            <p:ph type="body" idx="1"/>
          </p:nvPr>
        </p:nvSpPr>
        <p:spPr>
          <a:xfrm>
            <a:off x="838200" y="1661395"/>
            <a:ext cx="10515600" cy="487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0" indent="-22860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60"/>
              <a:buChar char="•"/>
            </a:pPr>
            <a:r>
              <a:rPr lang="nl-NL" sz="1960" dirty="0"/>
              <a:t>BARCOM Reports:</a:t>
            </a:r>
            <a:endParaRPr dirty="0"/>
          </a:p>
          <a:p>
            <a:pPr marL="685800" lvl="1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79"/>
              <a:buChar char="•"/>
            </a:pPr>
            <a:r>
              <a:rPr lang="nl-NL" sz="1679" dirty="0"/>
              <a:t>Report 1 - Contents of Collective Bargaining Agreements in the Commerce Sector  </a:t>
            </a:r>
            <a:endParaRPr dirty="0"/>
          </a:p>
          <a:p>
            <a:pPr marL="685800" lvl="1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79"/>
              <a:buChar char="•"/>
            </a:pPr>
            <a:r>
              <a:rPr lang="nl-NL" sz="1679" dirty="0"/>
              <a:t>Report 2 - Bargaining Systems in the commerce sector in Europe</a:t>
            </a:r>
            <a:endParaRPr dirty="0"/>
          </a:p>
          <a:p>
            <a:pPr marL="685800" lvl="1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79"/>
              <a:buChar char="•"/>
            </a:pPr>
            <a:r>
              <a:rPr lang="nl-NL" sz="1679" dirty="0"/>
              <a:t>Report 3 - Bargaining Systems and Collective Bargaining Agreements in the Commerce Sector</a:t>
            </a:r>
            <a:endParaRPr dirty="0"/>
          </a:p>
          <a:p>
            <a:pPr marL="228600" lvl="0" indent="-22860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960"/>
              <a:buChar char="•"/>
            </a:pPr>
            <a:r>
              <a:rPr lang="nl-NL" sz="1960" dirty="0"/>
              <a:t>Other reports and journal articles</a:t>
            </a:r>
            <a:endParaRPr dirty="0"/>
          </a:p>
          <a:p>
            <a:pPr marL="685800" lvl="1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79"/>
              <a:buChar char="•"/>
            </a:pPr>
            <a:r>
              <a:rPr lang="nl-NL" sz="1679" dirty="0"/>
              <a:t>Ceccon, D., &amp; Ahmad, I. (2018). Are Collective Agreements in Cambodia, Indonesia, Pakistan and Vietnam Guaranteeing Decent Working Conditions? WageIndicator Foundation, Amsterdam</a:t>
            </a:r>
            <a:endParaRPr dirty="0"/>
          </a:p>
          <a:p>
            <a:pPr marL="685800" lvl="1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79"/>
              <a:buChar char="•"/>
            </a:pPr>
            <a:r>
              <a:rPr lang="nl-NL" sz="1679" dirty="0"/>
              <a:t>Ceccon, D., &amp; Ahmad, I. (2018). Do Collective Agreements increase Equality and promote Work-Life Balance? Evidence from WageIndicator Database. WageIndicator Foundation, Amsterdam</a:t>
            </a:r>
            <a:endParaRPr dirty="0"/>
          </a:p>
          <a:p>
            <a:pPr marL="685800" lvl="1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79"/>
              <a:buChar char="•"/>
            </a:pPr>
            <a:r>
              <a:rPr lang="nl-NL" sz="1679" dirty="0"/>
              <a:t>Borbély, S. (2016). GPG clauses in collective agreements, including summaries of the discussions in the trade unions. WageIndicator Foundation, Amsterdam. </a:t>
            </a:r>
            <a:endParaRPr dirty="0"/>
          </a:p>
          <a:p>
            <a:pPr marL="685800" lvl="1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79"/>
              <a:buChar char="•"/>
            </a:pPr>
            <a:r>
              <a:rPr lang="nl-NL" sz="1679" dirty="0"/>
              <a:t>Ceccon, D., Tijdens, K.G., Osse, P., Pralitasari, N., Ndoricimpa, A. and Ngeh Tingum, E. (2016). Manual and codebook of the WageIndicator Collective Agreements Database – Version 2 - May 2016. WageIndicator Foundation, Amsterdam. </a:t>
            </a:r>
            <a:endParaRPr dirty="0"/>
          </a:p>
          <a:p>
            <a:pPr marL="685800" lvl="1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79"/>
              <a:buChar char="•"/>
            </a:pPr>
            <a:r>
              <a:rPr lang="nl-NL" sz="1679" dirty="0"/>
              <a:t>Besamusca J., Tijdens K. (2015). Comparing collective bargaining agreements for developing countries. International Journal of Manpower, 36(1), 86 – 102. </a:t>
            </a:r>
            <a:endParaRPr dirty="0"/>
          </a:p>
          <a:p>
            <a:pPr marL="685800" lvl="1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79"/>
              <a:buChar char="•"/>
            </a:pPr>
            <a:r>
              <a:rPr lang="nl-NL" sz="1679" dirty="0"/>
              <a:t>Ceccon, D. (2015). Gender Equality and Work/Family Balance Arrangements in Collective Agreements in Africa, LatinAmerica and South East Asia. Amsterdam: WageIndicator Foundation</a:t>
            </a:r>
            <a:endParaRPr dirty="0"/>
          </a:p>
          <a:p>
            <a:pPr marL="228600" lvl="0" indent="-22860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960"/>
              <a:buChar char="•"/>
            </a:pPr>
            <a:r>
              <a:rPr lang="nl-NL" sz="1960" dirty="0"/>
              <a:t>Downloadable</a:t>
            </a:r>
            <a:endParaRPr dirty="0"/>
          </a:p>
          <a:p>
            <a:pPr marL="685800" lvl="1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79"/>
              <a:buChar char="•"/>
            </a:pPr>
            <a:r>
              <a:rPr lang="nl-NL" sz="1679" u="sng" dirty="0">
                <a:solidFill>
                  <a:schemeClr val="hlink"/>
                </a:solidFill>
                <a:hlinkClick r:id="rId3"/>
              </a:rPr>
              <a:t>https://wageindicator.org/Wageindicatorfoundation/publications</a:t>
            </a:r>
            <a:r>
              <a:rPr lang="nl-NL" sz="1679" dirty="0"/>
              <a:t>	</a:t>
            </a:r>
            <a:endParaRPr dirty="0"/>
          </a:p>
        </p:txBody>
      </p:sp>
      <p:sp>
        <p:nvSpPr>
          <p:cNvPr id="186" name="Google Shape;186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10</a:t>
            </a:fld>
            <a:endParaRPr/>
          </a:p>
        </p:txBody>
      </p:sp>
      <p:pic>
        <p:nvPicPr>
          <p:cNvPr id="187" name="Google Shape;187;p2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69800" y="6467166"/>
            <a:ext cx="2248008" cy="22364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88" name="Google Shape;188;p22"/>
          <p:cNvCxnSpPr/>
          <p:nvPr/>
        </p:nvCxnSpPr>
        <p:spPr>
          <a:xfrm>
            <a:off x="838200" y="560899"/>
            <a:ext cx="10666800" cy="26100"/>
          </a:xfrm>
          <a:prstGeom prst="straightConnector1">
            <a:avLst/>
          </a:prstGeom>
          <a:noFill/>
          <a:ln w="19050" cap="flat" cmpd="sng">
            <a:solidFill>
              <a:srgbClr val="A6BFDE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89" name="Google Shape;189;p22"/>
          <p:cNvCxnSpPr/>
          <p:nvPr/>
        </p:nvCxnSpPr>
        <p:spPr>
          <a:xfrm>
            <a:off x="838200" y="1392072"/>
            <a:ext cx="10666800" cy="13500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2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l-NL"/>
              <a:t>Dissemination</a:t>
            </a:r>
            <a:endParaRPr/>
          </a:p>
        </p:txBody>
      </p:sp>
      <p:sp>
        <p:nvSpPr>
          <p:cNvPr id="195" name="Google Shape;195;p23"/>
          <p:cNvSpPr txBox="1">
            <a:spLocks noGrp="1"/>
          </p:cNvSpPr>
          <p:nvPr>
            <p:ph type="body" idx="1"/>
          </p:nvPr>
        </p:nvSpPr>
        <p:spPr>
          <a:xfrm>
            <a:off x="838200" y="1747623"/>
            <a:ext cx="10515600" cy="46283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0" indent="-22860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80"/>
              <a:buChar char="•"/>
            </a:pPr>
            <a:r>
              <a:rPr lang="nl-NL" sz="2380" dirty="0"/>
              <a:t>Main Event in Amsterdam (January-March 2021)</a:t>
            </a:r>
            <a:endParaRPr dirty="0"/>
          </a:p>
          <a:p>
            <a:pPr marL="685800" lvl="1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40"/>
              <a:buChar char="•"/>
            </a:pPr>
            <a:r>
              <a:rPr lang="nl-NL" sz="2040" dirty="0"/>
              <a:t>Presentation and discussion of project results</a:t>
            </a:r>
            <a:endParaRPr dirty="0"/>
          </a:p>
          <a:p>
            <a:pPr marL="685800" lvl="1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40"/>
              <a:buChar char="•"/>
            </a:pPr>
            <a:r>
              <a:rPr lang="nl-NL" sz="2040" dirty="0"/>
              <a:t>Approx. 75 attendants: social partners, negotiators, policy makers, researchers</a:t>
            </a:r>
            <a:endParaRPr dirty="0"/>
          </a:p>
          <a:p>
            <a:pPr marL="228600" lvl="0" indent="-22860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380"/>
              <a:buChar char="•"/>
            </a:pPr>
            <a:r>
              <a:rPr lang="nl-NL" sz="2380" dirty="0"/>
              <a:t>8 newsletters</a:t>
            </a:r>
            <a:endParaRPr dirty="0"/>
          </a:p>
          <a:p>
            <a:pPr marL="685800" lvl="1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40"/>
              <a:buChar char="•"/>
            </a:pPr>
            <a:r>
              <a:rPr lang="nl-NL" sz="2040" dirty="0"/>
              <a:t>distributed among social partners, negotiators, policy makers, researchers </a:t>
            </a:r>
            <a:endParaRPr dirty="0"/>
          </a:p>
          <a:p>
            <a:pPr marL="685800" lvl="1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40"/>
              <a:buChar char="•"/>
            </a:pPr>
            <a:r>
              <a:rPr lang="nl-NL" sz="2040" dirty="0"/>
              <a:t>COLBAR-EUROPE will maintain an email database</a:t>
            </a:r>
            <a:endParaRPr dirty="0"/>
          </a:p>
          <a:p>
            <a:pPr marL="685800" lvl="1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40"/>
              <a:buChar char="•"/>
            </a:pPr>
            <a:r>
              <a:rPr lang="nl-NL" sz="2040" dirty="0"/>
              <a:t>subscriptions: </a:t>
            </a:r>
            <a:r>
              <a:rPr lang="nl-NL" sz="2040" u="sng" dirty="0">
                <a:solidFill>
                  <a:schemeClr val="hlink"/>
                </a:solidFill>
                <a:hlinkClick r:id="rId3"/>
              </a:rPr>
              <a:t>https://wageindicator.org/Wageindicatorfoundation/projects/colbar</a:t>
            </a:r>
            <a:endParaRPr sz="2040" dirty="0"/>
          </a:p>
          <a:p>
            <a:pPr marL="228600" lvl="0" indent="-22860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380"/>
              <a:buChar char="•"/>
            </a:pPr>
            <a:r>
              <a:rPr lang="nl-NL" sz="2380" dirty="0"/>
              <a:t>WageIndicator websites with </a:t>
            </a:r>
            <a:r>
              <a:rPr lang="nl-NL" sz="2380"/>
              <a:t>CBA pages</a:t>
            </a:r>
            <a:endParaRPr dirty="0"/>
          </a:p>
          <a:p>
            <a:pPr marL="228600" lvl="0" indent="-22860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380"/>
              <a:buChar char="•"/>
            </a:pPr>
            <a:r>
              <a:rPr lang="nl-NL" sz="2380" dirty="0"/>
              <a:t>Project webpage </a:t>
            </a:r>
            <a:endParaRPr dirty="0"/>
          </a:p>
          <a:p>
            <a:pPr marL="685800" lvl="1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40"/>
              <a:buChar char="•"/>
            </a:pPr>
            <a:r>
              <a:rPr lang="nl-NL" sz="2040" u="sng" dirty="0">
                <a:solidFill>
                  <a:schemeClr val="hlink"/>
                </a:solidFill>
                <a:hlinkClick r:id="rId3"/>
              </a:rPr>
              <a:t>https://wageindicator.org/Wageindicatorfoundation/projects/colbar</a:t>
            </a:r>
            <a:endParaRPr sz="2040" dirty="0"/>
          </a:p>
          <a:p>
            <a:pPr marL="685800" lvl="1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40"/>
              <a:buChar char="•"/>
            </a:pPr>
            <a:r>
              <a:rPr lang="nl-NL" sz="2040" dirty="0"/>
              <a:t>all reports will be published here (free downloadable)</a:t>
            </a:r>
            <a:endParaRPr dirty="0"/>
          </a:p>
          <a:p>
            <a:pPr marL="228600" lvl="0" indent="-22860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380"/>
              <a:buChar char="•"/>
            </a:pPr>
            <a:r>
              <a:rPr lang="nl-NL" sz="2380" dirty="0"/>
              <a:t>One-page-one-country reports</a:t>
            </a:r>
            <a:endParaRPr dirty="0"/>
          </a:p>
          <a:p>
            <a:pPr marL="685800" lvl="1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40"/>
              <a:buChar char="•"/>
            </a:pPr>
            <a:r>
              <a:rPr lang="nl-NL" sz="2040" dirty="0"/>
              <a:t>for Main Event: text and graphs about agreements in country</a:t>
            </a:r>
            <a:endParaRPr dirty="0"/>
          </a:p>
        </p:txBody>
      </p:sp>
      <p:sp>
        <p:nvSpPr>
          <p:cNvPr id="196" name="Google Shape;196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11</a:t>
            </a:fld>
            <a:endParaRPr/>
          </a:p>
        </p:txBody>
      </p:sp>
      <p:pic>
        <p:nvPicPr>
          <p:cNvPr id="197" name="Google Shape;197;p2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19676" y="6467166"/>
            <a:ext cx="2248008" cy="22364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98" name="Google Shape;198;p23"/>
          <p:cNvCxnSpPr/>
          <p:nvPr/>
        </p:nvCxnSpPr>
        <p:spPr>
          <a:xfrm>
            <a:off x="838200" y="560899"/>
            <a:ext cx="10666863" cy="25955"/>
          </a:xfrm>
          <a:prstGeom prst="straightConnector1">
            <a:avLst/>
          </a:prstGeom>
          <a:noFill/>
          <a:ln w="19050" cap="flat" cmpd="sng">
            <a:solidFill>
              <a:srgbClr val="A6BFDE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99" name="Google Shape;199;p23"/>
          <p:cNvCxnSpPr/>
          <p:nvPr/>
        </p:nvCxnSpPr>
        <p:spPr>
          <a:xfrm>
            <a:off x="838200" y="1392072"/>
            <a:ext cx="10666863" cy="13647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2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l-NL"/>
              <a:t>Added value of COLBAR-EUROPE</a:t>
            </a:r>
            <a:endParaRPr/>
          </a:p>
        </p:txBody>
      </p:sp>
      <p:sp>
        <p:nvSpPr>
          <p:cNvPr id="205" name="Google Shape;205;p24"/>
          <p:cNvSpPr txBox="1">
            <a:spLocks noGrp="1"/>
          </p:cNvSpPr>
          <p:nvPr>
            <p:ph type="body" idx="1"/>
          </p:nvPr>
        </p:nvSpPr>
        <p:spPr>
          <a:xfrm>
            <a:off x="838200" y="1528549"/>
            <a:ext cx="10515600" cy="49692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0" indent="-22860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80"/>
              <a:buChar char="•"/>
            </a:pPr>
            <a:r>
              <a:rPr lang="nl-NL" sz="2380"/>
              <a:t>No EU-wide comparison of bargaining outcomes</a:t>
            </a:r>
            <a:endParaRPr/>
          </a:p>
          <a:p>
            <a:pPr marL="685800" lvl="1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20"/>
              <a:buChar char="•"/>
            </a:pPr>
            <a:r>
              <a:rPr lang="nl-NL" sz="1820"/>
              <a:t>Due to the absence of coded CBA data covering multiple countries, cross-country comparative analyses of the content of collective agreements were not possible until now</a:t>
            </a:r>
            <a:endParaRPr/>
          </a:p>
          <a:p>
            <a:pPr marL="685800" lvl="1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20"/>
              <a:buChar char="•"/>
            </a:pPr>
            <a:r>
              <a:rPr lang="nl-NL" sz="1820"/>
              <a:t>Exception:  our previous BARCOM project coded 120 Agreements in commerce sector from 23 EU countries</a:t>
            </a:r>
            <a:endParaRPr/>
          </a:p>
          <a:p>
            <a:pPr marL="685800" lvl="1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20"/>
              <a:buChar char="•"/>
            </a:pPr>
            <a:r>
              <a:rPr lang="nl-NL" sz="1820"/>
              <a:t>COLBAR-EUROPE targets agreements for all sectors, including the public sector, and for candidate countries</a:t>
            </a:r>
            <a:endParaRPr/>
          </a:p>
          <a:p>
            <a:pPr marL="228600" lvl="0" indent="-22860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380"/>
              <a:buChar char="•"/>
            </a:pPr>
            <a:r>
              <a:rPr lang="nl-NL" sz="2380"/>
              <a:t>Developing a keyword system </a:t>
            </a:r>
            <a:endParaRPr/>
          </a:p>
          <a:p>
            <a:pPr marL="685800" lvl="1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20"/>
              <a:buChar char="•"/>
            </a:pPr>
            <a:r>
              <a:rPr lang="nl-NL" sz="1820"/>
              <a:t>if a sufficient number of collective agreements in one language is coded, the coding processes can be speeded up by developing software for highlighting the keywords</a:t>
            </a:r>
            <a:endParaRPr/>
          </a:p>
          <a:p>
            <a:pPr marL="685800" lvl="1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20"/>
              <a:buChar char="•"/>
            </a:pPr>
            <a:r>
              <a:rPr lang="nl-NL" sz="1820"/>
              <a:t>thereby opening perspectives for long-term monitoring of the bargaining results in European countries</a:t>
            </a:r>
            <a:endParaRPr/>
          </a:p>
          <a:p>
            <a:pPr marL="228600" lvl="0" indent="-22860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380"/>
              <a:buChar char="•"/>
            </a:pPr>
            <a:r>
              <a:rPr lang="nl-NL" sz="2380"/>
              <a:t>Standardisation of data collection procedures for the CBA databases </a:t>
            </a:r>
            <a:endParaRPr/>
          </a:p>
          <a:p>
            <a:pPr marL="685800" lvl="1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20"/>
              <a:buChar char="•"/>
            </a:pPr>
            <a:r>
              <a:rPr lang="nl-NL" sz="1820"/>
              <a:t>allowing for efficient continuation of the data collections beyond the action</a:t>
            </a:r>
            <a:endParaRPr/>
          </a:p>
          <a:p>
            <a:pPr marL="685800" lvl="1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20"/>
              <a:buChar char="•"/>
            </a:pPr>
            <a:r>
              <a:rPr lang="nl-NL" sz="1820"/>
              <a:t>thereby enlarging the time series for collective agreements in the CBA database</a:t>
            </a:r>
            <a:endParaRPr/>
          </a:p>
          <a:p>
            <a:pPr marL="228600" lvl="0" indent="-22860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380"/>
              <a:buChar char="•"/>
            </a:pPr>
            <a:r>
              <a:rPr lang="nl-NL" sz="2380"/>
              <a:t>Cooperation of partners</a:t>
            </a:r>
            <a:endParaRPr/>
          </a:p>
          <a:p>
            <a:pPr marL="685800" lvl="1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20"/>
              <a:buChar char="•"/>
            </a:pPr>
            <a:r>
              <a:rPr lang="nl-NL" sz="1820"/>
              <a:t>aiming for long-term cooperation between applicant, co-applicants and associated partners </a:t>
            </a:r>
            <a:endParaRPr/>
          </a:p>
          <a:p>
            <a:pPr marL="685800" lvl="1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20"/>
              <a:buChar char="•"/>
            </a:pPr>
            <a:r>
              <a:rPr lang="nl-NL" sz="1820"/>
              <a:t>inviting new partners</a:t>
            </a:r>
            <a:endParaRPr/>
          </a:p>
          <a:p>
            <a:pPr marL="685800" lvl="1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20"/>
              <a:buChar char="•"/>
            </a:pPr>
            <a:r>
              <a:rPr lang="nl-NL" sz="1820"/>
              <a:t>thereby opening perspectives for continuation of the CBA database</a:t>
            </a:r>
            <a:endParaRPr/>
          </a:p>
          <a:p>
            <a:pPr marL="228600" lvl="0" indent="-10414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960"/>
              <a:buNone/>
            </a:pPr>
            <a:endParaRPr sz="1960"/>
          </a:p>
        </p:txBody>
      </p:sp>
      <p:sp>
        <p:nvSpPr>
          <p:cNvPr id="206" name="Google Shape;206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12</a:t>
            </a:fld>
            <a:endParaRPr/>
          </a:p>
        </p:txBody>
      </p:sp>
      <p:pic>
        <p:nvPicPr>
          <p:cNvPr id="207" name="Google Shape;207;p2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28858" y="6497827"/>
            <a:ext cx="2248008" cy="22364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08" name="Google Shape;208;p24"/>
          <p:cNvCxnSpPr/>
          <p:nvPr/>
        </p:nvCxnSpPr>
        <p:spPr>
          <a:xfrm>
            <a:off x="838200" y="560899"/>
            <a:ext cx="10666863" cy="25955"/>
          </a:xfrm>
          <a:prstGeom prst="straightConnector1">
            <a:avLst/>
          </a:prstGeom>
          <a:noFill/>
          <a:ln w="19050" cap="flat" cmpd="sng">
            <a:solidFill>
              <a:srgbClr val="A6BFDE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09" name="Google Shape;209;p24"/>
          <p:cNvCxnSpPr/>
          <p:nvPr/>
        </p:nvCxnSpPr>
        <p:spPr>
          <a:xfrm>
            <a:off x="838200" y="1392072"/>
            <a:ext cx="10666863" cy="13647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l-NL"/>
              <a:t>Aims of COLBAR-EUROPE</a:t>
            </a:r>
            <a:endParaRPr/>
          </a:p>
        </p:txBody>
      </p:sp>
      <p:sp>
        <p:nvSpPr>
          <p:cNvPr id="105" name="Google Shape;105;p14"/>
          <p:cNvSpPr txBox="1">
            <a:spLocks noGrp="1"/>
          </p:cNvSpPr>
          <p:nvPr>
            <p:ph type="body" idx="1"/>
          </p:nvPr>
        </p:nvSpPr>
        <p:spPr>
          <a:xfrm>
            <a:off x="838200" y="1519084"/>
            <a:ext cx="10515600" cy="46578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nl-NL"/>
              <a:t>Collective bargaining is key for wage setting and working conditions, but very little is known about what exactly is agreed 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nl-NL"/>
              <a:t>COLBAR-EUROPE aims to improve knowledge about the content of Collective Labour Agreements in EU28 plus 5 candidate countries and about the content of Transnational Company Agreements (TCAs)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nl-NL"/>
              <a:t>COLBAR-EUROPE main activities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nl-NL"/>
              <a:t>collect, annotate and code these agreements 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nl-NL"/>
              <a:t>do so for 500+ Labour Agreements and 25 TCAs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nl-NL"/>
              <a:t>merge with the already coded 120 agreements from the BARCOM project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nl-NL"/>
              <a:t>compare and analyse the coded content of these agreements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nl-NL"/>
              <a:t>organise a Main Event to present and discuss the findings</a:t>
            </a:r>
            <a:endParaRPr/>
          </a:p>
        </p:txBody>
      </p:sp>
      <p:cxnSp>
        <p:nvCxnSpPr>
          <p:cNvPr id="106" name="Google Shape;106;p14"/>
          <p:cNvCxnSpPr/>
          <p:nvPr/>
        </p:nvCxnSpPr>
        <p:spPr>
          <a:xfrm>
            <a:off x="838200" y="560899"/>
            <a:ext cx="10666863" cy="25955"/>
          </a:xfrm>
          <a:prstGeom prst="straightConnector1">
            <a:avLst/>
          </a:prstGeom>
          <a:noFill/>
          <a:ln w="19050" cap="flat" cmpd="sng">
            <a:solidFill>
              <a:srgbClr val="A6BFDE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07" name="Google Shape;107;p14"/>
          <p:cNvCxnSpPr/>
          <p:nvPr/>
        </p:nvCxnSpPr>
        <p:spPr>
          <a:xfrm>
            <a:off x="838200" y="1392072"/>
            <a:ext cx="10666863" cy="13647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108" name="Google Shape;108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3573" y="6356350"/>
            <a:ext cx="2248008" cy="223648"/>
          </a:xfrm>
          <a:prstGeom prst="rect">
            <a:avLst/>
          </a:prstGeom>
          <a:noFill/>
          <a:ln>
            <a:noFill/>
          </a:ln>
        </p:spPr>
      </p:pic>
      <p:sp>
        <p:nvSpPr>
          <p:cNvPr id="109" name="Google Shape;109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2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l-NL"/>
              <a:t>Consortium</a:t>
            </a:r>
            <a:endParaRPr/>
          </a:p>
        </p:txBody>
      </p:sp>
      <p:sp>
        <p:nvSpPr>
          <p:cNvPr id="115" name="Google Shape;115;p15"/>
          <p:cNvSpPr txBox="1">
            <a:spLocks noGrp="1"/>
          </p:cNvSpPr>
          <p:nvPr>
            <p:ph type="body" idx="1"/>
          </p:nvPr>
        </p:nvSpPr>
        <p:spPr>
          <a:xfrm>
            <a:off x="838200" y="1690687"/>
            <a:ext cx="10515600" cy="46289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0" indent="-2286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nl-NL"/>
              <a:t>PARTNERS</a:t>
            </a:r>
            <a:endParaRPr/>
          </a:p>
          <a:p>
            <a:pPr marL="685800" lvl="1" indent="-228600" algn="l" rtl="0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nl-NL"/>
              <a:t>UvA - University of Amsterdam</a:t>
            </a:r>
            <a:endParaRPr/>
          </a:p>
          <a:p>
            <a:pPr marL="685800" lvl="1" indent="-228600" algn="l" rtl="0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nl-NL"/>
              <a:t>CELSI - Central European Labour Studies Institute, Bratislava</a:t>
            </a:r>
            <a:endParaRPr/>
          </a:p>
          <a:p>
            <a:pPr marL="685800" lvl="1" indent="-228600" algn="l" rtl="0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nl-NL"/>
              <a:t>CNEL - National Council for Economics and Labour (Consiglio nazionale dell'economia e del lavoro), Rome</a:t>
            </a:r>
            <a:endParaRPr/>
          </a:p>
          <a:p>
            <a:pPr marL="228600" lvl="0" indent="-22860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nl-NL"/>
              <a:t>ASSOCIATE PARTNERS</a:t>
            </a:r>
            <a:endParaRPr/>
          </a:p>
          <a:p>
            <a:pPr marL="685800" lvl="1" indent="-228600" algn="l" rtl="0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nl-NL"/>
              <a:t>WageIndicator Foundation, Amsterdam</a:t>
            </a:r>
            <a:endParaRPr/>
          </a:p>
          <a:p>
            <a:pPr marL="685800" lvl="1" indent="-228600" algn="l" rtl="0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nl-NL"/>
              <a:t>ETUI - European Trade Union Institute, Brussels</a:t>
            </a:r>
            <a:endParaRPr/>
          </a:p>
          <a:p>
            <a:pPr marL="685800" lvl="1" indent="-228600" algn="l" rtl="0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nl-NL"/>
              <a:t>UNI Europa, Brussels</a:t>
            </a:r>
            <a:endParaRPr/>
          </a:p>
          <a:p>
            <a:pPr marL="685800" lvl="1" indent="-228600" algn="l" rtl="0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nl-NL"/>
              <a:t>Solidarność Katowice, Poland</a:t>
            </a:r>
            <a:endParaRPr/>
          </a:p>
          <a:p>
            <a:pPr marL="685800" lvl="1" indent="-228600" algn="l" rtl="0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nl-NL"/>
              <a:t>Solidarność Gdansk , Poland</a:t>
            </a:r>
            <a:endParaRPr/>
          </a:p>
          <a:p>
            <a:pPr marL="685800" lvl="1" indent="-228600" algn="l" rtl="0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nl-NL"/>
              <a:t>CCOO Servicios, Madrid</a:t>
            </a:r>
            <a:endParaRPr/>
          </a:p>
          <a:p>
            <a:pPr marL="228600" lvl="0" indent="-5080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  <p:sp>
        <p:nvSpPr>
          <p:cNvPr id="116" name="Google Shape;116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3</a:t>
            </a:fld>
            <a:endParaRPr/>
          </a:p>
        </p:txBody>
      </p:sp>
      <p:cxnSp>
        <p:nvCxnSpPr>
          <p:cNvPr id="117" name="Google Shape;117;p15"/>
          <p:cNvCxnSpPr/>
          <p:nvPr/>
        </p:nvCxnSpPr>
        <p:spPr>
          <a:xfrm>
            <a:off x="838200" y="560899"/>
            <a:ext cx="10666863" cy="25955"/>
          </a:xfrm>
          <a:prstGeom prst="straightConnector1">
            <a:avLst/>
          </a:prstGeom>
          <a:noFill/>
          <a:ln w="19050" cap="flat" cmpd="sng">
            <a:solidFill>
              <a:srgbClr val="A6BFDE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18" name="Google Shape;118;p15"/>
          <p:cNvCxnSpPr/>
          <p:nvPr/>
        </p:nvCxnSpPr>
        <p:spPr>
          <a:xfrm>
            <a:off x="838200" y="1392072"/>
            <a:ext cx="10666863" cy="13647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119" name="Google Shape;119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60870" y="6453519"/>
            <a:ext cx="2248008" cy="2236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l-NL"/>
              <a:t>Roles in consortium - Partners</a:t>
            </a:r>
            <a:endParaRPr/>
          </a:p>
        </p:txBody>
      </p:sp>
      <p:sp>
        <p:nvSpPr>
          <p:cNvPr id="125" name="Google Shape;125;p16"/>
          <p:cNvSpPr txBox="1">
            <a:spLocks noGrp="1"/>
          </p:cNvSpPr>
          <p:nvPr>
            <p:ph type="body" idx="1"/>
          </p:nvPr>
        </p:nvSpPr>
        <p:spPr>
          <a:xfrm>
            <a:off x="838200" y="1514901"/>
            <a:ext cx="10515600" cy="48414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0" indent="-22860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60"/>
              <a:buChar char="•"/>
            </a:pPr>
            <a:r>
              <a:rPr lang="nl-NL" sz="1960"/>
              <a:t>UvA/AIAS-HSI </a:t>
            </a:r>
            <a:endParaRPr/>
          </a:p>
          <a:p>
            <a:pPr marL="685800" lvl="1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79"/>
              <a:buChar char="•"/>
            </a:pPr>
            <a:r>
              <a:rPr lang="nl-NL" sz="1679"/>
              <a:t>overall and scientific project management, maintaining project website and contact database, distributing newsletters</a:t>
            </a:r>
            <a:endParaRPr/>
          </a:p>
          <a:p>
            <a:pPr marL="685800" lvl="1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79"/>
              <a:buChar char="•"/>
            </a:pPr>
            <a:r>
              <a:rPr lang="nl-NL" sz="1679"/>
              <a:t>organising one kick-off meeting, one mid-term meeting and one final conference in Amsterdam, </a:t>
            </a:r>
            <a:endParaRPr/>
          </a:p>
          <a:p>
            <a:pPr marL="685800" lvl="1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79"/>
              <a:buChar char="•"/>
            </a:pPr>
            <a:r>
              <a:rPr lang="nl-NL" sz="1679"/>
              <a:t>collecting and coding the agreements (apart from Visegrad countries and Italy)</a:t>
            </a:r>
            <a:endParaRPr/>
          </a:p>
          <a:p>
            <a:pPr marL="685800" lvl="1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79"/>
              <a:buChar char="•"/>
            </a:pPr>
            <a:r>
              <a:rPr lang="nl-NL" sz="1679"/>
              <a:t>uploading the texts in the CBA Database</a:t>
            </a:r>
            <a:endParaRPr/>
          </a:p>
          <a:p>
            <a:pPr marL="685800" lvl="1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79"/>
              <a:buChar char="•"/>
            </a:pPr>
            <a:r>
              <a:rPr lang="nl-NL" sz="1679"/>
              <a:t>developing and applying the key word system</a:t>
            </a:r>
            <a:endParaRPr/>
          </a:p>
          <a:p>
            <a:pPr marL="685800" lvl="1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79"/>
              <a:buChar char="•"/>
            </a:pPr>
            <a:r>
              <a:rPr lang="nl-NL" sz="1679"/>
              <a:t>analysing the dataset for delivery of 8 out of 10 reports</a:t>
            </a:r>
            <a:endParaRPr/>
          </a:p>
          <a:p>
            <a:pPr marL="228600" lvl="0" indent="-22860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960"/>
              <a:buChar char="•"/>
            </a:pPr>
            <a:r>
              <a:rPr lang="nl-NL" sz="1960"/>
              <a:t>CELSI </a:t>
            </a:r>
            <a:endParaRPr/>
          </a:p>
          <a:p>
            <a:pPr marL="685800" lvl="1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79"/>
              <a:buChar char="•"/>
            </a:pPr>
            <a:r>
              <a:rPr lang="nl-NL" sz="1679"/>
              <a:t>organising one kick-off meeting in Bratislava and contributing to the midterm meeting and final conference</a:t>
            </a:r>
            <a:endParaRPr/>
          </a:p>
          <a:p>
            <a:pPr marL="685800" lvl="1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79"/>
              <a:buChar char="•"/>
            </a:pPr>
            <a:r>
              <a:rPr lang="nl-NL" sz="1679"/>
              <a:t>collecting and coding agreements from Visegrad countries</a:t>
            </a:r>
            <a:endParaRPr/>
          </a:p>
          <a:p>
            <a:pPr marL="685800" lvl="1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79"/>
              <a:buChar char="•"/>
            </a:pPr>
            <a:r>
              <a:rPr lang="nl-NL" sz="1679"/>
              <a:t>delivering quarterly dataset updates of the CBA Database</a:t>
            </a:r>
            <a:endParaRPr/>
          </a:p>
          <a:p>
            <a:pPr marL="685800" lvl="1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79"/>
              <a:buChar char="•"/>
            </a:pPr>
            <a:r>
              <a:rPr lang="nl-NL" sz="1679"/>
              <a:t>analysing the dataset for delivery of 1 of the 10 reports: agreements in Visegrad countries</a:t>
            </a:r>
            <a:endParaRPr/>
          </a:p>
          <a:p>
            <a:pPr marL="228600" lvl="0" indent="-22860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960"/>
              <a:buChar char="•"/>
            </a:pPr>
            <a:r>
              <a:rPr lang="nl-NL" sz="1960"/>
              <a:t>CNEL</a:t>
            </a:r>
            <a:endParaRPr/>
          </a:p>
          <a:p>
            <a:pPr marL="685800" lvl="1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79"/>
              <a:buChar char="•"/>
            </a:pPr>
            <a:r>
              <a:rPr lang="nl-NL" sz="1679"/>
              <a:t>organising one kick-off meeting in Rome and contributing to the midterm meeting and final conference</a:t>
            </a:r>
            <a:endParaRPr/>
          </a:p>
          <a:p>
            <a:pPr marL="685800" lvl="1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79"/>
              <a:buChar char="•"/>
            </a:pPr>
            <a:r>
              <a:rPr lang="nl-NL" sz="1679"/>
              <a:t>collecting and coding agreements from Italy</a:t>
            </a:r>
            <a:endParaRPr/>
          </a:p>
          <a:p>
            <a:pPr marL="685800" lvl="1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79"/>
              <a:buChar char="•"/>
            </a:pPr>
            <a:r>
              <a:rPr lang="nl-NL" sz="1679"/>
              <a:t>jointly with UvA/AIAS-HSI developing and applying the key word system</a:t>
            </a:r>
            <a:endParaRPr/>
          </a:p>
          <a:p>
            <a:pPr marL="685800" lvl="1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79"/>
              <a:buChar char="•"/>
            </a:pPr>
            <a:r>
              <a:rPr lang="nl-NL" sz="1679"/>
              <a:t>analysing the dataset for delivery of 1 of the 10 reports: agreements in Italy</a:t>
            </a:r>
            <a:endParaRPr/>
          </a:p>
          <a:p>
            <a:pPr marL="228600" lvl="0" indent="-10414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960"/>
              <a:buNone/>
            </a:pPr>
            <a:endParaRPr sz="1960"/>
          </a:p>
        </p:txBody>
      </p:sp>
      <p:sp>
        <p:nvSpPr>
          <p:cNvPr id="126" name="Google Shape;126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4</a:t>
            </a:fld>
            <a:endParaRPr/>
          </a:p>
        </p:txBody>
      </p:sp>
      <p:pic>
        <p:nvPicPr>
          <p:cNvPr id="127" name="Google Shape;12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8983" y="6497827"/>
            <a:ext cx="2248008" cy="22364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8" name="Google Shape;128;p16"/>
          <p:cNvCxnSpPr/>
          <p:nvPr/>
        </p:nvCxnSpPr>
        <p:spPr>
          <a:xfrm>
            <a:off x="838200" y="560899"/>
            <a:ext cx="10666863" cy="25955"/>
          </a:xfrm>
          <a:prstGeom prst="straightConnector1">
            <a:avLst/>
          </a:prstGeom>
          <a:noFill/>
          <a:ln w="19050" cap="flat" cmpd="sng">
            <a:solidFill>
              <a:srgbClr val="A6BFDE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29" name="Google Shape;129;p16"/>
          <p:cNvCxnSpPr/>
          <p:nvPr/>
        </p:nvCxnSpPr>
        <p:spPr>
          <a:xfrm>
            <a:off x="838200" y="1392072"/>
            <a:ext cx="10666863" cy="13647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l-NL"/>
              <a:t>Roles in consortium - Associate partners</a:t>
            </a:r>
            <a:endParaRPr/>
          </a:p>
        </p:txBody>
      </p:sp>
      <p:sp>
        <p:nvSpPr>
          <p:cNvPr id="135" name="Google Shape;135;p1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90"/>
              <a:buChar char="•"/>
            </a:pPr>
            <a:r>
              <a:rPr lang="nl-NL" sz="2590"/>
              <a:t>Associate partners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20"/>
              <a:buChar char="•"/>
            </a:pPr>
            <a:r>
              <a:rPr lang="nl-NL" sz="2220"/>
              <a:t>WageIndicator</a:t>
            </a:r>
            <a:endParaRPr sz="2220"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20"/>
              <a:buChar char="•"/>
            </a:pPr>
            <a:r>
              <a:rPr lang="nl-NL" sz="2220"/>
              <a:t>ETUI</a:t>
            </a:r>
            <a:endParaRPr sz="2220"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20"/>
              <a:buChar char="•"/>
            </a:pPr>
            <a:r>
              <a:rPr lang="nl-NL" sz="2220"/>
              <a:t>UNI Europa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20"/>
              <a:buChar char="•"/>
            </a:pPr>
            <a:r>
              <a:rPr lang="nl-NL" sz="2220"/>
              <a:t>Solidarność Katowice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20"/>
              <a:buChar char="•"/>
            </a:pPr>
            <a:r>
              <a:rPr lang="nl-NL" sz="2220"/>
              <a:t>Solidarność Gdansk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20"/>
              <a:buChar char="•"/>
            </a:pPr>
            <a:r>
              <a:rPr lang="nl-NL" sz="2220"/>
              <a:t>CCOO Servicios</a:t>
            </a:r>
            <a:endParaRPr sz="222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90"/>
              <a:buChar char="•"/>
            </a:pPr>
            <a:r>
              <a:rPr lang="nl-NL" sz="2590"/>
              <a:t>Tasks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20"/>
              <a:buChar char="•"/>
            </a:pPr>
            <a:r>
              <a:rPr lang="nl-NL" sz="2220"/>
              <a:t>Attend the meetings, comment on the aims and results of COLBAR-EUROPE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20"/>
              <a:buChar char="•"/>
            </a:pPr>
            <a:r>
              <a:rPr lang="nl-NL" sz="2220"/>
              <a:t>Contribute to collecting Agreements in your country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20"/>
              <a:buChar char="•"/>
            </a:pPr>
            <a:r>
              <a:rPr lang="nl-NL" sz="2220"/>
              <a:t>Promote the project and the CBA database with social partners in your country</a:t>
            </a:r>
            <a:endParaRPr/>
          </a:p>
          <a:p>
            <a:pPr marL="228600" lvl="0" indent="-6413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90"/>
              <a:buNone/>
            </a:pPr>
            <a:endParaRPr sz="2590"/>
          </a:p>
          <a:p>
            <a:pPr marL="685800" lvl="1" indent="-8763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20"/>
              <a:buNone/>
            </a:pPr>
            <a:endParaRPr sz="2220"/>
          </a:p>
        </p:txBody>
      </p:sp>
      <p:sp>
        <p:nvSpPr>
          <p:cNvPr id="136" name="Google Shape;136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5</a:t>
            </a:fld>
            <a:endParaRPr/>
          </a:p>
        </p:txBody>
      </p:sp>
      <p:pic>
        <p:nvPicPr>
          <p:cNvPr id="137" name="Google Shape;137;p1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46970" y="6427088"/>
            <a:ext cx="2248008" cy="22364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8" name="Google Shape;138;p17"/>
          <p:cNvCxnSpPr/>
          <p:nvPr/>
        </p:nvCxnSpPr>
        <p:spPr>
          <a:xfrm>
            <a:off x="838200" y="560899"/>
            <a:ext cx="10666863" cy="25955"/>
          </a:xfrm>
          <a:prstGeom prst="straightConnector1">
            <a:avLst/>
          </a:prstGeom>
          <a:noFill/>
          <a:ln w="19050" cap="flat" cmpd="sng">
            <a:solidFill>
              <a:srgbClr val="A6BFDE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39" name="Google Shape;139;p17"/>
          <p:cNvCxnSpPr/>
          <p:nvPr/>
        </p:nvCxnSpPr>
        <p:spPr>
          <a:xfrm>
            <a:off x="838200" y="1392072"/>
            <a:ext cx="10666863" cy="13647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8"/>
          <p:cNvSpPr txBox="1">
            <a:spLocks noGrp="1"/>
          </p:cNvSpPr>
          <p:nvPr>
            <p:ph type="title"/>
          </p:nvPr>
        </p:nvSpPr>
        <p:spPr>
          <a:xfrm>
            <a:off x="838200" y="365126"/>
            <a:ext cx="10515600" cy="105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l-NL"/>
              <a:t>Five research objectives</a:t>
            </a:r>
            <a:endParaRPr/>
          </a:p>
        </p:txBody>
      </p:sp>
      <p:sp>
        <p:nvSpPr>
          <p:cNvPr id="145" name="Google Shape;145;p18"/>
          <p:cNvSpPr txBox="1">
            <a:spLocks noGrp="1"/>
          </p:cNvSpPr>
          <p:nvPr>
            <p:ph type="body" idx="1"/>
          </p:nvPr>
        </p:nvSpPr>
        <p:spPr>
          <a:xfrm>
            <a:off x="838200" y="1415844"/>
            <a:ext cx="10515600" cy="50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457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AutoNum type="arabicPeriod"/>
            </a:pPr>
            <a:r>
              <a:rPr lang="nl-NL" sz="2600"/>
              <a:t>Which topics are agreed upon in the agreements and can patterns in bargaining topics be identified within and across countries and private and public sectors?</a:t>
            </a:r>
            <a:endParaRPr/>
          </a:p>
          <a:p>
            <a:pPr marL="457200" lvl="0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AutoNum type="arabicPeriod"/>
            </a:pPr>
            <a:r>
              <a:rPr lang="nl-NL" sz="2600"/>
              <a:t>Do agreements include wage clauses, pay scales and indexation clauses, and how do pay scales compare within and across countries and sectors?</a:t>
            </a:r>
            <a:endParaRPr/>
          </a:p>
          <a:p>
            <a:pPr marL="457200" lvl="0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AutoNum type="arabicPeriod"/>
            </a:pPr>
            <a:r>
              <a:rPr lang="nl-NL" sz="2600"/>
              <a:t>To what extent is a wider bargaining agenda agreed upon and are clauses traded off against each other?</a:t>
            </a:r>
            <a:endParaRPr/>
          </a:p>
          <a:p>
            <a:pPr marL="457200" lvl="0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AutoNum type="arabicPeriod"/>
            </a:pPr>
            <a:r>
              <a:rPr lang="nl-NL" sz="2600"/>
              <a:t>Do agreements converge across countries when concluded by daughters of multinational companies and do they align with Transnational Company Agreements?</a:t>
            </a:r>
            <a:endParaRPr/>
          </a:p>
          <a:p>
            <a:pPr marL="457200" lvl="0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AutoNum type="arabicPeriod"/>
            </a:pPr>
            <a:r>
              <a:rPr lang="nl-NL" sz="2600"/>
              <a:t>Is a continuous Europe-wide data collection of collective agreements feasible?</a:t>
            </a:r>
            <a:endParaRPr/>
          </a:p>
        </p:txBody>
      </p:sp>
      <p:sp>
        <p:nvSpPr>
          <p:cNvPr id="146" name="Google Shape;146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6</a:t>
            </a:fld>
            <a:endParaRPr/>
          </a:p>
        </p:txBody>
      </p:sp>
      <p:pic>
        <p:nvPicPr>
          <p:cNvPr id="147" name="Google Shape;147;p1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65335" y="6538912"/>
            <a:ext cx="2248008" cy="22364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48" name="Google Shape;148;p18"/>
          <p:cNvCxnSpPr/>
          <p:nvPr/>
        </p:nvCxnSpPr>
        <p:spPr>
          <a:xfrm>
            <a:off x="838200" y="560899"/>
            <a:ext cx="10666800" cy="26100"/>
          </a:xfrm>
          <a:prstGeom prst="straightConnector1">
            <a:avLst/>
          </a:prstGeom>
          <a:noFill/>
          <a:ln w="19050" cap="flat" cmpd="sng">
            <a:solidFill>
              <a:srgbClr val="A6BFDE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49" name="Google Shape;149;p18"/>
          <p:cNvCxnSpPr/>
          <p:nvPr/>
        </p:nvCxnSpPr>
        <p:spPr>
          <a:xfrm>
            <a:off x="838200" y="1392072"/>
            <a:ext cx="10666800" cy="13500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9"/>
          <p:cNvSpPr txBox="1">
            <a:spLocks noGrp="1"/>
          </p:cNvSpPr>
          <p:nvPr>
            <p:ph type="title"/>
          </p:nvPr>
        </p:nvSpPr>
        <p:spPr>
          <a:xfrm>
            <a:off x="477673" y="306132"/>
            <a:ext cx="112320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nl-NL" sz="2800"/>
              <a:t>Analyses based on 613 Labour Agreements and 25 Transnational Agreements</a:t>
            </a:r>
            <a:endParaRPr/>
          </a:p>
        </p:txBody>
      </p:sp>
      <p:pic>
        <p:nvPicPr>
          <p:cNvPr id="155" name="Google Shape;155;p1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7673" y="1392072"/>
            <a:ext cx="11027400" cy="5362800"/>
          </a:xfrm>
          <a:prstGeom prst="rect">
            <a:avLst/>
          </a:prstGeom>
          <a:noFill/>
          <a:ln>
            <a:noFill/>
          </a:ln>
        </p:spPr>
      </p:pic>
      <p:sp>
        <p:nvSpPr>
          <p:cNvPr id="156" name="Google Shape;156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7</a:t>
            </a:fld>
            <a:endParaRPr/>
          </a:p>
        </p:txBody>
      </p:sp>
      <p:cxnSp>
        <p:nvCxnSpPr>
          <p:cNvPr id="157" name="Google Shape;157;p19"/>
          <p:cNvCxnSpPr/>
          <p:nvPr/>
        </p:nvCxnSpPr>
        <p:spPr>
          <a:xfrm>
            <a:off x="477673" y="559558"/>
            <a:ext cx="11027400" cy="27300"/>
          </a:xfrm>
          <a:prstGeom prst="straightConnector1">
            <a:avLst/>
          </a:prstGeom>
          <a:noFill/>
          <a:ln w="19050" cap="flat" cmpd="sng">
            <a:solidFill>
              <a:srgbClr val="A6BFDE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58" name="Google Shape;158;p19"/>
          <p:cNvCxnSpPr/>
          <p:nvPr/>
        </p:nvCxnSpPr>
        <p:spPr>
          <a:xfrm>
            <a:off x="477673" y="1392072"/>
            <a:ext cx="11027400" cy="13500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2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11081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</a:pPr>
            <a:r>
              <a:rPr lang="nl-NL" sz="4000" b="1"/>
              <a:t>Analyses of Agreements (COLBAR+BARCOM=TOTAL)</a:t>
            </a:r>
            <a:endParaRPr sz="4000" b="1"/>
          </a:p>
        </p:txBody>
      </p:sp>
      <p:sp>
        <p:nvSpPr>
          <p:cNvPr id="164" name="Google Shape;164;p20"/>
          <p:cNvSpPr txBox="1">
            <a:spLocks noGrp="1"/>
          </p:cNvSpPr>
          <p:nvPr>
            <p:ph type="body" idx="1"/>
          </p:nvPr>
        </p:nvSpPr>
        <p:spPr>
          <a:xfrm>
            <a:off x="838200" y="1600200"/>
            <a:ext cx="10515600" cy="489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0" indent="-22860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80"/>
              <a:buChar char="•"/>
            </a:pPr>
            <a:r>
              <a:rPr lang="nl-NL" sz="2380" b="1"/>
              <a:t>CELSI</a:t>
            </a:r>
            <a:r>
              <a:rPr lang="nl-NL" sz="2380"/>
              <a:t>: one report about Visegrad countries</a:t>
            </a:r>
            <a:endParaRPr sz="2380"/>
          </a:p>
          <a:p>
            <a:pPr marL="685800" lvl="1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40"/>
              <a:buChar char="•"/>
            </a:pPr>
            <a:r>
              <a:rPr lang="nl-NL" sz="2040"/>
              <a:t>Czech Republic	7 + 3 = 10</a:t>
            </a:r>
            <a:endParaRPr/>
          </a:p>
          <a:p>
            <a:pPr marL="685800" lvl="1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40"/>
              <a:buChar char="•"/>
            </a:pPr>
            <a:r>
              <a:rPr lang="nl-NL" sz="2040"/>
              <a:t>Hungary		8 + 2 = 10</a:t>
            </a:r>
            <a:endParaRPr/>
          </a:p>
          <a:p>
            <a:pPr marL="685800" lvl="1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40"/>
              <a:buChar char="•"/>
            </a:pPr>
            <a:r>
              <a:rPr lang="nl-NL" sz="2040"/>
              <a:t>Poland		10 + 0 = 10</a:t>
            </a:r>
            <a:endParaRPr/>
          </a:p>
          <a:p>
            <a:pPr marL="685800" lvl="1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40"/>
              <a:buChar char="•"/>
            </a:pPr>
            <a:r>
              <a:rPr lang="nl-NL" sz="2040"/>
              <a:t>Slovakia		8 + 2 = 10</a:t>
            </a:r>
            <a:endParaRPr/>
          </a:p>
          <a:p>
            <a:pPr marL="228600" lvl="0" indent="-22860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380"/>
              <a:buChar char="•"/>
            </a:pPr>
            <a:r>
              <a:rPr lang="nl-NL" sz="2380" b="1"/>
              <a:t>CNEL</a:t>
            </a:r>
            <a:r>
              <a:rPr lang="nl-NL" sz="2380"/>
              <a:t>: </a:t>
            </a:r>
            <a:endParaRPr/>
          </a:p>
          <a:p>
            <a:pPr marL="685800" lvl="1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40"/>
              <a:buChar char="•"/>
            </a:pPr>
            <a:r>
              <a:rPr lang="nl-NL" sz="2040"/>
              <a:t>one report about Italy ( 88 + 12 = 100) </a:t>
            </a:r>
            <a:endParaRPr/>
          </a:p>
          <a:p>
            <a:pPr marL="228600" lvl="0" indent="-22860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380"/>
              <a:buChar char="•"/>
            </a:pPr>
            <a:r>
              <a:rPr lang="nl-NL" sz="2380" b="1"/>
              <a:t>UvA</a:t>
            </a:r>
            <a:r>
              <a:rPr lang="nl-NL" sz="2380"/>
              <a:t>: </a:t>
            </a:r>
            <a:endParaRPr/>
          </a:p>
          <a:p>
            <a:pPr marL="685800" lvl="1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40"/>
              <a:buChar char="•"/>
            </a:pPr>
            <a:r>
              <a:rPr lang="nl-NL" sz="2040"/>
              <a:t>one report about Netherlands (90 + 10 = 100)</a:t>
            </a:r>
            <a:endParaRPr/>
          </a:p>
          <a:p>
            <a:pPr marL="685800" lvl="1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40"/>
              <a:buChar char="•"/>
            </a:pPr>
            <a:r>
              <a:rPr lang="nl-NL" sz="2040"/>
              <a:t>one report about Spain (92 + 8 = 100)</a:t>
            </a:r>
            <a:endParaRPr/>
          </a:p>
          <a:p>
            <a:pPr marL="685800" lvl="1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40"/>
              <a:buChar char="•"/>
            </a:pPr>
            <a:r>
              <a:rPr lang="nl-NL" sz="2040"/>
              <a:t>four reports about entire dataset (518 + 120 = 638)</a:t>
            </a:r>
            <a:endParaRPr/>
          </a:p>
          <a:p>
            <a:pPr marL="1143000" lvl="2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</a:pPr>
            <a:r>
              <a:rPr lang="nl-NL" sz="1700"/>
              <a:t>comparing agreements in 4 sectors</a:t>
            </a:r>
            <a:endParaRPr/>
          </a:p>
          <a:p>
            <a:pPr marL="1143000" lvl="2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</a:pPr>
            <a:r>
              <a:rPr lang="nl-NL" sz="1700"/>
              <a:t>wage clauses in agreements</a:t>
            </a:r>
            <a:endParaRPr/>
          </a:p>
          <a:p>
            <a:pPr marL="1143000" lvl="2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</a:pPr>
            <a:r>
              <a:rPr lang="nl-NL" sz="1700"/>
              <a:t>wider bargaining agenda</a:t>
            </a:r>
            <a:endParaRPr/>
          </a:p>
          <a:p>
            <a:pPr marL="1143000" lvl="2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</a:pPr>
            <a:r>
              <a:rPr lang="nl-NL" sz="1700"/>
              <a:t>convergence across subsidiaries of MNEs and TCAs</a:t>
            </a:r>
            <a:endParaRPr/>
          </a:p>
          <a:p>
            <a:pPr marL="685800" lvl="1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40"/>
              <a:buChar char="•"/>
            </a:pPr>
            <a:r>
              <a:rPr lang="nl-NL" sz="2040"/>
              <a:t>one report about perspectives for CBA data collection</a:t>
            </a:r>
            <a:endParaRPr/>
          </a:p>
        </p:txBody>
      </p:sp>
      <p:sp>
        <p:nvSpPr>
          <p:cNvPr id="165" name="Google Shape;165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8</a:t>
            </a:fld>
            <a:endParaRPr/>
          </a:p>
        </p:txBody>
      </p:sp>
      <p:pic>
        <p:nvPicPr>
          <p:cNvPr id="166" name="Google Shape;166;p2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83449" y="6487544"/>
            <a:ext cx="2248008" cy="22364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67" name="Google Shape;167;p20"/>
          <p:cNvCxnSpPr/>
          <p:nvPr/>
        </p:nvCxnSpPr>
        <p:spPr>
          <a:xfrm>
            <a:off x="838200" y="560899"/>
            <a:ext cx="10666800" cy="26100"/>
          </a:xfrm>
          <a:prstGeom prst="straightConnector1">
            <a:avLst/>
          </a:prstGeom>
          <a:noFill/>
          <a:ln w="19050" cap="flat" cmpd="sng">
            <a:solidFill>
              <a:srgbClr val="A6BFDE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68" name="Google Shape;168;p20"/>
          <p:cNvCxnSpPr/>
          <p:nvPr/>
        </p:nvCxnSpPr>
        <p:spPr>
          <a:xfrm>
            <a:off x="838200" y="1392072"/>
            <a:ext cx="10666800" cy="13500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2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11081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</a:pPr>
            <a:r>
              <a:rPr lang="nl-NL" sz="4000" b="1"/>
              <a:t>Collective Agreements - done or in the pipeline</a:t>
            </a:r>
            <a:endParaRPr sz="4000" b="1"/>
          </a:p>
        </p:txBody>
      </p:sp>
      <p:sp>
        <p:nvSpPr>
          <p:cNvPr id="174" name="Google Shape;174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9</a:t>
            </a:fld>
            <a:endParaRPr/>
          </a:p>
        </p:txBody>
      </p:sp>
      <p:pic>
        <p:nvPicPr>
          <p:cNvPr id="175" name="Google Shape;175;p2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83449" y="6487544"/>
            <a:ext cx="2248008" cy="22364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76" name="Google Shape;176;p21"/>
          <p:cNvCxnSpPr/>
          <p:nvPr/>
        </p:nvCxnSpPr>
        <p:spPr>
          <a:xfrm>
            <a:off x="838200" y="560899"/>
            <a:ext cx="10666800" cy="26100"/>
          </a:xfrm>
          <a:prstGeom prst="straightConnector1">
            <a:avLst/>
          </a:prstGeom>
          <a:noFill/>
          <a:ln w="19050" cap="flat" cmpd="sng">
            <a:solidFill>
              <a:srgbClr val="A6BFDE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77" name="Google Shape;177;p21"/>
          <p:cNvCxnSpPr/>
          <p:nvPr/>
        </p:nvCxnSpPr>
        <p:spPr>
          <a:xfrm>
            <a:off x="838200" y="1392072"/>
            <a:ext cx="10666800" cy="13500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78" name="Google Shape;178;p21"/>
          <p:cNvSpPr txBox="1"/>
          <p:nvPr/>
        </p:nvSpPr>
        <p:spPr>
          <a:xfrm>
            <a:off x="971050" y="1785950"/>
            <a:ext cx="10533900" cy="7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79" name="Google Shape;179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38200" y="1573000"/>
            <a:ext cx="10422300" cy="4630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1097</Words>
  <Application>Microsoft Office PowerPoint</Application>
  <PresentationFormat>Widescreen</PresentationFormat>
  <Paragraphs>134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Kantoorthema</vt:lpstr>
      <vt:lpstr>Project introduction</vt:lpstr>
      <vt:lpstr>Aims of COLBAR-EUROPE</vt:lpstr>
      <vt:lpstr>Consortium</vt:lpstr>
      <vt:lpstr>Roles in consortium - Partners</vt:lpstr>
      <vt:lpstr>Roles in consortium - Associate partners</vt:lpstr>
      <vt:lpstr>Five research objectives</vt:lpstr>
      <vt:lpstr>Analyses based on 613 Labour Agreements and 25 Transnational Agreements</vt:lpstr>
      <vt:lpstr>Analyses of Agreements (COLBAR+BARCOM=TOTAL)</vt:lpstr>
      <vt:lpstr>Collective Agreements - done or in the pipeline</vt:lpstr>
      <vt:lpstr>Previous analyses with the dataset</vt:lpstr>
      <vt:lpstr>Dissemination</vt:lpstr>
      <vt:lpstr>Added value of COLBAR-EUROPE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introduction</dc:title>
  <cp:lastModifiedBy>szudig szudig</cp:lastModifiedBy>
  <cp:revision>1</cp:revision>
  <dcterms:modified xsi:type="dcterms:W3CDTF">2019-10-09T11:40:23Z</dcterms:modified>
</cp:coreProperties>
</file>