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66" r:id="rId9"/>
    <p:sldId id="280" r:id="rId10"/>
    <p:sldId id="281" r:id="rId11"/>
    <p:sldId id="267" r:id="rId12"/>
    <p:sldId id="268" r:id="rId1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Barlow Light" panose="00000400000000000000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aleway SemiBold" pitchFamily="2" charset="0"/>
      <p:regular r:id="rId32"/>
      <p:bold r:id="rId33"/>
      <p:italic r:id="rId34"/>
      <p:boldItalic r:id="rId35"/>
    </p:embeddedFont>
    <p:embeddedFont>
      <p:font typeface="Raleway Thin" pitchFamily="2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Roboto Light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rIJqRYyIP+399zSh6TJJrgfSE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21EDF-C991-4DB7-BCB3-0D08E05C1D85}" v="1" dt="2022-04-28T11:39:48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3" d="100"/>
          <a:sy n="193" d="100"/>
        </p:scale>
        <p:origin x="86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font" Target="fonts/font3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font" Target="fonts/font32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font" Target="fonts/font27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font" Target="fonts/font3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800452026829978E-2"/>
          <c:y val="0.14887417329748387"/>
          <c:w val="0.71423483522892972"/>
          <c:h val="0.67385902182585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Addis Ababa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Textile</c:v>
                </c:pt>
                <c:pt idx="1">
                  <c:v>Apparel</c:v>
                </c:pt>
                <c:pt idx="2">
                  <c:v>Textile &amp; Apparel</c:v>
                </c:pt>
                <c:pt idx="3">
                  <c:v>Flower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2-4349-A300-65A695198A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Oromia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Textile</c:v>
                </c:pt>
                <c:pt idx="1">
                  <c:v>Apparel</c:v>
                </c:pt>
                <c:pt idx="2">
                  <c:v>Textile &amp; Apparel</c:v>
                </c:pt>
                <c:pt idx="3">
                  <c:v>Flower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72-4349-A300-65A695198A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Hawassa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Textile</c:v>
                </c:pt>
                <c:pt idx="1">
                  <c:v>Apparel</c:v>
                </c:pt>
                <c:pt idx="2">
                  <c:v>Textile &amp; Apparel</c:v>
                </c:pt>
                <c:pt idx="3">
                  <c:v>Flower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72-4349-A300-65A695198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27840"/>
        <c:axId val="138089216"/>
      </c:barChart>
      <c:catAx>
        <c:axId val="17462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089216"/>
        <c:crosses val="autoZero"/>
        <c:auto val="1"/>
        <c:lblAlgn val="ctr"/>
        <c:lblOffset val="100"/>
        <c:noMultiLvlLbl val="0"/>
      </c:catAx>
      <c:valAx>
        <c:axId val="13808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627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87908408000727E-2"/>
          <c:y val="3.8065429321334832E-2"/>
          <c:w val="0.89249140193682686"/>
          <c:h val="0.86693063367079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Number of Workers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Addis Aaba</c:v>
                </c:pt>
                <c:pt idx="1">
                  <c:v>Oromia</c:v>
                </c:pt>
                <c:pt idx="2">
                  <c:v>Hawassa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4511</c:v>
                </c:pt>
                <c:pt idx="1">
                  <c:v>11982</c:v>
                </c:pt>
                <c:pt idx="2">
                  <c:v>976</c:v>
                </c:pt>
                <c:pt idx="3">
                  <c:v>17469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D-47FF-AB9C-02A710F17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 Workers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Addis Aaba</c:v>
                </c:pt>
                <c:pt idx="1">
                  <c:v>Oromia</c:v>
                </c:pt>
                <c:pt idx="2">
                  <c:v>Hawassa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3608</c:v>
                </c:pt>
                <c:pt idx="1">
                  <c:v>7065</c:v>
                </c:pt>
                <c:pt idx="2">
                  <c:v>787</c:v>
                </c:pt>
                <c:pt idx="3">
                  <c:v>11460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D-47FF-AB9C-02A710F17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Permanent Women Workers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529358396931943E-2"/>
                  <c:y val="3.49322781401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ED-47FF-AB9C-02A710F170C6}"/>
                </c:ext>
              </c:extLst>
            </c:dLbl>
            <c:dLbl>
              <c:idx val="1"/>
              <c:layout>
                <c:manualLayout>
                  <c:x val="-2.0529358396931912E-2"/>
                  <c:y val="1.0479683442045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ED-47FF-AB9C-02A710F170C6}"/>
                </c:ext>
              </c:extLst>
            </c:dLbl>
            <c:dLbl>
              <c:idx val="3"/>
              <c:layout>
                <c:manualLayout>
                  <c:x val="-1.8818578530520918E-2"/>
                  <c:y val="-6.9864556280301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ED-47FF-AB9C-02A710F17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Addis Aaba</c:v>
                </c:pt>
                <c:pt idx="1">
                  <c:v>Oromia</c:v>
                </c:pt>
                <c:pt idx="2">
                  <c:v>Hawassa</c:v>
                </c:pt>
                <c:pt idx="3">
                  <c:v>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3608</c:v>
                </c:pt>
                <c:pt idx="1">
                  <c:v>7065</c:v>
                </c:pt>
                <c:pt idx="2">
                  <c:v>787</c:v>
                </c:pt>
                <c:pt idx="3">
                  <c:v>11460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ED-47FF-AB9C-02A710F17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Permanent Men Workers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1975459064876948E-2"/>
                  <c:y val="6.9864556280301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ED-47FF-AB9C-02A710F170C6}"/>
                </c:ext>
              </c:extLst>
            </c:dLbl>
            <c:dLbl>
              <c:idx val="3"/>
              <c:layout>
                <c:manualLayout>
                  <c:x val="8.5538993320549636E-3"/>
                  <c:y val="3.49322781401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ED-47FF-AB9C-02A710F17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Addis Aaba</c:v>
                </c:pt>
                <c:pt idx="1">
                  <c:v>Oromia</c:v>
                </c:pt>
                <c:pt idx="2">
                  <c:v>Hawassa</c:v>
                </c:pt>
                <c:pt idx="3">
                  <c:v>Total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903</c:v>
                </c:pt>
                <c:pt idx="1">
                  <c:v>4917</c:v>
                </c:pt>
                <c:pt idx="2">
                  <c:v>189</c:v>
                </c:pt>
                <c:pt idx="3">
                  <c:v>6009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ED-47FF-AB9C-02A710F17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59616"/>
        <c:axId val="138161152"/>
      </c:barChart>
      <c:catAx>
        <c:axId val="13815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161152"/>
        <c:crosses val="autoZero"/>
        <c:auto val="1"/>
        <c:lblAlgn val="ctr"/>
        <c:lblOffset val="100"/>
        <c:noMultiLvlLbl val="0"/>
      </c:catAx>
      <c:valAx>
        <c:axId val="13816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3815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379310344827586"/>
          <c:y val="6.981645523476232E-2"/>
          <c:w val="0.33764367816091956"/>
          <c:h val="0.24310367454068241"/>
        </c:manualLayout>
      </c:layout>
      <c:overlay val="0"/>
      <c:txPr>
        <a:bodyPr/>
        <a:lstStyle/>
        <a:p>
          <a:pPr>
            <a:defRPr sz="1200"/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1B-4150-8907-8AE728965AEA}"/>
                </c:ext>
              </c:extLst>
            </c:dLbl>
            <c:dLbl>
              <c:idx val="1"/>
              <c:layout>
                <c:manualLayout>
                  <c:x val="-1.5432098765432098E-3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1B-4150-8907-8AE728965A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Textile</c:v>
                </c:pt>
                <c:pt idx="1">
                  <c:v>Flower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1B-4150-8907-8AE728965A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1B-4150-8907-8AE728965AEA}"/>
                </c:ext>
              </c:extLst>
            </c:dLbl>
            <c:dLbl>
              <c:idx val="1"/>
              <c:layout>
                <c:manualLayout>
                  <c:x val="1.2345679012345678E-2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1B-4150-8907-8AE728965A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Textile</c:v>
                </c:pt>
                <c:pt idx="1">
                  <c:v>Flower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1B-4150-8907-8AE728965A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604938271604937E-2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1B-4150-8907-8AE728965AEA}"/>
                </c:ext>
              </c:extLst>
            </c:dLbl>
            <c:dLbl>
              <c:idx val="1"/>
              <c:layout>
                <c:manualLayout>
                  <c:x val="9.2592592592592587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1B-4150-8907-8AE728965A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Textile</c:v>
                </c:pt>
                <c:pt idx="1">
                  <c:v>Flower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38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1B-4150-8907-8AE728965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164800"/>
        <c:axId val="164971648"/>
        <c:axId val="0"/>
      </c:bar3DChart>
      <c:catAx>
        <c:axId val="17516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971648"/>
        <c:crosses val="autoZero"/>
        <c:auto val="1"/>
        <c:lblAlgn val="ctr"/>
        <c:lblOffset val="100"/>
        <c:noMultiLvlLbl val="0"/>
      </c:catAx>
      <c:valAx>
        <c:axId val="16497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164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Sick Leave</c:v>
                </c:pt>
                <c:pt idx="1">
                  <c:v>Equal Pay-Equal Work</c:v>
                </c:pt>
                <c:pt idx="2">
                  <c:v>Regular Salary Payment</c:v>
                </c:pt>
                <c:pt idx="3">
                  <c:v>CBA</c:v>
                </c:pt>
                <c:pt idx="4">
                  <c:v>On-Site Clinic &amp; Bills</c:v>
                </c:pt>
                <c:pt idx="5">
                  <c:v>Free Protective Equipment</c:v>
                </c:pt>
                <c:pt idx="6">
                  <c:v>Fire Extinguisher</c:v>
                </c:pt>
                <c:pt idx="7">
                  <c:v>Discrimination</c:v>
                </c:pt>
                <c:pt idx="8">
                  <c:v>Fixed-term contracts for permanent jobs</c:v>
                </c:pt>
                <c:pt idx="9">
                  <c:v>Employment Contract</c:v>
                </c:pt>
                <c:pt idx="10">
                  <c:v>Working Hours; Overtime Premium</c:v>
                </c:pt>
                <c:pt idx="11">
                  <c:v>Miscellaneous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9</c:v>
                </c:pt>
                <c:pt idx="5">
                  <c:v>7</c:v>
                </c:pt>
                <c:pt idx="6">
                  <c:v>3</c:v>
                </c:pt>
                <c:pt idx="7">
                  <c:v>5</c:v>
                </c:pt>
                <c:pt idx="8">
                  <c:v>9</c:v>
                </c:pt>
                <c:pt idx="9">
                  <c:v>4</c:v>
                </c:pt>
                <c:pt idx="10">
                  <c:v>3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8-43B8-B243-56FCD1F9F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989952"/>
        <c:axId val="164999936"/>
      </c:barChart>
      <c:catAx>
        <c:axId val="16498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nl-NL"/>
          </a:p>
        </c:txPr>
        <c:crossAx val="164999936"/>
        <c:crosses val="autoZero"/>
        <c:auto val="1"/>
        <c:lblAlgn val="ctr"/>
        <c:lblOffset val="100"/>
        <c:noMultiLvlLbl val="0"/>
      </c:catAx>
      <c:valAx>
        <c:axId val="16499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98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566394478468E-2"/>
          <c:y val="3.4696704325687153E-2"/>
          <c:w val="0.46143518518518517"/>
          <c:h val="0.839031825934060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Sheet1!$A$2:$A$10</c:f>
              <c:strCache>
                <c:ptCount val="9"/>
                <c:pt idx="0">
                  <c:v>Tangible Inprovements: DWC &amp; SD</c:v>
                </c:pt>
                <c:pt idx="1">
                  <c:v>Unexplored areas in N. Ethiopia</c:v>
                </c:pt>
                <c:pt idx="2">
                  <c:v>Only 25% of Flower Ind. Covered</c:v>
                </c:pt>
                <c:pt idx="3">
                  <c:v>Huge Labor Related Gap</c:v>
                </c:pt>
                <c:pt idx="4">
                  <c:v>Fast expanding Industry</c:v>
                </c:pt>
                <c:pt idx="5">
                  <c:v>Gov't Shift: Agri to Ind.</c:v>
                </c:pt>
                <c:pt idx="6">
                  <c:v>Strong Interest from Federations</c:v>
                </c:pt>
                <c:pt idx="7">
                  <c:v>Strong Interest from TU &amp; MGT</c:v>
                </c:pt>
                <c:pt idx="8">
                  <c:v>Strong Interest from WI Team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3-4A4F-BD44-6AFB23F7C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3893841394825639"/>
          <c:y val="0"/>
          <c:w val="0.551802235658042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902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aac46f2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faac46f2e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5f77a169a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115f77a169a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919c1f4c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f919c1f4c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919c1f4c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f919c1f4c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5f77a169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15f77a169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5f77a169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15f77a169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45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5f77a169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15f77a169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68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5f77a169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15f77a169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20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5f77a169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15f77a169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853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725a647c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11725a647c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5f77a169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15f77a169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36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>
                <a:solidFill>
                  <a:srgbClr val="073763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095E6D-6BB5-4A53-BA52-3D6ADFA23580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F5AF-735F-4617-AD50-D4E83B8CF7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0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>
                <a:solidFill>
                  <a:srgbClr val="07376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1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gf6c9fba244_0_1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10325" y="4742350"/>
            <a:ext cx="1243179" cy="29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" sz="8600" b="1" i="0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 i="0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None/>
              <a:defRPr sz="4800">
                <a:solidFill>
                  <a:srgbClr val="0B5394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1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2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ceccon@wageindicator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ekonneneyoel666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aac46f2e1_0_6"/>
          <p:cNvSpPr txBox="1">
            <a:spLocks noGrp="1"/>
          </p:cNvSpPr>
          <p:nvPr>
            <p:ph type="ctrTitle"/>
          </p:nvPr>
        </p:nvSpPr>
        <p:spPr>
          <a:xfrm>
            <a:off x="1033200" y="1943100"/>
            <a:ext cx="4962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Decent Work Check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In Ethiopia</a:t>
            </a:r>
            <a:endParaRPr sz="3200" dirty="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gfaac46f2e1_0_6"/>
          <p:cNvSpPr txBox="1"/>
          <p:nvPr/>
        </p:nvSpPr>
        <p:spPr>
          <a:xfrm>
            <a:off x="3157875" y="3564575"/>
            <a:ext cx="58860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900"/>
            </a:pPr>
            <a:r>
              <a:rPr lang="en-US" sz="1900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Daniela Ceccon, Gashaw Tesfa, Eyoel Mekonnen WageIndicator Conference 2022 Part 1  </a:t>
            </a:r>
          </a:p>
          <a:p>
            <a:pPr>
              <a:buClr>
                <a:srgbClr val="000000"/>
              </a:buClr>
              <a:buSzPts val="1900"/>
            </a:pPr>
            <a:r>
              <a:rPr lang="en-US" sz="1900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29 April 2022</a:t>
            </a:r>
          </a:p>
        </p:txBody>
      </p:sp>
      <p:pic>
        <p:nvPicPr>
          <p:cNvPr id="67" name="Google Shape;67;gfaac46f2e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275" y="63125"/>
            <a:ext cx="2633125" cy="5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faac46f2e1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7800" y="103988"/>
            <a:ext cx="1851075" cy="4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855" y="290945"/>
            <a:ext cx="5640900" cy="654628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Opportunities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582875"/>
              </p:ext>
            </p:extLst>
          </p:nvPr>
        </p:nvGraphicFramePr>
        <p:xfrm>
          <a:off x="277091" y="924792"/>
          <a:ext cx="8534400" cy="391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018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5f77a169a_0_369"/>
          <p:cNvSpPr txBox="1">
            <a:spLocks noGrp="1"/>
          </p:cNvSpPr>
          <p:nvPr>
            <p:ph type="title"/>
          </p:nvPr>
        </p:nvSpPr>
        <p:spPr>
          <a:xfrm>
            <a:off x="399900" y="738125"/>
            <a:ext cx="8344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Special thought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322" name="Google Shape;322;g115f77a169a_0_369"/>
          <p:cNvSpPr txBox="1">
            <a:spLocks noGrp="1"/>
          </p:cNvSpPr>
          <p:nvPr>
            <p:ph type="body" idx="1"/>
          </p:nvPr>
        </p:nvSpPr>
        <p:spPr>
          <a:xfrm>
            <a:off x="399900" y="1507175"/>
            <a:ext cx="8249100" cy="31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A special thought goes to the project manager, Birhanu Mekonnen. Without him and his precious work, this would not have been possible.</a:t>
            </a:r>
            <a:endParaRPr sz="14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0" name="Google Shape;320;g115f77a169a_0_3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21" name="Google Shape;321;g115f77a169a_0_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68500"/>
            <a:ext cx="1279663" cy="2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115f77a169a_0_3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8962" y="2279925"/>
            <a:ext cx="3530977" cy="235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115f77a169a_0_3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395" y="4868505"/>
            <a:ext cx="1051530" cy="2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919c1f4cf_0_98"/>
          <p:cNvSpPr txBox="1">
            <a:spLocks noGrp="1"/>
          </p:cNvSpPr>
          <p:nvPr>
            <p:ph type="title"/>
          </p:nvPr>
        </p:nvSpPr>
        <p:spPr>
          <a:xfrm>
            <a:off x="457200" y="660750"/>
            <a:ext cx="5640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Good to know:</a:t>
            </a:r>
            <a:endParaRPr sz="3600">
              <a:solidFill>
                <a:schemeClr val="accen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30" name="Google Shape;330;gf919c1f4cf_0_98"/>
          <p:cNvSpPr txBox="1">
            <a:spLocks noGrp="1"/>
          </p:cNvSpPr>
          <p:nvPr>
            <p:ph type="body" idx="1"/>
          </p:nvPr>
        </p:nvSpPr>
        <p:spPr>
          <a:xfrm>
            <a:off x="457200" y="1412550"/>
            <a:ext cx="33900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Factory Pages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https://mywage.org/ethiopia/labour-law/garment-factories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Survey results in visuals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https://mywage.org/ethiopia/labour-law/garment-factories/data-visuals-changes-in-factories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Project page (phase 2)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https://wageindicator.org/Wageindicatorfoundation/projects/how-decent-is-my-factory-phase-2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31" name="Google Shape;331;gf919c1f4cf_0_98"/>
          <p:cNvSpPr txBox="1">
            <a:spLocks noGrp="1"/>
          </p:cNvSpPr>
          <p:nvPr>
            <p:ph type="body" idx="2"/>
          </p:nvPr>
        </p:nvSpPr>
        <p:spPr>
          <a:xfrm>
            <a:off x="4324350" y="1412550"/>
            <a:ext cx="2724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Contacts: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Daniela Ceccon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danielaceccon@wageindicator.org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Eyoel Mekonnen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mekonneneyoel666@gmail.com</a:t>
            </a:r>
            <a:endParaRPr sz="1200" u="sng" dirty="0">
              <a:solidFill>
                <a:schemeClr val="hlink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200" u="sng" dirty="0">
              <a:solidFill>
                <a:schemeClr val="hlink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Gashaw Tesfa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</a:rPr>
              <a:t>gashawta07@gmail.com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200"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200"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200"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200" dirty="0"/>
          </a:p>
        </p:txBody>
      </p:sp>
      <p:sp>
        <p:nvSpPr>
          <p:cNvPr id="332" name="Google Shape;332;gf919c1f4cf_0_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33" name="Google Shape;333;gf919c1f4cf_0_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1825" y="4348900"/>
            <a:ext cx="3520051" cy="7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f919c1f4cf_0_98"/>
          <p:cNvSpPr txBox="1"/>
          <p:nvPr/>
        </p:nvSpPr>
        <p:spPr>
          <a:xfrm rot="-1696242">
            <a:off x="6391136" y="763320"/>
            <a:ext cx="2672928" cy="40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92E4B"/>
                </a:solidFill>
                <a:latin typeface="Raleway"/>
                <a:ea typeface="Raleway"/>
                <a:cs typeface="Raleway"/>
                <a:sym typeface="Raleway"/>
              </a:rPr>
              <a:t>THANK YOU FOR LISTENING!</a:t>
            </a:r>
            <a:endParaRPr b="1">
              <a:solidFill>
                <a:srgbClr val="192E4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5" name="Google Shape;335;gf919c1f4cf_0_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825" y="4530438"/>
            <a:ext cx="1851075" cy="4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919c1f4cf_0_16"/>
          <p:cNvSpPr txBox="1">
            <a:spLocks noGrp="1"/>
          </p:cNvSpPr>
          <p:nvPr>
            <p:ph type="title"/>
          </p:nvPr>
        </p:nvSpPr>
        <p:spPr>
          <a:xfrm>
            <a:off x="399900" y="187033"/>
            <a:ext cx="8344200" cy="47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8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Introduction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76" name="Google Shape;76;gf919c1f4cf_0_16"/>
          <p:cNvSpPr txBox="1">
            <a:spLocks noGrp="1"/>
          </p:cNvSpPr>
          <p:nvPr>
            <p:ph type="body" idx="1"/>
          </p:nvPr>
        </p:nvSpPr>
        <p:spPr>
          <a:xfrm>
            <a:off x="301335" y="748145"/>
            <a:ext cx="8437419" cy="399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dirty="0">
                <a:latin typeface="Raleway" pitchFamily="2" charset="0"/>
                <a:cs typeface="Times New Roman" pitchFamily="18" charset="0"/>
              </a:rPr>
              <a:t>Ethiopia is 2</a:t>
            </a:r>
            <a:r>
              <a:rPr lang="en-US" sz="2400" baseline="30000" dirty="0">
                <a:latin typeface="Raleway" pitchFamily="2" charset="0"/>
                <a:cs typeface="Times New Roman" pitchFamily="18" charset="0"/>
              </a:rPr>
              <a:t>nd</a:t>
            </a:r>
            <a:r>
              <a:rPr lang="en-US" sz="2400" dirty="0">
                <a:latin typeface="Raleway" pitchFamily="2" charset="0"/>
                <a:cs typeface="Times New Roman" pitchFamily="18" charset="0"/>
              </a:rPr>
              <a:t> most populated</a:t>
            </a:r>
          </a:p>
          <a:p>
            <a:r>
              <a:rPr lang="en-US" sz="2400" dirty="0">
                <a:latin typeface="Raleway" pitchFamily="2" charset="0"/>
                <a:cs typeface="Times New Roman" pitchFamily="18" charset="0"/>
              </a:rPr>
              <a:t>Transform economy: </a:t>
            </a:r>
            <a:r>
              <a:rPr lang="en-US" sz="2400" b="1" dirty="0">
                <a:solidFill>
                  <a:srgbClr val="FF0000"/>
                </a:solidFill>
                <a:latin typeface="Raleway" pitchFamily="2" charset="0"/>
                <a:cs typeface="Times New Roman" pitchFamily="18" charset="0"/>
              </a:rPr>
              <a:t>Agriculture       </a:t>
            </a:r>
            <a:r>
              <a:rPr lang="en-US" sz="2400" dirty="0">
                <a:latin typeface="Raleway" pitchFamily="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Industry</a:t>
            </a:r>
            <a:r>
              <a:rPr lang="en-US" sz="2400" dirty="0">
                <a:latin typeface="Raleway" pitchFamily="2" charset="0"/>
                <a:cs typeface="Times New Roman" pitchFamily="18" charset="0"/>
              </a:rPr>
              <a:t>. </a:t>
            </a:r>
          </a:p>
          <a:p>
            <a:r>
              <a:rPr lang="en-US" sz="2400" b="1" dirty="0">
                <a:latin typeface="Raleway" pitchFamily="2" charset="0"/>
                <a:cs typeface="Times New Roman" pitchFamily="18" charset="0"/>
              </a:rPr>
              <a:t>Until 1991 </a:t>
            </a:r>
            <a:r>
              <a:rPr lang="en-US" sz="2400" dirty="0">
                <a:latin typeface="Raleway" pitchFamily="2" charset="0"/>
                <a:cs typeface="Times New Roman" pitchFamily="18" charset="0"/>
              </a:rPr>
              <a:t>-only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  <a:cs typeface="Times New Roman" pitchFamily="18" charset="0"/>
              </a:rPr>
              <a:t>19</a:t>
            </a:r>
            <a:r>
              <a:rPr lang="en-US" sz="2400" dirty="0">
                <a:latin typeface="Raleway" pitchFamily="2" charset="0"/>
                <a:cs typeface="Times New Roman" pitchFamily="18" charset="0"/>
              </a:rPr>
              <a:t> factories </a:t>
            </a:r>
          </a:p>
          <a:p>
            <a:r>
              <a:rPr lang="en-US" sz="2400" b="1" dirty="0">
                <a:latin typeface="Raleway" pitchFamily="2" charset="0"/>
                <a:cs typeface="Times New Roman" pitchFamily="18" charset="0"/>
              </a:rPr>
              <a:t>2018 -</a:t>
            </a:r>
            <a:r>
              <a:rPr lang="en-US" sz="2400" dirty="0">
                <a:latin typeface="Raleway" pitchFamily="2" charset="0"/>
                <a:cs typeface="Times New Roman" pitchFamily="18" charset="0"/>
              </a:rPr>
              <a:t> 252 Textile &amp; Garment factories.</a:t>
            </a:r>
          </a:p>
          <a:p>
            <a:r>
              <a:rPr lang="en-US" sz="2400" dirty="0">
                <a:latin typeface="Raleway" pitchFamily="2" charset="0"/>
                <a:cs typeface="Times New Roman" pitchFamily="18" charset="0"/>
              </a:rPr>
              <a:t>Priority to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textile industry</a:t>
            </a:r>
            <a:r>
              <a:rPr lang="en-US" sz="2400" dirty="0">
                <a:latin typeface="Raleway" pitchFamily="2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Raleway" pitchFamily="2" charset="0"/>
                <a:cs typeface="Times New Roman" pitchFamily="18" charset="0"/>
              </a:rPr>
              <a:t>In addition to the </a:t>
            </a:r>
            <a:r>
              <a:rPr lang="en-US" sz="2400" b="1" dirty="0">
                <a:latin typeface="Raleway" pitchFamily="2" charset="0"/>
                <a:cs typeface="Times New Roman" pitchFamily="18" charset="0"/>
              </a:rPr>
              <a:t>private industries</a:t>
            </a:r>
            <a:r>
              <a:rPr lang="en-US" sz="2400" dirty="0">
                <a:latin typeface="Raleway" pitchFamily="2" charset="0"/>
                <a:cs typeface="Times New Roman" pitchFamily="18" charset="0"/>
              </a:rPr>
              <a:t>, Gov’t built </a:t>
            </a:r>
            <a:r>
              <a:rPr lang="en-US" sz="2400" b="1" dirty="0">
                <a:latin typeface="Raleway" pitchFamily="2" charset="0"/>
                <a:cs typeface="Times New Roman" pitchFamily="18" charset="0"/>
              </a:rPr>
              <a:t>13</a:t>
            </a:r>
            <a:r>
              <a:rPr lang="en-US" sz="2400" dirty="0">
                <a:latin typeface="Raleway" pitchFamily="2" charset="0"/>
                <a:cs typeface="Times New Roman" pitchFamily="18" charset="0"/>
              </a:rPr>
              <a:t> </a:t>
            </a:r>
            <a:r>
              <a:rPr lang="en-US" sz="2400" b="1" dirty="0">
                <a:latin typeface="Raleway" pitchFamily="2" charset="0"/>
                <a:cs typeface="Times New Roman" pitchFamily="18" charset="0"/>
              </a:rPr>
              <a:t>Industry parks</a:t>
            </a:r>
            <a:r>
              <a:rPr lang="en-US" sz="2400" dirty="0">
                <a:latin typeface="Raleway" pitchFamily="2" charset="0"/>
                <a:cs typeface="Times New Roman" pitchFamily="18" charset="0"/>
              </a:rPr>
              <a:t> &amp; created </a:t>
            </a:r>
            <a:r>
              <a:rPr lang="en-US" sz="2400" b="1" dirty="0">
                <a:latin typeface="Raleway" pitchFamily="2" charset="0"/>
                <a:cs typeface="Times New Roman" pitchFamily="18" charset="0"/>
              </a:rPr>
              <a:t>&gt; 83000 </a:t>
            </a:r>
            <a:r>
              <a:rPr lang="en-US" sz="2400" dirty="0">
                <a:latin typeface="Raleway" pitchFamily="2" charset="0"/>
                <a:cs typeface="Times New Roman" pitchFamily="18" charset="0"/>
              </a:rPr>
              <a:t>jobs.</a:t>
            </a: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20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4" name="Google Shape;74;gf919c1f4cf_0_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5" name="Google Shape;75;gf919c1f4cf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68500"/>
            <a:ext cx="1279663" cy="2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f919c1f4cf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395" y="4868505"/>
            <a:ext cx="1051530" cy="2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>
            <a:off x="5527963" y="1413163"/>
            <a:ext cx="426028" cy="36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5f77a169a_0_74"/>
          <p:cNvSpPr txBox="1">
            <a:spLocks noGrp="1"/>
          </p:cNvSpPr>
          <p:nvPr>
            <p:ph type="title"/>
          </p:nvPr>
        </p:nvSpPr>
        <p:spPr>
          <a:xfrm>
            <a:off x="399900" y="737928"/>
            <a:ext cx="8344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000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The Project Flow / Steps – Decent Work 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83" name="Google Shape;83;g115f77a169a_0_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4" name="Google Shape;84;g115f77a169a_0_74"/>
          <p:cNvGrpSpPr/>
          <p:nvPr/>
        </p:nvGrpSpPr>
        <p:grpSpPr>
          <a:xfrm>
            <a:off x="6796228" y="1396499"/>
            <a:ext cx="1702016" cy="3222203"/>
            <a:chOff x="4628045" y="1300654"/>
            <a:chExt cx="1846806" cy="3124106"/>
          </a:xfrm>
        </p:grpSpPr>
        <p:sp>
          <p:nvSpPr>
            <p:cNvPr id="85" name="Google Shape;85;g115f77a169a_0_74"/>
            <p:cNvSpPr/>
            <p:nvPr/>
          </p:nvSpPr>
          <p:spPr>
            <a:xfrm rot="10800000" flipH="1">
              <a:off x="4628045" y="2107560"/>
              <a:ext cx="1846800" cy="2317200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115f77a169a_0_74"/>
            <p:cNvSpPr txBox="1"/>
            <p:nvPr/>
          </p:nvSpPr>
          <p:spPr>
            <a:xfrm>
              <a:off x="4710403" y="2847551"/>
              <a:ext cx="16821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Surveys run by the WageIndicator team to check </a:t>
              </a:r>
              <a:r>
                <a:rPr lang="en" sz="1100" b="1">
                  <a:latin typeface="Roboto"/>
                  <a:ea typeface="Roboto"/>
                  <a:cs typeface="Roboto"/>
                  <a:sym typeface="Roboto"/>
                </a:rPr>
                <a:t>improvements</a:t>
              </a:r>
              <a:endParaRPr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g115f77a169a_0_74"/>
            <p:cNvSpPr/>
            <p:nvPr/>
          </p:nvSpPr>
          <p:spPr>
            <a:xfrm>
              <a:off x="4628051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4. Data collection - 2nd wave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g115f77a169a_0_74"/>
          <p:cNvGrpSpPr/>
          <p:nvPr/>
        </p:nvGrpSpPr>
        <p:grpSpPr>
          <a:xfrm>
            <a:off x="2781398" y="1398938"/>
            <a:ext cx="1702044" cy="3222290"/>
            <a:chOff x="710232" y="1302387"/>
            <a:chExt cx="1846836" cy="3122374"/>
          </a:xfrm>
        </p:grpSpPr>
        <p:sp>
          <p:nvSpPr>
            <p:cNvPr id="89" name="Google Shape;89;g115f77a169a_0_74"/>
            <p:cNvSpPr/>
            <p:nvPr/>
          </p:nvSpPr>
          <p:spPr>
            <a:xfrm rot="10800000" flipH="1">
              <a:off x="710268" y="2067361"/>
              <a:ext cx="1846800" cy="2357400"/>
            </a:xfrm>
            <a:prstGeom prst="round2SameRect">
              <a:avLst>
                <a:gd name="adj1" fmla="val 5874"/>
                <a:gd name="adj2" fmla="val 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115f77a169a_0_74"/>
            <p:cNvSpPr txBox="1"/>
            <p:nvPr/>
          </p:nvSpPr>
          <p:spPr>
            <a:xfrm>
              <a:off x="764983" y="2845945"/>
              <a:ext cx="1682100" cy="10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dirty="0">
                  <a:latin typeface="Roboto"/>
                  <a:ea typeface="Roboto"/>
                  <a:cs typeface="Roboto"/>
                  <a:sym typeface="Roboto"/>
                </a:rPr>
                <a:t>Surveys run by the WageIndicator team with HR managers / workers. Cost of Living survey with people living in the region</a:t>
              </a:r>
              <a:endParaRPr sz="1100" b="0" i="0" u="none" strike="noStrike" cap="none" dirty="0">
                <a:solidFill>
                  <a:srgbClr val="FF63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g115f77a169a_0_74"/>
            <p:cNvSpPr/>
            <p:nvPr/>
          </p:nvSpPr>
          <p:spPr>
            <a:xfrm>
              <a:off x="710232" y="1302387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2. Data collection - 1st wave</a:t>
              </a:r>
              <a:endParaRPr sz="17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2" name="Google Shape;92;g115f77a169a_0_74"/>
          <p:cNvGrpSpPr/>
          <p:nvPr/>
        </p:nvGrpSpPr>
        <p:grpSpPr>
          <a:xfrm>
            <a:off x="723591" y="1394997"/>
            <a:ext cx="1702017" cy="3222204"/>
            <a:chOff x="2669153" y="1300654"/>
            <a:chExt cx="1846807" cy="3124107"/>
          </a:xfrm>
        </p:grpSpPr>
        <p:sp>
          <p:nvSpPr>
            <p:cNvPr id="93" name="Google Shape;93;g115f77a169a_0_74"/>
            <p:cNvSpPr/>
            <p:nvPr/>
          </p:nvSpPr>
          <p:spPr>
            <a:xfrm rot="10800000" flipH="1">
              <a:off x="2669160" y="2087461"/>
              <a:ext cx="1846800" cy="2337300"/>
            </a:xfrm>
            <a:prstGeom prst="round2SameRect">
              <a:avLst>
                <a:gd name="adj1" fmla="val 6301"/>
                <a:gd name="adj2" fmla="val 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115f77a169a_0_74"/>
            <p:cNvSpPr txBox="1"/>
            <p:nvPr/>
          </p:nvSpPr>
          <p:spPr>
            <a:xfrm>
              <a:off x="2751517" y="2862087"/>
              <a:ext cx="16821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>
                  <a:latin typeface="Roboto"/>
                  <a:ea typeface="Roboto"/>
                  <a:cs typeface="Roboto"/>
                  <a:sym typeface="Roboto"/>
                </a:rPr>
                <a:t>Trade Union </a:t>
              </a: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and WageIndicator team.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g115f77a169a_0_74"/>
            <p:cNvSpPr/>
            <p:nvPr/>
          </p:nvSpPr>
          <p:spPr>
            <a:xfrm>
              <a:off x="266915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D6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1. Factory identification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6" name="Google Shape;96;g115f77a169a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68500"/>
            <a:ext cx="1279663" cy="27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g115f77a169a_0_74"/>
          <p:cNvGrpSpPr/>
          <p:nvPr/>
        </p:nvGrpSpPr>
        <p:grpSpPr>
          <a:xfrm>
            <a:off x="4788975" y="1394869"/>
            <a:ext cx="1702011" cy="3222331"/>
            <a:chOff x="2669153" y="1300654"/>
            <a:chExt cx="1846800" cy="2898040"/>
          </a:xfrm>
        </p:grpSpPr>
        <p:sp>
          <p:nvSpPr>
            <p:cNvPr id="98" name="Google Shape;98;g115f77a169a_0_74"/>
            <p:cNvSpPr/>
            <p:nvPr/>
          </p:nvSpPr>
          <p:spPr>
            <a:xfrm rot="10800000" flipH="1">
              <a:off x="2669153" y="2087594"/>
              <a:ext cx="1846800" cy="2111100"/>
            </a:xfrm>
            <a:prstGeom prst="round2SameRect">
              <a:avLst>
                <a:gd name="adj1" fmla="val 6301"/>
                <a:gd name="adj2" fmla="val 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115f77a169a_0_74"/>
            <p:cNvSpPr txBox="1"/>
            <p:nvPr/>
          </p:nvSpPr>
          <p:spPr>
            <a:xfrm>
              <a:off x="2751408" y="2701590"/>
              <a:ext cx="1682100" cy="10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Organized by the Trade Union with the HR/CEO of the factory and the team from the Federation, led with </a:t>
              </a:r>
              <a:r>
                <a:rPr lang="en" sz="1100" b="1">
                  <a:latin typeface="Roboto"/>
                  <a:ea typeface="Roboto"/>
                  <a:cs typeface="Roboto"/>
                  <a:sym typeface="Roboto"/>
                </a:rPr>
                <a:t>data-assistance</a:t>
              </a: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 of the WageIndicator team</a:t>
              </a:r>
              <a:endParaRPr sz="11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g115f77a169a_0_74"/>
            <p:cNvSpPr/>
            <p:nvPr/>
          </p:nvSpPr>
          <p:spPr>
            <a:xfrm>
              <a:off x="266915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D6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3. Data-driven Social Dialogue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g115f77a169a_0_74"/>
          <p:cNvGrpSpPr/>
          <p:nvPr/>
        </p:nvGrpSpPr>
        <p:grpSpPr>
          <a:xfrm>
            <a:off x="1282853" y="2393834"/>
            <a:ext cx="582027" cy="627524"/>
            <a:chOff x="4180288" y="2308938"/>
            <a:chExt cx="783875" cy="845150"/>
          </a:xfrm>
        </p:grpSpPr>
        <p:sp>
          <p:nvSpPr>
            <p:cNvPr id="102" name="Google Shape;102;g115f77a169a_0_74"/>
            <p:cNvSpPr/>
            <p:nvPr/>
          </p:nvSpPr>
          <p:spPr>
            <a:xfrm>
              <a:off x="4501888" y="2572613"/>
              <a:ext cx="462275" cy="580475"/>
            </a:xfrm>
            <a:custGeom>
              <a:avLst/>
              <a:gdLst/>
              <a:ahLst/>
              <a:cxnLst/>
              <a:rect l="l" t="t" r="r" b="b"/>
              <a:pathLst>
                <a:path w="18491" h="23219" extrusionOk="0">
                  <a:moveTo>
                    <a:pt x="1" y="1"/>
                  </a:moveTo>
                  <a:lnTo>
                    <a:pt x="1" y="23219"/>
                  </a:lnTo>
                  <a:lnTo>
                    <a:pt x="18491" y="23219"/>
                  </a:lnTo>
                  <a:lnTo>
                    <a:pt x="1849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115f77a169a_0_74"/>
            <p:cNvSpPr/>
            <p:nvPr/>
          </p:nvSpPr>
          <p:spPr>
            <a:xfrm>
              <a:off x="4573213" y="2624788"/>
              <a:ext cx="49550" cy="49550"/>
            </a:xfrm>
            <a:custGeom>
              <a:avLst/>
              <a:gdLst/>
              <a:ahLst/>
              <a:cxnLst/>
              <a:rect l="l" t="t" r="r" b="b"/>
              <a:pathLst>
                <a:path w="1982" h="1982" extrusionOk="0">
                  <a:moveTo>
                    <a:pt x="1004" y="1"/>
                  </a:moveTo>
                  <a:cubicBezTo>
                    <a:pt x="449" y="1"/>
                    <a:pt x="0" y="450"/>
                    <a:pt x="0" y="1004"/>
                  </a:cubicBezTo>
                  <a:cubicBezTo>
                    <a:pt x="0" y="1533"/>
                    <a:pt x="449" y="1982"/>
                    <a:pt x="1004" y="1982"/>
                  </a:cubicBezTo>
                  <a:cubicBezTo>
                    <a:pt x="1559" y="1982"/>
                    <a:pt x="1981" y="1533"/>
                    <a:pt x="1981" y="1004"/>
                  </a:cubicBezTo>
                  <a:cubicBezTo>
                    <a:pt x="1981" y="450"/>
                    <a:pt x="1559" y="1"/>
                    <a:pt x="1004" y="1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115f77a169a_0_74"/>
            <p:cNvSpPr/>
            <p:nvPr/>
          </p:nvSpPr>
          <p:spPr>
            <a:xfrm>
              <a:off x="4554063" y="2676963"/>
              <a:ext cx="88500" cy="46900"/>
            </a:xfrm>
            <a:custGeom>
              <a:avLst/>
              <a:gdLst/>
              <a:ahLst/>
              <a:cxnLst/>
              <a:rect l="l" t="t" r="r" b="b"/>
              <a:pathLst>
                <a:path w="3540" h="1876" extrusionOk="0">
                  <a:moveTo>
                    <a:pt x="1770" y="0"/>
                  </a:moveTo>
                  <a:cubicBezTo>
                    <a:pt x="766" y="0"/>
                    <a:pt x="0" y="898"/>
                    <a:pt x="0" y="1876"/>
                  </a:cubicBezTo>
                  <a:lnTo>
                    <a:pt x="3540" y="1876"/>
                  </a:lnTo>
                  <a:cubicBezTo>
                    <a:pt x="3540" y="898"/>
                    <a:pt x="2747" y="0"/>
                    <a:pt x="1770" y="0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115f77a169a_0_74"/>
            <p:cNvSpPr/>
            <p:nvPr/>
          </p:nvSpPr>
          <p:spPr>
            <a:xfrm>
              <a:off x="4669613" y="2641288"/>
              <a:ext cx="176350" cy="8625"/>
            </a:xfrm>
            <a:custGeom>
              <a:avLst/>
              <a:gdLst/>
              <a:ahLst/>
              <a:cxnLst/>
              <a:rect l="l" t="t" r="r" b="b"/>
              <a:pathLst>
                <a:path w="7054" h="345" extrusionOk="0">
                  <a:moveTo>
                    <a:pt x="107" y="1"/>
                  </a:moveTo>
                  <a:lnTo>
                    <a:pt x="1" y="107"/>
                  </a:lnTo>
                  <a:cubicBezTo>
                    <a:pt x="1" y="212"/>
                    <a:pt x="107" y="344"/>
                    <a:pt x="107" y="344"/>
                  </a:cubicBezTo>
                  <a:lnTo>
                    <a:pt x="6842" y="344"/>
                  </a:lnTo>
                  <a:cubicBezTo>
                    <a:pt x="6948" y="344"/>
                    <a:pt x="7053" y="212"/>
                    <a:pt x="7053" y="107"/>
                  </a:cubicBezTo>
                  <a:cubicBezTo>
                    <a:pt x="7053" y="107"/>
                    <a:pt x="6948" y="1"/>
                    <a:pt x="6842" y="1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115f77a169a_0_74"/>
            <p:cNvSpPr/>
            <p:nvPr/>
          </p:nvSpPr>
          <p:spPr>
            <a:xfrm>
              <a:off x="4669613" y="2663088"/>
              <a:ext cx="176350" cy="8600"/>
            </a:xfrm>
            <a:custGeom>
              <a:avLst/>
              <a:gdLst/>
              <a:ahLst/>
              <a:cxnLst/>
              <a:rect l="l" t="t" r="r" b="b"/>
              <a:pathLst>
                <a:path w="7054" h="344" extrusionOk="0">
                  <a:moveTo>
                    <a:pt x="107" y="1"/>
                  </a:moveTo>
                  <a:cubicBezTo>
                    <a:pt x="107" y="1"/>
                    <a:pt x="1" y="1"/>
                    <a:pt x="1" y="133"/>
                  </a:cubicBezTo>
                  <a:cubicBezTo>
                    <a:pt x="1" y="238"/>
                    <a:pt x="107" y="344"/>
                    <a:pt x="107" y="344"/>
                  </a:cubicBezTo>
                  <a:lnTo>
                    <a:pt x="6842" y="344"/>
                  </a:lnTo>
                  <a:cubicBezTo>
                    <a:pt x="6948" y="344"/>
                    <a:pt x="7053" y="238"/>
                    <a:pt x="7053" y="133"/>
                  </a:cubicBezTo>
                  <a:cubicBezTo>
                    <a:pt x="7053" y="1"/>
                    <a:pt x="6948" y="1"/>
                    <a:pt x="6842" y="1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115f77a169a_0_74"/>
            <p:cNvSpPr/>
            <p:nvPr/>
          </p:nvSpPr>
          <p:spPr>
            <a:xfrm>
              <a:off x="4669613" y="2685538"/>
              <a:ext cx="176350" cy="5300"/>
            </a:xfrm>
            <a:custGeom>
              <a:avLst/>
              <a:gdLst/>
              <a:ahLst/>
              <a:cxnLst/>
              <a:rect l="l" t="t" r="r" b="b"/>
              <a:pathLst>
                <a:path w="7054" h="212" extrusionOk="0">
                  <a:moveTo>
                    <a:pt x="107" y="1"/>
                  </a:moveTo>
                  <a:cubicBezTo>
                    <a:pt x="107" y="1"/>
                    <a:pt x="1" y="1"/>
                    <a:pt x="1" y="106"/>
                  </a:cubicBezTo>
                  <a:cubicBezTo>
                    <a:pt x="1" y="212"/>
                    <a:pt x="107" y="212"/>
                    <a:pt x="107" y="212"/>
                  </a:cubicBezTo>
                  <a:lnTo>
                    <a:pt x="6842" y="212"/>
                  </a:lnTo>
                  <a:cubicBezTo>
                    <a:pt x="6948" y="212"/>
                    <a:pt x="7053" y="212"/>
                    <a:pt x="7053" y="106"/>
                  </a:cubicBezTo>
                  <a:cubicBezTo>
                    <a:pt x="7053" y="1"/>
                    <a:pt x="6948" y="1"/>
                    <a:pt x="6842" y="1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115f77a169a_0_74"/>
            <p:cNvSpPr/>
            <p:nvPr/>
          </p:nvSpPr>
          <p:spPr>
            <a:xfrm>
              <a:off x="4573213" y="2787238"/>
              <a:ext cx="319625" cy="7950"/>
            </a:xfrm>
            <a:custGeom>
              <a:avLst/>
              <a:gdLst/>
              <a:ahLst/>
              <a:cxnLst/>
              <a:rect l="l" t="t" r="r" b="b"/>
              <a:pathLst>
                <a:path w="12785" h="318" extrusionOk="0">
                  <a:moveTo>
                    <a:pt x="132" y="0"/>
                  </a:moveTo>
                  <a:cubicBezTo>
                    <a:pt x="0" y="0"/>
                    <a:pt x="0" y="106"/>
                    <a:pt x="0" y="106"/>
                  </a:cubicBezTo>
                  <a:cubicBezTo>
                    <a:pt x="0" y="212"/>
                    <a:pt x="0" y="317"/>
                    <a:pt x="132" y="317"/>
                  </a:cubicBezTo>
                  <a:lnTo>
                    <a:pt x="12679" y="317"/>
                  </a:lnTo>
                  <a:cubicBezTo>
                    <a:pt x="12785" y="317"/>
                    <a:pt x="12785" y="212"/>
                    <a:pt x="12785" y="106"/>
                  </a:cubicBezTo>
                  <a:cubicBezTo>
                    <a:pt x="12785" y="106"/>
                    <a:pt x="12785" y="0"/>
                    <a:pt x="12679" y="0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115f77a169a_0_74"/>
            <p:cNvSpPr/>
            <p:nvPr/>
          </p:nvSpPr>
          <p:spPr>
            <a:xfrm>
              <a:off x="4573213" y="2828163"/>
              <a:ext cx="319625" cy="8625"/>
            </a:xfrm>
            <a:custGeom>
              <a:avLst/>
              <a:gdLst/>
              <a:ahLst/>
              <a:cxnLst/>
              <a:rect l="l" t="t" r="r" b="b"/>
              <a:pathLst>
                <a:path w="12785" h="345" extrusionOk="0">
                  <a:moveTo>
                    <a:pt x="132" y="1"/>
                  </a:moveTo>
                  <a:cubicBezTo>
                    <a:pt x="0" y="1"/>
                    <a:pt x="0" y="133"/>
                    <a:pt x="0" y="133"/>
                  </a:cubicBezTo>
                  <a:cubicBezTo>
                    <a:pt x="0" y="239"/>
                    <a:pt x="0" y="344"/>
                    <a:pt x="132" y="344"/>
                  </a:cubicBezTo>
                  <a:lnTo>
                    <a:pt x="12679" y="344"/>
                  </a:lnTo>
                  <a:cubicBezTo>
                    <a:pt x="12785" y="344"/>
                    <a:pt x="12785" y="239"/>
                    <a:pt x="12785" y="133"/>
                  </a:cubicBezTo>
                  <a:cubicBezTo>
                    <a:pt x="12785" y="133"/>
                    <a:pt x="12785" y="1"/>
                    <a:pt x="12679" y="1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115f77a169a_0_74"/>
            <p:cNvSpPr/>
            <p:nvPr/>
          </p:nvSpPr>
          <p:spPr>
            <a:xfrm>
              <a:off x="4573213" y="2869788"/>
              <a:ext cx="319625" cy="7950"/>
            </a:xfrm>
            <a:custGeom>
              <a:avLst/>
              <a:gdLst/>
              <a:ahLst/>
              <a:cxnLst/>
              <a:rect l="l" t="t" r="r" b="b"/>
              <a:pathLst>
                <a:path w="12785" h="318" extrusionOk="0">
                  <a:moveTo>
                    <a:pt x="132" y="0"/>
                  </a:moveTo>
                  <a:cubicBezTo>
                    <a:pt x="0" y="0"/>
                    <a:pt x="0" y="106"/>
                    <a:pt x="0" y="106"/>
                  </a:cubicBezTo>
                  <a:cubicBezTo>
                    <a:pt x="0" y="211"/>
                    <a:pt x="0" y="317"/>
                    <a:pt x="132" y="317"/>
                  </a:cubicBezTo>
                  <a:lnTo>
                    <a:pt x="12679" y="317"/>
                  </a:lnTo>
                  <a:cubicBezTo>
                    <a:pt x="12785" y="317"/>
                    <a:pt x="12785" y="211"/>
                    <a:pt x="12785" y="106"/>
                  </a:cubicBezTo>
                  <a:cubicBezTo>
                    <a:pt x="12785" y="106"/>
                    <a:pt x="12785" y="0"/>
                    <a:pt x="12679" y="0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115f77a169a_0_74"/>
            <p:cNvSpPr/>
            <p:nvPr/>
          </p:nvSpPr>
          <p:spPr>
            <a:xfrm>
              <a:off x="4573213" y="2910713"/>
              <a:ext cx="319625" cy="8625"/>
            </a:xfrm>
            <a:custGeom>
              <a:avLst/>
              <a:gdLst/>
              <a:ahLst/>
              <a:cxnLst/>
              <a:rect l="l" t="t" r="r" b="b"/>
              <a:pathLst>
                <a:path w="12785" h="345" extrusionOk="0">
                  <a:moveTo>
                    <a:pt x="132" y="1"/>
                  </a:moveTo>
                  <a:cubicBezTo>
                    <a:pt x="0" y="1"/>
                    <a:pt x="0" y="133"/>
                    <a:pt x="0" y="133"/>
                  </a:cubicBezTo>
                  <a:cubicBezTo>
                    <a:pt x="0" y="238"/>
                    <a:pt x="0" y="344"/>
                    <a:pt x="132" y="344"/>
                  </a:cubicBezTo>
                  <a:lnTo>
                    <a:pt x="12679" y="344"/>
                  </a:lnTo>
                  <a:cubicBezTo>
                    <a:pt x="12785" y="344"/>
                    <a:pt x="12785" y="238"/>
                    <a:pt x="12785" y="133"/>
                  </a:cubicBezTo>
                  <a:cubicBezTo>
                    <a:pt x="12785" y="133"/>
                    <a:pt x="12785" y="1"/>
                    <a:pt x="12679" y="1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115f77a169a_0_74"/>
            <p:cNvSpPr/>
            <p:nvPr/>
          </p:nvSpPr>
          <p:spPr>
            <a:xfrm>
              <a:off x="4573213" y="2952313"/>
              <a:ext cx="319625" cy="7950"/>
            </a:xfrm>
            <a:custGeom>
              <a:avLst/>
              <a:gdLst/>
              <a:ahLst/>
              <a:cxnLst/>
              <a:rect l="l" t="t" r="r" b="b"/>
              <a:pathLst>
                <a:path w="12785" h="318" extrusionOk="0">
                  <a:moveTo>
                    <a:pt x="132" y="1"/>
                  </a:moveTo>
                  <a:cubicBezTo>
                    <a:pt x="0" y="1"/>
                    <a:pt x="0" y="106"/>
                    <a:pt x="0" y="212"/>
                  </a:cubicBezTo>
                  <a:cubicBezTo>
                    <a:pt x="0" y="212"/>
                    <a:pt x="0" y="318"/>
                    <a:pt x="132" y="318"/>
                  </a:cubicBezTo>
                  <a:lnTo>
                    <a:pt x="12679" y="318"/>
                  </a:lnTo>
                  <a:cubicBezTo>
                    <a:pt x="12785" y="318"/>
                    <a:pt x="12785" y="212"/>
                    <a:pt x="12785" y="106"/>
                  </a:cubicBezTo>
                  <a:cubicBezTo>
                    <a:pt x="12785" y="106"/>
                    <a:pt x="12785" y="1"/>
                    <a:pt x="12679" y="1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115f77a169a_0_74"/>
            <p:cNvSpPr/>
            <p:nvPr/>
          </p:nvSpPr>
          <p:spPr>
            <a:xfrm>
              <a:off x="4573213" y="2993263"/>
              <a:ext cx="319625" cy="8600"/>
            </a:xfrm>
            <a:custGeom>
              <a:avLst/>
              <a:gdLst/>
              <a:ahLst/>
              <a:cxnLst/>
              <a:rect l="l" t="t" r="r" b="b"/>
              <a:pathLst>
                <a:path w="12785" h="344" extrusionOk="0">
                  <a:moveTo>
                    <a:pt x="132" y="0"/>
                  </a:moveTo>
                  <a:cubicBezTo>
                    <a:pt x="0" y="0"/>
                    <a:pt x="0" y="132"/>
                    <a:pt x="0" y="238"/>
                  </a:cubicBezTo>
                  <a:cubicBezTo>
                    <a:pt x="0" y="238"/>
                    <a:pt x="0" y="344"/>
                    <a:pt x="132" y="344"/>
                  </a:cubicBezTo>
                  <a:lnTo>
                    <a:pt x="12679" y="344"/>
                  </a:lnTo>
                  <a:cubicBezTo>
                    <a:pt x="12785" y="344"/>
                    <a:pt x="12785" y="238"/>
                    <a:pt x="12785" y="238"/>
                  </a:cubicBezTo>
                  <a:cubicBezTo>
                    <a:pt x="12785" y="132"/>
                    <a:pt x="12785" y="0"/>
                    <a:pt x="12679" y="0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15f77a169a_0_74"/>
            <p:cNvSpPr/>
            <p:nvPr/>
          </p:nvSpPr>
          <p:spPr>
            <a:xfrm>
              <a:off x="4573213" y="3034863"/>
              <a:ext cx="319625" cy="7950"/>
            </a:xfrm>
            <a:custGeom>
              <a:avLst/>
              <a:gdLst/>
              <a:ahLst/>
              <a:cxnLst/>
              <a:rect l="l" t="t" r="r" b="b"/>
              <a:pathLst>
                <a:path w="12785" h="318" extrusionOk="0">
                  <a:moveTo>
                    <a:pt x="132" y="0"/>
                  </a:moveTo>
                  <a:cubicBezTo>
                    <a:pt x="0" y="0"/>
                    <a:pt x="0" y="106"/>
                    <a:pt x="0" y="212"/>
                  </a:cubicBezTo>
                  <a:cubicBezTo>
                    <a:pt x="0" y="212"/>
                    <a:pt x="0" y="317"/>
                    <a:pt x="132" y="317"/>
                  </a:cubicBezTo>
                  <a:lnTo>
                    <a:pt x="12679" y="317"/>
                  </a:lnTo>
                  <a:cubicBezTo>
                    <a:pt x="12785" y="317"/>
                    <a:pt x="12785" y="212"/>
                    <a:pt x="12785" y="212"/>
                  </a:cubicBezTo>
                  <a:cubicBezTo>
                    <a:pt x="12785" y="106"/>
                    <a:pt x="12785" y="0"/>
                    <a:pt x="12679" y="0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15f77a169a_0_74"/>
            <p:cNvSpPr/>
            <p:nvPr/>
          </p:nvSpPr>
          <p:spPr>
            <a:xfrm>
              <a:off x="4573213" y="3075813"/>
              <a:ext cx="319625" cy="8600"/>
            </a:xfrm>
            <a:custGeom>
              <a:avLst/>
              <a:gdLst/>
              <a:ahLst/>
              <a:cxnLst/>
              <a:rect l="l" t="t" r="r" b="b"/>
              <a:pathLst>
                <a:path w="12785" h="344" extrusionOk="0">
                  <a:moveTo>
                    <a:pt x="132" y="0"/>
                  </a:moveTo>
                  <a:cubicBezTo>
                    <a:pt x="0" y="0"/>
                    <a:pt x="0" y="132"/>
                    <a:pt x="0" y="238"/>
                  </a:cubicBezTo>
                  <a:cubicBezTo>
                    <a:pt x="0" y="238"/>
                    <a:pt x="0" y="344"/>
                    <a:pt x="132" y="344"/>
                  </a:cubicBezTo>
                  <a:lnTo>
                    <a:pt x="12679" y="344"/>
                  </a:lnTo>
                  <a:cubicBezTo>
                    <a:pt x="12785" y="344"/>
                    <a:pt x="12785" y="238"/>
                    <a:pt x="12785" y="238"/>
                  </a:cubicBezTo>
                  <a:cubicBezTo>
                    <a:pt x="12785" y="132"/>
                    <a:pt x="12785" y="0"/>
                    <a:pt x="12679" y="0"/>
                  </a:cubicBezTo>
                  <a:close/>
                </a:path>
              </a:pathLst>
            </a:custGeom>
            <a:solidFill>
              <a:srgbClr val="FBC01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15f77a169a_0_74"/>
            <p:cNvSpPr/>
            <p:nvPr/>
          </p:nvSpPr>
          <p:spPr>
            <a:xfrm>
              <a:off x="4270763" y="2520463"/>
              <a:ext cx="151250" cy="153875"/>
            </a:xfrm>
            <a:custGeom>
              <a:avLst/>
              <a:gdLst/>
              <a:ahLst/>
              <a:cxnLst/>
              <a:rect l="l" t="t" r="r" b="b"/>
              <a:pathLst>
                <a:path w="6050" h="6155" extrusionOk="0">
                  <a:moveTo>
                    <a:pt x="3091" y="0"/>
                  </a:moveTo>
                  <a:cubicBezTo>
                    <a:pt x="1321" y="0"/>
                    <a:pt x="1" y="1427"/>
                    <a:pt x="1" y="3064"/>
                  </a:cubicBezTo>
                  <a:cubicBezTo>
                    <a:pt x="1" y="4834"/>
                    <a:pt x="1321" y="6155"/>
                    <a:pt x="3091" y="6155"/>
                  </a:cubicBezTo>
                  <a:cubicBezTo>
                    <a:pt x="4729" y="6155"/>
                    <a:pt x="6049" y="4834"/>
                    <a:pt x="6049" y="3064"/>
                  </a:cubicBezTo>
                  <a:cubicBezTo>
                    <a:pt x="6049" y="1427"/>
                    <a:pt x="4729" y="0"/>
                    <a:pt x="309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15f77a169a_0_74"/>
            <p:cNvSpPr/>
            <p:nvPr/>
          </p:nvSpPr>
          <p:spPr>
            <a:xfrm>
              <a:off x="4180288" y="2567738"/>
              <a:ext cx="376450" cy="586350"/>
            </a:xfrm>
            <a:custGeom>
              <a:avLst/>
              <a:gdLst/>
              <a:ahLst/>
              <a:cxnLst/>
              <a:rect l="l" t="t" r="r" b="b"/>
              <a:pathLst>
                <a:path w="15058" h="23454" extrusionOk="0">
                  <a:moveTo>
                    <a:pt x="13861" y="0"/>
                  </a:moveTo>
                  <a:cubicBezTo>
                    <a:pt x="13573" y="0"/>
                    <a:pt x="13285" y="150"/>
                    <a:pt x="13076" y="407"/>
                  </a:cubicBezTo>
                  <a:lnTo>
                    <a:pt x="10118" y="4818"/>
                  </a:lnTo>
                  <a:lnTo>
                    <a:pt x="4280" y="4818"/>
                  </a:lnTo>
                  <a:cubicBezTo>
                    <a:pt x="3831" y="4818"/>
                    <a:pt x="3408" y="5030"/>
                    <a:pt x="3171" y="5479"/>
                  </a:cubicBezTo>
                  <a:lnTo>
                    <a:pt x="212" y="12531"/>
                  </a:lnTo>
                  <a:cubicBezTo>
                    <a:pt x="1" y="12954"/>
                    <a:pt x="212" y="13614"/>
                    <a:pt x="661" y="13852"/>
                  </a:cubicBezTo>
                  <a:cubicBezTo>
                    <a:pt x="797" y="13906"/>
                    <a:pt x="934" y="13932"/>
                    <a:pt x="1067" y="13932"/>
                  </a:cubicBezTo>
                  <a:cubicBezTo>
                    <a:pt x="1453" y="13932"/>
                    <a:pt x="1805" y="13710"/>
                    <a:pt x="1982" y="13297"/>
                  </a:cubicBezTo>
                  <a:lnTo>
                    <a:pt x="3514" y="9890"/>
                  </a:lnTo>
                  <a:lnTo>
                    <a:pt x="3514" y="21987"/>
                  </a:lnTo>
                  <a:cubicBezTo>
                    <a:pt x="3514" y="22648"/>
                    <a:pt x="3963" y="23202"/>
                    <a:pt x="4491" y="23414"/>
                  </a:cubicBezTo>
                  <a:cubicBezTo>
                    <a:pt x="4606" y="23440"/>
                    <a:pt x="4718" y="23453"/>
                    <a:pt x="4827" y="23453"/>
                  </a:cubicBezTo>
                  <a:cubicBezTo>
                    <a:pt x="5572" y="23453"/>
                    <a:pt x="6155" y="22854"/>
                    <a:pt x="6155" y="22093"/>
                  </a:cubicBezTo>
                  <a:lnTo>
                    <a:pt x="6155" y="15172"/>
                  </a:lnTo>
                  <a:lnTo>
                    <a:pt x="7133" y="15172"/>
                  </a:lnTo>
                  <a:lnTo>
                    <a:pt x="7133" y="22093"/>
                  </a:lnTo>
                  <a:cubicBezTo>
                    <a:pt x="7133" y="22859"/>
                    <a:pt x="7687" y="23414"/>
                    <a:pt x="8453" y="23414"/>
                  </a:cubicBezTo>
                  <a:cubicBezTo>
                    <a:pt x="9246" y="23414"/>
                    <a:pt x="9774" y="22859"/>
                    <a:pt x="9774" y="22093"/>
                  </a:cubicBezTo>
                  <a:lnTo>
                    <a:pt x="9774" y="9890"/>
                  </a:lnTo>
                  <a:lnTo>
                    <a:pt x="9774" y="8675"/>
                  </a:lnTo>
                  <a:lnTo>
                    <a:pt x="14846" y="1622"/>
                  </a:lnTo>
                  <a:cubicBezTo>
                    <a:pt x="15057" y="1173"/>
                    <a:pt x="14951" y="513"/>
                    <a:pt x="14529" y="196"/>
                  </a:cubicBezTo>
                  <a:lnTo>
                    <a:pt x="14397" y="196"/>
                  </a:lnTo>
                  <a:cubicBezTo>
                    <a:pt x="14231" y="62"/>
                    <a:pt x="14046" y="0"/>
                    <a:pt x="138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115f77a169a_0_74"/>
            <p:cNvSpPr/>
            <p:nvPr/>
          </p:nvSpPr>
          <p:spPr>
            <a:xfrm>
              <a:off x="4447088" y="2308938"/>
              <a:ext cx="291225" cy="257725"/>
            </a:xfrm>
            <a:custGeom>
              <a:avLst/>
              <a:gdLst/>
              <a:ahLst/>
              <a:cxnLst/>
              <a:rect l="l" t="t" r="r" b="b"/>
              <a:pathLst>
                <a:path w="11649" h="10309" extrusionOk="0">
                  <a:moveTo>
                    <a:pt x="5865" y="1670"/>
                  </a:moveTo>
                  <a:cubicBezTo>
                    <a:pt x="6926" y="1670"/>
                    <a:pt x="7977" y="2158"/>
                    <a:pt x="8691" y="3073"/>
                  </a:cubicBezTo>
                  <a:cubicBezTo>
                    <a:pt x="9800" y="4605"/>
                    <a:pt x="9562" y="6797"/>
                    <a:pt x="7925" y="8012"/>
                  </a:cubicBezTo>
                  <a:cubicBezTo>
                    <a:pt x="7288" y="8465"/>
                    <a:pt x="6546" y="8694"/>
                    <a:pt x="5807" y="8694"/>
                  </a:cubicBezTo>
                  <a:cubicBezTo>
                    <a:pt x="4738" y="8694"/>
                    <a:pt x="3677" y="8215"/>
                    <a:pt x="2959" y="7246"/>
                  </a:cubicBezTo>
                  <a:cubicBezTo>
                    <a:pt x="1876" y="5714"/>
                    <a:pt x="2193" y="3495"/>
                    <a:pt x="3725" y="2412"/>
                  </a:cubicBezTo>
                  <a:cubicBezTo>
                    <a:pt x="4368" y="1911"/>
                    <a:pt x="5119" y="1670"/>
                    <a:pt x="5865" y="1670"/>
                  </a:cubicBezTo>
                  <a:close/>
                  <a:moveTo>
                    <a:pt x="5854" y="0"/>
                  </a:moveTo>
                  <a:cubicBezTo>
                    <a:pt x="4758" y="0"/>
                    <a:pt x="3657" y="357"/>
                    <a:pt x="2747" y="1092"/>
                  </a:cubicBezTo>
                  <a:cubicBezTo>
                    <a:pt x="423" y="2729"/>
                    <a:pt x="0" y="6031"/>
                    <a:pt x="1744" y="8223"/>
                  </a:cubicBezTo>
                  <a:cubicBezTo>
                    <a:pt x="2722" y="9590"/>
                    <a:pt x="4267" y="10309"/>
                    <a:pt x="5820" y="10309"/>
                  </a:cubicBezTo>
                  <a:cubicBezTo>
                    <a:pt x="6907" y="10309"/>
                    <a:pt x="7999" y="9956"/>
                    <a:pt x="8902" y="9227"/>
                  </a:cubicBezTo>
                  <a:cubicBezTo>
                    <a:pt x="11226" y="7563"/>
                    <a:pt x="11649" y="4261"/>
                    <a:pt x="9906" y="2069"/>
                  </a:cubicBezTo>
                  <a:cubicBezTo>
                    <a:pt x="8932" y="709"/>
                    <a:pt x="7398" y="0"/>
                    <a:pt x="5854" y="0"/>
                  </a:cubicBezTo>
                  <a:close/>
                </a:path>
              </a:pathLst>
            </a:custGeom>
            <a:solidFill>
              <a:srgbClr val="7C78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115f77a169a_0_74"/>
            <p:cNvSpPr/>
            <p:nvPr/>
          </p:nvSpPr>
          <p:spPr>
            <a:xfrm>
              <a:off x="4504538" y="2349438"/>
              <a:ext cx="176325" cy="176325"/>
            </a:xfrm>
            <a:custGeom>
              <a:avLst/>
              <a:gdLst/>
              <a:ahLst/>
              <a:cxnLst/>
              <a:rect l="l" t="t" r="r" b="b"/>
              <a:pathLst>
                <a:path w="7053" h="7053" extrusionOk="0">
                  <a:moveTo>
                    <a:pt x="3540" y="0"/>
                  </a:moveTo>
                  <a:cubicBezTo>
                    <a:pt x="2747" y="0"/>
                    <a:pt x="2087" y="238"/>
                    <a:pt x="1427" y="660"/>
                  </a:cubicBezTo>
                  <a:lnTo>
                    <a:pt x="1427" y="792"/>
                  </a:lnTo>
                  <a:cubicBezTo>
                    <a:pt x="449" y="1453"/>
                    <a:pt x="0" y="2430"/>
                    <a:pt x="0" y="3539"/>
                  </a:cubicBezTo>
                  <a:cubicBezTo>
                    <a:pt x="0" y="4305"/>
                    <a:pt x="238" y="5071"/>
                    <a:pt x="661" y="5626"/>
                  </a:cubicBezTo>
                  <a:lnTo>
                    <a:pt x="766" y="5732"/>
                  </a:lnTo>
                  <a:cubicBezTo>
                    <a:pt x="1427" y="6603"/>
                    <a:pt x="2430" y="7052"/>
                    <a:pt x="3540" y="7052"/>
                  </a:cubicBezTo>
                  <a:cubicBezTo>
                    <a:pt x="4306" y="7052"/>
                    <a:pt x="5072" y="6841"/>
                    <a:pt x="5627" y="6392"/>
                  </a:cubicBezTo>
                  <a:cubicBezTo>
                    <a:pt x="6604" y="5626"/>
                    <a:pt x="7053" y="4622"/>
                    <a:pt x="7053" y="3539"/>
                  </a:cubicBezTo>
                  <a:cubicBezTo>
                    <a:pt x="7053" y="2773"/>
                    <a:pt x="6842" y="2113"/>
                    <a:pt x="6393" y="1453"/>
                  </a:cubicBezTo>
                  <a:cubicBezTo>
                    <a:pt x="6393" y="1453"/>
                    <a:pt x="6287" y="1453"/>
                    <a:pt x="6287" y="1321"/>
                  </a:cubicBezTo>
                  <a:cubicBezTo>
                    <a:pt x="5627" y="449"/>
                    <a:pt x="4623" y="0"/>
                    <a:pt x="3540" y="0"/>
                  </a:cubicBezTo>
                  <a:close/>
                </a:path>
              </a:pathLst>
            </a:custGeom>
            <a:solidFill>
              <a:srgbClr val="D7F4FF">
                <a:alpha val="23530"/>
              </a:srgb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115f77a169a_0_74"/>
            <p:cNvSpPr/>
            <p:nvPr/>
          </p:nvSpPr>
          <p:spPr>
            <a:xfrm>
              <a:off x="4504538" y="2349438"/>
              <a:ext cx="176325" cy="176325"/>
            </a:xfrm>
            <a:custGeom>
              <a:avLst/>
              <a:gdLst/>
              <a:ahLst/>
              <a:cxnLst/>
              <a:rect l="l" t="t" r="r" b="b"/>
              <a:pathLst>
                <a:path w="7053" h="7053" extrusionOk="0">
                  <a:moveTo>
                    <a:pt x="3540" y="7052"/>
                  </a:moveTo>
                  <a:lnTo>
                    <a:pt x="3540" y="7052"/>
                  </a:lnTo>
                  <a:lnTo>
                    <a:pt x="3540" y="7052"/>
                  </a:lnTo>
                  <a:lnTo>
                    <a:pt x="3540" y="7052"/>
                  </a:lnTo>
                  <a:close/>
                  <a:moveTo>
                    <a:pt x="5627" y="6392"/>
                  </a:moveTo>
                  <a:cubicBezTo>
                    <a:pt x="5072" y="6841"/>
                    <a:pt x="4306" y="7052"/>
                    <a:pt x="3540" y="7052"/>
                  </a:cubicBezTo>
                  <a:cubicBezTo>
                    <a:pt x="4306" y="7052"/>
                    <a:pt x="5072" y="6841"/>
                    <a:pt x="5627" y="6392"/>
                  </a:cubicBezTo>
                  <a:close/>
                  <a:moveTo>
                    <a:pt x="661" y="5626"/>
                  </a:moveTo>
                  <a:lnTo>
                    <a:pt x="766" y="5732"/>
                  </a:lnTo>
                  <a:lnTo>
                    <a:pt x="661" y="5626"/>
                  </a:lnTo>
                  <a:close/>
                  <a:moveTo>
                    <a:pt x="6287" y="1321"/>
                  </a:moveTo>
                  <a:cubicBezTo>
                    <a:pt x="6287" y="1453"/>
                    <a:pt x="6393" y="1453"/>
                    <a:pt x="6393" y="1453"/>
                  </a:cubicBezTo>
                  <a:cubicBezTo>
                    <a:pt x="6842" y="2113"/>
                    <a:pt x="7053" y="2773"/>
                    <a:pt x="7053" y="3539"/>
                  </a:cubicBezTo>
                  <a:cubicBezTo>
                    <a:pt x="7053" y="2773"/>
                    <a:pt x="6842" y="2113"/>
                    <a:pt x="6393" y="1453"/>
                  </a:cubicBezTo>
                  <a:cubicBezTo>
                    <a:pt x="6393" y="1453"/>
                    <a:pt x="6287" y="1453"/>
                    <a:pt x="6287" y="1321"/>
                  </a:cubicBezTo>
                  <a:close/>
                  <a:moveTo>
                    <a:pt x="6287" y="1321"/>
                  </a:moveTo>
                  <a:lnTo>
                    <a:pt x="6287" y="1321"/>
                  </a:lnTo>
                  <a:lnTo>
                    <a:pt x="6287" y="1321"/>
                  </a:lnTo>
                  <a:close/>
                  <a:moveTo>
                    <a:pt x="1427" y="792"/>
                  </a:moveTo>
                  <a:lnTo>
                    <a:pt x="1427" y="792"/>
                  </a:lnTo>
                  <a:cubicBezTo>
                    <a:pt x="449" y="1453"/>
                    <a:pt x="0" y="2430"/>
                    <a:pt x="0" y="3539"/>
                  </a:cubicBezTo>
                  <a:cubicBezTo>
                    <a:pt x="0" y="2430"/>
                    <a:pt x="449" y="1453"/>
                    <a:pt x="1427" y="792"/>
                  </a:cubicBezTo>
                  <a:lnTo>
                    <a:pt x="1427" y="792"/>
                  </a:lnTo>
                  <a:close/>
                  <a:moveTo>
                    <a:pt x="1427" y="660"/>
                  </a:moveTo>
                  <a:lnTo>
                    <a:pt x="1427" y="660"/>
                  </a:lnTo>
                  <a:lnTo>
                    <a:pt x="1427" y="660"/>
                  </a:lnTo>
                  <a:close/>
                  <a:moveTo>
                    <a:pt x="3540" y="0"/>
                  </a:moveTo>
                  <a:cubicBezTo>
                    <a:pt x="2747" y="0"/>
                    <a:pt x="2087" y="238"/>
                    <a:pt x="1427" y="660"/>
                  </a:cubicBezTo>
                  <a:cubicBezTo>
                    <a:pt x="2087" y="238"/>
                    <a:pt x="2747" y="0"/>
                    <a:pt x="3540" y="0"/>
                  </a:cubicBezTo>
                  <a:close/>
                  <a:moveTo>
                    <a:pt x="3540" y="0"/>
                  </a:moveTo>
                  <a:lnTo>
                    <a:pt x="3540" y="0"/>
                  </a:lnTo>
                  <a:lnTo>
                    <a:pt x="3540" y="0"/>
                  </a:lnTo>
                  <a:close/>
                </a:path>
              </a:pathLst>
            </a:custGeom>
            <a:solidFill>
              <a:srgbClr val="AEABB8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115f77a169a_0_74"/>
            <p:cNvSpPr/>
            <p:nvPr/>
          </p:nvSpPr>
          <p:spPr>
            <a:xfrm>
              <a:off x="4496613" y="2531013"/>
              <a:ext cx="82575" cy="215575"/>
            </a:xfrm>
            <a:custGeom>
              <a:avLst/>
              <a:gdLst/>
              <a:ahLst/>
              <a:cxnLst/>
              <a:rect l="l" t="t" r="r" b="b"/>
              <a:pathLst>
                <a:path w="3303" h="8623" extrusionOk="0">
                  <a:moveTo>
                    <a:pt x="2747" y="1"/>
                  </a:moveTo>
                  <a:cubicBezTo>
                    <a:pt x="2298" y="1"/>
                    <a:pt x="1981" y="239"/>
                    <a:pt x="1876" y="555"/>
                  </a:cubicBezTo>
                  <a:lnTo>
                    <a:pt x="0" y="7714"/>
                  </a:lnTo>
                  <a:cubicBezTo>
                    <a:pt x="0" y="7925"/>
                    <a:pt x="0" y="8163"/>
                    <a:pt x="106" y="8374"/>
                  </a:cubicBezTo>
                  <a:cubicBezTo>
                    <a:pt x="212" y="8480"/>
                    <a:pt x="317" y="8585"/>
                    <a:pt x="555" y="8585"/>
                  </a:cubicBezTo>
                  <a:cubicBezTo>
                    <a:pt x="616" y="8611"/>
                    <a:pt x="682" y="8622"/>
                    <a:pt x="750" y="8622"/>
                  </a:cubicBezTo>
                  <a:cubicBezTo>
                    <a:pt x="1033" y="8622"/>
                    <a:pt x="1341" y="8418"/>
                    <a:pt x="1427" y="8163"/>
                  </a:cubicBezTo>
                  <a:lnTo>
                    <a:pt x="3196" y="899"/>
                  </a:lnTo>
                  <a:cubicBezTo>
                    <a:pt x="3302" y="555"/>
                    <a:pt x="3064" y="133"/>
                    <a:pt x="2747" y="1"/>
                  </a:cubicBezTo>
                  <a:close/>
                </a:path>
              </a:pathLst>
            </a:custGeom>
            <a:solidFill>
              <a:srgbClr val="7C78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g115f77a169a_0_74"/>
          <p:cNvGrpSpPr/>
          <p:nvPr/>
        </p:nvGrpSpPr>
        <p:grpSpPr>
          <a:xfrm>
            <a:off x="3449033" y="2497912"/>
            <a:ext cx="366769" cy="419368"/>
            <a:chOff x="4445838" y="3151163"/>
            <a:chExt cx="258525" cy="295600"/>
          </a:xfrm>
        </p:grpSpPr>
        <p:sp>
          <p:nvSpPr>
            <p:cNvPr id="123" name="Google Shape;123;g115f77a169a_0_74"/>
            <p:cNvSpPr/>
            <p:nvPr/>
          </p:nvSpPr>
          <p:spPr>
            <a:xfrm>
              <a:off x="4461813" y="3151163"/>
              <a:ext cx="242550" cy="280775"/>
            </a:xfrm>
            <a:custGeom>
              <a:avLst/>
              <a:gdLst/>
              <a:ahLst/>
              <a:cxnLst/>
              <a:rect l="l" t="t" r="r" b="b"/>
              <a:pathLst>
                <a:path w="9702" h="11231" extrusionOk="0">
                  <a:moveTo>
                    <a:pt x="503" y="0"/>
                  </a:moveTo>
                  <a:cubicBezTo>
                    <a:pt x="229" y="0"/>
                    <a:pt x="0" y="228"/>
                    <a:pt x="0" y="502"/>
                  </a:cubicBezTo>
                  <a:lnTo>
                    <a:pt x="0" y="10728"/>
                  </a:lnTo>
                  <a:cubicBezTo>
                    <a:pt x="0" y="11002"/>
                    <a:pt x="229" y="11230"/>
                    <a:pt x="503" y="11230"/>
                  </a:cubicBezTo>
                  <a:lnTo>
                    <a:pt x="9176" y="11230"/>
                  </a:lnTo>
                  <a:cubicBezTo>
                    <a:pt x="9473" y="11230"/>
                    <a:pt x="9701" y="11002"/>
                    <a:pt x="9701" y="10728"/>
                  </a:cubicBezTo>
                  <a:lnTo>
                    <a:pt x="9701" y="2693"/>
                  </a:lnTo>
                  <a:lnTo>
                    <a:pt x="9701" y="502"/>
                  </a:lnTo>
                  <a:cubicBezTo>
                    <a:pt x="9701" y="228"/>
                    <a:pt x="9473" y="0"/>
                    <a:pt x="9176" y="0"/>
                  </a:cubicBezTo>
                  <a:close/>
                </a:path>
              </a:pathLst>
            </a:custGeom>
            <a:solidFill>
              <a:srgbClr val="D2491E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115f77a169a_0_74"/>
            <p:cNvSpPr/>
            <p:nvPr/>
          </p:nvSpPr>
          <p:spPr>
            <a:xfrm>
              <a:off x="4445838" y="3165413"/>
              <a:ext cx="242550" cy="281350"/>
            </a:xfrm>
            <a:custGeom>
              <a:avLst/>
              <a:gdLst/>
              <a:ahLst/>
              <a:cxnLst/>
              <a:rect l="l" t="t" r="r" b="b"/>
              <a:pathLst>
                <a:path w="9702" h="11254" extrusionOk="0">
                  <a:moveTo>
                    <a:pt x="502" y="1"/>
                  </a:moveTo>
                  <a:cubicBezTo>
                    <a:pt x="229" y="1"/>
                    <a:pt x="0" y="229"/>
                    <a:pt x="0" y="503"/>
                  </a:cubicBezTo>
                  <a:lnTo>
                    <a:pt x="0" y="10729"/>
                  </a:lnTo>
                  <a:cubicBezTo>
                    <a:pt x="0" y="11025"/>
                    <a:pt x="229" y="11254"/>
                    <a:pt x="502" y="11254"/>
                  </a:cubicBezTo>
                  <a:lnTo>
                    <a:pt x="9199" y="11254"/>
                  </a:lnTo>
                  <a:cubicBezTo>
                    <a:pt x="9473" y="11254"/>
                    <a:pt x="9701" y="11025"/>
                    <a:pt x="9701" y="10729"/>
                  </a:cubicBezTo>
                  <a:lnTo>
                    <a:pt x="9701" y="2694"/>
                  </a:lnTo>
                  <a:lnTo>
                    <a:pt x="7008" y="1"/>
                  </a:lnTo>
                  <a:close/>
                </a:path>
              </a:pathLst>
            </a:custGeom>
            <a:solidFill>
              <a:srgbClr val="EB3E35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15f77a169a_0_74"/>
            <p:cNvSpPr/>
            <p:nvPr/>
          </p:nvSpPr>
          <p:spPr>
            <a:xfrm>
              <a:off x="4621013" y="3165413"/>
              <a:ext cx="67375" cy="67375"/>
            </a:xfrm>
            <a:custGeom>
              <a:avLst/>
              <a:gdLst/>
              <a:ahLst/>
              <a:cxnLst/>
              <a:rect l="l" t="t" r="r" b="b"/>
              <a:pathLst>
                <a:path w="2695" h="2695" extrusionOk="0">
                  <a:moveTo>
                    <a:pt x="1" y="1"/>
                  </a:moveTo>
                  <a:lnTo>
                    <a:pt x="1" y="2192"/>
                  </a:lnTo>
                  <a:cubicBezTo>
                    <a:pt x="1" y="2466"/>
                    <a:pt x="229" y="2694"/>
                    <a:pt x="503" y="2694"/>
                  </a:cubicBezTo>
                  <a:lnTo>
                    <a:pt x="2694" y="26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491E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115f77a169a_0_74"/>
            <p:cNvSpPr/>
            <p:nvPr/>
          </p:nvSpPr>
          <p:spPr>
            <a:xfrm>
              <a:off x="4480063" y="3309788"/>
              <a:ext cx="174650" cy="10875"/>
            </a:xfrm>
            <a:custGeom>
              <a:avLst/>
              <a:gdLst/>
              <a:ahLst/>
              <a:cxnLst/>
              <a:rect l="l" t="t" r="r" b="b"/>
              <a:pathLst>
                <a:path w="6986" h="435" extrusionOk="0">
                  <a:moveTo>
                    <a:pt x="206" y="0"/>
                  </a:moveTo>
                  <a:cubicBezTo>
                    <a:pt x="92" y="0"/>
                    <a:pt x="1" y="115"/>
                    <a:pt x="1" y="229"/>
                  </a:cubicBezTo>
                  <a:cubicBezTo>
                    <a:pt x="1" y="343"/>
                    <a:pt x="92" y="434"/>
                    <a:pt x="206" y="434"/>
                  </a:cubicBezTo>
                  <a:lnTo>
                    <a:pt x="6757" y="434"/>
                  </a:lnTo>
                  <a:cubicBezTo>
                    <a:pt x="6871" y="434"/>
                    <a:pt x="6985" y="343"/>
                    <a:pt x="6985" y="229"/>
                  </a:cubicBezTo>
                  <a:cubicBezTo>
                    <a:pt x="6985" y="115"/>
                    <a:pt x="6871" y="0"/>
                    <a:pt x="675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115f77a169a_0_74"/>
            <p:cNvSpPr/>
            <p:nvPr/>
          </p:nvSpPr>
          <p:spPr>
            <a:xfrm>
              <a:off x="4480063" y="3331463"/>
              <a:ext cx="174650" cy="10875"/>
            </a:xfrm>
            <a:custGeom>
              <a:avLst/>
              <a:gdLst/>
              <a:ahLst/>
              <a:cxnLst/>
              <a:rect l="l" t="t" r="r" b="b"/>
              <a:pathLst>
                <a:path w="6986" h="435" extrusionOk="0">
                  <a:moveTo>
                    <a:pt x="206" y="1"/>
                  </a:moveTo>
                  <a:cubicBezTo>
                    <a:pt x="92" y="1"/>
                    <a:pt x="1" y="115"/>
                    <a:pt x="1" y="229"/>
                  </a:cubicBezTo>
                  <a:cubicBezTo>
                    <a:pt x="1" y="343"/>
                    <a:pt x="92" y="434"/>
                    <a:pt x="206" y="434"/>
                  </a:cubicBezTo>
                  <a:lnTo>
                    <a:pt x="6757" y="434"/>
                  </a:lnTo>
                  <a:cubicBezTo>
                    <a:pt x="6871" y="434"/>
                    <a:pt x="6985" y="343"/>
                    <a:pt x="6985" y="229"/>
                  </a:cubicBezTo>
                  <a:cubicBezTo>
                    <a:pt x="6985" y="115"/>
                    <a:pt x="6871" y="1"/>
                    <a:pt x="67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115f77a169a_0_74"/>
            <p:cNvSpPr/>
            <p:nvPr/>
          </p:nvSpPr>
          <p:spPr>
            <a:xfrm>
              <a:off x="4480063" y="3353163"/>
              <a:ext cx="174650" cy="10850"/>
            </a:xfrm>
            <a:custGeom>
              <a:avLst/>
              <a:gdLst/>
              <a:ahLst/>
              <a:cxnLst/>
              <a:rect l="l" t="t" r="r" b="b"/>
              <a:pathLst>
                <a:path w="6986" h="434" extrusionOk="0">
                  <a:moveTo>
                    <a:pt x="206" y="0"/>
                  </a:moveTo>
                  <a:cubicBezTo>
                    <a:pt x="92" y="0"/>
                    <a:pt x="1" y="114"/>
                    <a:pt x="1" y="228"/>
                  </a:cubicBezTo>
                  <a:cubicBezTo>
                    <a:pt x="1" y="343"/>
                    <a:pt x="92" y="434"/>
                    <a:pt x="206" y="434"/>
                  </a:cubicBezTo>
                  <a:lnTo>
                    <a:pt x="6757" y="434"/>
                  </a:lnTo>
                  <a:cubicBezTo>
                    <a:pt x="6871" y="434"/>
                    <a:pt x="6985" y="343"/>
                    <a:pt x="6985" y="228"/>
                  </a:cubicBezTo>
                  <a:cubicBezTo>
                    <a:pt x="6985" y="114"/>
                    <a:pt x="6871" y="0"/>
                    <a:pt x="675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115f77a169a_0_74"/>
            <p:cNvSpPr/>
            <p:nvPr/>
          </p:nvSpPr>
          <p:spPr>
            <a:xfrm>
              <a:off x="4480063" y="3374838"/>
              <a:ext cx="174650" cy="10875"/>
            </a:xfrm>
            <a:custGeom>
              <a:avLst/>
              <a:gdLst/>
              <a:ahLst/>
              <a:cxnLst/>
              <a:rect l="l" t="t" r="r" b="b"/>
              <a:pathLst>
                <a:path w="6986" h="435" extrusionOk="0">
                  <a:moveTo>
                    <a:pt x="206" y="1"/>
                  </a:moveTo>
                  <a:cubicBezTo>
                    <a:pt x="92" y="1"/>
                    <a:pt x="1" y="92"/>
                    <a:pt x="1" y="229"/>
                  </a:cubicBezTo>
                  <a:cubicBezTo>
                    <a:pt x="1" y="343"/>
                    <a:pt x="92" y="434"/>
                    <a:pt x="206" y="434"/>
                  </a:cubicBezTo>
                  <a:lnTo>
                    <a:pt x="6757" y="434"/>
                  </a:lnTo>
                  <a:cubicBezTo>
                    <a:pt x="6871" y="434"/>
                    <a:pt x="6985" y="343"/>
                    <a:pt x="6985" y="229"/>
                  </a:cubicBezTo>
                  <a:cubicBezTo>
                    <a:pt x="6985" y="92"/>
                    <a:pt x="6871" y="1"/>
                    <a:pt x="67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115f77a169a_0_74"/>
            <p:cNvSpPr/>
            <p:nvPr/>
          </p:nvSpPr>
          <p:spPr>
            <a:xfrm>
              <a:off x="4480063" y="3396513"/>
              <a:ext cx="84475" cy="10875"/>
            </a:xfrm>
            <a:custGeom>
              <a:avLst/>
              <a:gdLst/>
              <a:ahLst/>
              <a:cxnLst/>
              <a:rect l="l" t="t" r="r" b="b"/>
              <a:pathLst>
                <a:path w="3379" h="435" extrusionOk="0">
                  <a:moveTo>
                    <a:pt x="206" y="1"/>
                  </a:moveTo>
                  <a:cubicBezTo>
                    <a:pt x="92" y="1"/>
                    <a:pt x="1" y="92"/>
                    <a:pt x="1" y="229"/>
                  </a:cubicBezTo>
                  <a:cubicBezTo>
                    <a:pt x="1" y="343"/>
                    <a:pt x="92" y="435"/>
                    <a:pt x="206" y="435"/>
                  </a:cubicBezTo>
                  <a:lnTo>
                    <a:pt x="3151" y="435"/>
                  </a:lnTo>
                  <a:cubicBezTo>
                    <a:pt x="3288" y="435"/>
                    <a:pt x="3379" y="343"/>
                    <a:pt x="3379" y="229"/>
                  </a:cubicBezTo>
                  <a:cubicBezTo>
                    <a:pt x="3379" y="92"/>
                    <a:pt x="3288" y="1"/>
                    <a:pt x="315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g115f77a169a_0_74"/>
          <p:cNvGrpSpPr/>
          <p:nvPr/>
        </p:nvGrpSpPr>
        <p:grpSpPr>
          <a:xfrm>
            <a:off x="5401909" y="2522456"/>
            <a:ext cx="475990" cy="376826"/>
            <a:chOff x="1377963" y="3102875"/>
            <a:chExt cx="394325" cy="312175"/>
          </a:xfrm>
        </p:grpSpPr>
        <p:sp>
          <p:nvSpPr>
            <p:cNvPr id="132" name="Google Shape;132;g115f77a169a_0_74"/>
            <p:cNvSpPr/>
            <p:nvPr/>
          </p:nvSpPr>
          <p:spPr>
            <a:xfrm>
              <a:off x="1377963" y="3102875"/>
              <a:ext cx="267075" cy="216875"/>
            </a:xfrm>
            <a:custGeom>
              <a:avLst/>
              <a:gdLst/>
              <a:ahLst/>
              <a:cxnLst/>
              <a:rect l="l" t="t" r="r" b="b"/>
              <a:pathLst>
                <a:path w="10683" h="8675" extrusionOk="0">
                  <a:moveTo>
                    <a:pt x="1895" y="1"/>
                  </a:moveTo>
                  <a:cubicBezTo>
                    <a:pt x="845" y="1"/>
                    <a:pt x="1" y="845"/>
                    <a:pt x="1" y="1872"/>
                  </a:cubicBezTo>
                  <a:lnTo>
                    <a:pt x="1" y="5091"/>
                  </a:lnTo>
                  <a:cubicBezTo>
                    <a:pt x="1" y="6118"/>
                    <a:pt x="845" y="6962"/>
                    <a:pt x="1895" y="6962"/>
                  </a:cubicBezTo>
                  <a:lnTo>
                    <a:pt x="2101" y="6962"/>
                  </a:lnTo>
                  <a:lnTo>
                    <a:pt x="2101" y="8674"/>
                  </a:lnTo>
                  <a:lnTo>
                    <a:pt x="3812" y="6962"/>
                  </a:lnTo>
                  <a:lnTo>
                    <a:pt x="4748" y="6962"/>
                  </a:lnTo>
                  <a:lnTo>
                    <a:pt x="4748" y="5570"/>
                  </a:lnTo>
                  <a:cubicBezTo>
                    <a:pt x="4748" y="4406"/>
                    <a:pt x="5684" y="3470"/>
                    <a:pt x="6848" y="3470"/>
                  </a:cubicBezTo>
                  <a:lnTo>
                    <a:pt x="10683" y="3470"/>
                  </a:lnTo>
                  <a:lnTo>
                    <a:pt x="10683" y="1872"/>
                  </a:lnTo>
                  <a:cubicBezTo>
                    <a:pt x="10683" y="845"/>
                    <a:pt x="9838" y="1"/>
                    <a:pt x="8811" y="1"/>
                  </a:cubicBezTo>
                  <a:close/>
                </a:path>
              </a:pathLst>
            </a:custGeom>
            <a:solidFill>
              <a:srgbClr val="F76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115f77a169a_0_74"/>
            <p:cNvSpPr/>
            <p:nvPr/>
          </p:nvSpPr>
          <p:spPr>
            <a:xfrm>
              <a:off x="1505213" y="3198175"/>
              <a:ext cx="267075" cy="216875"/>
            </a:xfrm>
            <a:custGeom>
              <a:avLst/>
              <a:gdLst/>
              <a:ahLst/>
              <a:cxnLst/>
              <a:rect l="l" t="t" r="r" b="b"/>
              <a:pathLst>
                <a:path w="10683" h="8675" extrusionOk="0">
                  <a:moveTo>
                    <a:pt x="1872" y="1"/>
                  </a:moveTo>
                  <a:cubicBezTo>
                    <a:pt x="845" y="1"/>
                    <a:pt x="1" y="845"/>
                    <a:pt x="1" y="1872"/>
                  </a:cubicBezTo>
                  <a:lnTo>
                    <a:pt x="1" y="5091"/>
                  </a:lnTo>
                  <a:cubicBezTo>
                    <a:pt x="1" y="6141"/>
                    <a:pt x="845" y="6962"/>
                    <a:pt x="1872" y="6962"/>
                  </a:cubicBezTo>
                  <a:lnTo>
                    <a:pt x="6871" y="6962"/>
                  </a:lnTo>
                  <a:lnTo>
                    <a:pt x="8583" y="8674"/>
                  </a:lnTo>
                  <a:lnTo>
                    <a:pt x="8583" y="6962"/>
                  </a:lnTo>
                  <a:lnTo>
                    <a:pt x="8788" y="6962"/>
                  </a:lnTo>
                  <a:cubicBezTo>
                    <a:pt x="9838" y="6962"/>
                    <a:pt x="10683" y="6141"/>
                    <a:pt x="10683" y="5091"/>
                  </a:cubicBezTo>
                  <a:lnTo>
                    <a:pt x="10683" y="1872"/>
                  </a:lnTo>
                  <a:cubicBezTo>
                    <a:pt x="10683" y="845"/>
                    <a:pt x="9838" y="1"/>
                    <a:pt x="8788" y="1"/>
                  </a:cubicBezTo>
                  <a:close/>
                </a:path>
              </a:pathLst>
            </a:custGeom>
            <a:solidFill>
              <a:srgbClr val="F76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115f77a169a_0_74"/>
            <p:cNvSpPr/>
            <p:nvPr/>
          </p:nvSpPr>
          <p:spPr>
            <a:xfrm>
              <a:off x="1401938" y="3136550"/>
              <a:ext cx="219150" cy="10875"/>
            </a:xfrm>
            <a:custGeom>
              <a:avLst/>
              <a:gdLst/>
              <a:ahLst/>
              <a:cxnLst/>
              <a:rect l="l" t="t" r="r" b="b"/>
              <a:pathLst>
                <a:path w="8766" h="435" extrusionOk="0">
                  <a:moveTo>
                    <a:pt x="229" y="0"/>
                  </a:moveTo>
                  <a:cubicBezTo>
                    <a:pt x="114" y="0"/>
                    <a:pt x="0" y="92"/>
                    <a:pt x="0" y="229"/>
                  </a:cubicBezTo>
                  <a:cubicBezTo>
                    <a:pt x="0" y="343"/>
                    <a:pt x="114" y="434"/>
                    <a:pt x="229" y="434"/>
                  </a:cubicBezTo>
                  <a:lnTo>
                    <a:pt x="8537" y="434"/>
                  </a:lnTo>
                  <a:cubicBezTo>
                    <a:pt x="8674" y="434"/>
                    <a:pt x="8765" y="343"/>
                    <a:pt x="8765" y="229"/>
                  </a:cubicBezTo>
                  <a:cubicBezTo>
                    <a:pt x="8765" y="92"/>
                    <a:pt x="8674" y="0"/>
                    <a:pt x="8537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115f77a169a_0_74"/>
            <p:cNvSpPr/>
            <p:nvPr/>
          </p:nvSpPr>
          <p:spPr>
            <a:xfrm>
              <a:off x="1401938" y="3158800"/>
              <a:ext cx="219150" cy="10875"/>
            </a:xfrm>
            <a:custGeom>
              <a:avLst/>
              <a:gdLst/>
              <a:ahLst/>
              <a:cxnLst/>
              <a:rect l="l" t="t" r="r" b="b"/>
              <a:pathLst>
                <a:path w="8766" h="435" extrusionOk="0">
                  <a:moveTo>
                    <a:pt x="229" y="1"/>
                  </a:moveTo>
                  <a:cubicBezTo>
                    <a:pt x="114" y="1"/>
                    <a:pt x="0" y="92"/>
                    <a:pt x="0" y="206"/>
                  </a:cubicBezTo>
                  <a:cubicBezTo>
                    <a:pt x="0" y="343"/>
                    <a:pt x="114" y="434"/>
                    <a:pt x="229" y="434"/>
                  </a:cubicBezTo>
                  <a:lnTo>
                    <a:pt x="8537" y="434"/>
                  </a:lnTo>
                  <a:cubicBezTo>
                    <a:pt x="8674" y="434"/>
                    <a:pt x="8765" y="343"/>
                    <a:pt x="8765" y="206"/>
                  </a:cubicBezTo>
                  <a:cubicBezTo>
                    <a:pt x="8765" y="92"/>
                    <a:pt x="8674" y="1"/>
                    <a:pt x="853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115f77a169a_0_74"/>
            <p:cNvSpPr/>
            <p:nvPr/>
          </p:nvSpPr>
          <p:spPr>
            <a:xfrm>
              <a:off x="1401938" y="3180475"/>
              <a:ext cx="134125" cy="11450"/>
            </a:xfrm>
            <a:custGeom>
              <a:avLst/>
              <a:gdLst/>
              <a:ahLst/>
              <a:cxnLst/>
              <a:rect l="l" t="t" r="r" b="b"/>
              <a:pathLst>
                <a:path w="5365" h="458" extrusionOk="0">
                  <a:moveTo>
                    <a:pt x="229" y="1"/>
                  </a:moveTo>
                  <a:cubicBezTo>
                    <a:pt x="114" y="1"/>
                    <a:pt x="0" y="115"/>
                    <a:pt x="0" y="229"/>
                  </a:cubicBezTo>
                  <a:cubicBezTo>
                    <a:pt x="0" y="343"/>
                    <a:pt x="114" y="457"/>
                    <a:pt x="229" y="457"/>
                  </a:cubicBezTo>
                  <a:lnTo>
                    <a:pt x="4428" y="457"/>
                  </a:lnTo>
                  <a:cubicBezTo>
                    <a:pt x="4657" y="298"/>
                    <a:pt x="4976" y="138"/>
                    <a:pt x="5364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115f77a169a_0_74"/>
            <p:cNvSpPr/>
            <p:nvPr/>
          </p:nvSpPr>
          <p:spPr>
            <a:xfrm>
              <a:off x="1401938" y="3202750"/>
              <a:ext cx="97025" cy="11425"/>
            </a:xfrm>
            <a:custGeom>
              <a:avLst/>
              <a:gdLst/>
              <a:ahLst/>
              <a:cxnLst/>
              <a:rect l="l" t="t" r="r" b="b"/>
              <a:pathLst>
                <a:path w="3881" h="457" extrusionOk="0">
                  <a:moveTo>
                    <a:pt x="229" y="0"/>
                  </a:moveTo>
                  <a:cubicBezTo>
                    <a:pt x="114" y="0"/>
                    <a:pt x="0" y="114"/>
                    <a:pt x="0" y="228"/>
                  </a:cubicBezTo>
                  <a:cubicBezTo>
                    <a:pt x="0" y="343"/>
                    <a:pt x="114" y="457"/>
                    <a:pt x="229" y="457"/>
                  </a:cubicBezTo>
                  <a:lnTo>
                    <a:pt x="3607" y="457"/>
                  </a:lnTo>
                  <a:cubicBezTo>
                    <a:pt x="3698" y="274"/>
                    <a:pt x="3789" y="114"/>
                    <a:pt x="388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115f77a169a_0_74"/>
            <p:cNvSpPr/>
            <p:nvPr/>
          </p:nvSpPr>
          <p:spPr>
            <a:xfrm>
              <a:off x="1401938" y="3225000"/>
              <a:ext cx="70775" cy="10875"/>
            </a:xfrm>
            <a:custGeom>
              <a:avLst/>
              <a:gdLst/>
              <a:ahLst/>
              <a:cxnLst/>
              <a:rect l="l" t="t" r="r" b="b"/>
              <a:pathLst>
                <a:path w="2831" h="435" extrusionOk="0">
                  <a:moveTo>
                    <a:pt x="229" y="0"/>
                  </a:moveTo>
                  <a:cubicBezTo>
                    <a:pt x="114" y="0"/>
                    <a:pt x="0" y="92"/>
                    <a:pt x="0" y="229"/>
                  </a:cubicBezTo>
                  <a:cubicBezTo>
                    <a:pt x="0" y="343"/>
                    <a:pt x="114" y="434"/>
                    <a:pt x="229" y="434"/>
                  </a:cubicBezTo>
                  <a:lnTo>
                    <a:pt x="2602" y="434"/>
                  </a:lnTo>
                  <a:cubicBezTo>
                    <a:pt x="2716" y="434"/>
                    <a:pt x="2831" y="343"/>
                    <a:pt x="2831" y="229"/>
                  </a:cubicBezTo>
                  <a:cubicBezTo>
                    <a:pt x="2831" y="92"/>
                    <a:pt x="2716" y="0"/>
                    <a:pt x="2602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115f77a169a_0_74"/>
            <p:cNvSpPr/>
            <p:nvPr/>
          </p:nvSpPr>
          <p:spPr>
            <a:xfrm>
              <a:off x="1619913" y="3238700"/>
              <a:ext cx="43975" cy="81050"/>
            </a:xfrm>
            <a:custGeom>
              <a:avLst/>
              <a:gdLst/>
              <a:ahLst/>
              <a:cxnLst/>
              <a:rect l="l" t="t" r="r" b="b"/>
              <a:pathLst>
                <a:path w="1759" h="3242" extrusionOk="0">
                  <a:moveTo>
                    <a:pt x="799" y="0"/>
                  </a:moveTo>
                  <a:cubicBezTo>
                    <a:pt x="411" y="0"/>
                    <a:pt x="1" y="160"/>
                    <a:pt x="1" y="160"/>
                  </a:cubicBezTo>
                  <a:lnTo>
                    <a:pt x="46" y="639"/>
                  </a:lnTo>
                  <a:cubicBezTo>
                    <a:pt x="46" y="639"/>
                    <a:pt x="389" y="548"/>
                    <a:pt x="708" y="548"/>
                  </a:cubicBezTo>
                  <a:cubicBezTo>
                    <a:pt x="1028" y="548"/>
                    <a:pt x="1096" y="685"/>
                    <a:pt x="1096" y="845"/>
                  </a:cubicBezTo>
                  <a:cubicBezTo>
                    <a:pt x="1096" y="1004"/>
                    <a:pt x="1050" y="1073"/>
                    <a:pt x="708" y="1347"/>
                  </a:cubicBezTo>
                  <a:cubicBezTo>
                    <a:pt x="457" y="1552"/>
                    <a:pt x="389" y="1666"/>
                    <a:pt x="389" y="1803"/>
                  </a:cubicBezTo>
                  <a:cubicBezTo>
                    <a:pt x="389" y="2054"/>
                    <a:pt x="525" y="2214"/>
                    <a:pt x="525" y="2214"/>
                  </a:cubicBezTo>
                  <a:lnTo>
                    <a:pt x="1028" y="2214"/>
                  </a:lnTo>
                  <a:lnTo>
                    <a:pt x="1028" y="2077"/>
                  </a:lnTo>
                  <a:cubicBezTo>
                    <a:pt x="1028" y="1940"/>
                    <a:pt x="1050" y="1849"/>
                    <a:pt x="1370" y="1598"/>
                  </a:cubicBezTo>
                  <a:cubicBezTo>
                    <a:pt x="1690" y="1347"/>
                    <a:pt x="1758" y="1187"/>
                    <a:pt x="1758" y="753"/>
                  </a:cubicBezTo>
                  <a:cubicBezTo>
                    <a:pt x="1758" y="228"/>
                    <a:pt x="1461" y="0"/>
                    <a:pt x="799" y="0"/>
                  </a:cubicBezTo>
                  <a:close/>
                  <a:moveTo>
                    <a:pt x="411" y="2488"/>
                  </a:moveTo>
                  <a:lnTo>
                    <a:pt x="411" y="3241"/>
                  </a:lnTo>
                  <a:lnTo>
                    <a:pt x="1096" y="3241"/>
                  </a:lnTo>
                  <a:lnTo>
                    <a:pt x="1096" y="2488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g115f77a169a_0_74"/>
          <p:cNvGrpSpPr/>
          <p:nvPr/>
        </p:nvGrpSpPr>
        <p:grpSpPr>
          <a:xfrm>
            <a:off x="7464008" y="2497912"/>
            <a:ext cx="366769" cy="419368"/>
            <a:chOff x="4445838" y="3151163"/>
            <a:chExt cx="258525" cy="295600"/>
          </a:xfrm>
        </p:grpSpPr>
        <p:sp>
          <p:nvSpPr>
            <p:cNvPr id="141" name="Google Shape;141;g115f77a169a_0_74"/>
            <p:cNvSpPr/>
            <p:nvPr/>
          </p:nvSpPr>
          <p:spPr>
            <a:xfrm>
              <a:off x="4461813" y="3151163"/>
              <a:ext cx="242550" cy="280775"/>
            </a:xfrm>
            <a:custGeom>
              <a:avLst/>
              <a:gdLst/>
              <a:ahLst/>
              <a:cxnLst/>
              <a:rect l="l" t="t" r="r" b="b"/>
              <a:pathLst>
                <a:path w="9702" h="11231" extrusionOk="0">
                  <a:moveTo>
                    <a:pt x="503" y="0"/>
                  </a:moveTo>
                  <a:cubicBezTo>
                    <a:pt x="229" y="0"/>
                    <a:pt x="0" y="228"/>
                    <a:pt x="0" y="502"/>
                  </a:cubicBezTo>
                  <a:lnTo>
                    <a:pt x="0" y="10728"/>
                  </a:lnTo>
                  <a:cubicBezTo>
                    <a:pt x="0" y="11002"/>
                    <a:pt x="229" y="11230"/>
                    <a:pt x="503" y="11230"/>
                  </a:cubicBezTo>
                  <a:lnTo>
                    <a:pt x="9176" y="11230"/>
                  </a:lnTo>
                  <a:cubicBezTo>
                    <a:pt x="9473" y="11230"/>
                    <a:pt x="9701" y="11002"/>
                    <a:pt x="9701" y="10728"/>
                  </a:cubicBezTo>
                  <a:lnTo>
                    <a:pt x="9701" y="2693"/>
                  </a:lnTo>
                  <a:lnTo>
                    <a:pt x="9701" y="502"/>
                  </a:lnTo>
                  <a:cubicBezTo>
                    <a:pt x="9701" y="228"/>
                    <a:pt x="9473" y="0"/>
                    <a:pt x="9176" y="0"/>
                  </a:cubicBezTo>
                  <a:close/>
                </a:path>
              </a:pathLst>
            </a:custGeom>
            <a:solidFill>
              <a:srgbClr val="D2491E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115f77a169a_0_74"/>
            <p:cNvSpPr/>
            <p:nvPr/>
          </p:nvSpPr>
          <p:spPr>
            <a:xfrm>
              <a:off x="4445838" y="3165413"/>
              <a:ext cx="242550" cy="281350"/>
            </a:xfrm>
            <a:custGeom>
              <a:avLst/>
              <a:gdLst/>
              <a:ahLst/>
              <a:cxnLst/>
              <a:rect l="l" t="t" r="r" b="b"/>
              <a:pathLst>
                <a:path w="9702" h="11254" extrusionOk="0">
                  <a:moveTo>
                    <a:pt x="502" y="1"/>
                  </a:moveTo>
                  <a:cubicBezTo>
                    <a:pt x="229" y="1"/>
                    <a:pt x="0" y="229"/>
                    <a:pt x="0" y="503"/>
                  </a:cubicBezTo>
                  <a:lnTo>
                    <a:pt x="0" y="10729"/>
                  </a:lnTo>
                  <a:cubicBezTo>
                    <a:pt x="0" y="11025"/>
                    <a:pt x="229" y="11254"/>
                    <a:pt x="502" y="11254"/>
                  </a:cubicBezTo>
                  <a:lnTo>
                    <a:pt x="9199" y="11254"/>
                  </a:lnTo>
                  <a:cubicBezTo>
                    <a:pt x="9473" y="11254"/>
                    <a:pt x="9701" y="11025"/>
                    <a:pt x="9701" y="10729"/>
                  </a:cubicBezTo>
                  <a:lnTo>
                    <a:pt x="9701" y="2694"/>
                  </a:lnTo>
                  <a:lnTo>
                    <a:pt x="7008" y="1"/>
                  </a:lnTo>
                  <a:close/>
                </a:path>
              </a:pathLst>
            </a:custGeom>
            <a:solidFill>
              <a:srgbClr val="EB3E35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115f77a169a_0_74"/>
            <p:cNvSpPr/>
            <p:nvPr/>
          </p:nvSpPr>
          <p:spPr>
            <a:xfrm>
              <a:off x="4621013" y="3165413"/>
              <a:ext cx="67375" cy="67375"/>
            </a:xfrm>
            <a:custGeom>
              <a:avLst/>
              <a:gdLst/>
              <a:ahLst/>
              <a:cxnLst/>
              <a:rect l="l" t="t" r="r" b="b"/>
              <a:pathLst>
                <a:path w="2695" h="2695" extrusionOk="0">
                  <a:moveTo>
                    <a:pt x="1" y="1"/>
                  </a:moveTo>
                  <a:lnTo>
                    <a:pt x="1" y="2192"/>
                  </a:lnTo>
                  <a:cubicBezTo>
                    <a:pt x="1" y="2466"/>
                    <a:pt x="229" y="2694"/>
                    <a:pt x="503" y="2694"/>
                  </a:cubicBezTo>
                  <a:lnTo>
                    <a:pt x="2694" y="26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491E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115f77a169a_0_74"/>
            <p:cNvSpPr/>
            <p:nvPr/>
          </p:nvSpPr>
          <p:spPr>
            <a:xfrm>
              <a:off x="4480063" y="3309788"/>
              <a:ext cx="174650" cy="10875"/>
            </a:xfrm>
            <a:custGeom>
              <a:avLst/>
              <a:gdLst/>
              <a:ahLst/>
              <a:cxnLst/>
              <a:rect l="l" t="t" r="r" b="b"/>
              <a:pathLst>
                <a:path w="6986" h="435" extrusionOk="0">
                  <a:moveTo>
                    <a:pt x="206" y="0"/>
                  </a:moveTo>
                  <a:cubicBezTo>
                    <a:pt x="92" y="0"/>
                    <a:pt x="1" y="115"/>
                    <a:pt x="1" y="229"/>
                  </a:cubicBezTo>
                  <a:cubicBezTo>
                    <a:pt x="1" y="343"/>
                    <a:pt x="92" y="434"/>
                    <a:pt x="206" y="434"/>
                  </a:cubicBezTo>
                  <a:lnTo>
                    <a:pt x="6757" y="434"/>
                  </a:lnTo>
                  <a:cubicBezTo>
                    <a:pt x="6871" y="434"/>
                    <a:pt x="6985" y="343"/>
                    <a:pt x="6985" y="229"/>
                  </a:cubicBezTo>
                  <a:cubicBezTo>
                    <a:pt x="6985" y="115"/>
                    <a:pt x="6871" y="0"/>
                    <a:pt x="675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115f77a169a_0_74"/>
            <p:cNvSpPr/>
            <p:nvPr/>
          </p:nvSpPr>
          <p:spPr>
            <a:xfrm>
              <a:off x="4480063" y="3331463"/>
              <a:ext cx="174650" cy="10875"/>
            </a:xfrm>
            <a:custGeom>
              <a:avLst/>
              <a:gdLst/>
              <a:ahLst/>
              <a:cxnLst/>
              <a:rect l="l" t="t" r="r" b="b"/>
              <a:pathLst>
                <a:path w="6986" h="435" extrusionOk="0">
                  <a:moveTo>
                    <a:pt x="206" y="1"/>
                  </a:moveTo>
                  <a:cubicBezTo>
                    <a:pt x="92" y="1"/>
                    <a:pt x="1" y="115"/>
                    <a:pt x="1" y="229"/>
                  </a:cubicBezTo>
                  <a:cubicBezTo>
                    <a:pt x="1" y="343"/>
                    <a:pt x="92" y="434"/>
                    <a:pt x="206" y="434"/>
                  </a:cubicBezTo>
                  <a:lnTo>
                    <a:pt x="6757" y="434"/>
                  </a:lnTo>
                  <a:cubicBezTo>
                    <a:pt x="6871" y="434"/>
                    <a:pt x="6985" y="343"/>
                    <a:pt x="6985" y="229"/>
                  </a:cubicBezTo>
                  <a:cubicBezTo>
                    <a:pt x="6985" y="115"/>
                    <a:pt x="6871" y="1"/>
                    <a:pt x="67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115f77a169a_0_74"/>
            <p:cNvSpPr/>
            <p:nvPr/>
          </p:nvSpPr>
          <p:spPr>
            <a:xfrm>
              <a:off x="4480063" y="3353163"/>
              <a:ext cx="174650" cy="10850"/>
            </a:xfrm>
            <a:custGeom>
              <a:avLst/>
              <a:gdLst/>
              <a:ahLst/>
              <a:cxnLst/>
              <a:rect l="l" t="t" r="r" b="b"/>
              <a:pathLst>
                <a:path w="6986" h="434" extrusionOk="0">
                  <a:moveTo>
                    <a:pt x="206" y="0"/>
                  </a:moveTo>
                  <a:cubicBezTo>
                    <a:pt x="92" y="0"/>
                    <a:pt x="1" y="114"/>
                    <a:pt x="1" y="228"/>
                  </a:cubicBezTo>
                  <a:cubicBezTo>
                    <a:pt x="1" y="343"/>
                    <a:pt x="92" y="434"/>
                    <a:pt x="206" y="434"/>
                  </a:cubicBezTo>
                  <a:lnTo>
                    <a:pt x="6757" y="434"/>
                  </a:lnTo>
                  <a:cubicBezTo>
                    <a:pt x="6871" y="434"/>
                    <a:pt x="6985" y="343"/>
                    <a:pt x="6985" y="228"/>
                  </a:cubicBezTo>
                  <a:cubicBezTo>
                    <a:pt x="6985" y="114"/>
                    <a:pt x="6871" y="0"/>
                    <a:pt x="675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115f77a169a_0_74"/>
            <p:cNvSpPr/>
            <p:nvPr/>
          </p:nvSpPr>
          <p:spPr>
            <a:xfrm>
              <a:off x="4480063" y="3374838"/>
              <a:ext cx="174650" cy="10875"/>
            </a:xfrm>
            <a:custGeom>
              <a:avLst/>
              <a:gdLst/>
              <a:ahLst/>
              <a:cxnLst/>
              <a:rect l="l" t="t" r="r" b="b"/>
              <a:pathLst>
                <a:path w="6986" h="435" extrusionOk="0">
                  <a:moveTo>
                    <a:pt x="206" y="1"/>
                  </a:moveTo>
                  <a:cubicBezTo>
                    <a:pt x="92" y="1"/>
                    <a:pt x="1" y="92"/>
                    <a:pt x="1" y="229"/>
                  </a:cubicBezTo>
                  <a:cubicBezTo>
                    <a:pt x="1" y="343"/>
                    <a:pt x="92" y="434"/>
                    <a:pt x="206" y="434"/>
                  </a:cubicBezTo>
                  <a:lnTo>
                    <a:pt x="6757" y="434"/>
                  </a:lnTo>
                  <a:cubicBezTo>
                    <a:pt x="6871" y="434"/>
                    <a:pt x="6985" y="343"/>
                    <a:pt x="6985" y="229"/>
                  </a:cubicBezTo>
                  <a:cubicBezTo>
                    <a:pt x="6985" y="92"/>
                    <a:pt x="6871" y="1"/>
                    <a:pt x="67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115f77a169a_0_74"/>
            <p:cNvSpPr/>
            <p:nvPr/>
          </p:nvSpPr>
          <p:spPr>
            <a:xfrm>
              <a:off x="4480063" y="3396513"/>
              <a:ext cx="84475" cy="10875"/>
            </a:xfrm>
            <a:custGeom>
              <a:avLst/>
              <a:gdLst/>
              <a:ahLst/>
              <a:cxnLst/>
              <a:rect l="l" t="t" r="r" b="b"/>
              <a:pathLst>
                <a:path w="3379" h="435" extrusionOk="0">
                  <a:moveTo>
                    <a:pt x="206" y="1"/>
                  </a:moveTo>
                  <a:cubicBezTo>
                    <a:pt x="92" y="1"/>
                    <a:pt x="1" y="92"/>
                    <a:pt x="1" y="229"/>
                  </a:cubicBezTo>
                  <a:cubicBezTo>
                    <a:pt x="1" y="343"/>
                    <a:pt x="92" y="435"/>
                    <a:pt x="206" y="435"/>
                  </a:cubicBezTo>
                  <a:lnTo>
                    <a:pt x="3151" y="435"/>
                  </a:lnTo>
                  <a:cubicBezTo>
                    <a:pt x="3288" y="435"/>
                    <a:pt x="3379" y="343"/>
                    <a:pt x="3379" y="229"/>
                  </a:cubicBezTo>
                  <a:cubicBezTo>
                    <a:pt x="3379" y="92"/>
                    <a:pt x="3288" y="1"/>
                    <a:pt x="315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63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" name="Google Shape;149;g115f77a169a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395" y="4868505"/>
            <a:ext cx="1051530" cy="2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5f77a169a_0_74"/>
          <p:cNvSpPr txBox="1">
            <a:spLocks noGrp="1"/>
          </p:cNvSpPr>
          <p:nvPr>
            <p:ph type="title"/>
          </p:nvPr>
        </p:nvSpPr>
        <p:spPr>
          <a:xfrm>
            <a:off x="399900" y="498935"/>
            <a:ext cx="8344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8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Decent Work Check: </a:t>
            </a:r>
            <a:r>
              <a:rPr lang="en" sz="2000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All Accessed Industries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83" name="Google Shape;83;g115f77a169a_0_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6" name="Google Shape;96;g115f77a169a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68500"/>
            <a:ext cx="1279663" cy="2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15f77a169a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395" y="4868505"/>
            <a:ext cx="1051530" cy="275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" name="Content Placeholder 3">
            <a:extLst>
              <a:ext uri="{FF2B5EF4-FFF2-40B4-BE49-F238E27FC236}">
                <a16:creationId xmlns:a16="http://schemas.microsoft.com/office/drawing/2014/main" id="{149F3777-D633-47D1-9239-F87B94ACE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335398"/>
              </p:ext>
            </p:extLst>
          </p:nvPr>
        </p:nvGraphicFramePr>
        <p:xfrm>
          <a:off x="647875" y="1075428"/>
          <a:ext cx="8229600" cy="369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2965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5f77a169a_0_74"/>
          <p:cNvSpPr txBox="1">
            <a:spLocks noGrp="1"/>
          </p:cNvSpPr>
          <p:nvPr>
            <p:ph type="title"/>
          </p:nvPr>
        </p:nvSpPr>
        <p:spPr>
          <a:xfrm>
            <a:off x="441463" y="343074"/>
            <a:ext cx="8344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Total Number Of Participants:</a:t>
            </a:r>
            <a:r>
              <a:rPr lang="en" sz="3200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200" dirty="0">
                <a:solidFill>
                  <a:schemeClr val="accent2"/>
                </a:solidFill>
                <a:latin typeface="Arial Black" pitchFamily="34" charset="0"/>
                <a:ea typeface="Raleway"/>
                <a:cs typeface="Raleway"/>
                <a:sym typeface="Raleway"/>
              </a:rPr>
              <a:t>DWC</a:t>
            </a:r>
            <a:endParaRPr sz="32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83" name="Google Shape;83;g115f77a169a_0_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6" name="Google Shape;96;g115f77a169a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68500"/>
            <a:ext cx="1279663" cy="2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15f77a169a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395" y="4868505"/>
            <a:ext cx="1051530" cy="275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BB41134-1645-4251-A569-E1502A06D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774677"/>
              </p:ext>
            </p:extLst>
          </p:nvPr>
        </p:nvGraphicFramePr>
        <p:xfrm>
          <a:off x="639830" y="1155469"/>
          <a:ext cx="7423515" cy="363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5223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5f77a169a_0_74"/>
          <p:cNvSpPr txBox="1">
            <a:spLocks noGrp="1"/>
          </p:cNvSpPr>
          <p:nvPr>
            <p:ph type="title"/>
          </p:nvPr>
        </p:nvSpPr>
        <p:spPr>
          <a:xfrm>
            <a:off x="441464" y="301510"/>
            <a:ext cx="8344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8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Social Dialogue Participants</a:t>
            </a:r>
            <a:endParaRPr sz="2800" b="1" dirty="0">
              <a:solidFill>
                <a:schemeClr val="accent2"/>
              </a:solidFill>
            </a:endParaRPr>
          </a:p>
        </p:txBody>
      </p:sp>
      <p:sp>
        <p:nvSpPr>
          <p:cNvPr id="83" name="Google Shape;83;g115f77a169a_0_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6" name="Google Shape;96;g115f77a169a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68500"/>
            <a:ext cx="1279663" cy="2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15f77a169a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395" y="4868505"/>
            <a:ext cx="1051530" cy="275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36E26D1-8CD6-4C59-9F1E-C17F2468A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012735"/>
              </p:ext>
            </p:extLst>
          </p:nvPr>
        </p:nvGraphicFramePr>
        <p:xfrm>
          <a:off x="257695" y="1122538"/>
          <a:ext cx="8229600" cy="369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498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5f77a169a_0_74"/>
          <p:cNvSpPr txBox="1">
            <a:spLocks noGrp="1"/>
          </p:cNvSpPr>
          <p:nvPr>
            <p:ph type="title"/>
          </p:nvPr>
        </p:nvSpPr>
        <p:spPr>
          <a:xfrm>
            <a:off x="399900" y="426583"/>
            <a:ext cx="8344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DWC: Improvement Areas After Social Dialogue</a:t>
            </a:r>
            <a:endParaRPr sz="2400" b="1" dirty="0">
              <a:solidFill>
                <a:schemeClr val="accent2"/>
              </a:solidFill>
            </a:endParaRPr>
          </a:p>
        </p:txBody>
      </p:sp>
      <p:sp>
        <p:nvSpPr>
          <p:cNvPr id="83" name="Google Shape;83;g115f77a169a_0_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96" name="Google Shape;96;g115f77a169a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68500"/>
            <a:ext cx="1279663" cy="2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15f77a169a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395" y="4868505"/>
            <a:ext cx="1051530" cy="275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844805F-7B57-4FA6-A881-66CBAA536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950005"/>
              </p:ext>
            </p:extLst>
          </p:nvPr>
        </p:nvGraphicFramePr>
        <p:xfrm>
          <a:off x="0" y="1106991"/>
          <a:ext cx="8839200" cy="376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588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725a647c3_0_2"/>
          <p:cNvSpPr txBox="1">
            <a:spLocks noGrp="1"/>
          </p:cNvSpPr>
          <p:nvPr>
            <p:ph type="title"/>
          </p:nvPr>
        </p:nvSpPr>
        <p:spPr>
          <a:xfrm>
            <a:off x="399900" y="155864"/>
            <a:ext cx="8344200" cy="60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 b="1" dirty="0">
                <a:solidFill>
                  <a:srgbClr val="FF0000"/>
                </a:solidFill>
                <a:latin typeface="Arial Black" pitchFamily="34" charset="0"/>
                <a:ea typeface="Raleway"/>
                <a:cs typeface="Raleway"/>
                <a:sym typeface="Raleway"/>
              </a:rPr>
              <a:t>Challenges</a:t>
            </a:r>
            <a:r>
              <a:rPr lang="en" sz="3200" b="1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" sz="2800" b="1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DWC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309" name="Google Shape;309;g11725a647c3_0_2"/>
          <p:cNvSpPr txBox="1">
            <a:spLocks noGrp="1"/>
          </p:cNvSpPr>
          <p:nvPr>
            <p:ph type="sldNum" idx="12"/>
          </p:nvPr>
        </p:nvSpPr>
        <p:spPr>
          <a:xfrm>
            <a:off x="7487439" y="5077242"/>
            <a:ext cx="4089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10" name="Google Shape;310;g11725a647c3_0_2"/>
          <p:cNvSpPr txBox="1">
            <a:spLocks noGrp="1"/>
          </p:cNvSpPr>
          <p:nvPr>
            <p:ph type="sldNum" idx="4294967295"/>
          </p:nvPr>
        </p:nvSpPr>
        <p:spPr>
          <a:xfrm>
            <a:off x="8686800" y="4637088"/>
            <a:ext cx="4572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12" name="Google Shape;312;g11725a647c3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68500"/>
            <a:ext cx="1279663" cy="2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11725a647c3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395" y="4868505"/>
            <a:ext cx="1051530" cy="2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11725a647c3_0_2"/>
          <p:cNvSpPr/>
          <p:nvPr/>
        </p:nvSpPr>
        <p:spPr>
          <a:xfrm>
            <a:off x="187036" y="935182"/>
            <a:ext cx="8697191" cy="3595254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85750">
              <a:buFont typeface="Wingdings" panose="05000000000000000000" pitchFamily="2" charset="2"/>
              <a:buChar char="Ø"/>
            </a:pPr>
            <a:r>
              <a:rPr lang="en" sz="2200" i="1" dirty="0"/>
              <a:t>Fear of </a:t>
            </a:r>
            <a:r>
              <a:rPr lang="en" sz="2200" b="1" i="1" dirty="0"/>
              <a:t>surveys</a:t>
            </a:r>
            <a:r>
              <a:rPr lang="en" sz="2200" i="1" dirty="0"/>
              <a:t> &amp; </a:t>
            </a:r>
            <a:r>
              <a:rPr lang="en" sz="2200" b="1" i="1" dirty="0"/>
              <a:t>social dialogues &amp; their Consequences</a:t>
            </a:r>
            <a:r>
              <a:rPr lang="en" sz="2200" i="1" dirty="0"/>
              <a:t>.</a:t>
            </a:r>
            <a:endParaRPr lang="en-US" sz="2200" i="1" dirty="0">
              <a:latin typeface="+mj-lt"/>
            </a:endParaRPr>
          </a:p>
          <a:p>
            <a:pPr marL="274320" indent="-285750">
              <a:buFont typeface="Wingdings" panose="05000000000000000000" pitchFamily="2" charset="2"/>
              <a:buChar char="Ø"/>
            </a:pPr>
            <a:r>
              <a:rPr lang="en-US" sz="2200" i="1" dirty="0">
                <a:latin typeface="+mj-lt"/>
              </a:rPr>
              <a:t>Unorganized employees (Absence of TU)</a:t>
            </a:r>
          </a:p>
          <a:p>
            <a:pPr marL="274320" indent="-285750">
              <a:buFont typeface="Wingdings" panose="05000000000000000000" pitchFamily="2" charset="2"/>
              <a:buChar char="Ø"/>
            </a:pPr>
            <a:r>
              <a:rPr lang="en-US" sz="2200" b="1" i="1" dirty="0">
                <a:latin typeface="+mj-lt"/>
              </a:rPr>
              <a:t>Lack of awareness of labor law</a:t>
            </a:r>
            <a:r>
              <a:rPr lang="en-US" sz="2200" i="1" dirty="0">
                <a:latin typeface="+mj-lt"/>
              </a:rPr>
              <a:t>, conventions, policies &amp; CBA</a:t>
            </a:r>
          </a:p>
          <a:p>
            <a:pPr marL="274320" indent="-285750">
              <a:buFont typeface="Wingdings" panose="05000000000000000000" pitchFamily="2" charset="2"/>
              <a:buChar char="Ø"/>
            </a:pPr>
            <a:r>
              <a:rPr lang="en-US" sz="2200" i="1" dirty="0">
                <a:latin typeface="+mj-lt"/>
              </a:rPr>
              <a:t>Expulsion from AGOA</a:t>
            </a:r>
          </a:p>
          <a:p>
            <a:pPr marL="274320" indent="-285750">
              <a:buFont typeface="Wingdings" panose="05000000000000000000" pitchFamily="2" charset="2"/>
              <a:buChar char="Ø"/>
            </a:pPr>
            <a:r>
              <a:rPr lang="en-US" sz="2200" i="1" dirty="0">
                <a:latin typeface="+mj-lt"/>
              </a:rPr>
              <a:t>International &amp; National Crisis </a:t>
            </a:r>
          </a:p>
          <a:p>
            <a:pPr marL="274320" indent="-285750">
              <a:buFont typeface="Wingdings" panose="05000000000000000000" pitchFamily="2" charset="2"/>
              <a:buChar char="Ø"/>
            </a:pPr>
            <a:r>
              <a:rPr lang="en-US" sz="2200" i="1" dirty="0">
                <a:latin typeface="+mj-lt"/>
              </a:rPr>
              <a:t>Skyrocketing living cost challenged smaller wages. </a:t>
            </a:r>
          </a:p>
          <a:p>
            <a:pPr marL="274320" indent="-285750">
              <a:buFont typeface="Wingdings" panose="05000000000000000000" pitchFamily="2" charset="2"/>
              <a:buChar char="Ø"/>
            </a:pPr>
            <a:r>
              <a:rPr lang="en-US" sz="2200" i="1" dirty="0">
                <a:latin typeface="+mj-lt"/>
              </a:rPr>
              <a:t>Reduced FDI </a:t>
            </a:r>
          </a:p>
          <a:p>
            <a:pPr marL="274320" indent="-285750">
              <a:buFont typeface="Wingdings" panose="05000000000000000000" pitchFamily="2" charset="2"/>
              <a:buChar char="Ø"/>
            </a:pPr>
            <a:r>
              <a:rPr lang="en-US" sz="2200" i="1" dirty="0">
                <a:latin typeface="+mj-lt"/>
              </a:rPr>
              <a:t>Foreign currency Shortage</a:t>
            </a:r>
          </a:p>
          <a:p>
            <a:pPr marL="274320" indent="-285750">
              <a:buFont typeface="Wingdings" panose="05000000000000000000" pitchFamily="2" charset="2"/>
              <a:buChar char="Ø"/>
            </a:pPr>
            <a:r>
              <a:rPr lang="en-US" sz="2200" i="1" dirty="0">
                <a:latin typeface="+mj-lt"/>
              </a:rPr>
              <a:t>Traditional leadership Practices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5f77a169a_0_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84" name="Google Shape;84;g115f77a169a_0_74"/>
          <p:cNvGrpSpPr/>
          <p:nvPr/>
        </p:nvGrpSpPr>
        <p:grpSpPr>
          <a:xfrm>
            <a:off x="457201" y="207818"/>
            <a:ext cx="8375072" cy="4530438"/>
            <a:chOff x="4628045" y="1300654"/>
            <a:chExt cx="1850953" cy="3124106"/>
          </a:xfrm>
        </p:grpSpPr>
        <p:sp>
          <p:nvSpPr>
            <p:cNvPr id="85" name="Google Shape;85;g115f77a169a_0_74"/>
            <p:cNvSpPr/>
            <p:nvPr/>
          </p:nvSpPr>
          <p:spPr>
            <a:xfrm rot="10800000" flipH="1">
              <a:off x="4628045" y="2087460"/>
              <a:ext cx="1846800" cy="2337300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115f77a169a_0_74"/>
            <p:cNvSpPr txBox="1"/>
            <p:nvPr/>
          </p:nvSpPr>
          <p:spPr>
            <a:xfrm>
              <a:off x="4632198" y="1985111"/>
              <a:ext cx="1846800" cy="24396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WI-Ethiopia Team would like to: -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Expand the DWC to other untapped areas.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Conduct a monitoring and evaluation assessments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Expand the DWC and SD to other factories such as PP factories.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Impact the government to set minimum wages,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Make researches on why national Labor laws and international conventions are not obeyed.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See better working environments where rights and privileges (CBA) of employees are respected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g115f77a169a_0_74"/>
            <p:cNvSpPr/>
            <p:nvPr/>
          </p:nvSpPr>
          <p:spPr>
            <a:xfrm>
              <a:off x="4628051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4800" b="0" i="0" u="none" strike="noStrike" cap="none" dirty="0">
                  <a:solidFill>
                    <a:schemeClr val="tx1"/>
                  </a:solidFill>
                  <a:latin typeface="Fira Sans Extra Condensed Medium"/>
                  <a:sym typeface="Fira Sans Extra Condensed Medium"/>
                </a:rPr>
                <a:t>Future</a:t>
              </a:r>
              <a:endParaRPr sz="1400" b="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</p:grpSp>
      <p:pic>
        <p:nvPicPr>
          <p:cNvPr id="96" name="Google Shape;96;g115f77a169a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68500"/>
            <a:ext cx="1279663" cy="2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15f77a169a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395" y="4868505"/>
            <a:ext cx="1051530" cy="27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608640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B5394"/>
      </a:accent1>
      <a:accent2>
        <a:srgbClr val="FF9900"/>
      </a:accent2>
      <a:accent3>
        <a:srgbClr val="93C47D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436</Words>
  <Application>Microsoft Office PowerPoint</Application>
  <PresentationFormat>Diavoorstelling (16:9)</PresentationFormat>
  <Paragraphs>74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4" baseType="lpstr">
      <vt:lpstr>Raleway</vt:lpstr>
      <vt:lpstr>Roboto</vt:lpstr>
      <vt:lpstr>Arial Black</vt:lpstr>
      <vt:lpstr>Arial</vt:lpstr>
      <vt:lpstr>Raleway SemiBold</vt:lpstr>
      <vt:lpstr>Calibri</vt:lpstr>
      <vt:lpstr>Barlow Light</vt:lpstr>
      <vt:lpstr>Wingdings</vt:lpstr>
      <vt:lpstr>Raleway Thin</vt:lpstr>
      <vt:lpstr>Fira Sans Extra Condensed Medium</vt:lpstr>
      <vt:lpstr>Roboto Light</vt:lpstr>
      <vt:lpstr>Gaoler template</vt:lpstr>
      <vt:lpstr>Decent Work Check In Ethiopia</vt:lpstr>
      <vt:lpstr>Introduction</vt:lpstr>
      <vt:lpstr>The Project Flow / Steps – Decent Work </vt:lpstr>
      <vt:lpstr>Decent Work Check: All Accessed Industries</vt:lpstr>
      <vt:lpstr>Total Number Of Participants: DWC</vt:lpstr>
      <vt:lpstr>Social Dialogue Participants</vt:lpstr>
      <vt:lpstr>DWC: Improvement Areas After Social Dialogue</vt:lpstr>
      <vt:lpstr>Challenges: DWC</vt:lpstr>
      <vt:lpstr>PowerPoint-presentatie</vt:lpstr>
      <vt:lpstr>Opportunities</vt:lpstr>
      <vt:lpstr>Special thought</vt:lpstr>
      <vt:lpstr>Good to know: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 Work &amp; Cost of Living Survey  In Ethiopia</dc:title>
  <dc:creator>paulien Osse</dc:creator>
  <cp:lastModifiedBy>paulien Osse</cp:lastModifiedBy>
  <cp:revision>14</cp:revision>
  <dcterms:modified xsi:type="dcterms:W3CDTF">2022-04-29T12:50:07Z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0b37f-db72-473e-ae54-fb16df408069_Enabled">
    <vt:lpwstr>true</vt:lpwstr>
  </property>
  <property fmtid="{D5CDD505-2E9C-101B-9397-08002B2CF9AE}" pid="3" name="MSIP_Label_b020b37f-db72-473e-ae54-fb16df408069_SetDate">
    <vt:lpwstr>2022-04-28T08:04:31Z</vt:lpwstr>
  </property>
  <property fmtid="{D5CDD505-2E9C-101B-9397-08002B2CF9AE}" pid="4" name="MSIP_Label_b020b37f-db72-473e-ae54-fb16df408069_Method">
    <vt:lpwstr>Standard</vt:lpwstr>
  </property>
  <property fmtid="{D5CDD505-2E9C-101B-9397-08002B2CF9AE}" pid="5" name="MSIP_Label_b020b37f-db72-473e-ae54-fb16df408069_Name">
    <vt:lpwstr>General</vt:lpwstr>
  </property>
  <property fmtid="{D5CDD505-2E9C-101B-9397-08002B2CF9AE}" pid="6" name="MSIP_Label_b020b37f-db72-473e-ae54-fb16df408069_SiteId">
    <vt:lpwstr>705d07a3-2eea-4f3b-ab59-65ca29abeb26</vt:lpwstr>
  </property>
  <property fmtid="{D5CDD505-2E9C-101B-9397-08002B2CF9AE}" pid="7" name="MSIP_Label_b020b37f-db72-473e-ae54-fb16df408069_ActionId">
    <vt:lpwstr>f7b52bd0-da4b-4ab9-a580-e5bc9d61544e</vt:lpwstr>
  </property>
  <property fmtid="{D5CDD505-2E9C-101B-9397-08002B2CF9AE}" pid="8" name="MSIP_Label_b020b37f-db72-473e-ae54-fb16df408069_ContentBits">
    <vt:lpwstr>0</vt:lpwstr>
  </property>
</Properties>
</file>