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355" r:id="rId3"/>
    <p:sldId id="320" r:id="rId4"/>
    <p:sldId id="313" r:id="rId5"/>
    <p:sldId id="293" r:id="rId6"/>
    <p:sldId id="258" r:id="rId7"/>
    <p:sldId id="358" r:id="rId8"/>
    <p:sldId id="352" r:id="rId9"/>
    <p:sldId id="356" r:id="rId10"/>
    <p:sldId id="260" r:id="rId11"/>
    <p:sldId id="263" r:id="rId12"/>
    <p:sldId id="302" r:id="rId13"/>
    <p:sldId id="315" r:id="rId14"/>
    <p:sldId id="317" r:id="rId15"/>
    <p:sldId id="359" r:id="rId16"/>
    <p:sldId id="349" r:id="rId17"/>
    <p:sldId id="29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C"/>
    <a:srgbClr val="FCA736"/>
    <a:srgbClr val="E6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2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cov\AppData\Roaming\Microsoft\Excel\rdw2019_presentation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rdw2019_presentation!$B$1</c:f>
              <c:strCache>
                <c:ptCount val="1"/>
                <c:pt idx="0">
                  <c:v>Living wage estimate</c:v>
                </c:pt>
              </c:strCache>
            </c:strRef>
          </c:tx>
          <c:spPr>
            <a:noFill/>
          </c:spPr>
          <c:invertIfNegative val="0"/>
          <c:cat>
            <c:strRef>
              <c:f>rdw2019_presentation!$A$2:$A$75</c:f>
              <c:strCache>
                <c:ptCount val="74"/>
                <c:pt idx="0">
                  <c:v>Bangladesh</c:v>
                </c:pt>
                <c:pt idx="1">
                  <c:v>Ethiopia</c:v>
                </c:pt>
                <c:pt idx="2">
                  <c:v>Tanzania</c:v>
                </c:pt>
                <c:pt idx="3">
                  <c:v>Angola</c:v>
                </c:pt>
                <c:pt idx="4">
                  <c:v>Nigeria</c:v>
                </c:pt>
                <c:pt idx="5">
                  <c:v>Niger</c:v>
                </c:pt>
                <c:pt idx="6">
                  <c:v>Kenya</c:v>
                </c:pt>
                <c:pt idx="7">
                  <c:v>Madagascar</c:v>
                </c:pt>
                <c:pt idx="8">
                  <c:v>Ghana</c:v>
                </c:pt>
                <c:pt idx="9">
                  <c:v>Senegal</c:v>
                </c:pt>
                <c:pt idx="10">
                  <c:v>India</c:v>
                </c:pt>
                <c:pt idx="11">
                  <c:v>Myanmar</c:v>
                </c:pt>
                <c:pt idx="12">
                  <c:v>Mexico</c:v>
                </c:pt>
                <c:pt idx="13">
                  <c:v>Indonesia</c:v>
                </c:pt>
                <c:pt idx="14">
                  <c:v>Vietnam</c:v>
                </c:pt>
                <c:pt idx="15">
                  <c:v>China</c:v>
                </c:pt>
                <c:pt idx="16">
                  <c:v>Egypt</c:v>
                </c:pt>
                <c:pt idx="17">
                  <c:v>Kazakhstan</c:v>
                </c:pt>
                <c:pt idx="18">
                  <c:v>Nicaragua</c:v>
                </c:pt>
                <c:pt idx="19">
                  <c:v>El Salvador</c:v>
                </c:pt>
                <c:pt idx="20">
                  <c:v>Cambodia</c:v>
                </c:pt>
                <c:pt idx="21">
                  <c:v>Russian Federation</c:v>
                </c:pt>
                <c:pt idx="22">
                  <c:v>Azerbaijan</c:v>
                </c:pt>
                <c:pt idx="23">
                  <c:v>Brazil</c:v>
                </c:pt>
                <c:pt idx="24">
                  <c:v>Pakistan</c:v>
                </c:pt>
                <c:pt idx="25">
                  <c:v>Honduras</c:v>
                </c:pt>
                <c:pt idx="26">
                  <c:v>South Africa</c:v>
                </c:pt>
                <c:pt idx="27">
                  <c:v>Peru</c:v>
                </c:pt>
                <c:pt idx="28">
                  <c:v>Guatemala</c:v>
                </c:pt>
                <c:pt idx="29">
                  <c:v>Ukraine</c:v>
                </c:pt>
                <c:pt idx="30">
                  <c:v>Colombia</c:v>
                </c:pt>
                <c:pt idx="31">
                  <c:v>Chile</c:v>
                </c:pt>
                <c:pt idx="32">
                  <c:v>Malaysia</c:v>
                </c:pt>
                <c:pt idx="33">
                  <c:v>Belarus</c:v>
                </c:pt>
                <c:pt idx="34">
                  <c:v>Bulgaria</c:v>
                </c:pt>
                <c:pt idx="35">
                  <c:v>Latvia</c:v>
                </c:pt>
                <c:pt idx="36">
                  <c:v>Paraguay</c:v>
                </c:pt>
                <c:pt idx="37">
                  <c:v>Costa Rica</c:v>
                </c:pt>
                <c:pt idx="38">
                  <c:v>Estonia</c:v>
                </c:pt>
                <c:pt idx="39">
                  <c:v>Czech Republic</c:v>
                </c:pt>
                <c:pt idx="40">
                  <c:v>Slovakia</c:v>
                </c:pt>
                <c:pt idx="41">
                  <c:v>Croatia</c:v>
                </c:pt>
                <c:pt idx="42">
                  <c:v>Hungary</c:v>
                </c:pt>
                <c:pt idx="43">
                  <c:v>Greece</c:v>
                </c:pt>
                <c:pt idx="44">
                  <c:v>Portugal</c:v>
                </c:pt>
                <c:pt idx="45">
                  <c:v>Lithuania</c:v>
                </c:pt>
                <c:pt idx="46">
                  <c:v>Romania</c:v>
                </c:pt>
                <c:pt idx="47">
                  <c:v>Malta</c:v>
                </c:pt>
                <c:pt idx="48">
                  <c:v>Turkey</c:v>
                </c:pt>
                <c:pt idx="49">
                  <c:v>Poland</c:v>
                </c:pt>
                <c:pt idx="50">
                  <c:v>United States</c:v>
                </c:pt>
                <c:pt idx="51">
                  <c:v>Slovenia</c:v>
                </c:pt>
                <c:pt idx="52">
                  <c:v>Spain</c:v>
                </c:pt>
                <c:pt idx="53">
                  <c:v>United Kingdom</c:v>
                </c:pt>
                <c:pt idx="54">
                  <c:v>Ireland</c:v>
                </c:pt>
                <c:pt idx="55">
                  <c:v>France</c:v>
                </c:pt>
                <c:pt idx="56">
                  <c:v>Canada</c:v>
                </c:pt>
                <c:pt idx="57">
                  <c:v>Belgium</c:v>
                </c:pt>
                <c:pt idx="58">
                  <c:v>Netherlands</c:v>
                </c:pt>
                <c:pt idx="59">
                  <c:v>Germany</c:v>
                </c:pt>
                <c:pt idx="60">
                  <c:v>Australia</c:v>
                </c:pt>
                <c:pt idx="61">
                  <c:v>Luxembourg</c:v>
                </c:pt>
                <c:pt idx="62">
                  <c:v>Sri Lanka</c:v>
                </c:pt>
                <c:pt idx="63">
                  <c:v>Burkina Faso</c:v>
                </c:pt>
                <c:pt idx="64">
                  <c:v>Uganda</c:v>
                </c:pt>
                <c:pt idx="65">
                  <c:v>Zimbabwe</c:v>
                </c:pt>
                <c:pt idx="66">
                  <c:v>Zambia</c:v>
                </c:pt>
                <c:pt idx="67">
                  <c:v>Rwanda</c:v>
                </c:pt>
                <c:pt idx="68">
                  <c:v>Italy</c:v>
                </c:pt>
                <c:pt idx="69">
                  <c:v>Finland</c:v>
                </c:pt>
                <c:pt idx="70">
                  <c:v>Cyprus</c:v>
                </c:pt>
                <c:pt idx="71">
                  <c:v>Denmark</c:v>
                </c:pt>
                <c:pt idx="72">
                  <c:v>Austria</c:v>
                </c:pt>
                <c:pt idx="73">
                  <c:v>Sweden</c:v>
                </c:pt>
              </c:strCache>
            </c:strRef>
          </c:cat>
          <c:val>
            <c:numRef>
              <c:f>rdw2019_presentation!$B$2:$B$75</c:f>
              <c:numCache>
                <c:formatCode>General</c:formatCode>
                <c:ptCount val="74"/>
                <c:pt idx="0">
                  <c:v>347.02589999999998</c:v>
                </c:pt>
                <c:pt idx="1">
                  <c:v>573.44060000000002</c:v>
                </c:pt>
                <c:pt idx="2">
                  <c:v>506.66719999999998</c:v>
                </c:pt>
                <c:pt idx="3">
                  <c:v>371.17939999999999</c:v>
                </c:pt>
                <c:pt idx="4">
                  <c:v>270.15769999999998</c:v>
                </c:pt>
                <c:pt idx="5">
                  <c:v>492.88889999999998</c:v>
                </c:pt>
                <c:pt idx="6">
                  <c:v>603.0421</c:v>
                </c:pt>
                <c:pt idx="7">
                  <c:v>410.71159999999998</c:v>
                </c:pt>
                <c:pt idx="8">
                  <c:v>615.85109999999997</c:v>
                </c:pt>
                <c:pt idx="9">
                  <c:v>526.01030000000003</c:v>
                </c:pt>
                <c:pt idx="10">
                  <c:v>600.39319999999998</c:v>
                </c:pt>
                <c:pt idx="11">
                  <c:v>454.34969999999998</c:v>
                </c:pt>
                <c:pt idx="12">
                  <c:v>571.19650000000001</c:v>
                </c:pt>
                <c:pt idx="13">
                  <c:v>401.05860000000001</c:v>
                </c:pt>
                <c:pt idx="14">
                  <c:v>590.44230000000005</c:v>
                </c:pt>
                <c:pt idx="15">
                  <c:v>952.01229999999998</c:v>
                </c:pt>
                <c:pt idx="16">
                  <c:v>497.92500000000001</c:v>
                </c:pt>
                <c:pt idx="17">
                  <c:v>669.64980000000003</c:v>
                </c:pt>
                <c:pt idx="18">
                  <c:v>397.4522</c:v>
                </c:pt>
                <c:pt idx="19">
                  <c:v>646.54880000000003</c:v>
                </c:pt>
                <c:pt idx="20">
                  <c:v>485.40089999999998</c:v>
                </c:pt>
                <c:pt idx="21">
                  <c:v>763.86289999999997</c:v>
                </c:pt>
                <c:pt idx="22">
                  <c:v>1295.509</c:v>
                </c:pt>
                <c:pt idx="23">
                  <c:v>720.42909999999995</c:v>
                </c:pt>
                <c:pt idx="24">
                  <c:v>545.62379999999996</c:v>
                </c:pt>
                <c:pt idx="25">
                  <c:v>485.0607</c:v>
                </c:pt>
                <c:pt idx="26">
                  <c:v>1083.7149999999999</c:v>
                </c:pt>
                <c:pt idx="27">
                  <c:v>654.18600000000004</c:v>
                </c:pt>
                <c:pt idx="28">
                  <c:v>477.55270000000002</c:v>
                </c:pt>
                <c:pt idx="29">
                  <c:v>669.16890000000001</c:v>
                </c:pt>
                <c:pt idx="30">
                  <c:v>613.98820000000001</c:v>
                </c:pt>
                <c:pt idx="31">
                  <c:v>961.9597</c:v>
                </c:pt>
                <c:pt idx="32">
                  <c:v>818.47019999999998</c:v>
                </c:pt>
                <c:pt idx="33">
                  <c:v>707.78369999999995</c:v>
                </c:pt>
                <c:pt idx="34">
                  <c:v>1039.3789999999999</c:v>
                </c:pt>
                <c:pt idx="35">
                  <c:v>1341.07</c:v>
                </c:pt>
                <c:pt idx="36">
                  <c:v>622.12149999999997</c:v>
                </c:pt>
                <c:pt idx="37">
                  <c:v>715.11400000000003</c:v>
                </c:pt>
                <c:pt idx="38">
                  <c:v>918.57920000000001</c:v>
                </c:pt>
                <c:pt idx="39">
                  <c:v>1151.742</c:v>
                </c:pt>
                <c:pt idx="40">
                  <c:v>852.17690000000005</c:v>
                </c:pt>
                <c:pt idx="41">
                  <c:v>1356.4559999999999</c:v>
                </c:pt>
                <c:pt idx="42">
                  <c:v>1155.6600000000001</c:v>
                </c:pt>
                <c:pt idx="43">
                  <c:v>1134.694</c:v>
                </c:pt>
                <c:pt idx="44">
                  <c:v>1052.5519999999999</c:v>
                </c:pt>
                <c:pt idx="45">
                  <c:v>1291.952</c:v>
                </c:pt>
                <c:pt idx="46">
                  <c:v>941.04070000000002</c:v>
                </c:pt>
                <c:pt idx="47">
                  <c:v>1440.2170000000001</c:v>
                </c:pt>
                <c:pt idx="48">
                  <c:v>1261.0830000000001</c:v>
                </c:pt>
                <c:pt idx="49">
                  <c:v>991.67100000000005</c:v>
                </c:pt>
                <c:pt idx="50">
                  <c:v>1440</c:v>
                </c:pt>
                <c:pt idx="51">
                  <c:v>1443.097</c:v>
                </c:pt>
                <c:pt idx="52">
                  <c:v>1167.568</c:v>
                </c:pt>
                <c:pt idx="53">
                  <c:v>1077.116</c:v>
                </c:pt>
                <c:pt idx="54">
                  <c:v>1585.796</c:v>
                </c:pt>
                <c:pt idx="55">
                  <c:v>1594.3710000000001</c:v>
                </c:pt>
                <c:pt idx="56">
                  <c:v>1656.64</c:v>
                </c:pt>
                <c:pt idx="57">
                  <c:v>1318.3979999999999</c:v>
                </c:pt>
                <c:pt idx="58">
                  <c:v>1234.028</c:v>
                </c:pt>
                <c:pt idx="59">
                  <c:v>1689.8</c:v>
                </c:pt>
                <c:pt idx="60">
                  <c:v>1072.713</c:v>
                </c:pt>
                <c:pt idx="61">
                  <c:v>1489.3</c:v>
                </c:pt>
                <c:pt idx="62">
                  <c:v>602.93759999999997</c:v>
                </c:pt>
                <c:pt idx="63">
                  <c:v>624.24720000000002</c:v>
                </c:pt>
                <c:pt idx="64">
                  <c:v>669.76379999999995</c:v>
                </c:pt>
                <c:pt idx="65">
                  <c:v>687.91110000000003</c:v>
                </c:pt>
                <c:pt idx="66">
                  <c:v>787.49519999999995</c:v>
                </c:pt>
                <c:pt idx="67">
                  <c:v>1007.516</c:v>
                </c:pt>
                <c:pt idx="68">
                  <c:v>1262.076</c:v>
                </c:pt>
                <c:pt idx="69">
                  <c:v>1288.4159999999999</c:v>
                </c:pt>
                <c:pt idx="70">
                  <c:v>1307.4069999999999</c:v>
                </c:pt>
                <c:pt idx="71">
                  <c:v>1551.9380000000001</c:v>
                </c:pt>
                <c:pt idx="72">
                  <c:v>1666.9739999999999</c:v>
                </c:pt>
                <c:pt idx="73">
                  <c:v>1710.643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7-436E-B986-FEA85D42E700}"/>
            </c:ext>
          </c:extLst>
        </c:ser>
        <c:ser>
          <c:idx val="1"/>
          <c:order val="1"/>
          <c:tx>
            <c:strRef>
              <c:f>rdw2019_presentation!$C$1</c:f>
              <c:strCache>
                <c:ptCount val="1"/>
              </c:strCache>
            </c:strRef>
          </c:tx>
          <c:invertIfNegative val="0"/>
          <c:cat>
            <c:strRef>
              <c:f>rdw2019_presentation!$A$2:$A$75</c:f>
              <c:strCache>
                <c:ptCount val="74"/>
                <c:pt idx="0">
                  <c:v>Bangladesh</c:v>
                </c:pt>
                <c:pt idx="1">
                  <c:v>Ethiopia</c:v>
                </c:pt>
                <c:pt idx="2">
                  <c:v>Tanzania</c:v>
                </c:pt>
                <c:pt idx="3">
                  <c:v>Angola</c:v>
                </c:pt>
                <c:pt idx="4">
                  <c:v>Nigeria</c:v>
                </c:pt>
                <c:pt idx="5">
                  <c:v>Niger</c:v>
                </c:pt>
                <c:pt idx="6">
                  <c:v>Kenya</c:v>
                </c:pt>
                <c:pt idx="7">
                  <c:v>Madagascar</c:v>
                </c:pt>
                <c:pt idx="8">
                  <c:v>Ghana</c:v>
                </c:pt>
                <c:pt idx="9">
                  <c:v>Senegal</c:v>
                </c:pt>
                <c:pt idx="10">
                  <c:v>India</c:v>
                </c:pt>
                <c:pt idx="11">
                  <c:v>Myanmar</c:v>
                </c:pt>
                <c:pt idx="12">
                  <c:v>Mexico</c:v>
                </c:pt>
                <c:pt idx="13">
                  <c:v>Indonesia</c:v>
                </c:pt>
                <c:pt idx="14">
                  <c:v>Vietnam</c:v>
                </c:pt>
                <c:pt idx="15">
                  <c:v>China</c:v>
                </c:pt>
                <c:pt idx="16">
                  <c:v>Egypt</c:v>
                </c:pt>
                <c:pt idx="17">
                  <c:v>Kazakhstan</c:v>
                </c:pt>
                <c:pt idx="18">
                  <c:v>Nicaragua</c:v>
                </c:pt>
                <c:pt idx="19">
                  <c:v>El Salvador</c:v>
                </c:pt>
                <c:pt idx="20">
                  <c:v>Cambodia</c:v>
                </c:pt>
                <c:pt idx="21">
                  <c:v>Russian Federation</c:v>
                </c:pt>
                <c:pt idx="22">
                  <c:v>Azerbaijan</c:v>
                </c:pt>
                <c:pt idx="23">
                  <c:v>Brazil</c:v>
                </c:pt>
                <c:pt idx="24">
                  <c:v>Pakistan</c:v>
                </c:pt>
                <c:pt idx="25">
                  <c:v>Honduras</c:v>
                </c:pt>
                <c:pt idx="26">
                  <c:v>South Africa</c:v>
                </c:pt>
                <c:pt idx="27">
                  <c:v>Peru</c:v>
                </c:pt>
                <c:pt idx="28">
                  <c:v>Guatemala</c:v>
                </c:pt>
                <c:pt idx="29">
                  <c:v>Ukraine</c:v>
                </c:pt>
                <c:pt idx="30">
                  <c:v>Colombia</c:v>
                </c:pt>
                <c:pt idx="31">
                  <c:v>Chile</c:v>
                </c:pt>
                <c:pt idx="32">
                  <c:v>Malaysia</c:v>
                </c:pt>
                <c:pt idx="33">
                  <c:v>Belarus</c:v>
                </c:pt>
                <c:pt idx="34">
                  <c:v>Bulgaria</c:v>
                </c:pt>
                <c:pt idx="35">
                  <c:v>Latvia</c:v>
                </c:pt>
                <c:pt idx="36">
                  <c:v>Paraguay</c:v>
                </c:pt>
                <c:pt idx="37">
                  <c:v>Costa Rica</c:v>
                </c:pt>
                <c:pt idx="38">
                  <c:v>Estonia</c:v>
                </c:pt>
                <c:pt idx="39">
                  <c:v>Czech Republic</c:v>
                </c:pt>
                <c:pt idx="40">
                  <c:v>Slovakia</c:v>
                </c:pt>
                <c:pt idx="41">
                  <c:v>Croatia</c:v>
                </c:pt>
                <c:pt idx="42">
                  <c:v>Hungary</c:v>
                </c:pt>
                <c:pt idx="43">
                  <c:v>Greece</c:v>
                </c:pt>
                <c:pt idx="44">
                  <c:v>Portugal</c:v>
                </c:pt>
                <c:pt idx="45">
                  <c:v>Lithuania</c:v>
                </c:pt>
                <c:pt idx="46">
                  <c:v>Romania</c:v>
                </c:pt>
                <c:pt idx="47">
                  <c:v>Malta</c:v>
                </c:pt>
                <c:pt idx="48">
                  <c:v>Turkey</c:v>
                </c:pt>
                <c:pt idx="49">
                  <c:v>Poland</c:v>
                </c:pt>
                <c:pt idx="50">
                  <c:v>United States</c:v>
                </c:pt>
                <c:pt idx="51">
                  <c:v>Slovenia</c:v>
                </c:pt>
                <c:pt idx="52">
                  <c:v>Spain</c:v>
                </c:pt>
                <c:pt idx="53">
                  <c:v>United Kingdom</c:v>
                </c:pt>
                <c:pt idx="54">
                  <c:v>Ireland</c:v>
                </c:pt>
                <c:pt idx="55">
                  <c:v>France</c:v>
                </c:pt>
                <c:pt idx="56">
                  <c:v>Canada</c:v>
                </c:pt>
                <c:pt idx="57">
                  <c:v>Belgium</c:v>
                </c:pt>
                <c:pt idx="58">
                  <c:v>Netherlands</c:v>
                </c:pt>
                <c:pt idx="59">
                  <c:v>Germany</c:v>
                </c:pt>
                <c:pt idx="60">
                  <c:v>Australia</c:v>
                </c:pt>
                <c:pt idx="61">
                  <c:v>Luxembourg</c:v>
                </c:pt>
                <c:pt idx="62">
                  <c:v>Sri Lanka</c:v>
                </c:pt>
                <c:pt idx="63">
                  <c:v>Burkina Faso</c:v>
                </c:pt>
                <c:pt idx="64">
                  <c:v>Uganda</c:v>
                </c:pt>
                <c:pt idx="65">
                  <c:v>Zimbabwe</c:v>
                </c:pt>
                <c:pt idx="66">
                  <c:v>Zambia</c:v>
                </c:pt>
                <c:pt idx="67">
                  <c:v>Rwanda</c:v>
                </c:pt>
                <c:pt idx="68">
                  <c:v>Italy</c:v>
                </c:pt>
                <c:pt idx="69">
                  <c:v>Finland</c:v>
                </c:pt>
                <c:pt idx="70">
                  <c:v>Cyprus</c:v>
                </c:pt>
                <c:pt idx="71">
                  <c:v>Denmark</c:v>
                </c:pt>
                <c:pt idx="72">
                  <c:v>Austria</c:v>
                </c:pt>
                <c:pt idx="73">
                  <c:v>Sweden</c:v>
                </c:pt>
              </c:strCache>
            </c:strRef>
          </c:cat>
          <c:val>
            <c:numRef>
              <c:f>rdw2019_presentation!$C$2:$C$75</c:f>
              <c:numCache>
                <c:formatCode>General</c:formatCode>
                <c:ptCount val="74"/>
                <c:pt idx="0">
                  <c:v>82.345100000000002</c:v>
                </c:pt>
                <c:pt idx="1">
                  <c:v>320.48349999999994</c:v>
                </c:pt>
                <c:pt idx="2">
                  <c:v>181.57939999999996</c:v>
                </c:pt>
                <c:pt idx="3">
                  <c:v>171.86109999999996</c:v>
                </c:pt>
                <c:pt idx="4">
                  <c:v>91.996100000000013</c:v>
                </c:pt>
                <c:pt idx="5">
                  <c:v>135.76850000000007</c:v>
                </c:pt>
                <c:pt idx="6">
                  <c:v>220.91629999999998</c:v>
                </c:pt>
                <c:pt idx="7">
                  <c:v>209.60890000000006</c:v>
                </c:pt>
                <c:pt idx="8">
                  <c:v>350.18979999999999</c:v>
                </c:pt>
                <c:pt idx="9">
                  <c:v>181.30759999999998</c:v>
                </c:pt>
                <c:pt idx="10">
                  <c:v>271.1454</c:v>
                </c:pt>
                <c:pt idx="11">
                  <c:v>130.91430000000003</c:v>
                </c:pt>
                <c:pt idx="12">
                  <c:v>211.37220000000002</c:v>
                </c:pt>
                <c:pt idx="13">
                  <c:v>107.40469999999999</c:v>
                </c:pt>
                <c:pt idx="14">
                  <c:v>214.05799999999999</c:v>
                </c:pt>
                <c:pt idx="15">
                  <c:v>553.37369999999999</c:v>
                </c:pt>
                <c:pt idx="16">
                  <c:v>221.61970000000002</c:v>
                </c:pt>
                <c:pt idx="17">
                  <c:v>311.44569999999999</c:v>
                </c:pt>
                <c:pt idx="18">
                  <c:v>220.04860000000002</c:v>
                </c:pt>
                <c:pt idx="19">
                  <c:v>218.83179999999993</c:v>
                </c:pt>
                <c:pt idx="20">
                  <c:v>254.47919999999999</c:v>
                </c:pt>
                <c:pt idx="21">
                  <c:v>362.83510000000012</c:v>
                </c:pt>
                <c:pt idx="22">
                  <c:v>479.81799999999998</c:v>
                </c:pt>
                <c:pt idx="23">
                  <c:v>351.32090000000005</c:v>
                </c:pt>
                <c:pt idx="24">
                  <c:v>199.76400000000001</c:v>
                </c:pt>
                <c:pt idx="25">
                  <c:v>192.87519999999995</c:v>
                </c:pt>
                <c:pt idx="26">
                  <c:v>416.81400000000008</c:v>
                </c:pt>
                <c:pt idx="27">
                  <c:v>324.19849999999997</c:v>
                </c:pt>
                <c:pt idx="28">
                  <c:v>268.76219999999995</c:v>
                </c:pt>
                <c:pt idx="29">
                  <c:v>317.85529999999994</c:v>
                </c:pt>
                <c:pt idx="30">
                  <c:v>206.85889999999995</c:v>
                </c:pt>
                <c:pt idx="31">
                  <c:v>354.25830000000008</c:v>
                </c:pt>
                <c:pt idx="32">
                  <c:v>373.12580000000003</c:v>
                </c:pt>
                <c:pt idx="33">
                  <c:v>339.34830000000011</c:v>
                </c:pt>
                <c:pt idx="34">
                  <c:v>306.48400000000015</c:v>
                </c:pt>
                <c:pt idx="35">
                  <c:v>452.94399999999996</c:v>
                </c:pt>
                <c:pt idx="36">
                  <c:v>295.73200000000008</c:v>
                </c:pt>
                <c:pt idx="37">
                  <c:v>269.85429999999997</c:v>
                </c:pt>
                <c:pt idx="38">
                  <c:v>455.15179999999998</c:v>
                </c:pt>
                <c:pt idx="39">
                  <c:v>323.92700000000013</c:v>
                </c:pt>
                <c:pt idx="40">
                  <c:v>370.51210000000003</c:v>
                </c:pt>
                <c:pt idx="41">
                  <c:v>986.5139999999999</c:v>
                </c:pt>
                <c:pt idx="42">
                  <c:v>382.78800000000001</c:v>
                </c:pt>
                <c:pt idx="43">
                  <c:v>378.23199999999997</c:v>
                </c:pt>
                <c:pt idx="44">
                  <c:v>413.50300000000016</c:v>
                </c:pt>
                <c:pt idx="45">
                  <c:v>450.68100000000004</c:v>
                </c:pt>
                <c:pt idx="46">
                  <c:v>387.17129999999997</c:v>
                </c:pt>
                <c:pt idx="47">
                  <c:v>838.80699999999979</c:v>
                </c:pt>
                <c:pt idx="48">
                  <c:v>553.21199999999999</c:v>
                </c:pt>
                <c:pt idx="49">
                  <c:v>675.4079999999999</c:v>
                </c:pt>
                <c:pt idx="50">
                  <c:v>640</c:v>
                </c:pt>
                <c:pt idx="51">
                  <c:v>532.48</c:v>
                </c:pt>
                <c:pt idx="52">
                  <c:v>398.51099999999997</c:v>
                </c:pt>
                <c:pt idx="53">
                  <c:v>456.19100000000003</c:v>
                </c:pt>
                <c:pt idx="54">
                  <c:v>742.07100000000014</c:v>
                </c:pt>
                <c:pt idx="55">
                  <c:v>755.84999999999991</c:v>
                </c:pt>
                <c:pt idx="56">
                  <c:v>522.36399999999981</c:v>
                </c:pt>
                <c:pt idx="57">
                  <c:v>361.6840000000002</c:v>
                </c:pt>
                <c:pt idx="58">
                  <c:v>392.12099999999987</c:v>
                </c:pt>
                <c:pt idx="59">
                  <c:v>596.39999999999986</c:v>
                </c:pt>
                <c:pt idx="60">
                  <c:v>780.15499999999997</c:v>
                </c:pt>
                <c:pt idx="61">
                  <c:v>770.327</c:v>
                </c:pt>
                <c:pt idx="62">
                  <c:v>253.57180000000005</c:v>
                </c:pt>
                <c:pt idx="63">
                  <c:v>41.710199999999986</c:v>
                </c:pt>
                <c:pt idx="64">
                  <c:v>258.71950000000004</c:v>
                </c:pt>
                <c:pt idx="65">
                  <c:v>289.12220000000002</c:v>
                </c:pt>
                <c:pt idx="66">
                  <c:v>373.02380000000005</c:v>
                </c:pt>
                <c:pt idx="67">
                  <c:v>488.29000000000008</c:v>
                </c:pt>
                <c:pt idx="68">
                  <c:v>416.42100000000005</c:v>
                </c:pt>
                <c:pt idx="69">
                  <c:v>306.26300000000015</c:v>
                </c:pt>
                <c:pt idx="70">
                  <c:v>368.38499999999999</c:v>
                </c:pt>
                <c:pt idx="71">
                  <c:v>463.07799999999997</c:v>
                </c:pt>
                <c:pt idx="72">
                  <c:v>488.18599999999992</c:v>
                </c:pt>
                <c:pt idx="73">
                  <c:v>374.20299999999997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7-436E-B986-FEA85D42E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28128"/>
        <c:axId val="69729664"/>
      </c:barChart>
      <c:lineChart>
        <c:grouping val="standard"/>
        <c:varyColors val="0"/>
        <c:ser>
          <c:idx val="2"/>
          <c:order val="2"/>
          <c:tx>
            <c:strRef>
              <c:f>rdw2019_presentation!$D$1</c:f>
              <c:strCache>
                <c:ptCount val="1"/>
                <c:pt idx="0">
                  <c:v>Minimum wage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rdw2019_presentation!$A$2:$A$75</c:f>
              <c:strCache>
                <c:ptCount val="74"/>
                <c:pt idx="0">
                  <c:v>Bangladesh</c:v>
                </c:pt>
                <c:pt idx="1">
                  <c:v>Ethiopia</c:v>
                </c:pt>
                <c:pt idx="2">
                  <c:v>Tanzania</c:v>
                </c:pt>
                <c:pt idx="3">
                  <c:v>Angola</c:v>
                </c:pt>
                <c:pt idx="4">
                  <c:v>Nigeria</c:v>
                </c:pt>
                <c:pt idx="5">
                  <c:v>Niger</c:v>
                </c:pt>
                <c:pt idx="6">
                  <c:v>Kenya</c:v>
                </c:pt>
                <c:pt idx="7">
                  <c:v>Madagascar</c:v>
                </c:pt>
                <c:pt idx="8">
                  <c:v>Ghana</c:v>
                </c:pt>
                <c:pt idx="9">
                  <c:v>Senegal</c:v>
                </c:pt>
                <c:pt idx="10">
                  <c:v>India</c:v>
                </c:pt>
                <c:pt idx="11">
                  <c:v>Myanmar</c:v>
                </c:pt>
                <c:pt idx="12">
                  <c:v>Mexico</c:v>
                </c:pt>
                <c:pt idx="13">
                  <c:v>Indonesia</c:v>
                </c:pt>
                <c:pt idx="14">
                  <c:v>Vietnam</c:v>
                </c:pt>
                <c:pt idx="15">
                  <c:v>China</c:v>
                </c:pt>
                <c:pt idx="16">
                  <c:v>Egypt</c:v>
                </c:pt>
                <c:pt idx="17">
                  <c:v>Kazakhstan</c:v>
                </c:pt>
                <c:pt idx="18">
                  <c:v>Nicaragua</c:v>
                </c:pt>
                <c:pt idx="19">
                  <c:v>El Salvador</c:v>
                </c:pt>
                <c:pt idx="20">
                  <c:v>Cambodia</c:v>
                </c:pt>
                <c:pt idx="21">
                  <c:v>Russian Federation</c:v>
                </c:pt>
                <c:pt idx="22">
                  <c:v>Azerbaijan</c:v>
                </c:pt>
                <c:pt idx="23">
                  <c:v>Brazil</c:v>
                </c:pt>
                <c:pt idx="24">
                  <c:v>Pakistan</c:v>
                </c:pt>
                <c:pt idx="25">
                  <c:v>Honduras</c:v>
                </c:pt>
                <c:pt idx="26">
                  <c:v>South Africa</c:v>
                </c:pt>
                <c:pt idx="27">
                  <c:v>Peru</c:v>
                </c:pt>
                <c:pt idx="28">
                  <c:v>Guatemala</c:v>
                </c:pt>
                <c:pt idx="29">
                  <c:v>Ukraine</c:v>
                </c:pt>
                <c:pt idx="30">
                  <c:v>Colombia</c:v>
                </c:pt>
                <c:pt idx="31">
                  <c:v>Chile</c:v>
                </c:pt>
                <c:pt idx="32">
                  <c:v>Malaysia</c:v>
                </c:pt>
                <c:pt idx="33">
                  <c:v>Belarus</c:v>
                </c:pt>
                <c:pt idx="34">
                  <c:v>Bulgaria</c:v>
                </c:pt>
                <c:pt idx="35">
                  <c:v>Latvia</c:v>
                </c:pt>
                <c:pt idx="36">
                  <c:v>Paraguay</c:v>
                </c:pt>
                <c:pt idx="37">
                  <c:v>Costa Rica</c:v>
                </c:pt>
                <c:pt idx="38">
                  <c:v>Estonia</c:v>
                </c:pt>
                <c:pt idx="39">
                  <c:v>Czech Republic</c:v>
                </c:pt>
                <c:pt idx="40">
                  <c:v>Slovakia</c:v>
                </c:pt>
                <c:pt idx="41">
                  <c:v>Croatia</c:v>
                </c:pt>
                <c:pt idx="42">
                  <c:v>Hungary</c:v>
                </c:pt>
                <c:pt idx="43">
                  <c:v>Greece</c:v>
                </c:pt>
                <c:pt idx="44">
                  <c:v>Portugal</c:v>
                </c:pt>
                <c:pt idx="45">
                  <c:v>Lithuania</c:v>
                </c:pt>
                <c:pt idx="46">
                  <c:v>Romania</c:v>
                </c:pt>
                <c:pt idx="47">
                  <c:v>Malta</c:v>
                </c:pt>
                <c:pt idx="48">
                  <c:v>Turkey</c:v>
                </c:pt>
                <c:pt idx="49">
                  <c:v>Poland</c:v>
                </c:pt>
                <c:pt idx="50">
                  <c:v>United States</c:v>
                </c:pt>
                <c:pt idx="51">
                  <c:v>Slovenia</c:v>
                </c:pt>
                <c:pt idx="52">
                  <c:v>Spain</c:v>
                </c:pt>
                <c:pt idx="53">
                  <c:v>United Kingdom</c:v>
                </c:pt>
                <c:pt idx="54">
                  <c:v>Ireland</c:v>
                </c:pt>
                <c:pt idx="55">
                  <c:v>France</c:v>
                </c:pt>
                <c:pt idx="56">
                  <c:v>Canada</c:v>
                </c:pt>
                <c:pt idx="57">
                  <c:v>Belgium</c:v>
                </c:pt>
                <c:pt idx="58">
                  <c:v>Netherlands</c:v>
                </c:pt>
                <c:pt idx="59">
                  <c:v>Germany</c:v>
                </c:pt>
                <c:pt idx="60">
                  <c:v>Australia</c:v>
                </c:pt>
                <c:pt idx="61">
                  <c:v>Luxembourg</c:v>
                </c:pt>
                <c:pt idx="62">
                  <c:v>Sri Lanka</c:v>
                </c:pt>
                <c:pt idx="63">
                  <c:v>Burkina Faso</c:v>
                </c:pt>
                <c:pt idx="64">
                  <c:v>Uganda</c:v>
                </c:pt>
                <c:pt idx="65">
                  <c:v>Zimbabwe</c:v>
                </c:pt>
                <c:pt idx="66">
                  <c:v>Zambia</c:v>
                </c:pt>
                <c:pt idx="67">
                  <c:v>Rwanda</c:v>
                </c:pt>
                <c:pt idx="68">
                  <c:v>Italy</c:v>
                </c:pt>
                <c:pt idx="69">
                  <c:v>Finland</c:v>
                </c:pt>
                <c:pt idx="70">
                  <c:v>Cyprus</c:v>
                </c:pt>
                <c:pt idx="71">
                  <c:v>Denmark</c:v>
                </c:pt>
                <c:pt idx="72">
                  <c:v>Austria</c:v>
                </c:pt>
                <c:pt idx="73">
                  <c:v>Sweden</c:v>
                </c:pt>
              </c:strCache>
            </c:strRef>
          </c:cat>
          <c:val>
            <c:numRef>
              <c:f>rdw2019_presentation!$D$2:$D$75</c:f>
              <c:numCache>
                <c:formatCode>General</c:formatCode>
                <c:ptCount val="74"/>
                <c:pt idx="0">
                  <c:v>44.113460000000003</c:v>
                </c:pt>
                <c:pt idx="1">
                  <c:v>45.017760000000003</c:v>
                </c:pt>
                <c:pt idx="2">
                  <c:v>77.091220000000007</c:v>
                </c:pt>
                <c:pt idx="3">
                  <c:v>109.0861</c:v>
                </c:pt>
                <c:pt idx="4">
                  <c:v>116.6148</c:v>
                </c:pt>
                <c:pt idx="5">
                  <c:v>134.63489999999999</c:v>
                </c:pt>
                <c:pt idx="6">
                  <c:v>137.24680000000001</c:v>
                </c:pt>
                <c:pt idx="7">
                  <c:v>163.32169999999999</c:v>
                </c:pt>
                <c:pt idx="8">
                  <c:v>173.28360000000001</c:v>
                </c:pt>
                <c:pt idx="9">
                  <c:v>182.72309999999999</c:v>
                </c:pt>
                <c:pt idx="10">
                  <c:v>201.51910000000001</c:v>
                </c:pt>
                <c:pt idx="11">
                  <c:v>286.03129999999999</c:v>
                </c:pt>
                <c:pt idx="12">
                  <c:v>306.8338</c:v>
                </c:pt>
                <c:pt idx="13">
                  <c:v>307.72280000000001</c:v>
                </c:pt>
                <c:pt idx="14">
                  <c:v>314.50619999999998</c:v>
                </c:pt>
                <c:pt idx="15">
                  <c:v>330.45060000000001</c:v>
                </c:pt>
                <c:pt idx="16">
                  <c:v>345.38150000000002</c:v>
                </c:pt>
                <c:pt idx="17">
                  <c:v>354.86430000000001</c:v>
                </c:pt>
                <c:pt idx="18">
                  <c:v>356.17180000000002</c:v>
                </c:pt>
                <c:pt idx="19">
                  <c:v>397.87619999999998</c:v>
                </c:pt>
                <c:pt idx="20">
                  <c:v>428.83150000000001</c:v>
                </c:pt>
                <c:pt idx="21">
                  <c:v>430.8186</c:v>
                </c:pt>
                <c:pt idx="22">
                  <c:v>431.83629999999999</c:v>
                </c:pt>
                <c:pt idx="23">
                  <c:v>443.81990000000002</c:v>
                </c:pt>
                <c:pt idx="24">
                  <c:v>483.01130000000001</c:v>
                </c:pt>
                <c:pt idx="25">
                  <c:v>528.56020000000001</c:v>
                </c:pt>
                <c:pt idx="26">
                  <c:v>530.48990000000003</c:v>
                </c:pt>
                <c:pt idx="27">
                  <c:v>538.40089999999998</c:v>
                </c:pt>
                <c:pt idx="28">
                  <c:v>557.07079999999996</c:v>
                </c:pt>
                <c:pt idx="29">
                  <c:v>581.75869999999998</c:v>
                </c:pt>
                <c:pt idx="30">
                  <c:v>586.65449999999998</c:v>
                </c:pt>
                <c:pt idx="31">
                  <c:v>624.39580000000001</c:v>
                </c:pt>
                <c:pt idx="32">
                  <c:v>631.90719999999999</c:v>
                </c:pt>
                <c:pt idx="33">
                  <c:v>639.91409999999996</c:v>
                </c:pt>
                <c:pt idx="34">
                  <c:v>746.22109999999998</c:v>
                </c:pt>
                <c:pt idx="35">
                  <c:v>763.78800000000001</c:v>
                </c:pt>
                <c:pt idx="36">
                  <c:v>789.82590000000005</c:v>
                </c:pt>
                <c:pt idx="37">
                  <c:v>834.23580000000004</c:v>
                </c:pt>
                <c:pt idx="38">
                  <c:v>893.7527</c:v>
                </c:pt>
                <c:pt idx="39">
                  <c:v>960.98429999999996</c:v>
                </c:pt>
                <c:pt idx="40">
                  <c:v>963.33040000000005</c:v>
                </c:pt>
                <c:pt idx="41">
                  <c:v>963.39229999999998</c:v>
                </c:pt>
                <c:pt idx="42">
                  <c:v>988.48099999999999</c:v>
                </c:pt>
                <c:pt idx="43">
                  <c:v>1034.8409999999999</c:v>
                </c:pt>
                <c:pt idx="44">
                  <c:v>1052.5519999999999</c:v>
                </c:pt>
                <c:pt idx="45">
                  <c:v>1111.68</c:v>
                </c:pt>
                <c:pt idx="46">
                  <c:v>1118.4939999999999</c:v>
                </c:pt>
                <c:pt idx="47">
                  <c:v>1199.653</c:v>
                </c:pt>
                <c:pt idx="48">
                  <c:v>1201.598</c:v>
                </c:pt>
                <c:pt idx="49">
                  <c:v>1206.086</c:v>
                </c:pt>
                <c:pt idx="50">
                  <c:v>1257</c:v>
                </c:pt>
                <c:pt idx="51">
                  <c:v>1369.0129999999999</c:v>
                </c:pt>
                <c:pt idx="52">
                  <c:v>1468.1990000000001</c:v>
                </c:pt>
                <c:pt idx="53">
                  <c:v>1647.355</c:v>
                </c:pt>
                <c:pt idx="54">
                  <c:v>1683.384</c:v>
                </c:pt>
                <c:pt idx="55">
                  <c:v>1796.3240000000001</c:v>
                </c:pt>
                <c:pt idx="56">
                  <c:v>1810.364</c:v>
                </c:pt>
                <c:pt idx="57">
                  <c:v>1859.7570000000001</c:v>
                </c:pt>
                <c:pt idx="58">
                  <c:v>1863.729</c:v>
                </c:pt>
                <c:pt idx="59">
                  <c:v>1934.5719999999999</c:v>
                </c:pt>
                <c:pt idx="60">
                  <c:v>2026.452</c:v>
                </c:pt>
                <c:pt idx="61">
                  <c:v>2127.1309999999999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17-436E-B986-FEA85D42E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28128"/>
        <c:axId val="69729664"/>
      </c:lineChart>
      <c:catAx>
        <c:axId val="697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 b="0">
                <a:latin typeface="Arial" pitchFamily="34" charset="0"/>
                <a:cs typeface="Arial" pitchFamily="34" charset="0"/>
              </a:defRPr>
            </a:pPr>
            <a:endParaRPr lang="en-NL"/>
          </a:p>
        </c:txPr>
        <c:crossAx val="69729664"/>
        <c:crosses val="autoZero"/>
        <c:auto val="1"/>
        <c:lblAlgn val="ctr"/>
        <c:lblOffset val="100"/>
        <c:tickLblSkip val="1"/>
        <c:noMultiLvlLbl val="0"/>
      </c:catAx>
      <c:valAx>
        <c:axId val="6972966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NL"/>
          </a:p>
        </c:txPr>
        <c:crossAx val="69728128"/>
        <c:crossesAt val="1"/>
        <c:crossBetween val="between"/>
        <c:majorUnit val="400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7CE53-D47D-4862-8BF7-F20433C53D1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ABB71-0628-4AC9-955F-C2B5A24C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CB38D3D-55C5-4B57-8E17-8444916C4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AD760E-0F03-49AF-813C-F28201B09CC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F661157-F717-45BA-A7FB-61BAEE49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E70EF61-FB85-4CF5-807A-78953DA49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http://www.industriall-union.org/issues/social-justice-and-globalization/living-wage</a:t>
            </a:r>
            <a:endParaRPr lang="en-US" dirty="0"/>
          </a:p>
          <a:p>
            <a:r>
              <a:rPr lang="sk-SK" dirty="0"/>
              <a:t>http://www.ontariolivingwage.ca/</a:t>
            </a:r>
            <a:endParaRPr lang="en-US" dirty="0"/>
          </a:p>
          <a:p>
            <a:r>
              <a:rPr lang="sk-SK" dirty="0"/>
              <a:t>https://www.glasgowlivingwage.co.uk/index.aspx?articleid=1760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BB71-0628-4AC9-955F-C2B5A24C3A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http://www.durhamlivingwage.org/</a:t>
            </a:r>
            <a:endParaRPr lang="en-US" dirty="0"/>
          </a:p>
          <a:p>
            <a:r>
              <a:rPr lang="sk-SK" dirty="0"/>
              <a:t>http://www.minimum-wage.co.uk/</a:t>
            </a:r>
            <a:endParaRPr lang="en-US" dirty="0"/>
          </a:p>
          <a:p>
            <a:r>
              <a:rPr lang="sk-SK" dirty="0"/>
              <a:t>https://www.rusu.co.uk/campaigns/winningprioritycampaigns/uorlivingwage/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BB71-0628-4AC9-955F-C2B5A24C3A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  <a:r>
              <a:rPr lang="en-US" baseline="0" dirty="0"/>
              <a:t> to note the concepts ‘nest’ into each other: Living Wage becomes a component of Fair Wages and Fair Wages becomes a component of Fair Price.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82CE-454A-C14B-B5C5-B9EF56CCA5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F9FB3C-B4EA-441D-A5F1-F59306724A6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EB77AD-804E-4D7A-8EE5-567E99A80B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lonline.org/2009/btl073109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16824" cy="3384376"/>
          </a:xfrm>
        </p:spPr>
        <p:txBody>
          <a:bodyPr>
            <a:noAutofit/>
          </a:bodyPr>
          <a:lstStyle/>
          <a:p>
            <a:r>
              <a:rPr lang="en-US" sz="6600" dirty="0"/>
              <a:t>How To Calculate a Living Wage Globally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38" y="5301208"/>
            <a:ext cx="7824486" cy="1356320"/>
          </a:xfrm>
        </p:spPr>
        <p:txBody>
          <a:bodyPr>
            <a:normAutofit/>
          </a:bodyPr>
          <a:lstStyle/>
          <a:p>
            <a:pPr>
              <a:tabLst>
                <a:tab pos="2424113" algn="l"/>
                <a:tab pos="5292725" algn="l"/>
              </a:tabLst>
            </a:pPr>
            <a:r>
              <a:rPr lang="en-US" b="1" dirty="0">
                <a:solidFill>
                  <a:schemeClr val="tx1"/>
                </a:solidFill>
              </a:rPr>
              <a:t>Martin </a:t>
            </a:r>
            <a:r>
              <a:rPr lang="en-US" b="1" dirty="0" err="1">
                <a:solidFill>
                  <a:schemeClr val="tx1"/>
                </a:solidFill>
              </a:rPr>
              <a:t>Kahanec</a:t>
            </a:r>
            <a:endParaRPr lang="en-US" b="1" dirty="0">
              <a:solidFill>
                <a:schemeClr val="tx1"/>
              </a:solidFill>
            </a:endParaRPr>
          </a:p>
          <a:p>
            <a:pPr>
              <a:tabLst>
                <a:tab pos="2424113" algn="l"/>
                <a:tab pos="52927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Central European University, CELSI, GLO and WageIndicator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0" y="613822"/>
            <a:ext cx="3827673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332656"/>
            <a:ext cx="2247528" cy="7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1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WageIndicator Living 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Calculated Living Wage for more than 70 countries globally</a:t>
            </a:r>
          </a:p>
          <a:p>
            <a:r>
              <a:rPr lang="en-US" dirty="0">
                <a:solidFill>
                  <a:schemeClr val="tx1"/>
                </a:solidFill>
              </a:rPr>
              <a:t>Composed of seven parts: food, housing, transport, health, education, tax and other costs. </a:t>
            </a:r>
          </a:p>
          <a:p>
            <a:r>
              <a:rPr lang="en-US" dirty="0">
                <a:solidFill>
                  <a:schemeClr val="tx1"/>
                </a:solidFill>
              </a:rPr>
              <a:t>Calculated for different household types and under different assumptions about working hours</a:t>
            </a:r>
          </a:p>
          <a:p>
            <a:r>
              <a:rPr lang="en-US" dirty="0">
                <a:solidFill>
                  <a:schemeClr val="tx1"/>
                </a:solidFill>
              </a:rPr>
              <a:t>Methodology based on transparent principles</a:t>
            </a:r>
          </a:p>
          <a:p>
            <a:r>
              <a:rPr lang="en-US" dirty="0">
                <a:solidFill>
                  <a:schemeClr val="tx1"/>
                </a:solidFill>
              </a:rPr>
              <a:t>Easy to update regularly (prices are collected continuously)</a:t>
            </a:r>
          </a:p>
          <a:p>
            <a:r>
              <a:rPr lang="en-US" dirty="0">
                <a:solidFill>
                  <a:schemeClr val="tx1"/>
                </a:solidFill>
              </a:rPr>
              <a:t>Estimates published online at</a:t>
            </a:r>
          </a:p>
        </p:txBody>
      </p:sp>
      <p:pic>
        <p:nvPicPr>
          <p:cNvPr id="6" name="Picture 3" descr="D:\Research\ESF\05work Slapanice - living wage\Logo living wage\LivingWageIndicator.or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9566"/>
          <a:stretch/>
        </p:blipFill>
        <p:spPr bwMode="auto">
          <a:xfrm>
            <a:off x="1331640" y="5523027"/>
            <a:ext cx="6977043" cy="1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8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sz="4800" dirty="0"/>
              <a:t>Data used in the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WageIndicator Cost-of-Living survey </a:t>
            </a:r>
            <a:r>
              <a:rPr lang="en-US" dirty="0">
                <a:solidFill>
                  <a:schemeClr val="tx1"/>
                </a:solidFill>
              </a:rPr>
              <a:t>started in January 2014. 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Prices on 60 food items, housing rental prices, education and health expenditure, public transport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Prices are reported by web visitors, via Cost-of-Living app, via offline surveys.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Today we have sufficient data to calculate living wage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70 countries </a:t>
            </a:r>
            <a:r>
              <a:rPr lang="en-US" sz="1800" dirty="0">
                <a:solidFill>
                  <a:schemeClr val="tx1"/>
                </a:solidFill>
              </a:rPr>
              <a:t>(more than 2 million prices)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Employ external price databases (e.g. </a:t>
            </a:r>
            <a:r>
              <a:rPr lang="en-US" sz="2400" dirty="0" err="1">
                <a:solidFill>
                  <a:schemeClr val="tx1"/>
                </a:solidFill>
              </a:rPr>
              <a:t>Numbeo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725488" indent="-725488">
              <a:buNone/>
            </a:pPr>
            <a:r>
              <a:rPr lang="en-US" b="1" dirty="0">
                <a:solidFill>
                  <a:schemeClr val="tx1"/>
                </a:solidFill>
              </a:rPr>
              <a:t>FAO food balance sheets</a:t>
            </a:r>
            <a:r>
              <a:rPr lang="en-US" dirty="0">
                <a:solidFill>
                  <a:schemeClr val="tx1"/>
                </a:solidFill>
              </a:rPr>
              <a:t> are used to construct a food basket in every country.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World Bank data </a:t>
            </a:r>
            <a:r>
              <a:rPr lang="en-US" dirty="0">
                <a:solidFill>
                  <a:schemeClr val="tx1"/>
                </a:solidFill>
              </a:rPr>
              <a:t>on fertility and employment rates.</a:t>
            </a:r>
          </a:p>
        </p:txBody>
      </p:sp>
    </p:spTree>
    <p:extLst>
      <p:ext uri="{BB962C8B-B14F-4D97-AF65-F5344CB8AC3E}">
        <p14:creationId xmlns:p14="http://schemas.microsoft.com/office/powerpoint/2010/main" val="33182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" y="188640"/>
            <a:ext cx="3116188" cy="1872208"/>
          </a:xfrm>
        </p:spPr>
        <p:txBody>
          <a:bodyPr/>
          <a:lstStyle/>
          <a:p>
            <a:r>
              <a:rPr lang="en-US" sz="3200" dirty="0"/>
              <a:t>Example of food basket </a:t>
            </a:r>
            <a:br>
              <a:rPr lang="en-US" sz="3200" dirty="0"/>
            </a:br>
            <a:r>
              <a:rPr lang="en-US" sz="3200" dirty="0"/>
              <a:t>in Brazil</a:t>
            </a:r>
            <a:endParaRPr lang="sk-SK" sz="32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07504" y="1844824"/>
            <a:ext cx="317869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Food basket is scaled to 2,100 </a:t>
            </a:r>
            <a:r>
              <a:rPr lang="en-US" sz="2000" dirty="0" err="1">
                <a:solidFill>
                  <a:schemeClr val="tx1"/>
                </a:solidFill>
              </a:rPr>
              <a:t>cal</a:t>
            </a:r>
            <a:r>
              <a:rPr lang="en-US" sz="2000" dirty="0">
                <a:solidFill>
                  <a:schemeClr val="tx1"/>
                </a:solidFill>
              </a:rPr>
              <a:t>/person/day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Adults and children have same consumption</a:t>
            </a:r>
            <a:br>
              <a:rPr lang="en-US" sz="2000" dirty="0">
                <a:solidFill>
                  <a:schemeClr val="tx1"/>
                </a:solidFill>
              </a:rPr>
            </a:b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6309320"/>
            <a:ext cx="1224136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E15F6E6-1142-41DA-9AC2-B6EC83C3B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99872"/>
              </p:ext>
            </p:extLst>
          </p:nvPr>
        </p:nvGraphicFramePr>
        <p:xfrm>
          <a:off x="3592072" y="98259"/>
          <a:ext cx="3832063" cy="6759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801">
                  <a:extLst>
                    <a:ext uri="{9D8B030D-6E8A-4147-A177-3AD203B41FA5}">
                      <a16:colId xmlns:a16="http://schemas.microsoft.com/office/drawing/2014/main" val="4133947317"/>
                    </a:ext>
                  </a:extLst>
                </a:gridCol>
                <a:gridCol w="745414">
                  <a:extLst>
                    <a:ext uri="{9D8B030D-6E8A-4147-A177-3AD203B41FA5}">
                      <a16:colId xmlns:a16="http://schemas.microsoft.com/office/drawing/2014/main" val="1676742802"/>
                    </a:ext>
                  </a:extLst>
                </a:gridCol>
                <a:gridCol w="671924">
                  <a:extLst>
                    <a:ext uri="{9D8B030D-6E8A-4147-A177-3AD203B41FA5}">
                      <a16:colId xmlns:a16="http://schemas.microsoft.com/office/drawing/2014/main" val="3771381672"/>
                    </a:ext>
                  </a:extLst>
                </a:gridCol>
                <a:gridCol w="671924">
                  <a:extLst>
                    <a:ext uri="{9D8B030D-6E8A-4147-A177-3AD203B41FA5}">
                      <a16:colId xmlns:a16="http://schemas.microsoft.com/office/drawing/2014/main" val="1488745311"/>
                    </a:ext>
                  </a:extLst>
                </a:gridCol>
              </a:tblGrid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Food group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Grams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Food kcal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Price per kilo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292596430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per 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per 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from-to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795987790"/>
                  </a:ext>
                </a:extLst>
              </a:tr>
              <a:tr h="2750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Wheat, barley and cereals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78997132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2.8-3.5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24142955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Meat (beef, pork, poultry)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10-15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874941514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Oils (soyabean, olive, palm)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366378374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Sugar (Raw Equivalent)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3.7-5.3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977426225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Maize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3.2-4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75901420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Milk - Excluding Butter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2.4-3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15472966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Vegetables, 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315970163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Potatoes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14731667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Butter, Ghee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034133063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Groundnuts (Shelled Eq)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6-8.4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11503677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Pulses, Other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048320919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Cassava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0666206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Egg (price per 10 eggs)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41-55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235860409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Sunflowerseed Oil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51991845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Fish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15-25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175979939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Beer (0.5 liter/pint)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7-10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361757912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Sweeteners, 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1.9-3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04151071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Beans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4-4.7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739941071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Sweet potatoes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956785599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Bananas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785750104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Soyabeans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385367149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Yams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4-5.2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147280482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Apples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4-5.3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923077208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Tomatoes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919425232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Onions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2.8-3.5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977510223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Oranges, Mandarines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2.5-3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827695874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4-7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780219120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Roots, 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3.1-5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403392189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Seeds and kernels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5.5-8.6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602880290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Wine (bottle)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17-27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5222500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Pineapples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784866208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Cream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8-18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96027619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Olives (including preserved)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9-9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162979743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Honey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10-15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97854381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Citrus, 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923617707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Lemons, Limes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2-3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241933904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Tea (including 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1362337712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Grapefruit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3-4.1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284220596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Coffee and products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5.9-8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12590792"/>
                  </a:ext>
                </a:extLst>
              </a:tr>
              <a:tr h="1511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" marR="6299" marT="6299" marB="0" anchor="b"/>
                </a:tc>
                <a:extLst>
                  <a:ext uri="{0D108BD9-81ED-4DB2-BD59-A6C34878D82A}">
                    <a16:rowId xmlns:a16="http://schemas.microsoft.com/office/drawing/2014/main" val="300293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3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sz="2400" b="1" dirty="0"/>
              <a:t>Expenditure and Living Wage calculation, in Brazil (BRL)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20" y="4509120"/>
            <a:ext cx="8396551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Standard family Living Wage </a:t>
            </a:r>
            <a:r>
              <a:rPr lang="en-US" sz="1800" dirty="0">
                <a:solidFill>
                  <a:schemeClr val="tx1"/>
                </a:solidFill>
              </a:rPr>
              <a:t>is estimated for a family composed of two adults and two children. One parent is employed full-time and the second parent works 4 days a week it means family employment rate is 1.8.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Gross income Parent 1 (100%) = 1620, Gross income Parent 2 (80%) = 1300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Gross household monthly income: 2920 = 1620 + 1300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Net household monthly income: BRL 2530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0684A0E-A222-4FD7-A17A-0496A679D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65684"/>
              </p:ext>
            </p:extLst>
          </p:nvPr>
        </p:nvGraphicFramePr>
        <p:xfrm>
          <a:off x="1601058" y="997810"/>
          <a:ext cx="5941884" cy="335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3581370" imgH="2019090" progId="Excel.Sheet.12">
                  <p:embed/>
                </p:oleObj>
              </mc:Choice>
              <mc:Fallback>
                <p:oleObj name="Worksheet" r:id="rId3" imgW="3581370" imgH="2019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058" y="997810"/>
                        <a:ext cx="5941884" cy="335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87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6750F-26CE-4C82-83B7-63A52714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19" y="764705"/>
            <a:ext cx="7394041" cy="5411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925"/>
            <a:ext cx="8229600" cy="1340768"/>
          </a:xfrm>
        </p:spPr>
        <p:txBody>
          <a:bodyPr/>
          <a:lstStyle/>
          <a:p>
            <a:r>
              <a:rPr lang="en-US" sz="3600" dirty="0"/>
              <a:t>Living Wages in context, Brazil 2019</a:t>
            </a:r>
            <a:endParaRPr lang="sk-SK" sz="3600" dirty="0"/>
          </a:p>
        </p:txBody>
      </p:sp>
      <p:sp>
        <p:nvSpPr>
          <p:cNvPr id="4" name="Rectangle 3"/>
          <p:cNvSpPr/>
          <p:nvPr/>
        </p:nvSpPr>
        <p:spPr>
          <a:xfrm>
            <a:off x="827584" y="6021288"/>
            <a:ext cx="761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For a comparison: Global Living Wage Coalition estimates the Living wage of BRL 1,596 for 2+2 family with family employment rate 1.7 in rural Brazil in 2018. 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7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E50D-C481-4AC3-85DE-0572525C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sz="4400" dirty="0"/>
              <a:t>Living wage vs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D008-D592-49B7-98D6-E67AD24D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50" y="5445224"/>
            <a:ext cx="8229600" cy="961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Note: The figure compares the calculated Living Wage based on living standards with the legislated minimum wage. All rates are expressed in PPP USD dollars.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F6D49F-80C2-47EE-8003-7EA6856C9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91922"/>
              </p:ext>
            </p:extLst>
          </p:nvPr>
        </p:nvGraphicFramePr>
        <p:xfrm>
          <a:off x="-10975" y="1046696"/>
          <a:ext cx="8928992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16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wage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Using online prices Living Wage can be estimated for the large number of countries.</a:t>
            </a:r>
          </a:p>
          <a:p>
            <a:r>
              <a:rPr lang="en-US" dirty="0">
                <a:solidFill>
                  <a:schemeClr val="tx1"/>
                </a:solidFill>
              </a:rPr>
              <a:t>All estimates are published at </a:t>
            </a:r>
            <a:r>
              <a:rPr lang="en-US" i="1" dirty="0">
                <a:solidFill>
                  <a:schemeClr val="tx1"/>
                </a:solidFill>
              </a:rPr>
              <a:t>www.wageindicator.org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The calculation is sensitive to country characteristics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(e.g. food consumption, price variations, family composition, labor market conditions)</a:t>
            </a:r>
          </a:p>
          <a:p>
            <a:r>
              <a:rPr lang="en-US" dirty="0">
                <a:solidFill>
                  <a:schemeClr val="tx1"/>
                </a:solidFill>
              </a:rPr>
              <a:t>Living Wage could serve as an indicator of economic adequacy and a practical basis to set minimum wages.</a:t>
            </a:r>
          </a:p>
          <a:p>
            <a:r>
              <a:rPr lang="en-US" dirty="0">
                <a:solidFill>
                  <a:schemeClr val="tx1"/>
                </a:solidFill>
              </a:rPr>
              <a:t>When information on prices is sufficient Living Wage can be estimated at the regional level.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8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Comments are welcome: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KahanecM@spp.ceu.edu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5044" y="199983"/>
            <a:ext cx="5616624" cy="1677212"/>
            <a:chOff x="1835696" y="4776123"/>
            <a:chExt cx="5616624" cy="1677212"/>
          </a:xfrm>
        </p:grpSpPr>
        <p:pic>
          <p:nvPicPr>
            <p:cNvPr id="3074" name="Picture 2" descr="D:\Research\ESF\05work Slapanice - living wage\Logo living wage\living-wage is paidhe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776123"/>
              <a:ext cx="1800200" cy="153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Research\ESF\05work Slapanice - living wage\Logo living wage\living_wage_we pa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776151"/>
              <a:ext cx="1728192" cy="153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Research\ESF\05work Slapanice - living wage\Logo living wage\Living-Wage-Employer-100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3" t="7289" r="14294" b="9504"/>
            <a:stretch/>
          </p:blipFill>
          <p:spPr bwMode="auto">
            <a:xfrm>
              <a:off x="3851921" y="4776150"/>
              <a:ext cx="1690822" cy="167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Výsledok vyhľadávania obrázkov pre dopyt living wage emplo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5" y="3978527"/>
            <a:ext cx="2538955" cy="20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living wage emplo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4589837" cy="10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living wage employ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30" y="2849312"/>
            <a:ext cx="1893095" cy="22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0" y="1821962"/>
            <a:ext cx="1629026" cy="205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3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94" y="368868"/>
            <a:ext cx="771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Black"/>
                <a:cs typeface="Arial Black"/>
              </a:rPr>
              <a:t>DEFINITIONS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76" y="1055287"/>
            <a:ext cx="791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PRICE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one that has been negotiated through dialogue and transparent price setting, which includes: an analysis of production and trade costs, 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wage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provides a fair profit.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894" y="2442583"/>
            <a:ext cx="771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WAGE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an equitable, negotiated share of the value chain of the product and presumes the payment of a least 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wage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253" y="3649730"/>
            <a:ext cx="6720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WAGE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remuneration received for standard working hours (without overtime), which is sufficient to meet the basic needs of an individual and his/her dependents, and allow for some savings and/or discretionary expenditure.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of a decent standard of living include food, water, housing, education, health care, transport, clothing and other essential needs, including provision for discretionary expenditure.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02850" y="3801058"/>
            <a:ext cx="1525838" cy="2742761"/>
          </a:xfrm>
          <a:prstGeom prst="roundRect">
            <a:avLst/>
          </a:prstGeom>
          <a:solidFill>
            <a:srgbClr val="9999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/>
              <a:t>Fair Price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8063" y="4312573"/>
            <a:ext cx="1175413" cy="1998773"/>
          </a:xfrm>
          <a:prstGeom prst="roundRect">
            <a:avLst/>
          </a:prstGeom>
          <a:solidFill>
            <a:srgbClr val="3333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/>
              <a:t>Fair Wage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84397" y="5168031"/>
            <a:ext cx="962745" cy="963762"/>
          </a:xfrm>
          <a:prstGeom prst="roundRect">
            <a:avLst/>
          </a:prstGeom>
          <a:solidFill>
            <a:srgbClr val="0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Living Wage</a:t>
            </a:r>
          </a:p>
        </p:txBody>
      </p:sp>
    </p:spTree>
    <p:extLst>
      <p:ext uri="{BB962C8B-B14F-4D97-AF65-F5344CB8AC3E}">
        <p14:creationId xmlns:p14="http://schemas.microsoft.com/office/powerpoint/2010/main" val="27099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09D43894-3065-454F-ABD7-E563875AD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‘Living Wage’?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F479B1C-5B54-4D47-8E80-A86568129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Living Wage is based on the concept that work should provide an adequate income to cover the necessary living costs of a family.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Calculated for a family, not a single worker</a:t>
            </a:r>
          </a:p>
          <a:p>
            <a:r>
              <a:rPr lang="en-CA" altLang="en-US" dirty="0">
                <a:solidFill>
                  <a:schemeClr val="tx1"/>
                </a:solidFill>
              </a:rPr>
              <a:t>Based on actual expenses in a given community, </a:t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>and taxes and gov’t benefits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The motto of many living wage campaigns is to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‘make the minimum wage a living wage’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Living wage is voluntary, not legislated. 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CA" altLang="en-US" dirty="0">
              <a:solidFill>
                <a:schemeClr val="tx1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ECFD694-46C4-460B-8457-A7F08032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A29CB0-BD6B-4EE2-950D-15DBCDEB944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In-work poverty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Growing discrepancies between wages and labor productivity growth in a large number of countries.</a:t>
            </a:r>
          </a:p>
          <a:p>
            <a:r>
              <a:rPr lang="en-US" dirty="0">
                <a:solidFill>
                  <a:schemeClr val="tx1"/>
                </a:solidFill>
              </a:rPr>
              <a:t>Working poor = workers with a job but at risk of poverty.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(also in EU </a:t>
            </a:r>
            <a:r>
              <a:rPr lang="en-US" sz="2400" dirty="0">
                <a:solidFill>
                  <a:schemeClr val="tx1"/>
                </a:solidFill>
              </a:rPr>
              <a:t>9.5 % of the working population at risk of poverty)</a:t>
            </a:r>
          </a:p>
          <a:p>
            <a:r>
              <a:rPr lang="en-US" dirty="0">
                <a:solidFill>
                  <a:schemeClr val="tx1"/>
                </a:solidFill>
              </a:rPr>
              <a:t>Properly designed minimum wages, are an effective policy tool which can provide a decent wage floor.</a:t>
            </a:r>
          </a:p>
          <a:p>
            <a:r>
              <a:rPr lang="en-US" dirty="0">
                <a:solidFill>
                  <a:schemeClr val="tx1"/>
                </a:solidFill>
              </a:rPr>
              <a:t>Alternative policy includes targeted social security benefits to low-income households (public budgets are limited).</a:t>
            </a:r>
          </a:p>
          <a:p>
            <a:r>
              <a:rPr lang="en-US" dirty="0">
                <a:solidFill>
                  <a:schemeClr val="tx1"/>
                </a:solidFill>
              </a:rPr>
              <a:t>A living wage should make sure people earn enough to make ends meet. 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lt;php the_title();?&gt;">
            <a:extLst>
              <a:ext uri="{FF2B5EF4-FFF2-40B4-BE49-F238E27FC236}">
                <a16:creationId xmlns:a16="http://schemas.microsoft.com/office/drawing/2014/main" id="{90309904-25EF-4EAD-A835-0AA049C9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8396"/>
            <a:ext cx="535520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1242E3-DD1E-4ED4-9015-9EC86A34CA77}"/>
              </a:ext>
            </a:extLst>
          </p:cNvPr>
          <p:cNvSpPr/>
          <p:nvPr/>
        </p:nvSpPr>
        <p:spPr>
          <a:xfrm>
            <a:off x="683568" y="605264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https://graincreative.com/shirt-cost-breakdown/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D369DC-DC10-4AFB-A059-45F33829F30B}"/>
              </a:ext>
            </a:extLst>
          </p:cNvPr>
          <p:cNvSpPr txBox="1">
            <a:spLocks/>
          </p:cNvSpPr>
          <p:nvPr/>
        </p:nvSpPr>
        <p:spPr>
          <a:xfrm>
            <a:off x="5940152" y="436022"/>
            <a:ext cx="3152088" cy="4713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Ongoing living wage campaigns rise awareness to low wages across the world. </a:t>
            </a:r>
          </a:p>
        </p:txBody>
      </p:sp>
    </p:spTree>
    <p:extLst>
      <p:ext uri="{BB962C8B-B14F-4D97-AF65-F5344CB8AC3E}">
        <p14:creationId xmlns:p14="http://schemas.microsoft.com/office/powerpoint/2010/main" val="24282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55134"/>
            <a:ext cx="1834100" cy="17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D:\Research\ESF\05work Slapanice - living wage\Logo living wage\living wage new zealan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1" y="2128271"/>
            <a:ext cx="2234314" cy="20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ESF\05work Slapanice - living wage\logo_asia_floor_wag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9118"/>
            <a:ext cx="3385733" cy="13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Research\ESF\05work Slapanice - living wage\Logo living wage\LivingWage-scotti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43" y="3164954"/>
            <a:ext cx="2163012" cy="12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5543794"/>
            <a:ext cx="5325492" cy="12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iving wage campaign global"/>
          <p:cNvSpPr>
            <a:spLocks noChangeAspect="1" noChangeArrowheads="1"/>
          </p:cNvSpPr>
          <p:nvPr/>
        </p:nvSpPr>
        <p:spPr bwMode="auto">
          <a:xfrm>
            <a:off x="155575" y="-1233488"/>
            <a:ext cx="4000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6" descr="Image result for living wage campaign global"/>
          <p:cNvSpPr>
            <a:spLocks noChangeAspect="1" noChangeArrowheads="1"/>
          </p:cNvSpPr>
          <p:nvPr/>
        </p:nvSpPr>
        <p:spPr bwMode="auto">
          <a:xfrm>
            <a:off x="307975" y="-1081088"/>
            <a:ext cx="4000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6" name="Picture 8" descr="Image result for living wage campaign glob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72" y="1772816"/>
            <a:ext cx="2039004" cy="13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Living Wag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4" descr="Living Wage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6" descr="Living Wage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8" descr="Living Wage Found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20" descr="Living Wage Found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2" descr="Living Wage Foundat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266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" y="2323495"/>
            <a:ext cx="1490363" cy="149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d3n8a8pro7vhmx.cloudfront.net/youcanvote/sites/3/meta_images/original/DWWP_horizontal-knockouorange.png?14256784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" y="44624"/>
            <a:ext cx="3276035" cy="20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reater Manchester Living Wage Campaign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32" y="188640"/>
            <a:ext cx="1494088" cy="1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57" y="116632"/>
            <a:ext cx="1208747" cy="196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D:\Research\ESF\05work Slapanice - living wage\Logo living wage\logo i want to liv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/>
          <a:stretch/>
        </p:blipFill>
        <p:spPr bwMode="auto">
          <a:xfrm>
            <a:off x="6649911" y="4985055"/>
            <a:ext cx="2591504" cy="15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44" y="-6351"/>
            <a:ext cx="1657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71" y="5339304"/>
            <a:ext cx="1796740" cy="9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F7B32A-40DF-41BB-912E-C61B6953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424DF5C-5578-4343-B9D6-36E17E946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09FF13A5-96B7-42AD-9DE1-E6BB97BF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60350"/>
            <a:ext cx="88487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E88A6852-EE6B-4F1E-9B45-6CD906C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597650"/>
            <a:ext cx="2051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CA" altLang="en-US" sz="1000" u="sng">
                <a:latin typeface="Calibri" panose="020F0502020204030204" pitchFamily="34" charset="0"/>
                <a:hlinkClick r:id="rId3"/>
              </a:rPr>
              <a:t>www.btlonline.org</a:t>
            </a:r>
            <a:endParaRPr lang="en-CA" alt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BF36EC-F569-49A8-850D-E80FF186C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82989"/>
              </p:ext>
            </p:extLst>
          </p:nvPr>
        </p:nvGraphicFramePr>
        <p:xfrm>
          <a:off x="333020" y="1772817"/>
          <a:ext cx="8477959" cy="41044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66772">
                  <a:extLst>
                    <a:ext uri="{9D8B030D-6E8A-4147-A177-3AD203B41FA5}">
                      <a16:colId xmlns:a16="http://schemas.microsoft.com/office/drawing/2014/main" val="465919832"/>
                    </a:ext>
                  </a:extLst>
                </a:gridCol>
                <a:gridCol w="1778356">
                  <a:extLst>
                    <a:ext uri="{9D8B030D-6E8A-4147-A177-3AD203B41FA5}">
                      <a16:colId xmlns:a16="http://schemas.microsoft.com/office/drawing/2014/main" val="3998562405"/>
                    </a:ext>
                  </a:extLst>
                </a:gridCol>
                <a:gridCol w="2064743">
                  <a:extLst>
                    <a:ext uri="{9D8B030D-6E8A-4147-A177-3AD203B41FA5}">
                      <a16:colId xmlns:a16="http://schemas.microsoft.com/office/drawing/2014/main" val="1500154473"/>
                    </a:ext>
                  </a:extLst>
                </a:gridCol>
                <a:gridCol w="1126223">
                  <a:extLst>
                    <a:ext uri="{9D8B030D-6E8A-4147-A177-3AD203B41FA5}">
                      <a16:colId xmlns:a16="http://schemas.microsoft.com/office/drawing/2014/main" val="1668168455"/>
                    </a:ext>
                  </a:extLst>
                </a:gridCol>
                <a:gridCol w="1141865">
                  <a:extLst>
                    <a:ext uri="{9D8B030D-6E8A-4147-A177-3AD203B41FA5}">
                      <a16:colId xmlns:a16="http://schemas.microsoft.com/office/drawing/2014/main" val="342474333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Minimum Wage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Living Wage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Gap 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Gap in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1623138382"/>
                  </a:ext>
                </a:extLst>
              </a:tr>
              <a:tr h="40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per hour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per hour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2019</a:t>
                      </a:r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r>
                        <a:rPr lang="en-US" sz="1700" b="1" u="none" strike="noStrike" dirty="0">
                          <a:effectLst/>
                        </a:rPr>
                        <a:t>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1931239314"/>
                  </a:ext>
                </a:extLst>
              </a:tr>
              <a:tr h="42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Ireland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21%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26%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1735377831"/>
                  </a:ext>
                </a:extLst>
              </a:tr>
              <a:tr h="40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New Zealand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17.7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20.55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16%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1941035468"/>
                  </a:ext>
                </a:extLst>
              </a:tr>
              <a:tr h="42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United Kingdom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8.21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13%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3381995515"/>
                  </a:ext>
                </a:extLst>
              </a:tr>
              <a:tr h="40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London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8.21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10.55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29%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381802894"/>
                  </a:ext>
                </a:extLst>
              </a:tr>
              <a:tr h="42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Vancouver, CA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12.65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20.91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65%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82%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3568105942"/>
                  </a:ext>
                </a:extLst>
              </a:tr>
              <a:tr h="40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USA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7.25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106%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1459332808"/>
                  </a:ext>
                </a:extLst>
              </a:tr>
              <a:tr h="422714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5" marR="9385" marT="9385" marB="0" anchor="b"/>
                </a:tc>
                <a:extLst>
                  <a:ext uri="{0D108BD9-81ED-4DB2-BD59-A6C34878D82A}">
                    <a16:rowId xmlns:a16="http://schemas.microsoft.com/office/drawing/2014/main" val="224455889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dirty="0"/>
              <a:t>Living Wage vs Minimum Wage </a:t>
            </a:r>
            <a:br>
              <a:rPr lang="en-US" sz="3600" dirty="0"/>
            </a:br>
            <a:r>
              <a:rPr lang="en-US" sz="3600" dirty="0"/>
              <a:t>in rich countries, 2019</a:t>
            </a:r>
            <a:endParaRPr lang="sk-SK" sz="3600" dirty="0"/>
          </a:p>
        </p:txBody>
      </p:sp>
      <p:sp>
        <p:nvSpPr>
          <p:cNvPr id="2" name="Rectangle 1"/>
          <p:cNvSpPr/>
          <p:nvPr/>
        </p:nvSpPr>
        <p:spPr>
          <a:xfrm>
            <a:off x="819200" y="6360120"/>
            <a:ext cx="4116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Note: Rates are stated in national currency.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27E4A-9383-4712-A401-5F1D06C87B80}"/>
              </a:ext>
            </a:extLst>
          </p:cNvPr>
          <p:cNvSpPr/>
          <p:nvPr/>
        </p:nvSpPr>
        <p:spPr>
          <a:xfrm>
            <a:off x="7812360" y="2132855"/>
            <a:ext cx="874440" cy="3944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1C1D4-A97E-4F37-8552-C855E97577E0}"/>
              </a:ext>
            </a:extLst>
          </p:cNvPr>
          <p:cNvSpPr/>
          <p:nvPr/>
        </p:nvSpPr>
        <p:spPr>
          <a:xfrm>
            <a:off x="7812360" y="2204863"/>
            <a:ext cx="874440" cy="394442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Reference budgets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 budgets are baskets of goods and services that are considered necessary to reach an acceptable standard of living for an individual household within a given country, region or city.</a:t>
            </a:r>
          </a:p>
          <a:p>
            <a:r>
              <a:rPr lang="en-US" dirty="0">
                <a:solidFill>
                  <a:schemeClr val="tx1"/>
                </a:solidFill>
              </a:rPr>
              <a:t>This method requires information about social needs and prices of many goods and services.  </a:t>
            </a:r>
          </a:p>
          <a:p>
            <a:r>
              <a:rPr lang="en-US" dirty="0">
                <a:solidFill>
                  <a:schemeClr val="tx1"/>
                </a:solidFill>
              </a:rPr>
              <a:t>Fully developed and used only in the UK and Ireland. </a:t>
            </a:r>
          </a:p>
          <a:p>
            <a:r>
              <a:rPr lang="en-US" i="1" dirty="0">
                <a:solidFill>
                  <a:schemeClr val="tx1"/>
                </a:solidFill>
              </a:rPr>
              <a:t>EU platform on reference budgets </a:t>
            </a:r>
            <a:r>
              <a:rPr lang="en-US" dirty="0">
                <a:solidFill>
                  <a:schemeClr val="tx1"/>
                </a:solidFill>
              </a:rPr>
              <a:t>is a project funded by the European </a:t>
            </a:r>
            <a:r>
              <a:rPr lang="en-US" dirty="0" err="1">
                <a:solidFill>
                  <a:schemeClr val="tx1"/>
                </a:solidFill>
              </a:rPr>
              <a:t>Commision</a:t>
            </a:r>
            <a:r>
              <a:rPr lang="en-US" dirty="0">
                <a:solidFill>
                  <a:schemeClr val="tx1"/>
                </a:solidFill>
              </a:rPr>
              <a:t> that aims to develop comparable reference budgets in all EU Member States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BE474E-0E75-445C-A07E-C4699BBC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1" y="260648"/>
            <a:ext cx="7435917" cy="3245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14485"/>
            <a:ext cx="622935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27" y="351129"/>
            <a:ext cx="4578013" cy="66782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6C7F4D-A52B-4990-B6A2-207B6BF98F2D}"/>
              </a:ext>
            </a:extLst>
          </p:cNvPr>
          <p:cNvSpPr/>
          <p:nvPr/>
        </p:nvSpPr>
        <p:spPr>
          <a:xfrm>
            <a:off x="3419872" y="1349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http://www.minimumincome.org.uk/london</a:t>
            </a:r>
          </a:p>
        </p:txBody>
      </p:sp>
    </p:spTree>
    <p:extLst>
      <p:ext uri="{BB962C8B-B14F-4D97-AF65-F5344CB8AC3E}">
        <p14:creationId xmlns:p14="http://schemas.microsoft.com/office/powerpoint/2010/main" val="35292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1154</Words>
  <Application>Microsoft Office PowerPoint</Application>
  <PresentationFormat>On-screen Show (4:3)</PresentationFormat>
  <Paragraphs>295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Courier New</vt:lpstr>
      <vt:lpstr>Palatino Linotype</vt:lpstr>
      <vt:lpstr>Executive</vt:lpstr>
      <vt:lpstr>Worksheet</vt:lpstr>
      <vt:lpstr>How To Calculate a Living Wage Globally </vt:lpstr>
      <vt:lpstr>What is a ‘Living Wage’?</vt:lpstr>
      <vt:lpstr>In-work poverty</vt:lpstr>
      <vt:lpstr>PowerPoint Presentation</vt:lpstr>
      <vt:lpstr>PowerPoint Presentation</vt:lpstr>
      <vt:lpstr>PowerPoint Presentation</vt:lpstr>
      <vt:lpstr>Living Wage vs Minimum Wage  in rich countries, 2019</vt:lpstr>
      <vt:lpstr>  Reference budgets </vt:lpstr>
      <vt:lpstr>PowerPoint Presentation</vt:lpstr>
      <vt:lpstr>WageIndicator Living Wage</vt:lpstr>
      <vt:lpstr>Data used in the calculation</vt:lpstr>
      <vt:lpstr>Example of food basket  in Brazil</vt:lpstr>
      <vt:lpstr>Expenditure and Living Wage calculation, in Brazil (BRL)</vt:lpstr>
      <vt:lpstr>Living Wages in context, Brazil 2019</vt:lpstr>
      <vt:lpstr>Living wage vs minimum wage</vt:lpstr>
      <vt:lpstr>Living wage summary</vt:lpstr>
      <vt:lpstr>PowerPoint Presentation</vt:lpstr>
      <vt:lpstr>PowerPoint Presentation</vt:lpstr>
    </vt:vector>
  </TitlesOfParts>
  <Company>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Living Wage Globally</dc:title>
  <dc:creator>MG</dc:creator>
  <cp:lastModifiedBy>Besamusca, Janna</cp:lastModifiedBy>
  <cp:revision>195</cp:revision>
  <dcterms:created xsi:type="dcterms:W3CDTF">2013-11-23T19:47:33Z</dcterms:created>
  <dcterms:modified xsi:type="dcterms:W3CDTF">2019-07-07T22:13:22Z</dcterms:modified>
</cp:coreProperties>
</file>