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19"/>
  </p:notesMasterIdLst>
  <p:sldIdLst>
    <p:sldId id="256" r:id="rId3"/>
    <p:sldId id="46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15694fc1c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2515694fc1c_2_75: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15694fc1c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515694fc1c_2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515694fc1c_2_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15694fc1c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515694fc1c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515694fc1c_2_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51e0b91cd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51e0b91cd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51e0b91cd3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515694fc1c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515694fc1c_2_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515694fc1c_2_2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15694fc1c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2515694fc1c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515694fc1c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515694fc1c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515694fc1c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2515694fc1c_2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15694fc1c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515694fc1c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15694fc1c_6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515694fc1c_6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515694fc1c_6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15694fc1c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515694fc1c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515694fc1c_2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15694fc1c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515694fc1c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2515694fc1c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15694fc1c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515694fc1c_2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515694fc1c_2_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515694fc1c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515694fc1c_2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515694fc1c_2_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515694fc1c_2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515694fc1c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515694fc1c_2_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15694fc1c_2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515694fc1c_2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2515694fc1c_2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8" name="Google Shape;128;p2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67904" y="2154761"/>
            <a:ext cx="5400000" cy="456394"/>
          </a:xfrm>
        </p:spPr>
        <p:txBody>
          <a:bodyPr wrap="square" bIns="54000" anchor="t" anchorCtr="0">
            <a:noAutofit/>
          </a:bodyPr>
          <a:lstStyle>
            <a:lvl1pPr algn="l">
              <a:defRPr sz="3000"/>
            </a:lvl1pPr>
          </a:lstStyle>
          <a:p>
            <a:r>
              <a:rPr lang="fr-FR"/>
              <a:t>Modifiez le style du titre</a:t>
            </a:r>
            <a:endParaRPr lang="en-GB"/>
          </a:p>
        </p:txBody>
      </p:sp>
      <p:sp>
        <p:nvSpPr>
          <p:cNvPr id="3" name="Subtitle 2"/>
          <p:cNvSpPr>
            <a:spLocks noGrp="1"/>
          </p:cNvSpPr>
          <p:nvPr>
            <p:ph type="subTitle" idx="1"/>
          </p:nvPr>
        </p:nvSpPr>
        <p:spPr>
          <a:xfrm>
            <a:off x="367904" y="2611154"/>
            <a:ext cx="5400000" cy="1241822"/>
          </a:xfrm>
        </p:spPr>
        <p:txBody>
          <a:bodyPr>
            <a:noAutofit/>
          </a:bodyPr>
          <a:lstStyle>
            <a:lvl1pPr marL="0" indent="0" algn="l">
              <a:lnSpc>
                <a:spcPct val="90000"/>
              </a:lnSpc>
              <a:spcAft>
                <a:spcPts val="900"/>
              </a:spcAft>
              <a:buNone/>
              <a:defRPr sz="3000" b="0">
                <a:solidFill>
                  <a:schemeClr val="accent1"/>
                </a:solidFill>
              </a:defRPr>
            </a:lvl1pPr>
            <a:lvl2pPr marL="0" indent="0" algn="l">
              <a:buNone/>
              <a:defRPr sz="1050">
                <a:solidFill>
                  <a:schemeClr val="accent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a:p>
        </p:txBody>
      </p:sp>
      <p:sp>
        <p:nvSpPr>
          <p:cNvPr id="4" name="Date Placeholder 3"/>
          <p:cNvSpPr>
            <a:spLocks noGrp="1"/>
          </p:cNvSpPr>
          <p:nvPr>
            <p:ph type="dt" sz="half" idx="10"/>
          </p:nvPr>
        </p:nvSpPr>
        <p:spPr>
          <a:xfrm>
            <a:off x="367904" y="4635026"/>
            <a:ext cx="2057400" cy="162000"/>
          </a:xfrm>
        </p:spPr>
        <p:txBody>
          <a:bodyPr anchor="b" anchorCtr="0">
            <a:noAutofit/>
          </a:bodyPr>
          <a:lstStyle>
            <a:lvl1pPr>
              <a:defRPr sz="750">
                <a:solidFill>
                  <a:schemeClr val="accent1"/>
                </a:solidFill>
              </a:defRPr>
            </a:lvl1pPr>
          </a:lstStyle>
          <a:p>
            <a:r>
              <a:rPr lang="fr-CH" dirty="0">
                <a:solidFill>
                  <a:srgbClr val="1E2DBE"/>
                </a:solidFill>
                <a:effectLst/>
                <a:latin typeface="Overpass" pitchFamily="2" charset="77"/>
              </a:rPr>
              <a:t>8th </a:t>
            </a:r>
            <a:r>
              <a:rPr lang="fr-CH" dirty="0" err="1">
                <a:solidFill>
                  <a:srgbClr val="1E2DBE"/>
                </a:solidFill>
                <a:effectLst/>
                <a:latin typeface="Overpass" pitchFamily="2" charset="77"/>
              </a:rPr>
              <a:t>Regulating</a:t>
            </a:r>
            <a:r>
              <a:rPr lang="fr-CH" dirty="0">
                <a:solidFill>
                  <a:srgbClr val="1E2DBE"/>
                </a:solidFill>
                <a:effectLst/>
                <a:latin typeface="Overpass" pitchFamily="2" charset="77"/>
              </a:rPr>
              <a:t> for </a:t>
            </a:r>
            <a:r>
              <a:rPr lang="fr-CH" dirty="0" err="1">
                <a:solidFill>
                  <a:srgbClr val="1E2DBE"/>
                </a:solidFill>
                <a:effectLst/>
                <a:latin typeface="Overpass" pitchFamily="2" charset="77"/>
              </a:rPr>
              <a:t>Decent</a:t>
            </a:r>
            <a:r>
              <a:rPr lang="fr-CH" dirty="0">
                <a:solidFill>
                  <a:srgbClr val="1E2DBE"/>
                </a:solidFill>
                <a:effectLst/>
                <a:latin typeface="Overpass" pitchFamily="2" charset="77"/>
              </a:rPr>
              <a:t> Work </a:t>
            </a:r>
            <a:r>
              <a:rPr lang="fr-CH" dirty="0" err="1">
                <a:solidFill>
                  <a:srgbClr val="1E2DBE"/>
                </a:solidFill>
                <a:effectLst/>
                <a:latin typeface="Overpass" pitchFamily="2" charset="77"/>
              </a:rPr>
              <a:t>Conference</a:t>
            </a:r>
            <a:endParaRPr lang="en-GB" dirty="0"/>
          </a:p>
        </p:txBody>
      </p:sp>
      <p:sp>
        <p:nvSpPr>
          <p:cNvPr id="5" name="Footer Placeholder 4"/>
          <p:cNvSpPr>
            <a:spLocks noGrp="1"/>
          </p:cNvSpPr>
          <p:nvPr>
            <p:ph type="ftr" sz="quarter" idx="11"/>
          </p:nvPr>
        </p:nvSpPr>
        <p:spPr>
          <a:xfrm>
            <a:off x="367903" y="5143500"/>
            <a:ext cx="4204097" cy="135000"/>
          </a:xfrm>
        </p:spPr>
        <p:txBody>
          <a:bodyPr>
            <a:noAutofit/>
          </a:bodyPr>
          <a:lstStyle>
            <a:lvl1pPr>
              <a:defRPr>
                <a:noFill/>
              </a:defRPr>
            </a:lvl1pPr>
          </a:lstStyle>
          <a:p>
            <a:r>
              <a:rPr lang="en-GB"/>
              <a:t>Advancing social justice, promoting decent work</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5" y="2241303"/>
            <a:ext cx="160734" cy="188688"/>
          </a:xfrm>
          <a:prstGeom prst="rect">
            <a:avLst/>
          </a:prstGeom>
        </p:spPr>
      </p:pic>
      <p:sp>
        <p:nvSpPr>
          <p:cNvPr id="11" name="Picture Placeholder 10"/>
          <p:cNvSpPr>
            <a:spLocks noGrp="1"/>
          </p:cNvSpPr>
          <p:nvPr>
            <p:ph type="pic" sz="quarter" idx="13" hasCustomPrompt="1"/>
          </p:nvPr>
        </p:nvSpPr>
        <p:spPr>
          <a:xfrm>
            <a:off x="2209800" y="0"/>
            <a:ext cx="6934200" cy="3990975"/>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750">
                <a:solidFill>
                  <a:schemeClr val="bg1"/>
                </a:solidFill>
              </a:defRPr>
            </a:lvl1pPr>
          </a:lstStyle>
          <a:p>
            <a:r>
              <a:rPr lang="en-GB" dirty="0"/>
              <a:t>Click icon to insert picture, or leave unchanged for plain colour fill</a:t>
            </a:r>
          </a:p>
        </p:txBody>
      </p:sp>
      <p:pic>
        <p:nvPicPr>
          <p:cNvPr id="8" name="Image 7" descr="Une image contenant Police, texte, Graphique, logo&#10;&#10;Description générée automatiquement">
            <a:extLst>
              <a:ext uri="{FF2B5EF4-FFF2-40B4-BE49-F238E27FC236}">
                <a16:creationId xmlns:a16="http://schemas.microsoft.com/office/drawing/2014/main" id="{42A0AAF0-F976-BBA3-BBE7-8739B81B82F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40" t="16455" r="-2540" b="-16455"/>
          <a:stretch/>
        </p:blipFill>
        <p:spPr>
          <a:xfrm>
            <a:off x="372209" y="346474"/>
            <a:ext cx="2057400" cy="765005"/>
          </a:xfrm>
          <a:prstGeom prst="rect">
            <a:avLst/>
          </a:prstGeom>
        </p:spPr>
      </p:pic>
    </p:spTree>
    <p:extLst>
      <p:ext uri="{BB962C8B-B14F-4D97-AF65-F5344CB8AC3E}">
        <p14:creationId xmlns:p14="http://schemas.microsoft.com/office/powerpoint/2010/main" val="155939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brielemedas@wageindicator.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obra.wageindicator.org/countries/italy/admi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ageindicator.org/labour-laws/collective-bargaining-agreements/collective-agreement-database-per-country-1"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ageindicator.org/cba-comparison/?locale=en_GH"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ageindicator.org/documents/publicationslist/publications-2022/220216-wageindicator-cba-codebook-v5.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mailto:gabrielemedas@wageindicato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1235465" y="1442600"/>
            <a:ext cx="6207000" cy="11292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 sz="3300" b="1"/>
              <a:t>Explaining the Global WageIndicator Collective Agreements Database</a:t>
            </a:r>
            <a:endParaRPr sz="3300" b="1"/>
          </a:p>
        </p:txBody>
      </p:sp>
      <p:sp>
        <p:nvSpPr>
          <p:cNvPr id="134" name="Google Shape;134;p26"/>
          <p:cNvSpPr txBox="1">
            <a:spLocks noGrp="1"/>
          </p:cNvSpPr>
          <p:nvPr>
            <p:ph type="subTitle" idx="1"/>
          </p:nvPr>
        </p:nvSpPr>
        <p:spPr>
          <a:xfrm>
            <a:off x="1976875" y="2903425"/>
            <a:ext cx="4778700" cy="2377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accent1"/>
              </a:buClr>
              <a:buSzPts val="1800"/>
              <a:buNone/>
            </a:pPr>
            <a:r>
              <a:rPr lang="it" b="1">
                <a:solidFill>
                  <a:schemeClr val="accent1"/>
                </a:solidFill>
              </a:rPr>
              <a:t>Daniela Ceccon</a:t>
            </a:r>
            <a:endParaRPr b="1">
              <a:solidFill>
                <a:schemeClr val="accent1"/>
              </a:solidFill>
            </a:endParaRPr>
          </a:p>
          <a:p>
            <a:pPr marL="0" lvl="0" indent="0" algn="ctr" rtl="0">
              <a:spcBef>
                <a:spcPts val="800"/>
              </a:spcBef>
              <a:spcAft>
                <a:spcPts val="0"/>
              </a:spcAft>
              <a:buClr>
                <a:schemeClr val="dk1"/>
              </a:buClr>
              <a:buSzPts val="1400"/>
              <a:buNone/>
            </a:pPr>
            <a:r>
              <a:rPr lang="it" sz="1400"/>
              <a:t>Director Data at WageIndicator </a:t>
            </a:r>
            <a:endParaRPr sz="1400"/>
          </a:p>
          <a:p>
            <a:pPr marL="0" lvl="1" indent="0" algn="ctr" rtl="0">
              <a:spcBef>
                <a:spcPts val="800"/>
              </a:spcBef>
              <a:spcAft>
                <a:spcPts val="0"/>
              </a:spcAft>
              <a:buClr>
                <a:srgbClr val="192E4B"/>
              </a:buClr>
              <a:buSzPts val="1400"/>
              <a:buFont typeface="Arial"/>
              <a:buNone/>
            </a:pPr>
            <a:r>
              <a:rPr lang="it" sz="1400" u="sng">
                <a:solidFill>
                  <a:schemeClr val="hlink"/>
                </a:solidFill>
                <a:hlinkClick r:id="rId3"/>
              </a:rPr>
              <a:t>danielaceccon@wageindicator.org</a:t>
            </a:r>
            <a:endParaRPr sz="1400"/>
          </a:p>
          <a:p>
            <a:pPr marL="0" lvl="0" indent="0" algn="ctr" rtl="0">
              <a:spcBef>
                <a:spcPts val="800"/>
              </a:spcBef>
              <a:spcAft>
                <a:spcPts val="0"/>
              </a:spcAft>
              <a:buClr>
                <a:schemeClr val="dk1"/>
              </a:buClr>
              <a:buSzPts val="1400"/>
              <a:buFont typeface="Arial"/>
              <a:buNone/>
            </a:pPr>
            <a:endParaRPr sz="1400"/>
          </a:p>
          <a:p>
            <a:pPr marL="0" lvl="0" indent="0" algn="ctr" rtl="0">
              <a:lnSpc>
                <a:spcPct val="90000"/>
              </a:lnSpc>
              <a:spcBef>
                <a:spcPts val="0"/>
              </a:spcBef>
              <a:spcAft>
                <a:spcPts val="0"/>
              </a:spcAft>
              <a:buClr>
                <a:schemeClr val="accent1"/>
              </a:buClr>
              <a:buSzPts val="1800"/>
              <a:buNone/>
            </a:pPr>
            <a:r>
              <a:rPr lang="it" b="1">
                <a:solidFill>
                  <a:schemeClr val="accent1"/>
                </a:solidFill>
              </a:rPr>
              <a:t>Gabriele Medas </a:t>
            </a:r>
            <a:endParaRPr/>
          </a:p>
          <a:p>
            <a:pPr marL="0" lvl="0" indent="0" algn="ctr" rtl="0">
              <a:lnSpc>
                <a:spcPct val="90000"/>
              </a:lnSpc>
              <a:spcBef>
                <a:spcPts val="800"/>
              </a:spcBef>
              <a:spcAft>
                <a:spcPts val="0"/>
              </a:spcAft>
              <a:buClr>
                <a:schemeClr val="dk1"/>
              </a:buClr>
              <a:buSzPts val="1400"/>
              <a:buNone/>
            </a:pPr>
            <a:r>
              <a:rPr lang="it" sz="1400"/>
              <a:t>Manager of the WageIndicator Collective Agreements Database </a:t>
            </a:r>
            <a:endParaRPr/>
          </a:p>
          <a:p>
            <a:pPr marL="0" lvl="1" indent="0" algn="ctr" rtl="0">
              <a:lnSpc>
                <a:spcPct val="90000"/>
              </a:lnSpc>
              <a:spcBef>
                <a:spcPts val="800"/>
              </a:spcBef>
              <a:spcAft>
                <a:spcPts val="0"/>
              </a:spcAft>
              <a:buClr>
                <a:srgbClr val="192E4B"/>
              </a:buClr>
              <a:buSzPts val="1400"/>
              <a:buNone/>
            </a:pPr>
            <a:r>
              <a:rPr lang="it" sz="1400" u="sng">
                <a:solidFill>
                  <a:schemeClr val="hlink"/>
                </a:solidFill>
                <a:hlinkClick r:id="rId3"/>
              </a:rPr>
              <a:t>gabrielemedas@wageindicator.org</a:t>
            </a:r>
            <a:endParaRPr sz="1400">
              <a:solidFill>
                <a:srgbClr val="192E4B"/>
              </a:solidFill>
            </a:endParaRPr>
          </a:p>
        </p:txBody>
      </p:sp>
      <p:pic>
        <p:nvPicPr>
          <p:cNvPr id="135" name="Google Shape;135;p26" descr="https://lh5.googleusercontent.com/kM0RXnoGfT7Krxw1VuBwV5msuYPBlKXndIrxEOomtKOIJ-9BC6ow2ITKkkwRIApRQYc3pUm9CbE6EbHnr13oBYV3BgS-L1SPhzh0nBUp3w5Y67mOBDrjuI_BRMMsTqXJzhxRNawuvIk"/>
          <p:cNvPicPr preferRelativeResize="0"/>
          <p:nvPr/>
        </p:nvPicPr>
        <p:blipFill rotWithShape="1">
          <a:blip r:embed="rId4">
            <a:alphaModFix/>
          </a:blip>
          <a:srcRect/>
          <a:stretch/>
        </p:blipFill>
        <p:spPr>
          <a:xfrm>
            <a:off x="1845768" y="155926"/>
            <a:ext cx="4986337" cy="10715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266043" y="233213"/>
            <a:ext cx="851535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it"/>
              <a:t>Collecting, annotating and coding agreements</a:t>
            </a:r>
            <a:endParaRPr/>
          </a:p>
        </p:txBody>
      </p:sp>
      <p:sp>
        <p:nvSpPr>
          <p:cNvPr id="246" name="Google Shape;246;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10</a:t>
            </a:fld>
            <a:endParaRPr/>
          </a:p>
        </p:txBody>
      </p:sp>
      <p:cxnSp>
        <p:nvCxnSpPr>
          <p:cNvPr id="247" name="Google Shape;247;p34"/>
          <p:cNvCxnSpPr/>
          <p:nvPr/>
        </p:nvCxnSpPr>
        <p:spPr>
          <a:xfrm>
            <a:off x="266043" y="437493"/>
            <a:ext cx="8515350" cy="0"/>
          </a:xfrm>
          <a:prstGeom prst="straightConnector1">
            <a:avLst/>
          </a:prstGeom>
          <a:noFill/>
          <a:ln w="19050" cap="flat" cmpd="sng">
            <a:solidFill>
              <a:srgbClr val="9CC2E5"/>
            </a:solidFill>
            <a:prstDash val="solid"/>
            <a:miter lim="800000"/>
            <a:headEnd type="none" w="sm" len="sm"/>
            <a:tailEnd type="none" w="sm" len="sm"/>
          </a:ln>
        </p:spPr>
      </p:cxnSp>
      <p:cxnSp>
        <p:nvCxnSpPr>
          <p:cNvPr id="248" name="Google Shape;248;p34"/>
          <p:cNvCxnSpPr/>
          <p:nvPr/>
        </p:nvCxnSpPr>
        <p:spPr>
          <a:xfrm>
            <a:off x="266043" y="1036583"/>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249" name="Google Shape;249;p34"/>
          <p:cNvSpPr txBox="1">
            <a:spLocks noGrp="1"/>
          </p:cNvSpPr>
          <p:nvPr>
            <p:ph type="body" idx="1"/>
          </p:nvPr>
        </p:nvSpPr>
        <p:spPr>
          <a:xfrm>
            <a:off x="266043" y="1227386"/>
            <a:ext cx="8515350" cy="744842"/>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1"/>
              <a:t>‘COBRA’ ANNOTATION SYSTEM </a:t>
            </a:r>
            <a:r>
              <a:rPr lang="it" sz="1800" b="1">
                <a:solidFill>
                  <a:srgbClr val="0070C0"/>
                </a:solidFill>
              </a:rPr>
              <a:t>used by annotators </a:t>
            </a:r>
            <a:r>
              <a:rPr lang="it" sz="1800" b="1"/>
              <a:t>:</a:t>
            </a:r>
            <a:endParaRPr/>
          </a:p>
          <a:p>
            <a:pPr marL="381000" lvl="0" indent="-381000" algn="l" rtl="0">
              <a:lnSpc>
                <a:spcPct val="100000"/>
              </a:lnSpc>
              <a:spcBef>
                <a:spcPts val="0"/>
              </a:spcBef>
              <a:spcAft>
                <a:spcPts val="0"/>
              </a:spcAft>
              <a:buClr>
                <a:schemeClr val="dk1"/>
              </a:buClr>
              <a:buSzPts val="1800"/>
              <a:buNone/>
            </a:pPr>
            <a:r>
              <a:rPr lang="it" sz="1800" u="sng">
                <a:solidFill>
                  <a:schemeClr val="hlink"/>
                </a:solidFill>
                <a:hlinkClick r:id="rId3"/>
              </a:rPr>
              <a:t>https://cobra.wageindicator.org</a:t>
            </a:r>
            <a:endParaRPr sz="1800" b="1"/>
          </a:p>
        </p:txBody>
      </p:sp>
      <p:pic>
        <p:nvPicPr>
          <p:cNvPr id="250" name="Google Shape;250;p34"/>
          <p:cNvPicPr preferRelativeResize="0"/>
          <p:nvPr/>
        </p:nvPicPr>
        <p:blipFill rotWithShape="1">
          <a:blip r:embed="rId4">
            <a:alphaModFix/>
          </a:blip>
          <a:srcRect/>
          <a:stretch/>
        </p:blipFill>
        <p:spPr>
          <a:xfrm>
            <a:off x="2522254" y="1972228"/>
            <a:ext cx="5533597" cy="29440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266043" y="233213"/>
            <a:ext cx="851535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it"/>
              <a:t>Collecting, annotating and coding agreements</a:t>
            </a:r>
            <a:endParaRPr/>
          </a:p>
        </p:txBody>
      </p:sp>
      <p:sp>
        <p:nvSpPr>
          <p:cNvPr id="257" name="Google Shape;257;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11</a:t>
            </a:fld>
            <a:endParaRPr/>
          </a:p>
        </p:txBody>
      </p:sp>
      <p:cxnSp>
        <p:nvCxnSpPr>
          <p:cNvPr id="258" name="Google Shape;258;p35"/>
          <p:cNvCxnSpPr/>
          <p:nvPr/>
        </p:nvCxnSpPr>
        <p:spPr>
          <a:xfrm>
            <a:off x="266043" y="437493"/>
            <a:ext cx="8515350" cy="0"/>
          </a:xfrm>
          <a:prstGeom prst="straightConnector1">
            <a:avLst/>
          </a:prstGeom>
          <a:noFill/>
          <a:ln w="19050" cap="flat" cmpd="sng">
            <a:solidFill>
              <a:srgbClr val="9CC2E5"/>
            </a:solidFill>
            <a:prstDash val="solid"/>
            <a:miter lim="800000"/>
            <a:headEnd type="none" w="sm" len="sm"/>
            <a:tailEnd type="none" w="sm" len="sm"/>
          </a:ln>
        </p:spPr>
      </p:cxnSp>
      <p:cxnSp>
        <p:nvCxnSpPr>
          <p:cNvPr id="259" name="Google Shape;259;p35"/>
          <p:cNvCxnSpPr/>
          <p:nvPr/>
        </p:nvCxnSpPr>
        <p:spPr>
          <a:xfrm>
            <a:off x="266043" y="1036583"/>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260" name="Google Shape;260;p35"/>
          <p:cNvSpPr txBox="1">
            <a:spLocks noGrp="1"/>
          </p:cNvSpPr>
          <p:nvPr>
            <p:ph type="body" idx="1"/>
          </p:nvPr>
        </p:nvSpPr>
        <p:spPr>
          <a:xfrm>
            <a:off x="266043" y="1227386"/>
            <a:ext cx="8515350" cy="744842"/>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1"/>
              <a:t>WHAT CBAs LOOK LIKE ONLINE </a:t>
            </a:r>
            <a:r>
              <a:rPr lang="it" sz="1800" b="1">
                <a:solidFill>
                  <a:srgbClr val="0070C0"/>
                </a:solidFill>
              </a:rPr>
              <a:t>to users (i.e., citizens, trade unions, researchers) </a:t>
            </a:r>
            <a:r>
              <a:rPr lang="it" sz="1800" b="1"/>
              <a:t>:</a:t>
            </a:r>
            <a:endParaRPr/>
          </a:p>
          <a:p>
            <a:pPr marL="381000" lvl="0" indent="-381000" algn="l" rtl="0">
              <a:lnSpc>
                <a:spcPct val="100000"/>
              </a:lnSpc>
              <a:spcBef>
                <a:spcPts val="0"/>
              </a:spcBef>
              <a:spcAft>
                <a:spcPts val="0"/>
              </a:spcAft>
              <a:buClr>
                <a:schemeClr val="dk1"/>
              </a:buClr>
              <a:buSzPts val="1800"/>
              <a:buNone/>
            </a:pPr>
            <a:r>
              <a:rPr lang="it" sz="1800" u="sng">
                <a:solidFill>
                  <a:schemeClr val="hlink"/>
                </a:solidFill>
                <a:hlinkClick r:id="rId3"/>
              </a:rPr>
              <a:t>https://wageindicator.org/cbadatabase</a:t>
            </a:r>
            <a:endParaRPr sz="1800" b="1"/>
          </a:p>
        </p:txBody>
      </p:sp>
      <p:pic>
        <p:nvPicPr>
          <p:cNvPr id="261" name="Google Shape;261;p35"/>
          <p:cNvPicPr preferRelativeResize="0"/>
          <p:nvPr/>
        </p:nvPicPr>
        <p:blipFill rotWithShape="1">
          <a:blip r:embed="rId4">
            <a:alphaModFix/>
          </a:blip>
          <a:srcRect/>
          <a:stretch/>
        </p:blipFill>
        <p:spPr>
          <a:xfrm>
            <a:off x="751818" y="1972228"/>
            <a:ext cx="7543800" cy="23102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162175" y="131475"/>
            <a:ext cx="8590500" cy="994200"/>
          </a:xfrm>
          <a:prstGeom prst="rect">
            <a:avLst/>
          </a:prstGeom>
          <a:noFill/>
          <a:ln>
            <a:noFill/>
          </a:ln>
        </p:spPr>
        <p:txBody>
          <a:bodyPr spcFirstLastPara="1" wrap="square" lIns="68575" tIns="34275" rIns="68575" bIns="34275" anchor="ctr" anchorCtr="0">
            <a:normAutofit/>
          </a:bodyPr>
          <a:lstStyle/>
          <a:p>
            <a:pPr marL="381000" lvl="0" indent="-381000" algn="l" rtl="0">
              <a:lnSpc>
                <a:spcPct val="100000"/>
              </a:lnSpc>
              <a:spcBef>
                <a:spcPts val="0"/>
              </a:spcBef>
              <a:spcAft>
                <a:spcPts val="0"/>
              </a:spcAft>
              <a:buClr>
                <a:schemeClr val="dk1"/>
              </a:buClr>
              <a:buSzPts val="1800"/>
              <a:buFont typeface="Calibri"/>
              <a:buNone/>
            </a:pPr>
            <a:r>
              <a:rPr lang="it" sz="2400" b="1"/>
              <a:t>THE COMPARISON TOOL:</a:t>
            </a:r>
            <a:endParaRPr sz="3900"/>
          </a:p>
        </p:txBody>
      </p:sp>
      <p:sp>
        <p:nvSpPr>
          <p:cNvPr id="268" name="Google Shape;268;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12</a:t>
            </a:fld>
            <a:endParaRPr/>
          </a:p>
        </p:txBody>
      </p:sp>
      <p:cxnSp>
        <p:nvCxnSpPr>
          <p:cNvPr id="269" name="Google Shape;269;p36"/>
          <p:cNvCxnSpPr/>
          <p:nvPr/>
        </p:nvCxnSpPr>
        <p:spPr>
          <a:xfrm>
            <a:off x="199668" y="131468"/>
            <a:ext cx="8515500" cy="0"/>
          </a:xfrm>
          <a:prstGeom prst="straightConnector1">
            <a:avLst/>
          </a:prstGeom>
          <a:noFill/>
          <a:ln w="19050" cap="flat" cmpd="sng">
            <a:solidFill>
              <a:srgbClr val="9CC2E5"/>
            </a:solidFill>
            <a:prstDash val="solid"/>
            <a:miter lim="800000"/>
            <a:headEnd type="none" w="sm" len="sm"/>
            <a:tailEnd type="none" w="sm" len="sm"/>
          </a:ln>
        </p:spPr>
      </p:cxnSp>
      <p:cxnSp>
        <p:nvCxnSpPr>
          <p:cNvPr id="270" name="Google Shape;270;p36"/>
          <p:cNvCxnSpPr/>
          <p:nvPr/>
        </p:nvCxnSpPr>
        <p:spPr>
          <a:xfrm>
            <a:off x="266043" y="925983"/>
            <a:ext cx="8515500" cy="0"/>
          </a:xfrm>
          <a:prstGeom prst="straightConnector1">
            <a:avLst/>
          </a:prstGeom>
          <a:noFill/>
          <a:ln w="19050" cap="flat" cmpd="sng">
            <a:solidFill>
              <a:srgbClr val="9CC2E5"/>
            </a:solidFill>
            <a:prstDash val="solid"/>
            <a:miter lim="800000"/>
            <a:headEnd type="none" w="sm" len="sm"/>
            <a:tailEnd type="none" w="sm" len="sm"/>
          </a:ln>
        </p:spPr>
      </p:cxnSp>
      <p:sp>
        <p:nvSpPr>
          <p:cNvPr id="271" name="Google Shape;271;p36"/>
          <p:cNvSpPr txBox="1">
            <a:spLocks noGrp="1"/>
          </p:cNvSpPr>
          <p:nvPr>
            <p:ph type="body" idx="1"/>
          </p:nvPr>
        </p:nvSpPr>
        <p:spPr>
          <a:xfrm>
            <a:off x="190950" y="925975"/>
            <a:ext cx="8762100" cy="300000"/>
          </a:xfrm>
          <a:prstGeom prst="rect">
            <a:avLst/>
          </a:prstGeom>
          <a:noFill/>
          <a:ln>
            <a:noFill/>
          </a:ln>
        </p:spPr>
        <p:txBody>
          <a:bodyPr spcFirstLastPara="1" wrap="square" lIns="68575" tIns="34275" rIns="68575" bIns="34275" anchor="t" anchorCtr="0">
            <a:spAutoFit/>
          </a:bodyPr>
          <a:lstStyle/>
          <a:p>
            <a:pPr marL="381000" lvl="0" indent="-381000" algn="l" rtl="0">
              <a:lnSpc>
                <a:spcPct val="100000"/>
              </a:lnSpc>
              <a:spcBef>
                <a:spcPts val="0"/>
              </a:spcBef>
              <a:spcAft>
                <a:spcPts val="0"/>
              </a:spcAft>
              <a:buClr>
                <a:schemeClr val="dk1"/>
              </a:buClr>
              <a:buSzPts val="1800"/>
              <a:buNone/>
            </a:pPr>
            <a:r>
              <a:rPr lang="it" sz="1500" b="1">
                <a:solidFill>
                  <a:srgbClr val="2B2B2A"/>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Compare the articles of the Collective Agreements across topics, sectors and countries</a:t>
            </a:r>
            <a:endParaRPr sz="2200" b="1"/>
          </a:p>
        </p:txBody>
      </p:sp>
      <p:pic>
        <p:nvPicPr>
          <p:cNvPr id="272" name="Google Shape;272;p36"/>
          <p:cNvPicPr preferRelativeResize="0"/>
          <p:nvPr/>
        </p:nvPicPr>
        <p:blipFill>
          <a:blip r:embed="rId4">
            <a:alphaModFix/>
          </a:blip>
          <a:stretch>
            <a:fillRect/>
          </a:stretch>
        </p:blipFill>
        <p:spPr>
          <a:xfrm>
            <a:off x="162175" y="1274575"/>
            <a:ext cx="8590500" cy="37649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266043" y="233213"/>
            <a:ext cx="8515500" cy="1175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a:t>Comparative analysis of collective agreements</a:t>
            </a:r>
            <a:endParaRPr/>
          </a:p>
        </p:txBody>
      </p:sp>
      <p:sp>
        <p:nvSpPr>
          <p:cNvPr id="279" name="Google Shape;279;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13</a:t>
            </a:fld>
            <a:endParaRPr/>
          </a:p>
        </p:txBody>
      </p:sp>
      <p:cxnSp>
        <p:nvCxnSpPr>
          <p:cNvPr id="280" name="Google Shape;280;p37"/>
          <p:cNvCxnSpPr/>
          <p:nvPr/>
        </p:nvCxnSpPr>
        <p:spPr>
          <a:xfrm>
            <a:off x="266043" y="323193"/>
            <a:ext cx="8515500" cy="23700"/>
          </a:xfrm>
          <a:prstGeom prst="straightConnector1">
            <a:avLst/>
          </a:prstGeom>
          <a:noFill/>
          <a:ln w="19050" cap="flat" cmpd="sng">
            <a:solidFill>
              <a:srgbClr val="9CC2E5"/>
            </a:solidFill>
            <a:prstDash val="solid"/>
            <a:miter lim="800000"/>
            <a:headEnd type="none" w="sm" len="sm"/>
            <a:tailEnd type="none" w="sm" len="sm"/>
          </a:ln>
        </p:spPr>
      </p:cxnSp>
      <p:cxnSp>
        <p:nvCxnSpPr>
          <p:cNvPr id="281" name="Google Shape;281;p37"/>
          <p:cNvCxnSpPr/>
          <p:nvPr/>
        </p:nvCxnSpPr>
        <p:spPr>
          <a:xfrm>
            <a:off x="266043" y="1241535"/>
            <a:ext cx="8515500" cy="0"/>
          </a:xfrm>
          <a:prstGeom prst="straightConnector1">
            <a:avLst/>
          </a:prstGeom>
          <a:noFill/>
          <a:ln w="19050" cap="flat" cmpd="sng">
            <a:solidFill>
              <a:srgbClr val="9CC2E5"/>
            </a:solidFill>
            <a:prstDash val="solid"/>
            <a:miter lim="800000"/>
            <a:headEnd type="none" w="sm" len="sm"/>
            <a:tailEnd type="none" w="sm" len="sm"/>
          </a:ln>
        </p:spPr>
      </p:cxnSp>
      <p:sp>
        <p:nvSpPr>
          <p:cNvPr id="282" name="Google Shape;282;p37"/>
          <p:cNvSpPr txBox="1"/>
          <p:nvPr/>
        </p:nvSpPr>
        <p:spPr>
          <a:xfrm>
            <a:off x="266043" y="1408636"/>
            <a:ext cx="8515500" cy="3518100"/>
          </a:xfrm>
          <a:prstGeom prst="rect">
            <a:avLst/>
          </a:prstGeom>
          <a:noFill/>
          <a:ln>
            <a:noFill/>
          </a:ln>
        </p:spPr>
        <p:txBody>
          <a:bodyPr spcFirstLastPara="1" wrap="square" lIns="68575" tIns="34275" rIns="68575" bIns="34275" anchor="t" anchorCtr="0">
            <a:noAutofit/>
          </a:bodyPr>
          <a:lstStyle/>
          <a:p>
            <a:pPr marL="457200" marR="0" lvl="0" indent="-361950" algn="l" rtl="0">
              <a:lnSpc>
                <a:spcPct val="100000"/>
              </a:lnSpc>
              <a:spcBef>
                <a:spcPts val="0"/>
              </a:spcBef>
              <a:spcAft>
                <a:spcPts val="0"/>
              </a:spcAft>
              <a:buClr>
                <a:schemeClr val="dk1"/>
              </a:buClr>
              <a:buSzPts val="2100"/>
              <a:buFont typeface="Calibri"/>
              <a:buChar char="❖"/>
            </a:pPr>
            <a:r>
              <a:rPr lang="it" sz="2100" b="1">
                <a:solidFill>
                  <a:schemeClr val="dk1"/>
                </a:solidFill>
                <a:latin typeface="Calibri"/>
                <a:ea typeface="Calibri"/>
                <a:cs typeface="Calibri"/>
                <a:sym typeface="Calibri"/>
              </a:rPr>
              <a:t>Which comparisons are possible through the CBAs comparison tool?</a:t>
            </a:r>
            <a:endParaRPr sz="2100" b="1" i="0" u="none" strike="noStrike" cap="none">
              <a:solidFill>
                <a:schemeClr val="dk1"/>
              </a:solidFill>
              <a:latin typeface="Calibri"/>
              <a:ea typeface="Calibri"/>
              <a:cs typeface="Calibri"/>
              <a:sym typeface="Calibri"/>
            </a:endParaRPr>
          </a:p>
          <a:p>
            <a:pPr marL="381000" marR="0" lvl="0" indent="-381000" algn="l" rtl="0">
              <a:lnSpc>
                <a:spcPct val="100000"/>
              </a:lnSpc>
              <a:spcBef>
                <a:spcPts val="0"/>
              </a:spcBef>
              <a:spcAft>
                <a:spcPts val="0"/>
              </a:spcAft>
              <a:buClr>
                <a:schemeClr val="dk1"/>
              </a:buClr>
              <a:buSzPts val="1400"/>
              <a:buFont typeface="Calibri"/>
              <a:buNone/>
            </a:pPr>
            <a:endParaRPr>
              <a:solidFill>
                <a:schemeClr val="dk1"/>
              </a:solidFill>
              <a:latin typeface="Calibri"/>
              <a:ea typeface="Calibri"/>
              <a:cs typeface="Calibri"/>
              <a:sym typeface="Calibri"/>
            </a:endParaRPr>
          </a:p>
          <a:p>
            <a:pPr marL="457200" lvl="0" indent="-317500" algn="l" rtl="0">
              <a:lnSpc>
                <a:spcPct val="115000"/>
              </a:lnSpc>
              <a:spcBef>
                <a:spcPts val="800"/>
              </a:spcBef>
              <a:spcAft>
                <a:spcPts val="0"/>
              </a:spcAft>
              <a:buClr>
                <a:schemeClr val="dk1"/>
              </a:buClr>
              <a:buSzPts val="1400"/>
              <a:buFont typeface="Calibri"/>
              <a:buChar char="➢"/>
            </a:pPr>
            <a:r>
              <a:rPr lang="it" sz="1800">
                <a:solidFill>
                  <a:schemeClr val="dk1"/>
                </a:solidFill>
                <a:latin typeface="Calibri"/>
                <a:ea typeface="Calibri"/>
                <a:cs typeface="Calibri"/>
                <a:sym typeface="Calibri"/>
              </a:rPr>
              <a:t> Cross-country comparison on some topics/provisions </a:t>
            </a:r>
            <a:r>
              <a:rPr lang="it" sz="1600">
                <a:solidFill>
                  <a:schemeClr val="dk1"/>
                </a:solidFill>
                <a:latin typeface="Calibri"/>
                <a:ea typeface="Calibri"/>
                <a:cs typeface="Calibri"/>
                <a:sym typeface="Calibri"/>
              </a:rPr>
              <a:t>(e.g., </a:t>
            </a:r>
            <a:r>
              <a:rPr lang="it" sz="1600" i="1">
                <a:solidFill>
                  <a:schemeClr val="dk1"/>
                </a:solidFill>
                <a:highlight>
                  <a:schemeClr val="lt1"/>
                </a:highlight>
                <a:latin typeface="Calibri"/>
                <a:ea typeface="Calibri"/>
                <a:cs typeface="Calibri"/>
                <a:sym typeface="Calibri"/>
              </a:rPr>
              <a:t>Gender Equality and Work/Family Balance Arrangements in Collective Agreements in Africa, Latin America and South East Asia, on the basis of the WageIndicator CBA Database - </a:t>
            </a:r>
            <a:r>
              <a:rPr lang="it" sz="1600">
                <a:solidFill>
                  <a:schemeClr val="dk1"/>
                </a:solidFill>
                <a:highlight>
                  <a:schemeClr val="lt1"/>
                </a:highlight>
                <a:latin typeface="Calibri"/>
                <a:ea typeface="Calibri"/>
                <a:cs typeface="Calibri"/>
                <a:sym typeface="Calibri"/>
              </a:rPr>
              <a:t>Amsterdam: WageIndicator Foundation. Copyright © 2016 International Labour Organization · 1 dic 2016)</a:t>
            </a:r>
            <a:endParaRPr sz="1600">
              <a:solidFill>
                <a:schemeClr val="dk1"/>
              </a:solidFill>
              <a:highlight>
                <a:schemeClr val="lt1"/>
              </a:highlight>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Changes over time in one country/sector/CBA (eg BARCOVID)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Variations between different CBA types (eg MEB-SEB in LevelUp)</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it" sz="1800">
                <a:solidFill>
                  <a:schemeClr val="dk1"/>
                </a:solidFill>
                <a:latin typeface="Calibri"/>
                <a:ea typeface="Calibri"/>
                <a:cs typeface="Calibri"/>
                <a:sym typeface="Calibri"/>
              </a:rPr>
              <a:t>Qualitative analysis on clauses.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266043" y="233212"/>
            <a:ext cx="8515350" cy="117544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it"/>
              <a:t>A comprehensive coding scheme* in continuous evolution…</a:t>
            </a:r>
            <a:endParaRPr/>
          </a:p>
        </p:txBody>
      </p:sp>
      <p:sp>
        <p:nvSpPr>
          <p:cNvPr id="289" name="Google Shape;289;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14</a:t>
            </a:fld>
            <a:endParaRPr/>
          </a:p>
        </p:txBody>
      </p:sp>
      <p:cxnSp>
        <p:nvCxnSpPr>
          <p:cNvPr id="290" name="Google Shape;290;p38"/>
          <p:cNvCxnSpPr/>
          <p:nvPr/>
        </p:nvCxnSpPr>
        <p:spPr>
          <a:xfrm>
            <a:off x="266043" y="323193"/>
            <a:ext cx="8515350" cy="23648"/>
          </a:xfrm>
          <a:prstGeom prst="straightConnector1">
            <a:avLst/>
          </a:prstGeom>
          <a:noFill/>
          <a:ln w="19050" cap="flat" cmpd="sng">
            <a:solidFill>
              <a:srgbClr val="9CC2E5"/>
            </a:solidFill>
            <a:prstDash val="solid"/>
            <a:miter lim="800000"/>
            <a:headEnd type="none" w="sm" len="sm"/>
            <a:tailEnd type="none" w="sm" len="sm"/>
          </a:ln>
        </p:spPr>
      </p:cxnSp>
      <p:cxnSp>
        <p:nvCxnSpPr>
          <p:cNvPr id="291" name="Google Shape;291;p38"/>
          <p:cNvCxnSpPr/>
          <p:nvPr/>
        </p:nvCxnSpPr>
        <p:spPr>
          <a:xfrm>
            <a:off x="266043" y="1241535"/>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292" name="Google Shape;292;p38"/>
          <p:cNvSpPr txBox="1"/>
          <p:nvPr/>
        </p:nvSpPr>
        <p:spPr>
          <a:xfrm>
            <a:off x="266043" y="1408661"/>
            <a:ext cx="8515350" cy="3518064"/>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381000" marR="0" lvl="0" indent="-381000" algn="l" rtl="0">
              <a:lnSpc>
                <a:spcPct val="100000"/>
              </a:lnSpc>
              <a:spcBef>
                <a:spcPts val="0"/>
              </a:spcBef>
              <a:spcAft>
                <a:spcPts val="0"/>
              </a:spcAft>
              <a:buClr>
                <a:schemeClr val="dk1"/>
              </a:buClr>
              <a:buSzPts val="1400"/>
              <a:buFont typeface="Calibri"/>
              <a:buNone/>
            </a:pPr>
            <a:r>
              <a:rPr lang="it" sz="1400" b="0" i="0" u="none" strike="noStrike" cap="none">
                <a:solidFill>
                  <a:schemeClr val="dk1"/>
                </a:solidFill>
                <a:latin typeface="Calibri"/>
                <a:ea typeface="Calibri"/>
                <a:cs typeface="Calibri"/>
                <a:sym typeface="Calibri"/>
              </a:rPr>
              <a:t>According to:</a:t>
            </a:r>
            <a:endParaRPr sz="1100"/>
          </a:p>
          <a:p>
            <a:pPr marL="381000" marR="0" lvl="0" indent="-38100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800"/>
              <a:buFont typeface="Noto Sans Symbols"/>
              <a:buChar char="⮚"/>
            </a:pPr>
            <a:r>
              <a:rPr lang="it" sz="1800" b="0" i="0" u="none" strike="noStrike" cap="none">
                <a:solidFill>
                  <a:schemeClr val="dk1"/>
                </a:solidFill>
                <a:latin typeface="Calibri"/>
                <a:ea typeface="Calibri"/>
                <a:cs typeface="Calibri"/>
                <a:sym typeface="Calibri"/>
              </a:rPr>
              <a:t>Findings coming from the CBAs analysis</a:t>
            </a:r>
            <a:endParaRPr sz="1100"/>
          </a:p>
          <a:p>
            <a:pPr marL="177800" marR="0" lvl="0" indent="-6350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800"/>
              <a:buFont typeface="Noto Sans Symbols"/>
              <a:buChar char="⮚"/>
            </a:pPr>
            <a:r>
              <a:rPr lang="it" sz="1800" b="0" i="0" u="none" strike="noStrike" cap="none">
                <a:solidFill>
                  <a:schemeClr val="dk1"/>
                </a:solidFill>
                <a:latin typeface="Calibri"/>
                <a:ea typeface="Calibri"/>
                <a:cs typeface="Calibri"/>
                <a:sym typeface="Calibri"/>
              </a:rPr>
              <a:t>Annotators and researchers’ inputs and insights</a:t>
            </a:r>
            <a:endParaRPr sz="1100"/>
          </a:p>
          <a:p>
            <a:pPr marL="177800" marR="0" lvl="0" indent="-6350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800"/>
              <a:buFont typeface="Noto Sans Symbols"/>
              <a:buChar char="⮚"/>
            </a:pPr>
            <a:r>
              <a:rPr lang="it" sz="1800" b="0" i="0" u="none" strike="noStrike" cap="none">
                <a:solidFill>
                  <a:schemeClr val="dk1"/>
                </a:solidFill>
                <a:latin typeface="Calibri"/>
                <a:ea typeface="Calibri"/>
                <a:cs typeface="Calibri"/>
                <a:sym typeface="Calibri"/>
              </a:rPr>
              <a:t>Industrial relations Projects (ongoing, in the pipeline as well as potential ones</a:t>
            </a:r>
            <a:r>
              <a:rPr lang="it" sz="1400" b="0" i="0" u="none" strike="noStrike" cap="none">
                <a:solidFill>
                  <a:schemeClr val="dk1"/>
                </a:solidFill>
                <a:latin typeface="Calibri"/>
                <a:ea typeface="Calibri"/>
                <a:cs typeface="Calibri"/>
                <a:sym typeface="Calibri"/>
              </a:rPr>
              <a:t>)</a:t>
            </a:r>
            <a:endParaRPr sz="1100"/>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800"/>
              <a:buFont typeface="Noto Sans Symbols"/>
              <a:buChar char="⮚"/>
            </a:pPr>
            <a:r>
              <a:rPr lang="it" sz="1800" b="0" i="0" u="none" strike="noStrike" cap="none">
                <a:solidFill>
                  <a:schemeClr val="dk1"/>
                </a:solidFill>
                <a:latin typeface="Calibri"/>
                <a:ea typeface="Calibri"/>
                <a:cs typeface="Calibri"/>
                <a:sym typeface="Calibri"/>
              </a:rPr>
              <a:t>Highly relevant topics emerging in the public debate: remote work, Industry 4.0, green transition, wages, AI (artificial intelligence) in collective bargaining</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it" sz="1400" b="0" i="0" u="none" strike="noStrike" cap="none">
                <a:solidFill>
                  <a:schemeClr val="dk1"/>
                </a:solidFill>
                <a:latin typeface="Calibri"/>
                <a:ea typeface="Calibri"/>
                <a:cs typeface="Calibri"/>
                <a:sym typeface="Calibri"/>
              </a:rPr>
              <a:t>*See the latest CBAs Database Codebook available here: </a:t>
            </a:r>
            <a:r>
              <a:rPr lang="it" sz="900" b="1" i="0" u="sng" strike="noStrike" cap="none">
                <a:solidFill>
                  <a:schemeClr val="hlink"/>
                </a:solidFill>
                <a:latin typeface="Calibri"/>
                <a:ea typeface="Calibri"/>
                <a:cs typeface="Calibri"/>
                <a:sym typeface="Calibri"/>
                <a:hlinkClick r:id="rId3"/>
              </a:rPr>
              <a:t>Ceccon, D., Medas, G. (2022). </a:t>
            </a:r>
            <a:r>
              <a:rPr lang="it" sz="900" b="1" i="1" u="sng" strike="noStrike" cap="none">
                <a:solidFill>
                  <a:schemeClr val="hlink"/>
                </a:solidFill>
                <a:latin typeface="Calibri"/>
                <a:ea typeface="Calibri"/>
                <a:cs typeface="Calibri"/>
                <a:sym typeface="Calibri"/>
                <a:hlinkClick r:id="rId3"/>
              </a:rPr>
              <a:t>Codebook WageIndicator Collective Agreements Database – Version 5 – February 2022.</a:t>
            </a:r>
            <a:r>
              <a:rPr lang="it" sz="900" b="1" i="0" u="sng" strike="noStrike" cap="none">
                <a:solidFill>
                  <a:schemeClr val="hlink"/>
                </a:solidFill>
                <a:latin typeface="Calibri"/>
                <a:ea typeface="Calibri"/>
                <a:cs typeface="Calibri"/>
                <a:sym typeface="Calibri"/>
                <a:hlinkClick r:id="rId3"/>
              </a:rPr>
              <a:t> WageIndicator Foundation, Amsterdam.</a:t>
            </a:r>
            <a:endParaRPr sz="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266042" y="154743"/>
            <a:ext cx="8515350" cy="81642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a:t>Projects of the WIF CBAs Database</a:t>
            </a:r>
            <a:endParaRPr/>
          </a:p>
        </p:txBody>
      </p:sp>
      <p:sp>
        <p:nvSpPr>
          <p:cNvPr id="299" name="Google Shape;299;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15</a:t>
            </a:fld>
            <a:endParaRPr/>
          </a:p>
        </p:txBody>
      </p:sp>
      <p:cxnSp>
        <p:nvCxnSpPr>
          <p:cNvPr id="300" name="Google Shape;300;p39"/>
          <p:cNvCxnSpPr/>
          <p:nvPr/>
        </p:nvCxnSpPr>
        <p:spPr>
          <a:xfrm>
            <a:off x="239509" y="326572"/>
            <a:ext cx="8541884" cy="20270"/>
          </a:xfrm>
          <a:prstGeom prst="straightConnector1">
            <a:avLst/>
          </a:prstGeom>
          <a:noFill/>
          <a:ln w="19050" cap="flat" cmpd="sng">
            <a:solidFill>
              <a:srgbClr val="9CC2E5"/>
            </a:solidFill>
            <a:prstDash val="solid"/>
            <a:miter lim="800000"/>
            <a:headEnd type="none" w="sm" len="sm"/>
            <a:tailEnd type="none" w="sm" len="sm"/>
          </a:ln>
        </p:spPr>
      </p:cxnSp>
      <p:cxnSp>
        <p:nvCxnSpPr>
          <p:cNvPr id="301" name="Google Shape;301;p39"/>
          <p:cNvCxnSpPr/>
          <p:nvPr/>
        </p:nvCxnSpPr>
        <p:spPr>
          <a:xfrm>
            <a:off x="239509" y="790303"/>
            <a:ext cx="8541884" cy="3487"/>
          </a:xfrm>
          <a:prstGeom prst="straightConnector1">
            <a:avLst/>
          </a:prstGeom>
          <a:noFill/>
          <a:ln w="19050" cap="flat" cmpd="sng">
            <a:solidFill>
              <a:srgbClr val="9CC2E5"/>
            </a:solidFill>
            <a:prstDash val="solid"/>
            <a:miter lim="800000"/>
            <a:headEnd type="none" w="sm" len="sm"/>
            <a:tailEnd type="none" w="sm" len="sm"/>
          </a:ln>
        </p:spPr>
      </p:cxnSp>
      <p:sp>
        <p:nvSpPr>
          <p:cNvPr id="302" name="Google Shape;302;p39"/>
          <p:cNvSpPr txBox="1"/>
          <p:nvPr/>
        </p:nvSpPr>
        <p:spPr>
          <a:xfrm>
            <a:off x="69333" y="926447"/>
            <a:ext cx="8908800" cy="461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t" sz="1500" b="1" i="0" u="sng" strike="noStrike" cap="none">
                <a:solidFill>
                  <a:schemeClr val="dk1"/>
                </a:solidFill>
                <a:latin typeface="Calibri"/>
                <a:ea typeface="Calibri"/>
                <a:cs typeface="Calibri"/>
                <a:sym typeface="Calibri"/>
              </a:rPr>
              <a:t>Analysis of CBAs are key for every social dialogue project which aims at understanding the collective bargaining</a:t>
            </a:r>
            <a:endParaRPr sz="1400" b="1" i="0" u="none" strike="noStrike" cap="none">
              <a:solidFill>
                <a:schemeClr val="dk1"/>
              </a:solidFill>
              <a:latin typeface="Calibri"/>
              <a:ea typeface="Calibri"/>
              <a:cs typeface="Calibri"/>
              <a:sym typeface="Calibri"/>
            </a:endParaRPr>
          </a:p>
          <a:p>
            <a:pPr marL="215900" marR="0" lvl="0" indent="-127000" algn="l" rtl="0">
              <a:spcBef>
                <a:spcPts val="0"/>
              </a:spcBef>
              <a:spcAft>
                <a:spcPts val="0"/>
              </a:spcAft>
              <a:buClr>
                <a:schemeClr val="dk1"/>
              </a:buClr>
              <a:buSzPts val="1400"/>
              <a:buFont typeface="Noto Sans Symbols"/>
              <a:buNone/>
            </a:pPr>
            <a:endParaRPr sz="1400" b="1" i="0" u="none" strike="noStrike" cap="none">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it" sz="1400" b="1" i="0" u="none" strike="noStrike" cap="none">
                <a:solidFill>
                  <a:schemeClr val="dk1"/>
                </a:solidFill>
                <a:latin typeface="Calibri"/>
                <a:ea typeface="Calibri"/>
                <a:cs typeface="Calibri"/>
                <a:sym typeface="Calibri"/>
              </a:rPr>
              <a:t>Past projects</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Several Living Wage and Decent Wage projects (2012-2017): CBAs in Africa, Latin America and South-East Asia</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BARCOM (Contents of CBAs in the commerce sector in the EU)</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COLBAR (Contents of CBAs in all sectors in the EU)</a:t>
            </a:r>
            <a:endParaRPr sz="1400" b="0" i="0" u="none" strike="noStrike" cap="none">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it" sz="1400" b="1" i="0" u="none" strike="noStrike" cap="none">
                <a:solidFill>
                  <a:schemeClr val="dk1"/>
                </a:solidFill>
                <a:latin typeface="Calibri"/>
                <a:ea typeface="Calibri"/>
                <a:cs typeface="Calibri"/>
                <a:sym typeface="Calibri"/>
              </a:rPr>
              <a:t>Current projects </a:t>
            </a:r>
            <a:endParaRPr sz="1400" b="1" i="0" u="none" strike="noStrike" cap="none">
              <a:solidFill>
                <a:schemeClr val="dk1"/>
              </a:solidFill>
              <a:latin typeface="Calibri"/>
              <a:ea typeface="Calibri"/>
              <a:cs typeface="Calibri"/>
              <a:sym typeface="Calibri"/>
            </a:endParaRPr>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BARMETAL (Contents of CBAs in the metal sector &amp; developing coding scheme for automatization, digitalization and decarbonization)</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AI in Collective Bargaining</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LEVEL-UP (Increase collective bargaining coverage by levelling-up bargaining to the sectoral/multi-employer level)</a:t>
            </a:r>
            <a:endParaRPr sz="1400" b="0" i="0" u="none" strike="noStrike" cap="none">
              <a:solidFill>
                <a:schemeClr val="dk1"/>
              </a:solidFill>
              <a:latin typeface="Calibri"/>
              <a:ea typeface="Calibri"/>
              <a:cs typeface="Calibri"/>
              <a:sym typeface="Calibri"/>
            </a:endParaRPr>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BARCOVID (Effects of COVID on bargaining &amp; building a time series)</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BARWAGE (Coding pay scales &amp; sampling)</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EUROFOUND CBA Database (Wage floors &amp; sampling)</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SSHOC (machine reading / NLP – Natural Language Processing techniques)</a:t>
            </a:r>
            <a:endParaRPr sz="1100"/>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Decent work and living wages projects in garment sector in Indonesia and garment and flower sectors in Ethiopia</a:t>
            </a:r>
            <a:endParaRPr sz="1100"/>
          </a:p>
          <a:p>
            <a:pPr marL="215900" marR="0" lvl="0" indent="-215900" algn="l" rtl="0">
              <a:spcBef>
                <a:spcPts val="0"/>
              </a:spcBef>
              <a:spcAft>
                <a:spcPts val="0"/>
              </a:spcAft>
              <a:buClr>
                <a:schemeClr val="dk1"/>
              </a:buClr>
              <a:buSzPts val="1400"/>
              <a:buFont typeface="Noto Sans Symbols"/>
              <a:buChar char="⮚"/>
            </a:pPr>
            <a:r>
              <a:rPr lang="it" sz="1400" b="1" i="0" u="none" strike="noStrike" cap="none">
                <a:solidFill>
                  <a:schemeClr val="dk1"/>
                </a:solidFill>
                <a:latin typeface="Calibri"/>
                <a:ea typeface="Calibri"/>
                <a:cs typeface="Calibri"/>
                <a:sym typeface="Calibri"/>
              </a:rPr>
              <a:t>Projects in the pipeline</a:t>
            </a:r>
            <a:endParaRPr sz="1400" b="1" i="0" u="none" strike="noStrike" cap="none">
              <a:solidFill>
                <a:schemeClr val="dk1"/>
              </a:solidFill>
              <a:latin typeface="Calibri"/>
              <a:ea typeface="Calibri"/>
              <a:cs typeface="Calibri"/>
              <a:sym typeface="Calibri"/>
            </a:endParaRPr>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BARSERVICE</a:t>
            </a:r>
            <a:r>
              <a:rPr lang="it">
                <a:solidFill>
                  <a:schemeClr val="dk1"/>
                </a:solidFill>
                <a:latin typeface="Calibri"/>
                <a:ea typeface="Calibri"/>
                <a:cs typeface="Calibri"/>
                <a:sym typeface="Calibri"/>
              </a:rPr>
              <a:t>: Support smart collective bargaining in the services sector in Europe: overview, challenges, opportunities</a:t>
            </a:r>
            <a:endParaRPr sz="1400" b="0" i="0" u="none" strike="noStrike" cap="none">
              <a:solidFill>
                <a:schemeClr val="dk1"/>
              </a:solidFill>
              <a:latin typeface="Calibri"/>
              <a:ea typeface="Calibri"/>
              <a:cs typeface="Calibri"/>
              <a:sym typeface="Calibri"/>
            </a:endParaRPr>
          </a:p>
          <a:p>
            <a:pPr marL="558800" marR="0" lvl="1" indent="-215900" algn="l" rtl="0">
              <a:spcBef>
                <a:spcPts val="0"/>
              </a:spcBef>
              <a:spcAft>
                <a:spcPts val="0"/>
              </a:spcAft>
              <a:buClr>
                <a:schemeClr val="dk1"/>
              </a:buClr>
              <a:buSzPts val="1400"/>
              <a:buFont typeface="Arial"/>
              <a:buChar char="•"/>
            </a:pPr>
            <a:r>
              <a:rPr lang="it" sz="1400" b="0" i="0" u="none" strike="noStrike" cap="none">
                <a:solidFill>
                  <a:schemeClr val="dk1"/>
                </a:solidFill>
                <a:latin typeface="Calibri"/>
                <a:ea typeface="Calibri"/>
                <a:cs typeface="Calibri"/>
                <a:sym typeface="Calibri"/>
              </a:rPr>
              <a:t>BARTIM</a:t>
            </a:r>
            <a:r>
              <a:rPr lang="it">
                <a:solidFill>
                  <a:schemeClr val="dk1"/>
                </a:solidFill>
                <a:latin typeface="Calibri"/>
                <a:ea typeface="Calibri"/>
                <a:cs typeface="Calibri"/>
                <a:sym typeface="Calibri"/>
              </a:rPr>
              <a:t>E: The monetary rewards of working time dimensions in collective bargaining in Europe</a:t>
            </a:r>
            <a:endParaRPr sz="1400" b="0" i="0" u="none" strike="noStrike" cap="none">
              <a:solidFill>
                <a:schemeClr val="dk1"/>
              </a:solidFill>
              <a:latin typeface="Calibri"/>
              <a:ea typeface="Calibri"/>
              <a:cs typeface="Calibri"/>
              <a:sym typeface="Calibri"/>
            </a:endParaRPr>
          </a:p>
          <a:p>
            <a:pPr marL="342900" marR="0" lvl="1"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81262" y="1362295"/>
            <a:ext cx="851535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b="1"/>
              <a:t>THANK YOU</a:t>
            </a:r>
            <a:endParaRPr b="1"/>
          </a:p>
        </p:txBody>
      </p:sp>
      <p:sp>
        <p:nvSpPr>
          <p:cNvPr id="309" name="Google Shape;309;p4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16</a:t>
            </a:fld>
            <a:endParaRPr/>
          </a:p>
        </p:txBody>
      </p:sp>
      <p:cxnSp>
        <p:nvCxnSpPr>
          <p:cNvPr id="310" name="Google Shape;310;p40"/>
          <p:cNvCxnSpPr/>
          <p:nvPr/>
        </p:nvCxnSpPr>
        <p:spPr>
          <a:xfrm>
            <a:off x="266043" y="1509800"/>
            <a:ext cx="8515350" cy="0"/>
          </a:xfrm>
          <a:prstGeom prst="straightConnector1">
            <a:avLst/>
          </a:prstGeom>
          <a:noFill/>
          <a:ln w="19050" cap="flat" cmpd="sng">
            <a:solidFill>
              <a:srgbClr val="9CC2E5"/>
            </a:solidFill>
            <a:prstDash val="solid"/>
            <a:miter lim="800000"/>
            <a:headEnd type="none" w="sm" len="sm"/>
            <a:tailEnd type="none" w="sm" len="sm"/>
          </a:ln>
        </p:spPr>
      </p:cxnSp>
      <p:cxnSp>
        <p:nvCxnSpPr>
          <p:cNvPr id="311" name="Google Shape;311;p40"/>
          <p:cNvCxnSpPr/>
          <p:nvPr/>
        </p:nvCxnSpPr>
        <p:spPr>
          <a:xfrm>
            <a:off x="266043" y="2213393"/>
            <a:ext cx="8515350" cy="0"/>
          </a:xfrm>
          <a:prstGeom prst="straightConnector1">
            <a:avLst/>
          </a:prstGeom>
          <a:noFill/>
          <a:ln w="19050" cap="flat" cmpd="sng">
            <a:solidFill>
              <a:srgbClr val="9CC2E5"/>
            </a:solidFill>
            <a:prstDash val="solid"/>
            <a:miter lim="800000"/>
            <a:headEnd type="none" w="sm" len="sm"/>
            <a:tailEnd type="none" w="sm" len="sm"/>
          </a:ln>
        </p:spPr>
      </p:cxnSp>
      <p:pic>
        <p:nvPicPr>
          <p:cNvPr id="312" name="Google Shape;312;p40" descr="https://lh5.googleusercontent.com/kM0RXnoGfT7Krxw1VuBwV5msuYPBlKXndIrxEOomtKOIJ-9BC6ow2ITKkkwRIApRQYc3pUm9CbE6EbHnr13oBYV3BgS-L1SPhzh0nBUp3w5Y67mOBDrjuI_BRMMsTqXJzhxRNawuvIk"/>
          <p:cNvPicPr preferRelativeResize="0"/>
          <p:nvPr/>
        </p:nvPicPr>
        <p:blipFill rotWithShape="1">
          <a:blip r:embed="rId3">
            <a:alphaModFix/>
          </a:blip>
          <a:srcRect/>
          <a:stretch/>
        </p:blipFill>
        <p:spPr>
          <a:xfrm>
            <a:off x="1845768" y="155926"/>
            <a:ext cx="4986337" cy="1071563"/>
          </a:xfrm>
          <a:prstGeom prst="rect">
            <a:avLst/>
          </a:prstGeom>
          <a:noFill/>
          <a:ln>
            <a:noFill/>
          </a:ln>
        </p:spPr>
      </p:pic>
      <p:sp>
        <p:nvSpPr>
          <p:cNvPr id="313" name="Google Shape;313;p40"/>
          <p:cNvSpPr txBox="1"/>
          <p:nvPr/>
        </p:nvSpPr>
        <p:spPr>
          <a:xfrm>
            <a:off x="2003000" y="2490050"/>
            <a:ext cx="4778700" cy="2469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accent1"/>
              </a:buClr>
              <a:buSzPts val="1800"/>
              <a:buFont typeface="Arial"/>
              <a:buNone/>
            </a:pPr>
            <a:r>
              <a:rPr lang="it" sz="1800" b="1">
                <a:solidFill>
                  <a:schemeClr val="accent1"/>
                </a:solidFill>
                <a:latin typeface="Calibri"/>
                <a:ea typeface="Calibri"/>
                <a:cs typeface="Calibri"/>
                <a:sym typeface="Calibri"/>
              </a:rPr>
              <a:t>Daniela Ceccon</a:t>
            </a:r>
            <a:endParaRPr sz="1800" b="1">
              <a:solidFill>
                <a:schemeClr val="accent1"/>
              </a:solidFill>
              <a:latin typeface="Calibri"/>
              <a:ea typeface="Calibri"/>
              <a:cs typeface="Calibri"/>
              <a:sym typeface="Calibri"/>
            </a:endParaRPr>
          </a:p>
          <a:p>
            <a:pPr marL="0" lvl="0" indent="0" algn="ctr" rtl="0">
              <a:lnSpc>
                <a:spcPct val="90000"/>
              </a:lnSpc>
              <a:spcBef>
                <a:spcPts val="800"/>
              </a:spcBef>
              <a:spcAft>
                <a:spcPts val="0"/>
              </a:spcAft>
              <a:buClr>
                <a:schemeClr val="dk1"/>
              </a:buClr>
              <a:buSzPts val="1400"/>
              <a:buFont typeface="Arial"/>
              <a:buNone/>
            </a:pPr>
            <a:r>
              <a:rPr lang="it">
                <a:solidFill>
                  <a:schemeClr val="dk1"/>
                </a:solidFill>
                <a:latin typeface="Calibri"/>
                <a:ea typeface="Calibri"/>
                <a:cs typeface="Calibri"/>
                <a:sym typeface="Calibri"/>
              </a:rPr>
              <a:t>Director Data at WageIndicator </a:t>
            </a:r>
            <a:endParaRPr>
              <a:solidFill>
                <a:schemeClr val="dk1"/>
              </a:solidFill>
              <a:latin typeface="Calibri"/>
              <a:ea typeface="Calibri"/>
              <a:cs typeface="Calibri"/>
              <a:sym typeface="Calibri"/>
            </a:endParaRPr>
          </a:p>
          <a:p>
            <a:pPr marL="0" lvl="1" indent="0" algn="ctr" rtl="0">
              <a:lnSpc>
                <a:spcPct val="90000"/>
              </a:lnSpc>
              <a:spcBef>
                <a:spcPts val="800"/>
              </a:spcBef>
              <a:spcAft>
                <a:spcPts val="0"/>
              </a:spcAft>
              <a:buClr>
                <a:srgbClr val="192E4B"/>
              </a:buClr>
              <a:buSzPts val="1400"/>
              <a:buFont typeface="Arial"/>
              <a:buNone/>
            </a:pPr>
            <a:r>
              <a:rPr lang="it" u="sng">
                <a:solidFill>
                  <a:schemeClr val="hlink"/>
                </a:solidFill>
                <a:latin typeface="Calibri"/>
                <a:ea typeface="Calibri"/>
                <a:cs typeface="Calibri"/>
                <a:sym typeface="Calibri"/>
                <a:hlinkClick r:id="rId4"/>
              </a:rPr>
              <a:t>danielaceccon@wageindicator.org</a:t>
            </a:r>
            <a:endParaRPr>
              <a:solidFill>
                <a:schemeClr val="dk1"/>
              </a:solidFill>
              <a:latin typeface="Calibri"/>
              <a:ea typeface="Calibri"/>
              <a:cs typeface="Calibri"/>
              <a:sym typeface="Calibri"/>
            </a:endParaRPr>
          </a:p>
          <a:p>
            <a:pPr marL="0" lvl="1" indent="0" algn="ctr" rtl="0">
              <a:lnSpc>
                <a:spcPct val="90000"/>
              </a:lnSpc>
              <a:spcBef>
                <a:spcPts val="800"/>
              </a:spcBef>
              <a:spcAft>
                <a:spcPts val="0"/>
              </a:spcAft>
              <a:buClr>
                <a:srgbClr val="192E4B"/>
              </a:buClr>
              <a:buSzPts val="1400"/>
              <a:buFont typeface="Arial"/>
              <a:buNone/>
            </a:pPr>
            <a:endParaRPr>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accent1"/>
              </a:buClr>
              <a:buSzPts val="1800"/>
              <a:buFont typeface="Arial"/>
              <a:buNone/>
            </a:pPr>
            <a:r>
              <a:rPr lang="it" sz="1800" b="1">
                <a:solidFill>
                  <a:schemeClr val="accent1"/>
                </a:solidFill>
                <a:latin typeface="Calibri"/>
                <a:ea typeface="Calibri"/>
                <a:cs typeface="Calibri"/>
                <a:sym typeface="Calibri"/>
              </a:rPr>
              <a:t>Gabriele Medas </a:t>
            </a:r>
            <a:endParaRPr sz="1800">
              <a:solidFill>
                <a:schemeClr val="dk1"/>
              </a:solidFill>
              <a:latin typeface="Calibri"/>
              <a:ea typeface="Calibri"/>
              <a:cs typeface="Calibri"/>
              <a:sym typeface="Calibri"/>
            </a:endParaRPr>
          </a:p>
          <a:p>
            <a:pPr marL="0" lvl="0" indent="0" algn="ctr" rtl="0">
              <a:lnSpc>
                <a:spcPct val="90000"/>
              </a:lnSpc>
              <a:spcBef>
                <a:spcPts val="800"/>
              </a:spcBef>
              <a:spcAft>
                <a:spcPts val="0"/>
              </a:spcAft>
              <a:buClr>
                <a:schemeClr val="dk1"/>
              </a:buClr>
              <a:buSzPts val="1400"/>
              <a:buFont typeface="Arial"/>
              <a:buNone/>
            </a:pPr>
            <a:r>
              <a:rPr lang="it">
                <a:solidFill>
                  <a:schemeClr val="dk1"/>
                </a:solidFill>
                <a:latin typeface="Calibri"/>
                <a:ea typeface="Calibri"/>
                <a:cs typeface="Calibri"/>
                <a:sym typeface="Calibri"/>
              </a:rPr>
              <a:t>Manager of the WageIndicator Collective Agreements Database </a:t>
            </a:r>
            <a:endParaRPr sz="1800">
              <a:solidFill>
                <a:schemeClr val="dk1"/>
              </a:solidFill>
              <a:latin typeface="Calibri"/>
              <a:ea typeface="Calibri"/>
              <a:cs typeface="Calibri"/>
              <a:sym typeface="Calibri"/>
            </a:endParaRPr>
          </a:p>
          <a:p>
            <a:pPr marL="0" lvl="1" indent="0" algn="ctr" rtl="0">
              <a:lnSpc>
                <a:spcPct val="90000"/>
              </a:lnSpc>
              <a:spcBef>
                <a:spcPts val="800"/>
              </a:spcBef>
              <a:spcAft>
                <a:spcPts val="0"/>
              </a:spcAft>
              <a:buClr>
                <a:srgbClr val="192E4B"/>
              </a:buClr>
              <a:buSzPts val="1400"/>
              <a:buFont typeface="Arial"/>
              <a:buNone/>
            </a:pPr>
            <a:r>
              <a:rPr lang="it" u="sng">
                <a:solidFill>
                  <a:schemeClr val="hlink"/>
                </a:solidFill>
                <a:latin typeface="Calibri"/>
                <a:ea typeface="Calibri"/>
                <a:cs typeface="Calibri"/>
                <a:sym typeface="Calibri"/>
                <a:hlinkClick r:id="rId4"/>
              </a:rPr>
              <a:t>gabrielemedas@wageindicator.org</a:t>
            </a:r>
            <a:endParaRPr sz="2100" b="1">
              <a:solidFill>
                <a:schemeClr val="accen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C5D1D-EE90-2E3D-85D6-D4DFC8ED2ABF}"/>
              </a:ext>
            </a:extLst>
          </p:cNvPr>
          <p:cNvSpPr>
            <a:spLocks noGrp="1"/>
          </p:cNvSpPr>
          <p:nvPr>
            <p:ph type="ctrTitle"/>
          </p:nvPr>
        </p:nvSpPr>
        <p:spPr>
          <a:xfrm>
            <a:off x="367904" y="1914294"/>
            <a:ext cx="5400000" cy="456394"/>
          </a:xfrm>
        </p:spPr>
        <p:txBody>
          <a:bodyPr/>
          <a:lstStyle/>
          <a:p>
            <a:r>
              <a:rPr lang="nl-NL" b="1" dirty="0" err="1"/>
              <a:t>Funding</a:t>
            </a:r>
            <a:r>
              <a:rPr lang="nl-NL" b="1" dirty="0"/>
              <a:t> </a:t>
            </a:r>
            <a:r>
              <a:rPr lang="nl-NL" b="1" dirty="0" err="1"/>
              <a:t>acknowledgements</a:t>
            </a:r>
            <a:endParaRPr lang="nl-NL" b="1" dirty="0"/>
          </a:p>
        </p:txBody>
      </p:sp>
      <p:sp>
        <p:nvSpPr>
          <p:cNvPr id="3" name="Ondertitel 2">
            <a:extLst>
              <a:ext uri="{FF2B5EF4-FFF2-40B4-BE49-F238E27FC236}">
                <a16:creationId xmlns:a16="http://schemas.microsoft.com/office/drawing/2014/main" id="{04B94D9F-5BC6-9407-31BB-EB938DC075DA}"/>
              </a:ext>
            </a:extLst>
          </p:cNvPr>
          <p:cNvSpPr>
            <a:spLocks noGrp="1"/>
          </p:cNvSpPr>
          <p:nvPr>
            <p:ph type="subTitle" idx="1"/>
          </p:nvPr>
        </p:nvSpPr>
        <p:spPr>
          <a:xfrm>
            <a:off x="367904" y="2453797"/>
            <a:ext cx="5400000" cy="1241822"/>
          </a:xfrm>
        </p:spPr>
        <p:txBody>
          <a:bodyPr/>
          <a:lstStyle/>
          <a:p>
            <a:r>
              <a:rPr lang="en-US" sz="1125" dirty="0"/>
              <a:t>BARWAGE is a project within the Social Dialogue Program of the European Commission. (SOCPL-2021-IND-REL - Project ID 101052319)</a:t>
            </a:r>
          </a:p>
          <a:p>
            <a:r>
              <a:rPr lang="en-US" sz="1125" dirty="0"/>
              <a:t>BARMETAL is a project within the Social Dialogue Program of the European Commission. (SOCPL-2021-IND-REL – Project ID 101052331)</a:t>
            </a:r>
          </a:p>
          <a:p>
            <a:r>
              <a:rPr lang="en-US" sz="1125" dirty="0"/>
              <a:t>BARCOVID is a project within the Social Dialogue Program of the European Commission Directorate-General for Employment. Social Affairs and Inclusion (VS/2021/0190)</a:t>
            </a:r>
          </a:p>
          <a:p>
            <a:r>
              <a:rPr lang="en-US" sz="1125" dirty="0" err="1"/>
              <a:t>Laudes</a:t>
            </a:r>
            <a:r>
              <a:rPr lang="en-US" sz="1125" dirty="0"/>
              <a:t> Foundation for funding improving working conditions in Indonesia, see https://wageindicator.org/about/projects/makin-terang-improving-work-and-worker-representation-in-indonesia.</a:t>
            </a:r>
          </a:p>
          <a:p>
            <a:endParaRPr lang="nl-NL" dirty="0"/>
          </a:p>
        </p:txBody>
      </p:sp>
      <p:sp>
        <p:nvSpPr>
          <p:cNvPr id="4" name="Tijdelijke aanduiding voor afbeelding 3">
            <a:extLst>
              <a:ext uri="{FF2B5EF4-FFF2-40B4-BE49-F238E27FC236}">
                <a16:creationId xmlns:a16="http://schemas.microsoft.com/office/drawing/2014/main" id="{8E043039-1E28-753A-5243-E5286D14B788}"/>
              </a:ext>
            </a:extLst>
          </p:cNvPr>
          <p:cNvSpPr>
            <a:spLocks noGrp="1"/>
          </p:cNvSpPr>
          <p:nvPr>
            <p:ph type="pic" sz="quarter" idx="13"/>
          </p:nvPr>
        </p:nvSpPr>
        <p:spPr/>
        <p:txBody>
          <a:bodyPr/>
          <a:lstStyle/>
          <a:p>
            <a:endParaRPr lang="nl-NL" dirty="0"/>
          </a:p>
        </p:txBody>
      </p:sp>
      <p:pic>
        <p:nvPicPr>
          <p:cNvPr id="7" name="Afbeelding 6">
            <a:extLst>
              <a:ext uri="{FF2B5EF4-FFF2-40B4-BE49-F238E27FC236}">
                <a16:creationId xmlns:a16="http://schemas.microsoft.com/office/drawing/2014/main" id="{7B71D71C-970E-033C-4009-9C4C9AF792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822" y="3488747"/>
            <a:ext cx="1147287" cy="756646"/>
          </a:xfrm>
          <a:prstGeom prst="rect">
            <a:avLst/>
          </a:prstGeom>
          <a:noFill/>
          <a:ln>
            <a:noFill/>
          </a:ln>
        </p:spPr>
      </p:pic>
      <p:pic>
        <p:nvPicPr>
          <p:cNvPr id="2053" name="Picture 5" descr="Laudes Foundation launches to accelerate the transition to a just and  regenerative economy">
            <a:extLst>
              <a:ext uri="{FF2B5EF4-FFF2-40B4-BE49-F238E27FC236}">
                <a16:creationId xmlns:a16="http://schemas.microsoft.com/office/drawing/2014/main" id="{397E9A73-4A3E-55D1-4BEE-D6B9DA174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822" y="4245393"/>
            <a:ext cx="1444814" cy="75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5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3</a:t>
            </a:fld>
            <a:endParaRPr/>
          </a:p>
        </p:txBody>
      </p:sp>
      <p:sp>
        <p:nvSpPr>
          <p:cNvPr id="141" name="Google Shape;141;p27"/>
          <p:cNvSpPr txBox="1"/>
          <p:nvPr/>
        </p:nvSpPr>
        <p:spPr>
          <a:xfrm>
            <a:off x="5852160" y="1769736"/>
            <a:ext cx="3357300" cy="3332400"/>
          </a:xfrm>
          <a:prstGeom prst="rect">
            <a:avLst/>
          </a:prstGeom>
          <a:noFill/>
          <a:ln>
            <a:noFill/>
          </a:ln>
        </p:spPr>
        <p:txBody>
          <a:bodyPr spcFirstLastPara="1" wrap="square" lIns="68575" tIns="34275" rIns="68575" bIns="34275" anchor="t" anchorCtr="0">
            <a:spAutoFit/>
          </a:bodyPr>
          <a:lstStyle/>
          <a:p>
            <a:pPr marL="254000" marR="0" lvl="0" indent="-254000" algn="l" rtl="0">
              <a:spcBef>
                <a:spcPts val="0"/>
              </a:spcBef>
              <a:spcAft>
                <a:spcPts val="0"/>
              </a:spcAft>
              <a:buClr>
                <a:srgbClr val="192E4B"/>
              </a:buClr>
              <a:buSzPts val="1800"/>
              <a:buFont typeface="Noto Sans Symbols"/>
              <a:buChar char="▪"/>
            </a:pPr>
            <a:r>
              <a:rPr lang="it" sz="1800" b="0" i="0" u="none" strike="noStrike" cap="none">
                <a:solidFill>
                  <a:srgbClr val="192E4B"/>
                </a:solidFill>
                <a:latin typeface="Calibri"/>
                <a:ea typeface="Calibri"/>
                <a:cs typeface="Calibri"/>
                <a:sym typeface="Calibri"/>
              </a:rPr>
              <a:t>Established in 2012</a:t>
            </a:r>
            <a:endParaRPr sz="1100"/>
          </a:p>
          <a:p>
            <a:pPr marL="254000" marR="0" lvl="0" indent="-254000" algn="l" rtl="0">
              <a:spcBef>
                <a:spcPts val="0"/>
              </a:spcBef>
              <a:spcAft>
                <a:spcPts val="0"/>
              </a:spcAft>
              <a:buClr>
                <a:srgbClr val="192E4B"/>
              </a:buClr>
              <a:buSzPts val="1800"/>
              <a:buFont typeface="Noto Sans Symbols"/>
              <a:buChar char="▪"/>
            </a:pPr>
            <a:r>
              <a:rPr lang="it" sz="1800" b="0" i="0" u="none" strike="noStrike" cap="none">
                <a:solidFill>
                  <a:srgbClr val="192E4B"/>
                </a:solidFill>
                <a:latin typeface="Calibri"/>
                <a:ea typeface="Calibri"/>
                <a:cs typeface="Calibri"/>
                <a:sym typeface="Calibri"/>
              </a:rPr>
              <a:t>Currently hosting </a:t>
            </a:r>
            <a:r>
              <a:rPr lang="it" sz="1800">
                <a:solidFill>
                  <a:srgbClr val="192E4B"/>
                </a:solidFill>
                <a:latin typeface="Calibri"/>
                <a:ea typeface="Calibri"/>
                <a:cs typeface="Calibri"/>
                <a:sym typeface="Calibri"/>
              </a:rPr>
              <a:t>more than </a:t>
            </a:r>
            <a:r>
              <a:rPr lang="it" sz="1800" b="0" i="0" u="none" strike="noStrike" cap="none">
                <a:solidFill>
                  <a:srgbClr val="192E4B"/>
                </a:solidFill>
                <a:latin typeface="Calibri"/>
                <a:ea typeface="Calibri"/>
                <a:cs typeface="Calibri"/>
                <a:sym typeface="Calibri"/>
              </a:rPr>
              <a:t> 2</a:t>
            </a:r>
            <a:r>
              <a:rPr lang="it" sz="1800">
                <a:solidFill>
                  <a:srgbClr val="192E4B"/>
                </a:solidFill>
                <a:latin typeface="Calibri"/>
                <a:ea typeface="Calibri"/>
                <a:cs typeface="Calibri"/>
                <a:sym typeface="Calibri"/>
              </a:rPr>
              <a:t>2</a:t>
            </a:r>
            <a:r>
              <a:rPr lang="it" sz="1800" b="0" i="0" u="none" strike="noStrike" cap="none">
                <a:solidFill>
                  <a:srgbClr val="192E4B"/>
                </a:solidFill>
                <a:latin typeface="Calibri"/>
                <a:ea typeface="Calibri"/>
                <a:cs typeface="Calibri"/>
                <a:sym typeface="Calibri"/>
              </a:rPr>
              <a:t>00 CBAs from 67 countries all over the world, in 27 languages</a:t>
            </a:r>
            <a:endParaRPr sz="1800" b="0" i="0" u="none" strike="noStrike" cap="none">
              <a:solidFill>
                <a:srgbClr val="192E4B"/>
              </a:solidFill>
              <a:latin typeface="Calibri"/>
              <a:ea typeface="Calibri"/>
              <a:cs typeface="Calibri"/>
              <a:sym typeface="Calibri"/>
            </a:endParaRPr>
          </a:p>
          <a:p>
            <a:pPr marL="254000" marR="0" lvl="0" indent="-254000" algn="l" rtl="0">
              <a:spcBef>
                <a:spcPts val="0"/>
              </a:spcBef>
              <a:spcAft>
                <a:spcPts val="0"/>
              </a:spcAft>
              <a:buClr>
                <a:srgbClr val="192E4B"/>
              </a:buClr>
              <a:buSzPts val="1800"/>
              <a:buFont typeface="Noto Sans Symbols"/>
              <a:buChar char="▪"/>
            </a:pPr>
            <a:r>
              <a:rPr lang="it" sz="1800" b="0" i="0" u="none" strike="noStrike" cap="none">
                <a:solidFill>
                  <a:srgbClr val="192E4B"/>
                </a:solidFill>
                <a:latin typeface="Calibri"/>
                <a:ea typeface="Calibri"/>
                <a:cs typeface="Calibri"/>
                <a:sym typeface="Calibri"/>
              </a:rPr>
              <a:t>Agreements are collected, annotated (coding scheme with around 800 variables) and published in WageIndicator national websites, all in national languages</a:t>
            </a:r>
            <a:endParaRPr sz="1100"/>
          </a:p>
          <a:p>
            <a:pPr marL="254000" marR="0" lvl="0" indent="-254000" algn="l" rtl="0">
              <a:spcBef>
                <a:spcPts val="0"/>
              </a:spcBef>
              <a:spcAft>
                <a:spcPts val="0"/>
              </a:spcAft>
              <a:buClr>
                <a:srgbClr val="192E4B"/>
              </a:buClr>
              <a:buSzPts val="1800"/>
              <a:buFont typeface="Noto Sans Symbols"/>
              <a:buChar char="▪"/>
            </a:pPr>
            <a:r>
              <a:rPr lang="it" sz="1800" b="0" i="0" u="none" strike="noStrike" cap="none">
                <a:solidFill>
                  <a:srgbClr val="192E4B"/>
                </a:solidFill>
                <a:latin typeface="Calibri"/>
                <a:ea typeface="Calibri"/>
                <a:cs typeface="Calibri"/>
                <a:sym typeface="Calibri"/>
              </a:rPr>
              <a:t>12 main macro-topics</a:t>
            </a:r>
            <a:endParaRPr sz="1100"/>
          </a:p>
          <a:p>
            <a:pPr marL="215900" marR="0" lvl="0" indent="-127000" algn="l" rtl="0">
              <a:spcBef>
                <a:spcPts val="0"/>
              </a:spcBef>
              <a:spcAft>
                <a:spcPts val="0"/>
              </a:spcAft>
              <a:buClr>
                <a:schemeClr val="dk1"/>
              </a:buClr>
              <a:buSzPts val="1400"/>
              <a:buFont typeface="Noto Sans Symbols"/>
              <a:buNone/>
            </a:pPr>
            <a:endParaRPr sz="1400" b="0" i="0" u="none" strike="noStrike" cap="none">
              <a:solidFill>
                <a:srgbClr val="192E4B"/>
              </a:solidFill>
              <a:latin typeface="Calibri"/>
              <a:ea typeface="Calibri"/>
              <a:cs typeface="Calibri"/>
              <a:sym typeface="Calibri"/>
            </a:endParaRPr>
          </a:p>
        </p:txBody>
      </p:sp>
      <p:sp>
        <p:nvSpPr>
          <p:cNvPr id="142" name="Google Shape;142;p27"/>
          <p:cNvSpPr/>
          <p:nvPr/>
        </p:nvSpPr>
        <p:spPr>
          <a:xfrm>
            <a:off x="875211" y="0"/>
            <a:ext cx="7027817" cy="127363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it" sz="2400" b="1" i="0" u="none" strike="noStrike" cap="none">
                <a:solidFill>
                  <a:schemeClr val="dk1"/>
                </a:solidFill>
                <a:latin typeface="Calibri"/>
                <a:ea typeface="Calibri"/>
                <a:cs typeface="Calibri"/>
                <a:sym typeface="Calibri"/>
              </a:rPr>
              <a:t>The WageIndicator Collective Agreements Database in numbers</a:t>
            </a:r>
            <a:endParaRPr sz="2400" b="1" i="0" u="none" strike="noStrike" cap="none">
              <a:solidFill>
                <a:schemeClr val="dk1"/>
              </a:solidFill>
              <a:latin typeface="Calibri"/>
              <a:ea typeface="Calibri"/>
              <a:cs typeface="Calibri"/>
              <a:sym typeface="Calibri"/>
            </a:endParaRPr>
          </a:p>
        </p:txBody>
      </p:sp>
      <p:pic>
        <p:nvPicPr>
          <p:cNvPr id="143" name="Google Shape;143;p27"/>
          <p:cNvPicPr preferRelativeResize="0"/>
          <p:nvPr/>
        </p:nvPicPr>
        <p:blipFill>
          <a:blip r:embed="rId3">
            <a:alphaModFix/>
          </a:blip>
          <a:stretch>
            <a:fillRect/>
          </a:stretch>
        </p:blipFill>
        <p:spPr>
          <a:xfrm>
            <a:off x="374619" y="1481322"/>
            <a:ext cx="5524243" cy="3456425"/>
          </a:xfrm>
          <a:prstGeom prst="rect">
            <a:avLst/>
          </a:prstGeom>
          <a:noFill/>
          <a:ln>
            <a:noFill/>
          </a:ln>
        </p:spPr>
      </p:pic>
      <p:sp>
        <p:nvSpPr>
          <p:cNvPr id="144" name="Google Shape;144;p27"/>
          <p:cNvSpPr/>
          <p:nvPr/>
        </p:nvSpPr>
        <p:spPr>
          <a:xfrm>
            <a:off x="555275" y="2929025"/>
            <a:ext cx="940200" cy="2739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266043" y="233213"/>
            <a:ext cx="8515500" cy="1175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b="1"/>
              <a:t>CBAs around the world</a:t>
            </a:r>
            <a:endParaRPr b="1"/>
          </a:p>
        </p:txBody>
      </p:sp>
      <p:sp>
        <p:nvSpPr>
          <p:cNvPr id="151" name="Google Shape;151;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4</a:t>
            </a:fld>
            <a:endParaRPr/>
          </a:p>
        </p:txBody>
      </p:sp>
      <p:cxnSp>
        <p:nvCxnSpPr>
          <p:cNvPr id="152" name="Google Shape;152;p28"/>
          <p:cNvCxnSpPr/>
          <p:nvPr/>
        </p:nvCxnSpPr>
        <p:spPr>
          <a:xfrm>
            <a:off x="266043" y="323193"/>
            <a:ext cx="8515500" cy="23700"/>
          </a:xfrm>
          <a:prstGeom prst="straightConnector1">
            <a:avLst/>
          </a:prstGeom>
          <a:noFill/>
          <a:ln w="19050" cap="flat" cmpd="sng">
            <a:solidFill>
              <a:srgbClr val="9CC2E5"/>
            </a:solidFill>
            <a:prstDash val="solid"/>
            <a:miter lim="800000"/>
            <a:headEnd type="none" w="sm" len="sm"/>
            <a:tailEnd type="none" w="sm" len="sm"/>
          </a:ln>
        </p:spPr>
      </p:cxnSp>
      <p:cxnSp>
        <p:nvCxnSpPr>
          <p:cNvPr id="153" name="Google Shape;153;p28"/>
          <p:cNvCxnSpPr/>
          <p:nvPr/>
        </p:nvCxnSpPr>
        <p:spPr>
          <a:xfrm>
            <a:off x="266043" y="1241535"/>
            <a:ext cx="8515500" cy="0"/>
          </a:xfrm>
          <a:prstGeom prst="straightConnector1">
            <a:avLst/>
          </a:prstGeom>
          <a:noFill/>
          <a:ln w="19050" cap="flat" cmpd="sng">
            <a:solidFill>
              <a:srgbClr val="9CC2E5"/>
            </a:solidFill>
            <a:prstDash val="solid"/>
            <a:miter lim="800000"/>
            <a:headEnd type="none" w="sm" len="sm"/>
            <a:tailEnd type="none" w="sm" len="sm"/>
          </a:ln>
        </p:spPr>
      </p:cxnSp>
      <p:sp>
        <p:nvSpPr>
          <p:cNvPr id="154" name="Google Shape;154;p28"/>
          <p:cNvSpPr txBox="1"/>
          <p:nvPr/>
        </p:nvSpPr>
        <p:spPr>
          <a:xfrm>
            <a:off x="266043" y="1317458"/>
            <a:ext cx="8515500" cy="3825900"/>
          </a:xfrm>
          <a:prstGeom prst="rect">
            <a:avLst/>
          </a:prstGeom>
          <a:noFill/>
          <a:ln>
            <a:noFill/>
          </a:ln>
        </p:spPr>
        <p:txBody>
          <a:bodyPr spcFirstLastPara="1" wrap="square" lIns="68575" tIns="34275" rIns="68575" bIns="34275" anchor="t" anchorCtr="0">
            <a:noAutofit/>
          </a:bodyPr>
          <a:lstStyle/>
          <a:p>
            <a:pPr marL="457200" marR="0" lvl="0" indent="0" algn="l" rtl="0">
              <a:lnSpc>
                <a:spcPct val="90000"/>
              </a:lnSpc>
              <a:spcBef>
                <a:spcPts val="800"/>
              </a:spcBef>
              <a:spcAft>
                <a:spcPts val="0"/>
              </a:spcAft>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pic>
        <p:nvPicPr>
          <p:cNvPr id="155" name="Google Shape;155;p28"/>
          <p:cNvPicPr preferRelativeResize="0"/>
          <p:nvPr/>
        </p:nvPicPr>
        <p:blipFill>
          <a:blip r:embed="rId3">
            <a:alphaModFix/>
          </a:blip>
          <a:stretch>
            <a:fillRect/>
          </a:stretch>
        </p:blipFill>
        <p:spPr>
          <a:xfrm>
            <a:off x="911900" y="1317450"/>
            <a:ext cx="7223800" cy="3825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266043" y="233212"/>
            <a:ext cx="8515350" cy="117544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b="1"/>
              <a:t>The CBAs Database team</a:t>
            </a:r>
            <a:endParaRPr b="1"/>
          </a:p>
        </p:txBody>
      </p:sp>
      <p:sp>
        <p:nvSpPr>
          <p:cNvPr id="162" name="Google Shape;162;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5</a:t>
            </a:fld>
            <a:endParaRPr/>
          </a:p>
        </p:txBody>
      </p:sp>
      <p:cxnSp>
        <p:nvCxnSpPr>
          <p:cNvPr id="163" name="Google Shape;163;p29"/>
          <p:cNvCxnSpPr/>
          <p:nvPr/>
        </p:nvCxnSpPr>
        <p:spPr>
          <a:xfrm>
            <a:off x="266043" y="323193"/>
            <a:ext cx="8515350" cy="23648"/>
          </a:xfrm>
          <a:prstGeom prst="straightConnector1">
            <a:avLst/>
          </a:prstGeom>
          <a:noFill/>
          <a:ln w="19050" cap="flat" cmpd="sng">
            <a:solidFill>
              <a:srgbClr val="9CC2E5"/>
            </a:solidFill>
            <a:prstDash val="solid"/>
            <a:miter lim="800000"/>
            <a:headEnd type="none" w="sm" len="sm"/>
            <a:tailEnd type="none" w="sm" len="sm"/>
          </a:ln>
        </p:spPr>
      </p:cxnSp>
      <p:cxnSp>
        <p:nvCxnSpPr>
          <p:cNvPr id="164" name="Google Shape;164;p29"/>
          <p:cNvCxnSpPr/>
          <p:nvPr/>
        </p:nvCxnSpPr>
        <p:spPr>
          <a:xfrm>
            <a:off x="266043" y="1241535"/>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165" name="Google Shape;165;p29"/>
          <p:cNvSpPr txBox="1"/>
          <p:nvPr/>
        </p:nvSpPr>
        <p:spPr>
          <a:xfrm>
            <a:off x="266043" y="1317458"/>
            <a:ext cx="8515350" cy="382604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ts val="2100"/>
              <a:buFont typeface="Noto Sans Symbols"/>
              <a:buChar char="⮚"/>
            </a:pPr>
            <a:r>
              <a:rPr lang="it" sz="2100" b="0" i="0" u="none" strike="noStrike" cap="none">
                <a:solidFill>
                  <a:schemeClr val="dk1"/>
                </a:solidFill>
                <a:latin typeface="Calibri"/>
                <a:ea typeface="Calibri"/>
                <a:cs typeface="Calibri"/>
                <a:sym typeface="Calibri"/>
              </a:rPr>
              <a:t>A skilled multilingual team of professionals:</a:t>
            </a:r>
            <a:endParaRPr sz="1100"/>
          </a:p>
          <a:p>
            <a:pPr marL="177800" marR="0" lvl="0" indent="-63500" algn="l" rtl="0">
              <a:lnSpc>
                <a:spcPct val="90000"/>
              </a:lnSpc>
              <a:spcBef>
                <a:spcPts val="80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7800" marR="0" lvl="0" indent="-177800" algn="l" rtl="0">
              <a:lnSpc>
                <a:spcPct val="90000"/>
              </a:lnSpc>
              <a:spcBef>
                <a:spcPts val="800"/>
              </a:spcBef>
              <a:spcAft>
                <a:spcPts val="0"/>
              </a:spcAft>
              <a:buClr>
                <a:schemeClr val="dk1"/>
              </a:buClr>
              <a:buSzPts val="1800"/>
              <a:buFont typeface="Arial"/>
              <a:buChar char="•"/>
            </a:pPr>
            <a:r>
              <a:rPr lang="it" sz="1800">
                <a:solidFill>
                  <a:schemeClr val="dk1"/>
                </a:solidFill>
                <a:latin typeface="Calibri"/>
                <a:ea typeface="Calibri"/>
                <a:cs typeface="Calibri"/>
                <a:sym typeface="Calibri"/>
              </a:rPr>
              <a:t>Around 20</a:t>
            </a:r>
            <a:r>
              <a:rPr lang="it" sz="1800" b="0" i="0" u="none" strike="noStrike" cap="none">
                <a:solidFill>
                  <a:schemeClr val="dk1"/>
                </a:solidFill>
                <a:latin typeface="Calibri"/>
                <a:ea typeface="Calibri"/>
                <a:cs typeface="Calibri"/>
                <a:sym typeface="Calibri"/>
              </a:rPr>
              <a:t> people currently involved (annotators and researchers)</a:t>
            </a:r>
            <a:endParaRPr sz="1100"/>
          </a:p>
          <a:p>
            <a:pPr marL="177800" marR="0" lvl="0" indent="-63500" algn="l" rtl="0">
              <a:lnSpc>
                <a:spcPct val="90000"/>
              </a:lnSpc>
              <a:spcBef>
                <a:spcPts val="8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77800" marR="0" lvl="0" indent="-177800" algn="l" rtl="0">
              <a:lnSpc>
                <a:spcPct val="90000"/>
              </a:lnSpc>
              <a:spcBef>
                <a:spcPts val="800"/>
              </a:spcBef>
              <a:spcAft>
                <a:spcPts val="0"/>
              </a:spcAft>
              <a:buClr>
                <a:schemeClr val="dk1"/>
              </a:buClr>
              <a:buSzPts val="1800"/>
              <a:buFont typeface="Arial"/>
              <a:buChar char="•"/>
            </a:pPr>
            <a:r>
              <a:rPr lang="it" sz="1800">
                <a:solidFill>
                  <a:schemeClr val="dk1"/>
                </a:solidFill>
                <a:latin typeface="Calibri"/>
                <a:ea typeface="Calibri"/>
                <a:cs typeface="Calibri"/>
                <a:sym typeface="Calibri"/>
              </a:rPr>
              <a:t>20</a:t>
            </a:r>
            <a:r>
              <a:rPr lang="it" sz="1800" b="0" i="0" u="none" strike="noStrike" cap="none">
                <a:solidFill>
                  <a:schemeClr val="dk1"/>
                </a:solidFill>
                <a:latin typeface="Calibri"/>
                <a:ea typeface="Calibri"/>
                <a:cs typeface="Calibri"/>
                <a:sym typeface="Calibri"/>
              </a:rPr>
              <a:t> languages spoken at a mother tongue level</a:t>
            </a:r>
            <a:endParaRPr sz="1800" b="0" i="0" u="none" strike="noStrike" cap="none">
              <a:solidFill>
                <a:schemeClr val="dk1"/>
              </a:solidFill>
              <a:latin typeface="Calibri"/>
              <a:ea typeface="Calibri"/>
              <a:cs typeface="Calibri"/>
              <a:sym typeface="Calibri"/>
            </a:endParaRPr>
          </a:p>
          <a:p>
            <a:pPr marL="177800" marR="0" lvl="0" indent="-63500" algn="l" rtl="0">
              <a:lnSpc>
                <a:spcPct val="90000"/>
              </a:lnSpc>
              <a:spcBef>
                <a:spcPts val="8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77800" marR="0" lvl="0" indent="-177800" algn="l" rtl="0">
              <a:lnSpc>
                <a:spcPct val="90000"/>
              </a:lnSpc>
              <a:spcBef>
                <a:spcPts val="800"/>
              </a:spcBef>
              <a:spcAft>
                <a:spcPts val="0"/>
              </a:spcAft>
              <a:buClr>
                <a:schemeClr val="dk1"/>
              </a:buClr>
              <a:buSzPts val="1800"/>
              <a:buFont typeface="Arial"/>
              <a:buChar char="•"/>
            </a:pPr>
            <a:r>
              <a:rPr lang="it" sz="1800" b="0" i="0" u="none" strike="noStrike" cap="none">
                <a:solidFill>
                  <a:schemeClr val="dk1"/>
                </a:solidFill>
                <a:latin typeface="Calibri"/>
                <a:ea typeface="Calibri"/>
                <a:cs typeface="Calibri"/>
                <a:sym typeface="Calibri"/>
              </a:rPr>
              <a:t>Coders who are able to manage multiple languages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266043" y="233213"/>
            <a:ext cx="8515500" cy="1175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b="1"/>
              <a:t>Languages spoken by the CBAs Database team</a:t>
            </a:r>
            <a:endParaRPr b="1"/>
          </a:p>
        </p:txBody>
      </p:sp>
      <p:sp>
        <p:nvSpPr>
          <p:cNvPr id="172" name="Google Shape;172;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6</a:t>
            </a:fld>
            <a:endParaRPr/>
          </a:p>
        </p:txBody>
      </p:sp>
      <p:cxnSp>
        <p:nvCxnSpPr>
          <p:cNvPr id="173" name="Google Shape;173;p30"/>
          <p:cNvCxnSpPr/>
          <p:nvPr/>
        </p:nvCxnSpPr>
        <p:spPr>
          <a:xfrm>
            <a:off x="266043" y="323193"/>
            <a:ext cx="8515500" cy="23700"/>
          </a:xfrm>
          <a:prstGeom prst="straightConnector1">
            <a:avLst/>
          </a:prstGeom>
          <a:noFill/>
          <a:ln w="19050" cap="flat" cmpd="sng">
            <a:solidFill>
              <a:srgbClr val="9CC2E5"/>
            </a:solidFill>
            <a:prstDash val="solid"/>
            <a:miter lim="800000"/>
            <a:headEnd type="none" w="sm" len="sm"/>
            <a:tailEnd type="none" w="sm" len="sm"/>
          </a:ln>
        </p:spPr>
      </p:cxnSp>
      <p:cxnSp>
        <p:nvCxnSpPr>
          <p:cNvPr id="174" name="Google Shape;174;p30"/>
          <p:cNvCxnSpPr/>
          <p:nvPr/>
        </p:nvCxnSpPr>
        <p:spPr>
          <a:xfrm>
            <a:off x="266043" y="1241535"/>
            <a:ext cx="8515500" cy="0"/>
          </a:xfrm>
          <a:prstGeom prst="straightConnector1">
            <a:avLst/>
          </a:prstGeom>
          <a:noFill/>
          <a:ln w="19050" cap="flat" cmpd="sng">
            <a:solidFill>
              <a:srgbClr val="9CC2E5"/>
            </a:solidFill>
            <a:prstDash val="solid"/>
            <a:miter lim="800000"/>
            <a:headEnd type="none" w="sm" len="sm"/>
            <a:tailEnd type="none" w="sm" len="sm"/>
          </a:ln>
        </p:spPr>
      </p:cxnSp>
      <p:sp>
        <p:nvSpPr>
          <p:cNvPr id="175" name="Google Shape;175;p30"/>
          <p:cNvSpPr txBox="1"/>
          <p:nvPr/>
        </p:nvSpPr>
        <p:spPr>
          <a:xfrm>
            <a:off x="266043" y="1317458"/>
            <a:ext cx="8515500" cy="3825900"/>
          </a:xfrm>
          <a:prstGeom prst="rect">
            <a:avLst/>
          </a:prstGeom>
          <a:noFill/>
          <a:ln>
            <a:noFill/>
          </a:ln>
        </p:spPr>
        <p:txBody>
          <a:bodyPr spcFirstLastPara="1" wrap="square" lIns="68575" tIns="34275" rIns="68575" bIns="34275" anchor="t" anchorCtr="0">
            <a:noAutofit/>
          </a:bodyPr>
          <a:lstStyle/>
          <a:p>
            <a:pPr marL="457200" marR="0" lvl="0" indent="0" algn="l" rtl="0">
              <a:lnSpc>
                <a:spcPct val="90000"/>
              </a:lnSpc>
              <a:spcBef>
                <a:spcPts val="800"/>
              </a:spcBef>
              <a:spcAft>
                <a:spcPts val="0"/>
              </a:spcAft>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pic>
        <p:nvPicPr>
          <p:cNvPr id="176" name="Google Shape;176;p30"/>
          <p:cNvPicPr preferRelativeResize="0"/>
          <p:nvPr/>
        </p:nvPicPr>
        <p:blipFill rotWithShape="1">
          <a:blip r:embed="rId3">
            <a:alphaModFix/>
          </a:blip>
          <a:srcRect l="199" r="199"/>
          <a:stretch/>
        </p:blipFill>
        <p:spPr>
          <a:xfrm>
            <a:off x="701230" y="1355550"/>
            <a:ext cx="7893932" cy="3749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266043" y="233213"/>
            <a:ext cx="851535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it"/>
              <a:t>Collecting, annotating and coding agreements</a:t>
            </a:r>
            <a:endParaRPr/>
          </a:p>
        </p:txBody>
      </p:sp>
      <p:sp>
        <p:nvSpPr>
          <p:cNvPr id="183" name="Google Shape;183;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7</a:t>
            </a:fld>
            <a:endParaRPr/>
          </a:p>
        </p:txBody>
      </p:sp>
      <p:cxnSp>
        <p:nvCxnSpPr>
          <p:cNvPr id="184" name="Google Shape;184;p31"/>
          <p:cNvCxnSpPr/>
          <p:nvPr/>
        </p:nvCxnSpPr>
        <p:spPr>
          <a:xfrm>
            <a:off x="266043" y="437493"/>
            <a:ext cx="8515350" cy="0"/>
          </a:xfrm>
          <a:prstGeom prst="straightConnector1">
            <a:avLst/>
          </a:prstGeom>
          <a:noFill/>
          <a:ln w="19050" cap="flat" cmpd="sng">
            <a:solidFill>
              <a:srgbClr val="9CC2E5"/>
            </a:solidFill>
            <a:prstDash val="solid"/>
            <a:miter lim="800000"/>
            <a:headEnd type="none" w="sm" len="sm"/>
            <a:tailEnd type="none" w="sm" len="sm"/>
          </a:ln>
        </p:spPr>
      </p:cxnSp>
      <p:cxnSp>
        <p:nvCxnSpPr>
          <p:cNvPr id="185" name="Google Shape;185;p31"/>
          <p:cNvCxnSpPr/>
          <p:nvPr/>
        </p:nvCxnSpPr>
        <p:spPr>
          <a:xfrm>
            <a:off x="266043" y="1036583"/>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186" name="Google Shape;186;p31"/>
          <p:cNvSpPr txBox="1">
            <a:spLocks noGrp="1"/>
          </p:cNvSpPr>
          <p:nvPr>
            <p:ph type="body" idx="1"/>
          </p:nvPr>
        </p:nvSpPr>
        <p:spPr>
          <a:xfrm>
            <a:off x="266043" y="1227385"/>
            <a:ext cx="8515350" cy="870659"/>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1"/>
              <a:t>THE PROCESS OF ANNOTATION</a:t>
            </a:r>
            <a:endParaRPr/>
          </a:p>
          <a:p>
            <a:pPr marL="381000" marR="0" lvl="0" indent="-381000" algn="l" rtl="0">
              <a:lnSpc>
                <a:spcPct val="100000"/>
              </a:lnSpc>
              <a:spcBef>
                <a:spcPts val="0"/>
              </a:spcBef>
              <a:spcAft>
                <a:spcPts val="0"/>
              </a:spcAft>
              <a:buClr>
                <a:schemeClr val="dk1"/>
              </a:buClr>
              <a:buSzPts val="1800"/>
              <a:buFont typeface="Calibri"/>
              <a:buNone/>
            </a:pPr>
            <a:endParaRPr sz="1800" b="1"/>
          </a:p>
          <a:p>
            <a:pPr marL="381000" marR="0" lvl="0" indent="-381000" algn="l" rtl="0">
              <a:lnSpc>
                <a:spcPct val="100000"/>
              </a:lnSpc>
              <a:spcBef>
                <a:spcPts val="0"/>
              </a:spcBef>
              <a:spcAft>
                <a:spcPts val="0"/>
              </a:spcAft>
              <a:buClr>
                <a:schemeClr val="dk1"/>
              </a:buClr>
              <a:buSzPts val="1800"/>
              <a:buFont typeface="Calibri"/>
              <a:buNone/>
            </a:pPr>
            <a:r>
              <a:rPr lang="it" sz="1800" b="1"/>
              <a:t>1.</a:t>
            </a:r>
            <a:endParaRPr/>
          </a:p>
        </p:txBody>
      </p:sp>
      <p:sp>
        <p:nvSpPr>
          <p:cNvPr id="187" name="Google Shape;187;p31"/>
          <p:cNvSpPr txBox="1"/>
          <p:nvPr/>
        </p:nvSpPr>
        <p:spPr>
          <a:xfrm>
            <a:off x="266043" y="2128055"/>
            <a:ext cx="2169730" cy="616373"/>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0" i="0" u="none" strike="noStrike" cap="none">
                <a:solidFill>
                  <a:schemeClr val="dk1"/>
                </a:solidFill>
                <a:latin typeface="Calibri"/>
                <a:ea typeface="Calibri"/>
                <a:cs typeface="Calibri"/>
                <a:sym typeface="Calibri"/>
              </a:rPr>
              <a:t>JPEG / PDF / Scanned document</a:t>
            </a:r>
            <a:endParaRPr sz="1100"/>
          </a:p>
        </p:txBody>
      </p:sp>
      <p:sp>
        <p:nvSpPr>
          <p:cNvPr id="188" name="Google Shape;188;p31"/>
          <p:cNvSpPr/>
          <p:nvPr/>
        </p:nvSpPr>
        <p:spPr>
          <a:xfrm>
            <a:off x="2435771" y="2306024"/>
            <a:ext cx="1347953" cy="32157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9" name="Google Shape;189;p31"/>
          <p:cNvSpPr txBox="1"/>
          <p:nvPr/>
        </p:nvSpPr>
        <p:spPr>
          <a:xfrm>
            <a:off x="3883572" y="2288845"/>
            <a:ext cx="1697420" cy="338757"/>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0" i="0" u="none" strike="noStrike" cap="none">
                <a:solidFill>
                  <a:schemeClr val="dk1"/>
                </a:solidFill>
                <a:latin typeface="Calibri"/>
                <a:ea typeface="Calibri"/>
                <a:cs typeface="Calibri"/>
                <a:sym typeface="Calibri"/>
              </a:rPr>
              <a:t>Word document</a:t>
            </a:r>
            <a:endParaRPr sz="1800" b="0" i="0" u="none" strike="noStrike" cap="none">
              <a:solidFill>
                <a:schemeClr val="dk1"/>
              </a:solidFill>
              <a:latin typeface="Calibri"/>
              <a:ea typeface="Calibri"/>
              <a:cs typeface="Calibri"/>
              <a:sym typeface="Calibri"/>
            </a:endParaRPr>
          </a:p>
        </p:txBody>
      </p:sp>
      <p:sp>
        <p:nvSpPr>
          <p:cNvPr id="190" name="Google Shape;190;p31"/>
          <p:cNvSpPr txBox="1"/>
          <p:nvPr/>
        </p:nvSpPr>
        <p:spPr>
          <a:xfrm>
            <a:off x="2535620" y="2627602"/>
            <a:ext cx="1153510" cy="262402"/>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400"/>
              <a:buFont typeface="Calibri"/>
              <a:buNone/>
            </a:pPr>
            <a:r>
              <a:rPr lang="it" sz="1400" b="0" i="0" u="none" strike="noStrike" cap="none">
                <a:solidFill>
                  <a:schemeClr val="dk1"/>
                </a:solidFill>
                <a:latin typeface="Calibri"/>
                <a:ea typeface="Calibri"/>
                <a:cs typeface="Calibri"/>
                <a:sym typeface="Calibri"/>
              </a:rPr>
              <a:t>OCR software</a:t>
            </a:r>
            <a:endParaRPr sz="1100"/>
          </a:p>
        </p:txBody>
      </p:sp>
      <p:sp>
        <p:nvSpPr>
          <p:cNvPr id="191" name="Google Shape;191;p31"/>
          <p:cNvSpPr/>
          <p:nvPr/>
        </p:nvSpPr>
        <p:spPr>
          <a:xfrm>
            <a:off x="5580992" y="2302342"/>
            <a:ext cx="1347953" cy="32157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2" name="Google Shape;192;p31"/>
          <p:cNvSpPr txBox="1"/>
          <p:nvPr/>
        </p:nvSpPr>
        <p:spPr>
          <a:xfrm>
            <a:off x="7045544" y="2170202"/>
            <a:ext cx="1580821" cy="616373"/>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0" i="0" u="none" strike="noStrike" cap="none">
                <a:solidFill>
                  <a:schemeClr val="dk1"/>
                </a:solidFill>
                <a:latin typeface="Calibri"/>
                <a:ea typeface="Calibri"/>
                <a:cs typeface="Calibri"/>
                <a:sym typeface="Calibri"/>
              </a:rPr>
              <a:t>Html navigable text</a:t>
            </a:r>
            <a:endParaRPr sz="1800" b="0" i="0" u="none" strike="noStrike" cap="none">
              <a:solidFill>
                <a:schemeClr val="dk1"/>
              </a:solidFill>
              <a:latin typeface="Calibri"/>
              <a:ea typeface="Calibri"/>
              <a:cs typeface="Calibri"/>
              <a:sym typeface="Calibri"/>
            </a:endParaRPr>
          </a:p>
        </p:txBody>
      </p:sp>
      <p:sp>
        <p:nvSpPr>
          <p:cNvPr id="193" name="Google Shape;193;p31"/>
          <p:cNvSpPr txBox="1"/>
          <p:nvPr/>
        </p:nvSpPr>
        <p:spPr>
          <a:xfrm>
            <a:off x="5678214" y="2613227"/>
            <a:ext cx="955128" cy="276776"/>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400"/>
              <a:buFont typeface="Calibri"/>
              <a:buNone/>
            </a:pPr>
            <a:r>
              <a:rPr lang="it" sz="1400" b="0" i="0" u="none" strike="noStrike" cap="none">
                <a:solidFill>
                  <a:schemeClr val="dk1"/>
                </a:solidFill>
                <a:latin typeface="Calibri"/>
                <a:ea typeface="Calibri"/>
                <a:cs typeface="Calibri"/>
                <a:sym typeface="Calibri"/>
              </a:rPr>
              <a:t>Html editor</a:t>
            </a:r>
            <a:endParaRPr sz="1400" b="0" i="0" u="none" strike="noStrike" cap="none">
              <a:solidFill>
                <a:schemeClr val="dk1"/>
              </a:solidFill>
              <a:latin typeface="Calibri"/>
              <a:ea typeface="Calibri"/>
              <a:cs typeface="Calibri"/>
              <a:sym typeface="Calibri"/>
            </a:endParaRPr>
          </a:p>
        </p:txBody>
      </p:sp>
      <p:sp>
        <p:nvSpPr>
          <p:cNvPr id="194" name="Google Shape;194;p31"/>
          <p:cNvSpPr txBox="1"/>
          <p:nvPr/>
        </p:nvSpPr>
        <p:spPr>
          <a:xfrm>
            <a:off x="266043" y="2961398"/>
            <a:ext cx="8515350" cy="321577"/>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1" i="0" u="none" strike="noStrike" cap="none">
                <a:solidFill>
                  <a:schemeClr val="dk1"/>
                </a:solidFill>
                <a:latin typeface="Calibri"/>
                <a:ea typeface="Calibri"/>
                <a:cs typeface="Calibri"/>
                <a:sym typeface="Calibri"/>
              </a:rPr>
              <a:t>2.</a:t>
            </a:r>
            <a:endParaRPr sz="1100"/>
          </a:p>
        </p:txBody>
      </p:sp>
      <p:sp>
        <p:nvSpPr>
          <p:cNvPr id="195" name="Google Shape;195;p31"/>
          <p:cNvSpPr txBox="1"/>
          <p:nvPr/>
        </p:nvSpPr>
        <p:spPr>
          <a:xfrm>
            <a:off x="249621" y="3338789"/>
            <a:ext cx="5906157" cy="454585"/>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0" i="0" u="none" strike="noStrike" cap="none">
                <a:solidFill>
                  <a:schemeClr val="dk1"/>
                </a:solidFill>
                <a:latin typeface="Calibri"/>
                <a:ea typeface="Calibri"/>
                <a:cs typeface="Calibri"/>
                <a:sym typeface="Calibri"/>
              </a:rPr>
              <a:t>The text is uploaded in WageIndicator system, called COBRA.</a:t>
            </a:r>
            <a:endParaRPr sz="1800" b="0" i="0" u="none" strike="noStrike" cap="none">
              <a:solidFill>
                <a:schemeClr val="dk1"/>
              </a:solidFill>
              <a:latin typeface="Calibri"/>
              <a:ea typeface="Calibri"/>
              <a:cs typeface="Calibri"/>
              <a:sym typeface="Calibri"/>
            </a:endParaRPr>
          </a:p>
        </p:txBody>
      </p:sp>
      <p:sp>
        <p:nvSpPr>
          <p:cNvPr id="196" name="Google Shape;196;p31"/>
          <p:cNvSpPr txBox="1"/>
          <p:nvPr/>
        </p:nvSpPr>
        <p:spPr>
          <a:xfrm>
            <a:off x="266043" y="3848207"/>
            <a:ext cx="8515350" cy="321578"/>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1" i="0" u="none" strike="noStrike" cap="none">
                <a:solidFill>
                  <a:schemeClr val="dk1"/>
                </a:solidFill>
                <a:latin typeface="Calibri"/>
                <a:ea typeface="Calibri"/>
                <a:cs typeface="Calibri"/>
                <a:sym typeface="Calibri"/>
              </a:rPr>
              <a:t>3.</a:t>
            </a:r>
            <a:endParaRPr sz="1100"/>
          </a:p>
        </p:txBody>
      </p:sp>
      <p:sp>
        <p:nvSpPr>
          <p:cNvPr id="197" name="Google Shape;197;p31"/>
          <p:cNvSpPr txBox="1"/>
          <p:nvPr/>
        </p:nvSpPr>
        <p:spPr>
          <a:xfrm>
            <a:off x="249620" y="4223036"/>
            <a:ext cx="7555437" cy="454585"/>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0" i="0" u="none" strike="noStrike" cap="none">
                <a:solidFill>
                  <a:schemeClr val="dk1"/>
                </a:solidFill>
                <a:latin typeface="Calibri"/>
                <a:ea typeface="Calibri"/>
                <a:cs typeface="Calibri"/>
                <a:sym typeface="Calibri"/>
              </a:rPr>
              <a:t>Questions are answered and clauses are selected about 12 macro topics.</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266043" y="233212"/>
            <a:ext cx="8515350" cy="117544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it" b="1"/>
              <a:t>Anonymization of CBAs</a:t>
            </a:r>
            <a:endParaRPr b="1"/>
          </a:p>
        </p:txBody>
      </p:sp>
      <p:sp>
        <p:nvSpPr>
          <p:cNvPr id="204" name="Google Shape;204;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8</a:t>
            </a:fld>
            <a:endParaRPr/>
          </a:p>
        </p:txBody>
      </p:sp>
      <p:cxnSp>
        <p:nvCxnSpPr>
          <p:cNvPr id="205" name="Google Shape;205;p32"/>
          <p:cNvCxnSpPr/>
          <p:nvPr/>
        </p:nvCxnSpPr>
        <p:spPr>
          <a:xfrm>
            <a:off x="266043" y="323193"/>
            <a:ext cx="8515350" cy="23648"/>
          </a:xfrm>
          <a:prstGeom prst="straightConnector1">
            <a:avLst/>
          </a:prstGeom>
          <a:noFill/>
          <a:ln w="19050" cap="flat" cmpd="sng">
            <a:solidFill>
              <a:srgbClr val="9CC2E5"/>
            </a:solidFill>
            <a:prstDash val="solid"/>
            <a:miter lim="800000"/>
            <a:headEnd type="none" w="sm" len="sm"/>
            <a:tailEnd type="none" w="sm" len="sm"/>
          </a:ln>
        </p:spPr>
      </p:cxnSp>
      <p:cxnSp>
        <p:nvCxnSpPr>
          <p:cNvPr id="206" name="Google Shape;206;p32"/>
          <p:cNvCxnSpPr/>
          <p:nvPr/>
        </p:nvCxnSpPr>
        <p:spPr>
          <a:xfrm>
            <a:off x="266043" y="1241535"/>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207" name="Google Shape;207;p32"/>
          <p:cNvSpPr txBox="1"/>
          <p:nvPr/>
        </p:nvSpPr>
        <p:spPr>
          <a:xfrm>
            <a:off x="202877" y="1408660"/>
            <a:ext cx="8515350" cy="382604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177800" marR="0" lvl="0" indent="-171450" algn="l" rtl="0">
              <a:lnSpc>
                <a:spcPct val="90000"/>
              </a:lnSpc>
              <a:spcBef>
                <a:spcPts val="800"/>
              </a:spcBef>
              <a:spcAft>
                <a:spcPts val="0"/>
              </a:spcAft>
              <a:buClr>
                <a:schemeClr val="dk1"/>
              </a:buClr>
              <a:buSzPts val="2100"/>
              <a:buFont typeface="Noto Sans Symbols"/>
              <a:buChar char="⮚"/>
            </a:pPr>
            <a:r>
              <a:rPr lang="it" sz="2100" b="0" i="0" u="none" strike="noStrike" cap="none">
                <a:solidFill>
                  <a:schemeClr val="dk1"/>
                </a:solidFill>
                <a:latin typeface="Calibri"/>
                <a:ea typeface="Calibri"/>
                <a:cs typeface="Calibri"/>
                <a:sym typeface="Calibri"/>
              </a:rPr>
              <a:t>If </a:t>
            </a:r>
            <a:r>
              <a:rPr lang="it" sz="2100">
                <a:solidFill>
                  <a:schemeClr val="dk1"/>
                </a:solidFill>
                <a:latin typeface="Calibri"/>
                <a:ea typeface="Calibri"/>
                <a:cs typeface="Calibri"/>
                <a:sym typeface="Calibri"/>
              </a:rPr>
              <a:t>explicitly</a:t>
            </a:r>
            <a:r>
              <a:rPr lang="it" sz="2100" b="0" i="0" u="none" strike="noStrike" cap="none">
                <a:solidFill>
                  <a:schemeClr val="dk1"/>
                </a:solidFill>
                <a:latin typeface="Calibri"/>
                <a:ea typeface="Calibri"/>
                <a:cs typeface="Calibri"/>
                <a:sym typeface="Calibri"/>
              </a:rPr>
              <a:t> requested, we can guarantee two options:</a:t>
            </a:r>
            <a:endParaRPr sz="2100" b="0" i="0" u="none" strike="noStrike" cap="none">
              <a:solidFill>
                <a:schemeClr val="dk1"/>
              </a:solidFill>
              <a:latin typeface="Calibri"/>
              <a:ea typeface="Calibri"/>
              <a:cs typeface="Calibri"/>
              <a:sym typeface="Calibri"/>
            </a:endParaRPr>
          </a:p>
          <a:p>
            <a:pPr marL="177800" marR="0" lvl="0" indent="-63500" algn="l" rtl="0">
              <a:lnSpc>
                <a:spcPct val="90000"/>
              </a:lnSpc>
              <a:spcBef>
                <a:spcPts val="80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177800" marR="0" lvl="0" indent="-177800" algn="l" rtl="0">
              <a:lnSpc>
                <a:spcPct val="90000"/>
              </a:lnSpc>
              <a:spcBef>
                <a:spcPts val="800"/>
              </a:spcBef>
              <a:spcAft>
                <a:spcPts val="0"/>
              </a:spcAft>
              <a:buClr>
                <a:schemeClr val="dk1"/>
              </a:buClr>
              <a:buSzPts val="1800"/>
              <a:buFont typeface="Arial"/>
              <a:buChar char="•"/>
            </a:pPr>
            <a:r>
              <a:rPr lang="it" sz="1800" b="0" i="0" u="none" strike="noStrike" cap="none">
                <a:solidFill>
                  <a:schemeClr val="dk1"/>
                </a:solidFill>
                <a:latin typeface="Calibri"/>
                <a:ea typeface="Calibri"/>
                <a:cs typeface="Calibri"/>
                <a:sym typeface="Calibri"/>
              </a:rPr>
              <a:t>A: The CBA can be fully hidden to the public. This means that the text will not be published at all and it will only be coded and analyzed internally, for research purposes.</a:t>
            </a:r>
            <a:endParaRPr sz="1100"/>
          </a:p>
          <a:p>
            <a:pPr marL="177800" marR="0" lvl="0" indent="-63500" algn="l" rtl="0">
              <a:lnSpc>
                <a:spcPct val="90000"/>
              </a:lnSpc>
              <a:spcBef>
                <a:spcPts val="8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77800" marR="0" lvl="0" indent="-177800" algn="l" rtl="0">
              <a:lnSpc>
                <a:spcPct val="90000"/>
              </a:lnSpc>
              <a:spcBef>
                <a:spcPts val="800"/>
              </a:spcBef>
              <a:spcAft>
                <a:spcPts val="0"/>
              </a:spcAft>
              <a:buClr>
                <a:schemeClr val="dk1"/>
              </a:buClr>
              <a:buSzPts val="1800"/>
              <a:buFont typeface="Arial"/>
              <a:buChar char="•"/>
            </a:pPr>
            <a:r>
              <a:rPr lang="it" sz="1800" b="0" i="0" u="none" strike="noStrike" cap="none">
                <a:solidFill>
                  <a:schemeClr val="dk1"/>
                </a:solidFill>
                <a:latin typeface="Calibri"/>
                <a:ea typeface="Calibri"/>
                <a:cs typeface="Calibri"/>
                <a:sym typeface="Calibri"/>
              </a:rPr>
              <a:t>B: The CBA can be published but without showing any sensitive data regarding the signatories. All the referring data regarding the signatories are deleted by our team prior to publishing the text of the agreement on the WageIndicator website.</a:t>
            </a:r>
            <a:endParaRPr sz="1800" b="0" i="0" u="none" strike="noStrike" cap="none">
              <a:solidFill>
                <a:schemeClr val="dk1"/>
              </a:solidFill>
              <a:latin typeface="Calibri"/>
              <a:ea typeface="Calibri"/>
              <a:cs typeface="Calibri"/>
              <a:sym typeface="Calibri"/>
            </a:endParaRPr>
          </a:p>
          <a:p>
            <a:pPr marL="177800" marR="0" lvl="0" indent="-63500" algn="l" rtl="0">
              <a:lnSpc>
                <a:spcPct val="90000"/>
              </a:lnSpc>
              <a:spcBef>
                <a:spcPts val="8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177800" marR="0" lvl="0" indent="-88900" algn="l"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266043" y="233213"/>
            <a:ext cx="851535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it"/>
              <a:t>Collecting, annotating and coding agreements</a:t>
            </a:r>
            <a:endParaRPr/>
          </a:p>
        </p:txBody>
      </p:sp>
      <p:sp>
        <p:nvSpPr>
          <p:cNvPr id="214" name="Google Shape;214;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it"/>
              <a:t>9</a:t>
            </a:fld>
            <a:endParaRPr/>
          </a:p>
        </p:txBody>
      </p:sp>
      <p:cxnSp>
        <p:nvCxnSpPr>
          <p:cNvPr id="215" name="Google Shape;215;p33"/>
          <p:cNvCxnSpPr/>
          <p:nvPr/>
        </p:nvCxnSpPr>
        <p:spPr>
          <a:xfrm>
            <a:off x="266043" y="437493"/>
            <a:ext cx="8515350" cy="0"/>
          </a:xfrm>
          <a:prstGeom prst="straightConnector1">
            <a:avLst/>
          </a:prstGeom>
          <a:noFill/>
          <a:ln w="19050" cap="flat" cmpd="sng">
            <a:solidFill>
              <a:srgbClr val="9CC2E5"/>
            </a:solidFill>
            <a:prstDash val="solid"/>
            <a:miter lim="800000"/>
            <a:headEnd type="none" w="sm" len="sm"/>
            <a:tailEnd type="none" w="sm" len="sm"/>
          </a:ln>
        </p:spPr>
      </p:cxnSp>
      <p:cxnSp>
        <p:nvCxnSpPr>
          <p:cNvPr id="216" name="Google Shape;216;p33"/>
          <p:cNvCxnSpPr/>
          <p:nvPr/>
        </p:nvCxnSpPr>
        <p:spPr>
          <a:xfrm>
            <a:off x="266043" y="1036583"/>
            <a:ext cx="8515350" cy="0"/>
          </a:xfrm>
          <a:prstGeom prst="straightConnector1">
            <a:avLst/>
          </a:prstGeom>
          <a:noFill/>
          <a:ln w="19050" cap="flat" cmpd="sng">
            <a:solidFill>
              <a:srgbClr val="9CC2E5"/>
            </a:solidFill>
            <a:prstDash val="solid"/>
            <a:miter lim="800000"/>
            <a:headEnd type="none" w="sm" len="sm"/>
            <a:tailEnd type="none" w="sm" len="sm"/>
          </a:ln>
        </p:spPr>
      </p:cxnSp>
      <p:sp>
        <p:nvSpPr>
          <p:cNvPr id="217" name="Google Shape;217;p33"/>
          <p:cNvSpPr/>
          <p:nvPr/>
        </p:nvSpPr>
        <p:spPr>
          <a:xfrm>
            <a:off x="83901" y="1744546"/>
            <a:ext cx="1351321" cy="1349477"/>
          </a:xfrm>
          <a:prstGeom prst="ellipse">
            <a:avLst/>
          </a:prstGeom>
          <a:solidFill>
            <a:srgbClr val="F7CA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8" name="Google Shape;218;p33"/>
          <p:cNvSpPr/>
          <p:nvPr/>
        </p:nvSpPr>
        <p:spPr>
          <a:xfrm>
            <a:off x="110366" y="3262280"/>
            <a:ext cx="1351321" cy="1349477"/>
          </a:xfrm>
          <a:prstGeom prst="ellipse">
            <a:avLst/>
          </a:prstGeom>
          <a:solidFill>
            <a:srgbClr val="FEE5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9" name="Google Shape;219;p33"/>
          <p:cNvSpPr txBox="1"/>
          <p:nvPr/>
        </p:nvSpPr>
        <p:spPr>
          <a:xfrm>
            <a:off x="83902" y="2163998"/>
            <a:ext cx="1351321" cy="484748"/>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Social security and pensions</a:t>
            </a:r>
            <a:endParaRPr sz="1100"/>
          </a:p>
        </p:txBody>
      </p:sp>
      <p:sp>
        <p:nvSpPr>
          <p:cNvPr id="220" name="Google Shape;220;p33"/>
          <p:cNvSpPr txBox="1"/>
          <p:nvPr/>
        </p:nvSpPr>
        <p:spPr>
          <a:xfrm>
            <a:off x="140419" y="3662298"/>
            <a:ext cx="1351321" cy="484748"/>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Training / apprenticeship</a:t>
            </a:r>
            <a:endParaRPr sz="1100"/>
          </a:p>
        </p:txBody>
      </p:sp>
      <p:sp>
        <p:nvSpPr>
          <p:cNvPr id="221" name="Google Shape;221;p33"/>
          <p:cNvSpPr/>
          <p:nvPr/>
        </p:nvSpPr>
        <p:spPr>
          <a:xfrm>
            <a:off x="1651270" y="1895425"/>
            <a:ext cx="1351321" cy="1349477"/>
          </a:xfrm>
          <a:prstGeom prst="ellipse">
            <a:avLst/>
          </a:prstGeom>
          <a:solidFill>
            <a:srgbClr val="DBDBD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2" name="Google Shape;222;p33"/>
          <p:cNvSpPr txBox="1"/>
          <p:nvPr/>
        </p:nvSpPr>
        <p:spPr>
          <a:xfrm>
            <a:off x="1657862" y="2090617"/>
            <a:ext cx="1351321" cy="90024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Individual employment contracts / job security</a:t>
            </a:r>
            <a:endParaRPr sz="1100"/>
          </a:p>
        </p:txBody>
      </p:sp>
      <p:sp>
        <p:nvSpPr>
          <p:cNvPr id="223" name="Google Shape;223;p33"/>
          <p:cNvSpPr/>
          <p:nvPr/>
        </p:nvSpPr>
        <p:spPr>
          <a:xfrm>
            <a:off x="1591496" y="3292168"/>
            <a:ext cx="1351321" cy="1349477"/>
          </a:xfrm>
          <a:prstGeom prst="ellipse">
            <a:avLst/>
          </a:prstGeom>
          <a:solidFill>
            <a:srgbClr val="B3C6E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4" name="Google Shape;224;p33"/>
          <p:cNvSpPr txBox="1"/>
          <p:nvPr/>
        </p:nvSpPr>
        <p:spPr>
          <a:xfrm>
            <a:off x="1620521" y="3724532"/>
            <a:ext cx="1351321" cy="484748"/>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Sickness and disability</a:t>
            </a:r>
            <a:endParaRPr sz="1100"/>
          </a:p>
        </p:txBody>
      </p:sp>
      <p:sp>
        <p:nvSpPr>
          <p:cNvPr id="225" name="Google Shape;225;p33"/>
          <p:cNvSpPr/>
          <p:nvPr/>
        </p:nvSpPr>
        <p:spPr>
          <a:xfrm>
            <a:off x="3058256" y="3292168"/>
            <a:ext cx="1351321" cy="1349477"/>
          </a:xfrm>
          <a:prstGeom prst="ellipse">
            <a:avLst/>
          </a:prstGeom>
          <a:solidFill>
            <a:srgbClr val="C4E0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6" name="Google Shape;226;p33"/>
          <p:cNvSpPr txBox="1"/>
          <p:nvPr/>
        </p:nvSpPr>
        <p:spPr>
          <a:xfrm>
            <a:off x="3058256" y="3611165"/>
            <a:ext cx="1351321" cy="69249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Health and medical assistance</a:t>
            </a:r>
            <a:endParaRPr sz="1100"/>
          </a:p>
        </p:txBody>
      </p:sp>
      <p:sp>
        <p:nvSpPr>
          <p:cNvPr id="227" name="Google Shape;227;p33"/>
          <p:cNvSpPr/>
          <p:nvPr/>
        </p:nvSpPr>
        <p:spPr>
          <a:xfrm>
            <a:off x="3230759" y="1851692"/>
            <a:ext cx="1351321" cy="1349477"/>
          </a:xfrm>
          <a:prstGeom prst="ellipse">
            <a:avLst/>
          </a:prstGeom>
          <a:solidFill>
            <a:srgbClr val="FEE5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8" name="Google Shape;228;p33"/>
          <p:cNvSpPr txBox="1"/>
          <p:nvPr/>
        </p:nvSpPr>
        <p:spPr>
          <a:xfrm>
            <a:off x="3237351" y="2180181"/>
            <a:ext cx="1351321" cy="69249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Work-life balance arrangements</a:t>
            </a:r>
            <a:endParaRPr sz="1100"/>
          </a:p>
        </p:txBody>
      </p:sp>
      <p:sp>
        <p:nvSpPr>
          <p:cNvPr id="229" name="Google Shape;229;p33"/>
          <p:cNvSpPr/>
          <p:nvPr/>
        </p:nvSpPr>
        <p:spPr>
          <a:xfrm>
            <a:off x="4738023" y="1794311"/>
            <a:ext cx="1351321" cy="1349477"/>
          </a:xfrm>
          <a:prstGeom prst="ellipse">
            <a:avLst/>
          </a:prstGeom>
          <a:solidFill>
            <a:srgbClr val="F7CA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0" name="Google Shape;230;p33"/>
          <p:cNvSpPr txBox="1"/>
          <p:nvPr/>
        </p:nvSpPr>
        <p:spPr>
          <a:xfrm>
            <a:off x="4744616" y="2194491"/>
            <a:ext cx="1351321" cy="69249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Equality and/or violence in the workplace</a:t>
            </a:r>
            <a:endParaRPr sz="1100"/>
          </a:p>
        </p:txBody>
      </p:sp>
      <p:sp>
        <p:nvSpPr>
          <p:cNvPr id="231" name="Google Shape;231;p33"/>
          <p:cNvSpPr/>
          <p:nvPr/>
        </p:nvSpPr>
        <p:spPr>
          <a:xfrm>
            <a:off x="6256252" y="1661935"/>
            <a:ext cx="1351321" cy="1349477"/>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2" name="Google Shape;232;p33"/>
          <p:cNvSpPr txBox="1"/>
          <p:nvPr/>
        </p:nvSpPr>
        <p:spPr>
          <a:xfrm>
            <a:off x="6256252" y="2175137"/>
            <a:ext cx="1351321" cy="27699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Wages</a:t>
            </a:r>
            <a:endParaRPr sz="1100"/>
          </a:p>
        </p:txBody>
      </p:sp>
      <p:sp>
        <p:nvSpPr>
          <p:cNvPr id="233" name="Google Shape;233;p33"/>
          <p:cNvSpPr/>
          <p:nvPr/>
        </p:nvSpPr>
        <p:spPr>
          <a:xfrm>
            <a:off x="4483721" y="3230679"/>
            <a:ext cx="1441371" cy="1403922"/>
          </a:xfrm>
          <a:prstGeom prst="ellipse">
            <a:avLst/>
          </a:prstGeom>
          <a:solidFill>
            <a:srgbClr val="B3C6E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4" name="Google Shape;234;p33"/>
          <p:cNvSpPr txBox="1"/>
          <p:nvPr/>
        </p:nvSpPr>
        <p:spPr>
          <a:xfrm>
            <a:off x="4556142" y="3500912"/>
            <a:ext cx="1351321" cy="90024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Working hours, schedules, holidays and days of leave</a:t>
            </a:r>
            <a:endParaRPr sz="1100"/>
          </a:p>
        </p:txBody>
      </p:sp>
      <p:sp>
        <p:nvSpPr>
          <p:cNvPr id="235" name="Google Shape;235;p33"/>
          <p:cNvSpPr txBox="1">
            <a:spLocks noGrp="1"/>
          </p:cNvSpPr>
          <p:nvPr>
            <p:ph type="body" idx="1"/>
          </p:nvPr>
        </p:nvSpPr>
        <p:spPr>
          <a:xfrm>
            <a:off x="266043" y="1227386"/>
            <a:ext cx="8515350" cy="339467"/>
          </a:xfrm>
          <a:prstGeom prst="rect">
            <a:avLst/>
          </a:prstGeom>
          <a:noFill/>
          <a:ln>
            <a:noFill/>
          </a:ln>
        </p:spPr>
        <p:txBody>
          <a:bodyPr spcFirstLastPara="1" wrap="square" lIns="68575" tIns="34275" rIns="68575" bIns="34275" anchor="t" anchorCtr="0">
            <a:noAutofit/>
          </a:bodyPr>
          <a:lstStyle/>
          <a:p>
            <a:pPr marL="381000" marR="0" lvl="0" indent="-381000" algn="l" rtl="0">
              <a:lnSpc>
                <a:spcPct val="100000"/>
              </a:lnSpc>
              <a:spcBef>
                <a:spcPts val="0"/>
              </a:spcBef>
              <a:spcAft>
                <a:spcPts val="0"/>
              </a:spcAft>
              <a:buClr>
                <a:schemeClr val="dk1"/>
              </a:buClr>
              <a:buSzPts val="1800"/>
              <a:buFont typeface="Calibri"/>
              <a:buNone/>
            </a:pPr>
            <a:r>
              <a:rPr lang="it" sz="1800" b="1"/>
              <a:t>THE TOPICS CODED IN COBRA</a:t>
            </a:r>
            <a:endParaRPr/>
          </a:p>
        </p:txBody>
      </p:sp>
      <p:sp>
        <p:nvSpPr>
          <p:cNvPr id="236" name="Google Shape;236;p33"/>
          <p:cNvSpPr/>
          <p:nvPr/>
        </p:nvSpPr>
        <p:spPr>
          <a:xfrm>
            <a:off x="6057569" y="3252619"/>
            <a:ext cx="1351321" cy="1349477"/>
          </a:xfrm>
          <a:prstGeom prst="ellipse">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7" name="Google Shape;237;p33"/>
          <p:cNvSpPr/>
          <p:nvPr/>
        </p:nvSpPr>
        <p:spPr>
          <a:xfrm>
            <a:off x="7430072" y="2628769"/>
            <a:ext cx="1351321" cy="1349477"/>
          </a:xfrm>
          <a:prstGeom prst="ellipse">
            <a:avLst/>
          </a:prstGeom>
          <a:solidFill>
            <a:srgbClr val="FEE5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38" name="Google Shape;238;p33"/>
          <p:cNvSpPr txBox="1"/>
          <p:nvPr/>
        </p:nvSpPr>
        <p:spPr>
          <a:xfrm>
            <a:off x="6051531" y="3535176"/>
            <a:ext cx="1351321" cy="69249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Workers’ Representation &amp; Conflicts</a:t>
            </a:r>
            <a:endParaRPr sz="1100"/>
          </a:p>
        </p:txBody>
      </p:sp>
      <p:sp>
        <p:nvSpPr>
          <p:cNvPr id="239" name="Google Shape;239;p33"/>
          <p:cNvSpPr txBox="1"/>
          <p:nvPr/>
        </p:nvSpPr>
        <p:spPr>
          <a:xfrm>
            <a:off x="7421762" y="2906370"/>
            <a:ext cx="1351321" cy="692497"/>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it" sz="1400" b="0" i="0" u="none" strike="noStrike" cap="none">
                <a:solidFill>
                  <a:schemeClr val="dk1"/>
                </a:solidFill>
                <a:latin typeface="Calibri"/>
                <a:ea typeface="Calibri"/>
                <a:cs typeface="Calibri"/>
                <a:sym typeface="Calibri"/>
              </a:rPr>
              <a:t>New Technologies &amp; Green clauses</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Diavoorstelling (16:9)</PresentationFormat>
  <Paragraphs>151</Paragraphs>
  <Slides>16</Slides>
  <Notes>15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16</vt:i4>
      </vt:variant>
    </vt:vector>
  </HeadingPairs>
  <TitlesOfParts>
    <vt:vector size="22" baseType="lpstr">
      <vt:lpstr>Arial</vt:lpstr>
      <vt:lpstr>Calibri</vt:lpstr>
      <vt:lpstr>Noto Sans Symbols</vt:lpstr>
      <vt:lpstr>Overpass</vt:lpstr>
      <vt:lpstr>Simple Light</vt:lpstr>
      <vt:lpstr>Office Theme</vt:lpstr>
      <vt:lpstr>Explaining the Global WageIndicator Collective Agreements Database</vt:lpstr>
      <vt:lpstr>Funding acknowledgements</vt:lpstr>
      <vt:lpstr>PowerPoint-presentatie</vt:lpstr>
      <vt:lpstr>CBAs around the world</vt:lpstr>
      <vt:lpstr>The CBAs Database team</vt:lpstr>
      <vt:lpstr>Languages spoken by the CBAs Database team</vt:lpstr>
      <vt:lpstr>Collecting, annotating and coding agreements</vt:lpstr>
      <vt:lpstr>Anonymization of CBAs</vt:lpstr>
      <vt:lpstr>Collecting, annotating and coding agreements</vt:lpstr>
      <vt:lpstr>Collecting, annotating and coding agreements</vt:lpstr>
      <vt:lpstr>Collecting, annotating and coding agreements</vt:lpstr>
      <vt:lpstr>THE COMPARISON TOOL:</vt:lpstr>
      <vt:lpstr>Comparative analysis of collective agreements</vt:lpstr>
      <vt:lpstr>A comprehensive coding scheme* in continuous evolution…</vt:lpstr>
      <vt:lpstr>Projects of the WIF CBAs Database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the Global WageIndicator Collective Agreements Database</dc:title>
  <cp:lastModifiedBy>Fiona Dragstra</cp:lastModifiedBy>
  <cp:revision>1</cp:revision>
  <dcterms:modified xsi:type="dcterms:W3CDTF">2023-10-09T08:46:05Z</dcterms:modified>
</cp:coreProperties>
</file>