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460" r:id="rId3"/>
    <p:sldId id="257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A72F9-4C46-BF41-8B65-DBCA6211BB36}" type="doc">
      <dgm:prSet loTypeId="urn:microsoft.com/office/officeart/2005/8/layout/defaul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54820560-E131-BA42-856A-E71EA2E791C4}">
      <dgm:prSet phldrT="[Text]"/>
      <dgm:spPr/>
      <dgm:t>
        <a:bodyPr/>
        <a:lstStyle/>
        <a:p>
          <a:pPr algn="ctr">
            <a:buFont typeface="+mj-lt"/>
            <a:buAutoNum type="arabicPeriod"/>
          </a:pPr>
          <a:r>
            <a:rPr lang="en-IN"/>
            <a:t>General CBA data</a:t>
          </a:r>
          <a:endParaRPr lang="en-GB"/>
        </a:p>
      </dgm:t>
    </dgm:pt>
    <dgm:pt modelId="{126DE7B8-7DB4-B447-BA9E-03815FE5F532}" type="parTrans" cxnId="{9437D5FE-1413-ED4A-A48F-20A9FDE0BD67}">
      <dgm:prSet/>
      <dgm:spPr/>
      <dgm:t>
        <a:bodyPr/>
        <a:lstStyle/>
        <a:p>
          <a:pPr algn="ctr"/>
          <a:endParaRPr lang="en-GB"/>
        </a:p>
      </dgm:t>
    </dgm:pt>
    <dgm:pt modelId="{9D0C3DAC-0320-684D-8FFA-DBCC302CA14C}" type="sibTrans" cxnId="{9437D5FE-1413-ED4A-A48F-20A9FDE0BD67}">
      <dgm:prSet/>
      <dgm:spPr/>
      <dgm:t>
        <a:bodyPr/>
        <a:lstStyle/>
        <a:p>
          <a:pPr algn="ctr"/>
          <a:endParaRPr lang="en-GB"/>
        </a:p>
      </dgm:t>
    </dgm:pt>
    <dgm:pt modelId="{06C2019C-7883-A642-BC22-D3BA3320111E}">
      <dgm:prSet/>
      <dgm:spPr/>
      <dgm:t>
        <a:bodyPr/>
        <a:lstStyle/>
        <a:p>
          <a:pPr algn="ctr">
            <a:buFont typeface="+mj-lt"/>
            <a:buAutoNum type="arabicPeriod"/>
          </a:pPr>
          <a:r>
            <a:rPr lang="en-IN"/>
            <a:t>Job titles</a:t>
          </a:r>
        </a:p>
      </dgm:t>
    </dgm:pt>
    <dgm:pt modelId="{665B0CBF-C73F-E54D-9474-8FED54890E0E}" type="parTrans" cxnId="{9C9CBBD3-DF9C-1A48-852B-AC52E2483445}">
      <dgm:prSet/>
      <dgm:spPr/>
      <dgm:t>
        <a:bodyPr/>
        <a:lstStyle/>
        <a:p>
          <a:pPr algn="ctr"/>
          <a:endParaRPr lang="en-GB"/>
        </a:p>
      </dgm:t>
    </dgm:pt>
    <dgm:pt modelId="{BA4DF892-D0C9-EA45-A34B-62D7478CE189}" type="sibTrans" cxnId="{9C9CBBD3-DF9C-1A48-852B-AC52E2483445}">
      <dgm:prSet/>
      <dgm:spPr/>
      <dgm:t>
        <a:bodyPr/>
        <a:lstStyle/>
        <a:p>
          <a:pPr algn="ctr"/>
          <a:endParaRPr lang="en-GB"/>
        </a:p>
      </dgm:t>
    </dgm:pt>
    <dgm:pt modelId="{185C0BFB-63D9-DD43-BC56-09AB4E9F73E6}">
      <dgm:prSet/>
      <dgm:spPr/>
      <dgm:t>
        <a:bodyPr/>
        <a:lstStyle/>
        <a:p>
          <a:pPr algn="ctr">
            <a:buFont typeface="+mj-lt"/>
            <a:buAutoNum type="arabicPeriod"/>
          </a:pPr>
          <a:r>
            <a:rPr lang="en-IN"/>
            <a:t>Social security and pensions</a:t>
          </a:r>
        </a:p>
      </dgm:t>
    </dgm:pt>
    <dgm:pt modelId="{5C8F4F0F-B571-DD4C-B8B7-483250E1DC87}" type="parTrans" cxnId="{592B0DA3-EA76-FB4E-9F2A-255764C0434C}">
      <dgm:prSet/>
      <dgm:spPr/>
      <dgm:t>
        <a:bodyPr/>
        <a:lstStyle/>
        <a:p>
          <a:pPr algn="ctr"/>
          <a:endParaRPr lang="en-GB"/>
        </a:p>
      </dgm:t>
    </dgm:pt>
    <dgm:pt modelId="{9405CFB8-94C9-D44B-98AB-E44E414BB678}" type="sibTrans" cxnId="{592B0DA3-EA76-FB4E-9F2A-255764C0434C}">
      <dgm:prSet/>
      <dgm:spPr/>
      <dgm:t>
        <a:bodyPr/>
        <a:lstStyle/>
        <a:p>
          <a:pPr algn="ctr"/>
          <a:endParaRPr lang="en-GB"/>
        </a:p>
      </dgm:t>
    </dgm:pt>
    <dgm:pt modelId="{9294040B-C209-4149-82F5-77E7165097A6}">
      <dgm:prSet/>
      <dgm:spPr/>
      <dgm:t>
        <a:bodyPr/>
        <a:lstStyle/>
        <a:p>
          <a:pPr algn="ctr">
            <a:buFont typeface="+mj-lt"/>
            <a:buAutoNum type="arabicPeriod"/>
          </a:pPr>
          <a:r>
            <a:rPr lang="en-IN"/>
            <a:t>Training </a:t>
          </a:r>
        </a:p>
      </dgm:t>
    </dgm:pt>
    <dgm:pt modelId="{A8E987DA-CFA3-704C-8ED9-A7F931E22683}" type="parTrans" cxnId="{906051E5-E217-BD44-8E94-7C2955EA29FF}">
      <dgm:prSet/>
      <dgm:spPr/>
      <dgm:t>
        <a:bodyPr/>
        <a:lstStyle/>
        <a:p>
          <a:pPr algn="ctr"/>
          <a:endParaRPr lang="en-GB"/>
        </a:p>
      </dgm:t>
    </dgm:pt>
    <dgm:pt modelId="{A619DF93-7343-374C-A518-243D38FBF3BE}" type="sibTrans" cxnId="{906051E5-E217-BD44-8E94-7C2955EA29FF}">
      <dgm:prSet/>
      <dgm:spPr/>
      <dgm:t>
        <a:bodyPr/>
        <a:lstStyle/>
        <a:p>
          <a:pPr algn="ctr"/>
          <a:endParaRPr lang="en-GB"/>
        </a:p>
      </dgm:t>
    </dgm:pt>
    <dgm:pt modelId="{6AACF856-2352-8140-82CE-69CCD5921AAA}">
      <dgm:prSet/>
      <dgm:spPr/>
      <dgm:t>
        <a:bodyPr/>
        <a:lstStyle/>
        <a:p>
          <a:pPr algn="ctr">
            <a:buFont typeface="+mj-lt"/>
            <a:buAutoNum type="arabicPeriod"/>
          </a:pPr>
          <a:r>
            <a:rPr lang="en-IN"/>
            <a:t>Employment contracts</a:t>
          </a:r>
        </a:p>
      </dgm:t>
    </dgm:pt>
    <dgm:pt modelId="{3738DF93-EE2F-9C42-BE8C-252E0EC7A193}" type="parTrans" cxnId="{C52F54FB-4D9B-684B-BF48-C9228538EB13}">
      <dgm:prSet/>
      <dgm:spPr/>
      <dgm:t>
        <a:bodyPr/>
        <a:lstStyle/>
        <a:p>
          <a:pPr algn="ctr"/>
          <a:endParaRPr lang="en-GB"/>
        </a:p>
      </dgm:t>
    </dgm:pt>
    <dgm:pt modelId="{6018AA2F-4EDF-7144-A64F-8FD8A6C8AE0B}" type="sibTrans" cxnId="{C52F54FB-4D9B-684B-BF48-C9228538EB13}">
      <dgm:prSet/>
      <dgm:spPr/>
      <dgm:t>
        <a:bodyPr/>
        <a:lstStyle/>
        <a:p>
          <a:pPr algn="ctr"/>
          <a:endParaRPr lang="en-GB"/>
        </a:p>
      </dgm:t>
    </dgm:pt>
    <dgm:pt modelId="{25A34CB4-C791-8541-A4EB-FE39A83B2CE8}">
      <dgm:prSet/>
      <dgm:spPr/>
      <dgm:t>
        <a:bodyPr/>
        <a:lstStyle/>
        <a:p>
          <a:pPr algn="ctr">
            <a:buFont typeface="+mj-lt"/>
            <a:buAutoNum type="arabicPeriod"/>
          </a:pPr>
          <a:r>
            <a:rPr lang="en-IN"/>
            <a:t>Sickness and disability</a:t>
          </a:r>
        </a:p>
      </dgm:t>
    </dgm:pt>
    <dgm:pt modelId="{ED2A3F3F-DA16-2044-9A9F-98B4295BE31D}" type="parTrans" cxnId="{3C4C233F-C2D9-A846-BD8D-129740727256}">
      <dgm:prSet/>
      <dgm:spPr/>
      <dgm:t>
        <a:bodyPr/>
        <a:lstStyle/>
        <a:p>
          <a:pPr algn="ctr"/>
          <a:endParaRPr lang="en-GB"/>
        </a:p>
      </dgm:t>
    </dgm:pt>
    <dgm:pt modelId="{BC7AB4AA-E7E4-374B-8D66-513D80DB71A6}" type="sibTrans" cxnId="{3C4C233F-C2D9-A846-BD8D-129740727256}">
      <dgm:prSet/>
      <dgm:spPr/>
      <dgm:t>
        <a:bodyPr/>
        <a:lstStyle/>
        <a:p>
          <a:pPr algn="ctr"/>
          <a:endParaRPr lang="en-GB"/>
        </a:p>
      </dgm:t>
    </dgm:pt>
    <dgm:pt modelId="{8A7D8553-6071-8248-A4CD-477F90EAE681}">
      <dgm:prSet/>
      <dgm:spPr/>
      <dgm:t>
        <a:bodyPr/>
        <a:lstStyle/>
        <a:p>
          <a:pPr algn="ctr">
            <a:buFont typeface="+mj-lt"/>
            <a:buAutoNum type="arabicPeriod"/>
          </a:pPr>
          <a:r>
            <a:rPr lang="en-IN" dirty="0"/>
            <a:t>Health and medical assistance</a:t>
          </a:r>
        </a:p>
      </dgm:t>
    </dgm:pt>
    <dgm:pt modelId="{BDA045F9-8D9A-B142-96B0-105EF7B59CFD}" type="parTrans" cxnId="{DFD3EC16-079B-BB46-BD50-3FB1A3C50F85}">
      <dgm:prSet/>
      <dgm:spPr/>
      <dgm:t>
        <a:bodyPr/>
        <a:lstStyle/>
        <a:p>
          <a:pPr algn="ctr"/>
          <a:endParaRPr lang="en-GB"/>
        </a:p>
      </dgm:t>
    </dgm:pt>
    <dgm:pt modelId="{95F24B8B-301D-A94E-A7CE-9DB594C54D09}" type="sibTrans" cxnId="{DFD3EC16-079B-BB46-BD50-3FB1A3C50F85}">
      <dgm:prSet/>
      <dgm:spPr/>
      <dgm:t>
        <a:bodyPr/>
        <a:lstStyle/>
        <a:p>
          <a:pPr algn="ctr"/>
          <a:endParaRPr lang="en-GB"/>
        </a:p>
      </dgm:t>
    </dgm:pt>
    <dgm:pt modelId="{15164606-DBE7-734D-8822-D2C5F1551B0D}">
      <dgm:prSet/>
      <dgm:spPr>
        <a:solidFill>
          <a:schemeClr val="accent2"/>
        </a:solidFill>
      </dgm:spPr>
      <dgm:t>
        <a:bodyPr/>
        <a:lstStyle/>
        <a:p>
          <a:pPr algn="ctr">
            <a:buFont typeface="+mj-lt"/>
            <a:buAutoNum type="arabicPeriod"/>
          </a:pPr>
          <a:r>
            <a:rPr lang="en-IN" dirty="0"/>
            <a:t>Work/family balance arrangements</a:t>
          </a:r>
        </a:p>
      </dgm:t>
    </dgm:pt>
    <dgm:pt modelId="{B71EDDE5-4A25-664D-BFAE-E7E174BE3FA6}" type="parTrans" cxnId="{842D5EF4-7293-4A45-901A-9567AC121E04}">
      <dgm:prSet/>
      <dgm:spPr/>
      <dgm:t>
        <a:bodyPr/>
        <a:lstStyle/>
        <a:p>
          <a:pPr algn="ctr"/>
          <a:endParaRPr lang="en-GB"/>
        </a:p>
      </dgm:t>
    </dgm:pt>
    <dgm:pt modelId="{1CE6E549-943D-BF44-9071-846DC7D2A50C}" type="sibTrans" cxnId="{842D5EF4-7293-4A45-901A-9567AC121E04}">
      <dgm:prSet/>
      <dgm:spPr/>
      <dgm:t>
        <a:bodyPr/>
        <a:lstStyle/>
        <a:p>
          <a:pPr algn="ctr"/>
          <a:endParaRPr lang="en-GB"/>
        </a:p>
      </dgm:t>
    </dgm:pt>
    <dgm:pt modelId="{686D8E8B-8F48-314B-9EDA-998CCF12348D}">
      <dgm:prSet/>
      <dgm:spPr>
        <a:solidFill>
          <a:schemeClr val="accent2"/>
        </a:solidFill>
      </dgm:spPr>
      <dgm:t>
        <a:bodyPr/>
        <a:lstStyle/>
        <a:p>
          <a:pPr algn="ctr">
            <a:buFont typeface="+mj-lt"/>
            <a:buAutoNum type="arabicPeriod"/>
          </a:pPr>
          <a:r>
            <a:rPr lang="en-IN"/>
            <a:t>Gender equality issues</a:t>
          </a:r>
        </a:p>
      </dgm:t>
    </dgm:pt>
    <dgm:pt modelId="{8690BD43-CB5B-A441-8A89-CD43BF7C7BFC}" type="parTrans" cxnId="{CD986846-5A8D-B042-B71E-214161B90E87}">
      <dgm:prSet/>
      <dgm:spPr/>
      <dgm:t>
        <a:bodyPr/>
        <a:lstStyle/>
        <a:p>
          <a:pPr algn="ctr"/>
          <a:endParaRPr lang="en-GB"/>
        </a:p>
      </dgm:t>
    </dgm:pt>
    <dgm:pt modelId="{27EA088B-A08B-E44E-82F4-D8100DBEC1D7}" type="sibTrans" cxnId="{CD986846-5A8D-B042-B71E-214161B90E87}">
      <dgm:prSet/>
      <dgm:spPr/>
      <dgm:t>
        <a:bodyPr/>
        <a:lstStyle/>
        <a:p>
          <a:pPr algn="ctr"/>
          <a:endParaRPr lang="en-GB"/>
        </a:p>
      </dgm:t>
    </dgm:pt>
    <dgm:pt modelId="{B9702BB9-55D0-AC4C-97F4-63231C4BC46E}">
      <dgm:prSet/>
      <dgm:spPr/>
      <dgm:t>
        <a:bodyPr/>
        <a:lstStyle/>
        <a:p>
          <a:pPr algn="ctr">
            <a:buFont typeface="+mj-lt"/>
            <a:buAutoNum type="arabicPeriod"/>
          </a:pPr>
          <a:r>
            <a:rPr lang="en-IN" dirty="0"/>
            <a:t>Wages</a:t>
          </a:r>
        </a:p>
      </dgm:t>
    </dgm:pt>
    <dgm:pt modelId="{0CD15FA5-69A6-A940-8D8D-FDF784057CA0}" type="parTrans" cxnId="{930B5CAE-9116-1049-B0F7-391D88357A53}">
      <dgm:prSet/>
      <dgm:spPr/>
      <dgm:t>
        <a:bodyPr/>
        <a:lstStyle/>
        <a:p>
          <a:pPr algn="ctr"/>
          <a:endParaRPr lang="en-GB"/>
        </a:p>
      </dgm:t>
    </dgm:pt>
    <dgm:pt modelId="{1AF68445-820B-5243-BDEE-A6E43B430BAD}" type="sibTrans" cxnId="{930B5CAE-9116-1049-B0F7-391D88357A53}">
      <dgm:prSet/>
      <dgm:spPr/>
      <dgm:t>
        <a:bodyPr/>
        <a:lstStyle/>
        <a:p>
          <a:pPr algn="ctr"/>
          <a:endParaRPr lang="en-GB"/>
        </a:p>
      </dgm:t>
    </dgm:pt>
    <dgm:pt modelId="{A6E05A3C-D913-C843-82CD-DFF8F416C869}">
      <dgm:prSet/>
      <dgm:spPr/>
      <dgm:t>
        <a:bodyPr/>
        <a:lstStyle/>
        <a:p>
          <a:pPr algn="ctr">
            <a:buFont typeface="+mj-lt"/>
            <a:buAutoNum type="arabicPeriod"/>
          </a:pPr>
          <a:r>
            <a:rPr lang="en-IN"/>
            <a:t>Working hours</a:t>
          </a:r>
        </a:p>
      </dgm:t>
    </dgm:pt>
    <dgm:pt modelId="{A6E3B441-CA4F-0C47-BF55-B1DF12931351}" type="parTrans" cxnId="{42947FDC-D486-8348-B188-4338C8A9C3B3}">
      <dgm:prSet/>
      <dgm:spPr/>
      <dgm:t>
        <a:bodyPr/>
        <a:lstStyle/>
        <a:p>
          <a:pPr algn="ctr"/>
          <a:endParaRPr lang="en-GB"/>
        </a:p>
      </dgm:t>
    </dgm:pt>
    <dgm:pt modelId="{2360B351-9C51-244B-8803-AEFDD7F84593}" type="sibTrans" cxnId="{42947FDC-D486-8348-B188-4338C8A9C3B3}">
      <dgm:prSet/>
      <dgm:spPr/>
      <dgm:t>
        <a:bodyPr/>
        <a:lstStyle/>
        <a:p>
          <a:pPr algn="ctr"/>
          <a:endParaRPr lang="en-GB"/>
        </a:p>
      </dgm:t>
    </dgm:pt>
    <dgm:pt modelId="{8103AFA5-EACA-F24B-AFA2-7580B27BBB5B}">
      <dgm:prSet/>
      <dgm:spPr/>
      <dgm:t>
        <a:bodyPr/>
        <a:lstStyle/>
        <a:p>
          <a:pPr algn="ctr">
            <a:buFont typeface="+mj-lt"/>
            <a:buAutoNum type="arabicPeriod"/>
          </a:pPr>
          <a:r>
            <a:rPr lang="en-IN"/>
            <a:t>Coverage</a:t>
          </a:r>
        </a:p>
      </dgm:t>
    </dgm:pt>
    <dgm:pt modelId="{1713FD52-11CF-A041-B9A8-EE22615B168E}" type="parTrans" cxnId="{857F9984-26BD-714C-907F-6DF519A6CB40}">
      <dgm:prSet/>
      <dgm:spPr/>
      <dgm:t>
        <a:bodyPr/>
        <a:lstStyle/>
        <a:p>
          <a:pPr algn="ctr"/>
          <a:endParaRPr lang="en-GB"/>
        </a:p>
      </dgm:t>
    </dgm:pt>
    <dgm:pt modelId="{A026C8AC-A6DF-4D4D-BE5B-1C98FC051628}" type="sibTrans" cxnId="{857F9984-26BD-714C-907F-6DF519A6CB40}">
      <dgm:prSet/>
      <dgm:spPr/>
      <dgm:t>
        <a:bodyPr/>
        <a:lstStyle/>
        <a:p>
          <a:pPr algn="ctr"/>
          <a:endParaRPr lang="en-GB"/>
        </a:p>
      </dgm:t>
    </dgm:pt>
    <dgm:pt modelId="{E0ABC9F1-AA75-164F-806A-3730567854FD}" type="pres">
      <dgm:prSet presAssocID="{4B6A72F9-4C46-BF41-8B65-DBCA6211BB36}" presName="diagram" presStyleCnt="0">
        <dgm:presLayoutVars>
          <dgm:dir/>
          <dgm:resizeHandles val="exact"/>
        </dgm:presLayoutVars>
      </dgm:prSet>
      <dgm:spPr/>
    </dgm:pt>
    <dgm:pt modelId="{EBF5C627-7029-AE4E-977D-90F7EF92E6A0}" type="pres">
      <dgm:prSet presAssocID="{54820560-E131-BA42-856A-E71EA2E791C4}" presName="node" presStyleLbl="node1" presStyleIdx="0" presStyleCnt="12">
        <dgm:presLayoutVars>
          <dgm:bulletEnabled val="1"/>
        </dgm:presLayoutVars>
      </dgm:prSet>
      <dgm:spPr/>
    </dgm:pt>
    <dgm:pt modelId="{762C28AE-FAF9-6748-8B30-6697FF097363}" type="pres">
      <dgm:prSet presAssocID="{9D0C3DAC-0320-684D-8FFA-DBCC302CA14C}" presName="sibTrans" presStyleCnt="0"/>
      <dgm:spPr/>
    </dgm:pt>
    <dgm:pt modelId="{D6F538D5-DA45-1B47-96BE-046BB8B1A555}" type="pres">
      <dgm:prSet presAssocID="{06C2019C-7883-A642-BC22-D3BA3320111E}" presName="node" presStyleLbl="node1" presStyleIdx="1" presStyleCnt="12">
        <dgm:presLayoutVars>
          <dgm:bulletEnabled val="1"/>
        </dgm:presLayoutVars>
      </dgm:prSet>
      <dgm:spPr/>
    </dgm:pt>
    <dgm:pt modelId="{BCCFF7EA-0226-F34C-97B6-531E5DE8A750}" type="pres">
      <dgm:prSet presAssocID="{BA4DF892-D0C9-EA45-A34B-62D7478CE189}" presName="sibTrans" presStyleCnt="0"/>
      <dgm:spPr/>
    </dgm:pt>
    <dgm:pt modelId="{92186E9C-55E1-2C4C-820E-A399D7B41E9D}" type="pres">
      <dgm:prSet presAssocID="{185C0BFB-63D9-DD43-BC56-09AB4E9F73E6}" presName="node" presStyleLbl="node1" presStyleIdx="2" presStyleCnt="12">
        <dgm:presLayoutVars>
          <dgm:bulletEnabled val="1"/>
        </dgm:presLayoutVars>
      </dgm:prSet>
      <dgm:spPr/>
    </dgm:pt>
    <dgm:pt modelId="{CB239D15-1505-3F46-90C0-26C3859BBBF5}" type="pres">
      <dgm:prSet presAssocID="{9405CFB8-94C9-D44B-98AB-E44E414BB678}" presName="sibTrans" presStyleCnt="0"/>
      <dgm:spPr/>
    </dgm:pt>
    <dgm:pt modelId="{DFE28E2E-4256-6447-B64F-39D3FE52E7E5}" type="pres">
      <dgm:prSet presAssocID="{9294040B-C209-4149-82F5-77E7165097A6}" presName="node" presStyleLbl="node1" presStyleIdx="3" presStyleCnt="12">
        <dgm:presLayoutVars>
          <dgm:bulletEnabled val="1"/>
        </dgm:presLayoutVars>
      </dgm:prSet>
      <dgm:spPr/>
    </dgm:pt>
    <dgm:pt modelId="{AD52AF61-C7B8-8C42-85A9-19ACE49382CC}" type="pres">
      <dgm:prSet presAssocID="{A619DF93-7343-374C-A518-243D38FBF3BE}" presName="sibTrans" presStyleCnt="0"/>
      <dgm:spPr/>
    </dgm:pt>
    <dgm:pt modelId="{3B2964F5-A822-7648-A9BB-3F13F8AF37D3}" type="pres">
      <dgm:prSet presAssocID="{6AACF856-2352-8140-82CE-69CCD5921AAA}" presName="node" presStyleLbl="node1" presStyleIdx="4" presStyleCnt="12">
        <dgm:presLayoutVars>
          <dgm:bulletEnabled val="1"/>
        </dgm:presLayoutVars>
      </dgm:prSet>
      <dgm:spPr/>
    </dgm:pt>
    <dgm:pt modelId="{D072B8FA-784C-184A-8527-D484A611D08B}" type="pres">
      <dgm:prSet presAssocID="{6018AA2F-4EDF-7144-A64F-8FD8A6C8AE0B}" presName="sibTrans" presStyleCnt="0"/>
      <dgm:spPr/>
    </dgm:pt>
    <dgm:pt modelId="{0346963B-55D4-E849-A285-C9E921D3D98A}" type="pres">
      <dgm:prSet presAssocID="{25A34CB4-C791-8541-A4EB-FE39A83B2CE8}" presName="node" presStyleLbl="node1" presStyleIdx="5" presStyleCnt="12">
        <dgm:presLayoutVars>
          <dgm:bulletEnabled val="1"/>
        </dgm:presLayoutVars>
      </dgm:prSet>
      <dgm:spPr/>
    </dgm:pt>
    <dgm:pt modelId="{1C979E0B-F3DD-0240-8A8B-A41DAA13EBD3}" type="pres">
      <dgm:prSet presAssocID="{BC7AB4AA-E7E4-374B-8D66-513D80DB71A6}" presName="sibTrans" presStyleCnt="0"/>
      <dgm:spPr/>
    </dgm:pt>
    <dgm:pt modelId="{9FF8FCCA-F3C1-334C-B21E-C23E63B7CD5B}" type="pres">
      <dgm:prSet presAssocID="{8A7D8553-6071-8248-A4CD-477F90EAE681}" presName="node" presStyleLbl="node1" presStyleIdx="6" presStyleCnt="12">
        <dgm:presLayoutVars>
          <dgm:bulletEnabled val="1"/>
        </dgm:presLayoutVars>
      </dgm:prSet>
      <dgm:spPr/>
    </dgm:pt>
    <dgm:pt modelId="{67A8FBDA-996A-2D47-8896-7DFF109A8219}" type="pres">
      <dgm:prSet presAssocID="{95F24B8B-301D-A94E-A7CE-9DB594C54D09}" presName="sibTrans" presStyleCnt="0"/>
      <dgm:spPr/>
    </dgm:pt>
    <dgm:pt modelId="{C74CF4E1-F657-0346-A890-55859DA7CA74}" type="pres">
      <dgm:prSet presAssocID="{15164606-DBE7-734D-8822-D2C5F1551B0D}" presName="node" presStyleLbl="node1" presStyleIdx="7" presStyleCnt="12">
        <dgm:presLayoutVars>
          <dgm:bulletEnabled val="1"/>
        </dgm:presLayoutVars>
      </dgm:prSet>
      <dgm:spPr/>
    </dgm:pt>
    <dgm:pt modelId="{73EB84FD-7519-2B48-9FB8-31D9F4AFB191}" type="pres">
      <dgm:prSet presAssocID="{1CE6E549-943D-BF44-9071-846DC7D2A50C}" presName="sibTrans" presStyleCnt="0"/>
      <dgm:spPr/>
    </dgm:pt>
    <dgm:pt modelId="{CE75181F-A0F7-7748-904D-AA33B7B4D000}" type="pres">
      <dgm:prSet presAssocID="{686D8E8B-8F48-314B-9EDA-998CCF12348D}" presName="node" presStyleLbl="node1" presStyleIdx="8" presStyleCnt="12">
        <dgm:presLayoutVars>
          <dgm:bulletEnabled val="1"/>
        </dgm:presLayoutVars>
      </dgm:prSet>
      <dgm:spPr/>
    </dgm:pt>
    <dgm:pt modelId="{A01D872D-0A17-C64E-B4C6-747019F65A03}" type="pres">
      <dgm:prSet presAssocID="{27EA088B-A08B-E44E-82F4-D8100DBEC1D7}" presName="sibTrans" presStyleCnt="0"/>
      <dgm:spPr/>
    </dgm:pt>
    <dgm:pt modelId="{84B252E4-05E8-A54A-91D2-C0EAC17240D8}" type="pres">
      <dgm:prSet presAssocID="{B9702BB9-55D0-AC4C-97F4-63231C4BC46E}" presName="node" presStyleLbl="node1" presStyleIdx="9" presStyleCnt="12">
        <dgm:presLayoutVars>
          <dgm:bulletEnabled val="1"/>
        </dgm:presLayoutVars>
      </dgm:prSet>
      <dgm:spPr/>
    </dgm:pt>
    <dgm:pt modelId="{5CD9B38B-278B-1D44-BA29-0D7792CDA904}" type="pres">
      <dgm:prSet presAssocID="{1AF68445-820B-5243-BDEE-A6E43B430BAD}" presName="sibTrans" presStyleCnt="0"/>
      <dgm:spPr/>
    </dgm:pt>
    <dgm:pt modelId="{577E162E-EFCF-494C-A701-DF42561E0C4A}" type="pres">
      <dgm:prSet presAssocID="{A6E05A3C-D913-C843-82CD-DFF8F416C869}" presName="node" presStyleLbl="node1" presStyleIdx="10" presStyleCnt="12">
        <dgm:presLayoutVars>
          <dgm:bulletEnabled val="1"/>
        </dgm:presLayoutVars>
      </dgm:prSet>
      <dgm:spPr/>
    </dgm:pt>
    <dgm:pt modelId="{36A6F26D-4D0A-5F43-93F6-44842D57453F}" type="pres">
      <dgm:prSet presAssocID="{2360B351-9C51-244B-8803-AEFDD7F84593}" presName="sibTrans" presStyleCnt="0"/>
      <dgm:spPr/>
    </dgm:pt>
    <dgm:pt modelId="{EC2A2376-0531-FB46-AE12-A7F17AFF0F99}" type="pres">
      <dgm:prSet presAssocID="{8103AFA5-EACA-F24B-AFA2-7580B27BBB5B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E067507-F5D9-B54D-817C-227F756A6F2C}" type="presOf" srcId="{4B6A72F9-4C46-BF41-8B65-DBCA6211BB36}" destId="{E0ABC9F1-AA75-164F-806A-3730567854FD}" srcOrd="0" destOrd="0" presId="urn:microsoft.com/office/officeart/2005/8/layout/default"/>
    <dgm:cxn modelId="{DFD3EC16-079B-BB46-BD50-3FB1A3C50F85}" srcId="{4B6A72F9-4C46-BF41-8B65-DBCA6211BB36}" destId="{8A7D8553-6071-8248-A4CD-477F90EAE681}" srcOrd="6" destOrd="0" parTransId="{BDA045F9-8D9A-B142-96B0-105EF7B59CFD}" sibTransId="{95F24B8B-301D-A94E-A7CE-9DB594C54D09}"/>
    <dgm:cxn modelId="{3E370A1E-F1A3-6A4A-AA5A-67BC8FD4F8FE}" type="presOf" srcId="{06C2019C-7883-A642-BC22-D3BA3320111E}" destId="{D6F538D5-DA45-1B47-96BE-046BB8B1A555}" srcOrd="0" destOrd="0" presId="urn:microsoft.com/office/officeart/2005/8/layout/default"/>
    <dgm:cxn modelId="{3C4C233F-C2D9-A846-BD8D-129740727256}" srcId="{4B6A72F9-4C46-BF41-8B65-DBCA6211BB36}" destId="{25A34CB4-C791-8541-A4EB-FE39A83B2CE8}" srcOrd="5" destOrd="0" parTransId="{ED2A3F3F-DA16-2044-9A9F-98B4295BE31D}" sibTransId="{BC7AB4AA-E7E4-374B-8D66-513D80DB71A6}"/>
    <dgm:cxn modelId="{CD986846-5A8D-B042-B71E-214161B90E87}" srcId="{4B6A72F9-4C46-BF41-8B65-DBCA6211BB36}" destId="{686D8E8B-8F48-314B-9EDA-998CCF12348D}" srcOrd="8" destOrd="0" parTransId="{8690BD43-CB5B-A441-8A89-CD43BF7C7BFC}" sibTransId="{27EA088B-A08B-E44E-82F4-D8100DBEC1D7}"/>
    <dgm:cxn modelId="{841D506B-0116-B144-BF53-1F1AA7BB3EA1}" type="presOf" srcId="{54820560-E131-BA42-856A-E71EA2E791C4}" destId="{EBF5C627-7029-AE4E-977D-90F7EF92E6A0}" srcOrd="0" destOrd="0" presId="urn:microsoft.com/office/officeart/2005/8/layout/default"/>
    <dgm:cxn modelId="{1E909B7D-DFB0-144F-886B-46CAB410B781}" type="presOf" srcId="{A6E05A3C-D913-C843-82CD-DFF8F416C869}" destId="{577E162E-EFCF-494C-A701-DF42561E0C4A}" srcOrd="0" destOrd="0" presId="urn:microsoft.com/office/officeart/2005/8/layout/default"/>
    <dgm:cxn modelId="{86F47484-A150-0941-ABEB-A4C8B686BDEF}" type="presOf" srcId="{8103AFA5-EACA-F24B-AFA2-7580B27BBB5B}" destId="{EC2A2376-0531-FB46-AE12-A7F17AFF0F99}" srcOrd="0" destOrd="0" presId="urn:microsoft.com/office/officeart/2005/8/layout/default"/>
    <dgm:cxn modelId="{857F9984-26BD-714C-907F-6DF519A6CB40}" srcId="{4B6A72F9-4C46-BF41-8B65-DBCA6211BB36}" destId="{8103AFA5-EACA-F24B-AFA2-7580B27BBB5B}" srcOrd="11" destOrd="0" parTransId="{1713FD52-11CF-A041-B9A8-EE22615B168E}" sibTransId="{A026C8AC-A6DF-4D4D-BE5B-1C98FC051628}"/>
    <dgm:cxn modelId="{3CAEC08E-CDA0-BD4E-A92D-819E4ABBA0CB}" type="presOf" srcId="{185C0BFB-63D9-DD43-BC56-09AB4E9F73E6}" destId="{92186E9C-55E1-2C4C-820E-A399D7B41E9D}" srcOrd="0" destOrd="0" presId="urn:microsoft.com/office/officeart/2005/8/layout/default"/>
    <dgm:cxn modelId="{A62E1395-886E-ED42-8901-8EC4D16BD3CD}" type="presOf" srcId="{25A34CB4-C791-8541-A4EB-FE39A83B2CE8}" destId="{0346963B-55D4-E849-A285-C9E921D3D98A}" srcOrd="0" destOrd="0" presId="urn:microsoft.com/office/officeart/2005/8/layout/default"/>
    <dgm:cxn modelId="{7B5E5E9F-6835-4D49-8996-AAD9ECB64A90}" type="presOf" srcId="{B9702BB9-55D0-AC4C-97F4-63231C4BC46E}" destId="{84B252E4-05E8-A54A-91D2-C0EAC17240D8}" srcOrd="0" destOrd="0" presId="urn:microsoft.com/office/officeart/2005/8/layout/default"/>
    <dgm:cxn modelId="{592B0DA3-EA76-FB4E-9F2A-255764C0434C}" srcId="{4B6A72F9-4C46-BF41-8B65-DBCA6211BB36}" destId="{185C0BFB-63D9-DD43-BC56-09AB4E9F73E6}" srcOrd="2" destOrd="0" parTransId="{5C8F4F0F-B571-DD4C-B8B7-483250E1DC87}" sibTransId="{9405CFB8-94C9-D44B-98AB-E44E414BB678}"/>
    <dgm:cxn modelId="{C6F453AC-5228-7E43-9F0C-0CFD282CAE0A}" type="presOf" srcId="{686D8E8B-8F48-314B-9EDA-998CCF12348D}" destId="{CE75181F-A0F7-7748-904D-AA33B7B4D000}" srcOrd="0" destOrd="0" presId="urn:microsoft.com/office/officeart/2005/8/layout/default"/>
    <dgm:cxn modelId="{930B5CAE-9116-1049-B0F7-391D88357A53}" srcId="{4B6A72F9-4C46-BF41-8B65-DBCA6211BB36}" destId="{B9702BB9-55D0-AC4C-97F4-63231C4BC46E}" srcOrd="9" destOrd="0" parTransId="{0CD15FA5-69A6-A940-8D8D-FDF784057CA0}" sibTransId="{1AF68445-820B-5243-BDEE-A6E43B430BAD}"/>
    <dgm:cxn modelId="{828AF1BE-1D3A-9D4A-9845-DB5BFAA9097B}" type="presOf" srcId="{15164606-DBE7-734D-8822-D2C5F1551B0D}" destId="{C74CF4E1-F657-0346-A890-55859DA7CA74}" srcOrd="0" destOrd="0" presId="urn:microsoft.com/office/officeart/2005/8/layout/default"/>
    <dgm:cxn modelId="{632257C9-4253-D043-8912-3B60CE9439B7}" type="presOf" srcId="{6AACF856-2352-8140-82CE-69CCD5921AAA}" destId="{3B2964F5-A822-7648-A9BB-3F13F8AF37D3}" srcOrd="0" destOrd="0" presId="urn:microsoft.com/office/officeart/2005/8/layout/default"/>
    <dgm:cxn modelId="{9C9CBBD3-DF9C-1A48-852B-AC52E2483445}" srcId="{4B6A72F9-4C46-BF41-8B65-DBCA6211BB36}" destId="{06C2019C-7883-A642-BC22-D3BA3320111E}" srcOrd="1" destOrd="0" parTransId="{665B0CBF-C73F-E54D-9474-8FED54890E0E}" sibTransId="{BA4DF892-D0C9-EA45-A34B-62D7478CE189}"/>
    <dgm:cxn modelId="{42947FDC-D486-8348-B188-4338C8A9C3B3}" srcId="{4B6A72F9-4C46-BF41-8B65-DBCA6211BB36}" destId="{A6E05A3C-D913-C843-82CD-DFF8F416C869}" srcOrd="10" destOrd="0" parTransId="{A6E3B441-CA4F-0C47-BF55-B1DF12931351}" sibTransId="{2360B351-9C51-244B-8803-AEFDD7F84593}"/>
    <dgm:cxn modelId="{906051E5-E217-BD44-8E94-7C2955EA29FF}" srcId="{4B6A72F9-4C46-BF41-8B65-DBCA6211BB36}" destId="{9294040B-C209-4149-82F5-77E7165097A6}" srcOrd="3" destOrd="0" parTransId="{A8E987DA-CFA3-704C-8ED9-A7F931E22683}" sibTransId="{A619DF93-7343-374C-A518-243D38FBF3BE}"/>
    <dgm:cxn modelId="{59FC2BF2-83CB-AD44-8B57-3A31BF7F3816}" type="presOf" srcId="{8A7D8553-6071-8248-A4CD-477F90EAE681}" destId="{9FF8FCCA-F3C1-334C-B21E-C23E63B7CD5B}" srcOrd="0" destOrd="0" presId="urn:microsoft.com/office/officeart/2005/8/layout/default"/>
    <dgm:cxn modelId="{842D5EF4-7293-4A45-901A-9567AC121E04}" srcId="{4B6A72F9-4C46-BF41-8B65-DBCA6211BB36}" destId="{15164606-DBE7-734D-8822-D2C5F1551B0D}" srcOrd="7" destOrd="0" parTransId="{B71EDDE5-4A25-664D-BFAE-E7E174BE3FA6}" sibTransId="{1CE6E549-943D-BF44-9071-846DC7D2A50C}"/>
    <dgm:cxn modelId="{C52F54FB-4D9B-684B-BF48-C9228538EB13}" srcId="{4B6A72F9-4C46-BF41-8B65-DBCA6211BB36}" destId="{6AACF856-2352-8140-82CE-69CCD5921AAA}" srcOrd="4" destOrd="0" parTransId="{3738DF93-EE2F-9C42-BE8C-252E0EC7A193}" sibTransId="{6018AA2F-4EDF-7144-A64F-8FD8A6C8AE0B}"/>
    <dgm:cxn modelId="{537985FC-7C57-924A-A4CE-5CCB1172738F}" type="presOf" srcId="{9294040B-C209-4149-82F5-77E7165097A6}" destId="{DFE28E2E-4256-6447-B64F-39D3FE52E7E5}" srcOrd="0" destOrd="0" presId="urn:microsoft.com/office/officeart/2005/8/layout/default"/>
    <dgm:cxn modelId="{9437D5FE-1413-ED4A-A48F-20A9FDE0BD67}" srcId="{4B6A72F9-4C46-BF41-8B65-DBCA6211BB36}" destId="{54820560-E131-BA42-856A-E71EA2E791C4}" srcOrd="0" destOrd="0" parTransId="{126DE7B8-7DB4-B447-BA9E-03815FE5F532}" sibTransId="{9D0C3DAC-0320-684D-8FFA-DBCC302CA14C}"/>
    <dgm:cxn modelId="{47E373BE-2C59-704D-9166-B846B1CE2887}" type="presParOf" srcId="{E0ABC9F1-AA75-164F-806A-3730567854FD}" destId="{EBF5C627-7029-AE4E-977D-90F7EF92E6A0}" srcOrd="0" destOrd="0" presId="urn:microsoft.com/office/officeart/2005/8/layout/default"/>
    <dgm:cxn modelId="{77384F18-4596-F145-9752-7E77D9A4F6F7}" type="presParOf" srcId="{E0ABC9F1-AA75-164F-806A-3730567854FD}" destId="{762C28AE-FAF9-6748-8B30-6697FF097363}" srcOrd="1" destOrd="0" presId="urn:microsoft.com/office/officeart/2005/8/layout/default"/>
    <dgm:cxn modelId="{0EE0D702-5490-EB44-BB53-422846ED8BD8}" type="presParOf" srcId="{E0ABC9F1-AA75-164F-806A-3730567854FD}" destId="{D6F538D5-DA45-1B47-96BE-046BB8B1A555}" srcOrd="2" destOrd="0" presId="urn:microsoft.com/office/officeart/2005/8/layout/default"/>
    <dgm:cxn modelId="{6CAAB0D2-6DC3-B14A-9168-E4B8DE94CB8A}" type="presParOf" srcId="{E0ABC9F1-AA75-164F-806A-3730567854FD}" destId="{BCCFF7EA-0226-F34C-97B6-531E5DE8A750}" srcOrd="3" destOrd="0" presId="urn:microsoft.com/office/officeart/2005/8/layout/default"/>
    <dgm:cxn modelId="{4D338A7F-8BE3-9C47-AB2A-D50B8DAB1A9D}" type="presParOf" srcId="{E0ABC9F1-AA75-164F-806A-3730567854FD}" destId="{92186E9C-55E1-2C4C-820E-A399D7B41E9D}" srcOrd="4" destOrd="0" presId="urn:microsoft.com/office/officeart/2005/8/layout/default"/>
    <dgm:cxn modelId="{09531CBA-9307-9A47-9094-BCE133EC1194}" type="presParOf" srcId="{E0ABC9F1-AA75-164F-806A-3730567854FD}" destId="{CB239D15-1505-3F46-90C0-26C3859BBBF5}" srcOrd="5" destOrd="0" presId="urn:microsoft.com/office/officeart/2005/8/layout/default"/>
    <dgm:cxn modelId="{F96544FD-AABD-3A4E-9CCE-A3A4EB8733C0}" type="presParOf" srcId="{E0ABC9F1-AA75-164F-806A-3730567854FD}" destId="{DFE28E2E-4256-6447-B64F-39D3FE52E7E5}" srcOrd="6" destOrd="0" presId="urn:microsoft.com/office/officeart/2005/8/layout/default"/>
    <dgm:cxn modelId="{6097BB8D-B867-0447-9910-066DB4879AF6}" type="presParOf" srcId="{E0ABC9F1-AA75-164F-806A-3730567854FD}" destId="{AD52AF61-C7B8-8C42-85A9-19ACE49382CC}" srcOrd="7" destOrd="0" presId="urn:microsoft.com/office/officeart/2005/8/layout/default"/>
    <dgm:cxn modelId="{3D182E27-50A1-A842-95A4-E862523ADEC3}" type="presParOf" srcId="{E0ABC9F1-AA75-164F-806A-3730567854FD}" destId="{3B2964F5-A822-7648-A9BB-3F13F8AF37D3}" srcOrd="8" destOrd="0" presId="urn:microsoft.com/office/officeart/2005/8/layout/default"/>
    <dgm:cxn modelId="{324FB5E5-AC28-9F4A-A36A-C275E591FE17}" type="presParOf" srcId="{E0ABC9F1-AA75-164F-806A-3730567854FD}" destId="{D072B8FA-784C-184A-8527-D484A611D08B}" srcOrd="9" destOrd="0" presId="urn:microsoft.com/office/officeart/2005/8/layout/default"/>
    <dgm:cxn modelId="{D34A57A7-5C70-F446-AAAB-32479F3008A4}" type="presParOf" srcId="{E0ABC9F1-AA75-164F-806A-3730567854FD}" destId="{0346963B-55D4-E849-A285-C9E921D3D98A}" srcOrd="10" destOrd="0" presId="urn:microsoft.com/office/officeart/2005/8/layout/default"/>
    <dgm:cxn modelId="{B2671AAD-8363-3B4E-8714-CC2828C4C24A}" type="presParOf" srcId="{E0ABC9F1-AA75-164F-806A-3730567854FD}" destId="{1C979E0B-F3DD-0240-8A8B-A41DAA13EBD3}" srcOrd="11" destOrd="0" presId="urn:microsoft.com/office/officeart/2005/8/layout/default"/>
    <dgm:cxn modelId="{7C8BBF27-E0A5-8A41-90A3-59A75B8A373F}" type="presParOf" srcId="{E0ABC9F1-AA75-164F-806A-3730567854FD}" destId="{9FF8FCCA-F3C1-334C-B21E-C23E63B7CD5B}" srcOrd="12" destOrd="0" presId="urn:microsoft.com/office/officeart/2005/8/layout/default"/>
    <dgm:cxn modelId="{2E0B1293-6BB6-6046-900E-9430F3171531}" type="presParOf" srcId="{E0ABC9F1-AA75-164F-806A-3730567854FD}" destId="{67A8FBDA-996A-2D47-8896-7DFF109A8219}" srcOrd="13" destOrd="0" presId="urn:microsoft.com/office/officeart/2005/8/layout/default"/>
    <dgm:cxn modelId="{4CB8C6B9-17B2-E348-8B29-DE861E223480}" type="presParOf" srcId="{E0ABC9F1-AA75-164F-806A-3730567854FD}" destId="{C74CF4E1-F657-0346-A890-55859DA7CA74}" srcOrd="14" destOrd="0" presId="urn:microsoft.com/office/officeart/2005/8/layout/default"/>
    <dgm:cxn modelId="{22B4D078-A4E7-2C45-A66E-281D43D8258A}" type="presParOf" srcId="{E0ABC9F1-AA75-164F-806A-3730567854FD}" destId="{73EB84FD-7519-2B48-9FB8-31D9F4AFB191}" srcOrd="15" destOrd="0" presId="urn:microsoft.com/office/officeart/2005/8/layout/default"/>
    <dgm:cxn modelId="{C81D9650-4E16-1D4B-8BC8-BED9719ADF34}" type="presParOf" srcId="{E0ABC9F1-AA75-164F-806A-3730567854FD}" destId="{CE75181F-A0F7-7748-904D-AA33B7B4D000}" srcOrd="16" destOrd="0" presId="urn:microsoft.com/office/officeart/2005/8/layout/default"/>
    <dgm:cxn modelId="{B3335C1F-F8C0-164B-B703-A301415618F6}" type="presParOf" srcId="{E0ABC9F1-AA75-164F-806A-3730567854FD}" destId="{A01D872D-0A17-C64E-B4C6-747019F65A03}" srcOrd="17" destOrd="0" presId="urn:microsoft.com/office/officeart/2005/8/layout/default"/>
    <dgm:cxn modelId="{4DCFD3F4-970F-8E43-9354-BD5BA5CAA94F}" type="presParOf" srcId="{E0ABC9F1-AA75-164F-806A-3730567854FD}" destId="{84B252E4-05E8-A54A-91D2-C0EAC17240D8}" srcOrd="18" destOrd="0" presId="urn:microsoft.com/office/officeart/2005/8/layout/default"/>
    <dgm:cxn modelId="{8CF07BD1-E55E-AA49-9714-A126A30D0591}" type="presParOf" srcId="{E0ABC9F1-AA75-164F-806A-3730567854FD}" destId="{5CD9B38B-278B-1D44-BA29-0D7792CDA904}" srcOrd="19" destOrd="0" presId="urn:microsoft.com/office/officeart/2005/8/layout/default"/>
    <dgm:cxn modelId="{4C5AE4DF-1175-FF42-A380-4D60D8D398F3}" type="presParOf" srcId="{E0ABC9F1-AA75-164F-806A-3730567854FD}" destId="{577E162E-EFCF-494C-A701-DF42561E0C4A}" srcOrd="20" destOrd="0" presId="urn:microsoft.com/office/officeart/2005/8/layout/default"/>
    <dgm:cxn modelId="{25AF0973-D421-7646-9B66-54494FDA532C}" type="presParOf" srcId="{E0ABC9F1-AA75-164F-806A-3730567854FD}" destId="{36A6F26D-4D0A-5F43-93F6-44842D57453F}" srcOrd="21" destOrd="0" presId="urn:microsoft.com/office/officeart/2005/8/layout/default"/>
    <dgm:cxn modelId="{AE39D9BB-2007-BC4B-BD91-4B574D65C377}" type="presParOf" srcId="{E0ABC9F1-AA75-164F-806A-3730567854FD}" destId="{EC2A2376-0531-FB46-AE12-A7F17AFF0F99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5C627-7029-AE4E-977D-90F7EF92E6A0}">
      <dsp:nvSpPr>
        <dsp:cNvPr id="0" name=""/>
        <dsp:cNvSpPr/>
      </dsp:nvSpPr>
      <dsp:spPr>
        <a:xfrm>
          <a:off x="1668" y="464550"/>
          <a:ext cx="1323724" cy="7942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N" sz="1600" kern="1200"/>
            <a:t>General CBA data</a:t>
          </a:r>
          <a:endParaRPr lang="en-GB" sz="1600" kern="1200"/>
        </a:p>
      </dsp:txBody>
      <dsp:txXfrm>
        <a:off x="1668" y="464550"/>
        <a:ext cx="1323724" cy="794234"/>
      </dsp:txXfrm>
    </dsp:sp>
    <dsp:sp modelId="{D6F538D5-DA45-1B47-96BE-046BB8B1A555}">
      <dsp:nvSpPr>
        <dsp:cNvPr id="0" name=""/>
        <dsp:cNvSpPr/>
      </dsp:nvSpPr>
      <dsp:spPr>
        <a:xfrm>
          <a:off x="1457765" y="464550"/>
          <a:ext cx="1323724" cy="7942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N" sz="1600" kern="1200"/>
            <a:t>Job titles</a:t>
          </a:r>
        </a:p>
      </dsp:txBody>
      <dsp:txXfrm>
        <a:off x="1457765" y="464550"/>
        <a:ext cx="1323724" cy="794234"/>
      </dsp:txXfrm>
    </dsp:sp>
    <dsp:sp modelId="{92186E9C-55E1-2C4C-820E-A399D7B41E9D}">
      <dsp:nvSpPr>
        <dsp:cNvPr id="0" name=""/>
        <dsp:cNvSpPr/>
      </dsp:nvSpPr>
      <dsp:spPr>
        <a:xfrm>
          <a:off x="2913863" y="464550"/>
          <a:ext cx="1323724" cy="7942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N" sz="1600" kern="1200"/>
            <a:t>Social security and pensions</a:t>
          </a:r>
        </a:p>
      </dsp:txBody>
      <dsp:txXfrm>
        <a:off x="2913863" y="464550"/>
        <a:ext cx="1323724" cy="794234"/>
      </dsp:txXfrm>
    </dsp:sp>
    <dsp:sp modelId="{DFE28E2E-4256-6447-B64F-39D3FE52E7E5}">
      <dsp:nvSpPr>
        <dsp:cNvPr id="0" name=""/>
        <dsp:cNvSpPr/>
      </dsp:nvSpPr>
      <dsp:spPr>
        <a:xfrm>
          <a:off x="4369960" y="464550"/>
          <a:ext cx="1323724" cy="7942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N" sz="1600" kern="1200"/>
            <a:t>Training </a:t>
          </a:r>
        </a:p>
      </dsp:txBody>
      <dsp:txXfrm>
        <a:off x="4369960" y="464550"/>
        <a:ext cx="1323724" cy="794234"/>
      </dsp:txXfrm>
    </dsp:sp>
    <dsp:sp modelId="{3B2964F5-A822-7648-A9BB-3F13F8AF37D3}">
      <dsp:nvSpPr>
        <dsp:cNvPr id="0" name=""/>
        <dsp:cNvSpPr/>
      </dsp:nvSpPr>
      <dsp:spPr>
        <a:xfrm>
          <a:off x="1668" y="1391157"/>
          <a:ext cx="1323724" cy="7942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N" sz="1600" kern="1200"/>
            <a:t>Employment contracts</a:t>
          </a:r>
        </a:p>
      </dsp:txBody>
      <dsp:txXfrm>
        <a:off x="1668" y="1391157"/>
        <a:ext cx="1323724" cy="794234"/>
      </dsp:txXfrm>
    </dsp:sp>
    <dsp:sp modelId="{0346963B-55D4-E849-A285-C9E921D3D98A}">
      <dsp:nvSpPr>
        <dsp:cNvPr id="0" name=""/>
        <dsp:cNvSpPr/>
      </dsp:nvSpPr>
      <dsp:spPr>
        <a:xfrm>
          <a:off x="1457765" y="1391157"/>
          <a:ext cx="1323724" cy="7942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N" sz="1600" kern="1200"/>
            <a:t>Sickness and disability</a:t>
          </a:r>
        </a:p>
      </dsp:txBody>
      <dsp:txXfrm>
        <a:off x="1457765" y="1391157"/>
        <a:ext cx="1323724" cy="794234"/>
      </dsp:txXfrm>
    </dsp:sp>
    <dsp:sp modelId="{9FF8FCCA-F3C1-334C-B21E-C23E63B7CD5B}">
      <dsp:nvSpPr>
        <dsp:cNvPr id="0" name=""/>
        <dsp:cNvSpPr/>
      </dsp:nvSpPr>
      <dsp:spPr>
        <a:xfrm>
          <a:off x="2913863" y="1391157"/>
          <a:ext cx="1323724" cy="7942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N" sz="1600" kern="1200" dirty="0"/>
            <a:t>Health and medical assistance</a:t>
          </a:r>
        </a:p>
      </dsp:txBody>
      <dsp:txXfrm>
        <a:off x="2913863" y="1391157"/>
        <a:ext cx="1323724" cy="794234"/>
      </dsp:txXfrm>
    </dsp:sp>
    <dsp:sp modelId="{C74CF4E1-F657-0346-A890-55859DA7CA74}">
      <dsp:nvSpPr>
        <dsp:cNvPr id="0" name=""/>
        <dsp:cNvSpPr/>
      </dsp:nvSpPr>
      <dsp:spPr>
        <a:xfrm>
          <a:off x="4369960" y="1391157"/>
          <a:ext cx="1323724" cy="79423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N" sz="1600" kern="1200" dirty="0"/>
            <a:t>Work/family balance arrangements</a:t>
          </a:r>
        </a:p>
      </dsp:txBody>
      <dsp:txXfrm>
        <a:off x="4369960" y="1391157"/>
        <a:ext cx="1323724" cy="794234"/>
      </dsp:txXfrm>
    </dsp:sp>
    <dsp:sp modelId="{CE75181F-A0F7-7748-904D-AA33B7B4D000}">
      <dsp:nvSpPr>
        <dsp:cNvPr id="0" name=""/>
        <dsp:cNvSpPr/>
      </dsp:nvSpPr>
      <dsp:spPr>
        <a:xfrm>
          <a:off x="1668" y="2317764"/>
          <a:ext cx="1323724" cy="79423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N" sz="1600" kern="1200"/>
            <a:t>Gender equality issues</a:t>
          </a:r>
        </a:p>
      </dsp:txBody>
      <dsp:txXfrm>
        <a:off x="1668" y="2317764"/>
        <a:ext cx="1323724" cy="794234"/>
      </dsp:txXfrm>
    </dsp:sp>
    <dsp:sp modelId="{84B252E4-05E8-A54A-91D2-C0EAC17240D8}">
      <dsp:nvSpPr>
        <dsp:cNvPr id="0" name=""/>
        <dsp:cNvSpPr/>
      </dsp:nvSpPr>
      <dsp:spPr>
        <a:xfrm>
          <a:off x="1457765" y="2317764"/>
          <a:ext cx="1323724" cy="7942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N" sz="1600" kern="1200" dirty="0"/>
            <a:t>Wages</a:t>
          </a:r>
        </a:p>
      </dsp:txBody>
      <dsp:txXfrm>
        <a:off x="1457765" y="2317764"/>
        <a:ext cx="1323724" cy="794234"/>
      </dsp:txXfrm>
    </dsp:sp>
    <dsp:sp modelId="{577E162E-EFCF-494C-A701-DF42561E0C4A}">
      <dsp:nvSpPr>
        <dsp:cNvPr id="0" name=""/>
        <dsp:cNvSpPr/>
      </dsp:nvSpPr>
      <dsp:spPr>
        <a:xfrm>
          <a:off x="2913863" y="2317764"/>
          <a:ext cx="1323724" cy="7942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N" sz="1600" kern="1200"/>
            <a:t>Working hours</a:t>
          </a:r>
        </a:p>
      </dsp:txBody>
      <dsp:txXfrm>
        <a:off x="2913863" y="2317764"/>
        <a:ext cx="1323724" cy="794234"/>
      </dsp:txXfrm>
    </dsp:sp>
    <dsp:sp modelId="{EC2A2376-0531-FB46-AE12-A7F17AFF0F99}">
      <dsp:nvSpPr>
        <dsp:cNvPr id="0" name=""/>
        <dsp:cNvSpPr/>
      </dsp:nvSpPr>
      <dsp:spPr>
        <a:xfrm>
          <a:off x="4369960" y="2317764"/>
          <a:ext cx="1323724" cy="7942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N" sz="1600" kern="1200"/>
            <a:t>Coverage</a:t>
          </a:r>
        </a:p>
      </dsp:txBody>
      <dsp:txXfrm>
        <a:off x="4369960" y="2317764"/>
        <a:ext cx="1323724" cy="794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A676-9289-465F-A6F7-C6436BCD7264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C5AE4-5E4B-4F2C-9CFB-D58FB74640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90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333E-FAB1-0DBC-82AC-92F0458B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00847-792D-2988-E159-DEC1DF89D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2C8E4-1A21-8A80-204A-2EC32D0D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7AB-CA4C-2B43-BFCE-7BCD0A45B32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1519B-75EE-C3D9-98A2-6D6BC7B9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1A69B-38A5-E885-1BCE-FCC1CD48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E6FA-3D72-4B4C-9BA8-F11F259C71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8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AFC2-13B2-68F7-45FB-430CD7FC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EB5AE9-6C6B-797E-B039-AD62A2AF1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9EE52-CA5E-81CA-454D-73EE8BE8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7AB-CA4C-2B43-BFCE-7BCD0A45B32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1F9F7-F236-21E6-86A4-C20C7299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1270B-20A7-5BF4-79EC-A8591ADB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E6FA-3D72-4B4C-9BA8-F11F259C71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8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C78E5C-E2FE-EA6C-2068-328173F0A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7FBE8-8437-645A-712A-7FA93E74D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419C3-4916-0BA0-C6E8-F5D1986B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7AB-CA4C-2B43-BFCE-7BCD0A45B32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61497-AF33-BAAB-C1B3-C2BC505AC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59EC-694D-46CC-B22F-4AB88689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E6FA-3D72-4B4C-9BA8-F11F259C71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5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fr-CH" dirty="0">
                <a:solidFill>
                  <a:srgbClr val="1E2DBE"/>
                </a:solidFill>
                <a:effectLst/>
                <a:latin typeface="Overpass" pitchFamily="2" charset="77"/>
              </a:rPr>
              <a:t>8th </a:t>
            </a:r>
            <a:r>
              <a:rPr lang="fr-CH" dirty="0" err="1">
                <a:solidFill>
                  <a:srgbClr val="1E2DBE"/>
                </a:solidFill>
                <a:effectLst/>
                <a:latin typeface="Overpass" pitchFamily="2" charset="77"/>
              </a:rPr>
              <a:t>Regulating</a:t>
            </a:r>
            <a:r>
              <a:rPr lang="fr-CH" dirty="0">
                <a:solidFill>
                  <a:srgbClr val="1E2DBE"/>
                </a:solidFill>
                <a:effectLst/>
                <a:latin typeface="Overpass" pitchFamily="2" charset="77"/>
              </a:rPr>
              <a:t> for </a:t>
            </a:r>
            <a:r>
              <a:rPr lang="fr-CH" dirty="0" err="1">
                <a:solidFill>
                  <a:srgbClr val="1E2DBE"/>
                </a:solidFill>
                <a:effectLst/>
                <a:latin typeface="Overpass" pitchFamily="2" charset="77"/>
              </a:rPr>
              <a:t>Decent</a:t>
            </a:r>
            <a:r>
              <a:rPr lang="fr-CH" dirty="0">
                <a:solidFill>
                  <a:srgbClr val="1E2DBE"/>
                </a:solidFill>
                <a:effectLst/>
                <a:latin typeface="Overpass" pitchFamily="2" charset="77"/>
              </a:rPr>
              <a:t> Work </a:t>
            </a:r>
            <a:r>
              <a:rPr lang="fr-CH" dirty="0" err="1">
                <a:solidFill>
                  <a:srgbClr val="1E2DBE"/>
                </a:solidFill>
                <a:effectLst/>
                <a:latin typeface="Overpass" pitchFamily="2" charset="77"/>
              </a:rPr>
              <a:t>Conference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picture, or leave unchanged for plain colour fill</a:t>
            </a:r>
          </a:p>
        </p:txBody>
      </p:sp>
      <p:pic>
        <p:nvPicPr>
          <p:cNvPr id="8" name="Image 7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42A0AAF0-F976-BBA3-BBE7-8739B81B8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16455" r="-2540" b="-16455"/>
          <a:stretch/>
        </p:blipFill>
        <p:spPr>
          <a:xfrm>
            <a:off x="496279" y="461965"/>
            <a:ext cx="2743200" cy="102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4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B4977-08C0-36FC-EBAF-3345B8D23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D7107-2C3F-0B9A-63CB-1E9DD000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7AB-CA4C-2B43-BFCE-7BCD0A45B32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6554F-31E8-5ADD-C4DA-DE3B7F83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15198-9AEF-8AD8-3D5C-2446F440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E6FA-3D72-4B4C-9BA8-F11F259C71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A47D-FD5E-48C2-0EF4-2170EA4F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CB735-AA15-FC2E-70FD-D0248D365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BA8A2-537B-9F85-978F-CA8C0722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7AB-CA4C-2B43-BFCE-7BCD0A45B32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54DC7-F1AB-D80B-789D-8DEF48FD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B00B5-2DED-496F-0333-0C2FA0C0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E6FA-3D72-4B4C-9BA8-F11F259C71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9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3B29-18D5-10F0-0D88-561B1B34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56F3B-296F-3EB0-C091-FC06E726E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24ADB-B019-5F32-C1BA-61E4E3334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734C4-AB0A-324E-11B5-6D36F389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7AB-CA4C-2B43-BFCE-7BCD0A45B32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4C962-0107-3D52-54C0-10C8F83F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7A0DE-53D2-6147-619B-02B97D38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E6FA-3D72-4B4C-9BA8-F11F259C71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F050-EED0-8C83-4622-3C544DA2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7C63D-D018-7453-2EDA-4B79D81EA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84692-EAAB-E915-93B0-2B446A7A3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B4A2-A2D9-2BF5-5659-D5D4A2E67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3CA10-7909-B572-C0FD-FEB3E0A23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EEFC0-4D25-AB91-8F33-3A99FE19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7AB-CA4C-2B43-BFCE-7BCD0A45B32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1C53C0-7148-BA97-8680-B71F9BB5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9A4FE-0492-3F7F-FF9B-DBF39DCC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E6FA-3D72-4B4C-9BA8-F11F259C71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5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8D52-0613-D7F9-900E-E25221B2A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EC144E-DBC9-B15E-D9A4-EFEDD338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7AB-CA4C-2B43-BFCE-7BCD0A45B32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9ED33-D944-B805-05F7-99F3F459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FDB50-F5F8-B725-EE70-B912B0EC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E6FA-3D72-4B4C-9BA8-F11F259C7114}" type="slidenum">
              <a:rPr lang="en-US" smtClean="0"/>
              <a:t>‹nr.›</a:t>
            </a:fld>
            <a:endParaRPr lang="en-US"/>
          </a:p>
        </p:txBody>
      </p:sp>
      <p:pic>
        <p:nvPicPr>
          <p:cNvPr id="6" name="Google Shape;72;p13">
            <a:extLst>
              <a:ext uri="{FF2B5EF4-FFF2-40B4-BE49-F238E27FC236}">
                <a16:creationId xmlns:a16="http://schemas.microsoft.com/office/drawing/2014/main" id="{D1C8211E-A623-DF9D-3E16-C669161AAA1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356350"/>
            <a:ext cx="2743201" cy="52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13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A38C9-3818-4399-89F0-C2499A2C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7AB-CA4C-2B43-BFCE-7BCD0A45B32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3AD60-90E1-B4EC-4627-17A0908E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5B795-8B39-B620-63E3-2861EE06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E6FA-3D72-4B4C-9BA8-F11F259C71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C6C9-6945-872F-8DFD-13F29F37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936B-C028-1CD0-1EEE-B2667A909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600B7-F613-D7CA-3F39-1D728839C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89DA4-3B83-661D-373C-072359ED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7AB-CA4C-2B43-BFCE-7BCD0A45B32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7509-F884-A9A2-7CFF-670C910D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18283-114C-ACF0-E538-49A8D41B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E6FA-3D72-4B4C-9BA8-F11F259C71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1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7467-AAAE-7411-E0BA-287C6E72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9FCD1-57E3-24FF-35D6-57108450E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F5CAC-A316-3751-9494-E7DA5991E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650CD-5906-C0CC-3AA0-84F1A4CC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7AB-CA4C-2B43-BFCE-7BCD0A45B32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BF815-8B4A-5DE0-164D-FB850844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D8ED7-FAEF-8B0D-03D7-223FBCFF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E6FA-3D72-4B4C-9BA8-F11F259C71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552AC-4DBE-551E-D0CE-DB1ACD87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5BE2B-28D9-D199-AB4E-9B17ED4EF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D8F53-0DF3-ABE1-3664-5DF89212C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4C7AB-CA4C-2B43-BFCE-7BCD0A45B32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4E66B-8165-CCE2-2049-AF71E5BB2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DFDFE-09B9-A6B5-0FF8-B1D7D038E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E6FA-3D72-4B4C-9BA8-F11F259C71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0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s://lh4.googleusercontent.com/yvTcY9s0q4qHG2Y4LluNy9HFoe0CJPP4QsCVYVv-bibCR3BDEMgqOdQ_cIp6w5bMGZdNsiZVY6JKG_-UIGKS0T3aoIKNrSwEJON8guQFmEfS38pY-42bdArZrPOOCJqOqBpicFW2EniHzWOXVzR914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lh6.googleusercontent.com/phDnG3Zg3GUKER7yd1DUrIjyyctvNBVP-dFcA5m9XXG4ImcT0QBBqxi4LrTG5WcTbHUsBGzIFh_tUZJ9FlHd36f4VwgE1oWF6ln7G2WR-MgY47kymvQnWpWJYXHYMBa5lR4SRFhrdzxnJUFtHd-0ne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D55C-A8CB-A800-E257-AA4FF77857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Female friendly clauses in collective bargaining agreements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A40B3-BA7B-5DF3-65F9-65CFC630D4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Rupa </a:t>
            </a:r>
            <a:r>
              <a:rPr lang="en-US" dirty="0" err="1"/>
              <a:t>Korde</a:t>
            </a:r>
            <a:r>
              <a:rPr lang="en-US" dirty="0"/>
              <a:t> and </a:t>
            </a:r>
            <a:r>
              <a:rPr lang="en-US" dirty="0" err="1"/>
              <a:t>Mahika</a:t>
            </a:r>
            <a:r>
              <a:rPr lang="en-US" dirty="0"/>
              <a:t> Gandhi</a:t>
            </a:r>
          </a:p>
          <a:p>
            <a:r>
              <a:rPr lang="en-US" dirty="0"/>
              <a:t>Economics and Public Policy Department</a:t>
            </a:r>
          </a:p>
          <a:p>
            <a:r>
              <a:rPr lang="en-US" dirty="0"/>
              <a:t>FLAME University, India</a:t>
            </a:r>
          </a:p>
        </p:txBody>
      </p:sp>
      <p:pic>
        <p:nvPicPr>
          <p:cNvPr id="5" name="Picture 2" descr="FLAME University — College Fair">
            <a:extLst>
              <a:ext uri="{FF2B5EF4-FFF2-40B4-BE49-F238E27FC236}">
                <a16:creationId xmlns:a16="http://schemas.microsoft.com/office/drawing/2014/main" id="{273E5E1A-7B9F-A131-3FF5-A261964D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006"/>
            <a:ext cx="1761067" cy="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ages — The Industry We Want">
            <a:extLst>
              <a:ext uri="{FF2B5EF4-FFF2-40B4-BE49-F238E27FC236}">
                <a16:creationId xmlns:a16="http://schemas.microsoft.com/office/drawing/2014/main" id="{8B485D2F-1F48-D6BA-D29D-85197D437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6229110"/>
            <a:ext cx="3871383" cy="5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827F-D5AC-D2D3-2FFB-71CEBF2D9C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581" y="114604"/>
            <a:ext cx="6410417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Breastfeeding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C364-0E11-032F-3BE1-FA376B82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8" y="1349635"/>
            <a:ext cx="6032290" cy="4625279"/>
          </a:xfrm>
        </p:spPr>
        <p:txBody>
          <a:bodyPr>
            <a:normAutofit/>
          </a:bodyPr>
          <a:lstStyle/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Zimbabwe emerges as a frontrunner with an average inclusion of 30% of such clauses 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Notably, Central American countries showcase commendable progress in this area. El Salvador and Guatemala join the ranks of the top 5 countries with significant inclusion of breastfeeding clauses in their CBAs.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Furthermore, European countries also excel in prioritising breastfeeding clauses. Turkey and Spain secure their positions among the top 5.</a:t>
            </a: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17A80-97D3-1DF0-DBCB-07519CFFA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4" b="3897"/>
          <a:stretch/>
        </p:blipFill>
        <p:spPr bwMode="auto">
          <a:xfrm>
            <a:off x="6375748" y="0"/>
            <a:ext cx="581625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Wages — The Industry We Want">
            <a:extLst>
              <a:ext uri="{FF2B5EF4-FFF2-40B4-BE49-F238E27FC236}">
                <a16:creationId xmlns:a16="http://schemas.microsoft.com/office/drawing/2014/main" id="{3058F3C3-F0E5-75DA-A8E0-BA4AC1BCB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6229110"/>
            <a:ext cx="3871383" cy="5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ME University — College Fair">
            <a:extLst>
              <a:ext uri="{FF2B5EF4-FFF2-40B4-BE49-F238E27FC236}">
                <a16:creationId xmlns:a16="http://schemas.microsoft.com/office/drawing/2014/main" id="{CE6C1A32-4C45-147F-3072-04ABB842D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006"/>
            <a:ext cx="1761067" cy="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38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827F-D5AC-D2D3-2FFB-71CEBF2D9C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581" y="114604"/>
            <a:ext cx="6410417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Gender Equality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C364-0E11-032F-3BE1-FA376B82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8" y="1349635"/>
            <a:ext cx="6032290" cy="4625279"/>
          </a:xfrm>
        </p:spPr>
        <p:txBody>
          <a:bodyPr>
            <a:normAutofit/>
          </a:bodyPr>
          <a:lstStyle/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Spain, Romania, and Italy stand out by including over 40% of these clauses, on average, in their CBAs. 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France, in particular, incorporates 60% of these clauses in its CBAs. 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However, there is room for improvement in several regions. African countries, including Tanzania, Kenya, Mozambique, and Zambia, along with Asian countries like Vietnam and Pakistan, have a significant opportunity to enhance the inclusion of gender equality clauses in their CBAs. </a:t>
            </a:r>
          </a:p>
        </p:txBody>
      </p:sp>
      <p:pic>
        <p:nvPicPr>
          <p:cNvPr id="4" name="Picture 3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4C008972-9C99-722F-E1F3-0F4EDDEE7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1" b="4280"/>
          <a:stretch/>
        </p:blipFill>
        <p:spPr bwMode="auto">
          <a:xfrm>
            <a:off x="6419625" y="0"/>
            <a:ext cx="5772375" cy="6829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Wages — The Industry We Want">
            <a:extLst>
              <a:ext uri="{FF2B5EF4-FFF2-40B4-BE49-F238E27FC236}">
                <a16:creationId xmlns:a16="http://schemas.microsoft.com/office/drawing/2014/main" id="{41F5A5AF-20A8-ED8C-D321-DE935059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6229110"/>
            <a:ext cx="3871383" cy="5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ME University — College Fair">
            <a:extLst>
              <a:ext uri="{FF2B5EF4-FFF2-40B4-BE49-F238E27FC236}">
                <a16:creationId xmlns:a16="http://schemas.microsoft.com/office/drawing/2014/main" id="{17555F7F-4E60-05A1-E706-F99D53062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006"/>
            <a:ext cx="1761067" cy="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1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827F-D5AC-D2D3-2FFB-71CEBF2D9C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581" y="114604"/>
            <a:ext cx="6410417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Female-friendly clauses by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Country - Average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C364-0E11-032F-3BE1-FA376B82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8" y="1349635"/>
            <a:ext cx="6032290" cy="4625279"/>
          </a:xfrm>
        </p:spPr>
        <p:txBody>
          <a:bodyPr>
            <a:normAutofit/>
          </a:bodyPr>
          <a:lstStyle/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majority of countries' CBAs exhibit a significant inclusion maternity and paternity leave clauses. 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Remarkably, all of Costa Rica’s CBAs included all paternity leave clauses.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However, when examining the overall average, it becomes apparent that there are areas where CBAs are lacking.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Specifically, there is a notable scarcity of breastfeeding clauses, and gender equality clauses across most countries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CBAs in France, on average have 47.57% of all the female-friendly clauses, the highest in the world while Pakistan has the lowest, at 1.8%.</a:t>
            </a:r>
          </a:p>
        </p:txBody>
      </p:sp>
      <p:pic>
        <p:nvPicPr>
          <p:cNvPr id="5" name="Picture 4" descr="A picture containing screenshot, text, line, diagram&#10;&#10;Description automatically generated">
            <a:extLst>
              <a:ext uri="{FF2B5EF4-FFF2-40B4-BE49-F238E27FC236}">
                <a16:creationId xmlns:a16="http://schemas.microsoft.com/office/drawing/2014/main" id="{1754D53C-20A0-2F90-852F-C693C744D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0" b="3902"/>
          <a:stretch/>
        </p:blipFill>
        <p:spPr bwMode="auto">
          <a:xfrm>
            <a:off x="6563638" y="0"/>
            <a:ext cx="560331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Wages — The Industry We Want">
            <a:extLst>
              <a:ext uri="{FF2B5EF4-FFF2-40B4-BE49-F238E27FC236}">
                <a16:creationId xmlns:a16="http://schemas.microsoft.com/office/drawing/2014/main" id="{AAE0B532-6A94-A5DD-796C-2558E5F7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6229110"/>
            <a:ext cx="3871383" cy="5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ME University — College Fair">
            <a:extLst>
              <a:ext uri="{FF2B5EF4-FFF2-40B4-BE49-F238E27FC236}">
                <a16:creationId xmlns:a16="http://schemas.microsoft.com/office/drawing/2014/main" id="{AB500E6A-D990-C923-FCE4-CF9D540F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006"/>
            <a:ext cx="1761067" cy="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0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827F-D5AC-D2D3-2FFB-71CEBF2D9C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581" y="114604"/>
            <a:ext cx="6410417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Percentage of Female-friendly Clauses by Region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C364-0E11-032F-3BE1-FA376B82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05" y="1337109"/>
            <a:ext cx="11301572" cy="2420699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analysis of collective bargaining agreements (CBAs) across different regions reveals trends that align with the earlier observations. It is notable that, regardless of the region, CBAs universally exhibit a low proportion of breastfeeding and health and safety clauses.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CBAs in all the regions have on average, 40-50% of the paternity leave clauses we are studying. South America’s CBAs, have a lower percentage of paternity leave clauses, with an average of only 20%. Furthermore, when considering the overall inclusion of female-friendly clauses, South America's CBAs exhibit the lowest percentage among all the regions.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BE2CB-94DE-93F1-89AE-59F158FBB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98" b="12589"/>
          <a:stretch/>
        </p:blipFill>
        <p:spPr bwMode="auto">
          <a:xfrm>
            <a:off x="1835792" y="3912183"/>
            <a:ext cx="7694995" cy="2613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14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827F-D5AC-D2D3-2FFB-71CEBF2D9C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581" y="114604"/>
            <a:ext cx="6410417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Maternity Leave in CBAs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C364-0E11-032F-3BE1-FA376B82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8" y="1349635"/>
            <a:ext cx="6032290" cy="4625279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here is a huge disparity across the countries when it comes to maternity leave.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CBAs from Croatia have the 30 weeks of maternity, which is currently the highest amongst all the countries.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Romania also has a maximum of 30 weeks, however, there are also CBAs which mention only 10 weeks.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Mozambique has the lowest maternity leave at 8.5 weeks.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is no clear regional trend that can be established, however many European countries lie at the bottom of the chart when it comes to maternity leave.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5113F-03C3-2F20-F372-3BCB10D63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2" b="3652"/>
          <a:stretch/>
        </p:blipFill>
        <p:spPr bwMode="auto">
          <a:xfrm>
            <a:off x="6375748" y="0"/>
            <a:ext cx="5866356" cy="685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Wages — The Industry We Want">
            <a:extLst>
              <a:ext uri="{FF2B5EF4-FFF2-40B4-BE49-F238E27FC236}">
                <a16:creationId xmlns:a16="http://schemas.microsoft.com/office/drawing/2014/main" id="{D2B1D9CD-77A0-F085-9D72-4329C8F5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6229110"/>
            <a:ext cx="3871383" cy="5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ME University — College Fair">
            <a:extLst>
              <a:ext uri="{FF2B5EF4-FFF2-40B4-BE49-F238E27FC236}">
                <a16:creationId xmlns:a16="http://schemas.microsoft.com/office/drawing/2014/main" id="{851D283D-9040-D358-183E-63063421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006"/>
            <a:ext cx="1761067" cy="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04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827F-D5AC-D2D3-2FFB-71CEBF2D9C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581" y="114604"/>
            <a:ext cx="6410417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Percentage of female-clauses by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C364-0E11-032F-3BE1-FA376B82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8" y="1349635"/>
            <a:ext cx="6032290" cy="4625279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the realm of security, cleaning, and homework sectors, collective bargaining agreements (CBAs) tend to include a substantial proportion of provisions that are conducive to fostering a female-friendly work environment.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sector on average has 31% of these female-friendly clauses and most sectors are above the 20% mark.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However, certain areas lag behind in terms of incorporating female-friendly measures into their CBAs. Specifically, the real estate, renting, and call centre sectors exhibit the lowest percentage of such provisions, standing at a mere 14%.</a:t>
            </a:r>
            <a:r>
              <a:rPr lang="en-IN" sz="1200" dirty="0">
                <a:effectLst/>
              </a:rPr>
              <a:t>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214EB-DEE9-E603-F400-E1D5F9067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3" b="6043"/>
          <a:stretch/>
        </p:blipFill>
        <p:spPr bwMode="auto">
          <a:xfrm>
            <a:off x="6367809" y="323382"/>
            <a:ext cx="5824191" cy="6402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Wages — The Industry We Want">
            <a:extLst>
              <a:ext uri="{FF2B5EF4-FFF2-40B4-BE49-F238E27FC236}">
                <a16:creationId xmlns:a16="http://schemas.microsoft.com/office/drawing/2014/main" id="{AA8200F0-7C0B-E898-DC06-F353ADD4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6229110"/>
            <a:ext cx="3871383" cy="5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ME University — College Fair">
            <a:extLst>
              <a:ext uri="{FF2B5EF4-FFF2-40B4-BE49-F238E27FC236}">
                <a16:creationId xmlns:a16="http://schemas.microsoft.com/office/drawing/2014/main" id="{5C7FF990-E270-B074-F48C-C77F05401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006"/>
            <a:ext cx="1761067" cy="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89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827F-D5AC-D2D3-2FFB-71CEBF2D9C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582" y="114604"/>
            <a:ext cx="5309712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Percentage of female-clauses by Firm-type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C364-0E11-032F-3BE1-FA376B82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8" y="1349635"/>
            <a:ext cx="5005156" cy="4625279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Collective bargaining agreements (CBAs) in government-funded organizations stand out by having the highest percentage of female-friendly clauses, including more than 40% of female-friendly clauses.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However, all firms lack in terms of gender equality and health and safety clauses.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52DB7-7D59-3AF5-540D-EAFB78DB7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91" b="10602"/>
          <a:stretch/>
        </p:blipFill>
        <p:spPr bwMode="auto">
          <a:xfrm>
            <a:off x="5609293" y="777384"/>
            <a:ext cx="6582708" cy="3080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Wages — The Industry We Want">
            <a:extLst>
              <a:ext uri="{FF2B5EF4-FFF2-40B4-BE49-F238E27FC236}">
                <a16:creationId xmlns:a16="http://schemas.microsoft.com/office/drawing/2014/main" id="{1037B3DF-280B-4586-9DDC-F9D1CDBF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6229110"/>
            <a:ext cx="3871383" cy="5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ME University — College Fair">
            <a:extLst>
              <a:ext uri="{FF2B5EF4-FFF2-40B4-BE49-F238E27FC236}">
                <a16:creationId xmlns:a16="http://schemas.microsoft.com/office/drawing/2014/main" id="{1099CB3D-CB28-DCC7-D947-B517FCBE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006"/>
            <a:ext cx="1761067" cy="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24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827F-D5AC-D2D3-2FFB-71CEBF2D9C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581" y="114604"/>
            <a:ext cx="6410417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Female </a:t>
            </a:r>
            <a:r>
              <a:rPr lang="en-US" sz="3200" dirty="0" err="1">
                <a:solidFill>
                  <a:srgbClr val="002060"/>
                </a:solidFill>
              </a:rPr>
              <a:t>Labour</a:t>
            </a:r>
            <a:r>
              <a:rPr lang="en-US" sz="3200" dirty="0">
                <a:solidFill>
                  <a:srgbClr val="002060"/>
                </a:solidFill>
              </a:rPr>
              <a:t> Force Participation Rate and Female-friendly CBA Clauses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C364-0E11-032F-3BE1-FA376B82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8" y="1349635"/>
            <a:ext cx="6032290" cy="462527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here is no significant correlation between average FLFPRs and the presence of female-friendly clauses within CBAs.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suggests that there might be other influential factors at play such as societal norms, educational opportunities, and economic conditions when it comes to determining FLFPRs (</a:t>
            </a:r>
            <a:r>
              <a:rPr lang="en-I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Klasen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2019). While CBAs play a crucial role in shaping workplace policies and conditions, they do not encompass all industries and job sectors. </a:t>
            </a: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FF1462-695E-CE46-73FF-8CCAD21E2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619" y="-457200"/>
            <a:ext cx="155838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07E19FCB-5F4F-399E-27DE-CF2FCDA28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" b="2216"/>
          <a:stretch>
            <a:fillRect/>
          </a:stretch>
        </p:blipFill>
        <p:spPr bwMode="auto">
          <a:xfrm>
            <a:off x="6709998" y="213387"/>
            <a:ext cx="5438125" cy="65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ages — The Industry We Want">
            <a:extLst>
              <a:ext uri="{FF2B5EF4-FFF2-40B4-BE49-F238E27FC236}">
                <a16:creationId xmlns:a16="http://schemas.microsoft.com/office/drawing/2014/main" id="{33D3456C-31D6-9BDB-22A1-38BB254B0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6229110"/>
            <a:ext cx="3871383" cy="5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ME University — College Fair">
            <a:extLst>
              <a:ext uri="{FF2B5EF4-FFF2-40B4-BE49-F238E27FC236}">
                <a16:creationId xmlns:a16="http://schemas.microsoft.com/office/drawing/2014/main" id="{F22CAB60-BFF7-D92C-69DF-1F09E8EF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006"/>
            <a:ext cx="1761067" cy="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742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DA000-60BE-AF16-512D-14F91E2C63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8C6BB-CBA8-F77B-B10E-9017013EF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analysis of 35 female friendly clauses in CBAs using the </a:t>
            </a:r>
            <a:r>
              <a:rPr lang="en-I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WageIndicator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CBA database provides insights into gender equality and work/family balance status of 47 countries. 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 countries include maternity clauses in their CBAs, however African countries perform better in this aspect. </a:t>
            </a:r>
          </a:p>
          <a:p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reastfeeding clauses can be a factor affecting higher FLFPRs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countries in question perform poorly on gender equality clauses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Overall, European countries include more female friendly clauses as compared to the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other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regions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However, this does not translate into improved FLFPRs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direction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IN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 CBA clauses tested</a:t>
            </a:r>
            <a:r>
              <a:rPr lang="en-IN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association with FLFPRs to identify the crucial CBA clauses affecting FLFPRs</a:t>
            </a:r>
          </a:p>
          <a:p>
            <a:pPr lvl="1"/>
            <a:r>
              <a:rPr lang="en-IN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Country-level </a:t>
            </a:r>
            <a:r>
              <a:rPr lang="en-IN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of sectoral and firm-type and its relationship with FLFPRs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Wages — The Industry We Want">
            <a:extLst>
              <a:ext uri="{FF2B5EF4-FFF2-40B4-BE49-F238E27FC236}">
                <a16:creationId xmlns:a16="http://schemas.microsoft.com/office/drawing/2014/main" id="{D152534E-8976-76C7-B327-56A6FB12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6229110"/>
            <a:ext cx="3871383" cy="5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LAME University — College Fair">
            <a:extLst>
              <a:ext uri="{FF2B5EF4-FFF2-40B4-BE49-F238E27FC236}">
                <a16:creationId xmlns:a16="http://schemas.microsoft.com/office/drawing/2014/main" id="{27D4F5CE-80DF-9A79-AD95-F95D53CB1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006"/>
            <a:ext cx="1761067" cy="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6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C5D1D-EE90-2E3D-85D6-D4DFC8ED2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8" y="2552392"/>
            <a:ext cx="7200000" cy="608525"/>
          </a:xfrm>
        </p:spPr>
        <p:txBody>
          <a:bodyPr/>
          <a:lstStyle/>
          <a:p>
            <a:r>
              <a:rPr lang="nl-NL" b="1" dirty="0" err="1"/>
              <a:t>Funding</a:t>
            </a:r>
            <a:r>
              <a:rPr lang="nl-NL" b="1" dirty="0"/>
              <a:t> </a:t>
            </a:r>
            <a:r>
              <a:rPr lang="nl-NL" b="1" dirty="0" err="1"/>
              <a:t>acknowledgements</a:t>
            </a:r>
            <a:endParaRPr lang="nl-NL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B94D9F-5BC6-9407-31BB-EB938DC07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8" y="3271730"/>
            <a:ext cx="7200000" cy="1655762"/>
          </a:xfrm>
        </p:spPr>
        <p:txBody>
          <a:bodyPr/>
          <a:lstStyle/>
          <a:p>
            <a:r>
              <a:rPr lang="en-US" sz="1500" dirty="0"/>
              <a:t>BARWAGE is a project within the Social Dialogue Program of the European Commission. (SOCPL-2021-IND-REL - Project ID 101052319)</a:t>
            </a:r>
          </a:p>
          <a:p>
            <a:r>
              <a:rPr lang="en-US" sz="1500" dirty="0"/>
              <a:t>BARMETAL is a project within the Social Dialogue Program of the European Commission. (SOCPL-2021-IND-REL – Project ID 101052331)</a:t>
            </a:r>
          </a:p>
          <a:p>
            <a:r>
              <a:rPr lang="en-US" sz="1500" dirty="0"/>
              <a:t>BARCOVID is a project within the Social Dialogue Program of the European Commission Directorate-General for Employment. Social Affairs and Inclusion (VS/2021/0190)</a:t>
            </a:r>
          </a:p>
          <a:p>
            <a:r>
              <a:rPr lang="en-US" sz="1500" dirty="0" err="1"/>
              <a:t>Laudes</a:t>
            </a:r>
            <a:r>
              <a:rPr lang="en-US" sz="1500" dirty="0"/>
              <a:t> Foundation for funding improving working conditions in Indonesia, see https://wageindicator.org/about/projects/makin-terang-improving-work-and-worker-representation-in-indonesia. </a:t>
            </a:r>
          </a:p>
          <a:p>
            <a:r>
              <a:rPr lang="en-US" sz="1500" dirty="0"/>
              <a:t>The papers presented solely reflects the opinion of the authors and does not necessarily reflect the official opinion of the funder</a:t>
            </a:r>
          </a:p>
          <a:p>
            <a:endParaRPr lang="en-US" sz="1500" dirty="0"/>
          </a:p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E043039-1E28-753A-5243-E5286D14B7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B71D71C-970E-033C-4009-9C4C9AF79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29" y="4651662"/>
            <a:ext cx="1529716" cy="100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Laudes Foundation launches to accelerate the transition to a just and  regenerative economy">
            <a:extLst>
              <a:ext uri="{FF2B5EF4-FFF2-40B4-BE49-F238E27FC236}">
                <a16:creationId xmlns:a16="http://schemas.microsoft.com/office/drawing/2014/main" id="{397E9A73-4A3E-55D1-4BEE-D6B9DA17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29" y="5660523"/>
            <a:ext cx="1926418" cy="10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15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6AA5E-8FCC-58AF-C4BF-C34D1CAF43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236D-4ECD-7026-F5A9-C02C89B1A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19423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potential women workforce is almost 50%, however the global FLFPR is only about 50%, whereas that of men is almost 80% (ILO, 2017)</a:t>
            </a:r>
          </a:p>
          <a:p>
            <a:endParaRPr lang="en-US" dirty="0"/>
          </a:p>
          <a:p>
            <a:r>
              <a:rPr lang="en-US" dirty="0"/>
              <a:t>One of the biggest barriers affecting women’s participation in the </a:t>
            </a:r>
            <a:r>
              <a:rPr lang="en-US" dirty="0" err="1"/>
              <a:t>labour</a:t>
            </a:r>
            <a:r>
              <a:rPr lang="en-US" dirty="0"/>
              <a:t> market is the work-life balance</a:t>
            </a:r>
          </a:p>
          <a:p>
            <a:endParaRPr lang="en-US" dirty="0"/>
          </a:p>
          <a:p>
            <a:r>
              <a:rPr lang="en-US" dirty="0"/>
              <a:t>Governments as well as researchers suggest that including women friendly and gender equality clauses in CBAs may encourage more women to participate in the </a:t>
            </a:r>
            <a:r>
              <a:rPr lang="en-US" dirty="0" err="1"/>
              <a:t>labour</a:t>
            </a:r>
            <a:r>
              <a:rPr lang="en-US" dirty="0"/>
              <a:t> market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29477B-B528-D5AD-B351-0C47F6A3A703}"/>
              </a:ext>
            </a:extLst>
          </p:cNvPr>
          <p:cNvSpPr txBox="1">
            <a:spLocks/>
          </p:cNvSpPr>
          <p:nvPr/>
        </p:nvSpPr>
        <p:spPr>
          <a:xfrm>
            <a:off x="6350000" y="1804988"/>
            <a:ext cx="500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2" descr="FLAME University — College Fair">
            <a:extLst>
              <a:ext uri="{FF2B5EF4-FFF2-40B4-BE49-F238E27FC236}">
                <a16:creationId xmlns:a16="http://schemas.microsoft.com/office/drawing/2014/main" id="{33A17FC9-D134-41D6-3F88-7EF7EC4CB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006"/>
            <a:ext cx="1761067" cy="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ages — The Industry We Want">
            <a:extLst>
              <a:ext uri="{FF2B5EF4-FFF2-40B4-BE49-F238E27FC236}">
                <a16:creationId xmlns:a16="http://schemas.microsoft.com/office/drawing/2014/main" id="{976C3FE3-75F4-A564-C83D-A6E0DCE24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6229110"/>
            <a:ext cx="3871383" cy="5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5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38D5-4224-6E72-665F-647493B150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Research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C7B86-D9E6-C678-F5DD-6B3E4FEA8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To assess and compare the inclusion of female-friendly clauses in the CBAs across countries using </a:t>
            </a:r>
            <a:r>
              <a:rPr lang="en-IN" dirty="0" err="1"/>
              <a:t>WageIndicator’s</a:t>
            </a:r>
            <a:r>
              <a:rPr lang="en-IN" dirty="0"/>
              <a:t> CBA database</a:t>
            </a:r>
          </a:p>
          <a:p>
            <a:r>
              <a:rPr lang="en-IN" dirty="0"/>
              <a:t>To study the</a:t>
            </a:r>
            <a:r>
              <a:rPr lang="en-US" dirty="0"/>
              <a:t> relationship between female </a:t>
            </a:r>
            <a:r>
              <a:rPr lang="en-US" dirty="0" err="1"/>
              <a:t>labour</a:t>
            </a:r>
            <a:r>
              <a:rPr lang="en-US" dirty="0"/>
              <a:t> force participation rate and the extent of female-friendly clauses in the CBAs</a:t>
            </a:r>
          </a:p>
          <a:p>
            <a:pPr lvl="1"/>
            <a:endParaRPr lang="en-US" dirty="0"/>
          </a:p>
        </p:txBody>
      </p:sp>
      <p:pic>
        <p:nvPicPr>
          <p:cNvPr id="4" name="Picture 2" descr="Wages — The Industry We Want">
            <a:extLst>
              <a:ext uri="{FF2B5EF4-FFF2-40B4-BE49-F238E27FC236}">
                <a16:creationId xmlns:a16="http://schemas.microsoft.com/office/drawing/2014/main" id="{75AA961E-E7A7-C6C1-523D-4EC3EECE5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6229110"/>
            <a:ext cx="3871383" cy="5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LAME University — College Fair">
            <a:extLst>
              <a:ext uri="{FF2B5EF4-FFF2-40B4-BE49-F238E27FC236}">
                <a16:creationId xmlns:a16="http://schemas.microsoft.com/office/drawing/2014/main" id="{7AEB1C2E-3DD6-CD1C-60DB-D8A954EA8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006"/>
            <a:ext cx="1761067" cy="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09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C7FF-CDF2-DC7F-350D-863536F2AE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623" y="343959"/>
            <a:ext cx="10515600" cy="1325563"/>
          </a:xfrm>
        </p:spPr>
        <p:txBody>
          <a:bodyPr/>
          <a:lstStyle/>
          <a:p>
            <a:r>
              <a:rPr lang="en-US" b="1" dirty="0"/>
              <a:t>Data and Research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044C3-8AF4-4865-C1BA-5FBC22D23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363" y="1690688"/>
            <a:ext cx="63893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WageIndicator’s</a:t>
            </a:r>
            <a:r>
              <a:rPr lang="en-US" sz="2400" dirty="0"/>
              <a:t> CBA Database</a:t>
            </a:r>
          </a:p>
          <a:p>
            <a:pPr marL="0" indent="0">
              <a:buNone/>
            </a:pPr>
            <a:r>
              <a:rPr lang="en-US" sz="2400" dirty="0"/>
              <a:t>Topics covered: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61F618D-4FA3-8BB5-A7D4-5C03CD5CC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790631"/>
              </p:ext>
            </p:extLst>
          </p:nvPr>
        </p:nvGraphicFramePr>
        <p:xfrm>
          <a:off x="497949" y="2207457"/>
          <a:ext cx="5695354" cy="357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8E9B477-A98B-0474-96E2-D7493AC79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316745"/>
              </p:ext>
            </p:extLst>
          </p:nvPr>
        </p:nvGraphicFramePr>
        <p:xfrm>
          <a:off x="7957190" y="1331032"/>
          <a:ext cx="3976395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465">
                  <a:extLst>
                    <a:ext uri="{9D8B030D-6E8A-4147-A177-3AD203B41FA5}">
                      <a16:colId xmlns:a16="http://schemas.microsoft.com/office/drawing/2014/main" val="37373042"/>
                    </a:ext>
                  </a:extLst>
                </a:gridCol>
                <a:gridCol w="1325465">
                  <a:extLst>
                    <a:ext uri="{9D8B030D-6E8A-4147-A177-3AD203B41FA5}">
                      <a16:colId xmlns:a16="http://schemas.microsoft.com/office/drawing/2014/main" val="3303636597"/>
                    </a:ext>
                  </a:extLst>
                </a:gridCol>
                <a:gridCol w="1325465">
                  <a:extLst>
                    <a:ext uri="{9D8B030D-6E8A-4147-A177-3AD203B41FA5}">
                      <a16:colId xmlns:a16="http://schemas.microsoft.com/office/drawing/2014/main" val="4012716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WageIndicator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CBA Database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Research Paper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14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Topics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357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Variables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749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43045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21BBCEA6-012A-9932-4D74-424D6967D79A}"/>
              </a:ext>
            </a:extLst>
          </p:cNvPr>
          <p:cNvGrpSpPr/>
          <p:nvPr/>
        </p:nvGrpSpPr>
        <p:grpSpPr>
          <a:xfrm>
            <a:off x="9904023" y="86630"/>
            <a:ext cx="1790029" cy="1259841"/>
            <a:chOff x="9891896" y="481533"/>
            <a:chExt cx="1954741" cy="1366019"/>
          </a:xfrm>
          <a:solidFill>
            <a:schemeClr val="accent2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2575CC1-3A44-660F-44D5-9ED994B11650}"/>
                </a:ext>
              </a:extLst>
            </p:cNvPr>
            <p:cNvSpPr/>
            <p:nvPr/>
          </p:nvSpPr>
          <p:spPr>
            <a:xfrm>
              <a:off x="9891896" y="481533"/>
              <a:ext cx="1954741" cy="8141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Focus on Gender equality issues and Work/family balance arrangement</a:t>
              </a:r>
            </a:p>
          </p:txBody>
        </p:sp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56C68977-BDA6-4564-63C8-94617804A74C}"/>
                </a:ext>
              </a:extLst>
            </p:cNvPr>
            <p:cNvSpPr/>
            <p:nvPr/>
          </p:nvSpPr>
          <p:spPr>
            <a:xfrm>
              <a:off x="10824223" y="1295725"/>
              <a:ext cx="353051" cy="551827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Down Arrow 11">
            <a:extLst>
              <a:ext uri="{FF2B5EF4-FFF2-40B4-BE49-F238E27FC236}">
                <a16:creationId xmlns:a16="http://schemas.microsoft.com/office/drawing/2014/main" id="{E752D2EB-0D7D-ED71-D74A-1C966CEAB1CE}"/>
              </a:ext>
            </a:extLst>
          </p:cNvPr>
          <p:cNvSpPr/>
          <p:nvPr/>
        </p:nvSpPr>
        <p:spPr>
          <a:xfrm>
            <a:off x="10722281" y="2592616"/>
            <a:ext cx="353051" cy="70068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A0045ED-58B1-F458-8709-89B853F6E1CE}"/>
              </a:ext>
            </a:extLst>
          </p:cNvPr>
          <p:cNvSpPr/>
          <p:nvPr/>
        </p:nvSpPr>
        <p:spPr>
          <a:xfrm>
            <a:off x="10184994" y="3295046"/>
            <a:ext cx="1509057" cy="7006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Categorized into 6 themes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83F538F-3CE2-8781-FC99-71978A36A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343369"/>
              </p:ext>
            </p:extLst>
          </p:nvPr>
        </p:nvGraphicFramePr>
        <p:xfrm>
          <a:off x="7957190" y="4141781"/>
          <a:ext cx="3976396" cy="237226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88198">
                  <a:extLst>
                    <a:ext uri="{9D8B030D-6E8A-4147-A177-3AD203B41FA5}">
                      <a16:colId xmlns:a16="http://schemas.microsoft.com/office/drawing/2014/main" val="1627846612"/>
                    </a:ext>
                  </a:extLst>
                </a:gridCol>
                <a:gridCol w="1988198">
                  <a:extLst>
                    <a:ext uri="{9D8B030D-6E8A-4147-A177-3AD203B41FA5}">
                      <a16:colId xmlns:a16="http://schemas.microsoft.com/office/drawing/2014/main" val="3301809801"/>
                    </a:ext>
                  </a:extLst>
                </a:gridCol>
              </a:tblGrid>
              <a:tr h="395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</a:rPr>
                        <a:t>CBA Clause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</a:rPr>
                        <a:t>Number of Clauses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84878821"/>
                  </a:ext>
                </a:extLst>
              </a:tr>
              <a:tr h="395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</a:rPr>
                        <a:t>Maternity Leave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IN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03565980"/>
                  </a:ext>
                </a:extLst>
              </a:tr>
              <a:tr h="395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</a:rPr>
                        <a:t>Health and Safety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IN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31379504"/>
                  </a:ext>
                </a:extLst>
              </a:tr>
              <a:tr h="395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</a:rPr>
                        <a:t>Breastfeeding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IN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952070124"/>
                  </a:ext>
                </a:extLst>
              </a:tr>
              <a:tr h="395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</a:rPr>
                        <a:t>Paternity Leave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N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71212225"/>
                  </a:ext>
                </a:extLst>
              </a:tr>
              <a:tr h="395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</a:rPr>
                        <a:t>Gender Equality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IN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848666951"/>
                  </a:ext>
                </a:extLst>
              </a:tr>
            </a:tbl>
          </a:graphicData>
        </a:graphic>
      </p:graphicFrame>
      <p:pic>
        <p:nvPicPr>
          <p:cNvPr id="4" name="Picture 2" descr="Wages — The Industry We Want">
            <a:extLst>
              <a:ext uri="{FF2B5EF4-FFF2-40B4-BE49-F238E27FC236}">
                <a16:creationId xmlns:a16="http://schemas.microsoft.com/office/drawing/2014/main" id="{C5A1CBEC-7448-F2CB-AAEA-F8ADE79F9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6229110"/>
            <a:ext cx="3871383" cy="5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ME University — College Fair">
            <a:extLst>
              <a:ext uri="{FF2B5EF4-FFF2-40B4-BE49-F238E27FC236}">
                <a16:creationId xmlns:a16="http://schemas.microsoft.com/office/drawing/2014/main" id="{BBBBD49F-5534-CA50-D6C8-C4B473AE1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006"/>
            <a:ext cx="1761067" cy="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C4EA-B0EE-AAA4-98C9-87916165C6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Number of CBAs across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A5DAD-AC63-27F6-880A-E2927378F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73" y="1690688"/>
            <a:ext cx="2606458" cy="4351338"/>
          </a:xfrm>
        </p:spPr>
        <p:txBody>
          <a:bodyPr/>
          <a:lstStyle/>
          <a:p>
            <a:r>
              <a:rPr lang="en-IN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Total CBAs 1668</a:t>
            </a: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Countries 47</a:t>
            </a: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2012 to 2022</a:t>
            </a:r>
          </a:p>
          <a:p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IN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Only those countries with more than five CBAs in the </a:t>
            </a:r>
            <a:r>
              <a:rPr lang="en-IN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WageIndicator</a:t>
            </a:r>
            <a:r>
              <a:rPr lang="en-IN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CBA database are considered for the analysis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9451BA-42AA-83F3-F8EB-3FD7A550E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225" y="1411437"/>
            <a:ext cx="22847472" cy="60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2">
            <a:extLst>
              <a:ext uri="{FF2B5EF4-FFF2-40B4-BE49-F238E27FC236}">
                <a16:creationId xmlns:a16="http://schemas.microsoft.com/office/drawing/2014/main" id="{F94B73DD-7FC3-3A11-1747-49D3D7544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2" b="7220"/>
          <a:stretch>
            <a:fillRect/>
          </a:stretch>
        </p:blipFill>
        <p:spPr bwMode="auto">
          <a:xfrm>
            <a:off x="3093931" y="1548854"/>
            <a:ext cx="8610596" cy="43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ages — The Industry We Want">
            <a:extLst>
              <a:ext uri="{FF2B5EF4-FFF2-40B4-BE49-F238E27FC236}">
                <a16:creationId xmlns:a16="http://schemas.microsoft.com/office/drawing/2014/main" id="{827C1070-CE06-8E8E-098B-87330DA69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6229110"/>
            <a:ext cx="3871383" cy="5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ME University — College Fair">
            <a:extLst>
              <a:ext uri="{FF2B5EF4-FFF2-40B4-BE49-F238E27FC236}">
                <a16:creationId xmlns:a16="http://schemas.microsoft.com/office/drawing/2014/main" id="{3B854C11-1BDF-2188-6804-BEFA08D16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006"/>
            <a:ext cx="1761067" cy="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3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827F-D5AC-D2D3-2FFB-71CEBF2D9C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581" y="114604"/>
            <a:ext cx="6410417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Maternity Leave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C364-0E11-032F-3BE1-FA376B82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8" y="1349635"/>
            <a:ext cx="6032290" cy="4625279"/>
          </a:xfrm>
        </p:spPr>
        <p:txBody>
          <a:bodyPr>
            <a:normAutofit/>
          </a:bodyPr>
          <a:lstStyle/>
          <a:p>
            <a:r>
              <a:rPr lang="en-US" sz="1800" dirty="0"/>
              <a:t>Percentage of maternity leave clauses in CBAs across countries </a:t>
            </a:r>
          </a:p>
          <a:p>
            <a:r>
              <a:rPr lang="en-US" sz="1800" dirty="0"/>
              <a:t>African countries are at the top the scale - Zimbabwe and Kenya stand out as leaders in this regard, with an astounding average of 80% of maternity leave clauses. </a:t>
            </a:r>
          </a:p>
          <a:p>
            <a:r>
              <a:rPr lang="en-US" sz="1800" dirty="0"/>
              <a:t>Burundi, on the other hand, trails substantially behind, with a remarkable absence of any kind of maternity leave clauses. </a:t>
            </a:r>
          </a:p>
          <a:p>
            <a:r>
              <a:rPr lang="en-US" sz="1800" dirty="0"/>
              <a:t>Ethiopia and Ghana are also amongst the top, with 65%+ of maternity leave clauses in their CBAs, on average. </a:t>
            </a:r>
          </a:p>
          <a:p>
            <a:r>
              <a:rPr lang="en-US" sz="1800" dirty="0"/>
              <a:t>Further, the European countries, France and Italy are amongst the top 5 at 75%. </a:t>
            </a:r>
          </a:p>
          <a:p>
            <a:r>
              <a:rPr lang="en-US" sz="1800" dirty="0"/>
              <a:t>No clear regional pattern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FE00C-8B50-F1FB-9449-75DDADCEF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0" b="3772"/>
          <a:stretch/>
        </p:blipFill>
        <p:spPr bwMode="auto">
          <a:xfrm>
            <a:off x="6497846" y="5274"/>
            <a:ext cx="5694155" cy="6852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Wages — The Industry We Want">
            <a:extLst>
              <a:ext uri="{FF2B5EF4-FFF2-40B4-BE49-F238E27FC236}">
                <a16:creationId xmlns:a16="http://schemas.microsoft.com/office/drawing/2014/main" id="{7775B39A-3B92-3894-ECC9-EDD609C46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6229110"/>
            <a:ext cx="3871383" cy="5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ME University — College Fair">
            <a:extLst>
              <a:ext uri="{FF2B5EF4-FFF2-40B4-BE49-F238E27FC236}">
                <a16:creationId xmlns:a16="http://schemas.microsoft.com/office/drawing/2014/main" id="{8AD20363-5642-5A35-6779-0FDACCB0B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006"/>
            <a:ext cx="1761067" cy="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3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827F-D5AC-D2D3-2FFB-71CEBF2D9C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581" y="114604"/>
            <a:ext cx="6410417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Health and Safety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C364-0E11-032F-3BE1-FA376B82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8" y="1349635"/>
            <a:ext cx="6032290" cy="4625279"/>
          </a:xfrm>
        </p:spPr>
        <p:txBody>
          <a:bodyPr>
            <a:normAutofit/>
          </a:bodyPr>
          <a:lstStyle/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analysis of Collective Bargaining Agreements (CBAs) reveals a concerning trend regarding the inclusion of female-friendly health and safety clauses across most countries. 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majority lie between 0 to 10% of health and safety clauses in their CBAs.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Top 7 positions are held by European nations, with Romania at the top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BBAAD-4189-E36E-3820-BAA9BA410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" b="4131"/>
          <a:stretch/>
        </p:blipFill>
        <p:spPr bwMode="auto">
          <a:xfrm>
            <a:off x="6601217" y="-1"/>
            <a:ext cx="5590784" cy="67857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Wages — The Industry We Want">
            <a:extLst>
              <a:ext uri="{FF2B5EF4-FFF2-40B4-BE49-F238E27FC236}">
                <a16:creationId xmlns:a16="http://schemas.microsoft.com/office/drawing/2014/main" id="{7D65EF3B-825D-0FEF-FA82-D1A60113B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6229110"/>
            <a:ext cx="3871383" cy="5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ME University — College Fair">
            <a:extLst>
              <a:ext uri="{FF2B5EF4-FFF2-40B4-BE49-F238E27FC236}">
                <a16:creationId xmlns:a16="http://schemas.microsoft.com/office/drawing/2014/main" id="{1A00E0B9-6AE8-C845-0A16-E0733F2D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006"/>
            <a:ext cx="1761067" cy="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1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827F-D5AC-D2D3-2FFB-71CEBF2D9C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581" y="114604"/>
            <a:ext cx="6410417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Paternity Leave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C364-0E11-032F-3BE1-FA376B82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8" y="1349635"/>
            <a:ext cx="6032290" cy="4625279"/>
          </a:xfrm>
        </p:spPr>
        <p:txBody>
          <a:bodyPr>
            <a:normAutofit/>
          </a:bodyPr>
          <a:lstStyle/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Paternity leave clauses in Collective Bargaining Agreements (CBAs) show no distinct regional trend. 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Costa Rica takes the lead by including paternity leave clauses in all of its CBAs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Indonesia and Kenya also deserve recognition for their efforts, as they include over 70% of these clauses, on average, in their CBAs. </a:t>
            </a: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the other end of the spectrum, countries such as Pakistan, Burundi, Bangladesh, Belgium, and Poland lag behind in terms of including paternity leave clauses in their CBAs.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B0C5A-76BD-F8E5-6794-78EEBCC34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2" b="3997"/>
          <a:stretch/>
        </p:blipFill>
        <p:spPr bwMode="auto">
          <a:xfrm>
            <a:off x="6419625" y="-1"/>
            <a:ext cx="5772375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Wages — The Industry We Want">
            <a:extLst>
              <a:ext uri="{FF2B5EF4-FFF2-40B4-BE49-F238E27FC236}">
                <a16:creationId xmlns:a16="http://schemas.microsoft.com/office/drawing/2014/main" id="{D60E851B-5751-E951-D7E4-9113E1574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9" y="6229110"/>
            <a:ext cx="3871383" cy="5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ME University — College Fair">
            <a:extLst>
              <a:ext uri="{FF2B5EF4-FFF2-40B4-BE49-F238E27FC236}">
                <a16:creationId xmlns:a16="http://schemas.microsoft.com/office/drawing/2014/main" id="{B6B2B132-EA03-0148-46FD-2C4D756B0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006"/>
            <a:ext cx="1761067" cy="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14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1472</Words>
  <Application>Microsoft Office PowerPoint</Application>
  <PresentationFormat>Breedbeeld</PresentationFormat>
  <Paragraphs>121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Overpass</vt:lpstr>
      <vt:lpstr>Office Theme</vt:lpstr>
      <vt:lpstr>Female friendly clauses in collective bargaining agreements</vt:lpstr>
      <vt:lpstr>Funding acknowledgements</vt:lpstr>
      <vt:lpstr>Introduction</vt:lpstr>
      <vt:lpstr>Research Objectives</vt:lpstr>
      <vt:lpstr>Data and Research Methodology</vt:lpstr>
      <vt:lpstr>Number of CBAs across countries</vt:lpstr>
      <vt:lpstr>Maternity Leave Clauses</vt:lpstr>
      <vt:lpstr>Health and Safety Clauses</vt:lpstr>
      <vt:lpstr>Paternity Leave Clauses</vt:lpstr>
      <vt:lpstr>Breastfeeding Clauses</vt:lpstr>
      <vt:lpstr>Gender Equality Clauses</vt:lpstr>
      <vt:lpstr>Female-friendly clauses by  Country - Average </vt:lpstr>
      <vt:lpstr>Percentage of Female-friendly Clauses by Region </vt:lpstr>
      <vt:lpstr>Maternity Leave in CBAs</vt:lpstr>
      <vt:lpstr>Percentage of female-clauses by sector</vt:lpstr>
      <vt:lpstr>Percentage of female-clauses by Firm-type</vt:lpstr>
      <vt:lpstr>Female Labour Force Participation Rate and Female-friendly CBA Clauses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friendly clauses in collective bargaining agreements</dc:title>
  <dc:creator>Rupa Korde</dc:creator>
  <cp:lastModifiedBy>Fiona Dragstra</cp:lastModifiedBy>
  <cp:revision>4</cp:revision>
  <dcterms:created xsi:type="dcterms:W3CDTF">2023-07-09T03:50:26Z</dcterms:created>
  <dcterms:modified xsi:type="dcterms:W3CDTF">2023-10-10T10:31:45Z</dcterms:modified>
</cp:coreProperties>
</file>